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media/image11.jpg" ContentType="image/jpg"/>
  <Override PartName="/ppt/media/image12.jpg" ContentType="image/jpg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125" r:id="rId2"/>
    <p:sldMasterId id="2147484137" r:id="rId3"/>
    <p:sldMasterId id="2147483672" r:id="rId4"/>
  </p:sldMasterIdLst>
  <p:notesMasterIdLst>
    <p:notesMasterId r:id="rId31"/>
  </p:notesMasterIdLst>
  <p:handoutMasterIdLst>
    <p:handoutMasterId r:id="rId32"/>
  </p:handoutMasterIdLst>
  <p:sldIdLst>
    <p:sldId id="1322" r:id="rId5"/>
    <p:sldId id="1432" r:id="rId6"/>
    <p:sldId id="1308" r:id="rId7"/>
    <p:sldId id="1209" r:id="rId8"/>
    <p:sldId id="1210" r:id="rId9"/>
    <p:sldId id="1213" r:id="rId10"/>
    <p:sldId id="1434" r:id="rId11"/>
    <p:sldId id="1435" r:id="rId12"/>
    <p:sldId id="1436" r:id="rId13"/>
    <p:sldId id="1437" r:id="rId14"/>
    <p:sldId id="1438" r:id="rId15"/>
    <p:sldId id="1439" r:id="rId16"/>
    <p:sldId id="1456" r:id="rId17"/>
    <p:sldId id="1457" r:id="rId18"/>
    <p:sldId id="1458" r:id="rId19"/>
    <p:sldId id="1463" r:id="rId20"/>
    <p:sldId id="1464" r:id="rId21"/>
    <p:sldId id="1453" r:id="rId22"/>
    <p:sldId id="1440" r:id="rId23"/>
    <p:sldId id="1441" r:id="rId24"/>
    <p:sldId id="1442" r:id="rId25"/>
    <p:sldId id="1446" r:id="rId26"/>
    <p:sldId id="1445" r:id="rId27"/>
    <p:sldId id="1443" r:id="rId28"/>
    <p:sldId id="1444" r:id="rId29"/>
    <p:sldId id="1418" r:id="rId30"/>
  </p:sldIdLst>
  <p:sldSz cx="9144000" cy="6858000" type="letter"/>
  <p:notesSz cx="7010400" cy="92964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57" userDrawn="1">
          <p15:clr>
            <a:srgbClr val="A4A3A4"/>
          </p15:clr>
        </p15:guide>
        <p15:guide id="3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66FF"/>
    <a:srgbClr val="0099FF"/>
    <a:srgbClr val="10103C"/>
    <a:srgbClr val="081944"/>
    <a:srgbClr val="201E2E"/>
    <a:srgbClr val="261735"/>
    <a:srgbClr val="0E203E"/>
    <a:srgbClr val="010A4B"/>
    <a:srgbClr val="002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89" autoAdjust="0"/>
    <p:restoredTop sz="94683" autoAdjust="0"/>
  </p:normalViewPr>
  <p:slideViewPr>
    <p:cSldViewPr>
      <p:cViewPr varScale="1">
        <p:scale>
          <a:sx n="113" d="100"/>
          <a:sy n="113" d="100"/>
        </p:scale>
        <p:origin x="134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8988"/>
    </p:cViewPr>
  </p:sorterViewPr>
  <p:notesViewPr>
    <p:cSldViewPr>
      <p:cViewPr varScale="1">
        <p:scale>
          <a:sx n="53" d="100"/>
          <a:sy n="53" d="100"/>
        </p:scale>
        <p:origin x="-1488" y="-90"/>
      </p:cViewPr>
      <p:guideLst>
        <p:guide orient="horz" pos="2928"/>
        <p:guide pos="225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A3D31EF-CBE7-4B00-9892-F5C93F951F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29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defTabSz="931675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>
            <a:lvl1pPr algn="r" defTabSz="931675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9" tIns="46580" rIns="93159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defTabSz="931675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9" tIns="46580" rIns="93159" bIns="46580" numCol="1" anchor="b" anchorCtr="0" compatLnSpc="1">
            <a:prstTxWarp prst="textNoShape">
              <a:avLst/>
            </a:prstTxWarp>
          </a:bodyPr>
          <a:lstStyle>
            <a:lvl1pPr algn="r" defTabSz="931675">
              <a:defRPr sz="1200">
                <a:cs typeface="+mn-cs"/>
              </a:defRPr>
            </a:lvl1pPr>
          </a:lstStyle>
          <a:p>
            <a:pPr>
              <a:defRPr/>
            </a:pPr>
            <a:fld id="{EBE694CC-0290-473E-AD78-2EB15909D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90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6.jp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F579-2831-4E4A-984C-024EB41805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9D53-9C4E-49B1-A204-F13FF8E02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3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ED72-BC6C-4F5B-AD8F-B91F20F4923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1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1" y="5750532"/>
            <a:ext cx="9144000" cy="1125610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925284" y="2418062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925278" y="1655998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t="27983" b="1"/>
          <a:stretch/>
        </p:blipFill>
        <p:spPr>
          <a:xfrm>
            <a:off x="0" y="3"/>
            <a:ext cx="9144000" cy="164629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95439" y="293952"/>
            <a:ext cx="7938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white"/>
                </a:solidFill>
                <a:latin typeface="Arial Narrow"/>
                <a:cs typeface="Arial Narrow"/>
              </a:rPr>
              <a:t>2018 NORTHERN KENTUCKY WATER TRAINING</a:t>
            </a:r>
          </a:p>
        </p:txBody>
      </p:sp>
      <p:pic>
        <p:nvPicPr>
          <p:cNvPr id="20" name="Picture 19" descr="nkwd logo clear background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832"/>
          <a:stretch/>
        </p:blipFill>
        <p:spPr>
          <a:xfrm>
            <a:off x="1027115" y="5962650"/>
            <a:ext cx="1354995" cy="29229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41687" y="6314573"/>
            <a:ext cx="866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D69A3"/>
                </a:solidFill>
                <a:latin typeface="Univers 57 Condensed"/>
                <a:cs typeface="Univers 57 Condensed"/>
              </a:rPr>
              <a:t>SPONSORS</a:t>
            </a:r>
          </a:p>
        </p:txBody>
      </p:sp>
      <p:pic>
        <p:nvPicPr>
          <p:cNvPr id="14" name="Picture 13" descr="SKO_Logo_One_Line_(CLR)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73" y="5895066"/>
            <a:ext cx="1660700" cy="48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90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925284" y="2418062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925278" y="1655998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510258" y="6034905"/>
            <a:ext cx="4133013" cy="507378"/>
            <a:chOff x="2725755" y="4592551"/>
            <a:chExt cx="4133013" cy="507378"/>
          </a:xfrm>
        </p:grpSpPr>
        <p:pic>
          <p:nvPicPr>
            <p:cNvPr id="15" name="Picture 14" descr="nkwd logo clear background.jp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6832"/>
            <a:stretch/>
          </p:blipFill>
          <p:spPr>
            <a:xfrm>
              <a:off x="3670367" y="4685989"/>
              <a:ext cx="1365742" cy="2946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2725755" y="4761375"/>
              <a:ext cx="9118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srgbClr val="0D69A3"/>
                  </a:solidFill>
                  <a:latin typeface="Univers 57 Condensed"/>
                  <a:cs typeface="Univers 57 Condensed"/>
                </a:rPr>
                <a:t>SPONSORED BY</a:t>
              </a:r>
            </a:p>
          </p:txBody>
        </p:sp>
        <p:pic>
          <p:nvPicPr>
            <p:cNvPr id="17" name="Picture 16" descr="SKO_Logo_One_Line_(CLR)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068" y="4592551"/>
              <a:ext cx="1660700" cy="480623"/>
            </a:xfrm>
            <a:prstGeom prst="rect">
              <a:avLst/>
            </a:prstGeom>
          </p:spPr>
        </p:pic>
      </p:grpSp>
      <p:pic>
        <p:nvPicPr>
          <p:cNvPr id="18" name="Picture 17" descr="2018_NK_Water_break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90639" r="974" b="4427"/>
          <a:stretch/>
        </p:blipFill>
        <p:spPr>
          <a:xfrm>
            <a:off x="6" y="6513286"/>
            <a:ext cx="9143999" cy="3447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5"/>
          <a:srcRect t="27983" b="1"/>
          <a:stretch/>
        </p:blipFill>
        <p:spPr>
          <a:xfrm>
            <a:off x="0" y="3"/>
            <a:ext cx="9144000" cy="1646297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395439" y="293952"/>
            <a:ext cx="7938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prstClr val="white"/>
                </a:solidFill>
                <a:latin typeface="Arial Narrow"/>
                <a:cs typeface="Arial Narrow"/>
              </a:rPr>
              <a:t>2018 NORTHERN KENTUCKY WATER TRAINING</a:t>
            </a:r>
          </a:p>
        </p:txBody>
      </p:sp>
    </p:spTree>
    <p:extLst>
      <p:ext uri="{BB962C8B-B14F-4D97-AF65-F5344CB8AC3E}">
        <p14:creationId xmlns:p14="http://schemas.microsoft.com/office/powerpoint/2010/main" val="1528261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_NK_Water_brea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44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38F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4" name="Picture 13" descr="water_drop_geo.png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6" b="8000"/>
          <a:stretch/>
        </p:blipFill>
        <p:spPr>
          <a:xfrm>
            <a:off x="0" y="548640"/>
            <a:ext cx="3691464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1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1036640" y="1712505"/>
            <a:ext cx="7326547" cy="2596091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1036639" y="649405"/>
            <a:ext cx="6837362" cy="72407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D69A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b="14815"/>
          <a:stretch/>
        </p:blipFill>
        <p:spPr>
          <a:xfrm>
            <a:off x="0" y="5731474"/>
            <a:ext cx="9144000" cy="11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85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_NK_Water_intr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13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85800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295400" y="1600200"/>
            <a:ext cx="6858000" cy="609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1295400" y="2438400"/>
            <a:ext cx="68580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9087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KO-00432-Content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EBC1E-9DE2-42F8-9090-F36C3F5B2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0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B8B8-5286-4B5B-AB84-60484D1ABCC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50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0D0B0-170C-4D21-A24A-EE32897870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9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41E8F-EDEB-429D-B064-EEA955DA07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45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EC16-6B6E-48FD-813E-06EABA90B6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90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16A3-0AD3-4BE0-8FDD-198011C77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31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697F6-E473-4412-8E82-16F0B6629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06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6145-A085-4916-B6E5-0C5964E375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47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7C114-7BD2-4551-A3B6-8FEB663C0F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91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DDE2-A9F3-4E84-9AE2-A80B4D5A0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38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85CC3-D434-43C7-90EB-612F86997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49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F5E3C-902A-46D7-8003-28B92BE83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9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FE328-1016-4A7D-9320-F269724CC6E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72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6362"/>
            <a:ext cx="9131287" cy="6845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350" y="6350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300"/>
                </a:moveTo>
                <a:lnTo>
                  <a:pt x="9131300" y="6845300"/>
                </a:lnTo>
                <a:lnTo>
                  <a:pt x="9131300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914401" y="0"/>
            <a:ext cx="5883275" cy="4918710"/>
          </a:xfrm>
          <a:custGeom>
            <a:avLst/>
            <a:gdLst/>
            <a:ahLst/>
            <a:cxnLst/>
            <a:rect l="l" t="t" r="r" b="b"/>
            <a:pathLst>
              <a:path w="5883275" h="4918710">
                <a:moveTo>
                  <a:pt x="766045" y="0"/>
                </a:moveTo>
                <a:lnTo>
                  <a:pt x="708096" y="62548"/>
                </a:lnTo>
                <a:lnTo>
                  <a:pt x="567559" y="239639"/>
                </a:lnTo>
                <a:lnTo>
                  <a:pt x="440720" y="427401"/>
                </a:lnTo>
                <a:lnTo>
                  <a:pt x="328336" y="625076"/>
                </a:lnTo>
                <a:lnTo>
                  <a:pt x="231165" y="831907"/>
                </a:lnTo>
                <a:lnTo>
                  <a:pt x="149965" y="1047137"/>
                </a:lnTo>
                <a:lnTo>
                  <a:pt x="85490" y="1270009"/>
                </a:lnTo>
                <a:lnTo>
                  <a:pt x="38500" y="1499766"/>
                </a:lnTo>
                <a:lnTo>
                  <a:pt x="9751" y="1735652"/>
                </a:lnTo>
                <a:lnTo>
                  <a:pt x="0" y="1976908"/>
                </a:lnTo>
                <a:lnTo>
                  <a:pt x="9751" y="2218165"/>
                </a:lnTo>
                <a:lnTo>
                  <a:pt x="38500" y="2454050"/>
                </a:lnTo>
                <a:lnTo>
                  <a:pt x="85490" y="2683807"/>
                </a:lnTo>
                <a:lnTo>
                  <a:pt x="149965" y="2906680"/>
                </a:lnTo>
                <a:lnTo>
                  <a:pt x="231165" y="3121910"/>
                </a:lnTo>
                <a:lnTo>
                  <a:pt x="328336" y="3328741"/>
                </a:lnTo>
                <a:lnTo>
                  <a:pt x="440720" y="3526416"/>
                </a:lnTo>
                <a:lnTo>
                  <a:pt x="567559" y="3714177"/>
                </a:lnTo>
                <a:lnTo>
                  <a:pt x="708096" y="3891268"/>
                </a:lnTo>
                <a:lnTo>
                  <a:pt x="861575" y="4056932"/>
                </a:lnTo>
                <a:lnTo>
                  <a:pt x="1027239" y="4210411"/>
                </a:lnTo>
                <a:lnTo>
                  <a:pt x="1204330" y="4350948"/>
                </a:lnTo>
                <a:lnTo>
                  <a:pt x="1392092" y="4477788"/>
                </a:lnTo>
                <a:lnTo>
                  <a:pt x="1589766" y="4590171"/>
                </a:lnTo>
                <a:lnTo>
                  <a:pt x="1796597" y="4687342"/>
                </a:lnTo>
                <a:lnTo>
                  <a:pt x="2011827" y="4768543"/>
                </a:lnTo>
                <a:lnTo>
                  <a:pt x="2234700" y="4833017"/>
                </a:lnTo>
                <a:lnTo>
                  <a:pt x="2464457" y="4880007"/>
                </a:lnTo>
                <a:lnTo>
                  <a:pt x="2700343" y="4908756"/>
                </a:lnTo>
                <a:lnTo>
                  <a:pt x="2941599" y="4918508"/>
                </a:lnTo>
                <a:lnTo>
                  <a:pt x="3182855" y="4908756"/>
                </a:lnTo>
                <a:lnTo>
                  <a:pt x="3418741" y="4880007"/>
                </a:lnTo>
                <a:lnTo>
                  <a:pt x="3648498" y="4833017"/>
                </a:lnTo>
                <a:lnTo>
                  <a:pt x="3871370" y="4768543"/>
                </a:lnTo>
                <a:lnTo>
                  <a:pt x="4086601" y="4687342"/>
                </a:lnTo>
                <a:lnTo>
                  <a:pt x="4293432" y="4590171"/>
                </a:lnTo>
                <a:lnTo>
                  <a:pt x="4491106" y="4477788"/>
                </a:lnTo>
                <a:lnTo>
                  <a:pt x="4678868" y="4350948"/>
                </a:lnTo>
                <a:lnTo>
                  <a:pt x="4855959" y="4210411"/>
                </a:lnTo>
                <a:lnTo>
                  <a:pt x="5021622" y="4056932"/>
                </a:lnTo>
                <a:lnTo>
                  <a:pt x="5175102" y="3891268"/>
                </a:lnTo>
                <a:lnTo>
                  <a:pt x="5315639" y="3714177"/>
                </a:lnTo>
                <a:lnTo>
                  <a:pt x="5442478" y="3526416"/>
                </a:lnTo>
                <a:lnTo>
                  <a:pt x="5554862" y="3328741"/>
                </a:lnTo>
                <a:lnTo>
                  <a:pt x="5652032" y="3121910"/>
                </a:lnTo>
                <a:lnTo>
                  <a:pt x="5733233" y="2906680"/>
                </a:lnTo>
                <a:lnTo>
                  <a:pt x="5797707" y="2683807"/>
                </a:lnTo>
                <a:lnTo>
                  <a:pt x="5844698" y="2454050"/>
                </a:lnTo>
                <a:lnTo>
                  <a:pt x="5873447" y="2218165"/>
                </a:lnTo>
                <a:lnTo>
                  <a:pt x="5883198" y="1976908"/>
                </a:lnTo>
                <a:lnTo>
                  <a:pt x="5873447" y="1735652"/>
                </a:lnTo>
                <a:lnTo>
                  <a:pt x="5844698" y="1499766"/>
                </a:lnTo>
                <a:lnTo>
                  <a:pt x="5797707" y="1270009"/>
                </a:lnTo>
                <a:lnTo>
                  <a:pt x="5733233" y="1047137"/>
                </a:lnTo>
                <a:lnTo>
                  <a:pt x="5652032" y="831907"/>
                </a:lnTo>
                <a:lnTo>
                  <a:pt x="5554862" y="625076"/>
                </a:lnTo>
                <a:lnTo>
                  <a:pt x="5442478" y="427401"/>
                </a:lnTo>
                <a:lnTo>
                  <a:pt x="5315639" y="239639"/>
                </a:lnTo>
                <a:lnTo>
                  <a:pt x="5175102" y="62548"/>
                </a:lnTo>
                <a:lnTo>
                  <a:pt x="5117153" y="0"/>
                </a:lnTo>
                <a:lnTo>
                  <a:pt x="766045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1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27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0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6117335"/>
            <a:ext cx="9137650" cy="73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114541"/>
            <a:ext cx="9144000" cy="743585"/>
          </a:xfrm>
          <a:custGeom>
            <a:avLst/>
            <a:gdLst/>
            <a:ahLst/>
            <a:cxnLst/>
            <a:rect l="l" t="t" r="r" b="b"/>
            <a:pathLst>
              <a:path w="9144000" h="743584">
                <a:moveTo>
                  <a:pt x="9144000" y="0"/>
                </a:moveTo>
                <a:lnTo>
                  <a:pt x="0" y="0"/>
                </a:lnTo>
                <a:lnTo>
                  <a:pt x="0" y="743458"/>
                </a:lnTo>
                <a:lnTo>
                  <a:pt x="9144000" y="743458"/>
                </a:lnTo>
                <a:lnTo>
                  <a:pt x="9144000" y="0"/>
                </a:lnTo>
              </a:path>
            </a:pathLst>
          </a:custGeom>
          <a:solidFill>
            <a:srgbClr val="0E6674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12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858000" cy="685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295400" y="1600200"/>
            <a:ext cx="6858000" cy="609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>
          <a:xfrm>
            <a:off x="1295400" y="2438400"/>
            <a:ext cx="68580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55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D88F-4490-4CC4-87E5-15E62CB6A15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6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FE06-7CC3-4806-AA02-2F231DA8F69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4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5C5CE-4AFC-473B-A41C-3535615FCE1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9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942E-EF6C-4164-AE73-CA0C9F71DA8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5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F036-846C-4F17-8784-80D0635DB38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7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E9C1-05EA-4A9B-B4DD-4FBF49CACA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1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7DF46967-A3E3-4A96-A3EF-143961EA45F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eaLnBrk="0" hangingPunct="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8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  <p:sldLayoutId id="2147484143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9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KO-00432-ContentSlide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E77501B-39BB-406A-B70D-A5D9C48A5F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0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6362"/>
            <a:ext cx="9131287" cy="68452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350" y="6350"/>
            <a:ext cx="9131300" cy="6845300"/>
          </a:xfrm>
          <a:custGeom>
            <a:avLst/>
            <a:gdLst/>
            <a:ahLst/>
            <a:cxnLst/>
            <a:rect l="l" t="t" r="r" b="b"/>
            <a:pathLst>
              <a:path w="9131300" h="6845300">
                <a:moveTo>
                  <a:pt x="0" y="6845300"/>
                </a:moveTo>
                <a:lnTo>
                  <a:pt x="9131300" y="6845300"/>
                </a:lnTo>
                <a:lnTo>
                  <a:pt x="9131300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4551" y="1018206"/>
            <a:ext cx="5154896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84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8CF76C4-AD41-D5EF-3D22-EF5A3D73F8BB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42BCA87F-B292-C15D-0854-9C74F16D7A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7C58E2BC-2EFF-D7AB-7927-CEB3EC0E21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2AE86-DFFD-C99F-F147-EF0A4C987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9FAF49EE-66E1-4E4E-9D55-B48FBD04377D}" type="datetimeFigureOut">
              <a:rPr lang="en-US"/>
              <a:pPr>
                <a:defRPr/>
              </a:pPr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67617-06E0-FF39-2303-9CD18D01A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1D24F-DD34-0CAF-8ADD-0FA3827D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1B2A86C-684A-4C12-ABB6-14DF715519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DA35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A357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A357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A357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A357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3200" kern="1200">
          <a:solidFill>
            <a:srgbClr val="ADA35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ADA357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ADA357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ADA357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ADA3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315396" y="6333213"/>
            <a:ext cx="97790" cy="137160"/>
          </a:xfrm>
          <a:custGeom>
            <a:avLst/>
            <a:gdLst/>
            <a:ahLst/>
            <a:cxnLst/>
            <a:rect l="l" t="t" r="r" b="b"/>
            <a:pathLst>
              <a:path w="97790" h="137160">
                <a:moveTo>
                  <a:pt x="11544" y="68186"/>
                </a:moveTo>
                <a:lnTo>
                  <a:pt x="0" y="79057"/>
                </a:lnTo>
                <a:lnTo>
                  <a:pt x="54127" y="136575"/>
                </a:lnTo>
                <a:lnTo>
                  <a:pt x="97358" y="136575"/>
                </a:lnTo>
                <a:lnTo>
                  <a:pt x="97358" y="120713"/>
                </a:lnTo>
                <a:lnTo>
                  <a:pt x="60985" y="120713"/>
                </a:lnTo>
                <a:lnTo>
                  <a:pt x="11544" y="68186"/>
                </a:lnTo>
                <a:close/>
              </a:path>
              <a:path w="97790" h="137160">
                <a:moveTo>
                  <a:pt x="97358" y="0"/>
                </a:moveTo>
                <a:lnTo>
                  <a:pt x="81495" y="0"/>
                </a:lnTo>
                <a:lnTo>
                  <a:pt x="81495" y="120713"/>
                </a:lnTo>
                <a:lnTo>
                  <a:pt x="97358" y="120713"/>
                </a:lnTo>
                <a:lnTo>
                  <a:pt x="97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3372" y="6295108"/>
            <a:ext cx="214629" cy="245745"/>
          </a:xfrm>
          <a:custGeom>
            <a:avLst/>
            <a:gdLst/>
            <a:ahLst/>
            <a:cxnLst/>
            <a:rect l="l" t="t" r="r" b="b"/>
            <a:pathLst>
              <a:path w="214629" h="245745">
                <a:moveTo>
                  <a:pt x="129390" y="0"/>
                </a:moveTo>
                <a:lnTo>
                  <a:pt x="83824" y="7903"/>
                </a:lnTo>
                <a:lnTo>
                  <a:pt x="38600" y="35588"/>
                </a:lnTo>
                <a:lnTo>
                  <a:pt x="10281" y="75687"/>
                </a:lnTo>
                <a:lnTo>
                  <a:pt x="0" y="109039"/>
                </a:lnTo>
                <a:lnTo>
                  <a:pt x="138239" y="245564"/>
                </a:lnTo>
                <a:lnTo>
                  <a:pt x="149377" y="234286"/>
                </a:lnTo>
                <a:lnTo>
                  <a:pt x="17942" y="100310"/>
                </a:lnTo>
                <a:lnTo>
                  <a:pt x="20284" y="93167"/>
                </a:lnTo>
                <a:lnTo>
                  <a:pt x="47304" y="50570"/>
                </a:lnTo>
                <a:lnTo>
                  <a:pt x="90266" y="20790"/>
                </a:lnTo>
                <a:lnTo>
                  <a:pt x="135806" y="14736"/>
                </a:lnTo>
                <a:lnTo>
                  <a:pt x="214372" y="14736"/>
                </a:lnTo>
                <a:lnTo>
                  <a:pt x="214553" y="14233"/>
                </a:lnTo>
                <a:lnTo>
                  <a:pt x="169759" y="2538"/>
                </a:lnTo>
                <a:lnTo>
                  <a:pt x="143767" y="24"/>
                </a:lnTo>
                <a:lnTo>
                  <a:pt x="129390" y="0"/>
                </a:lnTo>
                <a:close/>
              </a:path>
              <a:path w="214629" h="245745">
                <a:moveTo>
                  <a:pt x="214372" y="14736"/>
                </a:moveTo>
                <a:lnTo>
                  <a:pt x="135806" y="14736"/>
                </a:lnTo>
                <a:lnTo>
                  <a:pt x="150452" y="15628"/>
                </a:lnTo>
                <a:lnTo>
                  <a:pt x="164092" y="17378"/>
                </a:lnTo>
                <a:lnTo>
                  <a:pt x="201714" y="26451"/>
                </a:lnTo>
                <a:lnTo>
                  <a:pt x="209168" y="29143"/>
                </a:lnTo>
                <a:lnTo>
                  <a:pt x="214372" y="14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20334" y="6462029"/>
            <a:ext cx="78105" cy="78740"/>
          </a:xfrm>
          <a:custGeom>
            <a:avLst/>
            <a:gdLst/>
            <a:ahLst/>
            <a:cxnLst/>
            <a:rect l="l" t="t" r="r" b="b"/>
            <a:pathLst>
              <a:path w="78104" h="78740">
                <a:moveTo>
                  <a:pt x="11303" y="0"/>
                </a:moveTo>
                <a:lnTo>
                  <a:pt x="0" y="11112"/>
                </a:lnTo>
                <a:lnTo>
                  <a:pt x="66243" y="78422"/>
                </a:lnTo>
                <a:lnTo>
                  <a:pt x="77546" y="67297"/>
                </a:lnTo>
                <a:lnTo>
                  <a:pt x="113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40206" y="6560749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4">
                <a:moveTo>
                  <a:pt x="0" y="0"/>
                </a:moveTo>
                <a:lnTo>
                  <a:pt x="171919" y="0"/>
                </a:lnTo>
              </a:path>
            </a:pathLst>
          </a:custGeom>
          <a:ln w="171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19530" y="6588588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2849" y="0"/>
                </a:lnTo>
              </a:path>
            </a:pathLst>
          </a:custGeom>
          <a:ln w="171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22745" y="6423868"/>
            <a:ext cx="114300" cy="113664"/>
          </a:xfrm>
          <a:custGeom>
            <a:avLst/>
            <a:gdLst/>
            <a:ahLst/>
            <a:cxnLst/>
            <a:rect l="l" t="t" r="r" b="b"/>
            <a:pathLst>
              <a:path w="114300" h="113665">
                <a:moveTo>
                  <a:pt x="11150" y="0"/>
                </a:moveTo>
                <a:lnTo>
                  <a:pt x="0" y="11277"/>
                </a:lnTo>
                <a:lnTo>
                  <a:pt x="103022" y="113207"/>
                </a:lnTo>
                <a:lnTo>
                  <a:pt x="114172" y="101930"/>
                </a:lnTo>
                <a:lnTo>
                  <a:pt x="11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84357" y="6402429"/>
            <a:ext cx="60960" cy="62230"/>
          </a:xfrm>
          <a:custGeom>
            <a:avLst/>
            <a:gdLst/>
            <a:ahLst/>
            <a:cxnLst/>
            <a:rect l="l" t="t" r="r" b="b"/>
            <a:pathLst>
              <a:path w="60959" h="62229">
                <a:moveTo>
                  <a:pt x="19278" y="42095"/>
                </a:moveTo>
                <a:lnTo>
                  <a:pt x="0" y="42095"/>
                </a:lnTo>
                <a:lnTo>
                  <a:pt x="190" y="50909"/>
                </a:lnTo>
                <a:lnTo>
                  <a:pt x="7088" y="57493"/>
                </a:lnTo>
                <a:lnTo>
                  <a:pt x="15525" y="61098"/>
                </a:lnTo>
                <a:lnTo>
                  <a:pt x="28155" y="62198"/>
                </a:lnTo>
                <a:lnTo>
                  <a:pt x="45965" y="61158"/>
                </a:lnTo>
                <a:lnTo>
                  <a:pt x="56867" y="53980"/>
                </a:lnTo>
                <a:lnTo>
                  <a:pt x="57550" y="51772"/>
                </a:lnTo>
                <a:lnTo>
                  <a:pt x="19558" y="51772"/>
                </a:lnTo>
                <a:lnTo>
                  <a:pt x="19367" y="44597"/>
                </a:lnTo>
                <a:lnTo>
                  <a:pt x="19278" y="42095"/>
                </a:lnTo>
                <a:close/>
              </a:path>
              <a:path w="60959" h="62229">
                <a:moveTo>
                  <a:pt x="15862" y="0"/>
                </a:moveTo>
                <a:lnTo>
                  <a:pt x="4641" y="7268"/>
                </a:lnTo>
                <a:lnTo>
                  <a:pt x="1143" y="17558"/>
                </a:lnTo>
                <a:lnTo>
                  <a:pt x="1143" y="30601"/>
                </a:lnTo>
                <a:lnTo>
                  <a:pt x="39903" y="39758"/>
                </a:lnTo>
                <a:lnTo>
                  <a:pt x="41249" y="41739"/>
                </a:lnTo>
                <a:lnTo>
                  <a:pt x="41249" y="51772"/>
                </a:lnTo>
                <a:lnTo>
                  <a:pt x="57550" y="51772"/>
                </a:lnTo>
                <a:lnTo>
                  <a:pt x="60886" y="40980"/>
                </a:lnTo>
                <a:lnTo>
                  <a:pt x="53680" y="29638"/>
                </a:lnTo>
                <a:lnTo>
                  <a:pt x="40855" y="25242"/>
                </a:lnTo>
                <a:lnTo>
                  <a:pt x="27901" y="22219"/>
                </a:lnTo>
                <a:lnTo>
                  <a:pt x="25133" y="21533"/>
                </a:lnTo>
                <a:lnTo>
                  <a:pt x="20904" y="20403"/>
                </a:lnTo>
                <a:lnTo>
                  <a:pt x="20904" y="12110"/>
                </a:lnTo>
                <a:lnTo>
                  <a:pt x="24460" y="9265"/>
                </a:lnTo>
                <a:lnTo>
                  <a:pt x="55532" y="9265"/>
                </a:lnTo>
                <a:lnTo>
                  <a:pt x="53665" y="6407"/>
                </a:lnTo>
                <a:lnTo>
                  <a:pt x="41053" y="1221"/>
                </a:lnTo>
                <a:lnTo>
                  <a:pt x="15862" y="0"/>
                </a:lnTo>
                <a:close/>
              </a:path>
              <a:path w="60959" h="62229">
                <a:moveTo>
                  <a:pt x="55532" y="9265"/>
                </a:moveTo>
                <a:lnTo>
                  <a:pt x="39230" y="9265"/>
                </a:lnTo>
                <a:lnTo>
                  <a:pt x="39128" y="17901"/>
                </a:lnTo>
                <a:lnTo>
                  <a:pt x="58062" y="13138"/>
                </a:lnTo>
                <a:lnTo>
                  <a:pt x="55532" y="9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55533" y="6402010"/>
            <a:ext cx="50800" cy="62865"/>
          </a:xfrm>
          <a:custGeom>
            <a:avLst/>
            <a:gdLst/>
            <a:ahLst/>
            <a:cxnLst/>
            <a:rect l="l" t="t" r="r" b="b"/>
            <a:pathLst>
              <a:path w="50800" h="62864">
                <a:moveTo>
                  <a:pt x="34543" y="12357"/>
                </a:moveTo>
                <a:lnTo>
                  <a:pt x="15163" y="12357"/>
                </a:lnTo>
                <a:lnTo>
                  <a:pt x="15163" y="62382"/>
                </a:lnTo>
                <a:lnTo>
                  <a:pt x="34543" y="62382"/>
                </a:lnTo>
                <a:lnTo>
                  <a:pt x="34543" y="12357"/>
                </a:lnTo>
                <a:close/>
              </a:path>
              <a:path w="50800" h="62864">
                <a:moveTo>
                  <a:pt x="50190" y="0"/>
                </a:moveTo>
                <a:lnTo>
                  <a:pt x="0" y="0"/>
                </a:lnTo>
                <a:lnTo>
                  <a:pt x="0" y="12357"/>
                </a:lnTo>
                <a:lnTo>
                  <a:pt x="50190" y="12357"/>
                </a:lnTo>
                <a:lnTo>
                  <a:pt x="501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5580" y="6400322"/>
            <a:ext cx="70485" cy="65405"/>
          </a:xfrm>
          <a:custGeom>
            <a:avLst/>
            <a:gdLst/>
            <a:ahLst/>
            <a:cxnLst/>
            <a:rect l="l" t="t" r="r" b="b"/>
            <a:pathLst>
              <a:path w="70484" h="65404">
                <a:moveTo>
                  <a:pt x="34612" y="0"/>
                </a:moveTo>
                <a:lnTo>
                  <a:pt x="1034" y="24216"/>
                </a:lnTo>
                <a:lnTo>
                  <a:pt x="0" y="35516"/>
                </a:lnTo>
                <a:lnTo>
                  <a:pt x="3648" y="49267"/>
                </a:lnTo>
                <a:lnTo>
                  <a:pt x="12303" y="58543"/>
                </a:lnTo>
                <a:lnTo>
                  <a:pt x="25098" y="63732"/>
                </a:lnTo>
                <a:lnTo>
                  <a:pt x="41166" y="65222"/>
                </a:lnTo>
                <a:lnTo>
                  <a:pt x="52199" y="62225"/>
                </a:lnTo>
                <a:lnTo>
                  <a:pt x="61765" y="54962"/>
                </a:lnTo>
                <a:lnTo>
                  <a:pt x="62842" y="52839"/>
                </a:lnTo>
                <a:lnTo>
                  <a:pt x="35713" y="52839"/>
                </a:lnTo>
                <a:lnTo>
                  <a:pt x="34629" y="52814"/>
                </a:lnTo>
                <a:lnTo>
                  <a:pt x="22720" y="46228"/>
                </a:lnTo>
                <a:lnTo>
                  <a:pt x="19707" y="32162"/>
                </a:lnTo>
                <a:lnTo>
                  <a:pt x="23216" y="18439"/>
                </a:lnTo>
                <a:lnTo>
                  <a:pt x="35815" y="12491"/>
                </a:lnTo>
                <a:lnTo>
                  <a:pt x="65177" y="12491"/>
                </a:lnTo>
                <a:lnTo>
                  <a:pt x="64547" y="11263"/>
                </a:lnTo>
                <a:lnTo>
                  <a:pt x="53173" y="3148"/>
                </a:lnTo>
                <a:lnTo>
                  <a:pt x="34612" y="0"/>
                </a:lnTo>
                <a:close/>
              </a:path>
              <a:path w="70484" h="65404">
                <a:moveTo>
                  <a:pt x="65177" y="12491"/>
                </a:moveTo>
                <a:lnTo>
                  <a:pt x="40031" y="12491"/>
                </a:lnTo>
                <a:lnTo>
                  <a:pt x="44540" y="13532"/>
                </a:lnTo>
                <a:lnTo>
                  <a:pt x="47321" y="16987"/>
                </a:lnTo>
                <a:lnTo>
                  <a:pt x="49429" y="19743"/>
                </a:lnTo>
                <a:lnTo>
                  <a:pt x="51728" y="24073"/>
                </a:lnTo>
                <a:lnTo>
                  <a:pt x="51727" y="33052"/>
                </a:lnTo>
                <a:lnTo>
                  <a:pt x="48793" y="46176"/>
                </a:lnTo>
                <a:lnTo>
                  <a:pt x="35713" y="52839"/>
                </a:lnTo>
                <a:lnTo>
                  <a:pt x="62842" y="52839"/>
                </a:lnTo>
                <a:lnTo>
                  <a:pt x="68290" y="42092"/>
                </a:lnTo>
                <a:lnTo>
                  <a:pt x="70196" y="22275"/>
                </a:lnTo>
                <a:lnTo>
                  <a:pt x="65177" y="12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03001" y="6402015"/>
            <a:ext cx="50165" cy="62865"/>
          </a:xfrm>
          <a:custGeom>
            <a:avLst/>
            <a:gdLst/>
            <a:ahLst/>
            <a:cxnLst/>
            <a:rect l="l" t="t" r="r" b="b"/>
            <a:pathLst>
              <a:path w="50165" h="62864">
                <a:moveTo>
                  <a:pt x="19469" y="0"/>
                </a:moveTo>
                <a:lnTo>
                  <a:pt x="0" y="0"/>
                </a:lnTo>
                <a:lnTo>
                  <a:pt x="0" y="62382"/>
                </a:lnTo>
                <a:lnTo>
                  <a:pt x="49618" y="62382"/>
                </a:lnTo>
                <a:lnTo>
                  <a:pt x="49618" y="50114"/>
                </a:lnTo>
                <a:lnTo>
                  <a:pt x="19469" y="50114"/>
                </a:lnTo>
                <a:lnTo>
                  <a:pt x="19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64502" y="6402015"/>
            <a:ext cx="50165" cy="62865"/>
          </a:xfrm>
          <a:custGeom>
            <a:avLst/>
            <a:gdLst/>
            <a:ahLst/>
            <a:cxnLst/>
            <a:rect l="l" t="t" r="r" b="b"/>
            <a:pathLst>
              <a:path w="50165" h="62864">
                <a:moveTo>
                  <a:pt x="19469" y="0"/>
                </a:moveTo>
                <a:lnTo>
                  <a:pt x="0" y="0"/>
                </a:lnTo>
                <a:lnTo>
                  <a:pt x="0" y="62382"/>
                </a:lnTo>
                <a:lnTo>
                  <a:pt x="49618" y="62382"/>
                </a:lnTo>
                <a:lnTo>
                  <a:pt x="49618" y="50114"/>
                </a:lnTo>
                <a:lnTo>
                  <a:pt x="19469" y="50114"/>
                </a:lnTo>
                <a:lnTo>
                  <a:pt x="194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5109" y="6402390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17432" y="0"/>
                </a:moveTo>
                <a:lnTo>
                  <a:pt x="7727" y="7001"/>
                </a:lnTo>
                <a:lnTo>
                  <a:pt x="1828" y="19408"/>
                </a:lnTo>
                <a:lnTo>
                  <a:pt x="0" y="37178"/>
                </a:lnTo>
                <a:lnTo>
                  <a:pt x="4467" y="51092"/>
                </a:lnTo>
                <a:lnTo>
                  <a:pt x="13748" y="60202"/>
                </a:lnTo>
                <a:lnTo>
                  <a:pt x="27531" y="63470"/>
                </a:lnTo>
                <a:lnTo>
                  <a:pt x="33553" y="62932"/>
                </a:lnTo>
                <a:lnTo>
                  <a:pt x="43334" y="58275"/>
                </a:lnTo>
                <a:lnTo>
                  <a:pt x="27531" y="58275"/>
                </a:lnTo>
                <a:lnTo>
                  <a:pt x="15752" y="54763"/>
                </a:lnTo>
                <a:lnTo>
                  <a:pt x="8094" y="44024"/>
                </a:lnTo>
                <a:lnTo>
                  <a:pt x="5744" y="28927"/>
                </a:lnTo>
                <a:lnTo>
                  <a:pt x="8663" y="16604"/>
                </a:lnTo>
                <a:lnTo>
                  <a:pt x="17463" y="7509"/>
                </a:lnTo>
                <a:lnTo>
                  <a:pt x="33980" y="4446"/>
                </a:lnTo>
                <a:lnTo>
                  <a:pt x="41103" y="4446"/>
                </a:lnTo>
                <a:lnTo>
                  <a:pt x="35092" y="1349"/>
                </a:lnTo>
                <a:lnTo>
                  <a:pt x="17432" y="0"/>
                </a:lnTo>
                <a:close/>
              </a:path>
              <a:path w="55879" h="63500">
                <a:moveTo>
                  <a:pt x="41103" y="4446"/>
                </a:moveTo>
                <a:lnTo>
                  <a:pt x="33980" y="4446"/>
                </a:lnTo>
                <a:lnTo>
                  <a:pt x="42690" y="11040"/>
                </a:lnTo>
                <a:lnTo>
                  <a:pt x="47251" y="23644"/>
                </a:lnTo>
                <a:lnTo>
                  <a:pt x="47886" y="41892"/>
                </a:lnTo>
                <a:lnTo>
                  <a:pt x="40955" y="53526"/>
                </a:lnTo>
                <a:lnTo>
                  <a:pt x="27531" y="58275"/>
                </a:lnTo>
                <a:lnTo>
                  <a:pt x="43334" y="58275"/>
                </a:lnTo>
                <a:lnTo>
                  <a:pt x="45504" y="57242"/>
                </a:lnTo>
                <a:lnTo>
                  <a:pt x="52899" y="46107"/>
                </a:lnTo>
                <a:lnTo>
                  <a:pt x="55431" y="30481"/>
                </a:lnTo>
                <a:lnTo>
                  <a:pt x="53349" y="17356"/>
                </a:lnTo>
                <a:lnTo>
                  <a:pt x="46816" y="7390"/>
                </a:lnTo>
                <a:lnTo>
                  <a:pt x="41103" y="44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99026" y="6402259"/>
            <a:ext cx="48895" cy="64135"/>
          </a:xfrm>
          <a:custGeom>
            <a:avLst/>
            <a:gdLst/>
            <a:ahLst/>
            <a:cxnLst/>
            <a:rect l="l" t="t" r="r" b="b"/>
            <a:pathLst>
              <a:path w="48895" h="64135">
                <a:moveTo>
                  <a:pt x="17537" y="0"/>
                </a:moveTo>
                <a:lnTo>
                  <a:pt x="7595" y="7551"/>
                </a:lnTo>
                <a:lnTo>
                  <a:pt x="1778" y="20137"/>
                </a:lnTo>
                <a:lnTo>
                  <a:pt x="0" y="36356"/>
                </a:lnTo>
                <a:lnTo>
                  <a:pt x="4146" y="50676"/>
                </a:lnTo>
                <a:lnTo>
                  <a:pt x="13072" y="60169"/>
                </a:lnTo>
                <a:lnTo>
                  <a:pt x="26423" y="63607"/>
                </a:lnTo>
                <a:lnTo>
                  <a:pt x="34474" y="63607"/>
                </a:lnTo>
                <a:lnTo>
                  <a:pt x="41320" y="62654"/>
                </a:lnTo>
                <a:lnTo>
                  <a:pt x="48864" y="59708"/>
                </a:lnTo>
                <a:lnTo>
                  <a:pt x="48864" y="58412"/>
                </a:lnTo>
                <a:lnTo>
                  <a:pt x="34055" y="58412"/>
                </a:lnTo>
                <a:lnTo>
                  <a:pt x="22362" y="57607"/>
                </a:lnTo>
                <a:lnTo>
                  <a:pt x="12938" y="51665"/>
                </a:lnTo>
                <a:lnTo>
                  <a:pt x="7921" y="39579"/>
                </a:lnTo>
                <a:lnTo>
                  <a:pt x="6997" y="20922"/>
                </a:lnTo>
                <a:lnTo>
                  <a:pt x="13427" y="8769"/>
                </a:lnTo>
                <a:lnTo>
                  <a:pt x="26423" y="3650"/>
                </a:lnTo>
                <a:lnTo>
                  <a:pt x="39429" y="3650"/>
                </a:lnTo>
                <a:lnTo>
                  <a:pt x="34723" y="979"/>
                </a:lnTo>
                <a:lnTo>
                  <a:pt x="17537" y="0"/>
                </a:lnTo>
                <a:close/>
              </a:path>
              <a:path w="48895" h="64135">
                <a:moveTo>
                  <a:pt x="48864" y="30422"/>
                </a:moveTo>
                <a:lnTo>
                  <a:pt x="27553" y="30422"/>
                </a:lnTo>
                <a:lnTo>
                  <a:pt x="27553" y="35616"/>
                </a:lnTo>
                <a:lnTo>
                  <a:pt x="43237" y="35616"/>
                </a:lnTo>
                <a:lnTo>
                  <a:pt x="43237" y="55809"/>
                </a:lnTo>
                <a:lnTo>
                  <a:pt x="38818" y="57104"/>
                </a:lnTo>
                <a:lnTo>
                  <a:pt x="34055" y="58412"/>
                </a:lnTo>
                <a:lnTo>
                  <a:pt x="48864" y="58412"/>
                </a:lnTo>
                <a:lnTo>
                  <a:pt x="48864" y="30422"/>
                </a:lnTo>
                <a:close/>
              </a:path>
              <a:path w="48895" h="64135">
                <a:moveTo>
                  <a:pt x="39429" y="3650"/>
                </a:moveTo>
                <a:lnTo>
                  <a:pt x="33878" y="3650"/>
                </a:lnTo>
                <a:lnTo>
                  <a:pt x="40888" y="7206"/>
                </a:lnTo>
                <a:lnTo>
                  <a:pt x="42018" y="15169"/>
                </a:lnTo>
                <a:lnTo>
                  <a:pt x="45138" y="6891"/>
                </a:lnTo>
                <a:lnTo>
                  <a:pt x="39429" y="3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74312" y="6402014"/>
            <a:ext cx="48895" cy="62865"/>
          </a:xfrm>
          <a:custGeom>
            <a:avLst/>
            <a:gdLst/>
            <a:ahLst/>
            <a:cxnLst/>
            <a:rect l="l" t="t" r="r" b="b"/>
            <a:pathLst>
              <a:path w="48895" h="62864">
                <a:moveTo>
                  <a:pt x="16903" y="0"/>
                </a:moveTo>
                <a:lnTo>
                  <a:pt x="0" y="0"/>
                </a:lnTo>
                <a:lnTo>
                  <a:pt x="0" y="62547"/>
                </a:lnTo>
                <a:lnTo>
                  <a:pt x="18163" y="62533"/>
                </a:lnTo>
                <a:lnTo>
                  <a:pt x="31321" y="60158"/>
                </a:lnTo>
                <a:lnTo>
                  <a:pt x="35198" y="57353"/>
                </a:lnTo>
                <a:lnTo>
                  <a:pt x="5638" y="57353"/>
                </a:lnTo>
                <a:lnTo>
                  <a:pt x="5638" y="5194"/>
                </a:lnTo>
                <a:lnTo>
                  <a:pt x="35895" y="5194"/>
                </a:lnTo>
                <a:lnTo>
                  <a:pt x="32138" y="2524"/>
                </a:lnTo>
                <a:lnTo>
                  <a:pt x="16903" y="0"/>
                </a:lnTo>
                <a:close/>
              </a:path>
              <a:path w="48895" h="62864">
                <a:moveTo>
                  <a:pt x="35895" y="5194"/>
                </a:moveTo>
                <a:lnTo>
                  <a:pt x="5638" y="5194"/>
                </a:lnTo>
                <a:lnTo>
                  <a:pt x="25848" y="6465"/>
                </a:lnTo>
                <a:lnTo>
                  <a:pt x="34939" y="12355"/>
                </a:lnTo>
                <a:lnTo>
                  <a:pt x="40222" y="24283"/>
                </a:lnTo>
                <a:lnTo>
                  <a:pt x="41122" y="43638"/>
                </a:lnTo>
                <a:lnTo>
                  <a:pt x="33171" y="53710"/>
                </a:lnTo>
                <a:lnTo>
                  <a:pt x="18288" y="57353"/>
                </a:lnTo>
                <a:lnTo>
                  <a:pt x="35198" y="57353"/>
                </a:lnTo>
                <a:lnTo>
                  <a:pt x="40951" y="53189"/>
                </a:lnTo>
                <a:lnTo>
                  <a:pt x="46731" y="40898"/>
                </a:lnTo>
                <a:lnTo>
                  <a:pt x="48338" y="22553"/>
                </a:lnTo>
                <a:lnTo>
                  <a:pt x="42746" y="10061"/>
                </a:lnTo>
                <a:lnTo>
                  <a:pt x="35895" y="5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44955" y="6402005"/>
            <a:ext cx="38735" cy="62865"/>
          </a:xfrm>
          <a:custGeom>
            <a:avLst/>
            <a:gdLst/>
            <a:ahLst/>
            <a:cxnLst/>
            <a:rect l="l" t="t" r="r" b="b"/>
            <a:pathLst>
              <a:path w="38734" h="62864">
                <a:moveTo>
                  <a:pt x="37172" y="0"/>
                </a:moveTo>
                <a:lnTo>
                  <a:pt x="0" y="0"/>
                </a:lnTo>
                <a:lnTo>
                  <a:pt x="0" y="62560"/>
                </a:lnTo>
                <a:lnTo>
                  <a:pt x="38468" y="62560"/>
                </a:lnTo>
                <a:lnTo>
                  <a:pt x="38468" y="57365"/>
                </a:lnTo>
                <a:lnTo>
                  <a:pt x="5626" y="57365"/>
                </a:lnTo>
                <a:lnTo>
                  <a:pt x="5626" y="32842"/>
                </a:lnTo>
                <a:lnTo>
                  <a:pt x="35953" y="32842"/>
                </a:lnTo>
                <a:lnTo>
                  <a:pt x="35953" y="27647"/>
                </a:lnTo>
                <a:lnTo>
                  <a:pt x="5626" y="27647"/>
                </a:lnTo>
                <a:lnTo>
                  <a:pt x="5626" y="5207"/>
                </a:lnTo>
                <a:lnTo>
                  <a:pt x="37172" y="5207"/>
                </a:lnTo>
                <a:lnTo>
                  <a:pt x="371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07394" y="6402010"/>
            <a:ext cx="46990" cy="62865"/>
          </a:xfrm>
          <a:custGeom>
            <a:avLst/>
            <a:gdLst/>
            <a:ahLst/>
            <a:cxnLst/>
            <a:rect l="l" t="t" r="r" b="b"/>
            <a:pathLst>
              <a:path w="46990" h="62864">
                <a:moveTo>
                  <a:pt x="6413" y="0"/>
                </a:moveTo>
                <a:lnTo>
                  <a:pt x="0" y="0"/>
                </a:lnTo>
                <a:lnTo>
                  <a:pt x="0" y="62560"/>
                </a:lnTo>
                <a:lnTo>
                  <a:pt x="5626" y="62560"/>
                </a:lnTo>
                <a:lnTo>
                  <a:pt x="5626" y="8496"/>
                </a:lnTo>
                <a:lnTo>
                  <a:pt x="11738" y="8496"/>
                </a:lnTo>
                <a:lnTo>
                  <a:pt x="6413" y="0"/>
                </a:lnTo>
                <a:close/>
              </a:path>
              <a:path w="46990" h="62864">
                <a:moveTo>
                  <a:pt x="11738" y="8496"/>
                </a:moveTo>
                <a:lnTo>
                  <a:pt x="5803" y="8496"/>
                </a:lnTo>
                <a:lnTo>
                  <a:pt x="39585" y="62560"/>
                </a:lnTo>
                <a:lnTo>
                  <a:pt x="46697" y="62560"/>
                </a:lnTo>
                <a:lnTo>
                  <a:pt x="46697" y="55016"/>
                </a:lnTo>
                <a:lnTo>
                  <a:pt x="40894" y="55016"/>
                </a:lnTo>
                <a:lnTo>
                  <a:pt x="11738" y="8496"/>
                </a:lnTo>
                <a:close/>
              </a:path>
              <a:path w="46990" h="62864">
                <a:moveTo>
                  <a:pt x="46697" y="0"/>
                </a:moveTo>
                <a:lnTo>
                  <a:pt x="41071" y="0"/>
                </a:lnTo>
                <a:lnTo>
                  <a:pt x="41071" y="55016"/>
                </a:lnTo>
                <a:lnTo>
                  <a:pt x="46697" y="55016"/>
                </a:lnTo>
                <a:lnTo>
                  <a:pt x="46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03422" y="6402005"/>
            <a:ext cx="43815" cy="62865"/>
          </a:xfrm>
          <a:custGeom>
            <a:avLst/>
            <a:gdLst/>
            <a:ahLst/>
            <a:cxnLst/>
            <a:rect l="l" t="t" r="r" b="b"/>
            <a:pathLst>
              <a:path w="43815" h="62864">
                <a:moveTo>
                  <a:pt x="5549" y="0"/>
                </a:moveTo>
                <a:lnTo>
                  <a:pt x="0" y="0"/>
                </a:lnTo>
                <a:lnTo>
                  <a:pt x="0" y="62560"/>
                </a:lnTo>
                <a:lnTo>
                  <a:pt x="5549" y="62560"/>
                </a:lnTo>
                <a:lnTo>
                  <a:pt x="5626" y="29895"/>
                </a:lnTo>
                <a:lnTo>
                  <a:pt x="13387" y="29895"/>
                </a:lnTo>
                <a:lnTo>
                  <a:pt x="11874" y="28244"/>
                </a:lnTo>
                <a:lnTo>
                  <a:pt x="12574" y="27559"/>
                </a:lnTo>
                <a:lnTo>
                  <a:pt x="5626" y="27559"/>
                </a:lnTo>
                <a:lnTo>
                  <a:pt x="5549" y="0"/>
                </a:lnTo>
                <a:close/>
              </a:path>
              <a:path w="43815" h="62864">
                <a:moveTo>
                  <a:pt x="13387" y="29895"/>
                </a:moveTo>
                <a:lnTo>
                  <a:pt x="5626" y="29895"/>
                </a:lnTo>
                <a:lnTo>
                  <a:pt x="35610" y="62560"/>
                </a:lnTo>
                <a:lnTo>
                  <a:pt x="43319" y="62560"/>
                </a:lnTo>
                <a:lnTo>
                  <a:pt x="13387" y="29895"/>
                </a:lnTo>
                <a:close/>
              </a:path>
              <a:path w="43815" h="62864">
                <a:moveTo>
                  <a:pt x="40716" y="0"/>
                </a:moveTo>
                <a:lnTo>
                  <a:pt x="33616" y="0"/>
                </a:lnTo>
                <a:lnTo>
                  <a:pt x="5626" y="27559"/>
                </a:lnTo>
                <a:lnTo>
                  <a:pt x="12574" y="27559"/>
                </a:lnTo>
                <a:lnTo>
                  <a:pt x="407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57511" y="6402005"/>
            <a:ext cx="34925" cy="62865"/>
          </a:xfrm>
          <a:custGeom>
            <a:avLst/>
            <a:gdLst/>
            <a:ahLst/>
            <a:cxnLst/>
            <a:rect l="l" t="t" r="r" b="b"/>
            <a:pathLst>
              <a:path w="34925" h="62864">
                <a:moveTo>
                  <a:pt x="33540" y="0"/>
                </a:moveTo>
                <a:lnTo>
                  <a:pt x="0" y="0"/>
                </a:lnTo>
                <a:lnTo>
                  <a:pt x="0" y="62560"/>
                </a:lnTo>
                <a:lnTo>
                  <a:pt x="34709" y="62560"/>
                </a:lnTo>
                <a:lnTo>
                  <a:pt x="34709" y="57365"/>
                </a:lnTo>
                <a:lnTo>
                  <a:pt x="5080" y="57365"/>
                </a:lnTo>
                <a:lnTo>
                  <a:pt x="5080" y="32842"/>
                </a:lnTo>
                <a:lnTo>
                  <a:pt x="32448" y="32842"/>
                </a:lnTo>
                <a:lnTo>
                  <a:pt x="32448" y="27647"/>
                </a:lnTo>
                <a:lnTo>
                  <a:pt x="5080" y="27647"/>
                </a:lnTo>
                <a:lnTo>
                  <a:pt x="5080" y="5207"/>
                </a:lnTo>
                <a:lnTo>
                  <a:pt x="33540" y="5207"/>
                </a:lnTo>
                <a:lnTo>
                  <a:pt x="33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056981" y="6402010"/>
            <a:ext cx="46990" cy="62865"/>
          </a:xfrm>
          <a:custGeom>
            <a:avLst/>
            <a:gdLst/>
            <a:ahLst/>
            <a:cxnLst/>
            <a:rect l="l" t="t" r="r" b="b"/>
            <a:pathLst>
              <a:path w="46990" h="62864">
                <a:moveTo>
                  <a:pt x="6413" y="0"/>
                </a:moveTo>
                <a:lnTo>
                  <a:pt x="0" y="0"/>
                </a:lnTo>
                <a:lnTo>
                  <a:pt x="0" y="62560"/>
                </a:lnTo>
                <a:lnTo>
                  <a:pt x="5626" y="62560"/>
                </a:lnTo>
                <a:lnTo>
                  <a:pt x="5626" y="8496"/>
                </a:lnTo>
                <a:lnTo>
                  <a:pt x="11738" y="8496"/>
                </a:lnTo>
                <a:lnTo>
                  <a:pt x="6413" y="0"/>
                </a:lnTo>
                <a:close/>
              </a:path>
              <a:path w="46990" h="62864">
                <a:moveTo>
                  <a:pt x="11738" y="8496"/>
                </a:moveTo>
                <a:lnTo>
                  <a:pt x="5803" y="8496"/>
                </a:lnTo>
                <a:lnTo>
                  <a:pt x="39585" y="62560"/>
                </a:lnTo>
                <a:lnTo>
                  <a:pt x="46697" y="62560"/>
                </a:lnTo>
                <a:lnTo>
                  <a:pt x="46697" y="55016"/>
                </a:lnTo>
                <a:lnTo>
                  <a:pt x="40894" y="55016"/>
                </a:lnTo>
                <a:lnTo>
                  <a:pt x="11738" y="8496"/>
                </a:lnTo>
                <a:close/>
              </a:path>
              <a:path w="46990" h="62864">
                <a:moveTo>
                  <a:pt x="46697" y="0"/>
                </a:moveTo>
                <a:lnTo>
                  <a:pt x="41071" y="0"/>
                </a:lnTo>
                <a:lnTo>
                  <a:pt x="41071" y="55016"/>
                </a:lnTo>
                <a:lnTo>
                  <a:pt x="46697" y="55016"/>
                </a:lnTo>
                <a:lnTo>
                  <a:pt x="46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17223" y="6402390"/>
            <a:ext cx="55880" cy="63500"/>
          </a:xfrm>
          <a:custGeom>
            <a:avLst/>
            <a:gdLst/>
            <a:ahLst/>
            <a:cxnLst/>
            <a:rect l="l" t="t" r="r" b="b"/>
            <a:pathLst>
              <a:path w="55879" h="63500">
                <a:moveTo>
                  <a:pt x="17432" y="0"/>
                </a:moveTo>
                <a:lnTo>
                  <a:pt x="7727" y="7001"/>
                </a:lnTo>
                <a:lnTo>
                  <a:pt x="1828" y="19408"/>
                </a:lnTo>
                <a:lnTo>
                  <a:pt x="0" y="37178"/>
                </a:lnTo>
                <a:lnTo>
                  <a:pt x="4467" y="51092"/>
                </a:lnTo>
                <a:lnTo>
                  <a:pt x="13748" y="60202"/>
                </a:lnTo>
                <a:lnTo>
                  <a:pt x="27531" y="63470"/>
                </a:lnTo>
                <a:lnTo>
                  <a:pt x="33553" y="62932"/>
                </a:lnTo>
                <a:lnTo>
                  <a:pt x="43334" y="58275"/>
                </a:lnTo>
                <a:lnTo>
                  <a:pt x="27531" y="58275"/>
                </a:lnTo>
                <a:lnTo>
                  <a:pt x="15752" y="54763"/>
                </a:lnTo>
                <a:lnTo>
                  <a:pt x="8094" y="44024"/>
                </a:lnTo>
                <a:lnTo>
                  <a:pt x="5744" y="28927"/>
                </a:lnTo>
                <a:lnTo>
                  <a:pt x="8663" y="16604"/>
                </a:lnTo>
                <a:lnTo>
                  <a:pt x="17463" y="7509"/>
                </a:lnTo>
                <a:lnTo>
                  <a:pt x="33980" y="4446"/>
                </a:lnTo>
                <a:lnTo>
                  <a:pt x="41103" y="4446"/>
                </a:lnTo>
                <a:lnTo>
                  <a:pt x="35092" y="1349"/>
                </a:lnTo>
                <a:lnTo>
                  <a:pt x="17432" y="0"/>
                </a:lnTo>
                <a:close/>
              </a:path>
              <a:path w="55879" h="63500">
                <a:moveTo>
                  <a:pt x="41103" y="4446"/>
                </a:moveTo>
                <a:lnTo>
                  <a:pt x="33980" y="4446"/>
                </a:lnTo>
                <a:lnTo>
                  <a:pt x="42690" y="11040"/>
                </a:lnTo>
                <a:lnTo>
                  <a:pt x="47251" y="23644"/>
                </a:lnTo>
                <a:lnTo>
                  <a:pt x="47886" y="41892"/>
                </a:lnTo>
                <a:lnTo>
                  <a:pt x="40955" y="53526"/>
                </a:lnTo>
                <a:lnTo>
                  <a:pt x="27531" y="58275"/>
                </a:lnTo>
                <a:lnTo>
                  <a:pt x="43334" y="58275"/>
                </a:lnTo>
                <a:lnTo>
                  <a:pt x="45504" y="57242"/>
                </a:lnTo>
                <a:lnTo>
                  <a:pt x="52899" y="46107"/>
                </a:lnTo>
                <a:lnTo>
                  <a:pt x="55431" y="30481"/>
                </a:lnTo>
                <a:lnTo>
                  <a:pt x="53349" y="17356"/>
                </a:lnTo>
                <a:lnTo>
                  <a:pt x="46816" y="7390"/>
                </a:lnTo>
                <a:lnTo>
                  <a:pt x="41103" y="44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185899" y="6402010"/>
            <a:ext cx="46990" cy="62865"/>
          </a:xfrm>
          <a:custGeom>
            <a:avLst/>
            <a:gdLst/>
            <a:ahLst/>
            <a:cxnLst/>
            <a:rect l="l" t="t" r="r" b="b"/>
            <a:pathLst>
              <a:path w="46990" h="62864">
                <a:moveTo>
                  <a:pt x="6413" y="0"/>
                </a:moveTo>
                <a:lnTo>
                  <a:pt x="0" y="0"/>
                </a:lnTo>
                <a:lnTo>
                  <a:pt x="0" y="62560"/>
                </a:lnTo>
                <a:lnTo>
                  <a:pt x="5626" y="62560"/>
                </a:lnTo>
                <a:lnTo>
                  <a:pt x="5626" y="8496"/>
                </a:lnTo>
                <a:lnTo>
                  <a:pt x="11738" y="8496"/>
                </a:lnTo>
                <a:lnTo>
                  <a:pt x="6413" y="0"/>
                </a:lnTo>
                <a:close/>
              </a:path>
              <a:path w="46990" h="62864">
                <a:moveTo>
                  <a:pt x="11738" y="8496"/>
                </a:moveTo>
                <a:lnTo>
                  <a:pt x="5803" y="8496"/>
                </a:lnTo>
                <a:lnTo>
                  <a:pt x="39585" y="62560"/>
                </a:lnTo>
                <a:lnTo>
                  <a:pt x="46697" y="62560"/>
                </a:lnTo>
                <a:lnTo>
                  <a:pt x="46697" y="55016"/>
                </a:lnTo>
                <a:lnTo>
                  <a:pt x="40894" y="55016"/>
                </a:lnTo>
                <a:lnTo>
                  <a:pt x="11738" y="8496"/>
                </a:lnTo>
                <a:close/>
              </a:path>
              <a:path w="46990" h="62864">
                <a:moveTo>
                  <a:pt x="46697" y="0"/>
                </a:moveTo>
                <a:lnTo>
                  <a:pt x="41071" y="0"/>
                </a:lnTo>
                <a:lnTo>
                  <a:pt x="41071" y="55016"/>
                </a:lnTo>
                <a:lnTo>
                  <a:pt x="46697" y="55016"/>
                </a:lnTo>
                <a:lnTo>
                  <a:pt x="466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007691" y="6401754"/>
            <a:ext cx="34925" cy="62865"/>
          </a:xfrm>
          <a:custGeom>
            <a:avLst/>
            <a:gdLst/>
            <a:ahLst/>
            <a:cxnLst/>
            <a:rect l="l" t="t" r="r" b="b"/>
            <a:pathLst>
              <a:path w="34925" h="62864">
                <a:moveTo>
                  <a:pt x="33540" y="0"/>
                </a:moveTo>
                <a:lnTo>
                  <a:pt x="0" y="0"/>
                </a:lnTo>
                <a:lnTo>
                  <a:pt x="0" y="62560"/>
                </a:lnTo>
                <a:lnTo>
                  <a:pt x="34709" y="62560"/>
                </a:lnTo>
                <a:lnTo>
                  <a:pt x="34709" y="57365"/>
                </a:lnTo>
                <a:lnTo>
                  <a:pt x="5080" y="57365"/>
                </a:lnTo>
                <a:lnTo>
                  <a:pt x="5080" y="32842"/>
                </a:lnTo>
                <a:lnTo>
                  <a:pt x="32448" y="32842"/>
                </a:lnTo>
                <a:lnTo>
                  <a:pt x="32448" y="27647"/>
                </a:lnTo>
                <a:lnTo>
                  <a:pt x="5080" y="27647"/>
                </a:lnTo>
                <a:lnTo>
                  <a:pt x="5080" y="5207"/>
                </a:lnTo>
                <a:lnTo>
                  <a:pt x="33540" y="5207"/>
                </a:lnTo>
                <a:lnTo>
                  <a:pt x="33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844091" y="6414693"/>
            <a:ext cx="11430" cy="40005"/>
          </a:xfrm>
          <a:custGeom>
            <a:avLst/>
            <a:gdLst/>
            <a:ahLst/>
            <a:cxnLst/>
            <a:rect l="l" t="t" r="r" b="b"/>
            <a:pathLst>
              <a:path w="11429" h="40004">
                <a:moveTo>
                  <a:pt x="0" y="19704"/>
                </a:moveTo>
                <a:lnTo>
                  <a:pt x="10871" y="19704"/>
                </a:lnTo>
              </a:path>
            </a:pathLst>
          </a:custGeom>
          <a:ln w="406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73198" y="6414693"/>
            <a:ext cx="11430" cy="40005"/>
          </a:xfrm>
          <a:custGeom>
            <a:avLst/>
            <a:gdLst/>
            <a:ahLst/>
            <a:cxnLst/>
            <a:rect l="l" t="t" r="r" b="b"/>
            <a:pathLst>
              <a:path w="11429" h="40004">
                <a:moveTo>
                  <a:pt x="0" y="19704"/>
                </a:moveTo>
                <a:lnTo>
                  <a:pt x="10871" y="19704"/>
                </a:lnTo>
              </a:path>
            </a:pathLst>
          </a:custGeom>
          <a:ln w="4067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66002" y="6504582"/>
            <a:ext cx="17145" cy="26034"/>
          </a:xfrm>
          <a:custGeom>
            <a:avLst/>
            <a:gdLst/>
            <a:ahLst/>
            <a:cxnLst/>
            <a:rect l="l" t="t" r="r" b="b"/>
            <a:pathLst>
              <a:path w="17145" h="26034">
                <a:moveTo>
                  <a:pt x="11506" y="0"/>
                </a:moveTo>
                <a:lnTo>
                  <a:pt x="0" y="101"/>
                </a:lnTo>
                <a:lnTo>
                  <a:pt x="0" y="26047"/>
                </a:lnTo>
                <a:lnTo>
                  <a:pt x="2336" y="26047"/>
                </a:lnTo>
                <a:lnTo>
                  <a:pt x="2336" y="14770"/>
                </a:lnTo>
                <a:lnTo>
                  <a:pt x="11958" y="14770"/>
                </a:lnTo>
                <a:lnTo>
                  <a:pt x="17106" y="13614"/>
                </a:lnTo>
                <a:lnTo>
                  <a:pt x="17106" y="12611"/>
                </a:lnTo>
                <a:lnTo>
                  <a:pt x="2336" y="12611"/>
                </a:lnTo>
                <a:lnTo>
                  <a:pt x="2336" y="2260"/>
                </a:lnTo>
                <a:lnTo>
                  <a:pt x="17106" y="2260"/>
                </a:lnTo>
                <a:lnTo>
                  <a:pt x="17106" y="1257"/>
                </a:lnTo>
                <a:lnTo>
                  <a:pt x="11506" y="0"/>
                </a:lnTo>
                <a:close/>
              </a:path>
              <a:path w="17145" h="26034">
                <a:moveTo>
                  <a:pt x="11958" y="14770"/>
                </a:moveTo>
                <a:lnTo>
                  <a:pt x="2336" y="14770"/>
                </a:lnTo>
                <a:lnTo>
                  <a:pt x="11506" y="14871"/>
                </a:lnTo>
                <a:lnTo>
                  <a:pt x="11958" y="14770"/>
                </a:lnTo>
                <a:close/>
              </a:path>
              <a:path w="17145" h="26034">
                <a:moveTo>
                  <a:pt x="17106" y="2260"/>
                </a:moveTo>
                <a:lnTo>
                  <a:pt x="11506" y="2260"/>
                </a:lnTo>
                <a:lnTo>
                  <a:pt x="14592" y="3378"/>
                </a:lnTo>
                <a:lnTo>
                  <a:pt x="14592" y="11493"/>
                </a:lnTo>
                <a:lnTo>
                  <a:pt x="11506" y="12611"/>
                </a:lnTo>
                <a:lnTo>
                  <a:pt x="17106" y="12611"/>
                </a:lnTo>
                <a:lnTo>
                  <a:pt x="17106" y="2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590822" y="6504687"/>
            <a:ext cx="15875" cy="26034"/>
          </a:xfrm>
          <a:custGeom>
            <a:avLst/>
            <a:gdLst/>
            <a:ahLst/>
            <a:cxnLst/>
            <a:rect l="l" t="t" r="r" b="b"/>
            <a:pathLst>
              <a:path w="15875" h="26034">
                <a:moveTo>
                  <a:pt x="2336" y="0"/>
                </a:moveTo>
                <a:lnTo>
                  <a:pt x="0" y="0"/>
                </a:lnTo>
                <a:lnTo>
                  <a:pt x="0" y="25946"/>
                </a:lnTo>
                <a:lnTo>
                  <a:pt x="15379" y="25946"/>
                </a:lnTo>
                <a:lnTo>
                  <a:pt x="15379" y="23787"/>
                </a:lnTo>
                <a:lnTo>
                  <a:pt x="2336" y="23787"/>
                </a:lnTo>
                <a:lnTo>
                  <a:pt x="2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613675" y="6504687"/>
            <a:ext cx="15875" cy="26034"/>
          </a:xfrm>
          <a:custGeom>
            <a:avLst/>
            <a:gdLst/>
            <a:ahLst/>
            <a:cxnLst/>
            <a:rect l="l" t="t" r="r" b="b"/>
            <a:pathLst>
              <a:path w="15875" h="26034">
                <a:moveTo>
                  <a:pt x="2336" y="0"/>
                </a:moveTo>
                <a:lnTo>
                  <a:pt x="0" y="0"/>
                </a:lnTo>
                <a:lnTo>
                  <a:pt x="0" y="25946"/>
                </a:lnTo>
                <a:lnTo>
                  <a:pt x="15379" y="25946"/>
                </a:lnTo>
                <a:lnTo>
                  <a:pt x="15379" y="23787"/>
                </a:lnTo>
                <a:lnTo>
                  <a:pt x="2336" y="23787"/>
                </a:lnTo>
                <a:lnTo>
                  <a:pt x="23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633517" y="6504147"/>
            <a:ext cx="20320" cy="27305"/>
          </a:xfrm>
          <a:custGeom>
            <a:avLst/>
            <a:gdLst/>
            <a:ahLst/>
            <a:cxnLst/>
            <a:rect l="l" t="t" r="r" b="b"/>
            <a:pathLst>
              <a:path w="20320" h="27304">
                <a:moveTo>
                  <a:pt x="15417" y="0"/>
                </a:moveTo>
                <a:lnTo>
                  <a:pt x="3340" y="0"/>
                </a:lnTo>
                <a:lnTo>
                  <a:pt x="0" y="6400"/>
                </a:lnTo>
                <a:lnTo>
                  <a:pt x="0" y="20700"/>
                </a:lnTo>
                <a:lnTo>
                  <a:pt x="3301" y="27025"/>
                </a:lnTo>
                <a:lnTo>
                  <a:pt x="15341" y="27025"/>
                </a:lnTo>
                <a:lnTo>
                  <a:pt x="18818" y="24866"/>
                </a:lnTo>
                <a:lnTo>
                  <a:pt x="4521" y="24866"/>
                </a:lnTo>
                <a:lnTo>
                  <a:pt x="2514" y="18834"/>
                </a:lnTo>
                <a:lnTo>
                  <a:pt x="2514" y="8191"/>
                </a:lnTo>
                <a:lnTo>
                  <a:pt x="4521" y="2158"/>
                </a:lnTo>
                <a:lnTo>
                  <a:pt x="19448" y="2158"/>
                </a:lnTo>
                <a:lnTo>
                  <a:pt x="19430" y="1943"/>
                </a:lnTo>
                <a:lnTo>
                  <a:pt x="15417" y="0"/>
                </a:lnTo>
                <a:close/>
              </a:path>
              <a:path w="20320" h="27304">
                <a:moveTo>
                  <a:pt x="20078" y="20192"/>
                </a:moveTo>
                <a:lnTo>
                  <a:pt x="17564" y="20192"/>
                </a:lnTo>
                <a:lnTo>
                  <a:pt x="16916" y="23431"/>
                </a:lnTo>
                <a:lnTo>
                  <a:pt x="14046" y="24866"/>
                </a:lnTo>
                <a:lnTo>
                  <a:pt x="18818" y="24866"/>
                </a:lnTo>
                <a:lnTo>
                  <a:pt x="19329" y="24549"/>
                </a:lnTo>
                <a:lnTo>
                  <a:pt x="20078" y="20192"/>
                </a:lnTo>
                <a:close/>
              </a:path>
              <a:path w="20320" h="27304">
                <a:moveTo>
                  <a:pt x="19448" y="2158"/>
                </a:moveTo>
                <a:lnTo>
                  <a:pt x="14122" y="2158"/>
                </a:lnTo>
                <a:lnTo>
                  <a:pt x="16852" y="3454"/>
                </a:lnTo>
                <a:lnTo>
                  <a:pt x="17284" y="6616"/>
                </a:lnTo>
                <a:lnTo>
                  <a:pt x="19799" y="6616"/>
                </a:lnTo>
                <a:lnTo>
                  <a:pt x="19448" y="2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58236" y="3581400"/>
            <a:ext cx="693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 Frederick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Stoll Keenon Ogden PLLC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.frederick@skofirm.com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7620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with the Public Service Commission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Practices for Maintaining Positive Interaction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0" y="2495908"/>
            <a:ext cx="4800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24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7092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49A3-56DC-49CE-A67D-CBC39CC4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Mistakes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E6FB11F-BB08-7E9E-FD41-9FBCD14A1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0AB5A-FF9C-7BF6-0B8E-C094E1B26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Failure to Read Applicable Statutes and Regulations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Failure To Review And Follow Filings Checklists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Failure to Review Past PSC Decisions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Failure To Provide PSC With Adequate Time For Review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Assuming PSC Knows Past History/Relevant Facts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56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CE53A-78C4-EDA2-4641-D61D6A28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Mistakes Continued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07933-EAA2-967C-F509-88EAC490C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Assuming Documents From Another PSC Case, the PSC’s Division of Inspections, Or Another Agency Are In The Record Or Are Available To PSC Legal Staff</a:t>
            </a:r>
          </a:p>
          <a:p>
            <a:r>
              <a:rPr lang="en-US" dirty="0">
                <a:solidFill>
                  <a:srgbClr val="FFFF00"/>
                </a:solidFill>
              </a:rPr>
              <a:t>Assuming the PSC Staff Is Aware of The Relevant Issues (Local/National/Industry)</a:t>
            </a:r>
          </a:p>
          <a:p>
            <a:r>
              <a:rPr lang="en-US" dirty="0">
                <a:solidFill>
                  <a:srgbClr val="FFFF00"/>
                </a:solidFill>
              </a:rPr>
              <a:t>Failure To Give Proper Notice</a:t>
            </a:r>
          </a:p>
          <a:p>
            <a:r>
              <a:rPr lang="en-US" dirty="0">
                <a:solidFill>
                  <a:srgbClr val="FFFF00"/>
                </a:solidFill>
              </a:rPr>
              <a:t>No Signature</a:t>
            </a:r>
          </a:p>
          <a:p>
            <a:r>
              <a:rPr lang="en-US" dirty="0">
                <a:solidFill>
                  <a:srgbClr val="FFFF00"/>
                </a:solidFill>
              </a:rPr>
              <a:t>No Attorney/Unprepared Attorney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66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12AB5BF-9A12-904E-8C82-CCCC2E0A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33400"/>
            <a:ext cx="6858000" cy="914400"/>
          </a:xfrm>
        </p:spPr>
        <p:txBody>
          <a:bodyPr rtlCol="0" anchor="t">
            <a:no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Mistakes</a:t>
            </a:r>
            <a:b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Tariff Filings</a:t>
            </a:r>
          </a:p>
        </p:txBody>
      </p:sp>
      <p:sp>
        <p:nvSpPr>
          <p:cNvPr id="23555" name="Content Placeholder 3">
            <a:extLst>
              <a:ext uri="{FF2B5EF4-FFF2-40B4-BE49-F238E27FC236}">
                <a16:creationId xmlns:a16="http://schemas.microsoft.com/office/drawing/2014/main" id="{F49BC865-6642-233A-7991-3B224DA136E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2057400"/>
            <a:ext cx="8153400" cy="4038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No Signature On Tariff Sheets</a:t>
            </a:r>
          </a:p>
          <a:p>
            <a:r>
              <a:rPr lang="en-US" dirty="0">
                <a:solidFill>
                  <a:srgbClr val="FFFF00"/>
                </a:solidFill>
              </a:rPr>
              <a:t>No Effective Date</a:t>
            </a:r>
          </a:p>
          <a:p>
            <a:r>
              <a:rPr lang="en-US" dirty="0">
                <a:solidFill>
                  <a:srgbClr val="FFFF00"/>
                </a:solidFill>
              </a:rPr>
              <a:t>Failure to Use Correct Tariff Format</a:t>
            </a:r>
          </a:p>
          <a:p>
            <a:r>
              <a:rPr lang="en-US" dirty="0">
                <a:solidFill>
                  <a:srgbClr val="FFFF00"/>
                </a:solidFill>
              </a:rPr>
              <a:t>Failure To Give Proper Notice</a:t>
            </a:r>
          </a:p>
          <a:p>
            <a:r>
              <a:rPr lang="en-US" dirty="0">
                <a:solidFill>
                  <a:srgbClr val="FFFF00"/>
                </a:solidFill>
              </a:rPr>
              <a:t>Failure to Adequately Explain Reasons for Proposed Rule Or Rate </a:t>
            </a:r>
            <a:r>
              <a:rPr lang="en-US" b="1" dirty="0">
                <a:solidFill>
                  <a:srgbClr val="FFFF00"/>
                </a:solidFill>
              </a:rPr>
              <a:t>AND</a:t>
            </a:r>
            <a:r>
              <a:rPr lang="en-US" dirty="0">
                <a:solidFill>
                  <a:srgbClr val="FFFF00"/>
                </a:solidFill>
              </a:rPr>
              <a:t> to Document Those Reasons  </a:t>
            </a:r>
            <a:r>
              <a:rPr lang="en-US" sz="2800" b="1" dirty="0">
                <a:solidFill>
                  <a:srgbClr val="FFFF00"/>
                </a:solidFill>
              </a:rPr>
              <a:t>GOAL:  AVOID SUSPENSION</a:t>
            </a:r>
            <a:endParaRPr lang="en-US" sz="2800" dirty="0">
              <a:solidFill>
                <a:srgbClr val="FFFF00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n-US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</a:pPr>
            <a:endParaRPr lang="en-US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D1F3B47-0FCA-828E-B0A2-DDEA99C7B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86800" y="6264778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7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F566-16DA-66B8-7A82-E311A9B6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Avoid Tariff Filing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28160-7EC6-A9AC-544D-1AFB2FE1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Download/Use PSC Forms</a:t>
            </a:r>
          </a:p>
          <a:p>
            <a:r>
              <a:rPr lang="en-US" dirty="0">
                <a:solidFill>
                  <a:srgbClr val="FFFF00"/>
                </a:solidFill>
              </a:rPr>
              <a:t>Provide Signature/</a:t>
            </a:r>
            <a:r>
              <a:rPr lang="en-US" b="1" dirty="0">
                <a:solidFill>
                  <a:srgbClr val="FFFF00"/>
                </a:solidFill>
              </a:rPr>
              <a:t>Effective Date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Notice – Timing (Provide at least 30 days Notice)</a:t>
            </a:r>
          </a:p>
          <a:p>
            <a:r>
              <a:rPr lang="en-US" dirty="0">
                <a:solidFill>
                  <a:srgbClr val="FFFF00"/>
                </a:solidFill>
              </a:rPr>
              <a:t>Cover Letter Should Provide </a:t>
            </a:r>
            <a:r>
              <a:rPr lang="en-US" u="sng" dirty="0">
                <a:solidFill>
                  <a:srgbClr val="FFFF00"/>
                </a:solidFill>
              </a:rPr>
              <a:t>Lengthy </a:t>
            </a:r>
            <a:r>
              <a:rPr lang="en-US" dirty="0">
                <a:solidFill>
                  <a:srgbClr val="FFFF00"/>
                </a:solidFill>
              </a:rPr>
              <a:t>Explanation for Rate/Rule</a:t>
            </a:r>
          </a:p>
          <a:p>
            <a:r>
              <a:rPr lang="en-US" dirty="0">
                <a:solidFill>
                  <a:srgbClr val="FFFF00"/>
                </a:solidFill>
              </a:rPr>
              <a:t>Provide Supporting Documents (</a:t>
            </a:r>
            <a:r>
              <a:rPr lang="en-US" u="sng" dirty="0">
                <a:solidFill>
                  <a:srgbClr val="FFFF00"/>
                </a:solidFill>
              </a:rPr>
              <a:t>What Would Staff Want/Need To Know?)</a:t>
            </a:r>
          </a:p>
          <a:p>
            <a:pPr marL="0" indent="0">
              <a:buNone/>
            </a:pPr>
            <a:endParaRPr lang="en-US" alt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5114CA-EDB2-09A5-DF39-9F47EF538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86800" y="6264778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3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10A2-50A7-53E6-6C58-E89D5BF0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Mistakes</a:t>
            </a:r>
            <a:b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Public Convenience and Necessity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54C51-E47B-6B9E-6F32-E5C3880B3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5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Unsigned, undated plans and specs</a:t>
            </a:r>
          </a:p>
          <a:p>
            <a:endParaRPr lang="en-US" sz="5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 – “We need an Order By Next Week!”</a:t>
            </a:r>
          </a:p>
          <a:p>
            <a:endParaRPr lang="en-US" sz="5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Explain the Need for the Construction</a:t>
            </a:r>
          </a:p>
          <a:p>
            <a:pPr lvl="1"/>
            <a:r>
              <a:rPr lang="en-US" sz="5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 with something like replacing AC waterline, don’t assume Staff will know why this is needed. </a:t>
            </a:r>
          </a:p>
          <a:p>
            <a:endParaRPr lang="en-US" sz="5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Consider and Describe the Available Alternatives/Least Cost Alternative</a:t>
            </a:r>
          </a:p>
          <a:p>
            <a:endParaRPr lang="en-US" sz="5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Explain Project’s Financing</a:t>
            </a:r>
          </a:p>
          <a:p>
            <a:endParaRPr lang="en-US" sz="5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with Bidding Statutes</a:t>
            </a:r>
          </a:p>
          <a:p>
            <a:pPr>
              <a:buFontTx/>
              <a:buChar char="•"/>
            </a:pPr>
            <a:endParaRPr lang="en-US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2F5B13-1C1A-C999-505A-5AB65C5A4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86800" y="6264778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2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E4ED-1E3E-3876-8BF5-7A5A364C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CPCN Delays/Denials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C2B9B-70FB-D9B9-6B8C-89F2E7536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Make sure your attorney reads and understands the 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Statutes, </a:t>
            </a:r>
          </a:p>
          <a:p>
            <a:pPr lvl="1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KRS 278.020</a:t>
            </a:r>
          </a:p>
          <a:p>
            <a:pPr lvl="2"/>
            <a:r>
              <a:rPr lang="en-US" alt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Governs CPCN applications</a:t>
            </a:r>
          </a:p>
          <a:p>
            <a:pPr lvl="2"/>
            <a:r>
              <a:rPr lang="en-US" alt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exceptions in KRS 278.020(1)(a)(3) apply? </a:t>
            </a:r>
          </a:p>
          <a:p>
            <a:pPr lvl="1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KRS 278.300 </a:t>
            </a:r>
          </a:p>
          <a:p>
            <a:pPr lvl="2"/>
            <a:r>
              <a:rPr lang="en-US" alt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Governs financing applications</a:t>
            </a: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807 KAR 5:001, Section 15 (CPCN Applications)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807 KAR 5:001, Section 18 (Financing Applications)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9E1886F-8DC1-9FEC-F099-2EF971F14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86800" y="6264778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77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DA73-7B0F-DE7A-A8E8-D9005A18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CPCN Delays/Denials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4FAA8-EA29-D047-9311-7792A789A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engineering plans, specs and  drawings are stamped, signed, and dated.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Thoroughly explain the need for the project</a:t>
            </a:r>
          </a:p>
          <a:p>
            <a:pPr lvl="1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problem</a:t>
            </a:r>
          </a:p>
          <a:p>
            <a:pPr lvl="1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documentation of the problem</a:t>
            </a:r>
          </a:p>
          <a:p>
            <a:pPr lvl="1"/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filing testimony of Manager/Chairman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387117-6BF1-7C73-AD03-E2AF72FBE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86800" y="6264778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79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AEE8-24A6-D59C-2E54-FCCDE8BE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CPCN Delays/Denials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E9CF6-BFC7-1348-1365-4D05EBC65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discuss alternatives considered</a:t>
            </a:r>
          </a:p>
          <a:p>
            <a:pPr lvl="1"/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alternative.</a:t>
            </a:r>
          </a:p>
          <a:p>
            <a:pPr lvl="1"/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why the alternative you are pursuing is the best alternative.</a:t>
            </a:r>
          </a:p>
          <a:p>
            <a:pPr lvl="1"/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how the project will be financed even if you are not also applying for financing approval.</a:t>
            </a:r>
          </a:p>
          <a:p>
            <a:pPr lvl="1"/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effect on rates.</a:t>
            </a:r>
          </a:p>
          <a:p>
            <a:pPr lvl="2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3FD441-9A45-CFAF-2259-5BB3C89A4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86800" y="6264778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8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6E15-1035-9DF7-AE92-A54F7594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an Expedited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03695-A2AF-D5BB-7DF3-67F0EF490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257796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realistic expectations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Orders in 30 days or less are usually just not possible unless filing under KRS 278.023 (federally funded projects)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Clearly state the date by which you need the Order on the first page of the application. Put the date in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Bold.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Explain why the Order is needed by that date</a:t>
            </a:r>
          </a:p>
          <a:p>
            <a:pPr lvl="2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Bids expiring?</a:t>
            </a:r>
          </a:p>
          <a:p>
            <a:pPr lvl="2"/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Another reason?</a:t>
            </a:r>
          </a:p>
          <a:p>
            <a:pPr marL="0" indent="0">
              <a:lnSpc>
                <a:spcPct val="170000"/>
              </a:lnSpc>
              <a:buNone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D8DFFA-D1C0-06CB-D0C3-33B5B02E9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86800" y="6264778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40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06D1-CBB1-C35D-FEF3-1DA28C45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Expedited Orders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620FD-8177-6606-2586-A3A893753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5400" y="1600200"/>
            <a:ext cx="6858000" cy="45719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AC07B-62D8-0897-2302-33EB536FE1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1524001"/>
            <a:ext cx="9144000" cy="5181600"/>
          </a:xfrm>
        </p:spPr>
        <p:txBody>
          <a:bodyPr>
            <a:normAutofit/>
          </a:bodyPr>
          <a:lstStyle/>
          <a:p>
            <a:pPr lvl="2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Restate the request for an Order by a certain date in the prayer for relief. Put the request in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Bold. </a:t>
            </a:r>
          </a:p>
          <a:p>
            <a:pPr lvl="2"/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application is filed and you get the “no deficiency” letter, consider contacting the Executive Director or the General Counsel and letting them know the application was filed with a request for an expedited Order                                  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28DED1-B271-E846-A28D-9E4D2C13C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86800" y="6264778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4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Under Discussion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1066800"/>
            <a:ext cx="94488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30238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AutoNum type="arabicPeriod"/>
              <a:tabLst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faced by Commission and Staff</a:t>
            </a:r>
          </a:p>
          <a:p>
            <a:pPr marL="630238" marR="0" lvl="0" indent="-5143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AutoNum type="arabicPeriod"/>
              <a:tabLst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reading, understanding, and following Commission  Orders</a:t>
            </a:r>
          </a:p>
          <a:p>
            <a:pPr marL="858838" marR="0" lvl="0" indent="-742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Mistakes  </a:t>
            </a:r>
          </a:p>
          <a:p>
            <a:pPr marL="858838" marR="0" lvl="0" indent="-742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and how to request an expedited     decision </a:t>
            </a:r>
          </a:p>
          <a:p>
            <a:pPr marL="858838" marR="0" lvl="0" indent="-742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expect once an application is filed</a:t>
            </a:r>
          </a:p>
          <a:p>
            <a:pPr marL="858838" marR="0" lvl="0" indent="-742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 with regulatory filing deadlines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115888"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 				       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					</a:t>
            </a:r>
          </a:p>
          <a:p>
            <a:pPr marL="115888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57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306A-64AC-F336-D0AB-B69E5C21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Processing</a:t>
            </a:r>
            <a:b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7243E-3BA4-9FB0-334C-42025187D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274175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Deficiency/No Deficiency Letter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Cure any filing deficiency as soon as possible 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you do not understand the stated reason for the deficiency, contact the Executive Director/General Counsel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Procedural Schedule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more than in the past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Requests</a:t>
            </a:r>
          </a:p>
          <a:p>
            <a:pPr lvl="1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 to get them!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5E977D8-CE65-0D1D-2817-D65979F42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86800" y="6264778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83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C0E2-1C77-FD16-A75E-E33D4C80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08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Processing </a:t>
            </a:r>
            <a:b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652F3-D8B6-BCFD-FD38-6B0962C0E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Data Requests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Respond completely and on time.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If there is good reason why a response by the due date is not possible, have your attorney </a:t>
            </a:r>
            <a:r>
              <a:rPr lang="en-US" b="1" u="sng" dirty="0">
                <a:solidFill>
                  <a:srgbClr val="FFFF00"/>
                </a:solidFill>
              </a:rPr>
              <a:t>file </a:t>
            </a:r>
            <a:r>
              <a:rPr lang="en-US" u="sng" dirty="0">
                <a:solidFill>
                  <a:srgbClr val="FFFF00"/>
                </a:solidFill>
              </a:rPr>
              <a:t>a motion</a:t>
            </a:r>
            <a:r>
              <a:rPr lang="en-US" dirty="0">
                <a:solidFill>
                  <a:srgbClr val="FFFF00"/>
                </a:solidFill>
              </a:rPr>
              <a:t> explaining why and requesting additional time.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If you have some responses ready to file but need more time for the rest, state that in the motion and file what you have ready.</a:t>
            </a:r>
          </a:p>
        </p:txBody>
      </p:sp>
    </p:spTree>
    <p:extLst>
      <p:ext uri="{BB962C8B-B14F-4D97-AF65-F5344CB8AC3E}">
        <p14:creationId xmlns:p14="http://schemas.microsoft.com/office/powerpoint/2010/main" val="1708188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2706A-32FF-5A6C-743D-52296468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Filing of Annual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FA786-3CB3-8B3F-C3B9-1565D148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181596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 has become very strict regarding the </a:t>
            </a:r>
            <a:r>
              <a:rPr lang="en-US" sz="51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31</a:t>
            </a:r>
            <a:r>
              <a:rPr lang="en-US" sz="5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deadline</a:t>
            </a:r>
          </a:p>
          <a:p>
            <a:pPr marL="457200" lvl="1" indent="0">
              <a:buNone/>
            </a:pPr>
            <a:r>
              <a:rPr lang="en-US" sz="5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5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with your auditor/accountant or person responsible for filing. Just because they have always filed in June and not had a problem, does not mean that will be acceptable now. </a:t>
            </a:r>
          </a:p>
          <a:p>
            <a:pPr lvl="1"/>
            <a:endParaRPr lang="en-US" sz="5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5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file blank reports</a:t>
            </a:r>
          </a:p>
          <a:p>
            <a:pPr lvl="1"/>
            <a:endParaRPr lang="en-US" sz="5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5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extensions in writing, addressed to the   Executive Director.</a:t>
            </a:r>
          </a:p>
          <a:p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60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0D8FF-F27C-44BA-10DC-18FBBCD9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58B71-CF76-7C64-ECC7-A1FA9DC45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you have been ordered to file a rate case using a particular year’s annual report, or by a date by which the annual report for the most recent calendar year is due:</a:t>
            </a:r>
          </a:p>
          <a:p>
            <a:pPr lvl="1"/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EVERY effort to file the annual report by the regulatory deadline of March 31</a:t>
            </a:r>
            <a:r>
              <a:rPr lang="en-US" sz="24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 </a:t>
            </a:r>
          </a:p>
          <a:p>
            <a:pPr lvl="1"/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assume an extension will be granted for the annual report or the rate case.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2094BF-1195-F9B9-247E-0D6594CC5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86800" y="6264778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41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2D4D0-9373-3C47-31C9-825B390E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Recomendations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182EF-792C-8318-81CB-08984193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4"/>
            <a:ext cx="9144000" cy="53339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utility’s history at the Commission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filing an application, check the Commission's recent decisions in similar cases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Processing timeline?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and type of data requests?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language in the final Order that would guide you?</a:t>
            </a:r>
          </a:p>
          <a:p>
            <a:pPr marL="0" indent="0">
              <a:buNone/>
            </a:pPr>
            <a:endParaRPr lang="en-U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1D299F-B9B9-1F3F-5796-DDC73BD4F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86800" y="6264778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211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2D4D0-9373-3C47-31C9-825B390ED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 Recommendations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182EF-792C-8318-81CB-08984193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4"/>
            <a:ext cx="8763000" cy="49831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candid with staff and the Commission.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Filings Checklists on the Commission’s website</a:t>
            </a:r>
            <a:r>
              <a:rPr lang="en-US" sz="3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39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Remember, the Commission is a regulatory agency, not your enemy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720F4C-CFD1-F248-DA0D-A5948A327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86800" y="6264778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41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MCj0434859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0"/>
            <a:ext cx="5943600" cy="5943600"/>
          </a:xfrm>
        </p:spPr>
      </p:pic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0" y="2438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QUESTIONS?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1066800" y="5562612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Tina.frederick@skofirm.com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9F42C-7F38-7FCB-38EF-5A55C1BC9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86800" y="6264778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2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2590800" y="1"/>
            <a:ext cx="57029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2705725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DISCLAIMER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471" y="1600200"/>
            <a:ext cx="685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4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33" y="10632"/>
            <a:ext cx="9144000" cy="181816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Challenges Faced by PSC and Its Staff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E885D6-4B00-125E-C615-B603D9F930E4}"/>
              </a:ext>
            </a:extLst>
          </p:cNvPr>
          <p:cNvSpPr txBox="1"/>
          <p:nvPr/>
        </p:nvSpPr>
        <p:spPr>
          <a:xfrm>
            <a:off x="609600" y="2133600"/>
            <a:ext cx="7391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z="3200" dirty="0">
                <a:solidFill>
                  <a:srgbClr val="FFFF00"/>
                </a:solidFill>
              </a:rPr>
              <a:t>The only licensed engineer at the     PSC is the Executive Director.</a:t>
            </a:r>
          </a:p>
          <a:p>
            <a:pPr marL="514350" indent="-514350">
              <a:buFontTx/>
              <a:buAutoNum type="arabicPeriod"/>
            </a:pPr>
            <a:endParaRPr lang="en-US" altLang="en-US" sz="3200" dirty="0">
              <a:solidFill>
                <a:srgbClr val="FFFF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altLang="en-US" sz="3200" dirty="0">
                <a:solidFill>
                  <a:srgbClr val="FFFF00"/>
                </a:solidFill>
              </a:rPr>
              <a:t>Reduced Staff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FF00"/>
                </a:solidFill>
              </a:rPr>
              <a:t>2003: 135 Employees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FFFF00"/>
                </a:solidFill>
              </a:rPr>
              <a:t>2024: 94 Employees (Up from a low of 65 in 2018-2019) </a:t>
            </a:r>
          </a:p>
          <a:p>
            <a:pPr marL="514350" indent="-514350">
              <a:buFontTx/>
              <a:buAutoNum type="arabicPeriod"/>
            </a:pPr>
            <a:endParaRPr lang="en-US" altLang="en-US" sz="3200" dirty="0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68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33" y="10632"/>
            <a:ext cx="9144000" cy="151336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Challenges Continued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620426-65DA-C7B7-64EC-1D89280DA4CF}"/>
              </a:ext>
            </a:extLst>
          </p:cNvPr>
          <p:cNvSpPr txBox="1"/>
          <p:nvPr/>
        </p:nvSpPr>
        <p:spPr>
          <a:xfrm>
            <a:off x="76200" y="1219200"/>
            <a:ext cx="89154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</a:rPr>
              <a:t>3. Employee Turnover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	- Institutional Memory Lost/Less Continuity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	- Less Experienced Workforce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	- New Division Leaders 2023 - 2024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		- New General Counsel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		- New Director of Financial Analysis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		- New Director of Division of Inspections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4. Tighter Budgets- fewer training opportunities, BUT 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	- Commission is addressing this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	- Utilizing less expensive on-line training</a:t>
            </a:r>
          </a:p>
          <a:p>
            <a:r>
              <a:rPr lang="en-US" altLang="en-US" sz="2800" dirty="0">
                <a:solidFill>
                  <a:srgbClr val="FFFF00"/>
                </a:solidFill>
              </a:rPr>
              <a:t>	- Bringing retired former staff back as 		 	  consultants to facilitate training </a:t>
            </a:r>
          </a:p>
          <a:p>
            <a:pPr marL="0" indent="0" algn="r">
              <a:buFontTx/>
              <a:buNone/>
            </a:pPr>
            <a:endParaRPr lang="en-US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9966" y="0"/>
            <a:ext cx="9144000" cy="14478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Challenges Continued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1295401"/>
            <a:ext cx="8153400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71550" lvl="4" indent="-514350" algn="just">
              <a:spcBef>
                <a:spcPts val="600"/>
              </a:spcBef>
              <a:buAutoNum type="arabicPeriod" startAt="5"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Arial" charset="0"/>
                <a:ea typeface="+mn-ea"/>
                <a:cs typeface="Arial" charset="0"/>
              </a:rPr>
              <a:t> Increase in Siting Board Cases</a:t>
            </a:r>
          </a:p>
          <a:p>
            <a:pPr marL="914400" lvl="5" algn="just">
              <a:spcBef>
                <a:spcPts val="600"/>
              </a:spcBef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</a:rPr>
              <a:t>	- “Solar Farms” built by private industry 	   not public utilities</a:t>
            </a:r>
            <a:endParaRPr lang="en-US" sz="2800" dirty="0">
              <a:solidFill>
                <a:srgbClr val="FFFF00"/>
              </a:solidFill>
            </a:endParaRPr>
          </a:p>
          <a:p>
            <a:pPr marL="457200" lvl="5" algn="just">
              <a:spcBef>
                <a:spcPts val="600"/>
              </a:spcBef>
              <a:defRPr/>
            </a:pPr>
            <a:r>
              <a:rPr lang="en-US" sz="2800" dirty="0">
                <a:solidFill>
                  <a:srgbClr val="FFFF00"/>
                </a:solidFill>
              </a:rPr>
              <a:t>6.	 Subject matter becoming more complex</a:t>
            </a:r>
          </a:p>
          <a:p>
            <a:pPr marL="457200" lvl="5" algn="just">
              <a:spcBef>
                <a:spcPts val="600"/>
              </a:spcBef>
              <a:defRPr/>
            </a:pPr>
            <a:r>
              <a:rPr lang="en-US" sz="2800" dirty="0">
                <a:solidFill>
                  <a:srgbClr val="FFFF00"/>
                </a:solidFill>
              </a:rPr>
              <a:t>7. Number of cases</a:t>
            </a:r>
          </a:p>
          <a:p>
            <a:pPr marL="457200" lvl="5" algn="just">
              <a:spcBef>
                <a:spcPts val="600"/>
              </a:spcBef>
              <a:defRPr/>
            </a:pPr>
            <a:r>
              <a:rPr lang="en-US" sz="2800" dirty="0">
                <a:solidFill>
                  <a:srgbClr val="FFFF00"/>
                </a:solidFill>
              </a:rPr>
              <a:t>		- Steady at greater than 400 cases 	             filed every year. </a:t>
            </a:r>
          </a:p>
          <a:p>
            <a:pPr marL="457200" lvl="5" algn="just">
              <a:spcBef>
                <a:spcPts val="600"/>
              </a:spcBef>
              <a:defRPr/>
            </a:pPr>
            <a:r>
              <a:rPr lang="en-US" sz="2800" dirty="0">
                <a:solidFill>
                  <a:srgbClr val="FFFF00"/>
                </a:solidFill>
              </a:rPr>
              <a:t>8. </a:t>
            </a:r>
            <a:r>
              <a:rPr lang="en-US" sz="2800" b="1" u="sng" dirty="0">
                <a:solidFill>
                  <a:srgbClr val="FFFF00"/>
                </a:solidFill>
              </a:rPr>
              <a:t>Adoption of KRS 278.019 </a:t>
            </a:r>
          </a:p>
          <a:p>
            <a:pPr marL="457200" lvl="5">
              <a:spcBef>
                <a:spcPts val="600"/>
              </a:spcBef>
              <a:defRPr/>
            </a:pPr>
            <a:r>
              <a:rPr lang="en-US" sz="2800" dirty="0">
                <a:solidFill>
                  <a:srgbClr val="FFFF00"/>
                </a:solidFill>
              </a:rPr>
              <a:t>		- Imposed an 8-month statutory 			  deadline</a:t>
            </a:r>
          </a:p>
          <a:p>
            <a:pPr marL="457200" lvl="5" algn="just">
              <a:spcBef>
                <a:spcPts val="600"/>
              </a:spcBef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4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AD12-85B0-CEF0-B29E-D738A710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Read, Understand, and Follow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Commission Orders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DB4FD-5266-81F0-A2B6-60089A22F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18159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routine (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PWA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Orders may contain provisions they have not contained in the past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Utility management reads EVERY Order and sends it to ALL Commissioners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the Chairman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regulatory email address up to date and check it regularly</a:t>
            </a:r>
          </a:p>
          <a:p>
            <a:pPr lvl="1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automatically forwarding email coming to the regulatory email address to all Commissioners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6C6239-61CA-DB97-E604-E1E37A57E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0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95A59-CBE7-7DD2-963B-434A7B23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Commission Orders Continued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EA3F2-F810-2428-3A0F-4F4B10B96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to read all the way to the end.</a:t>
            </a:r>
          </a:p>
          <a:p>
            <a:pPr lvl="2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Order require the utility to do something?</a:t>
            </a:r>
          </a:p>
          <a:p>
            <a:pPr lvl="2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When?</a:t>
            </a:r>
          </a:p>
          <a:p>
            <a:pPr lvl="2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understand what is being asked of your utility?</a:t>
            </a:r>
          </a:p>
          <a:p>
            <a:pPr lvl="2"/>
            <a:r>
              <a:rPr lang="en-US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 your attorney’s input sooner rather than later</a:t>
            </a:r>
          </a:p>
          <a:p>
            <a:pPr marL="457200" lvl="2" indent="0">
              <a:buNone/>
            </a:pPr>
            <a:endParaRPr lang="en-US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buNone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filings at the Commission must be made by an attorney. There are exceptions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21F352-0A5C-1A19-02A3-A2ED20C15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93435" y="6248411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133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E45E-024C-8420-08F1-990C4BD2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Commission Orders Continued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D5DFF-D67A-032C-704D-0DA29A550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what the Order requires, when it is  required.</a:t>
            </a:r>
          </a:p>
          <a:p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is truly some extenuating circumstance making compliance by the deadline impossible, inform the Commission sooner, rather than later.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Ask your attorney to file a Motion for an Extension of Time.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912FEE-BA98-2D9E-1AD2-CF0C06FB3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4"/>
          <a:stretch/>
        </p:blipFill>
        <p:spPr bwMode="auto">
          <a:xfrm>
            <a:off x="8686800" y="6264778"/>
            <a:ext cx="450571" cy="609601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73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ECENT DEVELOPMENTS IN UTILITY LAW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RECENT DEVELOPMENTS IN UTILITY LAW: ORDER OF PRESENTATION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Amendments to 807 KAR 5:076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Amendments to 807 KAR 5:076: Background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Amendments to 807 KAR 5:076: Problems with Existing Regulation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Amendments to 807 KAR 5:076:&amp;#x0D;&amp;#x0A;History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Amendments to 807 KAR 5:076:&amp;#x0D;&amp;#x0A;Proposed Revision&amp;quot;&quot;/&gt;&lt;property id=&quot;20307&quot; value=&quot;262&quot;/&gt;&lt;/object&gt;&lt;object type=&quot;3&quot; unique_id=&quot;10056&quot;&gt;&lt;property id=&quot;20148&quot; value=&quot;5&quot;/&gt;&lt;property id=&quot;20300&quot; value=&quot;Slide 9 - &amp;quot;Amendments to 807 KAR 5:076:&amp;#x0D;&amp;#x0A;Proposed Revision - Continued&amp;quot;&quot;/&gt;&lt;property id=&quot;20307&quot; value=&quot;263&quot;/&gt;&lt;/object&gt;&lt;object type=&quot;3&quot; unique_id=&quot;10057&quot;&gt;&lt;property id=&quot;20148&quot; value=&quot;5&quot;/&gt;&lt;property id=&quot;20300&quot; value=&quot;Slide 10 - &amp;quot;Amendments to 807 KAR 5:076:&amp;#x0D;&amp;#x0A;Proposed Revision - Continued&amp;quot;&quot;/&gt;&lt;property id=&quot;20307&quot; value=&quot;264&quot;/&gt;&lt;/object&gt;&lt;object type=&quot;3&quot; unique_id=&quot;10058&quot;&gt;&lt;property id=&quot;20148&quot; value=&quot;5&quot;/&gt;&lt;property id=&quot;20300&quot; value=&quot;Slide 12 - &amp;quot;Amendments to 807 KAR 5:076:&amp;#x0D;&amp;#x0A;Proposed Revision - Continued&amp;quot;&quot;/&gt;&lt;property id=&quot;20307&quot; value=&quot;265&quot;/&gt;&lt;/object&gt;&lt;object type=&quot;3&quot; unique_id=&quot;10059&quot;&gt;&lt;property id=&quot;20148&quot; value=&quot;5&quot;/&gt;&lt;property id=&quot;20300&quot; value=&quot;Slide 15 - &amp;quot;KRS 45A.494 -RECIPROCAL PREFERENCE FOR RESIDENT BIDDERS&amp;quot;&quot;/&gt;&lt;property id=&quot;20307&quot; value=&quot;266&quot;/&gt;&lt;/object&gt;&lt;object type=&quot;3&quot; unique_id=&quot;10221&quot;&gt;&lt;property id=&quot;20148&quot; value=&quot;5&quot;/&gt;&lt;property id=&quot;20300&quot; value=&quot;Slide 11 - &amp;quot;Amendments to 807 KAR 5:076:&amp;#x0D;&amp;#x0A;Proposed Revision - Continued&amp;quot;&quot;/&gt;&lt;property id=&quot;20307&quot; value=&quot;267&quot;/&gt;&lt;/object&gt;&lt;object type=&quot;3&quot; unique_id=&quot;10302&quot;&gt;&lt;property id=&quot;20148&quot; value=&quot;5&quot;/&gt;&lt;property id=&quot;20300&quot; value=&quot;Slide 3 - &amp;quot;AMENDMENTS TO&amp;#x0D;&amp;#x0A;807 KAR 5:076&amp;quot;&quot;/&gt;&lt;property id=&quot;20307&quot; value=&quot;268&quot;/&gt;&lt;/object&gt;&lt;object type=&quot;3&quot; unique_id=&quot;10582&quot;&gt;&lt;property id=&quot;20148&quot; value=&quot;5&quot;/&gt;&lt;property id=&quot;20300&quot; value=&quot;Slide 13 - &amp;quot;Amendments to 807 KAR 5:076:&amp;#x0D;&amp;#x0A;What They Mean To Your Utility&amp;quot;&quot;/&gt;&lt;property id=&quot;20307&quot; value=&quot;270&quot;/&gt;&lt;/object&gt;&lt;object type=&quot;3&quot; unique_id=&quot;10583&quot;&gt;&lt;property id=&quot;20148&quot; value=&quot;5&quot;/&gt;&lt;property id=&quot;20300&quot; value=&quot;Slide 14 - &amp;quot;KRS 45A.494 -RECIPROCAL PREFERENCE FOR RESIDENT BIDDERS&amp;quot;&quot;/&gt;&lt;property id=&quot;20307&quot; value=&quot;269&quot;/&gt;&lt;/object&gt;&lt;object type=&quot;3&quot; unique_id=&quot;10584&quot;&gt;&lt;property id=&quot;20148&quot; value=&quot;5&quot;/&gt;&lt;property id=&quot;20300&quot; value=&quot;Slide 16 - &amp;quot;KRS 45A.494 -RECIPROCAL PREFERENCE FOR RESIDENT BIDDERS&amp;quot;&quot;/&gt;&lt;property id=&quot;20307&quot; value=&quot;271&quot;/&gt;&lt;/object&gt;&lt;object type=&quot;3&quot; unique_id=&quot;10585&quot;&gt;&lt;property id=&quot;20148&quot; value=&quot;5&quot;/&gt;&lt;property id=&quot;20300&quot; value=&quot;Slide 17 - &amp;quot;KRS 45A.494 -RECIPROCAL PREFERENCE FOR RESIDENT BIDDERS&amp;quot;&quot;/&gt;&lt;property id=&quot;20307&quot; value=&quot;272&quot;/&gt;&lt;/object&gt;&lt;object type=&quot;3&quot; unique_id=&quot;10586&quot;&gt;&lt;property id=&quot;20148&quot; value=&quot;5&quot;/&gt;&lt;property id=&quot;20300&quot; value=&quot;Slide 18 - &amp;quot;KRS 45A.494 -RECIPROCAL PREFERENCE FOR RESIDENT BIDDERS&amp;quot;&quot;/&gt;&lt;property id=&quot;20307&quot; value=&quot;273&quot;/&gt;&lt;/object&gt;&lt;object type=&quot;3&quot; unique_id=&quot;10587&quot;&gt;&lt;property id=&quot;20148&quot; value=&quot;5&quot;/&gt;&lt;property id=&quot;20300&quot; value=&quot;Slide 19 - &amp;quot;KRS 45A.494 -RECIPROCAL PREFERENCE FOR RESIDENT BIDDERS&amp;quot;&quot;/&gt;&lt;property id=&quot;20307&quot; value=&quot;274&quot;/&gt;&lt;/object&gt;&lt;object type=&quot;3&quot; unique_id=&quot;10588&quot;&gt;&lt;property id=&quot;20148&quot; value=&quot;5&quot;/&gt;&lt;property id=&quot;20300&quot; value=&quot;Slide 20 - &amp;quot;KRS 45A.494 -RECIPROCAL PREFERENCE FOR RESIDENT BIDDERS&amp;quot;&quot;/&gt;&lt;property id=&quot;20307&quot; value=&quot;275&quot;/&gt;&lt;/object&gt;&lt;object type=&quot;3&quot; unique_id=&quot;10589&quot;&gt;&lt;property id=&quot;20148&quot; value=&quot;5&quot;/&gt;&lt;property id=&quot;20300&quot; value=&quot;Slide 21 - &amp;quot;KRS 45A.494 -RECIPROCAL PREFERENCE FOR RESIDENT BIDDERS&amp;quot;&quot;/&gt;&lt;property id=&quot;20307&quot; value=&quot;276&quot;/&gt;&lt;/object&gt;&lt;object type=&quot;3&quot; unique_id=&quot;10590&quot;&gt;&lt;property id=&quot;20148&quot; value=&quot;5&quot;/&gt;&lt;property id=&quot;20300&quot; value=&quot;Slide 22 - &amp;quot;200 KAR 5:400&amp;quot;&quot;/&gt;&lt;property id=&quot;20307&quot; value=&quot;277&quot;/&gt;&lt;/object&gt;&lt;object type=&quot;3&quot; unique_id=&quot;10591&quot;&gt;&lt;property id=&quot;20148&quot; value=&quot;5&quot;/&gt;&lt;property id=&quot;20300&quot; value=&quot;Slide 23 - &amp;quot;200 KAR 5:400&amp;quot;&quot;/&gt;&lt;property id=&quot;20307&quot; value=&quot;278&quot;/&gt;&lt;/object&gt;&lt;object type=&quot;3&quot; unique_id=&quot;10592&quot;&gt;&lt;property id=&quot;20148&quot; value=&quot;5&quot;/&gt;&lt;property id=&quot;20300&quot; value=&quot;Slide 24 - &amp;quot;200 KAR 5:400&amp;quot;&quot;/&gt;&lt;property id=&quot;20307&quot; value=&quot;279&quot;/&gt;&lt;/object&gt;&lt;object type=&quot;3&quot; unique_id=&quot;10593&quot;&gt;&lt;property id=&quot;20148&quot; value=&quot;5&quot;/&gt;&lt;property id=&quot;20300&quot; value=&quot;Slide 25 - &amp;quot;200 KAR 5:400&amp;quot;&quot;/&gt;&lt;property id=&quot;20307&quot; value=&quot;280&quot;/&gt;&lt;/object&gt;&lt;object type=&quot;3&quot; unique_id=&quot;10594&quot;&gt;&lt;property id=&quot;20148&quot; value=&quot;5&quot;/&gt;&lt;property id=&quot;20300&quot; value=&quot;Slide 26 - &amp;quot;200 KAR 5:400&amp;quot;&quot;/&gt;&lt;property id=&quot;20307&quot; value=&quot;281&quot;/&gt;&lt;/object&gt;&lt;object type=&quot;3&quot; unique_id=&quot;10595&quot;&gt;&lt;property id=&quot;20148&quot; value=&quot;5&quot;/&gt;&lt;property id=&quot;20300&quot; value=&quot;Slide 27 - &amp;quot;INFO - PREFERENCES&amp;quot;&quot;/&gt;&lt;property id=&quot;20307&quot; value=&quot;282&quot;/&gt;&lt;/object&gt;&lt;object type=&quot;3&quot; unique_id=&quot;10596&quot;&gt;&lt;property id=&quot;20148&quot; value=&quot;5&quot;/&gt;&lt;property id=&quot;20300&quot; value=&quot;Slide 28 - &amp;quot;EXAMPLE OF PREFERENCE&amp;quot;&quot;/&gt;&lt;property id=&quot;20307&quot; value=&quot;283&quot;/&gt;&lt;/object&gt;&lt;object type=&quot;3&quot; unique_id=&quot;10747&quot;&gt;&lt;property id=&quot;20148&quot; value=&quot;5&quot;/&gt;&lt;property id=&quot;20300&quot; value=&quot;Slide 29 - &amp;quot;STEP 1:  RECORD THE BIDS&amp;quot;&quot;/&gt;&lt;property id=&quot;20307&quot; value=&quot;284&quot;/&gt;&lt;/object&gt;&lt;object type=&quot;3&quot; unique_id=&quot;10748&quot;&gt;&lt;property id=&quot;20148&quot; value=&quot;5&quot;/&gt;&lt;property id=&quot;20300&quot; value=&quot;Slide 30 - &amp;quot;STEP 2: SCORE ALL BIDDERS FOR BEST VALUE&amp;quot;&quot;/&gt;&lt;property id=&quot;20307&quot; value=&quot;285&quot;/&gt;&lt;/object&gt;&lt;object type=&quot;3&quot; unique_id=&quot;10749&quot;&gt;&lt;property id=&quot;20148&quot; value=&quot;5&quot;/&gt;&lt;property id=&quot;20300&quot; value=&quot;Slide 31 - &amp;quot;BIDS SCORED FOR BEST VALUE&amp;quot;&quot;/&gt;&lt;property id=&quot;20307&quot; value=&quot;286&quot;/&gt;&lt;/object&gt;&lt;object type=&quot;3&quot; unique_id=&quot;10849&quot;&gt;&lt;property id=&quot;20148&quot; value=&quot;5&quot;/&gt;&lt;property id=&quot;20300&quot; value=&quot;Slide 32 - &amp;quot;STEP 3: DETERMINE STATE AND PREFERENCE&amp;quot;&quot;/&gt;&lt;property id=&quot;20307&quot; value=&quot;287&quot;/&gt;&lt;/object&gt;&lt;object type=&quot;3&quot; unique_id=&quot;11088&quot;&gt;&lt;property id=&quot;20148&quot; value=&quot;5&quot;/&gt;&lt;property id=&quot;20300&quot; value=&quot;Slide 33 - &amp;quot;STEP 4: APPLYING THE PREFERENCE&amp;quot;&quot;/&gt;&lt;property id=&quot;20307&quot; value=&quot;288&quot;/&gt;&lt;/object&gt;&lt;object type=&quot;3&quot; unique_id=&quot;11264&quot;&gt;&lt;property id=&quot;20148&quot; value=&quot;5&quot;/&gt;&lt;property id=&quot;20300&quot; value=&quot;Slide 34 - &amp;quot;STEP 4: APPLYING THE PREFERENCE&amp;quot;&quot;/&gt;&lt;property id=&quot;20307&quot; value=&quot;289&quot;/&gt;&lt;/object&gt;&lt;object type=&quot;3&quot; unique_id=&quot;11265&quot;&gt;&lt;property id=&quot;20148&quot; value=&quot;5&quot;/&gt;&lt;property id=&quot;20300&quot; value=&quot;Slide 35 - &amp;quot;STEP 4: APPLYING THE PREFERENCE&amp;quot;&quot;/&gt;&lt;property id=&quot;20307&quot; value=&quot;290&quot;/&gt;&lt;/object&gt;&lt;object type=&quot;3&quot; unique_id=&quot;11266&quot;&gt;&lt;property id=&quot;20148&quot; value=&quot;5&quot;/&gt;&lt;property id=&quot;20300&quot; value=&quot;Slide 36 - &amp;quot;DETERMINING THE AWARD&amp;amp;#x09;&amp;quot;&quot;/&gt;&lt;property id=&quot;20307&quot; value=&quot;291&quot;/&gt;&lt;/object&gt;&lt;object type=&quot;3&quot; unique_id=&quot;11685&quot;&gt;&lt;property id=&quot;20148&quot; value=&quot;5&quot;/&gt;&lt;property id=&quot;20300&quot; value=&quot;Slide 37 - &amp;quot;HB 200 – WATER COMMISSIONER TRAINING &amp;amp; REPORTING&amp;quot;&quot;/&gt;&lt;property id=&quot;20307&quot; value=&quot;292&quot;/&gt;&lt;/object&gt;&lt;object type=&quot;3&quot; unique_id=&quot;11686&quot;&gt;&lt;property id=&quot;20148&quot; value=&quot;5&quot;/&gt;&lt;property id=&quot;20300&quot; value=&quot;Slide 38 - &amp;quot;HOUSE BILL 200&amp;quot;&quot;/&gt;&lt;property id=&quot;20307&quot; value=&quot;296&quot;/&gt;&lt;/object&gt;&lt;object type=&quot;3&quot; unique_id=&quot;11687&quot;&gt;&lt;property id=&quot;20148&quot; value=&quot;5&quot;/&gt;&lt;property id=&quot;20300&quot; value=&quot;Slide 39 - &amp;quot;HOUSE BILL 200&amp;quot;&quot;/&gt;&lt;property id=&quot;20307&quot; value=&quot;297&quot;/&gt;&lt;/object&gt;&lt;object type=&quot;3&quot; unique_id=&quot;11688&quot;&gt;&lt;property id=&quot;20148&quot; value=&quot;5&quot;/&gt;&lt;property id=&quot;20300&quot; value=&quot;Slide 40 - &amp;quot;HOUSE BILL 200&amp;quot;&quot;/&gt;&lt;property id=&quot;20307&quot; value=&quot;298&quot;/&gt;&lt;/object&gt;&lt;object type=&quot;3&quot; unique_id=&quot;11689&quot;&gt;&lt;property id=&quot;20148&quot; value=&quot;5&quot;/&gt;&lt;property id=&quot;20300&quot; value=&quot;Slide 41 - &amp;quot;RECENT KENTUCKY COURT DECISIONS&amp;quot;&quot;/&gt;&lt;property id=&quot;20307&quot; value=&quot;293&quot;/&gt;&lt;/object&gt;&lt;object type=&quot;3&quot; unique_id=&quot;11690&quot;&gt;&lt;property id=&quot;20148&quot; value=&quot;5&quot;/&gt;&lt;property id=&quot;20300&quot; value=&quot;Slide 42 - &amp;quot;RECENT KENTUCKY COURT DECISIONS&amp;quot;&quot;/&gt;&lt;property id=&quot;20307&quot; value=&quot;299&quot;/&gt;&lt;/object&gt;&lt;object type=&quot;3&quot; unique_id=&quot;11691&quot;&gt;&lt;property id=&quot;20148&quot; value=&quot;5&quot;/&gt;&lt;property id=&quot;20300&quot; value=&quot;Slide 43 - &amp;quot;RECENT NOTEWORTHY PSC DECISIONS&amp;quot;&quot;/&gt;&lt;property id=&quot;20307&quot; value=&quot;294&quot;/&gt;&lt;/object&gt;&lt;object type=&quot;3&quot; unique_id=&quot;11692&quot;&gt;&lt;property id=&quot;20148&quot; value=&quot;5&quot;/&gt;&lt;property id=&quot;20300&quot; value=&quot;Slide 44 - &amp;quot;RECENT NOTEWORTHY PSC DECISIONS&amp;quot;&quot;/&gt;&lt;property id=&quot;20307&quot; value=&quot;300&quot;/&gt;&lt;/object&gt;&lt;object type=&quot;3&quot; unique_id=&quot;11693&quot;&gt;&lt;property id=&quot;20148&quot; value=&quot;5&quot;/&gt;&lt;property id=&quot;20300&quot; value=&quot;Slide 46 - &amp;quot;STATE AUDITOR REPORTS&amp;quot;&quot;/&gt;&lt;property id=&quot;20307&quot; value=&quot;295&quot;/&gt;&lt;/object&gt;&lt;object type=&quot;3&quot; unique_id=&quot;11976&quot;&gt;&lt;property id=&quot;20148&quot; value=&quot;5&quot;/&gt;&lt;property id=&quot;20300&quot; value=&quot;Slide 45 - &amp;quot;RECENT NOTEWORTHY PSC DECISIONS&amp;quot;&quot;/&gt;&lt;property id=&quot;20307&quot; value=&quot;301&quot;/&gt;&lt;/object&gt;&lt;object type=&quot;3&quot; unique_id=&quot;11977&quot;&gt;&lt;property id=&quot;20148&quot; value=&quot;5&quot;/&gt;&lt;property id=&quot;20300&quot; value=&quot;Slide 47 - &amp;quot;STATE AUDITOR REPORTS&amp;quot;&quot;/&gt;&lt;property id=&quot;20307&quot; value=&quot;302&quot;/&gt;&lt;/object&gt;&lt;object type=&quot;3&quot; unique_id=&quot;11978&quot;&gt;&lt;property id=&quot;20148&quot; value=&quot;5&quot;/&gt;&lt;property id=&quot;20300&quot; value=&quot;Slide 48 - &amp;quot;OTHER ACTIVITIES AT PSC&amp;quot;&quot;/&gt;&lt;property id=&quot;20307&quot; value=&quot;303&quot;/&gt;&lt;/object&gt;&lt;object type=&quot;3&quot; unique_id=&quot;11979&quot;&gt;&lt;property id=&quot;20148&quot; value=&quot;5&quot;/&gt;&lt;property id=&quot;20300&quot; value=&quot;Slide 49 - &amp;quot;QUESTIONS?&amp;quot;&quot;/&gt;&lt;property id=&quot;20307&quot; value=&quot;30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28419</TotalTime>
  <Words>1373</Words>
  <Application>Microsoft Office PowerPoint</Application>
  <PresentationFormat>Letter Paper (8.5x11 in)</PresentationFormat>
  <Paragraphs>194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Univers 57 Condensed</vt:lpstr>
      <vt:lpstr>Wingdings</vt:lpstr>
      <vt:lpstr>3_Office Theme</vt:lpstr>
      <vt:lpstr>4_Default Design</vt:lpstr>
      <vt:lpstr>2_Office Theme</vt:lpstr>
      <vt:lpstr>1_Custom Design</vt:lpstr>
      <vt:lpstr>PowerPoint Presentation</vt:lpstr>
      <vt:lpstr>Under Discussion</vt:lpstr>
      <vt:lpstr>PowerPoint Presentation</vt:lpstr>
      <vt:lpstr>Challenges Faced by PSC and Its Staff</vt:lpstr>
      <vt:lpstr>Challenges Continued</vt:lpstr>
      <vt:lpstr>Challenges Continued</vt:lpstr>
      <vt:lpstr>Read, Understand, and Follow All Commission Orders</vt:lpstr>
      <vt:lpstr>Commission Orders Continued</vt:lpstr>
      <vt:lpstr>Commission Orders Continued</vt:lpstr>
      <vt:lpstr>Common Mistakes</vt:lpstr>
      <vt:lpstr>Common Mistakes Continued</vt:lpstr>
      <vt:lpstr>Common Mistakes Tariff Filings</vt:lpstr>
      <vt:lpstr>To Avoid Tariff Filing Mistakes</vt:lpstr>
      <vt:lpstr>Common Mistakes Certificates of Public Convenience and Necessity</vt:lpstr>
      <vt:lpstr>Avoid CPCN Delays/Denials</vt:lpstr>
      <vt:lpstr>Avoid CPCN Delays/Denials</vt:lpstr>
      <vt:lpstr>Avoid CPCN Delays/Denials</vt:lpstr>
      <vt:lpstr>Getting an Expedited Order</vt:lpstr>
      <vt:lpstr>Expedited Orders</vt:lpstr>
      <vt:lpstr>Application Processing Expectations</vt:lpstr>
      <vt:lpstr>Application Processing  Expectations</vt:lpstr>
      <vt:lpstr>Filing of Annual Reports</vt:lpstr>
      <vt:lpstr>Annual Reports</vt:lpstr>
      <vt:lpstr> General Recomendations</vt:lpstr>
      <vt:lpstr> General Recommendations </vt:lpstr>
      <vt:lpstr>PowerPoint Presentation</vt:lpstr>
    </vt:vector>
  </TitlesOfParts>
  <Company>Kentucky Public Service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DEVELOPMENTS IN UTILITY LAW</dc:title>
  <dc:creator>Wuetcher</dc:creator>
  <cp:lastModifiedBy>Janet Cole</cp:lastModifiedBy>
  <cp:revision>1052</cp:revision>
  <cp:lastPrinted>2024-10-21T18:28:31Z</cp:lastPrinted>
  <dcterms:created xsi:type="dcterms:W3CDTF">2011-08-22T15:26:33Z</dcterms:created>
  <dcterms:modified xsi:type="dcterms:W3CDTF">2024-10-21T18:28:50Z</dcterms:modified>
</cp:coreProperties>
</file>