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60"/>
  </p:notesMasterIdLst>
  <p:handoutMasterIdLst>
    <p:handoutMasterId r:id="rId61"/>
  </p:handoutMasterIdLst>
  <p:sldIdLst>
    <p:sldId id="257" r:id="rId3"/>
    <p:sldId id="310" r:id="rId4"/>
    <p:sldId id="258" r:id="rId5"/>
    <p:sldId id="311" r:id="rId6"/>
    <p:sldId id="329" r:id="rId7"/>
    <p:sldId id="332" r:id="rId8"/>
    <p:sldId id="260" r:id="rId9"/>
    <p:sldId id="312" r:id="rId10"/>
    <p:sldId id="333" r:id="rId11"/>
    <p:sldId id="335" r:id="rId12"/>
    <p:sldId id="281" r:id="rId13"/>
    <p:sldId id="282" r:id="rId14"/>
    <p:sldId id="306" r:id="rId15"/>
    <p:sldId id="336" r:id="rId16"/>
    <p:sldId id="261" r:id="rId17"/>
    <p:sldId id="262" r:id="rId18"/>
    <p:sldId id="263" r:id="rId19"/>
    <p:sldId id="277" r:id="rId20"/>
    <p:sldId id="325" r:id="rId21"/>
    <p:sldId id="307" r:id="rId22"/>
    <p:sldId id="327" r:id="rId23"/>
    <p:sldId id="326" r:id="rId24"/>
    <p:sldId id="313" r:id="rId25"/>
    <p:sldId id="314" r:id="rId26"/>
    <p:sldId id="315" r:id="rId27"/>
    <p:sldId id="324" r:id="rId28"/>
    <p:sldId id="308" r:id="rId29"/>
    <p:sldId id="309" r:id="rId30"/>
    <p:sldId id="280" r:id="rId31"/>
    <p:sldId id="328" r:id="rId32"/>
    <p:sldId id="285" r:id="rId33"/>
    <p:sldId id="337" r:id="rId34"/>
    <p:sldId id="286" r:id="rId35"/>
    <p:sldId id="287" r:id="rId36"/>
    <p:sldId id="288" r:id="rId37"/>
    <p:sldId id="289" r:id="rId38"/>
    <p:sldId id="290" r:id="rId39"/>
    <p:sldId id="292" r:id="rId40"/>
    <p:sldId id="293" r:id="rId41"/>
    <p:sldId id="295" r:id="rId42"/>
    <p:sldId id="294" r:id="rId43"/>
    <p:sldId id="296" r:id="rId44"/>
    <p:sldId id="301" r:id="rId45"/>
    <p:sldId id="297" r:id="rId46"/>
    <p:sldId id="316" r:id="rId47"/>
    <p:sldId id="318" r:id="rId48"/>
    <p:sldId id="298" r:id="rId49"/>
    <p:sldId id="302" r:id="rId50"/>
    <p:sldId id="303" r:id="rId51"/>
    <p:sldId id="331" r:id="rId52"/>
    <p:sldId id="305" r:id="rId53"/>
    <p:sldId id="319" r:id="rId54"/>
    <p:sldId id="320" r:id="rId55"/>
    <p:sldId id="321" r:id="rId56"/>
    <p:sldId id="304" r:id="rId57"/>
    <p:sldId id="322" r:id="rId58"/>
    <p:sldId id="299" r:id="rId5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753" autoAdjust="0"/>
  </p:normalViewPr>
  <p:slideViewPr>
    <p:cSldViewPr>
      <p:cViewPr varScale="1">
        <p:scale>
          <a:sx n="73" d="100"/>
          <a:sy n="73" d="100"/>
        </p:scale>
        <p:origin x="269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846"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handoutMaster" Target="handoutMasters/handout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31F884-1A2D-4E88-DF4A-066F1EE04F9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4DA9883-F756-22E0-B5E2-549DE57A8FD7}"/>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endParaRPr lang="en-US" dirty="0"/>
          </a:p>
        </p:txBody>
      </p:sp>
      <p:sp>
        <p:nvSpPr>
          <p:cNvPr id="4" name="Footer Placeholder 3">
            <a:extLst>
              <a:ext uri="{FF2B5EF4-FFF2-40B4-BE49-F238E27FC236}">
                <a16:creationId xmlns:a16="http://schemas.microsoft.com/office/drawing/2014/main" id="{47261768-FD02-4037-E6D7-FD7F74ABC3DB}"/>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0597CAA-91DE-31F9-1569-F76C705C4EB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EBFCA17-7645-4822-A2E1-556AD9378FEC}" type="slidenum">
              <a:rPr lang="en-US" smtClean="0"/>
              <a:t>‹#›</a:t>
            </a:fld>
            <a:endParaRPr lang="en-US"/>
          </a:p>
        </p:txBody>
      </p:sp>
    </p:spTree>
    <p:extLst>
      <p:ext uri="{BB962C8B-B14F-4D97-AF65-F5344CB8AC3E}">
        <p14:creationId xmlns:p14="http://schemas.microsoft.com/office/powerpoint/2010/main" val="1553620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52" tIns="46576" rIns="93152" bIns="4657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52" tIns="46576" rIns="93152" bIns="46576" rtlCol="0"/>
          <a:lstStyle>
            <a:lvl1pPr algn="r">
              <a:defRPr sz="1300"/>
            </a:lvl1pPr>
          </a:lstStyle>
          <a:p>
            <a:fld id="{2435ED00-8988-4ECD-90D8-2A899295E000}" type="datetimeFigureOut">
              <a:rPr lang="en-US" smtClean="0"/>
              <a:t>10/21/2024</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52" tIns="46576" rIns="93152" bIns="4657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2" tIns="46576" rIns="93152"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3152" tIns="46576" rIns="93152" bIns="4657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52" tIns="46576" rIns="93152" bIns="46576" rtlCol="0" anchor="b"/>
          <a:lstStyle>
            <a:lvl1pPr algn="r">
              <a:defRPr sz="1300"/>
            </a:lvl1pPr>
          </a:lstStyle>
          <a:p>
            <a:fld id="{B09E9A9F-6F04-43E3-99CD-27D100D5DF95}" type="slidenum">
              <a:rPr lang="en-US" smtClean="0"/>
              <a:t>‹#›</a:t>
            </a:fld>
            <a:endParaRPr lang="en-US" dirty="0"/>
          </a:p>
        </p:txBody>
      </p:sp>
    </p:spTree>
    <p:extLst>
      <p:ext uri="{BB962C8B-B14F-4D97-AF65-F5344CB8AC3E}">
        <p14:creationId xmlns:p14="http://schemas.microsoft.com/office/powerpoint/2010/main" val="2092743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Introduction</a:t>
            </a:r>
          </a:p>
          <a:p>
            <a:endParaRPr lang="en-US" sz="1500" dirty="0"/>
          </a:p>
          <a:p>
            <a:pPr>
              <a:spcAft>
                <a:spcPts val="1200"/>
              </a:spcAft>
            </a:pPr>
            <a:r>
              <a:rPr lang="en-US" sz="1500" dirty="0"/>
              <a:t>Certificates of public convenience and debt authorization have become a trap for the unwary.  A number of water utilities and their commissioners or directors, general managers, and attorneys and engineers have unwittingly and inadvertently run afoul of the laws.  As a result, they have faced possible penalties from the Public Service Commission as well as the embarrassment of a show cause proceeding before the PSC. The purpose of this presentation is to review the basic rules for both to allow you to identify when each may be required to prevent problems with the PSC </a:t>
            </a:r>
          </a:p>
          <a:p>
            <a:pPr>
              <a:spcAft>
                <a:spcPts val="1200"/>
              </a:spcAft>
            </a:pPr>
            <a:endParaRPr lang="en-US" sz="1500" dirty="0"/>
          </a:p>
          <a:p>
            <a:pPr marL="228550" indent="-228550">
              <a:spcAft>
                <a:spcPts val="1200"/>
              </a:spcAft>
              <a:buAutoNum type="arabicPeriod"/>
            </a:pPr>
            <a:r>
              <a:rPr lang="en-US" sz="1500" dirty="0"/>
              <a:t>Disclaimer – Views do not necessarily represent the views of KRWA or SKO</a:t>
            </a:r>
          </a:p>
          <a:p>
            <a:pPr marL="228550" indent="-228550">
              <a:spcAft>
                <a:spcPts val="1200"/>
              </a:spcAft>
              <a:buAutoNum type="arabicPeriod"/>
            </a:pPr>
            <a:r>
              <a:rPr lang="en-US" sz="1500" dirty="0"/>
              <a:t>Disclaimer – I am no providing legal advice, merely information</a:t>
            </a:r>
          </a:p>
          <a:p>
            <a:pPr marL="228550" indent="-228550">
              <a:spcAft>
                <a:spcPts val="1200"/>
              </a:spcAft>
              <a:buAutoNum type="arabicPeriod"/>
            </a:pPr>
            <a:r>
              <a:rPr lang="en-US" sz="1500" dirty="0"/>
              <a:t>Questions Welcomed</a:t>
            </a:r>
          </a:p>
          <a:p>
            <a:pPr marL="228550" indent="-228550">
              <a:spcAft>
                <a:spcPts val="1200"/>
              </a:spcAft>
              <a:buAutoNum type="arabicPeriod"/>
            </a:pPr>
            <a:endParaRPr lang="en-US" sz="1500" dirty="0"/>
          </a:p>
          <a:p>
            <a:pPr marL="228550" indent="-228550">
              <a:spcAft>
                <a:spcPts val="1200"/>
              </a:spcAft>
              <a:buAutoNum type="arabicPeriod"/>
            </a:pPr>
            <a:endParaRPr lang="en-US" dirty="0"/>
          </a:p>
          <a:p>
            <a:pPr marL="228550" indent="-228550">
              <a:buAutoNum type="arabicPeriod"/>
            </a:pPr>
            <a:endParaRPr lang="en-US" dirty="0"/>
          </a:p>
        </p:txBody>
      </p:sp>
      <p:sp>
        <p:nvSpPr>
          <p:cNvPr id="4" name="Slide Number Placeholder 3"/>
          <p:cNvSpPr>
            <a:spLocks noGrp="1"/>
          </p:cNvSpPr>
          <p:nvPr>
            <p:ph type="sldNum" sz="quarter" idx="5"/>
          </p:nvPr>
        </p:nvSpPr>
        <p:spPr/>
        <p:txBody>
          <a:bodyPr/>
          <a:lstStyle/>
          <a:p>
            <a:fld id="{B09E9A9F-6F04-43E3-99CD-27D100D5DF95}" type="slidenum">
              <a:rPr lang="en-US" smtClean="0"/>
              <a:t>1</a:t>
            </a:fld>
            <a:endParaRPr lang="en-US" dirty="0"/>
          </a:p>
        </p:txBody>
      </p:sp>
    </p:spTree>
    <p:extLst>
      <p:ext uri="{BB962C8B-B14F-4D97-AF65-F5344CB8AC3E}">
        <p14:creationId xmlns:p14="http://schemas.microsoft.com/office/powerpoint/2010/main" val="2124204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758BD-75C8-19C5-F610-37DE4EF199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B865D8-0041-678C-B99F-C258F6DC63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B1909A-8334-9E6A-79B6-3C3E81904E13}"/>
              </a:ext>
            </a:extLst>
          </p:cNvPr>
          <p:cNvSpPr>
            <a:spLocks noGrp="1"/>
          </p:cNvSpPr>
          <p:nvPr>
            <p:ph type="body" idx="1"/>
          </p:nvPr>
        </p:nvSpPr>
        <p:spPr/>
        <p:txBody>
          <a:bodyPr/>
          <a:lstStyle/>
          <a:p>
            <a:r>
              <a:rPr lang="en-US" sz="1700" dirty="0"/>
              <a:t>CLASS A WATER DISTRICT/WATER ASSOCIATION: ANNUAL REVENUES OVER $750,000</a:t>
            </a:r>
          </a:p>
          <a:p>
            <a:endParaRPr lang="en-US" sz="1700" dirty="0"/>
          </a:p>
          <a:p>
            <a:r>
              <a:rPr lang="en-US" sz="1700" dirty="0"/>
              <a:t>CLASS B WATER DISTRICT/WATER ASSOCIATION: ANNUAL REVENUES OVER $250,000</a:t>
            </a:r>
          </a:p>
          <a:p>
            <a:endParaRPr lang="en-US" sz="1700" dirty="0"/>
          </a:p>
          <a:p>
            <a:r>
              <a:rPr lang="en-US" sz="1700" dirty="0"/>
              <a:t>NO DEBT ISSUANCE = GRANT MONEY OR INTERNAL FUNDS/CUSTOMER CONTRIBUTIONS</a:t>
            </a:r>
          </a:p>
          <a:p>
            <a:endParaRPr lang="en-US" sz="1700" dirty="0"/>
          </a:p>
          <a:p>
            <a:r>
              <a:rPr lang="en-US" sz="1700" dirty="0"/>
              <a:t>STATUTE ACTUALLY REFERS TO OBLIGATIONS REQUIRING PSC APPROVAL UNDER KRS 278.300 (SHORT TERM NOTES COULD BE USED – 2 YR NOTES TURNED OVER TWICE – 6 YEARS TOTAL)</a:t>
            </a:r>
          </a:p>
        </p:txBody>
      </p:sp>
      <p:sp>
        <p:nvSpPr>
          <p:cNvPr id="4" name="Slide Number Placeholder 3">
            <a:extLst>
              <a:ext uri="{FF2B5EF4-FFF2-40B4-BE49-F238E27FC236}">
                <a16:creationId xmlns:a16="http://schemas.microsoft.com/office/drawing/2014/main" id="{8D30A200-D8A0-63A1-BF67-4AB8B08B0EC3}"/>
              </a:ext>
            </a:extLst>
          </p:cNvPr>
          <p:cNvSpPr>
            <a:spLocks noGrp="1"/>
          </p:cNvSpPr>
          <p:nvPr>
            <p:ph type="sldNum" sz="quarter" idx="10"/>
          </p:nvPr>
        </p:nvSpPr>
        <p:spPr/>
        <p:txBody>
          <a:bodyPr/>
          <a:lstStyle/>
          <a:p>
            <a:fld id="{35508891-43D0-442B-845A-E33B4F383FEB}" type="slidenum">
              <a:rPr lang="en-US" smtClean="0"/>
              <a:t>10</a:t>
            </a:fld>
            <a:endParaRPr lang="en-US" dirty="0"/>
          </a:p>
        </p:txBody>
      </p:sp>
    </p:spTree>
    <p:extLst>
      <p:ext uri="{BB962C8B-B14F-4D97-AF65-F5344CB8AC3E}">
        <p14:creationId xmlns:p14="http://schemas.microsoft.com/office/powerpoint/2010/main" val="2429168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ARGUMENT ALSO RAISED IN CASE NO. 2022-00197, </a:t>
            </a:r>
            <a:r>
              <a:rPr lang="en-US" i="1" dirty="0"/>
              <a:t>Kirksville Water Association </a:t>
            </a:r>
            <a:r>
              <a:rPr lang="en-US" i="0" dirty="0"/>
              <a:t>(Mar. 4, 2024). Water Association argued that its purchase and remodeling of an office building (TOTAL COST LESS THAN $300,000) did not require a certificate. “The plain language of the statute limits its application to water line extension or improvement projects.”</a:t>
            </a:r>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11</a:t>
            </a:fld>
            <a:endParaRPr lang="en-US" dirty="0"/>
          </a:p>
        </p:txBody>
      </p:sp>
    </p:spTree>
    <p:extLst>
      <p:ext uri="{BB962C8B-B14F-4D97-AF65-F5344CB8AC3E}">
        <p14:creationId xmlns:p14="http://schemas.microsoft.com/office/powerpoint/2010/main" val="863929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12</a:t>
            </a:fld>
            <a:endParaRPr lang="en-US" dirty="0"/>
          </a:p>
        </p:txBody>
      </p:sp>
    </p:spTree>
    <p:extLst>
      <p:ext uri="{BB962C8B-B14F-4D97-AF65-F5344CB8AC3E}">
        <p14:creationId xmlns:p14="http://schemas.microsoft.com/office/powerpoint/2010/main" val="2575135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WATER DISTRICT REQUESTED A DEVIATION FROM THE REQUIREMENT FOR A CERTIFICATE OF PUBLIC CONVENIENCE AND NECESSITY</a:t>
            </a:r>
          </a:p>
          <a:p>
            <a:endParaRPr lang="en-US" sz="1400" dirty="0"/>
          </a:p>
          <a:p>
            <a:r>
              <a:rPr lang="en-US" sz="1400" dirty="0"/>
              <a:t>PSC FOUND APPLICATION WAS MOOT; NO CERTIFICATE WAS REQUIRED BECAUSE THE EXCEPTION APPLIED.</a:t>
            </a:r>
          </a:p>
          <a:p>
            <a:endParaRPr lang="en-US" sz="1400" dirty="0"/>
          </a:p>
          <a:p>
            <a:r>
              <a:rPr lang="en-US" sz="1400" dirty="0"/>
              <a:t>NOTE:  THE EXCEPTION WAS STILL IN BUDGET BILL AND HAD NOT YET BEEN CODIFIED IN KRS 278.020</a:t>
            </a:r>
          </a:p>
          <a:p>
            <a:endParaRPr lang="en-US" sz="1400" dirty="0"/>
          </a:p>
          <a:p>
            <a:r>
              <a:rPr lang="en-US" sz="1400" dirty="0"/>
              <a:t>IN CASE NO. 2023-00417, </a:t>
            </a:r>
            <a:r>
              <a:rPr lang="en-US" sz="1400" i="1" dirty="0"/>
              <a:t>Breathitt County Water District </a:t>
            </a:r>
            <a:r>
              <a:rPr lang="en-US" sz="1400" dirty="0"/>
              <a:t>(Ky. PSC Mar. 13, 2024), PSC found that a project that cost $3,446,000 and included a duplex pump station ($477,000) and two water storage tanks (40K gallon and 150K gallon) at a total cost of $1,000,000 was a water line extension or improvement project. (42.8 percent of total project cost did not involve water main extensions or replacements</a:t>
            </a:r>
          </a:p>
        </p:txBody>
      </p:sp>
      <p:sp>
        <p:nvSpPr>
          <p:cNvPr id="4" name="Slide Number Placeholder 3"/>
          <p:cNvSpPr>
            <a:spLocks noGrp="1"/>
          </p:cNvSpPr>
          <p:nvPr>
            <p:ph type="sldNum" sz="quarter" idx="10"/>
          </p:nvPr>
        </p:nvSpPr>
        <p:spPr/>
        <p:txBody>
          <a:bodyPr/>
          <a:lstStyle/>
          <a:p>
            <a:fld id="{35508891-43D0-442B-845A-E33B4F383FEB}" type="slidenum">
              <a:rPr lang="en-US" smtClean="0"/>
              <a:t>13</a:t>
            </a:fld>
            <a:endParaRPr lang="en-US" dirty="0"/>
          </a:p>
        </p:txBody>
      </p:sp>
    </p:spTree>
    <p:extLst>
      <p:ext uri="{BB962C8B-B14F-4D97-AF65-F5344CB8AC3E}">
        <p14:creationId xmlns:p14="http://schemas.microsoft.com/office/powerpoint/2010/main" val="408605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4B4D57-32E6-05DB-8FB2-7B09EB40B5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43AB17-9A23-F235-6D56-05ABE13C21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3533A4-C64B-6CEB-4DA7-D8C75DB47B8D}"/>
              </a:ext>
            </a:extLst>
          </p:cNvPr>
          <p:cNvSpPr>
            <a:spLocks noGrp="1"/>
          </p:cNvSpPr>
          <p:nvPr>
            <p:ph type="body" idx="1"/>
          </p:nvPr>
        </p:nvSpPr>
        <p:spPr/>
        <p:txBody>
          <a:bodyPr/>
          <a:lstStyle/>
          <a:p>
            <a:r>
              <a:rPr lang="en-US" sz="1400" dirty="0"/>
              <a:t>WATER DISTRICT REQUESTED A DEVIATION FROM THE REQUIREMENT FOR A CERTIFICATE OF PUBLIC CONVENIENCE AND NECESSITY</a:t>
            </a:r>
          </a:p>
          <a:p>
            <a:endParaRPr lang="en-US" sz="1400" dirty="0"/>
          </a:p>
          <a:p>
            <a:r>
              <a:rPr lang="en-US" sz="1400" dirty="0"/>
              <a:t>PSC FOUND APPLICATION WAS MOOT; NO CERTIFICATE WAS REQUIRED BECAUSE THE EXCEPTION APPLIED.</a:t>
            </a:r>
          </a:p>
          <a:p>
            <a:endParaRPr lang="en-US" sz="1400" dirty="0"/>
          </a:p>
          <a:p>
            <a:r>
              <a:rPr lang="en-US" sz="1400" dirty="0"/>
              <a:t>NOTE:  THE EXCEPTION WAS STILL IN BUDGET BILL AND HAD NOT YET BEEN CODIFIED IN KRS 278.020</a:t>
            </a:r>
          </a:p>
          <a:p>
            <a:endParaRPr lang="en-US" sz="1400" dirty="0"/>
          </a:p>
          <a:p>
            <a:r>
              <a:rPr lang="en-US" sz="1400" dirty="0"/>
              <a:t>IN CASE NO. 2023-00417, </a:t>
            </a:r>
            <a:r>
              <a:rPr lang="en-US" sz="1400" i="1" dirty="0"/>
              <a:t>Breathitt County Water District </a:t>
            </a:r>
            <a:r>
              <a:rPr lang="en-US" sz="1400" dirty="0"/>
              <a:t>(Ky. PSC Mar. 13, 2024), PSC found that a project that cost $3,446,000 and included a duplex pump station ($477,000) and two water storage tanks (40K gallon and 150K gallon) at a total cost of $1,000,000 was a water line extension or improvement project. (42.8 percent of total project cost did not involve water main extensions or replacements</a:t>
            </a:r>
          </a:p>
        </p:txBody>
      </p:sp>
      <p:sp>
        <p:nvSpPr>
          <p:cNvPr id="4" name="Slide Number Placeholder 3">
            <a:extLst>
              <a:ext uri="{FF2B5EF4-FFF2-40B4-BE49-F238E27FC236}">
                <a16:creationId xmlns:a16="http://schemas.microsoft.com/office/drawing/2014/main" id="{B6CCB117-205A-732E-C0C4-FA88CB12D1EE}"/>
              </a:ext>
            </a:extLst>
          </p:cNvPr>
          <p:cNvSpPr>
            <a:spLocks noGrp="1"/>
          </p:cNvSpPr>
          <p:nvPr>
            <p:ph type="sldNum" sz="quarter" idx="10"/>
          </p:nvPr>
        </p:nvSpPr>
        <p:spPr/>
        <p:txBody>
          <a:bodyPr/>
          <a:lstStyle/>
          <a:p>
            <a:fld id="{35508891-43D0-442B-845A-E33B4F383FEB}" type="slidenum">
              <a:rPr lang="en-US" smtClean="0"/>
              <a:t>14</a:t>
            </a:fld>
            <a:endParaRPr lang="en-US" dirty="0"/>
          </a:p>
        </p:txBody>
      </p:sp>
    </p:spTree>
    <p:extLst>
      <p:ext uri="{BB962C8B-B14F-4D97-AF65-F5344CB8AC3E}">
        <p14:creationId xmlns:p14="http://schemas.microsoft.com/office/powerpoint/2010/main" val="3611703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ORDINARY EXTENSIONS IN THE USUAL COURSE OF BUSINESS HAS BEEN IN THE STATUTE SINCE 1934 BUT HAS NO STATUTORY DEFINITION. THE COMMISSION PROMULGATED 807 KAR 5:001 IN AN ATTEMPT TO DEFINE THAT PHASE.</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471098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WHEN ATTEMPTING TO DETERMINE IF A PROJECT IS AN ORDINARY EXTENSION IN THE USUAL COURSE OF BUSINESS, THESE ARE THE FACTORS TO CONSIDER:</a:t>
            </a:r>
          </a:p>
          <a:p>
            <a:endParaRPr lang="en-US" sz="1500" dirty="0"/>
          </a:p>
          <a:p>
            <a:pPr marL="228550" indent="-228550">
              <a:buAutoNum type="arabicParenBoth"/>
            </a:pPr>
            <a:r>
              <a:rPr lang="en-US" sz="1500" dirty="0"/>
              <a:t>IS THERE WASTEFUL DUPLICATION OF FACILITIES?  Note:  NOT DUPLICATION, BUT </a:t>
            </a:r>
            <a:r>
              <a:rPr lang="en-US" sz="1500" b="1" dirty="0"/>
              <a:t>WASTEFUL </a:t>
            </a:r>
            <a:r>
              <a:rPr lang="en-US" sz="1500" dirty="0"/>
              <a:t>DUPLICATION</a:t>
            </a:r>
          </a:p>
          <a:p>
            <a:pPr marL="228550" indent="-228550">
              <a:buAutoNum type="arabicParenBoth"/>
            </a:pPr>
            <a:endParaRPr lang="en-US" sz="1500" dirty="0"/>
          </a:p>
          <a:p>
            <a:pPr marL="228550" indent="-228550">
              <a:buAutoNum type="arabicParenBoth"/>
            </a:pPr>
            <a:r>
              <a:rPr lang="en-US" sz="1500" dirty="0"/>
              <a:t>DOES THE PROJECT CONFLICT WITH ANOTHER UTILITY’S CERTIFICATE OR SERVICE?  (FOR EXAMPLE, IS THE UTILITY PROPOSING TO BUILD A WATER MAIN TO SERVE A CUSTOMER ALREADY SERVED BY ANOTHER WATER UTILITY?  IS THE UTILITY EXPANDING ITS WATER TREATMENT PLANT TO SERVE A CUSTOMER WHO IS ALREADY SERVED BY A UTILITY?)</a:t>
            </a:r>
          </a:p>
          <a:p>
            <a:pPr marL="228550" indent="-228550">
              <a:buAutoNum type="arabicParenBoth"/>
            </a:pPr>
            <a:endParaRPr lang="en-US" sz="1500" dirty="0"/>
          </a:p>
          <a:p>
            <a:pPr marL="228550" indent="-228550">
              <a:buAutoNum type="arabicParenBoth"/>
            </a:pPr>
            <a:r>
              <a:rPr lang="en-US" sz="1500" dirty="0"/>
              <a:t>WILL THE CAPITAL OUTLAY MATERIALLY AFFECT THE UTILITY’S FINANCIAL CONDITION?  </a:t>
            </a:r>
          </a:p>
          <a:p>
            <a:pPr marL="228550" indent="-228550">
              <a:buAutoNum type="arabicParenBoth"/>
            </a:pPr>
            <a:endParaRPr lang="en-US" sz="1500" dirty="0"/>
          </a:p>
          <a:p>
            <a:pPr marL="228550" indent="-228550">
              <a:buAutoNum type="arabicParenBoth"/>
            </a:pPr>
            <a:r>
              <a:rPr lang="en-US" sz="1500" dirty="0"/>
              <a:t>WILL THE PROJECT RESULT IN INCREASED CHARGES TO CUSTOMERS – (Some uncertainty. Does factor mean that construction will result in an: </a:t>
            </a:r>
            <a:r>
              <a:rPr lang="en-US" sz="1500" b="1" dirty="0"/>
              <a:t>Immediate</a:t>
            </a:r>
            <a:r>
              <a:rPr lang="en-US" sz="1500" dirty="0"/>
              <a:t> Rate Increase or </a:t>
            </a:r>
            <a:r>
              <a:rPr lang="en-US" sz="1500" b="1" dirty="0"/>
              <a:t>Ultimately</a:t>
            </a:r>
            <a:r>
              <a:rPr lang="en-US" sz="1500" dirty="0"/>
              <a:t> Will Increase Rates?</a:t>
            </a:r>
          </a:p>
          <a:p>
            <a:pPr marL="628514" lvl="1" indent="-171413">
              <a:buFontTx/>
              <a:buChar char="-"/>
            </a:pPr>
            <a:endParaRPr lang="en-US" sz="1500" dirty="0"/>
          </a:p>
          <a:p>
            <a:endParaRPr lang="en-US" sz="1500" dirty="0"/>
          </a:p>
          <a:p>
            <a:pPr marL="463448"/>
            <a:r>
              <a:rPr lang="en-US" sz="1500" dirty="0"/>
              <a:t>-   Case No. 2010-00244: Found that purchase of new meters would result in a rate increase because cost incurred in the first five years of implementation would be greater than to allow existing meters to remain in place.  (Meters would be less costly over 15-year study period&gt;)</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471098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225" indent="-165225">
              <a:buFontTx/>
              <a:buChar char="-"/>
            </a:pPr>
            <a:endParaRPr lang="en-US" baseline="0" dirty="0"/>
          </a:p>
          <a:p>
            <a:pPr marL="165225" lvl="1" indent="-165225">
              <a:buFontTx/>
              <a:buChar char="-"/>
              <a:tabLst>
                <a:tab pos="171344" algn="l"/>
              </a:tabLst>
            </a:pPr>
            <a:r>
              <a:rPr lang="en-US" sz="1500" dirty="0"/>
              <a:t>IS THE PROJECT NEEDED TO MAINTAIN SERVICE TO ALL CUSTOMERS OR TO MEET EXPECTED GROWTH?  DOES THE UTILITY HAVE SUFFICIENT CAPACITY TO MEET EXISTING/ NEAR FUTURE DEMANDS?  </a:t>
            </a:r>
          </a:p>
          <a:p>
            <a:pPr marL="165225" lvl="1" indent="-165225">
              <a:buFontTx/>
              <a:buChar char="-"/>
              <a:tabLst>
                <a:tab pos="171344" algn="l"/>
              </a:tabLst>
            </a:pPr>
            <a:endParaRPr lang="en-US" sz="1500" dirty="0"/>
          </a:p>
          <a:p>
            <a:pPr marL="622326" lvl="2" indent="-165225">
              <a:buFontTx/>
              <a:buChar char="-"/>
              <a:tabLst>
                <a:tab pos="171344" algn="l"/>
              </a:tabLst>
            </a:pPr>
            <a:r>
              <a:rPr lang="en-US" sz="1500" dirty="0"/>
              <a:t>PSC will examine the utility’s projected needs – Are Projections Reasonable?</a:t>
            </a:r>
          </a:p>
          <a:p>
            <a:pPr marL="165225" lvl="1" indent="-165225">
              <a:buFontTx/>
              <a:buChar char="-"/>
              <a:tabLst>
                <a:tab pos="171344" algn="l"/>
              </a:tabLst>
            </a:pPr>
            <a:endParaRPr lang="en-US" sz="1500" dirty="0"/>
          </a:p>
          <a:p>
            <a:pPr marL="622326" lvl="2" indent="-165225">
              <a:buFontTx/>
              <a:buChar char="-"/>
              <a:tabLst>
                <a:tab pos="171344" algn="l"/>
              </a:tabLst>
            </a:pPr>
            <a:r>
              <a:rPr lang="en-US" sz="1500" dirty="0"/>
              <a:t>Case No. 2007-00134 (4/25/2008): Capacity of municipal utility must be considered.  However, no requirement that jurisdictional utility must exhaust the available capacity of municipal utility before facility can be constructed.  Must be carefully weighed against other factors</a:t>
            </a:r>
          </a:p>
          <a:p>
            <a:pPr marL="622326" lvl="2" indent="-165225">
              <a:buFontTx/>
              <a:buChar char="-"/>
              <a:tabLst>
                <a:tab pos="171344" algn="l"/>
              </a:tabLst>
            </a:pPr>
            <a:endParaRPr lang="en-US" sz="1500" dirty="0"/>
          </a:p>
          <a:p>
            <a:pPr marL="622326" lvl="2" indent="-165225">
              <a:buFontTx/>
              <a:buChar char="-"/>
              <a:tabLst>
                <a:tab pos="171344" algn="l"/>
              </a:tabLst>
            </a:pPr>
            <a:r>
              <a:rPr lang="en-US" sz="1500" dirty="0"/>
              <a:t>KRS 278.010(14): "Adequate service" means having sufficient capacity to meet the maximum estimated requirements of the customer to be served during the year following the commencement of permanent service and to meet the maximum estimated requirements of other actual customers to be supplied from the same lines or facilities during such year and to assure such customers of reasonable continuity of service</a:t>
            </a:r>
          </a:p>
          <a:p>
            <a:pPr marL="165225" indent="-165225">
              <a:buFontTx/>
              <a:buChar char="-"/>
            </a:pPr>
            <a:endParaRPr lang="en-US" dirty="0"/>
          </a:p>
          <a:p>
            <a:pPr marL="165225" indent="-165225">
              <a:buFontTx/>
              <a:buChar char="-"/>
            </a:pPr>
            <a:r>
              <a:rPr lang="en-US" sz="1500" dirty="0"/>
              <a:t>EXCESSIVE INVESTMENT</a:t>
            </a:r>
            <a:r>
              <a:rPr lang="en-US" dirty="0"/>
              <a:t>:</a:t>
            </a:r>
          </a:p>
          <a:p>
            <a:pPr marL="330449" lvl="1">
              <a:buFontTx/>
              <a:buChar char="-"/>
            </a:pPr>
            <a:r>
              <a:rPr lang="en-US" sz="1500" dirty="0"/>
              <a:t>- Will the cost exceed the benefit provided? </a:t>
            </a:r>
          </a:p>
          <a:p>
            <a:pPr marL="330449" lvl="1">
              <a:buFontTx/>
              <a:buChar char="-"/>
            </a:pPr>
            <a:r>
              <a:rPr lang="en-US" sz="1500" dirty="0"/>
              <a:t>- Example: Spending $50,000 to construct a water line that will serve only one customer</a:t>
            </a:r>
          </a:p>
          <a:p>
            <a:pPr marL="330449" lvl="1">
              <a:buFontTx/>
              <a:buChar char="-"/>
            </a:pPr>
            <a:r>
              <a:rPr lang="en-US" sz="1500" dirty="0"/>
              <a:t>- Example: Building a $300,000 water main to serve an industrial park that has no tenants and no prospects for tenants</a:t>
            </a:r>
          </a:p>
          <a:p>
            <a:pPr marL="165225" indent="-165225">
              <a:buFontTx/>
              <a:buChar char="-"/>
            </a:pPr>
            <a:endParaRPr lang="en-US" dirty="0"/>
          </a:p>
          <a:p>
            <a:pPr marL="165225" indent="-165225">
              <a:buFontTx/>
              <a:buChar char="-"/>
            </a:pPr>
            <a:r>
              <a:rPr lang="en-US" sz="1500" dirty="0"/>
              <a:t>Premature Replacement – Case No. 2010-00244 (8/3/2011):</a:t>
            </a:r>
          </a:p>
          <a:p>
            <a:pPr marL="165225" indent="-165225">
              <a:buFontTx/>
              <a:buChar char="-"/>
            </a:pPr>
            <a:endParaRPr lang="en-US" sz="1500" dirty="0"/>
          </a:p>
          <a:p>
            <a:pPr marL="605824" lvl="1" indent="-165225">
              <a:buFontTx/>
              <a:buChar char="-"/>
            </a:pPr>
            <a:r>
              <a:rPr lang="en-US" sz="1500" dirty="0"/>
              <a:t>Premature replacement of existing meters clear constitutes a duplication of facilities and this can only be determined to be non-wasteful duplication after a full investigation of all of the facts by the Commission</a:t>
            </a:r>
          </a:p>
          <a:p>
            <a:pPr marL="165225" indent="-165225">
              <a:buFontTx/>
              <a:buChar char="-"/>
            </a:pPr>
            <a:endParaRPr lang="en-US" sz="1500" dirty="0"/>
          </a:p>
          <a:p>
            <a:pPr marL="165225" indent="-165225">
              <a:buFontTx/>
              <a:buChar char="-"/>
            </a:pPr>
            <a:r>
              <a:rPr lang="en-US" sz="1500" dirty="0"/>
              <a:t>To Demonstrate that a proposed facility does not result in wasteful duplication, the applicant must demonstrate that a thorough review of all alternatives has been performed.  Selection of a proposal that ultimately costs more than an alternative does not necessarily result in wasteful duplication." All relevant factors must be balanced.</a:t>
            </a:r>
          </a:p>
          <a:p>
            <a:pPr marL="165225" indent="-165225">
              <a:buFontTx/>
              <a:buChar char="-"/>
            </a:pPr>
            <a:endParaRPr lang="en-US" baseline="0" dirty="0"/>
          </a:p>
          <a:p>
            <a:pPr marL="165225" indent="-165225">
              <a:buFontTx/>
              <a:buChar char="-"/>
            </a:pPr>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471098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471098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IS THERE A BRIGHT LINE TEST FOR DETERMINING IF A PROJECT HAS A MATERIALLY AFFECT ON THE UTILITY’S FINANCIAL CONDITION?</a:t>
            </a:r>
          </a:p>
          <a:p>
            <a:endParaRPr lang="en-US" sz="1500" dirty="0"/>
          </a:p>
          <a:p>
            <a:pPr marL="285687" indent="-285687">
              <a:buFontTx/>
              <a:buChar char="-"/>
            </a:pPr>
            <a:r>
              <a:rPr lang="en-US" sz="1500" dirty="0"/>
              <a:t>10 PERCENT TEST WAS USED FOR YEARS BUT ABANDONED IN THE 1970S – LESS THAN 10 PERCENT WAS NOT MATERIAL</a:t>
            </a:r>
          </a:p>
          <a:p>
            <a:pPr marL="285687" indent="-285687">
              <a:buFontTx/>
              <a:buChar char="-"/>
            </a:pPr>
            <a:endParaRPr lang="en-US" sz="1500" dirty="0"/>
          </a:p>
          <a:p>
            <a:pPr marL="285687" indent="-285687">
              <a:buFontTx/>
              <a:buChar char="-"/>
            </a:pPr>
            <a:r>
              <a:rPr lang="en-US" sz="1500" dirty="0"/>
              <a:t>SMALLER PERCENTAGES HAVE BEEN USED AS A BRIGHT LINE</a:t>
            </a:r>
          </a:p>
          <a:p>
            <a:pPr marL="285687" indent="-285687">
              <a:buFontTx/>
              <a:buChar char="-"/>
            </a:pPr>
            <a:endParaRPr lang="en-US" sz="1500" dirty="0"/>
          </a:p>
          <a:p>
            <a:pPr marL="742788" lvl="1" indent="-285687">
              <a:buFontTx/>
              <a:buChar char="-"/>
            </a:pPr>
            <a:r>
              <a:rPr lang="en-US" sz="1500" dirty="0"/>
              <a:t>5 PERCENT TEST USED IN SOME STAFF OPINIONS, BUT REJECTED BY THE PSC IN CASE NO. 2010-00244 (8/3/2011)</a:t>
            </a:r>
          </a:p>
          <a:p>
            <a:pPr marL="742788" lvl="1" indent="-285687">
              <a:buFontTx/>
              <a:buChar char="-"/>
            </a:pPr>
            <a:endParaRPr lang="en-US" sz="1500" dirty="0"/>
          </a:p>
          <a:p>
            <a:pPr marL="742788" lvl="1" indent="-285687">
              <a:buFontTx/>
              <a:buChar char="-"/>
            </a:pPr>
            <a:r>
              <a:rPr lang="en-US" sz="1500" dirty="0"/>
              <a:t>3 PERCENT USED RECENTLY IN CASE NO. 2019-00257</a:t>
            </a:r>
          </a:p>
          <a:p>
            <a:pPr marL="742788" lvl="1" indent="-285687">
              <a:buFontTx/>
              <a:buChar char="-"/>
            </a:pPr>
            <a:endParaRPr lang="en-US" sz="1500" dirty="0"/>
          </a:p>
          <a:p>
            <a:pPr marL="742788" lvl="1" indent="-285687">
              <a:buFontTx/>
              <a:buChar char="-"/>
            </a:pPr>
            <a:r>
              <a:rPr lang="en-US" sz="1500" dirty="0"/>
              <a:t>1 PERCENT HAS BEEN CITED IN SEVERAL PSC CASES</a:t>
            </a:r>
          </a:p>
          <a:p>
            <a:pPr marL="285687" indent="-285687">
              <a:buFontTx/>
              <a:buChar char="-"/>
            </a:pPr>
            <a:endParaRPr lang="en-US" sz="1500" dirty="0"/>
          </a:p>
          <a:p>
            <a:pPr marL="285687" indent="-285687">
              <a:buFontTx/>
              <a:buChar char="-"/>
            </a:pPr>
            <a:r>
              <a:rPr lang="en-US" sz="1500" dirty="0"/>
              <a:t>NO CLEAR STANDARD:  PSC HAS SHIFTED THE STANDARD TO PERMIT IT TO REVIEW PROJECTS FOR WHICH IT HAS CONCERNS </a:t>
            </a:r>
          </a:p>
          <a:p>
            <a:endParaRPr lang="en-US" sz="1500" dirty="0"/>
          </a:p>
          <a:p>
            <a:r>
              <a:rPr lang="en-US" sz="1500" dirty="0"/>
              <a:t>PSC has specifically held that financing project through issuance of debt is NOT a DECISIVE factor in determining if utility’s financial position is materially affected</a:t>
            </a:r>
          </a:p>
          <a:p>
            <a:endParaRPr lang="en-US" sz="1500" dirty="0"/>
          </a:p>
          <a:p>
            <a:r>
              <a:rPr lang="en-US" sz="1500" dirty="0"/>
              <a:t>Case No. 2000-480 (8/30/2001):</a:t>
            </a:r>
          </a:p>
          <a:p>
            <a:endParaRPr lang="en-US" sz="1500" dirty="0"/>
          </a:p>
          <a:p>
            <a:pPr marL="440599"/>
            <a:r>
              <a:rPr lang="en-US" sz="1500" dirty="0"/>
              <a:t>The method used to finance the cost of proposed facilities does not determine whether those facilities require a Certificate of Public Convenience and Necessity.  Neither KRS 278.020(1) nor Administrative Regulation 807 KAR 5:001, Section 9(3) mentions financing.  We fail to discern how the mere use of revenue bonds or BANs automatically affects whether a project is to be considered outside the usual course of business.  </a:t>
            </a:r>
          </a:p>
          <a:p>
            <a:pPr marL="440599"/>
            <a:endParaRPr lang="en-US" sz="1500" dirty="0"/>
          </a:p>
          <a:p>
            <a:pPr marL="440599"/>
            <a:r>
              <a:rPr lang="en-US" sz="1500" dirty="0"/>
              <a:t>Each project is examined individually unless the projects are directly related. For example, if several construction projects are proposed to upgrade and improve a water treatment plant and each project is essential to the implementation or operation of the other projects, we will consider these projects as one project when determining whether a Certificate of Public Convenience and Necessity is required. A utility is not required to obtain a Certificate for a project merely because it is funded through the issuance of a BAN that will eventually be refinanced through the issuance of revenue bonds whose issuance may require an adjustment of the utility’s rates.</a:t>
            </a:r>
          </a:p>
          <a:p>
            <a:pPr marL="440599"/>
            <a:endParaRPr lang="en-US" sz="1500" dirty="0"/>
          </a:p>
          <a:p>
            <a:r>
              <a:rPr lang="en-US" sz="1500" dirty="0"/>
              <a:t>Each Project assessed individually for material affect UNLESS the Projects are DIRECTLY RELATED.</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1710282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9E9A9F-6F04-43E3-99CD-27D100D5DF95}" type="slidenum">
              <a:rPr lang="en-US" smtClean="0"/>
              <a:t>2</a:t>
            </a:fld>
            <a:endParaRPr lang="en-US" dirty="0"/>
          </a:p>
        </p:txBody>
      </p:sp>
    </p:spTree>
    <p:extLst>
      <p:ext uri="{BB962C8B-B14F-4D97-AF65-F5344CB8AC3E}">
        <p14:creationId xmlns:p14="http://schemas.microsoft.com/office/powerpoint/2010/main" val="10414024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365882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210841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11956529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2014-00368: Construction of gas line.  Line Represents 55% of utility’s existing net utility plant, but customer pays for the entire expansion.  Held:  NOT MATERIAL.  No effect on the utility’s financial condition, will not result in rate increase.</a:t>
            </a:r>
          </a:p>
          <a:p>
            <a:endParaRPr lang="en-US" sz="1500" dirty="0"/>
          </a:p>
          <a:p>
            <a:r>
              <a:rPr lang="en-US" sz="1500" dirty="0"/>
              <a:t>2018-00164: (National Utility Energy Corp.) Construction of gas line.  Small percentage of net utility plant.  Customer pays the entire cost of the construction.  No material effect on the utility’s existing financial condition and no rate adjustment required.  </a:t>
            </a:r>
          </a:p>
          <a:p>
            <a:endParaRPr lang="en-US" sz="1500" dirty="0"/>
          </a:p>
          <a:p>
            <a:r>
              <a:rPr lang="en-US" sz="1500" dirty="0"/>
              <a:t>SIGNIFICANT FACTOR IN DECISION: BECAUSE UTILITIES WERE INVESTOR-OWNED FACILITIES, THE UTILITIES WOULD NOT BE PERMITTED TO RECOVER DEPRECIATION EXPENSE ON THE NEW FACILITIES (NO RECOVERY OF DEPRECIATION EXPENSE ON CONTRIBUTED PROPERTY)</a:t>
            </a:r>
          </a:p>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3897804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2017-00195: (Louisville Gas &amp; Electric Company): Electric utility applies for Certificate to Move Transmission Line to a different location on a landfill site.  Landfill owner requested the move and paid the costs for the move.  PSC granted the certificate.  At the same time the question arose about the relocation of natural gas line on landfill site.  Because the project involved the relocation of existing facility, no wasteful duplication.  Landfill owner funded all but $500K of the cost of relocation.  Therefore total capital investment will not materially affect LG&amp;E’s financial condition.</a:t>
            </a:r>
          </a:p>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19269360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2019-00067/2020-00344 – Hardin District No. 1 – construction of distribution system and WTP improvements for Fort Knox Military Installation facilities.  All of project costs funded by the Government.  No effect on other customers or customers’ rates.  Will not effect financial condition of Hardin District No. 1.No material effect.</a:t>
            </a:r>
          </a:p>
          <a:p>
            <a:endParaRPr lang="en-US" sz="1500" dirty="0"/>
          </a:p>
          <a:p>
            <a:endParaRPr lang="en-US" sz="150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2614143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p:spPr>
        <p:txBody>
          <a:bodyPr/>
          <a:lstStyle/>
          <a:p>
            <a:r>
              <a:rPr lang="en-US" baseline="0" dirty="0"/>
              <a:t>The PSC did not discuss whether depreciation expense on the facilities would have an effect on rates.  Water Districts, however, are allowed to recover depreciation expense on contributed property.</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25442126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Should the cost financed through government grants be considered in “material affect” determination?  Subtract financed amount from the project cost amount?</a:t>
            </a:r>
          </a:p>
          <a:p>
            <a:endParaRPr lang="en-US" baseline="0" dirty="0"/>
          </a:p>
          <a:p>
            <a:r>
              <a:rPr lang="en-US" baseline="0" dirty="0"/>
              <a:t>CONSIDER IMPLICATIONS FOR FACILITIES BUILT WITH CLEANER WATER GRANTS OR DIRECT APPROPRIATIONS FROM THE GENERAL ASSEMBLY.  WHAT IF A VERY LARGE GRANT OR APPROPRIATION TO FUND A VERY LARGE PROJECT? If DEPRECIATION EXPENSE HAS AN EFFECT ON RATES, WOULD THE RESULT CHANGE?</a:t>
            </a:r>
          </a:p>
          <a:p>
            <a:endParaRPr lang="en-US" baseline="0" dirty="0"/>
          </a:p>
          <a:p>
            <a:r>
              <a:rPr lang="en-US" baseline="0" dirty="0"/>
              <a:t>PSC HAS NOT YET ADDRESSED.</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13533077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Recent Cases (Office Building): </a:t>
            </a:r>
          </a:p>
          <a:p>
            <a:endParaRPr lang="en-US" dirty="0"/>
          </a:p>
          <a:p>
            <a:r>
              <a:rPr lang="en-US" dirty="0">
                <a:solidFill>
                  <a:prstClr val="black"/>
                </a:solidFill>
                <a:latin typeface="Calibri"/>
              </a:rPr>
              <a:t>CASE NO. 2022-00197, </a:t>
            </a:r>
            <a:r>
              <a:rPr lang="en-US" i="1" dirty="0">
                <a:solidFill>
                  <a:prstClr val="black"/>
                </a:solidFill>
                <a:latin typeface="Calibri"/>
              </a:rPr>
              <a:t>Kirksville Water Association </a:t>
            </a:r>
            <a:r>
              <a:rPr lang="en-US" dirty="0">
                <a:solidFill>
                  <a:prstClr val="black"/>
                </a:solidFill>
                <a:latin typeface="Calibri"/>
              </a:rPr>
              <a:t>(Mar. 4, 2024) Held that the purchase of office building for $275,000 and performed remodeling costing $36,000 required a certificate.(Net Utility Plant: $2,669,426)</a:t>
            </a:r>
          </a:p>
          <a:p>
            <a:endParaRPr lang="en-US" dirty="0">
              <a:solidFill>
                <a:prstClr val="black"/>
              </a:solidFill>
              <a:latin typeface="Calibri"/>
            </a:endParaRPr>
          </a:p>
          <a:p>
            <a:r>
              <a:rPr lang="en-US" dirty="0">
                <a:solidFill>
                  <a:prstClr val="black"/>
                </a:solidFill>
                <a:latin typeface="Calibri"/>
              </a:rPr>
              <a:t>Case No. 2023-00120, </a:t>
            </a:r>
            <a:r>
              <a:rPr lang="en-US" i="1" dirty="0">
                <a:solidFill>
                  <a:prstClr val="black"/>
                </a:solidFill>
                <a:latin typeface="Calibri"/>
              </a:rPr>
              <a:t>Union County Water District </a:t>
            </a:r>
            <a:r>
              <a:rPr lang="en-US" dirty="0">
                <a:solidFill>
                  <a:prstClr val="black"/>
                </a:solidFill>
                <a:latin typeface="Calibri"/>
              </a:rPr>
              <a:t>(Ky. PSC Oct. 26, 2023) Held that purchase of an office building for $50,000 and performing remodeling costing $25,000 required a Certificate (Net Utility Plant: $6,588,000)</a:t>
            </a:r>
          </a:p>
          <a:p>
            <a:endParaRPr lang="en-US" dirty="0">
              <a:solidFill>
                <a:prstClr val="black"/>
              </a:solidFill>
              <a:latin typeface="Calibri"/>
            </a:endParaRPr>
          </a:p>
          <a:p>
            <a:r>
              <a:rPr lang="en-US" dirty="0">
                <a:solidFill>
                  <a:prstClr val="black"/>
                </a:solidFill>
                <a:latin typeface="Calibri"/>
              </a:rPr>
              <a:t>WUETCHER’S OPINION: The purpose of the building should not control.  It should be whether the proposed building fails to the meet the ordinary course of business exception</a:t>
            </a:r>
          </a:p>
          <a:p>
            <a:endParaRPr lang="en-US" dirty="0">
              <a:solidFill>
                <a:prstClr val="black"/>
              </a:solidFill>
              <a:latin typeface="Calibri"/>
            </a:endParaRPr>
          </a:p>
          <a:p>
            <a:r>
              <a:rPr lang="en-US" dirty="0">
                <a:solidFill>
                  <a:prstClr val="black"/>
                </a:solidFill>
                <a:latin typeface="Calibri"/>
              </a:rPr>
              <a:t>Note History: Columbia Gas Office Building</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2346097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35508891-43D0-442B-845A-E33B4F383FEB}" type="slidenum">
              <a:rPr lang="en-US" smtClean="0"/>
              <a:t>29</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dirty="0"/>
              <a:t>KRS 278.020(1) provides that before any person can begin construction of any plant, equipment, property or facility that is used to furnish utility service a certificate of public convenience and necessity for the plant, equipment or facility must be obtained from the Public Service Commission.  </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710984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35508891-43D0-442B-845A-E33B4F383FEB}" type="slidenum">
              <a:rPr lang="en-US" smtClean="0"/>
              <a:t>30</a:t>
            </a:fld>
            <a:endParaRPr lang="en-US" dirty="0"/>
          </a:p>
        </p:txBody>
      </p:sp>
    </p:spTree>
    <p:extLst>
      <p:ext uri="{BB962C8B-B14F-4D97-AF65-F5344CB8AC3E}">
        <p14:creationId xmlns:p14="http://schemas.microsoft.com/office/powerpoint/2010/main" val="41291550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ANOTHER COST BESIDES PENALTY – EMBARRASSMENT/HUMILIATION/REFLECTS POORLY ON UTILITY MANAGEMENT COMPETENCE</a:t>
            </a:r>
          </a:p>
          <a:p>
            <a:endParaRPr lang="en-US" baseline="0" dirty="0"/>
          </a:p>
          <a:p>
            <a:r>
              <a:rPr lang="en-US" baseline="0" dirty="0"/>
              <a:t>Note:  PSC WILL NOT ISSUE A CERTIFICATE TO ANY PROJECT THAT HAS ALREADY BEEN CONSTRUCTED  - DON’T APPLY FOR A COMPLETED PROJECT</a:t>
            </a:r>
          </a:p>
          <a:p>
            <a:endParaRPr lang="en-US" baseline="0" dirty="0"/>
          </a:p>
          <a:p>
            <a:r>
              <a:rPr lang="en-US" baseline="0" dirty="0"/>
              <a:t>Case No. 2000-481 (10/8/2001):</a:t>
            </a:r>
          </a:p>
          <a:p>
            <a:endParaRPr lang="en-US" baseline="0" dirty="0"/>
          </a:p>
          <a:p>
            <a:r>
              <a:rPr lang="en-US" dirty="0"/>
              <a:t>We did not state in our Order nor do we take the position that the costs of a utility facility or system improvement may be disallowed in a rate proceeding merely because of the utility s failure to obtain a Certificate for the facility or system improvement. Such action would constitute an assessment in excess of that provided in KRS 278.990(1) and would be unlawful.</a:t>
            </a:r>
          </a:p>
          <a:p>
            <a:endParaRPr lang="en-US" dirty="0"/>
          </a:p>
          <a:p>
            <a:r>
              <a:rPr lang="en-US" dirty="0"/>
              <a:t>Case No. 2002-00107 (8/30/2002) – PSC quoted with approval – Stated that utility will only be able to recover reasonably incurred costs</a:t>
            </a:r>
          </a:p>
          <a:p>
            <a:endParaRPr lang="en-US" dirty="0"/>
          </a:p>
          <a:p>
            <a:r>
              <a:rPr lang="en-US" dirty="0"/>
              <a:t>Case No. 2014-00171 (8/6/2014) – PSC stated: “The proposed method of financing a project is not necessarily determinative of whether a project requires a CPCN”</a:t>
            </a:r>
          </a:p>
          <a:p>
            <a:endParaRPr lang="en-US" baseline="0" dirty="0"/>
          </a:p>
          <a:p>
            <a:r>
              <a:rPr lang="en-US" b="1" baseline="0" dirty="0"/>
              <a:t>WHAT IS THE SIGNIFICANCE OF OBTAINING A CERTIFICATE?</a:t>
            </a:r>
          </a:p>
          <a:p>
            <a:endParaRPr lang="en-US" baseline="0" dirty="0"/>
          </a:p>
          <a:p>
            <a:r>
              <a:rPr lang="en-US" baseline="0" dirty="0"/>
              <a:t>- CONSTRUCTION OF FACILITIES DETERMINED TO BE REASONABLE AND COST RECOVERY ALLOWED; CANNOT CHALLENGE DECISION TO CONSTRUCTION IN LATER PROCEEDINGS.</a:t>
            </a:r>
          </a:p>
        </p:txBody>
      </p:sp>
      <p:sp>
        <p:nvSpPr>
          <p:cNvPr id="4" name="Slide Number Placeholder 3"/>
          <p:cNvSpPr>
            <a:spLocks noGrp="1"/>
          </p:cNvSpPr>
          <p:nvPr>
            <p:ph type="sldNum" sz="quarter" idx="10"/>
          </p:nvPr>
        </p:nvSpPr>
        <p:spPr/>
        <p:txBody>
          <a:bodyPr/>
          <a:lstStyle/>
          <a:p>
            <a:fld id="{35508891-43D0-442B-845A-E33B4F383FEB}" type="slidenum">
              <a:rPr lang="en-US" smtClean="0"/>
              <a:t>31</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5879B-32C0-1014-26FA-762134BC12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D9F00C-8AD8-97A9-FC1C-8660A7215C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99DAC7-72FD-DE50-F9C2-BCBEDFD44C2A}"/>
              </a:ext>
            </a:extLst>
          </p:cNvPr>
          <p:cNvSpPr>
            <a:spLocks noGrp="1"/>
          </p:cNvSpPr>
          <p:nvPr>
            <p:ph type="body" idx="1"/>
          </p:nvPr>
        </p:nvSpPr>
        <p:spPr/>
        <p:txBody>
          <a:bodyPr/>
          <a:lstStyle/>
          <a:p>
            <a:endParaRPr lang="en-US" baseline="0" dirty="0"/>
          </a:p>
          <a:p>
            <a:r>
              <a:rPr lang="en-US" baseline="0" dirty="0"/>
              <a:t>ANOTHER COST BESIDES PENALTY – EMBARRASSMENT/HUMILIATION/REFLECTS POORLY ON UTILITY MANAGEMENT COMPETENCE</a:t>
            </a:r>
          </a:p>
          <a:p>
            <a:endParaRPr lang="en-US" baseline="0" dirty="0"/>
          </a:p>
          <a:p>
            <a:r>
              <a:rPr lang="en-US" baseline="0" dirty="0"/>
              <a:t>Note:  PSC WILL NOT ISSUE A CERTIFICATE TO ANY PROJECT THAT HAS ALREADY BEEN CONSTRUCTED  - DON’T APPLY FOR A COMPLETED PROJECT</a:t>
            </a:r>
          </a:p>
          <a:p>
            <a:endParaRPr lang="en-US" baseline="0" dirty="0"/>
          </a:p>
          <a:p>
            <a:r>
              <a:rPr lang="en-US" baseline="0" dirty="0"/>
              <a:t>Case No. 2000-481 (10/8/2001):</a:t>
            </a:r>
          </a:p>
          <a:p>
            <a:endParaRPr lang="en-US" baseline="0" dirty="0"/>
          </a:p>
          <a:p>
            <a:r>
              <a:rPr lang="en-US" dirty="0"/>
              <a:t>We did not state in our Order nor do we take the position that the costs of a utility facility or system improvement may be disallowed in a rate proceeding merely because of the utility s failure to obtain a Certificate for the facility or system improvement. Such action would constitute an assessment in excess of that provided in KRS 278.990(1) and would be unlawful.</a:t>
            </a:r>
          </a:p>
          <a:p>
            <a:endParaRPr lang="en-US" dirty="0"/>
          </a:p>
          <a:p>
            <a:r>
              <a:rPr lang="en-US" dirty="0"/>
              <a:t>Case No. 2002-00107 (8/30/2002) – PSC quoted with approval – Stated that utility will only be able to recover reasonably incurred costs</a:t>
            </a:r>
          </a:p>
          <a:p>
            <a:endParaRPr lang="en-US" dirty="0"/>
          </a:p>
          <a:p>
            <a:r>
              <a:rPr lang="en-US" dirty="0"/>
              <a:t>Case No. 2014-00171 (8/6/2014) – PSC stated: “The proposed method of financing a project is not necessarily determinative of whether a project requires a CPCN”</a:t>
            </a:r>
          </a:p>
          <a:p>
            <a:endParaRPr lang="en-US" baseline="0" dirty="0"/>
          </a:p>
          <a:p>
            <a:r>
              <a:rPr lang="en-US" b="1" baseline="0" dirty="0"/>
              <a:t>WHAT IS THE SIGNIFICANCE OF OBTAINING A CERTIFICATE?</a:t>
            </a:r>
          </a:p>
          <a:p>
            <a:endParaRPr lang="en-US" baseline="0" dirty="0"/>
          </a:p>
          <a:p>
            <a:r>
              <a:rPr lang="en-US" baseline="0" dirty="0"/>
              <a:t>- CONSTRUCTION OF FACILITIES DETERMINED TO BE REASONABLE AND COST RECOVERY ALLOWED; CANNOT CHALLENGE DECISION TO CONSTRUCTION IN LATER PROCEEDINGS.</a:t>
            </a:r>
          </a:p>
        </p:txBody>
      </p:sp>
      <p:sp>
        <p:nvSpPr>
          <p:cNvPr id="4" name="Slide Number Placeholder 3">
            <a:extLst>
              <a:ext uri="{FF2B5EF4-FFF2-40B4-BE49-F238E27FC236}">
                <a16:creationId xmlns:a16="http://schemas.microsoft.com/office/drawing/2014/main" id="{18184CCA-714C-F156-353D-A5C3D55C37BE}"/>
              </a:ext>
            </a:extLst>
          </p:cNvPr>
          <p:cNvSpPr>
            <a:spLocks noGrp="1"/>
          </p:cNvSpPr>
          <p:nvPr>
            <p:ph type="sldNum" sz="quarter" idx="10"/>
          </p:nvPr>
        </p:nvSpPr>
        <p:spPr/>
        <p:txBody>
          <a:bodyPr/>
          <a:lstStyle/>
          <a:p>
            <a:fld id="{35508891-43D0-442B-845A-E33B4F383FEB}" type="slidenum">
              <a:rPr lang="en-US" smtClean="0"/>
              <a:t>32</a:t>
            </a:fld>
            <a:endParaRPr lang="en-US" dirty="0"/>
          </a:p>
        </p:txBody>
      </p:sp>
    </p:spTree>
    <p:extLst>
      <p:ext uri="{BB962C8B-B14F-4D97-AF65-F5344CB8AC3E}">
        <p14:creationId xmlns:p14="http://schemas.microsoft.com/office/powerpoint/2010/main" val="376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9E9A9F-6F04-43E3-99CD-27D100D5DF95}" type="slidenum">
              <a:rPr lang="en-US" smtClean="0"/>
              <a:t>33</a:t>
            </a:fld>
            <a:endParaRPr lang="en-US" dirty="0"/>
          </a:p>
        </p:txBody>
      </p:sp>
    </p:spTree>
    <p:extLst>
      <p:ext uri="{BB962C8B-B14F-4D97-AF65-F5344CB8AC3E}">
        <p14:creationId xmlns:p14="http://schemas.microsoft.com/office/powerpoint/2010/main" val="20107607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34</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Must demonstrate Need and Absence of Wasteful Duplication of Facilities</a:t>
            </a:r>
          </a:p>
          <a:p>
            <a:endParaRPr lang="en-US" sz="1500" dirty="0"/>
          </a:p>
          <a:p>
            <a:r>
              <a:rPr lang="en-US" sz="1500" dirty="0"/>
              <a:t>What is Need?</a:t>
            </a:r>
          </a:p>
          <a:p>
            <a:endParaRPr lang="en-US" sz="1500" dirty="0"/>
          </a:p>
          <a:p>
            <a:r>
              <a:rPr lang="en-US" sz="1500" dirty="0"/>
              <a:t>"Need" requires:</a:t>
            </a:r>
          </a:p>
          <a:p>
            <a:endParaRPr lang="en-US" sz="1500" dirty="0"/>
          </a:p>
          <a:p>
            <a:r>
              <a:rPr lang="en-US" sz="1500" dirty="0"/>
              <a:t>a showing of a substantial inadequacy of existing service, involving a consumer market sufficiently large to make it economically feasible for the new system or facility to be constructed and operated. ...[T]he inadequacy must be due either to a substantial deficiency of service facilities, beyond what could be supplied by normal improvements in the ordinary course of business; or to indifference, poor management or disregard of the rights of consumers, persisting over such a period of time as to establish an inability or unwillingness to render adequate service.</a:t>
            </a:r>
          </a:p>
          <a:p>
            <a:endParaRPr lang="en-US" sz="1500" dirty="0"/>
          </a:p>
          <a:p>
            <a:r>
              <a:rPr lang="en-US" sz="1500" i="1" dirty="0"/>
              <a:t>Kentucky Utilities Co. v. Pub. Serv. Comm'n</a:t>
            </a:r>
            <a:r>
              <a:rPr lang="en-US" sz="1500" dirty="0"/>
              <a:t>, 252 S.W.2d. 885, 890 (Ky. 1952).</a:t>
            </a:r>
          </a:p>
        </p:txBody>
      </p:sp>
      <p:sp>
        <p:nvSpPr>
          <p:cNvPr id="4" name="Slide Number Placeholder 3"/>
          <p:cNvSpPr>
            <a:spLocks noGrp="1"/>
          </p:cNvSpPr>
          <p:nvPr>
            <p:ph type="sldNum" sz="quarter" idx="10"/>
          </p:nvPr>
        </p:nvSpPr>
        <p:spPr/>
        <p:txBody>
          <a:bodyPr/>
          <a:lstStyle/>
          <a:p>
            <a:fld id="{35508891-43D0-442B-845A-E33B4F383FEB}" type="slidenum">
              <a:rPr lang="en-US" smtClean="0"/>
              <a:t>35</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ASSUME THAT PSC UNDERSTANDS PRIOR HISTORY OR HAS TECHNICAL UNDERSTANDING OF THE ISSUES.  MUST FULLY TELL YOUR STORY. EXPLAIN IN DETAIL BUT KEEP EXPLANATION SIMPLE. ASSUME A REASONABLE IDIOT.</a:t>
            </a:r>
          </a:p>
        </p:txBody>
      </p:sp>
      <p:sp>
        <p:nvSpPr>
          <p:cNvPr id="4" name="Slide Number Placeholder 3"/>
          <p:cNvSpPr>
            <a:spLocks noGrp="1"/>
          </p:cNvSpPr>
          <p:nvPr>
            <p:ph type="sldNum" sz="quarter" idx="10"/>
          </p:nvPr>
        </p:nvSpPr>
        <p:spPr/>
        <p:txBody>
          <a:bodyPr/>
          <a:lstStyle/>
          <a:p>
            <a:fld id="{35508891-43D0-442B-845A-E33B4F383FEB}" type="slidenum">
              <a:rPr lang="en-US" smtClean="0"/>
              <a:t>36</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dirty="0"/>
              <a:t>PSC Case No. 2005-00154 (9/8/2005): Rejects the notion that PSC is the Last Stop</a:t>
            </a:r>
          </a:p>
          <a:p>
            <a:endParaRPr lang="en-US" sz="1700" dirty="0"/>
          </a:p>
          <a:p>
            <a:r>
              <a:rPr lang="en-US" sz="1700" dirty="0"/>
              <a:t>Contrary: Case No. 2015-00315 – Monroe County Water District – PSC rejected arguments that providing all permits at time of application was not required; instead granted a deviation from filing requires</a:t>
            </a:r>
          </a:p>
          <a:p>
            <a:endParaRPr lang="en-US" sz="1700" dirty="0"/>
          </a:p>
          <a:p>
            <a:r>
              <a:rPr lang="en-US" sz="1700" dirty="0"/>
              <a:t>Note:  Division of Water permits considered significant since deal with design – DOW-mandated change in plans could have significant effect on the cost of the plan and its economic viability.  Generally PSC will require the permits before accepting the application</a:t>
            </a:r>
          </a:p>
          <a:p>
            <a:endParaRPr lang="en-US" sz="1700" dirty="0"/>
          </a:p>
          <a:p>
            <a:r>
              <a:rPr lang="en-US" sz="1700" dirty="0"/>
              <a:t>Note:  DOW approvals for plans and specifications are specifically required for sewer projects (807 KAR 5:071, Section 3).</a:t>
            </a:r>
          </a:p>
          <a:p>
            <a:endParaRPr lang="en-US" sz="1700" dirty="0"/>
          </a:p>
          <a:p>
            <a:r>
              <a:rPr lang="en-US" sz="1500" dirty="0"/>
              <a:t>RECOMMEND THAT APPLICATION CONTAIN A STATEMENT THAT ALL PERMITS AND FRANCHISES HAVE BEEN OBTAINED  (INDICATE ANY THAT HAVE NOT BEEN OBTAINED)</a:t>
            </a:r>
          </a:p>
        </p:txBody>
      </p:sp>
      <p:sp>
        <p:nvSpPr>
          <p:cNvPr id="4" name="Slide Number Placeholder 3"/>
          <p:cNvSpPr>
            <a:spLocks noGrp="1"/>
          </p:cNvSpPr>
          <p:nvPr>
            <p:ph type="sldNum" sz="quarter" idx="10"/>
          </p:nvPr>
        </p:nvSpPr>
        <p:spPr/>
        <p:txBody>
          <a:bodyPr/>
          <a:lstStyle/>
          <a:p>
            <a:fld id="{35508891-43D0-442B-845A-E33B4F383FEB}" type="slidenum">
              <a:rPr lang="en-US" smtClean="0"/>
              <a:t>37</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38</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01">
              <a:defRPr/>
            </a:pPr>
            <a:r>
              <a:rPr lang="en-US" sz="1700" dirty="0"/>
              <a:t>PSC HAS INDICATED THAT UTILITIES SHOULD PROVIDE IT WITH AT LEAST 60 DAYS TO MAKE DECISION WHEN APPLYING FOR A CERTIFICATE OR DEBT AUTHORIZATION</a:t>
            </a:r>
          </a:p>
          <a:p>
            <a:pPr defTabSz="914201">
              <a:defRPr/>
            </a:pPr>
            <a:endParaRPr lang="en-US" sz="1700" dirty="0"/>
          </a:p>
          <a:p>
            <a:pPr defTabSz="914201">
              <a:defRPr/>
            </a:pPr>
            <a:r>
              <a:rPr lang="en-US" sz="1700" dirty="0"/>
              <a:t>PLACE NOTICE IN APPLICATION – STATEMENT REGARDING WHEN BIDS WILL EXPIRE; DEADLINE FOR ACTING ON VARIOUS CONTRACTS/BIDS</a:t>
            </a:r>
          </a:p>
          <a:p>
            <a:pPr defTabSz="914201">
              <a:defRPr/>
            </a:pPr>
            <a:endParaRPr lang="en-US" sz="1700" dirty="0"/>
          </a:p>
          <a:p>
            <a:pPr defTabSz="914201">
              <a:defRPr/>
            </a:pPr>
            <a:r>
              <a:rPr lang="en-US" sz="1700" dirty="0"/>
              <a:t>CONTACT PSC EXECUTIVE DIRECTOR/REQUEST STATUS UPDATES FROM TEAM LEADER OR ASSIGNED STAFF ATTORNEY (SERVES AS A REMINDER TO THE REQUIRED DATE)</a:t>
            </a:r>
          </a:p>
          <a:p>
            <a:pPr defTabSz="914201">
              <a:defRPr/>
            </a:pPr>
            <a:endParaRPr lang="en-US" dirty="0"/>
          </a:p>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39</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current regulatory scheme, the revenue requirement for an IOU is based on its reasonable operating expenses and a return element.  Utility is allowed to recover its expenses to provide service, but it is also entitled to an opportunity to earn a return on its investment.  The return is based upon the amount of the investment.  The larger the investment, the larger the return or profit.  What is the investment?  It is the plant and equipment. There is an incentive to maximize the amount of plant and equipment in service.  To put in equipment that is not needed, not cost-effective.  RESULT: Inefficient Investment.</a:t>
            </a:r>
          </a:p>
          <a:p>
            <a:endParaRPr lang="en-US" dirty="0"/>
          </a:p>
          <a:p>
            <a:r>
              <a:rPr lang="en-US" dirty="0"/>
              <a:t>Example:  8% on $1,000,000 is $80,000; 8% on $10,000,000.  </a:t>
            </a:r>
          </a:p>
          <a:p>
            <a:endParaRPr lang="en-US" dirty="0"/>
          </a:p>
          <a:p>
            <a:r>
              <a:rPr lang="en-US" dirty="0"/>
              <a:t>Although not profit motive, inefficient investment can result in non-profits.  Examples:  The construction of the ten-mile water main to the industrial park that has no customers; the five-mile water main that serves two customers – the county judge and his brother-in-law.</a:t>
            </a:r>
          </a:p>
          <a:p>
            <a:endParaRPr lang="en-US" dirty="0"/>
          </a:p>
          <a:p>
            <a:r>
              <a:rPr lang="en-US" dirty="0"/>
              <a:t>Wasteful duplication is a form of inefficient investment.  Building additional equipment that is not needed. It also involves utilities competing against each other.  (Example: Water District builds a water treatment plant to produce its own water, rather than purchase from a nearby water district that has excess capacity.)</a:t>
            </a:r>
          </a:p>
          <a:p>
            <a:endParaRPr lang="en-US" dirty="0"/>
          </a:p>
          <a:p>
            <a:r>
              <a:rPr lang="en-US" dirty="0"/>
              <a:t>Given the methodology used to establish the rates of Water Districts and Water Associations, there is no profit-making motive that encourages the building of additional facilities to increase profits.  The PSC still prefers to review proposed construction because, water districts and water associations have no stockholders who can be required to bear the cost of unnecessary construction.  If the PSC denies recovery of the cost of unnecessary facilities in a water district’s rates, the water district’s financial integrity may be threatened.  The Water District may be unable to generate sufficient revenues to meet the revenue requirements set forth in its bond covenants and loan agreements. The only alternative may be to allow recovery of the unreasonable costs through the water district’s rates.</a:t>
            </a:r>
          </a:p>
          <a:p>
            <a:endParaRPr lang="en-US" dirty="0"/>
          </a:p>
          <a:p>
            <a:r>
              <a:rPr lang="en-US" dirty="0"/>
              <a:t>The PSC’s approach to water districts and water associations has historically been very paternalistic. The PSC was stripped of any authority over water districts is 1936. In 1964, the General Assembly again placed water districts under PSC jurisdictions after several incidents in which fiscal agents and engineering firms took advantage of several water district resulting in worthless bonds being issued to the public and water district being left with poorly constructed water distribution system. The General Assembly directed the PSC to closely scrutinize the creation and operation of water district to prevent further abuses. As a result, the PSC more closely questioned water district actions and was more skeptical of water districts to manage their own affairs.</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6266784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9E9A9F-6F04-43E3-99CD-27D100D5DF95}" type="slidenum">
              <a:rPr lang="en-US" smtClean="0"/>
              <a:t>40</a:t>
            </a:fld>
            <a:endParaRPr lang="en-US" dirty="0"/>
          </a:p>
        </p:txBody>
      </p:sp>
    </p:spTree>
    <p:extLst>
      <p:ext uri="{BB962C8B-B14F-4D97-AF65-F5344CB8AC3E}">
        <p14:creationId xmlns:p14="http://schemas.microsoft.com/office/powerpoint/2010/main" val="29078915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41</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42</a:t>
            </a:fld>
            <a:endParaRPr lang="en-US" dirty="0"/>
          </a:p>
        </p:txBody>
      </p:sp>
    </p:spTree>
    <p:extLst>
      <p:ext uri="{BB962C8B-B14F-4D97-AF65-F5344CB8AC3E}">
        <p14:creationId xmlns:p14="http://schemas.microsoft.com/office/powerpoint/2010/main" val="4710984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9E9A9F-6F04-43E3-99CD-27D100D5DF95}" type="slidenum">
              <a:rPr lang="en-US" smtClean="0"/>
              <a:t>43</a:t>
            </a:fld>
            <a:endParaRPr lang="en-US" dirty="0"/>
          </a:p>
        </p:txBody>
      </p:sp>
    </p:spTree>
    <p:extLst>
      <p:ext uri="{BB962C8B-B14F-4D97-AF65-F5344CB8AC3E}">
        <p14:creationId xmlns:p14="http://schemas.microsoft.com/office/powerpoint/2010/main" val="24878814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463E551E-2D15-434F-A6B8-384FC8A2D720}" type="slidenum">
              <a:rPr lang="en-US" sz="1300">
                <a:solidFill>
                  <a:schemeClr val="tx1"/>
                </a:solidFill>
              </a:rPr>
              <a:pPr/>
              <a:t>44</a:t>
            </a:fld>
            <a:endParaRPr lang="en-US" sz="1300" dirty="0">
              <a:solidFill>
                <a:schemeClr val="tx1"/>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r>
              <a:rPr lang="en-US" sz="1500" dirty="0"/>
              <a:t>WHAT THE APPLICATION MUST HAVE:</a:t>
            </a:r>
          </a:p>
          <a:p>
            <a:endParaRPr lang="en-US" sz="1500" dirty="0"/>
          </a:p>
          <a:p>
            <a:pPr marL="171413" indent="-171413">
              <a:buFontTx/>
              <a:buChar char="-"/>
            </a:pPr>
            <a:r>
              <a:rPr lang="en-US" sz="1500" dirty="0"/>
              <a:t>LETTER OF CONDITIONS</a:t>
            </a:r>
          </a:p>
          <a:p>
            <a:pPr marL="171413" indent="-171413">
              <a:buFontTx/>
              <a:buChar char="-"/>
            </a:pPr>
            <a:r>
              <a:rPr lang="en-US" sz="1500" dirty="0"/>
              <a:t>RD CONCURRENCE IN CONTRACT AWARD</a:t>
            </a:r>
          </a:p>
          <a:p>
            <a:pPr marL="171413" indent="-171413">
              <a:buFontTx/>
              <a:buChar char="-"/>
            </a:pPr>
            <a:r>
              <a:rPr lang="en-US" sz="1500" dirty="0"/>
              <a:t>PRELIMINARY AND FINAL ENGINEERING REPORTS</a:t>
            </a:r>
          </a:p>
          <a:p>
            <a:pPr marL="171413" indent="-171413">
              <a:buFontTx/>
              <a:buChar char="-"/>
            </a:pPr>
            <a:r>
              <a:rPr lang="en-US" sz="1500" dirty="0"/>
              <a:t>PLANS AND SPECS</a:t>
            </a:r>
          </a:p>
          <a:p>
            <a:pPr marL="171413" indent="-171413">
              <a:buFontTx/>
              <a:buChar char="-"/>
            </a:pPr>
            <a:r>
              <a:rPr lang="en-US" sz="1500" dirty="0"/>
              <a:t>CERTIFICATION FROM WATER UTILITY OFFICIAL THAT:</a:t>
            </a:r>
          </a:p>
          <a:p>
            <a:pPr marL="628514" lvl="1" indent="-171413">
              <a:buFontTx/>
              <a:buChar char="-"/>
            </a:pPr>
            <a:r>
              <a:rPr lang="en-US" sz="1500" dirty="0"/>
              <a:t>ALL STATE APPROVALS AND PERMITS HAVE BEEN OBTAINED</a:t>
            </a:r>
          </a:p>
          <a:p>
            <a:pPr marL="628514" lvl="1" indent="-171413">
              <a:buFontTx/>
              <a:buChar char="-"/>
            </a:pPr>
            <a:r>
              <a:rPr lang="en-US" sz="1500" dirty="0"/>
              <a:t>PLANT IS DESIGNED TO MEET STATE MINIMUM STANDARDS</a:t>
            </a:r>
          </a:p>
          <a:p>
            <a:pPr marL="628514" lvl="1" indent="-171413">
              <a:buFontTx/>
              <a:buChar char="-"/>
            </a:pPr>
            <a:r>
              <a:rPr lang="en-US" sz="1500" dirty="0"/>
              <a:t>PROPOSED RATES WILL PRODUCE RECOMMENDED AMOUNT IN THE ENGINEERING REPORT</a:t>
            </a:r>
          </a:p>
          <a:p>
            <a:pPr marL="628514" lvl="1" indent="-171413">
              <a:buFontTx/>
              <a:buChar char="-"/>
            </a:pPr>
            <a:r>
              <a:rPr lang="en-US" sz="1500" dirty="0"/>
              <a:t>DATES CONSTRUCTION WILL BEGIN AND END</a:t>
            </a:r>
          </a:p>
          <a:p>
            <a:pPr marL="0" lvl="1"/>
            <a:endParaRPr lang="en-US" sz="1500" dirty="0"/>
          </a:p>
          <a:p>
            <a:pPr marL="0" lvl="1"/>
            <a:r>
              <a:rPr lang="en-US" sz="1500" dirty="0"/>
              <a:t>RECENT PSC TENDENCY  TO ISSUE EXTENSIVE REQUESTS FOR INFORMATION; TO CONTINUE PROCEEDINGS LONG AFTER THE ORDER GRANTING CERTIFICATE HAS BEEN ISSUED</a:t>
            </a:r>
          </a:p>
          <a:p>
            <a:pPr marL="0" lvl="1"/>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463E551E-2D15-434F-A6B8-384FC8A2D720}" type="slidenum">
              <a:rPr lang="en-US" sz="1300">
                <a:solidFill>
                  <a:schemeClr val="tx1"/>
                </a:solidFill>
              </a:rPr>
              <a:pPr/>
              <a:t>45</a:t>
            </a:fld>
            <a:endParaRPr lang="en-US" sz="1300" dirty="0">
              <a:solidFill>
                <a:schemeClr val="tx1"/>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marL="0" lvl="1"/>
            <a:r>
              <a:rPr lang="en-US" sz="1500" dirty="0"/>
              <a:t>RECENT PSC TENDENCY IS TO ISSUE EXTENSIVE REQUESTS FOR INFORMATION; TO CONTINUE PROCEEDINGS LONG AFTER THE ORDER GRANTING CERTIFICATE HAS BEEN ISSUED</a:t>
            </a:r>
          </a:p>
          <a:p>
            <a:pPr marL="0" lvl="1"/>
            <a:endParaRPr lang="en-US" dirty="0"/>
          </a:p>
        </p:txBody>
      </p:sp>
    </p:spTree>
    <p:extLst>
      <p:ext uri="{BB962C8B-B14F-4D97-AF65-F5344CB8AC3E}">
        <p14:creationId xmlns:p14="http://schemas.microsoft.com/office/powerpoint/2010/main" val="12703464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9E9A9F-6F04-43E3-99CD-27D100D5DF95}" type="slidenum">
              <a:rPr lang="en-US" smtClean="0"/>
              <a:t>46</a:t>
            </a:fld>
            <a:endParaRPr lang="en-US" dirty="0"/>
          </a:p>
        </p:txBody>
      </p:sp>
    </p:spTree>
    <p:extLst>
      <p:ext uri="{BB962C8B-B14F-4D97-AF65-F5344CB8AC3E}">
        <p14:creationId xmlns:p14="http://schemas.microsoft.com/office/powerpoint/2010/main" val="8984760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A6147AB2-BAF8-4BAC-82D1-B6CAB86481EF}" type="slidenum">
              <a:rPr lang="en-US" sz="1300">
                <a:solidFill>
                  <a:schemeClr val="tx1"/>
                </a:solidFill>
              </a:rPr>
              <a:pPr/>
              <a:t>47</a:t>
            </a:fld>
            <a:endParaRPr lang="en-US" sz="1300" dirty="0">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A6147AB2-BAF8-4BAC-82D1-B6CAB86481EF}" type="slidenum">
              <a:rPr lang="en-US" sz="1300">
                <a:solidFill>
                  <a:schemeClr val="tx1"/>
                </a:solidFill>
              </a:rPr>
              <a:pPr/>
              <a:t>48</a:t>
            </a:fld>
            <a:endParaRPr lang="en-US" sz="1300" dirty="0">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r>
              <a:rPr lang="en-US" dirty="0"/>
              <a:t>Letters of Credit: must be brought to $0 within two years</a:t>
            </a:r>
          </a:p>
          <a:p>
            <a:endParaRPr lang="en-US" dirty="0"/>
          </a:p>
          <a:p>
            <a:r>
              <a:rPr lang="en-US" dirty="0"/>
              <a:t>Water Supply Contracts with Take or Pay provisions</a:t>
            </a:r>
          </a:p>
          <a:p>
            <a:endParaRPr lang="en-US" dirty="0"/>
          </a:p>
          <a:p>
            <a:r>
              <a:rPr lang="en-US" dirty="0"/>
              <a:t>Water Storage Tank Maintenance Agreements</a:t>
            </a:r>
          </a:p>
          <a:p>
            <a:endParaRPr lang="en-US" dirty="0"/>
          </a:p>
        </p:txBody>
      </p:sp>
    </p:spTree>
    <p:extLst>
      <p:ext uri="{BB962C8B-B14F-4D97-AF65-F5344CB8AC3E}">
        <p14:creationId xmlns:p14="http://schemas.microsoft.com/office/powerpoint/2010/main" val="19144887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A6147AB2-BAF8-4BAC-82D1-B6CAB86481EF}" type="slidenum">
              <a:rPr lang="en-US" sz="1300">
                <a:solidFill>
                  <a:schemeClr val="tx1"/>
                </a:solidFill>
              </a:rPr>
              <a:pPr/>
              <a:t>49</a:t>
            </a:fld>
            <a:endParaRPr lang="en-US" sz="1300" dirty="0">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753278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PSC has interpreted KRS 278.020(1) as requiring a certificate if:</a:t>
            </a:r>
          </a:p>
          <a:p>
            <a:endParaRPr lang="en-US" dirty="0"/>
          </a:p>
          <a:p>
            <a:pPr marL="171413" indent="-171413">
              <a:buFontTx/>
              <a:buChar char="-"/>
            </a:pPr>
            <a:r>
              <a:rPr lang="en-US" dirty="0"/>
              <a:t>Utility plant is being constructed (Water mains, Storage tanks, treatment plant, Office buildings, other types of buildings)</a:t>
            </a:r>
          </a:p>
          <a:p>
            <a:endParaRPr lang="en-US" dirty="0"/>
          </a:p>
          <a:p>
            <a:pPr marL="171413" indent="-171413">
              <a:buFontTx/>
              <a:buChar char="-"/>
            </a:pPr>
            <a:r>
              <a:rPr lang="en-US" dirty="0"/>
              <a:t>Large Scale Installation of Equipment</a:t>
            </a:r>
          </a:p>
          <a:p>
            <a:pPr marL="171413" indent="-171413">
              <a:buFontTx/>
              <a:buChar char="-"/>
            </a:pPr>
            <a:endParaRPr lang="en-US" dirty="0"/>
          </a:p>
          <a:p>
            <a:pPr marL="628514" lvl="1" indent="-171413">
              <a:buFontTx/>
              <a:buChar char="-"/>
            </a:pPr>
            <a:r>
              <a:rPr lang="en-US" dirty="0"/>
              <a:t>EXAMPLE:  Replacing all meters within a utility’s system</a:t>
            </a:r>
          </a:p>
          <a:p>
            <a:pPr lvl="1"/>
            <a:endParaRPr lang="en-US" dirty="0"/>
          </a:p>
          <a:p>
            <a:pPr marL="628514" lvl="1" indent="-171413">
              <a:buFontTx/>
              <a:buChar char="-"/>
            </a:pPr>
            <a:r>
              <a:rPr lang="en-US" dirty="0"/>
              <a:t>Can a utility avoid the requirement by replacing on a piecemeal or partial basis?  Instead of replacing all-at-one time, replace over 5 years.  Possibly:  The replacement can be asserted to be in the ordinary course</a:t>
            </a:r>
          </a:p>
          <a:p>
            <a:pPr marL="0" lvl="1"/>
            <a:endParaRPr lang="en-US" dirty="0"/>
          </a:p>
          <a:p>
            <a:pPr marL="174588" lvl="1" indent="-174588">
              <a:buFontTx/>
              <a:buChar char="-"/>
              <a:tabLst>
                <a:tab pos="174588" algn="l"/>
              </a:tabLst>
            </a:pPr>
            <a:r>
              <a:rPr lang="en-US" dirty="0"/>
              <a:t>Repurposing an existing facility may require a certificate (NKWD repurposing an factory as its headquarters)  </a:t>
            </a:r>
          </a:p>
          <a:p>
            <a:pPr marL="174588" lvl="1" indent="-174588">
              <a:buFontTx/>
              <a:buChar char="-"/>
              <a:tabLst>
                <a:tab pos="174588" algn="l"/>
              </a:tabLst>
            </a:pPr>
            <a:endParaRPr lang="en-US" dirty="0"/>
          </a:p>
          <a:p>
            <a:pPr marL="174588" lvl="1" indent="-174588">
              <a:buFontTx/>
              <a:buChar char="-"/>
              <a:tabLst>
                <a:tab pos="174588" algn="l"/>
              </a:tabLst>
            </a:pPr>
            <a:r>
              <a:rPr lang="en-US" dirty="0"/>
              <a:t>Extensive repairs (out of the ordinary course) - example: repair of lagoon liner (CN 2018-00206); electrical and basin repairs and Improvements (CN 2014-00151); repairs of dam (CN 2013-00346)</a:t>
            </a:r>
          </a:p>
          <a:p>
            <a:pPr marL="0" lvl="1">
              <a:tabLst>
                <a:tab pos="174588" algn="l"/>
              </a:tabLst>
            </a:pPr>
            <a:endParaRPr lang="en-US" dirty="0"/>
          </a:p>
          <a:p>
            <a:pPr marL="174588" lvl="1" indent="-174588">
              <a:buFontTx/>
              <a:buChar char="-"/>
              <a:tabLst>
                <a:tab pos="174588" algn="l"/>
              </a:tabLst>
            </a:pPr>
            <a:r>
              <a:rPr lang="en-US" dirty="0"/>
              <a:t>COMMENCING SERVICE</a:t>
            </a:r>
          </a:p>
          <a:p>
            <a:pPr marL="174588" lvl="1" indent="-174588">
              <a:buFontTx/>
              <a:buChar char="-"/>
              <a:tabLst>
                <a:tab pos="174588" algn="l"/>
              </a:tabLst>
            </a:pPr>
            <a:endParaRPr lang="en-US" dirty="0"/>
          </a:p>
          <a:p>
            <a:pPr marL="174588" lvl="1" indent="-174588">
              <a:buFontTx/>
              <a:buChar char="-"/>
              <a:tabLst>
                <a:tab pos="174588" algn="l"/>
              </a:tabLst>
            </a:pPr>
            <a:r>
              <a:rPr lang="en-US" dirty="0"/>
              <a:t>Language was originally added in 1990s to address telephone providers that would lease lines from telephone carriers that actually owned facilities; the PSC needed a way to track those entities.  Easiest way:  Require the providers to request a certificate before beginning to provide service to the public in Kentucky.</a:t>
            </a:r>
          </a:p>
          <a:p>
            <a:pPr marL="174588" lvl="1" indent="-174588">
              <a:buFontTx/>
              <a:buChar char="-"/>
              <a:tabLst>
                <a:tab pos="174588" algn="l"/>
              </a:tabLst>
            </a:pPr>
            <a:endParaRPr lang="en-US" dirty="0"/>
          </a:p>
          <a:p>
            <a:pPr marL="174588" lvl="1" indent="-174588">
              <a:buFontTx/>
              <a:buChar char="-"/>
              <a:tabLst>
                <a:tab pos="174588" algn="l"/>
              </a:tabLst>
            </a:pPr>
            <a:r>
              <a:rPr lang="en-US" dirty="0"/>
              <a:t>Requirements altered in 2021 to address regulated utilities acquisition of non-regulated entities such as municipal utilities and homeowner operated water and wastewater systems</a:t>
            </a:r>
          </a:p>
          <a:p>
            <a:pPr marL="174588" lvl="1" indent="-174588">
              <a:buFontTx/>
              <a:buChar char="-"/>
              <a:tabLst>
                <a:tab pos="174588" algn="l"/>
              </a:tabLst>
            </a:pPr>
            <a:endParaRPr lang="en-US" dirty="0"/>
          </a:p>
          <a:p>
            <a:pPr marL="174588" lvl="1" indent="-174588">
              <a:buFontTx/>
              <a:buChar char="-"/>
              <a:tabLst>
                <a:tab pos="174588" algn="l"/>
              </a:tabLst>
            </a:pPr>
            <a:r>
              <a:rPr lang="en-US" dirty="0"/>
              <a:t>Acquisition of Utility Facilities: In Case No. 2020-00028, </a:t>
            </a:r>
            <a:r>
              <a:rPr lang="en-US" i="1" dirty="0"/>
              <a:t>Bluegrass Water Utility Operating Company, LLC </a:t>
            </a:r>
            <a:r>
              <a:rPr lang="en-US" i="0" dirty="0"/>
              <a:t>(Ky. PSC June 19, 2020) the</a:t>
            </a:r>
            <a:r>
              <a:rPr lang="en-US" dirty="0"/>
              <a:t> PSC held that a PSC-regulated utility purchasing the facilities of a non-PSC regulated utility must obtain a certificate prior to the purchase of those facilities.  This ruling would apply to a water district’s purchase of a city’s facilities and to non-regulated facilities of homeowner associations and developers.  Best example would be the purchase of small wastewater treatment plants and collection systems.</a:t>
            </a:r>
          </a:p>
          <a:p>
            <a:pPr marL="174588" lvl="1" indent="-174588">
              <a:buFontTx/>
              <a:buChar char="-"/>
              <a:tabLst>
                <a:tab pos="174588" algn="l"/>
              </a:tabLst>
            </a:pPr>
            <a:endParaRPr lang="en-US" dirty="0"/>
          </a:p>
          <a:p>
            <a:pPr marL="174588" lvl="1" indent="-174588">
              <a:buFontTx/>
              <a:buChar char="-"/>
              <a:tabLst>
                <a:tab pos="174588" algn="l"/>
              </a:tabLst>
            </a:pPr>
            <a:r>
              <a:rPr lang="en-US" dirty="0"/>
              <a:t>PSC Interpretation:  While the utility purchasing the municipal utility or homeowner association is already providing service, the acquired facilities will just be commencing to providing utility service. </a:t>
            </a:r>
          </a:p>
          <a:p>
            <a:pPr marL="174588" lvl="1" indent="-174588">
              <a:buFontTx/>
              <a:buChar char="-"/>
              <a:tabLst>
                <a:tab pos="174588" algn="l"/>
              </a:tabLst>
            </a:pPr>
            <a:endParaRPr lang="en-US" dirty="0"/>
          </a:p>
          <a:p>
            <a:pPr marL="174588" lvl="1" indent="-174588">
              <a:buFontTx/>
              <a:buChar char="-"/>
              <a:tabLst>
                <a:tab pos="174588" algn="l"/>
              </a:tabLst>
            </a:pPr>
            <a:r>
              <a:rPr lang="en-US" dirty="0"/>
              <a:t>“Requiring approval under KRS 278.020(1)(a) ensures that the Commission discharges its statutory duty to ensure that the acquiring utility’s ability to provide adequate service at fair, just, and reasonable rates is not impaired. The Commission “is charged with responsibility, and vested with the power, to see that the service of public utilities is adequate. . . .´ Insofar as the acquisition of a non-utility’s system may impact a jurisdictional utility’s ability to provide adequate and reasonable service, either to customers of the system to be acquired or the customers of the acquiring utility, it follows that the Commission has such authority to prevent such an acquisition and its approval for such an acquisition is required. The Commission finds that the plain reading of KRS 278.020 supports and requires such a determination.”</a:t>
            </a:r>
          </a:p>
          <a:p>
            <a:pPr marL="174588" lvl="1" indent="-174588">
              <a:buFontTx/>
              <a:buChar char="-"/>
              <a:tabLst>
                <a:tab pos="174588" algn="l"/>
              </a:tabLst>
            </a:pPr>
            <a:endParaRPr lang="en-US" dirty="0"/>
          </a:p>
          <a:p>
            <a:pPr marL="174588" lvl="1" indent="-174588">
              <a:buFontTx/>
              <a:buChar char="-"/>
              <a:tabLst>
                <a:tab pos="174588" algn="l"/>
              </a:tabLst>
            </a:pPr>
            <a:r>
              <a:rPr lang="en-US" dirty="0"/>
              <a:t>WARNING:  Exercise caution when executing pre-construction/prepurchase contracts if a certificate is required.  PSC may interpret the execution of contract as the initiation of construction and initiate show cause proceeding for a violation of KRS 278.020(1).</a:t>
            </a:r>
          </a:p>
          <a:p>
            <a:pPr marL="174588" lvl="1" indent="-174588">
              <a:buFontTx/>
              <a:buChar char="-"/>
              <a:tabLst>
                <a:tab pos="174588" algn="l"/>
              </a:tabLst>
            </a:pPr>
            <a:endParaRPr lang="en-US" dirty="0"/>
          </a:p>
          <a:p>
            <a:pPr marL="174588" lvl="1" indent="-174588">
              <a:buFontTx/>
              <a:buChar char="-"/>
              <a:tabLst>
                <a:tab pos="174588" algn="l"/>
              </a:tabLst>
            </a:pPr>
            <a:r>
              <a:rPr lang="en-US" dirty="0"/>
              <a:t>PRACTICAL WARNING:  Awarding a contract prior to the issuance of a certificate also raises the risk that PSC will not issue a certificate.  In that case, the District is liable for damages to the contractor who was awarded the contract.  ALWAYS make the award of the contract contingent upon the issuance of a certificate.    </a:t>
            </a:r>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7744097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A6147AB2-BAF8-4BAC-82D1-B6CAB86481EF}" type="slidenum">
              <a:rPr lang="en-US" sz="1300">
                <a:solidFill>
                  <a:schemeClr val="tx1"/>
                </a:solidFill>
              </a:rPr>
              <a:pPr/>
              <a:t>50</a:t>
            </a:fld>
            <a:endParaRPr lang="en-US" sz="1300" dirty="0">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r>
              <a:rPr lang="en-US" sz="1600" dirty="0">
                <a:solidFill>
                  <a:prstClr val="black"/>
                </a:solidFill>
                <a:latin typeface="Calibri"/>
              </a:rPr>
              <a:t>CASE NO. 2022-00197, </a:t>
            </a:r>
            <a:r>
              <a:rPr lang="en-US" sz="1600" i="1" dirty="0">
                <a:solidFill>
                  <a:prstClr val="black"/>
                </a:solidFill>
                <a:latin typeface="Calibri"/>
              </a:rPr>
              <a:t>Kirksville Water Association </a:t>
            </a:r>
            <a:r>
              <a:rPr lang="en-US" sz="1600" dirty="0">
                <a:solidFill>
                  <a:prstClr val="black"/>
                </a:solidFill>
                <a:latin typeface="Calibri"/>
              </a:rPr>
              <a:t>(Mar. 4, 2024) but conflicts with earlier decisions</a:t>
            </a:r>
            <a:endParaRPr lang="en-US" dirty="0"/>
          </a:p>
        </p:txBody>
      </p:sp>
    </p:spTree>
    <p:extLst>
      <p:ext uri="{BB962C8B-B14F-4D97-AF65-F5344CB8AC3E}">
        <p14:creationId xmlns:p14="http://schemas.microsoft.com/office/powerpoint/2010/main" val="318873449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Effect on Legality of Debt:</a:t>
            </a:r>
          </a:p>
          <a:p>
            <a:endParaRPr lang="en-US" baseline="0" dirty="0"/>
          </a:p>
          <a:p>
            <a:pPr marL="170044" indent="-170044">
              <a:buFontTx/>
              <a:buChar char="-"/>
            </a:pPr>
            <a:r>
              <a:rPr lang="en-US" baseline="0" dirty="0"/>
              <a:t>No holding that debt is rendered invalid</a:t>
            </a:r>
          </a:p>
          <a:p>
            <a:pPr marL="170044" indent="-170044">
              <a:buFontTx/>
              <a:buChar char="-"/>
            </a:pPr>
            <a:r>
              <a:rPr lang="en-US" baseline="0" dirty="0"/>
              <a:t>Possible false statement since borrowers often required to certify to lender that all legal requirements have been met</a:t>
            </a:r>
          </a:p>
        </p:txBody>
      </p:sp>
      <p:sp>
        <p:nvSpPr>
          <p:cNvPr id="4" name="Slide Number Placeholder 3"/>
          <p:cNvSpPr>
            <a:spLocks noGrp="1"/>
          </p:cNvSpPr>
          <p:nvPr>
            <p:ph type="sldNum" sz="quarter" idx="10"/>
          </p:nvPr>
        </p:nvSpPr>
        <p:spPr/>
        <p:txBody>
          <a:bodyPr/>
          <a:lstStyle/>
          <a:p>
            <a:fld id="{35508891-43D0-442B-845A-E33B4F383FEB}" type="slidenum">
              <a:rPr lang="en-US" smtClean="0"/>
              <a:t>51</a:t>
            </a:fld>
            <a:endParaRPr lang="en-US" dirty="0"/>
          </a:p>
        </p:txBody>
      </p:sp>
    </p:spTree>
    <p:extLst>
      <p:ext uri="{BB962C8B-B14F-4D97-AF65-F5344CB8AC3E}">
        <p14:creationId xmlns:p14="http://schemas.microsoft.com/office/powerpoint/2010/main" val="35117413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9E9A9F-6F04-43E3-99CD-27D100D5DF95}" type="slidenum">
              <a:rPr lang="en-US" smtClean="0"/>
              <a:t>52</a:t>
            </a:fld>
            <a:endParaRPr lang="en-US" dirty="0"/>
          </a:p>
        </p:txBody>
      </p:sp>
    </p:spTree>
    <p:extLst>
      <p:ext uri="{BB962C8B-B14F-4D97-AF65-F5344CB8AC3E}">
        <p14:creationId xmlns:p14="http://schemas.microsoft.com/office/powerpoint/2010/main" val="25565765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53</a:t>
            </a:fld>
            <a:endParaRPr lang="en-US" dirty="0"/>
          </a:p>
        </p:txBody>
      </p:sp>
    </p:spTree>
    <p:extLst>
      <p:ext uri="{BB962C8B-B14F-4D97-AF65-F5344CB8AC3E}">
        <p14:creationId xmlns:p14="http://schemas.microsoft.com/office/powerpoint/2010/main" val="24543855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54</a:t>
            </a:fld>
            <a:endParaRPr lang="en-US" dirty="0"/>
          </a:p>
        </p:txBody>
      </p:sp>
    </p:spTree>
    <p:extLst>
      <p:ext uri="{BB962C8B-B14F-4D97-AF65-F5344CB8AC3E}">
        <p14:creationId xmlns:p14="http://schemas.microsoft.com/office/powerpoint/2010/main" val="320672420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4000">
                <a:solidFill>
                  <a:schemeClr val="tx2"/>
                </a:solidFill>
                <a:latin typeface="Times New Roman" pitchFamily="18" charset="0"/>
              </a:defRPr>
            </a:lvl1pPr>
            <a:lvl2pPr marL="756814" indent="-291081">
              <a:defRPr sz="4000">
                <a:solidFill>
                  <a:schemeClr val="tx2"/>
                </a:solidFill>
                <a:latin typeface="Times New Roman" pitchFamily="18" charset="0"/>
              </a:defRPr>
            </a:lvl2pPr>
            <a:lvl3pPr marL="1164330" indent="-232866">
              <a:defRPr sz="4000">
                <a:solidFill>
                  <a:schemeClr val="tx2"/>
                </a:solidFill>
                <a:latin typeface="Times New Roman" pitchFamily="18" charset="0"/>
              </a:defRPr>
            </a:lvl3pPr>
            <a:lvl4pPr marL="1630061" indent="-232866">
              <a:defRPr sz="4000">
                <a:solidFill>
                  <a:schemeClr val="tx2"/>
                </a:solidFill>
                <a:latin typeface="Times New Roman" pitchFamily="18" charset="0"/>
              </a:defRPr>
            </a:lvl4pPr>
            <a:lvl5pPr marL="2095792" indent="-232866">
              <a:defRPr sz="4000">
                <a:solidFill>
                  <a:schemeClr val="tx2"/>
                </a:solidFill>
                <a:latin typeface="Times New Roman" pitchFamily="18" charset="0"/>
              </a:defRPr>
            </a:lvl5pPr>
            <a:lvl6pPr marL="2561524" indent="-232866" algn="ctr" eaLnBrk="0" fontAlgn="base" hangingPunct="0">
              <a:spcBef>
                <a:spcPct val="0"/>
              </a:spcBef>
              <a:spcAft>
                <a:spcPct val="0"/>
              </a:spcAft>
              <a:defRPr sz="4000">
                <a:solidFill>
                  <a:schemeClr val="tx2"/>
                </a:solidFill>
                <a:latin typeface="Times New Roman" pitchFamily="18" charset="0"/>
              </a:defRPr>
            </a:lvl6pPr>
            <a:lvl7pPr marL="3027254" indent="-232866" algn="ctr" eaLnBrk="0" fontAlgn="base" hangingPunct="0">
              <a:spcBef>
                <a:spcPct val="0"/>
              </a:spcBef>
              <a:spcAft>
                <a:spcPct val="0"/>
              </a:spcAft>
              <a:defRPr sz="4000">
                <a:solidFill>
                  <a:schemeClr val="tx2"/>
                </a:solidFill>
                <a:latin typeface="Times New Roman" pitchFamily="18" charset="0"/>
              </a:defRPr>
            </a:lvl7pPr>
            <a:lvl8pPr marL="3492986" indent="-232866" algn="ctr" eaLnBrk="0" fontAlgn="base" hangingPunct="0">
              <a:spcBef>
                <a:spcPct val="0"/>
              </a:spcBef>
              <a:spcAft>
                <a:spcPct val="0"/>
              </a:spcAft>
              <a:defRPr sz="4000">
                <a:solidFill>
                  <a:schemeClr val="tx2"/>
                </a:solidFill>
                <a:latin typeface="Times New Roman" pitchFamily="18" charset="0"/>
              </a:defRPr>
            </a:lvl8pPr>
            <a:lvl9pPr marL="3958718" indent="-232866" algn="ctr" eaLnBrk="0" fontAlgn="base" hangingPunct="0">
              <a:spcBef>
                <a:spcPct val="0"/>
              </a:spcBef>
              <a:spcAft>
                <a:spcPct val="0"/>
              </a:spcAft>
              <a:defRPr sz="4000">
                <a:solidFill>
                  <a:schemeClr val="tx2"/>
                </a:solidFill>
                <a:latin typeface="Times New Roman" pitchFamily="18" charset="0"/>
              </a:defRPr>
            </a:lvl9pPr>
          </a:lstStyle>
          <a:p>
            <a:fld id="{A6147AB2-BAF8-4BAC-82D1-B6CAB86481EF}" type="slidenum">
              <a:rPr lang="en-US" sz="1300">
                <a:solidFill>
                  <a:schemeClr val="tx1"/>
                </a:solidFill>
              </a:rPr>
              <a:pPr/>
              <a:t>55</a:t>
            </a:fld>
            <a:endParaRPr lang="en-US" sz="1300" dirty="0">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r>
              <a:rPr lang="en-US" dirty="0"/>
              <a:t>Additional Slides:  More recent PSC tendency  to issue extensive requests for information; to continue proceedings long after the order granting certificate has been issued</a:t>
            </a:r>
          </a:p>
        </p:txBody>
      </p:sp>
    </p:spTree>
    <p:extLst>
      <p:ext uri="{BB962C8B-B14F-4D97-AF65-F5344CB8AC3E}">
        <p14:creationId xmlns:p14="http://schemas.microsoft.com/office/powerpoint/2010/main" val="34033082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508891-43D0-442B-845A-E33B4F383FEB}" type="slidenum">
              <a:rPr lang="en-US" smtClean="0"/>
              <a:t>56</a:t>
            </a:fld>
            <a:endParaRPr lang="en-US" dirty="0"/>
          </a:p>
        </p:txBody>
      </p:sp>
    </p:spTree>
    <p:extLst>
      <p:ext uri="{BB962C8B-B14F-4D97-AF65-F5344CB8AC3E}">
        <p14:creationId xmlns:p14="http://schemas.microsoft.com/office/powerpoint/2010/main" val="14854794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
        <p:nvSpPr>
          <p:cNvPr id="4" name="Slide Number Placeholder 3"/>
          <p:cNvSpPr>
            <a:spLocks noGrp="1"/>
          </p:cNvSpPr>
          <p:nvPr>
            <p:ph type="sldNum" sz="quarter" idx="5"/>
          </p:nvPr>
        </p:nvSpPr>
        <p:spPr/>
        <p:txBody>
          <a:bodyPr/>
          <a:lstStyle/>
          <a:p>
            <a:pPr>
              <a:defRPr/>
            </a:pPr>
            <a:fld id="{804D3367-BAF9-42E3-BE1C-296592AB0E68}" type="slidenum">
              <a:rPr lang="en-US" smtClean="0"/>
              <a:pPr>
                <a:defRPr/>
              </a:pPr>
              <a:t>57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BAEB7-9DC8-BE3B-718F-D3B7B6DE56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D0ABB1-CF75-4CA4-C581-6163261D37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91EF0-BE17-F4AE-06CB-3E28481C63DF}"/>
              </a:ext>
            </a:extLst>
          </p:cNvPr>
          <p:cNvSpPr>
            <a:spLocks noGrp="1"/>
          </p:cNvSpPr>
          <p:nvPr>
            <p:ph type="body" idx="1"/>
          </p:nvPr>
        </p:nvSpPr>
        <p:spPr/>
        <p:txBody>
          <a:bodyPr/>
          <a:lstStyle/>
          <a:p>
            <a:r>
              <a:rPr lang="en-US" dirty="0"/>
              <a:t>The PSC has interpreted KRS 278.020(1) as requiring a certificate if:</a:t>
            </a:r>
          </a:p>
          <a:p>
            <a:endParaRPr lang="en-US" dirty="0"/>
          </a:p>
          <a:p>
            <a:pPr marL="171413" indent="-171413">
              <a:buFontTx/>
              <a:buChar char="-"/>
            </a:pPr>
            <a:r>
              <a:rPr lang="en-US" dirty="0"/>
              <a:t>Utility plant is being constructed (Water mains, Storage tanks, treatment plant, Office buildings, other types of buildings)</a:t>
            </a:r>
          </a:p>
          <a:p>
            <a:endParaRPr lang="en-US" dirty="0"/>
          </a:p>
          <a:p>
            <a:pPr marL="171413" indent="-171413">
              <a:buFontTx/>
              <a:buChar char="-"/>
            </a:pPr>
            <a:r>
              <a:rPr lang="en-US" dirty="0"/>
              <a:t>Large Scale Installation of Equipment</a:t>
            </a:r>
          </a:p>
          <a:p>
            <a:pPr marL="171413" indent="-171413">
              <a:buFontTx/>
              <a:buChar char="-"/>
            </a:pPr>
            <a:endParaRPr lang="en-US" dirty="0"/>
          </a:p>
          <a:p>
            <a:pPr marL="628514" lvl="1" indent="-171413">
              <a:buFontTx/>
              <a:buChar char="-"/>
            </a:pPr>
            <a:r>
              <a:rPr lang="en-US" dirty="0"/>
              <a:t>EXAMPLE:  Replacing all meters within a utility’s system</a:t>
            </a:r>
          </a:p>
          <a:p>
            <a:pPr lvl="1"/>
            <a:endParaRPr lang="en-US" dirty="0"/>
          </a:p>
          <a:p>
            <a:pPr marL="628514" lvl="1" indent="-171413">
              <a:buFontTx/>
              <a:buChar char="-"/>
            </a:pPr>
            <a:r>
              <a:rPr lang="en-US" dirty="0"/>
              <a:t>Can a utility avoid the requirement by replacing on a piecemeal or partial basis?  Instead of replacing all-at-one time, replace over 5 years.  Possibly:  The replacement can be asserted to be in the ordinary course</a:t>
            </a:r>
          </a:p>
          <a:p>
            <a:pPr marL="0" lvl="1"/>
            <a:endParaRPr lang="en-US" dirty="0"/>
          </a:p>
          <a:p>
            <a:pPr marL="174588" lvl="1" indent="-174588">
              <a:buFontTx/>
              <a:buChar char="-"/>
              <a:tabLst>
                <a:tab pos="174588" algn="l"/>
              </a:tabLst>
            </a:pPr>
            <a:r>
              <a:rPr lang="en-US" dirty="0"/>
              <a:t>Repurposing an existing facility may require a certificate (NKWD repurposing an factory as its headquarters)  </a:t>
            </a:r>
          </a:p>
          <a:p>
            <a:pPr marL="174588" lvl="1" indent="-174588">
              <a:buFontTx/>
              <a:buChar char="-"/>
              <a:tabLst>
                <a:tab pos="174588" algn="l"/>
              </a:tabLst>
            </a:pPr>
            <a:endParaRPr lang="en-US" dirty="0"/>
          </a:p>
          <a:p>
            <a:pPr marL="174588" lvl="1" indent="-174588">
              <a:buFontTx/>
              <a:buChar char="-"/>
              <a:tabLst>
                <a:tab pos="174588" algn="l"/>
              </a:tabLst>
            </a:pPr>
            <a:r>
              <a:rPr lang="en-US" dirty="0"/>
              <a:t>Extensive repairs (out of the ordinary course) - example: repair of lagoon liner (CN 2018-00206); electrical and basin repairs and Improvements (CN 2014-00151); repairs of dam (CN 2013-00346)</a:t>
            </a:r>
          </a:p>
          <a:p>
            <a:pPr marL="0" lvl="1">
              <a:tabLst>
                <a:tab pos="174588" algn="l"/>
              </a:tabLst>
            </a:pPr>
            <a:endParaRPr lang="en-US" dirty="0"/>
          </a:p>
          <a:p>
            <a:pPr marL="174588" lvl="1" indent="-174588">
              <a:buFontTx/>
              <a:buChar char="-"/>
              <a:tabLst>
                <a:tab pos="174588" algn="l"/>
              </a:tabLst>
            </a:pPr>
            <a:r>
              <a:rPr lang="en-US" dirty="0"/>
              <a:t>COMMENCING SERVICE</a:t>
            </a:r>
          </a:p>
          <a:p>
            <a:pPr marL="174588" lvl="1" indent="-174588">
              <a:buFontTx/>
              <a:buChar char="-"/>
              <a:tabLst>
                <a:tab pos="174588" algn="l"/>
              </a:tabLst>
            </a:pPr>
            <a:endParaRPr lang="en-US" dirty="0"/>
          </a:p>
          <a:p>
            <a:pPr marL="174588" lvl="1" indent="-174588">
              <a:buFontTx/>
              <a:buChar char="-"/>
              <a:tabLst>
                <a:tab pos="174588" algn="l"/>
              </a:tabLst>
            </a:pPr>
            <a:r>
              <a:rPr lang="en-US" dirty="0"/>
              <a:t>Language was originally added in 1990s to address telephone providers that would lease lines from telephone carriers that actually owned facilities; the PSC needed a way to track those entities.  Easiest way:  Require the providers to request a certificate before beginning to provide service to the public in Kentucky.</a:t>
            </a:r>
          </a:p>
          <a:p>
            <a:pPr marL="174588" lvl="1" indent="-174588">
              <a:buFontTx/>
              <a:buChar char="-"/>
              <a:tabLst>
                <a:tab pos="174588" algn="l"/>
              </a:tabLst>
            </a:pPr>
            <a:endParaRPr lang="en-US" dirty="0"/>
          </a:p>
          <a:p>
            <a:pPr marL="174588" lvl="1" indent="-174588">
              <a:buFontTx/>
              <a:buChar char="-"/>
              <a:tabLst>
                <a:tab pos="174588" algn="l"/>
              </a:tabLst>
            </a:pPr>
            <a:r>
              <a:rPr lang="en-US" dirty="0"/>
              <a:t>Requirements altered in 2021 to address regulated utilities acquisition of non-regulated entities such as municipal utilities and homeowner operated water and wastewater systems</a:t>
            </a:r>
          </a:p>
          <a:p>
            <a:pPr marL="174588" lvl="1" indent="-174588">
              <a:buFontTx/>
              <a:buChar char="-"/>
              <a:tabLst>
                <a:tab pos="174588" algn="l"/>
              </a:tabLst>
            </a:pPr>
            <a:endParaRPr lang="en-US" dirty="0"/>
          </a:p>
          <a:p>
            <a:pPr marL="174588" lvl="1" indent="-174588">
              <a:buFontTx/>
              <a:buChar char="-"/>
              <a:tabLst>
                <a:tab pos="174588" algn="l"/>
              </a:tabLst>
            </a:pPr>
            <a:r>
              <a:rPr lang="en-US" dirty="0"/>
              <a:t>Acquisition of Utility Facilities: In Case No. 2020-00028, </a:t>
            </a:r>
            <a:r>
              <a:rPr lang="en-US" i="1" dirty="0"/>
              <a:t>Bluegrass Water Utility Operating Company, LLC </a:t>
            </a:r>
            <a:r>
              <a:rPr lang="en-US" i="0" dirty="0"/>
              <a:t>(Ky. PSC June 19, 2020) the</a:t>
            </a:r>
            <a:r>
              <a:rPr lang="en-US" dirty="0"/>
              <a:t> PSC held that a PSC-regulated utility purchasing the facilities of a non-PSC regulated utility must obtain a certificate prior to the purchase of those facilities.  This ruling would apply to a water district’s purchase of a city’s facilities and to non-regulated facilities of homeowner associations and developers.  Best example would be the purchase of small wastewater treatment plants and collection systems.</a:t>
            </a:r>
          </a:p>
          <a:p>
            <a:pPr marL="174588" lvl="1" indent="-174588">
              <a:buFontTx/>
              <a:buChar char="-"/>
              <a:tabLst>
                <a:tab pos="174588" algn="l"/>
              </a:tabLst>
            </a:pPr>
            <a:endParaRPr lang="en-US" dirty="0"/>
          </a:p>
          <a:p>
            <a:pPr marL="174588" lvl="1" indent="-174588">
              <a:buFontTx/>
              <a:buChar char="-"/>
              <a:tabLst>
                <a:tab pos="174588" algn="l"/>
              </a:tabLst>
            </a:pPr>
            <a:r>
              <a:rPr lang="en-US" dirty="0"/>
              <a:t>PSC Interpretation:  While the utility purchasing the municipal utility or homeowner association is already providing service, the acquired facilities will just be commencing to providing utility service. </a:t>
            </a:r>
          </a:p>
          <a:p>
            <a:pPr marL="174588" lvl="1" indent="-174588">
              <a:buFontTx/>
              <a:buChar char="-"/>
              <a:tabLst>
                <a:tab pos="174588" algn="l"/>
              </a:tabLst>
            </a:pPr>
            <a:endParaRPr lang="en-US" dirty="0"/>
          </a:p>
          <a:p>
            <a:pPr marL="174588" lvl="1" indent="-174588">
              <a:buFontTx/>
              <a:buChar char="-"/>
              <a:tabLst>
                <a:tab pos="174588" algn="l"/>
              </a:tabLst>
            </a:pPr>
            <a:r>
              <a:rPr lang="en-US" dirty="0"/>
              <a:t>“Requiring approval under KRS 278.020(1)(a) ensures that the Commission discharges its statutory duty to ensure that the acquiring utility’s ability to provide adequate service at fair, just, and reasonable rates is not impaired. The Commission “is charged with responsibility, and vested with the power, to see that the service of public utilities is adequate. . . .´ Insofar as the acquisition of a nonutility's system may impact a jurisdictional utility’s ability to provide adequate and reasonable service, either to customers of the system to be acquired or the customers of the acquiring utility, it follows that the Commission has such authority to prevent such an acquisition and its approval for such an acquisition is required. The Commission finds that the plain reading of KRS 278.020 supports and requires such a determination.”</a:t>
            </a:r>
          </a:p>
          <a:p>
            <a:pPr marL="174588" lvl="1" indent="-174588">
              <a:buFontTx/>
              <a:buChar char="-"/>
              <a:tabLst>
                <a:tab pos="174588" algn="l"/>
              </a:tabLst>
            </a:pPr>
            <a:endParaRPr lang="en-US" dirty="0"/>
          </a:p>
          <a:p>
            <a:pPr marL="174588" lvl="1" indent="-174588">
              <a:buFontTx/>
              <a:buChar char="-"/>
              <a:tabLst>
                <a:tab pos="174588" algn="l"/>
              </a:tabLst>
            </a:pPr>
            <a:r>
              <a:rPr lang="en-US" dirty="0"/>
              <a:t>WARNING:  Exercise caution when executing pre-construction/prepurchase contracts if a certificate is required.  PSC may interpret the execution of contract as the initiation of construction and initiate show cause proceeding for a violation of KRS 278.020(1).</a:t>
            </a:r>
          </a:p>
          <a:p>
            <a:pPr marL="174588" lvl="1" indent="-174588">
              <a:buFontTx/>
              <a:buChar char="-"/>
              <a:tabLst>
                <a:tab pos="174588" algn="l"/>
              </a:tabLst>
            </a:pPr>
            <a:endParaRPr lang="en-US" dirty="0"/>
          </a:p>
          <a:p>
            <a:pPr marL="174588" lvl="1" indent="-174588">
              <a:buFontTx/>
              <a:buChar char="-"/>
              <a:tabLst>
                <a:tab pos="174588" algn="l"/>
              </a:tabLst>
            </a:pPr>
            <a:r>
              <a:rPr lang="en-US" dirty="0"/>
              <a:t>PRACTICAL WARNING:  Awarding a contract prior to the issuance of a certificate also raises the risk that PSC will not issue a certificate.  In that case, the District is liable for damages to the contractor who was awarded the contract.  ALWAYS make the award of the contract contingent upon the issuance of a certificate.    </a:t>
            </a:r>
          </a:p>
        </p:txBody>
      </p:sp>
      <p:sp>
        <p:nvSpPr>
          <p:cNvPr id="4" name="Slide Number Placeholder 3">
            <a:extLst>
              <a:ext uri="{FF2B5EF4-FFF2-40B4-BE49-F238E27FC236}">
                <a16:creationId xmlns:a16="http://schemas.microsoft.com/office/drawing/2014/main" id="{5EE4317D-96EB-680E-754B-3A049A232069}"/>
              </a:ext>
            </a:extLst>
          </p:cNvPr>
          <p:cNvSpPr>
            <a:spLocks noGrp="1"/>
          </p:cNvSpPr>
          <p:nvPr>
            <p:ph type="sldNum" sz="quarter" idx="10"/>
          </p:nvPr>
        </p:nvSpPr>
        <p:spPr/>
        <p:txBody>
          <a:bodyPr/>
          <a:lstStyle/>
          <a:p>
            <a:fld id="{35508891-43D0-442B-845A-E33B4F383FEB}"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93662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No Certificate required for Purchase of Assets – Case No. 8151</a:t>
            </a:r>
          </a:p>
          <a:p>
            <a:endParaRPr lang="en-US" sz="1500" dirty="0"/>
          </a:p>
          <a:p>
            <a:pPr defTabSz="914201">
              <a:defRPr/>
            </a:pPr>
            <a:r>
              <a:rPr lang="en-US" sz="1500" dirty="0"/>
              <a:t>Purchase of Real Estate Does Not Require A Certificate: Case No. 95-062 (2/22/1995); PSC granted a Certificate to Water District for the Purchase of Building– Case No. 2016-00392 (North Mercer Water District)</a:t>
            </a:r>
          </a:p>
          <a:p>
            <a:endParaRPr lang="en-US" sz="1500" dirty="0"/>
          </a:p>
          <a:p>
            <a:r>
              <a:rPr lang="en-US" sz="1500" dirty="0"/>
              <a:t>PSC in recent years has been attempting to expand the coverage of the Certificate requirement:</a:t>
            </a:r>
          </a:p>
          <a:p>
            <a:endParaRPr lang="en-US" sz="1500" dirty="0"/>
          </a:p>
          <a:p>
            <a:r>
              <a:rPr lang="en-US" sz="1500" dirty="0"/>
              <a:t>It has added the following sentence to its orders:  “No utility may construct or acquire any facility to be used in providing utility service to the  public until it has obtained a Certificate of Public Convenience and Necessity from this Commission.”</a:t>
            </a:r>
          </a:p>
          <a:p>
            <a:endParaRPr lang="en-US" sz="1500" dirty="0"/>
          </a:p>
          <a:p>
            <a:r>
              <a:rPr lang="en-US" sz="1500" dirty="0"/>
              <a:t>PSC Staff has asserted that any property used in utility service is a facility and the purchase of the facility requires a Certificate unless in the ordinary course of business.  PSC Staff Opinion (2017-006) (3/10/2017)</a:t>
            </a:r>
          </a:p>
          <a:p>
            <a:endParaRPr lang="en-US" sz="1500" dirty="0"/>
          </a:p>
          <a:p>
            <a:r>
              <a:rPr lang="en-US" sz="1600" dirty="0"/>
              <a:t>CASE NO. 2022-00197, </a:t>
            </a:r>
            <a:r>
              <a:rPr lang="en-US" sz="1600" i="1" dirty="0"/>
              <a:t>Kirksville Water Association </a:t>
            </a:r>
            <a:r>
              <a:rPr lang="en-US" sz="1600" dirty="0"/>
              <a:t>(Mar. 4, 2024): Purchase of Building and subsequent remodeling (even small amount of remodeling) triggered requirement for a certificate; </a:t>
            </a:r>
            <a:r>
              <a:rPr lang="en-US" sz="1600" dirty="0">
                <a:solidFill>
                  <a:prstClr val="black"/>
                </a:solidFill>
                <a:latin typeface="Calibri"/>
              </a:rPr>
              <a:t>Case No. 2023-00120, </a:t>
            </a:r>
            <a:r>
              <a:rPr lang="en-US" sz="1600" i="1" dirty="0">
                <a:solidFill>
                  <a:prstClr val="black"/>
                </a:solidFill>
                <a:latin typeface="Calibri"/>
              </a:rPr>
              <a:t>Union County Water District </a:t>
            </a:r>
            <a:r>
              <a:rPr lang="en-US" sz="1600" dirty="0">
                <a:solidFill>
                  <a:prstClr val="black"/>
                </a:solidFill>
                <a:latin typeface="Calibri"/>
              </a:rPr>
              <a:t>(Ky. PSC Oct. 26, 2023) </a:t>
            </a:r>
            <a:endParaRPr lang="en-US" sz="1600" dirty="0"/>
          </a:p>
          <a:p>
            <a:endParaRPr lang="en-US" sz="1600" dirty="0"/>
          </a:p>
          <a:p>
            <a:r>
              <a:rPr lang="en-US" sz="1600" dirty="0"/>
              <a:t>But See 2023-00415, </a:t>
            </a:r>
            <a:r>
              <a:rPr lang="en-US" sz="1600" i="1" dirty="0"/>
              <a:t>Louisville Gas and Electric Co. and Kentucky Utilities Co.</a:t>
            </a:r>
            <a:r>
              <a:rPr lang="en-US" sz="1600" dirty="0"/>
              <a:t>, (Ky. PSC Apr. 4, 2024) Purchase of Building and remodeling does not per se require a certificate of public convenience and necessity if meets the requirements of construction in the ordinary course</a:t>
            </a:r>
            <a:endParaRPr lang="en-US" sz="1500" dirty="0"/>
          </a:p>
          <a:p>
            <a:r>
              <a:rPr lang="en-US" sz="1500" dirty="0"/>
              <a:t>”</a:t>
            </a:r>
          </a:p>
          <a:p>
            <a:endParaRPr lang="en-US" sz="1500" dirty="0"/>
          </a:p>
          <a:p>
            <a:r>
              <a:rPr lang="en-US" sz="1500" dirty="0"/>
              <a:t>	 </a:t>
            </a:r>
          </a:p>
          <a:p>
            <a:endParaRPr lang="en-US" baseline="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71098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500" dirty="0"/>
          </a:p>
          <a:p>
            <a:r>
              <a:rPr lang="en-US" sz="1500" dirty="0"/>
              <a:t>	 </a:t>
            </a:r>
          </a:p>
          <a:p>
            <a:endParaRPr lang="en-US" baseline="0" dirty="0"/>
          </a:p>
        </p:txBody>
      </p:sp>
      <p:sp>
        <p:nvSpPr>
          <p:cNvPr id="4" name="Slide Number Placeholder 3"/>
          <p:cNvSpPr>
            <a:spLocks noGrp="1"/>
          </p:cNvSpPr>
          <p:nvPr>
            <p:ph type="sldNum" sz="quarter" idx="10"/>
          </p:nvPr>
        </p:nvSpPr>
        <p:spPr/>
        <p:txBody>
          <a:bodyPr/>
          <a:lstStyle/>
          <a:p>
            <a:fld id="{35508891-43D0-442B-845A-E33B4F383FEB}"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940645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66953-BF3B-04BB-DB97-876602CFE1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B5FCA3-C635-FCAD-30C6-8D67DF85DA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1EE83B-1849-A3CE-BA18-379A63D358D5}"/>
              </a:ext>
            </a:extLst>
          </p:cNvPr>
          <p:cNvSpPr>
            <a:spLocks noGrp="1"/>
          </p:cNvSpPr>
          <p:nvPr>
            <p:ph type="body" idx="1"/>
          </p:nvPr>
        </p:nvSpPr>
        <p:spPr/>
        <p:txBody>
          <a:bodyPr/>
          <a:lstStyle/>
          <a:p>
            <a:r>
              <a:rPr lang="en-US" sz="1700" dirty="0"/>
              <a:t>CLASS A WATER DISTRICT/WATER ASSOCIATION: ANNUAL REVENUES OVER $750,000</a:t>
            </a:r>
          </a:p>
          <a:p>
            <a:endParaRPr lang="en-US" sz="1700" dirty="0"/>
          </a:p>
          <a:p>
            <a:r>
              <a:rPr lang="en-US" sz="1700" dirty="0"/>
              <a:t>CLASS B WATER DISTRICT/WATER ASSOCIATION: ANNUAL REVENUES OVER $250,000</a:t>
            </a:r>
          </a:p>
          <a:p>
            <a:endParaRPr lang="en-US" sz="1700" dirty="0"/>
          </a:p>
          <a:p>
            <a:r>
              <a:rPr lang="en-US" sz="1700" dirty="0"/>
              <a:t>NO DEBT ISSUANCE = GRANT MONEY OR INTERNAL FUNDS/CUSTOMER CONTRIBUTIONS</a:t>
            </a:r>
          </a:p>
          <a:p>
            <a:endParaRPr lang="en-US" sz="1700" dirty="0"/>
          </a:p>
          <a:p>
            <a:r>
              <a:rPr lang="en-US" sz="1700" dirty="0"/>
              <a:t>STATUTE ACTUALLY REFERS TO OBLIGATIONS REQUIRING PSC APPROVAL UNDER KRS 278.300 (SHORT TERM NOTES COULD BE USED – 2 YR NOTES TURNED OVER TWICE – 6 YEARS TOTAL)</a:t>
            </a:r>
          </a:p>
        </p:txBody>
      </p:sp>
      <p:sp>
        <p:nvSpPr>
          <p:cNvPr id="4" name="Slide Number Placeholder 3">
            <a:extLst>
              <a:ext uri="{FF2B5EF4-FFF2-40B4-BE49-F238E27FC236}">
                <a16:creationId xmlns:a16="http://schemas.microsoft.com/office/drawing/2014/main" id="{08507A9F-A065-1F22-90F9-FFD5100A501F}"/>
              </a:ext>
            </a:extLst>
          </p:cNvPr>
          <p:cNvSpPr>
            <a:spLocks noGrp="1"/>
          </p:cNvSpPr>
          <p:nvPr>
            <p:ph type="sldNum" sz="quarter" idx="10"/>
          </p:nvPr>
        </p:nvSpPr>
        <p:spPr/>
        <p:txBody>
          <a:bodyPr/>
          <a:lstStyle/>
          <a:p>
            <a:fld id="{35508891-43D0-442B-845A-E33B4F383FEB}" type="slidenum">
              <a:rPr lang="en-US" smtClean="0"/>
              <a:t>9</a:t>
            </a:fld>
            <a:endParaRPr lang="en-US" dirty="0"/>
          </a:p>
        </p:txBody>
      </p:sp>
    </p:spTree>
    <p:extLst>
      <p:ext uri="{BB962C8B-B14F-4D97-AF65-F5344CB8AC3E}">
        <p14:creationId xmlns:p14="http://schemas.microsoft.com/office/powerpoint/2010/main" val="256978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26286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339655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1545496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97478CF-5821-4AC4-BFAE-BC8DEADF2523}"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7C2CEC9-B632-42B3-98A8-2A775BE8400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19239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FBD1234-2E2D-45AF-8598-68EA4463D043}"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23D2894-6A91-4C51-820F-B69E77620A3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25686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850349E-F70E-484C-A472-7219AFC92E64}"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C7FE94B-81AF-404A-B5A9-E70561E71CF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08050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CD7FAF3-F9B7-413C-9AE2-B0CABDA28102}"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D7B2D9F-8B9B-49CC-9AF1-859A2FD94FD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16562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DF9FB6D-DF58-4E45-A764-BCE9E50D4B99}"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909604B-1917-4F2D-B695-76A51A1088F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70530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5EB4635-838C-49A3-8E19-A5D5DB6F5952}"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7D31042-160C-4007-9B6D-5B892010883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10566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FF1CAB-443E-4925-9E55-E5D880F53E6B}"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C9F56E3-B263-426C-B87F-30C81203208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51827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0D9255D-B548-43FD-B11C-F83ECF7DA5F0}"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7717151-65BC-4FC1-9F98-6AFC1950AE7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4731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24562951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E1C4C1-DAE0-4C77-B142-345B302FFA1A}"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5A31160-3C93-4321-AE48-00027834041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27753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89300C-9F0A-4F27-936C-E0B1A230F398}"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706F0C-51B7-495E-95E8-3FB2977B0AD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18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31858AC-7F99-411E-958E-70A34874B522}"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1EEBCCB-DFE0-4A9F-9F95-A1E29AFA422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5285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290743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223467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1754479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15678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4191209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2034015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1DF6B-DA5A-4C4E-8427-A3D46264C2A2}" type="datetimeFigureOut">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94A0F-E4BE-4D9E-896E-C3D648D57802}" type="slidenum">
              <a:rPr lang="en-US" smtClean="0"/>
              <a:t>‹#›</a:t>
            </a:fld>
            <a:endParaRPr lang="en-US" dirty="0"/>
          </a:p>
        </p:txBody>
      </p:sp>
    </p:spTree>
    <p:extLst>
      <p:ext uri="{BB962C8B-B14F-4D97-AF65-F5344CB8AC3E}">
        <p14:creationId xmlns:p14="http://schemas.microsoft.com/office/powerpoint/2010/main" val="998769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1DF6B-DA5A-4C4E-8427-A3D46264C2A2}" type="datetimeFigureOut">
              <a:rPr lang="en-US" smtClean="0"/>
              <a:t>10/21/2024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94A0F-E4BE-4D9E-896E-C3D648D57802}" type="slidenum">
              <a:rPr lang="en-US" smtClean="0"/>
              <a:t>‹#›</a:t>
            </a:fld>
            <a:endParaRPr lang="en-US" dirty="0"/>
          </a:p>
        </p:txBody>
      </p:sp>
    </p:spTree>
    <p:extLst>
      <p:ext uri="{BB962C8B-B14F-4D97-AF65-F5344CB8AC3E}">
        <p14:creationId xmlns:p14="http://schemas.microsoft.com/office/powerpoint/2010/main" val="227618052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B11CB5D-BF05-4A0B-BA02-4BF60FC1905D}" type="datetimeFigureOut">
              <a:rPr lang="en-US">
                <a:solidFill>
                  <a:prstClr val="black">
                    <a:tint val="75000"/>
                  </a:prstClr>
                </a:solidFill>
              </a:rPr>
              <a:pPr>
                <a:defRPr/>
              </a:pPr>
              <a:t>10/21/2024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E4AF47D-28BD-4BF9-ACD1-D0E2C3746BC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125869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685800" y="1295399"/>
            <a:ext cx="7543799" cy="35052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sz="3200" b="1" dirty="0">
                <a:solidFill>
                  <a:srgbClr val="FFFF00"/>
                </a:solidFill>
                <a:effectLst>
                  <a:outerShdw blurRad="38100" dist="38100" dir="2700000" algn="tl">
                    <a:srgbClr val="000000">
                      <a:alpha val="43137"/>
                    </a:srgbClr>
                  </a:outerShdw>
                </a:effectLst>
                <a:latin typeface="Arial" pitchFamily="34" charset="0"/>
                <a:cs typeface="Arial" pitchFamily="34" charset="0"/>
              </a:rPr>
              <a:t>EVERYTHING YOU WANTED TO KNOW ABOUT CERTIFICATES OF PUBLIC CONVENIENCE AND NECESSITY AND DEBT AUTHORIZATIONS*</a:t>
            </a:r>
          </a:p>
          <a:p>
            <a:endParaRPr lang="en-US" altLang="en-US" sz="3200" b="1" dirty="0">
              <a:solidFill>
                <a:srgbClr val="FFFF00"/>
              </a:solidFill>
              <a:effectLst>
                <a:outerShdw blurRad="38100" dist="38100" dir="2700000" algn="tl">
                  <a:srgbClr val="000000">
                    <a:alpha val="43137"/>
                  </a:srgbClr>
                </a:outerShdw>
              </a:effectLst>
              <a:latin typeface="Arial" pitchFamily="34" charset="0"/>
              <a:cs typeface="Arial" pitchFamily="34" charset="0"/>
            </a:endParaRPr>
          </a:p>
          <a:p>
            <a:r>
              <a:rPr lang="en-US" altLang="en-US" sz="3200" b="1" dirty="0">
                <a:solidFill>
                  <a:srgbClr val="FFFF00"/>
                </a:solidFill>
                <a:effectLst>
                  <a:outerShdw blurRad="38100" dist="38100" dir="2700000" algn="tl">
                    <a:srgbClr val="000000">
                      <a:alpha val="43137"/>
                    </a:srgbClr>
                  </a:outerShdw>
                </a:effectLst>
                <a:latin typeface="Arial" pitchFamily="34" charset="0"/>
                <a:cs typeface="Arial" pitchFamily="34" charset="0"/>
              </a:rPr>
              <a:t>*</a:t>
            </a:r>
            <a:r>
              <a:rPr lang="en-US" altLang="en-US" sz="2000" b="1" dirty="0">
                <a:solidFill>
                  <a:srgbClr val="FFFF00"/>
                </a:solidFill>
                <a:effectLst>
                  <a:outerShdw blurRad="38100" dist="38100" dir="2700000" algn="tl">
                    <a:srgbClr val="000000">
                      <a:alpha val="43137"/>
                    </a:srgbClr>
                  </a:outerShdw>
                </a:effectLst>
                <a:latin typeface="Arial" pitchFamily="34" charset="0"/>
                <a:cs typeface="Arial" pitchFamily="34" charset="0"/>
              </a:rPr>
              <a:t>BUT WERE AFRAID TO ASK THE PSC</a:t>
            </a:r>
          </a:p>
        </p:txBody>
      </p:sp>
      <p:sp>
        <p:nvSpPr>
          <p:cNvPr id="7" name="Content Placeholder 5"/>
          <p:cNvSpPr txBox="1">
            <a:spLocks/>
          </p:cNvSpPr>
          <p:nvPr/>
        </p:nvSpPr>
        <p:spPr bwMode="auto">
          <a:xfrm>
            <a:off x="2552700" y="4953000"/>
            <a:ext cx="40386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8100" tIns="38100" rIns="38100" bIns="38100"/>
          <a:lstStyle>
            <a:lvl1pPr marL="342900" indent="-342900" algn="l" rtl="0" eaLnBrk="0" fontAlgn="base" hangingPunct="0">
              <a:spcBef>
                <a:spcPts val="800"/>
              </a:spcBef>
              <a:spcAft>
                <a:spcPct val="0"/>
              </a:spcAft>
              <a:buClr>
                <a:srgbClr val="000000"/>
              </a:buClr>
              <a:buSzPct val="100000"/>
              <a:buFont typeface="Arial" charset="0"/>
              <a:buChar char="•"/>
              <a:defRPr sz="2800">
                <a:solidFill>
                  <a:schemeClr val="tx1"/>
                </a:solidFill>
                <a:latin typeface="+mn-lt"/>
                <a:ea typeface="+mn-ea"/>
                <a:cs typeface="+mn-cs"/>
                <a:sym typeface="Calibri" charset="0"/>
              </a:defRPr>
            </a:lvl1pPr>
            <a:lvl2pPr marL="704850" indent="-285750" algn="l" rtl="0" eaLnBrk="0" fontAlgn="base" hangingPunct="0">
              <a:spcBef>
                <a:spcPts val="700"/>
              </a:spcBef>
              <a:spcAft>
                <a:spcPct val="0"/>
              </a:spcAft>
              <a:buClr>
                <a:srgbClr val="000000"/>
              </a:buClr>
              <a:buSzPct val="100000"/>
              <a:buFont typeface="Arial" charset="0"/>
              <a:buChar char="–"/>
              <a:defRPr sz="2400">
                <a:solidFill>
                  <a:schemeClr val="tx1"/>
                </a:solidFill>
                <a:latin typeface="+mn-lt"/>
                <a:ea typeface="+mn-ea"/>
                <a:cs typeface="+mn-cs"/>
                <a:sym typeface="Calibri" charset="0"/>
              </a:defRPr>
            </a:lvl2pPr>
            <a:lvl3pPr marL="1104900" indent="-228600" algn="l" rtl="0" eaLnBrk="0" fontAlgn="base" hangingPunct="0">
              <a:spcBef>
                <a:spcPts val="600"/>
              </a:spcBef>
              <a:spcAft>
                <a:spcPct val="0"/>
              </a:spcAft>
              <a:buClr>
                <a:srgbClr val="000000"/>
              </a:buClr>
              <a:buSzPct val="100000"/>
              <a:buFont typeface="Arial" charset="0"/>
              <a:buChar char="•"/>
              <a:defRPr sz="2000">
                <a:solidFill>
                  <a:schemeClr val="tx1"/>
                </a:solidFill>
                <a:latin typeface="+mn-lt"/>
                <a:ea typeface="+mn-ea"/>
                <a:cs typeface="+mn-cs"/>
                <a:sym typeface="Calibri" charset="0"/>
              </a:defRPr>
            </a:lvl3pPr>
            <a:lvl4pPr marL="1562100" indent="-228600" algn="l" rtl="0" eaLnBrk="0" fontAlgn="base" hangingPunct="0">
              <a:spcBef>
                <a:spcPts val="500"/>
              </a:spcBef>
              <a:spcAft>
                <a:spcPct val="0"/>
              </a:spcAft>
              <a:buClr>
                <a:srgbClr val="000000"/>
              </a:buClr>
              <a:buSzPct val="100000"/>
              <a:buFont typeface="Arial" charset="0"/>
              <a:buChar char="–"/>
              <a:defRPr sz="1800">
                <a:solidFill>
                  <a:schemeClr val="tx1"/>
                </a:solidFill>
                <a:latin typeface="+mn-lt"/>
                <a:ea typeface="+mn-ea"/>
                <a:cs typeface="+mn-cs"/>
                <a:sym typeface="Calibri" charset="0"/>
              </a:defRPr>
            </a:lvl4pPr>
            <a:lvl5pPr marL="2019300" indent="-228600" algn="l" rtl="0" eaLnBrk="0" fontAlgn="base" hangingPunct="0">
              <a:spcBef>
                <a:spcPts val="500"/>
              </a:spcBef>
              <a:spcAft>
                <a:spcPct val="0"/>
              </a:spcAft>
              <a:buClr>
                <a:srgbClr val="000000"/>
              </a:buClr>
              <a:buSzPct val="100000"/>
              <a:buFont typeface="Arial" charset="0"/>
              <a:buChar char="»"/>
              <a:defRPr sz="1800">
                <a:solidFill>
                  <a:schemeClr val="tx1"/>
                </a:solidFill>
                <a:latin typeface="+mn-lt"/>
                <a:ea typeface="+mn-ea"/>
                <a:cs typeface="+mn-cs"/>
                <a:sym typeface="Calibri" charset="0"/>
              </a:defRPr>
            </a:lvl5pPr>
            <a:lvl6pPr marL="2476500" indent="-228600" algn="l" rtl="0" fontAlgn="base">
              <a:spcBef>
                <a:spcPts val="500"/>
              </a:spcBef>
              <a:spcAft>
                <a:spcPct val="0"/>
              </a:spcAft>
              <a:buClr>
                <a:srgbClr val="000000"/>
              </a:buClr>
              <a:buSzPct val="100000"/>
              <a:buFont typeface="Arial" charset="0"/>
              <a:buChar char="»"/>
              <a:defRPr sz="1800">
                <a:solidFill>
                  <a:schemeClr val="tx1"/>
                </a:solidFill>
                <a:latin typeface="+mn-lt"/>
                <a:ea typeface="+mn-ea"/>
                <a:cs typeface="+mn-cs"/>
                <a:sym typeface="Calibri" charset="0"/>
              </a:defRPr>
            </a:lvl6pPr>
            <a:lvl7pPr marL="2933700" indent="-228600" algn="l" rtl="0" fontAlgn="base">
              <a:spcBef>
                <a:spcPts val="500"/>
              </a:spcBef>
              <a:spcAft>
                <a:spcPct val="0"/>
              </a:spcAft>
              <a:buClr>
                <a:srgbClr val="000000"/>
              </a:buClr>
              <a:buSzPct val="100000"/>
              <a:buFont typeface="Arial" charset="0"/>
              <a:buChar char="»"/>
              <a:defRPr sz="1800">
                <a:solidFill>
                  <a:schemeClr val="tx1"/>
                </a:solidFill>
                <a:latin typeface="+mn-lt"/>
                <a:ea typeface="+mn-ea"/>
                <a:cs typeface="+mn-cs"/>
                <a:sym typeface="Calibri" charset="0"/>
              </a:defRPr>
            </a:lvl7pPr>
            <a:lvl8pPr marL="3390900" indent="-228600" algn="l" rtl="0" fontAlgn="base">
              <a:spcBef>
                <a:spcPts val="500"/>
              </a:spcBef>
              <a:spcAft>
                <a:spcPct val="0"/>
              </a:spcAft>
              <a:buClr>
                <a:srgbClr val="000000"/>
              </a:buClr>
              <a:buSzPct val="100000"/>
              <a:buFont typeface="Arial" charset="0"/>
              <a:buChar char="»"/>
              <a:defRPr sz="1800">
                <a:solidFill>
                  <a:schemeClr val="tx1"/>
                </a:solidFill>
                <a:latin typeface="+mn-lt"/>
                <a:ea typeface="+mn-ea"/>
                <a:cs typeface="+mn-cs"/>
                <a:sym typeface="Calibri" charset="0"/>
              </a:defRPr>
            </a:lvl8pPr>
            <a:lvl9pPr marL="3848100" indent="-228600" algn="l" rtl="0" fontAlgn="base">
              <a:spcBef>
                <a:spcPts val="500"/>
              </a:spcBef>
              <a:spcAft>
                <a:spcPct val="0"/>
              </a:spcAft>
              <a:buClr>
                <a:srgbClr val="000000"/>
              </a:buClr>
              <a:buSzPct val="100000"/>
              <a:buFont typeface="Arial" charset="0"/>
              <a:buChar char="»"/>
              <a:defRPr sz="1800">
                <a:solidFill>
                  <a:schemeClr val="tx1"/>
                </a:solidFill>
                <a:latin typeface="+mn-lt"/>
                <a:ea typeface="+mn-ea"/>
                <a:cs typeface="+mn-cs"/>
                <a:sym typeface="Calibri" charset="0"/>
              </a:defRPr>
            </a:lvl9pPr>
          </a:lstStyle>
          <a:p>
            <a:pPr marL="0" indent="0" algn="ctr">
              <a:spcBef>
                <a:spcPts val="0"/>
              </a:spcBef>
              <a:buFont typeface="Arial" charset="0"/>
              <a:buNone/>
              <a:defRPr/>
            </a:pPr>
            <a:r>
              <a:rPr lang="en-US" altLang="en-US" sz="1800" b="1" kern="0" dirty="0">
                <a:solidFill>
                  <a:srgbClr val="FFFF00"/>
                </a:solidFill>
                <a:effectLst>
                  <a:outerShdw blurRad="38100" dist="38100" dir="2700000" algn="tl">
                    <a:srgbClr val="000000">
                      <a:alpha val="43137"/>
                    </a:srgbClr>
                  </a:outerShdw>
                </a:effectLst>
                <a:latin typeface="Calibri"/>
              </a:rPr>
              <a:t>Gerald Wuetcher</a:t>
            </a:r>
          </a:p>
          <a:p>
            <a:pPr marL="0" indent="0" algn="ctr">
              <a:spcBef>
                <a:spcPts val="0"/>
              </a:spcBef>
              <a:buFont typeface="Arial" charset="0"/>
              <a:buNone/>
              <a:defRPr/>
            </a:pPr>
            <a:r>
              <a:rPr lang="en-US" altLang="en-US" sz="1800" b="1" kern="0" dirty="0">
                <a:solidFill>
                  <a:srgbClr val="FFFF00"/>
                </a:solidFill>
                <a:effectLst>
                  <a:outerShdw blurRad="38100" dist="38100" dir="2700000" algn="tl">
                    <a:srgbClr val="000000">
                      <a:alpha val="43137"/>
                    </a:srgbClr>
                  </a:outerShdw>
                </a:effectLst>
                <a:latin typeface="Calibri"/>
              </a:rPr>
              <a:t>Stoll Keenon Ogden PLLC</a:t>
            </a:r>
          </a:p>
          <a:p>
            <a:pPr marL="0" indent="0" algn="ctr">
              <a:spcBef>
                <a:spcPts val="0"/>
              </a:spcBef>
              <a:buFont typeface="Arial" charset="0"/>
              <a:buNone/>
              <a:defRPr/>
            </a:pPr>
            <a:r>
              <a:rPr lang="en-US" altLang="en-US" sz="1800" b="1" kern="0" dirty="0">
                <a:solidFill>
                  <a:srgbClr val="FFFF00"/>
                </a:solidFill>
                <a:effectLst>
                  <a:outerShdw blurRad="38100" dist="38100" dir="2700000" algn="tl">
                    <a:srgbClr val="000000">
                      <a:alpha val="43137"/>
                    </a:srgbClr>
                  </a:outerShdw>
                </a:effectLst>
                <a:latin typeface="Calibri"/>
              </a:rPr>
              <a:t>gerald.wuetcher@skofirm.com</a:t>
            </a:r>
          </a:p>
          <a:p>
            <a:pPr marL="0" indent="0" algn="ctr">
              <a:spcBef>
                <a:spcPts val="0"/>
              </a:spcBef>
              <a:buFont typeface="Arial" charset="0"/>
              <a:buNone/>
              <a:defRPr/>
            </a:pPr>
            <a:r>
              <a:rPr lang="en-US" altLang="en-US" sz="1800" b="1" kern="0" dirty="0">
                <a:solidFill>
                  <a:srgbClr val="FFFF00"/>
                </a:solidFill>
                <a:effectLst>
                  <a:outerShdw blurRad="38100" dist="38100" dir="2700000" algn="tl">
                    <a:srgbClr val="000000">
                      <a:alpha val="43137"/>
                    </a:srgbClr>
                  </a:outerShdw>
                </a:effectLst>
                <a:latin typeface="Calibri"/>
              </a:rPr>
              <a:t>https://twitter.com/gwuetcher</a:t>
            </a:r>
          </a:p>
          <a:p>
            <a:pPr marL="0" indent="0" algn="ctr">
              <a:spcBef>
                <a:spcPts val="0"/>
              </a:spcBef>
              <a:buFont typeface="Arial" charset="0"/>
              <a:buNone/>
              <a:defRPr/>
            </a:pPr>
            <a:r>
              <a:rPr lang="en-US" altLang="en-US" sz="1800" b="1" kern="0" dirty="0">
                <a:solidFill>
                  <a:srgbClr val="FFFF00"/>
                </a:solidFill>
                <a:effectLst>
                  <a:outerShdw blurRad="38100" dist="38100" dir="2700000" algn="tl">
                    <a:srgbClr val="000000">
                      <a:alpha val="43137"/>
                    </a:srgbClr>
                  </a:outerShdw>
                </a:effectLst>
                <a:latin typeface="Calibri"/>
              </a:rPr>
              <a:t>(859) 231-3017</a:t>
            </a:r>
          </a:p>
        </p:txBody>
      </p:sp>
    </p:spTree>
    <p:extLst>
      <p:ext uri="{BB962C8B-B14F-4D97-AF65-F5344CB8AC3E}">
        <p14:creationId xmlns:p14="http://schemas.microsoft.com/office/powerpoint/2010/main" val="3391843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A3958-52E7-6B76-3A65-3CF86FE49F77}"/>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9B071387-13C3-42D6-6E73-38F78DE37BE5}"/>
              </a:ext>
            </a:extLst>
          </p:cNvPr>
          <p:cNvSpPr>
            <a:spLocks noGrp="1" noChangeArrowheads="1"/>
          </p:cNvSpPr>
          <p:nvPr>
            <p:ph type="title"/>
          </p:nvPr>
        </p:nvSpPr>
        <p:spPr>
          <a:xfrm>
            <a:off x="457200" y="1066800"/>
            <a:ext cx="8229600" cy="1676400"/>
          </a:xfrm>
          <a:ln>
            <a:solidFill>
              <a:srgbClr val="FFFF00"/>
            </a:solidFill>
          </a:ln>
        </p:spPr>
        <p:txBody>
          <a:bodyPr>
            <a:normAutofit/>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ea typeface="Lucida Grande" charset="0"/>
                <a:cs typeface="Arial" panose="020B0604020202020204" pitchFamily="34" charset="0"/>
                <a:sym typeface="Lucida Grande" charset="0"/>
              </a:rPr>
              <a:t>WATERLINE EXENSION OR IMPROVEMENT</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endParaRPr>
          </a:p>
        </p:txBody>
      </p:sp>
      <p:sp>
        <p:nvSpPr>
          <p:cNvPr id="15363" name="Rectangle 2">
            <a:extLst>
              <a:ext uri="{FF2B5EF4-FFF2-40B4-BE49-F238E27FC236}">
                <a16:creationId xmlns:a16="http://schemas.microsoft.com/office/drawing/2014/main" id="{F15EB6C9-DF74-D201-D649-5052EDACF75A}"/>
              </a:ext>
            </a:extLst>
          </p:cNvPr>
          <p:cNvSpPr>
            <a:spLocks noGrp="1" noChangeArrowheads="1"/>
          </p:cNvSpPr>
          <p:nvPr>
            <p:ph type="body" idx="1"/>
          </p:nvPr>
        </p:nvSpPr>
        <p:spPr>
          <a:xfrm>
            <a:off x="439615" y="2895600"/>
            <a:ext cx="8229600" cy="3657600"/>
          </a:xfrm>
        </p:spPr>
        <p:txBody>
          <a:bodyPr>
            <a:normAutofit/>
          </a:bodyPr>
          <a:lstStyle/>
          <a:p>
            <a:pPr>
              <a:buFont typeface="Wingdings" panose="05000000000000000000" pitchFamily="2" charset="2"/>
              <a:buChar char="§"/>
            </a:pPr>
            <a:r>
              <a:rPr lang="en-US" sz="4000" dirty="0">
                <a:solidFill>
                  <a:srgbClr val="FFFF00"/>
                </a:solidFill>
              </a:rPr>
              <a:t>Total Project Cost &lt; $500,000 </a:t>
            </a:r>
            <a:r>
              <a:rPr lang="en-US" sz="4000" b="1" dirty="0">
                <a:solidFill>
                  <a:srgbClr val="FF0000"/>
                </a:solidFill>
              </a:rPr>
              <a:t>OR </a:t>
            </a:r>
            <a:r>
              <a:rPr lang="en-US" sz="4000" dirty="0">
                <a:solidFill>
                  <a:srgbClr val="FFFF00"/>
                </a:solidFill>
              </a:rPr>
              <a:t>No Debt Obligations Requiring PSC Approval</a:t>
            </a:r>
            <a:endParaRPr lang="en-US" sz="4000" b="1" dirty="0">
              <a:solidFill>
                <a:srgbClr val="FF0000"/>
              </a:solidFill>
            </a:endParaRPr>
          </a:p>
          <a:p>
            <a:pPr>
              <a:buFont typeface="Wingdings" panose="05000000000000000000" pitchFamily="2" charset="2"/>
              <a:buChar char="§"/>
            </a:pPr>
            <a:r>
              <a:rPr lang="en-US" sz="4000" dirty="0">
                <a:solidFill>
                  <a:srgbClr val="FFFF00"/>
                </a:solidFill>
              </a:rPr>
              <a:t>Project Cannot Require Rate Increase</a:t>
            </a:r>
          </a:p>
          <a:p>
            <a:pPr>
              <a:buFont typeface="Wingdings" panose="05000000000000000000" pitchFamily="2" charset="2"/>
              <a:buChar char="§"/>
            </a:pPr>
            <a:r>
              <a:rPr lang="en-US" sz="4000" dirty="0">
                <a:solidFill>
                  <a:srgbClr val="FFFF00"/>
                </a:solidFill>
              </a:rPr>
              <a:t>Not Applicable to Sewer Projects</a:t>
            </a:r>
          </a:p>
        </p:txBody>
      </p:sp>
      <p:pic>
        <p:nvPicPr>
          <p:cNvPr id="15364" name="Picture 3">
            <a:extLst>
              <a:ext uri="{FF2B5EF4-FFF2-40B4-BE49-F238E27FC236}">
                <a16:creationId xmlns:a16="http://schemas.microsoft.com/office/drawing/2014/main" id="{D8365F82-DD6F-4DCB-F81B-0E4F2631DF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4099041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68923" y="1066800"/>
            <a:ext cx="8229600" cy="1371600"/>
          </a:xfrm>
          <a:ln>
            <a:solidFill>
              <a:srgbClr val="FFFF00"/>
            </a:solidFill>
          </a:ln>
        </p:spPr>
        <p:txBody>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ea typeface="Lucida Grande" charset="0"/>
                <a:cs typeface="Arial" panose="020B0604020202020204" pitchFamily="34" charset="0"/>
                <a:sym typeface="Lucida Grande" charset="0"/>
              </a:rPr>
              <a:t>WATERLINE EXENSION OR IMPROVEMENT</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endParaRPr>
          </a:p>
        </p:txBody>
      </p:sp>
      <p:sp>
        <p:nvSpPr>
          <p:cNvPr id="15363" name="Rectangle 2"/>
          <p:cNvSpPr>
            <a:spLocks noGrp="1" noChangeArrowheads="1"/>
          </p:cNvSpPr>
          <p:nvPr>
            <p:ph type="body" idx="1"/>
          </p:nvPr>
        </p:nvSpPr>
        <p:spPr>
          <a:xfrm>
            <a:off x="457200" y="2667000"/>
            <a:ext cx="8229600" cy="3733800"/>
          </a:xfrm>
          <a:noFill/>
          <a:ln>
            <a:noFill/>
          </a:ln>
        </p:spPr>
        <p:txBody>
          <a:bodyPr>
            <a:noAutofit/>
          </a:bodyPr>
          <a:lstStyle/>
          <a:p>
            <a:pPr>
              <a:buFont typeface="Wingdings" pitchFamily="2" charset="2"/>
              <a:buChar char="§"/>
              <a:defRPr/>
            </a:pPr>
            <a:r>
              <a:rPr lang="en-US" dirty="0">
                <a:solidFill>
                  <a:srgbClr val="FFFF00"/>
                </a:solidFill>
                <a:latin typeface="Arial" panose="020B0604020202020204" pitchFamily="34" charset="0"/>
                <a:cs typeface="Arial" panose="020B0604020202020204" pitchFamily="34" charset="0"/>
              </a:rPr>
              <a:t>PSC Initially Limited To Construction of Water Mains</a:t>
            </a:r>
          </a:p>
          <a:p>
            <a:pPr lvl="0" eaLnBrk="1" fontAlgn="auto" hangingPunct="1">
              <a:spcBef>
                <a:spcPct val="20000"/>
              </a:spcBef>
              <a:spcAft>
                <a:spcPts val="0"/>
              </a:spcAft>
              <a:buClrTx/>
              <a:buSzTx/>
              <a:buFont typeface="Wingdings" pitchFamily="2" charset="2"/>
              <a:buChar char="§"/>
              <a:defRPr/>
            </a:pPr>
            <a:r>
              <a:rPr lang="en-US" kern="1200" dirty="0">
                <a:solidFill>
                  <a:srgbClr val="FFFF00"/>
                </a:solidFill>
                <a:latin typeface="Arial" panose="020B0604020202020204" pitchFamily="34" charset="0"/>
                <a:cs typeface="Arial" panose="020B0604020202020204" pitchFamily="34" charset="0"/>
              </a:rPr>
              <a:t>Case No. 2016-00255:“[T]he proposed installation of the new metering system is not a ‘waterline extension or improvement project,’ as it </a:t>
            </a:r>
            <a:r>
              <a:rPr lang="en-US" b="1" kern="1200" dirty="0">
                <a:solidFill>
                  <a:srgbClr val="FF0000"/>
                </a:solidFill>
                <a:latin typeface="Arial" panose="020B0604020202020204" pitchFamily="34" charset="0"/>
                <a:cs typeface="Arial" panose="020B0604020202020204" pitchFamily="34" charset="0"/>
              </a:rPr>
              <a:t>does not extend or improve an existing waterline</a:t>
            </a:r>
            <a:r>
              <a:rPr lang="en-US" kern="1200" dirty="0">
                <a:solidFill>
                  <a:srgbClr val="FFFF00"/>
                </a:solidFill>
                <a:latin typeface="Arial" panose="020B0604020202020204" pitchFamily="34" charset="0"/>
                <a:cs typeface="Arial" panose="020B0604020202020204" pitchFamily="34" charset="0"/>
              </a:rPr>
              <a:t>”</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64526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90025" y="1141827"/>
            <a:ext cx="8229600" cy="1450731"/>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ea typeface="Lucida Grande" charset="0"/>
                <a:cs typeface="Arial" panose="020B0604020202020204" pitchFamily="34" charset="0"/>
                <a:sym typeface="Lucida Grande" charset="0"/>
              </a:rPr>
              <a:t>WATERLINE EXENSION OR IMPROVEMENT</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endParaRPr>
          </a:p>
        </p:txBody>
      </p:sp>
      <p:sp>
        <p:nvSpPr>
          <p:cNvPr id="15363" name="Rectangle 2"/>
          <p:cNvSpPr>
            <a:spLocks noGrp="1" noChangeArrowheads="1"/>
          </p:cNvSpPr>
          <p:nvPr>
            <p:ph type="body" idx="1"/>
          </p:nvPr>
        </p:nvSpPr>
        <p:spPr>
          <a:xfrm>
            <a:off x="457200" y="2667000"/>
            <a:ext cx="8229600" cy="4008120"/>
          </a:xfrm>
          <a:noFill/>
          <a:ln>
            <a:noFill/>
          </a:ln>
        </p:spPr>
        <p:txBody>
          <a:bodyPr>
            <a:normAutofit lnSpcReduction="10000"/>
          </a:bodyPr>
          <a:lstStyle/>
          <a:p>
            <a:pPr eaLnBrk="1" fontAlgn="auto" hangingPunct="1">
              <a:spcAft>
                <a:spcPts val="0"/>
              </a:spcAft>
              <a:buFont typeface="Wingdings" pitchFamily="2" charset="2"/>
              <a:buChar char="§"/>
              <a:defRPr/>
            </a:pPr>
            <a:r>
              <a:rPr lang="en-US" sz="3000" dirty="0">
                <a:solidFill>
                  <a:srgbClr val="FFFF00"/>
                </a:solidFill>
                <a:latin typeface="Arial" panose="020B0604020202020204" pitchFamily="34" charset="0"/>
                <a:cs typeface="Arial" panose="020B0604020202020204" pitchFamily="34" charset="0"/>
              </a:rPr>
              <a:t>WA proposes to construct water booster station, includes 300 feet of 2” water line &amp; pressure reducing valve</a:t>
            </a:r>
          </a:p>
          <a:p>
            <a:pPr eaLnBrk="1" fontAlgn="auto" hangingPunct="1">
              <a:spcAft>
                <a:spcPts val="0"/>
              </a:spcAft>
              <a:buFont typeface="Wingdings" pitchFamily="2" charset="2"/>
              <a:buChar char="§"/>
              <a:defRPr/>
            </a:pPr>
            <a:r>
              <a:rPr lang="en-US" sz="3000" kern="1200" dirty="0">
                <a:solidFill>
                  <a:srgbClr val="FFFF00"/>
                </a:solidFill>
                <a:latin typeface="Arial" panose="020B0604020202020204" pitchFamily="34" charset="0"/>
                <a:cs typeface="Arial" panose="020B0604020202020204" pitchFamily="34" charset="0"/>
              </a:rPr>
              <a:t>PSC Staff Opinion 2017-002:  “[T]he project improves existing water lines and qualifies as a ‘water line extension or improvement project.”</a:t>
            </a:r>
            <a:r>
              <a:rPr lang="en-US" sz="3000" dirty="0">
                <a:solidFill>
                  <a:srgbClr val="FFFF00"/>
                </a:solidFill>
                <a:latin typeface="Arial" panose="020B0604020202020204" pitchFamily="34" charset="0"/>
                <a:cs typeface="Arial" panose="020B0604020202020204" pitchFamily="34" charset="0"/>
              </a:rPr>
              <a:t> </a:t>
            </a:r>
          </a:p>
          <a:p>
            <a:pPr eaLnBrk="1" fontAlgn="auto" hangingPunct="1">
              <a:spcAft>
                <a:spcPts val="0"/>
              </a:spcAft>
              <a:buFont typeface="Wingdings" pitchFamily="2" charset="2"/>
              <a:buChar char="§"/>
              <a:defRPr/>
            </a:pPr>
            <a:r>
              <a:rPr lang="en-US" sz="3000" dirty="0">
                <a:solidFill>
                  <a:srgbClr val="FFFF00"/>
                </a:solidFill>
                <a:latin typeface="Arial" panose="020B0604020202020204" pitchFamily="34" charset="0"/>
                <a:cs typeface="Arial" panose="020B0604020202020204" pitchFamily="34" charset="0"/>
              </a:rPr>
              <a:t>Project involving non-mains may qualify if beneficial effect on existing water mains</a:t>
            </a:r>
            <a:endParaRPr lang="en-US" sz="3000" dirty="0">
              <a:latin typeface="Arial" panose="020B0604020202020204" pitchFamily="34" charset="0"/>
              <a:cs typeface="Arial" panose="020B0604020202020204" pitchFamily="34" charset="0"/>
            </a:endParaRPr>
          </a:p>
          <a:p>
            <a:pPr lvl="0" eaLnBrk="1" fontAlgn="auto" hangingPunct="1">
              <a:spcBef>
                <a:spcPct val="20000"/>
              </a:spcBef>
              <a:spcAft>
                <a:spcPts val="0"/>
              </a:spcAft>
              <a:buClrTx/>
              <a:buSzTx/>
              <a:buFont typeface="Wingdings" pitchFamily="2" charset="2"/>
              <a:buChar char="§"/>
              <a:defRPr/>
            </a:pPr>
            <a:endParaRPr lang="en-US" sz="3000" kern="12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944567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371600"/>
          </a:xfrm>
          <a:ln>
            <a:solidFill>
              <a:srgbClr val="FFFF00"/>
            </a:solidFill>
          </a:ln>
        </p:spPr>
        <p:txBody>
          <a:bodyPr>
            <a:normAutofit fontScale="90000"/>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ea typeface="Lucida Grande" charset="0"/>
                <a:cs typeface="Arial" panose="020B0604020202020204" pitchFamily="34" charset="0"/>
                <a:sym typeface="Lucida Grande" charset="0"/>
              </a:rPr>
              <a:t>WATERLINE EXENSION OR IMPROVEMENT</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endParaRPr>
          </a:p>
        </p:txBody>
      </p:sp>
      <p:sp>
        <p:nvSpPr>
          <p:cNvPr id="15363" name="Rectangle 2"/>
          <p:cNvSpPr>
            <a:spLocks noGrp="1" noChangeArrowheads="1"/>
          </p:cNvSpPr>
          <p:nvPr>
            <p:ph type="body" idx="1"/>
          </p:nvPr>
        </p:nvSpPr>
        <p:spPr>
          <a:xfrm>
            <a:off x="457200" y="2642918"/>
            <a:ext cx="8229600" cy="3605482"/>
          </a:xfrm>
          <a:noFill/>
          <a:ln>
            <a:noFill/>
          </a:ln>
        </p:spPr>
        <p:txBody>
          <a:bodyPr>
            <a:noAutofit/>
          </a:bodyPr>
          <a:lstStyle/>
          <a:p>
            <a:pPr eaLnBrk="1" fontAlgn="auto" hangingPunct="1">
              <a:spcAft>
                <a:spcPts val="0"/>
              </a:spcAft>
              <a:buFont typeface="Wingdings" pitchFamily="2" charset="2"/>
              <a:buChar char="§"/>
              <a:defRPr/>
            </a:pPr>
            <a:r>
              <a:rPr lang="en-US" sz="3600" kern="1200" dirty="0">
                <a:solidFill>
                  <a:srgbClr val="FFFF00"/>
                </a:solidFill>
                <a:latin typeface="Arial" panose="020B0604020202020204" pitchFamily="34" charset="0"/>
                <a:cs typeface="Arial" panose="020B0604020202020204" pitchFamily="34" charset="0"/>
              </a:rPr>
              <a:t>PSC Case No. 2018-00355</a:t>
            </a:r>
          </a:p>
          <a:p>
            <a:pPr lvl="0" eaLnBrk="1" fontAlgn="auto" hangingPunct="1">
              <a:spcBef>
                <a:spcPct val="20000"/>
              </a:spcBef>
              <a:spcAft>
                <a:spcPts val="0"/>
              </a:spcAft>
              <a:buClrTx/>
              <a:buSzTx/>
              <a:buFont typeface="Wingdings" pitchFamily="2" charset="2"/>
              <a:buChar char="§"/>
              <a:defRPr/>
            </a:pPr>
            <a:r>
              <a:rPr lang="en-US" sz="3600" dirty="0">
                <a:solidFill>
                  <a:srgbClr val="FFFF00"/>
                </a:solidFill>
                <a:latin typeface="Arial" panose="020B0604020202020204" pitchFamily="34" charset="0"/>
                <a:cs typeface="Arial" panose="020B0604020202020204" pitchFamily="34" charset="0"/>
              </a:rPr>
              <a:t>WD to construct booster station, 31,300 LF of 6” and 8” water line, &amp; 2 ground storage tanks</a:t>
            </a:r>
          </a:p>
          <a:p>
            <a:pPr lvl="0" eaLnBrk="1" fontAlgn="auto" hangingPunct="1">
              <a:spcBef>
                <a:spcPct val="20000"/>
              </a:spcBef>
              <a:spcAft>
                <a:spcPts val="0"/>
              </a:spcAft>
              <a:buClrTx/>
              <a:buSzTx/>
              <a:buFont typeface="Wingdings" pitchFamily="2" charset="2"/>
              <a:buChar char="§"/>
              <a:defRPr/>
            </a:pPr>
            <a:r>
              <a:rPr lang="en-US" sz="3600" dirty="0">
                <a:solidFill>
                  <a:srgbClr val="FFFF00"/>
                </a:solidFill>
                <a:latin typeface="Arial" panose="020B0604020202020204" pitchFamily="34" charset="0"/>
                <a:cs typeface="Arial" panose="020B0604020202020204" pitchFamily="34" charset="0"/>
              </a:rPr>
              <a:t>Tanks’ cost ($544,000) = 28% of project cost</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86834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CC9B4-EFC8-211F-2BAC-9FC472FB1A3B}"/>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ACC1D200-9ED3-7FE4-EA70-A58CB7550682}"/>
              </a:ext>
            </a:extLst>
          </p:cNvPr>
          <p:cNvSpPr>
            <a:spLocks noGrp="1" noChangeArrowheads="1"/>
          </p:cNvSpPr>
          <p:nvPr>
            <p:ph type="title"/>
          </p:nvPr>
        </p:nvSpPr>
        <p:spPr>
          <a:xfrm>
            <a:off x="457200" y="1066800"/>
            <a:ext cx="8229600" cy="16002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ea typeface="Lucida Grande" charset="0"/>
                <a:cs typeface="Arial" panose="020B0604020202020204" pitchFamily="34" charset="0"/>
                <a:sym typeface="Lucida Grande" charset="0"/>
              </a:rPr>
              <a:t>WATERLINE EXENSION OR IMPROVEMENT</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endParaRPr>
          </a:p>
        </p:txBody>
      </p:sp>
      <p:sp>
        <p:nvSpPr>
          <p:cNvPr id="15363" name="Rectangle 2">
            <a:extLst>
              <a:ext uri="{FF2B5EF4-FFF2-40B4-BE49-F238E27FC236}">
                <a16:creationId xmlns:a16="http://schemas.microsoft.com/office/drawing/2014/main" id="{93E84470-122A-D53D-1472-CEDD2231350C}"/>
              </a:ext>
            </a:extLst>
          </p:cNvPr>
          <p:cNvSpPr>
            <a:spLocks noGrp="1" noChangeArrowheads="1"/>
          </p:cNvSpPr>
          <p:nvPr>
            <p:ph type="body" idx="1"/>
          </p:nvPr>
        </p:nvSpPr>
        <p:spPr>
          <a:xfrm>
            <a:off x="457200" y="2895600"/>
            <a:ext cx="8229600" cy="3657600"/>
          </a:xfrm>
          <a:noFill/>
          <a:ln>
            <a:noFill/>
          </a:ln>
        </p:spPr>
        <p:txBody>
          <a:bodyPr>
            <a:noAutofit/>
          </a:bodyPr>
          <a:lstStyle/>
          <a:p>
            <a:pPr lvl="0" eaLnBrk="1" fontAlgn="auto" hangingPunct="1">
              <a:spcBef>
                <a:spcPct val="20000"/>
              </a:spcBef>
              <a:spcAft>
                <a:spcPts val="0"/>
              </a:spcAft>
              <a:buClrTx/>
              <a:buSzTx/>
              <a:buFont typeface="Wingdings" pitchFamily="2" charset="2"/>
              <a:buChar char="§"/>
              <a:defRPr/>
            </a:pPr>
            <a:r>
              <a:rPr lang="en-US" sz="3600" dirty="0">
                <a:solidFill>
                  <a:srgbClr val="FFFF00"/>
                </a:solidFill>
                <a:latin typeface="Arial" panose="020B0604020202020204" pitchFamily="34" charset="0"/>
                <a:cs typeface="Arial" panose="020B0604020202020204" pitchFamily="34" charset="0"/>
              </a:rPr>
              <a:t>Project financed through AML money</a:t>
            </a:r>
          </a:p>
          <a:p>
            <a:pPr lvl="0">
              <a:buFont typeface="Wingdings" pitchFamily="2" charset="2"/>
              <a:buChar char="§"/>
              <a:defRPr/>
            </a:pPr>
            <a:r>
              <a:rPr lang="en-US" sz="3600" dirty="0">
                <a:solidFill>
                  <a:srgbClr val="FFFF00"/>
                </a:solidFill>
                <a:latin typeface="Arial" panose="020B0604020202020204" pitchFamily="34" charset="0"/>
                <a:cs typeface="Arial" panose="020B0604020202020204" pitchFamily="34" charset="0"/>
              </a:rPr>
              <a:t>PSC:  Project is “waterline extension or improvement project”</a:t>
            </a:r>
          </a:p>
          <a:p>
            <a:pPr lvl="0">
              <a:buFont typeface="Wingdings" pitchFamily="2" charset="2"/>
              <a:buChar char="§"/>
              <a:defRPr/>
            </a:pPr>
            <a:r>
              <a:rPr lang="en-US" sz="3600" dirty="0">
                <a:solidFill>
                  <a:srgbClr val="FFFF00"/>
                </a:solidFill>
                <a:latin typeface="Arial" panose="020B0604020202020204" pitchFamily="34" charset="0"/>
                <a:cs typeface="Arial" panose="020B0604020202020204" pitchFamily="34" charset="0"/>
              </a:rPr>
              <a:t>Extended in PSC Case No. 2023-00417</a:t>
            </a:r>
          </a:p>
        </p:txBody>
      </p:sp>
      <p:pic>
        <p:nvPicPr>
          <p:cNvPr id="15364" name="Picture 3">
            <a:extLst>
              <a:ext uri="{FF2B5EF4-FFF2-40B4-BE49-F238E27FC236}">
                <a16:creationId xmlns:a16="http://schemas.microsoft.com/office/drawing/2014/main" id="{C2C0F19B-3A81-5366-3C7D-D2C4A33A04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176830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95400"/>
          </a:xfrm>
          <a:ln>
            <a:solidFill>
              <a:srgbClr val="FFFF00"/>
            </a:solidFill>
          </a:ln>
        </p:spPr>
        <p:txBody>
          <a:bodyPr/>
          <a:lstStyle/>
          <a:p>
            <a:pPr eaLnBrk="1" hangingPunct="1"/>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EXTENSIONS IN THE ORDINARY COURSE</a:t>
            </a:r>
          </a:p>
        </p:txBody>
      </p:sp>
      <p:sp>
        <p:nvSpPr>
          <p:cNvPr id="15363" name="Rectangle 2"/>
          <p:cNvSpPr>
            <a:spLocks noGrp="1" noChangeArrowheads="1"/>
          </p:cNvSpPr>
          <p:nvPr>
            <p:ph type="body" idx="1"/>
          </p:nvPr>
        </p:nvSpPr>
        <p:spPr>
          <a:xfrm>
            <a:off x="647700" y="2514600"/>
            <a:ext cx="7848600" cy="4038600"/>
          </a:xfrm>
        </p:spPr>
        <p:txBody>
          <a:bodyPr/>
          <a:lstStyle/>
          <a:p>
            <a:pPr marL="0" indent="0" algn="just">
              <a:buNone/>
            </a:pPr>
            <a:r>
              <a:rPr lang="en-US" sz="2200" dirty="0">
                <a:solidFill>
                  <a:srgbClr val="FFFF00"/>
                </a:solidFill>
                <a:latin typeface="Arial" pitchFamily="34" charset="0"/>
                <a:cs typeface="Arial" pitchFamily="34" charset="0"/>
              </a:rPr>
              <a:t>“A certificate of public convenience and necessity shall not be required for extensions that do not create wasteful duplication of plant, equipment, property or facilities, or conflict with the existing certificates or service of other utilities operating in the same area and under the jurisdiction of the commission that are in the general or contiguous area in which the utility renders service, and that do not involve sufficient capital outlay to materially affect the existing financial condition of the utility involved, or will not result in increased charges to its customers.”</a:t>
            </a:r>
          </a:p>
          <a:p>
            <a:pPr marL="0" indent="0" algn="just">
              <a:buNone/>
            </a:pPr>
            <a:endParaRPr lang="en-US" sz="1000" dirty="0">
              <a:solidFill>
                <a:srgbClr val="FFFF00"/>
              </a:solidFill>
              <a:latin typeface="Arial" pitchFamily="34" charset="0"/>
              <a:cs typeface="Arial" pitchFamily="34" charset="0"/>
            </a:endParaRPr>
          </a:p>
          <a:p>
            <a:pPr marL="0" indent="0" algn="r">
              <a:buNone/>
            </a:pPr>
            <a:r>
              <a:rPr lang="en-US" sz="2200" dirty="0">
                <a:solidFill>
                  <a:srgbClr val="FFFF00"/>
                </a:solidFill>
                <a:latin typeface="Arial" pitchFamily="34" charset="0"/>
                <a:cs typeface="Arial" pitchFamily="34" charset="0"/>
              </a:rPr>
              <a:t>807 KAR 5:001, §16(3)</a:t>
            </a:r>
          </a:p>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965204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954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EXTENSIONS IN THE ORDINARY COURSE: THE FACTORS</a:t>
            </a: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514600"/>
            <a:ext cx="8534400" cy="3893374"/>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100" dirty="0">
                <a:solidFill>
                  <a:srgbClr val="FFFF00"/>
                </a:solidFill>
                <a:latin typeface="Arial" pitchFamily="34" charset="0"/>
                <a:cs typeface="Arial" pitchFamily="34" charset="0"/>
              </a:rPr>
              <a:t>No </a:t>
            </a:r>
            <a:r>
              <a:rPr lang="en-US" sz="3100" b="1" dirty="0">
                <a:solidFill>
                  <a:srgbClr val="FF0000"/>
                </a:solidFill>
                <a:latin typeface="Arial" pitchFamily="34" charset="0"/>
                <a:cs typeface="Arial" pitchFamily="34" charset="0"/>
              </a:rPr>
              <a:t>Wasteful</a:t>
            </a:r>
            <a:r>
              <a:rPr lang="en-US" sz="3100" dirty="0">
                <a:solidFill>
                  <a:srgbClr val="FFFF00"/>
                </a:solidFill>
                <a:latin typeface="Arial" pitchFamily="34" charset="0"/>
                <a:cs typeface="Arial" pitchFamily="34" charset="0"/>
              </a:rPr>
              <a:t> Duplication of Plant or Facilities</a:t>
            </a:r>
          </a:p>
          <a:p>
            <a:pPr marL="457200" indent="-457200" fontAlgn="base">
              <a:spcBef>
                <a:spcPct val="0"/>
              </a:spcBef>
              <a:spcAft>
                <a:spcPts val="1200"/>
              </a:spcAft>
              <a:buFont typeface="Wingdings" pitchFamily="2" charset="2"/>
              <a:buChar char="§"/>
            </a:pPr>
            <a:r>
              <a:rPr lang="en-US" sz="3100" b="1" dirty="0">
                <a:solidFill>
                  <a:srgbClr val="FF0000"/>
                </a:solidFill>
                <a:latin typeface="Arial" pitchFamily="34" charset="0"/>
                <a:cs typeface="Arial" pitchFamily="34" charset="0"/>
              </a:rPr>
              <a:t>No Conflict </a:t>
            </a:r>
            <a:r>
              <a:rPr lang="en-US" sz="3100" dirty="0">
                <a:solidFill>
                  <a:srgbClr val="FFFF00"/>
                </a:solidFill>
                <a:latin typeface="Arial" pitchFamily="34" charset="0"/>
                <a:cs typeface="Arial" pitchFamily="34" charset="0"/>
              </a:rPr>
              <a:t>With Existing Certificates or Service of Other Utilities</a:t>
            </a:r>
          </a:p>
          <a:p>
            <a:pPr marL="457200" indent="-457200" fontAlgn="base">
              <a:spcBef>
                <a:spcPct val="0"/>
              </a:spcBef>
              <a:spcAft>
                <a:spcPts val="1200"/>
              </a:spcAft>
              <a:buFont typeface="Wingdings" pitchFamily="2" charset="2"/>
              <a:buChar char="§"/>
            </a:pPr>
            <a:r>
              <a:rPr lang="en-US" sz="3100" dirty="0">
                <a:solidFill>
                  <a:srgbClr val="FFFF00"/>
                </a:solidFill>
                <a:latin typeface="Arial" pitchFamily="34" charset="0"/>
                <a:cs typeface="Arial" pitchFamily="34" charset="0"/>
              </a:rPr>
              <a:t>Capital Outlay Is Insufficient to </a:t>
            </a:r>
            <a:r>
              <a:rPr lang="en-US" sz="3100" b="1" dirty="0">
                <a:solidFill>
                  <a:srgbClr val="FF0000"/>
                </a:solidFill>
                <a:latin typeface="Arial" pitchFamily="34" charset="0"/>
                <a:cs typeface="Arial" pitchFamily="34" charset="0"/>
              </a:rPr>
              <a:t>Materially</a:t>
            </a:r>
            <a:r>
              <a:rPr lang="en-US" sz="3100" b="1" dirty="0">
                <a:solidFill>
                  <a:srgbClr val="FFC000"/>
                </a:solidFill>
                <a:latin typeface="Arial" pitchFamily="34" charset="0"/>
                <a:cs typeface="Arial" pitchFamily="34" charset="0"/>
              </a:rPr>
              <a:t> </a:t>
            </a:r>
            <a:r>
              <a:rPr lang="en-US" sz="3100" b="1" dirty="0">
                <a:solidFill>
                  <a:srgbClr val="FF0000"/>
                </a:solidFill>
                <a:latin typeface="Arial" pitchFamily="34" charset="0"/>
                <a:cs typeface="Arial" pitchFamily="34" charset="0"/>
              </a:rPr>
              <a:t>Affect</a:t>
            </a:r>
            <a:r>
              <a:rPr lang="en-US" sz="3100" dirty="0">
                <a:solidFill>
                  <a:srgbClr val="FFFF00"/>
                </a:solidFill>
                <a:latin typeface="Arial" pitchFamily="34" charset="0"/>
                <a:cs typeface="Arial" pitchFamily="34" charset="0"/>
              </a:rPr>
              <a:t> Existing Financial Condition of Utility</a:t>
            </a:r>
          </a:p>
          <a:p>
            <a:pPr marL="457200" indent="-457200" fontAlgn="base">
              <a:spcBef>
                <a:spcPct val="0"/>
              </a:spcBef>
              <a:spcAft>
                <a:spcPts val="1200"/>
              </a:spcAft>
              <a:buFont typeface="Wingdings" pitchFamily="2" charset="2"/>
              <a:buChar char="§"/>
            </a:pPr>
            <a:r>
              <a:rPr lang="en-US" sz="3100" dirty="0">
                <a:solidFill>
                  <a:srgbClr val="FFFF00"/>
                </a:solidFill>
                <a:latin typeface="Arial" pitchFamily="34" charset="0"/>
                <a:cs typeface="Arial" pitchFamily="34" charset="0"/>
              </a:rPr>
              <a:t>Will Not Result In </a:t>
            </a:r>
            <a:r>
              <a:rPr lang="en-US" sz="3100" b="1" dirty="0">
                <a:solidFill>
                  <a:srgbClr val="FF0000"/>
                </a:solidFill>
                <a:latin typeface="Arial" pitchFamily="34" charset="0"/>
                <a:cs typeface="Arial" pitchFamily="34" charset="0"/>
              </a:rPr>
              <a:t>Increased Charges </a:t>
            </a:r>
            <a:r>
              <a:rPr lang="en-US" sz="3100" dirty="0">
                <a:solidFill>
                  <a:srgbClr val="FFFF00"/>
                </a:solidFill>
                <a:latin typeface="Arial" pitchFamily="34" charset="0"/>
                <a:cs typeface="Arial" pitchFamily="34" charset="0"/>
              </a:rPr>
              <a:t>to Customers</a:t>
            </a:r>
            <a:endParaRPr lang="en-US" sz="32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2599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19200"/>
          </a:xfrm>
          <a:ln>
            <a:solidFill>
              <a:srgbClr val="FFFF00"/>
            </a:solidFill>
          </a:ln>
        </p:spPr>
        <p:txBody>
          <a:bodyPr/>
          <a:lstStyle/>
          <a:p>
            <a:pPr eaLnBrk="1" hangingPunct="1"/>
            <a:r>
              <a:rPr lang="en-US" sz="32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EXTENSIONS IN THE ORDINARY COURSE:</a:t>
            </a:r>
            <a:br>
              <a:rPr lang="en-US" sz="32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br>
            <a: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rPr>
              <a:t>WASTEFUL DUPLICATION</a:t>
            </a:r>
          </a:p>
        </p:txBody>
      </p:sp>
      <p:sp>
        <p:nvSpPr>
          <p:cNvPr id="15363" name="Rectangle 2"/>
          <p:cNvSpPr>
            <a:spLocks noGrp="1" noChangeArrowheads="1"/>
          </p:cNvSpPr>
          <p:nvPr>
            <p:ph type="body" idx="1"/>
          </p:nvPr>
        </p:nvSpPr>
        <p:spPr>
          <a:xfrm>
            <a:off x="304800" y="2362200"/>
            <a:ext cx="85344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362200"/>
            <a:ext cx="8534400" cy="4093428"/>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“Excess of Capacity Over Need”</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“Excessive Investment In Relation To Productivity” – Investment’s Cost-effectiveness </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Unnecessary Multiplicity of Physical Properties</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Premature Replacement</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Thorough Review of </a:t>
            </a:r>
            <a:r>
              <a:rPr lang="en-US" sz="3000" b="1" dirty="0">
                <a:solidFill>
                  <a:srgbClr val="FF0000"/>
                </a:solidFill>
                <a:latin typeface="Arial" pitchFamily="34" charset="0"/>
                <a:cs typeface="Arial" pitchFamily="34" charset="0"/>
              </a:rPr>
              <a:t>ALL ALTERNATIVES</a:t>
            </a:r>
          </a:p>
          <a:p>
            <a:pPr marL="457200" indent="-457200" fontAlgn="base">
              <a:spcBef>
                <a:spcPct val="0"/>
              </a:spcBef>
              <a:spcAft>
                <a:spcPts val="1200"/>
              </a:spcAft>
              <a:buFont typeface="Wingdings" pitchFamily="2" charset="2"/>
              <a:buChar char="§"/>
            </a:pPr>
            <a:r>
              <a:rPr lang="en-US" sz="3000" b="1" dirty="0">
                <a:solidFill>
                  <a:srgbClr val="FF0000"/>
                </a:solidFill>
                <a:latin typeface="Arial" pitchFamily="34" charset="0"/>
                <a:cs typeface="Arial" pitchFamily="34" charset="0"/>
              </a:rPr>
              <a:t>Any Duplication Requires Formal Review</a:t>
            </a:r>
            <a:endParaRPr lang="en-US"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794945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81000" y="1066800"/>
            <a:ext cx="8458200" cy="18288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TESTS FOR </a:t>
            </a:r>
            <a:r>
              <a:rPr lang="en-US" sz="40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rPr>
              <a:t>MATERIALLY AFFECT</a:t>
            </a: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3063712"/>
            <a:ext cx="8534400" cy="2739211"/>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800" dirty="0">
                <a:solidFill>
                  <a:srgbClr val="FFFF00"/>
                </a:solidFill>
                <a:latin typeface="Arial" pitchFamily="34" charset="0"/>
                <a:cs typeface="Arial" pitchFamily="34" charset="0"/>
              </a:rPr>
              <a:t>Percentage of Existing Net Utility Plant</a:t>
            </a:r>
          </a:p>
          <a:p>
            <a:pPr marL="457200" indent="-457200" fontAlgn="base">
              <a:spcBef>
                <a:spcPct val="0"/>
              </a:spcBef>
              <a:spcAft>
                <a:spcPts val="1200"/>
              </a:spcAft>
              <a:buFont typeface="Wingdings" pitchFamily="2" charset="2"/>
              <a:buChar char="§"/>
            </a:pPr>
            <a:r>
              <a:rPr lang="en-US" sz="3800" dirty="0">
                <a:solidFill>
                  <a:srgbClr val="FFFF00"/>
                </a:solidFill>
                <a:latin typeface="Arial" pitchFamily="34" charset="0"/>
                <a:cs typeface="Arial" pitchFamily="34" charset="0"/>
              </a:rPr>
              <a:t>Debt Issued to Finance Project</a:t>
            </a:r>
            <a:endParaRPr lang="en-US" sz="3800" dirty="0">
              <a:solidFill>
                <a:srgbClr val="FF0000"/>
              </a:solidFill>
              <a:latin typeface="Arial" pitchFamily="34" charset="0"/>
              <a:cs typeface="Arial" pitchFamily="34" charset="0"/>
            </a:endParaRPr>
          </a:p>
          <a:p>
            <a:pPr marL="457200" indent="-457200" fontAlgn="base">
              <a:spcBef>
                <a:spcPct val="0"/>
              </a:spcBef>
              <a:spcAft>
                <a:spcPts val="1200"/>
              </a:spcAft>
              <a:buFont typeface="Wingdings" pitchFamily="2" charset="2"/>
              <a:buChar char="§"/>
            </a:pPr>
            <a:r>
              <a:rPr lang="en-US" sz="3800" dirty="0">
                <a:solidFill>
                  <a:srgbClr val="FFFF00"/>
                </a:solidFill>
                <a:latin typeface="Arial" pitchFamily="34" charset="0"/>
                <a:cs typeface="Arial" pitchFamily="34" charset="0"/>
              </a:rPr>
              <a:t>Project Cost Borne By Utility</a:t>
            </a:r>
            <a:endParaRPr lang="en-US" sz="3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974048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954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PERCENTAGE OF UTILITY</a:t>
            </a:r>
            <a:b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br>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PLANT TEST</a:t>
            </a: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476500"/>
            <a:ext cx="8534400" cy="4093428"/>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Percentage = Total Project Cost ÷ Net Utility Plant (Total Plant – Depreciation)</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Trigger for Certificate</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10 Percent Rule </a:t>
            </a:r>
            <a:r>
              <a:rPr lang="en-US" sz="3000" b="1" dirty="0">
                <a:solidFill>
                  <a:srgbClr val="FFFF00"/>
                </a:solidFill>
                <a:latin typeface="Arial" pitchFamily="34" charset="0"/>
                <a:cs typeface="Arial" pitchFamily="34" charset="0"/>
              </a:rPr>
              <a:t>(Abandoned)</a:t>
            </a:r>
            <a:r>
              <a:rPr lang="en-US" sz="3000" dirty="0">
                <a:solidFill>
                  <a:srgbClr val="FFFF00"/>
                </a:solidFill>
                <a:latin typeface="Arial" pitchFamily="34" charset="0"/>
                <a:cs typeface="Arial" pitchFamily="34" charset="0"/>
              </a:rPr>
              <a:t> </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3 Percent Rule – </a:t>
            </a:r>
            <a:r>
              <a:rPr lang="en-US" sz="2000" b="1" dirty="0">
                <a:solidFill>
                  <a:srgbClr val="FFC000"/>
                </a:solidFill>
                <a:latin typeface="Arial" pitchFamily="34" charset="0"/>
                <a:cs typeface="Arial" pitchFamily="34" charset="0"/>
              </a:rPr>
              <a:t>Case No. 2019-00257</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1 Percent Rule – </a:t>
            </a:r>
            <a:r>
              <a:rPr lang="en-US" sz="3000" b="1" baseline="10000" dirty="0">
                <a:solidFill>
                  <a:srgbClr val="FFC000"/>
                </a:solidFill>
                <a:latin typeface="Arial" pitchFamily="34" charset="0"/>
                <a:cs typeface="Arial" pitchFamily="34" charset="0"/>
              </a:rPr>
              <a:t>Case No. 2014-00171</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Funding Source Not Considered</a:t>
            </a:r>
          </a:p>
        </p:txBody>
      </p:sp>
    </p:spTree>
    <p:extLst>
      <p:ext uri="{BB962C8B-B14F-4D97-AF65-F5344CB8AC3E}">
        <p14:creationId xmlns:p14="http://schemas.microsoft.com/office/powerpoint/2010/main" val="81977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800100" y="2362200"/>
            <a:ext cx="75819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CERTIFICATES OF PUBLIC </a:t>
            </a:r>
          </a:p>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CONVENIENCE AND NECESSITY:</a:t>
            </a:r>
          </a:p>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THE BASICS</a:t>
            </a:r>
          </a:p>
        </p:txBody>
      </p:sp>
    </p:spTree>
    <p:extLst>
      <p:ext uri="{BB962C8B-B14F-4D97-AF65-F5344CB8AC3E}">
        <p14:creationId xmlns:p14="http://schemas.microsoft.com/office/powerpoint/2010/main" val="3008951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143000"/>
          </a:xfrm>
          <a:ln>
            <a:solidFill>
              <a:srgbClr val="FFFF00"/>
            </a:solidFill>
          </a:ln>
        </p:spPr>
        <p:txBody>
          <a:bodyPr/>
          <a:lstStyle/>
          <a:p>
            <a:pPr eaLnBrk="1" hangingPunct="1"/>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DEBT FINANCED CONSTRUCTION</a:t>
            </a:r>
            <a:endPar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362200"/>
            <a:ext cx="8534400" cy="4001095"/>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200" dirty="0">
                <a:solidFill>
                  <a:srgbClr val="FFFF00"/>
                </a:solidFill>
                <a:latin typeface="Arial" pitchFamily="34" charset="0"/>
                <a:cs typeface="Arial" pitchFamily="34" charset="0"/>
              </a:rPr>
              <a:t>Case No. 98-079: </a:t>
            </a:r>
            <a:r>
              <a:rPr lang="en-US" sz="3000" dirty="0">
                <a:solidFill>
                  <a:srgbClr val="FFFF00"/>
                </a:solidFill>
                <a:latin typeface="Arial" pitchFamily="34" charset="0"/>
                <a:cs typeface="Arial" pitchFamily="34" charset="0"/>
              </a:rPr>
              <a:t>Projects financed through Utility Debt have a Material Effect on Utility’s Finances</a:t>
            </a:r>
          </a:p>
          <a:p>
            <a:pPr marL="457200" indent="-457200" fontAlgn="base">
              <a:spcBef>
                <a:spcPct val="0"/>
              </a:spcBef>
              <a:spcAft>
                <a:spcPts val="1200"/>
              </a:spcAft>
              <a:buFont typeface="Wingdings" pitchFamily="2" charset="2"/>
              <a:buChar char="§"/>
            </a:pPr>
            <a:r>
              <a:rPr lang="en-US" sz="3200" dirty="0">
                <a:solidFill>
                  <a:srgbClr val="FFFF00"/>
                </a:solidFill>
                <a:latin typeface="Arial" pitchFamily="34" charset="0"/>
                <a:cs typeface="Arial" pitchFamily="34" charset="0"/>
              </a:rPr>
              <a:t>Case No. 2000-481: </a:t>
            </a:r>
            <a:r>
              <a:rPr lang="en-US" sz="3000" dirty="0">
                <a:solidFill>
                  <a:srgbClr val="FFFF00"/>
                </a:solidFill>
                <a:latin typeface="Arial" pitchFamily="34" charset="0"/>
                <a:cs typeface="Arial" pitchFamily="34" charset="0"/>
              </a:rPr>
              <a:t>“The method used to finance the cost of proposed facilities does not determine whether those facilities require a Certificate of Public Convenience and Necessity”  </a:t>
            </a:r>
            <a:endParaRPr lang="en-US" sz="3000" b="1" baseline="100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2410344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143000"/>
          </a:xfrm>
          <a:ln>
            <a:solidFill>
              <a:srgbClr val="FFFF00"/>
            </a:solidFill>
          </a:ln>
        </p:spPr>
        <p:txBody>
          <a:bodyPr/>
          <a:lstStyle/>
          <a:p>
            <a:pPr eaLnBrk="1" hangingPunct="1"/>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DEBT FINANCED CONSTRUCTION</a:t>
            </a:r>
            <a:endPar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362200"/>
            <a:ext cx="8534400" cy="4154984"/>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200" dirty="0">
                <a:solidFill>
                  <a:srgbClr val="FFFF00"/>
                </a:solidFill>
                <a:latin typeface="Arial" pitchFamily="34" charset="0"/>
                <a:cs typeface="Arial" pitchFamily="34" charset="0"/>
              </a:rPr>
              <a:t>Case No. 2022-00284: Notes that how project is financed is a factor; absence of long-term debt suggests no material affect on finances</a:t>
            </a:r>
          </a:p>
          <a:p>
            <a:pPr marL="457200" indent="-457200" fontAlgn="base">
              <a:spcBef>
                <a:spcPct val="0"/>
              </a:spcBef>
              <a:spcAft>
                <a:spcPts val="1200"/>
              </a:spcAft>
              <a:buFont typeface="Wingdings" pitchFamily="2" charset="2"/>
              <a:buChar char="§"/>
            </a:pPr>
            <a:r>
              <a:rPr lang="en-US" sz="3200" b="1" dirty="0">
                <a:solidFill>
                  <a:srgbClr val="C00000"/>
                </a:solidFill>
                <a:latin typeface="Arial" pitchFamily="34" charset="0"/>
                <a:cs typeface="Arial" pitchFamily="34" charset="0"/>
              </a:rPr>
              <a:t>Bottom Line:  </a:t>
            </a:r>
            <a:r>
              <a:rPr lang="en-US" sz="3200" dirty="0">
                <a:solidFill>
                  <a:srgbClr val="FFFF00"/>
                </a:solidFill>
                <a:latin typeface="Arial" pitchFamily="34" charset="0"/>
                <a:cs typeface="Arial" pitchFamily="34" charset="0"/>
              </a:rPr>
              <a:t>Use of debt financing will be factor in whether project has a material affect on utility’s finances</a:t>
            </a:r>
          </a:p>
          <a:p>
            <a:pPr marL="457200" indent="-457200" fontAlgn="base">
              <a:spcBef>
                <a:spcPct val="0"/>
              </a:spcBef>
              <a:spcAft>
                <a:spcPts val="1200"/>
              </a:spcAft>
              <a:buFont typeface="Wingdings" pitchFamily="2" charset="2"/>
              <a:buChar char="§"/>
            </a:pPr>
            <a:endParaRPr lang="en-US" sz="3000" b="1" baseline="100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3798873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143000"/>
          </a:xfrm>
          <a:ln>
            <a:solidFill>
              <a:srgbClr val="FFFF00"/>
            </a:solidFill>
          </a:ln>
        </p:spPr>
        <p:txBody>
          <a:bodyPr/>
          <a:lstStyle/>
          <a:p>
            <a:pPr eaLnBrk="1" hangingPunct="1"/>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PROJECT COSTS NOT BORNE BY UTILITY</a:t>
            </a:r>
            <a:endPar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362200"/>
            <a:ext cx="8534400" cy="4708981"/>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Projects Financed With Others’ Funds</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Case No. 2014-00368</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Case No. 2018-00164</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Case No. 2017-00195</a:t>
            </a:r>
          </a:p>
          <a:p>
            <a:pPr marL="914400" lvl="1"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Cases No. 2019-00067/No. 2020-00344</a:t>
            </a:r>
          </a:p>
          <a:p>
            <a:pPr marL="457200" indent="-457200" fontAlgn="base">
              <a:spcBef>
                <a:spcPct val="0"/>
              </a:spcBef>
              <a:spcAft>
                <a:spcPts val="1200"/>
              </a:spcAft>
              <a:buFont typeface="Wingdings" pitchFamily="2" charset="2"/>
              <a:buChar char="§"/>
            </a:pPr>
            <a:r>
              <a:rPr lang="en-US" sz="3000" b="1" dirty="0">
                <a:solidFill>
                  <a:srgbClr val="FF0000"/>
                </a:solidFill>
                <a:latin typeface="Arial" pitchFamily="34" charset="0"/>
                <a:cs typeface="Arial" pitchFamily="34" charset="0"/>
              </a:rPr>
              <a:t>No Material Effect </a:t>
            </a:r>
            <a:r>
              <a:rPr lang="en-US" sz="3000" dirty="0">
                <a:solidFill>
                  <a:srgbClr val="FFFF00"/>
                </a:solidFill>
                <a:latin typeface="Arial" pitchFamily="34" charset="0"/>
                <a:cs typeface="Arial" pitchFamily="34" charset="0"/>
              </a:rPr>
              <a:t>if Customer financed</a:t>
            </a:r>
          </a:p>
          <a:p>
            <a:pPr marL="457200" indent="-457200" fontAlgn="base">
              <a:spcBef>
                <a:spcPct val="0"/>
              </a:spcBef>
              <a:spcAft>
                <a:spcPts val="1200"/>
              </a:spcAft>
              <a:buFont typeface="Wingdings" pitchFamily="2" charset="2"/>
              <a:buChar char="§"/>
            </a:pPr>
            <a:r>
              <a:rPr lang="en-US" sz="3000" b="1" dirty="0">
                <a:solidFill>
                  <a:srgbClr val="FF0000"/>
                </a:solidFill>
                <a:latin typeface="Arial" pitchFamily="34" charset="0"/>
                <a:cs typeface="Arial" pitchFamily="34" charset="0"/>
              </a:rPr>
              <a:t>No Effect </a:t>
            </a:r>
            <a:r>
              <a:rPr lang="en-US" sz="3000" dirty="0">
                <a:solidFill>
                  <a:srgbClr val="FFFF00"/>
                </a:solidFill>
                <a:latin typeface="Arial" pitchFamily="34" charset="0"/>
                <a:cs typeface="Arial" pitchFamily="34" charset="0"/>
              </a:rPr>
              <a:t>on Utility’s Financial Condition</a:t>
            </a:r>
          </a:p>
          <a:p>
            <a:pPr marL="914400" lvl="1" indent="-457200" fontAlgn="base">
              <a:spcBef>
                <a:spcPct val="0"/>
              </a:spcBef>
              <a:spcAft>
                <a:spcPts val="1200"/>
              </a:spcAft>
              <a:buFont typeface="Wingdings" pitchFamily="2" charset="2"/>
              <a:buChar char="§"/>
            </a:pPr>
            <a:endParaRPr lang="en-US" sz="3000" b="1" baseline="100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4264671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95400"/>
          </a:xfrm>
          <a:ln>
            <a:solidFill>
              <a:srgbClr val="FFFF00"/>
            </a:solidFill>
          </a:ln>
        </p:spPr>
        <p:txBody>
          <a:bodyPr/>
          <a:lstStyle/>
          <a:p>
            <a:pPr eaLnBrk="1" hangingPunct="1"/>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rPr>
            </a:br>
            <a:r>
              <a:rPr lang="en-US" sz="3600" b="1" dirty="0">
                <a:solidFill>
                  <a:srgbClr val="FFFF00"/>
                </a:solidFill>
                <a:latin typeface="Arial" pitchFamily="34" charset="0"/>
                <a:cs typeface="Arial" pitchFamily="34" charset="0"/>
              </a:rPr>
              <a:t>CASE NO. 2014-00368</a:t>
            </a:r>
            <a:br>
              <a:rPr lang="en-US" sz="3200" dirty="0">
                <a:solidFill>
                  <a:srgbClr val="FFFF00"/>
                </a:solidFill>
                <a:latin typeface="Arial" pitchFamily="34" charset="0"/>
                <a:cs typeface="Arial" pitchFamily="34" charset="0"/>
              </a:rPr>
            </a:br>
            <a:endPar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304800" y="2362200"/>
            <a:ext cx="8534400" cy="4191000"/>
          </a:xfrm>
        </p:spPr>
        <p:txBody>
          <a:bodyPr/>
          <a:lstStyle/>
          <a:p>
            <a:pPr>
              <a:buFont typeface="Wingdings" pitchFamily="2" charset="2"/>
              <a:buChar char="§"/>
            </a:pPr>
            <a:r>
              <a:rPr lang="en-US" dirty="0">
                <a:solidFill>
                  <a:srgbClr val="FFFF00"/>
                </a:solidFill>
                <a:latin typeface="Arial" pitchFamily="34" charset="0"/>
                <a:cs typeface="Arial" pitchFamily="34" charset="0"/>
              </a:rPr>
              <a:t>IOU to construct gas line to serve industrial customer</a:t>
            </a:r>
          </a:p>
          <a:p>
            <a:pPr>
              <a:buFont typeface="Wingdings" pitchFamily="2" charset="2"/>
              <a:buChar char="§"/>
            </a:pPr>
            <a:r>
              <a:rPr lang="en-US" dirty="0">
                <a:solidFill>
                  <a:srgbClr val="FFFF00"/>
                </a:solidFill>
                <a:latin typeface="Arial" pitchFamily="34" charset="0"/>
                <a:cs typeface="Arial" pitchFamily="34" charset="0"/>
              </a:rPr>
              <a:t>Gas Line = 55% of Net Utility Plant</a:t>
            </a:r>
          </a:p>
          <a:p>
            <a:pPr>
              <a:buFont typeface="Wingdings" pitchFamily="2" charset="2"/>
              <a:buChar char="§"/>
            </a:pPr>
            <a:r>
              <a:rPr lang="en-US" dirty="0">
                <a:solidFill>
                  <a:srgbClr val="FFFF00"/>
                </a:solidFill>
                <a:latin typeface="Arial" pitchFamily="34" charset="0"/>
                <a:cs typeface="Arial" pitchFamily="34" charset="0"/>
              </a:rPr>
              <a:t>Customer pays cost</a:t>
            </a:r>
          </a:p>
          <a:p>
            <a:pPr>
              <a:buFont typeface="Wingdings" pitchFamily="2" charset="2"/>
              <a:buChar char="§"/>
            </a:pPr>
            <a:r>
              <a:rPr lang="en-US" dirty="0">
                <a:solidFill>
                  <a:srgbClr val="FFFF00"/>
                </a:solidFill>
                <a:latin typeface="Arial" pitchFamily="34" charset="0"/>
                <a:cs typeface="Arial" pitchFamily="34" charset="0"/>
              </a:rPr>
              <a:t>No increase to Utility Plant</a:t>
            </a:r>
          </a:p>
          <a:p>
            <a:pPr>
              <a:buFont typeface="Wingdings" pitchFamily="2" charset="2"/>
              <a:buChar char="§"/>
            </a:pPr>
            <a:r>
              <a:rPr lang="en-US" dirty="0">
                <a:solidFill>
                  <a:srgbClr val="FFFF00"/>
                </a:solidFill>
                <a:latin typeface="Arial" pitchFamily="34" charset="0"/>
                <a:cs typeface="Arial" pitchFamily="34" charset="0"/>
              </a:rPr>
              <a:t>No Rate Increase</a:t>
            </a:r>
          </a:p>
          <a:p>
            <a:pPr>
              <a:buFont typeface="Wingdings" pitchFamily="2" charset="2"/>
              <a:buChar char="§"/>
            </a:pPr>
            <a:r>
              <a:rPr lang="en-US" b="1" dirty="0">
                <a:solidFill>
                  <a:srgbClr val="FF0000"/>
                </a:solidFill>
                <a:latin typeface="Arial" pitchFamily="34" charset="0"/>
                <a:cs typeface="Arial" pitchFamily="34" charset="0"/>
              </a:rPr>
              <a:t>NO MATERIAL EFFECT – NO Certificate</a:t>
            </a:r>
          </a:p>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458353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95400"/>
          </a:xfrm>
          <a:ln>
            <a:solidFill>
              <a:srgbClr val="FFFF00"/>
            </a:solidFill>
          </a:ln>
        </p:spPr>
        <p:txBody>
          <a:bodyPr/>
          <a:lstStyle/>
          <a:p>
            <a:pPr eaLnBrk="1" hangingPunct="1"/>
            <a:br>
              <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rPr>
            </a:br>
            <a:r>
              <a:rPr lang="en-US" sz="3600" b="1" dirty="0">
                <a:solidFill>
                  <a:srgbClr val="FFFF00"/>
                </a:solidFill>
                <a:latin typeface="Arial" pitchFamily="34" charset="0"/>
                <a:cs typeface="Arial" pitchFamily="34" charset="0"/>
              </a:rPr>
              <a:t>CASE NO. 2017-00195</a:t>
            </a:r>
            <a:br>
              <a:rPr lang="en-US" sz="3200" dirty="0">
                <a:solidFill>
                  <a:srgbClr val="FFFF00"/>
                </a:solidFill>
                <a:latin typeface="Arial" pitchFamily="34" charset="0"/>
                <a:cs typeface="Arial" pitchFamily="34" charset="0"/>
              </a:rPr>
            </a:br>
            <a:endPar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304800" y="2362200"/>
            <a:ext cx="8534400" cy="4191000"/>
          </a:xfrm>
        </p:spPr>
        <p:txBody>
          <a:bodyPr/>
          <a:lstStyle/>
          <a:p>
            <a:pPr>
              <a:buFont typeface="Wingdings" pitchFamily="2" charset="2"/>
              <a:buChar char="§"/>
            </a:pPr>
            <a:r>
              <a:rPr lang="en-US" dirty="0">
                <a:solidFill>
                  <a:srgbClr val="FFFF00"/>
                </a:solidFill>
                <a:latin typeface="Arial" pitchFamily="34" charset="0"/>
                <a:cs typeface="Arial" pitchFamily="34" charset="0"/>
              </a:rPr>
              <a:t>IOU to relocate gas line running through  landfill at landfill’s request</a:t>
            </a:r>
          </a:p>
          <a:p>
            <a:pPr>
              <a:buFont typeface="Wingdings" pitchFamily="2" charset="2"/>
              <a:buChar char="§"/>
            </a:pPr>
            <a:r>
              <a:rPr lang="en-US" dirty="0">
                <a:solidFill>
                  <a:srgbClr val="FFFF00"/>
                </a:solidFill>
                <a:latin typeface="Arial" pitchFamily="34" charset="0"/>
                <a:cs typeface="Arial" pitchFamily="34" charset="0"/>
              </a:rPr>
              <a:t>Landfill pays most of relocate costs</a:t>
            </a:r>
          </a:p>
          <a:p>
            <a:pPr>
              <a:buFont typeface="Wingdings" pitchFamily="2" charset="2"/>
              <a:buChar char="§"/>
            </a:pPr>
            <a:r>
              <a:rPr lang="en-US" dirty="0">
                <a:solidFill>
                  <a:srgbClr val="FFFF00"/>
                </a:solidFill>
                <a:latin typeface="Arial" pitchFamily="34" charset="0"/>
                <a:cs typeface="Arial" pitchFamily="34" charset="0"/>
              </a:rPr>
              <a:t>IOU’s share of cost deemed too small to materially affect its financial condition</a:t>
            </a:r>
          </a:p>
          <a:p>
            <a:pPr>
              <a:buFont typeface="Wingdings" pitchFamily="2" charset="2"/>
              <a:buChar char="§"/>
            </a:pPr>
            <a:r>
              <a:rPr lang="en-US" dirty="0">
                <a:solidFill>
                  <a:srgbClr val="FFFF00"/>
                </a:solidFill>
                <a:latin typeface="Arial" pitchFamily="34" charset="0"/>
                <a:cs typeface="Arial" pitchFamily="34" charset="0"/>
              </a:rPr>
              <a:t>No Rate Increase</a:t>
            </a:r>
          </a:p>
          <a:p>
            <a:pPr>
              <a:buFont typeface="Wingdings" pitchFamily="2" charset="2"/>
              <a:buChar char="§"/>
            </a:pPr>
            <a:r>
              <a:rPr lang="en-US" b="1" dirty="0">
                <a:solidFill>
                  <a:srgbClr val="FF0000"/>
                </a:solidFill>
                <a:latin typeface="Arial" pitchFamily="34" charset="0"/>
                <a:cs typeface="Arial" pitchFamily="34" charset="0"/>
              </a:rPr>
              <a:t>NO MATERIAL EFFECT – NO Certificate</a:t>
            </a:r>
          </a:p>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4082243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676400"/>
          </a:xfrm>
          <a:ln>
            <a:solidFill>
              <a:srgbClr val="FFFF00"/>
            </a:solidFill>
          </a:ln>
        </p:spPr>
        <p:txBody>
          <a:bodyPr/>
          <a:lstStyle/>
          <a:p>
            <a:pPr eaLnBrk="1" hangingPunct="1"/>
            <a:r>
              <a:rPr lang="en-US" sz="3600" b="1" dirty="0">
                <a:solidFill>
                  <a:srgbClr val="FFFF00"/>
                </a:solidFill>
                <a:latin typeface="Arial" pitchFamily="34" charset="0"/>
                <a:cs typeface="Arial" pitchFamily="34" charset="0"/>
              </a:rPr>
              <a:t>CASES NO. 2019-00067 AND </a:t>
            </a:r>
            <a:br>
              <a:rPr lang="en-US" sz="3600" b="1" dirty="0">
                <a:solidFill>
                  <a:srgbClr val="FFFF00"/>
                </a:solidFill>
                <a:latin typeface="Arial" pitchFamily="34" charset="0"/>
                <a:cs typeface="Arial" pitchFamily="34" charset="0"/>
              </a:rPr>
            </a:br>
            <a:r>
              <a:rPr lang="en-US" sz="3600" b="1" dirty="0">
                <a:solidFill>
                  <a:srgbClr val="FFFF00"/>
                </a:solidFill>
                <a:latin typeface="Arial" pitchFamily="34" charset="0"/>
                <a:cs typeface="Arial" pitchFamily="34" charset="0"/>
              </a:rPr>
              <a:t>NO. 2020-00344</a:t>
            </a:r>
            <a:endPar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304800" y="2857500"/>
            <a:ext cx="8534400" cy="3771900"/>
          </a:xfrm>
        </p:spPr>
        <p:txBody>
          <a:bodyPr/>
          <a:lstStyle/>
          <a:p>
            <a:pPr>
              <a:buFont typeface="Wingdings" pitchFamily="2" charset="2"/>
              <a:buChar char="§"/>
            </a:pPr>
            <a:r>
              <a:rPr lang="en-US" dirty="0">
                <a:solidFill>
                  <a:srgbClr val="FFFF00"/>
                </a:solidFill>
                <a:latin typeface="Arial" pitchFamily="34" charset="0"/>
                <a:cs typeface="Arial" pitchFamily="34" charset="0"/>
              </a:rPr>
              <a:t>$16.5 Million Projects at Fort Knox</a:t>
            </a:r>
          </a:p>
          <a:p>
            <a:pPr>
              <a:buFont typeface="Wingdings" pitchFamily="2" charset="2"/>
              <a:buChar char="§"/>
            </a:pPr>
            <a:r>
              <a:rPr lang="en-US" dirty="0">
                <a:solidFill>
                  <a:srgbClr val="FFFF00"/>
                </a:solidFill>
                <a:latin typeface="Arial" pitchFamily="34" charset="0"/>
                <a:cs typeface="Arial" pitchFamily="34" charset="0"/>
              </a:rPr>
              <a:t>Projects = 31.1% of Net Utility Plant</a:t>
            </a:r>
          </a:p>
          <a:p>
            <a:pPr>
              <a:buFont typeface="Wingdings" pitchFamily="2" charset="2"/>
              <a:buChar char="§"/>
            </a:pPr>
            <a:r>
              <a:rPr lang="en-US" dirty="0">
                <a:solidFill>
                  <a:srgbClr val="FFFF00"/>
                </a:solidFill>
                <a:latin typeface="Arial" pitchFamily="34" charset="0"/>
                <a:cs typeface="Arial" pitchFamily="34" charset="0"/>
              </a:rPr>
              <a:t>US Govt funding entire project cost</a:t>
            </a:r>
          </a:p>
          <a:p>
            <a:pPr>
              <a:buFont typeface="Wingdings" pitchFamily="2" charset="2"/>
              <a:buChar char="§"/>
            </a:pPr>
            <a:r>
              <a:rPr lang="en-US" sz="3600" dirty="0">
                <a:solidFill>
                  <a:srgbClr val="FFFF00"/>
                </a:solidFill>
                <a:latin typeface="Arial" pitchFamily="34" charset="0"/>
                <a:cs typeface="Arial" pitchFamily="34" charset="0"/>
              </a:rPr>
              <a:t>No increase to other customers’ rates</a:t>
            </a:r>
          </a:p>
          <a:p>
            <a:pPr>
              <a:buFont typeface="Wingdings" pitchFamily="2" charset="2"/>
              <a:buChar char="§"/>
            </a:pPr>
            <a:r>
              <a:rPr lang="en-US" sz="3600" dirty="0">
                <a:solidFill>
                  <a:srgbClr val="FFFF00"/>
                </a:solidFill>
                <a:latin typeface="Arial" pitchFamily="34" charset="0"/>
                <a:cs typeface="Arial" pitchFamily="34" charset="0"/>
              </a:rPr>
              <a:t>No affect on utility’s financial condition</a:t>
            </a:r>
          </a:p>
          <a:p>
            <a:pPr>
              <a:buFont typeface="Wingdings" pitchFamily="2" charset="2"/>
              <a:buChar char="§"/>
            </a:pPr>
            <a:r>
              <a:rPr lang="en-US" b="1" dirty="0">
                <a:solidFill>
                  <a:srgbClr val="C00000"/>
                </a:solidFill>
                <a:latin typeface="Arial" pitchFamily="34" charset="0"/>
                <a:cs typeface="Arial" pitchFamily="34" charset="0"/>
              </a:rPr>
              <a:t>NO MATERIAL EFFECT – NO Certificate</a:t>
            </a: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371970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143000"/>
          </a:xfrm>
          <a:ln>
            <a:solidFill>
              <a:srgbClr val="FFFF00"/>
            </a:solidFill>
          </a:ln>
        </p:spPr>
        <p:txBody>
          <a:bodyPr/>
          <a:lstStyle/>
          <a:p>
            <a:pPr eaLnBrk="1" hangingPunct="1"/>
            <a:r>
              <a:rPr lang="en-US" sz="3600" b="1" dirty="0">
                <a:solidFill>
                  <a:srgbClr val="FFFF00"/>
                </a:solidFill>
                <a:latin typeface="Arial" pitchFamily="34" charset="0"/>
                <a:cs typeface="Arial" pitchFamily="34" charset="0"/>
              </a:rPr>
              <a:t>GOVERNMENT GRANTS AND</a:t>
            </a:r>
            <a:br>
              <a:rPr lang="en-US" sz="3600" b="1" dirty="0">
                <a:solidFill>
                  <a:srgbClr val="FFFF00"/>
                </a:solidFill>
                <a:latin typeface="Arial" pitchFamily="34" charset="0"/>
                <a:cs typeface="Arial" pitchFamily="34" charset="0"/>
              </a:rPr>
            </a:br>
            <a:r>
              <a:rPr lang="en-US" sz="3600" b="1" dirty="0">
                <a:solidFill>
                  <a:srgbClr val="FFFF00"/>
                </a:solidFill>
                <a:latin typeface="Arial" pitchFamily="34" charset="0"/>
                <a:cs typeface="Arial" pitchFamily="34" charset="0"/>
              </a:rPr>
              <a:t>“MATERIAL EFFECT” </a:t>
            </a:r>
            <a:endPar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362200"/>
            <a:ext cx="8534400" cy="3939540"/>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Case No. 2022-00284</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W&amp;S District to construct sewer main to serve new industry; seeks Declaratory Order</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Cost: $1,751,352 (14.5% of net utility plant)</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Funding Source: EDA, ARC Grants</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Holding: No debt incurred – No material effect on financial condition – No certificate required</a:t>
            </a:r>
            <a:endParaRPr lang="en-US" sz="3000" b="1" baseline="100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2021781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04800" y="1066800"/>
            <a:ext cx="8534400" cy="1295400"/>
          </a:xfrm>
          <a:ln>
            <a:solidFill>
              <a:srgbClr val="FFFF00"/>
            </a:solidFill>
          </a:ln>
        </p:spPr>
        <p:txBody>
          <a:bodyPr/>
          <a:lstStyle/>
          <a:p>
            <a:pPr eaLnBrk="1" hangingPunct="1"/>
            <a:r>
              <a:rPr lang="en-US" sz="3600" b="1" dirty="0">
                <a:solidFill>
                  <a:srgbClr val="FFFF00"/>
                </a:solidFill>
                <a:latin typeface="Arial" pitchFamily="34" charset="0"/>
                <a:cs typeface="Arial" pitchFamily="34" charset="0"/>
              </a:rPr>
              <a:t>GOVERNMENT GRANTS AND</a:t>
            </a:r>
            <a:br>
              <a:rPr lang="en-US" sz="3600" b="1" dirty="0">
                <a:solidFill>
                  <a:srgbClr val="FFFF00"/>
                </a:solidFill>
                <a:latin typeface="Arial" pitchFamily="34" charset="0"/>
                <a:cs typeface="Arial" pitchFamily="34" charset="0"/>
              </a:rPr>
            </a:br>
            <a:r>
              <a:rPr lang="en-US" sz="3600" b="1" dirty="0">
                <a:solidFill>
                  <a:srgbClr val="FFFF00"/>
                </a:solidFill>
                <a:latin typeface="Arial" pitchFamily="34" charset="0"/>
                <a:cs typeface="Arial" pitchFamily="34" charset="0"/>
              </a:rPr>
              <a:t>“MATERIAL EFFECT”</a:t>
            </a:r>
            <a:r>
              <a:rPr lang="en-US" sz="3200" b="1" dirty="0">
                <a:solidFill>
                  <a:srgbClr val="FFFF00"/>
                </a:solidFill>
                <a:latin typeface="Arial" pitchFamily="34" charset="0"/>
                <a:cs typeface="Arial" pitchFamily="34" charset="0"/>
              </a:rPr>
              <a:t> </a:t>
            </a:r>
            <a:endParaRPr lang="en-US" sz="32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endParaRPr>
          </a:p>
        </p:txBody>
      </p:sp>
      <p:sp>
        <p:nvSpPr>
          <p:cNvPr id="15363" name="Rectangle 2"/>
          <p:cNvSpPr>
            <a:spLocks noGrp="1" noChangeArrowheads="1"/>
          </p:cNvSpPr>
          <p:nvPr>
            <p:ph type="body" idx="1"/>
          </p:nvPr>
        </p:nvSpPr>
        <p:spPr>
          <a:xfrm>
            <a:off x="647700" y="2362200"/>
            <a:ext cx="7848600" cy="3733800"/>
          </a:xfrm>
        </p:spPr>
        <p:txBody>
          <a:bodyPr/>
          <a:lstStyle/>
          <a:p>
            <a:pPr>
              <a:buFont typeface="Wingdings" pitchFamily="2" charset="2"/>
              <a:buChar char="§"/>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TextBox 1"/>
          <p:cNvSpPr txBox="1"/>
          <p:nvPr/>
        </p:nvSpPr>
        <p:spPr>
          <a:xfrm>
            <a:off x="304800" y="2616637"/>
            <a:ext cx="8534400" cy="3631763"/>
          </a:xfrm>
          <a:prstGeom prst="rect">
            <a:avLst/>
          </a:prstGeom>
          <a:noFill/>
        </p:spPr>
        <p:txBody>
          <a:bodyPr wrap="square" rtlCol="0">
            <a:spAutoFit/>
          </a:bodyPr>
          <a:lstStyle/>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Implications for projects funded with American Recovery and Reinvestment Act/Bipartisan Infrastructure Law</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Totally Funded:  </a:t>
            </a:r>
            <a:r>
              <a:rPr lang="en-US" sz="3000" b="1" dirty="0">
                <a:solidFill>
                  <a:srgbClr val="FF0000"/>
                </a:solidFill>
                <a:latin typeface="Arial" pitchFamily="34" charset="0"/>
                <a:cs typeface="Arial" pitchFamily="34" charset="0"/>
              </a:rPr>
              <a:t>No Certificate Required</a:t>
            </a:r>
          </a:p>
          <a:p>
            <a:pPr marL="457200" indent="-457200" fontAlgn="base">
              <a:spcBef>
                <a:spcPct val="0"/>
              </a:spcBef>
              <a:spcAft>
                <a:spcPts val="1200"/>
              </a:spcAft>
              <a:buFont typeface="Wingdings" pitchFamily="2" charset="2"/>
              <a:buChar char="§"/>
            </a:pPr>
            <a:r>
              <a:rPr lang="en-US" sz="3000" dirty="0">
                <a:solidFill>
                  <a:srgbClr val="FFFF00"/>
                </a:solidFill>
                <a:latin typeface="Arial" pitchFamily="34" charset="0"/>
                <a:cs typeface="Arial" pitchFamily="34" charset="0"/>
              </a:rPr>
              <a:t>Partially Funded: Certificate </a:t>
            </a:r>
            <a:r>
              <a:rPr lang="en-US" sz="3000" b="1" dirty="0">
                <a:solidFill>
                  <a:srgbClr val="FF0000"/>
                </a:solidFill>
                <a:latin typeface="Arial" pitchFamily="34" charset="0"/>
                <a:cs typeface="Arial" pitchFamily="34" charset="0"/>
              </a:rPr>
              <a:t>Possibly</a:t>
            </a:r>
            <a:r>
              <a:rPr lang="en-US" sz="3000" dirty="0">
                <a:solidFill>
                  <a:srgbClr val="FFFF00"/>
                </a:solidFill>
                <a:latin typeface="Arial" pitchFamily="34" charset="0"/>
                <a:cs typeface="Arial" pitchFamily="34" charset="0"/>
              </a:rPr>
              <a:t> </a:t>
            </a:r>
            <a:r>
              <a:rPr lang="en-US" sz="3000" dirty="0">
                <a:solidFill>
                  <a:srgbClr val="FF0000"/>
                </a:solidFill>
                <a:latin typeface="Arial" pitchFamily="34" charset="0"/>
                <a:cs typeface="Arial" pitchFamily="34" charset="0"/>
              </a:rPr>
              <a:t>Not Required</a:t>
            </a:r>
            <a:r>
              <a:rPr lang="en-US" sz="3000" dirty="0">
                <a:solidFill>
                  <a:srgbClr val="FFFF00"/>
                </a:solidFill>
                <a:latin typeface="Arial" pitchFamily="34" charset="0"/>
                <a:cs typeface="Arial" pitchFamily="34" charset="0"/>
              </a:rPr>
              <a:t> – Grant funded portion not considered in percentage of utility plant test?</a:t>
            </a:r>
          </a:p>
        </p:txBody>
      </p:sp>
    </p:spTree>
    <p:extLst>
      <p:ext uri="{BB962C8B-B14F-4D97-AF65-F5344CB8AC3E}">
        <p14:creationId xmlns:p14="http://schemas.microsoft.com/office/powerpoint/2010/main" val="2213823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219200"/>
            <a:ext cx="8229600" cy="12954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ALWAYS NOT IN THE ORDINARY COURSE</a:t>
            </a:r>
          </a:p>
        </p:txBody>
      </p:sp>
      <p:sp>
        <p:nvSpPr>
          <p:cNvPr id="15363" name="Rectangle 2"/>
          <p:cNvSpPr>
            <a:spLocks noGrp="1" noChangeArrowheads="1"/>
          </p:cNvSpPr>
          <p:nvPr>
            <p:ph type="body" idx="1"/>
          </p:nvPr>
        </p:nvSpPr>
        <p:spPr>
          <a:xfrm>
            <a:off x="457200" y="3048000"/>
            <a:ext cx="8229600" cy="2438400"/>
          </a:xfrm>
        </p:spPr>
        <p:txBody>
          <a:bodyPr/>
          <a:lstStyle/>
          <a:p>
            <a:pPr>
              <a:buFont typeface="Wingdings" pitchFamily="2" charset="2"/>
              <a:buChar char="§"/>
            </a:pPr>
            <a:r>
              <a:rPr lang="en-US" sz="3600" dirty="0">
                <a:solidFill>
                  <a:srgbClr val="FFFF00"/>
                </a:solidFill>
                <a:latin typeface="Arial" pitchFamily="34" charset="0"/>
                <a:cs typeface="Arial" pitchFamily="34" charset="0"/>
              </a:rPr>
              <a:t>Construction of Office Building</a:t>
            </a:r>
          </a:p>
          <a:p>
            <a:pPr>
              <a:buFont typeface="Wingdings" pitchFamily="2" charset="2"/>
              <a:buChar char="§"/>
            </a:pPr>
            <a:r>
              <a:rPr lang="en-US" sz="3600" dirty="0">
                <a:solidFill>
                  <a:srgbClr val="FFFF00"/>
                </a:solidFill>
                <a:latin typeface="Arial" pitchFamily="34" charset="0"/>
                <a:cs typeface="Arial" pitchFamily="34" charset="0"/>
              </a:rPr>
              <a:t>Purchase and Installation of Advance Metering Infrastructure (AMI)</a:t>
            </a: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4067348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92162"/>
          </a:xfrm>
          <a:ln>
            <a:solidFill>
              <a:srgbClr val="FFFF00"/>
            </a:solidFill>
          </a:ln>
        </p:spPr>
        <p:txBody>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IF IN DOUBT</a:t>
            </a:r>
          </a:p>
        </p:txBody>
      </p:sp>
      <p:sp>
        <p:nvSpPr>
          <p:cNvPr id="15363" name="Rectangle 2"/>
          <p:cNvSpPr>
            <a:spLocks noGrp="1" noChangeArrowheads="1"/>
          </p:cNvSpPr>
          <p:nvPr>
            <p:ph type="body" idx="1"/>
          </p:nvPr>
        </p:nvSpPr>
        <p:spPr>
          <a:xfrm>
            <a:off x="457200" y="1905000"/>
            <a:ext cx="8229600" cy="4648200"/>
          </a:xfrm>
          <a:noFill/>
          <a:ln>
            <a:noFill/>
          </a:ln>
        </p:spPr>
        <p:txBody>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CYA:  Private Attorney Opinion Letter</a:t>
            </a:r>
          </a:p>
          <a:p>
            <a:pPr lvl="1">
              <a:buFont typeface="Wingdings" panose="05000000000000000000" pitchFamily="2" charset="2"/>
              <a:buChar char="Ø"/>
              <a:defRPr/>
            </a:pPr>
            <a:r>
              <a:rPr lang="en-US" sz="3200" dirty="0">
                <a:solidFill>
                  <a:srgbClr val="FFFF00"/>
                </a:solidFill>
                <a:latin typeface="Arial" panose="020B0604020202020204" pitchFamily="34" charset="0"/>
                <a:cs typeface="Arial" panose="020B0604020202020204" pitchFamily="34" charset="0"/>
              </a:rPr>
              <a:t>Thorough Analysis Essential</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Request Declaratory Order</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Avoid Requests for Staff Opinion</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DO </a:t>
            </a:r>
            <a:r>
              <a:rPr lang="en-US" b="1" dirty="0">
                <a:solidFill>
                  <a:srgbClr val="FF0000"/>
                </a:solidFill>
                <a:latin typeface="Arial" panose="020B0604020202020204" pitchFamily="34" charset="0"/>
                <a:cs typeface="Arial" panose="020B0604020202020204" pitchFamily="34" charset="0"/>
              </a:rPr>
              <a:t>NOT</a:t>
            </a:r>
            <a:r>
              <a:rPr lang="en-US" dirty="0">
                <a:solidFill>
                  <a:srgbClr val="FFFF00"/>
                </a:solidFill>
                <a:latin typeface="Arial" panose="020B0604020202020204" pitchFamily="34" charset="0"/>
                <a:cs typeface="Arial" panose="020B0604020202020204" pitchFamily="34" charset="0"/>
              </a:rPr>
              <a:t> Request A Deviation - Not Per-mitted Under Statute</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Apply for a Certificate</a:t>
            </a:r>
          </a:p>
          <a:p>
            <a:pPr>
              <a:buFont typeface="Wingdings" panose="05000000000000000000" pitchFamily="2" charset="2"/>
              <a:buChar char="§"/>
              <a:defRPr/>
            </a:pPr>
            <a:endParaRPr lang="en-US"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263431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92162"/>
          </a:xfrm>
          <a:ln>
            <a:solidFill>
              <a:srgbClr val="FFFF00"/>
            </a:solidFill>
          </a:ln>
        </p:spPr>
        <p:txBody>
          <a:bodyPr/>
          <a:lstStyle/>
          <a:p>
            <a:pPr eaLnBrk="1" hangingPunct="1"/>
            <a:r>
              <a:rPr lang="en-US"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KRS 278.020(1)</a:t>
            </a:r>
          </a:p>
        </p:txBody>
      </p:sp>
      <p:sp>
        <p:nvSpPr>
          <p:cNvPr id="15363" name="Rectangle 2"/>
          <p:cNvSpPr>
            <a:spLocks noGrp="1" noChangeArrowheads="1"/>
          </p:cNvSpPr>
          <p:nvPr>
            <p:ph type="body" idx="1"/>
          </p:nvPr>
        </p:nvSpPr>
        <p:spPr>
          <a:xfrm>
            <a:off x="457200" y="2057400"/>
            <a:ext cx="8229600" cy="4495800"/>
          </a:xfrm>
        </p:spPr>
        <p:txBody>
          <a:bodyPr/>
          <a:lstStyle/>
          <a:p>
            <a:pPr marL="0" indent="0" algn="just">
              <a:buNone/>
            </a:pPr>
            <a:r>
              <a:rPr lang="en-US" sz="2800" b="1" dirty="0">
                <a:solidFill>
                  <a:srgbClr val="FFFF00"/>
                </a:solidFill>
                <a:latin typeface="Arial" pitchFamily="34" charset="0"/>
                <a:cs typeface="Arial" pitchFamily="34" charset="0"/>
              </a:rPr>
              <a:t>No person</a:t>
            </a:r>
            <a:r>
              <a:rPr lang="en-US" sz="2800" dirty="0">
                <a:solidFill>
                  <a:srgbClr val="FFFF00"/>
                </a:solidFill>
                <a:latin typeface="Arial" pitchFamily="34" charset="0"/>
                <a:cs typeface="Arial" pitchFamily="34" charset="0"/>
              </a:rPr>
              <a:t>, partnership, public or private corporation, or combination thereof shall commence providing utility service or . . . </a:t>
            </a:r>
            <a:r>
              <a:rPr lang="en-US" sz="2800" b="1" dirty="0">
                <a:solidFill>
                  <a:srgbClr val="FFC000"/>
                </a:solidFill>
                <a:latin typeface="Arial" pitchFamily="34" charset="0"/>
                <a:cs typeface="Arial" pitchFamily="34" charset="0"/>
              </a:rPr>
              <a:t>begin the construction of any plant, equipment, property</a:t>
            </a:r>
            <a:r>
              <a:rPr lang="en-US" sz="2800" dirty="0">
                <a:solidFill>
                  <a:srgbClr val="FFFF00"/>
                </a:solidFill>
                <a:latin typeface="Arial" pitchFamily="34" charset="0"/>
                <a:cs typeface="Arial" pitchFamily="34" charset="0"/>
              </a:rPr>
              <a:t>, or facility</a:t>
            </a:r>
            <a:r>
              <a:rPr lang="en-US" sz="2800" dirty="0">
                <a:solidFill>
                  <a:srgbClr val="FF0000"/>
                </a:solidFill>
                <a:latin typeface="Arial" pitchFamily="34" charset="0"/>
                <a:cs typeface="Arial" pitchFamily="34" charset="0"/>
              </a:rPr>
              <a:t> </a:t>
            </a:r>
            <a:r>
              <a:rPr lang="en-US" sz="2800" dirty="0">
                <a:solidFill>
                  <a:srgbClr val="FFFF00"/>
                </a:solidFill>
                <a:latin typeface="Arial" pitchFamily="34" charset="0"/>
                <a:cs typeface="Arial" pitchFamily="34" charset="0"/>
              </a:rPr>
              <a:t>for furnishing to the public any of the services enumerated in KRS 278.010 . . .  until that person has obtained from the Public Service Commission a certificate that public convenience and necessity require the service or construction.</a:t>
            </a:r>
            <a:r>
              <a:rPr lang="en-US" sz="2800" dirty="0">
                <a:solidFill>
                  <a:srgbClr val="FFFF00"/>
                </a:solidFill>
              </a:rPr>
              <a:t> </a:t>
            </a:r>
            <a:endParaRPr lang="en-US" sz="2600" dirty="0">
              <a:solidFill>
                <a:srgbClr val="FFFF00"/>
              </a:solidFill>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603720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219200"/>
          </a:xfrm>
          <a:ln>
            <a:solidFill>
              <a:srgbClr val="FFFF00"/>
            </a:solidFill>
          </a:ln>
        </p:spPr>
        <p:txBody>
          <a:bodyPr>
            <a:noAutofit/>
          </a:bodyPr>
          <a:lstStyle/>
          <a:p>
            <a:pPr eaLnBrk="1" hangingPunct="1"/>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ADVANTAGES/DISADVANTAGES OF NO CERTIFICATE</a:t>
            </a:r>
          </a:p>
        </p:txBody>
      </p:sp>
      <p:sp>
        <p:nvSpPr>
          <p:cNvPr id="15363" name="Rectangle 2"/>
          <p:cNvSpPr>
            <a:spLocks noGrp="1" noChangeArrowheads="1"/>
          </p:cNvSpPr>
          <p:nvPr>
            <p:ph type="body" idx="1"/>
          </p:nvPr>
        </p:nvSpPr>
        <p:spPr>
          <a:xfrm>
            <a:off x="457200" y="2514600"/>
            <a:ext cx="8229600" cy="3810000"/>
          </a:xfrm>
          <a:noFill/>
          <a:ln>
            <a:noFill/>
          </a:ln>
        </p:spPr>
        <p:txBody>
          <a:bodyPr>
            <a:noAutofit/>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Advantages:</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No delay for PSC proceedings</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No litigation expense</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Disadvantages:</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No presumption of reasonableness</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No benefit if Long-Term Debt Required</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Subject to Future Review &amp; Disallowance</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97801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219200"/>
          </a:xfrm>
          <a:ln>
            <a:solidFill>
              <a:srgbClr val="FFFF00"/>
            </a:solidFill>
          </a:ln>
        </p:spPr>
        <p:txBody>
          <a:bodyPr>
            <a:noAutofit/>
          </a:bodyPr>
          <a:lstStyle/>
          <a:p>
            <a:pPr eaLnBrk="1" hangingPunct="1"/>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CONSTRUCTING WITHOUT CERTIFICATE: CONSEQUENCES</a:t>
            </a:r>
          </a:p>
        </p:txBody>
      </p:sp>
      <p:sp>
        <p:nvSpPr>
          <p:cNvPr id="15363" name="Rectangle 2"/>
          <p:cNvSpPr>
            <a:spLocks noGrp="1" noChangeArrowheads="1"/>
          </p:cNvSpPr>
          <p:nvPr>
            <p:ph type="body" idx="1"/>
          </p:nvPr>
        </p:nvSpPr>
        <p:spPr>
          <a:xfrm>
            <a:off x="457200" y="2514600"/>
            <a:ext cx="8229600" cy="3810000"/>
          </a:xfrm>
          <a:noFill/>
          <a:ln>
            <a:noFill/>
          </a:ln>
        </p:spPr>
        <p:txBody>
          <a:bodyPr>
            <a:noAutofit/>
          </a:bodyPr>
          <a:lstStyle/>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Assessment of $2,500 Penalty To:</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Utility</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Utility Management </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Engineering Firm/Contractors </a:t>
            </a:r>
          </a:p>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Injunctive Relief</a:t>
            </a:r>
          </a:p>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Does Not Affect Rate Recovery</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943509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E5418-6C2B-3A5F-5726-B6C17D6C48EC}"/>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E604BE39-20F3-3A0F-978F-07CB123893E8}"/>
              </a:ext>
            </a:extLst>
          </p:cNvPr>
          <p:cNvSpPr>
            <a:spLocks noGrp="1" noChangeArrowheads="1"/>
          </p:cNvSpPr>
          <p:nvPr>
            <p:ph type="title"/>
          </p:nvPr>
        </p:nvSpPr>
        <p:spPr>
          <a:xfrm>
            <a:off x="457200" y="1066800"/>
            <a:ext cx="8229600" cy="1219200"/>
          </a:xfrm>
          <a:ln>
            <a:solidFill>
              <a:srgbClr val="FFFF00"/>
            </a:solidFill>
          </a:ln>
        </p:spPr>
        <p:txBody>
          <a:bodyPr>
            <a:noAutofit/>
          </a:bodyPr>
          <a:lstStyle/>
          <a:p>
            <a:pPr eaLnBrk="1" hangingPunct="1"/>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COMMENCING SERVICE</a:t>
            </a:r>
          </a:p>
        </p:txBody>
      </p:sp>
      <p:sp>
        <p:nvSpPr>
          <p:cNvPr id="15363" name="Rectangle 2">
            <a:extLst>
              <a:ext uri="{FF2B5EF4-FFF2-40B4-BE49-F238E27FC236}">
                <a16:creationId xmlns:a16="http://schemas.microsoft.com/office/drawing/2014/main" id="{1F2B5EBA-C558-CEF8-B80D-F6AAC8D183C5}"/>
              </a:ext>
            </a:extLst>
          </p:cNvPr>
          <p:cNvSpPr>
            <a:spLocks noGrp="1" noChangeArrowheads="1"/>
          </p:cNvSpPr>
          <p:nvPr>
            <p:ph type="body" idx="1"/>
          </p:nvPr>
        </p:nvSpPr>
        <p:spPr>
          <a:xfrm>
            <a:off x="457200" y="2514600"/>
            <a:ext cx="8229600" cy="3810000"/>
          </a:xfrm>
          <a:noFill/>
          <a:ln>
            <a:noFill/>
          </a:ln>
        </p:spPr>
        <p:txBody>
          <a:bodyPr>
            <a:noAutofit/>
          </a:bodyPr>
          <a:lstStyle/>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Certificate Must Be Obtained Prior to Commencing Service</a:t>
            </a:r>
          </a:p>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Acquisition of Non-Jurisdictional Entity Triggers Requirement</a:t>
            </a:r>
          </a:p>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Service in Area Served by Acquired Entity is Deemed New Service</a:t>
            </a:r>
          </a:p>
        </p:txBody>
      </p:sp>
      <p:pic>
        <p:nvPicPr>
          <p:cNvPr id="15364" name="Picture 3">
            <a:extLst>
              <a:ext uri="{FF2B5EF4-FFF2-40B4-BE49-F238E27FC236}">
                <a16:creationId xmlns:a16="http://schemas.microsoft.com/office/drawing/2014/main" id="{79C3E4BC-E09B-141E-085B-2BD0847F1D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172880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800100" y="2971800"/>
            <a:ext cx="7543799"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PREPARING AN APPLICATION FOR CERTIFICATE</a:t>
            </a:r>
          </a:p>
        </p:txBody>
      </p:sp>
    </p:spTree>
    <p:extLst>
      <p:ext uri="{BB962C8B-B14F-4D97-AF65-F5344CB8AC3E}">
        <p14:creationId xmlns:p14="http://schemas.microsoft.com/office/powerpoint/2010/main" val="3817666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92162"/>
          </a:xfrm>
          <a:ln>
            <a:solidFill>
              <a:srgbClr val="FFFF00"/>
            </a:solidFill>
          </a:ln>
        </p:spPr>
        <p:txBody>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CONTENTS OF APPLICATION</a:t>
            </a:r>
          </a:p>
        </p:txBody>
      </p:sp>
      <p:sp>
        <p:nvSpPr>
          <p:cNvPr id="15363" name="Rectangle 2"/>
          <p:cNvSpPr>
            <a:spLocks noGrp="1" noChangeArrowheads="1"/>
          </p:cNvSpPr>
          <p:nvPr>
            <p:ph type="body" idx="1"/>
          </p:nvPr>
        </p:nvSpPr>
        <p:spPr>
          <a:xfrm>
            <a:off x="457200" y="1905000"/>
            <a:ext cx="8229600" cy="4648200"/>
          </a:xfrm>
          <a:noFill/>
          <a:ln>
            <a:noFill/>
          </a:ln>
        </p:spPr>
        <p:txBody>
          <a:bodyPr>
            <a:normAutofit/>
          </a:bodyPr>
          <a:lstStyle/>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Facts to Show Public Convenience &amp; Necessity Require Project</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Franchises/Permits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Full Description of Proposed Location/Route of Facilities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Description of Manner of Construction</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Maps/Drawings/Specifications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Method For Financing the Proposed Project</a:t>
            </a:r>
          </a:p>
          <a:p>
            <a:pPr marL="0" indent="0" algn="r">
              <a:buNone/>
              <a:defRPr/>
            </a:pPr>
            <a:r>
              <a:rPr lang="en-US" sz="2800" dirty="0">
                <a:solidFill>
                  <a:srgbClr val="FFFF00"/>
                </a:solidFill>
                <a:latin typeface="Arial" panose="020B0604020202020204" pitchFamily="34" charset="0"/>
                <a:cs typeface="Arial" panose="020B0604020202020204" pitchFamily="34" charset="0"/>
              </a:rPr>
              <a:t>807 KAR 5:001, § 15 </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3257753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92162"/>
          </a:xfrm>
          <a:ln>
            <a:solidFill>
              <a:srgbClr val="FFFF00"/>
            </a:solidFill>
          </a:ln>
        </p:spPr>
        <p:txBody>
          <a:bodyPr>
            <a:normAutofit fontScale="90000"/>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DEMONSTRATING NECESSITY</a:t>
            </a:r>
          </a:p>
        </p:txBody>
      </p:sp>
      <p:sp>
        <p:nvSpPr>
          <p:cNvPr id="15363" name="Rectangle 2"/>
          <p:cNvSpPr>
            <a:spLocks noGrp="1" noChangeArrowheads="1"/>
          </p:cNvSpPr>
          <p:nvPr>
            <p:ph type="body" idx="1"/>
          </p:nvPr>
        </p:nvSpPr>
        <p:spPr>
          <a:xfrm>
            <a:off x="457200" y="2057400"/>
            <a:ext cx="8229600" cy="4495800"/>
          </a:xfrm>
          <a:noFill/>
          <a:ln>
            <a:noFill/>
          </a:ln>
        </p:spPr>
        <p:txBody>
          <a:bodyPr>
            <a:normAutofit fontScale="92500"/>
          </a:bodyPr>
          <a:lstStyle/>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Condition of Existing Facilities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Ability to Meet Existing Demand/Future Demand</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Adequate Service: Sufficient Capacity to meet the maximum estimated requirements during the year</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Alternatives </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Technical Feasibility</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Economic Feasibility</a:t>
            </a:r>
          </a:p>
          <a:p>
            <a:pPr marL="739775" indent="-274638">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Least Cost vs. Most Reasonable</a:t>
            </a:r>
          </a:p>
          <a:p>
            <a:pPr marL="739775" indent="-274638">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Duplication of Facilities Not Necessarily Fatal</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713934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838200"/>
          </a:xfrm>
          <a:ln>
            <a:solidFill>
              <a:srgbClr val="FFFF00"/>
            </a:solidFill>
          </a:ln>
        </p:spPr>
        <p:txBody>
          <a:bodyPr>
            <a:normAutofit fontScale="90000"/>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DEMONSTRATING NECESSITY</a:t>
            </a:r>
          </a:p>
        </p:txBody>
      </p:sp>
      <p:sp>
        <p:nvSpPr>
          <p:cNvPr id="15363" name="Rectangle 2"/>
          <p:cNvSpPr>
            <a:spLocks noGrp="1" noChangeArrowheads="1"/>
          </p:cNvSpPr>
          <p:nvPr>
            <p:ph type="body" idx="1"/>
          </p:nvPr>
        </p:nvSpPr>
        <p:spPr>
          <a:xfrm>
            <a:off x="457200" y="2286000"/>
            <a:ext cx="8229600" cy="4267200"/>
          </a:xfrm>
          <a:noFill/>
          <a:ln>
            <a:noFill/>
          </a:ln>
        </p:spPr>
        <p:txBody>
          <a:bodyPr>
            <a:normAutofit lnSpcReduction="10000"/>
          </a:bodyPr>
          <a:lstStyle/>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Full and Complete Narrative in Application</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Preliminary/Final Engineering Reports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Written Testimony</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Historical Background</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Opportunity to Address Critical Issues</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Explain Engineering Aspects of Application</a:t>
            </a:r>
          </a:p>
          <a:p>
            <a:pPr lvl="1">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Best Opportunity to Present Case for Certificate</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Other Studies (e.g. hydraulic studies)</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564391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0668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PERMITS</a:t>
            </a:r>
          </a:p>
        </p:txBody>
      </p:sp>
      <p:sp>
        <p:nvSpPr>
          <p:cNvPr id="15363" name="Rectangle 2"/>
          <p:cNvSpPr>
            <a:spLocks noGrp="1" noChangeArrowheads="1"/>
          </p:cNvSpPr>
          <p:nvPr>
            <p:ph type="body" idx="1"/>
          </p:nvPr>
        </p:nvSpPr>
        <p:spPr>
          <a:xfrm>
            <a:off x="457200" y="2286000"/>
            <a:ext cx="8229600" cy="4267200"/>
          </a:xfrm>
          <a:noFill/>
          <a:ln>
            <a:noFill/>
          </a:ln>
        </p:spPr>
        <p:txBody>
          <a:bodyPr>
            <a:normAutofit fontScale="92500"/>
          </a:bodyPr>
          <a:lstStyle/>
          <a:p>
            <a:pPr>
              <a:buFont typeface="Wingdings" panose="05000000000000000000" pitchFamily="2" charset="2"/>
              <a:buChar char="§"/>
              <a:defRPr/>
            </a:pPr>
            <a:r>
              <a:rPr lang="en-US" sz="3000" dirty="0">
                <a:solidFill>
                  <a:srgbClr val="FFFF00"/>
                </a:solidFill>
                <a:latin typeface="Arial" panose="020B0604020202020204" pitchFamily="34" charset="0"/>
                <a:cs typeface="Arial" panose="020B0604020202020204" pitchFamily="34" charset="0"/>
              </a:rPr>
              <a:t>List /Provide Evidence of Required Permits</a:t>
            </a:r>
          </a:p>
          <a:p>
            <a:pPr lvl="1">
              <a:buFont typeface="Wingdings" panose="05000000000000000000" pitchFamily="2" charset="2"/>
              <a:buChar char="§"/>
              <a:defRPr/>
            </a:pPr>
            <a:r>
              <a:rPr lang="en-US" sz="2400" dirty="0">
                <a:solidFill>
                  <a:srgbClr val="FFFF00"/>
                </a:solidFill>
                <a:latin typeface="Arial" panose="020B0604020202020204" pitchFamily="34" charset="0"/>
                <a:cs typeface="Arial" panose="020B0604020202020204" pitchFamily="34" charset="0"/>
              </a:rPr>
              <a:t>Division of Water Approval of Plans &amp; Specifications</a:t>
            </a:r>
          </a:p>
          <a:p>
            <a:pPr lvl="1">
              <a:buFont typeface="Wingdings" panose="05000000000000000000" pitchFamily="2" charset="2"/>
              <a:buChar char="§"/>
              <a:defRPr/>
            </a:pPr>
            <a:r>
              <a:rPr lang="en-US" sz="2400" dirty="0">
                <a:solidFill>
                  <a:srgbClr val="FFFF00"/>
                </a:solidFill>
                <a:latin typeface="Arial" panose="020B0604020202020204" pitchFamily="34" charset="0"/>
                <a:cs typeface="Arial" panose="020B0604020202020204" pitchFamily="34" charset="0"/>
              </a:rPr>
              <a:t>Discharge Permits</a:t>
            </a:r>
          </a:p>
          <a:p>
            <a:pPr lvl="1">
              <a:buFont typeface="Wingdings" panose="05000000000000000000" pitchFamily="2" charset="2"/>
              <a:buChar char="§"/>
              <a:defRPr/>
            </a:pPr>
            <a:r>
              <a:rPr lang="en-US" sz="2400" dirty="0">
                <a:solidFill>
                  <a:srgbClr val="FFFF00"/>
                </a:solidFill>
                <a:latin typeface="Arial" panose="020B0604020202020204" pitchFamily="34" charset="0"/>
                <a:cs typeface="Arial" panose="020B0604020202020204" pitchFamily="34" charset="0"/>
              </a:rPr>
              <a:t>Army Corp of Engineer Permits</a:t>
            </a:r>
          </a:p>
          <a:p>
            <a:pPr lvl="1">
              <a:buFont typeface="Wingdings" panose="05000000000000000000" pitchFamily="2" charset="2"/>
              <a:buChar char="§"/>
              <a:defRPr/>
            </a:pPr>
            <a:r>
              <a:rPr lang="en-US" sz="2400" dirty="0">
                <a:solidFill>
                  <a:srgbClr val="FFFF00"/>
                </a:solidFill>
                <a:latin typeface="Arial" panose="020B0604020202020204" pitchFamily="34" charset="0"/>
                <a:cs typeface="Arial" panose="020B0604020202020204" pitchFamily="34" charset="0"/>
              </a:rPr>
              <a:t>Highway Encroachment Permits</a:t>
            </a:r>
          </a:p>
          <a:p>
            <a:pPr lvl="1">
              <a:buFont typeface="Wingdings" panose="05000000000000000000" pitchFamily="2" charset="2"/>
              <a:buChar char="§"/>
              <a:defRPr/>
            </a:pPr>
            <a:r>
              <a:rPr lang="en-US" sz="2400" dirty="0">
                <a:solidFill>
                  <a:srgbClr val="FFFF00"/>
                </a:solidFill>
                <a:latin typeface="Arial" panose="020B0604020202020204" pitchFamily="34" charset="0"/>
                <a:cs typeface="Arial" panose="020B0604020202020204" pitchFamily="34" charset="0"/>
              </a:rPr>
              <a:t>Historical/Preservation Permits</a:t>
            </a:r>
            <a:endParaRPr lang="en-US" sz="20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r>
              <a:rPr lang="en-US" sz="3000" dirty="0">
                <a:solidFill>
                  <a:srgbClr val="FFFF00"/>
                </a:solidFill>
                <a:latin typeface="Arial" panose="020B0604020202020204" pitchFamily="34" charset="0"/>
                <a:cs typeface="Arial" panose="020B0604020202020204" pitchFamily="34" charset="0"/>
              </a:rPr>
              <a:t>Note Status of Obtaining Easements</a:t>
            </a:r>
          </a:p>
          <a:p>
            <a:pPr>
              <a:buFont typeface="Wingdings" panose="05000000000000000000" pitchFamily="2" charset="2"/>
              <a:buChar char="§"/>
              <a:defRPr/>
            </a:pPr>
            <a:r>
              <a:rPr lang="en-US" sz="3000" dirty="0">
                <a:solidFill>
                  <a:srgbClr val="FFFF00"/>
                </a:solidFill>
                <a:latin typeface="Arial" panose="020B0604020202020204" pitchFamily="34" charset="0"/>
                <a:cs typeface="Arial" panose="020B0604020202020204" pitchFamily="34" charset="0"/>
              </a:rPr>
              <a:t>PSC is </a:t>
            </a:r>
            <a:r>
              <a:rPr lang="en-US" sz="3000" b="1" dirty="0">
                <a:solidFill>
                  <a:srgbClr val="FF0000"/>
                </a:solidFill>
                <a:latin typeface="Arial" panose="020B0604020202020204" pitchFamily="34" charset="0"/>
                <a:cs typeface="Arial" panose="020B0604020202020204" pitchFamily="34" charset="0"/>
              </a:rPr>
              <a:t>Last Stop</a:t>
            </a:r>
            <a:r>
              <a:rPr lang="en-US" sz="3000" dirty="0">
                <a:solidFill>
                  <a:srgbClr val="FFFF00"/>
                </a:solidFill>
                <a:latin typeface="Arial" panose="020B0604020202020204" pitchFamily="34" charset="0"/>
                <a:cs typeface="Arial" panose="020B0604020202020204" pitchFamily="34" charset="0"/>
              </a:rPr>
              <a:t>: Request Deviation from Filing Requirements if Any Permits Not Yet Obtained</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550018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0668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PROCEDURE</a:t>
            </a:r>
          </a:p>
        </p:txBody>
      </p:sp>
      <p:sp>
        <p:nvSpPr>
          <p:cNvPr id="15363" name="Rectangle 2"/>
          <p:cNvSpPr>
            <a:spLocks noGrp="1" noChangeArrowheads="1"/>
          </p:cNvSpPr>
          <p:nvPr>
            <p:ph type="body" idx="1"/>
          </p:nvPr>
        </p:nvSpPr>
        <p:spPr>
          <a:xfrm>
            <a:off x="457200" y="2286000"/>
            <a:ext cx="8229600" cy="4267200"/>
          </a:xfrm>
          <a:noFill/>
          <a:ln>
            <a:noFill/>
          </a:ln>
        </p:spPr>
        <p:txBody>
          <a:bodyPr>
            <a:normAutofit/>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Application</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Discovery</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Interested Parties May Intervene, But Generally No Intervenors</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Hearing on Application Seldom Held</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Final Order:  90 – 120 Days from filing of Application</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630337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620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TIMING</a:t>
            </a:r>
          </a:p>
        </p:txBody>
      </p:sp>
      <p:sp>
        <p:nvSpPr>
          <p:cNvPr id="15363" name="Rectangle 2"/>
          <p:cNvSpPr>
            <a:spLocks noGrp="1" noChangeArrowheads="1"/>
          </p:cNvSpPr>
          <p:nvPr>
            <p:ph type="body" idx="1"/>
          </p:nvPr>
        </p:nvSpPr>
        <p:spPr>
          <a:xfrm>
            <a:off x="457200" y="1943100"/>
            <a:ext cx="8229600" cy="4610100"/>
          </a:xfrm>
          <a:noFill/>
          <a:ln>
            <a:noFill/>
          </a:ln>
        </p:spPr>
        <p:txBody>
          <a:bodyPr>
            <a:normAutofit lnSpcReduction="10000"/>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Obtain PSC Approval Prior to Executing Construction/Materials Contract</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File Application after selecting winning bid if possible</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Alert PSC to Timing Requirements for Final Decision (Remind Frequently)</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If Selecting Contract Prior to Final PSC Order, Make Contract Continent on Grant of Certificate</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853436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2954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PURPOSE OF STATUTE</a:t>
            </a:r>
          </a:p>
        </p:txBody>
      </p:sp>
      <p:sp>
        <p:nvSpPr>
          <p:cNvPr id="15363" name="Rectangle 2"/>
          <p:cNvSpPr>
            <a:spLocks noGrp="1" noChangeArrowheads="1"/>
          </p:cNvSpPr>
          <p:nvPr>
            <p:ph type="body" idx="1"/>
          </p:nvPr>
        </p:nvSpPr>
        <p:spPr>
          <a:xfrm>
            <a:off x="457200" y="2438400"/>
            <a:ext cx="8229600" cy="4114800"/>
          </a:xfrm>
        </p:spPr>
        <p:txBody>
          <a:bodyPr/>
          <a:lstStyle/>
          <a:p>
            <a:pPr>
              <a:buFont typeface="Wingdings" pitchFamily="2" charset="2"/>
              <a:buChar char="§"/>
            </a:pPr>
            <a:r>
              <a:rPr lang="en-US" sz="3600" dirty="0">
                <a:solidFill>
                  <a:srgbClr val="FFFF00"/>
                </a:solidFill>
                <a:latin typeface="Arial" pitchFamily="34" charset="0"/>
                <a:cs typeface="Arial" pitchFamily="34" charset="0"/>
              </a:rPr>
              <a:t>Counter Incentives in RoR Regulation That Encourage Inefficient Investment</a:t>
            </a:r>
          </a:p>
          <a:p>
            <a:pPr>
              <a:buFont typeface="Wingdings" pitchFamily="2" charset="2"/>
              <a:buChar char="§"/>
            </a:pPr>
            <a:r>
              <a:rPr lang="en-US" sz="3600" dirty="0">
                <a:solidFill>
                  <a:srgbClr val="FFFF00"/>
                </a:solidFill>
                <a:latin typeface="Arial" pitchFamily="34" charset="0"/>
                <a:cs typeface="Arial" pitchFamily="34" charset="0"/>
              </a:rPr>
              <a:t>Avoid Wasteful Duplication</a:t>
            </a:r>
          </a:p>
          <a:p>
            <a:pPr>
              <a:buFont typeface="Wingdings" pitchFamily="2" charset="2"/>
              <a:buChar char="§"/>
            </a:pPr>
            <a:r>
              <a:rPr lang="en-US" sz="3600" dirty="0">
                <a:solidFill>
                  <a:srgbClr val="FFFF00"/>
                </a:solidFill>
                <a:latin typeface="Arial" pitchFamily="34" charset="0"/>
                <a:cs typeface="Arial" pitchFamily="34" charset="0"/>
              </a:rPr>
              <a:t>Prevent Poor Decisions That Threaten Utility’s Financial Integrity</a:t>
            </a:r>
          </a:p>
          <a:p>
            <a:pPr>
              <a:buFont typeface="Wingdings" pitchFamily="2" charset="2"/>
              <a:buChar char="§"/>
            </a:pPr>
            <a:r>
              <a:rPr lang="en-US" sz="3600" dirty="0">
                <a:solidFill>
                  <a:srgbClr val="FFFF00"/>
                </a:solidFill>
                <a:latin typeface="Arial" pitchFamily="34" charset="0"/>
                <a:cs typeface="Arial" pitchFamily="34" charset="0"/>
              </a:rPr>
              <a:t>Ensure Technically Feasibility</a:t>
            </a:r>
            <a:endParaRPr lang="en-US" sz="3600" b="1" dirty="0">
              <a:solidFill>
                <a:srgbClr val="FFC0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4138949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800100" y="2971800"/>
            <a:ext cx="7543799"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OBTAINING PSC APPROVAL</a:t>
            </a:r>
          </a:p>
        </p:txBody>
      </p:sp>
    </p:spTree>
    <p:extLst>
      <p:ext uri="{BB962C8B-B14F-4D97-AF65-F5344CB8AC3E}">
        <p14:creationId xmlns:p14="http://schemas.microsoft.com/office/powerpoint/2010/main" val="26672644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9525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EXPEDITING PSC REVIEW</a:t>
            </a:r>
          </a:p>
        </p:txBody>
      </p:sp>
      <p:sp>
        <p:nvSpPr>
          <p:cNvPr id="15363" name="Rectangle 2"/>
          <p:cNvSpPr>
            <a:spLocks noGrp="1" noChangeArrowheads="1"/>
          </p:cNvSpPr>
          <p:nvPr>
            <p:ph type="body" idx="1"/>
          </p:nvPr>
        </p:nvSpPr>
        <p:spPr>
          <a:xfrm>
            <a:off x="457200" y="2438400"/>
            <a:ext cx="8229600" cy="4114800"/>
          </a:xfrm>
          <a:noFill/>
          <a:ln>
            <a:noFill/>
          </a:ln>
        </p:spPr>
        <p:txBody>
          <a:bodyPr>
            <a:normAutofit/>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Pre-Filing Conference with PSC Staff</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Confer with AG re: Application</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Advise PSC of Critical Dates</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Advise PSC Staff of Willingness to Accept Informal Discovery Procedures</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Post-Filing Conference</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2695885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2954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EXPEDITING PSC REVIEW</a:t>
            </a:r>
          </a:p>
        </p:txBody>
      </p:sp>
      <p:sp>
        <p:nvSpPr>
          <p:cNvPr id="15363" name="Rectangle 2"/>
          <p:cNvSpPr>
            <a:spLocks noGrp="1" noChangeArrowheads="1"/>
          </p:cNvSpPr>
          <p:nvPr>
            <p:ph type="body" idx="1"/>
          </p:nvPr>
        </p:nvSpPr>
        <p:spPr>
          <a:xfrm>
            <a:off x="457200" y="2438400"/>
            <a:ext cx="8229600" cy="4114800"/>
          </a:xfrm>
          <a:noFill/>
          <a:ln>
            <a:noFill/>
          </a:ln>
        </p:spPr>
        <p:txBody>
          <a:bodyPr>
            <a:normAutofit/>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Use Filing Checklists</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Include Written Testimony with Application</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Ensure Any Document Prepared By Professional Engineer Are Stamped/Signed</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Periodic Inquiries to PSC Staff/Executive Director</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6724587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800100" y="2971800"/>
            <a:ext cx="7543799"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RURAL DEVELOPMENT</a:t>
            </a:r>
          </a:p>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FINANCED CONSTRUCTION PROJECTS</a:t>
            </a:r>
          </a:p>
        </p:txBody>
      </p:sp>
    </p:spTree>
    <p:extLst>
      <p:ext uri="{BB962C8B-B14F-4D97-AF65-F5344CB8AC3E}">
        <p14:creationId xmlns:p14="http://schemas.microsoft.com/office/powerpoint/2010/main" val="4113862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143000"/>
            <a:ext cx="8229600" cy="1143000"/>
          </a:xfrm>
          <a:noFill/>
          <a:ln>
            <a:solidFill>
              <a:srgbClr val="FFFF00"/>
            </a:solidFill>
            <a:miter lim="800000"/>
            <a:headEnd/>
            <a:tailEnd/>
          </a:ln>
        </p:spPr>
        <p:txBody>
          <a:bodyPr>
            <a:noAutofit/>
          </a:body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RURAL DEVELOPMENT FUNDING:</a:t>
            </a:r>
            <a:b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LIMITED PSC REVIEW</a:t>
            </a:r>
          </a:p>
        </p:txBody>
      </p:sp>
      <p:sp>
        <p:nvSpPr>
          <p:cNvPr id="129027" name="Rectangle 3"/>
          <p:cNvSpPr>
            <a:spLocks noGrp="1" noChangeArrowheads="1"/>
          </p:cNvSpPr>
          <p:nvPr>
            <p:ph idx="1"/>
          </p:nvPr>
        </p:nvSpPr>
        <p:spPr>
          <a:xfrm>
            <a:off x="457200" y="2590800"/>
            <a:ext cx="8229600" cy="3886200"/>
          </a:xfrm>
        </p:spPr>
        <p:txBody>
          <a:bodyPr>
            <a:noAutofit/>
          </a:bodyPr>
          <a:lstStyle/>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KRS 278.023 requires expedited review of RD-funded Projects</a:t>
            </a:r>
          </a:p>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Legislature Assumes RD has adequately reviewed project – Two reviews unnecessary</a:t>
            </a:r>
          </a:p>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Project must be part of Financing Agreement between RD or HUD and WD or WA</a:t>
            </a:r>
          </a:p>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Utility Files Limited Documentation</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9371327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143000"/>
            <a:ext cx="8229600" cy="1143000"/>
          </a:xfrm>
          <a:noFill/>
          <a:ln>
            <a:solidFill>
              <a:srgbClr val="FFFF00"/>
            </a:solidFill>
            <a:miter lim="800000"/>
            <a:headEnd/>
            <a:tailEnd/>
          </a:ln>
        </p:spPr>
        <p:txBody>
          <a:bodyPr>
            <a:noAutofit/>
          </a:body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RURAL DEVELOPMENT FUNDING:</a:t>
            </a:r>
            <a:b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LIMITED PSC REVIEW</a:t>
            </a:r>
          </a:p>
        </p:txBody>
      </p:sp>
      <p:sp>
        <p:nvSpPr>
          <p:cNvPr id="129027" name="Rectangle 3"/>
          <p:cNvSpPr>
            <a:spLocks noGrp="1" noChangeArrowheads="1"/>
          </p:cNvSpPr>
          <p:nvPr>
            <p:ph idx="1"/>
          </p:nvPr>
        </p:nvSpPr>
        <p:spPr>
          <a:xfrm>
            <a:off x="457200" y="2590800"/>
            <a:ext cx="8229600" cy="3886200"/>
          </a:xfrm>
        </p:spPr>
        <p:txBody>
          <a:bodyPr>
            <a:noAutofit/>
          </a:bodyPr>
          <a:lstStyle/>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Once Minimum Filing Requirements Met, PSC must take all actions necessary to implement RD Financing Agreement</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433251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800100" y="2971800"/>
            <a:ext cx="7543799"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DEBT AUTHORIZATION:</a:t>
            </a:r>
          </a:p>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THE BASICS</a:t>
            </a:r>
          </a:p>
        </p:txBody>
      </p:sp>
    </p:spTree>
    <p:extLst>
      <p:ext uri="{BB962C8B-B14F-4D97-AF65-F5344CB8AC3E}">
        <p14:creationId xmlns:p14="http://schemas.microsoft.com/office/powerpoint/2010/main" val="32639943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431800" y="2514600"/>
            <a:ext cx="8229600" cy="3916363"/>
          </a:xfrm>
        </p:spPr>
        <p:txBody>
          <a:bodyPr>
            <a:noAutofit/>
          </a:bodyPr>
          <a:lstStyle/>
          <a:p>
            <a:pPr marL="0" indent="0">
              <a:buNone/>
            </a:pPr>
            <a:r>
              <a:rPr lang="en-US" sz="3600" dirty="0">
                <a:solidFill>
                  <a:srgbClr val="FFFF00"/>
                </a:solidFill>
                <a:latin typeface="Arial" panose="020B0604020202020204" pitchFamily="34" charset="0"/>
                <a:cs typeface="Arial" panose="020B0604020202020204" pitchFamily="34" charset="0"/>
              </a:rPr>
              <a:t>“No utility shall issue any securities or evidences of indebtedness or assume any obligation or liability in respect to the securities or evidences of indebtedness of any other person </a:t>
            </a:r>
            <a:r>
              <a:rPr lang="en-US" sz="3600" b="1" dirty="0">
                <a:solidFill>
                  <a:srgbClr val="FF0000"/>
                </a:solidFill>
                <a:latin typeface="Arial" panose="020B0604020202020204" pitchFamily="34" charset="0"/>
                <a:cs typeface="Arial" panose="020B0604020202020204" pitchFamily="34" charset="0"/>
              </a:rPr>
              <a:t>until it has been authorized so to do by order of the commission</a:t>
            </a:r>
            <a:r>
              <a:rPr lang="en-US" sz="3600" dirty="0">
                <a:solidFill>
                  <a:srgbClr val="FFFF00"/>
                </a:solidFill>
                <a:latin typeface="Arial" panose="020B0604020202020204" pitchFamily="34" charset="0"/>
                <a:cs typeface="Arial" panose="020B0604020202020204" pitchFamily="34" charset="0"/>
              </a:rPr>
              <a:t>.”</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6" name="Rectangle 2"/>
          <p:cNvSpPr txBox="1">
            <a:spLocks noChangeArrowheads="1"/>
          </p:cNvSpPr>
          <p:nvPr/>
        </p:nvSpPr>
        <p:spPr>
          <a:xfrm>
            <a:off x="457200" y="1143000"/>
            <a:ext cx="8229600" cy="1143000"/>
          </a:xfrm>
          <a:prstGeom prst="rect">
            <a:avLst/>
          </a:prstGeom>
          <a:noFill/>
          <a:ln>
            <a:solidFill>
              <a:srgbClr val="FFFF00"/>
            </a:solidFill>
            <a:miter lim="800000"/>
            <a:headEnd/>
            <a:tailEnd/>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KRS 278.300</a:t>
            </a:r>
          </a:p>
        </p:txBody>
      </p:sp>
    </p:spTree>
    <p:extLst>
      <p:ext uri="{BB962C8B-B14F-4D97-AF65-F5344CB8AC3E}">
        <p14:creationId xmlns:p14="http://schemas.microsoft.com/office/powerpoint/2010/main" val="25052422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431800" y="2514600"/>
            <a:ext cx="8229600" cy="3916363"/>
          </a:xfrm>
        </p:spPr>
        <p:txBody>
          <a:bodyPr>
            <a:noAutofit/>
          </a:bodyPr>
          <a:lstStyle/>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Bonds</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Notes</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KIA Assistance Agreement</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Lease to Purchase Agreement</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Installment Contracts</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Letters of Credit</a:t>
            </a: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6" name="Rectangle 2"/>
          <p:cNvSpPr txBox="1">
            <a:spLocks noChangeArrowheads="1"/>
          </p:cNvSpPr>
          <p:nvPr/>
        </p:nvSpPr>
        <p:spPr>
          <a:xfrm>
            <a:off x="457200" y="1143000"/>
            <a:ext cx="8229600" cy="1143000"/>
          </a:xfrm>
          <a:prstGeom prst="rect">
            <a:avLst/>
          </a:prstGeom>
          <a:noFill/>
          <a:ln>
            <a:solidFill>
              <a:srgbClr val="FFFF00"/>
            </a:solidFill>
            <a:miter lim="800000"/>
            <a:headEnd/>
            <a:tailEnd/>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IS AN EVIDENCE OF INDEBTEDNESS?</a:t>
            </a:r>
          </a:p>
        </p:txBody>
      </p:sp>
    </p:spTree>
    <p:extLst>
      <p:ext uri="{BB962C8B-B14F-4D97-AF65-F5344CB8AC3E}">
        <p14:creationId xmlns:p14="http://schemas.microsoft.com/office/powerpoint/2010/main" val="2231827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431800" y="2438400"/>
            <a:ext cx="8229600" cy="4191000"/>
          </a:xfrm>
        </p:spPr>
        <p:txBody>
          <a:bodyPr>
            <a:noAutofit/>
          </a:bodyPr>
          <a:lstStyle/>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Notes that are not payable for periods of more than two years</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Limit:  Note may not be renewed for an aggregate period to exceed six year</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Obligations subject to Federal Agency Supervision</a:t>
            </a: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6" name="Rectangle 2"/>
          <p:cNvSpPr txBox="1">
            <a:spLocks noChangeArrowheads="1"/>
          </p:cNvSpPr>
          <p:nvPr/>
        </p:nvSpPr>
        <p:spPr>
          <a:xfrm>
            <a:off x="457200" y="1143000"/>
            <a:ext cx="8229600" cy="1143000"/>
          </a:xfrm>
          <a:prstGeom prst="rect">
            <a:avLst/>
          </a:prstGeom>
          <a:noFill/>
          <a:ln>
            <a:solidFill>
              <a:srgbClr val="FFFF00"/>
            </a:solidFill>
            <a:miter lim="800000"/>
            <a:headEnd/>
            <a:tailEnd/>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EXCEPTIONS TO REQUIREMENT</a:t>
            </a:r>
          </a:p>
        </p:txBody>
      </p:sp>
    </p:spTree>
    <p:extLst>
      <p:ext uri="{BB962C8B-B14F-4D97-AF65-F5344CB8AC3E}">
        <p14:creationId xmlns:p14="http://schemas.microsoft.com/office/powerpoint/2010/main" val="17234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2954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WHAT IS CONSTRUCTION?</a:t>
            </a:r>
          </a:p>
        </p:txBody>
      </p:sp>
      <p:sp>
        <p:nvSpPr>
          <p:cNvPr id="15363" name="Rectangle 2"/>
          <p:cNvSpPr>
            <a:spLocks noGrp="1" noChangeArrowheads="1"/>
          </p:cNvSpPr>
          <p:nvPr>
            <p:ph type="body" idx="1"/>
          </p:nvPr>
        </p:nvSpPr>
        <p:spPr>
          <a:xfrm>
            <a:off x="481899" y="2743200"/>
            <a:ext cx="8229600" cy="3810000"/>
          </a:xfrm>
        </p:spPr>
        <p:txBody>
          <a:bodyPr/>
          <a:lstStyle/>
          <a:p>
            <a:pPr marL="0" indent="0" algn="just">
              <a:buNone/>
            </a:pPr>
            <a:r>
              <a:rPr lang="en-US" sz="3600" dirty="0">
                <a:solidFill>
                  <a:srgbClr val="FFFF00"/>
                </a:solidFill>
                <a:latin typeface="Arial" pitchFamily="34" charset="0"/>
                <a:cs typeface="Arial" pitchFamily="34" charset="0"/>
              </a:rPr>
              <a:t>“To build; erect; put together; make ready for use. To adjust and join materials, or parts of, so as to form a permanent whole. To put together constitutent parts of something in their proper place and order.”</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258856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431800" y="2514600"/>
            <a:ext cx="8229600" cy="3916363"/>
          </a:xfrm>
        </p:spPr>
        <p:txBody>
          <a:bodyPr>
            <a:noAutofit/>
          </a:bodyPr>
          <a:lstStyle/>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Amount of Loan Not Relevant</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Violation Occurs Upon Execution</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Violation Not Affected by Satisfying Obligation within 2 Years of Creation</a:t>
            </a:r>
          </a:p>
          <a:p>
            <a:pPr>
              <a:buFont typeface="Wingdings" panose="05000000000000000000" pitchFamily="2" charset="2"/>
              <a:buChar char="§"/>
            </a:pPr>
            <a:r>
              <a:rPr lang="en-US" sz="3600" dirty="0">
                <a:solidFill>
                  <a:srgbClr val="FFFF00"/>
                </a:solidFill>
                <a:latin typeface="Arial" panose="020B0604020202020204" pitchFamily="34" charset="0"/>
                <a:cs typeface="Arial" panose="020B0604020202020204" pitchFamily="34" charset="0"/>
              </a:rPr>
              <a:t>High Priority In PSC Review</a:t>
            </a: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6" name="Rectangle 2"/>
          <p:cNvSpPr txBox="1">
            <a:spLocks noChangeArrowheads="1"/>
          </p:cNvSpPr>
          <p:nvPr/>
        </p:nvSpPr>
        <p:spPr>
          <a:xfrm>
            <a:off x="457200" y="1143000"/>
            <a:ext cx="8229600" cy="1143000"/>
          </a:xfrm>
          <a:prstGeom prst="rect">
            <a:avLst/>
          </a:prstGeom>
          <a:noFill/>
          <a:ln>
            <a:solidFill>
              <a:srgbClr val="FFFF00"/>
            </a:solidFill>
            <a:miter lim="800000"/>
            <a:headEnd/>
            <a:tailEnd/>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GENERAL CONSIDERATIONS</a:t>
            </a:r>
          </a:p>
        </p:txBody>
      </p:sp>
    </p:spTree>
    <p:extLst>
      <p:ext uri="{BB962C8B-B14F-4D97-AF65-F5344CB8AC3E}">
        <p14:creationId xmlns:p14="http://schemas.microsoft.com/office/powerpoint/2010/main" val="3288657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219200"/>
          </a:xfrm>
          <a:ln>
            <a:solidFill>
              <a:srgbClr val="FFFF00"/>
            </a:solidFill>
          </a:ln>
        </p:spPr>
        <p:txBody>
          <a:bodyPr>
            <a:noAutofit/>
          </a:bodyPr>
          <a:lstStyle/>
          <a:p>
            <a:pPr eaLnBrk="1" hangingPunct="1"/>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CONSEQUENCE OF NON-COMPLIANCE</a:t>
            </a:r>
          </a:p>
        </p:txBody>
      </p:sp>
      <p:sp>
        <p:nvSpPr>
          <p:cNvPr id="15363" name="Rectangle 2"/>
          <p:cNvSpPr>
            <a:spLocks noGrp="1" noChangeArrowheads="1"/>
          </p:cNvSpPr>
          <p:nvPr>
            <p:ph type="body" idx="1"/>
          </p:nvPr>
        </p:nvSpPr>
        <p:spPr>
          <a:xfrm>
            <a:off x="457200" y="2514600"/>
            <a:ext cx="8229600" cy="3810000"/>
          </a:xfrm>
          <a:noFill/>
          <a:ln>
            <a:noFill/>
          </a:ln>
        </p:spPr>
        <p:txBody>
          <a:bodyPr>
            <a:noAutofit/>
          </a:bodyPr>
          <a:lstStyle/>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Assessment of $2,500 Penalty To:</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Utility</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Utility Management </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Board Members</a:t>
            </a:r>
          </a:p>
          <a:p>
            <a:pPr lvl="1">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Legal Counsel</a:t>
            </a:r>
          </a:p>
          <a:p>
            <a:pPr>
              <a:buFont typeface="Wingdings" panose="05000000000000000000" pitchFamily="2" charset="2"/>
              <a:buChar char="§"/>
              <a:defRPr/>
            </a:pPr>
            <a:r>
              <a:rPr lang="en-US" sz="3600" dirty="0">
                <a:solidFill>
                  <a:srgbClr val="FFFF00"/>
                </a:solidFill>
                <a:latin typeface="Arial" panose="020B0604020202020204" pitchFamily="34" charset="0"/>
                <a:cs typeface="Arial" panose="020B0604020202020204" pitchFamily="34" charset="0"/>
              </a:rPr>
              <a:t>Questions re: legality of debt</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0997438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 name="Text Placeholder 7"/>
          <p:cNvSpPr>
            <a:spLocks noGrp="1"/>
          </p:cNvSpPr>
          <p:nvPr>
            <p:ph type="body" sz="quarter" idx="11"/>
          </p:nvPr>
        </p:nvSpPr>
        <p:spPr bwMode="auto">
          <a:xfrm>
            <a:off x="800100" y="2971800"/>
            <a:ext cx="7543799"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p>
            <a:pPr algn="ctr"/>
            <a:r>
              <a:rPr lang="en-US" alt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rPr>
              <a:t>PREPARING AN APPLICATION FOR DEBT AUTHORIZATION</a:t>
            </a:r>
          </a:p>
        </p:txBody>
      </p:sp>
    </p:spTree>
    <p:extLst>
      <p:ext uri="{BB962C8B-B14F-4D97-AF65-F5344CB8AC3E}">
        <p14:creationId xmlns:p14="http://schemas.microsoft.com/office/powerpoint/2010/main" val="20885575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92162"/>
          </a:xfrm>
          <a:ln>
            <a:solidFill>
              <a:srgbClr val="FFFF00"/>
            </a:solidFill>
          </a:ln>
        </p:spPr>
        <p:txBody>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CONTENTS OF APPLICATION</a:t>
            </a:r>
          </a:p>
        </p:txBody>
      </p:sp>
      <p:sp>
        <p:nvSpPr>
          <p:cNvPr id="15363" name="Rectangle 2"/>
          <p:cNvSpPr>
            <a:spLocks noGrp="1" noChangeArrowheads="1"/>
          </p:cNvSpPr>
          <p:nvPr>
            <p:ph type="body" idx="1"/>
          </p:nvPr>
        </p:nvSpPr>
        <p:spPr>
          <a:xfrm>
            <a:off x="457200" y="1905000"/>
            <a:ext cx="8229600" cy="4648200"/>
          </a:xfrm>
          <a:noFill/>
          <a:ln>
            <a:noFill/>
          </a:ln>
        </p:spPr>
        <p:txBody>
          <a:bodyPr>
            <a:normAutofit/>
          </a:bodyPr>
          <a:lstStyle/>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Financial Exhibit</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Description of Applicant’s Property</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Description of Use of Proceeds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Detailed description of property to be acquired or constructed or proposed improvement</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Copy of contracts re: acquisition/construction of property, proposed improvement</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Notice to State Local Debt Officer</a:t>
            </a: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6230049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792162"/>
          </a:xfrm>
          <a:ln>
            <a:solidFill>
              <a:srgbClr val="FFFF00"/>
            </a:solidFill>
          </a:ln>
        </p:spPr>
        <p:txBody>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CONTENTS OF APPLICATION</a:t>
            </a:r>
          </a:p>
        </p:txBody>
      </p:sp>
      <p:sp>
        <p:nvSpPr>
          <p:cNvPr id="15363" name="Rectangle 2"/>
          <p:cNvSpPr>
            <a:spLocks noGrp="1" noChangeArrowheads="1"/>
          </p:cNvSpPr>
          <p:nvPr>
            <p:ph type="body" idx="1"/>
          </p:nvPr>
        </p:nvSpPr>
        <p:spPr>
          <a:xfrm>
            <a:off x="457200" y="1905000"/>
            <a:ext cx="8229600" cy="4648200"/>
          </a:xfrm>
          <a:noFill/>
          <a:ln>
            <a:noFill/>
          </a:ln>
        </p:spPr>
        <p:txBody>
          <a:bodyPr>
            <a:normAutofit/>
          </a:bodyPr>
          <a:lstStyle/>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Maps/Plans of Property to be Acquired or Constructed</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Estimates of the Cost of Property/Improvements</a:t>
            </a:r>
          </a:p>
          <a:p>
            <a:pPr>
              <a:buFont typeface="Wingdings" panose="05000000000000000000" pitchFamily="2" charset="2"/>
              <a:buChar char="§"/>
              <a:defRPr/>
            </a:pPr>
            <a:r>
              <a:rPr lang="en-US" sz="2800" dirty="0">
                <a:solidFill>
                  <a:srgbClr val="FFFF00"/>
                </a:solidFill>
                <a:latin typeface="Arial" panose="020B0604020202020204" pitchFamily="34" charset="0"/>
                <a:cs typeface="Arial" panose="020B0604020202020204" pitchFamily="34" charset="0"/>
              </a:rPr>
              <a:t>Application must be signed under oath by utility officer</a:t>
            </a:r>
          </a:p>
          <a:p>
            <a:pPr marL="0" indent="0" algn="r">
              <a:buNone/>
              <a:defRPr/>
            </a:pPr>
            <a:endParaRPr lang="en-US" sz="2800" dirty="0">
              <a:solidFill>
                <a:srgbClr val="FFFF00"/>
              </a:solidFill>
              <a:latin typeface="Arial" panose="020B0604020202020204" pitchFamily="34" charset="0"/>
              <a:cs typeface="Arial" panose="020B0604020202020204" pitchFamily="34" charset="0"/>
            </a:endParaRPr>
          </a:p>
          <a:p>
            <a:pPr marL="0" indent="0" algn="r">
              <a:buNone/>
              <a:defRPr/>
            </a:pPr>
            <a:endParaRPr lang="en-US" sz="2800" dirty="0">
              <a:solidFill>
                <a:srgbClr val="FFFF00"/>
              </a:solidFill>
              <a:latin typeface="Arial" panose="020B0604020202020204" pitchFamily="34" charset="0"/>
              <a:cs typeface="Arial" panose="020B0604020202020204" pitchFamily="34" charset="0"/>
            </a:endParaRPr>
          </a:p>
          <a:p>
            <a:pPr marL="0" indent="0" algn="r">
              <a:buNone/>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878164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431800" y="2095500"/>
            <a:ext cx="8229600" cy="4335463"/>
          </a:xfrm>
        </p:spPr>
        <p:txBody>
          <a:bodyPr>
            <a:noAutofit/>
          </a:bodyPr>
          <a:lstStyle/>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Issuance is for lawful object/purpose</a:t>
            </a:r>
          </a:p>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Issuance is necessary &amp; appropriate for performance of utility’s service to public</a:t>
            </a:r>
          </a:p>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Issuance will not impair utility’s ability to serve public</a:t>
            </a:r>
          </a:p>
          <a:p>
            <a:pPr>
              <a:buFont typeface="Wingdings" panose="05000000000000000000" pitchFamily="2" charset="2"/>
              <a:buChar char="§"/>
            </a:pPr>
            <a:r>
              <a:rPr lang="en-US" sz="3000" dirty="0">
                <a:solidFill>
                  <a:srgbClr val="FFFF00"/>
                </a:solidFill>
                <a:latin typeface="Arial" panose="020B0604020202020204" pitchFamily="34" charset="0"/>
                <a:cs typeface="Arial" panose="020B0604020202020204" pitchFamily="34" charset="0"/>
              </a:rPr>
              <a:t>Issuance is reasonably &amp; appropriate to perform service to public</a:t>
            </a:r>
          </a:p>
          <a:p>
            <a:pPr>
              <a:buFont typeface="Wingdings" panose="05000000000000000000" pitchFamily="2" charset="2"/>
              <a:buChar char="§"/>
            </a:pPr>
            <a:r>
              <a:rPr lang="en-US" sz="3000" b="1" dirty="0">
                <a:solidFill>
                  <a:srgbClr val="FF0000"/>
                </a:solidFill>
                <a:latin typeface="Arial" panose="020B0604020202020204" pitchFamily="34" charset="0"/>
                <a:cs typeface="Arial" panose="020B0604020202020204" pitchFamily="34" charset="0"/>
              </a:rPr>
              <a:t>Utility can meet debt service requirements</a:t>
            </a: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en-US" sz="3600" dirty="0">
              <a:solidFill>
                <a:srgbClr val="FFFF00"/>
              </a:solidFill>
              <a:latin typeface="Arial" panose="020B0604020202020204" pitchFamily="34" charset="0"/>
              <a:cs typeface="Arial" panose="020B0604020202020204" pitchFamily="34"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6" name="Rectangle 2"/>
          <p:cNvSpPr txBox="1">
            <a:spLocks noChangeArrowheads="1"/>
          </p:cNvSpPr>
          <p:nvPr/>
        </p:nvSpPr>
        <p:spPr>
          <a:xfrm>
            <a:off x="457200" y="1143000"/>
            <a:ext cx="8229600" cy="762000"/>
          </a:xfrm>
          <a:prstGeom prst="rect">
            <a:avLst/>
          </a:prstGeom>
          <a:noFill/>
          <a:ln>
            <a:solidFill>
              <a:srgbClr val="FFFF00"/>
            </a:solidFill>
            <a:miter lim="800000"/>
            <a:headEnd/>
            <a:tailEnd/>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APPLICANT MUST SHOW</a:t>
            </a:r>
          </a:p>
        </p:txBody>
      </p:sp>
    </p:spTree>
    <p:extLst>
      <p:ext uri="{BB962C8B-B14F-4D97-AF65-F5344CB8AC3E}">
        <p14:creationId xmlns:p14="http://schemas.microsoft.com/office/powerpoint/2010/main" val="22270547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457200" y="1066800"/>
            <a:ext cx="8229600" cy="1066800"/>
          </a:xfrm>
          <a:ln>
            <a:solidFill>
              <a:srgbClr val="FFFF00"/>
            </a:solidFill>
          </a:ln>
        </p:spPr>
        <p:txBody>
          <a:bodyPr>
            <a:normAutofit/>
          </a:bodyPr>
          <a:lstStyle/>
          <a:p>
            <a:r>
              <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rPr>
              <a:t>PROCEDURE</a:t>
            </a:r>
          </a:p>
        </p:txBody>
      </p:sp>
      <p:sp>
        <p:nvSpPr>
          <p:cNvPr id="15363" name="Rectangle 2"/>
          <p:cNvSpPr>
            <a:spLocks noGrp="1" noChangeArrowheads="1"/>
          </p:cNvSpPr>
          <p:nvPr>
            <p:ph type="body" idx="1"/>
          </p:nvPr>
        </p:nvSpPr>
        <p:spPr>
          <a:xfrm>
            <a:off x="457200" y="2286000"/>
            <a:ext cx="8229600" cy="4267200"/>
          </a:xfrm>
          <a:noFill/>
          <a:ln>
            <a:noFill/>
          </a:ln>
        </p:spPr>
        <p:txBody>
          <a:bodyPr>
            <a:normAutofit lnSpcReduction="10000"/>
          </a:bodyPr>
          <a:lstStyle/>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Application</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Discovery</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Generally No Intervenors</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Hearing on Application Seldom Held</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Matter to Go to Front of PSC Docket</a:t>
            </a:r>
          </a:p>
          <a:p>
            <a:pPr>
              <a:buFont typeface="Wingdings" panose="05000000000000000000" pitchFamily="2" charset="2"/>
              <a:buChar char="§"/>
              <a:defRPr/>
            </a:pPr>
            <a:r>
              <a:rPr lang="en-US" dirty="0">
                <a:solidFill>
                  <a:srgbClr val="FFFF00"/>
                </a:solidFill>
                <a:latin typeface="Arial" panose="020B0604020202020204" pitchFamily="34" charset="0"/>
                <a:cs typeface="Arial" panose="020B0604020202020204" pitchFamily="34" charset="0"/>
              </a:rPr>
              <a:t>Final Order:  60 Days from filing of Application but application may be continued beyond 60 days</a:t>
            </a: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dirty="0">
              <a:solidFill>
                <a:srgbClr val="FFFF00"/>
              </a:solidFill>
              <a:latin typeface="Arial" panose="020B0604020202020204" pitchFamily="34" charset="0"/>
              <a:cs typeface="Arial" panose="020B0604020202020204" pitchFamily="34" charset="0"/>
            </a:endParaRPr>
          </a:p>
          <a:p>
            <a:pPr>
              <a:buFont typeface="Wingdings" panose="05000000000000000000" pitchFamily="2" charset="2"/>
              <a:buChar char="§"/>
              <a:defRPr/>
            </a:pPr>
            <a:endParaRPr lang="en-US" sz="2800" dirty="0">
              <a:solidFill>
                <a:srgbClr val="FFFF00"/>
              </a:solidFill>
              <a:latin typeface="Arial" panose="020B0604020202020204" pitchFamily="34" charset="0"/>
              <a:cs typeface="Arial" panose="020B0604020202020204" pitchFamily="34" charset="0"/>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876671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4" descr="MCj04348590000[1]"/>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514600" y="838200"/>
            <a:ext cx="4800600" cy="4800600"/>
          </a:xfrm>
        </p:spPr>
      </p:pic>
      <p:sp>
        <p:nvSpPr>
          <p:cNvPr id="93187" name="Rectangle 5"/>
          <p:cNvSpPr>
            <a:spLocks noChangeArrowheads="1"/>
          </p:cNvSpPr>
          <p:nvPr/>
        </p:nvSpPr>
        <p:spPr bwMode="auto">
          <a:xfrm>
            <a:off x="0" y="24384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altLang="en-US" sz="8000" b="1" i="1" dirty="0">
                <a:solidFill>
                  <a:schemeClr val="tx2"/>
                </a:solidFill>
              </a:rPr>
              <a:t>QUESTIONS?</a:t>
            </a:r>
          </a:p>
        </p:txBody>
      </p:sp>
      <p:sp>
        <p:nvSpPr>
          <p:cNvPr id="120838" name="Text Box 6"/>
          <p:cNvSpPr txBox="1">
            <a:spLocks noChangeArrowheads="1"/>
          </p:cNvSpPr>
          <p:nvPr/>
        </p:nvSpPr>
        <p:spPr bwMode="auto">
          <a:xfrm>
            <a:off x="381000" y="5334000"/>
            <a:ext cx="8610600" cy="1323439"/>
          </a:xfrm>
          <a:prstGeom prst="rect">
            <a:avLst/>
          </a:prstGeom>
          <a:noFill/>
          <a:ln w="9525">
            <a:noFill/>
            <a:miter lim="800000"/>
            <a:headEnd/>
            <a:tailEnd/>
          </a:ln>
          <a:effectLst/>
        </p:spPr>
        <p:txBody>
          <a:bodyPr>
            <a:spAutoFit/>
          </a:bodyPr>
          <a:lstStyle/>
          <a:p>
            <a:pPr algn="ctr">
              <a:tabLst>
                <a:tab pos="3205163" algn="l"/>
              </a:tabLst>
              <a:defRPr/>
            </a:pPr>
            <a:r>
              <a:rPr lang="en-US" altLang="en-US" sz="2000" b="1" dirty="0">
                <a:latin typeface="+mn-lt"/>
              </a:rPr>
              <a:t>gerald.wuetcher@skofirm.com</a:t>
            </a:r>
          </a:p>
          <a:p>
            <a:pPr algn="ctr">
              <a:defRPr/>
            </a:pPr>
            <a:r>
              <a:rPr lang="en-US" altLang="en-US" sz="2000" b="1" dirty="0">
                <a:latin typeface="+mn-lt"/>
              </a:rPr>
              <a:t>859-231-3017</a:t>
            </a:r>
          </a:p>
          <a:p>
            <a:pPr algn="ctr">
              <a:defRPr/>
            </a:pPr>
            <a:r>
              <a:rPr lang="en-US" altLang="en-US" sz="2000" b="1" kern="0" dirty="0">
                <a:effectLst>
                  <a:outerShdw blurRad="38100" dist="38100" dir="2700000" algn="tl">
                    <a:srgbClr val="000000">
                      <a:alpha val="43137"/>
                    </a:srgbClr>
                  </a:outerShdw>
                </a:effectLst>
              </a:rPr>
              <a:t>https://twitter.com/gwuetcher</a:t>
            </a:r>
          </a:p>
          <a:p>
            <a:pPr algn="ctr">
              <a:defRPr/>
            </a:pPr>
            <a:endParaRPr lang="en-US" altLang="en-US" sz="2000" dirty="0"/>
          </a:p>
        </p:txBody>
      </p:sp>
      <p:pic>
        <p:nvPicPr>
          <p:cNvPr id="9318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03160258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69D21-9FBD-DE9E-003F-EE59ED353E75}"/>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E1A5028A-FD7B-9C70-483E-6A9E655E591A}"/>
              </a:ext>
            </a:extLst>
          </p:cNvPr>
          <p:cNvSpPr>
            <a:spLocks noGrp="1" noChangeArrowheads="1"/>
          </p:cNvSpPr>
          <p:nvPr>
            <p:ph type="title"/>
          </p:nvPr>
        </p:nvSpPr>
        <p:spPr>
          <a:xfrm>
            <a:off x="457200" y="1066800"/>
            <a:ext cx="8229600" cy="1295400"/>
          </a:xfrm>
          <a:ln>
            <a:solidFill>
              <a:srgbClr val="FFFF00"/>
            </a:solidFill>
          </a:ln>
        </p:spPr>
        <p:txBody>
          <a:bodyPr/>
          <a:lstStyle/>
          <a:p>
            <a:pPr eaLnBrk="1" hangingPunct="1"/>
            <a:r>
              <a:rPr lang="en-US" sz="40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WHAT IS CONSTRUCTION?</a:t>
            </a:r>
          </a:p>
        </p:txBody>
      </p:sp>
      <p:sp>
        <p:nvSpPr>
          <p:cNvPr id="15363" name="Rectangle 2">
            <a:extLst>
              <a:ext uri="{FF2B5EF4-FFF2-40B4-BE49-F238E27FC236}">
                <a16:creationId xmlns:a16="http://schemas.microsoft.com/office/drawing/2014/main" id="{D9790D47-1217-A8C7-00A3-8E1263F61C4C}"/>
              </a:ext>
            </a:extLst>
          </p:cNvPr>
          <p:cNvSpPr>
            <a:spLocks noGrp="1" noChangeArrowheads="1"/>
          </p:cNvSpPr>
          <p:nvPr>
            <p:ph type="body" idx="1"/>
          </p:nvPr>
        </p:nvSpPr>
        <p:spPr>
          <a:xfrm>
            <a:off x="481899" y="2743200"/>
            <a:ext cx="8229600" cy="3810000"/>
          </a:xfrm>
        </p:spPr>
        <p:txBody>
          <a:bodyPr/>
          <a:lstStyle/>
          <a:p>
            <a:pPr>
              <a:buFont typeface="Wingdings" pitchFamily="2" charset="2"/>
              <a:buChar char="§"/>
            </a:pPr>
            <a:r>
              <a:rPr lang="en-US" sz="3600" dirty="0">
                <a:solidFill>
                  <a:srgbClr val="FFFF00"/>
                </a:solidFill>
                <a:latin typeface="Arial" pitchFamily="34" charset="0"/>
                <a:cs typeface="Arial" pitchFamily="34" charset="0"/>
              </a:rPr>
              <a:t>Construction of Buildings/Facilities</a:t>
            </a:r>
          </a:p>
          <a:p>
            <a:pPr>
              <a:buFont typeface="Wingdings" pitchFamily="2" charset="2"/>
              <a:buChar char="§"/>
            </a:pPr>
            <a:r>
              <a:rPr lang="en-US" sz="3600" dirty="0">
                <a:solidFill>
                  <a:srgbClr val="FFFF00"/>
                </a:solidFill>
                <a:latin typeface="Arial" pitchFamily="34" charset="0"/>
                <a:cs typeface="Arial" pitchFamily="34" charset="0"/>
              </a:rPr>
              <a:t>Remodeling of Existing Facilities</a:t>
            </a:r>
          </a:p>
          <a:p>
            <a:pPr>
              <a:buFont typeface="Wingdings" pitchFamily="2" charset="2"/>
              <a:buChar char="§"/>
            </a:pPr>
            <a:r>
              <a:rPr lang="en-US" sz="3600" dirty="0">
                <a:solidFill>
                  <a:srgbClr val="FFFF00"/>
                </a:solidFill>
                <a:latin typeface="Arial" pitchFamily="34" charset="0"/>
                <a:cs typeface="Arial" pitchFamily="34" charset="0"/>
              </a:rPr>
              <a:t>Purchase &amp; Installation of Equipment</a:t>
            </a:r>
          </a:p>
          <a:p>
            <a:pPr>
              <a:buFont typeface="Wingdings" pitchFamily="2" charset="2"/>
              <a:buChar char="§"/>
            </a:pPr>
            <a:r>
              <a:rPr lang="en-US" sz="3600" dirty="0">
                <a:solidFill>
                  <a:srgbClr val="FFFF00"/>
                </a:solidFill>
                <a:latin typeface="Arial" pitchFamily="34" charset="0"/>
                <a:cs typeface="Arial" pitchFamily="34" charset="0"/>
              </a:rPr>
              <a:t>Extensive Repair Work </a:t>
            </a:r>
          </a:p>
        </p:txBody>
      </p:sp>
      <p:pic>
        <p:nvPicPr>
          <p:cNvPr id="15364" name="Picture 3">
            <a:extLst>
              <a:ext uri="{FF2B5EF4-FFF2-40B4-BE49-F238E27FC236}">
                <a16:creationId xmlns:a16="http://schemas.microsoft.com/office/drawing/2014/main" id="{24735325-C731-91A2-3AB0-B8595F5842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2471603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81000" y="1066800"/>
            <a:ext cx="8534400" cy="1219200"/>
          </a:xfrm>
          <a:ln>
            <a:solidFill>
              <a:srgbClr val="FFFF00"/>
            </a:solidFill>
          </a:ln>
        </p:spPr>
        <p:txBody>
          <a:bodyPr/>
          <a:lstStyle/>
          <a:p>
            <a:pPr eaLnBrk="1" hangingPunct="1"/>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WHAT IS </a:t>
            </a:r>
            <a:r>
              <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rPr>
              <a:t>NOT</a:t>
            </a:r>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 CONSTRUCTION &amp; DOES </a:t>
            </a:r>
            <a:r>
              <a:rPr lang="en-US" sz="3600" b="1" dirty="0">
                <a:solidFill>
                  <a:srgbClr val="FF0000"/>
                </a:solidFill>
                <a:effectLst>
                  <a:outerShdw blurRad="38100" dist="38100" dir="2700000" algn="tl">
                    <a:srgbClr val="000000">
                      <a:alpha val="43137"/>
                    </a:srgbClr>
                  </a:outerShdw>
                </a:effectLst>
                <a:latin typeface="Arial" pitchFamily="34" charset="0"/>
                <a:cs typeface="Arial" pitchFamily="34" charset="0"/>
                <a:sym typeface="Lucida Grande" charset="0"/>
              </a:rPr>
              <a:t>NOT</a:t>
            </a:r>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 REQUIRE A CERTIFICATE</a:t>
            </a:r>
          </a:p>
        </p:txBody>
      </p:sp>
      <p:sp>
        <p:nvSpPr>
          <p:cNvPr id="15363" name="Rectangle 2"/>
          <p:cNvSpPr>
            <a:spLocks noGrp="1" noChangeArrowheads="1"/>
          </p:cNvSpPr>
          <p:nvPr>
            <p:ph type="body" idx="1"/>
          </p:nvPr>
        </p:nvSpPr>
        <p:spPr>
          <a:xfrm>
            <a:off x="381000" y="2667000"/>
            <a:ext cx="8534400" cy="3657600"/>
          </a:xfrm>
        </p:spPr>
        <p:txBody>
          <a:bodyPr/>
          <a:lstStyle/>
          <a:p>
            <a:pPr>
              <a:buFont typeface="Wingdings" pitchFamily="2" charset="2"/>
              <a:buChar char="§"/>
            </a:pPr>
            <a:r>
              <a:rPr lang="en-US" sz="3600" dirty="0">
                <a:solidFill>
                  <a:srgbClr val="FFFF00"/>
                </a:solidFill>
                <a:latin typeface="Arial" pitchFamily="34" charset="0"/>
                <a:cs typeface="Arial" pitchFamily="34" charset="0"/>
              </a:rPr>
              <a:t>Purchase of Building or Land</a:t>
            </a:r>
          </a:p>
          <a:p>
            <a:pPr>
              <a:buFont typeface="Wingdings" pitchFamily="2" charset="2"/>
              <a:buChar char="§"/>
            </a:pPr>
            <a:r>
              <a:rPr lang="en-US" sz="3600" dirty="0">
                <a:solidFill>
                  <a:srgbClr val="FFFF00"/>
                </a:solidFill>
                <a:latin typeface="Arial" pitchFamily="34" charset="0"/>
                <a:cs typeface="Arial" pitchFamily="34" charset="0"/>
              </a:rPr>
              <a:t>Maintenance Projects </a:t>
            </a:r>
          </a:p>
          <a:p>
            <a:pPr>
              <a:buFont typeface="Wingdings" pitchFamily="2" charset="2"/>
              <a:buChar char="§"/>
            </a:pPr>
            <a:r>
              <a:rPr lang="en-US" sz="3600" dirty="0">
                <a:solidFill>
                  <a:srgbClr val="FFFF00"/>
                </a:solidFill>
                <a:latin typeface="Arial" pitchFamily="34" charset="0"/>
                <a:cs typeface="Arial" pitchFamily="34" charset="0"/>
              </a:rPr>
              <a:t>Demolition of Existing Facility</a:t>
            </a:r>
          </a:p>
          <a:p>
            <a:pPr>
              <a:buFont typeface="Wingdings" pitchFamily="2" charset="2"/>
              <a:buChar char="§"/>
            </a:pPr>
            <a:r>
              <a:rPr lang="en-US" sz="3600" dirty="0">
                <a:solidFill>
                  <a:srgbClr val="FFFF00"/>
                </a:solidFill>
                <a:latin typeface="Arial" pitchFamily="34" charset="0"/>
                <a:cs typeface="Arial" pitchFamily="34" charset="0"/>
              </a:rPr>
              <a:t>Preparation of Land for Construction</a:t>
            </a:r>
          </a:p>
          <a:p>
            <a:pPr>
              <a:buFont typeface="Wingdings" pitchFamily="2" charset="2"/>
              <a:buChar char="§"/>
            </a:pPr>
            <a:r>
              <a:rPr lang="en-US" sz="3600" dirty="0">
                <a:solidFill>
                  <a:srgbClr val="FFFF00"/>
                </a:solidFill>
                <a:latin typeface="Arial" pitchFamily="34" charset="0"/>
                <a:cs typeface="Arial" pitchFamily="34" charset="0"/>
              </a:rPr>
              <a:t>Acquisition of Easements</a:t>
            </a:r>
          </a:p>
          <a:p>
            <a:pPr marL="0" indent="0">
              <a:buNone/>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828874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381000" y="1066800"/>
            <a:ext cx="8534400" cy="792162"/>
          </a:xfrm>
          <a:ln>
            <a:solidFill>
              <a:srgbClr val="FFFF00"/>
            </a:solidFill>
          </a:ln>
        </p:spPr>
        <p:txBody>
          <a:bodyPr/>
          <a:lstStyle/>
          <a:p>
            <a:pPr eaLnBrk="1" hangingPunct="1"/>
            <a:r>
              <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sym typeface="Lucida Grande" charset="0"/>
              </a:rPr>
              <a:t>KRS 278.020(1): EXCEPTIONS</a:t>
            </a:r>
          </a:p>
        </p:txBody>
      </p:sp>
      <p:sp>
        <p:nvSpPr>
          <p:cNvPr id="15363" name="Rectangle 2"/>
          <p:cNvSpPr>
            <a:spLocks noGrp="1" noChangeArrowheads="1"/>
          </p:cNvSpPr>
          <p:nvPr>
            <p:ph type="body" idx="1"/>
          </p:nvPr>
        </p:nvSpPr>
        <p:spPr>
          <a:xfrm>
            <a:off x="381000" y="2057400"/>
            <a:ext cx="8534400" cy="4267200"/>
          </a:xfrm>
        </p:spPr>
        <p:txBody>
          <a:bodyPr/>
          <a:lstStyle/>
          <a:p>
            <a:pPr>
              <a:buFont typeface="Wingdings" pitchFamily="2" charset="2"/>
              <a:buChar char="§"/>
            </a:pPr>
            <a:r>
              <a:rPr lang="en-US" sz="3600" dirty="0">
                <a:solidFill>
                  <a:srgbClr val="FFFF00"/>
                </a:solidFill>
                <a:latin typeface="Arial" pitchFamily="34" charset="0"/>
                <a:cs typeface="Arial" pitchFamily="34" charset="0"/>
              </a:rPr>
              <a:t>Service Connections to Electric Consuming Facilities By Retail Electric Suppliers </a:t>
            </a:r>
          </a:p>
          <a:p>
            <a:pPr>
              <a:buFont typeface="Wingdings" pitchFamily="2" charset="2"/>
              <a:buChar char="§"/>
            </a:pPr>
            <a:r>
              <a:rPr lang="en-US" sz="3600" dirty="0">
                <a:solidFill>
                  <a:srgbClr val="FFFF00"/>
                </a:solidFill>
                <a:latin typeface="Arial" pitchFamily="34" charset="0"/>
                <a:cs typeface="Arial" pitchFamily="34" charset="0"/>
              </a:rPr>
              <a:t>Water Main Extension or Improvement Project</a:t>
            </a:r>
          </a:p>
          <a:p>
            <a:pPr>
              <a:buFont typeface="Wingdings" pitchFamily="2" charset="2"/>
              <a:buChar char="§"/>
            </a:pPr>
            <a:r>
              <a:rPr lang="en-US" sz="3600" dirty="0">
                <a:solidFill>
                  <a:srgbClr val="FFFF00"/>
                </a:solidFill>
                <a:latin typeface="Arial" pitchFamily="34" charset="0"/>
                <a:cs typeface="Arial" pitchFamily="34" charset="0"/>
              </a:rPr>
              <a:t>Ordinary Extensions of Existing Systems in Usual Course of Business</a:t>
            </a:r>
          </a:p>
          <a:p>
            <a:pPr marL="0" indent="0">
              <a:buNone/>
            </a:pPr>
            <a:endParaRPr lang="en-US" sz="3600" dirty="0">
              <a:solidFill>
                <a:srgbClr val="FFFF00"/>
              </a:solidFill>
              <a:latin typeface="Arial" pitchFamily="34" charset="0"/>
              <a:cs typeface="Arial" pitchFamily="34" charset="0"/>
            </a:endParaRPr>
          </a:p>
          <a:p>
            <a:pPr marL="0" indent="0">
              <a:buNone/>
            </a:pPr>
            <a:endParaRPr lang="en-US" sz="3600" dirty="0"/>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607728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E3447B-D8A9-856A-DD2D-6AA412C5DBFB}"/>
            </a:ext>
          </a:extLst>
        </p:cNvPr>
        <p:cNvGrpSpPr/>
        <p:nvPr/>
      </p:nvGrpSpPr>
      <p:grpSpPr>
        <a:xfrm>
          <a:off x="0" y="0"/>
          <a:ext cx="0" cy="0"/>
          <a:chOff x="0" y="0"/>
          <a:chExt cx="0" cy="0"/>
        </a:xfrm>
      </p:grpSpPr>
      <p:sp>
        <p:nvSpPr>
          <p:cNvPr id="15362" name="Rectangle 1">
            <a:extLst>
              <a:ext uri="{FF2B5EF4-FFF2-40B4-BE49-F238E27FC236}">
                <a16:creationId xmlns:a16="http://schemas.microsoft.com/office/drawing/2014/main" id="{E499A82D-ED00-303E-3071-63A6AC65DF6F}"/>
              </a:ext>
            </a:extLst>
          </p:cNvPr>
          <p:cNvSpPr>
            <a:spLocks noGrp="1" noChangeArrowheads="1"/>
          </p:cNvSpPr>
          <p:nvPr>
            <p:ph type="title"/>
          </p:nvPr>
        </p:nvSpPr>
        <p:spPr>
          <a:xfrm>
            <a:off x="457200" y="1066800"/>
            <a:ext cx="8229600" cy="1447800"/>
          </a:xfrm>
          <a:ln>
            <a:solidFill>
              <a:srgbClr val="FFFF00"/>
            </a:solidFill>
          </a:ln>
        </p:spPr>
        <p:txBody>
          <a:bodyPr>
            <a:normAutofit/>
          </a:bodyPr>
          <a:lstStyle/>
          <a:p>
            <a:pPr eaLnBrk="1" hangingPunct="1"/>
            <a:r>
              <a:rPr lang="en-US" b="1" dirty="0">
                <a:solidFill>
                  <a:srgbClr val="FFFF00"/>
                </a:solidFill>
                <a:effectLst>
                  <a:outerShdw blurRad="38100" dist="38100" dir="2700000" algn="tl">
                    <a:srgbClr val="000000">
                      <a:alpha val="43137"/>
                    </a:srgbClr>
                  </a:outerShdw>
                </a:effectLst>
                <a:latin typeface="Arial" panose="020B0604020202020204" pitchFamily="34" charset="0"/>
                <a:ea typeface="Lucida Grande" charset="0"/>
                <a:cs typeface="Arial" panose="020B0604020202020204" pitchFamily="34" charset="0"/>
                <a:sym typeface="Lucida Grande" charset="0"/>
              </a:rPr>
              <a:t>WATERLINE EXENSION OR IMPROVEMENT</a:t>
            </a:r>
            <a:endParaRPr lang="en-US"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Lucida Grande" charset="0"/>
            </a:endParaRPr>
          </a:p>
        </p:txBody>
      </p:sp>
      <p:sp>
        <p:nvSpPr>
          <p:cNvPr id="15363" name="Rectangle 2">
            <a:extLst>
              <a:ext uri="{FF2B5EF4-FFF2-40B4-BE49-F238E27FC236}">
                <a16:creationId xmlns:a16="http://schemas.microsoft.com/office/drawing/2014/main" id="{CFBF5410-FC3B-3971-DA0D-9DCE114B6942}"/>
              </a:ext>
            </a:extLst>
          </p:cNvPr>
          <p:cNvSpPr>
            <a:spLocks noGrp="1" noChangeArrowheads="1"/>
          </p:cNvSpPr>
          <p:nvPr>
            <p:ph type="body" idx="1"/>
          </p:nvPr>
        </p:nvSpPr>
        <p:spPr>
          <a:xfrm>
            <a:off x="439615" y="2667000"/>
            <a:ext cx="8229600" cy="3886200"/>
          </a:xfrm>
        </p:spPr>
        <p:txBody>
          <a:bodyPr>
            <a:normAutofit/>
          </a:bodyPr>
          <a:lstStyle/>
          <a:p>
            <a:pPr>
              <a:buFont typeface="Wingdings" panose="05000000000000000000" pitchFamily="2" charset="2"/>
              <a:buChar char="§"/>
            </a:pPr>
            <a:r>
              <a:rPr lang="en-US" sz="4000" dirty="0">
                <a:solidFill>
                  <a:srgbClr val="FFFF00"/>
                </a:solidFill>
              </a:rPr>
              <a:t>Added to KRS 278.020(1) in 2018</a:t>
            </a:r>
          </a:p>
          <a:p>
            <a:pPr>
              <a:buFont typeface="Wingdings" panose="05000000000000000000" pitchFamily="2" charset="2"/>
              <a:buChar char="§"/>
            </a:pPr>
            <a:r>
              <a:rPr lang="en-US" sz="4000" dirty="0">
                <a:solidFill>
                  <a:srgbClr val="FFFF00"/>
                </a:solidFill>
              </a:rPr>
              <a:t>Applicable only to </a:t>
            </a:r>
            <a:r>
              <a:rPr lang="en-US" sz="4000" b="1" dirty="0">
                <a:solidFill>
                  <a:srgbClr val="FF0000"/>
                </a:solidFill>
              </a:rPr>
              <a:t>Waterline Extension or Improvement Projects</a:t>
            </a:r>
          </a:p>
          <a:p>
            <a:pPr>
              <a:buFont typeface="Wingdings" panose="05000000000000000000" pitchFamily="2" charset="2"/>
              <a:buChar char="§"/>
            </a:pPr>
            <a:r>
              <a:rPr lang="en-US" sz="4000" dirty="0">
                <a:solidFill>
                  <a:srgbClr val="FFFF00"/>
                </a:solidFill>
              </a:rPr>
              <a:t>Only Class A &amp; B Water Districts And Water Associations Are Eligible</a:t>
            </a:r>
          </a:p>
        </p:txBody>
      </p:sp>
      <p:pic>
        <p:nvPicPr>
          <p:cNvPr id="15364" name="Picture 3">
            <a:extLst>
              <a:ext uri="{FF2B5EF4-FFF2-40B4-BE49-F238E27FC236}">
                <a16:creationId xmlns:a16="http://schemas.microsoft.com/office/drawing/2014/main" id="{CB2EB1BF-0A69-1325-4C25-48962D7CC5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812611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7076</Words>
  <Application>Microsoft Office PowerPoint</Application>
  <PresentationFormat>On-screen Show (4:3)</PresentationFormat>
  <Paragraphs>630</Paragraphs>
  <Slides>57</Slides>
  <Notes>57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57</vt:i4>
      </vt:variant>
    </vt:vector>
  </HeadingPairs>
  <TitlesOfParts>
    <vt:vector size="62" baseType="lpstr">
      <vt:lpstr>Arial</vt:lpstr>
      <vt:lpstr>Calibri</vt:lpstr>
      <vt:lpstr>Wingdings</vt:lpstr>
      <vt:lpstr>Office Theme</vt:lpstr>
      <vt:lpstr>1_Office Theme</vt:lpstr>
      <vt:lpstr>PowerPoint Presentation</vt:lpstr>
      <vt:lpstr>PowerPoint Presentation</vt:lpstr>
      <vt:lpstr>KRS 278.020(1)</vt:lpstr>
      <vt:lpstr>PURPOSE OF STATUTE</vt:lpstr>
      <vt:lpstr>WHAT IS CONSTRUCTION?</vt:lpstr>
      <vt:lpstr>WHAT IS CONSTRUCTION?</vt:lpstr>
      <vt:lpstr>WHAT IS NOT CONSTRUCTION &amp; DOES NOT REQUIRE A CERTIFICATE</vt:lpstr>
      <vt:lpstr>KRS 278.020(1): EXCEPTIONS</vt:lpstr>
      <vt:lpstr>WATERLINE EXENSION OR IMPROVEMENT</vt:lpstr>
      <vt:lpstr>WATERLINE EXENSION OR IMPROVEMENT</vt:lpstr>
      <vt:lpstr>WATERLINE EXENSION OR IMPROVEMENT</vt:lpstr>
      <vt:lpstr>WATERLINE EXENSION OR IMPROVEMENT</vt:lpstr>
      <vt:lpstr>WATERLINE EXENSION OR IMPROVEMENT</vt:lpstr>
      <vt:lpstr>WATERLINE EXENSION OR IMPROVEMENT</vt:lpstr>
      <vt:lpstr>EXTENSIONS IN THE ORDINARY COURSE</vt:lpstr>
      <vt:lpstr>EXTENSIONS IN THE ORDINARY COURSE: THE FACTORS</vt:lpstr>
      <vt:lpstr>EXTENSIONS IN THE ORDINARY COURSE: WASTEFUL DUPLICATION</vt:lpstr>
      <vt:lpstr>TESTS FOR MATERIALLY AFFECT</vt:lpstr>
      <vt:lpstr>PERCENTAGE OF UTILITY PLANT TEST</vt:lpstr>
      <vt:lpstr>DEBT FINANCED CONSTRUCTION</vt:lpstr>
      <vt:lpstr>DEBT FINANCED CONSTRUCTION</vt:lpstr>
      <vt:lpstr>PROJECT COSTS NOT BORNE BY UTILITY</vt:lpstr>
      <vt:lpstr> CASE NO. 2014-00368 </vt:lpstr>
      <vt:lpstr> CASE NO. 2017-00195 </vt:lpstr>
      <vt:lpstr>CASES NO. 2019-00067 AND  NO. 2020-00344</vt:lpstr>
      <vt:lpstr>GOVERNMENT GRANTS AND “MATERIAL EFFECT” </vt:lpstr>
      <vt:lpstr>GOVERNMENT GRANTS AND “MATERIAL EFFECT” </vt:lpstr>
      <vt:lpstr>ALWAYS NOT IN THE ORDINARY COURSE</vt:lpstr>
      <vt:lpstr>IF IN DOUBT</vt:lpstr>
      <vt:lpstr>ADVANTAGES/DISADVANTAGES OF NO CERTIFICATE</vt:lpstr>
      <vt:lpstr>CONSTRUCTING WITHOUT CERTIFICATE: CONSEQUENCES</vt:lpstr>
      <vt:lpstr>COMMENCING SERVICE</vt:lpstr>
      <vt:lpstr>PowerPoint Presentation</vt:lpstr>
      <vt:lpstr>CONTENTS OF APPLICATION</vt:lpstr>
      <vt:lpstr>DEMONSTRATING NECESSITY</vt:lpstr>
      <vt:lpstr>DEMONSTRATING NECESSITY</vt:lpstr>
      <vt:lpstr>PERMITS</vt:lpstr>
      <vt:lpstr>PROCEDURE</vt:lpstr>
      <vt:lpstr>TIMING</vt:lpstr>
      <vt:lpstr>PowerPoint Presentation</vt:lpstr>
      <vt:lpstr>EXPEDITING PSC REVIEW</vt:lpstr>
      <vt:lpstr>EXPEDITING PSC REVIEW</vt:lpstr>
      <vt:lpstr>PowerPoint Presentation</vt:lpstr>
      <vt:lpstr>RURAL DEVELOPMENT FUNDING: LIMITED PSC REVIEW</vt:lpstr>
      <vt:lpstr>RURAL DEVELOPMENT FUNDING: LIMITED PSC REVIEW</vt:lpstr>
      <vt:lpstr>PowerPoint Presentation</vt:lpstr>
      <vt:lpstr>PowerPoint Presentation</vt:lpstr>
      <vt:lpstr>PowerPoint Presentation</vt:lpstr>
      <vt:lpstr>PowerPoint Presentation</vt:lpstr>
      <vt:lpstr>PowerPoint Presentation</vt:lpstr>
      <vt:lpstr>CONSEQUENCE OF NON-COMPLIANCE</vt:lpstr>
      <vt:lpstr>PowerPoint Presentation</vt:lpstr>
      <vt:lpstr>CONTENTS OF APPLICATION</vt:lpstr>
      <vt:lpstr>CONTENTS OF APPLICATION</vt:lpstr>
      <vt:lpstr>PowerPoint Presentation</vt:lpstr>
      <vt:lpstr>PROCEDURE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2017-06-19T01:58:10Z</dcterms:created>
  <dcterms:modified xsi:type="dcterms:W3CDTF">2024-10-21T20:08:13Z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20221025135558620</vt:lpwstr>
  </property>
</Properties>
</file>