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256" r:id="rId5"/>
    <p:sldId id="267" r:id="rId6"/>
    <p:sldId id="268" r:id="rId7"/>
    <p:sldId id="269" r:id="rId8"/>
    <p:sldId id="270" r:id="rId9"/>
    <p:sldId id="271" r:id="rId10"/>
    <p:sldId id="276" r:id="rId11"/>
    <p:sldId id="278" r:id="rId12"/>
    <p:sldId id="280" r:id="rId13"/>
    <p:sldId id="279" r:id="rId14"/>
    <p:sldId id="290" r:id="rId15"/>
    <p:sldId id="291" r:id="rId16"/>
    <p:sldId id="299" r:id="rId17"/>
    <p:sldId id="272" r:id="rId18"/>
    <p:sldId id="283" r:id="rId19"/>
    <p:sldId id="281" r:id="rId20"/>
    <p:sldId id="282" r:id="rId21"/>
    <p:sldId id="284" r:id="rId22"/>
    <p:sldId id="273" r:id="rId23"/>
    <p:sldId id="285" r:id="rId24"/>
    <p:sldId id="286" r:id="rId25"/>
    <p:sldId id="287" r:id="rId26"/>
    <p:sldId id="288" r:id="rId27"/>
    <p:sldId id="274" r:id="rId28"/>
    <p:sldId id="289" r:id="rId29"/>
    <p:sldId id="298" r:id="rId30"/>
    <p:sldId id="292" r:id="rId31"/>
    <p:sldId id="294" r:id="rId32"/>
    <p:sldId id="293" r:id="rId33"/>
    <p:sldId id="296" r:id="rId34"/>
    <p:sldId id="300" r:id="rId35"/>
    <p:sldId id="297" r:id="rId36"/>
    <p:sldId id="275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9" r:id="rId45"/>
    <p:sldId id="308" r:id="rId46"/>
    <p:sldId id="266" r:id="rId4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E1A55-312E-43B1-B88D-60C5BF8BEC82}" v="11" dt="2024-09-11T19:20:34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6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565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16221-41BE-4E2E-B161-140785B55D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75D6E24-5428-42C8-B130-7764F25ABFC9}">
      <dgm:prSet/>
      <dgm:spPr/>
      <dgm:t>
        <a:bodyPr/>
        <a:lstStyle/>
        <a:p>
          <a:r>
            <a:rPr lang="en-US"/>
            <a:t>Plan on multi-year effort to identify assets</a:t>
          </a:r>
        </a:p>
      </dgm:t>
    </dgm:pt>
    <dgm:pt modelId="{9F958673-5AC9-4CBD-8B98-164159F47911}" type="parTrans" cxnId="{96CDE597-D8C0-463A-99C1-43DD72BD9A51}">
      <dgm:prSet/>
      <dgm:spPr/>
      <dgm:t>
        <a:bodyPr/>
        <a:lstStyle/>
        <a:p>
          <a:endParaRPr lang="en-US"/>
        </a:p>
      </dgm:t>
    </dgm:pt>
    <dgm:pt modelId="{29867612-9126-432F-8740-2B9BF2A240C6}" type="sibTrans" cxnId="{96CDE597-D8C0-463A-99C1-43DD72BD9A51}">
      <dgm:prSet/>
      <dgm:spPr/>
      <dgm:t>
        <a:bodyPr/>
        <a:lstStyle/>
        <a:p>
          <a:endParaRPr lang="en-US"/>
        </a:p>
      </dgm:t>
    </dgm:pt>
    <dgm:pt modelId="{E3909FA6-1BAE-4B76-B709-9F8F450580D4}">
      <dgm:prSet/>
      <dgm:spPr/>
      <dgm:t>
        <a:bodyPr/>
        <a:lstStyle/>
        <a:p>
          <a:r>
            <a:rPr lang="en-US"/>
            <a:t>Use what you already have: maps, accounting records, and as-built drawings</a:t>
          </a:r>
        </a:p>
      </dgm:t>
    </dgm:pt>
    <dgm:pt modelId="{140EFCCF-9DED-4A1F-BAD9-8413A9D96444}" type="parTrans" cxnId="{92042670-3E08-471B-A04A-DC02E8AE732E}">
      <dgm:prSet/>
      <dgm:spPr/>
      <dgm:t>
        <a:bodyPr/>
        <a:lstStyle/>
        <a:p>
          <a:endParaRPr lang="en-US"/>
        </a:p>
      </dgm:t>
    </dgm:pt>
    <dgm:pt modelId="{C46A6569-DB66-4900-BE47-CEA6E9C16D08}" type="sibTrans" cxnId="{92042670-3E08-471B-A04A-DC02E8AE732E}">
      <dgm:prSet/>
      <dgm:spPr/>
      <dgm:t>
        <a:bodyPr/>
        <a:lstStyle/>
        <a:p>
          <a:endParaRPr lang="en-US"/>
        </a:p>
      </dgm:t>
    </dgm:pt>
    <dgm:pt modelId="{ACCE1710-27B8-40A7-A312-52BB5B79D1F4}">
      <dgm:prSet/>
      <dgm:spPr/>
      <dgm:t>
        <a:bodyPr/>
        <a:lstStyle/>
        <a:p>
          <a:r>
            <a:rPr lang="en-US"/>
            <a:t>Focus on “what wakes you up at night”</a:t>
          </a:r>
        </a:p>
      </dgm:t>
    </dgm:pt>
    <dgm:pt modelId="{7DC3293F-1B9D-48C0-876F-93088D8336E9}" type="parTrans" cxnId="{96BF42D2-3ED1-43A4-9890-C7C89544C811}">
      <dgm:prSet/>
      <dgm:spPr/>
      <dgm:t>
        <a:bodyPr/>
        <a:lstStyle/>
        <a:p>
          <a:endParaRPr lang="en-US"/>
        </a:p>
      </dgm:t>
    </dgm:pt>
    <dgm:pt modelId="{1B17DE06-D4F8-495F-8E7E-A59418E29DF1}" type="sibTrans" cxnId="{96BF42D2-3ED1-43A4-9890-C7C89544C811}">
      <dgm:prSet/>
      <dgm:spPr/>
      <dgm:t>
        <a:bodyPr/>
        <a:lstStyle/>
        <a:p>
          <a:endParaRPr lang="en-US"/>
        </a:p>
      </dgm:t>
    </dgm:pt>
    <dgm:pt modelId="{6F3193B2-719C-426C-A481-AC0CF7057488}">
      <dgm:prSet/>
      <dgm:spPr/>
      <dgm:t>
        <a:bodyPr/>
        <a:lstStyle/>
        <a:p>
          <a:r>
            <a:rPr lang="en-US"/>
            <a:t>Identify what will need attention during the next five years</a:t>
          </a:r>
        </a:p>
      </dgm:t>
    </dgm:pt>
    <dgm:pt modelId="{DCBDA5EC-354A-4E00-B481-F923BD2F99C7}" type="parTrans" cxnId="{A7EFECBD-FE83-4407-86D2-0D94BAE95185}">
      <dgm:prSet/>
      <dgm:spPr/>
      <dgm:t>
        <a:bodyPr/>
        <a:lstStyle/>
        <a:p>
          <a:endParaRPr lang="en-US"/>
        </a:p>
      </dgm:t>
    </dgm:pt>
    <dgm:pt modelId="{8D8DBDF8-A337-4F47-89FE-E65C7633A6D9}" type="sibTrans" cxnId="{A7EFECBD-FE83-4407-86D2-0D94BAE95185}">
      <dgm:prSet/>
      <dgm:spPr/>
      <dgm:t>
        <a:bodyPr/>
        <a:lstStyle/>
        <a:p>
          <a:endParaRPr lang="en-US"/>
        </a:p>
      </dgm:t>
    </dgm:pt>
    <dgm:pt modelId="{775E663D-4A08-44CA-8245-88ADBF19F308}" type="pres">
      <dgm:prSet presAssocID="{F7416221-41BE-4E2E-B161-140785B55DC5}" presName="root" presStyleCnt="0">
        <dgm:presLayoutVars>
          <dgm:dir/>
          <dgm:resizeHandles val="exact"/>
        </dgm:presLayoutVars>
      </dgm:prSet>
      <dgm:spPr/>
    </dgm:pt>
    <dgm:pt modelId="{EFF86315-E8A2-4826-8B71-E1B0F53D4658}" type="pres">
      <dgm:prSet presAssocID="{375D6E24-5428-42C8-B130-7764F25ABFC9}" presName="compNode" presStyleCnt="0"/>
      <dgm:spPr/>
    </dgm:pt>
    <dgm:pt modelId="{52D673AE-C089-4ACD-9940-91B32CA34EA9}" type="pres">
      <dgm:prSet presAssocID="{375D6E24-5428-42C8-B130-7764F25ABFC9}" presName="bgRect" presStyleLbl="bgShp" presStyleIdx="0" presStyleCnt="4"/>
      <dgm:spPr/>
    </dgm:pt>
    <dgm:pt modelId="{9119FD7D-7142-4591-9D82-F9A8834454F4}" type="pres">
      <dgm:prSet presAssocID="{375D6E24-5428-42C8-B130-7764F25ABFC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E4AA821E-53F2-4535-AA91-B3C2D3F0D2BE}" type="pres">
      <dgm:prSet presAssocID="{375D6E24-5428-42C8-B130-7764F25ABFC9}" presName="spaceRect" presStyleCnt="0"/>
      <dgm:spPr/>
    </dgm:pt>
    <dgm:pt modelId="{E4A5CD7F-BAFB-4B74-A459-CF6FDDD39C36}" type="pres">
      <dgm:prSet presAssocID="{375D6E24-5428-42C8-B130-7764F25ABFC9}" presName="parTx" presStyleLbl="revTx" presStyleIdx="0" presStyleCnt="4">
        <dgm:presLayoutVars>
          <dgm:chMax val="0"/>
          <dgm:chPref val="0"/>
        </dgm:presLayoutVars>
      </dgm:prSet>
      <dgm:spPr/>
    </dgm:pt>
    <dgm:pt modelId="{35716282-0791-49BD-A751-0628C7D8F425}" type="pres">
      <dgm:prSet presAssocID="{29867612-9126-432F-8740-2B9BF2A240C6}" presName="sibTrans" presStyleCnt="0"/>
      <dgm:spPr/>
    </dgm:pt>
    <dgm:pt modelId="{E04EDF4F-504A-494D-A4E9-DE9408DF2D28}" type="pres">
      <dgm:prSet presAssocID="{E3909FA6-1BAE-4B76-B709-9F8F450580D4}" presName="compNode" presStyleCnt="0"/>
      <dgm:spPr/>
    </dgm:pt>
    <dgm:pt modelId="{92F745F0-1229-4D24-AE5F-2F26F7824ECF}" type="pres">
      <dgm:prSet presAssocID="{E3909FA6-1BAE-4B76-B709-9F8F450580D4}" presName="bgRect" presStyleLbl="bgShp" presStyleIdx="1" presStyleCnt="4"/>
      <dgm:spPr/>
    </dgm:pt>
    <dgm:pt modelId="{0971B4F7-C9E3-4216-9909-8C27D5628F20}" type="pres">
      <dgm:prSet presAssocID="{E3909FA6-1BAE-4B76-B709-9F8F450580D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E13A2DE-765A-4F6E-8681-6C395EE5E71B}" type="pres">
      <dgm:prSet presAssocID="{E3909FA6-1BAE-4B76-B709-9F8F450580D4}" presName="spaceRect" presStyleCnt="0"/>
      <dgm:spPr/>
    </dgm:pt>
    <dgm:pt modelId="{74B9FFBD-3974-46ED-AE63-1675E88C592B}" type="pres">
      <dgm:prSet presAssocID="{E3909FA6-1BAE-4B76-B709-9F8F450580D4}" presName="parTx" presStyleLbl="revTx" presStyleIdx="1" presStyleCnt="4">
        <dgm:presLayoutVars>
          <dgm:chMax val="0"/>
          <dgm:chPref val="0"/>
        </dgm:presLayoutVars>
      </dgm:prSet>
      <dgm:spPr/>
    </dgm:pt>
    <dgm:pt modelId="{FA823E0B-2AA4-4AAD-BB37-EA1A3E3DFC57}" type="pres">
      <dgm:prSet presAssocID="{C46A6569-DB66-4900-BE47-CEA6E9C16D08}" presName="sibTrans" presStyleCnt="0"/>
      <dgm:spPr/>
    </dgm:pt>
    <dgm:pt modelId="{C4ACB97B-280C-45E0-9C7A-576002BAF0EA}" type="pres">
      <dgm:prSet presAssocID="{ACCE1710-27B8-40A7-A312-52BB5B79D1F4}" presName="compNode" presStyleCnt="0"/>
      <dgm:spPr/>
    </dgm:pt>
    <dgm:pt modelId="{2A7DAE01-D504-43D9-9FAF-E927C413626B}" type="pres">
      <dgm:prSet presAssocID="{ACCE1710-27B8-40A7-A312-52BB5B79D1F4}" presName="bgRect" presStyleLbl="bgShp" presStyleIdx="2" presStyleCnt="4"/>
      <dgm:spPr/>
    </dgm:pt>
    <dgm:pt modelId="{F264607A-5664-4034-AC94-15C72AE77347}" type="pres">
      <dgm:prSet presAssocID="{ACCE1710-27B8-40A7-A312-52BB5B79D1F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1287D862-573D-4463-9002-676138359D3C}" type="pres">
      <dgm:prSet presAssocID="{ACCE1710-27B8-40A7-A312-52BB5B79D1F4}" presName="spaceRect" presStyleCnt="0"/>
      <dgm:spPr/>
    </dgm:pt>
    <dgm:pt modelId="{7BF98202-169C-46FC-976A-E1EBB2ABB7A5}" type="pres">
      <dgm:prSet presAssocID="{ACCE1710-27B8-40A7-A312-52BB5B79D1F4}" presName="parTx" presStyleLbl="revTx" presStyleIdx="2" presStyleCnt="4">
        <dgm:presLayoutVars>
          <dgm:chMax val="0"/>
          <dgm:chPref val="0"/>
        </dgm:presLayoutVars>
      </dgm:prSet>
      <dgm:spPr/>
    </dgm:pt>
    <dgm:pt modelId="{98A9E932-4315-4A64-A4E1-2396AC8AB385}" type="pres">
      <dgm:prSet presAssocID="{1B17DE06-D4F8-495F-8E7E-A59418E29DF1}" presName="sibTrans" presStyleCnt="0"/>
      <dgm:spPr/>
    </dgm:pt>
    <dgm:pt modelId="{AA35836C-4057-497E-95A9-58091F206277}" type="pres">
      <dgm:prSet presAssocID="{6F3193B2-719C-426C-A481-AC0CF7057488}" presName="compNode" presStyleCnt="0"/>
      <dgm:spPr/>
    </dgm:pt>
    <dgm:pt modelId="{EEACD1E0-484B-4DAE-8070-DDE5E525F2C5}" type="pres">
      <dgm:prSet presAssocID="{6F3193B2-719C-426C-A481-AC0CF7057488}" presName="bgRect" presStyleLbl="bgShp" presStyleIdx="3" presStyleCnt="4"/>
      <dgm:spPr/>
    </dgm:pt>
    <dgm:pt modelId="{6CAEBC2B-E496-4D02-9137-34916865147E}" type="pres">
      <dgm:prSet presAssocID="{6F3193B2-719C-426C-A481-AC0CF705748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3D99A5B-12A4-4430-8656-1CC312BAA8E6}" type="pres">
      <dgm:prSet presAssocID="{6F3193B2-719C-426C-A481-AC0CF7057488}" presName="spaceRect" presStyleCnt="0"/>
      <dgm:spPr/>
    </dgm:pt>
    <dgm:pt modelId="{DD6F1C1E-4884-432D-9B5D-CF40D39F31C9}" type="pres">
      <dgm:prSet presAssocID="{6F3193B2-719C-426C-A481-AC0CF705748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EF20D1E-A6FB-4701-B52E-AF4E346BE456}" type="presOf" srcId="{6F3193B2-719C-426C-A481-AC0CF7057488}" destId="{DD6F1C1E-4884-432D-9B5D-CF40D39F31C9}" srcOrd="0" destOrd="0" presId="urn:microsoft.com/office/officeart/2018/2/layout/IconVerticalSolidList"/>
    <dgm:cxn modelId="{3E01BF3A-C360-40CE-BBB0-D143393DB7DC}" type="presOf" srcId="{F7416221-41BE-4E2E-B161-140785B55DC5}" destId="{775E663D-4A08-44CA-8245-88ADBF19F308}" srcOrd="0" destOrd="0" presId="urn:microsoft.com/office/officeart/2018/2/layout/IconVerticalSolidList"/>
    <dgm:cxn modelId="{0406C54A-E403-4EB2-85BE-483186A0D9AB}" type="presOf" srcId="{375D6E24-5428-42C8-B130-7764F25ABFC9}" destId="{E4A5CD7F-BAFB-4B74-A459-CF6FDDD39C36}" srcOrd="0" destOrd="0" presId="urn:microsoft.com/office/officeart/2018/2/layout/IconVerticalSolidList"/>
    <dgm:cxn modelId="{92042670-3E08-471B-A04A-DC02E8AE732E}" srcId="{F7416221-41BE-4E2E-B161-140785B55DC5}" destId="{E3909FA6-1BAE-4B76-B709-9F8F450580D4}" srcOrd="1" destOrd="0" parTransId="{140EFCCF-9DED-4A1F-BAD9-8413A9D96444}" sibTransId="{C46A6569-DB66-4900-BE47-CEA6E9C16D08}"/>
    <dgm:cxn modelId="{77471871-4D7B-42B3-8CBC-A69BE1A3FD5A}" type="presOf" srcId="{ACCE1710-27B8-40A7-A312-52BB5B79D1F4}" destId="{7BF98202-169C-46FC-976A-E1EBB2ABB7A5}" srcOrd="0" destOrd="0" presId="urn:microsoft.com/office/officeart/2018/2/layout/IconVerticalSolidList"/>
    <dgm:cxn modelId="{96CDE597-D8C0-463A-99C1-43DD72BD9A51}" srcId="{F7416221-41BE-4E2E-B161-140785B55DC5}" destId="{375D6E24-5428-42C8-B130-7764F25ABFC9}" srcOrd="0" destOrd="0" parTransId="{9F958673-5AC9-4CBD-8B98-164159F47911}" sibTransId="{29867612-9126-432F-8740-2B9BF2A240C6}"/>
    <dgm:cxn modelId="{A7EFECBD-FE83-4407-86D2-0D94BAE95185}" srcId="{F7416221-41BE-4E2E-B161-140785B55DC5}" destId="{6F3193B2-719C-426C-A481-AC0CF7057488}" srcOrd="3" destOrd="0" parTransId="{DCBDA5EC-354A-4E00-B481-F923BD2F99C7}" sibTransId="{8D8DBDF8-A337-4F47-89FE-E65C7633A6D9}"/>
    <dgm:cxn modelId="{96BF42D2-3ED1-43A4-9890-C7C89544C811}" srcId="{F7416221-41BE-4E2E-B161-140785B55DC5}" destId="{ACCE1710-27B8-40A7-A312-52BB5B79D1F4}" srcOrd="2" destOrd="0" parTransId="{7DC3293F-1B9D-48C0-876F-93088D8336E9}" sibTransId="{1B17DE06-D4F8-495F-8E7E-A59418E29DF1}"/>
    <dgm:cxn modelId="{D47899F5-A2AF-439B-A601-E2046449DE74}" type="presOf" srcId="{E3909FA6-1BAE-4B76-B709-9F8F450580D4}" destId="{74B9FFBD-3974-46ED-AE63-1675E88C592B}" srcOrd="0" destOrd="0" presId="urn:microsoft.com/office/officeart/2018/2/layout/IconVerticalSolidList"/>
    <dgm:cxn modelId="{947CCE68-059C-4D26-AC47-CEBDEC0F079B}" type="presParOf" srcId="{775E663D-4A08-44CA-8245-88ADBF19F308}" destId="{EFF86315-E8A2-4826-8B71-E1B0F53D4658}" srcOrd="0" destOrd="0" presId="urn:microsoft.com/office/officeart/2018/2/layout/IconVerticalSolidList"/>
    <dgm:cxn modelId="{C050448F-4BAD-4F8B-9743-3FD0D15C01E8}" type="presParOf" srcId="{EFF86315-E8A2-4826-8B71-E1B0F53D4658}" destId="{52D673AE-C089-4ACD-9940-91B32CA34EA9}" srcOrd="0" destOrd="0" presId="urn:microsoft.com/office/officeart/2018/2/layout/IconVerticalSolidList"/>
    <dgm:cxn modelId="{57762F4A-938F-471F-847E-230EA4C9F615}" type="presParOf" srcId="{EFF86315-E8A2-4826-8B71-E1B0F53D4658}" destId="{9119FD7D-7142-4591-9D82-F9A8834454F4}" srcOrd="1" destOrd="0" presId="urn:microsoft.com/office/officeart/2018/2/layout/IconVerticalSolidList"/>
    <dgm:cxn modelId="{F5E47F35-5E61-4D95-98FC-D414381F04CC}" type="presParOf" srcId="{EFF86315-E8A2-4826-8B71-E1B0F53D4658}" destId="{E4AA821E-53F2-4535-AA91-B3C2D3F0D2BE}" srcOrd="2" destOrd="0" presId="urn:microsoft.com/office/officeart/2018/2/layout/IconVerticalSolidList"/>
    <dgm:cxn modelId="{76F6084F-9ED4-484B-9DFE-719214E07555}" type="presParOf" srcId="{EFF86315-E8A2-4826-8B71-E1B0F53D4658}" destId="{E4A5CD7F-BAFB-4B74-A459-CF6FDDD39C36}" srcOrd="3" destOrd="0" presId="urn:microsoft.com/office/officeart/2018/2/layout/IconVerticalSolidList"/>
    <dgm:cxn modelId="{703F1EDC-4C35-4015-8AE6-92024239A55E}" type="presParOf" srcId="{775E663D-4A08-44CA-8245-88ADBF19F308}" destId="{35716282-0791-49BD-A751-0628C7D8F425}" srcOrd="1" destOrd="0" presId="urn:microsoft.com/office/officeart/2018/2/layout/IconVerticalSolidList"/>
    <dgm:cxn modelId="{F3FC33E7-D77C-490D-86BF-4C0F4C5F03DF}" type="presParOf" srcId="{775E663D-4A08-44CA-8245-88ADBF19F308}" destId="{E04EDF4F-504A-494D-A4E9-DE9408DF2D28}" srcOrd="2" destOrd="0" presId="urn:microsoft.com/office/officeart/2018/2/layout/IconVerticalSolidList"/>
    <dgm:cxn modelId="{05E4B351-F082-4365-95E0-2F092A53304A}" type="presParOf" srcId="{E04EDF4F-504A-494D-A4E9-DE9408DF2D28}" destId="{92F745F0-1229-4D24-AE5F-2F26F7824ECF}" srcOrd="0" destOrd="0" presId="urn:microsoft.com/office/officeart/2018/2/layout/IconVerticalSolidList"/>
    <dgm:cxn modelId="{33DD62B3-1F7D-47C6-BB09-0B236603E41D}" type="presParOf" srcId="{E04EDF4F-504A-494D-A4E9-DE9408DF2D28}" destId="{0971B4F7-C9E3-4216-9909-8C27D5628F20}" srcOrd="1" destOrd="0" presId="urn:microsoft.com/office/officeart/2018/2/layout/IconVerticalSolidList"/>
    <dgm:cxn modelId="{88E0A0A8-7751-44A9-B31A-6217175AA429}" type="presParOf" srcId="{E04EDF4F-504A-494D-A4E9-DE9408DF2D28}" destId="{5E13A2DE-765A-4F6E-8681-6C395EE5E71B}" srcOrd="2" destOrd="0" presId="urn:microsoft.com/office/officeart/2018/2/layout/IconVerticalSolidList"/>
    <dgm:cxn modelId="{C85C7E20-75BE-4390-8116-FA4DABDC142A}" type="presParOf" srcId="{E04EDF4F-504A-494D-A4E9-DE9408DF2D28}" destId="{74B9FFBD-3974-46ED-AE63-1675E88C592B}" srcOrd="3" destOrd="0" presId="urn:microsoft.com/office/officeart/2018/2/layout/IconVerticalSolidList"/>
    <dgm:cxn modelId="{58F87FA9-652F-4E24-A54F-FDD4688D7F95}" type="presParOf" srcId="{775E663D-4A08-44CA-8245-88ADBF19F308}" destId="{FA823E0B-2AA4-4AAD-BB37-EA1A3E3DFC57}" srcOrd="3" destOrd="0" presId="urn:microsoft.com/office/officeart/2018/2/layout/IconVerticalSolidList"/>
    <dgm:cxn modelId="{E97B3EE1-A055-44BB-8BC0-CE378002E9BF}" type="presParOf" srcId="{775E663D-4A08-44CA-8245-88ADBF19F308}" destId="{C4ACB97B-280C-45E0-9C7A-576002BAF0EA}" srcOrd="4" destOrd="0" presId="urn:microsoft.com/office/officeart/2018/2/layout/IconVerticalSolidList"/>
    <dgm:cxn modelId="{0BED2A07-48F2-48C3-9CD9-A8606FF26560}" type="presParOf" srcId="{C4ACB97B-280C-45E0-9C7A-576002BAF0EA}" destId="{2A7DAE01-D504-43D9-9FAF-E927C413626B}" srcOrd="0" destOrd="0" presId="urn:microsoft.com/office/officeart/2018/2/layout/IconVerticalSolidList"/>
    <dgm:cxn modelId="{0E15BABF-699D-47F2-BA3D-25BA2FA6C4D9}" type="presParOf" srcId="{C4ACB97B-280C-45E0-9C7A-576002BAF0EA}" destId="{F264607A-5664-4034-AC94-15C72AE77347}" srcOrd="1" destOrd="0" presId="urn:microsoft.com/office/officeart/2018/2/layout/IconVerticalSolidList"/>
    <dgm:cxn modelId="{4F5045D4-6BD9-472D-B6A7-458FF6B946C6}" type="presParOf" srcId="{C4ACB97B-280C-45E0-9C7A-576002BAF0EA}" destId="{1287D862-573D-4463-9002-676138359D3C}" srcOrd="2" destOrd="0" presId="urn:microsoft.com/office/officeart/2018/2/layout/IconVerticalSolidList"/>
    <dgm:cxn modelId="{99FAC397-3534-46A8-B03C-7AD92B502706}" type="presParOf" srcId="{C4ACB97B-280C-45E0-9C7A-576002BAF0EA}" destId="{7BF98202-169C-46FC-976A-E1EBB2ABB7A5}" srcOrd="3" destOrd="0" presId="urn:microsoft.com/office/officeart/2018/2/layout/IconVerticalSolidList"/>
    <dgm:cxn modelId="{A370FEDA-427B-4443-AFB9-17CF7BF1C3FC}" type="presParOf" srcId="{775E663D-4A08-44CA-8245-88ADBF19F308}" destId="{98A9E932-4315-4A64-A4E1-2396AC8AB385}" srcOrd="5" destOrd="0" presId="urn:microsoft.com/office/officeart/2018/2/layout/IconVerticalSolidList"/>
    <dgm:cxn modelId="{378BE59D-CF47-46A1-AA83-D5262EDDAD2C}" type="presParOf" srcId="{775E663D-4A08-44CA-8245-88ADBF19F308}" destId="{AA35836C-4057-497E-95A9-58091F206277}" srcOrd="6" destOrd="0" presId="urn:microsoft.com/office/officeart/2018/2/layout/IconVerticalSolidList"/>
    <dgm:cxn modelId="{782CC949-D37E-4574-97BD-5F84A28DD2A5}" type="presParOf" srcId="{AA35836C-4057-497E-95A9-58091F206277}" destId="{EEACD1E0-484B-4DAE-8070-DDE5E525F2C5}" srcOrd="0" destOrd="0" presId="urn:microsoft.com/office/officeart/2018/2/layout/IconVerticalSolidList"/>
    <dgm:cxn modelId="{DA323FBA-6CA5-4084-AB48-5139B92359F3}" type="presParOf" srcId="{AA35836C-4057-497E-95A9-58091F206277}" destId="{6CAEBC2B-E496-4D02-9137-34916865147E}" srcOrd="1" destOrd="0" presId="urn:microsoft.com/office/officeart/2018/2/layout/IconVerticalSolidList"/>
    <dgm:cxn modelId="{F6198919-B50E-436B-B1ED-566E40E62AF9}" type="presParOf" srcId="{AA35836C-4057-497E-95A9-58091F206277}" destId="{13D99A5B-12A4-4430-8656-1CC312BAA8E6}" srcOrd="2" destOrd="0" presId="urn:microsoft.com/office/officeart/2018/2/layout/IconVerticalSolidList"/>
    <dgm:cxn modelId="{FDC369BB-415A-49EC-8E4E-0737F6C9E757}" type="presParOf" srcId="{AA35836C-4057-497E-95A9-58091F206277}" destId="{DD6F1C1E-4884-432D-9B5D-CF40D39F31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EC5B5B-D6CC-415B-BE4C-4DD443CB975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A4674E7-CC37-47CD-BC83-20E4B8F5CDD1}">
      <dgm:prSet custT="1"/>
      <dgm:spPr/>
      <dgm:t>
        <a:bodyPr/>
        <a:lstStyle/>
        <a:p>
          <a:r>
            <a:rPr lang="en-US" sz="4000" dirty="0"/>
            <a:t>What do my customers expect? </a:t>
          </a:r>
        </a:p>
      </dgm:t>
    </dgm:pt>
    <dgm:pt modelId="{5260AE29-7FDF-4537-875D-6A0317E6ED61}" type="parTrans" cxnId="{BA9E2285-33DC-422F-8F2F-7E9822BEC6C5}">
      <dgm:prSet/>
      <dgm:spPr/>
      <dgm:t>
        <a:bodyPr/>
        <a:lstStyle/>
        <a:p>
          <a:endParaRPr lang="en-US"/>
        </a:p>
      </dgm:t>
    </dgm:pt>
    <dgm:pt modelId="{4870879C-848E-4EA5-A852-A71CB126F67A}" type="sibTrans" cxnId="{BA9E2285-33DC-422F-8F2F-7E9822BEC6C5}">
      <dgm:prSet/>
      <dgm:spPr/>
      <dgm:t>
        <a:bodyPr/>
        <a:lstStyle/>
        <a:p>
          <a:endParaRPr lang="en-US"/>
        </a:p>
      </dgm:t>
    </dgm:pt>
    <dgm:pt modelId="{4E17F9AA-AD87-429D-93BB-AA902650116E}">
      <dgm:prSet custT="1"/>
      <dgm:spPr/>
      <dgm:t>
        <a:bodyPr/>
        <a:lstStyle/>
        <a:p>
          <a:r>
            <a:rPr lang="en-US" sz="4000" dirty="0"/>
            <a:t>What do regulators require? </a:t>
          </a:r>
        </a:p>
      </dgm:t>
    </dgm:pt>
    <dgm:pt modelId="{2BC91929-7A4B-48B9-B84F-672BBDCC9137}" type="parTrans" cxnId="{6B836A3B-FD22-4EBE-904A-9A9D0C962C88}">
      <dgm:prSet/>
      <dgm:spPr/>
      <dgm:t>
        <a:bodyPr/>
        <a:lstStyle/>
        <a:p>
          <a:endParaRPr lang="en-US"/>
        </a:p>
      </dgm:t>
    </dgm:pt>
    <dgm:pt modelId="{EDFB5555-2986-40A0-A8E8-94BDA1E3245E}" type="sibTrans" cxnId="{6B836A3B-FD22-4EBE-904A-9A9D0C962C88}">
      <dgm:prSet/>
      <dgm:spPr/>
      <dgm:t>
        <a:bodyPr/>
        <a:lstStyle/>
        <a:p>
          <a:endParaRPr lang="en-US"/>
        </a:p>
      </dgm:t>
    </dgm:pt>
    <dgm:pt modelId="{231D51A7-485A-41BC-B891-76889F5EE80E}">
      <dgm:prSet custT="1"/>
      <dgm:spPr/>
      <dgm:t>
        <a:bodyPr/>
        <a:lstStyle/>
        <a:p>
          <a:r>
            <a:rPr lang="en-US" sz="4000" dirty="0"/>
            <a:t>What is my actual performance?</a:t>
          </a:r>
        </a:p>
      </dgm:t>
    </dgm:pt>
    <dgm:pt modelId="{67BF781D-65CB-436D-AF2D-240A75BAA02C}" type="parTrans" cxnId="{E1B5E23E-58C7-42E7-AB3D-0AC147D79CCE}">
      <dgm:prSet/>
      <dgm:spPr/>
      <dgm:t>
        <a:bodyPr/>
        <a:lstStyle/>
        <a:p>
          <a:endParaRPr lang="en-US"/>
        </a:p>
      </dgm:t>
    </dgm:pt>
    <dgm:pt modelId="{AAEA944F-BECF-498F-A935-4AE93DDDD044}" type="sibTrans" cxnId="{E1B5E23E-58C7-42E7-AB3D-0AC147D79CCE}">
      <dgm:prSet/>
      <dgm:spPr/>
      <dgm:t>
        <a:bodyPr/>
        <a:lstStyle/>
        <a:p>
          <a:endParaRPr lang="en-US"/>
        </a:p>
      </dgm:t>
    </dgm:pt>
    <dgm:pt modelId="{E1C9AB6B-0B8A-45EE-9269-D33E80BDD5DF}" type="pres">
      <dgm:prSet presAssocID="{BCEC5B5B-D6CC-415B-BE4C-4DD443CB9750}" presName="root" presStyleCnt="0">
        <dgm:presLayoutVars>
          <dgm:dir/>
          <dgm:resizeHandles val="exact"/>
        </dgm:presLayoutVars>
      </dgm:prSet>
      <dgm:spPr/>
    </dgm:pt>
    <dgm:pt modelId="{4D82F0DF-3DAB-488B-8390-93D626598857}" type="pres">
      <dgm:prSet presAssocID="{9A4674E7-CC37-47CD-BC83-20E4B8F5CDD1}" presName="compNode" presStyleCnt="0"/>
      <dgm:spPr/>
    </dgm:pt>
    <dgm:pt modelId="{B67AF16B-C799-46A4-B446-7AB211272D95}" type="pres">
      <dgm:prSet presAssocID="{9A4674E7-CC37-47CD-BC83-20E4B8F5CDD1}" presName="bgRect" presStyleLbl="bgShp" presStyleIdx="0" presStyleCnt="3"/>
      <dgm:spPr/>
    </dgm:pt>
    <dgm:pt modelId="{05DDC77B-7840-4D25-99AC-36889942535A}" type="pres">
      <dgm:prSet presAssocID="{9A4674E7-CC37-47CD-BC83-20E4B8F5CDD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BEA3D063-7BF5-4023-A5A6-5831C70A746A}" type="pres">
      <dgm:prSet presAssocID="{9A4674E7-CC37-47CD-BC83-20E4B8F5CDD1}" presName="spaceRect" presStyleCnt="0"/>
      <dgm:spPr/>
    </dgm:pt>
    <dgm:pt modelId="{E724A8B7-9DFE-48B1-A4C4-7010BB0A4458}" type="pres">
      <dgm:prSet presAssocID="{9A4674E7-CC37-47CD-BC83-20E4B8F5CDD1}" presName="parTx" presStyleLbl="revTx" presStyleIdx="0" presStyleCnt="3">
        <dgm:presLayoutVars>
          <dgm:chMax val="0"/>
          <dgm:chPref val="0"/>
        </dgm:presLayoutVars>
      </dgm:prSet>
      <dgm:spPr/>
    </dgm:pt>
    <dgm:pt modelId="{51B96EFD-A001-4087-80D3-EAFB4AEC5881}" type="pres">
      <dgm:prSet presAssocID="{4870879C-848E-4EA5-A852-A71CB126F67A}" presName="sibTrans" presStyleCnt="0"/>
      <dgm:spPr/>
    </dgm:pt>
    <dgm:pt modelId="{CBCB21B1-00FB-45FC-B25C-189B2C3ACA1D}" type="pres">
      <dgm:prSet presAssocID="{4E17F9AA-AD87-429D-93BB-AA902650116E}" presName="compNode" presStyleCnt="0"/>
      <dgm:spPr/>
    </dgm:pt>
    <dgm:pt modelId="{001292CC-7C5F-4766-B989-68A1F1BC4B45}" type="pres">
      <dgm:prSet presAssocID="{4E17F9AA-AD87-429D-93BB-AA902650116E}" presName="bgRect" presStyleLbl="bgShp" presStyleIdx="1" presStyleCnt="3"/>
      <dgm:spPr/>
    </dgm:pt>
    <dgm:pt modelId="{F32041DB-8573-4CAD-B48D-D9F518CCA174}" type="pres">
      <dgm:prSet presAssocID="{4E17F9AA-AD87-429D-93BB-AA90265011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05834567-C4EE-45D7-9A26-9A26B98325F0}" type="pres">
      <dgm:prSet presAssocID="{4E17F9AA-AD87-429D-93BB-AA902650116E}" presName="spaceRect" presStyleCnt="0"/>
      <dgm:spPr/>
    </dgm:pt>
    <dgm:pt modelId="{39C8BC36-30EB-4524-A1B9-F2228CC976FA}" type="pres">
      <dgm:prSet presAssocID="{4E17F9AA-AD87-429D-93BB-AA902650116E}" presName="parTx" presStyleLbl="revTx" presStyleIdx="1" presStyleCnt="3">
        <dgm:presLayoutVars>
          <dgm:chMax val="0"/>
          <dgm:chPref val="0"/>
        </dgm:presLayoutVars>
      </dgm:prSet>
      <dgm:spPr/>
    </dgm:pt>
    <dgm:pt modelId="{623DBA5C-AC02-4B5E-BE9F-7DCAF31D844F}" type="pres">
      <dgm:prSet presAssocID="{EDFB5555-2986-40A0-A8E8-94BDA1E3245E}" presName="sibTrans" presStyleCnt="0"/>
      <dgm:spPr/>
    </dgm:pt>
    <dgm:pt modelId="{88E3FD12-8087-4B76-8B20-F4CBC6756D87}" type="pres">
      <dgm:prSet presAssocID="{231D51A7-485A-41BC-B891-76889F5EE80E}" presName="compNode" presStyleCnt="0"/>
      <dgm:spPr/>
    </dgm:pt>
    <dgm:pt modelId="{8420FD81-A403-47BA-86E9-479002B67E69}" type="pres">
      <dgm:prSet presAssocID="{231D51A7-485A-41BC-B891-76889F5EE80E}" presName="bgRect" presStyleLbl="bgShp" presStyleIdx="2" presStyleCnt="3"/>
      <dgm:spPr/>
    </dgm:pt>
    <dgm:pt modelId="{05A08878-3AD1-4114-AE72-9F5A1D008EE2}" type="pres">
      <dgm:prSet presAssocID="{231D51A7-485A-41BC-B891-76889F5EE8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FC28CCA-8EE8-486C-A734-1AA44179F7B4}" type="pres">
      <dgm:prSet presAssocID="{231D51A7-485A-41BC-B891-76889F5EE80E}" presName="spaceRect" presStyleCnt="0"/>
      <dgm:spPr/>
    </dgm:pt>
    <dgm:pt modelId="{B08F2877-7ED2-4766-8BEC-0D3C5ED87FBA}" type="pres">
      <dgm:prSet presAssocID="{231D51A7-485A-41BC-B891-76889F5EE80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200F234-0594-464C-B79C-18A5DDD5BC4A}" type="presOf" srcId="{4E17F9AA-AD87-429D-93BB-AA902650116E}" destId="{39C8BC36-30EB-4524-A1B9-F2228CC976FA}" srcOrd="0" destOrd="0" presId="urn:microsoft.com/office/officeart/2018/2/layout/IconVerticalSolidList"/>
    <dgm:cxn modelId="{6B836A3B-FD22-4EBE-904A-9A9D0C962C88}" srcId="{BCEC5B5B-D6CC-415B-BE4C-4DD443CB9750}" destId="{4E17F9AA-AD87-429D-93BB-AA902650116E}" srcOrd="1" destOrd="0" parTransId="{2BC91929-7A4B-48B9-B84F-672BBDCC9137}" sibTransId="{EDFB5555-2986-40A0-A8E8-94BDA1E3245E}"/>
    <dgm:cxn modelId="{E1B5E23E-58C7-42E7-AB3D-0AC147D79CCE}" srcId="{BCEC5B5B-D6CC-415B-BE4C-4DD443CB9750}" destId="{231D51A7-485A-41BC-B891-76889F5EE80E}" srcOrd="2" destOrd="0" parTransId="{67BF781D-65CB-436D-AF2D-240A75BAA02C}" sibTransId="{AAEA944F-BECF-498F-A935-4AE93DDDD044}"/>
    <dgm:cxn modelId="{BA9E2285-33DC-422F-8F2F-7E9822BEC6C5}" srcId="{BCEC5B5B-D6CC-415B-BE4C-4DD443CB9750}" destId="{9A4674E7-CC37-47CD-BC83-20E4B8F5CDD1}" srcOrd="0" destOrd="0" parTransId="{5260AE29-7FDF-4537-875D-6A0317E6ED61}" sibTransId="{4870879C-848E-4EA5-A852-A71CB126F67A}"/>
    <dgm:cxn modelId="{05EFDBAB-9483-4DD0-99C5-D800DD966ADA}" type="presOf" srcId="{9A4674E7-CC37-47CD-BC83-20E4B8F5CDD1}" destId="{E724A8B7-9DFE-48B1-A4C4-7010BB0A4458}" srcOrd="0" destOrd="0" presId="urn:microsoft.com/office/officeart/2018/2/layout/IconVerticalSolidList"/>
    <dgm:cxn modelId="{5DF4F7B0-553D-41F6-AFEB-FB16B491C28D}" type="presOf" srcId="{231D51A7-485A-41BC-B891-76889F5EE80E}" destId="{B08F2877-7ED2-4766-8BEC-0D3C5ED87FBA}" srcOrd="0" destOrd="0" presId="urn:microsoft.com/office/officeart/2018/2/layout/IconVerticalSolidList"/>
    <dgm:cxn modelId="{0909A3DC-C91B-4EF5-96D4-4B0D4922C92A}" type="presOf" srcId="{BCEC5B5B-D6CC-415B-BE4C-4DD443CB9750}" destId="{E1C9AB6B-0B8A-45EE-9269-D33E80BDD5DF}" srcOrd="0" destOrd="0" presId="urn:microsoft.com/office/officeart/2018/2/layout/IconVerticalSolidList"/>
    <dgm:cxn modelId="{155DAD1C-F8FD-4992-898B-3EB1895FFA11}" type="presParOf" srcId="{E1C9AB6B-0B8A-45EE-9269-D33E80BDD5DF}" destId="{4D82F0DF-3DAB-488B-8390-93D626598857}" srcOrd="0" destOrd="0" presId="urn:microsoft.com/office/officeart/2018/2/layout/IconVerticalSolidList"/>
    <dgm:cxn modelId="{0DD6BEB4-15E7-43AD-831D-5EE70E624F4D}" type="presParOf" srcId="{4D82F0DF-3DAB-488B-8390-93D626598857}" destId="{B67AF16B-C799-46A4-B446-7AB211272D95}" srcOrd="0" destOrd="0" presId="urn:microsoft.com/office/officeart/2018/2/layout/IconVerticalSolidList"/>
    <dgm:cxn modelId="{06FC8BA4-CE0C-438F-9FEE-BD7F2914EC3C}" type="presParOf" srcId="{4D82F0DF-3DAB-488B-8390-93D626598857}" destId="{05DDC77B-7840-4D25-99AC-36889942535A}" srcOrd="1" destOrd="0" presId="urn:microsoft.com/office/officeart/2018/2/layout/IconVerticalSolidList"/>
    <dgm:cxn modelId="{FFB72BD0-D444-41F0-9D9E-9906DBE49380}" type="presParOf" srcId="{4D82F0DF-3DAB-488B-8390-93D626598857}" destId="{BEA3D063-7BF5-4023-A5A6-5831C70A746A}" srcOrd="2" destOrd="0" presId="urn:microsoft.com/office/officeart/2018/2/layout/IconVerticalSolidList"/>
    <dgm:cxn modelId="{BBDF8E9D-3F36-446F-841B-6D14E9466720}" type="presParOf" srcId="{4D82F0DF-3DAB-488B-8390-93D626598857}" destId="{E724A8B7-9DFE-48B1-A4C4-7010BB0A4458}" srcOrd="3" destOrd="0" presId="urn:microsoft.com/office/officeart/2018/2/layout/IconVerticalSolidList"/>
    <dgm:cxn modelId="{3330352D-FEB7-42B6-9918-A2DE50A0F582}" type="presParOf" srcId="{E1C9AB6B-0B8A-45EE-9269-D33E80BDD5DF}" destId="{51B96EFD-A001-4087-80D3-EAFB4AEC5881}" srcOrd="1" destOrd="0" presId="urn:microsoft.com/office/officeart/2018/2/layout/IconVerticalSolidList"/>
    <dgm:cxn modelId="{C84D006B-E871-44E3-9959-D9F6A72B3E95}" type="presParOf" srcId="{E1C9AB6B-0B8A-45EE-9269-D33E80BDD5DF}" destId="{CBCB21B1-00FB-45FC-B25C-189B2C3ACA1D}" srcOrd="2" destOrd="0" presId="urn:microsoft.com/office/officeart/2018/2/layout/IconVerticalSolidList"/>
    <dgm:cxn modelId="{5932906E-24B6-4D20-8FE5-A7ACC3EF8BEC}" type="presParOf" srcId="{CBCB21B1-00FB-45FC-B25C-189B2C3ACA1D}" destId="{001292CC-7C5F-4766-B989-68A1F1BC4B45}" srcOrd="0" destOrd="0" presId="urn:microsoft.com/office/officeart/2018/2/layout/IconVerticalSolidList"/>
    <dgm:cxn modelId="{F466F5EC-58E7-4E6D-BA72-11CDC77080EA}" type="presParOf" srcId="{CBCB21B1-00FB-45FC-B25C-189B2C3ACA1D}" destId="{F32041DB-8573-4CAD-B48D-D9F518CCA174}" srcOrd="1" destOrd="0" presId="urn:microsoft.com/office/officeart/2018/2/layout/IconVerticalSolidList"/>
    <dgm:cxn modelId="{2F92B7BE-770B-4A07-ACFC-0EAB7D35E9C2}" type="presParOf" srcId="{CBCB21B1-00FB-45FC-B25C-189B2C3ACA1D}" destId="{05834567-C4EE-45D7-9A26-9A26B98325F0}" srcOrd="2" destOrd="0" presId="urn:microsoft.com/office/officeart/2018/2/layout/IconVerticalSolidList"/>
    <dgm:cxn modelId="{44EC5A2B-D81D-4543-9FAA-6718784E2962}" type="presParOf" srcId="{CBCB21B1-00FB-45FC-B25C-189B2C3ACA1D}" destId="{39C8BC36-30EB-4524-A1B9-F2228CC976FA}" srcOrd="3" destOrd="0" presId="urn:microsoft.com/office/officeart/2018/2/layout/IconVerticalSolidList"/>
    <dgm:cxn modelId="{D235D453-D56E-4AA5-8620-C79BE629266A}" type="presParOf" srcId="{E1C9AB6B-0B8A-45EE-9269-D33E80BDD5DF}" destId="{623DBA5C-AC02-4B5E-BE9F-7DCAF31D844F}" srcOrd="3" destOrd="0" presId="urn:microsoft.com/office/officeart/2018/2/layout/IconVerticalSolidList"/>
    <dgm:cxn modelId="{FBAB5A34-AD8F-4ED9-81F4-0B89DCC5786D}" type="presParOf" srcId="{E1C9AB6B-0B8A-45EE-9269-D33E80BDD5DF}" destId="{88E3FD12-8087-4B76-8B20-F4CBC6756D87}" srcOrd="4" destOrd="0" presId="urn:microsoft.com/office/officeart/2018/2/layout/IconVerticalSolidList"/>
    <dgm:cxn modelId="{6EAF11B5-1177-4C6C-B001-D325986A1E50}" type="presParOf" srcId="{88E3FD12-8087-4B76-8B20-F4CBC6756D87}" destId="{8420FD81-A403-47BA-86E9-479002B67E69}" srcOrd="0" destOrd="0" presId="urn:microsoft.com/office/officeart/2018/2/layout/IconVerticalSolidList"/>
    <dgm:cxn modelId="{91134DBC-D9BE-4486-BA6C-B9656C95CC0E}" type="presParOf" srcId="{88E3FD12-8087-4B76-8B20-F4CBC6756D87}" destId="{05A08878-3AD1-4114-AE72-9F5A1D008EE2}" srcOrd="1" destOrd="0" presId="urn:microsoft.com/office/officeart/2018/2/layout/IconVerticalSolidList"/>
    <dgm:cxn modelId="{CE32A01E-AF1C-4516-ADB7-9294FAB18ED1}" type="presParOf" srcId="{88E3FD12-8087-4B76-8B20-F4CBC6756D87}" destId="{3FC28CCA-8EE8-486C-A734-1AA44179F7B4}" srcOrd="2" destOrd="0" presId="urn:microsoft.com/office/officeart/2018/2/layout/IconVerticalSolidList"/>
    <dgm:cxn modelId="{8E1BF30C-C031-4F9D-AC14-EE06E298012D}" type="presParOf" srcId="{88E3FD12-8087-4B76-8B20-F4CBC6756D87}" destId="{B08F2877-7ED2-4766-8BEC-0D3C5ED87F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519144-F07B-4F67-9385-EEDFBF2475B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5C92690-2232-4594-80CF-B2BC6DF249B8}">
      <dgm:prSet custT="1"/>
      <dgm:spPr/>
      <dgm:t>
        <a:bodyPr/>
        <a:lstStyle/>
        <a:p>
          <a:r>
            <a:rPr lang="en-US" sz="3600" dirty="0"/>
            <a:t>How does it fail? </a:t>
          </a:r>
        </a:p>
      </dgm:t>
    </dgm:pt>
    <dgm:pt modelId="{783FC5DE-7533-42A2-A3C2-A50A5E17162A}" type="parTrans" cxnId="{B9541281-A0C1-47BD-A5D4-CA1691487490}">
      <dgm:prSet/>
      <dgm:spPr/>
      <dgm:t>
        <a:bodyPr/>
        <a:lstStyle/>
        <a:p>
          <a:endParaRPr lang="en-US"/>
        </a:p>
      </dgm:t>
    </dgm:pt>
    <dgm:pt modelId="{8E3DC6C1-80F7-4C18-8651-F4A7DB2C32D9}" type="sibTrans" cxnId="{B9541281-A0C1-47BD-A5D4-CA1691487490}">
      <dgm:prSet/>
      <dgm:spPr/>
      <dgm:t>
        <a:bodyPr/>
        <a:lstStyle/>
        <a:p>
          <a:endParaRPr lang="en-US"/>
        </a:p>
      </dgm:t>
    </dgm:pt>
    <dgm:pt modelId="{5D8BDF6E-DD54-4B68-9A88-B9C3511275F5}">
      <dgm:prSet custT="1"/>
      <dgm:spPr/>
      <dgm:t>
        <a:bodyPr/>
        <a:lstStyle/>
        <a:p>
          <a:r>
            <a:rPr lang="en-US" sz="3600" dirty="0"/>
            <a:t>What is the likelihood of failure? </a:t>
          </a:r>
        </a:p>
      </dgm:t>
    </dgm:pt>
    <dgm:pt modelId="{BADF4F53-58DC-4697-A1E3-DDD54669FBFC}" type="parTrans" cxnId="{70313A1C-07A7-49B2-B478-02355EAF4E3A}">
      <dgm:prSet/>
      <dgm:spPr/>
      <dgm:t>
        <a:bodyPr/>
        <a:lstStyle/>
        <a:p>
          <a:endParaRPr lang="en-US"/>
        </a:p>
      </dgm:t>
    </dgm:pt>
    <dgm:pt modelId="{A7BE26FE-65FD-451D-9B12-B1E59DAA1844}" type="sibTrans" cxnId="{70313A1C-07A7-49B2-B478-02355EAF4E3A}">
      <dgm:prSet/>
      <dgm:spPr/>
      <dgm:t>
        <a:bodyPr/>
        <a:lstStyle/>
        <a:p>
          <a:endParaRPr lang="en-US"/>
        </a:p>
      </dgm:t>
    </dgm:pt>
    <dgm:pt modelId="{D21BA731-2F5B-46B4-AF64-3103B188DD3A}">
      <dgm:prSet custT="1"/>
      <dgm:spPr/>
      <dgm:t>
        <a:bodyPr/>
        <a:lstStyle/>
        <a:p>
          <a:r>
            <a:rPr lang="en-US" sz="3200" dirty="0"/>
            <a:t>How much advance notice is there of imminent failure?</a:t>
          </a:r>
        </a:p>
      </dgm:t>
    </dgm:pt>
    <dgm:pt modelId="{80F9707D-A018-49A6-844E-CC9F57E9010F}" type="parTrans" cxnId="{7ED7C17D-EBE3-42A6-BAD2-0CF5A60F505D}">
      <dgm:prSet/>
      <dgm:spPr/>
      <dgm:t>
        <a:bodyPr/>
        <a:lstStyle/>
        <a:p>
          <a:endParaRPr lang="en-US"/>
        </a:p>
      </dgm:t>
    </dgm:pt>
    <dgm:pt modelId="{6BD13D61-C75E-4204-B955-DB10C9C00F04}" type="sibTrans" cxnId="{7ED7C17D-EBE3-42A6-BAD2-0CF5A60F505D}">
      <dgm:prSet/>
      <dgm:spPr/>
      <dgm:t>
        <a:bodyPr/>
        <a:lstStyle/>
        <a:p>
          <a:endParaRPr lang="en-US"/>
        </a:p>
      </dgm:t>
    </dgm:pt>
    <dgm:pt modelId="{79311323-8F60-4F02-AC5B-84985841D87F}">
      <dgm:prSet custT="1"/>
      <dgm:spPr/>
      <dgm:t>
        <a:bodyPr/>
        <a:lstStyle/>
        <a:p>
          <a:r>
            <a:rPr lang="en-US" sz="3600" dirty="0"/>
            <a:t>What are the consequences of failure? </a:t>
          </a:r>
        </a:p>
      </dgm:t>
    </dgm:pt>
    <dgm:pt modelId="{17B13315-6ABD-4CE4-BFD7-8BAD106DE0B8}" type="parTrans" cxnId="{53288A9B-2654-44DA-A14A-1C5FD84C15B1}">
      <dgm:prSet/>
      <dgm:spPr/>
      <dgm:t>
        <a:bodyPr/>
        <a:lstStyle/>
        <a:p>
          <a:endParaRPr lang="en-US"/>
        </a:p>
      </dgm:t>
    </dgm:pt>
    <dgm:pt modelId="{64CBC41F-77ED-4107-82C5-693D8908BDFE}" type="sibTrans" cxnId="{53288A9B-2654-44DA-A14A-1C5FD84C15B1}">
      <dgm:prSet/>
      <dgm:spPr/>
      <dgm:t>
        <a:bodyPr/>
        <a:lstStyle/>
        <a:p>
          <a:endParaRPr lang="en-US"/>
        </a:p>
      </dgm:t>
    </dgm:pt>
    <dgm:pt modelId="{AE4E948F-8C87-4F95-8160-234E902E8F83}" type="pres">
      <dgm:prSet presAssocID="{55519144-F07B-4F67-9385-EEDFBF2475BA}" presName="root" presStyleCnt="0">
        <dgm:presLayoutVars>
          <dgm:dir/>
          <dgm:resizeHandles val="exact"/>
        </dgm:presLayoutVars>
      </dgm:prSet>
      <dgm:spPr/>
    </dgm:pt>
    <dgm:pt modelId="{FE3C9E0F-E1DA-4CBD-A971-7E9CCF8B405C}" type="pres">
      <dgm:prSet presAssocID="{A5C92690-2232-4594-80CF-B2BC6DF249B8}" presName="compNode" presStyleCnt="0"/>
      <dgm:spPr/>
    </dgm:pt>
    <dgm:pt modelId="{01218176-1804-4E12-A7F2-86B0F397A2B4}" type="pres">
      <dgm:prSet presAssocID="{A5C92690-2232-4594-80CF-B2BC6DF249B8}" presName="bgRect" presStyleLbl="bgShp" presStyleIdx="0" presStyleCnt="4"/>
      <dgm:spPr/>
    </dgm:pt>
    <dgm:pt modelId="{44914BC6-1609-41DD-9043-B9A2D9A08D43}" type="pres">
      <dgm:prSet presAssocID="{A5C92690-2232-4594-80CF-B2BC6DF249B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9463ED79-E312-4C61-ACB6-964827605E8E}" type="pres">
      <dgm:prSet presAssocID="{A5C92690-2232-4594-80CF-B2BC6DF249B8}" presName="spaceRect" presStyleCnt="0"/>
      <dgm:spPr/>
    </dgm:pt>
    <dgm:pt modelId="{18B16D99-2AA4-4CC4-838E-6ECE3EE4BE4A}" type="pres">
      <dgm:prSet presAssocID="{A5C92690-2232-4594-80CF-B2BC6DF249B8}" presName="parTx" presStyleLbl="revTx" presStyleIdx="0" presStyleCnt="4">
        <dgm:presLayoutVars>
          <dgm:chMax val="0"/>
          <dgm:chPref val="0"/>
        </dgm:presLayoutVars>
      </dgm:prSet>
      <dgm:spPr/>
    </dgm:pt>
    <dgm:pt modelId="{7F4EBCC3-18B3-4256-A997-D3699837FB1B}" type="pres">
      <dgm:prSet presAssocID="{8E3DC6C1-80F7-4C18-8651-F4A7DB2C32D9}" presName="sibTrans" presStyleCnt="0"/>
      <dgm:spPr/>
    </dgm:pt>
    <dgm:pt modelId="{930A32F9-DDA4-4B74-97B5-A0B55DDB7A37}" type="pres">
      <dgm:prSet presAssocID="{5D8BDF6E-DD54-4B68-9A88-B9C3511275F5}" presName="compNode" presStyleCnt="0"/>
      <dgm:spPr/>
    </dgm:pt>
    <dgm:pt modelId="{71F036EC-C5CB-4C79-8C56-2A2C25E6DCFA}" type="pres">
      <dgm:prSet presAssocID="{5D8BDF6E-DD54-4B68-9A88-B9C3511275F5}" presName="bgRect" presStyleLbl="bgShp" presStyleIdx="1" presStyleCnt="4"/>
      <dgm:spPr/>
    </dgm:pt>
    <dgm:pt modelId="{40FF9EEA-F7A8-4EC5-B471-119B780A47DD}" type="pres">
      <dgm:prSet presAssocID="{5D8BDF6E-DD54-4B68-9A88-B9C3511275F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654884D0-2D24-40CF-9BAF-6B50BF333356}" type="pres">
      <dgm:prSet presAssocID="{5D8BDF6E-DD54-4B68-9A88-B9C3511275F5}" presName="spaceRect" presStyleCnt="0"/>
      <dgm:spPr/>
    </dgm:pt>
    <dgm:pt modelId="{5A106251-8090-4ABE-A6DD-D1578952788A}" type="pres">
      <dgm:prSet presAssocID="{5D8BDF6E-DD54-4B68-9A88-B9C3511275F5}" presName="parTx" presStyleLbl="revTx" presStyleIdx="1" presStyleCnt="4">
        <dgm:presLayoutVars>
          <dgm:chMax val="0"/>
          <dgm:chPref val="0"/>
        </dgm:presLayoutVars>
      </dgm:prSet>
      <dgm:spPr/>
    </dgm:pt>
    <dgm:pt modelId="{E7EA3A41-B9FB-4E2F-A677-41C3CE787CCC}" type="pres">
      <dgm:prSet presAssocID="{A7BE26FE-65FD-451D-9B12-B1E59DAA1844}" presName="sibTrans" presStyleCnt="0"/>
      <dgm:spPr/>
    </dgm:pt>
    <dgm:pt modelId="{24EFC383-72B2-4459-80AC-94603F62E2DB}" type="pres">
      <dgm:prSet presAssocID="{D21BA731-2F5B-46B4-AF64-3103B188DD3A}" presName="compNode" presStyleCnt="0"/>
      <dgm:spPr/>
    </dgm:pt>
    <dgm:pt modelId="{9F814F62-F747-468F-B5D5-EA12CAA58022}" type="pres">
      <dgm:prSet presAssocID="{D21BA731-2F5B-46B4-AF64-3103B188DD3A}" presName="bgRect" presStyleLbl="bgShp" presStyleIdx="2" presStyleCnt="4"/>
      <dgm:spPr/>
    </dgm:pt>
    <dgm:pt modelId="{0564E0EA-6811-485A-85DA-79E5994C6478}" type="pres">
      <dgm:prSet presAssocID="{D21BA731-2F5B-46B4-AF64-3103B188DD3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works"/>
        </a:ext>
      </dgm:extLst>
    </dgm:pt>
    <dgm:pt modelId="{DEB80FC8-9518-4FFE-8A28-D470DF34AE4B}" type="pres">
      <dgm:prSet presAssocID="{D21BA731-2F5B-46B4-AF64-3103B188DD3A}" presName="spaceRect" presStyleCnt="0"/>
      <dgm:spPr/>
    </dgm:pt>
    <dgm:pt modelId="{C82672EB-D8E8-4FD8-9C9A-506E316FE9BE}" type="pres">
      <dgm:prSet presAssocID="{D21BA731-2F5B-46B4-AF64-3103B188DD3A}" presName="parTx" presStyleLbl="revTx" presStyleIdx="2" presStyleCnt="4">
        <dgm:presLayoutVars>
          <dgm:chMax val="0"/>
          <dgm:chPref val="0"/>
        </dgm:presLayoutVars>
      </dgm:prSet>
      <dgm:spPr/>
    </dgm:pt>
    <dgm:pt modelId="{29463E76-E9EB-4598-A303-4839E376929D}" type="pres">
      <dgm:prSet presAssocID="{6BD13D61-C75E-4204-B955-DB10C9C00F04}" presName="sibTrans" presStyleCnt="0"/>
      <dgm:spPr/>
    </dgm:pt>
    <dgm:pt modelId="{89ECAF7C-28B7-4F8A-A661-D272D0F70C05}" type="pres">
      <dgm:prSet presAssocID="{79311323-8F60-4F02-AC5B-84985841D87F}" presName="compNode" presStyleCnt="0"/>
      <dgm:spPr/>
    </dgm:pt>
    <dgm:pt modelId="{E70BC60F-2A10-4FA3-827C-3BF3C3D476BA}" type="pres">
      <dgm:prSet presAssocID="{79311323-8F60-4F02-AC5B-84985841D87F}" presName="bgRect" presStyleLbl="bgShp" presStyleIdx="3" presStyleCnt="4"/>
      <dgm:spPr/>
    </dgm:pt>
    <dgm:pt modelId="{AD991BB6-A02D-4B52-AF7B-B22214740A77}" type="pres">
      <dgm:prSet presAssocID="{79311323-8F60-4F02-AC5B-84985841D87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43C50511-0CA6-4B6F-9ED6-425832A14B9F}" type="pres">
      <dgm:prSet presAssocID="{79311323-8F60-4F02-AC5B-84985841D87F}" presName="spaceRect" presStyleCnt="0"/>
      <dgm:spPr/>
    </dgm:pt>
    <dgm:pt modelId="{D0B4F0F9-6995-4309-822F-978F40C79D11}" type="pres">
      <dgm:prSet presAssocID="{79311323-8F60-4F02-AC5B-84985841D87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92C9F0F-1429-4E1B-9F2E-27BD0263B22A}" type="presOf" srcId="{55519144-F07B-4F67-9385-EEDFBF2475BA}" destId="{AE4E948F-8C87-4F95-8160-234E902E8F83}" srcOrd="0" destOrd="0" presId="urn:microsoft.com/office/officeart/2018/2/layout/IconVerticalSolidList"/>
    <dgm:cxn modelId="{70313A1C-07A7-49B2-B478-02355EAF4E3A}" srcId="{55519144-F07B-4F67-9385-EEDFBF2475BA}" destId="{5D8BDF6E-DD54-4B68-9A88-B9C3511275F5}" srcOrd="1" destOrd="0" parTransId="{BADF4F53-58DC-4697-A1E3-DDD54669FBFC}" sibTransId="{A7BE26FE-65FD-451D-9B12-B1E59DAA1844}"/>
    <dgm:cxn modelId="{8296093D-EBCF-4063-A164-25734ECF6EE8}" type="presOf" srcId="{A5C92690-2232-4594-80CF-B2BC6DF249B8}" destId="{18B16D99-2AA4-4CC4-838E-6ECE3EE4BE4A}" srcOrd="0" destOrd="0" presId="urn:microsoft.com/office/officeart/2018/2/layout/IconVerticalSolidList"/>
    <dgm:cxn modelId="{7ED7C17D-EBE3-42A6-BAD2-0CF5A60F505D}" srcId="{55519144-F07B-4F67-9385-EEDFBF2475BA}" destId="{D21BA731-2F5B-46B4-AF64-3103B188DD3A}" srcOrd="2" destOrd="0" parTransId="{80F9707D-A018-49A6-844E-CC9F57E9010F}" sibTransId="{6BD13D61-C75E-4204-B955-DB10C9C00F04}"/>
    <dgm:cxn modelId="{B9541281-A0C1-47BD-A5D4-CA1691487490}" srcId="{55519144-F07B-4F67-9385-EEDFBF2475BA}" destId="{A5C92690-2232-4594-80CF-B2BC6DF249B8}" srcOrd="0" destOrd="0" parTransId="{783FC5DE-7533-42A2-A3C2-A50A5E17162A}" sibTransId="{8E3DC6C1-80F7-4C18-8651-F4A7DB2C32D9}"/>
    <dgm:cxn modelId="{53288A9B-2654-44DA-A14A-1C5FD84C15B1}" srcId="{55519144-F07B-4F67-9385-EEDFBF2475BA}" destId="{79311323-8F60-4F02-AC5B-84985841D87F}" srcOrd="3" destOrd="0" parTransId="{17B13315-6ABD-4CE4-BFD7-8BAD106DE0B8}" sibTransId="{64CBC41F-77ED-4107-82C5-693D8908BDFE}"/>
    <dgm:cxn modelId="{4CF64DB0-EE7B-4C5F-B234-6187A2EE4C6E}" type="presOf" srcId="{5D8BDF6E-DD54-4B68-9A88-B9C3511275F5}" destId="{5A106251-8090-4ABE-A6DD-D1578952788A}" srcOrd="0" destOrd="0" presId="urn:microsoft.com/office/officeart/2018/2/layout/IconVerticalSolidList"/>
    <dgm:cxn modelId="{2F7903CF-9EAB-4510-9641-DB31E24BBF08}" type="presOf" srcId="{79311323-8F60-4F02-AC5B-84985841D87F}" destId="{D0B4F0F9-6995-4309-822F-978F40C79D11}" srcOrd="0" destOrd="0" presId="urn:microsoft.com/office/officeart/2018/2/layout/IconVerticalSolidList"/>
    <dgm:cxn modelId="{65059ED9-5653-4097-8D73-06BE51894B6D}" type="presOf" srcId="{D21BA731-2F5B-46B4-AF64-3103B188DD3A}" destId="{C82672EB-D8E8-4FD8-9C9A-506E316FE9BE}" srcOrd="0" destOrd="0" presId="urn:microsoft.com/office/officeart/2018/2/layout/IconVerticalSolidList"/>
    <dgm:cxn modelId="{70BEB7D6-4002-43DA-832D-8831E5023DF5}" type="presParOf" srcId="{AE4E948F-8C87-4F95-8160-234E902E8F83}" destId="{FE3C9E0F-E1DA-4CBD-A971-7E9CCF8B405C}" srcOrd="0" destOrd="0" presId="urn:microsoft.com/office/officeart/2018/2/layout/IconVerticalSolidList"/>
    <dgm:cxn modelId="{D50B717B-4DC1-491D-B2CF-E55C234E786A}" type="presParOf" srcId="{FE3C9E0F-E1DA-4CBD-A971-7E9CCF8B405C}" destId="{01218176-1804-4E12-A7F2-86B0F397A2B4}" srcOrd="0" destOrd="0" presId="urn:microsoft.com/office/officeart/2018/2/layout/IconVerticalSolidList"/>
    <dgm:cxn modelId="{948EA7FE-4A17-4F11-B32B-CF0E12D31130}" type="presParOf" srcId="{FE3C9E0F-E1DA-4CBD-A971-7E9CCF8B405C}" destId="{44914BC6-1609-41DD-9043-B9A2D9A08D43}" srcOrd="1" destOrd="0" presId="urn:microsoft.com/office/officeart/2018/2/layout/IconVerticalSolidList"/>
    <dgm:cxn modelId="{D82F6ECF-46D5-44B8-93F4-58839C1739C4}" type="presParOf" srcId="{FE3C9E0F-E1DA-4CBD-A971-7E9CCF8B405C}" destId="{9463ED79-E312-4C61-ACB6-964827605E8E}" srcOrd="2" destOrd="0" presId="urn:microsoft.com/office/officeart/2018/2/layout/IconVerticalSolidList"/>
    <dgm:cxn modelId="{CADBAD40-B28F-48AE-A527-3889FDBBC978}" type="presParOf" srcId="{FE3C9E0F-E1DA-4CBD-A971-7E9CCF8B405C}" destId="{18B16D99-2AA4-4CC4-838E-6ECE3EE4BE4A}" srcOrd="3" destOrd="0" presId="urn:microsoft.com/office/officeart/2018/2/layout/IconVerticalSolidList"/>
    <dgm:cxn modelId="{9CBF303D-3D34-4EC4-B5B9-A2455BFEFCA1}" type="presParOf" srcId="{AE4E948F-8C87-4F95-8160-234E902E8F83}" destId="{7F4EBCC3-18B3-4256-A997-D3699837FB1B}" srcOrd="1" destOrd="0" presId="urn:microsoft.com/office/officeart/2018/2/layout/IconVerticalSolidList"/>
    <dgm:cxn modelId="{6CE7C7E1-7C00-42BA-B817-66A75651C126}" type="presParOf" srcId="{AE4E948F-8C87-4F95-8160-234E902E8F83}" destId="{930A32F9-DDA4-4B74-97B5-A0B55DDB7A37}" srcOrd="2" destOrd="0" presId="urn:microsoft.com/office/officeart/2018/2/layout/IconVerticalSolidList"/>
    <dgm:cxn modelId="{411F2B9A-6774-4E6C-AA27-6EEF763A41B3}" type="presParOf" srcId="{930A32F9-DDA4-4B74-97B5-A0B55DDB7A37}" destId="{71F036EC-C5CB-4C79-8C56-2A2C25E6DCFA}" srcOrd="0" destOrd="0" presId="urn:microsoft.com/office/officeart/2018/2/layout/IconVerticalSolidList"/>
    <dgm:cxn modelId="{72D2B7C4-968B-48CB-8F46-9ADCC829D56C}" type="presParOf" srcId="{930A32F9-DDA4-4B74-97B5-A0B55DDB7A37}" destId="{40FF9EEA-F7A8-4EC5-B471-119B780A47DD}" srcOrd="1" destOrd="0" presId="urn:microsoft.com/office/officeart/2018/2/layout/IconVerticalSolidList"/>
    <dgm:cxn modelId="{3E97B930-1B63-4701-A2C3-9A167618A39C}" type="presParOf" srcId="{930A32F9-DDA4-4B74-97B5-A0B55DDB7A37}" destId="{654884D0-2D24-40CF-9BAF-6B50BF333356}" srcOrd="2" destOrd="0" presId="urn:microsoft.com/office/officeart/2018/2/layout/IconVerticalSolidList"/>
    <dgm:cxn modelId="{507ACB7A-E482-4B0F-8D16-4C8ED0BFBF1B}" type="presParOf" srcId="{930A32F9-DDA4-4B74-97B5-A0B55DDB7A37}" destId="{5A106251-8090-4ABE-A6DD-D1578952788A}" srcOrd="3" destOrd="0" presId="urn:microsoft.com/office/officeart/2018/2/layout/IconVerticalSolidList"/>
    <dgm:cxn modelId="{E923FE89-746A-4CEE-9B25-960D321E6DFF}" type="presParOf" srcId="{AE4E948F-8C87-4F95-8160-234E902E8F83}" destId="{E7EA3A41-B9FB-4E2F-A677-41C3CE787CCC}" srcOrd="3" destOrd="0" presId="urn:microsoft.com/office/officeart/2018/2/layout/IconVerticalSolidList"/>
    <dgm:cxn modelId="{5122219A-F1CD-450B-BA36-6B06E074E226}" type="presParOf" srcId="{AE4E948F-8C87-4F95-8160-234E902E8F83}" destId="{24EFC383-72B2-4459-80AC-94603F62E2DB}" srcOrd="4" destOrd="0" presId="urn:microsoft.com/office/officeart/2018/2/layout/IconVerticalSolidList"/>
    <dgm:cxn modelId="{4B4EDFFF-3845-4F22-A676-2E7C6524E2CC}" type="presParOf" srcId="{24EFC383-72B2-4459-80AC-94603F62E2DB}" destId="{9F814F62-F747-468F-B5D5-EA12CAA58022}" srcOrd="0" destOrd="0" presId="urn:microsoft.com/office/officeart/2018/2/layout/IconVerticalSolidList"/>
    <dgm:cxn modelId="{1AC399EC-A2B2-4D84-9080-A7EFCCFA4EA4}" type="presParOf" srcId="{24EFC383-72B2-4459-80AC-94603F62E2DB}" destId="{0564E0EA-6811-485A-85DA-79E5994C6478}" srcOrd="1" destOrd="0" presId="urn:microsoft.com/office/officeart/2018/2/layout/IconVerticalSolidList"/>
    <dgm:cxn modelId="{DD0817E4-0D58-4E6F-BC56-20A20D538EBA}" type="presParOf" srcId="{24EFC383-72B2-4459-80AC-94603F62E2DB}" destId="{DEB80FC8-9518-4FFE-8A28-D470DF34AE4B}" srcOrd="2" destOrd="0" presId="urn:microsoft.com/office/officeart/2018/2/layout/IconVerticalSolidList"/>
    <dgm:cxn modelId="{A0A8ECDC-83C8-4ED6-A775-077BEEBEE8AE}" type="presParOf" srcId="{24EFC383-72B2-4459-80AC-94603F62E2DB}" destId="{C82672EB-D8E8-4FD8-9C9A-506E316FE9BE}" srcOrd="3" destOrd="0" presId="urn:microsoft.com/office/officeart/2018/2/layout/IconVerticalSolidList"/>
    <dgm:cxn modelId="{E6DEF5FE-4778-4799-B080-217B3E6FCC4C}" type="presParOf" srcId="{AE4E948F-8C87-4F95-8160-234E902E8F83}" destId="{29463E76-E9EB-4598-A303-4839E376929D}" srcOrd="5" destOrd="0" presId="urn:microsoft.com/office/officeart/2018/2/layout/IconVerticalSolidList"/>
    <dgm:cxn modelId="{C52228B0-19B2-4C95-8597-527665AF2434}" type="presParOf" srcId="{AE4E948F-8C87-4F95-8160-234E902E8F83}" destId="{89ECAF7C-28B7-4F8A-A661-D272D0F70C05}" srcOrd="6" destOrd="0" presId="urn:microsoft.com/office/officeart/2018/2/layout/IconVerticalSolidList"/>
    <dgm:cxn modelId="{4CC88EEE-0132-4B21-A952-35A94364588F}" type="presParOf" srcId="{89ECAF7C-28B7-4F8A-A661-D272D0F70C05}" destId="{E70BC60F-2A10-4FA3-827C-3BF3C3D476BA}" srcOrd="0" destOrd="0" presId="urn:microsoft.com/office/officeart/2018/2/layout/IconVerticalSolidList"/>
    <dgm:cxn modelId="{D8C6C47B-8965-46AA-93AE-1C1DFFEF801B}" type="presParOf" srcId="{89ECAF7C-28B7-4F8A-A661-D272D0F70C05}" destId="{AD991BB6-A02D-4B52-AF7B-B22214740A77}" srcOrd="1" destOrd="0" presId="urn:microsoft.com/office/officeart/2018/2/layout/IconVerticalSolidList"/>
    <dgm:cxn modelId="{3DED5F90-7CA2-495D-AEFE-BBAE199E9D9A}" type="presParOf" srcId="{89ECAF7C-28B7-4F8A-A661-D272D0F70C05}" destId="{43C50511-0CA6-4B6F-9ED6-425832A14B9F}" srcOrd="2" destOrd="0" presId="urn:microsoft.com/office/officeart/2018/2/layout/IconVerticalSolidList"/>
    <dgm:cxn modelId="{2A94090D-7BF0-4F8E-A363-01A63129FCFD}" type="presParOf" srcId="{89ECAF7C-28B7-4F8A-A661-D272D0F70C05}" destId="{D0B4F0F9-6995-4309-822F-978F40C79D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673AE-C089-4ACD-9940-91B32CA34EA9}">
      <dsp:nvSpPr>
        <dsp:cNvPr id="0" name=""/>
        <dsp:cNvSpPr/>
      </dsp:nvSpPr>
      <dsp:spPr>
        <a:xfrm>
          <a:off x="0" y="2298"/>
          <a:ext cx="6912245" cy="11646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9FD7D-7142-4591-9D82-F9A8834454F4}">
      <dsp:nvSpPr>
        <dsp:cNvPr id="0" name=""/>
        <dsp:cNvSpPr/>
      </dsp:nvSpPr>
      <dsp:spPr>
        <a:xfrm>
          <a:off x="352319" y="264353"/>
          <a:ext cx="640580" cy="6405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5CD7F-BAFB-4B74-A459-CF6FDDD39C36}">
      <dsp:nvSpPr>
        <dsp:cNvPr id="0" name=""/>
        <dsp:cNvSpPr/>
      </dsp:nvSpPr>
      <dsp:spPr>
        <a:xfrm>
          <a:off x="1345219" y="2298"/>
          <a:ext cx="5567025" cy="116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3" tIns="123263" rIns="123263" bIns="1232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Plan on multi-year effort to identify assets</a:t>
          </a:r>
        </a:p>
      </dsp:txBody>
      <dsp:txXfrm>
        <a:off x="1345219" y="2298"/>
        <a:ext cx="5567025" cy="1164691"/>
      </dsp:txXfrm>
    </dsp:sp>
    <dsp:sp modelId="{92F745F0-1229-4D24-AE5F-2F26F7824ECF}">
      <dsp:nvSpPr>
        <dsp:cNvPr id="0" name=""/>
        <dsp:cNvSpPr/>
      </dsp:nvSpPr>
      <dsp:spPr>
        <a:xfrm>
          <a:off x="0" y="1458163"/>
          <a:ext cx="6912245" cy="11646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1B4F7-C9E3-4216-9909-8C27D5628F20}">
      <dsp:nvSpPr>
        <dsp:cNvPr id="0" name=""/>
        <dsp:cNvSpPr/>
      </dsp:nvSpPr>
      <dsp:spPr>
        <a:xfrm>
          <a:off x="352319" y="1720218"/>
          <a:ext cx="640580" cy="6405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9FFBD-3974-46ED-AE63-1675E88C592B}">
      <dsp:nvSpPr>
        <dsp:cNvPr id="0" name=""/>
        <dsp:cNvSpPr/>
      </dsp:nvSpPr>
      <dsp:spPr>
        <a:xfrm>
          <a:off x="1345219" y="1458163"/>
          <a:ext cx="5567025" cy="116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3" tIns="123263" rIns="123263" bIns="1232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 what you already have: maps, accounting records, and as-built drawings</a:t>
          </a:r>
        </a:p>
      </dsp:txBody>
      <dsp:txXfrm>
        <a:off x="1345219" y="1458163"/>
        <a:ext cx="5567025" cy="1164691"/>
      </dsp:txXfrm>
    </dsp:sp>
    <dsp:sp modelId="{2A7DAE01-D504-43D9-9FAF-E927C413626B}">
      <dsp:nvSpPr>
        <dsp:cNvPr id="0" name=""/>
        <dsp:cNvSpPr/>
      </dsp:nvSpPr>
      <dsp:spPr>
        <a:xfrm>
          <a:off x="0" y="2914027"/>
          <a:ext cx="6912245" cy="11646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4607A-5664-4034-AC94-15C72AE77347}">
      <dsp:nvSpPr>
        <dsp:cNvPr id="0" name=""/>
        <dsp:cNvSpPr/>
      </dsp:nvSpPr>
      <dsp:spPr>
        <a:xfrm>
          <a:off x="352319" y="3176083"/>
          <a:ext cx="640580" cy="6405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98202-169C-46FC-976A-E1EBB2ABB7A5}">
      <dsp:nvSpPr>
        <dsp:cNvPr id="0" name=""/>
        <dsp:cNvSpPr/>
      </dsp:nvSpPr>
      <dsp:spPr>
        <a:xfrm>
          <a:off x="1345219" y="2914027"/>
          <a:ext cx="5567025" cy="116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3" tIns="123263" rIns="123263" bIns="1232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Focus on “what wakes you up at night”</a:t>
          </a:r>
        </a:p>
      </dsp:txBody>
      <dsp:txXfrm>
        <a:off x="1345219" y="2914027"/>
        <a:ext cx="5567025" cy="1164691"/>
      </dsp:txXfrm>
    </dsp:sp>
    <dsp:sp modelId="{EEACD1E0-484B-4DAE-8070-DDE5E525F2C5}">
      <dsp:nvSpPr>
        <dsp:cNvPr id="0" name=""/>
        <dsp:cNvSpPr/>
      </dsp:nvSpPr>
      <dsp:spPr>
        <a:xfrm>
          <a:off x="0" y="4369892"/>
          <a:ext cx="6912245" cy="11646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EBC2B-E496-4D02-9137-34916865147E}">
      <dsp:nvSpPr>
        <dsp:cNvPr id="0" name=""/>
        <dsp:cNvSpPr/>
      </dsp:nvSpPr>
      <dsp:spPr>
        <a:xfrm>
          <a:off x="352319" y="4631948"/>
          <a:ext cx="640580" cy="6405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F1C1E-4884-432D-9B5D-CF40D39F31C9}">
      <dsp:nvSpPr>
        <dsp:cNvPr id="0" name=""/>
        <dsp:cNvSpPr/>
      </dsp:nvSpPr>
      <dsp:spPr>
        <a:xfrm>
          <a:off x="1345219" y="4369892"/>
          <a:ext cx="5567025" cy="116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3" tIns="123263" rIns="123263" bIns="1232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Identify what will need attention during the next five years</a:t>
          </a:r>
        </a:p>
      </dsp:txBody>
      <dsp:txXfrm>
        <a:off x="1345219" y="4369892"/>
        <a:ext cx="5567025" cy="1164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AF16B-C799-46A4-B446-7AB211272D95}">
      <dsp:nvSpPr>
        <dsp:cNvPr id="0" name=""/>
        <dsp:cNvSpPr/>
      </dsp:nvSpPr>
      <dsp:spPr>
        <a:xfrm>
          <a:off x="0" y="675"/>
          <a:ext cx="6912245" cy="1581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DC77B-7840-4D25-99AC-36889942535A}">
      <dsp:nvSpPr>
        <dsp:cNvPr id="0" name=""/>
        <dsp:cNvSpPr/>
      </dsp:nvSpPr>
      <dsp:spPr>
        <a:xfrm>
          <a:off x="478428" y="356531"/>
          <a:ext cx="869869" cy="8698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4A8B7-9DFE-48B1-A4C4-7010BB0A4458}">
      <dsp:nvSpPr>
        <dsp:cNvPr id="0" name=""/>
        <dsp:cNvSpPr/>
      </dsp:nvSpPr>
      <dsp:spPr>
        <a:xfrm>
          <a:off x="1826725" y="675"/>
          <a:ext cx="5085519" cy="158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84" tIns="167384" rIns="167384" bIns="167384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What do my customers expect? </a:t>
          </a:r>
        </a:p>
      </dsp:txBody>
      <dsp:txXfrm>
        <a:off x="1826725" y="675"/>
        <a:ext cx="5085519" cy="1581580"/>
      </dsp:txXfrm>
    </dsp:sp>
    <dsp:sp modelId="{001292CC-7C5F-4766-B989-68A1F1BC4B45}">
      <dsp:nvSpPr>
        <dsp:cNvPr id="0" name=""/>
        <dsp:cNvSpPr/>
      </dsp:nvSpPr>
      <dsp:spPr>
        <a:xfrm>
          <a:off x="0" y="1977651"/>
          <a:ext cx="6912245" cy="1581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041DB-8573-4CAD-B48D-D9F518CCA174}">
      <dsp:nvSpPr>
        <dsp:cNvPr id="0" name=""/>
        <dsp:cNvSpPr/>
      </dsp:nvSpPr>
      <dsp:spPr>
        <a:xfrm>
          <a:off x="478428" y="2333506"/>
          <a:ext cx="869869" cy="8698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8BC36-30EB-4524-A1B9-F2228CC976FA}">
      <dsp:nvSpPr>
        <dsp:cNvPr id="0" name=""/>
        <dsp:cNvSpPr/>
      </dsp:nvSpPr>
      <dsp:spPr>
        <a:xfrm>
          <a:off x="1826725" y="1977651"/>
          <a:ext cx="5085519" cy="158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84" tIns="167384" rIns="167384" bIns="167384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What do regulators require? </a:t>
          </a:r>
        </a:p>
      </dsp:txBody>
      <dsp:txXfrm>
        <a:off x="1826725" y="1977651"/>
        <a:ext cx="5085519" cy="1581580"/>
      </dsp:txXfrm>
    </dsp:sp>
    <dsp:sp modelId="{8420FD81-A403-47BA-86E9-479002B67E69}">
      <dsp:nvSpPr>
        <dsp:cNvPr id="0" name=""/>
        <dsp:cNvSpPr/>
      </dsp:nvSpPr>
      <dsp:spPr>
        <a:xfrm>
          <a:off x="0" y="3954626"/>
          <a:ext cx="6912245" cy="1581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08878-3AD1-4114-AE72-9F5A1D008EE2}">
      <dsp:nvSpPr>
        <dsp:cNvPr id="0" name=""/>
        <dsp:cNvSpPr/>
      </dsp:nvSpPr>
      <dsp:spPr>
        <a:xfrm>
          <a:off x="478428" y="4310482"/>
          <a:ext cx="869869" cy="8698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F2877-7ED2-4766-8BEC-0D3C5ED87FBA}">
      <dsp:nvSpPr>
        <dsp:cNvPr id="0" name=""/>
        <dsp:cNvSpPr/>
      </dsp:nvSpPr>
      <dsp:spPr>
        <a:xfrm>
          <a:off x="1826725" y="3954626"/>
          <a:ext cx="5085519" cy="158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84" tIns="167384" rIns="167384" bIns="167384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What is my actual performance?</a:t>
          </a:r>
        </a:p>
      </dsp:txBody>
      <dsp:txXfrm>
        <a:off x="1826725" y="3954626"/>
        <a:ext cx="5085519" cy="1581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8176-1804-4E12-A7F2-86B0F397A2B4}">
      <dsp:nvSpPr>
        <dsp:cNvPr id="0" name=""/>
        <dsp:cNvSpPr/>
      </dsp:nvSpPr>
      <dsp:spPr>
        <a:xfrm>
          <a:off x="0" y="3378"/>
          <a:ext cx="6912245" cy="11686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14BC6-1609-41DD-9043-B9A2D9A08D43}">
      <dsp:nvSpPr>
        <dsp:cNvPr id="0" name=""/>
        <dsp:cNvSpPr/>
      </dsp:nvSpPr>
      <dsp:spPr>
        <a:xfrm>
          <a:off x="353529" y="266334"/>
          <a:ext cx="643408" cy="6427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16D99-2AA4-4CC4-838E-6ECE3EE4BE4A}">
      <dsp:nvSpPr>
        <dsp:cNvPr id="0" name=""/>
        <dsp:cNvSpPr/>
      </dsp:nvSpPr>
      <dsp:spPr>
        <a:xfrm>
          <a:off x="1350467" y="3378"/>
          <a:ext cx="5261668" cy="1169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07" tIns="123807" rIns="123807" bIns="123807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How does it fail? </a:t>
          </a:r>
        </a:p>
      </dsp:txBody>
      <dsp:txXfrm>
        <a:off x="1350467" y="3378"/>
        <a:ext cx="5261668" cy="1169834"/>
      </dsp:txXfrm>
    </dsp:sp>
    <dsp:sp modelId="{71F036EC-C5CB-4C79-8C56-2A2C25E6DCFA}">
      <dsp:nvSpPr>
        <dsp:cNvPr id="0" name=""/>
        <dsp:cNvSpPr/>
      </dsp:nvSpPr>
      <dsp:spPr>
        <a:xfrm>
          <a:off x="0" y="1456809"/>
          <a:ext cx="6912245" cy="11686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F9EEA-F7A8-4EC5-B471-119B780A47DD}">
      <dsp:nvSpPr>
        <dsp:cNvPr id="0" name=""/>
        <dsp:cNvSpPr/>
      </dsp:nvSpPr>
      <dsp:spPr>
        <a:xfrm>
          <a:off x="353529" y="1719764"/>
          <a:ext cx="643408" cy="6427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06251-8090-4ABE-A6DD-D1578952788A}">
      <dsp:nvSpPr>
        <dsp:cNvPr id="0" name=""/>
        <dsp:cNvSpPr/>
      </dsp:nvSpPr>
      <dsp:spPr>
        <a:xfrm>
          <a:off x="1350467" y="1456809"/>
          <a:ext cx="5261668" cy="1169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07" tIns="123807" rIns="123807" bIns="123807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What is the likelihood of failure? </a:t>
          </a:r>
        </a:p>
      </dsp:txBody>
      <dsp:txXfrm>
        <a:off x="1350467" y="1456809"/>
        <a:ext cx="5261668" cy="1169834"/>
      </dsp:txXfrm>
    </dsp:sp>
    <dsp:sp modelId="{9F814F62-F747-468F-B5D5-EA12CAA58022}">
      <dsp:nvSpPr>
        <dsp:cNvPr id="0" name=""/>
        <dsp:cNvSpPr/>
      </dsp:nvSpPr>
      <dsp:spPr>
        <a:xfrm>
          <a:off x="0" y="2910239"/>
          <a:ext cx="6912245" cy="11686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4E0EA-6811-485A-85DA-79E5994C6478}">
      <dsp:nvSpPr>
        <dsp:cNvPr id="0" name=""/>
        <dsp:cNvSpPr/>
      </dsp:nvSpPr>
      <dsp:spPr>
        <a:xfrm>
          <a:off x="353529" y="3173195"/>
          <a:ext cx="643408" cy="6427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672EB-D8E8-4FD8-9C9A-506E316FE9BE}">
      <dsp:nvSpPr>
        <dsp:cNvPr id="0" name=""/>
        <dsp:cNvSpPr/>
      </dsp:nvSpPr>
      <dsp:spPr>
        <a:xfrm>
          <a:off x="1350467" y="2910239"/>
          <a:ext cx="5261668" cy="1169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07" tIns="123807" rIns="123807" bIns="12380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How much advance notice is there of imminent failure?</a:t>
          </a:r>
        </a:p>
      </dsp:txBody>
      <dsp:txXfrm>
        <a:off x="1350467" y="2910239"/>
        <a:ext cx="5261668" cy="1169834"/>
      </dsp:txXfrm>
    </dsp:sp>
    <dsp:sp modelId="{E70BC60F-2A10-4FA3-827C-3BF3C3D476BA}">
      <dsp:nvSpPr>
        <dsp:cNvPr id="0" name=""/>
        <dsp:cNvSpPr/>
      </dsp:nvSpPr>
      <dsp:spPr>
        <a:xfrm>
          <a:off x="0" y="4363669"/>
          <a:ext cx="6912245" cy="11686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91BB6-A02D-4B52-AF7B-B22214740A77}">
      <dsp:nvSpPr>
        <dsp:cNvPr id="0" name=""/>
        <dsp:cNvSpPr/>
      </dsp:nvSpPr>
      <dsp:spPr>
        <a:xfrm>
          <a:off x="353529" y="4626625"/>
          <a:ext cx="643408" cy="6427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4F0F9-6995-4309-822F-978F40C79D11}">
      <dsp:nvSpPr>
        <dsp:cNvPr id="0" name=""/>
        <dsp:cNvSpPr/>
      </dsp:nvSpPr>
      <dsp:spPr>
        <a:xfrm>
          <a:off x="1350467" y="4363669"/>
          <a:ext cx="5261668" cy="1169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07" tIns="123807" rIns="123807" bIns="123807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What are the consequences of failure? </a:t>
          </a:r>
        </a:p>
      </dsp:txBody>
      <dsp:txXfrm>
        <a:off x="1350467" y="4363669"/>
        <a:ext cx="5261668" cy="1169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64E034-1D2C-D112-2F0D-1E3C7A14C1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A8C2A-4C38-A878-39F3-C0876A4155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862F0-FFBF-4395-1202-9C1ADD9986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21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6B66E302-901B-4EC5-8063-F4475DEAA8C8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6" tIns="47823" rIns="95646" bIns="478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5646" tIns="47823" rIns="95646" bIns="478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F35E-9E32-4956-B57D-86F335D21749}" type="datetime1">
              <a:rPr lang="en-US" smtClean="0"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652-E6EC-4423-B2BE-C9E00CBB8D67}" type="datetime1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C532-D94D-4EA8-8338-DF63EF18F6E5}" type="datetime1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007D-C96D-4408-BF03-A116AE33F544}" type="datetime1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03E8-39FB-4859-B3E1-12A23D94B3D7}" type="datetime1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69A7-B638-4CDB-8B7F-13A3E21DA7D3}" type="datetime1">
              <a:rPr lang="en-US" smtClean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2F38-3072-416F-9A5B-F678CD940BB8}" type="datetime1">
              <a:rPr lang="en-US" smtClean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A634-E0D7-4234-BC48-64913420E4EB}" type="datetime1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2ACE-168F-4C9C-BE8A-5EF83556DB6B}" type="datetime1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75F2-8245-48DD-8A03-0D2825DDF518}" type="datetime1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38EB-E937-43C7-967C-33A6833CF87D}" type="datetime1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3BB5-A653-47AF-BF7B-C1D51C07A494}" type="datetime1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B847-BDD0-4418-854B-89CBA4FB0BDB}" type="datetime1">
              <a:rPr lang="en-US" smtClean="0"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A14B-A8DF-41E2-A396-6059DF6DF75C}" type="datetime1">
              <a:rPr lang="en-US" smtClean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69F4-4272-4D88-8D47-F350AD9537C3}" type="datetime1">
              <a:rPr lang="en-US" smtClean="0"/>
              <a:t>10/17/2024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E853-1506-4E6E-8ECA-1E45638992E9}" type="datetime1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CBDC-01BC-4999-A244-A437519FF3DD}" type="datetime1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1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5841464-C49F-4CF5-9859-F0EE87D2BBB5}" type="datetime1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6159" y="3694375"/>
            <a:ext cx="7313880" cy="215224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Kentucky Rural Water Association</a:t>
            </a:r>
          </a:p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Robert K. Miller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276" y="767635"/>
            <a:ext cx="9144000" cy="2562997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Asset Management </a:t>
            </a:r>
            <a:br>
              <a:rPr lang="en-US"/>
            </a:br>
            <a:r>
              <a:rPr lang="en-US"/>
              <a:t>and Financing</a:t>
            </a:r>
            <a:br>
              <a:rPr lang="en-US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E9CFA-D174-E4E6-5001-3A6BD7F36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509" y="3330632"/>
            <a:ext cx="21526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D57B-7A45-4DF5-8C34-8ACE143A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" y="365125"/>
            <a:ext cx="1192045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1. What is </a:t>
            </a:r>
            <a:r>
              <a:rPr lang="en-US" sz="6000" dirty="0"/>
              <a:t>the</a:t>
            </a:r>
            <a:r>
              <a:rPr lang="en-US" dirty="0"/>
              <a:t> current state of my assets?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96303-80EC-AF6C-ADE6-C48835420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3054" y="1919836"/>
            <a:ext cx="5025216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Telemetry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Mapping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Accounting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Billing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Communications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2AD4F-40EB-C0B5-4B3D-C3AAD01AE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8147" y="1919836"/>
            <a:ext cx="50339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Don’t forget your back-office assets.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9D572-1B18-AA1B-E4E0-2A8C4D63F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5" y="3270799"/>
            <a:ext cx="3571875" cy="30003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AB4A6-4DA3-E16A-5812-9BBB47C6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3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D57B-7A45-4DF5-8C34-8ACE143A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en-US" sz="4200"/>
              <a:t>1. What is the current state of my assets?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96303-80EC-AF6C-ADE6-C48835420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6468"/>
            <a:ext cx="61843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Don’t attempt it alone. 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Get advice and assistance from retirees and field personnel.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471DA-3FFF-83EB-8910-C9203DF18F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600" y="10"/>
            <a:ext cx="4343400" cy="68579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59100-4961-CA94-F8A9-694D69E6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5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D57B-7A45-4DF5-8C34-8ACE143A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4" y="365125"/>
            <a:ext cx="115103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1. What is </a:t>
            </a:r>
            <a:r>
              <a:rPr lang="en-US" sz="6000" dirty="0"/>
              <a:t>the</a:t>
            </a:r>
            <a:r>
              <a:rPr lang="en-US" dirty="0"/>
              <a:t> current state of my assets?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96303-80EC-AF6C-ADE6-C48835420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103" y="1825625"/>
            <a:ext cx="4740174" cy="4800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Gather identifying information: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Make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Serial Number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Location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Take photos.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AD6CE-DF14-C9FF-D1D1-1C1C5A63CD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07" y="1502896"/>
            <a:ext cx="4466492" cy="44664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DE7C5-4813-3BF6-F2F2-FD612CAB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21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F69A-014B-A053-1ADE-8088B729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83" y="365125"/>
            <a:ext cx="11802792" cy="1325563"/>
          </a:xfrm>
        </p:spPr>
        <p:txBody>
          <a:bodyPr>
            <a:normAutofit/>
          </a:bodyPr>
          <a:lstStyle/>
          <a:p>
            <a:r>
              <a:rPr lang="en-US" dirty="0"/>
              <a:t>1. What is the current state of my assets?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7371C-51D2-6BA7-4868-AC7B1E973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1253" y="2216360"/>
            <a:ext cx="8549702" cy="382566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Develop your own evaluation scale: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Routine maintenance needed.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Rehabilitation needed.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Replacement needed.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B52F2-4106-C577-CFB3-6FE7E01DA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5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8B522-28A7-344E-EB35-6F5C0837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89" y="1349680"/>
            <a:ext cx="2931320" cy="4449541"/>
          </a:xfrm>
        </p:spPr>
        <p:txBody>
          <a:bodyPr anchor="t"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2. What is required level of service?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89EECF-66AF-77BB-1DC3-3E818975A2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615745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3FB1A4-0BEF-AD13-EA75-1870F53F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35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B522-28A7-344E-EB35-6F5C0837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2" y="365125"/>
            <a:ext cx="5353928" cy="1325563"/>
          </a:xfrm>
        </p:spPr>
        <p:txBody>
          <a:bodyPr>
            <a:normAutofit/>
          </a:bodyPr>
          <a:lstStyle/>
          <a:p>
            <a:r>
              <a:rPr lang="en-US" sz="4200" dirty="0"/>
              <a:t>2. What is required level of service?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B5DBD-1810-57DA-0A92-663CD1D3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867" y="1853760"/>
            <a:ext cx="64878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/>
              <a:t>Example: Water Main Break Frequency</a:t>
            </a:r>
          </a:p>
          <a:p>
            <a:pPr marL="0" indent="0">
              <a:buNone/>
            </a:pPr>
            <a:endParaRPr lang="en-US" sz="3600" dirty="0"/>
          </a:p>
          <a:p>
            <a:pPr marL="514350" indent="-514350">
              <a:buFont typeface="+mj-lt"/>
              <a:buAutoNum type="alphaLcPeriod"/>
            </a:pPr>
            <a:r>
              <a:rPr lang="en-US" sz="3600" dirty="0"/>
              <a:t>What do my customers expect?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600" dirty="0"/>
              <a:t>What do regulators require?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600" dirty="0"/>
              <a:t>What is my actual performance?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EBF71-4D23-3A24-6DEB-9B826ECCB5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343380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72A70-FF91-5558-BD2C-228A3436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20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2F33B7-25AD-9542-6550-8A0FD5266C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6000" cy="6249399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8B522-28A7-344E-EB35-6F5C0837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>
            <a:normAutofit/>
          </a:bodyPr>
          <a:lstStyle/>
          <a:p>
            <a:r>
              <a:rPr lang="en-US" sz="4200" dirty="0"/>
              <a:t>2. What is required level of service?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B5DBD-1810-57DA-0A92-663CD1D3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41" y="1966302"/>
            <a:ext cx="51757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/>
              <a:t>Example: Water Pressure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600" dirty="0"/>
              <a:t>What do my customers expect?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600" dirty="0"/>
              <a:t>What do regulators require?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600" dirty="0"/>
              <a:t>What is my actual performance?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FE4B7-BBEE-0556-C156-BAF70A4B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65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B522-28A7-344E-EB35-6F5C0837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991" y="372159"/>
            <a:ext cx="5324622" cy="1325563"/>
          </a:xfrm>
        </p:spPr>
        <p:txBody>
          <a:bodyPr>
            <a:normAutofit/>
          </a:bodyPr>
          <a:lstStyle/>
          <a:p>
            <a:r>
              <a:rPr lang="en-US" sz="4200" dirty="0"/>
              <a:t>2. What is required level of service?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B5DBD-1810-57DA-0A92-663CD1D3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105" y="1867829"/>
            <a:ext cx="64878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/>
              <a:t>Example: Fire Hydrants</a:t>
            </a:r>
          </a:p>
          <a:p>
            <a:pPr marL="0" indent="0">
              <a:buNone/>
            </a:pPr>
            <a:endParaRPr lang="en-US" sz="3600" dirty="0"/>
          </a:p>
          <a:p>
            <a:pPr marL="514350" indent="-514350">
              <a:buFont typeface="+mj-lt"/>
              <a:buAutoNum type="alphaLcPeriod"/>
            </a:pPr>
            <a:r>
              <a:rPr lang="en-US" sz="3600" dirty="0"/>
              <a:t>What do my customers expect?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600" dirty="0"/>
              <a:t>What do regulators require?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600" dirty="0"/>
              <a:t>What is my actual performance?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629122-E440-C4AF-3086-49CFCAC83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343380" cy="68579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0B039-3E51-84B7-CC01-4DC8E1BA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25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DBC07-47E8-EC35-FD9B-3310A1AD2D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0"/>
            <a:ext cx="6096000" cy="6279677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8B522-28A7-344E-EB35-6F5C0837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>
            <a:normAutofit/>
          </a:bodyPr>
          <a:lstStyle/>
          <a:p>
            <a:r>
              <a:rPr lang="en-US" sz="4200" dirty="0"/>
              <a:t>2. What is required level of service?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B5DBD-1810-57DA-0A92-663CD1D3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18" y="1832659"/>
            <a:ext cx="509836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/>
              <a:t>Example: Meter Accuracy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600" dirty="0"/>
              <a:t>What do my customers expect?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600" dirty="0"/>
              <a:t>What do regulators require?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600" dirty="0"/>
              <a:t>What is my actual performance?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C0F57-09A9-297A-777C-46B65955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16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F1896-87BD-9CDA-3252-A9DF1B6D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89" y="1349680"/>
            <a:ext cx="2931320" cy="4449541"/>
          </a:xfrm>
        </p:spPr>
        <p:txBody>
          <a:bodyPr anchor="t"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3. Which assets are critical?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D9E0EE-70ED-5A1E-2735-FCF1F1F903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420167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EE310-1FC7-AF14-2CDA-9A187E34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6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7795260" cy="6492875"/>
          </a:xfrm>
        </p:spPr>
        <p:txBody>
          <a:bodyPr>
            <a:noAutofit/>
          </a:bodyPr>
          <a:lstStyle/>
          <a:p>
            <a:pPr algn="l"/>
            <a:r>
              <a:rPr lang="en-US" sz="6600" dirty="0"/>
              <a:t>The Fundamentals of</a:t>
            </a:r>
            <a:br>
              <a:rPr lang="en-US" sz="6600" dirty="0"/>
            </a:br>
            <a:r>
              <a:rPr lang="en-US" sz="6600" dirty="0"/>
              <a:t>Asset Management </a:t>
            </a:r>
            <a:br>
              <a:rPr lang="en-US" sz="6600" dirty="0"/>
            </a:br>
            <a:r>
              <a:rPr lang="en-US" sz="6600" dirty="0"/>
              <a:t>and Financing </a:t>
            </a:r>
            <a:r>
              <a:rPr lang="en-US" sz="6600" i="1" u="sng" dirty="0"/>
              <a:t>using</a:t>
            </a:r>
            <a:br>
              <a:rPr lang="en-US" sz="6600" i="1" u="sng" dirty="0"/>
            </a:br>
            <a:r>
              <a:rPr lang="en-US" sz="6600" i="1" u="sng" dirty="0"/>
              <a:t>a Notepad, a Pencil, </a:t>
            </a:r>
            <a:br>
              <a:rPr lang="en-US" sz="6600" i="1" u="sng" dirty="0"/>
            </a:br>
            <a:r>
              <a:rPr lang="en-US" sz="6600" i="1" u="sng" dirty="0"/>
              <a:t>a Calculator, and Your </a:t>
            </a:r>
            <a:br>
              <a:rPr lang="en-US" sz="6600" i="1" u="sng" dirty="0"/>
            </a:br>
            <a:r>
              <a:rPr lang="en-US" sz="6600" i="1" u="sng" dirty="0"/>
              <a:t>Own Judgment </a:t>
            </a:r>
            <a:endParaRPr lang="en-US" sz="7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40946-C8FD-452F-82C8-C90EA6772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294" y="1047749"/>
            <a:ext cx="3067050" cy="47625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481B3-65E1-47DA-F876-B289F6F8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1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F1896-87BD-9CDA-3252-A9DF1B6D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3. Which assets are critical?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2489D-D2B3-DDF0-D789-C2031DFE33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471" y="1896369"/>
            <a:ext cx="4453143" cy="45114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B33D0-3C92-3F65-7E69-C5F72AE31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0" y="1825625"/>
            <a:ext cx="50444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/>
              <a:t>How does it fail?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It rusts.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It just stops.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Slowly at first, </a:t>
            </a:r>
          </a:p>
          <a:p>
            <a:pPr marL="0" indent="0">
              <a:buNone/>
            </a:pPr>
            <a:r>
              <a:rPr lang="en-US" sz="4000" dirty="0"/>
              <a:t>    then rapidly.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It bursts into flames.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80D95-FA59-BDBA-87B6-DB2AC5C61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46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F1896-87BD-9CDA-3252-A9DF1B6D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3. Which assets are critical?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B33D0-3C92-3F65-7E69-C5F72AE31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283" y="2092038"/>
            <a:ext cx="5634111" cy="3616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/>
              <a:t>What is the likelihood of failure in next five years?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Not Likely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Possible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Likely 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9E53C-F83A-4AC5-9510-E66F8C2F9A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466" y="2237398"/>
            <a:ext cx="5239435" cy="2947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C6EF6-CE21-6091-57FF-DBA32DF9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7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F1896-87BD-9CDA-3252-A9DF1B6D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3. Which assets are critical?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B33D0-3C92-3F65-7E69-C5F72AE31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052" y="1920241"/>
            <a:ext cx="9186949" cy="3616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/>
              <a:t>How much advance notice is there of imminent failure?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Like a tornado, less than one hour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Like a hurricane, three to five days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Like climate change, several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1DE44-CC6E-CB7A-C354-E9E182D6AE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06" y="2046850"/>
            <a:ext cx="3390369" cy="45204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6746C-B9C6-D855-49BA-7725A968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08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F1896-87BD-9CDA-3252-A9DF1B6D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3. Which assets are critical?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B33D0-3C92-3F65-7E69-C5F72AE31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93" y="2103973"/>
            <a:ext cx="9186949" cy="3616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/>
              <a:t>What are the consequences of failure?</a:t>
            </a:r>
            <a:r>
              <a:rPr lang="en-US" sz="4000" b="1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Routine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Emergency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Extreme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Catastrophic</a:t>
            </a:r>
          </a:p>
        </p:txBody>
      </p:sp>
      <p:pic>
        <p:nvPicPr>
          <p:cNvPr id="1026" name="Picture 2" descr="Why “systemic impact” should be more than just an architecture talking ...">
            <a:extLst>
              <a:ext uri="{FF2B5EF4-FFF2-40B4-BE49-F238E27FC236}">
                <a16:creationId xmlns:a16="http://schemas.microsoft.com/office/drawing/2014/main" id="{CE8F3CC7-DE75-E88F-6BD3-1D4390D9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21" y="3108080"/>
            <a:ext cx="6735493" cy="336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BF36A-C541-C612-7679-8340006A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08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3BA3-C2FA-DEBE-DE69-550D82EE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26332"/>
            <a:ext cx="12025745" cy="1325563"/>
          </a:xfrm>
        </p:spPr>
        <p:txBody>
          <a:bodyPr>
            <a:noAutofit/>
          </a:bodyPr>
          <a:lstStyle/>
          <a:p>
            <a:r>
              <a:rPr lang="en-US" dirty="0"/>
              <a:t>4</a:t>
            </a:r>
            <a:r>
              <a:rPr lang="en-US" sz="5000" b="1" dirty="0"/>
              <a:t>. When to repair, rehabilitate, or replace?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879B4-1098-86C5-0B5B-4F433CA6B00B}"/>
              </a:ext>
            </a:extLst>
          </p:cNvPr>
          <p:cNvSpPr txBox="1"/>
          <p:nvPr/>
        </p:nvSpPr>
        <p:spPr>
          <a:xfrm>
            <a:off x="5190979" y="2068163"/>
            <a:ext cx="651035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lphaLcPeriod"/>
            </a:pPr>
            <a:r>
              <a:rPr lang="en-US" sz="3600" dirty="0"/>
              <a:t>How much time and money does </a:t>
            </a:r>
            <a:r>
              <a:rPr lang="en-US" sz="3600" b="1" i="1" u="sng" dirty="0"/>
              <a:t>repair</a:t>
            </a:r>
            <a:r>
              <a:rPr lang="en-US" sz="3600" dirty="0"/>
              <a:t> take?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LcPeriod"/>
            </a:pPr>
            <a:r>
              <a:rPr lang="en-US" sz="3600" dirty="0"/>
              <a:t>How much time and money does </a:t>
            </a:r>
            <a:r>
              <a:rPr lang="en-US" sz="3600" b="1" i="1" u="sng" dirty="0"/>
              <a:t>rehabilitation</a:t>
            </a:r>
            <a:r>
              <a:rPr lang="en-US" sz="3600" dirty="0"/>
              <a:t> take?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LcPeriod"/>
            </a:pPr>
            <a:r>
              <a:rPr lang="en-US" sz="3600" dirty="0"/>
              <a:t>How much time and money does </a:t>
            </a:r>
            <a:r>
              <a:rPr lang="en-US" sz="3600" b="1" i="1" u="sng" dirty="0"/>
              <a:t>replacement</a:t>
            </a:r>
            <a:r>
              <a:rPr lang="en-US" sz="3600" dirty="0"/>
              <a:t> take?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E0210-A150-301F-FFC0-EB9AF9EDA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85" y="2598273"/>
            <a:ext cx="4505325" cy="25336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DEE98-AD09-DD64-B637-6FD2D236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76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3BA3-C2FA-DEBE-DE69-550D82EE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26332"/>
            <a:ext cx="12025745" cy="1325563"/>
          </a:xfrm>
        </p:spPr>
        <p:txBody>
          <a:bodyPr>
            <a:noAutofit/>
          </a:bodyPr>
          <a:lstStyle/>
          <a:p>
            <a:r>
              <a:rPr lang="en-US" sz="5000" b="1" dirty="0"/>
              <a:t>4. When to repair, rehabilitate, or replace?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879B4-1098-86C5-0B5B-4F433CA6B00B}"/>
              </a:ext>
            </a:extLst>
          </p:cNvPr>
          <p:cNvSpPr txBox="1"/>
          <p:nvPr/>
        </p:nvSpPr>
        <p:spPr>
          <a:xfrm>
            <a:off x="806762" y="1779776"/>
            <a:ext cx="399735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lphaLcPeriod"/>
            </a:pPr>
            <a:r>
              <a:rPr lang="en-US" sz="3600" dirty="0"/>
              <a:t>How long does </a:t>
            </a:r>
            <a:r>
              <a:rPr lang="en-US" sz="3600" b="1" i="1" u="sng" dirty="0"/>
              <a:t>repair</a:t>
            </a:r>
            <a:r>
              <a:rPr lang="en-US" sz="3600" dirty="0"/>
              <a:t> last?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LcPeriod"/>
            </a:pPr>
            <a:r>
              <a:rPr lang="en-US" sz="3600" dirty="0"/>
              <a:t>How long does </a:t>
            </a:r>
            <a:r>
              <a:rPr lang="en-US" sz="3600" b="1" i="1" u="sng" dirty="0"/>
              <a:t>rehabilitation</a:t>
            </a:r>
            <a:r>
              <a:rPr lang="en-US" sz="3600" dirty="0"/>
              <a:t> last?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LcPeriod"/>
            </a:pPr>
            <a:r>
              <a:rPr lang="en-US" sz="3600" dirty="0"/>
              <a:t>How long does </a:t>
            </a:r>
            <a:r>
              <a:rPr lang="en-US" sz="3600" b="1" i="1" u="sng" dirty="0"/>
              <a:t>replacement</a:t>
            </a:r>
            <a:r>
              <a:rPr lang="en-US" sz="3600" dirty="0"/>
              <a:t> last?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1074D-B656-12E8-4F1B-29ECD4DC8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26" y="1895413"/>
            <a:ext cx="7227631" cy="41192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F9441-5B58-116E-DA35-07F61FE1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32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4D23-821D-28AE-8098-C3E6E769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47" y="365125"/>
            <a:ext cx="11729753" cy="1325563"/>
          </a:xfrm>
        </p:spPr>
        <p:txBody>
          <a:bodyPr>
            <a:normAutofit/>
          </a:bodyPr>
          <a:lstStyle/>
          <a:p>
            <a:r>
              <a:rPr lang="en-US" b="1" dirty="0"/>
              <a:t>Building an Asset Management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BFDE4-250C-41D4-C248-8C883EE3C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711" y="1825625"/>
            <a:ext cx="577945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Considering: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Current state of assets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Level of service required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Which assets are critical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When to repair, rehabilitate, or replace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B92CC-0411-6814-CF6F-13322796D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329" y="1895963"/>
            <a:ext cx="50339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Build a Five-Year Plan: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What new maintenance needs to be scheduled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What assets need to be rehabilitated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What assets need to be replaced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71B58-71F1-2C01-6090-A0AEA856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89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0955-22E8-5B33-CB88-6B118F705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480" y="368109"/>
            <a:ext cx="6651171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5. What is long-term funding strategy?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3DD67-6308-C74F-B633-7AEF0DCB8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0" y="2244435"/>
            <a:ext cx="6487886" cy="39325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b="1" u="sng" dirty="0"/>
              <a:t>Transaction Approach</a:t>
            </a:r>
            <a:r>
              <a:rPr lang="en-US" dirty="0"/>
              <a:t>: Lump as much as possible into a “capital project” for grants and loans and accompanying rate increase.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  <a:p>
            <a:pPr marL="514350" indent="-514350">
              <a:buFont typeface="+mj-lt"/>
              <a:buAutoNum type="alphaLcPeriod"/>
            </a:pPr>
            <a:r>
              <a:rPr lang="en-US" b="1" u="sng" dirty="0"/>
              <a:t>Asset Management Approach</a:t>
            </a:r>
            <a:r>
              <a:rPr lang="en-US" dirty="0"/>
              <a:t>: Look at revenues and requirements over multiple years using mix of debt and rates.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0C8D8-E0EC-4971-3E72-0BDE63382C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343380" cy="68579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6A0B4-A1EC-2FDF-451B-F66F4207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39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E93BEA-7400-2560-82AA-44F65FDCDF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0"/>
            <a:ext cx="6096000" cy="6231232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2D574-1F9A-B2D0-84CE-BC68D175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>
            <a:normAutofit/>
          </a:bodyPr>
          <a:lstStyle/>
          <a:p>
            <a:r>
              <a:rPr lang="en-US" sz="4200" dirty="0"/>
              <a:t>KY PSC Approach to Ratemaking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C966A-BCA2-76FB-3975-992330901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4854676" cy="432899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Utilities are being ordered to perform rate studies.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Rate studies compute revenues required to recover operating expenses, debt service, and depreciation.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Current rates typically recover operating expenses and debt service.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i="1" u="sng" dirty="0"/>
              <a:t>New rates include depreciation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Depreciation funds can be used reactively or proactively.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504CC-392F-0269-0F6C-299AD071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62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A74F-6FC4-56DF-5E37-C89D298C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15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to Use Depreciation Funds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851512-A054-46DE-7562-40520F440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84" y="1551220"/>
            <a:ext cx="8975187" cy="50485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474C7E-2E85-DCFA-C830-5E947D6A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1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0ED2-7BD9-1074-98B2-45D0AF6BD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Explaining Asset Management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31990-ACA2-B432-75C1-E55D36A46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086"/>
            <a:ext cx="666691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Asset management is a process to make sure that: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Planned maintenance can be conducted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Assets can be repaired, rehabilitated, or replaced on time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That there is enough money to pay for it.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Because assets installed while Adolph Rupp was coaching eventually need to be replaced.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40125A-9F7F-D0ED-CAC2-870EAA7AE1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398" y="2208627"/>
            <a:ext cx="4200074" cy="27994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4C5DA-C0F5-4844-5555-AE5C2A29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91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D0F5B-6B06-4EA5-7D80-80A7AD9C2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605" y="72795"/>
            <a:ext cx="8167167" cy="67852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D8AA1D-56E6-B616-5CC8-BE6AB158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81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2D574-1F9A-B2D0-84CE-BC68D175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>
            <a:normAutofit/>
          </a:bodyPr>
          <a:lstStyle/>
          <a:p>
            <a:r>
              <a:rPr lang="en-US" sz="4200" dirty="0"/>
              <a:t>KY PSC Approach to Ratemaking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C966A-BCA2-76FB-3975-992330901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4854676" cy="49761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i="1" u="sng" dirty="0"/>
              <a:t>New rates may also include a water loss reduction surcharge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Established during a rate case at request of utility.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Cost of purchased water, power, and chemicals above 15% water loss excluded from rates.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May be recovered via fixed amount per bill for 48 months.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Use limited to certain projects.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Expenditures subject to prior approval by KY PSC.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45405-42C3-FD41-17D0-1CA907F0E1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305908"/>
            <a:ext cx="6096000" cy="3554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B98EFE-471F-EDC3-3100-D80E1BC941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1"/>
            <a:ext cx="6096000" cy="33035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497AB-4C25-FC92-2926-7AECBC45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23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4CC3-F84D-D8D0-4DAF-BC430B5D3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1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Recommended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F16E1-0144-7928-D056-113C7B857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020" y="1302221"/>
            <a:ext cx="797052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Build a five-year asset management financing plan using: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40C203-E840-A431-5F24-64AEC5A08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88064"/>
              </p:ext>
            </p:extLst>
          </p:nvPr>
        </p:nvGraphicFramePr>
        <p:xfrm>
          <a:off x="441960" y="3009900"/>
          <a:ext cx="11231880" cy="3131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719">
                  <a:extLst>
                    <a:ext uri="{9D8B030D-6E8A-4147-A177-3AD203B41FA5}">
                      <a16:colId xmlns:a16="http://schemas.microsoft.com/office/drawing/2014/main" val="830873209"/>
                    </a:ext>
                  </a:extLst>
                </a:gridCol>
                <a:gridCol w="2148852">
                  <a:extLst>
                    <a:ext uri="{9D8B030D-6E8A-4147-A177-3AD203B41FA5}">
                      <a16:colId xmlns:a16="http://schemas.microsoft.com/office/drawing/2014/main" val="3108480366"/>
                    </a:ext>
                  </a:extLst>
                </a:gridCol>
                <a:gridCol w="2148852">
                  <a:extLst>
                    <a:ext uri="{9D8B030D-6E8A-4147-A177-3AD203B41FA5}">
                      <a16:colId xmlns:a16="http://schemas.microsoft.com/office/drawing/2014/main" val="4123621977"/>
                    </a:ext>
                  </a:extLst>
                </a:gridCol>
                <a:gridCol w="2119768">
                  <a:extLst>
                    <a:ext uri="{9D8B030D-6E8A-4147-A177-3AD203B41FA5}">
                      <a16:colId xmlns:a16="http://schemas.microsoft.com/office/drawing/2014/main" val="250777702"/>
                    </a:ext>
                  </a:extLst>
                </a:gridCol>
                <a:gridCol w="2125689">
                  <a:extLst>
                    <a:ext uri="{9D8B030D-6E8A-4147-A177-3AD203B41FA5}">
                      <a16:colId xmlns:a16="http://schemas.microsoft.com/office/drawing/2014/main" val="3217691989"/>
                    </a:ext>
                  </a:extLst>
                </a:gridCol>
              </a:tblGrid>
              <a:tr h="1174432">
                <a:tc>
                  <a:txBody>
                    <a:bodyPr/>
                    <a:lstStyle/>
                    <a:p>
                      <a:r>
                        <a:rPr lang="en-US" sz="2400" b="1" dirty="0"/>
                        <a:t>Sources and Uses of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Maintenance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Water Loss Surcharge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Depreciation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Loan </a:t>
                      </a:r>
                    </a:p>
                    <a:p>
                      <a:pPr algn="ctr"/>
                      <a:r>
                        <a:rPr lang="en-US" sz="2400" b="1" dirty="0"/>
                        <a:t>Proceeds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158993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r>
                        <a:rPr lang="en-US" sz="2400" b="1" dirty="0"/>
                        <a:t>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0434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r>
                        <a:rPr lang="en-US" sz="2400" b="1" dirty="0"/>
                        <a:t>Rehabilitation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866474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r>
                        <a:rPr lang="en-US" sz="2400" b="1" dirty="0"/>
                        <a:t>Replacement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3920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B161ED-C588-BA03-B12E-E22A168029CA}"/>
              </a:ext>
            </a:extLst>
          </p:cNvPr>
          <p:cNvSpPr txBox="1"/>
          <p:nvPr/>
        </p:nvSpPr>
        <p:spPr>
          <a:xfrm>
            <a:off x="3844636" y="6339171"/>
            <a:ext cx="389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 Subject to prior approval by KY PSC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FD89A-1567-DE12-7CE8-A01BFF5A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65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CC25-E6C2-CFC0-2248-707118C6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1" y="365125"/>
            <a:ext cx="11865033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5. What is long-term funding strategy?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E7A91F-5C8E-57D5-4DA4-9210E3918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156" y="1828800"/>
            <a:ext cx="7920763" cy="51040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Start with the Income Statement from most recent PSC Annual Report.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Make known and measurable adjustments to revenues and maintenance expenses.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Project out for five years.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AEC036-9D2D-B3A1-F2FD-3EA20FFD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1B813-D2BD-4C26-17FF-EA13A481F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201168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79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CC25-E6C2-CFC0-2248-707118C6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35" y="365125"/>
            <a:ext cx="11781334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5. What is long-term funding strategy?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E7A91F-5C8E-57D5-4DA4-9210E3918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6337" y="2705661"/>
            <a:ext cx="5650356" cy="1934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Determine Cash Generated from Operations for next five years.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E8171A-FF79-3997-2F94-583D0E4E6D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957" y="2705661"/>
            <a:ext cx="4008706" cy="26724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6260BF-4ED5-6732-9C0A-498A5E8A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48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CC25-E6C2-CFC0-2248-707118C6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68" y="114883"/>
            <a:ext cx="11862977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5. What is long-term funding strategy?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E7A91F-5C8E-57D5-4DA4-9210E3918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3138" y="2792813"/>
            <a:ext cx="6039864" cy="1934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Identify and sequence planned capital improvements.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E14ABE-ECFB-86B1-15AB-6E8F1469C2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870" y="2074939"/>
            <a:ext cx="4871642" cy="34996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C0846-5312-E077-BE37-395E40F1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70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CC25-E6C2-CFC0-2248-707118C6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46" y="175211"/>
            <a:ext cx="1182043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5. What is long-term funding strategy?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E7A91F-5C8E-57D5-4DA4-9210E3918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802" y="2526221"/>
            <a:ext cx="5318825" cy="1934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Assign to targeted year and increase for inflation.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F46811A-1A09-9A25-26F3-BC5A9F7AF7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8260" y="2287913"/>
            <a:ext cx="4322316" cy="30028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32B9B0-C253-A37D-057A-B7383D62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41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CC25-E6C2-CFC0-2248-707118C6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84" y="175211"/>
            <a:ext cx="1182043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5. What is long-term funding strategy?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E7A91F-5C8E-57D5-4DA4-9210E3918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303" y="2193305"/>
            <a:ext cx="6796398" cy="407427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lphaLcPeriod"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Assign useful lives and compute new depreciation.</a:t>
            </a:r>
          </a:p>
          <a:p>
            <a:pPr marL="914400" indent="-914400">
              <a:buFont typeface="+mj-lt"/>
              <a:buAutoNum type="alphaLcPeriod"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Link to Income Statement.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B53384-43DB-78F5-147E-4CDE7C6904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35553" y="2027614"/>
            <a:ext cx="4019550" cy="30099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1F16D5-34ED-25FA-BC13-76FC37C5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46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CC25-E6C2-CFC0-2248-707118C6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46" y="175211"/>
            <a:ext cx="1182043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5. What is long-term funding strategy?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E7A91F-5C8E-57D5-4DA4-9210E3918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096" y="2764693"/>
            <a:ext cx="4930140" cy="20583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Pull it all together into a financial plan.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3E20D5-5DE1-CC09-54EB-297AF24CDE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067" y="2282972"/>
            <a:ext cx="5837625" cy="29188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330031-AE96-C0DA-80E7-888A63E8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47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CC25-E6C2-CFC0-2248-707118C6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46" y="175211"/>
            <a:ext cx="1182043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5. What is long-term funding strategy?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E7A91F-5C8E-57D5-4DA4-9210E3918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040" y="2899385"/>
            <a:ext cx="10931824" cy="20583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Determine how much borrowing is necessary to ensure funding of operating reserve with positive ending cash balance.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B3407-688A-69AD-3224-55D40FD5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3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877FB-DACD-3D29-4FA5-7D3BF8AB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365125"/>
            <a:ext cx="115934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Selling the Benefits of Asset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E53F8-5C7A-8F8A-3157-B5CCB2D2E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71" y="1690688"/>
            <a:ext cx="11242004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Prolonging asset life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Improving decisions about asset rehabilitation and replacement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Setting rates based on sound operational and financial planning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Meeting regulatory requirements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Improving responses to emergencies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Reducing overall costs for both </a:t>
            </a:r>
          </a:p>
          <a:p>
            <a:pPr marL="0" indent="0">
              <a:buNone/>
            </a:pPr>
            <a:r>
              <a:rPr lang="en-US" sz="3200" dirty="0"/>
              <a:t>   operations and capital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FC737-4B37-DEFD-43D3-9A822F0FC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775" y="3429000"/>
            <a:ext cx="4467225" cy="30099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0E8D0-8AF6-62B1-3728-17768B85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69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CC25-E6C2-CFC0-2248-707118C6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46" y="175211"/>
            <a:ext cx="1182043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5. What is long-term funding strategy?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E7A91F-5C8E-57D5-4DA4-9210E3918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094" y="2488864"/>
            <a:ext cx="6172099" cy="29490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i="1" dirty="0">
                <a:solidFill>
                  <a:schemeClr val="tx2">
                    <a:lumMod val="75000"/>
                  </a:schemeClr>
                </a:solidFill>
              </a:rPr>
              <a:t>Reduce size of capital program if necessary.  Plan on preparing multiple iterations of financial plan.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A0F654-C4E4-51FB-CD67-7751CC2D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CA914-7D64-AB92-9962-9C01C9C54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962" y="1806892"/>
            <a:ext cx="4250317" cy="4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57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5680-47D4-9A86-03F3-EC6DAD24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365125"/>
            <a:ext cx="119100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Is There a Spreadsheet Model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73A7B-86AD-6EC8-2F7D-F6D7444AC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" y="3127585"/>
            <a:ext cx="1151547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i="1" dirty="0">
                <a:solidFill>
                  <a:schemeClr val="tx2">
                    <a:lumMod val="75000"/>
                  </a:schemeClr>
                </a:solidFill>
              </a:rPr>
              <a:t>Beta version available from KRWA!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1B329-0FD9-2BD7-BD52-732A71F8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86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E4B95B-10B2-6284-374B-5992D68F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Does KY PSC think of this?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2473D8-11FC-8161-A873-9DB50B7ACB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Commission supports asset management approach.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Commission has not yet considered a rate case for a rural water utility based  on asset management approach.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Discussions underway!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0B5961-F772-A8A9-CEC2-21F5E4AF30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9429" y="1825625"/>
            <a:ext cx="4554778" cy="43513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D9580-9934-06FF-755D-27BCB804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19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BF6316-C8F7-3E1D-6B18-CA8B0616DDDF}"/>
              </a:ext>
            </a:extLst>
          </p:cNvPr>
          <p:cNvSpPr txBox="1"/>
          <p:nvPr/>
        </p:nvSpPr>
        <p:spPr>
          <a:xfrm>
            <a:off x="3284807" y="2736168"/>
            <a:ext cx="6163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B5319D-CBEC-77D1-823E-13535506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4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421D-D8A6-8245-87B4-BF2058F1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Five Core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B0E24-0067-5853-0D1B-B124AC84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58" y="1705599"/>
            <a:ext cx="7462911" cy="2873837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What is the current state of my assets?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What is required level of service?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Which assets are critical?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When to repair or rehabilitate or replace?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What is long-term funding strategy?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50DFF-C650-DB53-F5CA-B196443DBD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414" y="1857778"/>
            <a:ext cx="4052393" cy="45500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00C75-B356-BE66-58F1-44068E81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7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D57B-7A45-4DF5-8C34-8ACE143A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4" y="365125"/>
            <a:ext cx="115103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1. What is </a:t>
            </a:r>
            <a:r>
              <a:rPr lang="en-US" sz="6000" b="1" dirty="0"/>
              <a:t>the</a:t>
            </a:r>
            <a:r>
              <a:rPr lang="en-US" b="1" dirty="0"/>
              <a:t> current state of my assets?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96303-80EC-AF6C-ADE6-C48835420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076" y="1825625"/>
            <a:ext cx="856072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4000" dirty="0"/>
              <a:t>What do I own?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4000" dirty="0"/>
              <a:t>Where is it?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4000" dirty="0"/>
              <a:t>What condition is it in?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4000" dirty="0"/>
              <a:t>What is its remaining useful life?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E487D-CADF-C1DE-69B7-48941216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3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3D57B-7A45-4DF5-8C34-8ACE143A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89" y="1349680"/>
            <a:ext cx="2931320" cy="4449541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1. What is the current state of my assets?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C09A29-B886-640D-A044-5B87171FED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987896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F92D06-9049-8A80-5493-B62F6FE7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D57B-7A45-4DF5-8C34-8ACE143A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" y="365125"/>
            <a:ext cx="1192045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1. What is </a:t>
            </a:r>
            <a:r>
              <a:rPr lang="en-US" sz="6000" dirty="0"/>
              <a:t>the</a:t>
            </a:r>
            <a:r>
              <a:rPr lang="en-US" dirty="0"/>
              <a:t> current state of my assets?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96303-80EC-AF6C-ADE6-C488354208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Source of Supply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Treatment Plant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Pumping Plant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Chemical Feeds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Transmission Pipes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Storage Tanks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Booster Stations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BF490D-ED14-860F-2302-7E7B0DCBF5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43" y="2004426"/>
            <a:ext cx="5033962" cy="37754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244DB-A20C-102A-CEC7-AFCD3E22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9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D57B-7A45-4DF5-8C34-8ACE143A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" y="365125"/>
            <a:ext cx="1192045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1. What is </a:t>
            </a:r>
            <a:r>
              <a:rPr lang="en-US" sz="6000" dirty="0"/>
              <a:t>the</a:t>
            </a:r>
            <a:r>
              <a:rPr lang="en-US" dirty="0"/>
              <a:t> current state of my assets?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0C2898-DA6F-6BF5-1920-A1F7A672CB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5587" y="1857277"/>
            <a:ext cx="5182711" cy="388432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2AD4F-40EB-C0B5-4B3D-C3AAD01AE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1142" y="1825625"/>
            <a:ext cx="503396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Distribution Pipes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Valves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Hydrants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Meters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Vehicles and Equipment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A75CBC-F4A4-C130-D74A-B12E7B1D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6557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F23494-F630-4E01-81EA-AA2F2975971E}">
  <ds:schemaRefs>
    <ds:schemaRef ds:uri="16c05727-aa75-4e4a-9b5f-8a80a1165891"/>
    <ds:schemaRef ds:uri="http://schemas.microsoft.com/office/2006/metadata/properties"/>
    <ds:schemaRef ds:uri="71af3243-3dd4-4a8d-8c0d-dd76da1f02a5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1005</TotalTime>
  <Words>1312</Words>
  <Application>Microsoft Office PowerPoint</Application>
  <PresentationFormat>Widescreen</PresentationFormat>
  <Paragraphs>252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Corbel</vt:lpstr>
      <vt:lpstr>Wingdings</vt:lpstr>
      <vt:lpstr>Depth</vt:lpstr>
      <vt:lpstr>Asset Management  and Financing </vt:lpstr>
      <vt:lpstr>The Fundamentals of Asset Management  and Financing using a Notepad, a Pencil,  a Calculator, and Your  Own Judgment </vt:lpstr>
      <vt:lpstr>Explaining Asset Management</vt:lpstr>
      <vt:lpstr>Selling the Benefits of Asset Management</vt:lpstr>
      <vt:lpstr>Five Core Questions</vt:lpstr>
      <vt:lpstr>1. What is the current state of my assets?</vt:lpstr>
      <vt:lpstr>1. What is the current state of my assets?</vt:lpstr>
      <vt:lpstr>1. What is the current state of my assets?</vt:lpstr>
      <vt:lpstr>1. What is the current state of my assets?</vt:lpstr>
      <vt:lpstr>1. What is the current state of my assets?</vt:lpstr>
      <vt:lpstr>1. What is the current state of my assets?</vt:lpstr>
      <vt:lpstr>1. What is the current state of my assets?</vt:lpstr>
      <vt:lpstr>1. What is the current state of my assets?</vt:lpstr>
      <vt:lpstr>2. What is required level of service?</vt:lpstr>
      <vt:lpstr>2. What is required level of service?</vt:lpstr>
      <vt:lpstr>2. What is required level of service?</vt:lpstr>
      <vt:lpstr>2. What is required level of service?</vt:lpstr>
      <vt:lpstr>2. What is required level of service?</vt:lpstr>
      <vt:lpstr>3. Which assets are critical?</vt:lpstr>
      <vt:lpstr>3. Which assets are critical?</vt:lpstr>
      <vt:lpstr>3. Which assets are critical?</vt:lpstr>
      <vt:lpstr>3. Which assets are critical?</vt:lpstr>
      <vt:lpstr>3. Which assets are critical?</vt:lpstr>
      <vt:lpstr>4. When to repair, rehabilitate, or replace?</vt:lpstr>
      <vt:lpstr>4. When to repair, rehabilitate, or replace?</vt:lpstr>
      <vt:lpstr>Building an Asset Management Plan</vt:lpstr>
      <vt:lpstr>5. What is long-term funding strategy?</vt:lpstr>
      <vt:lpstr>KY PSC Approach to Ratemaking</vt:lpstr>
      <vt:lpstr>How to Use Depreciation Funds</vt:lpstr>
      <vt:lpstr>PowerPoint Presentation</vt:lpstr>
      <vt:lpstr>KY PSC Approach to Ratemaking</vt:lpstr>
      <vt:lpstr>Recommended Approach</vt:lpstr>
      <vt:lpstr>5. What is long-term funding strategy?</vt:lpstr>
      <vt:lpstr>5. What is long-term funding strategy?</vt:lpstr>
      <vt:lpstr>5. What is long-term funding strategy?</vt:lpstr>
      <vt:lpstr>5. What is long-term funding strategy?</vt:lpstr>
      <vt:lpstr>5. What is long-term funding strategy?</vt:lpstr>
      <vt:lpstr>5. What is long-term funding strategy?</vt:lpstr>
      <vt:lpstr>5. What is long-term funding strategy?</vt:lpstr>
      <vt:lpstr>5. What is long-term funding strategy?</vt:lpstr>
      <vt:lpstr>Is There a Spreadsheet Model Available?</vt:lpstr>
      <vt:lpstr>What Does KY PSC think of this?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Effectively  With Your Board</dc:title>
  <dc:creator>Robert Miller</dc:creator>
  <cp:lastModifiedBy>Janet Cole</cp:lastModifiedBy>
  <cp:revision>2</cp:revision>
  <cp:lastPrinted>2023-09-18T19:00:21Z</cp:lastPrinted>
  <dcterms:created xsi:type="dcterms:W3CDTF">2023-04-26T23:11:07Z</dcterms:created>
  <dcterms:modified xsi:type="dcterms:W3CDTF">2024-10-17T17:37:55Z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