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8" r:id="rId1"/>
  </p:sldMasterIdLst>
  <p:notesMasterIdLst>
    <p:notesMasterId r:id="rId29"/>
  </p:notesMasterIdLst>
  <p:sldIdLst>
    <p:sldId id="256" r:id="rId2"/>
    <p:sldId id="281" r:id="rId3"/>
    <p:sldId id="262" r:id="rId4"/>
    <p:sldId id="283" r:id="rId5"/>
    <p:sldId id="267" r:id="rId6"/>
    <p:sldId id="264" r:id="rId7"/>
    <p:sldId id="284" r:id="rId8"/>
    <p:sldId id="265" r:id="rId9"/>
    <p:sldId id="266" r:id="rId10"/>
    <p:sldId id="287" r:id="rId11"/>
    <p:sldId id="257" r:id="rId12"/>
    <p:sldId id="290" r:id="rId13"/>
    <p:sldId id="270" r:id="rId14"/>
    <p:sldId id="271" r:id="rId15"/>
    <p:sldId id="273" r:id="rId16"/>
    <p:sldId id="276" r:id="rId17"/>
    <p:sldId id="274" r:id="rId18"/>
    <p:sldId id="275" r:id="rId19"/>
    <p:sldId id="291" r:id="rId20"/>
    <p:sldId id="258" r:id="rId21"/>
    <p:sldId id="288" r:id="rId22"/>
    <p:sldId id="277" r:id="rId23"/>
    <p:sldId id="278" r:id="rId24"/>
    <p:sldId id="289" r:id="rId25"/>
    <p:sldId id="279" r:id="rId26"/>
    <p:sldId id="28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D115B8-6457-4442-B869-9DB7077A09BF}" v="1" dt="2020-08-24T11:51:00.2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 Heitzman" userId="14876e6efc439dd5" providerId="LiveId" clId="{13D115B8-6457-4442-B869-9DB7077A09BF}"/>
    <pc:docChg chg="custSel modSld sldOrd">
      <pc:chgData name="Greg Heitzman" userId="14876e6efc439dd5" providerId="LiveId" clId="{13D115B8-6457-4442-B869-9DB7077A09BF}" dt="2020-08-24T11:51:29.417" v="41" actId="20577"/>
      <pc:docMkLst>
        <pc:docMk/>
      </pc:docMkLst>
      <pc:sldChg chg="modSp mod">
        <pc:chgData name="Greg Heitzman" userId="14876e6efc439dd5" providerId="LiveId" clId="{13D115B8-6457-4442-B869-9DB7077A09BF}" dt="2020-08-24T11:47:35.830" v="12" actId="113"/>
        <pc:sldMkLst>
          <pc:docMk/>
          <pc:sldMk cId="1318811231" sldId="258"/>
        </pc:sldMkLst>
        <pc:spChg chg="mod">
          <ac:chgData name="Greg Heitzman" userId="14876e6efc439dd5" providerId="LiveId" clId="{13D115B8-6457-4442-B869-9DB7077A09BF}" dt="2020-08-24T11:47:35.830" v="12" actId="113"/>
          <ac:spMkLst>
            <pc:docMk/>
            <pc:sldMk cId="1318811231" sldId="258"/>
            <ac:spMk id="3" creationId="{E5F76CD6-30C8-9944-915D-866E9304EBB4}"/>
          </ac:spMkLst>
        </pc:spChg>
      </pc:sldChg>
      <pc:sldChg chg="modSp mod">
        <pc:chgData name="Greg Heitzman" userId="14876e6efc439dd5" providerId="LiveId" clId="{13D115B8-6457-4442-B869-9DB7077A09BF}" dt="2020-08-24T11:45:53.617" v="3" actId="20577"/>
        <pc:sldMkLst>
          <pc:docMk/>
          <pc:sldMk cId="2738300501" sldId="273"/>
        </pc:sldMkLst>
        <pc:spChg chg="mod">
          <ac:chgData name="Greg Heitzman" userId="14876e6efc439dd5" providerId="LiveId" clId="{13D115B8-6457-4442-B869-9DB7077A09BF}" dt="2020-08-24T11:45:53.617" v="3" actId="20577"/>
          <ac:spMkLst>
            <pc:docMk/>
            <pc:sldMk cId="2738300501" sldId="273"/>
            <ac:spMk id="7" creationId="{FDA8EDEC-E56D-4C7F-953A-3EE3233174D8}"/>
          </ac:spMkLst>
        </pc:spChg>
      </pc:sldChg>
      <pc:sldChg chg="modSp mod">
        <pc:chgData name="Greg Heitzman" userId="14876e6efc439dd5" providerId="LiveId" clId="{13D115B8-6457-4442-B869-9DB7077A09BF}" dt="2020-08-24T11:47:46.200" v="14" actId="113"/>
        <pc:sldMkLst>
          <pc:docMk/>
          <pc:sldMk cId="1147374042" sldId="278"/>
        </pc:sldMkLst>
        <pc:spChg chg="mod">
          <ac:chgData name="Greg Heitzman" userId="14876e6efc439dd5" providerId="LiveId" clId="{13D115B8-6457-4442-B869-9DB7077A09BF}" dt="2020-08-24T11:47:46.200" v="14" actId="113"/>
          <ac:spMkLst>
            <pc:docMk/>
            <pc:sldMk cId="1147374042" sldId="278"/>
            <ac:spMk id="3" creationId="{E5F76CD6-30C8-9944-915D-866E9304EBB4}"/>
          </ac:spMkLst>
        </pc:spChg>
      </pc:sldChg>
      <pc:sldChg chg="modSp mod">
        <pc:chgData name="Greg Heitzman" userId="14876e6efc439dd5" providerId="LiveId" clId="{13D115B8-6457-4442-B869-9DB7077A09BF}" dt="2020-08-24T11:47:59.822" v="15" actId="12"/>
        <pc:sldMkLst>
          <pc:docMk/>
          <pc:sldMk cId="3625083469" sldId="279"/>
        </pc:sldMkLst>
        <pc:spChg chg="mod">
          <ac:chgData name="Greg Heitzman" userId="14876e6efc439dd5" providerId="LiveId" clId="{13D115B8-6457-4442-B869-9DB7077A09BF}" dt="2020-08-24T11:47:59.822" v="15" actId="12"/>
          <ac:spMkLst>
            <pc:docMk/>
            <pc:sldMk cId="3625083469" sldId="279"/>
            <ac:spMk id="3" creationId="{E5F76CD6-30C8-9944-915D-866E9304EBB4}"/>
          </ac:spMkLst>
        </pc:spChg>
      </pc:sldChg>
      <pc:sldChg chg="ord">
        <pc:chgData name="Greg Heitzman" userId="14876e6efc439dd5" providerId="LiveId" clId="{13D115B8-6457-4442-B869-9DB7077A09BF}" dt="2020-08-24T11:44:42.129" v="1"/>
        <pc:sldMkLst>
          <pc:docMk/>
          <pc:sldMk cId="2107520033" sldId="283"/>
        </pc:sldMkLst>
      </pc:sldChg>
      <pc:sldChg chg="modSp mod">
        <pc:chgData name="Greg Heitzman" userId="14876e6efc439dd5" providerId="LiveId" clId="{13D115B8-6457-4442-B869-9DB7077A09BF}" dt="2020-08-24T11:48:48.933" v="25" actId="20577"/>
        <pc:sldMkLst>
          <pc:docMk/>
          <pc:sldMk cId="649144782" sldId="286"/>
        </pc:sldMkLst>
        <pc:spChg chg="mod">
          <ac:chgData name="Greg Heitzman" userId="14876e6efc439dd5" providerId="LiveId" clId="{13D115B8-6457-4442-B869-9DB7077A09BF}" dt="2020-08-24T11:48:48.933" v="25" actId="20577"/>
          <ac:spMkLst>
            <pc:docMk/>
            <pc:sldMk cId="649144782" sldId="286"/>
            <ac:spMk id="3" creationId="{E5F76CD6-30C8-9944-915D-866E9304EBB4}"/>
          </ac:spMkLst>
        </pc:spChg>
        <pc:picChg chg="mod">
          <ac:chgData name="Greg Heitzman" userId="14876e6efc439dd5" providerId="LiveId" clId="{13D115B8-6457-4442-B869-9DB7077A09BF}" dt="2020-08-24T11:48:39.751" v="21" actId="14100"/>
          <ac:picMkLst>
            <pc:docMk/>
            <pc:sldMk cId="649144782" sldId="286"/>
            <ac:picMk id="4" creationId="{77583B57-8530-4BC2-8B12-8752E9B57470}"/>
          </ac:picMkLst>
        </pc:picChg>
      </pc:sldChg>
      <pc:sldChg chg="modSp mod">
        <pc:chgData name="Greg Heitzman" userId="14876e6efc439dd5" providerId="LiveId" clId="{13D115B8-6457-4442-B869-9DB7077A09BF}" dt="2020-08-24T11:47:31.490" v="11" actId="113"/>
        <pc:sldMkLst>
          <pc:docMk/>
          <pc:sldMk cId="1640775975" sldId="288"/>
        </pc:sldMkLst>
        <pc:spChg chg="mod">
          <ac:chgData name="Greg Heitzman" userId="14876e6efc439dd5" providerId="LiveId" clId="{13D115B8-6457-4442-B869-9DB7077A09BF}" dt="2020-08-24T11:47:31.490" v="11" actId="113"/>
          <ac:spMkLst>
            <pc:docMk/>
            <pc:sldMk cId="1640775975" sldId="288"/>
            <ac:spMk id="3" creationId="{E5F76CD6-30C8-9944-915D-866E9304EBB4}"/>
          </ac:spMkLst>
        </pc:spChg>
      </pc:sldChg>
      <pc:sldChg chg="modSp mod">
        <pc:chgData name="Greg Heitzman" userId="14876e6efc439dd5" providerId="LiveId" clId="{13D115B8-6457-4442-B869-9DB7077A09BF}" dt="2020-08-24T11:47:18.077" v="9" actId="113"/>
        <pc:sldMkLst>
          <pc:docMk/>
          <pc:sldMk cId="3401008118" sldId="289"/>
        </pc:sldMkLst>
        <pc:spChg chg="mod">
          <ac:chgData name="Greg Heitzman" userId="14876e6efc439dd5" providerId="LiveId" clId="{13D115B8-6457-4442-B869-9DB7077A09BF}" dt="2020-08-24T11:47:18.077" v="9" actId="113"/>
          <ac:spMkLst>
            <pc:docMk/>
            <pc:sldMk cId="3401008118" sldId="289"/>
            <ac:spMk id="3" creationId="{E5F76CD6-30C8-9944-915D-866E9304EBB4}"/>
          </ac:spMkLst>
        </pc:spChg>
      </pc:sldChg>
      <pc:sldChg chg="addSp modSp mod">
        <pc:chgData name="Greg Heitzman" userId="14876e6efc439dd5" providerId="LiveId" clId="{13D115B8-6457-4442-B869-9DB7077A09BF}" dt="2020-08-24T11:51:29.417" v="41" actId="20577"/>
        <pc:sldMkLst>
          <pc:docMk/>
          <pc:sldMk cId="907634960" sldId="291"/>
        </pc:sldMkLst>
        <pc:spChg chg="mod">
          <ac:chgData name="Greg Heitzman" userId="14876e6efc439dd5" providerId="LiveId" clId="{13D115B8-6457-4442-B869-9DB7077A09BF}" dt="2020-08-24T11:51:29.417" v="41" actId="20577"/>
          <ac:spMkLst>
            <pc:docMk/>
            <pc:sldMk cId="907634960" sldId="291"/>
            <ac:spMk id="7" creationId="{FDA8EDEC-E56D-4C7F-953A-3EE3233174D8}"/>
          </ac:spMkLst>
        </pc:spChg>
        <pc:picChg chg="add mod">
          <ac:chgData name="Greg Heitzman" userId="14876e6efc439dd5" providerId="LiveId" clId="{13D115B8-6457-4442-B869-9DB7077A09BF}" dt="2020-08-24T11:51:10.637" v="30" actId="1076"/>
          <ac:picMkLst>
            <pc:docMk/>
            <pc:sldMk cId="907634960" sldId="291"/>
            <ac:picMk id="2" creationId="{321B276A-B549-45EA-A801-ACB6099C36D4}"/>
          </ac:picMkLst>
        </pc:picChg>
      </pc:sldChg>
    </pc:docChg>
  </pc:docChgLst>
  <pc:docChgLst>
    <pc:chgData name="Greg Heitzman" userId="14876e6efc439dd5" providerId="LiveId" clId="{8C12A517-6F33-CD48-836D-DBE62837B998}"/>
    <pc:docChg chg="undo custSel addSld delSld modSld">
      <pc:chgData name="Greg Heitzman" userId="14876e6efc439dd5" providerId="LiveId" clId="{8C12A517-6F33-CD48-836D-DBE62837B998}" dt="2020-08-19T01:08:22.164" v="832" actId="20577"/>
      <pc:docMkLst>
        <pc:docMk/>
      </pc:docMkLst>
      <pc:sldChg chg="modSp">
        <pc:chgData name="Greg Heitzman" userId="14876e6efc439dd5" providerId="LiveId" clId="{8C12A517-6F33-CD48-836D-DBE62837B998}" dt="2020-08-19T00:52:19.617" v="173" actId="14100"/>
        <pc:sldMkLst>
          <pc:docMk/>
          <pc:sldMk cId="2533096062" sldId="256"/>
        </pc:sldMkLst>
        <pc:spChg chg="mod">
          <ac:chgData name="Greg Heitzman" userId="14876e6efc439dd5" providerId="LiveId" clId="{8C12A517-6F33-CD48-836D-DBE62837B998}" dt="2020-08-19T00:50:10.831" v="49" actId="20577"/>
          <ac:spMkLst>
            <pc:docMk/>
            <pc:sldMk cId="2533096062" sldId="256"/>
            <ac:spMk id="2" creationId="{34A3CA50-F803-094F-841D-73F0DBF02407}"/>
          </ac:spMkLst>
        </pc:spChg>
        <pc:spChg chg="mod">
          <ac:chgData name="Greg Heitzman" userId="14876e6efc439dd5" providerId="LiveId" clId="{8C12A517-6F33-CD48-836D-DBE62837B998}" dt="2020-08-19T00:52:19.617" v="173" actId="14100"/>
          <ac:spMkLst>
            <pc:docMk/>
            <pc:sldMk cId="2533096062" sldId="256"/>
            <ac:spMk id="12" creationId="{2CD0865A-5C29-CE45-8AF4-7B7A2B32471C}"/>
          </ac:spMkLst>
        </pc:spChg>
      </pc:sldChg>
      <pc:sldChg chg="add del">
        <pc:chgData name="Greg Heitzman" userId="14876e6efc439dd5" providerId="LiveId" clId="{8C12A517-6F33-CD48-836D-DBE62837B998}" dt="2020-08-19T00:55:00.635" v="175" actId="2696"/>
        <pc:sldMkLst>
          <pc:docMk/>
          <pc:sldMk cId="2354279404" sldId="275"/>
        </pc:sldMkLst>
      </pc:sldChg>
      <pc:sldChg chg="delSp modSp add">
        <pc:chgData name="Greg Heitzman" userId="14876e6efc439dd5" providerId="LiveId" clId="{8C12A517-6F33-CD48-836D-DBE62837B998}" dt="2020-08-19T01:08:22.164" v="832" actId="20577"/>
        <pc:sldMkLst>
          <pc:docMk/>
          <pc:sldMk cId="907634960" sldId="291"/>
        </pc:sldMkLst>
        <pc:spChg chg="mod">
          <ac:chgData name="Greg Heitzman" userId="14876e6efc439dd5" providerId="LiveId" clId="{8C12A517-6F33-CD48-836D-DBE62837B998}" dt="2020-08-19T01:08:22.164" v="832" actId="20577"/>
          <ac:spMkLst>
            <pc:docMk/>
            <pc:sldMk cId="907634960" sldId="291"/>
            <ac:spMk id="7" creationId="{FDA8EDEC-E56D-4C7F-953A-3EE3233174D8}"/>
          </ac:spMkLst>
        </pc:spChg>
        <pc:picChg chg="del">
          <ac:chgData name="Greg Heitzman" userId="14876e6efc439dd5" providerId="LiveId" clId="{8C12A517-6F33-CD48-836D-DBE62837B998}" dt="2020-08-19T00:55:42.046" v="230" actId="478"/>
          <ac:picMkLst>
            <pc:docMk/>
            <pc:sldMk cId="907634960" sldId="291"/>
            <ac:picMk id="2" creationId="{2194177E-C119-4EE7-AF3B-A7938D28F505}"/>
          </ac:picMkLst>
        </pc:picChg>
        <pc:picChg chg="del">
          <ac:chgData name="Greg Heitzman" userId="14876e6efc439dd5" providerId="LiveId" clId="{8C12A517-6F33-CD48-836D-DBE62837B998}" dt="2020-08-19T00:55:39.886" v="229" actId="478"/>
          <ac:picMkLst>
            <pc:docMk/>
            <pc:sldMk cId="907634960" sldId="291"/>
            <ac:picMk id="3" creationId="{A34159E3-6B5F-9146-9907-38F948F18C05}"/>
          </ac:picMkLst>
        </pc:picChg>
      </pc:sldChg>
    </pc:docChg>
  </pc:docChgLst>
  <pc:docChgLst>
    <pc:chgData name="Greg Heitzman" userId="14876e6efc439dd5" providerId="LiveId" clId="{2595BCA1-8A58-844F-BC66-032F92893AFA}"/>
    <pc:docChg chg="custSel modSld">
      <pc:chgData name="Greg Heitzman" userId="14876e6efc439dd5" providerId="LiveId" clId="{2595BCA1-8A58-844F-BC66-032F92893AFA}" dt="2020-08-24T01:28:11.101" v="422" actId="20577"/>
      <pc:docMkLst>
        <pc:docMk/>
      </pc:docMkLst>
      <pc:sldChg chg="modSp">
        <pc:chgData name="Greg Heitzman" userId="14876e6efc439dd5" providerId="LiveId" clId="{2595BCA1-8A58-844F-BC66-032F92893AFA}" dt="2020-08-19T02:43:21.474" v="3" actId="20577"/>
        <pc:sldMkLst>
          <pc:docMk/>
          <pc:sldMk cId="2533096062" sldId="256"/>
        </pc:sldMkLst>
        <pc:spChg chg="mod">
          <ac:chgData name="Greg Heitzman" userId="14876e6efc439dd5" providerId="LiveId" clId="{2595BCA1-8A58-844F-BC66-032F92893AFA}" dt="2020-08-19T02:43:21.474" v="3" actId="20577"/>
          <ac:spMkLst>
            <pc:docMk/>
            <pc:sldMk cId="2533096062" sldId="256"/>
            <ac:spMk id="2" creationId="{34A3CA50-F803-094F-841D-73F0DBF02407}"/>
          </ac:spMkLst>
        </pc:spChg>
      </pc:sldChg>
      <pc:sldChg chg="modSp">
        <pc:chgData name="Greg Heitzman" userId="14876e6efc439dd5" providerId="LiveId" clId="{2595BCA1-8A58-844F-BC66-032F92893AFA}" dt="2020-08-24T01:28:11.101" v="422" actId="20577"/>
        <pc:sldMkLst>
          <pc:docMk/>
          <pc:sldMk cId="1147374042" sldId="278"/>
        </pc:sldMkLst>
        <pc:spChg chg="mod">
          <ac:chgData name="Greg Heitzman" userId="14876e6efc439dd5" providerId="LiveId" clId="{2595BCA1-8A58-844F-BC66-032F92893AFA}" dt="2020-08-24T01:28:11.101" v="422" actId="20577"/>
          <ac:spMkLst>
            <pc:docMk/>
            <pc:sldMk cId="1147374042" sldId="278"/>
            <ac:spMk id="3" creationId="{E5F76CD6-30C8-9944-915D-866E9304EBB4}"/>
          </ac:spMkLst>
        </pc:spChg>
      </pc:sldChg>
      <pc:sldChg chg="modSp">
        <pc:chgData name="Greg Heitzman" userId="14876e6efc439dd5" providerId="LiveId" clId="{2595BCA1-8A58-844F-BC66-032F92893AFA}" dt="2020-08-24T01:18:23.716" v="50" actId="20577"/>
        <pc:sldMkLst>
          <pc:docMk/>
          <pc:sldMk cId="2646963544" sldId="290"/>
        </pc:sldMkLst>
        <pc:spChg chg="mod">
          <ac:chgData name="Greg Heitzman" userId="14876e6efc439dd5" providerId="LiveId" clId="{2595BCA1-8A58-844F-BC66-032F92893AFA}" dt="2020-08-24T01:18:23.716" v="50" actId="20577"/>
          <ac:spMkLst>
            <pc:docMk/>
            <pc:sldMk cId="2646963544" sldId="290"/>
            <ac:spMk id="18" creationId="{0A975F29-A6A6-415B-84BA-79B2AB200DAE}"/>
          </ac:spMkLst>
        </pc:spChg>
      </pc:sldChg>
      <pc:sldChg chg="modSp">
        <pc:chgData name="Greg Heitzman" userId="14876e6efc439dd5" providerId="LiveId" clId="{2595BCA1-8A58-844F-BC66-032F92893AFA}" dt="2020-08-24T01:23:29.499" v="233" actId="20577"/>
        <pc:sldMkLst>
          <pc:docMk/>
          <pc:sldMk cId="907634960" sldId="291"/>
        </pc:sldMkLst>
        <pc:spChg chg="mod">
          <ac:chgData name="Greg Heitzman" userId="14876e6efc439dd5" providerId="LiveId" clId="{2595BCA1-8A58-844F-BC66-032F92893AFA}" dt="2020-08-24T01:23:29.499" v="233" actId="20577"/>
          <ac:spMkLst>
            <pc:docMk/>
            <pc:sldMk cId="907634960" sldId="291"/>
            <ac:spMk id="7" creationId="{FDA8EDEC-E56D-4C7F-953A-3EE3233174D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2118F-443B-4C6F-AD72-E3627BA79957}" type="datetimeFigureOut">
              <a:rPr lang="en-US" smtClean="0"/>
              <a:t>8/24/2020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2C282-39F9-47BD-904B-254B5E2059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629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8727A-170F-4ECF-BF38-AE6FF70DAC7F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49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2B8DB-2529-42C0-AAF4-748E10AD6F77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794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3DDAC7A5-F2D7-4992-A15F-59A3F470F18C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15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AF29-0F1A-4DE0-AA09-09DB255374FB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543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344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3E0F-4CA5-411A-B698-22A2EE15666A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805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A3AA9C-7D69-4041-BFD5-6560061D6935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160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CCF5-E9AC-4EEE-9BBC-41B1260FE440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526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D59A1-3B5C-48A2-AEA1-E5F908FEDD47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755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CA72-F38C-4536-A977-AB17F218BECD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527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B384-2968-42ED-AEF2-4FCB5B0C8CF2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781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A8D91-18D2-47A4-9737-C05D157CD829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1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57FB-D597-467F-B93F-539AFB9F6EB0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703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2C10ACB-2E59-4533-8C02-FE2D30A8F139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6746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bluewaterky.com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3CA50-F803-094F-841D-73F0DBF02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4047" y="1360058"/>
            <a:ext cx="6374880" cy="2523219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 facing KentuckY’s WATER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6C1F34-1F42-0244-AA2A-72958A2FF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63079" y="1748177"/>
            <a:ext cx="4056253" cy="2523219"/>
          </a:xfrm>
        </p:spPr>
        <p:txBody>
          <a:bodyPr anchor="ctr">
            <a:normAutofit/>
          </a:bodyPr>
          <a:lstStyle/>
          <a:p>
            <a:pPr algn="r"/>
            <a:r>
              <a:rPr lang="en-US" sz="2400" b="1" dirty="0"/>
              <a:t>Presented by</a:t>
            </a:r>
          </a:p>
          <a:p>
            <a:pPr algn="r"/>
            <a:r>
              <a:rPr lang="en-US" sz="2400" b="1" dirty="0"/>
              <a:t>Greg C. Heitzman, PE, MBA</a:t>
            </a:r>
          </a:p>
          <a:p>
            <a:pPr algn="r"/>
            <a:r>
              <a:rPr lang="en-US" sz="2400" b="1" dirty="0"/>
              <a:t>BlueWater Kentucky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24B67-0C31-4C0C-A85A-0EC24A42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85E0DA-9EF9-44CC-9FF5-06B197CA6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938" y="3883277"/>
            <a:ext cx="1307127" cy="14653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D0865A-5C29-CE45-8AF4-7B7A2B32471C}"/>
              </a:ext>
            </a:extLst>
          </p:cNvPr>
          <p:cNvSpPr txBox="1"/>
          <p:nvPr/>
        </p:nvSpPr>
        <p:spPr>
          <a:xfrm>
            <a:off x="4379641" y="4097802"/>
            <a:ext cx="65967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prstClr val="black"/>
                </a:solidFill>
                <a:latin typeface=".SFUIText-Semibold"/>
              </a:rPr>
              <a:t>ZOOM Webinar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prstClr val="black"/>
                </a:solidFill>
                <a:latin typeface=".SFUIText-Semibold"/>
              </a:rPr>
              <a:t>2020 Water District Commissioner Training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prstClr val="black"/>
                </a:solidFill>
                <a:latin typeface=".SFUIText-Semibold"/>
              </a:rPr>
              <a:t>August 27, 2020</a:t>
            </a:r>
          </a:p>
        </p:txBody>
      </p:sp>
    </p:spTree>
    <p:extLst>
      <p:ext uri="{BB962C8B-B14F-4D97-AF65-F5344CB8AC3E}">
        <p14:creationId xmlns:p14="http://schemas.microsoft.com/office/powerpoint/2010/main" val="2533096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3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774093C-6665-4B8F-B2B5-51BACB1E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606" y="168727"/>
            <a:ext cx="7170719" cy="166814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KY Water and WASTEWATER RATES</a:t>
            </a:r>
            <a:endParaRPr lang="en-US" sz="32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85A83-8E1C-4CFE-9A0E-DA57131E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54930E-9801-4293-B86B-6F0698496CF7}"/>
              </a:ext>
            </a:extLst>
          </p:cNvPr>
          <p:cNvSpPr txBox="1"/>
          <p:nvPr/>
        </p:nvSpPr>
        <p:spPr>
          <a:xfrm>
            <a:off x="256272" y="5532014"/>
            <a:ext cx="3669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Source: KY Rural Water/Cannon &amp; Cannon Rate Survey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7A427E-DED9-4FF1-8667-95595CAE9D69}"/>
              </a:ext>
            </a:extLst>
          </p:cNvPr>
          <p:cNvSpPr txBox="1"/>
          <p:nvPr/>
        </p:nvSpPr>
        <p:spPr>
          <a:xfrm>
            <a:off x="5940634" y="1617464"/>
            <a:ext cx="6094953" cy="4370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Average KY Water Bill for 5,000 gallons/month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2012 - $33.77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2018 - $39.75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2.75% average annual increase (CPI about 2%)</a:t>
            </a:r>
          </a:p>
          <a:p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Average KY Wastewater Bill for 5,000 gallons/month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2012 - $33.68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2018 - $41.12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3.0% average annual increase (CPI about 2%)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Total W/WW Bill Averages $80.87/month or $970/Year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Some KY communities exceed $100 per month or $1,200/Year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Averages 2% of KY Median Household  Income of $48,375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Some KY communities at 2.5% of KY MHI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03726E-4E67-4A71-B4AE-DF3EA31C7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72" y="1721984"/>
            <a:ext cx="5527961" cy="3727294"/>
          </a:xfrm>
          <a:prstGeom prst="rect">
            <a:avLst/>
          </a:prstGeom>
          <a:gradFill>
            <a:gsLst>
              <a:gs pos="38000">
                <a:schemeClr val="tx2">
                  <a:lumMod val="20000"/>
                  <a:lumOff val="80000"/>
                </a:schemeClr>
              </a:gs>
              <a:gs pos="76000">
                <a:schemeClr val="accent3">
                  <a:lumMod val="20000"/>
                  <a:lumOff val="80000"/>
                </a:schemeClr>
              </a:gs>
              <a:gs pos="9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0491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A8F181B-4DAC-4364-B742-10B637D7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36868"/>
            <a:ext cx="4072131" cy="347738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challenges</a:t>
            </a:r>
            <a:b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b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Kentucky</a:t>
            </a:r>
            <a:b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wateR SYSTEMS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32F2B7-B270-4CB6-88B2-7B1C4887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39100C7-248A-D440-A181-DBD7407CE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871" y="1906750"/>
            <a:ext cx="7981999" cy="340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30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A8F181B-4DAC-4364-B742-10B637D7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57" y="241300"/>
            <a:ext cx="8506686" cy="15087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challenges for KY wateR SYSTEMS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A975F29-A6A6-415B-84BA-79B2AB200D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5340" y="1224376"/>
            <a:ext cx="6605331" cy="46058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#1 COMPLIANCE WITH REGULATIONS </a:t>
            </a:r>
          </a:p>
          <a:p>
            <a:pPr marL="0" indent="0">
              <a:buNone/>
            </a:pPr>
            <a:endParaRPr lang="en-US" sz="24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Especially Impacting Small Systems </a:t>
            </a:r>
          </a:p>
          <a:p>
            <a:pPr marL="0" indent="0">
              <a:buNone/>
            </a:pPr>
            <a:endParaRPr lang="en-US" sz="2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Disinfection By-Products (DBP) in drinking water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Lead and Copper 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Focus is now on Lead In Schools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America’s Water Infrastructure Act of 2018 (AWIA)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Algal Toxins and PFAS (perfluoroalkyl) compounds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Pesticides and Herbicides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D59AB0-2CC8-4520-ADA7-8BA33F1D9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82" y="1836868"/>
            <a:ext cx="1845688" cy="18456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36D7E7-358F-45D7-9FEF-6EA07EE55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452" y="3789198"/>
            <a:ext cx="1972284" cy="197956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32F2B7-B270-4CB6-88B2-7B1C4887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963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A8F181B-4DAC-4364-B742-10B637D7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57" y="290708"/>
            <a:ext cx="8506686" cy="15087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Top challenges for KY water SYSTEMS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591D82-4B10-4EC0-85CA-9C8776E8C7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1991" y="1644540"/>
            <a:ext cx="3952274" cy="4605866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# 2 AGING INFRASTRUCTURE</a:t>
            </a: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US" sz="1800" b="1" dirty="0">
              <a:latin typeface="Calibri" panose="020F0502020204030204" pitchFamily="34" charset="0"/>
            </a:endParaRP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</a:rPr>
              <a:t>Water - Aging treatment, storage, pumping, distribution</a:t>
            </a: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</a:rPr>
              <a:t>Wastewater – Aging collections, storage, treatment, pumping, flood protection</a:t>
            </a: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</a:rPr>
              <a:t>Growing deferred maintenance </a:t>
            </a: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</a:rPr>
              <a:t>Slow adoption of Asset Management and Life Cycle Analysis </a:t>
            </a: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</a:rPr>
              <a:t>Lack of capital planning (5,10,20 years)</a:t>
            </a: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</a:rPr>
              <a:t>Funding and Procurement Cycle</a:t>
            </a:r>
          </a:p>
          <a:p>
            <a:pPr lvl="1"/>
            <a:endParaRPr lang="en-US" sz="15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lvl="1"/>
            <a:endParaRPr lang="en-US" sz="15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9C8681-8849-430E-86BF-0FA567F7D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87" t="19876" b="8569"/>
          <a:stretch/>
        </p:blipFill>
        <p:spPr>
          <a:xfrm>
            <a:off x="4185007" y="2985601"/>
            <a:ext cx="4817925" cy="3043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11C54C-FF5B-403B-87A7-20D128A390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78" r="11170"/>
          <a:stretch/>
        </p:blipFill>
        <p:spPr>
          <a:xfrm>
            <a:off x="9455555" y="3751715"/>
            <a:ext cx="1698409" cy="17648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AE1956-8ADB-47CC-84ED-D872B7FB4FB1}"/>
              </a:ext>
            </a:extLst>
          </p:cNvPr>
          <p:cNvSpPr txBox="1"/>
          <p:nvPr/>
        </p:nvSpPr>
        <p:spPr>
          <a:xfrm>
            <a:off x="9768394" y="5553936"/>
            <a:ext cx="9909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Sewer Collapse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B53DDB-B4B3-460A-9317-F38632EA9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1262" y="1881686"/>
            <a:ext cx="2042908" cy="14462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809A24-9027-4C2A-93E9-6205D6242CF9}"/>
              </a:ext>
            </a:extLst>
          </p:cNvPr>
          <p:cNvSpPr txBox="1"/>
          <p:nvPr/>
        </p:nvSpPr>
        <p:spPr>
          <a:xfrm>
            <a:off x="9063674" y="3346692"/>
            <a:ext cx="22365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Flood </a:t>
            </a: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 Pumps and Levees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46BDEF-42AC-4509-B068-9BAE2A860A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72" t="35374" r="4795" b="2565"/>
          <a:stretch/>
        </p:blipFill>
        <p:spPr>
          <a:xfrm>
            <a:off x="5725992" y="1518680"/>
            <a:ext cx="2042908" cy="11961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3B667A-FD25-4668-AF6F-AE460C94D2BF}"/>
              </a:ext>
            </a:extLst>
          </p:cNvPr>
          <p:cNvSpPr txBox="1"/>
          <p:nvPr/>
        </p:nvSpPr>
        <p:spPr>
          <a:xfrm>
            <a:off x="6001889" y="2766441"/>
            <a:ext cx="1372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48” Water Main Break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51F12FC-1A1A-404D-B336-A24BBAEC9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416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A8F181B-4DAC-4364-B742-10B637D7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57" y="328108"/>
            <a:ext cx="8506686" cy="15087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Top challenges for KY water SYSTEMS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A8EDEC-E56D-4C7F-953A-3EE3233174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36038" y="1855981"/>
            <a:ext cx="6972559" cy="419757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#3 INFRASTRUCTURE FUNDING</a:t>
            </a:r>
          </a:p>
          <a:p>
            <a:pPr marL="0" indent="0">
              <a:buNone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Current customer rate base is not adequate to fund infrastructure needs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Funding focus has been on new infrastructure and not on repair, maintenance and replacement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Loans are replacing grants (systems waiting on grants)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Limited funds available for soft costs (planning, new technology, best practice, life cycle analysis)</a:t>
            </a:r>
            <a:endParaRPr lang="en-US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2BBFD4-7F83-466A-BB72-85F322F644CC}"/>
              </a:ext>
            </a:extLst>
          </p:cNvPr>
          <p:cNvSpPr txBox="1"/>
          <p:nvPr/>
        </p:nvSpPr>
        <p:spPr>
          <a:xfrm>
            <a:off x="519461" y="1967061"/>
            <a:ext cx="3416876" cy="29238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$8.2 Billion Funding Gap for KY Drinking Water ($1,800/person) over next 20 years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$6.2 Billion Funding Gap for KY Wastewater ($1,400/person)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EB9197-471B-4D5F-9CB3-1FB1EDBBE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177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A8F181B-4DAC-4364-B742-10B637D7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57" y="328108"/>
            <a:ext cx="8506686" cy="15087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Top challenges for KY water SYSTEMS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A8EDEC-E56D-4C7F-953A-3EE3233174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562" y="1564338"/>
            <a:ext cx="4894778" cy="4651611"/>
          </a:xfrm>
          <a:solidFill>
            <a:schemeClr val="bg1"/>
          </a:solidFill>
        </p:spPr>
        <p:txBody>
          <a:bodyPr anchor="ctr">
            <a:normAutofit fontScale="32500" lnSpcReduction="20000"/>
          </a:bodyPr>
          <a:lstStyle/>
          <a:p>
            <a:pPr marL="0" indent="0">
              <a:buNone/>
            </a:pPr>
            <a:r>
              <a:rPr lang="en-US" sz="6000" b="1" u="sng" dirty="0">
                <a:latin typeface="Calibri" panose="020F0502020204030204" pitchFamily="34" charset="0"/>
                <a:cs typeface="Calibri" panose="020F0502020204030204" pitchFamily="34" charset="0"/>
              </a:rPr>
              <a:t>#4 CONSUMPTION &amp; RATES</a:t>
            </a:r>
          </a:p>
          <a:p>
            <a:pPr marL="0" indent="0">
              <a:buNone/>
            </a:pPr>
            <a:endParaRPr lang="en-US" sz="1800" b="1" dirty="0"/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4500" b="1" dirty="0">
                <a:latin typeface="Calibri" panose="020F0502020204030204" pitchFamily="34" charset="0"/>
                <a:cs typeface="Calibri" panose="020F0502020204030204" pitchFamily="34" charset="0"/>
              </a:rPr>
              <a:t>Kentucky is generally a slow or no-growth economy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endParaRPr lang="en-US" sz="4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4500" b="1" dirty="0">
                <a:latin typeface="Calibri" panose="020F0502020204030204" pitchFamily="34" charset="0"/>
                <a:cs typeface="Calibri" panose="020F0502020204030204" pitchFamily="34" charset="0"/>
              </a:rPr>
              <a:t>Water consumption is declining:</a:t>
            </a:r>
          </a:p>
          <a:p>
            <a:pPr marL="803275" lvl="3" indent="-17145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transition to service economy</a:t>
            </a:r>
          </a:p>
          <a:p>
            <a:pPr marL="803275" lvl="3" indent="-17145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recycling/reuse</a:t>
            </a:r>
          </a:p>
          <a:p>
            <a:pPr marL="803275" lvl="3" indent="-17145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low-flow plumbing fixtures</a:t>
            </a:r>
          </a:p>
          <a:p>
            <a:pPr marL="803275" lvl="3" indent="-17145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therefore …. 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fixed costs are spread over fewer gallons sold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endParaRPr lang="en-US" sz="4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4500" b="1" dirty="0">
                <a:latin typeface="Calibri" panose="020F0502020204030204" pitchFamily="34" charset="0"/>
                <a:cs typeface="Calibri" panose="020F0502020204030204" pitchFamily="34" charset="0"/>
              </a:rPr>
              <a:t>Different rate approval methods (PSC -regulated vs Municipal)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endParaRPr lang="en-US" sz="4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4500" b="1" dirty="0">
                <a:latin typeface="Calibri" panose="020F0502020204030204" pitchFamily="34" charset="0"/>
                <a:cs typeface="Calibri" panose="020F0502020204030204" pitchFamily="34" charset="0"/>
              </a:rPr>
              <a:t>Reluctance by elected officials and appointees to raise rates due to public pressure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endParaRPr lang="en-US" sz="4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4500" b="1" dirty="0">
                <a:latin typeface="Calibri" panose="020F0502020204030204" pitchFamily="34" charset="0"/>
                <a:cs typeface="Calibri" panose="020F0502020204030204" pitchFamily="34" charset="0"/>
              </a:rPr>
              <a:t>Affordability of water  becomes a concern in some communities when full-cost pricing is implemented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FFE919-E99B-4A7D-9121-3EC30E02A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6" r="20319" b="10932"/>
          <a:stretch/>
        </p:blipFill>
        <p:spPr>
          <a:xfrm>
            <a:off x="5518818" y="1657998"/>
            <a:ext cx="6086373" cy="413948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chemeClr val="tx1"/>
            </a:solidFill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EBB7D56-C05D-498C-BC5D-EA87DDF5808E}"/>
              </a:ext>
            </a:extLst>
          </p:cNvPr>
          <p:cNvCxnSpPr>
            <a:cxnSpLocks/>
          </p:cNvCxnSpPr>
          <p:nvPr/>
        </p:nvCxnSpPr>
        <p:spPr>
          <a:xfrm>
            <a:off x="5967167" y="2837468"/>
            <a:ext cx="5344999" cy="186111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BD49C0-B9D5-481F-9527-8F48BCBA8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00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A8F181B-4DAC-4364-B742-10B637D7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57" y="189036"/>
            <a:ext cx="8506686" cy="15087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Top challenges for KY WateR SYSTEMS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A8EDEC-E56D-4C7F-953A-3EE3233174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6823" y="1697796"/>
            <a:ext cx="3755536" cy="3985389"/>
          </a:xfrm>
          <a:solidFill>
            <a:schemeClr val="bg1"/>
          </a:solidFill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#5 Water Loss</a:t>
            </a: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L="0" indent="0">
              <a:buNone/>
            </a:pPr>
            <a:endParaRPr lang="en-US" sz="1800" b="1" dirty="0"/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KY Water Loss averages over 30 percent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Inconsistent methods of measuring water loss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No statewide standard practice 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PSC method vs municipal methods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Extensive use of estimates 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Percent water loss not industry best practice 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Need economic approach to water loss ($ value of water)</a:t>
            </a:r>
          </a:p>
          <a:p>
            <a:pPr marL="461963" lvl="1" indent="-233363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6AA9FD-44D6-4096-8E8B-DB8FD38E4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645" y="1439680"/>
            <a:ext cx="6256984" cy="45317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328E40-D855-4026-AE08-5A5C7D5F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08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A8F181B-4DAC-4364-B742-10B637D7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57" y="328108"/>
            <a:ext cx="8506686" cy="15087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Top challenges for KY wateR SYSTEMS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A8EDEC-E56D-4C7F-953A-3EE3233174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27226" y="1578996"/>
            <a:ext cx="6939652" cy="3985389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#6 WORKFORCE </a:t>
            </a:r>
          </a:p>
          <a:p>
            <a:pPr marL="0" indent="0">
              <a:buNone/>
            </a:pPr>
            <a:endParaRPr lang="en-US" sz="1800" b="1" dirty="0"/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Retiring  Boomer workforce </a:t>
            </a: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Projected gap in licensed operators and technical staff</a:t>
            </a: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Non-competitive salary and benefits in robust economy</a:t>
            </a: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State pension crisis impact on workforce and balance sheet</a:t>
            </a: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Agency staff shortage (DOW, KIA, PSC)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Changing expectations of millennial workforce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Teamwork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Mobility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Technology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3D2A9-91BC-4B7D-ADBF-CAA2D41CD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70" y="1706252"/>
            <a:ext cx="2597121" cy="1780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F74B02-E50B-47DD-AC4D-1EFF9AFAA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68" y="3896702"/>
            <a:ext cx="2597121" cy="16582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B48B6-D7DF-44EB-9DE9-824307BD2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51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A8F181B-4DAC-4364-B742-10B637D7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57" y="328108"/>
            <a:ext cx="8506686" cy="15087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Top challenges for KY water SYSTEMs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A8EDEC-E56D-4C7F-953A-3EE3233174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5535" y="1703745"/>
            <a:ext cx="3962943" cy="3985389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#7 Planning &amp; Best Practices</a:t>
            </a: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L="0" indent="0">
              <a:buNone/>
            </a:pPr>
            <a:endParaRPr lang="en-US" sz="1800" dirty="0"/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Lack of Business/Strategic Planning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Lack of Asset Management &amp; Capital Planning 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Best Practices slow to adopt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Slow to adopt new technology (IoT)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Outdated procurement regulations (slow/inefficient)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Life cycle costing rarely evaluated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94177E-C119-4EE7-AF3B-A7938D28F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01004">
            <a:off x="8869258" y="2435007"/>
            <a:ext cx="2593022" cy="3205013"/>
          </a:xfrm>
          <a:prstGeom prst="rect">
            <a:avLst/>
          </a:prstGeom>
        </p:spPr>
      </p:pic>
      <p:pic>
        <p:nvPicPr>
          <p:cNvPr id="3" name="Picture 2" descr="\\Bncfs01\appslfn\Photo Library\Graphics Library\Process diagrams\Circle Chart_Asset Management.jpg">
            <a:extLst>
              <a:ext uri="{FF2B5EF4-FFF2-40B4-BE49-F238E27FC236}">
                <a16:creationId xmlns:a16="http://schemas.microsoft.com/office/drawing/2014/main" id="{A34159E3-6B5F-9146-9907-38F948F18C0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263" y="1890328"/>
            <a:ext cx="3403976" cy="33792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F26FB-562B-41B3-828B-8CF25E27A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279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A8F181B-4DAC-4364-B742-10B637D7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57" y="328108"/>
            <a:ext cx="8506686" cy="15087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Top challenges for KY water SYSTEMs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A8EDEC-E56D-4C7F-953A-3EE3233174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5535" y="1703745"/>
            <a:ext cx="6451965" cy="3985389"/>
          </a:xfrm>
          <a:solidFill>
            <a:schemeClr val="bg1"/>
          </a:solidFill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#8 COVID19 Impacts on Water</a:t>
            </a: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L="0" indent="0">
              <a:buNone/>
            </a:pPr>
            <a:endParaRPr lang="en-US" sz="1800" dirty="0"/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Major impact on economy, first since 2008 Economic Collapse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Governor’s Executive Order Suspending Shut offs for Non-Payment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Decline in commercial water sales (increase in residential)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Impact on customers who have lost jobs, ability to pay utility bills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Impact of working remotely on productivity (to be determined)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F26FB-562B-41B3-828B-8CF25E27A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1B276A-B549-45EA-A801-ACB6099C3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384" y="2428875"/>
            <a:ext cx="2830516" cy="283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34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E46887E-8643-3646-B73D-C01458C18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5" t="50000" r="2671" b="4176"/>
          <a:stretch/>
        </p:blipFill>
        <p:spPr>
          <a:xfrm>
            <a:off x="9864135" y="2185868"/>
            <a:ext cx="2126760" cy="26208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2B62B2-3AB9-6F49-A327-B511B27EC997}"/>
              </a:ext>
            </a:extLst>
          </p:cNvPr>
          <p:cNvSpPr txBox="1"/>
          <p:nvPr/>
        </p:nvSpPr>
        <p:spPr>
          <a:xfrm>
            <a:off x="530539" y="1054399"/>
            <a:ext cx="33626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2019 Kentucky Infrastructure  Report Card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43818F-42E7-B546-8B3C-498DD2AF74D8}"/>
              </a:ext>
            </a:extLst>
          </p:cNvPr>
          <p:cNvSpPr txBox="1"/>
          <p:nvPr/>
        </p:nvSpPr>
        <p:spPr>
          <a:xfrm>
            <a:off x="646258" y="4116353"/>
            <a:ext cx="3053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Drinking Water = C+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D8AA9-A388-A44A-8FE6-4E3F7283BCAF}"/>
              </a:ext>
            </a:extLst>
          </p:cNvPr>
          <p:cNvSpPr txBox="1"/>
          <p:nvPr/>
        </p:nvSpPr>
        <p:spPr>
          <a:xfrm>
            <a:off x="530539" y="4550449"/>
            <a:ext cx="3053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Waste Water = C-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3B9A834F-5C13-A347-B6E0-913AF1150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622" y="2177341"/>
            <a:ext cx="5438053" cy="26171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C18A32B-FD97-304B-B985-76061989A67A}"/>
              </a:ext>
            </a:extLst>
          </p:cNvPr>
          <p:cNvSpPr txBox="1"/>
          <p:nvPr/>
        </p:nvSpPr>
        <p:spPr>
          <a:xfrm>
            <a:off x="1920127" y="5628635"/>
            <a:ext cx="8977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SFUI-Semibold"/>
              </a:rPr>
              <a:t>https://www.infrastructurereportcard.org/state-item/kentucky/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159DCF-C4B7-A243-9C81-87FDC6797615}"/>
              </a:ext>
            </a:extLst>
          </p:cNvPr>
          <p:cNvSpPr txBox="1"/>
          <p:nvPr/>
        </p:nvSpPr>
        <p:spPr>
          <a:xfrm>
            <a:off x="848081" y="3223132"/>
            <a:ext cx="2595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</a:rPr>
              <a:t>“Mediocre”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AF9297F-1D68-294F-B495-763433B38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619" y="1039687"/>
            <a:ext cx="1961282" cy="10731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20A37C-2E56-4CDE-AF3E-D2B3D735A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F75E49-A316-4262-8B81-FA33FAEDBEEE}"/>
              </a:ext>
            </a:extLst>
          </p:cNvPr>
          <p:cNvSpPr/>
          <p:nvPr/>
        </p:nvSpPr>
        <p:spPr>
          <a:xfrm>
            <a:off x="3856248" y="1360541"/>
            <a:ext cx="282722" cy="4322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363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A6D86F0-98E0-4468-9315-41BF7B0F2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93B79-4159-784F-A433-5B09A42E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11" y="838647"/>
            <a:ext cx="4196490" cy="5180709"/>
          </a:xfrm>
        </p:spPr>
        <p:txBody>
          <a:bodyPr>
            <a:normAutofit/>
          </a:bodyPr>
          <a:lstStyle/>
          <a:p>
            <a:r>
              <a:rPr lang="en-US" sz="3200" b="1" dirty="0"/>
              <a:t>Recommendations</a:t>
            </a:r>
            <a:br>
              <a:rPr lang="en-US" sz="3200" b="1" dirty="0"/>
            </a:br>
            <a:r>
              <a:rPr lang="en-US" sz="3200" b="1" dirty="0"/>
              <a:t>by</a:t>
            </a:r>
            <a:br>
              <a:rPr lang="en-US" sz="3200" b="1" dirty="0"/>
            </a:br>
            <a:r>
              <a:rPr lang="en-US" sz="3200" b="1" dirty="0"/>
              <a:t>BlueWater Kentucky</a:t>
            </a: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E957058-57AD-46A9-BAE9-7145CB350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76CD6-30C8-9944-915D-866E9304EB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63670" y="838647"/>
            <a:ext cx="6441521" cy="5180708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Continue Kentucky Drinking Water and Clean Water Advisory Councils.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Continue to enhance water planning in Kentucky required under SB 409: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Improve accuracy and consistency of WRIS data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Engage local Water Management Planning Councils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Fully fund staff and technology resources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3">
              <a:buFont typeface="Wingdings" panose="05000000000000000000" pitchFamily="2" charset="2"/>
              <a:buChar char="§"/>
            </a:pP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F7B17-EC84-45EE-8D08-6418A5EB5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81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A6D86F0-98E0-4468-9315-41BF7B0F2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93B79-4159-784F-A433-5B09A42E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11" y="838647"/>
            <a:ext cx="4196490" cy="5180709"/>
          </a:xfrm>
        </p:spPr>
        <p:txBody>
          <a:bodyPr>
            <a:normAutofit/>
          </a:bodyPr>
          <a:lstStyle/>
          <a:p>
            <a:r>
              <a:rPr lang="en-US" sz="3200" b="1" dirty="0"/>
              <a:t>Recommendations</a:t>
            </a:r>
            <a:br>
              <a:rPr lang="en-US" sz="3200" b="1" dirty="0"/>
            </a:br>
            <a:r>
              <a:rPr lang="en-US" sz="3200" b="1" dirty="0"/>
              <a:t>by</a:t>
            </a:r>
            <a:br>
              <a:rPr lang="en-US" sz="3200" b="1" dirty="0"/>
            </a:br>
            <a:r>
              <a:rPr lang="en-US" sz="3200" b="1" dirty="0"/>
              <a:t>BlueWater Kentucky</a:t>
            </a: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E957058-57AD-46A9-BAE9-7145CB350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76CD6-30C8-9944-915D-866E9304EB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63670" y="838647"/>
            <a:ext cx="6441521" cy="518070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Leverage federal funds with state funding (i.e. Indiana WIFIA approach).</a:t>
            </a:r>
          </a:p>
          <a:p>
            <a:pPr marL="0" indent="0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4. Establish Kentucky Water Infrastructure Fund: 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Provide an annual funding of $25 million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To assist water/wastewater/stormwater systems in planning, engineering, design and construction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Revolving loan program with up to 30% annually for grants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F7B17-EC84-45EE-8D08-6418A5EB5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775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A6D86F0-98E0-4468-9315-41BF7B0F2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E957058-57AD-46A9-BAE9-7145CB350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76CD6-30C8-9944-915D-866E9304EB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76865" y="838647"/>
            <a:ext cx="6570523" cy="5514186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5.  Develop Kentucky uniform performance criteria and rating system for water utilities: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Include technical, managerial and financial criteria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Collaborate with industry to develop rating system and key performance metrics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Develop peer review process to improve performance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Recognize and award and top-rated systems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 Publish water system ratings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 Take corrective action on failing water systems </a:t>
            </a:r>
          </a:p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6. Create financial incentives (principal forgiveness) for assessing capacity and achieving performance levels in areas of: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Technical - regulatory compliance/operations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Finance - financial capacity, cost of service rates, audits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Managerial – asset management, planning, water loss, customer service, system reliability, consolidation, interconnects, risk management plans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9D663-C43B-E242-BC8A-4321233BF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11" y="838647"/>
            <a:ext cx="4196490" cy="5180709"/>
          </a:xfrm>
        </p:spPr>
        <p:txBody>
          <a:bodyPr>
            <a:normAutofit/>
          </a:bodyPr>
          <a:lstStyle/>
          <a:p>
            <a:r>
              <a:rPr lang="en-US" sz="3200" b="1" dirty="0"/>
              <a:t>Recommendations</a:t>
            </a:r>
            <a:br>
              <a:rPr lang="en-US" sz="3200" b="1" dirty="0"/>
            </a:br>
            <a:r>
              <a:rPr lang="en-US" sz="3200" b="1" dirty="0"/>
              <a:t>by</a:t>
            </a:r>
            <a:br>
              <a:rPr lang="en-US" sz="3200" b="1" dirty="0"/>
            </a:br>
            <a:r>
              <a:rPr lang="en-US" sz="3200" b="1" dirty="0"/>
              <a:t>BlueWater Kentucky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9CC62-ED28-444E-9063-5A92EE044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726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A6D86F0-98E0-4468-9315-41BF7B0F2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E957058-57AD-46A9-BAE9-7145CB350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76CD6-30C8-9944-915D-866E9304EB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99274" y="976016"/>
            <a:ext cx="6648115" cy="5446838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 startAt="7"/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Adopt full cost pricing of water using industry standards (AWWA M1):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Adopt rate indexing to W/WW based CPI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Use infrastructure surcharges to address funding gaps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Use system development charges to fund growth infrastructure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Adopt industry standard for water audits and loss control programs (AWWA M36)</a:t>
            </a:r>
          </a:p>
          <a:p>
            <a:pPr lvl="3">
              <a:buFont typeface="Wingdings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Utilize water balance methodology</a:t>
            </a:r>
          </a:p>
          <a:p>
            <a:pPr lvl="3">
              <a:buFont typeface="Wingdings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Utilize an economic basis to set water loss targets</a:t>
            </a:r>
          </a:p>
          <a:p>
            <a:pPr lvl="3">
              <a:buFont typeface="Wingdings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Water producer vs purchaser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7"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BB2D55-52BD-944C-8B71-BC780F438C9D}"/>
              </a:ext>
            </a:extLst>
          </p:cNvPr>
          <p:cNvSpPr txBox="1">
            <a:spLocks/>
          </p:cNvSpPr>
          <p:nvPr/>
        </p:nvSpPr>
        <p:spPr>
          <a:xfrm>
            <a:off x="344611" y="838647"/>
            <a:ext cx="4196490" cy="5180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Recommendations</a:t>
            </a:r>
            <a:br>
              <a:rPr lang="en-US" sz="3200" b="1" dirty="0"/>
            </a:br>
            <a:r>
              <a:rPr lang="en-US" sz="3200" b="1" dirty="0"/>
              <a:t>by</a:t>
            </a:r>
            <a:br>
              <a:rPr lang="en-US" sz="3200" b="1" dirty="0"/>
            </a:br>
            <a:r>
              <a:rPr lang="en-US" sz="3200" b="1" dirty="0"/>
              <a:t>BlueWater Kentucky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AB7128-1715-417D-BC0F-AF5248EC8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374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A6D86F0-98E0-4468-9315-41BF7B0F2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E957058-57AD-46A9-BAE9-7145CB350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76CD6-30C8-9944-915D-866E9304EB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99274" y="976016"/>
            <a:ext cx="6648115" cy="5446838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9. Establish </a:t>
            </a:r>
            <a:r>
              <a:rPr lang="en-US" sz="2600" b="1" i="1" dirty="0">
                <a:latin typeface="Calibri" panose="020F0502020204030204" pitchFamily="34" charset="0"/>
                <a:cs typeface="Calibri" panose="020F0502020204030204" pitchFamily="34" charset="0"/>
              </a:rPr>
              <a:t>“Centers for Excellence in Water”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through partnerships with utilities, water industry associations and academic institutions: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Water quality/operations 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Infrastructure/asset management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Water loss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Finance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Customer service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Innovation/Best Practices in water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Conduct state-wide studies on the following:</a:t>
            </a:r>
          </a:p>
          <a:p>
            <a:pPr marL="914400" lvl="2" indent="-228600">
              <a:buFont typeface="Wingdings" panose="05000000000000000000" pitchFamily="2" charset="2"/>
              <a:buChar char="§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Water loss </a:t>
            </a:r>
          </a:p>
          <a:p>
            <a:pPr marL="914400" lvl="2" indent="-228600">
              <a:buFont typeface="Wingdings" panose="05000000000000000000" pitchFamily="2" charset="2"/>
              <a:buChar char="§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Lead service/plumbing inventory</a:t>
            </a:r>
          </a:p>
          <a:p>
            <a:pPr marL="914400" lvl="2" indent="-228600">
              <a:buFont typeface="Wingdings" panose="05000000000000000000" pitchFamily="2" charset="2"/>
              <a:buChar char="§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System interconnections for reliability and drought relief</a:t>
            </a:r>
          </a:p>
          <a:p>
            <a:pPr marL="914400" lvl="2" indent="-228600">
              <a:buFont typeface="Wingdings" panose="05000000000000000000" pitchFamily="2" charset="2"/>
              <a:buChar char="§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Affordability of water/wastewater for low/fixed income households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BB2D55-52BD-944C-8B71-BC780F438C9D}"/>
              </a:ext>
            </a:extLst>
          </p:cNvPr>
          <p:cNvSpPr txBox="1">
            <a:spLocks/>
          </p:cNvSpPr>
          <p:nvPr/>
        </p:nvSpPr>
        <p:spPr>
          <a:xfrm>
            <a:off x="344611" y="838647"/>
            <a:ext cx="4196490" cy="5180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Recommendations</a:t>
            </a:r>
            <a:br>
              <a:rPr lang="en-US" sz="3200" b="1" dirty="0"/>
            </a:br>
            <a:r>
              <a:rPr lang="en-US" sz="3200" b="1" dirty="0"/>
              <a:t>by</a:t>
            </a:r>
            <a:br>
              <a:rPr lang="en-US" sz="3200" b="1" dirty="0"/>
            </a:br>
            <a:r>
              <a:rPr lang="en-US" sz="3200" b="1" dirty="0"/>
              <a:t>BlueWater Kentucky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AB7128-1715-417D-BC0F-AF5248EC8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008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A6D86F0-98E0-4468-9315-41BF7B0F2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E957058-57AD-46A9-BAE9-7145CB350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76CD6-30C8-9944-915D-866E9304EB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99088" y="838647"/>
            <a:ext cx="6648115" cy="5863811"/>
          </a:xfrm>
        </p:spPr>
        <p:txBody>
          <a:bodyPr anchor="ctr">
            <a:normAutofit fontScale="92500" lnSpcReduction="20000"/>
          </a:bodyPr>
          <a:lstStyle/>
          <a:p>
            <a:pPr marL="457200" indent="-457200">
              <a:buFont typeface="+mj-lt"/>
              <a:buAutoNum type="arabicPeriod" startAt="10"/>
            </a:pPr>
            <a:endParaRPr lang="en-US"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11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Revise administrative regulations to:</a:t>
            </a:r>
          </a:p>
          <a:p>
            <a:pPr marL="914400" lvl="3" indent="-228600">
              <a:buFont typeface="Wingdings" pitchFamily="2" charset="2"/>
              <a:buChar char="§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Define technical, managerial and financial roles for KY PSC, DOW and KIA to eliminate duplication and streamline processes</a:t>
            </a:r>
          </a:p>
          <a:p>
            <a:pPr marL="914400" lvl="3" indent="-228600">
              <a:buFont typeface="Wingdings" pitchFamily="2" charset="2"/>
              <a:buChar char="§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Provide authority to DOW/KIA/PSC  to address failing water systems (technical, managerial financial) and ability to intervene and take corrective action</a:t>
            </a:r>
          </a:p>
          <a:p>
            <a:pPr marL="914400" lvl="3" indent="-228600">
              <a:buFont typeface="Wingdings" pitchFamily="2" charset="2"/>
              <a:buChar char="§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Establish water and wastewater rate indexing allowing annual rate adjustments. (CPI or equivalent)</a:t>
            </a:r>
          </a:p>
          <a:p>
            <a:pPr marL="457200" indent="-457200">
              <a:buFont typeface="+mj-lt"/>
              <a:buAutoNum type="arabicPeriod" startAt="12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Require water systems to prepare Capital Improvement Plans for Asset Management and Infrastructure Renewal.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5-Year CIP for Small Systems serving &lt;10,000 pop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10-Year CIP for Medium Systems 10,000 to 50,000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20-Year CIP for Large Systems &gt; 50,000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4B588E-9E17-614D-8091-CF0A95D1E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11" y="838647"/>
            <a:ext cx="4196490" cy="5180709"/>
          </a:xfrm>
        </p:spPr>
        <p:txBody>
          <a:bodyPr>
            <a:normAutofit/>
          </a:bodyPr>
          <a:lstStyle/>
          <a:p>
            <a:r>
              <a:rPr lang="en-US" sz="3200" b="1" dirty="0"/>
              <a:t>Recommendations</a:t>
            </a:r>
            <a:br>
              <a:rPr lang="en-US" sz="3200" b="1" dirty="0"/>
            </a:br>
            <a:r>
              <a:rPr lang="en-US" sz="3200" b="1" dirty="0"/>
              <a:t>by</a:t>
            </a:r>
            <a:br>
              <a:rPr lang="en-US" sz="3200" b="1" dirty="0"/>
            </a:br>
            <a:r>
              <a:rPr lang="en-US" sz="3200" b="1" dirty="0"/>
              <a:t>BlueWater Kentucky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3B13C5-2463-4C4E-831F-89F3348BB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083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A6D86F0-98E0-4468-9315-41BF7B0F2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E957058-57AD-46A9-BAE9-7145CB350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76CD6-30C8-9944-915D-866E9304EB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25726" y="1406071"/>
            <a:ext cx="6194841" cy="4898572"/>
          </a:xfrm>
        </p:spPr>
        <p:txBody>
          <a:bodyPr anchor="ctr"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1963" indent="-461963">
              <a:buFont typeface="Wingdings" pitchFamily="2" charset="2"/>
              <a:buChar char="Ø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ASCE Infrastructure Report Card – Drinking Water 2019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ASCE Infrastructure Report Card –   Wastewater 2019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2018 KY Rural Water/Cannon &amp; Cannon Rate Survey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Kentucky Division of Water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Kentucky Infrastructure Authority/WRIS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Kentucky Rural Water Association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KY-TN AWWA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Louisville Water Company</a:t>
            </a:r>
          </a:p>
          <a:p>
            <a:pPr marL="461963" indent="-461963">
              <a:buFont typeface="Wingdings" pitchFamily="2" charset="2"/>
              <a:buChar char="Ø"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4E05515-677F-4696-AC5D-73FE5EB2C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52" y="838644"/>
            <a:ext cx="3709991" cy="518070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SOURCES </a:t>
            </a:r>
            <a:br>
              <a:rPr lang="en-US" b="1" dirty="0">
                <a:latin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</a:rPr>
              <a:t>AND REFERENCES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229804-E422-482C-B8D9-5869EE6A2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354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A6D86F0-98E0-4468-9315-41BF7B0F2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E957058-57AD-46A9-BAE9-7145CB350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76CD6-30C8-9944-915D-866E9304EB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99088" y="1156147"/>
            <a:ext cx="6648115" cy="518070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Greg C. Heitzman, PE, MBA</a:t>
            </a:r>
          </a:p>
          <a:p>
            <a:pPr marL="0" indent="0" algn="ctr">
              <a:buNone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  <a:hlinkClick r:id="rId2"/>
            </a:endParaRPr>
          </a:p>
          <a:p>
            <a:pPr marL="0" indent="0" algn="ctr">
              <a:buNone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  <a:hlinkClick r:id="rId2"/>
            </a:endParaRPr>
          </a:p>
          <a:p>
            <a:pPr marL="0" indent="0" algn="ctr">
              <a:buNone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  <a:hlinkClick r:id="rId2"/>
            </a:endParaRPr>
          </a:p>
          <a:p>
            <a:pPr marL="0" indent="0" algn="ctr">
              <a:buNone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  <a:hlinkClick r:id="rId2"/>
            </a:endParaRPr>
          </a:p>
          <a:p>
            <a:pPr marL="0" indent="0" algn="ctr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www.bluewaterky.com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502-533-5073</a:t>
            </a:r>
          </a:p>
          <a:p>
            <a:pPr marL="0" indent="0" algn="ctr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4E05515-677F-4696-AC5D-73FE5EB2C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00" y="1901687"/>
            <a:ext cx="3709991" cy="305462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DISCUSSION AND QUESTIONS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C9673D-F2F8-4112-A248-CEA5A1555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83B57-8530-4BC2-8B12-8752E9B57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280" y="2771295"/>
            <a:ext cx="1416320" cy="158780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49144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89FBE6-1E78-4158-8631-38F461753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325880"/>
            <a:ext cx="3089437" cy="420624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Kentucky's success since SB 409 authorized in 2000 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7D2BB-DC3A-47D7-AD36-F5775DF782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76371" y="1031798"/>
            <a:ext cx="7416485" cy="5020209"/>
          </a:xfrm>
        </p:spPr>
        <p:txBody>
          <a:bodyPr anchor="ctr">
            <a:normAutofit/>
          </a:bodyPr>
          <a:lstStyle/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15 Regional Water Management Councils to coordinate planning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State-wide water GIS database =&gt; KY WRIS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Drinking Water coverage at 95% 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Water and Wastewater system consolidation 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Water System interconnections through regional cooperation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Improved compliance record in water and wastewater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Industry Collaboration through KY Water Advisory Council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Active Industry Associations (AWWA, KMUA, KWWOA, Rural Water, etc.)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Coordinated Agency Funding (KIA, RD, DLG, AML, ARC, CDBG, etc.)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Training from AWWA, KDOW, RCAP, Rural Water, UK, etc.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R&amp;D support from UK, UL, WKU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Partnerships among Best Practice Water/WW systems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E3828-297A-41E3-BBE0-B02F82C0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700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3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774093C-6665-4B8F-B2B5-51BACB1E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392" y="280655"/>
            <a:ext cx="5953876" cy="150876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Kentucky</a:t>
            </a:r>
            <a:r>
              <a:rPr lang="en-US" sz="3200" b="1" dirty="0">
                <a:solidFill>
                  <a:schemeClr val="tx1"/>
                </a:solidFill>
              </a:rPr>
              <a:t>  Water Systems </a:t>
            </a:r>
            <a:endParaRPr lang="en-US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19A6AD-937E-834B-BCE1-8129FBF1580A}"/>
              </a:ext>
            </a:extLst>
          </p:cNvPr>
          <p:cNvSpPr txBox="1"/>
          <p:nvPr/>
        </p:nvSpPr>
        <p:spPr>
          <a:xfrm>
            <a:off x="5238185" y="1635584"/>
            <a:ext cx="67771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ü"/>
            </a:pPr>
            <a:r>
              <a:rPr lang="en-US" sz="2400" b="1" dirty="0">
                <a:latin typeface="Calibri" panose="020F0502020204030204" pitchFamily="34" charset="0"/>
              </a:rPr>
              <a:t>435 Public Water Systems</a:t>
            </a:r>
          </a:p>
          <a:p>
            <a:pPr marL="342900" indent="-342900" algn="l">
              <a:buFont typeface="Wingdings" pitchFamily="2" charset="2"/>
              <a:buChar char="ü"/>
            </a:pPr>
            <a:endParaRPr lang="en-US" sz="2400" b="1" dirty="0">
              <a:latin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b="1" dirty="0">
                <a:latin typeface="Calibri" panose="020F0502020204030204" pitchFamily="34" charset="0"/>
              </a:rPr>
              <a:t> 213 Water Treatment Plants(average age 36 years)</a:t>
            </a:r>
          </a:p>
          <a:p>
            <a:pPr marL="342900" indent="-342900" algn="l">
              <a:buFont typeface="Wingdings" pitchFamily="2" charset="2"/>
              <a:buChar char="ü"/>
            </a:pPr>
            <a:endParaRPr lang="en-US" sz="2400" b="1" dirty="0">
              <a:latin typeface="Calibri" panose="020F0502020204030204" pitchFamily="34" charset="0"/>
            </a:endParaRPr>
          </a:p>
          <a:p>
            <a:pPr marL="342900" indent="-342900" algn="l">
              <a:buFont typeface="Wingdings" pitchFamily="2" charset="2"/>
              <a:buChar char="ü"/>
            </a:pPr>
            <a:r>
              <a:rPr lang="en-US" sz="2400" b="1" dirty="0">
                <a:latin typeface="Calibri" panose="020F0502020204030204" pitchFamily="34" charset="0"/>
              </a:rPr>
              <a:t>1,842 Water Storage Tanks (average age 26 years)</a:t>
            </a:r>
          </a:p>
          <a:p>
            <a:pPr marL="342900" indent="-342900" algn="l">
              <a:buFont typeface="Wingdings" pitchFamily="2" charset="2"/>
              <a:buChar char="ü"/>
            </a:pPr>
            <a:endParaRPr lang="en-US" sz="2400" b="1" dirty="0">
              <a:latin typeface="Calibri" panose="020F0502020204030204" pitchFamily="34" charset="0"/>
            </a:endParaRPr>
          </a:p>
          <a:p>
            <a:pPr marL="342900" indent="-342900" algn="l">
              <a:buFont typeface="Wingdings" pitchFamily="2" charset="2"/>
              <a:buChar char="ü"/>
            </a:pPr>
            <a:r>
              <a:rPr lang="en-US" sz="2400" b="1" dirty="0">
                <a:latin typeface="Calibri" panose="020F0502020204030204" pitchFamily="34" charset="0"/>
              </a:rPr>
              <a:t>58,783 Miles of Water Main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b="1" dirty="0">
                <a:latin typeface="Calibri" panose="020F0502020204030204" pitchFamily="34" charset="0"/>
              </a:rPr>
              <a:t>Average age 38 years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b="1" dirty="0">
                <a:latin typeface="Calibri" panose="020F0502020204030204" pitchFamily="34" charset="0"/>
              </a:rPr>
              <a:t>20% over 50 years</a:t>
            </a:r>
          </a:p>
          <a:p>
            <a:pPr marL="800100" lvl="1" indent="-342900">
              <a:buFont typeface="Wingdings" pitchFamily="2" charset="2"/>
              <a:buChar char="ü"/>
            </a:pPr>
            <a:endParaRPr lang="en-US" sz="2400" b="1" dirty="0">
              <a:latin typeface="Calibri" panose="020F0502020204030204" pitchFamily="34" charset="0"/>
            </a:endParaRPr>
          </a:p>
          <a:p>
            <a:pPr marL="342900" indent="-342900" algn="l">
              <a:buFont typeface="Wingdings" pitchFamily="2" charset="2"/>
              <a:buChar char="ü"/>
            </a:pPr>
            <a:r>
              <a:rPr lang="en-US" sz="2400" b="1" dirty="0">
                <a:latin typeface="Calibri" panose="020F0502020204030204" pitchFamily="34" charset="0"/>
              </a:rPr>
              <a:t>Estimated 25,000 lead service lines</a:t>
            </a:r>
          </a:p>
          <a:p>
            <a:pPr marL="342900" indent="-342900" algn="l">
              <a:buFont typeface="Wingdings" pitchFamily="2" charset="2"/>
              <a:buChar char="ü"/>
            </a:pP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0D88AE-AB54-4BFC-87F4-C6B8291CD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21" y="1836869"/>
            <a:ext cx="4770206" cy="33424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D4ACE-9CA3-4714-8D4F-4EC3282D8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D9B966-FA82-48C9-94E9-487DA6702045}"/>
              </a:ext>
            </a:extLst>
          </p:cNvPr>
          <p:cNvSpPr txBox="1"/>
          <p:nvPr/>
        </p:nvSpPr>
        <p:spPr>
          <a:xfrm>
            <a:off x="291321" y="5222416"/>
            <a:ext cx="4020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Source: KY Infrastructure Authority and KY Division of Water</a:t>
            </a:r>
          </a:p>
        </p:txBody>
      </p:sp>
    </p:spTree>
    <p:extLst>
      <p:ext uri="{BB962C8B-B14F-4D97-AF65-F5344CB8AC3E}">
        <p14:creationId xmlns:p14="http://schemas.microsoft.com/office/powerpoint/2010/main" val="2107520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3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6CF93DB-509F-484F-83D1-603ECF654CE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986781" y="1255868"/>
            <a:ext cx="6596822" cy="4759983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5774093C-6665-4B8F-B2B5-51BACB1E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228" y="241300"/>
            <a:ext cx="11669743" cy="15087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KY Public Water Service Availability </a:t>
            </a:r>
            <a:endParaRPr lang="en-US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8DC41B-5038-45CB-926C-A4E76E047C4A}"/>
              </a:ext>
            </a:extLst>
          </p:cNvPr>
          <p:cNvSpPr txBox="1"/>
          <p:nvPr/>
        </p:nvSpPr>
        <p:spPr>
          <a:xfrm>
            <a:off x="531381" y="1660783"/>
            <a:ext cx="3606985" cy="42165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2000 - Governor Paul Patton’s 2020 Water Vision thru Senate Bill 409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435 Kentucky Public Water Systems serve 4.5 million people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95% of Kentuckians have access to public water system (top 5 in US)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Recognized nationally for regional planning and  consolidation 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7477C5-A3F7-4FA2-A07F-8C6CADAD9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4C45B-08A1-7246-ABD2-776C0A7E0224}"/>
              </a:ext>
            </a:extLst>
          </p:cNvPr>
          <p:cNvSpPr txBox="1"/>
          <p:nvPr/>
        </p:nvSpPr>
        <p:spPr>
          <a:xfrm>
            <a:off x="7230964" y="5994407"/>
            <a:ext cx="4020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Source: KY Infrastructure Authority and KY Division of Water</a:t>
            </a:r>
          </a:p>
        </p:txBody>
      </p:sp>
    </p:spTree>
    <p:extLst>
      <p:ext uri="{BB962C8B-B14F-4D97-AF65-F5344CB8AC3E}">
        <p14:creationId xmlns:p14="http://schemas.microsoft.com/office/powerpoint/2010/main" val="1996345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6">
            <a:extLst>
              <a:ext uri="{FF2B5EF4-FFF2-40B4-BE49-F238E27FC236}">
                <a16:creationId xmlns:a16="http://schemas.microsoft.com/office/drawing/2014/main" id="{13E75778-8865-451E-A418-58B337FE5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8" name="Rectangle 28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0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0" name="Straight Connector 32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34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7875E9-CA1D-4300-B61D-23FD4249A3DB}"/>
              </a:ext>
            </a:extLst>
          </p:cNvPr>
          <p:cNvSpPr txBox="1"/>
          <p:nvPr/>
        </p:nvSpPr>
        <p:spPr>
          <a:xfrm>
            <a:off x="2777241" y="658094"/>
            <a:ext cx="6641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Consolidation of KY Water Systems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61EBCEE-A4D6-4AB8-B595-0CC668F2786B}"/>
              </a:ext>
            </a:extLst>
          </p:cNvPr>
          <p:cNvSpPr txBox="1"/>
          <p:nvPr/>
        </p:nvSpPr>
        <p:spPr>
          <a:xfrm>
            <a:off x="485462" y="2825675"/>
            <a:ext cx="3392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b="1" dirty="0">
                <a:latin typeface="Calibri" panose="020F0502020204030204" pitchFamily="34" charset="0"/>
              </a:rPr>
              <a:t>80% decline  in number of water systems over 45 years (one of best in US)</a:t>
            </a:r>
          </a:p>
          <a:p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0B021F-FD62-41A6-9364-95EB3F57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878F4A6-33D8-401F-AB33-1C88CD89A8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2656" t="9935" r="1"/>
          <a:stretch/>
        </p:blipFill>
        <p:spPr>
          <a:xfrm>
            <a:off x="3878036" y="1421195"/>
            <a:ext cx="7538207" cy="4647839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52000">
                <a:schemeClr val="accent3">
                  <a:lumMod val="20000"/>
                  <a:lumOff val="80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5875">
            <a:solidFill>
              <a:schemeClr val="tx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632FAA-CCBD-4E00-94DE-2B2386A70FAE}"/>
              </a:ext>
            </a:extLst>
          </p:cNvPr>
          <p:cNvCxnSpPr>
            <a:cxnSpLocks/>
          </p:cNvCxnSpPr>
          <p:nvPr/>
        </p:nvCxnSpPr>
        <p:spPr>
          <a:xfrm>
            <a:off x="5883506" y="2187734"/>
            <a:ext cx="4775421" cy="2123448"/>
          </a:xfrm>
          <a:prstGeom prst="straightConnector1">
            <a:avLst/>
          </a:prstGeom>
          <a:ln w="34925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E86DAC4-0A8D-4E2F-A701-AB415856FB5C}"/>
              </a:ext>
            </a:extLst>
          </p:cNvPr>
          <p:cNvSpPr txBox="1"/>
          <p:nvPr/>
        </p:nvSpPr>
        <p:spPr>
          <a:xfrm>
            <a:off x="9416785" y="6059256"/>
            <a:ext cx="1999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Source: KY Division of Water</a:t>
            </a:r>
          </a:p>
        </p:txBody>
      </p:sp>
    </p:spTree>
    <p:extLst>
      <p:ext uri="{BB962C8B-B14F-4D97-AF65-F5344CB8AC3E}">
        <p14:creationId xmlns:p14="http://schemas.microsoft.com/office/powerpoint/2010/main" val="2336188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6">
            <a:extLst>
              <a:ext uri="{FF2B5EF4-FFF2-40B4-BE49-F238E27FC236}">
                <a16:creationId xmlns:a16="http://schemas.microsoft.com/office/drawing/2014/main" id="{13E75778-8865-451E-A418-58B337FE5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8" name="Rectangle 28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0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0" name="Straight Connector 32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34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7875E9-CA1D-4300-B61D-23FD4249A3DB}"/>
              </a:ext>
            </a:extLst>
          </p:cNvPr>
          <p:cNvSpPr txBox="1"/>
          <p:nvPr/>
        </p:nvSpPr>
        <p:spPr>
          <a:xfrm>
            <a:off x="3260474" y="602273"/>
            <a:ext cx="567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Kentucky Water System Profile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F55B20-4033-4AB2-B440-DBB7BFBA1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919A1C-89E2-44FB-8028-C9D7CE053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139" y="1282593"/>
            <a:ext cx="5855654" cy="47149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2D0D3A-7DA3-4EBB-BEED-7F12E87A1A17}"/>
              </a:ext>
            </a:extLst>
          </p:cNvPr>
          <p:cNvSpPr txBox="1"/>
          <p:nvPr/>
        </p:nvSpPr>
        <p:spPr>
          <a:xfrm>
            <a:off x="382619" y="1557712"/>
            <a:ext cx="35054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Top 12 Systems Serve: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37 % of KY Population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54% of Water Produced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2DA9DD-6530-4201-B362-7AF5263353F3}"/>
              </a:ext>
            </a:extLst>
          </p:cNvPr>
          <p:cNvSpPr/>
          <p:nvPr/>
        </p:nvSpPr>
        <p:spPr>
          <a:xfrm>
            <a:off x="343808" y="3352723"/>
            <a:ext cx="43635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Louisville Water Company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Kentucky-American Water Co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Northern Kentucky Water District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Bowling Green Municipal Utilities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Owensboro Municipal Utilities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Ashland Water Works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Paducah Water Works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Frankfort Plant Board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Somerset Water Service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Logan-Todd Regional Commission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Glasgow Water Company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Hardin County Water District No. 2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A2ABE4A-8D88-4CC9-9C47-3DED4B57C304}"/>
              </a:ext>
            </a:extLst>
          </p:cNvPr>
          <p:cNvSpPr/>
          <p:nvPr/>
        </p:nvSpPr>
        <p:spPr>
          <a:xfrm>
            <a:off x="8935193" y="4754392"/>
            <a:ext cx="1553920" cy="750766"/>
          </a:xfrm>
          <a:prstGeom prst="ellipse">
            <a:avLst/>
          </a:prstGeom>
          <a:solidFill>
            <a:schemeClr val="accent3">
              <a:alpha val="2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FF23BC-A1B7-49A9-B0BF-5026A46FFFAC}"/>
              </a:ext>
            </a:extLst>
          </p:cNvPr>
          <p:cNvSpPr txBox="1"/>
          <p:nvPr/>
        </p:nvSpPr>
        <p:spPr>
          <a:xfrm>
            <a:off x="6104186" y="1886438"/>
            <a:ext cx="1850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296 Small Systems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0A2EAB-0BCE-456F-8EE2-FDA94605E9C9}"/>
              </a:ext>
            </a:extLst>
          </p:cNvPr>
          <p:cNvSpPr txBox="1"/>
          <p:nvPr/>
        </p:nvSpPr>
        <p:spPr>
          <a:xfrm>
            <a:off x="9175163" y="4186824"/>
            <a:ext cx="1407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12 Large Systems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F41A184-BBE8-42D7-8FAB-D64CDC503FA4}"/>
              </a:ext>
            </a:extLst>
          </p:cNvPr>
          <p:cNvCxnSpPr>
            <a:cxnSpLocks/>
          </p:cNvCxnSpPr>
          <p:nvPr/>
        </p:nvCxnSpPr>
        <p:spPr>
          <a:xfrm>
            <a:off x="5788058" y="2231217"/>
            <a:ext cx="2294621" cy="0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ED5F1E-C875-4E81-92DF-014ED347F997}"/>
              </a:ext>
            </a:extLst>
          </p:cNvPr>
          <p:cNvCxnSpPr/>
          <p:nvPr/>
        </p:nvCxnSpPr>
        <p:spPr>
          <a:xfrm>
            <a:off x="8092106" y="2059012"/>
            <a:ext cx="0" cy="3604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D144D7A-97BF-4DA6-865D-EA97C5AF6EF5}"/>
              </a:ext>
            </a:extLst>
          </p:cNvPr>
          <p:cNvCxnSpPr/>
          <p:nvPr/>
        </p:nvCxnSpPr>
        <p:spPr>
          <a:xfrm>
            <a:off x="5797485" y="2044755"/>
            <a:ext cx="0" cy="3604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E1FFDD0-C2AC-4F0E-A322-5775B0A28148}"/>
              </a:ext>
            </a:extLst>
          </p:cNvPr>
          <p:cNvSpPr txBox="1"/>
          <p:nvPr/>
        </p:nvSpPr>
        <p:spPr>
          <a:xfrm>
            <a:off x="8803653" y="6060750"/>
            <a:ext cx="1999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Source: KY Division of Water</a:t>
            </a:r>
          </a:p>
        </p:txBody>
      </p:sp>
    </p:spTree>
    <p:extLst>
      <p:ext uri="{BB962C8B-B14F-4D97-AF65-F5344CB8AC3E}">
        <p14:creationId xmlns:p14="http://schemas.microsoft.com/office/powerpoint/2010/main" val="3874906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6">
            <a:extLst>
              <a:ext uri="{FF2B5EF4-FFF2-40B4-BE49-F238E27FC236}">
                <a16:creationId xmlns:a16="http://schemas.microsoft.com/office/drawing/2014/main" id="{13E75778-8865-451E-A418-58B337FE5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8" name="Rectangle 28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0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0" name="Straight Connector 32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34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B80B15-802A-4B5E-9875-0478053DD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163" y="1454702"/>
            <a:ext cx="5941145" cy="45499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FCBE35-E62F-4930-B02D-6669F40A853A}"/>
              </a:ext>
            </a:extLst>
          </p:cNvPr>
          <p:cNvSpPr txBox="1"/>
          <p:nvPr/>
        </p:nvSpPr>
        <p:spPr>
          <a:xfrm>
            <a:off x="349309" y="1295672"/>
            <a:ext cx="3901300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endParaRPr lang="en-US" sz="2000" b="1" dirty="0">
              <a:latin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</a:rPr>
              <a:t>Decline in Violations last 5 years from 849 in 2014 to 546 in 2018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b="1" dirty="0">
              <a:latin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</a:rPr>
              <a:t>Increase in 2014 for Disinfection By-Product Violations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b="1" dirty="0">
              <a:latin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</a:rPr>
              <a:t>DBPs have declined through 2018 with technical assistance from KY DOW and KY Rural Water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b="1" dirty="0">
              <a:latin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</a:rPr>
              <a:t>Expect improvement again in 2019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B8BB10-39BE-4D77-968E-7F241082151B}"/>
              </a:ext>
            </a:extLst>
          </p:cNvPr>
          <p:cNvSpPr txBox="1"/>
          <p:nvPr/>
        </p:nvSpPr>
        <p:spPr>
          <a:xfrm>
            <a:off x="3255727" y="624602"/>
            <a:ext cx="5670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KY Drinking Water Regulations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96F94-69DC-42FE-BD5C-74FA7A3C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6A32-D3DC-4795-AB27-812BB4AC1490}"/>
              </a:ext>
            </a:extLst>
          </p:cNvPr>
          <p:cNvSpPr txBox="1"/>
          <p:nvPr/>
        </p:nvSpPr>
        <p:spPr>
          <a:xfrm>
            <a:off x="9293850" y="6074674"/>
            <a:ext cx="1999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Source: KY Division of Water</a:t>
            </a:r>
          </a:p>
        </p:txBody>
      </p:sp>
    </p:spTree>
    <p:extLst>
      <p:ext uri="{BB962C8B-B14F-4D97-AF65-F5344CB8AC3E}">
        <p14:creationId xmlns:p14="http://schemas.microsoft.com/office/powerpoint/2010/main" val="310252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6">
            <a:extLst>
              <a:ext uri="{FF2B5EF4-FFF2-40B4-BE49-F238E27FC236}">
                <a16:creationId xmlns:a16="http://schemas.microsoft.com/office/drawing/2014/main" id="{13E75778-8865-451E-A418-58B337FE5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8" name="Rectangle 28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0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0" name="Straight Connector 32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34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B8BB10-39BE-4D77-968E-7F241082151B}"/>
              </a:ext>
            </a:extLst>
          </p:cNvPr>
          <p:cNvSpPr txBox="1"/>
          <p:nvPr/>
        </p:nvSpPr>
        <p:spPr>
          <a:xfrm>
            <a:off x="3824184" y="633304"/>
            <a:ext cx="4533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Lead Compliance Record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66674E-14CE-4E5E-A5F7-B7DF97735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486" y="1441159"/>
            <a:ext cx="5962113" cy="45380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8BF5D0-0F0C-45F5-9975-69DED1E4291D}"/>
              </a:ext>
            </a:extLst>
          </p:cNvPr>
          <p:cNvSpPr txBox="1"/>
          <p:nvPr/>
        </p:nvSpPr>
        <p:spPr>
          <a:xfrm>
            <a:off x="7453597" y="2225029"/>
            <a:ext cx="1877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Proposed EPA Target Level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ppb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33D3451-3D55-41E6-B3C0-9DC50D4297B2}"/>
              </a:ext>
            </a:extLst>
          </p:cNvPr>
          <p:cNvCxnSpPr>
            <a:cxnSpLocks/>
          </p:cNvCxnSpPr>
          <p:nvPr/>
        </p:nvCxnSpPr>
        <p:spPr>
          <a:xfrm flipH="1">
            <a:off x="8392206" y="3167098"/>
            <a:ext cx="2" cy="196450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601F462-0968-4FBA-A0EC-D31E99ABB059}"/>
              </a:ext>
            </a:extLst>
          </p:cNvPr>
          <p:cNvSpPr txBox="1"/>
          <p:nvPr/>
        </p:nvSpPr>
        <p:spPr>
          <a:xfrm>
            <a:off x="30911" y="1218079"/>
            <a:ext cx="39981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latin typeface="Calibri" panose="020F0502020204030204" pitchFamily="34" charset="0"/>
              </a:rPr>
              <a:t>All 435 Public Water Systems are compliant with EPA Lead and Copper Rule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b="1" dirty="0">
              <a:latin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latin typeface="Calibri" panose="020F0502020204030204" pitchFamily="34" charset="0"/>
              </a:rPr>
              <a:t>Kentucky in generally in good shape if EPA sets “Target” Level at 10 parts per billion (ppb)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b="1" dirty="0">
              <a:latin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latin typeface="Calibri" panose="020F0502020204030204" pitchFamily="34" charset="0"/>
              </a:rPr>
              <a:t>EPA estimates KY has 53,000 Lead Service Lines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b="1" dirty="0">
              <a:latin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KY estimate is less than 25,000 Lead Service Lines, since Louisville has reduced lead service line inventory from 70,000 in 1940 to less than 500 in 2019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b="1" dirty="0">
              <a:latin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latin typeface="Calibri" panose="020F0502020204030204" pitchFamily="34" charset="0"/>
              </a:rPr>
              <a:t>Need State-wide Lead Inventory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BB051D-523F-4BA5-AE37-D9103F32E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E661D2-C682-457E-ABF3-311A68C979DD}"/>
              </a:ext>
            </a:extLst>
          </p:cNvPr>
          <p:cNvSpPr/>
          <p:nvPr/>
        </p:nvSpPr>
        <p:spPr>
          <a:xfrm>
            <a:off x="8644379" y="1781248"/>
            <a:ext cx="1065229" cy="2922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F36059-043E-41C3-9E03-D1FB2ACF9199}"/>
              </a:ext>
            </a:extLst>
          </p:cNvPr>
          <p:cNvSpPr txBox="1"/>
          <p:nvPr/>
        </p:nvSpPr>
        <p:spPr>
          <a:xfrm>
            <a:off x="9385814" y="2225028"/>
            <a:ext cx="1310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EPA Action Level of 15 ppb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DE5304-296A-41AC-9347-C956BCEC4AC8}"/>
              </a:ext>
            </a:extLst>
          </p:cNvPr>
          <p:cNvSpPr txBox="1"/>
          <p:nvPr/>
        </p:nvSpPr>
        <p:spPr>
          <a:xfrm>
            <a:off x="8907348" y="6049202"/>
            <a:ext cx="1999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Source: KY Division of Water</a:t>
            </a:r>
          </a:p>
        </p:txBody>
      </p:sp>
    </p:spTree>
    <p:extLst>
      <p:ext uri="{BB962C8B-B14F-4D97-AF65-F5344CB8AC3E}">
        <p14:creationId xmlns:p14="http://schemas.microsoft.com/office/powerpoint/2010/main" val="1180039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1790</Words>
  <Application>Microsoft Office PowerPoint</Application>
  <PresentationFormat>Widescreen</PresentationFormat>
  <Paragraphs>313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.SFUI-Semibold</vt:lpstr>
      <vt:lpstr>.SFUIText-Semibold</vt:lpstr>
      <vt:lpstr>Arial</vt:lpstr>
      <vt:lpstr>Calibri</vt:lpstr>
      <vt:lpstr>Corbel</vt:lpstr>
      <vt:lpstr>Wingdings</vt:lpstr>
      <vt:lpstr>Banded</vt:lpstr>
      <vt:lpstr>Challenges facing KentuckY’s WATER SYSTEMS</vt:lpstr>
      <vt:lpstr>PowerPoint Presentation</vt:lpstr>
      <vt:lpstr>Kentucky's success since SB 409 authorized in 2000 </vt:lpstr>
      <vt:lpstr>Kentucky  Water Systems </vt:lpstr>
      <vt:lpstr>KY Public Water Service Availability </vt:lpstr>
      <vt:lpstr>PowerPoint Presentation</vt:lpstr>
      <vt:lpstr>PowerPoint Presentation</vt:lpstr>
      <vt:lpstr>PowerPoint Presentation</vt:lpstr>
      <vt:lpstr>PowerPoint Presentation</vt:lpstr>
      <vt:lpstr>KY Water and WASTEWATER RATES</vt:lpstr>
      <vt:lpstr>Top challenges for  Kentucky  wateR SYSTEMS</vt:lpstr>
      <vt:lpstr>Top challenges for KY wateR SYSTEMS</vt:lpstr>
      <vt:lpstr>Top challenges for KY water SYSTEMS</vt:lpstr>
      <vt:lpstr>Top challenges for KY water SYSTEMS</vt:lpstr>
      <vt:lpstr>Top challenges for KY water SYSTEMS</vt:lpstr>
      <vt:lpstr>Top challenges for KY WateR SYSTEMS</vt:lpstr>
      <vt:lpstr>Top challenges for KY wateR SYSTEMS</vt:lpstr>
      <vt:lpstr>Top challenges for KY water SYSTEMs</vt:lpstr>
      <vt:lpstr>Top challenges for KY water SYSTEMs</vt:lpstr>
      <vt:lpstr>Recommendations by BlueWater Kentucky</vt:lpstr>
      <vt:lpstr>Recommendations by BlueWater Kentucky</vt:lpstr>
      <vt:lpstr>Recommendations by BlueWater Kentucky</vt:lpstr>
      <vt:lpstr>PowerPoint Presentation</vt:lpstr>
      <vt:lpstr>PowerPoint Presentation</vt:lpstr>
      <vt:lpstr>Recommendations by BlueWater Kentucky</vt:lpstr>
      <vt:lpstr>SOURCES  AND REFERENCES</vt:lpstr>
      <vt:lpstr>DISCUSSION AND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Recommendations for Kentucky’s water/WASTEWATER infrastructure</dc:title>
  <dc:creator>Greg Heitzman</dc:creator>
  <cp:lastModifiedBy>Greg Heitzman</cp:lastModifiedBy>
  <cp:revision>24</cp:revision>
  <dcterms:created xsi:type="dcterms:W3CDTF">2019-10-17T16:36:06Z</dcterms:created>
  <dcterms:modified xsi:type="dcterms:W3CDTF">2020-08-24T11:51:51Z</dcterms:modified>
</cp:coreProperties>
</file>