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39"/>
  </p:notesMasterIdLst>
  <p:handoutMasterIdLst>
    <p:handoutMasterId r:id="rId40"/>
  </p:handoutMasterIdLst>
  <p:sldIdLst>
    <p:sldId id="257" r:id="rId3"/>
    <p:sldId id="313" r:id="rId4"/>
    <p:sldId id="258" r:id="rId5"/>
    <p:sldId id="386" r:id="rId6"/>
    <p:sldId id="400" r:id="rId7"/>
    <p:sldId id="1342" r:id="rId8"/>
    <p:sldId id="418" r:id="rId9"/>
    <p:sldId id="419" r:id="rId10"/>
    <p:sldId id="401" r:id="rId11"/>
    <p:sldId id="416" r:id="rId12"/>
    <p:sldId id="389" r:id="rId13"/>
    <p:sldId id="402" r:id="rId14"/>
    <p:sldId id="391" r:id="rId15"/>
    <p:sldId id="403" r:id="rId16"/>
    <p:sldId id="392" r:id="rId17"/>
    <p:sldId id="420" r:id="rId18"/>
    <p:sldId id="1355" r:id="rId19"/>
    <p:sldId id="421" r:id="rId20"/>
    <p:sldId id="390" r:id="rId21"/>
    <p:sldId id="393" r:id="rId22"/>
    <p:sldId id="404" r:id="rId23"/>
    <p:sldId id="394" r:id="rId24"/>
    <p:sldId id="422" r:id="rId25"/>
    <p:sldId id="423" r:id="rId26"/>
    <p:sldId id="1343" r:id="rId27"/>
    <p:sldId id="1344" r:id="rId28"/>
    <p:sldId id="1345" r:id="rId29"/>
    <p:sldId id="1346" r:id="rId30"/>
    <p:sldId id="1347" r:id="rId31"/>
    <p:sldId id="1348" r:id="rId32"/>
    <p:sldId id="1349" r:id="rId33"/>
    <p:sldId id="1353" r:id="rId34"/>
    <p:sldId id="1354" r:id="rId35"/>
    <p:sldId id="1350" r:id="rId36"/>
    <p:sldId id="1351" r:id="rId37"/>
    <p:sldId id="1352" r:id="rId3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71" autoAdjust="0"/>
  </p:normalViewPr>
  <p:slideViewPr>
    <p:cSldViewPr>
      <p:cViewPr varScale="1">
        <p:scale>
          <a:sx n="72" d="100"/>
          <a:sy n="72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35594589137896E-2"/>
          <c:y val="0.10803977387441954"/>
          <c:w val="0.94996029342486032"/>
          <c:h val="0.85425055521905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Expenses (excluding Depreciation)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2-4A8C-927C-A04392130F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Depreciation Expense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62-4A8C-927C-A04392130F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Principal &amp; Interest Expense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62-4A8C-927C-A04392130F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Debt Service Coverage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62-4A8C-927C-A04392130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1071088"/>
        <c:axId val="1810044688"/>
      </c:barChart>
      <c:catAx>
        <c:axId val="1881071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0044688"/>
        <c:crosses val="autoZero"/>
        <c:auto val="1"/>
        <c:lblAlgn val="ctr"/>
        <c:lblOffset val="100"/>
        <c:noMultiLvlLbl val="0"/>
      </c:catAx>
      <c:valAx>
        <c:axId val="181004468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07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0.00%</c:formatCode>
                <c:ptCount val="12"/>
                <c:pt idx="0">
                  <c:v>1</c:v>
                </c:pt>
                <c:pt idx="1">
                  <c:v>0.24490000000000001</c:v>
                </c:pt>
                <c:pt idx="2">
                  <c:v>0.26919999999999999</c:v>
                </c:pt>
                <c:pt idx="3">
                  <c:v>0.64639999999999997</c:v>
                </c:pt>
                <c:pt idx="4">
                  <c:v>0.54369999999999996</c:v>
                </c:pt>
                <c:pt idx="5">
                  <c:v>0.40689999999999998</c:v>
                </c:pt>
                <c:pt idx="6">
                  <c:v>-0.10639999999999999</c:v>
                </c:pt>
                <c:pt idx="7">
                  <c:v>1</c:v>
                </c:pt>
                <c:pt idx="8">
                  <c:v>0.29099999999999998</c:v>
                </c:pt>
                <c:pt idx="9">
                  <c:v>-0.77639999999999998</c:v>
                </c:pt>
                <c:pt idx="10">
                  <c:v>4.99E-2</c:v>
                </c:pt>
                <c:pt idx="11">
                  <c:v>0.3931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C-429D-B83A-C69E4918BCC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0.00%</c:formatCode>
                <c:ptCount val="12"/>
                <c:pt idx="0">
                  <c:v>1</c:v>
                </c:pt>
                <c:pt idx="1">
                  <c:v>0.11990000000000001</c:v>
                </c:pt>
                <c:pt idx="2">
                  <c:v>9.5699999999999993E-2</c:v>
                </c:pt>
                <c:pt idx="3">
                  <c:v>0.65939999999999999</c:v>
                </c:pt>
                <c:pt idx="4">
                  <c:v>0.2097</c:v>
                </c:pt>
                <c:pt idx="5">
                  <c:v>0.41930000000000001</c:v>
                </c:pt>
                <c:pt idx="6">
                  <c:v>7.3300000000000004E-2</c:v>
                </c:pt>
                <c:pt idx="7">
                  <c:v>1</c:v>
                </c:pt>
                <c:pt idx="8">
                  <c:v>0.41830000000000001</c:v>
                </c:pt>
                <c:pt idx="9">
                  <c:v>-0.77639999999999998</c:v>
                </c:pt>
                <c:pt idx="10">
                  <c:v>-0.30049999999999999</c:v>
                </c:pt>
                <c:pt idx="11">
                  <c:v>0.3931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C-429D-B83A-C69E4918B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7994960"/>
        <c:axId val="731302384"/>
      </c:barChart>
      <c:catAx>
        <c:axId val="16779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02384"/>
        <c:crosses val="autoZero"/>
        <c:auto val="1"/>
        <c:lblAlgn val="ctr"/>
        <c:lblOffset val="100"/>
        <c:noMultiLvlLbl val="0"/>
      </c:catAx>
      <c:valAx>
        <c:axId val="73130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99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0.00%</c:formatCode>
                <c:ptCount val="12"/>
                <c:pt idx="0">
                  <c:v>1</c:v>
                </c:pt>
                <c:pt idx="1">
                  <c:v>0.24490000000000001</c:v>
                </c:pt>
                <c:pt idx="2">
                  <c:v>0.26919999999999999</c:v>
                </c:pt>
                <c:pt idx="3">
                  <c:v>0.64639999999999997</c:v>
                </c:pt>
                <c:pt idx="4">
                  <c:v>0.54369999999999996</c:v>
                </c:pt>
                <c:pt idx="5">
                  <c:v>0.40689999999999998</c:v>
                </c:pt>
                <c:pt idx="6">
                  <c:v>-0.10639999999999999</c:v>
                </c:pt>
                <c:pt idx="7">
                  <c:v>1</c:v>
                </c:pt>
                <c:pt idx="8">
                  <c:v>0.29099999999999998</c:v>
                </c:pt>
                <c:pt idx="9">
                  <c:v>-0.77639999999999998</c:v>
                </c:pt>
                <c:pt idx="10">
                  <c:v>4.99E-2</c:v>
                </c:pt>
                <c:pt idx="11">
                  <c:v>0.3931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3-4160-939E-4C849E06A0A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0.00%</c:formatCode>
                <c:ptCount val="12"/>
                <c:pt idx="0">
                  <c:v>1</c:v>
                </c:pt>
                <c:pt idx="1">
                  <c:v>0.11990000000000001</c:v>
                </c:pt>
                <c:pt idx="2">
                  <c:v>9.5699999999999993E-2</c:v>
                </c:pt>
                <c:pt idx="3">
                  <c:v>0.65939999999999999</c:v>
                </c:pt>
                <c:pt idx="4">
                  <c:v>0.2097</c:v>
                </c:pt>
                <c:pt idx="5">
                  <c:v>0.41930000000000001</c:v>
                </c:pt>
                <c:pt idx="6">
                  <c:v>7.3300000000000004E-2</c:v>
                </c:pt>
                <c:pt idx="7">
                  <c:v>1</c:v>
                </c:pt>
                <c:pt idx="8">
                  <c:v>0.41830000000000001</c:v>
                </c:pt>
                <c:pt idx="9">
                  <c:v>-0.77639999999999998</c:v>
                </c:pt>
                <c:pt idx="10">
                  <c:v>-0.30049999999999999</c:v>
                </c:pt>
                <c:pt idx="11">
                  <c:v>0.3931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3-4160-939E-4C849E06A0A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 formatCode="0.00%">
                  <c:v>0.99719999999999998</c:v>
                </c:pt>
                <c:pt idx="3" formatCode="0.00%">
                  <c:v>0.72809999999999997</c:v>
                </c:pt>
                <c:pt idx="4" formatCode="0.00%">
                  <c:v>-6.3899999999999998E-2</c:v>
                </c:pt>
                <c:pt idx="5" formatCode="0.00%">
                  <c:v>-7.3000000000000001E-3</c:v>
                </c:pt>
                <c:pt idx="6" formatCode="0.00%">
                  <c:v>0.1046</c:v>
                </c:pt>
                <c:pt idx="7" formatCode="0.00%">
                  <c:v>1</c:v>
                </c:pt>
                <c:pt idx="8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3-4160-939E-4C849E06A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5949696"/>
        <c:axId val="1631744560"/>
      </c:barChart>
      <c:catAx>
        <c:axId val="156594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744560"/>
        <c:crosses val="autoZero"/>
        <c:auto val="1"/>
        <c:lblAlgn val="ctr"/>
        <c:lblOffset val="100"/>
        <c:noMultiLvlLbl val="0"/>
      </c:catAx>
      <c:valAx>
        <c:axId val="163174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9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33805269533618"/>
          <c:y val="0.92839542501116867"/>
          <c:w val="0.21637517666060974"/>
          <c:h val="4.8130392246200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0.38462</cdr:x>
      <cdr:y>0.73846</cdr:y>
    </cdr:from>
    <cdr:to>
      <cdr:x>0.88462</cdr:x>
      <cdr:y>0.83362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7EBC42-B1BD-48AE-A074-F413382FFFC1}"/>
            </a:ext>
          </a:extLst>
        </cdr:cNvPr>
        <cdr:cNvSpPr txBox="1"/>
      </cdr:nvSpPr>
      <cdr:spPr>
        <a:xfrm xmlns:a="http://schemas.openxmlformats.org/drawingml/2006/main">
          <a:off x="2286000" y="3657600"/>
          <a:ext cx="2971800" cy="471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rgbClr val="0070C0"/>
              </a:solidFill>
            </a:rPr>
            <a:t>Operating Expenses (excluding Depreciation)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0.37179</cdr:x>
      <cdr:y>0.45385</cdr:y>
    </cdr:from>
    <cdr:to>
      <cdr:x>0.66667</cdr:x>
      <cdr:y>0.5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991559E-E4B6-4EEF-9602-477978E8F3B0}"/>
            </a:ext>
          </a:extLst>
        </cdr:cNvPr>
        <cdr:cNvSpPr txBox="1"/>
      </cdr:nvSpPr>
      <cdr:spPr>
        <a:xfrm xmlns:a="http://schemas.openxmlformats.org/drawingml/2006/main">
          <a:off x="2209800" y="2247900"/>
          <a:ext cx="1752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rgbClr val="C00000"/>
              </a:solidFill>
            </a:rPr>
            <a:t>Depreciation Expense</a:t>
          </a:r>
        </a:p>
      </cdr:txBody>
    </cdr:sp>
  </cdr:relSizeAnchor>
  <cdr:relSizeAnchor xmlns:cdr="http://schemas.openxmlformats.org/drawingml/2006/chartDrawing">
    <cdr:from>
      <cdr:x>0.37179</cdr:x>
      <cdr:y>0.23077</cdr:y>
    </cdr:from>
    <cdr:to>
      <cdr:x>0.73077</cdr:x>
      <cdr:y>0.30769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0D9E69F-433F-4709-A773-C713AD440640}"/>
            </a:ext>
          </a:extLst>
        </cdr:cNvPr>
        <cdr:cNvSpPr txBox="1"/>
      </cdr:nvSpPr>
      <cdr:spPr>
        <a:xfrm xmlns:a="http://schemas.openxmlformats.org/drawingml/2006/main">
          <a:off x="2209800" y="1143000"/>
          <a:ext cx="2133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accent3">
                  <a:lumMod val="75000"/>
                </a:schemeClr>
              </a:solidFill>
            </a:rPr>
            <a:t>Principal &amp; Interest Expense</a:t>
          </a:r>
        </a:p>
      </cdr:txBody>
    </cdr:sp>
  </cdr:relSizeAnchor>
  <cdr:relSizeAnchor xmlns:cdr="http://schemas.openxmlformats.org/drawingml/2006/chartDrawing">
    <cdr:from>
      <cdr:x>0.37179</cdr:x>
      <cdr:y>0.12308</cdr:y>
    </cdr:from>
    <cdr:to>
      <cdr:x>0.70513</cdr:x>
      <cdr:y>0.16923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80B44A4-05F2-4971-8F7D-ACEE37F4D735}"/>
            </a:ext>
          </a:extLst>
        </cdr:cNvPr>
        <cdr:cNvSpPr txBox="1"/>
      </cdr:nvSpPr>
      <cdr:spPr>
        <a:xfrm xmlns:a="http://schemas.openxmlformats.org/drawingml/2006/main">
          <a:off x="2209800" y="609600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rgbClr val="7030A0"/>
              </a:solidFill>
            </a:rPr>
            <a:t>Debt Service Coverage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96E5B-C128-43A9-8E1F-094C60F5A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2506A-FAAF-414F-A5A3-68740E65EA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9C6F78-C721-43CB-96B1-4E2416D3DC3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D2209-5D03-4067-A441-5E92111789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12D76-079A-4134-AA0E-463B3D6D8D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88002" tIns="44001" rIns="88002" bIns="440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476F93-577C-412F-B598-13AA57029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CEB72-83F1-4044-86DB-A1FE1E71B5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27" tIns="46514" rIns="93027" bIns="465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929D8-C20C-4B71-9459-45BC44E1B5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27" tIns="46514" rIns="93027" bIns="465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2936241-0F24-4FD6-8153-4C7DB3C4008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92E0F7-5D58-4B3F-8AD8-DED37DB75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7" tIns="46514" rIns="93027" bIns="465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93958C-DC91-47C4-8D5E-63EAE6823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27" tIns="46514" rIns="93027" bIns="465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3DBA3-F09A-423C-8C86-DF5258BEDC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810D5-5DC5-499F-BBED-15BDC7436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58199DE-C303-483B-B279-84E168D87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821F679-93FC-429D-8889-629C374B0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1D26949-3F5B-4A3A-80FB-ED297D7502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4D4A6B5-2FBD-46A4-80F8-F3A601140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4A7D7-0F6C-4047-A5D7-B44D7CE6897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0817C4E-85EF-4D65-B469-C2FE556C2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25DF4EC3-D86A-4018-A73F-01B8E7B8EE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6929390-6C94-494E-B3BC-9A80225D9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702448-51DF-42FC-AD67-B64A7083F79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DFF374E-70DD-4108-928E-0672B23FAD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8DD26A5-F533-4A6C-AE6A-64603038E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D6E1431-EEB2-4311-A189-86F651C09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47570A-8F6B-4032-A1EE-5948A4A6A76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4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DFF374E-70DD-4108-928E-0672B23FAD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8DD26A5-F533-4A6C-AE6A-64603038E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D6E1431-EEB2-4311-A189-86F651C09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47570A-8F6B-4032-A1EE-5948A4A6A76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4B5B8C1-1C94-4C1B-B42D-1C86DFC1B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5D88ABF-C1C9-4A3A-8E48-8DD2A7C87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3011BE2-7876-4924-AD1E-ADFE3C798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6C7D37-7EB3-46A0-A545-E335B7391188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56B162F-6623-4561-8A0B-49B754152D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19DBD88-2B1C-4264-B3D7-33664D981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1BDF4CC-AA5D-46B2-9716-BE0F3EC92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F6424E-372D-4092-AB62-410C0E16E70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1650266-79B7-43DB-BCBC-22AC99491F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0073BFF-19AA-4907-A97F-C5F17B893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6345831-D1C0-4DFD-BD2B-EA2294EC0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E401A1-95B6-4933-84F5-41ECD0B49EE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F2C72-6157-42B8-BEBD-38F4EDD7497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9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F2C72-6157-42B8-BEBD-38F4EDD7497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938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6E3B6C7-F87B-4D78-91AF-99CAB2A58B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D3E701E-BCAC-42AC-B886-2B7F30A966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184C503-487E-480D-8CE0-BACF6F9D6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052E7-6594-45DB-B6BA-BDEF4A18C19A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C20751BE-EBE8-4947-86F3-AF71FA3EA6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306F37A-ACD0-42B1-82F0-DDB6010C11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5C0CC9F-F6AE-4327-948F-D98FB8FE2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3CF70-678C-4F53-91E0-918A41F7C46E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36C39C6-4463-4B16-BCC1-FC9C5284AA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7BCE802-1EC1-4EDF-80A8-D0135AAA2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5F2F5DF-D115-4A91-9D2E-C6A7641DA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6E501-A533-46AC-9A45-0C4AF90CD31F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AA747807-A3A5-4365-87A7-80E22D25F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0C6BB2D-CBC2-4488-A9E1-8D68A71DA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BF17794-3157-4F1C-BA98-8F84E1DFD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0F5EC-D061-4C7C-BB5C-3267285B29A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22CF092-7107-40B0-A531-00062516F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169CF62-BE00-457B-A9FF-23C5E08719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B25E092-9C5F-4E55-BA77-9ACD26A98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40FE1-E92B-4EB8-8833-8D656579689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1EA09D2-FC34-4AFF-AC18-43ED0603A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89EE8F1-9452-49ED-AE1B-B6AB24F5B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84780DA-A6D3-474B-B524-941FF88C3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A12D3-1998-4169-9244-5518E52B1068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F203EA8-8931-42AC-8CC5-9BB7BF2BB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5C59201-B036-4503-9880-836D62F233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5F4A9EC-2AB7-4B27-9B9B-93FE4856D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EBE8E-D3CE-43C2-9C73-35F4BBB9F79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8199DE-C303-483B-B279-84E168D87D8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563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8199DE-C303-483B-B279-84E168D87D8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84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0650F41-5B5B-48A7-99DA-625F0365C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FF9ADA1-30A5-4FEF-BE16-071F096A6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B6DEEB0-DA04-4A5B-966F-55AA4932A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0B83A4-82BF-4685-81FC-A0FEBE88ABBB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C4694B16-6BD3-4BF0-87CC-769E01DDF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C2455DE-592A-4086-9A3D-B24174050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6B2382FE-66BE-4224-AE52-FA459F18D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65829-BDF1-476F-AD09-540DE62CF512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5DEF39C-677A-45D3-B6B0-335B87C30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6718226-6119-4F5A-B126-66BEE91A4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D481355-E22F-44CC-BCEB-1E5BC25B4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2563F-2D0D-4414-BEC4-630BFA017C2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880F6AC-4C8E-4B2C-90E1-27946BF96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DDDDE35-235F-4942-807E-1F42FEECA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AB67C3F-C924-4432-A77E-3F46A3A94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8533C-6CB0-4FD1-BB38-884CCD5379C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C999B2F-0F8B-41AD-BC1C-688DFB2185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75BBB28-FA5C-475E-961E-BF8EEB6B5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D9F65A4-2D80-40D1-BA2C-92DAA431D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DB4B5B-6C2B-4935-BFF9-A98A0E2A998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BC4C968-417D-4566-AA68-8E470D8A6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6431E53-AC9D-4033-A9DE-6CACE13228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06B9132-CFCE-4D36-AFB0-C5689095F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59270-FF91-4DB9-8C09-1758A439598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4DBF852-7E9A-4E1F-A1D9-B4AA3551A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3577C5F-1082-4D44-9DEB-9D56EA6A97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50209B2-5741-4D92-A1D5-8E4AB7688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88445-3346-447A-83C8-1A99932CFA52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63E0150-E734-4139-9D21-8C2305C79C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48108E-5D78-4705-A438-A6C67506BC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4051F61-2CEB-412A-BA40-B2421DE12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E70CE-B29A-4CC0-9E22-8B00D4927A4F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60FCCF0-3B30-4175-882D-65B4AABA5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66BDBAF-54BA-44E0-9351-851A47C62B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4FB23FC-A5A5-4B67-BFAB-98AC12237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452EB-CD6D-4E73-AE5C-289E6A7C90F2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F21986F-9706-433E-98BF-2D322298F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78AB86C-CAF1-4E75-932F-82F8B4D11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B676244-9137-46CF-AEA0-347B61F09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BD5775-B514-4878-93CA-21633DA6E82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9D92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2286000"/>
            <a:ext cx="8229600" cy="3810000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52600" y="1752600"/>
            <a:ext cx="69342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D2A9ED3-B2F0-4694-818E-131735D929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B4A8-DD89-49EC-9D45-E4ACE3A638DC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3804F1-7A1A-44AA-9D71-195F61A7D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F2F51AD-5F7B-46FB-9CAB-992F27DDFF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93DC-D97F-40BE-961A-71C978D5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7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4A650EF-0441-4724-8624-20B3F147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1C2A-EDF5-4AE9-83AC-608D2DA269E0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2A61732-062B-4BDC-9B58-1CFDCAD5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0553EF9-19E3-45AA-B924-087BA65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B228-44B1-4F59-BB45-EEA944898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FB4F419-EFF2-437B-BCD6-95D5ADBF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0C86-A082-4682-878C-CBF6ED9B7284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747097-4928-431C-BB01-5582F548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B7534A-C45E-429A-9671-88233725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18C5-E80D-4211-9F13-664632240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4F79B8-EE7E-4880-A425-7CF77A4EF2D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B3F9B9-7F71-484D-BBA1-6C6D21AAFBD5}"/>
              </a:ext>
            </a:extLst>
          </p:cNvPr>
          <p:cNvSpPr txBox="1">
            <a:spLocks/>
          </p:cNvSpPr>
          <p:nvPr/>
        </p:nvSpPr>
        <p:spPr bwMode="auto">
          <a:xfrm>
            <a:off x="1828800" y="3505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3E580-06C3-4088-B911-0D16DBB0F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7990FCA-1800-4DC9-B6FE-9F0CB6812D32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57059-E51D-45F1-9B1B-9C8AF3E26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4DC8-DE80-4FAC-B91B-850EC6700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795346-1575-4548-BA63-2E93BEA2F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4">
            <a:extLst>
              <a:ext uri="{FF2B5EF4-FFF2-40B4-BE49-F238E27FC236}">
                <a16:creationId xmlns:a16="http://schemas.microsoft.com/office/drawing/2014/main" id="{A92B708A-9104-4244-8211-C2FD658EDA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Placeholder 6">
            <a:extLst>
              <a:ext uri="{FF2B5EF4-FFF2-40B4-BE49-F238E27FC236}">
                <a16:creationId xmlns:a16="http://schemas.microsoft.com/office/drawing/2014/main" id="{ACFAB451-C59B-4FB7-A4C0-B9C11395B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37EBF5-290E-4FCE-A143-42D199DB8C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ipsreviews.blogspot.com/" TargetMode="External"/><Relationship Id="rId4" Type="http://schemas.openxmlformats.org/officeDocument/2006/relationships/hyperlink" Target="https://www.2020volkswagenusa.com/volkswagen-beetle-2019-configurations-price-interio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46nkzm3opvsl369ekn4eouto.wpengine.netdna-cdn.com/wp-content/uploads/sites/3/2012/11/water_tank1.jpg" TargetMode="External"/><Relationship Id="rId4" Type="http://schemas.openxmlformats.org/officeDocument/2006/relationships/hyperlink" Target="https://www.deltacountyindependent.com/news/hotchkiss-new-water-tank-almost-ready-for-use/article_00b5cdc4-d41b-11e9-8146-dfc6507f21ef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3C74C8-7FA0-46F0-84AD-C940C7598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905000"/>
            <a:ext cx="7772400" cy="22860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YOU EVER WANTED TO KNOW ABOUT DEPRECIATION …. AND THEN SOME</a:t>
            </a:r>
          </a:p>
          <a:p>
            <a:pPr algn="ctr" eaLnBrk="1" hangingPunct="1">
              <a:defRPr/>
            </a:pP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C587AC85-BC37-454C-9AEC-D57BAA7B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45720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Katelyn Brown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Stoll </a:t>
            </a:r>
            <a:r>
              <a:rPr lang="en-US" altLang="en-US" sz="1800" dirty="0" err="1">
                <a:latin typeface="Arial" panose="020B0604020202020204" pitchFamily="34" charset="0"/>
              </a:rPr>
              <a:t>Keenon</a:t>
            </a:r>
            <a:r>
              <a:rPr lang="en-US" altLang="en-US" sz="1800" dirty="0">
                <a:latin typeface="Arial" panose="020B0604020202020204" pitchFamily="34" charset="0"/>
              </a:rPr>
              <a:t> Ogden </a:t>
            </a:r>
            <a:r>
              <a:rPr lang="en-US" altLang="en-US" sz="1800" dirty="0" err="1">
                <a:latin typeface="Arial" panose="020B0604020202020204" pitchFamily="34" charset="0"/>
              </a:rPr>
              <a:t>PLLC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katelyn.brown@skofirm.com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(502) 568-5711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D401F81-60D1-40DA-ACEC-95714577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Typical Ways that Useful Lives are Determined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42C8906-2E8E-44BC-8F4B-1AF67030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Rural Development (RD)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Kentucky Infrastructure Authority (KIA)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CPA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PSC (NARUC Guidelines)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92B30269-19C0-42D5-A36E-8297A5F4A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WHAT DOES IT MEAN TO “FULLY FUND” DEPRECIATION?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506DA692-EB04-4806-B1F9-283391E68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143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“Fully Funding” Depreciation means….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27F47B3-6DD3-4492-BD9C-D0EE6D43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Setting aside cash equivalent to the utility’s annual depreciation expense in order to purchase replacement assets in the future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Set aside in a safe investment (CD or money market account)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7F498E38-664B-49BE-A87D-197669D82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CONSEQUENCES OF NOT FULLY FUNDING DEPRECIATION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72330949-8BEC-4E36-BA43-026AB9904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Not Fully Funding Depreciation will….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23F6CDD-5E2B-4ACB-9E39-515FA35A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55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Cause the utility to have to borrow $$ to purchase the replacement asset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Cause the utility to seek outside funding (added interest)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Cause the utility to use funds budgeted for other purposes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751CB592-9BC3-4443-8DD8-47C503ACE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READING FINANCIAL STATEMENTS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0A12BC-D1F3-420B-A826-71C10827E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0570"/>
            <a:ext cx="5811061" cy="648743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4BE6216-410B-48F1-847C-7A846473358D}"/>
              </a:ext>
            </a:extLst>
          </p:cNvPr>
          <p:cNvSpPr/>
          <p:nvPr/>
        </p:nvSpPr>
        <p:spPr>
          <a:xfrm>
            <a:off x="1524000" y="3581401"/>
            <a:ext cx="762000" cy="19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EFDD6D-FCFA-4D64-81DB-D7419103D032}"/>
              </a:ext>
            </a:extLst>
          </p:cNvPr>
          <p:cNvSpPr/>
          <p:nvPr/>
        </p:nvSpPr>
        <p:spPr>
          <a:xfrm>
            <a:off x="1524000" y="4951590"/>
            <a:ext cx="762000" cy="19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64B27-93C9-44F8-A6EB-01C3AE67DA82}"/>
              </a:ext>
            </a:extLst>
          </p:cNvPr>
          <p:cNvSpPr txBox="1"/>
          <p:nvPr/>
        </p:nvSpPr>
        <p:spPr>
          <a:xfrm>
            <a:off x="3743730" y="123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“Income Statement”</a:t>
            </a:r>
          </a:p>
        </p:txBody>
      </p:sp>
    </p:spTree>
    <p:extLst>
      <p:ext uri="{BB962C8B-B14F-4D97-AF65-F5344CB8AC3E}">
        <p14:creationId xmlns:p14="http://schemas.microsoft.com/office/powerpoint/2010/main" val="127144691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F81DC-097C-4EA0-A2AD-12D3A8905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50" y="292468"/>
            <a:ext cx="4697750" cy="65655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86557-E2CA-4646-A977-6B5F7030D342}"/>
              </a:ext>
            </a:extLst>
          </p:cNvPr>
          <p:cNvSpPr txBox="1"/>
          <p:nvPr/>
        </p:nvSpPr>
        <p:spPr>
          <a:xfrm>
            <a:off x="3743730" y="123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“Balance Sheet”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50E55F-FAD8-4222-A466-9466BE1D00FD}"/>
              </a:ext>
            </a:extLst>
          </p:cNvPr>
          <p:cNvSpPr/>
          <p:nvPr/>
        </p:nvSpPr>
        <p:spPr>
          <a:xfrm>
            <a:off x="1583780" y="2362200"/>
            <a:ext cx="762000" cy="19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2C65E-9356-4C21-BCE0-CF1710042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8593"/>
            <a:ext cx="6406683" cy="65408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015A710-EC6E-48E6-9397-2E71C2631F6D}"/>
              </a:ext>
            </a:extLst>
          </p:cNvPr>
          <p:cNvSpPr/>
          <p:nvPr/>
        </p:nvSpPr>
        <p:spPr>
          <a:xfrm>
            <a:off x="1402644" y="1795915"/>
            <a:ext cx="762000" cy="19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8E10C3-AA3B-405B-AB09-0BB062CF78AF}"/>
              </a:ext>
            </a:extLst>
          </p:cNvPr>
          <p:cNvSpPr/>
          <p:nvPr/>
        </p:nvSpPr>
        <p:spPr>
          <a:xfrm>
            <a:off x="1402644" y="2068749"/>
            <a:ext cx="762000" cy="19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734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6987D7C-11FB-439F-998B-986C9A46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E6DAE94-9048-4842-BF05-073C6161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5" y="187483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Depreciation Expense is an Income Statement account</a:t>
            </a:r>
          </a:p>
          <a:p>
            <a:pPr lvl="1"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Income Statement only accounts for Interest Expense, does not take into account the principal of loans/bonds that must be paid</a:t>
            </a:r>
          </a:p>
          <a:p>
            <a:pPr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Accumulated Depreciation is a Balance Sheet account</a:t>
            </a:r>
          </a:p>
          <a:p>
            <a:pPr lvl="1"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Shown on Statement of Net Position</a:t>
            </a:r>
          </a:p>
          <a:p>
            <a:pPr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Statement of Cash Flows </a:t>
            </a:r>
          </a:p>
          <a:p>
            <a:pPr lvl="1"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Reflects principal payments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1309F91-092B-44AD-8974-35818C779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 marL="687388" indent="-5715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Depreciation?</a:t>
            </a:r>
          </a:p>
          <a:p>
            <a:pPr marL="687388" indent="-5715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Does it Mean to “Fully Fund” Depreciation?</a:t>
            </a:r>
          </a:p>
          <a:p>
            <a:pPr marL="687388" indent="-5715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Consequences of Not Fully Funding Depreciation</a:t>
            </a:r>
          </a:p>
          <a:p>
            <a:pPr marL="687388" indent="-5715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Reading Financial Statements</a:t>
            </a:r>
          </a:p>
          <a:p>
            <a:pPr marL="690563" indent="-574675" eaLnBrk="1" hangingPunct="1"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endParaRPr lang="en-US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2371E54-B291-4427-B6E9-0B4EC0DCA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Calibri" pitchFamily="34" charset="0"/>
              </a:rPr>
              <a:t>ORDER OF PRESENTATION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A5290377-AB79-467C-8040-BE9FD0891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PSC CONCERNS WITH DEPRECIATION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D6D1B31E-7322-4713-BF26-A93F59739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The PSC is concerned with: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59E9E45-DE04-4748-9615-7423E47F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Long-term financial health of utilities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Utility’s aging infrastructure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Frequency of rate cases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6DE90EBF-0499-4648-AC2D-94766F518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ANALYSIS OF VARIOUS WATER DISTRICTS AND CITIES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0376-F275-41FB-BD4E-C806506B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Revenue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C7D7-5EA7-4E3A-8591-581F28F8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total amount of money a utility must collect from its customers in a calendar or fiscal year:</a:t>
            </a:r>
          </a:p>
          <a:p>
            <a:pPr marL="514350" indent="-514350">
              <a:buAutoNum type="arabicParenBoth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pay all non-capital costs, including operating expenses, depreciation, and debt service expense (principal &amp; interest); and</a:t>
            </a:r>
          </a:p>
          <a:p>
            <a:pPr marL="514350" indent="-514350">
              <a:buAutoNum type="arabicParenBoth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enable the utility to meet the debt service coverage requirement set forth in the utility’s covenants to its bondholders and other lenders.</a:t>
            </a:r>
          </a:p>
        </p:txBody>
      </p:sp>
    </p:spTree>
    <p:extLst>
      <p:ext uri="{BB962C8B-B14F-4D97-AF65-F5344CB8AC3E}">
        <p14:creationId xmlns:p14="http://schemas.microsoft.com/office/powerpoint/2010/main" val="181260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F21F-CCC4-419B-AFE0-8DC13718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Revenue Requirement Components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CF29B7-DD65-46D7-B6D4-E46233CBC0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00200" y="1295400"/>
          <a:ext cx="594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1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AEB61EDA-16DF-4A90-92E9-5A883B2E2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Analyzed 12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WDs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 and Cities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F069CB7-9F4A-4418-949E-AEC68516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Labeled utilities #s 1-12 for anonymity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Based on 2018 numbers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Looked at: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Level of Depreciation Funding (% and $)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# of customers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Depreciation Expense compared to other operating expenses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$ of Debt Service Expense (P &amp; I) and Debt Service Coverage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6">
            <a:extLst>
              <a:ext uri="{FF2B5EF4-FFF2-40B4-BE49-F238E27FC236}">
                <a16:creationId xmlns:a16="http://schemas.microsoft.com/office/drawing/2014/main" id="{436EDFDD-CDEF-4420-8358-D4B55CDB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55626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High – Utility 1 &amp; 8 at 100% </a:t>
            </a: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Median – 30.14%</a:t>
            </a: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Low – Utility 10 at -77.64%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AD0B19-5974-44F7-A9B5-B63C0A95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68519"/>
            <a:ext cx="6195765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CB9F1-20E3-4125-ACB4-162D9B8B2573}"/>
              </a:ext>
            </a:extLst>
          </p:cNvPr>
          <p:cNvSpPr txBox="1"/>
          <p:nvPr/>
        </p:nvSpPr>
        <p:spPr>
          <a:xfrm>
            <a:off x="3048000" y="57749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2018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>
            <a:extLst>
              <a:ext uri="{FF2B5EF4-FFF2-40B4-BE49-F238E27FC236}">
                <a16:creationId xmlns:a16="http://schemas.microsoft.com/office/drawing/2014/main" id="{61EABBBD-4CFA-40DF-A4EA-D0A346EF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2362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High – Utility 8 at $3,022,902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Median - $398,258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Low – Utility 9 at $190,955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C7A9A-3121-4A9C-895D-65C107A544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0200" y="609600"/>
          <a:ext cx="4114800" cy="5908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Utility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Depreciation Expense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958,570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392,152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635,761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455,008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274,374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315,697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908,262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3,022,902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190,955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404,363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227,638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217,039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54" marR="8154" marT="815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89EB1D7B-63AF-401F-A178-EFE51F42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2514600"/>
            <a:ext cx="2362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High – Utility 8 at 28,620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Median </a:t>
            </a:r>
            <a:r>
              <a:rPr lang="en-US" altLang="en-US" sz="1800" b="1"/>
              <a:t>– 4,341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Low – Utility 12 at 1,180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0209B1-560D-4615-97AF-885B58DF22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0200" y="457200"/>
          <a:ext cx="3962400" cy="6046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Utility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Customer Count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8,401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3,573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4,969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3,425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5,168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7,452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7,029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28,620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3,523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3,712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2,655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1,180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7" marR="8737" marT="873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43B5D7B-5180-4381-991F-66291F434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Depreciation Expense Compared to Other Operating Expenses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59BF09DC-8DD0-456B-B0E0-6E293EFB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8 of 12 of the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WDs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cities analyzed, Depreciation Expense was either the highest operating expense or 2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highest operating expense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2662B05-5468-4DCC-96E8-6E9D76A2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 marL="690563" indent="-574675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PSC Concerns with Depreciation</a:t>
            </a:r>
          </a:p>
          <a:p>
            <a:pPr marL="690563" indent="-574675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Analysis of Various WDs and Cities</a:t>
            </a:r>
          </a:p>
          <a:p>
            <a:pPr marL="690563" indent="-574675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How to Increase or Improve Depreciation Funding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B0D3CA1F-8102-4081-8C4E-B6EF95B0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Calibri" pitchFamily="34" charset="0"/>
              </a:rPr>
              <a:t>ORDER OF PRESENTATION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723E6CE-6A40-4574-9654-4D248CD6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Debt Service Expense vs. Debt Service Coverage 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8028C33A-E4AF-4997-B640-E6D863FDD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Bond Ordinance or Bond Authorizing Resolution dictates the DSC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Different funding agencies have different DSC requirements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KIA: 1.1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RD: 1.2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Some cities: 1.25 or higher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LWC: 1.5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>
            <a:extLst>
              <a:ext uri="{FF2B5EF4-FFF2-40B4-BE49-F238E27FC236}">
                <a16:creationId xmlns:a16="http://schemas.microsoft.com/office/drawing/2014/main" id="{BB8DA7AB-7DF7-44F7-83AC-2AB3EAD3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622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Debt Service Coverage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High – Utility 8 at $334,834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Median - $52,497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Low – Utility 11 at $15,856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B70BCC-8619-4F23-BA87-B3B65D168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1600" y="609600"/>
          <a:ext cx="4800600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Utility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Debt Service Expense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Debt Service Coverage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$ 1,177,701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235,540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186,750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37,350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515,223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103,045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210,206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42,041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no debt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no debt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no debt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no debt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$ 1,004,459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200,892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$ 1,674,169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334,834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94,563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18,913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314,767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62,953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79,281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15,856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95,231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19,046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68FFBE-9A32-407D-8E03-343F1BB35B05}"/>
              </a:ext>
            </a:extLst>
          </p:cNvPr>
          <p:cNvSpPr txBox="1"/>
          <p:nvPr/>
        </p:nvSpPr>
        <p:spPr>
          <a:xfrm>
            <a:off x="4038600" y="1447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 0.2 =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A1828-181E-4449-9D71-1B9E2374AB89}"/>
              </a:ext>
            </a:extLst>
          </p:cNvPr>
          <p:cNvSpPr txBox="1"/>
          <p:nvPr/>
        </p:nvSpPr>
        <p:spPr>
          <a:xfrm>
            <a:off x="19050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2017 vs. 2018 Depreciation Funding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0DAAAC-6486-42EE-8991-A69295DCD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470934"/>
              </p:ext>
            </p:extLst>
          </p:nvPr>
        </p:nvGraphicFramePr>
        <p:xfrm>
          <a:off x="1181100" y="1041975"/>
          <a:ext cx="7467600" cy="551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98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608BB-54E6-4764-BEB5-6E518B0EE5D1}"/>
              </a:ext>
            </a:extLst>
          </p:cNvPr>
          <p:cNvSpPr txBox="1"/>
          <p:nvPr/>
        </p:nvSpPr>
        <p:spPr>
          <a:xfrm>
            <a:off x="1790700" y="218183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2017 vs. 2018 vs. 2019</a:t>
            </a:r>
          </a:p>
          <a:p>
            <a:pPr algn="ctr"/>
            <a:r>
              <a:rPr lang="en-US" sz="3200" b="1" dirty="0"/>
              <a:t>Depreciation Funding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00BC5D-8D50-474A-9697-B30938443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19766"/>
              </p:ext>
            </p:extLst>
          </p:nvPr>
        </p:nvGraphicFramePr>
        <p:xfrm>
          <a:off x="1066800" y="1229618"/>
          <a:ext cx="79248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2749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06F25A4A-59E6-440B-8101-163D3B56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Create a separate fund in which to deposit depreciation expense for future replacement of utility assets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FDIC concerns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Evaluate whether or not you need to request a rate increase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Discuss useful life of assets with the person/entity who decides your annual Depreciation Expense</a:t>
            </a:r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B6886-9AFE-45C6-B75B-B5416B045E48}"/>
              </a:ext>
            </a:extLst>
          </p:cNvPr>
          <p:cNvSpPr txBox="1"/>
          <p:nvPr/>
        </p:nvSpPr>
        <p:spPr>
          <a:xfrm>
            <a:off x="1219200" y="533400"/>
            <a:ext cx="760571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How to Increase or Improve Depreciation Funding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C0003AAF-A6ED-4E6E-89FD-C8A13BEEC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CONCLUSION/SUMMARY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64F18C29-FD7B-415F-BD91-A3C3ED87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Evaluate your own water utility’s depreciation practices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Determine whether or not current rates are sufficient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Board Commissioners/Members must be good stewards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9A715457-9550-44A1-AAF9-44559F700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QUESTIONS?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98D0CC92-8379-4E2A-875B-46D9CD891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WHAT IS DEPRECIATION?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F713E4D2-C2E2-478C-B40B-D691ECE7A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Definition of Depreciation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E6B2C5C-F00C-4C5E-A209-11C71D21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process of allocating the cost of a utility plant asset to expense over its service (useful) life in a rational and systematic manner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Think of initial capital investment as a prepaid expense with a portion of that expense systematically recorded as Depreciation Expense in subsequent accounting periods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57F9-5ECB-4786-B11E-13E611C1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Depreciation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2F28-76D1-4033-9B46-61BA4013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      Annual Depreciation Cost = </a:t>
            </a:r>
          </a:p>
          <a:p>
            <a:pPr marL="0" indent="0" algn="ctr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   (Cost – Salvage Value) 	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Useful Life in Years</a:t>
            </a:r>
          </a:p>
        </p:txBody>
      </p:sp>
    </p:spTree>
    <p:extLst>
      <p:ext uri="{BB962C8B-B14F-4D97-AF65-F5344CB8AC3E}">
        <p14:creationId xmlns:p14="http://schemas.microsoft.com/office/powerpoint/2010/main" val="170821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C3A549A5-535F-42FF-85BC-40907B6811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144463"/>
            <a:ext cx="4648200" cy="2019300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E8D13FE-CC35-4A27-B871-DE105BAC6264}"/>
              </a:ext>
            </a:extLst>
          </p:cNvPr>
          <p:cNvSpPr/>
          <p:nvPr/>
        </p:nvSpPr>
        <p:spPr>
          <a:xfrm>
            <a:off x="4191000" y="2438400"/>
            <a:ext cx="7620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341" name="Picture 7">
            <a:extLst>
              <a:ext uri="{FF2B5EF4-FFF2-40B4-BE49-F238E27FC236}">
                <a16:creationId xmlns:a16="http://schemas.microsoft.com/office/drawing/2014/main" id="{CB51E4DD-2AD5-4D68-8A36-87A8505C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1013"/>
            <a:ext cx="41148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8">
            <a:extLst>
              <a:ext uri="{FF2B5EF4-FFF2-40B4-BE49-F238E27FC236}">
                <a16:creationId xmlns:a16="http://schemas.microsoft.com/office/drawing/2014/main" id="{E7782690-A52B-4B05-A0DC-37D67248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91250"/>
            <a:ext cx="175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hlinkClick r:id="rId4"/>
              </a:rPr>
              <a:t>https://www.2020volkswagenusa.com/volkswagen-beetle-2019-configurations-price-interior/</a:t>
            </a:r>
            <a:r>
              <a:rPr lang="en-US" altLang="en-US" sz="900"/>
              <a:t>;</a:t>
            </a:r>
          </a:p>
          <a:p>
            <a:pPr eaLnBrk="1" hangingPunct="1"/>
            <a:r>
              <a:rPr lang="en-US" altLang="en-US" sz="900">
                <a:hlinkClick r:id="rId5"/>
              </a:rPr>
              <a:t>http://ripsreviews.blogspot.com/</a:t>
            </a:r>
            <a:endParaRPr lang="en-US" altLang="en-US"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id="{6CF2A69B-EDBB-4D64-85AB-6D5164B9B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71438"/>
            <a:ext cx="4114800" cy="2743200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1432545-A93F-494F-91CA-5CBFAD87FF01}"/>
              </a:ext>
            </a:extLst>
          </p:cNvPr>
          <p:cNvSpPr/>
          <p:nvPr/>
        </p:nvSpPr>
        <p:spPr>
          <a:xfrm>
            <a:off x="4198938" y="2886075"/>
            <a:ext cx="609600" cy="1257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5" name="Picture 7">
            <a:extLst>
              <a:ext uri="{FF2B5EF4-FFF2-40B4-BE49-F238E27FC236}">
                <a16:creationId xmlns:a16="http://schemas.microsoft.com/office/drawing/2014/main" id="{55C69399-7B1A-4FEE-AC19-98681F6D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167188"/>
            <a:ext cx="442753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8">
            <a:extLst>
              <a:ext uri="{FF2B5EF4-FFF2-40B4-BE49-F238E27FC236}">
                <a16:creationId xmlns:a16="http://schemas.microsoft.com/office/drawing/2014/main" id="{296A42AB-D706-4167-B873-8E192CF7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580063"/>
            <a:ext cx="2057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hlinkClick r:id="rId4"/>
              </a:rPr>
              <a:t>https://www.deltacountyindependent.com/news/hotchkiss-new-water-tank-almost-ready-for-use/article_00b5cdc4-d41b-11e9-8146-dfc6507f21ef.html</a:t>
            </a:r>
            <a:r>
              <a:rPr lang="en-US" altLang="en-US" sz="800"/>
              <a:t>; </a:t>
            </a:r>
            <a:r>
              <a:rPr lang="en-US" altLang="en-US" sz="800">
                <a:hlinkClick r:id="rId5"/>
              </a:rPr>
              <a:t>http://46nkzm3opvsl369ekn4eouto.wpengine.netdna-cdn.com/wp-content/uploads/sites/3/2012/11/water_tank1.jpg</a:t>
            </a:r>
            <a:endParaRPr lang="en-US" altLang="en-US"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E422C1A8-3B37-47E5-8C7D-62399490D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Why is Depreciation Important?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4D30E82-AF40-42E6-847A-728E33741B50}"/>
              </a:ext>
            </a:extLst>
          </p:cNvPr>
          <p:cNvSpPr txBox="1">
            <a:spLocks/>
          </p:cNvSpPr>
          <p:nvPr/>
        </p:nvSpPr>
        <p:spPr bwMode="auto">
          <a:xfrm>
            <a:off x="428625" y="1981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>
                <a:latin typeface="Arial" panose="020B0604020202020204" pitchFamily="34" charset="0"/>
              </a:rPr>
              <a:t>Although non-cash, depreciation expense creates cash flow in regulated entities (like WDs &amp; WAs) and municipal utilities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Informs management, creditors, investors, and others of the utility’s cost of operating 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Helps to more accurately match revenues with expenses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Who determines your utility’s depreciation?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 page Template White (saved as template)</Template>
  <TotalTime>6150</TotalTime>
  <Words>1050</Words>
  <Application>Microsoft Office PowerPoint</Application>
  <PresentationFormat>On-screen Show (4:3)</PresentationFormat>
  <Paragraphs>249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Lucida Grande</vt:lpstr>
      <vt:lpstr>Wingdings</vt:lpstr>
      <vt:lpstr>1_Custom Design</vt:lpstr>
      <vt:lpstr>2_Custom Design</vt:lpstr>
      <vt:lpstr>PowerPoint Presentation</vt:lpstr>
      <vt:lpstr>PowerPoint Presentation</vt:lpstr>
      <vt:lpstr>PowerPoint Presentation</vt:lpstr>
      <vt:lpstr>WHAT IS DEPRECIATION?</vt:lpstr>
      <vt:lpstr>Definition of Depreciation</vt:lpstr>
      <vt:lpstr>Depreciation Formula</vt:lpstr>
      <vt:lpstr>PowerPoint Presentation</vt:lpstr>
      <vt:lpstr>PowerPoint Presentation</vt:lpstr>
      <vt:lpstr>Why is Depreciation Important?</vt:lpstr>
      <vt:lpstr>Typical Ways that Useful Lives are Determined</vt:lpstr>
      <vt:lpstr>WHAT DOES IT MEAN TO “FULLY FUND” DEPRECIATION?</vt:lpstr>
      <vt:lpstr>“Fully Funding” Depreciation means….</vt:lpstr>
      <vt:lpstr>CONSEQUENCES OF NOT FULLY FUNDING DEPRECIATION</vt:lpstr>
      <vt:lpstr>Not Fully Funding Depreciation will….</vt:lpstr>
      <vt:lpstr>READING FINANCIAL STATEMENTS</vt:lpstr>
      <vt:lpstr>PowerPoint Presentation</vt:lpstr>
      <vt:lpstr>PowerPoint Presentation</vt:lpstr>
      <vt:lpstr>PowerPoint Presentation</vt:lpstr>
      <vt:lpstr>Financial Statements</vt:lpstr>
      <vt:lpstr>PSC CONCERNS WITH DEPRECIATION</vt:lpstr>
      <vt:lpstr>The PSC is concerned with:</vt:lpstr>
      <vt:lpstr>ANALYSIS OF VARIOUS WATER DISTRICTS AND CITIES</vt:lpstr>
      <vt:lpstr>Revenue Requirement</vt:lpstr>
      <vt:lpstr>Revenue Requirement Components</vt:lpstr>
      <vt:lpstr>Analyzed 12 WDs and Cities</vt:lpstr>
      <vt:lpstr>PowerPoint Presentation</vt:lpstr>
      <vt:lpstr>PowerPoint Presentation</vt:lpstr>
      <vt:lpstr>PowerPoint Presentation</vt:lpstr>
      <vt:lpstr>Depreciation Expense Compared to Other Operating Expenses</vt:lpstr>
      <vt:lpstr>Debt Service Expense vs. Debt Service Coverage </vt:lpstr>
      <vt:lpstr>PowerPoint Presentation</vt:lpstr>
      <vt:lpstr>PowerPoint Presentation</vt:lpstr>
      <vt:lpstr>PowerPoint Presentation</vt:lpstr>
      <vt:lpstr>PowerPoint Presentation</vt:lpstr>
      <vt:lpstr>CONCLUSION/SUMMARY</vt:lpstr>
      <vt:lpstr>QUESTIONS?</vt:lpstr>
    </vt:vector>
  </TitlesOfParts>
  <Company>Stoll Keenon Ogden PLLC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Wuetcher, Gerald</dc:creator>
  <cp:lastModifiedBy>SKO</cp:lastModifiedBy>
  <cp:revision>331</cp:revision>
  <cp:lastPrinted>2019-09-20T20:30:55Z</cp:lastPrinted>
  <dcterms:created xsi:type="dcterms:W3CDTF">2017-08-28T18:20:12Z</dcterms:created>
  <dcterms:modified xsi:type="dcterms:W3CDTF">2020-08-21T13:35:12Z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20200820181100652</vt:lpwstr>
  </property>
</Properties>
</file>