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14"/>
  </p:notesMasterIdLst>
  <p:handoutMasterIdLst>
    <p:handoutMasterId r:id="rId15"/>
  </p:handoutMasterIdLst>
  <p:sldIdLst>
    <p:sldId id="256" r:id="rId2"/>
    <p:sldId id="257" r:id="rId3"/>
    <p:sldId id="276" r:id="rId4"/>
    <p:sldId id="271" r:id="rId5"/>
    <p:sldId id="278" r:id="rId6"/>
    <p:sldId id="280" r:id="rId7"/>
    <p:sldId id="279" r:id="rId8"/>
    <p:sldId id="282" r:id="rId9"/>
    <p:sldId id="283" r:id="rId10"/>
    <p:sldId id="266" r:id="rId11"/>
    <p:sldId id="272" r:id="rId12"/>
    <p:sldId id="26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EE"/>
    <a:srgbClr val="00BBFE"/>
    <a:srgbClr val="0082B0"/>
    <a:srgbClr val="72A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28450F-8463-F833-CBC8-138D107793C0}" v="23" dt="2024-03-13T14:43:44.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76599"/>
  </p:normalViewPr>
  <p:slideViewPr>
    <p:cSldViewPr>
      <p:cViewPr varScale="1">
        <p:scale>
          <a:sx n="96" d="100"/>
          <a:sy n="96" d="100"/>
        </p:scale>
        <p:origin x="2184"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 Hoftiezer" userId="e7e670e44a607410" providerId="LiveId" clId="{89ED4F6F-4D91-4C34-A40E-FD50360F526B}"/>
    <pc:docChg chg="undo custSel modSld">
      <pc:chgData name="Leigh Hoftiezer" userId="e7e670e44a607410" providerId="LiveId" clId="{89ED4F6F-4D91-4C34-A40E-FD50360F526B}" dt="2024-02-15T00:02:02.630" v="1863" actId="20577"/>
      <pc:docMkLst>
        <pc:docMk/>
      </pc:docMkLst>
      <pc:sldChg chg="modSp mod modNotesTx">
        <pc:chgData name="Leigh Hoftiezer" userId="e7e670e44a607410" providerId="LiveId" clId="{89ED4F6F-4D91-4C34-A40E-FD50360F526B}" dt="2024-02-15T00:02:02.630" v="1863" actId="20577"/>
        <pc:sldMkLst>
          <pc:docMk/>
          <pc:sldMk cId="3071427223" sldId="261"/>
        </pc:sldMkLst>
        <pc:spChg chg="mod">
          <ac:chgData name="Leigh Hoftiezer" userId="e7e670e44a607410" providerId="LiveId" clId="{89ED4F6F-4D91-4C34-A40E-FD50360F526B}" dt="2024-02-15T00:00:25.762" v="1829" actId="14100"/>
          <ac:spMkLst>
            <pc:docMk/>
            <pc:sldMk cId="3071427223" sldId="261"/>
            <ac:spMk id="2" creationId="{00000000-0000-0000-0000-000000000000}"/>
          </ac:spMkLst>
        </pc:spChg>
        <pc:spChg chg="mod">
          <ac:chgData name="Leigh Hoftiezer" userId="e7e670e44a607410" providerId="LiveId" clId="{89ED4F6F-4D91-4C34-A40E-FD50360F526B}" dt="2024-02-15T00:01:44.552" v="1838" actId="5793"/>
          <ac:spMkLst>
            <pc:docMk/>
            <pc:sldMk cId="3071427223" sldId="261"/>
            <ac:spMk id="3" creationId="{00000000-0000-0000-0000-000000000000}"/>
          </ac:spMkLst>
        </pc:spChg>
      </pc:sldChg>
      <pc:sldChg chg="modNotesTx">
        <pc:chgData name="Leigh Hoftiezer" userId="e7e670e44a607410" providerId="LiveId" clId="{89ED4F6F-4D91-4C34-A40E-FD50360F526B}" dt="2024-02-14T23:52:09.687" v="1678" actId="20577"/>
        <pc:sldMkLst>
          <pc:docMk/>
          <pc:sldMk cId="3586961425" sldId="263"/>
        </pc:sldMkLst>
      </pc:sldChg>
      <pc:sldChg chg="modSp mod modNotesTx">
        <pc:chgData name="Leigh Hoftiezer" userId="e7e670e44a607410" providerId="LiveId" clId="{89ED4F6F-4D91-4C34-A40E-FD50360F526B}" dt="2024-02-14T23:57:04.450" v="1799" actId="14100"/>
        <pc:sldMkLst>
          <pc:docMk/>
          <pc:sldMk cId="55962120" sldId="267"/>
        </pc:sldMkLst>
        <pc:spChg chg="mod">
          <ac:chgData name="Leigh Hoftiezer" userId="e7e670e44a607410" providerId="LiveId" clId="{89ED4F6F-4D91-4C34-A40E-FD50360F526B}" dt="2024-02-14T23:56:29.297" v="1798" actId="20577"/>
          <ac:spMkLst>
            <pc:docMk/>
            <pc:sldMk cId="55962120" sldId="267"/>
            <ac:spMk id="3" creationId="{43244B8D-331A-9612-5A61-05551A2D846D}"/>
          </ac:spMkLst>
        </pc:spChg>
        <pc:spChg chg="mod">
          <ac:chgData name="Leigh Hoftiezer" userId="e7e670e44a607410" providerId="LiveId" clId="{89ED4F6F-4D91-4C34-A40E-FD50360F526B}" dt="2024-02-14T23:57:04.450" v="1799" actId="14100"/>
          <ac:spMkLst>
            <pc:docMk/>
            <pc:sldMk cId="55962120" sldId="267"/>
            <ac:spMk id="5" creationId="{46FEB0C8-3639-299F-111B-B779021776C2}"/>
          </ac:spMkLst>
        </pc:spChg>
      </pc:sldChg>
      <pc:sldChg chg="modNotesTx">
        <pc:chgData name="Leigh Hoftiezer" userId="e7e670e44a607410" providerId="LiveId" clId="{89ED4F6F-4D91-4C34-A40E-FD50360F526B}" dt="2024-02-14T23:46:47.478" v="1246" actId="20577"/>
        <pc:sldMkLst>
          <pc:docMk/>
          <pc:sldMk cId="3322668388" sldId="269"/>
        </pc:sldMkLst>
      </pc:sldChg>
      <pc:sldChg chg="modNotesTx">
        <pc:chgData name="Leigh Hoftiezer" userId="e7e670e44a607410" providerId="LiveId" clId="{89ED4F6F-4D91-4C34-A40E-FD50360F526B}" dt="2024-02-14T22:19:20.616" v="155" actId="20577"/>
        <pc:sldMkLst>
          <pc:docMk/>
          <pc:sldMk cId="2319019411" sldId="271"/>
        </pc:sldMkLst>
      </pc:sldChg>
      <pc:sldChg chg="modNotesTx">
        <pc:chgData name="Leigh Hoftiezer" userId="e7e670e44a607410" providerId="LiveId" clId="{89ED4F6F-4D91-4C34-A40E-FD50360F526B}" dt="2024-02-14T22:36:44.469" v="644" actId="20577"/>
        <pc:sldMkLst>
          <pc:docMk/>
          <pc:sldMk cId="552866790" sldId="278"/>
        </pc:sldMkLst>
      </pc:sldChg>
      <pc:sldChg chg="modSp mod modNotesTx">
        <pc:chgData name="Leigh Hoftiezer" userId="e7e670e44a607410" providerId="LiveId" clId="{89ED4F6F-4D91-4C34-A40E-FD50360F526B}" dt="2024-02-14T23:45:17.108" v="1151" actId="20577"/>
        <pc:sldMkLst>
          <pc:docMk/>
          <pc:sldMk cId="2226129057" sldId="279"/>
        </pc:sldMkLst>
        <pc:spChg chg="mod">
          <ac:chgData name="Leigh Hoftiezer" userId="e7e670e44a607410" providerId="LiveId" clId="{89ED4F6F-4D91-4C34-A40E-FD50360F526B}" dt="2024-02-14T22:29:22.442" v="602" actId="14100"/>
          <ac:spMkLst>
            <pc:docMk/>
            <pc:sldMk cId="2226129057" sldId="279"/>
            <ac:spMk id="2" creationId="{D8C8E65E-BB03-F932-5F95-1F600DDFE994}"/>
          </ac:spMkLst>
        </pc:spChg>
        <pc:spChg chg="mod">
          <ac:chgData name="Leigh Hoftiezer" userId="e7e670e44a607410" providerId="LiveId" clId="{89ED4F6F-4D91-4C34-A40E-FD50360F526B}" dt="2024-02-14T22:41:06.587" v="819" actId="20577"/>
          <ac:spMkLst>
            <pc:docMk/>
            <pc:sldMk cId="2226129057" sldId="279"/>
            <ac:spMk id="3" creationId="{6091C058-C7E0-7F32-92A3-376197334FDE}"/>
          </ac:spMkLst>
        </pc:spChg>
      </pc:sldChg>
      <pc:sldChg chg="modNotesTx">
        <pc:chgData name="Leigh Hoftiezer" userId="e7e670e44a607410" providerId="LiveId" clId="{89ED4F6F-4D91-4C34-A40E-FD50360F526B}" dt="2024-02-14T23:49:21.446" v="1401" actId="20577"/>
        <pc:sldMkLst>
          <pc:docMk/>
          <pc:sldMk cId="4220848460" sldId="281"/>
        </pc:sldMkLst>
      </pc:sldChg>
    </pc:docChg>
  </pc:docChgLst>
  <pc:docChgLst>
    <pc:chgData name="Brie Phelps" userId="S::bphelps@idaa.org::6aa781da-85d7-4098-bf47-2d042b39c694" providerId="AD" clId="Web-{F828450F-8463-F833-CBC8-138D107793C0}"/>
    <pc:docChg chg="modSld">
      <pc:chgData name="Brie Phelps" userId="S::bphelps@idaa.org::6aa781da-85d7-4098-bf47-2d042b39c694" providerId="AD" clId="Web-{F828450F-8463-F833-CBC8-138D107793C0}" dt="2024-03-13T14:43:43.920" v="22" actId="20577"/>
      <pc:docMkLst>
        <pc:docMk/>
      </pc:docMkLst>
      <pc:sldChg chg="modSp">
        <pc:chgData name="Brie Phelps" userId="S::bphelps@idaa.org::6aa781da-85d7-4098-bf47-2d042b39c694" providerId="AD" clId="Web-{F828450F-8463-F833-CBC8-138D107793C0}" dt="2024-03-13T14:43:43.920" v="22" actId="20577"/>
        <pc:sldMkLst>
          <pc:docMk/>
          <pc:sldMk cId="3071427223" sldId="261"/>
        </pc:sldMkLst>
        <pc:spChg chg="mod">
          <ac:chgData name="Brie Phelps" userId="S::bphelps@idaa.org::6aa781da-85d7-4098-bf47-2d042b39c694" providerId="AD" clId="Web-{F828450F-8463-F833-CBC8-138D107793C0}" dt="2024-03-13T14:43:43.920" v="22" actId="20577"/>
          <ac:spMkLst>
            <pc:docMk/>
            <pc:sldMk cId="3071427223" sldId="26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AF9A42-F94B-4B67-8F52-8225BF7053C5}" type="datetimeFigureOut">
              <a:rPr lang="en-US" smtClean="0"/>
              <a:t>3/13/2024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27DF2A-B616-4738-956E-3EF2A21D93D1}" type="slidenum">
              <a:rPr lang="en-US" smtClean="0"/>
              <a:t>‹#›</a:t>
            </a:fld>
            <a:endParaRPr lang="en-US"/>
          </a:p>
        </p:txBody>
      </p:sp>
    </p:spTree>
    <p:extLst>
      <p:ext uri="{BB962C8B-B14F-4D97-AF65-F5344CB8AC3E}">
        <p14:creationId xmlns:p14="http://schemas.microsoft.com/office/powerpoint/2010/main" val="3792206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36E07-3CBA-4F93-B7FA-CD2122649D1E}" type="datetimeFigureOut">
              <a:rPr lang="en-US" smtClean="0"/>
              <a:t>3/13/2024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03F45-1D3C-4407-8F45-B326D03415D1}" type="slidenum">
              <a:rPr lang="en-US" smtClean="0"/>
              <a:t>‹#›</a:t>
            </a:fld>
            <a:endParaRPr lang="en-US"/>
          </a:p>
        </p:txBody>
      </p:sp>
    </p:spTree>
    <p:extLst>
      <p:ext uri="{BB962C8B-B14F-4D97-AF65-F5344CB8AC3E}">
        <p14:creationId xmlns:p14="http://schemas.microsoft.com/office/powerpoint/2010/main" val="3169937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 Get a better map with N-America</a:t>
            </a:r>
          </a:p>
        </p:txBody>
      </p:sp>
      <p:sp>
        <p:nvSpPr>
          <p:cNvPr id="4" name="Slide Number Placeholder 3"/>
          <p:cNvSpPr>
            <a:spLocks noGrp="1"/>
          </p:cNvSpPr>
          <p:nvPr>
            <p:ph type="sldNum" sz="quarter" idx="5"/>
          </p:nvPr>
        </p:nvSpPr>
        <p:spPr/>
        <p:txBody>
          <a:bodyPr/>
          <a:lstStyle/>
          <a:p>
            <a:fld id="{37703F45-1D3C-4407-8F45-B326D03415D1}" type="slidenum">
              <a:rPr lang="en-US" smtClean="0"/>
              <a:t>2</a:t>
            </a:fld>
            <a:endParaRPr lang="en-US"/>
          </a:p>
        </p:txBody>
      </p:sp>
    </p:spTree>
    <p:extLst>
      <p:ext uri="{BB962C8B-B14F-4D97-AF65-F5344CB8AC3E}">
        <p14:creationId xmlns:p14="http://schemas.microsoft.com/office/powerpoint/2010/main" val="851949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bullet point – suggest adding “AA’s monthly magazine, </a:t>
            </a:r>
            <a:r>
              <a:rPr lang="en-US" i="1" dirty="0"/>
              <a:t>The Grapevine.</a:t>
            </a:r>
            <a:endParaRPr lang="en-US" dirty="0"/>
          </a:p>
        </p:txBody>
      </p:sp>
      <p:sp>
        <p:nvSpPr>
          <p:cNvPr id="4" name="Slide Number Placeholder 3"/>
          <p:cNvSpPr>
            <a:spLocks noGrp="1"/>
          </p:cNvSpPr>
          <p:nvPr>
            <p:ph type="sldNum" sz="quarter" idx="5"/>
          </p:nvPr>
        </p:nvSpPr>
        <p:spPr/>
        <p:txBody>
          <a:bodyPr/>
          <a:lstStyle/>
          <a:p>
            <a:fld id="{37703F45-1D3C-4407-8F45-B326D03415D1}" type="slidenum">
              <a:rPr lang="en-US" smtClean="0"/>
              <a:t>4</a:t>
            </a:fld>
            <a:endParaRPr lang="en-US"/>
          </a:p>
        </p:txBody>
      </p:sp>
    </p:spTree>
    <p:extLst>
      <p:ext uri="{BB962C8B-B14F-4D97-AF65-F5344CB8AC3E}">
        <p14:creationId xmlns:p14="http://schemas.microsoft.com/office/powerpoint/2010/main" val="139863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point:  should be “inspired by AA principles.”</a:t>
            </a:r>
          </a:p>
          <a:p>
            <a:r>
              <a:rPr lang="en-US" dirty="0"/>
              <a:t>Fourth bullet point:  remove first sentence because it is copied from bullet point 3.</a:t>
            </a:r>
          </a:p>
        </p:txBody>
      </p:sp>
      <p:sp>
        <p:nvSpPr>
          <p:cNvPr id="4" name="Slide Number Placeholder 3"/>
          <p:cNvSpPr>
            <a:spLocks noGrp="1"/>
          </p:cNvSpPr>
          <p:nvPr>
            <p:ph type="sldNum" sz="quarter" idx="5"/>
          </p:nvPr>
        </p:nvSpPr>
        <p:spPr/>
        <p:txBody>
          <a:bodyPr/>
          <a:lstStyle/>
          <a:p>
            <a:fld id="{37703F45-1D3C-4407-8F45-B326D03415D1}" type="slidenum">
              <a:rPr lang="en-US" smtClean="0"/>
              <a:t>5</a:t>
            </a:fld>
            <a:endParaRPr lang="en-US"/>
          </a:p>
        </p:txBody>
      </p:sp>
    </p:spTree>
    <p:extLst>
      <p:ext uri="{BB962C8B-B14F-4D97-AF65-F5344CB8AC3E}">
        <p14:creationId xmlns:p14="http://schemas.microsoft.com/office/powerpoint/2010/main" val="80219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dirty="0"/>
              <a:t>Needs to include the loved ones and the youth services</a:t>
            </a:r>
          </a:p>
          <a:p>
            <a:pPr marL="171450" indent="-171450">
              <a:buFont typeface="Wingdings" pitchFamily="2" charset="2"/>
              <a:buChar char="Ø"/>
            </a:pPr>
            <a:r>
              <a:rPr lang="en-US" dirty="0"/>
              <a:t>Combine medical schools and Hospital </a:t>
            </a:r>
          </a:p>
          <a:p>
            <a:pPr marL="171450" indent="-171450">
              <a:buFont typeface="Wingdings" pitchFamily="2" charset="2"/>
              <a:buChar char="Ø"/>
            </a:pPr>
            <a:r>
              <a:rPr lang="en-US" dirty="0"/>
              <a:t>Include peer professions (Referrals from places like Local AA meetings) Make less formal with the word of </a:t>
            </a:r>
            <a:r>
              <a:rPr lang="en-US" dirty="0" err="1"/>
              <a:t>outh</a:t>
            </a:r>
            <a:r>
              <a:rPr lang="en-US" dirty="0"/>
              <a:t> </a:t>
            </a:r>
          </a:p>
        </p:txBody>
      </p:sp>
      <p:sp>
        <p:nvSpPr>
          <p:cNvPr id="4" name="Slide Number Placeholder 3"/>
          <p:cNvSpPr>
            <a:spLocks noGrp="1"/>
          </p:cNvSpPr>
          <p:nvPr>
            <p:ph type="sldNum" sz="quarter" idx="5"/>
          </p:nvPr>
        </p:nvSpPr>
        <p:spPr/>
        <p:txBody>
          <a:bodyPr/>
          <a:lstStyle/>
          <a:p>
            <a:fld id="{37703F45-1D3C-4407-8F45-B326D03415D1}" type="slidenum">
              <a:rPr lang="en-US" smtClean="0"/>
              <a:t>6</a:t>
            </a:fld>
            <a:endParaRPr lang="en-US"/>
          </a:p>
        </p:txBody>
      </p:sp>
    </p:spTree>
    <p:extLst>
      <p:ext uri="{BB962C8B-B14F-4D97-AF65-F5344CB8AC3E}">
        <p14:creationId xmlns:p14="http://schemas.microsoft.com/office/powerpoint/2010/main" val="160592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point one:  aren’t we now calling the continuing medical education simply CE, not CME?</a:t>
            </a:r>
          </a:p>
          <a:p>
            <a:r>
              <a:rPr lang="en-US" dirty="0"/>
              <a:t>Changed Al-Anon to Adult Partners and Family Members (use that or something like that.  We are not using “Al-Anon” any longer.</a:t>
            </a:r>
          </a:p>
          <a:p>
            <a:r>
              <a:rPr lang="en-US" dirty="0"/>
              <a:t>I did a few things – enlarged the conferences font, enlarged the family groups font, switched locations of the family groups and recovery conferences..  The flow seemed to make sense to me since the other conferences also have family recovery programs.</a:t>
            </a:r>
          </a:p>
          <a:p>
            <a:r>
              <a:rPr lang="en-US" dirty="0"/>
              <a:t>Be sure to have a speaker’s note that spells out the meaning of all the abbreviations OR create another slide with them.</a:t>
            </a:r>
          </a:p>
          <a:p>
            <a:endParaRPr lang="en-US" dirty="0"/>
          </a:p>
          <a:p>
            <a:r>
              <a:rPr lang="en-US" sz="1200" b="1" dirty="0"/>
              <a:t>Regional Professionals’ Recovery Conferences:</a:t>
            </a:r>
          </a:p>
          <a:p>
            <a:pPr marL="457200" indent="-171450"/>
            <a:r>
              <a:rPr lang="en-US" sz="1200" dirty="0"/>
              <a:t>WDR, NEPG, BDDG, ADR</a:t>
            </a:r>
          </a:p>
          <a:p>
            <a:endParaRPr lang="en-US" dirty="0"/>
          </a:p>
        </p:txBody>
      </p:sp>
      <p:sp>
        <p:nvSpPr>
          <p:cNvPr id="4" name="Slide Number Placeholder 3"/>
          <p:cNvSpPr>
            <a:spLocks noGrp="1"/>
          </p:cNvSpPr>
          <p:nvPr>
            <p:ph type="sldNum" sz="quarter" idx="5"/>
          </p:nvPr>
        </p:nvSpPr>
        <p:spPr/>
        <p:txBody>
          <a:bodyPr/>
          <a:lstStyle/>
          <a:p>
            <a:fld id="{37703F45-1D3C-4407-8F45-B326D03415D1}" type="slidenum">
              <a:rPr lang="en-US" smtClean="0"/>
              <a:t>7</a:t>
            </a:fld>
            <a:endParaRPr lang="en-US"/>
          </a:p>
        </p:txBody>
      </p:sp>
    </p:spTree>
    <p:extLst>
      <p:ext uri="{BB962C8B-B14F-4D97-AF65-F5344CB8AC3E}">
        <p14:creationId xmlns:p14="http://schemas.microsoft.com/office/powerpoint/2010/main" val="44172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the next three conferences up to Chicago and then put (Contact IDAA if interested) At the bottom. </a:t>
            </a:r>
          </a:p>
        </p:txBody>
      </p:sp>
      <p:sp>
        <p:nvSpPr>
          <p:cNvPr id="4" name="Slide Number Placeholder 3"/>
          <p:cNvSpPr>
            <a:spLocks noGrp="1"/>
          </p:cNvSpPr>
          <p:nvPr>
            <p:ph type="sldNum" sz="quarter" idx="5"/>
          </p:nvPr>
        </p:nvSpPr>
        <p:spPr/>
        <p:txBody>
          <a:bodyPr/>
          <a:lstStyle/>
          <a:p>
            <a:fld id="{37703F45-1D3C-4407-8F45-B326D03415D1}" type="slidenum">
              <a:rPr lang="en-US" smtClean="0"/>
              <a:t>10</a:t>
            </a:fld>
            <a:endParaRPr lang="en-US"/>
          </a:p>
        </p:txBody>
      </p:sp>
    </p:spTree>
    <p:extLst>
      <p:ext uri="{BB962C8B-B14F-4D97-AF65-F5344CB8AC3E}">
        <p14:creationId xmlns:p14="http://schemas.microsoft.com/office/powerpoint/2010/main" val="241006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formatting changes.</a:t>
            </a:r>
          </a:p>
        </p:txBody>
      </p:sp>
      <p:sp>
        <p:nvSpPr>
          <p:cNvPr id="4" name="Slide Number Placeholder 3"/>
          <p:cNvSpPr>
            <a:spLocks noGrp="1"/>
          </p:cNvSpPr>
          <p:nvPr>
            <p:ph type="sldNum" sz="quarter" idx="5"/>
          </p:nvPr>
        </p:nvSpPr>
        <p:spPr/>
        <p:txBody>
          <a:bodyPr/>
          <a:lstStyle/>
          <a:p>
            <a:fld id="{37703F45-1D3C-4407-8F45-B326D03415D1}" type="slidenum">
              <a:rPr lang="en-US" smtClean="0"/>
              <a:t>12</a:t>
            </a:fld>
            <a:endParaRPr lang="en-US"/>
          </a:p>
        </p:txBody>
      </p:sp>
    </p:spTree>
    <p:extLst>
      <p:ext uri="{BB962C8B-B14F-4D97-AF65-F5344CB8AC3E}">
        <p14:creationId xmlns:p14="http://schemas.microsoft.com/office/powerpoint/2010/main" val="48718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E8B92D-8AE4-40F0-A25D-9B2BE554CC1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112CA-5EDB-4A69-9BBC-CF16DF9ADC81}" type="slidenum">
              <a:rPr lang="en-US" smtClean="0"/>
              <a:t>‹#›</a:t>
            </a:fld>
            <a:endParaRPr lang="en-US"/>
          </a:p>
        </p:txBody>
      </p:sp>
    </p:spTree>
    <p:extLst>
      <p:ext uri="{BB962C8B-B14F-4D97-AF65-F5344CB8AC3E}">
        <p14:creationId xmlns:p14="http://schemas.microsoft.com/office/powerpoint/2010/main" val="69658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E8B92D-8AE4-40F0-A25D-9B2BE554CC1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112CA-5EDB-4A69-9BBC-CF16DF9ADC81}" type="slidenum">
              <a:rPr lang="en-US" smtClean="0"/>
              <a:t>‹#›</a:t>
            </a:fld>
            <a:endParaRPr lang="en-US"/>
          </a:p>
        </p:txBody>
      </p:sp>
    </p:spTree>
    <p:extLst>
      <p:ext uri="{BB962C8B-B14F-4D97-AF65-F5344CB8AC3E}">
        <p14:creationId xmlns:p14="http://schemas.microsoft.com/office/powerpoint/2010/main" val="319348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E8B92D-8AE4-40F0-A25D-9B2BE554CC1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112CA-5EDB-4A69-9BBC-CF16DF9ADC81}"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7789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E8B92D-8AE4-40F0-A25D-9B2BE554CC1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112CA-5EDB-4A69-9BBC-CF16DF9ADC81}" type="slidenum">
              <a:rPr lang="en-US" smtClean="0"/>
              <a:t>‹#›</a:t>
            </a:fld>
            <a:endParaRPr lang="en-US"/>
          </a:p>
        </p:txBody>
      </p:sp>
    </p:spTree>
    <p:extLst>
      <p:ext uri="{BB962C8B-B14F-4D97-AF65-F5344CB8AC3E}">
        <p14:creationId xmlns:p14="http://schemas.microsoft.com/office/powerpoint/2010/main" val="3520771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E8B92D-8AE4-40F0-A25D-9B2BE554CC1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112CA-5EDB-4A69-9BBC-CF16DF9ADC81}"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7203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E8B92D-8AE4-40F0-A25D-9B2BE554CC1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112CA-5EDB-4A69-9BBC-CF16DF9ADC81}" type="slidenum">
              <a:rPr lang="en-US" smtClean="0"/>
              <a:t>‹#›</a:t>
            </a:fld>
            <a:endParaRPr lang="en-US"/>
          </a:p>
        </p:txBody>
      </p:sp>
    </p:spTree>
    <p:extLst>
      <p:ext uri="{BB962C8B-B14F-4D97-AF65-F5344CB8AC3E}">
        <p14:creationId xmlns:p14="http://schemas.microsoft.com/office/powerpoint/2010/main" val="2446512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8B92D-8AE4-40F0-A25D-9B2BE554CC1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112CA-5EDB-4A69-9BBC-CF16DF9ADC81}" type="slidenum">
              <a:rPr lang="en-US" smtClean="0"/>
              <a:t>‹#›</a:t>
            </a:fld>
            <a:endParaRPr lang="en-US"/>
          </a:p>
        </p:txBody>
      </p:sp>
    </p:spTree>
    <p:extLst>
      <p:ext uri="{BB962C8B-B14F-4D97-AF65-F5344CB8AC3E}">
        <p14:creationId xmlns:p14="http://schemas.microsoft.com/office/powerpoint/2010/main" val="1187819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8B92D-8AE4-40F0-A25D-9B2BE554CC1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112CA-5EDB-4A69-9BBC-CF16DF9ADC81}" type="slidenum">
              <a:rPr lang="en-US" smtClean="0"/>
              <a:t>‹#›</a:t>
            </a:fld>
            <a:endParaRPr lang="en-US"/>
          </a:p>
        </p:txBody>
      </p:sp>
    </p:spTree>
    <p:extLst>
      <p:ext uri="{BB962C8B-B14F-4D97-AF65-F5344CB8AC3E}">
        <p14:creationId xmlns:p14="http://schemas.microsoft.com/office/powerpoint/2010/main" val="2868634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8B92D-8AE4-40F0-A25D-9B2BE554CC1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112CA-5EDB-4A69-9BBC-CF16DF9ADC81}" type="slidenum">
              <a:rPr lang="en-US" smtClean="0"/>
              <a:t>‹#›</a:t>
            </a:fld>
            <a:endParaRPr lang="en-US"/>
          </a:p>
        </p:txBody>
      </p:sp>
    </p:spTree>
    <p:extLst>
      <p:ext uri="{BB962C8B-B14F-4D97-AF65-F5344CB8AC3E}">
        <p14:creationId xmlns:p14="http://schemas.microsoft.com/office/powerpoint/2010/main" val="202685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E8B92D-8AE4-40F0-A25D-9B2BE554CC1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112CA-5EDB-4A69-9BBC-CF16DF9ADC81}" type="slidenum">
              <a:rPr lang="en-US" smtClean="0"/>
              <a:t>‹#›</a:t>
            </a:fld>
            <a:endParaRPr lang="en-US"/>
          </a:p>
        </p:txBody>
      </p:sp>
    </p:spTree>
    <p:extLst>
      <p:ext uri="{BB962C8B-B14F-4D97-AF65-F5344CB8AC3E}">
        <p14:creationId xmlns:p14="http://schemas.microsoft.com/office/powerpoint/2010/main" val="213406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E8B92D-8AE4-40F0-A25D-9B2BE554CC1C}"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112CA-5EDB-4A69-9BBC-CF16DF9ADC81}" type="slidenum">
              <a:rPr lang="en-US" smtClean="0"/>
              <a:t>‹#›</a:t>
            </a:fld>
            <a:endParaRPr lang="en-US"/>
          </a:p>
        </p:txBody>
      </p:sp>
    </p:spTree>
    <p:extLst>
      <p:ext uri="{BB962C8B-B14F-4D97-AF65-F5344CB8AC3E}">
        <p14:creationId xmlns:p14="http://schemas.microsoft.com/office/powerpoint/2010/main" val="41092995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E8B92D-8AE4-40F0-A25D-9B2BE554CC1C}" type="datetimeFigureOut">
              <a:rPr lang="en-US" smtClean="0"/>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3112CA-5EDB-4A69-9BBC-CF16DF9ADC81}" type="slidenum">
              <a:rPr lang="en-US" smtClean="0"/>
              <a:t>‹#›</a:t>
            </a:fld>
            <a:endParaRPr lang="en-US"/>
          </a:p>
        </p:txBody>
      </p:sp>
    </p:spTree>
    <p:extLst>
      <p:ext uri="{BB962C8B-B14F-4D97-AF65-F5344CB8AC3E}">
        <p14:creationId xmlns:p14="http://schemas.microsoft.com/office/powerpoint/2010/main" val="7439463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E8B92D-8AE4-40F0-A25D-9B2BE554CC1C}" type="datetimeFigureOut">
              <a:rPr lang="en-US" smtClean="0"/>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3112CA-5EDB-4A69-9BBC-CF16DF9ADC81}" type="slidenum">
              <a:rPr lang="en-US" smtClean="0"/>
              <a:t>‹#›</a:t>
            </a:fld>
            <a:endParaRPr lang="en-US"/>
          </a:p>
        </p:txBody>
      </p:sp>
    </p:spTree>
    <p:extLst>
      <p:ext uri="{BB962C8B-B14F-4D97-AF65-F5344CB8AC3E}">
        <p14:creationId xmlns:p14="http://schemas.microsoft.com/office/powerpoint/2010/main" val="124179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8B92D-8AE4-40F0-A25D-9B2BE554CC1C}" type="datetimeFigureOut">
              <a:rPr lang="en-US" smtClean="0"/>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3112CA-5EDB-4A69-9BBC-CF16DF9ADC81}" type="slidenum">
              <a:rPr lang="en-US" smtClean="0"/>
              <a:t>‹#›</a:t>
            </a:fld>
            <a:endParaRPr lang="en-US"/>
          </a:p>
        </p:txBody>
      </p:sp>
    </p:spTree>
    <p:extLst>
      <p:ext uri="{BB962C8B-B14F-4D97-AF65-F5344CB8AC3E}">
        <p14:creationId xmlns:p14="http://schemas.microsoft.com/office/powerpoint/2010/main" val="364057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5E8B92D-8AE4-40F0-A25D-9B2BE554CC1C}"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112CA-5EDB-4A69-9BBC-CF16DF9ADC81}" type="slidenum">
              <a:rPr lang="en-US" smtClean="0"/>
              <a:t>‹#›</a:t>
            </a:fld>
            <a:endParaRPr lang="en-US"/>
          </a:p>
        </p:txBody>
      </p:sp>
    </p:spTree>
    <p:extLst>
      <p:ext uri="{BB962C8B-B14F-4D97-AF65-F5344CB8AC3E}">
        <p14:creationId xmlns:p14="http://schemas.microsoft.com/office/powerpoint/2010/main" val="34444518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8B92D-8AE4-40F0-A25D-9B2BE554CC1C}"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112CA-5EDB-4A69-9BBC-CF16DF9ADC81}" type="slidenum">
              <a:rPr lang="en-US" smtClean="0"/>
              <a:t>‹#›</a:t>
            </a:fld>
            <a:endParaRPr lang="en-US"/>
          </a:p>
        </p:txBody>
      </p:sp>
    </p:spTree>
    <p:extLst>
      <p:ext uri="{BB962C8B-B14F-4D97-AF65-F5344CB8AC3E}">
        <p14:creationId xmlns:p14="http://schemas.microsoft.com/office/powerpoint/2010/main" val="301178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E8B92D-8AE4-40F0-A25D-9B2BE554CC1C}" type="datetimeFigureOut">
              <a:rPr lang="en-US" smtClean="0"/>
              <a:t>3/13/2024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E3112CA-5EDB-4A69-9BBC-CF16DF9ADC81}" type="slidenum">
              <a:rPr lang="en-US" smtClean="0"/>
              <a:t>‹#›</a:t>
            </a:fld>
            <a:endParaRPr lang="en-US"/>
          </a:p>
        </p:txBody>
      </p:sp>
    </p:spTree>
    <p:extLst>
      <p:ext uri="{BB962C8B-B14F-4D97-AF65-F5344CB8AC3E}">
        <p14:creationId xmlns:p14="http://schemas.microsoft.com/office/powerpoint/2010/main" val="162715307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daa.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executive@ida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indow&#10;&#10;Description automatically generated">
            <a:extLst>
              <a:ext uri="{FF2B5EF4-FFF2-40B4-BE49-F238E27FC236}">
                <a16:creationId xmlns:a16="http://schemas.microsoft.com/office/drawing/2014/main" id="{28F9484B-4F8F-49B9-9019-ECD186FBF5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371600"/>
            <a:ext cx="6172200" cy="4139772"/>
          </a:xfrm>
          <a:prstGeom prst="rect">
            <a:avLst/>
          </a:prstGeom>
        </p:spPr>
      </p:pic>
    </p:spTree>
    <p:extLst>
      <p:ext uri="{BB962C8B-B14F-4D97-AF65-F5344CB8AC3E}">
        <p14:creationId xmlns:p14="http://schemas.microsoft.com/office/powerpoint/2010/main" val="197276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B7CA88C-755A-D703-B49E-BCC99F8D8E49}"/>
              </a:ext>
            </a:extLst>
          </p:cNvPr>
          <p:cNvSpPr txBox="1"/>
          <p:nvPr/>
        </p:nvSpPr>
        <p:spPr>
          <a:xfrm>
            <a:off x="20781" y="1421483"/>
            <a:ext cx="9049989" cy="5638800"/>
          </a:xfrm>
          <a:prstGeom prst="rect">
            <a:avLst/>
          </a:prstGeom>
        </p:spPr>
        <p:txBody>
          <a:bodyPr vert="horz" lIns="91440" tIns="45720" rIns="91440" bIns="45720" rtlCol="0">
            <a:normAutofit/>
          </a:bodyPr>
          <a:lstStyle>
            <a:lvl1pPr marL="342900" indent="-342900">
              <a:spcBef>
                <a:spcPts val="1000"/>
              </a:spcBef>
              <a:spcAft>
                <a:spcPts val="0"/>
              </a:spcAft>
              <a:buClr>
                <a:schemeClr val="accent1"/>
              </a:buClr>
              <a:buSzPct val="80000"/>
              <a:buFont typeface="Wingdings 3" charset="2"/>
              <a:buChar char=""/>
              <a:defRPr b="1">
                <a:solidFill>
                  <a:schemeClr val="tx1">
                    <a:lumMod val="75000"/>
                    <a:lumOff val="25000"/>
                  </a:schemeClr>
                </a:solidFill>
              </a:defRPr>
            </a:lvl1pPr>
            <a:lvl2pPr marL="742950" lvl="1"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en-US" dirty="0"/>
              <a:t>July 10-14, 2024 - Baltimore, Maryland USA – Marriott</a:t>
            </a:r>
          </a:p>
          <a:p>
            <a:r>
              <a:rPr lang="en-US" dirty="0"/>
              <a:t>July 9-13, 2025 - Spokane, Washington USA - Spokane Convention Center</a:t>
            </a:r>
          </a:p>
          <a:p>
            <a:r>
              <a:rPr lang="en-US" dirty="0"/>
              <a:t>July 8-12, 2026 - Chicago, IL USA</a:t>
            </a:r>
          </a:p>
        </p:txBody>
      </p:sp>
      <p:pic>
        <p:nvPicPr>
          <p:cNvPr id="5" name="Picture 4" descr="A anchor with a rope and text&#10;&#10;Description automatically generated">
            <a:extLst>
              <a:ext uri="{FF2B5EF4-FFF2-40B4-BE49-F238E27FC236}">
                <a16:creationId xmlns:a16="http://schemas.microsoft.com/office/drawing/2014/main" id="{49A6685D-44C0-C422-FA1B-81B3855A9699}"/>
              </a:ext>
            </a:extLst>
          </p:cNvPr>
          <p:cNvPicPr>
            <a:picLocks noChangeAspect="1"/>
          </p:cNvPicPr>
          <p:nvPr/>
        </p:nvPicPr>
        <p:blipFill rotWithShape="1">
          <a:blip r:embed="rId3">
            <a:extLst>
              <a:ext uri="{28A0092B-C50C-407E-A947-70E740481C1C}">
                <a14:useLocalDpi xmlns:a14="http://schemas.microsoft.com/office/drawing/2010/main" val="0"/>
              </a:ext>
            </a:extLst>
          </a:blip>
          <a:srcRect l="14800" t="11600" r="10000" b="10000"/>
          <a:stretch/>
        </p:blipFill>
        <p:spPr>
          <a:xfrm>
            <a:off x="107865" y="3422949"/>
            <a:ext cx="2710126" cy="2825451"/>
          </a:xfrm>
          <a:prstGeom prst="rect">
            <a:avLst/>
          </a:prstGeom>
        </p:spPr>
      </p:pic>
      <p:pic>
        <p:nvPicPr>
          <p:cNvPr id="6" name="Picture 5" descr="A logo of a bridge&#10;&#10;Description automatically generated">
            <a:extLst>
              <a:ext uri="{FF2B5EF4-FFF2-40B4-BE49-F238E27FC236}">
                <a16:creationId xmlns:a16="http://schemas.microsoft.com/office/drawing/2014/main" id="{A8F1C0DC-6DB4-415A-C205-C8FA621AF7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8789" y="3265344"/>
            <a:ext cx="2710126" cy="3223023"/>
          </a:xfrm>
          <a:prstGeom prst="rect">
            <a:avLst/>
          </a:prstGeom>
        </p:spPr>
      </p:pic>
      <p:pic>
        <p:nvPicPr>
          <p:cNvPr id="1028" name="Picture 4" descr="Top 10 Ways to Celebrate Summer in Chicago - City Experiences">
            <a:extLst>
              <a:ext uri="{FF2B5EF4-FFF2-40B4-BE49-F238E27FC236}">
                <a16:creationId xmlns:a16="http://schemas.microsoft.com/office/drawing/2014/main" id="{86025468-5274-2D8C-471B-BFA6D72EEB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834" t="17034" r="23333"/>
          <a:stretch/>
        </p:blipFill>
        <p:spPr bwMode="auto">
          <a:xfrm>
            <a:off x="6356775" y="3355975"/>
            <a:ext cx="2661057" cy="289242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231B5C92-18D4-C413-B161-275946029803}"/>
              </a:ext>
            </a:extLst>
          </p:cNvPr>
          <p:cNvSpPr txBox="1">
            <a:spLocks/>
          </p:cNvSpPr>
          <p:nvPr/>
        </p:nvSpPr>
        <p:spPr>
          <a:xfrm>
            <a:off x="609599" y="609600"/>
            <a:ext cx="6347713"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Upcoming Conferences </a:t>
            </a:r>
          </a:p>
        </p:txBody>
      </p:sp>
    </p:spTree>
    <p:extLst>
      <p:ext uri="{BB962C8B-B14F-4D97-AF65-F5344CB8AC3E}">
        <p14:creationId xmlns:p14="http://schemas.microsoft.com/office/powerpoint/2010/main" val="69222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934200" cy="4343400"/>
          </a:xfrm>
        </p:spPr>
        <p:txBody>
          <a:bodyPr>
            <a:noAutofit/>
          </a:bodyPr>
          <a:lstStyle/>
          <a:p>
            <a:r>
              <a:rPr lang="en-US" i="1" dirty="0"/>
              <a:t>“I was welcomed with open arms. I immediately felt at home.  My life has never been the same.</a:t>
            </a:r>
          </a:p>
          <a:p>
            <a:endParaRPr lang="en-US" i="1" dirty="0"/>
          </a:p>
          <a:p>
            <a:r>
              <a:rPr lang="en-US" i="1" dirty="0"/>
              <a:t>“IDAA is the one place where, not only can I be my true self, but I can also meet and connect with others whose experiences are like my own.”</a:t>
            </a:r>
          </a:p>
          <a:p>
            <a:endParaRPr lang="en-US" i="1" dirty="0"/>
          </a:p>
          <a:p>
            <a:r>
              <a:rPr lang="en-US" i="1" dirty="0"/>
              <a:t>“For the first time in my life, I found hope, friendship, love, and a place to belong.  At IDAA , I had found my people.”</a:t>
            </a:r>
          </a:p>
          <a:p>
            <a:pPr marL="0" indent="0">
              <a:buNone/>
            </a:pPr>
            <a:endParaRPr lang="en-US" i="1" dirty="0"/>
          </a:p>
          <a:p>
            <a:r>
              <a:rPr lang="en-US" i="1" dirty="0"/>
              <a:t>“The true gift of IDAA - a safe place for our whole family to shed shame and fear to find solutions, contentment and even serenity.”</a:t>
            </a:r>
          </a:p>
          <a:p>
            <a:pPr marL="0" indent="0">
              <a:buNone/>
            </a:pPr>
            <a:endParaRPr lang="en-US" dirty="0"/>
          </a:p>
        </p:txBody>
      </p:sp>
      <p:sp>
        <p:nvSpPr>
          <p:cNvPr id="5" name="Title 4">
            <a:extLst>
              <a:ext uri="{FF2B5EF4-FFF2-40B4-BE49-F238E27FC236}">
                <a16:creationId xmlns:a16="http://schemas.microsoft.com/office/drawing/2014/main" id="{2CEF41FF-09BD-2A4A-8FF5-C7AF6D7CE226}"/>
              </a:ext>
            </a:extLst>
          </p:cNvPr>
          <p:cNvSpPr>
            <a:spLocks noGrp="1"/>
          </p:cNvSpPr>
          <p:nvPr>
            <p:ph type="title"/>
          </p:nvPr>
        </p:nvSpPr>
        <p:spPr/>
        <p:txBody>
          <a:bodyPr/>
          <a:lstStyle/>
          <a:p>
            <a:r>
              <a:rPr lang="en-US" dirty="0"/>
              <a:t>Personal Experiences</a:t>
            </a:r>
          </a:p>
        </p:txBody>
      </p:sp>
    </p:spTree>
    <p:extLst>
      <p:ext uri="{BB962C8B-B14F-4D97-AF65-F5344CB8AC3E}">
        <p14:creationId xmlns:p14="http://schemas.microsoft.com/office/powerpoint/2010/main" val="299545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9600"/>
            <a:ext cx="7086600" cy="1320800"/>
          </a:xfrm>
        </p:spPr>
        <p:txBody>
          <a:bodyPr>
            <a:normAutofit/>
          </a:bodyPr>
          <a:lstStyle/>
          <a:p>
            <a:pPr algn="ctr"/>
            <a:r>
              <a:rPr lang="en-US" b="1" dirty="0">
                <a:solidFill>
                  <a:schemeClr val="accent1"/>
                </a:solidFill>
              </a:rPr>
              <a:t>How to Contact IDAA</a:t>
            </a:r>
          </a:p>
        </p:txBody>
      </p:sp>
      <p:sp>
        <p:nvSpPr>
          <p:cNvPr id="3" name="Content Placeholder 2"/>
          <p:cNvSpPr>
            <a:spLocks noGrp="1"/>
          </p:cNvSpPr>
          <p:nvPr>
            <p:ph idx="1"/>
          </p:nvPr>
        </p:nvSpPr>
        <p:spPr>
          <a:xfrm>
            <a:off x="228600" y="1447800"/>
            <a:ext cx="7315200" cy="4876800"/>
          </a:xfrm>
        </p:spPr>
        <p:txBody>
          <a:bodyPr vert="horz" lIns="91440" tIns="45720" rIns="91440" bIns="45720" rtlCol="0" anchor="t">
            <a:normAutofit/>
          </a:bodyPr>
          <a:lstStyle/>
          <a:p>
            <a:r>
              <a:rPr lang="en-US" sz="2600" b="1" dirty="0">
                <a:solidFill>
                  <a:schemeClr val="accent1"/>
                </a:solidFill>
                <a:latin typeface="+mj-lt"/>
                <a:ea typeface="+mj-ea"/>
                <a:cs typeface="+mj-cs"/>
                <a:hlinkClick r:id="rId3">
                  <a:extLst>
                    <a:ext uri="{A12FA001-AC4F-418D-AE19-62706E023703}">
                      <ahyp:hlinkClr xmlns:ahyp="http://schemas.microsoft.com/office/drawing/2018/hyperlinkcolor" val="tx"/>
                    </a:ext>
                  </a:extLst>
                </a:hlinkClick>
              </a:rPr>
              <a:t>www.IDAA.org</a:t>
            </a:r>
            <a:endParaRPr lang="en-US" sz="2600" b="1" dirty="0">
              <a:solidFill>
                <a:schemeClr val="accent1"/>
              </a:solidFill>
              <a:latin typeface="+mj-lt"/>
              <a:ea typeface="+mj-ea"/>
              <a:cs typeface="+mj-cs"/>
            </a:endParaRPr>
          </a:p>
          <a:p>
            <a:pPr marL="0" indent="0">
              <a:buNone/>
            </a:pPr>
            <a:endParaRPr lang="en-US" sz="2400" b="1" i="1" dirty="0"/>
          </a:p>
          <a:p>
            <a:r>
              <a:rPr lang="fr-FR" sz="2400" dirty="0"/>
              <a:t>IDAA Central Office                                                                                        </a:t>
            </a:r>
            <a:r>
              <a:rPr lang="en-US" sz="2400" dirty="0"/>
              <a:t>5123 W 98th St, #1110</a:t>
            </a:r>
            <a:br>
              <a:rPr lang="en-US" sz="2400" dirty="0"/>
            </a:br>
            <a:r>
              <a:rPr lang="en-US" sz="2400" dirty="0"/>
              <a:t>Minneapolis, MN 55437</a:t>
            </a:r>
            <a:br>
              <a:rPr lang="en-US" sz="2400" dirty="0"/>
            </a:br>
            <a:r>
              <a:rPr lang="en-US" sz="2400" dirty="0"/>
              <a:t> </a:t>
            </a:r>
            <a:endParaRPr lang="en-US" sz="2400" dirty="0">
              <a:solidFill>
                <a:srgbClr val="0082B0"/>
              </a:solidFill>
            </a:endParaRPr>
          </a:p>
          <a:p>
            <a:r>
              <a:rPr lang="en-US" sz="2400" dirty="0"/>
              <a:t>Michelle Van Alst – Executive Director </a:t>
            </a:r>
            <a:r>
              <a:rPr lang="en-US" sz="2600" b="1" dirty="0">
                <a:solidFill>
                  <a:schemeClr val="accent1"/>
                </a:solidFill>
                <a:latin typeface="+mj-lt"/>
                <a:ea typeface="+mj-ea"/>
                <a:cs typeface="+mj-cs"/>
                <a:hlinkClick r:id="rId4">
                  <a:extLst>
                    <a:ext uri="{A12FA001-AC4F-418D-AE19-62706E023703}">
                      <ahyp:hlinkClr xmlns:ahyp="http://schemas.microsoft.com/office/drawing/2018/hyperlinkcolor" val="tx"/>
                    </a:ext>
                  </a:extLst>
                </a:hlinkClick>
              </a:rPr>
              <a:t>executive@idaa.org</a:t>
            </a:r>
            <a:br>
              <a:rPr lang="en-US" sz="2400" dirty="0">
                <a:solidFill>
                  <a:srgbClr val="0082B0"/>
                </a:solidFill>
              </a:rPr>
            </a:br>
            <a:endParaRPr lang="en-US" sz="2600" b="1" dirty="0">
              <a:solidFill>
                <a:schemeClr val="accent1"/>
              </a:solidFill>
              <a:hlinkClick r:id="rId4">
                <a:extLst>
                  <a:ext uri="{A12FA001-AC4F-418D-AE19-62706E023703}">
                    <ahyp:hlinkClr xmlns:ahyp="http://schemas.microsoft.com/office/drawing/2018/hyperlinkcolor" val="tx"/>
                  </a:ext>
                </a:extLst>
              </a:hlinkClick>
            </a:endParaRPr>
          </a:p>
          <a:p>
            <a:r>
              <a:rPr lang="en-US" sz="2400" b="1" dirty="0"/>
              <a:t>IDAA Central Office: 651-299-3452</a:t>
            </a:r>
            <a:endParaRPr lang="en-US" sz="2400" dirty="0"/>
          </a:p>
        </p:txBody>
      </p:sp>
    </p:spTree>
    <p:extLst>
      <p:ext uri="{BB962C8B-B14F-4D97-AF65-F5344CB8AC3E}">
        <p14:creationId xmlns:p14="http://schemas.microsoft.com/office/powerpoint/2010/main" val="307142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2550" y="609600"/>
            <a:ext cx="2802951" cy="1320800"/>
          </a:xfrm>
        </p:spPr>
        <p:txBody>
          <a:bodyPr>
            <a:normAutofit/>
          </a:bodyPr>
          <a:lstStyle/>
          <a:p>
            <a:r>
              <a:rPr lang="en-US" b="1" dirty="0"/>
              <a:t>What Is IDAA?</a:t>
            </a:r>
          </a:p>
        </p:txBody>
      </p:sp>
      <p:sp>
        <p:nvSpPr>
          <p:cNvPr id="3" name="Content Placeholder 2"/>
          <p:cNvSpPr>
            <a:spLocks noGrp="1"/>
          </p:cNvSpPr>
          <p:nvPr>
            <p:ph idx="1"/>
          </p:nvPr>
        </p:nvSpPr>
        <p:spPr>
          <a:xfrm>
            <a:off x="3886200" y="1796267"/>
            <a:ext cx="3657600" cy="3880773"/>
          </a:xfrm>
        </p:spPr>
        <p:txBody>
          <a:bodyPr>
            <a:noAutofit/>
          </a:bodyPr>
          <a:lstStyle/>
          <a:p>
            <a:pPr marL="0" indent="0">
              <a:buNone/>
            </a:pPr>
            <a:r>
              <a:rPr lang="en-US" sz="2800" dirty="0"/>
              <a:t>A worldwide support system of healthcare professionals, families and significant others striving to help one another attain and maintain recovery from addiction</a:t>
            </a:r>
          </a:p>
        </p:txBody>
      </p:sp>
      <p:pic>
        <p:nvPicPr>
          <p:cNvPr id="1026" name="Picture 2" descr="World Map Flat On Canvas Print">
            <a:extLst>
              <a:ext uri="{FF2B5EF4-FFF2-40B4-BE49-F238E27FC236}">
                <a16:creationId xmlns:a16="http://schemas.microsoft.com/office/drawing/2014/main" id="{DF543371-3D94-2CC1-01FF-FCF81E7B2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447" r="29170" b="-2"/>
          <a:stretch/>
        </p:blipFill>
        <p:spPr bwMode="auto">
          <a:xfrm>
            <a:off x="0" y="-1"/>
            <a:ext cx="403858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031" name="Isosceles Triangle 103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66686590"/>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8320" y="5390481"/>
            <a:ext cx="8444793" cy="2463800"/>
          </a:xfrm>
        </p:spPr>
        <p:txBody>
          <a:bodyPr anchor="ctr">
            <a:normAutofit/>
          </a:bodyPr>
          <a:lstStyle/>
          <a:p>
            <a:pPr marL="0" indent="0" algn="ctr">
              <a:buNone/>
            </a:pPr>
            <a:r>
              <a:rPr lang="en-US" dirty="0"/>
              <a:t>A confidential, non-compulsory fellowship for healthcare professionals, not affiliated with any disciplinary entity, treatment center, or monitoring organization</a:t>
            </a:r>
            <a:br>
              <a:rPr lang="en-US" dirty="0"/>
            </a:br>
            <a:endParaRPr lang="en-US" dirty="0"/>
          </a:p>
          <a:p>
            <a:pPr marL="0" indent="0" algn="ctr">
              <a:buNone/>
            </a:pPr>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2">
            <a:extLst>
              <a:ext uri="{FF2B5EF4-FFF2-40B4-BE49-F238E27FC236}">
                <a16:creationId xmlns:a16="http://schemas.microsoft.com/office/drawing/2014/main" id="{F6ECD0A0-C3B0-968D-4DCD-4E48E6B475E9}"/>
              </a:ext>
            </a:extLst>
          </p:cNvPr>
          <p:cNvSpPr txBox="1">
            <a:spLocks/>
          </p:cNvSpPr>
          <p:nvPr/>
        </p:nvSpPr>
        <p:spPr>
          <a:xfrm>
            <a:off x="3555542" y="1349456"/>
            <a:ext cx="5175248" cy="441960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2800" dirty="0"/>
              <a:t>Physicians, dentists, veterinarians, psychologists, pharmacists, podiatrists, chiropractors, and other doctoral level healthcare providers</a:t>
            </a:r>
            <a:br>
              <a:rPr lang="en-US" sz="2800" dirty="0"/>
            </a:br>
            <a:r>
              <a:rPr lang="en-US" sz="2800" dirty="0"/>
              <a:t> </a:t>
            </a:r>
          </a:p>
          <a:p>
            <a:pPr>
              <a:buFont typeface="Arial" panose="020B0604020202020204" pitchFamily="34" charset="0"/>
              <a:buChar char="•"/>
            </a:pPr>
            <a:r>
              <a:rPr lang="en-US" sz="2800" dirty="0"/>
              <a:t>Advanced registered nurse practitioners, certified registered nurse anesthetists, physician assistants</a:t>
            </a:r>
            <a:br>
              <a:rPr lang="en-US" sz="2800" dirty="0"/>
            </a:br>
            <a:r>
              <a:rPr lang="en-US" sz="2800" dirty="0"/>
              <a:t> </a:t>
            </a:r>
          </a:p>
          <a:p>
            <a:pPr>
              <a:buFont typeface="Arial" panose="020B0604020202020204" pitchFamily="34" charset="0"/>
              <a:buChar char="•"/>
            </a:pPr>
            <a:r>
              <a:rPr lang="en-US" sz="2800" b="1" dirty="0"/>
              <a:t>Family members </a:t>
            </a:r>
            <a:r>
              <a:rPr lang="en-US" sz="2800" dirty="0"/>
              <a:t>of these professionals</a:t>
            </a:r>
          </a:p>
          <a:p>
            <a:pPr marL="0" indent="0">
              <a:buFont typeface="Wingdings 3" charset="2"/>
              <a:buNone/>
            </a:pPr>
            <a:endParaRPr lang="en-US" dirty="0"/>
          </a:p>
        </p:txBody>
      </p:sp>
      <p:sp>
        <p:nvSpPr>
          <p:cNvPr id="7" name="Title 1">
            <a:extLst>
              <a:ext uri="{FF2B5EF4-FFF2-40B4-BE49-F238E27FC236}">
                <a16:creationId xmlns:a16="http://schemas.microsoft.com/office/drawing/2014/main" id="{5A29C2CE-462D-5701-18A9-AD87584A6EA1}"/>
              </a:ext>
            </a:extLst>
          </p:cNvPr>
          <p:cNvSpPr>
            <a:spLocks noGrp="1"/>
          </p:cNvSpPr>
          <p:nvPr>
            <p:ph type="title"/>
          </p:nvPr>
        </p:nvSpPr>
        <p:spPr>
          <a:xfrm>
            <a:off x="152875" y="395099"/>
            <a:ext cx="4440896" cy="1320800"/>
          </a:xfrm>
        </p:spPr>
        <p:txBody>
          <a:bodyPr>
            <a:normAutofit/>
          </a:bodyPr>
          <a:lstStyle/>
          <a:p>
            <a:r>
              <a:rPr lang="en-US" b="1" dirty="0"/>
              <a:t>Membership</a:t>
            </a:r>
          </a:p>
        </p:txBody>
      </p:sp>
      <p:pic>
        <p:nvPicPr>
          <p:cNvPr id="2052" name="Picture 4" descr="About – Express Healthcare Professionals">
            <a:extLst>
              <a:ext uri="{FF2B5EF4-FFF2-40B4-BE49-F238E27FC236}">
                <a16:creationId xmlns:a16="http://schemas.microsoft.com/office/drawing/2014/main" id="{ECD578D1-4088-F83B-CBE5-7F76C05B4F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93" r="19707"/>
          <a:stretch/>
        </p:blipFill>
        <p:spPr bwMode="auto">
          <a:xfrm>
            <a:off x="163761" y="1620293"/>
            <a:ext cx="3210557" cy="305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453110"/>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2770"/>
            <a:ext cx="9144000" cy="947059"/>
          </a:xfrm>
        </p:spPr>
        <p:txBody>
          <a:bodyPr/>
          <a:lstStyle/>
          <a:p>
            <a:pPr algn="ctr"/>
            <a:r>
              <a:rPr lang="en-US" b="1" dirty="0">
                <a:solidFill>
                  <a:schemeClr val="accent1"/>
                </a:solidFill>
              </a:rPr>
              <a:t>History of IDAA</a:t>
            </a:r>
          </a:p>
        </p:txBody>
      </p:sp>
      <p:sp>
        <p:nvSpPr>
          <p:cNvPr id="3" name="Content Placeholder 2"/>
          <p:cNvSpPr>
            <a:spLocks noGrp="1"/>
          </p:cNvSpPr>
          <p:nvPr>
            <p:ph idx="1"/>
          </p:nvPr>
        </p:nvSpPr>
        <p:spPr>
          <a:xfrm>
            <a:off x="241300" y="1349829"/>
            <a:ext cx="6629400" cy="3907971"/>
          </a:xfrm>
        </p:spPr>
        <p:txBody>
          <a:bodyPr>
            <a:noAutofit/>
          </a:bodyPr>
          <a:lstStyle/>
          <a:p>
            <a:r>
              <a:rPr lang="en-US" dirty="0"/>
              <a:t>Physicians have always been part of 12 Step recovery, including co-founder of Alcoholics Anonymous, Robert H. Smith, M.D. (Dr. Bob).</a:t>
            </a:r>
          </a:p>
          <a:p>
            <a:pPr marL="0" indent="0">
              <a:buNone/>
            </a:pPr>
            <a:endParaRPr lang="en-US" dirty="0"/>
          </a:p>
          <a:p>
            <a:r>
              <a:rPr lang="en-US" dirty="0"/>
              <a:t>In 1949, Clarence Pearson, M.D., a physician who found recovery in AA, sought out other doctors in an ad in AA’s monthly magazine, </a:t>
            </a:r>
            <a:r>
              <a:rPr lang="en-US" i="1" dirty="0"/>
              <a:t>The Grapevine.</a:t>
            </a:r>
            <a:r>
              <a:rPr lang="en-US" dirty="0"/>
              <a:t> He hosted 34 members at the first IDAA meeting with his wife Polly, in Cape Vincent, NY.</a:t>
            </a:r>
          </a:p>
          <a:p>
            <a:pPr marL="0" indent="0">
              <a:buNone/>
            </a:pPr>
            <a:endParaRPr lang="en-US" dirty="0"/>
          </a:p>
          <a:p>
            <a:r>
              <a:rPr lang="en-US" dirty="0"/>
              <a:t>IDAA annual meetings are now attended by 500-1000 healthcare professionals, family members and guests.</a:t>
            </a:r>
          </a:p>
        </p:txBody>
      </p:sp>
      <p:pic>
        <p:nvPicPr>
          <p:cNvPr id="1026" name="Picture 2" descr="Bob Smith (doctor) - Wikipedia">
            <a:extLst>
              <a:ext uri="{FF2B5EF4-FFF2-40B4-BE49-F238E27FC236}">
                <a16:creationId xmlns:a16="http://schemas.microsoft.com/office/drawing/2014/main" id="{76C93924-7845-34B4-1EF7-177A9D2EA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700" y="1557564"/>
            <a:ext cx="2032000" cy="349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D38E70-0E97-FC05-1D8D-B81F3D3C91C2}"/>
              </a:ext>
            </a:extLst>
          </p:cNvPr>
          <p:cNvSpPr txBox="1"/>
          <p:nvPr/>
        </p:nvSpPr>
        <p:spPr>
          <a:xfrm>
            <a:off x="0" y="5789388"/>
            <a:ext cx="9144000" cy="369332"/>
          </a:xfrm>
          <a:prstGeom prst="rect">
            <a:avLst/>
          </a:prstGeom>
          <a:noFill/>
        </p:spPr>
        <p:txBody>
          <a:bodyPr wrap="square" rtlCol="0">
            <a:spAutoFit/>
          </a:bodyPr>
          <a:lstStyle/>
          <a:p>
            <a:pPr algn="ctr"/>
            <a:r>
              <a:rPr lang="en-US" dirty="0"/>
              <a:t>“Physician, heal thyself (</a:t>
            </a:r>
            <a:r>
              <a:rPr lang="en-US" dirty="0" err="1"/>
              <a:t>Medice</a:t>
            </a:r>
            <a:r>
              <a:rPr lang="en-US" dirty="0"/>
              <a:t>, </a:t>
            </a:r>
            <a:r>
              <a:rPr lang="en-US" dirty="0" err="1"/>
              <a:t>cura</a:t>
            </a:r>
            <a:r>
              <a:rPr lang="en-US" dirty="0"/>
              <a:t> </a:t>
            </a:r>
            <a:r>
              <a:rPr lang="en-US" dirty="0" err="1"/>
              <a:t>te</a:t>
            </a:r>
            <a:r>
              <a:rPr lang="en-US" dirty="0"/>
              <a:t> ipsum)” </a:t>
            </a:r>
          </a:p>
        </p:txBody>
      </p:sp>
    </p:spTree>
    <p:extLst>
      <p:ext uri="{BB962C8B-B14F-4D97-AF65-F5344CB8AC3E}">
        <p14:creationId xmlns:p14="http://schemas.microsoft.com/office/powerpoint/2010/main" val="2319019411"/>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AD8F4-2633-C80B-7145-890E9200B94C}"/>
              </a:ext>
            </a:extLst>
          </p:cNvPr>
          <p:cNvSpPr>
            <a:spLocks noGrp="1"/>
          </p:cNvSpPr>
          <p:nvPr>
            <p:ph type="title"/>
          </p:nvPr>
        </p:nvSpPr>
        <p:spPr>
          <a:xfrm>
            <a:off x="1000126" y="609600"/>
            <a:ext cx="6447501" cy="1320800"/>
          </a:xfrm>
        </p:spPr>
        <p:txBody>
          <a:bodyPr>
            <a:normAutofit/>
          </a:bodyPr>
          <a:lstStyle/>
          <a:p>
            <a:r>
              <a:rPr lang="en-US" dirty="0"/>
              <a:t>What Does IDAA Do?</a:t>
            </a:r>
          </a:p>
        </p:txBody>
      </p:sp>
      <p:sp>
        <p:nvSpPr>
          <p:cNvPr id="12" name="Isosceles Triangle 11">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Content Placeholder 4">
            <a:extLst>
              <a:ext uri="{FF2B5EF4-FFF2-40B4-BE49-F238E27FC236}">
                <a16:creationId xmlns:a16="http://schemas.microsoft.com/office/drawing/2014/main" id="{FAE2AC2F-8A28-233C-24E4-1065A36EB983}"/>
              </a:ext>
            </a:extLst>
          </p:cNvPr>
          <p:cNvSpPr>
            <a:spLocks noGrp="1"/>
          </p:cNvSpPr>
          <p:nvPr>
            <p:ph idx="1"/>
          </p:nvPr>
        </p:nvSpPr>
        <p:spPr>
          <a:xfrm>
            <a:off x="429826" y="1578490"/>
            <a:ext cx="5617029" cy="4683587"/>
          </a:xfrm>
        </p:spPr>
        <p:txBody>
          <a:bodyPr>
            <a:normAutofit/>
          </a:bodyPr>
          <a:lstStyle/>
          <a:p>
            <a:r>
              <a:rPr lang="en-US" dirty="0"/>
              <a:t>IDAA programming includes recovery from all substance use and process disorders with the focus on individual and family recovery.  </a:t>
            </a:r>
          </a:p>
          <a:p>
            <a:r>
              <a:rPr lang="en-US" dirty="0"/>
              <a:t>IDAA is a separate entity from Alcoholics Anonymous; it was and continues to be inspired by 12-Step principles. </a:t>
            </a:r>
          </a:p>
          <a:p>
            <a:r>
              <a:rPr lang="en-US" dirty="0"/>
              <a:t>The mission of IDAA is to carry the message of recovery to health care professionals and their families.</a:t>
            </a:r>
          </a:p>
          <a:p>
            <a:r>
              <a:rPr lang="en-US" dirty="0"/>
              <a:t>We celebrate diversity and are committed to equity and inclusion of people from all racial, ethnic, cultural, sexual/gender and spiritual identities. </a:t>
            </a:r>
          </a:p>
          <a:p>
            <a:endParaRPr lang="en-US" dirty="0"/>
          </a:p>
        </p:txBody>
      </p:sp>
      <p:sp>
        <p:nvSpPr>
          <p:cNvPr id="14" name="Isosceles Triangle 13">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1D77039E-F25C-0099-132E-E71871945D42}"/>
              </a:ext>
            </a:extLst>
          </p:cNvPr>
          <p:cNvPicPr>
            <a:picLocks noChangeAspect="1"/>
          </p:cNvPicPr>
          <p:nvPr/>
        </p:nvPicPr>
        <p:blipFill>
          <a:blip r:embed="rId3"/>
          <a:stretch>
            <a:fillRect/>
          </a:stretch>
        </p:blipFill>
        <p:spPr>
          <a:xfrm>
            <a:off x="5993687" y="1840886"/>
            <a:ext cx="3038014" cy="3076776"/>
          </a:xfrm>
          <a:prstGeom prst="rect">
            <a:avLst/>
          </a:prstGeom>
        </p:spPr>
      </p:pic>
    </p:spTree>
    <p:extLst>
      <p:ext uri="{BB962C8B-B14F-4D97-AF65-F5344CB8AC3E}">
        <p14:creationId xmlns:p14="http://schemas.microsoft.com/office/powerpoint/2010/main" val="552866790"/>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4D7D-4E4E-6719-7C33-09CB917CA209}"/>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322A61A7-BD05-78E1-6245-3194098686ED}"/>
              </a:ext>
            </a:extLst>
          </p:cNvPr>
          <p:cNvPicPr>
            <a:picLocks noChangeAspect="1"/>
          </p:cNvPicPr>
          <p:nvPr/>
        </p:nvPicPr>
        <p:blipFill>
          <a:blip r:embed="rId3"/>
          <a:stretch>
            <a:fillRect/>
          </a:stretch>
        </p:blipFill>
        <p:spPr>
          <a:xfrm>
            <a:off x="480155" y="18474"/>
            <a:ext cx="8183689" cy="6858000"/>
          </a:xfrm>
          <a:prstGeom prst="rect">
            <a:avLst/>
          </a:prstGeom>
        </p:spPr>
      </p:pic>
    </p:spTree>
    <p:extLst>
      <p:ext uri="{BB962C8B-B14F-4D97-AF65-F5344CB8AC3E}">
        <p14:creationId xmlns:p14="http://schemas.microsoft.com/office/powerpoint/2010/main" val="2543112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E65E-BB03-F932-5F95-1F600DDFE994}"/>
              </a:ext>
            </a:extLst>
          </p:cNvPr>
          <p:cNvSpPr>
            <a:spLocks noGrp="1"/>
          </p:cNvSpPr>
          <p:nvPr>
            <p:ph type="title"/>
          </p:nvPr>
        </p:nvSpPr>
        <p:spPr>
          <a:xfrm>
            <a:off x="533400" y="381000"/>
            <a:ext cx="6347713" cy="644987"/>
          </a:xfrm>
        </p:spPr>
        <p:txBody>
          <a:bodyPr/>
          <a:lstStyle/>
          <a:p>
            <a:r>
              <a:rPr lang="en-US" dirty="0"/>
              <a:t>What does IDAA look like?</a:t>
            </a:r>
          </a:p>
        </p:txBody>
      </p:sp>
      <p:sp>
        <p:nvSpPr>
          <p:cNvPr id="3" name="Content Placeholder 2">
            <a:extLst>
              <a:ext uri="{FF2B5EF4-FFF2-40B4-BE49-F238E27FC236}">
                <a16:creationId xmlns:a16="http://schemas.microsoft.com/office/drawing/2014/main" id="{6091C058-C7E0-7F32-92A3-376197334FDE}"/>
              </a:ext>
            </a:extLst>
          </p:cNvPr>
          <p:cNvSpPr>
            <a:spLocks noGrp="1"/>
          </p:cNvSpPr>
          <p:nvPr>
            <p:ph idx="1"/>
          </p:nvPr>
        </p:nvSpPr>
        <p:spPr>
          <a:xfrm>
            <a:off x="0" y="1378226"/>
            <a:ext cx="7543800" cy="5486400"/>
          </a:xfrm>
        </p:spPr>
        <p:txBody>
          <a:bodyPr>
            <a:normAutofit fontScale="62500" lnSpcReduction="20000"/>
          </a:bodyPr>
          <a:lstStyle/>
          <a:p>
            <a:pPr marL="228600" lvl="1" indent="-228600"/>
            <a:r>
              <a:rPr lang="en-US" sz="3600" b="1" dirty="0"/>
              <a:t>Support for members throughout the year </a:t>
            </a:r>
          </a:p>
          <a:p>
            <a:pPr lvl="1"/>
            <a:r>
              <a:rPr lang="en-US" sz="3600" dirty="0"/>
              <a:t>Weekly virtual/in-person meetings with specific focuses (i.e. subspecialty and location) </a:t>
            </a:r>
          </a:p>
          <a:p>
            <a:pPr lvl="1"/>
            <a:endParaRPr lang="en-US" sz="3600" dirty="0"/>
          </a:p>
          <a:p>
            <a:pPr lvl="1"/>
            <a:r>
              <a:rPr lang="en-US" sz="3600" dirty="0"/>
              <a:t>Bulletin board with posting of topics and announcements in the community</a:t>
            </a:r>
          </a:p>
          <a:p>
            <a:pPr lvl="1"/>
            <a:endParaRPr lang="en-US" sz="3600" dirty="0"/>
          </a:p>
          <a:p>
            <a:pPr lvl="1"/>
            <a:r>
              <a:rPr lang="en-US" sz="3600" dirty="0"/>
              <a:t>Member directory </a:t>
            </a:r>
          </a:p>
          <a:p>
            <a:pPr lvl="1"/>
            <a:endParaRPr lang="en-US" sz="3600" dirty="0"/>
          </a:p>
          <a:p>
            <a:pPr lvl="1"/>
            <a:r>
              <a:rPr lang="en-US" sz="3600" dirty="0"/>
              <a:t>Archives of previous speakers from conferences including CE track topics </a:t>
            </a:r>
          </a:p>
          <a:p>
            <a:pPr lvl="1"/>
            <a:endParaRPr lang="en-US" sz="3600" dirty="0"/>
          </a:p>
          <a:p>
            <a:pPr lvl="1"/>
            <a:r>
              <a:rPr lang="en-US" sz="3600" dirty="0"/>
              <a:t>Email listserv </a:t>
            </a:r>
            <a:endParaRPr lang="en-US" sz="3600" b="1" dirty="0"/>
          </a:p>
          <a:p>
            <a:pPr marL="457200" lvl="1" indent="0">
              <a:buNone/>
            </a:pPr>
            <a:endParaRPr lang="en-US" sz="2800" dirty="0"/>
          </a:p>
          <a:p>
            <a:pPr marL="285750" indent="0">
              <a:buNone/>
            </a:pPr>
            <a:endParaRPr lang="en-US" sz="2700" dirty="0"/>
          </a:p>
          <a:p>
            <a:pPr marL="274320" lvl="1" indent="0">
              <a:buNone/>
            </a:pPr>
            <a:endParaRPr lang="en-US" dirty="0"/>
          </a:p>
          <a:p>
            <a:endParaRPr lang="en-US" dirty="0"/>
          </a:p>
        </p:txBody>
      </p:sp>
    </p:spTree>
    <p:extLst>
      <p:ext uri="{BB962C8B-B14F-4D97-AF65-F5344CB8AC3E}">
        <p14:creationId xmlns:p14="http://schemas.microsoft.com/office/powerpoint/2010/main" val="222612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168DF-CA87-1055-8A98-1EF573BEE228}"/>
              </a:ext>
            </a:extLst>
          </p:cNvPr>
          <p:cNvSpPr>
            <a:spLocks noGrp="1"/>
          </p:cNvSpPr>
          <p:nvPr>
            <p:ph type="title"/>
          </p:nvPr>
        </p:nvSpPr>
        <p:spPr/>
        <p:txBody>
          <a:bodyPr/>
          <a:lstStyle/>
          <a:p>
            <a:r>
              <a:rPr lang="en-US" dirty="0"/>
              <a:t>IDAA Annual Conference </a:t>
            </a:r>
          </a:p>
        </p:txBody>
      </p:sp>
      <p:sp>
        <p:nvSpPr>
          <p:cNvPr id="3" name="Content Placeholder 2">
            <a:extLst>
              <a:ext uri="{FF2B5EF4-FFF2-40B4-BE49-F238E27FC236}">
                <a16:creationId xmlns:a16="http://schemas.microsoft.com/office/drawing/2014/main" id="{70F69D24-46E3-BF2B-8A8D-F9EFB4505C70}"/>
              </a:ext>
            </a:extLst>
          </p:cNvPr>
          <p:cNvSpPr>
            <a:spLocks noGrp="1"/>
          </p:cNvSpPr>
          <p:nvPr>
            <p:ph idx="1"/>
          </p:nvPr>
        </p:nvSpPr>
        <p:spPr>
          <a:xfrm>
            <a:off x="152400" y="1506306"/>
            <a:ext cx="8001000" cy="4665894"/>
          </a:xfrm>
        </p:spPr>
        <p:txBody>
          <a:bodyPr vert="horz" lIns="91440" tIns="45720" rIns="91440" bIns="45720" rtlCol="0">
            <a:normAutofit lnSpcReduction="10000"/>
          </a:bodyPr>
          <a:lstStyle/>
          <a:p>
            <a:r>
              <a:rPr lang="en-US" b="1" dirty="0"/>
              <a:t>For health care professionals:</a:t>
            </a:r>
          </a:p>
          <a:p>
            <a:pPr lvl="1"/>
            <a:r>
              <a:rPr lang="en-US" dirty="0"/>
              <a:t>12-Step recovery meetings in person </a:t>
            </a:r>
          </a:p>
          <a:p>
            <a:pPr lvl="1"/>
            <a:r>
              <a:rPr lang="en-US" dirty="0"/>
              <a:t>Breakout meetings: women; couples; LGBTQ; medical subspecialties  </a:t>
            </a:r>
          </a:p>
          <a:p>
            <a:pPr lvl="1"/>
            <a:r>
              <a:rPr lang="en-US" dirty="0"/>
              <a:t>CE presentations on topics in addiction and recovery</a:t>
            </a:r>
          </a:p>
          <a:p>
            <a:pPr lvl="1"/>
            <a:r>
              <a:rPr lang="en-US" dirty="0"/>
              <a:t>Scholarships for those in need</a:t>
            </a:r>
          </a:p>
          <a:p>
            <a:r>
              <a:rPr lang="en-US" b="1" dirty="0"/>
              <a:t>Expansion of CE Credits offered: </a:t>
            </a:r>
          </a:p>
          <a:p>
            <a:pPr lvl="1"/>
            <a:r>
              <a:rPr lang="en-US" b="1" dirty="0"/>
              <a:t> </a:t>
            </a:r>
            <a:r>
              <a:rPr lang="en-US" dirty="0"/>
              <a:t>AMA PRA Category 1 Credits™ for Physicians (MD/DO)</a:t>
            </a:r>
          </a:p>
          <a:p>
            <a:pPr lvl="1"/>
            <a:r>
              <a:rPr lang="en-US" dirty="0"/>
              <a:t> ANCC CE for Nurses (RN, NP)</a:t>
            </a:r>
          </a:p>
          <a:p>
            <a:pPr lvl="1"/>
            <a:r>
              <a:rPr lang="en-US" dirty="0"/>
              <a:t> ACPE Credit for Pharmacists</a:t>
            </a:r>
          </a:p>
          <a:p>
            <a:pPr lvl="1"/>
            <a:r>
              <a:rPr lang="en-US" dirty="0"/>
              <a:t>APA CE for Psychologists</a:t>
            </a:r>
          </a:p>
          <a:p>
            <a:pPr lvl="1"/>
            <a:r>
              <a:rPr lang="en-US" dirty="0"/>
              <a:t>ASWEB CE for Social Workers</a:t>
            </a:r>
          </a:p>
          <a:p>
            <a:pPr lvl="1"/>
            <a:r>
              <a:rPr lang="en-US" dirty="0"/>
              <a:t>ADA CERP CE for Oral Health Professionals </a:t>
            </a:r>
          </a:p>
          <a:p>
            <a:pPr lvl="1"/>
            <a:r>
              <a:rPr lang="en-US" dirty="0"/>
              <a:t>NAADAC CE for Addiction Professionals</a:t>
            </a:r>
          </a:p>
          <a:p>
            <a:endParaRPr lang="en-US" b="1" dirty="0"/>
          </a:p>
          <a:p>
            <a:endParaRPr lang="en-US" b="1" dirty="0"/>
          </a:p>
        </p:txBody>
      </p:sp>
    </p:spTree>
    <p:extLst>
      <p:ext uri="{BB962C8B-B14F-4D97-AF65-F5344CB8AC3E}">
        <p14:creationId xmlns:p14="http://schemas.microsoft.com/office/powerpoint/2010/main" val="4197851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168DF-CA87-1055-8A98-1EF573BEE228}"/>
              </a:ext>
            </a:extLst>
          </p:cNvPr>
          <p:cNvSpPr>
            <a:spLocks noGrp="1"/>
          </p:cNvSpPr>
          <p:nvPr>
            <p:ph type="title"/>
          </p:nvPr>
        </p:nvSpPr>
        <p:spPr/>
        <p:txBody>
          <a:bodyPr/>
          <a:lstStyle/>
          <a:p>
            <a:r>
              <a:rPr lang="en-US" dirty="0"/>
              <a:t>IDAA Annual Conference </a:t>
            </a:r>
          </a:p>
        </p:txBody>
      </p:sp>
      <p:sp>
        <p:nvSpPr>
          <p:cNvPr id="3" name="Content Placeholder 2">
            <a:extLst>
              <a:ext uri="{FF2B5EF4-FFF2-40B4-BE49-F238E27FC236}">
                <a16:creationId xmlns:a16="http://schemas.microsoft.com/office/drawing/2014/main" id="{70F69D24-46E3-BF2B-8A8D-F9EFB4505C70}"/>
              </a:ext>
            </a:extLst>
          </p:cNvPr>
          <p:cNvSpPr>
            <a:spLocks noGrp="1"/>
          </p:cNvSpPr>
          <p:nvPr>
            <p:ph idx="1"/>
          </p:nvPr>
        </p:nvSpPr>
        <p:spPr>
          <a:xfrm>
            <a:off x="419100" y="1371600"/>
            <a:ext cx="8305800" cy="5064587"/>
          </a:xfrm>
        </p:spPr>
        <p:txBody>
          <a:bodyPr>
            <a:normAutofit lnSpcReduction="10000"/>
          </a:bodyPr>
          <a:lstStyle/>
          <a:p>
            <a:r>
              <a:rPr lang="en-US" b="1" dirty="0"/>
              <a:t>Family Recovery</a:t>
            </a:r>
          </a:p>
          <a:p>
            <a:pPr lvl="1"/>
            <a:r>
              <a:rPr lang="en-US" dirty="0"/>
              <a:t>Spouses and loved ones</a:t>
            </a:r>
          </a:p>
          <a:p>
            <a:pPr lvl="1"/>
            <a:r>
              <a:rPr lang="en-US" dirty="0"/>
              <a:t>Meetings held in parallel with AA at annual meetings</a:t>
            </a:r>
          </a:p>
          <a:p>
            <a:pPr marL="457200" lvl="1" indent="0">
              <a:buNone/>
            </a:pPr>
            <a:endParaRPr lang="en-US" sz="1000" dirty="0"/>
          </a:p>
          <a:p>
            <a:r>
              <a:rPr lang="en-US" b="1" dirty="0"/>
              <a:t>IDAA Children’s Program:</a:t>
            </a:r>
            <a:r>
              <a:rPr lang="en-US" dirty="0"/>
              <a:t> Ages 7 -12</a:t>
            </a:r>
          </a:p>
          <a:p>
            <a:pPr lvl="1"/>
            <a:r>
              <a:rPr lang="en-US" dirty="0"/>
              <a:t>Structured 3-day experience with leaders who are specialists in adolescent/family recovery</a:t>
            </a:r>
          </a:p>
          <a:p>
            <a:pPr marL="0" indent="0">
              <a:buNone/>
            </a:pPr>
            <a:endParaRPr lang="en-US" sz="1000" i="1" dirty="0"/>
          </a:p>
          <a:p>
            <a:r>
              <a:rPr lang="en-US" b="1" dirty="0"/>
              <a:t>IDAA Teen Program:</a:t>
            </a:r>
            <a:r>
              <a:rPr lang="en-US" dirty="0"/>
              <a:t> Ages 13 -19</a:t>
            </a:r>
          </a:p>
          <a:p>
            <a:pPr lvl="1"/>
            <a:r>
              <a:rPr lang="en-US" dirty="0"/>
              <a:t>Structured 3-day experience</a:t>
            </a:r>
          </a:p>
          <a:p>
            <a:pPr lvl="1"/>
            <a:r>
              <a:rPr lang="en-US" dirty="0"/>
              <a:t>Leaders are specialists in adolescent/ family recovery</a:t>
            </a:r>
          </a:p>
          <a:p>
            <a:pPr marL="274320" lvl="1" indent="0">
              <a:buNone/>
            </a:pPr>
            <a:endParaRPr lang="en-US" sz="1000" dirty="0"/>
          </a:p>
          <a:p>
            <a:r>
              <a:rPr lang="en-US" b="1" dirty="0"/>
              <a:t>IDAA Twenties:</a:t>
            </a:r>
          </a:p>
          <a:p>
            <a:pPr lvl="1"/>
            <a:r>
              <a:rPr lang="en-US" dirty="0"/>
              <a:t>Started by graduates of IDAA Teen Program</a:t>
            </a:r>
          </a:p>
          <a:p>
            <a:pPr lvl="1"/>
            <a:r>
              <a:rPr lang="en-US" dirty="0"/>
              <a:t>Self-structured </a:t>
            </a:r>
          </a:p>
          <a:p>
            <a:endParaRPr lang="en-US" dirty="0"/>
          </a:p>
        </p:txBody>
      </p:sp>
    </p:spTree>
    <p:extLst>
      <p:ext uri="{BB962C8B-B14F-4D97-AF65-F5344CB8AC3E}">
        <p14:creationId xmlns:p14="http://schemas.microsoft.com/office/powerpoint/2010/main" val="804078974"/>
      </p:ext>
    </p:extLst>
  </p:cSld>
  <p:clrMapOvr>
    <a:masterClrMapping/>
  </p:clrMapOvr>
</p:sld>
</file>

<file path=ppt/theme/theme1.xml><?xml version="1.0" encoding="utf-8"?>
<a:theme xmlns:a="http://schemas.openxmlformats.org/drawingml/2006/main" name="Facet">
  <a:themeElements>
    <a:clrScheme name="Custom 2">
      <a:dk1>
        <a:srgbClr val="000000"/>
      </a:dk1>
      <a:lt1>
        <a:srgbClr val="FFFFFF"/>
      </a:lt1>
      <a:dk2>
        <a:srgbClr val="2C3C43"/>
      </a:dk2>
      <a:lt2>
        <a:srgbClr val="EBEBEB"/>
      </a:lt2>
      <a:accent1>
        <a:srgbClr val="2BA2DB"/>
      </a:accent1>
      <a:accent2>
        <a:srgbClr val="54A021"/>
      </a:accent2>
      <a:accent3>
        <a:srgbClr val="2BA2DB"/>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2509</TotalTime>
  <Words>964</Words>
  <Application>Microsoft Office PowerPoint</Application>
  <PresentationFormat>On-screen Show (4:3)</PresentationFormat>
  <Paragraphs>103</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Facet</vt:lpstr>
      <vt:lpstr>PowerPoint Presentation</vt:lpstr>
      <vt:lpstr>What Is IDAA?</vt:lpstr>
      <vt:lpstr>Membership</vt:lpstr>
      <vt:lpstr>History of IDAA</vt:lpstr>
      <vt:lpstr>What Does IDAA Do?</vt:lpstr>
      <vt:lpstr>PowerPoint Presentation</vt:lpstr>
      <vt:lpstr>What does IDAA look like?</vt:lpstr>
      <vt:lpstr>IDAA Annual Conference </vt:lpstr>
      <vt:lpstr>IDAA Annual Conference </vt:lpstr>
      <vt:lpstr>PowerPoint Presentation</vt:lpstr>
      <vt:lpstr>Personal Experiences</vt:lpstr>
      <vt:lpstr>How to Contact IDAA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IDAA</dc:title>
  <dc:creator>Penny</dc:creator>
  <cp:lastModifiedBy>Steve Klein</cp:lastModifiedBy>
  <cp:revision>73</cp:revision>
  <dcterms:created xsi:type="dcterms:W3CDTF">2019-03-08T01:15:57Z</dcterms:created>
  <dcterms:modified xsi:type="dcterms:W3CDTF">2024-03-13T14:43:47Z</dcterms:modified>
</cp:coreProperties>
</file>