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Norwester" charset="1" panose="00000506000000000000"/>
      <p:regular r:id="rId20"/>
    </p:embeddedFont>
    <p:embeddedFont>
      <p:font typeface="Alegreya Sans" charset="1" panose="00000500000000000000"/>
      <p:regular r:id="rId21"/>
    </p:embeddedFont>
    <p:embeddedFont>
      <p:font typeface="Alegreya Sans Bold" charset="1" panose="00000800000000000000"/>
      <p:regular r:id="rId22"/>
    </p:embeddedFont>
    <p:embeddedFont>
      <p:font typeface="Alegreya Sans Italics" charset="1" panose="000005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35A4DC"/>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0643118" y="-3524350"/>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2915845" y="6786337"/>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028700" y="1028700"/>
            <a:ext cx="16230600" cy="8229600"/>
            <a:chOff x="0" y="0"/>
            <a:chExt cx="4274726" cy="2167467"/>
          </a:xfrm>
        </p:grpSpPr>
        <p:sp>
          <p:nvSpPr>
            <p:cNvPr name="Freeform 5" id="5"/>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EFEFE"/>
            </a:solidFill>
          </p:spPr>
        </p:sp>
        <p:sp>
          <p:nvSpPr>
            <p:cNvPr name="TextBox 6" id="6"/>
            <p:cNvSpPr txBox="true"/>
            <p:nvPr/>
          </p:nvSpPr>
          <p:spPr>
            <a:xfrm>
              <a:off x="0" y="-76200"/>
              <a:ext cx="4274726" cy="2243667"/>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5400000">
            <a:off x="-2364519" y="57339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5400000">
            <a:off x="15923481" y="-24956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3729024" y="16191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5400000">
            <a:off x="17286547" y="1619150"/>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2760777" y="3750999"/>
            <a:ext cx="12766445" cy="2785001"/>
          </a:xfrm>
          <a:custGeom>
            <a:avLst/>
            <a:gdLst/>
            <a:ahLst/>
            <a:cxnLst/>
            <a:rect r="r" b="b" t="t" l="l"/>
            <a:pathLst>
              <a:path h="2785001" w="12766445">
                <a:moveTo>
                  <a:pt x="0" y="0"/>
                </a:moveTo>
                <a:lnTo>
                  <a:pt x="12766446" y="0"/>
                </a:lnTo>
                <a:lnTo>
                  <a:pt x="12766446" y="2785002"/>
                </a:lnTo>
                <a:lnTo>
                  <a:pt x="0" y="2785002"/>
                </a:lnTo>
                <a:lnTo>
                  <a:pt x="0" y="0"/>
                </a:lnTo>
                <a:close/>
              </a:path>
            </a:pathLst>
          </a:custGeom>
          <a:blipFill>
            <a:blip r:embed="rId4"/>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370431" y="-4381808"/>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663428" y="6867425"/>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2364519" y="57339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15923481" y="-24956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400000">
            <a:off x="-3729024" y="16191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5400000">
            <a:off x="17286547" y="1619150"/>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4930310" y="338787"/>
            <a:ext cx="6863432" cy="1429910"/>
            <a:chOff x="0" y="0"/>
            <a:chExt cx="1847874" cy="384981"/>
          </a:xfrm>
        </p:grpSpPr>
        <p:sp>
          <p:nvSpPr>
            <p:cNvPr name="Freeform 9" id="9"/>
            <p:cNvSpPr/>
            <p:nvPr/>
          </p:nvSpPr>
          <p:spPr>
            <a:xfrm flipH="false" flipV="false" rot="0">
              <a:off x="0" y="0"/>
              <a:ext cx="1847874" cy="384981"/>
            </a:xfrm>
            <a:custGeom>
              <a:avLst/>
              <a:gdLst/>
              <a:ahLst/>
              <a:cxnLst/>
              <a:rect r="r" b="b" t="t" l="l"/>
              <a:pathLst>
                <a:path h="384981" w="1847874">
                  <a:moveTo>
                    <a:pt x="0" y="0"/>
                  </a:moveTo>
                  <a:lnTo>
                    <a:pt x="1847874" y="0"/>
                  </a:lnTo>
                  <a:lnTo>
                    <a:pt x="1847874" y="384981"/>
                  </a:lnTo>
                  <a:lnTo>
                    <a:pt x="0" y="384981"/>
                  </a:lnTo>
                  <a:close/>
                </a:path>
              </a:pathLst>
            </a:custGeom>
            <a:solidFill>
              <a:srgbClr val="9CCADE"/>
            </a:solidFill>
          </p:spPr>
        </p:sp>
        <p:sp>
          <p:nvSpPr>
            <p:cNvPr name="TextBox 10" id="10"/>
            <p:cNvSpPr txBox="true"/>
            <p:nvPr/>
          </p:nvSpPr>
          <p:spPr>
            <a:xfrm>
              <a:off x="0" y="-76200"/>
              <a:ext cx="1847874" cy="461181"/>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5162018" y="528757"/>
            <a:ext cx="6780807" cy="1530033"/>
            <a:chOff x="0" y="0"/>
            <a:chExt cx="1825628" cy="411938"/>
          </a:xfrm>
        </p:grpSpPr>
        <p:sp>
          <p:nvSpPr>
            <p:cNvPr name="Freeform 12" id="12"/>
            <p:cNvSpPr/>
            <p:nvPr/>
          </p:nvSpPr>
          <p:spPr>
            <a:xfrm flipH="false" flipV="false" rot="0">
              <a:off x="0" y="0"/>
              <a:ext cx="1825628" cy="411938"/>
            </a:xfrm>
            <a:custGeom>
              <a:avLst/>
              <a:gdLst/>
              <a:ahLst/>
              <a:cxnLst/>
              <a:rect r="r" b="b" t="t" l="l"/>
              <a:pathLst>
                <a:path h="411938" w="1825628">
                  <a:moveTo>
                    <a:pt x="0" y="0"/>
                  </a:moveTo>
                  <a:lnTo>
                    <a:pt x="1825628" y="0"/>
                  </a:lnTo>
                  <a:lnTo>
                    <a:pt x="1825628" y="411938"/>
                  </a:lnTo>
                  <a:lnTo>
                    <a:pt x="0" y="411938"/>
                  </a:lnTo>
                  <a:close/>
                </a:path>
              </a:pathLst>
            </a:custGeom>
            <a:solidFill>
              <a:srgbClr val="000000">
                <a:alpha val="0"/>
              </a:srgbClr>
            </a:solidFill>
            <a:ln w="76200" cap="sq">
              <a:solidFill>
                <a:srgbClr val="35A4DC"/>
              </a:solidFill>
              <a:prstDash val="solid"/>
              <a:miter/>
            </a:ln>
          </p:spPr>
        </p:sp>
        <p:sp>
          <p:nvSpPr>
            <p:cNvPr name="TextBox 13" id="13"/>
            <p:cNvSpPr txBox="true"/>
            <p:nvPr/>
          </p:nvSpPr>
          <p:spPr>
            <a:xfrm>
              <a:off x="0" y="-76200"/>
              <a:ext cx="1825628" cy="488138"/>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5162018" y="670937"/>
            <a:ext cx="6631724" cy="786038"/>
          </a:xfrm>
          <a:prstGeom prst="rect">
            <a:avLst/>
          </a:prstGeom>
        </p:spPr>
        <p:txBody>
          <a:bodyPr anchor="t" rtlCol="false" tIns="0" lIns="0" bIns="0" rIns="0">
            <a:spAutoFit/>
          </a:bodyPr>
          <a:lstStyle/>
          <a:p>
            <a:pPr algn="ctr">
              <a:lnSpc>
                <a:spcPts val="6496"/>
              </a:lnSpc>
            </a:pPr>
            <a:r>
              <a:rPr lang="en-US" sz="4640">
                <a:solidFill>
                  <a:srgbClr val="000000"/>
                </a:solidFill>
                <a:latin typeface="Norwester"/>
                <a:ea typeface="Norwester"/>
                <a:cs typeface="Norwester"/>
                <a:sym typeface="Norwester"/>
              </a:rPr>
              <a:t>IDAA ANNUAL CONFERENCE</a:t>
            </a:r>
          </a:p>
        </p:txBody>
      </p:sp>
      <p:sp>
        <p:nvSpPr>
          <p:cNvPr name="TextBox 15" id="15"/>
          <p:cNvSpPr txBox="true"/>
          <p:nvPr/>
        </p:nvSpPr>
        <p:spPr>
          <a:xfrm rot="0">
            <a:off x="3423979" y="2177495"/>
            <a:ext cx="12256636" cy="7603154"/>
          </a:xfrm>
          <a:prstGeom prst="rect">
            <a:avLst/>
          </a:prstGeom>
        </p:spPr>
        <p:txBody>
          <a:bodyPr anchor="t" rtlCol="false" tIns="0" lIns="0" bIns="0" rIns="0">
            <a:spAutoFit/>
          </a:bodyPr>
          <a:lstStyle/>
          <a:p>
            <a:pPr algn="l">
              <a:lnSpc>
                <a:spcPts val="4603"/>
              </a:lnSpc>
            </a:pPr>
            <a:r>
              <a:rPr lang="en-US" b="true" sz="3288">
                <a:solidFill>
                  <a:srgbClr val="000000"/>
                </a:solidFill>
                <a:latin typeface="Alegreya Sans Bold"/>
                <a:ea typeface="Alegreya Sans Bold"/>
                <a:cs typeface="Alegreya Sans Bold"/>
                <a:sym typeface="Alegreya Sans Bold"/>
              </a:rPr>
              <a:t>For health care professionals:</a:t>
            </a:r>
          </a:p>
          <a:p>
            <a:pPr algn="l" marL="709929" indent="-354965" lvl="1">
              <a:lnSpc>
                <a:spcPts val="4603"/>
              </a:lnSpc>
              <a:buFont typeface="Arial"/>
              <a:buChar char="•"/>
            </a:pPr>
            <a:r>
              <a:rPr lang="en-US" sz="3288">
                <a:solidFill>
                  <a:srgbClr val="000000"/>
                </a:solidFill>
                <a:latin typeface="Alegreya Sans"/>
                <a:ea typeface="Alegreya Sans"/>
                <a:cs typeface="Alegreya Sans"/>
                <a:sym typeface="Alegreya Sans"/>
              </a:rPr>
              <a:t>12-Step recovery meetings in person </a:t>
            </a:r>
          </a:p>
          <a:p>
            <a:pPr algn="l" marL="709929" indent="-354965" lvl="1">
              <a:lnSpc>
                <a:spcPts val="4603"/>
              </a:lnSpc>
              <a:buFont typeface="Arial"/>
              <a:buChar char="•"/>
            </a:pPr>
            <a:r>
              <a:rPr lang="en-US" sz="3288">
                <a:solidFill>
                  <a:srgbClr val="000000"/>
                </a:solidFill>
                <a:latin typeface="Alegreya Sans"/>
                <a:ea typeface="Alegreya Sans"/>
                <a:cs typeface="Alegreya Sans"/>
                <a:sym typeface="Alegreya Sans"/>
              </a:rPr>
              <a:t>Breakout meetings: women; couples; LGBTQ; medical subspecialties </a:t>
            </a:r>
          </a:p>
          <a:p>
            <a:pPr algn="l" marL="709929" indent="-354965" lvl="1">
              <a:lnSpc>
                <a:spcPts val="4603"/>
              </a:lnSpc>
              <a:buFont typeface="Arial"/>
              <a:buChar char="•"/>
            </a:pPr>
            <a:r>
              <a:rPr lang="en-US" sz="3288">
                <a:solidFill>
                  <a:srgbClr val="000000"/>
                </a:solidFill>
                <a:latin typeface="Alegreya Sans"/>
                <a:ea typeface="Alegreya Sans"/>
                <a:cs typeface="Alegreya Sans"/>
                <a:sym typeface="Alegreya Sans"/>
              </a:rPr>
              <a:t>CE presentations on topics in addiction and recovery</a:t>
            </a:r>
          </a:p>
          <a:p>
            <a:pPr algn="l" marL="709929" indent="-354965" lvl="1">
              <a:lnSpc>
                <a:spcPts val="4603"/>
              </a:lnSpc>
              <a:buFont typeface="Arial"/>
              <a:buChar char="•"/>
            </a:pPr>
            <a:r>
              <a:rPr lang="en-US" sz="3288">
                <a:solidFill>
                  <a:srgbClr val="000000"/>
                </a:solidFill>
                <a:latin typeface="Alegreya Sans"/>
                <a:ea typeface="Alegreya Sans"/>
                <a:cs typeface="Alegreya Sans"/>
                <a:sym typeface="Alegreya Sans"/>
              </a:rPr>
              <a:t>Scholarships for those in need</a:t>
            </a:r>
          </a:p>
          <a:p>
            <a:pPr algn="l">
              <a:lnSpc>
                <a:spcPts val="4603"/>
              </a:lnSpc>
            </a:pPr>
            <a:r>
              <a:rPr lang="en-US" b="true" sz="3288">
                <a:solidFill>
                  <a:srgbClr val="000000"/>
                </a:solidFill>
                <a:latin typeface="Alegreya Sans Bold"/>
                <a:ea typeface="Alegreya Sans Bold"/>
                <a:cs typeface="Alegreya Sans Bold"/>
                <a:sym typeface="Alegreya Sans Bold"/>
              </a:rPr>
              <a:t>Expansion of CE Credits offered: </a:t>
            </a:r>
          </a:p>
          <a:p>
            <a:pPr algn="l" marL="709929" indent="-354965" lvl="1">
              <a:lnSpc>
                <a:spcPts val="4603"/>
              </a:lnSpc>
              <a:buFont typeface="Arial"/>
              <a:buChar char="•"/>
            </a:pPr>
            <a:r>
              <a:rPr lang="en-US" sz="3288">
                <a:solidFill>
                  <a:srgbClr val="000000"/>
                </a:solidFill>
                <a:latin typeface="Alegreya Sans"/>
                <a:ea typeface="Alegreya Sans"/>
                <a:cs typeface="Alegreya Sans"/>
                <a:sym typeface="Alegreya Sans"/>
              </a:rPr>
              <a:t>AMA PRA Category 1 Credits™ for Physicians (MD/DO)</a:t>
            </a:r>
          </a:p>
          <a:p>
            <a:pPr algn="l" marL="709929" indent="-354965" lvl="1">
              <a:lnSpc>
                <a:spcPts val="4603"/>
              </a:lnSpc>
              <a:buFont typeface="Arial"/>
              <a:buChar char="•"/>
            </a:pPr>
            <a:r>
              <a:rPr lang="en-US" sz="3288">
                <a:solidFill>
                  <a:srgbClr val="000000"/>
                </a:solidFill>
                <a:latin typeface="Alegreya Sans"/>
                <a:ea typeface="Alegreya Sans"/>
                <a:cs typeface="Alegreya Sans"/>
                <a:sym typeface="Alegreya Sans"/>
              </a:rPr>
              <a:t>ANCC CE for Nurses (RN, NP)</a:t>
            </a:r>
          </a:p>
          <a:p>
            <a:pPr algn="l" marL="709929" indent="-354965" lvl="1">
              <a:lnSpc>
                <a:spcPts val="4603"/>
              </a:lnSpc>
              <a:buFont typeface="Arial"/>
              <a:buChar char="•"/>
            </a:pPr>
            <a:r>
              <a:rPr lang="en-US" sz="3288">
                <a:solidFill>
                  <a:srgbClr val="000000"/>
                </a:solidFill>
                <a:latin typeface="Alegreya Sans"/>
                <a:ea typeface="Alegreya Sans"/>
                <a:cs typeface="Alegreya Sans"/>
                <a:sym typeface="Alegreya Sans"/>
              </a:rPr>
              <a:t>ACPE Credit for Pharmacists</a:t>
            </a:r>
          </a:p>
          <a:p>
            <a:pPr algn="l" marL="709929" indent="-354965" lvl="1">
              <a:lnSpc>
                <a:spcPts val="4603"/>
              </a:lnSpc>
              <a:buFont typeface="Arial"/>
              <a:buChar char="•"/>
            </a:pPr>
            <a:r>
              <a:rPr lang="en-US" sz="3288">
                <a:solidFill>
                  <a:srgbClr val="000000"/>
                </a:solidFill>
                <a:latin typeface="Alegreya Sans"/>
                <a:ea typeface="Alegreya Sans"/>
                <a:cs typeface="Alegreya Sans"/>
                <a:sym typeface="Alegreya Sans"/>
              </a:rPr>
              <a:t>APA CE for Psychologists</a:t>
            </a:r>
          </a:p>
          <a:p>
            <a:pPr algn="l" marL="709929" indent="-354965" lvl="1">
              <a:lnSpc>
                <a:spcPts val="4603"/>
              </a:lnSpc>
              <a:buFont typeface="Arial"/>
              <a:buChar char="•"/>
            </a:pPr>
            <a:r>
              <a:rPr lang="en-US" sz="3288">
                <a:solidFill>
                  <a:srgbClr val="000000"/>
                </a:solidFill>
                <a:latin typeface="Alegreya Sans"/>
                <a:ea typeface="Alegreya Sans"/>
                <a:cs typeface="Alegreya Sans"/>
                <a:sym typeface="Alegreya Sans"/>
              </a:rPr>
              <a:t>ASWEB CE for Social Workers</a:t>
            </a:r>
          </a:p>
          <a:p>
            <a:pPr algn="l" marL="709929" indent="-354965" lvl="1">
              <a:lnSpc>
                <a:spcPts val="4603"/>
              </a:lnSpc>
              <a:buFont typeface="Arial"/>
              <a:buChar char="•"/>
            </a:pPr>
            <a:r>
              <a:rPr lang="en-US" sz="3288">
                <a:solidFill>
                  <a:srgbClr val="000000"/>
                </a:solidFill>
                <a:latin typeface="Alegreya Sans"/>
                <a:ea typeface="Alegreya Sans"/>
                <a:cs typeface="Alegreya Sans"/>
                <a:sym typeface="Alegreya Sans"/>
              </a:rPr>
              <a:t>ADA CERP CE for Oral Health Professionals </a:t>
            </a:r>
          </a:p>
          <a:p>
            <a:pPr algn="l" marL="709929" indent="-354965" lvl="1">
              <a:lnSpc>
                <a:spcPts val="4603"/>
              </a:lnSpc>
              <a:buFont typeface="Arial"/>
              <a:buChar char="•"/>
            </a:pPr>
            <a:r>
              <a:rPr lang="en-US" sz="3288">
                <a:solidFill>
                  <a:srgbClr val="000000"/>
                </a:solidFill>
                <a:latin typeface="Alegreya Sans"/>
                <a:ea typeface="Alegreya Sans"/>
                <a:cs typeface="Alegreya Sans"/>
                <a:sym typeface="Alegreya Sans"/>
              </a:rPr>
              <a:t>NAADAC CE for Addiction Professionals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370431" y="-4381808"/>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663428" y="6867425"/>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2364519" y="57339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15923481" y="-24956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400000">
            <a:off x="-3729024" y="16191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5400000">
            <a:off x="17286547" y="1619150"/>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4930310" y="338787"/>
            <a:ext cx="6863432" cy="1429910"/>
            <a:chOff x="0" y="0"/>
            <a:chExt cx="1847874" cy="384981"/>
          </a:xfrm>
        </p:grpSpPr>
        <p:sp>
          <p:nvSpPr>
            <p:cNvPr name="Freeform 9" id="9"/>
            <p:cNvSpPr/>
            <p:nvPr/>
          </p:nvSpPr>
          <p:spPr>
            <a:xfrm flipH="false" flipV="false" rot="0">
              <a:off x="0" y="0"/>
              <a:ext cx="1847874" cy="384981"/>
            </a:xfrm>
            <a:custGeom>
              <a:avLst/>
              <a:gdLst/>
              <a:ahLst/>
              <a:cxnLst/>
              <a:rect r="r" b="b" t="t" l="l"/>
              <a:pathLst>
                <a:path h="384981" w="1847874">
                  <a:moveTo>
                    <a:pt x="0" y="0"/>
                  </a:moveTo>
                  <a:lnTo>
                    <a:pt x="1847874" y="0"/>
                  </a:lnTo>
                  <a:lnTo>
                    <a:pt x="1847874" y="384981"/>
                  </a:lnTo>
                  <a:lnTo>
                    <a:pt x="0" y="384981"/>
                  </a:lnTo>
                  <a:close/>
                </a:path>
              </a:pathLst>
            </a:custGeom>
            <a:solidFill>
              <a:srgbClr val="9CCADE"/>
            </a:solidFill>
          </p:spPr>
        </p:sp>
        <p:sp>
          <p:nvSpPr>
            <p:cNvPr name="TextBox 10" id="10"/>
            <p:cNvSpPr txBox="true"/>
            <p:nvPr/>
          </p:nvSpPr>
          <p:spPr>
            <a:xfrm>
              <a:off x="0" y="-76200"/>
              <a:ext cx="1847874" cy="461181"/>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5162018" y="528757"/>
            <a:ext cx="6780807" cy="1530033"/>
            <a:chOff x="0" y="0"/>
            <a:chExt cx="1825628" cy="411938"/>
          </a:xfrm>
        </p:grpSpPr>
        <p:sp>
          <p:nvSpPr>
            <p:cNvPr name="Freeform 12" id="12"/>
            <p:cNvSpPr/>
            <p:nvPr/>
          </p:nvSpPr>
          <p:spPr>
            <a:xfrm flipH="false" flipV="false" rot="0">
              <a:off x="0" y="0"/>
              <a:ext cx="1825628" cy="411938"/>
            </a:xfrm>
            <a:custGeom>
              <a:avLst/>
              <a:gdLst/>
              <a:ahLst/>
              <a:cxnLst/>
              <a:rect r="r" b="b" t="t" l="l"/>
              <a:pathLst>
                <a:path h="411938" w="1825628">
                  <a:moveTo>
                    <a:pt x="0" y="0"/>
                  </a:moveTo>
                  <a:lnTo>
                    <a:pt x="1825628" y="0"/>
                  </a:lnTo>
                  <a:lnTo>
                    <a:pt x="1825628" y="411938"/>
                  </a:lnTo>
                  <a:lnTo>
                    <a:pt x="0" y="411938"/>
                  </a:lnTo>
                  <a:close/>
                </a:path>
              </a:pathLst>
            </a:custGeom>
            <a:solidFill>
              <a:srgbClr val="000000">
                <a:alpha val="0"/>
              </a:srgbClr>
            </a:solidFill>
            <a:ln w="76200" cap="sq">
              <a:solidFill>
                <a:srgbClr val="35A4DC"/>
              </a:solidFill>
              <a:prstDash val="solid"/>
              <a:miter/>
            </a:ln>
          </p:spPr>
        </p:sp>
        <p:sp>
          <p:nvSpPr>
            <p:cNvPr name="TextBox 13" id="13"/>
            <p:cNvSpPr txBox="true"/>
            <p:nvPr/>
          </p:nvSpPr>
          <p:spPr>
            <a:xfrm>
              <a:off x="0" y="-76200"/>
              <a:ext cx="1825628" cy="488138"/>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5162018" y="670937"/>
            <a:ext cx="6631724" cy="786038"/>
          </a:xfrm>
          <a:prstGeom prst="rect">
            <a:avLst/>
          </a:prstGeom>
        </p:spPr>
        <p:txBody>
          <a:bodyPr anchor="t" rtlCol="false" tIns="0" lIns="0" bIns="0" rIns="0">
            <a:spAutoFit/>
          </a:bodyPr>
          <a:lstStyle/>
          <a:p>
            <a:pPr algn="ctr">
              <a:lnSpc>
                <a:spcPts val="6496"/>
              </a:lnSpc>
            </a:pPr>
            <a:r>
              <a:rPr lang="en-US" sz="4640">
                <a:solidFill>
                  <a:srgbClr val="000000"/>
                </a:solidFill>
                <a:latin typeface="Norwester"/>
                <a:ea typeface="Norwester"/>
                <a:cs typeface="Norwester"/>
                <a:sym typeface="Norwester"/>
              </a:rPr>
              <a:t>IDAA ANNUAL CONFERENCE</a:t>
            </a:r>
          </a:p>
        </p:txBody>
      </p:sp>
      <p:sp>
        <p:nvSpPr>
          <p:cNvPr name="TextBox 15" id="15"/>
          <p:cNvSpPr txBox="true"/>
          <p:nvPr/>
        </p:nvSpPr>
        <p:spPr>
          <a:xfrm rot="0">
            <a:off x="3524350" y="2284624"/>
            <a:ext cx="14413557" cy="7483476"/>
          </a:xfrm>
          <a:prstGeom prst="rect">
            <a:avLst/>
          </a:prstGeom>
        </p:spPr>
        <p:txBody>
          <a:bodyPr anchor="t" rtlCol="false" tIns="0" lIns="0" bIns="0" rIns="0">
            <a:spAutoFit/>
          </a:bodyPr>
          <a:lstStyle/>
          <a:p>
            <a:pPr algn="l">
              <a:lnSpc>
                <a:spcPts val="4899"/>
              </a:lnSpc>
            </a:pPr>
            <a:r>
              <a:rPr lang="en-US" b="true" sz="3499">
                <a:solidFill>
                  <a:srgbClr val="000000"/>
                </a:solidFill>
                <a:latin typeface="Alegreya Sans Bold"/>
                <a:ea typeface="Alegreya Sans Bold"/>
                <a:cs typeface="Alegreya Sans Bold"/>
                <a:sym typeface="Alegreya Sans Bold"/>
              </a:rPr>
              <a:t>Family Recovery</a:t>
            </a:r>
          </a:p>
          <a:p>
            <a:pPr algn="l" marL="755641" indent="-377820" lvl="1">
              <a:lnSpc>
                <a:spcPts val="4899"/>
              </a:lnSpc>
              <a:buFont typeface="Arial"/>
              <a:buChar char="•"/>
            </a:pPr>
            <a:r>
              <a:rPr lang="en-US" sz="3499">
                <a:solidFill>
                  <a:srgbClr val="000000"/>
                </a:solidFill>
                <a:latin typeface="Alegreya Sans"/>
                <a:ea typeface="Alegreya Sans"/>
                <a:cs typeface="Alegreya Sans"/>
                <a:sym typeface="Alegreya Sans"/>
              </a:rPr>
              <a:t>Spouses and loved ones</a:t>
            </a:r>
          </a:p>
          <a:p>
            <a:pPr algn="l" marL="755641" indent="-377820" lvl="1">
              <a:lnSpc>
                <a:spcPts val="4899"/>
              </a:lnSpc>
              <a:buFont typeface="Arial"/>
              <a:buChar char="•"/>
            </a:pPr>
            <a:r>
              <a:rPr lang="en-US" sz="3499">
                <a:solidFill>
                  <a:srgbClr val="000000"/>
                </a:solidFill>
                <a:latin typeface="Alegreya Sans"/>
                <a:ea typeface="Alegreya Sans"/>
                <a:cs typeface="Alegreya Sans"/>
                <a:sym typeface="Alegreya Sans"/>
              </a:rPr>
              <a:t>Meetings held in parallel with AA at annual meetings</a:t>
            </a:r>
          </a:p>
          <a:p>
            <a:pPr algn="l">
              <a:lnSpc>
                <a:spcPts val="4899"/>
              </a:lnSpc>
            </a:pPr>
            <a:r>
              <a:rPr lang="en-US" b="true" sz="3499">
                <a:solidFill>
                  <a:srgbClr val="000000"/>
                </a:solidFill>
                <a:latin typeface="Alegreya Sans Bold"/>
                <a:ea typeface="Alegreya Sans Bold"/>
                <a:cs typeface="Alegreya Sans Bold"/>
                <a:sym typeface="Alegreya Sans Bold"/>
              </a:rPr>
              <a:t>IDAA Children’s Program: Ages 7 -12</a:t>
            </a:r>
          </a:p>
          <a:p>
            <a:pPr algn="l" marL="755641" indent="-377820" lvl="1">
              <a:lnSpc>
                <a:spcPts val="4899"/>
              </a:lnSpc>
              <a:buFont typeface="Arial"/>
              <a:buChar char="•"/>
            </a:pPr>
            <a:r>
              <a:rPr lang="en-US" sz="3499">
                <a:solidFill>
                  <a:srgbClr val="000000"/>
                </a:solidFill>
                <a:latin typeface="Alegreya Sans"/>
                <a:ea typeface="Alegreya Sans"/>
                <a:cs typeface="Alegreya Sans"/>
                <a:sym typeface="Alegreya Sans"/>
              </a:rPr>
              <a:t>Structured 3-day experience with leaders who are specialists in adolescent/family recovery</a:t>
            </a:r>
          </a:p>
          <a:p>
            <a:pPr algn="l">
              <a:lnSpc>
                <a:spcPts val="4899"/>
              </a:lnSpc>
            </a:pPr>
            <a:r>
              <a:rPr lang="en-US" sz="3499">
                <a:solidFill>
                  <a:srgbClr val="000000"/>
                </a:solidFill>
                <a:latin typeface="Alegreya Sans"/>
                <a:ea typeface="Alegreya Sans"/>
                <a:cs typeface="Alegreya Sans"/>
                <a:sym typeface="Alegreya Sans"/>
              </a:rPr>
              <a:t>I</a:t>
            </a:r>
            <a:r>
              <a:rPr lang="en-US" b="true" sz="3499">
                <a:solidFill>
                  <a:srgbClr val="000000"/>
                </a:solidFill>
                <a:latin typeface="Alegreya Sans Bold"/>
                <a:ea typeface="Alegreya Sans Bold"/>
                <a:cs typeface="Alegreya Sans Bold"/>
                <a:sym typeface="Alegreya Sans Bold"/>
              </a:rPr>
              <a:t>DAA Teen Program: Ages 13 -19</a:t>
            </a:r>
          </a:p>
          <a:p>
            <a:pPr algn="l" marL="755641" indent="-377820" lvl="1">
              <a:lnSpc>
                <a:spcPts val="4899"/>
              </a:lnSpc>
              <a:buFont typeface="Arial"/>
              <a:buChar char="•"/>
            </a:pPr>
            <a:r>
              <a:rPr lang="en-US" sz="3499">
                <a:solidFill>
                  <a:srgbClr val="000000"/>
                </a:solidFill>
                <a:latin typeface="Alegreya Sans"/>
                <a:ea typeface="Alegreya Sans"/>
                <a:cs typeface="Alegreya Sans"/>
                <a:sym typeface="Alegreya Sans"/>
              </a:rPr>
              <a:t>Structured 3-day experience</a:t>
            </a:r>
          </a:p>
          <a:p>
            <a:pPr algn="l" marL="755641" indent="-377820" lvl="1">
              <a:lnSpc>
                <a:spcPts val="4899"/>
              </a:lnSpc>
              <a:buFont typeface="Arial"/>
              <a:buChar char="•"/>
            </a:pPr>
            <a:r>
              <a:rPr lang="en-US" sz="3499">
                <a:solidFill>
                  <a:srgbClr val="000000"/>
                </a:solidFill>
                <a:latin typeface="Alegreya Sans"/>
                <a:ea typeface="Alegreya Sans"/>
                <a:cs typeface="Alegreya Sans"/>
                <a:sym typeface="Alegreya Sans"/>
              </a:rPr>
              <a:t>Leaders are specialists in adolescent/ family recovery</a:t>
            </a:r>
          </a:p>
          <a:p>
            <a:pPr algn="l">
              <a:lnSpc>
                <a:spcPts val="4899"/>
              </a:lnSpc>
            </a:pPr>
            <a:r>
              <a:rPr lang="en-US" b="true" sz="3499">
                <a:solidFill>
                  <a:srgbClr val="000000"/>
                </a:solidFill>
                <a:latin typeface="Alegreya Sans Bold"/>
                <a:ea typeface="Alegreya Sans Bold"/>
                <a:cs typeface="Alegreya Sans Bold"/>
                <a:sym typeface="Alegreya Sans Bold"/>
              </a:rPr>
              <a:t>IDAA Twenties:</a:t>
            </a:r>
          </a:p>
          <a:p>
            <a:pPr algn="l" marL="755641" indent="-377820" lvl="1">
              <a:lnSpc>
                <a:spcPts val="4899"/>
              </a:lnSpc>
              <a:buFont typeface="Arial"/>
              <a:buChar char="•"/>
            </a:pPr>
            <a:r>
              <a:rPr lang="en-US" sz="3499">
                <a:solidFill>
                  <a:srgbClr val="000000"/>
                </a:solidFill>
                <a:latin typeface="Alegreya Sans"/>
                <a:ea typeface="Alegreya Sans"/>
                <a:cs typeface="Alegreya Sans"/>
                <a:sym typeface="Alegreya Sans"/>
              </a:rPr>
              <a:t>Started by graduates of IDAA Teen Program</a:t>
            </a:r>
          </a:p>
          <a:p>
            <a:pPr algn="l" marL="755641" indent="-377820" lvl="1">
              <a:lnSpc>
                <a:spcPts val="4899"/>
              </a:lnSpc>
              <a:buFont typeface="Arial"/>
              <a:buChar char="•"/>
            </a:pPr>
            <a:r>
              <a:rPr lang="en-US" sz="3499">
                <a:solidFill>
                  <a:srgbClr val="000000"/>
                </a:solidFill>
                <a:latin typeface="Alegreya Sans"/>
                <a:ea typeface="Alegreya Sans"/>
                <a:cs typeface="Alegreya Sans"/>
                <a:sym typeface="Alegreya Sans"/>
              </a:rPr>
              <a:t>Self-structured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370431" y="-4381808"/>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663428" y="6867425"/>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2364519" y="57339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217433" y="2024480"/>
            <a:ext cx="4333486" cy="4333486"/>
          </a:xfrm>
          <a:custGeom>
            <a:avLst/>
            <a:gdLst/>
            <a:ahLst/>
            <a:cxnLst/>
            <a:rect r="r" b="b" t="t" l="l"/>
            <a:pathLst>
              <a:path h="4333486" w="4333486">
                <a:moveTo>
                  <a:pt x="0" y="0"/>
                </a:moveTo>
                <a:lnTo>
                  <a:pt x="4333486" y="0"/>
                </a:lnTo>
                <a:lnTo>
                  <a:pt x="4333486" y="4333486"/>
                </a:lnTo>
                <a:lnTo>
                  <a:pt x="0" y="4333486"/>
                </a:lnTo>
                <a:lnTo>
                  <a:pt x="0" y="0"/>
                </a:lnTo>
                <a:close/>
              </a:path>
            </a:pathLst>
          </a:custGeom>
          <a:blipFill>
            <a:blip r:embed="rId4"/>
            <a:stretch>
              <a:fillRect l="0" t="0" r="0" b="0"/>
            </a:stretch>
          </a:blipFill>
        </p:spPr>
      </p:sp>
      <p:sp>
        <p:nvSpPr>
          <p:cNvPr name="Freeform 6" id="6"/>
          <p:cNvSpPr/>
          <p:nvPr/>
        </p:nvSpPr>
        <p:spPr>
          <a:xfrm flipH="false" flipV="false" rot="-5400000">
            <a:off x="15923481" y="-24956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5400000">
            <a:off x="-3729024" y="16191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5400000">
            <a:off x="17286547" y="1619150"/>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5162018" y="338787"/>
            <a:ext cx="6631724" cy="1936358"/>
            <a:chOff x="0" y="0"/>
            <a:chExt cx="1785490" cy="521335"/>
          </a:xfrm>
        </p:grpSpPr>
        <p:sp>
          <p:nvSpPr>
            <p:cNvPr name="Freeform 10" id="10"/>
            <p:cNvSpPr/>
            <p:nvPr/>
          </p:nvSpPr>
          <p:spPr>
            <a:xfrm flipH="false" flipV="false" rot="0">
              <a:off x="0" y="0"/>
              <a:ext cx="1785490" cy="521335"/>
            </a:xfrm>
            <a:custGeom>
              <a:avLst/>
              <a:gdLst/>
              <a:ahLst/>
              <a:cxnLst/>
              <a:rect r="r" b="b" t="t" l="l"/>
              <a:pathLst>
                <a:path h="521335" w="1785490">
                  <a:moveTo>
                    <a:pt x="0" y="0"/>
                  </a:moveTo>
                  <a:lnTo>
                    <a:pt x="1785490" y="0"/>
                  </a:lnTo>
                  <a:lnTo>
                    <a:pt x="1785490" y="521335"/>
                  </a:lnTo>
                  <a:lnTo>
                    <a:pt x="0" y="521335"/>
                  </a:lnTo>
                  <a:close/>
                </a:path>
              </a:pathLst>
            </a:custGeom>
            <a:solidFill>
              <a:srgbClr val="9CCADE"/>
            </a:solidFill>
          </p:spPr>
        </p:sp>
        <p:sp>
          <p:nvSpPr>
            <p:cNvPr name="TextBox 11" id="11"/>
            <p:cNvSpPr txBox="true"/>
            <p:nvPr/>
          </p:nvSpPr>
          <p:spPr>
            <a:xfrm>
              <a:off x="0" y="-76200"/>
              <a:ext cx="1785490" cy="59753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5311101" y="528757"/>
            <a:ext cx="6741821" cy="1970422"/>
            <a:chOff x="0" y="0"/>
            <a:chExt cx="1815132" cy="530506"/>
          </a:xfrm>
        </p:grpSpPr>
        <p:sp>
          <p:nvSpPr>
            <p:cNvPr name="Freeform 13" id="13"/>
            <p:cNvSpPr/>
            <p:nvPr/>
          </p:nvSpPr>
          <p:spPr>
            <a:xfrm flipH="false" flipV="false" rot="0">
              <a:off x="0" y="0"/>
              <a:ext cx="1815132" cy="530506"/>
            </a:xfrm>
            <a:custGeom>
              <a:avLst/>
              <a:gdLst/>
              <a:ahLst/>
              <a:cxnLst/>
              <a:rect r="r" b="b" t="t" l="l"/>
              <a:pathLst>
                <a:path h="530506" w="1815132">
                  <a:moveTo>
                    <a:pt x="0" y="0"/>
                  </a:moveTo>
                  <a:lnTo>
                    <a:pt x="1815132" y="0"/>
                  </a:lnTo>
                  <a:lnTo>
                    <a:pt x="1815132" y="530506"/>
                  </a:lnTo>
                  <a:lnTo>
                    <a:pt x="0" y="530506"/>
                  </a:lnTo>
                  <a:close/>
                </a:path>
              </a:pathLst>
            </a:custGeom>
            <a:solidFill>
              <a:srgbClr val="000000">
                <a:alpha val="0"/>
              </a:srgbClr>
            </a:solidFill>
            <a:ln w="76200" cap="sq">
              <a:solidFill>
                <a:srgbClr val="35A4DC"/>
              </a:solidFill>
              <a:prstDash val="solid"/>
              <a:miter/>
            </a:ln>
          </p:spPr>
        </p:sp>
        <p:sp>
          <p:nvSpPr>
            <p:cNvPr name="TextBox 14" id="14"/>
            <p:cNvSpPr txBox="true"/>
            <p:nvPr/>
          </p:nvSpPr>
          <p:spPr>
            <a:xfrm>
              <a:off x="0" y="-76200"/>
              <a:ext cx="1815132" cy="606706"/>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5162018" y="942975"/>
            <a:ext cx="6631724" cy="786038"/>
          </a:xfrm>
          <a:prstGeom prst="rect">
            <a:avLst/>
          </a:prstGeom>
        </p:spPr>
        <p:txBody>
          <a:bodyPr anchor="t" rtlCol="false" tIns="0" lIns="0" bIns="0" rIns="0">
            <a:spAutoFit/>
          </a:bodyPr>
          <a:lstStyle/>
          <a:p>
            <a:pPr algn="ctr">
              <a:lnSpc>
                <a:spcPts val="6496"/>
              </a:lnSpc>
            </a:pPr>
            <a:r>
              <a:rPr lang="en-US" sz="4640">
                <a:solidFill>
                  <a:srgbClr val="000000"/>
                </a:solidFill>
                <a:latin typeface="Norwester"/>
                <a:ea typeface="Norwester"/>
                <a:cs typeface="Norwester"/>
                <a:sym typeface="Norwester"/>
              </a:rPr>
              <a:t>UPCOMING CONFERENCES</a:t>
            </a:r>
          </a:p>
        </p:txBody>
      </p:sp>
      <p:sp>
        <p:nvSpPr>
          <p:cNvPr name="TextBox 16" id="16"/>
          <p:cNvSpPr txBox="true"/>
          <p:nvPr/>
        </p:nvSpPr>
        <p:spPr>
          <a:xfrm rot="0">
            <a:off x="2159845" y="3947224"/>
            <a:ext cx="9290348" cy="604520"/>
          </a:xfrm>
          <a:prstGeom prst="rect">
            <a:avLst/>
          </a:prstGeom>
        </p:spPr>
        <p:txBody>
          <a:bodyPr anchor="t" rtlCol="false" tIns="0" lIns="0" bIns="0" rIns="0">
            <a:spAutoFit/>
          </a:bodyPr>
          <a:lstStyle/>
          <a:p>
            <a:pPr algn="l" marL="690881" indent="-345440" lvl="1">
              <a:lnSpc>
                <a:spcPts val="4480"/>
              </a:lnSpc>
              <a:buFont typeface="Arial"/>
              <a:buChar char="•"/>
            </a:pPr>
            <a:r>
              <a:rPr lang="en-US" b="true" sz="3200">
                <a:solidFill>
                  <a:srgbClr val="000000"/>
                </a:solidFill>
                <a:latin typeface="Alegreya Sans Bold"/>
                <a:ea typeface="Alegreya Sans Bold"/>
                <a:cs typeface="Alegreya Sans Bold"/>
                <a:sym typeface="Alegreya Sans Bold"/>
              </a:rPr>
              <a:t>July 8-12, 2026 - Chicago, IL Marriott Magnificent Mile </a:t>
            </a:r>
          </a:p>
        </p:txBody>
      </p:sp>
      <p:sp>
        <p:nvSpPr>
          <p:cNvPr name="TextBox 17" id="17"/>
          <p:cNvSpPr txBox="true"/>
          <p:nvPr/>
        </p:nvSpPr>
        <p:spPr>
          <a:xfrm rot="0">
            <a:off x="2422530" y="6529609"/>
            <a:ext cx="9371211" cy="604520"/>
          </a:xfrm>
          <a:prstGeom prst="rect">
            <a:avLst/>
          </a:prstGeom>
        </p:spPr>
        <p:txBody>
          <a:bodyPr anchor="t" rtlCol="false" tIns="0" lIns="0" bIns="0" rIns="0">
            <a:spAutoFit/>
          </a:bodyPr>
          <a:lstStyle/>
          <a:p>
            <a:pPr algn="l" marL="690881" indent="-345440" lvl="1">
              <a:lnSpc>
                <a:spcPts val="4480"/>
              </a:lnSpc>
              <a:buFont typeface="Arial"/>
              <a:buChar char="•"/>
            </a:pPr>
            <a:r>
              <a:rPr lang="en-US" b="true" sz="3200">
                <a:solidFill>
                  <a:srgbClr val="000000"/>
                </a:solidFill>
                <a:latin typeface="Alegreya Sans Bold"/>
                <a:ea typeface="Alegreya Sans Bold"/>
                <a:cs typeface="Alegreya Sans Bold"/>
                <a:sym typeface="Alegreya Sans Bold"/>
              </a:rPr>
              <a:t>July 21-25, 2027 - Orlando, FL Renaissance at Seaworld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370431" y="-4381808"/>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663428" y="6867425"/>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2364519" y="57339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15923481" y="-24956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400000">
            <a:off x="-3729024" y="16191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5400000">
            <a:off x="18419132" y="1619150"/>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5162018" y="338787"/>
            <a:ext cx="6631724" cy="1641390"/>
            <a:chOff x="0" y="0"/>
            <a:chExt cx="1785490" cy="441919"/>
          </a:xfrm>
        </p:grpSpPr>
        <p:sp>
          <p:nvSpPr>
            <p:cNvPr name="Freeform 9" id="9"/>
            <p:cNvSpPr/>
            <p:nvPr/>
          </p:nvSpPr>
          <p:spPr>
            <a:xfrm flipH="false" flipV="false" rot="0">
              <a:off x="0" y="0"/>
              <a:ext cx="1785490" cy="441919"/>
            </a:xfrm>
            <a:custGeom>
              <a:avLst/>
              <a:gdLst/>
              <a:ahLst/>
              <a:cxnLst/>
              <a:rect r="r" b="b" t="t" l="l"/>
              <a:pathLst>
                <a:path h="441919" w="1785490">
                  <a:moveTo>
                    <a:pt x="0" y="0"/>
                  </a:moveTo>
                  <a:lnTo>
                    <a:pt x="1785490" y="0"/>
                  </a:lnTo>
                  <a:lnTo>
                    <a:pt x="1785490" y="441919"/>
                  </a:lnTo>
                  <a:lnTo>
                    <a:pt x="0" y="441919"/>
                  </a:lnTo>
                  <a:close/>
                </a:path>
              </a:pathLst>
            </a:custGeom>
            <a:solidFill>
              <a:srgbClr val="9CCADE"/>
            </a:solidFill>
          </p:spPr>
        </p:sp>
        <p:sp>
          <p:nvSpPr>
            <p:cNvPr name="TextBox 10" id="10"/>
            <p:cNvSpPr txBox="true"/>
            <p:nvPr/>
          </p:nvSpPr>
          <p:spPr>
            <a:xfrm>
              <a:off x="0" y="-76200"/>
              <a:ext cx="1785490" cy="518119"/>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5311101" y="528757"/>
            <a:ext cx="6741821" cy="1746388"/>
            <a:chOff x="0" y="0"/>
            <a:chExt cx="1815132" cy="470188"/>
          </a:xfrm>
        </p:grpSpPr>
        <p:sp>
          <p:nvSpPr>
            <p:cNvPr name="Freeform 12" id="12"/>
            <p:cNvSpPr/>
            <p:nvPr/>
          </p:nvSpPr>
          <p:spPr>
            <a:xfrm flipH="false" flipV="false" rot="0">
              <a:off x="0" y="0"/>
              <a:ext cx="1815132" cy="470188"/>
            </a:xfrm>
            <a:custGeom>
              <a:avLst/>
              <a:gdLst/>
              <a:ahLst/>
              <a:cxnLst/>
              <a:rect r="r" b="b" t="t" l="l"/>
              <a:pathLst>
                <a:path h="470188" w="1815132">
                  <a:moveTo>
                    <a:pt x="0" y="0"/>
                  </a:moveTo>
                  <a:lnTo>
                    <a:pt x="1815132" y="0"/>
                  </a:lnTo>
                  <a:lnTo>
                    <a:pt x="1815132" y="470188"/>
                  </a:lnTo>
                  <a:lnTo>
                    <a:pt x="0" y="470188"/>
                  </a:lnTo>
                  <a:close/>
                </a:path>
              </a:pathLst>
            </a:custGeom>
            <a:solidFill>
              <a:srgbClr val="000000">
                <a:alpha val="0"/>
              </a:srgbClr>
            </a:solidFill>
            <a:ln w="76200" cap="sq">
              <a:solidFill>
                <a:srgbClr val="35A4DC"/>
              </a:solidFill>
              <a:prstDash val="solid"/>
              <a:miter/>
            </a:ln>
          </p:spPr>
        </p:sp>
        <p:sp>
          <p:nvSpPr>
            <p:cNvPr name="TextBox 13" id="13"/>
            <p:cNvSpPr txBox="true"/>
            <p:nvPr/>
          </p:nvSpPr>
          <p:spPr>
            <a:xfrm>
              <a:off x="0" y="-76200"/>
              <a:ext cx="1815132" cy="546388"/>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5162018" y="670937"/>
            <a:ext cx="6631724" cy="786038"/>
          </a:xfrm>
          <a:prstGeom prst="rect">
            <a:avLst/>
          </a:prstGeom>
        </p:spPr>
        <p:txBody>
          <a:bodyPr anchor="t" rtlCol="false" tIns="0" lIns="0" bIns="0" rIns="0">
            <a:spAutoFit/>
          </a:bodyPr>
          <a:lstStyle/>
          <a:p>
            <a:pPr algn="ctr">
              <a:lnSpc>
                <a:spcPts val="6496"/>
              </a:lnSpc>
            </a:pPr>
            <a:r>
              <a:rPr lang="en-US" sz="4640">
                <a:solidFill>
                  <a:srgbClr val="000000"/>
                </a:solidFill>
                <a:latin typeface="Norwester"/>
                <a:ea typeface="Norwester"/>
                <a:cs typeface="Norwester"/>
                <a:sym typeface="Norwester"/>
              </a:rPr>
              <a:t>PERSONAL EXPERIENCES</a:t>
            </a:r>
          </a:p>
        </p:txBody>
      </p:sp>
      <p:sp>
        <p:nvSpPr>
          <p:cNvPr name="TextBox 15" id="15"/>
          <p:cNvSpPr txBox="true"/>
          <p:nvPr/>
        </p:nvSpPr>
        <p:spPr>
          <a:xfrm rot="0">
            <a:off x="2159845" y="2645631"/>
            <a:ext cx="15099455" cy="6047740"/>
          </a:xfrm>
          <a:prstGeom prst="rect">
            <a:avLst/>
          </a:prstGeom>
        </p:spPr>
        <p:txBody>
          <a:bodyPr anchor="t" rtlCol="false" tIns="0" lIns="0" bIns="0" rIns="0">
            <a:spAutoFit/>
          </a:bodyPr>
          <a:lstStyle/>
          <a:p>
            <a:pPr algn="l" marL="734059" indent="-367030" lvl="1">
              <a:lnSpc>
                <a:spcPts val="4759"/>
              </a:lnSpc>
              <a:buFont typeface="Arial"/>
              <a:buChar char="•"/>
            </a:pPr>
            <a:r>
              <a:rPr lang="en-US" sz="3399" i="true">
                <a:solidFill>
                  <a:srgbClr val="000000"/>
                </a:solidFill>
                <a:latin typeface="Alegreya Sans Italics"/>
                <a:ea typeface="Alegreya Sans Italics"/>
                <a:cs typeface="Alegreya Sans Italics"/>
                <a:sym typeface="Alegreya Sans Italics"/>
              </a:rPr>
              <a:t>“I was welcomed with open arms. I immediately felt at home. My life has never been the same.</a:t>
            </a:r>
          </a:p>
          <a:p>
            <a:pPr algn="l">
              <a:lnSpc>
                <a:spcPts val="4759"/>
              </a:lnSpc>
            </a:pPr>
          </a:p>
          <a:p>
            <a:pPr algn="l" marL="734059" indent="-367030" lvl="1">
              <a:lnSpc>
                <a:spcPts val="4759"/>
              </a:lnSpc>
              <a:buFont typeface="Arial"/>
              <a:buChar char="•"/>
            </a:pPr>
            <a:r>
              <a:rPr lang="en-US" sz="3399" i="true">
                <a:solidFill>
                  <a:srgbClr val="000000"/>
                </a:solidFill>
                <a:latin typeface="Alegreya Sans Italics"/>
                <a:ea typeface="Alegreya Sans Italics"/>
                <a:cs typeface="Alegreya Sans Italics"/>
                <a:sym typeface="Alegreya Sans Italics"/>
              </a:rPr>
              <a:t>“IDAA is the one place where, not only can I be my true self, but I can also meet and connect with others whose experiences are like my own.”</a:t>
            </a:r>
          </a:p>
          <a:p>
            <a:pPr algn="l">
              <a:lnSpc>
                <a:spcPts val="4759"/>
              </a:lnSpc>
            </a:pPr>
          </a:p>
          <a:p>
            <a:pPr algn="l" marL="734059" indent="-367030" lvl="1">
              <a:lnSpc>
                <a:spcPts val="4759"/>
              </a:lnSpc>
              <a:buFont typeface="Arial"/>
              <a:buChar char="•"/>
            </a:pPr>
            <a:r>
              <a:rPr lang="en-US" sz="3399" i="true">
                <a:solidFill>
                  <a:srgbClr val="000000"/>
                </a:solidFill>
                <a:latin typeface="Alegreya Sans Italics"/>
                <a:ea typeface="Alegreya Sans Italics"/>
                <a:cs typeface="Alegreya Sans Italics"/>
                <a:sym typeface="Alegreya Sans Italics"/>
              </a:rPr>
              <a:t>“For the first time in my life, I found hope, friendship, love, and a place to belong. At IDAA , I had found my people.”</a:t>
            </a:r>
          </a:p>
          <a:p>
            <a:pPr algn="l">
              <a:lnSpc>
                <a:spcPts val="4759"/>
              </a:lnSpc>
            </a:pPr>
          </a:p>
          <a:p>
            <a:pPr algn="l" marL="734059" indent="-367030" lvl="1">
              <a:lnSpc>
                <a:spcPts val="4759"/>
              </a:lnSpc>
              <a:buFont typeface="Arial"/>
              <a:buChar char="•"/>
            </a:pPr>
            <a:r>
              <a:rPr lang="en-US" sz="3399" i="true">
                <a:solidFill>
                  <a:srgbClr val="000000"/>
                </a:solidFill>
                <a:latin typeface="Alegreya Sans Italics"/>
                <a:ea typeface="Alegreya Sans Italics"/>
                <a:cs typeface="Alegreya Sans Italics"/>
                <a:sym typeface="Alegreya Sans Italics"/>
              </a:rPr>
              <a:t>“The true gift of IDAA - a safe place for our whole family to shed shame and fear to find solutions, contentment and even serenity.”</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370431" y="-4381808"/>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663428" y="6867425"/>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2364519" y="57339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15923481" y="-24956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400000">
            <a:off x="-3729024" y="16191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5400000">
            <a:off x="17286547" y="1619150"/>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5162018" y="338787"/>
            <a:ext cx="6631724" cy="1936358"/>
            <a:chOff x="0" y="0"/>
            <a:chExt cx="1785490" cy="521335"/>
          </a:xfrm>
        </p:grpSpPr>
        <p:sp>
          <p:nvSpPr>
            <p:cNvPr name="Freeform 9" id="9"/>
            <p:cNvSpPr/>
            <p:nvPr/>
          </p:nvSpPr>
          <p:spPr>
            <a:xfrm flipH="false" flipV="false" rot="0">
              <a:off x="0" y="0"/>
              <a:ext cx="1785490" cy="521335"/>
            </a:xfrm>
            <a:custGeom>
              <a:avLst/>
              <a:gdLst/>
              <a:ahLst/>
              <a:cxnLst/>
              <a:rect r="r" b="b" t="t" l="l"/>
              <a:pathLst>
                <a:path h="521335" w="1785490">
                  <a:moveTo>
                    <a:pt x="0" y="0"/>
                  </a:moveTo>
                  <a:lnTo>
                    <a:pt x="1785490" y="0"/>
                  </a:lnTo>
                  <a:lnTo>
                    <a:pt x="1785490" y="521335"/>
                  </a:lnTo>
                  <a:lnTo>
                    <a:pt x="0" y="521335"/>
                  </a:lnTo>
                  <a:close/>
                </a:path>
              </a:pathLst>
            </a:custGeom>
            <a:solidFill>
              <a:srgbClr val="9CCADE"/>
            </a:solidFill>
          </p:spPr>
        </p:sp>
        <p:sp>
          <p:nvSpPr>
            <p:cNvPr name="TextBox 10" id="10"/>
            <p:cNvSpPr txBox="true"/>
            <p:nvPr/>
          </p:nvSpPr>
          <p:spPr>
            <a:xfrm>
              <a:off x="0" y="-76200"/>
              <a:ext cx="1785490" cy="59753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5311101" y="528757"/>
            <a:ext cx="6741821" cy="1970422"/>
            <a:chOff x="0" y="0"/>
            <a:chExt cx="1815132" cy="530506"/>
          </a:xfrm>
        </p:grpSpPr>
        <p:sp>
          <p:nvSpPr>
            <p:cNvPr name="Freeform 12" id="12"/>
            <p:cNvSpPr/>
            <p:nvPr/>
          </p:nvSpPr>
          <p:spPr>
            <a:xfrm flipH="false" flipV="false" rot="0">
              <a:off x="0" y="0"/>
              <a:ext cx="1815132" cy="530506"/>
            </a:xfrm>
            <a:custGeom>
              <a:avLst/>
              <a:gdLst/>
              <a:ahLst/>
              <a:cxnLst/>
              <a:rect r="r" b="b" t="t" l="l"/>
              <a:pathLst>
                <a:path h="530506" w="1815132">
                  <a:moveTo>
                    <a:pt x="0" y="0"/>
                  </a:moveTo>
                  <a:lnTo>
                    <a:pt x="1815132" y="0"/>
                  </a:lnTo>
                  <a:lnTo>
                    <a:pt x="1815132" y="530506"/>
                  </a:lnTo>
                  <a:lnTo>
                    <a:pt x="0" y="530506"/>
                  </a:lnTo>
                  <a:close/>
                </a:path>
              </a:pathLst>
            </a:custGeom>
            <a:solidFill>
              <a:srgbClr val="000000">
                <a:alpha val="0"/>
              </a:srgbClr>
            </a:solidFill>
            <a:ln w="76200" cap="sq">
              <a:solidFill>
                <a:srgbClr val="35A4DC"/>
              </a:solidFill>
              <a:prstDash val="solid"/>
              <a:miter/>
            </a:ln>
          </p:spPr>
        </p:sp>
        <p:sp>
          <p:nvSpPr>
            <p:cNvPr name="TextBox 13" id="13"/>
            <p:cNvSpPr txBox="true"/>
            <p:nvPr/>
          </p:nvSpPr>
          <p:spPr>
            <a:xfrm>
              <a:off x="0" y="-76200"/>
              <a:ext cx="1815132" cy="606706"/>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5162018" y="871084"/>
            <a:ext cx="6631724" cy="786038"/>
          </a:xfrm>
          <a:prstGeom prst="rect">
            <a:avLst/>
          </a:prstGeom>
        </p:spPr>
        <p:txBody>
          <a:bodyPr anchor="t" rtlCol="false" tIns="0" lIns="0" bIns="0" rIns="0">
            <a:spAutoFit/>
          </a:bodyPr>
          <a:lstStyle/>
          <a:p>
            <a:pPr algn="ctr">
              <a:lnSpc>
                <a:spcPts val="6496"/>
              </a:lnSpc>
            </a:pPr>
            <a:r>
              <a:rPr lang="en-US" sz="4640">
                <a:solidFill>
                  <a:srgbClr val="000000"/>
                </a:solidFill>
                <a:latin typeface="Norwester"/>
                <a:ea typeface="Norwester"/>
                <a:cs typeface="Norwester"/>
                <a:sym typeface="Norwester"/>
              </a:rPr>
              <a:t>CONTACT IDAA</a:t>
            </a:r>
          </a:p>
        </p:txBody>
      </p:sp>
      <p:sp>
        <p:nvSpPr>
          <p:cNvPr name="TextBox 15" id="15"/>
          <p:cNvSpPr txBox="true"/>
          <p:nvPr/>
        </p:nvSpPr>
        <p:spPr>
          <a:xfrm rot="0">
            <a:off x="3880147" y="3032760"/>
            <a:ext cx="11890772" cy="6225540"/>
          </a:xfrm>
          <a:prstGeom prst="rect">
            <a:avLst/>
          </a:prstGeom>
        </p:spPr>
        <p:txBody>
          <a:bodyPr anchor="t" rtlCol="false" tIns="0" lIns="0" bIns="0" rIns="0">
            <a:spAutoFit/>
          </a:bodyPr>
          <a:lstStyle/>
          <a:p>
            <a:pPr algn="l" marL="842007" indent="-421003" lvl="1">
              <a:lnSpc>
                <a:spcPts val="5459"/>
              </a:lnSpc>
              <a:buFont typeface="Arial"/>
              <a:buChar char="•"/>
            </a:pPr>
            <a:r>
              <a:rPr lang="en-US" b="true" sz="3899">
                <a:solidFill>
                  <a:srgbClr val="000000"/>
                </a:solidFill>
                <a:latin typeface="Alegreya Sans Bold"/>
                <a:ea typeface="Alegreya Sans Bold"/>
                <a:cs typeface="Alegreya Sans Bold"/>
                <a:sym typeface="Alegreya Sans Bold"/>
              </a:rPr>
              <a:t>www.IDAA.org</a:t>
            </a:r>
          </a:p>
          <a:p>
            <a:pPr algn="l">
              <a:lnSpc>
                <a:spcPts val="5459"/>
              </a:lnSpc>
            </a:pPr>
          </a:p>
          <a:p>
            <a:pPr algn="l" marL="842007" indent="-421003" lvl="1">
              <a:lnSpc>
                <a:spcPts val="5459"/>
              </a:lnSpc>
              <a:buFont typeface="Arial"/>
              <a:buChar char="•"/>
            </a:pPr>
            <a:r>
              <a:rPr lang="en-US" sz="3899">
                <a:solidFill>
                  <a:srgbClr val="000000"/>
                </a:solidFill>
                <a:latin typeface="Alegreya Sans"/>
                <a:ea typeface="Alegreya Sans"/>
                <a:cs typeface="Alegreya Sans"/>
                <a:sym typeface="Alegreya Sans"/>
              </a:rPr>
              <a:t>IDAA Central Office</a:t>
            </a:r>
          </a:p>
          <a:p>
            <a:pPr algn="l">
              <a:lnSpc>
                <a:spcPts val="5459"/>
              </a:lnSpc>
            </a:pPr>
            <a:r>
              <a:rPr lang="en-US" sz="3899">
                <a:solidFill>
                  <a:srgbClr val="000000"/>
                </a:solidFill>
                <a:latin typeface="Alegreya Sans"/>
                <a:ea typeface="Alegreya Sans"/>
                <a:cs typeface="Alegreya Sans"/>
                <a:sym typeface="Alegreya Sans"/>
              </a:rPr>
              <a:t>          5123 W 98th St, #1110</a:t>
            </a:r>
          </a:p>
          <a:p>
            <a:pPr algn="l">
              <a:lnSpc>
                <a:spcPts val="5459"/>
              </a:lnSpc>
            </a:pPr>
            <a:r>
              <a:rPr lang="en-US" sz="3899">
                <a:solidFill>
                  <a:srgbClr val="000000"/>
                </a:solidFill>
                <a:latin typeface="Alegreya Sans"/>
                <a:ea typeface="Alegreya Sans"/>
                <a:cs typeface="Alegreya Sans"/>
                <a:sym typeface="Alegreya Sans"/>
              </a:rPr>
              <a:t>         </a:t>
            </a:r>
            <a:r>
              <a:rPr lang="en-US" sz="3899">
                <a:solidFill>
                  <a:srgbClr val="000000"/>
                </a:solidFill>
                <a:latin typeface="Alegreya Sans"/>
                <a:ea typeface="Alegreya Sans"/>
                <a:cs typeface="Alegreya Sans"/>
                <a:sym typeface="Alegreya Sans"/>
              </a:rPr>
              <a:t>Minneapolis, MN 55437</a:t>
            </a:r>
          </a:p>
          <a:p>
            <a:pPr algn="l">
              <a:lnSpc>
                <a:spcPts val="5459"/>
              </a:lnSpc>
            </a:pPr>
          </a:p>
          <a:p>
            <a:pPr algn="l" marL="842007" indent="-421003" lvl="1">
              <a:lnSpc>
                <a:spcPts val="5459"/>
              </a:lnSpc>
              <a:buFont typeface="Arial"/>
              <a:buChar char="•"/>
            </a:pPr>
            <a:r>
              <a:rPr lang="en-US" sz="3899">
                <a:solidFill>
                  <a:srgbClr val="000000"/>
                </a:solidFill>
                <a:latin typeface="Alegreya Sans"/>
                <a:ea typeface="Alegreya Sans"/>
                <a:cs typeface="Alegreya Sans"/>
                <a:sym typeface="Alegreya Sans"/>
              </a:rPr>
              <a:t>Michelle Van Alst – Executive Director executive@idaa.org</a:t>
            </a:r>
          </a:p>
          <a:p>
            <a:pPr algn="l">
              <a:lnSpc>
                <a:spcPts val="5459"/>
              </a:lnSpc>
            </a:pPr>
          </a:p>
          <a:p>
            <a:pPr algn="l" marL="842007" indent="-421003" lvl="1">
              <a:lnSpc>
                <a:spcPts val="5459"/>
              </a:lnSpc>
              <a:buFont typeface="Arial"/>
              <a:buChar char="•"/>
            </a:pPr>
            <a:r>
              <a:rPr lang="en-US" sz="3899">
                <a:solidFill>
                  <a:srgbClr val="000000"/>
                </a:solidFill>
                <a:latin typeface="Alegreya Sans"/>
                <a:ea typeface="Alegreya Sans"/>
                <a:cs typeface="Alegreya Sans"/>
                <a:sym typeface="Alegreya Sans"/>
              </a:rPr>
              <a:t>IDAA Central Office: 651-299-3452</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370431" y="-4381808"/>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2937864" y="7393734"/>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2243693" y="5849645"/>
            <a:ext cx="12892957" cy="1980020"/>
            <a:chOff x="0" y="0"/>
            <a:chExt cx="4199561" cy="644942"/>
          </a:xfrm>
        </p:grpSpPr>
        <p:sp>
          <p:nvSpPr>
            <p:cNvPr name="Freeform 5" id="5"/>
            <p:cNvSpPr/>
            <p:nvPr/>
          </p:nvSpPr>
          <p:spPr>
            <a:xfrm flipH="false" flipV="false" rot="0">
              <a:off x="0" y="0"/>
              <a:ext cx="4199561" cy="644942"/>
            </a:xfrm>
            <a:custGeom>
              <a:avLst/>
              <a:gdLst/>
              <a:ahLst/>
              <a:cxnLst/>
              <a:rect r="r" b="b" t="t" l="l"/>
              <a:pathLst>
                <a:path h="644942" w="4199561">
                  <a:moveTo>
                    <a:pt x="18014" y="0"/>
                  </a:moveTo>
                  <a:lnTo>
                    <a:pt x="4181546" y="0"/>
                  </a:lnTo>
                  <a:cubicBezTo>
                    <a:pt x="4186324" y="0"/>
                    <a:pt x="4190906" y="1898"/>
                    <a:pt x="4194284" y="5276"/>
                  </a:cubicBezTo>
                  <a:cubicBezTo>
                    <a:pt x="4197663" y="8655"/>
                    <a:pt x="4199561" y="13237"/>
                    <a:pt x="4199561" y="18014"/>
                  </a:cubicBezTo>
                  <a:lnTo>
                    <a:pt x="4199561" y="626928"/>
                  </a:lnTo>
                  <a:cubicBezTo>
                    <a:pt x="4199561" y="631706"/>
                    <a:pt x="4197663" y="636288"/>
                    <a:pt x="4194284" y="639666"/>
                  </a:cubicBezTo>
                  <a:cubicBezTo>
                    <a:pt x="4190906" y="643045"/>
                    <a:pt x="4186324" y="644942"/>
                    <a:pt x="4181546" y="644942"/>
                  </a:cubicBezTo>
                  <a:lnTo>
                    <a:pt x="18014" y="644942"/>
                  </a:lnTo>
                  <a:cubicBezTo>
                    <a:pt x="13237" y="644942"/>
                    <a:pt x="8655" y="643045"/>
                    <a:pt x="5276" y="639666"/>
                  </a:cubicBezTo>
                  <a:cubicBezTo>
                    <a:pt x="1898" y="636288"/>
                    <a:pt x="0" y="631706"/>
                    <a:pt x="0" y="626928"/>
                  </a:cubicBezTo>
                  <a:lnTo>
                    <a:pt x="0" y="18014"/>
                  </a:lnTo>
                  <a:cubicBezTo>
                    <a:pt x="0" y="13237"/>
                    <a:pt x="1898" y="8655"/>
                    <a:pt x="5276" y="5276"/>
                  </a:cubicBezTo>
                  <a:cubicBezTo>
                    <a:pt x="8655" y="1898"/>
                    <a:pt x="13237" y="0"/>
                    <a:pt x="18014" y="0"/>
                  </a:cubicBezTo>
                  <a:close/>
                </a:path>
              </a:pathLst>
            </a:custGeom>
            <a:solidFill>
              <a:srgbClr val="E8F8FF"/>
            </a:solidFill>
          </p:spPr>
        </p:sp>
        <p:sp>
          <p:nvSpPr>
            <p:cNvPr name="TextBox 6" id="6"/>
            <p:cNvSpPr txBox="true"/>
            <p:nvPr/>
          </p:nvSpPr>
          <p:spPr>
            <a:xfrm>
              <a:off x="0" y="-76200"/>
              <a:ext cx="4199561" cy="721142"/>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5400000">
            <a:off x="-2364519" y="57339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5400000">
            <a:off x="15923481" y="-24956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3729024" y="16191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5400000">
            <a:off x="17286547" y="1619150"/>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1" id="11"/>
          <p:cNvGrpSpPr/>
          <p:nvPr/>
        </p:nvGrpSpPr>
        <p:grpSpPr>
          <a:xfrm rot="0">
            <a:off x="5826152" y="551971"/>
            <a:ext cx="5481584" cy="955562"/>
            <a:chOff x="0" y="0"/>
            <a:chExt cx="1785490" cy="311251"/>
          </a:xfrm>
        </p:grpSpPr>
        <p:sp>
          <p:nvSpPr>
            <p:cNvPr name="Freeform 12" id="12"/>
            <p:cNvSpPr/>
            <p:nvPr/>
          </p:nvSpPr>
          <p:spPr>
            <a:xfrm flipH="false" flipV="false" rot="0">
              <a:off x="0" y="0"/>
              <a:ext cx="1785490" cy="311251"/>
            </a:xfrm>
            <a:custGeom>
              <a:avLst/>
              <a:gdLst/>
              <a:ahLst/>
              <a:cxnLst/>
              <a:rect r="r" b="b" t="t" l="l"/>
              <a:pathLst>
                <a:path h="311251" w="1785490">
                  <a:moveTo>
                    <a:pt x="0" y="0"/>
                  </a:moveTo>
                  <a:lnTo>
                    <a:pt x="1785490" y="0"/>
                  </a:lnTo>
                  <a:lnTo>
                    <a:pt x="1785490" y="311251"/>
                  </a:lnTo>
                  <a:lnTo>
                    <a:pt x="0" y="311251"/>
                  </a:lnTo>
                  <a:close/>
                </a:path>
              </a:pathLst>
            </a:custGeom>
            <a:solidFill>
              <a:srgbClr val="9CCADE"/>
            </a:solidFill>
          </p:spPr>
        </p:sp>
        <p:sp>
          <p:nvSpPr>
            <p:cNvPr name="TextBox 13" id="13"/>
            <p:cNvSpPr txBox="true"/>
            <p:nvPr/>
          </p:nvSpPr>
          <p:spPr>
            <a:xfrm>
              <a:off x="0" y="-76200"/>
              <a:ext cx="1785490" cy="387451"/>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5949380" y="708995"/>
            <a:ext cx="5481584" cy="955562"/>
            <a:chOff x="0" y="0"/>
            <a:chExt cx="1785490" cy="311251"/>
          </a:xfrm>
        </p:grpSpPr>
        <p:sp>
          <p:nvSpPr>
            <p:cNvPr name="Freeform 15" id="15"/>
            <p:cNvSpPr/>
            <p:nvPr/>
          </p:nvSpPr>
          <p:spPr>
            <a:xfrm flipH="false" flipV="false" rot="0">
              <a:off x="0" y="0"/>
              <a:ext cx="1785490" cy="311251"/>
            </a:xfrm>
            <a:custGeom>
              <a:avLst/>
              <a:gdLst/>
              <a:ahLst/>
              <a:cxnLst/>
              <a:rect r="r" b="b" t="t" l="l"/>
              <a:pathLst>
                <a:path h="311251" w="1785490">
                  <a:moveTo>
                    <a:pt x="0" y="0"/>
                  </a:moveTo>
                  <a:lnTo>
                    <a:pt x="1785490" y="0"/>
                  </a:lnTo>
                  <a:lnTo>
                    <a:pt x="1785490" y="311251"/>
                  </a:lnTo>
                  <a:lnTo>
                    <a:pt x="0" y="311251"/>
                  </a:lnTo>
                  <a:close/>
                </a:path>
              </a:pathLst>
            </a:custGeom>
            <a:solidFill>
              <a:srgbClr val="000000">
                <a:alpha val="0"/>
              </a:srgbClr>
            </a:solidFill>
            <a:ln w="76200" cap="sq">
              <a:solidFill>
                <a:srgbClr val="35A4DC"/>
              </a:solidFill>
              <a:prstDash val="solid"/>
              <a:miter/>
            </a:ln>
          </p:spPr>
        </p:sp>
        <p:sp>
          <p:nvSpPr>
            <p:cNvPr name="TextBox 16" id="16"/>
            <p:cNvSpPr txBox="true"/>
            <p:nvPr/>
          </p:nvSpPr>
          <p:spPr>
            <a:xfrm>
              <a:off x="0" y="-76200"/>
              <a:ext cx="1785490" cy="387451"/>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6537113" y="821174"/>
            <a:ext cx="4182889" cy="655057"/>
          </a:xfrm>
          <a:prstGeom prst="rect">
            <a:avLst/>
          </a:prstGeom>
        </p:spPr>
        <p:txBody>
          <a:bodyPr anchor="t" rtlCol="false" tIns="0" lIns="0" bIns="0" rIns="0">
            <a:spAutoFit/>
          </a:bodyPr>
          <a:lstStyle/>
          <a:p>
            <a:pPr algn="ctr">
              <a:lnSpc>
                <a:spcPts val="5369"/>
              </a:lnSpc>
            </a:pPr>
            <a:r>
              <a:rPr lang="en-US" sz="3835">
                <a:solidFill>
                  <a:srgbClr val="000000"/>
                </a:solidFill>
                <a:latin typeface="Norwester"/>
                <a:ea typeface="Norwester"/>
                <a:cs typeface="Norwester"/>
                <a:sym typeface="Norwester"/>
              </a:rPr>
              <a:t>MISSION STATEMENT</a:t>
            </a:r>
          </a:p>
        </p:txBody>
      </p:sp>
      <p:grpSp>
        <p:nvGrpSpPr>
          <p:cNvPr name="Group 18" id="18"/>
          <p:cNvGrpSpPr/>
          <p:nvPr/>
        </p:nvGrpSpPr>
        <p:grpSpPr>
          <a:xfrm rot="0">
            <a:off x="5764539" y="4430056"/>
            <a:ext cx="5481584" cy="955562"/>
            <a:chOff x="0" y="0"/>
            <a:chExt cx="1785490" cy="311251"/>
          </a:xfrm>
        </p:grpSpPr>
        <p:sp>
          <p:nvSpPr>
            <p:cNvPr name="Freeform 19" id="19"/>
            <p:cNvSpPr/>
            <p:nvPr/>
          </p:nvSpPr>
          <p:spPr>
            <a:xfrm flipH="false" flipV="false" rot="0">
              <a:off x="0" y="0"/>
              <a:ext cx="1785490" cy="311251"/>
            </a:xfrm>
            <a:custGeom>
              <a:avLst/>
              <a:gdLst/>
              <a:ahLst/>
              <a:cxnLst/>
              <a:rect r="r" b="b" t="t" l="l"/>
              <a:pathLst>
                <a:path h="311251" w="1785490">
                  <a:moveTo>
                    <a:pt x="0" y="0"/>
                  </a:moveTo>
                  <a:lnTo>
                    <a:pt x="1785490" y="0"/>
                  </a:lnTo>
                  <a:lnTo>
                    <a:pt x="1785490" y="311251"/>
                  </a:lnTo>
                  <a:lnTo>
                    <a:pt x="0" y="311251"/>
                  </a:lnTo>
                  <a:close/>
                </a:path>
              </a:pathLst>
            </a:custGeom>
            <a:solidFill>
              <a:srgbClr val="9CCADE"/>
            </a:solidFill>
          </p:spPr>
        </p:sp>
        <p:sp>
          <p:nvSpPr>
            <p:cNvPr name="TextBox 20" id="20"/>
            <p:cNvSpPr txBox="true"/>
            <p:nvPr/>
          </p:nvSpPr>
          <p:spPr>
            <a:xfrm>
              <a:off x="0" y="-76200"/>
              <a:ext cx="1785490" cy="387451"/>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5887766" y="4587080"/>
            <a:ext cx="5481584" cy="955562"/>
            <a:chOff x="0" y="0"/>
            <a:chExt cx="1785490" cy="311251"/>
          </a:xfrm>
        </p:grpSpPr>
        <p:sp>
          <p:nvSpPr>
            <p:cNvPr name="Freeform 22" id="22"/>
            <p:cNvSpPr/>
            <p:nvPr/>
          </p:nvSpPr>
          <p:spPr>
            <a:xfrm flipH="false" flipV="false" rot="0">
              <a:off x="0" y="0"/>
              <a:ext cx="1785490" cy="311251"/>
            </a:xfrm>
            <a:custGeom>
              <a:avLst/>
              <a:gdLst/>
              <a:ahLst/>
              <a:cxnLst/>
              <a:rect r="r" b="b" t="t" l="l"/>
              <a:pathLst>
                <a:path h="311251" w="1785490">
                  <a:moveTo>
                    <a:pt x="0" y="0"/>
                  </a:moveTo>
                  <a:lnTo>
                    <a:pt x="1785490" y="0"/>
                  </a:lnTo>
                  <a:lnTo>
                    <a:pt x="1785490" y="311251"/>
                  </a:lnTo>
                  <a:lnTo>
                    <a:pt x="0" y="311251"/>
                  </a:lnTo>
                  <a:close/>
                </a:path>
              </a:pathLst>
            </a:custGeom>
            <a:solidFill>
              <a:srgbClr val="000000">
                <a:alpha val="0"/>
              </a:srgbClr>
            </a:solidFill>
            <a:ln w="76200" cap="sq">
              <a:solidFill>
                <a:srgbClr val="35A4DC"/>
              </a:solidFill>
              <a:prstDash val="solid"/>
              <a:miter/>
            </a:ln>
          </p:spPr>
        </p:sp>
        <p:sp>
          <p:nvSpPr>
            <p:cNvPr name="TextBox 23" id="23"/>
            <p:cNvSpPr txBox="true"/>
            <p:nvPr/>
          </p:nvSpPr>
          <p:spPr>
            <a:xfrm>
              <a:off x="0" y="-76200"/>
              <a:ext cx="1785490" cy="387451"/>
            </a:xfrm>
            <a:prstGeom prst="rect">
              <a:avLst/>
            </a:prstGeom>
          </p:spPr>
          <p:txBody>
            <a:bodyPr anchor="ctr" rtlCol="false" tIns="50800" lIns="50800" bIns="50800" rIns="50800"/>
            <a:lstStyle/>
            <a:p>
              <a:pPr algn="ctr">
                <a:lnSpc>
                  <a:spcPts val="2659"/>
                </a:lnSpc>
              </a:pPr>
            </a:p>
          </p:txBody>
        </p:sp>
      </p:grpSp>
      <p:sp>
        <p:nvSpPr>
          <p:cNvPr name="TextBox 24" id="24"/>
          <p:cNvSpPr txBox="true"/>
          <p:nvPr/>
        </p:nvSpPr>
        <p:spPr>
          <a:xfrm rot="0">
            <a:off x="6475499" y="4699259"/>
            <a:ext cx="4182889" cy="655057"/>
          </a:xfrm>
          <a:prstGeom prst="rect">
            <a:avLst/>
          </a:prstGeom>
        </p:spPr>
        <p:txBody>
          <a:bodyPr anchor="t" rtlCol="false" tIns="0" lIns="0" bIns="0" rIns="0">
            <a:spAutoFit/>
          </a:bodyPr>
          <a:lstStyle/>
          <a:p>
            <a:pPr algn="ctr">
              <a:lnSpc>
                <a:spcPts val="5369"/>
              </a:lnSpc>
            </a:pPr>
            <a:r>
              <a:rPr lang="en-US" sz="3835">
                <a:solidFill>
                  <a:srgbClr val="000000"/>
                </a:solidFill>
                <a:latin typeface="Norwester"/>
                <a:ea typeface="Norwester"/>
                <a:cs typeface="Norwester"/>
                <a:sym typeface="Norwester"/>
              </a:rPr>
              <a:t>VISION STATEMENT</a:t>
            </a:r>
          </a:p>
        </p:txBody>
      </p:sp>
      <p:grpSp>
        <p:nvGrpSpPr>
          <p:cNvPr name="Group 25" id="25"/>
          <p:cNvGrpSpPr/>
          <p:nvPr/>
        </p:nvGrpSpPr>
        <p:grpSpPr>
          <a:xfrm rot="0">
            <a:off x="1997238" y="1964261"/>
            <a:ext cx="12892957" cy="1980020"/>
            <a:chOff x="0" y="0"/>
            <a:chExt cx="4199561" cy="644942"/>
          </a:xfrm>
        </p:grpSpPr>
        <p:sp>
          <p:nvSpPr>
            <p:cNvPr name="Freeform 26" id="26"/>
            <p:cNvSpPr/>
            <p:nvPr/>
          </p:nvSpPr>
          <p:spPr>
            <a:xfrm flipH="false" flipV="false" rot="0">
              <a:off x="0" y="0"/>
              <a:ext cx="4199561" cy="644942"/>
            </a:xfrm>
            <a:custGeom>
              <a:avLst/>
              <a:gdLst/>
              <a:ahLst/>
              <a:cxnLst/>
              <a:rect r="r" b="b" t="t" l="l"/>
              <a:pathLst>
                <a:path h="644942" w="4199561">
                  <a:moveTo>
                    <a:pt x="18014" y="0"/>
                  </a:moveTo>
                  <a:lnTo>
                    <a:pt x="4181546" y="0"/>
                  </a:lnTo>
                  <a:cubicBezTo>
                    <a:pt x="4186324" y="0"/>
                    <a:pt x="4190906" y="1898"/>
                    <a:pt x="4194284" y="5276"/>
                  </a:cubicBezTo>
                  <a:cubicBezTo>
                    <a:pt x="4197663" y="8655"/>
                    <a:pt x="4199561" y="13237"/>
                    <a:pt x="4199561" y="18014"/>
                  </a:cubicBezTo>
                  <a:lnTo>
                    <a:pt x="4199561" y="626928"/>
                  </a:lnTo>
                  <a:cubicBezTo>
                    <a:pt x="4199561" y="631706"/>
                    <a:pt x="4197663" y="636288"/>
                    <a:pt x="4194284" y="639666"/>
                  </a:cubicBezTo>
                  <a:cubicBezTo>
                    <a:pt x="4190906" y="643045"/>
                    <a:pt x="4186324" y="644942"/>
                    <a:pt x="4181546" y="644942"/>
                  </a:cubicBezTo>
                  <a:lnTo>
                    <a:pt x="18014" y="644942"/>
                  </a:lnTo>
                  <a:cubicBezTo>
                    <a:pt x="13237" y="644942"/>
                    <a:pt x="8655" y="643045"/>
                    <a:pt x="5276" y="639666"/>
                  </a:cubicBezTo>
                  <a:cubicBezTo>
                    <a:pt x="1898" y="636288"/>
                    <a:pt x="0" y="631706"/>
                    <a:pt x="0" y="626928"/>
                  </a:cubicBezTo>
                  <a:lnTo>
                    <a:pt x="0" y="18014"/>
                  </a:lnTo>
                  <a:cubicBezTo>
                    <a:pt x="0" y="13237"/>
                    <a:pt x="1898" y="8655"/>
                    <a:pt x="5276" y="5276"/>
                  </a:cubicBezTo>
                  <a:cubicBezTo>
                    <a:pt x="8655" y="1898"/>
                    <a:pt x="13237" y="0"/>
                    <a:pt x="18014" y="0"/>
                  </a:cubicBezTo>
                  <a:close/>
                </a:path>
              </a:pathLst>
            </a:custGeom>
            <a:solidFill>
              <a:srgbClr val="E8F8FF"/>
            </a:solidFill>
          </p:spPr>
        </p:sp>
        <p:sp>
          <p:nvSpPr>
            <p:cNvPr name="TextBox 27" id="27"/>
            <p:cNvSpPr txBox="true"/>
            <p:nvPr/>
          </p:nvSpPr>
          <p:spPr>
            <a:xfrm>
              <a:off x="0" y="-76200"/>
              <a:ext cx="4199561" cy="721142"/>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3462737" y="2201160"/>
            <a:ext cx="10018157" cy="1363346"/>
          </a:xfrm>
          <a:prstGeom prst="rect">
            <a:avLst/>
          </a:prstGeom>
        </p:spPr>
        <p:txBody>
          <a:bodyPr anchor="t" rtlCol="false" tIns="0" lIns="0" bIns="0" rIns="0">
            <a:spAutoFit/>
          </a:bodyPr>
          <a:lstStyle/>
          <a:p>
            <a:pPr algn="ctr">
              <a:lnSpc>
                <a:spcPts val="5179"/>
              </a:lnSpc>
              <a:spcBef>
                <a:spcPct val="0"/>
              </a:spcBef>
            </a:pPr>
            <a:r>
              <a:rPr lang="en-US" sz="3699">
                <a:solidFill>
                  <a:srgbClr val="000000"/>
                </a:solidFill>
                <a:latin typeface="Alegreya Sans"/>
                <a:ea typeface="Alegreya Sans"/>
                <a:cs typeface="Alegreya Sans"/>
                <a:sym typeface="Alegreya Sans"/>
              </a:rPr>
              <a:t>The mission of IDAA is to carry the message of recovery ​</a:t>
            </a:r>
          </a:p>
          <a:p>
            <a:pPr algn="ctr">
              <a:lnSpc>
                <a:spcPts val="5179"/>
              </a:lnSpc>
              <a:spcBef>
                <a:spcPct val="0"/>
              </a:spcBef>
            </a:pPr>
            <a:r>
              <a:rPr lang="en-US" sz="3699">
                <a:solidFill>
                  <a:srgbClr val="000000"/>
                </a:solidFill>
                <a:latin typeface="Alegreya Sans"/>
                <a:ea typeface="Alegreya Sans"/>
                <a:cs typeface="Alegreya Sans"/>
                <a:sym typeface="Alegreya Sans"/>
              </a:rPr>
              <a:t>to healthcare professionals and their families.</a:t>
            </a:r>
          </a:p>
        </p:txBody>
      </p:sp>
      <p:sp>
        <p:nvSpPr>
          <p:cNvPr name="TextBox 29" id="29"/>
          <p:cNvSpPr txBox="true"/>
          <p:nvPr/>
        </p:nvSpPr>
        <p:spPr>
          <a:xfrm rot="0">
            <a:off x="2243693" y="6120782"/>
            <a:ext cx="12892957" cy="1363346"/>
          </a:xfrm>
          <a:prstGeom prst="rect">
            <a:avLst/>
          </a:prstGeom>
        </p:spPr>
        <p:txBody>
          <a:bodyPr anchor="t" rtlCol="false" tIns="0" lIns="0" bIns="0" rIns="0">
            <a:spAutoFit/>
          </a:bodyPr>
          <a:lstStyle/>
          <a:p>
            <a:pPr algn="ctr">
              <a:lnSpc>
                <a:spcPts val="5179"/>
              </a:lnSpc>
              <a:spcBef>
                <a:spcPct val="0"/>
              </a:spcBef>
            </a:pPr>
            <a:r>
              <a:rPr lang="en-US" sz="3699">
                <a:solidFill>
                  <a:srgbClr val="000000"/>
                </a:solidFill>
                <a:latin typeface="Alegreya Sans"/>
                <a:ea typeface="Alegreya Sans"/>
                <a:cs typeface="Alegreya Sans"/>
                <a:sym typeface="Alegreya Sans"/>
              </a:rPr>
              <a:t>IDAA envisions recovery for all health care professionals and their families impacted by substance use disorders.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370431" y="-4381808"/>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086029" y="7691212"/>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2364519" y="57339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15923481" y="-24956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400000">
            <a:off x="-3729024" y="16191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5400000">
            <a:off x="17286547" y="1619150"/>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5291937" y="618030"/>
            <a:ext cx="7203975" cy="1255813"/>
            <a:chOff x="0" y="0"/>
            <a:chExt cx="1785490" cy="311251"/>
          </a:xfrm>
        </p:grpSpPr>
        <p:sp>
          <p:nvSpPr>
            <p:cNvPr name="Freeform 9" id="9"/>
            <p:cNvSpPr/>
            <p:nvPr/>
          </p:nvSpPr>
          <p:spPr>
            <a:xfrm flipH="false" flipV="false" rot="0">
              <a:off x="0" y="0"/>
              <a:ext cx="1785490" cy="311251"/>
            </a:xfrm>
            <a:custGeom>
              <a:avLst/>
              <a:gdLst/>
              <a:ahLst/>
              <a:cxnLst/>
              <a:rect r="r" b="b" t="t" l="l"/>
              <a:pathLst>
                <a:path h="311251" w="1785490">
                  <a:moveTo>
                    <a:pt x="0" y="0"/>
                  </a:moveTo>
                  <a:lnTo>
                    <a:pt x="1785490" y="0"/>
                  </a:lnTo>
                  <a:lnTo>
                    <a:pt x="1785490" y="311251"/>
                  </a:lnTo>
                  <a:lnTo>
                    <a:pt x="0" y="311251"/>
                  </a:lnTo>
                  <a:close/>
                </a:path>
              </a:pathLst>
            </a:custGeom>
            <a:solidFill>
              <a:srgbClr val="9CCADE"/>
            </a:solidFill>
          </p:spPr>
        </p:sp>
        <p:sp>
          <p:nvSpPr>
            <p:cNvPr name="TextBox 10" id="10"/>
            <p:cNvSpPr txBox="true"/>
            <p:nvPr/>
          </p:nvSpPr>
          <p:spPr>
            <a:xfrm>
              <a:off x="0" y="-76200"/>
              <a:ext cx="1785490" cy="387451"/>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5453884" y="824392"/>
            <a:ext cx="7203975" cy="1255813"/>
            <a:chOff x="0" y="0"/>
            <a:chExt cx="1785490" cy="311251"/>
          </a:xfrm>
        </p:grpSpPr>
        <p:sp>
          <p:nvSpPr>
            <p:cNvPr name="Freeform 12" id="12"/>
            <p:cNvSpPr/>
            <p:nvPr/>
          </p:nvSpPr>
          <p:spPr>
            <a:xfrm flipH="false" flipV="false" rot="0">
              <a:off x="0" y="0"/>
              <a:ext cx="1785490" cy="311251"/>
            </a:xfrm>
            <a:custGeom>
              <a:avLst/>
              <a:gdLst/>
              <a:ahLst/>
              <a:cxnLst/>
              <a:rect r="r" b="b" t="t" l="l"/>
              <a:pathLst>
                <a:path h="311251" w="1785490">
                  <a:moveTo>
                    <a:pt x="0" y="0"/>
                  </a:moveTo>
                  <a:lnTo>
                    <a:pt x="1785490" y="0"/>
                  </a:lnTo>
                  <a:lnTo>
                    <a:pt x="1785490" y="311251"/>
                  </a:lnTo>
                  <a:lnTo>
                    <a:pt x="0" y="311251"/>
                  </a:lnTo>
                  <a:close/>
                </a:path>
              </a:pathLst>
            </a:custGeom>
            <a:solidFill>
              <a:srgbClr val="000000">
                <a:alpha val="0"/>
              </a:srgbClr>
            </a:solidFill>
            <a:ln w="76200" cap="sq">
              <a:solidFill>
                <a:srgbClr val="35A4DC"/>
              </a:solidFill>
              <a:prstDash val="solid"/>
              <a:miter/>
            </a:ln>
          </p:spPr>
        </p:sp>
        <p:sp>
          <p:nvSpPr>
            <p:cNvPr name="TextBox 13" id="13"/>
            <p:cNvSpPr txBox="true"/>
            <p:nvPr/>
          </p:nvSpPr>
          <p:spPr>
            <a:xfrm>
              <a:off x="0" y="-76200"/>
              <a:ext cx="1785490" cy="387451"/>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6621067" y="4310929"/>
            <a:ext cx="5102437" cy="5180139"/>
          </a:xfrm>
          <a:custGeom>
            <a:avLst/>
            <a:gdLst/>
            <a:ahLst/>
            <a:cxnLst/>
            <a:rect r="r" b="b" t="t" l="l"/>
            <a:pathLst>
              <a:path h="5180139" w="5102437">
                <a:moveTo>
                  <a:pt x="0" y="0"/>
                </a:moveTo>
                <a:lnTo>
                  <a:pt x="5102437" y="0"/>
                </a:lnTo>
                <a:lnTo>
                  <a:pt x="5102437" y="5180140"/>
                </a:lnTo>
                <a:lnTo>
                  <a:pt x="0" y="5180140"/>
                </a:lnTo>
                <a:lnTo>
                  <a:pt x="0" y="0"/>
                </a:lnTo>
                <a:close/>
              </a:path>
            </a:pathLst>
          </a:custGeom>
          <a:blipFill>
            <a:blip r:embed="rId4"/>
            <a:stretch>
              <a:fillRect l="0" t="0" r="0" b="0"/>
            </a:stretch>
          </a:blipFill>
        </p:spPr>
      </p:sp>
      <p:sp>
        <p:nvSpPr>
          <p:cNvPr name="TextBox 15" id="15"/>
          <p:cNvSpPr txBox="true"/>
          <p:nvPr/>
        </p:nvSpPr>
        <p:spPr>
          <a:xfrm rot="0">
            <a:off x="6226291" y="976713"/>
            <a:ext cx="5497212" cy="855992"/>
          </a:xfrm>
          <a:prstGeom prst="rect">
            <a:avLst/>
          </a:prstGeom>
        </p:spPr>
        <p:txBody>
          <a:bodyPr anchor="t" rtlCol="false" tIns="0" lIns="0" bIns="0" rIns="0">
            <a:spAutoFit/>
          </a:bodyPr>
          <a:lstStyle/>
          <a:p>
            <a:pPr algn="ctr">
              <a:lnSpc>
                <a:spcPts val="7056"/>
              </a:lnSpc>
            </a:pPr>
            <a:r>
              <a:rPr lang="en-US" sz="5040">
                <a:solidFill>
                  <a:srgbClr val="000000"/>
                </a:solidFill>
                <a:latin typeface="Norwester"/>
                <a:ea typeface="Norwester"/>
                <a:cs typeface="Norwester"/>
                <a:sym typeface="Norwester"/>
              </a:rPr>
              <a:t>WHAT IS IDAA?</a:t>
            </a:r>
          </a:p>
        </p:txBody>
      </p:sp>
      <p:sp>
        <p:nvSpPr>
          <p:cNvPr name="TextBox 16" id="16"/>
          <p:cNvSpPr txBox="true"/>
          <p:nvPr/>
        </p:nvSpPr>
        <p:spPr>
          <a:xfrm rot="0">
            <a:off x="1308984" y="2921549"/>
            <a:ext cx="15493775" cy="1389380"/>
          </a:xfrm>
          <a:prstGeom prst="rect">
            <a:avLst/>
          </a:prstGeom>
        </p:spPr>
        <p:txBody>
          <a:bodyPr anchor="t" rtlCol="false" tIns="0" lIns="0" bIns="0" rIns="0">
            <a:spAutoFit/>
          </a:bodyPr>
          <a:lstStyle/>
          <a:p>
            <a:pPr algn="ctr">
              <a:lnSpc>
                <a:spcPts val="5319"/>
              </a:lnSpc>
              <a:spcBef>
                <a:spcPct val="0"/>
              </a:spcBef>
            </a:pPr>
            <a:r>
              <a:rPr lang="en-US" sz="3799">
                <a:solidFill>
                  <a:srgbClr val="000000"/>
                </a:solidFill>
                <a:latin typeface="Alegreya Sans"/>
                <a:ea typeface="Alegreya Sans"/>
                <a:cs typeface="Alegreya Sans"/>
                <a:sym typeface="Alegreya Sans"/>
              </a:rPr>
              <a:t>A worldwide support system of healthcare professionals, families and significant others striving to help one another attain and maintain recovery from addiction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370431" y="-4381808"/>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086029" y="7691212"/>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2364519" y="57339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15923481" y="-24956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400000">
            <a:off x="-3729024" y="16191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5400000">
            <a:off x="17286547" y="1619150"/>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5291937" y="618030"/>
            <a:ext cx="7203975" cy="1255813"/>
            <a:chOff x="0" y="0"/>
            <a:chExt cx="1785490" cy="311251"/>
          </a:xfrm>
        </p:grpSpPr>
        <p:sp>
          <p:nvSpPr>
            <p:cNvPr name="Freeform 9" id="9"/>
            <p:cNvSpPr/>
            <p:nvPr/>
          </p:nvSpPr>
          <p:spPr>
            <a:xfrm flipH="false" flipV="false" rot="0">
              <a:off x="0" y="0"/>
              <a:ext cx="1785490" cy="311251"/>
            </a:xfrm>
            <a:custGeom>
              <a:avLst/>
              <a:gdLst/>
              <a:ahLst/>
              <a:cxnLst/>
              <a:rect r="r" b="b" t="t" l="l"/>
              <a:pathLst>
                <a:path h="311251" w="1785490">
                  <a:moveTo>
                    <a:pt x="0" y="0"/>
                  </a:moveTo>
                  <a:lnTo>
                    <a:pt x="1785490" y="0"/>
                  </a:lnTo>
                  <a:lnTo>
                    <a:pt x="1785490" y="311251"/>
                  </a:lnTo>
                  <a:lnTo>
                    <a:pt x="0" y="311251"/>
                  </a:lnTo>
                  <a:close/>
                </a:path>
              </a:pathLst>
            </a:custGeom>
            <a:solidFill>
              <a:srgbClr val="9CCADE"/>
            </a:solidFill>
          </p:spPr>
        </p:sp>
        <p:sp>
          <p:nvSpPr>
            <p:cNvPr name="TextBox 10" id="10"/>
            <p:cNvSpPr txBox="true"/>
            <p:nvPr/>
          </p:nvSpPr>
          <p:spPr>
            <a:xfrm>
              <a:off x="0" y="-76200"/>
              <a:ext cx="1785490" cy="387451"/>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5453884" y="824392"/>
            <a:ext cx="7203975" cy="1255813"/>
            <a:chOff x="0" y="0"/>
            <a:chExt cx="1785490" cy="311251"/>
          </a:xfrm>
        </p:grpSpPr>
        <p:sp>
          <p:nvSpPr>
            <p:cNvPr name="Freeform 12" id="12"/>
            <p:cNvSpPr/>
            <p:nvPr/>
          </p:nvSpPr>
          <p:spPr>
            <a:xfrm flipH="false" flipV="false" rot="0">
              <a:off x="0" y="0"/>
              <a:ext cx="1785490" cy="311251"/>
            </a:xfrm>
            <a:custGeom>
              <a:avLst/>
              <a:gdLst/>
              <a:ahLst/>
              <a:cxnLst/>
              <a:rect r="r" b="b" t="t" l="l"/>
              <a:pathLst>
                <a:path h="311251" w="1785490">
                  <a:moveTo>
                    <a:pt x="0" y="0"/>
                  </a:moveTo>
                  <a:lnTo>
                    <a:pt x="1785490" y="0"/>
                  </a:lnTo>
                  <a:lnTo>
                    <a:pt x="1785490" y="311251"/>
                  </a:lnTo>
                  <a:lnTo>
                    <a:pt x="0" y="311251"/>
                  </a:lnTo>
                  <a:close/>
                </a:path>
              </a:pathLst>
            </a:custGeom>
            <a:solidFill>
              <a:srgbClr val="000000">
                <a:alpha val="0"/>
              </a:srgbClr>
            </a:solidFill>
            <a:ln w="76200" cap="sq">
              <a:solidFill>
                <a:srgbClr val="35A4DC"/>
              </a:solidFill>
              <a:prstDash val="solid"/>
              <a:miter/>
            </a:ln>
          </p:spPr>
        </p:sp>
        <p:sp>
          <p:nvSpPr>
            <p:cNvPr name="TextBox 13" id="13"/>
            <p:cNvSpPr txBox="true"/>
            <p:nvPr/>
          </p:nvSpPr>
          <p:spPr>
            <a:xfrm>
              <a:off x="0" y="-76200"/>
              <a:ext cx="1785490" cy="38745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6226291" y="976713"/>
            <a:ext cx="5497212" cy="855992"/>
          </a:xfrm>
          <a:prstGeom prst="rect">
            <a:avLst/>
          </a:prstGeom>
        </p:spPr>
        <p:txBody>
          <a:bodyPr anchor="t" rtlCol="false" tIns="0" lIns="0" bIns="0" rIns="0">
            <a:spAutoFit/>
          </a:bodyPr>
          <a:lstStyle/>
          <a:p>
            <a:pPr algn="ctr">
              <a:lnSpc>
                <a:spcPts val="7056"/>
              </a:lnSpc>
            </a:pPr>
            <a:r>
              <a:rPr lang="en-US" sz="5040">
                <a:solidFill>
                  <a:srgbClr val="000000"/>
                </a:solidFill>
                <a:latin typeface="Norwester"/>
                <a:ea typeface="Norwester"/>
                <a:cs typeface="Norwester"/>
                <a:sym typeface="Norwester"/>
              </a:rPr>
              <a:t>MEMBERSHIP</a:t>
            </a:r>
          </a:p>
        </p:txBody>
      </p:sp>
      <p:sp>
        <p:nvSpPr>
          <p:cNvPr name="TextBox 15" id="15"/>
          <p:cNvSpPr txBox="true"/>
          <p:nvPr/>
        </p:nvSpPr>
        <p:spPr>
          <a:xfrm rot="0">
            <a:off x="2495650" y="2655156"/>
            <a:ext cx="13288811" cy="3976370"/>
          </a:xfrm>
          <a:prstGeom prst="rect">
            <a:avLst/>
          </a:prstGeom>
        </p:spPr>
        <p:txBody>
          <a:bodyPr anchor="t" rtlCol="false" tIns="0" lIns="0" bIns="0" rIns="0">
            <a:spAutoFit/>
          </a:bodyPr>
          <a:lstStyle/>
          <a:p>
            <a:pPr algn="l" marL="690881" indent="-345440" lvl="1">
              <a:lnSpc>
                <a:spcPts val="4480"/>
              </a:lnSpc>
              <a:buFont typeface="Arial"/>
              <a:buChar char="•"/>
            </a:pPr>
            <a:r>
              <a:rPr lang="en-US" sz="3200">
                <a:solidFill>
                  <a:srgbClr val="000000"/>
                </a:solidFill>
                <a:latin typeface="Alegreya Sans"/>
                <a:ea typeface="Alegreya Sans"/>
                <a:cs typeface="Alegreya Sans"/>
                <a:sym typeface="Alegreya Sans"/>
              </a:rPr>
              <a:t>Physicians, dentists, veterinarians, psychologists, pharmacists, podiatrists, chiropractors, and other doctoral level healthcare providers</a:t>
            </a:r>
          </a:p>
          <a:p>
            <a:pPr algn="l">
              <a:lnSpc>
                <a:spcPts val="4480"/>
              </a:lnSpc>
            </a:pPr>
          </a:p>
          <a:p>
            <a:pPr algn="l" marL="690881" indent="-345440" lvl="1">
              <a:lnSpc>
                <a:spcPts val="4480"/>
              </a:lnSpc>
              <a:buFont typeface="Arial"/>
              <a:buChar char="•"/>
            </a:pPr>
            <a:r>
              <a:rPr lang="en-US" sz="3200">
                <a:solidFill>
                  <a:srgbClr val="000000"/>
                </a:solidFill>
                <a:latin typeface="Alegreya Sans"/>
                <a:ea typeface="Alegreya Sans"/>
                <a:cs typeface="Alegreya Sans"/>
                <a:sym typeface="Alegreya Sans"/>
              </a:rPr>
              <a:t>Advanced registered nurse practitioners, certified registered nurse anesthetists, physician assistants</a:t>
            </a:r>
          </a:p>
          <a:p>
            <a:pPr algn="l">
              <a:lnSpc>
                <a:spcPts val="4480"/>
              </a:lnSpc>
            </a:pPr>
          </a:p>
          <a:p>
            <a:pPr algn="l" marL="690881" indent="-345440" lvl="1">
              <a:lnSpc>
                <a:spcPts val="4480"/>
              </a:lnSpc>
              <a:buFont typeface="Arial"/>
              <a:buChar char="•"/>
            </a:pPr>
            <a:r>
              <a:rPr lang="en-US" sz="3200">
                <a:solidFill>
                  <a:srgbClr val="000000"/>
                </a:solidFill>
                <a:latin typeface="Alegreya Sans"/>
                <a:ea typeface="Alegreya Sans"/>
                <a:cs typeface="Alegreya Sans"/>
                <a:sym typeface="Alegreya Sans"/>
              </a:rPr>
              <a:t>Family members of these professionals</a:t>
            </a:r>
          </a:p>
        </p:txBody>
      </p:sp>
      <p:sp>
        <p:nvSpPr>
          <p:cNvPr name="TextBox 16" id="16"/>
          <p:cNvSpPr txBox="true"/>
          <p:nvPr/>
        </p:nvSpPr>
        <p:spPr>
          <a:xfrm rot="0">
            <a:off x="2699010" y="7203026"/>
            <a:ext cx="13085451" cy="2131695"/>
          </a:xfrm>
          <a:prstGeom prst="rect">
            <a:avLst/>
          </a:prstGeom>
        </p:spPr>
        <p:txBody>
          <a:bodyPr anchor="t" rtlCol="false" tIns="0" lIns="0" bIns="0" rIns="0">
            <a:spAutoFit/>
          </a:bodyPr>
          <a:lstStyle/>
          <a:p>
            <a:pPr algn="ctr">
              <a:lnSpc>
                <a:spcPts val="4480"/>
              </a:lnSpc>
              <a:spcBef>
                <a:spcPct val="0"/>
              </a:spcBef>
            </a:pPr>
            <a:r>
              <a:rPr lang="en-US" b="true" sz="3200">
                <a:solidFill>
                  <a:srgbClr val="000000"/>
                </a:solidFill>
                <a:latin typeface="Alegreya Sans Bold"/>
                <a:ea typeface="Alegreya Sans Bold"/>
                <a:cs typeface="Alegreya Sans Bold"/>
                <a:sym typeface="Alegreya Sans Bold"/>
              </a:rPr>
              <a:t>A confidential, non-compulsory fellowship for healthcare professionals, not affiliated with any disciplinary entity, treatment center, or monitoring organization</a:t>
            </a:r>
          </a:p>
          <a:p>
            <a:pPr algn="ctr">
              <a:lnSpc>
                <a:spcPts val="3079"/>
              </a:lnSpc>
              <a:spcBef>
                <a:spcPct val="0"/>
              </a:spcBef>
            </a:pPr>
            <a:r>
              <a:rPr lang="en-US" sz="2199">
                <a:solidFill>
                  <a:srgbClr val="000000"/>
                </a:solidFill>
                <a:latin typeface="Alegreya Sans"/>
                <a:ea typeface="Alegreya Sans"/>
                <a:cs typeface="Alegreya Sans"/>
                <a:sym typeface="Alegreya Sans"/>
              </a:rPr>
              <a:t>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1370431" y="-4381808"/>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663428" y="6867425"/>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2364519" y="57339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15923481" y="-24956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400000">
            <a:off x="-3729024" y="16191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5400000">
            <a:off x="17286547" y="1619150"/>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5753597" y="382826"/>
            <a:ext cx="6631724" cy="1936358"/>
            <a:chOff x="0" y="0"/>
            <a:chExt cx="1785490" cy="521335"/>
          </a:xfrm>
        </p:grpSpPr>
        <p:sp>
          <p:nvSpPr>
            <p:cNvPr name="Freeform 9" id="9"/>
            <p:cNvSpPr/>
            <p:nvPr/>
          </p:nvSpPr>
          <p:spPr>
            <a:xfrm flipH="false" flipV="false" rot="0">
              <a:off x="0" y="0"/>
              <a:ext cx="1785490" cy="521335"/>
            </a:xfrm>
            <a:custGeom>
              <a:avLst/>
              <a:gdLst/>
              <a:ahLst/>
              <a:cxnLst/>
              <a:rect r="r" b="b" t="t" l="l"/>
              <a:pathLst>
                <a:path h="521335" w="1785490">
                  <a:moveTo>
                    <a:pt x="0" y="0"/>
                  </a:moveTo>
                  <a:lnTo>
                    <a:pt x="1785490" y="0"/>
                  </a:lnTo>
                  <a:lnTo>
                    <a:pt x="1785490" y="521335"/>
                  </a:lnTo>
                  <a:lnTo>
                    <a:pt x="0" y="521335"/>
                  </a:lnTo>
                  <a:close/>
                </a:path>
              </a:pathLst>
            </a:custGeom>
            <a:solidFill>
              <a:srgbClr val="9CCADE"/>
            </a:solidFill>
          </p:spPr>
        </p:sp>
        <p:sp>
          <p:nvSpPr>
            <p:cNvPr name="TextBox 10" id="10"/>
            <p:cNvSpPr txBox="true"/>
            <p:nvPr/>
          </p:nvSpPr>
          <p:spPr>
            <a:xfrm>
              <a:off x="0" y="-76200"/>
              <a:ext cx="1785490" cy="59753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5902680" y="572796"/>
            <a:ext cx="6631724" cy="2058500"/>
            <a:chOff x="0" y="0"/>
            <a:chExt cx="1785490" cy="554220"/>
          </a:xfrm>
        </p:grpSpPr>
        <p:sp>
          <p:nvSpPr>
            <p:cNvPr name="Freeform 12" id="12"/>
            <p:cNvSpPr/>
            <p:nvPr/>
          </p:nvSpPr>
          <p:spPr>
            <a:xfrm flipH="false" flipV="false" rot="0">
              <a:off x="0" y="0"/>
              <a:ext cx="1785490" cy="554220"/>
            </a:xfrm>
            <a:custGeom>
              <a:avLst/>
              <a:gdLst/>
              <a:ahLst/>
              <a:cxnLst/>
              <a:rect r="r" b="b" t="t" l="l"/>
              <a:pathLst>
                <a:path h="554220" w="1785490">
                  <a:moveTo>
                    <a:pt x="0" y="0"/>
                  </a:moveTo>
                  <a:lnTo>
                    <a:pt x="1785490" y="0"/>
                  </a:lnTo>
                  <a:lnTo>
                    <a:pt x="1785490" y="554220"/>
                  </a:lnTo>
                  <a:lnTo>
                    <a:pt x="0" y="554220"/>
                  </a:lnTo>
                  <a:close/>
                </a:path>
              </a:pathLst>
            </a:custGeom>
            <a:solidFill>
              <a:srgbClr val="000000">
                <a:alpha val="0"/>
              </a:srgbClr>
            </a:solidFill>
            <a:ln w="76200" cap="sq">
              <a:solidFill>
                <a:srgbClr val="35A4DC"/>
              </a:solidFill>
              <a:prstDash val="solid"/>
              <a:miter/>
            </a:ln>
          </p:spPr>
        </p:sp>
        <p:sp>
          <p:nvSpPr>
            <p:cNvPr name="TextBox 13" id="13"/>
            <p:cNvSpPr txBox="true"/>
            <p:nvPr/>
          </p:nvSpPr>
          <p:spPr>
            <a:xfrm>
              <a:off x="0" y="-76200"/>
              <a:ext cx="1785490" cy="630420"/>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525721" y="429335"/>
            <a:ext cx="3268248" cy="5637728"/>
          </a:xfrm>
          <a:custGeom>
            <a:avLst/>
            <a:gdLst/>
            <a:ahLst/>
            <a:cxnLst/>
            <a:rect r="r" b="b" t="t" l="l"/>
            <a:pathLst>
              <a:path h="5637728" w="3268248">
                <a:moveTo>
                  <a:pt x="0" y="0"/>
                </a:moveTo>
                <a:lnTo>
                  <a:pt x="3268248" y="0"/>
                </a:lnTo>
                <a:lnTo>
                  <a:pt x="3268248" y="5637728"/>
                </a:lnTo>
                <a:lnTo>
                  <a:pt x="0" y="5637728"/>
                </a:lnTo>
                <a:lnTo>
                  <a:pt x="0" y="0"/>
                </a:lnTo>
                <a:close/>
              </a:path>
            </a:pathLst>
          </a:custGeom>
          <a:blipFill>
            <a:blip r:embed="rId4"/>
            <a:stretch>
              <a:fillRect l="0" t="0" r="0" b="0"/>
            </a:stretch>
          </a:blipFill>
        </p:spPr>
      </p:sp>
      <p:sp>
        <p:nvSpPr>
          <p:cNvPr name="TextBox 15" id="15"/>
          <p:cNvSpPr txBox="true"/>
          <p:nvPr/>
        </p:nvSpPr>
        <p:spPr>
          <a:xfrm rot="0">
            <a:off x="5753597" y="942975"/>
            <a:ext cx="6631724" cy="786038"/>
          </a:xfrm>
          <a:prstGeom prst="rect">
            <a:avLst/>
          </a:prstGeom>
        </p:spPr>
        <p:txBody>
          <a:bodyPr anchor="t" rtlCol="false" tIns="0" lIns="0" bIns="0" rIns="0">
            <a:spAutoFit/>
          </a:bodyPr>
          <a:lstStyle/>
          <a:p>
            <a:pPr algn="ctr">
              <a:lnSpc>
                <a:spcPts val="6496"/>
              </a:lnSpc>
            </a:pPr>
            <a:r>
              <a:rPr lang="en-US" sz="4640">
                <a:solidFill>
                  <a:srgbClr val="000000"/>
                </a:solidFill>
                <a:latin typeface="Norwester"/>
                <a:ea typeface="Norwester"/>
                <a:cs typeface="Norwester"/>
                <a:sym typeface="Norwester"/>
              </a:rPr>
              <a:t>HISTORY OF IDAA</a:t>
            </a:r>
          </a:p>
        </p:txBody>
      </p:sp>
      <p:sp>
        <p:nvSpPr>
          <p:cNvPr name="TextBox 16" id="16"/>
          <p:cNvSpPr txBox="true"/>
          <p:nvPr/>
        </p:nvSpPr>
        <p:spPr>
          <a:xfrm rot="0">
            <a:off x="4258017" y="3124374"/>
            <a:ext cx="11135032" cy="1166495"/>
          </a:xfrm>
          <a:prstGeom prst="rect">
            <a:avLst/>
          </a:prstGeom>
        </p:spPr>
        <p:txBody>
          <a:bodyPr anchor="t" rtlCol="false" tIns="0" lIns="0" bIns="0" rIns="0">
            <a:spAutoFit/>
          </a:bodyPr>
          <a:lstStyle/>
          <a:p>
            <a:pPr algn="ctr" marL="690881" indent="-345440" lvl="1">
              <a:lnSpc>
                <a:spcPts val="4480"/>
              </a:lnSpc>
              <a:buFont typeface="Arial"/>
              <a:buChar char="•"/>
            </a:pPr>
            <a:r>
              <a:rPr lang="en-US" sz="3200">
                <a:solidFill>
                  <a:srgbClr val="000000"/>
                </a:solidFill>
                <a:latin typeface="Alegreya Sans"/>
                <a:ea typeface="Alegreya Sans"/>
                <a:cs typeface="Alegreya Sans"/>
                <a:sym typeface="Alegreya Sans"/>
              </a:rPr>
              <a:t>Physicians have always been part of 12 Step recovery, including co-founder of Alcoholics Anonymous, Robert H. Smith, M.D. (Dr. Bob).</a:t>
            </a:r>
          </a:p>
        </p:txBody>
      </p:sp>
      <p:sp>
        <p:nvSpPr>
          <p:cNvPr name="TextBox 17" id="17"/>
          <p:cNvSpPr txBox="true"/>
          <p:nvPr/>
        </p:nvSpPr>
        <p:spPr>
          <a:xfrm rot="0">
            <a:off x="4110533" y="4430593"/>
            <a:ext cx="11430000" cy="2290445"/>
          </a:xfrm>
          <a:prstGeom prst="rect">
            <a:avLst/>
          </a:prstGeom>
        </p:spPr>
        <p:txBody>
          <a:bodyPr anchor="t" rtlCol="false" tIns="0" lIns="0" bIns="0" rIns="0">
            <a:spAutoFit/>
          </a:bodyPr>
          <a:lstStyle/>
          <a:p>
            <a:pPr algn="ctr" marL="690881" indent="-345440" lvl="1">
              <a:lnSpc>
                <a:spcPts val="4480"/>
              </a:lnSpc>
              <a:buFont typeface="Arial"/>
              <a:buChar char="•"/>
            </a:pPr>
            <a:r>
              <a:rPr lang="en-US" sz="3200">
                <a:solidFill>
                  <a:srgbClr val="000000"/>
                </a:solidFill>
                <a:latin typeface="Alegreya Sans"/>
                <a:ea typeface="Alegreya Sans"/>
                <a:cs typeface="Alegreya Sans"/>
                <a:sym typeface="Alegreya Sans"/>
              </a:rPr>
              <a:t>In 1949, Clarence Pearson, M.D., a physician who found recovery in AA, sought out other doctors in an ad in AA’s monthly magazine, The Grapevine. He hosted 34 members at the first IDAA meeting with his wife Polly, in Cape Vincent, NY.</a:t>
            </a:r>
          </a:p>
        </p:txBody>
      </p:sp>
      <p:sp>
        <p:nvSpPr>
          <p:cNvPr name="TextBox 18" id="18"/>
          <p:cNvSpPr txBox="true"/>
          <p:nvPr/>
        </p:nvSpPr>
        <p:spPr>
          <a:xfrm rot="0">
            <a:off x="4110533" y="6860761"/>
            <a:ext cx="10988202" cy="1166495"/>
          </a:xfrm>
          <a:prstGeom prst="rect">
            <a:avLst/>
          </a:prstGeom>
        </p:spPr>
        <p:txBody>
          <a:bodyPr anchor="t" rtlCol="false" tIns="0" lIns="0" bIns="0" rIns="0">
            <a:spAutoFit/>
          </a:bodyPr>
          <a:lstStyle/>
          <a:p>
            <a:pPr algn="ctr" marL="690881" indent="-345440" lvl="1">
              <a:lnSpc>
                <a:spcPts val="4480"/>
              </a:lnSpc>
              <a:buFont typeface="Arial"/>
              <a:buChar char="•"/>
            </a:pPr>
            <a:r>
              <a:rPr lang="en-US" sz="3200">
                <a:solidFill>
                  <a:srgbClr val="000000"/>
                </a:solidFill>
                <a:latin typeface="Alegreya Sans"/>
                <a:ea typeface="Alegreya Sans"/>
                <a:cs typeface="Alegreya Sans"/>
                <a:sym typeface="Alegreya Sans"/>
              </a:rPr>
              <a:t>IDAA annual meetings are now attended by 500-1000 healthcare professionals, family members and guests.</a:t>
            </a:r>
          </a:p>
        </p:txBody>
      </p:sp>
      <p:sp>
        <p:nvSpPr>
          <p:cNvPr name="TextBox 19" id="19"/>
          <p:cNvSpPr txBox="true"/>
          <p:nvPr/>
        </p:nvSpPr>
        <p:spPr>
          <a:xfrm rot="0">
            <a:off x="9418718" y="8650826"/>
            <a:ext cx="7488436" cy="604520"/>
          </a:xfrm>
          <a:prstGeom prst="rect">
            <a:avLst/>
          </a:prstGeom>
        </p:spPr>
        <p:txBody>
          <a:bodyPr anchor="t" rtlCol="false" tIns="0" lIns="0" bIns="0" rIns="0">
            <a:spAutoFit/>
          </a:bodyPr>
          <a:lstStyle/>
          <a:p>
            <a:pPr algn="ctr">
              <a:lnSpc>
                <a:spcPts val="4480"/>
              </a:lnSpc>
              <a:spcBef>
                <a:spcPct val="0"/>
              </a:spcBef>
            </a:pPr>
            <a:r>
              <a:rPr lang="en-US" sz="3200">
                <a:solidFill>
                  <a:srgbClr val="000000"/>
                </a:solidFill>
                <a:latin typeface="Alegreya Sans"/>
                <a:ea typeface="Alegreya Sans"/>
                <a:cs typeface="Alegreya Sans"/>
                <a:sym typeface="Alegreya Sans"/>
              </a:rPr>
              <a:t>“Physician, heal thyself (Medice, cura te ipsum)”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370431" y="-4381808"/>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663428" y="6867425"/>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2364519" y="57339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15923481" y="-24956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400000">
            <a:off x="-3729024" y="16191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2782075" y="5790660"/>
            <a:ext cx="4685262" cy="4496340"/>
          </a:xfrm>
          <a:custGeom>
            <a:avLst/>
            <a:gdLst/>
            <a:ahLst/>
            <a:cxnLst/>
            <a:rect r="r" b="b" t="t" l="l"/>
            <a:pathLst>
              <a:path h="4496340" w="4685262">
                <a:moveTo>
                  <a:pt x="0" y="0"/>
                </a:moveTo>
                <a:lnTo>
                  <a:pt x="4685261" y="0"/>
                </a:lnTo>
                <a:lnTo>
                  <a:pt x="4685261" y="4496340"/>
                </a:lnTo>
                <a:lnTo>
                  <a:pt x="0" y="4496340"/>
                </a:lnTo>
                <a:lnTo>
                  <a:pt x="0" y="0"/>
                </a:lnTo>
                <a:close/>
              </a:path>
            </a:pathLst>
          </a:custGeom>
          <a:blipFill>
            <a:blip r:embed="rId4"/>
            <a:stretch>
              <a:fillRect l="0" t="0" r="0" b="0"/>
            </a:stretch>
          </a:blipFill>
        </p:spPr>
      </p:sp>
      <p:sp>
        <p:nvSpPr>
          <p:cNvPr name="Freeform 8" id="8"/>
          <p:cNvSpPr/>
          <p:nvPr/>
        </p:nvSpPr>
        <p:spPr>
          <a:xfrm flipH="false" flipV="false" rot="-5400000">
            <a:off x="17286547" y="1619150"/>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5162018" y="338787"/>
            <a:ext cx="6631724" cy="1429910"/>
            <a:chOff x="0" y="0"/>
            <a:chExt cx="1785490" cy="384981"/>
          </a:xfrm>
        </p:grpSpPr>
        <p:sp>
          <p:nvSpPr>
            <p:cNvPr name="Freeform 10" id="10"/>
            <p:cNvSpPr/>
            <p:nvPr/>
          </p:nvSpPr>
          <p:spPr>
            <a:xfrm flipH="false" flipV="false" rot="0">
              <a:off x="0" y="0"/>
              <a:ext cx="1785490" cy="384981"/>
            </a:xfrm>
            <a:custGeom>
              <a:avLst/>
              <a:gdLst/>
              <a:ahLst/>
              <a:cxnLst/>
              <a:rect r="r" b="b" t="t" l="l"/>
              <a:pathLst>
                <a:path h="384981" w="1785490">
                  <a:moveTo>
                    <a:pt x="0" y="0"/>
                  </a:moveTo>
                  <a:lnTo>
                    <a:pt x="1785490" y="0"/>
                  </a:lnTo>
                  <a:lnTo>
                    <a:pt x="1785490" y="384981"/>
                  </a:lnTo>
                  <a:lnTo>
                    <a:pt x="0" y="384981"/>
                  </a:lnTo>
                  <a:close/>
                </a:path>
              </a:pathLst>
            </a:custGeom>
            <a:solidFill>
              <a:srgbClr val="9CCADE"/>
            </a:solidFill>
          </p:spPr>
        </p:sp>
        <p:sp>
          <p:nvSpPr>
            <p:cNvPr name="TextBox 11" id="11"/>
            <p:cNvSpPr txBox="true"/>
            <p:nvPr/>
          </p:nvSpPr>
          <p:spPr>
            <a:xfrm>
              <a:off x="0" y="-76200"/>
              <a:ext cx="1785490" cy="461181"/>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5311101" y="528757"/>
            <a:ext cx="6631724" cy="1530033"/>
            <a:chOff x="0" y="0"/>
            <a:chExt cx="1785490" cy="411938"/>
          </a:xfrm>
        </p:grpSpPr>
        <p:sp>
          <p:nvSpPr>
            <p:cNvPr name="Freeform 13" id="13"/>
            <p:cNvSpPr/>
            <p:nvPr/>
          </p:nvSpPr>
          <p:spPr>
            <a:xfrm flipH="false" flipV="false" rot="0">
              <a:off x="0" y="0"/>
              <a:ext cx="1785490" cy="411938"/>
            </a:xfrm>
            <a:custGeom>
              <a:avLst/>
              <a:gdLst/>
              <a:ahLst/>
              <a:cxnLst/>
              <a:rect r="r" b="b" t="t" l="l"/>
              <a:pathLst>
                <a:path h="411938" w="1785490">
                  <a:moveTo>
                    <a:pt x="0" y="0"/>
                  </a:moveTo>
                  <a:lnTo>
                    <a:pt x="1785490" y="0"/>
                  </a:lnTo>
                  <a:lnTo>
                    <a:pt x="1785490" y="411938"/>
                  </a:lnTo>
                  <a:lnTo>
                    <a:pt x="0" y="411938"/>
                  </a:lnTo>
                  <a:close/>
                </a:path>
              </a:pathLst>
            </a:custGeom>
            <a:solidFill>
              <a:srgbClr val="000000">
                <a:alpha val="0"/>
              </a:srgbClr>
            </a:solidFill>
            <a:ln w="76200" cap="sq">
              <a:solidFill>
                <a:srgbClr val="35A4DC"/>
              </a:solidFill>
              <a:prstDash val="solid"/>
              <a:miter/>
            </a:ln>
          </p:spPr>
        </p:sp>
        <p:sp>
          <p:nvSpPr>
            <p:cNvPr name="TextBox 14" id="14"/>
            <p:cNvSpPr txBox="true"/>
            <p:nvPr/>
          </p:nvSpPr>
          <p:spPr>
            <a:xfrm>
              <a:off x="0" y="-76200"/>
              <a:ext cx="1785490" cy="488138"/>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5162018" y="670937"/>
            <a:ext cx="6631724" cy="786038"/>
          </a:xfrm>
          <a:prstGeom prst="rect">
            <a:avLst/>
          </a:prstGeom>
        </p:spPr>
        <p:txBody>
          <a:bodyPr anchor="t" rtlCol="false" tIns="0" lIns="0" bIns="0" rIns="0">
            <a:spAutoFit/>
          </a:bodyPr>
          <a:lstStyle/>
          <a:p>
            <a:pPr algn="ctr">
              <a:lnSpc>
                <a:spcPts val="6496"/>
              </a:lnSpc>
            </a:pPr>
            <a:r>
              <a:rPr lang="en-US" sz="4640">
                <a:solidFill>
                  <a:srgbClr val="000000"/>
                </a:solidFill>
                <a:latin typeface="Norwester"/>
                <a:ea typeface="Norwester"/>
                <a:cs typeface="Norwester"/>
                <a:sym typeface="Norwester"/>
              </a:rPr>
              <a:t>WHAT DOES IDAA DO?</a:t>
            </a:r>
          </a:p>
        </p:txBody>
      </p:sp>
      <p:sp>
        <p:nvSpPr>
          <p:cNvPr name="TextBox 16" id="16"/>
          <p:cNvSpPr txBox="true"/>
          <p:nvPr/>
        </p:nvSpPr>
        <p:spPr>
          <a:xfrm rot="0">
            <a:off x="1963717" y="2145201"/>
            <a:ext cx="14162999" cy="4538345"/>
          </a:xfrm>
          <a:prstGeom prst="rect">
            <a:avLst/>
          </a:prstGeom>
        </p:spPr>
        <p:txBody>
          <a:bodyPr anchor="t" rtlCol="false" tIns="0" lIns="0" bIns="0" rIns="0">
            <a:spAutoFit/>
          </a:bodyPr>
          <a:lstStyle/>
          <a:p>
            <a:pPr algn="just" marL="690881" indent="-345440" lvl="1">
              <a:lnSpc>
                <a:spcPts val="4480"/>
              </a:lnSpc>
              <a:buFont typeface="Arial"/>
              <a:buChar char="•"/>
            </a:pPr>
            <a:r>
              <a:rPr lang="en-US" sz="3200">
                <a:solidFill>
                  <a:srgbClr val="000000"/>
                </a:solidFill>
                <a:latin typeface="Alegreya Sans"/>
                <a:ea typeface="Alegreya Sans"/>
                <a:cs typeface="Alegreya Sans"/>
                <a:sym typeface="Alegreya Sans"/>
              </a:rPr>
              <a:t>IDAA programming includes recovery from all substance use and process disorders with the focus on individual and family recovery. </a:t>
            </a:r>
          </a:p>
          <a:p>
            <a:pPr algn="just" marL="690881" indent="-345440" lvl="1">
              <a:lnSpc>
                <a:spcPts val="4480"/>
              </a:lnSpc>
              <a:buFont typeface="Arial"/>
              <a:buChar char="•"/>
            </a:pPr>
            <a:r>
              <a:rPr lang="en-US" sz="3200">
                <a:solidFill>
                  <a:srgbClr val="000000"/>
                </a:solidFill>
                <a:latin typeface="Alegreya Sans"/>
                <a:ea typeface="Alegreya Sans"/>
                <a:cs typeface="Alegreya Sans"/>
                <a:sym typeface="Alegreya Sans"/>
              </a:rPr>
              <a:t>IDAA is a separate entity from Alcoholics Anonymous; it was and continues to be inspired by 12-Step principles. </a:t>
            </a:r>
          </a:p>
          <a:p>
            <a:pPr algn="just" marL="690881" indent="-345440" lvl="1">
              <a:lnSpc>
                <a:spcPts val="4480"/>
              </a:lnSpc>
              <a:buFont typeface="Arial"/>
              <a:buChar char="•"/>
            </a:pPr>
            <a:r>
              <a:rPr lang="en-US" sz="3200">
                <a:solidFill>
                  <a:srgbClr val="000000"/>
                </a:solidFill>
                <a:latin typeface="Alegreya Sans"/>
                <a:ea typeface="Alegreya Sans"/>
                <a:cs typeface="Alegreya Sans"/>
                <a:sym typeface="Alegreya Sans"/>
              </a:rPr>
              <a:t>The mission of IDAA is to carry the message of recovery to health care professionals and their families.</a:t>
            </a:r>
          </a:p>
          <a:p>
            <a:pPr algn="just" marL="690881" indent="-345440" lvl="1">
              <a:lnSpc>
                <a:spcPts val="4480"/>
              </a:lnSpc>
              <a:buFont typeface="Arial"/>
              <a:buChar char="•"/>
            </a:pPr>
            <a:r>
              <a:rPr lang="en-US" sz="3200">
                <a:solidFill>
                  <a:srgbClr val="000000"/>
                </a:solidFill>
                <a:latin typeface="Alegreya Sans"/>
                <a:ea typeface="Alegreya Sans"/>
                <a:cs typeface="Alegreya Sans"/>
                <a:sym typeface="Alegreya Sans"/>
              </a:rPr>
              <a:t>We celebrate diversity and are committed to equity and inclusion of people from all racial, ethnic, cultural, sexual/gender and spiritual identities.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370431" y="-4381808"/>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738896" y="213604"/>
            <a:ext cx="12024754" cy="9859792"/>
          </a:xfrm>
          <a:custGeom>
            <a:avLst/>
            <a:gdLst/>
            <a:ahLst/>
            <a:cxnLst/>
            <a:rect r="r" b="b" t="t" l="l"/>
            <a:pathLst>
              <a:path h="9859792" w="12024754">
                <a:moveTo>
                  <a:pt x="0" y="0"/>
                </a:moveTo>
                <a:lnTo>
                  <a:pt x="12024754" y="0"/>
                </a:lnTo>
                <a:lnTo>
                  <a:pt x="12024754" y="9859792"/>
                </a:lnTo>
                <a:lnTo>
                  <a:pt x="0" y="9859792"/>
                </a:lnTo>
                <a:lnTo>
                  <a:pt x="0" y="0"/>
                </a:lnTo>
                <a:close/>
              </a:path>
            </a:pathLst>
          </a:custGeom>
          <a:blipFill>
            <a:blip r:embed="rId4"/>
            <a:stretch>
              <a:fillRect l="-3833" t="0" r="-4047" b="0"/>
            </a:stretch>
          </a:blipFill>
        </p:spPr>
      </p:sp>
      <p:sp>
        <p:nvSpPr>
          <p:cNvPr name="Freeform 4" id="4"/>
          <p:cNvSpPr/>
          <p:nvPr/>
        </p:nvSpPr>
        <p:spPr>
          <a:xfrm flipH="false" flipV="false" rot="-5400000">
            <a:off x="3663428" y="6867425"/>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2364519" y="57339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400000">
            <a:off x="15923481" y="-24956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5400000">
            <a:off x="-3729024" y="16191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5400000">
            <a:off x="17286547" y="1619150"/>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370431" y="-4381808"/>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509292" y="7771126"/>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2881337" y="6053885"/>
            <a:ext cx="4729037" cy="7048700"/>
          </a:xfrm>
          <a:custGeom>
            <a:avLst/>
            <a:gdLst/>
            <a:ahLst/>
            <a:cxnLst/>
            <a:rect r="r" b="b" t="t" l="l"/>
            <a:pathLst>
              <a:path h="7048700" w="4729037">
                <a:moveTo>
                  <a:pt x="0" y="0"/>
                </a:moveTo>
                <a:lnTo>
                  <a:pt x="4729037" y="0"/>
                </a:lnTo>
                <a:lnTo>
                  <a:pt x="4729037" y="7048701"/>
                </a:lnTo>
                <a:lnTo>
                  <a:pt x="0" y="70487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16686404" y="-2767689"/>
            <a:ext cx="4729037" cy="7048700"/>
          </a:xfrm>
          <a:custGeom>
            <a:avLst/>
            <a:gdLst/>
            <a:ahLst/>
            <a:cxnLst/>
            <a:rect r="r" b="b" t="t" l="l"/>
            <a:pathLst>
              <a:path h="7048700" w="4729037">
                <a:moveTo>
                  <a:pt x="0" y="0"/>
                </a:moveTo>
                <a:lnTo>
                  <a:pt x="4729037" y="0"/>
                </a:lnTo>
                <a:lnTo>
                  <a:pt x="4729037" y="7048701"/>
                </a:lnTo>
                <a:lnTo>
                  <a:pt x="0" y="70487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400000">
            <a:off x="-3729024" y="16191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5400000">
            <a:off x="18322205" y="3369431"/>
            <a:ext cx="4729037" cy="7048700"/>
          </a:xfrm>
          <a:custGeom>
            <a:avLst/>
            <a:gdLst/>
            <a:ahLst/>
            <a:cxnLst/>
            <a:rect r="r" b="b" t="t" l="l"/>
            <a:pathLst>
              <a:path h="7048700" w="4729037">
                <a:moveTo>
                  <a:pt x="0" y="0"/>
                </a:moveTo>
                <a:lnTo>
                  <a:pt x="4729038" y="0"/>
                </a:lnTo>
                <a:lnTo>
                  <a:pt x="4729038" y="7048701"/>
                </a:lnTo>
                <a:lnTo>
                  <a:pt x="0" y="70487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5162018" y="338787"/>
            <a:ext cx="6499607" cy="1936358"/>
            <a:chOff x="0" y="0"/>
            <a:chExt cx="1749919" cy="521335"/>
          </a:xfrm>
        </p:grpSpPr>
        <p:sp>
          <p:nvSpPr>
            <p:cNvPr name="Freeform 9" id="9"/>
            <p:cNvSpPr/>
            <p:nvPr/>
          </p:nvSpPr>
          <p:spPr>
            <a:xfrm flipH="false" flipV="false" rot="0">
              <a:off x="0" y="0"/>
              <a:ext cx="1749919" cy="521335"/>
            </a:xfrm>
            <a:custGeom>
              <a:avLst/>
              <a:gdLst/>
              <a:ahLst/>
              <a:cxnLst/>
              <a:rect r="r" b="b" t="t" l="l"/>
              <a:pathLst>
                <a:path h="521335" w="1749919">
                  <a:moveTo>
                    <a:pt x="0" y="0"/>
                  </a:moveTo>
                  <a:lnTo>
                    <a:pt x="1749919" y="0"/>
                  </a:lnTo>
                  <a:lnTo>
                    <a:pt x="1749919" y="521335"/>
                  </a:lnTo>
                  <a:lnTo>
                    <a:pt x="0" y="521335"/>
                  </a:lnTo>
                  <a:close/>
                </a:path>
              </a:pathLst>
            </a:custGeom>
            <a:solidFill>
              <a:srgbClr val="9CCADE"/>
            </a:solidFill>
          </p:spPr>
        </p:sp>
        <p:sp>
          <p:nvSpPr>
            <p:cNvPr name="TextBox 10" id="10"/>
            <p:cNvSpPr txBox="true"/>
            <p:nvPr/>
          </p:nvSpPr>
          <p:spPr>
            <a:xfrm>
              <a:off x="0" y="-76200"/>
              <a:ext cx="1749919" cy="59753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5311101" y="528757"/>
            <a:ext cx="6631724" cy="2005211"/>
            <a:chOff x="0" y="0"/>
            <a:chExt cx="1785490" cy="539872"/>
          </a:xfrm>
        </p:grpSpPr>
        <p:sp>
          <p:nvSpPr>
            <p:cNvPr name="Freeform 12" id="12"/>
            <p:cNvSpPr/>
            <p:nvPr/>
          </p:nvSpPr>
          <p:spPr>
            <a:xfrm flipH="false" flipV="false" rot="0">
              <a:off x="0" y="0"/>
              <a:ext cx="1785490" cy="539872"/>
            </a:xfrm>
            <a:custGeom>
              <a:avLst/>
              <a:gdLst/>
              <a:ahLst/>
              <a:cxnLst/>
              <a:rect r="r" b="b" t="t" l="l"/>
              <a:pathLst>
                <a:path h="539872" w="1785490">
                  <a:moveTo>
                    <a:pt x="0" y="0"/>
                  </a:moveTo>
                  <a:lnTo>
                    <a:pt x="1785490" y="0"/>
                  </a:lnTo>
                  <a:lnTo>
                    <a:pt x="1785490" y="539872"/>
                  </a:lnTo>
                  <a:lnTo>
                    <a:pt x="0" y="539872"/>
                  </a:lnTo>
                  <a:close/>
                </a:path>
              </a:pathLst>
            </a:custGeom>
            <a:solidFill>
              <a:srgbClr val="000000">
                <a:alpha val="0"/>
              </a:srgbClr>
            </a:solidFill>
            <a:ln w="76200" cap="sq">
              <a:solidFill>
                <a:srgbClr val="35A4DC"/>
              </a:solidFill>
              <a:prstDash val="solid"/>
              <a:miter/>
            </a:ln>
          </p:spPr>
        </p:sp>
        <p:sp>
          <p:nvSpPr>
            <p:cNvPr name="TextBox 13" id="13"/>
            <p:cNvSpPr txBox="true"/>
            <p:nvPr/>
          </p:nvSpPr>
          <p:spPr>
            <a:xfrm>
              <a:off x="0" y="-76200"/>
              <a:ext cx="1785490" cy="616072"/>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5162018" y="670937"/>
            <a:ext cx="6631724" cy="1604208"/>
          </a:xfrm>
          <a:prstGeom prst="rect">
            <a:avLst/>
          </a:prstGeom>
        </p:spPr>
        <p:txBody>
          <a:bodyPr anchor="t" rtlCol="false" tIns="0" lIns="0" bIns="0" rIns="0">
            <a:spAutoFit/>
          </a:bodyPr>
          <a:lstStyle/>
          <a:p>
            <a:pPr algn="ctr">
              <a:lnSpc>
                <a:spcPts val="6496"/>
              </a:lnSpc>
            </a:pPr>
            <a:r>
              <a:rPr lang="en-US" sz="4640">
                <a:solidFill>
                  <a:srgbClr val="000000"/>
                </a:solidFill>
                <a:latin typeface="Norwester"/>
                <a:ea typeface="Norwester"/>
                <a:cs typeface="Norwester"/>
                <a:sym typeface="Norwester"/>
              </a:rPr>
              <a:t>WHAT DOES IDAA LOOK LIKE?</a:t>
            </a:r>
          </a:p>
        </p:txBody>
      </p:sp>
      <p:sp>
        <p:nvSpPr>
          <p:cNvPr name="TextBox 15" id="15"/>
          <p:cNvSpPr txBox="true"/>
          <p:nvPr/>
        </p:nvSpPr>
        <p:spPr>
          <a:xfrm rot="0">
            <a:off x="2242153" y="2878137"/>
            <a:ext cx="14920221" cy="4387850"/>
          </a:xfrm>
          <a:prstGeom prst="rect">
            <a:avLst/>
          </a:prstGeom>
        </p:spPr>
        <p:txBody>
          <a:bodyPr anchor="t" rtlCol="false" tIns="0" lIns="0" bIns="0" rIns="0">
            <a:spAutoFit/>
          </a:bodyPr>
          <a:lstStyle/>
          <a:p>
            <a:pPr algn="l" marL="755649" indent="-377824" lvl="1">
              <a:lnSpc>
                <a:spcPts val="4899"/>
              </a:lnSpc>
              <a:buFont typeface="Arial"/>
              <a:buChar char="•"/>
            </a:pPr>
            <a:r>
              <a:rPr lang="en-US" b="true" sz="3499">
                <a:solidFill>
                  <a:srgbClr val="000000"/>
                </a:solidFill>
                <a:latin typeface="Alegreya Sans Bold"/>
                <a:ea typeface="Alegreya Sans Bold"/>
                <a:cs typeface="Alegreya Sans Bold"/>
                <a:sym typeface="Alegreya Sans Bold"/>
              </a:rPr>
              <a:t>Support for members throughout the year </a:t>
            </a:r>
          </a:p>
          <a:p>
            <a:pPr algn="l" marL="755649" indent="-377824" lvl="1">
              <a:lnSpc>
                <a:spcPts val="4899"/>
              </a:lnSpc>
              <a:buFont typeface="Arial"/>
              <a:buChar char="•"/>
            </a:pPr>
            <a:r>
              <a:rPr lang="en-US" sz="3499">
                <a:solidFill>
                  <a:srgbClr val="000000"/>
                </a:solidFill>
                <a:latin typeface="Alegreya Sans"/>
                <a:ea typeface="Alegreya Sans"/>
                <a:cs typeface="Alegreya Sans"/>
                <a:sym typeface="Alegreya Sans"/>
              </a:rPr>
              <a:t>Weekly virtual/in-person meetings with specific focuses (i.e. subspecialty and location) </a:t>
            </a:r>
          </a:p>
          <a:p>
            <a:pPr algn="l" marL="755649" indent="-377824" lvl="1">
              <a:lnSpc>
                <a:spcPts val="4899"/>
              </a:lnSpc>
              <a:buFont typeface="Arial"/>
              <a:buChar char="•"/>
            </a:pPr>
            <a:r>
              <a:rPr lang="en-US" sz="3499">
                <a:solidFill>
                  <a:srgbClr val="000000"/>
                </a:solidFill>
                <a:latin typeface="Alegreya Sans"/>
                <a:ea typeface="Alegreya Sans"/>
                <a:cs typeface="Alegreya Sans"/>
                <a:sym typeface="Alegreya Sans"/>
              </a:rPr>
              <a:t>Bulletin board with posting of topics and announcements in the community</a:t>
            </a:r>
          </a:p>
          <a:p>
            <a:pPr algn="l" marL="755649" indent="-377824" lvl="1">
              <a:lnSpc>
                <a:spcPts val="4899"/>
              </a:lnSpc>
              <a:buFont typeface="Arial"/>
              <a:buChar char="•"/>
            </a:pPr>
            <a:r>
              <a:rPr lang="en-US" sz="3499">
                <a:solidFill>
                  <a:srgbClr val="000000"/>
                </a:solidFill>
                <a:latin typeface="Alegreya Sans"/>
                <a:ea typeface="Alegreya Sans"/>
                <a:cs typeface="Alegreya Sans"/>
                <a:sym typeface="Alegreya Sans"/>
              </a:rPr>
              <a:t>Member directory </a:t>
            </a:r>
          </a:p>
          <a:p>
            <a:pPr algn="l" marL="755649" indent="-377824" lvl="1">
              <a:lnSpc>
                <a:spcPts val="4899"/>
              </a:lnSpc>
              <a:buFont typeface="Arial"/>
              <a:buChar char="•"/>
            </a:pPr>
            <a:r>
              <a:rPr lang="en-US" sz="3499">
                <a:solidFill>
                  <a:srgbClr val="000000"/>
                </a:solidFill>
                <a:latin typeface="Alegreya Sans"/>
                <a:ea typeface="Alegreya Sans"/>
                <a:cs typeface="Alegreya Sans"/>
                <a:sym typeface="Alegreya Sans"/>
              </a:rPr>
              <a:t>Archives of previous speakers from conferences including CE track topics </a:t>
            </a:r>
          </a:p>
          <a:p>
            <a:pPr algn="l" marL="755649" indent="-377824" lvl="1">
              <a:lnSpc>
                <a:spcPts val="4899"/>
              </a:lnSpc>
              <a:buFont typeface="Arial"/>
              <a:buChar char="•"/>
            </a:pPr>
            <a:r>
              <a:rPr lang="en-US" sz="3499">
                <a:solidFill>
                  <a:srgbClr val="000000"/>
                </a:solidFill>
                <a:latin typeface="Alegreya Sans"/>
                <a:ea typeface="Alegreya Sans"/>
                <a:cs typeface="Alegreya Sans"/>
                <a:sym typeface="Alegreya Sans"/>
              </a:rPr>
              <a:t>Email listserv</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370431" y="-4381808"/>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028700"/>
            <a:ext cx="15341867" cy="8821574"/>
          </a:xfrm>
          <a:custGeom>
            <a:avLst/>
            <a:gdLst/>
            <a:ahLst/>
            <a:cxnLst/>
            <a:rect r="r" b="b" t="t" l="l"/>
            <a:pathLst>
              <a:path h="8821574" w="15341867">
                <a:moveTo>
                  <a:pt x="0" y="0"/>
                </a:moveTo>
                <a:lnTo>
                  <a:pt x="15341867" y="0"/>
                </a:lnTo>
                <a:lnTo>
                  <a:pt x="15341867" y="8821574"/>
                </a:lnTo>
                <a:lnTo>
                  <a:pt x="0" y="8821574"/>
                </a:lnTo>
                <a:lnTo>
                  <a:pt x="0" y="0"/>
                </a:lnTo>
                <a:close/>
              </a:path>
            </a:pathLst>
          </a:custGeom>
          <a:blipFill>
            <a:blip r:embed="rId4"/>
            <a:stretch>
              <a:fillRect l="0" t="0" r="0" b="0"/>
            </a:stretch>
          </a:blipFill>
        </p:spPr>
      </p:sp>
      <p:sp>
        <p:nvSpPr>
          <p:cNvPr name="Freeform 4" id="4"/>
          <p:cNvSpPr/>
          <p:nvPr/>
        </p:nvSpPr>
        <p:spPr>
          <a:xfrm flipH="false" flipV="false" rot="-5400000">
            <a:off x="3509292" y="7771126"/>
            <a:ext cx="4729037" cy="7048700"/>
          </a:xfrm>
          <a:custGeom>
            <a:avLst/>
            <a:gdLst/>
            <a:ahLst/>
            <a:cxnLst/>
            <a:rect r="r" b="b" t="t" l="l"/>
            <a:pathLst>
              <a:path h="7048700" w="4729037">
                <a:moveTo>
                  <a:pt x="0" y="0"/>
                </a:moveTo>
                <a:lnTo>
                  <a:pt x="4729037" y="0"/>
                </a:lnTo>
                <a:lnTo>
                  <a:pt x="4729037" y="7048700"/>
                </a:lnTo>
                <a:lnTo>
                  <a:pt x="0" y="7048700"/>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2881337" y="6053885"/>
            <a:ext cx="4729037" cy="7048700"/>
          </a:xfrm>
          <a:custGeom>
            <a:avLst/>
            <a:gdLst/>
            <a:ahLst/>
            <a:cxnLst/>
            <a:rect r="r" b="b" t="t" l="l"/>
            <a:pathLst>
              <a:path h="7048700" w="4729037">
                <a:moveTo>
                  <a:pt x="0" y="0"/>
                </a:moveTo>
                <a:lnTo>
                  <a:pt x="4729037" y="0"/>
                </a:lnTo>
                <a:lnTo>
                  <a:pt x="4729037" y="7048701"/>
                </a:lnTo>
                <a:lnTo>
                  <a:pt x="0" y="70487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400000">
            <a:off x="16686404" y="-2767689"/>
            <a:ext cx="4729037" cy="7048700"/>
          </a:xfrm>
          <a:custGeom>
            <a:avLst/>
            <a:gdLst/>
            <a:ahLst/>
            <a:cxnLst/>
            <a:rect r="r" b="b" t="t" l="l"/>
            <a:pathLst>
              <a:path h="7048700" w="4729037">
                <a:moveTo>
                  <a:pt x="0" y="0"/>
                </a:moveTo>
                <a:lnTo>
                  <a:pt x="4729037" y="0"/>
                </a:lnTo>
                <a:lnTo>
                  <a:pt x="4729037" y="7048701"/>
                </a:lnTo>
                <a:lnTo>
                  <a:pt x="0" y="70487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5400000">
            <a:off x="-3729024" y="1619150"/>
            <a:ext cx="4729037" cy="7048700"/>
          </a:xfrm>
          <a:custGeom>
            <a:avLst/>
            <a:gdLst/>
            <a:ahLst/>
            <a:cxnLst/>
            <a:rect r="r" b="b" t="t" l="l"/>
            <a:pathLst>
              <a:path h="7048700" w="4729037">
                <a:moveTo>
                  <a:pt x="0" y="0"/>
                </a:moveTo>
                <a:lnTo>
                  <a:pt x="4729038" y="0"/>
                </a:lnTo>
                <a:lnTo>
                  <a:pt x="4729038" y="7048700"/>
                </a:lnTo>
                <a:lnTo>
                  <a:pt x="0" y="704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5400000">
            <a:off x="18322205" y="3369431"/>
            <a:ext cx="4729037" cy="7048700"/>
          </a:xfrm>
          <a:custGeom>
            <a:avLst/>
            <a:gdLst/>
            <a:ahLst/>
            <a:cxnLst/>
            <a:rect r="r" b="b" t="t" l="l"/>
            <a:pathLst>
              <a:path h="7048700" w="4729037">
                <a:moveTo>
                  <a:pt x="0" y="0"/>
                </a:moveTo>
                <a:lnTo>
                  <a:pt x="4729038" y="0"/>
                </a:lnTo>
                <a:lnTo>
                  <a:pt x="4729038" y="7048701"/>
                </a:lnTo>
                <a:lnTo>
                  <a:pt x="0" y="70487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DAGvOvgUxwc</dc:identifier>
  <dcterms:modified xsi:type="dcterms:W3CDTF">2011-08-01T06:04:30Z</dcterms:modified>
  <cp:revision>1</cp:revision>
  <dc:title>2025 Ambassador PowerPoint</dc:title>
</cp:coreProperties>
</file>