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65" r:id="rId3"/>
    <p:sldId id="256" r:id="rId4"/>
    <p:sldId id="259" r:id="rId5"/>
    <p:sldId id="262" r:id="rId6"/>
    <p:sldId id="263" r:id="rId7"/>
    <p:sldId id="264" r:id="rId8"/>
    <p:sldId id="267" r:id="rId9"/>
    <p:sldId id="266" r:id="rId10"/>
    <p:sldId id="268" r:id="rId11"/>
    <p:sldId id="26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9" d="100"/>
          <a:sy n="69" d="100"/>
        </p:scale>
        <p:origin x="66"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400" b="1" dirty="0"/>
              <a:t>Consumers  use of Telemedicine 2019</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Consumers  use of Telehealth 2019</c:v>
                </c:pt>
              </c:strCache>
            </c:strRef>
          </c:tx>
          <c:dPt>
            <c:idx val="0"/>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2-0635-4634-8F1E-0AE032AA97B6}"/>
              </c:ext>
            </c:extLst>
          </c:dPt>
          <c:dPt>
            <c:idx val="1"/>
            <c:bubble3D val="0"/>
            <c:spPr>
              <a:solidFill>
                <a:schemeClr val="accent3">
                  <a:lumMod val="60000"/>
                  <a:lumOff val="40000"/>
                </a:schemeClr>
              </a:solidFill>
              <a:ln w="19050">
                <a:solidFill>
                  <a:schemeClr val="lt1"/>
                </a:solidFill>
              </a:ln>
              <a:effectLst/>
            </c:spPr>
            <c:extLst>
              <c:ext xmlns:c16="http://schemas.microsoft.com/office/drawing/2014/chart" uri="{C3380CC4-5D6E-409C-BE32-E72D297353CC}">
                <c16:uniqueId val="{00000001-0635-4634-8F1E-0AE032AA97B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197-48B6-A115-C54AA7923FA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197-48B6-A115-C54AA7923FAE}"/>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2"/>
                <c:pt idx="0">
                  <c:v>Consumers using TH</c:v>
                </c:pt>
                <c:pt idx="1">
                  <c:v>Consumers not using TH</c:v>
                </c:pt>
              </c:strCache>
            </c:strRef>
          </c:cat>
          <c:val>
            <c:numRef>
              <c:f>Sheet1!$B$2:$B$5</c:f>
              <c:numCache>
                <c:formatCode>0%</c:formatCode>
                <c:ptCount val="4"/>
                <c:pt idx="0">
                  <c:v>0.11</c:v>
                </c:pt>
                <c:pt idx="1">
                  <c:v>0.89</c:v>
                </c:pt>
              </c:numCache>
            </c:numRef>
          </c:val>
          <c:extLst>
            <c:ext xmlns:c16="http://schemas.microsoft.com/office/drawing/2014/chart" uri="{C3380CC4-5D6E-409C-BE32-E72D297353CC}">
              <c16:uniqueId val="{00000000-0635-4634-8F1E-0AE032AA97B6}"/>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2"/>
        <c:delete val="1"/>
      </c:legendEntry>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400" b="1" dirty="0"/>
              <a:t>Consumers  use of Telemedicine 2020</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Consumers  use of Telehealth 2019</c:v>
                </c:pt>
              </c:strCache>
            </c:strRef>
          </c:tx>
          <c:dPt>
            <c:idx val="0"/>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1-DC65-4B10-BC87-5C831965D547}"/>
              </c:ext>
            </c:extLst>
          </c:dPt>
          <c:dPt>
            <c:idx val="1"/>
            <c:bubble3D val="0"/>
            <c:spPr>
              <a:solidFill>
                <a:schemeClr val="accent3">
                  <a:lumMod val="60000"/>
                  <a:lumOff val="40000"/>
                </a:schemeClr>
              </a:solidFill>
              <a:ln w="19050">
                <a:solidFill>
                  <a:schemeClr val="lt1"/>
                </a:solidFill>
              </a:ln>
              <a:effectLst/>
            </c:spPr>
            <c:extLst>
              <c:ext xmlns:c16="http://schemas.microsoft.com/office/drawing/2014/chart" uri="{C3380CC4-5D6E-409C-BE32-E72D297353CC}">
                <c16:uniqueId val="{00000003-DC65-4B10-BC87-5C831965D54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C65-4B10-BC87-5C831965D54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C65-4B10-BC87-5C831965D54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2"/>
                <c:pt idx="0">
                  <c:v>Consumers using TH</c:v>
                </c:pt>
                <c:pt idx="1">
                  <c:v>Consumers not using TH</c:v>
                </c:pt>
              </c:strCache>
            </c:strRef>
          </c:cat>
          <c:val>
            <c:numRef>
              <c:f>Sheet1!$B$2:$B$5</c:f>
              <c:numCache>
                <c:formatCode>0%</c:formatCode>
                <c:ptCount val="4"/>
                <c:pt idx="0">
                  <c:v>0.52</c:v>
                </c:pt>
                <c:pt idx="1">
                  <c:v>0.48</c:v>
                </c:pt>
              </c:numCache>
            </c:numRef>
          </c:val>
          <c:extLst>
            <c:ext xmlns:c16="http://schemas.microsoft.com/office/drawing/2014/chart" uri="{C3380CC4-5D6E-409C-BE32-E72D297353CC}">
              <c16:uniqueId val="{00000008-DC65-4B10-BC87-5C831965D547}"/>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2"/>
        <c:delete val="1"/>
      </c:legendEntry>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400" b="1" dirty="0"/>
              <a:t>Consumers interest</a:t>
            </a:r>
            <a:r>
              <a:rPr lang="en-US" sz="2400" b="1" baseline="0" dirty="0"/>
              <a:t> in </a:t>
            </a:r>
            <a:r>
              <a:rPr lang="en-US" sz="2400" b="1" dirty="0"/>
              <a:t>Telemedicine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Consumers  use of Telehealth 2019</c:v>
                </c:pt>
              </c:strCache>
            </c:strRef>
          </c:tx>
          <c:explosion val="6"/>
          <c:dPt>
            <c:idx val="0"/>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1-E5BF-4CC8-9034-7E5D501AAFA1}"/>
              </c:ext>
            </c:extLst>
          </c:dPt>
          <c:dPt>
            <c:idx val="1"/>
            <c:bubble3D val="0"/>
            <c:spPr>
              <a:solidFill>
                <a:schemeClr val="accent3">
                  <a:lumMod val="60000"/>
                  <a:lumOff val="40000"/>
                </a:schemeClr>
              </a:solidFill>
              <a:ln w="19050">
                <a:solidFill>
                  <a:schemeClr val="lt1"/>
                </a:solidFill>
              </a:ln>
              <a:effectLst/>
            </c:spPr>
            <c:extLst>
              <c:ext xmlns:c16="http://schemas.microsoft.com/office/drawing/2014/chart" uri="{C3380CC4-5D6E-409C-BE32-E72D297353CC}">
                <c16:uniqueId val="{00000003-E5BF-4CC8-9034-7E5D501AAFA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5BF-4CC8-9034-7E5D501AAFA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5BF-4CC8-9034-7E5D501AAFA1}"/>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2"/>
                <c:pt idx="0">
                  <c:v>Interested in TH</c:v>
                </c:pt>
                <c:pt idx="1">
                  <c:v>Consumers not using TH</c:v>
                </c:pt>
              </c:strCache>
            </c:strRef>
          </c:cat>
          <c:val>
            <c:numRef>
              <c:f>Sheet1!$B$2:$B$5</c:f>
              <c:numCache>
                <c:formatCode>0%</c:formatCode>
                <c:ptCount val="4"/>
                <c:pt idx="0">
                  <c:v>0.76</c:v>
                </c:pt>
                <c:pt idx="1">
                  <c:v>0.24</c:v>
                </c:pt>
              </c:numCache>
            </c:numRef>
          </c:val>
          <c:extLst>
            <c:ext xmlns:c16="http://schemas.microsoft.com/office/drawing/2014/chart" uri="{C3380CC4-5D6E-409C-BE32-E72D297353CC}">
              <c16:uniqueId val="{00000008-E5BF-4CC8-9034-7E5D501AAFA1}"/>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2"/>
        <c:delete val="1"/>
      </c:legendEntry>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colors2.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colors3.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861517-F1A7-47AF-B82A-C804DFE0B158}" type="datetimeFigureOut">
              <a:rPr lang="en-US" smtClean="0"/>
              <a:t>1/21/2021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0E151D-0161-4EB4-8F71-B11188E8DBFE}" type="slidenum">
              <a:rPr lang="en-US" smtClean="0"/>
              <a:t>‹#›</a:t>
            </a:fld>
            <a:endParaRPr lang="en-US"/>
          </a:p>
        </p:txBody>
      </p:sp>
    </p:spTree>
    <p:extLst>
      <p:ext uri="{BB962C8B-B14F-4D97-AF65-F5344CB8AC3E}">
        <p14:creationId xmlns:p14="http://schemas.microsoft.com/office/powerpoint/2010/main" val="2120301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AA340-E336-4C10-8388-2F6034EC39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14FEF3-F8C4-4E37-ACD9-0FBC326069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707F568-EE74-491B-9BB2-F05824A954C8}"/>
              </a:ext>
            </a:extLst>
          </p:cNvPr>
          <p:cNvSpPr>
            <a:spLocks noGrp="1"/>
          </p:cNvSpPr>
          <p:nvPr>
            <p:ph type="dt" sz="half" idx="10"/>
          </p:nvPr>
        </p:nvSpPr>
        <p:spPr/>
        <p:txBody>
          <a:bodyPr/>
          <a:lstStyle/>
          <a:p>
            <a:fld id="{78E9311A-5300-4E60-BF20-3753D0837C80}" type="datetimeFigureOut">
              <a:rPr lang="en-US" smtClean="0"/>
              <a:t>1/21/2021</a:t>
            </a:fld>
            <a:endParaRPr lang="en-US"/>
          </a:p>
        </p:txBody>
      </p:sp>
      <p:sp>
        <p:nvSpPr>
          <p:cNvPr id="5" name="Footer Placeholder 4">
            <a:extLst>
              <a:ext uri="{FF2B5EF4-FFF2-40B4-BE49-F238E27FC236}">
                <a16:creationId xmlns:a16="http://schemas.microsoft.com/office/drawing/2014/main" id="{8121D404-C833-421B-B27C-5BBB5E826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C1A253-52AE-4F58-B535-85869EE3C829}"/>
              </a:ext>
            </a:extLst>
          </p:cNvPr>
          <p:cNvSpPr>
            <a:spLocks noGrp="1"/>
          </p:cNvSpPr>
          <p:nvPr>
            <p:ph type="sldNum" sz="quarter" idx="12"/>
          </p:nvPr>
        </p:nvSpPr>
        <p:spPr/>
        <p:txBody>
          <a:bodyPr/>
          <a:lstStyle/>
          <a:p>
            <a:fld id="{935075FF-ADEC-426A-9757-E57E0AC71EEB}" type="slidenum">
              <a:rPr lang="en-US" smtClean="0"/>
              <a:t>‹#›</a:t>
            </a:fld>
            <a:endParaRPr lang="en-US"/>
          </a:p>
        </p:txBody>
      </p:sp>
    </p:spTree>
    <p:extLst>
      <p:ext uri="{BB962C8B-B14F-4D97-AF65-F5344CB8AC3E}">
        <p14:creationId xmlns:p14="http://schemas.microsoft.com/office/powerpoint/2010/main" val="2006478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14842-C3E7-403D-BD96-CCEEA4E9B0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FC4240-E515-42EA-88D8-8E063F216D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2A8C9B-11BE-43C2-8994-50588A8F0DA9}"/>
              </a:ext>
            </a:extLst>
          </p:cNvPr>
          <p:cNvSpPr>
            <a:spLocks noGrp="1"/>
          </p:cNvSpPr>
          <p:nvPr>
            <p:ph type="dt" sz="half" idx="10"/>
          </p:nvPr>
        </p:nvSpPr>
        <p:spPr/>
        <p:txBody>
          <a:bodyPr/>
          <a:lstStyle/>
          <a:p>
            <a:fld id="{78E9311A-5300-4E60-BF20-3753D0837C80}" type="datetimeFigureOut">
              <a:rPr lang="en-US" smtClean="0"/>
              <a:t>1/21/2021</a:t>
            </a:fld>
            <a:endParaRPr lang="en-US"/>
          </a:p>
        </p:txBody>
      </p:sp>
      <p:sp>
        <p:nvSpPr>
          <p:cNvPr id="5" name="Footer Placeholder 4">
            <a:extLst>
              <a:ext uri="{FF2B5EF4-FFF2-40B4-BE49-F238E27FC236}">
                <a16:creationId xmlns:a16="http://schemas.microsoft.com/office/drawing/2014/main" id="{AB8652A7-E185-4F69-8E5D-D46AEA1EAB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674C74-C69C-4D22-B44C-8149CF009E65}"/>
              </a:ext>
            </a:extLst>
          </p:cNvPr>
          <p:cNvSpPr>
            <a:spLocks noGrp="1"/>
          </p:cNvSpPr>
          <p:nvPr>
            <p:ph type="sldNum" sz="quarter" idx="12"/>
          </p:nvPr>
        </p:nvSpPr>
        <p:spPr/>
        <p:txBody>
          <a:bodyPr/>
          <a:lstStyle/>
          <a:p>
            <a:fld id="{935075FF-ADEC-426A-9757-E57E0AC71EEB}" type="slidenum">
              <a:rPr lang="en-US" smtClean="0"/>
              <a:t>‹#›</a:t>
            </a:fld>
            <a:endParaRPr lang="en-US"/>
          </a:p>
        </p:txBody>
      </p:sp>
    </p:spTree>
    <p:extLst>
      <p:ext uri="{BB962C8B-B14F-4D97-AF65-F5344CB8AC3E}">
        <p14:creationId xmlns:p14="http://schemas.microsoft.com/office/powerpoint/2010/main" val="4027814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0C8384-5536-4E1B-8986-8A667A75B1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0443E30-22A6-4B81-BDE4-FDED8081C1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500FD5-FEF4-4725-90F7-CD5D1530FEE9}"/>
              </a:ext>
            </a:extLst>
          </p:cNvPr>
          <p:cNvSpPr>
            <a:spLocks noGrp="1"/>
          </p:cNvSpPr>
          <p:nvPr>
            <p:ph type="dt" sz="half" idx="10"/>
          </p:nvPr>
        </p:nvSpPr>
        <p:spPr/>
        <p:txBody>
          <a:bodyPr/>
          <a:lstStyle/>
          <a:p>
            <a:fld id="{78E9311A-5300-4E60-BF20-3753D0837C80}" type="datetimeFigureOut">
              <a:rPr lang="en-US" smtClean="0"/>
              <a:t>1/21/2021</a:t>
            </a:fld>
            <a:endParaRPr lang="en-US"/>
          </a:p>
        </p:txBody>
      </p:sp>
      <p:sp>
        <p:nvSpPr>
          <p:cNvPr id="5" name="Footer Placeholder 4">
            <a:extLst>
              <a:ext uri="{FF2B5EF4-FFF2-40B4-BE49-F238E27FC236}">
                <a16:creationId xmlns:a16="http://schemas.microsoft.com/office/drawing/2014/main" id="{24777064-2639-480A-8735-8B6DE589A5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502E7D-75DB-4BD8-B249-ECC0BD93D1CA}"/>
              </a:ext>
            </a:extLst>
          </p:cNvPr>
          <p:cNvSpPr>
            <a:spLocks noGrp="1"/>
          </p:cNvSpPr>
          <p:nvPr>
            <p:ph type="sldNum" sz="quarter" idx="12"/>
          </p:nvPr>
        </p:nvSpPr>
        <p:spPr/>
        <p:txBody>
          <a:bodyPr/>
          <a:lstStyle/>
          <a:p>
            <a:fld id="{935075FF-ADEC-426A-9757-E57E0AC71EEB}" type="slidenum">
              <a:rPr lang="en-US" smtClean="0"/>
              <a:t>‹#›</a:t>
            </a:fld>
            <a:endParaRPr lang="en-US"/>
          </a:p>
        </p:txBody>
      </p:sp>
    </p:spTree>
    <p:extLst>
      <p:ext uri="{BB962C8B-B14F-4D97-AF65-F5344CB8AC3E}">
        <p14:creationId xmlns:p14="http://schemas.microsoft.com/office/powerpoint/2010/main" val="1745469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20636-1E21-4804-81B8-081E723AC6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2C0460-74B1-4D13-9D6F-DF72D855E5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901FC9-506E-4F19-B4A7-3FA42058E9F0}"/>
              </a:ext>
            </a:extLst>
          </p:cNvPr>
          <p:cNvSpPr>
            <a:spLocks noGrp="1"/>
          </p:cNvSpPr>
          <p:nvPr>
            <p:ph type="dt" sz="half" idx="10"/>
          </p:nvPr>
        </p:nvSpPr>
        <p:spPr/>
        <p:txBody>
          <a:bodyPr/>
          <a:lstStyle/>
          <a:p>
            <a:fld id="{78E9311A-5300-4E60-BF20-3753D0837C80}" type="datetimeFigureOut">
              <a:rPr lang="en-US" smtClean="0"/>
              <a:t>1/21/2021</a:t>
            </a:fld>
            <a:endParaRPr lang="en-US"/>
          </a:p>
        </p:txBody>
      </p:sp>
      <p:sp>
        <p:nvSpPr>
          <p:cNvPr id="5" name="Footer Placeholder 4">
            <a:extLst>
              <a:ext uri="{FF2B5EF4-FFF2-40B4-BE49-F238E27FC236}">
                <a16:creationId xmlns:a16="http://schemas.microsoft.com/office/drawing/2014/main" id="{F48FCED3-FFB7-4DAF-A0A7-59EA9E9B44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D77B6C-B802-477F-A036-732075C1C8F7}"/>
              </a:ext>
            </a:extLst>
          </p:cNvPr>
          <p:cNvSpPr>
            <a:spLocks noGrp="1"/>
          </p:cNvSpPr>
          <p:nvPr>
            <p:ph type="sldNum" sz="quarter" idx="12"/>
          </p:nvPr>
        </p:nvSpPr>
        <p:spPr/>
        <p:txBody>
          <a:bodyPr/>
          <a:lstStyle/>
          <a:p>
            <a:fld id="{935075FF-ADEC-426A-9757-E57E0AC71EEB}" type="slidenum">
              <a:rPr lang="en-US" smtClean="0"/>
              <a:t>‹#›</a:t>
            </a:fld>
            <a:endParaRPr lang="en-US"/>
          </a:p>
        </p:txBody>
      </p:sp>
    </p:spTree>
    <p:extLst>
      <p:ext uri="{BB962C8B-B14F-4D97-AF65-F5344CB8AC3E}">
        <p14:creationId xmlns:p14="http://schemas.microsoft.com/office/powerpoint/2010/main" val="3146355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FE52D-64F5-4052-83B5-5B6468FBE5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A5CBEBE-53ED-4812-95E2-6AC6198B64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C858FA-FD81-4DF6-934A-C6B87C0B7BDB}"/>
              </a:ext>
            </a:extLst>
          </p:cNvPr>
          <p:cNvSpPr>
            <a:spLocks noGrp="1"/>
          </p:cNvSpPr>
          <p:nvPr>
            <p:ph type="dt" sz="half" idx="10"/>
          </p:nvPr>
        </p:nvSpPr>
        <p:spPr/>
        <p:txBody>
          <a:bodyPr/>
          <a:lstStyle/>
          <a:p>
            <a:fld id="{78E9311A-5300-4E60-BF20-3753D0837C80}" type="datetimeFigureOut">
              <a:rPr lang="en-US" smtClean="0"/>
              <a:t>1/21/2021</a:t>
            </a:fld>
            <a:endParaRPr lang="en-US"/>
          </a:p>
        </p:txBody>
      </p:sp>
      <p:sp>
        <p:nvSpPr>
          <p:cNvPr id="5" name="Footer Placeholder 4">
            <a:extLst>
              <a:ext uri="{FF2B5EF4-FFF2-40B4-BE49-F238E27FC236}">
                <a16:creationId xmlns:a16="http://schemas.microsoft.com/office/drawing/2014/main" id="{B4AE794F-239E-4C3E-AB9E-99D4518C7A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D5B32D-EACD-45B0-9ACB-B50AAC0E3481}"/>
              </a:ext>
            </a:extLst>
          </p:cNvPr>
          <p:cNvSpPr>
            <a:spLocks noGrp="1"/>
          </p:cNvSpPr>
          <p:nvPr>
            <p:ph type="sldNum" sz="quarter" idx="12"/>
          </p:nvPr>
        </p:nvSpPr>
        <p:spPr/>
        <p:txBody>
          <a:bodyPr/>
          <a:lstStyle/>
          <a:p>
            <a:fld id="{935075FF-ADEC-426A-9757-E57E0AC71EEB}" type="slidenum">
              <a:rPr lang="en-US" smtClean="0"/>
              <a:t>‹#›</a:t>
            </a:fld>
            <a:endParaRPr lang="en-US"/>
          </a:p>
        </p:txBody>
      </p:sp>
    </p:spTree>
    <p:extLst>
      <p:ext uri="{BB962C8B-B14F-4D97-AF65-F5344CB8AC3E}">
        <p14:creationId xmlns:p14="http://schemas.microsoft.com/office/powerpoint/2010/main" val="2416564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BF7EB-E838-47B5-92E9-24EB6DC456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F432F9-AD73-4709-992E-D3E81CB582C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5BE0FD-B5F0-4C39-8128-6C9DF33E20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8D38A9C-0E25-4DA1-BC91-7B50A08F869A}"/>
              </a:ext>
            </a:extLst>
          </p:cNvPr>
          <p:cNvSpPr>
            <a:spLocks noGrp="1"/>
          </p:cNvSpPr>
          <p:nvPr>
            <p:ph type="dt" sz="half" idx="10"/>
          </p:nvPr>
        </p:nvSpPr>
        <p:spPr/>
        <p:txBody>
          <a:bodyPr/>
          <a:lstStyle/>
          <a:p>
            <a:fld id="{78E9311A-5300-4E60-BF20-3753D0837C80}" type="datetimeFigureOut">
              <a:rPr lang="en-US" smtClean="0"/>
              <a:t>1/21/2021</a:t>
            </a:fld>
            <a:endParaRPr lang="en-US"/>
          </a:p>
        </p:txBody>
      </p:sp>
      <p:sp>
        <p:nvSpPr>
          <p:cNvPr id="6" name="Footer Placeholder 5">
            <a:extLst>
              <a:ext uri="{FF2B5EF4-FFF2-40B4-BE49-F238E27FC236}">
                <a16:creationId xmlns:a16="http://schemas.microsoft.com/office/drawing/2014/main" id="{4E312FA8-AFD7-4FDD-B937-77DC422D83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0832B8-A488-448F-8977-2F3B40F7E65F}"/>
              </a:ext>
            </a:extLst>
          </p:cNvPr>
          <p:cNvSpPr>
            <a:spLocks noGrp="1"/>
          </p:cNvSpPr>
          <p:nvPr>
            <p:ph type="sldNum" sz="quarter" idx="12"/>
          </p:nvPr>
        </p:nvSpPr>
        <p:spPr/>
        <p:txBody>
          <a:bodyPr/>
          <a:lstStyle/>
          <a:p>
            <a:fld id="{935075FF-ADEC-426A-9757-E57E0AC71EEB}" type="slidenum">
              <a:rPr lang="en-US" smtClean="0"/>
              <a:t>‹#›</a:t>
            </a:fld>
            <a:endParaRPr lang="en-US"/>
          </a:p>
        </p:txBody>
      </p:sp>
    </p:spTree>
    <p:extLst>
      <p:ext uri="{BB962C8B-B14F-4D97-AF65-F5344CB8AC3E}">
        <p14:creationId xmlns:p14="http://schemas.microsoft.com/office/powerpoint/2010/main" val="3190446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221DC-A766-407C-84EB-8FF3069150F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516F6C3-0B03-435E-8EDC-C9617402D5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8A62419-E0D3-416B-8861-BB417261A29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8B0DB28-EB6A-4C63-A467-B2D99C8167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2EEF46-E01F-4FB4-8E0A-E4E8967A30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A0EE387-24C2-49F4-846F-9D1D11215B7E}"/>
              </a:ext>
            </a:extLst>
          </p:cNvPr>
          <p:cNvSpPr>
            <a:spLocks noGrp="1"/>
          </p:cNvSpPr>
          <p:nvPr>
            <p:ph type="dt" sz="half" idx="10"/>
          </p:nvPr>
        </p:nvSpPr>
        <p:spPr/>
        <p:txBody>
          <a:bodyPr/>
          <a:lstStyle/>
          <a:p>
            <a:fld id="{78E9311A-5300-4E60-BF20-3753D0837C80}" type="datetimeFigureOut">
              <a:rPr lang="en-US" smtClean="0"/>
              <a:t>1/21/2021</a:t>
            </a:fld>
            <a:endParaRPr lang="en-US"/>
          </a:p>
        </p:txBody>
      </p:sp>
      <p:sp>
        <p:nvSpPr>
          <p:cNvPr id="8" name="Footer Placeholder 7">
            <a:extLst>
              <a:ext uri="{FF2B5EF4-FFF2-40B4-BE49-F238E27FC236}">
                <a16:creationId xmlns:a16="http://schemas.microsoft.com/office/drawing/2014/main" id="{AA578B5D-764F-4930-BEF4-7204B858D0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35B678E-E460-4BE0-8D6F-C4FD5BB84F3D}"/>
              </a:ext>
            </a:extLst>
          </p:cNvPr>
          <p:cNvSpPr>
            <a:spLocks noGrp="1"/>
          </p:cNvSpPr>
          <p:nvPr>
            <p:ph type="sldNum" sz="quarter" idx="12"/>
          </p:nvPr>
        </p:nvSpPr>
        <p:spPr/>
        <p:txBody>
          <a:bodyPr/>
          <a:lstStyle/>
          <a:p>
            <a:fld id="{935075FF-ADEC-426A-9757-E57E0AC71EEB}" type="slidenum">
              <a:rPr lang="en-US" smtClean="0"/>
              <a:t>‹#›</a:t>
            </a:fld>
            <a:endParaRPr lang="en-US"/>
          </a:p>
        </p:txBody>
      </p:sp>
    </p:spTree>
    <p:extLst>
      <p:ext uri="{BB962C8B-B14F-4D97-AF65-F5344CB8AC3E}">
        <p14:creationId xmlns:p14="http://schemas.microsoft.com/office/powerpoint/2010/main" val="711890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92A7B-C706-4540-953E-4CED0BF52C6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D9EF04-2087-408C-B2FE-D4943BE6CF69}"/>
              </a:ext>
            </a:extLst>
          </p:cNvPr>
          <p:cNvSpPr>
            <a:spLocks noGrp="1"/>
          </p:cNvSpPr>
          <p:nvPr>
            <p:ph type="dt" sz="half" idx="10"/>
          </p:nvPr>
        </p:nvSpPr>
        <p:spPr/>
        <p:txBody>
          <a:bodyPr/>
          <a:lstStyle/>
          <a:p>
            <a:fld id="{78E9311A-5300-4E60-BF20-3753D0837C80}" type="datetimeFigureOut">
              <a:rPr lang="en-US" smtClean="0"/>
              <a:t>1/21/2021</a:t>
            </a:fld>
            <a:endParaRPr lang="en-US"/>
          </a:p>
        </p:txBody>
      </p:sp>
      <p:sp>
        <p:nvSpPr>
          <p:cNvPr id="4" name="Footer Placeholder 3">
            <a:extLst>
              <a:ext uri="{FF2B5EF4-FFF2-40B4-BE49-F238E27FC236}">
                <a16:creationId xmlns:a16="http://schemas.microsoft.com/office/drawing/2014/main" id="{CA90E7D7-0B35-4458-91FF-7213B4367A7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C63812-8E4D-4975-9B46-920F3A700C3D}"/>
              </a:ext>
            </a:extLst>
          </p:cNvPr>
          <p:cNvSpPr>
            <a:spLocks noGrp="1"/>
          </p:cNvSpPr>
          <p:nvPr>
            <p:ph type="sldNum" sz="quarter" idx="12"/>
          </p:nvPr>
        </p:nvSpPr>
        <p:spPr/>
        <p:txBody>
          <a:bodyPr/>
          <a:lstStyle/>
          <a:p>
            <a:fld id="{935075FF-ADEC-426A-9757-E57E0AC71EEB}" type="slidenum">
              <a:rPr lang="en-US" smtClean="0"/>
              <a:t>‹#›</a:t>
            </a:fld>
            <a:endParaRPr lang="en-US"/>
          </a:p>
        </p:txBody>
      </p:sp>
    </p:spTree>
    <p:extLst>
      <p:ext uri="{BB962C8B-B14F-4D97-AF65-F5344CB8AC3E}">
        <p14:creationId xmlns:p14="http://schemas.microsoft.com/office/powerpoint/2010/main" val="1920830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B4B8AF-377E-433E-8C8B-9155B040A846}"/>
              </a:ext>
            </a:extLst>
          </p:cNvPr>
          <p:cNvSpPr>
            <a:spLocks noGrp="1"/>
          </p:cNvSpPr>
          <p:nvPr>
            <p:ph type="dt" sz="half" idx="10"/>
          </p:nvPr>
        </p:nvSpPr>
        <p:spPr/>
        <p:txBody>
          <a:bodyPr/>
          <a:lstStyle/>
          <a:p>
            <a:fld id="{78E9311A-5300-4E60-BF20-3753D0837C80}" type="datetimeFigureOut">
              <a:rPr lang="en-US" smtClean="0"/>
              <a:t>1/21/2021</a:t>
            </a:fld>
            <a:endParaRPr lang="en-US"/>
          </a:p>
        </p:txBody>
      </p:sp>
      <p:sp>
        <p:nvSpPr>
          <p:cNvPr id="3" name="Footer Placeholder 2">
            <a:extLst>
              <a:ext uri="{FF2B5EF4-FFF2-40B4-BE49-F238E27FC236}">
                <a16:creationId xmlns:a16="http://schemas.microsoft.com/office/drawing/2014/main" id="{1BD85A32-E880-404D-9A56-65250704295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45FA58-043C-49BC-9CAE-BB3FBD144449}"/>
              </a:ext>
            </a:extLst>
          </p:cNvPr>
          <p:cNvSpPr>
            <a:spLocks noGrp="1"/>
          </p:cNvSpPr>
          <p:nvPr>
            <p:ph type="sldNum" sz="quarter" idx="12"/>
          </p:nvPr>
        </p:nvSpPr>
        <p:spPr/>
        <p:txBody>
          <a:bodyPr/>
          <a:lstStyle/>
          <a:p>
            <a:fld id="{935075FF-ADEC-426A-9757-E57E0AC71EEB}" type="slidenum">
              <a:rPr lang="en-US" smtClean="0"/>
              <a:t>‹#›</a:t>
            </a:fld>
            <a:endParaRPr lang="en-US"/>
          </a:p>
        </p:txBody>
      </p:sp>
    </p:spTree>
    <p:extLst>
      <p:ext uri="{BB962C8B-B14F-4D97-AF65-F5344CB8AC3E}">
        <p14:creationId xmlns:p14="http://schemas.microsoft.com/office/powerpoint/2010/main" val="2351233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58DB7-7AD3-4CEA-9A27-82F39CC05F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CA3984-1A53-42CD-8B6C-031011F886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AA55768-C7C8-485B-9B46-7D51118814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637901-E73F-4B02-9284-A097D32A8158}"/>
              </a:ext>
            </a:extLst>
          </p:cNvPr>
          <p:cNvSpPr>
            <a:spLocks noGrp="1"/>
          </p:cNvSpPr>
          <p:nvPr>
            <p:ph type="dt" sz="half" idx="10"/>
          </p:nvPr>
        </p:nvSpPr>
        <p:spPr/>
        <p:txBody>
          <a:bodyPr/>
          <a:lstStyle/>
          <a:p>
            <a:fld id="{78E9311A-5300-4E60-BF20-3753D0837C80}" type="datetimeFigureOut">
              <a:rPr lang="en-US" smtClean="0"/>
              <a:t>1/21/2021</a:t>
            </a:fld>
            <a:endParaRPr lang="en-US"/>
          </a:p>
        </p:txBody>
      </p:sp>
      <p:sp>
        <p:nvSpPr>
          <p:cNvPr id="6" name="Footer Placeholder 5">
            <a:extLst>
              <a:ext uri="{FF2B5EF4-FFF2-40B4-BE49-F238E27FC236}">
                <a16:creationId xmlns:a16="http://schemas.microsoft.com/office/drawing/2014/main" id="{E2BD6E9E-2F8D-466A-A672-733B95C4E4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3DE91E-8C14-4F00-8D01-32FD9BCABAB9}"/>
              </a:ext>
            </a:extLst>
          </p:cNvPr>
          <p:cNvSpPr>
            <a:spLocks noGrp="1"/>
          </p:cNvSpPr>
          <p:nvPr>
            <p:ph type="sldNum" sz="quarter" idx="12"/>
          </p:nvPr>
        </p:nvSpPr>
        <p:spPr/>
        <p:txBody>
          <a:bodyPr/>
          <a:lstStyle/>
          <a:p>
            <a:fld id="{935075FF-ADEC-426A-9757-E57E0AC71EEB}" type="slidenum">
              <a:rPr lang="en-US" smtClean="0"/>
              <a:t>‹#›</a:t>
            </a:fld>
            <a:endParaRPr lang="en-US"/>
          </a:p>
        </p:txBody>
      </p:sp>
    </p:spTree>
    <p:extLst>
      <p:ext uri="{BB962C8B-B14F-4D97-AF65-F5344CB8AC3E}">
        <p14:creationId xmlns:p14="http://schemas.microsoft.com/office/powerpoint/2010/main" val="3428827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408C3-8F60-4E33-8220-6D6E4AE4D0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DDF23F2-5D73-4B22-AC78-8504F9AD53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3C502BA-5178-4306-A70E-BC1C057791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129FD1-5F6A-45E9-A1D1-A53F8C12DBED}"/>
              </a:ext>
            </a:extLst>
          </p:cNvPr>
          <p:cNvSpPr>
            <a:spLocks noGrp="1"/>
          </p:cNvSpPr>
          <p:nvPr>
            <p:ph type="dt" sz="half" idx="10"/>
          </p:nvPr>
        </p:nvSpPr>
        <p:spPr/>
        <p:txBody>
          <a:bodyPr/>
          <a:lstStyle/>
          <a:p>
            <a:fld id="{78E9311A-5300-4E60-BF20-3753D0837C80}" type="datetimeFigureOut">
              <a:rPr lang="en-US" smtClean="0"/>
              <a:t>1/21/2021</a:t>
            </a:fld>
            <a:endParaRPr lang="en-US"/>
          </a:p>
        </p:txBody>
      </p:sp>
      <p:sp>
        <p:nvSpPr>
          <p:cNvPr id="6" name="Footer Placeholder 5">
            <a:extLst>
              <a:ext uri="{FF2B5EF4-FFF2-40B4-BE49-F238E27FC236}">
                <a16:creationId xmlns:a16="http://schemas.microsoft.com/office/drawing/2014/main" id="{5146A30E-7FA0-4064-B4AD-C0CA5B7636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6042E7-EC57-475C-8704-920D4EBC9E88}"/>
              </a:ext>
            </a:extLst>
          </p:cNvPr>
          <p:cNvSpPr>
            <a:spLocks noGrp="1"/>
          </p:cNvSpPr>
          <p:nvPr>
            <p:ph type="sldNum" sz="quarter" idx="12"/>
          </p:nvPr>
        </p:nvSpPr>
        <p:spPr/>
        <p:txBody>
          <a:bodyPr/>
          <a:lstStyle/>
          <a:p>
            <a:fld id="{935075FF-ADEC-426A-9757-E57E0AC71EEB}" type="slidenum">
              <a:rPr lang="en-US" smtClean="0"/>
              <a:t>‹#›</a:t>
            </a:fld>
            <a:endParaRPr lang="en-US"/>
          </a:p>
        </p:txBody>
      </p:sp>
    </p:spTree>
    <p:extLst>
      <p:ext uri="{BB962C8B-B14F-4D97-AF65-F5344CB8AC3E}">
        <p14:creationId xmlns:p14="http://schemas.microsoft.com/office/powerpoint/2010/main" val="4266944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2D513A-2DAD-41A9-BBA2-2C547DBA28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4E26666-6DDC-4735-AACB-894335EC1A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F74505-9759-4E6D-9295-D75D0F36E3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E9311A-5300-4E60-BF20-3753D0837C80}" type="datetimeFigureOut">
              <a:rPr lang="en-US" smtClean="0"/>
              <a:t>1/21/2021</a:t>
            </a:fld>
            <a:endParaRPr lang="en-US"/>
          </a:p>
        </p:txBody>
      </p:sp>
      <p:sp>
        <p:nvSpPr>
          <p:cNvPr id="5" name="Footer Placeholder 4">
            <a:extLst>
              <a:ext uri="{FF2B5EF4-FFF2-40B4-BE49-F238E27FC236}">
                <a16:creationId xmlns:a16="http://schemas.microsoft.com/office/drawing/2014/main" id="{D4E568AB-629E-4658-8C24-3569C6D2CA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2D9ADF6-D026-42B9-9B2B-E6695F26FA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5075FF-ADEC-426A-9757-E57E0AC71EEB}" type="slidenum">
              <a:rPr lang="en-US" smtClean="0"/>
              <a:t>‹#›</a:t>
            </a:fld>
            <a:endParaRPr lang="en-US"/>
          </a:p>
        </p:txBody>
      </p:sp>
    </p:spTree>
    <p:extLst>
      <p:ext uri="{BB962C8B-B14F-4D97-AF65-F5344CB8AC3E}">
        <p14:creationId xmlns:p14="http://schemas.microsoft.com/office/powerpoint/2010/main" val="257022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healthit.gov/faq/what-telehealth-how-telehealth-different-telemedicine#:~:text=While%20telemedicine%20refers%20specifically%20to,in%20addition%20to%20clinical%20services"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telehealthresourcecenter.org/who-your-trc/" TargetMode="External"/><Relationship Id="rId7" Type="http://schemas.openxmlformats.org/officeDocument/2006/relationships/image" Target="../media/image1.png"/><Relationship Id="rId2" Type="http://schemas.openxmlformats.org/officeDocument/2006/relationships/hyperlink" Target="https://www.americantelemed.org/" TargetMode="External"/><Relationship Id="rId1" Type="http://schemas.openxmlformats.org/officeDocument/2006/relationships/slideLayout" Target="../slideLayouts/slideLayout2.xml"/><Relationship Id="rId6" Type="http://schemas.openxmlformats.org/officeDocument/2006/relationships/hyperlink" Target="https://www.cms.gov/newsroom/fact-sheets/medicare-telemedicine-health-care-provider-fact-sheet" TargetMode="External"/><Relationship Id="rId5" Type="http://schemas.openxmlformats.org/officeDocument/2006/relationships/hyperlink" Target="https://health.ri.gov/healthcare/about/telemedicine/" TargetMode="External"/><Relationship Id="rId4" Type="http://schemas.openxmlformats.org/officeDocument/2006/relationships/hyperlink" Target="https://coa.org/docs/WhitePapers/TelehealthinOrthopedicsFinal1.pdf"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www.netrc.org/resources.ph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4.xml"/><Relationship Id="rId6" Type="http://schemas.openxmlformats.org/officeDocument/2006/relationships/hyperlink" Target="https://www.beckershospitalreview.com/telehealth/physician-telehealth-usage-increased-58-since-2019-survey-finds.html" TargetMode="External"/><Relationship Id="rId5" Type="http://schemas.openxmlformats.org/officeDocument/2006/relationships/chart" Target="../charts/chart2.xml"/><Relationship Id="rId4" Type="http://schemas.openxmlformats.org/officeDocument/2006/relationships/hyperlink" Target="https://www.mckinsey.com/industries/healthcare-systems-and-services/our-insights/telehealth-a-quarter-trillion-dollar-post-covid-19-reality"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mckinsey.com/industries/healthcare-systems-and-services/our-insights/telehealth-a-quarter-trillion-dollar-post-covid-19-reality" TargetMode="External"/><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hyperlink" Target="https://www.beckershospitalreview.com/telehealth/physician-telehealth-usage-increased-58-since-2019-survey-finds.html" TargetMode="Externa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File:Map_of_USA_without_state_names.svg" TargetMode="External"/><Relationship Id="rId2" Type="http://schemas.openxmlformats.org/officeDocument/2006/relationships/image" Target="../media/image2.png"/><Relationship Id="rId1" Type="http://schemas.openxmlformats.org/officeDocument/2006/relationships/slideLayout" Target="../slideLayouts/slideLayout8.xml"/><Relationship Id="rId5" Type="http://schemas.openxmlformats.org/officeDocument/2006/relationships/hyperlink" Target="https://www.netrc.org/resources.php" TargetMode="Externa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Providence,_Rhode_Island" TargetMode="External"/><Relationship Id="rId2" Type="http://schemas.openxmlformats.org/officeDocument/2006/relationships/image" Target="../media/image3.png"/><Relationship Id="rId1" Type="http://schemas.openxmlformats.org/officeDocument/2006/relationships/slideLayout" Target="../slideLayouts/slideLayout8.xml"/><Relationship Id="rId6" Type="http://schemas.openxmlformats.org/officeDocument/2006/relationships/image" Target="../media/image1.png"/><Relationship Id="rId5" Type="http://schemas.openxmlformats.org/officeDocument/2006/relationships/hyperlink" Target="https://health.ri.gov/healthcare/about/telemedicine/" TargetMode="External"/><Relationship Id="rId4" Type="http://schemas.openxmlformats.org/officeDocument/2006/relationships/hyperlink" Target="https://covid.ri.gov/healthcare-professionals/healthcare-provider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Centers_for_Medicare_and_Medicaid_Services" TargetMode="External"/><Relationship Id="rId2" Type="http://schemas.openxmlformats.org/officeDocument/2006/relationships/image" Target="../media/image4.png"/><Relationship Id="rId1" Type="http://schemas.openxmlformats.org/officeDocument/2006/relationships/slideLayout" Target="../slideLayouts/slideLayout8.xml"/><Relationship Id="rId5" Type="http://schemas.openxmlformats.org/officeDocument/2006/relationships/hyperlink" Target="https://www.cms.gov/newsroom/fact-sheets/medicare-telemedicine-health-care-provider-fact-sheet" TargetMode="Externa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5CEE7-099E-4A0B-BA61-E598DAA4C8C8}"/>
              </a:ext>
            </a:extLst>
          </p:cNvPr>
          <p:cNvSpPr>
            <a:spLocks noGrp="1"/>
          </p:cNvSpPr>
          <p:nvPr>
            <p:ph type="title"/>
          </p:nvPr>
        </p:nvSpPr>
        <p:spPr/>
        <p:txBody>
          <a:bodyPr/>
          <a:lstStyle/>
          <a:p>
            <a:r>
              <a:rPr lang="en-US" dirty="0"/>
              <a:t>Telehealth or Telemedicine? </a:t>
            </a:r>
          </a:p>
        </p:txBody>
      </p:sp>
      <p:sp>
        <p:nvSpPr>
          <p:cNvPr id="3" name="Content Placeholder 2">
            <a:extLst>
              <a:ext uri="{FF2B5EF4-FFF2-40B4-BE49-F238E27FC236}">
                <a16:creationId xmlns:a16="http://schemas.microsoft.com/office/drawing/2014/main" id="{85DDFCCA-247F-44F1-BCBC-466D96DA79E5}"/>
              </a:ext>
            </a:extLst>
          </p:cNvPr>
          <p:cNvSpPr>
            <a:spLocks noGrp="1"/>
          </p:cNvSpPr>
          <p:nvPr>
            <p:ph idx="1"/>
          </p:nvPr>
        </p:nvSpPr>
        <p:spPr/>
        <p:txBody>
          <a:bodyPr/>
          <a:lstStyle/>
          <a:p>
            <a:r>
              <a:rPr lang="en-US" dirty="0"/>
              <a:t>Telehealth refers to a broader scope of remote healthcare service, such as provider trainings, administrative meetings, and continuing medical education, in addition to clinical services</a:t>
            </a:r>
          </a:p>
          <a:p>
            <a:r>
              <a:rPr lang="en-US" dirty="0"/>
              <a:t>Telemedicine refers specifically to remote clinical services</a:t>
            </a:r>
          </a:p>
          <a:p>
            <a:pPr lvl="2"/>
            <a:r>
              <a:rPr lang="en-US" dirty="0"/>
              <a:t>Tele-orthopedic care</a:t>
            </a:r>
          </a:p>
          <a:p>
            <a:pPr lvl="2"/>
            <a:r>
              <a:rPr lang="en-US" dirty="0"/>
              <a:t>Tele-physical therapy </a:t>
            </a:r>
          </a:p>
          <a:p>
            <a:pPr lvl="2"/>
            <a:r>
              <a:rPr lang="en-US" dirty="0"/>
              <a:t>Tele-mental counseling          </a:t>
            </a:r>
          </a:p>
          <a:p>
            <a:pPr marL="0" indent="0">
              <a:buNone/>
            </a:pPr>
            <a:endParaRPr lang="en-US" dirty="0"/>
          </a:p>
        </p:txBody>
      </p:sp>
      <p:pic>
        <p:nvPicPr>
          <p:cNvPr id="4" name="Picture 3">
            <a:extLst>
              <a:ext uri="{FF2B5EF4-FFF2-40B4-BE49-F238E27FC236}">
                <a16:creationId xmlns:a16="http://schemas.microsoft.com/office/drawing/2014/main" id="{CB29FD85-ADCC-4A4F-BDE5-653DA421BF6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93999" y="6160180"/>
            <a:ext cx="1774371" cy="665389"/>
          </a:xfrm>
          <a:prstGeom prst="rect">
            <a:avLst/>
          </a:prstGeom>
        </p:spPr>
      </p:pic>
      <p:sp>
        <p:nvSpPr>
          <p:cNvPr id="5" name="TextBox 4">
            <a:extLst>
              <a:ext uri="{FF2B5EF4-FFF2-40B4-BE49-F238E27FC236}">
                <a16:creationId xmlns:a16="http://schemas.microsoft.com/office/drawing/2014/main" id="{4981DF07-92D0-4825-B1C7-70AE31D52DF5}"/>
              </a:ext>
            </a:extLst>
          </p:cNvPr>
          <p:cNvSpPr txBox="1"/>
          <p:nvPr/>
        </p:nvSpPr>
        <p:spPr>
          <a:xfrm>
            <a:off x="123629" y="6149618"/>
            <a:ext cx="9001709" cy="784830"/>
          </a:xfrm>
          <a:prstGeom prst="rect">
            <a:avLst/>
          </a:prstGeom>
          <a:noFill/>
        </p:spPr>
        <p:txBody>
          <a:bodyPr wrap="square" rtlCol="0">
            <a:spAutoFit/>
          </a:bodyPr>
          <a:lstStyle/>
          <a:p>
            <a:r>
              <a:rPr lang="en-US" sz="1200" dirty="0"/>
              <a:t>Source: HealthIT.gov. What is telehealth? How is telehealth different from telemedicine? (2019, October 17) </a:t>
            </a:r>
            <a:r>
              <a:rPr lang="en-US" sz="900" dirty="0">
                <a:hlinkClick r:id="rId3"/>
              </a:rPr>
              <a:t>https://www.healthit.gov/faq/what-telehealth-how-telehealth-different-telemedicine#:~:text=While%20telemedicine%20refers%20specifically%20to,in%20addition%20to%20clinical%20services</a:t>
            </a:r>
            <a:r>
              <a:rPr lang="en-US" sz="900" dirty="0"/>
              <a:t>.</a:t>
            </a:r>
          </a:p>
          <a:p>
            <a:endParaRPr lang="en-US" sz="1200" dirty="0"/>
          </a:p>
          <a:p>
            <a:endParaRPr lang="en-US" sz="1200" dirty="0"/>
          </a:p>
        </p:txBody>
      </p:sp>
    </p:spTree>
    <p:extLst>
      <p:ext uri="{BB962C8B-B14F-4D97-AF65-F5344CB8AC3E}">
        <p14:creationId xmlns:p14="http://schemas.microsoft.com/office/powerpoint/2010/main" val="2169123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DB95B-AF5C-4B29-B9E5-1D87C8E0CD4B}"/>
              </a:ext>
            </a:extLst>
          </p:cNvPr>
          <p:cNvSpPr>
            <a:spLocks noGrp="1"/>
          </p:cNvSpPr>
          <p:nvPr>
            <p:ph type="title"/>
          </p:nvPr>
        </p:nvSpPr>
        <p:spPr/>
        <p:txBody>
          <a:bodyPr/>
          <a:lstStyle/>
          <a:p>
            <a:r>
              <a:rPr lang="en-US" dirty="0"/>
              <a:t>John R. Pelletier, Sc.D.</a:t>
            </a:r>
            <a:br>
              <a:rPr lang="en-US" dirty="0"/>
            </a:br>
            <a:endParaRPr lang="en-US" dirty="0"/>
          </a:p>
        </p:txBody>
      </p:sp>
      <p:sp>
        <p:nvSpPr>
          <p:cNvPr id="3" name="Content Placeholder 2">
            <a:extLst>
              <a:ext uri="{FF2B5EF4-FFF2-40B4-BE49-F238E27FC236}">
                <a16:creationId xmlns:a16="http://schemas.microsoft.com/office/drawing/2014/main" id="{68AA7C94-59B6-48EB-9F45-B6811CC1130F}"/>
              </a:ext>
            </a:extLst>
          </p:cNvPr>
          <p:cNvSpPr>
            <a:spLocks noGrp="1"/>
          </p:cNvSpPr>
          <p:nvPr>
            <p:ph idx="1"/>
          </p:nvPr>
        </p:nvSpPr>
        <p:spPr>
          <a:xfrm>
            <a:off x="838200" y="1231641"/>
            <a:ext cx="10515600" cy="4945322"/>
          </a:xfrm>
        </p:spPr>
        <p:txBody>
          <a:bodyPr>
            <a:normAutofit lnSpcReduction="10000"/>
          </a:bodyPr>
          <a:lstStyle/>
          <a:p>
            <a:r>
              <a:rPr lang="en-US" dirty="0"/>
              <a:t>Dr. Pelletier is a health and rehabilitation psychologist. Since completing graduate work at Boston University’s Sargent College of Health and Rehabilitation Sciences, he has valued experiences in working with many individuals and groups in varied health and rehabilitation settings, including individuals with a wide range of health problems and conditions and with an emphasis on prevention and improving quality of life. Additionally, he has been active as a teacher and researcher, having served as an Associate Professor of Human Services and Disability Studies at Assumption College and as an Adjunct Assistant Professor of Psychiatry at UMASS Medical School where he continues to serve as a Physician Advisor (psychology) at the Disability Evaluation Services. He currently works in private practice and consults for the Arrigan Rehabilitation Center. </a:t>
            </a:r>
          </a:p>
          <a:p>
            <a:endParaRPr lang="en-US" dirty="0"/>
          </a:p>
        </p:txBody>
      </p:sp>
      <p:pic>
        <p:nvPicPr>
          <p:cNvPr id="4" name="Picture 3">
            <a:extLst>
              <a:ext uri="{FF2B5EF4-FFF2-40B4-BE49-F238E27FC236}">
                <a16:creationId xmlns:a16="http://schemas.microsoft.com/office/drawing/2014/main" id="{EDF314B3-66BD-4EBB-9E47-8D9C955872B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28685" y="6057544"/>
            <a:ext cx="1774371" cy="665389"/>
          </a:xfrm>
          <a:prstGeom prst="rect">
            <a:avLst/>
          </a:prstGeom>
        </p:spPr>
      </p:pic>
    </p:spTree>
    <p:extLst>
      <p:ext uri="{BB962C8B-B14F-4D97-AF65-F5344CB8AC3E}">
        <p14:creationId xmlns:p14="http://schemas.microsoft.com/office/powerpoint/2010/main" val="543371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2D98A-AF97-4FA6-BB6F-09854CA182CB}"/>
              </a:ext>
            </a:extLst>
          </p:cNvPr>
          <p:cNvSpPr>
            <a:spLocks noGrp="1"/>
          </p:cNvSpPr>
          <p:nvPr>
            <p:ph type="title"/>
          </p:nvPr>
        </p:nvSpPr>
        <p:spPr/>
        <p:txBody>
          <a:bodyPr/>
          <a:lstStyle/>
          <a:p>
            <a:r>
              <a:rPr lang="en-US" dirty="0"/>
              <a:t>Resources and Links</a:t>
            </a:r>
          </a:p>
        </p:txBody>
      </p:sp>
      <p:sp>
        <p:nvSpPr>
          <p:cNvPr id="3" name="Content Placeholder 2">
            <a:extLst>
              <a:ext uri="{FF2B5EF4-FFF2-40B4-BE49-F238E27FC236}">
                <a16:creationId xmlns:a16="http://schemas.microsoft.com/office/drawing/2014/main" id="{6CA09927-D2D2-4D87-BC41-874E552DE506}"/>
              </a:ext>
            </a:extLst>
          </p:cNvPr>
          <p:cNvSpPr>
            <a:spLocks noGrp="1"/>
          </p:cNvSpPr>
          <p:nvPr>
            <p:ph idx="1"/>
          </p:nvPr>
        </p:nvSpPr>
        <p:spPr/>
        <p:txBody>
          <a:bodyPr>
            <a:normAutofit fontScale="92500" lnSpcReduction="10000"/>
          </a:bodyPr>
          <a:lstStyle/>
          <a:p>
            <a:pPr lvl="0"/>
            <a:r>
              <a:rPr lang="en-US" dirty="0"/>
              <a:t>American Telemedicine Association (ATA) </a:t>
            </a:r>
            <a:r>
              <a:rPr lang="en-US" u="sng" dirty="0">
                <a:hlinkClick r:id="rId2"/>
              </a:rPr>
              <a:t>https://www.americantelemed.org/</a:t>
            </a:r>
            <a:endParaRPr lang="en-US" dirty="0"/>
          </a:p>
          <a:p>
            <a:pPr lvl="0"/>
            <a:r>
              <a:rPr lang="en-US" dirty="0"/>
              <a:t>Health and Human Services </a:t>
            </a:r>
            <a:r>
              <a:rPr lang="en-US" u="sng" dirty="0">
                <a:hlinkClick r:id="rId2"/>
              </a:rPr>
              <a:t>https://www.americantelemed.org/</a:t>
            </a:r>
            <a:endParaRPr lang="en-US" dirty="0"/>
          </a:p>
          <a:p>
            <a:pPr lvl="0"/>
            <a:r>
              <a:rPr lang="en-US" dirty="0"/>
              <a:t>National Consortium of Telehealth Resource Centers </a:t>
            </a:r>
            <a:r>
              <a:rPr lang="en-US" u="sng" dirty="0">
                <a:hlinkClick r:id="rId3"/>
              </a:rPr>
              <a:t>https://www.telehealthresourcecenter.org/who-your-trc/</a:t>
            </a:r>
            <a:endParaRPr lang="en-US" dirty="0"/>
          </a:p>
          <a:p>
            <a:pPr lvl="0"/>
            <a:r>
              <a:rPr lang="en-US" dirty="0"/>
              <a:t>California Orthopedic Association’s White Paper on Telehealth </a:t>
            </a:r>
            <a:r>
              <a:rPr lang="en-US" u="sng" dirty="0">
                <a:hlinkClick r:id="rId4"/>
              </a:rPr>
              <a:t>https://coa.org/docs/WhitePapers/TelehealthinOrthopedicsFinal1.pdf</a:t>
            </a:r>
            <a:endParaRPr lang="en-US" dirty="0"/>
          </a:p>
          <a:p>
            <a:pPr lvl="0"/>
            <a:r>
              <a:rPr lang="en-US" dirty="0"/>
              <a:t>Rhode Island Department of Health </a:t>
            </a:r>
            <a:r>
              <a:rPr lang="en-US" u="sng" dirty="0">
                <a:hlinkClick r:id="rId5"/>
              </a:rPr>
              <a:t>https://health.ri.gov/healthcare/about/telemedicine/</a:t>
            </a:r>
            <a:endParaRPr lang="en-US" dirty="0"/>
          </a:p>
          <a:p>
            <a:pPr lvl="0"/>
            <a:r>
              <a:rPr lang="en-US" dirty="0"/>
              <a:t>CMS Provider Fact Sheet </a:t>
            </a:r>
            <a:r>
              <a:rPr lang="en-US" u="sng" dirty="0">
                <a:hlinkClick r:id="rId6"/>
              </a:rPr>
              <a:t>https://www.cms.gov/newsroom/fact-sheets/medicare-telemedicine-health-care-provider-fact-sheet</a:t>
            </a:r>
            <a:endParaRPr lang="en-US" dirty="0"/>
          </a:p>
          <a:p>
            <a:endParaRPr lang="en-US" dirty="0"/>
          </a:p>
        </p:txBody>
      </p:sp>
      <p:pic>
        <p:nvPicPr>
          <p:cNvPr id="4" name="Picture 3">
            <a:extLst>
              <a:ext uri="{FF2B5EF4-FFF2-40B4-BE49-F238E27FC236}">
                <a16:creationId xmlns:a16="http://schemas.microsoft.com/office/drawing/2014/main" id="{39DF200D-4065-40BE-895F-BE3AD545D5C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228685" y="6057544"/>
            <a:ext cx="1774371" cy="665389"/>
          </a:xfrm>
          <a:prstGeom prst="rect">
            <a:avLst/>
          </a:prstGeom>
        </p:spPr>
      </p:pic>
    </p:spTree>
    <p:extLst>
      <p:ext uri="{BB962C8B-B14F-4D97-AF65-F5344CB8AC3E}">
        <p14:creationId xmlns:p14="http://schemas.microsoft.com/office/powerpoint/2010/main" val="2853511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B0FC6-5813-43EA-850B-B560682F15BA}"/>
              </a:ext>
            </a:extLst>
          </p:cNvPr>
          <p:cNvSpPr>
            <a:spLocks noGrp="1"/>
          </p:cNvSpPr>
          <p:nvPr>
            <p:ph type="title"/>
          </p:nvPr>
        </p:nvSpPr>
        <p:spPr/>
        <p:txBody>
          <a:bodyPr/>
          <a:lstStyle/>
          <a:p>
            <a:r>
              <a:rPr lang="en-US" dirty="0"/>
              <a:t>Telehealth </a:t>
            </a:r>
          </a:p>
        </p:txBody>
      </p:sp>
      <p:sp>
        <p:nvSpPr>
          <p:cNvPr id="3" name="Content Placeholder 2">
            <a:extLst>
              <a:ext uri="{FF2B5EF4-FFF2-40B4-BE49-F238E27FC236}">
                <a16:creationId xmlns:a16="http://schemas.microsoft.com/office/drawing/2014/main" id="{05501E39-19E6-437C-A402-655B80504792}"/>
              </a:ext>
            </a:extLst>
          </p:cNvPr>
          <p:cNvSpPr>
            <a:spLocks noGrp="1"/>
          </p:cNvSpPr>
          <p:nvPr>
            <p:ph idx="1"/>
          </p:nvPr>
        </p:nvSpPr>
        <p:spPr/>
        <p:txBody>
          <a:bodyPr>
            <a:normAutofit fontScale="92500" lnSpcReduction="10000"/>
          </a:bodyPr>
          <a:lstStyle/>
          <a:p>
            <a:r>
              <a:rPr lang="en-US" dirty="0"/>
              <a:t>mHealth – Mobile health services on smart phones and tablets. Wide range of services including text messaging, remote patient monitoring, store and forward services and interactive video encounters. E.g. Fitbit, Apple Heart </a:t>
            </a:r>
          </a:p>
          <a:p>
            <a:r>
              <a:rPr lang="en-US" dirty="0"/>
              <a:t>Remote monitoring – Remote Patient Monitoring (RPM) enables patients to monitor and transfer health data to providers. E.g. Blood pressure monitors and/or weight scales connected to an app on your phone. </a:t>
            </a:r>
          </a:p>
          <a:p>
            <a:r>
              <a:rPr lang="en-US" dirty="0"/>
              <a:t>Video Conferencing – Synchronous video conferencing. E.g. Zoom, Teams, Thera-LINK</a:t>
            </a:r>
          </a:p>
          <a:p>
            <a:r>
              <a:rPr lang="en-US" dirty="0"/>
              <a:t>Store &amp; Forward – Asynchronous telemedicine. Electronic transmission of medical information (provider to provider), such as digital images, documents, and pre-recorded videos through secure email communication. </a:t>
            </a:r>
          </a:p>
        </p:txBody>
      </p:sp>
      <p:sp>
        <p:nvSpPr>
          <p:cNvPr id="4" name="TextBox 3">
            <a:extLst>
              <a:ext uri="{FF2B5EF4-FFF2-40B4-BE49-F238E27FC236}">
                <a16:creationId xmlns:a16="http://schemas.microsoft.com/office/drawing/2014/main" id="{C10FE42E-E5DE-4C76-AFF4-FA1DF880DD1F}"/>
              </a:ext>
            </a:extLst>
          </p:cNvPr>
          <p:cNvSpPr txBox="1"/>
          <p:nvPr/>
        </p:nvSpPr>
        <p:spPr>
          <a:xfrm>
            <a:off x="406400" y="6057544"/>
            <a:ext cx="3004349" cy="507831"/>
          </a:xfrm>
          <a:prstGeom prst="rect">
            <a:avLst/>
          </a:prstGeom>
          <a:noFill/>
        </p:spPr>
        <p:txBody>
          <a:bodyPr wrap="none" rtlCol="0">
            <a:spAutoFit/>
          </a:bodyPr>
          <a:lstStyle/>
          <a:p>
            <a:r>
              <a:rPr lang="en-US" sz="900" dirty="0"/>
              <a:t>Source: National Consortium of Telehealth Resource Center </a:t>
            </a:r>
          </a:p>
          <a:p>
            <a:r>
              <a:rPr lang="en-US" sz="900" dirty="0">
                <a:hlinkClick r:id="rId2"/>
              </a:rPr>
              <a:t>https://www.netrc.org/resources.php</a:t>
            </a:r>
            <a:endParaRPr lang="en-US" sz="900" dirty="0"/>
          </a:p>
          <a:p>
            <a:endParaRPr lang="en-US" sz="900" dirty="0"/>
          </a:p>
        </p:txBody>
      </p:sp>
    </p:spTree>
    <p:extLst>
      <p:ext uri="{BB962C8B-B14F-4D97-AF65-F5344CB8AC3E}">
        <p14:creationId xmlns:p14="http://schemas.microsoft.com/office/powerpoint/2010/main" val="1443975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E84B4D1-FEB1-40F6-82CD-5E3E096BA6E4}"/>
              </a:ext>
            </a:extLst>
          </p:cNvPr>
          <p:cNvSpPr>
            <a:spLocks noGrp="1"/>
          </p:cNvSpPr>
          <p:nvPr>
            <p:ph type="title"/>
          </p:nvPr>
        </p:nvSpPr>
        <p:spPr/>
        <p:txBody>
          <a:bodyPr anchor="ctr">
            <a:normAutofit/>
          </a:bodyPr>
          <a:lstStyle/>
          <a:p>
            <a:r>
              <a:rPr lang="en-US" dirty="0"/>
              <a:t>Telehealth </a:t>
            </a:r>
          </a:p>
        </p:txBody>
      </p:sp>
      <p:graphicFrame>
        <p:nvGraphicFramePr>
          <p:cNvPr id="10" name="Content Placeholder 9">
            <a:extLst>
              <a:ext uri="{FF2B5EF4-FFF2-40B4-BE49-F238E27FC236}">
                <a16:creationId xmlns:a16="http://schemas.microsoft.com/office/drawing/2014/main" id="{290729CA-B64A-43D0-BF28-96ABC62E1115}"/>
              </a:ext>
            </a:extLst>
          </p:cNvPr>
          <p:cNvGraphicFramePr>
            <a:graphicFrameLocks noGrp="1"/>
          </p:cNvGraphicFramePr>
          <p:nvPr>
            <p:ph sz="half" idx="1"/>
            <p:extLst>
              <p:ext uri="{D42A27DB-BD31-4B8C-83A1-F6EECF244321}">
                <p14:modId xmlns:p14="http://schemas.microsoft.com/office/powerpoint/2010/main" val="3672640950"/>
              </p:ext>
            </p:extLst>
          </p:nvPr>
        </p:nvGraphicFramePr>
        <p:xfrm>
          <a:off x="838200" y="1604865"/>
          <a:ext cx="5181600" cy="4572098"/>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3">
            <a:extLst>
              <a:ext uri="{FF2B5EF4-FFF2-40B4-BE49-F238E27FC236}">
                <a16:creationId xmlns:a16="http://schemas.microsoft.com/office/drawing/2014/main" id="{03F841D7-834B-4FD5-A1E4-B6981ACDA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93999" y="6160180"/>
            <a:ext cx="1774371" cy="665389"/>
          </a:xfrm>
          <a:prstGeom prst="rect">
            <a:avLst/>
          </a:prstGeom>
        </p:spPr>
      </p:pic>
      <p:sp>
        <p:nvSpPr>
          <p:cNvPr id="8" name="TextBox 7">
            <a:extLst>
              <a:ext uri="{FF2B5EF4-FFF2-40B4-BE49-F238E27FC236}">
                <a16:creationId xmlns:a16="http://schemas.microsoft.com/office/drawing/2014/main" id="{EB533941-A92B-48D0-B173-B8B4233B3C97}"/>
              </a:ext>
            </a:extLst>
          </p:cNvPr>
          <p:cNvSpPr txBox="1"/>
          <p:nvPr/>
        </p:nvSpPr>
        <p:spPr>
          <a:xfrm>
            <a:off x="123630" y="6176963"/>
            <a:ext cx="4205774" cy="830997"/>
          </a:xfrm>
          <a:prstGeom prst="rect">
            <a:avLst/>
          </a:prstGeom>
          <a:noFill/>
        </p:spPr>
        <p:txBody>
          <a:bodyPr wrap="square" rtlCol="0">
            <a:spAutoFit/>
          </a:bodyPr>
          <a:lstStyle/>
          <a:p>
            <a:r>
              <a:rPr lang="en-US" sz="900" dirty="0"/>
              <a:t>Source: McKinsey &amp; Company (2020, May 9) telehealth: a quarter-trillion-dollar post-COVID-19 reality? </a:t>
            </a:r>
          </a:p>
          <a:p>
            <a:r>
              <a:rPr lang="en-US" sz="900" dirty="0">
                <a:hlinkClick r:id="rId4"/>
              </a:rPr>
              <a:t>https://www.mckinsey.com/industries/healthcare-systems-and-services/our-insights/telehealth-a-quarter-trillion-dollar-post-covid-19-reality</a:t>
            </a:r>
            <a:endParaRPr lang="en-US" sz="900" dirty="0"/>
          </a:p>
          <a:p>
            <a:endParaRPr lang="en-US" sz="1200" dirty="0"/>
          </a:p>
        </p:txBody>
      </p:sp>
      <p:graphicFrame>
        <p:nvGraphicFramePr>
          <p:cNvPr id="13" name="Content Placeholder 9">
            <a:extLst>
              <a:ext uri="{FF2B5EF4-FFF2-40B4-BE49-F238E27FC236}">
                <a16:creationId xmlns:a16="http://schemas.microsoft.com/office/drawing/2014/main" id="{9A294EBC-AED7-4B44-9334-8E0872367F3D}"/>
              </a:ext>
            </a:extLst>
          </p:cNvPr>
          <p:cNvGraphicFramePr>
            <a:graphicFrameLocks noGrp="1"/>
          </p:cNvGraphicFramePr>
          <p:nvPr>
            <p:ph sz="half" idx="2"/>
            <p:extLst>
              <p:ext uri="{D42A27DB-BD31-4B8C-83A1-F6EECF244321}">
                <p14:modId xmlns:p14="http://schemas.microsoft.com/office/powerpoint/2010/main" val="3231534448"/>
              </p:ext>
            </p:extLst>
          </p:nvPr>
        </p:nvGraphicFramePr>
        <p:xfrm>
          <a:off x="6172200" y="1483567"/>
          <a:ext cx="5181600" cy="4693396"/>
        </p:xfrm>
        <a:graphic>
          <a:graphicData uri="http://schemas.openxmlformats.org/drawingml/2006/chart">
            <c:chart xmlns:c="http://schemas.openxmlformats.org/drawingml/2006/chart" xmlns:r="http://schemas.openxmlformats.org/officeDocument/2006/relationships" r:id="rId5"/>
          </a:graphicData>
        </a:graphic>
      </p:graphicFrame>
      <p:sp>
        <p:nvSpPr>
          <p:cNvPr id="14" name="TextBox 13">
            <a:extLst>
              <a:ext uri="{FF2B5EF4-FFF2-40B4-BE49-F238E27FC236}">
                <a16:creationId xmlns:a16="http://schemas.microsoft.com/office/drawing/2014/main" id="{0915E10D-D8FE-46A9-B15E-F6744783EF95}"/>
              </a:ext>
            </a:extLst>
          </p:cNvPr>
          <p:cNvSpPr txBox="1"/>
          <p:nvPr/>
        </p:nvSpPr>
        <p:spPr>
          <a:xfrm>
            <a:off x="6529485" y="6160180"/>
            <a:ext cx="3840714" cy="830997"/>
          </a:xfrm>
          <a:prstGeom prst="rect">
            <a:avLst/>
          </a:prstGeom>
          <a:noFill/>
        </p:spPr>
        <p:txBody>
          <a:bodyPr wrap="square" rtlCol="0">
            <a:spAutoFit/>
          </a:bodyPr>
          <a:lstStyle/>
          <a:p>
            <a:r>
              <a:rPr lang="en-US" sz="900" dirty="0"/>
              <a:t>Source: Becker’s Hospital Review (2020, October 6) Physician telehealth usage increased 58% since 2019, survey finds. </a:t>
            </a:r>
            <a:r>
              <a:rPr lang="en-US" sz="900" dirty="0">
                <a:hlinkClick r:id="rId6"/>
              </a:rPr>
              <a:t>https://www.beckershospitalreview.com/telehealth/physician-telehealth-usage-increased-58-since-2019-survey-finds.html</a:t>
            </a:r>
            <a:endParaRPr lang="en-US" sz="900" dirty="0"/>
          </a:p>
          <a:p>
            <a:endParaRPr lang="en-US" sz="1200" dirty="0"/>
          </a:p>
        </p:txBody>
      </p:sp>
    </p:spTree>
    <p:extLst>
      <p:ext uri="{BB962C8B-B14F-4D97-AF65-F5344CB8AC3E}">
        <p14:creationId xmlns:p14="http://schemas.microsoft.com/office/powerpoint/2010/main" val="3744614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E84B4D1-FEB1-40F6-82CD-5E3E096BA6E4}"/>
              </a:ext>
            </a:extLst>
          </p:cNvPr>
          <p:cNvSpPr>
            <a:spLocks noGrp="1"/>
          </p:cNvSpPr>
          <p:nvPr>
            <p:ph type="title"/>
          </p:nvPr>
        </p:nvSpPr>
        <p:spPr/>
        <p:txBody>
          <a:bodyPr anchor="ctr">
            <a:normAutofit/>
          </a:bodyPr>
          <a:lstStyle/>
          <a:p>
            <a:r>
              <a:rPr lang="en-US" dirty="0"/>
              <a:t>Telehealth </a:t>
            </a:r>
          </a:p>
        </p:txBody>
      </p:sp>
      <p:sp>
        <p:nvSpPr>
          <p:cNvPr id="8" name="Content Placeholder 7">
            <a:extLst>
              <a:ext uri="{FF2B5EF4-FFF2-40B4-BE49-F238E27FC236}">
                <a16:creationId xmlns:a16="http://schemas.microsoft.com/office/drawing/2014/main" id="{40CD0B10-957A-4B78-A325-12425BD4534A}"/>
              </a:ext>
            </a:extLst>
          </p:cNvPr>
          <p:cNvSpPr>
            <a:spLocks noGrp="1"/>
          </p:cNvSpPr>
          <p:nvPr>
            <p:ph sz="half" idx="2"/>
          </p:nvPr>
        </p:nvSpPr>
        <p:spPr>
          <a:xfrm>
            <a:off x="6096000" y="365124"/>
            <a:ext cx="5181600" cy="5795055"/>
          </a:xfrm>
        </p:spPr>
        <p:txBody>
          <a:bodyPr>
            <a:normAutofit lnSpcReduction="10000"/>
          </a:bodyPr>
          <a:lstStyle/>
          <a:p>
            <a:r>
              <a:rPr lang="en-US" sz="2400" dirty="0"/>
              <a:t>91% of patients reported feeling "very" or "somewhat" satisfied with the experience </a:t>
            </a:r>
          </a:p>
          <a:p>
            <a:r>
              <a:rPr lang="en-US" sz="2400" dirty="0"/>
              <a:t>84% of providers said they were "very" or "somewhat" satisfied with one or more telehealth platforms</a:t>
            </a:r>
          </a:p>
          <a:p>
            <a:r>
              <a:rPr lang="en-US" sz="2600" dirty="0"/>
              <a:t>96% of providers said they were willing to use telehealth, with 94% interested in applying it toward prescription renewals, 93% for regular chronic care management check-ins and 71% for follow-up visits after surgery or hospital stays</a:t>
            </a:r>
          </a:p>
          <a:p>
            <a:r>
              <a:rPr lang="en-US" sz="2400" dirty="0"/>
              <a:t>Centers for Medicare &amp; Medicaid Services (CMS) temporarily allowing more than 80 new services to be conducted via telehealth</a:t>
            </a:r>
          </a:p>
          <a:p>
            <a:endParaRPr lang="en-US" sz="2600" dirty="0"/>
          </a:p>
        </p:txBody>
      </p:sp>
      <p:pic>
        <p:nvPicPr>
          <p:cNvPr id="4" name="Picture 3">
            <a:extLst>
              <a:ext uri="{FF2B5EF4-FFF2-40B4-BE49-F238E27FC236}">
                <a16:creationId xmlns:a16="http://schemas.microsoft.com/office/drawing/2014/main" id="{03F841D7-834B-4FD5-A1E4-B6981ACDA87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93999" y="6160180"/>
            <a:ext cx="1774371" cy="665389"/>
          </a:xfrm>
          <a:prstGeom prst="rect">
            <a:avLst/>
          </a:prstGeom>
        </p:spPr>
      </p:pic>
      <p:sp>
        <p:nvSpPr>
          <p:cNvPr id="11" name="TextBox 10">
            <a:extLst>
              <a:ext uri="{FF2B5EF4-FFF2-40B4-BE49-F238E27FC236}">
                <a16:creationId xmlns:a16="http://schemas.microsoft.com/office/drawing/2014/main" id="{463316BB-6883-406C-ACDE-DDE5475BA3D7}"/>
              </a:ext>
            </a:extLst>
          </p:cNvPr>
          <p:cNvSpPr txBox="1"/>
          <p:nvPr/>
        </p:nvSpPr>
        <p:spPr>
          <a:xfrm>
            <a:off x="98749" y="6160180"/>
            <a:ext cx="4836369" cy="830997"/>
          </a:xfrm>
          <a:prstGeom prst="rect">
            <a:avLst/>
          </a:prstGeom>
          <a:noFill/>
        </p:spPr>
        <p:txBody>
          <a:bodyPr wrap="square" rtlCol="0">
            <a:spAutoFit/>
          </a:bodyPr>
          <a:lstStyle/>
          <a:p>
            <a:r>
              <a:rPr lang="en-US" sz="900" dirty="0"/>
              <a:t>Source: McKinsey &amp; Company (2020, May 9) telehealth: a quarter-trillion-dollar post-COVID-19 reality? </a:t>
            </a:r>
          </a:p>
          <a:p>
            <a:r>
              <a:rPr lang="en-US" sz="900" dirty="0">
                <a:hlinkClick r:id="rId3"/>
              </a:rPr>
              <a:t>https://www.mckinsey.com/industries/healthcare-systems-and-services/our-insights/telehealth-a-quarter-trillion-dollar-post-covid-19-reality</a:t>
            </a:r>
            <a:endParaRPr lang="en-US" sz="900" dirty="0"/>
          </a:p>
          <a:p>
            <a:endParaRPr lang="en-US" sz="1200" dirty="0"/>
          </a:p>
        </p:txBody>
      </p:sp>
      <p:graphicFrame>
        <p:nvGraphicFramePr>
          <p:cNvPr id="12" name="Content Placeholder 9">
            <a:extLst>
              <a:ext uri="{FF2B5EF4-FFF2-40B4-BE49-F238E27FC236}">
                <a16:creationId xmlns:a16="http://schemas.microsoft.com/office/drawing/2014/main" id="{92797D92-5BBA-4C6A-A02C-54D85C0C2BC1}"/>
              </a:ext>
            </a:extLst>
          </p:cNvPr>
          <p:cNvGraphicFramePr>
            <a:graphicFrameLocks/>
          </p:cNvGraphicFramePr>
          <p:nvPr>
            <p:extLst>
              <p:ext uri="{D42A27DB-BD31-4B8C-83A1-F6EECF244321}">
                <p14:modId xmlns:p14="http://schemas.microsoft.com/office/powerpoint/2010/main" val="344746929"/>
              </p:ext>
            </p:extLst>
          </p:nvPr>
        </p:nvGraphicFramePr>
        <p:xfrm>
          <a:off x="813319" y="1586204"/>
          <a:ext cx="5181600" cy="4605612"/>
        </p:xfrm>
        <a:graphic>
          <a:graphicData uri="http://schemas.openxmlformats.org/drawingml/2006/chart">
            <c:chart xmlns:c="http://schemas.openxmlformats.org/drawingml/2006/chart" xmlns:r="http://schemas.openxmlformats.org/officeDocument/2006/relationships" r:id="rId4"/>
          </a:graphicData>
        </a:graphic>
      </p:graphicFrame>
      <p:sp>
        <p:nvSpPr>
          <p:cNvPr id="16" name="TextBox 15">
            <a:extLst>
              <a:ext uri="{FF2B5EF4-FFF2-40B4-BE49-F238E27FC236}">
                <a16:creationId xmlns:a16="http://schemas.microsoft.com/office/drawing/2014/main" id="{6E87538A-3B94-46D8-AA59-C585AD5D4550}"/>
              </a:ext>
            </a:extLst>
          </p:cNvPr>
          <p:cNvSpPr txBox="1"/>
          <p:nvPr/>
        </p:nvSpPr>
        <p:spPr>
          <a:xfrm>
            <a:off x="6274643" y="5945576"/>
            <a:ext cx="3840714" cy="830997"/>
          </a:xfrm>
          <a:prstGeom prst="rect">
            <a:avLst/>
          </a:prstGeom>
          <a:noFill/>
        </p:spPr>
        <p:txBody>
          <a:bodyPr wrap="square" rtlCol="0">
            <a:spAutoFit/>
          </a:bodyPr>
          <a:lstStyle/>
          <a:p>
            <a:r>
              <a:rPr lang="en-US" sz="900" dirty="0"/>
              <a:t>Source: Becker’s Hospital Review (2020, October 6) Physician telehealth usage increased 58% since 2019, survey finds. </a:t>
            </a:r>
            <a:r>
              <a:rPr lang="en-US" sz="900" dirty="0">
                <a:hlinkClick r:id="rId5"/>
              </a:rPr>
              <a:t>https://www.beckershospitalreview.com/telehealth/physician-telehealth-usage-increased-58-since-2019-survey-finds.html</a:t>
            </a:r>
            <a:endParaRPr lang="en-US" sz="900" dirty="0"/>
          </a:p>
          <a:p>
            <a:endParaRPr lang="en-US" sz="1200" dirty="0"/>
          </a:p>
        </p:txBody>
      </p:sp>
    </p:spTree>
    <p:extLst>
      <p:ext uri="{BB962C8B-B14F-4D97-AF65-F5344CB8AC3E}">
        <p14:creationId xmlns:p14="http://schemas.microsoft.com/office/powerpoint/2010/main" val="4273567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7F48F-5FCC-470B-A817-236CE4EEC9B1}"/>
              </a:ext>
            </a:extLst>
          </p:cNvPr>
          <p:cNvSpPr>
            <a:spLocks noGrp="1"/>
          </p:cNvSpPr>
          <p:nvPr>
            <p:ph type="title"/>
          </p:nvPr>
        </p:nvSpPr>
        <p:spPr>
          <a:xfrm>
            <a:off x="839788" y="457200"/>
            <a:ext cx="3932237" cy="671689"/>
          </a:xfrm>
        </p:spPr>
        <p:txBody>
          <a:bodyPr/>
          <a:lstStyle/>
          <a:p>
            <a:r>
              <a:rPr lang="en-US" dirty="0"/>
              <a:t>Telehealth</a:t>
            </a:r>
          </a:p>
        </p:txBody>
      </p:sp>
      <p:pic>
        <p:nvPicPr>
          <p:cNvPr id="6" name="Content Placeholder 5" descr="Map&#10;&#10;Description automatically generated">
            <a:extLst>
              <a:ext uri="{FF2B5EF4-FFF2-40B4-BE49-F238E27FC236}">
                <a16:creationId xmlns:a16="http://schemas.microsoft.com/office/drawing/2014/main" id="{20634CAC-5ECA-4132-92A8-0533165B43FA}"/>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183188" y="1515999"/>
            <a:ext cx="6172200" cy="3816477"/>
          </a:xfrm>
        </p:spPr>
      </p:pic>
      <p:sp>
        <p:nvSpPr>
          <p:cNvPr id="4" name="Text Placeholder 3">
            <a:extLst>
              <a:ext uri="{FF2B5EF4-FFF2-40B4-BE49-F238E27FC236}">
                <a16:creationId xmlns:a16="http://schemas.microsoft.com/office/drawing/2014/main" id="{7054190A-9A4E-42EF-BC92-2533CBDB5AA3}"/>
              </a:ext>
            </a:extLst>
          </p:cNvPr>
          <p:cNvSpPr>
            <a:spLocks noGrp="1"/>
          </p:cNvSpPr>
          <p:nvPr>
            <p:ph type="body" sz="half" idx="2"/>
          </p:nvPr>
        </p:nvSpPr>
        <p:spPr>
          <a:xfrm>
            <a:off x="839788" y="1128889"/>
            <a:ext cx="3932237" cy="4740099"/>
          </a:xfrm>
        </p:spPr>
        <p:txBody>
          <a:bodyPr>
            <a:normAutofit/>
          </a:bodyPr>
          <a:lstStyle/>
          <a:p>
            <a:pPr marL="285750" indent="-285750">
              <a:buFont typeface="Arial" panose="020B0604020202020204" pitchFamily="34" charset="0"/>
              <a:buChar char="•"/>
            </a:pPr>
            <a:r>
              <a:rPr lang="en-US" sz="2800" dirty="0"/>
              <a:t>49 States have a definition of Telemedicine </a:t>
            </a:r>
          </a:p>
          <a:p>
            <a:pPr marL="285750" indent="-285750">
              <a:buFont typeface="Arial" panose="020B0604020202020204" pitchFamily="34" charset="0"/>
              <a:buChar char="•"/>
            </a:pPr>
            <a:r>
              <a:rPr lang="en-US" sz="2800" dirty="0"/>
              <a:t>14 States reimburse service to the home </a:t>
            </a:r>
          </a:p>
          <a:p>
            <a:pPr marL="285750" indent="-285750">
              <a:buFont typeface="Arial" panose="020B0604020202020204" pitchFamily="34" charset="0"/>
              <a:buChar char="•"/>
            </a:pPr>
            <a:r>
              <a:rPr lang="en-US" sz="2800" dirty="0"/>
              <a:t>50 States and DC reimburse for live video</a:t>
            </a:r>
          </a:p>
          <a:p>
            <a:pPr marL="285750" indent="-285750">
              <a:buFont typeface="Arial" panose="020B0604020202020204" pitchFamily="34" charset="0"/>
              <a:buChar char="•"/>
            </a:pPr>
            <a:r>
              <a:rPr lang="en-US" sz="2800" dirty="0"/>
              <a:t>21 States reimburse RPM </a:t>
            </a:r>
          </a:p>
        </p:txBody>
      </p:sp>
      <p:pic>
        <p:nvPicPr>
          <p:cNvPr id="8" name="Picture 7">
            <a:extLst>
              <a:ext uri="{FF2B5EF4-FFF2-40B4-BE49-F238E27FC236}">
                <a16:creationId xmlns:a16="http://schemas.microsoft.com/office/drawing/2014/main" id="{91A192E7-41A7-4747-9340-82FF46209C0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28685" y="6057544"/>
            <a:ext cx="1774371" cy="665389"/>
          </a:xfrm>
          <a:prstGeom prst="rect">
            <a:avLst/>
          </a:prstGeom>
        </p:spPr>
      </p:pic>
      <p:sp>
        <p:nvSpPr>
          <p:cNvPr id="9" name="TextBox 8">
            <a:extLst>
              <a:ext uri="{FF2B5EF4-FFF2-40B4-BE49-F238E27FC236}">
                <a16:creationId xmlns:a16="http://schemas.microsoft.com/office/drawing/2014/main" id="{1E2B4F99-B944-4B01-A949-AB12E78B5F35}"/>
              </a:ext>
            </a:extLst>
          </p:cNvPr>
          <p:cNvSpPr txBox="1"/>
          <p:nvPr/>
        </p:nvSpPr>
        <p:spPr>
          <a:xfrm>
            <a:off x="406400" y="6057544"/>
            <a:ext cx="3004349" cy="507831"/>
          </a:xfrm>
          <a:prstGeom prst="rect">
            <a:avLst/>
          </a:prstGeom>
          <a:noFill/>
        </p:spPr>
        <p:txBody>
          <a:bodyPr wrap="none" rtlCol="0">
            <a:spAutoFit/>
          </a:bodyPr>
          <a:lstStyle/>
          <a:p>
            <a:r>
              <a:rPr lang="en-US" sz="900" dirty="0"/>
              <a:t>Source: National Consortium of Telehealth Resource Center </a:t>
            </a:r>
          </a:p>
          <a:p>
            <a:r>
              <a:rPr lang="en-US" sz="900" dirty="0">
                <a:hlinkClick r:id="rId5"/>
              </a:rPr>
              <a:t>https://www.netrc.org/resources.php</a:t>
            </a:r>
            <a:endParaRPr lang="en-US" sz="900" dirty="0"/>
          </a:p>
          <a:p>
            <a:endParaRPr lang="en-US" sz="900" dirty="0"/>
          </a:p>
        </p:txBody>
      </p:sp>
    </p:spTree>
    <p:extLst>
      <p:ext uri="{BB962C8B-B14F-4D97-AF65-F5344CB8AC3E}">
        <p14:creationId xmlns:p14="http://schemas.microsoft.com/office/powerpoint/2010/main" val="2469666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57CC7-A79F-43CC-A40B-DA3C1C9BCFD8}"/>
              </a:ext>
            </a:extLst>
          </p:cNvPr>
          <p:cNvSpPr>
            <a:spLocks noGrp="1"/>
          </p:cNvSpPr>
          <p:nvPr>
            <p:ph type="title"/>
          </p:nvPr>
        </p:nvSpPr>
        <p:spPr>
          <a:xfrm>
            <a:off x="839788" y="457200"/>
            <a:ext cx="3932237" cy="531812"/>
          </a:xfrm>
        </p:spPr>
        <p:txBody>
          <a:bodyPr/>
          <a:lstStyle/>
          <a:p>
            <a:r>
              <a:rPr lang="en-US" dirty="0"/>
              <a:t>Telemedicine – RI </a:t>
            </a:r>
          </a:p>
        </p:txBody>
      </p:sp>
      <p:pic>
        <p:nvPicPr>
          <p:cNvPr id="6" name="Content Placeholder 5" descr="Map&#10;&#10;Description automatically generated">
            <a:extLst>
              <a:ext uri="{FF2B5EF4-FFF2-40B4-BE49-F238E27FC236}">
                <a16:creationId xmlns:a16="http://schemas.microsoft.com/office/drawing/2014/main" id="{EE364437-8BA2-4BA0-9B08-EE864AEA9095}"/>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847435" y="1824037"/>
            <a:ext cx="2381250" cy="3209925"/>
          </a:xfrm>
        </p:spPr>
      </p:pic>
      <p:sp>
        <p:nvSpPr>
          <p:cNvPr id="4" name="Text Placeholder 3">
            <a:extLst>
              <a:ext uri="{FF2B5EF4-FFF2-40B4-BE49-F238E27FC236}">
                <a16:creationId xmlns:a16="http://schemas.microsoft.com/office/drawing/2014/main" id="{8C935716-F748-4467-81FE-584CA500D95E}"/>
              </a:ext>
            </a:extLst>
          </p:cNvPr>
          <p:cNvSpPr>
            <a:spLocks noGrp="1"/>
          </p:cNvSpPr>
          <p:nvPr>
            <p:ph type="body" sz="half" idx="2"/>
          </p:nvPr>
        </p:nvSpPr>
        <p:spPr>
          <a:xfrm>
            <a:off x="839787" y="989012"/>
            <a:ext cx="6064865" cy="5068531"/>
          </a:xfrm>
        </p:spPr>
        <p:txBody>
          <a:bodyPr>
            <a:normAutofit/>
          </a:bodyPr>
          <a:lstStyle/>
          <a:p>
            <a:pPr marL="285750" indent="-285750">
              <a:buFont typeface="Arial" panose="020B0604020202020204" pitchFamily="34" charset="0"/>
              <a:buChar char="•"/>
            </a:pPr>
            <a:r>
              <a:rPr lang="en-US" sz="1800" dirty="0"/>
              <a:t>Telemedicine is defined very generally as the delivery of healthcare where there is no in-person exchange. </a:t>
            </a:r>
          </a:p>
          <a:p>
            <a:pPr marL="285750" indent="-285750">
              <a:buFont typeface="Arial" panose="020B0604020202020204" pitchFamily="34" charset="0"/>
              <a:buChar char="•"/>
            </a:pPr>
            <a:r>
              <a:rPr lang="en-US" sz="1800" dirty="0"/>
              <a:t>More specifically, is a mode of delivering healthcare services and public health utilizing information and communication technologies to enable the diagnosis, consultation, treatment, education, care management, and self-management of patients at a distance from health care providers.</a:t>
            </a:r>
          </a:p>
          <a:p>
            <a:pPr marL="285750" indent="-285750">
              <a:buFont typeface="Arial" panose="020B0604020202020204" pitchFamily="34" charset="0"/>
              <a:buChar char="•"/>
            </a:pPr>
            <a:r>
              <a:rPr lang="en-US" sz="1800" dirty="0"/>
              <a:t>Executive order 20-111 - insurers to follow previously announced instructions to cover visits conducted over the phone and online during this crisis. This order for an expansion of Telemedicine coverage applies to primary and specialty care, as well as mental and behavioral health care.</a:t>
            </a:r>
          </a:p>
        </p:txBody>
      </p:sp>
      <p:sp>
        <p:nvSpPr>
          <p:cNvPr id="8" name="TextBox 7">
            <a:extLst>
              <a:ext uri="{FF2B5EF4-FFF2-40B4-BE49-F238E27FC236}">
                <a16:creationId xmlns:a16="http://schemas.microsoft.com/office/drawing/2014/main" id="{81888863-7604-45E7-A80E-88CA83F617AE}"/>
              </a:ext>
            </a:extLst>
          </p:cNvPr>
          <p:cNvSpPr txBox="1"/>
          <p:nvPr/>
        </p:nvSpPr>
        <p:spPr>
          <a:xfrm>
            <a:off x="408819" y="6057576"/>
            <a:ext cx="3759200" cy="1061829"/>
          </a:xfrm>
          <a:prstGeom prst="rect">
            <a:avLst/>
          </a:prstGeom>
          <a:noFill/>
        </p:spPr>
        <p:txBody>
          <a:bodyPr wrap="square" rtlCol="0">
            <a:spAutoFit/>
          </a:bodyPr>
          <a:lstStyle/>
          <a:p>
            <a:r>
              <a:rPr lang="en-US" sz="900" dirty="0"/>
              <a:t>Source: Rhode Island Department of Health website (2020). </a:t>
            </a:r>
          </a:p>
          <a:p>
            <a:r>
              <a:rPr lang="en-US" sz="900" dirty="0">
                <a:hlinkClick r:id="rId4"/>
              </a:rPr>
              <a:t>https://covid.ri.gov/healthcare-professionals/healthcare-providers</a:t>
            </a:r>
            <a:endParaRPr lang="en-US" sz="900" dirty="0"/>
          </a:p>
          <a:p>
            <a:r>
              <a:rPr lang="en-US" sz="900" dirty="0">
                <a:hlinkClick r:id="rId5"/>
              </a:rPr>
              <a:t>https://health.ri.gov/healthcare/about/telemedicine/</a:t>
            </a:r>
            <a:endParaRPr lang="en-US" sz="900" dirty="0"/>
          </a:p>
          <a:p>
            <a:endParaRPr lang="en-US" dirty="0"/>
          </a:p>
          <a:p>
            <a:endParaRPr lang="en-US" dirty="0"/>
          </a:p>
        </p:txBody>
      </p:sp>
      <p:pic>
        <p:nvPicPr>
          <p:cNvPr id="9" name="Picture 8">
            <a:extLst>
              <a:ext uri="{FF2B5EF4-FFF2-40B4-BE49-F238E27FC236}">
                <a16:creationId xmlns:a16="http://schemas.microsoft.com/office/drawing/2014/main" id="{0B67B7E1-54DA-4243-B786-4884D6F0410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228685" y="6057544"/>
            <a:ext cx="1774371" cy="665389"/>
          </a:xfrm>
          <a:prstGeom prst="rect">
            <a:avLst/>
          </a:prstGeom>
        </p:spPr>
      </p:pic>
    </p:spTree>
    <p:extLst>
      <p:ext uri="{BB962C8B-B14F-4D97-AF65-F5344CB8AC3E}">
        <p14:creationId xmlns:p14="http://schemas.microsoft.com/office/powerpoint/2010/main" val="2013784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368B6-48ED-4826-9FFA-EF3FF85C2AE1}"/>
              </a:ext>
            </a:extLst>
          </p:cNvPr>
          <p:cNvSpPr>
            <a:spLocks noGrp="1"/>
          </p:cNvSpPr>
          <p:nvPr>
            <p:ph type="title"/>
          </p:nvPr>
        </p:nvSpPr>
        <p:spPr>
          <a:xfrm>
            <a:off x="839788" y="457200"/>
            <a:ext cx="3932237" cy="829733"/>
          </a:xfrm>
        </p:spPr>
        <p:txBody>
          <a:bodyPr/>
          <a:lstStyle/>
          <a:p>
            <a:r>
              <a:rPr lang="en-US" dirty="0"/>
              <a:t>Telehealth - CMS</a:t>
            </a:r>
          </a:p>
        </p:txBody>
      </p:sp>
      <p:pic>
        <p:nvPicPr>
          <p:cNvPr id="12" name="Content Placeholder 11" descr="Logo&#10;&#10;Description automatically generated">
            <a:extLst>
              <a:ext uri="{FF2B5EF4-FFF2-40B4-BE49-F238E27FC236}">
                <a16:creationId xmlns:a16="http://schemas.microsoft.com/office/drawing/2014/main" id="{36F919FD-C912-4170-935C-1501FC9F9627}"/>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183188" y="2349246"/>
            <a:ext cx="6172200" cy="2149983"/>
          </a:xfrm>
        </p:spPr>
      </p:pic>
      <p:sp>
        <p:nvSpPr>
          <p:cNvPr id="4" name="Text Placeholder 3">
            <a:extLst>
              <a:ext uri="{FF2B5EF4-FFF2-40B4-BE49-F238E27FC236}">
                <a16:creationId xmlns:a16="http://schemas.microsoft.com/office/drawing/2014/main" id="{9E5E0F06-CBB1-46C8-A440-A1DD8F908432}"/>
              </a:ext>
            </a:extLst>
          </p:cNvPr>
          <p:cNvSpPr>
            <a:spLocks noGrp="1"/>
          </p:cNvSpPr>
          <p:nvPr>
            <p:ph type="body" sz="half" idx="2"/>
          </p:nvPr>
        </p:nvSpPr>
        <p:spPr>
          <a:xfrm>
            <a:off x="839788" y="1749778"/>
            <a:ext cx="3932237" cy="4119209"/>
          </a:xfrm>
        </p:spPr>
        <p:txBody>
          <a:bodyPr>
            <a:normAutofit/>
          </a:bodyPr>
          <a:lstStyle/>
          <a:p>
            <a:pPr marL="285750" indent="-285750">
              <a:buFont typeface="Arial" panose="020B0604020202020204" pitchFamily="34" charset="0"/>
              <a:buChar char="•"/>
            </a:pPr>
            <a:r>
              <a:rPr lang="en-US" sz="2000" dirty="0"/>
              <a:t>Telehealth, telemedicine, and related terms generally refer to the exchange of medical information from one site to another through electronic communication to improve a patient’s health</a:t>
            </a:r>
          </a:p>
        </p:txBody>
      </p:sp>
      <p:pic>
        <p:nvPicPr>
          <p:cNvPr id="14" name="Picture 13">
            <a:extLst>
              <a:ext uri="{FF2B5EF4-FFF2-40B4-BE49-F238E27FC236}">
                <a16:creationId xmlns:a16="http://schemas.microsoft.com/office/drawing/2014/main" id="{FAF38AFE-7BA3-4584-8225-13E1A65CFF3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28685" y="6057544"/>
            <a:ext cx="1774371" cy="665389"/>
          </a:xfrm>
          <a:prstGeom prst="rect">
            <a:avLst/>
          </a:prstGeom>
        </p:spPr>
      </p:pic>
      <p:sp>
        <p:nvSpPr>
          <p:cNvPr id="15" name="TextBox 14">
            <a:extLst>
              <a:ext uri="{FF2B5EF4-FFF2-40B4-BE49-F238E27FC236}">
                <a16:creationId xmlns:a16="http://schemas.microsoft.com/office/drawing/2014/main" id="{095DE539-E85A-4804-B9D9-30A134C2FFBC}"/>
              </a:ext>
            </a:extLst>
          </p:cNvPr>
          <p:cNvSpPr txBox="1"/>
          <p:nvPr/>
        </p:nvSpPr>
        <p:spPr>
          <a:xfrm>
            <a:off x="188945" y="5928573"/>
            <a:ext cx="6798878" cy="646331"/>
          </a:xfrm>
          <a:prstGeom prst="rect">
            <a:avLst/>
          </a:prstGeom>
          <a:noFill/>
        </p:spPr>
        <p:txBody>
          <a:bodyPr wrap="square" rtlCol="0">
            <a:spAutoFit/>
          </a:bodyPr>
          <a:lstStyle/>
          <a:p>
            <a:r>
              <a:rPr lang="en-US" sz="900" dirty="0"/>
              <a:t>Source: Telemedicine Healthcare Provider Fact Sheet, CMS (2020, March 17)</a:t>
            </a:r>
          </a:p>
          <a:p>
            <a:r>
              <a:rPr lang="en-US" sz="900" dirty="0">
                <a:hlinkClick r:id="rId5"/>
              </a:rPr>
              <a:t>https://www.cms.gov/newsroom/fact-sheets/medicare-telemedicine-health-care-provider-fact-sheet</a:t>
            </a:r>
            <a:endParaRPr lang="en-US" sz="900" dirty="0"/>
          </a:p>
          <a:p>
            <a:endParaRPr lang="en-US" dirty="0"/>
          </a:p>
        </p:txBody>
      </p:sp>
    </p:spTree>
    <p:extLst>
      <p:ext uri="{BB962C8B-B14F-4D97-AF65-F5344CB8AC3E}">
        <p14:creationId xmlns:p14="http://schemas.microsoft.com/office/powerpoint/2010/main" val="3049370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4922C-0AAE-4205-A104-CD7A9A6ECDC0}"/>
              </a:ext>
            </a:extLst>
          </p:cNvPr>
          <p:cNvSpPr>
            <a:spLocks noGrp="1"/>
          </p:cNvSpPr>
          <p:nvPr>
            <p:ph type="title"/>
          </p:nvPr>
        </p:nvSpPr>
        <p:spPr/>
        <p:txBody>
          <a:bodyPr/>
          <a:lstStyle/>
          <a:p>
            <a:r>
              <a:rPr lang="en-US" dirty="0"/>
              <a:t>Steven </a:t>
            </a:r>
            <a:r>
              <a:rPr lang="en-US" dirty="0" err="1"/>
              <a:t>Ritucci</a:t>
            </a:r>
            <a:r>
              <a:rPr lang="en-US" dirty="0"/>
              <a:t>, Jr. , DO</a:t>
            </a:r>
          </a:p>
        </p:txBody>
      </p:sp>
      <p:sp>
        <p:nvSpPr>
          <p:cNvPr id="3" name="Content Placeholder 2">
            <a:extLst>
              <a:ext uri="{FF2B5EF4-FFF2-40B4-BE49-F238E27FC236}">
                <a16:creationId xmlns:a16="http://schemas.microsoft.com/office/drawing/2014/main" id="{71D2A0D4-5316-4C35-9CD6-DDE2FCAF25B2}"/>
              </a:ext>
            </a:extLst>
          </p:cNvPr>
          <p:cNvSpPr>
            <a:spLocks noGrp="1"/>
          </p:cNvSpPr>
          <p:nvPr>
            <p:ph idx="1"/>
          </p:nvPr>
        </p:nvSpPr>
        <p:spPr/>
        <p:txBody>
          <a:bodyPr>
            <a:normAutofit fontScale="85000" lnSpcReduction="20000"/>
          </a:bodyPr>
          <a:lstStyle/>
          <a:p>
            <a:r>
              <a:rPr lang="en-US" dirty="0"/>
              <a:t>Dr. </a:t>
            </a:r>
            <a:r>
              <a:rPr lang="en-US" dirty="0" err="1"/>
              <a:t>Ritucci</a:t>
            </a:r>
            <a:r>
              <a:rPr lang="en-US" dirty="0"/>
              <a:t> Jr is a board-certified physiatrist since 2019. He completed a spine fellowship at the New England Baptist in Boston in 2018 and his physical medicine and rehabilitation residency through NOVA-Southeastern/ Larkin Community Hospital  (Miami, FL) in 2017. He graduated from Nova Southeastern College of Osteopathic Medicine (Ft. Lauderdale, FL) in 2013. He works as the Center Medical Director at Concentra in Providence Rhode Island  since September 2018 where he is a primary musculoskeletal physician for work related injuries. He works extensively with Worker's Compensation cases and  performs various occupational medicine  services such as DOT physicals. He has experience in urgent care and telemedicine, which began while moonlighting during residency as in April 2016. His passion is as a team leader and enjoys working with physical and occupational therapists, chiropractors, acupuncturists, massage/bodywork experts, speech therapists, neuro and pain psychologists, ergonomic and vocational specialists, nurse case managers, and </a:t>
            </a:r>
            <a:r>
              <a:rPr lang="en-US" dirty="0" err="1"/>
              <a:t>adjucators</a:t>
            </a:r>
            <a:r>
              <a:rPr lang="en-US" dirty="0"/>
              <a:t>. He hopes to eventually incorporate </a:t>
            </a:r>
            <a:r>
              <a:rPr lang="en-US" dirty="0" err="1"/>
              <a:t>Orthobiologics</a:t>
            </a:r>
            <a:r>
              <a:rPr lang="en-US" dirty="0"/>
              <a:t> into his current practice in order to assist patients with chronic tendinopathies and arthritis from extensive years of work. </a:t>
            </a:r>
          </a:p>
          <a:p>
            <a:endParaRPr lang="en-US" dirty="0"/>
          </a:p>
        </p:txBody>
      </p:sp>
      <p:pic>
        <p:nvPicPr>
          <p:cNvPr id="4" name="Picture 3">
            <a:extLst>
              <a:ext uri="{FF2B5EF4-FFF2-40B4-BE49-F238E27FC236}">
                <a16:creationId xmlns:a16="http://schemas.microsoft.com/office/drawing/2014/main" id="{93A7CA2B-824A-4763-B12A-830EAF93B2F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28685" y="6057544"/>
            <a:ext cx="1774371" cy="665389"/>
          </a:xfrm>
          <a:prstGeom prst="rect">
            <a:avLst/>
          </a:prstGeom>
        </p:spPr>
      </p:pic>
    </p:spTree>
    <p:extLst>
      <p:ext uri="{BB962C8B-B14F-4D97-AF65-F5344CB8AC3E}">
        <p14:creationId xmlns:p14="http://schemas.microsoft.com/office/powerpoint/2010/main" val="102754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847263D-4EB2-4916-AC2A-51B7B3AE474B}"/>
              </a:ext>
            </a:extLst>
          </p:cNvPr>
          <p:cNvSpPr>
            <a:spLocks noGrp="1"/>
          </p:cNvSpPr>
          <p:nvPr>
            <p:ph type="title"/>
          </p:nvPr>
        </p:nvSpPr>
        <p:spPr/>
        <p:txBody>
          <a:bodyPr/>
          <a:lstStyle/>
          <a:p>
            <a:r>
              <a:rPr lang="en-US" dirty="0"/>
              <a:t>Michelle Collie PT, DPT, OCS</a:t>
            </a:r>
          </a:p>
        </p:txBody>
      </p:sp>
      <p:sp>
        <p:nvSpPr>
          <p:cNvPr id="6" name="Content Placeholder 5">
            <a:extLst>
              <a:ext uri="{FF2B5EF4-FFF2-40B4-BE49-F238E27FC236}">
                <a16:creationId xmlns:a16="http://schemas.microsoft.com/office/drawing/2014/main" id="{9F0AB373-E74A-444C-A17E-1C63BFAC754B}"/>
              </a:ext>
            </a:extLst>
          </p:cNvPr>
          <p:cNvSpPr>
            <a:spLocks noGrp="1"/>
          </p:cNvSpPr>
          <p:nvPr>
            <p:ph idx="1"/>
          </p:nvPr>
        </p:nvSpPr>
        <p:spPr/>
        <p:txBody>
          <a:bodyPr/>
          <a:lstStyle/>
          <a:p>
            <a:r>
              <a:rPr lang="en-US" dirty="0"/>
              <a:t>Dr. Collie is the CEO of Performance Physical Therapy, a multi-clinic practice with 13 locations in Rhode Island Massachusetts. In addition she serves as the president for the Rhode Chapter of the American Physical Therapy Association (APTA-RI) and on the National COVID Advisory Board for physical therapists. She has and continues to work with  payers and clinicians, locally and nationally on the appropriate utilization of telehealth, during the pandemic as well as in the future .   </a:t>
            </a:r>
          </a:p>
          <a:p>
            <a:pPr marL="0" indent="0">
              <a:buNone/>
            </a:pPr>
            <a:endParaRPr lang="en-US" dirty="0"/>
          </a:p>
        </p:txBody>
      </p:sp>
      <p:pic>
        <p:nvPicPr>
          <p:cNvPr id="7" name="Picture 6">
            <a:extLst>
              <a:ext uri="{FF2B5EF4-FFF2-40B4-BE49-F238E27FC236}">
                <a16:creationId xmlns:a16="http://schemas.microsoft.com/office/drawing/2014/main" id="{C51EAD5F-98F3-42D0-8C1A-A63281AF4D1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28685" y="6057544"/>
            <a:ext cx="1774371" cy="665389"/>
          </a:xfrm>
          <a:prstGeom prst="rect">
            <a:avLst/>
          </a:prstGeom>
        </p:spPr>
      </p:pic>
    </p:spTree>
    <p:extLst>
      <p:ext uri="{BB962C8B-B14F-4D97-AF65-F5344CB8AC3E}">
        <p14:creationId xmlns:p14="http://schemas.microsoft.com/office/powerpoint/2010/main" val="19299535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551</TotalTime>
  <Words>1033</Words>
  <Application>Microsoft Office PowerPoint</Application>
  <PresentationFormat>Widescreen</PresentationFormat>
  <Paragraphs>60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Telehealth or Telemedicine? </vt:lpstr>
      <vt:lpstr>Telehealth </vt:lpstr>
      <vt:lpstr>Telehealth </vt:lpstr>
      <vt:lpstr>Telehealth </vt:lpstr>
      <vt:lpstr>Telehealth</vt:lpstr>
      <vt:lpstr>Telemedicine – RI </vt:lpstr>
      <vt:lpstr>Telehealth - CMS</vt:lpstr>
      <vt:lpstr>Steven Ritucci, Jr. , DO</vt:lpstr>
      <vt:lpstr>Michelle Collie PT, DPT, OCS</vt:lpstr>
      <vt:lpstr>John R. Pelletier, Sc.D. </vt:lpstr>
      <vt:lpstr>Resources and Links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Telehealth</dc:title>
  <dc:creator>Massey, William (DLT)</dc:creator>
  <cp:lastModifiedBy>Massey, William (DLT)</cp:lastModifiedBy>
  <cp:revision>25</cp:revision>
  <dcterms:created xsi:type="dcterms:W3CDTF">2021-01-20T16:23:44Z</dcterms:created>
  <dcterms:modified xsi:type="dcterms:W3CDTF">2021-01-21T18:42:44Z</dcterms:modified>
</cp:coreProperties>
</file>