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8.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9.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20.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7" r:id="rId1"/>
  </p:sldMasterIdLst>
  <p:notesMasterIdLst>
    <p:notesMasterId r:id="rId25"/>
  </p:notesMasterIdLst>
  <p:handoutMasterIdLst>
    <p:handoutMasterId r:id="rId26"/>
  </p:handoutMasterIdLst>
  <p:sldIdLst>
    <p:sldId id="563" r:id="rId2"/>
    <p:sldId id="586" r:id="rId3"/>
    <p:sldId id="564" r:id="rId4"/>
    <p:sldId id="565" r:id="rId5"/>
    <p:sldId id="619" r:id="rId6"/>
    <p:sldId id="616" r:id="rId7"/>
    <p:sldId id="568" r:id="rId8"/>
    <p:sldId id="569" r:id="rId9"/>
    <p:sldId id="570" r:id="rId10"/>
    <p:sldId id="567" r:id="rId11"/>
    <p:sldId id="575" r:id="rId12"/>
    <p:sldId id="576" r:id="rId13"/>
    <p:sldId id="587" r:id="rId14"/>
    <p:sldId id="588" r:id="rId15"/>
    <p:sldId id="620" r:id="rId16"/>
    <p:sldId id="610" r:id="rId17"/>
    <p:sldId id="611" r:id="rId18"/>
    <p:sldId id="612" r:id="rId19"/>
    <p:sldId id="613" r:id="rId20"/>
    <p:sldId id="614" r:id="rId21"/>
    <p:sldId id="615" r:id="rId22"/>
    <p:sldId id="621" r:id="rId23"/>
    <p:sldId id="551" r:id="rId24"/>
  </p:sldIdLst>
  <p:sldSz cx="9144000" cy="6858000" type="screen4x3"/>
  <p:notesSz cx="9601200" cy="7315200"/>
  <p:custDataLst>
    <p:tags r:id="rId27"/>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E7E9E9"/>
    <a:srgbClr val="CCCFD1"/>
    <a:srgbClr val="CBCBCB"/>
    <a:srgbClr val="E7E7E7"/>
    <a:srgbClr val="D5E7D7"/>
    <a:srgbClr val="0066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61126" autoAdjust="0"/>
  </p:normalViewPr>
  <p:slideViewPr>
    <p:cSldViewPr snapToGrid="0" snapToObjects="1" showGuides="1">
      <p:cViewPr>
        <p:scale>
          <a:sx n="42" d="100"/>
          <a:sy n="42" d="100"/>
        </p:scale>
        <p:origin x="1300" y="-4"/>
      </p:cViewPr>
      <p:guideLst>
        <p:guide orient="horz" pos="2160"/>
        <p:guide/>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580"/>
    </p:cViewPr>
  </p:sorterViewPr>
  <p:notesViewPr>
    <p:cSldViewPr snapToGrid="0" snapToObjects="1">
      <p:cViewPr>
        <p:scale>
          <a:sx n="65" d="100"/>
          <a:sy n="65" d="100"/>
        </p:scale>
        <p:origin x="1836" y="32"/>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33305486316053"/>
          <c:y val="3.7042844765685569E-2"/>
          <c:w val="0.85131058840579776"/>
          <c:h val="0.83848345739854835"/>
        </c:manualLayout>
      </c:layout>
      <c:barChart>
        <c:barDir val="col"/>
        <c:grouping val="stacked"/>
        <c:varyColors val="1"/>
        <c:ser>
          <c:idx val="0"/>
          <c:order val="0"/>
          <c:spPr>
            <a:solidFill>
              <a:srgbClr val="EEAF28"/>
            </a:solidFill>
            <a:ln w="9525">
              <a:solidFill>
                <a:sysClr val="windowText" lastClr="000000"/>
              </a:solidFill>
            </a:ln>
          </c:spPr>
          <c:invertIfNegative val="0"/>
          <c:dPt>
            <c:idx val="0"/>
            <c:invertIfNegative val="0"/>
            <c:bubble3D val="0"/>
            <c:extLst>
              <c:ext xmlns:c16="http://schemas.microsoft.com/office/drawing/2014/chart" uri="{C3380CC4-5D6E-409C-BE32-E72D297353CC}">
                <c16:uniqueId val="{00000000-8D94-40BA-A52A-E999EB6A4397}"/>
              </c:ext>
            </c:extLst>
          </c:dPt>
          <c:dPt>
            <c:idx val="1"/>
            <c:invertIfNegative val="0"/>
            <c:bubble3D val="0"/>
            <c:extLst>
              <c:ext xmlns:c16="http://schemas.microsoft.com/office/drawing/2014/chart" uri="{C3380CC4-5D6E-409C-BE32-E72D297353CC}">
                <c16:uniqueId val="{00000001-8D94-40BA-A52A-E999EB6A4397}"/>
              </c:ext>
            </c:extLst>
          </c:dPt>
          <c:dPt>
            <c:idx val="2"/>
            <c:invertIfNegative val="0"/>
            <c:bubble3D val="0"/>
            <c:extLst>
              <c:ext xmlns:c16="http://schemas.microsoft.com/office/drawing/2014/chart" uri="{C3380CC4-5D6E-409C-BE32-E72D297353CC}">
                <c16:uniqueId val="{00000003-8D94-40BA-A52A-E999EB6A4397}"/>
              </c:ext>
            </c:extLst>
          </c:dPt>
          <c:dPt>
            <c:idx val="3"/>
            <c:invertIfNegative val="0"/>
            <c:bubble3D val="0"/>
            <c:extLst>
              <c:ext xmlns:c16="http://schemas.microsoft.com/office/drawing/2014/chart" uri="{C3380CC4-5D6E-409C-BE32-E72D297353CC}">
                <c16:uniqueId val="{00000005-8D94-40BA-A52A-E999EB6A4397}"/>
              </c:ext>
            </c:extLst>
          </c:dPt>
          <c:dPt>
            <c:idx val="4"/>
            <c:invertIfNegative val="0"/>
            <c:bubble3D val="0"/>
            <c:extLst>
              <c:ext xmlns:c16="http://schemas.microsoft.com/office/drawing/2014/chart" uri="{C3380CC4-5D6E-409C-BE32-E72D297353CC}">
                <c16:uniqueId val="{00000007-8D94-40BA-A52A-E999EB6A4397}"/>
              </c:ext>
            </c:extLst>
          </c:dPt>
          <c:dPt>
            <c:idx val="6"/>
            <c:invertIfNegative val="0"/>
            <c:bubble3D val="0"/>
            <c:extLst>
              <c:ext xmlns:c16="http://schemas.microsoft.com/office/drawing/2014/chart" uri="{C3380CC4-5D6E-409C-BE32-E72D297353CC}">
                <c16:uniqueId val="{00000009-8D94-40BA-A52A-E999EB6A4397}"/>
              </c:ext>
            </c:extLst>
          </c:dPt>
          <c:dPt>
            <c:idx val="7"/>
            <c:invertIfNegative val="0"/>
            <c:bubble3D val="0"/>
            <c:extLst>
              <c:ext xmlns:c16="http://schemas.microsoft.com/office/drawing/2014/chart" uri="{C3380CC4-5D6E-409C-BE32-E72D297353CC}">
                <c16:uniqueId val="{0000000A-8D94-40BA-A52A-E999EB6A4397}"/>
              </c:ext>
            </c:extLst>
          </c:dPt>
          <c:dPt>
            <c:idx val="8"/>
            <c:invertIfNegative val="0"/>
            <c:bubble3D val="0"/>
            <c:extLst>
              <c:ext xmlns:c16="http://schemas.microsoft.com/office/drawing/2014/chart" uri="{C3380CC4-5D6E-409C-BE32-E72D297353CC}">
                <c16:uniqueId val="{0000000C-8D94-40BA-A52A-E999EB6A4397}"/>
              </c:ext>
            </c:extLst>
          </c:dPt>
          <c:dPt>
            <c:idx val="9"/>
            <c:invertIfNegative val="0"/>
            <c:bubble3D val="0"/>
            <c:extLst>
              <c:ext xmlns:c16="http://schemas.microsoft.com/office/drawing/2014/chart" uri="{C3380CC4-5D6E-409C-BE32-E72D297353CC}">
                <c16:uniqueId val="{0000000E-8D94-40BA-A52A-E999EB6A4397}"/>
              </c:ext>
            </c:extLst>
          </c:dPt>
          <c:dPt>
            <c:idx val="10"/>
            <c:invertIfNegative val="0"/>
            <c:bubble3D val="0"/>
            <c:extLst>
              <c:ext xmlns:c16="http://schemas.microsoft.com/office/drawing/2014/chart" uri="{C3380CC4-5D6E-409C-BE32-E72D297353CC}">
                <c16:uniqueId val="{00000010-8D94-40BA-A52A-E999EB6A4397}"/>
              </c:ext>
            </c:extLst>
          </c:dPt>
          <c:dPt>
            <c:idx val="11"/>
            <c:invertIfNegative val="0"/>
            <c:bubble3D val="0"/>
            <c:extLst>
              <c:ext xmlns:c16="http://schemas.microsoft.com/office/drawing/2014/chart" uri="{C3380CC4-5D6E-409C-BE32-E72D297353CC}">
                <c16:uniqueId val="{00000011-8D94-40BA-A52A-E999EB6A4397}"/>
              </c:ext>
            </c:extLst>
          </c:dPt>
          <c:dPt>
            <c:idx val="12"/>
            <c:invertIfNegative val="0"/>
            <c:bubble3D val="0"/>
            <c:extLst>
              <c:ext xmlns:c16="http://schemas.microsoft.com/office/drawing/2014/chart" uri="{C3380CC4-5D6E-409C-BE32-E72D297353CC}">
                <c16:uniqueId val="{00000012-8D94-40BA-A52A-E999EB6A4397}"/>
              </c:ext>
            </c:extLst>
          </c:dPt>
          <c:dPt>
            <c:idx val="13"/>
            <c:invertIfNegative val="0"/>
            <c:bubble3D val="0"/>
            <c:extLst>
              <c:ext xmlns:c16="http://schemas.microsoft.com/office/drawing/2014/chart" uri="{C3380CC4-5D6E-409C-BE32-E72D297353CC}">
                <c16:uniqueId val="{00000013-8D94-40BA-A52A-E999EB6A4397}"/>
              </c:ext>
            </c:extLst>
          </c:dPt>
          <c:dPt>
            <c:idx val="14"/>
            <c:invertIfNegative val="0"/>
            <c:bubble3D val="0"/>
            <c:extLst>
              <c:ext xmlns:c16="http://schemas.microsoft.com/office/drawing/2014/chart" uri="{C3380CC4-5D6E-409C-BE32-E72D297353CC}">
                <c16:uniqueId val="{00000014-8D94-40BA-A52A-E999EB6A4397}"/>
              </c:ext>
            </c:extLst>
          </c:dPt>
          <c:dPt>
            <c:idx val="15"/>
            <c:invertIfNegative val="0"/>
            <c:bubble3D val="0"/>
            <c:extLst>
              <c:ext xmlns:c16="http://schemas.microsoft.com/office/drawing/2014/chart" uri="{C3380CC4-5D6E-409C-BE32-E72D297353CC}">
                <c16:uniqueId val="{00000016-8D94-40BA-A52A-E999EB6A4397}"/>
              </c:ext>
            </c:extLst>
          </c:dPt>
          <c:dPt>
            <c:idx val="16"/>
            <c:invertIfNegative val="0"/>
            <c:bubble3D val="0"/>
            <c:extLst>
              <c:ext xmlns:c16="http://schemas.microsoft.com/office/drawing/2014/chart" uri="{C3380CC4-5D6E-409C-BE32-E72D297353CC}">
                <c16:uniqueId val="{00000017-8D94-40BA-A52A-E999EB6A4397}"/>
              </c:ext>
            </c:extLst>
          </c:dPt>
          <c:dPt>
            <c:idx val="17"/>
            <c:invertIfNegative val="0"/>
            <c:bubble3D val="0"/>
            <c:extLst>
              <c:ext xmlns:c16="http://schemas.microsoft.com/office/drawing/2014/chart" uri="{C3380CC4-5D6E-409C-BE32-E72D297353CC}">
                <c16:uniqueId val="{00000018-8D94-40BA-A52A-E999EB6A4397}"/>
              </c:ext>
            </c:extLst>
          </c:dPt>
          <c:dPt>
            <c:idx val="18"/>
            <c:invertIfNegative val="0"/>
            <c:bubble3D val="0"/>
            <c:extLst>
              <c:ext xmlns:c16="http://schemas.microsoft.com/office/drawing/2014/chart" uri="{C3380CC4-5D6E-409C-BE32-E72D297353CC}">
                <c16:uniqueId val="{00000019-8D94-40BA-A52A-E999EB6A4397}"/>
              </c:ext>
            </c:extLst>
          </c:dPt>
          <c:dPt>
            <c:idx val="19"/>
            <c:invertIfNegative val="0"/>
            <c:bubble3D val="0"/>
            <c:extLst>
              <c:ext xmlns:c16="http://schemas.microsoft.com/office/drawing/2014/chart" uri="{C3380CC4-5D6E-409C-BE32-E72D297353CC}">
                <c16:uniqueId val="{0000001A-8D94-40BA-A52A-E999EB6A4397}"/>
              </c:ext>
            </c:extLst>
          </c:dPt>
          <c:dPt>
            <c:idx val="20"/>
            <c:invertIfNegative val="0"/>
            <c:bubble3D val="0"/>
            <c:extLst>
              <c:ext xmlns:c16="http://schemas.microsoft.com/office/drawing/2014/chart" uri="{C3380CC4-5D6E-409C-BE32-E72D297353CC}">
                <c16:uniqueId val="{0000001C-8D94-40BA-A52A-E999EB6A4397}"/>
              </c:ext>
            </c:extLst>
          </c:dPt>
          <c:dPt>
            <c:idx val="21"/>
            <c:invertIfNegative val="0"/>
            <c:bubble3D val="0"/>
            <c:extLst>
              <c:ext xmlns:c16="http://schemas.microsoft.com/office/drawing/2014/chart" uri="{C3380CC4-5D6E-409C-BE32-E72D297353CC}">
                <c16:uniqueId val="{0000001E-8D94-40BA-A52A-E999EB6A4397}"/>
              </c:ext>
            </c:extLst>
          </c:dPt>
          <c:dPt>
            <c:idx val="22"/>
            <c:invertIfNegative val="0"/>
            <c:bubble3D val="0"/>
            <c:extLst>
              <c:ext xmlns:c16="http://schemas.microsoft.com/office/drawing/2014/chart" uri="{C3380CC4-5D6E-409C-BE32-E72D297353CC}">
                <c16:uniqueId val="{00000020-8D94-40BA-A52A-E999EB6A4397}"/>
              </c:ext>
            </c:extLst>
          </c:dPt>
          <c:dPt>
            <c:idx val="23"/>
            <c:invertIfNegative val="0"/>
            <c:bubble3D val="0"/>
            <c:extLst>
              <c:ext xmlns:c16="http://schemas.microsoft.com/office/drawing/2014/chart" uri="{C3380CC4-5D6E-409C-BE32-E72D297353CC}">
                <c16:uniqueId val="{00000022-8D94-40BA-A52A-E999EB6A4397}"/>
              </c:ext>
            </c:extLst>
          </c:dPt>
          <c:dPt>
            <c:idx val="24"/>
            <c:invertIfNegative val="0"/>
            <c:bubble3D val="0"/>
            <c:extLst>
              <c:ext xmlns:c16="http://schemas.microsoft.com/office/drawing/2014/chart" uri="{C3380CC4-5D6E-409C-BE32-E72D297353CC}">
                <c16:uniqueId val="{00000024-8D94-40BA-A52A-E999EB6A4397}"/>
              </c:ext>
            </c:extLst>
          </c:dPt>
          <c:dPt>
            <c:idx val="26"/>
            <c:invertIfNegative val="0"/>
            <c:bubble3D val="0"/>
            <c:extLst>
              <c:ext xmlns:c16="http://schemas.microsoft.com/office/drawing/2014/chart" uri="{C3380CC4-5D6E-409C-BE32-E72D297353CC}">
                <c16:uniqueId val="{00000026-8D94-40BA-A52A-E999EB6A4397}"/>
              </c:ext>
            </c:extLst>
          </c:dPt>
          <c:dLbls>
            <c:delete val="1"/>
          </c:dLbls>
          <c:cat>
            <c:strRef>
              <c:f>Sheet1!$A$1:$AA$1</c:f>
              <c:strCache>
                <c:ptCount val="27"/>
                <c:pt idx="0">
                  <c:v>KS</c:v>
                </c:pt>
                <c:pt idx="1">
                  <c:v>IN</c:v>
                </c:pt>
                <c:pt idx="2">
                  <c:v>IA</c:v>
                </c:pt>
                <c:pt idx="3">
                  <c:v>MO</c:v>
                </c:pt>
                <c:pt idx="4">
                  <c:v>MI</c:v>
                </c:pt>
                <c:pt idx="5">
                  <c:v>TN</c:v>
                </c:pt>
                <c:pt idx="6">
                  <c:v>KY</c:v>
                </c:pt>
                <c:pt idx="7">
                  <c:v>WI</c:v>
                </c:pt>
                <c:pt idx="8">
                  <c:v>AR</c:v>
                </c:pt>
                <c:pt idx="9">
                  <c:v>SC</c:v>
                </c:pt>
                <c:pt idx="10">
                  <c:v>NV</c:v>
                </c:pt>
                <c:pt idx="11">
                  <c:v>NY</c:v>
                </c:pt>
                <c:pt idx="12">
                  <c:v>VA</c:v>
                </c:pt>
                <c:pt idx="13">
                  <c:v>PA</c:v>
                </c:pt>
                <c:pt idx="14">
                  <c:v>NC</c:v>
                </c:pt>
                <c:pt idx="15">
                  <c:v>FL</c:v>
                </c:pt>
                <c:pt idx="16">
                  <c:v>DE</c:v>
                </c:pt>
                <c:pt idx="17">
                  <c:v>IL</c:v>
                </c:pt>
                <c:pt idx="18">
                  <c:v>NJ</c:v>
                </c:pt>
                <c:pt idx="19">
                  <c:v>LA</c:v>
                </c:pt>
                <c:pt idx="20">
                  <c:v>GA</c:v>
                </c:pt>
                <c:pt idx="21">
                  <c:v>MN</c:v>
                </c:pt>
                <c:pt idx="22">
                  <c:v>TX</c:v>
                </c:pt>
                <c:pt idx="23">
                  <c:v>MD</c:v>
                </c:pt>
                <c:pt idx="24">
                  <c:v>CA</c:v>
                </c:pt>
                <c:pt idx="25">
                  <c:v>CT</c:v>
                </c:pt>
                <c:pt idx="26">
                  <c:v>MA</c:v>
                </c:pt>
              </c:strCache>
            </c:strRef>
          </c:cat>
          <c:val>
            <c:numRef>
              <c:f>Sheet1!$A$2:$AA$2</c:f>
              <c:numCache>
                <c:formatCode>0.0%</c:formatCode>
                <c:ptCount val="27"/>
                <c:pt idx="0">
                  <c:v>3.4000000000000002E-2</c:v>
                </c:pt>
                <c:pt idx="1">
                  <c:v>3.7999999999999999E-2</c:v>
                </c:pt>
                <c:pt idx="2">
                  <c:v>4.2000000000000003E-2</c:v>
                </c:pt>
                <c:pt idx="3">
                  <c:v>3.6999999999999998E-2</c:v>
                </c:pt>
                <c:pt idx="4">
                  <c:v>4.4999999999999998E-2</c:v>
                </c:pt>
                <c:pt idx="5">
                  <c:v>4.7E-2</c:v>
                </c:pt>
                <c:pt idx="6">
                  <c:v>0.05</c:v>
                </c:pt>
                <c:pt idx="7">
                  <c:v>5.0999999999999997E-2</c:v>
                </c:pt>
                <c:pt idx="8">
                  <c:v>4.5999999999999999E-2</c:v>
                </c:pt>
                <c:pt idx="9">
                  <c:v>4.4999999999999998E-2</c:v>
                </c:pt>
                <c:pt idx="10">
                  <c:v>0.04</c:v>
                </c:pt>
                <c:pt idx="11">
                  <c:v>6.3E-2</c:v>
                </c:pt>
                <c:pt idx="12">
                  <c:v>5.3999999999999999E-2</c:v>
                </c:pt>
                <c:pt idx="13">
                  <c:v>5.7000000000000002E-2</c:v>
                </c:pt>
                <c:pt idx="14">
                  <c:v>5.5E-2</c:v>
                </c:pt>
                <c:pt idx="15">
                  <c:v>5.3999999999999999E-2</c:v>
                </c:pt>
                <c:pt idx="16">
                  <c:v>6.4000000000000001E-2</c:v>
                </c:pt>
                <c:pt idx="17">
                  <c:v>6.4000000000000001E-2</c:v>
                </c:pt>
                <c:pt idx="18">
                  <c:v>6.5000000000000002E-2</c:v>
                </c:pt>
                <c:pt idx="19">
                  <c:v>6.7000000000000004E-2</c:v>
                </c:pt>
                <c:pt idx="20">
                  <c:v>6.2E-2</c:v>
                </c:pt>
                <c:pt idx="21">
                  <c:v>6.3E-2</c:v>
                </c:pt>
                <c:pt idx="22">
                  <c:v>0.05</c:v>
                </c:pt>
                <c:pt idx="23">
                  <c:v>5.1999999999999998E-2</c:v>
                </c:pt>
                <c:pt idx="24">
                  <c:v>5.3999999999999999E-2</c:v>
                </c:pt>
                <c:pt idx="25">
                  <c:v>6.7000000000000004E-2</c:v>
                </c:pt>
                <c:pt idx="26">
                  <c:v>6.6000000000000003E-2</c:v>
                </c:pt>
              </c:numCache>
            </c:numRef>
          </c:val>
          <c:extLst>
            <c:ext xmlns:c16="http://schemas.microsoft.com/office/drawing/2014/chart" uri="{C3380CC4-5D6E-409C-BE32-E72D297353CC}">
              <c16:uniqueId val="{00000027-8D94-40BA-A52A-E999EB6A4397}"/>
            </c:ext>
          </c:extLst>
        </c:ser>
        <c:ser>
          <c:idx val="1"/>
          <c:order val="1"/>
          <c:spPr>
            <a:solidFill>
              <a:srgbClr val="114855"/>
            </a:solidFill>
            <a:ln>
              <a:solidFill>
                <a:sysClr val="windowText" lastClr="000000"/>
              </a:solidFill>
            </a:ln>
          </c:spPr>
          <c:invertIfNegative val="0"/>
          <c:dLbls>
            <c:delete val="1"/>
          </c:dLbls>
          <c:cat>
            <c:strRef>
              <c:f>Sheet1!$A$1:$AA$1</c:f>
              <c:strCache>
                <c:ptCount val="27"/>
                <c:pt idx="0">
                  <c:v>KS</c:v>
                </c:pt>
                <c:pt idx="1">
                  <c:v>IN</c:v>
                </c:pt>
                <c:pt idx="2">
                  <c:v>IA</c:v>
                </c:pt>
                <c:pt idx="3">
                  <c:v>MO</c:v>
                </c:pt>
                <c:pt idx="4">
                  <c:v>MI</c:v>
                </c:pt>
                <c:pt idx="5">
                  <c:v>TN</c:v>
                </c:pt>
                <c:pt idx="6">
                  <c:v>KY</c:v>
                </c:pt>
                <c:pt idx="7">
                  <c:v>WI</c:v>
                </c:pt>
                <c:pt idx="8">
                  <c:v>AR</c:v>
                </c:pt>
                <c:pt idx="9">
                  <c:v>SC</c:v>
                </c:pt>
                <c:pt idx="10">
                  <c:v>NV</c:v>
                </c:pt>
                <c:pt idx="11">
                  <c:v>NY</c:v>
                </c:pt>
                <c:pt idx="12">
                  <c:v>VA</c:v>
                </c:pt>
                <c:pt idx="13">
                  <c:v>PA</c:v>
                </c:pt>
                <c:pt idx="14">
                  <c:v>NC</c:v>
                </c:pt>
                <c:pt idx="15">
                  <c:v>FL</c:v>
                </c:pt>
                <c:pt idx="16">
                  <c:v>DE</c:v>
                </c:pt>
                <c:pt idx="17">
                  <c:v>IL</c:v>
                </c:pt>
                <c:pt idx="18">
                  <c:v>NJ</c:v>
                </c:pt>
                <c:pt idx="19">
                  <c:v>LA</c:v>
                </c:pt>
                <c:pt idx="20">
                  <c:v>GA</c:v>
                </c:pt>
                <c:pt idx="21">
                  <c:v>MN</c:v>
                </c:pt>
                <c:pt idx="22">
                  <c:v>TX</c:v>
                </c:pt>
                <c:pt idx="23">
                  <c:v>MD</c:v>
                </c:pt>
                <c:pt idx="24">
                  <c:v>CA</c:v>
                </c:pt>
                <c:pt idx="25">
                  <c:v>CT</c:v>
                </c:pt>
                <c:pt idx="26">
                  <c:v>MA</c:v>
                </c:pt>
              </c:strCache>
            </c:strRef>
          </c:cat>
          <c:val>
            <c:numRef>
              <c:f>Sheet1!$A$3:$AA$3</c:f>
              <c:numCache>
                <c:formatCode>0.0%</c:formatCode>
                <c:ptCount val="27"/>
                <c:pt idx="0">
                  <c:v>3.7999999999999999E-2</c:v>
                </c:pt>
                <c:pt idx="1">
                  <c:v>4.2000000000000003E-2</c:v>
                </c:pt>
                <c:pt idx="2">
                  <c:v>5.1999999999999998E-2</c:v>
                </c:pt>
                <c:pt idx="3">
                  <c:v>5.8999999999999997E-2</c:v>
                </c:pt>
                <c:pt idx="4">
                  <c:v>5.8000000000000003E-2</c:v>
                </c:pt>
                <c:pt idx="5">
                  <c:v>0.06</c:v>
                </c:pt>
                <c:pt idx="6">
                  <c:v>5.8000000000000003E-2</c:v>
                </c:pt>
                <c:pt idx="7">
                  <c:v>5.8000000000000003E-2</c:v>
                </c:pt>
                <c:pt idx="8">
                  <c:v>6.4000000000000001E-2</c:v>
                </c:pt>
                <c:pt idx="9">
                  <c:v>6.6000000000000003E-2</c:v>
                </c:pt>
                <c:pt idx="10">
                  <c:v>7.1999999999999995E-2</c:v>
                </c:pt>
                <c:pt idx="11">
                  <c:v>5.1999999999999998E-2</c:v>
                </c:pt>
                <c:pt idx="12">
                  <c:v>6.4000000000000001E-2</c:v>
                </c:pt>
                <c:pt idx="13">
                  <c:v>6.3E-2</c:v>
                </c:pt>
                <c:pt idx="14">
                  <c:v>6.7000000000000004E-2</c:v>
                </c:pt>
                <c:pt idx="15">
                  <c:v>7.2999999999999995E-2</c:v>
                </c:pt>
                <c:pt idx="16">
                  <c:v>6.7000000000000004E-2</c:v>
                </c:pt>
                <c:pt idx="17">
                  <c:v>7.0000000000000007E-2</c:v>
                </c:pt>
                <c:pt idx="18">
                  <c:v>7.4999999999999997E-2</c:v>
                </c:pt>
                <c:pt idx="19">
                  <c:v>7.4999999999999997E-2</c:v>
                </c:pt>
                <c:pt idx="20">
                  <c:v>8.1000000000000003E-2</c:v>
                </c:pt>
                <c:pt idx="21">
                  <c:v>0.08</c:v>
                </c:pt>
                <c:pt idx="22">
                  <c:v>9.8000000000000004E-2</c:v>
                </c:pt>
                <c:pt idx="23">
                  <c:v>0.10100000000000001</c:v>
                </c:pt>
                <c:pt idx="24">
                  <c:v>0.10100000000000001</c:v>
                </c:pt>
                <c:pt idx="25">
                  <c:v>9.7000000000000003E-2</c:v>
                </c:pt>
                <c:pt idx="26">
                  <c:v>9.8000000000000004E-2</c:v>
                </c:pt>
              </c:numCache>
            </c:numRef>
          </c:val>
          <c:extLst>
            <c:ext xmlns:c16="http://schemas.microsoft.com/office/drawing/2014/chart" uri="{C3380CC4-5D6E-409C-BE32-E72D297353CC}">
              <c16:uniqueId val="{00000028-8D94-40BA-A52A-E999EB6A4397}"/>
            </c:ext>
          </c:extLst>
        </c:ser>
        <c:dLbls>
          <c:showLegendKey val="0"/>
          <c:showVal val="1"/>
          <c:showCatName val="0"/>
          <c:showSerName val="0"/>
          <c:showPercent val="0"/>
          <c:showBubbleSize val="0"/>
        </c:dLbls>
        <c:gapWidth val="60"/>
        <c:overlap val="100"/>
        <c:axId val="36950784"/>
        <c:axId val="43520000"/>
      </c:barChart>
      <c:catAx>
        <c:axId val="36950784"/>
        <c:scaling>
          <c:orientation val="minMax"/>
        </c:scaling>
        <c:delete val="0"/>
        <c:axPos val="b"/>
        <c:numFmt formatCode="General" sourceLinked="1"/>
        <c:majorTickMark val="none"/>
        <c:minorTickMark val="none"/>
        <c:tickLblPos val="low"/>
        <c:spPr>
          <a:ln>
            <a:solidFill>
              <a:schemeClr val="bg2">
                <a:lumMod val="50000"/>
              </a:schemeClr>
            </a:solidFill>
          </a:ln>
        </c:spPr>
        <c:txPr>
          <a:bodyPr rot="-5400000" vert="horz"/>
          <a:lstStyle/>
          <a:p>
            <a:pPr>
              <a:defRPr sz="1600">
                <a:solidFill>
                  <a:schemeClr val="accent3"/>
                </a:solidFill>
              </a:defRPr>
            </a:pPr>
            <a:endParaRPr lang="en-US"/>
          </a:p>
        </c:txPr>
        <c:crossAx val="43520000"/>
        <c:crosses val="autoZero"/>
        <c:auto val="1"/>
        <c:lblAlgn val="ctr"/>
        <c:lblOffset val="100"/>
        <c:noMultiLvlLbl val="0"/>
      </c:catAx>
      <c:valAx>
        <c:axId val="43520000"/>
        <c:scaling>
          <c:orientation val="minMax"/>
        </c:scaling>
        <c:delete val="0"/>
        <c:axPos val="l"/>
        <c:majorGridlines/>
        <c:numFmt formatCode="0%" sourceLinked="0"/>
        <c:majorTickMark val="none"/>
        <c:minorTickMark val="none"/>
        <c:tickLblPos val="nextTo"/>
        <c:spPr>
          <a:ln>
            <a:solidFill>
              <a:schemeClr val="bg2">
                <a:lumMod val="50000"/>
              </a:schemeClr>
            </a:solidFill>
          </a:ln>
        </c:spPr>
        <c:txPr>
          <a:bodyPr/>
          <a:lstStyle/>
          <a:p>
            <a:pPr>
              <a:defRPr sz="1800">
                <a:solidFill>
                  <a:schemeClr val="accent3"/>
                </a:solidFill>
              </a:defRPr>
            </a:pPr>
            <a:endParaRPr lang="en-US"/>
          </a:p>
        </c:txPr>
        <c:crossAx val="36950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998157277877815"/>
          <c:y val="5.1303721722260741E-2"/>
          <c:w val="0.85131058840579776"/>
          <c:h val="0.82046564483704287"/>
        </c:manualLayout>
      </c:layout>
      <c:barChart>
        <c:barDir val="col"/>
        <c:grouping val="clustered"/>
        <c:varyColors val="1"/>
        <c:ser>
          <c:idx val="0"/>
          <c:order val="0"/>
          <c:spPr>
            <a:solidFill>
              <a:srgbClr val="EEAF28"/>
            </a:solidFill>
            <a:ln w="9525">
              <a:solidFill>
                <a:sysClr val="windowText" lastClr="000000"/>
              </a:solidFill>
            </a:ln>
          </c:spPr>
          <c:invertIfNegative val="0"/>
          <c:dPt>
            <c:idx val="0"/>
            <c:invertIfNegative val="0"/>
            <c:bubble3D val="0"/>
            <c:extLst>
              <c:ext xmlns:c16="http://schemas.microsoft.com/office/drawing/2014/chart" uri="{C3380CC4-5D6E-409C-BE32-E72D297353CC}">
                <c16:uniqueId val="{00000000-CA7D-4BF1-8FE0-7790D85E5478}"/>
              </c:ext>
            </c:extLst>
          </c:dPt>
          <c:dPt>
            <c:idx val="1"/>
            <c:invertIfNegative val="0"/>
            <c:bubble3D val="0"/>
            <c:extLst>
              <c:ext xmlns:c16="http://schemas.microsoft.com/office/drawing/2014/chart" uri="{C3380CC4-5D6E-409C-BE32-E72D297353CC}">
                <c16:uniqueId val="{00000001-CA7D-4BF1-8FE0-7790D85E5478}"/>
              </c:ext>
            </c:extLst>
          </c:dPt>
          <c:dPt>
            <c:idx val="2"/>
            <c:invertIfNegative val="0"/>
            <c:bubble3D val="0"/>
            <c:extLst>
              <c:ext xmlns:c16="http://schemas.microsoft.com/office/drawing/2014/chart" uri="{C3380CC4-5D6E-409C-BE32-E72D297353CC}">
                <c16:uniqueId val="{00000002-CA7D-4BF1-8FE0-7790D85E5478}"/>
              </c:ext>
            </c:extLst>
          </c:dPt>
          <c:dPt>
            <c:idx val="3"/>
            <c:invertIfNegative val="0"/>
            <c:bubble3D val="0"/>
            <c:extLst>
              <c:ext xmlns:c16="http://schemas.microsoft.com/office/drawing/2014/chart" uri="{C3380CC4-5D6E-409C-BE32-E72D297353CC}">
                <c16:uniqueId val="{00000000-C510-4EDD-B815-5C1654EC78A4}"/>
              </c:ext>
            </c:extLst>
          </c:dPt>
          <c:dPt>
            <c:idx val="4"/>
            <c:invertIfNegative val="0"/>
            <c:bubble3D val="0"/>
            <c:extLst>
              <c:ext xmlns:c16="http://schemas.microsoft.com/office/drawing/2014/chart" uri="{C3380CC4-5D6E-409C-BE32-E72D297353CC}">
                <c16:uniqueId val="{00000001-C510-4EDD-B815-5C1654EC78A4}"/>
              </c:ext>
            </c:extLst>
          </c:dPt>
          <c:dPt>
            <c:idx val="6"/>
            <c:invertIfNegative val="0"/>
            <c:bubble3D val="0"/>
            <c:extLst>
              <c:ext xmlns:c16="http://schemas.microsoft.com/office/drawing/2014/chart" uri="{C3380CC4-5D6E-409C-BE32-E72D297353CC}">
                <c16:uniqueId val="{00000003-CA7D-4BF1-8FE0-7790D85E5478}"/>
              </c:ext>
            </c:extLst>
          </c:dPt>
          <c:dPt>
            <c:idx val="7"/>
            <c:invertIfNegative val="0"/>
            <c:bubble3D val="0"/>
            <c:extLst>
              <c:ext xmlns:c16="http://schemas.microsoft.com/office/drawing/2014/chart" uri="{C3380CC4-5D6E-409C-BE32-E72D297353CC}">
                <c16:uniqueId val="{00000004-CA7D-4BF1-8FE0-7790D85E5478}"/>
              </c:ext>
            </c:extLst>
          </c:dPt>
          <c:dPt>
            <c:idx val="8"/>
            <c:invertIfNegative val="0"/>
            <c:bubble3D val="0"/>
            <c:extLst>
              <c:ext xmlns:c16="http://schemas.microsoft.com/office/drawing/2014/chart" uri="{C3380CC4-5D6E-409C-BE32-E72D297353CC}">
                <c16:uniqueId val="{00000000-D08D-4B7D-A398-7767D6C9EBF6}"/>
              </c:ext>
            </c:extLst>
          </c:dPt>
          <c:dPt>
            <c:idx val="9"/>
            <c:invertIfNegative val="0"/>
            <c:bubble3D val="0"/>
            <c:extLst>
              <c:ext xmlns:c16="http://schemas.microsoft.com/office/drawing/2014/chart" uri="{C3380CC4-5D6E-409C-BE32-E72D297353CC}">
                <c16:uniqueId val="{00000005-CA7D-4BF1-8FE0-7790D85E5478}"/>
              </c:ext>
            </c:extLst>
          </c:dPt>
          <c:dPt>
            <c:idx val="10"/>
            <c:invertIfNegative val="0"/>
            <c:bubble3D val="0"/>
            <c:extLst>
              <c:ext xmlns:c16="http://schemas.microsoft.com/office/drawing/2014/chart" uri="{C3380CC4-5D6E-409C-BE32-E72D297353CC}">
                <c16:uniqueId val="{0000001E-B051-4414-A81D-3ECCE63A7FB1}"/>
              </c:ext>
            </c:extLst>
          </c:dPt>
          <c:dPt>
            <c:idx val="11"/>
            <c:invertIfNegative val="0"/>
            <c:bubble3D val="0"/>
            <c:extLst>
              <c:ext xmlns:c16="http://schemas.microsoft.com/office/drawing/2014/chart" uri="{C3380CC4-5D6E-409C-BE32-E72D297353CC}">
                <c16:uniqueId val="{00000001-D08D-4B7D-A398-7767D6C9EBF6}"/>
              </c:ext>
            </c:extLst>
          </c:dPt>
          <c:dPt>
            <c:idx val="12"/>
            <c:invertIfNegative val="0"/>
            <c:bubble3D val="0"/>
            <c:extLst>
              <c:ext xmlns:c16="http://schemas.microsoft.com/office/drawing/2014/chart" uri="{C3380CC4-5D6E-409C-BE32-E72D297353CC}">
                <c16:uniqueId val="{00000003-D08D-4B7D-A398-7767D6C9EBF6}"/>
              </c:ext>
            </c:extLst>
          </c:dPt>
          <c:dPt>
            <c:idx val="13"/>
            <c:invertIfNegative val="0"/>
            <c:bubble3D val="0"/>
            <c:extLst>
              <c:ext xmlns:c16="http://schemas.microsoft.com/office/drawing/2014/chart" uri="{C3380CC4-5D6E-409C-BE32-E72D297353CC}">
                <c16:uniqueId val="{00000004-D08D-4B7D-A398-7767D6C9EBF6}"/>
              </c:ext>
            </c:extLst>
          </c:dPt>
          <c:dPt>
            <c:idx val="14"/>
            <c:invertIfNegative val="0"/>
            <c:bubble3D val="0"/>
            <c:extLst>
              <c:ext xmlns:c16="http://schemas.microsoft.com/office/drawing/2014/chart" uri="{C3380CC4-5D6E-409C-BE32-E72D297353CC}">
                <c16:uniqueId val="{00000005-D08D-4B7D-A398-7767D6C9EBF6}"/>
              </c:ext>
            </c:extLst>
          </c:dPt>
          <c:dPt>
            <c:idx val="15"/>
            <c:invertIfNegative val="0"/>
            <c:bubble3D val="0"/>
            <c:extLst>
              <c:ext xmlns:c16="http://schemas.microsoft.com/office/drawing/2014/chart" uri="{C3380CC4-5D6E-409C-BE32-E72D297353CC}">
                <c16:uniqueId val="{00000006-D08D-4B7D-A398-7767D6C9EBF6}"/>
              </c:ext>
            </c:extLst>
          </c:dPt>
          <c:dPt>
            <c:idx val="16"/>
            <c:invertIfNegative val="0"/>
            <c:bubble3D val="0"/>
            <c:extLst>
              <c:ext xmlns:c16="http://schemas.microsoft.com/office/drawing/2014/chart" uri="{C3380CC4-5D6E-409C-BE32-E72D297353CC}">
                <c16:uniqueId val="{00000007-D08D-4B7D-A398-7767D6C9EBF6}"/>
              </c:ext>
            </c:extLst>
          </c:dPt>
          <c:dPt>
            <c:idx val="17"/>
            <c:invertIfNegative val="0"/>
            <c:bubble3D val="0"/>
            <c:extLst>
              <c:ext xmlns:c16="http://schemas.microsoft.com/office/drawing/2014/chart" uri="{C3380CC4-5D6E-409C-BE32-E72D297353CC}">
                <c16:uniqueId val="{00000008-D08D-4B7D-A398-7767D6C9EBF6}"/>
              </c:ext>
            </c:extLst>
          </c:dPt>
          <c:dPt>
            <c:idx val="18"/>
            <c:invertIfNegative val="0"/>
            <c:bubble3D val="0"/>
            <c:extLst>
              <c:ext xmlns:c16="http://schemas.microsoft.com/office/drawing/2014/chart" uri="{C3380CC4-5D6E-409C-BE32-E72D297353CC}">
                <c16:uniqueId val="{00000006-CA7D-4BF1-8FE0-7790D85E5478}"/>
              </c:ext>
            </c:extLst>
          </c:dPt>
          <c:dPt>
            <c:idx val="19"/>
            <c:invertIfNegative val="0"/>
            <c:bubble3D val="0"/>
            <c:extLst>
              <c:ext xmlns:c16="http://schemas.microsoft.com/office/drawing/2014/chart" uri="{C3380CC4-5D6E-409C-BE32-E72D297353CC}">
                <c16:uniqueId val="{00000007-CA7D-4BF1-8FE0-7790D85E5478}"/>
              </c:ext>
            </c:extLst>
          </c:dPt>
          <c:dPt>
            <c:idx val="20"/>
            <c:invertIfNegative val="0"/>
            <c:bubble3D val="0"/>
            <c:extLst>
              <c:ext xmlns:c16="http://schemas.microsoft.com/office/drawing/2014/chart" uri="{C3380CC4-5D6E-409C-BE32-E72D297353CC}">
                <c16:uniqueId val="{00000002-C510-4EDD-B815-5C1654EC78A4}"/>
              </c:ext>
            </c:extLst>
          </c:dPt>
          <c:dPt>
            <c:idx val="21"/>
            <c:invertIfNegative val="0"/>
            <c:bubble3D val="0"/>
            <c:extLst>
              <c:ext xmlns:c16="http://schemas.microsoft.com/office/drawing/2014/chart" uri="{C3380CC4-5D6E-409C-BE32-E72D297353CC}">
                <c16:uniqueId val="{0000001F-B051-4414-A81D-3ECCE63A7FB1}"/>
              </c:ext>
            </c:extLst>
          </c:dPt>
          <c:dPt>
            <c:idx val="22"/>
            <c:invertIfNegative val="0"/>
            <c:bubble3D val="0"/>
            <c:extLst>
              <c:ext xmlns:c16="http://schemas.microsoft.com/office/drawing/2014/chart" uri="{C3380CC4-5D6E-409C-BE32-E72D297353CC}">
                <c16:uniqueId val="{00000025-4E2E-4702-9447-FC46452A5FA7}"/>
              </c:ext>
            </c:extLst>
          </c:dPt>
          <c:dPt>
            <c:idx val="23"/>
            <c:invertIfNegative val="0"/>
            <c:bubble3D val="0"/>
            <c:extLst>
              <c:ext xmlns:c16="http://schemas.microsoft.com/office/drawing/2014/chart" uri="{C3380CC4-5D6E-409C-BE32-E72D297353CC}">
                <c16:uniqueId val="{00000020-B051-4414-A81D-3ECCE63A7FB1}"/>
              </c:ext>
            </c:extLst>
          </c:dPt>
          <c:dPt>
            <c:idx val="24"/>
            <c:invertIfNegative val="0"/>
            <c:bubble3D val="0"/>
            <c:extLst>
              <c:ext xmlns:c16="http://schemas.microsoft.com/office/drawing/2014/chart" uri="{C3380CC4-5D6E-409C-BE32-E72D297353CC}">
                <c16:uniqueId val="{00000021-B051-4414-A81D-3ECCE63A7FB1}"/>
              </c:ext>
            </c:extLst>
          </c:dPt>
          <c:dPt>
            <c:idx val="26"/>
            <c:invertIfNegative val="0"/>
            <c:bubble3D val="0"/>
            <c:extLst>
              <c:ext xmlns:c16="http://schemas.microsoft.com/office/drawing/2014/chart" uri="{C3380CC4-5D6E-409C-BE32-E72D297353CC}">
                <c16:uniqueId val="{00000008-CA7D-4BF1-8FE0-7790D85E5478}"/>
              </c:ext>
            </c:extLst>
          </c:dPt>
          <c:dLbls>
            <c:delete val="1"/>
          </c:dLbls>
          <c:cat>
            <c:strRef>
              <c:f>Sheet1!$A$1:$AA$1</c:f>
              <c:strCache>
                <c:ptCount val="27"/>
                <c:pt idx="0">
                  <c:v>MA</c:v>
                </c:pt>
                <c:pt idx="1">
                  <c:v>CT</c:v>
                </c:pt>
                <c:pt idx="2">
                  <c:v>WI</c:v>
                </c:pt>
                <c:pt idx="3">
                  <c:v>MN</c:v>
                </c:pt>
                <c:pt idx="4">
                  <c:v>MI</c:v>
                </c:pt>
                <c:pt idx="5">
                  <c:v>MD</c:v>
                </c:pt>
                <c:pt idx="6">
                  <c:v>KS</c:v>
                </c:pt>
                <c:pt idx="7">
                  <c:v>VA</c:v>
                </c:pt>
                <c:pt idx="8">
                  <c:v>TX</c:v>
                </c:pt>
                <c:pt idx="9">
                  <c:v>IL</c:v>
                </c:pt>
                <c:pt idx="10">
                  <c:v>IA</c:v>
                </c:pt>
                <c:pt idx="11">
                  <c:v>NY</c:v>
                </c:pt>
                <c:pt idx="12">
                  <c:v>CA</c:v>
                </c:pt>
                <c:pt idx="13">
                  <c:v>AR</c:v>
                </c:pt>
                <c:pt idx="14">
                  <c:v>PA</c:v>
                </c:pt>
                <c:pt idx="15">
                  <c:v>LA</c:v>
                </c:pt>
                <c:pt idx="16">
                  <c:v>NJ</c:v>
                </c:pt>
                <c:pt idx="17">
                  <c:v>DE</c:v>
                </c:pt>
                <c:pt idx="18">
                  <c:v>KY</c:v>
                </c:pt>
                <c:pt idx="19">
                  <c:v>TN</c:v>
                </c:pt>
                <c:pt idx="20">
                  <c:v>MO</c:v>
                </c:pt>
                <c:pt idx="21">
                  <c:v>NC</c:v>
                </c:pt>
                <c:pt idx="22">
                  <c:v>IN</c:v>
                </c:pt>
                <c:pt idx="23">
                  <c:v>GA</c:v>
                </c:pt>
                <c:pt idx="24">
                  <c:v>NV</c:v>
                </c:pt>
                <c:pt idx="25">
                  <c:v>SC</c:v>
                </c:pt>
                <c:pt idx="26">
                  <c:v>FL</c:v>
                </c:pt>
              </c:strCache>
            </c:strRef>
          </c:cat>
          <c:val>
            <c:numRef>
              <c:f>Sheet1!$A$2:$AA$2</c:f>
              <c:numCache>
                <c:formatCode>0.0%</c:formatCode>
                <c:ptCount val="27"/>
                <c:pt idx="0">
                  <c:v>0.49944382650000002</c:v>
                </c:pt>
                <c:pt idx="1">
                  <c:v>0.61215629520000003</c:v>
                </c:pt>
                <c:pt idx="2">
                  <c:v>0.63913824060000002</c:v>
                </c:pt>
                <c:pt idx="3">
                  <c:v>0.63976945240000005</c:v>
                </c:pt>
                <c:pt idx="4">
                  <c:v>0.68173258000000003</c:v>
                </c:pt>
                <c:pt idx="5">
                  <c:v>0.68337129839999999</c:v>
                </c:pt>
                <c:pt idx="6">
                  <c:v>0.68456375840000006</c:v>
                </c:pt>
                <c:pt idx="7">
                  <c:v>0.69162995589999998</c:v>
                </c:pt>
                <c:pt idx="8">
                  <c:v>0.69321851450000005</c:v>
                </c:pt>
                <c:pt idx="9">
                  <c:v>0.69779044899999998</c:v>
                </c:pt>
                <c:pt idx="10">
                  <c:v>0.7</c:v>
                </c:pt>
                <c:pt idx="11">
                  <c:v>0.70007057159999997</c:v>
                </c:pt>
                <c:pt idx="12">
                  <c:v>0.70616570329999995</c:v>
                </c:pt>
                <c:pt idx="13">
                  <c:v>0.73684210530000005</c:v>
                </c:pt>
                <c:pt idx="14">
                  <c:v>0.73841059600000003</c:v>
                </c:pt>
                <c:pt idx="15">
                  <c:v>0.74285714290000004</c:v>
                </c:pt>
                <c:pt idx="16">
                  <c:v>0.74292643489999999</c:v>
                </c:pt>
                <c:pt idx="17">
                  <c:v>0.75789473679999997</c:v>
                </c:pt>
                <c:pt idx="18">
                  <c:v>0.76265822780000003</c:v>
                </c:pt>
                <c:pt idx="19">
                  <c:v>0.76391982179999995</c:v>
                </c:pt>
                <c:pt idx="20">
                  <c:v>0.76975945020000003</c:v>
                </c:pt>
                <c:pt idx="21">
                  <c:v>0.77089783280000002</c:v>
                </c:pt>
                <c:pt idx="22">
                  <c:v>0.79113924049999995</c:v>
                </c:pt>
                <c:pt idx="23">
                  <c:v>0.80243572399999996</c:v>
                </c:pt>
                <c:pt idx="24">
                  <c:v>0.81208053690000004</c:v>
                </c:pt>
                <c:pt idx="25">
                  <c:v>0.81230769229999999</c:v>
                </c:pt>
                <c:pt idx="26">
                  <c:v>0.8490945674</c:v>
                </c:pt>
              </c:numCache>
            </c:numRef>
          </c:val>
          <c:extLst>
            <c:ext xmlns:c16="http://schemas.microsoft.com/office/drawing/2014/chart" uri="{C3380CC4-5D6E-409C-BE32-E72D297353CC}">
              <c16:uniqueId val="{00000009-D08D-4B7D-A398-7767D6C9EBF6}"/>
            </c:ext>
          </c:extLst>
        </c:ser>
        <c:dLbls>
          <c:showLegendKey val="0"/>
          <c:showVal val="1"/>
          <c:showCatName val="0"/>
          <c:showSerName val="0"/>
          <c:showPercent val="0"/>
          <c:showBubbleSize val="0"/>
        </c:dLbls>
        <c:gapWidth val="60"/>
        <c:axId val="36950784"/>
        <c:axId val="43520000"/>
      </c:barChart>
      <c:catAx>
        <c:axId val="36950784"/>
        <c:scaling>
          <c:orientation val="minMax"/>
        </c:scaling>
        <c:delete val="0"/>
        <c:axPos val="b"/>
        <c:numFmt formatCode="General" sourceLinked="1"/>
        <c:majorTickMark val="none"/>
        <c:minorTickMark val="none"/>
        <c:tickLblPos val="low"/>
        <c:spPr>
          <a:ln>
            <a:solidFill>
              <a:schemeClr val="bg2">
                <a:lumMod val="50000"/>
              </a:schemeClr>
            </a:solidFill>
          </a:ln>
        </c:spPr>
        <c:txPr>
          <a:bodyPr rot="-5400000" vert="horz"/>
          <a:lstStyle/>
          <a:p>
            <a:pPr>
              <a:defRPr sz="1600">
                <a:solidFill>
                  <a:schemeClr val="accent3"/>
                </a:solidFill>
              </a:defRPr>
            </a:pPr>
            <a:endParaRPr lang="en-US"/>
          </a:p>
        </c:txPr>
        <c:crossAx val="43520000"/>
        <c:crosses val="autoZero"/>
        <c:auto val="1"/>
        <c:lblAlgn val="ctr"/>
        <c:lblOffset val="100"/>
        <c:noMultiLvlLbl val="0"/>
      </c:catAx>
      <c:valAx>
        <c:axId val="43520000"/>
        <c:scaling>
          <c:orientation val="minMax"/>
        </c:scaling>
        <c:delete val="0"/>
        <c:axPos val="l"/>
        <c:majorGridlines/>
        <c:numFmt formatCode="0%" sourceLinked="0"/>
        <c:majorTickMark val="none"/>
        <c:minorTickMark val="none"/>
        <c:tickLblPos val="nextTo"/>
        <c:spPr>
          <a:ln>
            <a:solidFill>
              <a:schemeClr val="bg2">
                <a:lumMod val="50000"/>
              </a:schemeClr>
            </a:solidFill>
          </a:ln>
        </c:spPr>
        <c:txPr>
          <a:bodyPr/>
          <a:lstStyle/>
          <a:p>
            <a:pPr>
              <a:defRPr sz="1800">
                <a:solidFill>
                  <a:schemeClr val="accent3"/>
                </a:solidFill>
              </a:defRPr>
            </a:pPr>
            <a:endParaRPr lang="en-US"/>
          </a:p>
        </c:txPr>
        <c:crossAx val="36950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33305486316053"/>
          <c:y val="3.7042844765685569E-2"/>
          <c:w val="0.85131058840579776"/>
          <c:h val="0.83848345739854835"/>
        </c:manualLayout>
      </c:layout>
      <c:barChart>
        <c:barDir val="col"/>
        <c:grouping val="stacked"/>
        <c:varyColors val="1"/>
        <c:ser>
          <c:idx val="0"/>
          <c:order val="0"/>
          <c:spPr>
            <a:solidFill>
              <a:srgbClr val="EEAF28"/>
            </a:solidFill>
            <a:ln w="9525">
              <a:solidFill>
                <a:sysClr val="windowText" lastClr="000000"/>
              </a:solidFill>
            </a:ln>
          </c:spPr>
          <c:invertIfNegative val="0"/>
          <c:dPt>
            <c:idx val="0"/>
            <c:invertIfNegative val="0"/>
            <c:bubble3D val="0"/>
            <c:extLst>
              <c:ext xmlns:c16="http://schemas.microsoft.com/office/drawing/2014/chart" uri="{C3380CC4-5D6E-409C-BE32-E72D297353CC}">
                <c16:uniqueId val="{00000000-A1B2-45CC-AE94-309A3EF5D898}"/>
              </c:ext>
            </c:extLst>
          </c:dPt>
          <c:dPt>
            <c:idx val="1"/>
            <c:invertIfNegative val="0"/>
            <c:bubble3D val="0"/>
            <c:extLst>
              <c:ext xmlns:c16="http://schemas.microsoft.com/office/drawing/2014/chart" uri="{C3380CC4-5D6E-409C-BE32-E72D297353CC}">
                <c16:uniqueId val="{00000001-A1B2-45CC-AE94-309A3EF5D898}"/>
              </c:ext>
            </c:extLst>
          </c:dPt>
          <c:dPt>
            <c:idx val="2"/>
            <c:invertIfNegative val="0"/>
            <c:bubble3D val="0"/>
            <c:extLst>
              <c:ext xmlns:c16="http://schemas.microsoft.com/office/drawing/2014/chart" uri="{C3380CC4-5D6E-409C-BE32-E72D297353CC}">
                <c16:uniqueId val="{00000002-A1B2-45CC-AE94-309A3EF5D898}"/>
              </c:ext>
            </c:extLst>
          </c:dPt>
          <c:dPt>
            <c:idx val="3"/>
            <c:invertIfNegative val="0"/>
            <c:bubble3D val="0"/>
            <c:extLst>
              <c:ext xmlns:c16="http://schemas.microsoft.com/office/drawing/2014/chart" uri="{C3380CC4-5D6E-409C-BE32-E72D297353CC}">
                <c16:uniqueId val="{00000003-A1B2-45CC-AE94-309A3EF5D898}"/>
              </c:ext>
            </c:extLst>
          </c:dPt>
          <c:dPt>
            <c:idx val="4"/>
            <c:invertIfNegative val="0"/>
            <c:bubble3D val="0"/>
            <c:extLst>
              <c:ext xmlns:c16="http://schemas.microsoft.com/office/drawing/2014/chart" uri="{C3380CC4-5D6E-409C-BE32-E72D297353CC}">
                <c16:uniqueId val="{00000004-A1B2-45CC-AE94-309A3EF5D898}"/>
              </c:ext>
            </c:extLst>
          </c:dPt>
          <c:dPt>
            <c:idx val="6"/>
            <c:invertIfNegative val="0"/>
            <c:bubble3D val="0"/>
            <c:extLst>
              <c:ext xmlns:c16="http://schemas.microsoft.com/office/drawing/2014/chart" uri="{C3380CC4-5D6E-409C-BE32-E72D297353CC}">
                <c16:uniqueId val="{00000005-A1B2-45CC-AE94-309A3EF5D898}"/>
              </c:ext>
            </c:extLst>
          </c:dPt>
          <c:dPt>
            <c:idx val="7"/>
            <c:invertIfNegative val="0"/>
            <c:bubble3D val="0"/>
            <c:extLst>
              <c:ext xmlns:c16="http://schemas.microsoft.com/office/drawing/2014/chart" uri="{C3380CC4-5D6E-409C-BE32-E72D297353CC}">
                <c16:uniqueId val="{00000006-A1B2-45CC-AE94-309A3EF5D898}"/>
              </c:ext>
            </c:extLst>
          </c:dPt>
          <c:dPt>
            <c:idx val="8"/>
            <c:invertIfNegative val="0"/>
            <c:bubble3D val="0"/>
            <c:extLst>
              <c:ext xmlns:c16="http://schemas.microsoft.com/office/drawing/2014/chart" uri="{C3380CC4-5D6E-409C-BE32-E72D297353CC}">
                <c16:uniqueId val="{00000007-A1B2-45CC-AE94-309A3EF5D898}"/>
              </c:ext>
            </c:extLst>
          </c:dPt>
          <c:dPt>
            <c:idx val="9"/>
            <c:invertIfNegative val="0"/>
            <c:bubble3D val="0"/>
            <c:extLst>
              <c:ext xmlns:c16="http://schemas.microsoft.com/office/drawing/2014/chart" uri="{C3380CC4-5D6E-409C-BE32-E72D297353CC}">
                <c16:uniqueId val="{00000008-A1B2-45CC-AE94-309A3EF5D898}"/>
              </c:ext>
            </c:extLst>
          </c:dPt>
          <c:dPt>
            <c:idx val="10"/>
            <c:invertIfNegative val="0"/>
            <c:bubble3D val="0"/>
            <c:extLst>
              <c:ext xmlns:c16="http://schemas.microsoft.com/office/drawing/2014/chart" uri="{C3380CC4-5D6E-409C-BE32-E72D297353CC}">
                <c16:uniqueId val="{00000009-A1B2-45CC-AE94-309A3EF5D898}"/>
              </c:ext>
            </c:extLst>
          </c:dPt>
          <c:dPt>
            <c:idx val="11"/>
            <c:invertIfNegative val="0"/>
            <c:bubble3D val="0"/>
            <c:extLst>
              <c:ext xmlns:c16="http://schemas.microsoft.com/office/drawing/2014/chart" uri="{C3380CC4-5D6E-409C-BE32-E72D297353CC}">
                <c16:uniqueId val="{0000000A-A1B2-45CC-AE94-309A3EF5D898}"/>
              </c:ext>
            </c:extLst>
          </c:dPt>
          <c:dPt>
            <c:idx val="12"/>
            <c:invertIfNegative val="0"/>
            <c:bubble3D val="0"/>
            <c:extLst>
              <c:ext xmlns:c16="http://schemas.microsoft.com/office/drawing/2014/chart" uri="{C3380CC4-5D6E-409C-BE32-E72D297353CC}">
                <c16:uniqueId val="{0000000B-A1B2-45CC-AE94-309A3EF5D898}"/>
              </c:ext>
            </c:extLst>
          </c:dPt>
          <c:dPt>
            <c:idx val="13"/>
            <c:invertIfNegative val="0"/>
            <c:bubble3D val="0"/>
            <c:extLst>
              <c:ext xmlns:c16="http://schemas.microsoft.com/office/drawing/2014/chart" uri="{C3380CC4-5D6E-409C-BE32-E72D297353CC}">
                <c16:uniqueId val="{0000000C-A1B2-45CC-AE94-309A3EF5D898}"/>
              </c:ext>
            </c:extLst>
          </c:dPt>
          <c:dPt>
            <c:idx val="14"/>
            <c:invertIfNegative val="0"/>
            <c:bubble3D val="0"/>
            <c:extLst>
              <c:ext xmlns:c16="http://schemas.microsoft.com/office/drawing/2014/chart" uri="{C3380CC4-5D6E-409C-BE32-E72D297353CC}">
                <c16:uniqueId val="{0000000D-A1B2-45CC-AE94-309A3EF5D898}"/>
              </c:ext>
            </c:extLst>
          </c:dPt>
          <c:dPt>
            <c:idx val="15"/>
            <c:invertIfNegative val="0"/>
            <c:bubble3D val="0"/>
            <c:extLst>
              <c:ext xmlns:c16="http://schemas.microsoft.com/office/drawing/2014/chart" uri="{C3380CC4-5D6E-409C-BE32-E72D297353CC}">
                <c16:uniqueId val="{0000000E-A1B2-45CC-AE94-309A3EF5D898}"/>
              </c:ext>
            </c:extLst>
          </c:dPt>
          <c:dPt>
            <c:idx val="16"/>
            <c:invertIfNegative val="0"/>
            <c:bubble3D val="0"/>
            <c:extLst>
              <c:ext xmlns:c16="http://schemas.microsoft.com/office/drawing/2014/chart" uri="{C3380CC4-5D6E-409C-BE32-E72D297353CC}">
                <c16:uniqueId val="{0000000F-A1B2-45CC-AE94-309A3EF5D898}"/>
              </c:ext>
            </c:extLst>
          </c:dPt>
          <c:dPt>
            <c:idx val="17"/>
            <c:invertIfNegative val="0"/>
            <c:bubble3D val="0"/>
            <c:extLst>
              <c:ext xmlns:c16="http://schemas.microsoft.com/office/drawing/2014/chart" uri="{C3380CC4-5D6E-409C-BE32-E72D297353CC}">
                <c16:uniqueId val="{00000010-A1B2-45CC-AE94-309A3EF5D898}"/>
              </c:ext>
            </c:extLst>
          </c:dPt>
          <c:dPt>
            <c:idx val="18"/>
            <c:invertIfNegative val="0"/>
            <c:bubble3D val="0"/>
            <c:extLst>
              <c:ext xmlns:c16="http://schemas.microsoft.com/office/drawing/2014/chart" uri="{C3380CC4-5D6E-409C-BE32-E72D297353CC}">
                <c16:uniqueId val="{00000011-A1B2-45CC-AE94-309A3EF5D898}"/>
              </c:ext>
            </c:extLst>
          </c:dPt>
          <c:dPt>
            <c:idx val="19"/>
            <c:invertIfNegative val="0"/>
            <c:bubble3D val="0"/>
            <c:extLst>
              <c:ext xmlns:c16="http://schemas.microsoft.com/office/drawing/2014/chart" uri="{C3380CC4-5D6E-409C-BE32-E72D297353CC}">
                <c16:uniqueId val="{00000012-A1B2-45CC-AE94-309A3EF5D898}"/>
              </c:ext>
            </c:extLst>
          </c:dPt>
          <c:dPt>
            <c:idx val="20"/>
            <c:invertIfNegative val="0"/>
            <c:bubble3D val="0"/>
            <c:extLst>
              <c:ext xmlns:c16="http://schemas.microsoft.com/office/drawing/2014/chart" uri="{C3380CC4-5D6E-409C-BE32-E72D297353CC}">
                <c16:uniqueId val="{00000013-A1B2-45CC-AE94-309A3EF5D898}"/>
              </c:ext>
            </c:extLst>
          </c:dPt>
          <c:dPt>
            <c:idx val="21"/>
            <c:invertIfNegative val="0"/>
            <c:bubble3D val="0"/>
            <c:extLst>
              <c:ext xmlns:c16="http://schemas.microsoft.com/office/drawing/2014/chart" uri="{C3380CC4-5D6E-409C-BE32-E72D297353CC}">
                <c16:uniqueId val="{00000014-A1B2-45CC-AE94-309A3EF5D898}"/>
              </c:ext>
            </c:extLst>
          </c:dPt>
          <c:dPt>
            <c:idx val="22"/>
            <c:invertIfNegative val="0"/>
            <c:bubble3D val="0"/>
            <c:extLst>
              <c:ext xmlns:c16="http://schemas.microsoft.com/office/drawing/2014/chart" uri="{C3380CC4-5D6E-409C-BE32-E72D297353CC}">
                <c16:uniqueId val="{00000015-A1B2-45CC-AE94-309A3EF5D898}"/>
              </c:ext>
            </c:extLst>
          </c:dPt>
          <c:dPt>
            <c:idx val="23"/>
            <c:invertIfNegative val="0"/>
            <c:bubble3D val="0"/>
            <c:extLst>
              <c:ext xmlns:c16="http://schemas.microsoft.com/office/drawing/2014/chart" uri="{C3380CC4-5D6E-409C-BE32-E72D297353CC}">
                <c16:uniqueId val="{00000016-A1B2-45CC-AE94-309A3EF5D898}"/>
              </c:ext>
            </c:extLst>
          </c:dPt>
          <c:dPt>
            <c:idx val="24"/>
            <c:invertIfNegative val="0"/>
            <c:bubble3D val="0"/>
            <c:extLst>
              <c:ext xmlns:c16="http://schemas.microsoft.com/office/drawing/2014/chart" uri="{C3380CC4-5D6E-409C-BE32-E72D297353CC}">
                <c16:uniqueId val="{00000017-A1B2-45CC-AE94-309A3EF5D898}"/>
              </c:ext>
            </c:extLst>
          </c:dPt>
          <c:dPt>
            <c:idx val="26"/>
            <c:invertIfNegative val="0"/>
            <c:bubble3D val="0"/>
            <c:extLst>
              <c:ext xmlns:c16="http://schemas.microsoft.com/office/drawing/2014/chart" uri="{C3380CC4-5D6E-409C-BE32-E72D297353CC}">
                <c16:uniqueId val="{00000018-A1B2-45CC-AE94-309A3EF5D898}"/>
              </c:ext>
            </c:extLst>
          </c:dPt>
          <c:dLbls>
            <c:delete val="1"/>
          </c:dLbls>
          <c:cat>
            <c:strRef>
              <c:f>Sheet1!$A$1:$AA$1</c:f>
              <c:strCache>
                <c:ptCount val="27"/>
                <c:pt idx="0">
                  <c:v>MA</c:v>
                </c:pt>
                <c:pt idx="1">
                  <c:v>CA</c:v>
                </c:pt>
                <c:pt idx="2">
                  <c:v>LA</c:v>
                </c:pt>
                <c:pt idx="3">
                  <c:v>CT</c:v>
                </c:pt>
                <c:pt idx="4">
                  <c:v>VA</c:v>
                </c:pt>
                <c:pt idx="5">
                  <c:v>NC</c:v>
                </c:pt>
                <c:pt idx="6">
                  <c:v>MN</c:v>
                </c:pt>
                <c:pt idx="7">
                  <c:v>TX</c:v>
                </c:pt>
                <c:pt idx="8">
                  <c:v>MD</c:v>
                </c:pt>
                <c:pt idx="9">
                  <c:v>AR</c:v>
                </c:pt>
                <c:pt idx="10">
                  <c:v>SC</c:v>
                </c:pt>
                <c:pt idx="11">
                  <c:v>WI</c:v>
                </c:pt>
                <c:pt idx="12">
                  <c:v>MI</c:v>
                </c:pt>
                <c:pt idx="13">
                  <c:v>GA</c:v>
                </c:pt>
                <c:pt idx="14">
                  <c:v>NY</c:v>
                </c:pt>
                <c:pt idx="15">
                  <c:v>IL</c:v>
                </c:pt>
                <c:pt idx="16">
                  <c:v>NV</c:v>
                </c:pt>
                <c:pt idx="17">
                  <c:v>IN</c:v>
                </c:pt>
                <c:pt idx="18">
                  <c:v>KY</c:v>
                </c:pt>
                <c:pt idx="19">
                  <c:v>TN</c:v>
                </c:pt>
                <c:pt idx="20">
                  <c:v>NJ</c:v>
                </c:pt>
                <c:pt idx="21">
                  <c:v>IA</c:v>
                </c:pt>
                <c:pt idx="22">
                  <c:v>KS</c:v>
                </c:pt>
                <c:pt idx="23">
                  <c:v>MO</c:v>
                </c:pt>
                <c:pt idx="24">
                  <c:v>DE</c:v>
                </c:pt>
                <c:pt idx="25">
                  <c:v>PA</c:v>
                </c:pt>
                <c:pt idx="26">
                  <c:v>FL</c:v>
                </c:pt>
              </c:strCache>
            </c:strRef>
          </c:cat>
          <c:val>
            <c:numRef>
              <c:f>Sheet1!$A$2:$AA$2</c:f>
              <c:numCache>
                <c:formatCode>0.0%</c:formatCode>
                <c:ptCount val="27"/>
                <c:pt idx="0">
                  <c:v>0.18</c:v>
                </c:pt>
                <c:pt idx="1">
                  <c:v>0.2</c:v>
                </c:pt>
                <c:pt idx="2">
                  <c:v>0.26</c:v>
                </c:pt>
                <c:pt idx="3">
                  <c:v>0.3</c:v>
                </c:pt>
                <c:pt idx="4">
                  <c:v>0.33</c:v>
                </c:pt>
                <c:pt idx="5">
                  <c:v>0.33</c:v>
                </c:pt>
                <c:pt idx="6">
                  <c:v>0.33</c:v>
                </c:pt>
                <c:pt idx="7">
                  <c:v>0.33</c:v>
                </c:pt>
                <c:pt idx="8">
                  <c:v>0.34</c:v>
                </c:pt>
                <c:pt idx="9">
                  <c:v>0.35</c:v>
                </c:pt>
                <c:pt idx="10">
                  <c:v>0.35</c:v>
                </c:pt>
                <c:pt idx="11">
                  <c:v>0.36</c:v>
                </c:pt>
                <c:pt idx="12">
                  <c:v>0.36</c:v>
                </c:pt>
                <c:pt idx="13">
                  <c:v>0.36</c:v>
                </c:pt>
                <c:pt idx="14">
                  <c:v>0.37</c:v>
                </c:pt>
                <c:pt idx="15">
                  <c:v>0.38</c:v>
                </c:pt>
                <c:pt idx="16">
                  <c:v>0.38</c:v>
                </c:pt>
                <c:pt idx="17">
                  <c:v>0.39</c:v>
                </c:pt>
                <c:pt idx="18">
                  <c:v>0.4</c:v>
                </c:pt>
                <c:pt idx="19">
                  <c:v>0.4</c:v>
                </c:pt>
                <c:pt idx="20">
                  <c:v>0.42</c:v>
                </c:pt>
                <c:pt idx="21">
                  <c:v>0.42</c:v>
                </c:pt>
                <c:pt idx="22">
                  <c:v>0.43</c:v>
                </c:pt>
                <c:pt idx="23">
                  <c:v>0.43</c:v>
                </c:pt>
                <c:pt idx="24">
                  <c:v>0.47</c:v>
                </c:pt>
                <c:pt idx="25">
                  <c:v>0.49</c:v>
                </c:pt>
                <c:pt idx="26">
                  <c:v>0.55000000000000004</c:v>
                </c:pt>
              </c:numCache>
            </c:numRef>
          </c:val>
          <c:extLst>
            <c:ext xmlns:c16="http://schemas.microsoft.com/office/drawing/2014/chart" uri="{C3380CC4-5D6E-409C-BE32-E72D297353CC}">
              <c16:uniqueId val="{00000019-A1B2-45CC-AE94-309A3EF5D898}"/>
            </c:ext>
          </c:extLst>
        </c:ser>
        <c:ser>
          <c:idx val="1"/>
          <c:order val="1"/>
          <c:spPr>
            <a:solidFill>
              <a:srgbClr val="114855"/>
            </a:solidFill>
            <a:ln>
              <a:solidFill>
                <a:sysClr val="windowText" lastClr="000000"/>
              </a:solidFill>
            </a:ln>
          </c:spPr>
          <c:invertIfNegative val="0"/>
          <c:dLbls>
            <c:delete val="1"/>
          </c:dLbls>
          <c:cat>
            <c:strRef>
              <c:f>Sheet1!$A$1:$AA$1</c:f>
              <c:strCache>
                <c:ptCount val="27"/>
                <c:pt idx="0">
                  <c:v>MA</c:v>
                </c:pt>
                <c:pt idx="1">
                  <c:v>CA</c:v>
                </c:pt>
                <c:pt idx="2">
                  <c:v>LA</c:v>
                </c:pt>
                <c:pt idx="3">
                  <c:v>CT</c:v>
                </c:pt>
                <c:pt idx="4">
                  <c:v>VA</c:v>
                </c:pt>
                <c:pt idx="5">
                  <c:v>NC</c:v>
                </c:pt>
                <c:pt idx="6">
                  <c:v>MN</c:v>
                </c:pt>
                <c:pt idx="7">
                  <c:v>TX</c:v>
                </c:pt>
                <c:pt idx="8">
                  <c:v>MD</c:v>
                </c:pt>
                <c:pt idx="9">
                  <c:v>AR</c:v>
                </c:pt>
                <c:pt idx="10">
                  <c:v>SC</c:v>
                </c:pt>
                <c:pt idx="11">
                  <c:v>WI</c:v>
                </c:pt>
                <c:pt idx="12">
                  <c:v>MI</c:v>
                </c:pt>
                <c:pt idx="13">
                  <c:v>GA</c:v>
                </c:pt>
                <c:pt idx="14">
                  <c:v>NY</c:v>
                </c:pt>
                <c:pt idx="15">
                  <c:v>IL</c:v>
                </c:pt>
                <c:pt idx="16">
                  <c:v>NV</c:v>
                </c:pt>
                <c:pt idx="17">
                  <c:v>IN</c:v>
                </c:pt>
                <c:pt idx="18">
                  <c:v>KY</c:v>
                </c:pt>
                <c:pt idx="19">
                  <c:v>TN</c:v>
                </c:pt>
                <c:pt idx="20">
                  <c:v>NJ</c:v>
                </c:pt>
                <c:pt idx="21">
                  <c:v>IA</c:v>
                </c:pt>
                <c:pt idx="22">
                  <c:v>KS</c:v>
                </c:pt>
                <c:pt idx="23">
                  <c:v>MO</c:v>
                </c:pt>
                <c:pt idx="24">
                  <c:v>DE</c:v>
                </c:pt>
                <c:pt idx="25">
                  <c:v>PA</c:v>
                </c:pt>
                <c:pt idx="26">
                  <c:v>FL</c:v>
                </c:pt>
              </c:strCache>
            </c:strRef>
          </c:cat>
          <c:val>
            <c:numRef>
              <c:f>Sheet1!$A$3:$AA$3</c:f>
              <c:numCache>
                <c:formatCode>0.0%</c:formatCode>
                <c:ptCount val="27"/>
                <c:pt idx="0">
                  <c:v>0.32</c:v>
                </c:pt>
                <c:pt idx="1">
                  <c:v>0.51</c:v>
                </c:pt>
                <c:pt idx="2">
                  <c:v>0.49</c:v>
                </c:pt>
                <c:pt idx="3">
                  <c:v>0.31</c:v>
                </c:pt>
                <c:pt idx="4">
                  <c:v>0.37</c:v>
                </c:pt>
                <c:pt idx="5">
                  <c:v>0.44</c:v>
                </c:pt>
                <c:pt idx="6">
                  <c:v>0.31</c:v>
                </c:pt>
                <c:pt idx="7">
                  <c:v>0.36</c:v>
                </c:pt>
                <c:pt idx="8">
                  <c:v>0.34</c:v>
                </c:pt>
                <c:pt idx="9">
                  <c:v>0.39</c:v>
                </c:pt>
                <c:pt idx="10">
                  <c:v>0.46</c:v>
                </c:pt>
                <c:pt idx="11">
                  <c:v>0.28000000000000003</c:v>
                </c:pt>
                <c:pt idx="12">
                  <c:v>0.32</c:v>
                </c:pt>
                <c:pt idx="13">
                  <c:v>0.44</c:v>
                </c:pt>
                <c:pt idx="14">
                  <c:v>0.33</c:v>
                </c:pt>
                <c:pt idx="15">
                  <c:v>0.32</c:v>
                </c:pt>
                <c:pt idx="16">
                  <c:v>0.43</c:v>
                </c:pt>
                <c:pt idx="17">
                  <c:v>0.4</c:v>
                </c:pt>
                <c:pt idx="18">
                  <c:v>0.36</c:v>
                </c:pt>
                <c:pt idx="19">
                  <c:v>0.36</c:v>
                </c:pt>
                <c:pt idx="20">
                  <c:v>0.32</c:v>
                </c:pt>
                <c:pt idx="21">
                  <c:v>0.28000000000000003</c:v>
                </c:pt>
                <c:pt idx="22">
                  <c:v>0.26</c:v>
                </c:pt>
                <c:pt idx="23">
                  <c:v>0.34</c:v>
                </c:pt>
                <c:pt idx="24">
                  <c:v>0.28000000000000003</c:v>
                </c:pt>
                <c:pt idx="25">
                  <c:v>0.25</c:v>
                </c:pt>
                <c:pt idx="26">
                  <c:v>0.3</c:v>
                </c:pt>
              </c:numCache>
            </c:numRef>
          </c:val>
          <c:extLst>
            <c:ext xmlns:c16="http://schemas.microsoft.com/office/drawing/2014/chart" uri="{C3380CC4-5D6E-409C-BE32-E72D297353CC}">
              <c16:uniqueId val="{0000001A-A1B2-45CC-AE94-309A3EF5D898}"/>
            </c:ext>
          </c:extLst>
        </c:ser>
        <c:dLbls>
          <c:showLegendKey val="0"/>
          <c:showVal val="1"/>
          <c:showCatName val="0"/>
          <c:showSerName val="0"/>
          <c:showPercent val="0"/>
          <c:showBubbleSize val="0"/>
        </c:dLbls>
        <c:gapWidth val="60"/>
        <c:overlap val="100"/>
        <c:axId val="36950784"/>
        <c:axId val="43520000"/>
      </c:barChart>
      <c:catAx>
        <c:axId val="36950784"/>
        <c:scaling>
          <c:orientation val="minMax"/>
        </c:scaling>
        <c:delete val="0"/>
        <c:axPos val="b"/>
        <c:numFmt formatCode="General" sourceLinked="1"/>
        <c:majorTickMark val="none"/>
        <c:minorTickMark val="none"/>
        <c:tickLblPos val="low"/>
        <c:spPr>
          <a:ln>
            <a:solidFill>
              <a:schemeClr val="bg2">
                <a:lumMod val="50000"/>
              </a:schemeClr>
            </a:solidFill>
          </a:ln>
        </c:spPr>
        <c:txPr>
          <a:bodyPr rot="-5400000" vert="horz"/>
          <a:lstStyle/>
          <a:p>
            <a:pPr>
              <a:defRPr sz="1600">
                <a:solidFill>
                  <a:schemeClr val="accent3"/>
                </a:solidFill>
              </a:defRPr>
            </a:pPr>
            <a:endParaRPr lang="en-US"/>
          </a:p>
        </c:txPr>
        <c:crossAx val="43520000"/>
        <c:crosses val="autoZero"/>
        <c:auto val="1"/>
        <c:lblAlgn val="ctr"/>
        <c:lblOffset val="100"/>
        <c:noMultiLvlLbl val="0"/>
      </c:catAx>
      <c:valAx>
        <c:axId val="43520000"/>
        <c:scaling>
          <c:orientation val="minMax"/>
        </c:scaling>
        <c:delete val="0"/>
        <c:axPos val="l"/>
        <c:majorGridlines/>
        <c:numFmt formatCode="0%" sourceLinked="0"/>
        <c:majorTickMark val="none"/>
        <c:minorTickMark val="none"/>
        <c:tickLblPos val="nextTo"/>
        <c:spPr>
          <a:ln>
            <a:solidFill>
              <a:sysClr val="windowText" lastClr="000000"/>
            </a:solidFill>
          </a:ln>
        </c:spPr>
        <c:txPr>
          <a:bodyPr/>
          <a:lstStyle/>
          <a:p>
            <a:pPr>
              <a:defRPr sz="1800">
                <a:solidFill>
                  <a:schemeClr val="accent3"/>
                </a:solidFill>
              </a:defRPr>
            </a:pPr>
            <a:endParaRPr lang="en-US"/>
          </a:p>
        </c:txPr>
        <c:crossAx val="36950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998157277877815"/>
          <c:y val="4.0523381657295521E-2"/>
          <c:w val="0.85131058840579776"/>
          <c:h val="0.83848345739854835"/>
        </c:manualLayout>
      </c:layout>
      <c:barChart>
        <c:barDir val="col"/>
        <c:grouping val="clustered"/>
        <c:varyColors val="1"/>
        <c:ser>
          <c:idx val="0"/>
          <c:order val="0"/>
          <c:spPr>
            <a:solidFill>
              <a:srgbClr val="114855"/>
            </a:solidFill>
            <a:ln w="9525">
              <a:solidFill>
                <a:sysClr val="windowText" lastClr="000000"/>
              </a:solidFill>
            </a:ln>
          </c:spPr>
          <c:invertIfNegative val="0"/>
          <c:dPt>
            <c:idx val="0"/>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00-CA7D-4BF1-8FE0-7790D85E5478}"/>
              </c:ext>
            </c:extLst>
          </c:dPt>
          <c:dPt>
            <c:idx val="1"/>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1-CA7D-4BF1-8FE0-7790D85E5478}"/>
              </c:ext>
            </c:extLst>
          </c:dPt>
          <c:dPt>
            <c:idx val="2"/>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2-CA7D-4BF1-8FE0-7790D85E5478}"/>
              </c:ext>
            </c:extLst>
          </c:dPt>
          <c:dPt>
            <c:idx val="3"/>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27-0B05-4E20-B896-025997C6D5AF}"/>
              </c:ext>
            </c:extLst>
          </c:dPt>
          <c:dPt>
            <c:idx val="4"/>
            <c:invertIfNegative val="0"/>
            <c:bubble3D val="0"/>
            <c:extLst>
              <c:ext xmlns:c16="http://schemas.microsoft.com/office/drawing/2014/chart" uri="{C3380CC4-5D6E-409C-BE32-E72D297353CC}">
                <c16:uniqueId val="{00000029-0B05-4E20-B896-025997C6D5AF}"/>
              </c:ext>
            </c:extLst>
          </c:dPt>
          <c:dPt>
            <c:idx val="5"/>
            <c:invertIfNegative val="0"/>
            <c:bubble3D val="0"/>
            <c:extLst>
              <c:ext xmlns:c16="http://schemas.microsoft.com/office/drawing/2014/chart" uri="{C3380CC4-5D6E-409C-BE32-E72D297353CC}">
                <c16:uniqueId val="{0000002A-0B05-4E20-B896-025997C6D5AF}"/>
              </c:ext>
            </c:extLst>
          </c:dPt>
          <c:dPt>
            <c:idx val="6"/>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03-CA7D-4BF1-8FE0-7790D85E5478}"/>
              </c:ext>
            </c:extLst>
          </c:dPt>
          <c:dPt>
            <c:idx val="7"/>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4-CA7D-4BF1-8FE0-7790D85E5478}"/>
              </c:ext>
            </c:extLst>
          </c:dPt>
          <c:dPt>
            <c:idx val="8"/>
            <c:invertIfNegative val="0"/>
            <c:bubble3D val="0"/>
            <c:extLst>
              <c:ext xmlns:c16="http://schemas.microsoft.com/office/drawing/2014/chart" uri="{C3380CC4-5D6E-409C-BE32-E72D297353CC}">
                <c16:uniqueId val="{00000000-D08D-4B7D-A398-7767D6C9EBF6}"/>
              </c:ext>
            </c:extLst>
          </c:dPt>
          <c:dPt>
            <c:idx val="9"/>
            <c:invertIfNegative val="0"/>
            <c:bubble3D val="0"/>
            <c:extLst>
              <c:ext xmlns:c16="http://schemas.microsoft.com/office/drawing/2014/chart" uri="{C3380CC4-5D6E-409C-BE32-E72D297353CC}">
                <c16:uniqueId val="{00000005-CA7D-4BF1-8FE0-7790D85E5478}"/>
              </c:ext>
            </c:extLst>
          </c:dPt>
          <c:dPt>
            <c:idx val="10"/>
            <c:invertIfNegative val="0"/>
            <c:bubble3D val="0"/>
            <c:extLst>
              <c:ext xmlns:c16="http://schemas.microsoft.com/office/drawing/2014/chart" uri="{C3380CC4-5D6E-409C-BE32-E72D297353CC}">
                <c16:uniqueId val="{0000001E-B051-4414-A81D-3ECCE63A7FB1}"/>
              </c:ext>
            </c:extLst>
          </c:dPt>
          <c:dPt>
            <c:idx val="11"/>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1-D08D-4B7D-A398-7767D6C9EBF6}"/>
              </c:ext>
            </c:extLst>
          </c:dPt>
          <c:dPt>
            <c:idx val="12"/>
            <c:invertIfNegative val="0"/>
            <c:bubble3D val="0"/>
            <c:extLst>
              <c:ext xmlns:c16="http://schemas.microsoft.com/office/drawing/2014/chart" uri="{C3380CC4-5D6E-409C-BE32-E72D297353CC}">
                <c16:uniqueId val="{00000003-D08D-4B7D-A398-7767D6C9EBF6}"/>
              </c:ext>
            </c:extLst>
          </c:dPt>
          <c:dPt>
            <c:idx val="13"/>
            <c:invertIfNegative val="0"/>
            <c:bubble3D val="0"/>
            <c:extLst>
              <c:ext xmlns:c16="http://schemas.microsoft.com/office/drawing/2014/chart" uri="{C3380CC4-5D6E-409C-BE32-E72D297353CC}">
                <c16:uniqueId val="{00000004-D08D-4B7D-A398-7767D6C9EBF6}"/>
              </c:ext>
            </c:extLst>
          </c:dPt>
          <c:dPt>
            <c:idx val="14"/>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05-D08D-4B7D-A398-7767D6C9EBF6}"/>
              </c:ext>
            </c:extLst>
          </c:dPt>
          <c:dPt>
            <c:idx val="15"/>
            <c:invertIfNegative val="0"/>
            <c:bubble3D val="0"/>
            <c:extLst>
              <c:ext xmlns:c16="http://schemas.microsoft.com/office/drawing/2014/chart" uri="{C3380CC4-5D6E-409C-BE32-E72D297353CC}">
                <c16:uniqueId val="{00000006-D08D-4B7D-A398-7767D6C9EBF6}"/>
              </c:ext>
            </c:extLst>
          </c:dPt>
          <c:dPt>
            <c:idx val="16"/>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7-D08D-4B7D-A398-7767D6C9EBF6}"/>
              </c:ext>
            </c:extLst>
          </c:dPt>
          <c:dPt>
            <c:idx val="17"/>
            <c:invertIfNegative val="0"/>
            <c:bubble3D val="0"/>
            <c:extLst>
              <c:ext xmlns:c16="http://schemas.microsoft.com/office/drawing/2014/chart" uri="{C3380CC4-5D6E-409C-BE32-E72D297353CC}">
                <c16:uniqueId val="{00000008-D08D-4B7D-A398-7767D6C9EBF6}"/>
              </c:ext>
            </c:extLst>
          </c:dPt>
          <c:dPt>
            <c:idx val="18"/>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6-CA7D-4BF1-8FE0-7790D85E5478}"/>
              </c:ext>
            </c:extLst>
          </c:dPt>
          <c:dPt>
            <c:idx val="19"/>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07-CA7D-4BF1-8FE0-7790D85E5478}"/>
              </c:ext>
            </c:extLst>
          </c:dPt>
          <c:dPt>
            <c:idx val="20"/>
            <c:invertIfNegative val="0"/>
            <c:bubble3D val="0"/>
            <c:extLst>
              <c:ext xmlns:c16="http://schemas.microsoft.com/office/drawing/2014/chart" uri="{C3380CC4-5D6E-409C-BE32-E72D297353CC}">
                <c16:uniqueId val="{0000002B-0B05-4E20-B896-025997C6D5AF}"/>
              </c:ext>
            </c:extLst>
          </c:dPt>
          <c:dPt>
            <c:idx val="21"/>
            <c:invertIfNegative val="0"/>
            <c:bubble3D val="0"/>
            <c:extLst>
              <c:ext xmlns:c16="http://schemas.microsoft.com/office/drawing/2014/chart" uri="{C3380CC4-5D6E-409C-BE32-E72D297353CC}">
                <c16:uniqueId val="{0000001F-B051-4414-A81D-3ECCE63A7FB1}"/>
              </c:ext>
            </c:extLst>
          </c:dPt>
          <c:dPt>
            <c:idx val="22"/>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28-0B05-4E20-B896-025997C6D5AF}"/>
              </c:ext>
            </c:extLst>
          </c:dPt>
          <c:dPt>
            <c:idx val="23"/>
            <c:invertIfNegative val="0"/>
            <c:bubble3D val="0"/>
            <c:extLst>
              <c:ext xmlns:c16="http://schemas.microsoft.com/office/drawing/2014/chart" uri="{C3380CC4-5D6E-409C-BE32-E72D297353CC}">
                <c16:uniqueId val="{00000020-B051-4414-A81D-3ECCE63A7FB1}"/>
              </c:ext>
            </c:extLst>
          </c:dPt>
          <c:dPt>
            <c:idx val="24"/>
            <c:invertIfNegative val="0"/>
            <c:bubble3D val="0"/>
            <c:spPr>
              <a:solidFill>
                <a:srgbClr val="EEAF28"/>
              </a:solidFill>
              <a:ln w="9525">
                <a:solidFill>
                  <a:sysClr val="windowText" lastClr="000000"/>
                </a:solidFill>
              </a:ln>
            </c:spPr>
            <c:extLst>
              <c:ext xmlns:c16="http://schemas.microsoft.com/office/drawing/2014/chart" uri="{C3380CC4-5D6E-409C-BE32-E72D297353CC}">
                <c16:uniqueId val="{00000021-B051-4414-A81D-3ECCE63A7FB1}"/>
              </c:ext>
            </c:extLst>
          </c:dPt>
          <c:dPt>
            <c:idx val="25"/>
            <c:invertIfNegative val="0"/>
            <c:bubble3D val="0"/>
            <c:extLst>
              <c:ext xmlns:c16="http://schemas.microsoft.com/office/drawing/2014/chart" uri="{C3380CC4-5D6E-409C-BE32-E72D297353CC}">
                <c16:uniqueId val="{0000002C-0B05-4E20-B896-025997C6D5AF}"/>
              </c:ext>
            </c:extLst>
          </c:dPt>
          <c:dPt>
            <c:idx val="26"/>
            <c:invertIfNegative val="0"/>
            <c:bubble3D val="0"/>
            <c:extLst>
              <c:ext xmlns:c16="http://schemas.microsoft.com/office/drawing/2014/chart" uri="{C3380CC4-5D6E-409C-BE32-E72D297353CC}">
                <c16:uniqueId val="{00000008-CA7D-4BF1-8FE0-7790D85E5478}"/>
              </c:ext>
            </c:extLst>
          </c:dPt>
          <c:dLbls>
            <c:delete val="1"/>
          </c:dLbls>
          <c:cat>
            <c:strRef>
              <c:f>Sheet1!$A$1:$AA$1</c:f>
              <c:strCache>
                <c:ptCount val="27"/>
                <c:pt idx="0">
                  <c:v>MA</c:v>
                </c:pt>
                <c:pt idx="1">
                  <c:v>CA</c:v>
                </c:pt>
                <c:pt idx="2">
                  <c:v>LA</c:v>
                </c:pt>
                <c:pt idx="3">
                  <c:v>CT</c:v>
                </c:pt>
                <c:pt idx="4">
                  <c:v>VA</c:v>
                </c:pt>
                <c:pt idx="5">
                  <c:v>NC</c:v>
                </c:pt>
                <c:pt idx="6">
                  <c:v>MN</c:v>
                </c:pt>
                <c:pt idx="7">
                  <c:v>TX</c:v>
                </c:pt>
                <c:pt idx="8">
                  <c:v>MD</c:v>
                </c:pt>
                <c:pt idx="9">
                  <c:v>AR</c:v>
                </c:pt>
                <c:pt idx="10">
                  <c:v>SC</c:v>
                </c:pt>
                <c:pt idx="11">
                  <c:v>WI</c:v>
                </c:pt>
                <c:pt idx="12">
                  <c:v>MI</c:v>
                </c:pt>
                <c:pt idx="13">
                  <c:v>GA</c:v>
                </c:pt>
                <c:pt idx="14">
                  <c:v>NY</c:v>
                </c:pt>
                <c:pt idx="15">
                  <c:v>IL</c:v>
                </c:pt>
                <c:pt idx="16">
                  <c:v>NV</c:v>
                </c:pt>
                <c:pt idx="17">
                  <c:v>IN</c:v>
                </c:pt>
                <c:pt idx="18">
                  <c:v>KY</c:v>
                </c:pt>
                <c:pt idx="19">
                  <c:v>TN</c:v>
                </c:pt>
                <c:pt idx="20">
                  <c:v>NJ</c:v>
                </c:pt>
                <c:pt idx="21">
                  <c:v>IA</c:v>
                </c:pt>
                <c:pt idx="22">
                  <c:v>KS</c:v>
                </c:pt>
                <c:pt idx="23">
                  <c:v>MO</c:v>
                </c:pt>
                <c:pt idx="24">
                  <c:v>DE</c:v>
                </c:pt>
                <c:pt idx="25">
                  <c:v>PA</c:v>
                </c:pt>
                <c:pt idx="26">
                  <c:v>FL</c:v>
                </c:pt>
              </c:strCache>
            </c:strRef>
          </c:cat>
          <c:val>
            <c:numRef>
              <c:f>Sheet1!$A$2:$AA$2</c:f>
              <c:numCache>
                <c:formatCode>0.0%</c:formatCode>
                <c:ptCount val="27"/>
                <c:pt idx="0">
                  <c:v>0.17908787540403392</c:v>
                </c:pt>
                <c:pt idx="1">
                  <c:v>0.20014450870192579</c:v>
                </c:pt>
                <c:pt idx="2">
                  <c:v>0.25714285719197805</c:v>
                </c:pt>
                <c:pt idx="3">
                  <c:v>0.3010130245769016</c:v>
                </c:pt>
                <c:pt idx="4">
                  <c:v>0.32599118939276073</c:v>
                </c:pt>
                <c:pt idx="5">
                  <c:v>0.32972136224212018</c:v>
                </c:pt>
                <c:pt idx="6">
                  <c:v>0.33285302592983096</c:v>
                </c:pt>
                <c:pt idx="7">
                  <c:v>0.33315392893242479</c:v>
                </c:pt>
                <c:pt idx="8">
                  <c:v>0.3416856492</c:v>
                </c:pt>
                <c:pt idx="9">
                  <c:v>0.34736842104894738</c:v>
                </c:pt>
                <c:pt idx="10">
                  <c:v>0.34769230766439979</c:v>
                </c:pt>
                <c:pt idx="11">
                  <c:v>0.35906642729762572</c:v>
                </c:pt>
                <c:pt idx="12">
                  <c:v>0.36158192086250901</c:v>
                </c:pt>
                <c:pt idx="13">
                  <c:v>0.36265223273933667</c:v>
                </c:pt>
                <c:pt idx="14">
                  <c:v>0.37155963298213412</c:v>
                </c:pt>
                <c:pt idx="15">
                  <c:v>0.37633642193493633</c:v>
                </c:pt>
                <c:pt idx="16">
                  <c:v>0.38255033559265073</c:v>
                </c:pt>
                <c:pt idx="17">
                  <c:v>0.38924050632599999</c:v>
                </c:pt>
                <c:pt idx="18">
                  <c:v>0.40189873418477862</c:v>
                </c:pt>
                <c:pt idx="19">
                  <c:v>0.40311804007299151</c:v>
                </c:pt>
                <c:pt idx="20">
                  <c:v>0.41875505254310674</c:v>
                </c:pt>
                <c:pt idx="21">
                  <c:v>0.41904761905999999</c:v>
                </c:pt>
                <c:pt idx="22">
                  <c:v>0.4295302013543888</c:v>
                </c:pt>
                <c:pt idx="23">
                  <c:v>0.43298969073750004</c:v>
                </c:pt>
                <c:pt idx="24">
                  <c:v>0.47368421049999998</c:v>
                </c:pt>
                <c:pt idx="25">
                  <c:v>0.4884105960248627</c:v>
                </c:pt>
                <c:pt idx="26">
                  <c:v>0.55063715625910126</c:v>
                </c:pt>
              </c:numCache>
            </c:numRef>
          </c:val>
          <c:extLst>
            <c:ext xmlns:c16="http://schemas.microsoft.com/office/drawing/2014/chart" uri="{C3380CC4-5D6E-409C-BE32-E72D297353CC}">
              <c16:uniqueId val="{00000009-D08D-4B7D-A398-7767D6C9EBF6}"/>
            </c:ext>
          </c:extLst>
        </c:ser>
        <c:dLbls>
          <c:showLegendKey val="0"/>
          <c:showVal val="1"/>
          <c:showCatName val="0"/>
          <c:showSerName val="0"/>
          <c:showPercent val="0"/>
          <c:showBubbleSize val="0"/>
        </c:dLbls>
        <c:gapWidth val="60"/>
        <c:axId val="36950784"/>
        <c:axId val="43520000"/>
      </c:barChart>
      <c:catAx>
        <c:axId val="36950784"/>
        <c:scaling>
          <c:orientation val="minMax"/>
        </c:scaling>
        <c:delete val="0"/>
        <c:axPos val="b"/>
        <c:numFmt formatCode="General" sourceLinked="1"/>
        <c:majorTickMark val="none"/>
        <c:minorTickMark val="none"/>
        <c:tickLblPos val="low"/>
        <c:spPr>
          <a:ln>
            <a:solidFill>
              <a:sysClr val="windowText" lastClr="000000"/>
            </a:solidFill>
          </a:ln>
        </c:spPr>
        <c:txPr>
          <a:bodyPr rot="-5400000" vert="horz"/>
          <a:lstStyle/>
          <a:p>
            <a:pPr>
              <a:defRPr sz="1400">
                <a:solidFill>
                  <a:schemeClr val="accent3"/>
                </a:solidFill>
              </a:defRPr>
            </a:pPr>
            <a:endParaRPr lang="en-US"/>
          </a:p>
        </c:txPr>
        <c:crossAx val="43520000"/>
        <c:crosses val="autoZero"/>
        <c:auto val="1"/>
        <c:lblAlgn val="ctr"/>
        <c:lblOffset val="100"/>
        <c:tickLblSkip val="1"/>
        <c:noMultiLvlLbl val="0"/>
      </c:catAx>
      <c:valAx>
        <c:axId val="43520000"/>
        <c:scaling>
          <c:orientation val="minMax"/>
        </c:scaling>
        <c:delete val="0"/>
        <c:axPos val="l"/>
        <c:majorGridlines/>
        <c:numFmt formatCode="0%" sourceLinked="0"/>
        <c:majorTickMark val="none"/>
        <c:minorTickMark val="none"/>
        <c:tickLblPos val="nextTo"/>
        <c:spPr>
          <a:ln>
            <a:solidFill>
              <a:sysClr val="windowText" lastClr="000000"/>
            </a:solidFill>
          </a:ln>
        </c:spPr>
        <c:txPr>
          <a:bodyPr/>
          <a:lstStyle/>
          <a:p>
            <a:pPr>
              <a:defRPr sz="1800">
                <a:solidFill>
                  <a:schemeClr val="accent3"/>
                </a:solidFill>
              </a:defRPr>
            </a:pPr>
            <a:endParaRPr lang="en-US"/>
          </a:p>
        </c:txPr>
        <c:crossAx val="36950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863636972838246"/>
          <c:y val="5.1303721722260741E-2"/>
          <c:w val="0.84265579145619329"/>
          <c:h val="0.82046564483704287"/>
        </c:manualLayout>
      </c:layout>
      <c:barChart>
        <c:barDir val="col"/>
        <c:grouping val="clustered"/>
        <c:varyColors val="1"/>
        <c:ser>
          <c:idx val="0"/>
          <c:order val="0"/>
          <c:spPr>
            <a:solidFill>
              <a:srgbClr val="EEAF28"/>
            </a:solidFill>
            <a:ln w="9525">
              <a:solidFill>
                <a:sysClr val="windowText" lastClr="000000"/>
              </a:solidFill>
            </a:ln>
          </c:spPr>
          <c:invertIfNegative val="0"/>
          <c:dPt>
            <c:idx val="0"/>
            <c:invertIfNegative val="0"/>
            <c:bubble3D val="0"/>
            <c:extLst>
              <c:ext xmlns:c16="http://schemas.microsoft.com/office/drawing/2014/chart" uri="{C3380CC4-5D6E-409C-BE32-E72D297353CC}">
                <c16:uniqueId val="{00000000-D2F6-4ED1-BB3A-BBF6665C3E8E}"/>
              </c:ext>
            </c:extLst>
          </c:dPt>
          <c:dPt>
            <c:idx val="1"/>
            <c:invertIfNegative val="0"/>
            <c:bubble3D val="0"/>
            <c:extLst>
              <c:ext xmlns:c16="http://schemas.microsoft.com/office/drawing/2014/chart" uri="{C3380CC4-5D6E-409C-BE32-E72D297353CC}">
                <c16:uniqueId val="{00000001-D2F6-4ED1-BB3A-BBF6665C3E8E}"/>
              </c:ext>
            </c:extLst>
          </c:dPt>
          <c:dPt>
            <c:idx val="2"/>
            <c:invertIfNegative val="0"/>
            <c:bubble3D val="0"/>
            <c:extLst>
              <c:ext xmlns:c16="http://schemas.microsoft.com/office/drawing/2014/chart" uri="{C3380CC4-5D6E-409C-BE32-E72D297353CC}">
                <c16:uniqueId val="{00000002-D2F6-4ED1-BB3A-BBF6665C3E8E}"/>
              </c:ext>
            </c:extLst>
          </c:dPt>
          <c:dPt>
            <c:idx val="3"/>
            <c:invertIfNegative val="0"/>
            <c:bubble3D val="0"/>
            <c:extLst>
              <c:ext xmlns:c16="http://schemas.microsoft.com/office/drawing/2014/chart" uri="{C3380CC4-5D6E-409C-BE32-E72D297353CC}">
                <c16:uniqueId val="{00000003-D2F6-4ED1-BB3A-BBF6665C3E8E}"/>
              </c:ext>
            </c:extLst>
          </c:dPt>
          <c:dPt>
            <c:idx val="4"/>
            <c:invertIfNegative val="0"/>
            <c:bubble3D val="0"/>
            <c:extLst>
              <c:ext xmlns:c16="http://schemas.microsoft.com/office/drawing/2014/chart" uri="{C3380CC4-5D6E-409C-BE32-E72D297353CC}">
                <c16:uniqueId val="{00000004-D2F6-4ED1-BB3A-BBF6665C3E8E}"/>
              </c:ext>
            </c:extLst>
          </c:dPt>
          <c:dPt>
            <c:idx val="6"/>
            <c:invertIfNegative val="0"/>
            <c:bubble3D val="0"/>
            <c:extLst>
              <c:ext xmlns:c16="http://schemas.microsoft.com/office/drawing/2014/chart" uri="{C3380CC4-5D6E-409C-BE32-E72D297353CC}">
                <c16:uniqueId val="{00000005-D2F6-4ED1-BB3A-BBF6665C3E8E}"/>
              </c:ext>
            </c:extLst>
          </c:dPt>
          <c:dPt>
            <c:idx val="7"/>
            <c:invertIfNegative val="0"/>
            <c:bubble3D val="0"/>
            <c:extLst>
              <c:ext xmlns:c16="http://schemas.microsoft.com/office/drawing/2014/chart" uri="{C3380CC4-5D6E-409C-BE32-E72D297353CC}">
                <c16:uniqueId val="{00000006-D2F6-4ED1-BB3A-BBF6665C3E8E}"/>
              </c:ext>
            </c:extLst>
          </c:dPt>
          <c:dPt>
            <c:idx val="8"/>
            <c:invertIfNegative val="0"/>
            <c:bubble3D val="0"/>
            <c:extLst>
              <c:ext xmlns:c16="http://schemas.microsoft.com/office/drawing/2014/chart" uri="{C3380CC4-5D6E-409C-BE32-E72D297353CC}">
                <c16:uniqueId val="{00000007-D2F6-4ED1-BB3A-BBF6665C3E8E}"/>
              </c:ext>
            </c:extLst>
          </c:dPt>
          <c:dPt>
            <c:idx val="9"/>
            <c:invertIfNegative val="0"/>
            <c:bubble3D val="0"/>
            <c:extLst>
              <c:ext xmlns:c16="http://schemas.microsoft.com/office/drawing/2014/chart" uri="{C3380CC4-5D6E-409C-BE32-E72D297353CC}">
                <c16:uniqueId val="{00000008-D2F6-4ED1-BB3A-BBF6665C3E8E}"/>
              </c:ext>
            </c:extLst>
          </c:dPt>
          <c:dPt>
            <c:idx val="10"/>
            <c:invertIfNegative val="0"/>
            <c:bubble3D val="0"/>
            <c:extLst>
              <c:ext xmlns:c16="http://schemas.microsoft.com/office/drawing/2014/chart" uri="{C3380CC4-5D6E-409C-BE32-E72D297353CC}">
                <c16:uniqueId val="{00000009-D2F6-4ED1-BB3A-BBF6665C3E8E}"/>
              </c:ext>
            </c:extLst>
          </c:dPt>
          <c:dPt>
            <c:idx val="11"/>
            <c:invertIfNegative val="0"/>
            <c:bubble3D val="0"/>
            <c:extLst>
              <c:ext xmlns:c16="http://schemas.microsoft.com/office/drawing/2014/chart" uri="{C3380CC4-5D6E-409C-BE32-E72D297353CC}">
                <c16:uniqueId val="{0000000A-D2F6-4ED1-BB3A-BBF6665C3E8E}"/>
              </c:ext>
            </c:extLst>
          </c:dPt>
          <c:dPt>
            <c:idx val="12"/>
            <c:invertIfNegative val="0"/>
            <c:bubble3D val="0"/>
            <c:extLst>
              <c:ext xmlns:c16="http://schemas.microsoft.com/office/drawing/2014/chart" uri="{C3380CC4-5D6E-409C-BE32-E72D297353CC}">
                <c16:uniqueId val="{0000000B-D2F6-4ED1-BB3A-BBF6665C3E8E}"/>
              </c:ext>
            </c:extLst>
          </c:dPt>
          <c:dPt>
            <c:idx val="13"/>
            <c:invertIfNegative val="0"/>
            <c:bubble3D val="0"/>
            <c:extLst>
              <c:ext xmlns:c16="http://schemas.microsoft.com/office/drawing/2014/chart" uri="{C3380CC4-5D6E-409C-BE32-E72D297353CC}">
                <c16:uniqueId val="{0000000C-D2F6-4ED1-BB3A-BBF6665C3E8E}"/>
              </c:ext>
            </c:extLst>
          </c:dPt>
          <c:dPt>
            <c:idx val="14"/>
            <c:invertIfNegative val="0"/>
            <c:bubble3D val="0"/>
            <c:extLst>
              <c:ext xmlns:c16="http://schemas.microsoft.com/office/drawing/2014/chart" uri="{C3380CC4-5D6E-409C-BE32-E72D297353CC}">
                <c16:uniqueId val="{0000000D-D2F6-4ED1-BB3A-BBF6665C3E8E}"/>
              </c:ext>
            </c:extLst>
          </c:dPt>
          <c:dPt>
            <c:idx val="15"/>
            <c:invertIfNegative val="0"/>
            <c:bubble3D val="0"/>
            <c:extLst>
              <c:ext xmlns:c16="http://schemas.microsoft.com/office/drawing/2014/chart" uri="{C3380CC4-5D6E-409C-BE32-E72D297353CC}">
                <c16:uniqueId val="{0000000E-D2F6-4ED1-BB3A-BBF6665C3E8E}"/>
              </c:ext>
            </c:extLst>
          </c:dPt>
          <c:dPt>
            <c:idx val="16"/>
            <c:invertIfNegative val="0"/>
            <c:bubble3D val="0"/>
            <c:extLst>
              <c:ext xmlns:c16="http://schemas.microsoft.com/office/drawing/2014/chart" uri="{C3380CC4-5D6E-409C-BE32-E72D297353CC}">
                <c16:uniqueId val="{0000000F-D2F6-4ED1-BB3A-BBF6665C3E8E}"/>
              </c:ext>
            </c:extLst>
          </c:dPt>
          <c:dPt>
            <c:idx val="17"/>
            <c:invertIfNegative val="0"/>
            <c:bubble3D val="0"/>
            <c:extLst>
              <c:ext xmlns:c16="http://schemas.microsoft.com/office/drawing/2014/chart" uri="{C3380CC4-5D6E-409C-BE32-E72D297353CC}">
                <c16:uniqueId val="{00000010-D2F6-4ED1-BB3A-BBF6665C3E8E}"/>
              </c:ext>
            </c:extLst>
          </c:dPt>
          <c:dPt>
            <c:idx val="18"/>
            <c:invertIfNegative val="0"/>
            <c:bubble3D val="0"/>
            <c:extLst>
              <c:ext xmlns:c16="http://schemas.microsoft.com/office/drawing/2014/chart" uri="{C3380CC4-5D6E-409C-BE32-E72D297353CC}">
                <c16:uniqueId val="{00000011-D2F6-4ED1-BB3A-BBF6665C3E8E}"/>
              </c:ext>
            </c:extLst>
          </c:dPt>
          <c:dPt>
            <c:idx val="19"/>
            <c:invertIfNegative val="0"/>
            <c:bubble3D val="0"/>
            <c:extLst>
              <c:ext xmlns:c16="http://schemas.microsoft.com/office/drawing/2014/chart" uri="{C3380CC4-5D6E-409C-BE32-E72D297353CC}">
                <c16:uniqueId val="{00000012-D2F6-4ED1-BB3A-BBF6665C3E8E}"/>
              </c:ext>
            </c:extLst>
          </c:dPt>
          <c:dPt>
            <c:idx val="20"/>
            <c:invertIfNegative val="0"/>
            <c:bubble3D val="0"/>
            <c:extLst>
              <c:ext xmlns:c16="http://schemas.microsoft.com/office/drawing/2014/chart" uri="{C3380CC4-5D6E-409C-BE32-E72D297353CC}">
                <c16:uniqueId val="{00000013-D2F6-4ED1-BB3A-BBF6665C3E8E}"/>
              </c:ext>
            </c:extLst>
          </c:dPt>
          <c:dPt>
            <c:idx val="21"/>
            <c:invertIfNegative val="0"/>
            <c:bubble3D val="0"/>
            <c:extLst>
              <c:ext xmlns:c16="http://schemas.microsoft.com/office/drawing/2014/chart" uri="{C3380CC4-5D6E-409C-BE32-E72D297353CC}">
                <c16:uniqueId val="{00000014-D2F6-4ED1-BB3A-BBF6665C3E8E}"/>
              </c:ext>
            </c:extLst>
          </c:dPt>
          <c:dPt>
            <c:idx val="22"/>
            <c:invertIfNegative val="0"/>
            <c:bubble3D val="0"/>
            <c:extLst>
              <c:ext xmlns:c16="http://schemas.microsoft.com/office/drawing/2014/chart" uri="{C3380CC4-5D6E-409C-BE32-E72D297353CC}">
                <c16:uniqueId val="{00000015-D2F6-4ED1-BB3A-BBF6665C3E8E}"/>
              </c:ext>
            </c:extLst>
          </c:dPt>
          <c:dPt>
            <c:idx val="23"/>
            <c:invertIfNegative val="0"/>
            <c:bubble3D val="0"/>
            <c:extLst>
              <c:ext xmlns:c16="http://schemas.microsoft.com/office/drawing/2014/chart" uri="{C3380CC4-5D6E-409C-BE32-E72D297353CC}">
                <c16:uniqueId val="{00000016-D2F6-4ED1-BB3A-BBF6665C3E8E}"/>
              </c:ext>
            </c:extLst>
          </c:dPt>
          <c:dPt>
            <c:idx val="24"/>
            <c:invertIfNegative val="0"/>
            <c:bubble3D val="0"/>
            <c:extLst>
              <c:ext xmlns:c16="http://schemas.microsoft.com/office/drawing/2014/chart" uri="{C3380CC4-5D6E-409C-BE32-E72D297353CC}">
                <c16:uniqueId val="{00000017-D2F6-4ED1-BB3A-BBF6665C3E8E}"/>
              </c:ext>
            </c:extLst>
          </c:dPt>
          <c:dPt>
            <c:idx val="26"/>
            <c:invertIfNegative val="0"/>
            <c:bubble3D val="0"/>
            <c:extLst>
              <c:ext xmlns:c16="http://schemas.microsoft.com/office/drawing/2014/chart" uri="{C3380CC4-5D6E-409C-BE32-E72D297353CC}">
                <c16:uniqueId val="{00000018-D2F6-4ED1-BB3A-BBF6665C3E8E}"/>
              </c:ext>
            </c:extLst>
          </c:dPt>
          <c:dLbls>
            <c:delete val="1"/>
          </c:dLbls>
          <c:cat>
            <c:strRef>
              <c:f>Sheet1!$A$1:$AA$1</c:f>
              <c:strCache>
                <c:ptCount val="27"/>
                <c:pt idx="0">
                  <c:v>DE</c:v>
                </c:pt>
                <c:pt idx="1">
                  <c:v>NY</c:v>
                </c:pt>
                <c:pt idx="2">
                  <c:v>CA</c:v>
                </c:pt>
                <c:pt idx="3">
                  <c:v>FL</c:v>
                </c:pt>
                <c:pt idx="4">
                  <c:v>MD</c:v>
                </c:pt>
                <c:pt idx="5">
                  <c:v>MA</c:v>
                </c:pt>
                <c:pt idx="6">
                  <c:v>TX</c:v>
                </c:pt>
                <c:pt idx="7">
                  <c:v>WI</c:v>
                </c:pt>
                <c:pt idx="8">
                  <c:v>VA</c:v>
                </c:pt>
                <c:pt idx="9">
                  <c:v>PA</c:v>
                </c:pt>
                <c:pt idx="10">
                  <c:v>MI</c:v>
                </c:pt>
                <c:pt idx="11">
                  <c:v>MN</c:v>
                </c:pt>
                <c:pt idx="12">
                  <c:v>AR</c:v>
                </c:pt>
                <c:pt idx="13">
                  <c:v>GA</c:v>
                </c:pt>
                <c:pt idx="14">
                  <c:v>CT</c:v>
                </c:pt>
                <c:pt idx="15">
                  <c:v>LA</c:v>
                </c:pt>
                <c:pt idx="16">
                  <c:v>IL</c:v>
                </c:pt>
                <c:pt idx="17">
                  <c:v>SC</c:v>
                </c:pt>
                <c:pt idx="18">
                  <c:v>NC</c:v>
                </c:pt>
                <c:pt idx="19">
                  <c:v>KY</c:v>
                </c:pt>
                <c:pt idx="20">
                  <c:v>NJ</c:v>
                </c:pt>
                <c:pt idx="21">
                  <c:v>NV</c:v>
                </c:pt>
                <c:pt idx="22">
                  <c:v>IN</c:v>
                </c:pt>
                <c:pt idx="23">
                  <c:v>IA</c:v>
                </c:pt>
                <c:pt idx="24">
                  <c:v>TN</c:v>
                </c:pt>
                <c:pt idx="25">
                  <c:v>MO</c:v>
                </c:pt>
                <c:pt idx="26">
                  <c:v>KS</c:v>
                </c:pt>
              </c:strCache>
            </c:strRef>
          </c:cat>
          <c:val>
            <c:numRef>
              <c:f>Sheet1!$A$2:$AA$2</c:f>
              <c:numCache>
                <c:formatCode>0.0%</c:formatCode>
                <c:ptCount val="27"/>
                <c:pt idx="0">
                  <c:v>3.2000000000000001E-2</c:v>
                </c:pt>
                <c:pt idx="1">
                  <c:v>3.9E-2</c:v>
                </c:pt>
                <c:pt idx="2">
                  <c:v>4.2000000000000003E-2</c:v>
                </c:pt>
                <c:pt idx="3">
                  <c:v>0.06</c:v>
                </c:pt>
                <c:pt idx="4">
                  <c:v>6.2E-2</c:v>
                </c:pt>
                <c:pt idx="5">
                  <c:v>6.6000000000000003E-2</c:v>
                </c:pt>
                <c:pt idx="6">
                  <c:v>7.0999999999999994E-2</c:v>
                </c:pt>
                <c:pt idx="7">
                  <c:v>7.1999999999999995E-2</c:v>
                </c:pt>
                <c:pt idx="8">
                  <c:v>7.2999999999999995E-2</c:v>
                </c:pt>
                <c:pt idx="9">
                  <c:v>7.9000000000000001E-2</c:v>
                </c:pt>
                <c:pt idx="10">
                  <c:v>8.1000000000000003E-2</c:v>
                </c:pt>
                <c:pt idx="11">
                  <c:v>8.2000000000000003E-2</c:v>
                </c:pt>
                <c:pt idx="12">
                  <c:v>8.4000000000000005E-2</c:v>
                </c:pt>
                <c:pt idx="13">
                  <c:v>8.5000000000000006E-2</c:v>
                </c:pt>
                <c:pt idx="14">
                  <c:v>8.6999999999999994E-2</c:v>
                </c:pt>
                <c:pt idx="15">
                  <c:v>8.8999999999999996E-2</c:v>
                </c:pt>
                <c:pt idx="16">
                  <c:v>9.4E-2</c:v>
                </c:pt>
                <c:pt idx="17">
                  <c:v>0.10199999999999999</c:v>
                </c:pt>
                <c:pt idx="18">
                  <c:v>0.107</c:v>
                </c:pt>
                <c:pt idx="19">
                  <c:v>0.12</c:v>
                </c:pt>
                <c:pt idx="20">
                  <c:v>0.13100000000000001</c:v>
                </c:pt>
                <c:pt idx="21">
                  <c:v>0.14799999999999999</c:v>
                </c:pt>
                <c:pt idx="22">
                  <c:v>0.16800000000000001</c:v>
                </c:pt>
                <c:pt idx="23">
                  <c:v>0.17100000000000001</c:v>
                </c:pt>
                <c:pt idx="24">
                  <c:v>0.17100000000000001</c:v>
                </c:pt>
                <c:pt idx="25">
                  <c:v>0.17899999999999999</c:v>
                </c:pt>
                <c:pt idx="26">
                  <c:v>0.215</c:v>
                </c:pt>
              </c:numCache>
            </c:numRef>
          </c:val>
          <c:extLst>
            <c:ext xmlns:c16="http://schemas.microsoft.com/office/drawing/2014/chart" uri="{C3380CC4-5D6E-409C-BE32-E72D297353CC}">
              <c16:uniqueId val="{00000019-D2F6-4ED1-BB3A-BBF6665C3E8E}"/>
            </c:ext>
          </c:extLst>
        </c:ser>
        <c:dLbls>
          <c:showLegendKey val="0"/>
          <c:showVal val="1"/>
          <c:showCatName val="0"/>
          <c:showSerName val="0"/>
          <c:showPercent val="0"/>
          <c:showBubbleSize val="0"/>
        </c:dLbls>
        <c:gapWidth val="60"/>
        <c:axId val="36950784"/>
        <c:axId val="43520000"/>
      </c:barChart>
      <c:catAx>
        <c:axId val="36950784"/>
        <c:scaling>
          <c:orientation val="minMax"/>
        </c:scaling>
        <c:delete val="0"/>
        <c:axPos val="b"/>
        <c:numFmt formatCode="General" sourceLinked="1"/>
        <c:majorTickMark val="none"/>
        <c:minorTickMark val="none"/>
        <c:tickLblPos val="low"/>
        <c:spPr>
          <a:ln>
            <a:solidFill>
              <a:sysClr val="windowText" lastClr="000000"/>
            </a:solidFill>
          </a:ln>
        </c:spPr>
        <c:txPr>
          <a:bodyPr rot="-5400000" vert="horz"/>
          <a:lstStyle/>
          <a:p>
            <a:pPr>
              <a:defRPr sz="1600">
                <a:solidFill>
                  <a:schemeClr val="accent3"/>
                </a:solidFill>
              </a:defRPr>
            </a:pPr>
            <a:endParaRPr lang="en-US"/>
          </a:p>
        </c:txPr>
        <c:crossAx val="43520000"/>
        <c:crosses val="autoZero"/>
        <c:auto val="1"/>
        <c:lblAlgn val="ctr"/>
        <c:lblOffset val="100"/>
        <c:noMultiLvlLbl val="0"/>
      </c:catAx>
      <c:valAx>
        <c:axId val="43520000"/>
        <c:scaling>
          <c:orientation val="minMax"/>
        </c:scaling>
        <c:delete val="0"/>
        <c:axPos val="l"/>
        <c:majorGridlines/>
        <c:numFmt formatCode="0%" sourceLinked="0"/>
        <c:majorTickMark val="none"/>
        <c:minorTickMark val="none"/>
        <c:tickLblPos val="nextTo"/>
        <c:spPr>
          <a:ln>
            <a:solidFill>
              <a:sysClr val="windowText" lastClr="000000"/>
            </a:solidFill>
          </a:ln>
        </c:spPr>
        <c:txPr>
          <a:bodyPr/>
          <a:lstStyle/>
          <a:p>
            <a:pPr>
              <a:defRPr sz="1800">
                <a:solidFill>
                  <a:schemeClr val="accent3"/>
                </a:solidFill>
              </a:defRPr>
            </a:pPr>
            <a:endParaRPr lang="en-US"/>
          </a:p>
        </c:txPr>
        <c:crossAx val="36950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42403893704555"/>
          <c:y val="7.1677188870468783E-2"/>
          <c:w val="0.85131058840579776"/>
          <c:h val="0.79452234587156745"/>
        </c:manualLayout>
      </c:layout>
      <c:barChart>
        <c:barDir val="col"/>
        <c:grouping val="clustered"/>
        <c:varyColors val="1"/>
        <c:ser>
          <c:idx val="0"/>
          <c:order val="0"/>
          <c:spPr>
            <a:solidFill>
              <a:srgbClr val="114855"/>
            </a:solidFill>
            <a:ln w="9525">
              <a:solidFill>
                <a:sysClr val="windowText" lastClr="000000"/>
              </a:solidFill>
            </a:ln>
          </c:spPr>
          <c:invertIfNegative val="0"/>
          <c:dPt>
            <c:idx val="0"/>
            <c:invertIfNegative val="0"/>
            <c:bubble3D val="0"/>
            <c:spPr>
              <a:pattFill prst="wdUpDiag">
                <a:fgClr>
                  <a:srgbClr val="EEAF28"/>
                </a:fgClr>
                <a:bgClr>
                  <a:sysClr val="window" lastClr="FFFFFF"/>
                </a:bgClr>
              </a:pattFill>
              <a:ln w="9525">
                <a:solidFill>
                  <a:sysClr val="windowText" lastClr="000000"/>
                </a:solidFill>
              </a:ln>
            </c:spPr>
            <c:extLst>
              <c:ext xmlns:c16="http://schemas.microsoft.com/office/drawing/2014/chart" uri="{C3380CC4-5D6E-409C-BE32-E72D297353CC}">
                <c16:uniqueId val="{00000000-CA7D-4BF1-8FE0-7790D85E5478}"/>
              </c:ext>
            </c:extLst>
          </c:dPt>
          <c:dPt>
            <c:idx val="1"/>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1-CA7D-4BF1-8FE0-7790D85E5478}"/>
              </c:ext>
            </c:extLst>
          </c:dPt>
          <c:dPt>
            <c:idx val="2"/>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2-CA7D-4BF1-8FE0-7790D85E5478}"/>
              </c:ext>
            </c:extLst>
          </c:dPt>
          <c:dPt>
            <c:idx val="3"/>
            <c:invertIfNegative val="0"/>
            <c:bubble3D val="0"/>
            <c:extLst>
              <c:ext xmlns:c16="http://schemas.microsoft.com/office/drawing/2014/chart" uri="{C3380CC4-5D6E-409C-BE32-E72D297353CC}">
                <c16:uniqueId val="{00000028-89D0-42B2-8C47-7ECF08760D0D}"/>
              </c:ext>
            </c:extLst>
          </c:dPt>
          <c:dPt>
            <c:idx val="4"/>
            <c:invertIfNegative val="0"/>
            <c:bubble3D val="0"/>
            <c:extLst>
              <c:ext xmlns:c16="http://schemas.microsoft.com/office/drawing/2014/chart" uri="{C3380CC4-5D6E-409C-BE32-E72D297353CC}">
                <c16:uniqueId val="{00000029-89D0-42B2-8C47-7ECF08760D0D}"/>
              </c:ext>
            </c:extLst>
          </c:dPt>
          <c:dPt>
            <c:idx val="5"/>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27-89D0-42B2-8C47-7ECF08760D0D}"/>
              </c:ext>
            </c:extLst>
          </c:dPt>
          <c:dPt>
            <c:idx val="6"/>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3-CA7D-4BF1-8FE0-7790D85E5478}"/>
              </c:ext>
            </c:extLst>
          </c:dPt>
          <c:dPt>
            <c:idx val="7"/>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4-CA7D-4BF1-8FE0-7790D85E5478}"/>
              </c:ext>
            </c:extLst>
          </c:dPt>
          <c:dPt>
            <c:idx val="8"/>
            <c:invertIfNegative val="0"/>
            <c:bubble3D val="0"/>
            <c:extLst>
              <c:ext xmlns:c16="http://schemas.microsoft.com/office/drawing/2014/chart" uri="{C3380CC4-5D6E-409C-BE32-E72D297353CC}">
                <c16:uniqueId val="{00000000-D08D-4B7D-A398-7767D6C9EBF6}"/>
              </c:ext>
            </c:extLst>
          </c:dPt>
          <c:dPt>
            <c:idx val="9"/>
            <c:invertIfNegative val="0"/>
            <c:bubble3D val="0"/>
            <c:extLst>
              <c:ext xmlns:c16="http://schemas.microsoft.com/office/drawing/2014/chart" uri="{C3380CC4-5D6E-409C-BE32-E72D297353CC}">
                <c16:uniqueId val="{00000005-CA7D-4BF1-8FE0-7790D85E5478}"/>
              </c:ext>
            </c:extLst>
          </c:dPt>
          <c:dPt>
            <c:idx val="10"/>
            <c:invertIfNegative val="0"/>
            <c:bubble3D val="0"/>
            <c:extLst>
              <c:ext xmlns:c16="http://schemas.microsoft.com/office/drawing/2014/chart" uri="{C3380CC4-5D6E-409C-BE32-E72D297353CC}">
                <c16:uniqueId val="{0000001E-B051-4414-A81D-3ECCE63A7FB1}"/>
              </c:ext>
            </c:extLst>
          </c:dPt>
          <c:dPt>
            <c:idx val="11"/>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1-D08D-4B7D-A398-7767D6C9EBF6}"/>
              </c:ext>
            </c:extLst>
          </c:dPt>
          <c:dPt>
            <c:idx val="12"/>
            <c:invertIfNegative val="0"/>
            <c:bubble3D val="0"/>
            <c:extLst>
              <c:ext xmlns:c16="http://schemas.microsoft.com/office/drawing/2014/chart" uri="{C3380CC4-5D6E-409C-BE32-E72D297353CC}">
                <c16:uniqueId val="{00000003-D08D-4B7D-A398-7767D6C9EBF6}"/>
              </c:ext>
            </c:extLst>
          </c:dPt>
          <c:dPt>
            <c:idx val="13"/>
            <c:invertIfNegative val="0"/>
            <c:bubble3D val="0"/>
            <c:extLst>
              <c:ext xmlns:c16="http://schemas.microsoft.com/office/drawing/2014/chart" uri="{C3380CC4-5D6E-409C-BE32-E72D297353CC}">
                <c16:uniqueId val="{00000004-D08D-4B7D-A398-7767D6C9EBF6}"/>
              </c:ext>
            </c:extLst>
          </c:dPt>
          <c:dPt>
            <c:idx val="14"/>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05-D08D-4B7D-A398-7767D6C9EBF6}"/>
              </c:ext>
            </c:extLst>
          </c:dPt>
          <c:dPt>
            <c:idx val="15"/>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6-D08D-4B7D-A398-7767D6C9EBF6}"/>
              </c:ext>
            </c:extLst>
          </c:dPt>
          <c:dPt>
            <c:idx val="16"/>
            <c:invertIfNegative val="0"/>
            <c:bubble3D val="0"/>
            <c:extLst>
              <c:ext xmlns:c16="http://schemas.microsoft.com/office/drawing/2014/chart" uri="{C3380CC4-5D6E-409C-BE32-E72D297353CC}">
                <c16:uniqueId val="{00000007-D08D-4B7D-A398-7767D6C9EBF6}"/>
              </c:ext>
            </c:extLst>
          </c:dPt>
          <c:dPt>
            <c:idx val="17"/>
            <c:invertIfNegative val="0"/>
            <c:bubble3D val="0"/>
            <c:extLst>
              <c:ext xmlns:c16="http://schemas.microsoft.com/office/drawing/2014/chart" uri="{C3380CC4-5D6E-409C-BE32-E72D297353CC}">
                <c16:uniqueId val="{00000008-D08D-4B7D-A398-7767D6C9EBF6}"/>
              </c:ext>
            </c:extLst>
          </c:dPt>
          <c:dPt>
            <c:idx val="18"/>
            <c:invertIfNegative val="0"/>
            <c:bubble3D val="0"/>
            <c:extLst>
              <c:ext xmlns:c16="http://schemas.microsoft.com/office/drawing/2014/chart" uri="{C3380CC4-5D6E-409C-BE32-E72D297353CC}">
                <c16:uniqueId val="{00000006-CA7D-4BF1-8FE0-7790D85E5478}"/>
              </c:ext>
            </c:extLst>
          </c:dPt>
          <c:dPt>
            <c:idx val="19"/>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07-CA7D-4BF1-8FE0-7790D85E5478}"/>
              </c:ext>
            </c:extLst>
          </c:dPt>
          <c:dPt>
            <c:idx val="20"/>
            <c:invertIfNegative val="0"/>
            <c:bubble3D val="0"/>
            <c:extLst>
              <c:ext xmlns:c16="http://schemas.microsoft.com/office/drawing/2014/chart" uri="{C3380CC4-5D6E-409C-BE32-E72D297353CC}">
                <c16:uniqueId val="{0000002A-89D0-42B2-8C47-7ECF08760D0D}"/>
              </c:ext>
            </c:extLst>
          </c:dPt>
          <c:dPt>
            <c:idx val="21"/>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1F-B051-4414-A81D-3ECCE63A7FB1}"/>
              </c:ext>
            </c:extLst>
          </c:dPt>
          <c:dPt>
            <c:idx val="22"/>
            <c:invertIfNegative val="0"/>
            <c:bubble3D val="0"/>
            <c:extLst>
              <c:ext xmlns:c16="http://schemas.microsoft.com/office/drawing/2014/chart" uri="{C3380CC4-5D6E-409C-BE32-E72D297353CC}">
                <c16:uniqueId val="{0000002B-89D0-42B2-8C47-7ECF08760D0D}"/>
              </c:ext>
            </c:extLst>
          </c:dPt>
          <c:dPt>
            <c:idx val="23"/>
            <c:invertIfNegative val="0"/>
            <c:bubble3D val="0"/>
            <c:extLst>
              <c:ext xmlns:c16="http://schemas.microsoft.com/office/drawing/2014/chart" uri="{C3380CC4-5D6E-409C-BE32-E72D297353CC}">
                <c16:uniqueId val="{00000020-B051-4414-A81D-3ECCE63A7FB1}"/>
              </c:ext>
            </c:extLst>
          </c:dPt>
          <c:dPt>
            <c:idx val="24"/>
            <c:invertIfNegative val="0"/>
            <c:bubble3D val="0"/>
            <c:spPr>
              <a:pattFill prst="wdUpDiag">
                <a:fgClr>
                  <a:srgbClr val="508D57"/>
                </a:fgClr>
                <a:bgClr>
                  <a:sysClr val="window" lastClr="FFFFFF"/>
                </a:bgClr>
              </a:pattFill>
              <a:ln w="9525">
                <a:solidFill>
                  <a:sysClr val="windowText" lastClr="000000"/>
                </a:solidFill>
              </a:ln>
            </c:spPr>
            <c:extLst>
              <c:ext xmlns:c16="http://schemas.microsoft.com/office/drawing/2014/chart" uri="{C3380CC4-5D6E-409C-BE32-E72D297353CC}">
                <c16:uniqueId val="{00000021-B051-4414-A81D-3ECCE63A7FB1}"/>
              </c:ext>
            </c:extLst>
          </c:dPt>
          <c:dPt>
            <c:idx val="25"/>
            <c:invertIfNegative val="0"/>
            <c:bubble3D val="0"/>
            <c:extLst>
              <c:ext xmlns:c16="http://schemas.microsoft.com/office/drawing/2014/chart" uri="{C3380CC4-5D6E-409C-BE32-E72D297353CC}">
                <c16:uniqueId val="{0000002C-89D0-42B2-8C47-7ECF08760D0D}"/>
              </c:ext>
            </c:extLst>
          </c:dPt>
          <c:dPt>
            <c:idx val="26"/>
            <c:invertIfNegative val="0"/>
            <c:bubble3D val="0"/>
            <c:spPr>
              <a:solidFill>
                <a:srgbClr val="508D57"/>
              </a:solidFill>
              <a:ln w="9525">
                <a:solidFill>
                  <a:sysClr val="windowText" lastClr="000000"/>
                </a:solidFill>
              </a:ln>
            </c:spPr>
            <c:extLst>
              <c:ext xmlns:c16="http://schemas.microsoft.com/office/drawing/2014/chart" uri="{C3380CC4-5D6E-409C-BE32-E72D297353CC}">
                <c16:uniqueId val="{00000008-CA7D-4BF1-8FE0-7790D85E5478}"/>
              </c:ext>
            </c:extLst>
          </c:dPt>
          <c:dLbls>
            <c:delete val="1"/>
          </c:dLbls>
          <c:cat>
            <c:strRef>
              <c:f>Sheet1!$A$1:$AA$1</c:f>
              <c:strCache>
                <c:ptCount val="27"/>
                <c:pt idx="0">
                  <c:v>DE</c:v>
                </c:pt>
                <c:pt idx="1">
                  <c:v>NY</c:v>
                </c:pt>
                <c:pt idx="2">
                  <c:v>CA</c:v>
                </c:pt>
                <c:pt idx="3">
                  <c:v>FL</c:v>
                </c:pt>
                <c:pt idx="4">
                  <c:v>MD</c:v>
                </c:pt>
                <c:pt idx="5">
                  <c:v>MA</c:v>
                </c:pt>
                <c:pt idx="6">
                  <c:v>TX</c:v>
                </c:pt>
                <c:pt idx="7">
                  <c:v>WI</c:v>
                </c:pt>
                <c:pt idx="8">
                  <c:v>VA</c:v>
                </c:pt>
                <c:pt idx="9">
                  <c:v>PA</c:v>
                </c:pt>
                <c:pt idx="10">
                  <c:v>MI</c:v>
                </c:pt>
                <c:pt idx="11">
                  <c:v>MN</c:v>
                </c:pt>
                <c:pt idx="12">
                  <c:v>AR</c:v>
                </c:pt>
                <c:pt idx="13">
                  <c:v>GA</c:v>
                </c:pt>
                <c:pt idx="14">
                  <c:v>CT</c:v>
                </c:pt>
                <c:pt idx="15">
                  <c:v>LA</c:v>
                </c:pt>
                <c:pt idx="16">
                  <c:v>IL</c:v>
                </c:pt>
                <c:pt idx="17">
                  <c:v>SC</c:v>
                </c:pt>
                <c:pt idx="18">
                  <c:v>NC</c:v>
                </c:pt>
                <c:pt idx="19">
                  <c:v>KY</c:v>
                </c:pt>
                <c:pt idx="20">
                  <c:v>NJ</c:v>
                </c:pt>
                <c:pt idx="21">
                  <c:v>NV</c:v>
                </c:pt>
                <c:pt idx="22">
                  <c:v>IN</c:v>
                </c:pt>
                <c:pt idx="23">
                  <c:v>IA</c:v>
                </c:pt>
                <c:pt idx="24">
                  <c:v>TN</c:v>
                </c:pt>
                <c:pt idx="25">
                  <c:v>MO</c:v>
                </c:pt>
                <c:pt idx="26">
                  <c:v>KS</c:v>
                </c:pt>
              </c:strCache>
            </c:strRef>
          </c:cat>
          <c:val>
            <c:numRef>
              <c:f>Sheet1!$A$2:$AA$2</c:f>
              <c:numCache>
                <c:formatCode>0.0%</c:formatCode>
                <c:ptCount val="27"/>
                <c:pt idx="0">
                  <c:v>3.1578947400000001E-2</c:v>
                </c:pt>
                <c:pt idx="1">
                  <c:v>3.9167254800000002E-2</c:v>
                </c:pt>
                <c:pt idx="2">
                  <c:v>4.2148362199999997E-2</c:v>
                </c:pt>
                <c:pt idx="3">
                  <c:v>6.0362172999999998E-2</c:v>
                </c:pt>
                <c:pt idx="4">
                  <c:v>6.1503416900000003E-2</c:v>
                </c:pt>
                <c:pt idx="5">
                  <c:v>6.5628476099999999E-2</c:v>
                </c:pt>
                <c:pt idx="6">
                  <c:v>7.1044133499999995E-2</c:v>
                </c:pt>
                <c:pt idx="7">
                  <c:v>7.1813285500000004E-2</c:v>
                </c:pt>
                <c:pt idx="8">
                  <c:v>7.2687224699999997E-2</c:v>
                </c:pt>
                <c:pt idx="9">
                  <c:v>7.8642384100000004E-2</c:v>
                </c:pt>
                <c:pt idx="10">
                  <c:v>8.0979284400000004E-2</c:v>
                </c:pt>
                <c:pt idx="11">
                  <c:v>8.2132564800000002E-2</c:v>
                </c:pt>
                <c:pt idx="12">
                  <c:v>8.4210526300000005E-2</c:v>
                </c:pt>
                <c:pt idx="13">
                  <c:v>8.5250338300000006E-2</c:v>
                </c:pt>
                <c:pt idx="14">
                  <c:v>8.6830680199999996E-2</c:v>
                </c:pt>
                <c:pt idx="15">
                  <c:v>8.8571428600000002E-2</c:v>
                </c:pt>
                <c:pt idx="16">
                  <c:v>9.4084105500000001E-2</c:v>
                </c:pt>
                <c:pt idx="17">
                  <c:v>0.1015384615</c:v>
                </c:pt>
                <c:pt idx="18">
                  <c:v>0.1068111455</c:v>
                </c:pt>
                <c:pt idx="19">
                  <c:v>0.1202531646</c:v>
                </c:pt>
                <c:pt idx="20">
                  <c:v>0.13096200490000001</c:v>
                </c:pt>
                <c:pt idx="21">
                  <c:v>0.1476510067</c:v>
                </c:pt>
                <c:pt idx="22">
                  <c:v>0.16772151900000001</c:v>
                </c:pt>
                <c:pt idx="23">
                  <c:v>0.17142857140000001</c:v>
                </c:pt>
                <c:pt idx="24">
                  <c:v>0.1714922049</c:v>
                </c:pt>
                <c:pt idx="25">
                  <c:v>0.1786941581</c:v>
                </c:pt>
                <c:pt idx="26">
                  <c:v>0.21476510069999999</c:v>
                </c:pt>
              </c:numCache>
            </c:numRef>
          </c:val>
          <c:extLst>
            <c:ext xmlns:c16="http://schemas.microsoft.com/office/drawing/2014/chart" uri="{C3380CC4-5D6E-409C-BE32-E72D297353CC}">
              <c16:uniqueId val="{00000009-D08D-4B7D-A398-7767D6C9EBF6}"/>
            </c:ext>
          </c:extLst>
        </c:ser>
        <c:dLbls>
          <c:showLegendKey val="0"/>
          <c:showVal val="1"/>
          <c:showCatName val="0"/>
          <c:showSerName val="0"/>
          <c:showPercent val="0"/>
          <c:showBubbleSize val="0"/>
        </c:dLbls>
        <c:gapWidth val="60"/>
        <c:axId val="36950784"/>
        <c:axId val="43520000"/>
      </c:barChart>
      <c:catAx>
        <c:axId val="36950784"/>
        <c:scaling>
          <c:orientation val="minMax"/>
        </c:scaling>
        <c:delete val="0"/>
        <c:axPos val="b"/>
        <c:numFmt formatCode="General" sourceLinked="1"/>
        <c:majorTickMark val="none"/>
        <c:minorTickMark val="none"/>
        <c:tickLblPos val="low"/>
        <c:spPr>
          <a:ln>
            <a:solidFill>
              <a:sysClr val="windowText" lastClr="000000"/>
            </a:solidFill>
          </a:ln>
        </c:spPr>
        <c:txPr>
          <a:bodyPr rot="-5400000" vert="horz"/>
          <a:lstStyle/>
          <a:p>
            <a:pPr>
              <a:defRPr sz="1600">
                <a:solidFill>
                  <a:schemeClr val="accent3"/>
                </a:solidFill>
              </a:defRPr>
            </a:pPr>
            <a:endParaRPr lang="en-US"/>
          </a:p>
        </c:txPr>
        <c:crossAx val="43520000"/>
        <c:crosses val="autoZero"/>
        <c:auto val="1"/>
        <c:lblAlgn val="ctr"/>
        <c:lblOffset val="100"/>
        <c:tickLblSkip val="1"/>
        <c:noMultiLvlLbl val="0"/>
      </c:catAx>
      <c:valAx>
        <c:axId val="43520000"/>
        <c:scaling>
          <c:orientation val="minMax"/>
        </c:scaling>
        <c:delete val="0"/>
        <c:axPos val="l"/>
        <c:majorGridlines/>
        <c:numFmt formatCode="0%" sourceLinked="0"/>
        <c:majorTickMark val="none"/>
        <c:minorTickMark val="none"/>
        <c:tickLblPos val="nextTo"/>
        <c:spPr>
          <a:ln>
            <a:solidFill>
              <a:schemeClr val="bg2">
                <a:lumMod val="50000"/>
              </a:schemeClr>
            </a:solidFill>
          </a:ln>
        </c:spPr>
        <c:txPr>
          <a:bodyPr/>
          <a:lstStyle/>
          <a:p>
            <a:pPr>
              <a:defRPr sz="1800">
                <a:solidFill>
                  <a:schemeClr val="accent3"/>
                </a:solidFill>
              </a:defRPr>
            </a:pPr>
            <a:endParaRPr lang="en-US"/>
          </a:p>
        </c:txPr>
        <c:crossAx val="36950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160520" cy="365760"/>
          </a:xfrm>
          <a:prstGeom prst="rect">
            <a:avLst/>
          </a:prstGeom>
        </p:spPr>
        <p:txBody>
          <a:bodyPr vert="horz" lIns="96656" tIns="48328" rIns="96656" bIns="48328" rtlCol="0"/>
          <a:lstStyle>
            <a:lvl1pPr algn="l">
              <a:defRPr sz="1200"/>
            </a:lvl1pPr>
          </a:lstStyle>
          <a:p>
            <a:endParaRPr lang="en-US" dirty="0"/>
          </a:p>
        </p:txBody>
      </p:sp>
      <p:sp>
        <p:nvSpPr>
          <p:cNvPr id="3" name="Date Placeholder 2"/>
          <p:cNvSpPr>
            <a:spLocks noGrp="1"/>
          </p:cNvSpPr>
          <p:nvPr>
            <p:ph type="dt" sz="quarter" idx="1"/>
          </p:nvPr>
        </p:nvSpPr>
        <p:spPr>
          <a:xfrm>
            <a:off x="5438461" y="1"/>
            <a:ext cx="4160520" cy="365760"/>
          </a:xfrm>
          <a:prstGeom prst="rect">
            <a:avLst/>
          </a:prstGeom>
        </p:spPr>
        <p:txBody>
          <a:bodyPr vert="horz" lIns="96656" tIns="48328" rIns="96656" bIns="48328" rtlCol="0"/>
          <a:lstStyle>
            <a:lvl1pPr algn="r">
              <a:defRPr sz="1200"/>
            </a:lvl1pPr>
          </a:lstStyle>
          <a:p>
            <a:fld id="{B03207C2-A134-724E-BF4E-42105C058CDE}" type="datetimeFigureOut">
              <a:rPr lang="en-US" smtClean="0"/>
              <a:t>6/3/2020</a:t>
            </a:fld>
            <a:endParaRPr lang="en-US" dirty="0"/>
          </a:p>
        </p:txBody>
      </p:sp>
      <p:sp>
        <p:nvSpPr>
          <p:cNvPr id="4" name="Footer Placeholder 3"/>
          <p:cNvSpPr>
            <a:spLocks noGrp="1"/>
          </p:cNvSpPr>
          <p:nvPr>
            <p:ph type="ftr" sz="quarter" idx="2"/>
          </p:nvPr>
        </p:nvSpPr>
        <p:spPr>
          <a:xfrm>
            <a:off x="1" y="6948171"/>
            <a:ext cx="4160520" cy="365760"/>
          </a:xfrm>
          <a:prstGeom prst="rect">
            <a:avLst/>
          </a:prstGeom>
        </p:spPr>
        <p:txBody>
          <a:bodyPr vert="horz" lIns="96656" tIns="48328" rIns="96656" bIns="48328" rtlCol="0" anchor="b"/>
          <a:lstStyle>
            <a:lvl1pPr algn="l">
              <a:defRPr sz="1200"/>
            </a:lvl1pPr>
          </a:lstStyle>
          <a:p>
            <a:endParaRPr lang="en-US" dirty="0"/>
          </a:p>
        </p:txBody>
      </p:sp>
      <p:sp>
        <p:nvSpPr>
          <p:cNvPr id="5" name="Slide Number Placeholder 4"/>
          <p:cNvSpPr>
            <a:spLocks noGrp="1"/>
          </p:cNvSpPr>
          <p:nvPr>
            <p:ph type="sldNum" sz="quarter" idx="3"/>
          </p:nvPr>
        </p:nvSpPr>
        <p:spPr>
          <a:xfrm>
            <a:off x="5438461" y="6948171"/>
            <a:ext cx="4160520" cy="365760"/>
          </a:xfrm>
          <a:prstGeom prst="rect">
            <a:avLst/>
          </a:prstGeom>
        </p:spPr>
        <p:txBody>
          <a:bodyPr vert="horz" lIns="96656" tIns="48328" rIns="96656" bIns="48328" rtlCol="0" anchor="b"/>
          <a:lstStyle>
            <a:lvl1pPr algn="r">
              <a:defRPr sz="1200"/>
            </a:lvl1pPr>
          </a:lstStyle>
          <a:p>
            <a:fld id="{429B2C89-C4FF-3043-8B73-D3EFF8D3B6BD}" type="slidenum">
              <a:rPr lang="en-US" smtClean="0"/>
              <a:t>‹#›</a:t>
            </a:fld>
            <a:endParaRPr lang="en-US" dirty="0"/>
          </a:p>
        </p:txBody>
      </p:sp>
    </p:spTree>
    <p:extLst>
      <p:ext uri="{BB962C8B-B14F-4D97-AF65-F5344CB8AC3E}">
        <p14:creationId xmlns:p14="http://schemas.microsoft.com/office/powerpoint/2010/main" val="1345913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4"/>
          <p:cNvSpPr>
            <a:spLocks noGrp="1"/>
          </p:cNvSpPr>
          <p:nvPr>
            <p:ph type="body" sz="quarter" idx="3"/>
          </p:nvPr>
        </p:nvSpPr>
        <p:spPr>
          <a:xfrm>
            <a:off x="6858000" y="559904"/>
            <a:ext cx="2743200" cy="6599583"/>
          </a:xfrm>
          <a:prstGeom prst="rect">
            <a:avLst/>
          </a:prstGeom>
        </p:spPr>
        <p:txBody>
          <a:bodyPr vert="horz" lIns="94798" tIns="47399" rIns="94798" bIns="47399" rtlCol="0"/>
          <a:lstStyle/>
          <a:p>
            <a:pPr lvl="0"/>
            <a:r>
              <a:rPr lang="en-US" dirty="0" smtClean="0"/>
              <a:t>Click to add notes</a:t>
            </a:r>
            <a:endParaRPr lang="en-US" dirty="0"/>
          </a:p>
        </p:txBody>
      </p:sp>
      <p:sp>
        <p:nvSpPr>
          <p:cNvPr id="9" name="Slide Image Placeholder 7"/>
          <p:cNvSpPr>
            <a:spLocks noGrp="1" noRot="1" noChangeAspect="1"/>
          </p:cNvSpPr>
          <p:nvPr>
            <p:ph type="sldImg" idx="2"/>
          </p:nvPr>
        </p:nvSpPr>
        <p:spPr>
          <a:xfrm>
            <a:off x="19050" y="636588"/>
            <a:ext cx="6764338" cy="5075237"/>
          </a:xfrm>
          <a:prstGeom prst="rect">
            <a:avLst/>
          </a:prstGeom>
          <a:noFill/>
          <a:ln w="12700">
            <a:solidFill>
              <a:prstClr val="black"/>
            </a:solidFill>
          </a:ln>
        </p:spPr>
        <p:txBody>
          <a:bodyPr vert="horz" lIns="91389" tIns="45696" rIns="91389" bIns="45696" rtlCol="0" anchor="ctr"/>
          <a:lstStyle/>
          <a:p>
            <a:endParaRPr lang="en-US" dirty="0"/>
          </a:p>
        </p:txBody>
      </p:sp>
    </p:spTree>
    <p:extLst>
      <p:ext uri="{BB962C8B-B14F-4D97-AF65-F5344CB8AC3E}">
        <p14:creationId xmlns:p14="http://schemas.microsoft.com/office/powerpoint/2010/main" val="16598709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spcAft>
        <a:spcPts val="600"/>
      </a:spcAft>
      <a:defRPr sz="1300" kern="1200" baseline="0">
        <a:solidFill>
          <a:schemeClr val="tx1"/>
        </a:solidFill>
        <a:latin typeface="WCRIMyriad" pitchFamily="2" charset="0"/>
        <a:ea typeface="+mn-ea"/>
        <a:cs typeface="+mn-cs"/>
      </a:defRPr>
    </a:lvl1pPr>
    <a:lvl2pPr marL="457200" algn="l" defTabSz="457200" rtl="0" eaLnBrk="1" latinLnBrk="0" hangingPunct="1">
      <a:spcAft>
        <a:spcPts val="600"/>
      </a:spcAft>
      <a:defRPr sz="1300" kern="1200">
        <a:solidFill>
          <a:schemeClr val="tx1"/>
        </a:solidFill>
        <a:latin typeface="WCRIMyriad" pitchFamily="2" charset="0"/>
        <a:ea typeface="+mn-ea"/>
        <a:cs typeface="+mn-cs"/>
      </a:defRPr>
    </a:lvl2pPr>
    <a:lvl3pPr marL="914400" algn="l" defTabSz="457200" rtl="0" eaLnBrk="1" latinLnBrk="0" hangingPunct="1">
      <a:spcAft>
        <a:spcPts val="600"/>
      </a:spcAft>
      <a:defRPr sz="1300" kern="1200">
        <a:solidFill>
          <a:schemeClr val="tx1"/>
        </a:solidFill>
        <a:latin typeface="WCRIMyriad" pitchFamily="2" charset="0"/>
        <a:ea typeface="+mn-ea"/>
        <a:cs typeface="+mn-cs"/>
      </a:defRPr>
    </a:lvl3pPr>
    <a:lvl4pPr marL="1371600" algn="l" defTabSz="457200" rtl="0" eaLnBrk="1" latinLnBrk="0" hangingPunct="1">
      <a:spcAft>
        <a:spcPts val="600"/>
      </a:spcAft>
      <a:defRPr sz="1300" kern="1200">
        <a:solidFill>
          <a:schemeClr val="tx1"/>
        </a:solidFill>
        <a:latin typeface="WCRIMyriad" pitchFamily="2" charset="0"/>
        <a:ea typeface="+mn-ea"/>
        <a:cs typeface="+mn-cs"/>
      </a:defRPr>
    </a:lvl4pPr>
    <a:lvl5pPr marL="1828800" algn="l" defTabSz="457200" rtl="0" eaLnBrk="1" latinLnBrk="0" hangingPunct="1">
      <a:spcAft>
        <a:spcPts val="600"/>
      </a:spcAft>
      <a:defRPr sz="1300" kern="1200">
        <a:solidFill>
          <a:schemeClr val="tx1"/>
        </a:solidFill>
        <a:latin typeface="WCRIMyriad" pitchFamily="2"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602932" y="559904"/>
            <a:ext cx="2642134" cy="6599583"/>
          </a:xfrm>
        </p:spPr>
        <p:txBody>
          <a:bodyPr/>
          <a:lstStyle/>
          <a:p>
            <a:r>
              <a:rPr lang="en-US" dirty="0" smtClean="0"/>
              <a:t>Good morning everyone.  I am happy to be with you today,</a:t>
            </a:r>
            <a:r>
              <a:rPr lang="en-US" baseline="0" dirty="0" smtClean="0"/>
              <a:t> but do miss the opportunity to interact with all of you in person as I’ve enjoyed the collegiate atmosphere of the Central States Spring Seminar. In talking with Jennifer about what topics you will be covering this year, she said the door is wide open for any topic of interest to our group.  As a result, I will be presenting some findings from a couple of studies which provide insights on the use of medical treatment guidelines.  But before I begin, I would like to provide a brief overview on the Workers’ Compensation Research Institute in the event some of you are not familiar with us. </a:t>
            </a:r>
            <a:endParaRPr lang="en-US" dirty="0" smtClean="0"/>
          </a:p>
        </p:txBody>
      </p:sp>
      <p:sp>
        <p:nvSpPr>
          <p:cNvPr id="4" name="Slide Number Placeholder 3"/>
          <p:cNvSpPr>
            <a:spLocks noGrp="1"/>
          </p:cNvSpPr>
          <p:nvPr>
            <p:ph type="sldNum" sz="quarter" idx="10"/>
          </p:nvPr>
        </p:nvSpPr>
        <p:spPr/>
        <p:txBody>
          <a:bodyPr/>
          <a:lstStyle/>
          <a:p>
            <a:fld id="{65590A99-3B64-754C-8EAB-2AD878FEB603}" type="slidenum">
              <a:rPr lang="en-US" smtClean="0"/>
              <a:pPr/>
              <a:t>1</a:t>
            </a:fld>
            <a:endParaRPr lang="en-US" dirty="0"/>
          </a:p>
        </p:txBody>
      </p:sp>
      <p:sp>
        <p:nvSpPr>
          <p:cNvPr id="9" name="Slide Image Placeholder 8"/>
          <p:cNvSpPr>
            <a:spLocks noGrp="1" noRot="1" noChangeAspect="1"/>
          </p:cNvSpPr>
          <p:nvPr>
            <p:ph type="sldImg"/>
          </p:nvPr>
        </p:nvSpPr>
        <p:spPr>
          <a:xfrm>
            <a:off x="137459" y="707359"/>
            <a:ext cx="6245412" cy="4306513"/>
          </a:xfrm>
        </p:spPr>
      </p:sp>
    </p:spTree>
    <p:extLst>
      <p:ext uri="{BB962C8B-B14F-4D97-AF65-F5344CB8AC3E}">
        <p14:creationId xmlns:p14="http://schemas.microsoft.com/office/powerpoint/2010/main" val="1672473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641432" y="235820"/>
            <a:ext cx="2772075" cy="6923668"/>
          </a:xfrm>
        </p:spPr>
        <p:txBody>
          <a:bodyPr/>
          <a:lstStyle/>
          <a:p>
            <a:r>
              <a:rPr lang="en-US" sz="1200" dirty="0" smtClean="0"/>
              <a:t>Before</a:t>
            </a:r>
            <a:r>
              <a:rPr lang="en-US" sz="1200" baseline="0" dirty="0" smtClean="0"/>
              <a:t> I move into the next study, the inventory study also includes information on how w</a:t>
            </a:r>
            <a:r>
              <a:rPr lang="en-US" sz="1200" dirty="0" smtClean="0"/>
              <a:t>e</a:t>
            </a:r>
            <a:r>
              <a:rPr lang="en-US" sz="1200" baseline="0" dirty="0" smtClean="0"/>
              <a:t> looked at a comparison of low back pain guidelines which showed a large variation in how restrictive they were across the states which have adopted them. Two of the authors of this study are physicians who evaluated the guidelines based upon how restrictive they were as well as how clear and easy they were to follow. They found that the guidelines developed by AECOM, ODG, the states of CO and WA were the most restrictive in that they tied specific medical procedures to clinically confirmed objective findings (for example tying the findings from a physical exam to those from an MRI). Other states were not as restrictive and they observed a large variation with the clarity and ease of use in some of those states. </a:t>
            </a:r>
          </a:p>
          <a:p>
            <a:r>
              <a:rPr lang="en-US" sz="1200" dirty="0" smtClean="0"/>
              <a:t>It</a:t>
            </a:r>
            <a:r>
              <a:rPr lang="en-US" sz="1200" baseline="0" dirty="0" smtClean="0"/>
              <a:t> is also important to note that more than half the states have not adopted any form of medical treatment guidelines. As a result, employers and carriers may use different treatment guidelines some of which are proprietary to a specific organization so this may result in less consistent care being delivered to injured workers. </a:t>
            </a:r>
            <a:endParaRPr lang="en-US" sz="1200" dirty="0" smtClean="0"/>
          </a:p>
          <a:p>
            <a:r>
              <a:rPr lang="en-US" sz="1200" dirty="0" smtClean="0"/>
              <a:t>The inventory study focused</a:t>
            </a:r>
            <a:r>
              <a:rPr lang="en-US" sz="1200" baseline="0" dirty="0" smtClean="0"/>
              <a:t> on medical treatment guidelines encompassing five medical procedures for low back pain (MRI’s, epidural steroid injections, discectomy/decompression, lumbar fusion and disc replacement. </a:t>
            </a:r>
            <a:r>
              <a:rPr lang="en-US" sz="1200" dirty="0" smtClean="0"/>
              <a:t>Red-flag conditions which are more serious conditions</a:t>
            </a:r>
            <a:r>
              <a:rPr lang="en-US" sz="1200" baseline="0" dirty="0" smtClean="0"/>
              <a:t> were not included in this analysis.  We will be taking a more focused look at MRIs and decompression surgery in the next study. </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10</a:t>
            </a:fld>
            <a:endParaRPr lang="en-US" dirty="0"/>
          </a:p>
        </p:txBody>
      </p:sp>
      <p:sp>
        <p:nvSpPr>
          <p:cNvPr id="6" name="Slide Image Placeholder 5"/>
          <p:cNvSpPr>
            <a:spLocks noGrp="1" noRot="1" noChangeAspect="1"/>
          </p:cNvSpPr>
          <p:nvPr>
            <p:ph type="sldImg"/>
          </p:nvPr>
        </p:nvSpPr>
        <p:spPr>
          <a:xfrm>
            <a:off x="601663" y="676275"/>
            <a:ext cx="5281612" cy="3960813"/>
          </a:xfrm>
        </p:spPr>
      </p:sp>
    </p:spTree>
    <p:extLst>
      <p:ext uri="{BB962C8B-B14F-4D97-AF65-F5344CB8AC3E}">
        <p14:creationId xmlns:p14="http://schemas.microsoft.com/office/powerpoint/2010/main" val="2081958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282" y="559904"/>
            <a:ext cx="6347106" cy="5075237"/>
          </a:xfrm>
        </p:spPr>
      </p:sp>
      <p:sp>
        <p:nvSpPr>
          <p:cNvPr id="3" name="Notes Placeholder 2"/>
          <p:cNvSpPr>
            <a:spLocks noGrp="1"/>
          </p:cNvSpPr>
          <p:nvPr>
            <p:ph type="body" idx="1"/>
          </p:nvPr>
        </p:nvSpPr>
        <p:spPr>
          <a:xfrm>
            <a:off x="7165788" y="559904"/>
            <a:ext cx="2229224" cy="6599583"/>
          </a:xfrm>
        </p:spPr>
        <p:txBody>
          <a:bodyPr/>
          <a:lstStyle/>
          <a:p>
            <a:endParaRPr lang="en-US" dirty="0"/>
          </a:p>
        </p:txBody>
      </p:sp>
      <p:sp>
        <p:nvSpPr>
          <p:cNvPr id="4" name="Slide Number Placeholder 3"/>
          <p:cNvSpPr>
            <a:spLocks noGrp="1"/>
          </p:cNvSpPr>
          <p:nvPr>
            <p:ph type="sldNum" sz="quarter" idx="10"/>
          </p:nvPr>
        </p:nvSpPr>
        <p:spPr/>
        <p:txBody>
          <a:bodyPr/>
          <a:lstStyle/>
          <a:p>
            <a:fld id="{FBA50F3B-A532-4C12-8F14-91A5E5ECAA9F}" type="slidenum">
              <a:rPr lang="en-US" smtClean="0"/>
              <a:t>11</a:t>
            </a:fld>
            <a:endParaRPr lang="en-US" dirty="0"/>
          </a:p>
        </p:txBody>
      </p:sp>
    </p:spTree>
    <p:extLst>
      <p:ext uri="{BB962C8B-B14F-4D97-AF65-F5344CB8AC3E}">
        <p14:creationId xmlns:p14="http://schemas.microsoft.com/office/powerpoint/2010/main" val="3882724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604000" y="559904"/>
            <a:ext cx="2767106" cy="6599583"/>
          </a:xfrm>
        </p:spPr>
        <p:txBody>
          <a:bodyPr/>
          <a:lstStyle/>
          <a:p>
            <a:r>
              <a:rPr lang="en-US" dirty="0" smtClean="0"/>
              <a:t>This study aimed at quantifying the use of early MRI’s and lumbar decompression</a:t>
            </a:r>
            <a:r>
              <a:rPr lang="en-US" baseline="0" dirty="0" smtClean="0"/>
              <a:t> surgery for injured workers with low back pain (and interpret the variations in patterns of care in the context of state policies regarding the use of medical treatment guidelines and utilization management).  As I mentioned earlier, while there are other common medical procedures used to treat low back pain such as epidural steroid injections, lumbar fusion and disk replacement, this study focused on the early use of MRI’s and lumbar decompression surgery.</a:t>
            </a:r>
          </a:p>
          <a:p>
            <a:endParaRPr lang="en-US" baseline="0" dirty="0" smtClean="0"/>
          </a:p>
          <a:p>
            <a:r>
              <a:rPr lang="en-US" baseline="0" dirty="0" smtClean="0"/>
              <a:t>We examined their care within the first year of treatment and we used descriptive results based on a set of measures which captured the frequency in use of common procedures for low back treatment. We did not examine casual links between state policies and utilization in this study and may do so at a future date. </a:t>
            </a:r>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12</a:t>
            </a:fld>
            <a:endParaRPr lang="en-US" dirty="0"/>
          </a:p>
        </p:txBody>
      </p:sp>
      <p:sp>
        <p:nvSpPr>
          <p:cNvPr id="6" name="Slide Image Placeholder 5"/>
          <p:cNvSpPr>
            <a:spLocks noGrp="1" noRot="1" noChangeAspect="1"/>
          </p:cNvSpPr>
          <p:nvPr>
            <p:ph type="sldImg"/>
          </p:nvPr>
        </p:nvSpPr>
        <p:spPr>
          <a:xfrm>
            <a:off x="-230188" y="676275"/>
            <a:ext cx="6945313" cy="5210175"/>
          </a:xfrm>
        </p:spPr>
      </p:sp>
    </p:spTree>
    <p:extLst>
      <p:ext uri="{BB962C8B-B14F-4D97-AF65-F5344CB8AC3E}">
        <p14:creationId xmlns:p14="http://schemas.microsoft.com/office/powerpoint/2010/main" val="1496603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747309" y="139566"/>
            <a:ext cx="2743200" cy="6538658"/>
          </a:xfrm>
        </p:spPr>
        <p:txBody>
          <a:bodyPr/>
          <a:lstStyle/>
          <a:p>
            <a:r>
              <a:rPr lang="en-US" sz="1200" baseline="0" dirty="0" smtClean="0"/>
              <a:t>The diagnosis of low back pain was made within the first six months of the claim and represented over 75% of the payments for medical services. The study looks at two broad groups: low back pain only claims and those with radiating pain or neurological findings in addition to low back pain. We excluded low back claims with certain red flag conditions. Medical treatment guidelines provide specific recommendations for low back pain without red flag conditions.</a:t>
            </a:r>
          </a:p>
          <a:p>
            <a:endParaRPr lang="en-US" sz="1200" baseline="0" dirty="0" smtClean="0"/>
          </a:p>
          <a:p>
            <a:r>
              <a:rPr lang="en-US" sz="1200" baseline="0" dirty="0" smtClean="0"/>
              <a:t>The findings I will present today mainly focus on claims with greater than 7 days of lost time with nerve involvement findings, but the study does include low back pain only claims with greater than 7 days of lost time and medical only claims as well.  Claims with greater than 7 days of lost time are usually more serious and use more medical services. </a:t>
            </a:r>
          </a:p>
          <a:p>
            <a:endParaRPr lang="en-US" sz="1200" baseline="0" dirty="0" smtClean="0"/>
          </a:p>
          <a:p>
            <a:pPr marL="0" marR="0" lvl="0" indent="0" algn="l" defTabSz="457200" rtl="0" eaLnBrk="1" fontAlgn="auto" latinLnBrk="0" hangingPunct="1">
              <a:lnSpc>
                <a:spcPct val="100000"/>
              </a:lnSpc>
              <a:spcBef>
                <a:spcPts val="0"/>
              </a:spcBef>
              <a:spcAft>
                <a:spcPts val="600"/>
              </a:spcAft>
              <a:buClrTx/>
              <a:buSzTx/>
              <a:buFontTx/>
              <a:buNone/>
              <a:tabLst/>
              <a:defRPr/>
            </a:pPr>
            <a:r>
              <a:rPr lang="en-US" sz="1200" baseline="0" dirty="0" smtClean="0"/>
              <a:t>The data relied on the use of ICD-10 procedure codes so the study included claims with injuries occurring from October 1, 2015 to March 31, 2017 with 12 months of experience across 27 states.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13</a:t>
            </a:fld>
            <a:endParaRPr lang="en-US" dirty="0"/>
          </a:p>
        </p:txBody>
      </p:sp>
      <p:sp>
        <p:nvSpPr>
          <p:cNvPr id="6" name="Slide Image Placeholder 5"/>
          <p:cNvSpPr>
            <a:spLocks noGrp="1" noRot="1" noChangeAspect="1"/>
          </p:cNvSpPr>
          <p:nvPr>
            <p:ph type="sldImg"/>
          </p:nvPr>
        </p:nvSpPr>
        <p:spPr>
          <a:xfrm>
            <a:off x="606425" y="730250"/>
            <a:ext cx="5570538" cy="4176713"/>
          </a:xfrm>
        </p:spPr>
      </p:sp>
    </p:spTree>
    <p:extLst>
      <p:ext uri="{BB962C8B-B14F-4D97-AF65-F5344CB8AC3E}">
        <p14:creationId xmlns:p14="http://schemas.microsoft.com/office/powerpoint/2010/main" val="2043916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0" y="559904"/>
            <a:ext cx="2492943" cy="6599583"/>
          </a:xfrm>
        </p:spPr>
        <p:txBody>
          <a:bodyPr/>
          <a:lstStyle/>
          <a:p>
            <a:r>
              <a:rPr lang="en-US" dirty="0" smtClean="0"/>
              <a:t>In order to evaluate</a:t>
            </a:r>
            <a:r>
              <a:rPr lang="en-US" baseline="0" dirty="0" smtClean="0"/>
              <a:t> the relationship between the medical services and use of guidelines and utilization management, w</a:t>
            </a:r>
            <a:r>
              <a:rPr lang="en-US" dirty="0" smtClean="0"/>
              <a:t>e looked at six</a:t>
            </a:r>
            <a:r>
              <a:rPr lang="en-US" baseline="0" dirty="0" smtClean="0"/>
              <a:t> policy factors to help determine the variation on the percentages of medical services across the study states. Whether the state had adopted treatment guidelines, were there regulations on UR too?  How restrictive were the guidelines? Were they clear and easy to use?  Were the guidelines  referenced in state rules to reimbursement or dispute resolution? Although some of these factors seem to be interrelated, we chose to address them separately to help identify the level of policy intervention across the study states. </a:t>
            </a:r>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14</a:t>
            </a:fld>
            <a:endParaRPr lang="en-US" dirty="0"/>
          </a:p>
        </p:txBody>
      </p:sp>
      <p:sp>
        <p:nvSpPr>
          <p:cNvPr id="6" name="Slide Image Placeholder 5"/>
          <p:cNvSpPr>
            <a:spLocks noGrp="1" noRot="1" noChangeAspect="1"/>
          </p:cNvSpPr>
          <p:nvPr>
            <p:ph type="sldImg"/>
          </p:nvPr>
        </p:nvSpPr>
        <p:spPr>
          <a:xfrm>
            <a:off x="811213" y="676275"/>
            <a:ext cx="5113337" cy="3835400"/>
          </a:xfrm>
        </p:spPr>
      </p:sp>
    </p:spTree>
    <p:extLst>
      <p:ext uri="{BB962C8B-B14F-4D97-AF65-F5344CB8AC3E}">
        <p14:creationId xmlns:p14="http://schemas.microsoft.com/office/powerpoint/2010/main" val="4139669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657225" y="809625"/>
            <a:ext cx="5868988" cy="4402138"/>
          </a:xfrm>
        </p:spPr>
      </p:sp>
      <p:sp>
        <p:nvSpPr>
          <p:cNvPr id="2" name="Notes Placeholder 1"/>
          <p:cNvSpPr>
            <a:spLocks noGrp="1"/>
          </p:cNvSpPr>
          <p:nvPr>
            <p:ph type="body" sz="quarter" idx="10"/>
          </p:nvPr>
        </p:nvSpPr>
        <p:spPr>
          <a:xfrm>
            <a:off x="7238198" y="809625"/>
            <a:ext cx="2157529" cy="4084821"/>
          </a:xfrm>
        </p:spPr>
        <p: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lang="en-US" dirty="0" smtClean="0"/>
              <a:t>Here we</a:t>
            </a:r>
            <a:r>
              <a:rPr lang="en-US" baseline="0" dirty="0" smtClean="0"/>
              <a:t> are looking at the percentage of all medical claims which are identified as having low back pain broken out by those with nerve involvement as well. </a:t>
            </a:r>
            <a:r>
              <a:rPr lang="en-US" dirty="0" smtClean="0"/>
              <a:t>As you can see there is range of between 7 and 16% variation</a:t>
            </a:r>
            <a:r>
              <a:rPr lang="en-US" baseline="0" dirty="0" smtClean="0"/>
              <a:t> across the states on the percentage of all medical claims identified as low back pain for claims with greater than 7 days of lost time. The median of the 27 states was 12% of all medical claims.  The range for claims with low pain with nerve involvement was from 3-7% across the states.</a:t>
            </a:r>
            <a:endParaRPr lang="en-US" dirty="0" smtClean="0"/>
          </a:p>
          <a:p>
            <a:r>
              <a:rPr lang="en-US" baseline="0" dirty="0" smtClean="0"/>
              <a:t> </a:t>
            </a:r>
            <a:endParaRPr lang="en-US" dirty="0" smtClean="0"/>
          </a:p>
        </p:txBody>
      </p:sp>
      <p:sp>
        <p:nvSpPr>
          <p:cNvPr id="5" name="Text Box 5"/>
          <p:cNvSpPr txBox="1">
            <a:spLocks noChangeArrowheads="1"/>
          </p:cNvSpPr>
          <p:nvPr/>
        </p:nvSpPr>
        <p:spPr bwMode="auto">
          <a:xfrm>
            <a:off x="53418" y="7447280"/>
            <a:ext cx="4949150" cy="1741415"/>
          </a:xfrm>
          <a:prstGeom prst="rect">
            <a:avLst/>
          </a:prstGeom>
          <a:noFill/>
          <a:ln>
            <a:noFill/>
          </a:ln>
          <a:effectLst/>
          <a:extLst>
            <a:ext uri="{909E8E84-426E-40DD-AFC4-6F175D3DCCD1}">
              <a14:hiddenFill xmlns:a14="http://schemas.microsoft.com/office/drawing/2010/main">
                <a:solidFill>
                  <a:srgbClr val="FF6600">
                    <a:alpha val="75000"/>
                  </a:srgbClr>
                </a:solidFill>
              </a14:hiddenFill>
            </a:ext>
            <a:ext uri="{91240B29-F687-4F45-9708-019B960494DF}">
              <a14:hiddenLine xmlns:a14="http://schemas.microsoft.com/office/drawing/2010/main" w="4699"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19" tIns="45610" rIns="91219" bIns="45610"/>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marL="1824038" algn="l">
              <a:defRPr sz="2400">
                <a:solidFill>
                  <a:schemeClr val="tx1"/>
                </a:solidFill>
                <a:latin typeface="Times New Roman" pitchFamily="18" charset="0"/>
              </a:defRPr>
            </a:lvl5pPr>
            <a:lvl6pPr marL="2281238" fontAlgn="base">
              <a:spcBef>
                <a:spcPct val="0"/>
              </a:spcBef>
              <a:spcAft>
                <a:spcPct val="0"/>
              </a:spcAft>
              <a:defRPr sz="2400">
                <a:solidFill>
                  <a:schemeClr val="tx1"/>
                </a:solidFill>
                <a:latin typeface="Times New Roman" pitchFamily="18" charset="0"/>
              </a:defRPr>
            </a:lvl6pPr>
            <a:lvl7pPr marL="2738438" fontAlgn="base">
              <a:spcBef>
                <a:spcPct val="0"/>
              </a:spcBef>
              <a:spcAft>
                <a:spcPct val="0"/>
              </a:spcAft>
              <a:defRPr sz="2400">
                <a:solidFill>
                  <a:schemeClr val="tx1"/>
                </a:solidFill>
                <a:latin typeface="Times New Roman" pitchFamily="18" charset="0"/>
              </a:defRPr>
            </a:lvl7pPr>
            <a:lvl8pPr marL="3195638" fontAlgn="base">
              <a:spcBef>
                <a:spcPct val="0"/>
              </a:spcBef>
              <a:spcAft>
                <a:spcPct val="0"/>
              </a:spcAft>
              <a:defRPr sz="2400">
                <a:solidFill>
                  <a:schemeClr val="tx1"/>
                </a:solidFill>
                <a:latin typeface="Times New Roman" pitchFamily="18" charset="0"/>
              </a:defRPr>
            </a:lvl8pPr>
            <a:lvl9pPr marL="3652838" fontAlgn="base">
              <a:spcBef>
                <a:spcPct val="0"/>
              </a:spcBef>
              <a:spcAft>
                <a:spcPct val="0"/>
              </a:spcAft>
              <a:defRPr sz="2400">
                <a:solidFill>
                  <a:schemeClr val="tx1"/>
                </a:solidFill>
                <a:latin typeface="Times New Roman" pitchFamily="18" charset="0"/>
              </a:defRPr>
            </a:lvl9pPr>
          </a:lstStyle>
          <a:p>
            <a:r>
              <a:rPr lang="en-US" sz="1300" i="1" dirty="0">
                <a:latin typeface="WCRIMyriad" pitchFamily="2" charset="0"/>
              </a:rPr>
              <a:t>Key: </a:t>
            </a:r>
            <a:r>
              <a:rPr lang="en-US" sz="1300" b="1" dirty="0">
                <a:latin typeface="WCRIMyriad" pitchFamily="2" charset="0"/>
              </a:rPr>
              <a:t>Rx:</a:t>
            </a:r>
            <a:r>
              <a:rPr lang="en-US" sz="1300" dirty="0">
                <a:latin typeface="WCRIMyriad" pitchFamily="2" charset="0"/>
              </a:rPr>
              <a:t> Prescriptions. </a:t>
            </a:r>
          </a:p>
          <a:p>
            <a:endParaRPr lang="en-US" sz="1300" i="1" dirty="0">
              <a:latin typeface="WCRIMyriad" pitchFamily="2" charset="0"/>
            </a:endParaRPr>
          </a:p>
        </p:txBody>
      </p:sp>
    </p:spTree>
    <p:extLst>
      <p:ext uri="{BB962C8B-B14F-4D97-AF65-F5344CB8AC3E}">
        <p14:creationId xmlns:p14="http://schemas.microsoft.com/office/powerpoint/2010/main" val="1787447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682625" y="809625"/>
            <a:ext cx="5614988" cy="4210050"/>
          </a:xfrm>
        </p:spPr>
      </p:sp>
      <p:sp>
        <p:nvSpPr>
          <p:cNvPr id="2" name="Notes Placeholder 1"/>
          <p:cNvSpPr>
            <a:spLocks noGrp="1"/>
          </p:cNvSpPr>
          <p:nvPr>
            <p:ph type="body" sz="quarter" idx="10"/>
          </p:nvPr>
        </p:nvSpPr>
        <p:spPr>
          <a:xfrm>
            <a:off x="7220685" y="592113"/>
            <a:ext cx="2006600" cy="4388962"/>
          </a:xfrm>
        </p:spPr>
        <p:txBody>
          <a:bodyPr/>
          <a:lstStyle/>
          <a:p>
            <a:r>
              <a:rPr lang="en-US" dirty="0" smtClean="0"/>
              <a:t>Before looking at the early use of an MRI for low</a:t>
            </a:r>
            <a:r>
              <a:rPr lang="en-US" baseline="0" dirty="0" smtClean="0"/>
              <a:t> back pain claims, I first want to show you low back pain claims with nerve involvement, where the percentage of claims receiving an MRI within the first year was 70-80% in typical states, ranging from 50% in Massachusetts to 85% in Florida. The central states are highlighted in red.  </a:t>
            </a:r>
            <a:endParaRPr lang="en-US" dirty="0" smtClean="0"/>
          </a:p>
        </p:txBody>
      </p:sp>
      <p:sp>
        <p:nvSpPr>
          <p:cNvPr id="5" name="Text Box 5"/>
          <p:cNvSpPr txBox="1">
            <a:spLocks noChangeArrowheads="1"/>
          </p:cNvSpPr>
          <p:nvPr/>
        </p:nvSpPr>
        <p:spPr bwMode="auto">
          <a:xfrm>
            <a:off x="53418" y="7447280"/>
            <a:ext cx="4949150" cy="1741415"/>
          </a:xfrm>
          <a:prstGeom prst="rect">
            <a:avLst/>
          </a:prstGeom>
          <a:noFill/>
          <a:ln>
            <a:noFill/>
          </a:ln>
          <a:effectLst/>
          <a:extLst>
            <a:ext uri="{909E8E84-426E-40DD-AFC4-6F175D3DCCD1}">
              <a14:hiddenFill xmlns:a14="http://schemas.microsoft.com/office/drawing/2010/main">
                <a:solidFill>
                  <a:srgbClr val="FF6600">
                    <a:alpha val="75000"/>
                  </a:srgbClr>
                </a:solidFill>
              </a14:hiddenFill>
            </a:ext>
            <a:ext uri="{91240B29-F687-4F45-9708-019B960494DF}">
              <a14:hiddenLine xmlns:a14="http://schemas.microsoft.com/office/drawing/2010/main" w="4699"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19" tIns="45610" rIns="91219" bIns="45610"/>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marL="1824038" algn="l">
              <a:defRPr sz="2400">
                <a:solidFill>
                  <a:schemeClr val="tx1"/>
                </a:solidFill>
                <a:latin typeface="Times New Roman" pitchFamily="18" charset="0"/>
              </a:defRPr>
            </a:lvl5pPr>
            <a:lvl6pPr marL="2281238" fontAlgn="base">
              <a:spcBef>
                <a:spcPct val="0"/>
              </a:spcBef>
              <a:spcAft>
                <a:spcPct val="0"/>
              </a:spcAft>
              <a:defRPr sz="2400">
                <a:solidFill>
                  <a:schemeClr val="tx1"/>
                </a:solidFill>
                <a:latin typeface="Times New Roman" pitchFamily="18" charset="0"/>
              </a:defRPr>
            </a:lvl6pPr>
            <a:lvl7pPr marL="2738438" fontAlgn="base">
              <a:spcBef>
                <a:spcPct val="0"/>
              </a:spcBef>
              <a:spcAft>
                <a:spcPct val="0"/>
              </a:spcAft>
              <a:defRPr sz="2400">
                <a:solidFill>
                  <a:schemeClr val="tx1"/>
                </a:solidFill>
                <a:latin typeface="Times New Roman" pitchFamily="18" charset="0"/>
              </a:defRPr>
            </a:lvl7pPr>
            <a:lvl8pPr marL="3195638" fontAlgn="base">
              <a:spcBef>
                <a:spcPct val="0"/>
              </a:spcBef>
              <a:spcAft>
                <a:spcPct val="0"/>
              </a:spcAft>
              <a:defRPr sz="2400">
                <a:solidFill>
                  <a:schemeClr val="tx1"/>
                </a:solidFill>
                <a:latin typeface="Times New Roman" pitchFamily="18" charset="0"/>
              </a:defRPr>
            </a:lvl8pPr>
            <a:lvl9pPr marL="3652838" fontAlgn="base">
              <a:spcBef>
                <a:spcPct val="0"/>
              </a:spcBef>
              <a:spcAft>
                <a:spcPct val="0"/>
              </a:spcAft>
              <a:defRPr sz="2400">
                <a:solidFill>
                  <a:schemeClr val="tx1"/>
                </a:solidFill>
                <a:latin typeface="Times New Roman" pitchFamily="18" charset="0"/>
              </a:defRPr>
            </a:lvl9pPr>
          </a:lstStyle>
          <a:p>
            <a:r>
              <a:rPr lang="en-US" sz="1300" i="1" dirty="0">
                <a:latin typeface="WCRIMyriad" pitchFamily="2" charset="0"/>
              </a:rPr>
              <a:t>Key: </a:t>
            </a:r>
            <a:r>
              <a:rPr lang="en-US" sz="1300" b="1" dirty="0">
                <a:latin typeface="WCRIMyriad" pitchFamily="2" charset="0"/>
              </a:rPr>
              <a:t>Rx:</a:t>
            </a:r>
            <a:r>
              <a:rPr lang="en-US" sz="1300" dirty="0">
                <a:latin typeface="WCRIMyriad" pitchFamily="2" charset="0"/>
              </a:rPr>
              <a:t> Prescriptions. </a:t>
            </a:r>
          </a:p>
          <a:p>
            <a:endParaRPr lang="en-US" sz="1300" i="1" dirty="0">
              <a:latin typeface="WCRIMyriad" pitchFamily="2" charset="0"/>
            </a:endParaRPr>
          </a:p>
        </p:txBody>
      </p:sp>
    </p:spTree>
    <p:extLst>
      <p:ext uri="{BB962C8B-B14F-4D97-AF65-F5344CB8AC3E}">
        <p14:creationId xmlns:p14="http://schemas.microsoft.com/office/powerpoint/2010/main" val="2455011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404813" y="833438"/>
            <a:ext cx="6099175" cy="4575175"/>
          </a:xfrm>
        </p:spPr>
      </p:sp>
      <p:sp>
        <p:nvSpPr>
          <p:cNvPr id="2" name="Notes Placeholder 1"/>
          <p:cNvSpPr>
            <a:spLocks noGrp="1"/>
          </p:cNvSpPr>
          <p:nvPr>
            <p:ph type="body" sz="quarter" idx="10"/>
          </p:nvPr>
        </p:nvSpPr>
        <p:spPr>
          <a:xfrm>
            <a:off x="7172559" y="394886"/>
            <a:ext cx="2006600" cy="6362050"/>
          </a:xfrm>
        </p:spPr>
        <p:txBody>
          <a:bodyPr/>
          <a:lstStyle/>
          <a:p>
            <a:r>
              <a:rPr lang="en-US" dirty="0" smtClean="0"/>
              <a:t>Medical treatment guidelines do</a:t>
            </a:r>
            <a:r>
              <a:rPr lang="en-US" baseline="0" dirty="0" smtClean="0"/>
              <a:t> not recommend early MRI for low back patients with suspected nerve root involvement unless a more serious pathology is suspected. We did not include claims where a red flag condition was identified during the first year, so even if one was identified, the frequency of this occurring would be very small.  The higher rate of early MRI, can be observed with states which have less restrictive treatment guidelines or none at all. We saw a larger variation across the states for the early use of an MRI for claims with nerve involvement comparted to those which were low back pain only.  </a:t>
            </a:r>
            <a:endParaRPr lang="en-US" dirty="0" smtClean="0"/>
          </a:p>
        </p:txBody>
      </p:sp>
      <p:sp>
        <p:nvSpPr>
          <p:cNvPr id="5" name="Text Box 5"/>
          <p:cNvSpPr txBox="1">
            <a:spLocks noChangeArrowheads="1"/>
          </p:cNvSpPr>
          <p:nvPr/>
        </p:nvSpPr>
        <p:spPr bwMode="auto">
          <a:xfrm>
            <a:off x="53418" y="7447280"/>
            <a:ext cx="4949150" cy="1741415"/>
          </a:xfrm>
          <a:prstGeom prst="rect">
            <a:avLst/>
          </a:prstGeom>
          <a:noFill/>
          <a:ln>
            <a:noFill/>
          </a:ln>
          <a:effectLst/>
          <a:extLst>
            <a:ext uri="{909E8E84-426E-40DD-AFC4-6F175D3DCCD1}">
              <a14:hiddenFill xmlns:a14="http://schemas.microsoft.com/office/drawing/2010/main">
                <a:solidFill>
                  <a:srgbClr val="FF6600">
                    <a:alpha val="75000"/>
                  </a:srgbClr>
                </a:solidFill>
              </a14:hiddenFill>
            </a:ext>
            <a:ext uri="{91240B29-F687-4F45-9708-019B960494DF}">
              <a14:hiddenLine xmlns:a14="http://schemas.microsoft.com/office/drawing/2010/main" w="4699"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19" tIns="45610" rIns="91219" bIns="45610"/>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marL="1824038" algn="l">
              <a:defRPr sz="2400">
                <a:solidFill>
                  <a:schemeClr val="tx1"/>
                </a:solidFill>
                <a:latin typeface="Times New Roman" pitchFamily="18" charset="0"/>
              </a:defRPr>
            </a:lvl5pPr>
            <a:lvl6pPr marL="2281238" fontAlgn="base">
              <a:spcBef>
                <a:spcPct val="0"/>
              </a:spcBef>
              <a:spcAft>
                <a:spcPct val="0"/>
              </a:spcAft>
              <a:defRPr sz="2400">
                <a:solidFill>
                  <a:schemeClr val="tx1"/>
                </a:solidFill>
                <a:latin typeface="Times New Roman" pitchFamily="18" charset="0"/>
              </a:defRPr>
            </a:lvl6pPr>
            <a:lvl7pPr marL="2738438" fontAlgn="base">
              <a:spcBef>
                <a:spcPct val="0"/>
              </a:spcBef>
              <a:spcAft>
                <a:spcPct val="0"/>
              </a:spcAft>
              <a:defRPr sz="2400">
                <a:solidFill>
                  <a:schemeClr val="tx1"/>
                </a:solidFill>
                <a:latin typeface="Times New Roman" pitchFamily="18" charset="0"/>
              </a:defRPr>
            </a:lvl7pPr>
            <a:lvl8pPr marL="3195638" fontAlgn="base">
              <a:spcBef>
                <a:spcPct val="0"/>
              </a:spcBef>
              <a:spcAft>
                <a:spcPct val="0"/>
              </a:spcAft>
              <a:defRPr sz="2400">
                <a:solidFill>
                  <a:schemeClr val="tx1"/>
                </a:solidFill>
                <a:latin typeface="Times New Roman" pitchFamily="18" charset="0"/>
              </a:defRPr>
            </a:lvl8pPr>
            <a:lvl9pPr marL="3652838" fontAlgn="base">
              <a:spcBef>
                <a:spcPct val="0"/>
              </a:spcBef>
              <a:spcAft>
                <a:spcPct val="0"/>
              </a:spcAft>
              <a:defRPr sz="2400">
                <a:solidFill>
                  <a:schemeClr val="tx1"/>
                </a:solidFill>
                <a:latin typeface="Times New Roman" pitchFamily="18" charset="0"/>
              </a:defRPr>
            </a:lvl9pPr>
          </a:lstStyle>
          <a:p>
            <a:r>
              <a:rPr lang="en-US" sz="1300" i="1" dirty="0">
                <a:latin typeface="WCRIMyriad" pitchFamily="2" charset="0"/>
              </a:rPr>
              <a:t>Key: </a:t>
            </a:r>
            <a:r>
              <a:rPr lang="en-US" sz="1300" b="1" dirty="0">
                <a:latin typeface="WCRIMyriad" pitchFamily="2" charset="0"/>
              </a:rPr>
              <a:t>Rx:</a:t>
            </a:r>
            <a:r>
              <a:rPr lang="en-US" sz="1300" dirty="0">
                <a:latin typeface="WCRIMyriad" pitchFamily="2" charset="0"/>
              </a:rPr>
              <a:t> Prescriptions. </a:t>
            </a:r>
          </a:p>
          <a:p>
            <a:endParaRPr lang="en-US" sz="1300" i="1" dirty="0">
              <a:latin typeface="WCRIMyriad" pitchFamily="2" charset="0"/>
            </a:endParaRPr>
          </a:p>
        </p:txBody>
      </p:sp>
    </p:spTree>
    <p:extLst>
      <p:ext uri="{BB962C8B-B14F-4D97-AF65-F5344CB8AC3E}">
        <p14:creationId xmlns:p14="http://schemas.microsoft.com/office/powerpoint/2010/main" val="936051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427038" y="633413"/>
            <a:ext cx="5908675" cy="4432300"/>
          </a:xfrm>
        </p:spPr>
      </p:sp>
      <p:sp>
        <p:nvSpPr>
          <p:cNvPr id="2" name="Notes Placeholder 1"/>
          <p:cNvSpPr>
            <a:spLocks noGrp="1"/>
          </p:cNvSpPr>
          <p:nvPr>
            <p:ph type="body" sz="quarter" idx="10"/>
          </p:nvPr>
        </p:nvSpPr>
        <p:spPr>
          <a:xfrm>
            <a:off x="7201435" y="293820"/>
            <a:ext cx="2006600" cy="6496804"/>
          </a:xfrm>
        </p:spPr>
        <p:txBody>
          <a:bodyPr/>
          <a:lstStyle/>
          <a:p>
            <a:r>
              <a:rPr lang="en-US" dirty="0" smtClean="0"/>
              <a:t>We categorized</a:t>
            </a:r>
            <a:r>
              <a:rPr lang="en-US" baseline="0" dirty="0" smtClean="0"/>
              <a:t> states by the use of medical treatment guidelines and the policy factors noted earlier as to how they may influence utilization of medical treatments.  We looked at whether the state had adopted restrictive guidelines for the early use of MRIs, less restrictive guidelines and states where no guidelines were in place.  We also looked at whether the guidelines were referenced in the reimbursement rules. The four states with restrictive state adopted guidelines were typical or lower than typical in their use of early MRI as were those where guidelines were referenced in their reimbursement rules.  We did see a wide variation across the states with no state adopted treatment guidelines which indicates other factors may influence the use of MRIs earlier in the claim. </a:t>
            </a:r>
            <a:endParaRPr lang="en-US" dirty="0" smtClean="0"/>
          </a:p>
        </p:txBody>
      </p:sp>
      <p:sp>
        <p:nvSpPr>
          <p:cNvPr id="5" name="Text Box 5"/>
          <p:cNvSpPr txBox="1">
            <a:spLocks noChangeArrowheads="1"/>
          </p:cNvSpPr>
          <p:nvPr/>
        </p:nvSpPr>
        <p:spPr bwMode="auto">
          <a:xfrm>
            <a:off x="53418" y="7447280"/>
            <a:ext cx="4949150" cy="1741415"/>
          </a:xfrm>
          <a:prstGeom prst="rect">
            <a:avLst/>
          </a:prstGeom>
          <a:noFill/>
          <a:ln>
            <a:noFill/>
          </a:ln>
          <a:effectLst/>
          <a:extLst>
            <a:ext uri="{909E8E84-426E-40DD-AFC4-6F175D3DCCD1}">
              <a14:hiddenFill xmlns:a14="http://schemas.microsoft.com/office/drawing/2010/main">
                <a:solidFill>
                  <a:srgbClr val="FF6600">
                    <a:alpha val="75000"/>
                  </a:srgbClr>
                </a:solidFill>
              </a14:hiddenFill>
            </a:ext>
            <a:ext uri="{91240B29-F687-4F45-9708-019B960494DF}">
              <a14:hiddenLine xmlns:a14="http://schemas.microsoft.com/office/drawing/2010/main" w="4699"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19" tIns="45610" rIns="91219" bIns="45610"/>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marL="1824038" algn="l">
              <a:defRPr sz="2400">
                <a:solidFill>
                  <a:schemeClr val="tx1"/>
                </a:solidFill>
                <a:latin typeface="Times New Roman" pitchFamily="18" charset="0"/>
              </a:defRPr>
            </a:lvl5pPr>
            <a:lvl6pPr marL="2281238" fontAlgn="base">
              <a:spcBef>
                <a:spcPct val="0"/>
              </a:spcBef>
              <a:spcAft>
                <a:spcPct val="0"/>
              </a:spcAft>
              <a:defRPr sz="2400">
                <a:solidFill>
                  <a:schemeClr val="tx1"/>
                </a:solidFill>
                <a:latin typeface="Times New Roman" pitchFamily="18" charset="0"/>
              </a:defRPr>
            </a:lvl6pPr>
            <a:lvl7pPr marL="2738438" fontAlgn="base">
              <a:spcBef>
                <a:spcPct val="0"/>
              </a:spcBef>
              <a:spcAft>
                <a:spcPct val="0"/>
              </a:spcAft>
              <a:defRPr sz="2400">
                <a:solidFill>
                  <a:schemeClr val="tx1"/>
                </a:solidFill>
                <a:latin typeface="Times New Roman" pitchFamily="18" charset="0"/>
              </a:defRPr>
            </a:lvl7pPr>
            <a:lvl8pPr marL="3195638" fontAlgn="base">
              <a:spcBef>
                <a:spcPct val="0"/>
              </a:spcBef>
              <a:spcAft>
                <a:spcPct val="0"/>
              </a:spcAft>
              <a:defRPr sz="2400">
                <a:solidFill>
                  <a:schemeClr val="tx1"/>
                </a:solidFill>
                <a:latin typeface="Times New Roman" pitchFamily="18" charset="0"/>
              </a:defRPr>
            </a:lvl8pPr>
            <a:lvl9pPr marL="3652838" fontAlgn="base">
              <a:spcBef>
                <a:spcPct val="0"/>
              </a:spcBef>
              <a:spcAft>
                <a:spcPct val="0"/>
              </a:spcAft>
              <a:defRPr sz="2400">
                <a:solidFill>
                  <a:schemeClr val="tx1"/>
                </a:solidFill>
                <a:latin typeface="Times New Roman" pitchFamily="18" charset="0"/>
              </a:defRPr>
            </a:lvl9pPr>
          </a:lstStyle>
          <a:p>
            <a:r>
              <a:rPr lang="en-US" sz="1300" i="1" dirty="0">
                <a:latin typeface="WCRIMyriad" pitchFamily="2" charset="0"/>
              </a:rPr>
              <a:t>Key: </a:t>
            </a:r>
            <a:r>
              <a:rPr lang="en-US" sz="1300" b="1" dirty="0">
                <a:latin typeface="WCRIMyriad" pitchFamily="2" charset="0"/>
              </a:rPr>
              <a:t>Rx:</a:t>
            </a:r>
            <a:r>
              <a:rPr lang="en-US" sz="1300" dirty="0">
                <a:latin typeface="WCRIMyriad" pitchFamily="2" charset="0"/>
              </a:rPr>
              <a:t> Prescriptions. </a:t>
            </a:r>
          </a:p>
          <a:p>
            <a:endParaRPr lang="en-US" sz="1300" i="1" dirty="0">
              <a:latin typeface="WCRIMyriad" pitchFamily="2" charset="0"/>
            </a:endParaRPr>
          </a:p>
        </p:txBody>
      </p:sp>
    </p:spTree>
    <p:extLst>
      <p:ext uri="{BB962C8B-B14F-4D97-AF65-F5344CB8AC3E}">
        <p14:creationId xmlns:p14="http://schemas.microsoft.com/office/powerpoint/2010/main" val="2276193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703263" y="642938"/>
            <a:ext cx="5884862" cy="4413250"/>
          </a:xfrm>
        </p:spPr>
      </p:sp>
      <p:sp>
        <p:nvSpPr>
          <p:cNvPr id="2" name="Notes Placeholder 1"/>
          <p:cNvSpPr>
            <a:spLocks noGrp="1"/>
          </p:cNvSpPr>
          <p:nvPr>
            <p:ph type="body" sz="quarter" idx="10"/>
          </p:nvPr>
        </p:nvSpPr>
        <p:spPr>
          <a:xfrm>
            <a:off x="7249561" y="423761"/>
            <a:ext cx="2006600" cy="5798972"/>
          </a:xfrm>
        </p:spPr>
        <p:txBody>
          <a:bodyPr/>
          <a:lstStyle/>
          <a:p>
            <a:r>
              <a:rPr lang="en-US" dirty="0" smtClean="0"/>
              <a:t>Moving on to look</a:t>
            </a:r>
            <a:r>
              <a:rPr lang="en-US" baseline="0" dirty="0" smtClean="0"/>
              <a:t> at the use of lumbar decompression surgery for treatment of low back </a:t>
            </a:r>
            <a:r>
              <a:rPr lang="en-US" baseline="0" dirty="0" smtClean="0"/>
              <a:t>pain with nerve involvement, </a:t>
            </a:r>
            <a:r>
              <a:rPr lang="en-US" baseline="0" dirty="0" smtClean="0"/>
              <a:t>we observed substantial variation across the states for the use of this medical treatment ranging from 3.2% of the claims in Delaware up to 21.5% of the claims in Kansas. The median of the 27 study states at 8.5%.  We don’t know what the ideal surgery rate should be for this procedure, but the substantial variation indicates there may overutilization in states with a high surgery rate compared to what treatment guidelines would recommend and an underutilization of this procedure in states with a low surgery rate. </a:t>
            </a:r>
            <a:endParaRPr lang="en-US" dirty="0" smtClean="0"/>
          </a:p>
        </p:txBody>
      </p:sp>
      <p:sp>
        <p:nvSpPr>
          <p:cNvPr id="5" name="Text Box 5"/>
          <p:cNvSpPr txBox="1">
            <a:spLocks noChangeArrowheads="1"/>
          </p:cNvSpPr>
          <p:nvPr/>
        </p:nvSpPr>
        <p:spPr bwMode="auto">
          <a:xfrm>
            <a:off x="53418" y="7447280"/>
            <a:ext cx="4949150" cy="1741415"/>
          </a:xfrm>
          <a:prstGeom prst="rect">
            <a:avLst/>
          </a:prstGeom>
          <a:noFill/>
          <a:ln>
            <a:noFill/>
          </a:ln>
          <a:effectLst/>
          <a:extLst>
            <a:ext uri="{909E8E84-426E-40DD-AFC4-6F175D3DCCD1}">
              <a14:hiddenFill xmlns:a14="http://schemas.microsoft.com/office/drawing/2010/main">
                <a:solidFill>
                  <a:srgbClr val="FF6600">
                    <a:alpha val="75000"/>
                  </a:srgbClr>
                </a:solidFill>
              </a14:hiddenFill>
            </a:ext>
            <a:ext uri="{91240B29-F687-4F45-9708-019B960494DF}">
              <a14:hiddenLine xmlns:a14="http://schemas.microsoft.com/office/drawing/2010/main" w="4699"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19" tIns="45610" rIns="91219" bIns="45610"/>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marL="1824038" algn="l">
              <a:defRPr sz="2400">
                <a:solidFill>
                  <a:schemeClr val="tx1"/>
                </a:solidFill>
                <a:latin typeface="Times New Roman" pitchFamily="18" charset="0"/>
              </a:defRPr>
            </a:lvl5pPr>
            <a:lvl6pPr marL="2281238" fontAlgn="base">
              <a:spcBef>
                <a:spcPct val="0"/>
              </a:spcBef>
              <a:spcAft>
                <a:spcPct val="0"/>
              </a:spcAft>
              <a:defRPr sz="2400">
                <a:solidFill>
                  <a:schemeClr val="tx1"/>
                </a:solidFill>
                <a:latin typeface="Times New Roman" pitchFamily="18" charset="0"/>
              </a:defRPr>
            </a:lvl6pPr>
            <a:lvl7pPr marL="2738438" fontAlgn="base">
              <a:spcBef>
                <a:spcPct val="0"/>
              </a:spcBef>
              <a:spcAft>
                <a:spcPct val="0"/>
              </a:spcAft>
              <a:defRPr sz="2400">
                <a:solidFill>
                  <a:schemeClr val="tx1"/>
                </a:solidFill>
                <a:latin typeface="Times New Roman" pitchFamily="18" charset="0"/>
              </a:defRPr>
            </a:lvl7pPr>
            <a:lvl8pPr marL="3195638" fontAlgn="base">
              <a:spcBef>
                <a:spcPct val="0"/>
              </a:spcBef>
              <a:spcAft>
                <a:spcPct val="0"/>
              </a:spcAft>
              <a:defRPr sz="2400">
                <a:solidFill>
                  <a:schemeClr val="tx1"/>
                </a:solidFill>
                <a:latin typeface="Times New Roman" pitchFamily="18" charset="0"/>
              </a:defRPr>
            </a:lvl8pPr>
            <a:lvl9pPr marL="3652838" fontAlgn="base">
              <a:spcBef>
                <a:spcPct val="0"/>
              </a:spcBef>
              <a:spcAft>
                <a:spcPct val="0"/>
              </a:spcAft>
              <a:defRPr sz="2400">
                <a:solidFill>
                  <a:schemeClr val="tx1"/>
                </a:solidFill>
                <a:latin typeface="Times New Roman" pitchFamily="18" charset="0"/>
              </a:defRPr>
            </a:lvl9pPr>
          </a:lstStyle>
          <a:p>
            <a:r>
              <a:rPr lang="en-US" sz="1300" i="1" dirty="0">
                <a:latin typeface="WCRIMyriad" pitchFamily="2" charset="0"/>
              </a:rPr>
              <a:t>Key: </a:t>
            </a:r>
            <a:r>
              <a:rPr lang="en-US" sz="1300" b="1" dirty="0">
                <a:latin typeface="WCRIMyriad" pitchFamily="2" charset="0"/>
              </a:rPr>
              <a:t>Rx:</a:t>
            </a:r>
            <a:r>
              <a:rPr lang="en-US" sz="1300" dirty="0">
                <a:latin typeface="WCRIMyriad" pitchFamily="2" charset="0"/>
              </a:rPr>
              <a:t> Prescriptions. </a:t>
            </a:r>
          </a:p>
          <a:p>
            <a:endParaRPr lang="en-US" sz="1300" i="1" dirty="0">
              <a:latin typeface="WCRIMyriad" pitchFamily="2" charset="0"/>
            </a:endParaRPr>
          </a:p>
        </p:txBody>
      </p:sp>
    </p:spTree>
    <p:extLst>
      <p:ext uri="{BB962C8B-B14F-4D97-AF65-F5344CB8AC3E}">
        <p14:creationId xmlns:p14="http://schemas.microsoft.com/office/powerpoint/2010/main" val="25470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0894" y="636588"/>
            <a:ext cx="6259472" cy="4515130"/>
          </a:xfrm>
        </p:spPr>
      </p:sp>
      <p:sp>
        <p:nvSpPr>
          <p:cNvPr id="3" name="Notes Placeholder 2"/>
          <p:cNvSpPr>
            <a:spLocks noGrp="1"/>
          </p:cNvSpPr>
          <p:nvPr>
            <p:ph type="body" idx="1"/>
          </p:nvPr>
        </p:nvSpPr>
        <p:spPr>
          <a:xfrm>
            <a:off x="6761748" y="300022"/>
            <a:ext cx="2723950" cy="6599583"/>
          </a:xfrm>
        </p:spPr>
        <p:txBody>
          <a:bodyPr/>
          <a:lstStyle/>
          <a:p>
            <a:r>
              <a:rPr lang="en-US" sz="1200" dirty="0" smtClean="0"/>
              <a:t>For the past 36 years, WCRI has been providing</a:t>
            </a:r>
            <a:r>
              <a:rPr lang="en-US" sz="1200" baseline="0" dirty="0" smtClean="0"/>
              <a:t> independent, objective, credible research to the workers’ compensation industry to support public policy discussions and reforms.  We are headquartered in Cambridge, MA and are supported through our members, many of which are attending this session today. Our members are made up of state agencies regulating workers’ compensation, labor organizations, employers, insurers and service providers as this broad array of stakeholders are all invested in the delivery of benefits to injured workers.  For those of you who are our members, we thank you for your support.  If interested in learning more about membership, please contact me in the future.</a:t>
            </a:r>
          </a:p>
          <a:p>
            <a:r>
              <a:rPr lang="en-US" sz="1200" baseline="0" dirty="0" smtClean="0"/>
              <a:t>WCRI publishes a large array of studies focused on the delivery of benefits to injured workers and all of our work is subject to a rigorous peer and technical review process prior to publication.  It is very important to note that WCRI does not make recommendations or take positions on issues as our work is provided to help support stakeholders with information to ground their policy discussions on facts vs. anecdotes.  If you haven’t visited our website before, I would encourage you to do so as we have a wealth of information in our over 600 studies available as a resource.  </a:t>
            </a:r>
            <a:endParaRPr lang="en-US" sz="1200" dirty="0"/>
          </a:p>
        </p:txBody>
      </p:sp>
    </p:spTree>
    <p:extLst>
      <p:ext uri="{BB962C8B-B14F-4D97-AF65-F5344CB8AC3E}">
        <p14:creationId xmlns:p14="http://schemas.microsoft.com/office/powerpoint/2010/main" val="2125965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725488" y="809625"/>
            <a:ext cx="5797550" cy="4348163"/>
          </a:xfrm>
        </p:spPr>
      </p:sp>
      <p:sp>
        <p:nvSpPr>
          <p:cNvPr id="2" name="Notes Placeholder 1"/>
          <p:cNvSpPr>
            <a:spLocks noGrp="1"/>
          </p:cNvSpPr>
          <p:nvPr>
            <p:ph type="body" sz="quarter" idx="10"/>
          </p:nvPr>
        </p:nvSpPr>
        <p:spPr>
          <a:xfrm>
            <a:off x="7230311" y="611611"/>
            <a:ext cx="2006600" cy="5880629"/>
          </a:xfrm>
        </p:spPr>
        <p:txBody>
          <a:bodyPr/>
          <a:lstStyle/>
          <a:p>
            <a:r>
              <a:rPr lang="en-US" dirty="0" smtClean="0"/>
              <a:t>Overall, the correlations between the rate of lumbar decompression</a:t>
            </a:r>
            <a:r>
              <a:rPr lang="en-US" baseline="0" dirty="0" smtClean="0"/>
              <a:t> surgery and the policy factors we considered seemed to be clearer than in our analysis of early MRIs, especially on how state-adopted guidelines are used or referenced for UR and reimbursement. We observed lower rates of lumbar decompression surgery in states with restrictive guidelines and  mandatory use of them with UR or dispute resolution.  In addition, we did find that a more restrictive guideline for the use of early MRIs in MA, NY, CT and MN, also had a lower rate of decompression surgery. You will note that KS has adopted medical treatment guidelines, but they are for educational purposes and not mandated in the utilization review or dispute resolution processes.  </a:t>
            </a:r>
            <a:endParaRPr lang="en-US" dirty="0" smtClean="0"/>
          </a:p>
        </p:txBody>
      </p:sp>
      <p:sp>
        <p:nvSpPr>
          <p:cNvPr id="5" name="Text Box 5"/>
          <p:cNvSpPr txBox="1">
            <a:spLocks noChangeArrowheads="1"/>
          </p:cNvSpPr>
          <p:nvPr/>
        </p:nvSpPr>
        <p:spPr bwMode="auto">
          <a:xfrm>
            <a:off x="53418" y="7447280"/>
            <a:ext cx="4949150" cy="1741415"/>
          </a:xfrm>
          <a:prstGeom prst="rect">
            <a:avLst/>
          </a:prstGeom>
          <a:noFill/>
          <a:ln>
            <a:noFill/>
          </a:ln>
          <a:effectLst/>
          <a:extLst>
            <a:ext uri="{909E8E84-426E-40DD-AFC4-6F175D3DCCD1}">
              <a14:hiddenFill xmlns:a14="http://schemas.microsoft.com/office/drawing/2010/main">
                <a:solidFill>
                  <a:srgbClr val="FF6600">
                    <a:alpha val="75000"/>
                  </a:srgbClr>
                </a:solidFill>
              </a14:hiddenFill>
            </a:ext>
            <a:ext uri="{91240B29-F687-4F45-9708-019B960494DF}">
              <a14:hiddenLine xmlns:a14="http://schemas.microsoft.com/office/drawing/2010/main" w="4699"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19" tIns="45610" rIns="91219" bIns="45610"/>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marL="1824038" algn="l">
              <a:defRPr sz="2400">
                <a:solidFill>
                  <a:schemeClr val="tx1"/>
                </a:solidFill>
                <a:latin typeface="Times New Roman" pitchFamily="18" charset="0"/>
              </a:defRPr>
            </a:lvl5pPr>
            <a:lvl6pPr marL="2281238" fontAlgn="base">
              <a:spcBef>
                <a:spcPct val="0"/>
              </a:spcBef>
              <a:spcAft>
                <a:spcPct val="0"/>
              </a:spcAft>
              <a:defRPr sz="2400">
                <a:solidFill>
                  <a:schemeClr val="tx1"/>
                </a:solidFill>
                <a:latin typeface="Times New Roman" pitchFamily="18" charset="0"/>
              </a:defRPr>
            </a:lvl6pPr>
            <a:lvl7pPr marL="2738438" fontAlgn="base">
              <a:spcBef>
                <a:spcPct val="0"/>
              </a:spcBef>
              <a:spcAft>
                <a:spcPct val="0"/>
              </a:spcAft>
              <a:defRPr sz="2400">
                <a:solidFill>
                  <a:schemeClr val="tx1"/>
                </a:solidFill>
                <a:latin typeface="Times New Roman" pitchFamily="18" charset="0"/>
              </a:defRPr>
            </a:lvl7pPr>
            <a:lvl8pPr marL="3195638" fontAlgn="base">
              <a:spcBef>
                <a:spcPct val="0"/>
              </a:spcBef>
              <a:spcAft>
                <a:spcPct val="0"/>
              </a:spcAft>
              <a:defRPr sz="2400">
                <a:solidFill>
                  <a:schemeClr val="tx1"/>
                </a:solidFill>
                <a:latin typeface="Times New Roman" pitchFamily="18" charset="0"/>
              </a:defRPr>
            </a:lvl8pPr>
            <a:lvl9pPr marL="3652838" fontAlgn="base">
              <a:spcBef>
                <a:spcPct val="0"/>
              </a:spcBef>
              <a:spcAft>
                <a:spcPct val="0"/>
              </a:spcAft>
              <a:defRPr sz="2400">
                <a:solidFill>
                  <a:schemeClr val="tx1"/>
                </a:solidFill>
                <a:latin typeface="Times New Roman" pitchFamily="18" charset="0"/>
              </a:defRPr>
            </a:lvl9pPr>
          </a:lstStyle>
          <a:p>
            <a:r>
              <a:rPr lang="en-US" sz="1300" i="1" dirty="0">
                <a:latin typeface="WCRIMyriad" pitchFamily="2" charset="0"/>
              </a:rPr>
              <a:t>Key: </a:t>
            </a:r>
            <a:r>
              <a:rPr lang="en-US" sz="1300" b="1" dirty="0">
                <a:latin typeface="WCRIMyriad" pitchFamily="2" charset="0"/>
              </a:rPr>
              <a:t>Rx:</a:t>
            </a:r>
            <a:r>
              <a:rPr lang="en-US" sz="1300" dirty="0">
                <a:latin typeface="WCRIMyriad" pitchFamily="2" charset="0"/>
              </a:rPr>
              <a:t> Prescriptions. </a:t>
            </a:r>
          </a:p>
          <a:p>
            <a:endParaRPr lang="en-US" sz="1300" i="1" dirty="0">
              <a:latin typeface="WCRIMyriad" pitchFamily="2" charset="0"/>
            </a:endParaRPr>
          </a:p>
        </p:txBody>
      </p:sp>
    </p:spTree>
    <p:extLst>
      <p:ext uri="{BB962C8B-B14F-4D97-AF65-F5344CB8AC3E}">
        <p14:creationId xmlns:p14="http://schemas.microsoft.com/office/powerpoint/2010/main" val="48227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6850" y="636588"/>
            <a:ext cx="6765925" cy="5075237"/>
          </a:xfrm>
        </p:spPr>
      </p:sp>
      <p:sp>
        <p:nvSpPr>
          <p:cNvPr id="3" name="Notes Placeholder 2"/>
          <p:cNvSpPr>
            <a:spLocks noGrp="1"/>
          </p:cNvSpPr>
          <p:nvPr>
            <p:ph type="body" idx="1"/>
          </p:nvPr>
        </p:nvSpPr>
        <p:spPr/>
        <p:txBody>
          <a:bodyPr/>
          <a:lstStyle/>
          <a:p>
            <a:r>
              <a:rPr lang="en-US" dirty="0" smtClean="0"/>
              <a:t>State Policies inventory is a rich resource of</a:t>
            </a:r>
            <a:r>
              <a:rPr lang="en-US" baseline="0" dirty="0" smtClean="0"/>
              <a:t> information on medical treatment guidelines and utilization review and how they interact together..</a:t>
            </a:r>
          </a:p>
          <a:p>
            <a:endParaRPr lang="en-US" baseline="0" dirty="0" smtClean="0"/>
          </a:p>
          <a:p>
            <a:r>
              <a:rPr lang="en-US" baseline="0" dirty="0" smtClean="0"/>
              <a:t>In looking at the early use of MRIs to treat back pain, we found frequent use of them despite their not being recommended in treatment guidelines.  We saw this occur more frequently in states with less restrictive guidelines or none at all.</a:t>
            </a:r>
          </a:p>
          <a:p>
            <a:endParaRPr lang="en-US" baseline="0" dirty="0" smtClean="0"/>
          </a:p>
          <a:p>
            <a:r>
              <a:rPr lang="en-US" baseline="0" dirty="0" smtClean="0"/>
              <a:t>Most states with restrictive guidelines on the early use of MRIs had lower rates of decompression surgery.</a:t>
            </a:r>
          </a:p>
          <a:p>
            <a:endParaRPr lang="en-US" baseline="0" dirty="0" smtClean="0"/>
          </a:p>
          <a:p>
            <a:r>
              <a:rPr lang="en-US" baseline="0" dirty="0" smtClean="0"/>
              <a:t>And, we also observed lower rates of decompression surgery in most states where medical treatment guidelines were more restrictive for this surgery and the guidelines were also accompanied by UR, reimbursement requirements and dispute resolution.</a:t>
            </a:r>
            <a:endParaRPr lang="en-US" dirty="0"/>
          </a:p>
        </p:txBody>
      </p:sp>
    </p:spTree>
    <p:extLst>
      <p:ext uri="{BB962C8B-B14F-4D97-AF65-F5344CB8AC3E}">
        <p14:creationId xmlns:p14="http://schemas.microsoft.com/office/powerpoint/2010/main" val="956261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636588"/>
            <a:ext cx="6765925" cy="50752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839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615954" y="559904"/>
            <a:ext cx="2689412" cy="6599583"/>
          </a:xfrm>
        </p:spPr>
        <p:txBody>
          <a:bodyPr/>
          <a:lstStyle/>
          <a:p>
            <a:r>
              <a:rPr lang="en-US" dirty="0" smtClean="0"/>
              <a:t>Today I am going</a:t>
            </a:r>
            <a:r>
              <a:rPr lang="en-US" baseline="0" dirty="0" smtClean="0"/>
              <a:t> to share information from two WCRI studies.  The first few slides will provide information from our national inventory on state policies  on treatment guidelines and utilization management and the second study looks into whether treatment guidelines influence the early use of MRIs and decompression surgery for treating low back pain.</a:t>
            </a:r>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3</a:t>
            </a:fld>
            <a:endParaRPr lang="en-US" dirty="0"/>
          </a:p>
        </p:txBody>
      </p:sp>
      <p:sp>
        <p:nvSpPr>
          <p:cNvPr id="6" name="Slide Image Placeholder 5"/>
          <p:cNvSpPr>
            <a:spLocks noGrp="1" noRot="1" noChangeAspect="1"/>
          </p:cNvSpPr>
          <p:nvPr>
            <p:ph type="sldImg"/>
          </p:nvPr>
        </p:nvSpPr>
        <p:spPr>
          <a:xfrm>
            <a:off x="768350" y="676275"/>
            <a:ext cx="4972050" cy="3729038"/>
          </a:xfrm>
        </p:spPr>
      </p:sp>
    </p:spTree>
    <p:extLst>
      <p:ext uri="{BB962C8B-B14F-4D97-AF65-F5344CB8AC3E}">
        <p14:creationId xmlns:p14="http://schemas.microsoft.com/office/powerpoint/2010/main" val="1775197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388847" y="213269"/>
            <a:ext cx="3012141" cy="6599583"/>
          </a:xfrm>
        </p:spPr>
        <p:txBody>
          <a:bodyPr/>
          <a:lstStyle/>
          <a:p>
            <a:r>
              <a:rPr lang="en-US" dirty="0" smtClean="0"/>
              <a:t>Just a quick mention about</a:t>
            </a:r>
            <a:r>
              <a:rPr lang="en-US" baseline="0" dirty="0" smtClean="0"/>
              <a:t> WCRI’s inventories.  WCRI publishes a collection of inventories, one of which is on workers’ compensation laws which we co-author with IAIABC, which serve as excellent resource tools for understanding state policies in a number of areas.  Today I will be sharing some information from our national inventory of treatment guidelines and utilization management as this provides a rich set of information on how guidelines interact with utilization review, reimbursements and dispute resolution. </a:t>
            </a:r>
          </a:p>
          <a:p>
            <a:endParaRPr lang="en-US" baseline="0" dirty="0" smtClean="0"/>
          </a:p>
          <a:p>
            <a:r>
              <a:rPr lang="en-US" baseline="0" dirty="0" smtClean="0"/>
              <a:t>To develop our inventory on state polices on treatment guidelines and utilization management, WCRI sent surveys to all states to gather information on whether states have adopted medical treatment guidelines and if so, how are they used? We  evaluated how restrictive they are and were the clear and easy to understand. We also gathered information on what policies accompany the use of the guidelines such as the use of utilization review, reimbursement requirements and dispute resolution policies. The focus of this inventory is to serve as a resource for policy makers to understand how various states have used treatment guidelines as we are aware this a frequent policy discussion with stakeholders which is why I am presenting this to you today. </a:t>
            </a:r>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4</a:t>
            </a:fld>
            <a:endParaRPr lang="en-US" dirty="0"/>
          </a:p>
        </p:txBody>
      </p:sp>
      <p:sp>
        <p:nvSpPr>
          <p:cNvPr id="6" name="Slide Image Placeholder 5"/>
          <p:cNvSpPr>
            <a:spLocks noGrp="1" noRot="1" noChangeAspect="1"/>
          </p:cNvSpPr>
          <p:nvPr>
            <p:ph type="sldImg"/>
          </p:nvPr>
        </p:nvSpPr>
        <p:spPr>
          <a:xfrm>
            <a:off x="476250" y="592138"/>
            <a:ext cx="5346700" cy="4010025"/>
          </a:xfrm>
        </p:spPr>
      </p:sp>
    </p:spTree>
    <p:extLst>
      <p:ext uri="{BB962C8B-B14F-4D97-AF65-F5344CB8AC3E}">
        <p14:creationId xmlns:p14="http://schemas.microsoft.com/office/powerpoint/2010/main" val="210015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FontTx/>
              <a:buNone/>
            </a:pPr>
            <a:r>
              <a:rPr lang="en-US" dirty="0" smtClean="0"/>
              <a:t>22 of the states reporting using medical</a:t>
            </a:r>
            <a:r>
              <a:rPr lang="en-US" baseline="0" dirty="0" smtClean="0"/>
              <a:t> treatment guidelines and 25 states reported they require utilization review, mostly for prior authorization, but also retrospectively too.  The inventory also addresses the use of guidelines and utilization management in the dispute resolution process.  In addition, two authors evaluated the guidelines for treating low back pain on a number of measures. </a:t>
            </a:r>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5</a:t>
            </a:fld>
            <a:endParaRPr lang="en-US" dirty="0"/>
          </a:p>
        </p:txBody>
      </p:sp>
      <p:sp>
        <p:nvSpPr>
          <p:cNvPr id="6" name="Slide Image Placeholder 5"/>
          <p:cNvSpPr>
            <a:spLocks noGrp="1" noRot="1" noChangeAspect="1"/>
          </p:cNvSpPr>
          <p:nvPr>
            <p:ph type="sldImg"/>
          </p:nvPr>
        </p:nvSpPr>
        <p:spPr>
          <a:xfrm>
            <a:off x="1255713" y="676275"/>
            <a:ext cx="4506912" cy="3381375"/>
          </a:xfrm>
        </p:spPr>
      </p:sp>
    </p:spTree>
    <p:extLst>
      <p:ext uri="{BB962C8B-B14F-4D97-AF65-F5344CB8AC3E}">
        <p14:creationId xmlns:p14="http://schemas.microsoft.com/office/powerpoint/2010/main" val="240541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As</a:t>
            </a:r>
            <a:r>
              <a:rPr lang="en-US" baseline="0" dirty="0" smtClean="0"/>
              <a:t> of January 2019, 22 states have adopted medical treatment guidelines. Of those they include</a:t>
            </a:r>
            <a:endParaRPr lang="en-US" dirty="0" smtClean="0"/>
          </a:p>
          <a:p>
            <a:pPr lvl="1"/>
            <a:r>
              <a:rPr lang="en-US" sz="2200" dirty="0" smtClean="0"/>
              <a:t>National guidelines (ACOEM and ODG)</a:t>
            </a:r>
          </a:p>
          <a:p>
            <a:pPr lvl="1"/>
            <a:r>
              <a:rPr lang="en-US" sz="2200" dirty="0" smtClean="0"/>
              <a:t>State-own guidelines (CO, WA)</a:t>
            </a:r>
          </a:p>
          <a:p>
            <a:pPr lvl="1"/>
            <a:r>
              <a:rPr lang="en-US" sz="2200" dirty="0" smtClean="0"/>
              <a:t>Guidelines partially based on national or state guidelines</a:t>
            </a:r>
          </a:p>
          <a:p>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6</a:t>
            </a:fld>
            <a:endParaRPr lang="en-US" dirty="0"/>
          </a:p>
        </p:txBody>
      </p:sp>
      <p:sp>
        <p:nvSpPr>
          <p:cNvPr id="6" name="Slide Image Placeholder 5"/>
          <p:cNvSpPr>
            <a:spLocks noGrp="1" noRot="1" noChangeAspect="1"/>
          </p:cNvSpPr>
          <p:nvPr>
            <p:ph type="sldImg"/>
          </p:nvPr>
        </p:nvSpPr>
        <p:spPr>
          <a:xfrm>
            <a:off x="1255713" y="676275"/>
            <a:ext cx="4506912" cy="3381375"/>
          </a:xfrm>
        </p:spPr>
      </p:sp>
    </p:spTree>
    <p:extLst>
      <p:ext uri="{BB962C8B-B14F-4D97-AF65-F5344CB8AC3E}">
        <p14:creationId xmlns:p14="http://schemas.microsoft.com/office/powerpoint/2010/main" val="303095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436660" y="559904"/>
            <a:ext cx="2970306" cy="6599583"/>
          </a:xfrm>
        </p:spPr>
        <p:txBody>
          <a:bodyPr/>
          <a:lstStyle/>
          <a:p>
            <a:r>
              <a:rPr lang="en-US" dirty="0" smtClean="0"/>
              <a:t>In addition to looking into the adoption</a:t>
            </a:r>
            <a:r>
              <a:rPr lang="en-US" baseline="0" dirty="0" smtClean="0"/>
              <a:t> of medical treatment guidelines, the inventory also captured information on the use of utilization review. </a:t>
            </a:r>
            <a:r>
              <a:rPr lang="en-US" dirty="0" smtClean="0"/>
              <a:t>25 of 49 states mandate the use of utilization review</a:t>
            </a:r>
            <a:r>
              <a:rPr lang="en-US" baseline="0" dirty="0" smtClean="0"/>
              <a:t> which is a process to review requested medical treatment to determine if it is medically necessary. Utilization review can occur prospectively before the services are delivered or retrospectively after they have been rendered. The use of UR may help enforce the effectiveness of medical treatment guidelines.</a:t>
            </a:r>
          </a:p>
          <a:p>
            <a:endParaRPr lang="en-US" baseline="0" dirty="0" smtClean="0"/>
          </a:p>
          <a:p>
            <a:r>
              <a:rPr lang="en-US" dirty="0" smtClean="0"/>
              <a:t>24 states require prior authorization</a:t>
            </a:r>
            <a:r>
              <a:rPr lang="en-US" baseline="0" dirty="0" smtClean="0"/>
              <a:t> while the state of MI only requires retrospective reviews in certain circumstances, but does not require prior authorization. In addition, 9 states allow for post procedural review. </a:t>
            </a:r>
            <a:endParaRPr lang="en-US" dirty="0" smtClean="0"/>
          </a:p>
        </p:txBody>
      </p:sp>
      <p:sp>
        <p:nvSpPr>
          <p:cNvPr id="4" name="Slide Number Placeholder 3"/>
          <p:cNvSpPr>
            <a:spLocks noGrp="1"/>
          </p:cNvSpPr>
          <p:nvPr>
            <p:ph type="sldNum" sz="quarter" idx="10"/>
          </p:nvPr>
        </p:nvSpPr>
        <p:spPr/>
        <p:txBody>
          <a:bodyPr/>
          <a:lstStyle/>
          <a:p>
            <a:fld id="{65590A99-3B64-754C-8EAB-2AD878FEB603}" type="slidenum">
              <a:rPr lang="en-US" smtClean="0"/>
              <a:pPr/>
              <a:t>7</a:t>
            </a:fld>
            <a:endParaRPr lang="en-US" dirty="0"/>
          </a:p>
        </p:txBody>
      </p:sp>
      <p:sp>
        <p:nvSpPr>
          <p:cNvPr id="6" name="Slide Image Placeholder 5"/>
          <p:cNvSpPr>
            <a:spLocks noGrp="1" noRot="1" noChangeAspect="1"/>
          </p:cNvSpPr>
          <p:nvPr>
            <p:ph type="sldImg"/>
          </p:nvPr>
        </p:nvSpPr>
        <p:spPr>
          <a:xfrm>
            <a:off x="568325" y="682625"/>
            <a:ext cx="5227638" cy="3919538"/>
          </a:xfrm>
        </p:spPr>
      </p:sp>
    </p:spTree>
    <p:extLst>
      <p:ext uri="{BB962C8B-B14F-4D97-AF65-F5344CB8AC3E}">
        <p14:creationId xmlns:p14="http://schemas.microsoft.com/office/powerpoint/2010/main" val="4288872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412753" y="559904"/>
            <a:ext cx="2886635" cy="6599583"/>
          </a:xfrm>
        </p:spPr>
        <p:txBody>
          <a:bodyPr/>
          <a:lstStyle/>
          <a:p>
            <a:r>
              <a:rPr lang="en-US" dirty="0" smtClean="0"/>
              <a:t>While a number of states</a:t>
            </a:r>
            <a:r>
              <a:rPr lang="en-US" baseline="0" dirty="0" smtClean="0"/>
              <a:t> mandate the use of utilization review, in some cases approvals for medical treatment are provided automatically if the requested services are consistent with the guidelines in place and only those treatments which fall outside of guidelines or are not consistent with the treatment patterns in the guidelines are sent through a utilization review process. </a:t>
            </a:r>
          </a:p>
          <a:p>
            <a:endParaRPr lang="en-US" baseline="0" dirty="0" smtClean="0"/>
          </a:p>
          <a:p>
            <a:r>
              <a:rPr lang="en-US" baseline="0" dirty="0" smtClean="0"/>
              <a:t>In some states there are very specific timeframes for these reviews to occur in order to avoid delays in medical treatment for injured workers and consequences such as penalties or in some states automatic approval of the treatment can occur when the timeframe requirements for authorization are not met.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65590A99-3B64-754C-8EAB-2AD878FEB603}" type="slidenum">
              <a:rPr lang="en-US" smtClean="0"/>
              <a:pPr/>
              <a:t>8</a:t>
            </a:fld>
            <a:endParaRPr lang="en-US" dirty="0"/>
          </a:p>
        </p:txBody>
      </p:sp>
      <p:sp>
        <p:nvSpPr>
          <p:cNvPr id="6" name="Slide Image Placeholder 5"/>
          <p:cNvSpPr>
            <a:spLocks noGrp="1" noRot="1" noChangeAspect="1"/>
          </p:cNvSpPr>
          <p:nvPr>
            <p:ph type="sldImg"/>
          </p:nvPr>
        </p:nvSpPr>
        <p:spPr>
          <a:xfrm>
            <a:off x="703263" y="676275"/>
            <a:ext cx="4994275" cy="3746500"/>
          </a:xfrm>
        </p:spPr>
      </p:sp>
    </p:spTree>
    <p:extLst>
      <p:ext uri="{BB962C8B-B14F-4D97-AF65-F5344CB8AC3E}">
        <p14:creationId xmlns:p14="http://schemas.microsoft.com/office/powerpoint/2010/main" val="3938207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532282" y="167342"/>
            <a:ext cx="2838824" cy="6992146"/>
          </a:xfrm>
        </p:spPr>
        <p:txBody>
          <a:bodyPr/>
          <a:lstStyle/>
          <a:p>
            <a:pPr lvl="1"/>
            <a:r>
              <a:rPr lang="en-US" sz="1400" dirty="0" smtClean="0"/>
              <a:t>In addition, the use of medical treatment guidelines</a:t>
            </a:r>
            <a:r>
              <a:rPr lang="en-US" sz="1400" baseline="0" dirty="0" smtClean="0"/>
              <a:t> can be used in dispute resolution in circumstances where the approval or denial was not resolved upon the initial review. </a:t>
            </a:r>
          </a:p>
          <a:p>
            <a:pPr lvl="1"/>
            <a:r>
              <a:rPr lang="en-US" sz="1400" baseline="0" dirty="0" smtClean="0"/>
              <a:t>There are four types of dispute resolution used across the states, with the majority using a combination of administrative and legal system steps to resolve whether a treatment fell within guidelines and/or was medically necessary. </a:t>
            </a:r>
            <a:endParaRPr lang="en-US" sz="1400" dirty="0" smtClean="0"/>
          </a:p>
          <a:p>
            <a:pPr lvl="1"/>
            <a:r>
              <a:rPr lang="en-US" sz="1400" dirty="0" smtClean="0"/>
              <a:t>Independent Medical Review (IMR) process (CA, FL)</a:t>
            </a:r>
          </a:p>
          <a:p>
            <a:pPr lvl="1"/>
            <a:r>
              <a:rPr lang="en-US" sz="1400" dirty="0" smtClean="0"/>
              <a:t>Admin only (HI, MS, ND, OR, TN)</a:t>
            </a:r>
          </a:p>
          <a:p>
            <a:pPr lvl="1"/>
            <a:r>
              <a:rPr lang="en-US" sz="1400" dirty="0" smtClean="0"/>
              <a:t>Legal system (DE, GA, IA, ID, IL, IN, MD, NH, NJ, PA, RI, UT, WV, WY)</a:t>
            </a:r>
          </a:p>
          <a:p>
            <a:pPr lvl="1"/>
            <a:r>
              <a:rPr lang="en-US" sz="1400" dirty="0" smtClean="0"/>
              <a:t>Admin-Legal (most states)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endParaRPr lang="en-US" dirty="0"/>
          </a:p>
        </p:txBody>
      </p:sp>
      <p:sp>
        <p:nvSpPr>
          <p:cNvPr id="4" name="Slide Number Placeholder 3"/>
          <p:cNvSpPr>
            <a:spLocks noGrp="1"/>
          </p:cNvSpPr>
          <p:nvPr>
            <p:ph type="sldNum" sz="quarter" idx="10"/>
          </p:nvPr>
        </p:nvSpPr>
        <p:spPr/>
        <p:txBody>
          <a:bodyPr/>
          <a:lstStyle/>
          <a:p>
            <a:fld id="{65590A99-3B64-754C-8EAB-2AD878FEB603}" type="slidenum">
              <a:rPr lang="en-US" smtClean="0"/>
              <a:pPr/>
              <a:t>9</a:t>
            </a:fld>
            <a:endParaRPr lang="en-US" dirty="0"/>
          </a:p>
        </p:txBody>
      </p:sp>
      <p:sp>
        <p:nvSpPr>
          <p:cNvPr id="6" name="Slide Image Placeholder 5"/>
          <p:cNvSpPr>
            <a:spLocks noGrp="1" noRot="1" noChangeAspect="1"/>
          </p:cNvSpPr>
          <p:nvPr>
            <p:ph type="sldImg"/>
          </p:nvPr>
        </p:nvSpPr>
        <p:spPr>
          <a:xfrm>
            <a:off x="749300" y="676275"/>
            <a:ext cx="5057775" cy="3794125"/>
          </a:xfrm>
        </p:spPr>
      </p:sp>
    </p:spTree>
    <p:extLst>
      <p:ext uri="{BB962C8B-B14F-4D97-AF65-F5344CB8AC3E}">
        <p14:creationId xmlns:p14="http://schemas.microsoft.com/office/powerpoint/2010/main" val="858641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18775" y="5619859"/>
            <a:ext cx="2381763" cy="965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Placeholder 9"/>
          <p:cNvSpPr>
            <a:spLocks noGrp="1"/>
          </p:cNvSpPr>
          <p:nvPr>
            <p:ph type="body" sz="quarter" idx="11"/>
          </p:nvPr>
        </p:nvSpPr>
        <p:spPr>
          <a:xfrm>
            <a:off x="1" y="4330479"/>
            <a:ext cx="9144000" cy="491795"/>
          </a:xfrm>
        </p:spPr>
        <p:txBody>
          <a:bodyPr/>
          <a:lstStyle>
            <a:lvl1pPr marL="0" indent="0" algn="ctr">
              <a:buNone/>
              <a:defRPr sz="2000">
                <a:solidFill>
                  <a:schemeClr val="tx2"/>
                </a:solidFill>
                <a:latin typeface="Franklin Gothic Medium" panose="020B0603020102020204" pitchFamily="34" charset="0"/>
              </a:defRPr>
            </a:lvl1pPr>
            <a:lvl2pPr marL="457200" indent="0" algn="ctr">
              <a:buNone/>
              <a:defRPr sz="2000">
                <a:latin typeface="Franklin Gothic Medium" panose="020B0603020102020204" pitchFamily="34" charset="0"/>
              </a:defRPr>
            </a:lvl2pPr>
            <a:lvl3pPr marL="914400" indent="0" algn="ctr">
              <a:buNone/>
              <a:defRPr sz="2000">
                <a:latin typeface="Franklin Gothic Medium" panose="020B0603020102020204" pitchFamily="34" charset="0"/>
              </a:defRPr>
            </a:lvl3pPr>
            <a:lvl4pPr marL="1371600" indent="0" algn="ctr">
              <a:buNone/>
              <a:defRPr sz="2000">
                <a:latin typeface="Franklin Gothic Medium" panose="020B0603020102020204" pitchFamily="34" charset="0"/>
              </a:defRPr>
            </a:lvl4pPr>
            <a:lvl5pPr marL="1828800" indent="0" algn="ctr">
              <a:buNone/>
              <a:defRPr sz="2000">
                <a:latin typeface="Franklin Gothic Medium" panose="020B0603020102020204" pitchFamily="34" charset="0"/>
              </a:defRPr>
            </a:lvl5pPr>
          </a:lstStyle>
          <a:p>
            <a:pPr lvl="0"/>
            <a:r>
              <a:rPr lang="en-US" dirty="0" smtClean="0"/>
              <a:t>Click to edit Master text styles</a:t>
            </a:r>
          </a:p>
        </p:txBody>
      </p:sp>
      <p:sp>
        <p:nvSpPr>
          <p:cNvPr id="6" name="Text Placeholder 5"/>
          <p:cNvSpPr>
            <a:spLocks noGrp="1"/>
          </p:cNvSpPr>
          <p:nvPr>
            <p:ph type="body" sz="quarter" idx="10"/>
          </p:nvPr>
        </p:nvSpPr>
        <p:spPr>
          <a:xfrm>
            <a:off x="210312" y="1696907"/>
            <a:ext cx="8686800" cy="2633572"/>
          </a:xfrm>
        </p:spPr>
        <p:txBody>
          <a:bodyPr anchor="ctr" anchorCtr="0"/>
          <a:lstStyle>
            <a:lvl1pPr marL="0" indent="0" algn="ctr">
              <a:buNone/>
              <a:defRPr sz="4400">
                <a:solidFill>
                  <a:schemeClr val="tx2"/>
                </a:solidFill>
                <a:latin typeface="Franklin Gothic Medium" panose="020B06030201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2738933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34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18775" y="5619859"/>
            <a:ext cx="2381763" cy="965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2076450"/>
            <a:ext cx="9144000" cy="2633573"/>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2"/>
              </a:solidFill>
            </a:endParaRPr>
          </a:p>
        </p:txBody>
      </p:sp>
      <p:sp>
        <p:nvSpPr>
          <p:cNvPr id="6" name="Text Placeholder 5"/>
          <p:cNvSpPr>
            <a:spLocks noGrp="1"/>
          </p:cNvSpPr>
          <p:nvPr>
            <p:ph type="body" sz="quarter" idx="10"/>
          </p:nvPr>
        </p:nvSpPr>
        <p:spPr>
          <a:xfrm>
            <a:off x="210312" y="2076450"/>
            <a:ext cx="8686800" cy="2633572"/>
          </a:xfrm>
        </p:spPr>
        <p:txBody>
          <a:bodyPr anchor="ctr" anchorCtr="0"/>
          <a:lstStyle>
            <a:lvl1pPr marL="0" indent="0" algn="ctr">
              <a:buNone/>
              <a:defRPr sz="4400">
                <a:solidFill>
                  <a:schemeClr val="tx2"/>
                </a:solidFill>
                <a:latin typeface="Franklin Gothic Medium" panose="020B06030201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38254396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2"/>
          <p:cNvSpPr>
            <a:spLocks noGrp="1"/>
          </p:cNvSpPr>
          <p:nvPr>
            <p:ph idx="1"/>
          </p:nvPr>
        </p:nvSpPr>
        <p:spPr>
          <a:xfrm>
            <a:off x="454024" y="1526875"/>
            <a:ext cx="8250023" cy="4502989"/>
          </a:xfrm>
          <a:prstGeom prst="rect">
            <a:avLst/>
          </a:prstGeom>
        </p:spPr>
        <p:txBody>
          <a:bodyPr/>
          <a:lstStyle>
            <a:lvl2pPr>
              <a:defRPr sz="2400"/>
            </a:lvl2pPr>
            <a:lvl4pPr>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lgn="ct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6"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8004569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sz="half" idx="1"/>
          </p:nvPr>
        </p:nvSpPr>
        <p:spPr>
          <a:xfrm>
            <a:off x="457200" y="1600201"/>
            <a:ext cx="4038600" cy="4353128"/>
          </a:xfrm>
        </p:spPr>
        <p:txBody>
          <a:bodyPr/>
          <a:lstStyle>
            <a:lvl1pPr marL="0" indent="0">
              <a:buNone/>
              <a:defRPr sz="2400" b="0" i="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2"/>
          </p:nvPr>
        </p:nvSpPr>
        <p:spPr>
          <a:xfrm>
            <a:off x="4648201" y="1600201"/>
            <a:ext cx="4055847" cy="4353129"/>
          </a:xfrm>
        </p:spPr>
        <p:txBody>
          <a:bodyPr/>
          <a:lstStyle>
            <a:lvl1pPr marL="0" indent="0">
              <a:buNone/>
              <a:defRPr sz="2400" b="0" i="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8"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22329410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3"/>
          </p:nvPr>
        </p:nvSpPr>
        <p:spPr>
          <a:xfrm>
            <a:off x="449263" y="1535113"/>
            <a:ext cx="2652589" cy="639762"/>
          </a:xfrm>
        </p:spPr>
        <p:txBody>
          <a:bodyPr anchor="b"/>
          <a:lstStyle>
            <a:lvl1pPr marL="0" indent="0">
              <a:buNone/>
              <a:defRPr sz="2400" b="0" i="0">
                <a:latin typeface="Franklin Gothic Medium"/>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49263" y="2174875"/>
            <a:ext cx="2652589" cy="3778454"/>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2"/>
          </p:nvPr>
        </p:nvSpPr>
        <p:spPr>
          <a:xfrm>
            <a:off x="3247171" y="1535113"/>
            <a:ext cx="2652589" cy="639762"/>
          </a:xfrm>
        </p:spPr>
        <p:txBody>
          <a:bodyPr anchor="b"/>
          <a:lstStyle>
            <a:lvl1pPr marL="0" indent="0">
              <a:buNone/>
              <a:defRPr sz="2400" b="0" i="0">
                <a:latin typeface="Franklin Gothic Medium"/>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13"/>
          </p:nvPr>
        </p:nvSpPr>
        <p:spPr>
          <a:xfrm>
            <a:off x="3247171" y="2174875"/>
            <a:ext cx="2652589" cy="3778454"/>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9" name="Text Placeholder 4"/>
          <p:cNvSpPr>
            <a:spLocks noGrp="1"/>
          </p:cNvSpPr>
          <p:nvPr>
            <p:ph type="body" sz="quarter" idx="14"/>
          </p:nvPr>
        </p:nvSpPr>
        <p:spPr>
          <a:xfrm>
            <a:off x="6034211" y="1535113"/>
            <a:ext cx="2669836" cy="639762"/>
          </a:xfrm>
        </p:spPr>
        <p:txBody>
          <a:bodyPr anchor="b"/>
          <a:lstStyle>
            <a:lvl1pPr marL="0" indent="0">
              <a:buNone/>
              <a:defRPr sz="2400" b="0" i="0">
                <a:latin typeface="Franklin Gothic Medium"/>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5"/>
          <p:cNvSpPr>
            <a:spLocks noGrp="1"/>
          </p:cNvSpPr>
          <p:nvPr>
            <p:ph sz="quarter" idx="15"/>
          </p:nvPr>
        </p:nvSpPr>
        <p:spPr>
          <a:xfrm>
            <a:off x="6034211" y="2174875"/>
            <a:ext cx="2669836" cy="3778455"/>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2" name="Slide Number Placeholder 5"/>
          <p:cNvSpPr>
            <a:spLocks noGrp="1"/>
          </p:cNvSpPr>
          <p:nvPr>
            <p:ph type="sldNum" sz="quarter" idx="16"/>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14"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2784905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9"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
        <p:nvSpPr>
          <p:cNvPr id="8" name="Content Placeholder 2"/>
          <p:cNvSpPr>
            <a:spLocks noGrp="1"/>
          </p:cNvSpPr>
          <p:nvPr>
            <p:ph idx="1" hasCustomPrompt="1"/>
          </p:nvPr>
        </p:nvSpPr>
        <p:spPr>
          <a:xfrm>
            <a:off x="454024" y="1526875"/>
            <a:ext cx="8250023" cy="4502989"/>
          </a:xfrm>
          <a:prstGeom prst="rect">
            <a:avLst/>
          </a:prstGeom>
        </p:spPr>
        <p:txBody>
          <a:bodyPr/>
          <a:lstStyle>
            <a:lvl1pPr marL="0" indent="0">
              <a:buNone/>
              <a:defRPr sz="2400" b="0" baseline="0">
                <a:latin typeface="+mj-lt"/>
              </a:defRPr>
            </a:lvl1pPr>
            <a:lvl2pPr>
              <a:defRPr sz="2400"/>
            </a:lvl2pPr>
            <a:lvl4pPr>
              <a:defRPr/>
            </a:lvl4pPr>
            <a:lvl5pPr>
              <a:defRPr>
                <a:solidFill>
                  <a:schemeClr val="tx1"/>
                </a:solidFill>
              </a:defRPr>
            </a:lvl5pPr>
          </a:lstStyle>
          <a:p>
            <a:pPr lvl="0"/>
            <a:r>
              <a:rPr lang="en-US" dirty="0" smtClean="0"/>
              <a:t>Click on icon to add chart</a:t>
            </a:r>
          </a:p>
        </p:txBody>
      </p:sp>
    </p:spTree>
    <p:extLst>
      <p:ext uri="{BB962C8B-B14F-4D97-AF65-F5344CB8AC3E}">
        <p14:creationId xmlns:p14="http://schemas.microsoft.com/office/powerpoint/2010/main" val="807792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Char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10"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
        <p:nvSpPr>
          <p:cNvPr id="9" name="Content Placeholder 2"/>
          <p:cNvSpPr>
            <a:spLocks noGrp="1"/>
          </p:cNvSpPr>
          <p:nvPr>
            <p:ph sz="half" idx="1" hasCustomPrompt="1"/>
          </p:nvPr>
        </p:nvSpPr>
        <p:spPr>
          <a:xfrm>
            <a:off x="457200" y="1526875"/>
            <a:ext cx="4038600" cy="4426454"/>
          </a:xfrm>
        </p:spPr>
        <p:txBody>
          <a:bodyPr/>
          <a:lstStyle>
            <a:lvl1pPr marL="0" indent="0">
              <a:buNone/>
              <a:defRPr sz="2400" b="0" i="0" baseline="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on icon to add chart</a:t>
            </a:r>
            <a:endParaRPr lang="en-US" dirty="0"/>
          </a:p>
        </p:txBody>
      </p:sp>
      <p:sp>
        <p:nvSpPr>
          <p:cNvPr id="11" name="Content Placeholder 3"/>
          <p:cNvSpPr>
            <a:spLocks noGrp="1"/>
          </p:cNvSpPr>
          <p:nvPr>
            <p:ph sz="half" idx="2" hasCustomPrompt="1"/>
          </p:nvPr>
        </p:nvSpPr>
        <p:spPr>
          <a:xfrm>
            <a:off x="4648201" y="1526877"/>
            <a:ext cx="4055847" cy="4426454"/>
          </a:xfrm>
        </p:spPr>
        <p:txBody>
          <a:bodyPr/>
          <a:lstStyle>
            <a:lvl1pPr marL="0" indent="0">
              <a:buNone/>
              <a:defRPr sz="2400" b="0" i="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on icon to add chart</a:t>
            </a:r>
            <a:endParaRPr lang="en-US" dirty="0"/>
          </a:p>
        </p:txBody>
      </p:sp>
    </p:spTree>
    <p:extLst>
      <p:ext uri="{BB962C8B-B14F-4D97-AF65-F5344CB8AC3E}">
        <p14:creationId xmlns:p14="http://schemas.microsoft.com/office/powerpoint/2010/main" val="256084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Char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12"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
        <p:nvSpPr>
          <p:cNvPr id="10" name="Content Placeholder 2"/>
          <p:cNvSpPr>
            <a:spLocks noGrp="1"/>
          </p:cNvSpPr>
          <p:nvPr>
            <p:ph sz="half" idx="1" hasCustomPrompt="1"/>
          </p:nvPr>
        </p:nvSpPr>
        <p:spPr>
          <a:xfrm>
            <a:off x="449263" y="1471175"/>
            <a:ext cx="3810123" cy="2176564"/>
          </a:xfrm>
        </p:spPr>
        <p:txBody>
          <a:bodyPr/>
          <a:lstStyle>
            <a:lvl1pPr marL="0" indent="0">
              <a:buNone/>
              <a:defRPr sz="2400" b="0" i="0" baseline="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on icon to add chart</a:t>
            </a:r>
            <a:endParaRPr lang="en-US" dirty="0"/>
          </a:p>
        </p:txBody>
      </p:sp>
      <p:sp>
        <p:nvSpPr>
          <p:cNvPr id="11" name="Content Placeholder 2"/>
          <p:cNvSpPr>
            <a:spLocks noGrp="1"/>
          </p:cNvSpPr>
          <p:nvPr>
            <p:ph sz="half" idx="16" hasCustomPrompt="1"/>
          </p:nvPr>
        </p:nvSpPr>
        <p:spPr>
          <a:xfrm>
            <a:off x="4876800" y="1471175"/>
            <a:ext cx="3810123" cy="2176564"/>
          </a:xfrm>
        </p:spPr>
        <p:txBody>
          <a:bodyPr/>
          <a:lstStyle>
            <a:lvl1pPr marL="0" indent="0">
              <a:buNone/>
              <a:defRPr sz="2400" b="0" i="0" baseline="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on icon to add chart</a:t>
            </a:r>
            <a:endParaRPr lang="en-US" dirty="0"/>
          </a:p>
        </p:txBody>
      </p:sp>
      <p:sp>
        <p:nvSpPr>
          <p:cNvPr id="13" name="Content Placeholder 2"/>
          <p:cNvSpPr>
            <a:spLocks noGrp="1"/>
          </p:cNvSpPr>
          <p:nvPr>
            <p:ph sz="half" idx="17" hasCustomPrompt="1"/>
          </p:nvPr>
        </p:nvSpPr>
        <p:spPr>
          <a:xfrm>
            <a:off x="4885299" y="3788808"/>
            <a:ext cx="3810123" cy="2176564"/>
          </a:xfrm>
        </p:spPr>
        <p:txBody>
          <a:bodyPr/>
          <a:lstStyle>
            <a:lvl1pPr marL="0" indent="0">
              <a:buNone/>
              <a:defRPr sz="2400" b="0" i="0" baseline="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on icon to add chart</a:t>
            </a:r>
            <a:endParaRPr lang="en-US" dirty="0"/>
          </a:p>
        </p:txBody>
      </p:sp>
      <p:sp>
        <p:nvSpPr>
          <p:cNvPr id="14" name="Content Placeholder 2"/>
          <p:cNvSpPr>
            <a:spLocks noGrp="1"/>
          </p:cNvSpPr>
          <p:nvPr>
            <p:ph sz="half" idx="18" hasCustomPrompt="1"/>
          </p:nvPr>
        </p:nvSpPr>
        <p:spPr>
          <a:xfrm>
            <a:off x="449263" y="3780182"/>
            <a:ext cx="3810123" cy="2176564"/>
          </a:xfrm>
        </p:spPr>
        <p:txBody>
          <a:bodyPr/>
          <a:lstStyle>
            <a:lvl1pPr marL="0" indent="0">
              <a:buNone/>
              <a:defRPr sz="2400" b="0" i="0" baseline="0">
                <a:latin typeface="Franklin Gothic Medium"/>
                <a:cs typeface="Franklin Gothic Medium"/>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on icon to add chart</a:t>
            </a:r>
            <a:endParaRPr lang="en-US" dirty="0"/>
          </a:p>
        </p:txBody>
      </p:sp>
    </p:spTree>
    <p:extLst>
      <p:ext uri="{BB962C8B-B14F-4D97-AF65-F5344CB8AC3E}">
        <p14:creationId xmlns:p14="http://schemas.microsoft.com/office/powerpoint/2010/main" val="4526379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8" name="Text Placeholder 3"/>
          <p:cNvSpPr>
            <a:spLocks noGrp="1"/>
          </p:cNvSpPr>
          <p:nvPr>
            <p:ph type="body" sz="quarter" idx="10"/>
          </p:nvPr>
        </p:nvSpPr>
        <p:spPr>
          <a:xfrm>
            <a:off x="454024" y="6029865"/>
            <a:ext cx="8250023" cy="458120"/>
          </a:xfrm>
        </p:spPr>
        <p:txBody>
          <a:bodyPr anchor="ctr" anchorCtr="0"/>
          <a:lstStyle>
            <a:lvl1pPr marL="0" indent="0">
              <a:lnSpc>
                <a:spcPts val="1500"/>
              </a:lnSpc>
              <a:spcBef>
                <a:spcPts val="0"/>
              </a:spcBef>
              <a:buNone/>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220941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8" descr="WCRI_logoMARK.pn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627643" y="6495385"/>
            <a:ext cx="1071299" cy="30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 y="0"/>
            <a:ext cx="9143999" cy="131121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026" name="Title Placeholder 1"/>
          <p:cNvSpPr>
            <a:spLocks noGrp="1"/>
          </p:cNvSpPr>
          <p:nvPr>
            <p:ph type="title"/>
          </p:nvPr>
        </p:nvSpPr>
        <p:spPr bwMode="gray">
          <a:xfrm>
            <a:off x="474447" y="0"/>
            <a:ext cx="8229600" cy="13112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dirty="0" smtClean="0"/>
              <a:t>Click to edit Master title style</a:t>
            </a:r>
            <a:endParaRPr lang="en-US" dirty="0"/>
          </a:p>
        </p:txBody>
      </p:sp>
      <p:sp>
        <p:nvSpPr>
          <p:cNvPr id="9" name="Text Placeholder 2"/>
          <p:cNvSpPr>
            <a:spLocks noGrp="1"/>
          </p:cNvSpPr>
          <p:nvPr>
            <p:ph type="body" idx="1"/>
          </p:nvPr>
        </p:nvSpPr>
        <p:spPr>
          <a:xfrm>
            <a:off x="457200" y="1511301"/>
            <a:ext cx="8229600" cy="445175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Slide Number Placeholder 5"/>
          <p:cNvSpPr>
            <a:spLocks noGrp="1"/>
          </p:cNvSpPr>
          <p:nvPr>
            <p:ph type="sldNum" sz="quarter" idx="4"/>
          </p:nvPr>
        </p:nvSpPr>
        <p:spPr>
          <a:xfrm>
            <a:off x="4384958" y="6562725"/>
            <a:ext cx="395287" cy="298450"/>
          </a:xfrm>
          <a:prstGeom prst="rect">
            <a:avLst/>
          </a:prstGeom>
        </p:spPr>
        <p:txBody>
          <a:bodyPr vert="horz" wrap="square" lIns="91440" tIns="45720" rIns="91440" bIns="45720" numCol="1" anchor="t" anchorCtr="0" compatLnSpc="1">
            <a:prstTxWarp prst="textNoShape">
              <a:avLst/>
            </a:prstTxWarp>
          </a:bodyPr>
          <a:lstStyle>
            <a:lvl1pPr algn="ctr">
              <a:defRPr sz="1200">
                <a:solidFill>
                  <a:schemeClr val="tx1"/>
                </a:solidFill>
                <a:latin typeface="+mn-lt"/>
              </a:defRPr>
            </a:lvl1pPr>
          </a:lstStyle>
          <a:p>
            <a:pPr>
              <a:defRPr/>
            </a:pPr>
            <a:fld id="{08D12242-CF71-4196-A729-E8746CDEF35F}" type="slidenum">
              <a:rPr lang="en-US" altLang="en-US" smtClean="0"/>
              <a:pPr>
                <a:defRPr/>
              </a:pPr>
              <a:t>‹#›</a:t>
            </a:fld>
            <a:endParaRPr lang="en-US" altLang="en-US" dirty="0"/>
          </a:p>
        </p:txBody>
      </p:sp>
      <p:sp>
        <p:nvSpPr>
          <p:cNvPr id="11" name="Slide Number Placeholder 5"/>
          <p:cNvSpPr txBox="1">
            <a:spLocks/>
          </p:cNvSpPr>
          <p:nvPr userDrawn="1"/>
        </p:nvSpPr>
        <p:spPr>
          <a:xfrm>
            <a:off x="339763" y="6663516"/>
            <a:ext cx="3660737" cy="393700"/>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600" baseline="30000" dirty="0" smtClean="0">
                <a:solidFill>
                  <a:schemeClr val="accent1"/>
                </a:solidFill>
                <a:latin typeface="Franklin Gothic Book" pitchFamily="34" charset="0"/>
              </a:rPr>
              <a:t>© WCRI 2020       </a:t>
            </a:r>
          </a:p>
          <a:p>
            <a:pPr algn="r" eaLnBrk="1" hangingPunct="1">
              <a:defRPr/>
            </a:pPr>
            <a:r>
              <a:rPr lang="en-US" altLang="en-US" sz="1400" dirty="0" smtClean="0">
                <a:solidFill>
                  <a:srgbClr val="898989"/>
                </a:solidFill>
                <a:latin typeface="Franklin Gothic Book" pitchFamily="34" charset="0"/>
              </a:rPr>
              <a:t> </a:t>
            </a:r>
          </a:p>
        </p:txBody>
      </p:sp>
    </p:spTree>
  </p:cSld>
  <p:clrMap bg1="lt1" tx1="dk1" bg2="lt2" tx2="dk2" accent1="accent1" accent2="accent2" accent3="accent3" accent4="accent4" accent5="accent5" accent6="accent6" hlink="hlink" folHlink="folHlink"/>
  <p:sldLayoutIdLst>
    <p:sldLayoutId id="2147483749" r:id="rId1"/>
    <p:sldLayoutId id="2147483741" r:id="rId2"/>
    <p:sldLayoutId id="2147483758" r:id="rId3"/>
    <p:sldLayoutId id="2147483759" r:id="rId4"/>
    <p:sldLayoutId id="2147483760" r:id="rId5"/>
    <p:sldLayoutId id="2147483761" r:id="rId6"/>
    <p:sldLayoutId id="2147483762" r:id="rId7"/>
    <p:sldLayoutId id="2147483763" r:id="rId8"/>
    <p:sldLayoutId id="2147483764" r:id="rId9"/>
    <p:sldLayoutId id="2147483771" r:id="rId10"/>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3200" b="1" kern="1200" baseline="0">
          <a:solidFill>
            <a:schemeClr val="bg1"/>
          </a:solidFill>
          <a:latin typeface="Franklin Gothic Medium"/>
          <a:ea typeface="ＭＳ Ｐゴシック" charset="0"/>
          <a:cs typeface="Franklin Gothic Medium"/>
        </a:defRPr>
      </a:lvl1pPr>
      <a:lvl2pPr algn="l" defTabSz="457200" rtl="0" eaLnBrk="1" fontAlgn="base" hangingPunct="1">
        <a:spcBef>
          <a:spcPct val="0"/>
        </a:spcBef>
        <a:spcAft>
          <a:spcPct val="0"/>
        </a:spcAft>
        <a:defRPr sz="3200">
          <a:solidFill>
            <a:schemeClr val="tx2"/>
          </a:solidFill>
          <a:latin typeface="Franklin Gothic Medium" charset="0"/>
          <a:ea typeface="ＭＳ Ｐゴシック" charset="0"/>
        </a:defRPr>
      </a:lvl2pPr>
      <a:lvl3pPr algn="l" defTabSz="457200" rtl="0" eaLnBrk="1" fontAlgn="base" hangingPunct="1">
        <a:spcBef>
          <a:spcPct val="0"/>
        </a:spcBef>
        <a:spcAft>
          <a:spcPct val="0"/>
        </a:spcAft>
        <a:defRPr sz="3200">
          <a:solidFill>
            <a:schemeClr val="tx2"/>
          </a:solidFill>
          <a:latin typeface="Franklin Gothic Medium" charset="0"/>
          <a:ea typeface="ＭＳ Ｐゴシック" charset="0"/>
        </a:defRPr>
      </a:lvl3pPr>
      <a:lvl4pPr algn="l" defTabSz="457200" rtl="0" eaLnBrk="1" fontAlgn="base" hangingPunct="1">
        <a:spcBef>
          <a:spcPct val="0"/>
        </a:spcBef>
        <a:spcAft>
          <a:spcPct val="0"/>
        </a:spcAft>
        <a:defRPr sz="3200">
          <a:solidFill>
            <a:schemeClr val="tx2"/>
          </a:solidFill>
          <a:latin typeface="Franklin Gothic Medium" charset="0"/>
          <a:ea typeface="ＭＳ Ｐゴシック" charset="0"/>
        </a:defRPr>
      </a:lvl4pPr>
      <a:lvl5pPr algn="l" defTabSz="457200" rtl="0" eaLnBrk="1" fontAlgn="base" hangingPunct="1">
        <a:spcBef>
          <a:spcPct val="0"/>
        </a:spcBef>
        <a:spcAft>
          <a:spcPct val="0"/>
        </a:spcAft>
        <a:defRPr sz="3200">
          <a:solidFill>
            <a:schemeClr val="tx2"/>
          </a:solidFill>
          <a:latin typeface="Franklin Gothic Medium" charset="0"/>
          <a:ea typeface="ＭＳ Ｐゴシック" charset="0"/>
        </a:defRPr>
      </a:lvl5pPr>
      <a:lvl6pPr marL="457200" algn="ctr" defTabSz="457200" rtl="0" eaLnBrk="1" fontAlgn="base" hangingPunct="1">
        <a:spcBef>
          <a:spcPct val="0"/>
        </a:spcBef>
        <a:spcAft>
          <a:spcPct val="0"/>
        </a:spcAft>
        <a:defRPr sz="4400">
          <a:solidFill>
            <a:schemeClr val="tx2"/>
          </a:solidFill>
          <a:latin typeface="Franklin Gothic Medium" charset="0"/>
          <a:ea typeface="ＭＳ Ｐゴシック" charset="0"/>
        </a:defRPr>
      </a:lvl6pPr>
      <a:lvl7pPr marL="914400" algn="ctr" defTabSz="457200" rtl="0" eaLnBrk="1" fontAlgn="base" hangingPunct="1">
        <a:spcBef>
          <a:spcPct val="0"/>
        </a:spcBef>
        <a:spcAft>
          <a:spcPct val="0"/>
        </a:spcAft>
        <a:defRPr sz="4400">
          <a:solidFill>
            <a:schemeClr val="tx2"/>
          </a:solidFill>
          <a:latin typeface="Franklin Gothic Medium" charset="0"/>
          <a:ea typeface="ＭＳ Ｐゴシック" charset="0"/>
        </a:defRPr>
      </a:lvl7pPr>
      <a:lvl8pPr marL="1371600" algn="ctr" defTabSz="457200" rtl="0" eaLnBrk="1" fontAlgn="base" hangingPunct="1">
        <a:spcBef>
          <a:spcPct val="0"/>
        </a:spcBef>
        <a:spcAft>
          <a:spcPct val="0"/>
        </a:spcAft>
        <a:defRPr sz="4400">
          <a:solidFill>
            <a:schemeClr val="tx2"/>
          </a:solidFill>
          <a:latin typeface="Franklin Gothic Medium" charset="0"/>
          <a:ea typeface="ＭＳ Ｐゴシック" charset="0"/>
        </a:defRPr>
      </a:lvl8pPr>
      <a:lvl9pPr marL="1828800" algn="ctr" defTabSz="457200" rtl="0" eaLnBrk="1" fontAlgn="base" hangingPunct="1">
        <a:spcBef>
          <a:spcPct val="0"/>
        </a:spcBef>
        <a:spcAft>
          <a:spcPct val="0"/>
        </a:spcAft>
        <a:defRPr sz="4400">
          <a:solidFill>
            <a:schemeClr val="tx2"/>
          </a:solidFill>
          <a:latin typeface="Franklin Gothic Medium"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lang="en-US" sz="2800" b="0" i="0" kern="1200" baseline="0">
          <a:solidFill>
            <a:schemeClr val="tx1"/>
          </a:solidFill>
          <a:latin typeface="Franklin Gothic Book"/>
          <a:ea typeface="ＭＳ Ｐゴシック" charset="0"/>
          <a:cs typeface="Franklin Gothic Book"/>
        </a:defRPr>
      </a:lvl1pPr>
      <a:lvl2pPr marL="914400" indent="-457200" algn="l" defTabSz="457200" rtl="0" eaLnBrk="1" fontAlgn="base" hangingPunct="1">
        <a:spcBef>
          <a:spcPct val="20000"/>
        </a:spcBef>
        <a:spcAft>
          <a:spcPct val="0"/>
        </a:spcAft>
        <a:buFont typeface="Arial"/>
        <a:buChar char="•"/>
        <a:defRPr sz="2400" kern="1200">
          <a:solidFill>
            <a:schemeClr val="tx1"/>
          </a:solidFill>
          <a:latin typeface="Franklin Gothic Book"/>
          <a:ea typeface="ＭＳ Ｐゴシック" charset="0"/>
          <a:cs typeface="Franklin Gothic Book"/>
        </a:defRPr>
      </a:lvl2pPr>
      <a:lvl3pPr marL="1143000" indent="-228600" algn="l" defTabSz="457200" rtl="0" eaLnBrk="1" fontAlgn="base" hangingPunct="1">
        <a:spcBef>
          <a:spcPct val="20000"/>
        </a:spcBef>
        <a:spcAft>
          <a:spcPct val="0"/>
        </a:spcAft>
        <a:buFont typeface="Arial"/>
        <a:buChar char="•"/>
        <a:defRPr sz="2200" kern="1200">
          <a:solidFill>
            <a:schemeClr val="tx1"/>
          </a:solidFill>
          <a:latin typeface="Franklin Gothic Book"/>
          <a:ea typeface="ＭＳ Ｐゴシック" charset="0"/>
          <a:cs typeface="Franklin Gothic Book"/>
        </a:defRPr>
      </a:lvl3pPr>
      <a:lvl4pPr marL="1600200" indent="-228600" algn="l" defTabSz="457200" rtl="0" eaLnBrk="1" fontAlgn="base" hangingPunct="1">
        <a:spcBef>
          <a:spcPct val="20000"/>
        </a:spcBef>
        <a:spcAft>
          <a:spcPct val="0"/>
        </a:spcAft>
        <a:buFont typeface="Arial"/>
        <a:buChar char="•"/>
        <a:defRPr sz="2000" kern="1200">
          <a:solidFill>
            <a:schemeClr val="tx1"/>
          </a:solidFill>
          <a:latin typeface="Franklin Gothic Book"/>
          <a:ea typeface="ＭＳ Ｐゴシック" charset="0"/>
          <a:cs typeface="Franklin Gothic Book"/>
        </a:defRPr>
      </a:lvl4pPr>
      <a:lvl5pPr marL="2057400" indent="-228600" algn="l" defTabSz="457200" rtl="0" eaLnBrk="1" fontAlgn="base" hangingPunct="1">
        <a:spcBef>
          <a:spcPct val="20000"/>
        </a:spcBef>
        <a:spcAft>
          <a:spcPct val="0"/>
        </a:spcAft>
        <a:buFont typeface="Arial"/>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 y="4352833"/>
            <a:ext cx="9144000" cy="447086"/>
          </a:xfrm>
        </p:spPr>
        <p:txBody>
          <a:bodyPr/>
          <a:lstStyle/>
          <a:p>
            <a:r>
              <a:rPr lang="en-US" dirty="0" smtClean="0"/>
              <a:t>IAIABC </a:t>
            </a:r>
          </a:p>
          <a:p>
            <a:r>
              <a:rPr lang="en-US" dirty="0" smtClean="0"/>
              <a:t>Central States Association Spring Seminar </a:t>
            </a:r>
          </a:p>
          <a:p>
            <a:r>
              <a:rPr lang="en-US" dirty="0" smtClean="0"/>
              <a:t>June 4, 2020 </a:t>
            </a:r>
          </a:p>
          <a:p>
            <a:endParaRPr lang="en-US" dirty="0"/>
          </a:p>
        </p:txBody>
      </p:sp>
      <p:sp>
        <p:nvSpPr>
          <p:cNvPr id="5" name="Text Placeholder 4"/>
          <p:cNvSpPr>
            <a:spLocks noGrp="1"/>
          </p:cNvSpPr>
          <p:nvPr>
            <p:ph type="body" sz="quarter" idx="10"/>
          </p:nvPr>
        </p:nvSpPr>
        <p:spPr/>
        <p:txBody>
          <a:bodyPr/>
          <a:lstStyle/>
          <a:p>
            <a:r>
              <a:rPr lang="en-US" altLang="en-US" dirty="0" smtClean="0"/>
              <a:t>WCRI Research on Medical Treatment Guidelines  </a:t>
            </a:r>
            <a:endParaRPr lang="en-US" altLang="en-US" dirty="0"/>
          </a:p>
        </p:txBody>
      </p:sp>
    </p:spTree>
    <p:extLst>
      <p:ext uri="{BB962C8B-B14F-4D97-AF65-F5344CB8AC3E}">
        <p14:creationId xmlns:p14="http://schemas.microsoft.com/office/powerpoint/2010/main" val="3141736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4" y="1"/>
            <a:ext cx="8513330" cy="1295400"/>
          </a:xfrm>
        </p:spPr>
        <p:txBody>
          <a:bodyPr/>
          <a:lstStyle/>
          <a:p>
            <a:r>
              <a:rPr lang="en-US" dirty="0" smtClean="0"/>
              <a:t>Evaluating Guideline Recommendations For Low Back Pain Without “Red Flag” Conditions </a:t>
            </a:r>
            <a:endParaRPr lang="en-US" dirty="0"/>
          </a:p>
        </p:txBody>
      </p:sp>
      <p:sp>
        <p:nvSpPr>
          <p:cNvPr id="3" name="Content Placeholder 2"/>
          <p:cNvSpPr>
            <a:spLocks noGrp="1"/>
          </p:cNvSpPr>
          <p:nvPr>
            <p:ph idx="1"/>
          </p:nvPr>
        </p:nvSpPr>
        <p:spPr>
          <a:xfrm>
            <a:off x="454023" y="1527353"/>
            <a:ext cx="8250023" cy="4611372"/>
          </a:xfrm>
        </p:spPr>
        <p:txBody>
          <a:bodyPr/>
          <a:lstStyle/>
          <a:p>
            <a:r>
              <a:rPr lang="en-US" dirty="0" smtClean="0"/>
              <a:t>Two physician co-authors evaluated guidelines in five service areas, based on two sets of criteria </a:t>
            </a:r>
          </a:p>
          <a:p>
            <a:pPr lvl="1"/>
            <a:r>
              <a:rPr lang="en-US" dirty="0" smtClean="0"/>
              <a:t>Restrictiveness</a:t>
            </a:r>
          </a:p>
          <a:p>
            <a:pPr lvl="1"/>
            <a:r>
              <a:rPr lang="en-US" dirty="0" smtClean="0"/>
              <a:t>Clarity and ease of use</a:t>
            </a:r>
          </a:p>
          <a:p>
            <a:r>
              <a:rPr lang="en-US" dirty="0" smtClean="0"/>
              <a:t>Overall, ACOEM</a:t>
            </a:r>
            <a:r>
              <a:rPr lang="en-US" dirty="0"/>
              <a:t>, ODG, </a:t>
            </a:r>
            <a:r>
              <a:rPr lang="en-US" dirty="0" smtClean="0"/>
              <a:t>CO, and WA guidelines ranked as most restrictive, guidelines for several </a:t>
            </a:r>
            <a:r>
              <a:rPr lang="en-US" dirty="0"/>
              <a:t>states </a:t>
            </a:r>
            <a:r>
              <a:rPr lang="en-US" dirty="0" smtClean="0"/>
              <a:t>less restrictive</a:t>
            </a:r>
            <a:endParaRPr lang="en-US" dirty="0"/>
          </a:p>
          <a:p>
            <a:r>
              <a:rPr lang="en-US" dirty="0" smtClean="0"/>
              <a:t>Large variation in ratings for clarity and ease of use</a:t>
            </a:r>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10</a:t>
            </a:fld>
            <a:endParaRPr lang="en-US" altLang="en-US" dirty="0"/>
          </a:p>
        </p:txBody>
      </p:sp>
      <p:sp>
        <p:nvSpPr>
          <p:cNvPr id="5" name="Text Placeholder 4"/>
          <p:cNvSpPr>
            <a:spLocks noGrp="1"/>
          </p:cNvSpPr>
          <p:nvPr>
            <p:ph type="body" sz="quarter" idx="10"/>
          </p:nvPr>
        </p:nvSpPr>
        <p:spPr/>
        <p:txBody>
          <a:bodyPr/>
          <a:lstStyle/>
          <a:p>
            <a:r>
              <a:rPr lang="en-US" dirty="0" smtClean="0"/>
              <a:t>ACOEM: American </a:t>
            </a:r>
            <a:r>
              <a:rPr lang="en-US" dirty="0"/>
              <a:t>College of Occupational and Environmental </a:t>
            </a:r>
            <a:r>
              <a:rPr lang="en-US" dirty="0" smtClean="0"/>
              <a:t>Medicine; ODG: Official Disability Guidelines</a:t>
            </a:r>
            <a:endParaRPr lang="en-US" dirty="0"/>
          </a:p>
        </p:txBody>
      </p:sp>
    </p:spTree>
    <p:extLst>
      <p:ext uri="{BB962C8B-B14F-4D97-AF65-F5344CB8AC3E}">
        <p14:creationId xmlns:p14="http://schemas.microsoft.com/office/powerpoint/2010/main" val="2327825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sz="3600" dirty="0" smtClean="0"/>
              <a:t>Study #2: Do </a:t>
            </a:r>
            <a:r>
              <a:rPr lang="en-US" sz="3600" dirty="0" err="1" smtClean="0"/>
              <a:t>Treament</a:t>
            </a:r>
            <a:r>
              <a:rPr lang="en-US" sz="3600" dirty="0" smtClean="0"/>
              <a:t> Guidelines Influence Early MRI And Decompression Surgery For Low Back Pain?</a:t>
            </a:r>
            <a:endParaRPr lang="en-US" sz="3600" dirty="0"/>
          </a:p>
          <a:p>
            <a:endParaRPr lang="en-US" sz="2000" dirty="0" smtClean="0"/>
          </a:p>
        </p:txBody>
      </p:sp>
    </p:spTree>
    <p:extLst>
      <p:ext uri="{BB962C8B-B14F-4D97-AF65-F5344CB8AC3E}">
        <p14:creationId xmlns:p14="http://schemas.microsoft.com/office/powerpoint/2010/main" val="777031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49" y="0"/>
            <a:ext cx="8215097" cy="1311216"/>
          </a:xfrm>
        </p:spPr>
        <p:txBody>
          <a:bodyPr/>
          <a:lstStyle/>
          <a:p>
            <a:r>
              <a:rPr lang="en-US" dirty="0" smtClean="0"/>
              <a:t>Objectives And Scope </a:t>
            </a:r>
            <a:endParaRPr lang="en-US" dirty="0"/>
          </a:p>
        </p:txBody>
      </p:sp>
      <p:sp>
        <p:nvSpPr>
          <p:cNvPr id="3" name="Content Placeholder 2"/>
          <p:cNvSpPr>
            <a:spLocks noGrp="1"/>
          </p:cNvSpPr>
          <p:nvPr>
            <p:ph idx="1"/>
          </p:nvPr>
        </p:nvSpPr>
        <p:spPr>
          <a:xfrm>
            <a:off x="454024" y="1494817"/>
            <a:ext cx="8250023" cy="4643908"/>
          </a:xfrm>
        </p:spPr>
        <p:txBody>
          <a:bodyPr/>
          <a:lstStyle/>
          <a:p>
            <a:r>
              <a:rPr lang="en-US" dirty="0" smtClean="0"/>
              <a:t>Objectives</a:t>
            </a:r>
          </a:p>
          <a:p>
            <a:pPr lvl="1"/>
            <a:r>
              <a:rPr lang="en-US" dirty="0" smtClean="0"/>
              <a:t>Quantifying the use of early MRIs and decompression surgery </a:t>
            </a:r>
          </a:p>
          <a:p>
            <a:pPr lvl="1"/>
            <a:r>
              <a:rPr lang="en-US" dirty="0" smtClean="0"/>
              <a:t>Interpret interstate variations in patterns of care in the context of state policies </a:t>
            </a:r>
          </a:p>
          <a:p>
            <a:r>
              <a:rPr lang="en-US" dirty="0" smtClean="0"/>
              <a:t>Scope</a:t>
            </a:r>
          </a:p>
          <a:p>
            <a:pPr lvl="1"/>
            <a:r>
              <a:rPr lang="en-US" dirty="0" smtClean="0"/>
              <a:t>Examine initial care within first year of treatment</a:t>
            </a:r>
          </a:p>
          <a:p>
            <a:pPr lvl="1"/>
            <a:r>
              <a:rPr lang="en-US" dirty="0" smtClean="0"/>
              <a:t>Descriptive results, not regressions </a:t>
            </a:r>
          </a:p>
          <a:p>
            <a:pPr marL="457200" lvl="1" indent="0">
              <a:buNone/>
            </a:pPr>
            <a:endParaRPr lang="en-US" dirty="0" smtClean="0"/>
          </a:p>
          <a:p>
            <a:endParaRPr lang="en-US" dirty="0" smtClean="0"/>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12</a:t>
            </a:fld>
            <a:endParaRPr lang="en-US" altLang="en-US" dirty="0"/>
          </a:p>
        </p:txBody>
      </p:sp>
      <p:sp>
        <p:nvSpPr>
          <p:cNvPr id="5" name="Text Placeholder 4"/>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1179444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47" y="0"/>
            <a:ext cx="8229600" cy="1311216"/>
          </a:xfrm>
        </p:spPr>
        <p:txBody>
          <a:bodyPr/>
          <a:lstStyle/>
          <a:p>
            <a:r>
              <a:rPr lang="en-US" dirty="0" smtClean="0"/>
              <a:t>Defining And Identifying Low Back Claims</a:t>
            </a:r>
            <a:endParaRPr lang="en-US" dirty="0"/>
          </a:p>
        </p:txBody>
      </p:sp>
      <p:sp>
        <p:nvSpPr>
          <p:cNvPr id="3" name="Content Placeholder 2"/>
          <p:cNvSpPr>
            <a:spLocks noGrp="1"/>
          </p:cNvSpPr>
          <p:nvPr>
            <p:ph idx="1"/>
          </p:nvPr>
        </p:nvSpPr>
        <p:spPr>
          <a:xfrm>
            <a:off x="322118" y="1475508"/>
            <a:ext cx="8381929" cy="5611091"/>
          </a:xfrm>
        </p:spPr>
        <p:txBody>
          <a:bodyPr/>
          <a:lstStyle/>
          <a:p>
            <a:r>
              <a:rPr lang="en-US" sz="2600" dirty="0" smtClean="0"/>
              <a:t>Low back claims</a:t>
            </a:r>
          </a:p>
          <a:p>
            <a:pPr lvl="1"/>
            <a:r>
              <a:rPr lang="en-US" sz="2200" dirty="0" smtClean="0"/>
              <a:t>Based on diagnoses recorded using ICD-10 codes, selected </a:t>
            </a:r>
            <a:r>
              <a:rPr lang="en-US" sz="2200" dirty="0"/>
              <a:t>services within first 6 months of </a:t>
            </a:r>
            <a:r>
              <a:rPr lang="en-US" sz="2200" dirty="0" smtClean="0"/>
              <a:t>injury.</a:t>
            </a:r>
          </a:p>
          <a:p>
            <a:pPr lvl="1"/>
            <a:r>
              <a:rPr lang="en-US" sz="2200" dirty="0"/>
              <a:t>Medical services for treatment of low back pain represented over 75% of overall payments.</a:t>
            </a:r>
          </a:p>
          <a:p>
            <a:pPr lvl="1"/>
            <a:r>
              <a:rPr lang="en-US" sz="2200" dirty="0" smtClean="0"/>
              <a:t>Exclusion </a:t>
            </a:r>
            <a:r>
              <a:rPr lang="en-US" sz="2200" dirty="0"/>
              <a:t>of low back claims </a:t>
            </a:r>
            <a:r>
              <a:rPr lang="en-US" sz="2200" dirty="0" smtClean="0"/>
              <a:t>with “red flag” conditions</a:t>
            </a:r>
          </a:p>
          <a:p>
            <a:r>
              <a:rPr lang="en-US" sz="2600" dirty="0" smtClean="0"/>
              <a:t>Two broad groups</a:t>
            </a:r>
            <a:r>
              <a:rPr lang="en-US" sz="2400" dirty="0" smtClean="0"/>
              <a:t>: </a:t>
            </a:r>
            <a:r>
              <a:rPr lang="en-US" sz="2600" dirty="0" smtClean="0"/>
              <a:t>Low back claims with or without nerve pain involvement </a:t>
            </a:r>
          </a:p>
          <a:p>
            <a:r>
              <a:rPr lang="en-US" sz="2600" dirty="0" smtClean="0"/>
              <a:t>DBE Data: Injuries from Oct. 1, 2015 to Mar. 31, 2017 in 27 states. </a:t>
            </a:r>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13</a:t>
            </a:fld>
            <a:endParaRPr lang="en-US" altLang="en-US" dirty="0"/>
          </a:p>
        </p:txBody>
      </p:sp>
      <p:sp>
        <p:nvSpPr>
          <p:cNvPr id="8" name="Rectangle 7"/>
          <p:cNvSpPr/>
          <p:nvPr/>
        </p:nvSpPr>
        <p:spPr>
          <a:xfrm>
            <a:off x="351733" y="6067762"/>
            <a:ext cx="8461735" cy="523220"/>
          </a:xfrm>
          <a:prstGeom prst="rect">
            <a:avLst/>
          </a:prstGeom>
        </p:spPr>
        <p:txBody>
          <a:bodyPr wrap="square">
            <a:spAutoFit/>
          </a:bodyPr>
          <a:lstStyle/>
          <a:p>
            <a:r>
              <a:rPr lang="en-US" sz="1400" dirty="0">
                <a:latin typeface="+mn-lt"/>
              </a:rPr>
              <a:t>DBE: Detailed Benchmark/Evaluation </a:t>
            </a:r>
            <a:r>
              <a:rPr lang="en-US" sz="1400" dirty="0" smtClean="0">
                <a:latin typeface="+mn-lt"/>
              </a:rPr>
              <a:t>Database; E&amp;M: Evaluation and management; ICD: International Classification of Diseases; PT: Physical therapists</a:t>
            </a:r>
            <a:endParaRPr lang="en-US" sz="1400" dirty="0">
              <a:latin typeface="+mn-lt"/>
            </a:endParaRPr>
          </a:p>
        </p:txBody>
      </p:sp>
    </p:spTree>
    <p:extLst>
      <p:ext uri="{BB962C8B-B14F-4D97-AF65-F5344CB8AC3E}">
        <p14:creationId xmlns:p14="http://schemas.microsoft.com/office/powerpoint/2010/main" val="1007715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47" y="0"/>
            <a:ext cx="8229600" cy="1311216"/>
          </a:xfrm>
        </p:spPr>
        <p:txBody>
          <a:bodyPr/>
          <a:lstStyle/>
          <a:p>
            <a:r>
              <a:rPr lang="en-US" dirty="0" smtClean="0"/>
              <a:t>Six Policy Factors</a:t>
            </a:r>
            <a:endParaRPr lang="en-US" dirty="0"/>
          </a:p>
        </p:txBody>
      </p:sp>
      <p:sp>
        <p:nvSpPr>
          <p:cNvPr id="3" name="Content Placeholder 2"/>
          <p:cNvSpPr>
            <a:spLocks noGrp="1"/>
          </p:cNvSpPr>
          <p:nvPr>
            <p:ph idx="1"/>
          </p:nvPr>
        </p:nvSpPr>
        <p:spPr>
          <a:xfrm>
            <a:off x="322118" y="1475508"/>
            <a:ext cx="8381929" cy="5611091"/>
          </a:xfrm>
        </p:spPr>
        <p:txBody>
          <a:bodyPr/>
          <a:lstStyle/>
          <a:p>
            <a:r>
              <a:rPr lang="en-US" sz="2600" dirty="0" smtClean="0"/>
              <a:t>State adoption of  treatment </a:t>
            </a:r>
            <a:r>
              <a:rPr lang="en-US" sz="2600" dirty="0"/>
              <a:t>g</a:t>
            </a:r>
            <a:r>
              <a:rPr lang="en-US" sz="2600" dirty="0" smtClean="0"/>
              <a:t>uidelines</a:t>
            </a:r>
          </a:p>
          <a:p>
            <a:r>
              <a:rPr lang="en-US" sz="2600" dirty="0" smtClean="0"/>
              <a:t>State regulations addressing utilization review</a:t>
            </a:r>
          </a:p>
          <a:p>
            <a:r>
              <a:rPr lang="en-US" sz="2600" dirty="0" smtClean="0"/>
              <a:t>Level of </a:t>
            </a:r>
            <a:r>
              <a:rPr lang="en-US" sz="2600" dirty="0"/>
              <a:t>r</a:t>
            </a:r>
            <a:r>
              <a:rPr lang="en-US" sz="2600" dirty="0" smtClean="0"/>
              <a:t>estrictiveness of guideline recommendations</a:t>
            </a:r>
          </a:p>
          <a:p>
            <a:r>
              <a:rPr lang="en-US" sz="2600" dirty="0" smtClean="0"/>
              <a:t>The clarity and ease of use of the guidelines</a:t>
            </a:r>
          </a:p>
          <a:p>
            <a:r>
              <a:rPr lang="en-US" sz="2600" dirty="0" smtClean="0"/>
              <a:t>Regulatory requirements regarding use of state-adopted guidelines for utilization review and/or </a:t>
            </a:r>
            <a:r>
              <a:rPr lang="en-US" sz="2600" dirty="0"/>
              <a:t>d</a:t>
            </a:r>
            <a:r>
              <a:rPr lang="en-US" sz="2600" dirty="0" smtClean="0"/>
              <a:t>ispute resolution</a:t>
            </a:r>
            <a:endParaRPr lang="en-US" sz="2600" dirty="0"/>
          </a:p>
          <a:p>
            <a:r>
              <a:rPr lang="en-US" sz="2600" dirty="0" smtClean="0"/>
              <a:t>References to guidelines within state </a:t>
            </a:r>
            <a:r>
              <a:rPr lang="en-US" sz="2600" dirty="0"/>
              <a:t>r</a:t>
            </a:r>
            <a:r>
              <a:rPr lang="en-US" sz="2600" dirty="0" smtClean="0"/>
              <a:t>ules</a:t>
            </a:r>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14</a:t>
            </a:fld>
            <a:endParaRPr lang="en-US" altLang="en-US" dirty="0"/>
          </a:p>
        </p:txBody>
      </p:sp>
    </p:spTree>
    <p:extLst>
      <p:ext uri="{BB962C8B-B14F-4D97-AF65-F5344CB8AC3E}">
        <p14:creationId xmlns:p14="http://schemas.microsoft.com/office/powerpoint/2010/main" val="1617989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Key Findings</a:t>
            </a:r>
            <a:endParaRPr lang="en-US" dirty="0"/>
          </a:p>
        </p:txBody>
      </p:sp>
      <p:sp>
        <p:nvSpPr>
          <p:cNvPr id="3" name="Content Placeholder 2"/>
          <p:cNvSpPr>
            <a:spLocks noGrp="1"/>
          </p:cNvSpPr>
          <p:nvPr>
            <p:ph idx="1"/>
          </p:nvPr>
        </p:nvSpPr>
        <p:spPr/>
        <p:txBody>
          <a:bodyPr/>
          <a:lstStyle/>
          <a:p>
            <a:pPr lvl="1"/>
            <a:r>
              <a:rPr lang="en-US" dirty="0" smtClean="0"/>
              <a:t>Wide variation across states with use of MRI’s (both within the first 6 weeks and one year)</a:t>
            </a:r>
          </a:p>
          <a:p>
            <a:pPr lvl="2"/>
            <a:r>
              <a:rPr lang="en-US" dirty="0" smtClean="0"/>
              <a:t>Frequent use of early MRIs in most states, </a:t>
            </a:r>
            <a:r>
              <a:rPr lang="en-US" smtClean="0"/>
              <a:t>especially those </a:t>
            </a:r>
            <a:r>
              <a:rPr lang="en-US" dirty="0" smtClean="0"/>
              <a:t>with less restrictive or no medical treatment guidelines </a:t>
            </a:r>
          </a:p>
          <a:p>
            <a:pPr lvl="1"/>
            <a:r>
              <a:rPr lang="en-US" dirty="0" smtClean="0"/>
              <a:t>Wide variation across the states with the use of decompression surgery </a:t>
            </a:r>
          </a:p>
          <a:p>
            <a:pPr lvl="2"/>
            <a:r>
              <a:rPr lang="en-US" dirty="0" smtClean="0"/>
              <a:t>Most states with restrictive early MRI guidelines had lower decompression surgery rates</a:t>
            </a:r>
          </a:p>
          <a:p>
            <a:pPr lvl="2"/>
            <a:r>
              <a:rPr lang="en-US" dirty="0" smtClean="0"/>
              <a:t>States with restrictive guidelines and used with UR, reimbursement and dispute resolution had lower decompression surgery rates</a:t>
            </a:r>
          </a:p>
          <a:p>
            <a:pPr lvl="1"/>
            <a:endParaRPr lang="en-US" dirty="0" smtClean="0"/>
          </a:p>
          <a:p>
            <a:endParaRPr lang="en-US" dirty="0"/>
          </a:p>
        </p:txBody>
      </p:sp>
      <p:sp>
        <p:nvSpPr>
          <p:cNvPr id="4" name="Slide Number Placeholder 3"/>
          <p:cNvSpPr>
            <a:spLocks noGrp="1"/>
          </p:cNvSpPr>
          <p:nvPr>
            <p:ph type="sldNum" sz="quarter" idx="4"/>
          </p:nvPr>
        </p:nvSpPr>
        <p:spPr/>
        <p:txBody>
          <a:bodyPr/>
          <a:lstStyle/>
          <a:p>
            <a:pPr>
              <a:defRPr/>
            </a:pPr>
            <a:fld id="{08D12242-CF71-4196-A729-E8746CDEF35F}" type="slidenum">
              <a:rPr lang="en-US" altLang="en-US" smtClean="0"/>
              <a:pPr>
                <a:defRPr/>
              </a:pPr>
              <a:t>15</a:t>
            </a:fld>
            <a:endParaRPr lang="en-US" altLang="en-US" dirty="0"/>
          </a:p>
        </p:txBody>
      </p:sp>
      <p:sp>
        <p:nvSpPr>
          <p:cNvPr id="5" name="Text Placeholder 4"/>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855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6"/>
          <p:cNvGraphicFramePr>
            <a:graphicFrameLocks noGrp="1"/>
          </p:cNvGraphicFramePr>
          <p:nvPr>
            <p:ph sz="quarter" idx="4294967295"/>
            <p:extLst/>
          </p:nvPr>
        </p:nvGraphicFramePr>
        <p:xfrm>
          <a:off x="284115" y="1460687"/>
          <a:ext cx="8596971" cy="366688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88950" y="0"/>
            <a:ext cx="8312150" cy="1311215"/>
          </a:xfrm>
        </p:spPr>
        <p:txBody>
          <a:bodyPr/>
          <a:lstStyle/>
          <a:p>
            <a:r>
              <a:rPr lang="en-US" dirty="0" smtClean="0"/>
              <a:t>7–16</a:t>
            </a:r>
            <a:r>
              <a:rPr lang="en-US" dirty="0"/>
              <a:t>% Of All Medical Claims Identified As Low Back Claims, 3–7% With </a:t>
            </a:r>
            <a:r>
              <a:rPr lang="en-US" dirty="0" smtClean="0"/>
              <a:t>Nerve Involvement</a:t>
            </a:r>
            <a:endParaRPr lang="en-US" dirty="0"/>
          </a:p>
        </p:txBody>
      </p:sp>
      <p:sp>
        <p:nvSpPr>
          <p:cNvPr id="4" name="Slide Number Placeholder 3"/>
          <p:cNvSpPr>
            <a:spLocks noGrp="1"/>
          </p:cNvSpPr>
          <p:nvPr>
            <p:ph type="sldNum" sz="quarter" idx="4"/>
          </p:nvPr>
        </p:nvSpPr>
        <p:spPr/>
        <p:txBody>
          <a:bodyPr/>
          <a:lstStyle/>
          <a:p>
            <a:fld id="{E0945A5B-6FD1-4E75-90E0-1022EA54FCBA}" type="slidenum">
              <a:rPr lang="en-US" smtClean="0"/>
              <a:pPr/>
              <a:t>16</a:t>
            </a:fld>
            <a:endParaRPr lang="en-US" dirty="0"/>
          </a:p>
        </p:txBody>
      </p:sp>
      <p:sp>
        <p:nvSpPr>
          <p:cNvPr id="6" name="Text Placeholder 5"/>
          <p:cNvSpPr>
            <a:spLocks noGrp="1"/>
          </p:cNvSpPr>
          <p:nvPr>
            <p:ph type="body" sz="quarter" idx="4294967295"/>
          </p:nvPr>
        </p:nvSpPr>
        <p:spPr>
          <a:xfrm>
            <a:off x="440530" y="5827296"/>
            <a:ext cx="8588050" cy="553520"/>
          </a:xfrm>
          <a:prstGeom prst="rect">
            <a:avLst/>
          </a:prstGeom>
        </p:spPr>
        <p:txBody>
          <a:bodyPr/>
          <a:lstStyle/>
          <a:p>
            <a:pPr marL="0" indent="0">
              <a:spcAft>
                <a:spcPts val="400"/>
              </a:spcAft>
              <a:buNone/>
            </a:pPr>
            <a:r>
              <a:rPr lang="en-US" sz="1400" dirty="0" smtClean="0"/>
              <a:t>Low back claims with </a:t>
            </a:r>
            <a:r>
              <a:rPr lang="en-US" sz="1400" dirty="0"/>
              <a:t>injuries occurring from October 1, 2015, to March 31, 2017, with medical treatments received during the first year after the date of </a:t>
            </a:r>
            <a:r>
              <a:rPr lang="en-US" sz="1400" dirty="0" smtClean="0"/>
              <a:t>injury. </a:t>
            </a:r>
            <a:r>
              <a:rPr lang="en-US" sz="1400" dirty="0"/>
              <a:t>Low back claims with red flag or neurological neck conditions are </a:t>
            </a:r>
            <a:r>
              <a:rPr lang="en-US" sz="1400" dirty="0" smtClean="0"/>
              <a:t>excluded.</a:t>
            </a:r>
            <a:endParaRPr lang="en-US" sz="1400" dirty="0"/>
          </a:p>
        </p:txBody>
      </p:sp>
      <p:sp>
        <p:nvSpPr>
          <p:cNvPr id="3" name="TextBox 2"/>
          <p:cNvSpPr txBox="1"/>
          <p:nvPr/>
        </p:nvSpPr>
        <p:spPr>
          <a:xfrm>
            <a:off x="5417806" y="5131729"/>
            <a:ext cx="3293057" cy="338554"/>
          </a:xfrm>
          <a:prstGeom prst="rect">
            <a:avLst/>
          </a:prstGeom>
          <a:solidFill>
            <a:schemeClr val="bg1"/>
          </a:solidFill>
        </p:spPr>
        <p:txBody>
          <a:bodyPr wrap="square" rtlCol="0">
            <a:spAutoFit/>
          </a:bodyPr>
          <a:lstStyle/>
          <a:p>
            <a:r>
              <a:rPr lang="en-US" sz="1600" dirty="0" smtClean="0">
                <a:latin typeface="+mn-lt"/>
              </a:rPr>
              <a:t>Low Back Pain Only Claims</a:t>
            </a:r>
            <a:endParaRPr lang="en-US" sz="1600" dirty="0">
              <a:latin typeface="+mn-lt"/>
            </a:endParaRPr>
          </a:p>
        </p:txBody>
      </p:sp>
      <p:sp>
        <p:nvSpPr>
          <p:cNvPr id="8" name="TextBox 7"/>
          <p:cNvSpPr txBox="1"/>
          <p:nvPr/>
        </p:nvSpPr>
        <p:spPr>
          <a:xfrm>
            <a:off x="2244533" y="5127576"/>
            <a:ext cx="3224898" cy="584775"/>
          </a:xfrm>
          <a:prstGeom prst="rect">
            <a:avLst/>
          </a:prstGeom>
          <a:solidFill>
            <a:schemeClr val="bg1"/>
          </a:solidFill>
        </p:spPr>
        <p:txBody>
          <a:bodyPr wrap="square" lIns="0" rIns="0" rtlCol="0">
            <a:spAutoFit/>
          </a:bodyPr>
          <a:lstStyle/>
          <a:p>
            <a:r>
              <a:rPr lang="en-US" sz="1600" dirty="0" smtClean="0">
                <a:latin typeface="+mn-lt"/>
              </a:rPr>
              <a:t>Low Back Claims With Nerve Involvement	</a:t>
            </a:r>
            <a:endParaRPr lang="en-US" sz="1600" dirty="0">
              <a:latin typeface="+mn-lt"/>
            </a:endParaRPr>
          </a:p>
        </p:txBody>
      </p:sp>
      <p:sp>
        <p:nvSpPr>
          <p:cNvPr id="5" name="Rectangle 4"/>
          <p:cNvSpPr/>
          <p:nvPr/>
        </p:nvSpPr>
        <p:spPr>
          <a:xfrm>
            <a:off x="1935095" y="5236679"/>
            <a:ext cx="168675" cy="133165"/>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5180303" y="5233797"/>
            <a:ext cx="168675" cy="13316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1"/>
          <p:cNvSpPr txBox="1"/>
          <p:nvPr/>
        </p:nvSpPr>
        <p:spPr>
          <a:xfrm>
            <a:off x="155029" y="1518303"/>
            <a:ext cx="677108" cy="3310125"/>
          </a:xfrm>
          <a:prstGeom prst="rect">
            <a:avLst/>
          </a:prstGeom>
          <a:noFill/>
        </p:spPr>
        <p:txBody>
          <a:bodyPr vert="vert270"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t>Low Back Claims </a:t>
            </a:r>
            <a:r>
              <a:rPr lang="en-US" sz="1600" b="1" dirty="0" smtClean="0"/>
              <a:t>As </a:t>
            </a:r>
            <a:r>
              <a:rPr lang="en-US" sz="1600" b="1" dirty="0"/>
              <a:t>% </a:t>
            </a:r>
            <a:r>
              <a:rPr lang="en-US" sz="1600" b="1" dirty="0" smtClean="0"/>
              <a:t>Of </a:t>
            </a:r>
            <a:r>
              <a:rPr lang="en-US" sz="1600" b="1" dirty="0"/>
              <a:t>Claims </a:t>
            </a:r>
            <a:r>
              <a:rPr lang="en-US" sz="1600" b="1" dirty="0" smtClean="0"/>
              <a:t>With </a:t>
            </a:r>
            <a:r>
              <a:rPr lang="en-US" sz="1600" b="1" dirty="0"/>
              <a:t>More Than 7 Days </a:t>
            </a:r>
            <a:r>
              <a:rPr lang="en-US" sz="1600" b="1" dirty="0" smtClean="0"/>
              <a:t>Of </a:t>
            </a:r>
            <a:r>
              <a:rPr lang="en-US" sz="1600" b="1" dirty="0"/>
              <a:t>Lost Time</a:t>
            </a:r>
          </a:p>
        </p:txBody>
      </p:sp>
    </p:spTree>
    <p:extLst>
      <p:ext uri="{BB962C8B-B14F-4D97-AF65-F5344CB8AC3E}">
        <p14:creationId xmlns:p14="http://schemas.microsoft.com/office/powerpoint/2010/main" val="1086239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49" y="0"/>
            <a:ext cx="8498933" cy="1311216"/>
          </a:xfrm>
        </p:spPr>
        <p:txBody>
          <a:bodyPr/>
          <a:lstStyle/>
          <a:p>
            <a:r>
              <a:rPr lang="en-US" dirty="0"/>
              <a:t>50–85</a:t>
            </a:r>
            <a:r>
              <a:rPr lang="en-US" dirty="0" smtClean="0"/>
              <a:t>% Low </a:t>
            </a:r>
            <a:r>
              <a:rPr lang="en-US" dirty="0"/>
              <a:t>Back Claims </a:t>
            </a:r>
            <a:r>
              <a:rPr lang="en-US" dirty="0" smtClean="0"/>
              <a:t>With Nerve Involvement With MRI In First Year</a:t>
            </a:r>
            <a:endParaRPr lang="en-US" dirty="0"/>
          </a:p>
        </p:txBody>
      </p:sp>
      <p:graphicFrame>
        <p:nvGraphicFramePr>
          <p:cNvPr id="7" name="Content Placeholder 6"/>
          <p:cNvGraphicFramePr>
            <a:graphicFrameLocks noGrp="1"/>
          </p:cNvGraphicFramePr>
          <p:nvPr>
            <p:ph sz="quarter" idx="4294967295"/>
            <p:extLst/>
          </p:nvPr>
        </p:nvGraphicFramePr>
        <p:xfrm>
          <a:off x="69668" y="1486916"/>
          <a:ext cx="8804366" cy="422914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E0945A5B-6FD1-4E75-90E0-1022EA54FCBA}" type="slidenum">
              <a:rPr lang="en-US" smtClean="0"/>
              <a:pPr/>
              <a:t>17</a:t>
            </a:fld>
            <a:endParaRPr lang="en-US" dirty="0"/>
          </a:p>
        </p:txBody>
      </p:sp>
      <p:sp>
        <p:nvSpPr>
          <p:cNvPr id="5" name="Rectangle 4"/>
          <p:cNvSpPr/>
          <p:nvPr/>
        </p:nvSpPr>
        <p:spPr>
          <a:xfrm rot="16200000">
            <a:off x="-1642516" y="3229726"/>
            <a:ext cx="4047460" cy="369332"/>
          </a:xfrm>
          <a:prstGeom prst="rect">
            <a:avLst/>
          </a:prstGeom>
        </p:spPr>
        <p:txBody>
          <a:bodyPr wrap="square">
            <a:spAutoFit/>
          </a:bodyPr>
          <a:lstStyle/>
          <a:p>
            <a:pPr algn="ctr">
              <a:defRPr sz="1800" b="1" i="0" u="none" strike="noStrike" kern="1200" baseline="0">
                <a:solidFill>
                  <a:prstClr val="black"/>
                </a:solidFill>
                <a:latin typeface="+mn-lt"/>
                <a:ea typeface="+mn-ea"/>
                <a:cs typeface="+mn-cs"/>
              </a:defRPr>
            </a:pPr>
            <a:r>
              <a:rPr lang="en-US" b="1" dirty="0" smtClean="0">
                <a:solidFill>
                  <a:prstClr val="black"/>
                </a:solidFill>
              </a:rPr>
              <a:t>% Of Claims Receiving MRI </a:t>
            </a:r>
            <a:endParaRPr lang="en-US" b="1" dirty="0">
              <a:solidFill>
                <a:prstClr val="black"/>
              </a:solidFill>
            </a:endParaRPr>
          </a:p>
        </p:txBody>
      </p:sp>
      <p:sp>
        <p:nvSpPr>
          <p:cNvPr id="8" name="Text Placeholder 5"/>
          <p:cNvSpPr>
            <a:spLocks noGrp="1"/>
          </p:cNvSpPr>
          <p:nvPr>
            <p:ph type="body" sz="quarter" idx="4294967295"/>
          </p:nvPr>
        </p:nvSpPr>
        <p:spPr>
          <a:xfrm>
            <a:off x="397014" y="5812316"/>
            <a:ext cx="8395238" cy="654155"/>
          </a:xfrm>
          <a:prstGeom prst="rect">
            <a:avLst/>
          </a:prstGeom>
        </p:spPr>
        <p:txBody>
          <a:bodyPr/>
          <a:lstStyle/>
          <a:p>
            <a:pPr marL="0" indent="0">
              <a:spcAft>
                <a:spcPts val="400"/>
              </a:spcAft>
              <a:buNone/>
            </a:pPr>
            <a:r>
              <a:rPr lang="en-US" sz="1400" dirty="0" smtClean="0"/>
              <a:t>Low </a:t>
            </a:r>
            <a:r>
              <a:rPr lang="en-US" sz="1400" dirty="0"/>
              <a:t>back claims </a:t>
            </a:r>
            <a:r>
              <a:rPr lang="en-US" sz="1400" dirty="0" smtClean="0"/>
              <a:t>with nerve involvement with </a:t>
            </a:r>
            <a:r>
              <a:rPr lang="en-US" sz="1400" dirty="0"/>
              <a:t>more than seven days of lost time </a:t>
            </a:r>
            <a:r>
              <a:rPr lang="en-US" sz="1400" dirty="0" smtClean="0"/>
              <a:t>for </a:t>
            </a:r>
            <a:r>
              <a:rPr lang="en-US" sz="1400" dirty="0"/>
              <a:t>injuries </a:t>
            </a:r>
            <a:r>
              <a:rPr lang="en-US" sz="1400" dirty="0" smtClean="0"/>
              <a:t>from </a:t>
            </a:r>
            <a:r>
              <a:rPr lang="en-US" sz="1400" dirty="0"/>
              <a:t>October 1, 2015, to March 31, 2017, with medical treatments received during the first year after the date of injury. </a:t>
            </a:r>
            <a:r>
              <a:rPr lang="en-US" sz="1400" dirty="0" smtClean="0"/>
              <a:t>Low back claims with red flag or neurological neck conditions are excluded.  </a:t>
            </a:r>
            <a:endParaRPr lang="en-US" sz="1400" dirty="0"/>
          </a:p>
        </p:txBody>
      </p:sp>
    </p:spTree>
    <p:extLst>
      <p:ext uri="{BB962C8B-B14F-4D97-AF65-F5344CB8AC3E}">
        <p14:creationId xmlns:p14="http://schemas.microsoft.com/office/powerpoint/2010/main" val="3723666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0"/>
            <a:ext cx="8312150" cy="1311215"/>
          </a:xfrm>
        </p:spPr>
        <p:txBody>
          <a:bodyPr/>
          <a:lstStyle/>
          <a:p>
            <a:r>
              <a:rPr lang="en-US" dirty="0" smtClean="0"/>
              <a:t>Low </a:t>
            </a:r>
            <a:r>
              <a:rPr lang="en-US" dirty="0"/>
              <a:t>Back Claims </a:t>
            </a:r>
            <a:r>
              <a:rPr lang="en-US" dirty="0" smtClean="0"/>
              <a:t>With </a:t>
            </a:r>
            <a:r>
              <a:rPr lang="en-US" dirty="0"/>
              <a:t>Nerve Involvement That Had </a:t>
            </a:r>
            <a:r>
              <a:rPr lang="en-US" dirty="0" smtClean="0"/>
              <a:t>Early </a:t>
            </a:r>
            <a:r>
              <a:rPr lang="en-US" dirty="0"/>
              <a:t>MRI </a:t>
            </a:r>
            <a:r>
              <a:rPr lang="en-US" dirty="0" smtClean="0"/>
              <a:t>Within </a:t>
            </a:r>
            <a:r>
              <a:rPr lang="en-US" dirty="0"/>
              <a:t>6 Weeks </a:t>
            </a:r>
            <a:r>
              <a:rPr lang="en-US" dirty="0" smtClean="0"/>
              <a:t>Of </a:t>
            </a:r>
            <a:r>
              <a:rPr lang="en-US" dirty="0"/>
              <a:t>Injury</a:t>
            </a:r>
          </a:p>
        </p:txBody>
      </p:sp>
      <p:sp>
        <p:nvSpPr>
          <p:cNvPr id="6" name="Text Placeholder 5"/>
          <p:cNvSpPr>
            <a:spLocks noGrp="1"/>
          </p:cNvSpPr>
          <p:nvPr>
            <p:ph type="body" sz="quarter" idx="4294967295"/>
          </p:nvPr>
        </p:nvSpPr>
        <p:spPr>
          <a:xfrm>
            <a:off x="441325" y="5748662"/>
            <a:ext cx="8311073" cy="744582"/>
          </a:xfrm>
          <a:prstGeom prst="rect">
            <a:avLst/>
          </a:prstGeom>
        </p:spPr>
        <p:txBody>
          <a:bodyPr/>
          <a:lstStyle/>
          <a:p>
            <a:pPr marL="0" indent="0">
              <a:spcAft>
                <a:spcPts val="400"/>
              </a:spcAft>
              <a:buNone/>
            </a:pPr>
            <a:r>
              <a:rPr lang="en-US" sz="1400" dirty="0" smtClean="0"/>
              <a:t>Low </a:t>
            </a:r>
            <a:r>
              <a:rPr lang="en-US" sz="1400" dirty="0"/>
              <a:t>back claims with nerve </a:t>
            </a:r>
            <a:r>
              <a:rPr lang="en-US" sz="1400" dirty="0" smtClean="0"/>
              <a:t>involvement with more than </a:t>
            </a:r>
            <a:r>
              <a:rPr lang="en-US" sz="1400" dirty="0"/>
              <a:t>seven days of lost time </a:t>
            </a:r>
            <a:r>
              <a:rPr lang="en-US" sz="1400" dirty="0" smtClean="0"/>
              <a:t>for </a:t>
            </a:r>
            <a:r>
              <a:rPr lang="en-US" sz="1400" dirty="0"/>
              <a:t>injuries occurring from October 1, 2015, to March 31, 2017, with medical treatments received during the first year after the date of </a:t>
            </a:r>
            <a:r>
              <a:rPr lang="en-US" sz="1400" dirty="0" smtClean="0"/>
              <a:t>injury. Low back claims with a red flag condition or neurological neck findings are excluded.</a:t>
            </a:r>
            <a:endParaRPr lang="en-US" sz="1400" dirty="0"/>
          </a:p>
        </p:txBody>
      </p:sp>
      <p:sp>
        <p:nvSpPr>
          <p:cNvPr id="3" name="TextBox 2"/>
          <p:cNvSpPr txBox="1"/>
          <p:nvPr/>
        </p:nvSpPr>
        <p:spPr>
          <a:xfrm>
            <a:off x="5634372" y="5160203"/>
            <a:ext cx="2511007" cy="338554"/>
          </a:xfrm>
          <a:prstGeom prst="rect">
            <a:avLst/>
          </a:prstGeom>
          <a:solidFill>
            <a:schemeClr val="bg1"/>
          </a:solidFill>
        </p:spPr>
        <p:txBody>
          <a:bodyPr wrap="square" rtlCol="0">
            <a:spAutoFit/>
          </a:bodyPr>
          <a:lstStyle/>
          <a:p>
            <a:r>
              <a:rPr lang="en-US" sz="1600" dirty="0" smtClean="0">
                <a:latin typeface="+mn-lt"/>
              </a:rPr>
              <a:t>After 6 Weeks Of Injury</a:t>
            </a:r>
            <a:endParaRPr lang="en-US" sz="1600" dirty="0">
              <a:latin typeface="+mn-lt"/>
            </a:endParaRPr>
          </a:p>
        </p:txBody>
      </p:sp>
      <p:sp>
        <p:nvSpPr>
          <p:cNvPr id="8" name="TextBox 7"/>
          <p:cNvSpPr txBox="1"/>
          <p:nvPr/>
        </p:nvSpPr>
        <p:spPr>
          <a:xfrm>
            <a:off x="2133719" y="5175379"/>
            <a:ext cx="2936160" cy="338554"/>
          </a:xfrm>
          <a:prstGeom prst="rect">
            <a:avLst/>
          </a:prstGeom>
          <a:solidFill>
            <a:schemeClr val="bg1"/>
          </a:solidFill>
        </p:spPr>
        <p:txBody>
          <a:bodyPr wrap="square" lIns="0" rIns="0" rtlCol="0">
            <a:spAutoFit/>
          </a:bodyPr>
          <a:lstStyle/>
          <a:p>
            <a:r>
              <a:rPr lang="en-US" sz="1600" dirty="0" smtClean="0">
                <a:latin typeface="+mn-lt"/>
              </a:rPr>
              <a:t>Within 6 Weeks Of Injury	</a:t>
            </a:r>
            <a:endParaRPr lang="en-US" sz="1600" dirty="0">
              <a:latin typeface="+mn-lt"/>
            </a:endParaRPr>
          </a:p>
        </p:txBody>
      </p:sp>
      <p:sp>
        <p:nvSpPr>
          <p:cNvPr id="5" name="Rectangle 4"/>
          <p:cNvSpPr/>
          <p:nvPr/>
        </p:nvSpPr>
        <p:spPr>
          <a:xfrm>
            <a:off x="1869852" y="5265626"/>
            <a:ext cx="168675" cy="133165"/>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5442330" y="5271572"/>
            <a:ext cx="168675" cy="13316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Slide Number Placeholder 3"/>
          <p:cNvSpPr>
            <a:spLocks noGrp="1"/>
          </p:cNvSpPr>
          <p:nvPr>
            <p:ph type="sldNum" sz="quarter" idx="4"/>
          </p:nvPr>
        </p:nvSpPr>
        <p:spPr>
          <a:xfrm>
            <a:off x="4384958" y="6562725"/>
            <a:ext cx="395287" cy="298450"/>
          </a:xfrm>
        </p:spPr>
        <p:txBody>
          <a:bodyPr/>
          <a:lstStyle/>
          <a:p>
            <a:fld id="{E0945A5B-6FD1-4E75-90E0-1022EA54FCBA}" type="slidenum">
              <a:rPr lang="en-US" smtClean="0"/>
              <a:pPr/>
              <a:t>18</a:t>
            </a:fld>
            <a:endParaRPr lang="en-US" dirty="0"/>
          </a:p>
        </p:txBody>
      </p:sp>
      <p:graphicFrame>
        <p:nvGraphicFramePr>
          <p:cNvPr id="11" name="Content Placeholder 6"/>
          <p:cNvGraphicFramePr>
            <a:graphicFrameLocks noGrp="1"/>
          </p:cNvGraphicFramePr>
          <p:nvPr>
            <p:ph sz="quarter" idx="4294967295"/>
            <p:extLst/>
          </p:nvPr>
        </p:nvGraphicFramePr>
        <p:xfrm>
          <a:off x="284115" y="1460687"/>
          <a:ext cx="8596971" cy="3666889"/>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rot="16200000">
            <a:off x="-1178992" y="2867902"/>
            <a:ext cx="3325583" cy="584775"/>
          </a:xfrm>
          <a:prstGeom prst="rect">
            <a:avLst/>
          </a:prstGeom>
        </p:spPr>
        <p:txBody>
          <a:bodyPr wrap="square">
            <a:spAutoFit/>
          </a:bodyPr>
          <a:lstStyle/>
          <a:p>
            <a:pPr algn="ctr"/>
            <a:r>
              <a:rPr lang="en-US" sz="1600" b="1" dirty="0" smtClean="0">
                <a:latin typeface="+mn-lt"/>
              </a:rPr>
              <a:t>% Of Low Back Claims With Nerve Involvement With MRI, By Timing</a:t>
            </a:r>
            <a:endParaRPr lang="en-US" sz="1600" b="1" dirty="0">
              <a:latin typeface="+mn-lt"/>
            </a:endParaRPr>
          </a:p>
        </p:txBody>
      </p:sp>
    </p:spTree>
    <p:extLst>
      <p:ext uri="{BB962C8B-B14F-4D97-AF65-F5344CB8AC3E}">
        <p14:creationId xmlns:p14="http://schemas.microsoft.com/office/powerpoint/2010/main" val="3734475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0"/>
            <a:ext cx="8385084" cy="1311216"/>
          </a:xfrm>
        </p:spPr>
        <p:txBody>
          <a:bodyPr/>
          <a:lstStyle/>
          <a:p>
            <a:r>
              <a:rPr lang="en-US" dirty="0" smtClean="0"/>
              <a:t>Policy Factors </a:t>
            </a:r>
            <a:r>
              <a:rPr lang="en-US" dirty="0"/>
              <a:t>May Help Explain Substantial Interstate </a:t>
            </a:r>
            <a:r>
              <a:rPr lang="en-US" dirty="0" smtClean="0"/>
              <a:t>Variation In The Rate Of </a:t>
            </a:r>
            <a:r>
              <a:rPr lang="en-US" dirty="0"/>
              <a:t>Early MRI</a:t>
            </a:r>
          </a:p>
        </p:txBody>
      </p:sp>
      <p:graphicFrame>
        <p:nvGraphicFramePr>
          <p:cNvPr id="7" name="Content Placeholder 6"/>
          <p:cNvGraphicFramePr>
            <a:graphicFrameLocks noGrp="1"/>
          </p:cNvGraphicFramePr>
          <p:nvPr>
            <p:ph sz="quarter" idx="4294967295"/>
            <p:extLst/>
          </p:nvPr>
        </p:nvGraphicFramePr>
        <p:xfrm>
          <a:off x="156754" y="1469626"/>
          <a:ext cx="8804366" cy="344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E0945A5B-6FD1-4E75-90E0-1022EA54FCBA}" type="slidenum">
              <a:rPr lang="en-US" smtClean="0"/>
              <a:pPr/>
              <a:t>19</a:t>
            </a:fld>
            <a:endParaRPr lang="en-US" dirty="0"/>
          </a:p>
        </p:txBody>
      </p:sp>
      <p:sp>
        <p:nvSpPr>
          <p:cNvPr id="6" name="Text Placeholder 5"/>
          <p:cNvSpPr>
            <a:spLocks noGrp="1"/>
          </p:cNvSpPr>
          <p:nvPr>
            <p:ph type="body" sz="quarter" idx="4294967295"/>
          </p:nvPr>
        </p:nvSpPr>
        <p:spPr>
          <a:xfrm>
            <a:off x="488950" y="5955689"/>
            <a:ext cx="8472170" cy="780428"/>
          </a:xfrm>
          <a:prstGeom prst="rect">
            <a:avLst/>
          </a:prstGeom>
        </p:spPr>
        <p:txBody>
          <a:bodyPr/>
          <a:lstStyle/>
          <a:p>
            <a:pPr marL="0" indent="0">
              <a:spcAft>
                <a:spcPts val="400"/>
              </a:spcAft>
              <a:buNone/>
            </a:pPr>
            <a:r>
              <a:rPr lang="en-US" sz="1400" dirty="0" smtClean="0"/>
              <a:t>Low </a:t>
            </a:r>
            <a:r>
              <a:rPr lang="en-US" sz="1400" dirty="0"/>
              <a:t>back claims with nerve </a:t>
            </a:r>
            <a:r>
              <a:rPr lang="en-US" sz="1400" dirty="0" smtClean="0"/>
              <a:t>involvement with more than </a:t>
            </a:r>
            <a:r>
              <a:rPr lang="en-US" sz="1400" dirty="0"/>
              <a:t>seven days of lost </a:t>
            </a:r>
            <a:r>
              <a:rPr lang="en-US" sz="1400" dirty="0" smtClean="0"/>
              <a:t>time for </a:t>
            </a:r>
            <a:r>
              <a:rPr lang="en-US" sz="1400" dirty="0"/>
              <a:t>injuries occurring from October 1, 2015, to March 31, 2017, with medical treatments received during the first year after the date of injury. </a:t>
            </a:r>
            <a:r>
              <a:rPr lang="en-US" sz="1400" dirty="0" smtClean="0"/>
              <a:t>Low back claims with red flag conditions and neurological neck findings are excluded. </a:t>
            </a:r>
            <a:endParaRPr lang="en-US" sz="1400" dirty="0"/>
          </a:p>
        </p:txBody>
      </p:sp>
      <p:sp>
        <p:nvSpPr>
          <p:cNvPr id="5" name="Rectangle 4"/>
          <p:cNvSpPr/>
          <p:nvPr/>
        </p:nvSpPr>
        <p:spPr>
          <a:xfrm rot="16200000">
            <a:off x="-1402368" y="2766691"/>
            <a:ext cx="3554738" cy="584775"/>
          </a:xfrm>
          <a:prstGeom prst="rect">
            <a:avLst/>
          </a:prstGeom>
        </p:spPr>
        <p:txBody>
          <a:bodyPr wrap="square">
            <a:spAutoFit/>
          </a:bodyPr>
          <a:lstStyle/>
          <a:p>
            <a:pPr algn="ctr">
              <a:defRPr sz="1800" b="1" i="0" u="none" strike="noStrike" kern="1200" baseline="0">
                <a:solidFill>
                  <a:prstClr val="black"/>
                </a:solidFill>
                <a:latin typeface="+mn-lt"/>
                <a:ea typeface="+mn-ea"/>
                <a:cs typeface="+mn-cs"/>
              </a:defRPr>
            </a:pPr>
            <a:r>
              <a:rPr lang="en-US" sz="1600" b="1" dirty="0" smtClean="0">
                <a:solidFill>
                  <a:prstClr val="black"/>
                </a:solidFill>
              </a:rPr>
              <a:t>% Of Low Back Claims With Nerve Involvement With Early MRI</a:t>
            </a:r>
            <a:endParaRPr lang="en-US" sz="1600" b="1" dirty="0">
              <a:solidFill>
                <a:prstClr val="black"/>
              </a:solidFill>
            </a:endParaRPr>
          </a:p>
        </p:txBody>
      </p:sp>
      <p:sp>
        <p:nvSpPr>
          <p:cNvPr id="15" name="Rectangle 14"/>
          <p:cNvSpPr/>
          <p:nvPr/>
        </p:nvSpPr>
        <p:spPr>
          <a:xfrm>
            <a:off x="1144821" y="5042881"/>
            <a:ext cx="333985" cy="149667"/>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1484395" y="4959720"/>
            <a:ext cx="2975252" cy="523220"/>
          </a:xfrm>
          <a:prstGeom prst="rect">
            <a:avLst/>
          </a:prstGeom>
          <a:noFill/>
        </p:spPr>
        <p:txBody>
          <a:bodyPr wrap="square" rtlCol="0">
            <a:spAutoFit/>
          </a:bodyPr>
          <a:lstStyle/>
          <a:p>
            <a:r>
              <a:rPr lang="en-US" sz="1400" dirty="0">
                <a:latin typeface="+mn-lt"/>
              </a:rPr>
              <a:t>State-Adopted Guidelines Restrictive </a:t>
            </a:r>
            <a:r>
              <a:rPr lang="en-US" sz="1400" dirty="0" smtClean="0">
                <a:latin typeface="+mn-lt"/>
              </a:rPr>
              <a:t>For </a:t>
            </a:r>
            <a:r>
              <a:rPr lang="en-US" sz="1400" dirty="0">
                <a:latin typeface="+mn-lt"/>
              </a:rPr>
              <a:t>Early MRI</a:t>
            </a:r>
          </a:p>
        </p:txBody>
      </p:sp>
      <p:sp>
        <p:nvSpPr>
          <p:cNvPr id="17" name="Rectangle 16"/>
          <p:cNvSpPr/>
          <p:nvPr/>
        </p:nvSpPr>
        <p:spPr>
          <a:xfrm>
            <a:off x="4772540" y="5060518"/>
            <a:ext cx="320040" cy="146304"/>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a:off x="5100567" y="4970259"/>
            <a:ext cx="1857459" cy="307777"/>
          </a:xfrm>
          <a:prstGeom prst="rect">
            <a:avLst/>
          </a:prstGeom>
          <a:noFill/>
        </p:spPr>
        <p:txBody>
          <a:bodyPr wrap="square" rtlCol="0">
            <a:spAutoFit/>
          </a:bodyPr>
          <a:lstStyle/>
          <a:p>
            <a:r>
              <a:rPr lang="en-US" sz="1400" dirty="0" smtClean="0">
                <a:latin typeface="+mn-lt"/>
              </a:rPr>
              <a:t>Less Restrictive</a:t>
            </a:r>
            <a:endParaRPr lang="en-US" sz="1400" dirty="0">
              <a:latin typeface="+mn-lt"/>
            </a:endParaRPr>
          </a:p>
        </p:txBody>
      </p:sp>
      <p:sp>
        <p:nvSpPr>
          <p:cNvPr id="19" name="Rectangle 18"/>
          <p:cNvSpPr/>
          <p:nvPr/>
        </p:nvSpPr>
        <p:spPr>
          <a:xfrm>
            <a:off x="1154270" y="5574663"/>
            <a:ext cx="319510" cy="146304"/>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1484395" y="5514908"/>
            <a:ext cx="3839917" cy="307777"/>
          </a:xfrm>
          <a:prstGeom prst="rect">
            <a:avLst/>
          </a:prstGeom>
          <a:noFill/>
        </p:spPr>
        <p:txBody>
          <a:bodyPr wrap="square" rtlCol="0">
            <a:spAutoFit/>
          </a:bodyPr>
          <a:lstStyle/>
          <a:p>
            <a:r>
              <a:rPr lang="en-US" sz="1400" dirty="0" smtClean="0">
                <a:latin typeface="+mn-lt"/>
              </a:rPr>
              <a:t>No State-Adopted Guidelines</a:t>
            </a:r>
            <a:endParaRPr lang="en-US" sz="1400" dirty="0">
              <a:latin typeface="+mn-lt"/>
            </a:endParaRPr>
          </a:p>
        </p:txBody>
      </p:sp>
      <p:sp>
        <p:nvSpPr>
          <p:cNvPr id="21" name="TextBox 1"/>
          <p:cNvSpPr txBox="1"/>
          <p:nvPr/>
        </p:nvSpPr>
        <p:spPr>
          <a:xfrm>
            <a:off x="4700564" y="5365232"/>
            <a:ext cx="4383888" cy="4472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t>+ </a:t>
            </a:r>
            <a:r>
              <a:rPr lang="en-US" sz="1400" dirty="0" smtClean="0"/>
              <a:t>Guidelines </a:t>
            </a:r>
            <a:r>
              <a:rPr lang="en-US" sz="1400" dirty="0"/>
              <a:t>Referenced </a:t>
            </a:r>
            <a:r>
              <a:rPr lang="en-US" sz="1400" dirty="0" smtClean="0"/>
              <a:t>By </a:t>
            </a:r>
            <a:r>
              <a:rPr lang="en-US" sz="1400" dirty="0"/>
              <a:t>Reimbursement Rules</a:t>
            </a:r>
          </a:p>
        </p:txBody>
      </p:sp>
      <p:sp>
        <p:nvSpPr>
          <p:cNvPr id="3" name="TextBox 2"/>
          <p:cNvSpPr txBox="1"/>
          <p:nvPr/>
        </p:nvSpPr>
        <p:spPr>
          <a:xfrm>
            <a:off x="3028348" y="2540980"/>
            <a:ext cx="245659" cy="400110"/>
          </a:xfrm>
          <a:prstGeom prst="rect">
            <a:avLst/>
          </a:prstGeom>
          <a:noFill/>
        </p:spPr>
        <p:txBody>
          <a:bodyPr wrap="square" rtlCol="0">
            <a:spAutoFit/>
          </a:bodyPr>
          <a:lstStyle/>
          <a:p>
            <a:r>
              <a:rPr lang="en-US" sz="2000" dirty="0">
                <a:latin typeface="+mj-lt"/>
              </a:rPr>
              <a:t>+</a:t>
            </a:r>
          </a:p>
        </p:txBody>
      </p:sp>
      <p:sp>
        <p:nvSpPr>
          <p:cNvPr id="22" name="TextBox 21"/>
          <p:cNvSpPr txBox="1"/>
          <p:nvPr/>
        </p:nvSpPr>
        <p:spPr>
          <a:xfrm>
            <a:off x="3316490" y="2529829"/>
            <a:ext cx="245659" cy="400110"/>
          </a:xfrm>
          <a:prstGeom prst="rect">
            <a:avLst/>
          </a:prstGeom>
          <a:noFill/>
        </p:spPr>
        <p:txBody>
          <a:bodyPr wrap="square" rtlCol="0">
            <a:spAutoFit/>
          </a:bodyPr>
          <a:lstStyle/>
          <a:p>
            <a:r>
              <a:rPr lang="en-US" sz="2000" dirty="0">
                <a:latin typeface="+mj-lt"/>
              </a:rPr>
              <a:t>+</a:t>
            </a:r>
          </a:p>
        </p:txBody>
      </p:sp>
      <p:sp>
        <p:nvSpPr>
          <p:cNvPr id="23" name="TextBox 1"/>
          <p:cNvSpPr txBox="1"/>
          <p:nvPr/>
        </p:nvSpPr>
        <p:spPr>
          <a:xfrm>
            <a:off x="5245387" y="2280804"/>
            <a:ext cx="313963" cy="4220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latin typeface="+mj-lt"/>
              </a:rPr>
              <a:t>+</a:t>
            </a:r>
            <a:endParaRPr lang="en-US" sz="2000" dirty="0">
              <a:latin typeface="+mj-lt"/>
            </a:endParaRPr>
          </a:p>
        </p:txBody>
      </p:sp>
      <p:sp>
        <p:nvSpPr>
          <p:cNvPr id="24" name="TextBox 1"/>
          <p:cNvSpPr txBox="1"/>
          <p:nvPr/>
        </p:nvSpPr>
        <p:spPr>
          <a:xfrm>
            <a:off x="2181502" y="2686959"/>
            <a:ext cx="305219"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latin typeface="+mj-lt"/>
              </a:rPr>
              <a:t>+</a:t>
            </a:r>
            <a:endParaRPr lang="en-US" sz="2000" dirty="0">
              <a:latin typeface="+mj-lt"/>
            </a:endParaRPr>
          </a:p>
        </p:txBody>
      </p:sp>
      <p:sp>
        <p:nvSpPr>
          <p:cNvPr id="25" name="TextBox 1"/>
          <p:cNvSpPr txBox="1"/>
          <p:nvPr/>
        </p:nvSpPr>
        <p:spPr>
          <a:xfrm>
            <a:off x="1651827" y="3156298"/>
            <a:ext cx="323385" cy="42208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latin typeface="+mj-lt"/>
              </a:rPr>
              <a:t>+</a:t>
            </a:r>
            <a:endParaRPr lang="en-US" sz="2000" dirty="0">
              <a:latin typeface="+mj-lt"/>
            </a:endParaRPr>
          </a:p>
        </p:txBody>
      </p:sp>
    </p:spTree>
    <p:extLst>
      <p:ext uri="{BB962C8B-B14F-4D97-AF65-F5344CB8AC3E}">
        <p14:creationId xmlns:p14="http://schemas.microsoft.com/office/powerpoint/2010/main" val="14744344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FFB80962-C45B-481B-9F41-17277652998F}"/>
              </a:ext>
            </a:extLst>
          </p:cNvPr>
          <p:cNvSpPr txBox="1">
            <a:spLocks noChangeArrowheads="1"/>
          </p:cNvSpPr>
          <p:nvPr/>
        </p:nvSpPr>
        <p:spPr bwMode="auto">
          <a:xfrm>
            <a:off x="457200" y="1578428"/>
            <a:ext cx="8229600" cy="3019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1" fontAlgn="base" hangingPunct="1">
              <a:spcBef>
                <a:spcPct val="20000"/>
              </a:spcBef>
              <a:spcAft>
                <a:spcPct val="0"/>
              </a:spcAft>
              <a:buFont typeface="Arial" charset="0"/>
              <a:buChar char="•"/>
              <a:defRPr sz="2800" b="1">
                <a:solidFill>
                  <a:schemeClr val="bg2"/>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a:solidFill>
                  <a:schemeClr val="bg2"/>
                </a:solidFill>
                <a:latin typeface="+mn-lt"/>
              </a:defRPr>
            </a:lvl2pPr>
            <a:lvl3pPr marL="1143000" indent="-228600" algn="l" rtl="0" eaLnBrk="1" fontAlgn="base" hangingPunct="1">
              <a:spcBef>
                <a:spcPct val="20000"/>
              </a:spcBef>
              <a:spcAft>
                <a:spcPct val="0"/>
              </a:spcAft>
              <a:buFont typeface="Arial" charset="0"/>
              <a:buChar char="•"/>
              <a:defRPr sz="2000">
                <a:solidFill>
                  <a:schemeClr val="bg2"/>
                </a:solidFill>
                <a:latin typeface="+mn-lt"/>
              </a:defRPr>
            </a:lvl3pPr>
            <a:lvl4pPr marL="1600200" indent="-228600" algn="l" rtl="0" eaLnBrk="1" fontAlgn="base" hangingPunct="1">
              <a:spcBef>
                <a:spcPct val="20000"/>
              </a:spcBef>
              <a:spcAft>
                <a:spcPct val="0"/>
              </a:spcAft>
              <a:buFont typeface="Arial" panose="020B0604020202020204" pitchFamily="34" charset="0"/>
              <a:buChar char="–"/>
              <a:defRPr>
                <a:solidFill>
                  <a:schemeClr val="bg2"/>
                </a:solidFill>
                <a:latin typeface="+mn-lt"/>
              </a:defRPr>
            </a:lvl4pPr>
            <a:lvl5pPr marL="2057400" indent="-228600" algn="l" rtl="0" eaLnBrk="1" fontAlgn="base" hangingPunct="1">
              <a:spcBef>
                <a:spcPct val="20000"/>
              </a:spcBef>
              <a:spcAft>
                <a:spcPct val="0"/>
              </a:spcAft>
              <a:buFont typeface="Arial" panose="020B0604020202020204" pitchFamily="34" charset="0"/>
              <a:buChar char="»"/>
              <a:defRPr sz="1600">
                <a:solidFill>
                  <a:schemeClr val="bg2"/>
                </a:solidFill>
                <a:latin typeface="+mn-lt"/>
              </a:defRPr>
            </a:lvl5pPr>
            <a:lvl6pPr marL="25146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6pPr>
            <a:lvl7pPr marL="29718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7pPr>
            <a:lvl8pPr marL="34290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8pPr>
            <a:lvl9pPr marL="38862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9pPr>
          </a:lstStyle>
          <a:p>
            <a:r>
              <a:rPr lang="en-US" dirty="0">
                <a:solidFill>
                  <a:schemeClr val="tx1"/>
                </a:solidFill>
              </a:rPr>
              <a:t>Independent, not-for-profit research organization</a:t>
            </a:r>
          </a:p>
          <a:p>
            <a:r>
              <a:rPr lang="en-US" dirty="0">
                <a:solidFill>
                  <a:schemeClr val="tx1"/>
                </a:solidFill>
              </a:rPr>
              <a:t>Diverse membership support</a:t>
            </a:r>
          </a:p>
          <a:p>
            <a:r>
              <a:rPr lang="en-US" dirty="0">
                <a:solidFill>
                  <a:schemeClr val="tx1"/>
                </a:solidFill>
              </a:rPr>
              <a:t>Studies are </a:t>
            </a:r>
            <a:r>
              <a:rPr lang="en-US" dirty="0" smtClean="0">
                <a:solidFill>
                  <a:schemeClr val="tx1"/>
                </a:solidFill>
              </a:rPr>
              <a:t>peer-reviewed</a:t>
            </a:r>
          </a:p>
          <a:p>
            <a:r>
              <a:rPr lang="en-US" dirty="0" smtClean="0">
                <a:solidFill>
                  <a:schemeClr val="tx1"/>
                </a:solidFill>
              </a:rPr>
              <a:t>Studies </a:t>
            </a:r>
            <a:r>
              <a:rPr lang="en-US" dirty="0">
                <a:solidFill>
                  <a:schemeClr val="tx1"/>
                </a:solidFill>
              </a:rPr>
              <a:t>focus on benefit delivery system</a:t>
            </a:r>
          </a:p>
          <a:p>
            <a:r>
              <a:rPr lang="en-US" dirty="0">
                <a:solidFill>
                  <a:schemeClr val="tx1"/>
                </a:solidFill>
              </a:rPr>
              <a:t>Do not make recommendations or take positions on issues</a:t>
            </a:r>
            <a:endParaRPr lang="en-US" altLang="en-US" kern="0" dirty="0">
              <a:solidFill>
                <a:schemeClr val="tx1"/>
              </a:solidFill>
            </a:endParaRPr>
          </a:p>
          <a:p>
            <a:r>
              <a:rPr lang="en-US" dirty="0" smtClean="0">
                <a:solidFill>
                  <a:schemeClr val="tx1"/>
                </a:solidFill>
              </a:rPr>
              <a:t>Resource </a:t>
            </a:r>
            <a:r>
              <a:rPr lang="en-US" dirty="0">
                <a:solidFill>
                  <a:schemeClr val="tx1"/>
                </a:solidFill>
              </a:rPr>
              <a:t>for public officials &amp; stakeholders</a:t>
            </a:r>
          </a:p>
          <a:p>
            <a:pPr lvl="1"/>
            <a:r>
              <a:rPr lang="en-US" kern="0" dirty="0">
                <a:solidFill>
                  <a:schemeClr val="tx1"/>
                </a:solidFill>
              </a:rPr>
              <a:t>Content-rich website: </a:t>
            </a:r>
            <a:r>
              <a:rPr lang="en-US" u="sng" kern="0" dirty="0">
                <a:solidFill>
                  <a:schemeClr val="tx1"/>
                </a:solidFill>
              </a:rPr>
              <a:t>www.wcrinet.org</a:t>
            </a:r>
            <a:r>
              <a:rPr lang="en-US" kern="0" dirty="0">
                <a:solidFill>
                  <a:schemeClr val="tx1"/>
                </a:solidFill>
              </a:rPr>
              <a:t> </a:t>
            </a:r>
          </a:p>
          <a:p>
            <a:pPr lvl="1"/>
            <a:r>
              <a:rPr lang="en-US" kern="0" dirty="0">
                <a:solidFill>
                  <a:schemeClr val="tx1"/>
                </a:solidFill>
              </a:rPr>
              <a:t>Over 600 WC studies published</a:t>
            </a:r>
          </a:p>
        </p:txBody>
      </p:sp>
      <p:sp>
        <p:nvSpPr>
          <p:cNvPr id="2" name="TextBox 1"/>
          <p:cNvSpPr txBox="1"/>
          <p:nvPr/>
        </p:nvSpPr>
        <p:spPr>
          <a:xfrm>
            <a:off x="679269" y="235131"/>
            <a:ext cx="7589520" cy="646331"/>
          </a:xfrm>
          <a:prstGeom prst="rect">
            <a:avLst/>
          </a:prstGeom>
          <a:noFill/>
        </p:spPr>
        <p:txBody>
          <a:bodyPr wrap="square" rtlCol="0">
            <a:spAutoFit/>
          </a:bodyPr>
          <a:lstStyle/>
          <a:p>
            <a:r>
              <a:rPr lang="en-US" sz="3600" b="1" dirty="0" smtClean="0">
                <a:solidFill>
                  <a:schemeClr val="bg1"/>
                </a:solidFill>
                <a:latin typeface="+mj-lt"/>
              </a:rPr>
              <a:t>About WCRI</a:t>
            </a:r>
            <a:endParaRPr lang="en-US" sz="3600" b="1" dirty="0">
              <a:solidFill>
                <a:schemeClr val="bg1"/>
              </a:solidFill>
              <a:latin typeface="+mj-lt"/>
            </a:endParaRPr>
          </a:p>
        </p:txBody>
      </p:sp>
    </p:spTree>
    <p:extLst>
      <p:ext uri="{BB962C8B-B14F-4D97-AF65-F5344CB8AC3E}">
        <p14:creationId xmlns:p14="http://schemas.microsoft.com/office/powerpoint/2010/main" val="1972607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6"/>
          <p:cNvGraphicFramePr>
            <a:graphicFrameLocks noGrp="1"/>
          </p:cNvGraphicFramePr>
          <p:nvPr>
            <p:ph sz="quarter" idx="4294967295"/>
            <p:extLst/>
          </p:nvPr>
        </p:nvGraphicFramePr>
        <p:xfrm>
          <a:off x="69668" y="1486916"/>
          <a:ext cx="8804366" cy="422914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88950" y="0"/>
            <a:ext cx="8312150" cy="1311215"/>
          </a:xfrm>
        </p:spPr>
        <p:txBody>
          <a:bodyPr/>
          <a:lstStyle/>
          <a:p>
            <a:r>
              <a:rPr lang="en-US" dirty="0" smtClean="0"/>
              <a:t>Range Of 3–21% Of Low </a:t>
            </a:r>
            <a:r>
              <a:rPr lang="en-US" dirty="0"/>
              <a:t>Back </a:t>
            </a:r>
            <a:r>
              <a:rPr lang="en-US" dirty="0" smtClean="0"/>
              <a:t>With </a:t>
            </a:r>
            <a:r>
              <a:rPr lang="en-US" dirty="0"/>
              <a:t>Nerve </a:t>
            </a:r>
            <a:r>
              <a:rPr lang="en-US" dirty="0" smtClean="0"/>
              <a:t>Involvement: Lumbar </a:t>
            </a:r>
            <a:r>
              <a:rPr lang="en-US" dirty="0"/>
              <a:t>Decompression Surgery</a:t>
            </a:r>
          </a:p>
        </p:txBody>
      </p:sp>
      <p:sp>
        <p:nvSpPr>
          <p:cNvPr id="4" name="Slide Number Placeholder 3"/>
          <p:cNvSpPr>
            <a:spLocks noGrp="1"/>
          </p:cNvSpPr>
          <p:nvPr>
            <p:ph type="sldNum" sz="quarter" idx="4"/>
          </p:nvPr>
        </p:nvSpPr>
        <p:spPr/>
        <p:txBody>
          <a:bodyPr/>
          <a:lstStyle/>
          <a:p>
            <a:fld id="{E0945A5B-6FD1-4E75-90E0-1022EA54FCBA}" type="slidenum">
              <a:rPr lang="en-US" smtClean="0"/>
              <a:pPr/>
              <a:t>20</a:t>
            </a:fld>
            <a:endParaRPr lang="en-US" dirty="0"/>
          </a:p>
        </p:txBody>
      </p:sp>
      <p:sp>
        <p:nvSpPr>
          <p:cNvPr id="10" name="TextBox 9"/>
          <p:cNvSpPr txBox="1"/>
          <p:nvPr/>
        </p:nvSpPr>
        <p:spPr>
          <a:xfrm>
            <a:off x="35897" y="1649844"/>
            <a:ext cx="697627" cy="3393331"/>
          </a:xfrm>
          <a:prstGeom prst="rect">
            <a:avLst/>
          </a:prstGeom>
          <a:noFill/>
        </p:spPr>
        <p:txBody>
          <a:bodyPr vert="vert270" wrap="square" rtlCol="0">
            <a:spAutoFit/>
          </a:bodyPr>
          <a:lstStyle/>
          <a:p>
            <a:pPr algn="ctr">
              <a:lnSpc>
                <a:spcPts val="2000"/>
              </a:lnSpc>
            </a:pPr>
            <a:r>
              <a:rPr lang="en-US" b="1" dirty="0" smtClean="0">
                <a:latin typeface="+mn-lt"/>
              </a:rPr>
              <a:t>% Of Claims Receiving Lumbar            Decompression Surgery</a:t>
            </a:r>
            <a:endParaRPr lang="en-US" b="1" dirty="0">
              <a:latin typeface="+mn-lt"/>
            </a:endParaRPr>
          </a:p>
        </p:txBody>
      </p:sp>
      <p:sp>
        <p:nvSpPr>
          <p:cNvPr id="7" name="Text Placeholder 5"/>
          <p:cNvSpPr>
            <a:spLocks noGrp="1"/>
          </p:cNvSpPr>
          <p:nvPr>
            <p:ph type="body" sz="quarter" idx="4294967295"/>
          </p:nvPr>
        </p:nvSpPr>
        <p:spPr>
          <a:xfrm>
            <a:off x="488950" y="5877632"/>
            <a:ext cx="8472170" cy="780428"/>
          </a:xfrm>
          <a:prstGeom prst="rect">
            <a:avLst/>
          </a:prstGeom>
        </p:spPr>
        <p:txBody>
          <a:bodyPr/>
          <a:lstStyle/>
          <a:p>
            <a:pPr marL="0" indent="0">
              <a:spcAft>
                <a:spcPts val="400"/>
              </a:spcAft>
              <a:buNone/>
            </a:pPr>
            <a:r>
              <a:rPr lang="en-US" sz="1400" dirty="0" smtClean="0"/>
              <a:t>Low </a:t>
            </a:r>
            <a:r>
              <a:rPr lang="en-US" sz="1400" dirty="0"/>
              <a:t>back claims with nerve </a:t>
            </a:r>
            <a:r>
              <a:rPr lang="en-US" sz="1400" dirty="0" smtClean="0"/>
              <a:t>involvement with more than </a:t>
            </a:r>
            <a:r>
              <a:rPr lang="en-US" sz="1400" dirty="0"/>
              <a:t>seven days of lost </a:t>
            </a:r>
            <a:r>
              <a:rPr lang="en-US" sz="1400" dirty="0" smtClean="0"/>
              <a:t>time for </a:t>
            </a:r>
            <a:r>
              <a:rPr lang="en-US" sz="1400" dirty="0"/>
              <a:t>injuries occurring from October 1, 2015, to March 31, 2017, with medical treatments received during the first year after the date of injury. </a:t>
            </a:r>
            <a:r>
              <a:rPr lang="en-US" sz="1400" dirty="0" smtClean="0"/>
              <a:t>Low back claims with red flag conditions and neurological neck findings are excluded. </a:t>
            </a:r>
            <a:endParaRPr lang="en-US" sz="1400" dirty="0"/>
          </a:p>
        </p:txBody>
      </p:sp>
    </p:spTree>
    <p:extLst>
      <p:ext uri="{BB962C8B-B14F-4D97-AF65-F5344CB8AC3E}">
        <p14:creationId xmlns:p14="http://schemas.microsoft.com/office/powerpoint/2010/main" val="3701155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986" y="0"/>
            <a:ext cx="8733109" cy="1311216"/>
          </a:xfrm>
        </p:spPr>
        <p:txBody>
          <a:bodyPr/>
          <a:lstStyle/>
          <a:p>
            <a:r>
              <a:rPr lang="en-US" sz="3100" dirty="0" smtClean="0"/>
              <a:t>Policy Factors </a:t>
            </a:r>
            <a:r>
              <a:rPr lang="en-US" sz="3100" dirty="0"/>
              <a:t>May Help Explain </a:t>
            </a:r>
            <a:r>
              <a:rPr lang="en-US" sz="3100" dirty="0" smtClean="0"/>
              <a:t>Interstate </a:t>
            </a:r>
            <a:r>
              <a:rPr lang="en-US" sz="3100" dirty="0"/>
              <a:t>Variation </a:t>
            </a:r>
            <a:r>
              <a:rPr lang="en-US" sz="3100" dirty="0" smtClean="0"/>
              <a:t>In Rate Of </a:t>
            </a:r>
            <a:r>
              <a:rPr lang="en-US" sz="3100" dirty="0"/>
              <a:t>Lumbar Decompression Surgery</a:t>
            </a:r>
          </a:p>
        </p:txBody>
      </p:sp>
      <p:graphicFrame>
        <p:nvGraphicFramePr>
          <p:cNvPr id="7" name="Content Placeholder 6"/>
          <p:cNvGraphicFramePr>
            <a:graphicFrameLocks noGrp="1"/>
          </p:cNvGraphicFramePr>
          <p:nvPr>
            <p:ph sz="quarter" idx="4294967295"/>
            <p:extLst/>
          </p:nvPr>
        </p:nvGraphicFramePr>
        <p:xfrm>
          <a:off x="156754" y="1375406"/>
          <a:ext cx="8804366" cy="346670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E0945A5B-6FD1-4E75-90E0-1022EA54FCBA}" type="slidenum">
              <a:rPr lang="en-US" smtClean="0"/>
              <a:pPr/>
              <a:t>21</a:t>
            </a:fld>
            <a:endParaRPr lang="en-US" dirty="0"/>
          </a:p>
        </p:txBody>
      </p:sp>
      <p:sp>
        <p:nvSpPr>
          <p:cNvPr id="5" name="Rectangle 4"/>
          <p:cNvSpPr/>
          <p:nvPr/>
        </p:nvSpPr>
        <p:spPr>
          <a:xfrm rot="16200000">
            <a:off x="-1911000" y="2717780"/>
            <a:ext cx="4572000" cy="646331"/>
          </a:xfrm>
          <a:prstGeom prst="rect">
            <a:avLst/>
          </a:prstGeom>
        </p:spPr>
        <p:txBody>
          <a:bodyPr>
            <a:spAutoFit/>
          </a:bodyPr>
          <a:lstStyle/>
          <a:p>
            <a:pPr algn="ctr">
              <a:defRPr sz="1800" b="1" i="0" u="none" strike="noStrike" kern="1200" baseline="0">
                <a:solidFill>
                  <a:prstClr val="black"/>
                </a:solidFill>
                <a:latin typeface="+mn-lt"/>
                <a:ea typeface="+mn-ea"/>
                <a:cs typeface="+mn-cs"/>
              </a:defRPr>
            </a:pPr>
            <a:r>
              <a:rPr lang="en-US" b="1" dirty="0" smtClean="0">
                <a:solidFill>
                  <a:prstClr val="black"/>
                </a:solidFill>
              </a:rPr>
              <a:t>% Of Claims Receiving Lumbar Decompression Surgery</a:t>
            </a:r>
            <a:endParaRPr lang="en-US" b="1" dirty="0">
              <a:solidFill>
                <a:prstClr val="black"/>
              </a:solidFill>
            </a:endParaRPr>
          </a:p>
        </p:txBody>
      </p:sp>
      <p:sp>
        <p:nvSpPr>
          <p:cNvPr id="15" name="Rectangle 14"/>
          <p:cNvSpPr/>
          <p:nvPr/>
        </p:nvSpPr>
        <p:spPr>
          <a:xfrm>
            <a:off x="553416" y="5020612"/>
            <a:ext cx="282818" cy="138483"/>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859925" y="4903965"/>
            <a:ext cx="2975252" cy="523220"/>
          </a:xfrm>
          <a:prstGeom prst="rect">
            <a:avLst/>
          </a:prstGeom>
          <a:noFill/>
        </p:spPr>
        <p:txBody>
          <a:bodyPr wrap="square" rtlCol="0">
            <a:spAutoFit/>
          </a:bodyPr>
          <a:lstStyle/>
          <a:p>
            <a:r>
              <a:rPr lang="en-US" sz="1400" dirty="0">
                <a:latin typeface="+mn-lt"/>
              </a:rPr>
              <a:t>State-Adopted Guidelines Restrictive </a:t>
            </a:r>
            <a:r>
              <a:rPr lang="en-US" sz="1400" dirty="0" smtClean="0">
                <a:latin typeface="+mn-lt"/>
              </a:rPr>
              <a:t>For </a:t>
            </a:r>
            <a:r>
              <a:rPr lang="en-US" sz="1400" dirty="0">
                <a:latin typeface="+mn-lt"/>
              </a:rPr>
              <a:t>Lumbar Decompression Surgery</a:t>
            </a:r>
          </a:p>
        </p:txBody>
      </p:sp>
      <p:sp>
        <p:nvSpPr>
          <p:cNvPr id="17" name="Rectangle 16"/>
          <p:cNvSpPr/>
          <p:nvPr/>
        </p:nvSpPr>
        <p:spPr>
          <a:xfrm>
            <a:off x="4288357" y="5016342"/>
            <a:ext cx="283464" cy="13716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a:off x="4574526" y="4927826"/>
            <a:ext cx="1853730" cy="307777"/>
          </a:xfrm>
          <a:prstGeom prst="rect">
            <a:avLst/>
          </a:prstGeom>
          <a:noFill/>
        </p:spPr>
        <p:txBody>
          <a:bodyPr wrap="square" rtlCol="0">
            <a:spAutoFit/>
          </a:bodyPr>
          <a:lstStyle/>
          <a:p>
            <a:r>
              <a:rPr lang="en-US" sz="1400" dirty="0">
                <a:latin typeface="+mn-lt"/>
              </a:rPr>
              <a:t>Less Restrictive</a:t>
            </a:r>
          </a:p>
        </p:txBody>
      </p:sp>
      <p:sp>
        <p:nvSpPr>
          <p:cNvPr id="22" name="TextBox 21"/>
          <p:cNvSpPr txBox="1"/>
          <p:nvPr/>
        </p:nvSpPr>
        <p:spPr>
          <a:xfrm>
            <a:off x="6847851" y="4921578"/>
            <a:ext cx="1785282" cy="523220"/>
          </a:xfrm>
          <a:prstGeom prst="rect">
            <a:avLst/>
          </a:prstGeom>
          <a:noFill/>
        </p:spPr>
        <p:txBody>
          <a:bodyPr wrap="square" rtlCol="0">
            <a:spAutoFit/>
          </a:bodyPr>
          <a:lstStyle/>
          <a:p>
            <a:r>
              <a:rPr lang="en-US" sz="1400" dirty="0">
                <a:latin typeface="+mn-lt"/>
              </a:rPr>
              <a:t>No State-Adopted Guidelines </a:t>
            </a:r>
          </a:p>
        </p:txBody>
      </p:sp>
      <p:sp>
        <p:nvSpPr>
          <p:cNvPr id="23" name="TextBox 22"/>
          <p:cNvSpPr txBox="1"/>
          <p:nvPr/>
        </p:nvSpPr>
        <p:spPr>
          <a:xfrm>
            <a:off x="848775" y="5407104"/>
            <a:ext cx="4143340" cy="523220"/>
          </a:xfrm>
          <a:prstGeom prst="rect">
            <a:avLst/>
          </a:prstGeom>
          <a:noFill/>
        </p:spPr>
        <p:txBody>
          <a:bodyPr wrap="square" rtlCol="0">
            <a:spAutoFit/>
          </a:bodyPr>
          <a:lstStyle/>
          <a:p>
            <a:r>
              <a:rPr lang="en-US" sz="1400" dirty="0">
                <a:latin typeface="+mn-lt"/>
              </a:rPr>
              <a:t>Mandatory Use </a:t>
            </a:r>
            <a:r>
              <a:rPr lang="en-US" sz="1400" dirty="0" smtClean="0">
                <a:latin typeface="+mn-lt"/>
              </a:rPr>
              <a:t>Of Guidelines For UR Or Dispute </a:t>
            </a:r>
            <a:r>
              <a:rPr lang="en-US" sz="1400" dirty="0">
                <a:latin typeface="+mn-lt"/>
              </a:rPr>
              <a:t>Resolution</a:t>
            </a:r>
          </a:p>
        </p:txBody>
      </p:sp>
      <p:sp>
        <p:nvSpPr>
          <p:cNvPr id="21" name="Rectangle 20"/>
          <p:cNvSpPr/>
          <p:nvPr/>
        </p:nvSpPr>
        <p:spPr>
          <a:xfrm>
            <a:off x="6550014" y="5020612"/>
            <a:ext cx="283464" cy="13716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553416" y="5500508"/>
            <a:ext cx="283464" cy="137160"/>
          </a:xfrm>
          <a:prstGeom prst="rect">
            <a:avLst/>
          </a:prstGeom>
          <a:pattFill prst="wdUpDiag">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1656469" y="3524797"/>
            <a:ext cx="245659" cy="400110"/>
          </a:xfrm>
          <a:prstGeom prst="rect">
            <a:avLst/>
          </a:prstGeom>
          <a:noFill/>
        </p:spPr>
        <p:txBody>
          <a:bodyPr wrap="square" rtlCol="0">
            <a:spAutoFit/>
          </a:bodyPr>
          <a:lstStyle/>
          <a:p>
            <a:r>
              <a:rPr lang="en-US" sz="2000" dirty="0">
                <a:latin typeface="+mj-lt"/>
              </a:rPr>
              <a:t>+</a:t>
            </a:r>
          </a:p>
        </p:txBody>
      </p:sp>
      <p:sp>
        <p:nvSpPr>
          <p:cNvPr id="20" name="TextBox 1"/>
          <p:cNvSpPr txBox="1"/>
          <p:nvPr/>
        </p:nvSpPr>
        <p:spPr>
          <a:xfrm>
            <a:off x="4878980" y="5354081"/>
            <a:ext cx="4383888" cy="4472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t>+ </a:t>
            </a:r>
            <a:r>
              <a:rPr lang="en-US" sz="1400" dirty="0" smtClean="0"/>
              <a:t>Guidelines </a:t>
            </a:r>
            <a:r>
              <a:rPr lang="en-US" sz="1400" dirty="0"/>
              <a:t>Referenced </a:t>
            </a:r>
            <a:r>
              <a:rPr lang="en-US" sz="1400" dirty="0" smtClean="0"/>
              <a:t>By </a:t>
            </a:r>
            <a:r>
              <a:rPr lang="en-US" sz="1400" dirty="0"/>
              <a:t>Reimbursement Rules</a:t>
            </a:r>
          </a:p>
        </p:txBody>
      </p:sp>
      <p:sp>
        <p:nvSpPr>
          <p:cNvPr id="25" name="Text Placeholder 5"/>
          <p:cNvSpPr>
            <a:spLocks noGrp="1"/>
          </p:cNvSpPr>
          <p:nvPr>
            <p:ph type="body" sz="quarter" idx="4294967295"/>
          </p:nvPr>
        </p:nvSpPr>
        <p:spPr>
          <a:xfrm>
            <a:off x="488950" y="5955689"/>
            <a:ext cx="8472170" cy="780428"/>
          </a:xfrm>
          <a:prstGeom prst="rect">
            <a:avLst/>
          </a:prstGeom>
        </p:spPr>
        <p:txBody>
          <a:bodyPr/>
          <a:lstStyle/>
          <a:p>
            <a:pPr marL="0" indent="0">
              <a:spcAft>
                <a:spcPts val="400"/>
              </a:spcAft>
              <a:buNone/>
            </a:pPr>
            <a:r>
              <a:rPr lang="en-US" sz="1400" dirty="0" smtClean="0"/>
              <a:t>Low </a:t>
            </a:r>
            <a:r>
              <a:rPr lang="en-US" sz="1400" dirty="0"/>
              <a:t>back claims with nerve </a:t>
            </a:r>
            <a:r>
              <a:rPr lang="en-US" sz="1400" dirty="0" smtClean="0"/>
              <a:t>involvement with more than </a:t>
            </a:r>
            <a:r>
              <a:rPr lang="en-US" sz="1400" dirty="0"/>
              <a:t>seven days of lost </a:t>
            </a:r>
            <a:r>
              <a:rPr lang="en-US" sz="1400" dirty="0" smtClean="0"/>
              <a:t>time for </a:t>
            </a:r>
            <a:r>
              <a:rPr lang="en-US" sz="1400" dirty="0"/>
              <a:t>injuries occurring from October 1, 2015, to March 31, 2017, with medical treatments received during the first year after the date of injury. </a:t>
            </a:r>
            <a:r>
              <a:rPr lang="en-US" sz="1400" dirty="0" smtClean="0"/>
              <a:t>Low back claims with red flag conditions and neurological neck findings are excluded. </a:t>
            </a:r>
            <a:endParaRPr lang="en-US" sz="1400" dirty="0"/>
          </a:p>
        </p:txBody>
      </p:sp>
      <p:sp>
        <p:nvSpPr>
          <p:cNvPr id="26" name="TextBox 25"/>
          <p:cNvSpPr txBox="1"/>
          <p:nvPr/>
        </p:nvSpPr>
        <p:spPr>
          <a:xfrm>
            <a:off x="1931804" y="3513646"/>
            <a:ext cx="245659" cy="400110"/>
          </a:xfrm>
          <a:prstGeom prst="rect">
            <a:avLst/>
          </a:prstGeom>
          <a:noFill/>
        </p:spPr>
        <p:txBody>
          <a:bodyPr wrap="square" rtlCol="0">
            <a:spAutoFit/>
          </a:bodyPr>
          <a:lstStyle/>
          <a:p>
            <a:r>
              <a:rPr lang="en-US" sz="2000" dirty="0">
                <a:latin typeface="+mj-lt"/>
              </a:rPr>
              <a:t>+</a:t>
            </a:r>
          </a:p>
        </p:txBody>
      </p:sp>
      <p:sp>
        <p:nvSpPr>
          <p:cNvPr id="27" name="TextBox 26"/>
          <p:cNvSpPr txBox="1"/>
          <p:nvPr/>
        </p:nvSpPr>
        <p:spPr>
          <a:xfrm>
            <a:off x="3046654" y="3210181"/>
            <a:ext cx="245659" cy="400110"/>
          </a:xfrm>
          <a:prstGeom prst="rect">
            <a:avLst/>
          </a:prstGeom>
          <a:noFill/>
        </p:spPr>
        <p:txBody>
          <a:bodyPr wrap="square" rtlCol="0">
            <a:spAutoFit/>
          </a:bodyPr>
          <a:lstStyle/>
          <a:p>
            <a:r>
              <a:rPr lang="en-US" sz="2000" dirty="0">
                <a:latin typeface="+mj-lt"/>
              </a:rPr>
              <a:t>+</a:t>
            </a:r>
          </a:p>
        </p:txBody>
      </p:sp>
      <p:sp>
        <p:nvSpPr>
          <p:cNvPr id="28" name="TextBox 27"/>
          <p:cNvSpPr txBox="1"/>
          <p:nvPr/>
        </p:nvSpPr>
        <p:spPr>
          <a:xfrm>
            <a:off x="4425688" y="3077376"/>
            <a:ext cx="245659" cy="400110"/>
          </a:xfrm>
          <a:prstGeom prst="rect">
            <a:avLst/>
          </a:prstGeom>
          <a:noFill/>
        </p:spPr>
        <p:txBody>
          <a:bodyPr wrap="square" rtlCol="0">
            <a:spAutoFit/>
          </a:bodyPr>
          <a:lstStyle/>
          <a:p>
            <a:r>
              <a:rPr lang="en-US" sz="2000" dirty="0">
                <a:latin typeface="+mj-lt"/>
              </a:rPr>
              <a:t>+</a:t>
            </a:r>
          </a:p>
        </p:txBody>
      </p:sp>
      <p:sp>
        <p:nvSpPr>
          <p:cNvPr id="29" name="TextBox 28"/>
          <p:cNvSpPr txBox="1"/>
          <p:nvPr/>
        </p:nvSpPr>
        <p:spPr>
          <a:xfrm>
            <a:off x="5247743" y="2971462"/>
            <a:ext cx="370756" cy="400110"/>
          </a:xfrm>
          <a:prstGeom prst="rect">
            <a:avLst/>
          </a:prstGeom>
          <a:noFill/>
        </p:spPr>
        <p:txBody>
          <a:bodyPr wrap="square" rtlCol="0">
            <a:spAutoFit/>
          </a:bodyPr>
          <a:lstStyle/>
          <a:p>
            <a:r>
              <a:rPr lang="en-US" sz="2000" dirty="0">
                <a:latin typeface="+mj-lt"/>
              </a:rPr>
              <a:t>+</a:t>
            </a:r>
          </a:p>
        </p:txBody>
      </p:sp>
    </p:spTree>
    <p:extLst>
      <p:ext uri="{BB962C8B-B14F-4D97-AF65-F5344CB8AC3E}">
        <p14:creationId xmlns:p14="http://schemas.microsoft.com/office/powerpoint/2010/main" val="4014714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sz="2600" dirty="0" smtClean="0"/>
              <a:t>State Policies on Treatment Guidelines and Utilization Management—resource for policy</a:t>
            </a:r>
          </a:p>
          <a:p>
            <a:pPr marL="342900" indent="-342900">
              <a:buFont typeface="Arial" panose="020B0604020202020204" pitchFamily="34" charset="0"/>
              <a:buChar char="•"/>
            </a:pPr>
            <a:r>
              <a:rPr lang="en-US" sz="2600" dirty="0" smtClean="0"/>
              <a:t>Frequent use of early MRI, even in states with medical treatment guidelines, especially when they are less restrictive.</a:t>
            </a:r>
          </a:p>
          <a:p>
            <a:pPr marL="342900" indent="-342900">
              <a:buFont typeface="Arial" panose="020B0604020202020204" pitchFamily="34" charset="0"/>
              <a:buChar char="•"/>
            </a:pPr>
            <a:r>
              <a:rPr lang="en-US" sz="2600" dirty="0" smtClean="0"/>
              <a:t>Most states with restrictive guidelines for use of early MRIs, </a:t>
            </a:r>
            <a:r>
              <a:rPr lang="en-US" sz="2600" dirty="0" smtClean="0"/>
              <a:t>had lower </a:t>
            </a:r>
            <a:r>
              <a:rPr lang="en-US" sz="2600" dirty="0" smtClean="0"/>
              <a:t>rates of decompression surgery</a:t>
            </a:r>
          </a:p>
          <a:p>
            <a:pPr marL="342900" indent="-342900">
              <a:buFont typeface="Arial" panose="020B0604020202020204" pitchFamily="34" charset="0"/>
              <a:buChar char="•"/>
            </a:pPr>
            <a:r>
              <a:rPr lang="en-US" sz="2600" dirty="0" smtClean="0"/>
              <a:t>Lower use of decompression surgery in most states where medical treatment guidelines were more restrictive and accompanied by UR, reimbursement, and dispute resolution</a:t>
            </a:r>
          </a:p>
          <a:p>
            <a:pPr marL="342900" indent="-342900">
              <a:buFont typeface="Arial" panose="020B0604020202020204" pitchFamily="34" charset="0"/>
              <a:buChar char="•"/>
            </a:pPr>
            <a:endParaRPr lang="en-US" sz="2600" dirty="0"/>
          </a:p>
        </p:txBody>
      </p:sp>
      <p:sp>
        <p:nvSpPr>
          <p:cNvPr id="3" name="Slide Number Placeholder 2"/>
          <p:cNvSpPr>
            <a:spLocks noGrp="1"/>
          </p:cNvSpPr>
          <p:nvPr>
            <p:ph type="sldNum" sz="quarter" idx="4"/>
          </p:nvPr>
        </p:nvSpPr>
        <p:spPr/>
        <p:txBody>
          <a:bodyPr/>
          <a:lstStyle/>
          <a:p>
            <a:pPr>
              <a:defRPr/>
            </a:pPr>
            <a:fld id="{08D12242-CF71-4196-A729-E8746CDEF35F}" type="slidenum">
              <a:rPr lang="en-US" altLang="en-US" smtClean="0"/>
              <a:pPr>
                <a:defRPr/>
              </a:pPr>
              <a:t>22</a:t>
            </a:fld>
            <a:endParaRPr lang="en-US" altLang="en-US" dirty="0"/>
          </a:p>
        </p:txBody>
      </p:sp>
      <p:sp>
        <p:nvSpPr>
          <p:cNvPr id="6" name="Text Placeholder 5"/>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26994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FDE35254-58A2-4E46-9CD1-D3D9CF680894}"/>
              </a:ext>
            </a:extLst>
          </p:cNvPr>
          <p:cNvSpPr txBox="1">
            <a:spLocks noChangeArrowheads="1"/>
          </p:cNvSpPr>
          <p:nvPr/>
        </p:nvSpPr>
        <p:spPr bwMode="auto">
          <a:xfrm>
            <a:off x="2286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1" fontAlgn="base" hangingPunct="1">
              <a:spcBef>
                <a:spcPct val="0"/>
              </a:spcBef>
              <a:spcAft>
                <a:spcPct val="0"/>
              </a:spcAft>
              <a:defRPr sz="3200" b="1" baseline="0">
                <a:solidFill>
                  <a:schemeClr val="bg2"/>
                </a:solidFill>
                <a:latin typeface="+mn-lt"/>
                <a:ea typeface="+mj-ea"/>
                <a:cs typeface="+mj-cs"/>
              </a:defRPr>
            </a:lvl1pPr>
            <a:lvl2pPr algn="ctr" rtl="0" eaLnBrk="1" fontAlgn="base" hangingPunct="1">
              <a:spcBef>
                <a:spcPct val="0"/>
              </a:spcBef>
              <a:spcAft>
                <a:spcPct val="0"/>
              </a:spcAft>
              <a:defRPr sz="3200" b="1">
                <a:solidFill>
                  <a:srgbClr val="0276B1"/>
                </a:solidFill>
                <a:latin typeface="Arial" charset="0"/>
              </a:defRPr>
            </a:lvl2pPr>
            <a:lvl3pPr algn="ctr" rtl="0" eaLnBrk="1" fontAlgn="base" hangingPunct="1">
              <a:spcBef>
                <a:spcPct val="0"/>
              </a:spcBef>
              <a:spcAft>
                <a:spcPct val="0"/>
              </a:spcAft>
              <a:defRPr sz="3200" b="1">
                <a:solidFill>
                  <a:srgbClr val="0276B1"/>
                </a:solidFill>
                <a:latin typeface="Arial" charset="0"/>
              </a:defRPr>
            </a:lvl3pPr>
            <a:lvl4pPr algn="ctr" rtl="0" eaLnBrk="1" fontAlgn="base" hangingPunct="1">
              <a:spcBef>
                <a:spcPct val="0"/>
              </a:spcBef>
              <a:spcAft>
                <a:spcPct val="0"/>
              </a:spcAft>
              <a:defRPr sz="3200" b="1">
                <a:solidFill>
                  <a:srgbClr val="0276B1"/>
                </a:solidFill>
                <a:latin typeface="Arial" charset="0"/>
              </a:defRPr>
            </a:lvl4pPr>
            <a:lvl5pPr algn="ctr" rtl="0" eaLnBrk="1" fontAlgn="base" hangingPunct="1">
              <a:spcBef>
                <a:spcPct val="0"/>
              </a:spcBef>
              <a:spcAft>
                <a:spcPct val="0"/>
              </a:spcAft>
              <a:defRPr sz="3200" b="1">
                <a:solidFill>
                  <a:srgbClr val="0276B1"/>
                </a:solidFill>
                <a:latin typeface="Arial" charset="0"/>
              </a:defRPr>
            </a:lvl5pPr>
            <a:lvl6pPr marL="457200" algn="l" rtl="0" eaLnBrk="1" fontAlgn="base" hangingPunct="1">
              <a:spcBef>
                <a:spcPct val="0"/>
              </a:spcBef>
              <a:spcAft>
                <a:spcPct val="0"/>
              </a:spcAft>
              <a:defRPr sz="3200">
                <a:solidFill>
                  <a:srgbClr val="000000"/>
                </a:solidFill>
                <a:latin typeface="Arial Black" pitchFamily="34" charset="0"/>
              </a:defRPr>
            </a:lvl6pPr>
            <a:lvl7pPr marL="914400" algn="l" rtl="0" eaLnBrk="1" fontAlgn="base" hangingPunct="1">
              <a:spcBef>
                <a:spcPct val="0"/>
              </a:spcBef>
              <a:spcAft>
                <a:spcPct val="0"/>
              </a:spcAft>
              <a:defRPr sz="3200">
                <a:solidFill>
                  <a:srgbClr val="000000"/>
                </a:solidFill>
                <a:latin typeface="Arial Black" pitchFamily="34" charset="0"/>
              </a:defRPr>
            </a:lvl7pPr>
            <a:lvl8pPr marL="1371600" algn="l" rtl="0" eaLnBrk="1" fontAlgn="base" hangingPunct="1">
              <a:spcBef>
                <a:spcPct val="0"/>
              </a:spcBef>
              <a:spcAft>
                <a:spcPct val="0"/>
              </a:spcAft>
              <a:defRPr sz="3200">
                <a:solidFill>
                  <a:srgbClr val="000000"/>
                </a:solidFill>
                <a:latin typeface="Arial Black" pitchFamily="34" charset="0"/>
              </a:defRPr>
            </a:lvl8pPr>
            <a:lvl9pPr marL="1828800" algn="l" rtl="0" eaLnBrk="1" fontAlgn="base" hangingPunct="1">
              <a:spcBef>
                <a:spcPct val="0"/>
              </a:spcBef>
              <a:spcAft>
                <a:spcPct val="0"/>
              </a:spcAft>
              <a:defRPr sz="3200">
                <a:solidFill>
                  <a:srgbClr val="000000"/>
                </a:solidFill>
                <a:latin typeface="Arial Black" pitchFamily="34" charset="0"/>
              </a:defRPr>
            </a:lvl9pPr>
          </a:lstStyle>
          <a:p>
            <a:pPr algn="l">
              <a:defRPr/>
            </a:pPr>
            <a:r>
              <a:rPr lang="en-US" altLang="en-US" sz="3600" dirty="0">
                <a:latin typeface="+mj-lt"/>
              </a:rPr>
              <a:t>Thank You!</a:t>
            </a:r>
            <a:endParaRPr lang="en-US" altLang="en-US" sz="3600" kern="0" dirty="0">
              <a:latin typeface="+mj-lt"/>
            </a:endParaRPr>
          </a:p>
        </p:txBody>
      </p:sp>
      <p:sp>
        <p:nvSpPr>
          <p:cNvPr id="8" name="Rectangle 3">
            <a:extLst>
              <a:ext uri="{FF2B5EF4-FFF2-40B4-BE49-F238E27FC236}">
                <a16:creationId xmlns:a16="http://schemas.microsoft.com/office/drawing/2014/main" id="{FFB80962-C45B-481B-9F41-17277652998F}"/>
              </a:ext>
            </a:extLst>
          </p:cNvPr>
          <p:cNvSpPr txBox="1">
            <a:spLocks noChangeArrowheads="1"/>
          </p:cNvSpPr>
          <p:nvPr/>
        </p:nvSpPr>
        <p:spPr bwMode="auto">
          <a:xfrm>
            <a:off x="457200" y="1580606"/>
            <a:ext cx="8229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1" fontAlgn="base" hangingPunct="1">
              <a:spcBef>
                <a:spcPct val="20000"/>
              </a:spcBef>
              <a:spcAft>
                <a:spcPct val="0"/>
              </a:spcAft>
              <a:buFont typeface="Arial" charset="0"/>
              <a:buChar char="•"/>
              <a:defRPr sz="2800" b="1">
                <a:solidFill>
                  <a:schemeClr val="bg2"/>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a:solidFill>
                  <a:schemeClr val="bg2"/>
                </a:solidFill>
                <a:latin typeface="+mn-lt"/>
              </a:defRPr>
            </a:lvl2pPr>
            <a:lvl3pPr marL="1143000" indent="-228600" algn="l" rtl="0" eaLnBrk="1" fontAlgn="base" hangingPunct="1">
              <a:spcBef>
                <a:spcPct val="20000"/>
              </a:spcBef>
              <a:spcAft>
                <a:spcPct val="0"/>
              </a:spcAft>
              <a:buFont typeface="Arial" charset="0"/>
              <a:buChar char="•"/>
              <a:defRPr sz="2000">
                <a:solidFill>
                  <a:schemeClr val="bg2"/>
                </a:solidFill>
                <a:latin typeface="+mn-lt"/>
              </a:defRPr>
            </a:lvl3pPr>
            <a:lvl4pPr marL="1600200" indent="-228600" algn="l" rtl="0" eaLnBrk="1" fontAlgn="base" hangingPunct="1">
              <a:spcBef>
                <a:spcPct val="20000"/>
              </a:spcBef>
              <a:spcAft>
                <a:spcPct val="0"/>
              </a:spcAft>
              <a:buFont typeface="Arial" panose="020B0604020202020204" pitchFamily="34" charset="0"/>
              <a:buChar char="–"/>
              <a:defRPr>
                <a:solidFill>
                  <a:schemeClr val="bg2"/>
                </a:solidFill>
                <a:latin typeface="+mn-lt"/>
              </a:defRPr>
            </a:lvl4pPr>
            <a:lvl5pPr marL="2057400" indent="-228600" algn="l" rtl="0" eaLnBrk="1" fontAlgn="base" hangingPunct="1">
              <a:spcBef>
                <a:spcPct val="20000"/>
              </a:spcBef>
              <a:spcAft>
                <a:spcPct val="0"/>
              </a:spcAft>
              <a:buFont typeface="Arial" panose="020B0604020202020204" pitchFamily="34" charset="0"/>
              <a:buChar char="»"/>
              <a:defRPr sz="1600">
                <a:solidFill>
                  <a:schemeClr val="bg2"/>
                </a:solidFill>
                <a:latin typeface="+mn-lt"/>
              </a:defRPr>
            </a:lvl5pPr>
            <a:lvl6pPr marL="25146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6pPr>
            <a:lvl7pPr marL="29718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7pPr>
            <a:lvl8pPr marL="34290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8pPr>
            <a:lvl9pPr marL="3886200" indent="-228600" algn="l" rtl="0" eaLnBrk="1" fontAlgn="base" hangingPunct="1">
              <a:spcBef>
                <a:spcPct val="20000"/>
              </a:spcBef>
              <a:spcAft>
                <a:spcPct val="0"/>
              </a:spcAft>
              <a:buClr>
                <a:srgbClr val="FF9D00"/>
              </a:buClr>
              <a:buFont typeface="Wingdings" pitchFamily="2" charset="2"/>
              <a:buChar char="v"/>
              <a:defRPr sz="2000">
                <a:solidFill>
                  <a:srgbClr val="3366CC"/>
                </a:solidFill>
                <a:latin typeface="+mn-lt"/>
              </a:defRPr>
            </a:lvl9pPr>
          </a:lstStyle>
          <a:p>
            <a:pPr>
              <a:lnSpc>
                <a:spcPct val="85000"/>
              </a:lnSpc>
            </a:pPr>
            <a:r>
              <a:rPr lang="en-US" altLang="en-US" sz="2400" dirty="0">
                <a:solidFill>
                  <a:schemeClr val="tx1"/>
                </a:solidFill>
              </a:rPr>
              <a:t>For comments/questions about the findings:</a:t>
            </a:r>
          </a:p>
          <a:p>
            <a:pPr marL="222250" lvl="1" indent="0" algn="ctr">
              <a:lnSpc>
                <a:spcPct val="85000"/>
              </a:lnSpc>
              <a:buNone/>
            </a:pPr>
            <a:endParaRPr lang="en-US" altLang="en-US" b="1" dirty="0">
              <a:solidFill>
                <a:schemeClr val="tx1"/>
              </a:solidFill>
            </a:endParaRPr>
          </a:p>
          <a:p>
            <a:pPr marL="222250" lvl="1" indent="0" algn="ctr">
              <a:buNone/>
            </a:pPr>
            <a:r>
              <a:rPr lang="en-US" b="1" dirty="0" smtClean="0">
                <a:solidFill>
                  <a:schemeClr val="tx1"/>
                </a:solidFill>
              </a:rPr>
              <a:t>Laure Lamy </a:t>
            </a:r>
            <a:r>
              <a:rPr lang="en-US" altLang="en-US" b="1" dirty="0">
                <a:solidFill>
                  <a:schemeClr val="tx1"/>
                </a:solidFill>
              </a:rPr>
              <a:t>| </a:t>
            </a:r>
            <a:r>
              <a:rPr lang="en-US" altLang="en-US" b="1" dirty="0" smtClean="0">
                <a:solidFill>
                  <a:schemeClr val="tx1"/>
                </a:solidFill>
              </a:rPr>
              <a:t>Regional Director</a:t>
            </a:r>
            <a:endParaRPr lang="en-US" altLang="en-US" b="1" dirty="0">
              <a:solidFill>
                <a:schemeClr val="tx1"/>
              </a:solidFill>
            </a:endParaRPr>
          </a:p>
          <a:p>
            <a:pPr marL="222250" lvl="1" indent="0" algn="ctr">
              <a:buNone/>
            </a:pPr>
            <a:r>
              <a:rPr lang="en-US" altLang="en-US" b="1" dirty="0" smtClean="0">
                <a:solidFill>
                  <a:schemeClr val="tx1"/>
                </a:solidFill>
              </a:rPr>
              <a:t>llamy@wcrinet.org	  (801) 699-6664</a:t>
            </a:r>
          </a:p>
          <a:p>
            <a:pPr marL="222250" lvl="1" indent="0" algn="ctr">
              <a:buNone/>
            </a:pPr>
            <a:endParaRPr lang="en-US" altLang="en-US" b="1" dirty="0">
              <a:solidFill>
                <a:schemeClr val="tx1"/>
              </a:solidFill>
            </a:endParaRPr>
          </a:p>
          <a:p>
            <a:pPr>
              <a:lnSpc>
                <a:spcPct val="85000"/>
              </a:lnSpc>
            </a:pPr>
            <a:r>
              <a:rPr lang="en-US" altLang="en-US" sz="2400" dirty="0">
                <a:solidFill>
                  <a:schemeClr val="tx1"/>
                </a:solidFill>
              </a:rPr>
              <a:t>Check out our </a:t>
            </a:r>
            <a:r>
              <a:rPr lang="en-US" altLang="en-US" sz="2400" dirty="0" smtClean="0">
                <a:solidFill>
                  <a:schemeClr val="tx1"/>
                </a:solidFill>
              </a:rPr>
              <a:t>website</a:t>
            </a:r>
            <a:r>
              <a:rPr lang="en-US" altLang="en-US" sz="2400" dirty="0">
                <a:solidFill>
                  <a:schemeClr val="tx1"/>
                </a:solidFill>
              </a:rPr>
              <a:t>: www.wcrinet.org</a:t>
            </a:r>
          </a:p>
          <a:p>
            <a:pPr>
              <a:lnSpc>
                <a:spcPct val="85000"/>
              </a:lnSpc>
            </a:pPr>
            <a:endParaRPr lang="en-US" altLang="en-US" sz="2400" dirty="0">
              <a:solidFill>
                <a:schemeClr val="tx1"/>
              </a:solidFill>
            </a:endParaRPr>
          </a:p>
          <a:p>
            <a:pPr>
              <a:lnSpc>
                <a:spcPct val="85000"/>
              </a:lnSpc>
            </a:pPr>
            <a:r>
              <a:rPr lang="en-US" altLang="en-US" sz="2400" dirty="0">
                <a:solidFill>
                  <a:schemeClr val="tx1"/>
                </a:solidFill>
              </a:rPr>
              <a:t>I invite you to stay connected with WCRI on:</a:t>
            </a:r>
          </a:p>
        </p:txBody>
      </p:sp>
      <p:pic>
        <p:nvPicPr>
          <p:cNvPr id="4" name="Picture 2" descr="http://www.empowernetwork.com/migfaria/files/2013/01/Social-Media-face-book-twitter-linkedin-icons.jpg"/>
          <p:cNvPicPr>
            <a:picLocks noChangeAspect="1" noChangeArrowheads="1"/>
          </p:cNvPicPr>
          <p:nvPr/>
        </p:nvPicPr>
        <p:blipFill rotWithShape="1">
          <a:blip r:embed="rId3">
            <a:extLst>
              <a:ext uri="{28A0092B-C50C-407E-A947-70E740481C1C}">
                <a14:useLocalDpi xmlns:a14="http://schemas.microsoft.com/office/drawing/2010/main" val="0"/>
              </a:ext>
            </a:extLst>
          </a:blip>
          <a:srcRect t="15663" b="19813"/>
          <a:stretch/>
        </p:blipFill>
        <p:spPr bwMode="auto">
          <a:xfrm>
            <a:off x="2667000" y="4992435"/>
            <a:ext cx="3352800" cy="773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494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Results From Two Studies  </a:t>
            </a:r>
            <a:endParaRPr lang="en-US" sz="3600" dirty="0"/>
          </a:p>
        </p:txBody>
      </p:sp>
      <p:sp>
        <p:nvSpPr>
          <p:cNvPr id="3" name="Content Placeholder 2"/>
          <p:cNvSpPr>
            <a:spLocks noGrp="1"/>
          </p:cNvSpPr>
          <p:nvPr>
            <p:ph idx="1"/>
          </p:nvPr>
        </p:nvSpPr>
        <p:spPr>
          <a:xfrm>
            <a:off x="454024" y="1535722"/>
            <a:ext cx="8250023" cy="4494141"/>
          </a:xfrm>
        </p:spPr>
        <p:txBody>
          <a:bodyPr/>
          <a:lstStyle/>
          <a:p>
            <a:r>
              <a:rPr lang="en-US" dirty="0" smtClean="0"/>
              <a:t>National inventory of state policies on treatment guidelines and utilization management</a:t>
            </a:r>
            <a:endParaRPr lang="en-US" dirty="0"/>
          </a:p>
          <a:p>
            <a:pPr marL="0" indent="0">
              <a:buNone/>
            </a:pPr>
            <a:endParaRPr lang="en-US" dirty="0" smtClean="0"/>
          </a:p>
          <a:p>
            <a:r>
              <a:rPr lang="en-US" dirty="0" smtClean="0"/>
              <a:t>Do Treatment Guidelines Influence Early MRI and Decompression Surgery for Low Back Pain?</a:t>
            </a:r>
          </a:p>
          <a:p>
            <a:pPr marL="457200" lvl="1" indent="0">
              <a:buNone/>
            </a:pPr>
            <a:endParaRPr lang="en-US" dirty="0" smtClean="0"/>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3</a:t>
            </a:fld>
            <a:endParaRPr lang="en-US" altLang="en-US" dirty="0"/>
          </a:p>
        </p:txBody>
      </p:sp>
    </p:spTree>
    <p:extLst>
      <p:ext uri="{BB962C8B-B14F-4D97-AF65-F5344CB8AC3E}">
        <p14:creationId xmlns:p14="http://schemas.microsoft.com/office/powerpoint/2010/main" val="2880320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0"/>
            <a:ext cx="8194674" cy="1295400"/>
          </a:xfrm>
        </p:spPr>
        <p:txBody>
          <a:bodyPr/>
          <a:lstStyle/>
          <a:p>
            <a:r>
              <a:rPr lang="en-US" dirty="0" smtClean="0"/>
              <a:t>State Policy Inventory: Objectives And Scope</a:t>
            </a:r>
            <a:endParaRPr lang="en-US" dirty="0"/>
          </a:p>
        </p:txBody>
      </p:sp>
      <p:sp>
        <p:nvSpPr>
          <p:cNvPr id="3" name="Content Placeholder 2"/>
          <p:cNvSpPr>
            <a:spLocks noGrp="1"/>
          </p:cNvSpPr>
          <p:nvPr>
            <p:ph idx="1"/>
          </p:nvPr>
        </p:nvSpPr>
        <p:spPr>
          <a:xfrm>
            <a:off x="488950" y="1527353"/>
            <a:ext cx="8441985" cy="4611372"/>
          </a:xfrm>
        </p:spPr>
        <p:txBody>
          <a:bodyPr/>
          <a:lstStyle/>
          <a:p>
            <a:r>
              <a:rPr lang="en-US" sz="2600" dirty="0" smtClean="0"/>
              <a:t>Characterize state policies </a:t>
            </a:r>
          </a:p>
          <a:p>
            <a:pPr lvl="1"/>
            <a:r>
              <a:rPr lang="en-US" sz="2200" dirty="0" smtClean="0"/>
              <a:t>Adoption and use of MTGs</a:t>
            </a:r>
          </a:p>
          <a:p>
            <a:pPr lvl="1"/>
            <a:r>
              <a:rPr lang="en-US" sz="2200" dirty="0" smtClean="0"/>
              <a:t>Guideline recommendations (restrictiveness, clarity/ease of use)</a:t>
            </a:r>
          </a:p>
          <a:p>
            <a:pPr lvl="1"/>
            <a:r>
              <a:rPr lang="en-US" sz="2200" dirty="0" smtClean="0"/>
              <a:t>State policies that help enforce MTGs (e.g., utilization </a:t>
            </a:r>
            <a:r>
              <a:rPr lang="en-US" sz="2200" dirty="0"/>
              <a:t>review, reimbursement, and dispute </a:t>
            </a:r>
            <a:r>
              <a:rPr lang="en-US" sz="2200" dirty="0" smtClean="0"/>
              <a:t>resolution) </a:t>
            </a:r>
          </a:p>
          <a:p>
            <a:r>
              <a:rPr lang="en-US" sz="2600" dirty="0" smtClean="0"/>
              <a:t>Scope</a:t>
            </a:r>
          </a:p>
          <a:p>
            <a:pPr lvl="1"/>
            <a:r>
              <a:rPr lang="en-US" sz="2200" dirty="0" smtClean="0"/>
              <a:t>Included all state-adopted guidelines, regardless of whether the guidelines meet the standards set by IOM or Cochrane’s AGREE</a:t>
            </a:r>
          </a:p>
          <a:p>
            <a:pPr lvl="1"/>
            <a:r>
              <a:rPr lang="en-US" sz="2200" dirty="0" smtClean="0"/>
              <a:t>Focused on state legislative and regulatory environment, do not capture market forces and company practices</a:t>
            </a:r>
          </a:p>
          <a:p>
            <a:pPr marL="457200" lvl="1" indent="0">
              <a:buNone/>
            </a:pPr>
            <a:r>
              <a:rPr lang="en-US" dirty="0" smtClean="0"/>
              <a:t>  </a:t>
            </a:r>
            <a:r>
              <a:rPr lang="en-US" sz="3200" dirty="0" smtClean="0"/>
              <a:t> </a:t>
            </a:r>
            <a:endParaRPr lang="en-US" sz="3200" dirty="0"/>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4</a:t>
            </a:fld>
            <a:endParaRPr lang="en-US" altLang="en-US" dirty="0"/>
          </a:p>
        </p:txBody>
      </p:sp>
      <p:sp>
        <p:nvSpPr>
          <p:cNvPr id="5" name="Text Placeholder 4"/>
          <p:cNvSpPr>
            <a:spLocks noGrp="1"/>
          </p:cNvSpPr>
          <p:nvPr>
            <p:ph type="body" sz="quarter" idx="10"/>
          </p:nvPr>
        </p:nvSpPr>
        <p:spPr/>
        <p:txBody>
          <a:bodyPr/>
          <a:lstStyle/>
          <a:p>
            <a:r>
              <a:rPr lang="en-US" dirty="0" smtClean="0"/>
              <a:t> </a:t>
            </a:r>
            <a:endParaRPr lang="en-US" dirty="0"/>
          </a:p>
        </p:txBody>
      </p:sp>
      <p:sp>
        <p:nvSpPr>
          <p:cNvPr id="6" name="TextBox 5"/>
          <p:cNvSpPr txBox="1"/>
          <p:nvPr/>
        </p:nvSpPr>
        <p:spPr>
          <a:xfrm>
            <a:off x="454024" y="5883708"/>
            <a:ext cx="7846597" cy="523220"/>
          </a:xfrm>
          <a:prstGeom prst="rect">
            <a:avLst/>
          </a:prstGeom>
          <a:noFill/>
        </p:spPr>
        <p:txBody>
          <a:bodyPr wrap="square" rtlCol="0">
            <a:spAutoFit/>
          </a:bodyPr>
          <a:lstStyle/>
          <a:p>
            <a:r>
              <a:rPr lang="en-US" sz="1400" dirty="0" smtClean="0">
                <a:latin typeface="+mn-lt"/>
              </a:rPr>
              <a:t>MTGs: Medical Treatment Guidelines; IOM = Institute of Medicine; AGREE: Appraisal of Guidelines Research and Evaluation</a:t>
            </a:r>
            <a:endParaRPr lang="en-US" sz="1400" dirty="0">
              <a:latin typeface="+mn-lt"/>
            </a:endParaRPr>
          </a:p>
        </p:txBody>
      </p:sp>
    </p:spTree>
    <p:extLst>
      <p:ext uri="{BB962C8B-B14F-4D97-AF65-F5344CB8AC3E}">
        <p14:creationId xmlns:p14="http://schemas.microsoft.com/office/powerpoint/2010/main" val="1897048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0"/>
            <a:ext cx="8384020" cy="1295400"/>
          </a:xfrm>
        </p:spPr>
        <p:txBody>
          <a:bodyPr/>
          <a:lstStyle/>
          <a:p>
            <a:r>
              <a:rPr lang="en-US" dirty="0" smtClean="0"/>
              <a:t>Inventory Overview</a:t>
            </a:r>
            <a:endParaRPr lang="en-US" dirty="0"/>
          </a:p>
        </p:txBody>
      </p:sp>
      <p:sp>
        <p:nvSpPr>
          <p:cNvPr id="3" name="Content Placeholder 2"/>
          <p:cNvSpPr>
            <a:spLocks noGrp="1"/>
          </p:cNvSpPr>
          <p:nvPr>
            <p:ph idx="1"/>
          </p:nvPr>
        </p:nvSpPr>
        <p:spPr>
          <a:xfrm>
            <a:off x="454024" y="1513235"/>
            <a:ext cx="8250023" cy="5049490"/>
          </a:xfrm>
        </p:spPr>
        <p:txBody>
          <a:bodyPr/>
          <a:lstStyle/>
          <a:p>
            <a:r>
              <a:rPr lang="en-US" sz="2600" dirty="0" smtClean="0"/>
              <a:t>22 study states have MTGs (NV not included)</a:t>
            </a:r>
          </a:p>
          <a:p>
            <a:r>
              <a:rPr lang="en-US" sz="2600" dirty="0" smtClean="0"/>
              <a:t>25 of 49 states require UR (prior authorization or post-procedural review)</a:t>
            </a:r>
          </a:p>
          <a:p>
            <a:pPr lvl="1"/>
            <a:r>
              <a:rPr lang="en-US" sz="2200" dirty="0" smtClean="0"/>
              <a:t>24 states require prior authorization, MI only requires post-procedural review</a:t>
            </a:r>
          </a:p>
          <a:p>
            <a:pPr lvl="1"/>
            <a:r>
              <a:rPr lang="en-US" sz="2200" dirty="0" smtClean="0"/>
              <a:t>States have selective reviews and timeliness requirements</a:t>
            </a:r>
          </a:p>
          <a:p>
            <a:r>
              <a:rPr lang="en-US" sz="2600" dirty="0" smtClean="0"/>
              <a:t>Guidelines may be used with dispute resolution</a:t>
            </a:r>
          </a:p>
          <a:p>
            <a:r>
              <a:rPr lang="en-US" sz="2600" dirty="0" smtClean="0"/>
              <a:t>Inventory includes evaluation of the guidelines for treating low back pain</a:t>
            </a:r>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5</a:t>
            </a:fld>
            <a:endParaRPr lang="en-US" altLang="en-US" dirty="0"/>
          </a:p>
        </p:txBody>
      </p:sp>
      <p:sp>
        <p:nvSpPr>
          <p:cNvPr id="5" name="Text Placeholder 4"/>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183406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85" y="0"/>
            <a:ext cx="8219362" cy="1311216"/>
          </a:xfrm>
        </p:spPr>
        <p:txBody>
          <a:bodyPr/>
          <a:lstStyle/>
          <a:p>
            <a:r>
              <a:rPr lang="en-US" dirty="0" smtClean="0"/>
              <a:t>22 Study States Adopted Medical Treatment Guidelines </a:t>
            </a:r>
            <a:endParaRPr lang="en-US" dirty="0"/>
          </a:p>
        </p:txBody>
      </p:sp>
      <p:sp>
        <p:nvSpPr>
          <p:cNvPr id="104" name="Freeform 2"/>
          <p:cNvSpPr>
            <a:spLocks noEditPoints="1"/>
          </p:cNvSpPr>
          <p:nvPr/>
        </p:nvSpPr>
        <p:spPr bwMode="gray">
          <a:xfrm>
            <a:off x="2460365" y="1629012"/>
            <a:ext cx="6353175" cy="3949700"/>
          </a:xfrm>
          <a:custGeom>
            <a:avLst/>
            <a:gdLst/>
            <a:ahLst/>
            <a:cxnLst>
              <a:cxn ang="0">
                <a:pos x="4249" y="189"/>
              </a:cxn>
              <a:cxn ang="0">
                <a:pos x="4135" y="439"/>
              </a:cxn>
              <a:cxn ang="0">
                <a:pos x="3767" y="669"/>
              </a:cxn>
              <a:cxn ang="0">
                <a:pos x="3663" y="765"/>
              </a:cxn>
              <a:cxn ang="0">
                <a:pos x="3328" y="1023"/>
              </a:cxn>
              <a:cxn ang="0">
                <a:pos x="3302" y="900"/>
              </a:cxn>
              <a:cxn ang="0">
                <a:pos x="3207" y="673"/>
              </a:cxn>
              <a:cxn ang="0">
                <a:pos x="3070" y="605"/>
              </a:cxn>
              <a:cxn ang="0">
                <a:pos x="2992" y="754"/>
              </a:cxn>
              <a:cxn ang="0">
                <a:pos x="2905" y="680"/>
              </a:cxn>
              <a:cxn ang="0">
                <a:pos x="3047" y="560"/>
              </a:cxn>
              <a:cxn ang="0">
                <a:pos x="3117" y="513"/>
              </a:cxn>
              <a:cxn ang="0">
                <a:pos x="2869" y="503"/>
              </a:cxn>
              <a:cxn ang="0">
                <a:pos x="2633" y="534"/>
              </a:cxn>
              <a:cxn ang="0">
                <a:pos x="2614" y="371"/>
              </a:cxn>
              <a:cxn ang="0">
                <a:pos x="2392" y="314"/>
              </a:cxn>
              <a:cxn ang="0">
                <a:pos x="772" y="106"/>
              </a:cxn>
              <a:cxn ang="0">
                <a:pos x="389" y="95"/>
              </a:cxn>
              <a:cxn ang="0">
                <a:pos x="361" y="99"/>
              </a:cxn>
              <a:cxn ang="0">
                <a:pos x="229" y="184"/>
              </a:cxn>
              <a:cxn ang="0">
                <a:pos x="248" y="267"/>
              </a:cxn>
              <a:cxn ang="0">
                <a:pos x="4" y="829"/>
              </a:cxn>
              <a:cxn ang="0">
                <a:pos x="68" y="1136"/>
              </a:cxn>
              <a:cxn ang="0">
                <a:pos x="85" y="1252"/>
              </a:cxn>
              <a:cxn ang="0">
                <a:pos x="191" y="1566"/>
              </a:cxn>
              <a:cxn ang="0">
                <a:pos x="566" y="1861"/>
              </a:cxn>
              <a:cxn ang="0">
                <a:pos x="1648" y="2312"/>
              </a:cxn>
              <a:cxn ang="0">
                <a:pos x="2121" y="2745"/>
              </a:cxn>
              <a:cxn ang="0">
                <a:pos x="2147" y="2532"/>
              </a:cxn>
              <a:cxn ang="0">
                <a:pos x="2208" y="2468"/>
              </a:cxn>
              <a:cxn ang="0">
                <a:pos x="2227" y="2487"/>
              </a:cxn>
              <a:cxn ang="0">
                <a:pos x="2591" y="2341"/>
              </a:cxn>
              <a:cxn ang="0">
                <a:pos x="2789" y="2367"/>
              </a:cxn>
              <a:cxn ang="0">
                <a:pos x="2843" y="2289"/>
              </a:cxn>
              <a:cxn ang="0">
                <a:pos x="2950" y="2256"/>
              </a:cxn>
              <a:cxn ang="0">
                <a:pos x="3124" y="2239"/>
              </a:cxn>
              <a:cxn ang="0">
                <a:pos x="3410" y="2303"/>
              </a:cxn>
              <a:cxn ang="0">
                <a:pos x="3580" y="2586"/>
              </a:cxn>
              <a:cxn ang="0">
                <a:pos x="3765" y="2700"/>
              </a:cxn>
              <a:cxn ang="0">
                <a:pos x="3623" y="1975"/>
              </a:cxn>
              <a:cxn ang="0">
                <a:pos x="3772" y="1788"/>
              </a:cxn>
              <a:cxn ang="0">
                <a:pos x="3918" y="1632"/>
              </a:cxn>
              <a:cxn ang="0">
                <a:pos x="3977" y="1526"/>
              </a:cxn>
              <a:cxn ang="0">
                <a:pos x="3942" y="1490"/>
              </a:cxn>
              <a:cxn ang="0">
                <a:pos x="3890" y="1410"/>
              </a:cxn>
              <a:cxn ang="0">
                <a:pos x="3840" y="1299"/>
              </a:cxn>
              <a:cxn ang="0">
                <a:pos x="3878" y="1294"/>
              </a:cxn>
              <a:cxn ang="0">
                <a:pos x="3871" y="1172"/>
              </a:cxn>
              <a:cxn ang="0">
                <a:pos x="3925" y="1287"/>
              </a:cxn>
              <a:cxn ang="0">
                <a:pos x="3911" y="1141"/>
              </a:cxn>
              <a:cxn ang="0">
                <a:pos x="4027" y="1030"/>
              </a:cxn>
              <a:cxn ang="0">
                <a:pos x="4199" y="827"/>
              </a:cxn>
              <a:cxn ang="0">
                <a:pos x="4294" y="791"/>
              </a:cxn>
              <a:cxn ang="0">
                <a:pos x="4197" y="676"/>
              </a:cxn>
              <a:cxn ang="0">
                <a:pos x="4284" y="546"/>
              </a:cxn>
              <a:cxn ang="0">
                <a:pos x="4355" y="491"/>
              </a:cxn>
              <a:cxn ang="0">
                <a:pos x="951" y="1046"/>
              </a:cxn>
              <a:cxn ang="0">
                <a:pos x="925" y="933"/>
              </a:cxn>
              <a:cxn ang="0">
                <a:pos x="982" y="976"/>
              </a:cxn>
              <a:cxn ang="0">
                <a:pos x="3687" y="2565"/>
              </a:cxn>
            </a:cxnLst>
            <a:rect l="0" t="0" r="r" b="b"/>
            <a:pathLst>
              <a:path w="4431" h="2754">
                <a:moveTo>
                  <a:pt x="4431" y="418"/>
                </a:moveTo>
                <a:lnTo>
                  <a:pt x="4426" y="411"/>
                </a:lnTo>
                <a:lnTo>
                  <a:pt x="4419" y="413"/>
                </a:lnTo>
                <a:lnTo>
                  <a:pt x="4419" y="409"/>
                </a:lnTo>
                <a:lnTo>
                  <a:pt x="4421" y="399"/>
                </a:lnTo>
                <a:lnTo>
                  <a:pt x="4412" y="380"/>
                </a:lnTo>
                <a:lnTo>
                  <a:pt x="4412" y="385"/>
                </a:lnTo>
                <a:lnTo>
                  <a:pt x="4405" y="387"/>
                </a:lnTo>
                <a:lnTo>
                  <a:pt x="4393" y="387"/>
                </a:lnTo>
                <a:lnTo>
                  <a:pt x="4381" y="385"/>
                </a:lnTo>
                <a:lnTo>
                  <a:pt x="4374" y="378"/>
                </a:lnTo>
                <a:lnTo>
                  <a:pt x="4365" y="352"/>
                </a:lnTo>
                <a:lnTo>
                  <a:pt x="4341" y="347"/>
                </a:lnTo>
                <a:lnTo>
                  <a:pt x="4301" y="210"/>
                </a:lnTo>
                <a:lnTo>
                  <a:pt x="4258" y="187"/>
                </a:lnTo>
                <a:lnTo>
                  <a:pt x="4249" y="189"/>
                </a:lnTo>
                <a:lnTo>
                  <a:pt x="4244" y="206"/>
                </a:lnTo>
                <a:lnTo>
                  <a:pt x="4223" y="217"/>
                </a:lnTo>
                <a:lnTo>
                  <a:pt x="4206" y="217"/>
                </a:lnTo>
                <a:lnTo>
                  <a:pt x="4194" y="203"/>
                </a:lnTo>
                <a:lnTo>
                  <a:pt x="4183" y="198"/>
                </a:lnTo>
                <a:lnTo>
                  <a:pt x="4176" y="201"/>
                </a:lnTo>
                <a:lnTo>
                  <a:pt x="4168" y="208"/>
                </a:lnTo>
                <a:lnTo>
                  <a:pt x="4150" y="274"/>
                </a:lnTo>
                <a:lnTo>
                  <a:pt x="4145" y="357"/>
                </a:lnTo>
                <a:lnTo>
                  <a:pt x="4154" y="404"/>
                </a:lnTo>
                <a:lnTo>
                  <a:pt x="4152" y="406"/>
                </a:lnTo>
                <a:lnTo>
                  <a:pt x="4142" y="423"/>
                </a:lnTo>
                <a:lnTo>
                  <a:pt x="4142" y="430"/>
                </a:lnTo>
                <a:lnTo>
                  <a:pt x="4147" y="437"/>
                </a:lnTo>
                <a:lnTo>
                  <a:pt x="4147" y="442"/>
                </a:lnTo>
                <a:lnTo>
                  <a:pt x="4135" y="439"/>
                </a:lnTo>
                <a:lnTo>
                  <a:pt x="4135" y="442"/>
                </a:lnTo>
                <a:lnTo>
                  <a:pt x="4138" y="449"/>
                </a:lnTo>
                <a:lnTo>
                  <a:pt x="4121" y="446"/>
                </a:lnTo>
                <a:lnTo>
                  <a:pt x="4107" y="458"/>
                </a:lnTo>
                <a:lnTo>
                  <a:pt x="4093" y="463"/>
                </a:lnTo>
                <a:lnTo>
                  <a:pt x="4088" y="470"/>
                </a:lnTo>
                <a:lnTo>
                  <a:pt x="4086" y="494"/>
                </a:lnTo>
                <a:lnTo>
                  <a:pt x="3831" y="553"/>
                </a:lnTo>
                <a:lnTo>
                  <a:pt x="3791" y="598"/>
                </a:lnTo>
                <a:lnTo>
                  <a:pt x="3783" y="614"/>
                </a:lnTo>
                <a:lnTo>
                  <a:pt x="3788" y="607"/>
                </a:lnTo>
                <a:lnTo>
                  <a:pt x="3781" y="631"/>
                </a:lnTo>
                <a:lnTo>
                  <a:pt x="3757" y="657"/>
                </a:lnTo>
                <a:lnTo>
                  <a:pt x="3755" y="664"/>
                </a:lnTo>
                <a:lnTo>
                  <a:pt x="3757" y="671"/>
                </a:lnTo>
                <a:lnTo>
                  <a:pt x="3767" y="669"/>
                </a:lnTo>
                <a:lnTo>
                  <a:pt x="3772" y="673"/>
                </a:lnTo>
                <a:lnTo>
                  <a:pt x="3774" y="678"/>
                </a:lnTo>
                <a:lnTo>
                  <a:pt x="3769" y="683"/>
                </a:lnTo>
                <a:lnTo>
                  <a:pt x="3762" y="683"/>
                </a:lnTo>
                <a:lnTo>
                  <a:pt x="3762" y="687"/>
                </a:lnTo>
                <a:lnTo>
                  <a:pt x="3765" y="690"/>
                </a:lnTo>
                <a:lnTo>
                  <a:pt x="3772" y="697"/>
                </a:lnTo>
                <a:lnTo>
                  <a:pt x="3779" y="711"/>
                </a:lnTo>
                <a:lnTo>
                  <a:pt x="3776" y="720"/>
                </a:lnTo>
                <a:lnTo>
                  <a:pt x="3755" y="730"/>
                </a:lnTo>
                <a:lnTo>
                  <a:pt x="3736" y="751"/>
                </a:lnTo>
                <a:lnTo>
                  <a:pt x="3724" y="758"/>
                </a:lnTo>
                <a:lnTo>
                  <a:pt x="3696" y="765"/>
                </a:lnTo>
                <a:lnTo>
                  <a:pt x="3691" y="763"/>
                </a:lnTo>
                <a:lnTo>
                  <a:pt x="3677" y="772"/>
                </a:lnTo>
                <a:lnTo>
                  <a:pt x="3663" y="765"/>
                </a:lnTo>
                <a:lnTo>
                  <a:pt x="3632" y="765"/>
                </a:lnTo>
                <a:lnTo>
                  <a:pt x="3564" y="794"/>
                </a:lnTo>
                <a:lnTo>
                  <a:pt x="3569" y="808"/>
                </a:lnTo>
                <a:lnTo>
                  <a:pt x="3578" y="817"/>
                </a:lnTo>
                <a:lnTo>
                  <a:pt x="3585" y="834"/>
                </a:lnTo>
                <a:lnTo>
                  <a:pt x="3571" y="853"/>
                </a:lnTo>
                <a:lnTo>
                  <a:pt x="3566" y="862"/>
                </a:lnTo>
                <a:lnTo>
                  <a:pt x="3561" y="867"/>
                </a:lnTo>
                <a:lnTo>
                  <a:pt x="3557" y="869"/>
                </a:lnTo>
                <a:lnTo>
                  <a:pt x="3512" y="917"/>
                </a:lnTo>
                <a:lnTo>
                  <a:pt x="3495" y="921"/>
                </a:lnTo>
                <a:lnTo>
                  <a:pt x="3469" y="947"/>
                </a:lnTo>
                <a:lnTo>
                  <a:pt x="3448" y="952"/>
                </a:lnTo>
                <a:lnTo>
                  <a:pt x="3377" y="1009"/>
                </a:lnTo>
                <a:lnTo>
                  <a:pt x="3354" y="1011"/>
                </a:lnTo>
                <a:lnTo>
                  <a:pt x="3328" y="1023"/>
                </a:lnTo>
                <a:lnTo>
                  <a:pt x="3299" y="1023"/>
                </a:lnTo>
                <a:lnTo>
                  <a:pt x="3297" y="1018"/>
                </a:lnTo>
                <a:lnTo>
                  <a:pt x="3285" y="1020"/>
                </a:lnTo>
                <a:lnTo>
                  <a:pt x="3278" y="1018"/>
                </a:lnTo>
                <a:lnTo>
                  <a:pt x="3266" y="1011"/>
                </a:lnTo>
                <a:lnTo>
                  <a:pt x="3245" y="1006"/>
                </a:lnTo>
                <a:lnTo>
                  <a:pt x="3266" y="973"/>
                </a:lnTo>
                <a:lnTo>
                  <a:pt x="3269" y="973"/>
                </a:lnTo>
                <a:lnTo>
                  <a:pt x="3264" y="957"/>
                </a:lnTo>
                <a:lnTo>
                  <a:pt x="3271" y="938"/>
                </a:lnTo>
                <a:lnTo>
                  <a:pt x="3276" y="931"/>
                </a:lnTo>
                <a:lnTo>
                  <a:pt x="3276" y="931"/>
                </a:lnTo>
                <a:lnTo>
                  <a:pt x="3276" y="921"/>
                </a:lnTo>
                <a:lnTo>
                  <a:pt x="3278" y="912"/>
                </a:lnTo>
                <a:lnTo>
                  <a:pt x="3285" y="902"/>
                </a:lnTo>
                <a:lnTo>
                  <a:pt x="3302" y="900"/>
                </a:lnTo>
                <a:lnTo>
                  <a:pt x="3299" y="843"/>
                </a:lnTo>
                <a:lnTo>
                  <a:pt x="3292" y="836"/>
                </a:lnTo>
                <a:lnTo>
                  <a:pt x="3283" y="789"/>
                </a:lnTo>
                <a:lnTo>
                  <a:pt x="3254" y="749"/>
                </a:lnTo>
                <a:lnTo>
                  <a:pt x="3221" y="765"/>
                </a:lnTo>
                <a:lnTo>
                  <a:pt x="3219" y="768"/>
                </a:lnTo>
                <a:lnTo>
                  <a:pt x="3212" y="791"/>
                </a:lnTo>
                <a:lnTo>
                  <a:pt x="3195" y="803"/>
                </a:lnTo>
                <a:lnTo>
                  <a:pt x="3184" y="801"/>
                </a:lnTo>
                <a:lnTo>
                  <a:pt x="3181" y="796"/>
                </a:lnTo>
                <a:lnTo>
                  <a:pt x="3188" y="768"/>
                </a:lnTo>
                <a:lnTo>
                  <a:pt x="3205" y="749"/>
                </a:lnTo>
                <a:lnTo>
                  <a:pt x="3209" y="735"/>
                </a:lnTo>
                <a:lnTo>
                  <a:pt x="3217" y="725"/>
                </a:lnTo>
                <a:lnTo>
                  <a:pt x="3219" y="716"/>
                </a:lnTo>
                <a:lnTo>
                  <a:pt x="3207" y="673"/>
                </a:lnTo>
                <a:lnTo>
                  <a:pt x="3202" y="666"/>
                </a:lnTo>
                <a:lnTo>
                  <a:pt x="3200" y="654"/>
                </a:lnTo>
                <a:lnTo>
                  <a:pt x="3202" y="647"/>
                </a:lnTo>
                <a:lnTo>
                  <a:pt x="3205" y="647"/>
                </a:lnTo>
                <a:lnTo>
                  <a:pt x="3195" y="631"/>
                </a:lnTo>
                <a:lnTo>
                  <a:pt x="3184" y="624"/>
                </a:lnTo>
                <a:lnTo>
                  <a:pt x="3162" y="617"/>
                </a:lnTo>
                <a:lnTo>
                  <a:pt x="3153" y="612"/>
                </a:lnTo>
                <a:lnTo>
                  <a:pt x="3148" y="609"/>
                </a:lnTo>
                <a:lnTo>
                  <a:pt x="3129" y="598"/>
                </a:lnTo>
                <a:lnTo>
                  <a:pt x="3120" y="595"/>
                </a:lnTo>
                <a:lnTo>
                  <a:pt x="3110" y="598"/>
                </a:lnTo>
                <a:lnTo>
                  <a:pt x="3108" y="595"/>
                </a:lnTo>
                <a:lnTo>
                  <a:pt x="3091" y="593"/>
                </a:lnTo>
                <a:lnTo>
                  <a:pt x="3077" y="595"/>
                </a:lnTo>
                <a:lnTo>
                  <a:pt x="3070" y="605"/>
                </a:lnTo>
                <a:lnTo>
                  <a:pt x="3075" y="621"/>
                </a:lnTo>
                <a:lnTo>
                  <a:pt x="3082" y="628"/>
                </a:lnTo>
                <a:lnTo>
                  <a:pt x="3080" y="633"/>
                </a:lnTo>
                <a:lnTo>
                  <a:pt x="3049" y="647"/>
                </a:lnTo>
                <a:lnTo>
                  <a:pt x="3049" y="680"/>
                </a:lnTo>
                <a:lnTo>
                  <a:pt x="3044" y="683"/>
                </a:lnTo>
                <a:lnTo>
                  <a:pt x="3039" y="692"/>
                </a:lnTo>
                <a:lnTo>
                  <a:pt x="3037" y="687"/>
                </a:lnTo>
                <a:lnTo>
                  <a:pt x="3035" y="671"/>
                </a:lnTo>
                <a:lnTo>
                  <a:pt x="3030" y="664"/>
                </a:lnTo>
                <a:lnTo>
                  <a:pt x="3023" y="669"/>
                </a:lnTo>
                <a:lnTo>
                  <a:pt x="3016" y="678"/>
                </a:lnTo>
                <a:lnTo>
                  <a:pt x="2999" y="690"/>
                </a:lnTo>
                <a:lnTo>
                  <a:pt x="2999" y="704"/>
                </a:lnTo>
                <a:lnTo>
                  <a:pt x="2992" y="713"/>
                </a:lnTo>
                <a:lnTo>
                  <a:pt x="2992" y="754"/>
                </a:lnTo>
                <a:lnTo>
                  <a:pt x="2995" y="758"/>
                </a:lnTo>
                <a:lnTo>
                  <a:pt x="2985" y="765"/>
                </a:lnTo>
                <a:lnTo>
                  <a:pt x="2980" y="824"/>
                </a:lnTo>
                <a:lnTo>
                  <a:pt x="3009" y="881"/>
                </a:lnTo>
                <a:lnTo>
                  <a:pt x="3011" y="931"/>
                </a:lnTo>
                <a:lnTo>
                  <a:pt x="2985" y="1013"/>
                </a:lnTo>
                <a:lnTo>
                  <a:pt x="2950" y="1042"/>
                </a:lnTo>
                <a:lnTo>
                  <a:pt x="2938" y="1042"/>
                </a:lnTo>
                <a:lnTo>
                  <a:pt x="2921" y="1037"/>
                </a:lnTo>
                <a:lnTo>
                  <a:pt x="2893" y="980"/>
                </a:lnTo>
                <a:lnTo>
                  <a:pt x="2879" y="879"/>
                </a:lnTo>
                <a:lnTo>
                  <a:pt x="2900" y="791"/>
                </a:lnTo>
                <a:lnTo>
                  <a:pt x="2902" y="737"/>
                </a:lnTo>
                <a:lnTo>
                  <a:pt x="2926" y="671"/>
                </a:lnTo>
                <a:lnTo>
                  <a:pt x="2921" y="659"/>
                </a:lnTo>
                <a:lnTo>
                  <a:pt x="2905" y="680"/>
                </a:lnTo>
                <a:lnTo>
                  <a:pt x="2902" y="704"/>
                </a:lnTo>
                <a:lnTo>
                  <a:pt x="2893" y="706"/>
                </a:lnTo>
                <a:lnTo>
                  <a:pt x="2862" y="739"/>
                </a:lnTo>
                <a:lnTo>
                  <a:pt x="2862" y="732"/>
                </a:lnTo>
                <a:lnTo>
                  <a:pt x="2874" y="702"/>
                </a:lnTo>
                <a:lnTo>
                  <a:pt x="2884" y="694"/>
                </a:lnTo>
                <a:lnTo>
                  <a:pt x="2931" y="605"/>
                </a:lnTo>
                <a:lnTo>
                  <a:pt x="2933" y="605"/>
                </a:lnTo>
                <a:lnTo>
                  <a:pt x="2945" y="600"/>
                </a:lnTo>
                <a:lnTo>
                  <a:pt x="2952" y="591"/>
                </a:lnTo>
                <a:lnTo>
                  <a:pt x="2954" y="617"/>
                </a:lnTo>
                <a:lnTo>
                  <a:pt x="2961" y="617"/>
                </a:lnTo>
                <a:lnTo>
                  <a:pt x="2983" y="588"/>
                </a:lnTo>
                <a:lnTo>
                  <a:pt x="3023" y="576"/>
                </a:lnTo>
                <a:lnTo>
                  <a:pt x="3030" y="565"/>
                </a:lnTo>
                <a:lnTo>
                  <a:pt x="3047" y="560"/>
                </a:lnTo>
                <a:lnTo>
                  <a:pt x="3082" y="569"/>
                </a:lnTo>
                <a:lnTo>
                  <a:pt x="3089" y="576"/>
                </a:lnTo>
                <a:lnTo>
                  <a:pt x="3101" y="574"/>
                </a:lnTo>
                <a:lnTo>
                  <a:pt x="3101" y="565"/>
                </a:lnTo>
                <a:lnTo>
                  <a:pt x="3103" y="560"/>
                </a:lnTo>
                <a:lnTo>
                  <a:pt x="3110" y="562"/>
                </a:lnTo>
                <a:lnTo>
                  <a:pt x="3117" y="569"/>
                </a:lnTo>
                <a:lnTo>
                  <a:pt x="3150" y="558"/>
                </a:lnTo>
                <a:lnTo>
                  <a:pt x="3150" y="558"/>
                </a:lnTo>
                <a:lnTo>
                  <a:pt x="3148" y="553"/>
                </a:lnTo>
                <a:lnTo>
                  <a:pt x="3141" y="550"/>
                </a:lnTo>
                <a:lnTo>
                  <a:pt x="3136" y="543"/>
                </a:lnTo>
                <a:lnTo>
                  <a:pt x="3127" y="539"/>
                </a:lnTo>
                <a:lnTo>
                  <a:pt x="3124" y="524"/>
                </a:lnTo>
                <a:lnTo>
                  <a:pt x="3120" y="517"/>
                </a:lnTo>
                <a:lnTo>
                  <a:pt x="3117" y="513"/>
                </a:lnTo>
                <a:lnTo>
                  <a:pt x="3115" y="508"/>
                </a:lnTo>
                <a:lnTo>
                  <a:pt x="3103" y="508"/>
                </a:lnTo>
                <a:lnTo>
                  <a:pt x="3103" y="508"/>
                </a:lnTo>
                <a:lnTo>
                  <a:pt x="3084" y="513"/>
                </a:lnTo>
                <a:lnTo>
                  <a:pt x="3061" y="508"/>
                </a:lnTo>
                <a:lnTo>
                  <a:pt x="3061" y="491"/>
                </a:lnTo>
                <a:lnTo>
                  <a:pt x="3056" y="484"/>
                </a:lnTo>
                <a:lnTo>
                  <a:pt x="3044" y="487"/>
                </a:lnTo>
                <a:lnTo>
                  <a:pt x="3032" y="494"/>
                </a:lnTo>
                <a:lnTo>
                  <a:pt x="2980" y="501"/>
                </a:lnTo>
                <a:lnTo>
                  <a:pt x="2957" y="515"/>
                </a:lnTo>
                <a:lnTo>
                  <a:pt x="2947" y="527"/>
                </a:lnTo>
                <a:lnTo>
                  <a:pt x="2940" y="529"/>
                </a:lnTo>
                <a:lnTo>
                  <a:pt x="2907" y="527"/>
                </a:lnTo>
                <a:lnTo>
                  <a:pt x="2895" y="529"/>
                </a:lnTo>
                <a:lnTo>
                  <a:pt x="2869" y="503"/>
                </a:lnTo>
                <a:lnTo>
                  <a:pt x="2846" y="491"/>
                </a:lnTo>
                <a:lnTo>
                  <a:pt x="2824" y="496"/>
                </a:lnTo>
                <a:lnTo>
                  <a:pt x="2817" y="496"/>
                </a:lnTo>
                <a:lnTo>
                  <a:pt x="2808" y="506"/>
                </a:lnTo>
                <a:lnTo>
                  <a:pt x="2808" y="484"/>
                </a:lnTo>
                <a:lnTo>
                  <a:pt x="2813" y="475"/>
                </a:lnTo>
                <a:lnTo>
                  <a:pt x="2822" y="470"/>
                </a:lnTo>
                <a:lnTo>
                  <a:pt x="2853" y="435"/>
                </a:lnTo>
                <a:lnTo>
                  <a:pt x="2853" y="428"/>
                </a:lnTo>
                <a:lnTo>
                  <a:pt x="2836" y="428"/>
                </a:lnTo>
                <a:lnTo>
                  <a:pt x="2744" y="498"/>
                </a:lnTo>
                <a:lnTo>
                  <a:pt x="2709" y="510"/>
                </a:lnTo>
                <a:lnTo>
                  <a:pt x="2683" y="529"/>
                </a:lnTo>
                <a:lnTo>
                  <a:pt x="2640" y="532"/>
                </a:lnTo>
                <a:lnTo>
                  <a:pt x="2633" y="536"/>
                </a:lnTo>
                <a:lnTo>
                  <a:pt x="2633" y="534"/>
                </a:lnTo>
                <a:lnTo>
                  <a:pt x="2636" y="517"/>
                </a:lnTo>
                <a:lnTo>
                  <a:pt x="2636" y="506"/>
                </a:lnTo>
                <a:lnTo>
                  <a:pt x="2626" y="498"/>
                </a:lnTo>
                <a:lnTo>
                  <a:pt x="2579" y="532"/>
                </a:lnTo>
                <a:lnTo>
                  <a:pt x="2560" y="536"/>
                </a:lnTo>
                <a:lnTo>
                  <a:pt x="2550" y="534"/>
                </a:lnTo>
                <a:lnTo>
                  <a:pt x="2543" y="527"/>
                </a:lnTo>
                <a:lnTo>
                  <a:pt x="2657" y="421"/>
                </a:lnTo>
                <a:lnTo>
                  <a:pt x="2680" y="411"/>
                </a:lnTo>
                <a:lnTo>
                  <a:pt x="2709" y="383"/>
                </a:lnTo>
                <a:lnTo>
                  <a:pt x="2709" y="383"/>
                </a:lnTo>
                <a:lnTo>
                  <a:pt x="2704" y="383"/>
                </a:lnTo>
                <a:lnTo>
                  <a:pt x="2685" y="376"/>
                </a:lnTo>
                <a:lnTo>
                  <a:pt x="2650" y="376"/>
                </a:lnTo>
                <a:lnTo>
                  <a:pt x="2628" y="369"/>
                </a:lnTo>
                <a:lnTo>
                  <a:pt x="2614" y="371"/>
                </a:lnTo>
                <a:lnTo>
                  <a:pt x="2598" y="380"/>
                </a:lnTo>
                <a:lnTo>
                  <a:pt x="2591" y="380"/>
                </a:lnTo>
                <a:lnTo>
                  <a:pt x="2574" y="373"/>
                </a:lnTo>
                <a:lnTo>
                  <a:pt x="2562" y="361"/>
                </a:lnTo>
                <a:lnTo>
                  <a:pt x="2548" y="357"/>
                </a:lnTo>
                <a:lnTo>
                  <a:pt x="2536" y="350"/>
                </a:lnTo>
                <a:lnTo>
                  <a:pt x="2517" y="343"/>
                </a:lnTo>
                <a:lnTo>
                  <a:pt x="2510" y="335"/>
                </a:lnTo>
                <a:lnTo>
                  <a:pt x="2487" y="324"/>
                </a:lnTo>
                <a:lnTo>
                  <a:pt x="2451" y="321"/>
                </a:lnTo>
                <a:lnTo>
                  <a:pt x="2442" y="328"/>
                </a:lnTo>
                <a:lnTo>
                  <a:pt x="2428" y="328"/>
                </a:lnTo>
                <a:lnTo>
                  <a:pt x="2418" y="326"/>
                </a:lnTo>
                <a:lnTo>
                  <a:pt x="2418" y="324"/>
                </a:lnTo>
                <a:lnTo>
                  <a:pt x="2416" y="321"/>
                </a:lnTo>
                <a:lnTo>
                  <a:pt x="2392" y="314"/>
                </a:lnTo>
                <a:lnTo>
                  <a:pt x="2373" y="317"/>
                </a:lnTo>
                <a:lnTo>
                  <a:pt x="2371" y="314"/>
                </a:lnTo>
                <a:lnTo>
                  <a:pt x="2362" y="314"/>
                </a:lnTo>
                <a:lnTo>
                  <a:pt x="2350" y="288"/>
                </a:lnTo>
                <a:lnTo>
                  <a:pt x="2347" y="286"/>
                </a:lnTo>
                <a:lnTo>
                  <a:pt x="2333" y="246"/>
                </a:lnTo>
                <a:lnTo>
                  <a:pt x="2317" y="243"/>
                </a:lnTo>
                <a:lnTo>
                  <a:pt x="2317" y="288"/>
                </a:lnTo>
                <a:lnTo>
                  <a:pt x="2168" y="286"/>
                </a:lnTo>
                <a:lnTo>
                  <a:pt x="2154" y="286"/>
                </a:lnTo>
                <a:lnTo>
                  <a:pt x="1875" y="274"/>
                </a:lnTo>
                <a:lnTo>
                  <a:pt x="1686" y="258"/>
                </a:lnTo>
                <a:lnTo>
                  <a:pt x="1263" y="203"/>
                </a:lnTo>
                <a:lnTo>
                  <a:pt x="977" y="151"/>
                </a:lnTo>
                <a:lnTo>
                  <a:pt x="838" y="121"/>
                </a:lnTo>
                <a:lnTo>
                  <a:pt x="772" y="106"/>
                </a:lnTo>
                <a:lnTo>
                  <a:pt x="458" y="24"/>
                </a:lnTo>
                <a:lnTo>
                  <a:pt x="380" y="0"/>
                </a:lnTo>
                <a:lnTo>
                  <a:pt x="380" y="12"/>
                </a:lnTo>
                <a:lnTo>
                  <a:pt x="385" y="24"/>
                </a:lnTo>
                <a:lnTo>
                  <a:pt x="394" y="26"/>
                </a:lnTo>
                <a:lnTo>
                  <a:pt x="403" y="31"/>
                </a:lnTo>
                <a:lnTo>
                  <a:pt x="406" y="38"/>
                </a:lnTo>
                <a:lnTo>
                  <a:pt x="403" y="40"/>
                </a:lnTo>
                <a:lnTo>
                  <a:pt x="401" y="36"/>
                </a:lnTo>
                <a:lnTo>
                  <a:pt x="396" y="36"/>
                </a:lnTo>
                <a:lnTo>
                  <a:pt x="392" y="47"/>
                </a:lnTo>
                <a:lnTo>
                  <a:pt x="385" y="52"/>
                </a:lnTo>
                <a:lnTo>
                  <a:pt x="377" y="54"/>
                </a:lnTo>
                <a:lnTo>
                  <a:pt x="377" y="54"/>
                </a:lnTo>
                <a:lnTo>
                  <a:pt x="389" y="69"/>
                </a:lnTo>
                <a:lnTo>
                  <a:pt x="389" y="95"/>
                </a:lnTo>
                <a:lnTo>
                  <a:pt x="377" y="130"/>
                </a:lnTo>
                <a:lnTo>
                  <a:pt x="375" y="130"/>
                </a:lnTo>
                <a:lnTo>
                  <a:pt x="373" y="121"/>
                </a:lnTo>
                <a:lnTo>
                  <a:pt x="370" y="118"/>
                </a:lnTo>
                <a:lnTo>
                  <a:pt x="363" y="118"/>
                </a:lnTo>
                <a:lnTo>
                  <a:pt x="347" y="135"/>
                </a:lnTo>
                <a:lnTo>
                  <a:pt x="333" y="142"/>
                </a:lnTo>
                <a:lnTo>
                  <a:pt x="328" y="147"/>
                </a:lnTo>
                <a:lnTo>
                  <a:pt x="330" y="149"/>
                </a:lnTo>
                <a:lnTo>
                  <a:pt x="328" y="156"/>
                </a:lnTo>
                <a:lnTo>
                  <a:pt x="316" y="154"/>
                </a:lnTo>
                <a:lnTo>
                  <a:pt x="321" y="139"/>
                </a:lnTo>
                <a:lnTo>
                  <a:pt x="344" y="113"/>
                </a:lnTo>
                <a:lnTo>
                  <a:pt x="351" y="111"/>
                </a:lnTo>
                <a:lnTo>
                  <a:pt x="356" y="109"/>
                </a:lnTo>
                <a:lnTo>
                  <a:pt x="361" y="99"/>
                </a:lnTo>
                <a:lnTo>
                  <a:pt x="359" y="87"/>
                </a:lnTo>
                <a:lnTo>
                  <a:pt x="344" y="85"/>
                </a:lnTo>
                <a:lnTo>
                  <a:pt x="330" y="71"/>
                </a:lnTo>
                <a:lnTo>
                  <a:pt x="285" y="57"/>
                </a:lnTo>
                <a:lnTo>
                  <a:pt x="243" y="19"/>
                </a:lnTo>
                <a:lnTo>
                  <a:pt x="236" y="24"/>
                </a:lnTo>
                <a:lnTo>
                  <a:pt x="226" y="36"/>
                </a:lnTo>
                <a:lnTo>
                  <a:pt x="224" y="47"/>
                </a:lnTo>
                <a:lnTo>
                  <a:pt x="224" y="69"/>
                </a:lnTo>
                <a:lnTo>
                  <a:pt x="231" y="83"/>
                </a:lnTo>
                <a:lnTo>
                  <a:pt x="229" y="168"/>
                </a:lnTo>
                <a:lnTo>
                  <a:pt x="229" y="170"/>
                </a:lnTo>
                <a:lnTo>
                  <a:pt x="238" y="163"/>
                </a:lnTo>
                <a:lnTo>
                  <a:pt x="240" y="173"/>
                </a:lnTo>
                <a:lnTo>
                  <a:pt x="236" y="180"/>
                </a:lnTo>
                <a:lnTo>
                  <a:pt x="229" y="184"/>
                </a:lnTo>
                <a:lnTo>
                  <a:pt x="226" y="194"/>
                </a:lnTo>
                <a:lnTo>
                  <a:pt x="229" y="198"/>
                </a:lnTo>
                <a:lnTo>
                  <a:pt x="231" y="201"/>
                </a:lnTo>
                <a:lnTo>
                  <a:pt x="236" y="201"/>
                </a:lnTo>
                <a:lnTo>
                  <a:pt x="238" y="203"/>
                </a:lnTo>
                <a:lnTo>
                  <a:pt x="231" y="229"/>
                </a:lnTo>
                <a:lnTo>
                  <a:pt x="226" y="232"/>
                </a:lnTo>
                <a:lnTo>
                  <a:pt x="224" y="229"/>
                </a:lnTo>
                <a:lnTo>
                  <a:pt x="226" y="217"/>
                </a:lnTo>
                <a:lnTo>
                  <a:pt x="224" y="210"/>
                </a:lnTo>
                <a:lnTo>
                  <a:pt x="214" y="239"/>
                </a:lnTo>
                <a:lnTo>
                  <a:pt x="222" y="248"/>
                </a:lnTo>
                <a:lnTo>
                  <a:pt x="250" y="255"/>
                </a:lnTo>
                <a:lnTo>
                  <a:pt x="264" y="274"/>
                </a:lnTo>
                <a:lnTo>
                  <a:pt x="262" y="276"/>
                </a:lnTo>
                <a:lnTo>
                  <a:pt x="248" y="267"/>
                </a:lnTo>
                <a:lnTo>
                  <a:pt x="222" y="262"/>
                </a:lnTo>
                <a:lnTo>
                  <a:pt x="217" y="265"/>
                </a:lnTo>
                <a:lnTo>
                  <a:pt x="203" y="298"/>
                </a:lnTo>
                <a:lnTo>
                  <a:pt x="205" y="305"/>
                </a:lnTo>
                <a:lnTo>
                  <a:pt x="200" y="312"/>
                </a:lnTo>
                <a:lnTo>
                  <a:pt x="198" y="326"/>
                </a:lnTo>
                <a:lnTo>
                  <a:pt x="188" y="335"/>
                </a:lnTo>
                <a:lnTo>
                  <a:pt x="111" y="524"/>
                </a:lnTo>
                <a:lnTo>
                  <a:pt x="113" y="524"/>
                </a:lnTo>
                <a:lnTo>
                  <a:pt x="111" y="536"/>
                </a:lnTo>
                <a:lnTo>
                  <a:pt x="101" y="539"/>
                </a:lnTo>
                <a:lnTo>
                  <a:pt x="89" y="550"/>
                </a:lnTo>
                <a:lnTo>
                  <a:pt x="70" y="583"/>
                </a:lnTo>
                <a:lnTo>
                  <a:pt x="56" y="746"/>
                </a:lnTo>
                <a:lnTo>
                  <a:pt x="33" y="806"/>
                </a:lnTo>
                <a:lnTo>
                  <a:pt x="4" y="829"/>
                </a:lnTo>
                <a:lnTo>
                  <a:pt x="0" y="848"/>
                </a:lnTo>
                <a:lnTo>
                  <a:pt x="4" y="860"/>
                </a:lnTo>
                <a:lnTo>
                  <a:pt x="23" y="928"/>
                </a:lnTo>
                <a:lnTo>
                  <a:pt x="23" y="935"/>
                </a:lnTo>
                <a:lnTo>
                  <a:pt x="16" y="942"/>
                </a:lnTo>
                <a:lnTo>
                  <a:pt x="7" y="1018"/>
                </a:lnTo>
                <a:lnTo>
                  <a:pt x="37" y="1084"/>
                </a:lnTo>
                <a:lnTo>
                  <a:pt x="40" y="1098"/>
                </a:lnTo>
                <a:lnTo>
                  <a:pt x="35" y="1110"/>
                </a:lnTo>
                <a:lnTo>
                  <a:pt x="37" y="1117"/>
                </a:lnTo>
                <a:lnTo>
                  <a:pt x="44" y="1129"/>
                </a:lnTo>
                <a:lnTo>
                  <a:pt x="54" y="1134"/>
                </a:lnTo>
                <a:lnTo>
                  <a:pt x="54" y="1139"/>
                </a:lnTo>
                <a:lnTo>
                  <a:pt x="59" y="1141"/>
                </a:lnTo>
                <a:lnTo>
                  <a:pt x="66" y="1139"/>
                </a:lnTo>
                <a:lnTo>
                  <a:pt x="68" y="1136"/>
                </a:lnTo>
                <a:lnTo>
                  <a:pt x="75" y="1115"/>
                </a:lnTo>
                <a:lnTo>
                  <a:pt x="94" y="1122"/>
                </a:lnTo>
                <a:lnTo>
                  <a:pt x="111" y="1134"/>
                </a:lnTo>
                <a:lnTo>
                  <a:pt x="101" y="1139"/>
                </a:lnTo>
                <a:lnTo>
                  <a:pt x="89" y="1136"/>
                </a:lnTo>
                <a:lnTo>
                  <a:pt x="80" y="1143"/>
                </a:lnTo>
                <a:lnTo>
                  <a:pt x="80" y="1153"/>
                </a:lnTo>
                <a:lnTo>
                  <a:pt x="87" y="1183"/>
                </a:lnTo>
                <a:lnTo>
                  <a:pt x="87" y="1193"/>
                </a:lnTo>
                <a:lnTo>
                  <a:pt x="70" y="1167"/>
                </a:lnTo>
                <a:lnTo>
                  <a:pt x="70" y="1157"/>
                </a:lnTo>
                <a:lnTo>
                  <a:pt x="63" y="1155"/>
                </a:lnTo>
                <a:lnTo>
                  <a:pt x="59" y="1165"/>
                </a:lnTo>
                <a:lnTo>
                  <a:pt x="59" y="1226"/>
                </a:lnTo>
                <a:lnTo>
                  <a:pt x="66" y="1242"/>
                </a:lnTo>
                <a:lnTo>
                  <a:pt x="85" y="1252"/>
                </a:lnTo>
                <a:lnTo>
                  <a:pt x="89" y="1268"/>
                </a:lnTo>
                <a:lnTo>
                  <a:pt x="85" y="1287"/>
                </a:lnTo>
                <a:lnTo>
                  <a:pt x="73" y="1292"/>
                </a:lnTo>
                <a:lnTo>
                  <a:pt x="68" y="1313"/>
                </a:lnTo>
                <a:lnTo>
                  <a:pt x="118" y="1429"/>
                </a:lnTo>
                <a:lnTo>
                  <a:pt x="127" y="1436"/>
                </a:lnTo>
                <a:lnTo>
                  <a:pt x="122" y="1455"/>
                </a:lnTo>
                <a:lnTo>
                  <a:pt x="134" y="1464"/>
                </a:lnTo>
                <a:lnTo>
                  <a:pt x="139" y="1479"/>
                </a:lnTo>
                <a:lnTo>
                  <a:pt x="139" y="1481"/>
                </a:lnTo>
                <a:lnTo>
                  <a:pt x="132" y="1490"/>
                </a:lnTo>
                <a:lnTo>
                  <a:pt x="127" y="1528"/>
                </a:lnTo>
                <a:lnTo>
                  <a:pt x="129" y="1535"/>
                </a:lnTo>
                <a:lnTo>
                  <a:pt x="165" y="1554"/>
                </a:lnTo>
                <a:lnTo>
                  <a:pt x="181" y="1568"/>
                </a:lnTo>
                <a:lnTo>
                  <a:pt x="191" y="1566"/>
                </a:lnTo>
                <a:lnTo>
                  <a:pt x="200" y="1571"/>
                </a:lnTo>
                <a:lnTo>
                  <a:pt x="226" y="1592"/>
                </a:lnTo>
                <a:lnTo>
                  <a:pt x="229" y="1604"/>
                </a:lnTo>
                <a:lnTo>
                  <a:pt x="259" y="1627"/>
                </a:lnTo>
                <a:lnTo>
                  <a:pt x="262" y="1635"/>
                </a:lnTo>
                <a:lnTo>
                  <a:pt x="269" y="1627"/>
                </a:lnTo>
                <a:lnTo>
                  <a:pt x="276" y="1627"/>
                </a:lnTo>
                <a:lnTo>
                  <a:pt x="292" y="1646"/>
                </a:lnTo>
                <a:lnTo>
                  <a:pt x="290" y="1665"/>
                </a:lnTo>
                <a:lnTo>
                  <a:pt x="292" y="1668"/>
                </a:lnTo>
                <a:lnTo>
                  <a:pt x="314" y="1675"/>
                </a:lnTo>
                <a:lnTo>
                  <a:pt x="363" y="1750"/>
                </a:lnTo>
                <a:lnTo>
                  <a:pt x="370" y="1767"/>
                </a:lnTo>
                <a:lnTo>
                  <a:pt x="366" y="1823"/>
                </a:lnTo>
                <a:lnTo>
                  <a:pt x="566" y="1852"/>
                </a:lnTo>
                <a:lnTo>
                  <a:pt x="566" y="1861"/>
                </a:lnTo>
                <a:lnTo>
                  <a:pt x="881" y="2053"/>
                </a:lnTo>
                <a:lnTo>
                  <a:pt x="1124" y="2090"/>
                </a:lnTo>
                <a:lnTo>
                  <a:pt x="1131" y="2041"/>
                </a:lnTo>
                <a:lnTo>
                  <a:pt x="1280" y="2057"/>
                </a:lnTo>
                <a:lnTo>
                  <a:pt x="1301" y="2074"/>
                </a:lnTo>
                <a:lnTo>
                  <a:pt x="1310" y="2097"/>
                </a:lnTo>
                <a:lnTo>
                  <a:pt x="1329" y="2109"/>
                </a:lnTo>
                <a:lnTo>
                  <a:pt x="1343" y="2131"/>
                </a:lnTo>
                <a:lnTo>
                  <a:pt x="1417" y="2201"/>
                </a:lnTo>
                <a:lnTo>
                  <a:pt x="1431" y="2289"/>
                </a:lnTo>
                <a:lnTo>
                  <a:pt x="1452" y="2322"/>
                </a:lnTo>
                <a:lnTo>
                  <a:pt x="1521" y="2383"/>
                </a:lnTo>
                <a:lnTo>
                  <a:pt x="1558" y="2395"/>
                </a:lnTo>
                <a:lnTo>
                  <a:pt x="1610" y="2312"/>
                </a:lnTo>
                <a:lnTo>
                  <a:pt x="1632" y="2308"/>
                </a:lnTo>
                <a:lnTo>
                  <a:pt x="1648" y="2312"/>
                </a:lnTo>
                <a:lnTo>
                  <a:pt x="1724" y="2317"/>
                </a:lnTo>
                <a:lnTo>
                  <a:pt x="1790" y="2395"/>
                </a:lnTo>
                <a:lnTo>
                  <a:pt x="1818" y="2475"/>
                </a:lnTo>
                <a:lnTo>
                  <a:pt x="1847" y="2506"/>
                </a:lnTo>
                <a:lnTo>
                  <a:pt x="1858" y="2539"/>
                </a:lnTo>
                <a:lnTo>
                  <a:pt x="1889" y="2560"/>
                </a:lnTo>
                <a:lnTo>
                  <a:pt x="1910" y="2643"/>
                </a:lnTo>
                <a:lnTo>
                  <a:pt x="1939" y="2690"/>
                </a:lnTo>
                <a:lnTo>
                  <a:pt x="1967" y="2709"/>
                </a:lnTo>
                <a:lnTo>
                  <a:pt x="1993" y="2714"/>
                </a:lnTo>
                <a:lnTo>
                  <a:pt x="2017" y="2730"/>
                </a:lnTo>
                <a:lnTo>
                  <a:pt x="2064" y="2735"/>
                </a:lnTo>
                <a:lnTo>
                  <a:pt x="2097" y="2752"/>
                </a:lnTo>
                <a:lnTo>
                  <a:pt x="2128" y="2754"/>
                </a:lnTo>
                <a:lnTo>
                  <a:pt x="2130" y="2752"/>
                </a:lnTo>
                <a:lnTo>
                  <a:pt x="2121" y="2745"/>
                </a:lnTo>
                <a:lnTo>
                  <a:pt x="2111" y="2714"/>
                </a:lnTo>
                <a:lnTo>
                  <a:pt x="2109" y="2709"/>
                </a:lnTo>
                <a:lnTo>
                  <a:pt x="2099" y="2648"/>
                </a:lnTo>
                <a:lnTo>
                  <a:pt x="2106" y="2643"/>
                </a:lnTo>
                <a:lnTo>
                  <a:pt x="2106" y="2622"/>
                </a:lnTo>
                <a:lnTo>
                  <a:pt x="2104" y="2619"/>
                </a:lnTo>
                <a:lnTo>
                  <a:pt x="2095" y="2617"/>
                </a:lnTo>
                <a:lnTo>
                  <a:pt x="2090" y="2612"/>
                </a:lnTo>
                <a:lnTo>
                  <a:pt x="2092" y="2608"/>
                </a:lnTo>
                <a:lnTo>
                  <a:pt x="2104" y="2605"/>
                </a:lnTo>
                <a:lnTo>
                  <a:pt x="2109" y="2612"/>
                </a:lnTo>
                <a:lnTo>
                  <a:pt x="2118" y="2605"/>
                </a:lnTo>
                <a:lnTo>
                  <a:pt x="2121" y="2570"/>
                </a:lnTo>
                <a:lnTo>
                  <a:pt x="2114" y="2553"/>
                </a:lnTo>
                <a:lnTo>
                  <a:pt x="2137" y="2549"/>
                </a:lnTo>
                <a:lnTo>
                  <a:pt x="2147" y="2532"/>
                </a:lnTo>
                <a:lnTo>
                  <a:pt x="2147" y="2527"/>
                </a:lnTo>
                <a:lnTo>
                  <a:pt x="2135" y="2530"/>
                </a:lnTo>
                <a:lnTo>
                  <a:pt x="2137" y="2523"/>
                </a:lnTo>
                <a:lnTo>
                  <a:pt x="2154" y="2513"/>
                </a:lnTo>
                <a:lnTo>
                  <a:pt x="2158" y="2513"/>
                </a:lnTo>
                <a:lnTo>
                  <a:pt x="2170" y="2504"/>
                </a:lnTo>
                <a:lnTo>
                  <a:pt x="2173" y="2497"/>
                </a:lnTo>
                <a:lnTo>
                  <a:pt x="2175" y="2492"/>
                </a:lnTo>
                <a:lnTo>
                  <a:pt x="2191" y="2492"/>
                </a:lnTo>
                <a:lnTo>
                  <a:pt x="2199" y="2487"/>
                </a:lnTo>
                <a:lnTo>
                  <a:pt x="2201" y="2480"/>
                </a:lnTo>
                <a:lnTo>
                  <a:pt x="2189" y="2473"/>
                </a:lnTo>
                <a:lnTo>
                  <a:pt x="2189" y="2464"/>
                </a:lnTo>
                <a:lnTo>
                  <a:pt x="2194" y="2459"/>
                </a:lnTo>
                <a:lnTo>
                  <a:pt x="2201" y="2464"/>
                </a:lnTo>
                <a:lnTo>
                  <a:pt x="2208" y="2468"/>
                </a:lnTo>
                <a:lnTo>
                  <a:pt x="2208" y="2466"/>
                </a:lnTo>
                <a:lnTo>
                  <a:pt x="2208" y="2459"/>
                </a:lnTo>
                <a:lnTo>
                  <a:pt x="2210" y="2456"/>
                </a:lnTo>
                <a:lnTo>
                  <a:pt x="2215" y="2456"/>
                </a:lnTo>
                <a:lnTo>
                  <a:pt x="2220" y="2466"/>
                </a:lnTo>
                <a:lnTo>
                  <a:pt x="2222" y="2466"/>
                </a:lnTo>
                <a:lnTo>
                  <a:pt x="2227" y="2464"/>
                </a:lnTo>
                <a:lnTo>
                  <a:pt x="2229" y="2456"/>
                </a:lnTo>
                <a:lnTo>
                  <a:pt x="2232" y="2454"/>
                </a:lnTo>
                <a:lnTo>
                  <a:pt x="2236" y="2468"/>
                </a:lnTo>
                <a:lnTo>
                  <a:pt x="2262" y="2461"/>
                </a:lnTo>
                <a:lnTo>
                  <a:pt x="2267" y="2461"/>
                </a:lnTo>
                <a:lnTo>
                  <a:pt x="2265" y="2464"/>
                </a:lnTo>
                <a:lnTo>
                  <a:pt x="2227" y="2480"/>
                </a:lnTo>
                <a:lnTo>
                  <a:pt x="2225" y="2485"/>
                </a:lnTo>
                <a:lnTo>
                  <a:pt x="2227" y="2487"/>
                </a:lnTo>
                <a:lnTo>
                  <a:pt x="2317" y="2438"/>
                </a:lnTo>
                <a:lnTo>
                  <a:pt x="2331" y="2402"/>
                </a:lnTo>
                <a:lnTo>
                  <a:pt x="2333" y="2348"/>
                </a:lnTo>
                <a:lnTo>
                  <a:pt x="2338" y="2343"/>
                </a:lnTo>
                <a:lnTo>
                  <a:pt x="2343" y="2341"/>
                </a:lnTo>
                <a:lnTo>
                  <a:pt x="2347" y="2341"/>
                </a:lnTo>
                <a:lnTo>
                  <a:pt x="2350" y="2360"/>
                </a:lnTo>
                <a:lnTo>
                  <a:pt x="2362" y="2362"/>
                </a:lnTo>
                <a:lnTo>
                  <a:pt x="2357" y="2369"/>
                </a:lnTo>
                <a:lnTo>
                  <a:pt x="2347" y="2371"/>
                </a:lnTo>
                <a:lnTo>
                  <a:pt x="2352" y="2374"/>
                </a:lnTo>
                <a:lnTo>
                  <a:pt x="2404" y="2350"/>
                </a:lnTo>
                <a:lnTo>
                  <a:pt x="2487" y="2338"/>
                </a:lnTo>
                <a:lnTo>
                  <a:pt x="2581" y="2360"/>
                </a:lnTo>
                <a:lnTo>
                  <a:pt x="2593" y="2350"/>
                </a:lnTo>
                <a:lnTo>
                  <a:pt x="2591" y="2341"/>
                </a:lnTo>
                <a:lnTo>
                  <a:pt x="2595" y="2336"/>
                </a:lnTo>
                <a:lnTo>
                  <a:pt x="2612" y="2334"/>
                </a:lnTo>
                <a:lnTo>
                  <a:pt x="2640" y="2348"/>
                </a:lnTo>
                <a:lnTo>
                  <a:pt x="2652" y="2360"/>
                </a:lnTo>
                <a:lnTo>
                  <a:pt x="2661" y="2362"/>
                </a:lnTo>
                <a:lnTo>
                  <a:pt x="2683" y="2388"/>
                </a:lnTo>
                <a:lnTo>
                  <a:pt x="2702" y="2388"/>
                </a:lnTo>
                <a:lnTo>
                  <a:pt x="2706" y="2393"/>
                </a:lnTo>
                <a:lnTo>
                  <a:pt x="2721" y="2397"/>
                </a:lnTo>
                <a:lnTo>
                  <a:pt x="2735" y="2390"/>
                </a:lnTo>
                <a:lnTo>
                  <a:pt x="2744" y="2395"/>
                </a:lnTo>
                <a:lnTo>
                  <a:pt x="2751" y="2390"/>
                </a:lnTo>
                <a:lnTo>
                  <a:pt x="2777" y="2393"/>
                </a:lnTo>
                <a:lnTo>
                  <a:pt x="2789" y="2379"/>
                </a:lnTo>
                <a:lnTo>
                  <a:pt x="2791" y="2374"/>
                </a:lnTo>
                <a:lnTo>
                  <a:pt x="2789" y="2367"/>
                </a:lnTo>
                <a:lnTo>
                  <a:pt x="2791" y="2364"/>
                </a:lnTo>
                <a:lnTo>
                  <a:pt x="2801" y="2364"/>
                </a:lnTo>
                <a:lnTo>
                  <a:pt x="2815" y="2374"/>
                </a:lnTo>
                <a:lnTo>
                  <a:pt x="2834" y="2383"/>
                </a:lnTo>
                <a:lnTo>
                  <a:pt x="2853" y="2405"/>
                </a:lnTo>
                <a:lnTo>
                  <a:pt x="2872" y="2395"/>
                </a:lnTo>
                <a:lnTo>
                  <a:pt x="2874" y="2388"/>
                </a:lnTo>
                <a:lnTo>
                  <a:pt x="2867" y="2379"/>
                </a:lnTo>
                <a:lnTo>
                  <a:pt x="2836" y="2364"/>
                </a:lnTo>
                <a:lnTo>
                  <a:pt x="2824" y="2350"/>
                </a:lnTo>
                <a:lnTo>
                  <a:pt x="2824" y="2345"/>
                </a:lnTo>
                <a:lnTo>
                  <a:pt x="2832" y="2331"/>
                </a:lnTo>
                <a:lnTo>
                  <a:pt x="2850" y="2317"/>
                </a:lnTo>
                <a:lnTo>
                  <a:pt x="2853" y="2294"/>
                </a:lnTo>
                <a:lnTo>
                  <a:pt x="2848" y="2289"/>
                </a:lnTo>
                <a:lnTo>
                  <a:pt x="2843" y="2289"/>
                </a:lnTo>
                <a:lnTo>
                  <a:pt x="2824" y="2298"/>
                </a:lnTo>
                <a:lnTo>
                  <a:pt x="2815" y="2308"/>
                </a:lnTo>
                <a:lnTo>
                  <a:pt x="2808" y="2308"/>
                </a:lnTo>
                <a:lnTo>
                  <a:pt x="2803" y="2286"/>
                </a:lnTo>
                <a:lnTo>
                  <a:pt x="2801" y="2286"/>
                </a:lnTo>
                <a:lnTo>
                  <a:pt x="2794" y="2289"/>
                </a:lnTo>
                <a:lnTo>
                  <a:pt x="2780" y="2298"/>
                </a:lnTo>
                <a:lnTo>
                  <a:pt x="2763" y="2301"/>
                </a:lnTo>
                <a:lnTo>
                  <a:pt x="2749" y="2289"/>
                </a:lnTo>
                <a:lnTo>
                  <a:pt x="2754" y="2270"/>
                </a:lnTo>
                <a:lnTo>
                  <a:pt x="2775" y="2263"/>
                </a:lnTo>
                <a:lnTo>
                  <a:pt x="2827" y="2277"/>
                </a:lnTo>
                <a:lnTo>
                  <a:pt x="2846" y="2265"/>
                </a:lnTo>
                <a:lnTo>
                  <a:pt x="2860" y="2268"/>
                </a:lnTo>
                <a:lnTo>
                  <a:pt x="2879" y="2256"/>
                </a:lnTo>
                <a:lnTo>
                  <a:pt x="2950" y="2256"/>
                </a:lnTo>
                <a:lnTo>
                  <a:pt x="2957" y="2251"/>
                </a:lnTo>
                <a:lnTo>
                  <a:pt x="2966" y="2197"/>
                </a:lnTo>
                <a:lnTo>
                  <a:pt x="2978" y="2251"/>
                </a:lnTo>
                <a:lnTo>
                  <a:pt x="2973" y="2260"/>
                </a:lnTo>
                <a:lnTo>
                  <a:pt x="2976" y="2268"/>
                </a:lnTo>
                <a:lnTo>
                  <a:pt x="3025" y="2251"/>
                </a:lnTo>
                <a:lnTo>
                  <a:pt x="3039" y="2234"/>
                </a:lnTo>
                <a:lnTo>
                  <a:pt x="3047" y="2232"/>
                </a:lnTo>
                <a:lnTo>
                  <a:pt x="3056" y="2225"/>
                </a:lnTo>
                <a:lnTo>
                  <a:pt x="3058" y="2225"/>
                </a:lnTo>
                <a:lnTo>
                  <a:pt x="3058" y="2230"/>
                </a:lnTo>
                <a:lnTo>
                  <a:pt x="3054" y="2242"/>
                </a:lnTo>
                <a:lnTo>
                  <a:pt x="3122" y="2227"/>
                </a:lnTo>
                <a:lnTo>
                  <a:pt x="3129" y="2230"/>
                </a:lnTo>
                <a:lnTo>
                  <a:pt x="3129" y="2234"/>
                </a:lnTo>
                <a:lnTo>
                  <a:pt x="3124" y="2239"/>
                </a:lnTo>
                <a:lnTo>
                  <a:pt x="3124" y="2242"/>
                </a:lnTo>
                <a:lnTo>
                  <a:pt x="3200" y="2272"/>
                </a:lnTo>
                <a:lnTo>
                  <a:pt x="3219" y="2296"/>
                </a:lnTo>
                <a:lnTo>
                  <a:pt x="3228" y="2301"/>
                </a:lnTo>
                <a:lnTo>
                  <a:pt x="3273" y="2286"/>
                </a:lnTo>
                <a:lnTo>
                  <a:pt x="3297" y="2270"/>
                </a:lnTo>
                <a:lnTo>
                  <a:pt x="3306" y="2270"/>
                </a:lnTo>
                <a:lnTo>
                  <a:pt x="3309" y="2268"/>
                </a:lnTo>
                <a:lnTo>
                  <a:pt x="3309" y="2258"/>
                </a:lnTo>
                <a:lnTo>
                  <a:pt x="3316" y="2251"/>
                </a:lnTo>
                <a:lnTo>
                  <a:pt x="3339" y="2249"/>
                </a:lnTo>
                <a:lnTo>
                  <a:pt x="3358" y="2253"/>
                </a:lnTo>
                <a:lnTo>
                  <a:pt x="3389" y="2282"/>
                </a:lnTo>
                <a:lnTo>
                  <a:pt x="3398" y="2284"/>
                </a:lnTo>
                <a:lnTo>
                  <a:pt x="3401" y="2301"/>
                </a:lnTo>
                <a:lnTo>
                  <a:pt x="3410" y="2303"/>
                </a:lnTo>
                <a:lnTo>
                  <a:pt x="3432" y="2324"/>
                </a:lnTo>
                <a:lnTo>
                  <a:pt x="3465" y="2334"/>
                </a:lnTo>
                <a:lnTo>
                  <a:pt x="3469" y="2341"/>
                </a:lnTo>
                <a:lnTo>
                  <a:pt x="3483" y="2471"/>
                </a:lnTo>
                <a:lnTo>
                  <a:pt x="3486" y="2473"/>
                </a:lnTo>
                <a:lnTo>
                  <a:pt x="3493" y="2473"/>
                </a:lnTo>
                <a:lnTo>
                  <a:pt x="3493" y="2456"/>
                </a:lnTo>
                <a:lnTo>
                  <a:pt x="3500" y="2459"/>
                </a:lnTo>
                <a:lnTo>
                  <a:pt x="3509" y="2464"/>
                </a:lnTo>
                <a:lnTo>
                  <a:pt x="3502" y="2501"/>
                </a:lnTo>
                <a:lnTo>
                  <a:pt x="3507" y="2520"/>
                </a:lnTo>
                <a:lnTo>
                  <a:pt x="3547" y="2568"/>
                </a:lnTo>
                <a:lnTo>
                  <a:pt x="3552" y="2568"/>
                </a:lnTo>
                <a:lnTo>
                  <a:pt x="3564" y="2560"/>
                </a:lnTo>
                <a:lnTo>
                  <a:pt x="3571" y="2589"/>
                </a:lnTo>
                <a:lnTo>
                  <a:pt x="3580" y="2586"/>
                </a:lnTo>
                <a:lnTo>
                  <a:pt x="3580" y="2586"/>
                </a:lnTo>
                <a:lnTo>
                  <a:pt x="3578" y="2596"/>
                </a:lnTo>
                <a:lnTo>
                  <a:pt x="3578" y="2603"/>
                </a:lnTo>
                <a:lnTo>
                  <a:pt x="3594" y="2622"/>
                </a:lnTo>
                <a:lnTo>
                  <a:pt x="3611" y="2655"/>
                </a:lnTo>
                <a:lnTo>
                  <a:pt x="3620" y="2662"/>
                </a:lnTo>
                <a:lnTo>
                  <a:pt x="3637" y="2662"/>
                </a:lnTo>
                <a:lnTo>
                  <a:pt x="3649" y="2669"/>
                </a:lnTo>
                <a:lnTo>
                  <a:pt x="3670" y="2704"/>
                </a:lnTo>
                <a:lnTo>
                  <a:pt x="3672" y="2726"/>
                </a:lnTo>
                <a:lnTo>
                  <a:pt x="3675" y="2728"/>
                </a:lnTo>
                <a:lnTo>
                  <a:pt x="3684" y="2733"/>
                </a:lnTo>
                <a:lnTo>
                  <a:pt x="3722" y="2723"/>
                </a:lnTo>
                <a:lnTo>
                  <a:pt x="3743" y="2709"/>
                </a:lnTo>
                <a:lnTo>
                  <a:pt x="3757" y="2714"/>
                </a:lnTo>
                <a:lnTo>
                  <a:pt x="3765" y="2700"/>
                </a:lnTo>
                <a:lnTo>
                  <a:pt x="3755" y="2695"/>
                </a:lnTo>
                <a:lnTo>
                  <a:pt x="3765" y="2622"/>
                </a:lnTo>
                <a:lnTo>
                  <a:pt x="3750" y="2530"/>
                </a:lnTo>
                <a:lnTo>
                  <a:pt x="3682" y="2412"/>
                </a:lnTo>
                <a:lnTo>
                  <a:pt x="3675" y="2369"/>
                </a:lnTo>
                <a:lnTo>
                  <a:pt x="3620" y="2303"/>
                </a:lnTo>
                <a:lnTo>
                  <a:pt x="3559" y="2164"/>
                </a:lnTo>
                <a:lnTo>
                  <a:pt x="3561" y="2154"/>
                </a:lnTo>
                <a:lnTo>
                  <a:pt x="3559" y="2126"/>
                </a:lnTo>
                <a:lnTo>
                  <a:pt x="3592" y="2008"/>
                </a:lnTo>
                <a:lnTo>
                  <a:pt x="3597" y="2005"/>
                </a:lnTo>
                <a:lnTo>
                  <a:pt x="3594" y="1998"/>
                </a:lnTo>
                <a:lnTo>
                  <a:pt x="3597" y="1994"/>
                </a:lnTo>
                <a:lnTo>
                  <a:pt x="3609" y="1984"/>
                </a:lnTo>
                <a:lnTo>
                  <a:pt x="3618" y="1982"/>
                </a:lnTo>
                <a:lnTo>
                  <a:pt x="3623" y="1975"/>
                </a:lnTo>
                <a:lnTo>
                  <a:pt x="3606" y="1956"/>
                </a:lnTo>
                <a:lnTo>
                  <a:pt x="3606" y="1951"/>
                </a:lnTo>
                <a:lnTo>
                  <a:pt x="3606" y="1949"/>
                </a:lnTo>
                <a:lnTo>
                  <a:pt x="3658" y="1942"/>
                </a:lnTo>
                <a:lnTo>
                  <a:pt x="3665" y="1937"/>
                </a:lnTo>
                <a:lnTo>
                  <a:pt x="3696" y="1901"/>
                </a:lnTo>
                <a:lnTo>
                  <a:pt x="3701" y="1899"/>
                </a:lnTo>
                <a:lnTo>
                  <a:pt x="3706" y="1894"/>
                </a:lnTo>
                <a:lnTo>
                  <a:pt x="3708" y="1883"/>
                </a:lnTo>
                <a:lnTo>
                  <a:pt x="3722" y="1873"/>
                </a:lnTo>
                <a:lnTo>
                  <a:pt x="3731" y="1864"/>
                </a:lnTo>
                <a:lnTo>
                  <a:pt x="3734" y="1854"/>
                </a:lnTo>
                <a:lnTo>
                  <a:pt x="3729" y="1845"/>
                </a:lnTo>
                <a:lnTo>
                  <a:pt x="3736" y="1835"/>
                </a:lnTo>
                <a:lnTo>
                  <a:pt x="3753" y="1802"/>
                </a:lnTo>
                <a:lnTo>
                  <a:pt x="3772" y="1788"/>
                </a:lnTo>
                <a:lnTo>
                  <a:pt x="3774" y="1781"/>
                </a:lnTo>
                <a:lnTo>
                  <a:pt x="3809" y="1767"/>
                </a:lnTo>
                <a:lnTo>
                  <a:pt x="3835" y="1748"/>
                </a:lnTo>
                <a:lnTo>
                  <a:pt x="3838" y="1738"/>
                </a:lnTo>
                <a:lnTo>
                  <a:pt x="3840" y="1731"/>
                </a:lnTo>
                <a:lnTo>
                  <a:pt x="3847" y="1722"/>
                </a:lnTo>
                <a:lnTo>
                  <a:pt x="3852" y="1705"/>
                </a:lnTo>
                <a:lnTo>
                  <a:pt x="3890" y="1675"/>
                </a:lnTo>
                <a:lnTo>
                  <a:pt x="3923" y="1668"/>
                </a:lnTo>
                <a:lnTo>
                  <a:pt x="3942" y="1646"/>
                </a:lnTo>
                <a:lnTo>
                  <a:pt x="3944" y="1637"/>
                </a:lnTo>
                <a:lnTo>
                  <a:pt x="3942" y="1627"/>
                </a:lnTo>
                <a:lnTo>
                  <a:pt x="3928" y="1627"/>
                </a:lnTo>
                <a:lnTo>
                  <a:pt x="3920" y="1632"/>
                </a:lnTo>
                <a:lnTo>
                  <a:pt x="3920" y="1635"/>
                </a:lnTo>
                <a:lnTo>
                  <a:pt x="3918" y="1632"/>
                </a:lnTo>
                <a:lnTo>
                  <a:pt x="3918" y="1623"/>
                </a:lnTo>
                <a:lnTo>
                  <a:pt x="3923" y="1613"/>
                </a:lnTo>
                <a:lnTo>
                  <a:pt x="3925" y="1606"/>
                </a:lnTo>
                <a:lnTo>
                  <a:pt x="3930" y="1599"/>
                </a:lnTo>
                <a:lnTo>
                  <a:pt x="3923" y="1592"/>
                </a:lnTo>
                <a:lnTo>
                  <a:pt x="3897" y="1587"/>
                </a:lnTo>
                <a:lnTo>
                  <a:pt x="3916" y="1583"/>
                </a:lnTo>
                <a:lnTo>
                  <a:pt x="3925" y="1573"/>
                </a:lnTo>
                <a:lnTo>
                  <a:pt x="3930" y="1583"/>
                </a:lnTo>
                <a:lnTo>
                  <a:pt x="3937" y="1583"/>
                </a:lnTo>
                <a:lnTo>
                  <a:pt x="3944" y="1587"/>
                </a:lnTo>
                <a:lnTo>
                  <a:pt x="3958" y="1585"/>
                </a:lnTo>
                <a:lnTo>
                  <a:pt x="3968" y="1578"/>
                </a:lnTo>
                <a:lnTo>
                  <a:pt x="3977" y="1557"/>
                </a:lnTo>
                <a:lnTo>
                  <a:pt x="3984" y="1547"/>
                </a:lnTo>
                <a:lnTo>
                  <a:pt x="3977" y="1526"/>
                </a:lnTo>
                <a:lnTo>
                  <a:pt x="3970" y="1516"/>
                </a:lnTo>
                <a:lnTo>
                  <a:pt x="3963" y="1526"/>
                </a:lnTo>
                <a:lnTo>
                  <a:pt x="3958" y="1545"/>
                </a:lnTo>
                <a:lnTo>
                  <a:pt x="3958" y="1545"/>
                </a:lnTo>
                <a:lnTo>
                  <a:pt x="3954" y="1538"/>
                </a:lnTo>
                <a:lnTo>
                  <a:pt x="3949" y="1519"/>
                </a:lnTo>
                <a:lnTo>
                  <a:pt x="3911" y="1533"/>
                </a:lnTo>
                <a:lnTo>
                  <a:pt x="3902" y="1533"/>
                </a:lnTo>
                <a:lnTo>
                  <a:pt x="3892" y="1498"/>
                </a:lnTo>
                <a:lnTo>
                  <a:pt x="3894" y="1493"/>
                </a:lnTo>
                <a:lnTo>
                  <a:pt x="3904" y="1514"/>
                </a:lnTo>
                <a:lnTo>
                  <a:pt x="3909" y="1516"/>
                </a:lnTo>
                <a:lnTo>
                  <a:pt x="3918" y="1516"/>
                </a:lnTo>
                <a:lnTo>
                  <a:pt x="3937" y="1498"/>
                </a:lnTo>
                <a:lnTo>
                  <a:pt x="3944" y="1498"/>
                </a:lnTo>
                <a:lnTo>
                  <a:pt x="3942" y="1490"/>
                </a:lnTo>
                <a:lnTo>
                  <a:pt x="3954" y="1493"/>
                </a:lnTo>
                <a:lnTo>
                  <a:pt x="3961" y="1493"/>
                </a:lnTo>
                <a:lnTo>
                  <a:pt x="3970" y="1502"/>
                </a:lnTo>
                <a:lnTo>
                  <a:pt x="3970" y="1500"/>
                </a:lnTo>
                <a:lnTo>
                  <a:pt x="3965" y="1490"/>
                </a:lnTo>
                <a:lnTo>
                  <a:pt x="3956" y="1483"/>
                </a:lnTo>
                <a:lnTo>
                  <a:pt x="3951" y="1469"/>
                </a:lnTo>
                <a:lnTo>
                  <a:pt x="3949" y="1464"/>
                </a:lnTo>
                <a:lnTo>
                  <a:pt x="3949" y="1439"/>
                </a:lnTo>
                <a:lnTo>
                  <a:pt x="3942" y="1417"/>
                </a:lnTo>
                <a:lnTo>
                  <a:pt x="3913" y="1417"/>
                </a:lnTo>
                <a:lnTo>
                  <a:pt x="3911" y="1420"/>
                </a:lnTo>
                <a:lnTo>
                  <a:pt x="3909" y="1424"/>
                </a:lnTo>
                <a:lnTo>
                  <a:pt x="3899" y="1422"/>
                </a:lnTo>
                <a:lnTo>
                  <a:pt x="3890" y="1417"/>
                </a:lnTo>
                <a:lnTo>
                  <a:pt x="3890" y="1410"/>
                </a:lnTo>
                <a:lnTo>
                  <a:pt x="3904" y="1405"/>
                </a:lnTo>
                <a:lnTo>
                  <a:pt x="3911" y="1403"/>
                </a:lnTo>
                <a:lnTo>
                  <a:pt x="3906" y="1396"/>
                </a:lnTo>
                <a:lnTo>
                  <a:pt x="3899" y="1394"/>
                </a:lnTo>
                <a:lnTo>
                  <a:pt x="3894" y="1384"/>
                </a:lnTo>
                <a:lnTo>
                  <a:pt x="3892" y="1379"/>
                </a:lnTo>
                <a:lnTo>
                  <a:pt x="3899" y="1375"/>
                </a:lnTo>
                <a:lnTo>
                  <a:pt x="3904" y="1375"/>
                </a:lnTo>
                <a:lnTo>
                  <a:pt x="3897" y="1363"/>
                </a:lnTo>
                <a:lnTo>
                  <a:pt x="3887" y="1358"/>
                </a:lnTo>
                <a:lnTo>
                  <a:pt x="3883" y="1346"/>
                </a:lnTo>
                <a:lnTo>
                  <a:pt x="3890" y="1344"/>
                </a:lnTo>
                <a:lnTo>
                  <a:pt x="3890" y="1323"/>
                </a:lnTo>
                <a:lnTo>
                  <a:pt x="3887" y="1313"/>
                </a:lnTo>
                <a:lnTo>
                  <a:pt x="3876" y="1306"/>
                </a:lnTo>
                <a:lnTo>
                  <a:pt x="3840" y="1299"/>
                </a:lnTo>
                <a:lnTo>
                  <a:pt x="3824" y="1287"/>
                </a:lnTo>
                <a:lnTo>
                  <a:pt x="3795" y="1280"/>
                </a:lnTo>
                <a:lnTo>
                  <a:pt x="3793" y="1276"/>
                </a:lnTo>
                <a:lnTo>
                  <a:pt x="3791" y="1271"/>
                </a:lnTo>
                <a:lnTo>
                  <a:pt x="3793" y="1261"/>
                </a:lnTo>
                <a:lnTo>
                  <a:pt x="3800" y="1257"/>
                </a:lnTo>
                <a:lnTo>
                  <a:pt x="3800" y="1261"/>
                </a:lnTo>
                <a:lnTo>
                  <a:pt x="3798" y="1273"/>
                </a:lnTo>
                <a:lnTo>
                  <a:pt x="3802" y="1276"/>
                </a:lnTo>
                <a:lnTo>
                  <a:pt x="3814" y="1276"/>
                </a:lnTo>
                <a:lnTo>
                  <a:pt x="3831" y="1280"/>
                </a:lnTo>
                <a:lnTo>
                  <a:pt x="3840" y="1280"/>
                </a:lnTo>
                <a:lnTo>
                  <a:pt x="3847" y="1285"/>
                </a:lnTo>
                <a:lnTo>
                  <a:pt x="3859" y="1285"/>
                </a:lnTo>
                <a:lnTo>
                  <a:pt x="3868" y="1292"/>
                </a:lnTo>
                <a:lnTo>
                  <a:pt x="3878" y="1294"/>
                </a:lnTo>
                <a:lnTo>
                  <a:pt x="3868" y="1271"/>
                </a:lnTo>
                <a:lnTo>
                  <a:pt x="3854" y="1264"/>
                </a:lnTo>
                <a:lnTo>
                  <a:pt x="3864" y="1261"/>
                </a:lnTo>
                <a:lnTo>
                  <a:pt x="3864" y="1259"/>
                </a:lnTo>
                <a:lnTo>
                  <a:pt x="3852" y="1235"/>
                </a:lnTo>
                <a:lnTo>
                  <a:pt x="3850" y="1193"/>
                </a:lnTo>
                <a:lnTo>
                  <a:pt x="3843" y="1183"/>
                </a:lnTo>
                <a:lnTo>
                  <a:pt x="3868" y="1155"/>
                </a:lnTo>
                <a:lnTo>
                  <a:pt x="3876" y="1136"/>
                </a:lnTo>
                <a:lnTo>
                  <a:pt x="3878" y="1136"/>
                </a:lnTo>
                <a:lnTo>
                  <a:pt x="3883" y="1139"/>
                </a:lnTo>
                <a:lnTo>
                  <a:pt x="3885" y="1141"/>
                </a:lnTo>
                <a:lnTo>
                  <a:pt x="3883" y="1150"/>
                </a:lnTo>
                <a:lnTo>
                  <a:pt x="3880" y="1157"/>
                </a:lnTo>
                <a:lnTo>
                  <a:pt x="3873" y="1162"/>
                </a:lnTo>
                <a:lnTo>
                  <a:pt x="3871" y="1172"/>
                </a:lnTo>
                <a:lnTo>
                  <a:pt x="3871" y="1179"/>
                </a:lnTo>
                <a:lnTo>
                  <a:pt x="3876" y="1186"/>
                </a:lnTo>
                <a:lnTo>
                  <a:pt x="3876" y="1193"/>
                </a:lnTo>
                <a:lnTo>
                  <a:pt x="3868" y="1207"/>
                </a:lnTo>
                <a:lnTo>
                  <a:pt x="3871" y="1212"/>
                </a:lnTo>
                <a:lnTo>
                  <a:pt x="3880" y="1209"/>
                </a:lnTo>
                <a:lnTo>
                  <a:pt x="3883" y="1212"/>
                </a:lnTo>
                <a:lnTo>
                  <a:pt x="3887" y="1235"/>
                </a:lnTo>
                <a:lnTo>
                  <a:pt x="3883" y="1240"/>
                </a:lnTo>
                <a:lnTo>
                  <a:pt x="3878" y="1247"/>
                </a:lnTo>
                <a:lnTo>
                  <a:pt x="3880" y="1254"/>
                </a:lnTo>
                <a:lnTo>
                  <a:pt x="3883" y="1264"/>
                </a:lnTo>
                <a:lnTo>
                  <a:pt x="3894" y="1273"/>
                </a:lnTo>
                <a:lnTo>
                  <a:pt x="3906" y="1271"/>
                </a:lnTo>
                <a:lnTo>
                  <a:pt x="3913" y="1273"/>
                </a:lnTo>
                <a:lnTo>
                  <a:pt x="3925" y="1287"/>
                </a:lnTo>
                <a:lnTo>
                  <a:pt x="3928" y="1297"/>
                </a:lnTo>
                <a:lnTo>
                  <a:pt x="3932" y="1299"/>
                </a:lnTo>
                <a:lnTo>
                  <a:pt x="3939" y="1302"/>
                </a:lnTo>
                <a:lnTo>
                  <a:pt x="3937" y="1311"/>
                </a:lnTo>
                <a:lnTo>
                  <a:pt x="3932" y="1316"/>
                </a:lnTo>
                <a:lnTo>
                  <a:pt x="3923" y="1358"/>
                </a:lnTo>
                <a:lnTo>
                  <a:pt x="3932" y="1387"/>
                </a:lnTo>
                <a:lnTo>
                  <a:pt x="3935" y="1389"/>
                </a:lnTo>
                <a:lnTo>
                  <a:pt x="3944" y="1387"/>
                </a:lnTo>
                <a:lnTo>
                  <a:pt x="3946" y="1382"/>
                </a:lnTo>
                <a:lnTo>
                  <a:pt x="3968" y="1285"/>
                </a:lnTo>
                <a:lnTo>
                  <a:pt x="3965" y="1271"/>
                </a:lnTo>
                <a:lnTo>
                  <a:pt x="3975" y="1252"/>
                </a:lnTo>
                <a:lnTo>
                  <a:pt x="3975" y="1238"/>
                </a:lnTo>
                <a:lnTo>
                  <a:pt x="3977" y="1228"/>
                </a:lnTo>
                <a:lnTo>
                  <a:pt x="3911" y="1141"/>
                </a:lnTo>
                <a:lnTo>
                  <a:pt x="3911" y="1129"/>
                </a:lnTo>
                <a:lnTo>
                  <a:pt x="3937" y="1148"/>
                </a:lnTo>
                <a:lnTo>
                  <a:pt x="3949" y="1150"/>
                </a:lnTo>
                <a:lnTo>
                  <a:pt x="3961" y="1157"/>
                </a:lnTo>
                <a:lnTo>
                  <a:pt x="3975" y="1155"/>
                </a:lnTo>
                <a:lnTo>
                  <a:pt x="3980" y="1174"/>
                </a:lnTo>
                <a:lnTo>
                  <a:pt x="3982" y="1179"/>
                </a:lnTo>
                <a:lnTo>
                  <a:pt x="4013" y="1113"/>
                </a:lnTo>
                <a:lnTo>
                  <a:pt x="4010" y="1105"/>
                </a:lnTo>
                <a:lnTo>
                  <a:pt x="4017" y="1101"/>
                </a:lnTo>
                <a:lnTo>
                  <a:pt x="4020" y="1096"/>
                </a:lnTo>
                <a:lnTo>
                  <a:pt x="4017" y="1065"/>
                </a:lnTo>
                <a:lnTo>
                  <a:pt x="4020" y="1063"/>
                </a:lnTo>
                <a:lnTo>
                  <a:pt x="4022" y="1063"/>
                </a:lnTo>
                <a:lnTo>
                  <a:pt x="4024" y="1061"/>
                </a:lnTo>
                <a:lnTo>
                  <a:pt x="4027" y="1030"/>
                </a:lnTo>
                <a:lnTo>
                  <a:pt x="4022" y="1023"/>
                </a:lnTo>
                <a:lnTo>
                  <a:pt x="4013" y="1016"/>
                </a:lnTo>
                <a:lnTo>
                  <a:pt x="4001" y="1011"/>
                </a:lnTo>
                <a:lnTo>
                  <a:pt x="3998" y="1009"/>
                </a:lnTo>
                <a:lnTo>
                  <a:pt x="3998" y="1004"/>
                </a:lnTo>
                <a:lnTo>
                  <a:pt x="4013" y="964"/>
                </a:lnTo>
                <a:lnTo>
                  <a:pt x="4020" y="961"/>
                </a:lnTo>
                <a:lnTo>
                  <a:pt x="4027" y="945"/>
                </a:lnTo>
                <a:lnTo>
                  <a:pt x="4072" y="917"/>
                </a:lnTo>
                <a:lnTo>
                  <a:pt x="4074" y="907"/>
                </a:lnTo>
                <a:lnTo>
                  <a:pt x="4083" y="900"/>
                </a:lnTo>
                <a:lnTo>
                  <a:pt x="4105" y="898"/>
                </a:lnTo>
                <a:lnTo>
                  <a:pt x="4187" y="862"/>
                </a:lnTo>
                <a:lnTo>
                  <a:pt x="4194" y="855"/>
                </a:lnTo>
                <a:lnTo>
                  <a:pt x="4197" y="829"/>
                </a:lnTo>
                <a:lnTo>
                  <a:pt x="4199" y="827"/>
                </a:lnTo>
                <a:lnTo>
                  <a:pt x="4206" y="829"/>
                </a:lnTo>
                <a:lnTo>
                  <a:pt x="4211" y="841"/>
                </a:lnTo>
                <a:lnTo>
                  <a:pt x="4218" y="841"/>
                </a:lnTo>
                <a:lnTo>
                  <a:pt x="4228" y="836"/>
                </a:lnTo>
                <a:lnTo>
                  <a:pt x="4244" y="817"/>
                </a:lnTo>
                <a:lnTo>
                  <a:pt x="4251" y="817"/>
                </a:lnTo>
                <a:lnTo>
                  <a:pt x="4256" y="827"/>
                </a:lnTo>
                <a:lnTo>
                  <a:pt x="4263" y="827"/>
                </a:lnTo>
                <a:lnTo>
                  <a:pt x="4279" y="815"/>
                </a:lnTo>
                <a:lnTo>
                  <a:pt x="4289" y="815"/>
                </a:lnTo>
                <a:lnTo>
                  <a:pt x="4301" y="801"/>
                </a:lnTo>
                <a:lnTo>
                  <a:pt x="4303" y="796"/>
                </a:lnTo>
                <a:lnTo>
                  <a:pt x="4296" y="777"/>
                </a:lnTo>
                <a:lnTo>
                  <a:pt x="4294" y="775"/>
                </a:lnTo>
                <a:lnTo>
                  <a:pt x="4289" y="777"/>
                </a:lnTo>
                <a:lnTo>
                  <a:pt x="4294" y="791"/>
                </a:lnTo>
                <a:lnTo>
                  <a:pt x="4294" y="798"/>
                </a:lnTo>
                <a:lnTo>
                  <a:pt x="4284" y="803"/>
                </a:lnTo>
                <a:lnTo>
                  <a:pt x="4253" y="801"/>
                </a:lnTo>
                <a:lnTo>
                  <a:pt x="4242" y="787"/>
                </a:lnTo>
                <a:lnTo>
                  <a:pt x="4235" y="782"/>
                </a:lnTo>
                <a:lnTo>
                  <a:pt x="4230" y="768"/>
                </a:lnTo>
                <a:lnTo>
                  <a:pt x="4223" y="763"/>
                </a:lnTo>
                <a:lnTo>
                  <a:pt x="4206" y="761"/>
                </a:lnTo>
                <a:lnTo>
                  <a:pt x="4204" y="758"/>
                </a:lnTo>
                <a:lnTo>
                  <a:pt x="4204" y="751"/>
                </a:lnTo>
                <a:lnTo>
                  <a:pt x="4206" y="744"/>
                </a:lnTo>
                <a:lnTo>
                  <a:pt x="4211" y="742"/>
                </a:lnTo>
                <a:lnTo>
                  <a:pt x="4213" y="728"/>
                </a:lnTo>
                <a:lnTo>
                  <a:pt x="4218" y="723"/>
                </a:lnTo>
                <a:lnTo>
                  <a:pt x="4197" y="697"/>
                </a:lnTo>
                <a:lnTo>
                  <a:pt x="4197" y="676"/>
                </a:lnTo>
                <a:lnTo>
                  <a:pt x="4213" y="652"/>
                </a:lnTo>
                <a:lnTo>
                  <a:pt x="4225" y="614"/>
                </a:lnTo>
                <a:lnTo>
                  <a:pt x="4225" y="600"/>
                </a:lnTo>
                <a:lnTo>
                  <a:pt x="4232" y="586"/>
                </a:lnTo>
                <a:lnTo>
                  <a:pt x="4242" y="576"/>
                </a:lnTo>
                <a:lnTo>
                  <a:pt x="4246" y="576"/>
                </a:lnTo>
                <a:lnTo>
                  <a:pt x="4253" y="586"/>
                </a:lnTo>
                <a:lnTo>
                  <a:pt x="4258" y="586"/>
                </a:lnTo>
                <a:lnTo>
                  <a:pt x="4261" y="579"/>
                </a:lnTo>
                <a:lnTo>
                  <a:pt x="4261" y="565"/>
                </a:lnTo>
                <a:lnTo>
                  <a:pt x="4263" y="565"/>
                </a:lnTo>
                <a:lnTo>
                  <a:pt x="4270" y="569"/>
                </a:lnTo>
                <a:lnTo>
                  <a:pt x="4272" y="567"/>
                </a:lnTo>
                <a:lnTo>
                  <a:pt x="4277" y="565"/>
                </a:lnTo>
                <a:lnTo>
                  <a:pt x="4279" y="553"/>
                </a:lnTo>
                <a:lnTo>
                  <a:pt x="4284" y="546"/>
                </a:lnTo>
                <a:lnTo>
                  <a:pt x="4294" y="548"/>
                </a:lnTo>
                <a:lnTo>
                  <a:pt x="4296" y="546"/>
                </a:lnTo>
                <a:lnTo>
                  <a:pt x="4301" y="532"/>
                </a:lnTo>
                <a:lnTo>
                  <a:pt x="4298" y="522"/>
                </a:lnTo>
                <a:lnTo>
                  <a:pt x="4301" y="510"/>
                </a:lnTo>
                <a:lnTo>
                  <a:pt x="4298" y="496"/>
                </a:lnTo>
                <a:lnTo>
                  <a:pt x="4305" y="489"/>
                </a:lnTo>
                <a:lnTo>
                  <a:pt x="4308" y="487"/>
                </a:lnTo>
                <a:lnTo>
                  <a:pt x="4313" y="487"/>
                </a:lnTo>
                <a:lnTo>
                  <a:pt x="4315" y="496"/>
                </a:lnTo>
                <a:lnTo>
                  <a:pt x="4320" y="501"/>
                </a:lnTo>
                <a:lnTo>
                  <a:pt x="4327" y="501"/>
                </a:lnTo>
                <a:lnTo>
                  <a:pt x="4334" y="496"/>
                </a:lnTo>
                <a:lnTo>
                  <a:pt x="4348" y="503"/>
                </a:lnTo>
                <a:lnTo>
                  <a:pt x="4353" y="498"/>
                </a:lnTo>
                <a:lnTo>
                  <a:pt x="4355" y="491"/>
                </a:lnTo>
                <a:lnTo>
                  <a:pt x="4362" y="480"/>
                </a:lnTo>
                <a:lnTo>
                  <a:pt x="4369" y="477"/>
                </a:lnTo>
                <a:lnTo>
                  <a:pt x="4376" y="472"/>
                </a:lnTo>
                <a:lnTo>
                  <a:pt x="4379" y="463"/>
                </a:lnTo>
                <a:lnTo>
                  <a:pt x="4398" y="454"/>
                </a:lnTo>
                <a:lnTo>
                  <a:pt x="4402" y="446"/>
                </a:lnTo>
                <a:lnTo>
                  <a:pt x="4412" y="442"/>
                </a:lnTo>
                <a:lnTo>
                  <a:pt x="4414" y="437"/>
                </a:lnTo>
                <a:lnTo>
                  <a:pt x="4424" y="432"/>
                </a:lnTo>
                <a:lnTo>
                  <a:pt x="4431" y="425"/>
                </a:lnTo>
                <a:lnTo>
                  <a:pt x="4431" y="418"/>
                </a:lnTo>
                <a:close/>
                <a:moveTo>
                  <a:pt x="980" y="1023"/>
                </a:moveTo>
                <a:lnTo>
                  <a:pt x="975" y="1032"/>
                </a:lnTo>
                <a:lnTo>
                  <a:pt x="975" y="1039"/>
                </a:lnTo>
                <a:lnTo>
                  <a:pt x="961" y="1046"/>
                </a:lnTo>
                <a:lnTo>
                  <a:pt x="951" y="1046"/>
                </a:lnTo>
                <a:lnTo>
                  <a:pt x="944" y="1030"/>
                </a:lnTo>
                <a:lnTo>
                  <a:pt x="944" y="1025"/>
                </a:lnTo>
                <a:lnTo>
                  <a:pt x="942" y="1020"/>
                </a:lnTo>
                <a:lnTo>
                  <a:pt x="935" y="1028"/>
                </a:lnTo>
                <a:lnTo>
                  <a:pt x="930" y="1011"/>
                </a:lnTo>
                <a:lnTo>
                  <a:pt x="923" y="1009"/>
                </a:lnTo>
                <a:lnTo>
                  <a:pt x="916" y="985"/>
                </a:lnTo>
                <a:lnTo>
                  <a:pt x="918" y="971"/>
                </a:lnTo>
                <a:lnTo>
                  <a:pt x="914" y="968"/>
                </a:lnTo>
                <a:lnTo>
                  <a:pt x="902" y="940"/>
                </a:lnTo>
                <a:lnTo>
                  <a:pt x="904" y="924"/>
                </a:lnTo>
                <a:lnTo>
                  <a:pt x="911" y="928"/>
                </a:lnTo>
                <a:lnTo>
                  <a:pt x="916" y="933"/>
                </a:lnTo>
                <a:lnTo>
                  <a:pt x="918" y="924"/>
                </a:lnTo>
                <a:lnTo>
                  <a:pt x="923" y="926"/>
                </a:lnTo>
                <a:lnTo>
                  <a:pt x="925" y="933"/>
                </a:lnTo>
                <a:lnTo>
                  <a:pt x="933" y="933"/>
                </a:lnTo>
                <a:lnTo>
                  <a:pt x="937" y="938"/>
                </a:lnTo>
                <a:lnTo>
                  <a:pt x="925" y="959"/>
                </a:lnTo>
                <a:lnTo>
                  <a:pt x="928" y="964"/>
                </a:lnTo>
                <a:lnTo>
                  <a:pt x="935" y="964"/>
                </a:lnTo>
                <a:lnTo>
                  <a:pt x="942" y="976"/>
                </a:lnTo>
                <a:lnTo>
                  <a:pt x="949" y="976"/>
                </a:lnTo>
                <a:lnTo>
                  <a:pt x="954" y="957"/>
                </a:lnTo>
                <a:lnTo>
                  <a:pt x="956" y="957"/>
                </a:lnTo>
                <a:lnTo>
                  <a:pt x="961" y="952"/>
                </a:lnTo>
                <a:lnTo>
                  <a:pt x="970" y="954"/>
                </a:lnTo>
                <a:lnTo>
                  <a:pt x="975" y="957"/>
                </a:lnTo>
                <a:lnTo>
                  <a:pt x="975" y="964"/>
                </a:lnTo>
                <a:lnTo>
                  <a:pt x="982" y="966"/>
                </a:lnTo>
                <a:lnTo>
                  <a:pt x="984" y="973"/>
                </a:lnTo>
                <a:lnTo>
                  <a:pt x="982" y="976"/>
                </a:lnTo>
                <a:lnTo>
                  <a:pt x="968" y="980"/>
                </a:lnTo>
                <a:lnTo>
                  <a:pt x="966" y="994"/>
                </a:lnTo>
                <a:lnTo>
                  <a:pt x="970" y="1006"/>
                </a:lnTo>
                <a:lnTo>
                  <a:pt x="980" y="1011"/>
                </a:lnTo>
                <a:lnTo>
                  <a:pt x="984" y="1020"/>
                </a:lnTo>
                <a:lnTo>
                  <a:pt x="980" y="1023"/>
                </a:lnTo>
                <a:close/>
                <a:moveTo>
                  <a:pt x="3661" y="2539"/>
                </a:moveTo>
                <a:lnTo>
                  <a:pt x="3670" y="2527"/>
                </a:lnTo>
                <a:lnTo>
                  <a:pt x="3680" y="2516"/>
                </a:lnTo>
                <a:lnTo>
                  <a:pt x="3684" y="2513"/>
                </a:lnTo>
                <a:lnTo>
                  <a:pt x="3696" y="2520"/>
                </a:lnTo>
                <a:lnTo>
                  <a:pt x="3703" y="2532"/>
                </a:lnTo>
                <a:lnTo>
                  <a:pt x="3706" y="2542"/>
                </a:lnTo>
                <a:lnTo>
                  <a:pt x="3696" y="2553"/>
                </a:lnTo>
                <a:lnTo>
                  <a:pt x="3696" y="2565"/>
                </a:lnTo>
                <a:lnTo>
                  <a:pt x="3687" y="2565"/>
                </a:lnTo>
                <a:lnTo>
                  <a:pt x="3677" y="2560"/>
                </a:lnTo>
                <a:lnTo>
                  <a:pt x="3670" y="2551"/>
                </a:lnTo>
                <a:lnTo>
                  <a:pt x="3665" y="2551"/>
                </a:lnTo>
                <a:lnTo>
                  <a:pt x="3663" y="2549"/>
                </a:lnTo>
                <a:lnTo>
                  <a:pt x="3661" y="2544"/>
                </a:lnTo>
                <a:lnTo>
                  <a:pt x="3661" y="2539"/>
                </a:lnTo>
                <a:close/>
              </a:path>
            </a:pathLst>
          </a:custGeom>
          <a:solidFill>
            <a:schemeClr val="bg1">
              <a:lumMod val="75000"/>
            </a:schemeClr>
          </a:solidFill>
          <a:ln w="3175">
            <a:solidFill>
              <a:schemeClr val="tx1"/>
            </a:solidFill>
            <a:round/>
            <a:headEnd/>
            <a:tailEnd/>
          </a:ln>
          <a:effectLst/>
        </p:spPr>
        <p:txBody>
          <a:bodyPr/>
          <a:lstStyle/>
          <a:p>
            <a:pPr>
              <a:defRPr/>
            </a:pPr>
            <a:endParaRPr lang="en-US" sz="1800" dirty="0"/>
          </a:p>
        </p:txBody>
      </p:sp>
      <p:grpSp>
        <p:nvGrpSpPr>
          <p:cNvPr id="105" name="Group 3"/>
          <p:cNvGrpSpPr>
            <a:grpSpLocks/>
          </p:cNvGrpSpPr>
          <p:nvPr/>
        </p:nvGrpSpPr>
        <p:grpSpPr bwMode="auto">
          <a:xfrm>
            <a:off x="6764707" y="4712188"/>
            <a:ext cx="1091085" cy="934806"/>
            <a:chOff x="3738" y="3041"/>
            <a:chExt cx="761" cy="652"/>
          </a:xfrm>
          <a:solidFill>
            <a:schemeClr val="bg1"/>
          </a:solidFill>
        </p:grpSpPr>
        <p:sp>
          <p:nvSpPr>
            <p:cNvPr id="106" name="Freeform 4"/>
            <p:cNvSpPr>
              <a:spLocks noEditPoints="1"/>
            </p:cNvSpPr>
            <p:nvPr/>
          </p:nvSpPr>
          <p:spPr bwMode="gray">
            <a:xfrm>
              <a:off x="3738" y="3041"/>
              <a:ext cx="761" cy="584"/>
            </a:xfrm>
            <a:custGeom>
              <a:avLst/>
              <a:gdLst/>
              <a:ahLst/>
              <a:cxnLst>
                <a:cxn ang="0">
                  <a:pos x="746" y="381"/>
                </a:cxn>
                <a:cxn ang="0">
                  <a:pos x="671" y="220"/>
                </a:cxn>
                <a:cxn ang="0">
                  <a:pos x="555" y="15"/>
                </a:cxn>
                <a:cxn ang="0">
                  <a:pos x="515" y="0"/>
                </a:cxn>
                <a:cxn ang="0">
                  <a:pos x="515" y="26"/>
                </a:cxn>
                <a:cxn ang="0">
                  <a:pos x="503" y="50"/>
                </a:cxn>
                <a:cxn ang="0">
                  <a:pos x="494" y="29"/>
                </a:cxn>
                <a:cxn ang="0">
                  <a:pos x="243" y="31"/>
                </a:cxn>
                <a:cxn ang="0">
                  <a:pos x="0" y="36"/>
                </a:cxn>
                <a:cxn ang="0">
                  <a:pos x="21" y="71"/>
                </a:cxn>
                <a:cxn ang="0">
                  <a:pos x="21" y="102"/>
                </a:cxn>
                <a:cxn ang="0">
                  <a:pos x="45" y="83"/>
                </a:cxn>
                <a:cxn ang="0">
                  <a:pos x="54" y="76"/>
                </a:cxn>
                <a:cxn ang="0">
                  <a:pos x="50" y="93"/>
                </a:cxn>
                <a:cxn ang="0">
                  <a:pos x="125" y="81"/>
                </a:cxn>
                <a:cxn ang="0">
                  <a:pos x="120" y="90"/>
                </a:cxn>
                <a:cxn ang="0">
                  <a:pos x="196" y="123"/>
                </a:cxn>
                <a:cxn ang="0">
                  <a:pos x="224" y="152"/>
                </a:cxn>
                <a:cxn ang="0">
                  <a:pos x="293" y="121"/>
                </a:cxn>
                <a:cxn ang="0">
                  <a:pos x="305" y="119"/>
                </a:cxn>
                <a:cxn ang="0">
                  <a:pos x="312" y="102"/>
                </a:cxn>
                <a:cxn ang="0">
                  <a:pos x="354" y="104"/>
                </a:cxn>
                <a:cxn ang="0">
                  <a:pos x="394" y="135"/>
                </a:cxn>
                <a:cxn ang="0">
                  <a:pos x="406" y="154"/>
                </a:cxn>
                <a:cxn ang="0">
                  <a:pos x="461" y="185"/>
                </a:cxn>
                <a:cxn ang="0">
                  <a:pos x="479" y="322"/>
                </a:cxn>
                <a:cxn ang="0">
                  <a:pos x="489" y="324"/>
                </a:cxn>
                <a:cxn ang="0">
                  <a:pos x="496" y="307"/>
                </a:cxn>
                <a:cxn ang="0">
                  <a:pos x="498" y="352"/>
                </a:cxn>
                <a:cxn ang="0">
                  <a:pos x="543" y="416"/>
                </a:cxn>
                <a:cxn ang="0">
                  <a:pos x="560" y="411"/>
                </a:cxn>
                <a:cxn ang="0">
                  <a:pos x="576" y="437"/>
                </a:cxn>
                <a:cxn ang="0">
                  <a:pos x="574" y="447"/>
                </a:cxn>
                <a:cxn ang="0">
                  <a:pos x="590" y="473"/>
                </a:cxn>
                <a:cxn ang="0">
                  <a:pos x="616" y="513"/>
                </a:cxn>
                <a:cxn ang="0">
                  <a:pos x="645" y="520"/>
                </a:cxn>
                <a:cxn ang="0">
                  <a:pos x="668" y="577"/>
                </a:cxn>
                <a:cxn ang="0">
                  <a:pos x="680" y="584"/>
                </a:cxn>
                <a:cxn ang="0">
                  <a:pos x="739" y="560"/>
                </a:cxn>
                <a:cxn ang="0">
                  <a:pos x="761" y="551"/>
                </a:cxn>
                <a:cxn ang="0">
                  <a:pos x="761" y="473"/>
                </a:cxn>
                <a:cxn ang="0">
                  <a:pos x="692" y="416"/>
                </a:cxn>
                <a:cxn ang="0">
                  <a:pos x="673" y="411"/>
                </a:cxn>
                <a:cxn ang="0">
                  <a:pos x="661" y="402"/>
                </a:cxn>
                <a:cxn ang="0">
                  <a:pos x="657" y="395"/>
                </a:cxn>
                <a:cxn ang="0">
                  <a:pos x="666" y="378"/>
                </a:cxn>
                <a:cxn ang="0">
                  <a:pos x="680" y="364"/>
                </a:cxn>
                <a:cxn ang="0">
                  <a:pos x="699" y="383"/>
                </a:cxn>
                <a:cxn ang="0">
                  <a:pos x="692" y="404"/>
                </a:cxn>
              </a:cxnLst>
              <a:rect l="0" t="0" r="r" b="b"/>
              <a:pathLst>
                <a:path w="761" h="584">
                  <a:moveTo>
                    <a:pt x="761" y="473"/>
                  </a:moveTo>
                  <a:lnTo>
                    <a:pt x="746" y="381"/>
                  </a:lnTo>
                  <a:lnTo>
                    <a:pt x="678" y="263"/>
                  </a:lnTo>
                  <a:lnTo>
                    <a:pt x="671" y="220"/>
                  </a:lnTo>
                  <a:lnTo>
                    <a:pt x="616" y="154"/>
                  </a:lnTo>
                  <a:lnTo>
                    <a:pt x="555" y="15"/>
                  </a:lnTo>
                  <a:lnTo>
                    <a:pt x="557" y="5"/>
                  </a:lnTo>
                  <a:lnTo>
                    <a:pt x="515" y="0"/>
                  </a:lnTo>
                  <a:lnTo>
                    <a:pt x="510" y="10"/>
                  </a:lnTo>
                  <a:lnTo>
                    <a:pt x="515" y="26"/>
                  </a:lnTo>
                  <a:lnTo>
                    <a:pt x="515" y="48"/>
                  </a:lnTo>
                  <a:lnTo>
                    <a:pt x="503" y="50"/>
                  </a:lnTo>
                  <a:lnTo>
                    <a:pt x="498" y="45"/>
                  </a:lnTo>
                  <a:lnTo>
                    <a:pt x="494" y="29"/>
                  </a:lnTo>
                  <a:lnTo>
                    <a:pt x="253" y="43"/>
                  </a:lnTo>
                  <a:lnTo>
                    <a:pt x="243" y="31"/>
                  </a:lnTo>
                  <a:lnTo>
                    <a:pt x="236" y="15"/>
                  </a:lnTo>
                  <a:lnTo>
                    <a:pt x="0" y="36"/>
                  </a:lnTo>
                  <a:lnTo>
                    <a:pt x="0" y="50"/>
                  </a:lnTo>
                  <a:lnTo>
                    <a:pt x="21" y="71"/>
                  </a:lnTo>
                  <a:lnTo>
                    <a:pt x="19" y="85"/>
                  </a:lnTo>
                  <a:lnTo>
                    <a:pt x="21" y="102"/>
                  </a:lnTo>
                  <a:lnTo>
                    <a:pt x="35" y="85"/>
                  </a:lnTo>
                  <a:lnTo>
                    <a:pt x="45" y="83"/>
                  </a:lnTo>
                  <a:lnTo>
                    <a:pt x="52" y="76"/>
                  </a:lnTo>
                  <a:lnTo>
                    <a:pt x="54" y="76"/>
                  </a:lnTo>
                  <a:lnTo>
                    <a:pt x="54" y="81"/>
                  </a:lnTo>
                  <a:lnTo>
                    <a:pt x="50" y="93"/>
                  </a:lnTo>
                  <a:lnTo>
                    <a:pt x="118" y="78"/>
                  </a:lnTo>
                  <a:lnTo>
                    <a:pt x="125" y="81"/>
                  </a:lnTo>
                  <a:lnTo>
                    <a:pt x="125" y="85"/>
                  </a:lnTo>
                  <a:lnTo>
                    <a:pt x="120" y="90"/>
                  </a:lnTo>
                  <a:lnTo>
                    <a:pt x="120" y="93"/>
                  </a:lnTo>
                  <a:lnTo>
                    <a:pt x="196" y="123"/>
                  </a:lnTo>
                  <a:lnTo>
                    <a:pt x="215" y="147"/>
                  </a:lnTo>
                  <a:lnTo>
                    <a:pt x="224" y="152"/>
                  </a:lnTo>
                  <a:lnTo>
                    <a:pt x="269" y="137"/>
                  </a:lnTo>
                  <a:lnTo>
                    <a:pt x="293" y="121"/>
                  </a:lnTo>
                  <a:lnTo>
                    <a:pt x="302" y="121"/>
                  </a:lnTo>
                  <a:lnTo>
                    <a:pt x="305" y="119"/>
                  </a:lnTo>
                  <a:lnTo>
                    <a:pt x="305" y="109"/>
                  </a:lnTo>
                  <a:lnTo>
                    <a:pt x="312" y="102"/>
                  </a:lnTo>
                  <a:lnTo>
                    <a:pt x="335" y="100"/>
                  </a:lnTo>
                  <a:lnTo>
                    <a:pt x="354" y="104"/>
                  </a:lnTo>
                  <a:lnTo>
                    <a:pt x="385" y="133"/>
                  </a:lnTo>
                  <a:lnTo>
                    <a:pt x="394" y="135"/>
                  </a:lnTo>
                  <a:lnTo>
                    <a:pt x="397" y="152"/>
                  </a:lnTo>
                  <a:lnTo>
                    <a:pt x="406" y="154"/>
                  </a:lnTo>
                  <a:lnTo>
                    <a:pt x="428" y="173"/>
                  </a:lnTo>
                  <a:lnTo>
                    <a:pt x="461" y="185"/>
                  </a:lnTo>
                  <a:lnTo>
                    <a:pt x="465" y="192"/>
                  </a:lnTo>
                  <a:lnTo>
                    <a:pt x="479" y="322"/>
                  </a:lnTo>
                  <a:lnTo>
                    <a:pt x="482" y="324"/>
                  </a:lnTo>
                  <a:lnTo>
                    <a:pt x="489" y="324"/>
                  </a:lnTo>
                  <a:lnTo>
                    <a:pt x="489" y="307"/>
                  </a:lnTo>
                  <a:lnTo>
                    <a:pt x="496" y="307"/>
                  </a:lnTo>
                  <a:lnTo>
                    <a:pt x="505" y="315"/>
                  </a:lnTo>
                  <a:lnTo>
                    <a:pt x="498" y="352"/>
                  </a:lnTo>
                  <a:lnTo>
                    <a:pt x="503" y="371"/>
                  </a:lnTo>
                  <a:lnTo>
                    <a:pt x="543" y="416"/>
                  </a:lnTo>
                  <a:lnTo>
                    <a:pt x="548" y="419"/>
                  </a:lnTo>
                  <a:lnTo>
                    <a:pt x="560" y="411"/>
                  </a:lnTo>
                  <a:lnTo>
                    <a:pt x="567" y="440"/>
                  </a:lnTo>
                  <a:lnTo>
                    <a:pt x="576" y="437"/>
                  </a:lnTo>
                  <a:lnTo>
                    <a:pt x="579" y="437"/>
                  </a:lnTo>
                  <a:lnTo>
                    <a:pt x="574" y="447"/>
                  </a:lnTo>
                  <a:lnTo>
                    <a:pt x="574" y="454"/>
                  </a:lnTo>
                  <a:lnTo>
                    <a:pt x="590" y="473"/>
                  </a:lnTo>
                  <a:lnTo>
                    <a:pt x="607" y="506"/>
                  </a:lnTo>
                  <a:lnTo>
                    <a:pt x="616" y="513"/>
                  </a:lnTo>
                  <a:lnTo>
                    <a:pt x="633" y="513"/>
                  </a:lnTo>
                  <a:lnTo>
                    <a:pt x="645" y="520"/>
                  </a:lnTo>
                  <a:lnTo>
                    <a:pt x="666" y="555"/>
                  </a:lnTo>
                  <a:lnTo>
                    <a:pt x="668" y="577"/>
                  </a:lnTo>
                  <a:lnTo>
                    <a:pt x="671" y="579"/>
                  </a:lnTo>
                  <a:lnTo>
                    <a:pt x="680" y="584"/>
                  </a:lnTo>
                  <a:lnTo>
                    <a:pt x="718" y="574"/>
                  </a:lnTo>
                  <a:lnTo>
                    <a:pt x="739" y="560"/>
                  </a:lnTo>
                  <a:lnTo>
                    <a:pt x="753" y="565"/>
                  </a:lnTo>
                  <a:lnTo>
                    <a:pt x="761" y="551"/>
                  </a:lnTo>
                  <a:lnTo>
                    <a:pt x="751" y="546"/>
                  </a:lnTo>
                  <a:lnTo>
                    <a:pt x="761" y="473"/>
                  </a:lnTo>
                  <a:close/>
                  <a:moveTo>
                    <a:pt x="692" y="404"/>
                  </a:moveTo>
                  <a:lnTo>
                    <a:pt x="692" y="416"/>
                  </a:lnTo>
                  <a:lnTo>
                    <a:pt x="683" y="416"/>
                  </a:lnTo>
                  <a:lnTo>
                    <a:pt x="673" y="411"/>
                  </a:lnTo>
                  <a:lnTo>
                    <a:pt x="666" y="402"/>
                  </a:lnTo>
                  <a:lnTo>
                    <a:pt x="661" y="402"/>
                  </a:lnTo>
                  <a:lnTo>
                    <a:pt x="659" y="400"/>
                  </a:lnTo>
                  <a:lnTo>
                    <a:pt x="657" y="395"/>
                  </a:lnTo>
                  <a:lnTo>
                    <a:pt x="657" y="390"/>
                  </a:lnTo>
                  <a:lnTo>
                    <a:pt x="666" y="378"/>
                  </a:lnTo>
                  <a:lnTo>
                    <a:pt x="676" y="367"/>
                  </a:lnTo>
                  <a:lnTo>
                    <a:pt x="680" y="364"/>
                  </a:lnTo>
                  <a:lnTo>
                    <a:pt x="692" y="371"/>
                  </a:lnTo>
                  <a:lnTo>
                    <a:pt x="699" y="383"/>
                  </a:lnTo>
                  <a:lnTo>
                    <a:pt x="702" y="393"/>
                  </a:lnTo>
                  <a:lnTo>
                    <a:pt x="692" y="404"/>
                  </a:lnTo>
                  <a:close/>
                </a:path>
              </a:pathLst>
            </a:custGeom>
            <a:grpFill/>
            <a:ln w="3175">
              <a:solidFill>
                <a:schemeClr val="tx1"/>
              </a:solidFill>
              <a:round/>
              <a:headEnd/>
              <a:tailEnd/>
            </a:ln>
          </p:spPr>
          <p:txBody>
            <a:bodyPr/>
            <a:lstStyle/>
            <a:p>
              <a:pPr>
                <a:defRPr/>
              </a:pPr>
              <a:endParaRPr lang="en-US" sz="1800" dirty="0"/>
            </a:p>
          </p:txBody>
        </p:sp>
        <p:sp>
          <p:nvSpPr>
            <p:cNvPr id="107" name="Freeform 5"/>
            <p:cNvSpPr>
              <a:spLocks/>
            </p:cNvSpPr>
            <p:nvPr/>
          </p:nvSpPr>
          <p:spPr bwMode="gray">
            <a:xfrm>
              <a:off x="4470" y="3608"/>
              <a:ext cx="19" cy="31"/>
            </a:xfrm>
            <a:custGeom>
              <a:avLst/>
              <a:gdLst/>
              <a:ahLst/>
              <a:cxnLst>
                <a:cxn ang="0">
                  <a:pos x="0" y="26"/>
                </a:cxn>
                <a:cxn ang="0">
                  <a:pos x="3" y="31"/>
                </a:cxn>
                <a:cxn ang="0">
                  <a:pos x="19" y="3"/>
                </a:cxn>
                <a:cxn ang="0">
                  <a:pos x="14" y="0"/>
                </a:cxn>
                <a:cxn ang="0">
                  <a:pos x="0" y="26"/>
                </a:cxn>
              </a:cxnLst>
              <a:rect l="0" t="0" r="r" b="b"/>
              <a:pathLst>
                <a:path w="19" h="31">
                  <a:moveTo>
                    <a:pt x="0" y="26"/>
                  </a:moveTo>
                  <a:lnTo>
                    <a:pt x="3" y="31"/>
                  </a:lnTo>
                  <a:lnTo>
                    <a:pt x="19" y="3"/>
                  </a:lnTo>
                  <a:lnTo>
                    <a:pt x="14" y="0"/>
                  </a:lnTo>
                  <a:lnTo>
                    <a:pt x="0" y="26"/>
                  </a:lnTo>
                  <a:close/>
                </a:path>
              </a:pathLst>
            </a:custGeom>
            <a:grpFill/>
            <a:ln w="3175">
              <a:solidFill>
                <a:schemeClr val="tx1"/>
              </a:solidFill>
              <a:round/>
              <a:headEnd/>
              <a:tailEnd/>
            </a:ln>
          </p:spPr>
          <p:txBody>
            <a:bodyPr/>
            <a:lstStyle/>
            <a:p>
              <a:pPr>
                <a:defRPr/>
              </a:pPr>
              <a:endParaRPr lang="en-US" sz="1800" dirty="0"/>
            </a:p>
          </p:txBody>
        </p:sp>
        <p:sp>
          <p:nvSpPr>
            <p:cNvPr id="108" name="Freeform 6"/>
            <p:cNvSpPr>
              <a:spLocks/>
            </p:cNvSpPr>
            <p:nvPr/>
          </p:nvSpPr>
          <p:spPr bwMode="gray">
            <a:xfrm>
              <a:off x="4447" y="3644"/>
              <a:ext cx="16" cy="14"/>
            </a:xfrm>
            <a:custGeom>
              <a:avLst/>
              <a:gdLst/>
              <a:ahLst/>
              <a:cxnLst>
                <a:cxn ang="0">
                  <a:pos x="0" y="14"/>
                </a:cxn>
                <a:cxn ang="0">
                  <a:pos x="16" y="7"/>
                </a:cxn>
                <a:cxn ang="0">
                  <a:pos x="16" y="0"/>
                </a:cxn>
                <a:cxn ang="0">
                  <a:pos x="0" y="12"/>
                </a:cxn>
                <a:cxn ang="0">
                  <a:pos x="0" y="14"/>
                </a:cxn>
              </a:cxnLst>
              <a:rect l="0" t="0" r="r" b="b"/>
              <a:pathLst>
                <a:path w="16" h="14">
                  <a:moveTo>
                    <a:pt x="0" y="14"/>
                  </a:moveTo>
                  <a:lnTo>
                    <a:pt x="16" y="7"/>
                  </a:lnTo>
                  <a:lnTo>
                    <a:pt x="16" y="0"/>
                  </a:lnTo>
                  <a:lnTo>
                    <a:pt x="0" y="12"/>
                  </a:lnTo>
                  <a:lnTo>
                    <a:pt x="0" y="14"/>
                  </a:lnTo>
                  <a:close/>
                </a:path>
              </a:pathLst>
            </a:custGeom>
            <a:grpFill/>
            <a:ln w="3175">
              <a:solidFill>
                <a:schemeClr val="tx1"/>
              </a:solidFill>
              <a:round/>
              <a:headEnd/>
              <a:tailEnd/>
            </a:ln>
          </p:spPr>
          <p:txBody>
            <a:bodyPr/>
            <a:lstStyle/>
            <a:p>
              <a:pPr>
                <a:defRPr/>
              </a:pPr>
              <a:endParaRPr lang="en-US" sz="1800" dirty="0"/>
            </a:p>
          </p:txBody>
        </p:sp>
        <p:sp>
          <p:nvSpPr>
            <p:cNvPr id="109" name="Freeform 7"/>
            <p:cNvSpPr>
              <a:spLocks/>
            </p:cNvSpPr>
            <p:nvPr/>
          </p:nvSpPr>
          <p:spPr bwMode="gray">
            <a:xfrm>
              <a:off x="4359" y="3667"/>
              <a:ext cx="45" cy="26"/>
            </a:xfrm>
            <a:custGeom>
              <a:avLst/>
              <a:gdLst/>
              <a:ahLst/>
              <a:cxnLst>
                <a:cxn ang="0">
                  <a:pos x="33" y="0"/>
                </a:cxn>
                <a:cxn ang="0">
                  <a:pos x="17" y="15"/>
                </a:cxn>
                <a:cxn ang="0">
                  <a:pos x="3" y="22"/>
                </a:cxn>
                <a:cxn ang="0">
                  <a:pos x="0" y="26"/>
                </a:cxn>
                <a:cxn ang="0">
                  <a:pos x="14" y="24"/>
                </a:cxn>
                <a:cxn ang="0">
                  <a:pos x="33" y="12"/>
                </a:cxn>
                <a:cxn ang="0">
                  <a:pos x="45" y="12"/>
                </a:cxn>
                <a:cxn ang="0">
                  <a:pos x="45" y="3"/>
                </a:cxn>
                <a:cxn ang="0">
                  <a:pos x="33" y="0"/>
                </a:cxn>
              </a:cxnLst>
              <a:rect l="0" t="0" r="r" b="b"/>
              <a:pathLst>
                <a:path w="45" h="26">
                  <a:moveTo>
                    <a:pt x="33" y="0"/>
                  </a:moveTo>
                  <a:lnTo>
                    <a:pt x="17" y="15"/>
                  </a:lnTo>
                  <a:lnTo>
                    <a:pt x="3" y="22"/>
                  </a:lnTo>
                  <a:lnTo>
                    <a:pt x="0" y="26"/>
                  </a:lnTo>
                  <a:lnTo>
                    <a:pt x="14" y="24"/>
                  </a:lnTo>
                  <a:lnTo>
                    <a:pt x="33" y="12"/>
                  </a:lnTo>
                  <a:lnTo>
                    <a:pt x="45" y="12"/>
                  </a:lnTo>
                  <a:lnTo>
                    <a:pt x="45" y="3"/>
                  </a:lnTo>
                  <a:lnTo>
                    <a:pt x="33" y="0"/>
                  </a:lnTo>
                  <a:close/>
                </a:path>
              </a:pathLst>
            </a:custGeom>
            <a:grpFill/>
            <a:ln w="3175">
              <a:solidFill>
                <a:schemeClr val="tx1"/>
              </a:solidFill>
              <a:round/>
              <a:headEnd/>
              <a:tailEnd/>
            </a:ln>
          </p:spPr>
          <p:txBody>
            <a:bodyPr/>
            <a:lstStyle/>
            <a:p>
              <a:pPr>
                <a:defRPr/>
              </a:pPr>
              <a:endParaRPr lang="en-US" sz="1800" dirty="0"/>
            </a:p>
          </p:txBody>
        </p:sp>
      </p:grpSp>
      <p:grpSp>
        <p:nvGrpSpPr>
          <p:cNvPr id="110" name="Group 8"/>
          <p:cNvGrpSpPr>
            <a:grpSpLocks/>
          </p:cNvGrpSpPr>
          <p:nvPr/>
        </p:nvGrpSpPr>
        <p:grpSpPr bwMode="auto">
          <a:xfrm>
            <a:off x="736250" y="3938824"/>
            <a:ext cx="2079625" cy="966788"/>
            <a:chOff x="484" y="1190"/>
            <a:chExt cx="4791" cy="1942"/>
          </a:xfrm>
          <a:solidFill>
            <a:schemeClr val="bg1"/>
          </a:solidFill>
        </p:grpSpPr>
        <p:sp>
          <p:nvSpPr>
            <p:cNvPr id="111" name="Freeform 9"/>
            <p:cNvSpPr>
              <a:spLocks/>
            </p:cNvSpPr>
            <p:nvPr/>
          </p:nvSpPr>
          <p:spPr bwMode="gray">
            <a:xfrm>
              <a:off x="4410" y="2380"/>
              <a:ext cx="187" cy="145"/>
            </a:xfrm>
            <a:custGeom>
              <a:avLst/>
              <a:gdLst>
                <a:gd name="T0" fmla="*/ 341 w 79"/>
                <a:gd name="T1" fmla="*/ 345 h 61"/>
                <a:gd name="T2" fmla="*/ 320 w 79"/>
                <a:gd name="T3" fmla="*/ 340 h 61"/>
                <a:gd name="T4" fmla="*/ 303 w 79"/>
                <a:gd name="T5" fmla="*/ 321 h 61"/>
                <a:gd name="T6" fmla="*/ 286 w 79"/>
                <a:gd name="T7" fmla="*/ 311 h 61"/>
                <a:gd name="T8" fmla="*/ 246 w 79"/>
                <a:gd name="T9" fmla="*/ 311 h 61"/>
                <a:gd name="T10" fmla="*/ 230 w 79"/>
                <a:gd name="T11" fmla="*/ 300 h 61"/>
                <a:gd name="T12" fmla="*/ 218 w 79"/>
                <a:gd name="T13" fmla="*/ 283 h 61"/>
                <a:gd name="T14" fmla="*/ 234 w 79"/>
                <a:gd name="T15" fmla="*/ 271 h 61"/>
                <a:gd name="T16" fmla="*/ 241 w 79"/>
                <a:gd name="T17" fmla="*/ 254 h 61"/>
                <a:gd name="T18" fmla="*/ 218 w 79"/>
                <a:gd name="T19" fmla="*/ 242 h 61"/>
                <a:gd name="T20" fmla="*/ 201 w 79"/>
                <a:gd name="T21" fmla="*/ 250 h 61"/>
                <a:gd name="T22" fmla="*/ 201 w 79"/>
                <a:gd name="T23" fmla="*/ 271 h 61"/>
                <a:gd name="T24" fmla="*/ 201 w 79"/>
                <a:gd name="T25" fmla="*/ 266 h 61"/>
                <a:gd name="T26" fmla="*/ 196 w 79"/>
                <a:gd name="T27" fmla="*/ 266 h 61"/>
                <a:gd name="T28" fmla="*/ 185 w 79"/>
                <a:gd name="T29" fmla="*/ 259 h 61"/>
                <a:gd name="T30" fmla="*/ 180 w 79"/>
                <a:gd name="T31" fmla="*/ 266 h 61"/>
                <a:gd name="T32" fmla="*/ 208 w 79"/>
                <a:gd name="T33" fmla="*/ 283 h 61"/>
                <a:gd name="T34" fmla="*/ 208 w 79"/>
                <a:gd name="T35" fmla="*/ 300 h 61"/>
                <a:gd name="T36" fmla="*/ 163 w 79"/>
                <a:gd name="T37" fmla="*/ 311 h 61"/>
                <a:gd name="T38" fmla="*/ 107 w 79"/>
                <a:gd name="T39" fmla="*/ 283 h 61"/>
                <a:gd name="T40" fmla="*/ 85 w 79"/>
                <a:gd name="T41" fmla="*/ 242 h 61"/>
                <a:gd name="T42" fmla="*/ 66 w 79"/>
                <a:gd name="T43" fmla="*/ 221 h 61"/>
                <a:gd name="T44" fmla="*/ 62 w 79"/>
                <a:gd name="T45" fmla="*/ 197 h 61"/>
                <a:gd name="T46" fmla="*/ 40 w 79"/>
                <a:gd name="T47" fmla="*/ 181 h 61"/>
                <a:gd name="T48" fmla="*/ 17 w 79"/>
                <a:gd name="T49" fmla="*/ 114 h 61"/>
                <a:gd name="T50" fmla="*/ 0 w 79"/>
                <a:gd name="T51" fmla="*/ 102 h 61"/>
                <a:gd name="T52" fmla="*/ 66 w 79"/>
                <a:gd name="T53" fmla="*/ 95 h 61"/>
                <a:gd name="T54" fmla="*/ 111 w 79"/>
                <a:gd name="T55" fmla="*/ 95 h 61"/>
                <a:gd name="T56" fmla="*/ 123 w 79"/>
                <a:gd name="T57" fmla="*/ 78 h 61"/>
                <a:gd name="T58" fmla="*/ 147 w 79"/>
                <a:gd name="T59" fmla="*/ 57 h 61"/>
                <a:gd name="T60" fmla="*/ 151 w 79"/>
                <a:gd name="T61" fmla="*/ 40 h 61"/>
                <a:gd name="T62" fmla="*/ 163 w 79"/>
                <a:gd name="T63" fmla="*/ 29 h 61"/>
                <a:gd name="T64" fmla="*/ 201 w 79"/>
                <a:gd name="T65" fmla="*/ 0 h 61"/>
                <a:gd name="T66" fmla="*/ 218 w 79"/>
                <a:gd name="T67" fmla="*/ 0 h 61"/>
                <a:gd name="T68" fmla="*/ 225 w 79"/>
                <a:gd name="T69" fmla="*/ 5 h 61"/>
                <a:gd name="T70" fmla="*/ 234 w 79"/>
                <a:gd name="T71" fmla="*/ 24 h 61"/>
                <a:gd name="T72" fmla="*/ 253 w 79"/>
                <a:gd name="T73" fmla="*/ 45 h 61"/>
                <a:gd name="T74" fmla="*/ 279 w 79"/>
                <a:gd name="T75" fmla="*/ 102 h 61"/>
                <a:gd name="T76" fmla="*/ 291 w 79"/>
                <a:gd name="T77" fmla="*/ 114 h 61"/>
                <a:gd name="T78" fmla="*/ 308 w 79"/>
                <a:gd name="T79" fmla="*/ 147 h 61"/>
                <a:gd name="T80" fmla="*/ 296 w 79"/>
                <a:gd name="T81" fmla="*/ 159 h 61"/>
                <a:gd name="T82" fmla="*/ 303 w 79"/>
                <a:gd name="T83" fmla="*/ 176 h 61"/>
                <a:gd name="T84" fmla="*/ 308 w 79"/>
                <a:gd name="T85" fmla="*/ 185 h 61"/>
                <a:gd name="T86" fmla="*/ 324 w 79"/>
                <a:gd name="T87" fmla="*/ 197 h 61"/>
                <a:gd name="T88" fmla="*/ 336 w 79"/>
                <a:gd name="T89" fmla="*/ 214 h 61"/>
                <a:gd name="T90" fmla="*/ 357 w 79"/>
                <a:gd name="T91" fmla="*/ 209 h 61"/>
                <a:gd name="T92" fmla="*/ 357 w 79"/>
                <a:gd name="T93" fmla="*/ 193 h 61"/>
                <a:gd name="T94" fmla="*/ 369 w 79"/>
                <a:gd name="T95" fmla="*/ 193 h 61"/>
                <a:gd name="T96" fmla="*/ 386 w 79"/>
                <a:gd name="T97" fmla="*/ 197 h 61"/>
                <a:gd name="T98" fmla="*/ 381 w 79"/>
                <a:gd name="T99" fmla="*/ 231 h 61"/>
                <a:gd name="T100" fmla="*/ 402 w 79"/>
                <a:gd name="T101" fmla="*/ 254 h 61"/>
                <a:gd name="T102" fmla="*/ 414 w 79"/>
                <a:gd name="T103" fmla="*/ 288 h 61"/>
                <a:gd name="T104" fmla="*/ 438 w 79"/>
                <a:gd name="T105" fmla="*/ 304 h 61"/>
                <a:gd name="T106" fmla="*/ 443 w 79"/>
                <a:gd name="T107" fmla="*/ 304 h 61"/>
                <a:gd name="T108" fmla="*/ 414 w 79"/>
                <a:gd name="T109" fmla="*/ 328 h 61"/>
                <a:gd name="T110" fmla="*/ 410 w 79"/>
                <a:gd name="T111" fmla="*/ 340 h 61"/>
                <a:gd name="T112" fmla="*/ 386 w 79"/>
                <a:gd name="T113" fmla="*/ 328 h 61"/>
                <a:gd name="T114" fmla="*/ 365 w 79"/>
                <a:gd name="T115" fmla="*/ 333 h 6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9" h="61">
                  <a:moveTo>
                    <a:pt x="64" y="59"/>
                  </a:moveTo>
                  <a:cubicBezTo>
                    <a:pt x="63" y="59"/>
                    <a:pt x="63" y="60"/>
                    <a:pt x="62" y="60"/>
                  </a:cubicBezTo>
                  <a:cubicBezTo>
                    <a:pt x="61" y="60"/>
                    <a:pt x="62" y="61"/>
                    <a:pt x="61" y="61"/>
                  </a:cubicBezTo>
                  <a:cubicBezTo>
                    <a:pt x="61" y="61"/>
                    <a:pt x="60" y="61"/>
                    <a:pt x="60" y="61"/>
                  </a:cubicBezTo>
                  <a:cubicBezTo>
                    <a:pt x="59" y="60"/>
                    <a:pt x="58" y="61"/>
                    <a:pt x="58" y="61"/>
                  </a:cubicBezTo>
                  <a:cubicBezTo>
                    <a:pt x="57" y="61"/>
                    <a:pt x="57" y="60"/>
                    <a:pt x="57" y="60"/>
                  </a:cubicBezTo>
                  <a:cubicBezTo>
                    <a:pt x="57" y="59"/>
                    <a:pt x="57" y="58"/>
                    <a:pt x="56" y="58"/>
                  </a:cubicBezTo>
                  <a:cubicBezTo>
                    <a:pt x="56" y="58"/>
                    <a:pt x="55" y="58"/>
                    <a:pt x="55" y="58"/>
                  </a:cubicBezTo>
                  <a:cubicBezTo>
                    <a:pt x="54" y="57"/>
                    <a:pt x="54" y="57"/>
                    <a:pt x="54" y="57"/>
                  </a:cubicBezTo>
                  <a:cubicBezTo>
                    <a:pt x="54" y="57"/>
                    <a:pt x="54" y="57"/>
                    <a:pt x="54" y="57"/>
                  </a:cubicBezTo>
                  <a:cubicBezTo>
                    <a:pt x="53" y="56"/>
                    <a:pt x="52" y="56"/>
                    <a:pt x="52" y="56"/>
                  </a:cubicBezTo>
                  <a:cubicBezTo>
                    <a:pt x="52" y="56"/>
                    <a:pt x="52" y="55"/>
                    <a:pt x="51" y="55"/>
                  </a:cubicBezTo>
                  <a:cubicBezTo>
                    <a:pt x="50" y="55"/>
                    <a:pt x="50" y="55"/>
                    <a:pt x="49" y="54"/>
                  </a:cubicBezTo>
                  <a:cubicBezTo>
                    <a:pt x="48" y="54"/>
                    <a:pt x="48" y="55"/>
                    <a:pt x="47" y="55"/>
                  </a:cubicBezTo>
                  <a:cubicBezTo>
                    <a:pt x="46" y="55"/>
                    <a:pt x="45" y="54"/>
                    <a:pt x="44" y="55"/>
                  </a:cubicBezTo>
                  <a:cubicBezTo>
                    <a:pt x="43" y="55"/>
                    <a:pt x="41" y="55"/>
                    <a:pt x="41" y="54"/>
                  </a:cubicBezTo>
                  <a:cubicBezTo>
                    <a:pt x="41" y="54"/>
                    <a:pt x="41" y="53"/>
                    <a:pt x="41" y="53"/>
                  </a:cubicBezTo>
                  <a:cubicBezTo>
                    <a:pt x="41" y="53"/>
                    <a:pt x="41" y="53"/>
                    <a:pt x="41" y="53"/>
                  </a:cubicBezTo>
                  <a:cubicBezTo>
                    <a:pt x="40" y="53"/>
                    <a:pt x="40" y="52"/>
                    <a:pt x="40" y="52"/>
                  </a:cubicBezTo>
                  <a:cubicBezTo>
                    <a:pt x="38" y="52"/>
                    <a:pt x="39" y="50"/>
                    <a:pt x="39" y="49"/>
                  </a:cubicBezTo>
                  <a:cubicBezTo>
                    <a:pt x="39" y="50"/>
                    <a:pt x="39" y="50"/>
                    <a:pt x="39" y="50"/>
                  </a:cubicBezTo>
                  <a:cubicBezTo>
                    <a:pt x="39" y="50"/>
                    <a:pt x="39" y="49"/>
                    <a:pt x="39" y="49"/>
                  </a:cubicBezTo>
                  <a:cubicBezTo>
                    <a:pt x="39" y="49"/>
                    <a:pt x="39" y="48"/>
                    <a:pt x="39" y="48"/>
                  </a:cubicBezTo>
                  <a:cubicBezTo>
                    <a:pt x="40" y="48"/>
                    <a:pt x="41" y="48"/>
                    <a:pt x="42" y="48"/>
                  </a:cubicBezTo>
                  <a:cubicBezTo>
                    <a:pt x="42" y="47"/>
                    <a:pt x="41" y="47"/>
                    <a:pt x="41" y="47"/>
                  </a:cubicBezTo>
                  <a:cubicBezTo>
                    <a:pt x="41" y="46"/>
                    <a:pt x="41" y="46"/>
                    <a:pt x="41" y="45"/>
                  </a:cubicBezTo>
                  <a:cubicBezTo>
                    <a:pt x="42" y="45"/>
                    <a:pt x="43" y="45"/>
                    <a:pt x="43" y="45"/>
                  </a:cubicBezTo>
                  <a:cubicBezTo>
                    <a:pt x="43" y="45"/>
                    <a:pt x="43" y="44"/>
                    <a:pt x="43" y="44"/>
                  </a:cubicBezTo>
                  <a:cubicBezTo>
                    <a:pt x="42" y="44"/>
                    <a:pt x="41" y="44"/>
                    <a:pt x="40" y="44"/>
                  </a:cubicBezTo>
                  <a:cubicBezTo>
                    <a:pt x="40" y="44"/>
                    <a:pt x="39" y="44"/>
                    <a:pt x="39" y="43"/>
                  </a:cubicBezTo>
                  <a:cubicBezTo>
                    <a:pt x="38" y="44"/>
                    <a:pt x="39" y="45"/>
                    <a:pt x="38" y="45"/>
                  </a:cubicBezTo>
                  <a:cubicBezTo>
                    <a:pt x="37" y="45"/>
                    <a:pt x="37" y="44"/>
                    <a:pt x="36" y="43"/>
                  </a:cubicBezTo>
                  <a:cubicBezTo>
                    <a:pt x="36" y="43"/>
                    <a:pt x="35" y="43"/>
                    <a:pt x="36" y="44"/>
                  </a:cubicBezTo>
                  <a:cubicBezTo>
                    <a:pt x="36" y="46"/>
                    <a:pt x="38" y="47"/>
                    <a:pt x="38" y="49"/>
                  </a:cubicBezTo>
                  <a:cubicBezTo>
                    <a:pt x="38" y="49"/>
                    <a:pt x="37" y="49"/>
                    <a:pt x="37" y="49"/>
                  </a:cubicBezTo>
                  <a:cubicBezTo>
                    <a:pt x="37" y="48"/>
                    <a:pt x="37" y="49"/>
                    <a:pt x="36" y="48"/>
                  </a:cubicBezTo>
                  <a:cubicBezTo>
                    <a:pt x="36" y="48"/>
                    <a:pt x="36" y="48"/>
                    <a:pt x="36" y="48"/>
                  </a:cubicBezTo>
                  <a:cubicBezTo>
                    <a:pt x="36" y="48"/>
                    <a:pt x="36" y="48"/>
                    <a:pt x="36" y="48"/>
                  </a:cubicBezTo>
                  <a:cubicBezTo>
                    <a:pt x="36" y="48"/>
                    <a:pt x="36" y="47"/>
                    <a:pt x="36" y="47"/>
                  </a:cubicBezTo>
                  <a:cubicBezTo>
                    <a:pt x="36" y="47"/>
                    <a:pt x="36" y="47"/>
                    <a:pt x="36" y="47"/>
                  </a:cubicBezTo>
                  <a:cubicBezTo>
                    <a:pt x="36" y="47"/>
                    <a:pt x="36" y="47"/>
                    <a:pt x="36" y="47"/>
                  </a:cubicBezTo>
                  <a:cubicBezTo>
                    <a:pt x="36" y="47"/>
                    <a:pt x="35" y="47"/>
                    <a:pt x="35" y="47"/>
                  </a:cubicBezTo>
                  <a:cubicBezTo>
                    <a:pt x="34" y="47"/>
                    <a:pt x="34" y="46"/>
                    <a:pt x="35" y="45"/>
                  </a:cubicBezTo>
                  <a:cubicBezTo>
                    <a:pt x="33" y="46"/>
                    <a:pt x="34" y="45"/>
                    <a:pt x="33" y="44"/>
                  </a:cubicBezTo>
                  <a:cubicBezTo>
                    <a:pt x="33" y="45"/>
                    <a:pt x="32" y="45"/>
                    <a:pt x="33" y="46"/>
                  </a:cubicBezTo>
                  <a:cubicBezTo>
                    <a:pt x="33" y="46"/>
                    <a:pt x="33" y="46"/>
                    <a:pt x="33" y="47"/>
                  </a:cubicBezTo>
                  <a:cubicBezTo>
                    <a:pt x="33" y="47"/>
                    <a:pt x="32" y="47"/>
                    <a:pt x="32" y="47"/>
                  </a:cubicBezTo>
                  <a:cubicBezTo>
                    <a:pt x="32" y="47"/>
                    <a:pt x="32" y="47"/>
                    <a:pt x="32" y="47"/>
                  </a:cubicBezTo>
                  <a:cubicBezTo>
                    <a:pt x="33" y="48"/>
                    <a:pt x="34" y="47"/>
                    <a:pt x="35" y="48"/>
                  </a:cubicBezTo>
                  <a:cubicBezTo>
                    <a:pt x="35" y="48"/>
                    <a:pt x="36" y="49"/>
                    <a:pt x="37" y="49"/>
                  </a:cubicBezTo>
                  <a:cubicBezTo>
                    <a:pt x="37" y="49"/>
                    <a:pt x="37" y="49"/>
                    <a:pt x="37" y="50"/>
                  </a:cubicBezTo>
                  <a:cubicBezTo>
                    <a:pt x="37" y="50"/>
                    <a:pt x="37" y="49"/>
                    <a:pt x="37" y="49"/>
                  </a:cubicBezTo>
                  <a:cubicBezTo>
                    <a:pt x="38" y="50"/>
                    <a:pt x="39" y="52"/>
                    <a:pt x="38" y="52"/>
                  </a:cubicBezTo>
                  <a:cubicBezTo>
                    <a:pt x="37" y="53"/>
                    <a:pt x="37" y="53"/>
                    <a:pt x="37" y="53"/>
                  </a:cubicBezTo>
                  <a:cubicBezTo>
                    <a:pt x="35" y="54"/>
                    <a:pt x="34" y="54"/>
                    <a:pt x="32" y="54"/>
                  </a:cubicBezTo>
                  <a:cubicBezTo>
                    <a:pt x="32" y="54"/>
                    <a:pt x="31" y="55"/>
                    <a:pt x="30" y="55"/>
                  </a:cubicBezTo>
                  <a:cubicBezTo>
                    <a:pt x="30" y="55"/>
                    <a:pt x="30" y="55"/>
                    <a:pt x="29" y="55"/>
                  </a:cubicBezTo>
                  <a:cubicBezTo>
                    <a:pt x="27" y="56"/>
                    <a:pt x="24" y="55"/>
                    <a:pt x="21" y="55"/>
                  </a:cubicBezTo>
                  <a:cubicBezTo>
                    <a:pt x="21" y="56"/>
                    <a:pt x="21" y="55"/>
                    <a:pt x="21" y="55"/>
                  </a:cubicBezTo>
                  <a:cubicBezTo>
                    <a:pt x="20" y="54"/>
                    <a:pt x="20" y="52"/>
                    <a:pt x="19" y="50"/>
                  </a:cubicBezTo>
                  <a:cubicBezTo>
                    <a:pt x="18" y="49"/>
                    <a:pt x="18" y="48"/>
                    <a:pt x="18" y="47"/>
                  </a:cubicBezTo>
                  <a:cubicBezTo>
                    <a:pt x="18" y="46"/>
                    <a:pt x="17" y="45"/>
                    <a:pt x="17" y="45"/>
                  </a:cubicBezTo>
                  <a:cubicBezTo>
                    <a:pt x="16" y="45"/>
                    <a:pt x="16" y="44"/>
                    <a:pt x="15" y="43"/>
                  </a:cubicBezTo>
                  <a:cubicBezTo>
                    <a:pt x="14" y="43"/>
                    <a:pt x="14" y="42"/>
                    <a:pt x="13" y="42"/>
                  </a:cubicBezTo>
                  <a:cubicBezTo>
                    <a:pt x="12" y="42"/>
                    <a:pt x="12" y="42"/>
                    <a:pt x="12" y="41"/>
                  </a:cubicBezTo>
                  <a:cubicBezTo>
                    <a:pt x="12" y="41"/>
                    <a:pt x="12" y="40"/>
                    <a:pt x="12" y="39"/>
                  </a:cubicBezTo>
                  <a:cubicBezTo>
                    <a:pt x="12" y="38"/>
                    <a:pt x="11" y="37"/>
                    <a:pt x="10" y="36"/>
                  </a:cubicBezTo>
                  <a:cubicBezTo>
                    <a:pt x="10" y="37"/>
                    <a:pt x="10" y="37"/>
                    <a:pt x="10" y="37"/>
                  </a:cubicBezTo>
                  <a:cubicBezTo>
                    <a:pt x="10" y="36"/>
                    <a:pt x="11" y="36"/>
                    <a:pt x="11" y="35"/>
                  </a:cubicBezTo>
                  <a:cubicBezTo>
                    <a:pt x="11" y="35"/>
                    <a:pt x="11" y="35"/>
                    <a:pt x="10" y="35"/>
                  </a:cubicBezTo>
                  <a:cubicBezTo>
                    <a:pt x="10" y="34"/>
                    <a:pt x="9" y="34"/>
                    <a:pt x="8" y="33"/>
                  </a:cubicBezTo>
                  <a:cubicBezTo>
                    <a:pt x="7" y="33"/>
                    <a:pt x="7" y="32"/>
                    <a:pt x="7" y="32"/>
                  </a:cubicBezTo>
                  <a:cubicBezTo>
                    <a:pt x="7" y="31"/>
                    <a:pt x="6" y="31"/>
                    <a:pt x="6" y="31"/>
                  </a:cubicBezTo>
                  <a:cubicBezTo>
                    <a:pt x="5" y="28"/>
                    <a:pt x="5" y="26"/>
                    <a:pt x="5" y="23"/>
                  </a:cubicBezTo>
                  <a:cubicBezTo>
                    <a:pt x="4" y="22"/>
                    <a:pt x="3" y="21"/>
                    <a:pt x="3" y="20"/>
                  </a:cubicBezTo>
                  <a:cubicBezTo>
                    <a:pt x="2" y="20"/>
                    <a:pt x="2" y="20"/>
                    <a:pt x="2" y="20"/>
                  </a:cubicBezTo>
                  <a:cubicBezTo>
                    <a:pt x="1" y="19"/>
                    <a:pt x="1" y="19"/>
                    <a:pt x="1" y="19"/>
                  </a:cubicBezTo>
                  <a:cubicBezTo>
                    <a:pt x="1" y="18"/>
                    <a:pt x="0" y="18"/>
                    <a:pt x="0" y="18"/>
                  </a:cubicBezTo>
                  <a:cubicBezTo>
                    <a:pt x="3" y="18"/>
                    <a:pt x="5" y="18"/>
                    <a:pt x="7" y="18"/>
                  </a:cubicBezTo>
                  <a:cubicBezTo>
                    <a:pt x="7" y="18"/>
                    <a:pt x="8" y="18"/>
                    <a:pt x="8" y="17"/>
                  </a:cubicBezTo>
                  <a:cubicBezTo>
                    <a:pt x="9" y="17"/>
                    <a:pt x="11" y="17"/>
                    <a:pt x="12" y="17"/>
                  </a:cubicBezTo>
                  <a:cubicBezTo>
                    <a:pt x="14" y="18"/>
                    <a:pt x="15" y="18"/>
                    <a:pt x="16" y="17"/>
                  </a:cubicBezTo>
                  <a:cubicBezTo>
                    <a:pt x="17" y="17"/>
                    <a:pt x="18" y="17"/>
                    <a:pt x="18" y="17"/>
                  </a:cubicBezTo>
                  <a:cubicBezTo>
                    <a:pt x="19" y="17"/>
                    <a:pt x="19" y="18"/>
                    <a:pt x="20" y="17"/>
                  </a:cubicBezTo>
                  <a:cubicBezTo>
                    <a:pt x="20" y="17"/>
                    <a:pt x="21" y="16"/>
                    <a:pt x="21" y="15"/>
                  </a:cubicBezTo>
                  <a:cubicBezTo>
                    <a:pt x="22" y="15"/>
                    <a:pt x="21" y="15"/>
                    <a:pt x="21" y="15"/>
                  </a:cubicBezTo>
                  <a:cubicBezTo>
                    <a:pt x="22" y="14"/>
                    <a:pt x="22" y="14"/>
                    <a:pt x="22" y="14"/>
                  </a:cubicBezTo>
                  <a:cubicBezTo>
                    <a:pt x="21" y="14"/>
                    <a:pt x="22" y="14"/>
                    <a:pt x="22" y="14"/>
                  </a:cubicBezTo>
                  <a:cubicBezTo>
                    <a:pt x="23" y="13"/>
                    <a:pt x="22" y="14"/>
                    <a:pt x="23" y="13"/>
                  </a:cubicBezTo>
                  <a:cubicBezTo>
                    <a:pt x="24" y="12"/>
                    <a:pt x="26" y="11"/>
                    <a:pt x="26" y="10"/>
                  </a:cubicBezTo>
                  <a:cubicBezTo>
                    <a:pt x="26" y="9"/>
                    <a:pt x="26" y="9"/>
                    <a:pt x="26" y="9"/>
                  </a:cubicBezTo>
                  <a:cubicBezTo>
                    <a:pt x="26" y="9"/>
                    <a:pt x="26" y="9"/>
                    <a:pt x="26" y="8"/>
                  </a:cubicBezTo>
                  <a:cubicBezTo>
                    <a:pt x="26" y="8"/>
                    <a:pt x="26" y="7"/>
                    <a:pt x="27" y="7"/>
                  </a:cubicBezTo>
                  <a:cubicBezTo>
                    <a:pt x="27" y="7"/>
                    <a:pt x="28" y="7"/>
                    <a:pt x="28" y="6"/>
                  </a:cubicBezTo>
                  <a:cubicBezTo>
                    <a:pt x="28" y="6"/>
                    <a:pt x="28" y="6"/>
                    <a:pt x="29" y="5"/>
                  </a:cubicBezTo>
                  <a:cubicBezTo>
                    <a:pt x="29" y="5"/>
                    <a:pt x="29" y="5"/>
                    <a:pt x="29" y="5"/>
                  </a:cubicBezTo>
                  <a:cubicBezTo>
                    <a:pt x="29" y="5"/>
                    <a:pt x="29" y="5"/>
                    <a:pt x="29" y="5"/>
                  </a:cubicBezTo>
                  <a:cubicBezTo>
                    <a:pt x="30" y="4"/>
                    <a:pt x="30" y="3"/>
                    <a:pt x="32" y="2"/>
                  </a:cubicBezTo>
                  <a:cubicBezTo>
                    <a:pt x="33" y="2"/>
                    <a:pt x="34" y="0"/>
                    <a:pt x="36" y="0"/>
                  </a:cubicBezTo>
                  <a:cubicBezTo>
                    <a:pt x="36" y="0"/>
                    <a:pt x="36" y="0"/>
                    <a:pt x="36" y="0"/>
                  </a:cubicBezTo>
                  <a:cubicBezTo>
                    <a:pt x="37" y="0"/>
                    <a:pt x="38" y="0"/>
                    <a:pt x="38" y="1"/>
                  </a:cubicBezTo>
                  <a:cubicBezTo>
                    <a:pt x="38" y="1"/>
                    <a:pt x="39" y="0"/>
                    <a:pt x="39" y="0"/>
                  </a:cubicBezTo>
                  <a:cubicBezTo>
                    <a:pt x="39" y="0"/>
                    <a:pt x="39" y="0"/>
                    <a:pt x="39" y="1"/>
                  </a:cubicBezTo>
                  <a:cubicBezTo>
                    <a:pt x="39" y="1"/>
                    <a:pt x="39" y="1"/>
                    <a:pt x="39" y="0"/>
                  </a:cubicBezTo>
                  <a:cubicBezTo>
                    <a:pt x="39" y="1"/>
                    <a:pt x="39" y="1"/>
                    <a:pt x="40" y="1"/>
                  </a:cubicBezTo>
                  <a:cubicBezTo>
                    <a:pt x="40" y="2"/>
                    <a:pt x="41" y="2"/>
                    <a:pt x="41" y="2"/>
                  </a:cubicBezTo>
                  <a:cubicBezTo>
                    <a:pt x="41" y="3"/>
                    <a:pt x="41" y="3"/>
                    <a:pt x="41" y="3"/>
                  </a:cubicBezTo>
                  <a:cubicBezTo>
                    <a:pt x="41" y="3"/>
                    <a:pt x="42" y="4"/>
                    <a:pt x="42" y="4"/>
                  </a:cubicBezTo>
                  <a:cubicBezTo>
                    <a:pt x="42" y="5"/>
                    <a:pt x="43" y="6"/>
                    <a:pt x="43" y="7"/>
                  </a:cubicBezTo>
                  <a:cubicBezTo>
                    <a:pt x="43" y="7"/>
                    <a:pt x="43" y="7"/>
                    <a:pt x="44" y="7"/>
                  </a:cubicBezTo>
                  <a:cubicBezTo>
                    <a:pt x="44" y="8"/>
                    <a:pt x="45" y="7"/>
                    <a:pt x="45" y="8"/>
                  </a:cubicBezTo>
                  <a:cubicBezTo>
                    <a:pt x="45" y="9"/>
                    <a:pt x="45" y="10"/>
                    <a:pt x="45" y="11"/>
                  </a:cubicBezTo>
                  <a:cubicBezTo>
                    <a:pt x="45" y="13"/>
                    <a:pt x="47" y="14"/>
                    <a:pt x="47" y="15"/>
                  </a:cubicBezTo>
                  <a:cubicBezTo>
                    <a:pt x="48" y="16"/>
                    <a:pt x="49" y="17"/>
                    <a:pt x="50" y="18"/>
                  </a:cubicBezTo>
                  <a:cubicBezTo>
                    <a:pt x="50" y="18"/>
                    <a:pt x="50" y="19"/>
                    <a:pt x="50" y="19"/>
                  </a:cubicBezTo>
                  <a:cubicBezTo>
                    <a:pt x="50" y="19"/>
                    <a:pt x="50" y="20"/>
                    <a:pt x="50" y="20"/>
                  </a:cubicBezTo>
                  <a:cubicBezTo>
                    <a:pt x="51" y="20"/>
                    <a:pt x="51" y="19"/>
                    <a:pt x="52" y="20"/>
                  </a:cubicBezTo>
                  <a:cubicBezTo>
                    <a:pt x="53" y="21"/>
                    <a:pt x="54" y="22"/>
                    <a:pt x="55" y="24"/>
                  </a:cubicBezTo>
                  <a:cubicBezTo>
                    <a:pt x="55" y="24"/>
                    <a:pt x="55" y="24"/>
                    <a:pt x="55" y="25"/>
                  </a:cubicBezTo>
                  <a:cubicBezTo>
                    <a:pt x="55" y="25"/>
                    <a:pt x="55" y="25"/>
                    <a:pt x="55" y="26"/>
                  </a:cubicBezTo>
                  <a:cubicBezTo>
                    <a:pt x="56" y="26"/>
                    <a:pt x="55" y="27"/>
                    <a:pt x="55" y="27"/>
                  </a:cubicBezTo>
                  <a:cubicBezTo>
                    <a:pt x="54" y="28"/>
                    <a:pt x="54" y="27"/>
                    <a:pt x="53" y="28"/>
                  </a:cubicBezTo>
                  <a:cubicBezTo>
                    <a:pt x="53" y="28"/>
                    <a:pt x="53" y="28"/>
                    <a:pt x="53" y="28"/>
                  </a:cubicBezTo>
                  <a:cubicBezTo>
                    <a:pt x="53" y="29"/>
                    <a:pt x="54" y="29"/>
                    <a:pt x="54" y="29"/>
                  </a:cubicBezTo>
                  <a:cubicBezTo>
                    <a:pt x="54" y="30"/>
                    <a:pt x="54" y="30"/>
                    <a:pt x="54" y="30"/>
                  </a:cubicBezTo>
                  <a:cubicBezTo>
                    <a:pt x="54" y="31"/>
                    <a:pt x="54" y="31"/>
                    <a:pt x="54" y="31"/>
                  </a:cubicBezTo>
                  <a:cubicBezTo>
                    <a:pt x="54" y="31"/>
                    <a:pt x="54" y="32"/>
                    <a:pt x="54" y="33"/>
                  </a:cubicBezTo>
                  <a:cubicBezTo>
                    <a:pt x="54" y="34"/>
                    <a:pt x="54" y="34"/>
                    <a:pt x="54" y="34"/>
                  </a:cubicBezTo>
                  <a:cubicBezTo>
                    <a:pt x="55" y="34"/>
                    <a:pt x="55" y="33"/>
                    <a:pt x="55" y="33"/>
                  </a:cubicBezTo>
                  <a:cubicBezTo>
                    <a:pt x="56" y="33"/>
                    <a:pt x="56" y="33"/>
                    <a:pt x="56" y="33"/>
                  </a:cubicBezTo>
                  <a:cubicBezTo>
                    <a:pt x="56" y="33"/>
                    <a:pt x="56" y="34"/>
                    <a:pt x="57" y="34"/>
                  </a:cubicBezTo>
                  <a:cubicBezTo>
                    <a:pt x="57" y="35"/>
                    <a:pt x="58" y="34"/>
                    <a:pt x="58" y="35"/>
                  </a:cubicBezTo>
                  <a:cubicBezTo>
                    <a:pt x="58" y="35"/>
                    <a:pt x="59" y="35"/>
                    <a:pt x="59" y="36"/>
                  </a:cubicBezTo>
                  <a:cubicBezTo>
                    <a:pt x="59" y="37"/>
                    <a:pt x="59" y="37"/>
                    <a:pt x="59" y="38"/>
                  </a:cubicBezTo>
                  <a:cubicBezTo>
                    <a:pt x="60" y="38"/>
                    <a:pt x="60" y="37"/>
                    <a:pt x="60" y="38"/>
                  </a:cubicBezTo>
                  <a:cubicBezTo>
                    <a:pt x="61" y="38"/>
                    <a:pt x="62" y="39"/>
                    <a:pt x="62" y="40"/>
                  </a:cubicBezTo>
                  <a:cubicBezTo>
                    <a:pt x="63" y="40"/>
                    <a:pt x="63" y="40"/>
                    <a:pt x="63" y="40"/>
                  </a:cubicBezTo>
                  <a:cubicBezTo>
                    <a:pt x="64" y="39"/>
                    <a:pt x="64" y="38"/>
                    <a:pt x="64" y="37"/>
                  </a:cubicBezTo>
                  <a:cubicBezTo>
                    <a:pt x="65" y="37"/>
                    <a:pt x="65" y="37"/>
                    <a:pt x="65" y="37"/>
                  </a:cubicBezTo>
                  <a:cubicBezTo>
                    <a:pt x="64" y="36"/>
                    <a:pt x="63" y="36"/>
                    <a:pt x="63" y="35"/>
                  </a:cubicBezTo>
                  <a:cubicBezTo>
                    <a:pt x="62" y="35"/>
                    <a:pt x="63" y="34"/>
                    <a:pt x="64" y="34"/>
                  </a:cubicBezTo>
                  <a:cubicBezTo>
                    <a:pt x="63" y="34"/>
                    <a:pt x="63" y="33"/>
                    <a:pt x="63" y="33"/>
                  </a:cubicBezTo>
                  <a:cubicBezTo>
                    <a:pt x="64" y="33"/>
                    <a:pt x="64" y="33"/>
                    <a:pt x="64" y="33"/>
                  </a:cubicBezTo>
                  <a:cubicBezTo>
                    <a:pt x="65" y="33"/>
                    <a:pt x="65" y="34"/>
                    <a:pt x="66" y="34"/>
                  </a:cubicBezTo>
                  <a:cubicBezTo>
                    <a:pt x="67" y="34"/>
                    <a:pt x="68" y="33"/>
                    <a:pt x="69" y="33"/>
                  </a:cubicBezTo>
                  <a:cubicBezTo>
                    <a:pt x="69" y="34"/>
                    <a:pt x="70" y="34"/>
                    <a:pt x="70" y="34"/>
                  </a:cubicBezTo>
                  <a:cubicBezTo>
                    <a:pt x="70" y="34"/>
                    <a:pt x="70" y="35"/>
                    <a:pt x="69" y="35"/>
                  </a:cubicBezTo>
                  <a:cubicBezTo>
                    <a:pt x="69" y="35"/>
                    <a:pt x="68" y="35"/>
                    <a:pt x="68" y="35"/>
                  </a:cubicBezTo>
                  <a:cubicBezTo>
                    <a:pt x="68" y="36"/>
                    <a:pt x="68" y="37"/>
                    <a:pt x="67" y="37"/>
                  </a:cubicBezTo>
                  <a:cubicBezTo>
                    <a:pt x="67" y="38"/>
                    <a:pt x="67" y="40"/>
                    <a:pt x="68" y="41"/>
                  </a:cubicBezTo>
                  <a:cubicBezTo>
                    <a:pt x="69" y="42"/>
                    <a:pt x="71" y="42"/>
                    <a:pt x="71" y="44"/>
                  </a:cubicBezTo>
                  <a:cubicBezTo>
                    <a:pt x="71" y="44"/>
                    <a:pt x="71" y="44"/>
                    <a:pt x="72" y="45"/>
                  </a:cubicBezTo>
                  <a:cubicBezTo>
                    <a:pt x="72" y="45"/>
                    <a:pt x="72" y="45"/>
                    <a:pt x="72" y="45"/>
                  </a:cubicBezTo>
                  <a:cubicBezTo>
                    <a:pt x="72" y="46"/>
                    <a:pt x="71" y="46"/>
                    <a:pt x="71" y="47"/>
                  </a:cubicBezTo>
                  <a:cubicBezTo>
                    <a:pt x="72" y="48"/>
                    <a:pt x="72" y="49"/>
                    <a:pt x="73" y="50"/>
                  </a:cubicBezTo>
                  <a:cubicBezTo>
                    <a:pt x="73" y="50"/>
                    <a:pt x="74" y="50"/>
                    <a:pt x="74" y="51"/>
                  </a:cubicBezTo>
                  <a:cubicBezTo>
                    <a:pt x="75" y="52"/>
                    <a:pt x="76" y="52"/>
                    <a:pt x="77" y="52"/>
                  </a:cubicBezTo>
                  <a:cubicBezTo>
                    <a:pt x="77" y="53"/>
                    <a:pt x="77" y="53"/>
                    <a:pt x="78" y="54"/>
                  </a:cubicBezTo>
                  <a:cubicBezTo>
                    <a:pt x="78" y="54"/>
                    <a:pt x="78" y="54"/>
                    <a:pt x="78" y="54"/>
                  </a:cubicBezTo>
                  <a:cubicBezTo>
                    <a:pt x="79" y="54"/>
                    <a:pt x="79" y="54"/>
                    <a:pt x="79" y="54"/>
                  </a:cubicBezTo>
                  <a:cubicBezTo>
                    <a:pt x="79" y="54"/>
                    <a:pt x="79" y="54"/>
                    <a:pt x="79" y="54"/>
                  </a:cubicBezTo>
                  <a:cubicBezTo>
                    <a:pt x="79" y="54"/>
                    <a:pt x="79" y="54"/>
                    <a:pt x="79" y="54"/>
                  </a:cubicBezTo>
                  <a:cubicBezTo>
                    <a:pt x="79" y="54"/>
                    <a:pt x="79" y="55"/>
                    <a:pt x="79" y="55"/>
                  </a:cubicBezTo>
                  <a:cubicBezTo>
                    <a:pt x="78" y="56"/>
                    <a:pt x="77" y="56"/>
                    <a:pt x="77" y="56"/>
                  </a:cubicBezTo>
                  <a:cubicBezTo>
                    <a:pt x="76" y="57"/>
                    <a:pt x="75" y="57"/>
                    <a:pt x="74" y="58"/>
                  </a:cubicBezTo>
                  <a:cubicBezTo>
                    <a:pt x="74" y="58"/>
                    <a:pt x="73" y="58"/>
                    <a:pt x="73" y="59"/>
                  </a:cubicBezTo>
                  <a:cubicBezTo>
                    <a:pt x="73" y="59"/>
                    <a:pt x="73" y="59"/>
                    <a:pt x="73" y="60"/>
                  </a:cubicBezTo>
                  <a:cubicBezTo>
                    <a:pt x="73" y="60"/>
                    <a:pt x="73" y="60"/>
                    <a:pt x="73" y="60"/>
                  </a:cubicBezTo>
                  <a:cubicBezTo>
                    <a:pt x="73" y="61"/>
                    <a:pt x="72" y="60"/>
                    <a:pt x="71" y="60"/>
                  </a:cubicBezTo>
                  <a:cubicBezTo>
                    <a:pt x="71" y="60"/>
                    <a:pt x="71" y="59"/>
                    <a:pt x="71" y="58"/>
                  </a:cubicBezTo>
                  <a:cubicBezTo>
                    <a:pt x="71" y="58"/>
                    <a:pt x="70" y="58"/>
                    <a:pt x="69" y="58"/>
                  </a:cubicBezTo>
                  <a:cubicBezTo>
                    <a:pt x="69" y="58"/>
                    <a:pt x="69" y="58"/>
                    <a:pt x="69" y="58"/>
                  </a:cubicBezTo>
                  <a:cubicBezTo>
                    <a:pt x="68" y="58"/>
                    <a:pt x="67" y="58"/>
                    <a:pt x="66" y="59"/>
                  </a:cubicBezTo>
                  <a:cubicBezTo>
                    <a:pt x="66" y="59"/>
                    <a:pt x="66" y="59"/>
                    <a:pt x="65" y="59"/>
                  </a:cubicBezTo>
                  <a:cubicBezTo>
                    <a:pt x="65" y="59"/>
                    <a:pt x="64" y="59"/>
                    <a:pt x="64" y="59"/>
                  </a:cubicBezTo>
                  <a:close/>
                </a:path>
              </a:pathLst>
            </a:custGeom>
            <a:grpFill/>
            <a:ln w="3175" cap="flat">
              <a:solidFill>
                <a:schemeClr val="tx1"/>
              </a:solidFill>
              <a:prstDash val="solid"/>
              <a:miter lim="800000"/>
              <a:headEnd/>
              <a:tailEnd/>
            </a:ln>
          </p:spPr>
          <p:txBody>
            <a:bodyPr/>
            <a:lstStyle/>
            <a:p>
              <a:endParaRPr lang="en-US" dirty="0"/>
            </a:p>
          </p:txBody>
        </p:sp>
        <p:sp>
          <p:nvSpPr>
            <p:cNvPr id="112" name="Freeform 10"/>
            <p:cNvSpPr>
              <a:spLocks/>
            </p:cNvSpPr>
            <p:nvPr/>
          </p:nvSpPr>
          <p:spPr bwMode="gray">
            <a:xfrm>
              <a:off x="2381" y="1835"/>
              <a:ext cx="90" cy="49"/>
            </a:xfrm>
            <a:custGeom>
              <a:avLst/>
              <a:gdLst>
                <a:gd name="T0" fmla="*/ 33 w 38"/>
                <a:gd name="T1" fmla="*/ 54 h 21"/>
                <a:gd name="T2" fmla="*/ 5 w 38"/>
                <a:gd name="T3" fmla="*/ 86 h 21"/>
                <a:gd name="T4" fmla="*/ 123 w 38"/>
                <a:gd name="T5" fmla="*/ 103 h 21"/>
                <a:gd name="T6" fmla="*/ 201 w 38"/>
                <a:gd name="T7" fmla="*/ 49 h 21"/>
                <a:gd name="T8" fmla="*/ 201 w 38"/>
                <a:gd name="T9" fmla="*/ 0 h 21"/>
                <a:gd name="T10" fmla="*/ 33 w 38"/>
                <a:gd name="T11" fmla="*/ 54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 h="21">
                  <a:moveTo>
                    <a:pt x="6" y="10"/>
                  </a:moveTo>
                  <a:cubicBezTo>
                    <a:pt x="3" y="11"/>
                    <a:pt x="0" y="15"/>
                    <a:pt x="1" y="16"/>
                  </a:cubicBezTo>
                  <a:cubicBezTo>
                    <a:pt x="7" y="20"/>
                    <a:pt x="15" y="21"/>
                    <a:pt x="22" y="19"/>
                  </a:cubicBezTo>
                  <a:cubicBezTo>
                    <a:pt x="28" y="18"/>
                    <a:pt x="32" y="13"/>
                    <a:pt x="36" y="9"/>
                  </a:cubicBezTo>
                  <a:cubicBezTo>
                    <a:pt x="38" y="6"/>
                    <a:pt x="38" y="3"/>
                    <a:pt x="36" y="0"/>
                  </a:cubicBezTo>
                  <a:cubicBezTo>
                    <a:pt x="30" y="12"/>
                    <a:pt x="17" y="9"/>
                    <a:pt x="6" y="10"/>
                  </a:cubicBezTo>
                  <a:close/>
                </a:path>
              </a:pathLst>
            </a:custGeom>
            <a:grpFill/>
            <a:ln w="3175" cap="flat">
              <a:solidFill>
                <a:schemeClr val="tx1"/>
              </a:solidFill>
              <a:prstDash val="solid"/>
              <a:miter lim="800000"/>
              <a:headEnd/>
              <a:tailEnd/>
            </a:ln>
          </p:spPr>
          <p:txBody>
            <a:bodyPr/>
            <a:lstStyle/>
            <a:p>
              <a:endParaRPr lang="en-US" dirty="0"/>
            </a:p>
          </p:txBody>
        </p:sp>
        <p:sp>
          <p:nvSpPr>
            <p:cNvPr id="113" name="Freeform 11"/>
            <p:cNvSpPr>
              <a:spLocks/>
            </p:cNvSpPr>
            <p:nvPr/>
          </p:nvSpPr>
          <p:spPr bwMode="gray">
            <a:xfrm>
              <a:off x="2405" y="1813"/>
              <a:ext cx="37" cy="26"/>
            </a:xfrm>
            <a:custGeom>
              <a:avLst/>
              <a:gdLst>
                <a:gd name="T0" fmla="*/ 12 w 16"/>
                <a:gd name="T1" fmla="*/ 50 h 11"/>
                <a:gd name="T2" fmla="*/ 28 w 16"/>
                <a:gd name="T3" fmla="*/ 5 h 11"/>
                <a:gd name="T4" fmla="*/ 81 w 16"/>
                <a:gd name="T5" fmla="*/ 21 h 11"/>
                <a:gd name="T6" fmla="*/ 69 w 16"/>
                <a:gd name="T7" fmla="*/ 50 h 11"/>
                <a:gd name="T8" fmla="*/ 12 w 16"/>
                <a:gd name="T9" fmla="*/ 5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1">
                  <a:moveTo>
                    <a:pt x="2" y="9"/>
                  </a:moveTo>
                  <a:cubicBezTo>
                    <a:pt x="0" y="6"/>
                    <a:pt x="2" y="2"/>
                    <a:pt x="5" y="1"/>
                  </a:cubicBezTo>
                  <a:cubicBezTo>
                    <a:pt x="8" y="0"/>
                    <a:pt x="13" y="1"/>
                    <a:pt x="15" y="4"/>
                  </a:cubicBezTo>
                  <a:cubicBezTo>
                    <a:pt x="16" y="6"/>
                    <a:pt x="15" y="8"/>
                    <a:pt x="13" y="9"/>
                  </a:cubicBezTo>
                  <a:cubicBezTo>
                    <a:pt x="13" y="9"/>
                    <a:pt x="3" y="11"/>
                    <a:pt x="2" y="9"/>
                  </a:cubicBezTo>
                  <a:close/>
                </a:path>
              </a:pathLst>
            </a:custGeom>
            <a:grpFill/>
            <a:ln w="3175" cap="flat">
              <a:solidFill>
                <a:schemeClr val="tx1"/>
              </a:solidFill>
              <a:prstDash val="solid"/>
              <a:miter lim="800000"/>
              <a:headEnd/>
              <a:tailEnd/>
            </a:ln>
          </p:spPr>
          <p:txBody>
            <a:bodyPr/>
            <a:lstStyle/>
            <a:p>
              <a:endParaRPr lang="en-US" dirty="0"/>
            </a:p>
          </p:txBody>
        </p:sp>
        <p:sp>
          <p:nvSpPr>
            <p:cNvPr id="114" name="Freeform 12"/>
            <p:cNvSpPr>
              <a:spLocks/>
            </p:cNvSpPr>
            <p:nvPr/>
          </p:nvSpPr>
          <p:spPr bwMode="gray">
            <a:xfrm>
              <a:off x="2790" y="1875"/>
              <a:ext cx="47" cy="40"/>
            </a:xfrm>
            <a:custGeom>
              <a:avLst/>
              <a:gdLst>
                <a:gd name="T0" fmla="*/ 16 w 20"/>
                <a:gd name="T1" fmla="*/ 38 h 17"/>
                <a:gd name="T2" fmla="*/ 82 w 20"/>
                <a:gd name="T3" fmla="*/ 82 h 17"/>
                <a:gd name="T4" fmla="*/ 89 w 20"/>
                <a:gd name="T5" fmla="*/ 16 h 17"/>
                <a:gd name="T6" fmla="*/ 16 w 20"/>
                <a:gd name="T7" fmla="*/ 38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7">
                  <a:moveTo>
                    <a:pt x="3" y="7"/>
                  </a:moveTo>
                  <a:cubicBezTo>
                    <a:pt x="0" y="14"/>
                    <a:pt x="9" y="17"/>
                    <a:pt x="15" y="15"/>
                  </a:cubicBezTo>
                  <a:cubicBezTo>
                    <a:pt x="20" y="14"/>
                    <a:pt x="20" y="5"/>
                    <a:pt x="16" y="3"/>
                  </a:cubicBezTo>
                  <a:cubicBezTo>
                    <a:pt x="11" y="0"/>
                    <a:pt x="5" y="2"/>
                    <a:pt x="3" y="7"/>
                  </a:cubicBezTo>
                  <a:close/>
                </a:path>
              </a:pathLst>
            </a:custGeom>
            <a:grpFill/>
            <a:ln w="3175" cap="flat">
              <a:solidFill>
                <a:schemeClr val="tx1"/>
              </a:solidFill>
              <a:prstDash val="solid"/>
              <a:miter lim="800000"/>
              <a:headEnd/>
              <a:tailEnd/>
            </a:ln>
          </p:spPr>
          <p:txBody>
            <a:bodyPr/>
            <a:lstStyle/>
            <a:p>
              <a:endParaRPr lang="en-US" dirty="0"/>
            </a:p>
          </p:txBody>
        </p:sp>
        <p:sp>
          <p:nvSpPr>
            <p:cNvPr id="115" name="Freeform 13"/>
            <p:cNvSpPr>
              <a:spLocks/>
            </p:cNvSpPr>
            <p:nvPr/>
          </p:nvSpPr>
          <p:spPr bwMode="gray">
            <a:xfrm>
              <a:off x="1970" y="1490"/>
              <a:ext cx="54" cy="35"/>
            </a:xfrm>
            <a:custGeom>
              <a:avLst/>
              <a:gdLst>
                <a:gd name="T0" fmla="*/ 16 w 23"/>
                <a:gd name="T1" fmla="*/ 12 h 15"/>
                <a:gd name="T2" fmla="*/ 5 w 23"/>
                <a:gd name="T3" fmla="*/ 37 h 15"/>
                <a:gd name="T4" fmla="*/ 99 w 23"/>
                <a:gd name="T5" fmla="*/ 65 h 15"/>
                <a:gd name="T6" fmla="*/ 110 w 23"/>
                <a:gd name="T7" fmla="*/ 12 h 15"/>
                <a:gd name="T8" fmla="*/ 16 w 23"/>
                <a:gd name="T9" fmla="*/ 12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15">
                  <a:moveTo>
                    <a:pt x="3" y="2"/>
                  </a:moveTo>
                  <a:cubicBezTo>
                    <a:pt x="0" y="2"/>
                    <a:pt x="0" y="5"/>
                    <a:pt x="1" y="7"/>
                  </a:cubicBezTo>
                  <a:cubicBezTo>
                    <a:pt x="5" y="13"/>
                    <a:pt x="13" y="15"/>
                    <a:pt x="18" y="12"/>
                  </a:cubicBezTo>
                  <a:cubicBezTo>
                    <a:pt x="20" y="11"/>
                    <a:pt x="23" y="3"/>
                    <a:pt x="20" y="2"/>
                  </a:cubicBezTo>
                  <a:cubicBezTo>
                    <a:pt x="16" y="0"/>
                    <a:pt x="9" y="1"/>
                    <a:pt x="3" y="2"/>
                  </a:cubicBezTo>
                  <a:close/>
                </a:path>
              </a:pathLst>
            </a:custGeom>
            <a:grpFill/>
            <a:ln w="3175" cap="flat">
              <a:solidFill>
                <a:schemeClr val="tx1"/>
              </a:solidFill>
              <a:prstDash val="solid"/>
              <a:miter lim="800000"/>
              <a:headEnd/>
              <a:tailEnd/>
            </a:ln>
          </p:spPr>
          <p:txBody>
            <a:bodyPr/>
            <a:lstStyle/>
            <a:p>
              <a:endParaRPr lang="en-US" dirty="0"/>
            </a:p>
          </p:txBody>
        </p:sp>
        <p:sp>
          <p:nvSpPr>
            <p:cNvPr id="116" name="Freeform 14"/>
            <p:cNvSpPr>
              <a:spLocks/>
            </p:cNvSpPr>
            <p:nvPr/>
          </p:nvSpPr>
          <p:spPr bwMode="gray">
            <a:xfrm>
              <a:off x="1323" y="1381"/>
              <a:ext cx="54" cy="47"/>
            </a:xfrm>
            <a:custGeom>
              <a:avLst/>
              <a:gdLst>
                <a:gd name="T0" fmla="*/ 38 w 23"/>
                <a:gd name="T1" fmla="*/ 45 h 20"/>
                <a:gd name="T2" fmla="*/ 28 w 23"/>
                <a:gd name="T3" fmla="*/ 106 h 20"/>
                <a:gd name="T4" fmla="*/ 89 w 23"/>
                <a:gd name="T5" fmla="*/ 99 h 20"/>
                <a:gd name="T6" fmla="*/ 99 w 23"/>
                <a:gd name="T7" fmla="*/ 21 h 20"/>
                <a:gd name="T8" fmla="*/ 38 w 23"/>
                <a:gd name="T9" fmla="*/ 45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0">
                  <a:moveTo>
                    <a:pt x="7" y="8"/>
                  </a:moveTo>
                  <a:cubicBezTo>
                    <a:pt x="3" y="9"/>
                    <a:pt x="0" y="17"/>
                    <a:pt x="5" y="19"/>
                  </a:cubicBezTo>
                  <a:cubicBezTo>
                    <a:pt x="9" y="20"/>
                    <a:pt x="14" y="20"/>
                    <a:pt x="16" y="18"/>
                  </a:cubicBezTo>
                  <a:cubicBezTo>
                    <a:pt x="21" y="15"/>
                    <a:pt x="23" y="8"/>
                    <a:pt x="18" y="4"/>
                  </a:cubicBezTo>
                  <a:cubicBezTo>
                    <a:pt x="15" y="0"/>
                    <a:pt x="12" y="7"/>
                    <a:pt x="7" y="8"/>
                  </a:cubicBezTo>
                  <a:close/>
                </a:path>
              </a:pathLst>
            </a:custGeom>
            <a:grpFill/>
            <a:ln w="3175" cap="flat">
              <a:solidFill>
                <a:schemeClr val="tx1"/>
              </a:solidFill>
              <a:prstDash val="solid"/>
              <a:miter lim="800000"/>
              <a:headEnd/>
              <a:tailEnd/>
            </a:ln>
          </p:spPr>
          <p:txBody>
            <a:bodyPr/>
            <a:lstStyle/>
            <a:p>
              <a:endParaRPr lang="en-US" dirty="0"/>
            </a:p>
          </p:txBody>
        </p:sp>
        <p:sp>
          <p:nvSpPr>
            <p:cNvPr id="117" name="Freeform 15"/>
            <p:cNvSpPr>
              <a:spLocks/>
            </p:cNvSpPr>
            <p:nvPr/>
          </p:nvSpPr>
          <p:spPr bwMode="gray">
            <a:xfrm>
              <a:off x="1051" y="1294"/>
              <a:ext cx="21" cy="37"/>
            </a:xfrm>
            <a:custGeom>
              <a:avLst/>
              <a:gdLst>
                <a:gd name="T0" fmla="*/ 44 w 9"/>
                <a:gd name="T1" fmla="*/ 44 h 16"/>
                <a:gd name="T2" fmla="*/ 44 w 9"/>
                <a:gd name="T3" fmla="*/ 0 h 16"/>
                <a:gd name="T4" fmla="*/ 0 w 9"/>
                <a:gd name="T5" fmla="*/ 86 h 16"/>
                <a:gd name="T6" fmla="*/ 44 w 9"/>
                <a:gd name="T7" fmla="*/ 44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6">
                  <a:moveTo>
                    <a:pt x="8" y="8"/>
                  </a:moveTo>
                  <a:cubicBezTo>
                    <a:pt x="9" y="6"/>
                    <a:pt x="8" y="3"/>
                    <a:pt x="8" y="0"/>
                  </a:cubicBezTo>
                  <a:cubicBezTo>
                    <a:pt x="0" y="1"/>
                    <a:pt x="0" y="9"/>
                    <a:pt x="0" y="16"/>
                  </a:cubicBezTo>
                  <a:cubicBezTo>
                    <a:pt x="4" y="15"/>
                    <a:pt x="5" y="11"/>
                    <a:pt x="8" y="8"/>
                  </a:cubicBezTo>
                  <a:close/>
                </a:path>
              </a:pathLst>
            </a:custGeom>
            <a:grpFill/>
            <a:ln w="3175" cap="flat">
              <a:solidFill>
                <a:schemeClr val="tx1"/>
              </a:solidFill>
              <a:prstDash val="solid"/>
              <a:miter lim="800000"/>
              <a:headEnd/>
              <a:tailEnd/>
            </a:ln>
          </p:spPr>
          <p:txBody>
            <a:bodyPr/>
            <a:lstStyle/>
            <a:p>
              <a:endParaRPr lang="en-US" dirty="0"/>
            </a:p>
          </p:txBody>
        </p:sp>
        <p:sp>
          <p:nvSpPr>
            <p:cNvPr id="118" name="Freeform 16"/>
            <p:cNvSpPr>
              <a:spLocks/>
            </p:cNvSpPr>
            <p:nvPr/>
          </p:nvSpPr>
          <p:spPr bwMode="gray">
            <a:xfrm>
              <a:off x="484" y="1190"/>
              <a:ext cx="45" cy="49"/>
            </a:xfrm>
            <a:custGeom>
              <a:avLst/>
              <a:gdLst>
                <a:gd name="T0" fmla="*/ 57 w 19"/>
                <a:gd name="T1" fmla="*/ 86 h 21"/>
                <a:gd name="T2" fmla="*/ 78 w 19"/>
                <a:gd name="T3" fmla="*/ 77 h 21"/>
                <a:gd name="T4" fmla="*/ 78 w 19"/>
                <a:gd name="T5" fmla="*/ 16 h 21"/>
                <a:gd name="T6" fmla="*/ 17 w 19"/>
                <a:gd name="T7" fmla="*/ 21 h 21"/>
                <a:gd name="T8" fmla="*/ 33 w 19"/>
                <a:gd name="T9" fmla="*/ 98 h 21"/>
                <a:gd name="T10" fmla="*/ 57 w 19"/>
                <a:gd name="T11" fmla="*/ 86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1">
                  <a:moveTo>
                    <a:pt x="10" y="16"/>
                  </a:moveTo>
                  <a:cubicBezTo>
                    <a:pt x="12" y="17"/>
                    <a:pt x="13" y="16"/>
                    <a:pt x="14" y="14"/>
                  </a:cubicBezTo>
                  <a:cubicBezTo>
                    <a:pt x="15" y="10"/>
                    <a:pt x="19" y="5"/>
                    <a:pt x="14" y="3"/>
                  </a:cubicBezTo>
                  <a:cubicBezTo>
                    <a:pt x="11" y="2"/>
                    <a:pt x="4" y="0"/>
                    <a:pt x="3" y="4"/>
                  </a:cubicBezTo>
                  <a:cubicBezTo>
                    <a:pt x="1" y="9"/>
                    <a:pt x="0" y="16"/>
                    <a:pt x="6" y="18"/>
                  </a:cubicBezTo>
                  <a:cubicBezTo>
                    <a:pt x="7" y="18"/>
                    <a:pt x="11" y="21"/>
                    <a:pt x="10" y="16"/>
                  </a:cubicBezTo>
                  <a:close/>
                </a:path>
              </a:pathLst>
            </a:custGeom>
            <a:grpFill/>
            <a:ln w="3175" cap="flat">
              <a:solidFill>
                <a:schemeClr val="tx1"/>
              </a:solidFill>
              <a:prstDash val="solid"/>
              <a:miter lim="800000"/>
              <a:headEnd/>
              <a:tailEnd/>
            </a:ln>
          </p:spPr>
          <p:txBody>
            <a:bodyPr/>
            <a:lstStyle/>
            <a:p>
              <a:endParaRPr lang="en-US" dirty="0"/>
            </a:p>
          </p:txBody>
        </p:sp>
        <p:sp>
          <p:nvSpPr>
            <p:cNvPr id="119" name="Freeform 17"/>
            <p:cNvSpPr>
              <a:spLocks/>
            </p:cNvSpPr>
            <p:nvPr/>
          </p:nvSpPr>
          <p:spPr bwMode="gray">
            <a:xfrm>
              <a:off x="3477" y="2021"/>
              <a:ext cx="76" cy="48"/>
            </a:xfrm>
            <a:custGeom>
              <a:avLst/>
              <a:gdLst>
                <a:gd name="T0" fmla="*/ 119 w 32"/>
                <a:gd name="T1" fmla="*/ 12 h 20"/>
                <a:gd name="T2" fmla="*/ 24 w 32"/>
                <a:gd name="T3" fmla="*/ 53 h 20"/>
                <a:gd name="T4" fmla="*/ 135 w 32"/>
                <a:gd name="T5" fmla="*/ 86 h 20"/>
                <a:gd name="T6" fmla="*/ 140 w 32"/>
                <a:gd name="T7" fmla="*/ 0 h 20"/>
                <a:gd name="T8" fmla="*/ 119 w 32"/>
                <a:gd name="T9" fmla="*/ 12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20">
                  <a:moveTo>
                    <a:pt x="21" y="2"/>
                  </a:moveTo>
                  <a:cubicBezTo>
                    <a:pt x="14" y="1"/>
                    <a:pt x="0" y="1"/>
                    <a:pt x="4" y="9"/>
                  </a:cubicBezTo>
                  <a:cubicBezTo>
                    <a:pt x="7" y="15"/>
                    <a:pt x="18" y="20"/>
                    <a:pt x="24" y="15"/>
                  </a:cubicBezTo>
                  <a:cubicBezTo>
                    <a:pt x="28" y="12"/>
                    <a:pt x="32" y="4"/>
                    <a:pt x="25" y="0"/>
                  </a:cubicBezTo>
                  <a:cubicBezTo>
                    <a:pt x="24" y="0"/>
                    <a:pt x="22" y="2"/>
                    <a:pt x="21" y="2"/>
                  </a:cubicBezTo>
                  <a:close/>
                </a:path>
              </a:pathLst>
            </a:custGeom>
            <a:grpFill/>
            <a:ln w="3175" cap="flat">
              <a:solidFill>
                <a:schemeClr val="tx1"/>
              </a:solidFill>
              <a:prstDash val="solid"/>
              <a:miter lim="800000"/>
              <a:headEnd/>
              <a:tailEnd/>
            </a:ln>
          </p:spPr>
          <p:txBody>
            <a:bodyPr/>
            <a:lstStyle/>
            <a:p>
              <a:endParaRPr lang="en-US" dirty="0"/>
            </a:p>
          </p:txBody>
        </p:sp>
        <p:sp>
          <p:nvSpPr>
            <p:cNvPr id="120" name="Freeform 18"/>
            <p:cNvSpPr>
              <a:spLocks/>
            </p:cNvSpPr>
            <p:nvPr/>
          </p:nvSpPr>
          <p:spPr bwMode="gray">
            <a:xfrm>
              <a:off x="3848" y="2390"/>
              <a:ext cx="26" cy="38"/>
            </a:xfrm>
            <a:custGeom>
              <a:avLst/>
              <a:gdLst>
                <a:gd name="T0" fmla="*/ 57 w 11"/>
                <a:gd name="T1" fmla="*/ 69 h 16"/>
                <a:gd name="T2" fmla="*/ 45 w 11"/>
                <a:gd name="T3" fmla="*/ 5 h 16"/>
                <a:gd name="T4" fmla="*/ 5 w 11"/>
                <a:gd name="T5" fmla="*/ 69 h 16"/>
                <a:gd name="T6" fmla="*/ 57 w 11"/>
                <a:gd name="T7" fmla="*/ 78 h 16"/>
                <a:gd name="T8" fmla="*/ 57 w 11"/>
                <a:gd name="T9" fmla="*/ 69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6">
                  <a:moveTo>
                    <a:pt x="10" y="12"/>
                  </a:moveTo>
                  <a:cubicBezTo>
                    <a:pt x="10" y="8"/>
                    <a:pt x="11" y="2"/>
                    <a:pt x="8" y="1"/>
                  </a:cubicBezTo>
                  <a:cubicBezTo>
                    <a:pt x="2" y="0"/>
                    <a:pt x="0" y="7"/>
                    <a:pt x="1" y="12"/>
                  </a:cubicBezTo>
                  <a:cubicBezTo>
                    <a:pt x="2" y="16"/>
                    <a:pt x="7" y="14"/>
                    <a:pt x="10" y="14"/>
                  </a:cubicBezTo>
                  <a:cubicBezTo>
                    <a:pt x="10" y="14"/>
                    <a:pt x="10" y="13"/>
                    <a:pt x="10" y="12"/>
                  </a:cubicBezTo>
                  <a:close/>
                </a:path>
              </a:pathLst>
            </a:custGeom>
            <a:grpFill/>
            <a:ln w="3175" cap="flat">
              <a:solidFill>
                <a:schemeClr val="tx1"/>
              </a:solidFill>
              <a:prstDash val="solid"/>
              <a:miter lim="800000"/>
              <a:headEnd/>
              <a:tailEnd/>
            </a:ln>
          </p:spPr>
          <p:txBody>
            <a:bodyPr/>
            <a:lstStyle/>
            <a:p>
              <a:endParaRPr lang="en-US" dirty="0"/>
            </a:p>
          </p:txBody>
        </p:sp>
        <p:sp>
          <p:nvSpPr>
            <p:cNvPr id="121" name="Freeform 19"/>
            <p:cNvSpPr>
              <a:spLocks/>
            </p:cNvSpPr>
            <p:nvPr/>
          </p:nvSpPr>
          <p:spPr bwMode="gray">
            <a:xfrm>
              <a:off x="3931" y="2298"/>
              <a:ext cx="75" cy="71"/>
            </a:xfrm>
            <a:custGeom>
              <a:avLst/>
              <a:gdLst>
                <a:gd name="T0" fmla="*/ 66 w 32"/>
                <a:gd name="T1" fmla="*/ 147 h 30"/>
                <a:gd name="T2" fmla="*/ 28 w 32"/>
                <a:gd name="T3" fmla="*/ 147 h 30"/>
                <a:gd name="T4" fmla="*/ 115 w 32"/>
                <a:gd name="T5" fmla="*/ 12 h 30"/>
                <a:gd name="T6" fmla="*/ 148 w 32"/>
                <a:gd name="T7" fmla="*/ 17 h 30"/>
                <a:gd name="T8" fmla="*/ 110 w 32"/>
                <a:gd name="T9" fmla="*/ 128 h 30"/>
                <a:gd name="T10" fmla="*/ 66 w 32"/>
                <a:gd name="T11" fmla="*/ 147 h 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 h="30">
                  <a:moveTo>
                    <a:pt x="12" y="26"/>
                  </a:moveTo>
                  <a:cubicBezTo>
                    <a:pt x="7" y="30"/>
                    <a:pt x="7" y="30"/>
                    <a:pt x="5" y="26"/>
                  </a:cubicBezTo>
                  <a:cubicBezTo>
                    <a:pt x="0" y="17"/>
                    <a:pt x="13" y="8"/>
                    <a:pt x="21" y="2"/>
                  </a:cubicBezTo>
                  <a:cubicBezTo>
                    <a:pt x="23" y="0"/>
                    <a:pt x="26" y="0"/>
                    <a:pt x="27" y="3"/>
                  </a:cubicBezTo>
                  <a:cubicBezTo>
                    <a:pt x="32" y="14"/>
                    <a:pt x="20" y="14"/>
                    <a:pt x="20" y="23"/>
                  </a:cubicBezTo>
                  <a:cubicBezTo>
                    <a:pt x="12" y="26"/>
                    <a:pt x="12" y="26"/>
                    <a:pt x="12" y="26"/>
                  </a:cubicBezTo>
                  <a:close/>
                </a:path>
              </a:pathLst>
            </a:custGeom>
            <a:grpFill/>
            <a:ln w="3175" cap="flat">
              <a:solidFill>
                <a:schemeClr val="tx1"/>
              </a:solidFill>
              <a:prstDash val="solid"/>
              <a:miter lim="800000"/>
              <a:headEnd/>
              <a:tailEnd/>
            </a:ln>
          </p:spPr>
          <p:txBody>
            <a:bodyPr/>
            <a:lstStyle/>
            <a:p>
              <a:endParaRPr lang="en-US" dirty="0"/>
            </a:p>
          </p:txBody>
        </p:sp>
        <p:sp>
          <p:nvSpPr>
            <p:cNvPr id="122" name="Freeform 20"/>
            <p:cNvSpPr>
              <a:spLocks/>
            </p:cNvSpPr>
            <p:nvPr/>
          </p:nvSpPr>
          <p:spPr bwMode="gray">
            <a:xfrm>
              <a:off x="4044" y="2241"/>
              <a:ext cx="144" cy="111"/>
            </a:xfrm>
            <a:custGeom>
              <a:avLst/>
              <a:gdLst>
                <a:gd name="T0" fmla="*/ 323 w 61"/>
                <a:gd name="T1" fmla="*/ 90 h 47"/>
                <a:gd name="T2" fmla="*/ 111 w 61"/>
                <a:gd name="T3" fmla="*/ 45 h 47"/>
                <a:gd name="T4" fmla="*/ 33 w 61"/>
                <a:gd name="T5" fmla="*/ 172 h 47"/>
                <a:gd name="T6" fmla="*/ 274 w 61"/>
                <a:gd name="T7" fmla="*/ 222 h 47"/>
                <a:gd name="T8" fmla="*/ 328 w 61"/>
                <a:gd name="T9" fmla="*/ 139 h 47"/>
                <a:gd name="T10" fmla="*/ 323 w 61"/>
                <a:gd name="T11" fmla="*/ 90 h 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47">
                  <a:moveTo>
                    <a:pt x="58" y="16"/>
                  </a:moveTo>
                  <a:cubicBezTo>
                    <a:pt x="50" y="3"/>
                    <a:pt x="31" y="0"/>
                    <a:pt x="20" y="8"/>
                  </a:cubicBezTo>
                  <a:cubicBezTo>
                    <a:pt x="12" y="14"/>
                    <a:pt x="0" y="20"/>
                    <a:pt x="6" y="31"/>
                  </a:cubicBezTo>
                  <a:cubicBezTo>
                    <a:pt x="14" y="47"/>
                    <a:pt x="34" y="43"/>
                    <a:pt x="49" y="40"/>
                  </a:cubicBezTo>
                  <a:cubicBezTo>
                    <a:pt x="52" y="39"/>
                    <a:pt x="61" y="31"/>
                    <a:pt x="59" y="25"/>
                  </a:cubicBezTo>
                  <a:cubicBezTo>
                    <a:pt x="58" y="16"/>
                    <a:pt x="58" y="16"/>
                    <a:pt x="58" y="16"/>
                  </a:cubicBezTo>
                  <a:close/>
                </a:path>
              </a:pathLst>
            </a:custGeom>
            <a:grpFill/>
            <a:ln w="3175" cap="flat">
              <a:solidFill>
                <a:schemeClr val="tx1"/>
              </a:solidFill>
              <a:prstDash val="solid"/>
              <a:miter lim="800000"/>
              <a:headEnd/>
              <a:tailEnd/>
            </a:ln>
          </p:spPr>
          <p:txBody>
            <a:bodyPr/>
            <a:lstStyle/>
            <a:p>
              <a:endParaRPr lang="en-US" dirty="0"/>
            </a:p>
          </p:txBody>
        </p:sp>
        <p:sp>
          <p:nvSpPr>
            <p:cNvPr id="123" name="Freeform 21"/>
            <p:cNvSpPr>
              <a:spLocks/>
            </p:cNvSpPr>
            <p:nvPr/>
          </p:nvSpPr>
          <p:spPr bwMode="gray">
            <a:xfrm>
              <a:off x="4672" y="2513"/>
              <a:ext cx="154" cy="66"/>
            </a:xfrm>
            <a:custGeom>
              <a:avLst/>
              <a:gdLst>
                <a:gd name="T0" fmla="*/ 275 w 65"/>
                <a:gd name="T1" fmla="*/ 61 h 28"/>
                <a:gd name="T2" fmla="*/ 336 w 65"/>
                <a:gd name="T3" fmla="*/ 99 h 28"/>
                <a:gd name="T4" fmla="*/ 33 w 65"/>
                <a:gd name="T5" fmla="*/ 123 h 28"/>
                <a:gd name="T6" fmla="*/ 73 w 65"/>
                <a:gd name="T7" fmla="*/ 21 h 28"/>
                <a:gd name="T8" fmla="*/ 275 w 65"/>
                <a:gd name="T9" fmla="*/ 78 h 28"/>
                <a:gd name="T10" fmla="*/ 275 w 65"/>
                <a:gd name="T11" fmla="*/ 61 h 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28">
                  <a:moveTo>
                    <a:pt x="49" y="11"/>
                  </a:moveTo>
                  <a:cubicBezTo>
                    <a:pt x="56" y="8"/>
                    <a:pt x="65" y="15"/>
                    <a:pt x="60" y="18"/>
                  </a:cubicBezTo>
                  <a:cubicBezTo>
                    <a:pt x="44" y="28"/>
                    <a:pt x="23" y="26"/>
                    <a:pt x="6" y="22"/>
                  </a:cubicBezTo>
                  <a:cubicBezTo>
                    <a:pt x="0" y="21"/>
                    <a:pt x="0" y="0"/>
                    <a:pt x="13" y="4"/>
                  </a:cubicBezTo>
                  <a:cubicBezTo>
                    <a:pt x="25" y="9"/>
                    <a:pt x="35" y="22"/>
                    <a:pt x="49" y="14"/>
                  </a:cubicBezTo>
                  <a:cubicBezTo>
                    <a:pt x="49" y="13"/>
                    <a:pt x="49" y="11"/>
                    <a:pt x="49" y="11"/>
                  </a:cubicBezTo>
                  <a:close/>
                </a:path>
              </a:pathLst>
            </a:custGeom>
            <a:grpFill/>
            <a:ln w="3175" cap="flat">
              <a:solidFill>
                <a:schemeClr val="tx1"/>
              </a:solidFill>
              <a:prstDash val="solid"/>
              <a:miter lim="800000"/>
              <a:headEnd/>
              <a:tailEnd/>
            </a:ln>
          </p:spPr>
          <p:txBody>
            <a:bodyPr/>
            <a:lstStyle/>
            <a:p>
              <a:endParaRPr lang="en-US" dirty="0"/>
            </a:p>
          </p:txBody>
        </p:sp>
        <p:sp>
          <p:nvSpPr>
            <p:cNvPr id="124" name="Freeform 22"/>
            <p:cNvSpPr>
              <a:spLocks/>
            </p:cNvSpPr>
            <p:nvPr/>
          </p:nvSpPr>
          <p:spPr bwMode="gray">
            <a:xfrm>
              <a:off x="4720" y="2603"/>
              <a:ext cx="68" cy="56"/>
            </a:xfrm>
            <a:custGeom>
              <a:avLst/>
              <a:gdLst>
                <a:gd name="T0" fmla="*/ 131 w 29"/>
                <a:gd name="T1" fmla="*/ 98 h 24"/>
                <a:gd name="T2" fmla="*/ 148 w 29"/>
                <a:gd name="T3" fmla="*/ 49 h 24"/>
                <a:gd name="T4" fmla="*/ 28 w 29"/>
                <a:gd name="T5" fmla="*/ 37 h 24"/>
                <a:gd name="T6" fmla="*/ 49 w 29"/>
                <a:gd name="T7" fmla="*/ 114 h 24"/>
                <a:gd name="T8" fmla="*/ 131 w 29"/>
                <a:gd name="T9" fmla="*/ 98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4">
                  <a:moveTo>
                    <a:pt x="24" y="18"/>
                  </a:moveTo>
                  <a:cubicBezTo>
                    <a:pt x="26" y="15"/>
                    <a:pt x="29" y="11"/>
                    <a:pt x="27" y="9"/>
                  </a:cubicBezTo>
                  <a:cubicBezTo>
                    <a:pt x="20" y="5"/>
                    <a:pt x="12" y="0"/>
                    <a:pt x="5" y="7"/>
                  </a:cubicBezTo>
                  <a:cubicBezTo>
                    <a:pt x="0" y="12"/>
                    <a:pt x="3" y="19"/>
                    <a:pt x="9" y="21"/>
                  </a:cubicBezTo>
                  <a:cubicBezTo>
                    <a:pt x="14" y="23"/>
                    <a:pt x="22" y="24"/>
                    <a:pt x="24" y="18"/>
                  </a:cubicBezTo>
                  <a:close/>
                </a:path>
              </a:pathLst>
            </a:custGeom>
            <a:grpFill/>
            <a:ln w="3175" cap="flat">
              <a:solidFill>
                <a:schemeClr val="tx1"/>
              </a:solidFill>
              <a:prstDash val="solid"/>
              <a:miter lim="800000"/>
              <a:headEnd/>
              <a:tailEnd/>
            </a:ln>
          </p:spPr>
          <p:txBody>
            <a:bodyPr/>
            <a:lstStyle/>
            <a:p>
              <a:endParaRPr lang="en-US" dirty="0"/>
            </a:p>
          </p:txBody>
        </p:sp>
        <p:sp>
          <p:nvSpPr>
            <p:cNvPr id="125" name="Freeform 23"/>
            <p:cNvSpPr>
              <a:spLocks/>
            </p:cNvSpPr>
            <p:nvPr/>
          </p:nvSpPr>
          <p:spPr bwMode="gray">
            <a:xfrm>
              <a:off x="4814" y="2574"/>
              <a:ext cx="201" cy="118"/>
            </a:xfrm>
            <a:custGeom>
              <a:avLst/>
              <a:gdLst>
                <a:gd name="T0" fmla="*/ 5 w 85"/>
                <a:gd name="T1" fmla="*/ 90 h 50"/>
                <a:gd name="T2" fmla="*/ 66 w 85"/>
                <a:gd name="T3" fmla="*/ 28 h 50"/>
                <a:gd name="T4" fmla="*/ 241 w 85"/>
                <a:gd name="T5" fmla="*/ 66 h 50"/>
                <a:gd name="T6" fmla="*/ 319 w 85"/>
                <a:gd name="T7" fmla="*/ 139 h 50"/>
                <a:gd name="T8" fmla="*/ 430 w 85"/>
                <a:gd name="T9" fmla="*/ 196 h 50"/>
                <a:gd name="T10" fmla="*/ 419 w 85"/>
                <a:gd name="T11" fmla="*/ 262 h 50"/>
                <a:gd name="T12" fmla="*/ 196 w 85"/>
                <a:gd name="T13" fmla="*/ 262 h 50"/>
                <a:gd name="T14" fmla="*/ 73 w 85"/>
                <a:gd name="T15" fmla="*/ 135 h 50"/>
                <a:gd name="T16" fmla="*/ 5 w 85"/>
                <a:gd name="T17" fmla="*/ 90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50">
                  <a:moveTo>
                    <a:pt x="1" y="16"/>
                  </a:moveTo>
                  <a:cubicBezTo>
                    <a:pt x="0" y="9"/>
                    <a:pt x="7" y="0"/>
                    <a:pt x="12" y="5"/>
                  </a:cubicBezTo>
                  <a:cubicBezTo>
                    <a:pt x="23" y="16"/>
                    <a:pt x="30" y="14"/>
                    <a:pt x="43" y="12"/>
                  </a:cubicBezTo>
                  <a:cubicBezTo>
                    <a:pt x="46" y="12"/>
                    <a:pt x="51" y="23"/>
                    <a:pt x="57" y="25"/>
                  </a:cubicBezTo>
                  <a:cubicBezTo>
                    <a:pt x="64" y="28"/>
                    <a:pt x="69" y="33"/>
                    <a:pt x="77" y="35"/>
                  </a:cubicBezTo>
                  <a:cubicBezTo>
                    <a:pt x="85" y="37"/>
                    <a:pt x="80" y="46"/>
                    <a:pt x="75" y="47"/>
                  </a:cubicBezTo>
                  <a:cubicBezTo>
                    <a:pt x="61" y="50"/>
                    <a:pt x="48" y="50"/>
                    <a:pt x="35" y="47"/>
                  </a:cubicBezTo>
                  <a:cubicBezTo>
                    <a:pt x="25" y="44"/>
                    <a:pt x="21" y="32"/>
                    <a:pt x="13" y="24"/>
                  </a:cubicBezTo>
                  <a:cubicBezTo>
                    <a:pt x="1" y="16"/>
                    <a:pt x="1" y="16"/>
                    <a:pt x="1" y="16"/>
                  </a:cubicBezTo>
                  <a:close/>
                </a:path>
              </a:pathLst>
            </a:custGeom>
            <a:grpFill/>
            <a:ln w="3175" cap="flat">
              <a:solidFill>
                <a:schemeClr val="tx1"/>
              </a:solidFill>
              <a:prstDash val="solid"/>
              <a:miter lim="800000"/>
              <a:headEnd/>
              <a:tailEnd/>
            </a:ln>
          </p:spPr>
          <p:txBody>
            <a:bodyPr/>
            <a:lstStyle/>
            <a:p>
              <a:endParaRPr lang="en-US" dirty="0"/>
            </a:p>
          </p:txBody>
        </p:sp>
        <p:sp>
          <p:nvSpPr>
            <p:cNvPr id="126" name="Freeform 24"/>
            <p:cNvSpPr>
              <a:spLocks/>
            </p:cNvSpPr>
            <p:nvPr/>
          </p:nvSpPr>
          <p:spPr bwMode="gray">
            <a:xfrm>
              <a:off x="4821" y="2680"/>
              <a:ext cx="52" cy="48"/>
            </a:xfrm>
            <a:custGeom>
              <a:avLst/>
              <a:gdLst>
                <a:gd name="T0" fmla="*/ 90 w 22"/>
                <a:gd name="T1" fmla="*/ 53 h 20"/>
                <a:gd name="T2" fmla="*/ 90 w 22"/>
                <a:gd name="T3" fmla="*/ 24 h 20"/>
                <a:gd name="T4" fmla="*/ 28 w 22"/>
                <a:gd name="T5" fmla="*/ 46 h 20"/>
                <a:gd name="T6" fmla="*/ 90 w 22"/>
                <a:gd name="T7" fmla="*/ 103 h 20"/>
                <a:gd name="T8" fmla="*/ 111 w 22"/>
                <a:gd name="T9" fmla="*/ 53 h 20"/>
                <a:gd name="T10" fmla="*/ 90 w 22"/>
                <a:gd name="T11" fmla="*/ 53 h 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20">
                  <a:moveTo>
                    <a:pt x="16" y="9"/>
                  </a:moveTo>
                  <a:cubicBezTo>
                    <a:pt x="15" y="7"/>
                    <a:pt x="17" y="4"/>
                    <a:pt x="16" y="4"/>
                  </a:cubicBezTo>
                  <a:cubicBezTo>
                    <a:pt x="10" y="0"/>
                    <a:pt x="8" y="4"/>
                    <a:pt x="5" y="8"/>
                  </a:cubicBezTo>
                  <a:cubicBezTo>
                    <a:pt x="0" y="14"/>
                    <a:pt x="9" y="20"/>
                    <a:pt x="16" y="18"/>
                  </a:cubicBezTo>
                  <a:cubicBezTo>
                    <a:pt x="20" y="17"/>
                    <a:pt x="22" y="13"/>
                    <a:pt x="20" y="9"/>
                  </a:cubicBezTo>
                  <a:cubicBezTo>
                    <a:pt x="19" y="9"/>
                    <a:pt x="17" y="9"/>
                    <a:pt x="16" y="9"/>
                  </a:cubicBezTo>
                  <a:close/>
                </a:path>
              </a:pathLst>
            </a:custGeom>
            <a:grpFill/>
            <a:ln w="3175" cap="flat">
              <a:solidFill>
                <a:schemeClr val="tx1"/>
              </a:solidFill>
              <a:prstDash val="solid"/>
              <a:miter lim="800000"/>
              <a:headEnd/>
              <a:tailEnd/>
            </a:ln>
          </p:spPr>
          <p:txBody>
            <a:bodyPr/>
            <a:lstStyle/>
            <a:p>
              <a:endParaRPr lang="en-US" dirty="0"/>
            </a:p>
          </p:txBody>
        </p:sp>
        <p:sp>
          <p:nvSpPr>
            <p:cNvPr id="127" name="Freeform 25"/>
            <p:cNvSpPr>
              <a:spLocks/>
            </p:cNvSpPr>
            <p:nvPr/>
          </p:nvSpPr>
          <p:spPr bwMode="gray">
            <a:xfrm>
              <a:off x="4977" y="2780"/>
              <a:ext cx="298" cy="352"/>
            </a:xfrm>
            <a:custGeom>
              <a:avLst/>
              <a:gdLst>
                <a:gd name="T0" fmla="*/ 577 w 126"/>
                <a:gd name="T1" fmla="*/ 250 h 149"/>
                <a:gd name="T2" fmla="*/ 561 w 126"/>
                <a:gd name="T3" fmla="*/ 340 h 149"/>
                <a:gd name="T4" fmla="*/ 639 w 126"/>
                <a:gd name="T5" fmla="*/ 380 h 149"/>
                <a:gd name="T6" fmla="*/ 688 w 126"/>
                <a:gd name="T7" fmla="*/ 446 h 149"/>
                <a:gd name="T8" fmla="*/ 684 w 126"/>
                <a:gd name="T9" fmla="*/ 541 h 149"/>
                <a:gd name="T10" fmla="*/ 549 w 126"/>
                <a:gd name="T11" fmla="*/ 581 h 149"/>
                <a:gd name="T12" fmla="*/ 504 w 126"/>
                <a:gd name="T13" fmla="*/ 652 h 149"/>
                <a:gd name="T14" fmla="*/ 402 w 126"/>
                <a:gd name="T15" fmla="*/ 704 h 149"/>
                <a:gd name="T16" fmla="*/ 234 w 126"/>
                <a:gd name="T17" fmla="*/ 832 h 149"/>
                <a:gd name="T18" fmla="*/ 123 w 126"/>
                <a:gd name="T19" fmla="*/ 787 h 149"/>
                <a:gd name="T20" fmla="*/ 106 w 126"/>
                <a:gd name="T21" fmla="*/ 513 h 149"/>
                <a:gd name="T22" fmla="*/ 28 w 126"/>
                <a:gd name="T23" fmla="*/ 291 h 149"/>
                <a:gd name="T24" fmla="*/ 106 w 126"/>
                <a:gd name="T25" fmla="*/ 267 h 149"/>
                <a:gd name="T26" fmla="*/ 229 w 126"/>
                <a:gd name="T27" fmla="*/ 40 h 149"/>
                <a:gd name="T28" fmla="*/ 504 w 126"/>
                <a:gd name="T29" fmla="*/ 156 h 149"/>
                <a:gd name="T30" fmla="*/ 577 w 126"/>
                <a:gd name="T31" fmla="*/ 250 h 1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6" h="149">
                  <a:moveTo>
                    <a:pt x="103" y="45"/>
                  </a:moveTo>
                  <a:cubicBezTo>
                    <a:pt x="106" y="52"/>
                    <a:pt x="99" y="56"/>
                    <a:pt x="100" y="61"/>
                  </a:cubicBezTo>
                  <a:cubicBezTo>
                    <a:pt x="102" y="68"/>
                    <a:pt x="108" y="66"/>
                    <a:pt x="114" y="68"/>
                  </a:cubicBezTo>
                  <a:cubicBezTo>
                    <a:pt x="118" y="69"/>
                    <a:pt x="121" y="75"/>
                    <a:pt x="123" y="80"/>
                  </a:cubicBezTo>
                  <a:cubicBezTo>
                    <a:pt x="126" y="85"/>
                    <a:pt x="120" y="91"/>
                    <a:pt x="122" y="97"/>
                  </a:cubicBezTo>
                  <a:cubicBezTo>
                    <a:pt x="114" y="99"/>
                    <a:pt x="106" y="101"/>
                    <a:pt x="98" y="104"/>
                  </a:cubicBezTo>
                  <a:cubicBezTo>
                    <a:pt x="94" y="106"/>
                    <a:pt x="95" y="115"/>
                    <a:pt x="90" y="117"/>
                  </a:cubicBezTo>
                  <a:cubicBezTo>
                    <a:pt x="83" y="119"/>
                    <a:pt x="78" y="123"/>
                    <a:pt x="72" y="126"/>
                  </a:cubicBezTo>
                  <a:cubicBezTo>
                    <a:pt x="61" y="132"/>
                    <a:pt x="54" y="144"/>
                    <a:pt x="42" y="149"/>
                  </a:cubicBezTo>
                  <a:cubicBezTo>
                    <a:pt x="40" y="137"/>
                    <a:pt x="32" y="137"/>
                    <a:pt x="22" y="141"/>
                  </a:cubicBezTo>
                  <a:cubicBezTo>
                    <a:pt x="18" y="125"/>
                    <a:pt x="24" y="107"/>
                    <a:pt x="19" y="92"/>
                  </a:cubicBezTo>
                  <a:cubicBezTo>
                    <a:pt x="14" y="78"/>
                    <a:pt x="0" y="66"/>
                    <a:pt x="5" y="52"/>
                  </a:cubicBezTo>
                  <a:cubicBezTo>
                    <a:pt x="7" y="46"/>
                    <a:pt x="17" y="52"/>
                    <a:pt x="19" y="48"/>
                  </a:cubicBezTo>
                  <a:cubicBezTo>
                    <a:pt x="27" y="33"/>
                    <a:pt x="15" y="0"/>
                    <a:pt x="41" y="7"/>
                  </a:cubicBezTo>
                  <a:cubicBezTo>
                    <a:pt x="58" y="11"/>
                    <a:pt x="70" y="29"/>
                    <a:pt x="90" y="28"/>
                  </a:cubicBezTo>
                  <a:cubicBezTo>
                    <a:pt x="98" y="28"/>
                    <a:pt x="100" y="38"/>
                    <a:pt x="103" y="45"/>
                  </a:cubicBezTo>
                  <a:close/>
                </a:path>
              </a:pathLst>
            </a:custGeom>
            <a:grpFill/>
            <a:ln w="3175" cap="flat">
              <a:solidFill>
                <a:schemeClr val="tx1"/>
              </a:solidFill>
              <a:prstDash val="solid"/>
              <a:miter lim="800000"/>
              <a:headEnd/>
              <a:tailEnd/>
            </a:ln>
          </p:spPr>
          <p:txBody>
            <a:bodyPr/>
            <a:lstStyle/>
            <a:p>
              <a:endParaRPr lang="en-US" dirty="0"/>
            </a:p>
          </p:txBody>
        </p:sp>
      </p:grpSp>
      <p:sp>
        <p:nvSpPr>
          <p:cNvPr id="128" name="Freeform 26"/>
          <p:cNvSpPr>
            <a:spLocks/>
          </p:cNvSpPr>
          <p:nvPr/>
        </p:nvSpPr>
        <p:spPr bwMode="gray">
          <a:xfrm>
            <a:off x="6476739" y="3481624"/>
            <a:ext cx="887413" cy="455613"/>
          </a:xfrm>
          <a:custGeom>
            <a:avLst/>
            <a:gdLst/>
            <a:ahLst/>
            <a:cxnLst>
              <a:cxn ang="0">
                <a:pos x="486" y="253"/>
              </a:cxn>
              <a:cxn ang="0">
                <a:pos x="538" y="229"/>
              </a:cxn>
              <a:cxn ang="0">
                <a:pos x="555" y="210"/>
              </a:cxn>
              <a:cxn ang="0">
                <a:pos x="564" y="196"/>
              </a:cxn>
              <a:cxn ang="0">
                <a:pos x="619" y="144"/>
              </a:cxn>
              <a:cxn ang="0">
                <a:pos x="600" y="135"/>
              </a:cxn>
              <a:cxn ang="0">
                <a:pos x="588" y="123"/>
              </a:cxn>
              <a:cxn ang="0">
                <a:pos x="571" y="102"/>
              </a:cxn>
              <a:cxn ang="0">
                <a:pos x="560" y="76"/>
              </a:cxn>
              <a:cxn ang="0">
                <a:pos x="555" y="57"/>
              </a:cxn>
              <a:cxn ang="0">
                <a:pos x="534" y="43"/>
              </a:cxn>
              <a:cxn ang="0">
                <a:pos x="515" y="28"/>
              </a:cxn>
              <a:cxn ang="0">
                <a:pos x="494" y="45"/>
              </a:cxn>
              <a:cxn ang="0">
                <a:pos x="468" y="40"/>
              </a:cxn>
              <a:cxn ang="0">
                <a:pos x="458" y="43"/>
              </a:cxn>
              <a:cxn ang="0">
                <a:pos x="416" y="31"/>
              </a:cxn>
              <a:cxn ang="0">
                <a:pos x="394" y="2"/>
              </a:cxn>
              <a:cxn ang="0">
                <a:pos x="371" y="0"/>
              </a:cxn>
              <a:cxn ang="0">
                <a:pos x="364" y="19"/>
              </a:cxn>
              <a:cxn ang="0">
                <a:pos x="368" y="28"/>
              </a:cxn>
              <a:cxn ang="0">
                <a:pos x="354" y="40"/>
              </a:cxn>
              <a:cxn ang="0">
                <a:pos x="331" y="47"/>
              </a:cxn>
              <a:cxn ang="0">
                <a:pos x="321" y="71"/>
              </a:cxn>
              <a:cxn ang="0">
                <a:pos x="302" y="99"/>
              </a:cxn>
              <a:cxn ang="0">
                <a:pos x="283" y="113"/>
              </a:cxn>
              <a:cxn ang="0">
                <a:pos x="274" y="137"/>
              </a:cxn>
              <a:cxn ang="0">
                <a:pos x="253" y="121"/>
              </a:cxn>
              <a:cxn ang="0">
                <a:pos x="248" y="121"/>
              </a:cxn>
              <a:cxn ang="0">
                <a:pos x="241" y="128"/>
              </a:cxn>
              <a:cxn ang="0">
                <a:pos x="236" y="144"/>
              </a:cxn>
              <a:cxn ang="0">
                <a:pos x="227" y="154"/>
              </a:cxn>
              <a:cxn ang="0">
                <a:pos x="217" y="149"/>
              </a:cxn>
              <a:cxn ang="0">
                <a:pos x="194" y="149"/>
              </a:cxn>
              <a:cxn ang="0">
                <a:pos x="160" y="149"/>
              </a:cxn>
              <a:cxn ang="0">
                <a:pos x="146" y="147"/>
              </a:cxn>
              <a:cxn ang="0">
                <a:pos x="142" y="163"/>
              </a:cxn>
              <a:cxn ang="0">
                <a:pos x="130" y="158"/>
              </a:cxn>
              <a:cxn ang="0">
                <a:pos x="118" y="156"/>
              </a:cxn>
              <a:cxn ang="0">
                <a:pos x="116" y="170"/>
              </a:cxn>
              <a:cxn ang="0">
                <a:pos x="101" y="184"/>
              </a:cxn>
              <a:cxn ang="0">
                <a:pos x="75" y="215"/>
              </a:cxn>
              <a:cxn ang="0">
                <a:pos x="83" y="241"/>
              </a:cxn>
              <a:cxn ang="0">
                <a:pos x="33" y="236"/>
              </a:cxn>
              <a:cxn ang="0">
                <a:pos x="26" y="265"/>
              </a:cxn>
              <a:cxn ang="0">
                <a:pos x="16" y="307"/>
              </a:cxn>
              <a:cxn ang="0">
                <a:pos x="0" y="317"/>
              </a:cxn>
              <a:cxn ang="0">
                <a:pos x="116" y="288"/>
              </a:cxn>
              <a:cxn ang="0">
                <a:pos x="134" y="293"/>
              </a:cxn>
              <a:cxn ang="0">
                <a:pos x="248" y="279"/>
              </a:cxn>
            </a:cxnLst>
            <a:rect l="0" t="0" r="r" b="b"/>
            <a:pathLst>
              <a:path w="619" h="317">
                <a:moveTo>
                  <a:pt x="364" y="267"/>
                </a:moveTo>
                <a:lnTo>
                  <a:pt x="486" y="253"/>
                </a:lnTo>
                <a:lnTo>
                  <a:pt x="534" y="241"/>
                </a:lnTo>
                <a:lnTo>
                  <a:pt x="538" y="229"/>
                </a:lnTo>
                <a:lnTo>
                  <a:pt x="553" y="220"/>
                </a:lnTo>
                <a:lnTo>
                  <a:pt x="555" y="210"/>
                </a:lnTo>
                <a:lnTo>
                  <a:pt x="564" y="203"/>
                </a:lnTo>
                <a:lnTo>
                  <a:pt x="564" y="196"/>
                </a:lnTo>
                <a:lnTo>
                  <a:pt x="619" y="142"/>
                </a:lnTo>
                <a:lnTo>
                  <a:pt x="619" y="144"/>
                </a:lnTo>
                <a:lnTo>
                  <a:pt x="605" y="142"/>
                </a:lnTo>
                <a:lnTo>
                  <a:pt x="600" y="135"/>
                </a:lnTo>
                <a:lnTo>
                  <a:pt x="590" y="132"/>
                </a:lnTo>
                <a:lnTo>
                  <a:pt x="588" y="123"/>
                </a:lnTo>
                <a:lnTo>
                  <a:pt x="571" y="106"/>
                </a:lnTo>
                <a:lnTo>
                  <a:pt x="571" y="102"/>
                </a:lnTo>
                <a:lnTo>
                  <a:pt x="555" y="85"/>
                </a:lnTo>
                <a:lnTo>
                  <a:pt x="560" y="76"/>
                </a:lnTo>
                <a:lnTo>
                  <a:pt x="555" y="57"/>
                </a:lnTo>
                <a:lnTo>
                  <a:pt x="555" y="57"/>
                </a:lnTo>
                <a:lnTo>
                  <a:pt x="545" y="45"/>
                </a:lnTo>
                <a:lnTo>
                  <a:pt x="534" y="43"/>
                </a:lnTo>
                <a:lnTo>
                  <a:pt x="527" y="24"/>
                </a:lnTo>
                <a:lnTo>
                  <a:pt x="515" y="28"/>
                </a:lnTo>
                <a:lnTo>
                  <a:pt x="508" y="40"/>
                </a:lnTo>
                <a:lnTo>
                  <a:pt x="494" y="45"/>
                </a:lnTo>
                <a:lnTo>
                  <a:pt x="475" y="35"/>
                </a:lnTo>
                <a:lnTo>
                  <a:pt x="468" y="40"/>
                </a:lnTo>
                <a:lnTo>
                  <a:pt x="465" y="45"/>
                </a:lnTo>
                <a:lnTo>
                  <a:pt x="458" y="43"/>
                </a:lnTo>
                <a:lnTo>
                  <a:pt x="446" y="33"/>
                </a:lnTo>
                <a:lnTo>
                  <a:pt x="416" y="31"/>
                </a:lnTo>
                <a:lnTo>
                  <a:pt x="406" y="10"/>
                </a:lnTo>
                <a:lnTo>
                  <a:pt x="394" y="2"/>
                </a:lnTo>
                <a:lnTo>
                  <a:pt x="380" y="7"/>
                </a:lnTo>
                <a:lnTo>
                  <a:pt x="371" y="0"/>
                </a:lnTo>
                <a:lnTo>
                  <a:pt x="359" y="12"/>
                </a:lnTo>
                <a:lnTo>
                  <a:pt x="364" y="19"/>
                </a:lnTo>
                <a:lnTo>
                  <a:pt x="361" y="26"/>
                </a:lnTo>
                <a:lnTo>
                  <a:pt x="368" y="28"/>
                </a:lnTo>
                <a:lnTo>
                  <a:pt x="368" y="40"/>
                </a:lnTo>
                <a:lnTo>
                  <a:pt x="354" y="40"/>
                </a:lnTo>
                <a:lnTo>
                  <a:pt x="338" y="52"/>
                </a:lnTo>
                <a:lnTo>
                  <a:pt x="331" y="47"/>
                </a:lnTo>
                <a:lnTo>
                  <a:pt x="316" y="50"/>
                </a:lnTo>
                <a:lnTo>
                  <a:pt x="321" y="71"/>
                </a:lnTo>
                <a:lnTo>
                  <a:pt x="307" y="83"/>
                </a:lnTo>
                <a:lnTo>
                  <a:pt x="302" y="99"/>
                </a:lnTo>
                <a:lnTo>
                  <a:pt x="288" y="102"/>
                </a:lnTo>
                <a:lnTo>
                  <a:pt x="283" y="113"/>
                </a:lnTo>
                <a:lnTo>
                  <a:pt x="283" y="128"/>
                </a:lnTo>
                <a:lnTo>
                  <a:pt x="274" y="137"/>
                </a:lnTo>
                <a:lnTo>
                  <a:pt x="255" y="128"/>
                </a:lnTo>
                <a:lnTo>
                  <a:pt x="253" y="121"/>
                </a:lnTo>
                <a:lnTo>
                  <a:pt x="246" y="116"/>
                </a:lnTo>
                <a:lnTo>
                  <a:pt x="248" y="121"/>
                </a:lnTo>
                <a:lnTo>
                  <a:pt x="238" y="123"/>
                </a:lnTo>
                <a:lnTo>
                  <a:pt x="241" y="128"/>
                </a:lnTo>
                <a:lnTo>
                  <a:pt x="234" y="132"/>
                </a:lnTo>
                <a:lnTo>
                  <a:pt x="236" y="144"/>
                </a:lnTo>
                <a:lnTo>
                  <a:pt x="229" y="147"/>
                </a:lnTo>
                <a:lnTo>
                  <a:pt x="227" y="154"/>
                </a:lnTo>
                <a:lnTo>
                  <a:pt x="224" y="149"/>
                </a:lnTo>
                <a:lnTo>
                  <a:pt x="217" y="149"/>
                </a:lnTo>
                <a:lnTo>
                  <a:pt x="208" y="139"/>
                </a:lnTo>
                <a:lnTo>
                  <a:pt x="194" y="149"/>
                </a:lnTo>
                <a:lnTo>
                  <a:pt x="186" y="163"/>
                </a:lnTo>
                <a:lnTo>
                  <a:pt x="160" y="149"/>
                </a:lnTo>
                <a:lnTo>
                  <a:pt x="149" y="154"/>
                </a:lnTo>
                <a:lnTo>
                  <a:pt x="146" y="147"/>
                </a:lnTo>
                <a:lnTo>
                  <a:pt x="146" y="161"/>
                </a:lnTo>
                <a:lnTo>
                  <a:pt x="142" y="163"/>
                </a:lnTo>
                <a:lnTo>
                  <a:pt x="139" y="156"/>
                </a:lnTo>
                <a:lnTo>
                  <a:pt x="130" y="158"/>
                </a:lnTo>
                <a:lnTo>
                  <a:pt x="120" y="154"/>
                </a:lnTo>
                <a:lnTo>
                  <a:pt x="118" y="156"/>
                </a:lnTo>
                <a:lnTo>
                  <a:pt x="120" y="165"/>
                </a:lnTo>
                <a:lnTo>
                  <a:pt x="116" y="170"/>
                </a:lnTo>
                <a:lnTo>
                  <a:pt x="109" y="168"/>
                </a:lnTo>
                <a:lnTo>
                  <a:pt x="101" y="184"/>
                </a:lnTo>
                <a:lnTo>
                  <a:pt x="109" y="203"/>
                </a:lnTo>
                <a:lnTo>
                  <a:pt x="75" y="215"/>
                </a:lnTo>
                <a:lnTo>
                  <a:pt x="73" y="227"/>
                </a:lnTo>
                <a:lnTo>
                  <a:pt x="83" y="241"/>
                </a:lnTo>
                <a:lnTo>
                  <a:pt x="73" y="250"/>
                </a:lnTo>
                <a:lnTo>
                  <a:pt x="33" y="236"/>
                </a:lnTo>
                <a:lnTo>
                  <a:pt x="19" y="253"/>
                </a:lnTo>
                <a:lnTo>
                  <a:pt x="26" y="265"/>
                </a:lnTo>
                <a:lnTo>
                  <a:pt x="26" y="286"/>
                </a:lnTo>
                <a:lnTo>
                  <a:pt x="16" y="307"/>
                </a:lnTo>
                <a:lnTo>
                  <a:pt x="5" y="302"/>
                </a:lnTo>
                <a:lnTo>
                  <a:pt x="0" y="317"/>
                </a:lnTo>
                <a:lnTo>
                  <a:pt x="120" y="307"/>
                </a:lnTo>
                <a:lnTo>
                  <a:pt x="116" y="288"/>
                </a:lnTo>
                <a:lnTo>
                  <a:pt x="134" y="288"/>
                </a:lnTo>
                <a:lnTo>
                  <a:pt x="134" y="293"/>
                </a:lnTo>
                <a:lnTo>
                  <a:pt x="243" y="283"/>
                </a:lnTo>
                <a:lnTo>
                  <a:pt x="248" y="279"/>
                </a:lnTo>
                <a:lnTo>
                  <a:pt x="364" y="267"/>
                </a:lnTo>
                <a:close/>
              </a:path>
            </a:pathLst>
          </a:custGeom>
          <a:pattFill prst="dkUpDiag">
            <a:fgClr>
              <a:srgbClr val="FF9933"/>
            </a:fgClr>
            <a:bgClr>
              <a:schemeClr val="bg1"/>
            </a:bgClr>
          </a:pattFill>
          <a:ln w="3175">
            <a:solidFill>
              <a:schemeClr val="tx1"/>
            </a:solidFill>
            <a:round/>
            <a:headEnd/>
            <a:tailEnd/>
          </a:ln>
        </p:spPr>
        <p:txBody>
          <a:bodyPr/>
          <a:lstStyle/>
          <a:p>
            <a:pPr>
              <a:defRPr/>
            </a:pPr>
            <a:endParaRPr lang="en-US" sz="1800" dirty="0"/>
          </a:p>
        </p:txBody>
      </p:sp>
      <p:grpSp>
        <p:nvGrpSpPr>
          <p:cNvPr id="129" name="Group 27"/>
          <p:cNvGrpSpPr>
            <a:grpSpLocks/>
          </p:cNvGrpSpPr>
          <p:nvPr/>
        </p:nvGrpSpPr>
        <p:grpSpPr bwMode="auto">
          <a:xfrm>
            <a:off x="7126014" y="3692792"/>
            <a:ext cx="1076748" cy="487475"/>
            <a:chOff x="3988" y="2331"/>
            <a:chExt cx="751" cy="340"/>
          </a:xfrm>
          <a:solidFill>
            <a:schemeClr val="bg1"/>
          </a:solidFill>
        </p:grpSpPr>
        <p:sp>
          <p:nvSpPr>
            <p:cNvPr id="130" name="Freeform 28"/>
            <p:cNvSpPr>
              <a:spLocks/>
            </p:cNvSpPr>
            <p:nvPr/>
          </p:nvSpPr>
          <p:spPr bwMode="gray">
            <a:xfrm>
              <a:off x="4690" y="2491"/>
              <a:ext cx="31" cy="26"/>
            </a:xfrm>
            <a:custGeom>
              <a:avLst/>
              <a:gdLst/>
              <a:ahLst/>
              <a:cxnLst>
                <a:cxn ang="0">
                  <a:pos x="0" y="24"/>
                </a:cxn>
                <a:cxn ang="0">
                  <a:pos x="5" y="26"/>
                </a:cxn>
                <a:cxn ang="0">
                  <a:pos x="31" y="2"/>
                </a:cxn>
                <a:cxn ang="0">
                  <a:pos x="26" y="0"/>
                </a:cxn>
                <a:cxn ang="0">
                  <a:pos x="0" y="24"/>
                </a:cxn>
              </a:cxnLst>
              <a:rect l="0" t="0" r="r" b="b"/>
              <a:pathLst>
                <a:path w="31" h="26">
                  <a:moveTo>
                    <a:pt x="0" y="24"/>
                  </a:moveTo>
                  <a:lnTo>
                    <a:pt x="5" y="26"/>
                  </a:lnTo>
                  <a:lnTo>
                    <a:pt x="31" y="2"/>
                  </a:lnTo>
                  <a:lnTo>
                    <a:pt x="26" y="0"/>
                  </a:lnTo>
                  <a:lnTo>
                    <a:pt x="0" y="24"/>
                  </a:lnTo>
                  <a:close/>
                </a:path>
              </a:pathLst>
            </a:custGeom>
            <a:grpFill/>
            <a:ln w="3175">
              <a:solidFill>
                <a:schemeClr val="tx1"/>
              </a:solidFill>
              <a:round/>
              <a:headEnd/>
              <a:tailEnd/>
            </a:ln>
          </p:spPr>
          <p:txBody>
            <a:bodyPr/>
            <a:lstStyle/>
            <a:p>
              <a:pPr>
                <a:defRPr/>
              </a:pPr>
              <a:endParaRPr lang="en-US" sz="1800" dirty="0"/>
            </a:p>
          </p:txBody>
        </p:sp>
        <p:sp>
          <p:nvSpPr>
            <p:cNvPr id="131" name="Freeform 29"/>
            <p:cNvSpPr>
              <a:spLocks/>
            </p:cNvSpPr>
            <p:nvPr/>
          </p:nvSpPr>
          <p:spPr bwMode="gray">
            <a:xfrm>
              <a:off x="4706" y="2394"/>
              <a:ext cx="33" cy="90"/>
            </a:xfrm>
            <a:custGeom>
              <a:avLst/>
              <a:gdLst/>
              <a:ahLst/>
              <a:cxnLst>
                <a:cxn ang="0">
                  <a:pos x="31" y="40"/>
                </a:cxn>
                <a:cxn ang="0">
                  <a:pos x="3" y="0"/>
                </a:cxn>
                <a:cxn ang="0">
                  <a:pos x="0" y="3"/>
                </a:cxn>
                <a:cxn ang="0">
                  <a:pos x="29" y="43"/>
                </a:cxn>
                <a:cxn ang="0">
                  <a:pos x="29" y="78"/>
                </a:cxn>
                <a:cxn ang="0">
                  <a:pos x="17" y="90"/>
                </a:cxn>
                <a:cxn ang="0">
                  <a:pos x="19" y="90"/>
                </a:cxn>
                <a:cxn ang="0">
                  <a:pos x="33" y="83"/>
                </a:cxn>
                <a:cxn ang="0">
                  <a:pos x="31" y="40"/>
                </a:cxn>
              </a:cxnLst>
              <a:rect l="0" t="0" r="r" b="b"/>
              <a:pathLst>
                <a:path w="33" h="90">
                  <a:moveTo>
                    <a:pt x="31" y="40"/>
                  </a:moveTo>
                  <a:lnTo>
                    <a:pt x="3" y="0"/>
                  </a:lnTo>
                  <a:lnTo>
                    <a:pt x="0" y="3"/>
                  </a:lnTo>
                  <a:lnTo>
                    <a:pt x="29" y="43"/>
                  </a:lnTo>
                  <a:lnTo>
                    <a:pt x="29" y="78"/>
                  </a:lnTo>
                  <a:lnTo>
                    <a:pt x="17" y="90"/>
                  </a:lnTo>
                  <a:lnTo>
                    <a:pt x="19" y="90"/>
                  </a:lnTo>
                  <a:lnTo>
                    <a:pt x="33" y="83"/>
                  </a:lnTo>
                  <a:lnTo>
                    <a:pt x="31" y="40"/>
                  </a:lnTo>
                  <a:close/>
                </a:path>
              </a:pathLst>
            </a:custGeom>
            <a:grpFill/>
            <a:ln w="3175">
              <a:solidFill>
                <a:schemeClr val="tx1"/>
              </a:solidFill>
              <a:round/>
              <a:headEnd/>
              <a:tailEnd/>
            </a:ln>
          </p:spPr>
          <p:txBody>
            <a:bodyPr/>
            <a:lstStyle/>
            <a:p>
              <a:pPr>
                <a:defRPr/>
              </a:pPr>
              <a:endParaRPr lang="en-US" sz="1800" dirty="0"/>
            </a:p>
          </p:txBody>
        </p:sp>
        <p:sp>
          <p:nvSpPr>
            <p:cNvPr id="132" name="Freeform 30"/>
            <p:cNvSpPr>
              <a:spLocks/>
            </p:cNvSpPr>
            <p:nvPr/>
          </p:nvSpPr>
          <p:spPr bwMode="gray">
            <a:xfrm>
              <a:off x="3988" y="2331"/>
              <a:ext cx="730" cy="340"/>
            </a:xfrm>
            <a:custGeom>
              <a:avLst/>
              <a:gdLst/>
              <a:ahLst/>
              <a:cxnLst>
                <a:cxn ang="0">
                  <a:pos x="666" y="193"/>
                </a:cxn>
                <a:cxn ang="0">
                  <a:pos x="664" y="193"/>
                </a:cxn>
                <a:cxn ang="0">
                  <a:pos x="669" y="174"/>
                </a:cxn>
                <a:cxn ang="0">
                  <a:pos x="676" y="160"/>
                </a:cxn>
                <a:cxn ang="0">
                  <a:pos x="643" y="148"/>
                </a:cxn>
                <a:cxn ang="0">
                  <a:pos x="671" y="134"/>
                </a:cxn>
                <a:cxn ang="0">
                  <a:pos x="683" y="144"/>
                </a:cxn>
                <a:cxn ang="0">
                  <a:pos x="704" y="146"/>
                </a:cxn>
                <a:cxn ang="0">
                  <a:pos x="723" y="118"/>
                </a:cxn>
                <a:cxn ang="0">
                  <a:pos x="723" y="87"/>
                </a:cxn>
                <a:cxn ang="0">
                  <a:pos x="709" y="87"/>
                </a:cxn>
                <a:cxn ang="0">
                  <a:pos x="704" y="106"/>
                </a:cxn>
                <a:cxn ang="0">
                  <a:pos x="695" y="80"/>
                </a:cxn>
                <a:cxn ang="0">
                  <a:pos x="648" y="94"/>
                </a:cxn>
                <a:cxn ang="0">
                  <a:pos x="640" y="54"/>
                </a:cxn>
                <a:cxn ang="0">
                  <a:pos x="655" y="77"/>
                </a:cxn>
                <a:cxn ang="0">
                  <a:pos x="683" y="59"/>
                </a:cxn>
                <a:cxn ang="0">
                  <a:pos x="690" y="51"/>
                </a:cxn>
                <a:cxn ang="0">
                  <a:pos x="709" y="54"/>
                </a:cxn>
                <a:cxn ang="0">
                  <a:pos x="716" y="61"/>
                </a:cxn>
                <a:cxn ang="0">
                  <a:pos x="704" y="44"/>
                </a:cxn>
                <a:cxn ang="0">
                  <a:pos x="695" y="25"/>
                </a:cxn>
                <a:cxn ang="0">
                  <a:pos x="629" y="14"/>
                </a:cxn>
                <a:cxn ang="0">
                  <a:pos x="203" y="101"/>
                </a:cxn>
                <a:cxn ang="0">
                  <a:pos x="201" y="115"/>
                </a:cxn>
                <a:cxn ang="0">
                  <a:pos x="196" y="120"/>
                </a:cxn>
                <a:cxn ang="0">
                  <a:pos x="180" y="151"/>
                </a:cxn>
                <a:cxn ang="0">
                  <a:pos x="159" y="148"/>
                </a:cxn>
                <a:cxn ang="0">
                  <a:pos x="133" y="160"/>
                </a:cxn>
                <a:cxn ang="0">
                  <a:pos x="118" y="177"/>
                </a:cxn>
                <a:cxn ang="0">
                  <a:pos x="111" y="184"/>
                </a:cxn>
                <a:cxn ang="0">
                  <a:pos x="90" y="198"/>
                </a:cxn>
                <a:cxn ang="0">
                  <a:pos x="43" y="226"/>
                </a:cxn>
                <a:cxn ang="0">
                  <a:pos x="22" y="243"/>
                </a:cxn>
                <a:cxn ang="0">
                  <a:pos x="5" y="262"/>
                </a:cxn>
                <a:cxn ang="0">
                  <a:pos x="0" y="290"/>
                </a:cxn>
                <a:cxn ang="0">
                  <a:pos x="133" y="266"/>
                </a:cxn>
                <a:cxn ang="0">
                  <a:pos x="142" y="262"/>
                </a:cxn>
                <a:cxn ang="0">
                  <a:pos x="163" y="248"/>
                </a:cxn>
                <a:cxn ang="0">
                  <a:pos x="284" y="248"/>
                </a:cxn>
                <a:cxn ang="0">
                  <a:pos x="307" y="257"/>
                </a:cxn>
                <a:cxn ang="0">
                  <a:pos x="404" y="257"/>
                </a:cxn>
                <a:cxn ang="0">
                  <a:pos x="555" y="328"/>
                </a:cxn>
                <a:cxn ang="0">
                  <a:pos x="584" y="299"/>
                </a:cxn>
                <a:cxn ang="0">
                  <a:pos x="636" y="236"/>
                </a:cxn>
                <a:cxn ang="0">
                  <a:pos x="690" y="207"/>
                </a:cxn>
                <a:cxn ang="0">
                  <a:pos x="688" y="188"/>
                </a:cxn>
              </a:cxnLst>
              <a:rect l="0" t="0" r="r" b="b"/>
              <a:pathLst>
                <a:path w="730" h="340">
                  <a:moveTo>
                    <a:pt x="674" y="188"/>
                  </a:moveTo>
                  <a:lnTo>
                    <a:pt x="666" y="193"/>
                  </a:lnTo>
                  <a:lnTo>
                    <a:pt x="666" y="196"/>
                  </a:lnTo>
                  <a:lnTo>
                    <a:pt x="664" y="193"/>
                  </a:lnTo>
                  <a:lnTo>
                    <a:pt x="664" y="184"/>
                  </a:lnTo>
                  <a:lnTo>
                    <a:pt x="669" y="174"/>
                  </a:lnTo>
                  <a:lnTo>
                    <a:pt x="671" y="167"/>
                  </a:lnTo>
                  <a:lnTo>
                    <a:pt x="676" y="160"/>
                  </a:lnTo>
                  <a:lnTo>
                    <a:pt x="669" y="153"/>
                  </a:lnTo>
                  <a:lnTo>
                    <a:pt x="643" y="148"/>
                  </a:lnTo>
                  <a:lnTo>
                    <a:pt x="662" y="144"/>
                  </a:lnTo>
                  <a:lnTo>
                    <a:pt x="671" y="134"/>
                  </a:lnTo>
                  <a:lnTo>
                    <a:pt x="676" y="144"/>
                  </a:lnTo>
                  <a:lnTo>
                    <a:pt x="683" y="144"/>
                  </a:lnTo>
                  <a:lnTo>
                    <a:pt x="690" y="148"/>
                  </a:lnTo>
                  <a:lnTo>
                    <a:pt x="704" y="146"/>
                  </a:lnTo>
                  <a:lnTo>
                    <a:pt x="714" y="139"/>
                  </a:lnTo>
                  <a:lnTo>
                    <a:pt x="723" y="118"/>
                  </a:lnTo>
                  <a:lnTo>
                    <a:pt x="730" y="108"/>
                  </a:lnTo>
                  <a:lnTo>
                    <a:pt x="723" y="87"/>
                  </a:lnTo>
                  <a:lnTo>
                    <a:pt x="716" y="77"/>
                  </a:lnTo>
                  <a:lnTo>
                    <a:pt x="709" y="87"/>
                  </a:lnTo>
                  <a:lnTo>
                    <a:pt x="707" y="106"/>
                  </a:lnTo>
                  <a:lnTo>
                    <a:pt x="704" y="106"/>
                  </a:lnTo>
                  <a:lnTo>
                    <a:pt x="700" y="99"/>
                  </a:lnTo>
                  <a:lnTo>
                    <a:pt x="695" y="80"/>
                  </a:lnTo>
                  <a:lnTo>
                    <a:pt x="657" y="94"/>
                  </a:lnTo>
                  <a:lnTo>
                    <a:pt x="648" y="94"/>
                  </a:lnTo>
                  <a:lnTo>
                    <a:pt x="638" y="59"/>
                  </a:lnTo>
                  <a:lnTo>
                    <a:pt x="640" y="54"/>
                  </a:lnTo>
                  <a:lnTo>
                    <a:pt x="650" y="75"/>
                  </a:lnTo>
                  <a:lnTo>
                    <a:pt x="655" y="77"/>
                  </a:lnTo>
                  <a:lnTo>
                    <a:pt x="664" y="77"/>
                  </a:lnTo>
                  <a:lnTo>
                    <a:pt x="683" y="59"/>
                  </a:lnTo>
                  <a:lnTo>
                    <a:pt x="690" y="59"/>
                  </a:lnTo>
                  <a:lnTo>
                    <a:pt x="690" y="51"/>
                  </a:lnTo>
                  <a:lnTo>
                    <a:pt x="700" y="54"/>
                  </a:lnTo>
                  <a:lnTo>
                    <a:pt x="709" y="54"/>
                  </a:lnTo>
                  <a:lnTo>
                    <a:pt x="716" y="63"/>
                  </a:lnTo>
                  <a:lnTo>
                    <a:pt x="716" y="61"/>
                  </a:lnTo>
                  <a:lnTo>
                    <a:pt x="711" y="51"/>
                  </a:lnTo>
                  <a:lnTo>
                    <a:pt x="704" y="44"/>
                  </a:lnTo>
                  <a:lnTo>
                    <a:pt x="697" y="30"/>
                  </a:lnTo>
                  <a:lnTo>
                    <a:pt x="695" y="25"/>
                  </a:lnTo>
                  <a:lnTo>
                    <a:pt x="695" y="0"/>
                  </a:lnTo>
                  <a:lnTo>
                    <a:pt x="629" y="14"/>
                  </a:lnTo>
                  <a:lnTo>
                    <a:pt x="206" y="85"/>
                  </a:lnTo>
                  <a:lnTo>
                    <a:pt x="203" y="101"/>
                  </a:lnTo>
                  <a:lnTo>
                    <a:pt x="206" y="103"/>
                  </a:lnTo>
                  <a:lnTo>
                    <a:pt x="201" y="115"/>
                  </a:lnTo>
                  <a:lnTo>
                    <a:pt x="206" y="120"/>
                  </a:lnTo>
                  <a:lnTo>
                    <a:pt x="196" y="120"/>
                  </a:lnTo>
                  <a:lnTo>
                    <a:pt x="189" y="127"/>
                  </a:lnTo>
                  <a:lnTo>
                    <a:pt x="180" y="151"/>
                  </a:lnTo>
                  <a:lnTo>
                    <a:pt x="166" y="146"/>
                  </a:lnTo>
                  <a:lnTo>
                    <a:pt x="159" y="148"/>
                  </a:lnTo>
                  <a:lnTo>
                    <a:pt x="140" y="172"/>
                  </a:lnTo>
                  <a:lnTo>
                    <a:pt x="133" y="160"/>
                  </a:lnTo>
                  <a:lnTo>
                    <a:pt x="121" y="170"/>
                  </a:lnTo>
                  <a:lnTo>
                    <a:pt x="118" y="177"/>
                  </a:lnTo>
                  <a:lnTo>
                    <a:pt x="109" y="177"/>
                  </a:lnTo>
                  <a:lnTo>
                    <a:pt x="111" y="184"/>
                  </a:lnTo>
                  <a:lnTo>
                    <a:pt x="104" y="196"/>
                  </a:lnTo>
                  <a:lnTo>
                    <a:pt x="90" y="198"/>
                  </a:lnTo>
                  <a:lnTo>
                    <a:pt x="64" y="222"/>
                  </a:lnTo>
                  <a:lnTo>
                    <a:pt x="43" y="226"/>
                  </a:lnTo>
                  <a:lnTo>
                    <a:pt x="31" y="233"/>
                  </a:lnTo>
                  <a:lnTo>
                    <a:pt x="22" y="243"/>
                  </a:lnTo>
                  <a:lnTo>
                    <a:pt x="19" y="262"/>
                  </a:lnTo>
                  <a:lnTo>
                    <a:pt x="5" y="262"/>
                  </a:lnTo>
                  <a:lnTo>
                    <a:pt x="0" y="266"/>
                  </a:lnTo>
                  <a:lnTo>
                    <a:pt x="0" y="290"/>
                  </a:lnTo>
                  <a:lnTo>
                    <a:pt x="107" y="278"/>
                  </a:lnTo>
                  <a:lnTo>
                    <a:pt x="133" y="266"/>
                  </a:lnTo>
                  <a:lnTo>
                    <a:pt x="135" y="269"/>
                  </a:lnTo>
                  <a:lnTo>
                    <a:pt x="142" y="262"/>
                  </a:lnTo>
                  <a:lnTo>
                    <a:pt x="161" y="252"/>
                  </a:lnTo>
                  <a:lnTo>
                    <a:pt x="163" y="248"/>
                  </a:lnTo>
                  <a:lnTo>
                    <a:pt x="279" y="238"/>
                  </a:lnTo>
                  <a:lnTo>
                    <a:pt x="284" y="248"/>
                  </a:lnTo>
                  <a:lnTo>
                    <a:pt x="291" y="240"/>
                  </a:lnTo>
                  <a:lnTo>
                    <a:pt x="307" y="257"/>
                  </a:lnTo>
                  <a:lnTo>
                    <a:pt x="307" y="271"/>
                  </a:lnTo>
                  <a:lnTo>
                    <a:pt x="404" y="257"/>
                  </a:lnTo>
                  <a:lnTo>
                    <a:pt x="520" y="340"/>
                  </a:lnTo>
                  <a:lnTo>
                    <a:pt x="555" y="328"/>
                  </a:lnTo>
                  <a:lnTo>
                    <a:pt x="581" y="309"/>
                  </a:lnTo>
                  <a:lnTo>
                    <a:pt x="584" y="299"/>
                  </a:lnTo>
                  <a:lnTo>
                    <a:pt x="598" y="266"/>
                  </a:lnTo>
                  <a:lnTo>
                    <a:pt x="636" y="236"/>
                  </a:lnTo>
                  <a:lnTo>
                    <a:pt x="669" y="229"/>
                  </a:lnTo>
                  <a:lnTo>
                    <a:pt x="690" y="207"/>
                  </a:lnTo>
                  <a:lnTo>
                    <a:pt x="690" y="198"/>
                  </a:lnTo>
                  <a:lnTo>
                    <a:pt x="688" y="188"/>
                  </a:lnTo>
                  <a:lnTo>
                    <a:pt x="674" y="188"/>
                  </a:lnTo>
                  <a:close/>
                </a:path>
              </a:pathLst>
            </a:custGeom>
            <a:grpFill/>
            <a:ln w="3175">
              <a:solidFill>
                <a:schemeClr val="tx1"/>
              </a:solidFill>
              <a:round/>
              <a:headEnd/>
              <a:tailEnd/>
            </a:ln>
          </p:spPr>
          <p:txBody>
            <a:bodyPr/>
            <a:lstStyle/>
            <a:p>
              <a:pPr>
                <a:defRPr/>
              </a:pPr>
              <a:endParaRPr lang="en-US" sz="1800" dirty="0"/>
            </a:p>
          </p:txBody>
        </p:sp>
      </p:grpSp>
      <p:sp>
        <p:nvSpPr>
          <p:cNvPr id="133" name="Freeform 31"/>
          <p:cNvSpPr>
            <a:spLocks/>
          </p:cNvSpPr>
          <p:nvPr/>
        </p:nvSpPr>
        <p:spPr bwMode="gray">
          <a:xfrm>
            <a:off x="6645016" y="4126150"/>
            <a:ext cx="460375" cy="755650"/>
          </a:xfrm>
          <a:custGeom>
            <a:avLst/>
            <a:gdLst/>
            <a:ahLst/>
            <a:cxnLst>
              <a:cxn ang="0">
                <a:pos x="16" y="515"/>
              </a:cxn>
              <a:cxn ang="0">
                <a:pos x="31" y="515"/>
              </a:cxn>
              <a:cxn ang="0">
                <a:pos x="38" y="510"/>
              </a:cxn>
              <a:cxn ang="0">
                <a:pos x="47" y="456"/>
              </a:cxn>
              <a:cxn ang="0">
                <a:pos x="59" y="510"/>
              </a:cxn>
              <a:cxn ang="0">
                <a:pos x="54" y="519"/>
              </a:cxn>
              <a:cxn ang="0">
                <a:pos x="57" y="527"/>
              </a:cxn>
              <a:cxn ang="0">
                <a:pos x="106" y="510"/>
              </a:cxn>
              <a:cxn ang="0">
                <a:pos x="104" y="493"/>
              </a:cxn>
              <a:cxn ang="0">
                <a:pos x="106" y="479"/>
              </a:cxn>
              <a:cxn ang="0">
                <a:pos x="85" y="458"/>
              </a:cxn>
              <a:cxn ang="0">
                <a:pos x="85" y="444"/>
              </a:cxn>
              <a:cxn ang="0">
                <a:pos x="321" y="423"/>
              </a:cxn>
              <a:cxn ang="0">
                <a:pos x="312" y="404"/>
              </a:cxn>
              <a:cxn ang="0">
                <a:pos x="312" y="345"/>
              </a:cxn>
              <a:cxn ang="0">
                <a:pos x="302" y="326"/>
              </a:cxn>
              <a:cxn ang="0">
                <a:pos x="305" y="302"/>
              </a:cxn>
              <a:cxn ang="0">
                <a:pos x="316" y="286"/>
              </a:cxn>
              <a:cxn ang="0">
                <a:pos x="307" y="279"/>
              </a:cxn>
              <a:cxn ang="0">
                <a:pos x="309" y="269"/>
              </a:cxn>
              <a:cxn ang="0">
                <a:pos x="295" y="248"/>
              </a:cxn>
              <a:cxn ang="0">
                <a:pos x="222" y="0"/>
              </a:cxn>
              <a:cxn ang="0">
                <a:pos x="0" y="19"/>
              </a:cxn>
              <a:cxn ang="0">
                <a:pos x="9" y="31"/>
              </a:cxn>
              <a:cxn ang="0">
                <a:pos x="16" y="515"/>
              </a:cxn>
            </a:cxnLst>
            <a:rect l="0" t="0" r="r" b="b"/>
            <a:pathLst>
              <a:path w="321" h="527">
                <a:moveTo>
                  <a:pt x="16" y="515"/>
                </a:moveTo>
                <a:lnTo>
                  <a:pt x="31" y="515"/>
                </a:lnTo>
                <a:lnTo>
                  <a:pt x="38" y="510"/>
                </a:lnTo>
                <a:lnTo>
                  <a:pt x="47" y="456"/>
                </a:lnTo>
                <a:lnTo>
                  <a:pt x="59" y="510"/>
                </a:lnTo>
                <a:lnTo>
                  <a:pt x="54" y="519"/>
                </a:lnTo>
                <a:lnTo>
                  <a:pt x="57" y="527"/>
                </a:lnTo>
                <a:lnTo>
                  <a:pt x="106" y="510"/>
                </a:lnTo>
                <a:lnTo>
                  <a:pt x="104" y="493"/>
                </a:lnTo>
                <a:lnTo>
                  <a:pt x="106" y="479"/>
                </a:lnTo>
                <a:lnTo>
                  <a:pt x="85" y="458"/>
                </a:lnTo>
                <a:lnTo>
                  <a:pt x="85" y="444"/>
                </a:lnTo>
                <a:lnTo>
                  <a:pt x="321" y="423"/>
                </a:lnTo>
                <a:lnTo>
                  <a:pt x="312" y="404"/>
                </a:lnTo>
                <a:lnTo>
                  <a:pt x="312" y="345"/>
                </a:lnTo>
                <a:lnTo>
                  <a:pt x="302" y="326"/>
                </a:lnTo>
                <a:lnTo>
                  <a:pt x="305" y="302"/>
                </a:lnTo>
                <a:lnTo>
                  <a:pt x="316" y="286"/>
                </a:lnTo>
                <a:lnTo>
                  <a:pt x="307" y="279"/>
                </a:lnTo>
                <a:lnTo>
                  <a:pt x="309" y="269"/>
                </a:lnTo>
                <a:lnTo>
                  <a:pt x="295" y="248"/>
                </a:lnTo>
                <a:lnTo>
                  <a:pt x="222" y="0"/>
                </a:lnTo>
                <a:lnTo>
                  <a:pt x="0" y="19"/>
                </a:lnTo>
                <a:lnTo>
                  <a:pt x="9" y="31"/>
                </a:lnTo>
                <a:lnTo>
                  <a:pt x="16" y="515"/>
                </a:lnTo>
                <a:close/>
              </a:path>
            </a:pathLst>
          </a:custGeom>
          <a:solidFill>
            <a:schemeClr val="bg1"/>
          </a:solidFill>
          <a:ln w="3175">
            <a:solidFill>
              <a:schemeClr val="tx1"/>
            </a:solidFill>
            <a:round/>
            <a:headEnd/>
            <a:tailEnd/>
          </a:ln>
        </p:spPr>
        <p:txBody>
          <a:bodyPr/>
          <a:lstStyle/>
          <a:p>
            <a:pPr>
              <a:defRPr/>
            </a:pPr>
            <a:endParaRPr lang="en-US" sz="1800" dirty="0"/>
          </a:p>
        </p:txBody>
      </p:sp>
      <p:sp>
        <p:nvSpPr>
          <p:cNvPr id="134" name="Freeform 32"/>
          <p:cNvSpPr>
            <a:spLocks/>
          </p:cNvSpPr>
          <p:nvPr/>
        </p:nvSpPr>
        <p:spPr bwMode="gray">
          <a:xfrm>
            <a:off x="5846502" y="3938824"/>
            <a:ext cx="609600" cy="552450"/>
          </a:xfrm>
          <a:custGeom>
            <a:avLst/>
            <a:gdLst/>
            <a:ahLst/>
            <a:cxnLst>
              <a:cxn ang="0">
                <a:pos x="307" y="2"/>
              </a:cxn>
              <a:cxn ang="0">
                <a:pos x="0" y="9"/>
              </a:cxn>
              <a:cxn ang="0">
                <a:pos x="11" y="316"/>
              </a:cxn>
              <a:cxn ang="0">
                <a:pos x="18" y="326"/>
              </a:cxn>
              <a:cxn ang="0">
                <a:pos x="37" y="324"/>
              </a:cxn>
              <a:cxn ang="0">
                <a:pos x="49" y="326"/>
              </a:cxn>
              <a:cxn ang="0">
                <a:pos x="51" y="385"/>
              </a:cxn>
              <a:cxn ang="0">
                <a:pos x="309" y="378"/>
              </a:cxn>
              <a:cxn ang="0">
                <a:pos x="307" y="366"/>
              </a:cxn>
              <a:cxn ang="0">
                <a:pos x="314" y="361"/>
              </a:cxn>
              <a:cxn ang="0">
                <a:pos x="311" y="349"/>
              </a:cxn>
              <a:cxn ang="0">
                <a:pos x="304" y="345"/>
              </a:cxn>
              <a:cxn ang="0">
                <a:pos x="309" y="328"/>
              </a:cxn>
              <a:cxn ang="0">
                <a:pos x="299" y="321"/>
              </a:cxn>
              <a:cxn ang="0">
                <a:pos x="307" y="316"/>
              </a:cxn>
              <a:cxn ang="0">
                <a:pos x="307" y="312"/>
              </a:cxn>
              <a:cxn ang="0">
                <a:pos x="299" y="307"/>
              </a:cxn>
              <a:cxn ang="0">
                <a:pos x="314" y="295"/>
              </a:cxn>
              <a:cxn ang="0">
                <a:pos x="316" y="279"/>
              </a:cxn>
              <a:cxn ang="0">
                <a:pos x="309" y="274"/>
              </a:cxn>
              <a:cxn ang="0">
                <a:pos x="328" y="267"/>
              </a:cxn>
              <a:cxn ang="0">
                <a:pos x="328" y="260"/>
              </a:cxn>
              <a:cxn ang="0">
                <a:pos x="321" y="255"/>
              </a:cxn>
              <a:cxn ang="0">
                <a:pos x="328" y="250"/>
              </a:cxn>
              <a:cxn ang="0">
                <a:pos x="333" y="241"/>
              </a:cxn>
              <a:cxn ang="0">
                <a:pos x="337" y="241"/>
              </a:cxn>
              <a:cxn ang="0">
                <a:pos x="337" y="231"/>
              </a:cxn>
              <a:cxn ang="0">
                <a:pos x="351" y="224"/>
              </a:cxn>
              <a:cxn ang="0">
                <a:pos x="349" y="203"/>
              </a:cxn>
              <a:cxn ang="0">
                <a:pos x="354" y="191"/>
              </a:cxn>
              <a:cxn ang="0">
                <a:pos x="361" y="191"/>
              </a:cxn>
              <a:cxn ang="0">
                <a:pos x="361" y="182"/>
              </a:cxn>
              <a:cxn ang="0">
                <a:pos x="377" y="170"/>
              </a:cxn>
              <a:cxn ang="0">
                <a:pos x="373" y="161"/>
              </a:cxn>
              <a:cxn ang="0">
                <a:pos x="382" y="156"/>
              </a:cxn>
              <a:cxn ang="0">
                <a:pos x="385" y="149"/>
              </a:cxn>
              <a:cxn ang="0">
                <a:pos x="392" y="146"/>
              </a:cxn>
              <a:cxn ang="0">
                <a:pos x="387" y="123"/>
              </a:cxn>
              <a:cxn ang="0">
                <a:pos x="396" y="106"/>
              </a:cxn>
              <a:cxn ang="0">
                <a:pos x="403" y="104"/>
              </a:cxn>
              <a:cxn ang="0">
                <a:pos x="401" y="97"/>
              </a:cxn>
              <a:cxn ang="0">
                <a:pos x="406" y="92"/>
              </a:cxn>
              <a:cxn ang="0">
                <a:pos x="401" y="83"/>
              </a:cxn>
              <a:cxn ang="0">
                <a:pos x="418" y="73"/>
              </a:cxn>
              <a:cxn ang="0">
                <a:pos x="420" y="68"/>
              </a:cxn>
              <a:cxn ang="0">
                <a:pos x="415" y="64"/>
              </a:cxn>
              <a:cxn ang="0">
                <a:pos x="425" y="61"/>
              </a:cxn>
              <a:cxn ang="0">
                <a:pos x="418" y="52"/>
              </a:cxn>
              <a:cxn ang="0">
                <a:pos x="361" y="54"/>
              </a:cxn>
              <a:cxn ang="0">
                <a:pos x="387" y="24"/>
              </a:cxn>
              <a:cxn ang="0">
                <a:pos x="387" y="12"/>
              </a:cxn>
              <a:cxn ang="0">
                <a:pos x="377" y="0"/>
              </a:cxn>
              <a:cxn ang="0">
                <a:pos x="307" y="2"/>
              </a:cxn>
            </a:cxnLst>
            <a:rect l="0" t="0" r="r" b="b"/>
            <a:pathLst>
              <a:path w="425" h="385">
                <a:moveTo>
                  <a:pt x="307" y="2"/>
                </a:moveTo>
                <a:lnTo>
                  <a:pt x="0" y="9"/>
                </a:lnTo>
                <a:lnTo>
                  <a:pt x="11" y="316"/>
                </a:lnTo>
                <a:lnTo>
                  <a:pt x="18" y="326"/>
                </a:lnTo>
                <a:lnTo>
                  <a:pt x="37" y="324"/>
                </a:lnTo>
                <a:lnTo>
                  <a:pt x="49" y="326"/>
                </a:lnTo>
                <a:lnTo>
                  <a:pt x="51" y="385"/>
                </a:lnTo>
                <a:lnTo>
                  <a:pt x="309" y="378"/>
                </a:lnTo>
                <a:lnTo>
                  <a:pt x="307" y="366"/>
                </a:lnTo>
                <a:lnTo>
                  <a:pt x="314" y="361"/>
                </a:lnTo>
                <a:lnTo>
                  <a:pt x="311" y="349"/>
                </a:lnTo>
                <a:lnTo>
                  <a:pt x="304" y="345"/>
                </a:lnTo>
                <a:lnTo>
                  <a:pt x="309" y="328"/>
                </a:lnTo>
                <a:lnTo>
                  <a:pt x="299" y="321"/>
                </a:lnTo>
                <a:lnTo>
                  <a:pt x="307" y="316"/>
                </a:lnTo>
                <a:lnTo>
                  <a:pt x="307" y="312"/>
                </a:lnTo>
                <a:lnTo>
                  <a:pt x="299" y="307"/>
                </a:lnTo>
                <a:lnTo>
                  <a:pt x="314" y="295"/>
                </a:lnTo>
                <a:lnTo>
                  <a:pt x="316" y="279"/>
                </a:lnTo>
                <a:lnTo>
                  <a:pt x="309" y="274"/>
                </a:lnTo>
                <a:lnTo>
                  <a:pt x="328" y="267"/>
                </a:lnTo>
                <a:lnTo>
                  <a:pt x="328" y="260"/>
                </a:lnTo>
                <a:lnTo>
                  <a:pt x="321" y="255"/>
                </a:lnTo>
                <a:lnTo>
                  <a:pt x="328" y="250"/>
                </a:lnTo>
                <a:lnTo>
                  <a:pt x="333" y="241"/>
                </a:lnTo>
                <a:lnTo>
                  <a:pt x="337" y="241"/>
                </a:lnTo>
                <a:lnTo>
                  <a:pt x="337" y="231"/>
                </a:lnTo>
                <a:lnTo>
                  <a:pt x="351" y="224"/>
                </a:lnTo>
                <a:lnTo>
                  <a:pt x="349" y="203"/>
                </a:lnTo>
                <a:lnTo>
                  <a:pt x="354" y="191"/>
                </a:lnTo>
                <a:lnTo>
                  <a:pt x="361" y="191"/>
                </a:lnTo>
                <a:lnTo>
                  <a:pt x="361" y="182"/>
                </a:lnTo>
                <a:lnTo>
                  <a:pt x="377" y="170"/>
                </a:lnTo>
                <a:lnTo>
                  <a:pt x="373" y="161"/>
                </a:lnTo>
                <a:lnTo>
                  <a:pt x="382" y="156"/>
                </a:lnTo>
                <a:lnTo>
                  <a:pt x="385" y="149"/>
                </a:lnTo>
                <a:lnTo>
                  <a:pt x="392" y="146"/>
                </a:lnTo>
                <a:lnTo>
                  <a:pt x="387" y="123"/>
                </a:lnTo>
                <a:lnTo>
                  <a:pt x="396" y="106"/>
                </a:lnTo>
                <a:lnTo>
                  <a:pt x="403" y="104"/>
                </a:lnTo>
                <a:lnTo>
                  <a:pt x="401" y="97"/>
                </a:lnTo>
                <a:lnTo>
                  <a:pt x="406" y="92"/>
                </a:lnTo>
                <a:lnTo>
                  <a:pt x="401" y="83"/>
                </a:lnTo>
                <a:lnTo>
                  <a:pt x="418" y="73"/>
                </a:lnTo>
                <a:lnTo>
                  <a:pt x="420" y="68"/>
                </a:lnTo>
                <a:lnTo>
                  <a:pt x="415" y="64"/>
                </a:lnTo>
                <a:lnTo>
                  <a:pt x="425" y="61"/>
                </a:lnTo>
                <a:lnTo>
                  <a:pt x="418" y="52"/>
                </a:lnTo>
                <a:lnTo>
                  <a:pt x="361" y="54"/>
                </a:lnTo>
                <a:lnTo>
                  <a:pt x="387" y="24"/>
                </a:lnTo>
                <a:lnTo>
                  <a:pt x="387" y="12"/>
                </a:lnTo>
                <a:lnTo>
                  <a:pt x="377" y="0"/>
                </a:lnTo>
                <a:lnTo>
                  <a:pt x="307" y="2"/>
                </a:lnTo>
                <a:close/>
              </a:path>
            </a:pathLst>
          </a:custGeom>
          <a:solidFill>
            <a:schemeClr val="bg1"/>
          </a:solidFill>
          <a:ln w="3175">
            <a:solidFill>
              <a:schemeClr val="tx1"/>
            </a:solidFill>
            <a:round/>
            <a:headEnd/>
            <a:tailEnd/>
          </a:ln>
        </p:spPr>
        <p:txBody>
          <a:bodyPr/>
          <a:lstStyle/>
          <a:p>
            <a:pPr>
              <a:defRPr/>
            </a:pPr>
            <a:endParaRPr lang="en-US" sz="1800" dirty="0"/>
          </a:p>
        </p:txBody>
      </p:sp>
      <p:sp>
        <p:nvSpPr>
          <p:cNvPr id="135" name="Freeform 33"/>
          <p:cNvSpPr>
            <a:spLocks/>
          </p:cNvSpPr>
          <p:nvPr/>
        </p:nvSpPr>
        <p:spPr bwMode="gray">
          <a:xfrm>
            <a:off x="4944802" y="3380024"/>
            <a:ext cx="901700" cy="495300"/>
          </a:xfrm>
          <a:custGeom>
            <a:avLst/>
            <a:gdLst/>
            <a:ahLst/>
            <a:cxnLst>
              <a:cxn ang="0">
                <a:pos x="543" y="21"/>
              </a:cxn>
              <a:cxn ang="0">
                <a:pos x="24" y="0"/>
              </a:cxn>
              <a:cxn ang="0">
                <a:pos x="0" y="324"/>
              </a:cxn>
              <a:cxn ang="0">
                <a:pos x="629" y="345"/>
              </a:cxn>
              <a:cxn ang="0">
                <a:pos x="626" y="116"/>
              </a:cxn>
              <a:cxn ang="0">
                <a:pos x="607" y="109"/>
              </a:cxn>
              <a:cxn ang="0">
                <a:pos x="603" y="92"/>
              </a:cxn>
              <a:cxn ang="0">
                <a:pos x="586" y="73"/>
              </a:cxn>
              <a:cxn ang="0">
                <a:pos x="598" y="52"/>
              </a:cxn>
              <a:cxn ang="0">
                <a:pos x="605" y="52"/>
              </a:cxn>
              <a:cxn ang="0">
                <a:pos x="598" y="36"/>
              </a:cxn>
              <a:cxn ang="0">
                <a:pos x="586" y="40"/>
              </a:cxn>
              <a:cxn ang="0">
                <a:pos x="560" y="21"/>
              </a:cxn>
              <a:cxn ang="0">
                <a:pos x="543" y="21"/>
              </a:cxn>
            </a:cxnLst>
            <a:rect l="0" t="0" r="r" b="b"/>
            <a:pathLst>
              <a:path w="629" h="345">
                <a:moveTo>
                  <a:pt x="543" y="21"/>
                </a:moveTo>
                <a:lnTo>
                  <a:pt x="24" y="0"/>
                </a:lnTo>
                <a:lnTo>
                  <a:pt x="0" y="324"/>
                </a:lnTo>
                <a:lnTo>
                  <a:pt x="629" y="345"/>
                </a:lnTo>
                <a:lnTo>
                  <a:pt x="626" y="116"/>
                </a:lnTo>
                <a:lnTo>
                  <a:pt x="607" y="109"/>
                </a:lnTo>
                <a:lnTo>
                  <a:pt x="603" y="92"/>
                </a:lnTo>
                <a:lnTo>
                  <a:pt x="586" y="73"/>
                </a:lnTo>
                <a:lnTo>
                  <a:pt x="598" y="52"/>
                </a:lnTo>
                <a:lnTo>
                  <a:pt x="605" y="52"/>
                </a:lnTo>
                <a:lnTo>
                  <a:pt x="598" y="36"/>
                </a:lnTo>
                <a:lnTo>
                  <a:pt x="586" y="40"/>
                </a:lnTo>
                <a:lnTo>
                  <a:pt x="560" y="21"/>
                </a:lnTo>
                <a:lnTo>
                  <a:pt x="543" y="21"/>
                </a:lnTo>
                <a:close/>
              </a:path>
            </a:pathLst>
          </a:custGeom>
          <a:pattFill prst="dkUpDiag">
            <a:fgClr>
              <a:srgbClr val="FF9933"/>
            </a:fgClr>
            <a:bgClr>
              <a:schemeClr val="bg1"/>
            </a:bgClr>
          </a:pattFill>
          <a:ln w="3175">
            <a:solidFill>
              <a:schemeClr val="tx1"/>
            </a:solidFill>
            <a:round/>
            <a:headEnd/>
            <a:tailEnd/>
          </a:ln>
        </p:spPr>
        <p:txBody>
          <a:bodyPr/>
          <a:lstStyle/>
          <a:p>
            <a:pPr algn="r">
              <a:defRPr/>
            </a:pPr>
            <a:endParaRPr lang="en-US" sz="1800" dirty="0"/>
          </a:p>
        </p:txBody>
      </p:sp>
      <p:sp>
        <p:nvSpPr>
          <p:cNvPr id="136" name="Freeform 34"/>
          <p:cNvSpPr>
            <a:spLocks/>
          </p:cNvSpPr>
          <p:nvPr/>
        </p:nvSpPr>
        <p:spPr bwMode="gray">
          <a:xfrm>
            <a:off x="5613139" y="2870438"/>
            <a:ext cx="735013" cy="482600"/>
          </a:xfrm>
          <a:custGeom>
            <a:avLst/>
            <a:gdLst/>
            <a:ahLst/>
            <a:cxnLst>
              <a:cxn ang="0">
                <a:pos x="420" y="0"/>
              </a:cxn>
              <a:cxn ang="0">
                <a:pos x="465" y="89"/>
              </a:cxn>
              <a:cxn ang="0">
                <a:pos x="470" y="108"/>
              </a:cxn>
              <a:cxn ang="0">
                <a:pos x="491" y="129"/>
              </a:cxn>
              <a:cxn ang="0">
                <a:pos x="512" y="155"/>
              </a:cxn>
              <a:cxn ang="0">
                <a:pos x="500" y="184"/>
              </a:cxn>
              <a:cxn ang="0">
                <a:pos x="472" y="217"/>
              </a:cxn>
              <a:cxn ang="0">
                <a:pos x="439" y="243"/>
              </a:cxn>
              <a:cxn ang="0">
                <a:pos x="453" y="269"/>
              </a:cxn>
              <a:cxn ang="0">
                <a:pos x="439" y="302"/>
              </a:cxn>
              <a:cxn ang="0">
                <a:pos x="422" y="333"/>
              </a:cxn>
              <a:cxn ang="0">
                <a:pos x="392" y="311"/>
              </a:cxn>
              <a:cxn ang="0">
                <a:pos x="66" y="309"/>
              </a:cxn>
              <a:cxn ang="0">
                <a:pos x="63" y="285"/>
              </a:cxn>
              <a:cxn ang="0">
                <a:pos x="61" y="252"/>
              </a:cxn>
              <a:cxn ang="0">
                <a:pos x="59" y="240"/>
              </a:cxn>
              <a:cxn ang="0">
                <a:pos x="54" y="224"/>
              </a:cxn>
              <a:cxn ang="0">
                <a:pos x="49" y="214"/>
              </a:cxn>
              <a:cxn ang="0">
                <a:pos x="40" y="198"/>
              </a:cxn>
              <a:cxn ang="0">
                <a:pos x="37" y="177"/>
              </a:cxn>
              <a:cxn ang="0">
                <a:pos x="30" y="160"/>
              </a:cxn>
              <a:cxn ang="0">
                <a:pos x="23" y="146"/>
              </a:cxn>
              <a:cxn ang="0">
                <a:pos x="18" y="125"/>
              </a:cxn>
              <a:cxn ang="0">
                <a:pos x="11" y="111"/>
              </a:cxn>
              <a:cxn ang="0">
                <a:pos x="7" y="96"/>
              </a:cxn>
              <a:cxn ang="0">
                <a:pos x="0" y="85"/>
              </a:cxn>
              <a:cxn ang="0">
                <a:pos x="11" y="56"/>
              </a:cxn>
              <a:cxn ang="0">
                <a:pos x="14" y="35"/>
              </a:cxn>
              <a:cxn ang="0">
                <a:pos x="7" y="30"/>
              </a:cxn>
              <a:cxn ang="0">
                <a:pos x="9" y="26"/>
              </a:cxn>
              <a:cxn ang="0">
                <a:pos x="4" y="11"/>
              </a:cxn>
              <a:cxn ang="0">
                <a:pos x="40" y="4"/>
              </a:cxn>
            </a:cxnLst>
            <a:rect l="0" t="0" r="r" b="b"/>
            <a:pathLst>
              <a:path w="512" h="337">
                <a:moveTo>
                  <a:pt x="40" y="4"/>
                </a:moveTo>
                <a:lnTo>
                  <a:pt x="420" y="0"/>
                </a:lnTo>
                <a:lnTo>
                  <a:pt x="437" y="80"/>
                </a:lnTo>
                <a:lnTo>
                  <a:pt x="465" y="89"/>
                </a:lnTo>
                <a:lnTo>
                  <a:pt x="472" y="99"/>
                </a:lnTo>
                <a:lnTo>
                  <a:pt x="470" y="108"/>
                </a:lnTo>
                <a:lnTo>
                  <a:pt x="486" y="120"/>
                </a:lnTo>
                <a:lnTo>
                  <a:pt x="491" y="129"/>
                </a:lnTo>
                <a:lnTo>
                  <a:pt x="510" y="144"/>
                </a:lnTo>
                <a:lnTo>
                  <a:pt x="512" y="155"/>
                </a:lnTo>
                <a:lnTo>
                  <a:pt x="510" y="174"/>
                </a:lnTo>
                <a:lnTo>
                  <a:pt x="500" y="184"/>
                </a:lnTo>
                <a:lnTo>
                  <a:pt x="498" y="200"/>
                </a:lnTo>
                <a:lnTo>
                  <a:pt x="472" y="217"/>
                </a:lnTo>
                <a:lnTo>
                  <a:pt x="444" y="224"/>
                </a:lnTo>
                <a:lnTo>
                  <a:pt x="439" y="243"/>
                </a:lnTo>
                <a:lnTo>
                  <a:pt x="451" y="255"/>
                </a:lnTo>
                <a:lnTo>
                  <a:pt x="453" y="269"/>
                </a:lnTo>
                <a:lnTo>
                  <a:pt x="444" y="285"/>
                </a:lnTo>
                <a:lnTo>
                  <a:pt x="439" y="302"/>
                </a:lnTo>
                <a:lnTo>
                  <a:pt x="418" y="314"/>
                </a:lnTo>
                <a:lnTo>
                  <a:pt x="422" y="333"/>
                </a:lnTo>
                <a:lnTo>
                  <a:pt x="413" y="337"/>
                </a:lnTo>
                <a:lnTo>
                  <a:pt x="392" y="311"/>
                </a:lnTo>
                <a:lnTo>
                  <a:pt x="66" y="316"/>
                </a:lnTo>
                <a:lnTo>
                  <a:pt x="66" y="309"/>
                </a:lnTo>
                <a:lnTo>
                  <a:pt x="59" y="302"/>
                </a:lnTo>
                <a:lnTo>
                  <a:pt x="63" y="285"/>
                </a:lnTo>
                <a:lnTo>
                  <a:pt x="59" y="266"/>
                </a:lnTo>
                <a:lnTo>
                  <a:pt x="61" y="252"/>
                </a:lnTo>
                <a:lnTo>
                  <a:pt x="54" y="250"/>
                </a:lnTo>
                <a:lnTo>
                  <a:pt x="59" y="240"/>
                </a:lnTo>
                <a:lnTo>
                  <a:pt x="52" y="236"/>
                </a:lnTo>
                <a:lnTo>
                  <a:pt x="54" y="224"/>
                </a:lnTo>
                <a:lnTo>
                  <a:pt x="49" y="222"/>
                </a:lnTo>
                <a:lnTo>
                  <a:pt x="49" y="214"/>
                </a:lnTo>
                <a:lnTo>
                  <a:pt x="42" y="214"/>
                </a:lnTo>
                <a:lnTo>
                  <a:pt x="40" y="198"/>
                </a:lnTo>
                <a:lnTo>
                  <a:pt x="44" y="186"/>
                </a:lnTo>
                <a:lnTo>
                  <a:pt x="37" y="177"/>
                </a:lnTo>
                <a:lnTo>
                  <a:pt x="37" y="167"/>
                </a:lnTo>
                <a:lnTo>
                  <a:pt x="30" y="160"/>
                </a:lnTo>
                <a:lnTo>
                  <a:pt x="28" y="153"/>
                </a:lnTo>
                <a:lnTo>
                  <a:pt x="23" y="146"/>
                </a:lnTo>
                <a:lnTo>
                  <a:pt x="23" y="134"/>
                </a:lnTo>
                <a:lnTo>
                  <a:pt x="18" y="125"/>
                </a:lnTo>
                <a:lnTo>
                  <a:pt x="18" y="111"/>
                </a:lnTo>
                <a:lnTo>
                  <a:pt x="11" y="111"/>
                </a:lnTo>
                <a:lnTo>
                  <a:pt x="11" y="103"/>
                </a:lnTo>
                <a:lnTo>
                  <a:pt x="7" y="96"/>
                </a:lnTo>
                <a:lnTo>
                  <a:pt x="9" y="94"/>
                </a:lnTo>
                <a:lnTo>
                  <a:pt x="0" y="85"/>
                </a:lnTo>
                <a:lnTo>
                  <a:pt x="11" y="56"/>
                </a:lnTo>
                <a:lnTo>
                  <a:pt x="11" y="56"/>
                </a:lnTo>
                <a:lnTo>
                  <a:pt x="16" y="44"/>
                </a:lnTo>
                <a:lnTo>
                  <a:pt x="14" y="35"/>
                </a:lnTo>
                <a:lnTo>
                  <a:pt x="7" y="33"/>
                </a:lnTo>
                <a:lnTo>
                  <a:pt x="7" y="30"/>
                </a:lnTo>
                <a:lnTo>
                  <a:pt x="4" y="26"/>
                </a:lnTo>
                <a:lnTo>
                  <a:pt x="9" y="26"/>
                </a:lnTo>
                <a:lnTo>
                  <a:pt x="9" y="16"/>
                </a:lnTo>
                <a:lnTo>
                  <a:pt x="4" y="11"/>
                </a:lnTo>
                <a:lnTo>
                  <a:pt x="4" y="4"/>
                </a:lnTo>
                <a:lnTo>
                  <a:pt x="40" y="4"/>
                </a:lnTo>
                <a:close/>
              </a:path>
            </a:pathLst>
          </a:custGeom>
          <a:solidFill>
            <a:schemeClr val="bg1"/>
          </a:solidFill>
          <a:ln w="3175">
            <a:solidFill>
              <a:schemeClr val="tx1"/>
            </a:solidFill>
            <a:round/>
            <a:headEnd/>
            <a:tailEnd/>
          </a:ln>
        </p:spPr>
        <p:txBody>
          <a:bodyPr/>
          <a:lstStyle/>
          <a:p>
            <a:pPr>
              <a:defRPr/>
            </a:pPr>
            <a:endParaRPr lang="en-US" sz="1800" dirty="0"/>
          </a:p>
        </p:txBody>
      </p:sp>
      <p:sp>
        <p:nvSpPr>
          <p:cNvPr id="137" name="Freeform 35"/>
          <p:cNvSpPr>
            <a:spLocks/>
          </p:cNvSpPr>
          <p:nvPr/>
        </p:nvSpPr>
        <p:spPr bwMode="gray">
          <a:xfrm>
            <a:off x="3966904" y="3749912"/>
            <a:ext cx="860425" cy="876300"/>
          </a:xfrm>
          <a:custGeom>
            <a:avLst/>
            <a:gdLst/>
            <a:ahLst/>
            <a:cxnLst>
              <a:cxn ang="0">
                <a:pos x="229" y="578"/>
              </a:cxn>
              <a:cxn ang="0">
                <a:pos x="224" y="559"/>
              </a:cxn>
              <a:cxn ang="0">
                <a:pos x="550" y="595"/>
              </a:cxn>
              <a:cxn ang="0">
                <a:pos x="590" y="113"/>
              </a:cxn>
              <a:cxn ang="0">
                <a:pos x="595" y="113"/>
              </a:cxn>
              <a:cxn ang="0">
                <a:pos x="600" y="59"/>
              </a:cxn>
              <a:cxn ang="0">
                <a:pos x="89" y="0"/>
              </a:cxn>
              <a:cxn ang="0">
                <a:pos x="0" y="600"/>
              </a:cxn>
              <a:cxn ang="0">
                <a:pos x="73" y="611"/>
              </a:cxn>
              <a:cxn ang="0">
                <a:pos x="80" y="562"/>
              </a:cxn>
              <a:cxn ang="0">
                <a:pos x="229" y="578"/>
              </a:cxn>
            </a:cxnLst>
            <a:rect l="0" t="0" r="r" b="b"/>
            <a:pathLst>
              <a:path w="600" h="611">
                <a:moveTo>
                  <a:pt x="229" y="578"/>
                </a:moveTo>
                <a:lnTo>
                  <a:pt x="224" y="559"/>
                </a:lnTo>
                <a:lnTo>
                  <a:pt x="550" y="595"/>
                </a:lnTo>
                <a:lnTo>
                  <a:pt x="590" y="113"/>
                </a:lnTo>
                <a:lnTo>
                  <a:pt x="595" y="113"/>
                </a:lnTo>
                <a:lnTo>
                  <a:pt x="600" y="59"/>
                </a:lnTo>
                <a:lnTo>
                  <a:pt x="89" y="0"/>
                </a:lnTo>
                <a:lnTo>
                  <a:pt x="0" y="600"/>
                </a:lnTo>
                <a:lnTo>
                  <a:pt x="73" y="611"/>
                </a:lnTo>
                <a:lnTo>
                  <a:pt x="80" y="562"/>
                </a:lnTo>
                <a:lnTo>
                  <a:pt x="229" y="578"/>
                </a:lnTo>
                <a:close/>
              </a:path>
            </a:pathLst>
          </a:custGeom>
          <a:pattFill prst="dkUpDiag">
            <a:fgClr>
              <a:srgbClr val="FF9933"/>
            </a:fgClr>
            <a:bgClr>
              <a:schemeClr val="bg1"/>
            </a:bgClr>
          </a:pattFill>
          <a:ln w="3175">
            <a:solidFill>
              <a:schemeClr val="tx1"/>
            </a:solidFill>
            <a:round/>
            <a:headEnd/>
            <a:tailEnd/>
          </a:ln>
        </p:spPr>
        <p:txBody>
          <a:bodyPr/>
          <a:lstStyle/>
          <a:p>
            <a:pPr>
              <a:defRPr/>
            </a:pPr>
            <a:endParaRPr lang="en-US" sz="1800" dirty="0"/>
          </a:p>
        </p:txBody>
      </p:sp>
      <p:grpSp>
        <p:nvGrpSpPr>
          <p:cNvPr id="138" name="Group 36"/>
          <p:cNvGrpSpPr>
            <a:grpSpLocks/>
          </p:cNvGrpSpPr>
          <p:nvPr/>
        </p:nvGrpSpPr>
        <p:grpSpPr bwMode="auto">
          <a:xfrm>
            <a:off x="2456286" y="2604574"/>
            <a:ext cx="949143" cy="1680357"/>
            <a:chOff x="731" y="1572"/>
            <a:chExt cx="662" cy="1172"/>
          </a:xfrm>
          <a:pattFill prst="dkUpDiag">
            <a:fgClr>
              <a:srgbClr val="FF9933"/>
            </a:fgClr>
            <a:bgClr>
              <a:schemeClr val="bg1"/>
            </a:bgClr>
          </a:pattFill>
        </p:grpSpPr>
        <p:sp>
          <p:nvSpPr>
            <p:cNvPr id="139" name="Freeform 37"/>
            <p:cNvSpPr>
              <a:spLocks/>
            </p:cNvSpPr>
            <p:nvPr/>
          </p:nvSpPr>
          <p:spPr bwMode="gray">
            <a:xfrm>
              <a:off x="873" y="2493"/>
              <a:ext cx="19" cy="15"/>
            </a:xfrm>
            <a:custGeom>
              <a:avLst/>
              <a:gdLst/>
              <a:ahLst/>
              <a:cxnLst>
                <a:cxn ang="0">
                  <a:pos x="14" y="0"/>
                </a:cxn>
                <a:cxn ang="0">
                  <a:pos x="0" y="0"/>
                </a:cxn>
                <a:cxn ang="0">
                  <a:pos x="2" y="3"/>
                </a:cxn>
                <a:cxn ang="0">
                  <a:pos x="9" y="12"/>
                </a:cxn>
                <a:cxn ang="0">
                  <a:pos x="16" y="15"/>
                </a:cxn>
                <a:cxn ang="0">
                  <a:pos x="19" y="12"/>
                </a:cxn>
                <a:cxn ang="0">
                  <a:pos x="19" y="8"/>
                </a:cxn>
                <a:cxn ang="0">
                  <a:pos x="14" y="0"/>
                </a:cxn>
              </a:cxnLst>
              <a:rect l="0" t="0" r="r" b="b"/>
              <a:pathLst>
                <a:path w="19" h="15">
                  <a:moveTo>
                    <a:pt x="14" y="0"/>
                  </a:moveTo>
                  <a:lnTo>
                    <a:pt x="0" y="0"/>
                  </a:lnTo>
                  <a:lnTo>
                    <a:pt x="2" y="3"/>
                  </a:lnTo>
                  <a:lnTo>
                    <a:pt x="9" y="12"/>
                  </a:lnTo>
                  <a:lnTo>
                    <a:pt x="16" y="15"/>
                  </a:lnTo>
                  <a:lnTo>
                    <a:pt x="19" y="12"/>
                  </a:lnTo>
                  <a:lnTo>
                    <a:pt x="19" y="8"/>
                  </a:lnTo>
                  <a:lnTo>
                    <a:pt x="14" y="0"/>
                  </a:lnTo>
                  <a:close/>
                </a:path>
              </a:pathLst>
            </a:custGeom>
            <a:grpFill/>
            <a:ln w="3175">
              <a:solidFill>
                <a:schemeClr val="tx1"/>
              </a:solidFill>
              <a:round/>
              <a:headEnd/>
              <a:tailEnd/>
            </a:ln>
          </p:spPr>
          <p:txBody>
            <a:bodyPr/>
            <a:lstStyle/>
            <a:p>
              <a:pPr>
                <a:defRPr/>
              </a:pPr>
              <a:endParaRPr lang="en-US" sz="1800" dirty="0"/>
            </a:p>
          </p:txBody>
        </p:sp>
        <p:sp>
          <p:nvSpPr>
            <p:cNvPr id="140" name="Freeform 38"/>
            <p:cNvSpPr>
              <a:spLocks/>
            </p:cNvSpPr>
            <p:nvPr/>
          </p:nvSpPr>
          <p:spPr bwMode="gray">
            <a:xfrm>
              <a:off x="906" y="2493"/>
              <a:ext cx="26" cy="19"/>
            </a:xfrm>
            <a:custGeom>
              <a:avLst/>
              <a:gdLst/>
              <a:ahLst/>
              <a:cxnLst>
                <a:cxn ang="0">
                  <a:pos x="0" y="0"/>
                </a:cxn>
                <a:cxn ang="0">
                  <a:pos x="0" y="12"/>
                </a:cxn>
                <a:cxn ang="0">
                  <a:pos x="7" y="19"/>
                </a:cxn>
                <a:cxn ang="0">
                  <a:pos x="21" y="17"/>
                </a:cxn>
                <a:cxn ang="0">
                  <a:pos x="26" y="17"/>
                </a:cxn>
                <a:cxn ang="0">
                  <a:pos x="26" y="12"/>
                </a:cxn>
                <a:cxn ang="0">
                  <a:pos x="12" y="12"/>
                </a:cxn>
                <a:cxn ang="0">
                  <a:pos x="0" y="0"/>
                </a:cxn>
              </a:cxnLst>
              <a:rect l="0" t="0" r="r" b="b"/>
              <a:pathLst>
                <a:path w="26" h="19">
                  <a:moveTo>
                    <a:pt x="0" y="0"/>
                  </a:moveTo>
                  <a:lnTo>
                    <a:pt x="0" y="12"/>
                  </a:lnTo>
                  <a:lnTo>
                    <a:pt x="7" y="19"/>
                  </a:lnTo>
                  <a:lnTo>
                    <a:pt x="21" y="17"/>
                  </a:lnTo>
                  <a:lnTo>
                    <a:pt x="26" y="17"/>
                  </a:lnTo>
                  <a:lnTo>
                    <a:pt x="26" y="12"/>
                  </a:lnTo>
                  <a:lnTo>
                    <a:pt x="12" y="12"/>
                  </a:lnTo>
                  <a:lnTo>
                    <a:pt x="0" y="0"/>
                  </a:lnTo>
                  <a:close/>
                </a:path>
              </a:pathLst>
            </a:custGeom>
            <a:grpFill/>
            <a:ln w="3175">
              <a:solidFill>
                <a:schemeClr val="tx1"/>
              </a:solidFill>
              <a:round/>
              <a:headEnd/>
              <a:tailEnd/>
            </a:ln>
          </p:spPr>
          <p:txBody>
            <a:bodyPr/>
            <a:lstStyle/>
            <a:p>
              <a:pPr>
                <a:defRPr/>
              </a:pPr>
              <a:endParaRPr lang="en-US" sz="1800" dirty="0"/>
            </a:p>
          </p:txBody>
        </p:sp>
        <p:sp>
          <p:nvSpPr>
            <p:cNvPr id="141" name="Freeform 39"/>
            <p:cNvSpPr>
              <a:spLocks/>
            </p:cNvSpPr>
            <p:nvPr/>
          </p:nvSpPr>
          <p:spPr bwMode="gray">
            <a:xfrm>
              <a:off x="989" y="2628"/>
              <a:ext cx="16" cy="33"/>
            </a:xfrm>
            <a:custGeom>
              <a:avLst/>
              <a:gdLst/>
              <a:ahLst/>
              <a:cxnLst>
                <a:cxn ang="0">
                  <a:pos x="7" y="19"/>
                </a:cxn>
                <a:cxn ang="0">
                  <a:pos x="0" y="5"/>
                </a:cxn>
                <a:cxn ang="0">
                  <a:pos x="2" y="0"/>
                </a:cxn>
                <a:cxn ang="0">
                  <a:pos x="0" y="2"/>
                </a:cxn>
                <a:cxn ang="0">
                  <a:pos x="0" y="10"/>
                </a:cxn>
                <a:cxn ang="0">
                  <a:pos x="7" y="33"/>
                </a:cxn>
                <a:cxn ang="0">
                  <a:pos x="16" y="33"/>
                </a:cxn>
                <a:cxn ang="0">
                  <a:pos x="11" y="24"/>
                </a:cxn>
                <a:cxn ang="0">
                  <a:pos x="7" y="19"/>
                </a:cxn>
              </a:cxnLst>
              <a:rect l="0" t="0" r="r" b="b"/>
              <a:pathLst>
                <a:path w="16" h="33">
                  <a:moveTo>
                    <a:pt x="7" y="19"/>
                  </a:moveTo>
                  <a:lnTo>
                    <a:pt x="0" y="5"/>
                  </a:lnTo>
                  <a:lnTo>
                    <a:pt x="2" y="0"/>
                  </a:lnTo>
                  <a:lnTo>
                    <a:pt x="0" y="2"/>
                  </a:lnTo>
                  <a:lnTo>
                    <a:pt x="0" y="10"/>
                  </a:lnTo>
                  <a:lnTo>
                    <a:pt x="7" y="33"/>
                  </a:lnTo>
                  <a:lnTo>
                    <a:pt x="16" y="33"/>
                  </a:lnTo>
                  <a:lnTo>
                    <a:pt x="11" y="24"/>
                  </a:lnTo>
                  <a:lnTo>
                    <a:pt x="7" y="19"/>
                  </a:lnTo>
                  <a:close/>
                </a:path>
              </a:pathLst>
            </a:custGeom>
            <a:grpFill/>
            <a:ln w="3175">
              <a:solidFill>
                <a:schemeClr val="tx1"/>
              </a:solidFill>
              <a:round/>
              <a:headEnd/>
              <a:tailEnd/>
            </a:ln>
          </p:spPr>
          <p:txBody>
            <a:bodyPr/>
            <a:lstStyle/>
            <a:p>
              <a:pPr>
                <a:defRPr/>
              </a:pPr>
              <a:endParaRPr lang="en-US" sz="1800" dirty="0"/>
            </a:p>
          </p:txBody>
        </p:sp>
        <p:sp>
          <p:nvSpPr>
            <p:cNvPr id="142" name="Freeform 40"/>
            <p:cNvSpPr>
              <a:spLocks/>
            </p:cNvSpPr>
            <p:nvPr/>
          </p:nvSpPr>
          <p:spPr bwMode="gray">
            <a:xfrm>
              <a:off x="731" y="1572"/>
              <a:ext cx="662" cy="1172"/>
            </a:xfrm>
            <a:custGeom>
              <a:avLst/>
              <a:gdLst/>
              <a:ahLst/>
              <a:cxnLst>
                <a:cxn ang="0">
                  <a:pos x="645" y="981"/>
                </a:cxn>
                <a:cxn ang="0">
                  <a:pos x="633" y="926"/>
                </a:cxn>
                <a:cxn ang="0">
                  <a:pos x="291" y="402"/>
                </a:cxn>
                <a:cxn ang="0">
                  <a:pos x="64" y="0"/>
                </a:cxn>
                <a:cxn ang="0">
                  <a:pos x="36" y="126"/>
                </a:cxn>
                <a:cxn ang="0">
                  <a:pos x="0" y="168"/>
                </a:cxn>
                <a:cxn ang="0">
                  <a:pos x="26" y="248"/>
                </a:cxn>
                <a:cxn ang="0">
                  <a:pos x="19" y="265"/>
                </a:cxn>
                <a:cxn ang="0">
                  <a:pos x="40" y="404"/>
                </a:cxn>
                <a:cxn ang="0">
                  <a:pos x="38" y="430"/>
                </a:cxn>
                <a:cxn ang="0">
                  <a:pos x="47" y="449"/>
                </a:cxn>
                <a:cxn ang="0">
                  <a:pos x="57" y="459"/>
                </a:cxn>
                <a:cxn ang="0">
                  <a:pos x="69" y="459"/>
                </a:cxn>
                <a:cxn ang="0">
                  <a:pos x="78" y="435"/>
                </a:cxn>
                <a:cxn ang="0">
                  <a:pos x="114" y="454"/>
                </a:cxn>
                <a:cxn ang="0">
                  <a:pos x="92" y="456"/>
                </a:cxn>
                <a:cxn ang="0">
                  <a:pos x="83" y="473"/>
                </a:cxn>
                <a:cxn ang="0">
                  <a:pos x="90" y="513"/>
                </a:cxn>
                <a:cxn ang="0">
                  <a:pos x="73" y="477"/>
                </a:cxn>
                <a:cxn ang="0">
                  <a:pos x="62" y="485"/>
                </a:cxn>
                <a:cxn ang="0">
                  <a:pos x="69" y="562"/>
                </a:cxn>
                <a:cxn ang="0">
                  <a:pos x="92" y="588"/>
                </a:cxn>
                <a:cxn ang="0">
                  <a:pos x="76" y="612"/>
                </a:cxn>
                <a:cxn ang="0">
                  <a:pos x="121" y="749"/>
                </a:cxn>
                <a:cxn ang="0">
                  <a:pos x="125" y="775"/>
                </a:cxn>
                <a:cxn ang="0">
                  <a:pos x="142" y="799"/>
                </a:cxn>
                <a:cxn ang="0">
                  <a:pos x="135" y="810"/>
                </a:cxn>
                <a:cxn ang="0">
                  <a:pos x="132" y="855"/>
                </a:cxn>
                <a:cxn ang="0">
                  <a:pos x="184" y="888"/>
                </a:cxn>
                <a:cxn ang="0">
                  <a:pos x="203" y="891"/>
                </a:cxn>
                <a:cxn ang="0">
                  <a:pos x="232" y="924"/>
                </a:cxn>
                <a:cxn ang="0">
                  <a:pos x="265" y="955"/>
                </a:cxn>
                <a:cxn ang="0">
                  <a:pos x="279" y="947"/>
                </a:cxn>
                <a:cxn ang="0">
                  <a:pos x="293" y="985"/>
                </a:cxn>
                <a:cxn ang="0">
                  <a:pos x="317" y="995"/>
                </a:cxn>
                <a:cxn ang="0">
                  <a:pos x="373" y="1087"/>
                </a:cxn>
                <a:cxn ang="0">
                  <a:pos x="569" y="1172"/>
                </a:cxn>
                <a:cxn ang="0">
                  <a:pos x="593" y="1167"/>
                </a:cxn>
                <a:cxn ang="0">
                  <a:pos x="605" y="1143"/>
                </a:cxn>
                <a:cxn ang="0">
                  <a:pos x="591" y="1113"/>
                </a:cxn>
                <a:cxn ang="0">
                  <a:pos x="591" y="1092"/>
                </a:cxn>
                <a:cxn ang="0">
                  <a:pos x="612" y="1080"/>
                </a:cxn>
                <a:cxn ang="0">
                  <a:pos x="619" y="1063"/>
                </a:cxn>
                <a:cxn ang="0">
                  <a:pos x="631" y="1032"/>
                </a:cxn>
                <a:cxn ang="0">
                  <a:pos x="662" y="1011"/>
                </a:cxn>
              </a:cxnLst>
              <a:rect l="0" t="0" r="r" b="b"/>
              <a:pathLst>
                <a:path w="662" h="1172">
                  <a:moveTo>
                    <a:pt x="657" y="990"/>
                  </a:moveTo>
                  <a:lnTo>
                    <a:pt x="645" y="981"/>
                  </a:lnTo>
                  <a:lnTo>
                    <a:pt x="633" y="938"/>
                  </a:lnTo>
                  <a:lnTo>
                    <a:pt x="633" y="926"/>
                  </a:lnTo>
                  <a:lnTo>
                    <a:pt x="569" y="832"/>
                  </a:lnTo>
                  <a:lnTo>
                    <a:pt x="291" y="402"/>
                  </a:lnTo>
                  <a:lnTo>
                    <a:pt x="376" y="92"/>
                  </a:lnTo>
                  <a:lnTo>
                    <a:pt x="64" y="0"/>
                  </a:lnTo>
                  <a:lnTo>
                    <a:pt x="59" y="66"/>
                  </a:lnTo>
                  <a:lnTo>
                    <a:pt x="36" y="126"/>
                  </a:lnTo>
                  <a:lnTo>
                    <a:pt x="7" y="149"/>
                  </a:lnTo>
                  <a:lnTo>
                    <a:pt x="0" y="168"/>
                  </a:lnTo>
                  <a:lnTo>
                    <a:pt x="7" y="180"/>
                  </a:lnTo>
                  <a:lnTo>
                    <a:pt x="26" y="248"/>
                  </a:lnTo>
                  <a:lnTo>
                    <a:pt x="26" y="255"/>
                  </a:lnTo>
                  <a:lnTo>
                    <a:pt x="19" y="265"/>
                  </a:lnTo>
                  <a:lnTo>
                    <a:pt x="10" y="338"/>
                  </a:lnTo>
                  <a:lnTo>
                    <a:pt x="40" y="404"/>
                  </a:lnTo>
                  <a:lnTo>
                    <a:pt x="43" y="418"/>
                  </a:lnTo>
                  <a:lnTo>
                    <a:pt x="38" y="430"/>
                  </a:lnTo>
                  <a:lnTo>
                    <a:pt x="40" y="437"/>
                  </a:lnTo>
                  <a:lnTo>
                    <a:pt x="47" y="449"/>
                  </a:lnTo>
                  <a:lnTo>
                    <a:pt x="57" y="454"/>
                  </a:lnTo>
                  <a:lnTo>
                    <a:pt x="57" y="459"/>
                  </a:lnTo>
                  <a:lnTo>
                    <a:pt x="62" y="461"/>
                  </a:lnTo>
                  <a:lnTo>
                    <a:pt x="69" y="459"/>
                  </a:lnTo>
                  <a:lnTo>
                    <a:pt x="71" y="456"/>
                  </a:lnTo>
                  <a:lnTo>
                    <a:pt x="78" y="435"/>
                  </a:lnTo>
                  <a:lnTo>
                    <a:pt x="97" y="442"/>
                  </a:lnTo>
                  <a:lnTo>
                    <a:pt x="114" y="454"/>
                  </a:lnTo>
                  <a:lnTo>
                    <a:pt x="104" y="459"/>
                  </a:lnTo>
                  <a:lnTo>
                    <a:pt x="92" y="456"/>
                  </a:lnTo>
                  <a:lnTo>
                    <a:pt x="83" y="463"/>
                  </a:lnTo>
                  <a:lnTo>
                    <a:pt x="83" y="473"/>
                  </a:lnTo>
                  <a:lnTo>
                    <a:pt x="90" y="503"/>
                  </a:lnTo>
                  <a:lnTo>
                    <a:pt x="90" y="513"/>
                  </a:lnTo>
                  <a:lnTo>
                    <a:pt x="73" y="487"/>
                  </a:lnTo>
                  <a:lnTo>
                    <a:pt x="73" y="477"/>
                  </a:lnTo>
                  <a:lnTo>
                    <a:pt x="66" y="475"/>
                  </a:lnTo>
                  <a:lnTo>
                    <a:pt x="62" y="485"/>
                  </a:lnTo>
                  <a:lnTo>
                    <a:pt x="62" y="546"/>
                  </a:lnTo>
                  <a:lnTo>
                    <a:pt x="69" y="562"/>
                  </a:lnTo>
                  <a:lnTo>
                    <a:pt x="88" y="572"/>
                  </a:lnTo>
                  <a:lnTo>
                    <a:pt x="92" y="588"/>
                  </a:lnTo>
                  <a:lnTo>
                    <a:pt x="88" y="607"/>
                  </a:lnTo>
                  <a:lnTo>
                    <a:pt x="76" y="612"/>
                  </a:lnTo>
                  <a:lnTo>
                    <a:pt x="71" y="633"/>
                  </a:lnTo>
                  <a:lnTo>
                    <a:pt x="121" y="749"/>
                  </a:lnTo>
                  <a:lnTo>
                    <a:pt x="130" y="756"/>
                  </a:lnTo>
                  <a:lnTo>
                    <a:pt x="125" y="775"/>
                  </a:lnTo>
                  <a:lnTo>
                    <a:pt x="137" y="784"/>
                  </a:lnTo>
                  <a:lnTo>
                    <a:pt x="142" y="799"/>
                  </a:lnTo>
                  <a:lnTo>
                    <a:pt x="142" y="801"/>
                  </a:lnTo>
                  <a:lnTo>
                    <a:pt x="135" y="810"/>
                  </a:lnTo>
                  <a:lnTo>
                    <a:pt x="130" y="848"/>
                  </a:lnTo>
                  <a:lnTo>
                    <a:pt x="132" y="855"/>
                  </a:lnTo>
                  <a:lnTo>
                    <a:pt x="168" y="874"/>
                  </a:lnTo>
                  <a:lnTo>
                    <a:pt x="184" y="888"/>
                  </a:lnTo>
                  <a:lnTo>
                    <a:pt x="194" y="886"/>
                  </a:lnTo>
                  <a:lnTo>
                    <a:pt x="203" y="891"/>
                  </a:lnTo>
                  <a:lnTo>
                    <a:pt x="227" y="912"/>
                  </a:lnTo>
                  <a:lnTo>
                    <a:pt x="232" y="924"/>
                  </a:lnTo>
                  <a:lnTo>
                    <a:pt x="262" y="947"/>
                  </a:lnTo>
                  <a:lnTo>
                    <a:pt x="265" y="955"/>
                  </a:lnTo>
                  <a:lnTo>
                    <a:pt x="272" y="947"/>
                  </a:lnTo>
                  <a:lnTo>
                    <a:pt x="279" y="947"/>
                  </a:lnTo>
                  <a:lnTo>
                    <a:pt x="295" y="966"/>
                  </a:lnTo>
                  <a:lnTo>
                    <a:pt x="293" y="985"/>
                  </a:lnTo>
                  <a:lnTo>
                    <a:pt x="295" y="988"/>
                  </a:lnTo>
                  <a:lnTo>
                    <a:pt x="317" y="995"/>
                  </a:lnTo>
                  <a:lnTo>
                    <a:pt x="366" y="1070"/>
                  </a:lnTo>
                  <a:lnTo>
                    <a:pt x="373" y="1087"/>
                  </a:lnTo>
                  <a:lnTo>
                    <a:pt x="369" y="1143"/>
                  </a:lnTo>
                  <a:lnTo>
                    <a:pt x="569" y="1172"/>
                  </a:lnTo>
                  <a:lnTo>
                    <a:pt x="579" y="1162"/>
                  </a:lnTo>
                  <a:lnTo>
                    <a:pt x="593" y="1167"/>
                  </a:lnTo>
                  <a:lnTo>
                    <a:pt x="602" y="1153"/>
                  </a:lnTo>
                  <a:lnTo>
                    <a:pt x="605" y="1143"/>
                  </a:lnTo>
                  <a:lnTo>
                    <a:pt x="586" y="1127"/>
                  </a:lnTo>
                  <a:lnTo>
                    <a:pt x="591" y="1113"/>
                  </a:lnTo>
                  <a:lnTo>
                    <a:pt x="588" y="1103"/>
                  </a:lnTo>
                  <a:lnTo>
                    <a:pt x="591" y="1092"/>
                  </a:lnTo>
                  <a:lnTo>
                    <a:pt x="598" y="1092"/>
                  </a:lnTo>
                  <a:lnTo>
                    <a:pt x="612" y="1080"/>
                  </a:lnTo>
                  <a:lnTo>
                    <a:pt x="614" y="1066"/>
                  </a:lnTo>
                  <a:lnTo>
                    <a:pt x="619" y="1063"/>
                  </a:lnTo>
                  <a:lnTo>
                    <a:pt x="621" y="1037"/>
                  </a:lnTo>
                  <a:lnTo>
                    <a:pt x="631" y="1032"/>
                  </a:lnTo>
                  <a:lnTo>
                    <a:pt x="636" y="1025"/>
                  </a:lnTo>
                  <a:lnTo>
                    <a:pt x="662" y="1011"/>
                  </a:lnTo>
                  <a:lnTo>
                    <a:pt x="657" y="990"/>
                  </a:lnTo>
                  <a:close/>
                </a:path>
              </a:pathLst>
            </a:custGeom>
            <a:grpFill/>
            <a:ln w="3175">
              <a:solidFill>
                <a:schemeClr val="tx1"/>
              </a:solidFill>
              <a:round/>
              <a:headEnd/>
              <a:tailEnd/>
            </a:ln>
          </p:spPr>
          <p:txBody>
            <a:bodyPr/>
            <a:lstStyle/>
            <a:p>
              <a:pPr>
                <a:defRPr/>
              </a:pPr>
              <a:endParaRPr lang="en-US" sz="1800" dirty="0"/>
            </a:p>
          </p:txBody>
        </p:sp>
      </p:grpSp>
      <p:sp>
        <p:nvSpPr>
          <p:cNvPr id="143" name="Freeform 41"/>
          <p:cNvSpPr>
            <a:spLocks/>
          </p:cNvSpPr>
          <p:nvPr/>
        </p:nvSpPr>
        <p:spPr bwMode="gray">
          <a:xfrm>
            <a:off x="3631940" y="1805225"/>
            <a:ext cx="1246188" cy="793750"/>
          </a:xfrm>
          <a:custGeom>
            <a:avLst/>
            <a:gdLst/>
            <a:ahLst/>
            <a:cxnLst>
              <a:cxn ang="0">
                <a:pos x="302" y="484"/>
              </a:cxn>
              <a:cxn ang="0">
                <a:pos x="283" y="527"/>
              </a:cxn>
              <a:cxn ang="0">
                <a:pos x="274" y="505"/>
              </a:cxn>
              <a:cxn ang="0">
                <a:pos x="264" y="515"/>
              </a:cxn>
              <a:cxn ang="0">
                <a:pos x="262" y="527"/>
              </a:cxn>
              <a:cxn ang="0">
                <a:pos x="236" y="524"/>
              </a:cxn>
              <a:cxn ang="0">
                <a:pos x="215" y="520"/>
              </a:cxn>
              <a:cxn ang="0">
                <a:pos x="196" y="515"/>
              </a:cxn>
              <a:cxn ang="0">
                <a:pos x="170" y="515"/>
              </a:cxn>
              <a:cxn ang="0">
                <a:pos x="158" y="520"/>
              </a:cxn>
              <a:cxn ang="0">
                <a:pos x="156" y="527"/>
              </a:cxn>
              <a:cxn ang="0">
                <a:pos x="146" y="505"/>
              </a:cxn>
              <a:cxn ang="0">
                <a:pos x="146" y="494"/>
              </a:cxn>
              <a:cxn ang="0">
                <a:pos x="134" y="472"/>
              </a:cxn>
              <a:cxn ang="0">
                <a:pos x="120" y="465"/>
              </a:cxn>
              <a:cxn ang="0">
                <a:pos x="123" y="456"/>
              </a:cxn>
              <a:cxn ang="0">
                <a:pos x="120" y="437"/>
              </a:cxn>
              <a:cxn ang="0">
                <a:pos x="116" y="427"/>
              </a:cxn>
              <a:cxn ang="0">
                <a:pos x="111" y="406"/>
              </a:cxn>
              <a:cxn ang="0">
                <a:pos x="111" y="394"/>
              </a:cxn>
              <a:cxn ang="0">
                <a:pos x="108" y="383"/>
              </a:cxn>
              <a:cxn ang="0">
                <a:pos x="94" y="375"/>
              </a:cxn>
              <a:cxn ang="0">
                <a:pos x="75" y="383"/>
              </a:cxn>
              <a:cxn ang="0">
                <a:pos x="61" y="378"/>
              </a:cxn>
              <a:cxn ang="0">
                <a:pos x="61" y="361"/>
              </a:cxn>
              <a:cxn ang="0">
                <a:pos x="73" y="345"/>
              </a:cxn>
              <a:cxn ang="0">
                <a:pos x="73" y="333"/>
              </a:cxn>
              <a:cxn ang="0">
                <a:pos x="73" y="321"/>
              </a:cxn>
              <a:cxn ang="0">
                <a:pos x="75" y="312"/>
              </a:cxn>
              <a:cxn ang="0">
                <a:pos x="85" y="286"/>
              </a:cxn>
              <a:cxn ang="0">
                <a:pos x="90" y="279"/>
              </a:cxn>
              <a:cxn ang="0">
                <a:pos x="75" y="262"/>
              </a:cxn>
              <a:cxn ang="0">
                <a:pos x="73" y="255"/>
              </a:cxn>
              <a:cxn ang="0">
                <a:pos x="64" y="253"/>
              </a:cxn>
              <a:cxn ang="0">
                <a:pos x="54" y="236"/>
              </a:cxn>
              <a:cxn ang="0">
                <a:pos x="47" y="220"/>
              </a:cxn>
              <a:cxn ang="0">
                <a:pos x="23" y="182"/>
              </a:cxn>
              <a:cxn ang="0">
                <a:pos x="9" y="163"/>
              </a:cxn>
              <a:cxn ang="0">
                <a:pos x="12" y="151"/>
              </a:cxn>
              <a:cxn ang="0">
                <a:pos x="16" y="135"/>
              </a:cxn>
              <a:cxn ang="0">
                <a:pos x="21" y="0"/>
              </a:cxn>
              <a:cxn ang="0">
                <a:pos x="446" y="80"/>
              </a:cxn>
              <a:cxn ang="0">
                <a:pos x="829" y="553"/>
              </a:cxn>
            </a:cxnLst>
            <a:rect l="0" t="0" r="r" b="b"/>
            <a:pathLst>
              <a:path w="869" h="553">
                <a:moveTo>
                  <a:pt x="760" y="548"/>
                </a:moveTo>
                <a:lnTo>
                  <a:pt x="302" y="484"/>
                </a:lnTo>
                <a:lnTo>
                  <a:pt x="293" y="536"/>
                </a:lnTo>
                <a:lnTo>
                  <a:pt x="283" y="527"/>
                </a:lnTo>
                <a:lnTo>
                  <a:pt x="276" y="508"/>
                </a:lnTo>
                <a:lnTo>
                  <a:pt x="274" y="505"/>
                </a:lnTo>
                <a:lnTo>
                  <a:pt x="264" y="510"/>
                </a:lnTo>
                <a:lnTo>
                  <a:pt x="264" y="515"/>
                </a:lnTo>
                <a:lnTo>
                  <a:pt x="260" y="520"/>
                </a:lnTo>
                <a:lnTo>
                  <a:pt x="262" y="527"/>
                </a:lnTo>
                <a:lnTo>
                  <a:pt x="248" y="522"/>
                </a:lnTo>
                <a:lnTo>
                  <a:pt x="236" y="524"/>
                </a:lnTo>
                <a:lnTo>
                  <a:pt x="231" y="520"/>
                </a:lnTo>
                <a:lnTo>
                  <a:pt x="215" y="520"/>
                </a:lnTo>
                <a:lnTo>
                  <a:pt x="203" y="512"/>
                </a:lnTo>
                <a:lnTo>
                  <a:pt x="196" y="515"/>
                </a:lnTo>
                <a:lnTo>
                  <a:pt x="191" y="524"/>
                </a:lnTo>
                <a:lnTo>
                  <a:pt x="170" y="515"/>
                </a:lnTo>
                <a:lnTo>
                  <a:pt x="163" y="515"/>
                </a:lnTo>
                <a:lnTo>
                  <a:pt x="158" y="520"/>
                </a:lnTo>
                <a:lnTo>
                  <a:pt x="158" y="524"/>
                </a:lnTo>
                <a:lnTo>
                  <a:pt x="156" y="527"/>
                </a:lnTo>
                <a:lnTo>
                  <a:pt x="144" y="515"/>
                </a:lnTo>
                <a:lnTo>
                  <a:pt x="146" y="505"/>
                </a:lnTo>
                <a:lnTo>
                  <a:pt x="141" y="498"/>
                </a:lnTo>
                <a:lnTo>
                  <a:pt x="146" y="494"/>
                </a:lnTo>
                <a:lnTo>
                  <a:pt x="141" y="479"/>
                </a:lnTo>
                <a:lnTo>
                  <a:pt x="134" y="472"/>
                </a:lnTo>
                <a:lnTo>
                  <a:pt x="127" y="475"/>
                </a:lnTo>
                <a:lnTo>
                  <a:pt x="120" y="465"/>
                </a:lnTo>
                <a:lnTo>
                  <a:pt x="118" y="458"/>
                </a:lnTo>
                <a:lnTo>
                  <a:pt x="123" y="456"/>
                </a:lnTo>
                <a:lnTo>
                  <a:pt x="123" y="449"/>
                </a:lnTo>
                <a:lnTo>
                  <a:pt x="120" y="437"/>
                </a:lnTo>
                <a:lnTo>
                  <a:pt x="116" y="437"/>
                </a:lnTo>
                <a:lnTo>
                  <a:pt x="116" y="427"/>
                </a:lnTo>
                <a:lnTo>
                  <a:pt x="108" y="413"/>
                </a:lnTo>
                <a:lnTo>
                  <a:pt x="111" y="406"/>
                </a:lnTo>
                <a:lnTo>
                  <a:pt x="108" y="401"/>
                </a:lnTo>
                <a:lnTo>
                  <a:pt x="111" y="394"/>
                </a:lnTo>
                <a:lnTo>
                  <a:pt x="106" y="390"/>
                </a:lnTo>
                <a:lnTo>
                  <a:pt x="108" y="383"/>
                </a:lnTo>
                <a:lnTo>
                  <a:pt x="97" y="371"/>
                </a:lnTo>
                <a:lnTo>
                  <a:pt x="94" y="375"/>
                </a:lnTo>
                <a:lnTo>
                  <a:pt x="85" y="383"/>
                </a:lnTo>
                <a:lnTo>
                  <a:pt x="75" y="383"/>
                </a:lnTo>
                <a:lnTo>
                  <a:pt x="68" y="387"/>
                </a:lnTo>
                <a:lnTo>
                  <a:pt x="61" y="378"/>
                </a:lnTo>
                <a:lnTo>
                  <a:pt x="54" y="375"/>
                </a:lnTo>
                <a:lnTo>
                  <a:pt x="61" y="361"/>
                </a:lnTo>
                <a:lnTo>
                  <a:pt x="56" y="354"/>
                </a:lnTo>
                <a:lnTo>
                  <a:pt x="73" y="345"/>
                </a:lnTo>
                <a:lnTo>
                  <a:pt x="71" y="340"/>
                </a:lnTo>
                <a:lnTo>
                  <a:pt x="73" y="333"/>
                </a:lnTo>
                <a:lnTo>
                  <a:pt x="68" y="331"/>
                </a:lnTo>
                <a:lnTo>
                  <a:pt x="73" y="321"/>
                </a:lnTo>
                <a:lnTo>
                  <a:pt x="68" y="314"/>
                </a:lnTo>
                <a:lnTo>
                  <a:pt x="75" y="312"/>
                </a:lnTo>
                <a:lnTo>
                  <a:pt x="75" y="305"/>
                </a:lnTo>
                <a:lnTo>
                  <a:pt x="85" y="286"/>
                </a:lnTo>
                <a:lnTo>
                  <a:pt x="85" y="281"/>
                </a:lnTo>
                <a:lnTo>
                  <a:pt x="90" y="279"/>
                </a:lnTo>
                <a:lnTo>
                  <a:pt x="92" y="264"/>
                </a:lnTo>
                <a:lnTo>
                  <a:pt x="75" y="262"/>
                </a:lnTo>
                <a:lnTo>
                  <a:pt x="71" y="260"/>
                </a:lnTo>
                <a:lnTo>
                  <a:pt x="73" y="255"/>
                </a:lnTo>
                <a:lnTo>
                  <a:pt x="71" y="250"/>
                </a:lnTo>
                <a:lnTo>
                  <a:pt x="64" y="253"/>
                </a:lnTo>
                <a:lnTo>
                  <a:pt x="64" y="246"/>
                </a:lnTo>
                <a:lnTo>
                  <a:pt x="54" y="236"/>
                </a:lnTo>
                <a:lnTo>
                  <a:pt x="56" y="229"/>
                </a:lnTo>
                <a:lnTo>
                  <a:pt x="47" y="220"/>
                </a:lnTo>
                <a:lnTo>
                  <a:pt x="35" y="189"/>
                </a:lnTo>
                <a:lnTo>
                  <a:pt x="23" y="182"/>
                </a:lnTo>
                <a:lnTo>
                  <a:pt x="19" y="170"/>
                </a:lnTo>
                <a:lnTo>
                  <a:pt x="9" y="163"/>
                </a:lnTo>
                <a:lnTo>
                  <a:pt x="16" y="161"/>
                </a:lnTo>
                <a:lnTo>
                  <a:pt x="12" y="151"/>
                </a:lnTo>
                <a:lnTo>
                  <a:pt x="16" y="146"/>
                </a:lnTo>
                <a:lnTo>
                  <a:pt x="16" y="135"/>
                </a:lnTo>
                <a:lnTo>
                  <a:pt x="0" y="99"/>
                </a:lnTo>
                <a:lnTo>
                  <a:pt x="21" y="0"/>
                </a:lnTo>
                <a:lnTo>
                  <a:pt x="160" y="28"/>
                </a:lnTo>
                <a:lnTo>
                  <a:pt x="446" y="80"/>
                </a:lnTo>
                <a:lnTo>
                  <a:pt x="869" y="135"/>
                </a:lnTo>
                <a:lnTo>
                  <a:pt x="829" y="553"/>
                </a:lnTo>
                <a:lnTo>
                  <a:pt x="760" y="548"/>
                </a:lnTo>
                <a:close/>
              </a:path>
            </a:pathLst>
          </a:custGeom>
          <a:pattFill prst="dkUpDiag">
            <a:fgClr>
              <a:srgbClr val="FF9933"/>
            </a:fgClr>
            <a:bgClr>
              <a:schemeClr val="bg1"/>
            </a:bgClr>
          </a:pattFill>
          <a:ln w="3175">
            <a:solidFill>
              <a:schemeClr val="tx1"/>
            </a:solidFill>
            <a:round/>
            <a:headEnd/>
            <a:tailEnd/>
          </a:ln>
        </p:spPr>
        <p:txBody>
          <a:bodyPr/>
          <a:lstStyle/>
          <a:p>
            <a:pPr>
              <a:defRPr/>
            </a:pPr>
            <a:endParaRPr lang="en-US" sz="1800" dirty="0"/>
          </a:p>
        </p:txBody>
      </p:sp>
      <p:sp>
        <p:nvSpPr>
          <p:cNvPr id="144" name="Freeform 42"/>
          <p:cNvSpPr>
            <a:spLocks/>
          </p:cNvSpPr>
          <p:nvPr/>
        </p:nvSpPr>
        <p:spPr bwMode="gray">
          <a:xfrm>
            <a:off x="7434003" y="2879963"/>
            <a:ext cx="706437" cy="450850"/>
          </a:xfrm>
          <a:custGeom>
            <a:avLst/>
            <a:gdLst/>
            <a:ahLst/>
            <a:cxnLst>
              <a:cxn ang="0">
                <a:pos x="492" y="182"/>
              </a:cxn>
              <a:cxn ang="0">
                <a:pos x="468" y="160"/>
              </a:cxn>
              <a:cxn ang="0">
                <a:pos x="461" y="158"/>
              </a:cxn>
              <a:cxn ang="0">
                <a:pos x="456" y="146"/>
              </a:cxn>
              <a:cxn ang="0">
                <a:pos x="447" y="146"/>
              </a:cxn>
              <a:cxn ang="0">
                <a:pos x="442" y="134"/>
              </a:cxn>
              <a:cxn ang="0">
                <a:pos x="442" y="134"/>
              </a:cxn>
              <a:cxn ang="0">
                <a:pos x="442" y="127"/>
              </a:cxn>
              <a:cxn ang="0">
                <a:pos x="447" y="122"/>
              </a:cxn>
              <a:cxn ang="0">
                <a:pos x="449" y="111"/>
              </a:cxn>
              <a:cxn ang="0">
                <a:pos x="442" y="101"/>
              </a:cxn>
              <a:cxn ang="0">
                <a:pos x="451" y="89"/>
              </a:cxn>
              <a:cxn ang="0">
                <a:pos x="459" y="66"/>
              </a:cxn>
              <a:cxn ang="0">
                <a:pos x="466" y="54"/>
              </a:cxn>
              <a:cxn ang="0">
                <a:pos x="461" y="49"/>
              </a:cxn>
              <a:cxn ang="0">
                <a:pos x="442" y="47"/>
              </a:cxn>
              <a:cxn ang="0">
                <a:pos x="433" y="35"/>
              </a:cxn>
              <a:cxn ang="0">
                <a:pos x="430" y="16"/>
              </a:cxn>
              <a:cxn ang="0">
                <a:pos x="425" y="16"/>
              </a:cxn>
              <a:cxn ang="0">
                <a:pos x="425" y="11"/>
              </a:cxn>
              <a:cxn ang="0">
                <a:pos x="411" y="9"/>
              </a:cxn>
              <a:cxn ang="0">
                <a:pos x="409" y="2"/>
              </a:cxn>
              <a:cxn ang="0">
                <a:pos x="397" y="0"/>
              </a:cxn>
              <a:cxn ang="0">
                <a:pos x="338" y="11"/>
              </a:cxn>
              <a:cxn ang="0">
                <a:pos x="59" y="63"/>
              </a:cxn>
              <a:cxn ang="0">
                <a:pos x="55" y="35"/>
              </a:cxn>
              <a:cxn ang="0">
                <a:pos x="43" y="45"/>
              </a:cxn>
              <a:cxn ang="0">
                <a:pos x="26" y="49"/>
              </a:cxn>
              <a:cxn ang="0">
                <a:pos x="0" y="75"/>
              </a:cxn>
              <a:cxn ang="0">
                <a:pos x="36" y="314"/>
              </a:cxn>
              <a:cxn ang="0">
                <a:pos x="121" y="300"/>
              </a:cxn>
              <a:cxn ang="0">
                <a:pos x="416" y="245"/>
              </a:cxn>
              <a:cxn ang="0">
                <a:pos x="425" y="231"/>
              </a:cxn>
              <a:cxn ang="0">
                <a:pos x="435" y="226"/>
              </a:cxn>
              <a:cxn ang="0">
                <a:pos x="447" y="231"/>
              </a:cxn>
              <a:cxn ang="0">
                <a:pos x="449" y="226"/>
              </a:cxn>
              <a:cxn ang="0">
                <a:pos x="466" y="217"/>
              </a:cxn>
              <a:cxn ang="0">
                <a:pos x="468" y="215"/>
              </a:cxn>
              <a:cxn ang="0">
                <a:pos x="466" y="210"/>
              </a:cxn>
              <a:cxn ang="0">
                <a:pos x="492" y="182"/>
              </a:cxn>
            </a:cxnLst>
            <a:rect l="0" t="0" r="r" b="b"/>
            <a:pathLst>
              <a:path w="492" h="314">
                <a:moveTo>
                  <a:pt x="492" y="182"/>
                </a:moveTo>
                <a:lnTo>
                  <a:pt x="468" y="160"/>
                </a:lnTo>
                <a:lnTo>
                  <a:pt x="461" y="158"/>
                </a:lnTo>
                <a:lnTo>
                  <a:pt x="456" y="146"/>
                </a:lnTo>
                <a:lnTo>
                  <a:pt x="447" y="146"/>
                </a:lnTo>
                <a:lnTo>
                  <a:pt x="442" y="134"/>
                </a:lnTo>
                <a:lnTo>
                  <a:pt x="442" y="134"/>
                </a:lnTo>
                <a:lnTo>
                  <a:pt x="442" y="127"/>
                </a:lnTo>
                <a:lnTo>
                  <a:pt x="447" y="122"/>
                </a:lnTo>
                <a:lnTo>
                  <a:pt x="449" y="111"/>
                </a:lnTo>
                <a:lnTo>
                  <a:pt x="442" y="101"/>
                </a:lnTo>
                <a:lnTo>
                  <a:pt x="451" y="89"/>
                </a:lnTo>
                <a:lnTo>
                  <a:pt x="459" y="66"/>
                </a:lnTo>
                <a:lnTo>
                  <a:pt x="466" y="54"/>
                </a:lnTo>
                <a:lnTo>
                  <a:pt x="461" y="49"/>
                </a:lnTo>
                <a:lnTo>
                  <a:pt x="442" y="47"/>
                </a:lnTo>
                <a:lnTo>
                  <a:pt x="433" y="35"/>
                </a:lnTo>
                <a:lnTo>
                  <a:pt x="430" y="16"/>
                </a:lnTo>
                <a:lnTo>
                  <a:pt x="425" y="16"/>
                </a:lnTo>
                <a:lnTo>
                  <a:pt x="425" y="11"/>
                </a:lnTo>
                <a:lnTo>
                  <a:pt x="411" y="9"/>
                </a:lnTo>
                <a:lnTo>
                  <a:pt x="409" y="2"/>
                </a:lnTo>
                <a:lnTo>
                  <a:pt x="397" y="0"/>
                </a:lnTo>
                <a:lnTo>
                  <a:pt x="338" y="11"/>
                </a:lnTo>
                <a:lnTo>
                  <a:pt x="59" y="63"/>
                </a:lnTo>
                <a:lnTo>
                  <a:pt x="55" y="35"/>
                </a:lnTo>
                <a:lnTo>
                  <a:pt x="43" y="45"/>
                </a:lnTo>
                <a:lnTo>
                  <a:pt x="26" y="49"/>
                </a:lnTo>
                <a:lnTo>
                  <a:pt x="0" y="75"/>
                </a:lnTo>
                <a:lnTo>
                  <a:pt x="36" y="314"/>
                </a:lnTo>
                <a:lnTo>
                  <a:pt x="121" y="300"/>
                </a:lnTo>
                <a:lnTo>
                  <a:pt x="416" y="245"/>
                </a:lnTo>
                <a:lnTo>
                  <a:pt x="425" y="231"/>
                </a:lnTo>
                <a:lnTo>
                  <a:pt x="435" y="226"/>
                </a:lnTo>
                <a:lnTo>
                  <a:pt x="447" y="231"/>
                </a:lnTo>
                <a:lnTo>
                  <a:pt x="449" y="226"/>
                </a:lnTo>
                <a:lnTo>
                  <a:pt x="466" y="217"/>
                </a:lnTo>
                <a:lnTo>
                  <a:pt x="468" y="215"/>
                </a:lnTo>
                <a:lnTo>
                  <a:pt x="466" y="210"/>
                </a:lnTo>
                <a:lnTo>
                  <a:pt x="492" y="182"/>
                </a:lnTo>
                <a:close/>
              </a:path>
            </a:pathLst>
          </a:custGeom>
          <a:solidFill>
            <a:schemeClr val="bg1"/>
          </a:solidFill>
          <a:ln w="3175">
            <a:solidFill>
              <a:schemeClr val="tx1"/>
            </a:solidFill>
            <a:round/>
            <a:headEnd/>
            <a:tailEnd/>
          </a:ln>
        </p:spPr>
        <p:txBody>
          <a:bodyPr/>
          <a:lstStyle/>
          <a:p>
            <a:pPr>
              <a:defRPr/>
            </a:pPr>
            <a:endParaRPr lang="en-US" sz="1800" dirty="0"/>
          </a:p>
        </p:txBody>
      </p:sp>
      <p:sp>
        <p:nvSpPr>
          <p:cNvPr id="145" name="Freeform 43"/>
          <p:cNvSpPr>
            <a:spLocks/>
          </p:cNvSpPr>
          <p:nvPr/>
        </p:nvSpPr>
        <p:spPr bwMode="gray">
          <a:xfrm>
            <a:off x="5919527" y="4481750"/>
            <a:ext cx="661987" cy="595313"/>
          </a:xfrm>
          <a:custGeom>
            <a:avLst/>
            <a:gdLst>
              <a:gd name="T0" fmla="*/ 746458552 w 461"/>
              <a:gd name="T1" fmla="*/ 561118279 h 416"/>
              <a:gd name="T2" fmla="*/ 692844784 w 461"/>
              <a:gd name="T3" fmla="*/ 614363016 h 416"/>
              <a:gd name="T4" fmla="*/ 756768891 w 461"/>
              <a:gd name="T5" fmla="*/ 632794822 h 416"/>
              <a:gd name="T6" fmla="*/ 800070883 w 461"/>
              <a:gd name="T7" fmla="*/ 608219558 h 416"/>
              <a:gd name="T8" fmla="*/ 818629494 w 461"/>
              <a:gd name="T9" fmla="*/ 647129559 h 416"/>
              <a:gd name="T10" fmla="*/ 847498446 w 461"/>
              <a:gd name="T11" fmla="*/ 632794822 h 416"/>
              <a:gd name="T12" fmla="*/ 896988077 w 461"/>
              <a:gd name="T13" fmla="*/ 614363016 h 416"/>
              <a:gd name="T14" fmla="*/ 901110777 w 461"/>
              <a:gd name="T15" fmla="*/ 671703392 h 416"/>
              <a:gd name="T16" fmla="*/ 847498446 w 461"/>
              <a:gd name="T17" fmla="*/ 729045200 h 416"/>
              <a:gd name="T18" fmla="*/ 878429465 w 461"/>
              <a:gd name="T19" fmla="*/ 767953770 h 416"/>
              <a:gd name="T20" fmla="*/ 950600408 w 461"/>
              <a:gd name="T21" fmla="*/ 817102869 h 416"/>
              <a:gd name="T22" fmla="*/ 907296981 w 461"/>
              <a:gd name="T23" fmla="*/ 851917231 h 416"/>
              <a:gd name="T24" fmla="*/ 828939834 w 461"/>
              <a:gd name="T25" fmla="*/ 788433396 h 416"/>
              <a:gd name="T26" fmla="*/ 785637843 w 461"/>
              <a:gd name="T27" fmla="*/ 767953770 h 416"/>
              <a:gd name="T28" fmla="*/ 779451639 w 461"/>
              <a:gd name="T29" fmla="*/ 788433396 h 416"/>
              <a:gd name="T30" fmla="*/ 750582688 w 461"/>
              <a:gd name="T31" fmla="*/ 827343397 h 416"/>
              <a:gd name="T32" fmla="*/ 682535881 w 461"/>
              <a:gd name="T33" fmla="*/ 831439036 h 416"/>
              <a:gd name="T34" fmla="*/ 635108317 w 461"/>
              <a:gd name="T35" fmla="*/ 835534675 h 416"/>
              <a:gd name="T36" fmla="*/ 595929026 w 461"/>
              <a:gd name="T37" fmla="*/ 817102869 h 416"/>
              <a:gd name="T38" fmla="*/ 511385675 w 461"/>
              <a:gd name="T39" fmla="*/ 759762492 h 416"/>
              <a:gd name="T40" fmla="*/ 468083684 w 461"/>
              <a:gd name="T41" fmla="*/ 735188658 h 416"/>
              <a:gd name="T42" fmla="*/ 381476830 w 461"/>
              <a:gd name="T43" fmla="*/ 706517755 h 416"/>
              <a:gd name="T44" fmla="*/ 371166490 w 461"/>
              <a:gd name="T45" fmla="*/ 739284297 h 416"/>
              <a:gd name="T46" fmla="*/ 152591593 w 461"/>
              <a:gd name="T47" fmla="*/ 714709033 h 416"/>
              <a:gd name="T48" fmla="*/ 24744816 w 461"/>
              <a:gd name="T49" fmla="*/ 714709033 h 416"/>
              <a:gd name="T50" fmla="*/ 53612331 w 461"/>
              <a:gd name="T51" fmla="*/ 671703392 h 416"/>
              <a:gd name="T52" fmla="*/ 70108875 w 461"/>
              <a:gd name="T53" fmla="*/ 638938281 h 416"/>
              <a:gd name="T54" fmla="*/ 59798535 w 461"/>
              <a:gd name="T55" fmla="*/ 593884821 h 416"/>
              <a:gd name="T56" fmla="*/ 63922671 w 461"/>
              <a:gd name="T57" fmla="*/ 550879181 h 416"/>
              <a:gd name="T58" fmla="*/ 92791622 w 461"/>
              <a:gd name="T59" fmla="*/ 473059179 h 416"/>
              <a:gd name="T60" fmla="*/ 92791622 w 461"/>
              <a:gd name="T61" fmla="*/ 448485345 h 416"/>
              <a:gd name="T62" fmla="*/ 92791622 w 461"/>
              <a:gd name="T63" fmla="*/ 430054970 h 416"/>
              <a:gd name="T64" fmla="*/ 92791622 w 461"/>
              <a:gd name="T65" fmla="*/ 411623163 h 416"/>
              <a:gd name="T66" fmla="*/ 88667487 w 461"/>
              <a:gd name="T67" fmla="*/ 411623163 h 416"/>
              <a:gd name="T68" fmla="*/ 78357147 w 461"/>
              <a:gd name="T69" fmla="*/ 372713162 h 416"/>
              <a:gd name="T70" fmla="*/ 63922671 w 461"/>
              <a:gd name="T71" fmla="*/ 337900231 h 416"/>
              <a:gd name="T72" fmla="*/ 45365495 w 461"/>
              <a:gd name="T73" fmla="*/ 298990230 h 416"/>
              <a:gd name="T74" fmla="*/ 0 w 461"/>
              <a:gd name="T75" fmla="*/ 237554215 h 416"/>
              <a:gd name="T76" fmla="*/ 532006355 w 461"/>
              <a:gd name="T77" fmla="*/ 0 h 416"/>
              <a:gd name="T78" fmla="*/ 546440831 w 461"/>
              <a:gd name="T79" fmla="*/ 18430375 h 416"/>
              <a:gd name="T80" fmla="*/ 546440831 w 461"/>
              <a:gd name="T81" fmla="*/ 67579474 h 416"/>
              <a:gd name="T82" fmla="*/ 546440831 w 461"/>
              <a:gd name="T83" fmla="*/ 100346017 h 416"/>
              <a:gd name="T84" fmla="*/ 585618686 w 461"/>
              <a:gd name="T85" fmla="*/ 149495115 h 416"/>
              <a:gd name="T86" fmla="*/ 546440831 w 461"/>
              <a:gd name="T87" fmla="*/ 192500755 h 416"/>
              <a:gd name="T88" fmla="*/ 503137404 w 461"/>
              <a:gd name="T89" fmla="*/ 260080229 h 416"/>
              <a:gd name="T90" fmla="*/ 474269888 w 461"/>
              <a:gd name="T91" fmla="*/ 333804592 h 416"/>
              <a:gd name="T92" fmla="*/ 478392588 w 461"/>
              <a:gd name="T93" fmla="*/ 376810232 h 416"/>
              <a:gd name="T94" fmla="*/ 468083684 w 461"/>
              <a:gd name="T95" fmla="*/ 430054970 h 416"/>
              <a:gd name="T96" fmla="*/ 453649208 w 461"/>
              <a:gd name="T97" fmla="*/ 444389706 h 416"/>
              <a:gd name="T98" fmla="*/ 800070883 w 461"/>
              <a:gd name="T99" fmla="*/ 497634444 h 416"/>
              <a:gd name="T100" fmla="*/ 833063970 w 461"/>
              <a:gd name="T101" fmla="*/ 540640084 h 4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1" h="416">
                <a:moveTo>
                  <a:pt x="414" y="288"/>
                </a:moveTo>
                <a:lnTo>
                  <a:pt x="362" y="274"/>
                </a:lnTo>
                <a:lnTo>
                  <a:pt x="341" y="281"/>
                </a:lnTo>
                <a:lnTo>
                  <a:pt x="336" y="300"/>
                </a:lnTo>
                <a:lnTo>
                  <a:pt x="350" y="312"/>
                </a:lnTo>
                <a:lnTo>
                  <a:pt x="367" y="309"/>
                </a:lnTo>
                <a:lnTo>
                  <a:pt x="381" y="300"/>
                </a:lnTo>
                <a:lnTo>
                  <a:pt x="388" y="297"/>
                </a:lnTo>
                <a:lnTo>
                  <a:pt x="390" y="297"/>
                </a:lnTo>
                <a:lnTo>
                  <a:pt x="397" y="316"/>
                </a:lnTo>
                <a:lnTo>
                  <a:pt x="402" y="319"/>
                </a:lnTo>
                <a:lnTo>
                  <a:pt x="411" y="309"/>
                </a:lnTo>
                <a:lnTo>
                  <a:pt x="433" y="300"/>
                </a:lnTo>
                <a:lnTo>
                  <a:pt x="435" y="300"/>
                </a:lnTo>
                <a:lnTo>
                  <a:pt x="440" y="305"/>
                </a:lnTo>
                <a:lnTo>
                  <a:pt x="437" y="328"/>
                </a:lnTo>
                <a:lnTo>
                  <a:pt x="419" y="342"/>
                </a:lnTo>
                <a:lnTo>
                  <a:pt x="411" y="356"/>
                </a:lnTo>
                <a:lnTo>
                  <a:pt x="411" y="361"/>
                </a:lnTo>
                <a:lnTo>
                  <a:pt x="426" y="375"/>
                </a:lnTo>
                <a:lnTo>
                  <a:pt x="454" y="390"/>
                </a:lnTo>
                <a:lnTo>
                  <a:pt x="461" y="399"/>
                </a:lnTo>
                <a:lnTo>
                  <a:pt x="459" y="406"/>
                </a:lnTo>
                <a:lnTo>
                  <a:pt x="440" y="416"/>
                </a:lnTo>
                <a:lnTo>
                  <a:pt x="421" y="394"/>
                </a:lnTo>
                <a:lnTo>
                  <a:pt x="402" y="385"/>
                </a:lnTo>
                <a:lnTo>
                  <a:pt x="388" y="375"/>
                </a:lnTo>
                <a:lnTo>
                  <a:pt x="381" y="375"/>
                </a:lnTo>
                <a:lnTo>
                  <a:pt x="376" y="378"/>
                </a:lnTo>
                <a:lnTo>
                  <a:pt x="378" y="385"/>
                </a:lnTo>
                <a:lnTo>
                  <a:pt x="376" y="390"/>
                </a:lnTo>
                <a:lnTo>
                  <a:pt x="364" y="404"/>
                </a:lnTo>
                <a:lnTo>
                  <a:pt x="341" y="401"/>
                </a:lnTo>
                <a:lnTo>
                  <a:pt x="331" y="406"/>
                </a:lnTo>
                <a:lnTo>
                  <a:pt x="322" y="401"/>
                </a:lnTo>
                <a:lnTo>
                  <a:pt x="308" y="408"/>
                </a:lnTo>
                <a:lnTo>
                  <a:pt x="293" y="404"/>
                </a:lnTo>
                <a:lnTo>
                  <a:pt x="289" y="399"/>
                </a:lnTo>
                <a:lnTo>
                  <a:pt x="270" y="399"/>
                </a:lnTo>
                <a:lnTo>
                  <a:pt x="248" y="371"/>
                </a:lnTo>
                <a:lnTo>
                  <a:pt x="239" y="371"/>
                </a:lnTo>
                <a:lnTo>
                  <a:pt x="227" y="359"/>
                </a:lnTo>
                <a:lnTo>
                  <a:pt x="199" y="345"/>
                </a:lnTo>
                <a:lnTo>
                  <a:pt x="185" y="345"/>
                </a:lnTo>
                <a:lnTo>
                  <a:pt x="178" y="352"/>
                </a:lnTo>
                <a:lnTo>
                  <a:pt x="180" y="361"/>
                </a:lnTo>
                <a:lnTo>
                  <a:pt x="168" y="371"/>
                </a:lnTo>
                <a:lnTo>
                  <a:pt x="74" y="349"/>
                </a:lnTo>
                <a:lnTo>
                  <a:pt x="22" y="359"/>
                </a:lnTo>
                <a:lnTo>
                  <a:pt x="12" y="349"/>
                </a:lnTo>
                <a:lnTo>
                  <a:pt x="22" y="340"/>
                </a:lnTo>
                <a:lnTo>
                  <a:pt x="26" y="328"/>
                </a:lnTo>
                <a:lnTo>
                  <a:pt x="31" y="321"/>
                </a:lnTo>
                <a:lnTo>
                  <a:pt x="34" y="312"/>
                </a:lnTo>
                <a:lnTo>
                  <a:pt x="34" y="297"/>
                </a:lnTo>
                <a:lnTo>
                  <a:pt x="29" y="290"/>
                </a:lnTo>
                <a:lnTo>
                  <a:pt x="34" y="279"/>
                </a:lnTo>
                <a:lnTo>
                  <a:pt x="31" y="269"/>
                </a:lnTo>
                <a:lnTo>
                  <a:pt x="45" y="241"/>
                </a:lnTo>
                <a:lnTo>
                  <a:pt x="45" y="231"/>
                </a:lnTo>
                <a:lnTo>
                  <a:pt x="48" y="227"/>
                </a:lnTo>
                <a:lnTo>
                  <a:pt x="45" y="219"/>
                </a:lnTo>
                <a:lnTo>
                  <a:pt x="50" y="217"/>
                </a:lnTo>
                <a:lnTo>
                  <a:pt x="45" y="210"/>
                </a:lnTo>
                <a:lnTo>
                  <a:pt x="48" y="201"/>
                </a:lnTo>
                <a:lnTo>
                  <a:pt x="45" y="201"/>
                </a:lnTo>
                <a:lnTo>
                  <a:pt x="43" y="201"/>
                </a:lnTo>
                <a:lnTo>
                  <a:pt x="34" y="186"/>
                </a:lnTo>
                <a:lnTo>
                  <a:pt x="38" y="182"/>
                </a:lnTo>
                <a:lnTo>
                  <a:pt x="29" y="170"/>
                </a:lnTo>
                <a:lnTo>
                  <a:pt x="31" y="165"/>
                </a:lnTo>
                <a:lnTo>
                  <a:pt x="19" y="158"/>
                </a:lnTo>
                <a:lnTo>
                  <a:pt x="22" y="146"/>
                </a:lnTo>
                <a:lnTo>
                  <a:pt x="19" y="137"/>
                </a:lnTo>
                <a:lnTo>
                  <a:pt x="0" y="116"/>
                </a:lnTo>
                <a:lnTo>
                  <a:pt x="0" y="7"/>
                </a:lnTo>
                <a:lnTo>
                  <a:pt x="258" y="0"/>
                </a:lnTo>
                <a:lnTo>
                  <a:pt x="256" y="5"/>
                </a:lnTo>
                <a:lnTo>
                  <a:pt x="265" y="9"/>
                </a:lnTo>
                <a:lnTo>
                  <a:pt x="258" y="26"/>
                </a:lnTo>
                <a:lnTo>
                  <a:pt x="265" y="33"/>
                </a:lnTo>
                <a:lnTo>
                  <a:pt x="258" y="40"/>
                </a:lnTo>
                <a:lnTo>
                  <a:pt x="265" y="49"/>
                </a:lnTo>
                <a:lnTo>
                  <a:pt x="265" y="59"/>
                </a:lnTo>
                <a:lnTo>
                  <a:pt x="284" y="73"/>
                </a:lnTo>
                <a:lnTo>
                  <a:pt x="272" y="92"/>
                </a:lnTo>
                <a:lnTo>
                  <a:pt x="265" y="94"/>
                </a:lnTo>
                <a:lnTo>
                  <a:pt x="267" y="106"/>
                </a:lnTo>
                <a:lnTo>
                  <a:pt x="244" y="127"/>
                </a:lnTo>
                <a:lnTo>
                  <a:pt x="239" y="153"/>
                </a:lnTo>
                <a:lnTo>
                  <a:pt x="230" y="163"/>
                </a:lnTo>
                <a:lnTo>
                  <a:pt x="234" y="172"/>
                </a:lnTo>
                <a:lnTo>
                  <a:pt x="232" y="184"/>
                </a:lnTo>
                <a:lnTo>
                  <a:pt x="220" y="189"/>
                </a:lnTo>
                <a:lnTo>
                  <a:pt x="227" y="210"/>
                </a:lnTo>
                <a:lnTo>
                  <a:pt x="220" y="217"/>
                </a:lnTo>
                <a:lnTo>
                  <a:pt x="395" y="208"/>
                </a:lnTo>
                <a:lnTo>
                  <a:pt x="388" y="243"/>
                </a:lnTo>
                <a:lnTo>
                  <a:pt x="393" y="255"/>
                </a:lnTo>
                <a:lnTo>
                  <a:pt x="404" y="264"/>
                </a:lnTo>
                <a:lnTo>
                  <a:pt x="414" y="288"/>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46" name="Freeform 44"/>
          <p:cNvSpPr>
            <a:spLocks/>
          </p:cNvSpPr>
          <p:nvPr/>
        </p:nvSpPr>
        <p:spPr bwMode="gray">
          <a:xfrm>
            <a:off x="7251440" y="4034075"/>
            <a:ext cx="620713" cy="469900"/>
          </a:xfrm>
          <a:custGeom>
            <a:avLst/>
            <a:gdLst>
              <a:gd name="T0" fmla="*/ 520253762 w 432"/>
              <a:gd name="T1" fmla="*/ 658822722 h 328"/>
              <a:gd name="T2" fmla="*/ 551220444 w 432"/>
              <a:gd name="T3" fmla="*/ 630088623 h 328"/>
              <a:gd name="T4" fmla="*/ 580123830 w 432"/>
              <a:gd name="T5" fmla="*/ 611616396 h 328"/>
              <a:gd name="T6" fmla="*/ 545027682 w 432"/>
              <a:gd name="T7" fmla="*/ 562358555 h 328"/>
              <a:gd name="T8" fmla="*/ 652380858 w 432"/>
              <a:gd name="T9" fmla="*/ 543887761 h 328"/>
              <a:gd name="T10" fmla="*/ 730832084 w 432"/>
              <a:gd name="T11" fmla="*/ 459738412 h 328"/>
              <a:gd name="T12" fmla="*/ 751476539 w 432"/>
              <a:gd name="T13" fmla="*/ 441267618 h 328"/>
              <a:gd name="T14" fmla="*/ 784509390 w 432"/>
              <a:gd name="T15" fmla="*/ 402271648 h 328"/>
              <a:gd name="T16" fmla="*/ 809283310 w 432"/>
              <a:gd name="T17" fmla="*/ 363275679 h 328"/>
              <a:gd name="T18" fmla="*/ 813411339 w 432"/>
              <a:gd name="T19" fmla="*/ 324279709 h 328"/>
              <a:gd name="T20" fmla="*/ 887733100 w 432"/>
              <a:gd name="T21" fmla="*/ 227816975 h 328"/>
              <a:gd name="T22" fmla="*/ 652380858 w 432"/>
              <a:gd name="T23" fmla="*/ 38995970 h 328"/>
              <a:gd name="T24" fmla="*/ 452124763 w 432"/>
              <a:gd name="T25" fmla="*/ 38995970 h 328"/>
              <a:gd name="T26" fmla="*/ 404641655 w 432"/>
              <a:gd name="T27" fmla="*/ 20523742 h 328"/>
              <a:gd name="T28" fmla="*/ 154837720 w 432"/>
              <a:gd name="T29" fmla="*/ 20523742 h 328"/>
              <a:gd name="T30" fmla="*/ 111482641 w 432"/>
              <a:gd name="T31" fmla="*/ 49257841 h 328"/>
              <a:gd name="T32" fmla="*/ 92902919 w 432"/>
              <a:gd name="T33" fmla="*/ 57466764 h 328"/>
              <a:gd name="T34" fmla="*/ 39225613 w 432"/>
              <a:gd name="T35" fmla="*/ 82096401 h 328"/>
              <a:gd name="T36" fmla="*/ 18581159 w 432"/>
              <a:gd name="T37" fmla="*/ 116986476 h 328"/>
              <a:gd name="T38" fmla="*/ 68128999 w 432"/>
              <a:gd name="T39" fmla="*/ 194978415 h 328"/>
              <a:gd name="T40" fmla="*/ 107353175 w 432"/>
              <a:gd name="T41" fmla="*/ 217555104 h 328"/>
              <a:gd name="T42" fmla="*/ 125934334 w 432"/>
              <a:gd name="T43" fmla="*/ 256551074 h 328"/>
              <a:gd name="T44" fmla="*/ 154837720 w 432"/>
              <a:gd name="T45" fmla="*/ 285283740 h 328"/>
              <a:gd name="T46" fmla="*/ 214707788 w 432"/>
              <a:gd name="T47" fmla="*/ 324279709 h 328"/>
              <a:gd name="T48" fmla="*/ 237416975 w 432"/>
              <a:gd name="T49" fmla="*/ 353013808 h 328"/>
              <a:gd name="T50" fmla="*/ 297287043 w 432"/>
              <a:gd name="T51" fmla="*/ 416637981 h 328"/>
              <a:gd name="T52" fmla="*/ 315868202 w 432"/>
              <a:gd name="T53" fmla="*/ 437161723 h 328"/>
              <a:gd name="T54" fmla="*/ 330319894 w 432"/>
              <a:gd name="T55" fmla="*/ 455633951 h 328"/>
              <a:gd name="T56" fmla="*/ 383995764 w 432"/>
              <a:gd name="T57" fmla="*/ 490525458 h 328"/>
              <a:gd name="T58" fmla="*/ 414963883 w 432"/>
              <a:gd name="T59" fmla="*/ 562358555 h 328"/>
              <a:gd name="T60" fmla="*/ 472769217 w 432"/>
              <a:gd name="T61" fmla="*/ 619826752 h 328"/>
              <a:gd name="T62" fmla="*/ 526446524 w 432"/>
              <a:gd name="T63" fmla="*/ 673189055 h 3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32" h="328">
                <a:moveTo>
                  <a:pt x="255" y="328"/>
                </a:moveTo>
                <a:lnTo>
                  <a:pt x="252" y="321"/>
                </a:lnTo>
                <a:lnTo>
                  <a:pt x="255" y="317"/>
                </a:lnTo>
                <a:lnTo>
                  <a:pt x="267" y="307"/>
                </a:lnTo>
                <a:lnTo>
                  <a:pt x="276" y="305"/>
                </a:lnTo>
                <a:lnTo>
                  <a:pt x="281" y="298"/>
                </a:lnTo>
                <a:lnTo>
                  <a:pt x="264" y="279"/>
                </a:lnTo>
                <a:lnTo>
                  <a:pt x="264" y="274"/>
                </a:lnTo>
                <a:lnTo>
                  <a:pt x="264" y="272"/>
                </a:lnTo>
                <a:lnTo>
                  <a:pt x="316" y="265"/>
                </a:lnTo>
                <a:lnTo>
                  <a:pt x="323" y="260"/>
                </a:lnTo>
                <a:lnTo>
                  <a:pt x="354" y="224"/>
                </a:lnTo>
                <a:lnTo>
                  <a:pt x="359" y="222"/>
                </a:lnTo>
                <a:lnTo>
                  <a:pt x="364" y="215"/>
                </a:lnTo>
                <a:lnTo>
                  <a:pt x="366" y="206"/>
                </a:lnTo>
                <a:lnTo>
                  <a:pt x="380" y="196"/>
                </a:lnTo>
                <a:lnTo>
                  <a:pt x="389" y="187"/>
                </a:lnTo>
                <a:lnTo>
                  <a:pt x="392" y="177"/>
                </a:lnTo>
                <a:lnTo>
                  <a:pt x="387" y="168"/>
                </a:lnTo>
                <a:lnTo>
                  <a:pt x="394" y="158"/>
                </a:lnTo>
                <a:lnTo>
                  <a:pt x="411" y="125"/>
                </a:lnTo>
                <a:lnTo>
                  <a:pt x="430" y="111"/>
                </a:lnTo>
                <a:lnTo>
                  <a:pt x="432" y="102"/>
                </a:lnTo>
                <a:lnTo>
                  <a:pt x="316" y="19"/>
                </a:lnTo>
                <a:lnTo>
                  <a:pt x="219" y="33"/>
                </a:lnTo>
                <a:lnTo>
                  <a:pt x="219" y="19"/>
                </a:lnTo>
                <a:lnTo>
                  <a:pt x="203" y="2"/>
                </a:lnTo>
                <a:lnTo>
                  <a:pt x="196" y="10"/>
                </a:lnTo>
                <a:lnTo>
                  <a:pt x="191" y="0"/>
                </a:lnTo>
                <a:lnTo>
                  <a:pt x="75" y="10"/>
                </a:lnTo>
                <a:lnTo>
                  <a:pt x="73" y="14"/>
                </a:lnTo>
                <a:lnTo>
                  <a:pt x="54" y="24"/>
                </a:lnTo>
                <a:lnTo>
                  <a:pt x="47" y="31"/>
                </a:lnTo>
                <a:lnTo>
                  <a:pt x="45" y="28"/>
                </a:lnTo>
                <a:lnTo>
                  <a:pt x="19" y="40"/>
                </a:lnTo>
                <a:lnTo>
                  <a:pt x="16" y="50"/>
                </a:lnTo>
                <a:lnTo>
                  <a:pt x="9" y="57"/>
                </a:lnTo>
                <a:lnTo>
                  <a:pt x="0" y="76"/>
                </a:lnTo>
                <a:lnTo>
                  <a:pt x="33" y="95"/>
                </a:lnTo>
                <a:lnTo>
                  <a:pt x="45" y="95"/>
                </a:lnTo>
                <a:lnTo>
                  <a:pt x="52" y="106"/>
                </a:lnTo>
                <a:lnTo>
                  <a:pt x="61" y="125"/>
                </a:lnTo>
                <a:lnTo>
                  <a:pt x="75" y="139"/>
                </a:lnTo>
                <a:lnTo>
                  <a:pt x="80" y="146"/>
                </a:lnTo>
                <a:lnTo>
                  <a:pt x="104" y="158"/>
                </a:lnTo>
                <a:lnTo>
                  <a:pt x="115" y="172"/>
                </a:lnTo>
                <a:lnTo>
                  <a:pt x="141" y="191"/>
                </a:lnTo>
                <a:lnTo>
                  <a:pt x="144" y="203"/>
                </a:lnTo>
                <a:lnTo>
                  <a:pt x="151" y="206"/>
                </a:lnTo>
                <a:lnTo>
                  <a:pt x="153" y="213"/>
                </a:lnTo>
                <a:lnTo>
                  <a:pt x="160" y="215"/>
                </a:lnTo>
                <a:lnTo>
                  <a:pt x="160" y="222"/>
                </a:lnTo>
                <a:lnTo>
                  <a:pt x="186" y="234"/>
                </a:lnTo>
                <a:lnTo>
                  <a:pt x="186" y="239"/>
                </a:lnTo>
                <a:lnTo>
                  <a:pt x="198" y="260"/>
                </a:lnTo>
                <a:lnTo>
                  <a:pt x="201" y="274"/>
                </a:lnTo>
                <a:lnTo>
                  <a:pt x="217" y="281"/>
                </a:lnTo>
                <a:lnTo>
                  <a:pt x="229" y="302"/>
                </a:lnTo>
                <a:lnTo>
                  <a:pt x="231" y="321"/>
                </a:lnTo>
                <a:lnTo>
                  <a:pt x="255" y="328"/>
                </a:lnTo>
                <a:close/>
              </a:path>
            </a:pathLst>
          </a:custGeom>
          <a:solidFill>
            <a:schemeClr val="bg1"/>
          </a:solidFill>
          <a:ln w="3175">
            <a:solidFill>
              <a:schemeClr val="tx1"/>
            </a:solidFill>
            <a:round/>
            <a:headEnd/>
            <a:tailEnd/>
          </a:ln>
        </p:spPr>
        <p:txBody>
          <a:bodyPr/>
          <a:lstStyle/>
          <a:p>
            <a:endParaRPr lang="en-US" dirty="0"/>
          </a:p>
        </p:txBody>
      </p:sp>
      <p:sp>
        <p:nvSpPr>
          <p:cNvPr id="147" name="Freeform 45"/>
          <p:cNvSpPr>
            <a:spLocks/>
          </p:cNvSpPr>
          <p:nvPr/>
        </p:nvSpPr>
        <p:spPr bwMode="gray">
          <a:xfrm>
            <a:off x="2766753" y="1635152"/>
            <a:ext cx="800100" cy="596900"/>
          </a:xfrm>
          <a:custGeom>
            <a:avLst/>
            <a:gdLst>
              <a:gd name="T0" fmla="*/ 1147240161 w 558"/>
              <a:gd name="T1" fmla="*/ 218234388 h 416"/>
              <a:gd name="T2" fmla="*/ 1019769032 w 558"/>
              <a:gd name="T3" fmla="*/ 817348371 h 416"/>
              <a:gd name="T4" fmla="*/ 1015656690 w 558"/>
              <a:gd name="T5" fmla="*/ 856465409 h 416"/>
              <a:gd name="T6" fmla="*/ 684643276 w 558"/>
              <a:gd name="T7" fmla="*/ 782347934 h 416"/>
              <a:gd name="T8" fmla="*/ 598291265 w 558"/>
              <a:gd name="T9" fmla="*/ 782347934 h 416"/>
              <a:gd name="T10" fmla="*/ 505772174 w 558"/>
              <a:gd name="T11" fmla="*/ 782347934 h 416"/>
              <a:gd name="T12" fmla="*/ 452317465 w 558"/>
              <a:gd name="T13" fmla="*/ 763818206 h 416"/>
              <a:gd name="T14" fmla="*/ 345405177 w 558"/>
              <a:gd name="T15" fmla="*/ 743230896 h 416"/>
              <a:gd name="T16" fmla="*/ 238494324 w 558"/>
              <a:gd name="T17" fmla="*/ 734996259 h 416"/>
              <a:gd name="T18" fmla="*/ 131583471 w 558"/>
              <a:gd name="T19" fmla="*/ 695877786 h 416"/>
              <a:gd name="T20" fmla="*/ 137750550 w 558"/>
              <a:gd name="T21" fmla="*/ 603232019 h 416"/>
              <a:gd name="T22" fmla="*/ 16447934 w 558"/>
              <a:gd name="T23" fmla="*/ 510584816 h 416"/>
              <a:gd name="T24" fmla="*/ 20560276 w 558"/>
              <a:gd name="T25" fmla="*/ 432350740 h 416"/>
              <a:gd name="T26" fmla="*/ 20560276 w 558"/>
              <a:gd name="T27" fmla="*/ 477644832 h 416"/>
              <a:gd name="T28" fmla="*/ 34952039 w 558"/>
              <a:gd name="T29" fmla="*/ 471467778 h 416"/>
              <a:gd name="T30" fmla="*/ 45231460 w 558"/>
              <a:gd name="T31" fmla="*/ 413821013 h 416"/>
              <a:gd name="T32" fmla="*/ 30839697 w 558"/>
              <a:gd name="T33" fmla="*/ 407643959 h 416"/>
              <a:gd name="T34" fmla="*/ 30839697 w 558"/>
              <a:gd name="T35" fmla="*/ 378820576 h 416"/>
              <a:gd name="T36" fmla="*/ 53456144 w 558"/>
              <a:gd name="T37" fmla="*/ 356174248 h 416"/>
              <a:gd name="T38" fmla="*/ 30839697 w 558"/>
              <a:gd name="T39" fmla="*/ 349997194 h 416"/>
              <a:gd name="T40" fmla="*/ 34952039 w 558"/>
              <a:gd name="T41" fmla="*/ 170881278 h 416"/>
              <a:gd name="T42" fmla="*/ 20560276 w 558"/>
              <a:gd name="T43" fmla="*/ 96763803 h 416"/>
              <a:gd name="T44" fmla="*/ 45231460 w 558"/>
              <a:gd name="T45" fmla="*/ 49412128 h 416"/>
              <a:gd name="T46" fmla="*/ 199429944 w 558"/>
              <a:gd name="T47" fmla="*/ 142057895 h 416"/>
              <a:gd name="T48" fmla="*/ 267277850 w 558"/>
              <a:gd name="T49" fmla="*/ 174999314 h 416"/>
              <a:gd name="T50" fmla="*/ 302229889 w 558"/>
              <a:gd name="T51" fmla="*/ 203822697 h 416"/>
              <a:gd name="T52" fmla="*/ 281669613 w 558"/>
              <a:gd name="T53" fmla="*/ 228528044 h 416"/>
              <a:gd name="T54" fmla="*/ 219990219 w 558"/>
              <a:gd name="T55" fmla="*/ 286174809 h 416"/>
              <a:gd name="T56" fmla="*/ 234381982 w 558"/>
              <a:gd name="T57" fmla="*/ 321175246 h 416"/>
              <a:gd name="T58" fmla="*/ 234381982 w 558"/>
              <a:gd name="T59" fmla="*/ 302645518 h 416"/>
              <a:gd name="T60" fmla="*/ 273446363 w 558"/>
              <a:gd name="T61" fmla="*/ 277940172 h 416"/>
              <a:gd name="T62" fmla="*/ 320733994 w 558"/>
              <a:gd name="T63" fmla="*/ 242939735 h 416"/>
              <a:gd name="T64" fmla="*/ 331013415 w 558"/>
              <a:gd name="T65" fmla="*/ 267645081 h 416"/>
              <a:gd name="T66" fmla="*/ 359796940 w 558"/>
              <a:gd name="T67" fmla="*/ 195586625 h 416"/>
              <a:gd name="T68" fmla="*/ 335125756 w 558"/>
              <a:gd name="T69" fmla="*/ 111175495 h 416"/>
              <a:gd name="T70" fmla="*/ 351573690 w 558"/>
              <a:gd name="T71" fmla="*/ 107058894 h 416"/>
              <a:gd name="T72" fmla="*/ 374190137 w 558"/>
              <a:gd name="T73" fmla="*/ 74117475 h 416"/>
              <a:gd name="T74" fmla="*/ 388581900 w 558"/>
              <a:gd name="T75" fmla="*/ 82352112 h 416"/>
              <a:gd name="T76" fmla="*/ 388581900 w 558"/>
              <a:gd name="T77" fmla="*/ 63823819 h 416"/>
              <a:gd name="T78" fmla="*/ 351573690 w 558"/>
              <a:gd name="T79" fmla="*/ 49412128 h 416"/>
              <a:gd name="T80" fmla="*/ 501661266 w 558"/>
              <a:gd name="T81" fmla="*/ 49412128 h 41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58" h="416">
                <a:moveTo>
                  <a:pt x="244" y="24"/>
                </a:moveTo>
                <a:lnTo>
                  <a:pt x="558" y="106"/>
                </a:lnTo>
                <a:lnTo>
                  <a:pt x="492" y="376"/>
                </a:lnTo>
                <a:lnTo>
                  <a:pt x="496" y="397"/>
                </a:lnTo>
                <a:lnTo>
                  <a:pt x="492" y="404"/>
                </a:lnTo>
                <a:lnTo>
                  <a:pt x="494" y="416"/>
                </a:lnTo>
                <a:lnTo>
                  <a:pt x="343" y="378"/>
                </a:lnTo>
                <a:lnTo>
                  <a:pt x="333" y="380"/>
                </a:lnTo>
                <a:lnTo>
                  <a:pt x="298" y="373"/>
                </a:lnTo>
                <a:lnTo>
                  <a:pt x="291" y="380"/>
                </a:lnTo>
                <a:lnTo>
                  <a:pt x="270" y="378"/>
                </a:lnTo>
                <a:lnTo>
                  <a:pt x="246" y="380"/>
                </a:lnTo>
                <a:lnTo>
                  <a:pt x="230" y="380"/>
                </a:lnTo>
                <a:lnTo>
                  <a:pt x="220" y="371"/>
                </a:lnTo>
                <a:lnTo>
                  <a:pt x="178" y="376"/>
                </a:lnTo>
                <a:lnTo>
                  <a:pt x="168" y="361"/>
                </a:lnTo>
                <a:lnTo>
                  <a:pt x="133" y="352"/>
                </a:lnTo>
                <a:lnTo>
                  <a:pt x="116" y="357"/>
                </a:lnTo>
                <a:lnTo>
                  <a:pt x="95" y="357"/>
                </a:lnTo>
                <a:lnTo>
                  <a:pt x="64" y="338"/>
                </a:lnTo>
                <a:lnTo>
                  <a:pt x="69" y="305"/>
                </a:lnTo>
                <a:lnTo>
                  <a:pt x="67" y="293"/>
                </a:lnTo>
                <a:lnTo>
                  <a:pt x="36" y="255"/>
                </a:lnTo>
                <a:lnTo>
                  <a:pt x="8" y="248"/>
                </a:lnTo>
                <a:lnTo>
                  <a:pt x="0" y="239"/>
                </a:lnTo>
                <a:lnTo>
                  <a:pt x="10" y="210"/>
                </a:lnTo>
                <a:lnTo>
                  <a:pt x="12" y="217"/>
                </a:lnTo>
                <a:lnTo>
                  <a:pt x="10" y="232"/>
                </a:lnTo>
                <a:lnTo>
                  <a:pt x="12" y="232"/>
                </a:lnTo>
                <a:lnTo>
                  <a:pt x="17" y="229"/>
                </a:lnTo>
                <a:lnTo>
                  <a:pt x="24" y="206"/>
                </a:lnTo>
                <a:lnTo>
                  <a:pt x="22" y="201"/>
                </a:lnTo>
                <a:lnTo>
                  <a:pt x="17" y="201"/>
                </a:lnTo>
                <a:lnTo>
                  <a:pt x="15" y="198"/>
                </a:lnTo>
                <a:lnTo>
                  <a:pt x="12" y="194"/>
                </a:lnTo>
                <a:lnTo>
                  <a:pt x="15" y="184"/>
                </a:lnTo>
                <a:lnTo>
                  <a:pt x="22" y="180"/>
                </a:lnTo>
                <a:lnTo>
                  <a:pt x="26" y="173"/>
                </a:lnTo>
                <a:lnTo>
                  <a:pt x="24" y="165"/>
                </a:lnTo>
                <a:lnTo>
                  <a:pt x="15" y="170"/>
                </a:lnTo>
                <a:lnTo>
                  <a:pt x="15" y="168"/>
                </a:lnTo>
                <a:lnTo>
                  <a:pt x="17" y="83"/>
                </a:lnTo>
                <a:lnTo>
                  <a:pt x="8" y="57"/>
                </a:lnTo>
                <a:lnTo>
                  <a:pt x="10" y="47"/>
                </a:lnTo>
                <a:lnTo>
                  <a:pt x="12" y="36"/>
                </a:lnTo>
                <a:lnTo>
                  <a:pt x="22" y="24"/>
                </a:lnTo>
                <a:lnTo>
                  <a:pt x="29" y="19"/>
                </a:lnTo>
                <a:lnTo>
                  <a:pt x="97" y="69"/>
                </a:lnTo>
                <a:lnTo>
                  <a:pt x="116" y="71"/>
                </a:lnTo>
                <a:lnTo>
                  <a:pt x="130" y="85"/>
                </a:lnTo>
                <a:lnTo>
                  <a:pt x="145" y="87"/>
                </a:lnTo>
                <a:lnTo>
                  <a:pt x="147" y="99"/>
                </a:lnTo>
                <a:lnTo>
                  <a:pt x="142" y="109"/>
                </a:lnTo>
                <a:lnTo>
                  <a:pt x="137" y="111"/>
                </a:lnTo>
                <a:lnTo>
                  <a:pt x="130" y="113"/>
                </a:lnTo>
                <a:lnTo>
                  <a:pt x="107" y="139"/>
                </a:lnTo>
                <a:lnTo>
                  <a:pt x="102" y="154"/>
                </a:lnTo>
                <a:lnTo>
                  <a:pt x="114" y="156"/>
                </a:lnTo>
                <a:lnTo>
                  <a:pt x="116" y="149"/>
                </a:lnTo>
                <a:lnTo>
                  <a:pt x="114" y="147"/>
                </a:lnTo>
                <a:lnTo>
                  <a:pt x="119" y="142"/>
                </a:lnTo>
                <a:lnTo>
                  <a:pt x="133" y="135"/>
                </a:lnTo>
                <a:lnTo>
                  <a:pt x="149" y="118"/>
                </a:lnTo>
                <a:lnTo>
                  <a:pt x="156" y="118"/>
                </a:lnTo>
                <a:lnTo>
                  <a:pt x="159" y="121"/>
                </a:lnTo>
                <a:lnTo>
                  <a:pt x="161" y="130"/>
                </a:lnTo>
                <a:lnTo>
                  <a:pt x="163" y="132"/>
                </a:lnTo>
                <a:lnTo>
                  <a:pt x="175" y="95"/>
                </a:lnTo>
                <a:lnTo>
                  <a:pt x="175" y="69"/>
                </a:lnTo>
                <a:lnTo>
                  <a:pt x="163" y="54"/>
                </a:lnTo>
                <a:lnTo>
                  <a:pt x="171" y="52"/>
                </a:lnTo>
                <a:lnTo>
                  <a:pt x="178" y="47"/>
                </a:lnTo>
                <a:lnTo>
                  <a:pt x="182" y="36"/>
                </a:lnTo>
                <a:lnTo>
                  <a:pt x="187" y="36"/>
                </a:lnTo>
                <a:lnTo>
                  <a:pt x="189" y="40"/>
                </a:lnTo>
                <a:lnTo>
                  <a:pt x="192" y="38"/>
                </a:lnTo>
                <a:lnTo>
                  <a:pt x="189" y="31"/>
                </a:lnTo>
                <a:lnTo>
                  <a:pt x="180" y="26"/>
                </a:lnTo>
                <a:lnTo>
                  <a:pt x="171" y="24"/>
                </a:lnTo>
                <a:lnTo>
                  <a:pt x="166" y="0"/>
                </a:lnTo>
                <a:lnTo>
                  <a:pt x="244" y="24"/>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grpSp>
        <p:nvGrpSpPr>
          <p:cNvPr id="148" name="Group 46"/>
          <p:cNvGrpSpPr>
            <a:grpSpLocks/>
          </p:cNvGrpSpPr>
          <p:nvPr/>
        </p:nvGrpSpPr>
        <p:grpSpPr bwMode="auto">
          <a:xfrm>
            <a:off x="7173327" y="3325750"/>
            <a:ext cx="976384" cy="519018"/>
            <a:chOff x="4021" y="2075"/>
            <a:chExt cx="681" cy="362"/>
          </a:xfrm>
          <a:solidFill>
            <a:schemeClr val="bg1"/>
          </a:solidFill>
        </p:grpSpPr>
        <p:sp>
          <p:nvSpPr>
            <p:cNvPr id="149" name="Freeform 47"/>
            <p:cNvSpPr>
              <a:spLocks/>
            </p:cNvSpPr>
            <p:nvPr/>
          </p:nvSpPr>
          <p:spPr bwMode="gray">
            <a:xfrm>
              <a:off x="4657" y="2177"/>
              <a:ext cx="45" cy="104"/>
            </a:xfrm>
            <a:custGeom>
              <a:avLst/>
              <a:gdLst/>
              <a:ahLst/>
              <a:cxnLst>
                <a:cxn ang="0">
                  <a:pos x="9" y="31"/>
                </a:cxn>
                <a:cxn ang="0">
                  <a:pos x="0" y="73"/>
                </a:cxn>
                <a:cxn ang="0">
                  <a:pos x="9" y="102"/>
                </a:cxn>
                <a:cxn ang="0">
                  <a:pos x="12" y="104"/>
                </a:cxn>
                <a:cxn ang="0">
                  <a:pos x="21" y="102"/>
                </a:cxn>
                <a:cxn ang="0">
                  <a:pos x="23" y="97"/>
                </a:cxn>
                <a:cxn ang="0">
                  <a:pos x="45" y="0"/>
                </a:cxn>
                <a:cxn ang="0">
                  <a:pos x="9" y="14"/>
                </a:cxn>
                <a:cxn ang="0">
                  <a:pos x="16" y="17"/>
                </a:cxn>
                <a:cxn ang="0">
                  <a:pos x="14" y="26"/>
                </a:cxn>
                <a:cxn ang="0">
                  <a:pos x="9" y="31"/>
                </a:cxn>
              </a:cxnLst>
              <a:rect l="0" t="0" r="r" b="b"/>
              <a:pathLst>
                <a:path w="45" h="104">
                  <a:moveTo>
                    <a:pt x="9" y="31"/>
                  </a:moveTo>
                  <a:lnTo>
                    <a:pt x="0" y="73"/>
                  </a:lnTo>
                  <a:lnTo>
                    <a:pt x="9" y="102"/>
                  </a:lnTo>
                  <a:lnTo>
                    <a:pt x="12" y="104"/>
                  </a:lnTo>
                  <a:lnTo>
                    <a:pt x="21" y="102"/>
                  </a:lnTo>
                  <a:lnTo>
                    <a:pt x="23" y="97"/>
                  </a:lnTo>
                  <a:lnTo>
                    <a:pt x="45" y="0"/>
                  </a:lnTo>
                  <a:lnTo>
                    <a:pt x="9" y="14"/>
                  </a:lnTo>
                  <a:lnTo>
                    <a:pt x="16" y="17"/>
                  </a:lnTo>
                  <a:lnTo>
                    <a:pt x="14" y="26"/>
                  </a:lnTo>
                  <a:lnTo>
                    <a:pt x="9" y="31"/>
                  </a:lnTo>
                  <a:close/>
                </a:path>
              </a:pathLst>
            </a:custGeom>
            <a:grpFill/>
            <a:ln w="3175">
              <a:solidFill>
                <a:schemeClr val="tx1"/>
              </a:solidFill>
              <a:round/>
              <a:headEnd/>
              <a:tailEnd/>
            </a:ln>
          </p:spPr>
          <p:txBody>
            <a:bodyPr/>
            <a:lstStyle/>
            <a:p>
              <a:pPr>
                <a:defRPr/>
              </a:pPr>
              <a:endParaRPr lang="en-US" sz="1800" dirty="0"/>
            </a:p>
          </p:txBody>
        </p:sp>
        <p:sp>
          <p:nvSpPr>
            <p:cNvPr id="150" name="Freeform 48"/>
            <p:cNvSpPr>
              <a:spLocks/>
            </p:cNvSpPr>
            <p:nvPr/>
          </p:nvSpPr>
          <p:spPr bwMode="gray">
            <a:xfrm>
              <a:off x="4021" y="2075"/>
              <a:ext cx="662" cy="362"/>
            </a:xfrm>
            <a:custGeom>
              <a:avLst/>
              <a:gdLst/>
              <a:ahLst/>
              <a:cxnLst>
                <a:cxn ang="0">
                  <a:pos x="624" y="237"/>
                </a:cxn>
                <a:cxn ang="0">
                  <a:pos x="612" y="239"/>
                </a:cxn>
                <a:cxn ang="0">
                  <a:pos x="603" y="227"/>
                </a:cxn>
                <a:cxn ang="0">
                  <a:pos x="624" y="220"/>
                </a:cxn>
                <a:cxn ang="0">
                  <a:pos x="612" y="211"/>
                </a:cxn>
                <a:cxn ang="0">
                  <a:pos x="605" y="196"/>
                </a:cxn>
                <a:cxn ang="0">
                  <a:pos x="617" y="192"/>
                </a:cxn>
                <a:cxn ang="0">
                  <a:pos x="600" y="175"/>
                </a:cxn>
                <a:cxn ang="0">
                  <a:pos x="603" y="161"/>
                </a:cxn>
                <a:cxn ang="0">
                  <a:pos x="600" y="130"/>
                </a:cxn>
                <a:cxn ang="0">
                  <a:pos x="553" y="116"/>
                </a:cxn>
                <a:cxn ang="0">
                  <a:pos x="508" y="97"/>
                </a:cxn>
                <a:cxn ang="0">
                  <a:pos x="504" y="88"/>
                </a:cxn>
                <a:cxn ang="0">
                  <a:pos x="513" y="74"/>
                </a:cxn>
                <a:cxn ang="0">
                  <a:pos x="518" y="59"/>
                </a:cxn>
                <a:cxn ang="0">
                  <a:pos x="513" y="41"/>
                </a:cxn>
                <a:cxn ang="0">
                  <a:pos x="499" y="36"/>
                </a:cxn>
                <a:cxn ang="0">
                  <a:pos x="480" y="29"/>
                </a:cxn>
                <a:cxn ang="0">
                  <a:pos x="475" y="12"/>
                </a:cxn>
                <a:cxn ang="0">
                  <a:pos x="449" y="5"/>
                </a:cxn>
                <a:cxn ang="0">
                  <a:pos x="400" y="0"/>
                </a:cxn>
                <a:cxn ang="0">
                  <a:pos x="388" y="57"/>
                </a:cxn>
                <a:cxn ang="0">
                  <a:pos x="376" y="62"/>
                </a:cxn>
                <a:cxn ang="0">
                  <a:pos x="357" y="76"/>
                </a:cxn>
                <a:cxn ang="0">
                  <a:pos x="322" y="121"/>
                </a:cxn>
                <a:cxn ang="0">
                  <a:pos x="307" y="111"/>
                </a:cxn>
                <a:cxn ang="0">
                  <a:pos x="300" y="142"/>
                </a:cxn>
                <a:cxn ang="0">
                  <a:pos x="293" y="159"/>
                </a:cxn>
                <a:cxn ang="0">
                  <a:pos x="272" y="215"/>
                </a:cxn>
                <a:cxn ang="0">
                  <a:pos x="272" y="230"/>
                </a:cxn>
                <a:cxn ang="0">
                  <a:pos x="263" y="246"/>
                </a:cxn>
                <a:cxn ang="0">
                  <a:pos x="239" y="253"/>
                </a:cxn>
                <a:cxn ang="0">
                  <a:pos x="227" y="253"/>
                </a:cxn>
                <a:cxn ang="0">
                  <a:pos x="227" y="263"/>
                </a:cxn>
                <a:cxn ang="0">
                  <a:pos x="187" y="267"/>
                </a:cxn>
                <a:cxn ang="0">
                  <a:pos x="168" y="284"/>
                </a:cxn>
                <a:cxn ang="0">
                  <a:pos x="140" y="270"/>
                </a:cxn>
                <a:cxn ang="0">
                  <a:pos x="133" y="260"/>
                </a:cxn>
                <a:cxn ang="0">
                  <a:pos x="133" y="253"/>
                </a:cxn>
                <a:cxn ang="0">
                  <a:pos x="78" y="305"/>
                </a:cxn>
                <a:cxn ang="0">
                  <a:pos x="69" y="319"/>
                </a:cxn>
                <a:cxn ang="0">
                  <a:pos x="52" y="338"/>
                </a:cxn>
                <a:cxn ang="0">
                  <a:pos x="0" y="362"/>
                </a:cxn>
                <a:cxn ang="0">
                  <a:pos x="596" y="270"/>
                </a:cxn>
                <a:cxn ang="0">
                  <a:pos x="655" y="234"/>
                </a:cxn>
              </a:cxnLst>
              <a:rect l="0" t="0" r="r" b="b"/>
              <a:pathLst>
                <a:path w="662" h="362">
                  <a:moveTo>
                    <a:pt x="626" y="234"/>
                  </a:moveTo>
                  <a:lnTo>
                    <a:pt x="624" y="237"/>
                  </a:lnTo>
                  <a:lnTo>
                    <a:pt x="622" y="241"/>
                  </a:lnTo>
                  <a:lnTo>
                    <a:pt x="612" y="239"/>
                  </a:lnTo>
                  <a:lnTo>
                    <a:pt x="603" y="234"/>
                  </a:lnTo>
                  <a:lnTo>
                    <a:pt x="603" y="227"/>
                  </a:lnTo>
                  <a:lnTo>
                    <a:pt x="617" y="225"/>
                  </a:lnTo>
                  <a:lnTo>
                    <a:pt x="624" y="220"/>
                  </a:lnTo>
                  <a:lnTo>
                    <a:pt x="619" y="213"/>
                  </a:lnTo>
                  <a:lnTo>
                    <a:pt x="612" y="211"/>
                  </a:lnTo>
                  <a:lnTo>
                    <a:pt x="607" y="204"/>
                  </a:lnTo>
                  <a:lnTo>
                    <a:pt x="605" y="196"/>
                  </a:lnTo>
                  <a:lnTo>
                    <a:pt x="612" y="192"/>
                  </a:lnTo>
                  <a:lnTo>
                    <a:pt x="617" y="192"/>
                  </a:lnTo>
                  <a:lnTo>
                    <a:pt x="610" y="180"/>
                  </a:lnTo>
                  <a:lnTo>
                    <a:pt x="600" y="175"/>
                  </a:lnTo>
                  <a:lnTo>
                    <a:pt x="596" y="163"/>
                  </a:lnTo>
                  <a:lnTo>
                    <a:pt x="603" y="161"/>
                  </a:lnTo>
                  <a:lnTo>
                    <a:pt x="603" y="140"/>
                  </a:lnTo>
                  <a:lnTo>
                    <a:pt x="600" y="130"/>
                  </a:lnTo>
                  <a:lnTo>
                    <a:pt x="589" y="123"/>
                  </a:lnTo>
                  <a:lnTo>
                    <a:pt x="553" y="116"/>
                  </a:lnTo>
                  <a:lnTo>
                    <a:pt x="537" y="104"/>
                  </a:lnTo>
                  <a:lnTo>
                    <a:pt x="508" y="97"/>
                  </a:lnTo>
                  <a:lnTo>
                    <a:pt x="506" y="93"/>
                  </a:lnTo>
                  <a:lnTo>
                    <a:pt x="504" y="88"/>
                  </a:lnTo>
                  <a:lnTo>
                    <a:pt x="506" y="78"/>
                  </a:lnTo>
                  <a:lnTo>
                    <a:pt x="513" y="74"/>
                  </a:lnTo>
                  <a:lnTo>
                    <a:pt x="513" y="62"/>
                  </a:lnTo>
                  <a:lnTo>
                    <a:pt x="518" y="59"/>
                  </a:lnTo>
                  <a:lnTo>
                    <a:pt x="518" y="45"/>
                  </a:lnTo>
                  <a:lnTo>
                    <a:pt x="513" y="41"/>
                  </a:lnTo>
                  <a:lnTo>
                    <a:pt x="508" y="38"/>
                  </a:lnTo>
                  <a:lnTo>
                    <a:pt x="499" y="36"/>
                  </a:lnTo>
                  <a:lnTo>
                    <a:pt x="494" y="29"/>
                  </a:lnTo>
                  <a:lnTo>
                    <a:pt x="480" y="29"/>
                  </a:lnTo>
                  <a:lnTo>
                    <a:pt x="473" y="22"/>
                  </a:lnTo>
                  <a:lnTo>
                    <a:pt x="475" y="12"/>
                  </a:lnTo>
                  <a:lnTo>
                    <a:pt x="466" y="7"/>
                  </a:lnTo>
                  <a:lnTo>
                    <a:pt x="449" y="5"/>
                  </a:lnTo>
                  <a:lnTo>
                    <a:pt x="447" y="26"/>
                  </a:lnTo>
                  <a:lnTo>
                    <a:pt x="400" y="0"/>
                  </a:lnTo>
                  <a:lnTo>
                    <a:pt x="397" y="33"/>
                  </a:lnTo>
                  <a:lnTo>
                    <a:pt x="388" y="57"/>
                  </a:lnTo>
                  <a:lnTo>
                    <a:pt x="381" y="64"/>
                  </a:lnTo>
                  <a:lnTo>
                    <a:pt x="376" y="62"/>
                  </a:lnTo>
                  <a:lnTo>
                    <a:pt x="369" y="81"/>
                  </a:lnTo>
                  <a:lnTo>
                    <a:pt x="357" y="76"/>
                  </a:lnTo>
                  <a:lnTo>
                    <a:pt x="341" y="123"/>
                  </a:lnTo>
                  <a:lnTo>
                    <a:pt x="322" y="121"/>
                  </a:lnTo>
                  <a:lnTo>
                    <a:pt x="317" y="114"/>
                  </a:lnTo>
                  <a:lnTo>
                    <a:pt x="307" y="111"/>
                  </a:lnTo>
                  <a:lnTo>
                    <a:pt x="307" y="128"/>
                  </a:lnTo>
                  <a:lnTo>
                    <a:pt x="300" y="142"/>
                  </a:lnTo>
                  <a:lnTo>
                    <a:pt x="303" y="147"/>
                  </a:lnTo>
                  <a:lnTo>
                    <a:pt x="293" y="159"/>
                  </a:lnTo>
                  <a:lnTo>
                    <a:pt x="291" y="178"/>
                  </a:lnTo>
                  <a:lnTo>
                    <a:pt x="272" y="215"/>
                  </a:lnTo>
                  <a:lnTo>
                    <a:pt x="277" y="222"/>
                  </a:lnTo>
                  <a:lnTo>
                    <a:pt x="272" y="230"/>
                  </a:lnTo>
                  <a:lnTo>
                    <a:pt x="274" y="234"/>
                  </a:lnTo>
                  <a:lnTo>
                    <a:pt x="263" y="246"/>
                  </a:lnTo>
                  <a:lnTo>
                    <a:pt x="256" y="241"/>
                  </a:lnTo>
                  <a:lnTo>
                    <a:pt x="239" y="253"/>
                  </a:lnTo>
                  <a:lnTo>
                    <a:pt x="227" y="251"/>
                  </a:lnTo>
                  <a:lnTo>
                    <a:pt x="227" y="253"/>
                  </a:lnTo>
                  <a:lnTo>
                    <a:pt x="230" y="260"/>
                  </a:lnTo>
                  <a:lnTo>
                    <a:pt x="227" y="263"/>
                  </a:lnTo>
                  <a:lnTo>
                    <a:pt x="201" y="274"/>
                  </a:lnTo>
                  <a:lnTo>
                    <a:pt x="187" y="267"/>
                  </a:lnTo>
                  <a:lnTo>
                    <a:pt x="185" y="274"/>
                  </a:lnTo>
                  <a:lnTo>
                    <a:pt x="168" y="284"/>
                  </a:lnTo>
                  <a:lnTo>
                    <a:pt x="149" y="277"/>
                  </a:lnTo>
                  <a:lnTo>
                    <a:pt x="140" y="270"/>
                  </a:lnTo>
                  <a:lnTo>
                    <a:pt x="137" y="263"/>
                  </a:lnTo>
                  <a:lnTo>
                    <a:pt x="133" y="260"/>
                  </a:lnTo>
                  <a:lnTo>
                    <a:pt x="135" y="256"/>
                  </a:lnTo>
                  <a:lnTo>
                    <a:pt x="133" y="253"/>
                  </a:lnTo>
                  <a:lnTo>
                    <a:pt x="133" y="251"/>
                  </a:lnTo>
                  <a:lnTo>
                    <a:pt x="78" y="305"/>
                  </a:lnTo>
                  <a:lnTo>
                    <a:pt x="78" y="312"/>
                  </a:lnTo>
                  <a:lnTo>
                    <a:pt x="69" y="319"/>
                  </a:lnTo>
                  <a:lnTo>
                    <a:pt x="67" y="329"/>
                  </a:lnTo>
                  <a:lnTo>
                    <a:pt x="52" y="338"/>
                  </a:lnTo>
                  <a:lnTo>
                    <a:pt x="48" y="350"/>
                  </a:lnTo>
                  <a:lnTo>
                    <a:pt x="0" y="362"/>
                  </a:lnTo>
                  <a:lnTo>
                    <a:pt x="173" y="341"/>
                  </a:lnTo>
                  <a:lnTo>
                    <a:pt x="596" y="270"/>
                  </a:lnTo>
                  <a:lnTo>
                    <a:pt x="662" y="256"/>
                  </a:lnTo>
                  <a:lnTo>
                    <a:pt x="655" y="234"/>
                  </a:lnTo>
                  <a:lnTo>
                    <a:pt x="626" y="234"/>
                  </a:lnTo>
                  <a:close/>
                </a:path>
              </a:pathLst>
            </a:custGeom>
            <a:grpFill/>
            <a:ln w="3175">
              <a:solidFill>
                <a:schemeClr val="tx1"/>
              </a:solidFill>
              <a:round/>
              <a:headEnd/>
              <a:tailEnd/>
            </a:ln>
          </p:spPr>
          <p:txBody>
            <a:bodyPr/>
            <a:lstStyle/>
            <a:p>
              <a:pPr>
                <a:defRPr/>
              </a:pPr>
              <a:endParaRPr lang="en-US" sz="1800" dirty="0"/>
            </a:p>
          </p:txBody>
        </p:sp>
      </p:grpSp>
      <p:sp>
        <p:nvSpPr>
          <p:cNvPr id="151" name="Freeform 49"/>
          <p:cNvSpPr>
            <a:spLocks/>
          </p:cNvSpPr>
          <p:nvPr/>
        </p:nvSpPr>
        <p:spPr bwMode="gray">
          <a:xfrm>
            <a:off x="5708390" y="3314938"/>
            <a:ext cx="804863" cy="701675"/>
          </a:xfrm>
          <a:custGeom>
            <a:avLst/>
            <a:gdLst>
              <a:gd name="T0" fmla="*/ 0 w 562"/>
              <a:gd name="T1" fmla="*/ 10295538 h 489"/>
              <a:gd name="T2" fmla="*/ 14357209 w 562"/>
              <a:gd name="T3" fmla="*/ 28826072 h 489"/>
              <a:gd name="T4" fmla="*/ 47173278 w 562"/>
              <a:gd name="T5" fmla="*/ 92654103 h 489"/>
              <a:gd name="T6" fmla="*/ 61530487 w 562"/>
              <a:gd name="T7" fmla="*/ 117361960 h 489"/>
              <a:gd name="T8" fmla="*/ 110756023 w 562"/>
              <a:gd name="T9" fmla="*/ 175014103 h 489"/>
              <a:gd name="T10" fmla="*/ 149724568 w 562"/>
              <a:gd name="T11" fmla="*/ 199721960 h 489"/>
              <a:gd name="T12" fmla="*/ 110756023 w 562"/>
              <a:gd name="T13" fmla="*/ 242960350 h 489"/>
              <a:gd name="T14" fmla="*/ 153827651 w 562"/>
              <a:gd name="T15" fmla="*/ 317083919 h 489"/>
              <a:gd name="T16" fmla="*/ 198950104 w 562"/>
              <a:gd name="T17" fmla="*/ 914192125 h 489"/>
              <a:gd name="T18" fmla="*/ 992696829 w 562"/>
              <a:gd name="T19" fmla="*/ 920368013 h 489"/>
              <a:gd name="T20" fmla="*/ 939369642 w 562"/>
              <a:gd name="T21" fmla="*/ 1006846228 h 489"/>
              <a:gd name="T22" fmla="*/ 1074738433 w 562"/>
              <a:gd name="T23" fmla="*/ 973901941 h 489"/>
              <a:gd name="T24" fmla="*/ 1078840084 w 562"/>
              <a:gd name="T25" fmla="*/ 945075870 h 489"/>
              <a:gd name="T26" fmla="*/ 1084992560 w 562"/>
              <a:gd name="T27" fmla="*/ 920368013 h 489"/>
              <a:gd name="T28" fmla="*/ 1089095642 w 562"/>
              <a:gd name="T29" fmla="*/ 875070515 h 489"/>
              <a:gd name="T30" fmla="*/ 1109605327 w 562"/>
              <a:gd name="T31" fmla="*/ 860658197 h 489"/>
              <a:gd name="T32" fmla="*/ 1152676955 w 562"/>
              <a:gd name="T33" fmla="*/ 827713910 h 489"/>
              <a:gd name="T34" fmla="*/ 1138319746 w 562"/>
              <a:gd name="T35" fmla="*/ 778298197 h 489"/>
              <a:gd name="T36" fmla="*/ 1113706978 w 562"/>
              <a:gd name="T37" fmla="*/ 763885879 h 489"/>
              <a:gd name="T38" fmla="*/ 1103452852 w 562"/>
              <a:gd name="T39" fmla="*/ 770061767 h 489"/>
              <a:gd name="T40" fmla="*/ 1074738433 w 562"/>
              <a:gd name="T41" fmla="*/ 720646054 h 489"/>
              <a:gd name="T42" fmla="*/ 1070635350 w 562"/>
              <a:gd name="T43" fmla="*/ 656818022 h 489"/>
              <a:gd name="T44" fmla="*/ 996798479 w 562"/>
              <a:gd name="T45" fmla="*/ 574458022 h 489"/>
              <a:gd name="T46" fmla="*/ 918859957 w 562"/>
              <a:gd name="T47" fmla="*/ 516805879 h 489"/>
              <a:gd name="T48" fmla="*/ 943472725 w 562"/>
              <a:gd name="T49" fmla="*/ 424151776 h 489"/>
              <a:gd name="T50" fmla="*/ 953726851 w 562"/>
              <a:gd name="T51" fmla="*/ 385031601 h 489"/>
              <a:gd name="T52" fmla="*/ 929115516 w 562"/>
              <a:gd name="T53" fmla="*/ 360323744 h 489"/>
              <a:gd name="T54" fmla="*/ 881940805 w 562"/>
              <a:gd name="T55" fmla="*/ 374736063 h 489"/>
              <a:gd name="T56" fmla="*/ 857329470 w 562"/>
              <a:gd name="T57" fmla="*/ 356205529 h 489"/>
              <a:gd name="T58" fmla="*/ 793746725 w 562"/>
              <a:gd name="T59" fmla="*/ 253255888 h 489"/>
              <a:gd name="T60" fmla="*/ 736317888 w 562"/>
              <a:gd name="T61" fmla="*/ 195603744 h 489"/>
              <a:gd name="T62" fmla="*/ 711706552 w 562"/>
              <a:gd name="T63" fmla="*/ 53533928 h 489"/>
              <a:gd name="T64" fmla="*/ 566083635 w 562"/>
              <a:gd name="T65" fmla="*/ 6177323 h 4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62" h="489">
                <a:moveTo>
                  <a:pt x="276" y="3"/>
                </a:moveTo>
                <a:lnTo>
                  <a:pt x="0" y="5"/>
                </a:lnTo>
                <a:lnTo>
                  <a:pt x="0" y="12"/>
                </a:lnTo>
                <a:lnTo>
                  <a:pt x="7" y="14"/>
                </a:lnTo>
                <a:lnTo>
                  <a:pt x="9" y="36"/>
                </a:lnTo>
                <a:lnTo>
                  <a:pt x="23" y="45"/>
                </a:lnTo>
                <a:lnTo>
                  <a:pt x="23" y="50"/>
                </a:lnTo>
                <a:lnTo>
                  <a:pt x="30" y="57"/>
                </a:lnTo>
                <a:lnTo>
                  <a:pt x="28" y="66"/>
                </a:lnTo>
                <a:lnTo>
                  <a:pt x="54" y="85"/>
                </a:lnTo>
                <a:lnTo>
                  <a:pt x="66" y="81"/>
                </a:lnTo>
                <a:lnTo>
                  <a:pt x="73" y="97"/>
                </a:lnTo>
                <a:lnTo>
                  <a:pt x="66" y="97"/>
                </a:lnTo>
                <a:lnTo>
                  <a:pt x="54" y="118"/>
                </a:lnTo>
                <a:lnTo>
                  <a:pt x="71" y="137"/>
                </a:lnTo>
                <a:lnTo>
                  <a:pt x="75" y="154"/>
                </a:lnTo>
                <a:lnTo>
                  <a:pt x="94" y="161"/>
                </a:lnTo>
                <a:lnTo>
                  <a:pt x="97" y="444"/>
                </a:lnTo>
                <a:lnTo>
                  <a:pt x="474" y="435"/>
                </a:lnTo>
                <a:lnTo>
                  <a:pt x="484" y="447"/>
                </a:lnTo>
                <a:lnTo>
                  <a:pt x="484" y="459"/>
                </a:lnTo>
                <a:lnTo>
                  <a:pt x="458" y="489"/>
                </a:lnTo>
                <a:lnTo>
                  <a:pt x="515" y="487"/>
                </a:lnTo>
                <a:lnTo>
                  <a:pt x="524" y="473"/>
                </a:lnTo>
                <a:lnTo>
                  <a:pt x="517" y="461"/>
                </a:lnTo>
                <a:lnTo>
                  <a:pt x="526" y="459"/>
                </a:lnTo>
                <a:lnTo>
                  <a:pt x="522" y="451"/>
                </a:lnTo>
                <a:lnTo>
                  <a:pt x="529" y="447"/>
                </a:lnTo>
                <a:lnTo>
                  <a:pt x="524" y="428"/>
                </a:lnTo>
                <a:lnTo>
                  <a:pt x="531" y="425"/>
                </a:lnTo>
                <a:lnTo>
                  <a:pt x="533" y="437"/>
                </a:lnTo>
                <a:lnTo>
                  <a:pt x="541" y="418"/>
                </a:lnTo>
                <a:lnTo>
                  <a:pt x="552" y="423"/>
                </a:lnTo>
                <a:lnTo>
                  <a:pt x="562" y="402"/>
                </a:lnTo>
                <a:lnTo>
                  <a:pt x="562" y="381"/>
                </a:lnTo>
                <a:lnTo>
                  <a:pt x="555" y="378"/>
                </a:lnTo>
                <a:lnTo>
                  <a:pt x="548" y="369"/>
                </a:lnTo>
                <a:lnTo>
                  <a:pt x="543" y="371"/>
                </a:lnTo>
                <a:lnTo>
                  <a:pt x="548" y="378"/>
                </a:lnTo>
                <a:lnTo>
                  <a:pt x="538" y="374"/>
                </a:lnTo>
                <a:lnTo>
                  <a:pt x="529" y="352"/>
                </a:lnTo>
                <a:lnTo>
                  <a:pt x="524" y="350"/>
                </a:lnTo>
                <a:lnTo>
                  <a:pt x="531" y="333"/>
                </a:lnTo>
                <a:lnTo>
                  <a:pt x="522" y="319"/>
                </a:lnTo>
                <a:lnTo>
                  <a:pt x="522" y="305"/>
                </a:lnTo>
                <a:lnTo>
                  <a:pt x="486" y="279"/>
                </a:lnTo>
                <a:lnTo>
                  <a:pt x="477" y="277"/>
                </a:lnTo>
                <a:lnTo>
                  <a:pt x="448" y="251"/>
                </a:lnTo>
                <a:lnTo>
                  <a:pt x="446" y="237"/>
                </a:lnTo>
                <a:lnTo>
                  <a:pt x="460" y="206"/>
                </a:lnTo>
                <a:lnTo>
                  <a:pt x="460" y="196"/>
                </a:lnTo>
                <a:lnTo>
                  <a:pt x="465" y="187"/>
                </a:lnTo>
                <a:lnTo>
                  <a:pt x="465" y="185"/>
                </a:lnTo>
                <a:lnTo>
                  <a:pt x="453" y="175"/>
                </a:lnTo>
                <a:lnTo>
                  <a:pt x="439" y="173"/>
                </a:lnTo>
                <a:lnTo>
                  <a:pt x="430" y="182"/>
                </a:lnTo>
                <a:lnTo>
                  <a:pt x="422" y="180"/>
                </a:lnTo>
                <a:lnTo>
                  <a:pt x="418" y="173"/>
                </a:lnTo>
                <a:lnTo>
                  <a:pt x="408" y="137"/>
                </a:lnTo>
                <a:lnTo>
                  <a:pt x="387" y="123"/>
                </a:lnTo>
                <a:lnTo>
                  <a:pt x="382" y="114"/>
                </a:lnTo>
                <a:lnTo>
                  <a:pt x="359" y="95"/>
                </a:lnTo>
                <a:lnTo>
                  <a:pt x="345" y="52"/>
                </a:lnTo>
                <a:lnTo>
                  <a:pt x="347" y="26"/>
                </a:lnTo>
                <a:lnTo>
                  <a:pt x="326" y="0"/>
                </a:lnTo>
                <a:lnTo>
                  <a:pt x="276" y="3"/>
                </a:lnTo>
                <a:close/>
              </a:path>
            </a:pathLst>
          </a:custGeom>
          <a:solidFill>
            <a:schemeClr val="bg1"/>
          </a:solidFill>
          <a:ln w="3175">
            <a:solidFill>
              <a:schemeClr val="tx1"/>
            </a:solidFill>
            <a:round/>
            <a:headEnd/>
            <a:tailEnd/>
          </a:ln>
        </p:spPr>
        <p:txBody>
          <a:bodyPr/>
          <a:lstStyle/>
          <a:p>
            <a:endParaRPr lang="en-US" dirty="0"/>
          </a:p>
        </p:txBody>
      </p:sp>
      <p:sp>
        <p:nvSpPr>
          <p:cNvPr id="152" name="Freeform 50"/>
          <p:cNvSpPr>
            <a:spLocks/>
          </p:cNvSpPr>
          <p:nvPr/>
        </p:nvSpPr>
        <p:spPr bwMode="gray">
          <a:xfrm>
            <a:off x="4833679" y="1998900"/>
            <a:ext cx="795337" cy="501650"/>
          </a:xfrm>
          <a:custGeom>
            <a:avLst/>
            <a:gdLst>
              <a:gd name="T0" fmla="*/ 1024748017 w 555"/>
              <a:gd name="T1" fmla="*/ 57850738 h 349"/>
              <a:gd name="T2" fmla="*/ 451792974 w 555"/>
              <a:gd name="T3" fmla="*/ 33057154 h 349"/>
              <a:gd name="T4" fmla="*/ 63661353 w 555"/>
              <a:gd name="T5" fmla="*/ 0 h 349"/>
              <a:gd name="T6" fmla="*/ 0 w 555"/>
              <a:gd name="T7" fmla="*/ 657019198 h 349"/>
              <a:gd name="T8" fmla="*/ 1139749448 w 555"/>
              <a:gd name="T9" fmla="*/ 721067973 h 349"/>
              <a:gd name="T10" fmla="*/ 1135642356 w 555"/>
              <a:gd name="T11" fmla="*/ 638423651 h 349"/>
              <a:gd name="T12" fmla="*/ 1121267536 w 555"/>
              <a:gd name="T13" fmla="*/ 613631504 h 349"/>
              <a:gd name="T14" fmla="*/ 1106891282 w 555"/>
              <a:gd name="T15" fmla="*/ 566111306 h 349"/>
              <a:gd name="T16" fmla="*/ 1117160444 w 555"/>
              <a:gd name="T17" fmla="*/ 506193598 h 349"/>
              <a:gd name="T18" fmla="*/ 1106891282 w 555"/>
              <a:gd name="T19" fmla="*/ 506193598 h 349"/>
              <a:gd name="T20" fmla="*/ 1100730645 w 555"/>
              <a:gd name="T21" fmla="*/ 359500501 h 349"/>
              <a:gd name="T22" fmla="*/ 1063766820 w 555"/>
              <a:gd name="T23" fmla="*/ 237600989 h 349"/>
              <a:gd name="T24" fmla="*/ 1063766820 w 555"/>
              <a:gd name="T25" fmla="*/ 150825600 h 349"/>
              <a:gd name="T26" fmla="*/ 1071981003 w 555"/>
              <a:gd name="T27" fmla="*/ 126032016 h 349"/>
              <a:gd name="T28" fmla="*/ 1053497658 w 555"/>
              <a:gd name="T29" fmla="*/ 57850738 h 349"/>
              <a:gd name="T30" fmla="*/ 1053497658 w 555"/>
              <a:gd name="T31" fmla="*/ 57850738 h 349"/>
              <a:gd name="T32" fmla="*/ 1024748017 w 555"/>
              <a:gd name="T33" fmla="*/ 57850738 h 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5" h="349">
                <a:moveTo>
                  <a:pt x="499" y="28"/>
                </a:moveTo>
                <a:lnTo>
                  <a:pt x="220" y="16"/>
                </a:lnTo>
                <a:lnTo>
                  <a:pt x="31" y="0"/>
                </a:lnTo>
                <a:lnTo>
                  <a:pt x="0" y="318"/>
                </a:lnTo>
                <a:lnTo>
                  <a:pt x="555" y="349"/>
                </a:lnTo>
                <a:lnTo>
                  <a:pt x="553" y="309"/>
                </a:lnTo>
                <a:lnTo>
                  <a:pt x="546" y="297"/>
                </a:lnTo>
                <a:lnTo>
                  <a:pt x="539" y="274"/>
                </a:lnTo>
                <a:lnTo>
                  <a:pt x="544" y="245"/>
                </a:lnTo>
                <a:lnTo>
                  <a:pt x="539" y="245"/>
                </a:lnTo>
                <a:lnTo>
                  <a:pt x="536" y="174"/>
                </a:lnTo>
                <a:lnTo>
                  <a:pt x="518" y="115"/>
                </a:lnTo>
                <a:lnTo>
                  <a:pt x="518" y="73"/>
                </a:lnTo>
                <a:lnTo>
                  <a:pt x="522" y="61"/>
                </a:lnTo>
                <a:lnTo>
                  <a:pt x="513" y="28"/>
                </a:lnTo>
                <a:lnTo>
                  <a:pt x="499" y="28"/>
                </a:lnTo>
                <a:close/>
              </a:path>
            </a:pathLst>
          </a:custGeom>
          <a:solidFill>
            <a:schemeClr val="bg1"/>
          </a:solidFill>
          <a:ln w="3175">
            <a:solidFill>
              <a:schemeClr val="tx1"/>
            </a:solidFill>
            <a:round/>
            <a:headEnd/>
            <a:tailEnd/>
          </a:ln>
        </p:spPr>
        <p:txBody>
          <a:bodyPr/>
          <a:lstStyle/>
          <a:p>
            <a:endParaRPr lang="en-US" dirty="0"/>
          </a:p>
        </p:txBody>
      </p:sp>
      <p:sp>
        <p:nvSpPr>
          <p:cNvPr id="153" name="Freeform 51"/>
          <p:cNvSpPr>
            <a:spLocks/>
          </p:cNvSpPr>
          <p:nvPr/>
        </p:nvSpPr>
        <p:spPr bwMode="gray">
          <a:xfrm>
            <a:off x="2873116" y="2737088"/>
            <a:ext cx="779463" cy="1195387"/>
          </a:xfrm>
          <a:custGeom>
            <a:avLst/>
            <a:gdLst>
              <a:gd name="T0" fmla="*/ 572843580 w 543"/>
              <a:gd name="T1" fmla="*/ 1520255634 h 834"/>
              <a:gd name="T2" fmla="*/ 0 w 543"/>
              <a:gd name="T3" fmla="*/ 636864641 h 834"/>
              <a:gd name="T4" fmla="*/ 175149499 w 543"/>
              <a:gd name="T5" fmla="*/ 0 h 834"/>
              <a:gd name="T6" fmla="*/ 1118899758 w 543"/>
              <a:gd name="T7" fmla="*/ 219820776 h 834"/>
              <a:gd name="T8" fmla="*/ 861326712 w 543"/>
              <a:gd name="T9" fmla="*/ 1475058825 h 834"/>
              <a:gd name="T10" fmla="*/ 840720466 w 543"/>
              <a:gd name="T11" fmla="*/ 1505875157 h 834"/>
              <a:gd name="T12" fmla="*/ 832477968 w 543"/>
              <a:gd name="T13" fmla="*/ 1509984479 h 834"/>
              <a:gd name="T14" fmla="*/ 815992971 w 543"/>
              <a:gd name="T15" fmla="*/ 1505875157 h 834"/>
              <a:gd name="T16" fmla="*/ 807750473 w 543"/>
              <a:gd name="T17" fmla="*/ 1475058825 h 834"/>
              <a:gd name="T18" fmla="*/ 787145663 w 543"/>
              <a:gd name="T19" fmla="*/ 1475058825 h 834"/>
              <a:gd name="T20" fmla="*/ 772720573 w 543"/>
              <a:gd name="T21" fmla="*/ 1466841615 h 834"/>
              <a:gd name="T22" fmla="*/ 743873265 w 543"/>
              <a:gd name="T23" fmla="*/ 1491494680 h 834"/>
              <a:gd name="T24" fmla="*/ 733569424 w 543"/>
              <a:gd name="T25" fmla="*/ 1505875157 h 834"/>
              <a:gd name="T26" fmla="*/ 743873265 w 543"/>
              <a:gd name="T27" fmla="*/ 1524364956 h 834"/>
              <a:gd name="T28" fmla="*/ 729448175 w 543"/>
              <a:gd name="T29" fmla="*/ 1553125910 h 834"/>
              <a:gd name="T30" fmla="*/ 725326926 w 543"/>
              <a:gd name="T31" fmla="*/ 1684608446 h 834"/>
              <a:gd name="T32" fmla="*/ 715024521 w 543"/>
              <a:gd name="T33" fmla="*/ 1684608446 h 834"/>
              <a:gd name="T34" fmla="*/ 704720681 w 543"/>
              <a:gd name="T35" fmla="*/ 1713369400 h 834"/>
              <a:gd name="T36" fmla="*/ 572843580 w 543"/>
              <a:gd name="T37" fmla="*/ 1520255634 h 8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43" h="834">
                <a:moveTo>
                  <a:pt x="278" y="740"/>
                </a:moveTo>
                <a:lnTo>
                  <a:pt x="0" y="310"/>
                </a:lnTo>
                <a:lnTo>
                  <a:pt x="85" y="0"/>
                </a:lnTo>
                <a:lnTo>
                  <a:pt x="543" y="107"/>
                </a:lnTo>
                <a:lnTo>
                  <a:pt x="418" y="718"/>
                </a:lnTo>
                <a:lnTo>
                  <a:pt x="408" y="733"/>
                </a:lnTo>
                <a:lnTo>
                  <a:pt x="404" y="735"/>
                </a:lnTo>
                <a:lnTo>
                  <a:pt x="396" y="733"/>
                </a:lnTo>
                <a:lnTo>
                  <a:pt x="392" y="718"/>
                </a:lnTo>
                <a:lnTo>
                  <a:pt x="382" y="718"/>
                </a:lnTo>
                <a:lnTo>
                  <a:pt x="375" y="714"/>
                </a:lnTo>
                <a:lnTo>
                  <a:pt x="361" y="726"/>
                </a:lnTo>
                <a:lnTo>
                  <a:pt x="356" y="733"/>
                </a:lnTo>
                <a:lnTo>
                  <a:pt x="361" y="742"/>
                </a:lnTo>
                <a:lnTo>
                  <a:pt x="354" y="756"/>
                </a:lnTo>
                <a:lnTo>
                  <a:pt x="352" y="820"/>
                </a:lnTo>
                <a:lnTo>
                  <a:pt x="347" y="820"/>
                </a:lnTo>
                <a:lnTo>
                  <a:pt x="342" y="834"/>
                </a:lnTo>
                <a:lnTo>
                  <a:pt x="278" y="740"/>
                </a:lnTo>
                <a:close/>
              </a:path>
            </a:pathLst>
          </a:custGeom>
          <a:solidFill>
            <a:schemeClr val="bg1"/>
          </a:solidFill>
          <a:ln w="3175">
            <a:solidFill>
              <a:schemeClr val="tx1"/>
            </a:solidFill>
            <a:round/>
            <a:headEnd/>
            <a:tailEnd/>
          </a:ln>
        </p:spPr>
        <p:txBody>
          <a:bodyPr/>
          <a:lstStyle/>
          <a:p>
            <a:endParaRPr lang="en-US" dirty="0"/>
          </a:p>
        </p:txBody>
      </p:sp>
      <p:sp>
        <p:nvSpPr>
          <p:cNvPr id="154" name="Freeform 52"/>
          <p:cNvSpPr>
            <a:spLocks/>
          </p:cNvSpPr>
          <p:nvPr/>
        </p:nvSpPr>
        <p:spPr bwMode="gray">
          <a:xfrm>
            <a:off x="3960553" y="2500550"/>
            <a:ext cx="860425" cy="711200"/>
          </a:xfrm>
          <a:custGeom>
            <a:avLst/>
            <a:gdLst>
              <a:gd name="T0" fmla="*/ 1091988312 w 600"/>
              <a:gd name="T1" fmla="*/ 131583471 h 496"/>
              <a:gd name="T2" fmla="*/ 150122652 w 600"/>
              <a:gd name="T3" fmla="*/ 0 h 496"/>
              <a:gd name="T4" fmla="*/ 0 w 600"/>
              <a:gd name="T5" fmla="*/ 869681456 h 496"/>
              <a:gd name="T6" fmla="*/ 324923727 w 600"/>
              <a:gd name="T7" fmla="*/ 923137600 h 496"/>
              <a:gd name="T8" fmla="*/ 1145456556 w 600"/>
              <a:gd name="T9" fmla="*/ 1019769032 h 496"/>
              <a:gd name="T10" fmla="*/ 1233885301 w 600"/>
              <a:gd name="T11" fmla="*/ 141862892 h 496"/>
              <a:gd name="T12" fmla="*/ 1091988312 w 600"/>
              <a:gd name="T13" fmla="*/ 131583471 h 4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0" h="496">
                <a:moveTo>
                  <a:pt x="531" y="64"/>
                </a:moveTo>
                <a:lnTo>
                  <a:pt x="73" y="0"/>
                </a:lnTo>
                <a:lnTo>
                  <a:pt x="0" y="423"/>
                </a:lnTo>
                <a:lnTo>
                  <a:pt x="158" y="449"/>
                </a:lnTo>
                <a:lnTo>
                  <a:pt x="557" y="496"/>
                </a:lnTo>
                <a:lnTo>
                  <a:pt x="600" y="69"/>
                </a:lnTo>
                <a:lnTo>
                  <a:pt x="531" y="64"/>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55" name="Freeform 53"/>
          <p:cNvSpPr>
            <a:spLocks/>
          </p:cNvSpPr>
          <p:nvPr/>
        </p:nvSpPr>
        <p:spPr bwMode="gray">
          <a:xfrm>
            <a:off x="6625965" y="3081575"/>
            <a:ext cx="377825" cy="644525"/>
          </a:xfrm>
          <a:custGeom>
            <a:avLst/>
            <a:gdLst>
              <a:gd name="T0" fmla="*/ 67590603 w 264"/>
              <a:gd name="T1" fmla="*/ 59757085 h 449"/>
              <a:gd name="T2" fmla="*/ 71686569 w 264"/>
              <a:gd name="T3" fmla="*/ 570777847 h 449"/>
              <a:gd name="T4" fmla="*/ 61446653 w 264"/>
              <a:gd name="T5" fmla="*/ 603746233 h 449"/>
              <a:gd name="T6" fmla="*/ 77831950 w 264"/>
              <a:gd name="T7" fmla="*/ 663503319 h 449"/>
              <a:gd name="T8" fmla="*/ 86025314 w 264"/>
              <a:gd name="T9" fmla="*/ 706774057 h 449"/>
              <a:gd name="T10" fmla="*/ 67590603 w 264"/>
              <a:gd name="T11" fmla="*/ 764471246 h 449"/>
              <a:gd name="T12" fmla="*/ 32770594 w 264"/>
              <a:gd name="T13" fmla="*/ 813924544 h 449"/>
              <a:gd name="T14" fmla="*/ 14337314 w 264"/>
              <a:gd name="T15" fmla="*/ 828348123 h 449"/>
              <a:gd name="T16" fmla="*/ 10241347 w 264"/>
              <a:gd name="T17" fmla="*/ 857196718 h 449"/>
              <a:gd name="T18" fmla="*/ 4095966 w 264"/>
              <a:gd name="T19" fmla="*/ 867499070 h 449"/>
              <a:gd name="T20" fmla="*/ 0 w 264"/>
              <a:gd name="T21" fmla="*/ 906650016 h 449"/>
              <a:gd name="T22" fmla="*/ 0 w 264"/>
              <a:gd name="T23" fmla="*/ 921073595 h 449"/>
              <a:gd name="T24" fmla="*/ 10241347 w 264"/>
              <a:gd name="T25" fmla="*/ 921073595 h 449"/>
              <a:gd name="T26" fmla="*/ 32770594 w 264"/>
              <a:gd name="T27" fmla="*/ 914892471 h 449"/>
              <a:gd name="T28" fmla="*/ 32770594 w 264"/>
              <a:gd name="T29" fmla="*/ 892226436 h 449"/>
              <a:gd name="T30" fmla="*/ 71686569 w 264"/>
              <a:gd name="T31" fmla="*/ 896346229 h 449"/>
              <a:gd name="T32" fmla="*/ 86025314 w 264"/>
              <a:gd name="T33" fmla="*/ 906650016 h 449"/>
              <a:gd name="T34" fmla="*/ 92169264 w 264"/>
              <a:gd name="T35" fmla="*/ 892226436 h 449"/>
              <a:gd name="T36" fmla="*/ 167953231 w 264"/>
              <a:gd name="T37" fmla="*/ 910771244 h 449"/>
              <a:gd name="T38" fmla="*/ 213013155 w 264"/>
              <a:gd name="T39" fmla="*/ 861317946 h 449"/>
              <a:gd name="T40" fmla="*/ 245785181 w 264"/>
              <a:gd name="T41" fmla="*/ 881922649 h 449"/>
              <a:gd name="T42" fmla="*/ 256025097 w 264"/>
              <a:gd name="T43" fmla="*/ 877801421 h 449"/>
              <a:gd name="T44" fmla="*/ 266266444 w 264"/>
              <a:gd name="T45" fmla="*/ 846892931 h 449"/>
              <a:gd name="T46" fmla="*/ 274459808 w 264"/>
              <a:gd name="T47" fmla="*/ 828348123 h 449"/>
              <a:gd name="T48" fmla="*/ 290845105 w 264"/>
              <a:gd name="T49" fmla="*/ 813924544 h 449"/>
              <a:gd name="T50" fmla="*/ 309278386 w 264"/>
              <a:gd name="T51" fmla="*/ 838650475 h 449"/>
              <a:gd name="T52" fmla="*/ 366629072 w 264"/>
              <a:gd name="T53" fmla="*/ 838650475 h 449"/>
              <a:gd name="T54" fmla="*/ 376870419 w 264"/>
              <a:gd name="T55" fmla="*/ 785075949 h 449"/>
              <a:gd name="T56" fmla="*/ 415786394 w 264"/>
              <a:gd name="T57" fmla="*/ 745925003 h 449"/>
              <a:gd name="T58" fmla="*/ 434219675 w 264"/>
              <a:gd name="T59" fmla="*/ 677926898 h 449"/>
              <a:gd name="T60" fmla="*/ 479279599 w 264"/>
              <a:gd name="T61" fmla="*/ 682048126 h 449"/>
              <a:gd name="T62" fmla="*/ 540726252 w 264"/>
              <a:gd name="T63" fmla="*/ 657320759 h 449"/>
              <a:gd name="T64" fmla="*/ 526388939 w 264"/>
              <a:gd name="T65" fmla="*/ 628473600 h 449"/>
              <a:gd name="T66" fmla="*/ 522292972 w 264"/>
              <a:gd name="T67" fmla="*/ 599625006 h 449"/>
              <a:gd name="T68" fmla="*/ 469039683 w 264"/>
              <a:gd name="T69" fmla="*/ 0 h 449"/>
              <a:gd name="T70" fmla="*/ 92169264 w 264"/>
              <a:gd name="T71" fmla="*/ 59757085 h 4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64" h="449">
                <a:moveTo>
                  <a:pt x="45" y="29"/>
                </a:moveTo>
                <a:lnTo>
                  <a:pt x="33" y="29"/>
                </a:lnTo>
                <a:lnTo>
                  <a:pt x="16" y="24"/>
                </a:lnTo>
                <a:lnTo>
                  <a:pt x="35" y="277"/>
                </a:lnTo>
                <a:lnTo>
                  <a:pt x="28" y="284"/>
                </a:lnTo>
                <a:lnTo>
                  <a:pt x="30" y="293"/>
                </a:lnTo>
                <a:lnTo>
                  <a:pt x="26" y="305"/>
                </a:lnTo>
                <a:lnTo>
                  <a:pt x="38" y="322"/>
                </a:lnTo>
                <a:lnTo>
                  <a:pt x="38" y="331"/>
                </a:lnTo>
                <a:lnTo>
                  <a:pt x="42" y="343"/>
                </a:lnTo>
                <a:lnTo>
                  <a:pt x="30" y="364"/>
                </a:lnTo>
                <a:lnTo>
                  <a:pt x="33" y="371"/>
                </a:lnTo>
                <a:lnTo>
                  <a:pt x="23" y="376"/>
                </a:lnTo>
                <a:lnTo>
                  <a:pt x="16" y="395"/>
                </a:lnTo>
                <a:lnTo>
                  <a:pt x="9" y="395"/>
                </a:lnTo>
                <a:lnTo>
                  <a:pt x="7" y="402"/>
                </a:lnTo>
                <a:lnTo>
                  <a:pt x="12" y="411"/>
                </a:lnTo>
                <a:lnTo>
                  <a:pt x="5" y="416"/>
                </a:lnTo>
                <a:lnTo>
                  <a:pt x="9" y="418"/>
                </a:lnTo>
                <a:lnTo>
                  <a:pt x="2" y="421"/>
                </a:lnTo>
                <a:lnTo>
                  <a:pt x="5" y="437"/>
                </a:lnTo>
                <a:lnTo>
                  <a:pt x="0" y="440"/>
                </a:lnTo>
                <a:lnTo>
                  <a:pt x="5" y="444"/>
                </a:lnTo>
                <a:lnTo>
                  <a:pt x="0" y="447"/>
                </a:lnTo>
                <a:lnTo>
                  <a:pt x="5" y="447"/>
                </a:lnTo>
                <a:lnTo>
                  <a:pt x="12" y="449"/>
                </a:lnTo>
                <a:lnTo>
                  <a:pt x="16" y="444"/>
                </a:lnTo>
                <a:lnTo>
                  <a:pt x="14" y="435"/>
                </a:lnTo>
                <a:lnTo>
                  <a:pt x="16" y="433"/>
                </a:lnTo>
                <a:lnTo>
                  <a:pt x="26" y="437"/>
                </a:lnTo>
                <a:lnTo>
                  <a:pt x="35" y="435"/>
                </a:lnTo>
                <a:lnTo>
                  <a:pt x="38" y="442"/>
                </a:lnTo>
                <a:lnTo>
                  <a:pt x="42" y="440"/>
                </a:lnTo>
                <a:lnTo>
                  <a:pt x="42" y="426"/>
                </a:lnTo>
                <a:lnTo>
                  <a:pt x="45" y="433"/>
                </a:lnTo>
                <a:lnTo>
                  <a:pt x="56" y="428"/>
                </a:lnTo>
                <a:lnTo>
                  <a:pt x="82" y="442"/>
                </a:lnTo>
                <a:lnTo>
                  <a:pt x="90" y="428"/>
                </a:lnTo>
                <a:lnTo>
                  <a:pt x="104" y="418"/>
                </a:lnTo>
                <a:lnTo>
                  <a:pt x="113" y="428"/>
                </a:lnTo>
                <a:lnTo>
                  <a:pt x="120" y="428"/>
                </a:lnTo>
                <a:lnTo>
                  <a:pt x="123" y="433"/>
                </a:lnTo>
                <a:lnTo>
                  <a:pt x="125" y="426"/>
                </a:lnTo>
                <a:lnTo>
                  <a:pt x="132" y="423"/>
                </a:lnTo>
                <a:lnTo>
                  <a:pt x="130" y="411"/>
                </a:lnTo>
                <a:lnTo>
                  <a:pt x="137" y="407"/>
                </a:lnTo>
                <a:lnTo>
                  <a:pt x="134" y="402"/>
                </a:lnTo>
                <a:lnTo>
                  <a:pt x="144" y="400"/>
                </a:lnTo>
                <a:lnTo>
                  <a:pt x="142" y="395"/>
                </a:lnTo>
                <a:lnTo>
                  <a:pt x="149" y="400"/>
                </a:lnTo>
                <a:lnTo>
                  <a:pt x="151" y="407"/>
                </a:lnTo>
                <a:lnTo>
                  <a:pt x="170" y="416"/>
                </a:lnTo>
                <a:lnTo>
                  <a:pt x="179" y="407"/>
                </a:lnTo>
                <a:lnTo>
                  <a:pt x="179" y="392"/>
                </a:lnTo>
                <a:lnTo>
                  <a:pt x="184" y="381"/>
                </a:lnTo>
                <a:lnTo>
                  <a:pt x="198" y="378"/>
                </a:lnTo>
                <a:lnTo>
                  <a:pt x="203" y="362"/>
                </a:lnTo>
                <a:lnTo>
                  <a:pt x="217" y="350"/>
                </a:lnTo>
                <a:lnTo>
                  <a:pt x="212" y="329"/>
                </a:lnTo>
                <a:lnTo>
                  <a:pt x="227" y="326"/>
                </a:lnTo>
                <a:lnTo>
                  <a:pt x="234" y="331"/>
                </a:lnTo>
                <a:lnTo>
                  <a:pt x="250" y="319"/>
                </a:lnTo>
                <a:lnTo>
                  <a:pt x="264" y="319"/>
                </a:lnTo>
                <a:lnTo>
                  <a:pt x="264" y="307"/>
                </a:lnTo>
                <a:lnTo>
                  <a:pt x="257" y="305"/>
                </a:lnTo>
                <a:lnTo>
                  <a:pt x="260" y="298"/>
                </a:lnTo>
                <a:lnTo>
                  <a:pt x="255" y="291"/>
                </a:lnTo>
                <a:lnTo>
                  <a:pt x="260" y="284"/>
                </a:lnTo>
                <a:lnTo>
                  <a:pt x="229" y="0"/>
                </a:lnTo>
                <a:lnTo>
                  <a:pt x="61" y="15"/>
                </a:lnTo>
                <a:lnTo>
                  <a:pt x="45" y="29"/>
                </a:lnTo>
                <a:close/>
              </a:path>
            </a:pathLst>
          </a:custGeom>
          <a:solidFill>
            <a:schemeClr val="bg1"/>
          </a:solidFill>
          <a:ln w="3175">
            <a:solidFill>
              <a:schemeClr val="tx1"/>
            </a:solidFill>
            <a:round/>
            <a:headEnd/>
            <a:tailEnd/>
          </a:ln>
        </p:spPr>
        <p:txBody>
          <a:bodyPr/>
          <a:lstStyle/>
          <a:p>
            <a:endParaRPr lang="en-US" dirty="0"/>
          </a:p>
        </p:txBody>
      </p:sp>
      <p:sp>
        <p:nvSpPr>
          <p:cNvPr id="156" name="Freeform 54"/>
          <p:cNvSpPr>
            <a:spLocks/>
          </p:cNvSpPr>
          <p:nvPr/>
        </p:nvSpPr>
        <p:spPr bwMode="gray">
          <a:xfrm>
            <a:off x="6022715" y="2343388"/>
            <a:ext cx="633413" cy="681037"/>
          </a:xfrm>
          <a:custGeom>
            <a:avLst/>
            <a:gdLst>
              <a:gd name="T0" fmla="*/ 854323666 w 442"/>
              <a:gd name="T1" fmla="*/ 491305827 h 475"/>
              <a:gd name="T2" fmla="*/ 897451639 w 442"/>
              <a:gd name="T3" fmla="*/ 330963909 h 475"/>
              <a:gd name="T4" fmla="*/ 858432252 w 442"/>
              <a:gd name="T5" fmla="*/ 423468807 h 475"/>
              <a:gd name="T6" fmla="*/ 776284891 w 442"/>
              <a:gd name="T7" fmla="*/ 495417857 h 475"/>
              <a:gd name="T8" fmla="*/ 800929243 w 442"/>
              <a:gd name="T9" fmla="*/ 419356777 h 475"/>
              <a:gd name="T10" fmla="*/ 835841477 w 442"/>
              <a:gd name="T11" fmla="*/ 370021023 h 475"/>
              <a:gd name="T12" fmla="*/ 825573594 w 442"/>
              <a:gd name="T13" fmla="*/ 365910427 h 475"/>
              <a:gd name="T14" fmla="*/ 815304278 w 442"/>
              <a:gd name="T15" fmla="*/ 312462643 h 475"/>
              <a:gd name="T16" fmla="*/ 776284891 w 442"/>
              <a:gd name="T17" fmla="*/ 312462643 h 475"/>
              <a:gd name="T18" fmla="*/ 786552774 w 442"/>
              <a:gd name="T19" fmla="*/ 281626722 h 475"/>
              <a:gd name="T20" fmla="*/ 786552774 w 442"/>
              <a:gd name="T21" fmla="*/ 263126889 h 475"/>
              <a:gd name="T22" fmla="*/ 786552774 w 442"/>
              <a:gd name="T23" fmla="*/ 244625623 h 475"/>
              <a:gd name="T24" fmla="*/ 733158351 w 442"/>
              <a:gd name="T25" fmla="*/ 219957746 h 475"/>
              <a:gd name="T26" fmla="*/ 733158351 w 442"/>
              <a:gd name="T27" fmla="*/ 191177839 h 475"/>
              <a:gd name="T28" fmla="*/ 651010990 w 442"/>
              <a:gd name="T29" fmla="*/ 180899199 h 475"/>
              <a:gd name="T30" fmla="*/ 402518198 w 442"/>
              <a:gd name="T31" fmla="*/ 88394301 h 475"/>
              <a:gd name="T32" fmla="*/ 379927423 w 442"/>
              <a:gd name="T33" fmla="*/ 78115661 h 475"/>
              <a:gd name="T34" fmla="*/ 320372270 w 442"/>
              <a:gd name="T35" fmla="*/ 69893035 h 475"/>
              <a:gd name="T36" fmla="*/ 305995801 w 442"/>
              <a:gd name="T37" fmla="*/ 74003631 h 475"/>
              <a:gd name="T38" fmla="*/ 312156531 w 442"/>
              <a:gd name="T39" fmla="*/ 16445251 h 475"/>
              <a:gd name="T40" fmla="*/ 188937640 w 442"/>
              <a:gd name="T41" fmla="*/ 69893035 h 475"/>
              <a:gd name="T42" fmla="*/ 131434631 w 442"/>
              <a:gd name="T43" fmla="*/ 74003631 h 475"/>
              <a:gd name="T44" fmla="*/ 106790279 w 442"/>
              <a:gd name="T45" fmla="*/ 45225158 h 475"/>
              <a:gd name="T46" fmla="*/ 88308090 w 442"/>
              <a:gd name="T47" fmla="*/ 63726424 h 475"/>
              <a:gd name="T48" fmla="*/ 84200937 w 442"/>
              <a:gd name="T49" fmla="*/ 205567076 h 475"/>
              <a:gd name="T50" fmla="*/ 14375036 w 442"/>
              <a:gd name="T51" fmla="*/ 263126889 h 475"/>
              <a:gd name="T52" fmla="*/ 0 w 442"/>
              <a:gd name="T53" fmla="*/ 302184003 h 475"/>
              <a:gd name="T54" fmla="*/ 39019387 w 442"/>
              <a:gd name="T55" fmla="*/ 335074505 h 475"/>
              <a:gd name="T56" fmla="*/ 24644351 w 442"/>
              <a:gd name="T57" fmla="*/ 409079570 h 475"/>
              <a:gd name="T58" fmla="*/ 24644351 w 442"/>
              <a:gd name="T59" fmla="*/ 448136684 h 475"/>
              <a:gd name="T60" fmla="*/ 34912234 w 442"/>
              <a:gd name="T61" fmla="*/ 505695063 h 475"/>
              <a:gd name="T62" fmla="*/ 84200937 w 442"/>
              <a:gd name="T63" fmla="*/ 540641581 h 475"/>
              <a:gd name="T64" fmla="*/ 135541784 w 442"/>
              <a:gd name="T65" fmla="*/ 548864207 h 475"/>
              <a:gd name="T66" fmla="*/ 180721900 w 442"/>
              <a:gd name="T67" fmla="*/ 612590631 h 475"/>
              <a:gd name="T68" fmla="*/ 273137144 w 442"/>
              <a:gd name="T69" fmla="*/ 690706292 h 475"/>
              <a:gd name="T70" fmla="*/ 312156531 w 442"/>
              <a:gd name="T71" fmla="*/ 918886663 h 475"/>
              <a:gd name="T72" fmla="*/ 384034576 w 442"/>
              <a:gd name="T73" fmla="*/ 957943777 h 475"/>
              <a:gd name="T74" fmla="*/ 835841477 w 442"/>
              <a:gd name="T75" fmla="*/ 947665136 h 475"/>
              <a:gd name="T76" fmla="*/ 854323666 w 442"/>
              <a:gd name="T77" fmla="*/ 602311990 h 4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42" h="475">
                <a:moveTo>
                  <a:pt x="416" y="293"/>
                </a:moveTo>
                <a:lnTo>
                  <a:pt x="416" y="239"/>
                </a:lnTo>
                <a:lnTo>
                  <a:pt x="442" y="173"/>
                </a:lnTo>
                <a:lnTo>
                  <a:pt x="437" y="161"/>
                </a:lnTo>
                <a:lnTo>
                  <a:pt x="421" y="182"/>
                </a:lnTo>
                <a:lnTo>
                  <a:pt x="418" y="206"/>
                </a:lnTo>
                <a:lnTo>
                  <a:pt x="409" y="208"/>
                </a:lnTo>
                <a:lnTo>
                  <a:pt x="378" y="241"/>
                </a:lnTo>
                <a:lnTo>
                  <a:pt x="378" y="234"/>
                </a:lnTo>
                <a:lnTo>
                  <a:pt x="390" y="204"/>
                </a:lnTo>
                <a:lnTo>
                  <a:pt x="400" y="196"/>
                </a:lnTo>
                <a:lnTo>
                  <a:pt x="407" y="180"/>
                </a:lnTo>
                <a:lnTo>
                  <a:pt x="402" y="180"/>
                </a:lnTo>
                <a:lnTo>
                  <a:pt x="402" y="178"/>
                </a:lnTo>
                <a:lnTo>
                  <a:pt x="392" y="171"/>
                </a:lnTo>
                <a:lnTo>
                  <a:pt x="397" y="152"/>
                </a:lnTo>
                <a:lnTo>
                  <a:pt x="395" y="149"/>
                </a:lnTo>
                <a:lnTo>
                  <a:pt x="378" y="152"/>
                </a:lnTo>
                <a:lnTo>
                  <a:pt x="378" y="145"/>
                </a:lnTo>
                <a:lnTo>
                  <a:pt x="383" y="137"/>
                </a:lnTo>
                <a:lnTo>
                  <a:pt x="381" y="130"/>
                </a:lnTo>
                <a:lnTo>
                  <a:pt x="383" y="128"/>
                </a:lnTo>
                <a:lnTo>
                  <a:pt x="381" y="121"/>
                </a:lnTo>
                <a:lnTo>
                  <a:pt x="383" y="119"/>
                </a:lnTo>
                <a:lnTo>
                  <a:pt x="374" y="111"/>
                </a:lnTo>
                <a:lnTo>
                  <a:pt x="357" y="107"/>
                </a:lnTo>
                <a:lnTo>
                  <a:pt x="359" y="100"/>
                </a:lnTo>
                <a:lnTo>
                  <a:pt x="357" y="93"/>
                </a:lnTo>
                <a:lnTo>
                  <a:pt x="326" y="85"/>
                </a:lnTo>
                <a:lnTo>
                  <a:pt x="317" y="88"/>
                </a:lnTo>
                <a:lnTo>
                  <a:pt x="206" y="60"/>
                </a:lnTo>
                <a:lnTo>
                  <a:pt x="196" y="43"/>
                </a:lnTo>
                <a:lnTo>
                  <a:pt x="189" y="36"/>
                </a:lnTo>
                <a:lnTo>
                  <a:pt x="185" y="38"/>
                </a:lnTo>
                <a:lnTo>
                  <a:pt x="182" y="36"/>
                </a:lnTo>
                <a:lnTo>
                  <a:pt x="156" y="34"/>
                </a:lnTo>
                <a:lnTo>
                  <a:pt x="149" y="38"/>
                </a:lnTo>
                <a:lnTo>
                  <a:pt x="149" y="36"/>
                </a:lnTo>
                <a:lnTo>
                  <a:pt x="152" y="19"/>
                </a:lnTo>
                <a:lnTo>
                  <a:pt x="152" y="8"/>
                </a:lnTo>
                <a:lnTo>
                  <a:pt x="142" y="0"/>
                </a:lnTo>
                <a:lnTo>
                  <a:pt x="92" y="34"/>
                </a:lnTo>
                <a:lnTo>
                  <a:pt x="76" y="38"/>
                </a:lnTo>
                <a:lnTo>
                  <a:pt x="64" y="36"/>
                </a:lnTo>
                <a:lnTo>
                  <a:pt x="59" y="29"/>
                </a:lnTo>
                <a:lnTo>
                  <a:pt x="52" y="22"/>
                </a:lnTo>
                <a:lnTo>
                  <a:pt x="50" y="31"/>
                </a:lnTo>
                <a:lnTo>
                  <a:pt x="43" y="31"/>
                </a:lnTo>
                <a:lnTo>
                  <a:pt x="45" y="93"/>
                </a:lnTo>
                <a:lnTo>
                  <a:pt x="41" y="100"/>
                </a:lnTo>
                <a:lnTo>
                  <a:pt x="15" y="111"/>
                </a:lnTo>
                <a:lnTo>
                  <a:pt x="7" y="128"/>
                </a:lnTo>
                <a:lnTo>
                  <a:pt x="3" y="135"/>
                </a:lnTo>
                <a:lnTo>
                  <a:pt x="0" y="147"/>
                </a:lnTo>
                <a:lnTo>
                  <a:pt x="12" y="149"/>
                </a:lnTo>
                <a:lnTo>
                  <a:pt x="19" y="163"/>
                </a:lnTo>
                <a:lnTo>
                  <a:pt x="12" y="178"/>
                </a:lnTo>
                <a:lnTo>
                  <a:pt x="12" y="199"/>
                </a:lnTo>
                <a:lnTo>
                  <a:pt x="10" y="204"/>
                </a:lnTo>
                <a:lnTo>
                  <a:pt x="12" y="218"/>
                </a:lnTo>
                <a:lnTo>
                  <a:pt x="10" y="237"/>
                </a:lnTo>
                <a:lnTo>
                  <a:pt x="17" y="246"/>
                </a:lnTo>
                <a:lnTo>
                  <a:pt x="33" y="251"/>
                </a:lnTo>
                <a:lnTo>
                  <a:pt x="41" y="263"/>
                </a:lnTo>
                <a:lnTo>
                  <a:pt x="55" y="260"/>
                </a:lnTo>
                <a:lnTo>
                  <a:pt x="66" y="267"/>
                </a:lnTo>
                <a:lnTo>
                  <a:pt x="83" y="284"/>
                </a:lnTo>
                <a:lnTo>
                  <a:pt x="88" y="298"/>
                </a:lnTo>
                <a:lnTo>
                  <a:pt x="123" y="322"/>
                </a:lnTo>
                <a:lnTo>
                  <a:pt x="133" y="336"/>
                </a:lnTo>
                <a:lnTo>
                  <a:pt x="135" y="367"/>
                </a:lnTo>
                <a:lnTo>
                  <a:pt x="152" y="447"/>
                </a:lnTo>
                <a:lnTo>
                  <a:pt x="180" y="456"/>
                </a:lnTo>
                <a:lnTo>
                  <a:pt x="187" y="466"/>
                </a:lnTo>
                <a:lnTo>
                  <a:pt x="185" y="475"/>
                </a:lnTo>
                <a:lnTo>
                  <a:pt x="407" y="461"/>
                </a:lnTo>
                <a:lnTo>
                  <a:pt x="395" y="381"/>
                </a:lnTo>
                <a:lnTo>
                  <a:pt x="416" y="293"/>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grpSp>
        <p:nvGrpSpPr>
          <p:cNvPr id="157" name="Group 55"/>
          <p:cNvGrpSpPr>
            <a:grpSpLocks/>
          </p:cNvGrpSpPr>
          <p:nvPr/>
        </p:nvGrpSpPr>
        <p:grpSpPr bwMode="auto">
          <a:xfrm>
            <a:off x="8356339" y="1897300"/>
            <a:ext cx="457200" cy="701675"/>
            <a:chOff x="4846" y="1079"/>
            <a:chExt cx="319" cy="489"/>
          </a:xfrm>
          <a:solidFill>
            <a:schemeClr val="bg1"/>
          </a:solidFill>
        </p:grpSpPr>
        <p:sp>
          <p:nvSpPr>
            <p:cNvPr id="158" name="Freeform 56"/>
            <p:cNvSpPr>
              <a:spLocks/>
            </p:cNvSpPr>
            <p:nvPr/>
          </p:nvSpPr>
          <p:spPr bwMode="gray">
            <a:xfrm>
              <a:off x="5037" y="1409"/>
              <a:ext cx="12" cy="19"/>
            </a:xfrm>
            <a:custGeom>
              <a:avLst/>
              <a:gdLst>
                <a:gd name="T0" fmla="*/ 5 w 12"/>
                <a:gd name="T1" fmla="*/ 0 h 19"/>
                <a:gd name="T2" fmla="*/ 0 w 12"/>
                <a:gd name="T3" fmla="*/ 3 h 19"/>
                <a:gd name="T4" fmla="*/ 0 w 12"/>
                <a:gd name="T5" fmla="*/ 15 h 19"/>
                <a:gd name="T6" fmla="*/ 5 w 12"/>
                <a:gd name="T7" fmla="*/ 19 h 19"/>
                <a:gd name="T8" fmla="*/ 12 w 12"/>
                <a:gd name="T9" fmla="*/ 19 h 19"/>
                <a:gd name="T10" fmla="*/ 12 w 12"/>
                <a:gd name="T11" fmla="*/ 15 h 19"/>
                <a:gd name="T12" fmla="*/ 7 w 12"/>
                <a:gd name="T13" fmla="*/ 10 h 19"/>
                <a:gd name="T14" fmla="*/ 5 w 12"/>
                <a:gd name="T15" fmla="*/ 0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9">
                  <a:moveTo>
                    <a:pt x="5" y="0"/>
                  </a:moveTo>
                  <a:lnTo>
                    <a:pt x="0" y="3"/>
                  </a:lnTo>
                  <a:lnTo>
                    <a:pt x="0" y="15"/>
                  </a:lnTo>
                  <a:lnTo>
                    <a:pt x="5" y="19"/>
                  </a:lnTo>
                  <a:lnTo>
                    <a:pt x="12" y="19"/>
                  </a:lnTo>
                  <a:lnTo>
                    <a:pt x="12" y="15"/>
                  </a:lnTo>
                  <a:lnTo>
                    <a:pt x="7" y="10"/>
                  </a:lnTo>
                  <a:lnTo>
                    <a:pt x="5" y="0"/>
                  </a:lnTo>
                  <a:close/>
                </a:path>
              </a:pathLst>
            </a:custGeom>
            <a:grpFill/>
            <a:ln w="3175">
              <a:solidFill>
                <a:schemeClr val="tx1"/>
              </a:solidFill>
              <a:round/>
              <a:headEnd/>
              <a:tailEnd/>
            </a:ln>
          </p:spPr>
          <p:txBody>
            <a:bodyPr/>
            <a:lstStyle/>
            <a:p>
              <a:endParaRPr lang="en-US" dirty="0"/>
            </a:p>
          </p:txBody>
        </p:sp>
        <p:sp>
          <p:nvSpPr>
            <p:cNvPr id="159" name="Freeform 57"/>
            <p:cNvSpPr>
              <a:spLocks/>
            </p:cNvSpPr>
            <p:nvPr/>
          </p:nvSpPr>
          <p:spPr bwMode="gray">
            <a:xfrm>
              <a:off x="5047" y="1400"/>
              <a:ext cx="9" cy="12"/>
            </a:xfrm>
            <a:custGeom>
              <a:avLst/>
              <a:gdLst>
                <a:gd name="T0" fmla="*/ 2 w 9"/>
                <a:gd name="T1" fmla="*/ 0 h 12"/>
                <a:gd name="T2" fmla="*/ 0 w 9"/>
                <a:gd name="T3" fmla="*/ 7 h 12"/>
                <a:gd name="T4" fmla="*/ 2 w 9"/>
                <a:gd name="T5" fmla="*/ 12 h 12"/>
                <a:gd name="T6" fmla="*/ 9 w 9"/>
                <a:gd name="T7" fmla="*/ 12 h 12"/>
                <a:gd name="T8" fmla="*/ 9 w 9"/>
                <a:gd name="T9" fmla="*/ 7 h 12"/>
                <a:gd name="T10" fmla="*/ 7 w 9"/>
                <a:gd name="T11" fmla="*/ 0 h 12"/>
                <a:gd name="T12" fmla="*/ 2 w 9"/>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2">
                  <a:moveTo>
                    <a:pt x="2" y="0"/>
                  </a:moveTo>
                  <a:lnTo>
                    <a:pt x="0" y="7"/>
                  </a:lnTo>
                  <a:lnTo>
                    <a:pt x="2" y="12"/>
                  </a:lnTo>
                  <a:lnTo>
                    <a:pt x="9" y="12"/>
                  </a:lnTo>
                  <a:lnTo>
                    <a:pt x="9" y="7"/>
                  </a:lnTo>
                  <a:lnTo>
                    <a:pt x="7" y="0"/>
                  </a:lnTo>
                  <a:lnTo>
                    <a:pt x="2" y="0"/>
                  </a:lnTo>
                  <a:close/>
                </a:path>
              </a:pathLst>
            </a:custGeom>
            <a:grpFill/>
            <a:ln w="3175">
              <a:solidFill>
                <a:schemeClr val="tx1"/>
              </a:solidFill>
              <a:round/>
              <a:headEnd/>
              <a:tailEnd/>
            </a:ln>
          </p:spPr>
          <p:txBody>
            <a:bodyPr/>
            <a:lstStyle/>
            <a:p>
              <a:endParaRPr lang="en-US" dirty="0"/>
            </a:p>
          </p:txBody>
        </p:sp>
        <p:sp>
          <p:nvSpPr>
            <p:cNvPr id="160" name="Freeform 58"/>
            <p:cNvSpPr>
              <a:spLocks/>
            </p:cNvSpPr>
            <p:nvPr/>
          </p:nvSpPr>
          <p:spPr bwMode="gray">
            <a:xfrm>
              <a:off x="5058" y="1414"/>
              <a:ext cx="5" cy="14"/>
            </a:xfrm>
            <a:custGeom>
              <a:avLst/>
              <a:gdLst>
                <a:gd name="T0" fmla="*/ 0 w 5"/>
                <a:gd name="T1" fmla="*/ 7 h 14"/>
                <a:gd name="T2" fmla="*/ 0 w 5"/>
                <a:gd name="T3" fmla="*/ 14 h 14"/>
                <a:gd name="T4" fmla="*/ 5 w 5"/>
                <a:gd name="T5" fmla="*/ 14 h 14"/>
                <a:gd name="T6" fmla="*/ 5 w 5"/>
                <a:gd name="T7" fmla="*/ 5 h 14"/>
                <a:gd name="T8" fmla="*/ 3 w 5"/>
                <a:gd name="T9" fmla="*/ 0 h 14"/>
                <a:gd name="T10" fmla="*/ 0 w 5"/>
                <a:gd name="T11" fmla="*/ 7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0" y="7"/>
                  </a:moveTo>
                  <a:lnTo>
                    <a:pt x="0" y="14"/>
                  </a:lnTo>
                  <a:lnTo>
                    <a:pt x="5" y="14"/>
                  </a:lnTo>
                  <a:lnTo>
                    <a:pt x="5" y="5"/>
                  </a:lnTo>
                  <a:lnTo>
                    <a:pt x="3" y="0"/>
                  </a:lnTo>
                  <a:lnTo>
                    <a:pt x="0" y="7"/>
                  </a:lnTo>
                  <a:close/>
                </a:path>
              </a:pathLst>
            </a:custGeom>
            <a:grpFill/>
            <a:ln w="3175">
              <a:solidFill>
                <a:schemeClr val="tx1"/>
              </a:solidFill>
              <a:round/>
              <a:headEnd/>
              <a:tailEnd/>
            </a:ln>
          </p:spPr>
          <p:txBody>
            <a:bodyPr/>
            <a:lstStyle/>
            <a:p>
              <a:endParaRPr lang="en-US" dirty="0"/>
            </a:p>
          </p:txBody>
        </p:sp>
        <p:sp>
          <p:nvSpPr>
            <p:cNvPr id="161" name="Freeform 59"/>
            <p:cNvSpPr>
              <a:spLocks/>
            </p:cNvSpPr>
            <p:nvPr/>
          </p:nvSpPr>
          <p:spPr bwMode="gray">
            <a:xfrm>
              <a:off x="4846" y="1079"/>
              <a:ext cx="319" cy="489"/>
            </a:xfrm>
            <a:custGeom>
              <a:avLst/>
              <a:gdLst>
                <a:gd name="T0" fmla="*/ 314 w 319"/>
                <a:gd name="T1" fmla="*/ 224 h 489"/>
                <a:gd name="T2" fmla="*/ 307 w 319"/>
                <a:gd name="T3" fmla="*/ 222 h 489"/>
                <a:gd name="T4" fmla="*/ 300 w 319"/>
                <a:gd name="T5" fmla="*/ 193 h 489"/>
                <a:gd name="T6" fmla="*/ 293 w 319"/>
                <a:gd name="T7" fmla="*/ 200 h 489"/>
                <a:gd name="T8" fmla="*/ 269 w 319"/>
                <a:gd name="T9" fmla="*/ 198 h 489"/>
                <a:gd name="T10" fmla="*/ 253 w 319"/>
                <a:gd name="T11" fmla="*/ 165 h 489"/>
                <a:gd name="T12" fmla="*/ 189 w 319"/>
                <a:gd name="T13" fmla="*/ 23 h 489"/>
                <a:gd name="T14" fmla="*/ 137 w 319"/>
                <a:gd name="T15" fmla="*/ 2 h 489"/>
                <a:gd name="T16" fmla="*/ 111 w 319"/>
                <a:gd name="T17" fmla="*/ 30 h 489"/>
                <a:gd name="T18" fmla="*/ 82 w 319"/>
                <a:gd name="T19" fmla="*/ 16 h 489"/>
                <a:gd name="T20" fmla="*/ 64 w 319"/>
                <a:gd name="T21" fmla="*/ 14 h 489"/>
                <a:gd name="T22" fmla="*/ 38 w 319"/>
                <a:gd name="T23" fmla="*/ 87 h 489"/>
                <a:gd name="T24" fmla="*/ 42 w 319"/>
                <a:gd name="T25" fmla="*/ 217 h 489"/>
                <a:gd name="T26" fmla="*/ 30 w 319"/>
                <a:gd name="T27" fmla="*/ 236 h 489"/>
                <a:gd name="T28" fmla="*/ 35 w 319"/>
                <a:gd name="T29" fmla="*/ 250 h 489"/>
                <a:gd name="T30" fmla="*/ 23 w 319"/>
                <a:gd name="T31" fmla="*/ 252 h 489"/>
                <a:gd name="T32" fmla="*/ 26 w 319"/>
                <a:gd name="T33" fmla="*/ 262 h 489"/>
                <a:gd name="T34" fmla="*/ 0 w 319"/>
                <a:gd name="T35" fmla="*/ 269 h 489"/>
                <a:gd name="T36" fmla="*/ 59 w 319"/>
                <a:gd name="T37" fmla="*/ 460 h 489"/>
                <a:gd name="T38" fmla="*/ 75 w 319"/>
                <a:gd name="T39" fmla="*/ 482 h 489"/>
                <a:gd name="T40" fmla="*/ 101 w 319"/>
                <a:gd name="T41" fmla="*/ 465 h 489"/>
                <a:gd name="T42" fmla="*/ 113 w 319"/>
                <a:gd name="T43" fmla="*/ 413 h 489"/>
                <a:gd name="T44" fmla="*/ 130 w 319"/>
                <a:gd name="T45" fmla="*/ 389 h 489"/>
                <a:gd name="T46" fmla="*/ 141 w 319"/>
                <a:gd name="T47" fmla="*/ 399 h 489"/>
                <a:gd name="T48" fmla="*/ 149 w 319"/>
                <a:gd name="T49" fmla="*/ 392 h 489"/>
                <a:gd name="T50" fmla="*/ 151 w 319"/>
                <a:gd name="T51" fmla="*/ 378 h 489"/>
                <a:gd name="T52" fmla="*/ 160 w 319"/>
                <a:gd name="T53" fmla="*/ 380 h 489"/>
                <a:gd name="T54" fmla="*/ 167 w 319"/>
                <a:gd name="T55" fmla="*/ 366 h 489"/>
                <a:gd name="T56" fmla="*/ 182 w 319"/>
                <a:gd name="T57" fmla="*/ 361 h 489"/>
                <a:gd name="T58" fmla="*/ 189 w 319"/>
                <a:gd name="T59" fmla="*/ 345 h 489"/>
                <a:gd name="T60" fmla="*/ 189 w 319"/>
                <a:gd name="T61" fmla="*/ 323 h 489"/>
                <a:gd name="T62" fmla="*/ 193 w 319"/>
                <a:gd name="T63" fmla="*/ 302 h 489"/>
                <a:gd name="T64" fmla="*/ 201 w 319"/>
                <a:gd name="T65" fmla="*/ 300 h 489"/>
                <a:gd name="T66" fmla="*/ 208 w 319"/>
                <a:gd name="T67" fmla="*/ 314 h 489"/>
                <a:gd name="T68" fmla="*/ 222 w 319"/>
                <a:gd name="T69" fmla="*/ 309 h 489"/>
                <a:gd name="T70" fmla="*/ 241 w 319"/>
                <a:gd name="T71" fmla="*/ 311 h 489"/>
                <a:gd name="T72" fmla="*/ 250 w 319"/>
                <a:gd name="T73" fmla="*/ 293 h 489"/>
                <a:gd name="T74" fmla="*/ 264 w 319"/>
                <a:gd name="T75" fmla="*/ 285 h 489"/>
                <a:gd name="T76" fmla="*/ 286 w 319"/>
                <a:gd name="T77" fmla="*/ 267 h 489"/>
                <a:gd name="T78" fmla="*/ 300 w 319"/>
                <a:gd name="T79" fmla="*/ 255 h 489"/>
                <a:gd name="T80" fmla="*/ 312 w 319"/>
                <a:gd name="T81" fmla="*/ 245 h 489"/>
                <a:gd name="T82" fmla="*/ 319 w 319"/>
                <a:gd name="T83" fmla="*/ 231 h 4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19" h="489">
                  <a:moveTo>
                    <a:pt x="319" y="231"/>
                  </a:moveTo>
                  <a:lnTo>
                    <a:pt x="314" y="224"/>
                  </a:lnTo>
                  <a:lnTo>
                    <a:pt x="307" y="226"/>
                  </a:lnTo>
                  <a:lnTo>
                    <a:pt x="307" y="222"/>
                  </a:lnTo>
                  <a:lnTo>
                    <a:pt x="309" y="212"/>
                  </a:lnTo>
                  <a:lnTo>
                    <a:pt x="300" y="193"/>
                  </a:lnTo>
                  <a:lnTo>
                    <a:pt x="300" y="196"/>
                  </a:lnTo>
                  <a:lnTo>
                    <a:pt x="293" y="200"/>
                  </a:lnTo>
                  <a:lnTo>
                    <a:pt x="281" y="200"/>
                  </a:lnTo>
                  <a:lnTo>
                    <a:pt x="269" y="198"/>
                  </a:lnTo>
                  <a:lnTo>
                    <a:pt x="262" y="191"/>
                  </a:lnTo>
                  <a:lnTo>
                    <a:pt x="253" y="165"/>
                  </a:lnTo>
                  <a:lnTo>
                    <a:pt x="229" y="160"/>
                  </a:lnTo>
                  <a:lnTo>
                    <a:pt x="189" y="23"/>
                  </a:lnTo>
                  <a:lnTo>
                    <a:pt x="146" y="0"/>
                  </a:lnTo>
                  <a:lnTo>
                    <a:pt x="137" y="2"/>
                  </a:lnTo>
                  <a:lnTo>
                    <a:pt x="132" y="19"/>
                  </a:lnTo>
                  <a:lnTo>
                    <a:pt x="111" y="30"/>
                  </a:lnTo>
                  <a:lnTo>
                    <a:pt x="94" y="30"/>
                  </a:lnTo>
                  <a:lnTo>
                    <a:pt x="82" y="16"/>
                  </a:lnTo>
                  <a:lnTo>
                    <a:pt x="71" y="11"/>
                  </a:lnTo>
                  <a:lnTo>
                    <a:pt x="64" y="14"/>
                  </a:lnTo>
                  <a:lnTo>
                    <a:pt x="56" y="21"/>
                  </a:lnTo>
                  <a:lnTo>
                    <a:pt x="38" y="87"/>
                  </a:lnTo>
                  <a:lnTo>
                    <a:pt x="33" y="170"/>
                  </a:lnTo>
                  <a:lnTo>
                    <a:pt x="42" y="217"/>
                  </a:lnTo>
                  <a:lnTo>
                    <a:pt x="40" y="219"/>
                  </a:lnTo>
                  <a:lnTo>
                    <a:pt x="30" y="236"/>
                  </a:lnTo>
                  <a:lnTo>
                    <a:pt x="30" y="243"/>
                  </a:lnTo>
                  <a:lnTo>
                    <a:pt x="35" y="250"/>
                  </a:lnTo>
                  <a:lnTo>
                    <a:pt x="35" y="255"/>
                  </a:lnTo>
                  <a:lnTo>
                    <a:pt x="23" y="252"/>
                  </a:lnTo>
                  <a:lnTo>
                    <a:pt x="23" y="255"/>
                  </a:lnTo>
                  <a:lnTo>
                    <a:pt x="26" y="262"/>
                  </a:lnTo>
                  <a:lnTo>
                    <a:pt x="9" y="259"/>
                  </a:lnTo>
                  <a:lnTo>
                    <a:pt x="0" y="269"/>
                  </a:lnTo>
                  <a:lnTo>
                    <a:pt x="30" y="363"/>
                  </a:lnTo>
                  <a:lnTo>
                    <a:pt x="59" y="460"/>
                  </a:lnTo>
                  <a:lnTo>
                    <a:pt x="73" y="472"/>
                  </a:lnTo>
                  <a:lnTo>
                    <a:pt x="75" y="482"/>
                  </a:lnTo>
                  <a:lnTo>
                    <a:pt x="85" y="489"/>
                  </a:lnTo>
                  <a:lnTo>
                    <a:pt x="101" y="465"/>
                  </a:lnTo>
                  <a:lnTo>
                    <a:pt x="113" y="427"/>
                  </a:lnTo>
                  <a:lnTo>
                    <a:pt x="113" y="413"/>
                  </a:lnTo>
                  <a:lnTo>
                    <a:pt x="120" y="399"/>
                  </a:lnTo>
                  <a:lnTo>
                    <a:pt x="130" y="389"/>
                  </a:lnTo>
                  <a:lnTo>
                    <a:pt x="134" y="389"/>
                  </a:lnTo>
                  <a:lnTo>
                    <a:pt x="141" y="399"/>
                  </a:lnTo>
                  <a:lnTo>
                    <a:pt x="146" y="399"/>
                  </a:lnTo>
                  <a:lnTo>
                    <a:pt x="149" y="392"/>
                  </a:lnTo>
                  <a:lnTo>
                    <a:pt x="149" y="378"/>
                  </a:lnTo>
                  <a:lnTo>
                    <a:pt x="151" y="378"/>
                  </a:lnTo>
                  <a:lnTo>
                    <a:pt x="158" y="382"/>
                  </a:lnTo>
                  <a:lnTo>
                    <a:pt x="160" y="380"/>
                  </a:lnTo>
                  <a:lnTo>
                    <a:pt x="165" y="378"/>
                  </a:lnTo>
                  <a:lnTo>
                    <a:pt x="167" y="366"/>
                  </a:lnTo>
                  <a:lnTo>
                    <a:pt x="172" y="359"/>
                  </a:lnTo>
                  <a:lnTo>
                    <a:pt x="182" y="361"/>
                  </a:lnTo>
                  <a:lnTo>
                    <a:pt x="184" y="359"/>
                  </a:lnTo>
                  <a:lnTo>
                    <a:pt x="189" y="345"/>
                  </a:lnTo>
                  <a:lnTo>
                    <a:pt x="186" y="335"/>
                  </a:lnTo>
                  <a:lnTo>
                    <a:pt x="189" y="323"/>
                  </a:lnTo>
                  <a:lnTo>
                    <a:pt x="186" y="309"/>
                  </a:lnTo>
                  <a:lnTo>
                    <a:pt x="193" y="302"/>
                  </a:lnTo>
                  <a:lnTo>
                    <a:pt x="196" y="300"/>
                  </a:lnTo>
                  <a:lnTo>
                    <a:pt x="201" y="300"/>
                  </a:lnTo>
                  <a:lnTo>
                    <a:pt x="203" y="309"/>
                  </a:lnTo>
                  <a:lnTo>
                    <a:pt x="208" y="314"/>
                  </a:lnTo>
                  <a:lnTo>
                    <a:pt x="215" y="314"/>
                  </a:lnTo>
                  <a:lnTo>
                    <a:pt x="222" y="309"/>
                  </a:lnTo>
                  <a:lnTo>
                    <a:pt x="236" y="316"/>
                  </a:lnTo>
                  <a:lnTo>
                    <a:pt x="241" y="311"/>
                  </a:lnTo>
                  <a:lnTo>
                    <a:pt x="243" y="304"/>
                  </a:lnTo>
                  <a:lnTo>
                    <a:pt x="250" y="293"/>
                  </a:lnTo>
                  <a:lnTo>
                    <a:pt x="257" y="290"/>
                  </a:lnTo>
                  <a:lnTo>
                    <a:pt x="264" y="285"/>
                  </a:lnTo>
                  <a:lnTo>
                    <a:pt x="267" y="276"/>
                  </a:lnTo>
                  <a:lnTo>
                    <a:pt x="286" y="267"/>
                  </a:lnTo>
                  <a:lnTo>
                    <a:pt x="290" y="259"/>
                  </a:lnTo>
                  <a:lnTo>
                    <a:pt x="300" y="255"/>
                  </a:lnTo>
                  <a:lnTo>
                    <a:pt x="302" y="250"/>
                  </a:lnTo>
                  <a:lnTo>
                    <a:pt x="312" y="245"/>
                  </a:lnTo>
                  <a:lnTo>
                    <a:pt x="319" y="238"/>
                  </a:lnTo>
                  <a:lnTo>
                    <a:pt x="319" y="231"/>
                  </a:lnTo>
                  <a:close/>
                </a:path>
              </a:pathLst>
            </a:custGeom>
            <a:grpFill/>
            <a:ln w="3175">
              <a:solidFill>
                <a:schemeClr val="tx1"/>
              </a:solidFill>
              <a:round/>
              <a:headEnd/>
              <a:tailEnd/>
            </a:ln>
          </p:spPr>
          <p:txBody>
            <a:bodyPr/>
            <a:lstStyle/>
            <a:p>
              <a:endParaRPr lang="en-US" dirty="0"/>
            </a:p>
          </p:txBody>
        </p:sp>
      </p:grpSp>
      <p:sp>
        <p:nvSpPr>
          <p:cNvPr id="162" name="Freeform 60"/>
          <p:cNvSpPr>
            <a:spLocks/>
          </p:cNvSpPr>
          <p:nvPr/>
        </p:nvSpPr>
        <p:spPr bwMode="gray">
          <a:xfrm>
            <a:off x="6381490" y="3815000"/>
            <a:ext cx="1039813" cy="355600"/>
          </a:xfrm>
          <a:custGeom>
            <a:avLst/>
            <a:gdLst>
              <a:gd name="T0" fmla="*/ 1491325621 w 725"/>
              <a:gd name="T1" fmla="*/ 0 h 248"/>
              <a:gd name="T2" fmla="*/ 1135464322 w 725"/>
              <a:gd name="T3" fmla="*/ 43175289 h 248"/>
              <a:gd name="T4" fmla="*/ 645898848 w 725"/>
              <a:gd name="T5" fmla="*/ 96631432 h 248"/>
              <a:gd name="T6" fmla="*/ 635612588 w 725"/>
              <a:gd name="T7" fmla="*/ 104854682 h 248"/>
              <a:gd name="T8" fmla="*/ 411400221 w 725"/>
              <a:gd name="T9" fmla="*/ 125414958 h 248"/>
              <a:gd name="T10" fmla="*/ 411400221 w 725"/>
              <a:gd name="T11" fmla="*/ 115135537 h 248"/>
              <a:gd name="T12" fmla="*/ 374374273 w 725"/>
              <a:gd name="T13" fmla="*/ 115135537 h 248"/>
              <a:gd name="T14" fmla="*/ 382602420 w 725"/>
              <a:gd name="T15" fmla="*/ 154198484 h 248"/>
              <a:gd name="T16" fmla="*/ 135762288 w 725"/>
              <a:gd name="T17" fmla="*/ 174758760 h 248"/>
              <a:gd name="T18" fmla="*/ 129590819 w 725"/>
              <a:gd name="T19" fmla="*/ 182983444 h 248"/>
              <a:gd name="T20" fmla="*/ 125477462 w 725"/>
              <a:gd name="T21" fmla="*/ 158310826 h 248"/>
              <a:gd name="T22" fmla="*/ 111077844 w 725"/>
              <a:gd name="T23" fmla="*/ 164479339 h 248"/>
              <a:gd name="T24" fmla="*/ 121362671 w 725"/>
              <a:gd name="T25" fmla="*/ 203542285 h 248"/>
              <a:gd name="T26" fmla="*/ 106964488 w 725"/>
              <a:gd name="T27" fmla="*/ 211766969 h 248"/>
              <a:gd name="T28" fmla="*/ 115192635 w 725"/>
              <a:gd name="T29" fmla="*/ 228214903 h 248"/>
              <a:gd name="T30" fmla="*/ 96679661 w 725"/>
              <a:gd name="T31" fmla="*/ 232325811 h 248"/>
              <a:gd name="T32" fmla="*/ 111077844 w 725"/>
              <a:gd name="T33" fmla="*/ 256998429 h 248"/>
              <a:gd name="T34" fmla="*/ 92564870 w 725"/>
              <a:gd name="T35" fmla="*/ 285781955 h 248"/>
              <a:gd name="T36" fmla="*/ 106964488 w 725"/>
              <a:gd name="T37" fmla="*/ 304286060 h 248"/>
              <a:gd name="T38" fmla="*/ 86393401 w 725"/>
              <a:gd name="T39" fmla="*/ 310454573 h 248"/>
              <a:gd name="T40" fmla="*/ 96679661 w 725"/>
              <a:gd name="T41" fmla="*/ 318677823 h 248"/>
              <a:gd name="T42" fmla="*/ 92564870 w 725"/>
              <a:gd name="T43" fmla="*/ 328957244 h 248"/>
              <a:gd name="T44" fmla="*/ 57595601 w 725"/>
              <a:gd name="T45" fmla="*/ 349517519 h 248"/>
              <a:gd name="T46" fmla="*/ 67880427 w 725"/>
              <a:gd name="T47" fmla="*/ 368021624 h 248"/>
              <a:gd name="T48" fmla="*/ 57595601 w 725"/>
              <a:gd name="T49" fmla="*/ 378301045 h 248"/>
              <a:gd name="T50" fmla="*/ 61710392 w 725"/>
              <a:gd name="T51" fmla="*/ 392692808 h 248"/>
              <a:gd name="T52" fmla="*/ 47310774 w 725"/>
              <a:gd name="T53" fmla="*/ 396805150 h 248"/>
              <a:gd name="T54" fmla="*/ 28797800 w 725"/>
              <a:gd name="T55" fmla="*/ 431757189 h 248"/>
              <a:gd name="T56" fmla="*/ 39082627 w 725"/>
              <a:gd name="T57" fmla="*/ 479044819 h 248"/>
              <a:gd name="T58" fmla="*/ 24684444 w 725"/>
              <a:gd name="T59" fmla="*/ 485213332 h 248"/>
              <a:gd name="T60" fmla="*/ 18512974 w 725"/>
              <a:gd name="T61" fmla="*/ 499605095 h 248"/>
              <a:gd name="T62" fmla="*/ 0 w 725"/>
              <a:gd name="T63" fmla="*/ 509884516 h 248"/>
              <a:gd name="T64" fmla="*/ 378487629 w 725"/>
              <a:gd name="T65" fmla="*/ 485213332 h 248"/>
              <a:gd name="T66" fmla="*/ 835141946 w 725"/>
              <a:gd name="T67" fmla="*/ 446148952 h 248"/>
              <a:gd name="T68" fmla="*/ 1067583895 w 725"/>
              <a:gd name="T69" fmla="*/ 421477768 h 248"/>
              <a:gd name="T70" fmla="*/ 1067583895 w 725"/>
              <a:gd name="T71" fmla="*/ 372133966 h 248"/>
              <a:gd name="T72" fmla="*/ 1077868722 w 725"/>
              <a:gd name="T73" fmla="*/ 363909282 h 248"/>
              <a:gd name="T74" fmla="*/ 1106666522 w 725"/>
              <a:gd name="T75" fmla="*/ 363909282 h 248"/>
              <a:gd name="T76" fmla="*/ 1112837991 w 725"/>
              <a:gd name="T77" fmla="*/ 324846335 h 248"/>
              <a:gd name="T78" fmla="*/ 1131350965 w 725"/>
              <a:gd name="T79" fmla="*/ 304286060 h 248"/>
              <a:gd name="T80" fmla="*/ 1156033975 w 725"/>
              <a:gd name="T81" fmla="*/ 289894297 h 248"/>
              <a:gd name="T82" fmla="*/ 1199231392 w 725"/>
              <a:gd name="T83" fmla="*/ 281669613 h 248"/>
              <a:gd name="T84" fmla="*/ 1252713636 w 725"/>
              <a:gd name="T85" fmla="*/ 232325811 h 248"/>
              <a:gd name="T86" fmla="*/ 1281511436 w 725"/>
              <a:gd name="T87" fmla="*/ 228214903 h 248"/>
              <a:gd name="T88" fmla="*/ 1295911054 w 725"/>
              <a:gd name="T89" fmla="*/ 203542285 h 248"/>
              <a:gd name="T90" fmla="*/ 1291796263 w 725"/>
              <a:gd name="T91" fmla="*/ 189150523 h 248"/>
              <a:gd name="T92" fmla="*/ 1310309237 w 725"/>
              <a:gd name="T93" fmla="*/ 189150523 h 248"/>
              <a:gd name="T94" fmla="*/ 1316480706 w 725"/>
              <a:gd name="T95" fmla="*/ 174758760 h 248"/>
              <a:gd name="T96" fmla="*/ 1341165150 w 725"/>
              <a:gd name="T97" fmla="*/ 154198484 h 248"/>
              <a:gd name="T98" fmla="*/ 1355563333 w 725"/>
              <a:gd name="T99" fmla="*/ 178871102 h 248"/>
              <a:gd name="T100" fmla="*/ 1394645959 w 725"/>
              <a:gd name="T101" fmla="*/ 129527300 h 248"/>
              <a:gd name="T102" fmla="*/ 1409045577 w 725"/>
              <a:gd name="T103" fmla="*/ 125414958 h 248"/>
              <a:gd name="T104" fmla="*/ 1437843377 w 725"/>
              <a:gd name="T105" fmla="*/ 135694379 h 248"/>
              <a:gd name="T106" fmla="*/ 1456356351 w 725"/>
              <a:gd name="T107" fmla="*/ 86352011 h 248"/>
              <a:gd name="T108" fmla="*/ 1470755968 w 725"/>
              <a:gd name="T109" fmla="*/ 71958815 h 248"/>
              <a:gd name="T110" fmla="*/ 1491325621 w 725"/>
              <a:gd name="T111" fmla="*/ 71958815 h 248"/>
              <a:gd name="T112" fmla="*/ 1481040794 w 725"/>
              <a:gd name="T113" fmla="*/ 61679394 h 248"/>
              <a:gd name="T114" fmla="*/ 1491325621 w 725"/>
              <a:gd name="T115" fmla="*/ 37008210 h 248"/>
              <a:gd name="T116" fmla="*/ 1485154151 w 725"/>
              <a:gd name="T117" fmla="*/ 32895868 h 248"/>
              <a:gd name="T118" fmla="*/ 1491325621 w 725"/>
              <a:gd name="T119" fmla="*/ 0 h 2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5" h="248">
                <a:moveTo>
                  <a:pt x="725" y="0"/>
                </a:moveTo>
                <a:lnTo>
                  <a:pt x="552" y="21"/>
                </a:lnTo>
                <a:lnTo>
                  <a:pt x="314" y="47"/>
                </a:lnTo>
                <a:lnTo>
                  <a:pt x="309" y="51"/>
                </a:lnTo>
                <a:lnTo>
                  <a:pt x="200" y="61"/>
                </a:lnTo>
                <a:lnTo>
                  <a:pt x="200" y="56"/>
                </a:lnTo>
                <a:lnTo>
                  <a:pt x="182" y="56"/>
                </a:lnTo>
                <a:lnTo>
                  <a:pt x="186" y="75"/>
                </a:lnTo>
                <a:lnTo>
                  <a:pt x="66" y="85"/>
                </a:lnTo>
                <a:lnTo>
                  <a:pt x="63" y="89"/>
                </a:lnTo>
                <a:lnTo>
                  <a:pt x="61" y="77"/>
                </a:lnTo>
                <a:lnTo>
                  <a:pt x="54" y="80"/>
                </a:lnTo>
                <a:lnTo>
                  <a:pt x="59" y="99"/>
                </a:lnTo>
                <a:lnTo>
                  <a:pt x="52" y="103"/>
                </a:lnTo>
                <a:lnTo>
                  <a:pt x="56" y="111"/>
                </a:lnTo>
                <a:lnTo>
                  <a:pt x="47" y="113"/>
                </a:lnTo>
                <a:lnTo>
                  <a:pt x="54" y="125"/>
                </a:lnTo>
                <a:lnTo>
                  <a:pt x="45" y="139"/>
                </a:lnTo>
                <a:lnTo>
                  <a:pt x="52" y="148"/>
                </a:lnTo>
                <a:lnTo>
                  <a:pt x="42" y="151"/>
                </a:lnTo>
                <a:lnTo>
                  <a:pt x="47" y="155"/>
                </a:lnTo>
                <a:lnTo>
                  <a:pt x="45" y="160"/>
                </a:lnTo>
                <a:lnTo>
                  <a:pt x="28" y="170"/>
                </a:lnTo>
                <a:lnTo>
                  <a:pt x="33" y="179"/>
                </a:lnTo>
                <a:lnTo>
                  <a:pt x="28" y="184"/>
                </a:lnTo>
                <a:lnTo>
                  <a:pt x="30" y="191"/>
                </a:lnTo>
                <a:lnTo>
                  <a:pt x="23" y="193"/>
                </a:lnTo>
                <a:lnTo>
                  <a:pt x="14" y="210"/>
                </a:lnTo>
                <a:lnTo>
                  <a:pt x="19" y="233"/>
                </a:lnTo>
                <a:lnTo>
                  <a:pt x="12" y="236"/>
                </a:lnTo>
                <a:lnTo>
                  <a:pt x="9" y="243"/>
                </a:lnTo>
                <a:lnTo>
                  <a:pt x="0" y="248"/>
                </a:lnTo>
                <a:lnTo>
                  <a:pt x="184" y="236"/>
                </a:lnTo>
                <a:lnTo>
                  <a:pt x="406" y="217"/>
                </a:lnTo>
                <a:lnTo>
                  <a:pt x="519" y="205"/>
                </a:lnTo>
                <a:lnTo>
                  <a:pt x="519" y="181"/>
                </a:lnTo>
                <a:lnTo>
                  <a:pt x="524" y="177"/>
                </a:lnTo>
                <a:lnTo>
                  <a:pt x="538" y="177"/>
                </a:lnTo>
                <a:lnTo>
                  <a:pt x="541" y="158"/>
                </a:lnTo>
                <a:lnTo>
                  <a:pt x="550" y="148"/>
                </a:lnTo>
                <a:lnTo>
                  <a:pt x="562" y="141"/>
                </a:lnTo>
                <a:lnTo>
                  <a:pt x="583" y="137"/>
                </a:lnTo>
                <a:lnTo>
                  <a:pt x="609" y="113"/>
                </a:lnTo>
                <a:lnTo>
                  <a:pt x="623" y="111"/>
                </a:lnTo>
                <a:lnTo>
                  <a:pt x="630" y="99"/>
                </a:lnTo>
                <a:lnTo>
                  <a:pt x="628" y="92"/>
                </a:lnTo>
                <a:lnTo>
                  <a:pt x="637" y="92"/>
                </a:lnTo>
                <a:lnTo>
                  <a:pt x="640" y="85"/>
                </a:lnTo>
                <a:lnTo>
                  <a:pt x="652" y="75"/>
                </a:lnTo>
                <a:lnTo>
                  <a:pt x="659" y="87"/>
                </a:lnTo>
                <a:lnTo>
                  <a:pt x="678" y="63"/>
                </a:lnTo>
                <a:lnTo>
                  <a:pt x="685" y="61"/>
                </a:lnTo>
                <a:lnTo>
                  <a:pt x="699" y="66"/>
                </a:lnTo>
                <a:lnTo>
                  <a:pt x="708" y="42"/>
                </a:lnTo>
                <a:lnTo>
                  <a:pt x="715" y="35"/>
                </a:lnTo>
                <a:lnTo>
                  <a:pt x="725" y="35"/>
                </a:lnTo>
                <a:lnTo>
                  <a:pt x="720" y="30"/>
                </a:lnTo>
                <a:lnTo>
                  <a:pt x="725" y="18"/>
                </a:lnTo>
                <a:lnTo>
                  <a:pt x="722" y="16"/>
                </a:lnTo>
                <a:lnTo>
                  <a:pt x="725" y="0"/>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63" name="Freeform 61"/>
          <p:cNvSpPr>
            <a:spLocks noEditPoints="1"/>
          </p:cNvSpPr>
          <p:nvPr/>
        </p:nvSpPr>
        <p:spPr bwMode="gray">
          <a:xfrm>
            <a:off x="3500178" y="2889488"/>
            <a:ext cx="687387" cy="860425"/>
          </a:xfrm>
          <a:custGeom>
            <a:avLst/>
            <a:gdLst>
              <a:gd name="T0" fmla="*/ 661053907 w 479"/>
              <a:gd name="T1" fmla="*/ 310527383 h 600"/>
              <a:gd name="T2" fmla="*/ 700181870 w 479"/>
              <a:gd name="T3" fmla="*/ 92541577 h 600"/>
              <a:gd name="T4" fmla="*/ 321259427 w 479"/>
              <a:gd name="T5" fmla="*/ 24678423 h 600"/>
              <a:gd name="T6" fmla="*/ 218292011 w 479"/>
              <a:gd name="T7" fmla="*/ 0 h 600"/>
              <a:gd name="T8" fmla="*/ 0 w 479"/>
              <a:gd name="T9" fmla="*/ 1081706233 h 600"/>
              <a:gd name="T10" fmla="*/ 854632993 w 479"/>
              <a:gd name="T11" fmla="*/ 1233885301 h 600"/>
              <a:gd name="T12" fmla="*/ 986431916 w 479"/>
              <a:gd name="T13" fmla="*/ 363995626 h 600"/>
              <a:gd name="T14" fmla="*/ 661053907 w 479"/>
              <a:gd name="T15" fmla="*/ 310527383 h 600"/>
              <a:gd name="T16" fmla="*/ 525136402 w 479"/>
              <a:gd name="T17" fmla="*/ 296132472 h 600"/>
              <a:gd name="T18" fmla="*/ 514838513 w 479"/>
              <a:gd name="T19" fmla="*/ 314640214 h 600"/>
              <a:gd name="T20" fmla="*/ 514838513 w 479"/>
              <a:gd name="T21" fmla="*/ 329036558 h 600"/>
              <a:gd name="T22" fmla="*/ 486008440 w 479"/>
              <a:gd name="T23" fmla="*/ 343431469 h 600"/>
              <a:gd name="T24" fmla="*/ 465414096 w 479"/>
              <a:gd name="T25" fmla="*/ 343431469 h 600"/>
              <a:gd name="T26" fmla="*/ 450999059 w 479"/>
              <a:gd name="T27" fmla="*/ 310527383 h 600"/>
              <a:gd name="T28" fmla="*/ 450999059 w 479"/>
              <a:gd name="T29" fmla="*/ 300245304 h 600"/>
              <a:gd name="T30" fmla="*/ 446880478 w 479"/>
              <a:gd name="T31" fmla="*/ 289963225 h 600"/>
              <a:gd name="T32" fmla="*/ 432465441 w 479"/>
              <a:gd name="T33" fmla="*/ 306414551 h 600"/>
              <a:gd name="T34" fmla="*/ 422167552 w 479"/>
              <a:gd name="T35" fmla="*/ 271455483 h 600"/>
              <a:gd name="T36" fmla="*/ 407752515 w 479"/>
              <a:gd name="T37" fmla="*/ 267341218 h 600"/>
              <a:gd name="T38" fmla="*/ 393337479 w 479"/>
              <a:gd name="T39" fmla="*/ 217985806 h 600"/>
              <a:gd name="T40" fmla="*/ 397456061 w 479"/>
              <a:gd name="T41" fmla="*/ 189195985 h 600"/>
              <a:gd name="T42" fmla="*/ 389218897 w 479"/>
              <a:gd name="T43" fmla="*/ 183026738 h 600"/>
              <a:gd name="T44" fmla="*/ 364505971 w 479"/>
              <a:gd name="T45" fmla="*/ 125445663 h 600"/>
              <a:gd name="T46" fmla="*/ 368624553 w 479"/>
              <a:gd name="T47" fmla="*/ 92541577 h 600"/>
              <a:gd name="T48" fmla="*/ 383041024 w 479"/>
              <a:gd name="T49" fmla="*/ 100767240 h 600"/>
              <a:gd name="T50" fmla="*/ 393337479 w 479"/>
              <a:gd name="T51" fmla="*/ 111049319 h 600"/>
              <a:gd name="T52" fmla="*/ 397456061 w 479"/>
              <a:gd name="T53" fmla="*/ 92541577 h 600"/>
              <a:gd name="T54" fmla="*/ 407752515 w 479"/>
              <a:gd name="T55" fmla="*/ 96654408 h 600"/>
              <a:gd name="T56" fmla="*/ 411871097 w 479"/>
              <a:gd name="T57" fmla="*/ 111049319 h 600"/>
              <a:gd name="T58" fmla="*/ 428346859 w 479"/>
              <a:gd name="T59" fmla="*/ 111049319 h 600"/>
              <a:gd name="T60" fmla="*/ 436584023 w 479"/>
              <a:gd name="T61" fmla="*/ 121331397 h 600"/>
              <a:gd name="T62" fmla="*/ 411871097 w 479"/>
              <a:gd name="T63" fmla="*/ 164517562 h 600"/>
              <a:gd name="T64" fmla="*/ 418048970 w 479"/>
              <a:gd name="T65" fmla="*/ 174801075 h 600"/>
              <a:gd name="T66" fmla="*/ 432465441 w 479"/>
              <a:gd name="T67" fmla="*/ 174801075 h 600"/>
              <a:gd name="T68" fmla="*/ 446880478 w 479"/>
              <a:gd name="T69" fmla="*/ 199478064 h 600"/>
              <a:gd name="T70" fmla="*/ 461295514 w 479"/>
              <a:gd name="T71" fmla="*/ 199478064 h 600"/>
              <a:gd name="T72" fmla="*/ 471593403 w 479"/>
              <a:gd name="T73" fmla="*/ 160404731 h 600"/>
              <a:gd name="T74" fmla="*/ 475711985 w 479"/>
              <a:gd name="T75" fmla="*/ 160404731 h 600"/>
              <a:gd name="T76" fmla="*/ 486008440 w 479"/>
              <a:gd name="T77" fmla="*/ 150122652 h 600"/>
              <a:gd name="T78" fmla="*/ 504542058 w 479"/>
              <a:gd name="T79" fmla="*/ 154235483 h 600"/>
              <a:gd name="T80" fmla="*/ 514838513 w 479"/>
              <a:gd name="T81" fmla="*/ 160404731 h 600"/>
              <a:gd name="T82" fmla="*/ 514838513 w 479"/>
              <a:gd name="T83" fmla="*/ 174801075 h 600"/>
              <a:gd name="T84" fmla="*/ 529254984 w 479"/>
              <a:gd name="T85" fmla="*/ 178913906 h 600"/>
              <a:gd name="T86" fmla="*/ 533373566 w 479"/>
              <a:gd name="T87" fmla="*/ 193308817 h 600"/>
              <a:gd name="T88" fmla="*/ 529254984 w 479"/>
              <a:gd name="T89" fmla="*/ 199478064 h 600"/>
              <a:gd name="T90" fmla="*/ 500423476 w 479"/>
              <a:gd name="T91" fmla="*/ 207703727 h 600"/>
              <a:gd name="T92" fmla="*/ 496304894 w 479"/>
              <a:gd name="T93" fmla="*/ 236494981 h 600"/>
              <a:gd name="T94" fmla="*/ 504542058 w 479"/>
              <a:gd name="T95" fmla="*/ 261171970 h 600"/>
              <a:gd name="T96" fmla="*/ 525136402 w 479"/>
              <a:gd name="T97" fmla="*/ 271455483 h 600"/>
              <a:gd name="T98" fmla="*/ 533373566 w 479"/>
              <a:gd name="T99" fmla="*/ 289963225 h 600"/>
              <a:gd name="T100" fmla="*/ 525136402 w 479"/>
              <a:gd name="T101" fmla="*/ 296132472 h 6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9" h="600">
                <a:moveTo>
                  <a:pt x="321" y="151"/>
                </a:moveTo>
                <a:lnTo>
                  <a:pt x="340" y="45"/>
                </a:lnTo>
                <a:lnTo>
                  <a:pt x="156" y="12"/>
                </a:lnTo>
                <a:lnTo>
                  <a:pt x="106" y="0"/>
                </a:lnTo>
                <a:lnTo>
                  <a:pt x="0" y="526"/>
                </a:lnTo>
                <a:lnTo>
                  <a:pt x="415" y="600"/>
                </a:lnTo>
                <a:lnTo>
                  <a:pt x="479" y="177"/>
                </a:lnTo>
                <a:lnTo>
                  <a:pt x="321" y="151"/>
                </a:lnTo>
                <a:close/>
                <a:moveTo>
                  <a:pt x="255" y="144"/>
                </a:moveTo>
                <a:lnTo>
                  <a:pt x="250" y="153"/>
                </a:lnTo>
                <a:lnTo>
                  <a:pt x="250" y="160"/>
                </a:lnTo>
                <a:lnTo>
                  <a:pt x="236" y="167"/>
                </a:lnTo>
                <a:lnTo>
                  <a:pt x="226" y="167"/>
                </a:lnTo>
                <a:lnTo>
                  <a:pt x="219" y="151"/>
                </a:lnTo>
                <a:lnTo>
                  <a:pt x="219" y="146"/>
                </a:lnTo>
                <a:lnTo>
                  <a:pt x="217" y="141"/>
                </a:lnTo>
                <a:lnTo>
                  <a:pt x="210" y="149"/>
                </a:lnTo>
                <a:lnTo>
                  <a:pt x="205" y="132"/>
                </a:lnTo>
                <a:lnTo>
                  <a:pt x="198" y="130"/>
                </a:lnTo>
                <a:lnTo>
                  <a:pt x="191" y="106"/>
                </a:lnTo>
                <a:lnTo>
                  <a:pt x="193" y="92"/>
                </a:lnTo>
                <a:lnTo>
                  <a:pt x="189" y="89"/>
                </a:lnTo>
                <a:lnTo>
                  <a:pt x="177" y="61"/>
                </a:lnTo>
                <a:lnTo>
                  <a:pt x="179" y="45"/>
                </a:lnTo>
                <a:lnTo>
                  <a:pt x="186" y="49"/>
                </a:lnTo>
                <a:lnTo>
                  <a:pt x="191" y="54"/>
                </a:lnTo>
                <a:lnTo>
                  <a:pt x="193" y="45"/>
                </a:lnTo>
                <a:lnTo>
                  <a:pt x="198" y="47"/>
                </a:lnTo>
                <a:lnTo>
                  <a:pt x="200" y="54"/>
                </a:lnTo>
                <a:lnTo>
                  <a:pt x="208" y="54"/>
                </a:lnTo>
                <a:lnTo>
                  <a:pt x="212" y="59"/>
                </a:lnTo>
                <a:lnTo>
                  <a:pt x="200" y="80"/>
                </a:lnTo>
                <a:lnTo>
                  <a:pt x="203" y="85"/>
                </a:lnTo>
                <a:lnTo>
                  <a:pt x="210" y="85"/>
                </a:lnTo>
                <a:lnTo>
                  <a:pt x="217" y="97"/>
                </a:lnTo>
                <a:lnTo>
                  <a:pt x="224" y="97"/>
                </a:lnTo>
                <a:lnTo>
                  <a:pt x="229" y="78"/>
                </a:lnTo>
                <a:lnTo>
                  <a:pt x="231" y="78"/>
                </a:lnTo>
                <a:lnTo>
                  <a:pt x="236" y="73"/>
                </a:lnTo>
                <a:lnTo>
                  <a:pt x="245" y="75"/>
                </a:lnTo>
                <a:lnTo>
                  <a:pt x="250" y="78"/>
                </a:lnTo>
                <a:lnTo>
                  <a:pt x="250" y="85"/>
                </a:lnTo>
                <a:lnTo>
                  <a:pt x="257" y="87"/>
                </a:lnTo>
                <a:lnTo>
                  <a:pt x="259" y="94"/>
                </a:lnTo>
                <a:lnTo>
                  <a:pt x="257" y="97"/>
                </a:lnTo>
                <a:lnTo>
                  <a:pt x="243" y="101"/>
                </a:lnTo>
                <a:lnTo>
                  <a:pt x="241" y="115"/>
                </a:lnTo>
                <a:lnTo>
                  <a:pt x="245" y="127"/>
                </a:lnTo>
                <a:lnTo>
                  <a:pt x="255" y="132"/>
                </a:lnTo>
                <a:lnTo>
                  <a:pt x="259" y="141"/>
                </a:lnTo>
                <a:lnTo>
                  <a:pt x="255" y="144"/>
                </a:lnTo>
                <a:close/>
              </a:path>
            </a:pathLst>
          </a:custGeom>
          <a:solidFill>
            <a:schemeClr val="bg1"/>
          </a:solidFill>
          <a:ln w="3175">
            <a:solidFill>
              <a:schemeClr val="tx1"/>
            </a:solidFill>
            <a:round/>
            <a:headEnd/>
            <a:tailEnd/>
          </a:ln>
        </p:spPr>
        <p:txBody>
          <a:bodyPr/>
          <a:lstStyle/>
          <a:p>
            <a:endParaRPr lang="en-US" dirty="0"/>
          </a:p>
        </p:txBody>
      </p:sp>
      <p:sp>
        <p:nvSpPr>
          <p:cNvPr id="164" name="Freeform 62"/>
          <p:cNvSpPr>
            <a:spLocks/>
          </p:cNvSpPr>
          <p:nvPr/>
        </p:nvSpPr>
        <p:spPr bwMode="gray">
          <a:xfrm>
            <a:off x="2547678" y="2005250"/>
            <a:ext cx="962025" cy="812800"/>
          </a:xfrm>
          <a:custGeom>
            <a:avLst/>
            <a:gdLst>
              <a:gd name="T0" fmla="*/ 641330884 w 671"/>
              <a:gd name="T1" fmla="*/ 1048024607 h 567"/>
              <a:gd name="T2" fmla="*/ 0 w 671"/>
              <a:gd name="T3" fmla="*/ 858969047 h 567"/>
              <a:gd name="T4" fmla="*/ 18499268 w 671"/>
              <a:gd name="T5" fmla="*/ 659639523 h 567"/>
              <a:gd name="T6" fmla="*/ 57555189 w 671"/>
              <a:gd name="T7" fmla="*/ 591825913 h 567"/>
              <a:gd name="T8" fmla="*/ 82222313 w 671"/>
              <a:gd name="T9" fmla="*/ 569220899 h 567"/>
              <a:gd name="T10" fmla="*/ 102777532 w 671"/>
              <a:gd name="T11" fmla="*/ 563056807 h 567"/>
              <a:gd name="T12" fmla="*/ 106888003 w 671"/>
              <a:gd name="T13" fmla="*/ 538397573 h 567"/>
              <a:gd name="T14" fmla="*/ 102777532 w 671"/>
              <a:gd name="T15" fmla="*/ 538397573 h 567"/>
              <a:gd name="T16" fmla="*/ 261054301 w 671"/>
              <a:gd name="T17" fmla="*/ 150011056 h 567"/>
              <a:gd name="T18" fmla="*/ 281609521 w 671"/>
              <a:gd name="T19" fmla="*/ 131517347 h 567"/>
              <a:gd name="T20" fmla="*/ 285721425 w 671"/>
              <a:gd name="T21" fmla="*/ 102746808 h 567"/>
              <a:gd name="T22" fmla="*/ 295998318 w 671"/>
              <a:gd name="T23" fmla="*/ 88362971 h 567"/>
              <a:gd name="T24" fmla="*/ 291887848 w 671"/>
              <a:gd name="T25" fmla="*/ 73977702 h 567"/>
              <a:gd name="T26" fmla="*/ 320665442 w 671"/>
              <a:gd name="T27" fmla="*/ 6165525 h 567"/>
              <a:gd name="T28" fmla="*/ 330943769 w 671"/>
              <a:gd name="T29" fmla="*/ 0 h 567"/>
              <a:gd name="T30" fmla="*/ 384387053 w 671"/>
              <a:gd name="T31" fmla="*/ 10275398 h 567"/>
              <a:gd name="T32" fmla="*/ 413164647 w 671"/>
              <a:gd name="T33" fmla="*/ 28769106 h 567"/>
              <a:gd name="T34" fmla="*/ 417276552 w 671"/>
              <a:gd name="T35" fmla="*/ 24659234 h 567"/>
              <a:gd name="T36" fmla="*/ 452220568 w 671"/>
              <a:gd name="T37" fmla="*/ 63703738 h 567"/>
              <a:gd name="T38" fmla="*/ 456331039 w 671"/>
              <a:gd name="T39" fmla="*/ 88362971 h 567"/>
              <a:gd name="T40" fmla="*/ 446054146 w 671"/>
              <a:gd name="T41" fmla="*/ 156176581 h 567"/>
              <a:gd name="T42" fmla="*/ 509775757 w 671"/>
              <a:gd name="T43" fmla="*/ 195219651 h 567"/>
              <a:gd name="T44" fmla="*/ 552942149 w 671"/>
              <a:gd name="T45" fmla="*/ 195219651 h 567"/>
              <a:gd name="T46" fmla="*/ 587886166 w 671"/>
              <a:gd name="T47" fmla="*/ 184945687 h 567"/>
              <a:gd name="T48" fmla="*/ 659831585 w 671"/>
              <a:gd name="T49" fmla="*/ 203439396 h 567"/>
              <a:gd name="T50" fmla="*/ 680386805 w 671"/>
              <a:gd name="T51" fmla="*/ 234264155 h 567"/>
              <a:gd name="T52" fmla="*/ 766719588 w 671"/>
              <a:gd name="T53" fmla="*/ 223990191 h 567"/>
              <a:gd name="T54" fmla="*/ 787274808 w 671"/>
              <a:gd name="T55" fmla="*/ 242483900 h 567"/>
              <a:gd name="T56" fmla="*/ 820164306 w 671"/>
              <a:gd name="T57" fmla="*/ 242483900 h 567"/>
              <a:gd name="T58" fmla="*/ 869497120 w 671"/>
              <a:gd name="T59" fmla="*/ 238374028 h 567"/>
              <a:gd name="T60" fmla="*/ 912663512 w 671"/>
              <a:gd name="T61" fmla="*/ 242483900 h 567"/>
              <a:gd name="T62" fmla="*/ 927052309 w 671"/>
              <a:gd name="T63" fmla="*/ 228100063 h 567"/>
              <a:gd name="T64" fmla="*/ 998996295 w 671"/>
              <a:gd name="T65" fmla="*/ 242483900 h 567"/>
              <a:gd name="T66" fmla="*/ 1019551514 w 671"/>
              <a:gd name="T67" fmla="*/ 238374028 h 567"/>
              <a:gd name="T68" fmla="*/ 1329940063 w 671"/>
              <a:gd name="T69" fmla="*/ 316461601 h 567"/>
              <a:gd name="T70" fmla="*/ 1344328860 w 671"/>
              <a:gd name="T71" fmla="*/ 355506105 h 567"/>
              <a:gd name="T72" fmla="*/ 1373106455 w 671"/>
              <a:gd name="T73" fmla="*/ 378111120 h 567"/>
              <a:gd name="T74" fmla="*/ 1379272877 w 671"/>
              <a:gd name="T75" fmla="*/ 413044317 h 567"/>
              <a:gd name="T76" fmla="*/ 1334050534 w 671"/>
              <a:gd name="T77" fmla="*/ 462364219 h 567"/>
              <a:gd name="T78" fmla="*/ 1315551266 w 671"/>
              <a:gd name="T79" fmla="*/ 501407289 h 567"/>
              <a:gd name="T80" fmla="*/ 1290884142 w 671"/>
              <a:gd name="T81" fmla="*/ 524012303 h 567"/>
              <a:gd name="T82" fmla="*/ 1286773672 w 671"/>
              <a:gd name="T83" fmla="*/ 544561665 h 567"/>
              <a:gd name="T84" fmla="*/ 1272384875 w 671"/>
              <a:gd name="T85" fmla="*/ 563056807 h 567"/>
              <a:gd name="T86" fmla="*/ 1247717751 w 671"/>
              <a:gd name="T87" fmla="*/ 577440643 h 567"/>
              <a:gd name="T88" fmla="*/ 1208661830 w 671"/>
              <a:gd name="T89" fmla="*/ 626759111 h 567"/>
              <a:gd name="T90" fmla="*/ 1198384937 w 671"/>
              <a:gd name="T91" fmla="*/ 669913487 h 567"/>
              <a:gd name="T92" fmla="*/ 1229218483 w 671"/>
              <a:gd name="T93" fmla="*/ 680188885 h 567"/>
              <a:gd name="T94" fmla="*/ 1237439424 w 671"/>
              <a:gd name="T95" fmla="*/ 704848119 h 567"/>
              <a:gd name="T96" fmla="*/ 1223050627 w 671"/>
              <a:gd name="T97" fmla="*/ 719231955 h 567"/>
              <a:gd name="T98" fmla="*/ 1229218483 w 671"/>
              <a:gd name="T99" fmla="*/ 737727097 h 567"/>
              <a:gd name="T100" fmla="*/ 1204551359 w 671"/>
              <a:gd name="T101" fmla="*/ 772661728 h 567"/>
              <a:gd name="T102" fmla="*/ 1112052154 w 671"/>
              <a:gd name="T103" fmla="*/ 1165156684 h 567"/>
              <a:gd name="T104" fmla="*/ 641330884 w 671"/>
              <a:gd name="T105" fmla="*/ 1048024607 h 5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71" h="567">
                <a:moveTo>
                  <a:pt x="312" y="510"/>
                </a:moveTo>
                <a:lnTo>
                  <a:pt x="0" y="418"/>
                </a:lnTo>
                <a:lnTo>
                  <a:pt x="9" y="321"/>
                </a:lnTo>
                <a:lnTo>
                  <a:pt x="28" y="288"/>
                </a:lnTo>
                <a:lnTo>
                  <a:pt x="40" y="277"/>
                </a:lnTo>
                <a:lnTo>
                  <a:pt x="50" y="274"/>
                </a:lnTo>
                <a:lnTo>
                  <a:pt x="52" y="262"/>
                </a:lnTo>
                <a:lnTo>
                  <a:pt x="50" y="262"/>
                </a:lnTo>
                <a:lnTo>
                  <a:pt x="127" y="73"/>
                </a:lnTo>
                <a:lnTo>
                  <a:pt x="137" y="64"/>
                </a:lnTo>
                <a:lnTo>
                  <a:pt x="139" y="50"/>
                </a:lnTo>
                <a:lnTo>
                  <a:pt x="144" y="43"/>
                </a:lnTo>
                <a:lnTo>
                  <a:pt x="142" y="36"/>
                </a:lnTo>
                <a:lnTo>
                  <a:pt x="156" y="3"/>
                </a:lnTo>
                <a:lnTo>
                  <a:pt x="161" y="0"/>
                </a:lnTo>
                <a:lnTo>
                  <a:pt x="187" y="5"/>
                </a:lnTo>
                <a:lnTo>
                  <a:pt x="201" y="14"/>
                </a:lnTo>
                <a:lnTo>
                  <a:pt x="203" y="12"/>
                </a:lnTo>
                <a:lnTo>
                  <a:pt x="220" y="31"/>
                </a:lnTo>
                <a:lnTo>
                  <a:pt x="222" y="43"/>
                </a:lnTo>
                <a:lnTo>
                  <a:pt x="217" y="76"/>
                </a:lnTo>
                <a:lnTo>
                  <a:pt x="248" y="95"/>
                </a:lnTo>
                <a:lnTo>
                  <a:pt x="269" y="95"/>
                </a:lnTo>
                <a:lnTo>
                  <a:pt x="286" y="90"/>
                </a:lnTo>
                <a:lnTo>
                  <a:pt x="321" y="99"/>
                </a:lnTo>
                <a:lnTo>
                  <a:pt x="331" y="114"/>
                </a:lnTo>
                <a:lnTo>
                  <a:pt x="373" y="109"/>
                </a:lnTo>
                <a:lnTo>
                  <a:pt x="383" y="118"/>
                </a:lnTo>
                <a:lnTo>
                  <a:pt x="399" y="118"/>
                </a:lnTo>
                <a:lnTo>
                  <a:pt x="423" y="116"/>
                </a:lnTo>
                <a:lnTo>
                  <a:pt x="444" y="118"/>
                </a:lnTo>
                <a:lnTo>
                  <a:pt x="451" y="111"/>
                </a:lnTo>
                <a:lnTo>
                  <a:pt x="486" y="118"/>
                </a:lnTo>
                <a:lnTo>
                  <a:pt x="496" y="116"/>
                </a:lnTo>
                <a:lnTo>
                  <a:pt x="647" y="154"/>
                </a:lnTo>
                <a:lnTo>
                  <a:pt x="654" y="173"/>
                </a:lnTo>
                <a:lnTo>
                  <a:pt x="668" y="184"/>
                </a:lnTo>
                <a:lnTo>
                  <a:pt x="671" y="201"/>
                </a:lnTo>
                <a:lnTo>
                  <a:pt x="649" y="225"/>
                </a:lnTo>
                <a:lnTo>
                  <a:pt x="640" y="244"/>
                </a:lnTo>
                <a:lnTo>
                  <a:pt x="628" y="255"/>
                </a:lnTo>
                <a:lnTo>
                  <a:pt x="626" y="265"/>
                </a:lnTo>
                <a:lnTo>
                  <a:pt x="619" y="274"/>
                </a:lnTo>
                <a:lnTo>
                  <a:pt x="607" y="281"/>
                </a:lnTo>
                <a:lnTo>
                  <a:pt x="588" y="305"/>
                </a:lnTo>
                <a:lnTo>
                  <a:pt x="583" y="326"/>
                </a:lnTo>
                <a:lnTo>
                  <a:pt x="598" y="331"/>
                </a:lnTo>
                <a:lnTo>
                  <a:pt x="602" y="343"/>
                </a:lnTo>
                <a:lnTo>
                  <a:pt x="595" y="350"/>
                </a:lnTo>
                <a:lnTo>
                  <a:pt x="598" y="359"/>
                </a:lnTo>
                <a:lnTo>
                  <a:pt x="586" y="376"/>
                </a:lnTo>
                <a:lnTo>
                  <a:pt x="541" y="567"/>
                </a:lnTo>
                <a:lnTo>
                  <a:pt x="312" y="510"/>
                </a:lnTo>
                <a:close/>
              </a:path>
            </a:pathLst>
          </a:custGeom>
          <a:solidFill>
            <a:schemeClr val="bg1"/>
          </a:solidFill>
          <a:ln w="3175">
            <a:solidFill>
              <a:schemeClr val="tx1"/>
            </a:solidFill>
            <a:round/>
            <a:headEnd/>
            <a:tailEnd/>
          </a:ln>
        </p:spPr>
        <p:txBody>
          <a:bodyPr/>
          <a:lstStyle/>
          <a:p>
            <a:endParaRPr lang="en-US" dirty="0"/>
          </a:p>
        </p:txBody>
      </p:sp>
      <p:sp>
        <p:nvSpPr>
          <p:cNvPr id="165" name="Freeform 63"/>
          <p:cNvSpPr>
            <a:spLocks/>
          </p:cNvSpPr>
          <p:nvPr/>
        </p:nvSpPr>
        <p:spPr bwMode="gray">
          <a:xfrm>
            <a:off x="4759065" y="2902187"/>
            <a:ext cx="992188" cy="508000"/>
          </a:xfrm>
          <a:custGeom>
            <a:avLst/>
            <a:gdLst>
              <a:gd name="T0" fmla="*/ 869592562 w 692"/>
              <a:gd name="T1" fmla="*/ 59720136 h 354"/>
              <a:gd name="T2" fmla="*/ 45227714 w 692"/>
              <a:gd name="T3" fmla="*/ 0 h 354"/>
              <a:gd name="T4" fmla="*/ 0 w 692"/>
              <a:gd name="T5" fmla="*/ 442750701 h 354"/>
              <a:gd name="T6" fmla="*/ 330979292 w 692"/>
              <a:gd name="T7" fmla="*/ 471580418 h 354"/>
              <a:gd name="T8" fmla="*/ 316589698 w 692"/>
              <a:gd name="T9" fmla="*/ 685748339 h 354"/>
              <a:gd name="T10" fmla="*/ 1418484729 w 692"/>
              <a:gd name="T11" fmla="*/ 728994350 h 354"/>
              <a:gd name="T12" fmla="*/ 1422596860 w 692"/>
              <a:gd name="T13" fmla="*/ 710460960 h 354"/>
              <a:gd name="T14" fmla="*/ 1408205833 w 692"/>
              <a:gd name="T15" fmla="*/ 696046102 h 354"/>
              <a:gd name="T16" fmla="*/ 1408205833 w 692"/>
              <a:gd name="T17" fmla="*/ 685748339 h 354"/>
              <a:gd name="T18" fmla="*/ 1379425212 w 692"/>
              <a:gd name="T19" fmla="*/ 667214949 h 354"/>
              <a:gd name="T20" fmla="*/ 1375314514 w 692"/>
              <a:gd name="T21" fmla="*/ 621911107 h 354"/>
              <a:gd name="T22" fmla="*/ 1360923487 w 692"/>
              <a:gd name="T23" fmla="*/ 617791141 h 354"/>
              <a:gd name="T24" fmla="*/ 1360923487 w 692"/>
              <a:gd name="T25" fmla="*/ 588961424 h 354"/>
              <a:gd name="T26" fmla="*/ 1346532459 w 692"/>
              <a:gd name="T27" fmla="*/ 574546565 h 354"/>
              <a:gd name="T28" fmla="*/ 1354756723 w 692"/>
              <a:gd name="T29" fmla="*/ 539537616 h 354"/>
              <a:gd name="T30" fmla="*/ 1346532459 w 692"/>
              <a:gd name="T31" fmla="*/ 500411571 h 354"/>
              <a:gd name="T32" fmla="*/ 1350644591 w 692"/>
              <a:gd name="T33" fmla="*/ 471580418 h 354"/>
              <a:gd name="T34" fmla="*/ 1336253564 w 692"/>
              <a:gd name="T35" fmla="*/ 467461887 h 354"/>
              <a:gd name="T36" fmla="*/ 1346532459 w 692"/>
              <a:gd name="T37" fmla="*/ 446869232 h 354"/>
              <a:gd name="T38" fmla="*/ 1332142866 w 692"/>
              <a:gd name="T39" fmla="*/ 438632169 h 354"/>
              <a:gd name="T40" fmla="*/ 1336253564 w 692"/>
              <a:gd name="T41" fmla="*/ 413920983 h 354"/>
              <a:gd name="T42" fmla="*/ 1325976102 w 692"/>
              <a:gd name="T43" fmla="*/ 409802452 h 354"/>
              <a:gd name="T44" fmla="*/ 1325976102 w 692"/>
              <a:gd name="T45" fmla="*/ 393326893 h 354"/>
              <a:gd name="T46" fmla="*/ 1311585074 w 692"/>
              <a:gd name="T47" fmla="*/ 393326893 h 354"/>
              <a:gd name="T48" fmla="*/ 1307472943 w 692"/>
              <a:gd name="T49" fmla="*/ 360378644 h 354"/>
              <a:gd name="T50" fmla="*/ 1315697206 w 692"/>
              <a:gd name="T51" fmla="*/ 335667458 h 354"/>
              <a:gd name="T52" fmla="*/ 1301306179 w 692"/>
              <a:gd name="T53" fmla="*/ 317132633 h 354"/>
              <a:gd name="T54" fmla="*/ 1301306179 w 692"/>
              <a:gd name="T55" fmla="*/ 296539977 h 354"/>
              <a:gd name="T56" fmla="*/ 1286915151 w 692"/>
              <a:gd name="T57" fmla="*/ 282125119 h 354"/>
              <a:gd name="T58" fmla="*/ 1282804453 w 692"/>
              <a:gd name="T59" fmla="*/ 267710260 h 354"/>
              <a:gd name="T60" fmla="*/ 1272525558 w 692"/>
              <a:gd name="T61" fmla="*/ 253293966 h 354"/>
              <a:gd name="T62" fmla="*/ 1272525558 w 692"/>
              <a:gd name="T63" fmla="*/ 228582780 h 354"/>
              <a:gd name="T64" fmla="*/ 1262246662 w 692"/>
              <a:gd name="T65" fmla="*/ 210049390 h 354"/>
              <a:gd name="T66" fmla="*/ 1262246662 w 692"/>
              <a:gd name="T67" fmla="*/ 181218237 h 354"/>
              <a:gd name="T68" fmla="*/ 1229353909 w 692"/>
              <a:gd name="T69" fmla="*/ 175040441 h 354"/>
              <a:gd name="T70" fmla="*/ 1214962882 w 692"/>
              <a:gd name="T71" fmla="*/ 142092192 h 354"/>
              <a:gd name="T72" fmla="*/ 1147122744 w 692"/>
              <a:gd name="T73" fmla="*/ 117381006 h 354"/>
              <a:gd name="T74" fmla="*/ 1126564953 w 692"/>
              <a:gd name="T75" fmla="*/ 96786915 h 354"/>
              <a:gd name="T76" fmla="*/ 1029944195 w 692"/>
              <a:gd name="T77" fmla="*/ 92668384 h 354"/>
              <a:gd name="T78" fmla="*/ 1019665299 w 692"/>
              <a:gd name="T79" fmla="*/ 111203209 h 354"/>
              <a:gd name="T80" fmla="*/ 1005274271 w 692"/>
              <a:gd name="T81" fmla="*/ 111203209 h 354"/>
              <a:gd name="T82" fmla="*/ 947713030 w 692"/>
              <a:gd name="T83" fmla="*/ 82372056 h 354"/>
              <a:gd name="T84" fmla="*/ 927155238 w 692"/>
              <a:gd name="T85" fmla="*/ 63838667 h 354"/>
              <a:gd name="T86" fmla="*/ 927155238 w 692"/>
              <a:gd name="T87" fmla="*/ 63838667 h 354"/>
              <a:gd name="T88" fmla="*/ 869592562 w 692"/>
              <a:gd name="T89" fmla="*/ 59720136 h 3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92" h="354">
                <a:moveTo>
                  <a:pt x="423" y="29"/>
                </a:moveTo>
                <a:lnTo>
                  <a:pt x="22" y="0"/>
                </a:lnTo>
                <a:lnTo>
                  <a:pt x="0" y="215"/>
                </a:lnTo>
                <a:lnTo>
                  <a:pt x="161" y="229"/>
                </a:lnTo>
                <a:lnTo>
                  <a:pt x="154" y="333"/>
                </a:lnTo>
                <a:lnTo>
                  <a:pt x="690" y="354"/>
                </a:lnTo>
                <a:lnTo>
                  <a:pt x="692" y="345"/>
                </a:lnTo>
                <a:lnTo>
                  <a:pt x="685" y="338"/>
                </a:lnTo>
                <a:lnTo>
                  <a:pt x="685" y="333"/>
                </a:lnTo>
                <a:lnTo>
                  <a:pt x="671" y="324"/>
                </a:lnTo>
                <a:lnTo>
                  <a:pt x="669" y="302"/>
                </a:lnTo>
                <a:lnTo>
                  <a:pt x="662" y="300"/>
                </a:lnTo>
                <a:lnTo>
                  <a:pt x="662" y="286"/>
                </a:lnTo>
                <a:lnTo>
                  <a:pt x="655" y="279"/>
                </a:lnTo>
                <a:lnTo>
                  <a:pt x="659" y="262"/>
                </a:lnTo>
                <a:lnTo>
                  <a:pt x="655" y="243"/>
                </a:lnTo>
                <a:lnTo>
                  <a:pt x="657" y="229"/>
                </a:lnTo>
                <a:lnTo>
                  <a:pt x="650" y="227"/>
                </a:lnTo>
                <a:lnTo>
                  <a:pt x="655" y="217"/>
                </a:lnTo>
                <a:lnTo>
                  <a:pt x="648" y="213"/>
                </a:lnTo>
                <a:lnTo>
                  <a:pt x="650" y="201"/>
                </a:lnTo>
                <a:lnTo>
                  <a:pt x="645" y="199"/>
                </a:lnTo>
                <a:lnTo>
                  <a:pt x="645" y="191"/>
                </a:lnTo>
                <a:lnTo>
                  <a:pt x="638" y="191"/>
                </a:lnTo>
                <a:lnTo>
                  <a:pt x="636" y="175"/>
                </a:lnTo>
                <a:lnTo>
                  <a:pt x="640" y="163"/>
                </a:lnTo>
                <a:lnTo>
                  <a:pt x="633" y="154"/>
                </a:lnTo>
                <a:lnTo>
                  <a:pt x="633" y="144"/>
                </a:lnTo>
                <a:lnTo>
                  <a:pt x="626" y="137"/>
                </a:lnTo>
                <a:lnTo>
                  <a:pt x="624" y="130"/>
                </a:lnTo>
                <a:lnTo>
                  <a:pt x="619" y="123"/>
                </a:lnTo>
                <a:lnTo>
                  <a:pt x="619" y="111"/>
                </a:lnTo>
                <a:lnTo>
                  <a:pt x="614" y="102"/>
                </a:lnTo>
                <a:lnTo>
                  <a:pt x="614" y="88"/>
                </a:lnTo>
                <a:lnTo>
                  <a:pt x="598" y="85"/>
                </a:lnTo>
                <a:lnTo>
                  <a:pt x="591" y="69"/>
                </a:lnTo>
                <a:lnTo>
                  <a:pt x="558" y="57"/>
                </a:lnTo>
                <a:lnTo>
                  <a:pt x="548" y="47"/>
                </a:lnTo>
                <a:lnTo>
                  <a:pt x="501" y="45"/>
                </a:lnTo>
                <a:lnTo>
                  <a:pt x="496" y="54"/>
                </a:lnTo>
                <a:lnTo>
                  <a:pt x="489" y="54"/>
                </a:lnTo>
                <a:lnTo>
                  <a:pt x="461" y="40"/>
                </a:lnTo>
                <a:lnTo>
                  <a:pt x="451" y="31"/>
                </a:lnTo>
                <a:lnTo>
                  <a:pt x="423" y="29"/>
                </a:lnTo>
                <a:close/>
              </a:path>
            </a:pathLst>
          </a:custGeom>
          <a:solidFill>
            <a:schemeClr val="bg1"/>
          </a:solidFill>
          <a:ln w="3175">
            <a:solidFill>
              <a:schemeClr val="tx1"/>
            </a:solidFill>
            <a:round/>
            <a:headEnd/>
            <a:tailEnd/>
          </a:ln>
        </p:spPr>
        <p:txBody>
          <a:bodyPr/>
          <a:lstStyle/>
          <a:p>
            <a:endParaRPr lang="en-US" dirty="0"/>
          </a:p>
        </p:txBody>
      </p:sp>
      <p:sp>
        <p:nvSpPr>
          <p:cNvPr id="166" name="Freeform 64"/>
          <p:cNvSpPr>
            <a:spLocks/>
          </p:cNvSpPr>
          <p:nvPr/>
        </p:nvSpPr>
        <p:spPr bwMode="gray">
          <a:xfrm>
            <a:off x="4820978" y="3834050"/>
            <a:ext cx="1041400" cy="558800"/>
          </a:xfrm>
          <a:custGeom>
            <a:avLst/>
            <a:gdLst>
              <a:gd name="T0" fmla="*/ 92337944 w 727"/>
              <a:gd name="T1" fmla="*/ 121749448 h 389"/>
              <a:gd name="T2" fmla="*/ 523246918 w 727"/>
              <a:gd name="T3" fmla="*/ 150638977 h 389"/>
              <a:gd name="T4" fmla="*/ 498622893 w 727"/>
              <a:gd name="T5" fmla="*/ 579856274 h 389"/>
              <a:gd name="T6" fmla="*/ 523246918 w 727"/>
              <a:gd name="T7" fmla="*/ 579856274 h 389"/>
              <a:gd name="T8" fmla="*/ 562234241 w 727"/>
              <a:gd name="T9" fmla="*/ 623189849 h 389"/>
              <a:gd name="T10" fmla="*/ 580701543 w 727"/>
              <a:gd name="T11" fmla="*/ 612872878 h 389"/>
              <a:gd name="T12" fmla="*/ 605324135 w 727"/>
              <a:gd name="T13" fmla="*/ 623189849 h 389"/>
              <a:gd name="T14" fmla="*/ 615584862 w 727"/>
              <a:gd name="T15" fmla="*/ 604618727 h 389"/>
              <a:gd name="T16" fmla="*/ 640207454 w 727"/>
              <a:gd name="T17" fmla="*/ 633508256 h 389"/>
              <a:gd name="T18" fmla="*/ 644311458 w 727"/>
              <a:gd name="T19" fmla="*/ 662397785 h 389"/>
              <a:gd name="T20" fmla="*/ 683298781 w 727"/>
              <a:gd name="T21" fmla="*/ 662397785 h 389"/>
              <a:gd name="T22" fmla="*/ 722286104 w 727"/>
              <a:gd name="T23" fmla="*/ 680968907 h 389"/>
              <a:gd name="T24" fmla="*/ 751012701 w 727"/>
              <a:gd name="T25" fmla="*/ 676841831 h 389"/>
              <a:gd name="T26" fmla="*/ 769480003 w 727"/>
              <a:gd name="T27" fmla="*/ 701604285 h 389"/>
              <a:gd name="T28" fmla="*/ 790000024 w 727"/>
              <a:gd name="T29" fmla="*/ 687160239 h 389"/>
              <a:gd name="T30" fmla="*/ 837195355 w 727"/>
              <a:gd name="T31" fmla="*/ 687160239 h 389"/>
              <a:gd name="T32" fmla="*/ 843350645 w 727"/>
              <a:gd name="T33" fmla="*/ 711922692 h 389"/>
              <a:gd name="T34" fmla="*/ 861817947 w 727"/>
              <a:gd name="T35" fmla="*/ 720176843 h 389"/>
              <a:gd name="T36" fmla="*/ 861817947 w 727"/>
              <a:gd name="T37" fmla="*/ 740812221 h 389"/>
              <a:gd name="T38" fmla="*/ 876181245 w 727"/>
              <a:gd name="T39" fmla="*/ 749066372 h 389"/>
              <a:gd name="T40" fmla="*/ 921325291 w 727"/>
              <a:gd name="T41" fmla="*/ 720176843 h 389"/>
              <a:gd name="T42" fmla="*/ 929531867 w 727"/>
              <a:gd name="T43" fmla="*/ 726366738 h 389"/>
              <a:gd name="T44" fmla="*/ 929531867 w 727"/>
              <a:gd name="T45" fmla="*/ 744939297 h 389"/>
              <a:gd name="T46" fmla="*/ 950051887 w 727"/>
              <a:gd name="T47" fmla="*/ 744939297 h 389"/>
              <a:gd name="T48" fmla="*/ 960311181 w 727"/>
              <a:gd name="T49" fmla="*/ 759383343 h 389"/>
              <a:gd name="T50" fmla="*/ 997247218 w 727"/>
              <a:gd name="T51" fmla="*/ 744939297 h 389"/>
              <a:gd name="T52" fmla="*/ 997247218 w 727"/>
              <a:gd name="T53" fmla="*/ 769701750 h 389"/>
              <a:gd name="T54" fmla="*/ 1011610517 w 727"/>
              <a:gd name="T55" fmla="*/ 784145796 h 389"/>
              <a:gd name="T56" fmla="*/ 1028026533 w 727"/>
              <a:gd name="T57" fmla="*/ 765574675 h 389"/>
              <a:gd name="T58" fmla="*/ 1021869811 w 727"/>
              <a:gd name="T59" fmla="*/ 755256267 h 389"/>
              <a:gd name="T60" fmla="*/ 1075220432 w 727"/>
              <a:gd name="T61" fmla="*/ 740812221 h 389"/>
              <a:gd name="T62" fmla="*/ 1095740453 w 727"/>
              <a:gd name="T63" fmla="*/ 759383343 h 389"/>
              <a:gd name="T64" fmla="*/ 1142934351 w 727"/>
              <a:gd name="T65" fmla="*/ 773828826 h 389"/>
              <a:gd name="T66" fmla="*/ 1157299082 w 727"/>
              <a:gd name="T67" fmla="*/ 794464204 h 389"/>
              <a:gd name="T68" fmla="*/ 1163454372 w 727"/>
              <a:gd name="T69" fmla="*/ 780018721 h 389"/>
              <a:gd name="T70" fmla="*/ 1181921674 w 727"/>
              <a:gd name="T71" fmla="*/ 780018721 h 389"/>
              <a:gd name="T72" fmla="*/ 1192182401 w 727"/>
              <a:gd name="T73" fmla="*/ 765574675 h 389"/>
              <a:gd name="T74" fmla="*/ 1225013001 w 727"/>
              <a:gd name="T75" fmla="*/ 749066372 h 389"/>
              <a:gd name="T76" fmla="*/ 1255792316 w 727"/>
              <a:gd name="T77" fmla="*/ 759383343 h 389"/>
              <a:gd name="T78" fmla="*/ 1259896320 w 727"/>
              <a:gd name="T79" fmla="*/ 749066372 h 389"/>
              <a:gd name="T80" fmla="*/ 1288622917 w 727"/>
              <a:gd name="T81" fmla="*/ 740812221 h 389"/>
              <a:gd name="T82" fmla="*/ 1298883643 w 727"/>
              <a:gd name="T83" fmla="*/ 755256267 h 389"/>
              <a:gd name="T84" fmla="*/ 1337869534 w 727"/>
              <a:gd name="T85" fmla="*/ 755256267 h 389"/>
              <a:gd name="T86" fmla="*/ 1356336836 w 727"/>
              <a:gd name="T87" fmla="*/ 734620889 h 389"/>
              <a:gd name="T88" fmla="*/ 1399428163 w 727"/>
              <a:gd name="T89" fmla="*/ 759383343 h 389"/>
              <a:gd name="T90" fmla="*/ 1419948184 w 727"/>
              <a:gd name="T91" fmla="*/ 780018721 h 389"/>
              <a:gd name="T92" fmla="*/ 1491766107 w 727"/>
              <a:gd name="T93" fmla="*/ 802718355 h 389"/>
              <a:gd name="T94" fmla="*/ 1469194801 w 727"/>
              <a:gd name="T95" fmla="*/ 57779058 h 389"/>
              <a:gd name="T96" fmla="*/ 10259294 w 727"/>
              <a:gd name="T97" fmla="*/ 0 h 389"/>
              <a:gd name="T98" fmla="*/ 0 w 727"/>
              <a:gd name="T99" fmla="*/ 111431041 h 389"/>
              <a:gd name="T100" fmla="*/ 92337944 w 727"/>
              <a:gd name="T101" fmla="*/ 121749448 h 3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7" h="389">
                <a:moveTo>
                  <a:pt x="45" y="59"/>
                </a:moveTo>
                <a:lnTo>
                  <a:pt x="255" y="73"/>
                </a:lnTo>
                <a:lnTo>
                  <a:pt x="243" y="281"/>
                </a:lnTo>
                <a:lnTo>
                  <a:pt x="255" y="281"/>
                </a:lnTo>
                <a:lnTo>
                  <a:pt x="274" y="302"/>
                </a:lnTo>
                <a:lnTo>
                  <a:pt x="283" y="297"/>
                </a:lnTo>
                <a:lnTo>
                  <a:pt x="295" y="302"/>
                </a:lnTo>
                <a:lnTo>
                  <a:pt x="300" y="293"/>
                </a:lnTo>
                <a:lnTo>
                  <a:pt x="312" y="307"/>
                </a:lnTo>
                <a:lnTo>
                  <a:pt x="314" y="321"/>
                </a:lnTo>
                <a:lnTo>
                  <a:pt x="333" y="321"/>
                </a:lnTo>
                <a:lnTo>
                  <a:pt x="352" y="330"/>
                </a:lnTo>
                <a:lnTo>
                  <a:pt x="366" y="328"/>
                </a:lnTo>
                <a:lnTo>
                  <a:pt x="375" y="340"/>
                </a:lnTo>
                <a:lnTo>
                  <a:pt x="385" y="333"/>
                </a:lnTo>
                <a:lnTo>
                  <a:pt x="408" y="333"/>
                </a:lnTo>
                <a:lnTo>
                  <a:pt x="411" y="345"/>
                </a:lnTo>
                <a:lnTo>
                  <a:pt x="420" y="349"/>
                </a:lnTo>
                <a:lnTo>
                  <a:pt x="420" y="359"/>
                </a:lnTo>
                <a:lnTo>
                  <a:pt x="427" y="363"/>
                </a:lnTo>
                <a:lnTo>
                  <a:pt x="449" y="349"/>
                </a:lnTo>
                <a:lnTo>
                  <a:pt x="453" y="352"/>
                </a:lnTo>
                <a:lnTo>
                  <a:pt x="453" y="361"/>
                </a:lnTo>
                <a:lnTo>
                  <a:pt x="463" y="361"/>
                </a:lnTo>
                <a:lnTo>
                  <a:pt x="468" y="368"/>
                </a:lnTo>
                <a:lnTo>
                  <a:pt x="486" y="361"/>
                </a:lnTo>
                <a:lnTo>
                  <a:pt x="486" y="373"/>
                </a:lnTo>
                <a:lnTo>
                  <a:pt x="493" y="380"/>
                </a:lnTo>
                <a:lnTo>
                  <a:pt x="501" y="371"/>
                </a:lnTo>
                <a:lnTo>
                  <a:pt x="498" y="366"/>
                </a:lnTo>
                <a:lnTo>
                  <a:pt x="524" y="359"/>
                </a:lnTo>
                <a:lnTo>
                  <a:pt x="534" y="368"/>
                </a:lnTo>
                <a:lnTo>
                  <a:pt x="557" y="375"/>
                </a:lnTo>
                <a:lnTo>
                  <a:pt x="564" y="385"/>
                </a:lnTo>
                <a:lnTo>
                  <a:pt x="567" y="378"/>
                </a:lnTo>
                <a:lnTo>
                  <a:pt x="576" y="378"/>
                </a:lnTo>
                <a:lnTo>
                  <a:pt x="581" y="371"/>
                </a:lnTo>
                <a:lnTo>
                  <a:pt x="597" y="363"/>
                </a:lnTo>
                <a:lnTo>
                  <a:pt x="612" y="368"/>
                </a:lnTo>
                <a:lnTo>
                  <a:pt x="614" y="363"/>
                </a:lnTo>
                <a:lnTo>
                  <a:pt x="628" y="359"/>
                </a:lnTo>
                <a:lnTo>
                  <a:pt x="633" y="366"/>
                </a:lnTo>
                <a:lnTo>
                  <a:pt x="652" y="366"/>
                </a:lnTo>
                <a:lnTo>
                  <a:pt x="661" y="356"/>
                </a:lnTo>
                <a:lnTo>
                  <a:pt x="682" y="368"/>
                </a:lnTo>
                <a:lnTo>
                  <a:pt x="692" y="378"/>
                </a:lnTo>
                <a:lnTo>
                  <a:pt x="727" y="389"/>
                </a:lnTo>
                <a:lnTo>
                  <a:pt x="716" y="28"/>
                </a:lnTo>
                <a:lnTo>
                  <a:pt x="5" y="0"/>
                </a:lnTo>
                <a:lnTo>
                  <a:pt x="0" y="54"/>
                </a:lnTo>
                <a:lnTo>
                  <a:pt x="45" y="59"/>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67" name="Freeform 65"/>
          <p:cNvSpPr>
            <a:spLocks/>
          </p:cNvSpPr>
          <p:nvPr/>
        </p:nvSpPr>
        <p:spPr bwMode="gray">
          <a:xfrm>
            <a:off x="5568688" y="1978263"/>
            <a:ext cx="776288" cy="896937"/>
          </a:xfrm>
          <a:custGeom>
            <a:avLst/>
            <a:gdLst>
              <a:gd name="T0" fmla="*/ 1113905839 w 541"/>
              <a:gd name="T1" fmla="*/ 287410996 h 626"/>
              <a:gd name="T2" fmla="*/ 1103610337 w 541"/>
              <a:gd name="T3" fmla="*/ 287410996 h 626"/>
              <a:gd name="T4" fmla="*/ 1006839796 w 541"/>
              <a:gd name="T5" fmla="*/ 273039945 h 626"/>
              <a:gd name="T6" fmla="*/ 992426094 w 541"/>
              <a:gd name="T7" fmla="*/ 273039945 h 626"/>
              <a:gd name="T8" fmla="*/ 947128757 w 541"/>
              <a:gd name="T9" fmla="*/ 258670326 h 626"/>
              <a:gd name="T10" fmla="*/ 885360051 w 541"/>
              <a:gd name="T11" fmla="*/ 281252793 h 626"/>
              <a:gd name="T12" fmla="*/ 870946349 w 541"/>
              <a:gd name="T13" fmla="*/ 281252793 h 626"/>
              <a:gd name="T14" fmla="*/ 835944513 w 541"/>
              <a:gd name="T15" fmla="*/ 266881742 h 626"/>
              <a:gd name="T16" fmla="*/ 778292574 w 541"/>
              <a:gd name="T17" fmla="*/ 234034648 h 626"/>
              <a:gd name="T18" fmla="*/ 718582969 w 541"/>
              <a:gd name="T19" fmla="*/ 205293978 h 626"/>
              <a:gd name="T20" fmla="*/ 656812829 w 541"/>
              <a:gd name="T21" fmla="*/ 166287248 h 626"/>
              <a:gd name="T22" fmla="*/ 564159053 w 541"/>
              <a:gd name="T23" fmla="*/ 174500096 h 626"/>
              <a:gd name="T24" fmla="*/ 535333084 w 541"/>
              <a:gd name="T25" fmla="*/ 174500096 h 626"/>
              <a:gd name="T26" fmla="*/ 514743515 w 541"/>
              <a:gd name="T27" fmla="*/ 170393672 h 626"/>
              <a:gd name="T28" fmla="*/ 510625314 w 541"/>
              <a:gd name="T29" fmla="*/ 160129045 h 626"/>
              <a:gd name="T30" fmla="*/ 446797509 w 541"/>
              <a:gd name="T31" fmla="*/ 145757994 h 626"/>
              <a:gd name="T32" fmla="*/ 422089740 w 541"/>
              <a:gd name="T33" fmla="*/ 145757994 h 626"/>
              <a:gd name="T34" fmla="*/ 417971539 w 541"/>
              <a:gd name="T35" fmla="*/ 145757994 h 626"/>
              <a:gd name="T36" fmla="*/ 399441071 w 541"/>
              <a:gd name="T37" fmla="*/ 145757994 h 626"/>
              <a:gd name="T38" fmla="*/ 374733302 w 541"/>
              <a:gd name="T39" fmla="*/ 92381645 h 626"/>
              <a:gd name="T40" fmla="*/ 339731466 w 541"/>
              <a:gd name="T41" fmla="*/ 6158203 h 626"/>
              <a:gd name="T42" fmla="*/ 306787296 w 541"/>
              <a:gd name="T43" fmla="*/ 92381645 h 626"/>
              <a:gd name="T44" fmla="*/ 18530468 w 541"/>
              <a:gd name="T45" fmla="*/ 156022621 h 626"/>
              <a:gd name="T46" fmla="*/ 10295502 w 541"/>
              <a:gd name="T47" fmla="*/ 266881742 h 626"/>
              <a:gd name="T48" fmla="*/ 53533739 w 541"/>
              <a:gd name="T49" fmla="*/ 533763483 h 626"/>
              <a:gd name="T50" fmla="*/ 53533739 w 541"/>
              <a:gd name="T51" fmla="*/ 593298035 h 626"/>
              <a:gd name="T52" fmla="*/ 82359709 w 541"/>
              <a:gd name="T53" fmla="*/ 665150426 h 626"/>
              <a:gd name="T54" fmla="*/ 72064207 w 541"/>
              <a:gd name="T55" fmla="*/ 790380598 h 626"/>
              <a:gd name="T56" fmla="*/ 39120036 w 541"/>
              <a:gd name="T57" fmla="*/ 825279471 h 626"/>
              <a:gd name="T58" fmla="*/ 92653775 w 541"/>
              <a:gd name="T59" fmla="*/ 874550828 h 626"/>
              <a:gd name="T60" fmla="*/ 96771976 w 541"/>
              <a:gd name="T61" fmla="*/ 1285137351 h 626"/>
              <a:gd name="T62" fmla="*/ 924480088 w 541"/>
              <a:gd name="T63" fmla="*/ 1213284961 h 626"/>
              <a:gd name="T64" fmla="*/ 831826312 w 541"/>
              <a:gd name="T65" fmla="*/ 1135272934 h 626"/>
              <a:gd name="T66" fmla="*/ 786528975 w 541"/>
              <a:gd name="T67" fmla="*/ 1071631958 h 626"/>
              <a:gd name="T68" fmla="*/ 735054336 w 541"/>
              <a:gd name="T69" fmla="*/ 1063420543 h 626"/>
              <a:gd name="T70" fmla="*/ 685638798 w 541"/>
              <a:gd name="T71" fmla="*/ 1028520237 h 626"/>
              <a:gd name="T72" fmla="*/ 675344732 w 541"/>
              <a:gd name="T73" fmla="*/ 971038897 h 626"/>
              <a:gd name="T74" fmla="*/ 675344732 w 541"/>
              <a:gd name="T75" fmla="*/ 932032168 h 626"/>
              <a:gd name="T76" fmla="*/ 689756999 w 541"/>
              <a:gd name="T77" fmla="*/ 858126565 h 626"/>
              <a:gd name="T78" fmla="*/ 650636962 w 541"/>
              <a:gd name="T79" fmla="*/ 825279471 h 626"/>
              <a:gd name="T80" fmla="*/ 665049230 w 541"/>
              <a:gd name="T81" fmla="*/ 786274174 h 626"/>
              <a:gd name="T82" fmla="*/ 735054336 w 541"/>
              <a:gd name="T83" fmla="*/ 728791401 h 626"/>
              <a:gd name="T84" fmla="*/ 739172537 w 541"/>
              <a:gd name="T85" fmla="*/ 587139832 h 626"/>
              <a:gd name="T86" fmla="*/ 757703005 w 541"/>
              <a:gd name="T87" fmla="*/ 568662356 h 626"/>
              <a:gd name="T88" fmla="*/ 1006839796 w 541"/>
              <a:gd name="T89" fmla="*/ 365423023 h 6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41" h="626">
                <a:moveTo>
                  <a:pt x="512" y="168"/>
                </a:moveTo>
                <a:lnTo>
                  <a:pt x="541" y="140"/>
                </a:lnTo>
                <a:lnTo>
                  <a:pt x="536" y="140"/>
                </a:lnTo>
                <a:lnTo>
                  <a:pt x="517" y="133"/>
                </a:lnTo>
                <a:lnTo>
                  <a:pt x="489" y="133"/>
                </a:lnTo>
                <a:lnTo>
                  <a:pt x="482" y="133"/>
                </a:lnTo>
                <a:lnTo>
                  <a:pt x="460" y="126"/>
                </a:lnTo>
                <a:lnTo>
                  <a:pt x="446" y="128"/>
                </a:lnTo>
                <a:lnTo>
                  <a:pt x="430" y="137"/>
                </a:lnTo>
                <a:lnTo>
                  <a:pt x="423" y="137"/>
                </a:lnTo>
                <a:lnTo>
                  <a:pt x="406" y="130"/>
                </a:lnTo>
                <a:lnTo>
                  <a:pt x="394" y="118"/>
                </a:lnTo>
                <a:lnTo>
                  <a:pt x="378" y="114"/>
                </a:lnTo>
                <a:lnTo>
                  <a:pt x="368" y="107"/>
                </a:lnTo>
                <a:lnTo>
                  <a:pt x="349" y="100"/>
                </a:lnTo>
                <a:lnTo>
                  <a:pt x="342" y="92"/>
                </a:lnTo>
                <a:lnTo>
                  <a:pt x="319" y="81"/>
                </a:lnTo>
                <a:lnTo>
                  <a:pt x="283" y="78"/>
                </a:lnTo>
                <a:lnTo>
                  <a:pt x="274" y="85"/>
                </a:lnTo>
                <a:lnTo>
                  <a:pt x="260" y="85"/>
                </a:lnTo>
                <a:lnTo>
                  <a:pt x="250" y="83"/>
                </a:lnTo>
                <a:lnTo>
                  <a:pt x="250" y="81"/>
                </a:lnTo>
                <a:lnTo>
                  <a:pt x="248" y="78"/>
                </a:lnTo>
                <a:lnTo>
                  <a:pt x="224" y="71"/>
                </a:lnTo>
                <a:lnTo>
                  <a:pt x="217" y="71"/>
                </a:lnTo>
                <a:lnTo>
                  <a:pt x="205" y="74"/>
                </a:lnTo>
                <a:lnTo>
                  <a:pt x="205" y="71"/>
                </a:lnTo>
                <a:lnTo>
                  <a:pt x="205" y="74"/>
                </a:lnTo>
                <a:lnTo>
                  <a:pt x="203" y="71"/>
                </a:lnTo>
                <a:lnTo>
                  <a:pt x="194" y="71"/>
                </a:lnTo>
                <a:lnTo>
                  <a:pt x="182" y="45"/>
                </a:lnTo>
                <a:lnTo>
                  <a:pt x="179" y="43"/>
                </a:lnTo>
                <a:lnTo>
                  <a:pt x="165" y="3"/>
                </a:lnTo>
                <a:lnTo>
                  <a:pt x="149" y="0"/>
                </a:lnTo>
                <a:lnTo>
                  <a:pt x="149" y="45"/>
                </a:lnTo>
                <a:lnTo>
                  <a:pt x="0" y="43"/>
                </a:lnTo>
                <a:lnTo>
                  <a:pt x="9" y="76"/>
                </a:lnTo>
                <a:lnTo>
                  <a:pt x="5" y="88"/>
                </a:lnTo>
                <a:lnTo>
                  <a:pt x="5" y="130"/>
                </a:lnTo>
                <a:lnTo>
                  <a:pt x="23" y="189"/>
                </a:lnTo>
                <a:lnTo>
                  <a:pt x="26" y="260"/>
                </a:lnTo>
                <a:lnTo>
                  <a:pt x="31" y="260"/>
                </a:lnTo>
                <a:lnTo>
                  <a:pt x="26" y="289"/>
                </a:lnTo>
                <a:lnTo>
                  <a:pt x="33" y="312"/>
                </a:lnTo>
                <a:lnTo>
                  <a:pt x="40" y="324"/>
                </a:lnTo>
                <a:lnTo>
                  <a:pt x="42" y="376"/>
                </a:lnTo>
                <a:lnTo>
                  <a:pt x="35" y="385"/>
                </a:lnTo>
                <a:lnTo>
                  <a:pt x="21" y="395"/>
                </a:lnTo>
                <a:lnTo>
                  <a:pt x="19" y="402"/>
                </a:lnTo>
                <a:lnTo>
                  <a:pt x="33" y="421"/>
                </a:lnTo>
                <a:lnTo>
                  <a:pt x="45" y="426"/>
                </a:lnTo>
                <a:lnTo>
                  <a:pt x="49" y="435"/>
                </a:lnTo>
                <a:lnTo>
                  <a:pt x="47" y="626"/>
                </a:lnTo>
                <a:lnTo>
                  <a:pt x="451" y="622"/>
                </a:lnTo>
                <a:lnTo>
                  <a:pt x="449" y="591"/>
                </a:lnTo>
                <a:lnTo>
                  <a:pt x="439" y="577"/>
                </a:lnTo>
                <a:lnTo>
                  <a:pt x="404" y="553"/>
                </a:lnTo>
                <a:lnTo>
                  <a:pt x="399" y="539"/>
                </a:lnTo>
                <a:lnTo>
                  <a:pt x="382" y="522"/>
                </a:lnTo>
                <a:lnTo>
                  <a:pt x="371" y="515"/>
                </a:lnTo>
                <a:lnTo>
                  <a:pt x="357" y="518"/>
                </a:lnTo>
                <a:lnTo>
                  <a:pt x="349" y="506"/>
                </a:lnTo>
                <a:lnTo>
                  <a:pt x="333" y="501"/>
                </a:lnTo>
                <a:lnTo>
                  <a:pt x="326" y="492"/>
                </a:lnTo>
                <a:lnTo>
                  <a:pt x="328" y="473"/>
                </a:lnTo>
                <a:lnTo>
                  <a:pt x="326" y="459"/>
                </a:lnTo>
                <a:lnTo>
                  <a:pt x="328" y="454"/>
                </a:lnTo>
                <a:lnTo>
                  <a:pt x="328" y="433"/>
                </a:lnTo>
                <a:lnTo>
                  <a:pt x="335" y="418"/>
                </a:lnTo>
                <a:lnTo>
                  <a:pt x="328" y="404"/>
                </a:lnTo>
                <a:lnTo>
                  <a:pt x="316" y="402"/>
                </a:lnTo>
                <a:lnTo>
                  <a:pt x="319" y="390"/>
                </a:lnTo>
                <a:lnTo>
                  <a:pt x="323" y="383"/>
                </a:lnTo>
                <a:lnTo>
                  <a:pt x="331" y="366"/>
                </a:lnTo>
                <a:lnTo>
                  <a:pt x="357" y="355"/>
                </a:lnTo>
                <a:lnTo>
                  <a:pt x="361" y="348"/>
                </a:lnTo>
                <a:lnTo>
                  <a:pt x="359" y="286"/>
                </a:lnTo>
                <a:lnTo>
                  <a:pt x="366" y="286"/>
                </a:lnTo>
                <a:lnTo>
                  <a:pt x="368" y="277"/>
                </a:lnTo>
                <a:lnTo>
                  <a:pt x="375" y="284"/>
                </a:lnTo>
                <a:lnTo>
                  <a:pt x="489" y="178"/>
                </a:lnTo>
                <a:lnTo>
                  <a:pt x="512" y="168"/>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grpSp>
        <p:nvGrpSpPr>
          <p:cNvPr id="168" name="Group 66"/>
          <p:cNvGrpSpPr>
            <a:grpSpLocks/>
          </p:cNvGrpSpPr>
          <p:nvPr/>
        </p:nvGrpSpPr>
        <p:grpSpPr bwMode="auto">
          <a:xfrm>
            <a:off x="6282967" y="2243269"/>
            <a:ext cx="911867" cy="860251"/>
            <a:chOff x="3400" y="1320"/>
            <a:chExt cx="636" cy="600"/>
          </a:xfrm>
          <a:solidFill>
            <a:schemeClr val="bg1"/>
          </a:solidFill>
        </p:grpSpPr>
        <p:sp>
          <p:nvSpPr>
            <p:cNvPr id="169" name="Freeform 67"/>
            <p:cNvSpPr>
              <a:spLocks/>
            </p:cNvSpPr>
            <p:nvPr/>
          </p:nvSpPr>
          <p:spPr bwMode="gray">
            <a:xfrm>
              <a:off x="3400" y="1320"/>
              <a:ext cx="484" cy="250"/>
            </a:xfrm>
            <a:custGeom>
              <a:avLst/>
              <a:gdLst/>
              <a:ahLst/>
              <a:cxnLst>
                <a:cxn ang="0">
                  <a:pos x="279" y="172"/>
                </a:cxn>
                <a:cxn ang="0">
                  <a:pos x="288" y="189"/>
                </a:cxn>
                <a:cxn ang="0">
                  <a:pos x="317" y="160"/>
                </a:cxn>
                <a:cxn ang="0">
                  <a:pos x="364" y="137"/>
                </a:cxn>
                <a:cxn ang="0">
                  <a:pos x="416" y="141"/>
                </a:cxn>
                <a:cxn ang="0">
                  <a:pos x="435" y="146"/>
                </a:cxn>
                <a:cxn ang="0">
                  <a:pos x="437" y="132"/>
                </a:cxn>
                <a:cxn ang="0">
                  <a:pos x="451" y="141"/>
                </a:cxn>
                <a:cxn ang="0">
                  <a:pos x="484" y="130"/>
                </a:cxn>
                <a:cxn ang="0">
                  <a:pos x="475" y="122"/>
                </a:cxn>
                <a:cxn ang="0">
                  <a:pos x="461" y="111"/>
                </a:cxn>
                <a:cxn ang="0">
                  <a:pos x="454" y="89"/>
                </a:cxn>
                <a:cxn ang="0">
                  <a:pos x="449" y="80"/>
                </a:cxn>
                <a:cxn ang="0">
                  <a:pos x="418" y="85"/>
                </a:cxn>
                <a:cxn ang="0">
                  <a:pos x="395" y="63"/>
                </a:cxn>
                <a:cxn ang="0">
                  <a:pos x="378" y="59"/>
                </a:cxn>
                <a:cxn ang="0">
                  <a:pos x="314" y="73"/>
                </a:cxn>
                <a:cxn ang="0">
                  <a:pos x="281" y="99"/>
                </a:cxn>
                <a:cxn ang="0">
                  <a:pos x="241" y="99"/>
                </a:cxn>
                <a:cxn ang="0">
                  <a:pos x="203" y="75"/>
                </a:cxn>
                <a:cxn ang="0">
                  <a:pos x="158" y="68"/>
                </a:cxn>
                <a:cxn ang="0">
                  <a:pos x="142" y="78"/>
                </a:cxn>
                <a:cxn ang="0">
                  <a:pos x="147" y="47"/>
                </a:cxn>
                <a:cxn ang="0">
                  <a:pos x="187" y="7"/>
                </a:cxn>
                <a:cxn ang="0">
                  <a:pos x="170" y="0"/>
                </a:cxn>
                <a:cxn ang="0">
                  <a:pos x="43" y="82"/>
                </a:cxn>
                <a:cxn ang="0">
                  <a:pos x="0" y="106"/>
                </a:cxn>
                <a:cxn ang="0">
                  <a:pos x="7" y="106"/>
                </a:cxn>
                <a:cxn ang="0">
                  <a:pos x="24" y="130"/>
                </a:cxn>
                <a:cxn ang="0">
                  <a:pos x="144" y="155"/>
                </a:cxn>
                <a:cxn ang="0">
                  <a:pos x="177" y="170"/>
                </a:cxn>
                <a:cxn ang="0">
                  <a:pos x="192" y="181"/>
                </a:cxn>
                <a:cxn ang="0">
                  <a:pos x="199" y="191"/>
                </a:cxn>
                <a:cxn ang="0">
                  <a:pos x="199" y="200"/>
                </a:cxn>
                <a:cxn ang="0">
                  <a:pos x="196" y="215"/>
                </a:cxn>
                <a:cxn ang="0">
                  <a:pos x="213" y="219"/>
                </a:cxn>
                <a:cxn ang="0">
                  <a:pos x="210" y="241"/>
                </a:cxn>
                <a:cxn ang="0">
                  <a:pos x="220" y="250"/>
                </a:cxn>
                <a:cxn ang="0">
                  <a:pos x="262" y="177"/>
                </a:cxn>
              </a:cxnLst>
              <a:rect l="0" t="0" r="r" b="b"/>
              <a:pathLst>
                <a:path w="484" h="250">
                  <a:moveTo>
                    <a:pt x="267" y="177"/>
                  </a:moveTo>
                  <a:lnTo>
                    <a:pt x="279" y="172"/>
                  </a:lnTo>
                  <a:lnTo>
                    <a:pt x="286" y="163"/>
                  </a:lnTo>
                  <a:lnTo>
                    <a:pt x="288" y="189"/>
                  </a:lnTo>
                  <a:lnTo>
                    <a:pt x="295" y="189"/>
                  </a:lnTo>
                  <a:lnTo>
                    <a:pt x="317" y="160"/>
                  </a:lnTo>
                  <a:lnTo>
                    <a:pt x="357" y="148"/>
                  </a:lnTo>
                  <a:lnTo>
                    <a:pt x="364" y="137"/>
                  </a:lnTo>
                  <a:lnTo>
                    <a:pt x="381" y="132"/>
                  </a:lnTo>
                  <a:lnTo>
                    <a:pt x="416" y="141"/>
                  </a:lnTo>
                  <a:lnTo>
                    <a:pt x="423" y="148"/>
                  </a:lnTo>
                  <a:lnTo>
                    <a:pt x="435" y="146"/>
                  </a:lnTo>
                  <a:lnTo>
                    <a:pt x="435" y="137"/>
                  </a:lnTo>
                  <a:lnTo>
                    <a:pt x="437" y="132"/>
                  </a:lnTo>
                  <a:lnTo>
                    <a:pt x="444" y="134"/>
                  </a:lnTo>
                  <a:lnTo>
                    <a:pt x="451" y="141"/>
                  </a:lnTo>
                  <a:lnTo>
                    <a:pt x="484" y="130"/>
                  </a:lnTo>
                  <a:lnTo>
                    <a:pt x="484" y="130"/>
                  </a:lnTo>
                  <a:lnTo>
                    <a:pt x="482" y="125"/>
                  </a:lnTo>
                  <a:lnTo>
                    <a:pt x="475" y="122"/>
                  </a:lnTo>
                  <a:lnTo>
                    <a:pt x="470" y="115"/>
                  </a:lnTo>
                  <a:lnTo>
                    <a:pt x="461" y="111"/>
                  </a:lnTo>
                  <a:lnTo>
                    <a:pt x="458" y="96"/>
                  </a:lnTo>
                  <a:lnTo>
                    <a:pt x="454" y="89"/>
                  </a:lnTo>
                  <a:lnTo>
                    <a:pt x="451" y="85"/>
                  </a:lnTo>
                  <a:lnTo>
                    <a:pt x="449" y="80"/>
                  </a:lnTo>
                  <a:lnTo>
                    <a:pt x="447" y="80"/>
                  </a:lnTo>
                  <a:lnTo>
                    <a:pt x="418" y="85"/>
                  </a:lnTo>
                  <a:lnTo>
                    <a:pt x="395" y="80"/>
                  </a:lnTo>
                  <a:lnTo>
                    <a:pt x="395" y="63"/>
                  </a:lnTo>
                  <a:lnTo>
                    <a:pt x="390" y="56"/>
                  </a:lnTo>
                  <a:lnTo>
                    <a:pt x="378" y="59"/>
                  </a:lnTo>
                  <a:lnTo>
                    <a:pt x="366" y="66"/>
                  </a:lnTo>
                  <a:lnTo>
                    <a:pt x="314" y="73"/>
                  </a:lnTo>
                  <a:lnTo>
                    <a:pt x="291" y="87"/>
                  </a:lnTo>
                  <a:lnTo>
                    <a:pt x="281" y="99"/>
                  </a:lnTo>
                  <a:lnTo>
                    <a:pt x="274" y="101"/>
                  </a:lnTo>
                  <a:lnTo>
                    <a:pt x="241" y="99"/>
                  </a:lnTo>
                  <a:lnTo>
                    <a:pt x="229" y="101"/>
                  </a:lnTo>
                  <a:lnTo>
                    <a:pt x="203" y="75"/>
                  </a:lnTo>
                  <a:lnTo>
                    <a:pt x="180" y="63"/>
                  </a:lnTo>
                  <a:lnTo>
                    <a:pt x="158" y="68"/>
                  </a:lnTo>
                  <a:lnTo>
                    <a:pt x="151" y="68"/>
                  </a:lnTo>
                  <a:lnTo>
                    <a:pt x="142" y="78"/>
                  </a:lnTo>
                  <a:lnTo>
                    <a:pt x="142" y="56"/>
                  </a:lnTo>
                  <a:lnTo>
                    <a:pt x="147" y="47"/>
                  </a:lnTo>
                  <a:lnTo>
                    <a:pt x="156" y="42"/>
                  </a:lnTo>
                  <a:lnTo>
                    <a:pt x="187" y="7"/>
                  </a:lnTo>
                  <a:lnTo>
                    <a:pt x="187" y="0"/>
                  </a:lnTo>
                  <a:lnTo>
                    <a:pt x="170" y="0"/>
                  </a:lnTo>
                  <a:lnTo>
                    <a:pt x="78" y="70"/>
                  </a:lnTo>
                  <a:lnTo>
                    <a:pt x="43" y="82"/>
                  </a:lnTo>
                  <a:lnTo>
                    <a:pt x="17" y="101"/>
                  </a:lnTo>
                  <a:lnTo>
                    <a:pt x="0" y="106"/>
                  </a:lnTo>
                  <a:lnTo>
                    <a:pt x="3" y="108"/>
                  </a:lnTo>
                  <a:lnTo>
                    <a:pt x="7" y="106"/>
                  </a:lnTo>
                  <a:lnTo>
                    <a:pt x="14" y="113"/>
                  </a:lnTo>
                  <a:lnTo>
                    <a:pt x="24" y="130"/>
                  </a:lnTo>
                  <a:lnTo>
                    <a:pt x="135" y="158"/>
                  </a:lnTo>
                  <a:lnTo>
                    <a:pt x="144" y="155"/>
                  </a:lnTo>
                  <a:lnTo>
                    <a:pt x="175" y="163"/>
                  </a:lnTo>
                  <a:lnTo>
                    <a:pt x="177" y="170"/>
                  </a:lnTo>
                  <a:lnTo>
                    <a:pt x="175" y="177"/>
                  </a:lnTo>
                  <a:lnTo>
                    <a:pt x="192" y="181"/>
                  </a:lnTo>
                  <a:lnTo>
                    <a:pt x="201" y="189"/>
                  </a:lnTo>
                  <a:lnTo>
                    <a:pt x="199" y="191"/>
                  </a:lnTo>
                  <a:lnTo>
                    <a:pt x="201" y="198"/>
                  </a:lnTo>
                  <a:lnTo>
                    <a:pt x="199" y="200"/>
                  </a:lnTo>
                  <a:lnTo>
                    <a:pt x="201" y="207"/>
                  </a:lnTo>
                  <a:lnTo>
                    <a:pt x="196" y="215"/>
                  </a:lnTo>
                  <a:lnTo>
                    <a:pt x="196" y="222"/>
                  </a:lnTo>
                  <a:lnTo>
                    <a:pt x="213" y="219"/>
                  </a:lnTo>
                  <a:lnTo>
                    <a:pt x="215" y="222"/>
                  </a:lnTo>
                  <a:lnTo>
                    <a:pt x="210" y="241"/>
                  </a:lnTo>
                  <a:lnTo>
                    <a:pt x="220" y="248"/>
                  </a:lnTo>
                  <a:lnTo>
                    <a:pt x="220" y="250"/>
                  </a:lnTo>
                  <a:lnTo>
                    <a:pt x="225" y="250"/>
                  </a:lnTo>
                  <a:lnTo>
                    <a:pt x="262" y="177"/>
                  </a:lnTo>
                  <a:lnTo>
                    <a:pt x="267" y="177"/>
                  </a:lnTo>
                  <a:close/>
                </a:path>
              </a:pathLst>
            </a:custGeom>
            <a:grpFill/>
            <a:ln w="3175">
              <a:solidFill>
                <a:schemeClr val="tx1"/>
              </a:solidFill>
              <a:round/>
              <a:headEnd/>
              <a:tailEnd/>
            </a:ln>
          </p:spPr>
          <p:txBody>
            <a:bodyPr/>
            <a:lstStyle/>
            <a:p>
              <a:pPr>
                <a:defRPr/>
              </a:pPr>
              <a:endParaRPr lang="en-US" sz="1800" dirty="0"/>
            </a:p>
          </p:txBody>
        </p:sp>
        <p:sp>
          <p:nvSpPr>
            <p:cNvPr id="170" name="Freeform 68"/>
            <p:cNvSpPr>
              <a:spLocks/>
            </p:cNvSpPr>
            <p:nvPr/>
          </p:nvSpPr>
          <p:spPr bwMode="gray">
            <a:xfrm>
              <a:off x="3703" y="1485"/>
              <a:ext cx="333" cy="435"/>
            </a:xfrm>
            <a:custGeom>
              <a:avLst/>
              <a:gdLst/>
              <a:ahLst/>
              <a:cxnLst>
                <a:cxn ang="0">
                  <a:pos x="297" y="380"/>
                </a:cxn>
                <a:cxn ang="0">
                  <a:pos x="302" y="345"/>
                </a:cxn>
                <a:cxn ang="0">
                  <a:pos x="307" y="328"/>
                </a:cxn>
                <a:cxn ang="0">
                  <a:pos x="316" y="309"/>
                </a:cxn>
                <a:cxn ang="0">
                  <a:pos x="333" y="255"/>
                </a:cxn>
                <a:cxn ang="0">
                  <a:pos x="323" y="241"/>
                </a:cxn>
                <a:cxn ang="0">
                  <a:pos x="285" y="156"/>
                </a:cxn>
                <a:cxn ang="0">
                  <a:pos x="250" y="175"/>
                </a:cxn>
                <a:cxn ang="0">
                  <a:pos x="226" y="210"/>
                </a:cxn>
                <a:cxn ang="0">
                  <a:pos x="212" y="203"/>
                </a:cxn>
                <a:cxn ang="0">
                  <a:pos x="236" y="156"/>
                </a:cxn>
                <a:cxn ang="0">
                  <a:pos x="248" y="132"/>
                </a:cxn>
                <a:cxn ang="0">
                  <a:pos x="238" y="80"/>
                </a:cxn>
                <a:cxn ang="0">
                  <a:pos x="231" y="61"/>
                </a:cxn>
                <a:cxn ang="0">
                  <a:pos x="236" y="54"/>
                </a:cxn>
                <a:cxn ang="0">
                  <a:pos x="215" y="31"/>
                </a:cxn>
                <a:cxn ang="0">
                  <a:pos x="184" y="19"/>
                </a:cxn>
                <a:cxn ang="0">
                  <a:pos x="160" y="5"/>
                </a:cxn>
                <a:cxn ang="0">
                  <a:pos x="141" y="5"/>
                </a:cxn>
                <a:cxn ang="0">
                  <a:pos x="122" y="0"/>
                </a:cxn>
                <a:cxn ang="0">
                  <a:pos x="101" y="12"/>
                </a:cxn>
                <a:cxn ang="0">
                  <a:pos x="113" y="35"/>
                </a:cxn>
                <a:cxn ang="0">
                  <a:pos x="80" y="54"/>
                </a:cxn>
                <a:cxn ang="0">
                  <a:pos x="75" y="90"/>
                </a:cxn>
                <a:cxn ang="0">
                  <a:pos x="68" y="94"/>
                </a:cxn>
                <a:cxn ang="0">
                  <a:pos x="61" y="71"/>
                </a:cxn>
                <a:cxn ang="0">
                  <a:pos x="47" y="85"/>
                </a:cxn>
                <a:cxn ang="0">
                  <a:pos x="28" y="111"/>
                </a:cxn>
                <a:cxn ang="0">
                  <a:pos x="23" y="161"/>
                </a:cxn>
                <a:cxn ang="0">
                  <a:pos x="16" y="172"/>
                </a:cxn>
                <a:cxn ang="0">
                  <a:pos x="40" y="288"/>
                </a:cxn>
                <a:cxn ang="0">
                  <a:pos x="16" y="420"/>
                </a:cxn>
                <a:cxn ang="0">
                  <a:pos x="165" y="420"/>
                </a:cxn>
                <a:cxn ang="0">
                  <a:pos x="276" y="413"/>
                </a:cxn>
                <a:cxn ang="0">
                  <a:pos x="297" y="380"/>
                </a:cxn>
              </a:cxnLst>
              <a:rect l="0" t="0" r="r" b="b"/>
              <a:pathLst>
                <a:path w="333" h="435">
                  <a:moveTo>
                    <a:pt x="297" y="380"/>
                  </a:moveTo>
                  <a:lnTo>
                    <a:pt x="297" y="380"/>
                  </a:lnTo>
                  <a:lnTo>
                    <a:pt x="295" y="364"/>
                  </a:lnTo>
                  <a:lnTo>
                    <a:pt x="302" y="345"/>
                  </a:lnTo>
                  <a:lnTo>
                    <a:pt x="307" y="338"/>
                  </a:lnTo>
                  <a:lnTo>
                    <a:pt x="307" y="328"/>
                  </a:lnTo>
                  <a:lnTo>
                    <a:pt x="309" y="319"/>
                  </a:lnTo>
                  <a:lnTo>
                    <a:pt x="316" y="309"/>
                  </a:lnTo>
                  <a:lnTo>
                    <a:pt x="333" y="307"/>
                  </a:lnTo>
                  <a:lnTo>
                    <a:pt x="333" y="255"/>
                  </a:lnTo>
                  <a:lnTo>
                    <a:pt x="330" y="250"/>
                  </a:lnTo>
                  <a:lnTo>
                    <a:pt x="323" y="241"/>
                  </a:lnTo>
                  <a:lnTo>
                    <a:pt x="314" y="196"/>
                  </a:lnTo>
                  <a:lnTo>
                    <a:pt x="285" y="156"/>
                  </a:lnTo>
                  <a:lnTo>
                    <a:pt x="250" y="172"/>
                  </a:lnTo>
                  <a:lnTo>
                    <a:pt x="250" y="175"/>
                  </a:lnTo>
                  <a:lnTo>
                    <a:pt x="243" y="198"/>
                  </a:lnTo>
                  <a:lnTo>
                    <a:pt x="226" y="210"/>
                  </a:lnTo>
                  <a:lnTo>
                    <a:pt x="215" y="208"/>
                  </a:lnTo>
                  <a:lnTo>
                    <a:pt x="212" y="203"/>
                  </a:lnTo>
                  <a:lnTo>
                    <a:pt x="219" y="175"/>
                  </a:lnTo>
                  <a:lnTo>
                    <a:pt x="236" y="156"/>
                  </a:lnTo>
                  <a:lnTo>
                    <a:pt x="240" y="142"/>
                  </a:lnTo>
                  <a:lnTo>
                    <a:pt x="248" y="132"/>
                  </a:lnTo>
                  <a:lnTo>
                    <a:pt x="250" y="123"/>
                  </a:lnTo>
                  <a:lnTo>
                    <a:pt x="238" y="80"/>
                  </a:lnTo>
                  <a:lnTo>
                    <a:pt x="233" y="73"/>
                  </a:lnTo>
                  <a:lnTo>
                    <a:pt x="231" y="61"/>
                  </a:lnTo>
                  <a:lnTo>
                    <a:pt x="233" y="54"/>
                  </a:lnTo>
                  <a:lnTo>
                    <a:pt x="236" y="54"/>
                  </a:lnTo>
                  <a:lnTo>
                    <a:pt x="226" y="38"/>
                  </a:lnTo>
                  <a:lnTo>
                    <a:pt x="215" y="31"/>
                  </a:lnTo>
                  <a:lnTo>
                    <a:pt x="193" y="24"/>
                  </a:lnTo>
                  <a:lnTo>
                    <a:pt x="184" y="19"/>
                  </a:lnTo>
                  <a:lnTo>
                    <a:pt x="179" y="16"/>
                  </a:lnTo>
                  <a:lnTo>
                    <a:pt x="160" y="5"/>
                  </a:lnTo>
                  <a:lnTo>
                    <a:pt x="151" y="2"/>
                  </a:lnTo>
                  <a:lnTo>
                    <a:pt x="141" y="5"/>
                  </a:lnTo>
                  <a:lnTo>
                    <a:pt x="139" y="2"/>
                  </a:lnTo>
                  <a:lnTo>
                    <a:pt x="122" y="0"/>
                  </a:lnTo>
                  <a:lnTo>
                    <a:pt x="108" y="2"/>
                  </a:lnTo>
                  <a:lnTo>
                    <a:pt x="101" y="12"/>
                  </a:lnTo>
                  <a:lnTo>
                    <a:pt x="106" y="28"/>
                  </a:lnTo>
                  <a:lnTo>
                    <a:pt x="113" y="35"/>
                  </a:lnTo>
                  <a:lnTo>
                    <a:pt x="111" y="40"/>
                  </a:lnTo>
                  <a:lnTo>
                    <a:pt x="80" y="54"/>
                  </a:lnTo>
                  <a:lnTo>
                    <a:pt x="80" y="87"/>
                  </a:lnTo>
                  <a:lnTo>
                    <a:pt x="75" y="90"/>
                  </a:lnTo>
                  <a:lnTo>
                    <a:pt x="70" y="99"/>
                  </a:lnTo>
                  <a:lnTo>
                    <a:pt x="68" y="94"/>
                  </a:lnTo>
                  <a:lnTo>
                    <a:pt x="66" y="78"/>
                  </a:lnTo>
                  <a:lnTo>
                    <a:pt x="61" y="71"/>
                  </a:lnTo>
                  <a:lnTo>
                    <a:pt x="54" y="76"/>
                  </a:lnTo>
                  <a:lnTo>
                    <a:pt x="47" y="85"/>
                  </a:lnTo>
                  <a:lnTo>
                    <a:pt x="30" y="97"/>
                  </a:lnTo>
                  <a:lnTo>
                    <a:pt x="28" y="111"/>
                  </a:lnTo>
                  <a:lnTo>
                    <a:pt x="23" y="120"/>
                  </a:lnTo>
                  <a:lnTo>
                    <a:pt x="23" y="161"/>
                  </a:lnTo>
                  <a:lnTo>
                    <a:pt x="23" y="165"/>
                  </a:lnTo>
                  <a:lnTo>
                    <a:pt x="16" y="172"/>
                  </a:lnTo>
                  <a:lnTo>
                    <a:pt x="11" y="231"/>
                  </a:lnTo>
                  <a:lnTo>
                    <a:pt x="40" y="288"/>
                  </a:lnTo>
                  <a:lnTo>
                    <a:pt x="42" y="338"/>
                  </a:lnTo>
                  <a:lnTo>
                    <a:pt x="16" y="420"/>
                  </a:lnTo>
                  <a:lnTo>
                    <a:pt x="0" y="435"/>
                  </a:lnTo>
                  <a:lnTo>
                    <a:pt x="165" y="420"/>
                  </a:lnTo>
                  <a:lnTo>
                    <a:pt x="167" y="425"/>
                  </a:lnTo>
                  <a:lnTo>
                    <a:pt x="276" y="413"/>
                  </a:lnTo>
                  <a:lnTo>
                    <a:pt x="297" y="380"/>
                  </a:lnTo>
                  <a:lnTo>
                    <a:pt x="297" y="380"/>
                  </a:lnTo>
                  <a:close/>
                </a:path>
              </a:pathLst>
            </a:custGeom>
            <a:grpFill/>
            <a:ln w="3175">
              <a:solidFill>
                <a:schemeClr val="tx1"/>
              </a:solidFill>
              <a:round/>
              <a:headEnd/>
              <a:tailEnd/>
            </a:ln>
          </p:spPr>
          <p:txBody>
            <a:bodyPr/>
            <a:lstStyle/>
            <a:p>
              <a:pPr>
                <a:defRPr/>
              </a:pPr>
              <a:endParaRPr lang="en-US" sz="1800" dirty="0"/>
            </a:p>
          </p:txBody>
        </p:sp>
      </p:grpSp>
      <p:sp>
        <p:nvSpPr>
          <p:cNvPr id="171" name="Freeform 69"/>
          <p:cNvSpPr>
            <a:spLocks/>
          </p:cNvSpPr>
          <p:nvPr/>
        </p:nvSpPr>
        <p:spPr bwMode="gray">
          <a:xfrm>
            <a:off x="6964102" y="4091225"/>
            <a:ext cx="654051" cy="690563"/>
          </a:xfrm>
          <a:custGeom>
            <a:avLst/>
            <a:gdLst>
              <a:gd name="T0" fmla="*/ 864054554 w 456"/>
              <a:gd name="T1" fmla="*/ 897002654 h 482"/>
              <a:gd name="T2" fmla="*/ 859940924 w 456"/>
              <a:gd name="T3" fmla="*/ 839529760 h 482"/>
              <a:gd name="T4" fmla="*/ 927830166 w 456"/>
              <a:gd name="T5" fmla="*/ 597318370 h 482"/>
              <a:gd name="T6" fmla="*/ 938117111 w 456"/>
              <a:gd name="T7" fmla="*/ 591160611 h 482"/>
              <a:gd name="T8" fmla="*/ 888742073 w 456"/>
              <a:gd name="T9" fmla="*/ 576792029 h 482"/>
              <a:gd name="T10" fmla="*/ 884628443 w 456"/>
              <a:gd name="T11" fmla="*/ 537790980 h 482"/>
              <a:gd name="T12" fmla="*/ 859940924 w 456"/>
              <a:gd name="T13" fmla="*/ 494686668 h 482"/>
              <a:gd name="T14" fmla="*/ 827024710 w 456"/>
              <a:gd name="T15" fmla="*/ 480318086 h 482"/>
              <a:gd name="T16" fmla="*/ 820852830 w 456"/>
              <a:gd name="T17" fmla="*/ 451580923 h 482"/>
              <a:gd name="T18" fmla="*/ 796165312 w 456"/>
              <a:gd name="T19" fmla="*/ 408475178 h 482"/>
              <a:gd name="T20" fmla="*/ 796165312 w 456"/>
              <a:gd name="T21" fmla="*/ 398211291 h 482"/>
              <a:gd name="T22" fmla="*/ 742676644 w 456"/>
              <a:gd name="T23" fmla="*/ 373580256 h 482"/>
              <a:gd name="T24" fmla="*/ 742676644 w 456"/>
              <a:gd name="T25" fmla="*/ 359211674 h 482"/>
              <a:gd name="T26" fmla="*/ 728274635 w 456"/>
              <a:gd name="T27" fmla="*/ 355106979 h 482"/>
              <a:gd name="T28" fmla="*/ 724161004 w 456"/>
              <a:gd name="T29" fmla="*/ 340738398 h 482"/>
              <a:gd name="T30" fmla="*/ 709758996 w 456"/>
              <a:gd name="T31" fmla="*/ 334580639 h 482"/>
              <a:gd name="T32" fmla="*/ 703587116 w 456"/>
              <a:gd name="T33" fmla="*/ 309948171 h 482"/>
              <a:gd name="T34" fmla="*/ 650098448 w 456"/>
              <a:gd name="T35" fmla="*/ 270948554 h 482"/>
              <a:gd name="T36" fmla="*/ 650098448 w 456"/>
              <a:gd name="T37" fmla="*/ 270948554 h 482"/>
              <a:gd name="T38" fmla="*/ 627469179 w 456"/>
              <a:gd name="T39" fmla="*/ 242211390 h 482"/>
              <a:gd name="T40" fmla="*/ 578094141 w 456"/>
              <a:gd name="T41" fmla="*/ 217580355 h 482"/>
              <a:gd name="T42" fmla="*/ 567807196 w 456"/>
              <a:gd name="T43" fmla="*/ 203211773 h 482"/>
              <a:gd name="T44" fmla="*/ 567807196 w 456"/>
              <a:gd name="T45" fmla="*/ 203211773 h 482"/>
              <a:gd name="T46" fmla="*/ 539006047 w 456"/>
              <a:gd name="T47" fmla="*/ 174474610 h 482"/>
              <a:gd name="T48" fmla="*/ 520490408 w 456"/>
              <a:gd name="T49" fmla="*/ 135473560 h 482"/>
              <a:gd name="T50" fmla="*/ 520490408 w 456"/>
              <a:gd name="T51" fmla="*/ 135473560 h 482"/>
              <a:gd name="T52" fmla="*/ 506089834 w 456"/>
              <a:gd name="T53" fmla="*/ 112895589 h 482"/>
              <a:gd name="T54" fmla="*/ 481402315 w 456"/>
              <a:gd name="T55" fmla="*/ 112895589 h 482"/>
              <a:gd name="T56" fmla="*/ 413511638 w 456"/>
              <a:gd name="T57" fmla="*/ 73894539 h 482"/>
              <a:gd name="T58" fmla="*/ 432027277 w 456"/>
              <a:gd name="T59" fmla="*/ 34894922 h 482"/>
              <a:gd name="T60" fmla="*/ 446427852 w 456"/>
              <a:gd name="T61" fmla="*/ 20526340 h 482"/>
              <a:gd name="T62" fmla="*/ 452599731 w 456"/>
              <a:gd name="T63" fmla="*/ 0 h 482"/>
              <a:gd name="T64" fmla="*/ 0 w 456"/>
              <a:gd name="T65" fmla="*/ 49263504 h 482"/>
              <a:gd name="T66" fmla="*/ 150180494 w 456"/>
              <a:gd name="T67" fmla="*/ 558317320 h 482"/>
              <a:gd name="T68" fmla="*/ 178983077 w 456"/>
              <a:gd name="T69" fmla="*/ 601423065 h 482"/>
              <a:gd name="T70" fmla="*/ 174868013 w 456"/>
              <a:gd name="T71" fmla="*/ 621949405 h 482"/>
              <a:gd name="T72" fmla="*/ 193383652 w 456"/>
              <a:gd name="T73" fmla="*/ 636317987 h 482"/>
              <a:gd name="T74" fmla="*/ 170754383 w 456"/>
              <a:gd name="T75" fmla="*/ 669159845 h 482"/>
              <a:gd name="T76" fmla="*/ 164582503 w 456"/>
              <a:gd name="T77" fmla="*/ 718423349 h 482"/>
              <a:gd name="T78" fmla="*/ 185154957 w 456"/>
              <a:gd name="T79" fmla="*/ 757424399 h 482"/>
              <a:gd name="T80" fmla="*/ 185154957 w 456"/>
              <a:gd name="T81" fmla="*/ 878529377 h 482"/>
              <a:gd name="T82" fmla="*/ 218071171 w 456"/>
              <a:gd name="T83" fmla="*/ 950372285 h 482"/>
              <a:gd name="T84" fmla="*/ 238643625 w 456"/>
              <a:gd name="T85" fmla="*/ 975003321 h 482"/>
              <a:gd name="T86" fmla="*/ 734446514 w 456"/>
              <a:gd name="T87" fmla="*/ 946266158 h 482"/>
              <a:gd name="T88" fmla="*/ 742676644 w 456"/>
              <a:gd name="T89" fmla="*/ 979108016 h 482"/>
              <a:gd name="T90" fmla="*/ 752962154 w 456"/>
              <a:gd name="T91" fmla="*/ 989371902 h 482"/>
              <a:gd name="T92" fmla="*/ 777649672 w 456"/>
              <a:gd name="T93" fmla="*/ 985267207 h 482"/>
              <a:gd name="T94" fmla="*/ 777649672 w 456"/>
              <a:gd name="T95" fmla="*/ 940108399 h 482"/>
              <a:gd name="T96" fmla="*/ 767362728 w 456"/>
              <a:gd name="T97" fmla="*/ 907266541 h 482"/>
              <a:gd name="T98" fmla="*/ 777649672 w 456"/>
              <a:gd name="T99" fmla="*/ 886740200 h 482"/>
              <a:gd name="T100" fmla="*/ 864054554 w 456"/>
              <a:gd name="T101" fmla="*/ 897002654 h 48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56" h="482">
                <a:moveTo>
                  <a:pt x="420" y="437"/>
                </a:moveTo>
                <a:lnTo>
                  <a:pt x="418" y="409"/>
                </a:lnTo>
                <a:lnTo>
                  <a:pt x="451" y="291"/>
                </a:lnTo>
                <a:lnTo>
                  <a:pt x="456" y="288"/>
                </a:lnTo>
                <a:lnTo>
                  <a:pt x="432" y="281"/>
                </a:lnTo>
                <a:lnTo>
                  <a:pt x="430" y="262"/>
                </a:lnTo>
                <a:lnTo>
                  <a:pt x="418" y="241"/>
                </a:lnTo>
                <a:lnTo>
                  <a:pt x="402" y="234"/>
                </a:lnTo>
                <a:lnTo>
                  <a:pt x="399" y="220"/>
                </a:lnTo>
                <a:lnTo>
                  <a:pt x="387" y="199"/>
                </a:lnTo>
                <a:lnTo>
                  <a:pt x="387" y="194"/>
                </a:lnTo>
                <a:lnTo>
                  <a:pt x="361" y="182"/>
                </a:lnTo>
                <a:lnTo>
                  <a:pt x="361" y="175"/>
                </a:lnTo>
                <a:lnTo>
                  <a:pt x="354" y="173"/>
                </a:lnTo>
                <a:lnTo>
                  <a:pt x="352" y="166"/>
                </a:lnTo>
                <a:lnTo>
                  <a:pt x="345" y="163"/>
                </a:lnTo>
                <a:lnTo>
                  <a:pt x="342" y="151"/>
                </a:lnTo>
                <a:lnTo>
                  <a:pt x="316" y="132"/>
                </a:lnTo>
                <a:lnTo>
                  <a:pt x="305" y="118"/>
                </a:lnTo>
                <a:lnTo>
                  <a:pt x="281" y="106"/>
                </a:lnTo>
                <a:lnTo>
                  <a:pt x="276" y="99"/>
                </a:lnTo>
                <a:lnTo>
                  <a:pt x="262" y="85"/>
                </a:lnTo>
                <a:lnTo>
                  <a:pt x="253" y="66"/>
                </a:lnTo>
                <a:lnTo>
                  <a:pt x="246" y="55"/>
                </a:lnTo>
                <a:lnTo>
                  <a:pt x="234" y="55"/>
                </a:lnTo>
                <a:lnTo>
                  <a:pt x="201" y="36"/>
                </a:lnTo>
                <a:lnTo>
                  <a:pt x="210" y="17"/>
                </a:lnTo>
                <a:lnTo>
                  <a:pt x="217" y="10"/>
                </a:lnTo>
                <a:lnTo>
                  <a:pt x="220" y="0"/>
                </a:lnTo>
                <a:lnTo>
                  <a:pt x="0" y="24"/>
                </a:lnTo>
                <a:lnTo>
                  <a:pt x="73" y="272"/>
                </a:lnTo>
                <a:lnTo>
                  <a:pt x="87" y="293"/>
                </a:lnTo>
                <a:lnTo>
                  <a:pt x="85" y="303"/>
                </a:lnTo>
                <a:lnTo>
                  <a:pt x="94" y="310"/>
                </a:lnTo>
                <a:lnTo>
                  <a:pt x="83" y="326"/>
                </a:lnTo>
                <a:lnTo>
                  <a:pt x="80" y="350"/>
                </a:lnTo>
                <a:lnTo>
                  <a:pt x="90" y="369"/>
                </a:lnTo>
                <a:lnTo>
                  <a:pt x="90" y="428"/>
                </a:lnTo>
                <a:lnTo>
                  <a:pt x="106" y="463"/>
                </a:lnTo>
                <a:lnTo>
                  <a:pt x="116" y="475"/>
                </a:lnTo>
                <a:lnTo>
                  <a:pt x="357" y="461"/>
                </a:lnTo>
                <a:lnTo>
                  <a:pt x="361" y="477"/>
                </a:lnTo>
                <a:lnTo>
                  <a:pt x="366" y="482"/>
                </a:lnTo>
                <a:lnTo>
                  <a:pt x="378" y="480"/>
                </a:lnTo>
                <a:lnTo>
                  <a:pt x="378" y="458"/>
                </a:lnTo>
                <a:lnTo>
                  <a:pt x="373" y="442"/>
                </a:lnTo>
                <a:lnTo>
                  <a:pt x="378" y="432"/>
                </a:lnTo>
                <a:lnTo>
                  <a:pt x="420" y="437"/>
                </a:lnTo>
                <a:close/>
              </a:path>
            </a:pathLst>
          </a:custGeom>
          <a:solidFill>
            <a:schemeClr val="bg1"/>
          </a:solidFill>
          <a:ln w="3175">
            <a:solidFill>
              <a:schemeClr val="tx1"/>
            </a:solidFill>
            <a:round/>
            <a:headEnd/>
            <a:tailEnd/>
          </a:ln>
        </p:spPr>
        <p:txBody>
          <a:bodyPr/>
          <a:lstStyle/>
          <a:p>
            <a:endParaRPr lang="en-US" dirty="0"/>
          </a:p>
        </p:txBody>
      </p:sp>
      <p:sp>
        <p:nvSpPr>
          <p:cNvPr id="172" name="Freeform 70"/>
          <p:cNvSpPr>
            <a:spLocks/>
          </p:cNvSpPr>
          <p:nvPr/>
        </p:nvSpPr>
        <p:spPr bwMode="gray">
          <a:xfrm>
            <a:off x="3271578" y="3643550"/>
            <a:ext cx="823912" cy="966788"/>
          </a:xfrm>
          <a:custGeom>
            <a:avLst/>
            <a:gdLst>
              <a:gd name="T0" fmla="*/ 453273608 w 574"/>
              <a:gd name="T1" fmla="*/ 24690388 h 674"/>
              <a:gd name="T2" fmla="*/ 1182632376 w 574"/>
              <a:gd name="T3" fmla="*/ 152256200 h 674"/>
              <a:gd name="T4" fmla="*/ 999263153 w 574"/>
              <a:gd name="T5" fmla="*/ 1386764150 h 674"/>
              <a:gd name="T6" fmla="*/ 649005817 w 574"/>
              <a:gd name="T7" fmla="*/ 1333269503 h 674"/>
              <a:gd name="T8" fmla="*/ 0 w 574"/>
              <a:gd name="T9" fmla="*/ 938226156 h 674"/>
              <a:gd name="T10" fmla="*/ 0 w 574"/>
              <a:gd name="T11" fmla="*/ 919708006 h 674"/>
              <a:gd name="T12" fmla="*/ 20603542 w 574"/>
              <a:gd name="T13" fmla="*/ 899132922 h 674"/>
              <a:gd name="T14" fmla="*/ 49447638 w 574"/>
              <a:gd name="T15" fmla="*/ 909420464 h 674"/>
              <a:gd name="T16" fmla="*/ 67991400 w 574"/>
              <a:gd name="T17" fmla="*/ 880616206 h 674"/>
              <a:gd name="T18" fmla="*/ 74172175 w 574"/>
              <a:gd name="T19" fmla="*/ 860041121 h 674"/>
              <a:gd name="T20" fmla="*/ 35026308 w 574"/>
              <a:gd name="T21" fmla="*/ 827120125 h 674"/>
              <a:gd name="T22" fmla="*/ 45328078 w 574"/>
              <a:gd name="T23" fmla="*/ 798315867 h 674"/>
              <a:gd name="T24" fmla="*/ 39145868 w 574"/>
              <a:gd name="T25" fmla="*/ 777740783 h 674"/>
              <a:gd name="T26" fmla="*/ 45328078 w 574"/>
              <a:gd name="T27" fmla="*/ 755107329 h 674"/>
              <a:gd name="T28" fmla="*/ 59749409 w 574"/>
              <a:gd name="T29" fmla="*/ 755107329 h 674"/>
              <a:gd name="T30" fmla="*/ 88594942 w 574"/>
              <a:gd name="T31" fmla="*/ 730416940 h 674"/>
              <a:gd name="T32" fmla="*/ 92714502 w 574"/>
              <a:gd name="T33" fmla="*/ 701612683 h 674"/>
              <a:gd name="T34" fmla="*/ 103016272 w 574"/>
              <a:gd name="T35" fmla="*/ 695439010 h 674"/>
              <a:gd name="T36" fmla="*/ 107137268 w 574"/>
              <a:gd name="T37" fmla="*/ 641944363 h 674"/>
              <a:gd name="T38" fmla="*/ 127740809 w 574"/>
              <a:gd name="T39" fmla="*/ 631656821 h 674"/>
              <a:gd name="T40" fmla="*/ 138042580 w 574"/>
              <a:gd name="T41" fmla="*/ 617253975 h 674"/>
              <a:gd name="T42" fmla="*/ 191611214 w 574"/>
              <a:gd name="T43" fmla="*/ 588448282 h 674"/>
              <a:gd name="T44" fmla="*/ 181309443 w 574"/>
              <a:gd name="T45" fmla="*/ 545241178 h 674"/>
              <a:gd name="T46" fmla="*/ 156584906 w 574"/>
              <a:gd name="T47" fmla="*/ 526723028 h 674"/>
              <a:gd name="T48" fmla="*/ 131861805 w 574"/>
              <a:gd name="T49" fmla="*/ 438250451 h 674"/>
              <a:gd name="T50" fmla="*/ 142163575 w 574"/>
              <a:gd name="T51" fmla="*/ 384754370 h 674"/>
              <a:gd name="T52" fmla="*/ 152465346 w 574"/>
              <a:gd name="T53" fmla="*/ 384754370 h 674"/>
              <a:gd name="T54" fmla="*/ 156584906 w 574"/>
              <a:gd name="T55" fmla="*/ 253074689 h 674"/>
              <a:gd name="T56" fmla="*/ 171007672 w 574"/>
              <a:gd name="T57" fmla="*/ 224268997 h 674"/>
              <a:gd name="T58" fmla="*/ 160705902 w 574"/>
              <a:gd name="T59" fmla="*/ 205750847 h 674"/>
              <a:gd name="T60" fmla="*/ 171007672 w 574"/>
              <a:gd name="T61" fmla="*/ 191349435 h 674"/>
              <a:gd name="T62" fmla="*/ 199853205 w 574"/>
              <a:gd name="T63" fmla="*/ 166659047 h 674"/>
              <a:gd name="T64" fmla="*/ 214274535 w 574"/>
              <a:gd name="T65" fmla="*/ 174888220 h 674"/>
              <a:gd name="T66" fmla="*/ 234878077 w 574"/>
              <a:gd name="T67" fmla="*/ 174888220 h 674"/>
              <a:gd name="T68" fmla="*/ 243120068 w 574"/>
              <a:gd name="T69" fmla="*/ 205750847 h 674"/>
              <a:gd name="T70" fmla="*/ 259602614 w 574"/>
              <a:gd name="T71" fmla="*/ 209866151 h 674"/>
              <a:gd name="T72" fmla="*/ 267843169 w 574"/>
              <a:gd name="T73" fmla="*/ 205750847 h 674"/>
              <a:gd name="T74" fmla="*/ 288446711 w 574"/>
              <a:gd name="T75" fmla="*/ 174888220 h 674"/>
              <a:gd name="T76" fmla="*/ 327592579 w 574"/>
              <a:gd name="T77" fmla="*/ 0 h 674"/>
              <a:gd name="T78" fmla="*/ 453273608 w 574"/>
              <a:gd name="T79" fmla="*/ 24690388 h 67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74" h="674">
                <a:moveTo>
                  <a:pt x="220" y="12"/>
                </a:moveTo>
                <a:lnTo>
                  <a:pt x="574" y="74"/>
                </a:lnTo>
                <a:lnTo>
                  <a:pt x="485" y="674"/>
                </a:lnTo>
                <a:lnTo>
                  <a:pt x="315" y="648"/>
                </a:lnTo>
                <a:lnTo>
                  <a:pt x="0" y="456"/>
                </a:lnTo>
                <a:lnTo>
                  <a:pt x="0" y="447"/>
                </a:lnTo>
                <a:lnTo>
                  <a:pt x="10" y="437"/>
                </a:lnTo>
                <a:lnTo>
                  <a:pt x="24" y="442"/>
                </a:lnTo>
                <a:lnTo>
                  <a:pt x="33" y="428"/>
                </a:lnTo>
                <a:lnTo>
                  <a:pt x="36" y="418"/>
                </a:lnTo>
                <a:lnTo>
                  <a:pt x="17" y="402"/>
                </a:lnTo>
                <a:lnTo>
                  <a:pt x="22" y="388"/>
                </a:lnTo>
                <a:lnTo>
                  <a:pt x="19" y="378"/>
                </a:lnTo>
                <a:lnTo>
                  <a:pt x="22" y="367"/>
                </a:lnTo>
                <a:lnTo>
                  <a:pt x="29" y="367"/>
                </a:lnTo>
                <a:lnTo>
                  <a:pt x="43" y="355"/>
                </a:lnTo>
                <a:lnTo>
                  <a:pt x="45" y="341"/>
                </a:lnTo>
                <a:lnTo>
                  <a:pt x="50" y="338"/>
                </a:lnTo>
                <a:lnTo>
                  <a:pt x="52" y="312"/>
                </a:lnTo>
                <a:lnTo>
                  <a:pt x="62" y="307"/>
                </a:lnTo>
                <a:lnTo>
                  <a:pt x="67" y="300"/>
                </a:lnTo>
                <a:lnTo>
                  <a:pt x="93" y="286"/>
                </a:lnTo>
                <a:lnTo>
                  <a:pt x="88" y="265"/>
                </a:lnTo>
                <a:lnTo>
                  <a:pt x="76" y="256"/>
                </a:lnTo>
                <a:lnTo>
                  <a:pt x="64" y="213"/>
                </a:lnTo>
                <a:lnTo>
                  <a:pt x="69" y="187"/>
                </a:lnTo>
                <a:lnTo>
                  <a:pt x="74" y="187"/>
                </a:lnTo>
                <a:lnTo>
                  <a:pt x="76" y="123"/>
                </a:lnTo>
                <a:lnTo>
                  <a:pt x="83" y="109"/>
                </a:lnTo>
                <a:lnTo>
                  <a:pt x="78" y="100"/>
                </a:lnTo>
                <a:lnTo>
                  <a:pt x="83" y="93"/>
                </a:lnTo>
                <a:lnTo>
                  <a:pt x="97" y="81"/>
                </a:lnTo>
                <a:lnTo>
                  <a:pt x="104" y="85"/>
                </a:lnTo>
                <a:lnTo>
                  <a:pt x="114" y="85"/>
                </a:lnTo>
                <a:lnTo>
                  <a:pt x="118" y="100"/>
                </a:lnTo>
                <a:lnTo>
                  <a:pt x="126" y="102"/>
                </a:lnTo>
                <a:lnTo>
                  <a:pt x="130" y="100"/>
                </a:lnTo>
                <a:lnTo>
                  <a:pt x="140" y="85"/>
                </a:lnTo>
                <a:lnTo>
                  <a:pt x="159" y="0"/>
                </a:lnTo>
                <a:lnTo>
                  <a:pt x="220" y="12"/>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73" name="Freeform 71"/>
          <p:cNvSpPr>
            <a:spLocks/>
          </p:cNvSpPr>
          <p:nvPr/>
        </p:nvSpPr>
        <p:spPr bwMode="gray">
          <a:xfrm>
            <a:off x="6235440" y="4153137"/>
            <a:ext cx="433388" cy="741362"/>
          </a:xfrm>
          <a:custGeom>
            <a:avLst/>
            <a:gdLst>
              <a:gd name="T0" fmla="*/ 621937611 w 302"/>
              <a:gd name="T1" fmla="*/ 1019909054 h 517"/>
              <a:gd name="T2" fmla="*/ 506611916 w 302"/>
              <a:gd name="T3" fmla="*/ 1019909054 h 517"/>
              <a:gd name="T4" fmla="*/ 467483581 w 302"/>
              <a:gd name="T5" fmla="*/ 1044583360 h 517"/>
              <a:gd name="T6" fmla="*/ 438651799 w 302"/>
              <a:gd name="T7" fmla="*/ 1038414425 h 517"/>
              <a:gd name="T8" fmla="*/ 399523463 w 302"/>
              <a:gd name="T9" fmla="*/ 1063090164 h 517"/>
              <a:gd name="T10" fmla="*/ 378928923 w 302"/>
              <a:gd name="T11" fmla="*/ 1013740120 h 517"/>
              <a:gd name="T12" fmla="*/ 356275072 w 302"/>
              <a:gd name="T13" fmla="*/ 995233315 h 517"/>
              <a:gd name="T14" fmla="*/ 345978520 w 302"/>
              <a:gd name="T15" fmla="*/ 970557576 h 517"/>
              <a:gd name="T16" fmla="*/ 360393693 w 302"/>
              <a:gd name="T17" fmla="*/ 898588103 h 517"/>
              <a:gd name="T18" fmla="*/ 0 w 302"/>
              <a:gd name="T19" fmla="*/ 917094907 h 517"/>
              <a:gd name="T20" fmla="*/ 0 w 302"/>
              <a:gd name="T21" fmla="*/ 917094907 h 517"/>
              <a:gd name="T22" fmla="*/ 14415174 w 302"/>
              <a:gd name="T23" fmla="*/ 902700726 h 517"/>
              <a:gd name="T24" fmla="*/ 0 w 302"/>
              <a:gd name="T25" fmla="*/ 859519616 h 517"/>
              <a:gd name="T26" fmla="*/ 24713161 w 302"/>
              <a:gd name="T27" fmla="*/ 849238058 h 517"/>
              <a:gd name="T28" fmla="*/ 28831782 w 302"/>
              <a:gd name="T29" fmla="*/ 824563752 h 517"/>
              <a:gd name="T30" fmla="*/ 20594540 w 302"/>
              <a:gd name="T31" fmla="*/ 806056948 h 517"/>
              <a:gd name="T32" fmla="*/ 39128335 w 302"/>
              <a:gd name="T33" fmla="*/ 785493832 h 517"/>
              <a:gd name="T34" fmla="*/ 49424888 w 302"/>
              <a:gd name="T35" fmla="*/ 732031163 h 517"/>
              <a:gd name="T36" fmla="*/ 96791900 w 302"/>
              <a:gd name="T37" fmla="*/ 688850053 h 517"/>
              <a:gd name="T38" fmla="*/ 92673279 w 302"/>
              <a:gd name="T39" fmla="*/ 664174314 h 517"/>
              <a:gd name="T40" fmla="*/ 107088453 w 302"/>
              <a:gd name="T41" fmla="*/ 660061691 h 517"/>
              <a:gd name="T42" fmla="*/ 131801614 w 302"/>
              <a:gd name="T43" fmla="*/ 620993204 h 517"/>
              <a:gd name="T44" fmla="*/ 92673279 w 302"/>
              <a:gd name="T45" fmla="*/ 592204841 h 517"/>
              <a:gd name="T46" fmla="*/ 92673279 w 302"/>
              <a:gd name="T47" fmla="*/ 571641725 h 517"/>
              <a:gd name="T48" fmla="*/ 78256670 w 302"/>
              <a:gd name="T49" fmla="*/ 553136354 h 517"/>
              <a:gd name="T50" fmla="*/ 92673279 w 302"/>
              <a:gd name="T51" fmla="*/ 538742173 h 517"/>
              <a:gd name="T52" fmla="*/ 78256670 w 302"/>
              <a:gd name="T53" fmla="*/ 524347992 h 517"/>
              <a:gd name="T54" fmla="*/ 92673279 w 302"/>
              <a:gd name="T55" fmla="*/ 489392128 h 517"/>
              <a:gd name="T56" fmla="*/ 74138049 w 302"/>
              <a:gd name="T57" fmla="*/ 481166882 h 517"/>
              <a:gd name="T58" fmla="*/ 78256670 w 302"/>
              <a:gd name="T59" fmla="*/ 470885323 h 517"/>
              <a:gd name="T60" fmla="*/ 74138049 w 302"/>
              <a:gd name="T61" fmla="*/ 446209584 h 517"/>
              <a:gd name="T62" fmla="*/ 88554658 w 302"/>
              <a:gd name="T63" fmla="*/ 435928026 h 517"/>
              <a:gd name="T64" fmla="*/ 82375291 w 302"/>
              <a:gd name="T65" fmla="*/ 411253720 h 517"/>
              <a:gd name="T66" fmla="*/ 67960118 w 302"/>
              <a:gd name="T67" fmla="*/ 403028474 h 517"/>
              <a:gd name="T68" fmla="*/ 78256670 w 302"/>
              <a:gd name="T69" fmla="*/ 368071176 h 517"/>
              <a:gd name="T70" fmla="*/ 57663565 w 302"/>
              <a:gd name="T71" fmla="*/ 353678429 h 517"/>
              <a:gd name="T72" fmla="*/ 74138049 w 302"/>
              <a:gd name="T73" fmla="*/ 343396871 h 517"/>
              <a:gd name="T74" fmla="*/ 74138049 w 302"/>
              <a:gd name="T75" fmla="*/ 335171624 h 517"/>
              <a:gd name="T76" fmla="*/ 57663565 w 302"/>
              <a:gd name="T77" fmla="*/ 324890066 h 517"/>
              <a:gd name="T78" fmla="*/ 88554658 w 302"/>
              <a:gd name="T79" fmla="*/ 300214327 h 517"/>
              <a:gd name="T80" fmla="*/ 92673279 w 302"/>
              <a:gd name="T81" fmla="*/ 267314775 h 517"/>
              <a:gd name="T82" fmla="*/ 78256670 w 302"/>
              <a:gd name="T83" fmla="*/ 257033217 h 517"/>
              <a:gd name="T84" fmla="*/ 117385005 w 302"/>
              <a:gd name="T85" fmla="*/ 242639035 h 517"/>
              <a:gd name="T86" fmla="*/ 117385005 w 302"/>
              <a:gd name="T87" fmla="*/ 228246288 h 517"/>
              <a:gd name="T88" fmla="*/ 102969832 w 302"/>
              <a:gd name="T89" fmla="*/ 217964730 h 517"/>
              <a:gd name="T90" fmla="*/ 117385005 w 302"/>
              <a:gd name="T91" fmla="*/ 207683172 h 517"/>
              <a:gd name="T92" fmla="*/ 127682993 w 302"/>
              <a:gd name="T93" fmla="*/ 189176367 h 517"/>
              <a:gd name="T94" fmla="*/ 135920235 w 302"/>
              <a:gd name="T95" fmla="*/ 189176367 h 517"/>
              <a:gd name="T96" fmla="*/ 135920235 w 302"/>
              <a:gd name="T97" fmla="*/ 168613251 h 517"/>
              <a:gd name="T98" fmla="*/ 164752018 w 302"/>
              <a:gd name="T99" fmla="*/ 154220504 h 517"/>
              <a:gd name="T100" fmla="*/ 160633397 w 302"/>
              <a:gd name="T101" fmla="*/ 111037960 h 517"/>
              <a:gd name="T102" fmla="*/ 170929949 w 302"/>
              <a:gd name="T103" fmla="*/ 86363654 h 517"/>
              <a:gd name="T104" fmla="*/ 185345123 w 302"/>
              <a:gd name="T105" fmla="*/ 86363654 h 517"/>
              <a:gd name="T106" fmla="*/ 185345123 w 302"/>
              <a:gd name="T107" fmla="*/ 67856850 h 517"/>
              <a:gd name="T108" fmla="*/ 218295527 w 302"/>
              <a:gd name="T109" fmla="*/ 43181110 h 517"/>
              <a:gd name="T110" fmla="*/ 210058284 w 302"/>
              <a:gd name="T111" fmla="*/ 24675739 h 517"/>
              <a:gd name="T112" fmla="*/ 588987208 w 302"/>
              <a:gd name="T113" fmla="*/ 0 h 517"/>
              <a:gd name="T114" fmla="*/ 607522437 w 302"/>
              <a:gd name="T115" fmla="*/ 24675739 h 517"/>
              <a:gd name="T116" fmla="*/ 621937611 w 302"/>
              <a:gd name="T117" fmla="*/ 1019909054 h 51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2" h="517">
                <a:moveTo>
                  <a:pt x="302" y="496"/>
                </a:moveTo>
                <a:lnTo>
                  <a:pt x="246" y="496"/>
                </a:lnTo>
                <a:lnTo>
                  <a:pt x="227" y="508"/>
                </a:lnTo>
                <a:lnTo>
                  <a:pt x="213" y="505"/>
                </a:lnTo>
                <a:lnTo>
                  <a:pt x="194" y="517"/>
                </a:lnTo>
                <a:lnTo>
                  <a:pt x="184" y="493"/>
                </a:lnTo>
                <a:lnTo>
                  <a:pt x="173" y="484"/>
                </a:lnTo>
                <a:lnTo>
                  <a:pt x="168" y="472"/>
                </a:lnTo>
                <a:lnTo>
                  <a:pt x="175" y="437"/>
                </a:lnTo>
                <a:lnTo>
                  <a:pt x="0" y="446"/>
                </a:lnTo>
                <a:lnTo>
                  <a:pt x="7" y="439"/>
                </a:lnTo>
                <a:lnTo>
                  <a:pt x="0" y="418"/>
                </a:lnTo>
                <a:lnTo>
                  <a:pt x="12" y="413"/>
                </a:lnTo>
                <a:lnTo>
                  <a:pt x="14" y="401"/>
                </a:lnTo>
                <a:lnTo>
                  <a:pt x="10" y="392"/>
                </a:lnTo>
                <a:lnTo>
                  <a:pt x="19" y="382"/>
                </a:lnTo>
                <a:lnTo>
                  <a:pt x="24" y="356"/>
                </a:lnTo>
                <a:lnTo>
                  <a:pt x="47" y="335"/>
                </a:lnTo>
                <a:lnTo>
                  <a:pt x="45" y="323"/>
                </a:lnTo>
                <a:lnTo>
                  <a:pt x="52" y="321"/>
                </a:lnTo>
                <a:lnTo>
                  <a:pt x="64" y="302"/>
                </a:lnTo>
                <a:lnTo>
                  <a:pt x="45" y="288"/>
                </a:lnTo>
                <a:lnTo>
                  <a:pt x="45" y="278"/>
                </a:lnTo>
                <a:lnTo>
                  <a:pt x="38" y="269"/>
                </a:lnTo>
                <a:lnTo>
                  <a:pt x="45" y="262"/>
                </a:lnTo>
                <a:lnTo>
                  <a:pt x="38" y="255"/>
                </a:lnTo>
                <a:lnTo>
                  <a:pt x="45" y="238"/>
                </a:lnTo>
                <a:lnTo>
                  <a:pt x="36" y="234"/>
                </a:lnTo>
                <a:lnTo>
                  <a:pt x="38" y="229"/>
                </a:lnTo>
                <a:lnTo>
                  <a:pt x="36" y="217"/>
                </a:lnTo>
                <a:lnTo>
                  <a:pt x="43" y="212"/>
                </a:lnTo>
                <a:lnTo>
                  <a:pt x="40" y="200"/>
                </a:lnTo>
                <a:lnTo>
                  <a:pt x="33" y="196"/>
                </a:lnTo>
                <a:lnTo>
                  <a:pt x="38" y="179"/>
                </a:lnTo>
                <a:lnTo>
                  <a:pt x="28" y="172"/>
                </a:lnTo>
                <a:lnTo>
                  <a:pt x="36" y="167"/>
                </a:lnTo>
                <a:lnTo>
                  <a:pt x="36" y="163"/>
                </a:lnTo>
                <a:lnTo>
                  <a:pt x="28" y="158"/>
                </a:lnTo>
                <a:lnTo>
                  <a:pt x="43" y="146"/>
                </a:lnTo>
                <a:lnTo>
                  <a:pt x="45" y="130"/>
                </a:lnTo>
                <a:lnTo>
                  <a:pt x="38" y="125"/>
                </a:lnTo>
                <a:lnTo>
                  <a:pt x="57" y="118"/>
                </a:lnTo>
                <a:lnTo>
                  <a:pt x="57" y="111"/>
                </a:lnTo>
                <a:lnTo>
                  <a:pt x="50" y="106"/>
                </a:lnTo>
                <a:lnTo>
                  <a:pt x="57" y="101"/>
                </a:lnTo>
                <a:lnTo>
                  <a:pt x="62" y="92"/>
                </a:lnTo>
                <a:lnTo>
                  <a:pt x="66" y="92"/>
                </a:lnTo>
                <a:lnTo>
                  <a:pt x="66" y="82"/>
                </a:lnTo>
                <a:lnTo>
                  <a:pt x="80" y="75"/>
                </a:lnTo>
                <a:lnTo>
                  <a:pt x="78" y="54"/>
                </a:lnTo>
                <a:lnTo>
                  <a:pt x="83" y="42"/>
                </a:lnTo>
                <a:lnTo>
                  <a:pt x="90" y="42"/>
                </a:lnTo>
                <a:lnTo>
                  <a:pt x="90" y="33"/>
                </a:lnTo>
                <a:lnTo>
                  <a:pt x="106" y="21"/>
                </a:lnTo>
                <a:lnTo>
                  <a:pt x="102" y="12"/>
                </a:lnTo>
                <a:lnTo>
                  <a:pt x="286" y="0"/>
                </a:lnTo>
                <a:lnTo>
                  <a:pt x="295" y="12"/>
                </a:lnTo>
                <a:lnTo>
                  <a:pt x="302" y="496"/>
                </a:lnTo>
              </a:path>
            </a:pathLst>
          </a:custGeom>
          <a:solidFill>
            <a:schemeClr val="bg1">
              <a:lumMod val="75000"/>
            </a:schemeClr>
          </a:solidFill>
          <a:ln w="3175">
            <a:solidFill>
              <a:schemeClr val="tx1"/>
            </a:solidFill>
            <a:round/>
            <a:headEnd/>
            <a:tailEnd/>
          </a:ln>
          <a:extLst/>
        </p:spPr>
        <p:txBody>
          <a:bodyPr/>
          <a:lstStyle/>
          <a:p>
            <a:endParaRPr lang="en-US" dirty="0"/>
          </a:p>
        </p:txBody>
      </p:sp>
      <p:sp>
        <p:nvSpPr>
          <p:cNvPr id="174" name="Freeform 72"/>
          <p:cNvSpPr>
            <a:spLocks/>
          </p:cNvSpPr>
          <p:nvPr/>
        </p:nvSpPr>
        <p:spPr bwMode="gray">
          <a:xfrm>
            <a:off x="4790815" y="2456099"/>
            <a:ext cx="847725" cy="573088"/>
          </a:xfrm>
          <a:custGeom>
            <a:avLst/>
            <a:gdLst>
              <a:gd name="T0" fmla="*/ 1138045037 w 592"/>
              <a:gd name="T1" fmla="*/ 63632826 h 400"/>
              <a:gd name="T2" fmla="*/ 61515909 w 592"/>
              <a:gd name="T3" fmla="*/ 0 h 400"/>
              <a:gd name="T4" fmla="*/ 0 w 592"/>
              <a:gd name="T5" fmla="*/ 640438734 h 400"/>
              <a:gd name="T6" fmla="*/ 879677932 w 592"/>
              <a:gd name="T7" fmla="*/ 704071561 h 400"/>
              <a:gd name="T8" fmla="*/ 879677932 w 592"/>
              <a:gd name="T9" fmla="*/ 704071561 h 400"/>
              <a:gd name="T10" fmla="*/ 900183712 w 592"/>
              <a:gd name="T11" fmla="*/ 722545052 h 400"/>
              <a:gd name="T12" fmla="*/ 957598465 w 592"/>
              <a:gd name="T13" fmla="*/ 751283983 h 400"/>
              <a:gd name="T14" fmla="*/ 971952512 w 592"/>
              <a:gd name="T15" fmla="*/ 751283983 h 400"/>
              <a:gd name="T16" fmla="*/ 982205402 w 592"/>
              <a:gd name="T17" fmla="*/ 732809058 h 400"/>
              <a:gd name="T18" fmla="*/ 1078579706 w 592"/>
              <a:gd name="T19" fmla="*/ 736913801 h 400"/>
              <a:gd name="T20" fmla="*/ 1099085486 w 592"/>
              <a:gd name="T21" fmla="*/ 757441813 h 400"/>
              <a:gd name="T22" fmla="*/ 1166753130 w 592"/>
              <a:gd name="T23" fmla="*/ 782073136 h 400"/>
              <a:gd name="T24" fmla="*/ 1181107176 w 592"/>
              <a:gd name="T25" fmla="*/ 814916809 h 400"/>
              <a:gd name="T26" fmla="*/ 1199560946 w 592"/>
              <a:gd name="T27" fmla="*/ 821074639 h 400"/>
              <a:gd name="T28" fmla="*/ 1199560946 w 592"/>
              <a:gd name="T29" fmla="*/ 804652803 h 400"/>
              <a:gd name="T30" fmla="*/ 1191358634 w 592"/>
              <a:gd name="T31" fmla="*/ 790284054 h 400"/>
              <a:gd name="T32" fmla="*/ 1195459790 w 592"/>
              <a:gd name="T33" fmla="*/ 786179311 h 400"/>
              <a:gd name="T34" fmla="*/ 1177006020 w 592"/>
              <a:gd name="T35" fmla="*/ 767704387 h 400"/>
              <a:gd name="T36" fmla="*/ 1199560946 w 592"/>
              <a:gd name="T37" fmla="*/ 708176303 h 400"/>
              <a:gd name="T38" fmla="*/ 1199560946 w 592"/>
              <a:gd name="T39" fmla="*/ 708176303 h 400"/>
              <a:gd name="T40" fmla="*/ 1209813837 w 592"/>
              <a:gd name="T41" fmla="*/ 683544981 h 400"/>
              <a:gd name="T42" fmla="*/ 1205712680 w 592"/>
              <a:gd name="T43" fmla="*/ 665070057 h 400"/>
              <a:gd name="T44" fmla="*/ 1191358634 w 592"/>
              <a:gd name="T45" fmla="*/ 660965314 h 400"/>
              <a:gd name="T46" fmla="*/ 1191358634 w 592"/>
              <a:gd name="T47" fmla="*/ 654807483 h 400"/>
              <a:gd name="T48" fmla="*/ 1185206900 w 592"/>
              <a:gd name="T49" fmla="*/ 646596565 h 400"/>
              <a:gd name="T50" fmla="*/ 1195459790 w 592"/>
              <a:gd name="T51" fmla="*/ 646596565 h 400"/>
              <a:gd name="T52" fmla="*/ 1195459790 w 592"/>
              <a:gd name="T53" fmla="*/ 626069986 h 400"/>
              <a:gd name="T54" fmla="*/ 1185206900 w 592"/>
              <a:gd name="T55" fmla="*/ 615805980 h 400"/>
              <a:gd name="T56" fmla="*/ 1185206900 w 592"/>
              <a:gd name="T57" fmla="*/ 601437231 h 400"/>
              <a:gd name="T58" fmla="*/ 1209813837 w 592"/>
              <a:gd name="T59" fmla="*/ 601437231 h 400"/>
              <a:gd name="T60" fmla="*/ 1213914993 w 592"/>
              <a:gd name="T61" fmla="*/ 209373403 h 400"/>
              <a:gd name="T62" fmla="*/ 1205712680 w 592"/>
              <a:gd name="T63" fmla="*/ 190899911 h 400"/>
              <a:gd name="T64" fmla="*/ 1181107176 w 592"/>
              <a:gd name="T65" fmla="*/ 180635905 h 400"/>
              <a:gd name="T66" fmla="*/ 1152399083 w 592"/>
              <a:gd name="T67" fmla="*/ 141635834 h 400"/>
              <a:gd name="T68" fmla="*/ 1156500239 w 592"/>
              <a:gd name="T69" fmla="*/ 127267085 h 400"/>
              <a:gd name="T70" fmla="*/ 1185206900 w 592"/>
              <a:gd name="T71" fmla="*/ 106739073 h 400"/>
              <a:gd name="T72" fmla="*/ 1199560946 w 592"/>
              <a:gd name="T73" fmla="*/ 88265581 h 400"/>
              <a:gd name="T74" fmla="*/ 1199560946 w 592"/>
              <a:gd name="T75" fmla="*/ 63632826 h 400"/>
              <a:gd name="T76" fmla="*/ 1138045037 w 592"/>
              <a:gd name="T77" fmla="*/ 63632826 h 4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92" h="400">
                <a:moveTo>
                  <a:pt x="555" y="31"/>
                </a:moveTo>
                <a:lnTo>
                  <a:pt x="30" y="0"/>
                </a:lnTo>
                <a:lnTo>
                  <a:pt x="0" y="312"/>
                </a:lnTo>
                <a:lnTo>
                  <a:pt x="429" y="343"/>
                </a:lnTo>
                <a:lnTo>
                  <a:pt x="439" y="352"/>
                </a:lnTo>
                <a:lnTo>
                  <a:pt x="467" y="366"/>
                </a:lnTo>
                <a:lnTo>
                  <a:pt x="474" y="366"/>
                </a:lnTo>
                <a:lnTo>
                  <a:pt x="479" y="357"/>
                </a:lnTo>
                <a:lnTo>
                  <a:pt x="526" y="359"/>
                </a:lnTo>
                <a:lnTo>
                  <a:pt x="536" y="369"/>
                </a:lnTo>
                <a:lnTo>
                  <a:pt x="569" y="381"/>
                </a:lnTo>
                <a:lnTo>
                  <a:pt x="576" y="397"/>
                </a:lnTo>
                <a:lnTo>
                  <a:pt x="585" y="400"/>
                </a:lnTo>
                <a:lnTo>
                  <a:pt x="585" y="392"/>
                </a:lnTo>
                <a:lnTo>
                  <a:pt x="581" y="385"/>
                </a:lnTo>
                <a:lnTo>
                  <a:pt x="583" y="383"/>
                </a:lnTo>
                <a:lnTo>
                  <a:pt x="574" y="374"/>
                </a:lnTo>
                <a:lnTo>
                  <a:pt x="585" y="345"/>
                </a:lnTo>
                <a:lnTo>
                  <a:pt x="590" y="333"/>
                </a:lnTo>
                <a:lnTo>
                  <a:pt x="588" y="324"/>
                </a:lnTo>
                <a:lnTo>
                  <a:pt x="581" y="322"/>
                </a:lnTo>
                <a:lnTo>
                  <a:pt x="581" y="319"/>
                </a:lnTo>
                <a:lnTo>
                  <a:pt x="578" y="315"/>
                </a:lnTo>
                <a:lnTo>
                  <a:pt x="583" y="315"/>
                </a:lnTo>
                <a:lnTo>
                  <a:pt x="583" y="305"/>
                </a:lnTo>
                <a:lnTo>
                  <a:pt x="578" y="300"/>
                </a:lnTo>
                <a:lnTo>
                  <a:pt x="578" y="293"/>
                </a:lnTo>
                <a:lnTo>
                  <a:pt x="590" y="293"/>
                </a:lnTo>
                <a:lnTo>
                  <a:pt x="592" y="102"/>
                </a:lnTo>
                <a:lnTo>
                  <a:pt x="588" y="93"/>
                </a:lnTo>
                <a:lnTo>
                  <a:pt x="576" y="88"/>
                </a:lnTo>
                <a:lnTo>
                  <a:pt x="562" y="69"/>
                </a:lnTo>
                <a:lnTo>
                  <a:pt x="564" y="62"/>
                </a:lnTo>
                <a:lnTo>
                  <a:pt x="578" y="52"/>
                </a:lnTo>
                <a:lnTo>
                  <a:pt x="585" y="43"/>
                </a:lnTo>
                <a:lnTo>
                  <a:pt x="585" y="31"/>
                </a:lnTo>
                <a:lnTo>
                  <a:pt x="555" y="31"/>
                </a:lnTo>
                <a:close/>
              </a:path>
            </a:pathLst>
          </a:custGeom>
          <a:solidFill>
            <a:schemeClr val="bg1"/>
          </a:solidFill>
          <a:ln w="3175">
            <a:solidFill>
              <a:schemeClr val="tx1"/>
            </a:solidFill>
            <a:round/>
            <a:headEnd/>
            <a:tailEnd/>
          </a:ln>
        </p:spPr>
        <p:txBody>
          <a:bodyPr/>
          <a:lstStyle/>
          <a:p>
            <a:endParaRPr lang="en-US" dirty="0"/>
          </a:p>
        </p:txBody>
      </p:sp>
      <p:sp>
        <p:nvSpPr>
          <p:cNvPr id="175" name="Freeform 73"/>
          <p:cNvSpPr>
            <a:spLocks/>
          </p:cNvSpPr>
          <p:nvPr/>
        </p:nvSpPr>
        <p:spPr bwMode="gray">
          <a:xfrm>
            <a:off x="3323965" y="1781412"/>
            <a:ext cx="728663" cy="1173162"/>
          </a:xfrm>
          <a:custGeom>
            <a:avLst/>
            <a:gdLst>
              <a:gd name="T0" fmla="*/ 471152348 w 508"/>
              <a:gd name="T1" fmla="*/ 1589970109 h 818"/>
              <a:gd name="T2" fmla="*/ 1045176708 w 508"/>
              <a:gd name="T3" fmla="*/ 1137455137 h 818"/>
              <a:gd name="T4" fmla="*/ 1010200884 w 508"/>
              <a:gd name="T5" fmla="*/ 1079862635 h 818"/>
              <a:gd name="T6" fmla="*/ 985510970 w 508"/>
              <a:gd name="T7" fmla="*/ 1083977307 h 818"/>
              <a:gd name="T8" fmla="*/ 977281955 w 508"/>
              <a:gd name="T9" fmla="*/ 1104544931 h 818"/>
              <a:gd name="T10" fmla="*/ 952592041 w 508"/>
              <a:gd name="T11" fmla="*/ 1108659603 h 818"/>
              <a:gd name="T12" fmla="*/ 917616217 w 508"/>
              <a:gd name="T13" fmla="*/ 1104544931 h 818"/>
              <a:gd name="T14" fmla="*/ 860007375 w 508"/>
              <a:gd name="T15" fmla="*/ 1088090545 h 818"/>
              <a:gd name="T16" fmla="*/ 835318895 w 508"/>
              <a:gd name="T17" fmla="*/ 1112772841 h 818"/>
              <a:gd name="T18" fmla="*/ 777710052 w 508"/>
              <a:gd name="T19" fmla="*/ 1094261836 h 818"/>
              <a:gd name="T20" fmla="*/ 767422708 w 508"/>
              <a:gd name="T21" fmla="*/ 1112772841 h 818"/>
              <a:gd name="T22" fmla="*/ 738619004 w 508"/>
              <a:gd name="T23" fmla="*/ 1094261836 h 818"/>
              <a:gd name="T24" fmla="*/ 732446884 w 508"/>
              <a:gd name="T25" fmla="*/ 1059293577 h 818"/>
              <a:gd name="T26" fmla="*/ 732446884 w 508"/>
              <a:gd name="T27" fmla="*/ 1020213514 h 818"/>
              <a:gd name="T28" fmla="*/ 703643180 w 508"/>
              <a:gd name="T29" fmla="*/ 1011985604 h 818"/>
              <a:gd name="T30" fmla="*/ 685125386 w 508"/>
              <a:gd name="T31" fmla="*/ 977018779 h 818"/>
              <a:gd name="T32" fmla="*/ 695412730 w 508"/>
              <a:gd name="T33" fmla="*/ 958506340 h 818"/>
              <a:gd name="T34" fmla="*/ 681010161 w 508"/>
              <a:gd name="T35" fmla="*/ 933824044 h 818"/>
              <a:gd name="T36" fmla="*/ 664550697 w 508"/>
              <a:gd name="T37" fmla="*/ 884459453 h 818"/>
              <a:gd name="T38" fmla="*/ 664550697 w 508"/>
              <a:gd name="T39" fmla="*/ 859777157 h 818"/>
              <a:gd name="T40" fmla="*/ 660436906 w 508"/>
              <a:gd name="T41" fmla="*/ 837151480 h 818"/>
              <a:gd name="T42" fmla="*/ 641919112 w 508"/>
              <a:gd name="T43" fmla="*/ 798069983 h 818"/>
              <a:gd name="T44" fmla="*/ 617230633 w 508"/>
              <a:gd name="T45" fmla="*/ 822752279 h 818"/>
              <a:gd name="T46" fmla="*/ 582253375 w 508"/>
              <a:gd name="T47" fmla="*/ 830980189 h 818"/>
              <a:gd name="T48" fmla="*/ 553449670 w 508"/>
              <a:gd name="T49" fmla="*/ 806297893 h 818"/>
              <a:gd name="T50" fmla="*/ 557564895 w 508"/>
              <a:gd name="T51" fmla="*/ 763103158 h 818"/>
              <a:gd name="T52" fmla="*/ 588426929 w 508"/>
              <a:gd name="T53" fmla="*/ 734306190 h 818"/>
              <a:gd name="T54" fmla="*/ 582253375 w 508"/>
              <a:gd name="T55" fmla="*/ 715795185 h 818"/>
              <a:gd name="T56" fmla="*/ 582253375 w 508"/>
              <a:gd name="T57" fmla="*/ 680828360 h 818"/>
              <a:gd name="T58" fmla="*/ 596655944 w 508"/>
              <a:gd name="T59" fmla="*/ 662315921 h 818"/>
              <a:gd name="T60" fmla="*/ 617230633 w 508"/>
              <a:gd name="T61" fmla="*/ 612951330 h 818"/>
              <a:gd name="T62" fmla="*/ 631631768 w 508"/>
              <a:gd name="T63" fmla="*/ 577984505 h 818"/>
              <a:gd name="T64" fmla="*/ 588426929 w 508"/>
              <a:gd name="T65" fmla="*/ 569756595 h 818"/>
              <a:gd name="T66" fmla="*/ 588426929 w 508"/>
              <a:gd name="T67" fmla="*/ 549187537 h 818"/>
              <a:gd name="T68" fmla="*/ 574024360 w 508"/>
              <a:gd name="T69" fmla="*/ 540959627 h 818"/>
              <a:gd name="T70" fmla="*/ 557564895 w 508"/>
              <a:gd name="T71" fmla="*/ 505992802 h 818"/>
              <a:gd name="T72" fmla="*/ 514358622 w 508"/>
              <a:gd name="T73" fmla="*/ 423718004 h 818"/>
              <a:gd name="T74" fmla="*/ 481439693 w 508"/>
              <a:gd name="T75" fmla="*/ 384636507 h 818"/>
              <a:gd name="T76" fmla="*/ 475267573 w 508"/>
              <a:gd name="T77" fmla="*/ 366125503 h 818"/>
              <a:gd name="T78" fmla="*/ 475267573 w 508"/>
              <a:gd name="T79" fmla="*/ 335271916 h 818"/>
              <a:gd name="T80" fmla="*/ 442348644 w 508"/>
              <a:gd name="T81" fmla="*/ 238597917 h 818"/>
              <a:gd name="T82" fmla="*/ 349763978 w 508"/>
              <a:gd name="T83" fmla="*/ 0 h 818"/>
              <a:gd name="T84" fmla="*/ 222203487 w 508"/>
              <a:gd name="T85" fmla="*/ 598552129 h 818"/>
              <a:gd name="T86" fmla="*/ 232489397 w 508"/>
              <a:gd name="T87" fmla="*/ 676713688 h 818"/>
              <a:gd name="T88" fmla="*/ 267466655 w 508"/>
              <a:gd name="T89" fmla="*/ 734306190 h 818"/>
              <a:gd name="T90" fmla="*/ 203685693 w 508"/>
              <a:gd name="T91" fmla="*/ 822752279 h 818"/>
              <a:gd name="T92" fmla="*/ 174881989 w 508"/>
              <a:gd name="T93" fmla="*/ 865947014 h 818"/>
              <a:gd name="T94" fmla="*/ 135790940 w 508"/>
              <a:gd name="T95" fmla="*/ 898857220 h 818"/>
              <a:gd name="T96" fmla="*/ 86412547 w 508"/>
              <a:gd name="T97" fmla="*/ 991416546 h 818"/>
              <a:gd name="T98" fmla="*/ 125503595 w 508"/>
              <a:gd name="T99" fmla="*/ 1026384805 h 818"/>
              <a:gd name="T100" fmla="*/ 117273146 w 508"/>
              <a:gd name="T101" fmla="*/ 1059293577 h 818"/>
              <a:gd name="T102" fmla="*/ 0 w 508"/>
              <a:gd name="T103" fmla="*/ 1487126253 h 81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08" h="818">
                <a:moveTo>
                  <a:pt x="49" y="735"/>
                </a:moveTo>
                <a:lnTo>
                  <a:pt x="229" y="773"/>
                </a:lnTo>
                <a:lnTo>
                  <a:pt x="463" y="818"/>
                </a:lnTo>
                <a:lnTo>
                  <a:pt x="508" y="553"/>
                </a:lnTo>
                <a:lnTo>
                  <a:pt x="498" y="544"/>
                </a:lnTo>
                <a:lnTo>
                  <a:pt x="491" y="525"/>
                </a:lnTo>
                <a:lnTo>
                  <a:pt x="489" y="522"/>
                </a:lnTo>
                <a:lnTo>
                  <a:pt x="479" y="527"/>
                </a:lnTo>
                <a:lnTo>
                  <a:pt x="479" y="532"/>
                </a:lnTo>
                <a:lnTo>
                  <a:pt x="475" y="537"/>
                </a:lnTo>
                <a:lnTo>
                  <a:pt x="477" y="544"/>
                </a:lnTo>
                <a:lnTo>
                  <a:pt x="463" y="539"/>
                </a:lnTo>
                <a:lnTo>
                  <a:pt x="451" y="541"/>
                </a:lnTo>
                <a:lnTo>
                  <a:pt x="446" y="537"/>
                </a:lnTo>
                <a:lnTo>
                  <a:pt x="430" y="537"/>
                </a:lnTo>
                <a:lnTo>
                  <a:pt x="418" y="529"/>
                </a:lnTo>
                <a:lnTo>
                  <a:pt x="411" y="532"/>
                </a:lnTo>
                <a:lnTo>
                  <a:pt x="406" y="541"/>
                </a:lnTo>
                <a:lnTo>
                  <a:pt x="385" y="532"/>
                </a:lnTo>
                <a:lnTo>
                  <a:pt x="378" y="532"/>
                </a:lnTo>
                <a:lnTo>
                  <a:pt x="373" y="537"/>
                </a:lnTo>
                <a:lnTo>
                  <a:pt x="373" y="541"/>
                </a:lnTo>
                <a:lnTo>
                  <a:pt x="371" y="544"/>
                </a:lnTo>
                <a:lnTo>
                  <a:pt x="359" y="532"/>
                </a:lnTo>
                <a:lnTo>
                  <a:pt x="361" y="522"/>
                </a:lnTo>
                <a:lnTo>
                  <a:pt x="356" y="515"/>
                </a:lnTo>
                <a:lnTo>
                  <a:pt x="361" y="511"/>
                </a:lnTo>
                <a:lnTo>
                  <a:pt x="356" y="496"/>
                </a:lnTo>
                <a:lnTo>
                  <a:pt x="349" y="489"/>
                </a:lnTo>
                <a:lnTo>
                  <a:pt x="342" y="492"/>
                </a:lnTo>
                <a:lnTo>
                  <a:pt x="335" y="482"/>
                </a:lnTo>
                <a:lnTo>
                  <a:pt x="333" y="475"/>
                </a:lnTo>
                <a:lnTo>
                  <a:pt x="338" y="473"/>
                </a:lnTo>
                <a:lnTo>
                  <a:pt x="338" y="466"/>
                </a:lnTo>
                <a:lnTo>
                  <a:pt x="335" y="454"/>
                </a:lnTo>
                <a:lnTo>
                  <a:pt x="331" y="454"/>
                </a:lnTo>
                <a:lnTo>
                  <a:pt x="331" y="444"/>
                </a:lnTo>
                <a:lnTo>
                  <a:pt x="323" y="430"/>
                </a:lnTo>
                <a:lnTo>
                  <a:pt x="326" y="423"/>
                </a:lnTo>
                <a:lnTo>
                  <a:pt x="323" y="418"/>
                </a:lnTo>
                <a:lnTo>
                  <a:pt x="326" y="411"/>
                </a:lnTo>
                <a:lnTo>
                  <a:pt x="321" y="407"/>
                </a:lnTo>
                <a:lnTo>
                  <a:pt x="323" y="400"/>
                </a:lnTo>
                <a:lnTo>
                  <a:pt x="312" y="388"/>
                </a:lnTo>
                <a:lnTo>
                  <a:pt x="309" y="392"/>
                </a:lnTo>
                <a:lnTo>
                  <a:pt x="300" y="400"/>
                </a:lnTo>
                <a:lnTo>
                  <a:pt x="290" y="400"/>
                </a:lnTo>
                <a:lnTo>
                  <a:pt x="283" y="404"/>
                </a:lnTo>
                <a:lnTo>
                  <a:pt x="276" y="395"/>
                </a:lnTo>
                <a:lnTo>
                  <a:pt x="269" y="392"/>
                </a:lnTo>
                <a:lnTo>
                  <a:pt x="276" y="378"/>
                </a:lnTo>
                <a:lnTo>
                  <a:pt x="271" y="371"/>
                </a:lnTo>
                <a:lnTo>
                  <a:pt x="288" y="362"/>
                </a:lnTo>
                <a:lnTo>
                  <a:pt x="286" y="357"/>
                </a:lnTo>
                <a:lnTo>
                  <a:pt x="288" y="350"/>
                </a:lnTo>
                <a:lnTo>
                  <a:pt x="283" y="348"/>
                </a:lnTo>
                <a:lnTo>
                  <a:pt x="288" y="338"/>
                </a:lnTo>
                <a:lnTo>
                  <a:pt x="283" y="331"/>
                </a:lnTo>
                <a:lnTo>
                  <a:pt x="290" y="329"/>
                </a:lnTo>
                <a:lnTo>
                  <a:pt x="290" y="322"/>
                </a:lnTo>
                <a:lnTo>
                  <a:pt x="300" y="303"/>
                </a:lnTo>
                <a:lnTo>
                  <a:pt x="300" y="298"/>
                </a:lnTo>
                <a:lnTo>
                  <a:pt x="305" y="296"/>
                </a:lnTo>
                <a:lnTo>
                  <a:pt x="307" y="281"/>
                </a:lnTo>
                <a:lnTo>
                  <a:pt x="290" y="279"/>
                </a:lnTo>
                <a:lnTo>
                  <a:pt x="286" y="277"/>
                </a:lnTo>
                <a:lnTo>
                  <a:pt x="288" y="272"/>
                </a:lnTo>
                <a:lnTo>
                  <a:pt x="286" y="267"/>
                </a:lnTo>
                <a:lnTo>
                  <a:pt x="279" y="270"/>
                </a:lnTo>
                <a:lnTo>
                  <a:pt x="279" y="263"/>
                </a:lnTo>
                <a:lnTo>
                  <a:pt x="269" y="253"/>
                </a:lnTo>
                <a:lnTo>
                  <a:pt x="271" y="246"/>
                </a:lnTo>
                <a:lnTo>
                  <a:pt x="262" y="237"/>
                </a:lnTo>
                <a:lnTo>
                  <a:pt x="250" y="206"/>
                </a:lnTo>
                <a:lnTo>
                  <a:pt x="238" y="199"/>
                </a:lnTo>
                <a:lnTo>
                  <a:pt x="234" y="187"/>
                </a:lnTo>
                <a:lnTo>
                  <a:pt x="224" y="180"/>
                </a:lnTo>
                <a:lnTo>
                  <a:pt x="231" y="178"/>
                </a:lnTo>
                <a:lnTo>
                  <a:pt x="227" y="168"/>
                </a:lnTo>
                <a:lnTo>
                  <a:pt x="231" y="163"/>
                </a:lnTo>
                <a:lnTo>
                  <a:pt x="231" y="152"/>
                </a:lnTo>
                <a:lnTo>
                  <a:pt x="215" y="116"/>
                </a:lnTo>
                <a:lnTo>
                  <a:pt x="236" y="17"/>
                </a:lnTo>
                <a:lnTo>
                  <a:pt x="170" y="0"/>
                </a:lnTo>
                <a:lnTo>
                  <a:pt x="104" y="270"/>
                </a:lnTo>
                <a:lnTo>
                  <a:pt x="108" y="291"/>
                </a:lnTo>
                <a:lnTo>
                  <a:pt x="104" y="298"/>
                </a:lnTo>
                <a:lnTo>
                  <a:pt x="113" y="329"/>
                </a:lnTo>
                <a:lnTo>
                  <a:pt x="127" y="340"/>
                </a:lnTo>
                <a:lnTo>
                  <a:pt x="130" y="357"/>
                </a:lnTo>
                <a:lnTo>
                  <a:pt x="108" y="381"/>
                </a:lnTo>
                <a:lnTo>
                  <a:pt x="99" y="400"/>
                </a:lnTo>
                <a:lnTo>
                  <a:pt x="87" y="411"/>
                </a:lnTo>
                <a:lnTo>
                  <a:pt x="85" y="421"/>
                </a:lnTo>
                <a:lnTo>
                  <a:pt x="78" y="430"/>
                </a:lnTo>
                <a:lnTo>
                  <a:pt x="66" y="437"/>
                </a:lnTo>
                <a:lnTo>
                  <a:pt x="47" y="461"/>
                </a:lnTo>
                <a:lnTo>
                  <a:pt x="42" y="482"/>
                </a:lnTo>
                <a:lnTo>
                  <a:pt x="57" y="487"/>
                </a:lnTo>
                <a:lnTo>
                  <a:pt x="61" y="499"/>
                </a:lnTo>
                <a:lnTo>
                  <a:pt x="54" y="506"/>
                </a:lnTo>
                <a:lnTo>
                  <a:pt x="57" y="515"/>
                </a:lnTo>
                <a:lnTo>
                  <a:pt x="45" y="532"/>
                </a:lnTo>
                <a:lnTo>
                  <a:pt x="0" y="723"/>
                </a:lnTo>
                <a:lnTo>
                  <a:pt x="49" y="735"/>
                </a:lnTo>
                <a:close/>
              </a:path>
            </a:pathLst>
          </a:custGeom>
          <a:solidFill>
            <a:schemeClr val="bg1"/>
          </a:solidFill>
          <a:ln w="3175">
            <a:solidFill>
              <a:schemeClr val="tx1"/>
            </a:solidFill>
            <a:round/>
            <a:headEnd/>
            <a:tailEnd/>
          </a:ln>
        </p:spPr>
        <p:txBody>
          <a:bodyPr/>
          <a:lstStyle/>
          <a:p>
            <a:endParaRPr lang="en-US" dirty="0"/>
          </a:p>
        </p:txBody>
      </p:sp>
      <p:sp>
        <p:nvSpPr>
          <p:cNvPr id="176" name="Freeform 74"/>
          <p:cNvSpPr>
            <a:spLocks/>
          </p:cNvSpPr>
          <p:nvPr/>
        </p:nvSpPr>
        <p:spPr bwMode="gray">
          <a:xfrm>
            <a:off x="4095490" y="3143488"/>
            <a:ext cx="893763" cy="701675"/>
          </a:xfrm>
          <a:custGeom>
            <a:avLst/>
            <a:gdLst>
              <a:gd name="T0" fmla="*/ 853431945 w 624"/>
              <a:gd name="T1" fmla="*/ 978020157 h 489"/>
              <a:gd name="T2" fmla="*/ 0 w 624"/>
              <a:gd name="T3" fmla="*/ 870952300 h 489"/>
              <a:gd name="T4" fmla="*/ 131297222 w 624"/>
              <a:gd name="T5" fmla="*/ 0 h 489"/>
              <a:gd name="T6" fmla="*/ 1280147917 w 624"/>
              <a:gd name="T7" fmla="*/ 125598390 h 489"/>
              <a:gd name="T8" fmla="*/ 1216550377 w 624"/>
              <a:gd name="T9" fmla="*/ 1006846228 h 489"/>
              <a:gd name="T10" fmla="*/ 853431945 w 624"/>
              <a:gd name="T11" fmla="*/ 978020157 h 4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489">
                <a:moveTo>
                  <a:pt x="416" y="475"/>
                </a:moveTo>
                <a:lnTo>
                  <a:pt x="0" y="423"/>
                </a:lnTo>
                <a:lnTo>
                  <a:pt x="64" y="0"/>
                </a:lnTo>
                <a:lnTo>
                  <a:pt x="624" y="61"/>
                </a:lnTo>
                <a:lnTo>
                  <a:pt x="593" y="489"/>
                </a:lnTo>
                <a:lnTo>
                  <a:pt x="416" y="475"/>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77" name="Freeform 75"/>
          <p:cNvSpPr>
            <a:spLocks/>
          </p:cNvSpPr>
          <p:nvPr/>
        </p:nvSpPr>
        <p:spPr bwMode="gray">
          <a:xfrm>
            <a:off x="4289165" y="3911838"/>
            <a:ext cx="1703388" cy="1666875"/>
          </a:xfrm>
          <a:custGeom>
            <a:avLst/>
            <a:gdLst>
              <a:gd name="T0" fmla="*/ 71955239 w 1188"/>
              <a:gd name="T1" fmla="*/ 1039166024 h 1162"/>
              <a:gd name="T2" fmla="*/ 291933174 w 1188"/>
              <a:gd name="T3" fmla="*/ 1253172978 h 1162"/>
              <a:gd name="T4" fmla="*/ 505742780 w 1188"/>
              <a:gd name="T5" fmla="*/ 1627684789 h 1162"/>
              <a:gd name="T6" fmla="*/ 733943720 w 1188"/>
              <a:gd name="T7" fmla="*/ 1473352534 h 1162"/>
              <a:gd name="T8" fmla="*/ 1058770348 w 1188"/>
              <a:gd name="T9" fmla="*/ 1652378065 h 1162"/>
              <a:gd name="T10" fmla="*/ 1198568606 w 1188"/>
              <a:gd name="T11" fmla="*/ 1948694503 h 1162"/>
              <a:gd name="T12" fmla="*/ 1365093423 w 1188"/>
              <a:gd name="T13" fmla="*/ 2147483647 h 1162"/>
              <a:gd name="T14" fmla="*/ 1525451344 w 1188"/>
              <a:gd name="T15" fmla="*/ 2147483647 h 1162"/>
              <a:gd name="T16" fmla="*/ 1753652284 w 1188"/>
              <a:gd name="T17" fmla="*/ 2147483647 h 1162"/>
              <a:gd name="T18" fmla="*/ 1718701286 w 1188"/>
              <a:gd name="T19" fmla="*/ 2147483647 h 1162"/>
              <a:gd name="T20" fmla="*/ 1708422171 w 1188"/>
              <a:gd name="T21" fmla="*/ 2147483647 h 1162"/>
              <a:gd name="T22" fmla="*/ 1685807831 w 1188"/>
              <a:gd name="T23" fmla="*/ 2105083814 h 1162"/>
              <a:gd name="T24" fmla="*/ 1704311385 w 1188"/>
              <a:gd name="T25" fmla="*/ 2084506084 h 1162"/>
              <a:gd name="T26" fmla="*/ 1743371735 w 1188"/>
              <a:gd name="T27" fmla="*/ 2012484748 h 1162"/>
              <a:gd name="T28" fmla="*/ 1792712634 w 1188"/>
              <a:gd name="T29" fmla="*/ 1934290809 h 1162"/>
              <a:gd name="T30" fmla="*/ 1772154404 w 1188"/>
              <a:gd name="T31" fmla="*/ 1915770136 h 1162"/>
              <a:gd name="T32" fmla="*/ 1839997423 w 1188"/>
              <a:gd name="T33" fmla="*/ 1876673166 h 1162"/>
              <a:gd name="T34" fmla="*/ 1883171427 w 1188"/>
              <a:gd name="T35" fmla="*/ 1851979891 h 1162"/>
              <a:gd name="T36" fmla="*/ 1879059207 w 1188"/>
              <a:gd name="T37" fmla="*/ 1812882922 h 1162"/>
              <a:gd name="T38" fmla="*/ 1903729657 w 1188"/>
              <a:gd name="T39" fmla="*/ 1794362248 h 1162"/>
              <a:gd name="T40" fmla="*/ 1918120991 w 1188"/>
              <a:gd name="T41" fmla="*/ 1784074100 h 1162"/>
              <a:gd name="T42" fmla="*/ 1942791441 w 1188"/>
              <a:gd name="T43" fmla="*/ 1798477794 h 1162"/>
              <a:gd name="T44" fmla="*/ 1961293561 w 1188"/>
              <a:gd name="T45" fmla="*/ 1777901498 h 1162"/>
              <a:gd name="T46" fmla="*/ 2029138014 w 1188"/>
              <a:gd name="T47" fmla="*/ 1784074100 h 1162"/>
              <a:gd name="T48" fmla="*/ 1957182775 w 1188"/>
              <a:gd name="T49" fmla="*/ 1827286615 h 1162"/>
              <a:gd name="T50" fmla="*/ 2142209712 w 1188"/>
              <a:gd name="T51" fmla="*/ 1740861585 h 1162"/>
              <a:gd name="T52" fmla="*/ 2147483647 w 1188"/>
              <a:gd name="T53" fmla="*/ 1545373870 h 1162"/>
              <a:gd name="T54" fmla="*/ 2147483647 w 1188"/>
              <a:gd name="T55" fmla="*/ 1580356728 h 1162"/>
              <a:gd name="T56" fmla="*/ 2147483647 w 1188"/>
              <a:gd name="T57" fmla="*/ 1602991514 h 1162"/>
              <a:gd name="T58" fmla="*/ 2147483647 w 1188"/>
              <a:gd name="T59" fmla="*/ 1555663453 h 1162"/>
              <a:gd name="T60" fmla="*/ 2147483647 w 1188"/>
              <a:gd name="T61" fmla="*/ 1491873208 h 1162"/>
              <a:gd name="T62" fmla="*/ 2147483647 w 1188"/>
              <a:gd name="T63" fmla="*/ 1428082963 h 1162"/>
              <a:gd name="T64" fmla="*/ 2147483647 w 1188"/>
              <a:gd name="T65" fmla="*/ 1370465320 h 1162"/>
              <a:gd name="T66" fmla="*/ 2147483647 w 1188"/>
              <a:gd name="T67" fmla="*/ 1284038855 h 1162"/>
              <a:gd name="T68" fmla="*/ 2147483647 w 1188"/>
              <a:gd name="T69" fmla="*/ 1249057432 h 1162"/>
              <a:gd name="T70" fmla="*/ 2147483647 w 1188"/>
              <a:gd name="T71" fmla="*/ 1230538193 h 1162"/>
              <a:gd name="T72" fmla="*/ 2147483647 w 1188"/>
              <a:gd name="T73" fmla="*/ 1191441224 h 1162"/>
              <a:gd name="T74" fmla="*/ 2147483647 w 1188"/>
              <a:gd name="T75" fmla="*/ 1142054672 h 1162"/>
              <a:gd name="T76" fmla="*/ 2147483647 w 1188"/>
              <a:gd name="T77" fmla="*/ 1055628208 h 1162"/>
              <a:gd name="T78" fmla="*/ 2147483647 w 1188"/>
              <a:gd name="T79" fmla="*/ 709925218 h 1162"/>
              <a:gd name="T80" fmla="*/ 2147483647 w 1188"/>
              <a:gd name="T81" fmla="*/ 646134974 h 1162"/>
              <a:gd name="T82" fmla="*/ 2064087578 w 1188"/>
              <a:gd name="T83" fmla="*/ 642019428 h 1162"/>
              <a:gd name="T84" fmla="*/ 2020913575 w 1188"/>
              <a:gd name="T85" fmla="*/ 646134974 h 1162"/>
              <a:gd name="T86" fmla="*/ 1946902226 w 1188"/>
              <a:gd name="T87" fmla="*/ 666712703 h 1162"/>
              <a:gd name="T88" fmla="*/ 1907841876 w 1188"/>
              <a:gd name="T89" fmla="*/ 660540102 h 1162"/>
              <a:gd name="T90" fmla="*/ 1786545739 w 1188"/>
              <a:gd name="T91" fmla="*/ 642019428 h 1162"/>
              <a:gd name="T92" fmla="*/ 1761875289 w 1188"/>
              <a:gd name="T93" fmla="*/ 656424556 h 1162"/>
              <a:gd name="T94" fmla="*/ 1714590500 w 1188"/>
              <a:gd name="T95" fmla="*/ 631731280 h 1162"/>
              <a:gd name="T96" fmla="*/ 1685807831 w 1188"/>
              <a:gd name="T97" fmla="*/ 607038005 h 1162"/>
              <a:gd name="T98" fmla="*/ 1626187818 w 1188"/>
              <a:gd name="T99" fmla="*/ 607038005 h 1162"/>
              <a:gd name="T100" fmla="*/ 1554232579 w 1188"/>
              <a:gd name="T101" fmla="*/ 574113637 h 1162"/>
              <a:gd name="T102" fmla="*/ 1486389560 w 1188"/>
              <a:gd name="T103" fmla="*/ 567941035 h 1162"/>
              <a:gd name="T104" fmla="*/ 1404155207 w 1188"/>
              <a:gd name="T105" fmla="*/ 520611540 h 1162"/>
              <a:gd name="T106" fmla="*/ 1344535193 w 1188"/>
              <a:gd name="T107" fmla="*/ 500035245 h 1162"/>
              <a:gd name="T108" fmla="*/ 1262300839 w 1188"/>
              <a:gd name="T109" fmla="*/ 467110877 h 1162"/>
              <a:gd name="T110" fmla="*/ 670211487 w 1188"/>
              <a:gd name="T111" fmla="*/ 991837963 h 116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88" h="1162">
                <a:moveTo>
                  <a:pt x="5" y="465"/>
                </a:moveTo>
                <a:lnTo>
                  <a:pt x="26" y="482"/>
                </a:lnTo>
                <a:lnTo>
                  <a:pt x="35" y="505"/>
                </a:lnTo>
                <a:lnTo>
                  <a:pt x="54" y="517"/>
                </a:lnTo>
                <a:lnTo>
                  <a:pt x="68" y="539"/>
                </a:lnTo>
                <a:lnTo>
                  <a:pt x="142" y="609"/>
                </a:lnTo>
                <a:lnTo>
                  <a:pt x="156" y="697"/>
                </a:lnTo>
                <a:lnTo>
                  <a:pt x="177" y="730"/>
                </a:lnTo>
                <a:lnTo>
                  <a:pt x="246" y="791"/>
                </a:lnTo>
                <a:lnTo>
                  <a:pt x="283" y="803"/>
                </a:lnTo>
                <a:lnTo>
                  <a:pt x="335" y="720"/>
                </a:lnTo>
                <a:lnTo>
                  <a:pt x="357" y="716"/>
                </a:lnTo>
                <a:lnTo>
                  <a:pt x="373" y="720"/>
                </a:lnTo>
                <a:lnTo>
                  <a:pt x="449" y="725"/>
                </a:lnTo>
                <a:lnTo>
                  <a:pt x="515" y="803"/>
                </a:lnTo>
                <a:lnTo>
                  <a:pt x="546" y="883"/>
                </a:lnTo>
                <a:lnTo>
                  <a:pt x="572" y="914"/>
                </a:lnTo>
                <a:lnTo>
                  <a:pt x="583" y="947"/>
                </a:lnTo>
                <a:lnTo>
                  <a:pt x="614" y="968"/>
                </a:lnTo>
                <a:lnTo>
                  <a:pt x="635" y="1051"/>
                </a:lnTo>
                <a:lnTo>
                  <a:pt x="664" y="1098"/>
                </a:lnTo>
                <a:lnTo>
                  <a:pt x="692" y="1117"/>
                </a:lnTo>
                <a:lnTo>
                  <a:pt x="718" y="1122"/>
                </a:lnTo>
                <a:lnTo>
                  <a:pt x="742" y="1138"/>
                </a:lnTo>
                <a:lnTo>
                  <a:pt x="789" y="1143"/>
                </a:lnTo>
                <a:lnTo>
                  <a:pt x="822" y="1160"/>
                </a:lnTo>
                <a:lnTo>
                  <a:pt x="853" y="1162"/>
                </a:lnTo>
                <a:lnTo>
                  <a:pt x="855" y="1157"/>
                </a:lnTo>
                <a:lnTo>
                  <a:pt x="848" y="1153"/>
                </a:lnTo>
                <a:lnTo>
                  <a:pt x="836" y="1120"/>
                </a:lnTo>
                <a:lnTo>
                  <a:pt x="834" y="1117"/>
                </a:lnTo>
                <a:lnTo>
                  <a:pt x="824" y="1056"/>
                </a:lnTo>
                <a:lnTo>
                  <a:pt x="831" y="1051"/>
                </a:lnTo>
                <a:lnTo>
                  <a:pt x="831" y="1030"/>
                </a:lnTo>
                <a:lnTo>
                  <a:pt x="831" y="1027"/>
                </a:lnTo>
                <a:lnTo>
                  <a:pt x="820" y="1023"/>
                </a:lnTo>
                <a:lnTo>
                  <a:pt x="815" y="1020"/>
                </a:lnTo>
                <a:lnTo>
                  <a:pt x="817" y="1013"/>
                </a:lnTo>
                <a:lnTo>
                  <a:pt x="829" y="1013"/>
                </a:lnTo>
                <a:lnTo>
                  <a:pt x="834" y="1018"/>
                </a:lnTo>
                <a:lnTo>
                  <a:pt x="843" y="1013"/>
                </a:lnTo>
                <a:lnTo>
                  <a:pt x="848" y="978"/>
                </a:lnTo>
                <a:lnTo>
                  <a:pt x="839" y="961"/>
                </a:lnTo>
                <a:lnTo>
                  <a:pt x="862" y="957"/>
                </a:lnTo>
                <a:lnTo>
                  <a:pt x="872" y="940"/>
                </a:lnTo>
                <a:lnTo>
                  <a:pt x="872" y="935"/>
                </a:lnTo>
                <a:lnTo>
                  <a:pt x="860" y="938"/>
                </a:lnTo>
                <a:lnTo>
                  <a:pt x="862" y="931"/>
                </a:lnTo>
                <a:lnTo>
                  <a:pt x="879" y="921"/>
                </a:lnTo>
                <a:lnTo>
                  <a:pt x="883" y="921"/>
                </a:lnTo>
                <a:lnTo>
                  <a:pt x="895" y="912"/>
                </a:lnTo>
                <a:lnTo>
                  <a:pt x="898" y="905"/>
                </a:lnTo>
                <a:lnTo>
                  <a:pt x="900" y="900"/>
                </a:lnTo>
                <a:lnTo>
                  <a:pt x="916" y="900"/>
                </a:lnTo>
                <a:lnTo>
                  <a:pt x="924" y="895"/>
                </a:lnTo>
                <a:lnTo>
                  <a:pt x="926" y="888"/>
                </a:lnTo>
                <a:lnTo>
                  <a:pt x="914" y="881"/>
                </a:lnTo>
                <a:lnTo>
                  <a:pt x="916" y="872"/>
                </a:lnTo>
                <a:lnTo>
                  <a:pt x="919" y="867"/>
                </a:lnTo>
                <a:lnTo>
                  <a:pt x="926" y="872"/>
                </a:lnTo>
                <a:lnTo>
                  <a:pt x="933" y="876"/>
                </a:lnTo>
                <a:lnTo>
                  <a:pt x="933" y="874"/>
                </a:lnTo>
                <a:lnTo>
                  <a:pt x="933" y="867"/>
                </a:lnTo>
                <a:lnTo>
                  <a:pt x="935" y="864"/>
                </a:lnTo>
                <a:lnTo>
                  <a:pt x="940" y="864"/>
                </a:lnTo>
                <a:lnTo>
                  <a:pt x="945" y="874"/>
                </a:lnTo>
                <a:lnTo>
                  <a:pt x="947" y="874"/>
                </a:lnTo>
                <a:lnTo>
                  <a:pt x="952" y="872"/>
                </a:lnTo>
                <a:lnTo>
                  <a:pt x="954" y="864"/>
                </a:lnTo>
                <a:lnTo>
                  <a:pt x="957" y="862"/>
                </a:lnTo>
                <a:lnTo>
                  <a:pt x="961" y="876"/>
                </a:lnTo>
                <a:lnTo>
                  <a:pt x="987" y="867"/>
                </a:lnTo>
                <a:lnTo>
                  <a:pt x="992" y="869"/>
                </a:lnTo>
                <a:lnTo>
                  <a:pt x="990" y="872"/>
                </a:lnTo>
                <a:lnTo>
                  <a:pt x="952" y="888"/>
                </a:lnTo>
                <a:lnTo>
                  <a:pt x="950" y="893"/>
                </a:lnTo>
                <a:lnTo>
                  <a:pt x="952" y="895"/>
                </a:lnTo>
                <a:lnTo>
                  <a:pt x="1042" y="846"/>
                </a:lnTo>
                <a:lnTo>
                  <a:pt x="1056" y="810"/>
                </a:lnTo>
                <a:lnTo>
                  <a:pt x="1058" y="756"/>
                </a:lnTo>
                <a:lnTo>
                  <a:pt x="1063" y="751"/>
                </a:lnTo>
                <a:lnTo>
                  <a:pt x="1068" y="749"/>
                </a:lnTo>
                <a:lnTo>
                  <a:pt x="1072" y="749"/>
                </a:lnTo>
                <a:lnTo>
                  <a:pt x="1075" y="768"/>
                </a:lnTo>
                <a:lnTo>
                  <a:pt x="1087" y="768"/>
                </a:lnTo>
                <a:lnTo>
                  <a:pt x="1084" y="775"/>
                </a:lnTo>
                <a:lnTo>
                  <a:pt x="1072" y="779"/>
                </a:lnTo>
                <a:lnTo>
                  <a:pt x="1077" y="782"/>
                </a:lnTo>
                <a:lnTo>
                  <a:pt x="1129" y="758"/>
                </a:lnTo>
                <a:lnTo>
                  <a:pt x="1160" y="756"/>
                </a:lnTo>
                <a:lnTo>
                  <a:pt x="1150" y="746"/>
                </a:lnTo>
                <a:lnTo>
                  <a:pt x="1160" y="737"/>
                </a:lnTo>
                <a:lnTo>
                  <a:pt x="1164" y="725"/>
                </a:lnTo>
                <a:lnTo>
                  <a:pt x="1169" y="718"/>
                </a:lnTo>
                <a:lnTo>
                  <a:pt x="1172" y="709"/>
                </a:lnTo>
                <a:lnTo>
                  <a:pt x="1172" y="694"/>
                </a:lnTo>
                <a:lnTo>
                  <a:pt x="1167" y="687"/>
                </a:lnTo>
                <a:lnTo>
                  <a:pt x="1172" y="676"/>
                </a:lnTo>
                <a:lnTo>
                  <a:pt x="1169" y="666"/>
                </a:lnTo>
                <a:lnTo>
                  <a:pt x="1183" y="638"/>
                </a:lnTo>
                <a:lnTo>
                  <a:pt x="1183" y="628"/>
                </a:lnTo>
                <a:lnTo>
                  <a:pt x="1186" y="624"/>
                </a:lnTo>
                <a:lnTo>
                  <a:pt x="1183" y="616"/>
                </a:lnTo>
                <a:lnTo>
                  <a:pt x="1188" y="614"/>
                </a:lnTo>
                <a:lnTo>
                  <a:pt x="1183" y="607"/>
                </a:lnTo>
                <a:lnTo>
                  <a:pt x="1186" y="598"/>
                </a:lnTo>
                <a:lnTo>
                  <a:pt x="1183" y="598"/>
                </a:lnTo>
                <a:lnTo>
                  <a:pt x="1181" y="598"/>
                </a:lnTo>
                <a:lnTo>
                  <a:pt x="1172" y="583"/>
                </a:lnTo>
                <a:lnTo>
                  <a:pt x="1176" y="579"/>
                </a:lnTo>
                <a:lnTo>
                  <a:pt x="1167" y="567"/>
                </a:lnTo>
                <a:lnTo>
                  <a:pt x="1169" y="562"/>
                </a:lnTo>
                <a:lnTo>
                  <a:pt x="1157" y="555"/>
                </a:lnTo>
                <a:lnTo>
                  <a:pt x="1160" y="543"/>
                </a:lnTo>
                <a:lnTo>
                  <a:pt x="1157" y="534"/>
                </a:lnTo>
                <a:lnTo>
                  <a:pt x="1138" y="513"/>
                </a:lnTo>
                <a:lnTo>
                  <a:pt x="1136" y="345"/>
                </a:lnTo>
                <a:lnTo>
                  <a:pt x="1124" y="343"/>
                </a:lnTo>
                <a:lnTo>
                  <a:pt x="1105" y="345"/>
                </a:lnTo>
                <a:lnTo>
                  <a:pt x="1098" y="335"/>
                </a:lnTo>
                <a:lnTo>
                  <a:pt x="1063" y="324"/>
                </a:lnTo>
                <a:lnTo>
                  <a:pt x="1053" y="314"/>
                </a:lnTo>
                <a:lnTo>
                  <a:pt x="1032" y="302"/>
                </a:lnTo>
                <a:lnTo>
                  <a:pt x="1023" y="312"/>
                </a:lnTo>
                <a:lnTo>
                  <a:pt x="1004" y="312"/>
                </a:lnTo>
                <a:lnTo>
                  <a:pt x="999" y="305"/>
                </a:lnTo>
                <a:lnTo>
                  <a:pt x="985" y="309"/>
                </a:lnTo>
                <a:lnTo>
                  <a:pt x="983" y="314"/>
                </a:lnTo>
                <a:lnTo>
                  <a:pt x="968" y="309"/>
                </a:lnTo>
                <a:lnTo>
                  <a:pt x="952" y="317"/>
                </a:lnTo>
                <a:lnTo>
                  <a:pt x="947" y="324"/>
                </a:lnTo>
                <a:lnTo>
                  <a:pt x="938" y="324"/>
                </a:lnTo>
                <a:lnTo>
                  <a:pt x="935" y="331"/>
                </a:lnTo>
                <a:lnTo>
                  <a:pt x="928" y="321"/>
                </a:lnTo>
                <a:lnTo>
                  <a:pt x="905" y="314"/>
                </a:lnTo>
                <a:lnTo>
                  <a:pt x="895" y="305"/>
                </a:lnTo>
                <a:lnTo>
                  <a:pt x="869" y="312"/>
                </a:lnTo>
                <a:lnTo>
                  <a:pt x="872" y="317"/>
                </a:lnTo>
                <a:lnTo>
                  <a:pt x="864" y="326"/>
                </a:lnTo>
                <a:lnTo>
                  <a:pt x="857" y="319"/>
                </a:lnTo>
                <a:lnTo>
                  <a:pt x="857" y="307"/>
                </a:lnTo>
                <a:lnTo>
                  <a:pt x="839" y="314"/>
                </a:lnTo>
                <a:lnTo>
                  <a:pt x="834" y="307"/>
                </a:lnTo>
                <a:lnTo>
                  <a:pt x="824" y="307"/>
                </a:lnTo>
                <a:lnTo>
                  <a:pt x="824" y="298"/>
                </a:lnTo>
                <a:lnTo>
                  <a:pt x="820" y="295"/>
                </a:lnTo>
                <a:lnTo>
                  <a:pt x="798" y="309"/>
                </a:lnTo>
                <a:lnTo>
                  <a:pt x="791" y="305"/>
                </a:lnTo>
                <a:lnTo>
                  <a:pt x="791" y="295"/>
                </a:lnTo>
                <a:lnTo>
                  <a:pt x="782" y="291"/>
                </a:lnTo>
                <a:lnTo>
                  <a:pt x="779" y="279"/>
                </a:lnTo>
                <a:lnTo>
                  <a:pt x="756" y="279"/>
                </a:lnTo>
                <a:lnTo>
                  <a:pt x="746" y="286"/>
                </a:lnTo>
                <a:lnTo>
                  <a:pt x="737" y="274"/>
                </a:lnTo>
                <a:lnTo>
                  <a:pt x="723" y="276"/>
                </a:lnTo>
                <a:lnTo>
                  <a:pt x="704" y="267"/>
                </a:lnTo>
                <a:lnTo>
                  <a:pt x="685" y="267"/>
                </a:lnTo>
                <a:lnTo>
                  <a:pt x="683" y="253"/>
                </a:lnTo>
                <a:lnTo>
                  <a:pt x="671" y="239"/>
                </a:lnTo>
                <a:lnTo>
                  <a:pt x="666" y="248"/>
                </a:lnTo>
                <a:lnTo>
                  <a:pt x="654" y="243"/>
                </a:lnTo>
                <a:lnTo>
                  <a:pt x="645" y="248"/>
                </a:lnTo>
                <a:lnTo>
                  <a:pt x="626" y="227"/>
                </a:lnTo>
                <a:lnTo>
                  <a:pt x="614" y="227"/>
                </a:lnTo>
                <a:lnTo>
                  <a:pt x="626" y="19"/>
                </a:lnTo>
                <a:lnTo>
                  <a:pt x="366" y="0"/>
                </a:lnTo>
                <a:lnTo>
                  <a:pt x="326" y="482"/>
                </a:lnTo>
                <a:lnTo>
                  <a:pt x="0" y="446"/>
                </a:lnTo>
                <a:lnTo>
                  <a:pt x="5" y="465"/>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78" name="Freeform 76"/>
          <p:cNvSpPr>
            <a:spLocks/>
          </p:cNvSpPr>
          <p:nvPr/>
        </p:nvSpPr>
        <p:spPr bwMode="gray">
          <a:xfrm>
            <a:off x="6202103" y="3005374"/>
            <a:ext cx="484187" cy="857250"/>
          </a:xfrm>
          <a:custGeom>
            <a:avLst/>
            <a:gdLst>
              <a:gd name="T0" fmla="*/ 584188138 w 337"/>
              <a:gd name="T1" fmla="*/ 0 h 598"/>
              <a:gd name="T2" fmla="*/ 154820589 w 337"/>
              <a:gd name="T3" fmla="*/ 53430472 h 598"/>
              <a:gd name="T4" fmla="*/ 204362833 w 337"/>
              <a:gd name="T5" fmla="*/ 102749584 h 598"/>
              <a:gd name="T6" fmla="*/ 204362833 w 337"/>
              <a:gd name="T7" fmla="*/ 164399907 h 598"/>
              <a:gd name="T8" fmla="*/ 179591711 w 337"/>
              <a:gd name="T9" fmla="*/ 217830379 h 598"/>
              <a:gd name="T10" fmla="*/ 68120944 w 337"/>
              <a:gd name="T11" fmla="*/ 267150924 h 598"/>
              <a:gd name="T12" fmla="*/ 82570406 w 337"/>
              <a:gd name="T13" fmla="*/ 330855494 h 598"/>
              <a:gd name="T14" fmla="*/ 68120944 w 337"/>
              <a:gd name="T15" fmla="*/ 392505818 h 598"/>
              <a:gd name="T16" fmla="*/ 14449462 w 337"/>
              <a:gd name="T17" fmla="*/ 452100462 h 598"/>
              <a:gd name="T18" fmla="*/ 4129239 w 337"/>
              <a:gd name="T19" fmla="*/ 499365327 h 598"/>
              <a:gd name="T20" fmla="*/ 28900361 w 337"/>
              <a:gd name="T21" fmla="*/ 641161358 h 598"/>
              <a:gd name="T22" fmla="*/ 86699645 w 337"/>
              <a:gd name="T23" fmla="*/ 698701756 h 598"/>
              <a:gd name="T24" fmla="*/ 150691351 w 337"/>
              <a:gd name="T25" fmla="*/ 801451339 h 598"/>
              <a:gd name="T26" fmla="*/ 175462472 w 337"/>
              <a:gd name="T27" fmla="*/ 819946723 h 598"/>
              <a:gd name="T28" fmla="*/ 222941534 w 337"/>
              <a:gd name="T29" fmla="*/ 805561265 h 598"/>
              <a:gd name="T30" fmla="*/ 247712655 w 337"/>
              <a:gd name="T31" fmla="*/ 830220821 h 598"/>
              <a:gd name="T32" fmla="*/ 237390995 w 337"/>
              <a:gd name="T33" fmla="*/ 869267269 h 598"/>
              <a:gd name="T34" fmla="*/ 212619874 w 337"/>
              <a:gd name="T35" fmla="*/ 961741321 h 598"/>
              <a:gd name="T36" fmla="*/ 291062478 w 337"/>
              <a:gd name="T37" fmla="*/ 1019281718 h 598"/>
              <a:gd name="T38" fmla="*/ 365375843 w 337"/>
              <a:gd name="T39" fmla="*/ 1101481672 h 598"/>
              <a:gd name="T40" fmla="*/ 369503645 w 337"/>
              <a:gd name="T41" fmla="*/ 1165187675 h 598"/>
              <a:gd name="T42" fmla="*/ 398404006 w 337"/>
              <a:gd name="T43" fmla="*/ 1214506787 h 598"/>
              <a:gd name="T44" fmla="*/ 408725666 w 337"/>
              <a:gd name="T45" fmla="*/ 1208342615 h 598"/>
              <a:gd name="T46" fmla="*/ 433496788 w 337"/>
              <a:gd name="T47" fmla="*/ 1222726639 h 598"/>
              <a:gd name="T48" fmla="*/ 433496788 w 337"/>
              <a:gd name="T49" fmla="*/ 1204232689 h 598"/>
              <a:gd name="T50" fmla="*/ 544967554 w 337"/>
              <a:gd name="T51" fmla="*/ 1198067083 h 598"/>
              <a:gd name="T52" fmla="*/ 544967554 w 337"/>
              <a:gd name="T53" fmla="*/ 1150802217 h 598"/>
              <a:gd name="T54" fmla="*/ 619280920 w 337"/>
              <a:gd name="T55" fmla="*/ 1101481672 h 598"/>
              <a:gd name="T56" fmla="*/ 619280920 w 337"/>
              <a:gd name="T57" fmla="*/ 1029557250 h 598"/>
              <a:gd name="T58" fmla="*/ 608959260 w 337"/>
              <a:gd name="T59" fmla="*/ 1029557250 h 598"/>
              <a:gd name="T60" fmla="*/ 608959260 w 337"/>
              <a:gd name="T61" fmla="*/ 1015171792 h 598"/>
              <a:gd name="T62" fmla="*/ 613088499 w 337"/>
              <a:gd name="T63" fmla="*/ 976126778 h 598"/>
              <a:gd name="T64" fmla="*/ 619280920 w 337"/>
              <a:gd name="T65" fmla="*/ 965851247 h 598"/>
              <a:gd name="T66" fmla="*/ 623410159 w 337"/>
              <a:gd name="T67" fmla="*/ 937081765 h 598"/>
              <a:gd name="T68" fmla="*/ 641987423 w 337"/>
              <a:gd name="T69" fmla="*/ 922696307 h 598"/>
              <a:gd name="T70" fmla="*/ 677080204 w 337"/>
              <a:gd name="T71" fmla="*/ 873377195 h 598"/>
              <a:gd name="T72" fmla="*/ 695658905 w 337"/>
              <a:gd name="T73" fmla="*/ 815836797 h 598"/>
              <a:gd name="T74" fmla="*/ 687401864 w 337"/>
              <a:gd name="T75" fmla="*/ 772681857 h 598"/>
              <a:gd name="T76" fmla="*/ 670887783 w 337"/>
              <a:gd name="T77" fmla="*/ 713085780 h 598"/>
              <a:gd name="T78" fmla="*/ 681209443 w 337"/>
              <a:gd name="T79" fmla="*/ 680206372 h 598"/>
              <a:gd name="T80" fmla="*/ 584188138 w 337"/>
              <a:gd name="T81" fmla="*/ 43154940 h 5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37" h="598">
                <a:moveTo>
                  <a:pt x="283" y="21"/>
                </a:moveTo>
                <a:lnTo>
                  <a:pt x="283" y="0"/>
                </a:lnTo>
                <a:lnTo>
                  <a:pt x="59" y="14"/>
                </a:lnTo>
                <a:lnTo>
                  <a:pt x="75" y="26"/>
                </a:lnTo>
                <a:lnTo>
                  <a:pt x="80" y="35"/>
                </a:lnTo>
                <a:lnTo>
                  <a:pt x="99" y="50"/>
                </a:lnTo>
                <a:lnTo>
                  <a:pt x="101" y="61"/>
                </a:lnTo>
                <a:lnTo>
                  <a:pt x="99" y="80"/>
                </a:lnTo>
                <a:lnTo>
                  <a:pt x="89" y="90"/>
                </a:lnTo>
                <a:lnTo>
                  <a:pt x="87" y="106"/>
                </a:lnTo>
                <a:lnTo>
                  <a:pt x="61" y="123"/>
                </a:lnTo>
                <a:lnTo>
                  <a:pt x="33" y="130"/>
                </a:lnTo>
                <a:lnTo>
                  <a:pt x="28" y="149"/>
                </a:lnTo>
                <a:lnTo>
                  <a:pt x="40" y="161"/>
                </a:lnTo>
                <a:lnTo>
                  <a:pt x="42" y="175"/>
                </a:lnTo>
                <a:lnTo>
                  <a:pt x="33" y="191"/>
                </a:lnTo>
                <a:lnTo>
                  <a:pt x="28" y="208"/>
                </a:lnTo>
                <a:lnTo>
                  <a:pt x="7" y="220"/>
                </a:lnTo>
                <a:lnTo>
                  <a:pt x="11" y="239"/>
                </a:lnTo>
                <a:lnTo>
                  <a:pt x="2" y="243"/>
                </a:lnTo>
                <a:lnTo>
                  <a:pt x="0" y="269"/>
                </a:lnTo>
                <a:lnTo>
                  <a:pt x="14" y="312"/>
                </a:lnTo>
                <a:lnTo>
                  <a:pt x="37" y="331"/>
                </a:lnTo>
                <a:lnTo>
                  <a:pt x="42" y="340"/>
                </a:lnTo>
                <a:lnTo>
                  <a:pt x="63" y="354"/>
                </a:lnTo>
                <a:lnTo>
                  <a:pt x="73" y="390"/>
                </a:lnTo>
                <a:lnTo>
                  <a:pt x="77" y="397"/>
                </a:lnTo>
                <a:lnTo>
                  <a:pt x="85" y="399"/>
                </a:lnTo>
                <a:lnTo>
                  <a:pt x="94" y="390"/>
                </a:lnTo>
                <a:lnTo>
                  <a:pt x="108" y="392"/>
                </a:lnTo>
                <a:lnTo>
                  <a:pt x="120" y="402"/>
                </a:lnTo>
                <a:lnTo>
                  <a:pt x="120" y="404"/>
                </a:lnTo>
                <a:lnTo>
                  <a:pt x="115" y="413"/>
                </a:lnTo>
                <a:lnTo>
                  <a:pt x="115" y="423"/>
                </a:lnTo>
                <a:lnTo>
                  <a:pt x="101" y="454"/>
                </a:lnTo>
                <a:lnTo>
                  <a:pt x="103" y="468"/>
                </a:lnTo>
                <a:lnTo>
                  <a:pt x="132" y="494"/>
                </a:lnTo>
                <a:lnTo>
                  <a:pt x="141" y="496"/>
                </a:lnTo>
                <a:lnTo>
                  <a:pt x="177" y="522"/>
                </a:lnTo>
                <a:lnTo>
                  <a:pt x="177" y="536"/>
                </a:lnTo>
                <a:lnTo>
                  <a:pt x="186" y="550"/>
                </a:lnTo>
                <a:lnTo>
                  <a:pt x="179" y="567"/>
                </a:lnTo>
                <a:lnTo>
                  <a:pt x="184" y="569"/>
                </a:lnTo>
                <a:lnTo>
                  <a:pt x="193" y="591"/>
                </a:lnTo>
                <a:lnTo>
                  <a:pt x="203" y="595"/>
                </a:lnTo>
                <a:lnTo>
                  <a:pt x="198" y="588"/>
                </a:lnTo>
                <a:lnTo>
                  <a:pt x="203" y="586"/>
                </a:lnTo>
                <a:lnTo>
                  <a:pt x="210" y="595"/>
                </a:lnTo>
                <a:lnTo>
                  <a:pt x="217" y="598"/>
                </a:lnTo>
                <a:lnTo>
                  <a:pt x="210" y="586"/>
                </a:lnTo>
                <a:lnTo>
                  <a:pt x="224" y="569"/>
                </a:lnTo>
                <a:lnTo>
                  <a:pt x="264" y="583"/>
                </a:lnTo>
                <a:lnTo>
                  <a:pt x="274" y="574"/>
                </a:lnTo>
                <a:lnTo>
                  <a:pt x="264" y="560"/>
                </a:lnTo>
                <a:lnTo>
                  <a:pt x="266" y="548"/>
                </a:lnTo>
                <a:lnTo>
                  <a:pt x="300" y="536"/>
                </a:lnTo>
                <a:lnTo>
                  <a:pt x="292" y="517"/>
                </a:lnTo>
                <a:lnTo>
                  <a:pt x="300" y="501"/>
                </a:lnTo>
                <a:lnTo>
                  <a:pt x="295" y="501"/>
                </a:lnTo>
                <a:lnTo>
                  <a:pt x="300" y="498"/>
                </a:lnTo>
                <a:lnTo>
                  <a:pt x="295" y="494"/>
                </a:lnTo>
                <a:lnTo>
                  <a:pt x="300" y="491"/>
                </a:lnTo>
                <a:lnTo>
                  <a:pt x="297" y="475"/>
                </a:lnTo>
                <a:lnTo>
                  <a:pt x="304" y="472"/>
                </a:lnTo>
                <a:lnTo>
                  <a:pt x="300" y="470"/>
                </a:lnTo>
                <a:lnTo>
                  <a:pt x="307" y="465"/>
                </a:lnTo>
                <a:lnTo>
                  <a:pt x="302" y="456"/>
                </a:lnTo>
                <a:lnTo>
                  <a:pt x="304" y="449"/>
                </a:lnTo>
                <a:lnTo>
                  <a:pt x="311" y="449"/>
                </a:lnTo>
                <a:lnTo>
                  <a:pt x="318" y="430"/>
                </a:lnTo>
                <a:lnTo>
                  <a:pt x="328" y="425"/>
                </a:lnTo>
                <a:lnTo>
                  <a:pt x="325" y="418"/>
                </a:lnTo>
                <a:lnTo>
                  <a:pt x="337" y="397"/>
                </a:lnTo>
                <a:lnTo>
                  <a:pt x="333" y="385"/>
                </a:lnTo>
                <a:lnTo>
                  <a:pt x="333" y="376"/>
                </a:lnTo>
                <a:lnTo>
                  <a:pt x="321" y="359"/>
                </a:lnTo>
                <a:lnTo>
                  <a:pt x="325" y="347"/>
                </a:lnTo>
                <a:lnTo>
                  <a:pt x="323" y="338"/>
                </a:lnTo>
                <a:lnTo>
                  <a:pt x="330" y="331"/>
                </a:lnTo>
                <a:lnTo>
                  <a:pt x="311" y="78"/>
                </a:lnTo>
                <a:lnTo>
                  <a:pt x="283" y="21"/>
                </a:lnTo>
                <a:close/>
              </a:path>
            </a:pathLst>
          </a:custGeom>
          <a:solidFill>
            <a:schemeClr val="bg1"/>
          </a:solidFill>
          <a:ln w="3175">
            <a:solidFill>
              <a:schemeClr val="tx1"/>
            </a:solidFill>
            <a:round/>
            <a:headEnd/>
            <a:tailEnd/>
          </a:ln>
        </p:spPr>
        <p:txBody>
          <a:bodyPr/>
          <a:lstStyle/>
          <a:p>
            <a:endParaRPr lang="en-US" dirty="0"/>
          </a:p>
        </p:txBody>
      </p:sp>
      <p:grpSp>
        <p:nvGrpSpPr>
          <p:cNvPr id="179" name="Group 77"/>
          <p:cNvGrpSpPr>
            <a:grpSpLocks/>
          </p:cNvGrpSpPr>
          <p:nvPr/>
        </p:nvGrpSpPr>
        <p:grpSpPr bwMode="auto">
          <a:xfrm>
            <a:off x="8214232" y="2628948"/>
            <a:ext cx="415788" cy="233701"/>
            <a:chOff x="4747" y="1589"/>
            <a:chExt cx="290" cy="163"/>
          </a:xfrm>
          <a:pattFill prst="dkUpDiag">
            <a:fgClr>
              <a:srgbClr val="FF9933"/>
            </a:fgClr>
            <a:bgClr>
              <a:schemeClr val="bg1"/>
            </a:bgClr>
          </a:pattFill>
        </p:grpSpPr>
        <p:sp>
          <p:nvSpPr>
            <p:cNvPr id="180" name="Freeform 78"/>
            <p:cNvSpPr>
              <a:spLocks/>
            </p:cNvSpPr>
            <p:nvPr/>
          </p:nvSpPr>
          <p:spPr bwMode="gray">
            <a:xfrm>
              <a:off x="4969" y="1731"/>
              <a:ext cx="30" cy="21"/>
            </a:xfrm>
            <a:custGeom>
              <a:avLst/>
              <a:gdLst/>
              <a:ahLst/>
              <a:cxnLst>
                <a:cxn ang="0">
                  <a:pos x="23" y="4"/>
                </a:cxn>
                <a:cxn ang="0">
                  <a:pos x="16" y="0"/>
                </a:cxn>
                <a:cxn ang="0">
                  <a:pos x="9" y="2"/>
                </a:cxn>
                <a:cxn ang="0">
                  <a:pos x="7" y="14"/>
                </a:cxn>
                <a:cxn ang="0">
                  <a:pos x="0" y="16"/>
                </a:cxn>
                <a:cxn ang="0">
                  <a:pos x="7" y="21"/>
                </a:cxn>
                <a:cxn ang="0">
                  <a:pos x="14" y="14"/>
                </a:cxn>
                <a:cxn ang="0">
                  <a:pos x="26" y="9"/>
                </a:cxn>
                <a:cxn ang="0">
                  <a:pos x="30" y="11"/>
                </a:cxn>
                <a:cxn ang="0">
                  <a:pos x="28" y="0"/>
                </a:cxn>
                <a:cxn ang="0">
                  <a:pos x="23" y="4"/>
                </a:cxn>
              </a:cxnLst>
              <a:rect l="0" t="0" r="r" b="b"/>
              <a:pathLst>
                <a:path w="30" h="21">
                  <a:moveTo>
                    <a:pt x="23" y="4"/>
                  </a:moveTo>
                  <a:lnTo>
                    <a:pt x="16" y="0"/>
                  </a:lnTo>
                  <a:lnTo>
                    <a:pt x="9" y="2"/>
                  </a:lnTo>
                  <a:lnTo>
                    <a:pt x="7" y="14"/>
                  </a:lnTo>
                  <a:lnTo>
                    <a:pt x="0" y="16"/>
                  </a:lnTo>
                  <a:lnTo>
                    <a:pt x="7" y="21"/>
                  </a:lnTo>
                  <a:lnTo>
                    <a:pt x="14" y="14"/>
                  </a:lnTo>
                  <a:lnTo>
                    <a:pt x="26" y="9"/>
                  </a:lnTo>
                  <a:lnTo>
                    <a:pt x="30" y="11"/>
                  </a:lnTo>
                  <a:lnTo>
                    <a:pt x="28" y="0"/>
                  </a:lnTo>
                  <a:lnTo>
                    <a:pt x="23" y="4"/>
                  </a:lnTo>
                  <a:close/>
                </a:path>
              </a:pathLst>
            </a:custGeom>
            <a:grpFill/>
            <a:ln w="3175">
              <a:solidFill>
                <a:schemeClr val="tx1"/>
              </a:solidFill>
              <a:round/>
              <a:headEnd/>
              <a:tailEnd/>
            </a:ln>
          </p:spPr>
          <p:txBody>
            <a:bodyPr/>
            <a:lstStyle/>
            <a:p>
              <a:pPr>
                <a:defRPr/>
              </a:pPr>
              <a:endParaRPr lang="en-US" sz="1800" dirty="0"/>
            </a:p>
          </p:txBody>
        </p:sp>
        <p:sp>
          <p:nvSpPr>
            <p:cNvPr id="181" name="Freeform 79"/>
            <p:cNvSpPr>
              <a:spLocks/>
            </p:cNvSpPr>
            <p:nvPr/>
          </p:nvSpPr>
          <p:spPr bwMode="gray">
            <a:xfrm>
              <a:off x="5016" y="1726"/>
              <a:ext cx="21" cy="21"/>
            </a:xfrm>
            <a:custGeom>
              <a:avLst/>
              <a:gdLst/>
              <a:ahLst/>
              <a:cxnLst>
                <a:cxn ang="0">
                  <a:pos x="14" y="0"/>
                </a:cxn>
                <a:cxn ang="0">
                  <a:pos x="14" y="7"/>
                </a:cxn>
                <a:cxn ang="0">
                  <a:pos x="14" y="12"/>
                </a:cxn>
                <a:cxn ang="0">
                  <a:pos x="2" y="12"/>
                </a:cxn>
                <a:cxn ang="0">
                  <a:pos x="0" y="16"/>
                </a:cxn>
                <a:cxn ang="0">
                  <a:pos x="12" y="21"/>
                </a:cxn>
                <a:cxn ang="0">
                  <a:pos x="21" y="16"/>
                </a:cxn>
                <a:cxn ang="0">
                  <a:pos x="21" y="9"/>
                </a:cxn>
                <a:cxn ang="0">
                  <a:pos x="14" y="0"/>
                </a:cxn>
              </a:cxnLst>
              <a:rect l="0" t="0" r="r" b="b"/>
              <a:pathLst>
                <a:path w="21" h="21">
                  <a:moveTo>
                    <a:pt x="14" y="0"/>
                  </a:moveTo>
                  <a:lnTo>
                    <a:pt x="14" y="7"/>
                  </a:lnTo>
                  <a:lnTo>
                    <a:pt x="14" y="12"/>
                  </a:lnTo>
                  <a:lnTo>
                    <a:pt x="2" y="12"/>
                  </a:lnTo>
                  <a:lnTo>
                    <a:pt x="0" y="16"/>
                  </a:lnTo>
                  <a:lnTo>
                    <a:pt x="12" y="21"/>
                  </a:lnTo>
                  <a:lnTo>
                    <a:pt x="21" y="16"/>
                  </a:lnTo>
                  <a:lnTo>
                    <a:pt x="21" y="9"/>
                  </a:lnTo>
                  <a:lnTo>
                    <a:pt x="14" y="0"/>
                  </a:lnTo>
                  <a:close/>
                </a:path>
              </a:pathLst>
            </a:custGeom>
            <a:grpFill/>
            <a:ln w="3175">
              <a:solidFill>
                <a:schemeClr val="tx1"/>
              </a:solidFill>
              <a:round/>
              <a:headEnd/>
              <a:tailEnd/>
            </a:ln>
          </p:spPr>
          <p:txBody>
            <a:bodyPr/>
            <a:lstStyle/>
            <a:p>
              <a:pPr>
                <a:defRPr/>
              </a:pPr>
              <a:endParaRPr lang="en-US" sz="1800" dirty="0"/>
            </a:p>
          </p:txBody>
        </p:sp>
        <p:sp>
          <p:nvSpPr>
            <p:cNvPr id="182" name="Freeform 80"/>
            <p:cNvSpPr>
              <a:spLocks/>
            </p:cNvSpPr>
            <p:nvPr/>
          </p:nvSpPr>
          <p:spPr bwMode="gray">
            <a:xfrm>
              <a:off x="4747" y="1589"/>
              <a:ext cx="290" cy="144"/>
            </a:xfrm>
            <a:custGeom>
              <a:avLst/>
              <a:gdLst/>
              <a:ahLst/>
              <a:cxnLst>
                <a:cxn ang="0">
                  <a:pos x="288" y="104"/>
                </a:cxn>
                <a:cxn ang="0">
                  <a:pos x="290" y="99"/>
                </a:cxn>
                <a:cxn ang="0">
                  <a:pos x="283" y="80"/>
                </a:cxn>
                <a:cxn ang="0">
                  <a:pos x="281" y="78"/>
                </a:cxn>
                <a:cxn ang="0">
                  <a:pos x="276" y="78"/>
                </a:cxn>
                <a:cxn ang="0">
                  <a:pos x="281" y="94"/>
                </a:cxn>
                <a:cxn ang="0">
                  <a:pos x="281" y="101"/>
                </a:cxn>
                <a:cxn ang="0">
                  <a:pos x="271" y="106"/>
                </a:cxn>
                <a:cxn ang="0">
                  <a:pos x="240" y="104"/>
                </a:cxn>
                <a:cxn ang="0">
                  <a:pos x="229" y="90"/>
                </a:cxn>
                <a:cxn ang="0">
                  <a:pos x="222" y="87"/>
                </a:cxn>
                <a:cxn ang="0">
                  <a:pos x="217" y="71"/>
                </a:cxn>
                <a:cxn ang="0">
                  <a:pos x="210" y="66"/>
                </a:cxn>
                <a:cxn ang="0">
                  <a:pos x="193" y="64"/>
                </a:cxn>
                <a:cxn ang="0">
                  <a:pos x="191" y="61"/>
                </a:cxn>
                <a:cxn ang="0">
                  <a:pos x="191" y="54"/>
                </a:cxn>
                <a:cxn ang="0">
                  <a:pos x="193" y="47"/>
                </a:cxn>
                <a:cxn ang="0">
                  <a:pos x="198" y="45"/>
                </a:cxn>
                <a:cxn ang="0">
                  <a:pos x="200" y="31"/>
                </a:cxn>
                <a:cxn ang="0">
                  <a:pos x="205" y="26"/>
                </a:cxn>
                <a:cxn ang="0">
                  <a:pos x="184" y="0"/>
                </a:cxn>
                <a:cxn ang="0">
                  <a:pos x="174" y="0"/>
                </a:cxn>
                <a:cxn ang="0">
                  <a:pos x="151" y="23"/>
                </a:cxn>
                <a:cxn ang="0">
                  <a:pos x="2" y="61"/>
                </a:cxn>
                <a:cxn ang="0">
                  <a:pos x="0" y="139"/>
                </a:cxn>
                <a:cxn ang="0">
                  <a:pos x="2" y="137"/>
                </a:cxn>
                <a:cxn ang="0">
                  <a:pos x="52" y="125"/>
                </a:cxn>
                <a:cxn ang="0">
                  <a:pos x="56" y="130"/>
                </a:cxn>
                <a:cxn ang="0">
                  <a:pos x="56" y="125"/>
                </a:cxn>
                <a:cxn ang="0">
                  <a:pos x="163" y="99"/>
                </a:cxn>
                <a:cxn ang="0">
                  <a:pos x="167" y="113"/>
                </a:cxn>
                <a:cxn ang="0">
                  <a:pos x="170" y="113"/>
                </a:cxn>
                <a:cxn ang="0">
                  <a:pos x="172" y="123"/>
                </a:cxn>
                <a:cxn ang="0">
                  <a:pos x="193" y="132"/>
                </a:cxn>
                <a:cxn ang="0">
                  <a:pos x="200" y="144"/>
                </a:cxn>
                <a:cxn ang="0">
                  <a:pos x="205" y="144"/>
                </a:cxn>
                <a:cxn ang="0">
                  <a:pos x="215" y="139"/>
                </a:cxn>
                <a:cxn ang="0">
                  <a:pos x="231" y="120"/>
                </a:cxn>
                <a:cxn ang="0">
                  <a:pos x="238" y="120"/>
                </a:cxn>
                <a:cxn ang="0">
                  <a:pos x="243" y="130"/>
                </a:cxn>
                <a:cxn ang="0">
                  <a:pos x="250" y="130"/>
                </a:cxn>
                <a:cxn ang="0">
                  <a:pos x="266" y="118"/>
                </a:cxn>
                <a:cxn ang="0">
                  <a:pos x="276" y="118"/>
                </a:cxn>
                <a:cxn ang="0">
                  <a:pos x="288" y="104"/>
                </a:cxn>
              </a:cxnLst>
              <a:rect l="0" t="0" r="r" b="b"/>
              <a:pathLst>
                <a:path w="290" h="144">
                  <a:moveTo>
                    <a:pt x="288" y="104"/>
                  </a:moveTo>
                  <a:lnTo>
                    <a:pt x="290" y="99"/>
                  </a:lnTo>
                  <a:lnTo>
                    <a:pt x="283" y="80"/>
                  </a:lnTo>
                  <a:lnTo>
                    <a:pt x="281" y="78"/>
                  </a:lnTo>
                  <a:lnTo>
                    <a:pt x="276" y="78"/>
                  </a:lnTo>
                  <a:lnTo>
                    <a:pt x="281" y="94"/>
                  </a:lnTo>
                  <a:lnTo>
                    <a:pt x="281" y="101"/>
                  </a:lnTo>
                  <a:lnTo>
                    <a:pt x="271" y="106"/>
                  </a:lnTo>
                  <a:lnTo>
                    <a:pt x="240" y="104"/>
                  </a:lnTo>
                  <a:lnTo>
                    <a:pt x="229" y="90"/>
                  </a:lnTo>
                  <a:lnTo>
                    <a:pt x="222" y="87"/>
                  </a:lnTo>
                  <a:lnTo>
                    <a:pt x="217" y="71"/>
                  </a:lnTo>
                  <a:lnTo>
                    <a:pt x="210" y="66"/>
                  </a:lnTo>
                  <a:lnTo>
                    <a:pt x="193" y="64"/>
                  </a:lnTo>
                  <a:lnTo>
                    <a:pt x="191" y="61"/>
                  </a:lnTo>
                  <a:lnTo>
                    <a:pt x="191" y="54"/>
                  </a:lnTo>
                  <a:lnTo>
                    <a:pt x="193" y="47"/>
                  </a:lnTo>
                  <a:lnTo>
                    <a:pt x="198" y="45"/>
                  </a:lnTo>
                  <a:lnTo>
                    <a:pt x="200" y="31"/>
                  </a:lnTo>
                  <a:lnTo>
                    <a:pt x="205" y="26"/>
                  </a:lnTo>
                  <a:lnTo>
                    <a:pt x="184" y="0"/>
                  </a:lnTo>
                  <a:lnTo>
                    <a:pt x="174" y="0"/>
                  </a:lnTo>
                  <a:lnTo>
                    <a:pt x="151" y="23"/>
                  </a:lnTo>
                  <a:lnTo>
                    <a:pt x="2" y="61"/>
                  </a:lnTo>
                  <a:lnTo>
                    <a:pt x="0" y="139"/>
                  </a:lnTo>
                  <a:lnTo>
                    <a:pt x="2" y="137"/>
                  </a:lnTo>
                  <a:lnTo>
                    <a:pt x="52" y="125"/>
                  </a:lnTo>
                  <a:lnTo>
                    <a:pt x="56" y="130"/>
                  </a:lnTo>
                  <a:lnTo>
                    <a:pt x="56" y="125"/>
                  </a:lnTo>
                  <a:lnTo>
                    <a:pt x="163" y="99"/>
                  </a:lnTo>
                  <a:lnTo>
                    <a:pt x="167" y="113"/>
                  </a:lnTo>
                  <a:lnTo>
                    <a:pt x="170" y="113"/>
                  </a:lnTo>
                  <a:lnTo>
                    <a:pt x="172" y="123"/>
                  </a:lnTo>
                  <a:lnTo>
                    <a:pt x="193" y="132"/>
                  </a:lnTo>
                  <a:lnTo>
                    <a:pt x="200" y="144"/>
                  </a:lnTo>
                  <a:lnTo>
                    <a:pt x="205" y="144"/>
                  </a:lnTo>
                  <a:lnTo>
                    <a:pt x="215" y="139"/>
                  </a:lnTo>
                  <a:lnTo>
                    <a:pt x="231" y="120"/>
                  </a:lnTo>
                  <a:lnTo>
                    <a:pt x="238" y="120"/>
                  </a:lnTo>
                  <a:lnTo>
                    <a:pt x="243" y="130"/>
                  </a:lnTo>
                  <a:lnTo>
                    <a:pt x="250" y="130"/>
                  </a:lnTo>
                  <a:lnTo>
                    <a:pt x="266" y="118"/>
                  </a:lnTo>
                  <a:lnTo>
                    <a:pt x="276" y="118"/>
                  </a:lnTo>
                  <a:lnTo>
                    <a:pt x="288" y="104"/>
                  </a:lnTo>
                  <a:close/>
                </a:path>
              </a:pathLst>
            </a:custGeom>
            <a:grpFill/>
            <a:ln w="3175">
              <a:solidFill>
                <a:schemeClr val="tx1"/>
              </a:solidFill>
              <a:round/>
              <a:headEnd/>
              <a:tailEnd/>
            </a:ln>
          </p:spPr>
          <p:txBody>
            <a:bodyPr/>
            <a:lstStyle/>
            <a:p>
              <a:pPr>
                <a:defRPr/>
              </a:pPr>
              <a:endParaRPr lang="en-US" sz="1800" dirty="0"/>
            </a:p>
          </p:txBody>
        </p:sp>
      </p:grpSp>
      <p:sp>
        <p:nvSpPr>
          <p:cNvPr id="183" name="Freeform 81"/>
          <p:cNvSpPr>
            <a:spLocks/>
          </p:cNvSpPr>
          <p:nvPr/>
        </p:nvSpPr>
        <p:spPr bwMode="gray">
          <a:xfrm>
            <a:off x="8129327" y="2338625"/>
            <a:ext cx="203200" cy="377825"/>
          </a:xfrm>
          <a:custGeom>
            <a:avLst/>
            <a:gdLst>
              <a:gd name="T0" fmla="*/ 249224079 w 141"/>
              <a:gd name="T1" fmla="*/ 512051625 h 264"/>
              <a:gd name="T2" fmla="*/ 230532562 w 141"/>
              <a:gd name="T3" fmla="*/ 487472964 h 264"/>
              <a:gd name="T4" fmla="*/ 234685912 w 141"/>
              <a:gd name="T5" fmla="*/ 454700938 h 264"/>
              <a:gd name="T6" fmla="*/ 220147745 w 141"/>
              <a:gd name="T7" fmla="*/ 337954444 h 264"/>
              <a:gd name="T8" fmla="*/ 245070729 w 141"/>
              <a:gd name="T9" fmla="*/ 235543833 h 264"/>
              <a:gd name="T10" fmla="*/ 234685912 w 141"/>
              <a:gd name="T11" fmla="*/ 159759866 h 264"/>
              <a:gd name="T12" fmla="*/ 259608896 w 141"/>
              <a:gd name="T13" fmla="*/ 145422553 h 264"/>
              <a:gd name="T14" fmla="*/ 292838582 w 141"/>
              <a:gd name="T15" fmla="*/ 96265230 h 264"/>
              <a:gd name="T16" fmla="*/ 292838582 w 141"/>
              <a:gd name="T17" fmla="*/ 81927916 h 264"/>
              <a:gd name="T18" fmla="*/ 274147064 w 141"/>
              <a:gd name="T19" fmla="*/ 53253289 h 264"/>
              <a:gd name="T20" fmla="*/ 284530440 w 141"/>
              <a:gd name="T21" fmla="*/ 14337314 h 264"/>
              <a:gd name="T22" fmla="*/ 274147064 w 141"/>
              <a:gd name="T23" fmla="*/ 0 h 264"/>
              <a:gd name="T24" fmla="*/ 0 w 141"/>
              <a:gd name="T25" fmla="*/ 67590603 h 264"/>
              <a:gd name="T26" fmla="*/ 4153350 w 141"/>
              <a:gd name="T27" fmla="*/ 81927916 h 264"/>
              <a:gd name="T28" fmla="*/ 0 w 141"/>
              <a:gd name="T29" fmla="*/ 92169264 h 264"/>
              <a:gd name="T30" fmla="*/ 8308142 w 141"/>
              <a:gd name="T31" fmla="*/ 106506578 h 264"/>
              <a:gd name="T32" fmla="*/ 14538167 w 141"/>
              <a:gd name="T33" fmla="*/ 145422553 h 264"/>
              <a:gd name="T34" fmla="*/ 33229685 w 141"/>
              <a:gd name="T35" fmla="*/ 174097180 h 264"/>
              <a:gd name="T36" fmla="*/ 33229685 w 141"/>
              <a:gd name="T37" fmla="*/ 192531892 h 264"/>
              <a:gd name="T38" fmla="*/ 37383035 w 141"/>
              <a:gd name="T39" fmla="*/ 217109122 h 264"/>
              <a:gd name="T40" fmla="*/ 33229685 w 141"/>
              <a:gd name="T41" fmla="*/ 231447867 h 264"/>
              <a:gd name="T42" fmla="*/ 29076335 w 141"/>
              <a:gd name="T43" fmla="*/ 266266444 h 264"/>
              <a:gd name="T44" fmla="*/ 58152670 w 141"/>
              <a:gd name="T45" fmla="*/ 327713097 h 264"/>
              <a:gd name="T46" fmla="*/ 53999319 w 141"/>
              <a:gd name="T47" fmla="*/ 352291758 h 264"/>
              <a:gd name="T48" fmla="*/ 58152670 w 141"/>
              <a:gd name="T49" fmla="*/ 366629072 h 264"/>
              <a:gd name="T50" fmla="*/ 72690837 w 141"/>
              <a:gd name="T51" fmla="*/ 352291758 h 264"/>
              <a:gd name="T52" fmla="*/ 87229004 w 141"/>
              <a:gd name="T53" fmla="*/ 366629072 h 264"/>
              <a:gd name="T54" fmla="*/ 116305339 w 141"/>
              <a:gd name="T55" fmla="*/ 522292972 h 264"/>
              <a:gd name="T56" fmla="*/ 126688715 w 141"/>
              <a:gd name="T57" fmla="*/ 540726252 h 264"/>
              <a:gd name="T58" fmla="*/ 249224079 w 141"/>
              <a:gd name="T59" fmla="*/ 512051625 h 2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41" h="264">
                <a:moveTo>
                  <a:pt x="120" y="250"/>
                </a:moveTo>
                <a:lnTo>
                  <a:pt x="111" y="238"/>
                </a:lnTo>
                <a:lnTo>
                  <a:pt x="113" y="222"/>
                </a:lnTo>
                <a:lnTo>
                  <a:pt x="106" y="165"/>
                </a:lnTo>
                <a:lnTo>
                  <a:pt x="118" y="115"/>
                </a:lnTo>
                <a:lnTo>
                  <a:pt x="113" y="78"/>
                </a:lnTo>
                <a:lnTo>
                  <a:pt x="125" y="71"/>
                </a:lnTo>
                <a:lnTo>
                  <a:pt x="141" y="47"/>
                </a:lnTo>
                <a:lnTo>
                  <a:pt x="141" y="40"/>
                </a:lnTo>
                <a:lnTo>
                  <a:pt x="132" y="26"/>
                </a:lnTo>
                <a:lnTo>
                  <a:pt x="137" y="7"/>
                </a:lnTo>
                <a:lnTo>
                  <a:pt x="132" y="0"/>
                </a:lnTo>
                <a:lnTo>
                  <a:pt x="0" y="33"/>
                </a:lnTo>
                <a:lnTo>
                  <a:pt x="2" y="40"/>
                </a:lnTo>
                <a:lnTo>
                  <a:pt x="0" y="45"/>
                </a:lnTo>
                <a:lnTo>
                  <a:pt x="4" y="52"/>
                </a:lnTo>
                <a:lnTo>
                  <a:pt x="7" y="71"/>
                </a:lnTo>
                <a:lnTo>
                  <a:pt x="16" y="85"/>
                </a:lnTo>
                <a:lnTo>
                  <a:pt x="16" y="94"/>
                </a:lnTo>
                <a:lnTo>
                  <a:pt x="18" y="106"/>
                </a:lnTo>
                <a:lnTo>
                  <a:pt x="16" y="113"/>
                </a:lnTo>
                <a:lnTo>
                  <a:pt x="14" y="130"/>
                </a:lnTo>
                <a:lnTo>
                  <a:pt x="28" y="160"/>
                </a:lnTo>
                <a:lnTo>
                  <a:pt x="26" y="172"/>
                </a:lnTo>
                <a:lnTo>
                  <a:pt x="28" y="179"/>
                </a:lnTo>
                <a:lnTo>
                  <a:pt x="35" y="172"/>
                </a:lnTo>
                <a:lnTo>
                  <a:pt x="42" y="179"/>
                </a:lnTo>
                <a:lnTo>
                  <a:pt x="56" y="255"/>
                </a:lnTo>
                <a:lnTo>
                  <a:pt x="61" y="264"/>
                </a:lnTo>
                <a:lnTo>
                  <a:pt x="120" y="250"/>
                </a:lnTo>
                <a:close/>
              </a:path>
            </a:pathLst>
          </a:custGeom>
          <a:solidFill>
            <a:schemeClr val="bg1"/>
          </a:solidFill>
          <a:ln w="3175">
            <a:solidFill>
              <a:schemeClr val="tx1"/>
            </a:solidFill>
            <a:round/>
            <a:headEnd/>
            <a:tailEnd/>
          </a:ln>
        </p:spPr>
        <p:txBody>
          <a:bodyPr/>
          <a:lstStyle/>
          <a:p>
            <a:endParaRPr lang="en-US" dirty="0"/>
          </a:p>
        </p:txBody>
      </p:sp>
      <p:sp>
        <p:nvSpPr>
          <p:cNvPr id="184" name="Freeform 82"/>
          <p:cNvSpPr>
            <a:spLocks/>
          </p:cNvSpPr>
          <p:nvPr/>
        </p:nvSpPr>
        <p:spPr bwMode="gray">
          <a:xfrm>
            <a:off x="8061065" y="2957749"/>
            <a:ext cx="173039" cy="361950"/>
          </a:xfrm>
          <a:custGeom>
            <a:avLst/>
            <a:gdLst>
              <a:gd name="T0" fmla="*/ 10224973 w 121"/>
              <a:gd name="T1" fmla="*/ 415481404 h 253"/>
              <a:gd name="T2" fmla="*/ 63397691 w 121"/>
              <a:gd name="T3" fmla="*/ 458463324 h 253"/>
              <a:gd name="T4" fmla="*/ 87939056 w 121"/>
              <a:gd name="T5" fmla="*/ 458463324 h 253"/>
              <a:gd name="T6" fmla="*/ 112480420 w 121"/>
              <a:gd name="T7" fmla="*/ 472789677 h 253"/>
              <a:gd name="T8" fmla="*/ 141111774 w 121"/>
              <a:gd name="T9" fmla="*/ 468696637 h 253"/>
              <a:gd name="T10" fmla="*/ 151336747 w 121"/>
              <a:gd name="T11" fmla="*/ 507584088 h 253"/>
              <a:gd name="T12" fmla="*/ 155426736 w 121"/>
              <a:gd name="T13" fmla="*/ 517817401 h 253"/>
              <a:gd name="T14" fmla="*/ 218824427 w 121"/>
              <a:gd name="T15" fmla="*/ 382734228 h 253"/>
              <a:gd name="T16" fmla="*/ 212689443 w 121"/>
              <a:gd name="T17" fmla="*/ 366360640 h 253"/>
              <a:gd name="T18" fmla="*/ 227004405 w 121"/>
              <a:gd name="T19" fmla="*/ 358174561 h 253"/>
              <a:gd name="T20" fmla="*/ 233140819 w 121"/>
              <a:gd name="T21" fmla="*/ 347941247 h 253"/>
              <a:gd name="T22" fmla="*/ 227004405 w 121"/>
              <a:gd name="T23" fmla="*/ 284492700 h 253"/>
              <a:gd name="T24" fmla="*/ 233140819 w 121"/>
              <a:gd name="T25" fmla="*/ 280399661 h 253"/>
              <a:gd name="T26" fmla="*/ 237230808 w 121"/>
              <a:gd name="T27" fmla="*/ 280399661 h 253"/>
              <a:gd name="T28" fmla="*/ 241320797 w 121"/>
              <a:gd name="T29" fmla="*/ 276305191 h 253"/>
              <a:gd name="T30" fmla="*/ 247455781 w 121"/>
              <a:gd name="T31" fmla="*/ 212858074 h 253"/>
              <a:gd name="T32" fmla="*/ 237230808 w 121"/>
              <a:gd name="T33" fmla="*/ 198530290 h 253"/>
              <a:gd name="T34" fmla="*/ 218824427 w 121"/>
              <a:gd name="T35" fmla="*/ 184203937 h 253"/>
              <a:gd name="T36" fmla="*/ 194283062 w 121"/>
              <a:gd name="T37" fmla="*/ 178063663 h 253"/>
              <a:gd name="T38" fmla="*/ 188148079 w 121"/>
              <a:gd name="T39" fmla="*/ 169876154 h 253"/>
              <a:gd name="T40" fmla="*/ 188148079 w 121"/>
              <a:gd name="T41" fmla="*/ 159642840 h 253"/>
              <a:gd name="T42" fmla="*/ 194283062 w 121"/>
              <a:gd name="T43" fmla="*/ 130988704 h 253"/>
              <a:gd name="T44" fmla="*/ 198373051 w 121"/>
              <a:gd name="T45" fmla="*/ 120755390 h 253"/>
              <a:gd name="T46" fmla="*/ 208599454 w 121"/>
              <a:gd name="T47" fmla="*/ 53213803 h 253"/>
              <a:gd name="T48" fmla="*/ 59307702 w 121"/>
              <a:gd name="T49" fmla="*/ 0 h 253"/>
              <a:gd name="T50" fmla="*/ 44991310 w 121"/>
              <a:gd name="T51" fmla="*/ 24561097 h 253"/>
              <a:gd name="T52" fmla="*/ 28631354 w 121"/>
              <a:gd name="T53" fmla="*/ 71634626 h 253"/>
              <a:gd name="T54" fmla="*/ 10224973 w 121"/>
              <a:gd name="T55" fmla="*/ 96195723 h 253"/>
              <a:gd name="T56" fmla="*/ 24541365 w 121"/>
              <a:gd name="T57" fmla="*/ 116662351 h 253"/>
              <a:gd name="T58" fmla="*/ 20451376 w 121"/>
              <a:gd name="T59" fmla="*/ 139176213 h 253"/>
              <a:gd name="T60" fmla="*/ 10224973 w 121"/>
              <a:gd name="T61" fmla="*/ 149409526 h 253"/>
              <a:gd name="T62" fmla="*/ 10224973 w 121"/>
              <a:gd name="T63" fmla="*/ 163737310 h 253"/>
              <a:gd name="T64" fmla="*/ 10224973 w 121"/>
              <a:gd name="T65" fmla="*/ 163737310 h 253"/>
              <a:gd name="T66" fmla="*/ 20451376 w 121"/>
              <a:gd name="T67" fmla="*/ 188296977 h 253"/>
              <a:gd name="T68" fmla="*/ 38856326 w 121"/>
              <a:gd name="T69" fmla="*/ 188296977 h 253"/>
              <a:gd name="T70" fmla="*/ 49082729 w 121"/>
              <a:gd name="T71" fmla="*/ 212858074 h 253"/>
              <a:gd name="T72" fmla="*/ 63397691 w 121"/>
              <a:gd name="T73" fmla="*/ 216951113 h 253"/>
              <a:gd name="T74" fmla="*/ 112480420 w 121"/>
              <a:gd name="T75" fmla="*/ 261978838 h 253"/>
              <a:gd name="T76" fmla="*/ 59307702 w 121"/>
              <a:gd name="T77" fmla="*/ 319287111 h 253"/>
              <a:gd name="T78" fmla="*/ 63397691 w 121"/>
              <a:gd name="T79" fmla="*/ 329520425 h 253"/>
              <a:gd name="T80" fmla="*/ 59307702 w 121"/>
              <a:gd name="T81" fmla="*/ 333613464 h 253"/>
              <a:gd name="T82" fmla="*/ 24541365 w 121"/>
              <a:gd name="T83" fmla="*/ 352034287 h 253"/>
              <a:gd name="T84" fmla="*/ 10224973 w 121"/>
              <a:gd name="T85" fmla="*/ 372500914 h 253"/>
              <a:gd name="T86" fmla="*/ 0 w 121"/>
              <a:gd name="T87" fmla="*/ 405248090 h 253"/>
              <a:gd name="T88" fmla="*/ 10224973 w 121"/>
              <a:gd name="T89" fmla="*/ 415481404 h 2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1" h="253">
                <a:moveTo>
                  <a:pt x="5" y="203"/>
                </a:moveTo>
                <a:lnTo>
                  <a:pt x="31" y="224"/>
                </a:lnTo>
                <a:lnTo>
                  <a:pt x="43" y="224"/>
                </a:lnTo>
                <a:lnTo>
                  <a:pt x="55" y="231"/>
                </a:lnTo>
                <a:lnTo>
                  <a:pt x="69" y="229"/>
                </a:lnTo>
                <a:lnTo>
                  <a:pt x="74" y="248"/>
                </a:lnTo>
                <a:lnTo>
                  <a:pt x="76" y="253"/>
                </a:lnTo>
                <a:lnTo>
                  <a:pt x="107" y="187"/>
                </a:lnTo>
                <a:lnTo>
                  <a:pt x="104" y="179"/>
                </a:lnTo>
                <a:lnTo>
                  <a:pt x="111" y="175"/>
                </a:lnTo>
                <a:lnTo>
                  <a:pt x="114" y="170"/>
                </a:lnTo>
                <a:lnTo>
                  <a:pt x="111" y="139"/>
                </a:lnTo>
                <a:lnTo>
                  <a:pt x="114" y="137"/>
                </a:lnTo>
                <a:lnTo>
                  <a:pt x="116" y="137"/>
                </a:lnTo>
                <a:lnTo>
                  <a:pt x="118" y="135"/>
                </a:lnTo>
                <a:lnTo>
                  <a:pt x="121" y="104"/>
                </a:lnTo>
                <a:lnTo>
                  <a:pt x="116" y="97"/>
                </a:lnTo>
                <a:lnTo>
                  <a:pt x="107" y="90"/>
                </a:lnTo>
                <a:lnTo>
                  <a:pt x="95" y="87"/>
                </a:lnTo>
                <a:lnTo>
                  <a:pt x="92" y="83"/>
                </a:lnTo>
                <a:lnTo>
                  <a:pt x="92" y="78"/>
                </a:lnTo>
                <a:lnTo>
                  <a:pt x="95" y="64"/>
                </a:lnTo>
                <a:lnTo>
                  <a:pt x="97" y="59"/>
                </a:lnTo>
                <a:lnTo>
                  <a:pt x="102" y="26"/>
                </a:lnTo>
                <a:lnTo>
                  <a:pt x="29" y="0"/>
                </a:lnTo>
                <a:lnTo>
                  <a:pt x="22" y="12"/>
                </a:lnTo>
                <a:lnTo>
                  <a:pt x="14" y="35"/>
                </a:lnTo>
                <a:lnTo>
                  <a:pt x="5" y="47"/>
                </a:lnTo>
                <a:lnTo>
                  <a:pt x="12" y="57"/>
                </a:lnTo>
                <a:lnTo>
                  <a:pt x="10" y="68"/>
                </a:lnTo>
                <a:lnTo>
                  <a:pt x="5" y="73"/>
                </a:lnTo>
                <a:lnTo>
                  <a:pt x="5" y="80"/>
                </a:lnTo>
                <a:lnTo>
                  <a:pt x="10" y="92"/>
                </a:lnTo>
                <a:lnTo>
                  <a:pt x="19" y="92"/>
                </a:lnTo>
                <a:lnTo>
                  <a:pt x="24" y="104"/>
                </a:lnTo>
                <a:lnTo>
                  <a:pt x="31" y="106"/>
                </a:lnTo>
                <a:lnTo>
                  <a:pt x="55" y="128"/>
                </a:lnTo>
                <a:lnTo>
                  <a:pt x="29" y="156"/>
                </a:lnTo>
                <a:lnTo>
                  <a:pt x="31" y="161"/>
                </a:lnTo>
                <a:lnTo>
                  <a:pt x="29" y="163"/>
                </a:lnTo>
                <a:lnTo>
                  <a:pt x="12" y="172"/>
                </a:lnTo>
                <a:lnTo>
                  <a:pt x="5" y="182"/>
                </a:lnTo>
                <a:lnTo>
                  <a:pt x="0" y="198"/>
                </a:lnTo>
                <a:lnTo>
                  <a:pt x="5" y="203"/>
                </a:lnTo>
                <a:close/>
              </a:path>
            </a:pathLst>
          </a:custGeom>
          <a:solidFill>
            <a:schemeClr val="bg1"/>
          </a:solidFill>
          <a:ln w="3175">
            <a:solidFill>
              <a:schemeClr val="tx1"/>
            </a:solidFill>
            <a:round/>
            <a:headEnd/>
            <a:tailEnd/>
          </a:ln>
        </p:spPr>
        <p:txBody>
          <a:bodyPr/>
          <a:lstStyle/>
          <a:p>
            <a:endParaRPr lang="en-US" dirty="0"/>
          </a:p>
        </p:txBody>
      </p:sp>
      <p:sp>
        <p:nvSpPr>
          <p:cNvPr id="185" name="Freeform 83"/>
          <p:cNvSpPr>
            <a:spLocks/>
          </p:cNvSpPr>
          <p:nvPr/>
        </p:nvSpPr>
        <p:spPr bwMode="gray">
          <a:xfrm>
            <a:off x="7272078" y="3187937"/>
            <a:ext cx="544512" cy="544512"/>
          </a:xfrm>
          <a:custGeom>
            <a:avLst/>
            <a:gdLst>
              <a:gd name="T0" fmla="*/ 43118186 w 380"/>
              <a:gd name="T1" fmla="*/ 527692311 h 380"/>
              <a:gd name="T2" fmla="*/ 63652020 w 380"/>
              <a:gd name="T3" fmla="*/ 484574125 h 380"/>
              <a:gd name="T4" fmla="*/ 78024271 w 380"/>
              <a:gd name="T5" fmla="*/ 396282937 h 380"/>
              <a:gd name="T6" fmla="*/ 102663439 w 380"/>
              <a:gd name="T7" fmla="*/ 420922105 h 380"/>
              <a:gd name="T8" fmla="*/ 125250656 w 380"/>
              <a:gd name="T9" fmla="*/ 406548421 h 380"/>
              <a:gd name="T10" fmla="*/ 121143890 w 380"/>
              <a:gd name="T11" fmla="*/ 367537002 h 380"/>
              <a:gd name="T12" fmla="*/ 125250656 w 380"/>
              <a:gd name="T13" fmla="*/ 328524151 h 380"/>
              <a:gd name="T14" fmla="*/ 160155308 w 380"/>
              <a:gd name="T15" fmla="*/ 295671449 h 380"/>
              <a:gd name="T16" fmla="*/ 199168160 w 380"/>
              <a:gd name="T17" fmla="*/ 289512732 h 380"/>
              <a:gd name="T18" fmla="*/ 256660030 w 380"/>
              <a:gd name="T19" fmla="*/ 211487028 h 380"/>
              <a:gd name="T20" fmla="*/ 256660030 w 380"/>
              <a:gd name="T21" fmla="*/ 178635759 h 380"/>
              <a:gd name="T22" fmla="*/ 260766797 w 380"/>
              <a:gd name="T23" fmla="*/ 164262075 h 380"/>
              <a:gd name="T24" fmla="*/ 271032281 w 380"/>
              <a:gd name="T25" fmla="*/ 75970887 h 380"/>
              <a:gd name="T26" fmla="*/ 266925514 w 380"/>
              <a:gd name="T27" fmla="*/ 43118186 h 380"/>
              <a:gd name="T28" fmla="*/ 256660030 w 380"/>
              <a:gd name="T29" fmla="*/ 8213534 h 380"/>
              <a:gd name="T30" fmla="*/ 277192431 w 380"/>
              <a:gd name="T31" fmla="*/ 0 h 380"/>
              <a:gd name="T32" fmla="*/ 480467358 w 380"/>
              <a:gd name="T33" fmla="*/ 174528992 h 380"/>
              <a:gd name="T34" fmla="*/ 527692311 w 380"/>
              <a:gd name="T35" fmla="*/ 260766797 h 380"/>
              <a:gd name="T36" fmla="*/ 558491629 w 380"/>
              <a:gd name="T37" fmla="*/ 211487028 h 380"/>
              <a:gd name="T38" fmla="*/ 595451098 w 380"/>
              <a:gd name="T39" fmla="*/ 188901243 h 380"/>
              <a:gd name="T40" fmla="*/ 605716582 w 380"/>
              <a:gd name="T41" fmla="*/ 178635759 h 380"/>
              <a:gd name="T42" fmla="*/ 634462517 w 380"/>
              <a:gd name="T43" fmla="*/ 193008010 h 380"/>
              <a:gd name="T44" fmla="*/ 659101685 w 380"/>
              <a:gd name="T45" fmla="*/ 182741093 h 380"/>
              <a:gd name="T46" fmla="*/ 659101685 w 380"/>
              <a:gd name="T47" fmla="*/ 174528992 h 380"/>
              <a:gd name="T48" fmla="*/ 683740853 w 380"/>
              <a:gd name="T49" fmla="*/ 160155308 h 380"/>
              <a:gd name="T50" fmla="*/ 726860471 w 380"/>
              <a:gd name="T51" fmla="*/ 160155308 h 380"/>
              <a:gd name="T52" fmla="*/ 755606406 w 380"/>
              <a:gd name="T53" fmla="*/ 160155308 h 380"/>
              <a:gd name="T54" fmla="*/ 755606406 w 380"/>
              <a:gd name="T55" fmla="*/ 174528992 h 380"/>
              <a:gd name="T56" fmla="*/ 761766556 w 380"/>
              <a:gd name="T57" fmla="*/ 178635759 h 380"/>
              <a:gd name="T58" fmla="*/ 765873323 w 380"/>
              <a:gd name="T59" fmla="*/ 188901243 h 380"/>
              <a:gd name="T60" fmla="*/ 780245574 w 380"/>
              <a:gd name="T61" fmla="*/ 207381694 h 380"/>
              <a:gd name="T62" fmla="*/ 679635519 w 380"/>
              <a:gd name="T63" fmla="*/ 197114777 h 380"/>
              <a:gd name="T64" fmla="*/ 654994918 w 380"/>
              <a:gd name="T65" fmla="*/ 314151900 h 380"/>
              <a:gd name="T66" fmla="*/ 630355750 w 380"/>
              <a:gd name="T67" fmla="*/ 324417384 h 380"/>
              <a:gd name="T68" fmla="*/ 591344331 w 380"/>
              <a:gd name="T69" fmla="*/ 353163319 h 380"/>
              <a:gd name="T70" fmla="*/ 519478777 w 380"/>
              <a:gd name="T71" fmla="*/ 445561273 h 380"/>
              <a:gd name="T72" fmla="*/ 488679459 w 380"/>
              <a:gd name="T73" fmla="*/ 425028872 h 380"/>
              <a:gd name="T74" fmla="*/ 474307208 w 380"/>
              <a:gd name="T75" fmla="*/ 488679459 h 380"/>
              <a:gd name="T76" fmla="*/ 459933524 w 380"/>
              <a:gd name="T77" fmla="*/ 523585544 h 380"/>
              <a:gd name="T78" fmla="*/ 416815338 w 380"/>
              <a:gd name="T79" fmla="*/ 638569283 h 380"/>
              <a:gd name="T80" fmla="*/ 416815338 w 380"/>
              <a:gd name="T81" fmla="*/ 669368602 h 380"/>
              <a:gd name="T82" fmla="*/ 398336321 w 380"/>
              <a:gd name="T83" fmla="*/ 702221303 h 380"/>
              <a:gd name="T84" fmla="*/ 349056552 w 380"/>
              <a:gd name="T85" fmla="*/ 716593554 h 380"/>
              <a:gd name="T86" fmla="*/ 324417384 w 380"/>
              <a:gd name="T87" fmla="*/ 716593554 h 380"/>
              <a:gd name="T88" fmla="*/ 324417384 w 380"/>
              <a:gd name="T89" fmla="*/ 737127388 h 380"/>
              <a:gd name="T90" fmla="*/ 242286346 w 380"/>
              <a:gd name="T91" fmla="*/ 745339489 h 380"/>
              <a:gd name="T92" fmla="*/ 203274927 w 380"/>
              <a:gd name="T93" fmla="*/ 780245574 h 380"/>
              <a:gd name="T94" fmla="*/ 145783058 w 380"/>
              <a:gd name="T95" fmla="*/ 751499639 h 380"/>
              <a:gd name="T96" fmla="*/ 131409374 w 380"/>
              <a:gd name="T97" fmla="*/ 730967238 h 380"/>
              <a:gd name="T98" fmla="*/ 131409374 w 380"/>
              <a:gd name="T99" fmla="*/ 716593554 h 380"/>
              <a:gd name="T100" fmla="*/ 92397955 w 380"/>
              <a:gd name="T101" fmla="*/ 698114536 h 380"/>
              <a:gd name="T102" fmla="*/ 67758787 w 380"/>
              <a:gd name="T103" fmla="*/ 673475368 h 380"/>
              <a:gd name="T104" fmla="*/ 32852702 w 380"/>
              <a:gd name="T105" fmla="*/ 630355750 h 380"/>
              <a:gd name="T106" fmla="*/ 10266917 w 380"/>
              <a:gd name="T107" fmla="*/ 576970647 h 380"/>
              <a:gd name="T108" fmla="*/ 0 w 380"/>
              <a:gd name="T109" fmla="*/ 537959228 h 38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80" h="380">
                <a:moveTo>
                  <a:pt x="0" y="262"/>
                </a:moveTo>
                <a:lnTo>
                  <a:pt x="21" y="257"/>
                </a:lnTo>
                <a:lnTo>
                  <a:pt x="24" y="240"/>
                </a:lnTo>
                <a:lnTo>
                  <a:pt x="31" y="236"/>
                </a:lnTo>
                <a:lnTo>
                  <a:pt x="26" y="219"/>
                </a:lnTo>
                <a:lnTo>
                  <a:pt x="38" y="193"/>
                </a:lnTo>
                <a:lnTo>
                  <a:pt x="47" y="193"/>
                </a:lnTo>
                <a:lnTo>
                  <a:pt x="50" y="205"/>
                </a:lnTo>
                <a:lnTo>
                  <a:pt x="54" y="196"/>
                </a:lnTo>
                <a:lnTo>
                  <a:pt x="61" y="198"/>
                </a:lnTo>
                <a:lnTo>
                  <a:pt x="54" y="184"/>
                </a:lnTo>
                <a:lnTo>
                  <a:pt x="59" y="179"/>
                </a:lnTo>
                <a:lnTo>
                  <a:pt x="57" y="172"/>
                </a:lnTo>
                <a:lnTo>
                  <a:pt x="61" y="160"/>
                </a:lnTo>
                <a:lnTo>
                  <a:pt x="71" y="158"/>
                </a:lnTo>
                <a:lnTo>
                  <a:pt x="78" y="144"/>
                </a:lnTo>
                <a:lnTo>
                  <a:pt x="87" y="148"/>
                </a:lnTo>
                <a:lnTo>
                  <a:pt x="97" y="141"/>
                </a:lnTo>
                <a:lnTo>
                  <a:pt x="123" y="113"/>
                </a:lnTo>
                <a:lnTo>
                  <a:pt x="125" y="103"/>
                </a:lnTo>
                <a:lnTo>
                  <a:pt x="120" y="99"/>
                </a:lnTo>
                <a:lnTo>
                  <a:pt x="125" y="87"/>
                </a:lnTo>
                <a:lnTo>
                  <a:pt x="123" y="82"/>
                </a:lnTo>
                <a:lnTo>
                  <a:pt x="127" y="80"/>
                </a:lnTo>
                <a:lnTo>
                  <a:pt x="125" y="61"/>
                </a:lnTo>
                <a:lnTo>
                  <a:pt x="132" y="37"/>
                </a:lnTo>
                <a:lnTo>
                  <a:pt x="130" y="28"/>
                </a:lnTo>
                <a:lnTo>
                  <a:pt x="130" y="21"/>
                </a:lnTo>
                <a:lnTo>
                  <a:pt x="123" y="9"/>
                </a:lnTo>
                <a:lnTo>
                  <a:pt x="125" y="4"/>
                </a:lnTo>
                <a:lnTo>
                  <a:pt x="135" y="0"/>
                </a:lnTo>
                <a:lnTo>
                  <a:pt x="149" y="99"/>
                </a:lnTo>
                <a:lnTo>
                  <a:pt x="234" y="85"/>
                </a:lnTo>
                <a:lnTo>
                  <a:pt x="241" y="141"/>
                </a:lnTo>
                <a:lnTo>
                  <a:pt x="257" y="127"/>
                </a:lnTo>
                <a:lnTo>
                  <a:pt x="269" y="108"/>
                </a:lnTo>
                <a:lnTo>
                  <a:pt x="272" y="103"/>
                </a:lnTo>
                <a:lnTo>
                  <a:pt x="281" y="106"/>
                </a:lnTo>
                <a:lnTo>
                  <a:pt x="290" y="92"/>
                </a:lnTo>
                <a:lnTo>
                  <a:pt x="293" y="85"/>
                </a:lnTo>
                <a:lnTo>
                  <a:pt x="295" y="87"/>
                </a:lnTo>
                <a:lnTo>
                  <a:pt x="295" y="92"/>
                </a:lnTo>
                <a:lnTo>
                  <a:pt x="309" y="94"/>
                </a:lnTo>
                <a:lnTo>
                  <a:pt x="319" y="92"/>
                </a:lnTo>
                <a:lnTo>
                  <a:pt x="321" y="89"/>
                </a:lnTo>
                <a:lnTo>
                  <a:pt x="319" y="87"/>
                </a:lnTo>
                <a:lnTo>
                  <a:pt x="321" y="85"/>
                </a:lnTo>
                <a:lnTo>
                  <a:pt x="319" y="82"/>
                </a:lnTo>
                <a:lnTo>
                  <a:pt x="333" y="78"/>
                </a:lnTo>
                <a:lnTo>
                  <a:pt x="338" y="70"/>
                </a:lnTo>
                <a:lnTo>
                  <a:pt x="354" y="78"/>
                </a:lnTo>
                <a:lnTo>
                  <a:pt x="366" y="75"/>
                </a:lnTo>
                <a:lnTo>
                  <a:pt x="368" y="78"/>
                </a:lnTo>
                <a:lnTo>
                  <a:pt x="366" y="80"/>
                </a:lnTo>
                <a:lnTo>
                  <a:pt x="368" y="85"/>
                </a:lnTo>
                <a:lnTo>
                  <a:pt x="371" y="82"/>
                </a:lnTo>
                <a:lnTo>
                  <a:pt x="371" y="87"/>
                </a:lnTo>
                <a:lnTo>
                  <a:pt x="375" y="85"/>
                </a:lnTo>
                <a:lnTo>
                  <a:pt x="373" y="92"/>
                </a:lnTo>
                <a:lnTo>
                  <a:pt x="380" y="94"/>
                </a:lnTo>
                <a:lnTo>
                  <a:pt x="380" y="101"/>
                </a:lnTo>
                <a:lnTo>
                  <a:pt x="378" y="122"/>
                </a:lnTo>
                <a:lnTo>
                  <a:pt x="331" y="96"/>
                </a:lnTo>
                <a:lnTo>
                  <a:pt x="328" y="129"/>
                </a:lnTo>
                <a:lnTo>
                  <a:pt x="319" y="153"/>
                </a:lnTo>
                <a:lnTo>
                  <a:pt x="312" y="160"/>
                </a:lnTo>
                <a:lnTo>
                  <a:pt x="307" y="158"/>
                </a:lnTo>
                <a:lnTo>
                  <a:pt x="300" y="177"/>
                </a:lnTo>
                <a:lnTo>
                  <a:pt x="288" y="172"/>
                </a:lnTo>
                <a:lnTo>
                  <a:pt x="272" y="219"/>
                </a:lnTo>
                <a:lnTo>
                  <a:pt x="253" y="217"/>
                </a:lnTo>
                <a:lnTo>
                  <a:pt x="248" y="210"/>
                </a:lnTo>
                <a:lnTo>
                  <a:pt x="238" y="207"/>
                </a:lnTo>
                <a:lnTo>
                  <a:pt x="238" y="224"/>
                </a:lnTo>
                <a:lnTo>
                  <a:pt x="231" y="238"/>
                </a:lnTo>
                <a:lnTo>
                  <a:pt x="234" y="243"/>
                </a:lnTo>
                <a:lnTo>
                  <a:pt x="224" y="255"/>
                </a:lnTo>
                <a:lnTo>
                  <a:pt x="222" y="274"/>
                </a:lnTo>
                <a:lnTo>
                  <a:pt x="203" y="311"/>
                </a:lnTo>
                <a:lnTo>
                  <a:pt x="208" y="318"/>
                </a:lnTo>
                <a:lnTo>
                  <a:pt x="203" y="326"/>
                </a:lnTo>
                <a:lnTo>
                  <a:pt x="205" y="330"/>
                </a:lnTo>
                <a:lnTo>
                  <a:pt x="194" y="342"/>
                </a:lnTo>
                <a:lnTo>
                  <a:pt x="187" y="337"/>
                </a:lnTo>
                <a:lnTo>
                  <a:pt x="170" y="349"/>
                </a:lnTo>
                <a:lnTo>
                  <a:pt x="158" y="347"/>
                </a:lnTo>
                <a:lnTo>
                  <a:pt x="158" y="349"/>
                </a:lnTo>
                <a:lnTo>
                  <a:pt x="161" y="356"/>
                </a:lnTo>
                <a:lnTo>
                  <a:pt x="158" y="359"/>
                </a:lnTo>
                <a:lnTo>
                  <a:pt x="132" y="370"/>
                </a:lnTo>
                <a:lnTo>
                  <a:pt x="118" y="363"/>
                </a:lnTo>
                <a:lnTo>
                  <a:pt x="116" y="370"/>
                </a:lnTo>
                <a:lnTo>
                  <a:pt x="99" y="380"/>
                </a:lnTo>
                <a:lnTo>
                  <a:pt x="80" y="373"/>
                </a:lnTo>
                <a:lnTo>
                  <a:pt x="71" y="366"/>
                </a:lnTo>
                <a:lnTo>
                  <a:pt x="68" y="359"/>
                </a:lnTo>
                <a:lnTo>
                  <a:pt x="64" y="356"/>
                </a:lnTo>
                <a:lnTo>
                  <a:pt x="66" y="352"/>
                </a:lnTo>
                <a:lnTo>
                  <a:pt x="64" y="349"/>
                </a:lnTo>
                <a:lnTo>
                  <a:pt x="50" y="347"/>
                </a:lnTo>
                <a:lnTo>
                  <a:pt x="45" y="340"/>
                </a:lnTo>
                <a:lnTo>
                  <a:pt x="35" y="337"/>
                </a:lnTo>
                <a:lnTo>
                  <a:pt x="33" y="328"/>
                </a:lnTo>
                <a:lnTo>
                  <a:pt x="16" y="311"/>
                </a:lnTo>
                <a:lnTo>
                  <a:pt x="16" y="307"/>
                </a:lnTo>
                <a:lnTo>
                  <a:pt x="0" y="290"/>
                </a:lnTo>
                <a:lnTo>
                  <a:pt x="5" y="281"/>
                </a:lnTo>
                <a:lnTo>
                  <a:pt x="0" y="262"/>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86" name="Freeform 84"/>
          <p:cNvSpPr>
            <a:spLocks/>
          </p:cNvSpPr>
          <p:nvPr/>
        </p:nvSpPr>
        <p:spPr bwMode="gray">
          <a:xfrm>
            <a:off x="8030902" y="3203813"/>
            <a:ext cx="131763" cy="217487"/>
          </a:xfrm>
          <a:custGeom>
            <a:avLst/>
            <a:gdLst>
              <a:gd name="T0" fmla="*/ 0 w 92"/>
              <a:gd name="T1" fmla="*/ 38898695 h 152"/>
              <a:gd name="T2" fmla="*/ 18461002 w 92"/>
              <a:gd name="T3" fmla="*/ 10236197 h 152"/>
              <a:gd name="T4" fmla="*/ 38972908 w 92"/>
              <a:gd name="T5" fmla="*/ 0 h 152"/>
              <a:gd name="T6" fmla="*/ 63586623 w 92"/>
              <a:gd name="T7" fmla="*/ 10236197 h 152"/>
              <a:gd name="T8" fmla="*/ 53330670 w 92"/>
              <a:gd name="T9" fmla="*/ 20472395 h 152"/>
              <a:gd name="T10" fmla="*/ 43074716 w 92"/>
              <a:gd name="T11" fmla="*/ 53229943 h 152"/>
              <a:gd name="T12" fmla="*/ 53330670 w 92"/>
              <a:gd name="T13" fmla="*/ 63466141 h 152"/>
              <a:gd name="T14" fmla="*/ 53330670 w 92"/>
              <a:gd name="T15" fmla="*/ 88033587 h 152"/>
              <a:gd name="T16" fmla="*/ 188708964 w 92"/>
              <a:gd name="T17" fmla="*/ 266148285 h 152"/>
              <a:gd name="T18" fmla="*/ 184607155 w 92"/>
              <a:gd name="T19" fmla="*/ 286620680 h 152"/>
              <a:gd name="T20" fmla="*/ 71791671 w 92"/>
              <a:gd name="T21" fmla="*/ 311188126 h 152"/>
              <a:gd name="T22" fmla="*/ 0 w 92"/>
              <a:gd name="T23" fmla="*/ 38898695 h 1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2" h="152">
                <a:moveTo>
                  <a:pt x="0" y="19"/>
                </a:moveTo>
                <a:lnTo>
                  <a:pt x="9" y="5"/>
                </a:lnTo>
                <a:lnTo>
                  <a:pt x="19" y="0"/>
                </a:lnTo>
                <a:lnTo>
                  <a:pt x="31" y="5"/>
                </a:lnTo>
                <a:lnTo>
                  <a:pt x="26" y="10"/>
                </a:lnTo>
                <a:lnTo>
                  <a:pt x="21" y="26"/>
                </a:lnTo>
                <a:lnTo>
                  <a:pt x="26" y="31"/>
                </a:lnTo>
                <a:lnTo>
                  <a:pt x="26" y="43"/>
                </a:lnTo>
                <a:lnTo>
                  <a:pt x="92" y="130"/>
                </a:lnTo>
                <a:lnTo>
                  <a:pt x="90" y="140"/>
                </a:lnTo>
                <a:lnTo>
                  <a:pt x="35" y="152"/>
                </a:lnTo>
                <a:lnTo>
                  <a:pt x="0" y="19"/>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87" name="Freeform 85"/>
          <p:cNvSpPr>
            <a:spLocks/>
          </p:cNvSpPr>
          <p:nvPr/>
        </p:nvSpPr>
        <p:spPr bwMode="gray">
          <a:xfrm>
            <a:off x="8281727" y="2283062"/>
            <a:ext cx="196851" cy="412750"/>
          </a:xfrm>
          <a:custGeom>
            <a:avLst/>
            <a:gdLst>
              <a:gd name="T0" fmla="*/ 282846150 w 137"/>
              <a:gd name="T1" fmla="*/ 451868095 h 288"/>
              <a:gd name="T2" fmla="*/ 262199889 w 137"/>
              <a:gd name="T3" fmla="*/ 437490636 h 288"/>
              <a:gd name="T4" fmla="*/ 258071787 w 137"/>
              <a:gd name="T5" fmla="*/ 416950591 h 288"/>
              <a:gd name="T6" fmla="*/ 229167885 w 137"/>
              <a:gd name="T7" fmla="*/ 392304543 h 288"/>
              <a:gd name="T8" fmla="*/ 169295311 w 137"/>
              <a:gd name="T9" fmla="*/ 193070978 h 288"/>
              <a:gd name="T10" fmla="*/ 107357967 w 137"/>
              <a:gd name="T11" fmla="*/ 0 h 288"/>
              <a:gd name="T12" fmla="*/ 97034118 w 137"/>
              <a:gd name="T13" fmla="*/ 4107436 h 288"/>
              <a:gd name="T14" fmla="*/ 68130216 w 137"/>
              <a:gd name="T15" fmla="*/ 14377458 h 288"/>
              <a:gd name="T16" fmla="*/ 57807804 w 137"/>
              <a:gd name="T17" fmla="*/ 28754917 h 288"/>
              <a:gd name="T18" fmla="*/ 53678265 w 137"/>
              <a:gd name="T19" fmla="*/ 78049878 h 288"/>
              <a:gd name="T20" fmla="*/ 64002114 w 137"/>
              <a:gd name="T21" fmla="*/ 92427337 h 288"/>
              <a:gd name="T22" fmla="*/ 53678265 w 137"/>
              <a:gd name="T23" fmla="*/ 131452276 h 288"/>
              <a:gd name="T24" fmla="*/ 72259755 w 137"/>
              <a:gd name="T25" fmla="*/ 160207193 h 288"/>
              <a:gd name="T26" fmla="*/ 72259755 w 137"/>
              <a:gd name="T27" fmla="*/ 174586084 h 288"/>
              <a:gd name="T28" fmla="*/ 39226314 w 137"/>
              <a:gd name="T29" fmla="*/ 223879613 h 288"/>
              <a:gd name="T30" fmla="*/ 14451951 w 137"/>
              <a:gd name="T31" fmla="*/ 238258504 h 288"/>
              <a:gd name="T32" fmla="*/ 24774363 w 137"/>
              <a:gd name="T33" fmla="*/ 314253232 h 288"/>
              <a:gd name="T34" fmla="*/ 0 w 137"/>
              <a:gd name="T35" fmla="*/ 416950591 h 288"/>
              <a:gd name="T36" fmla="*/ 14451951 w 137"/>
              <a:gd name="T37" fmla="*/ 534026842 h 288"/>
              <a:gd name="T38" fmla="*/ 10322412 w 137"/>
              <a:gd name="T39" fmla="*/ 566889194 h 288"/>
              <a:gd name="T40" fmla="*/ 28903902 w 137"/>
              <a:gd name="T41" fmla="*/ 591536675 h 288"/>
              <a:gd name="T42" fmla="*/ 214715934 w 137"/>
              <a:gd name="T43" fmla="*/ 542241714 h 288"/>
              <a:gd name="T44" fmla="*/ 262199889 w 137"/>
              <a:gd name="T45" fmla="*/ 495000470 h 288"/>
              <a:gd name="T46" fmla="*/ 282846150 w 137"/>
              <a:gd name="T47" fmla="*/ 495000470 h 288"/>
              <a:gd name="T48" fmla="*/ 282846150 w 137"/>
              <a:gd name="T49" fmla="*/ 451868095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7" h="288">
                <a:moveTo>
                  <a:pt x="137" y="220"/>
                </a:moveTo>
                <a:lnTo>
                  <a:pt x="127" y="213"/>
                </a:lnTo>
                <a:lnTo>
                  <a:pt x="125" y="203"/>
                </a:lnTo>
                <a:lnTo>
                  <a:pt x="111" y="191"/>
                </a:lnTo>
                <a:lnTo>
                  <a:pt x="82" y="94"/>
                </a:lnTo>
                <a:lnTo>
                  <a:pt x="52" y="0"/>
                </a:lnTo>
                <a:lnTo>
                  <a:pt x="47" y="2"/>
                </a:lnTo>
                <a:lnTo>
                  <a:pt x="33" y="7"/>
                </a:lnTo>
                <a:lnTo>
                  <a:pt x="28" y="14"/>
                </a:lnTo>
                <a:lnTo>
                  <a:pt x="26" y="38"/>
                </a:lnTo>
                <a:lnTo>
                  <a:pt x="31" y="45"/>
                </a:lnTo>
                <a:lnTo>
                  <a:pt x="26" y="64"/>
                </a:lnTo>
                <a:lnTo>
                  <a:pt x="35" y="78"/>
                </a:lnTo>
                <a:lnTo>
                  <a:pt x="35" y="85"/>
                </a:lnTo>
                <a:lnTo>
                  <a:pt x="19" y="109"/>
                </a:lnTo>
                <a:lnTo>
                  <a:pt x="7" y="116"/>
                </a:lnTo>
                <a:lnTo>
                  <a:pt x="12" y="153"/>
                </a:lnTo>
                <a:lnTo>
                  <a:pt x="0" y="203"/>
                </a:lnTo>
                <a:lnTo>
                  <a:pt x="7" y="260"/>
                </a:lnTo>
                <a:lnTo>
                  <a:pt x="5" y="276"/>
                </a:lnTo>
                <a:lnTo>
                  <a:pt x="14" y="288"/>
                </a:lnTo>
                <a:lnTo>
                  <a:pt x="104" y="264"/>
                </a:lnTo>
                <a:lnTo>
                  <a:pt x="127" y="241"/>
                </a:lnTo>
                <a:lnTo>
                  <a:pt x="137" y="241"/>
                </a:lnTo>
                <a:lnTo>
                  <a:pt x="137" y="220"/>
                </a:lnTo>
                <a:close/>
              </a:path>
            </a:pathLst>
          </a:custGeom>
          <a:solidFill>
            <a:schemeClr val="bg1"/>
          </a:solidFill>
          <a:ln w="3175">
            <a:solidFill>
              <a:schemeClr val="tx1"/>
            </a:solidFill>
            <a:round/>
            <a:headEnd/>
            <a:tailEnd/>
          </a:ln>
        </p:spPr>
        <p:txBody>
          <a:bodyPr/>
          <a:lstStyle/>
          <a:p>
            <a:endParaRPr lang="en-US" dirty="0"/>
          </a:p>
        </p:txBody>
      </p:sp>
      <p:grpSp>
        <p:nvGrpSpPr>
          <p:cNvPr id="188" name="Group 86"/>
          <p:cNvGrpSpPr>
            <a:grpSpLocks/>
          </p:cNvGrpSpPr>
          <p:nvPr/>
        </p:nvGrpSpPr>
        <p:grpSpPr bwMode="auto">
          <a:xfrm>
            <a:off x="7513126" y="2385209"/>
            <a:ext cx="913300" cy="666694"/>
            <a:chOff x="4258" y="1419"/>
            <a:chExt cx="637" cy="465"/>
          </a:xfrm>
          <a:pattFill prst="dkUpDiag">
            <a:fgClr>
              <a:srgbClr val="FF9933"/>
            </a:fgClr>
            <a:bgClr>
              <a:schemeClr val="bg1"/>
            </a:bgClr>
          </a:pattFill>
        </p:grpSpPr>
        <p:sp>
          <p:nvSpPr>
            <p:cNvPr id="189" name="Freeform 87"/>
            <p:cNvSpPr>
              <a:spLocks/>
            </p:cNvSpPr>
            <p:nvPr/>
          </p:nvSpPr>
          <p:spPr bwMode="gray">
            <a:xfrm>
              <a:off x="4258" y="1419"/>
              <a:ext cx="510" cy="458"/>
            </a:xfrm>
            <a:custGeom>
              <a:avLst/>
              <a:gdLst/>
              <a:ahLst/>
              <a:cxnLst>
                <a:cxn ang="0">
                  <a:pos x="493" y="408"/>
                </a:cxn>
                <a:cxn ang="0">
                  <a:pos x="503" y="385"/>
                </a:cxn>
                <a:cxn ang="0">
                  <a:pos x="489" y="309"/>
                </a:cxn>
                <a:cxn ang="0">
                  <a:pos x="486" y="222"/>
                </a:cxn>
                <a:cxn ang="0">
                  <a:pos x="465" y="139"/>
                </a:cxn>
                <a:cxn ang="0">
                  <a:pos x="456" y="139"/>
                </a:cxn>
                <a:cxn ang="0">
                  <a:pos x="444" y="97"/>
                </a:cxn>
                <a:cxn ang="0">
                  <a:pos x="448" y="73"/>
                </a:cxn>
                <a:cxn ang="0">
                  <a:pos x="446" y="52"/>
                </a:cxn>
                <a:cxn ang="0">
                  <a:pos x="434" y="19"/>
                </a:cxn>
                <a:cxn ang="0">
                  <a:pos x="432" y="7"/>
                </a:cxn>
                <a:cxn ang="0">
                  <a:pos x="307" y="26"/>
                </a:cxn>
                <a:cxn ang="0">
                  <a:pos x="257" y="104"/>
                </a:cxn>
                <a:cxn ang="0">
                  <a:pos x="231" y="137"/>
                </a:cxn>
                <a:cxn ang="0">
                  <a:pos x="243" y="142"/>
                </a:cxn>
                <a:cxn ang="0">
                  <a:pos x="250" y="151"/>
                </a:cxn>
                <a:cxn ang="0">
                  <a:pos x="238" y="156"/>
                </a:cxn>
                <a:cxn ang="0">
                  <a:pos x="241" y="163"/>
                </a:cxn>
                <a:cxn ang="0">
                  <a:pos x="255" y="184"/>
                </a:cxn>
                <a:cxn ang="0">
                  <a:pos x="231" y="203"/>
                </a:cxn>
                <a:cxn ang="0">
                  <a:pos x="200" y="231"/>
                </a:cxn>
                <a:cxn ang="0">
                  <a:pos x="167" y="236"/>
                </a:cxn>
                <a:cxn ang="0">
                  <a:pos x="139" y="236"/>
                </a:cxn>
                <a:cxn ang="0">
                  <a:pos x="40" y="267"/>
                </a:cxn>
                <a:cxn ang="0">
                  <a:pos x="47" y="326"/>
                </a:cxn>
                <a:cxn ang="0">
                  <a:pos x="37" y="340"/>
                </a:cxn>
                <a:cxn ang="0">
                  <a:pos x="0" y="378"/>
                </a:cxn>
                <a:cxn ang="0">
                  <a:pos x="342" y="345"/>
                </a:cxn>
                <a:cxn ang="0">
                  <a:pos x="356" y="354"/>
                </a:cxn>
                <a:cxn ang="0">
                  <a:pos x="370" y="361"/>
                </a:cxn>
                <a:cxn ang="0">
                  <a:pos x="378" y="380"/>
                </a:cxn>
                <a:cxn ang="0">
                  <a:pos x="406" y="394"/>
                </a:cxn>
                <a:cxn ang="0">
                  <a:pos x="484" y="425"/>
                </a:cxn>
                <a:cxn ang="0">
                  <a:pos x="489" y="437"/>
                </a:cxn>
                <a:cxn ang="0">
                  <a:pos x="503" y="418"/>
                </a:cxn>
              </a:cxnLst>
              <a:rect l="0" t="0" r="r" b="b"/>
              <a:pathLst>
                <a:path w="510" h="458">
                  <a:moveTo>
                    <a:pt x="503" y="418"/>
                  </a:moveTo>
                  <a:lnTo>
                    <a:pt x="493" y="408"/>
                  </a:lnTo>
                  <a:lnTo>
                    <a:pt x="510" y="394"/>
                  </a:lnTo>
                  <a:lnTo>
                    <a:pt x="503" y="385"/>
                  </a:lnTo>
                  <a:lnTo>
                    <a:pt x="491" y="307"/>
                  </a:lnTo>
                  <a:lnTo>
                    <a:pt x="489" y="309"/>
                  </a:lnTo>
                  <a:lnTo>
                    <a:pt x="491" y="231"/>
                  </a:lnTo>
                  <a:lnTo>
                    <a:pt x="486" y="222"/>
                  </a:lnTo>
                  <a:lnTo>
                    <a:pt x="472" y="146"/>
                  </a:lnTo>
                  <a:lnTo>
                    <a:pt x="465" y="139"/>
                  </a:lnTo>
                  <a:lnTo>
                    <a:pt x="458" y="146"/>
                  </a:lnTo>
                  <a:lnTo>
                    <a:pt x="456" y="139"/>
                  </a:lnTo>
                  <a:lnTo>
                    <a:pt x="458" y="127"/>
                  </a:lnTo>
                  <a:lnTo>
                    <a:pt x="444" y="97"/>
                  </a:lnTo>
                  <a:lnTo>
                    <a:pt x="446" y="80"/>
                  </a:lnTo>
                  <a:lnTo>
                    <a:pt x="448" y="73"/>
                  </a:lnTo>
                  <a:lnTo>
                    <a:pt x="446" y="61"/>
                  </a:lnTo>
                  <a:lnTo>
                    <a:pt x="446" y="52"/>
                  </a:lnTo>
                  <a:lnTo>
                    <a:pt x="437" y="38"/>
                  </a:lnTo>
                  <a:lnTo>
                    <a:pt x="434" y="19"/>
                  </a:lnTo>
                  <a:lnTo>
                    <a:pt x="430" y="12"/>
                  </a:lnTo>
                  <a:lnTo>
                    <a:pt x="432" y="7"/>
                  </a:lnTo>
                  <a:lnTo>
                    <a:pt x="430" y="0"/>
                  </a:lnTo>
                  <a:lnTo>
                    <a:pt x="307" y="26"/>
                  </a:lnTo>
                  <a:lnTo>
                    <a:pt x="267" y="71"/>
                  </a:lnTo>
                  <a:lnTo>
                    <a:pt x="257" y="104"/>
                  </a:lnTo>
                  <a:lnTo>
                    <a:pt x="233" y="130"/>
                  </a:lnTo>
                  <a:lnTo>
                    <a:pt x="231" y="137"/>
                  </a:lnTo>
                  <a:lnTo>
                    <a:pt x="233" y="144"/>
                  </a:lnTo>
                  <a:lnTo>
                    <a:pt x="243" y="142"/>
                  </a:lnTo>
                  <a:lnTo>
                    <a:pt x="248" y="146"/>
                  </a:lnTo>
                  <a:lnTo>
                    <a:pt x="250" y="151"/>
                  </a:lnTo>
                  <a:lnTo>
                    <a:pt x="245" y="156"/>
                  </a:lnTo>
                  <a:lnTo>
                    <a:pt x="238" y="156"/>
                  </a:lnTo>
                  <a:lnTo>
                    <a:pt x="238" y="160"/>
                  </a:lnTo>
                  <a:lnTo>
                    <a:pt x="241" y="163"/>
                  </a:lnTo>
                  <a:lnTo>
                    <a:pt x="248" y="170"/>
                  </a:lnTo>
                  <a:lnTo>
                    <a:pt x="255" y="184"/>
                  </a:lnTo>
                  <a:lnTo>
                    <a:pt x="252" y="193"/>
                  </a:lnTo>
                  <a:lnTo>
                    <a:pt x="231" y="203"/>
                  </a:lnTo>
                  <a:lnTo>
                    <a:pt x="212" y="224"/>
                  </a:lnTo>
                  <a:lnTo>
                    <a:pt x="200" y="231"/>
                  </a:lnTo>
                  <a:lnTo>
                    <a:pt x="172" y="236"/>
                  </a:lnTo>
                  <a:lnTo>
                    <a:pt x="167" y="236"/>
                  </a:lnTo>
                  <a:lnTo>
                    <a:pt x="153" y="245"/>
                  </a:lnTo>
                  <a:lnTo>
                    <a:pt x="139" y="236"/>
                  </a:lnTo>
                  <a:lnTo>
                    <a:pt x="113" y="238"/>
                  </a:lnTo>
                  <a:lnTo>
                    <a:pt x="40" y="267"/>
                  </a:lnTo>
                  <a:lnTo>
                    <a:pt x="61" y="307"/>
                  </a:lnTo>
                  <a:lnTo>
                    <a:pt x="47" y="326"/>
                  </a:lnTo>
                  <a:lnTo>
                    <a:pt x="42" y="335"/>
                  </a:lnTo>
                  <a:lnTo>
                    <a:pt x="37" y="340"/>
                  </a:lnTo>
                  <a:lnTo>
                    <a:pt x="33" y="342"/>
                  </a:lnTo>
                  <a:lnTo>
                    <a:pt x="0" y="378"/>
                  </a:lnTo>
                  <a:lnTo>
                    <a:pt x="4" y="408"/>
                  </a:lnTo>
                  <a:lnTo>
                    <a:pt x="342" y="345"/>
                  </a:lnTo>
                  <a:lnTo>
                    <a:pt x="354" y="347"/>
                  </a:lnTo>
                  <a:lnTo>
                    <a:pt x="356" y="354"/>
                  </a:lnTo>
                  <a:lnTo>
                    <a:pt x="370" y="356"/>
                  </a:lnTo>
                  <a:lnTo>
                    <a:pt x="370" y="361"/>
                  </a:lnTo>
                  <a:lnTo>
                    <a:pt x="375" y="361"/>
                  </a:lnTo>
                  <a:lnTo>
                    <a:pt x="378" y="380"/>
                  </a:lnTo>
                  <a:lnTo>
                    <a:pt x="387" y="392"/>
                  </a:lnTo>
                  <a:lnTo>
                    <a:pt x="406" y="394"/>
                  </a:lnTo>
                  <a:lnTo>
                    <a:pt x="411" y="399"/>
                  </a:lnTo>
                  <a:lnTo>
                    <a:pt x="484" y="425"/>
                  </a:lnTo>
                  <a:lnTo>
                    <a:pt x="479" y="458"/>
                  </a:lnTo>
                  <a:lnTo>
                    <a:pt x="489" y="437"/>
                  </a:lnTo>
                  <a:lnTo>
                    <a:pt x="496" y="434"/>
                  </a:lnTo>
                  <a:lnTo>
                    <a:pt x="503" y="418"/>
                  </a:lnTo>
                  <a:close/>
                </a:path>
              </a:pathLst>
            </a:custGeom>
            <a:grpFill/>
            <a:ln w="3175">
              <a:solidFill>
                <a:schemeClr val="tx1"/>
              </a:solidFill>
              <a:round/>
              <a:headEnd/>
              <a:tailEnd/>
            </a:ln>
          </p:spPr>
          <p:txBody>
            <a:bodyPr/>
            <a:lstStyle/>
            <a:p>
              <a:pPr>
                <a:defRPr/>
              </a:pPr>
              <a:endParaRPr lang="en-US" sz="1800" dirty="0"/>
            </a:p>
          </p:txBody>
        </p:sp>
        <p:sp>
          <p:nvSpPr>
            <p:cNvPr id="190" name="Freeform 88"/>
            <p:cNvSpPr>
              <a:spLocks/>
            </p:cNvSpPr>
            <p:nvPr/>
          </p:nvSpPr>
          <p:spPr bwMode="gray">
            <a:xfrm>
              <a:off x="4749" y="1792"/>
              <a:ext cx="146" cy="92"/>
            </a:xfrm>
            <a:custGeom>
              <a:avLst/>
              <a:gdLst/>
              <a:ahLst/>
              <a:cxnLst>
                <a:cxn ang="0">
                  <a:pos x="130" y="12"/>
                </a:cxn>
                <a:cxn ang="0">
                  <a:pos x="118" y="21"/>
                </a:cxn>
                <a:cxn ang="0">
                  <a:pos x="113" y="28"/>
                </a:cxn>
                <a:cxn ang="0">
                  <a:pos x="104" y="33"/>
                </a:cxn>
                <a:cxn ang="0">
                  <a:pos x="106" y="28"/>
                </a:cxn>
                <a:cxn ang="0">
                  <a:pos x="118" y="7"/>
                </a:cxn>
                <a:cxn ang="0">
                  <a:pos x="123" y="0"/>
                </a:cxn>
                <a:cxn ang="0">
                  <a:pos x="97" y="28"/>
                </a:cxn>
                <a:cxn ang="0">
                  <a:pos x="31" y="52"/>
                </a:cxn>
                <a:cxn ang="0">
                  <a:pos x="9" y="68"/>
                </a:cxn>
                <a:cxn ang="0">
                  <a:pos x="5" y="76"/>
                </a:cxn>
                <a:cxn ang="0">
                  <a:pos x="0" y="80"/>
                </a:cxn>
                <a:cxn ang="0">
                  <a:pos x="0" y="92"/>
                </a:cxn>
                <a:cxn ang="0">
                  <a:pos x="0" y="92"/>
                </a:cxn>
                <a:cxn ang="0">
                  <a:pos x="0" y="90"/>
                </a:cxn>
                <a:cxn ang="0">
                  <a:pos x="7" y="85"/>
                </a:cxn>
                <a:cxn ang="0">
                  <a:pos x="9" y="90"/>
                </a:cxn>
                <a:cxn ang="0">
                  <a:pos x="14" y="92"/>
                </a:cxn>
                <a:cxn ang="0">
                  <a:pos x="146" y="9"/>
                </a:cxn>
                <a:cxn ang="0">
                  <a:pos x="130" y="12"/>
                </a:cxn>
              </a:cxnLst>
              <a:rect l="0" t="0" r="r" b="b"/>
              <a:pathLst>
                <a:path w="146" h="92">
                  <a:moveTo>
                    <a:pt x="130" y="12"/>
                  </a:moveTo>
                  <a:lnTo>
                    <a:pt x="118" y="21"/>
                  </a:lnTo>
                  <a:lnTo>
                    <a:pt x="113" y="28"/>
                  </a:lnTo>
                  <a:lnTo>
                    <a:pt x="104" y="33"/>
                  </a:lnTo>
                  <a:lnTo>
                    <a:pt x="106" y="28"/>
                  </a:lnTo>
                  <a:lnTo>
                    <a:pt x="118" y="7"/>
                  </a:lnTo>
                  <a:lnTo>
                    <a:pt x="123" y="0"/>
                  </a:lnTo>
                  <a:lnTo>
                    <a:pt x="97" y="28"/>
                  </a:lnTo>
                  <a:lnTo>
                    <a:pt x="31" y="52"/>
                  </a:lnTo>
                  <a:lnTo>
                    <a:pt x="9" y="68"/>
                  </a:lnTo>
                  <a:lnTo>
                    <a:pt x="5" y="76"/>
                  </a:lnTo>
                  <a:lnTo>
                    <a:pt x="0" y="80"/>
                  </a:lnTo>
                  <a:lnTo>
                    <a:pt x="0" y="92"/>
                  </a:lnTo>
                  <a:lnTo>
                    <a:pt x="0" y="92"/>
                  </a:lnTo>
                  <a:lnTo>
                    <a:pt x="0" y="90"/>
                  </a:lnTo>
                  <a:lnTo>
                    <a:pt x="7" y="85"/>
                  </a:lnTo>
                  <a:lnTo>
                    <a:pt x="9" y="90"/>
                  </a:lnTo>
                  <a:lnTo>
                    <a:pt x="14" y="92"/>
                  </a:lnTo>
                  <a:lnTo>
                    <a:pt x="146" y="9"/>
                  </a:lnTo>
                  <a:lnTo>
                    <a:pt x="130" y="12"/>
                  </a:lnTo>
                  <a:close/>
                </a:path>
              </a:pathLst>
            </a:custGeom>
            <a:grpFill/>
            <a:ln w="3175">
              <a:solidFill>
                <a:schemeClr val="tx1"/>
              </a:solidFill>
              <a:round/>
              <a:headEnd/>
              <a:tailEnd/>
            </a:ln>
          </p:spPr>
          <p:txBody>
            <a:bodyPr/>
            <a:lstStyle/>
            <a:p>
              <a:pPr>
                <a:defRPr/>
              </a:pPr>
              <a:endParaRPr lang="en-US" sz="1800" dirty="0"/>
            </a:p>
          </p:txBody>
        </p:sp>
      </p:grpSp>
      <p:sp>
        <p:nvSpPr>
          <p:cNvPr id="191" name="Freeform 89"/>
          <p:cNvSpPr>
            <a:spLocks/>
          </p:cNvSpPr>
          <p:nvPr/>
        </p:nvSpPr>
        <p:spPr bwMode="gray">
          <a:xfrm>
            <a:off x="8215052" y="2781538"/>
            <a:ext cx="207963" cy="204787"/>
          </a:xfrm>
          <a:custGeom>
            <a:avLst/>
            <a:gdLst>
              <a:gd name="T0" fmla="*/ 24684372 w 145"/>
              <a:gd name="T1" fmla="*/ 293270737 h 143"/>
              <a:gd name="T2" fmla="*/ 117248976 w 145"/>
              <a:gd name="T3" fmla="*/ 239948785 h 143"/>
              <a:gd name="T4" fmla="*/ 127533772 w 145"/>
              <a:gd name="T5" fmla="*/ 215338543 h 143"/>
              <a:gd name="T6" fmla="*/ 141931914 w 145"/>
              <a:gd name="T7" fmla="*/ 200983404 h 143"/>
              <a:gd name="T8" fmla="*/ 187185879 w 145"/>
              <a:gd name="T9" fmla="*/ 200983404 h 143"/>
              <a:gd name="T10" fmla="*/ 298263403 w 145"/>
              <a:gd name="T11" fmla="*/ 155864388 h 143"/>
              <a:gd name="T12" fmla="*/ 294150058 w 145"/>
              <a:gd name="T13" fmla="*/ 137406349 h 143"/>
              <a:gd name="T14" fmla="*/ 298263403 w 145"/>
              <a:gd name="T15" fmla="*/ 131254146 h 143"/>
              <a:gd name="T16" fmla="*/ 265350907 w 145"/>
              <a:gd name="T17" fmla="*/ 0 h 143"/>
              <a:gd name="T18" fmla="*/ 113134196 w 145"/>
              <a:gd name="T19" fmla="*/ 38965381 h 143"/>
              <a:gd name="T20" fmla="*/ 113134196 w 145"/>
              <a:gd name="T21" fmla="*/ 49220484 h 143"/>
              <a:gd name="T22" fmla="*/ 102849400 w 145"/>
              <a:gd name="T23" fmla="*/ 38965381 h 143"/>
              <a:gd name="T24" fmla="*/ 0 w 145"/>
              <a:gd name="T25" fmla="*/ 63575623 h 143"/>
              <a:gd name="T26" fmla="*/ 24684372 w 145"/>
              <a:gd name="T27" fmla="*/ 225592214 h 143"/>
              <a:gd name="T28" fmla="*/ 39082514 w 145"/>
              <a:gd name="T29" fmla="*/ 244050253 h 143"/>
              <a:gd name="T30" fmla="*/ 6171452 w 145"/>
              <a:gd name="T31" fmla="*/ 272761963 h 143"/>
              <a:gd name="T32" fmla="*/ 24684372 w 145"/>
              <a:gd name="T33" fmla="*/ 293270737 h 1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5" h="143">
                <a:moveTo>
                  <a:pt x="12" y="143"/>
                </a:moveTo>
                <a:lnTo>
                  <a:pt x="57" y="117"/>
                </a:lnTo>
                <a:lnTo>
                  <a:pt x="62" y="105"/>
                </a:lnTo>
                <a:lnTo>
                  <a:pt x="69" y="98"/>
                </a:lnTo>
                <a:lnTo>
                  <a:pt x="91" y="98"/>
                </a:lnTo>
                <a:lnTo>
                  <a:pt x="145" y="76"/>
                </a:lnTo>
                <a:lnTo>
                  <a:pt x="143" y="67"/>
                </a:lnTo>
                <a:lnTo>
                  <a:pt x="145" y="64"/>
                </a:lnTo>
                <a:lnTo>
                  <a:pt x="129" y="0"/>
                </a:lnTo>
                <a:lnTo>
                  <a:pt x="55" y="19"/>
                </a:lnTo>
                <a:lnTo>
                  <a:pt x="55" y="24"/>
                </a:lnTo>
                <a:lnTo>
                  <a:pt x="50" y="19"/>
                </a:lnTo>
                <a:lnTo>
                  <a:pt x="0" y="31"/>
                </a:lnTo>
                <a:lnTo>
                  <a:pt x="12" y="110"/>
                </a:lnTo>
                <a:lnTo>
                  <a:pt x="19" y="119"/>
                </a:lnTo>
                <a:lnTo>
                  <a:pt x="3" y="133"/>
                </a:lnTo>
                <a:lnTo>
                  <a:pt x="12" y="143"/>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sp>
        <p:nvSpPr>
          <p:cNvPr id="192" name="Freeform 90"/>
          <p:cNvSpPr>
            <a:spLocks/>
          </p:cNvSpPr>
          <p:nvPr/>
        </p:nvSpPr>
        <p:spPr bwMode="gray">
          <a:xfrm>
            <a:off x="7605453" y="3227624"/>
            <a:ext cx="555625" cy="268288"/>
          </a:xfrm>
          <a:custGeom>
            <a:avLst/>
            <a:gdLst>
              <a:gd name="T0" fmla="*/ 0 w 388"/>
              <a:gd name="T1" fmla="*/ 118212384 h 183"/>
              <a:gd name="T2" fmla="*/ 14354601 w 388"/>
              <a:gd name="T3" fmla="*/ 240723241 h 183"/>
              <a:gd name="T4" fmla="*/ 73825092 w 388"/>
              <a:gd name="T5" fmla="*/ 169795517 h 183"/>
              <a:gd name="T6" fmla="*/ 98432978 w 388"/>
              <a:gd name="T7" fmla="*/ 163347809 h 183"/>
              <a:gd name="T8" fmla="*/ 123040865 w 388"/>
              <a:gd name="T9" fmla="*/ 118212384 h 183"/>
              <a:gd name="T10" fmla="*/ 127142179 w 388"/>
              <a:gd name="T11" fmla="*/ 133257037 h 183"/>
              <a:gd name="T12" fmla="*/ 176359385 w 388"/>
              <a:gd name="T13" fmla="*/ 133257037 h 183"/>
              <a:gd name="T14" fmla="*/ 176359385 w 388"/>
              <a:gd name="T15" fmla="*/ 122510856 h 183"/>
              <a:gd name="T16" fmla="*/ 176359385 w 388"/>
              <a:gd name="T17" fmla="*/ 113913912 h 183"/>
              <a:gd name="T18" fmla="*/ 215321872 w 388"/>
              <a:gd name="T19" fmla="*/ 88121613 h 183"/>
              <a:gd name="T20" fmla="*/ 272741706 w 388"/>
              <a:gd name="T21" fmla="*/ 96718557 h 183"/>
              <a:gd name="T22" fmla="*/ 272741706 w 388"/>
              <a:gd name="T23" fmla="*/ 107466204 h 183"/>
              <a:gd name="T24" fmla="*/ 282994992 w 388"/>
              <a:gd name="T25" fmla="*/ 113913912 h 183"/>
              <a:gd name="T26" fmla="*/ 293248278 w 388"/>
              <a:gd name="T27" fmla="*/ 118212384 h 183"/>
              <a:gd name="T28" fmla="*/ 303501564 w 388"/>
              <a:gd name="T29" fmla="*/ 137555509 h 183"/>
              <a:gd name="T30" fmla="*/ 336313512 w 388"/>
              <a:gd name="T31" fmla="*/ 159049336 h 183"/>
              <a:gd name="T32" fmla="*/ 352718769 w 388"/>
              <a:gd name="T33" fmla="*/ 189140108 h 183"/>
              <a:gd name="T34" fmla="*/ 395782571 w 388"/>
              <a:gd name="T35" fmla="*/ 204184761 h 183"/>
              <a:gd name="T36" fmla="*/ 424493204 w 388"/>
              <a:gd name="T37" fmla="*/ 225678588 h 183"/>
              <a:gd name="T38" fmla="*/ 463455691 w 388"/>
              <a:gd name="T39" fmla="*/ 229977060 h 183"/>
              <a:gd name="T40" fmla="*/ 444999776 w 388"/>
              <a:gd name="T41" fmla="*/ 251469421 h 183"/>
              <a:gd name="T42" fmla="*/ 434746490 w 388"/>
              <a:gd name="T43" fmla="*/ 277261720 h 183"/>
              <a:gd name="T44" fmla="*/ 438847804 w 388"/>
              <a:gd name="T45" fmla="*/ 343890972 h 183"/>
              <a:gd name="T46" fmla="*/ 498318296 w 388"/>
              <a:gd name="T47" fmla="*/ 352487916 h 183"/>
              <a:gd name="T48" fmla="*/ 531128811 w 388"/>
              <a:gd name="T49" fmla="*/ 363234097 h 183"/>
              <a:gd name="T50" fmla="*/ 576244702 w 388"/>
              <a:gd name="T51" fmla="*/ 378280216 h 183"/>
              <a:gd name="T52" fmla="*/ 576244702 w 388"/>
              <a:gd name="T53" fmla="*/ 337443264 h 183"/>
              <a:gd name="T54" fmla="*/ 565989984 w 388"/>
              <a:gd name="T55" fmla="*/ 311650964 h 183"/>
              <a:gd name="T56" fmla="*/ 541382097 w 388"/>
              <a:gd name="T57" fmla="*/ 255769359 h 183"/>
              <a:gd name="T58" fmla="*/ 522926182 w 388"/>
              <a:gd name="T59" fmla="*/ 144004684 h 183"/>
              <a:gd name="T60" fmla="*/ 590599303 w 388"/>
              <a:gd name="T61" fmla="*/ 40836952 h 183"/>
              <a:gd name="T62" fmla="*/ 604953903 w 388"/>
              <a:gd name="T63" fmla="*/ 47284660 h 183"/>
              <a:gd name="T64" fmla="*/ 604953903 w 388"/>
              <a:gd name="T65" fmla="*/ 73076960 h 183"/>
              <a:gd name="T66" fmla="*/ 586497988 w 388"/>
              <a:gd name="T67" fmla="*/ 96718557 h 183"/>
              <a:gd name="T68" fmla="*/ 580346016 w 388"/>
              <a:gd name="T69" fmla="*/ 133257037 h 183"/>
              <a:gd name="T70" fmla="*/ 590599303 w 388"/>
              <a:gd name="T71" fmla="*/ 163347809 h 183"/>
              <a:gd name="T72" fmla="*/ 580346016 w 388"/>
              <a:gd name="T73" fmla="*/ 204184761 h 183"/>
              <a:gd name="T74" fmla="*/ 604953903 w 388"/>
              <a:gd name="T75" fmla="*/ 204184761 h 183"/>
              <a:gd name="T76" fmla="*/ 604953903 w 388"/>
              <a:gd name="T77" fmla="*/ 266515540 h 183"/>
              <a:gd name="T78" fmla="*/ 600852589 w 388"/>
              <a:gd name="T79" fmla="*/ 296606312 h 183"/>
              <a:gd name="T80" fmla="*/ 629561790 w 388"/>
              <a:gd name="T81" fmla="*/ 337443264 h 183"/>
              <a:gd name="T82" fmla="*/ 668525709 w 388"/>
              <a:gd name="T83" fmla="*/ 337443264 h 183"/>
              <a:gd name="T84" fmla="*/ 697234910 w 388"/>
              <a:gd name="T85" fmla="*/ 389026396 h 183"/>
              <a:gd name="T86" fmla="*/ 781313288 w 388"/>
              <a:gd name="T87" fmla="*/ 363234097 h 183"/>
              <a:gd name="T88" fmla="*/ 795667888 w 388"/>
              <a:gd name="T89" fmla="*/ 292306373 h 183"/>
              <a:gd name="T90" fmla="*/ 682880309 w 388"/>
              <a:gd name="T91" fmla="*/ 285858665 h 183"/>
              <a:gd name="T92" fmla="*/ 609055217 w 388"/>
              <a:gd name="T93" fmla="*/ 0 h 18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88" h="183">
                <a:moveTo>
                  <a:pt x="297" y="0"/>
                </a:moveTo>
                <a:lnTo>
                  <a:pt x="0" y="55"/>
                </a:lnTo>
                <a:lnTo>
                  <a:pt x="7" y="112"/>
                </a:lnTo>
                <a:lnTo>
                  <a:pt x="24" y="98"/>
                </a:lnTo>
                <a:lnTo>
                  <a:pt x="36" y="79"/>
                </a:lnTo>
                <a:lnTo>
                  <a:pt x="38" y="74"/>
                </a:lnTo>
                <a:lnTo>
                  <a:pt x="48" y="76"/>
                </a:lnTo>
                <a:lnTo>
                  <a:pt x="57" y="62"/>
                </a:lnTo>
                <a:lnTo>
                  <a:pt x="60" y="55"/>
                </a:lnTo>
                <a:lnTo>
                  <a:pt x="62" y="57"/>
                </a:lnTo>
                <a:lnTo>
                  <a:pt x="62" y="62"/>
                </a:lnTo>
                <a:lnTo>
                  <a:pt x="76" y="64"/>
                </a:lnTo>
                <a:lnTo>
                  <a:pt x="86" y="62"/>
                </a:lnTo>
                <a:lnTo>
                  <a:pt x="88" y="60"/>
                </a:lnTo>
                <a:lnTo>
                  <a:pt x="86" y="57"/>
                </a:lnTo>
                <a:lnTo>
                  <a:pt x="88" y="55"/>
                </a:lnTo>
                <a:lnTo>
                  <a:pt x="86" y="53"/>
                </a:lnTo>
                <a:lnTo>
                  <a:pt x="100" y="48"/>
                </a:lnTo>
                <a:lnTo>
                  <a:pt x="105" y="41"/>
                </a:lnTo>
                <a:lnTo>
                  <a:pt x="122" y="48"/>
                </a:lnTo>
                <a:lnTo>
                  <a:pt x="133" y="45"/>
                </a:lnTo>
                <a:lnTo>
                  <a:pt x="136" y="48"/>
                </a:lnTo>
                <a:lnTo>
                  <a:pt x="133" y="50"/>
                </a:lnTo>
                <a:lnTo>
                  <a:pt x="136" y="55"/>
                </a:lnTo>
                <a:lnTo>
                  <a:pt x="138" y="53"/>
                </a:lnTo>
                <a:lnTo>
                  <a:pt x="138" y="57"/>
                </a:lnTo>
                <a:lnTo>
                  <a:pt x="143" y="55"/>
                </a:lnTo>
                <a:lnTo>
                  <a:pt x="141" y="62"/>
                </a:lnTo>
                <a:lnTo>
                  <a:pt x="148" y="64"/>
                </a:lnTo>
                <a:lnTo>
                  <a:pt x="148" y="72"/>
                </a:lnTo>
                <a:lnTo>
                  <a:pt x="164" y="74"/>
                </a:lnTo>
                <a:lnTo>
                  <a:pt x="174" y="79"/>
                </a:lnTo>
                <a:lnTo>
                  <a:pt x="172" y="88"/>
                </a:lnTo>
                <a:lnTo>
                  <a:pt x="179" y="95"/>
                </a:lnTo>
                <a:lnTo>
                  <a:pt x="193" y="95"/>
                </a:lnTo>
                <a:lnTo>
                  <a:pt x="198" y="103"/>
                </a:lnTo>
                <a:lnTo>
                  <a:pt x="207" y="105"/>
                </a:lnTo>
                <a:lnTo>
                  <a:pt x="212" y="98"/>
                </a:lnTo>
                <a:lnTo>
                  <a:pt x="226" y="107"/>
                </a:lnTo>
                <a:lnTo>
                  <a:pt x="217" y="119"/>
                </a:lnTo>
                <a:lnTo>
                  <a:pt x="217" y="117"/>
                </a:lnTo>
                <a:lnTo>
                  <a:pt x="217" y="126"/>
                </a:lnTo>
                <a:lnTo>
                  <a:pt x="212" y="129"/>
                </a:lnTo>
                <a:lnTo>
                  <a:pt x="210" y="157"/>
                </a:lnTo>
                <a:lnTo>
                  <a:pt x="214" y="160"/>
                </a:lnTo>
                <a:lnTo>
                  <a:pt x="226" y="160"/>
                </a:lnTo>
                <a:lnTo>
                  <a:pt x="243" y="164"/>
                </a:lnTo>
                <a:lnTo>
                  <a:pt x="252" y="164"/>
                </a:lnTo>
                <a:lnTo>
                  <a:pt x="259" y="169"/>
                </a:lnTo>
                <a:lnTo>
                  <a:pt x="271" y="169"/>
                </a:lnTo>
                <a:lnTo>
                  <a:pt x="281" y="176"/>
                </a:lnTo>
                <a:lnTo>
                  <a:pt x="290" y="179"/>
                </a:lnTo>
                <a:lnTo>
                  <a:pt x="281" y="157"/>
                </a:lnTo>
                <a:lnTo>
                  <a:pt x="267" y="148"/>
                </a:lnTo>
                <a:lnTo>
                  <a:pt x="276" y="145"/>
                </a:lnTo>
                <a:lnTo>
                  <a:pt x="264" y="119"/>
                </a:lnTo>
                <a:lnTo>
                  <a:pt x="262" y="76"/>
                </a:lnTo>
                <a:lnTo>
                  <a:pt x="255" y="67"/>
                </a:lnTo>
                <a:lnTo>
                  <a:pt x="281" y="38"/>
                </a:lnTo>
                <a:lnTo>
                  <a:pt x="288" y="19"/>
                </a:lnTo>
                <a:lnTo>
                  <a:pt x="290" y="19"/>
                </a:lnTo>
                <a:lnTo>
                  <a:pt x="295" y="22"/>
                </a:lnTo>
                <a:lnTo>
                  <a:pt x="297" y="24"/>
                </a:lnTo>
                <a:lnTo>
                  <a:pt x="295" y="34"/>
                </a:lnTo>
                <a:lnTo>
                  <a:pt x="293" y="41"/>
                </a:lnTo>
                <a:lnTo>
                  <a:pt x="286" y="45"/>
                </a:lnTo>
                <a:lnTo>
                  <a:pt x="283" y="55"/>
                </a:lnTo>
                <a:lnTo>
                  <a:pt x="283" y="62"/>
                </a:lnTo>
                <a:lnTo>
                  <a:pt x="288" y="72"/>
                </a:lnTo>
                <a:lnTo>
                  <a:pt x="288" y="76"/>
                </a:lnTo>
                <a:lnTo>
                  <a:pt x="281" y="91"/>
                </a:lnTo>
                <a:lnTo>
                  <a:pt x="283" y="95"/>
                </a:lnTo>
                <a:lnTo>
                  <a:pt x="293" y="93"/>
                </a:lnTo>
                <a:lnTo>
                  <a:pt x="295" y="95"/>
                </a:lnTo>
                <a:lnTo>
                  <a:pt x="300" y="119"/>
                </a:lnTo>
                <a:lnTo>
                  <a:pt x="295" y="124"/>
                </a:lnTo>
                <a:lnTo>
                  <a:pt x="290" y="131"/>
                </a:lnTo>
                <a:lnTo>
                  <a:pt x="293" y="138"/>
                </a:lnTo>
                <a:lnTo>
                  <a:pt x="295" y="148"/>
                </a:lnTo>
                <a:lnTo>
                  <a:pt x="307" y="157"/>
                </a:lnTo>
                <a:lnTo>
                  <a:pt x="319" y="155"/>
                </a:lnTo>
                <a:lnTo>
                  <a:pt x="326" y="157"/>
                </a:lnTo>
                <a:lnTo>
                  <a:pt x="338" y="171"/>
                </a:lnTo>
                <a:lnTo>
                  <a:pt x="340" y="181"/>
                </a:lnTo>
                <a:lnTo>
                  <a:pt x="345" y="183"/>
                </a:lnTo>
                <a:lnTo>
                  <a:pt x="381" y="169"/>
                </a:lnTo>
                <a:lnTo>
                  <a:pt x="378" y="155"/>
                </a:lnTo>
                <a:lnTo>
                  <a:pt x="388" y="136"/>
                </a:lnTo>
                <a:lnTo>
                  <a:pt x="388" y="122"/>
                </a:lnTo>
                <a:lnTo>
                  <a:pt x="333" y="133"/>
                </a:lnTo>
                <a:lnTo>
                  <a:pt x="297" y="0"/>
                </a:lnTo>
                <a:close/>
              </a:path>
            </a:pathLst>
          </a:custGeom>
          <a:solidFill>
            <a:schemeClr val="bg1"/>
          </a:solidFill>
          <a:ln w="3175">
            <a:solidFill>
              <a:schemeClr val="tx1"/>
            </a:solidFill>
            <a:round/>
            <a:headEnd/>
            <a:tailEnd/>
          </a:ln>
        </p:spPr>
        <p:txBody>
          <a:bodyPr/>
          <a:lstStyle/>
          <a:p>
            <a:endParaRPr lang="en-US" dirty="0"/>
          </a:p>
        </p:txBody>
      </p:sp>
      <p:sp>
        <p:nvSpPr>
          <p:cNvPr id="193" name="Freeform 91"/>
          <p:cNvSpPr>
            <a:spLocks/>
          </p:cNvSpPr>
          <p:nvPr/>
        </p:nvSpPr>
        <p:spPr bwMode="gray">
          <a:xfrm>
            <a:off x="6222740" y="4149962"/>
            <a:ext cx="447675" cy="754062"/>
          </a:xfrm>
          <a:custGeom>
            <a:avLst/>
            <a:gdLst>
              <a:gd name="T0" fmla="*/ 659252979 w 304"/>
              <a:gd name="T1" fmla="*/ 1049319326 h 520"/>
              <a:gd name="T2" fmla="*/ 535643137 w 304"/>
              <a:gd name="T3" fmla="*/ 1049319326 h 520"/>
              <a:gd name="T4" fmla="*/ 494439366 w 304"/>
              <a:gd name="T5" fmla="*/ 1074554301 h 520"/>
              <a:gd name="T6" fmla="*/ 464079933 w 304"/>
              <a:gd name="T7" fmla="*/ 1068246283 h 520"/>
              <a:gd name="T8" fmla="*/ 422876161 w 304"/>
              <a:gd name="T9" fmla="*/ 1093479807 h 520"/>
              <a:gd name="T10" fmla="*/ 401190431 w 304"/>
              <a:gd name="T11" fmla="*/ 1045113981 h 520"/>
              <a:gd name="T12" fmla="*/ 375166376 w 304"/>
              <a:gd name="T13" fmla="*/ 1024085802 h 520"/>
              <a:gd name="T14" fmla="*/ 364323511 w 304"/>
              <a:gd name="T15" fmla="*/ 998852277 h 520"/>
              <a:gd name="T16" fmla="*/ 381672390 w 304"/>
              <a:gd name="T17" fmla="*/ 923148803 h 520"/>
              <a:gd name="T18" fmla="*/ 0 w 304"/>
              <a:gd name="T19" fmla="*/ 944178432 h 520"/>
              <a:gd name="T20" fmla="*/ 0 w 304"/>
              <a:gd name="T21" fmla="*/ 944178432 h 520"/>
              <a:gd name="T22" fmla="*/ 15179717 w 304"/>
              <a:gd name="T23" fmla="*/ 929458271 h 520"/>
              <a:gd name="T24" fmla="*/ 0 w 304"/>
              <a:gd name="T25" fmla="*/ 883195118 h 520"/>
              <a:gd name="T26" fmla="*/ 26022582 w 304"/>
              <a:gd name="T27" fmla="*/ 874784426 h 520"/>
              <a:gd name="T28" fmla="*/ 30360906 w 304"/>
              <a:gd name="T29" fmla="*/ 849549451 h 520"/>
              <a:gd name="T30" fmla="*/ 19518041 w 304"/>
              <a:gd name="T31" fmla="*/ 828521272 h 520"/>
              <a:gd name="T32" fmla="*/ 41203771 w 304"/>
              <a:gd name="T33" fmla="*/ 809595766 h 520"/>
              <a:gd name="T34" fmla="*/ 52046637 w 304"/>
              <a:gd name="T35" fmla="*/ 754921921 h 520"/>
              <a:gd name="T36" fmla="*/ 101924111 w 304"/>
              <a:gd name="T37" fmla="*/ 708658767 h 520"/>
              <a:gd name="T38" fmla="*/ 97587260 w 304"/>
              <a:gd name="T39" fmla="*/ 683425242 h 520"/>
              <a:gd name="T40" fmla="*/ 112766976 w 304"/>
              <a:gd name="T41" fmla="*/ 679219896 h 520"/>
              <a:gd name="T42" fmla="*/ 138789558 w 304"/>
              <a:gd name="T43" fmla="*/ 639264761 h 520"/>
              <a:gd name="T44" fmla="*/ 97587260 w 304"/>
              <a:gd name="T45" fmla="*/ 609825891 h 520"/>
              <a:gd name="T46" fmla="*/ 97587260 w 304"/>
              <a:gd name="T47" fmla="*/ 588796262 h 520"/>
              <a:gd name="T48" fmla="*/ 82406070 w 304"/>
              <a:gd name="T49" fmla="*/ 569870756 h 520"/>
              <a:gd name="T50" fmla="*/ 97587260 w 304"/>
              <a:gd name="T51" fmla="*/ 555150595 h 520"/>
              <a:gd name="T52" fmla="*/ 82406070 w 304"/>
              <a:gd name="T53" fmla="*/ 538329212 h 520"/>
              <a:gd name="T54" fmla="*/ 97587260 w 304"/>
              <a:gd name="T55" fmla="*/ 504683546 h 520"/>
              <a:gd name="T56" fmla="*/ 75901529 w 304"/>
              <a:gd name="T57" fmla="*/ 494168731 h 520"/>
              <a:gd name="T58" fmla="*/ 82406070 w 304"/>
              <a:gd name="T59" fmla="*/ 483653917 h 520"/>
              <a:gd name="T60" fmla="*/ 75901529 w 304"/>
              <a:gd name="T61" fmla="*/ 458420392 h 520"/>
              <a:gd name="T62" fmla="*/ 93248935 w 304"/>
              <a:gd name="T63" fmla="*/ 450009700 h 520"/>
              <a:gd name="T64" fmla="*/ 86744394 w 304"/>
              <a:gd name="T65" fmla="*/ 424774726 h 520"/>
              <a:gd name="T66" fmla="*/ 71563205 w 304"/>
              <a:gd name="T67" fmla="*/ 414259911 h 520"/>
              <a:gd name="T68" fmla="*/ 82406070 w 304"/>
              <a:gd name="T69" fmla="*/ 378511572 h 520"/>
              <a:gd name="T70" fmla="*/ 60720340 w 304"/>
              <a:gd name="T71" fmla="*/ 363792862 h 520"/>
              <a:gd name="T72" fmla="*/ 75901529 w 304"/>
              <a:gd name="T73" fmla="*/ 355380720 h 520"/>
              <a:gd name="T74" fmla="*/ 75901529 w 304"/>
              <a:gd name="T75" fmla="*/ 344867355 h 520"/>
              <a:gd name="T76" fmla="*/ 60720340 w 304"/>
              <a:gd name="T77" fmla="*/ 334352541 h 520"/>
              <a:gd name="T78" fmla="*/ 93248935 w 304"/>
              <a:gd name="T79" fmla="*/ 309119016 h 520"/>
              <a:gd name="T80" fmla="*/ 97587260 w 304"/>
              <a:gd name="T81" fmla="*/ 275473350 h 520"/>
              <a:gd name="T82" fmla="*/ 82406070 w 304"/>
              <a:gd name="T83" fmla="*/ 264958535 h 520"/>
              <a:gd name="T84" fmla="*/ 123609842 w 304"/>
              <a:gd name="T85" fmla="*/ 250238375 h 520"/>
              <a:gd name="T86" fmla="*/ 123609842 w 304"/>
              <a:gd name="T87" fmla="*/ 235518215 h 520"/>
              <a:gd name="T88" fmla="*/ 108430125 w 304"/>
              <a:gd name="T89" fmla="*/ 225004850 h 520"/>
              <a:gd name="T90" fmla="*/ 123609842 w 304"/>
              <a:gd name="T91" fmla="*/ 214490036 h 520"/>
              <a:gd name="T92" fmla="*/ 134452707 w 304"/>
              <a:gd name="T93" fmla="*/ 193461857 h 520"/>
              <a:gd name="T94" fmla="*/ 143127882 w 304"/>
              <a:gd name="T95" fmla="*/ 193461857 h 520"/>
              <a:gd name="T96" fmla="*/ 143127882 w 304"/>
              <a:gd name="T97" fmla="*/ 174536351 h 520"/>
              <a:gd name="T98" fmla="*/ 175656478 w 304"/>
              <a:gd name="T99" fmla="*/ 159816190 h 520"/>
              <a:gd name="T100" fmla="*/ 169150464 w 304"/>
              <a:gd name="T101" fmla="*/ 113553036 h 520"/>
              <a:gd name="T102" fmla="*/ 179993330 w 304"/>
              <a:gd name="T103" fmla="*/ 90422185 h 520"/>
              <a:gd name="T104" fmla="*/ 195173046 w 304"/>
              <a:gd name="T105" fmla="*/ 90422185 h 520"/>
              <a:gd name="T106" fmla="*/ 195173046 w 304"/>
              <a:gd name="T107" fmla="*/ 69394006 h 520"/>
              <a:gd name="T108" fmla="*/ 232039966 w 304"/>
              <a:gd name="T109" fmla="*/ 44160481 h 520"/>
              <a:gd name="T110" fmla="*/ 221197101 w 304"/>
              <a:gd name="T111" fmla="*/ 25233525 h 520"/>
              <a:gd name="T112" fmla="*/ 622387532 w 304"/>
              <a:gd name="T113" fmla="*/ 0 h 520"/>
              <a:gd name="T114" fmla="*/ 644073262 w 304"/>
              <a:gd name="T115" fmla="*/ 25233525 h 520"/>
              <a:gd name="T116" fmla="*/ 659252979 w 304"/>
              <a:gd name="T117" fmla="*/ 1049319326 h 5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 h="520">
                <a:moveTo>
                  <a:pt x="304" y="499"/>
                </a:moveTo>
                <a:lnTo>
                  <a:pt x="247" y="499"/>
                </a:lnTo>
                <a:lnTo>
                  <a:pt x="228" y="511"/>
                </a:lnTo>
                <a:lnTo>
                  <a:pt x="214" y="508"/>
                </a:lnTo>
                <a:lnTo>
                  <a:pt x="195" y="520"/>
                </a:lnTo>
                <a:lnTo>
                  <a:pt x="185" y="497"/>
                </a:lnTo>
                <a:lnTo>
                  <a:pt x="173" y="487"/>
                </a:lnTo>
                <a:lnTo>
                  <a:pt x="168" y="475"/>
                </a:lnTo>
                <a:lnTo>
                  <a:pt x="176" y="439"/>
                </a:lnTo>
                <a:lnTo>
                  <a:pt x="0" y="449"/>
                </a:lnTo>
                <a:lnTo>
                  <a:pt x="7" y="442"/>
                </a:lnTo>
                <a:lnTo>
                  <a:pt x="0" y="420"/>
                </a:lnTo>
                <a:lnTo>
                  <a:pt x="12" y="416"/>
                </a:lnTo>
                <a:lnTo>
                  <a:pt x="14" y="404"/>
                </a:lnTo>
                <a:lnTo>
                  <a:pt x="9" y="394"/>
                </a:lnTo>
                <a:lnTo>
                  <a:pt x="19" y="385"/>
                </a:lnTo>
                <a:lnTo>
                  <a:pt x="24" y="359"/>
                </a:lnTo>
                <a:lnTo>
                  <a:pt x="47" y="337"/>
                </a:lnTo>
                <a:lnTo>
                  <a:pt x="45" y="325"/>
                </a:lnTo>
                <a:lnTo>
                  <a:pt x="52" y="323"/>
                </a:lnTo>
                <a:lnTo>
                  <a:pt x="64" y="304"/>
                </a:lnTo>
                <a:lnTo>
                  <a:pt x="45" y="290"/>
                </a:lnTo>
                <a:lnTo>
                  <a:pt x="45" y="280"/>
                </a:lnTo>
                <a:lnTo>
                  <a:pt x="38" y="271"/>
                </a:lnTo>
                <a:lnTo>
                  <a:pt x="45" y="264"/>
                </a:lnTo>
                <a:lnTo>
                  <a:pt x="38" y="256"/>
                </a:lnTo>
                <a:lnTo>
                  <a:pt x="45" y="240"/>
                </a:lnTo>
                <a:lnTo>
                  <a:pt x="35" y="235"/>
                </a:lnTo>
                <a:lnTo>
                  <a:pt x="38" y="230"/>
                </a:lnTo>
                <a:lnTo>
                  <a:pt x="35" y="218"/>
                </a:lnTo>
                <a:lnTo>
                  <a:pt x="43" y="214"/>
                </a:lnTo>
                <a:lnTo>
                  <a:pt x="40" y="202"/>
                </a:lnTo>
                <a:lnTo>
                  <a:pt x="33" y="197"/>
                </a:lnTo>
                <a:lnTo>
                  <a:pt x="38" y="180"/>
                </a:lnTo>
                <a:lnTo>
                  <a:pt x="28" y="173"/>
                </a:lnTo>
                <a:lnTo>
                  <a:pt x="35" y="169"/>
                </a:lnTo>
                <a:lnTo>
                  <a:pt x="35" y="164"/>
                </a:lnTo>
                <a:lnTo>
                  <a:pt x="28" y="159"/>
                </a:lnTo>
                <a:lnTo>
                  <a:pt x="43" y="147"/>
                </a:lnTo>
                <a:lnTo>
                  <a:pt x="45" y="131"/>
                </a:lnTo>
                <a:lnTo>
                  <a:pt x="38" y="126"/>
                </a:lnTo>
                <a:lnTo>
                  <a:pt x="57" y="119"/>
                </a:lnTo>
                <a:lnTo>
                  <a:pt x="57" y="112"/>
                </a:lnTo>
                <a:lnTo>
                  <a:pt x="50" y="107"/>
                </a:lnTo>
                <a:lnTo>
                  <a:pt x="57" y="102"/>
                </a:lnTo>
                <a:lnTo>
                  <a:pt x="62" y="92"/>
                </a:lnTo>
                <a:lnTo>
                  <a:pt x="66" y="92"/>
                </a:lnTo>
                <a:lnTo>
                  <a:pt x="66" y="83"/>
                </a:lnTo>
                <a:lnTo>
                  <a:pt x="81" y="76"/>
                </a:lnTo>
                <a:lnTo>
                  <a:pt x="78" y="54"/>
                </a:lnTo>
                <a:lnTo>
                  <a:pt x="83" y="43"/>
                </a:lnTo>
                <a:lnTo>
                  <a:pt x="90" y="43"/>
                </a:lnTo>
                <a:lnTo>
                  <a:pt x="90" y="33"/>
                </a:lnTo>
                <a:lnTo>
                  <a:pt x="107" y="21"/>
                </a:lnTo>
                <a:lnTo>
                  <a:pt x="102" y="12"/>
                </a:lnTo>
                <a:lnTo>
                  <a:pt x="287" y="0"/>
                </a:lnTo>
                <a:lnTo>
                  <a:pt x="297" y="12"/>
                </a:lnTo>
                <a:lnTo>
                  <a:pt x="304" y="499"/>
                </a:lnTo>
                <a:close/>
              </a:path>
            </a:pathLst>
          </a:custGeom>
          <a:solidFill>
            <a:schemeClr val="bg1"/>
          </a:solidFill>
          <a:ln w="3175">
            <a:solidFill>
              <a:schemeClr val="tx1"/>
            </a:solidFill>
            <a:round/>
            <a:headEnd/>
            <a:tailEnd/>
          </a:ln>
        </p:spPr>
        <p:txBody>
          <a:bodyPr/>
          <a:lstStyle/>
          <a:p>
            <a:endParaRPr lang="en-US" dirty="0"/>
          </a:p>
        </p:txBody>
      </p:sp>
      <p:sp>
        <p:nvSpPr>
          <p:cNvPr id="194" name="Freeform 92"/>
          <p:cNvSpPr>
            <a:spLocks/>
          </p:cNvSpPr>
          <p:nvPr/>
        </p:nvSpPr>
        <p:spPr bwMode="gray">
          <a:xfrm>
            <a:off x="6956164" y="2986324"/>
            <a:ext cx="512763" cy="579438"/>
          </a:xfrm>
          <a:custGeom>
            <a:avLst/>
            <a:gdLst>
              <a:gd name="T0" fmla="*/ 647779100 w 357"/>
              <a:gd name="T1" fmla="*/ 10285025 h 404"/>
              <a:gd name="T2" fmla="*/ 499243005 w 357"/>
              <a:gd name="T3" fmla="*/ 127539467 h 404"/>
              <a:gd name="T4" fmla="*/ 451794474 w 357"/>
              <a:gd name="T5" fmla="*/ 131652903 h 404"/>
              <a:gd name="T6" fmla="*/ 398156879 w 357"/>
              <a:gd name="T7" fmla="*/ 156337823 h 404"/>
              <a:gd name="T8" fmla="*/ 338330220 w 357"/>
              <a:gd name="T9" fmla="*/ 156337823 h 404"/>
              <a:gd name="T10" fmla="*/ 334203699 w 357"/>
              <a:gd name="T11" fmla="*/ 146052798 h 404"/>
              <a:gd name="T12" fmla="*/ 309448880 w 357"/>
              <a:gd name="T13" fmla="*/ 152224386 h 404"/>
              <a:gd name="T14" fmla="*/ 295006773 w 357"/>
              <a:gd name="T15" fmla="*/ 146052798 h 404"/>
              <a:gd name="T16" fmla="*/ 270251955 w 357"/>
              <a:gd name="T17" fmla="*/ 131652903 h 404"/>
              <a:gd name="T18" fmla="*/ 224865966 w 357"/>
              <a:gd name="T19" fmla="*/ 123424597 h 404"/>
              <a:gd name="T20" fmla="*/ 0 w 357"/>
              <a:gd name="T21" fmla="*/ 146052798 h 404"/>
              <a:gd name="T22" fmla="*/ 59826659 w 357"/>
              <a:gd name="T23" fmla="*/ 724092402 h 404"/>
              <a:gd name="T24" fmla="*/ 74267329 w 357"/>
              <a:gd name="T25" fmla="*/ 713807377 h 404"/>
              <a:gd name="T26" fmla="*/ 92834520 w 357"/>
              <a:gd name="T27" fmla="*/ 728205838 h 404"/>
              <a:gd name="T28" fmla="*/ 121715860 w 357"/>
              <a:gd name="T29" fmla="*/ 719977532 h 404"/>
              <a:gd name="T30" fmla="*/ 146472115 w 357"/>
              <a:gd name="T31" fmla="*/ 734377426 h 404"/>
              <a:gd name="T32" fmla="*/ 167101849 w 357"/>
              <a:gd name="T33" fmla="*/ 777575677 h 404"/>
              <a:gd name="T34" fmla="*/ 231055029 w 357"/>
              <a:gd name="T35" fmla="*/ 781690547 h 404"/>
              <a:gd name="T36" fmla="*/ 255811285 w 357"/>
              <a:gd name="T37" fmla="*/ 802260596 h 404"/>
              <a:gd name="T38" fmla="*/ 270251955 w 357"/>
              <a:gd name="T39" fmla="*/ 806375466 h 404"/>
              <a:gd name="T40" fmla="*/ 274377040 w 357"/>
              <a:gd name="T41" fmla="*/ 798147160 h 404"/>
              <a:gd name="T42" fmla="*/ 288819146 w 357"/>
              <a:gd name="T43" fmla="*/ 787862135 h 404"/>
              <a:gd name="T44" fmla="*/ 328014635 w 357"/>
              <a:gd name="T45" fmla="*/ 806375466 h 404"/>
              <a:gd name="T46" fmla="*/ 358959954 w 357"/>
              <a:gd name="T47" fmla="*/ 798147160 h 404"/>
              <a:gd name="T48" fmla="*/ 373400624 w 357"/>
              <a:gd name="T49" fmla="*/ 773462241 h 404"/>
              <a:gd name="T50" fmla="*/ 398156879 w 357"/>
              <a:gd name="T51" fmla="*/ 763177216 h 404"/>
              <a:gd name="T52" fmla="*/ 412597549 w 357"/>
              <a:gd name="T53" fmla="*/ 802260596 h 404"/>
              <a:gd name="T54" fmla="*/ 437353804 w 357"/>
              <a:gd name="T55" fmla="*/ 806375466 h 404"/>
              <a:gd name="T56" fmla="*/ 455920995 w 357"/>
              <a:gd name="T57" fmla="*/ 831060386 h 404"/>
              <a:gd name="T58" fmla="*/ 499243005 w 357"/>
              <a:gd name="T59" fmla="*/ 820775361 h 404"/>
              <a:gd name="T60" fmla="*/ 505432069 w 357"/>
              <a:gd name="T61" fmla="*/ 787862135 h 404"/>
              <a:gd name="T62" fmla="*/ 519872739 w 357"/>
              <a:gd name="T63" fmla="*/ 777575677 h 404"/>
              <a:gd name="T64" fmla="*/ 509558590 w 357"/>
              <a:gd name="T65" fmla="*/ 742605733 h 404"/>
              <a:gd name="T66" fmla="*/ 534314845 w 357"/>
              <a:gd name="T67" fmla="*/ 689122458 h 404"/>
              <a:gd name="T68" fmla="*/ 554944579 w 357"/>
              <a:gd name="T69" fmla="*/ 689122458 h 404"/>
              <a:gd name="T70" fmla="*/ 559069664 w 357"/>
              <a:gd name="T71" fmla="*/ 713807377 h 404"/>
              <a:gd name="T72" fmla="*/ 569385249 w 357"/>
              <a:gd name="T73" fmla="*/ 695292612 h 404"/>
              <a:gd name="T74" fmla="*/ 583825919 w 357"/>
              <a:gd name="T75" fmla="*/ 699407483 h 404"/>
              <a:gd name="T76" fmla="*/ 569385249 w 357"/>
              <a:gd name="T77" fmla="*/ 670607693 h 404"/>
              <a:gd name="T78" fmla="*/ 577636856 w 357"/>
              <a:gd name="T79" fmla="*/ 660322668 h 404"/>
              <a:gd name="T80" fmla="*/ 573510334 w 357"/>
              <a:gd name="T81" fmla="*/ 645922773 h 404"/>
              <a:gd name="T82" fmla="*/ 583825919 w 357"/>
              <a:gd name="T83" fmla="*/ 621237854 h 404"/>
              <a:gd name="T84" fmla="*/ 602393111 w 357"/>
              <a:gd name="T85" fmla="*/ 617124418 h 404"/>
              <a:gd name="T86" fmla="*/ 616833781 w 357"/>
              <a:gd name="T87" fmla="*/ 586267910 h 404"/>
              <a:gd name="T88" fmla="*/ 637463514 w 357"/>
              <a:gd name="T89" fmla="*/ 596552935 h 404"/>
              <a:gd name="T90" fmla="*/ 658093248 w 357"/>
              <a:gd name="T91" fmla="*/ 582153040 h 404"/>
              <a:gd name="T92" fmla="*/ 711730843 w 357"/>
              <a:gd name="T93" fmla="*/ 524554895 h 404"/>
              <a:gd name="T94" fmla="*/ 715857365 w 357"/>
              <a:gd name="T95" fmla="*/ 503984846 h 404"/>
              <a:gd name="T96" fmla="*/ 705541780 w 357"/>
              <a:gd name="T97" fmla="*/ 493699821 h 404"/>
              <a:gd name="T98" fmla="*/ 715857365 w 357"/>
              <a:gd name="T99" fmla="*/ 469014902 h 404"/>
              <a:gd name="T100" fmla="*/ 711730843 w 357"/>
              <a:gd name="T101" fmla="*/ 460786595 h 404"/>
              <a:gd name="T102" fmla="*/ 719983886 w 357"/>
              <a:gd name="T103" fmla="*/ 454615007 h 404"/>
              <a:gd name="T104" fmla="*/ 715857365 w 357"/>
              <a:gd name="T105" fmla="*/ 415530193 h 404"/>
              <a:gd name="T106" fmla="*/ 730298035 w 357"/>
              <a:gd name="T107" fmla="*/ 366160354 h 404"/>
              <a:gd name="T108" fmla="*/ 726171513 w 357"/>
              <a:gd name="T109" fmla="*/ 347647023 h 404"/>
              <a:gd name="T110" fmla="*/ 726171513 w 357"/>
              <a:gd name="T111" fmla="*/ 333247128 h 404"/>
              <a:gd name="T112" fmla="*/ 711730843 w 357"/>
              <a:gd name="T113" fmla="*/ 308562209 h 404"/>
              <a:gd name="T114" fmla="*/ 715857365 w 357"/>
              <a:gd name="T115" fmla="*/ 298277185 h 404"/>
              <a:gd name="T116" fmla="*/ 736487099 w 357"/>
              <a:gd name="T117" fmla="*/ 287990726 h 404"/>
              <a:gd name="T118" fmla="*/ 736487099 w 357"/>
              <a:gd name="T119" fmla="*/ 287990726 h 404"/>
              <a:gd name="T120" fmla="*/ 691101110 w 357"/>
              <a:gd name="T121" fmla="*/ 0 h 404"/>
              <a:gd name="T122" fmla="*/ 647779100 w 357"/>
              <a:gd name="T123" fmla="*/ 10285025 h 40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7" h="404">
                <a:moveTo>
                  <a:pt x="314" y="5"/>
                </a:moveTo>
                <a:lnTo>
                  <a:pt x="242" y="62"/>
                </a:lnTo>
                <a:lnTo>
                  <a:pt x="219" y="64"/>
                </a:lnTo>
                <a:lnTo>
                  <a:pt x="193" y="76"/>
                </a:lnTo>
                <a:lnTo>
                  <a:pt x="164" y="76"/>
                </a:lnTo>
                <a:lnTo>
                  <a:pt x="162" y="71"/>
                </a:lnTo>
                <a:lnTo>
                  <a:pt x="150" y="74"/>
                </a:lnTo>
                <a:lnTo>
                  <a:pt x="143" y="71"/>
                </a:lnTo>
                <a:lnTo>
                  <a:pt x="131" y="64"/>
                </a:lnTo>
                <a:lnTo>
                  <a:pt x="109" y="60"/>
                </a:lnTo>
                <a:lnTo>
                  <a:pt x="0" y="71"/>
                </a:lnTo>
                <a:lnTo>
                  <a:pt x="29" y="352"/>
                </a:lnTo>
                <a:lnTo>
                  <a:pt x="36" y="347"/>
                </a:lnTo>
                <a:lnTo>
                  <a:pt x="45" y="354"/>
                </a:lnTo>
                <a:lnTo>
                  <a:pt x="59" y="350"/>
                </a:lnTo>
                <a:lnTo>
                  <a:pt x="71" y="357"/>
                </a:lnTo>
                <a:lnTo>
                  <a:pt x="81" y="378"/>
                </a:lnTo>
                <a:lnTo>
                  <a:pt x="112" y="380"/>
                </a:lnTo>
                <a:lnTo>
                  <a:pt x="124" y="390"/>
                </a:lnTo>
                <a:lnTo>
                  <a:pt x="131" y="392"/>
                </a:lnTo>
                <a:lnTo>
                  <a:pt x="133" y="388"/>
                </a:lnTo>
                <a:lnTo>
                  <a:pt x="140" y="383"/>
                </a:lnTo>
                <a:lnTo>
                  <a:pt x="159" y="392"/>
                </a:lnTo>
                <a:lnTo>
                  <a:pt x="174" y="388"/>
                </a:lnTo>
                <a:lnTo>
                  <a:pt x="181" y="376"/>
                </a:lnTo>
                <a:lnTo>
                  <a:pt x="193" y="371"/>
                </a:lnTo>
                <a:lnTo>
                  <a:pt x="200" y="390"/>
                </a:lnTo>
                <a:lnTo>
                  <a:pt x="212" y="392"/>
                </a:lnTo>
                <a:lnTo>
                  <a:pt x="221" y="404"/>
                </a:lnTo>
                <a:lnTo>
                  <a:pt x="242" y="399"/>
                </a:lnTo>
                <a:lnTo>
                  <a:pt x="245" y="383"/>
                </a:lnTo>
                <a:lnTo>
                  <a:pt x="252" y="378"/>
                </a:lnTo>
                <a:lnTo>
                  <a:pt x="247" y="361"/>
                </a:lnTo>
                <a:lnTo>
                  <a:pt x="259" y="335"/>
                </a:lnTo>
                <a:lnTo>
                  <a:pt x="269" y="335"/>
                </a:lnTo>
                <a:lnTo>
                  <a:pt x="271" y="347"/>
                </a:lnTo>
                <a:lnTo>
                  <a:pt x="276" y="338"/>
                </a:lnTo>
                <a:lnTo>
                  <a:pt x="283" y="340"/>
                </a:lnTo>
                <a:lnTo>
                  <a:pt x="276" y="326"/>
                </a:lnTo>
                <a:lnTo>
                  <a:pt x="280" y="321"/>
                </a:lnTo>
                <a:lnTo>
                  <a:pt x="278" y="314"/>
                </a:lnTo>
                <a:lnTo>
                  <a:pt x="283" y="302"/>
                </a:lnTo>
                <a:lnTo>
                  <a:pt x="292" y="300"/>
                </a:lnTo>
                <a:lnTo>
                  <a:pt x="299" y="285"/>
                </a:lnTo>
                <a:lnTo>
                  <a:pt x="309" y="290"/>
                </a:lnTo>
                <a:lnTo>
                  <a:pt x="319" y="283"/>
                </a:lnTo>
                <a:lnTo>
                  <a:pt x="345" y="255"/>
                </a:lnTo>
                <a:lnTo>
                  <a:pt x="347" y="245"/>
                </a:lnTo>
                <a:lnTo>
                  <a:pt x="342" y="240"/>
                </a:lnTo>
                <a:lnTo>
                  <a:pt x="347" y="228"/>
                </a:lnTo>
                <a:lnTo>
                  <a:pt x="345" y="224"/>
                </a:lnTo>
                <a:lnTo>
                  <a:pt x="349" y="221"/>
                </a:lnTo>
                <a:lnTo>
                  <a:pt x="347" y="202"/>
                </a:lnTo>
                <a:lnTo>
                  <a:pt x="354" y="178"/>
                </a:lnTo>
                <a:lnTo>
                  <a:pt x="352" y="169"/>
                </a:lnTo>
                <a:lnTo>
                  <a:pt x="352" y="162"/>
                </a:lnTo>
                <a:lnTo>
                  <a:pt x="345" y="150"/>
                </a:lnTo>
                <a:lnTo>
                  <a:pt x="347" y="145"/>
                </a:lnTo>
                <a:lnTo>
                  <a:pt x="357" y="140"/>
                </a:lnTo>
                <a:lnTo>
                  <a:pt x="335" y="0"/>
                </a:lnTo>
                <a:lnTo>
                  <a:pt x="314" y="5"/>
                </a:lnTo>
                <a:close/>
              </a:path>
            </a:pathLst>
          </a:custGeom>
          <a:pattFill prst="dkUpDiag">
            <a:fgClr>
              <a:srgbClr val="FF9933"/>
            </a:fgClr>
            <a:bgClr>
              <a:schemeClr val="bg1"/>
            </a:bgClr>
          </a:pattFill>
          <a:ln w="3175" cap="rnd">
            <a:solidFill>
              <a:schemeClr val="tx1"/>
            </a:solidFill>
            <a:prstDash val="solid"/>
            <a:round/>
            <a:headEnd/>
            <a:tailEnd/>
          </a:ln>
        </p:spPr>
        <p:txBody>
          <a:bodyPr/>
          <a:lstStyle/>
          <a:p>
            <a:endParaRPr lang="en-US" dirty="0"/>
          </a:p>
        </p:txBody>
      </p:sp>
      <p:sp>
        <p:nvSpPr>
          <p:cNvPr id="195" name="Freeform 93"/>
          <p:cNvSpPr>
            <a:spLocks/>
          </p:cNvSpPr>
          <p:nvPr/>
        </p:nvSpPr>
        <p:spPr bwMode="gray">
          <a:xfrm>
            <a:off x="8399202" y="2768838"/>
            <a:ext cx="80963" cy="115887"/>
          </a:xfrm>
          <a:custGeom>
            <a:avLst/>
            <a:gdLst>
              <a:gd name="T0" fmla="*/ 34298060 w 57"/>
              <a:gd name="T1" fmla="*/ 163778009 h 82"/>
              <a:gd name="T2" fmla="*/ 90786810 w 57"/>
              <a:gd name="T3" fmla="*/ 131821463 h 82"/>
              <a:gd name="T4" fmla="*/ 104909707 w 57"/>
              <a:gd name="T5" fmla="*/ 117840120 h 82"/>
              <a:gd name="T6" fmla="*/ 110961972 w 57"/>
              <a:gd name="T7" fmla="*/ 65910025 h 82"/>
              <a:gd name="T8" fmla="*/ 114997288 w 57"/>
              <a:gd name="T9" fmla="*/ 59919232 h 82"/>
              <a:gd name="T10" fmla="*/ 86752914 w 57"/>
              <a:gd name="T11" fmla="*/ 45937889 h 82"/>
              <a:gd name="T12" fmla="*/ 82717597 w 57"/>
              <a:gd name="T13" fmla="*/ 27962685 h 82"/>
              <a:gd name="T14" fmla="*/ 76665332 w 57"/>
              <a:gd name="T15" fmla="*/ 27962685 h 82"/>
              <a:gd name="T16" fmla="*/ 66577751 w 57"/>
              <a:gd name="T17" fmla="*/ 0 h 82"/>
              <a:gd name="T18" fmla="*/ 0 w 57"/>
              <a:gd name="T19" fmla="*/ 13981343 h 82"/>
              <a:gd name="T20" fmla="*/ 34298060 w 57"/>
              <a:gd name="T21" fmla="*/ 141807530 h 82"/>
              <a:gd name="T22" fmla="*/ 30262743 w 57"/>
              <a:gd name="T23" fmla="*/ 145802805 h 82"/>
              <a:gd name="T24" fmla="*/ 34298060 w 57"/>
              <a:gd name="T25" fmla="*/ 163778009 h 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82">
                <a:moveTo>
                  <a:pt x="17" y="82"/>
                </a:moveTo>
                <a:lnTo>
                  <a:pt x="45" y="66"/>
                </a:lnTo>
                <a:lnTo>
                  <a:pt x="52" y="59"/>
                </a:lnTo>
                <a:lnTo>
                  <a:pt x="55" y="33"/>
                </a:lnTo>
                <a:lnTo>
                  <a:pt x="57" y="30"/>
                </a:lnTo>
                <a:lnTo>
                  <a:pt x="43" y="23"/>
                </a:lnTo>
                <a:lnTo>
                  <a:pt x="41" y="14"/>
                </a:lnTo>
                <a:lnTo>
                  <a:pt x="38" y="14"/>
                </a:lnTo>
                <a:lnTo>
                  <a:pt x="33" y="0"/>
                </a:lnTo>
                <a:lnTo>
                  <a:pt x="0" y="7"/>
                </a:lnTo>
                <a:lnTo>
                  <a:pt x="17" y="71"/>
                </a:lnTo>
                <a:lnTo>
                  <a:pt x="15" y="73"/>
                </a:lnTo>
                <a:lnTo>
                  <a:pt x="17" y="82"/>
                </a:lnTo>
                <a:close/>
              </a:path>
            </a:pathLst>
          </a:custGeom>
          <a:pattFill prst="dkUpDiag">
            <a:fgClr>
              <a:srgbClr val="FF9933"/>
            </a:fgClr>
            <a:bgClr>
              <a:schemeClr val="bg1"/>
            </a:bgClr>
          </a:pattFill>
          <a:ln w="3175">
            <a:solidFill>
              <a:schemeClr val="tx1"/>
            </a:solidFill>
            <a:round/>
            <a:headEnd/>
            <a:tailEnd/>
          </a:ln>
        </p:spPr>
        <p:txBody>
          <a:bodyPr/>
          <a:lstStyle/>
          <a:p>
            <a:endParaRPr lang="en-US" dirty="0"/>
          </a:p>
        </p:txBody>
      </p:sp>
      <p:grpSp>
        <p:nvGrpSpPr>
          <p:cNvPr id="196" name="Group 95"/>
          <p:cNvGrpSpPr>
            <a:grpSpLocks/>
          </p:cNvGrpSpPr>
          <p:nvPr/>
        </p:nvGrpSpPr>
        <p:grpSpPr bwMode="auto">
          <a:xfrm>
            <a:off x="196156" y="1465459"/>
            <a:ext cx="2272496" cy="1326220"/>
            <a:chOff x="2557" y="-600"/>
            <a:chExt cx="2607" cy="1522"/>
          </a:xfrm>
          <a:solidFill>
            <a:schemeClr val="bg1"/>
          </a:solidFill>
          <a:effectLst/>
        </p:grpSpPr>
        <p:sp>
          <p:nvSpPr>
            <p:cNvPr id="197" name="Freeform 96"/>
            <p:cNvSpPr>
              <a:spLocks/>
            </p:cNvSpPr>
            <p:nvPr/>
          </p:nvSpPr>
          <p:spPr bwMode="gray">
            <a:xfrm>
              <a:off x="5100" y="433"/>
              <a:ext cx="13" cy="17"/>
            </a:xfrm>
            <a:custGeom>
              <a:avLst/>
              <a:gdLst/>
              <a:ahLst/>
              <a:cxnLst>
                <a:cxn ang="0">
                  <a:pos x="10" y="7"/>
                </a:cxn>
                <a:cxn ang="0">
                  <a:pos x="3" y="0"/>
                </a:cxn>
                <a:cxn ang="0">
                  <a:pos x="3" y="4"/>
                </a:cxn>
                <a:cxn ang="0">
                  <a:pos x="1" y="4"/>
                </a:cxn>
                <a:cxn ang="0">
                  <a:pos x="1" y="9"/>
                </a:cxn>
                <a:cxn ang="0">
                  <a:pos x="10" y="12"/>
                </a:cxn>
                <a:cxn ang="0">
                  <a:pos x="10" y="6"/>
                </a:cxn>
                <a:cxn ang="0">
                  <a:pos x="10" y="7"/>
                </a:cxn>
              </a:cxnLst>
              <a:rect l="0" t="0" r="r" b="b"/>
              <a:pathLst>
                <a:path w="11" h="15">
                  <a:moveTo>
                    <a:pt x="10" y="7"/>
                  </a:moveTo>
                  <a:cubicBezTo>
                    <a:pt x="8" y="4"/>
                    <a:pt x="6" y="2"/>
                    <a:pt x="3" y="0"/>
                  </a:cubicBezTo>
                  <a:cubicBezTo>
                    <a:pt x="3" y="2"/>
                    <a:pt x="3" y="3"/>
                    <a:pt x="3" y="4"/>
                  </a:cubicBezTo>
                  <a:cubicBezTo>
                    <a:pt x="3" y="4"/>
                    <a:pt x="1" y="4"/>
                    <a:pt x="1" y="4"/>
                  </a:cubicBezTo>
                  <a:cubicBezTo>
                    <a:pt x="0" y="6"/>
                    <a:pt x="0" y="8"/>
                    <a:pt x="1" y="9"/>
                  </a:cubicBezTo>
                  <a:cubicBezTo>
                    <a:pt x="4" y="13"/>
                    <a:pt x="7" y="15"/>
                    <a:pt x="10" y="12"/>
                  </a:cubicBezTo>
                  <a:cubicBezTo>
                    <a:pt x="11" y="11"/>
                    <a:pt x="10" y="8"/>
                    <a:pt x="10" y="6"/>
                  </a:cubicBezTo>
                  <a:cubicBezTo>
                    <a:pt x="10" y="7"/>
                    <a:pt x="10" y="7"/>
                    <a:pt x="10" y="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198" name="Freeform 97"/>
            <p:cNvSpPr>
              <a:spLocks/>
            </p:cNvSpPr>
            <p:nvPr/>
          </p:nvSpPr>
          <p:spPr bwMode="gray">
            <a:xfrm>
              <a:off x="5077" y="373"/>
              <a:ext cx="41" cy="70"/>
            </a:xfrm>
            <a:custGeom>
              <a:avLst/>
              <a:gdLst/>
              <a:ahLst/>
              <a:cxnLst>
                <a:cxn ang="0">
                  <a:pos x="16" y="38"/>
                </a:cxn>
                <a:cxn ang="0">
                  <a:pos x="31" y="48"/>
                </a:cxn>
                <a:cxn ang="0">
                  <a:pos x="34" y="47"/>
                </a:cxn>
                <a:cxn ang="0">
                  <a:pos x="36" y="32"/>
                </a:cxn>
                <a:cxn ang="0">
                  <a:pos x="28" y="16"/>
                </a:cxn>
                <a:cxn ang="0">
                  <a:pos x="8" y="4"/>
                </a:cxn>
                <a:cxn ang="0">
                  <a:pos x="10" y="14"/>
                </a:cxn>
                <a:cxn ang="0">
                  <a:pos x="4" y="16"/>
                </a:cxn>
                <a:cxn ang="0">
                  <a:pos x="5" y="53"/>
                </a:cxn>
                <a:cxn ang="0">
                  <a:pos x="12" y="57"/>
                </a:cxn>
                <a:cxn ang="0">
                  <a:pos x="13" y="39"/>
                </a:cxn>
                <a:cxn ang="0">
                  <a:pos x="16" y="38"/>
                </a:cxn>
              </a:cxnLst>
              <a:rect l="0" t="0" r="r" b="b"/>
              <a:pathLst>
                <a:path w="36" h="60">
                  <a:moveTo>
                    <a:pt x="16" y="38"/>
                  </a:moveTo>
                  <a:cubicBezTo>
                    <a:pt x="24" y="38"/>
                    <a:pt x="24" y="46"/>
                    <a:pt x="31" y="48"/>
                  </a:cubicBezTo>
                  <a:cubicBezTo>
                    <a:pt x="32" y="48"/>
                    <a:pt x="34" y="48"/>
                    <a:pt x="34" y="47"/>
                  </a:cubicBezTo>
                  <a:cubicBezTo>
                    <a:pt x="35" y="41"/>
                    <a:pt x="28" y="36"/>
                    <a:pt x="36" y="32"/>
                  </a:cubicBezTo>
                  <a:cubicBezTo>
                    <a:pt x="33" y="26"/>
                    <a:pt x="32" y="20"/>
                    <a:pt x="28" y="16"/>
                  </a:cubicBezTo>
                  <a:cubicBezTo>
                    <a:pt x="22" y="11"/>
                    <a:pt x="16" y="0"/>
                    <a:pt x="8" y="4"/>
                  </a:cubicBezTo>
                  <a:cubicBezTo>
                    <a:pt x="1" y="6"/>
                    <a:pt x="9" y="10"/>
                    <a:pt x="10" y="14"/>
                  </a:cubicBezTo>
                  <a:cubicBezTo>
                    <a:pt x="7" y="14"/>
                    <a:pt x="4" y="16"/>
                    <a:pt x="4" y="16"/>
                  </a:cubicBezTo>
                  <a:cubicBezTo>
                    <a:pt x="3" y="29"/>
                    <a:pt x="0" y="41"/>
                    <a:pt x="5" y="53"/>
                  </a:cubicBezTo>
                  <a:cubicBezTo>
                    <a:pt x="5" y="55"/>
                    <a:pt x="10" y="60"/>
                    <a:pt x="12" y="57"/>
                  </a:cubicBezTo>
                  <a:cubicBezTo>
                    <a:pt x="15" y="52"/>
                    <a:pt x="8" y="44"/>
                    <a:pt x="13" y="39"/>
                  </a:cubicBezTo>
                  <a:cubicBezTo>
                    <a:pt x="13" y="38"/>
                    <a:pt x="15" y="38"/>
                    <a:pt x="16" y="38"/>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199" name="Freeform 98"/>
            <p:cNvSpPr>
              <a:spLocks/>
            </p:cNvSpPr>
            <p:nvPr/>
          </p:nvSpPr>
          <p:spPr bwMode="gray">
            <a:xfrm>
              <a:off x="5039" y="469"/>
              <a:ext cx="31" cy="29"/>
            </a:xfrm>
            <a:custGeom>
              <a:avLst/>
              <a:gdLst/>
              <a:ahLst/>
              <a:cxnLst>
                <a:cxn ang="0">
                  <a:pos x="14" y="9"/>
                </a:cxn>
                <a:cxn ang="0">
                  <a:pos x="1" y="5"/>
                </a:cxn>
                <a:cxn ang="0">
                  <a:pos x="5" y="17"/>
                </a:cxn>
                <a:cxn ang="0">
                  <a:pos x="23" y="20"/>
                </a:cxn>
                <a:cxn ang="0">
                  <a:pos x="14" y="9"/>
                </a:cxn>
              </a:cxnLst>
              <a:rect l="0" t="0" r="r" b="b"/>
              <a:pathLst>
                <a:path w="26" h="25">
                  <a:moveTo>
                    <a:pt x="14" y="9"/>
                  </a:moveTo>
                  <a:cubicBezTo>
                    <a:pt x="11" y="6"/>
                    <a:pt x="4" y="0"/>
                    <a:pt x="1" y="5"/>
                  </a:cubicBezTo>
                  <a:cubicBezTo>
                    <a:pt x="0" y="8"/>
                    <a:pt x="5" y="12"/>
                    <a:pt x="5" y="17"/>
                  </a:cubicBezTo>
                  <a:cubicBezTo>
                    <a:pt x="11" y="17"/>
                    <a:pt x="18" y="25"/>
                    <a:pt x="23" y="20"/>
                  </a:cubicBezTo>
                  <a:cubicBezTo>
                    <a:pt x="26" y="17"/>
                    <a:pt x="18" y="14"/>
                    <a:pt x="14" y="9"/>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0" name="Freeform 99"/>
            <p:cNvSpPr>
              <a:spLocks/>
            </p:cNvSpPr>
            <p:nvPr/>
          </p:nvSpPr>
          <p:spPr bwMode="gray">
            <a:xfrm>
              <a:off x="5003" y="454"/>
              <a:ext cx="13" cy="18"/>
            </a:xfrm>
            <a:custGeom>
              <a:avLst/>
              <a:gdLst/>
              <a:ahLst/>
              <a:cxnLst>
                <a:cxn ang="0">
                  <a:pos x="8" y="15"/>
                </a:cxn>
                <a:cxn ang="0">
                  <a:pos x="11" y="3"/>
                </a:cxn>
                <a:cxn ang="0">
                  <a:pos x="2" y="2"/>
                </a:cxn>
                <a:cxn ang="0">
                  <a:pos x="4" y="15"/>
                </a:cxn>
                <a:cxn ang="0">
                  <a:pos x="8" y="15"/>
                </a:cxn>
              </a:cxnLst>
              <a:rect l="0" t="0" r="r" b="b"/>
              <a:pathLst>
                <a:path w="11" h="16">
                  <a:moveTo>
                    <a:pt x="8" y="15"/>
                  </a:moveTo>
                  <a:cubicBezTo>
                    <a:pt x="2" y="10"/>
                    <a:pt x="11" y="8"/>
                    <a:pt x="11" y="3"/>
                  </a:cubicBezTo>
                  <a:cubicBezTo>
                    <a:pt x="8" y="3"/>
                    <a:pt x="4" y="0"/>
                    <a:pt x="2" y="2"/>
                  </a:cubicBezTo>
                  <a:cubicBezTo>
                    <a:pt x="0" y="6"/>
                    <a:pt x="0" y="11"/>
                    <a:pt x="4" y="15"/>
                  </a:cubicBezTo>
                  <a:cubicBezTo>
                    <a:pt x="4" y="16"/>
                    <a:pt x="7" y="15"/>
                    <a:pt x="8" y="1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1" name="Freeform 100"/>
            <p:cNvSpPr>
              <a:spLocks/>
            </p:cNvSpPr>
            <p:nvPr/>
          </p:nvSpPr>
          <p:spPr bwMode="gray">
            <a:xfrm>
              <a:off x="5021" y="463"/>
              <a:ext cx="9" cy="13"/>
            </a:xfrm>
            <a:custGeom>
              <a:avLst/>
              <a:gdLst/>
              <a:ahLst/>
              <a:cxnLst>
                <a:cxn ang="0">
                  <a:pos x="7" y="4"/>
                </a:cxn>
                <a:cxn ang="0">
                  <a:pos x="1" y="4"/>
                </a:cxn>
                <a:cxn ang="0">
                  <a:pos x="1" y="7"/>
                </a:cxn>
                <a:cxn ang="0">
                  <a:pos x="7" y="9"/>
                </a:cxn>
                <a:cxn ang="0">
                  <a:pos x="7" y="4"/>
                </a:cxn>
              </a:cxnLst>
              <a:rect l="0" t="0" r="r" b="b"/>
              <a:pathLst>
                <a:path w="8" h="11">
                  <a:moveTo>
                    <a:pt x="7" y="4"/>
                  </a:moveTo>
                  <a:cubicBezTo>
                    <a:pt x="6" y="2"/>
                    <a:pt x="2" y="0"/>
                    <a:pt x="1" y="4"/>
                  </a:cubicBezTo>
                  <a:cubicBezTo>
                    <a:pt x="0" y="5"/>
                    <a:pt x="1" y="6"/>
                    <a:pt x="1" y="7"/>
                  </a:cubicBezTo>
                  <a:cubicBezTo>
                    <a:pt x="4" y="7"/>
                    <a:pt x="5" y="11"/>
                    <a:pt x="7" y="9"/>
                  </a:cubicBezTo>
                  <a:cubicBezTo>
                    <a:pt x="8" y="8"/>
                    <a:pt x="8" y="6"/>
                    <a:pt x="7"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2" name="Freeform 101"/>
            <p:cNvSpPr>
              <a:spLocks/>
            </p:cNvSpPr>
            <p:nvPr/>
          </p:nvSpPr>
          <p:spPr bwMode="gray">
            <a:xfrm>
              <a:off x="5025" y="377"/>
              <a:ext cx="12" cy="17"/>
            </a:xfrm>
            <a:custGeom>
              <a:avLst/>
              <a:gdLst/>
              <a:ahLst/>
              <a:cxnLst>
                <a:cxn ang="0">
                  <a:pos x="7" y="2"/>
                </a:cxn>
                <a:cxn ang="0">
                  <a:pos x="0" y="2"/>
                </a:cxn>
                <a:cxn ang="0">
                  <a:pos x="8" y="10"/>
                </a:cxn>
                <a:cxn ang="0">
                  <a:pos x="7" y="2"/>
                </a:cxn>
              </a:cxnLst>
              <a:rect l="0" t="0" r="r" b="b"/>
              <a:pathLst>
                <a:path w="10" h="15">
                  <a:moveTo>
                    <a:pt x="7" y="2"/>
                  </a:moveTo>
                  <a:cubicBezTo>
                    <a:pt x="4" y="0"/>
                    <a:pt x="2" y="2"/>
                    <a:pt x="0" y="2"/>
                  </a:cubicBezTo>
                  <a:cubicBezTo>
                    <a:pt x="0" y="8"/>
                    <a:pt x="3" y="15"/>
                    <a:pt x="8" y="10"/>
                  </a:cubicBezTo>
                  <a:cubicBezTo>
                    <a:pt x="10" y="9"/>
                    <a:pt x="9" y="5"/>
                    <a:pt x="7"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3" name="Freeform 102"/>
            <p:cNvSpPr>
              <a:spLocks/>
            </p:cNvSpPr>
            <p:nvPr/>
          </p:nvSpPr>
          <p:spPr bwMode="gray">
            <a:xfrm>
              <a:off x="5039" y="372"/>
              <a:ext cx="14" cy="19"/>
            </a:xfrm>
            <a:custGeom>
              <a:avLst/>
              <a:gdLst/>
              <a:ahLst/>
              <a:cxnLst>
                <a:cxn ang="0">
                  <a:pos x="3" y="0"/>
                </a:cxn>
                <a:cxn ang="0">
                  <a:pos x="1" y="2"/>
                </a:cxn>
                <a:cxn ang="0">
                  <a:pos x="4" y="15"/>
                </a:cxn>
                <a:cxn ang="0">
                  <a:pos x="9" y="14"/>
                </a:cxn>
                <a:cxn ang="0">
                  <a:pos x="6" y="2"/>
                </a:cxn>
                <a:cxn ang="0">
                  <a:pos x="3" y="0"/>
                </a:cxn>
              </a:cxnLst>
              <a:rect l="0" t="0" r="r" b="b"/>
              <a:pathLst>
                <a:path w="12" h="16">
                  <a:moveTo>
                    <a:pt x="3" y="0"/>
                  </a:moveTo>
                  <a:cubicBezTo>
                    <a:pt x="2" y="0"/>
                    <a:pt x="1" y="1"/>
                    <a:pt x="1" y="2"/>
                  </a:cubicBezTo>
                  <a:cubicBezTo>
                    <a:pt x="1" y="6"/>
                    <a:pt x="0" y="12"/>
                    <a:pt x="4" y="15"/>
                  </a:cubicBezTo>
                  <a:cubicBezTo>
                    <a:pt x="5" y="16"/>
                    <a:pt x="8" y="16"/>
                    <a:pt x="9" y="14"/>
                  </a:cubicBezTo>
                  <a:cubicBezTo>
                    <a:pt x="12" y="10"/>
                    <a:pt x="7" y="7"/>
                    <a:pt x="6" y="2"/>
                  </a:cubicBezTo>
                  <a:cubicBezTo>
                    <a:pt x="3" y="0"/>
                    <a:pt x="3" y="0"/>
                    <a:pt x="3" y="0"/>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4" name="Freeform 103"/>
            <p:cNvSpPr>
              <a:spLocks/>
            </p:cNvSpPr>
            <p:nvPr/>
          </p:nvSpPr>
          <p:spPr bwMode="gray">
            <a:xfrm>
              <a:off x="5039" y="372"/>
              <a:ext cx="14" cy="19"/>
            </a:xfrm>
            <a:custGeom>
              <a:avLst/>
              <a:gdLst/>
              <a:ahLst/>
              <a:cxnLst>
                <a:cxn ang="0">
                  <a:pos x="3" y="0"/>
                </a:cxn>
                <a:cxn ang="0">
                  <a:pos x="1" y="2"/>
                </a:cxn>
                <a:cxn ang="0">
                  <a:pos x="4" y="15"/>
                </a:cxn>
                <a:cxn ang="0">
                  <a:pos x="9" y="14"/>
                </a:cxn>
                <a:cxn ang="0">
                  <a:pos x="6" y="2"/>
                </a:cxn>
              </a:cxnLst>
              <a:rect l="0" t="0" r="r" b="b"/>
              <a:pathLst>
                <a:path w="12" h="16">
                  <a:moveTo>
                    <a:pt x="3" y="0"/>
                  </a:moveTo>
                  <a:cubicBezTo>
                    <a:pt x="2" y="0"/>
                    <a:pt x="1" y="1"/>
                    <a:pt x="1" y="2"/>
                  </a:cubicBezTo>
                  <a:cubicBezTo>
                    <a:pt x="1" y="6"/>
                    <a:pt x="0" y="12"/>
                    <a:pt x="4" y="15"/>
                  </a:cubicBezTo>
                  <a:cubicBezTo>
                    <a:pt x="5" y="16"/>
                    <a:pt x="8" y="16"/>
                    <a:pt x="9" y="14"/>
                  </a:cubicBezTo>
                  <a:cubicBezTo>
                    <a:pt x="12" y="10"/>
                    <a:pt x="7" y="7"/>
                    <a:pt x="6" y="2"/>
                  </a:cubicBezTo>
                </a:path>
              </a:pathLst>
            </a:custGeom>
            <a:grpFill/>
            <a:ln w="3175" cap="flat">
              <a:solidFill>
                <a:schemeClr val="tx1"/>
              </a:solidFill>
              <a:prstDash val="solid"/>
              <a:miter lim="800000"/>
              <a:headEnd/>
              <a:tailEnd/>
            </a:ln>
          </p:spPr>
          <p:txBody>
            <a:bodyPr/>
            <a:lstStyle/>
            <a:p>
              <a:pPr>
                <a:defRPr/>
              </a:pPr>
              <a:endParaRPr lang="en-US" sz="1800" dirty="0"/>
            </a:p>
          </p:txBody>
        </p:sp>
        <p:sp>
          <p:nvSpPr>
            <p:cNvPr id="205" name="Freeform 104"/>
            <p:cNvSpPr>
              <a:spLocks/>
            </p:cNvSpPr>
            <p:nvPr/>
          </p:nvSpPr>
          <p:spPr bwMode="gray">
            <a:xfrm>
              <a:off x="5000" y="397"/>
              <a:ext cx="80" cy="71"/>
            </a:xfrm>
            <a:custGeom>
              <a:avLst/>
              <a:gdLst/>
              <a:ahLst/>
              <a:cxnLst>
                <a:cxn ang="0">
                  <a:pos x="35" y="54"/>
                </a:cxn>
                <a:cxn ang="0">
                  <a:pos x="51" y="59"/>
                </a:cxn>
                <a:cxn ang="0">
                  <a:pos x="61" y="57"/>
                </a:cxn>
                <a:cxn ang="0">
                  <a:pos x="58" y="41"/>
                </a:cxn>
                <a:cxn ang="0">
                  <a:pos x="59" y="35"/>
                </a:cxn>
                <a:cxn ang="0">
                  <a:pos x="52" y="33"/>
                </a:cxn>
                <a:cxn ang="0">
                  <a:pos x="48" y="37"/>
                </a:cxn>
                <a:cxn ang="0">
                  <a:pos x="40" y="32"/>
                </a:cxn>
                <a:cxn ang="0">
                  <a:pos x="49" y="29"/>
                </a:cxn>
                <a:cxn ang="0">
                  <a:pos x="36" y="18"/>
                </a:cxn>
                <a:cxn ang="0">
                  <a:pos x="9" y="5"/>
                </a:cxn>
                <a:cxn ang="0">
                  <a:pos x="8" y="21"/>
                </a:cxn>
                <a:cxn ang="0">
                  <a:pos x="7" y="29"/>
                </a:cxn>
                <a:cxn ang="0">
                  <a:pos x="27" y="32"/>
                </a:cxn>
                <a:cxn ang="0">
                  <a:pos x="27" y="35"/>
                </a:cxn>
                <a:cxn ang="0">
                  <a:pos x="22" y="41"/>
                </a:cxn>
                <a:cxn ang="0">
                  <a:pos x="28" y="47"/>
                </a:cxn>
                <a:cxn ang="0">
                  <a:pos x="24" y="51"/>
                </a:cxn>
                <a:cxn ang="0">
                  <a:pos x="35" y="54"/>
                </a:cxn>
              </a:cxnLst>
              <a:rect l="0" t="0" r="r" b="b"/>
              <a:pathLst>
                <a:path w="69" h="61">
                  <a:moveTo>
                    <a:pt x="35" y="54"/>
                  </a:moveTo>
                  <a:cubicBezTo>
                    <a:pt x="41" y="51"/>
                    <a:pt x="46" y="55"/>
                    <a:pt x="51" y="59"/>
                  </a:cubicBezTo>
                  <a:cubicBezTo>
                    <a:pt x="54" y="61"/>
                    <a:pt x="59" y="59"/>
                    <a:pt x="61" y="57"/>
                  </a:cubicBezTo>
                  <a:cubicBezTo>
                    <a:pt x="69" y="53"/>
                    <a:pt x="57" y="48"/>
                    <a:pt x="58" y="41"/>
                  </a:cubicBezTo>
                  <a:cubicBezTo>
                    <a:pt x="59" y="40"/>
                    <a:pt x="60" y="36"/>
                    <a:pt x="59" y="35"/>
                  </a:cubicBezTo>
                  <a:cubicBezTo>
                    <a:pt x="58" y="32"/>
                    <a:pt x="54" y="32"/>
                    <a:pt x="52" y="33"/>
                  </a:cubicBezTo>
                  <a:cubicBezTo>
                    <a:pt x="50" y="34"/>
                    <a:pt x="50" y="36"/>
                    <a:pt x="48" y="37"/>
                  </a:cubicBezTo>
                  <a:cubicBezTo>
                    <a:pt x="43" y="38"/>
                    <a:pt x="39" y="35"/>
                    <a:pt x="40" y="32"/>
                  </a:cubicBezTo>
                  <a:cubicBezTo>
                    <a:pt x="40" y="29"/>
                    <a:pt x="48" y="31"/>
                    <a:pt x="49" y="29"/>
                  </a:cubicBezTo>
                  <a:cubicBezTo>
                    <a:pt x="53" y="21"/>
                    <a:pt x="40" y="21"/>
                    <a:pt x="36" y="18"/>
                  </a:cubicBezTo>
                  <a:cubicBezTo>
                    <a:pt x="28" y="12"/>
                    <a:pt x="18" y="0"/>
                    <a:pt x="9" y="5"/>
                  </a:cubicBezTo>
                  <a:cubicBezTo>
                    <a:pt x="5" y="8"/>
                    <a:pt x="0" y="15"/>
                    <a:pt x="8" y="21"/>
                  </a:cubicBezTo>
                  <a:cubicBezTo>
                    <a:pt x="10" y="23"/>
                    <a:pt x="5" y="27"/>
                    <a:pt x="7" y="29"/>
                  </a:cubicBezTo>
                  <a:cubicBezTo>
                    <a:pt x="11" y="38"/>
                    <a:pt x="20" y="27"/>
                    <a:pt x="27" y="32"/>
                  </a:cubicBezTo>
                  <a:cubicBezTo>
                    <a:pt x="28" y="32"/>
                    <a:pt x="28" y="34"/>
                    <a:pt x="27" y="35"/>
                  </a:cubicBezTo>
                  <a:cubicBezTo>
                    <a:pt x="26" y="38"/>
                    <a:pt x="19" y="37"/>
                    <a:pt x="22" y="41"/>
                  </a:cubicBezTo>
                  <a:cubicBezTo>
                    <a:pt x="24" y="43"/>
                    <a:pt x="26" y="44"/>
                    <a:pt x="28" y="47"/>
                  </a:cubicBezTo>
                  <a:cubicBezTo>
                    <a:pt x="26" y="46"/>
                    <a:pt x="26" y="50"/>
                    <a:pt x="24" y="51"/>
                  </a:cubicBezTo>
                  <a:cubicBezTo>
                    <a:pt x="25" y="56"/>
                    <a:pt x="31" y="56"/>
                    <a:pt x="35" y="5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6" name="Freeform 105"/>
            <p:cNvSpPr>
              <a:spLocks/>
            </p:cNvSpPr>
            <p:nvPr/>
          </p:nvSpPr>
          <p:spPr bwMode="gray">
            <a:xfrm>
              <a:off x="4980" y="413"/>
              <a:ext cx="16" cy="15"/>
            </a:xfrm>
            <a:custGeom>
              <a:avLst/>
              <a:gdLst/>
              <a:ahLst/>
              <a:cxnLst>
                <a:cxn ang="0">
                  <a:pos x="10" y="1"/>
                </a:cxn>
                <a:cxn ang="0">
                  <a:pos x="3" y="2"/>
                </a:cxn>
                <a:cxn ang="0">
                  <a:pos x="4" y="12"/>
                </a:cxn>
                <a:cxn ang="0">
                  <a:pos x="10" y="12"/>
                </a:cxn>
                <a:cxn ang="0">
                  <a:pos x="10" y="1"/>
                </a:cxn>
              </a:cxnLst>
              <a:rect l="0" t="0" r="r" b="b"/>
              <a:pathLst>
                <a:path w="14" h="13">
                  <a:moveTo>
                    <a:pt x="10" y="1"/>
                  </a:moveTo>
                  <a:cubicBezTo>
                    <a:pt x="8" y="0"/>
                    <a:pt x="5" y="0"/>
                    <a:pt x="3" y="2"/>
                  </a:cubicBezTo>
                  <a:cubicBezTo>
                    <a:pt x="0" y="5"/>
                    <a:pt x="2" y="10"/>
                    <a:pt x="4" y="12"/>
                  </a:cubicBezTo>
                  <a:cubicBezTo>
                    <a:pt x="5" y="13"/>
                    <a:pt x="9" y="13"/>
                    <a:pt x="10" y="12"/>
                  </a:cubicBezTo>
                  <a:cubicBezTo>
                    <a:pt x="14" y="9"/>
                    <a:pt x="14" y="3"/>
                    <a:pt x="10" y="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7" name="Freeform 106"/>
            <p:cNvSpPr>
              <a:spLocks/>
            </p:cNvSpPr>
            <p:nvPr/>
          </p:nvSpPr>
          <p:spPr bwMode="gray">
            <a:xfrm>
              <a:off x="4996" y="393"/>
              <a:ext cx="17" cy="13"/>
            </a:xfrm>
            <a:custGeom>
              <a:avLst/>
              <a:gdLst/>
              <a:ahLst/>
              <a:cxnLst>
                <a:cxn ang="0">
                  <a:pos x="5" y="2"/>
                </a:cxn>
                <a:cxn ang="0">
                  <a:pos x="2" y="9"/>
                </a:cxn>
                <a:cxn ang="0">
                  <a:pos x="11" y="9"/>
                </a:cxn>
                <a:cxn ang="0">
                  <a:pos x="5" y="2"/>
                </a:cxn>
              </a:cxnLst>
              <a:rect l="0" t="0" r="r" b="b"/>
              <a:pathLst>
                <a:path w="14" h="11">
                  <a:moveTo>
                    <a:pt x="5" y="2"/>
                  </a:moveTo>
                  <a:cubicBezTo>
                    <a:pt x="2" y="3"/>
                    <a:pt x="0" y="6"/>
                    <a:pt x="2" y="9"/>
                  </a:cubicBezTo>
                  <a:cubicBezTo>
                    <a:pt x="4" y="11"/>
                    <a:pt x="8" y="11"/>
                    <a:pt x="11" y="9"/>
                  </a:cubicBezTo>
                  <a:cubicBezTo>
                    <a:pt x="14" y="6"/>
                    <a:pt x="9" y="0"/>
                    <a:pt x="5"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8" name="Freeform 107"/>
            <p:cNvSpPr>
              <a:spLocks/>
            </p:cNvSpPr>
            <p:nvPr/>
          </p:nvSpPr>
          <p:spPr bwMode="gray">
            <a:xfrm>
              <a:off x="4989" y="387"/>
              <a:ext cx="8" cy="10"/>
            </a:xfrm>
            <a:custGeom>
              <a:avLst/>
              <a:gdLst/>
              <a:ahLst/>
              <a:cxnLst>
                <a:cxn ang="0">
                  <a:pos x="4" y="3"/>
                </a:cxn>
                <a:cxn ang="0">
                  <a:pos x="0" y="1"/>
                </a:cxn>
                <a:cxn ang="0">
                  <a:pos x="1" y="7"/>
                </a:cxn>
                <a:cxn ang="0">
                  <a:pos x="7" y="3"/>
                </a:cxn>
                <a:cxn ang="0">
                  <a:pos x="4" y="0"/>
                </a:cxn>
                <a:cxn ang="0">
                  <a:pos x="4" y="3"/>
                </a:cxn>
              </a:cxnLst>
              <a:rect l="0" t="0" r="r" b="b"/>
              <a:pathLst>
                <a:path w="7" h="8">
                  <a:moveTo>
                    <a:pt x="4" y="3"/>
                  </a:moveTo>
                  <a:cubicBezTo>
                    <a:pt x="3" y="2"/>
                    <a:pt x="2" y="1"/>
                    <a:pt x="0" y="1"/>
                  </a:cubicBezTo>
                  <a:cubicBezTo>
                    <a:pt x="0" y="3"/>
                    <a:pt x="0" y="6"/>
                    <a:pt x="1" y="7"/>
                  </a:cubicBezTo>
                  <a:cubicBezTo>
                    <a:pt x="4" y="8"/>
                    <a:pt x="5" y="5"/>
                    <a:pt x="7" y="3"/>
                  </a:cubicBezTo>
                  <a:cubicBezTo>
                    <a:pt x="6" y="2"/>
                    <a:pt x="5" y="1"/>
                    <a:pt x="4" y="0"/>
                  </a:cubicBezTo>
                  <a:cubicBezTo>
                    <a:pt x="4" y="1"/>
                    <a:pt x="4" y="2"/>
                    <a:pt x="4"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09" name="Freeform 108"/>
            <p:cNvSpPr>
              <a:spLocks/>
            </p:cNvSpPr>
            <p:nvPr/>
          </p:nvSpPr>
          <p:spPr bwMode="gray">
            <a:xfrm>
              <a:off x="4811" y="280"/>
              <a:ext cx="82" cy="68"/>
            </a:xfrm>
            <a:custGeom>
              <a:avLst/>
              <a:gdLst/>
              <a:ahLst/>
              <a:cxnLst>
                <a:cxn ang="0">
                  <a:pos x="6" y="19"/>
                </a:cxn>
                <a:cxn ang="0">
                  <a:pos x="3" y="10"/>
                </a:cxn>
                <a:cxn ang="0">
                  <a:pos x="17" y="1"/>
                </a:cxn>
                <a:cxn ang="0">
                  <a:pos x="29" y="6"/>
                </a:cxn>
                <a:cxn ang="0">
                  <a:pos x="27" y="18"/>
                </a:cxn>
                <a:cxn ang="0">
                  <a:pos x="27" y="22"/>
                </a:cxn>
                <a:cxn ang="0">
                  <a:pos x="49" y="28"/>
                </a:cxn>
                <a:cxn ang="0">
                  <a:pos x="67" y="32"/>
                </a:cxn>
                <a:cxn ang="0">
                  <a:pos x="69" y="37"/>
                </a:cxn>
                <a:cxn ang="0">
                  <a:pos x="33" y="34"/>
                </a:cxn>
                <a:cxn ang="0">
                  <a:pos x="31" y="39"/>
                </a:cxn>
                <a:cxn ang="0">
                  <a:pos x="47" y="57"/>
                </a:cxn>
                <a:cxn ang="0">
                  <a:pos x="15" y="42"/>
                </a:cxn>
                <a:cxn ang="0">
                  <a:pos x="0" y="23"/>
                </a:cxn>
                <a:cxn ang="0">
                  <a:pos x="6" y="19"/>
                </a:cxn>
              </a:cxnLst>
              <a:rect l="0" t="0" r="r" b="b"/>
              <a:pathLst>
                <a:path w="70" h="58">
                  <a:moveTo>
                    <a:pt x="6" y="19"/>
                  </a:moveTo>
                  <a:cubicBezTo>
                    <a:pt x="4" y="16"/>
                    <a:pt x="2" y="13"/>
                    <a:pt x="3" y="10"/>
                  </a:cubicBezTo>
                  <a:cubicBezTo>
                    <a:pt x="4" y="4"/>
                    <a:pt x="10" y="0"/>
                    <a:pt x="17" y="1"/>
                  </a:cubicBezTo>
                  <a:cubicBezTo>
                    <a:pt x="21" y="1"/>
                    <a:pt x="23" y="7"/>
                    <a:pt x="29" y="6"/>
                  </a:cubicBezTo>
                  <a:cubicBezTo>
                    <a:pt x="29" y="10"/>
                    <a:pt x="30" y="14"/>
                    <a:pt x="27" y="18"/>
                  </a:cubicBezTo>
                  <a:cubicBezTo>
                    <a:pt x="26" y="19"/>
                    <a:pt x="26" y="22"/>
                    <a:pt x="27" y="22"/>
                  </a:cubicBezTo>
                  <a:cubicBezTo>
                    <a:pt x="35" y="26"/>
                    <a:pt x="41" y="25"/>
                    <a:pt x="49" y="28"/>
                  </a:cubicBezTo>
                  <a:cubicBezTo>
                    <a:pt x="54" y="31"/>
                    <a:pt x="61" y="30"/>
                    <a:pt x="67" y="32"/>
                  </a:cubicBezTo>
                  <a:cubicBezTo>
                    <a:pt x="69" y="32"/>
                    <a:pt x="70" y="36"/>
                    <a:pt x="69" y="37"/>
                  </a:cubicBezTo>
                  <a:cubicBezTo>
                    <a:pt x="58" y="45"/>
                    <a:pt x="45" y="35"/>
                    <a:pt x="33" y="34"/>
                  </a:cubicBezTo>
                  <a:cubicBezTo>
                    <a:pt x="31" y="34"/>
                    <a:pt x="30" y="39"/>
                    <a:pt x="31" y="39"/>
                  </a:cubicBezTo>
                  <a:cubicBezTo>
                    <a:pt x="39" y="42"/>
                    <a:pt x="51" y="46"/>
                    <a:pt x="47" y="57"/>
                  </a:cubicBezTo>
                  <a:cubicBezTo>
                    <a:pt x="35" y="58"/>
                    <a:pt x="23" y="51"/>
                    <a:pt x="15" y="42"/>
                  </a:cubicBezTo>
                  <a:cubicBezTo>
                    <a:pt x="10" y="36"/>
                    <a:pt x="0" y="33"/>
                    <a:pt x="0" y="23"/>
                  </a:cubicBezTo>
                  <a:cubicBezTo>
                    <a:pt x="1" y="21"/>
                    <a:pt x="3" y="19"/>
                    <a:pt x="6" y="19"/>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0" name="Freeform 109"/>
            <p:cNvSpPr>
              <a:spLocks/>
            </p:cNvSpPr>
            <p:nvPr/>
          </p:nvSpPr>
          <p:spPr bwMode="gray">
            <a:xfrm>
              <a:off x="4860" y="357"/>
              <a:ext cx="20" cy="22"/>
            </a:xfrm>
            <a:custGeom>
              <a:avLst/>
              <a:gdLst/>
              <a:ahLst/>
              <a:cxnLst>
                <a:cxn ang="0">
                  <a:pos x="4" y="7"/>
                </a:cxn>
                <a:cxn ang="0">
                  <a:pos x="1" y="6"/>
                </a:cxn>
                <a:cxn ang="0">
                  <a:pos x="6" y="1"/>
                </a:cxn>
                <a:cxn ang="0">
                  <a:pos x="17" y="18"/>
                </a:cxn>
                <a:cxn ang="0">
                  <a:pos x="5" y="15"/>
                </a:cxn>
                <a:cxn ang="0">
                  <a:pos x="6" y="12"/>
                </a:cxn>
                <a:cxn ang="0">
                  <a:pos x="2" y="9"/>
                </a:cxn>
                <a:cxn ang="0">
                  <a:pos x="4" y="7"/>
                </a:cxn>
              </a:cxnLst>
              <a:rect l="0" t="0" r="r" b="b"/>
              <a:pathLst>
                <a:path w="17" h="19">
                  <a:moveTo>
                    <a:pt x="4" y="7"/>
                  </a:moveTo>
                  <a:cubicBezTo>
                    <a:pt x="2" y="9"/>
                    <a:pt x="3" y="4"/>
                    <a:pt x="1" y="6"/>
                  </a:cubicBezTo>
                  <a:cubicBezTo>
                    <a:pt x="0" y="3"/>
                    <a:pt x="3" y="0"/>
                    <a:pt x="6" y="1"/>
                  </a:cubicBezTo>
                  <a:cubicBezTo>
                    <a:pt x="13" y="3"/>
                    <a:pt x="13" y="11"/>
                    <a:pt x="17" y="18"/>
                  </a:cubicBezTo>
                  <a:cubicBezTo>
                    <a:pt x="12" y="18"/>
                    <a:pt x="8" y="19"/>
                    <a:pt x="5" y="15"/>
                  </a:cubicBezTo>
                  <a:cubicBezTo>
                    <a:pt x="4" y="14"/>
                    <a:pt x="5" y="13"/>
                    <a:pt x="6" y="12"/>
                  </a:cubicBezTo>
                  <a:cubicBezTo>
                    <a:pt x="6" y="10"/>
                    <a:pt x="4" y="9"/>
                    <a:pt x="2" y="9"/>
                  </a:cubicBezTo>
                  <a:cubicBezTo>
                    <a:pt x="2" y="8"/>
                    <a:pt x="3" y="8"/>
                    <a:pt x="4" y="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1" name="Freeform 110"/>
            <p:cNvSpPr>
              <a:spLocks/>
            </p:cNvSpPr>
            <p:nvPr/>
          </p:nvSpPr>
          <p:spPr bwMode="gray">
            <a:xfrm>
              <a:off x="4873" y="335"/>
              <a:ext cx="74" cy="85"/>
            </a:xfrm>
            <a:custGeom>
              <a:avLst/>
              <a:gdLst/>
              <a:ahLst/>
              <a:cxnLst>
                <a:cxn ang="0">
                  <a:pos x="8" y="5"/>
                </a:cxn>
                <a:cxn ang="0">
                  <a:pos x="2" y="0"/>
                </a:cxn>
                <a:cxn ang="0">
                  <a:pos x="1" y="14"/>
                </a:cxn>
                <a:cxn ang="0">
                  <a:pos x="7" y="19"/>
                </a:cxn>
                <a:cxn ang="0">
                  <a:pos x="12" y="29"/>
                </a:cxn>
                <a:cxn ang="0">
                  <a:pos x="12" y="37"/>
                </a:cxn>
                <a:cxn ang="0">
                  <a:pos x="37" y="48"/>
                </a:cxn>
                <a:cxn ang="0">
                  <a:pos x="39" y="60"/>
                </a:cxn>
                <a:cxn ang="0">
                  <a:pos x="59" y="69"/>
                </a:cxn>
                <a:cxn ang="0">
                  <a:pos x="61" y="61"/>
                </a:cxn>
                <a:cxn ang="0">
                  <a:pos x="52" y="57"/>
                </a:cxn>
                <a:cxn ang="0">
                  <a:pos x="40" y="25"/>
                </a:cxn>
                <a:cxn ang="0">
                  <a:pos x="15" y="6"/>
                </a:cxn>
                <a:cxn ang="0">
                  <a:pos x="8" y="5"/>
                </a:cxn>
              </a:cxnLst>
              <a:rect l="0" t="0" r="r" b="b"/>
              <a:pathLst>
                <a:path w="64" h="73">
                  <a:moveTo>
                    <a:pt x="8" y="5"/>
                  </a:moveTo>
                  <a:cubicBezTo>
                    <a:pt x="6" y="3"/>
                    <a:pt x="5" y="1"/>
                    <a:pt x="2" y="0"/>
                  </a:cubicBezTo>
                  <a:cubicBezTo>
                    <a:pt x="1" y="4"/>
                    <a:pt x="0" y="9"/>
                    <a:pt x="1" y="14"/>
                  </a:cubicBezTo>
                  <a:cubicBezTo>
                    <a:pt x="2" y="16"/>
                    <a:pt x="7" y="16"/>
                    <a:pt x="7" y="19"/>
                  </a:cubicBezTo>
                  <a:cubicBezTo>
                    <a:pt x="8" y="23"/>
                    <a:pt x="14" y="25"/>
                    <a:pt x="12" y="29"/>
                  </a:cubicBezTo>
                  <a:cubicBezTo>
                    <a:pt x="11" y="32"/>
                    <a:pt x="11" y="36"/>
                    <a:pt x="12" y="37"/>
                  </a:cubicBezTo>
                  <a:cubicBezTo>
                    <a:pt x="19" y="42"/>
                    <a:pt x="30" y="42"/>
                    <a:pt x="37" y="48"/>
                  </a:cubicBezTo>
                  <a:cubicBezTo>
                    <a:pt x="39" y="50"/>
                    <a:pt x="38" y="56"/>
                    <a:pt x="39" y="60"/>
                  </a:cubicBezTo>
                  <a:cubicBezTo>
                    <a:pt x="43" y="67"/>
                    <a:pt x="51" y="73"/>
                    <a:pt x="59" y="69"/>
                  </a:cubicBezTo>
                  <a:cubicBezTo>
                    <a:pt x="62" y="69"/>
                    <a:pt x="64" y="63"/>
                    <a:pt x="61" y="61"/>
                  </a:cubicBezTo>
                  <a:cubicBezTo>
                    <a:pt x="58" y="60"/>
                    <a:pt x="53" y="61"/>
                    <a:pt x="52" y="57"/>
                  </a:cubicBezTo>
                  <a:cubicBezTo>
                    <a:pt x="48" y="46"/>
                    <a:pt x="48" y="34"/>
                    <a:pt x="40" y="25"/>
                  </a:cubicBezTo>
                  <a:cubicBezTo>
                    <a:pt x="32" y="18"/>
                    <a:pt x="25" y="11"/>
                    <a:pt x="15" y="6"/>
                  </a:cubicBezTo>
                  <a:cubicBezTo>
                    <a:pt x="13" y="6"/>
                    <a:pt x="9" y="7"/>
                    <a:pt x="8"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2" name="Freeform 111"/>
            <p:cNvSpPr>
              <a:spLocks/>
            </p:cNvSpPr>
            <p:nvPr/>
          </p:nvSpPr>
          <p:spPr bwMode="gray">
            <a:xfrm>
              <a:off x="4851" y="285"/>
              <a:ext cx="22" cy="20"/>
            </a:xfrm>
            <a:custGeom>
              <a:avLst/>
              <a:gdLst/>
              <a:ahLst/>
              <a:cxnLst>
                <a:cxn ang="0">
                  <a:pos x="0" y="13"/>
                </a:cxn>
                <a:cxn ang="0">
                  <a:pos x="8" y="15"/>
                </a:cxn>
                <a:cxn ang="0">
                  <a:pos x="17" y="7"/>
                </a:cxn>
                <a:cxn ang="0">
                  <a:pos x="14" y="3"/>
                </a:cxn>
                <a:cxn ang="0">
                  <a:pos x="4" y="6"/>
                </a:cxn>
                <a:cxn ang="0">
                  <a:pos x="1" y="12"/>
                </a:cxn>
                <a:cxn ang="0">
                  <a:pos x="0" y="13"/>
                </a:cxn>
              </a:cxnLst>
              <a:rect l="0" t="0" r="r" b="b"/>
              <a:pathLst>
                <a:path w="19" h="17">
                  <a:moveTo>
                    <a:pt x="0" y="13"/>
                  </a:moveTo>
                  <a:cubicBezTo>
                    <a:pt x="1" y="17"/>
                    <a:pt x="7" y="17"/>
                    <a:pt x="8" y="15"/>
                  </a:cubicBezTo>
                  <a:cubicBezTo>
                    <a:pt x="10" y="11"/>
                    <a:pt x="14" y="10"/>
                    <a:pt x="17" y="7"/>
                  </a:cubicBezTo>
                  <a:cubicBezTo>
                    <a:pt x="17" y="7"/>
                    <a:pt x="19" y="6"/>
                    <a:pt x="14" y="3"/>
                  </a:cubicBezTo>
                  <a:cubicBezTo>
                    <a:pt x="10" y="0"/>
                    <a:pt x="5" y="4"/>
                    <a:pt x="4" y="6"/>
                  </a:cubicBezTo>
                  <a:cubicBezTo>
                    <a:pt x="3" y="7"/>
                    <a:pt x="1" y="9"/>
                    <a:pt x="1" y="12"/>
                  </a:cubicBezTo>
                  <a:cubicBezTo>
                    <a:pt x="0" y="13"/>
                    <a:pt x="0" y="13"/>
                    <a:pt x="0" y="1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3" name="Freeform 112"/>
            <p:cNvSpPr>
              <a:spLocks/>
            </p:cNvSpPr>
            <p:nvPr/>
          </p:nvSpPr>
          <p:spPr bwMode="gray">
            <a:xfrm>
              <a:off x="4851" y="285"/>
              <a:ext cx="22" cy="20"/>
            </a:xfrm>
            <a:custGeom>
              <a:avLst/>
              <a:gdLst/>
              <a:ahLst/>
              <a:cxnLst>
                <a:cxn ang="0">
                  <a:pos x="0" y="13"/>
                </a:cxn>
                <a:cxn ang="0">
                  <a:pos x="8" y="15"/>
                </a:cxn>
                <a:cxn ang="0">
                  <a:pos x="17" y="7"/>
                </a:cxn>
                <a:cxn ang="0">
                  <a:pos x="14" y="3"/>
                </a:cxn>
                <a:cxn ang="0">
                  <a:pos x="4" y="6"/>
                </a:cxn>
                <a:cxn ang="0">
                  <a:pos x="1" y="12"/>
                </a:cxn>
              </a:cxnLst>
              <a:rect l="0" t="0" r="r" b="b"/>
              <a:pathLst>
                <a:path w="19" h="17">
                  <a:moveTo>
                    <a:pt x="0" y="13"/>
                  </a:moveTo>
                  <a:cubicBezTo>
                    <a:pt x="1" y="17"/>
                    <a:pt x="7" y="17"/>
                    <a:pt x="8" y="15"/>
                  </a:cubicBezTo>
                  <a:cubicBezTo>
                    <a:pt x="10" y="11"/>
                    <a:pt x="14" y="10"/>
                    <a:pt x="17" y="7"/>
                  </a:cubicBezTo>
                  <a:cubicBezTo>
                    <a:pt x="17" y="7"/>
                    <a:pt x="19" y="6"/>
                    <a:pt x="14" y="3"/>
                  </a:cubicBezTo>
                  <a:cubicBezTo>
                    <a:pt x="10" y="0"/>
                    <a:pt x="5" y="4"/>
                    <a:pt x="4" y="6"/>
                  </a:cubicBezTo>
                  <a:cubicBezTo>
                    <a:pt x="3" y="7"/>
                    <a:pt x="1" y="9"/>
                    <a:pt x="1" y="12"/>
                  </a:cubicBezTo>
                </a:path>
              </a:pathLst>
            </a:custGeom>
            <a:grpFill/>
            <a:ln w="3175" cap="flat">
              <a:solidFill>
                <a:schemeClr val="tx1"/>
              </a:solidFill>
              <a:prstDash val="solid"/>
              <a:miter lim="800000"/>
              <a:headEnd/>
              <a:tailEnd/>
            </a:ln>
          </p:spPr>
          <p:txBody>
            <a:bodyPr/>
            <a:lstStyle/>
            <a:p>
              <a:pPr>
                <a:defRPr/>
              </a:pPr>
              <a:endParaRPr lang="en-US" sz="1800" dirty="0"/>
            </a:p>
          </p:txBody>
        </p:sp>
        <p:sp>
          <p:nvSpPr>
            <p:cNvPr id="214" name="Freeform 113"/>
            <p:cNvSpPr>
              <a:spLocks/>
            </p:cNvSpPr>
            <p:nvPr/>
          </p:nvSpPr>
          <p:spPr bwMode="gray">
            <a:xfrm>
              <a:off x="4868" y="308"/>
              <a:ext cx="8" cy="3"/>
            </a:xfrm>
            <a:custGeom>
              <a:avLst/>
              <a:gdLst/>
              <a:ahLst/>
              <a:cxnLst>
                <a:cxn ang="0">
                  <a:pos x="0" y="1"/>
                </a:cxn>
                <a:cxn ang="0">
                  <a:pos x="7" y="0"/>
                </a:cxn>
                <a:cxn ang="0">
                  <a:pos x="0" y="1"/>
                </a:cxn>
              </a:cxnLst>
              <a:rect l="0" t="0" r="r" b="b"/>
              <a:pathLst>
                <a:path w="7" h="2">
                  <a:moveTo>
                    <a:pt x="0" y="1"/>
                  </a:moveTo>
                  <a:cubicBezTo>
                    <a:pt x="2" y="2"/>
                    <a:pt x="5" y="2"/>
                    <a:pt x="7" y="0"/>
                  </a:cubicBezTo>
                  <a:cubicBezTo>
                    <a:pt x="0" y="1"/>
                    <a:pt x="0" y="1"/>
                    <a:pt x="0" y="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5" name="Freeform 114"/>
            <p:cNvSpPr>
              <a:spLocks/>
            </p:cNvSpPr>
            <p:nvPr/>
          </p:nvSpPr>
          <p:spPr bwMode="gray">
            <a:xfrm>
              <a:off x="4868" y="308"/>
              <a:ext cx="8" cy="3"/>
            </a:xfrm>
            <a:custGeom>
              <a:avLst/>
              <a:gdLst/>
              <a:ahLst/>
              <a:cxnLst>
                <a:cxn ang="0">
                  <a:pos x="0" y="1"/>
                </a:cxn>
                <a:cxn ang="0">
                  <a:pos x="7" y="0"/>
                </a:cxn>
              </a:cxnLst>
              <a:rect l="0" t="0" r="r" b="b"/>
              <a:pathLst>
                <a:path w="7" h="2">
                  <a:moveTo>
                    <a:pt x="0" y="1"/>
                  </a:moveTo>
                  <a:cubicBezTo>
                    <a:pt x="2" y="2"/>
                    <a:pt x="5" y="2"/>
                    <a:pt x="7" y="0"/>
                  </a:cubicBezTo>
                </a:path>
              </a:pathLst>
            </a:custGeom>
            <a:grpFill/>
            <a:ln w="3175" cap="flat">
              <a:solidFill>
                <a:schemeClr val="tx1"/>
              </a:solidFill>
              <a:prstDash val="solid"/>
              <a:miter lim="800000"/>
              <a:headEnd/>
              <a:tailEnd/>
            </a:ln>
          </p:spPr>
          <p:txBody>
            <a:bodyPr/>
            <a:lstStyle/>
            <a:p>
              <a:pPr>
                <a:defRPr/>
              </a:pPr>
              <a:endParaRPr lang="en-US" sz="1800" dirty="0"/>
            </a:p>
          </p:txBody>
        </p:sp>
        <p:sp>
          <p:nvSpPr>
            <p:cNvPr id="216" name="Freeform 115"/>
            <p:cNvSpPr>
              <a:spLocks/>
            </p:cNvSpPr>
            <p:nvPr/>
          </p:nvSpPr>
          <p:spPr bwMode="gray">
            <a:xfrm>
              <a:off x="4872" y="268"/>
              <a:ext cx="60" cy="80"/>
            </a:xfrm>
            <a:custGeom>
              <a:avLst/>
              <a:gdLst/>
              <a:ahLst/>
              <a:cxnLst>
                <a:cxn ang="0">
                  <a:pos x="2" y="2"/>
                </a:cxn>
                <a:cxn ang="0">
                  <a:pos x="0" y="4"/>
                </a:cxn>
                <a:cxn ang="0">
                  <a:pos x="15" y="31"/>
                </a:cxn>
                <a:cxn ang="0">
                  <a:pos x="29" y="46"/>
                </a:cxn>
                <a:cxn ang="0">
                  <a:pos x="34" y="62"/>
                </a:cxn>
                <a:cxn ang="0">
                  <a:pos x="41" y="69"/>
                </a:cxn>
                <a:cxn ang="0">
                  <a:pos x="43" y="68"/>
                </a:cxn>
                <a:cxn ang="0">
                  <a:pos x="43" y="60"/>
                </a:cxn>
                <a:cxn ang="0">
                  <a:pos x="49" y="58"/>
                </a:cxn>
                <a:cxn ang="0">
                  <a:pos x="46" y="47"/>
                </a:cxn>
                <a:cxn ang="0">
                  <a:pos x="46" y="33"/>
                </a:cxn>
                <a:cxn ang="0">
                  <a:pos x="26" y="19"/>
                </a:cxn>
                <a:cxn ang="0">
                  <a:pos x="23" y="6"/>
                </a:cxn>
                <a:cxn ang="0">
                  <a:pos x="2" y="2"/>
                </a:cxn>
              </a:cxnLst>
              <a:rect l="0" t="0" r="r" b="b"/>
              <a:pathLst>
                <a:path w="52" h="69">
                  <a:moveTo>
                    <a:pt x="2" y="2"/>
                  </a:moveTo>
                  <a:cubicBezTo>
                    <a:pt x="1" y="3"/>
                    <a:pt x="0" y="3"/>
                    <a:pt x="0" y="4"/>
                  </a:cubicBezTo>
                  <a:cubicBezTo>
                    <a:pt x="3" y="14"/>
                    <a:pt x="11" y="20"/>
                    <a:pt x="15" y="31"/>
                  </a:cubicBezTo>
                  <a:cubicBezTo>
                    <a:pt x="17" y="37"/>
                    <a:pt x="24" y="41"/>
                    <a:pt x="29" y="46"/>
                  </a:cubicBezTo>
                  <a:cubicBezTo>
                    <a:pt x="33" y="50"/>
                    <a:pt x="33" y="56"/>
                    <a:pt x="34" y="62"/>
                  </a:cubicBezTo>
                  <a:cubicBezTo>
                    <a:pt x="35" y="65"/>
                    <a:pt x="38" y="67"/>
                    <a:pt x="41" y="69"/>
                  </a:cubicBezTo>
                  <a:cubicBezTo>
                    <a:pt x="42" y="69"/>
                    <a:pt x="43" y="68"/>
                    <a:pt x="43" y="68"/>
                  </a:cubicBezTo>
                  <a:cubicBezTo>
                    <a:pt x="44" y="65"/>
                    <a:pt x="42" y="62"/>
                    <a:pt x="43" y="60"/>
                  </a:cubicBezTo>
                  <a:cubicBezTo>
                    <a:pt x="44" y="58"/>
                    <a:pt x="47" y="59"/>
                    <a:pt x="49" y="58"/>
                  </a:cubicBezTo>
                  <a:cubicBezTo>
                    <a:pt x="52" y="53"/>
                    <a:pt x="43" y="49"/>
                    <a:pt x="46" y="47"/>
                  </a:cubicBezTo>
                  <a:cubicBezTo>
                    <a:pt x="52" y="43"/>
                    <a:pt x="49" y="36"/>
                    <a:pt x="46" y="33"/>
                  </a:cubicBezTo>
                  <a:cubicBezTo>
                    <a:pt x="39" y="28"/>
                    <a:pt x="32" y="25"/>
                    <a:pt x="26" y="19"/>
                  </a:cubicBezTo>
                  <a:cubicBezTo>
                    <a:pt x="24" y="16"/>
                    <a:pt x="26" y="9"/>
                    <a:pt x="23" y="6"/>
                  </a:cubicBezTo>
                  <a:cubicBezTo>
                    <a:pt x="18" y="1"/>
                    <a:pt x="9" y="0"/>
                    <a:pt x="2"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7" name="Freeform 116"/>
            <p:cNvSpPr>
              <a:spLocks/>
            </p:cNvSpPr>
            <p:nvPr/>
          </p:nvSpPr>
          <p:spPr bwMode="gray">
            <a:xfrm>
              <a:off x="4943" y="336"/>
              <a:ext cx="52" cy="43"/>
            </a:xfrm>
            <a:custGeom>
              <a:avLst/>
              <a:gdLst/>
              <a:ahLst/>
              <a:cxnLst>
                <a:cxn ang="0">
                  <a:pos x="6" y="4"/>
                </a:cxn>
                <a:cxn ang="0">
                  <a:pos x="16" y="5"/>
                </a:cxn>
                <a:cxn ang="0">
                  <a:pos x="33" y="3"/>
                </a:cxn>
                <a:cxn ang="0">
                  <a:pos x="41" y="18"/>
                </a:cxn>
                <a:cxn ang="0">
                  <a:pos x="31" y="18"/>
                </a:cxn>
                <a:cxn ang="0">
                  <a:pos x="33" y="23"/>
                </a:cxn>
                <a:cxn ang="0">
                  <a:pos x="43" y="31"/>
                </a:cxn>
                <a:cxn ang="0">
                  <a:pos x="35" y="33"/>
                </a:cxn>
                <a:cxn ang="0">
                  <a:pos x="27" y="37"/>
                </a:cxn>
                <a:cxn ang="0">
                  <a:pos x="23" y="34"/>
                </a:cxn>
                <a:cxn ang="0">
                  <a:pos x="11" y="16"/>
                </a:cxn>
                <a:cxn ang="0">
                  <a:pos x="10" y="11"/>
                </a:cxn>
                <a:cxn ang="0">
                  <a:pos x="0" y="4"/>
                </a:cxn>
                <a:cxn ang="0">
                  <a:pos x="6" y="4"/>
                </a:cxn>
              </a:cxnLst>
              <a:rect l="0" t="0" r="r" b="b"/>
              <a:pathLst>
                <a:path w="45" h="37">
                  <a:moveTo>
                    <a:pt x="6" y="4"/>
                  </a:moveTo>
                  <a:cubicBezTo>
                    <a:pt x="10" y="4"/>
                    <a:pt x="14" y="7"/>
                    <a:pt x="16" y="5"/>
                  </a:cubicBezTo>
                  <a:cubicBezTo>
                    <a:pt x="21" y="0"/>
                    <a:pt x="28" y="1"/>
                    <a:pt x="33" y="3"/>
                  </a:cubicBezTo>
                  <a:cubicBezTo>
                    <a:pt x="38" y="5"/>
                    <a:pt x="38" y="13"/>
                    <a:pt x="41" y="18"/>
                  </a:cubicBezTo>
                  <a:cubicBezTo>
                    <a:pt x="38" y="20"/>
                    <a:pt x="34" y="16"/>
                    <a:pt x="31" y="18"/>
                  </a:cubicBezTo>
                  <a:cubicBezTo>
                    <a:pt x="30" y="20"/>
                    <a:pt x="32" y="23"/>
                    <a:pt x="33" y="23"/>
                  </a:cubicBezTo>
                  <a:cubicBezTo>
                    <a:pt x="39" y="26"/>
                    <a:pt x="45" y="24"/>
                    <a:pt x="43" y="31"/>
                  </a:cubicBezTo>
                  <a:cubicBezTo>
                    <a:pt x="42" y="35"/>
                    <a:pt x="37" y="32"/>
                    <a:pt x="35" y="33"/>
                  </a:cubicBezTo>
                  <a:cubicBezTo>
                    <a:pt x="33" y="36"/>
                    <a:pt x="30" y="37"/>
                    <a:pt x="27" y="37"/>
                  </a:cubicBezTo>
                  <a:cubicBezTo>
                    <a:pt x="25" y="37"/>
                    <a:pt x="23" y="35"/>
                    <a:pt x="23" y="34"/>
                  </a:cubicBezTo>
                  <a:cubicBezTo>
                    <a:pt x="22" y="25"/>
                    <a:pt x="16" y="22"/>
                    <a:pt x="11" y="16"/>
                  </a:cubicBezTo>
                  <a:cubicBezTo>
                    <a:pt x="10" y="15"/>
                    <a:pt x="10" y="12"/>
                    <a:pt x="10" y="11"/>
                  </a:cubicBezTo>
                  <a:cubicBezTo>
                    <a:pt x="8" y="7"/>
                    <a:pt x="1" y="10"/>
                    <a:pt x="0" y="4"/>
                  </a:cubicBezTo>
                  <a:cubicBezTo>
                    <a:pt x="2" y="4"/>
                    <a:pt x="4" y="4"/>
                    <a:pt x="6"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8" name="Freeform 117"/>
            <p:cNvSpPr>
              <a:spLocks/>
            </p:cNvSpPr>
            <p:nvPr/>
          </p:nvSpPr>
          <p:spPr bwMode="gray">
            <a:xfrm>
              <a:off x="4932" y="358"/>
              <a:ext cx="36" cy="31"/>
            </a:xfrm>
            <a:custGeom>
              <a:avLst/>
              <a:gdLst/>
              <a:ahLst/>
              <a:cxnLst>
                <a:cxn ang="0">
                  <a:pos x="31" y="23"/>
                </a:cxn>
                <a:cxn ang="0">
                  <a:pos x="20" y="22"/>
                </a:cxn>
                <a:cxn ang="0">
                  <a:pos x="13" y="22"/>
                </a:cxn>
                <a:cxn ang="0">
                  <a:pos x="13" y="26"/>
                </a:cxn>
                <a:cxn ang="0">
                  <a:pos x="10" y="25"/>
                </a:cxn>
                <a:cxn ang="0">
                  <a:pos x="9" y="17"/>
                </a:cxn>
                <a:cxn ang="0">
                  <a:pos x="3" y="5"/>
                </a:cxn>
                <a:cxn ang="0">
                  <a:pos x="19" y="7"/>
                </a:cxn>
                <a:cxn ang="0">
                  <a:pos x="31" y="23"/>
                </a:cxn>
              </a:cxnLst>
              <a:rect l="0" t="0" r="r" b="b"/>
              <a:pathLst>
                <a:path w="31" h="26">
                  <a:moveTo>
                    <a:pt x="31" y="23"/>
                  </a:moveTo>
                  <a:cubicBezTo>
                    <a:pt x="27" y="23"/>
                    <a:pt x="24" y="24"/>
                    <a:pt x="20" y="22"/>
                  </a:cubicBezTo>
                  <a:cubicBezTo>
                    <a:pt x="18" y="20"/>
                    <a:pt x="15" y="21"/>
                    <a:pt x="13" y="22"/>
                  </a:cubicBezTo>
                  <a:cubicBezTo>
                    <a:pt x="12" y="23"/>
                    <a:pt x="13" y="25"/>
                    <a:pt x="13" y="26"/>
                  </a:cubicBezTo>
                  <a:cubicBezTo>
                    <a:pt x="12" y="25"/>
                    <a:pt x="10" y="25"/>
                    <a:pt x="10" y="25"/>
                  </a:cubicBezTo>
                  <a:cubicBezTo>
                    <a:pt x="8" y="22"/>
                    <a:pt x="11" y="18"/>
                    <a:pt x="9" y="17"/>
                  </a:cubicBezTo>
                  <a:cubicBezTo>
                    <a:pt x="5" y="14"/>
                    <a:pt x="0" y="9"/>
                    <a:pt x="3" y="5"/>
                  </a:cubicBezTo>
                  <a:cubicBezTo>
                    <a:pt x="6" y="0"/>
                    <a:pt x="13" y="6"/>
                    <a:pt x="19" y="7"/>
                  </a:cubicBezTo>
                  <a:cubicBezTo>
                    <a:pt x="31" y="23"/>
                    <a:pt x="31" y="23"/>
                    <a:pt x="31" y="2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19" name="Freeform 118"/>
            <p:cNvSpPr>
              <a:spLocks/>
            </p:cNvSpPr>
            <p:nvPr/>
          </p:nvSpPr>
          <p:spPr bwMode="gray">
            <a:xfrm>
              <a:off x="4932" y="358"/>
              <a:ext cx="36" cy="31"/>
            </a:xfrm>
            <a:custGeom>
              <a:avLst/>
              <a:gdLst/>
              <a:ahLst/>
              <a:cxnLst>
                <a:cxn ang="0">
                  <a:pos x="31" y="23"/>
                </a:cxn>
                <a:cxn ang="0">
                  <a:pos x="20" y="22"/>
                </a:cxn>
                <a:cxn ang="0">
                  <a:pos x="13" y="22"/>
                </a:cxn>
                <a:cxn ang="0">
                  <a:pos x="13" y="26"/>
                </a:cxn>
                <a:cxn ang="0">
                  <a:pos x="10" y="25"/>
                </a:cxn>
                <a:cxn ang="0">
                  <a:pos x="9" y="17"/>
                </a:cxn>
                <a:cxn ang="0">
                  <a:pos x="3" y="5"/>
                </a:cxn>
                <a:cxn ang="0">
                  <a:pos x="19" y="7"/>
                </a:cxn>
              </a:cxnLst>
              <a:rect l="0" t="0" r="r" b="b"/>
              <a:pathLst>
                <a:path w="31" h="26">
                  <a:moveTo>
                    <a:pt x="31" y="23"/>
                  </a:moveTo>
                  <a:cubicBezTo>
                    <a:pt x="27" y="23"/>
                    <a:pt x="24" y="24"/>
                    <a:pt x="20" y="22"/>
                  </a:cubicBezTo>
                  <a:cubicBezTo>
                    <a:pt x="18" y="20"/>
                    <a:pt x="15" y="21"/>
                    <a:pt x="13" y="22"/>
                  </a:cubicBezTo>
                  <a:cubicBezTo>
                    <a:pt x="12" y="23"/>
                    <a:pt x="13" y="25"/>
                    <a:pt x="13" y="26"/>
                  </a:cubicBezTo>
                  <a:cubicBezTo>
                    <a:pt x="12" y="25"/>
                    <a:pt x="10" y="25"/>
                    <a:pt x="10" y="25"/>
                  </a:cubicBezTo>
                  <a:cubicBezTo>
                    <a:pt x="8" y="22"/>
                    <a:pt x="11" y="18"/>
                    <a:pt x="9" y="17"/>
                  </a:cubicBezTo>
                  <a:cubicBezTo>
                    <a:pt x="5" y="14"/>
                    <a:pt x="0" y="9"/>
                    <a:pt x="3" y="5"/>
                  </a:cubicBezTo>
                  <a:cubicBezTo>
                    <a:pt x="6" y="0"/>
                    <a:pt x="13" y="6"/>
                    <a:pt x="19" y="7"/>
                  </a:cubicBezTo>
                </a:path>
              </a:pathLst>
            </a:custGeom>
            <a:grpFill/>
            <a:ln w="3175" cap="flat">
              <a:solidFill>
                <a:schemeClr val="tx1"/>
              </a:solidFill>
              <a:prstDash val="solid"/>
              <a:miter lim="800000"/>
              <a:headEnd/>
              <a:tailEnd/>
            </a:ln>
          </p:spPr>
          <p:txBody>
            <a:bodyPr/>
            <a:lstStyle/>
            <a:p>
              <a:pPr>
                <a:defRPr/>
              </a:pPr>
              <a:endParaRPr lang="en-US" sz="1800" dirty="0"/>
            </a:p>
          </p:txBody>
        </p:sp>
        <p:sp>
          <p:nvSpPr>
            <p:cNvPr id="220" name="Freeform 119"/>
            <p:cNvSpPr>
              <a:spLocks/>
            </p:cNvSpPr>
            <p:nvPr/>
          </p:nvSpPr>
          <p:spPr bwMode="gray">
            <a:xfrm>
              <a:off x="4946" y="389"/>
              <a:ext cx="29" cy="25"/>
            </a:xfrm>
            <a:custGeom>
              <a:avLst/>
              <a:gdLst/>
              <a:ahLst/>
              <a:cxnLst>
                <a:cxn ang="0">
                  <a:pos x="5" y="6"/>
                </a:cxn>
                <a:cxn ang="0">
                  <a:pos x="21" y="20"/>
                </a:cxn>
                <a:cxn ang="0">
                  <a:pos x="10" y="22"/>
                </a:cxn>
                <a:cxn ang="0">
                  <a:pos x="2" y="13"/>
                </a:cxn>
                <a:cxn ang="0">
                  <a:pos x="1" y="7"/>
                </a:cxn>
                <a:cxn ang="0">
                  <a:pos x="5" y="6"/>
                </a:cxn>
              </a:cxnLst>
              <a:rect l="0" t="0" r="r" b="b"/>
              <a:pathLst>
                <a:path w="25" h="22">
                  <a:moveTo>
                    <a:pt x="5" y="6"/>
                  </a:moveTo>
                  <a:cubicBezTo>
                    <a:pt x="15" y="0"/>
                    <a:pt x="25" y="11"/>
                    <a:pt x="21" y="20"/>
                  </a:cubicBezTo>
                  <a:cubicBezTo>
                    <a:pt x="21" y="22"/>
                    <a:pt x="14" y="21"/>
                    <a:pt x="10" y="22"/>
                  </a:cubicBezTo>
                  <a:cubicBezTo>
                    <a:pt x="13" y="16"/>
                    <a:pt x="9" y="11"/>
                    <a:pt x="2" y="13"/>
                  </a:cubicBezTo>
                  <a:cubicBezTo>
                    <a:pt x="2" y="11"/>
                    <a:pt x="0" y="9"/>
                    <a:pt x="1" y="7"/>
                  </a:cubicBezTo>
                  <a:cubicBezTo>
                    <a:pt x="2" y="7"/>
                    <a:pt x="3" y="6"/>
                    <a:pt x="5"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1" name="Freeform 120"/>
            <p:cNvSpPr>
              <a:spLocks/>
            </p:cNvSpPr>
            <p:nvPr/>
          </p:nvSpPr>
          <p:spPr bwMode="gray">
            <a:xfrm>
              <a:off x="5081" y="462"/>
              <a:ext cx="20" cy="23"/>
            </a:xfrm>
            <a:custGeom>
              <a:avLst/>
              <a:gdLst/>
              <a:ahLst/>
              <a:cxnLst>
                <a:cxn ang="0">
                  <a:pos x="10" y="18"/>
                </a:cxn>
                <a:cxn ang="0">
                  <a:pos x="14" y="17"/>
                </a:cxn>
                <a:cxn ang="0">
                  <a:pos x="12" y="2"/>
                </a:cxn>
                <a:cxn ang="0">
                  <a:pos x="2" y="7"/>
                </a:cxn>
                <a:cxn ang="0">
                  <a:pos x="9" y="19"/>
                </a:cxn>
                <a:cxn ang="0">
                  <a:pos x="10" y="18"/>
                </a:cxn>
              </a:cxnLst>
              <a:rect l="0" t="0" r="r" b="b"/>
              <a:pathLst>
                <a:path w="17" h="20">
                  <a:moveTo>
                    <a:pt x="10" y="18"/>
                  </a:moveTo>
                  <a:cubicBezTo>
                    <a:pt x="15" y="18"/>
                    <a:pt x="15" y="17"/>
                    <a:pt x="14" y="17"/>
                  </a:cubicBezTo>
                  <a:cubicBezTo>
                    <a:pt x="13" y="12"/>
                    <a:pt x="17" y="5"/>
                    <a:pt x="12" y="2"/>
                  </a:cubicBezTo>
                  <a:cubicBezTo>
                    <a:pt x="9" y="0"/>
                    <a:pt x="4" y="4"/>
                    <a:pt x="2" y="7"/>
                  </a:cubicBezTo>
                  <a:cubicBezTo>
                    <a:pt x="0" y="11"/>
                    <a:pt x="1" y="20"/>
                    <a:pt x="9" y="19"/>
                  </a:cubicBezTo>
                  <a:cubicBezTo>
                    <a:pt x="9" y="18"/>
                    <a:pt x="11" y="19"/>
                    <a:pt x="10" y="18"/>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2" name="Freeform 121"/>
            <p:cNvSpPr>
              <a:spLocks/>
            </p:cNvSpPr>
            <p:nvPr/>
          </p:nvSpPr>
          <p:spPr bwMode="gray">
            <a:xfrm>
              <a:off x="5039" y="372"/>
              <a:ext cx="14" cy="19"/>
            </a:xfrm>
            <a:custGeom>
              <a:avLst/>
              <a:gdLst/>
              <a:ahLst/>
              <a:cxnLst>
                <a:cxn ang="0">
                  <a:pos x="6" y="2"/>
                </a:cxn>
                <a:cxn ang="0">
                  <a:pos x="3" y="0"/>
                </a:cxn>
                <a:cxn ang="0">
                  <a:pos x="1" y="2"/>
                </a:cxn>
                <a:cxn ang="0">
                  <a:pos x="4" y="15"/>
                </a:cxn>
                <a:cxn ang="0">
                  <a:pos x="9" y="14"/>
                </a:cxn>
                <a:cxn ang="0">
                  <a:pos x="6" y="2"/>
                </a:cxn>
                <a:cxn ang="0">
                  <a:pos x="6" y="2"/>
                </a:cxn>
              </a:cxnLst>
              <a:rect l="0" t="0" r="r" b="b"/>
              <a:pathLst>
                <a:path w="12" h="16">
                  <a:moveTo>
                    <a:pt x="6" y="2"/>
                  </a:moveTo>
                  <a:cubicBezTo>
                    <a:pt x="3" y="0"/>
                    <a:pt x="3" y="0"/>
                    <a:pt x="3" y="0"/>
                  </a:cubicBezTo>
                  <a:cubicBezTo>
                    <a:pt x="2" y="0"/>
                    <a:pt x="1" y="1"/>
                    <a:pt x="1" y="2"/>
                  </a:cubicBezTo>
                  <a:cubicBezTo>
                    <a:pt x="1" y="6"/>
                    <a:pt x="0" y="12"/>
                    <a:pt x="4" y="15"/>
                  </a:cubicBezTo>
                  <a:cubicBezTo>
                    <a:pt x="5" y="16"/>
                    <a:pt x="8" y="16"/>
                    <a:pt x="9" y="14"/>
                  </a:cubicBezTo>
                  <a:cubicBezTo>
                    <a:pt x="12" y="10"/>
                    <a:pt x="7" y="7"/>
                    <a:pt x="6" y="2"/>
                  </a:cubicBezTo>
                  <a:cubicBezTo>
                    <a:pt x="6" y="2"/>
                    <a:pt x="6" y="2"/>
                    <a:pt x="6"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3" name="Freeform 122"/>
            <p:cNvSpPr>
              <a:spLocks/>
            </p:cNvSpPr>
            <p:nvPr/>
          </p:nvSpPr>
          <p:spPr bwMode="gray">
            <a:xfrm>
              <a:off x="5039" y="372"/>
              <a:ext cx="14" cy="19"/>
            </a:xfrm>
            <a:custGeom>
              <a:avLst/>
              <a:gdLst/>
              <a:ahLst/>
              <a:cxnLst>
                <a:cxn ang="0">
                  <a:pos x="6" y="2"/>
                </a:cxn>
                <a:cxn ang="0">
                  <a:pos x="3" y="0"/>
                </a:cxn>
                <a:cxn ang="0">
                  <a:pos x="1" y="2"/>
                </a:cxn>
                <a:cxn ang="0">
                  <a:pos x="4" y="15"/>
                </a:cxn>
                <a:cxn ang="0">
                  <a:pos x="9" y="14"/>
                </a:cxn>
                <a:cxn ang="0">
                  <a:pos x="6" y="2"/>
                </a:cxn>
              </a:cxnLst>
              <a:rect l="0" t="0" r="r" b="b"/>
              <a:pathLst>
                <a:path w="12" h="16">
                  <a:moveTo>
                    <a:pt x="6" y="2"/>
                  </a:moveTo>
                  <a:cubicBezTo>
                    <a:pt x="3" y="0"/>
                    <a:pt x="3" y="0"/>
                    <a:pt x="3" y="0"/>
                  </a:cubicBezTo>
                  <a:cubicBezTo>
                    <a:pt x="2" y="0"/>
                    <a:pt x="1" y="1"/>
                    <a:pt x="1" y="2"/>
                  </a:cubicBezTo>
                  <a:cubicBezTo>
                    <a:pt x="1" y="6"/>
                    <a:pt x="0" y="12"/>
                    <a:pt x="4" y="15"/>
                  </a:cubicBezTo>
                  <a:cubicBezTo>
                    <a:pt x="5" y="16"/>
                    <a:pt x="8" y="16"/>
                    <a:pt x="9" y="14"/>
                  </a:cubicBezTo>
                  <a:cubicBezTo>
                    <a:pt x="12" y="10"/>
                    <a:pt x="7" y="7"/>
                    <a:pt x="6" y="2"/>
                  </a:cubicBezTo>
                </a:path>
              </a:pathLst>
            </a:custGeom>
            <a:grpFill/>
            <a:ln w="3175" cap="flat">
              <a:solidFill>
                <a:schemeClr val="tx1"/>
              </a:solidFill>
              <a:prstDash val="solid"/>
              <a:miter lim="800000"/>
              <a:headEnd/>
              <a:tailEnd/>
            </a:ln>
          </p:spPr>
          <p:txBody>
            <a:bodyPr/>
            <a:lstStyle/>
            <a:p>
              <a:pPr>
                <a:defRPr/>
              </a:pPr>
              <a:endParaRPr lang="en-US" sz="1800" dirty="0"/>
            </a:p>
          </p:txBody>
        </p:sp>
        <p:sp>
          <p:nvSpPr>
            <p:cNvPr id="224" name="Freeform 123"/>
            <p:cNvSpPr>
              <a:spLocks/>
            </p:cNvSpPr>
            <p:nvPr/>
          </p:nvSpPr>
          <p:spPr bwMode="gray">
            <a:xfrm>
              <a:off x="4975" y="391"/>
              <a:ext cx="10" cy="12"/>
            </a:xfrm>
            <a:custGeom>
              <a:avLst/>
              <a:gdLst/>
              <a:ahLst/>
              <a:cxnLst>
                <a:cxn ang="0">
                  <a:pos x="6" y="3"/>
                </a:cxn>
                <a:cxn ang="0">
                  <a:pos x="1" y="4"/>
                </a:cxn>
                <a:cxn ang="0">
                  <a:pos x="7" y="10"/>
                </a:cxn>
                <a:cxn ang="0">
                  <a:pos x="7" y="4"/>
                </a:cxn>
                <a:cxn ang="0">
                  <a:pos x="6" y="3"/>
                </a:cxn>
              </a:cxnLst>
              <a:rect l="0" t="0" r="r" b="b"/>
              <a:pathLst>
                <a:path w="8" h="10">
                  <a:moveTo>
                    <a:pt x="6" y="3"/>
                  </a:moveTo>
                  <a:cubicBezTo>
                    <a:pt x="4" y="0"/>
                    <a:pt x="2" y="3"/>
                    <a:pt x="1" y="4"/>
                  </a:cubicBezTo>
                  <a:cubicBezTo>
                    <a:pt x="0" y="8"/>
                    <a:pt x="6" y="7"/>
                    <a:pt x="7" y="10"/>
                  </a:cubicBezTo>
                  <a:cubicBezTo>
                    <a:pt x="8" y="8"/>
                    <a:pt x="7" y="6"/>
                    <a:pt x="7" y="4"/>
                  </a:cubicBezTo>
                  <a:cubicBezTo>
                    <a:pt x="7" y="4"/>
                    <a:pt x="8" y="1"/>
                    <a:pt x="6"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5" name="Freeform 124"/>
            <p:cNvSpPr>
              <a:spLocks/>
            </p:cNvSpPr>
            <p:nvPr/>
          </p:nvSpPr>
          <p:spPr bwMode="gray">
            <a:xfrm>
              <a:off x="4995" y="340"/>
              <a:ext cx="21" cy="19"/>
            </a:xfrm>
            <a:custGeom>
              <a:avLst/>
              <a:gdLst/>
              <a:ahLst/>
              <a:cxnLst>
                <a:cxn ang="0">
                  <a:pos x="8" y="3"/>
                </a:cxn>
                <a:cxn ang="0">
                  <a:pos x="0" y="6"/>
                </a:cxn>
                <a:cxn ang="0">
                  <a:pos x="8" y="17"/>
                </a:cxn>
                <a:cxn ang="0">
                  <a:pos x="10" y="17"/>
                </a:cxn>
                <a:cxn ang="0">
                  <a:pos x="18" y="10"/>
                </a:cxn>
                <a:cxn ang="0">
                  <a:pos x="12" y="4"/>
                </a:cxn>
                <a:cxn ang="0">
                  <a:pos x="8" y="3"/>
                </a:cxn>
              </a:cxnLst>
              <a:rect l="0" t="0" r="r" b="b"/>
              <a:pathLst>
                <a:path w="18" h="17">
                  <a:moveTo>
                    <a:pt x="8" y="3"/>
                  </a:moveTo>
                  <a:cubicBezTo>
                    <a:pt x="5" y="0"/>
                    <a:pt x="4" y="2"/>
                    <a:pt x="0" y="6"/>
                  </a:cubicBezTo>
                  <a:cubicBezTo>
                    <a:pt x="4" y="9"/>
                    <a:pt x="9" y="12"/>
                    <a:pt x="8" y="17"/>
                  </a:cubicBezTo>
                  <a:cubicBezTo>
                    <a:pt x="9" y="17"/>
                    <a:pt x="10" y="17"/>
                    <a:pt x="10" y="17"/>
                  </a:cubicBezTo>
                  <a:cubicBezTo>
                    <a:pt x="11" y="13"/>
                    <a:pt x="12" y="9"/>
                    <a:pt x="18" y="10"/>
                  </a:cubicBezTo>
                  <a:cubicBezTo>
                    <a:pt x="17" y="7"/>
                    <a:pt x="13" y="6"/>
                    <a:pt x="12" y="4"/>
                  </a:cubicBezTo>
                  <a:cubicBezTo>
                    <a:pt x="12" y="5"/>
                    <a:pt x="8" y="3"/>
                    <a:pt x="8"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6" name="Freeform 125"/>
            <p:cNvSpPr>
              <a:spLocks/>
            </p:cNvSpPr>
            <p:nvPr/>
          </p:nvSpPr>
          <p:spPr bwMode="gray">
            <a:xfrm>
              <a:off x="4865" y="302"/>
              <a:ext cx="14" cy="9"/>
            </a:xfrm>
            <a:custGeom>
              <a:avLst/>
              <a:gdLst/>
              <a:ahLst/>
              <a:cxnLst>
                <a:cxn ang="0">
                  <a:pos x="10" y="5"/>
                </a:cxn>
                <a:cxn ang="0">
                  <a:pos x="3" y="6"/>
                </a:cxn>
                <a:cxn ang="0">
                  <a:pos x="5" y="0"/>
                </a:cxn>
                <a:cxn ang="0">
                  <a:pos x="11" y="5"/>
                </a:cxn>
                <a:cxn ang="0">
                  <a:pos x="10" y="5"/>
                </a:cxn>
              </a:cxnLst>
              <a:rect l="0" t="0" r="r" b="b"/>
              <a:pathLst>
                <a:path w="12" h="7">
                  <a:moveTo>
                    <a:pt x="10" y="5"/>
                  </a:moveTo>
                  <a:cubicBezTo>
                    <a:pt x="8" y="7"/>
                    <a:pt x="5" y="7"/>
                    <a:pt x="3" y="6"/>
                  </a:cubicBezTo>
                  <a:cubicBezTo>
                    <a:pt x="3" y="6"/>
                    <a:pt x="0" y="0"/>
                    <a:pt x="5" y="0"/>
                  </a:cubicBezTo>
                  <a:cubicBezTo>
                    <a:pt x="9" y="0"/>
                    <a:pt x="12" y="2"/>
                    <a:pt x="11" y="5"/>
                  </a:cubicBezTo>
                  <a:cubicBezTo>
                    <a:pt x="11" y="6"/>
                    <a:pt x="10" y="5"/>
                    <a:pt x="10"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7" name="Freeform 126"/>
            <p:cNvSpPr>
              <a:spLocks/>
            </p:cNvSpPr>
            <p:nvPr/>
          </p:nvSpPr>
          <p:spPr bwMode="gray">
            <a:xfrm>
              <a:off x="4946" y="389"/>
              <a:ext cx="29" cy="25"/>
            </a:xfrm>
            <a:custGeom>
              <a:avLst/>
              <a:gdLst/>
              <a:ahLst/>
              <a:cxnLst>
                <a:cxn ang="0">
                  <a:pos x="5" y="6"/>
                </a:cxn>
                <a:cxn ang="0">
                  <a:pos x="21" y="20"/>
                </a:cxn>
                <a:cxn ang="0">
                  <a:pos x="10" y="22"/>
                </a:cxn>
                <a:cxn ang="0">
                  <a:pos x="2" y="13"/>
                </a:cxn>
                <a:cxn ang="0">
                  <a:pos x="1" y="7"/>
                </a:cxn>
                <a:cxn ang="0">
                  <a:pos x="5" y="6"/>
                </a:cxn>
              </a:cxnLst>
              <a:rect l="0" t="0" r="r" b="b"/>
              <a:pathLst>
                <a:path w="25" h="22">
                  <a:moveTo>
                    <a:pt x="5" y="6"/>
                  </a:moveTo>
                  <a:cubicBezTo>
                    <a:pt x="15" y="0"/>
                    <a:pt x="25" y="11"/>
                    <a:pt x="21" y="20"/>
                  </a:cubicBezTo>
                  <a:cubicBezTo>
                    <a:pt x="21" y="22"/>
                    <a:pt x="14" y="21"/>
                    <a:pt x="10" y="22"/>
                  </a:cubicBezTo>
                  <a:cubicBezTo>
                    <a:pt x="13" y="16"/>
                    <a:pt x="9" y="11"/>
                    <a:pt x="2" y="13"/>
                  </a:cubicBezTo>
                  <a:cubicBezTo>
                    <a:pt x="2" y="11"/>
                    <a:pt x="0" y="9"/>
                    <a:pt x="1" y="7"/>
                  </a:cubicBezTo>
                  <a:cubicBezTo>
                    <a:pt x="2" y="7"/>
                    <a:pt x="3" y="6"/>
                    <a:pt x="5"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8" name="Freeform 127"/>
            <p:cNvSpPr>
              <a:spLocks/>
            </p:cNvSpPr>
            <p:nvPr/>
          </p:nvSpPr>
          <p:spPr bwMode="gray">
            <a:xfrm>
              <a:off x="3385" y="-20"/>
              <a:ext cx="130" cy="75"/>
            </a:xfrm>
            <a:custGeom>
              <a:avLst/>
              <a:gdLst/>
              <a:ahLst/>
              <a:cxnLst>
                <a:cxn ang="0">
                  <a:pos x="61" y="27"/>
                </a:cxn>
                <a:cxn ang="0">
                  <a:pos x="53" y="15"/>
                </a:cxn>
                <a:cxn ang="0">
                  <a:pos x="40" y="18"/>
                </a:cxn>
                <a:cxn ang="0">
                  <a:pos x="26" y="16"/>
                </a:cxn>
                <a:cxn ang="0">
                  <a:pos x="16" y="4"/>
                </a:cxn>
                <a:cxn ang="0">
                  <a:pos x="3" y="23"/>
                </a:cxn>
                <a:cxn ang="0">
                  <a:pos x="17" y="39"/>
                </a:cxn>
                <a:cxn ang="0">
                  <a:pos x="26" y="29"/>
                </a:cxn>
                <a:cxn ang="0">
                  <a:pos x="32" y="26"/>
                </a:cxn>
                <a:cxn ang="0">
                  <a:pos x="44" y="31"/>
                </a:cxn>
                <a:cxn ang="0">
                  <a:pos x="46" y="47"/>
                </a:cxn>
                <a:cxn ang="0">
                  <a:pos x="55" y="50"/>
                </a:cxn>
                <a:cxn ang="0">
                  <a:pos x="68" y="61"/>
                </a:cxn>
                <a:cxn ang="0">
                  <a:pos x="84" y="53"/>
                </a:cxn>
                <a:cxn ang="0">
                  <a:pos x="101" y="54"/>
                </a:cxn>
                <a:cxn ang="0">
                  <a:pos x="91" y="43"/>
                </a:cxn>
                <a:cxn ang="0">
                  <a:pos x="79" y="43"/>
                </a:cxn>
                <a:cxn ang="0">
                  <a:pos x="67" y="35"/>
                </a:cxn>
                <a:cxn ang="0">
                  <a:pos x="61" y="27"/>
                </a:cxn>
              </a:cxnLst>
              <a:rect l="0" t="0" r="r" b="b"/>
              <a:pathLst>
                <a:path w="112" h="64">
                  <a:moveTo>
                    <a:pt x="61" y="27"/>
                  </a:moveTo>
                  <a:cubicBezTo>
                    <a:pt x="62" y="20"/>
                    <a:pt x="58" y="19"/>
                    <a:pt x="53" y="15"/>
                  </a:cubicBezTo>
                  <a:cubicBezTo>
                    <a:pt x="48" y="12"/>
                    <a:pt x="40" y="18"/>
                    <a:pt x="40" y="18"/>
                  </a:cubicBezTo>
                  <a:cubicBezTo>
                    <a:pt x="40" y="18"/>
                    <a:pt x="29" y="16"/>
                    <a:pt x="26" y="16"/>
                  </a:cubicBezTo>
                  <a:cubicBezTo>
                    <a:pt x="23" y="16"/>
                    <a:pt x="20" y="9"/>
                    <a:pt x="16" y="4"/>
                  </a:cubicBezTo>
                  <a:cubicBezTo>
                    <a:pt x="14" y="0"/>
                    <a:pt x="6" y="15"/>
                    <a:pt x="3" y="23"/>
                  </a:cubicBezTo>
                  <a:cubicBezTo>
                    <a:pt x="0" y="30"/>
                    <a:pt x="11" y="38"/>
                    <a:pt x="17" y="39"/>
                  </a:cubicBezTo>
                  <a:cubicBezTo>
                    <a:pt x="23" y="41"/>
                    <a:pt x="26" y="29"/>
                    <a:pt x="26" y="29"/>
                  </a:cubicBezTo>
                  <a:cubicBezTo>
                    <a:pt x="32" y="26"/>
                    <a:pt x="32" y="26"/>
                    <a:pt x="32" y="26"/>
                  </a:cubicBezTo>
                  <a:cubicBezTo>
                    <a:pt x="44" y="31"/>
                    <a:pt x="44" y="31"/>
                    <a:pt x="44" y="31"/>
                  </a:cubicBezTo>
                  <a:cubicBezTo>
                    <a:pt x="46" y="47"/>
                    <a:pt x="46" y="47"/>
                    <a:pt x="46" y="47"/>
                  </a:cubicBezTo>
                  <a:cubicBezTo>
                    <a:pt x="55" y="50"/>
                    <a:pt x="55" y="50"/>
                    <a:pt x="55" y="50"/>
                  </a:cubicBezTo>
                  <a:cubicBezTo>
                    <a:pt x="55" y="50"/>
                    <a:pt x="62" y="57"/>
                    <a:pt x="68" y="61"/>
                  </a:cubicBezTo>
                  <a:cubicBezTo>
                    <a:pt x="74" y="64"/>
                    <a:pt x="82" y="59"/>
                    <a:pt x="84" y="53"/>
                  </a:cubicBezTo>
                  <a:cubicBezTo>
                    <a:pt x="86" y="48"/>
                    <a:pt x="90" y="54"/>
                    <a:pt x="101" y="54"/>
                  </a:cubicBezTo>
                  <a:cubicBezTo>
                    <a:pt x="112" y="53"/>
                    <a:pt x="99" y="45"/>
                    <a:pt x="91" y="43"/>
                  </a:cubicBezTo>
                  <a:cubicBezTo>
                    <a:pt x="83" y="42"/>
                    <a:pt x="79" y="43"/>
                    <a:pt x="79" y="43"/>
                  </a:cubicBezTo>
                  <a:cubicBezTo>
                    <a:pt x="79" y="43"/>
                    <a:pt x="73" y="40"/>
                    <a:pt x="67" y="35"/>
                  </a:cubicBezTo>
                  <a:cubicBezTo>
                    <a:pt x="61" y="27"/>
                    <a:pt x="61" y="27"/>
                    <a:pt x="61" y="2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29" name="Freeform 128"/>
            <p:cNvSpPr>
              <a:spLocks/>
            </p:cNvSpPr>
            <p:nvPr/>
          </p:nvSpPr>
          <p:spPr bwMode="gray">
            <a:xfrm>
              <a:off x="3526" y="278"/>
              <a:ext cx="71" cy="61"/>
            </a:xfrm>
            <a:custGeom>
              <a:avLst/>
              <a:gdLst/>
              <a:ahLst/>
              <a:cxnLst>
                <a:cxn ang="0">
                  <a:pos x="7" y="25"/>
                </a:cxn>
                <a:cxn ang="0">
                  <a:pos x="24" y="36"/>
                </a:cxn>
                <a:cxn ang="0">
                  <a:pos x="43" y="52"/>
                </a:cxn>
                <a:cxn ang="0">
                  <a:pos x="41" y="48"/>
                </a:cxn>
                <a:cxn ang="0">
                  <a:pos x="61" y="40"/>
                </a:cxn>
                <a:cxn ang="0">
                  <a:pos x="56" y="23"/>
                </a:cxn>
                <a:cxn ang="0">
                  <a:pos x="55" y="21"/>
                </a:cxn>
                <a:cxn ang="0">
                  <a:pos x="38" y="3"/>
                </a:cxn>
                <a:cxn ang="0">
                  <a:pos x="27" y="8"/>
                </a:cxn>
                <a:cxn ang="0">
                  <a:pos x="4" y="10"/>
                </a:cxn>
                <a:cxn ang="0">
                  <a:pos x="1" y="14"/>
                </a:cxn>
                <a:cxn ang="0">
                  <a:pos x="7" y="25"/>
                </a:cxn>
              </a:cxnLst>
              <a:rect l="0" t="0" r="r" b="b"/>
              <a:pathLst>
                <a:path w="61" h="52">
                  <a:moveTo>
                    <a:pt x="7" y="25"/>
                  </a:moveTo>
                  <a:cubicBezTo>
                    <a:pt x="13" y="28"/>
                    <a:pt x="16" y="34"/>
                    <a:pt x="24" y="36"/>
                  </a:cubicBezTo>
                  <a:cubicBezTo>
                    <a:pt x="31" y="38"/>
                    <a:pt x="33" y="51"/>
                    <a:pt x="43" y="52"/>
                  </a:cubicBezTo>
                  <a:cubicBezTo>
                    <a:pt x="44" y="52"/>
                    <a:pt x="39" y="48"/>
                    <a:pt x="41" y="48"/>
                  </a:cubicBezTo>
                  <a:cubicBezTo>
                    <a:pt x="48" y="46"/>
                    <a:pt x="54" y="41"/>
                    <a:pt x="61" y="40"/>
                  </a:cubicBezTo>
                  <a:cubicBezTo>
                    <a:pt x="58" y="31"/>
                    <a:pt x="58" y="32"/>
                    <a:pt x="56" y="23"/>
                  </a:cubicBezTo>
                  <a:cubicBezTo>
                    <a:pt x="56" y="25"/>
                    <a:pt x="55" y="19"/>
                    <a:pt x="55" y="21"/>
                  </a:cubicBezTo>
                  <a:cubicBezTo>
                    <a:pt x="45" y="19"/>
                    <a:pt x="45" y="7"/>
                    <a:pt x="38" y="3"/>
                  </a:cubicBezTo>
                  <a:cubicBezTo>
                    <a:pt x="32" y="0"/>
                    <a:pt x="31" y="5"/>
                    <a:pt x="27" y="8"/>
                  </a:cubicBezTo>
                  <a:cubicBezTo>
                    <a:pt x="20" y="15"/>
                    <a:pt x="12" y="10"/>
                    <a:pt x="4" y="10"/>
                  </a:cubicBezTo>
                  <a:cubicBezTo>
                    <a:pt x="4" y="13"/>
                    <a:pt x="1" y="13"/>
                    <a:pt x="1" y="14"/>
                  </a:cubicBezTo>
                  <a:cubicBezTo>
                    <a:pt x="0" y="19"/>
                    <a:pt x="4" y="23"/>
                    <a:pt x="7" y="2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0" name="Freeform 129"/>
            <p:cNvSpPr>
              <a:spLocks/>
            </p:cNvSpPr>
            <p:nvPr/>
          </p:nvSpPr>
          <p:spPr bwMode="gray">
            <a:xfrm>
              <a:off x="4104" y="412"/>
              <a:ext cx="61" cy="66"/>
            </a:xfrm>
            <a:custGeom>
              <a:avLst/>
              <a:gdLst/>
              <a:ahLst/>
              <a:cxnLst>
                <a:cxn ang="0">
                  <a:pos x="1" y="44"/>
                </a:cxn>
                <a:cxn ang="0">
                  <a:pos x="5" y="43"/>
                </a:cxn>
                <a:cxn ang="0">
                  <a:pos x="6" y="41"/>
                </a:cxn>
                <a:cxn ang="0">
                  <a:pos x="4" y="36"/>
                </a:cxn>
                <a:cxn ang="0">
                  <a:pos x="9" y="35"/>
                </a:cxn>
                <a:cxn ang="0">
                  <a:pos x="8" y="33"/>
                </a:cxn>
                <a:cxn ang="0">
                  <a:pos x="14" y="29"/>
                </a:cxn>
                <a:cxn ang="0">
                  <a:pos x="14" y="27"/>
                </a:cxn>
                <a:cxn ang="0">
                  <a:pos x="20" y="25"/>
                </a:cxn>
                <a:cxn ang="0">
                  <a:pos x="24" y="14"/>
                </a:cxn>
                <a:cxn ang="0">
                  <a:pos x="20" y="6"/>
                </a:cxn>
                <a:cxn ang="0">
                  <a:pos x="30" y="2"/>
                </a:cxn>
                <a:cxn ang="0">
                  <a:pos x="33" y="22"/>
                </a:cxn>
                <a:cxn ang="0">
                  <a:pos x="38" y="18"/>
                </a:cxn>
                <a:cxn ang="0">
                  <a:pos x="41" y="25"/>
                </a:cxn>
                <a:cxn ang="0">
                  <a:pos x="43" y="20"/>
                </a:cxn>
                <a:cxn ang="0">
                  <a:pos x="46" y="24"/>
                </a:cxn>
                <a:cxn ang="0">
                  <a:pos x="47" y="21"/>
                </a:cxn>
                <a:cxn ang="0">
                  <a:pos x="49" y="21"/>
                </a:cxn>
                <a:cxn ang="0">
                  <a:pos x="48" y="33"/>
                </a:cxn>
                <a:cxn ang="0">
                  <a:pos x="41" y="28"/>
                </a:cxn>
                <a:cxn ang="0">
                  <a:pos x="39" y="28"/>
                </a:cxn>
                <a:cxn ang="0">
                  <a:pos x="36" y="40"/>
                </a:cxn>
                <a:cxn ang="0">
                  <a:pos x="33" y="35"/>
                </a:cxn>
                <a:cxn ang="0">
                  <a:pos x="30" y="38"/>
                </a:cxn>
                <a:cxn ang="0">
                  <a:pos x="26" y="54"/>
                </a:cxn>
                <a:cxn ang="0">
                  <a:pos x="21" y="57"/>
                </a:cxn>
                <a:cxn ang="0">
                  <a:pos x="13" y="54"/>
                </a:cxn>
                <a:cxn ang="0">
                  <a:pos x="4" y="46"/>
                </a:cxn>
                <a:cxn ang="0">
                  <a:pos x="1" y="44"/>
                </a:cxn>
              </a:cxnLst>
              <a:rect l="0" t="0" r="r" b="b"/>
              <a:pathLst>
                <a:path w="52" h="57">
                  <a:moveTo>
                    <a:pt x="1" y="44"/>
                  </a:moveTo>
                  <a:cubicBezTo>
                    <a:pt x="2" y="44"/>
                    <a:pt x="3" y="44"/>
                    <a:pt x="5" y="43"/>
                  </a:cubicBezTo>
                  <a:cubicBezTo>
                    <a:pt x="5" y="42"/>
                    <a:pt x="6" y="42"/>
                    <a:pt x="6" y="41"/>
                  </a:cubicBezTo>
                  <a:cubicBezTo>
                    <a:pt x="5" y="39"/>
                    <a:pt x="3" y="37"/>
                    <a:pt x="4" y="36"/>
                  </a:cubicBezTo>
                  <a:cubicBezTo>
                    <a:pt x="5" y="35"/>
                    <a:pt x="8" y="36"/>
                    <a:pt x="9" y="35"/>
                  </a:cubicBezTo>
                  <a:cubicBezTo>
                    <a:pt x="10" y="35"/>
                    <a:pt x="8" y="34"/>
                    <a:pt x="8" y="33"/>
                  </a:cubicBezTo>
                  <a:cubicBezTo>
                    <a:pt x="9" y="30"/>
                    <a:pt x="12" y="31"/>
                    <a:pt x="14" y="29"/>
                  </a:cubicBezTo>
                  <a:cubicBezTo>
                    <a:pt x="15" y="29"/>
                    <a:pt x="14" y="27"/>
                    <a:pt x="14" y="27"/>
                  </a:cubicBezTo>
                  <a:cubicBezTo>
                    <a:pt x="16" y="26"/>
                    <a:pt x="20" y="27"/>
                    <a:pt x="20" y="25"/>
                  </a:cubicBezTo>
                  <a:cubicBezTo>
                    <a:pt x="20" y="20"/>
                    <a:pt x="22" y="18"/>
                    <a:pt x="24" y="14"/>
                  </a:cubicBezTo>
                  <a:cubicBezTo>
                    <a:pt x="24" y="11"/>
                    <a:pt x="18" y="10"/>
                    <a:pt x="20" y="6"/>
                  </a:cubicBezTo>
                  <a:cubicBezTo>
                    <a:pt x="23" y="3"/>
                    <a:pt x="29" y="0"/>
                    <a:pt x="30" y="2"/>
                  </a:cubicBezTo>
                  <a:cubicBezTo>
                    <a:pt x="34" y="8"/>
                    <a:pt x="28" y="17"/>
                    <a:pt x="33" y="22"/>
                  </a:cubicBezTo>
                  <a:cubicBezTo>
                    <a:pt x="36" y="24"/>
                    <a:pt x="36" y="19"/>
                    <a:pt x="38" y="18"/>
                  </a:cubicBezTo>
                  <a:cubicBezTo>
                    <a:pt x="42" y="17"/>
                    <a:pt x="38" y="23"/>
                    <a:pt x="41" y="25"/>
                  </a:cubicBezTo>
                  <a:cubicBezTo>
                    <a:pt x="41" y="22"/>
                    <a:pt x="41" y="21"/>
                    <a:pt x="43" y="20"/>
                  </a:cubicBezTo>
                  <a:cubicBezTo>
                    <a:pt x="45" y="20"/>
                    <a:pt x="44" y="23"/>
                    <a:pt x="46" y="24"/>
                  </a:cubicBezTo>
                  <a:cubicBezTo>
                    <a:pt x="45" y="23"/>
                    <a:pt x="47" y="22"/>
                    <a:pt x="47" y="21"/>
                  </a:cubicBezTo>
                  <a:cubicBezTo>
                    <a:pt x="48" y="21"/>
                    <a:pt x="48" y="21"/>
                    <a:pt x="49" y="21"/>
                  </a:cubicBezTo>
                  <a:cubicBezTo>
                    <a:pt x="48" y="26"/>
                    <a:pt x="52" y="30"/>
                    <a:pt x="48" y="33"/>
                  </a:cubicBezTo>
                  <a:cubicBezTo>
                    <a:pt x="45" y="35"/>
                    <a:pt x="44" y="30"/>
                    <a:pt x="41" y="28"/>
                  </a:cubicBezTo>
                  <a:cubicBezTo>
                    <a:pt x="41" y="28"/>
                    <a:pt x="39" y="28"/>
                    <a:pt x="39" y="28"/>
                  </a:cubicBezTo>
                  <a:cubicBezTo>
                    <a:pt x="38" y="33"/>
                    <a:pt x="40" y="38"/>
                    <a:pt x="36" y="40"/>
                  </a:cubicBezTo>
                  <a:cubicBezTo>
                    <a:pt x="33" y="41"/>
                    <a:pt x="35" y="36"/>
                    <a:pt x="33" y="35"/>
                  </a:cubicBezTo>
                  <a:cubicBezTo>
                    <a:pt x="31" y="35"/>
                    <a:pt x="30" y="37"/>
                    <a:pt x="30" y="38"/>
                  </a:cubicBezTo>
                  <a:cubicBezTo>
                    <a:pt x="30" y="46"/>
                    <a:pt x="25" y="47"/>
                    <a:pt x="26" y="54"/>
                  </a:cubicBezTo>
                  <a:cubicBezTo>
                    <a:pt x="26" y="56"/>
                    <a:pt x="22" y="55"/>
                    <a:pt x="21" y="57"/>
                  </a:cubicBezTo>
                  <a:cubicBezTo>
                    <a:pt x="18" y="54"/>
                    <a:pt x="17" y="55"/>
                    <a:pt x="13" y="54"/>
                  </a:cubicBezTo>
                  <a:cubicBezTo>
                    <a:pt x="9" y="53"/>
                    <a:pt x="8" y="49"/>
                    <a:pt x="4" y="46"/>
                  </a:cubicBezTo>
                  <a:cubicBezTo>
                    <a:pt x="4" y="46"/>
                    <a:pt x="0" y="47"/>
                    <a:pt x="1" y="4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1" name="Freeform 130"/>
            <p:cNvSpPr>
              <a:spLocks/>
            </p:cNvSpPr>
            <p:nvPr/>
          </p:nvSpPr>
          <p:spPr bwMode="gray">
            <a:xfrm>
              <a:off x="4045" y="477"/>
              <a:ext cx="114" cy="105"/>
            </a:xfrm>
            <a:custGeom>
              <a:avLst/>
              <a:gdLst/>
              <a:ahLst/>
              <a:cxnLst>
                <a:cxn ang="0">
                  <a:pos x="37" y="27"/>
                </a:cxn>
                <a:cxn ang="0">
                  <a:pos x="40" y="32"/>
                </a:cxn>
                <a:cxn ang="0">
                  <a:pos x="37" y="32"/>
                </a:cxn>
                <a:cxn ang="0">
                  <a:pos x="42" y="39"/>
                </a:cxn>
                <a:cxn ang="0">
                  <a:pos x="38" y="43"/>
                </a:cxn>
                <a:cxn ang="0">
                  <a:pos x="23" y="22"/>
                </a:cxn>
                <a:cxn ang="0">
                  <a:pos x="22" y="26"/>
                </a:cxn>
                <a:cxn ang="0">
                  <a:pos x="20" y="25"/>
                </a:cxn>
                <a:cxn ang="0">
                  <a:pos x="18" y="30"/>
                </a:cxn>
                <a:cxn ang="0">
                  <a:pos x="11" y="30"/>
                </a:cxn>
                <a:cxn ang="0">
                  <a:pos x="13" y="38"/>
                </a:cxn>
                <a:cxn ang="0">
                  <a:pos x="8" y="38"/>
                </a:cxn>
                <a:cxn ang="0">
                  <a:pos x="10" y="47"/>
                </a:cxn>
                <a:cxn ang="0">
                  <a:pos x="6" y="47"/>
                </a:cxn>
                <a:cxn ang="0">
                  <a:pos x="6" y="50"/>
                </a:cxn>
                <a:cxn ang="0">
                  <a:pos x="1" y="52"/>
                </a:cxn>
                <a:cxn ang="0">
                  <a:pos x="7" y="60"/>
                </a:cxn>
                <a:cxn ang="0">
                  <a:pos x="12" y="60"/>
                </a:cxn>
                <a:cxn ang="0">
                  <a:pos x="16" y="70"/>
                </a:cxn>
                <a:cxn ang="0">
                  <a:pos x="35" y="68"/>
                </a:cxn>
                <a:cxn ang="0">
                  <a:pos x="28" y="83"/>
                </a:cxn>
                <a:cxn ang="0">
                  <a:pos x="30" y="84"/>
                </a:cxn>
                <a:cxn ang="0">
                  <a:pos x="37" y="89"/>
                </a:cxn>
                <a:cxn ang="0">
                  <a:pos x="44" y="79"/>
                </a:cxn>
                <a:cxn ang="0">
                  <a:pos x="48" y="77"/>
                </a:cxn>
                <a:cxn ang="0">
                  <a:pos x="51" y="61"/>
                </a:cxn>
                <a:cxn ang="0">
                  <a:pos x="67" y="51"/>
                </a:cxn>
                <a:cxn ang="0">
                  <a:pos x="69" y="51"/>
                </a:cxn>
                <a:cxn ang="0">
                  <a:pos x="71" y="48"/>
                </a:cxn>
                <a:cxn ang="0">
                  <a:pos x="70" y="48"/>
                </a:cxn>
                <a:cxn ang="0">
                  <a:pos x="71" y="46"/>
                </a:cxn>
                <a:cxn ang="0">
                  <a:pos x="86" y="44"/>
                </a:cxn>
                <a:cxn ang="0">
                  <a:pos x="84" y="38"/>
                </a:cxn>
                <a:cxn ang="0">
                  <a:pos x="72" y="32"/>
                </a:cxn>
                <a:cxn ang="0">
                  <a:pos x="87" y="34"/>
                </a:cxn>
                <a:cxn ang="0">
                  <a:pos x="87" y="19"/>
                </a:cxn>
                <a:cxn ang="0">
                  <a:pos x="84" y="16"/>
                </a:cxn>
                <a:cxn ang="0">
                  <a:pos x="81" y="14"/>
                </a:cxn>
                <a:cxn ang="0">
                  <a:pos x="82" y="11"/>
                </a:cxn>
                <a:cxn ang="0">
                  <a:pos x="91" y="22"/>
                </a:cxn>
                <a:cxn ang="0">
                  <a:pos x="98" y="21"/>
                </a:cxn>
                <a:cxn ang="0">
                  <a:pos x="95" y="13"/>
                </a:cxn>
                <a:cxn ang="0">
                  <a:pos x="85" y="9"/>
                </a:cxn>
                <a:cxn ang="0">
                  <a:pos x="84" y="4"/>
                </a:cxn>
                <a:cxn ang="0">
                  <a:pos x="75" y="3"/>
                </a:cxn>
                <a:cxn ang="0">
                  <a:pos x="71" y="8"/>
                </a:cxn>
                <a:cxn ang="0">
                  <a:pos x="49" y="11"/>
                </a:cxn>
                <a:cxn ang="0">
                  <a:pos x="46" y="18"/>
                </a:cxn>
                <a:cxn ang="0">
                  <a:pos x="31" y="18"/>
                </a:cxn>
                <a:cxn ang="0">
                  <a:pos x="37" y="27"/>
                </a:cxn>
              </a:cxnLst>
              <a:rect l="0" t="0" r="r" b="b"/>
              <a:pathLst>
                <a:path w="98" h="90">
                  <a:moveTo>
                    <a:pt x="37" y="27"/>
                  </a:moveTo>
                  <a:cubicBezTo>
                    <a:pt x="39" y="28"/>
                    <a:pt x="40" y="28"/>
                    <a:pt x="40" y="32"/>
                  </a:cubicBezTo>
                  <a:cubicBezTo>
                    <a:pt x="39" y="30"/>
                    <a:pt x="36" y="30"/>
                    <a:pt x="37" y="32"/>
                  </a:cubicBezTo>
                  <a:cubicBezTo>
                    <a:pt x="37" y="34"/>
                    <a:pt x="40" y="36"/>
                    <a:pt x="42" y="39"/>
                  </a:cubicBezTo>
                  <a:cubicBezTo>
                    <a:pt x="44" y="41"/>
                    <a:pt x="40" y="44"/>
                    <a:pt x="38" y="43"/>
                  </a:cubicBezTo>
                  <a:cubicBezTo>
                    <a:pt x="30" y="39"/>
                    <a:pt x="31" y="27"/>
                    <a:pt x="23" y="22"/>
                  </a:cubicBezTo>
                  <a:cubicBezTo>
                    <a:pt x="22" y="24"/>
                    <a:pt x="21" y="24"/>
                    <a:pt x="22" y="26"/>
                  </a:cubicBezTo>
                  <a:cubicBezTo>
                    <a:pt x="20" y="26"/>
                    <a:pt x="22" y="24"/>
                    <a:pt x="20" y="25"/>
                  </a:cubicBezTo>
                  <a:cubicBezTo>
                    <a:pt x="18" y="26"/>
                    <a:pt x="19" y="29"/>
                    <a:pt x="18" y="30"/>
                  </a:cubicBezTo>
                  <a:cubicBezTo>
                    <a:pt x="16" y="32"/>
                    <a:pt x="13" y="28"/>
                    <a:pt x="11" y="30"/>
                  </a:cubicBezTo>
                  <a:cubicBezTo>
                    <a:pt x="8" y="35"/>
                    <a:pt x="12" y="34"/>
                    <a:pt x="13" y="38"/>
                  </a:cubicBezTo>
                  <a:cubicBezTo>
                    <a:pt x="12" y="38"/>
                    <a:pt x="10" y="38"/>
                    <a:pt x="8" y="38"/>
                  </a:cubicBezTo>
                  <a:cubicBezTo>
                    <a:pt x="9" y="41"/>
                    <a:pt x="11" y="44"/>
                    <a:pt x="10" y="47"/>
                  </a:cubicBezTo>
                  <a:cubicBezTo>
                    <a:pt x="9" y="47"/>
                    <a:pt x="7" y="46"/>
                    <a:pt x="6" y="47"/>
                  </a:cubicBezTo>
                  <a:cubicBezTo>
                    <a:pt x="6" y="48"/>
                    <a:pt x="6" y="50"/>
                    <a:pt x="6" y="50"/>
                  </a:cubicBezTo>
                  <a:cubicBezTo>
                    <a:pt x="5" y="52"/>
                    <a:pt x="1" y="50"/>
                    <a:pt x="1" y="52"/>
                  </a:cubicBezTo>
                  <a:cubicBezTo>
                    <a:pt x="0" y="56"/>
                    <a:pt x="4" y="58"/>
                    <a:pt x="7" y="60"/>
                  </a:cubicBezTo>
                  <a:cubicBezTo>
                    <a:pt x="8" y="61"/>
                    <a:pt x="11" y="60"/>
                    <a:pt x="12" y="60"/>
                  </a:cubicBezTo>
                  <a:cubicBezTo>
                    <a:pt x="16" y="62"/>
                    <a:pt x="16" y="66"/>
                    <a:pt x="16" y="70"/>
                  </a:cubicBezTo>
                  <a:cubicBezTo>
                    <a:pt x="23" y="68"/>
                    <a:pt x="30" y="64"/>
                    <a:pt x="35" y="68"/>
                  </a:cubicBezTo>
                  <a:cubicBezTo>
                    <a:pt x="42" y="73"/>
                    <a:pt x="28" y="75"/>
                    <a:pt x="28" y="83"/>
                  </a:cubicBezTo>
                  <a:cubicBezTo>
                    <a:pt x="28" y="84"/>
                    <a:pt x="29" y="85"/>
                    <a:pt x="30" y="84"/>
                  </a:cubicBezTo>
                  <a:cubicBezTo>
                    <a:pt x="29" y="89"/>
                    <a:pt x="34" y="90"/>
                    <a:pt x="37" y="89"/>
                  </a:cubicBezTo>
                  <a:cubicBezTo>
                    <a:pt x="40" y="86"/>
                    <a:pt x="44" y="84"/>
                    <a:pt x="44" y="79"/>
                  </a:cubicBezTo>
                  <a:cubicBezTo>
                    <a:pt x="46" y="80"/>
                    <a:pt x="46" y="75"/>
                    <a:pt x="48" y="77"/>
                  </a:cubicBezTo>
                  <a:cubicBezTo>
                    <a:pt x="50" y="71"/>
                    <a:pt x="46" y="64"/>
                    <a:pt x="51" y="61"/>
                  </a:cubicBezTo>
                  <a:cubicBezTo>
                    <a:pt x="56" y="57"/>
                    <a:pt x="68" y="61"/>
                    <a:pt x="67" y="51"/>
                  </a:cubicBezTo>
                  <a:cubicBezTo>
                    <a:pt x="68" y="51"/>
                    <a:pt x="68" y="52"/>
                    <a:pt x="69" y="51"/>
                  </a:cubicBezTo>
                  <a:cubicBezTo>
                    <a:pt x="70" y="51"/>
                    <a:pt x="71" y="49"/>
                    <a:pt x="71" y="48"/>
                  </a:cubicBezTo>
                  <a:cubicBezTo>
                    <a:pt x="70" y="48"/>
                    <a:pt x="70" y="48"/>
                    <a:pt x="70" y="48"/>
                  </a:cubicBezTo>
                  <a:cubicBezTo>
                    <a:pt x="69" y="47"/>
                    <a:pt x="70" y="46"/>
                    <a:pt x="71" y="46"/>
                  </a:cubicBezTo>
                  <a:cubicBezTo>
                    <a:pt x="76" y="47"/>
                    <a:pt x="83" y="49"/>
                    <a:pt x="86" y="44"/>
                  </a:cubicBezTo>
                  <a:cubicBezTo>
                    <a:pt x="88" y="43"/>
                    <a:pt x="86" y="39"/>
                    <a:pt x="84" y="38"/>
                  </a:cubicBezTo>
                  <a:cubicBezTo>
                    <a:pt x="80" y="36"/>
                    <a:pt x="76" y="35"/>
                    <a:pt x="72" y="32"/>
                  </a:cubicBezTo>
                  <a:cubicBezTo>
                    <a:pt x="78" y="31"/>
                    <a:pt x="82" y="34"/>
                    <a:pt x="87" y="34"/>
                  </a:cubicBezTo>
                  <a:cubicBezTo>
                    <a:pt x="94" y="32"/>
                    <a:pt x="90" y="23"/>
                    <a:pt x="87" y="19"/>
                  </a:cubicBezTo>
                  <a:cubicBezTo>
                    <a:pt x="85" y="17"/>
                    <a:pt x="84" y="15"/>
                    <a:pt x="84" y="16"/>
                  </a:cubicBezTo>
                  <a:cubicBezTo>
                    <a:pt x="83" y="15"/>
                    <a:pt x="85" y="14"/>
                    <a:pt x="81" y="14"/>
                  </a:cubicBezTo>
                  <a:cubicBezTo>
                    <a:pt x="81" y="13"/>
                    <a:pt x="80" y="11"/>
                    <a:pt x="82" y="11"/>
                  </a:cubicBezTo>
                  <a:cubicBezTo>
                    <a:pt x="88" y="11"/>
                    <a:pt x="87" y="19"/>
                    <a:pt x="91" y="22"/>
                  </a:cubicBezTo>
                  <a:cubicBezTo>
                    <a:pt x="92" y="24"/>
                    <a:pt x="95" y="21"/>
                    <a:pt x="98" y="21"/>
                  </a:cubicBezTo>
                  <a:cubicBezTo>
                    <a:pt x="97" y="18"/>
                    <a:pt x="98" y="14"/>
                    <a:pt x="95" y="13"/>
                  </a:cubicBezTo>
                  <a:cubicBezTo>
                    <a:pt x="92" y="12"/>
                    <a:pt x="89" y="10"/>
                    <a:pt x="85" y="9"/>
                  </a:cubicBezTo>
                  <a:cubicBezTo>
                    <a:pt x="84" y="9"/>
                    <a:pt x="84" y="5"/>
                    <a:pt x="84" y="4"/>
                  </a:cubicBezTo>
                  <a:cubicBezTo>
                    <a:pt x="82" y="0"/>
                    <a:pt x="77" y="1"/>
                    <a:pt x="75" y="3"/>
                  </a:cubicBezTo>
                  <a:cubicBezTo>
                    <a:pt x="73" y="5"/>
                    <a:pt x="72" y="8"/>
                    <a:pt x="71" y="8"/>
                  </a:cubicBezTo>
                  <a:cubicBezTo>
                    <a:pt x="64" y="11"/>
                    <a:pt x="56" y="9"/>
                    <a:pt x="49" y="11"/>
                  </a:cubicBezTo>
                  <a:cubicBezTo>
                    <a:pt x="47" y="12"/>
                    <a:pt x="48" y="17"/>
                    <a:pt x="46" y="18"/>
                  </a:cubicBezTo>
                  <a:cubicBezTo>
                    <a:pt x="41" y="22"/>
                    <a:pt x="34" y="13"/>
                    <a:pt x="31" y="18"/>
                  </a:cubicBezTo>
                  <a:cubicBezTo>
                    <a:pt x="31" y="18"/>
                    <a:pt x="33" y="24"/>
                    <a:pt x="37" y="2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2" name="Freeform 131"/>
            <p:cNvSpPr>
              <a:spLocks/>
            </p:cNvSpPr>
            <p:nvPr/>
          </p:nvSpPr>
          <p:spPr bwMode="gray">
            <a:xfrm>
              <a:off x="4078" y="586"/>
              <a:ext cx="22" cy="19"/>
            </a:xfrm>
            <a:custGeom>
              <a:avLst/>
              <a:gdLst/>
              <a:ahLst/>
              <a:cxnLst>
                <a:cxn ang="0">
                  <a:pos x="4" y="3"/>
                </a:cxn>
                <a:cxn ang="0">
                  <a:pos x="7" y="14"/>
                </a:cxn>
                <a:cxn ang="0">
                  <a:pos x="17" y="11"/>
                </a:cxn>
                <a:cxn ang="0">
                  <a:pos x="18" y="2"/>
                </a:cxn>
                <a:cxn ang="0">
                  <a:pos x="15" y="2"/>
                </a:cxn>
                <a:cxn ang="0">
                  <a:pos x="4" y="3"/>
                </a:cxn>
              </a:cxnLst>
              <a:rect l="0" t="0" r="r" b="b"/>
              <a:pathLst>
                <a:path w="19" h="16">
                  <a:moveTo>
                    <a:pt x="4" y="3"/>
                  </a:moveTo>
                  <a:cubicBezTo>
                    <a:pt x="0" y="8"/>
                    <a:pt x="3" y="11"/>
                    <a:pt x="7" y="14"/>
                  </a:cubicBezTo>
                  <a:cubicBezTo>
                    <a:pt x="10" y="16"/>
                    <a:pt x="13" y="10"/>
                    <a:pt x="17" y="11"/>
                  </a:cubicBezTo>
                  <a:cubicBezTo>
                    <a:pt x="16" y="8"/>
                    <a:pt x="19" y="5"/>
                    <a:pt x="18" y="2"/>
                  </a:cubicBezTo>
                  <a:cubicBezTo>
                    <a:pt x="18" y="2"/>
                    <a:pt x="16" y="2"/>
                    <a:pt x="15" y="2"/>
                  </a:cubicBezTo>
                  <a:cubicBezTo>
                    <a:pt x="15" y="2"/>
                    <a:pt x="7" y="0"/>
                    <a:pt x="4"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3" name="Freeform 132"/>
            <p:cNvSpPr>
              <a:spLocks/>
            </p:cNvSpPr>
            <p:nvPr/>
          </p:nvSpPr>
          <p:spPr bwMode="gray">
            <a:xfrm>
              <a:off x="4052" y="590"/>
              <a:ext cx="21" cy="19"/>
            </a:xfrm>
            <a:custGeom>
              <a:avLst/>
              <a:gdLst/>
              <a:ahLst/>
              <a:cxnLst>
                <a:cxn ang="0">
                  <a:pos x="9" y="3"/>
                </a:cxn>
                <a:cxn ang="0">
                  <a:pos x="3" y="12"/>
                </a:cxn>
                <a:cxn ang="0">
                  <a:pos x="10" y="16"/>
                </a:cxn>
                <a:cxn ang="0">
                  <a:pos x="15" y="8"/>
                </a:cxn>
                <a:cxn ang="0">
                  <a:pos x="17" y="7"/>
                </a:cxn>
                <a:cxn ang="0">
                  <a:pos x="11" y="1"/>
                </a:cxn>
                <a:cxn ang="0">
                  <a:pos x="8" y="5"/>
                </a:cxn>
                <a:cxn ang="0">
                  <a:pos x="9" y="3"/>
                </a:cxn>
              </a:cxnLst>
              <a:rect l="0" t="0" r="r" b="b"/>
              <a:pathLst>
                <a:path w="18" h="16">
                  <a:moveTo>
                    <a:pt x="9" y="3"/>
                  </a:moveTo>
                  <a:cubicBezTo>
                    <a:pt x="8" y="7"/>
                    <a:pt x="0" y="8"/>
                    <a:pt x="3" y="12"/>
                  </a:cubicBezTo>
                  <a:cubicBezTo>
                    <a:pt x="5" y="15"/>
                    <a:pt x="8" y="16"/>
                    <a:pt x="10" y="16"/>
                  </a:cubicBezTo>
                  <a:cubicBezTo>
                    <a:pt x="13" y="16"/>
                    <a:pt x="17" y="12"/>
                    <a:pt x="15" y="8"/>
                  </a:cubicBezTo>
                  <a:cubicBezTo>
                    <a:pt x="16" y="8"/>
                    <a:pt x="17" y="8"/>
                    <a:pt x="17" y="7"/>
                  </a:cubicBezTo>
                  <a:cubicBezTo>
                    <a:pt x="18" y="3"/>
                    <a:pt x="14" y="3"/>
                    <a:pt x="11" y="1"/>
                  </a:cubicBezTo>
                  <a:cubicBezTo>
                    <a:pt x="8" y="0"/>
                    <a:pt x="10" y="4"/>
                    <a:pt x="8" y="5"/>
                  </a:cubicBezTo>
                  <a:cubicBezTo>
                    <a:pt x="9" y="4"/>
                    <a:pt x="9" y="3"/>
                    <a:pt x="9"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4" name="Freeform 133"/>
            <p:cNvSpPr>
              <a:spLocks/>
            </p:cNvSpPr>
            <p:nvPr/>
          </p:nvSpPr>
          <p:spPr bwMode="gray">
            <a:xfrm>
              <a:off x="4012" y="655"/>
              <a:ext cx="17" cy="15"/>
            </a:xfrm>
            <a:custGeom>
              <a:avLst/>
              <a:gdLst/>
              <a:ahLst/>
              <a:cxnLst>
                <a:cxn ang="0">
                  <a:pos x="2" y="2"/>
                </a:cxn>
                <a:cxn ang="0">
                  <a:pos x="1" y="11"/>
                </a:cxn>
                <a:cxn ang="0">
                  <a:pos x="8" y="12"/>
                </a:cxn>
                <a:cxn ang="0">
                  <a:pos x="12" y="5"/>
                </a:cxn>
                <a:cxn ang="0">
                  <a:pos x="2" y="2"/>
                </a:cxn>
              </a:cxnLst>
              <a:rect l="0" t="0" r="r" b="b"/>
              <a:pathLst>
                <a:path w="14" h="13">
                  <a:moveTo>
                    <a:pt x="2" y="2"/>
                  </a:moveTo>
                  <a:cubicBezTo>
                    <a:pt x="0" y="4"/>
                    <a:pt x="0" y="8"/>
                    <a:pt x="1" y="11"/>
                  </a:cubicBezTo>
                  <a:cubicBezTo>
                    <a:pt x="3" y="13"/>
                    <a:pt x="6" y="13"/>
                    <a:pt x="8" y="12"/>
                  </a:cubicBezTo>
                  <a:cubicBezTo>
                    <a:pt x="11" y="10"/>
                    <a:pt x="14" y="8"/>
                    <a:pt x="12" y="5"/>
                  </a:cubicBezTo>
                  <a:cubicBezTo>
                    <a:pt x="12" y="5"/>
                    <a:pt x="8" y="0"/>
                    <a:pt x="2"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5" name="Freeform 134"/>
            <p:cNvSpPr>
              <a:spLocks/>
            </p:cNvSpPr>
            <p:nvPr/>
          </p:nvSpPr>
          <p:spPr bwMode="gray">
            <a:xfrm>
              <a:off x="3959" y="626"/>
              <a:ext cx="21" cy="24"/>
            </a:xfrm>
            <a:custGeom>
              <a:avLst/>
              <a:gdLst/>
              <a:ahLst/>
              <a:cxnLst>
                <a:cxn ang="0">
                  <a:pos x="3" y="12"/>
                </a:cxn>
                <a:cxn ang="0">
                  <a:pos x="8" y="12"/>
                </a:cxn>
                <a:cxn ang="0">
                  <a:pos x="6" y="20"/>
                </a:cxn>
                <a:cxn ang="0">
                  <a:pos x="13" y="20"/>
                </a:cxn>
                <a:cxn ang="0">
                  <a:pos x="15" y="10"/>
                </a:cxn>
                <a:cxn ang="0">
                  <a:pos x="2" y="0"/>
                </a:cxn>
                <a:cxn ang="0">
                  <a:pos x="2" y="9"/>
                </a:cxn>
                <a:cxn ang="0">
                  <a:pos x="4" y="9"/>
                </a:cxn>
                <a:cxn ang="0">
                  <a:pos x="3" y="12"/>
                </a:cxn>
              </a:cxnLst>
              <a:rect l="0" t="0" r="r" b="b"/>
              <a:pathLst>
                <a:path w="18" h="21">
                  <a:moveTo>
                    <a:pt x="3" y="12"/>
                  </a:moveTo>
                  <a:cubicBezTo>
                    <a:pt x="5" y="12"/>
                    <a:pt x="7" y="12"/>
                    <a:pt x="8" y="12"/>
                  </a:cubicBezTo>
                  <a:cubicBezTo>
                    <a:pt x="9" y="15"/>
                    <a:pt x="9" y="18"/>
                    <a:pt x="6" y="20"/>
                  </a:cubicBezTo>
                  <a:cubicBezTo>
                    <a:pt x="8" y="19"/>
                    <a:pt x="11" y="21"/>
                    <a:pt x="13" y="20"/>
                  </a:cubicBezTo>
                  <a:cubicBezTo>
                    <a:pt x="16" y="18"/>
                    <a:pt x="18" y="13"/>
                    <a:pt x="15" y="10"/>
                  </a:cubicBezTo>
                  <a:cubicBezTo>
                    <a:pt x="10" y="7"/>
                    <a:pt x="8" y="1"/>
                    <a:pt x="2" y="0"/>
                  </a:cubicBezTo>
                  <a:cubicBezTo>
                    <a:pt x="2" y="3"/>
                    <a:pt x="0" y="6"/>
                    <a:pt x="2" y="9"/>
                  </a:cubicBezTo>
                  <a:cubicBezTo>
                    <a:pt x="3" y="9"/>
                    <a:pt x="3" y="9"/>
                    <a:pt x="4" y="9"/>
                  </a:cubicBezTo>
                  <a:cubicBezTo>
                    <a:pt x="4" y="9"/>
                    <a:pt x="2" y="12"/>
                    <a:pt x="3" y="1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6" name="Freeform 135"/>
            <p:cNvSpPr>
              <a:spLocks/>
            </p:cNvSpPr>
            <p:nvPr/>
          </p:nvSpPr>
          <p:spPr bwMode="gray">
            <a:xfrm>
              <a:off x="3936" y="595"/>
              <a:ext cx="18" cy="17"/>
            </a:xfrm>
            <a:custGeom>
              <a:avLst/>
              <a:gdLst/>
              <a:ahLst/>
              <a:cxnLst>
                <a:cxn ang="0">
                  <a:pos x="13" y="2"/>
                </a:cxn>
                <a:cxn ang="0">
                  <a:pos x="8" y="1"/>
                </a:cxn>
                <a:cxn ang="0">
                  <a:pos x="2" y="11"/>
                </a:cxn>
                <a:cxn ang="0">
                  <a:pos x="14" y="12"/>
                </a:cxn>
                <a:cxn ang="0">
                  <a:pos x="16" y="5"/>
                </a:cxn>
                <a:cxn ang="0">
                  <a:pos x="13" y="2"/>
                </a:cxn>
              </a:cxnLst>
              <a:rect l="0" t="0" r="r" b="b"/>
              <a:pathLst>
                <a:path w="16" h="15">
                  <a:moveTo>
                    <a:pt x="13" y="2"/>
                  </a:moveTo>
                  <a:cubicBezTo>
                    <a:pt x="13" y="0"/>
                    <a:pt x="10" y="0"/>
                    <a:pt x="8" y="1"/>
                  </a:cubicBezTo>
                  <a:cubicBezTo>
                    <a:pt x="4" y="3"/>
                    <a:pt x="0" y="7"/>
                    <a:pt x="2" y="11"/>
                  </a:cubicBezTo>
                  <a:cubicBezTo>
                    <a:pt x="4" y="15"/>
                    <a:pt x="11" y="14"/>
                    <a:pt x="14" y="12"/>
                  </a:cubicBezTo>
                  <a:cubicBezTo>
                    <a:pt x="16" y="10"/>
                    <a:pt x="16" y="7"/>
                    <a:pt x="16" y="5"/>
                  </a:cubicBezTo>
                  <a:cubicBezTo>
                    <a:pt x="16" y="3"/>
                    <a:pt x="14" y="5"/>
                    <a:pt x="13"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7" name="Freeform 136"/>
            <p:cNvSpPr>
              <a:spLocks/>
            </p:cNvSpPr>
            <p:nvPr/>
          </p:nvSpPr>
          <p:spPr bwMode="gray">
            <a:xfrm>
              <a:off x="3781" y="696"/>
              <a:ext cx="28" cy="28"/>
            </a:xfrm>
            <a:custGeom>
              <a:avLst/>
              <a:gdLst/>
              <a:ahLst/>
              <a:cxnLst>
                <a:cxn ang="0">
                  <a:pos x="1" y="22"/>
                </a:cxn>
                <a:cxn ang="0">
                  <a:pos x="8" y="20"/>
                </a:cxn>
                <a:cxn ang="0">
                  <a:pos x="9" y="21"/>
                </a:cxn>
                <a:cxn ang="0">
                  <a:pos x="12" y="21"/>
                </a:cxn>
                <a:cxn ang="0">
                  <a:pos x="14" y="18"/>
                </a:cxn>
                <a:cxn ang="0">
                  <a:pos x="21" y="2"/>
                </a:cxn>
                <a:cxn ang="0">
                  <a:pos x="14" y="5"/>
                </a:cxn>
                <a:cxn ang="0">
                  <a:pos x="14" y="9"/>
                </a:cxn>
                <a:cxn ang="0">
                  <a:pos x="3" y="7"/>
                </a:cxn>
                <a:cxn ang="0">
                  <a:pos x="1" y="16"/>
                </a:cxn>
                <a:cxn ang="0">
                  <a:pos x="1" y="22"/>
                </a:cxn>
              </a:cxnLst>
              <a:rect l="0" t="0" r="r" b="b"/>
              <a:pathLst>
                <a:path w="24" h="24">
                  <a:moveTo>
                    <a:pt x="1" y="22"/>
                  </a:moveTo>
                  <a:cubicBezTo>
                    <a:pt x="4" y="24"/>
                    <a:pt x="5" y="20"/>
                    <a:pt x="8" y="20"/>
                  </a:cubicBezTo>
                  <a:cubicBezTo>
                    <a:pt x="8" y="20"/>
                    <a:pt x="8" y="21"/>
                    <a:pt x="9" y="21"/>
                  </a:cubicBezTo>
                  <a:cubicBezTo>
                    <a:pt x="10" y="19"/>
                    <a:pt x="11" y="22"/>
                    <a:pt x="12" y="21"/>
                  </a:cubicBezTo>
                  <a:cubicBezTo>
                    <a:pt x="12" y="20"/>
                    <a:pt x="13" y="19"/>
                    <a:pt x="14" y="18"/>
                  </a:cubicBezTo>
                  <a:cubicBezTo>
                    <a:pt x="20" y="16"/>
                    <a:pt x="24" y="7"/>
                    <a:pt x="21" y="2"/>
                  </a:cubicBezTo>
                  <a:cubicBezTo>
                    <a:pt x="20" y="0"/>
                    <a:pt x="15" y="2"/>
                    <a:pt x="14" y="5"/>
                  </a:cubicBezTo>
                  <a:cubicBezTo>
                    <a:pt x="14" y="6"/>
                    <a:pt x="14" y="7"/>
                    <a:pt x="14" y="9"/>
                  </a:cubicBezTo>
                  <a:cubicBezTo>
                    <a:pt x="10" y="8"/>
                    <a:pt x="6" y="4"/>
                    <a:pt x="3" y="7"/>
                  </a:cubicBezTo>
                  <a:cubicBezTo>
                    <a:pt x="0" y="9"/>
                    <a:pt x="1" y="13"/>
                    <a:pt x="1" y="16"/>
                  </a:cubicBezTo>
                  <a:cubicBezTo>
                    <a:pt x="1" y="16"/>
                    <a:pt x="0" y="21"/>
                    <a:pt x="1" y="2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8" name="Freeform 137"/>
            <p:cNvSpPr>
              <a:spLocks/>
            </p:cNvSpPr>
            <p:nvPr/>
          </p:nvSpPr>
          <p:spPr bwMode="gray">
            <a:xfrm>
              <a:off x="3803" y="704"/>
              <a:ext cx="25" cy="38"/>
            </a:xfrm>
            <a:custGeom>
              <a:avLst/>
              <a:gdLst/>
              <a:ahLst/>
              <a:cxnLst>
                <a:cxn ang="0">
                  <a:pos x="2" y="30"/>
                </a:cxn>
                <a:cxn ang="0">
                  <a:pos x="1" y="27"/>
                </a:cxn>
                <a:cxn ang="0">
                  <a:pos x="20" y="0"/>
                </a:cxn>
                <a:cxn ang="0">
                  <a:pos x="21" y="9"/>
                </a:cxn>
                <a:cxn ang="0">
                  <a:pos x="18" y="11"/>
                </a:cxn>
                <a:cxn ang="0">
                  <a:pos x="17" y="20"/>
                </a:cxn>
                <a:cxn ang="0">
                  <a:pos x="8" y="33"/>
                </a:cxn>
                <a:cxn ang="0">
                  <a:pos x="5" y="33"/>
                </a:cxn>
                <a:cxn ang="0">
                  <a:pos x="2" y="32"/>
                </a:cxn>
                <a:cxn ang="0">
                  <a:pos x="2" y="30"/>
                </a:cxn>
              </a:cxnLst>
              <a:rect l="0" t="0" r="r" b="b"/>
              <a:pathLst>
                <a:path w="22" h="33">
                  <a:moveTo>
                    <a:pt x="2" y="30"/>
                  </a:moveTo>
                  <a:cubicBezTo>
                    <a:pt x="3" y="28"/>
                    <a:pt x="0" y="29"/>
                    <a:pt x="1" y="27"/>
                  </a:cubicBezTo>
                  <a:cubicBezTo>
                    <a:pt x="6" y="17"/>
                    <a:pt x="12" y="8"/>
                    <a:pt x="20" y="0"/>
                  </a:cubicBezTo>
                  <a:cubicBezTo>
                    <a:pt x="21" y="3"/>
                    <a:pt x="22" y="6"/>
                    <a:pt x="21" y="9"/>
                  </a:cubicBezTo>
                  <a:cubicBezTo>
                    <a:pt x="21" y="11"/>
                    <a:pt x="18" y="9"/>
                    <a:pt x="18" y="11"/>
                  </a:cubicBezTo>
                  <a:cubicBezTo>
                    <a:pt x="17" y="14"/>
                    <a:pt x="18" y="17"/>
                    <a:pt x="17" y="20"/>
                  </a:cubicBezTo>
                  <a:cubicBezTo>
                    <a:pt x="15" y="24"/>
                    <a:pt x="10" y="28"/>
                    <a:pt x="8" y="33"/>
                  </a:cubicBezTo>
                  <a:cubicBezTo>
                    <a:pt x="8" y="31"/>
                    <a:pt x="9" y="31"/>
                    <a:pt x="5" y="33"/>
                  </a:cubicBezTo>
                  <a:cubicBezTo>
                    <a:pt x="4" y="33"/>
                    <a:pt x="3" y="32"/>
                    <a:pt x="2" y="32"/>
                  </a:cubicBezTo>
                  <a:cubicBezTo>
                    <a:pt x="1" y="32"/>
                    <a:pt x="1" y="30"/>
                    <a:pt x="2" y="30"/>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39" name="Freeform 138"/>
            <p:cNvSpPr>
              <a:spLocks/>
            </p:cNvSpPr>
            <p:nvPr/>
          </p:nvSpPr>
          <p:spPr bwMode="gray">
            <a:xfrm>
              <a:off x="3809" y="695"/>
              <a:ext cx="10" cy="9"/>
            </a:xfrm>
            <a:custGeom>
              <a:avLst/>
              <a:gdLst/>
              <a:ahLst/>
              <a:cxnLst>
                <a:cxn ang="0">
                  <a:pos x="1" y="2"/>
                </a:cxn>
                <a:cxn ang="0">
                  <a:pos x="1" y="7"/>
                </a:cxn>
                <a:cxn ang="0">
                  <a:pos x="7" y="8"/>
                </a:cxn>
                <a:cxn ang="0">
                  <a:pos x="8" y="2"/>
                </a:cxn>
                <a:cxn ang="0">
                  <a:pos x="2" y="1"/>
                </a:cxn>
                <a:cxn ang="0">
                  <a:pos x="1" y="2"/>
                </a:cxn>
              </a:cxnLst>
              <a:rect l="0" t="0" r="r" b="b"/>
              <a:pathLst>
                <a:path w="9" h="8">
                  <a:moveTo>
                    <a:pt x="1" y="2"/>
                  </a:moveTo>
                  <a:cubicBezTo>
                    <a:pt x="1" y="4"/>
                    <a:pt x="0" y="6"/>
                    <a:pt x="1" y="7"/>
                  </a:cubicBezTo>
                  <a:cubicBezTo>
                    <a:pt x="2" y="8"/>
                    <a:pt x="5" y="6"/>
                    <a:pt x="7" y="8"/>
                  </a:cubicBezTo>
                  <a:cubicBezTo>
                    <a:pt x="6" y="6"/>
                    <a:pt x="9" y="4"/>
                    <a:pt x="8" y="2"/>
                  </a:cubicBezTo>
                  <a:cubicBezTo>
                    <a:pt x="7" y="0"/>
                    <a:pt x="4" y="2"/>
                    <a:pt x="2" y="1"/>
                  </a:cubicBezTo>
                  <a:cubicBezTo>
                    <a:pt x="2" y="1"/>
                    <a:pt x="1" y="2"/>
                    <a:pt x="1"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0" name="Freeform 139"/>
            <p:cNvSpPr>
              <a:spLocks/>
            </p:cNvSpPr>
            <p:nvPr/>
          </p:nvSpPr>
          <p:spPr bwMode="gray">
            <a:xfrm>
              <a:off x="3831" y="712"/>
              <a:ext cx="20" cy="22"/>
            </a:xfrm>
            <a:custGeom>
              <a:avLst/>
              <a:gdLst/>
              <a:ahLst/>
              <a:cxnLst>
                <a:cxn ang="0">
                  <a:pos x="1" y="6"/>
                </a:cxn>
                <a:cxn ang="0">
                  <a:pos x="4" y="16"/>
                </a:cxn>
                <a:cxn ang="0">
                  <a:pos x="14" y="17"/>
                </a:cxn>
                <a:cxn ang="0">
                  <a:pos x="16" y="12"/>
                </a:cxn>
                <a:cxn ang="0">
                  <a:pos x="15" y="4"/>
                </a:cxn>
                <a:cxn ang="0">
                  <a:pos x="7" y="10"/>
                </a:cxn>
                <a:cxn ang="0">
                  <a:pos x="9" y="0"/>
                </a:cxn>
                <a:cxn ang="0">
                  <a:pos x="6" y="1"/>
                </a:cxn>
                <a:cxn ang="0">
                  <a:pos x="4" y="3"/>
                </a:cxn>
                <a:cxn ang="0">
                  <a:pos x="1" y="6"/>
                </a:cxn>
              </a:cxnLst>
              <a:rect l="0" t="0" r="r" b="b"/>
              <a:pathLst>
                <a:path w="17" h="19">
                  <a:moveTo>
                    <a:pt x="1" y="6"/>
                  </a:moveTo>
                  <a:cubicBezTo>
                    <a:pt x="1" y="10"/>
                    <a:pt x="2" y="14"/>
                    <a:pt x="4" y="16"/>
                  </a:cubicBezTo>
                  <a:cubicBezTo>
                    <a:pt x="5" y="19"/>
                    <a:pt x="10" y="16"/>
                    <a:pt x="14" y="17"/>
                  </a:cubicBezTo>
                  <a:cubicBezTo>
                    <a:pt x="15" y="17"/>
                    <a:pt x="15" y="14"/>
                    <a:pt x="16" y="12"/>
                  </a:cubicBezTo>
                  <a:cubicBezTo>
                    <a:pt x="17" y="10"/>
                    <a:pt x="17" y="5"/>
                    <a:pt x="15" y="4"/>
                  </a:cubicBezTo>
                  <a:cubicBezTo>
                    <a:pt x="12" y="2"/>
                    <a:pt x="10" y="8"/>
                    <a:pt x="7" y="10"/>
                  </a:cubicBezTo>
                  <a:cubicBezTo>
                    <a:pt x="7" y="7"/>
                    <a:pt x="11" y="4"/>
                    <a:pt x="9" y="0"/>
                  </a:cubicBezTo>
                  <a:cubicBezTo>
                    <a:pt x="8" y="0"/>
                    <a:pt x="7" y="0"/>
                    <a:pt x="6" y="1"/>
                  </a:cubicBezTo>
                  <a:cubicBezTo>
                    <a:pt x="5" y="3"/>
                    <a:pt x="4" y="2"/>
                    <a:pt x="4" y="3"/>
                  </a:cubicBezTo>
                  <a:cubicBezTo>
                    <a:pt x="4" y="3"/>
                    <a:pt x="0" y="4"/>
                    <a:pt x="1"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1" name="Freeform 140"/>
            <p:cNvSpPr>
              <a:spLocks/>
            </p:cNvSpPr>
            <p:nvPr/>
          </p:nvSpPr>
          <p:spPr bwMode="gray">
            <a:xfrm>
              <a:off x="3838" y="746"/>
              <a:ext cx="8" cy="9"/>
            </a:xfrm>
            <a:custGeom>
              <a:avLst/>
              <a:gdLst/>
              <a:ahLst/>
              <a:cxnLst>
                <a:cxn ang="0">
                  <a:pos x="4" y="2"/>
                </a:cxn>
                <a:cxn ang="0">
                  <a:pos x="1" y="2"/>
                </a:cxn>
                <a:cxn ang="0">
                  <a:pos x="1" y="6"/>
                </a:cxn>
                <a:cxn ang="0">
                  <a:pos x="5" y="0"/>
                </a:cxn>
                <a:cxn ang="0">
                  <a:pos x="4" y="0"/>
                </a:cxn>
                <a:cxn ang="0">
                  <a:pos x="4" y="2"/>
                </a:cxn>
              </a:cxnLst>
              <a:rect l="0" t="0" r="r" b="b"/>
              <a:pathLst>
                <a:path w="7" h="8">
                  <a:moveTo>
                    <a:pt x="4" y="2"/>
                  </a:moveTo>
                  <a:cubicBezTo>
                    <a:pt x="3" y="2"/>
                    <a:pt x="2" y="2"/>
                    <a:pt x="1" y="2"/>
                  </a:cubicBezTo>
                  <a:cubicBezTo>
                    <a:pt x="2" y="4"/>
                    <a:pt x="0" y="5"/>
                    <a:pt x="1" y="6"/>
                  </a:cubicBezTo>
                  <a:cubicBezTo>
                    <a:pt x="5" y="8"/>
                    <a:pt x="7" y="3"/>
                    <a:pt x="5" y="0"/>
                  </a:cubicBezTo>
                  <a:cubicBezTo>
                    <a:pt x="5" y="0"/>
                    <a:pt x="4" y="0"/>
                    <a:pt x="4" y="0"/>
                  </a:cubicBezTo>
                  <a:cubicBezTo>
                    <a:pt x="3" y="1"/>
                    <a:pt x="4" y="2"/>
                    <a:pt x="4"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2" name="Freeform 141"/>
            <p:cNvSpPr>
              <a:spLocks/>
            </p:cNvSpPr>
            <p:nvPr/>
          </p:nvSpPr>
          <p:spPr bwMode="gray">
            <a:xfrm>
              <a:off x="3817" y="739"/>
              <a:ext cx="11" cy="13"/>
            </a:xfrm>
            <a:custGeom>
              <a:avLst/>
              <a:gdLst/>
              <a:ahLst/>
              <a:cxnLst>
                <a:cxn ang="0">
                  <a:pos x="0" y="4"/>
                </a:cxn>
                <a:cxn ang="0">
                  <a:pos x="7" y="9"/>
                </a:cxn>
                <a:cxn ang="0">
                  <a:pos x="7" y="2"/>
                </a:cxn>
                <a:cxn ang="0">
                  <a:pos x="0" y="2"/>
                </a:cxn>
                <a:cxn ang="0">
                  <a:pos x="0" y="4"/>
                </a:cxn>
              </a:cxnLst>
              <a:rect l="0" t="0" r="r" b="b"/>
              <a:pathLst>
                <a:path w="10" h="11">
                  <a:moveTo>
                    <a:pt x="0" y="4"/>
                  </a:moveTo>
                  <a:cubicBezTo>
                    <a:pt x="1" y="7"/>
                    <a:pt x="3" y="11"/>
                    <a:pt x="7" y="9"/>
                  </a:cubicBezTo>
                  <a:cubicBezTo>
                    <a:pt x="10" y="7"/>
                    <a:pt x="9" y="3"/>
                    <a:pt x="7" y="2"/>
                  </a:cubicBezTo>
                  <a:cubicBezTo>
                    <a:pt x="6" y="0"/>
                    <a:pt x="3" y="1"/>
                    <a:pt x="0" y="2"/>
                  </a:cubicBezTo>
                  <a:cubicBezTo>
                    <a:pt x="0" y="2"/>
                    <a:pt x="0" y="3"/>
                    <a:pt x="0"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3" name="Freeform 142"/>
            <p:cNvSpPr>
              <a:spLocks/>
            </p:cNvSpPr>
            <p:nvPr/>
          </p:nvSpPr>
          <p:spPr bwMode="gray">
            <a:xfrm>
              <a:off x="3683" y="766"/>
              <a:ext cx="26" cy="16"/>
            </a:xfrm>
            <a:custGeom>
              <a:avLst/>
              <a:gdLst/>
              <a:ahLst/>
              <a:cxnLst>
                <a:cxn ang="0">
                  <a:pos x="3" y="7"/>
                </a:cxn>
                <a:cxn ang="0">
                  <a:pos x="7" y="7"/>
                </a:cxn>
                <a:cxn ang="0">
                  <a:pos x="19" y="12"/>
                </a:cxn>
                <a:cxn ang="0">
                  <a:pos x="19" y="2"/>
                </a:cxn>
                <a:cxn ang="0">
                  <a:pos x="6" y="2"/>
                </a:cxn>
                <a:cxn ang="0">
                  <a:pos x="3" y="7"/>
                </a:cxn>
              </a:cxnLst>
              <a:rect l="0" t="0" r="r" b="b"/>
              <a:pathLst>
                <a:path w="22" h="14">
                  <a:moveTo>
                    <a:pt x="3" y="7"/>
                  </a:moveTo>
                  <a:cubicBezTo>
                    <a:pt x="3" y="8"/>
                    <a:pt x="6" y="6"/>
                    <a:pt x="7" y="7"/>
                  </a:cubicBezTo>
                  <a:cubicBezTo>
                    <a:pt x="11" y="10"/>
                    <a:pt x="14" y="14"/>
                    <a:pt x="19" y="12"/>
                  </a:cubicBezTo>
                  <a:cubicBezTo>
                    <a:pt x="22" y="10"/>
                    <a:pt x="22" y="3"/>
                    <a:pt x="19" y="2"/>
                  </a:cubicBezTo>
                  <a:cubicBezTo>
                    <a:pt x="16" y="1"/>
                    <a:pt x="10" y="0"/>
                    <a:pt x="6" y="2"/>
                  </a:cubicBezTo>
                  <a:cubicBezTo>
                    <a:pt x="6" y="2"/>
                    <a:pt x="0" y="4"/>
                    <a:pt x="3" y="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4" name="Freeform 143"/>
            <p:cNvSpPr>
              <a:spLocks/>
            </p:cNvSpPr>
            <p:nvPr/>
          </p:nvSpPr>
          <p:spPr bwMode="gray">
            <a:xfrm>
              <a:off x="3529" y="781"/>
              <a:ext cx="15" cy="15"/>
            </a:xfrm>
            <a:custGeom>
              <a:avLst/>
              <a:gdLst/>
              <a:ahLst/>
              <a:cxnLst>
                <a:cxn ang="0">
                  <a:pos x="6" y="11"/>
                </a:cxn>
                <a:cxn ang="0">
                  <a:pos x="0" y="4"/>
                </a:cxn>
                <a:cxn ang="0">
                  <a:pos x="2" y="2"/>
                </a:cxn>
                <a:cxn ang="0">
                  <a:pos x="13" y="6"/>
                </a:cxn>
                <a:cxn ang="0">
                  <a:pos x="6" y="11"/>
                </a:cxn>
              </a:cxnLst>
              <a:rect l="0" t="0" r="r" b="b"/>
              <a:pathLst>
                <a:path w="13" h="13">
                  <a:moveTo>
                    <a:pt x="6" y="11"/>
                  </a:moveTo>
                  <a:cubicBezTo>
                    <a:pt x="3" y="11"/>
                    <a:pt x="0" y="8"/>
                    <a:pt x="0" y="4"/>
                  </a:cubicBezTo>
                  <a:cubicBezTo>
                    <a:pt x="0" y="4"/>
                    <a:pt x="1" y="2"/>
                    <a:pt x="2" y="2"/>
                  </a:cubicBezTo>
                  <a:cubicBezTo>
                    <a:pt x="5" y="1"/>
                    <a:pt x="12" y="0"/>
                    <a:pt x="13" y="6"/>
                  </a:cubicBezTo>
                  <a:cubicBezTo>
                    <a:pt x="13" y="6"/>
                    <a:pt x="12" y="13"/>
                    <a:pt x="6" y="1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5" name="Freeform 144"/>
            <p:cNvSpPr>
              <a:spLocks/>
            </p:cNvSpPr>
            <p:nvPr/>
          </p:nvSpPr>
          <p:spPr bwMode="gray">
            <a:xfrm>
              <a:off x="3550" y="777"/>
              <a:ext cx="14" cy="21"/>
            </a:xfrm>
            <a:custGeom>
              <a:avLst/>
              <a:gdLst/>
              <a:ahLst/>
              <a:cxnLst>
                <a:cxn ang="0">
                  <a:pos x="3" y="3"/>
                </a:cxn>
                <a:cxn ang="0">
                  <a:pos x="7" y="16"/>
                </a:cxn>
                <a:cxn ang="0">
                  <a:pos x="6" y="4"/>
                </a:cxn>
                <a:cxn ang="0">
                  <a:pos x="3" y="3"/>
                </a:cxn>
              </a:cxnLst>
              <a:rect l="0" t="0" r="r" b="b"/>
              <a:pathLst>
                <a:path w="12" h="18">
                  <a:moveTo>
                    <a:pt x="3" y="3"/>
                  </a:moveTo>
                  <a:cubicBezTo>
                    <a:pt x="2" y="8"/>
                    <a:pt x="0" y="18"/>
                    <a:pt x="7" y="16"/>
                  </a:cubicBezTo>
                  <a:cubicBezTo>
                    <a:pt x="12" y="14"/>
                    <a:pt x="9" y="7"/>
                    <a:pt x="6" y="4"/>
                  </a:cubicBezTo>
                  <a:cubicBezTo>
                    <a:pt x="6" y="4"/>
                    <a:pt x="5" y="0"/>
                    <a:pt x="3"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6" name="Freeform 145"/>
            <p:cNvSpPr>
              <a:spLocks/>
            </p:cNvSpPr>
            <p:nvPr/>
          </p:nvSpPr>
          <p:spPr bwMode="gray">
            <a:xfrm>
              <a:off x="3564" y="790"/>
              <a:ext cx="8" cy="6"/>
            </a:xfrm>
            <a:custGeom>
              <a:avLst/>
              <a:gdLst/>
              <a:ahLst/>
              <a:cxnLst>
                <a:cxn ang="0">
                  <a:pos x="3" y="5"/>
                </a:cxn>
                <a:cxn ang="0">
                  <a:pos x="6" y="3"/>
                </a:cxn>
                <a:cxn ang="0">
                  <a:pos x="3" y="0"/>
                </a:cxn>
                <a:cxn ang="0">
                  <a:pos x="3" y="5"/>
                </a:cxn>
              </a:cxnLst>
              <a:rect l="0" t="0" r="r" b="b"/>
              <a:pathLst>
                <a:path w="7" h="5">
                  <a:moveTo>
                    <a:pt x="3" y="5"/>
                  </a:moveTo>
                  <a:cubicBezTo>
                    <a:pt x="5" y="5"/>
                    <a:pt x="6" y="4"/>
                    <a:pt x="6" y="3"/>
                  </a:cubicBezTo>
                  <a:cubicBezTo>
                    <a:pt x="7" y="1"/>
                    <a:pt x="5" y="0"/>
                    <a:pt x="3" y="0"/>
                  </a:cubicBezTo>
                  <a:cubicBezTo>
                    <a:pt x="1" y="1"/>
                    <a:pt x="0" y="3"/>
                    <a:pt x="3"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7" name="Freeform 146"/>
            <p:cNvSpPr>
              <a:spLocks/>
            </p:cNvSpPr>
            <p:nvPr/>
          </p:nvSpPr>
          <p:spPr bwMode="gray">
            <a:xfrm>
              <a:off x="3577" y="789"/>
              <a:ext cx="7" cy="7"/>
            </a:xfrm>
            <a:custGeom>
              <a:avLst/>
              <a:gdLst/>
              <a:ahLst/>
              <a:cxnLst>
                <a:cxn ang="0">
                  <a:pos x="1" y="2"/>
                </a:cxn>
                <a:cxn ang="0">
                  <a:pos x="1" y="6"/>
                </a:cxn>
                <a:cxn ang="0">
                  <a:pos x="5" y="5"/>
                </a:cxn>
                <a:cxn ang="0">
                  <a:pos x="5" y="0"/>
                </a:cxn>
                <a:cxn ang="0">
                  <a:pos x="1" y="1"/>
                </a:cxn>
                <a:cxn ang="0">
                  <a:pos x="1" y="2"/>
                </a:cxn>
              </a:cxnLst>
              <a:rect l="0" t="0" r="r" b="b"/>
              <a:pathLst>
                <a:path w="6" h="6">
                  <a:moveTo>
                    <a:pt x="1" y="2"/>
                  </a:moveTo>
                  <a:cubicBezTo>
                    <a:pt x="1" y="4"/>
                    <a:pt x="0" y="6"/>
                    <a:pt x="1" y="6"/>
                  </a:cubicBezTo>
                  <a:cubicBezTo>
                    <a:pt x="3" y="5"/>
                    <a:pt x="5" y="6"/>
                    <a:pt x="5" y="5"/>
                  </a:cubicBezTo>
                  <a:cubicBezTo>
                    <a:pt x="6" y="4"/>
                    <a:pt x="6" y="1"/>
                    <a:pt x="5" y="0"/>
                  </a:cubicBezTo>
                  <a:cubicBezTo>
                    <a:pt x="4" y="0"/>
                    <a:pt x="2" y="0"/>
                    <a:pt x="1" y="1"/>
                  </a:cubicBezTo>
                  <a:cubicBezTo>
                    <a:pt x="0" y="1"/>
                    <a:pt x="0" y="2"/>
                    <a:pt x="1" y="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8" name="Freeform 147"/>
            <p:cNvSpPr>
              <a:spLocks/>
            </p:cNvSpPr>
            <p:nvPr/>
          </p:nvSpPr>
          <p:spPr bwMode="gray">
            <a:xfrm>
              <a:off x="3585" y="783"/>
              <a:ext cx="7" cy="9"/>
            </a:xfrm>
            <a:custGeom>
              <a:avLst/>
              <a:gdLst/>
              <a:ahLst/>
              <a:cxnLst>
                <a:cxn ang="0">
                  <a:pos x="2" y="3"/>
                </a:cxn>
                <a:cxn ang="0">
                  <a:pos x="1" y="7"/>
                </a:cxn>
                <a:cxn ang="0">
                  <a:pos x="5" y="5"/>
                </a:cxn>
                <a:cxn ang="0">
                  <a:pos x="2" y="1"/>
                </a:cxn>
                <a:cxn ang="0">
                  <a:pos x="2" y="3"/>
                </a:cxn>
              </a:cxnLst>
              <a:rect l="0" t="0" r="r" b="b"/>
              <a:pathLst>
                <a:path w="6" h="8">
                  <a:moveTo>
                    <a:pt x="2" y="3"/>
                  </a:moveTo>
                  <a:cubicBezTo>
                    <a:pt x="2" y="4"/>
                    <a:pt x="0" y="6"/>
                    <a:pt x="1" y="7"/>
                  </a:cubicBezTo>
                  <a:cubicBezTo>
                    <a:pt x="2" y="7"/>
                    <a:pt x="5" y="8"/>
                    <a:pt x="5" y="5"/>
                  </a:cubicBezTo>
                  <a:cubicBezTo>
                    <a:pt x="6" y="2"/>
                    <a:pt x="4" y="0"/>
                    <a:pt x="2" y="1"/>
                  </a:cubicBezTo>
                  <a:cubicBezTo>
                    <a:pt x="2" y="2"/>
                    <a:pt x="2" y="2"/>
                    <a:pt x="2"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49" name="Freeform 148"/>
            <p:cNvSpPr>
              <a:spLocks/>
            </p:cNvSpPr>
            <p:nvPr/>
          </p:nvSpPr>
          <p:spPr bwMode="gray">
            <a:xfrm>
              <a:off x="3441" y="791"/>
              <a:ext cx="86" cy="63"/>
            </a:xfrm>
            <a:custGeom>
              <a:avLst/>
              <a:gdLst/>
              <a:ahLst/>
              <a:cxnLst>
                <a:cxn ang="0">
                  <a:pos x="24" y="48"/>
                </a:cxn>
                <a:cxn ang="0">
                  <a:pos x="18" y="49"/>
                </a:cxn>
                <a:cxn ang="0">
                  <a:pos x="16" y="51"/>
                </a:cxn>
                <a:cxn ang="0">
                  <a:pos x="11" y="50"/>
                </a:cxn>
                <a:cxn ang="0">
                  <a:pos x="5" y="52"/>
                </a:cxn>
                <a:cxn ang="0">
                  <a:pos x="5" y="41"/>
                </a:cxn>
                <a:cxn ang="0">
                  <a:pos x="24" y="34"/>
                </a:cxn>
                <a:cxn ang="0">
                  <a:pos x="24" y="31"/>
                </a:cxn>
                <a:cxn ang="0">
                  <a:pos x="22" y="30"/>
                </a:cxn>
                <a:cxn ang="0">
                  <a:pos x="22" y="27"/>
                </a:cxn>
                <a:cxn ang="0">
                  <a:pos x="29" y="27"/>
                </a:cxn>
                <a:cxn ang="0">
                  <a:pos x="28" y="22"/>
                </a:cxn>
                <a:cxn ang="0">
                  <a:pos x="36" y="26"/>
                </a:cxn>
                <a:cxn ang="0">
                  <a:pos x="40" y="19"/>
                </a:cxn>
                <a:cxn ang="0">
                  <a:pos x="31" y="10"/>
                </a:cxn>
                <a:cxn ang="0">
                  <a:pos x="33" y="6"/>
                </a:cxn>
                <a:cxn ang="0">
                  <a:pos x="38" y="6"/>
                </a:cxn>
                <a:cxn ang="0">
                  <a:pos x="48" y="1"/>
                </a:cxn>
                <a:cxn ang="0">
                  <a:pos x="52" y="10"/>
                </a:cxn>
                <a:cxn ang="0">
                  <a:pos x="67" y="7"/>
                </a:cxn>
                <a:cxn ang="0">
                  <a:pos x="67" y="13"/>
                </a:cxn>
                <a:cxn ang="0">
                  <a:pos x="65" y="14"/>
                </a:cxn>
                <a:cxn ang="0">
                  <a:pos x="59" y="20"/>
                </a:cxn>
                <a:cxn ang="0">
                  <a:pos x="59" y="22"/>
                </a:cxn>
                <a:cxn ang="0">
                  <a:pos x="64" y="20"/>
                </a:cxn>
                <a:cxn ang="0">
                  <a:pos x="72" y="18"/>
                </a:cxn>
                <a:cxn ang="0">
                  <a:pos x="70" y="25"/>
                </a:cxn>
                <a:cxn ang="0">
                  <a:pos x="56" y="32"/>
                </a:cxn>
                <a:cxn ang="0">
                  <a:pos x="50" y="29"/>
                </a:cxn>
                <a:cxn ang="0">
                  <a:pos x="44" y="39"/>
                </a:cxn>
                <a:cxn ang="0">
                  <a:pos x="43" y="42"/>
                </a:cxn>
                <a:cxn ang="0">
                  <a:pos x="36" y="44"/>
                </a:cxn>
                <a:cxn ang="0">
                  <a:pos x="29" y="44"/>
                </a:cxn>
                <a:cxn ang="0">
                  <a:pos x="24" y="48"/>
                </a:cxn>
              </a:cxnLst>
              <a:rect l="0" t="0" r="r" b="b"/>
              <a:pathLst>
                <a:path w="74" h="54">
                  <a:moveTo>
                    <a:pt x="24" y="48"/>
                  </a:moveTo>
                  <a:cubicBezTo>
                    <a:pt x="22" y="48"/>
                    <a:pt x="20" y="46"/>
                    <a:pt x="18" y="49"/>
                  </a:cubicBezTo>
                  <a:cubicBezTo>
                    <a:pt x="18" y="50"/>
                    <a:pt x="16" y="50"/>
                    <a:pt x="16" y="51"/>
                  </a:cubicBezTo>
                  <a:cubicBezTo>
                    <a:pt x="14" y="51"/>
                    <a:pt x="12" y="50"/>
                    <a:pt x="11" y="50"/>
                  </a:cubicBezTo>
                  <a:cubicBezTo>
                    <a:pt x="9" y="52"/>
                    <a:pt x="7" y="54"/>
                    <a:pt x="5" y="52"/>
                  </a:cubicBezTo>
                  <a:cubicBezTo>
                    <a:pt x="0" y="50"/>
                    <a:pt x="0" y="44"/>
                    <a:pt x="5" y="41"/>
                  </a:cubicBezTo>
                  <a:cubicBezTo>
                    <a:pt x="10" y="37"/>
                    <a:pt x="18" y="37"/>
                    <a:pt x="24" y="34"/>
                  </a:cubicBezTo>
                  <a:cubicBezTo>
                    <a:pt x="25" y="33"/>
                    <a:pt x="24" y="32"/>
                    <a:pt x="24" y="31"/>
                  </a:cubicBezTo>
                  <a:cubicBezTo>
                    <a:pt x="23" y="31"/>
                    <a:pt x="23" y="31"/>
                    <a:pt x="22" y="30"/>
                  </a:cubicBezTo>
                  <a:cubicBezTo>
                    <a:pt x="22" y="29"/>
                    <a:pt x="22" y="28"/>
                    <a:pt x="22" y="27"/>
                  </a:cubicBezTo>
                  <a:cubicBezTo>
                    <a:pt x="24" y="24"/>
                    <a:pt x="27" y="28"/>
                    <a:pt x="29" y="27"/>
                  </a:cubicBezTo>
                  <a:cubicBezTo>
                    <a:pt x="26" y="26"/>
                    <a:pt x="29" y="23"/>
                    <a:pt x="28" y="22"/>
                  </a:cubicBezTo>
                  <a:cubicBezTo>
                    <a:pt x="31" y="22"/>
                    <a:pt x="34" y="24"/>
                    <a:pt x="36" y="26"/>
                  </a:cubicBezTo>
                  <a:cubicBezTo>
                    <a:pt x="40" y="28"/>
                    <a:pt x="40" y="22"/>
                    <a:pt x="40" y="19"/>
                  </a:cubicBezTo>
                  <a:cubicBezTo>
                    <a:pt x="40" y="15"/>
                    <a:pt x="34" y="13"/>
                    <a:pt x="31" y="10"/>
                  </a:cubicBezTo>
                  <a:cubicBezTo>
                    <a:pt x="30" y="9"/>
                    <a:pt x="31" y="7"/>
                    <a:pt x="33" y="6"/>
                  </a:cubicBezTo>
                  <a:cubicBezTo>
                    <a:pt x="34" y="6"/>
                    <a:pt x="37" y="7"/>
                    <a:pt x="38" y="6"/>
                  </a:cubicBezTo>
                  <a:cubicBezTo>
                    <a:pt x="42" y="4"/>
                    <a:pt x="44" y="0"/>
                    <a:pt x="48" y="1"/>
                  </a:cubicBezTo>
                  <a:cubicBezTo>
                    <a:pt x="52" y="2"/>
                    <a:pt x="50" y="8"/>
                    <a:pt x="52" y="10"/>
                  </a:cubicBezTo>
                  <a:cubicBezTo>
                    <a:pt x="56" y="14"/>
                    <a:pt x="62" y="7"/>
                    <a:pt x="67" y="7"/>
                  </a:cubicBezTo>
                  <a:cubicBezTo>
                    <a:pt x="70" y="8"/>
                    <a:pt x="69" y="11"/>
                    <a:pt x="67" y="13"/>
                  </a:cubicBezTo>
                  <a:cubicBezTo>
                    <a:pt x="67" y="14"/>
                    <a:pt x="65" y="13"/>
                    <a:pt x="65" y="14"/>
                  </a:cubicBezTo>
                  <a:cubicBezTo>
                    <a:pt x="63" y="16"/>
                    <a:pt x="61" y="17"/>
                    <a:pt x="59" y="20"/>
                  </a:cubicBezTo>
                  <a:cubicBezTo>
                    <a:pt x="58" y="20"/>
                    <a:pt x="58" y="22"/>
                    <a:pt x="59" y="22"/>
                  </a:cubicBezTo>
                  <a:cubicBezTo>
                    <a:pt x="61" y="24"/>
                    <a:pt x="63" y="21"/>
                    <a:pt x="64" y="20"/>
                  </a:cubicBezTo>
                  <a:cubicBezTo>
                    <a:pt x="67" y="18"/>
                    <a:pt x="71" y="17"/>
                    <a:pt x="72" y="18"/>
                  </a:cubicBezTo>
                  <a:cubicBezTo>
                    <a:pt x="74" y="20"/>
                    <a:pt x="72" y="23"/>
                    <a:pt x="70" y="25"/>
                  </a:cubicBezTo>
                  <a:cubicBezTo>
                    <a:pt x="66" y="29"/>
                    <a:pt x="61" y="28"/>
                    <a:pt x="56" y="32"/>
                  </a:cubicBezTo>
                  <a:cubicBezTo>
                    <a:pt x="54" y="33"/>
                    <a:pt x="51" y="27"/>
                    <a:pt x="50" y="29"/>
                  </a:cubicBezTo>
                  <a:cubicBezTo>
                    <a:pt x="47" y="33"/>
                    <a:pt x="48" y="37"/>
                    <a:pt x="44" y="39"/>
                  </a:cubicBezTo>
                  <a:cubicBezTo>
                    <a:pt x="45" y="40"/>
                    <a:pt x="43" y="41"/>
                    <a:pt x="43" y="42"/>
                  </a:cubicBezTo>
                  <a:cubicBezTo>
                    <a:pt x="43" y="42"/>
                    <a:pt x="40" y="45"/>
                    <a:pt x="36" y="44"/>
                  </a:cubicBezTo>
                  <a:cubicBezTo>
                    <a:pt x="32" y="42"/>
                    <a:pt x="32" y="43"/>
                    <a:pt x="29" y="44"/>
                  </a:cubicBezTo>
                  <a:cubicBezTo>
                    <a:pt x="27" y="45"/>
                    <a:pt x="25" y="48"/>
                    <a:pt x="24" y="48"/>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0" name="Freeform 149"/>
            <p:cNvSpPr>
              <a:spLocks/>
            </p:cNvSpPr>
            <p:nvPr/>
          </p:nvSpPr>
          <p:spPr bwMode="gray">
            <a:xfrm>
              <a:off x="3362" y="820"/>
              <a:ext cx="79" cy="61"/>
            </a:xfrm>
            <a:custGeom>
              <a:avLst/>
              <a:gdLst/>
              <a:ahLst/>
              <a:cxnLst>
                <a:cxn ang="0">
                  <a:pos x="4" y="52"/>
                </a:cxn>
                <a:cxn ang="0">
                  <a:pos x="27" y="40"/>
                </a:cxn>
                <a:cxn ang="0">
                  <a:pos x="33" y="38"/>
                </a:cxn>
                <a:cxn ang="0">
                  <a:pos x="42" y="29"/>
                </a:cxn>
                <a:cxn ang="0">
                  <a:pos x="49" y="23"/>
                </a:cxn>
                <a:cxn ang="0">
                  <a:pos x="67" y="15"/>
                </a:cxn>
                <a:cxn ang="0">
                  <a:pos x="66" y="10"/>
                </a:cxn>
                <a:cxn ang="0">
                  <a:pos x="58" y="2"/>
                </a:cxn>
                <a:cxn ang="0">
                  <a:pos x="39" y="17"/>
                </a:cxn>
                <a:cxn ang="0">
                  <a:pos x="24" y="23"/>
                </a:cxn>
                <a:cxn ang="0">
                  <a:pos x="23" y="34"/>
                </a:cxn>
                <a:cxn ang="0">
                  <a:pos x="16" y="38"/>
                </a:cxn>
                <a:cxn ang="0">
                  <a:pos x="5" y="47"/>
                </a:cxn>
                <a:cxn ang="0">
                  <a:pos x="4" y="52"/>
                </a:cxn>
              </a:cxnLst>
              <a:rect l="0" t="0" r="r" b="b"/>
              <a:pathLst>
                <a:path w="68" h="52">
                  <a:moveTo>
                    <a:pt x="4" y="52"/>
                  </a:moveTo>
                  <a:cubicBezTo>
                    <a:pt x="12" y="51"/>
                    <a:pt x="21" y="48"/>
                    <a:pt x="27" y="40"/>
                  </a:cubicBezTo>
                  <a:cubicBezTo>
                    <a:pt x="28" y="39"/>
                    <a:pt x="31" y="39"/>
                    <a:pt x="33" y="38"/>
                  </a:cubicBezTo>
                  <a:cubicBezTo>
                    <a:pt x="36" y="37"/>
                    <a:pt x="38" y="31"/>
                    <a:pt x="42" y="29"/>
                  </a:cubicBezTo>
                  <a:cubicBezTo>
                    <a:pt x="44" y="27"/>
                    <a:pt x="46" y="25"/>
                    <a:pt x="49" y="23"/>
                  </a:cubicBezTo>
                  <a:cubicBezTo>
                    <a:pt x="54" y="18"/>
                    <a:pt x="63" y="20"/>
                    <a:pt x="67" y="15"/>
                  </a:cubicBezTo>
                  <a:cubicBezTo>
                    <a:pt x="68" y="13"/>
                    <a:pt x="67" y="9"/>
                    <a:pt x="66" y="10"/>
                  </a:cubicBezTo>
                  <a:cubicBezTo>
                    <a:pt x="59" y="11"/>
                    <a:pt x="62" y="4"/>
                    <a:pt x="58" y="2"/>
                  </a:cubicBezTo>
                  <a:cubicBezTo>
                    <a:pt x="51" y="0"/>
                    <a:pt x="44" y="9"/>
                    <a:pt x="39" y="17"/>
                  </a:cubicBezTo>
                  <a:cubicBezTo>
                    <a:pt x="36" y="21"/>
                    <a:pt x="27" y="16"/>
                    <a:pt x="24" y="23"/>
                  </a:cubicBezTo>
                  <a:cubicBezTo>
                    <a:pt x="23" y="26"/>
                    <a:pt x="24" y="31"/>
                    <a:pt x="23" y="34"/>
                  </a:cubicBezTo>
                  <a:cubicBezTo>
                    <a:pt x="22" y="37"/>
                    <a:pt x="18" y="37"/>
                    <a:pt x="16" y="38"/>
                  </a:cubicBezTo>
                  <a:cubicBezTo>
                    <a:pt x="12" y="41"/>
                    <a:pt x="8" y="43"/>
                    <a:pt x="5" y="47"/>
                  </a:cubicBezTo>
                  <a:cubicBezTo>
                    <a:pt x="5" y="47"/>
                    <a:pt x="0" y="52"/>
                    <a:pt x="4" y="5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1" name="Freeform 150"/>
            <p:cNvSpPr>
              <a:spLocks/>
            </p:cNvSpPr>
            <p:nvPr/>
          </p:nvSpPr>
          <p:spPr bwMode="gray">
            <a:xfrm>
              <a:off x="3339" y="846"/>
              <a:ext cx="16" cy="12"/>
            </a:xfrm>
            <a:custGeom>
              <a:avLst/>
              <a:gdLst/>
              <a:ahLst/>
              <a:cxnLst>
                <a:cxn ang="0">
                  <a:pos x="3" y="6"/>
                </a:cxn>
                <a:cxn ang="0">
                  <a:pos x="10" y="9"/>
                </a:cxn>
                <a:cxn ang="0">
                  <a:pos x="4" y="2"/>
                </a:cxn>
                <a:cxn ang="0">
                  <a:pos x="3" y="6"/>
                </a:cxn>
              </a:cxnLst>
              <a:rect l="0" t="0" r="r" b="b"/>
              <a:pathLst>
                <a:path w="13" h="10">
                  <a:moveTo>
                    <a:pt x="3" y="6"/>
                  </a:moveTo>
                  <a:cubicBezTo>
                    <a:pt x="6" y="8"/>
                    <a:pt x="9" y="10"/>
                    <a:pt x="10" y="9"/>
                  </a:cubicBezTo>
                  <a:cubicBezTo>
                    <a:pt x="13" y="4"/>
                    <a:pt x="9" y="0"/>
                    <a:pt x="4" y="2"/>
                  </a:cubicBezTo>
                  <a:cubicBezTo>
                    <a:pt x="3" y="3"/>
                    <a:pt x="0" y="4"/>
                    <a:pt x="3"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2" name="Freeform 151"/>
            <p:cNvSpPr>
              <a:spLocks/>
            </p:cNvSpPr>
            <p:nvPr/>
          </p:nvSpPr>
          <p:spPr bwMode="gray">
            <a:xfrm>
              <a:off x="3331" y="861"/>
              <a:ext cx="18" cy="12"/>
            </a:xfrm>
            <a:custGeom>
              <a:avLst/>
              <a:gdLst/>
              <a:ahLst/>
              <a:cxnLst>
                <a:cxn ang="0">
                  <a:pos x="3" y="5"/>
                </a:cxn>
                <a:cxn ang="0">
                  <a:pos x="1" y="7"/>
                </a:cxn>
                <a:cxn ang="0">
                  <a:pos x="13" y="3"/>
                </a:cxn>
                <a:cxn ang="0">
                  <a:pos x="3" y="5"/>
                </a:cxn>
              </a:cxnLst>
              <a:rect l="0" t="0" r="r" b="b"/>
              <a:pathLst>
                <a:path w="15" h="10">
                  <a:moveTo>
                    <a:pt x="3" y="5"/>
                  </a:moveTo>
                  <a:cubicBezTo>
                    <a:pt x="3" y="6"/>
                    <a:pt x="0" y="6"/>
                    <a:pt x="1" y="7"/>
                  </a:cubicBezTo>
                  <a:cubicBezTo>
                    <a:pt x="6" y="10"/>
                    <a:pt x="15" y="8"/>
                    <a:pt x="13" y="3"/>
                  </a:cubicBezTo>
                  <a:cubicBezTo>
                    <a:pt x="12" y="2"/>
                    <a:pt x="4" y="0"/>
                    <a:pt x="3"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3" name="Freeform 152"/>
            <p:cNvSpPr>
              <a:spLocks/>
            </p:cNvSpPr>
            <p:nvPr/>
          </p:nvSpPr>
          <p:spPr bwMode="gray">
            <a:xfrm>
              <a:off x="3323" y="848"/>
              <a:ext cx="9" cy="15"/>
            </a:xfrm>
            <a:custGeom>
              <a:avLst/>
              <a:gdLst/>
              <a:ahLst/>
              <a:cxnLst>
                <a:cxn ang="0">
                  <a:pos x="1" y="9"/>
                </a:cxn>
                <a:cxn ang="0">
                  <a:pos x="6" y="3"/>
                </a:cxn>
                <a:cxn ang="0">
                  <a:pos x="1" y="9"/>
                </a:cxn>
              </a:cxnLst>
              <a:rect l="0" t="0" r="r" b="b"/>
              <a:pathLst>
                <a:path w="8" h="13">
                  <a:moveTo>
                    <a:pt x="1" y="9"/>
                  </a:moveTo>
                  <a:cubicBezTo>
                    <a:pt x="2" y="13"/>
                    <a:pt x="8" y="5"/>
                    <a:pt x="6" y="3"/>
                  </a:cubicBezTo>
                  <a:cubicBezTo>
                    <a:pt x="2" y="0"/>
                    <a:pt x="0" y="7"/>
                    <a:pt x="1" y="9"/>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4" name="Freeform 153"/>
            <p:cNvSpPr>
              <a:spLocks/>
            </p:cNvSpPr>
            <p:nvPr/>
          </p:nvSpPr>
          <p:spPr bwMode="gray">
            <a:xfrm>
              <a:off x="3320" y="865"/>
              <a:ext cx="9" cy="10"/>
            </a:xfrm>
            <a:custGeom>
              <a:avLst/>
              <a:gdLst/>
              <a:ahLst/>
              <a:cxnLst>
                <a:cxn ang="0">
                  <a:pos x="0" y="6"/>
                </a:cxn>
                <a:cxn ang="0">
                  <a:pos x="0" y="8"/>
                </a:cxn>
                <a:cxn ang="0">
                  <a:pos x="7" y="2"/>
                </a:cxn>
                <a:cxn ang="0">
                  <a:pos x="1" y="1"/>
                </a:cxn>
                <a:cxn ang="0">
                  <a:pos x="0" y="6"/>
                </a:cxn>
              </a:cxnLst>
              <a:rect l="0" t="0" r="r" b="b"/>
              <a:pathLst>
                <a:path w="8" h="9">
                  <a:moveTo>
                    <a:pt x="0" y="6"/>
                  </a:moveTo>
                  <a:cubicBezTo>
                    <a:pt x="0" y="6"/>
                    <a:pt x="0" y="8"/>
                    <a:pt x="0" y="8"/>
                  </a:cubicBezTo>
                  <a:cubicBezTo>
                    <a:pt x="4" y="9"/>
                    <a:pt x="8" y="6"/>
                    <a:pt x="7" y="2"/>
                  </a:cubicBezTo>
                  <a:cubicBezTo>
                    <a:pt x="6" y="1"/>
                    <a:pt x="3" y="0"/>
                    <a:pt x="1" y="1"/>
                  </a:cubicBezTo>
                  <a:cubicBezTo>
                    <a:pt x="1" y="1"/>
                    <a:pt x="0" y="4"/>
                    <a:pt x="0"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5" name="Freeform 154"/>
            <p:cNvSpPr>
              <a:spLocks/>
            </p:cNvSpPr>
            <p:nvPr/>
          </p:nvSpPr>
          <p:spPr bwMode="gray">
            <a:xfrm>
              <a:off x="3285" y="868"/>
              <a:ext cx="24" cy="21"/>
            </a:xfrm>
            <a:custGeom>
              <a:avLst/>
              <a:gdLst/>
              <a:ahLst/>
              <a:cxnLst>
                <a:cxn ang="0">
                  <a:pos x="0" y="11"/>
                </a:cxn>
                <a:cxn ang="0">
                  <a:pos x="15" y="5"/>
                </a:cxn>
                <a:cxn ang="0">
                  <a:pos x="1" y="16"/>
                </a:cxn>
                <a:cxn ang="0">
                  <a:pos x="0" y="11"/>
                </a:cxn>
              </a:cxnLst>
              <a:rect l="0" t="0" r="r" b="b"/>
              <a:pathLst>
                <a:path w="21" h="18">
                  <a:moveTo>
                    <a:pt x="0" y="11"/>
                  </a:moveTo>
                  <a:cubicBezTo>
                    <a:pt x="1" y="4"/>
                    <a:pt x="11" y="0"/>
                    <a:pt x="15" y="5"/>
                  </a:cubicBezTo>
                  <a:cubicBezTo>
                    <a:pt x="21" y="13"/>
                    <a:pt x="8" y="18"/>
                    <a:pt x="1" y="16"/>
                  </a:cubicBezTo>
                  <a:cubicBezTo>
                    <a:pt x="1" y="16"/>
                    <a:pt x="0" y="13"/>
                    <a:pt x="0" y="1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6" name="Freeform 155"/>
            <p:cNvSpPr>
              <a:spLocks/>
            </p:cNvSpPr>
            <p:nvPr/>
          </p:nvSpPr>
          <p:spPr bwMode="gray">
            <a:xfrm>
              <a:off x="3260" y="876"/>
              <a:ext cx="12" cy="12"/>
            </a:xfrm>
            <a:custGeom>
              <a:avLst/>
              <a:gdLst/>
              <a:ahLst/>
              <a:cxnLst>
                <a:cxn ang="0">
                  <a:pos x="2" y="4"/>
                </a:cxn>
                <a:cxn ang="0">
                  <a:pos x="8" y="7"/>
                </a:cxn>
                <a:cxn ang="0">
                  <a:pos x="6" y="1"/>
                </a:cxn>
                <a:cxn ang="0">
                  <a:pos x="2" y="4"/>
                </a:cxn>
              </a:cxnLst>
              <a:rect l="0" t="0" r="r" b="b"/>
              <a:pathLst>
                <a:path w="10" h="10">
                  <a:moveTo>
                    <a:pt x="2" y="4"/>
                  </a:moveTo>
                  <a:cubicBezTo>
                    <a:pt x="0" y="9"/>
                    <a:pt x="6" y="10"/>
                    <a:pt x="8" y="7"/>
                  </a:cubicBezTo>
                  <a:cubicBezTo>
                    <a:pt x="10" y="5"/>
                    <a:pt x="9" y="3"/>
                    <a:pt x="6" y="1"/>
                  </a:cubicBezTo>
                  <a:cubicBezTo>
                    <a:pt x="4" y="0"/>
                    <a:pt x="3" y="2"/>
                    <a:pt x="2"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7" name="Freeform 156"/>
            <p:cNvSpPr>
              <a:spLocks/>
            </p:cNvSpPr>
            <p:nvPr/>
          </p:nvSpPr>
          <p:spPr bwMode="gray">
            <a:xfrm>
              <a:off x="3230" y="897"/>
              <a:ext cx="21" cy="22"/>
            </a:xfrm>
            <a:custGeom>
              <a:avLst/>
              <a:gdLst/>
              <a:ahLst/>
              <a:cxnLst>
                <a:cxn ang="0">
                  <a:pos x="4" y="6"/>
                </a:cxn>
                <a:cxn ang="0">
                  <a:pos x="17" y="5"/>
                </a:cxn>
                <a:cxn ang="0">
                  <a:pos x="17" y="12"/>
                </a:cxn>
                <a:cxn ang="0">
                  <a:pos x="5" y="16"/>
                </a:cxn>
                <a:cxn ang="0">
                  <a:pos x="3" y="7"/>
                </a:cxn>
                <a:cxn ang="0">
                  <a:pos x="4" y="6"/>
                </a:cxn>
              </a:cxnLst>
              <a:rect l="0" t="0" r="r" b="b"/>
              <a:pathLst>
                <a:path w="18" h="19">
                  <a:moveTo>
                    <a:pt x="4" y="6"/>
                  </a:moveTo>
                  <a:cubicBezTo>
                    <a:pt x="7" y="0"/>
                    <a:pt x="14" y="1"/>
                    <a:pt x="17" y="5"/>
                  </a:cubicBezTo>
                  <a:cubicBezTo>
                    <a:pt x="18" y="7"/>
                    <a:pt x="18" y="10"/>
                    <a:pt x="17" y="12"/>
                  </a:cubicBezTo>
                  <a:cubicBezTo>
                    <a:pt x="15" y="17"/>
                    <a:pt x="8" y="19"/>
                    <a:pt x="5" y="16"/>
                  </a:cubicBezTo>
                  <a:cubicBezTo>
                    <a:pt x="2" y="14"/>
                    <a:pt x="0" y="11"/>
                    <a:pt x="3" y="7"/>
                  </a:cubicBezTo>
                  <a:cubicBezTo>
                    <a:pt x="4" y="6"/>
                    <a:pt x="4" y="6"/>
                    <a:pt x="4"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8" name="Freeform 157"/>
            <p:cNvSpPr>
              <a:spLocks/>
            </p:cNvSpPr>
            <p:nvPr/>
          </p:nvSpPr>
          <p:spPr bwMode="gray">
            <a:xfrm>
              <a:off x="3089" y="896"/>
              <a:ext cx="122" cy="24"/>
            </a:xfrm>
            <a:custGeom>
              <a:avLst/>
              <a:gdLst/>
              <a:ahLst/>
              <a:cxnLst>
                <a:cxn ang="0">
                  <a:pos x="16" y="11"/>
                </a:cxn>
                <a:cxn ang="0">
                  <a:pos x="4" y="3"/>
                </a:cxn>
                <a:cxn ang="0">
                  <a:pos x="20" y="3"/>
                </a:cxn>
                <a:cxn ang="0">
                  <a:pos x="62" y="4"/>
                </a:cxn>
                <a:cxn ang="0">
                  <a:pos x="98" y="8"/>
                </a:cxn>
                <a:cxn ang="0">
                  <a:pos x="103" y="16"/>
                </a:cxn>
                <a:cxn ang="0">
                  <a:pos x="88" y="21"/>
                </a:cxn>
                <a:cxn ang="0">
                  <a:pos x="71" y="12"/>
                </a:cxn>
                <a:cxn ang="0">
                  <a:pos x="21" y="11"/>
                </a:cxn>
                <a:cxn ang="0">
                  <a:pos x="16" y="11"/>
                </a:cxn>
              </a:cxnLst>
              <a:rect l="0" t="0" r="r" b="b"/>
              <a:pathLst>
                <a:path w="105" h="21">
                  <a:moveTo>
                    <a:pt x="16" y="11"/>
                  </a:moveTo>
                  <a:cubicBezTo>
                    <a:pt x="11" y="9"/>
                    <a:pt x="0" y="10"/>
                    <a:pt x="4" y="3"/>
                  </a:cubicBezTo>
                  <a:cubicBezTo>
                    <a:pt x="6" y="0"/>
                    <a:pt x="15" y="2"/>
                    <a:pt x="20" y="3"/>
                  </a:cubicBezTo>
                  <a:cubicBezTo>
                    <a:pt x="33" y="8"/>
                    <a:pt x="48" y="0"/>
                    <a:pt x="62" y="4"/>
                  </a:cubicBezTo>
                  <a:cubicBezTo>
                    <a:pt x="73" y="7"/>
                    <a:pt x="87" y="8"/>
                    <a:pt x="98" y="8"/>
                  </a:cubicBezTo>
                  <a:cubicBezTo>
                    <a:pt x="102" y="8"/>
                    <a:pt x="105" y="13"/>
                    <a:pt x="103" y="16"/>
                  </a:cubicBezTo>
                  <a:cubicBezTo>
                    <a:pt x="100" y="21"/>
                    <a:pt x="94" y="21"/>
                    <a:pt x="88" y="21"/>
                  </a:cubicBezTo>
                  <a:cubicBezTo>
                    <a:pt x="81" y="20"/>
                    <a:pt x="78" y="12"/>
                    <a:pt x="71" y="12"/>
                  </a:cubicBezTo>
                  <a:cubicBezTo>
                    <a:pt x="53" y="11"/>
                    <a:pt x="39" y="12"/>
                    <a:pt x="21" y="11"/>
                  </a:cubicBezTo>
                  <a:cubicBezTo>
                    <a:pt x="21" y="11"/>
                    <a:pt x="18" y="11"/>
                    <a:pt x="16" y="1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59" name="Freeform 158"/>
            <p:cNvSpPr>
              <a:spLocks/>
            </p:cNvSpPr>
            <p:nvPr/>
          </p:nvSpPr>
          <p:spPr bwMode="gray">
            <a:xfrm>
              <a:off x="3143" y="876"/>
              <a:ext cx="25" cy="19"/>
            </a:xfrm>
            <a:custGeom>
              <a:avLst/>
              <a:gdLst/>
              <a:ahLst/>
              <a:cxnLst>
                <a:cxn ang="0">
                  <a:pos x="7" y="15"/>
                </a:cxn>
                <a:cxn ang="0">
                  <a:pos x="3" y="5"/>
                </a:cxn>
                <a:cxn ang="0">
                  <a:pos x="16" y="1"/>
                </a:cxn>
                <a:cxn ang="0">
                  <a:pos x="21" y="9"/>
                </a:cxn>
                <a:cxn ang="0">
                  <a:pos x="7" y="15"/>
                </a:cxn>
              </a:cxnLst>
              <a:rect l="0" t="0" r="r" b="b"/>
              <a:pathLst>
                <a:path w="22" h="16">
                  <a:moveTo>
                    <a:pt x="7" y="15"/>
                  </a:moveTo>
                  <a:cubicBezTo>
                    <a:pt x="6" y="11"/>
                    <a:pt x="0" y="9"/>
                    <a:pt x="3" y="5"/>
                  </a:cubicBezTo>
                  <a:cubicBezTo>
                    <a:pt x="7" y="2"/>
                    <a:pt x="11" y="0"/>
                    <a:pt x="16" y="1"/>
                  </a:cubicBezTo>
                  <a:cubicBezTo>
                    <a:pt x="19" y="2"/>
                    <a:pt x="20" y="7"/>
                    <a:pt x="21" y="9"/>
                  </a:cubicBezTo>
                  <a:cubicBezTo>
                    <a:pt x="22" y="16"/>
                    <a:pt x="11" y="11"/>
                    <a:pt x="7" y="1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0" name="Freeform 159"/>
            <p:cNvSpPr>
              <a:spLocks/>
            </p:cNvSpPr>
            <p:nvPr/>
          </p:nvSpPr>
          <p:spPr bwMode="gray">
            <a:xfrm>
              <a:off x="3050" y="876"/>
              <a:ext cx="18" cy="20"/>
            </a:xfrm>
            <a:custGeom>
              <a:avLst/>
              <a:gdLst/>
              <a:ahLst/>
              <a:cxnLst>
                <a:cxn ang="0">
                  <a:pos x="3" y="5"/>
                </a:cxn>
                <a:cxn ang="0">
                  <a:pos x="3" y="15"/>
                </a:cxn>
                <a:cxn ang="0">
                  <a:pos x="6" y="13"/>
                </a:cxn>
                <a:cxn ang="0">
                  <a:pos x="11" y="16"/>
                </a:cxn>
                <a:cxn ang="0">
                  <a:pos x="13" y="5"/>
                </a:cxn>
                <a:cxn ang="0">
                  <a:pos x="6" y="1"/>
                </a:cxn>
                <a:cxn ang="0">
                  <a:pos x="3" y="5"/>
                </a:cxn>
              </a:cxnLst>
              <a:rect l="0" t="0" r="r" b="b"/>
              <a:pathLst>
                <a:path w="16" h="17">
                  <a:moveTo>
                    <a:pt x="3" y="5"/>
                  </a:moveTo>
                  <a:cubicBezTo>
                    <a:pt x="2" y="9"/>
                    <a:pt x="0" y="13"/>
                    <a:pt x="3" y="15"/>
                  </a:cubicBezTo>
                  <a:cubicBezTo>
                    <a:pt x="4" y="17"/>
                    <a:pt x="4" y="11"/>
                    <a:pt x="6" y="13"/>
                  </a:cubicBezTo>
                  <a:cubicBezTo>
                    <a:pt x="7" y="15"/>
                    <a:pt x="9" y="17"/>
                    <a:pt x="11" y="16"/>
                  </a:cubicBezTo>
                  <a:cubicBezTo>
                    <a:pt x="16" y="14"/>
                    <a:pt x="15" y="8"/>
                    <a:pt x="13" y="5"/>
                  </a:cubicBezTo>
                  <a:cubicBezTo>
                    <a:pt x="12" y="3"/>
                    <a:pt x="8" y="0"/>
                    <a:pt x="6" y="1"/>
                  </a:cubicBezTo>
                  <a:cubicBezTo>
                    <a:pt x="5" y="2"/>
                    <a:pt x="4" y="4"/>
                    <a:pt x="3"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1" name="Freeform 160"/>
            <p:cNvSpPr>
              <a:spLocks/>
            </p:cNvSpPr>
            <p:nvPr/>
          </p:nvSpPr>
          <p:spPr bwMode="gray">
            <a:xfrm>
              <a:off x="3074" y="901"/>
              <a:ext cx="9" cy="3"/>
            </a:xfrm>
            <a:custGeom>
              <a:avLst/>
              <a:gdLst/>
              <a:ahLst/>
              <a:cxnLst>
                <a:cxn ang="0">
                  <a:pos x="0" y="1"/>
                </a:cxn>
                <a:cxn ang="0">
                  <a:pos x="6" y="3"/>
                </a:cxn>
                <a:cxn ang="0">
                  <a:pos x="7" y="1"/>
                </a:cxn>
                <a:cxn ang="0">
                  <a:pos x="0" y="0"/>
                </a:cxn>
                <a:cxn ang="0">
                  <a:pos x="0" y="1"/>
                </a:cxn>
              </a:cxnLst>
              <a:rect l="0" t="0" r="r" b="b"/>
              <a:pathLst>
                <a:path w="8" h="3">
                  <a:moveTo>
                    <a:pt x="0" y="1"/>
                  </a:moveTo>
                  <a:cubicBezTo>
                    <a:pt x="2" y="2"/>
                    <a:pt x="4" y="3"/>
                    <a:pt x="6" y="3"/>
                  </a:cubicBezTo>
                  <a:cubicBezTo>
                    <a:pt x="7" y="3"/>
                    <a:pt x="8" y="1"/>
                    <a:pt x="7" y="1"/>
                  </a:cubicBezTo>
                  <a:cubicBezTo>
                    <a:pt x="5" y="0"/>
                    <a:pt x="2" y="1"/>
                    <a:pt x="0" y="0"/>
                  </a:cubicBezTo>
                  <a:cubicBezTo>
                    <a:pt x="0" y="0"/>
                    <a:pt x="0" y="0"/>
                    <a:pt x="0" y="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2" name="Freeform 161"/>
            <p:cNvSpPr>
              <a:spLocks/>
            </p:cNvSpPr>
            <p:nvPr/>
          </p:nvSpPr>
          <p:spPr bwMode="gray">
            <a:xfrm>
              <a:off x="3065" y="894"/>
              <a:ext cx="6" cy="3"/>
            </a:xfrm>
            <a:custGeom>
              <a:avLst/>
              <a:gdLst/>
              <a:ahLst/>
              <a:cxnLst>
                <a:cxn ang="0">
                  <a:pos x="0" y="3"/>
                </a:cxn>
                <a:cxn ang="0">
                  <a:pos x="3" y="3"/>
                </a:cxn>
                <a:cxn ang="0">
                  <a:pos x="3" y="0"/>
                </a:cxn>
                <a:cxn ang="0">
                  <a:pos x="0" y="3"/>
                </a:cxn>
              </a:cxnLst>
              <a:rect l="0" t="0" r="r" b="b"/>
              <a:pathLst>
                <a:path w="5" h="3">
                  <a:moveTo>
                    <a:pt x="0" y="3"/>
                  </a:moveTo>
                  <a:cubicBezTo>
                    <a:pt x="1" y="3"/>
                    <a:pt x="3" y="3"/>
                    <a:pt x="3" y="3"/>
                  </a:cubicBezTo>
                  <a:cubicBezTo>
                    <a:pt x="5" y="2"/>
                    <a:pt x="3" y="1"/>
                    <a:pt x="3" y="0"/>
                  </a:cubicBezTo>
                  <a:cubicBezTo>
                    <a:pt x="2" y="1"/>
                    <a:pt x="1" y="2"/>
                    <a:pt x="0"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3" name="Freeform 162"/>
            <p:cNvSpPr>
              <a:spLocks/>
            </p:cNvSpPr>
            <p:nvPr/>
          </p:nvSpPr>
          <p:spPr bwMode="gray">
            <a:xfrm>
              <a:off x="3067" y="898"/>
              <a:ext cx="5" cy="9"/>
            </a:xfrm>
            <a:custGeom>
              <a:avLst/>
              <a:gdLst/>
              <a:ahLst/>
              <a:cxnLst>
                <a:cxn ang="0">
                  <a:pos x="0" y="4"/>
                </a:cxn>
                <a:cxn ang="0">
                  <a:pos x="3" y="5"/>
                </a:cxn>
                <a:cxn ang="0">
                  <a:pos x="3" y="1"/>
                </a:cxn>
                <a:cxn ang="0">
                  <a:pos x="0" y="4"/>
                </a:cxn>
              </a:cxnLst>
              <a:rect l="0" t="0" r="r" b="b"/>
              <a:pathLst>
                <a:path w="4" h="7">
                  <a:moveTo>
                    <a:pt x="0" y="4"/>
                  </a:moveTo>
                  <a:cubicBezTo>
                    <a:pt x="0" y="7"/>
                    <a:pt x="1" y="5"/>
                    <a:pt x="3" y="5"/>
                  </a:cubicBezTo>
                  <a:cubicBezTo>
                    <a:pt x="4" y="4"/>
                    <a:pt x="3" y="2"/>
                    <a:pt x="3" y="1"/>
                  </a:cubicBezTo>
                  <a:cubicBezTo>
                    <a:pt x="1" y="0"/>
                    <a:pt x="0" y="1"/>
                    <a:pt x="0"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4" name="Freeform 163"/>
            <p:cNvSpPr>
              <a:spLocks/>
            </p:cNvSpPr>
            <p:nvPr/>
          </p:nvSpPr>
          <p:spPr bwMode="gray">
            <a:xfrm>
              <a:off x="3003" y="880"/>
              <a:ext cx="63" cy="42"/>
            </a:xfrm>
            <a:custGeom>
              <a:avLst/>
              <a:gdLst/>
              <a:ahLst/>
              <a:cxnLst>
                <a:cxn ang="0">
                  <a:pos x="37" y="31"/>
                </a:cxn>
                <a:cxn ang="0">
                  <a:pos x="37" y="27"/>
                </a:cxn>
                <a:cxn ang="0">
                  <a:pos x="46" y="26"/>
                </a:cxn>
                <a:cxn ang="0">
                  <a:pos x="50" y="27"/>
                </a:cxn>
                <a:cxn ang="0">
                  <a:pos x="54" y="25"/>
                </a:cxn>
                <a:cxn ang="0">
                  <a:pos x="54" y="23"/>
                </a:cxn>
                <a:cxn ang="0">
                  <a:pos x="45" y="21"/>
                </a:cxn>
                <a:cxn ang="0">
                  <a:pos x="33" y="14"/>
                </a:cxn>
                <a:cxn ang="0">
                  <a:pos x="32" y="8"/>
                </a:cxn>
                <a:cxn ang="0">
                  <a:pos x="34" y="4"/>
                </a:cxn>
                <a:cxn ang="0">
                  <a:pos x="22" y="3"/>
                </a:cxn>
                <a:cxn ang="0">
                  <a:pos x="17" y="6"/>
                </a:cxn>
                <a:cxn ang="0">
                  <a:pos x="15" y="10"/>
                </a:cxn>
                <a:cxn ang="0">
                  <a:pos x="18" y="11"/>
                </a:cxn>
                <a:cxn ang="0">
                  <a:pos x="18" y="17"/>
                </a:cxn>
                <a:cxn ang="0">
                  <a:pos x="0" y="25"/>
                </a:cxn>
                <a:cxn ang="0">
                  <a:pos x="9" y="27"/>
                </a:cxn>
                <a:cxn ang="0">
                  <a:pos x="9" y="33"/>
                </a:cxn>
                <a:cxn ang="0">
                  <a:pos x="11" y="36"/>
                </a:cxn>
                <a:cxn ang="0">
                  <a:pos x="23" y="29"/>
                </a:cxn>
                <a:cxn ang="0">
                  <a:pos x="35" y="33"/>
                </a:cxn>
                <a:cxn ang="0">
                  <a:pos x="37" y="31"/>
                </a:cxn>
              </a:cxnLst>
              <a:rect l="0" t="0" r="r" b="b"/>
              <a:pathLst>
                <a:path w="54" h="36">
                  <a:moveTo>
                    <a:pt x="37" y="31"/>
                  </a:moveTo>
                  <a:cubicBezTo>
                    <a:pt x="37" y="30"/>
                    <a:pt x="38" y="29"/>
                    <a:pt x="37" y="27"/>
                  </a:cubicBezTo>
                  <a:cubicBezTo>
                    <a:pt x="41" y="28"/>
                    <a:pt x="44" y="29"/>
                    <a:pt x="46" y="26"/>
                  </a:cubicBezTo>
                  <a:cubicBezTo>
                    <a:pt x="48" y="27"/>
                    <a:pt x="48" y="26"/>
                    <a:pt x="50" y="27"/>
                  </a:cubicBezTo>
                  <a:cubicBezTo>
                    <a:pt x="52" y="27"/>
                    <a:pt x="52" y="27"/>
                    <a:pt x="54" y="25"/>
                  </a:cubicBezTo>
                  <a:cubicBezTo>
                    <a:pt x="54" y="25"/>
                    <a:pt x="54" y="23"/>
                    <a:pt x="54" y="23"/>
                  </a:cubicBezTo>
                  <a:cubicBezTo>
                    <a:pt x="51" y="20"/>
                    <a:pt x="48" y="21"/>
                    <a:pt x="45" y="21"/>
                  </a:cubicBezTo>
                  <a:cubicBezTo>
                    <a:pt x="41" y="22"/>
                    <a:pt x="38" y="16"/>
                    <a:pt x="33" y="14"/>
                  </a:cubicBezTo>
                  <a:cubicBezTo>
                    <a:pt x="32" y="14"/>
                    <a:pt x="30" y="10"/>
                    <a:pt x="32" y="8"/>
                  </a:cubicBezTo>
                  <a:cubicBezTo>
                    <a:pt x="33" y="6"/>
                    <a:pt x="35" y="5"/>
                    <a:pt x="34" y="4"/>
                  </a:cubicBezTo>
                  <a:cubicBezTo>
                    <a:pt x="31" y="0"/>
                    <a:pt x="26" y="1"/>
                    <a:pt x="22" y="3"/>
                  </a:cubicBezTo>
                  <a:cubicBezTo>
                    <a:pt x="20" y="4"/>
                    <a:pt x="17" y="4"/>
                    <a:pt x="17" y="6"/>
                  </a:cubicBezTo>
                  <a:cubicBezTo>
                    <a:pt x="16" y="8"/>
                    <a:pt x="16" y="9"/>
                    <a:pt x="15" y="10"/>
                  </a:cubicBezTo>
                  <a:cubicBezTo>
                    <a:pt x="17" y="10"/>
                    <a:pt x="18" y="10"/>
                    <a:pt x="18" y="11"/>
                  </a:cubicBezTo>
                  <a:cubicBezTo>
                    <a:pt x="19" y="13"/>
                    <a:pt x="19" y="16"/>
                    <a:pt x="18" y="17"/>
                  </a:cubicBezTo>
                  <a:cubicBezTo>
                    <a:pt x="13" y="20"/>
                    <a:pt x="2" y="17"/>
                    <a:pt x="0" y="25"/>
                  </a:cubicBezTo>
                  <a:cubicBezTo>
                    <a:pt x="3" y="25"/>
                    <a:pt x="7" y="24"/>
                    <a:pt x="9" y="27"/>
                  </a:cubicBezTo>
                  <a:cubicBezTo>
                    <a:pt x="11" y="29"/>
                    <a:pt x="8" y="31"/>
                    <a:pt x="9" y="33"/>
                  </a:cubicBezTo>
                  <a:cubicBezTo>
                    <a:pt x="11" y="33"/>
                    <a:pt x="9" y="36"/>
                    <a:pt x="11" y="36"/>
                  </a:cubicBezTo>
                  <a:cubicBezTo>
                    <a:pt x="17" y="36"/>
                    <a:pt x="19" y="32"/>
                    <a:pt x="23" y="29"/>
                  </a:cubicBezTo>
                  <a:cubicBezTo>
                    <a:pt x="27" y="25"/>
                    <a:pt x="33" y="28"/>
                    <a:pt x="35" y="33"/>
                  </a:cubicBezTo>
                  <a:cubicBezTo>
                    <a:pt x="35" y="33"/>
                    <a:pt x="37" y="32"/>
                    <a:pt x="37" y="3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5" name="Freeform 164"/>
            <p:cNvSpPr>
              <a:spLocks/>
            </p:cNvSpPr>
            <p:nvPr/>
          </p:nvSpPr>
          <p:spPr bwMode="gray">
            <a:xfrm>
              <a:off x="2973" y="882"/>
              <a:ext cx="39" cy="27"/>
            </a:xfrm>
            <a:custGeom>
              <a:avLst/>
              <a:gdLst/>
              <a:ahLst/>
              <a:cxnLst>
                <a:cxn ang="0">
                  <a:pos x="0" y="17"/>
                </a:cxn>
                <a:cxn ang="0">
                  <a:pos x="0" y="13"/>
                </a:cxn>
                <a:cxn ang="0">
                  <a:pos x="17" y="11"/>
                </a:cxn>
                <a:cxn ang="0">
                  <a:pos x="25" y="2"/>
                </a:cxn>
                <a:cxn ang="0">
                  <a:pos x="30" y="1"/>
                </a:cxn>
                <a:cxn ang="0">
                  <a:pos x="30" y="10"/>
                </a:cxn>
                <a:cxn ang="0">
                  <a:pos x="24" y="11"/>
                </a:cxn>
                <a:cxn ang="0">
                  <a:pos x="19" y="19"/>
                </a:cxn>
                <a:cxn ang="0">
                  <a:pos x="0" y="17"/>
                </a:cxn>
              </a:cxnLst>
              <a:rect l="0" t="0" r="r" b="b"/>
              <a:pathLst>
                <a:path w="34" h="23">
                  <a:moveTo>
                    <a:pt x="0" y="17"/>
                  </a:moveTo>
                  <a:cubicBezTo>
                    <a:pt x="0" y="16"/>
                    <a:pt x="0" y="13"/>
                    <a:pt x="0" y="13"/>
                  </a:cubicBezTo>
                  <a:cubicBezTo>
                    <a:pt x="6" y="12"/>
                    <a:pt x="12" y="14"/>
                    <a:pt x="17" y="11"/>
                  </a:cubicBezTo>
                  <a:cubicBezTo>
                    <a:pt x="20" y="10"/>
                    <a:pt x="24" y="7"/>
                    <a:pt x="25" y="2"/>
                  </a:cubicBezTo>
                  <a:cubicBezTo>
                    <a:pt x="27" y="2"/>
                    <a:pt x="29" y="0"/>
                    <a:pt x="30" y="1"/>
                  </a:cubicBezTo>
                  <a:cubicBezTo>
                    <a:pt x="34" y="4"/>
                    <a:pt x="34" y="9"/>
                    <a:pt x="30" y="10"/>
                  </a:cubicBezTo>
                  <a:cubicBezTo>
                    <a:pt x="28" y="11"/>
                    <a:pt x="26" y="10"/>
                    <a:pt x="24" y="11"/>
                  </a:cubicBezTo>
                  <a:cubicBezTo>
                    <a:pt x="20" y="12"/>
                    <a:pt x="22" y="19"/>
                    <a:pt x="19" y="19"/>
                  </a:cubicBezTo>
                  <a:cubicBezTo>
                    <a:pt x="12" y="20"/>
                    <a:pt x="4" y="23"/>
                    <a:pt x="0" y="1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6" name="Freeform 165"/>
            <p:cNvSpPr>
              <a:spLocks/>
            </p:cNvSpPr>
            <p:nvPr/>
          </p:nvSpPr>
          <p:spPr bwMode="gray">
            <a:xfrm>
              <a:off x="2939" y="872"/>
              <a:ext cx="47" cy="36"/>
            </a:xfrm>
            <a:custGeom>
              <a:avLst/>
              <a:gdLst/>
              <a:ahLst/>
              <a:cxnLst>
                <a:cxn ang="0">
                  <a:pos x="10" y="13"/>
                </a:cxn>
                <a:cxn ang="0">
                  <a:pos x="4" y="2"/>
                </a:cxn>
                <a:cxn ang="0">
                  <a:pos x="13" y="1"/>
                </a:cxn>
                <a:cxn ang="0">
                  <a:pos x="24" y="9"/>
                </a:cxn>
                <a:cxn ang="0">
                  <a:pos x="39" y="13"/>
                </a:cxn>
                <a:cxn ang="0">
                  <a:pos x="39" y="17"/>
                </a:cxn>
                <a:cxn ang="0">
                  <a:pos x="24" y="18"/>
                </a:cxn>
                <a:cxn ang="0">
                  <a:pos x="18" y="30"/>
                </a:cxn>
                <a:cxn ang="0">
                  <a:pos x="15" y="29"/>
                </a:cxn>
                <a:cxn ang="0">
                  <a:pos x="5" y="22"/>
                </a:cxn>
                <a:cxn ang="0">
                  <a:pos x="10" y="16"/>
                </a:cxn>
                <a:cxn ang="0">
                  <a:pos x="10" y="13"/>
                </a:cxn>
              </a:cxnLst>
              <a:rect l="0" t="0" r="r" b="b"/>
              <a:pathLst>
                <a:path w="40" h="31">
                  <a:moveTo>
                    <a:pt x="10" y="13"/>
                  </a:moveTo>
                  <a:cubicBezTo>
                    <a:pt x="10" y="8"/>
                    <a:pt x="0" y="7"/>
                    <a:pt x="4" y="2"/>
                  </a:cubicBezTo>
                  <a:cubicBezTo>
                    <a:pt x="5" y="0"/>
                    <a:pt x="10" y="0"/>
                    <a:pt x="13" y="1"/>
                  </a:cubicBezTo>
                  <a:cubicBezTo>
                    <a:pt x="18" y="1"/>
                    <a:pt x="22" y="5"/>
                    <a:pt x="24" y="9"/>
                  </a:cubicBezTo>
                  <a:cubicBezTo>
                    <a:pt x="26" y="14"/>
                    <a:pt x="33" y="13"/>
                    <a:pt x="39" y="13"/>
                  </a:cubicBezTo>
                  <a:cubicBezTo>
                    <a:pt x="39" y="14"/>
                    <a:pt x="40" y="16"/>
                    <a:pt x="39" y="17"/>
                  </a:cubicBezTo>
                  <a:cubicBezTo>
                    <a:pt x="33" y="18"/>
                    <a:pt x="28" y="14"/>
                    <a:pt x="24" y="18"/>
                  </a:cubicBezTo>
                  <a:cubicBezTo>
                    <a:pt x="20" y="21"/>
                    <a:pt x="17" y="25"/>
                    <a:pt x="18" y="30"/>
                  </a:cubicBezTo>
                  <a:cubicBezTo>
                    <a:pt x="17" y="30"/>
                    <a:pt x="15" y="31"/>
                    <a:pt x="15" y="29"/>
                  </a:cubicBezTo>
                  <a:cubicBezTo>
                    <a:pt x="16" y="21"/>
                    <a:pt x="9" y="27"/>
                    <a:pt x="5" y="22"/>
                  </a:cubicBezTo>
                  <a:cubicBezTo>
                    <a:pt x="8" y="21"/>
                    <a:pt x="11" y="20"/>
                    <a:pt x="10" y="16"/>
                  </a:cubicBezTo>
                  <a:cubicBezTo>
                    <a:pt x="10" y="13"/>
                    <a:pt x="10" y="13"/>
                    <a:pt x="10" y="1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7" name="Freeform 166"/>
            <p:cNvSpPr>
              <a:spLocks/>
            </p:cNvSpPr>
            <p:nvPr/>
          </p:nvSpPr>
          <p:spPr bwMode="gray">
            <a:xfrm>
              <a:off x="2910" y="872"/>
              <a:ext cx="13" cy="9"/>
            </a:xfrm>
            <a:custGeom>
              <a:avLst/>
              <a:gdLst/>
              <a:ahLst/>
              <a:cxnLst>
                <a:cxn ang="0">
                  <a:pos x="2" y="6"/>
                </a:cxn>
                <a:cxn ang="0">
                  <a:pos x="9" y="1"/>
                </a:cxn>
                <a:cxn ang="0">
                  <a:pos x="10" y="6"/>
                </a:cxn>
                <a:cxn ang="0">
                  <a:pos x="2" y="6"/>
                </a:cxn>
              </a:cxnLst>
              <a:rect l="0" t="0" r="r" b="b"/>
              <a:pathLst>
                <a:path w="11" h="8">
                  <a:moveTo>
                    <a:pt x="2" y="6"/>
                  </a:moveTo>
                  <a:cubicBezTo>
                    <a:pt x="0" y="2"/>
                    <a:pt x="4" y="0"/>
                    <a:pt x="9" y="1"/>
                  </a:cubicBezTo>
                  <a:cubicBezTo>
                    <a:pt x="11" y="2"/>
                    <a:pt x="10" y="4"/>
                    <a:pt x="10" y="6"/>
                  </a:cubicBezTo>
                  <a:cubicBezTo>
                    <a:pt x="10" y="6"/>
                    <a:pt x="3" y="8"/>
                    <a:pt x="2" y="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8" name="Freeform 167"/>
            <p:cNvSpPr>
              <a:spLocks/>
            </p:cNvSpPr>
            <p:nvPr/>
          </p:nvSpPr>
          <p:spPr bwMode="gray">
            <a:xfrm>
              <a:off x="2923" y="894"/>
              <a:ext cx="8" cy="7"/>
            </a:xfrm>
            <a:custGeom>
              <a:avLst/>
              <a:gdLst/>
              <a:ahLst/>
              <a:cxnLst>
                <a:cxn ang="0">
                  <a:pos x="3" y="4"/>
                </a:cxn>
                <a:cxn ang="0">
                  <a:pos x="6" y="2"/>
                </a:cxn>
                <a:cxn ang="0">
                  <a:pos x="6" y="0"/>
                </a:cxn>
                <a:cxn ang="0">
                  <a:pos x="2" y="0"/>
                </a:cxn>
                <a:cxn ang="0">
                  <a:pos x="3" y="4"/>
                </a:cxn>
              </a:cxnLst>
              <a:rect l="0" t="0" r="r" b="b"/>
              <a:pathLst>
                <a:path w="7" h="6">
                  <a:moveTo>
                    <a:pt x="3" y="4"/>
                  </a:moveTo>
                  <a:cubicBezTo>
                    <a:pt x="5" y="6"/>
                    <a:pt x="6" y="3"/>
                    <a:pt x="6" y="2"/>
                  </a:cubicBezTo>
                  <a:cubicBezTo>
                    <a:pt x="7" y="1"/>
                    <a:pt x="6" y="0"/>
                    <a:pt x="6" y="0"/>
                  </a:cubicBezTo>
                  <a:cubicBezTo>
                    <a:pt x="5" y="0"/>
                    <a:pt x="4" y="0"/>
                    <a:pt x="2" y="0"/>
                  </a:cubicBezTo>
                  <a:cubicBezTo>
                    <a:pt x="3" y="2"/>
                    <a:pt x="0" y="2"/>
                    <a:pt x="3"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69" name="Freeform 168"/>
            <p:cNvSpPr>
              <a:spLocks/>
            </p:cNvSpPr>
            <p:nvPr/>
          </p:nvSpPr>
          <p:spPr bwMode="gray">
            <a:xfrm>
              <a:off x="2915" y="898"/>
              <a:ext cx="4" cy="7"/>
            </a:xfrm>
            <a:custGeom>
              <a:avLst/>
              <a:gdLst/>
              <a:ahLst/>
              <a:cxnLst>
                <a:cxn ang="0">
                  <a:pos x="0" y="3"/>
                </a:cxn>
                <a:cxn ang="0">
                  <a:pos x="0" y="5"/>
                </a:cxn>
                <a:cxn ang="0">
                  <a:pos x="4" y="2"/>
                </a:cxn>
                <a:cxn ang="0">
                  <a:pos x="0" y="0"/>
                </a:cxn>
                <a:cxn ang="0">
                  <a:pos x="0" y="3"/>
                </a:cxn>
              </a:cxnLst>
              <a:rect l="0" t="0" r="r" b="b"/>
              <a:pathLst>
                <a:path w="4" h="6">
                  <a:moveTo>
                    <a:pt x="0" y="3"/>
                  </a:moveTo>
                  <a:cubicBezTo>
                    <a:pt x="0" y="4"/>
                    <a:pt x="0" y="5"/>
                    <a:pt x="0" y="5"/>
                  </a:cubicBezTo>
                  <a:cubicBezTo>
                    <a:pt x="2" y="6"/>
                    <a:pt x="4" y="5"/>
                    <a:pt x="4" y="2"/>
                  </a:cubicBezTo>
                  <a:cubicBezTo>
                    <a:pt x="4" y="0"/>
                    <a:pt x="1" y="0"/>
                    <a:pt x="0" y="0"/>
                  </a:cubicBezTo>
                  <a:cubicBezTo>
                    <a:pt x="0" y="1"/>
                    <a:pt x="0" y="2"/>
                    <a:pt x="0"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0" name="Freeform 169"/>
            <p:cNvSpPr>
              <a:spLocks/>
            </p:cNvSpPr>
            <p:nvPr/>
          </p:nvSpPr>
          <p:spPr bwMode="gray">
            <a:xfrm>
              <a:off x="2899" y="902"/>
              <a:ext cx="6" cy="6"/>
            </a:xfrm>
            <a:custGeom>
              <a:avLst/>
              <a:gdLst/>
              <a:ahLst/>
              <a:cxnLst>
                <a:cxn ang="0">
                  <a:pos x="1" y="4"/>
                </a:cxn>
                <a:cxn ang="0">
                  <a:pos x="4" y="4"/>
                </a:cxn>
                <a:cxn ang="0">
                  <a:pos x="4" y="0"/>
                </a:cxn>
                <a:cxn ang="0">
                  <a:pos x="2" y="0"/>
                </a:cxn>
                <a:cxn ang="0">
                  <a:pos x="1" y="4"/>
                </a:cxn>
              </a:cxnLst>
              <a:rect l="0" t="0" r="r" b="b"/>
              <a:pathLst>
                <a:path w="5" h="5">
                  <a:moveTo>
                    <a:pt x="1" y="4"/>
                  </a:moveTo>
                  <a:cubicBezTo>
                    <a:pt x="2" y="5"/>
                    <a:pt x="4" y="5"/>
                    <a:pt x="4" y="4"/>
                  </a:cubicBezTo>
                  <a:cubicBezTo>
                    <a:pt x="5" y="3"/>
                    <a:pt x="5" y="1"/>
                    <a:pt x="4" y="0"/>
                  </a:cubicBezTo>
                  <a:cubicBezTo>
                    <a:pt x="4" y="0"/>
                    <a:pt x="2" y="0"/>
                    <a:pt x="2" y="0"/>
                  </a:cubicBezTo>
                  <a:cubicBezTo>
                    <a:pt x="1" y="1"/>
                    <a:pt x="0" y="3"/>
                    <a:pt x="1"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1" name="Freeform 170"/>
            <p:cNvSpPr>
              <a:spLocks/>
            </p:cNvSpPr>
            <p:nvPr/>
          </p:nvSpPr>
          <p:spPr bwMode="gray">
            <a:xfrm>
              <a:off x="2888" y="910"/>
              <a:ext cx="9" cy="8"/>
            </a:xfrm>
            <a:custGeom>
              <a:avLst/>
              <a:gdLst/>
              <a:ahLst/>
              <a:cxnLst>
                <a:cxn ang="0">
                  <a:pos x="1" y="1"/>
                </a:cxn>
                <a:cxn ang="0">
                  <a:pos x="0" y="4"/>
                </a:cxn>
                <a:cxn ang="0">
                  <a:pos x="6" y="5"/>
                </a:cxn>
                <a:cxn ang="0">
                  <a:pos x="7" y="2"/>
                </a:cxn>
                <a:cxn ang="0">
                  <a:pos x="1" y="1"/>
                </a:cxn>
              </a:cxnLst>
              <a:rect l="0" t="0" r="r" b="b"/>
              <a:pathLst>
                <a:path w="8" h="7">
                  <a:moveTo>
                    <a:pt x="1" y="1"/>
                  </a:moveTo>
                  <a:cubicBezTo>
                    <a:pt x="0" y="2"/>
                    <a:pt x="0" y="3"/>
                    <a:pt x="0" y="4"/>
                  </a:cubicBezTo>
                  <a:cubicBezTo>
                    <a:pt x="2" y="5"/>
                    <a:pt x="4" y="7"/>
                    <a:pt x="6" y="5"/>
                  </a:cubicBezTo>
                  <a:cubicBezTo>
                    <a:pt x="7" y="5"/>
                    <a:pt x="8" y="3"/>
                    <a:pt x="7" y="2"/>
                  </a:cubicBezTo>
                  <a:cubicBezTo>
                    <a:pt x="6" y="1"/>
                    <a:pt x="3" y="0"/>
                    <a:pt x="1" y="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2" name="Freeform 171"/>
            <p:cNvSpPr>
              <a:spLocks/>
            </p:cNvSpPr>
            <p:nvPr/>
          </p:nvSpPr>
          <p:spPr bwMode="gray">
            <a:xfrm>
              <a:off x="2837" y="831"/>
              <a:ext cx="17" cy="16"/>
            </a:xfrm>
            <a:custGeom>
              <a:avLst/>
              <a:gdLst/>
              <a:ahLst/>
              <a:cxnLst>
                <a:cxn ang="0">
                  <a:pos x="2" y="8"/>
                </a:cxn>
                <a:cxn ang="0">
                  <a:pos x="13" y="2"/>
                </a:cxn>
                <a:cxn ang="0">
                  <a:pos x="14" y="9"/>
                </a:cxn>
                <a:cxn ang="0">
                  <a:pos x="6" y="12"/>
                </a:cxn>
                <a:cxn ang="0">
                  <a:pos x="2" y="8"/>
                </a:cxn>
              </a:cxnLst>
              <a:rect l="0" t="0" r="r" b="b"/>
              <a:pathLst>
                <a:path w="15" h="14">
                  <a:moveTo>
                    <a:pt x="2" y="8"/>
                  </a:moveTo>
                  <a:cubicBezTo>
                    <a:pt x="0" y="0"/>
                    <a:pt x="9" y="0"/>
                    <a:pt x="13" y="2"/>
                  </a:cubicBezTo>
                  <a:cubicBezTo>
                    <a:pt x="15" y="3"/>
                    <a:pt x="14" y="7"/>
                    <a:pt x="14" y="9"/>
                  </a:cubicBezTo>
                  <a:cubicBezTo>
                    <a:pt x="14" y="13"/>
                    <a:pt x="9" y="14"/>
                    <a:pt x="6" y="12"/>
                  </a:cubicBezTo>
                  <a:cubicBezTo>
                    <a:pt x="2" y="8"/>
                    <a:pt x="2" y="8"/>
                    <a:pt x="2" y="8"/>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3" name="Freeform 172"/>
            <p:cNvSpPr>
              <a:spLocks/>
            </p:cNvSpPr>
            <p:nvPr/>
          </p:nvSpPr>
          <p:spPr bwMode="gray">
            <a:xfrm>
              <a:off x="2781" y="849"/>
              <a:ext cx="49" cy="42"/>
            </a:xfrm>
            <a:custGeom>
              <a:avLst/>
              <a:gdLst/>
              <a:ahLst/>
              <a:cxnLst>
                <a:cxn ang="0">
                  <a:pos x="31" y="17"/>
                </a:cxn>
                <a:cxn ang="0">
                  <a:pos x="39" y="29"/>
                </a:cxn>
                <a:cxn ang="0">
                  <a:pos x="41" y="31"/>
                </a:cxn>
                <a:cxn ang="0">
                  <a:pos x="32" y="33"/>
                </a:cxn>
                <a:cxn ang="0">
                  <a:pos x="6" y="8"/>
                </a:cxn>
                <a:cxn ang="0">
                  <a:pos x="4" y="1"/>
                </a:cxn>
                <a:cxn ang="0">
                  <a:pos x="12" y="2"/>
                </a:cxn>
                <a:cxn ang="0">
                  <a:pos x="31" y="17"/>
                </a:cxn>
              </a:cxnLst>
              <a:rect l="0" t="0" r="r" b="b"/>
              <a:pathLst>
                <a:path w="42" h="36">
                  <a:moveTo>
                    <a:pt x="31" y="17"/>
                  </a:moveTo>
                  <a:cubicBezTo>
                    <a:pt x="34" y="21"/>
                    <a:pt x="39" y="23"/>
                    <a:pt x="39" y="29"/>
                  </a:cubicBezTo>
                  <a:cubicBezTo>
                    <a:pt x="39" y="29"/>
                    <a:pt x="41" y="30"/>
                    <a:pt x="41" y="31"/>
                  </a:cubicBezTo>
                  <a:cubicBezTo>
                    <a:pt x="42" y="36"/>
                    <a:pt x="35" y="36"/>
                    <a:pt x="32" y="33"/>
                  </a:cubicBezTo>
                  <a:cubicBezTo>
                    <a:pt x="23" y="26"/>
                    <a:pt x="18" y="14"/>
                    <a:pt x="6" y="8"/>
                  </a:cubicBezTo>
                  <a:cubicBezTo>
                    <a:pt x="5" y="7"/>
                    <a:pt x="0" y="3"/>
                    <a:pt x="4" y="1"/>
                  </a:cubicBezTo>
                  <a:cubicBezTo>
                    <a:pt x="6" y="0"/>
                    <a:pt x="9" y="0"/>
                    <a:pt x="12" y="2"/>
                  </a:cubicBezTo>
                  <a:cubicBezTo>
                    <a:pt x="12" y="2"/>
                    <a:pt x="26" y="14"/>
                    <a:pt x="31" y="17"/>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4" name="Freeform 173"/>
            <p:cNvSpPr>
              <a:spLocks/>
            </p:cNvSpPr>
            <p:nvPr/>
          </p:nvSpPr>
          <p:spPr bwMode="gray">
            <a:xfrm>
              <a:off x="2774" y="831"/>
              <a:ext cx="9" cy="11"/>
            </a:xfrm>
            <a:custGeom>
              <a:avLst/>
              <a:gdLst/>
              <a:ahLst/>
              <a:cxnLst>
                <a:cxn ang="0">
                  <a:pos x="1" y="3"/>
                </a:cxn>
                <a:cxn ang="0">
                  <a:pos x="7" y="7"/>
                </a:cxn>
                <a:cxn ang="0">
                  <a:pos x="7" y="4"/>
                </a:cxn>
                <a:cxn ang="0">
                  <a:pos x="1" y="3"/>
                </a:cxn>
              </a:cxnLst>
              <a:rect l="0" t="0" r="r" b="b"/>
              <a:pathLst>
                <a:path w="8" h="10">
                  <a:moveTo>
                    <a:pt x="1" y="3"/>
                  </a:moveTo>
                  <a:cubicBezTo>
                    <a:pt x="0" y="7"/>
                    <a:pt x="4" y="10"/>
                    <a:pt x="7" y="7"/>
                  </a:cubicBezTo>
                  <a:cubicBezTo>
                    <a:pt x="8" y="6"/>
                    <a:pt x="8" y="5"/>
                    <a:pt x="7" y="4"/>
                  </a:cubicBezTo>
                  <a:cubicBezTo>
                    <a:pt x="5" y="3"/>
                    <a:pt x="2" y="0"/>
                    <a:pt x="1"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5" name="Freeform 174"/>
            <p:cNvSpPr>
              <a:spLocks/>
            </p:cNvSpPr>
            <p:nvPr/>
          </p:nvSpPr>
          <p:spPr bwMode="gray">
            <a:xfrm>
              <a:off x="2785" y="822"/>
              <a:ext cx="10" cy="7"/>
            </a:xfrm>
            <a:custGeom>
              <a:avLst/>
              <a:gdLst/>
              <a:ahLst/>
              <a:cxnLst>
                <a:cxn ang="0">
                  <a:pos x="1" y="3"/>
                </a:cxn>
                <a:cxn ang="0">
                  <a:pos x="3" y="5"/>
                </a:cxn>
                <a:cxn ang="0">
                  <a:pos x="6" y="1"/>
                </a:cxn>
                <a:cxn ang="0">
                  <a:pos x="3" y="1"/>
                </a:cxn>
                <a:cxn ang="0">
                  <a:pos x="1" y="3"/>
                </a:cxn>
              </a:cxnLst>
              <a:rect l="0" t="0" r="r" b="b"/>
              <a:pathLst>
                <a:path w="8" h="6">
                  <a:moveTo>
                    <a:pt x="1" y="3"/>
                  </a:moveTo>
                  <a:cubicBezTo>
                    <a:pt x="0" y="5"/>
                    <a:pt x="2" y="4"/>
                    <a:pt x="3" y="5"/>
                  </a:cubicBezTo>
                  <a:cubicBezTo>
                    <a:pt x="6" y="6"/>
                    <a:pt x="8" y="3"/>
                    <a:pt x="6" y="1"/>
                  </a:cubicBezTo>
                  <a:cubicBezTo>
                    <a:pt x="5" y="0"/>
                    <a:pt x="4" y="1"/>
                    <a:pt x="3" y="1"/>
                  </a:cubicBezTo>
                  <a:cubicBezTo>
                    <a:pt x="2" y="1"/>
                    <a:pt x="2" y="2"/>
                    <a:pt x="1" y="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6" name="Freeform 175"/>
            <p:cNvSpPr>
              <a:spLocks/>
            </p:cNvSpPr>
            <p:nvPr/>
          </p:nvSpPr>
          <p:spPr bwMode="gray">
            <a:xfrm>
              <a:off x="2775" y="806"/>
              <a:ext cx="13" cy="9"/>
            </a:xfrm>
            <a:custGeom>
              <a:avLst/>
              <a:gdLst/>
              <a:ahLst/>
              <a:cxnLst>
                <a:cxn ang="0">
                  <a:pos x="2" y="5"/>
                </a:cxn>
                <a:cxn ang="0">
                  <a:pos x="8" y="5"/>
                </a:cxn>
                <a:cxn ang="0">
                  <a:pos x="7" y="1"/>
                </a:cxn>
                <a:cxn ang="0">
                  <a:pos x="0" y="3"/>
                </a:cxn>
                <a:cxn ang="0">
                  <a:pos x="2" y="5"/>
                </a:cxn>
              </a:cxnLst>
              <a:rect l="0" t="0" r="r" b="b"/>
              <a:pathLst>
                <a:path w="11" h="7">
                  <a:moveTo>
                    <a:pt x="2" y="5"/>
                  </a:moveTo>
                  <a:cubicBezTo>
                    <a:pt x="4" y="7"/>
                    <a:pt x="7" y="5"/>
                    <a:pt x="8" y="5"/>
                  </a:cubicBezTo>
                  <a:cubicBezTo>
                    <a:pt x="11" y="4"/>
                    <a:pt x="8" y="2"/>
                    <a:pt x="7" y="1"/>
                  </a:cubicBezTo>
                  <a:cubicBezTo>
                    <a:pt x="5" y="0"/>
                    <a:pt x="1" y="1"/>
                    <a:pt x="0" y="3"/>
                  </a:cubicBezTo>
                  <a:cubicBezTo>
                    <a:pt x="0" y="3"/>
                    <a:pt x="2" y="4"/>
                    <a:pt x="2"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7" name="Freeform 176"/>
            <p:cNvSpPr>
              <a:spLocks/>
            </p:cNvSpPr>
            <p:nvPr/>
          </p:nvSpPr>
          <p:spPr bwMode="gray">
            <a:xfrm>
              <a:off x="2721" y="798"/>
              <a:ext cx="32" cy="24"/>
            </a:xfrm>
            <a:custGeom>
              <a:avLst/>
              <a:gdLst/>
              <a:ahLst/>
              <a:cxnLst>
                <a:cxn ang="0">
                  <a:pos x="6" y="19"/>
                </a:cxn>
                <a:cxn ang="0">
                  <a:pos x="3" y="14"/>
                </a:cxn>
                <a:cxn ang="0">
                  <a:pos x="24" y="0"/>
                </a:cxn>
                <a:cxn ang="0">
                  <a:pos x="19" y="11"/>
                </a:cxn>
                <a:cxn ang="0">
                  <a:pos x="22" y="15"/>
                </a:cxn>
                <a:cxn ang="0">
                  <a:pos x="18" y="17"/>
                </a:cxn>
                <a:cxn ang="0">
                  <a:pos x="14" y="12"/>
                </a:cxn>
                <a:cxn ang="0">
                  <a:pos x="12" y="14"/>
                </a:cxn>
                <a:cxn ang="0">
                  <a:pos x="6" y="19"/>
                </a:cxn>
              </a:cxnLst>
              <a:rect l="0" t="0" r="r" b="b"/>
              <a:pathLst>
                <a:path w="27" h="20">
                  <a:moveTo>
                    <a:pt x="6" y="19"/>
                  </a:moveTo>
                  <a:cubicBezTo>
                    <a:pt x="3" y="20"/>
                    <a:pt x="0" y="16"/>
                    <a:pt x="3" y="14"/>
                  </a:cubicBezTo>
                  <a:cubicBezTo>
                    <a:pt x="8" y="8"/>
                    <a:pt x="16" y="4"/>
                    <a:pt x="24" y="0"/>
                  </a:cubicBezTo>
                  <a:cubicBezTo>
                    <a:pt x="27" y="4"/>
                    <a:pt x="21" y="7"/>
                    <a:pt x="19" y="11"/>
                  </a:cubicBezTo>
                  <a:cubicBezTo>
                    <a:pt x="18" y="12"/>
                    <a:pt x="23" y="12"/>
                    <a:pt x="22" y="15"/>
                  </a:cubicBezTo>
                  <a:cubicBezTo>
                    <a:pt x="22" y="17"/>
                    <a:pt x="19" y="18"/>
                    <a:pt x="18" y="17"/>
                  </a:cubicBezTo>
                  <a:cubicBezTo>
                    <a:pt x="17" y="15"/>
                    <a:pt x="15" y="14"/>
                    <a:pt x="14" y="12"/>
                  </a:cubicBezTo>
                  <a:cubicBezTo>
                    <a:pt x="14" y="12"/>
                    <a:pt x="12" y="12"/>
                    <a:pt x="12" y="14"/>
                  </a:cubicBezTo>
                  <a:cubicBezTo>
                    <a:pt x="12" y="17"/>
                    <a:pt x="8" y="19"/>
                    <a:pt x="6" y="19"/>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8" name="Freeform 177"/>
            <p:cNvSpPr>
              <a:spLocks/>
            </p:cNvSpPr>
            <p:nvPr/>
          </p:nvSpPr>
          <p:spPr bwMode="gray">
            <a:xfrm>
              <a:off x="2683" y="744"/>
              <a:ext cx="10" cy="10"/>
            </a:xfrm>
            <a:custGeom>
              <a:avLst/>
              <a:gdLst/>
              <a:ahLst/>
              <a:cxnLst>
                <a:cxn ang="0">
                  <a:pos x="0" y="4"/>
                </a:cxn>
                <a:cxn ang="0">
                  <a:pos x="5" y="8"/>
                </a:cxn>
                <a:cxn ang="0">
                  <a:pos x="0" y="2"/>
                </a:cxn>
                <a:cxn ang="0">
                  <a:pos x="0" y="4"/>
                </a:cxn>
              </a:cxnLst>
              <a:rect l="0" t="0" r="r" b="b"/>
              <a:pathLst>
                <a:path w="9" h="9">
                  <a:moveTo>
                    <a:pt x="0" y="4"/>
                  </a:moveTo>
                  <a:cubicBezTo>
                    <a:pt x="1" y="6"/>
                    <a:pt x="3" y="9"/>
                    <a:pt x="5" y="8"/>
                  </a:cubicBezTo>
                  <a:cubicBezTo>
                    <a:pt x="9" y="6"/>
                    <a:pt x="4" y="0"/>
                    <a:pt x="0" y="2"/>
                  </a:cubicBezTo>
                  <a:cubicBezTo>
                    <a:pt x="0" y="2"/>
                    <a:pt x="0" y="3"/>
                    <a:pt x="0" y="4"/>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79" name="Freeform 178"/>
            <p:cNvSpPr>
              <a:spLocks/>
            </p:cNvSpPr>
            <p:nvPr/>
          </p:nvSpPr>
          <p:spPr bwMode="gray">
            <a:xfrm>
              <a:off x="2632" y="668"/>
              <a:ext cx="10" cy="6"/>
            </a:xfrm>
            <a:custGeom>
              <a:avLst/>
              <a:gdLst/>
              <a:ahLst/>
              <a:cxnLst>
                <a:cxn ang="0">
                  <a:pos x="4" y="5"/>
                </a:cxn>
                <a:cxn ang="0">
                  <a:pos x="8" y="5"/>
                </a:cxn>
                <a:cxn ang="0">
                  <a:pos x="9" y="3"/>
                </a:cxn>
                <a:cxn ang="0">
                  <a:pos x="2" y="3"/>
                </a:cxn>
                <a:cxn ang="0">
                  <a:pos x="4" y="5"/>
                </a:cxn>
              </a:cxnLst>
              <a:rect l="0" t="0" r="r" b="b"/>
              <a:pathLst>
                <a:path w="9" h="5">
                  <a:moveTo>
                    <a:pt x="4" y="5"/>
                  </a:moveTo>
                  <a:cubicBezTo>
                    <a:pt x="5" y="5"/>
                    <a:pt x="7" y="5"/>
                    <a:pt x="8" y="5"/>
                  </a:cubicBezTo>
                  <a:cubicBezTo>
                    <a:pt x="8" y="4"/>
                    <a:pt x="9" y="3"/>
                    <a:pt x="9" y="3"/>
                  </a:cubicBezTo>
                  <a:cubicBezTo>
                    <a:pt x="8" y="0"/>
                    <a:pt x="4" y="0"/>
                    <a:pt x="2" y="3"/>
                  </a:cubicBezTo>
                  <a:cubicBezTo>
                    <a:pt x="2" y="3"/>
                    <a:pt x="0" y="5"/>
                    <a:pt x="4" y="5"/>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0" name="Freeform 179"/>
            <p:cNvSpPr>
              <a:spLocks/>
            </p:cNvSpPr>
            <p:nvPr/>
          </p:nvSpPr>
          <p:spPr bwMode="gray">
            <a:xfrm>
              <a:off x="2590" y="673"/>
              <a:ext cx="26" cy="21"/>
            </a:xfrm>
            <a:custGeom>
              <a:avLst/>
              <a:gdLst/>
              <a:ahLst/>
              <a:cxnLst>
                <a:cxn ang="0">
                  <a:pos x="10" y="1"/>
                </a:cxn>
                <a:cxn ang="0">
                  <a:pos x="2" y="3"/>
                </a:cxn>
                <a:cxn ang="0">
                  <a:pos x="1" y="10"/>
                </a:cxn>
                <a:cxn ang="0">
                  <a:pos x="19" y="14"/>
                </a:cxn>
                <a:cxn ang="0">
                  <a:pos x="15" y="0"/>
                </a:cxn>
                <a:cxn ang="0">
                  <a:pos x="13" y="0"/>
                </a:cxn>
                <a:cxn ang="0">
                  <a:pos x="10" y="1"/>
                </a:cxn>
              </a:cxnLst>
              <a:rect l="0" t="0" r="r" b="b"/>
              <a:pathLst>
                <a:path w="23" h="18">
                  <a:moveTo>
                    <a:pt x="10" y="1"/>
                  </a:moveTo>
                  <a:cubicBezTo>
                    <a:pt x="6" y="2"/>
                    <a:pt x="6" y="1"/>
                    <a:pt x="2" y="3"/>
                  </a:cubicBezTo>
                  <a:cubicBezTo>
                    <a:pt x="0" y="4"/>
                    <a:pt x="0" y="8"/>
                    <a:pt x="1" y="10"/>
                  </a:cubicBezTo>
                  <a:cubicBezTo>
                    <a:pt x="4" y="16"/>
                    <a:pt x="13" y="18"/>
                    <a:pt x="19" y="14"/>
                  </a:cubicBezTo>
                  <a:cubicBezTo>
                    <a:pt x="23" y="10"/>
                    <a:pt x="18" y="3"/>
                    <a:pt x="15" y="0"/>
                  </a:cubicBezTo>
                  <a:cubicBezTo>
                    <a:pt x="14" y="0"/>
                    <a:pt x="13" y="0"/>
                    <a:pt x="13" y="0"/>
                  </a:cubicBezTo>
                  <a:cubicBezTo>
                    <a:pt x="10" y="0"/>
                    <a:pt x="9" y="0"/>
                    <a:pt x="10" y="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1" name="Freeform 180"/>
            <p:cNvSpPr>
              <a:spLocks/>
            </p:cNvSpPr>
            <p:nvPr/>
          </p:nvSpPr>
          <p:spPr bwMode="gray">
            <a:xfrm>
              <a:off x="2557" y="627"/>
              <a:ext cx="55" cy="28"/>
            </a:xfrm>
            <a:custGeom>
              <a:avLst/>
              <a:gdLst/>
              <a:ahLst/>
              <a:cxnLst>
                <a:cxn ang="0">
                  <a:pos x="37" y="22"/>
                </a:cxn>
                <a:cxn ang="0">
                  <a:pos x="24" y="22"/>
                </a:cxn>
                <a:cxn ang="0">
                  <a:pos x="21" y="20"/>
                </a:cxn>
                <a:cxn ang="0">
                  <a:pos x="24" y="18"/>
                </a:cxn>
                <a:cxn ang="0">
                  <a:pos x="4" y="6"/>
                </a:cxn>
                <a:cxn ang="0">
                  <a:pos x="1" y="3"/>
                </a:cxn>
                <a:cxn ang="0">
                  <a:pos x="3" y="1"/>
                </a:cxn>
                <a:cxn ang="0">
                  <a:pos x="24" y="6"/>
                </a:cxn>
                <a:cxn ang="0">
                  <a:pos x="43" y="4"/>
                </a:cxn>
                <a:cxn ang="0">
                  <a:pos x="45" y="19"/>
                </a:cxn>
                <a:cxn ang="0">
                  <a:pos x="40" y="22"/>
                </a:cxn>
                <a:cxn ang="0">
                  <a:pos x="37" y="22"/>
                </a:cxn>
              </a:cxnLst>
              <a:rect l="0" t="0" r="r" b="b"/>
              <a:pathLst>
                <a:path w="47" h="24">
                  <a:moveTo>
                    <a:pt x="37" y="22"/>
                  </a:moveTo>
                  <a:cubicBezTo>
                    <a:pt x="33" y="19"/>
                    <a:pt x="28" y="23"/>
                    <a:pt x="24" y="22"/>
                  </a:cubicBezTo>
                  <a:cubicBezTo>
                    <a:pt x="23" y="22"/>
                    <a:pt x="22" y="21"/>
                    <a:pt x="21" y="20"/>
                  </a:cubicBezTo>
                  <a:cubicBezTo>
                    <a:pt x="23" y="20"/>
                    <a:pt x="21" y="17"/>
                    <a:pt x="24" y="18"/>
                  </a:cubicBezTo>
                  <a:cubicBezTo>
                    <a:pt x="25" y="9"/>
                    <a:pt x="12" y="5"/>
                    <a:pt x="4" y="6"/>
                  </a:cubicBezTo>
                  <a:cubicBezTo>
                    <a:pt x="4" y="6"/>
                    <a:pt x="2" y="4"/>
                    <a:pt x="1" y="3"/>
                  </a:cubicBezTo>
                  <a:cubicBezTo>
                    <a:pt x="0" y="1"/>
                    <a:pt x="4" y="2"/>
                    <a:pt x="3" y="1"/>
                  </a:cubicBezTo>
                  <a:cubicBezTo>
                    <a:pt x="10" y="2"/>
                    <a:pt x="17" y="5"/>
                    <a:pt x="24" y="6"/>
                  </a:cubicBezTo>
                  <a:cubicBezTo>
                    <a:pt x="30" y="8"/>
                    <a:pt x="36" y="0"/>
                    <a:pt x="43" y="4"/>
                  </a:cubicBezTo>
                  <a:cubicBezTo>
                    <a:pt x="47" y="7"/>
                    <a:pt x="46" y="14"/>
                    <a:pt x="45" y="19"/>
                  </a:cubicBezTo>
                  <a:cubicBezTo>
                    <a:pt x="44" y="24"/>
                    <a:pt x="44" y="22"/>
                    <a:pt x="40" y="22"/>
                  </a:cubicBezTo>
                  <a:cubicBezTo>
                    <a:pt x="38" y="23"/>
                    <a:pt x="36" y="22"/>
                    <a:pt x="37" y="22"/>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2" name="Freeform 181"/>
            <p:cNvSpPr>
              <a:spLocks/>
            </p:cNvSpPr>
            <p:nvPr/>
          </p:nvSpPr>
          <p:spPr bwMode="gray">
            <a:xfrm>
              <a:off x="3549" y="-600"/>
              <a:ext cx="1167" cy="1377"/>
            </a:xfrm>
            <a:custGeom>
              <a:avLst/>
              <a:gdLst/>
              <a:ahLst/>
              <a:cxnLst>
                <a:cxn ang="0">
                  <a:pos x="235" y="1089"/>
                </a:cxn>
                <a:cxn ang="0">
                  <a:pos x="208" y="1104"/>
                </a:cxn>
                <a:cxn ang="0">
                  <a:pos x="152" y="1131"/>
                </a:cxn>
                <a:cxn ang="0">
                  <a:pos x="129" y="1143"/>
                </a:cxn>
                <a:cxn ang="0">
                  <a:pos x="80" y="1138"/>
                </a:cxn>
                <a:cxn ang="0">
                  <a:pos x="122" y="1118"/>
                </a:cxn>
                <a:cxn ang="0">
                  <a:pos x="202" y="1082"/>
                </a:cxn>
                <a:cxn ang="0">
                  <a:pos x="325" y="965"/>
                </a:cxn>
                <a:cxn ang="0">
                  <a:pos x="295" y="887"/>
                </a:cxn>
                <a:cxn ang="0">
                  <a:pos x="267" y="904"/>
                </a:cxn>
                <a:cxn ang="0">
                  <a:pos x="153" y="887"/>
                </a:cxn>
                <a:cxn ang="0">
                  <a:pos x="164" y="838"/>
                </a:cxn>
                <a:cxn ang="0">
                  <a:pos x="144" y="785"/>
                </a:cxn>
                <a:cxn ang="0">
                  <a:pos x="84" y="731"/>
                </a:cxn>
                <a:cxn ang="0">
                  <a:pos x="110" y="716"/>
                </a:cxn>
                <a:cxn ang="0">
                  <a:pos x="59" y="711"/>
                </a:cxn>
                <a:cxn ang="0">
                  <a:pos x="33" y="661"/>
                </a:cxn>
                <a:cxn ang="0">
                  <a:pos x="80" y="578"/>
                </a:cxn>
                <a:cxn ang="0">
                  <a:pos x="161" y="546"/>
                </a:cxn>
                <a:cxn ang="0">
                  <a:pos x="193" y="463"/>
                </a:cxn>
                <a:cxn ang="0">
                  <a:pos x="55" y="470"/>
                </a:cxn>
                <a:cxn ang="0">
                  <a:pos x="1" y="392"/>
                </a:cxn>
                <a:cxn ang="0">
                  <a:pos x="75" y="364"/>
                </a:cxn>
                <a:cxn ang="0">
                  <a:pos x="116" y="359"/>
                </a:cxn>
                <a:cxn ang="0">
                  <a:pos x="174" y="377"/>
                </a:cxn>
                <a:cxn ang="0">
                  <a:pos x="179" y="361"/>
                </a:cxn>
                <a:cxn ang="0">
                  <a:pos x="190" y="335"/>
                </a:cxn>
                <a:cxn ang="0">
                  <a:pos x="111" y="252"/>
                </a:cxn>
                <a:cxn ang="0">
                  <a:pos x="69" y="199"/>
                </a:cxn>
                <a:cxn ang="0">
                  <a:pos x="185" y="77"/>
                </a:cxn>
                <a:cxn ang="0">
                  <a:pos x="243" y="59"/>
                </a:cxn>
                <a:cxn ang="0">
                  <a:pos x="246" y="40"/>
                </a:cxn>
                <a:cxn ang="0">
                  <a:pos x="335" y="34"/>
                </a:cxn>
                <a:cxn ang="0">
                  <a:pos x="436" y="55"/>
                </a:cxn>
                <a:cxn ang="0">
                  <a:pos x="501" y="51"/>
                </a:cxn>
                <a:cxn ang="0">
                  <a:pos x="676" y="55"/>
                </a:cxn>
                <a:cxn ang="0">
                  <a:pos x="942" y="673"/>
                </a:cxn>
                <a:cxn ang="0">
                  <a:pos x="924" y="724"/>
                </a:cxn>
                <a:cxn ang="0">
                  <a:pos x="953" y="699"/>
                </a:cxn>
                <a:cxn ang="0">
                  <a:pos x="873" y="721"/>
                </a:cxn>
                <a:cxn ang="0">
                  <a:pos x="797" y="712"/>
                </a:cxn>
                <a:cxn ang="0">
                  <a:pos x="773" y="724"/>
                </a:cxn>
                <a:cxn ang="0">
                  <a:pos x="731" y="718"/>
                </a:cxn>
                <a:cxn ang="0">
                  <a:pos x="654" y="686"/>
                </a:cxn>
                <a:cxn ang="0">
                  <a:pos x="620" y="720"/>
                </a:cxn>
                <a:cxn ang="0">
                  <a:pos x="636" y="742"/>
                </a:cxn>
                <a:cxn ang="0">
                  <a:pos x="588" y="793"/>
                </a:cxn>
                <a:cxn ang="0">
                  <a:pos x="559" y="824"/>
                </a:cxn>
                <a:cxn ang="0">
                  <a:pos x="526" y="815"/>
                </a:cxn>
                <a:cxn ang="0">
                  <a:pos x="534" y="718"/>
                </a:cxn>
                <a:cxn ang="0">
                  <a:pos x="553" y="685"/>
                </a:cxn>
                <a:cxn ang="0">
                  <a:pos x="491" y="748"/>
                </a:cxn>
                <a:cxn ang="0">
                  <a:pos x="466" y="803"/>
                </a:cxn>
                <a:cxn ang="0">
                  <a:pos x="440" y="830"/>
                </a:cxn>
                <a:cxn ang="0">
                  <a:pos x="435" y="923"/>
                </a:cxn>
                <a:cxn ang="0">
                  <a:pos x="404" y="951"/>
                </a:cxn>
                <a:cxn ang="0">
                  <a:pos x="371" y="975"/>
                </a:cxn>
                <a:cxn ang="0">
                  <a:pos x="338" y="1015"/>
                </a:cxn>
              </a:cxnLst>
              <a:rect l="0" t="0" r="r" b="b"/>
              <a:pathLst>
                <a:path w="1002" h="1183">
                  <a:moveTo>
                    <a:pt x="292" y="1049"/>
                  </a:moveTo>
                  <a:cubicBezTo>
                    <a:pt x="292" y="1053"/>
                    <a:pt x="296" y="1055"/>
                    <a:pt x="296" y="1058"/>
                  </a:cubicBezTo>
                  <a:cubicBezTo>
                    <a:pt x="296" y="1059"/>
                    <a:pt x="272" y="1080"/>
                    <a:pt x="267" y="1080"/>
                  </a:cubicBezTo>
                  <a:cubicBezTo>
                    <a:pt x="267" y="1080"/>
                    <a:pt x="250" y="1089"/>
                    <a:pt x="250" y="1092"/>
                  </a:cubicBezTo>
                  <a:cubicBezTo>
                    <a:pt x="250" y="1096"/>
                    <a:pt x="254" y="1102"/>
                    <a:pt x="252" y="1107"/>
                  </a:cubicBezTo>
                  <a:cubicBezTo>
                    <a:pt x="247" y="1107"/>
                    <a:pt x="247" y="1107"/>
                    <a:pt x="247" y="1107"/>
                  </a:cubicBezTo>
                  <a:cubicBezTo>
                    <a:pt x="243" y="1106"/>
                    <a:pt x="241" y="1097"/>
                    <a:pt x="241" y="1091"/>
                  </a:cubicBezTo>
                  <a:cubicBezTo>
                    <a:pt x="241" y="1088"/>
                    <a:pt x="237" y="1089"/>
                    <a:pt x="235" y="1089"/>
                  </a:cubicBezTo>
                  <a:cubicBezTo>
                    <a:pt x="233" y="1089"/>
                    <a:pt x="235" y="1093"/>
                    <a:pt x="229" y="1091"/>
                  </a:cubicBezTo>
                  <a:cubicBezTo>
                    <a:pt x="228" y="1094"/>
                    <a:pt x="229" y="1097"/>
                    <a:pt x="226" y="1099"/>
                  </a:cubicBezTo>
                  <a:cubicBezTo>
                    <a:pt x="227" y="1098"/>
                    <a:pt x="226" y="1097"/>
                    <a:pt x="225" y="1097"/>
                  </a:cubicBezTo>
                  <a:cubicBezTo>
                    <a:pt x="224" y="1097"/>
                    <a:pt x="224" y="1099"/>
                    <a:pt x="224" y="1099"/>
                  </a:cubicBezTo>
                  <a:cubicBezTo>
                    <a:pt x="224" y="1100"/>
                    <a:pt x="222" y="1099"/>
                    <a:pt x="220" y="1099"/>
                  </a:cubicBezTo>
                  <a:cubicBezTo>
                    <a:pt x="221" y="1103"/>
                    <a:pt x="216" y="1103"/>
                    <a:pt x="214" y="1103"/>
                  </a:cubicBezTo>
                  <a:cubicBezTo>
                    <a:pt x="213" y="1103"/>
                    <a:pt x="212" y="1105"/>
                    <a:pt x="210" y="1106"/>
                  </a:cubicBezTo>
                  <a:cubicBezTo>
                    <a:pt x="210" y="1105"/>
                    <a:pt x="209" y="1104"/>
                    <a:pt x="208" y="1104"/>
                  </a:cubicBezTo>
                  <a:cubicBezTo>
                    <a:pt x="209" y="1105"/>
                    <a:pt x="208" y="1107"/>
                    <a:pt x="208" y="1107"/>
                  </a:cubicBezTo>
                  <a:cubicBezTo>
                    <a:pt x="201" y="1107"/>
                    <a:pt x="199" y="1112"/>
                    <a:pt x="197" y="1116"/>
                  </a:cubicBezTo>
                  <a:cubicBezTo>
                    <a:pt x="197" y="1116"/>
                    <a:pt x="188" y="1116"/>
                    <a:pt x="188" y="1117"/>
                  </a:cubicBezTo>
                  <a:cubicBezTo>
                    <a:pt x="188" y="1117"/>
                    <a:pt x="181" y="1125"/>
                    <a:pt x="181" y="1125"/>
                  </a:cubicBezTo>
                  <a:cubicBezTo>
                    <a:pt x="177" y="1125"/>
                    <a:pt x="171" y="1126"/>
                    <a:pt x="171" y="1124"/>
                  </a:cubicBezTo>
                  <a:cubicBezTo>
                    <a:pt x="171" y="1120"/>
                    <a:pt x="176" y="1110"/>
                    <a:pt x="178" y="1110"/>
                  </a:cubicBezTo>
                  <a:cubicBezTo>
                    <a:pt x="181" y="1110"/>
                    <a:pt x="177" y="1103"/>
                    <a:pt x="176" y="1102"/>
                  </a:cubicBezTo>
                  <a:cubicBezTo>
                    <a:pt x="175" y="1102"/>
                    <a:pt x="154" y="1127"/>
                    <a:pt x="152" y="1131"/>
                  </a:cubicBezTo>
                  <a:cubicBezTo>
                    <a:pt x="152" y="1137"/>
                    <a:pt x="152" y="1137"/>
                    <a:pt x="152" y="1137"/>
                  </a:cubicBezTo>
                  <a:cubicBezTo>
                    <a:pt x="150" y="1139"/>
                    <a:pt x="146" y="1143"/>
                    <a:pt x="146" y="1150"/>
                  </a:cubicBezTo>
                  <a:cubicBezTo>
                    <a:pt x="146" y="1152"/>
                    <a:pt x="142" y="1152"/>
                    <a:pt x="139" y="1152"/>
                  </a:cubicBezTo>
                  <a:cubicBezTo>
                    <a:pt x="139" y="1152"/>
                    <a:pt x="137" y="1149"/>
                    <a:pt x="140" y="1144"/>
                  </a:cubicBezTo>
                  <a:cubicBezTo>
                    <a:pt x="141" y="1143"/>
                    <a:pt x="138" y="1141"/>
                    <a:pt x="135" y="1141"/>
                  </a:cubicBezTo>
                  <a:cubicBezTo>
                    <a:pt x="133" y="1141"/>
                    <a:pt x="134" y="1138"/>
                    <a:pt x="134" y="1138"/>
                  </a:cubicBezTo>
                  <a:cubicBezTo>
                    <a:pt x="135" y="1137"/>
                    <a:pt x="140" y="1129"/>
                    <a:pt x="133" y="1129"/>
                  </a:cubicBezTo>
                  <a:cubicBezTo>
                    <a:pt x="127" y="1129"/>
                    <a:pt x="129" y="1140"/>
                    <a:pt x="129" y="1143"/>
                  </a:cubicBezTo>
                  <a:cubicBezTo>
                    <a:pt x="129" y="1152"/>
                    <a:pt x="118" y="1151"/>
                    <a:pt x="114" y="1145"/>
                  </a:cubicBezTo>
                  <a:cubicBezTo>
                    <a:pt x="112" y="1145"/>
                    <a:pt x="112" y="1145"/>
                    <a:pt x="112" y="1145"/>
                  </a:cubicBezTo>
                  <a:cubicBezTo>
                    <a:pt x="108" y="1149"/>
                    <a:pt x="99" y="1162"/>
                    <a:pt x="97" y="1162"/>
                  </a:cubicBezTo>
                  <a:cubicBezTo>
                    <a:pt x="94" y="1162"/>
                    <a:pt x="79" y="1165"/>
                    <a:pt x="72" y="1165"/>
                  </a:cubicBezTo>
                  <a:cubicBezTo>
                    <a:pt x="61" y="1165"/>
                    <a:pt x="60" y="1183"/>
                    <a:pt x="55" y="1183"/>
                  </a:cubicBezTo>
                  <a:cubicBezTo>
                    <a:pt x="48" y="1183"/>
                    <a:pt x="36" y="1179"/>
                    <a:pt x="36" y="1175"/>
                  </a:cubicBezTo>
                  <a:cubicBezTo>
                    <a:pt x="36" y="1162"/>
                    <a:pt x="49" y="1151"/>
                    <a:pt x="56" y="1143"/>
                  </a:cubicBezTo>
                  <a:cubicBezTo>
                    <a:pt x="56" y="1143"/>
                    <a:pt x="79" y="1138"/>
                    <a:pt x="80" y="1138"/>
                  </a:cubicBezTo>
                  <a:cubicBezTo>
                    <a:pt x="90" y="1138"/>
                    <a:pt x="93" y="1142"/>
                    <a:pt x="98" y="1150"/>
                  </a:cubicBezTo>
                  <a:cubicBezTo>
                    <a:pt x="100" y="1150"/>
                    <a:pt x="100" y="1150"/>
                    <a:pt x="100" y="1150"/>
                  </a:cubicBezTo>
                  <a:cubicBezTo>
                    <a:pt x="100" y="1147"/>
                    <a:pt x="100" y="1147"/>
                    <a:pt x="100" y="1147"/>
                  </a:cubicBezTo>
                  <a:cubicBezTo>
                    <a:pt x="104" y="1146"/>
                    <a:pt x="107" y="1141"/>
                    <a:pt x="105" y="1137"/>
                  </a:cubicBezTo>
                  <a:cubicBezTo>
                    <a:pt x="103" y="1137"/>
                    <a:pt x="103" y="1137"/>
                    <a:pt x="103" y="1137"/>
                  </a:cubicBezTo>
                  <a:cubicBezTo>
                    <a:pt x="101" y="1134"/>
                    <a:pt x="104" y="1132"/>
                    <a:pt x="105" y="1131"/>
                  </a:cubicBezTo>
                  <a:cubicBezTo>
                    <a:pt x="108" y="1129"/>
                    <a:pt x="115" y="1131"/>
                    <a:pt x="115" y="1130"/>
                  </a:cubicBezTo>
                  <a:cubicBezTo>
                    <a:pt x="115" y="1125"/>
                    <a:pt x="122" y="1121"/>
                    <a:pt x="122" y="1118"/>
                  </a:cubicBezTo>
                  <a:cubicBezTo>
                    <a:pt x="122" y="1116"/>
                    <a:pt x="134" y="1120"/>
                    <a:pt x="134" y="1118"/>
                  </a:cubicBezTo>
                  <a:cubicBezTo>
                    <a:pt x="134" y="1112"/>
                    <a:pt x="150" y="1087"/>
                    <a:pt x="156" y="1087"/>
                  </a:cubicBezTo>
                  <a:cubicBezTo>
                    <a:pt x="161" y="1087"/>
                    <a:pt x="175" y="1073"/>
                    <a:pt x="182" y="1073"/>
                  </a:cubicBezTo>
                  <a:cubicBezTo>
                    <a:pt x="183" y="1073"/>
                    <a:pt x="192" y="1071"/>
                    <a:pt x="198" y="1072"/>
                  </a:cubicBezTo>
                  <a:cubicBezTo>
                    <a:pt x="198" y="1075"/>
                    <a:pt x="198" y="1075"/>
                    <a:pt x="198" y="1075"/>
                  </a:cubicBezTo>
                  <a:cubicBezTo>
                    <a:pt x="197" y="1078"/>
                    <a:pt x="196" y="1084"/>
                    <a:pt x="196" y="1086"/>
                  </a:cubicBezTo>
                  <a:cubicBezTo>
                    <a:pt x="196" y="1087"/>
                    <a:pt x="200" y="1092"/>
                    <a:pt x="204" y="1089"/>
                  </a:cubicBezTo>
                  <a:cubicBezTo>
                    <a:pt x="202" y="1086"/>
                    <a:pt x="202" y="1082"/>
                    <a:pt x="202" y="1082"/>
                  </a:cubicBezTo>
                  <a:cubicBezTo>
                    <a:pt x="206" y="1081"/>
                    <a:pt x="214" y="1091"/>
                    <a:pt x="217" y="1091"/>
                  </a:cubicBezTo>
                  <a:cubicBezTo>
                    <a:pt x="217" y="1091"/>
                    <a:pt x="221" y="1084"/>
                    <a:pt x="220" y="1084"/>
                  </a:cubicBezTo>
                  <a:cubicBezTo>
                    <a:pt x="199" y="1084"/>
                    <a:pt x="227" y="1046"/>
                    <a:pt x="227" y="1044"/>
                  </a:cubicBezTo>
                  <a:cubicBezTo>
                    <a:pt x="227" y="1042"/>
                    <a:pt x="267" y="1019"/>
                    <a:pt x="268" y="1019"/>
                  </a:cubicBezTo>
                  <a:cubicBezTo>
                    <a:pt x="274" y="1019"/>
                    <a:pt x="279" y="1018"/>
                    <a:pt x="285" y="1018"/>
                  </a:cubicBezTo>
                  <a:cubicBezTo>
                    <a:pt x="284" y="1014"/>
                    <a:pt x="283" y="1006"/>
                    <a:pt x="283" y="1006"/>
                  </a:cubicBezTo>
                  <a:cubicBezTo>
                    <a:pt x="284" y="992"/>
                    <a:pt x="301" y="975"/>
                    <a:pt x="310" y="970"/>
                  </a:cubicBezTo>
                  <a:cubicBezTo>
                    <a:pt x="310" y="970"/>
                    <a:pt x="325" y="966"/>
                    <a:pt x="325" y="965"/>
                  </a:cubicBezTo>
                  <a:cubicBezTo>
                    <a:pt x="325" y="965"/>
                    <a:pt x="317" y="959"/>
                    <a:pt x="317" y="957"/>
                  </a:cubicBezTo>
                  <a:cubicBezTo>
                    <a:pt x="317" y="956"/>
                    <a:pt x="324" y="952"/>
                    <a:pt x="326" y="952"/>
                  </a:cubicBezTo>
                  <a:cubicBezTo>
                    <a:pt x="328" y="952"/>
                    <a:pt x="326" y="942"/>
                    <a:pt x="324" y="940"/>
                  </a:cubicBezTo>
                  <a:cubicBezTo>
                    <a:pt x="324" y="940"/>
                    <a:pt x="324" y="913"/>
                    <a:pt x="324" y="911"/>
                  </a:cubicBezTo>
                  <a:cubicBezTo>
                    <a:pt x="324" y="911"/>
                    <a:pt x="327" y="907"/>
                    <a:pt x="327" y="907"/>
                  </a:cubicBezTo>
                  <a:cubicBezTo>
                    <a:pt x="342" y="905"/>
                    <a:pt x="344" y="882"/>
                    <a:pt x="344" y="869"/>
                  </a:cubicBezTo>
                  <a:cubicBezTo>
                    <a:pt x="328" y="883"/>
                    <a:pt x="317" y="885"/>
                    <a:pt x="296" y="890"/>
                  </a:cubicBezTo>
                  <a:cubicBezTo>
                    <a:pt x="295" y="887"/>
                    <a:pt x="295" y="887"/>
                    <a:pt x="295" y="887"/>
                  </a:cubicBezTo>
                  <a:cubicBezTo>
                    <a:pt x="293" y="887"/>
                    <a:pt x="283" y="883"/>
                    <a:pt x="283" y="879"/>
                  </a:cubicBezTo>
                  <a:cubicBezTo>
                    <a:pt x="283" y="875"/>
                    <a:pt x="288" y="867"/>
                    <a:pt x="288" y="866"/>
                  </a:cubicBezTo>
                  <a:cubicBezTo>
                    <a:pt x="288" y="866"/>
                    <a:pt x="295" y="863"/>
                    <a:pt x="298" y="864"/>
                  </a:cubicBezTo>
                  <a:cubicBezTo>
                    <a:pt x="292" y="854"/>
                    <a:pt x="268" y="868"/>
                    <a:pt x="267" y="876"/>
                  </a:cubicBezTo>
                  <a:cubicBezTo>
                    <a:pt x="267" y="876"/>
                    <a:pt x="267" y="882"/>
                    <a:pt x="268" y="885"/>
                  </a:cubicBezTo>
                  <a:cubicBezTo>
                    <a:pt x="268" y="885"/>
                    <a:pt x="270" y="885"/>
                    <a:pt x="271" y="885"/>
                  </a:cubicBezTo>
                  <a:cubicBezTo>
                    <a:pt x="271" y="889"/>
                    <a:pt x="275" y="892"/>
                    <a:pt x="275" y="893"/>
                  </a:cubicBezTo>
                  <a:cubicBezTo>
                    <a:pt x="275" y="901"/>
                    <a:pt x="267" y="904"/>
                    <a:pt x="267" y="904"/>
                  </a:cubicBezTo>
                  <a:cubicBezTo>
                    <a:pt x="262" y="899"/>
                    <a:pt x="251" y="891"/>
                    <a:pt x="248" y="889"/>
                  </a:cubicBezTo>
                  <a:cubicBezTo>
                    <a:pt x="248" y="889"/>
                    <a:pt x="240" y="880"/>
                    <a:pt x="243" y="875"/>
                  </a:cubicBezTo>
                  <a:cubicBezTo>
                    <a:pt x="236" y="878"/>
                    <a:pt x="230" y="872"/>
                    <a:pt x="224" y="875"/>
                  </a:cubicBezTo>
                  <a:cubicBezTo>
                    <a:pt x="223" y="870"/>
                    <a:pt x="220" y="863"/>
                    <a:pt x="220" y="863"/>
                  </a:cubicBezTo>
                  <a:cubicBezTo>
                    <a:pt x="216" y="861"/>
                    <a:pt x="190" y="886"/>
                    <a:pt x="187" y="886"/>
                  </a:cubicBezTo>
                  <a:cubicBezTo>
                    <a:pt x="180" y="886"/>
                    <a:pt x="170" y="894"/>
                    <a:pt x="162" y="899"/>
                  </a:cubicBezTo>
                  <a:cubicBezTo>
                    <a:pt x="162" y="896"/>
                    <a:pt x="162" y="881"/>
                    <a:pt x="154" y="885"/>
                  </a:cubicBezTo>
                  <a:cubicBezTo>
                    <a:pt x="153" y="887"/>
                    <a:pt x="153" y="887"/>
                    <a:pt x="153" y="887"/>
                  </a:cubicBezTo>
                  <a:cubicBezTo>
                    <a:pt x="152" y="887"/>
                    <a:pt x="150" y="883"/>
                    <a:pt x="150" y="883"/>
                  </a:cubicBezTo>
                  <a:cubicBezTo>
                    <a:pt x="152" y="881"/>
                    <a:pt x="161" y="881"/>
                    <a:pt x="166" y="881"/>
                  </a:cubicBezTo>
                  <a:cubicBezTo>
                    <a:pt x="167" y="881"/>
                    <a:pt x="163" y="869"/>
                    <a:pt x="163" y="865"/>
                  </a:cubicBezTo>
                  <a:cubicBezTo>
                    <a:pt x="166" y="866"/>
                    <a:pt x="170" y="865"/>
                    <a:pt x="171" y="865"/>
                  </a:cubicBezTo>
                  <a:cubicBezTo>
                    <a:pt x="174" y="865"/>
                    <a:pt x="173" y="855"/>
                    <a:pt x="171" y="855"/>
                  </a:cubicBezTo>
                  <a:cubicBezTo>
                    <a:pt x="169" y="855"/>
                    <a:pt x="161" y="856"/>
                    <a:pt x="161" y="861"/>
                  </a:cubicBezTo>
                  <a:cubicBezTo>
                    <a:pt x="158" y="854"/>
                    <a:pt x="158" y="841"/>
                    <a:pt x="163" y="841"/>
                  </a:cubicBezTo>
                  <a:cubicBezTo>
                    <a:pt x="165" y="841"/>
                    <a:pt x="164" y="840"/>
                    <a:pt x="164" y="838"/>
                  </a:cubicBezTo>
                  <a:cubicBezTo>
                    <a:pt x="164" y="831"/>
                    <a:pt x="165" y="823"/>
                    <a:pt x="165" y="817"/>
                  </a:cubicBezTo>
                  <a:cubicBezTo>
                    <a:pt x="165" y="815"/>
                    <a:pt x="156" y="809"/>
                    <a:pt x="156" y="809"/>
                  </a:cubicBezTo>
                  <a:cubicBezTo>
                    <a:pt x="156" y="808"/>
                    <a:pt x="152" y="792"/>
                    <a:pt x="152" y="790"/>
                  </a:cubicBezTo>
                  <a:cubicBezTo>
                    <a:pt x="152" y="790"/>
                    <a:pt x="150" y="790"/>
                    <a:pt x="150" y="790"/>
                  </a:cubicBezTo>
                  <a:cubicBezTo>
                    <a:pt x="152" y="782"/>
                    <a:pt x="152" y="773"/>
                    <a:pt x="152" y="766"/>
                  </a:cubicBezTo>
                  <a:cubicBezTo>
                    <a:pt x="152" y="760"/>
                    <a:pt x="161" y="756"/>
                    <a:pt x="161" y="749"/>
                  </a:cubicBezTo>
                  <a:cubicBezTo>
                    <a:pt x="160" y="747"/>
                    <a:pt x="160" y="747"/>
                    <a:pt x="160" y="747"/>
                  </a:cubicBezTo>
                  <a:cubicBezTo>
                    <a:pt x="151" y="745"/>
                    <a:pt x="144" y="781"/>
                    <a:pt x="144" y="785"/>
                  </a:cubicBezTo>
                  <a:cubicBezTo>
                    <a:pt x="144" y="789"/>
                    <a:pt x="120" y="802"/>
                    <a:pt x="115" y="802"/>
                  </a:cubicBezTo>
                  <a:cubicBezTo>
                    <a:pt x="109" y="802"/>
                    <a:pt x="81" y="799"/>
                    <a:pt x="81" y="794"/>
                  </a:cubicBezTo>
                  <a:cubicBezTo>
                    <a:pt x="83" y="789"/>
                    <a:pt x="83" y="789"/>
                    <a:pt x="83" y="789"/>
                  </a:cubicBezTo>
                  <a:cubicBezTo>
                    <a:pt x="83" y="784"/>
                    <a:pt x="61" y="762"/>
                    <a:pt x="55" y="762"/>
                  </a:cubicBezTo>
                  <a:cubicBezTo>
                    <a:pt x="55" y="762"/>
                    <a:pt x="54" y="760"/>
                    <a:pt x="48" y="760"/>
                  </a:cubicBezTo>
                  <a:cubicBezTo>
                    <a:pt x="48" y="760"/>
                    <a:pt x="48" y="759"/>
                    <a:pt x="48" y="758"/>
                  </a:cubicBezTo>
                  <a:cubicBezTo>
                    <a:pt x="64" y="759"/>
                    <a:pt x="64" y="731"/>
                    <a:pt x="66" y="731"/>
                  </a:cubicBezTo>
                  <a:cubicBezTo>
                    <a:pt x="70" y="731"/>
                    <a:pt x="84" y="731"/>
                    <a:pt x="84" y="731"/>
                  </a:cubicBezTo>
                  <a:cubicBezTo>
                    <a:pt x="84" y="731"/>
                    <a:pt x="83" y="745"/>
                    <a:pt x="76" y="744"/>
                  </a:cubicBezTo>
                  <a:cubicBezTo>
                    <a:pt x="76" y="745"/>
                    <a:pt x="76" y="746"/>
                    <a:pt x="76" y="747"/>
                  </a:cubicBezTo>
                  <a:cubicBezTo>
                    <a:pt x="82" y="743"/>
                    <a:pt x="92" y="745"/>
                    <a:pt x="96" y="745"/>
                  </a:cubicBezTo>
                  <a:cubicBezTo>
                    <a:pt x="96" y="745"/>
                    <a:pt x="114" y="767"/>
                    <a:pt x="114" y="739"/>
                  </a:cubicBezTo>
                  <a:cubicBezTo>
                    <a:pt x="114" y="736"/>
                    <a:pt x="123" y="732"/>
                    <a:pt x="122" y="730"/>
                  </a:cubicBezTo>
                  <a:cubicBezTo>
                    <a:pt x="122" y="730"/>
                    <a:pt x="107" y="731"/>
                    <a:pt x="107" y="729"/>
                  </a:cubicBezTo>
                  <a:cubicBezTo>
                    <a:pt x="107" y="726"/>
                    <a:pt x="111" y="724"/>
                    <a:pt x="112" y="723"/>
                  </a:cubicBezTo>
                  <a:cubicBezTo>
                    <a:pt x="112" y="723"/>
                    <a:pt x="113" y="716"/>
                    <a:pt x="110" y="716"/>
                  </a:cubicBezTo>
                  <a:cubicBezTo>
                    <a:pt x="110" y="716"/>
                    <a:pt x="106" y="716"/>
                    <a:pt x="106" y="716"/>
                  </a:cubicBezTo>
                  <a:cubicBezTo>
                    <a:pt x="104" y="720"/>
                    <a:pt x="97" y="726"/>
                    <a:pt x="95" y="726"/>
                  </a:cubicBezTo>
                  <a:cubicBezTo>
                    <a:pt x="89" y="726"/>
                    <a:pt x="82" y="725"/>
                    <a:pt x="75" y="725"/>
                  </a:cubicBezTo>
                  <a:cubicBezTo>
                    <a:pt x="74" y="725"/>
                    <a:pt x="74" y="722"/>
                    <a:pt x="73" y="722"/>
                  </a:cubicBezTo>
                  <a:cubicBezTo>
                    <a:pt x="67" y="722"/>
                    <a:pt x="58" y="721"/>
                    <a:pt x="61" y="714"/>
                  </a:cubicBezTo>
                  <a:cubicBezTo>
                    <a:pt x="66" y="713"/>
                    <a:pt x="66" y="713"/>
                    <a:pt x="66" y="713"/>
                  </a:cubicBezTo>
                  <a:cubicBezTo>
                    <a:pt x="67" y="713"/>
                    <a:pt x="65" y="707"/>
                    <a:pt x="65" y="707"/>
                  </a:cubicBezTo>
                  <a:cubicBezTo>
                    <a:pt x="64" y="707"/>
                    <a:pt x="61" y="711"/>
                    <a:pt x="59" y="711"/>
                  </a:cubicBezTo>
                  <a:cubicBezTo>
                    <a:pt x="57" y="711"/>
                    <a:pt x="54" y="705"/>
                    <a:pt x="53" y="706"/>
                  </a:cubicBezTo>
                  <a:cubicBezTo>
                    <a:pt x="53" y="706"/>
                    <a:pt x="51" y="710"/>
                    <a:pt x="50" y="712"/>
                  </a:cubicBezTo>
                  <a:cubicBezTo>
                    <a:pt x="46" y="706"/>
                    <a:pt x="48" y="696"/>
                    <a:pt x="42" y="696"/>
                  </a:cubicBezTo>
                  <a:cubicBezTo>
                    <a:pt x="36" y="696"/>
                    <a:pt x="33" y="690"/>
                    <a:pt x="33" y="686"/>
                  </a:cubicBezTo>
                  <a:cubicBezTo>
                    <a:pt x="33" y="683"/>
                    <a:pt x="41" y="678"/>
                    <a:pt x="29" y="675"/>
                  </a:cubicBezTo>
                  <a:cubicBezTo>
                    <a:pt x="29" y="675"/>
                    <a:pt x="29" y="670"/>
                    <a:pt x="29" y="670"/>
                  </a:cubicBezTo>
                  <a:cubicBezTo>
                    <a:pt x="29" y="668"/>
                    <a:pt x="36" y="669"/>
                    <a:pt x="39" y="666"/>
                  </a:cubicBezTo>
                  <a:cubicBezTo>
                    <a:pt x="37" y="665"/>
                    <a:pt x="34" y="663"/>
                    <a:pt x="33" y="661"/>
                  </a:cubicBezTo>
                  <a:cubicBezTo>
                    <a:pt x="32" y="658"/>
                    <a:pt x="39" y="658"/>
                    <a:pt x="39" y="658"/>
                  </a:cubicBezTo>
                  <a:cubicBezTo>
                    <a:pt x="42" y="653"/>
                    <a:pt x="50" y="633"/>
                    <a:pt x="56" y="633"/>
                  </a:cubicBezTo>
                  <a:cubicBezTo>
                    <a:pt x="57" y="633"/>
                    <a:pt x="70" y="620"/>
                    <a:pt x="74" y="614"/>
                  </a:cubicBezTo>
                  <a:cubicBezTo>
                    <a:pt x="74" y="614"/>
                    <a:pt x="84" y="612"/>
                    <a:pt x="85" y="611"/>
                  </a:cubicBezTo>
                  <a:cubicBezTo>
                    <a:pt x="85" y="611"/>
                    <a:pt x="82" y="610"/>
                    <a:pt x="82" y="608"/>
                  </a:cubicBezTo>
                  <a:cubicBezTo>
                    <a:pt x="83" y="608"/>
                    <a:pt x="85" y="608"/>
                    <a:pt x="85" y="608"/>
                  </a:cubicBezTo>
                  <a:cubicBezTo>
                    <a:pt x="85" y="606"/>
                    <a:pt x="83" y="603"/>
                    <a:pt x="80" y="603"/>
                  </a:cubicBezTo>
                  <a:cubicBezTo>
                    <a:pt x="81" y="597"/>
                    <a:pt x="76" y="592"/>
                    <a:pt x="80" y="578"/>
                  </a:cubicBezTo>
                  <a:cubicBezTo>
                    <a:pt x="80" y="578"/>
                    <a:pt x="88" y="578"/>
                    <a:pt x="93" y="578"/>
                  </a:cubicBezTo>
                  <a:cubicBezTo>
                    <a:pt x="94" y="577"/>
                    <a:pt x="94" y="577"/>
                    <a:pt x="94" y="577"/>
                  </a:cubicBezTo>
                  <a:cubicBezTo>
                    <a:pt x="83" y="568"/>
                    <a:pt x="98" y="564"/>
                    <a:pt x="106" y="564"/>
                  </a:cubicBezTo>
                  <a:cubicBezTo>
                    <a:pt x="110" y="564"/>
                    <a:pt x="110" y="571"/>
                    <a:pt x="113" y="572"/>
                  </a:cubicBezTo>
                  <a:cubicBezTo>
                    <a:pt x="118" y="573"/>
                    <a:pt x="118" y="573"/>
                    <a:pt x="118" y="573"/>
                  </a:cubicBezTo>
                  <a:cubicBezTo>
                    <a:pt x="120" y="575"/>
                    <a:pt x="117" y="578"/>
                    <a:pt x="114" y="580"/>
                  </a:cubicBezTo>
                  <a:cubicBezTo>
                    <a:pt x="117" y="579"/>
                    <a:pt x="145" y="569"/>
                    <a:pt x="148" y="569"/>
                  </a:cubicBezTo>
                  <a:cubicBezTo>
                    <a:pt x="152" y="569"/>
                    <a:pt x="155" y="546"/>
                    <a:pt x="161" y="546"/>
                  </a:cubicBezTo>
                  <a:cubicBezTo>
                    <a:pt x="172" y="546"/>
                    <a:pt x="205" y="557"/>
                    <a:pt x="205" y="540"/>
                  </a:cubicBezTo>
                  <a:cubicBezTo>
                    <a:pt x="205" y="540"/>
                    <a:pt x="205" y="527"/>
                    <a:pt x="205" y="520"/>
                  </a:cubicBezTo>
                  <a:cubicBezTo>
                    <a:pt x="197" y="520"/>
                    <a:pt x="199" y="504"/>
                    <a:pt x="199" y="499"/>
                  </a:cubicBezTo>
                  <a:cubicBezTo>
                    <a:pt x="199" y="498"/>
                    <a:pt x="190" y="493"/>
                    <a:pt x="187" y="492"/>
                  </a:cubicBezTo>
                  <a:cubicBezTo>
                    <a:pt x="187" y="492"/>
                    <a:pt x="183" y="489"/>
                    <a:pt x="183" y="486"/>
                  </a:cubicBezTo>
                  <a:cubicBezTo>
                    <a:pt x="189" y="487"/>
                    <a:pt x="195" y="484"/>
                    <a:pt x="198" y="479"/>
                  </a:cubicBezTo>
                  <a:cubicBezTo>
                    <a:pt x="198" y="479"/>
                    <a:pt x="203" y="478"/>
                    <a:pt x="203" y="476"/>
                  </a:cubicBezTo>
                  <a:cubicBezTo>
                    <a:pt x="203" y="469"/>
                    <a:pt x="201" y="463"/>
                    <a:pt x="193" y="463"/>
                  </a:cubicBezTo>
                  <a:cubicBezTo>
                    <a:pt x="192" y="463"/>
                    <a:pt x="177" y="467"/>
                    <a:pt x="176" y="467"/>
                  </a:cubicBezTo>
                  <a:cubicBezTo>
                    <a:pt x="175" y="467"/>
                    <a:pt x="169" y="474"/>
                    <a:pt x="168" y="474"/>
                  </a:cubicBezTo>
                  <a:cubicBezTo>
                    <a:pt x="154" y="474"/>
                    <a:pt x="148" y="493"/>
                    <a:pt x="139" y="493"/>
                  </a:cubicBezTo>
                  <a:cubicBezTo>
                    <a:pt x="137" y="493"/>
                    <a:pt x="136" y="474"/>
                    <a:pt x="132" y="474"/>
                  </a:cubicBezTo>
                  <a:cubicBezTo>
                    <a:pt x="130" y="474"/>
                    <a:pt x="133" y="485"/>
                    <a:pt x="131" y="485"/>
                  </a:cubicBezTo>
                  <a:cubicBezTo>
                    <a:pt x="130" y="485"/>
                    <a:pt x="126" y="483"/>
                    <a:pt x="125" y="479"/>
                  </a:cubicBezTo>
                  <a:cubicBezTo>
                    <a:pt x="89" y="489"/>
                    <a:pt x="89" y="481"/>
                    <a:pt x="61" y="470"/>
                  </a:cubicBezTo>
                  <a:cubicBezTo>
                    <a:pt x="55" y="470"/>
                    <a:pt x="55" y="470"/>
                    <a:pt x="55" y="470"/>
                  </a:cubicBezTo>
                  <a:cubicBezTo>
                    <a:pt x="40" y="464"/>
                    <a:pt x="31" y="456"/>
                    <a:pt x="31" y="435"/>
                  </a:cubicBezTo>
                  <a:cubicBezTo>
                    <a:pt x="31" y="435"/>
                    <a:pt x="22" y="428"/>
                    <a:pt x="22" y="428"/>
                  </a:cubicBezTo>
                  <a:cubicBezTo>
                    <a:pt x="22" y="427"/>
                    <a:pt x="26" y="425"/>
                    <a:pt x="27" y="425"/>
                  </a:cubicBezTo>
                  <a:cubicBezTo>
                    <a:pt x="27" y="425"/>
                    <a:pt x="33" y="428"/>
                    <a:pt x="33" y="428"/>
                  </a:cubicBezTo>
                  <a:cubicBezTo>
                    <a:pt x="36" y="426"/>
                    <a:pt x="45" y="429"/>
                    <a:pt x="49" y="425"/>
                  </a:cubicBezTo>
                  <a:cubicBezTo>
                    <a:pt x="56" y="418"/>
                    <a:pt x="41" y="416"/>
                    <a:pt x="40" y="416"/>
                  </a:cubicBezTo>
                  <a:cubicBezTo>
                    <a:pt x="40" y="414"/>
                    <a:pt x="40" y="414"/>
                    <a:pt x="40" y="414"/>
                  </a:cubicBezTo>
                  <a:cubicBezTo>
                    <a:pt x="29" y="414"/>
                    <a:pt x="1" y="410"/>
                    <a:pt x="1" y="392"/>
                  </a:cubicBezTo>
                  <a:cubicBezTo>
                    <a:pt x="1" y="392"/>
                    <a:pt x="0" y="383"/>
                    <a:pt x="2" y="381"/>
                  </a:cubicBezTo>
                  <a:cubicBezTo>
                    <a:pt x="2" y="381"/>
                    <a:pt x="7" y="381"/>
                    <a:pt x="7" y="382"/>
                  </a:cubicBezTo>
                  <a:cubicBezTo>
                    <a:pt x="7" y="383"/>
                    <a:pt x="3" y="386"/>
                    <a:pt x="3" y="390"/>
                  </a:cubicBezTo>
                  <a:cubicBezTo>
                    <a:pt x="3" y="391"/>
                    <a:pt x="10" y="390"/>
                    <a:pt x="10" y="388"/>
                  </a:cubicBezTo>
                  <a:cubicBezTo>
                    <a:pt x="17" y="389"/>
                    <a:pt x="23" y="384"/>
                    <a:pt x="23" y="376"/>
                  </a:cubicBezTo>
                  <a:cubicBezTo>
                    <a:pt x="23" y="376"/>
                    <a:pt x="54" y="368"/>
                    <a:pt x="57" y="358"/>
                  </a:cubicBezTo>
                  <a:cubicBezTo>
                    <a:pt x="58" y="357"/>
                    <a:pt x="65" y="356"/>
                    <a:pt x="65" y="359"/>
                  </a:cubicBezTo>
                  <a:cubicBezTo>
                    <a:pt x="65" y="366"/>
                    <a:pt x="71" y="364"/>
                    <a:pt x="75" y="364"/>
                  </a:cubicBezTo>
                  <a:cubicBezTo>
                    <a:pt x="76" y="364"/>
                    <a:pt x="77" y="359"/>
                    <a:pt x="77" y="357"/>
                  </a:cubicBezTo>
                  <a:cubicBezTo>
                    <a:pt x="77" y="356"/>
                    <a:pt x="72" y="355"/>
                    <a:pt x="72" y="355"/>
                  </a:cubicBezTo>
                  <a:cubicBezTo>
                    <a:pt x="70" y="355"/>
                    <a:pt x="73" y="350"/>
                    <a:pt x="75" y="350"/>
                  </a:cubicBezTo>
                  <a:cubicBezTo>
                    <a:pt x="86" y="350"/>
                    <a:pt x="95" y="342"/>
                    <a:pt x="104" y="342"/>
                  </a:cubicBezTo>
                  <a:cubicBezTo>
                    <a:pt x="105" y="342"/>
                    <a:pt x="107" y="333"/>
                    <a:pt x="108" y="333"/>
                  </a:cubicBezTo>
                  <a:cubicBezTo>
                    <a:pt x="113" y="333"/>
                    <a:pt x="140" y="331"/>
                    <a:pt x="125" y="348"/>
                  </a:cubicBezTo>
                  <a:cubicBezTo>
                    <a:pt x="125" y="348"/>
                    <a:pt x="123" y="348"/>
                    <a:pt x="122" y="348"/>
                  </a:cubicBezTo>
                  <a:cubicBezTo>
                    <a:pt x="122" y="353"/>
                    <a:pt x="121" y="361"/>
                    <a:pt x="116" y="359"/>
                  </a:cubicBezTo>
                  <a:cubicBezTo>
                    <a:pt x="116" y="360"/>
                    <a:pt x="115" y="362"/>
                    <a:pt x="115" y="362"/>
                  </a:cubicBezTo>
                  <a:cubicBezTo>
                    <a:pt x="118" y="362"/>
                    <a:pt x="122" y="367"/>
                    <a:pt x="122" y="368"/>
                  </a:cubicBezTo>
                  <a:cubicBezTo>
                    <a:pt x="122" y="369"/>
                    <a:pt x="131" y="371"/>
                    <a:pt x="135" y="371"/>
                  </a:cubicBezTo>
                  <a:cubicBezTo>
                    <a:pt x="136" y="371"/>
                    <a:pt x="141" y="377"/>
                    <a:pt x="141" y="377"/>
                  </a:cubicBezTo>
                  <a:cubicBezTo>
                    <a:pt x="143" y="375"/>
                    <a:pt x="150" y="365"/>
                    <a:pt x="156" y="367"/>
                  </a:cubicBezTo>
                  <a:cubicBezTo>
                    <a:pt x="156" y="367"/>
                    <a:pt x="156" y="371"/>
                    <a:pt x="156" y="372"/>
                  </a:cubicBezTo>
                  <a:cubicBezTo>
                    <a:pt x="156" y="372"/>
                    <a:pt x="168" y="380"/>
                    <a:pt x="168" y="380"/>
                  </a:cubicBezTo>
                  <a:cubicBezTo>
                    <a:pt x="169" y="380"/>
                    <a:pt x="174" y="376"/>
                    <a:pt x="174" y="377"/>
                  </a:cubicBezTo>
                  <a:cubicBezTo>
                    <a:pt x="174" y="377"/>
                    <a:pt x="177" y="381"/>
                    <a:pt x="180" y="383"/>
                  </a:cubicBezTo>
                  <a:cubicBezTo>
                    <a:pt x="178" y="379"/>
                    <a:pt x="184" y="378"/>
                    <a:pt x="184" y="378"/>
                  </a:cubicBezTo>
                  <a:cubicBezTo>
                    <a:pt x="184" y="373"/>
                    <a:pt x="188" y="362"/>
                    <a:pt x="189" y="359"/>
                  </a:cubicBezTo>
                  <a:cubicBezTo>
                    <a:pt x="191" y="355"/>
                    <a:pt x="195" y="366"/>
                    <a:pt x="198" y="371"/>
                  </a:cubicBezTo>
                  <a:cubicBezTo>
                    <a:pt x="199" y="369"/>
                    <a:pt x="202" y="368"/>
                    <a:pt x="202" y="367"/>
                  </a:cubicBezTo>
                  <a:cubicBezTo>
                    <a:pt x="202" y="346"/>
                    <a:pt x="183" y="346"/>
                    <a:pt x="183" y="358"/>
                  </a:cubicBezTo>
                  <a:cubicBezTo>
                    <a:pt x="184" y="362"/>
                    <a:pt x="184" y="362"/>
                    <a:pt x="184" y="362"/>
                  </a:cubicBezTo>
                  <a:cubicBezTo>
                    <a:pt x="184" y="364"/>
                    <a:pt x="179" y="362"/>
                    <a:pt x="179" y="361"/>
                  </a:cubicBezTo>
                  <a:cubicBezTo>
                    <a:pt x="179" y="356"/>
                    <a:pt x="169" y="326"/>
                    <a:pt x="162" y="323"/>
                  </a:cubicBezTo>
                  <a:cubicBezTo>
                    <a:pt x="162" y="323"/>
                    <a:pt x="159" y="312"/>
                    <a:pt x="163" y="312"/>
                  </a:cubicBezTo>
                  <a:cubicBezTo>
                    <a:pt x="182" y="312"/>
                    <a:pt x="169" y="340"/>
                    <a:pt x="183" y="340"/>
                  </a:cubicBezTo>
                  <a:cubicBezTo>
                    <a:pt x="192" y="340"/>
                    <a:pt x="196" y="340"/>
                    <a:pt x="201" y="340"/>
                  </a:cubicBezTo>
                  <a:cubicBezTo>
                    <a:pt x="204" y="340"/>
                    <a:pt x="212" y="352"/>
                    <a:pt x="216" y="352"/>
                  </a:cubicBezTo>
                  <a:cubicBezTo>
                    <a:pt x="216" y="352"/>
                    <a:pt x="226" y="352"/>
                    <a:pt x="226" y="349"/>
                  </a:cubicBezTo>
                  <a:cubicBezTo>
                    <a:pt x="226" y="344"/>
                    <a:pt x="228" y="336"/>
                    <a:pt x="224" y="331"/>
                  </a:cubicBezTo>
                  <a:cubicBezTo>
                    <a:pt x="216" y="333"/>
                    <a:pt x="195" y="335"/>
                    <a:pt x="190" y="335"/>
                  </a:cubicBezTo>
                  <a:cubicBezTo>
                    <a:pt x="184" y="335"/>
                    <a:pt x="187" y="335"/>
                    <a:pt x="187" y="330"/>
                  </a:cubicBezTo>
                  <a:cubicBezTo>
                    <a:pt x="187" y="329"/>
                    <a:pt x="181" y="324"/>
                    <a:pt x="183" y="321"/>
                  </a:cubicBezTo>
                  <a:cubicBezTo>
                    <a:pt x="186" y="315"/>
                    <a:pt x="182" y="317"/>
                    <a:pt x="185" y="315"/>
                  </a:cubicBezTo>
                  <a:cubicBezTo>
                    <a:pt x="187" y="314"/>
                    <a:pt x="183" y="305"/>
                    <a:pt x="183" y="305"/>
                  </a:cubicBezTo>
                  <a:cubicBezTo>
                    <a:pt x="183" y="305"/>
                    <a:pt x="176" y="307"/>
                    <a:pt x="172" y="307"/>
                  </a:cubicBezTo>
                  <a:cubicBezTo>
                    <a:pt x="171" y="307"/>
                    <a:pt x="170" y="304"/>
                    <a:pt x="170" y="304"/>
                  </a:cubicBezTo>
                  <a:cubicBezTo>
                    <a:pt x="160" y="304"/>
                    <a:pt x="150" y="303"/>
                    <a:pt x="140" y="303"/>
                  </a:cubicBezTo>
                  <a:cubicBezTo>
                    <a:pt x="128" y="303"/>
                    <a:pt x="117" y="261"/>
                    <a:pt x="111" y="252"/>
                  </a:cubicBezTo>
                  <a:cubicBezTo>
                    <a:pt x="111" y="252"/>
                    <a:pt x="108" y="252"/>
                    <a:pt x="106" y="252"/>
                  </a:cubicBezTo>
                  <a:cubicBezTo>
                    <a:pt x="108" y="246"/>
                    <a:pt x="103" y="244"/>
                    <a:pt x="102" y="244"/>
                  </a:cubicBezTo>
                  <a:cubicBezTo>
                    <a:pt x="102" y="244"/>
                    <a:pt x="98" y="239"/>
                    <a:pt x="96" y="239"/>
                  </a:cubicBezTo>
                  <a:cubicBezTo>
                    <a:pt x="90" y="239"/>
                    <a:pt x="85" y="230"/>
                    <a:pt x="82" y="226"/>
                  </a:cubicBezTo>
                  <a:cubicBezTo>
                    <a:pt x="82" y="224"/>
                    <a:pt x="78" y="219"/>
                    <a:pt x="73" y="220"/>
                  </a:cubicBezTo>
                  <a:cubicBezTo>
                    <a:pt x="72" y="215"/>
                    <a:pt x="67" y="209"/>
                    <a:pt x="66" y="209"/>
                  </a:cubicBezTo>
                  <a:cubicBezTo>
                    <a:pt x="61" y="209"/>
                    <a:pt x="57" y="203"/>
                    <a:pt x="57" y="202"/>
                  </a:cubicBezTo>
                  <a:cubicBezTo>
                    <a:pt x="57" y="201"/>
                    <a:pt x="69" y="201"/>
                    <a:pt x="69" y="199"/>
                  </a:cubicBezTo>
                  <a:cubicBezTo>
                    <a:pt x="69" y="189"/>
                    <a:pt x="76" y="173"/>
                    <a:pt x="82" y="164"/>
                  </a:cubicBezTo>
                  <a:cubicBezTo>
                    <a:pt x="82" y="164"/>
                    <a:pt x="91" y="161"/>
                    <a:pt x="91" y="167"/>
                  </a:cubicBezTo>
                  <a:cubicBezTo>
                    <a:pt x="91" y="166"/>
                    <a:pt x="108" y="171"/>
                    <a:pt x="110" y="171"/>
                  </a:cubicBezTo>
                  <a:cubicBezTo>
                    <a:pt x="112" y="167"/>
                    <a:pt x="112" y="167"/>
                    <a:pt x="112" y="167"/>
                  </a:cubicBezTo>
                  <a:cubicBezTo>
                    <a:pt x="128" y="167"/>
                    <a:pt x="144" y="148"/>
                    <a:pt x="152" y="148"/>
                  </a:cubicBezTo>
                  <a:cubicBezTo>
                    <a:pt x="156" y="148"/>
                    <a:pt x="158" y="131"/>
                    <a:pt x="158" y="122"/>
                  </a:cubicBezTo>
                  <a:cubicBezTo>
                    <a:pt x="158" y="119"/>
                    <a:pt x="155" y="118"/>
                    <a:pt x="152" y="119"/>
                  </a:cubicBezTo>
                  <a:cubicBezTo>
                    <a:pt x="154" y="111"/>
                    <a:pt x="179" y="82"/>
                    <a:pt x="185" y="77"/>
                  </a:cubicBezTo>
                  <a:cubicBezTo>
                    <a:pt x="185" y="77"/>
                    <a:pt x="189" y="75"/>
                    <a:pt x="192" y="75"/>
                  </a:cubicBezTo>
                  <a:cubicBezTo>
                    <a:pt x="191" y="78"/>
                    <a:pt x="191" y="81"/>
                    <a:pt x="191" y="84"/>
                  </a:cubicBezTo>
                  <a:cubicBezTo>
                    <a:pt x="204" y="74"/>
                    <a:pt x="218" y="64"/>
                    <a:pt x="226" y="52"/>
                  </a:cubicBezTo>
                  <a:cubicBezTo>
                    <a:pt x="226" y="52"/>
                    <a:pt x="229" y="53"/>
                    <a:pt x="230" y="52"/>
                  </a:cubicBezTo>
                  <a:cubicBezTo>
                    <a:pt x="231" y="59"/>
                    <a:pt x="237" y="64"/>
                    <a:pt x="236" y="71"/>
                  </a:cubicBezTo>
                  <a:cubicBezTo>
                    <a:pt x="237" y="71"/>
                    <a:pt x="239" y="71"/>
                    <a:pt x="239" y="71"/>
                  </a:cubicBezTo>
                  <a:cubicBezTo>
                    <a:pt x="241" y="68"/>
                    <a:pt x="239" y="64"/>
                    <a:pt x="239" y="61"/>
                  </a:cubicBezTo>
                  <a:cubicBezTo>
                    <a:pt x="241" y="62"/>
                    <a:pt x="241" y="58"/>
                    <a:pt x="243" y="59"/>
                  </a:cubicBezTo>
                  <a:cubicBezTo>
                    <a:pt x="243" y="58"/>
                    <a:pt x="243" y="56"/>
                    <a:pt x="243" y="56"/>
                  </a:cubicBezTo>
                  <a:cubicBezTo>
                    <a:pt x="242" y="55"/>
                    <a:pt x="238" y="57"/>
                    <a:pt x="238" y="57"/>
                  </a:cubicBezTo>
                  <a:cubicBezTo>
                    <a:pt x="238" y="55"/>
                    <a:pt x="233" y="47"/>
                    <a:pt x="235" y="45"/>
                  </a:cubicBezTo>
                  <a:cubicBezTo>
                    <a:pt x="235" y="45"/>
                    <a:pt x="240" y="42"/>
                    <a:pt x="240" y="39"/>
                  </a:cubicBezTo>
                  <a:cubicBezTo>
                    <a:pt x="240" y="39"/>
                    <a:pt x="244" y="38"/>
                    <a:pt x="244" y="39"/>
                  </a:cubicBezTo>
                  <a:cubicBezTo>
                    <a:pt x="244" y="40"/>
                    <a:pt x="243" y="42"/>
                    <a:pt x="241" y="43"/>
                  </a:cubicBezTo>
                  <a:cubicBezTo>
                    <a:pt x="242" y="43"/>
                    <a:pt x="244" y="43"/>
                    <a:pt x="244" y="43"/>
                  </a:cubicBezTo>
                  <a:cubicBezTo>
                    <a:pt x="246" y="43"/>
                    <a:pt x="246" y="40"/>
                    <a:pt x="246" y="40"/>
                  </a:cubicBezTo>
                  <a:cubicBezTo>
                    <a:pt x="257" y="40"/>
                    <a:pt x="271" y="34"/>
                    <a:pt x="283" y="34"/>
                  </a:cubicBezTo>
                  <a:cubicBezTo>
                    <a:pt x="292" y="34"/>
                    <a:pt x="308" y="6"/>
                    <a:pt x="309" y="1"/>
                  </a:cubicBezTo>
                  <a:cubicBezTo>
                    <a:pt x="309" y="1"/>
                    <a:pt x="311" y="0"/>
                    <a:pt x="312" y="0"/>
                  </a:cubicBezTo>
                  <a:cubicBezTo>
                    <a:pt x="311" y="11"/>
                    <a:pt x="329" y="12"/>
                    <a:pt x="332" y="15"/>
                  </a:cubicBezTo>
                  <a:cubicBezTo>
                    <a:pt x="332" y="21"/>
                    <a:pt x="332" y="21"/>
                    <a:pt x="332" y="21"/>
                  </a:cubicBezTo>
                  <a:cubicBezTo>
                    <a:pt x="331" y="23"/>
                    <a:pt x="322" y="24"/>
                    <a:pt x="322" y="24"/>
                  </a:cubicBezTo>
                  <a:cubicBezTo>
                    <a:pt x="319" y="28"/>
                    <a:pt x="329" y="31"/>
                    <a:pt x="330" y="38"/>
                  </a:cubicBezTo>
                  <a:cubicBezTo>
                    <a:pt x="327" y="36"/>
                    <a:pt x="337" y="37"/>
                    <a:pt x="335" y="34"/>
                  </a:cubicBezTo>
                  <a:cubicBezTo>
                    <a:pt x="337" y="35"/>
                    <a:pt x="337" y="32"/>
                    <a:pt x="339" y="36"/>
                  </a:cubicBezTo>
                  <a:cubicBezTo>
                    <a:pt x="338" y="23"/>
                    <a:pt x="340" y="7"/>
                    <a:pt x="352" y="12"/>
                  </a:cubicBezTo>
                  <a:cubicBezTo>
                    <a:pt x="352" y="12"/>
                    <a:pt x="349" y="32"/>
                    <a:pt x="359" y="34"/>
                  </a:cubicBezTo>
                  <a:cubicBezTo>
                    <a:pt x="367" y="35"/>
                    <a:pt x="376" y="28"/>
                    <a:pt x="379" y="19"/>
                  </a:cubicBezTo>
                  <a:cubicBezTo>
                    <a:pt x="387" y="26"/>
                    <a:pt x="402" y="21"/>
                    <a:pt x="406" y="23"/>
                  </a:cubicBezTo>
                  <a:cubicBezTo>
                    <a:pt x="406" y="23"/>
                    <a:pt x="410" y="38"/>
                    <a:pt x="411" y="40"/>
                  </a:cubicBezTo>
                  <a:cubicBezTo>
                    <a:pt x="411" y="40"/>
                    <a:pt x="422" y="46"/>
                    <a:pt x="422" y="49"/>
                  </a:cubicBezTo>
                  <a:cubicBezTo>
                    <a:pt x="422" y="52"/>
                    <a:pt x="436" y="55"/>
                    <a:pt x="436" y="55"/>
                  </a:cubicBezTo>
                  <a:cubicBezTo>
                    <a:pt x="437" y="55"/>
                    <a:pt x="450" y="44"/>
                    <a:pt x="459" y="46"/>
                  </a:cubicBezTo>
                  <a:cubicBezTo>
                    <a:pt x="459" y="49"/>
                    <a:pt x="459" y="49"/>
                    <a:pt x="459" y="49"/>
                  </a:cubicBezTo>
                  <a:cubicBezTo>
                    <a:pt x="459" y="49"/>
                    <a:pt x="456" y="50"/>
                    <a:pt x="456" y="50"/>
                  </a:cubicBezTo>
                  <a:cubicBezTo>
                    <a:pt x="456" y="51"/>
                    <a:pt x="456" y="53"/>
                    <a:pt x="456" y="55"/>
                  </a:cubicBezTo>
                  <a:cubicBezTo>
                    <a:pt x="462" y="54"/>
                    <a:pt x="468" y="48"/>
                    <a:pt x="473" y="48"/>
                  </a:cubicBezTo>
                  <a:cubicBezTo>
                    <a:pt x="474" y="48"/>
                    <a:pt x="471" y="45"/>
                    <a:pt x="471" y="45"/>
                  </a:cubicBezTo>
                  <a:cubicBezTo>
                    <a:pt x="475" y="43"/>
                    <a:pt x="486" y="43"/>
                    <a:pt x="492" y="43"/>
                  </a:cubicBezTo>
                  <a:cubicBezTo>
                    <a:pt x="494" y="43"/>
                    <a:pt x="500" y="51"/>
                    <a:pt x="501" y="51"/>
                  </a:cubicBezTo>
                  <a:cubicBezTo>
                    <a:pt x="506" y="51"/>
                    <a:pt x="521" y="50"/>
                    <a:pt x="523" y="51"/>
                  </a:cubicBezTo>
                  <a:cubicBezTo>
                    <a:pt x="523" y="51"/>
                    <a:pt x="535" y="54"/>
                    <a:pt x="541" y="57"/>
                  </a:cubicBezTo>
                  <a:cubicBezTo>
                    <a:pt x="540" y="56"/>
                    <a:pt x="539" y="54"/>
                    <a:pt x="539" y="54"/>
                  </a:cubicBezTo>
                  <a:cubicBezTo>
                    <a:pt x="551" y="49"/>
                    <a:pt x="573" y="55"/>
                    <a:pt x="579" y="55"/>
                  </a:cubicBezTo>
                  <a:cubicBezTo>
                    <a:pt x="586" y="55"/>
                    <a:pt x="614" y="41"/>
                    <a:pt x="618" y="41"/>
                  </a:cubicBezTo>
                  <a:cubicBezTo>
                    <a:pt x="621" y="41"/>
                    <a:pt x="649" y="45"/>
                    <a:pt x="657" y="45"/>
                  </a:cubicBezTo>
                  <a:cubicBezTo>
                    <a:pt x="662" y="45"/>
                    <a:pt x="666" y="56"/>
                    <a:pt x="673" y="56"/>
                  </a:cubicBezTo>
                  <a:cubicBezTo>
                    <a:pt x="673" y="56"/>
                    <a:pt x="676" y="55"/>
                    <a:pt x="676" y="55"/>
                  </a:cubicBezTo>
                  <a:cubicBezTo>
                    <a:pt x="683" y="63"/>
                    <a:pt x="702" y="61"/>
                    <a:pt x="702" y="61"/>
                  </a:cubicBezTo>
                  <a:cubicBezTo>
                    <a:pt x="874" y="679"/>
                    <a:pt x="874" y="679"/>
                    <a:pt x="874" y="679"/>
                  </a:cubicBezTo>
                  <a:cubicBezTo>
                    <a:pt x="894" y="682"/>
                    <a:pt x="894" y="682"/>
                    <a:pt x="894" y="682"/>
                  </a:cubicBezTo>
                  <a:cubicBezTo>
                    <a:pt x="894" y="673"/>
                    <a:pt x="894" y="673"/>
                    <a:pt x="894" y="673"/>
                  </a:cubicBezTo>
                  <a:cubicBezTo>
                    <a:pt x="914" y="677"/>
                    <a:pt x="914" y="677"/>
                    <a:pt x="914" y="677"/>
                  </a:cubicBezTo>
                  <a:cubicBezTo>
                    <a:pt x="926" y="664"/>
                    <a:pt x="926" y="664"/>
                    <a:pt x="926" y="664"/>
                  </a:cubicBezTo>
                  <a:cubicBezTo>
                    <a:pt x="942" y="660"/>
                    <a:pt x="942" y="660"/>
                    <a:pt x="942" y="660"/>
                  </a:cubicBezTo>
                  <a:cubicBezTo>
                    <a:pt x="942" y="660"/>
                    <a:pt x="942" y="666"/>
                    <a:pt x="942" y="673"/>
                  </a:cubicBezTo>
                  <a:cubicBezTo>
                    <a:pt x="942" y="681"/>
                    <a:pt x="949" y="680"/>
                    <a:pt x="955" y="680"/>
                  </a:cubicBezTo>
                  <a:cubicBezTo>
                    <a:pt x="960" y="680"/>
                    <a:pt x="958" y="689"/>
                    <a:pt x="958" y="689"/>
                  </a:cubicBezTo>
                  <a:cubicBezTo>
                    <a:pt x="992" y="706"/>
                    <a:pt x="992" y="706"/>
                    <a:pt x="992" y="706"/>
                  </a:cubicBezTo>
                  <a:cubicBezTo>
                    <a:pt x="1002" y="711"/>
                    <a:pt x="980" y="714"/>
                    <a:pt x="990" y="723"/>
                  </a:cubicBezTo>
                  <a:cubicBezTo>
                    <a:pt x="990" y="723"/>
                    <a:pt x="990" y="725"/>
                    <a:pt x="990" y="726"/>
                  </a:cubicBezTo>
                  <a:cubicBezTo>
                    <a:pt x="988" y="725"/>
                    <a:pt x="986" y="728"/>
                    <a:pt x="984" y="727"/>
                  </a:cubicBezTo>
                  <a:cubicBezTo>
                    <a:pt x="984" y="731"/>
                    <a:pt x="982" y="729"/>
                    <a:pt x="981" y="731"/>
                  </a:cubicBezTo>
                  <a:cubicBezTo>
                    <a:pt x="981" y="731"/>
                    <a:pt x="936" y="724"/>
                    <a:pt x="924" y="724"/>
                  </a:cubicBezTo>
                  <a:cubicBezTo>
                    <a:pt x="924" y="724"/>
                    <a:pt x="923" y="721"/>
                    <a:pt x="923" y="721"/>
                  </a:cubicBezTo>
                  <a:cubicBezTo>
                    <a:pt x="931" y="720"/>
                    <a:pt x="941" y="706"/>
                    <a:pt x="932" y="707"/>
                  </a:cubicBezTo>
                  <a:cubicBezTo>
                    <a:pt x="934" y="703"/>
                    <a:pt x="937" y="696"/>
                    <a:pt x="940" y="697"/>
                  </a:cubicBezTo>
                  <a:cubicBezTo>
                    <a:pt x="946" y="699"/>
                    <a:pt x="948" y="714"/>
                    <a:pt x="958" y="714"/>
                  </a:cubicBezTo>
                  <a:cubicBezTo>
                    <a:pt x="957" y="711"/>
                    <a:pt x="957" y="707"/>
                    <a:pt x="957" y="707"/>
                  </a:cubicBezTo>
                  <a:cubicBezTo>
                    <a:pt x="956" y="707"/>
                    <a:pt x="950" y="706"/>
                    <a:pt x="949" y="706"/>
                  </a:cubicBezTo>
                  <a:cubicBezTo>
                    <a:pt x="949" y="706"/>
                    <a:pt x="948" y="700"/>
                    <a:pt x="948" y="699"/>
                  </a:cubicBezTo>
                  <a:cubicBezTo>
                    <a:pt x="948" y="699"/>
                    <a:pt x="953" y="699"/>
                    <a:pt x="953" y="699"/>
                  </a:cubicBezTo>
                  <a:cubicBezTo>
                    <a:pt x="954" y="699"/>
                    <a:pt x="958" y="700"/>
                    <a:pt x="958" y="700"/>
                  </a:cubicBezTo>
                  <a:cubicBezTo>
                    <a:pt x="958" y="699"/>
                    <a:pt x="959" y="696"/>
                    <a:pt x="959" y="696"/>
                  </a:cubicBezTo>
                  <a:cubicBezTo>
                    <a:pt x="955" y="693"/>
                    <a:pt x="944" y="697"/>
                    <a:pt x="939" y="689"/>
                  </a:cubicBezTo>
                  <a:cubicBezTo>
                    <a:pt x="929" y="689"/>
                    <a:pt x="921" y="700"/>
                    <a:pt x="921" y="707"/>
                  </a:cubicBezTo>
                  <a:cubicBezTo>
                    <a:pt x="921" y="709"/>
                    <a:pt x="903" y="715"/>
                    <a:pt x="901" y="718"/>
                  </a:cubicBezTo>
                  <a:cubicBezTo>
                    <a:pt x="901" y="720"/>
                    <a:pt x="901" y="720"/>
                    <a:pt x="901" y="720"/>
                  </a:cubicBezTo>
                  <a:cubicBezTo>
                    <a:pt x="896" y="722"/>
                    <a:pt x="890" y="719"/>
                    <a:pt x="887" y="722"/>
                  </a:cubicBezTo>
                  <a:cubicBezTo>
                    <a:pt x="884" y="726"/>
                    <a:pt x="873" y="726"/>
                    <a:pt x="873" y="721"/>
                  </a:cubicBezTo>
                  <a:cubicBezTo>
                    <a:pt x="873" y="712"/>
                    <a:pt x="868" y="707"/>
                    <a:pt x="868" y="700"/>
                  </a:cubicBezTo>
                  <a:cubicBezTo>
                    <a:pt x="865" y="698"/>
                    <a:pt x="865" y="698"/>
                    <a:pt x="865" y="698"/>
                  </a:cubicBezTo>
                  <a:cubicBezTo>
                    <a:pt x="864" y="699"/>
                    <a:pt x="867" y="706"/>
                    <a:pt x="867" y="708"/>
                  </a:cubicBezTo>
                  <a:cubicBezTo>
                    <a:pt x="867" y="716"/>
                    <a:pt x="839" y="716"/>
                    <a:pt x="835" y="716"/>
                  </a:cubicBezTo>
                  <a:cubicBezTo>
                    <a:pt x="829" y="716"/>
                    <a:pt x="818" y="722"/>
                    <a:pt x="809" y="722"/>
                  </a:cubicBezTo>
                  <a:cubicBezTo>
                    <a:pt x="809" y="722"/>
                    <a:pt x="809" y="718"/>
                    <a:pt x="807" y="718"/>
                  </a:cubicBezTo>
                  <a:cubicBezTo>
                    <a:pt x="804" y="718"/>
                    <a:pt x="799" y="720"/>
                    <a:pt x="798" y="718"/>
                  </a:cubicBezTo>
                  <a:cubicBezTo>
                    <a:pt x="798" y="718"/>
                    <a:pt x="798" y="713"/>
                    <a:pt x="797" y="712"/>
                  </a:cubicBezTo>
                  <a:cubicBezTo>
                    <a:pt x="795" y="710"/>
                    <a:pt x="791" y="714"/>
                    <a:pt x="791" y="715"/>
                  </a:cubicBezTo>
                  <a:cubicBezTo>
                    <a:pt x="791" y="716"/>
                    <a:pt x="792" y="721"/>
                    <a:pt x="793" y="721"/>
                  </a:cubicBezTo>
                  <a:cubicBezTo>
                    <a:pt x="796" y="722"/>
                    <a:pt x="801" y="724"/>
                    <a:pt x="801" y="724"/>
                  </a:cubicBezTo>
                  <a:cubicBezTo>
                    <a:pt x="801" y="730"/>
                    <a:pt x="782" y="728"/>
                    <a:pt x="779" y="731"/>
                  </a:cubicBezTo>
                  <a:cubicBezTo>
                    <a:pt x="779" y="732"/>
                    <a:pt x="766" y="746"/>
                    <a:pt x="766" y="745"/>
                  </a:cubicBezTo>
                  <a:cubicBezTo>
                    <a:pt x="766" y="739"/>
                    <a:pt x="773" y="736"/>
                    <a:pt x="776" y="731"/>
                  </a:cubicBezTo>
                  <a:cubicBezTo>
                    <a:pt x="776" y="730"/>
                    <a:pt x="775" y="727"/>
                    <a:pt x="775" y="725"/>
                  </a:cubicBezTo>
                  <a:cubicBezTo>
                    <a:pt x="775" y="724"/>
                    <a:pt x="774" y="724"/>
                    <a:pt x="773" y="724"/>
                  </a:cubicBezTo>
                  <a:cubicBezTo>
                    <a:pt x="773" y="726"/>
                    <a:pt x="772" y="726"/>
                    <a:pt x="772" y="726"/>
                  </a:cubicBezTo>
                  <a:cubicBezTo>
                    <a:pt x="768" y="726"/>
                    <a:pt x="764" y="724"/>
                    <a:pt x="759" y="724"/>
                  </a:cubicBezTo>
                  <a:cubicBezTo>
                    <a:pt x="759" y="724"/>
                    <a:pt x="760" y="722"/>
                    <a:pt x="760" y="721"/>
                  </a:cubicBezTo>
                  <a:cubicBezTo>
                    <a:pt x="756" y="721"/>
                    <a:pt x="749" y="721"/>
                    <a:pt x="749" y="721"/>
                  </a:cubicBezTo>
                  <a:cubicBezTo>
                    <a:pt x="748" y="718"/>
                    <a:pt x="749" y="707"/>
                    <a:pt x="748" y="700"/>
                  </a:cubicBezTo>
                  <a:cubicBezTo>
                    <a:pt x="741" y="702"/>
                    <a:pt x="744" y="710"/>
                    <a:pt x="740" y="713"/>
                  </a:cubicBezTo>
                  <a:cubicBezTo>
                    <a:pt x="737" y="716"/>
                    <a:pt x="733" y="717"/>
                    <a:pt x="731" y="721"/>
                  </a:cubicBezTo>
                  <a:cubicBezTo>
                    <a:pt x="731" y="720"/>
                    <a:pt x="731" y="719"/>
                    <a:pt x="731" y="718"/>
                  </a:cubicBezTo>
                  <a:cubicBezTo>
                    <a:pt x="728" y="718"/>
                    <a:pt x="724" y="715"/>
                    <a:pt x="724" y="715"/>
                  </a:cubicBezTo>
                  <a:cubicBezTo>
                    <a:pt x="723" y="707"/>
                    <a:pt x="707" y="708"/>
                    <a:pt x="702" y="705"/>
                  </a:cubicBezTo>
                  <a:cubicBezTo>
                    <a:pt x="702" y="705"/>
                    <a:pt x="699" y="697"/>
                    <a:pt x="705" y="696"/>
                  </a:cubicBezTo>
                  <a:cubicBezTo>
                    <a:pt x="697" y="697"/>
                    <a:pt x="687" y="695"/>
                    <a:pt x="682" y="689"/>
                  </a:cubicBezTo>
                  <a:cubicBezTo>
                    <a:pt x="682" y="689"/>
                    <a:pt x="676" y="688"/>
                    <a:pt x="673" y="688"/>
                  </a:cubicBezTo>
                  <a:cubicBezTo>
                    <a:pt x="672" y="686"/>
                    <a:pt x="672" y="686"/>
                    <a:pt x="672" y="686"/>
                  </a:cubicBezTo>
                  <a:cubicBezTo>
                    <a:pt x="670" y="686"/>
                    <a:pt x="666" y="688"/>
                    <a:pt x="663" y="688"/>
                  </a:cubicBezTo>
                  <a:cubicBezTo>
                    <a:pt x="661" y="706"/>
                    <a:pt x="654" y="687"/>
                    <a:pt x="654" y="686"/>
                  </a:cubicBezTo>
                  <a:cubicBezTo>
                    <a:pt x="653" y="690"/>
                    <a:pt x="651" y="690"/>
                    <a:pt x="649" y="694"/>
                  </a:cubicBezTo>
                  <a:cubicBezTo>
                    <a:pt x="649" y="694"/>
                    <a:pt x="648" y="695"/>
                    <a:pt x="650" y="697"/>
                  </a:cubicBezTo>
                  <a:cubicBezTo>
                    <a:pt x="647" y="697"/>
                    <a:pt x="643" y="697"/>
                    <a:pt x="643" y="697"/>
                  </a:cubicBezTo>
                  <a:cubicBezTo>
                    <a:pt x="641" y="690"/>
                    <a:pt x="648" y="681"/>
                    <a:pt x="644" y="673"/>
                  </a:cubicBezTo>
                  <a:cubicBezTo>
                    <a:pt x="641" y="675"/>
                    <a:pt x="635" y="682"/>
                    <a:pt x="637" y="686"/>
                  </a:cubicBezTo>
                  <a:cubicBezTo>
                    <a:pt x="597" y="714"/>
                    <a:pt x="629" y="709"/>
                    <a:pt x="629" y="713"/>
                  </a:cubicBezTo>
                  <a:cubicBezTo>
                    <a:pt x="629" y="713"/>
                    <a:pt x="628" y="715"/>
                    <a:pt x="627" y="715"/>
                  </a:cubicBezTo>
                  <a:cubicBezTo>
                    <a:pt x="624" y="715"/>
                    <a:pt x="620" y="715"/>
                    <a:pt x="620" y="720"/>
                  </a:cubicBezTo>
                  <a:cubicBezTo>
                    <a:pt x="626" y="720"/>
                    <a:pt x="632" y="714"/>
                    <a:pt x="639" y="716"/>
                  </a:cubicBezTo>
                  <a:cubicBezTo>
                    <a:pt x="639" y="716"/>
                    <a:pt x="639" y="718"/>
                    <a:pt x="639" y="718"/>
                  </a:cubicBezTo>
                  <a:cubicBezTo>
                    <a:pt x="642" y="718"/>
                    <a:pt x="642" y="718"/>
                    <a:pt x="642" y="718"/>
                  </a:cubicBezTo>
                  <a:cubicBezTo>
                    <a:pt x="643" y="720"/>
                    <a:pt x="641" y="724"/>
                    <a:pt x="641" y="724"/>
                  </a:cubicBezTo>
                  <a:cubicBezTo>
                    <a:pt x="642" y="724"/>
                    <a:pt x="645" y="722"/>
                    <a:pt x="647" y="721"/>
                  </a:cubicBezTo>
                  <a:cubicBezTo>
                    <a:pt x="647" y="722"/>
                    <a:pt x="646" y="728"/>
                    <a:pt x="644" y="728"/>
                  </a:cubicBezTo>
                  <a:cubicBezTo>
                    <a:pt x="642" y="728"/>
                    <a:pt x="643" y="737"/>
                    <a:pt x="642" y="737"/>
                  </a:cubicBezTo>
                  <a:cubicBezTo>
                    <a:pt x="642" y="737"/>
                    <a:pt x="636" y="742"/>
                    <a:pt x="636" y="742"/>
                  </a:cubicBezTo>
                  <a:cubicBezTo>
                    <a:pt x="636" y="748"/>
                    <a:pt x="641" y="756"/>
                    <a:pt x="638" y="760"/>
                  </a:cubicBezTo>
                  <a:cubicBezTo>
                    <a:pt x="637" y="761"/>
                    <a:pt x="630" y="769"/>
                    <a:pt x="626" y="769"/>
                  </a:cubicBezTo>
                  <a:cubicBezTo>
                    <a:pt x="626" y="769"/>
                    <a:pt x="622" y="775"/>
                    <a:pt x="620" y="775"/>
                  </a:cubicBezTo>
                  <a:cubicBezTo>
                    <a:pt x="612" y="775"/>
                    <a:pt x="609" y="758"/>
                    <a:pt x="601" y="761"/>
                  </a:cubicBezTo>
                  <a:cubicBezTo>
                    <a:pt x="605" y="767"/>
                    <a:pt x="603" y="774"/>
                    <a:pt x="601" y="779"/>
                  </a:cubicBezTo>
                  <a:cubicBezTo>
                    <a:pt x="601" y="779"/>
                    <a:pt x="596" y="780"/>
                    <a:pt x="593" y="779"/>
                  </a:cubicBezTo>
                  <a:cubicBezTo>
                    <a:pt x="593" y="782"/>
                    <a:pt x="588" y="781"/>
                    <a:pt x="588" y="783"/>
                  </a:cubicBezTo>
                  <a:cubicBezTo>
                    <a:pt x="588" y="786"/>
                    <a:pt x="589" y="790"/>
                    <a:pt x="588" y="793"/>
                  </a:cubicBezTo>
                  <a:cubicBezTo>
                    <a:pt x="584" y="794"/>
                    <a:pt x="584" y="794"/>
                    <a:pt x="584" y="794"/>
                  </a:cubicBezTo>
                  <a:cubicBezTo>
                    <a:pt x="584" y="796"/>
                    <a:pt x="584" y="800"/>
                    <a:pt x="584" y="802"/>
                  </a:cubicBezTo>
                  <a:cubicBezTo>
                    <a:pt x="584" y="806"/>
                    <a:pt x="585" y="808"/>
                    <a:pt x="581" y="808"/>
                  </a:cubicBezTo>
                  <a:cubicBezTo>
                    <a:pt x="577" y="808"/>
                    <a:pt x="572" y="805"/>
                    <a:pt x="567" y="805"/>
                  </a:cubicBezTo>
                  <a:cubicBezTo>
                    <a:pt x="567" y="808"/>
                    <a:pt x="566" y="813"/>
                    <a:pt x="566" y="813"/>
                  </a:cubicBezTo>
                  <a:cubicBezTo>
                    <a:pt x="564" y="814"/>
                    <a:pt x="561" y="817"/>
                    <a:pt x="562" y="822"/>
                  </a:cubicBezTo>
                  <a:cubicBezTo>
                    <a:pt x="561" y="822"/>
                    <a:pt x="560" y="822"/>
                    <a:pt x="559" y="822"/>
                  </a:cubicBezTo>
                  <a:cubicBezTo>
                    <a:pt x="559" y="822"/>
                    <a:pt x="559" y="824"/>
                    <a:pt x="559" y="824"/>
                  </a:cubicBezTo>
                  <a:cubicBezTo>
                    <a:pt x="557" y="825"/>
                    <a:pt x="548" y="828"/>
                    <a:pt x="546" y="828"/>
                  </a:cubicBezTo>
                  <a:cubicBezTo>
                    <a:pt x="545" y="828"/>
                    <a:pt x="542" y="833"/>
                    <a:pt x="540" y="833"/>
                  </a:cubicBezTo>
                  <a:cubicBezTo>
                    <a:pt x="538" y="833"/>
                    <a:pt x="535" y="830"/>
                    <a:pt x="534" y="830"/>
                  </a:cubicBezTo>
                  <a:cubicBezTo>
                    <a:pt x="529" y="830"/>
                    <a:pt x="524" y="836"/>
                    <a:pt x="523" y="836"/>
                  </a:cubicBezTo>
                  <a:cubicBezTo>
                    <a:pt x="522" y="836"/>
                    <a:pt x="513" y="836"/>
                    <a:pt x="513" y="834"/>
                  </a:cubicBezTo>
                  <a:cubicBezTo>
                    <a:pt x="513" y="832"/>
                    <a:pt x="513" y="827"/>
                    <a:pt x="513" y="826"/>
                  </a:cubicBezTo>
                  <a:cubicBezTo>
                    <a:pt x="513" y="822"/>
                    <a:pt x="519" y="818"/>
                    <a:pt x="522" y="815"/>
                  </a:cubicBezTo>
                  <a:cubicBezTo>
                    <a:pt x="526" y="815"/>
                    <a:pt x="526" y="815"/>
                    <a:pt x="526" y="815"/>
                  </a:cubicBezTo>
                  <a:cubicBezTo>
                    <a:pt x="531" y="812"/>
                    <a:pt x="540" y="804"/>
                    <a:pt x="540" y="801"/>
                  </a:cubicBezTo>
                  <a:cubicBezTo>
                    <a:pt x="540" y="799"/>
                    <a:pt x="546" y="794"/>
                    <a:pt x="550" y="792"/>
                  </a:cubicBezTo>
                  <a:cubicBezTo>
                    <a:pt x="550" y="789"/>
                    <a:pt x="550" y="789"/>
                    <a:pt x="550" y="789"/>
                  </a:cubicBezTo>
                  <a:cubicBezTo>
                    <a:pt x="543" y="788"/>
                    <a:pt x="533" y="795"/>
                    <a:pt x="531" y="797"/>
                  </a:cubicBezTo>
                  <a:cubicBezTo>
                    <a:pt x="531" y="797"/>
                    <a:pt x="519" y="798"/>
                    <a:pt x="519" y="798"/>
                  </a:cubicBezTo>
                  <a:cubicBezTo>
                    <a:pt x="519" y="798"/>
                    <a:pt x="520" y="788"/>
                    <a:pt x="520" y="786"/>
                  </a:cubicBezTo>
                  <a:cubicBezTo>
                    <a:pt x="520" y="770"/>
                    <a:pt x="526" y="749"/>
                    <a:pt x="525" y="736"/>
                  </a:cubicBezTo>
                  <a:cubicBezTo>
                    <a:pt x="524" y="733"/>
                    <a:pt x="529" y="718"/>
                    <a:pt x="534" y="718"/>
                  </a:cubicBezTo>
                  <a:cubicBezTo>
                    <a:pt x="538" y="718"/>
                    <a:pt x="546" y="712"/>
                    <a:pt x="550" y="708"/>
                  </a:cubicBezTo>
                  <a:cubicBezTo>
                    <a:pt x="553" y="705"/>
                    <a:pt x="557" y="703"/>
                    <a:pt x="561" y="703"/>
                  </a:cubicBezTo>
                  <a:cubicBezTo>
                    <a:pt x="561" y="699"/>
                    <a:pt x="560" y="696"/>
                    <a:pt x="557" y="695"/>
                  </a:cubicBezTo>
                  <a:cubicBezTo>
                    <a:pt x="557" y="695"/>
                    <a:pt x="556" y="694"/>
                    <a:pt x="555" y="696"/>
                  </a:cubicBezTo>
                  <a:cubicBezTo>
                    <a:pt x="554" y="688"/>
                    <a:pt x="563" y="684"/>
                    <a:pt x="565" y="679"/>
                  </a:cubicBezTo>
                  <a:cubicBezTo>
                    <a:pt x="565" y="679"/>
                    <a:pt x="565" y="677"/>
                    <a:pt x="565" y="675"/>
                  </a:cubicBezTo>
                  <a:cubicBezTo>
                    <a:pt x="563" y="677"/>
                    <a:pt x="560" y="678"/>
                    <a:pt x="559" y="678"/>
                  </a:cubicBezTo>
                  <a:cubicBezTo>
                    <a:pt x="557" y="678"/>
                    <a:pt x="557" y="685"/>
                    <a:pt x="553" y="685"/>
                  </a:cubicBezTo>
                  <a:cubicBezTo>
                    <a:pt x="550" y="685"/>
                    <a:pt x="543" y="685"/>
                    <a:pt x="542" y="685"/>
                  </a:cubicBezTo>
                  <a:cubicBezTo>
                    <a:pt x="538" y="685"/>
                    <a:pt x="534" y="699"/>
                    <a:pt x="534" y="700"/>
                  </a:cubicBezTo>
                  <a:cubicBezTo>
                    <a:pt x="534" y="701"/>
                    <a:pt x="515" y="714"/>
                    <a:pt x="515" y="715"/>
                  </a:cubicBezTo>
                  <a:cubicBezTo>
                    <a:pt x="515" y="717"/>
                    <a:pt x="514" y="728"/>
                    <a:pt x="511" y="730"/>
                  </a:cubicBezTo>
                  <a:cubicBezTo>
                    <a:pt x="511" y="730"/>
                    <a:pt x="506" y="730"/>
                    <a:pt x="505" y="731"/>
                  </a:cubicBezTo>
                  <a:cubicBezTo>
                    <a:pt x="503" y="735"/>
                    <a:pt x="499" y="737"/>
                    <a:pt x="497" y="737"/>
                  </a:cubicBezTo>
                  <a:cubicBezTo>
                    <a:pt x="495" y="737"/>
                    <a:pt x="491" y="743"/>
                    <a:pt x="491" y="745"/>
                  </a:cubicBezTo>
                  <a:cubicBezTo>
                    <a:pt x="491" y="745"/>
                    <a:pt x="491" y="747"/>
                    <a:pt x="491" y="748"/>
                  </a:cubicBezTo>
                  <a:cubicBezTo>
                    <a:pt x="491" y="748"/>
                    <a:pt x="492" y="749"/>
                    <a:pt x="493" y="749"/>
                  </a:cubicBezTo>
                  <a:cubicBezTo>
                    <a:pt x="492" y="755"/>
                    <a:pt x="488" y="761"/>
                    <a:pt x="485" y="767"/>
                  </a:cubicBezTo>
                  <a:cubicBezTo>
                    <a:pt x="481" y="765"/>
                    <a:pt x="480" y="764"/>
                    <a:pt x="479" y="763"/>
                  </a:cubicBezTo>
                  <a:cubicBezTo>
                    <a:pt x="479" y="763"/>
                    <a:pt x="473" y="762"/>
                    <a:pt x="471" y="764"/>
                  </a:cubicBezTo>
                  <a:cubicBezTo>
                    <a:pt x="474" y="763"/>
                    <a:pt x="483" y="773"/>
                    <a:pt x="486" y="774"/>
                  </a:cubicBezTo>
                  <a:cubicBezTo>
                    <a:pt x="486" y="774"/>
                    <a:pt x="486" y="777"/>
                    <a:pt x="487" y="777"/>
                  </a:cubicBezTo>
                  <a:cubicBezTo>
                    <a:pt x="485" y="783"/>
                    <a:pt x="475" y="793"/>
                    <a:pt x="475" y="793"/>
                  </a:cubicBezTo>
                  <a:cubicBezTo>
                    <a:pt x="475" y="794"/>
                    <a:pt x="478" y="803"/>
                    <a:pt x="466" y="803"/>
                  </a:cubicBezTo>
                  <a:cubicBezTo>
                    <a:pt x="466" y="803"/>
                    <a:pt x="458" y="817"/>
                    <a:pt x="458" y="815"/>
                  </a:cubicBezTo>
                  <a:cubicBezTo>
                    <a:pt x="458" y="813"/>
                    <a:pt x="459" y="811"/>
                    <a:pt x="458" y="809"/>
                  </a:cubicBezTo>
                  <a:cubicBezTo>
                    <a:pt x="454" y="810"/>
                    <a:pt x="454" y="817"/>
                    <a:pt x="453" y="817"/>
                  </a:cubicBezTo>
                  <a:cubicBezTo>
                    <a:pt x="453" y="817"/>
                    <a:pt x="449" y="815"/>
                    <a:pt x="446" y="816"/>
                  </a:cubicBezTo>
                  <a:cubicBezTo>
                    <a:pt x="447" y="817"/>
                    <a:pt x="447" y="819"/>
                    <a:pt x="450" y="820"/>
                  </a:cubicBezTo>
                  <a:cubicBezTo>
                    <a:pt x="448" y="822"/>
                    <a:pt x="445" y="823"/>
                    <a:pt x="445" y="826"/>
                  </a:cubicBezTo>
                  <a:cubicBezTo>
                    <a:pt x="446" y="825"/>
                    <a:pt x="446" y="828"/>
                    <a:pt x="447" y="827"/>
                  </a:cubicBezTo>
                  <a:cubicBezTo>
                    <a:pt x="445" y="829"/>
                    <a:pt x="444" y="831"/>
                    <a:pt x="440" y="830"/>
                  </a:cubicBezTo>
                  <a:cubicBezTo>
                    <a:pt x="439" y="836"/>
                    <a:pt x="441" y="847"/>
                    <a:pt x="443" y="847"/>
                  </a:cubicBezTo>
                  <a:cubicBezTo>
                    <a:pt x="444" y="847"/>
                    <a:pt x="465" y="850"/>
                    <a:pt x="467" y="853"/>
                  </a:cubicBezTo>
                  <a:cubicBezTo>
                    <a:pt x="470" y="856"/>
                    <a:pt x="470" y="870"/>
                    <a:pt x="470" y="880"/>
                  </a:cubicBezTo>
                  <a:cubicBezTo>
                    <a:pt x="470" y="883"/>
                    <a:pt x="458" y="887"/>
                    <a:pt x="458" y="888"/>
                  </a:cubicBezTo>
                  <a:cubicBezTo>
                    <a:pt x="458" y="892"/>
                    <a:pt x="454" y="891"/>
                    <a:pt x="454" y="891"/>
                  </a:cubicBezTo>
                  <a:cubicBezTo>
                    <a:pt x="454" y="896"/>
                    <a:pt x="441" y="907"/>
                    <a:pt x="441" y="908"/>
                  </a:cubicBezTo>
                  <a:cubicBezTo>
                    <a:pt x="441" y="916"/>
                    <a:pt x="442" y="912"/>
                    <a:pt x="445" y="914"/>
                  </a:cubicBezTo>
                  <a:cubicBezTo>
                    <a:pt x="444" y="914"/>
                    <a:pt x="435" y="923"/>
                    <a:pt x="435" y="923"/>
                  </a:cubicBezTo>
                  <a:cubicBezTo>
                    <a:pt x="434" y="923"/>
                    <a:pt x="435" y="925"/>
                    <a:pt x="435" y="926"/>
                  </a:cubicBezTo>
                  <a:cubicBezTo>
                    <a:pt x="431" y="926"/>
                    <a:pt x="427" y="925"/>
                    <a:pt x="425" y="925"/>
                  </a:cubicBezTo>
                  <a:cubicBezTo>
                    <a:pt x="424" y="925"/>
                    <a:pt x="421" y="932"/>
                    <a:pt x="421" y="932"/>
                  </a:cubicBezTo>
                  <a:cubicBezTo>
                    <a:pt x="421" y="932"/>
                    <a:pt x="420" y="936"/>
                    <a:pt x="420" y="936"/>
                  </a:cubicBezTo>
                  <a:cubicBezTo>
                    <a:pt x="414" y="936"/>
                    <a:pt x="417" y="940"/>
                    <a:pt x="413" y="940"/>
                  </a:cubicBezTo>
                  <a:cubicBezTo>
                    <a:pt x="412" y="940"/>
                    <a:pt x="410" y="945"/>
                    <a:pt x="410" y="945"/>
                  </a:cubicBezTo>
                  <a:cubicBezTo>
                    <a:pt x="409" y="946"/>
                    <a:pt x="408" y="952"/>
                    <a:pt x="407" y="953"/>
                  </a:cubicBezTo>
                  <a:cubicBezTo>
                    <a:pt x="407" y="953"/>
                    <a:pt x="405" y="952"/>
                    <a:pt x="404" y="951"/>
                  </a:cubicBezTo>
                  <a:cubicBezTo>
                    <a:pt x="407" y="957"/>
                    <a:pt x="396" y="953"/>
                    <a:pt x="396" y="954"/>
                  </a:cubicBezTo>
                  <a:cubicBezTo>
                    <a:pt x="396" y="954"/>
                    <a:pt x="395" y="961"/>
                    <a:pt x="395" y="962"/>
                  </a:cubicBezTo>
                  <a:cubicBezTo>
                    <a:pt x="391" y="961"/>
                    <a:pt x="391" y="961"/>
                    <a:pt x="391" y="961"/>
                  </a:cubicBezTo>
                  <a:cubicBezTo>
                    <a:pt x="391" y="963"/>
                    <a:pt x="388" y="965"/>
                    <a:pt x="385" y="963"/>
                  </a:cubicBezTo>
                  <a:cubicBezTo>
                    <a:pt x="385" y="965"/>
                    <a:pt x="385" y="973"/>
                    <a:pt x="382" y="968"/>
                  </a:cubicBezTo>
                  <a:cubicBezTo>
                    <a:pt x="381" y="969"/>
                    <a:pt x="382" y="972"/>
                    <a:pt x="380" y="972"/>
                  </a:cubicBezTo>
                  <a:cubicBezTo>
                    <a:pt x="379" y="972"/>
                    <a:pt x="377" y="970"/>
                    <a:pt x="376" y="970"/>
                  </a:cubicBezTo>
                  <a:cubicBezTo>
                    <a:pt x="376" y="976"/>
                    <a:pt x="371" y="973"/>
                    <a:pt x="371" y="975"/>
                  </a:cubicBezTo>
                  <a:cubicBezTo>
                    <a:pt x="371" y="978"/>
                    <a:pt x="370" y="982"/>
                    <a:pt x="373" y="984"/>
                  </a:cubicBezTo>
                  <a:cubicBezTo>
                    <a:pt x="367" y="983"/>
                    <a:pt x="371" y="990"/>
                    <a:pt x="370" y="992"/>
                  </a:cubicBezTo>
                  <a:cubicBezTo>
                    <a:pt x="370" y="992"/>
                    <a:pt x="367" y="992"/>
                    <a:pt x="365" y="992"/>
                  </a:cubicBezTo>
                  <a:cubicBezTo>
                    <a:pt x="367" y="998"/>
                    <a:pt x="363" y="1000"/>
                    <a:pt x="358" y="1000"/>
                  </a:cubicBezTo>
                  <a:cubicBezTo>
                    <a:pt x="359" y="1003"/>
                    <a:pt x="359" y="1003"/>
                    <a:pt x="359" y="1003"/>
                  </a:cubicBezTo>
                  <a:cubicBezTo>
                    <a:pt x="358" y="1005"/>
                    <a:pt x="351" y="1006"/>
                    <a:pt x="350" y="1006"/>
                  </a:cubicBezTo>
                  <a:cubicBezTo>
                    <a:pt x="350" y="1006"/>
                    <a:pt x="346" y="1010"/>
                    <a:pt x="341" y="1010"/>
                  </a:cubicBezTo>
                  <a:cubicBezTo>
                    <a:pt x="340" y="1010"/>
                    <a:pt x="340" y="1015"/>
                    <a:pt x="338" y="1015"/>
                  </a:cubicBezTo>
                  <a:cubicBezTo>
                    <a:pt x="336" y="1015"/>
                    <a:pt x="333" y="1012"/>
                    <a:pt x="331" y="1014"/>
                  </a:cubicBezTo>
                  <a:cubicBezTo>
                    <a:pt x="330" y="1015"/>
                    <a:pt x="332" y="1022"/>
                    <a:pt x="331" y="1022"/>
                  </a:cubicBezTo>
                  <a:cubicBezTo>
                    <a:pt x="331" y="1022"/>
                    <a:pt x="325" y="1023"/>
                    <a:pt x="325" y="1023"/>
                  </a:cubicBezTo>
                  <a:cubicBezTo>
                    <a:pt x="325" y="1026"/>
                    <a:pt x="329" y="1033"/>
                    <a:pt x="326" y="1035"/>
                  </a:cubicBezTo>
                  <a:cubicBezTo>
                    <a:pt x="326" y="1035"/>
                    <a:pt x="317" y="1032"/>
                    <a:pt x="315" y="1032"/>
                  </a:cubicBezTo>
                  <a:cubicBezTo>
                    <a:pt x="313" y="1032"/>
                    <a:pt x="305" y="1038"/>
                    <a:pt x="303" y="1038"/>
                  </a:cubicBezTo>
                  <a:cubicBezTo>
                    <a:pt x="302" y="1038"/>
                    <a:pt x="292" y="1047"/>
                    <a:pt x="292" y="1049"/>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3" name="Freeform 182"/>
            <p:cNvSpPr>
              <a:spLocks/>
            </p:cNvSpPr>
            <p:nvPr/>
          </p:nvSpPr>
          <p:spPr bwMode="gray">
            <a:xfrm>
              <a:off x="4347" y="228"/>
              <a:ext cx="30" cy="26"/>
            </a:xfrm>
            <a:custGeom>
              <a:avLst/>
              <a:gdLst/>
              <a:ahLst/>
              <a:cxnLst>
                <a:cxn ang="0">
                  <a:pos x="19" y="13"/>
                </a:cxn>
                <a:cxn ang="0">
                  <a:pos x="7" y="22"/>
                </a:cxn>
                <a:cxn ang="0">
                  <a:pos x="3" y="12"/>
                </a:cxn>
                <a:cxn ang="0">
                  <a:pos x="1" y="11"/>
                </a:cxn>
                <a:cxn ang="0">
                  <a:pos x="2" y="3"/>
                </a:cxn>
                <a:cxn ang="0">
                  <a:pos x="11" y="2"/>
                </a:cxn>
                <a:cxn ang="0">
                  <a:pos x="19" y="7"/>
                </a:cxn>
                <a:cxn ang="0">
                  <a:pos x="19" y="13"/>
                </a:cxn>
              </a:cxnLst>
              <a:rect l="0" t="0" r="r" b="b"/>
              <a:pathLst>
                <a:path w="26" h="22">
                  <a:moveTo>
                    <a:pt x="19" y="13"/>
                  </a:moveTo>
                  <a:cubicBezTo>
                    <a:pt x="14" y="11"/>
                    <a:pt x="12" y="14"/>
                    <a:pt x="7" y="22"/>
                  </a:cubicBezTo>
                  <a:cubicBezTo>
                    <a:pt x="6" y="17"/>
                    <a:pt x="3" y="18"/>
                    <a:pt x="3" y="12"/>
                  </a:cubicBezTo>
                  <a:cubicBezTo>
                    <a:pt x="2" y="11"/>
                    <a:pt x="1" y="11"/>
                    <a:pt x="1" y="11"/>
                  </a:cubicBezTo>
                  <a:cubicBezTo>
                    <a:pt x="0" y="8"/>
                    <a:pt x="1" y="6"/>
                    <a:pt x="2" y="3"/>
                  </a:cubicBezTo>
                  <a:cubicBezTo>
                    <a:pt x="5" y="0"/>
                    <a:pt x="9" y="0"/>
                    <a:pt x="11" y="2"/>
                  </a:cubicBezTo>
                  <a:cubicBezTo>
                    <a:pt x="13" y="5"/>
                    <a:pt x="16" y="7"/>
                    <a:pt x="19" y="7"/>
                  </a:cubicBezTo>
                  <a:cubicBezTo>
                    <a:pt x="19" y="7"/>
                    <a:pt x="26" y="14"/>
                    <a:pt x="19" y="13"/>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4" name="Freeform 183"/>
            <p:cNvSpPr>
              <a:spLocks/>
            </p:cNvSpPr>
            <p:nvPr/>
          </p:nvSpPr>
          <p:spPr bwMode="gray">
            <a:xfrm>
              <a:off x="4310" y="247"/>
              <a:ext cx="32" cy="53"/>
            </a:xfrm>
            <a:custGeom>
              <a:avLst/>
              <a:gdLst/>
              <a:ahLst/>
              <a:cxnLst>
                <a:cxn ang="0">
                  <a:pos x="0" y="40"/>
                </a:cxn>
                <a:cxn ang="0">
                  <a:pos x="0" y="46"/>
                </a:cxn>
                <a:cxn ang="0">
                  <a:pos x="17" y="40"/>
                </a:cxn>
                <a:cxn ang="0">
                  <a:pos x="16" y="20"/>
                </a:cxn>
                <a:cxn ang="0">
                  <a:pos x="25" y="13"/>
                </a:cxn>
                <a:cxn ang="0">
                  <a:pos x="24" y="4"/>
                </a:cxn>
                <a:cxn ang="0">
                  <a:pos x="23" y="7"/>
                </a:cxn>
                <a:cxn ang="0">
                  <a:pos x="21" y="0"/>
                </a:cxn>
                <a:cxn ang="0">
                  <a:pos x="7" y="34"/>
                </a:cxn>
                <a:cxn ang="0">
                  <a:pos x="2" y="41"/>
                </a:cxn>
                <a:cxn ang="0">
                  <a:pos x="0" y="40"/>
                </a:cxn>
              </a:cxnLst>
              <a:rect l="0" t="0" r="r" b="b"/>
              <a:pathLst>
                <a:path w="27" h="46">
                  <a:moveTo>
                    <a:pt x="0" y="40"/>
                  </a:moveTo>
                  <a:cubicBezTo>
                    <a:pt x="0" y="42"/>
                    <a:pt x="0" y="44"/>
                    <a:pt x="0" y="46"/>
                  </a:cubicBezTo>
                  <a:cubicBezTo>
                    <a:pt x="6" y="46"/>
                    <a:pt x="11" y="41"/>
                    <a:pt x="17" y="40"/>
                  </a:cubicBezTo>
                  <a:cubicBezTo>
                    <a:pt x="14" y="34"/>
                    <a:pt x="15" y="27"/>
                    <a:pt x="16" y="20"/>
                  </a:cubicBezTo>
                  <a:cubicBezTo>
                    <a:pt x="16" y="14"/>
                    <a:pt x="23" y="17"/>
                    <a:pt x="25" y="13"/>
                  </a:cubicBezTo>
                  <a:cubicBezTo>
                    <a:pt x="26" y="11"/>
                    <a:pt x="27" y="6"/>
                    <a:pt x="24" y="4"/>
                  </a:cubicBezTo>
                  <a:cubicBezTo>
                    <a:pt x="23" y="3"/>
                    <a:pt x="24" y="7"/>
                    <a:pt x="23" y="7"/>
                  </a:cubicBezTo>
                  <a:cubicBezTo>
                    <a:pt x="21" y="6"/>
                    <a:pt x="19" y="2"/>
                    <a:pt x="21" y="0"/>
                  </a:cubicBezTo>
                  <a:cubicBezTo>
                    <a:pt x="7" y="4"/>
                    <a:pt x="14" y="23"/>
                    <a:pt x="7" y="34"/>
                  </a:cubicBezTo>
                  <a:cubicBezTo>
                    <a:pt x="5" y="36"/>
                    <a:pt x="4" y="39"/>
                    <a:pt x="2" y="41"/>
                  </a:cubicBezTo>
                  <a:cubicBezTo>
                    <a:pt x="2" y="41"/>
                    <a:pt x="0" y="40"/>
                    <a:pt x="0" y="40"/>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5" name="Freeform 184"/>
            <p:cNvSpPr>
              <a:spLocks/>
            </p:cNvSpPr>
            <p:nvPr/>
          </p:nvSpPr>
          <p:spPr bwMode="gray">
            <a:xfrm>
              <a:off x="4306" y="264"/>
              <a:ext cx="11" cy="9"/>
            </a:xfrm>
            <a:custGeom>
              <a:avLst/>
              <a:gdLst/>
              <a:ahLst/>
              <a:cxnLst>
                <a:cxn ang="0">
                  <a:pos x="5" y="1"/>
                </a:cxn>
                <a:cxn ang="0">
                  <a:pos x="4" y="8"/>
                </a:cxn>
                <a:cxn ang="0">
                  <a:pos x="10" y="0"/>
                </a:cxn>
                <a:cxn ang="0">
                  <a:pos x="7" y="0"/>
                </a:cxn>
                <a:cxn ang="0">
                  <a:pos x="5" y="1"/>
                </a:cxn>
              </a:cxnLst>
              <a:rect l="0" t="0" r="r" b="b"/>
              <a:pathLst>
                <a:path w="10" h="8">
                  <a:moveTo>
                    <a:pt x="5" y="1"/>
                  </a:moveTo>
                  <a:cubicBezTo>
                    <a:pt x="0" y="3"/>
                    <a:pt x="4" y="5"/>
                    <a:pt x="4" y="8"/>
                  </a:cubicBezTo>
                  <a:cubicBezTo>
                    <a:pt x="9" y="7"/>
                    <a:pt x="9" y="2"/>
                    <a:pt x="10" y="0"/>
                  </a:cubicBezTo>
                  <a:cubicBezTo>
                    <a:pt x="9" y="0"/>
                    <a:pt x="8" y="0"/>
                    <a:pt x="7" y="0"/>
                  </a:cubicBezTo>
                  <a:cubicBezTo>
                    <a:pt x="6" y="0"/>
                    <a:pt x="4" y="0"/>
                    <a:pt x="5" y="1"/>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6" name="Freeform 185"/>
            <p:cNvSpPr>
              <a:spLocks/>
            </p:cNvSpPr>
            <p:nvPr/>
          </p:nvSpPr>
          <p:spPr bwMode="gray">
            <a:xfrm>
              <a:off x="4302" y="243"/>
              <a:ext cx="12" cy="19"/>
            </a:xfrm>
            <a:custGeom>
              <a:avLst/>
              <a:gdLst/>
              <a:ahLst/>
              <a:cxnLst>
                <a:cxn ang="0">
                  <a:pos x="5" y="0"/>
                </a:cxn>
                <a:cxn ang="0">
                  <a:pos x="9" y="2"/>
                </a:cxn>
                <a:cxn ang="0">
                  <a:pos x="2" y="13"/>
                </a:cxn>
                <a:cxn ang="0">
                  <a:pos x="2" y="10"/>
                </a:cxn>
                <a:cxn ang="0">
                  <a:pos x="5" y="0"/>
                </a:cxn>
              </a:cxnLst>
              <a:rect l="0" t="0" r="r" b="b"/>
              <a:pathLst>
                <a:path w="10" h="16">
                  <a:moveTo>
                    <a:pt x="5" y="0"/>
                  </a:moveTo>
                  <a:cubicBezTo>
                    <a:pt x="7" y="0"/>
                    <a:pt x="9" y="0"/>
                    <a:pt x="9" y="2"/>
                  </a:cubicBezTo>
                  <a:cubicBezTo>
                    <a:pt x="10" y="7"/>
                    <a:pt x="7" y="16"/>
                    <a:pt x="2" y="13"/>
                  </a:cubicBezTo>
                  <a:cubicBezTo>
                    <a:pt x="0" y="13"/>
                    <a:pt x="2" y="13"/>
                    <a:pt x="2" y="10"/>
                  </a:cubicBezTo>
                  <a:cubicBezTo>
                    <a:pt x="2" y="10"/>
                    <a:pt x="2" y="0"/>
                    <a:pt x="5" y="0"/>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7" name="Freeform 186"/>
            <p:cNvSpPr>
              <a:spLocks/>
            </p:cNvSpPr>
            <p:nvPr/>
          </p:nvSpPr>
          <p:spPr bwMode="gray">
            <a:xfrm>
              <a:off x="4295" y="273"/>
              <a:ext cx="17" cy="21"/>
            </a:xfrm>
            <a:custGeom>
              <a:avLst/>
              <a:gdLst/>
              <a:ahLst/>
              <a:cxnLst>
                <a:cxn ang="0">
                  <a:pos x="4" y="16"/>
                </a:cxn>
                <a:cxn ang="0">
                  <a:pos x="0" y="13"/>
                </a:cxn>
                <a:cxn ang="0">
                  <a:pos x="4" y="10"/>
                </a:cxn>
                <a:cxn ang="0">
                  <a:pos x="3" y="1"/>
                </a:cxn>
                <a:cxn ang="0">
                  <a:pos x="5" y="0"/>
                </a:cxn>
                <a:cxn ang="0">
                  <a:pos x="7" y="4"/>
                </a:cxn>
                <a:cxn ang="0">
                  <a:pos x="8" y="2"/>
                </a:cxn>
                <a:cxn ang="0">
                  <a:pos x="10" y="7"/>
                </a:cxn>
                <a:cxn ang="0">
                  <a:pos x="11" y="6"/>
                </a:cxn>
                <a:cxn ang="0">
                  <a:pos x="4" y="16"/>
                </a:cxn>
              </a:cxnLst>
              <a:rect l="0" t="0" r="r" b="b"/>
              <a:pathLst>
                <a:path w="14" h="18">
                  <a:moveTo>
                    <a:pt x="4" y="16"/>
                  </a:moveTo>
                  <a:cubicBezTo>
                    <a:pt x="3" y="16"/>
                    <a:pt x="0" y="15"/>
                    <a:pt x="0" y="13"/>
                  </a:cubicBezTo>
                  <a:cubicBezTo>
                    <a:pt x="1" y="11"/>
                    <a:pt x="4" y="11"/>
                    <a:pt x="4" y="10"/>
                  </a:cubicBezTo>
                  <a:cubicBezTo>
                    <a:pt x="1" y="7"/>
                    <a:pt x="2" y="4"/>
                    <a:pt x="3" y="1"/>
                  </a:cubicBezTo>
                  <a:cubicBezTo>
                    <a:pt x="3" y="0"/>
                    <a:pt x="4" y="0"/>
                    <a:pt x="5" y="0"/>
                  </a:cubicBezTo>
                  <a:cubicBezTo>
                    <a:pt x="7" y="1"/>
                    <a:pt x="6" y="3"/>
                    <a:pt x="7" y="4"/>
                  </a:cubicBezTo>
                  <a:cubicBezTo>
                    <a:pt x="7" y="3"/>
                    <a:pt x="7" y="1"/>
                    <a:pt x="8" y="2"/>
                  </a:cubicBezTo>
                  <a:cubicBezTo>
                    <a:pt x="9" y="3"/>
                    <a:pt x="7" y="6"/>
                    <a:pt x="10" y="7"/>
                  </a:cubicBezTo>
                  <a:cubicBezTo>
                    <a:pt x="11" y="8"/>
                    <a:pt x="11" y="4"/>
                    <a:pt x="11" y="6"/>
                  </a:cubicBezTo>
                  <a:cubicBezTo>
                    <a:pt x="14" y="10"/>
                    <a:pt x="9" y="18"/>
                    <a:pt x="4" y="16"/>
                  </a:cubicBezTo>
                  <a:close/>
                </a:path>
              </a:pathLst>
            </a:custGeom>
            <a:grpFill/>
            <a:ln w="3175" cap="flat">
              <a:solidFill>
                <a:schemeClr val="tx1"/>
              </a:solidFill>
              <a:prstDash val="solid"/>
              <a:miter lim="800000"/>
              <a:headEnd/>
              <a:tailEnd/>
            </a:ln>
          </p:spPr>
          <p:txBody>
            <a:bodyPr/>
            <a:lstStyle/>
            <a:p>
              <a:pPr>
                <a:defRPr/>
              </a:pPr>
              <a:endParaRPr lang="en-US" sz="1800" dirty="0"/>
            </a:p>
          </p:txBody>
        </p:sp>
        <p:sp>
          <p:nvSpPr>
            <p:cNvPr id="288" name="Freeform 187"/>
            <p:cNvSpPr>
              <a:spLocks/>
            </p:cNvSpPr>
            <p:nvPr/>
          </p:nvSpPr>
          <p:spPr bwMode="gray">
            <a:xfrm>
              <a:off x="4697" y="158"/>
              <a:ext cx="467" cy="292"/>
            </a:xfrm>
            <a:custGeom>
              <a:avLst/>
              <a:gdLst/>
              <a:ahLst/>
              <a:cxnLst>
                <a:cxn ang="0">
                  <a:pos x="288" y="177"/>
                </a:cxn>
                <a:cxn ang="0">
                  <a:pos x="270" y="189"/>
                </a:cxn>
                <a:cxn ang="0">
                  <a:pos x="284" y="170"/>
                </a:cxn>
                <a:cxn ang="0">
                  <a:pos x="269" y="158"/>
                </a:cxn>
                <a:cxn ang="0">
                  <a:pos x="250" y="143"/>
                </a:cxn>
                <a:cxn ang="0">
                  <a:pos x="225" y="143"/>
                </a:cxn>
                <a:cxn ang="0">
                  <a:pos x="217" y="132"/>
                </a:cxn>
                <a:cxn ang="0">
                  <a:pos x="207" y="110"/>
                </a:cxn>
                <a:cxn ang="0">
                  <a:pos x="220" y="110"/>
                </a:cxn>
                <a:cxn ang="0">
                  <a:pos x="196" y="101"/>
                </a:cxn>
                <a:cxn ang="0">
                  <a:pos x="187" y="91"/>
                </a:cxn>
                <a:cxn ang="0">
                  <a:pos x="183" y="94"/>
                </a:cxn>
                <a:cxn ang="0">
                  <a:pos x="174" y="80"/>
                </a:cxn>
                <a:cxn ang="0">
                  <a:pos x="165" y="66"/>
                </a:cxn>
                <a:cxn ang="0">
                  <a:pos x="168" y="78"/>
                </a:cxn>
                <a:cxn ang="0">
                  <a:pos x="97" y="39"/>
                </a:cxn>
                <a:cxn ang="0">
                  <a:pos x="126" y="79"/>
                </a:cxn>
                <a:cxn ang="0">
                  <a:pos x="132" y="96"/>
                </a:cxn>
                <a:cxn ang="0">
                  <a:pos x="116" y="96"/>
                </a:cxn>
                <a:cxn ang="0">
                  <a:pos x="97" y="76"/>
                </a:cxn>
                <a:cxn ang="0">
                  <a:pos x="85" y="69"/>
                </a:cxn>
                <a:cxn ang="0">
                  <a:pos x="87" y="85"/>
                </a:cxn>
                <a:cxn ang="0">
                  <a:pos x="79" y="82"/>
                </a:cxn>
                <a:cxn ang="0">
                  <a:pos x="72" y="80"/>
                </a:cxn>
                <a:cxn ang="0">
                  <a:pos x="68" y="78"/>
                </a:cxn>
                <a:cxn ang="0">
                  <a:pos x="76" y="86"/>
                </a:cxn>
                <a:cxn ang="0">
                  <a:pos x="90" y="89"/>
                </a:cxn>
                <a:cxn ang="0">
                  <a:pos x="95" y="93"/>
                </a:cxn>
                <a:cxn ang="0">
                  <a:pos x="96" y="96"/>
                </a:cxn>
                <a:cxn ang="0">
                  <a:pos x="95" y="99"/>
                </a:cxn>
                <a:cxn ang="0">
                  <a:pos x="92" y="103"/>
                </a:cxn>
                <a:cxn ang="0">
                  <a:pos x="88" y="111"/>
                </a:cxn>
                <a:cxn ang="0">
                  <a:pos x="81" y="115"/>
                </a:cxn>
                <a:cxn ang="0">
                  <a:pos x="70" y="114"/>
                </a:cxn>
                <a:cxn ang="0">
                  <a:pos x="49" y="110"/>
                </a:cxn>
                <a:cxn ang="0">
                  <a:pos x="21" y="94"/>
                </a:cxn>
                <a:cxn ang="0">
                  <a:pos x="14" y="92"/>
                </a:cxn>
                <a:cxn ang="0">
                  <a:pos x="7" y="75"/>
                </a:cxn>
                <a:cxn ang="0">
                  <a:pos x="10" y="54"/>
                </a:cxn>
                <a:cxn ang="0">
                  <a:pos x="51" y="70"/>
                </a:cxn>
                <a:cxn ang="0">
                  <a:pos x="60" y="46"/>
                </a:cxn>
                <a:cxn ang="0">
                  <a:pos x="80" y="11"/>
                </a:cxn>
                <a:cxn ang="0">
                  <a:pos x="90" y="1"/>
                </a:cxn>
                <a:cxn ang="0">
                  <a:pos x="160" y="44"/>
                </a:cxn>
                <a:cxn ang="0">
                  <a:pos x="220" y="90"/>
                </a:cxn>
                <a:cxn ang="0">
                  <a:pos x="345" y="149"/>
                </a:cxn>
                <a:cxn ang="0">
                  <a:pos x="365" y="153"/>
                </a:cxn>
                <a:cxn ang="0">
                  <a:pos x="373" y="177"/>
                </a:cxn>
                <a:cxn ang="0">
                  <a:pos x="393" y="192"/>
                </a:cxn>
                <a:cxn ang="0">
                  <a:pos x="396" y="224"/>
                </a:cxn>
                <a:cxn ang="0">
                  <a:pos x="396" y="240"/>
                </a:cxn>
                <a:cxn ang="0">
                  <a:pos x="385" y="249"/>
                </a:cxn>
                <a:cxn ang="0">
                  <a:pos x="379" y="220"/>
                </a:cxn>
                <a:cxn ang="0">
                  <a:pos x="369" y="207"/>
                </a:cxn>
                <a:cxn ang="0">
                  <a:pos x="354" y="193"/>
                </a:cxn>
                <a:cxn ang="0">
                  <a:pos x="318" y="196"/>
                </a:cxn>
                <a:cxn ang="0">
                  <a:pos x="314" y="215"/>
                </a:cxn>
                <a:cxn ang="0">
                  <a:pos x="306" y="176"/>
                </a:cxn>
                <a:cxn ang="0">
                  <a:pos x="300" y="177"/>
                </a:cxn>
                <a:cxn ang="0">
                  <a:pos x="292" y="172"/>
                </a:cxn>
              </a:cxnLst>
              <a:rect l="0" t="0" r="r" b="b"/>
              <a:pathLst>
                <a:path w="401" h="251">
                  <a:moveTo>
                    <a:pt x="288" y="172"/>
                  </a:moveTo>
                  <a:cubicBezTo>
                    <a:pt x="288" y="174"/>
                    <a:pt x="289" y="177"/>
                    <a:pt x="288" y="177"/>
                  </a:cubicBezTo>
                  <a:cubicBezTo>
                    <a:pt x="282" y="180"/>
                    <a:pt x="283" y="185"/>
                    <a:pt x="277" y="190"/>
                  </a:cubicBezTo>
                  <a:cubicBezTo>
                    <a:pt x="275" y="191"/>
                    <a:pt x="271" y="192"/>
                    <a:pt x="270" y="189"/>
                  </a:cubicBezTo>
                  <a:cubicBezTo>
                    <a:pt x="268" y="187"/>
                    <a:pt x="269" y="184"/>
                    <a:pt x="270" y="182"/>
                  </a:cubicBezTo>
                  <a:cubicBezTo>
                    <a:pt x="274" y="177"/>
                    <a:pt x="282" y="176"/>
                    <a:pt x="284" y="170"/>
                  </a:cubicBezTo>
                  <a:cubicBezTo>
                    <a:pt x="286" y="165"/>
                    <a:pt x="281" y="162"/>
                    <a:pt x="278" y="158"/>
                  </a:cubicBezTo>
                  <a:cubicBezTo>
                    <a:pt x="275" y="161"/>
                    <a:pt x="271" y="160"/>
                    <a:pt x="269" y="158"/>
                  </a:cubicBezTo>
                  <a:cubicBezTo>
                    <a:pt x="268" y="158"/>
                    <a:pt x="266" y="154"/>
                    <a:pt x="266" y="154"/>
                  </a:cubicBezTo>
                  <a:cubicBezTo>
                    <a:pt x="257" y="154"/>
                    <a:pt x="251" y="152"/>
                    <a:pt x="250" y="143"/>
                  </a:cubicBezTo>
                  <a:cubicBezTo>
                    <a:pt x="243" y="143"/>
                    <a:pt x="235" y="145"/>
                    <a:pt x="228" y="145"/>
                  </a:cubicBezTo>
                  <a:cubicBezTo>
                    <a:pt x="227" y="145"/>
                    <a:pt x="226" y="143"/>
                    <a:pt x="225" y="143"/>
                  </a:cubicBezTo>
                  <a:cubicBezTo>
                    <a:pt x="224" y="141"/>
                    <a:pt x="225" y="139"/>
                    <a:pt x="224" y="137"/>
                  </a:cubicBezTo>
                  <a:cubicBezTo>
                    <a:pt x="223" y="134"/>
                    <a:pt x="221" y="131"/>
                    <a:pt x="217" y="132"/>
                  </a:cubicBezTo>
                  <a:cubicBezTo>
                    <a:pt x="218" y="125"/>
                    <a:pt x="213" y="124"/>
                    <a:pt x="208" y="121"/>
                  </a:cubicBezTo>
                  <a:cubicBezTo>
                    <a:pt x="205" y="119"/>
                    <a:pt x="201" y="110"/>
                    <a:pt x="207" y="110"/>
                  </a:cubicBezTo>
                  <a:cubicBezTo>
                    <a:pt x="211" y="110"/>
                    <a:pt x="215" y="114"/>
                    <a:pt x="221" y="114"/>
                  </a:cubicBezTo>
                  <a:cubicBezTo>
                    <a:pt x="221" y="113"/>
                    <a:pt x="221" y="111"/>
                    <a:pt x="220" y="110"/>
                  </a:cubicBezTo>
                  <a:cubicBezTo>
                    <a:pt x="214" y="108"/>
                    <a:pt x="209" y="105"/>
                    <a:pt x="202" y="102"/>
                  </a:cubicBezTo>
                  <a:cubicBezTo>
                    <a:pt x="201" y="102"/>
                    <a:pt x="199" y="101"/>
                    <a:pt x="196" y="101"/>
                  </a:cubicBezTo>
                  <a:cubicBezTo>
                    <a:pt x="191" y="100"/>
                    <a:pt x="193" y="94"/>
                    <a:pt x="190" y="90"/>
                  </a:cubicBezTo>
                  <a:cubicBezTo>
                    <a:pt x="189" y="90"/>
                    <a:pt x="187" y="90"/>
                    <a:pt x="187" y="91"/>
                  </a:cubicBezTo>
                  <a:cubicBezTo>
                    <a:pt x="186" y="92"/>
                    <a:pt x="187" y="94"/>
                    <a:pt x="186" y="95"/>
                  </a:cubicBezTo>
                  <a:cubicBezTo>
                    <a:pt x="185" y="97"/>
                    <a:pt x="183" y="94"/>
                    <a:pt x="183" y="94"/>
                  </a:cubicBezTo>
                  <a:cubicBezTo>
                    <a:pt x="182" y="91"/>
                    <a:pt x="183" y="88"/>
                    <a:pt x="182" y="86"/>
                  </a:cubicBezTo>
                  <a:cubicBezTo>
                    <a:pt x="179" y="84"/>
                    <a:pt x="176" y="82"/>
                    <a:pt x="174" y="80"/>
                  </a:cubicBezTo>
                  <a:cubicBezTo>
                    <a:pt x="172" y="77"/>
                    <a:pt x="175" y="72"/>
                    <a:pt x="172" y="69"/>
                  </a:cubicBezTo>
                  <a:cubicBezTo>
                    <a:pt x="170" y="67"/>
                    <a:pt x="168" y="64"/>
                    <a:pt x="165" y="66"/>
                  </a:cubicBezTo>
                  <a:cubicBezTo>
                    <a:pt x="162" y="67"/>
                    <a:pt x="163" y="70"/>
                    <a:pt x="164" y="71"/>
                  </a:cubicBezTo>
                  <a:cubicBezTo>
                    <a:pt x="167" y="73"/>
                    <a:pt x="170" y="75"/>
                    <a:pt x="168" y="78"/>
                  </a:cubicBezTo>
                  <a:cubicBezTo>
                    <a:pt x="164" y="82"/>
                    <a:pt x="159" y="88"/>
                    <a:pt x="155" y="85"/>
                  </a:cubicBezTo>
                  <a:cubicBezTo>
                    <a:pt x="134" y="71"/>
                    <a:pt x="119" y="53"/>
                    <a:pt x="97" y="39"/>
                  </a:cubicBezTo>
                  <a:cubicBezTo>
                    <a:pt x="97" y="38"/>
                    <a:pt x="96" y="40"/>
                    <a:pt x="97" y="41"/>
                  </a:cubicBezTo>
                  <a:cubicBezTo>
                    <a:pt x="108" y="54"/>
                    <a:pt x="119" y="64"/>
                    <a:pt x="126" y="79"/>
                  </a:cubicBezTo>
                  <a:cubicBezTo>
                    <a:pt x="127" y="82"/>
                    <a:pt x="132" y="84"/>
                    <a:pt x="134" y="87"/>
                  </a:cubicBezTo>
                  <a:cubicBezTo>
                    <a:pt x="136" y="90"/>
                    <a:pt x="135" y="94"/>
                    <a:pt x="132" y="96"/>
                  </a:cubicBezTo>
                  <a:cubicBezTo>
                    <a:pt x="127" y="97"/>
                    <a:pt x="124" y="92"/>
                    <a:pt x="121" y="92"/>
                  </a:cubicBezTo>
                  <a:cubicBezTo>
                    <a:pt x="116" y="91"/>
                    <a:pt x="118" y="96"/>
                    <a:pt x="116" y="96"/>
                  </a:cubicBezTo>
                  <a:cubicBezTo>
                    <a:pt x="108" y="97"/>
                    <a:pt x="105" y="86"/>
                    <a:pt x="100" y="82"/>
                  </a:cubicBezTo>
                  <a:cubicBezTo>
                    <a:pt x="98" y="80"/>
                    <a:pt x="99" y="77"/>
                    <a:pt x="97" y="76"/>
                  </a:cubicBezTo>
                  <a:cubicBezTo>
                    <a:pt x="95" y="75"/>
                    <a:pt x="93" y="77"/>
                    <a:pt x="92" y="79"/>
                  </a:cubicBezTo>
                  <a:cubicBezTo>
                    <a:pt x="89" y="74"/>
                    <a:pt x="92" y="64"/>
                    <a:pt x="85" y="69"/>
                  </a:cubicBezTo>
                  <a:cubicBezTo>
                    <a:pt x="83" y="70"/>
                    <a:pt x="86" y="75"/>
                    <a:pt x="87" y="78"/>
                  </a:cubicBezTo>
                  <a:cubicBezTo>
                    <a:pt x="88" y="80"/>
                    <a:pt x="88" y="83"/>
                    <a:pt x="87" y="85"/>
                  </a:cubicBezTo>
                  <a:cubicBezTo>
                    <a:pt x="85" y="84"/>
                    <a:pt x="82" y="83"/>
                    <a:pt x="80" y="81"/>
                  </a:cubicBezTo>
                  <a:cubicBezTo>
                    <a:pt x="80" y="81"/>
                    <a:pt x="78" y="80"/>
                    <a:pt x="79" y="82"/>
                  </a:cubicBezTo>
                  <a:cubicBezTo>
                    <a:pt x="76" y="80"/>
                    <a:pt x="76" y="77"/>
                    <a:pt x="72" y="78"/>
                  </a:cubicBezTo>
                  <a:cubicBezTo>
                    <a:pt x="72" y="79"/>
                    <a:pt x="72" y="80"/>
                    <a:pt x="72" y="80"/>
                  </a:cubicBezTo>
                  <a:cubicBezTo>
                    <a:pt x="69" y="78"/>
                    <a:pt x="69" y="73"/>
                    <a:pt x="66" y="76"/>
                  </a:cubicBezTo>
                  <a:cubicBezTo>
                    <a:pt x="64" y="78"/>
                    <a:pt x="66" y="78"/>
                    <a:pt x="68" y="78"/>
                  </a:cubicBezTo>
                  <a:cubicBezTo>
                    <a:pt x="68" y="79"/>
                    <a:pt x="67" y="81"/>
                    <a:pt x="68" y="81"/>
                  </a:cubicBezTo>
                  <a:cubicBezTo>
                    <a:pt x="70" y="83"/>
                    <a:pt x="74" y="82"/>
                    <a:pt x="76" y="86"/>
                  </a:cubicBezTo>
                  <a:cubicBezTo>
                    <a:pt x="76" y="86"/>
                    <a:pt x="79" y="85"/>
                    <a:pt x="79" y="86"/>
                  </a:cubicBezTo>
                  <a:cubicBezTo>
                    <a:pt x="83" y="91"/>
                    <a:pt x="85" y="90"/>
                    <a:pt x="90" y="89"/>
                  </a:cubicBezTo>
                  <a:cubicBezTo>
                    <a:pt x="90" y="91"/>
                    <a:pt x="93" y="91"/>
                    <a:pt x="92" y="93"/>
                  </a:cubicBezTo>
                  <a:cubicBezTo>
                    <a:pt x="94" y="93"/>
                    <a:pt x="95" y="92"/>
                    <a:pt x="95" y="93"/>
                  </a:cubicBezTo>
                  <a:cubicBezTo>
                    <a:pt x="96" y="94"/>
                    <a:pt x="92" y="94"/>
                    <a:pt x="94" y="95"/>
                  </a:cubicBezTo>
                  <a:cubicBezTo>
                    <a:pt x="94" y="96"/>
                    <a:pt x="96" y="95"/>
                    <a:pt x="96" y="96"/>
                  </a:cubicBezTo>
                  <a:cubicBezTo>
                    <a:pt x="97" y="96"/>
                    <a:pt x="96" y="97"/>
                    <a:pt x="96" y="97"/>
                  </a:cubicBezTo>
                  <a:cubicBezTo>
                    <a:pt x="96" y="98"/>
                    <a:pt x="96" y="99"/>
                    <a:pt x="95" y="99"/>
                  </a:cubicBezTo>
                  <a:cubicBezTo>
                    <a:pt x="95" y="100"/>
                    <a:pt x="96" y="102"/>
                    <a:pt x="95" y="103"/>
                  </a:cubicBezTo>
                  <a:cubicBezTo>
                    <a:pt x="94" y="103"/>
                    <a:pt x="93" y="103"/>
                    <a:pt x="92" y="103"/>
                  </a:cubicBezTo>
                  <a:cubicBezTo>
                    <a:pt x="94" y="105"/>
                    <a:pt x="92" y="108"/>
                    <a:pt x="94" y="109"/>
                  </a:cubicBezTo>
                  <a:cubicBezTo>
                    <a:pt x="93" y="111"/>
                    <a:pt x="91" y="111"/>
                    <a:pt x="88" y="111"/>
                  </a:cubicBezTo>
                  <a:cubicBezTo>
                    <a:pt x="89" y="112"/>
                    <a:pt x="86" y="113"/>
                    <a:pt x="89" y="114"/>
                  </a:cubicBezTo>
                  <a:cubicBezTo>
                    <a:pt x="86" y="116"/>
                    <a:pt x="83" y="113"/>
                    <a:pt x="81" y="115"/>
                  </a:cubicBezTo>
                  <a:cubicBezTo>
                    <a:pt x="81" y="115"/>
                    <a:pt x="81" y="116"/>
                    <a:pt x="81" y="116"/>
                  </a:cubicBezTo>
                  <a:cubicBezTo>
                    <a:pt x="77" y="118"/>
                    <a:pt x="74" y="113"/>
                    <a:pt x="70" y="114"/>
                  </a:cubicBezTo>
                  <a:cubicBezTo>
                    <a:pt x="68" y="116"/>
                    <a:pt x="64" y="121"/>
                    <a:pt x="61" y="119"/>
                  </a:cubicBezTo>
                  <a:cubicBezTo>
                    <a:pt x="56" y="116"/>
                    <a:pt x="53" y="114"/>
                    <a:pt x="49" y="110"/>
                  </a:cubicBezTo>
                  <a:cubicBezTo>
                    <a:pt x="44" y="105"/>
                    <a:pt x="39" y="101"/>
                    <a:pt x="32" y="97"/>
                  </a:cubicBezTo>
                  <a:cubicBezTo>
                    <a:pt x="28" y="95"/>
                    <a:pt x="24" y="94"/>
                    <a:pt x="21" y="94"/>
                  </a:cubicBezTo>
                  <a:cubicBezTo>
                    <a:pt x="15" y="93"/>
                    <a:pt x="15" y="93"/>
                    <a:pt x="15" y="93"/>
                  </a:cubicBezTo>
                  <a:cubicBezTo>
                    <a:pt x="14" y="92"/>
                    <a:pt x="14" y="92"/>
                    <a:pt x="14" y="92"/>
                  </a:cubicBezTo>
                  <a:cubicBezTo>
                    <a:pt x="8" y="90"/>
                    <a:pt x="6" y="85"/>
                    <a:pt x="2" y="81"/>
                  </a:cubicBezTo>
                  <a:cubicBezTo>
                    <a:pt x="0" y="78"/>
                    <a:pt x="6" y="78"/>
                    <a:pt x="7" y="75"/>
                  </a:cubicBezTo>
                  <a:cubicBezTo>
                    <a:pt x="8" y="73"/>
                    <a:pt x="7" y="70"/>
                    <a:pt x="5" y="68"/>
                  </a:cubicBezTo>
                  <a:cubicBezTo>
                    <a:pt x="3" y="63"/>
                    <a:pt x="10" y="59"/>
                    <a:pt x="10" y="54"/>
                  </a:cubicBezTo>
                  <a:cubicBezTo>
                    <a:pt x="25" y="58"/>
                    <a:pt x="28" y="62"/>
                    <a:pt x="42" y="70"/>
                  </a:cubicBezTo>
                  <a:cubicBezTo>
                    <a:pt x="43" y="71"/>
                    <a:pt x="48" y="71"/>
                    <a:pt x="51" y="70"/>
                  </a:cubicBezTo>
                  <a:cubicBezTo>
                    <a:pt x="51" y="70"/>
                    <a:pt x="50" y="67"/>
                    <a:pt x="51" y="67"/>
                  </a:cubicBezTo>
                  <a:cubicBezTo>
                    <a:pt x="55" y="60"/>
                    <a:pt x="62" y="54"/>
                    <a:pt x="60" y="46"/>
                  </a:cubicBezTo>
                  <a:cubicBezTo>
                    <a:pt x="59" y="46"/>
                    <a:pt x="58" y="46"/>
                    <a:pt x="58" y="45"/>
                  </a:cubicBezTo>
                  <a:cubicBezTo>
                    <a:pt x="56" y="30"/>
                    <a:pt x="69" y="21"/>
                    <a:pt x="80" y="11"/>
                  </a:cubicBezTo>
                  <a:cubicBezTo>
                    <a:pt x="83" y="9"/>
                    <a:pt x="76" y="5"/>
                    <a:pt x="80" y="2"/>
                  </a:cubicBezTo>
                  <a:cubicBezTo>
                    <a:pt x="83" y="1"/>
                    <a:pt x="87" y="0"/>
                    <a:pt x="90" y="1"/>
                  </a:cubicBezTo>
                  <a:cubicBezTo>
                    <a:pt x="96" y="3"/>
                    <a:pt x="98" y="11"/>
                    <a:pt x="104" y="14"/>
                  </a:cubicBezTo>
                  <a:cubicBezTo>
                    <a:pt x="124" y="24"/>
                    <a:pt x="142" y="32"/>
                    <a:pt x="160" y="44"/>
                  </a:cubicBezTo>
                  <a:cubicBezTo>
                    <a:pt x="172" y="52"/>
                    <a:pt x="182" y="62"/>
                    <a:pt x="193" y="71"/>
                  </a:cubicBezTo>
                  <a:cubicBezTo>
                    <a:pt x="201" y="78"/>
                    <a:pt x="212" y="83"/>
                    <a:pt x="220" y="90"/>
                  </a:cubicBezTo>
                  <a:cubicBezTo>
                    <a:pt x="244" y="111"/>
                    <a:pt x="266" y="130"/>
                    <a:pt x="294" y="145"/>
                  </a:cubicBezTo>
                  <a:cubicBezTo>
                    <a:pt x="310" y="153"/>
                    <a:pt x="327" y="152"/>
                    <a:pt x="345" y="149"/>
                  </a:cubicBezTo>
                  <a:cubicBezTo>
                    <a:pt x="345" y="152"/>
                    <a:pt x="349" y="148"/>
                    <a:pt x="351" y="151"/>
                  </a:cubicBezTo>
                  <a:cubicBezTo>
                    <a:pt x="353" y="155"/>
                    <a:pt x="360" y="151"/>
                    <a:pt x="365" y="153"/>
                  </a:cubicBezTo>
                  <a:cubicBezTo>
                    <a:pt x="369" y="154"/>
                    <a:pt x="373" y="158"/>
                    <a:pt x="374" y="160"/>
                  </a:cubicBezTo>
                  <a:cubicBezTo>
                    <a:pt x="376" y="165"/>
                    <a:pt x="371" y="171"/>
                    <a:pt x="373" y="177"/>
                  </a:cubicBezTo>
                  <a:cubicBezTo>
                    <a:pt x="375" y="180"/>
                    <a:pt x="380" y="179"/>
                    <a:pt x="380" y="179"/>
                  </a:cubicBezTo>
                  <a:cubicBezTo>
                    <a:pt x="383" y="188"/>
                    <a:pt x="390" y="188"/>
                    <a:pt x="393" y="192"/>
                  </a:cubicBezTo>
                  <a:cubicBezTo>
                    <a:pt x="395" y="194"/>
                    <a:pt x="398" y="197"/>
                    <a:pt x="398" y="200"/>
                  </a:cubicBezTo>
                  <a:cubicBezTo>
                    <a:pt x="399" y="208"/>
                    <a:pt x="399" y="216"/>
                    <a:pt x="396" y="224"/>
                  </a:cubicBezTo>
                  <a:cubicBezTo>
                    <a:pt x="395" y="227"/>
                    <a:pt x="401" y="230"/>
                    <a:pt x="399" y="233"/>
                  </a:cubicBezTo>
                  <a:cubicBezTo>
                    <a:pt x="397" y="236"/>
                    <a:pt x="398" y="239"/>
                    <a:pt x="396" y="240"/>
                  </a:cubicBezTo>
                  <a:cubicBezTo>
                    <a:pt x="395" y="241"/>
                    <a:pt x="393" y="240"/>
                    <a:pt x="393" y="242"/>
                  </a:cubicBezTo>
                  <a:cubicBezTo>
                    <a:pt x="392" y="247"/>
                    <a:pt x="388" y="251"/>
                    <a:pt x="385" y="249"/>
                  </a:cubicBezTo>
                  <a:cubicBezTo>
                    <a:pt x="378" y="245"/>
                    <a:pt x="378" y="236"/>
                    <a:pt x="379" y="230"/>
                  </a:cubicBezTo>
                  <a:cubicBezTo>
                    <a:pt x="380" y="227"/>
                    <a:pt x="381" y="221"/>
                    <a:pt x="379" y="220"/>
                  </a:cubicBezTo>
                  <a:cubicBezTo>
                    <a:pt x="374" y="219"/>
                    <a:pt x="369" y="221"/>
                    <a:pt x="366" y="217"/>
                  </a:cubicBezTo>
                  <a:cubicBezTo>
                    <a:pt x="364" y="214"/>
                    <a:pt x="366" y="211"/>
                    <a:pt x="369" y="207"/>
                  </a:cubicBezTo>
                  <a:cubicBezTo>
                    <a:pt x="372" y="204"/>
                    <a:pt x="367" y="200"/>
                    <a:pt x="363" y="198"/>
                  </a:cubicBezTo>
                  <a:cubicBezTo>
                    <a:pt x="360" y="196"/>
                    <a:pt x="355" y="197"/>
                    <a:pt x="354" y="193"/>
                  </a:cubicBezTo>
                  <a:cubicBezTo>
                    <a:pt x="350" y="184"/>
                    <a:pt x="341" y="173"/>
                    <a:pt x="332" y="180"/>
                  </a:cubicBezTo>
                  <a:cubicBezTo>
                    <a:pt x="326" y="184"/>
                    <a:pt x="321" y="190"/>
                    <a:pt x="318" y="196"/>
                  </a:cubicBezTo>
                  <a:cubicBezTo>
                    <a:pt x="316" y="203"/>
                    <a:pt x="323" y="212"/>
                    <a:pt x="320" y="219"/>
                  </a:cubicBezTo>
                  <a:cubicBezTo>
                    <a:pt x="319" y="221"/>
                    <a:pt x="314" y="218"/>
                    <a:pt x="314" y="215"/>
                  </a:cubicBezTo>
                  <a:cubicBezTo>
                    <a:pt x="312" y="209"/>
                    <a:pt x="313" y="200"/>
                    <a:pt x="307" y="195"/>
                  </a:cubicBezTo>
                  <a:cubicBezTo>
                    <a:pt x="303" y="191"/>
                    <a:pt x="310" y="182"/>
                    <a:pt x="306" y="176"/>
                  </a:cubicBezTo>
                  <a:cubicBezTo>
                    <a:pt x="304" y="173"/>
                    <a:pt x="302" y="171"/>
                    <a:pt x="299" y="174"/>
                  </a:cubicBezTo>
                  <a:cubicBezTo>
                    <a:pt x="299" y="174"/>
                    <a:pt x="299" y="174"/>
                    <a:pt x="300" y="177"/>
                  </a:cubicBezTo>
                  <a:cubicBezTo>
                    <a:pt x="300" y="179"/>
                    <a:pt x="297" y="181"/>
                    <a:pt x="297" y="179"/>
                  </a:cubicBezTo>
                  <a:cubicBezTo>
                    <a:pt x="296" y="177"/>
                    <a:pt x="293" y="173"/>
                    <a:pt x="292" y="172"/>
                  </a:cubicBezTo>
                  <a:cubicBezTo>
                    <a:pt x="291" y="171"/>
                    <a:pt x="288" y="171"/>
                    <a:pt x="288" y="172"/>
                  </a:cubicBezTo>
                  <a:close/>
                </a:path>
              </a:pathLst>
            </a:custGeom>
            <a:grpFill/>
            <a:ln w="3175" cap="flat">
              <a:solidFill>
                <a:schemeClr val="tx1"/>
              </a:solidFill>
              <a:prstDash val="solid"/>
              <a:miter lim="800000"/>
              <a:headEnd/>
              <a:tailEnd/>
            </a:ln>
          </p:spPr>
          <p:txBody>
            <a:bodyPr/>
            <a:lstStyle/>
            <a:p>
              <a:pPr>
                <a:defRPr/>
              </a:pPr>
              <a:endParaRPr lang="en-US" sz="1800" dirty="0"/>
            </a:p>
          </p:txBody>
        </p:sp>
      </p:grpSp>
      <p:grpSp>
        <p:nvGrpSpPr>
          <p:cNvPr id="289" name="Group 191"/>
          <p:cNvGrpSpPr>
            <a:grpSpLocks/>
          </p:cNvGrpSpPr>
          <p:nvPr/>
        </p:nvGrpSpPr>
        <p:grpSpPr bwMode="auto">
          <a:xfrm>
            <a:off x="412771" y="5621183"/>
            <a:ext cx="3973989" cy="307976"/>
            <a:chOff x="378999" y="4225323"/>
            <a:chExt cx="2640965" cy="308051"/>
          </a:xfrm>
          <a:solidFill>
            <a:schemeClr val="bg1">
              <a:lumMod val="75000"/>
            </a:schemeClr>
          </a:solidFill>
        </p:grpSpPr>
        <p:sp>
          <p:nvSpPr>
            <p:cNvPr id="290" name="TextBox 289"/>
            <p:cNvSpPr txBox="1"/>
            <p:nvPr/>
          </p:nvSpPr>
          <p:spPr>
            <a:xfrm>
              <a:off x="685295" y="4225323"/>
              <a:ext cx="2334669" cy="308051"/>
            </a:xfrm>
            <a:prstGeom prst="rect">
              <a:avLst/>
            </a:prstGeom>
            <a:noFill/>
            <a:effectLst/>
          </p:spPr>
          <p:txBody>
            <a:bodyPr lIns="45720" rIns="45720"/>
            <a:lstStyle/>
            <a:p>
              <a:pPr>
                <a:lnSpc>
                  <a:spcPct val="85000"/>
                </a:lnSpc>
                <a:spcBef>
                  <a:spcPts val="700"/>
                </a:spcBef>
                <a:defRPr/>
              </a:pPr>
              <a:r>
                <a:rPr lang="en-US" sz="1600" dirty="0" smtClean="0">
                  <a:latin typeface="+mn-lt"/>
                  <a:cs typeface="Franklin Gothic Book"/>
                </a:rPr>
                <a:t>States Adopted MTGs</a:t>
              </a:r>
              <a:endParaRPr lang="en-US" sz="1600" dirty="0">
                <a:latin typeface="+mn-lt"/>
                <a:cs typeface="Franklin Gothic Book"/>
              </a:endParaRPr>
            </a:p>
          </p:txBody>
        </p:sp>
        <p:sp>
          <p:nvSpPr>
            <p:cNvPr id="291" name="Rectangle 290"/>
            <p:cNvSpPr/>
            <p:nvPr/>
          </p:nvSpPr>
          <p:spPr>
            <a:xfrm>
              <a:off x="378999" y="4293602"/>
              <a:ext cx="226945" cy="127031"/>
            </a:xfrm>
            <a:prstGeom prst="rect">
              <a:avLst/>
            </a:prstGeom>
            <a:pattFill prst="dkUpDiag">
              <a:fgClr>
                <a:srgbClr val="FF9933"/>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b="1" dirty="0"/>
            </a:p>
          </p:txBody>
        </p:sp>
      </p:grpSp>
      <p:sp>
        <p:nvSpPr>
          <p:cNvPr id="292" name="Slide Number Placeholder 3"/>
          <p:cNvSpPr>
            <a:spLocks noGrp="1"/>
          </p:cNvSpPr>
          <p:nvPr>
            <p:ph type="sldNum" sz="quarter" idx="4"/>
          </p:nvPr>
        </p:nvSpPr>
        <p:spPr>
          <a:xfrm>
            <a:off x="4384958" y="6562725"/>
            <a:ext cx="395287" cy="298450"/>
          </a:xfrm>
        </p:spPr>
        <p:txBody>
          <a:bodyPr/>
          <a:lstStyle/>
          <a:p>
            <a:r>
              <a:rPr lang="en-US" altLang="en-US" dirty="0" smtClean="0"/>
              <a:t>32</a:t>
            </a:r>
            <a:endParaRPr lang="en-US" altLang="en-US" dirty="0"/>
          </a:p>
        </p:txBody>
      </p:sp>
    </p:spTree>
    <p:extLst>
      <p:ext uri="{BB962C8B-B14F-4D97-AF65-F5344CB8AC3E}">
        <p14:creationId xmlns:p14="http://schemas.microsoft.com/office/powerpoint/2010/main" val="35254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4" y="22277"/>
            <a:ext cx="8374495" cy="1293714"/>
          </a:xfrm>
        </p:spPr>
        <p:txBody>
          <a:bodyPr/>
          <a:lstStyle/>
          <a:p>
            <a:r>
              <a:rPr lang="en-US" dirty="0" smtClean="0"/>
              <a:t>25 Of 49 States Require Utilization Review (24 Prior Authorization, 9 Post-Procedural Review)</a:t>
            </a:r>
            <a:endParaRPr lang="en-US" dirty="0"/>
          </a:p>
        </p:txBody>
      </p:sp>
      <p:sp>
        <p:nvSpPr>
          <p:cNvPr id="3" name="Content Placeholder 2"/>
          <p:cNvSpPr>
            <a:spLocks noGrp="1"/>
          </p:cNvSpPr>
          <p:nvPr>
            <p:ph idx="1"/>
          </p:nvPr>
        </p:nvSpPr>
        <p:spPr>
          <a:xfrm>
            <a:off x="488949" y="1516467"/>
            <a:ext cx="8194676" cy="5144232"/>
          </a:xfrm>
        </p:spPr>
        <p:txBody>
          <a:bodyPr/>
          <a:lstStyle/>
          <a:p>
            <a:r>
              <a:rPr lang="en-US" dirty="0" smtClean="0"/>
              <a:t>Utilization review: </a:t>
            </a:r>
            <a:r>
              <a:rPr lang="en-US" dirty="0"/>
              <a:t>a process to </a:t>
            </a:r>
            <a:r>
              <a:rPr lang="en-US" u="sng" dirty="0"/>
              <a:t>review</a:t>
            </a:r>
            <a:r>
              <a:rPr lang="en-US" dirty="0"/>
              <a:t> requested </a:t>
            </a:r>
            <a:r>
              <a:rPr lang="en-US" dirty="0" smtClean="0"/>
              <a:t>services and </a:t>
            </a:r>
            <a:r>
              <a:rPr lang="en-US" u="sng" dirty="0"/>
              <a:t>determine</a:t>
            </a:r>
            <a:r>
              <a:rPr lang="en-US" dirty="0"/>
              <a:t> medical necessity, </a:t>
            </a:r>
            <a:r>
              <a:rPr lang="en-US" i="1" dirty="0"/>
              <a:t>at the employer/carrier </a:t>
            </a:r>
            <a:r>
              <a:rPr lang="en-US" i="1" dirty="0" smtClean="0"/>
              <a:t>level</a:t>
            </a:r>
          </a:p>
          <a:p>
            <a:r>
              <a:rPr lang="en-US" dirty="0" smtClean="0"/>
              <a:t>Two types of UR</a:t>
            </a:r>
          </a:p>
          <a:p>
            <a:pPr lvl="1"/>
            <a:r>
              <a:rPr lang="en-US" dirty="0" smtClean="0"/>
              <a:t>Prior authorization </a:t>
            </a:r>
          </a:p>
          <a:p>
            <a:pPr lvl="1"/>
            <a:r>
              <a:rPr lang="en-US" dirty="0" smtClean="0"/>
              <a:t>Post-procedural review</a:t>
            </a:r>
          </a:p>
          <a:p>
            <a:endParaRPr lang="en-US" sz="2400" dirty="0" smtClean="0"/>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7</a:t>
            </a:fld>
            <a:endParaRPr lang="en-US" altLang="en-US" dirty="0"/>
          </a:p>
        </p:txBody>
      </p:sp>
      <p:sp>
        <p:nvSpPr>
          <p:cNvPr id="5" name="Text Placeholder 4"/>
          <p:cNvSpPr>
            <a:spLocks noGrp="1"/>
          </p:cNvSpPr>
          <p:nvPr>
            <p:ph type="body" sz="quarter" idx="10"/>
          </p:nvPr>
        </p:nvSpPr>
        <p:spPr/>
        <p:txBody>
          <a:bodyPr/>
          <a:lstStyle/>
          <a:p>
            <a:r>
              <a:rPr lang="en-US" dirty="0" smtClean="0"/>
              <a:t> UR: Utilization review</a:t>
            </a:r>
            <a:endParaRPr lang="en-US" dirty="0"/>
          </a:p>
        </p:txBody>
      </p:sp>
    </p:spTree>
    <p:extLst>
      <p:ext uri="{BB962C8B-B14F-4D97-AF65-F5344CB8AC3E}">
        <p14:creationId xmlns:p14="http://schemas.microsoft.com/office/powerpoint/2010/main" val="2214949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3" y="0"/>
            <a:ext cx="8409422" cy="1294219"/>
          </a:xfrm>
        </p:spPr>
        <p:txBody>
          <a:bodyPr/>
          <a:lstStyle/>
          <a:p>
            <a:r>
              <a:rPr lang="en-US" dirty="0" smtClean="0"/>
              <a:t>Among States With Mandatory UR, Standards And Procedures Vary By State</a:t>
            </a:r>
            <a:endParaRPr lang="en-US" dirty="0"/>
          </a:p>
        </p:txBody>
      </p:sp>
      <p:sp>
        <p:nvSpPr>
          <p:cNvPr id="3" name="Content Placeholder 2"/>
          <p:cNvSpPr>
            <a:spLocks noGrp="1"/>
          </p:cNvSpPr>
          <p:nvPr>
            <p:ph idx="1"/>
          </p:nvPr>
        </p:nvSpPr>
        <p:spPr>
          <a:xfrm>
            <a:off x="454023" y="1505581"/>
            <a:ext cx="8229601" cy="5144232"/>
          </a:xfrm>
        </p:spPr>
        <p:txBody>
          <a:bodyPr/>
          <a:lstStyle/>
          <a:p>
            <a:r>
              <a:rPr lang="en-US" dirty="0" smtClean="0"/>
              <a:t>Selective Review</a:t>
            </a:r>
          </a:p>
          <a:p>
            <a:pPr lvl="1"/>
            <a:r>
              <a:rPr lang="en-US" dirty="0" smtClean="0"/>
              <a:t>Automatic approval of services consistent with MTGs, prior authorization for services inconsistent or outside guidelines</a:t>
            </a:r>
          </a:p>
          <a:p>
            <a:pPr lvl="1"/>
            <a:r>
              <a:rPr lang="en-US" dirty="0" smtClean="0"/>
              <a:t>Targeting certain types of services or setting threshold</a:t>
            </a:r>
          </a:p>
          <a:p>
            <a:r>
              <a:rPr lang="en-US" dirty="0" smtClean="0"/>
              <a:t>Timely Review</a:t>
            </a:r>
          </a:p>
          <a:p>
            <a:pPr lvl="1"/>
            <a:r>
              <a:rPr lang="en-US" dirty="0" smtClean="0"/>
              <a:t>Timeframe for decisions</a:t>
            </a:r>
          </a:p>
          <a:p>
            <a:pPr lvl="1"/>
            <a:r>
              <a:rPr lang="en-US" dirty="0" smtClean="0"/>
              <a:t>Consequences of delay</a:t>
            </a:r>
          </a:p>
          <a:p>
            <a:endParaRPr lang="en-US" sz="2400" dirty="0" smtClean="0"/>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8</a:t>
            </a:fld>
            <a:endParaRPr lang="en-US" altLang="en-US" dirty="0"/>
          </a:p>
        </p:txBody>
      </p:sp>
      <p:sp>
        <p:nvSpPr>
          <p:cNvPr id="5" name="Text Placeholder 4"/>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2477008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4" y="0"/>
            <a:ext cx="8471766" cy="1295400"/>
          </a:xfrm>
        </p:spPr>
        <p:txBody>
          <a:bodyPr/>
          <a:lstStyle/>
          <a:p>
            <a:r>
              <a:rPr lang="en-US" dirty="0"/>
              <a:t>Medical Treatment </a:t>
            </a:r>
            <a:r>
              <a:rPr lang="en-US" dirty="0" smtClean="0"/>
              <a:t>Disputes:</a:t>
            </a:r>
            <a:br>
              <a:rPr lang="en-US" dirty="0" smtClean="0"/>
            </a:br>
            <a:r>
              <a:rPr lang="en-US" dirty="0" smtClean="0"/>
              <a:t>Four Broad Types Of Dispute Resolution Systems</a:t>
            </a:r>
            <a:endParaRPr lang="en-US" dirty="0"/>
          </a:p>
        </p:txBody>
      </p:sp>
      <p:sp>
        <p:nvSpPr>
          <p:cNvPr id="3" name="Content Placeholder 2"/>
          <p:cNvSpPr>
            <a:spLocks noGrp="1"/>
          </p:cNvSpPr>
          <p:nvPr>
            <p:ph idx="1"/>
          </p:nvPr>
        </p:nvSpPr>
        <p:spPr>
          <a:xfrm>
            <a:off x="345440" y="1513235"/>
            <a:ext cx="8358607" cy="4516630"/>
          </a:xfrm>
        </p:spPr>
        <p:txBody>
          <a:bodyPr/>
          <a:lstStyle/>
          <a:p>
            <a:r>
              <a:rPr lang="en-US" dirty="0" smtClean="0"/>
              <a:t>Dispute resolution: a process for resolving disputes regarding medical treatments that cannot be resolved at the company level</a:t>
            </a:r>
          </a:p>
          <a:p>
            <a:r>
              <a:rPr lang="en-US" dirty="0" smtClean="0"/>
              <a:t>Four types:</a:t>
            </a:r>
          </a:p>
          <a:p>
            <a:pPr lvl="1"/>
            <a:r>
              <a:rPr lang="en-US" dirty="0" smtClean="0"/>
              <a:t>Independent Medical Review (IMR) process (CA, FL)</a:t>
            </a:r>
          </a:p>
          <a:p>
            <a:pPr lvl="1"/>
            <a:r>
              <a:rPr lang="en-US" dirty="0" smtClean="0"/>
              <a:t>Admin Only (5 states)</a:t>
            </a:r>
            <a:endParaRPr lang="en-US" dirty="0"/>
          </a:p>
          <a:p>
            <a:pPr lvl="1"/>
            <a:r>
              <a:rPr lang="en-US" dirty="0" smtClean="0"/>
              <a:t>Legal system (14 states)</a:t>
            </a:r>
          </a:p>
          <a:p>
            <a:pPr lvl="1"/>
            <a:r>
              <a:rPr lang="en-US" dirty="0" smtClean="0"/>
              <a:t>Admin-Legal (28 states)</a:t>
            </a:r>
          </a:p>
        </p:txBody>
      </p:sp>
      <p:sp>
        <p:nvSpPr>
          <p:cNvPr id="4" name="Slide Number Placeholder 3"/>
          <p:cNvSpPr>
            <a:spLocks noGrp="1"/>
          </p:cNvSpPr>
          <p:nvPr>
            <p:ph type="sldNum" sz="quarter" idx="4"/>
          </p:nvPr>
        </p:nvSpPr>
        <p:spPr/>
        <p:txBody>
          <a:bodyPr/>
          <a:lstStyle/>
          <a:p>
            <a:fld id="{08D12242-CF71-4196-A729-E8746CDEF35F}" type="slidenum">
              <a:rPr lang="en-US" altLang="en-US" smtClean="0"/>
              <a:pPr/>
              <a:t>9</a:t>
            </a:fld>
            <a:endParaRPr lang="en-US" altLang="en-US" dirty="0"/>
          </a:p>
        </p:txBody>
      </p:sp>
      <p:sp>
        <p:nvSpPr>
          <p:cNvPr id="5" name="Text Placeholder 4"/>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5870197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48873|-8341960|-3468525|-2064878|-9539986|Markido&quot;,&quot;Id&quot;:&quot;5a4bc00e4237411a9c83adb8&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WCRI Master Slide">
  <a:themeElements>
    <a:clrScheme name="Custom 1">
      <a:dk1>
        <a:sysClr val="windowText" lastClr="000000"/>
      </a:dk1>
      <a:lt1>
        <a:sysClr val="window" lastClr="FFFFFF"/>
      </a:lt1>
      <a:dk2>
        <a:srgbClr val="114855"/>
      </a:dk2>
      <a:lt2>
        <a:srgbClr val="EEE9D8"/>
      </a:lt2>
      <a:accent1>
        <a:srgbClr val="114855"/>
      </a:accent1>
      <a:accent2>
        <a:srgbClr val="EEAF28"/>
      </a:accent2>
      <a:accent3>
        <a:srgbClr val="508D57"/>
      </a:accent3>
      <a:accent4>
        <a:srgbClr val="D5E7D7"/>
      </a:accent4>
      <a:accent5>
        <a:srgbClr val="6E673E"/>
      </a:accent5>
      <a:accent6>
        <a:srgbClr val="6ABCD0"/>
      </a:accent6>
      <a:hlink>
        <a:srgbClr val="0084A3"/>
      </a:hlink>
      <a:folHlink>
        <a:srgbClr val="808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a:latin typeface="+mj-lt"/>
          </a:defRPr>
        </a:defPPr>
      </a:lstStyle>
    </a:txDef>
  </a:objectDefaults>
  <a:extraClrSchemeLst/>
</a:theme>
</file>

<file path=ppt/theme/theme2.xml><?xml version="1.0" encoding="utf-8"?>
<a:theme xmlns:a="http://schemas.openxmlformats.org/drawingml/2006/main" name="Office Theme">
  <a:themeElements>
    <a:clrScheme name="Custom 2">
      <a:dk1>
        <a:sysClr val="windowText" lastClr="000000"/>
      </a:dk1>
      <a:lt1>
        <a:sysClr val="window" lastClr="FFFFFF"/>
      </a:lt1>
      <a:dk2>
        <a:srgbClr val="114855"/>
      </a:dk2>
      <a:lt2>
        <a:srgbClr val="EEE9D8"/>
      </a:lt2>
      <a:accent1>
        <a:srgbClr val="114855"/>
      </a:accent1>
      <a:accent2>
        <a:srgbClr val="EEAF28"/>
      </a:accent2>
      <a:accent3>
        <a:srgbClr val="000000"/>
      </a:accent3>
      <a:accent4>
        <a:srgbClr val="D5E7D7"/>
      </a:accent4>
      <a:accent5>
        <a:srgbClr val="938A54"/>
      </a:accent5>
      <a:accent6>
        <a:srgbClr val="6ABCD0"/>
      </a:accent6>
      <a:hlink>
        <a:srgbClr val="0084A3"/>
      </a:hlink>
      <a:folHlink>
        <a:srgbClr val="8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WRK">
    <a:dk1>
      <a:sysClr val="windowText" lastClr="000000"/>
    </a:dk1>
    <a:lt1>
      <a:sysClr val="window" lastClr="FFFFFF"/>
    </a:lt1>
    <a:dk2>
      <a:srgbClr val="00477C"/>
    </a:dk2>
    <a:lt2>
      <a:srgbClr val="899A9A"/>
    </a:lt2>
    <a:accent1>
      <a:srgbClr val="008444"/>
    </a:accent1>
    <a:accent2>
      <a:srgbClr val="5C93BC"/>
    </a:accent2>
    <a:accent3>
      <a:srgbClr val="001812"/>
    </a:accent3>
    <a:accent4>
      <a:srgbClr val="BAD8D1"/>
    </a:accent4>
    <a:accent5>
      <a:srgbClr val="992600"/>
    </a:accent5>
    <a:accent6>
      <a:srgbClr val="DACA00"/>
    </a:accent6>
    <a:hlink>
      <a:srgbClr val="8EAE46"/>
    </a:hlink>
    <a:folHlink>
      <a:srgbClr val="CC33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WRK">
    <a:dk1>
      <a:sysClr val="windowText" lastClr="000000"/>
    </a:dk1>
    <a:lt1>
      <a:sysClr val="window" lastClr="FFFFFF"/>
    </a:lt1>
    <a:dk2>
      <a:srgbClr val="00477C"/>
    </a:dk2>
    <a:lt2>
      <a:srgbClr val="899A9A"/>
    </a:lt2>
    <a:accent1>
      <a:srgbClr val="008444"/>
    </a:accent1>
    <a:accent2>
      <a:srgbClr val="5C93BC"/>
    </a:accent2>
    <a:accent3>
      <a:srgbClr val="001812"/>
    </a:accent3>
    <a:accent4>
      <a:srgbClr val="BAD8D1"/>
    </a:accent4>
    <a:accent5>
      <a:srgbClr val="992600"/>
    </a:accent5>
    <a:accent6>
      <a:srgbClr val="DACA00"/>
    </a:accent6>
    <a:hlink>
      <a:srgbClr val="8EAE46"/>
    </a:hlink>
    <a:folHlink>
      <a:srgbClr val="CC33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WRK">
    <a:dk1>
      <a:sysClr val="windowText" lastClr="000000"/>
    </a:dk1>
    <a:lt1>
      <a:sysClr val="window" lastClr="FFFFFF"/>
    </a:lt1>
    <a:dk2>
      <a:srgbClr val="00477C"/>
    </a:dk2>
    <a:lt2>
      <a:srgbClr val="899A9A"/>
    </a:lt2>
    <a:accent1>
      <a:srgbClr val="008444"/>
    </a:accent1>
    <a:accent2>
      <a:srgbClr val="5C93BC"/>
    </a:accent2>
    <a:accent3>
      <a:srgbClr val="001812"/>
    </a:accent3>
    <a:accent4>
      <a:srgbClr val="BAD8D1"/>
    </a:accent4>
    <a:accent5>
      <a:srgbClr val="992600"/>
    </a:accent5>
    <a:accent6>
      <a:srgbClr val="DACA00"/>
    </a:accent6>
    <a:hlink>
      <a:srgbClr val="8EAE46"/>
    </a:hlink>
    <a:folHlink>
      <a:srgbClr val="CC33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WRK">
    <a:dk1>
      <a:sysClr val="windowText" lastClr="000000"/>
    </a:dk1>
    <a:lt1>
      <a:sysClr val="window" lastClr="FFFFFF"/>
    </a:lt1>
    <a:dk2>
      <a:srgbClr val="00477C"/>
    </a:dk2>
    <a:lt2>
      <a:srgbClr val="899A9A"/>
    </a:lt2>
    <a:accent1>
      <a:srgbClr val="008444"/>
    </a:accent1>
    <a:accent2>
      <a:srgbClr val="5C93BC"/>
    </a:accent2>
    <a:accent3>
      <a:srgbClr val="001812"/>
    </a:accent3>
    <a:accent4>
      <a:srgbClr val="BAD8D1"/>
    </a:accent4>
    <a:accent5>
      <a:srgbClr val="992600"/>
    </a:accent5>
    <a:accent6>
      <a:srgbClr val="DACA00"/>
    </a:accent6>
    <a:hlink>
      <a:srgbClr val="8EAE46"/>
    </a:hlink>
    <a:folHlink>
      <a:srgbClr val="CC33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WRK">
    <a:dk1>
      <a:sysClr val="windowText" lastClr="000000"/>
    </a:dk1>
    <a:lt1>
      <a:sysClr val="window" lastClr="FFFFFF"/>
    </a:lt1>
    <a:dk2>
      <a:srgbClr val="00477C"/>
    </a:dk2>
    <a:lt2>
      <a:srgbClr val="899A9A"/>
    </a:lt2>
    <a:accent1>
      <a:srgbClr val="008444"/>
    </a:accent1>
    <a:accent2>
      <a:srgbClr val="5C93BC"/>
    </a:accent2>
    <a:accent3>
      <a:srgbClr val="001812"/>
    </a:accent3>
    <a:accent4>
      <a:srgbClr val="BAD8D1"/>
    </a:accent4>
    <a:accent5>
      <a:srgbClr val="992600"/>
    </a:accent5>
    <a:accent6>
      <a:srgbClr val="DACA00"/>
    </a:accent6>
    <a:hlink>
      <a:srgbClr val="8EAE46"/>
    </a:hlink>
    <a:folHlink>
      <a:srgbClr val="CC33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WRK">
    <a:dk1>
      <a:sysClr val="windowText" lastClr="000000"/>
    </a:dk1>
    <a:lt1>
      <a:sysClr val="window" lastClr="FFFFFF"/>
    </a:lt1>
    <a:dk2>
      <a:srgbClr val="00477C"/>
    </a:dk2>
    <a:lt2>
      <a:srgbClr val="899A9A"/>
    </a:lt2>
    <a:accent1>
      <a:srgbClr val="008444"/>
    </a:accent1>
    <a:accent2>
      <a:srgbClr val="5C93BC"/>
    </a:accent2>
    <a:accent3>
      <a:srgbClr val="001812"/>
    </a:accent3>
    <a:accent4>
      <a:srgbClr val="BAD8D1"/>
    </a:accent4>
    <a:accent5>
      <a:srgbClr val="992600"/>
    </a:accent5>
    <a:accent6>
      <a:srgbClr val="DACA00"/>
    </a:accent6>
    <a:hlink>
      <a:srgbClr val="8EAE46"/>
    </a:hlink>
    <a:folHlink>
      <a:srgbClr val="CC33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Default.theme</Template>
  <TotalTime>21260</TotalTime>
  <Words>4110</Words>
  <Application>Microsoft Office PowerPoint</Application>
  <PresentationFormat>On-screen Show (4:3)</PresentationFormat>
  <Paragraphs>241</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Franklin Gothic Book</vt:lpstr>
      <vt:lpstr>Franklin Gothic Medium</vt:lpstr>
      <vt:lpstr>WCRIMyriad</vt:lpstr>
      <vt:lpstr>WCRI Master Slide</vt:lpstr>
      <vt:lpstr>PowerPoint Presentation</vt:lpstr>
      <vt:lpstr>PowerPoint Presentation</vt:lpstr>
      <vt:lpstr>Results From Two Studies  </vt:lpstr>
      <vt:lpstr>State Policy Inventory: Objectives And Scope</vt:lpstr>
      <vt:lpstr>Inventory Overview</vt:lpstr>
      <vt:lpstr>22 Study States Adopted Medical Treatment Guidelines </vt:lpstr>
      <vt:lpstr>25 Of 49 States Require Utilization Review (24 Prior Authorization, 9 Post-Procedural Review)</vt:lpstr>
      <vt:lpstr>Among States With Mandatory UR, Standards And Procedures Vary By State</vt:lpstr>
      <vt:lpstr>Medical Treatment Disputes: Four Broad Types Of Dispute Resolution Systems</vt:lpstr>
      <vt:lpstr>Evaluating Guideline Recommendations For Low Back Pain Without “Red Flag” Conditions </vt:lpstr>
      <vt:lpstr>PowerPoint Presentation</vt:lpstr>
      <vt:lpstr>Objectives And Scope </vt:lpstr>
      <vt:lpstr>Defining And Identifying Low Back Claims</vt:lpstr>
      <vt:lpstr>Six Policy Factors</vt:lpstr>
      <vt:lpstr>Summary of Key Findings</vt:lpstr>
      <vt:lpstr>7–16% Of All Medical Claims Identified As Low Back Claims, 3–7% With Nerve Involvement</vt:lpstr>
      <vt:lpstr>50–85% Low Back Claims With Nerve Involvement With MRI In First Year</vt:lpstr>
      <vt:lpstr>Low Back Claims With Nerve Involvement That Had Early MRI Within 6 Weeks Of Injury</vt:lpstr>
      <vt:lpstr>Policy Factors May Help Explain Substantial Interstate Variation In The Rate Of Early MRI</vt:lpstr>
      <vt:lpstr>Range Of 3–21% Of Low Back With Nerve Involvement: Lumbar Decompression Surgery</vt:lpstr>
      <vt:lpstr>Policy Factors May Help Explain Interstate Variation In Rate Of Lumbar Decompression Surgery</vt:lpstr>
      <vt:lpstr>Summary</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imac</dc:creator>
  <cp:lastModifiedBy>Laure Lamy</cp:lastModifiedBy>
  <cp:revision>720</cp:revision>
  <cp:lastPrinted>2017-05-04T12:25:31Z</cp:lastPrinted>
  <dcterms:created xsi:type="dcterms:W3CDTF">2017-04-20T16:11:26Z</dcterms:created>
  <dcterms:modified xsi:type="dcterms:W3CDTF">2020-06-04T12:38:38Z</dcterms:modified>
</cp:coreProperties>
</file>