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5" r:id="rId3"/>
  </p:sldMasterIdLst>
  <p:notesMasterIdLst>
    <p:notesMasterId r:id="rId47"/>
  </p:notesMasterIdLst>
  <p:sldIdLst>
    <p:sldId id="275" r:id="rId4"/>
    <p:sldId id="333" r:id="rId5"/>
    <p:sldId id="416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3" r:id="rId16"/>
    <p:sldId id="408" r:id="rId17"/>
    <p:sldId id="320" r:id="rId18"/>
    <p:sldId id="350" r:id="rId19"/>
    <p:sldId id="349" r:id="rId20"/>
    <p:sldId id="410" r:id="rId21"/>
    <p:sldId id="409" r:id="rId22"/>
    <p:sldId id="411" r:id="rId23"/>
    <p:sldId id="406" r:id="rId24"/>
    <p:sldId id="324" r:id="rId25"/>
    <p:sldId id="304" r:id="rId26"/>
    <p:sldId id="305" r:id="rId27"/>
    <p:sldId id="306" r:id="rId28"/>
    <p:sldId id="375" r:id="rId29"/>
    <p:sldId id="277" r:id="rId30"/>
    <p:sldId id="345" r:id="rId31"/>
    <p:sldId id="403" r:id="rId32"/>
    <p:sldId id="396" r:id="rId33"/>
    <p:sldId id="402" r:id="rId34"/>
    <p:sldId id="412" r:id="rId35"/>
    <p:sldId id="401" r:id="rId36"/>
    <p:sldId id="400" r:id="rId37"/>
    <p:sldId id="399" r:id="rId38"/>
    <p:sldId id="413" r:id="rId39"/>
    <p:sldId id="414" r:id="rId40"/>
    <p:sldId id="398" r:id="rId41"/>
    <p:sldId id="395" r:id="rId42"/>
    <p:sldId id="407" r:id="rId43"/>
    <p:sldId id="272" r:id="rId44"/>
    <p:sldId id="415" r:id="rId45"/>
    <p:sldId id="29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tzgerald, Terry" initials="FT" lastIdx="11" clrIdx="0">
    <p:extLst>
      <p:ext uri="{19B8F6BF-5375-455C-9EA6-DF929625EA0E}">
        <p15:presenceInfo xmlns:p15="http://schemas.microsoft.com/office/powerpoint/2012/main" userId="S-1-5-21-662528488-348457345-1760376032-202306" providerId="AD"/>
      </p:ext>
    </p:extLst>
  </p:cmAuthor>
  <p:cmAuthor id="2" name="Fitzgerald, Terry" initials="FT [2]" lastIdx="3" clrIdx="1">
    <p:extLst>
      <p:ext uri="{19B8F6BF-5375-455C-9EA6-DF929625EA0E}">
        <p15:presenceInfo xmlns:p15="http://schemas.microsoft.com/office/powerpoint/2012/main" userId="S::Terry.Fitzgerald@mpls.frb.org::c12028c8-09da-4670-b3be-3a2b234df0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D"/>
    <a:srgbClr val="666666"/>
    <a:srgbClr val="45C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76589" autoAdjust="0"/>
  </p:normalViewPr>
  <p:slideViewPr>
    <p:cSldViewPr snapToGrid="0">
      <p:cViewPr varScale="1">
        <p:scale>
          <a:sx n="76" d="100"/>
          <a:sy n="76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A8047-9A0D-452E-9874-A4E4679FE917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95B43-899D-4067-83A2-620FC7C39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8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8300" y="708025"/>
            <a:ext cx="6310313" cy="3549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58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6913" indent="-456913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endParaRPr lang="en-US" sz="80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200000"/>
              </a:lnSpc>
            </a:pPr>
            <a:endParaRPr lang="en-US" sz="800" dirty="0">
              <a:solidFill>
                <a:prstClr val="black"/>
              </a:solidFill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E7F6F-84C0-4F19-8D16-6D87DF4143A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36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6913" indent="-456913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E7F6F-84C0-4F19-8D16-6D87DF4143A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32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E7F6F-84C0-4F19-8D16-6D87DF4143A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5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dirty="0"/>
              <a:t>Economic decline was historically unprecedented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dirty="0"/>
              <a:t>Very uneven impact – will highlight that as we go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Output – very strong ongoing recovery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618">
              <a:defRPr/>
            </a:pPr>
            <a:fld id="{B0D3B03E-A5B7-504F-BEEC-03E69C77BC97}" type="slidenum">
              <a:rPr lang="en-US" sz="1100">
                <a:solidFill>
                  <a:prstClr val="black"/>
                </a:solidFill>
                <a:latin typeface="Calibri"/>
              </a:rPr>
              <a:pPr defTabSz="466618">
                <a:defRPr/>
              </a:pPr>
              <a:t>13</a:t>
            </a:fld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730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 shattering drop in output in 2020 – 6 week period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Dashboard at Minneapolisfed.org (Recession in Perspective)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10% decline – way bigger than 2007 or 1981 (for old folks)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strong output recovery – now ahead of 1981, 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0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3B03E-A5B7-504F-BEEC-03E69C77BC97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728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line – forecast of real GDP just before COVID hit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Orange line – current forecast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surpass</a:t>
            </a:r>
            <a:r>
              <a:rPr lang="en-US" baseline="0" dirty="0"/>
              <a:t> 2019Q4 this quarter, above pre-COVID forecast by end of year (vaccinations/reopening + huge fiscal stimulus + disparate impact)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7% in 2021, 3% in 2022</a:t>
            </a:r>
          </a:p>
          <a:p>
            <a:endParaRPr lang="en-US" dirty="0"/>
          </a:p>
          <a:p>
            <a:r>
              <a:rPr lang="en-US" dirty="0"/>
              <a:t>Blue Chip 	Q1     Q2     Q3     Q4	2022</a:t>
            </a:r>
            <a:endParaRPr lang="en-US" baseline="0" dirty="0"/>
          </a:p>
          <a:p>
            <a:r>
              <a:rPr lang="en-US" baseline="0" dirty="0"/>
              <a:t>June 2021	6.4     9.6     7.3     5.2	3.9, 3.1, 2.6, 2.4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32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Durable goods boomed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Supply bottlenecks concentrated in those sectors (cars, bikes, goods)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had implications for labor markets – what groups suffered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8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Labor – focus on incomplete recovery, uneven impact, and reasons for slow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618">
              <a:defRPr/>
            </a:pPr>
            <a:fld id="{B0D3B03E-A5B7-504F-BEEC-03E69C77BC97}" type="slidenum">
              <a:rPr lang="en-US" sz="1100">
                <a:solidFill>
                  <a:prstClr val="black"/>
                </a:solidFill>
                <a:latin typeface="Calibri"/>
              </a:rPr>
              <a:pPr defTabSz="466618">
                <a:defRPr/>
              </a:pPr>
              <a:t>18</a:t>
            </a:fld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636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Massive drop; incomplete recovery – still below previous recession (unlike output)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0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05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3B03E-A5B7-504F-BEEC-03E69C77BC97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8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GDP is projected to reach pre-crisis level in 2022, employment hole is much deeper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Fell 22.41m in roughly 6 weeks (shattered postwar record)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At first, recovery very strong; flattened out over the fall and winter – now picking up again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Still down 7.6m jobs – more than 8.7m decline at peak of Great Recession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29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UR at 5.8 in May – expected to be below 5% at end of year; 4% or lower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overstates recovery in labor market; labor force has declined – doesn’t show here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MN UR 4.0%;  upper 7s if include those who left LF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Single measure ignores “broad and inclusive” features of new max employment language</a:t>
            </a:r>
          </a:p>
          <a:p>
            <a:endParaRPr lang="en-US" dirty="0"/>
          </a:p>
          <a:p>
            <a:r>
              <a:rPr lang="en-US" baseline="0" dirty="0"/>
              <a:t>Misleading on health of labor markets – look at employment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13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6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LFP has fallen.  5.m people still out of labor force.  Not counted</a:t>
            </a:r>
            <a:r>
              <a:rPr lang="en-US" baseline="0" dirty="0"/>
              <a:t> as unemployed.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84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Adjust</a:t>
            </a:r>
            <a:r>
              <a:rPr lang="en-US" baseline="0" dirty="0"/>
              <a:t> for LFP decline and misclassified workers (laid off workers mistaken counted as employed).  True </a:t>
            </a:r>
            <a:r>
              <a:rPr lang="en-US" dirty="0"/>
              <a:t>UR reached 24% in April; now at 9.6</a:t>
            </a:r>
            <a:r>
              <a:rPr lang="en-US" baseline="0" dirty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24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</a:t>
            </a:r>
            <a:r>
              <a:rPr lang="en-US" baseline="0" dirty="0"/>
              <a:t> on FOMC use of broader (more inclusive) set of statistics to gauge maximum employment – here by race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E/P still will below pre-crisis for all races  and growth has stalled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even return to pre-crisis isn’t satisfying – still significant disparities suggesting more labor availability in some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FOMC will look at many indicators in future – much less focus on total UR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84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0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96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6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dirty="0"/>
              <a:t>Economic decline was historically unprecedented</a:t>
            </a:r>
          </a:p>
          <a:p>
            <a:pPr marL="228600" indent="-228600">
              <a:buFont typeface="Arial" panose="020B0604020202020204" pitchFamily="34" charset="0"/>
              <a:buAutoNum type="arabicPeriod"/>
            </a:pPr>
            <a:r>
              <a:rPr lang="en-US" dirty="0"/>
              <a:t>Very uneven impact – will highlight that as we go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Output – very strong ongoing recovery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Labor – focus on incomplete recovery and reasons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Inflation – are recent increases transitory (likely) or will the 70s replay?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618">
              <a:defRPr/>
            </a:pPr>
            <a:fld id="{B0D3B03E-A5B7-504F-BEEC-03E69C77BC97}" type="slidenum">
              <a:rPr lang="en-US" sz="1100">
                <a:solidFill>
                  <a:prstClr val="black"/>
                </a:solidFill>
                <a:latin typeface="Calibri"/>
              </a:rPr>
              <a:pPr defTabSz="466618">
                <a:defRPr/>
              </a:pPr>
              <a:t>3</a:t>
            </a:fld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945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877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Puzzle – lots of unemployed people; lots of unfilled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3B03E-A5B7-504F-BEEC-03E69C77BC97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8135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26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085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1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3B03E-A5B7-504F-BEEC-03E69C77BC97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470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Inflation – are recent increases transitory (likely) or will the 70s replay?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618">
              <a:defRPr/>
            </a:pPr>
            <a:fld id="{B0D3B03E-A5B7-504F-BEEC-03E69C77BC97}" type="slidenum">
              <a:rPr lang="en-US" sz="1100">
                <a:solidFill>
                  <a:prstClr val="black"/>
                </a:solidFill>
                <a:latin typeface="Calibri"/>
              </a:rPr>
              <a:pPr defTabSz="466618">
                <a:defRPr/>
              </a:pPr>
              <a:t>37</a:t>
            </a:fld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370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Rising inflation concentrated in limited categories – associated with bottlenecks and surging demand.  Airfare, hotels, cars,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8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41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Headline PCE inflation now 3.6, core 3.1</a:t>
            </a:r>
          </a:p>
          <a:p>
            <a:r>
              <a:rPr lang="en-US" dirty="0"/>
              <a:t>Inflation</a:t>
            </a:r>
            <a:r>
              <a:rPr lang="en-US" baseline="0" dirty="0"/>
              <a:t> had run persistently below 2% since 2012 (when 2% target was explicitly announced)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Headline </a:t>
            </a:r>
            <a:r>
              <a:rPr lang="en-US" baseline="0" dirty="0" err="1"/>
              <a:t>avg</a:t>
            </a:r>
            <a:r>
              <a:rPr lang="en-US" baseline="0" dirty="0"/>
              <a:t> 1.3% since Jan 2012; core 1.6%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Recent surge – transient or persistent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06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85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618">
              <a:defRPr/>
            </a:pPr>
            <a:fld id="{B0D3B03E-A5B7-504F-BEEC-03E69C77BC97}" type="slidenum">
              <a:rPr lang="en-US" sz="1100">
                <a:solidFill>
                  <a:prstClr val="black"/>
                </a:solidFill>
                <a:latin typeface="Calibri"/>
              </a:rPr>
              <a:pPr defTabSz="466618">
                <a:defRPr/>
              </a:pPr>
              <a:t>42</a:t>
            </a:fld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3885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229">
              <a:defRPr/>
            </a:pPr>
            <a:fld id="{B0D3B03E-A5B7-504F-BEEC-03E69C77BC97}" type="slidenum">
              <a:rPr lang="en-US" sz="1100">
                <a:solidFill>
                  <a:prstClr val="black"/>
                </a:solidFill>
                <a:latin typeface="Calibri"/>
              </a:rPr>
              <a:pPr defTabSz="462229">
                <a:defRPr/>
              </a:pPr>
              <a:t>43</a:t>
            </a:fld>
            <a:endParaRPr lang="en-US" sz="11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18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38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1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8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95B43-899D-4067-83A2-620FC7C39F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1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155473"/>
            <a:ext cx="992459" cy="70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4254" y="640856"/>
            <a:ext cx="6449545" cy="10666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Today’s agenda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04509" y="1846907"/>
            <a:ext cx="6449291" cy="4439593"/>
          </a:xfrm>
        </p:spPr>
        <p:txBody>
          <a:bodyPr anchor="ctr">
            <a:noAutofit/>
          </a:bodyPr>
          <a:lstStyle>
            <a:lvl1pPr marL="457200" indent="-457200">
              <a:lnSpc>
                <a:spcPts val="2800"/>
              </a:lnSpc>
              <a:spcAft>
                <a:spcPts val="1800"/>
              </a:spcAft>
              <a:buClr>
                <a:schemeClr val="accent2"/>
              </a:buClr>
              <a:buSzPct val="100000"/>
              <a:buFontTx/>
              <a:buChar char="●"/>
              <a:defRPr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item</a:t>
            </a:r>
          </a:p>
          <a:p>
            <a:pPr lvl="0"/>
            <a:r>
              <a:rPr lang="en-US" dirty="0"/>
              <a:t>Second item</a:t>
            </a:r>
          </a:p>
          <a:p>
            <a:pPr lvl="0"/>
            <a:r>
              <a:rPr lang="en-US" dirty="0"/>
              <a:t>Third item</a:t>
            </a:r>
          </a:p>
          <a:p>
            <a:pPr lvl="0"/>
            <a:r>
              <a:rPr lang="en-US" dirty="0"/>
              <a:t>Fourth item</a:t>
            </a:r>
          </a:p>
          <a:p>
            <a:pPr lvl="0"/>
            <a:r>
              <a:rPr lang="en-US" dirty="0"/>
              <a:t>Fifth item</a:t>
            </a:r>
          </a:p>
          <a:p>
            <a:pPr lvl="0"/>
            <a:r>
              <a:rPr lang="en-US" dirty="0"/>
              <a:t>Sixth item</a:t>
            </a:r>
          </a:p>
          <a:p>
            <a:pPr lvl="0"/>
            <a:r>
              <a:rPr lang="en-US" dirty="0"/>
              <a:t>Seventh item</a:t>
            </a:r>
          </a:p>
        </p:txBody>
      </p:sp>
    </p:spTree>
    <p:extLst>
      <p:ext uri="{BB962C8B-B14F-4D97-AF65-F5344CB8AC3E}">
        <p14:creationId xmlns:p14="http://schemas.microsoft.com/office/powerpoint/2010/main" val="195325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or quote - fie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" y="0"/>
            <a:ext cx="12192404" cy="686896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593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ransition or quote - beargras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" y="-3014085"/>
            <a:ext cx="10251225" cy="10251225"/>
          </a:xfrm>
          <a:prstGeom prst="rect">
            <a:avLst/>
          </a:prstGeom>
          <a:noFill/>
          <a:effec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</p:spTree>
    <p:extLst>
      <p:ext uri="{BB962C8B-B14F-4D97-AF65-F5344CB8AC3E}">
        <p14:creationId xmlns:p14="http://schemas.microsoft.com/office/powerpoint/2010/main" val="357056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P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9074" y="1641765"/>
            <a:ext cx="10304463" cy="279508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6000" b="1" cap="all" spc="3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39074" y="4871093"/>
            <a:ext cx="10304463" cy="375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39763" y="5376863"/>
            <a:ext cx="10304462" cy="566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9073" y="5964689"/>
            <a:ext cx="10304463" cy="375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Position, Department</a:t>
            </a:r>
          </a:p>
        </p:txBody>
      </p:sp>
    </p:spTree>
    <p:extLst>
      <p:ext uri="{BB962C8B-B14F-4D97-AF65-F5344CB8AC3E}">
        <p14:creationId xmlns:p14="http://schemas.microsoft.com/office/powerpoint/2010/main" val="2756730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ele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9074" y="1641765"/>
            <a:ext cx="10304463" cy="279508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6000" b="1" cap="all" spc="3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39074" y="4871093"/>
            <a:ext cx="10304463" cy="375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39763" y="5376863"/>
            <a:ext cx="10304462" cy="566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9073" y="5964689"/>
            <a:ext cx="10304463" cy="3758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Position, Department</a:t>
            </a:r>
          </a:p>
        </p:txBody>
      </p:sp>
    </p:spTree>
    <p:extLst>
      <p:ext uri="{BB962C8B-B14F-4D97-AF65-F5344CB8AC3E}">
        <p14:creationId xmlns:p14="http://schemas.microsoft.com/office/powerpoint/2010/main" val="2120268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tra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C6F8C0-9F15-5444-982F-3FC7E5185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12172948" cy="685799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0435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fie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" y="0"/>
            <a:ext cx="12192404" cy="686896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140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build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017B12-68EE-A64E-89B9-C11C7CA94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hay bal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6144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beargra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7CA06B-21FF-8C40-BCFB-72158A3D0330}"/>
              </a:ext>
            </a:extLst>
          </p:cNvPr>
          <p:cNvSpPr/>
          <p:nvPr userDrawn="1"/>
        </p:nvSpPr>
        <p:spPr>
          <a:xfrm>
            <a:off x="-137401" y="0"/>
            <a:ext cx="12385156" cy="6864401"/>
          </a:xfrm>
          <a:prstGeom prst="rect">
            <a:avLst/>
          </a:prstGeom>
          <a:solidFill>
            <a:srgbClr val="003A5D"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678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peo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77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message with 1-colum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6432"/>
            <a:ext cx="10515600" cy="7844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Key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48929"/>
            <a:ext cx="10515600" cy="3569687"/>
          </a:xfrm>
        </p:spPr>
        <p:txBody>
          <a:bodyPr numCol="1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2200" baseline="0">
                <a:latin typeface="+mn-lt"/>
              </a:defRPr>
            </a:lvl1pPr>
            <a:lvl2pPr marL="800100" indent="-342900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/>
            </a:lvl2pPr>
            <a:lvl3pPr>
              <a:lnSpc>
                <a:spcPts val="3000"/>
              </a:lnSpc>
              <a:spcBef>
                <a:spcPts val="500"/>
              </a:spcBef>
              <a:defRPr sz="1900"/>
            </a:lvl3pPr>
            <a:lvl4pPr>
              <a:lnSpc>
                <a:spcPts val="3000"/>
              </a:lnSpc>
              <a:spcBef>
                <a:spcPts val="500"/>
              </a:spcBef>
              <a:defRPr sz="1600"/>
            </a:lvl4pPr>
            <a:lvl5pPr marL="2171700" indent="-342900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aseline="0"/>
            </a:lvl5pPr>
            <a:lvl6pPr>
              <a:lnSpc>
                <a:spcPts val="3000"/>
              </a:lnSpc>
              <a:spcBef>
                <a:spcPts val="500"/>
              </a:spcBef>
              <a:defRPr/>
            </a:lvl6pPr>
          </a:lstStyle>
          <a:p>
            <a:pPr lvl="0"/>
            <a:r>
              <a:rPr lang="en-US" dirty="0"/>
              <a:t>Supporting details – ONE COLUMN (100 words max)</a:t>
            </a:r>
          </a:p>
          <a:p>
            <a:pPr lvl="0"/>
            <a:r>
              <a:rPr lang="en-US" dirty="0"/>
              <a:t>*Use for bullets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7"/>
            <a:ext cx="11145860" cy="490882"/>
          </a:xfr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362874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semina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7029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quote - peo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7721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adlan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69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peo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" y="1172"/>
            <a:ext cx="12187831" cy="68556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5568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or quote - beargra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" y="-3014085"/>
            <a:ext cx="10251225" cy="10251225"/>
          </a:xfrm>
          <a:prstGeom prst="rect">
            <a:avLst/>
          </a:prstGeom>
          <a:noFill/>
          <a:effec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</p:spTree>
    <p:extLst>
      <p:ext uri="{BB962C8B-B14F-4D97-AF65-F5344CB8AC3E}">
        <p14:creationId xmlns:p14="http://schemas.microsoft.com/office/powerpoint/2010/main" val="1799185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or quote - beargras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" y="-3014085"/>
            <a:ext cx="10251225" cy="10251225"/>
          </a:xfrm>
          <a:prstGeom prst="rect">
            <a:avLst/>
          </a:prstGeom>
          <a:noFill/>
          <a:effec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</p:spTree>
    <p:extLst>
      <p:ext uri="{BB962C8B-B14F-4D97-AF65-F5344CB8AC3E}">
        <p14:creationId xmlns:p14="http://schemas.microsoft.com/office/powerpoint/2010/main" val="2290344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 or quote - beargra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" y="-3014085"/>
            <a:ext cx="10251225" cy="10251225"/>
          </a:xfrm>
          <a:prstGeom prst="rect">
            <a:avLst/>
          </a:prstGeom>
          <a:noFill/>
          <a:effec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</p:spTree>
    <p:extLst>
      <p:ext uri="{BB962C8B-B14F-4D97-AF65-F5344CB8AC3E}">
        <p14:creationId xmlns:p14="http://schemas.microsoft.com/office/powerpoint/2010/main" val="3294210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 or quote - beargras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3" y="-3014085"/>
            <a:ext cx="10251225" cy="10251225"/>
          </a:xfrm>
          <a:prstGeom prst="rect">
            <a:avLst/>
          </a:prstGeom>
          <a:noFill/>
          <a:effec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Transition or quote slide</a:t>
            </a:r>
          </a:p>
        </p:txBody>
      </p:sp>
    </p:spTree>
    <p:extLst>
      <p:ext uri="{BB962C8B-B14F-4D97-AF65-F5344CB8AC3E}">
        <p14:creationId xmlns:p14="http://schemas.microsoft.com/office/powerpoint/2010/main" val="1640167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width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64724"/>
            <a:ext cx="10515600" cy="4690907"/>
          </a:xfrm>
          <a:prstGeom prst="rect">
            <a:avLst/>
          </a:prstGeom>
        </p:spPr>
        <p:txBody>
          <a:bodyPr numCol="1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 baseline="0">
                <a:latin typeface="+mn-lt"/>
              </a:defRPr>
            </a:lvl1pPr>
            <a:lvl2pPr marL="457200" indent="0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5"/>
            <a:ext cx="11145860" cy="490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557934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width chart/table with ci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64725"/>
            <a:ext cx="10515600" cy="4366054"/>
          </a:xfrm>
          <a:prstGeom prst="rect">
            <a:avLst/>
          </a:prstGeom>
        </p:spPr>
        <p:txBody>
          <a:bodyPr numCol="1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 baseline="0">
                <a:latin typeface="+mn-lt"/>
              </a:defRPr>
            </a:lvl1pPr>
            <a:lvl2pPr marL="457200" indent="0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6"/>
            <a:ext cx="11145860" cy="490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775325"/>
            <a:ext cx="7451725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375557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message with 2-column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6432"/>
            <a:ext cx="10515600" cy="7844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Key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248929"/>
            <a:ext cx="10515600" cy="3569687"/>
          </a:xfrm>
        </p:spPr>
        <p:txBody>
          <a:bodyPr numCol="2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 baseline="0">
                <a:latin typeface="+mn-lt"/>
              </a:defRPr>
            </a:lvl1pPr>
            <a:lvl2pPr marL="457200" indent="0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Supporting details – TWO COLUMNS (100 words max)</a:t>
            </a:r>
          </a:p>
          <a:p>
            <a:pPr lvl="0"/>
            <a:r>
              <a:rPr lang="en-US" dirty="0"/>
              <a:t>*Use for text-heavy content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7"/>
            <a:ext cx="11145860" cy="490882"/>
          </a:xfr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56352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char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6813" y="1612900"/>
            <a:ext cx="5321300" cy="443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table/chart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6"/>
            <a:ext cx="11360173" cy="490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60845" y="1612900"/>
            <a:ext cx="4673599" cy="443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Supporting details (60 words max)</a:t>
            </a:r>
          </a:p>
        </p:txBody>
      </p:sp>
    </p:spTree>
    <p:extLst>
      <p:ext uri="{BB962C8B-B14F-4D97-AF65-F5344CB8AC3E}">
        <p14:creationId xmlns:p14="http://schemas.microsoft.com/office/powerpoint/2010/main" val="233451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5582" y="1612900"/>
            <a:ext cx="5321300" cy="443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Picture/table/chart/media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6"/>
            <a:ext cx="11360173" cy="490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765560" y="1612900"/>
            <a:ext cx="4673599" cy="443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Supporting details (60 words max)</a:t>
            </a:r>
          </a:p>
        </p:txBody>
      </p:sp>
    </p:spTree>
    <p:extLst>
      <p:ext uri="{BB962C8B-B14F-4D97-AF65-F5344CB8AC3E}">
        <p14:creationId xmlns:p14="http://schemas.microsoft.com/office/powerpoint/2010/main" val="144059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ded key message with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203158"/>
            <a:ext cx="5787189" cy="55054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0" y="1612900"/>
            <a:ext cx="4610100" cy="4724526"/>
          </a:xfrm>
        </p:spPr>
        <p:txBody>
          <a:bodyPr>
            <a:normAutofit/>
          </a:bodyPr>
          <a:lstStyle>
            <a:lvl1pPr algn="l">
              <a:lnSpc>
                <a:spcPts val="5500"/>
              </a:lnSpc>
              <a:defRPr sz="3600"/>
            </a:lvl1pPr>
          </a:lstStyle>
          <a:p>
            <a:r>
              <a:rPr lang="en-US" dirty="0"/>
              <a:t>Key message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7"/>
            <a:ext cx="11242698" cy="490882"/>
          </a:xfr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24154" y="1203159"/>
            <a:ext cx="5967846" cy="5505460"/>
          </a:xfrm>
        </p:spPr>
        <p:txBody>
          <a:bodyPr rIns="4572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200" baseline="0">
                <a:latin typeface="+mn-lt"/>
              </a:defRPr>
            </a:lvl1pPr>
            <a:lvl2pPr>
              <a:lnSpc>
                <a:spcPts val="3000"/>
              </a:lnSpc>
              <a:spcAft>
                <a:spcPts val="1200"/>
              </a:spcAft>
              <a:buClr>
                <a:schemeClr val="accent6"/>
              </a:buClr>
              <a:defRPr sz="2200">
                <a:latin typeface="+mn-lt"/>
              </a:defRPr>
            </a:lvl2pPr>
            <a:lvl3pPr>
              <a:lnSpc>
                <a:spcPts val="3000"/>
              </a:lnSpc>
              <a:spcAft>
                <a:spcPts val="1200"/>
              </a:spcAft>
              <a:buClr>
                <a:schemeClr val="accent6"/>
              </a:buClr>
              <a:defRPr sz="2200">
                <a:latin typeface="+mn-lt"/>
              </a:defRPr>
            </a:lvl3pPr>
            <a:lvl4pPr>
              <a:lnSpc>
                <a:spcPts val="3000"/>
              </a:lnSpc>
              <a:spcAft>
                <a:spcPts val="1200"/>
              </a:spcAft>
              <a:buClr>
                <a:schemeClr val="accent6"/>
              </a:buClr>
              <a:defRPr sz="2200">
                <a:latin typeface="+mn-lt"/>
              </a:defRPr>
            </a:lvl4pPr>
            <a:lvl5pPr>
              <a:lnSpc>
                <a:spcPts val="3000"/>
              </a:lnSpc>
              <a:spcAft>
                <a:spcPts val="1200"/>
              </a:spcAft>
              <a:buClr>
                <a:schemeClr val="accent6"/>
              </a:buClr>
              <a:defRPr sz="2200">
                <a:latin typeface="+mn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 OR supporting details (60 words max)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accent6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accent6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61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/table/chart/media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6813" y="1612900"/>
            <a:ext cx="5321300" cy="4432300"/>
          </a:xfrm>
        </p:spPr>
        <p:txBody>
          <a:bodyPr/>
          <a:lstStyle>
            <a:lvl1pPr>
              <a:defRPr baseline="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Picture/media</a:t>
            </a:r>
          </a:p>
          <a:p>
            <a:pPr lvl="0"/>
            <a:r>
              <a:rPr lang="en-US" dirty="0"/>
              <a:t>(Please use the CHART MASTER for charts)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5"/>
            <a:ext cx="11360173" cy="490882"/>
          </a:xfr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60845" y="1612900"/>
            <a:ext cx="4673599" cy="4432300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Supporting details (60 words max)</a:t>
            </a:r>
          </a:p>
        </p:txBody>
      </p:sp>
    </p:spTree>
    <p:extLst>
      <p:ext uri="{BB962C8B-B14F-4D97-AF65-F5344CB8AC3E}">
        <p14:creationId xmlns:p14="http://schemas.microsoft.com/office/powerpoint/2010/main" val="192424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/table/chart/media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8891" y="1612900"/>
            <a:ext cx="4860636" cy="4432300"/>
          </a:xfrm>
        </p:spPr>
        <p:txBody>
          <a:bodyPr/>
          <a:lstStyle>
            <a:lvl1pPr>
              <a:defRPr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 marL="2171700" indent="-342900">
              <a:buFont typeface="Arial" panose="020B0604020202020204" pitchFamily="34" charset="0"/>
              <a:buChar char="•"/>
              <a:defRPr sz="2200" baseline="0"/>
            </a:lvl5pPr>
          </a:lstStyle>
          <a:p>
            <a:pPr lvl="0"/>
            <a:r>
              <a:rPr lang="en-US" dirty="0"/>
              <a:t>Picture/media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6"/>
            <a:ext cx="11168518" cy="490882"/>
          </a:xfr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1612900"/>
            <a:ext cx="4975658" cy="4432300"/>
          </a:xfrm>
        </p:spPr>
        <p:txBody>
          <a:bodyPr anchor="ctr" anchorCtr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Supporting details (60 words max)</a:t>
            </a:r>
          </a:p>
        </p:txBody>
      </p:sp>
    </p:spTree>
    <p:extLst>
      <p:ext uri="{BB962C8B-B14F-4D97-AF65-F5344CB8AC3E}">
        <p14:creationId xmlns:p14="http://schemas.microsoft.com/office/powerpoint/2010/main" val="201997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0" y="227207"/>
            <a:ext cx="11637696" cy="490882"/>
          </a:xfrm>
        </p:spPr>
        <p:txBody>
          <a:bodyPr>
            <a:noAutofit/>
          </a:bodyPr>
          <a:lstStyle>
            <a:lvl1pPr marL="0" indent="0">
              <a:buNone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6977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width 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64724"/>
            <a:ext cx="10515600" cy="4690907"/>
          </a:xfrm>
          <a:prstGeom prst="rect">
            <a:avLst/>
          </a:prstGeom>
        </p:spPr>
        <p:txBody>
          <a:bodyPr numCol="1" spcCol="457200">
            <a:noAutofit/>
          </a:bodyPr>
          <a:lstStyle>
            <a:lvl1pPr marL="0" marR="0" indent="0" algn="l" defTabSz="6858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 sz="1650" baseline="0">
                <a:latin typeface="+mn-lt"/>
              </a:defRPr>
            </a:lvl1pPr>
            <a:lvl2pPr marL="342900" indent="0">
              <a:lnSpc>
                <a:spcPts val="3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/>
            </a:lvl2pPr>
            <a:lvl3pPr>
              <a:defRPr sz="1650"/>
            </a:lvl3pPr>
            <a:lvl4pPr>
              <a:defRPr sz="1650"/>
            </a:lvl4pPr>
            <a:lvl5pPr marL="1628775" indent="-257175">
              <a:buFont typeface="Arial" panose="020B0604020202020204" pitchFamily="34" charset="0"/>
              <a:buChar char="•"/>
              <a:defRPr sz="1650" baseline="0"/>
            </a:lvl5pPr>
          </a:lstStyle>
          <a:p>
            <a:pPr lvl="0"/>
            <a:r>
              <a:rPr lang="en-US" dirty="0"/>
              <a:t>Chart/Table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/>
        </p:nvSpPr>
        <p:spPr>
          <a:xfrm>
            <a:off x="304800" y="715552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7941" y="227205"/>
            <a:ext cx="11145860" cy="490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50" cap="all" spc="225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8406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- peo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" y="1172"/>
            <a:ext cx="12187831" cy="685565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4664" y="1892080"/>
            <a:ext cx="8282371" cy="291213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5500"/>
              </a:lnSpc>
              <a:buNone/>
              <a:defRPr sz="4000"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143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7940" y="239820"/>
            <a:ext cx="11145860" cy="4435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817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Key message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07275"/>
            <a:ext cx="10515600" cy="3569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Supporting details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  <a:p>
            <a:pPr lvl="6"/>
            <a:r>
              <a:rPr lang="en-US" dirty="0"/>
              <a:t>Sixth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 userDrawn="1"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accent6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accent6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269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63" r:id="rId3"/>
    <p:sldLayoutId id="2147483664" r:id="rId4"/>
    <p:sldLayoutId id="2147483670" r:id="rId5"/>
    <p:sldLayoutId id="2147483673" r:id="rId6"/>
    <p:sldLayoutId id="2147483665" r:id="rId7"/>
    <p:sldLayoutId id="2147483711" r:id="rId8"/>
    <p:sldLayoutId id="2147483712" r:id="rId9"/>
    <p:sldLayoutId id="2147483713" r:id="rId10"/>
    <p:sldLayoutId id="21474837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000"/>
        </a:lnSpc>
        <a:spcBef>
          <a:spcPts val="1000"/>
        </a:spcBef>
        <a:spcAft>
          <a:spcPts val="1200"/>
        </a:spcAft>
        <a:buClr>
          <a:schemeClr val="tx1"/>
        </a:buClr>
        <a:buFont typeface="Arial" panose="020B0604020202020204" pitchFamily="34" charset="0"/>
        <a:buNone/>
        <a:defRPr sz="22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22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9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600" kern="1200" baseline="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ts val="3000"/>
        </a:lnSpc>
        <a:spcBef>
          <a:spcPts val="5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1600" kern="1200" baseline="0">
          <a:solidFill>
            <a:schemeClr val="accent6"/>
          </a:solidFill>
          <a:latin typeface="+mn-lt"/>
          <a:ea typeface="+mn-ea"/>
          <a:cs typeface="+mn-cs"/>
        </a:defRPr>
      </a:lvl6pPr>
      <a:lvl7pPr marL="3086100" indent="-342900" algn="l" defTabSz="914400" rtl="0" eaLnBrk="1" latinLnBrk="0" hangingPunct="1">
        <a:lnSpc>
          <a:spcPts val="3000"/>
        </a:lnSpc>
        <a:spcBef>
          <a:spcPts val="500"/>
        </a:spcBef>
        <a:spcAft>
          <a:spcPts val="12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003A5D"/>
            </a:gs>
            <a:gs pos="100000">
              <a:srgbClr val="45C2B1"/>
            </a:gs>
          </a:gsLst>
          <a:lin ang="20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918357" y="1623080"/>
            <a:ext cx="8494986" cy="3471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30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Transition or quote slide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bg1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bg1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580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4" r:id="rId2"/>
    <p:sldLayoutId id="2147483679" r:id="rId3"/>
    <p:sldLayoutId id="2147483687" r:id="rId4"/>
    <p:sldLayoutId id="2147483688" r:id="rId5"/>
    <p:sldLayoutId id="2147483689" r:id="rId6"/>
    <p:sldLayoutId id="2147483690" r:id="rId7"/>
    <p:sldLayoutId id="2147483706" r:id="rId8"/>
    <p:sldLayoutId id="2147483708" r:id="rId9"/>
    <p:sldLayoutId id="2147483707" r:id="rId10"/>
    <p:sldLayoutId id="2147483709" r:id="rId11"/>
    <p:sldLayoutId id="2147483710" r:id="rId12"/>
    <p:sldLayoutId id="2147483700" r:id="rId13"/>
    <p:sldLayoutId id="2147483701" r:id="rId14"/>
    <p:sldLayoutId id="2147483702" r:id="rId15"/>
    <p:sldLayoutId id="2147483703" r:id="rId16"/>
  </p:sldLayoutIdLst>
  <p:hf hdr="0" dt="0"/>
  <p:txStyles>
    <p:titleStyle>
      <a:lvl1pPr marL="0" marR="0" indent="0" algn="ctr" defTabSz="914400" rtl="0" eaLnBrk="1" fontAlgn="auto" latinLnBrk="0" hangingPunct="1">
        <a:lnSpc>
          <a:spcPts val="55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7940" y="239820"/>
            <a:ext cx="11145860" cy="4435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all" spc="300" baseline="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966FBC-E2BE-8A44-A1BD-05A013C024C6}"/>
              </a:ext>
            </a:extLst>
          </p:cNvPr>
          <p:cNvSpPr/>
          <p:nvPr userDrawn="1"/>
        </p:nvSpPr>
        <p:spPr>
          <a:xfrm>
            <a:off x="304800" y="715550"/>
            <a:ext cx="1524000" cy="116587"/>
          </a:xfrm>
          <a:prstGeom prst="rect">
            <a:avLst/>
          </a:prstGeom>
          <a:gradFill>
            <a:gsLst>
              <a:gs pos="100000">
                <a:srgbClr val="45C2B1"/>
              </a:gs>
              <a:gs pos="0">
                <a:srgbClr val="003A5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07940" y="6176962"/>
            <a:ext cx="985240" cy="5918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32F40BE-C26E-4AF2-AF94-6664B9CE2C7E}" type="slidenum">
              <a:rPr lang="en-US" sz="1200" b="0" kern="1200" cap="none" spc="0" baseline="0" smtClean="0">
                <a:solidFill>
                  <a:schemeClr val="accent6"/>
                </a:solidFill>
                <a:latin typeface="Work Sans" panose="00000500000000000000" pitchFamily="2" charset="0"/>
                <a:ea typeface="+mj-ea"/>
                <a:cs typeface="+mj-cs"/>
              </a:rPr>
              <a:t>‹#›</a:t>
            </a:fld>
            <a:endParaRPr lang="en-US" sz="1200" b="0" kern="1200" cap="none" spc="0" baseline="0" dirty="0">
              <a:solidFill>
                <a:schemeClr val="accent6"/>
              </a:solidFill>
              <a:latin typeface="Work Sans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07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704" r:id="rId3"/>
    <p:sldLayoutId id="214748370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9074" y="1641765"/>
            <a:ext cx="10486126" cy="2795084"/>
          </a:xfrm>
        </p:spPr>
        <p:txBody>
          <a:bodyPr/>
          <a:lstStyle/>
          <a:p>
            <a:r>
              <a:rPr lang="en-US" sz="5000" dirty="0"/>
              <a:t>The Economic outlook</a:t>
            </a:r>
          </a:p>
          <a:p>
            <a:endParaRPr lang="en-US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June 18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>
                <a:latin typeface="Arial" pitchFamily="34" charset="0"/>
                <a:cs typeface="Arial" pitchFamily="34" charset="0"/>
              </a:rPr>
              <a:t> , 2021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Terry J. Fitzgerald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127C6-3272-4DD5-98BC-603C31C33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Vice President &amp; Assistant Director,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61241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608" y="1344704"/>
            <a:ext cx="2798959" cy="2174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9801" y="1645503"/>
            <a:ext cx="48603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5C2B1"/>
                </a:solidFill>
                <a:latin typeface="+mj-lt"/>
              </a:rPr>
              <a:t>Board of Governors </a:t>
            </a:r>
          </a:p>
          <a:p>
            <a:r>
              <a:rPr lang="en-US" sz="2400" b="1" dirty="0">
                <a:latin typeface="+mj-lt"/>
              </a:rPr>
              <a:t>7 Governors = 7 votes </a:t>
            </a:r>
          </a:p>
          <a:p>
            <a:r>
              <a:rPr lang="en-US" sz="2400" b="1" i="1" dirty="0">
                <a:latin typeface="+mj-lt"/>
              </a:rPr>
              <a:t>1 seat currently unfilled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199" y="3090365"/>
            <a:ext cx="4950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5C2B1"/>
                </a:solidFill>
                <a:latin typeface="+mj-lt"/>
              </a:rPr>
              <a:t>District bank presidents</a:t>
            </a:r>
          </a:p>
          <a:p>
            <a:r>
              <a:rPr lang="en-US" sz="2400" b="1" dirty="0">
                <a:latin typeface="+mj-lt"/>
              </a:rPr>
              <a:t>= 5 votes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</a:rPr>
              <a:t>NY Fed permanent vote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</a:rPr>
              <a:t>4 rotating votes among remaining 11 District banks</a:t>
            </a:r>
          </a:p>
          <a:p>
            <a:r>
              <a:rPr lang="en-US" sz="2200" b="1" i="1" dirty="0">
                <a:latin typeface="+mj-lt"/>
              </a:rPr>
              <a:t>Minneapolis Fed President </a:t>
            </a:r>
          </a:p>
          <a:p>
            <a:r>
              <a:rPr lang="en-US" sz="2200" b="1" i="1" dirty="0">
                <a:latin typeface="+mj-lt"/>
              </a:rPr>
              <a:t>Neel Kashkari not voting in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5945" y="5792010"/>
            <a:ext cx="3904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FOMC = 7 + 1 + 4</a:t>
            </a:r>
          </a:p>
          <a:p>
            <a:r>
              <a:rPr lang="en-US" sz="2400" b="1" dirty="0">
                <a:solidFill>
                  <a:srgbClr val="45C2B1"/>
                </a:solidFill>
                <a:latin typeface="+mj-lt"/>
              </a:rPr>
              <a:t>Currently: 6 + 1 + 4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07940" y="227206"/>
            <a:ext cx="11172184" cy="493641"/>
          </a:xfrm>
        </p:spPr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The federal open market committee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80" y1="27011" x2="99510" y2="27586"/>
                        <a14:foregroundMark x1="99265" y1="26724" x2="99510" y2="98276"/>
                        <a14:foregroundMark x1="99265" y1="63218" x2="0" y2="62356"/>
                        <a14:foregroundMark x1="48775" y1="63506" x2="49510" y2="99138"/>
                        <a14:foregroundMark x1="49510" y1="82759" x2="735" y2="82471"/>
                        <a14:foregroundMark x1="49020" y1="81609" x2="98039" y2="81322"/>
                        <a14:foregroundMark x1="74265" y1="82471" x2="72304" y2="62356"/>
                        <a14:foregroundMark x1="73284" y1="82759" x2="71814" y2="99713"/>
                        <a14:foregroundMark x1="73529" y1="92529" x2="99510" y2="90230"/>
                        <a14:foregroundMark x1="25980" y1="84483" x2="25735" y2="99713"/>
                        <a14:foregroundMark x1="25980" y1="93678" x2="0" y2="97414"/>
                        <a14:foregroundMark x1="25000" y1="83908" x2="25980" y2="61207"/>
                        <a14:foregroundMark x1="49755" y1="28161" x2="50000" y2="575"/>
                        <a14:foregroundMark x1="50735" y1="15517" x2="25000" y2="15805"/>
                        <a14:foregroundMark x1="25000" y1="15805" x2="49755" y2="2299"/>
                        <a14:foregroundMark x1="36520" y1="9770" x2="49020" y2="14368"/>
                        <a14:foregroundMark x1="26471" y1="91954" x2="50000" y2="99425"/>
                        <a14:foregroundMark x1="50735" y1="15230" x2="73775" y2="16379"/>
                        <a14:foregroundMark x1="74510" y1="16379" x2="67157" y2="25862"/>
                        <a14:foregroundMark x1="69853" y1="20977" x2="70588" y2="34195"/>
                        <a14:foregroundMark x1="74510" y1="16667" x2="48775" y2="2011"/>
                        <a14:foregroundMark x1="61029" y1="9770" x2="53676" y2="16379"/>
                        <a14:foregroundMark x1="49755" y1="79023" x2="58088" y2="72414"/>
                        <a14:backgroundMark x1="37990" y1="5460" x2="46078" y2="2299"/>
                        <a14:backgroundMark x1="44118" y1="3736" x2="51716" y2="11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088" y="3030076"/>
            <a:ext cx="2919426" cy="249009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28735" y="754042"/>
            <a:ext cx="9934529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sz="2400" spc="225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(12 voting members)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4" b="99486" l="244" r="99512">
                        <a14:foregroundMark x1="83415" y1="35219" x2="89512" y2="29563"/>
                        <a14:foregroundMark x1="88780" y1="30848" x2="93659" y2="31620"/>
                        <a14:foregroundMark x1="73902" y1="31620" x2="68293" y2="24165"/>
                        <a14:foregroundMark x1="52439" y1="29563" x2="47805" y2="26735"/>
                        <a14:foregroundMark x1="31707" y1="29306" x2="25610" y2="29306"/>
                        <a14:foregroundMark x1="10244" y1="34190" x2="4390" y2="35990"/>
                        <a14:foregroundMark x1="7561" y1="27506" x2="9024" y2="18509"/>
                        <a14:foregroundMark x1="30488" y1="28021" x2="28049" y2="13882"/>
                        <a14:foregroundMark x1="48537" y1="14653" x2="49756" y2="24165"/>
                        <a14:foregroundMark x1="93171" y1="94344" x2="98780" y2="92031"/>
                        <a14:foregroundMark x1="96341" y1="64267" x2="99512" y2="61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0254" y="4320853"/>
            <a:ext cx="2393464" cy="22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7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The federal open market committee</a:t>
            </a:r>
          </a:p>
          <a:p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20" y="1259647"/>
            <a:ext cx="8896699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28735" y="837169"/>
            <a:ext cx="9934529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1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951471"/>
            <a:ext cx="10515600" cy="4867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In 1977, Congress directed the Board of Governors of the Federal Reserve System and the Federal Open Market Committee to set monetary policy in order to promote the goals of:</a:t>
            </a:r>
          </a:p>
          <a:p>
            <a:pPr lvl="2"/>
            <a:r>
              <a:rPr lang="en-US" sz="2600" dirty="0">
                <a:solidFill>
                  <a:schemeClr val="tx1"/>
                </a:solidFill>
                <a:latin typeface="+mj-lt"/>
              </a:rPr>
              <a:t>“maximum employment”</a:t>
            </a:r>
          </a:p>
          <a:p>
            <a:pPr lvl="2"/>
            <a:r>
              <a:rPr lang="en-US" sz="2600" dirty="0">
                <a:solidFill>
                  <a:schemeClr val="tx1"/>
                </a:solidFill>
                <a:latin typeface="+mj-lt"/>
              </a:rPr>
              <a:t>“stable prices”</a:t>
            </a:r>
          </a:p>
          <a:p>
            <a:pPr lvl="1"/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Known as the “dual mandate”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Monetary policy: the dual mandate</a:t>
            </a:r>
          </a:p>
          <a:p>
            <a:endParaRPr lang="en-US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8735" y="837169"/>
            <a:ext cx="9934529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72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769" y="328476"/>
            <a:ext cx="4837159" cy="799975"/>
          </a:xfrm>
        </p:spPr>
        <p:txBody>
          <a:bodyPr anchor="ctr"/>
          <a:lstStyle/>
          <a:p>
            <a:pPr algn="ctr"/>
            <a:r>
              <a:rPr lang="en-US" sz="3600" dirty="0"/>
              <a:t>Today’s talk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8605" y="1091681"/>
            <a:ext cx="8089068" cy="576631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Overview of the Federal Reserve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Output: collapse and robust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Jobs: collapse and incomplete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Inflation: recent price rises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9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16A1E-AD50-4CD2-9B36-15F4F5BE2FF9}"/>
              </a:ext>
            </a:extLst>
          </p:cNvPr>
          <p:cNvSpPr txBox="1">
            <a:spLocks/>
          </p:cNvSpPr>
          <p:nvPr/>
        </p:nvSpPr>
        <p:spPr>
          <a:xfrm>
            <a:off x="805218" y="227205"/>
            <a:ext cx="11218460" cy="675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950" kern="1200" cap="all" spc="225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3086100" indent="-3429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Change in U.S. output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710C181-8923-414A-B4DE-9ACB67406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14300"/>
          <a:stretch/>
        </p:blipFill>
        <p:spPr>
          <a:xfrm>
            <a:off x="2004963" y="1516269"/>
            <a:ext cx="8182074" cy="4202001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64CDAC2-20B4-4050-A4CF-3499F02D9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6"/>
          <a:stretch/>
        </p:blipFill>
        <p:spPr>
          <a:xfrm>
            <a:off x="805218" y="5817090"/>
            <a:ext cx="8537062" cy="294951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81AD96F-BD90-4C48-BE18-C3CEA581C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6" t="87174" r="8583" b="8110"/>
          <a:stretch/>
        </p:blipFill>
        <p:spPr>
          <a:xfrm>
            <a:off x="7998398" y="1003239"/>
            <a:ext cx="1219200" cy="484161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B8114D79-8E14-419A-93E0-74C67D928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0" t="87203" r="23874" b="8916"/>
          <a:stretch/>
        </p:blipFill>
        <p:spPr>
          <a:xfrm>
            <a:off x="4542961" y="966685"/>
            <a:ext cx="1219201" cy="453171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60812535-A360-4574-972F-E4970C6EC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5" t="88743" r="38004" b="8110"/>
          <a:stretch/>
        </p:blipFill>
        <p:spPr>
          <a:xfrm>
            <a:off x="2768859" y="1153737"/>
            <a:ext cx="1219201" cy="360124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BC131DD4-DB53-4D28-89E7-A2322831D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6" t="87203" r="16558" b="8110"/>
          <a:stretch/>
        </p:blipFill>
        <p:spPr>
          <a:xfrm>
            <a:off x="6317062" y="980379"/>
            <a:ext cx="1126435" cy="5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28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4574" y="1106341"/>
            <a:ext cx="11347938" cy="545623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Very strong growth expected throughout 2021 and into 2022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Vaccinations driving reopening 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Pent-up demand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Fiscal stimulus boosting incomes and spending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Supply bottlenecks restraining some growth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9B25A-7D58-4D26-BA21-2B25708A71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666666"/>
                </a:solidFill>
              </a:rPr>
              <a:t>Output:  Collapse and robust recovery</a:t>
            </a:r>
          </a:p>
        </p:txBody>
      </p:sp>
    </p:spTree>
    <p:extLst>
      <p:ext uri="{BB962C8B-B14F-4D97-AF65-F5344CB8AC3E}">
        <p14:creationId xmlns:p14="http://schemas.microsoft.com/office/powerpoint/2010/main" val="910585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79956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Real GDP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trillions of chained 2012$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8FA8CA9-2784-4922-B8C7-22B71B40D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9" y="902208"/>
            <a:ext cx="11609001" cy="5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1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2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Household spending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Percent, </a:t>
            </a:r>
            <a:r>
              <a:rPr lang="en-US" sz="1600" dirty="0" err="1">
                <a:solidFill>
                  <a:srgbClr val="003A5D"/>
                </a:solidFill>
                <a:latin typeface="Arial"/>
              </a:rPr>
              <a:t>saAR</a:t>
            </a:r>
            <a:endParaRPr lang="en-US" sz="1600" dirty="0">
              <a:solidFill>
                <a:srgbClr val="003A5D"/>
              </a:solidFill>
              <a:latin typeface="Arial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7A7F6DC-697B-4F98-99A5-6DB048D7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6" y="902208"/>
            <a:ext cx="11655188" cy="53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2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769" y="328476"/>
            <a:ext cx="4837159" cy="799975"/>
          </a:xfrm>
        </p:spPr>
        <p:txBody>
          <a:bodyPr anchor="ctr"/>
          <a:lstStyle/>
          <a:p>
            <a:pPr algn="ctr"/>
            <a:r>
              <a:rPr lang="en-US" sz="3600" dirty="0"/>
              <a:t>Today’s talk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8605" y="1091681"/>
            <a:ext cx="8089068" cy="576631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Overview of the Federal Reserve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Output: collapse and robust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Jobs: collapse and incomplete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Inflation: recent price rises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69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16A1E-AD50-4CD2-9B36-15F4F5BE2FF9}"/>
              </a:ext>
            </a:extLst>
          </p:cNvPr>
          <p:cNvSpPr txBox="1">
            <a:spLocks/>
          </p:cNvSpPr>
          <p:nvPr/>
        </p:nvSpPr>
        <p:spPr>
          <a:xfrm>
            <a:off x="820610" y="291682"/>
            <a:ext cx="11218460" cy="675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950" kern="1200" cap="all" spc="225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3086100" indent="-3429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Change in U.S. employment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81AD96F-BD90-4C48-BE18-C3CEA581C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6" t="87174" r="8583" b="8110"/>
          <a:stretch/>
        </p:blipFill>
        <p:spPr>
          <a:xfrm>
            <a:off x="7998398" y="1003239"/>
            <a:ext cx="1219200" cy="484161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B8114D79-8E14-419A-93E0-74C67D928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0" t="87203" r="23874" b="8916"/>
          <a:stretch/>
        </p:blipFill>
        <p:spPr>
          <a:xfrm>
            <a:off x="4542961" y="966685"/>
            <a:ext cx="1219201" cy="453171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60812535-A360-4574-972F-E4970C6EC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5" t="88743" r="38004" b="8110"/>
          <a:stretch/>
        </p:blipFill>
        <p:spPr>
          <a:xfrm>
            <a:off x="2768859" y="1153737"/>
            <a:ext cx="1219201" cy="360124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BC131DD4-DB53-4D28-89E7-A2322831D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6" t="87203" r="16558" b="8110"/>
          <a:stretch/>
        </p:blipFill>
        <p:spPr>
          <a:xfrm>
            <a:off x="6317062" y="980379"/>
            <a:ext cx="1126435" cy="533482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53DB6FE-B54E-417F-B158-CF91EE3CB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18777"/>
          <a:stretch/>
        </p:blipFill>
        <p:spPr>
          <a:xfrm>
            <a:off x="1940187" y="1550415"/>
            <a:ext cx="8753750" cy="3798696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59AEBC7-7B77-4DDE-A230-AA77ED472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4"/>
          <a:stretch/>
        </p:blipFill>
        <p:spPr>
          <a:xfrm>
            <a:off x="805218" y="5757092"/>
            <a:ext cx="7857965" cy="29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6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33146" y="520216"/>
            <a:ext cx="9689123" cy="5817567"/>
          </a:xfrm>
        </p:spPr>
        <p:txBody>
          <a:bodyPr/>
          <a:lstStyle/>
          <a:p>
            <a:r>
              <a:rPr lang="en-US" dirty="0"/>
              <a:t>Disclaimer</a:t>
            </a:r>
          </a:p>
          <a:p>
            <a:r>
              <a:rPr lang="en-US" sz="2400" cap="none" dirty="0"/>
              <a:t>The views expressed are my own and not necessarily those of the Federal Reserve Bank of Minneapolis or the Federal Reserve System.</a:t>
            </a:r>
          </a:p>
          <a:p>
            <a:endParaRPr lang="en-US" sz="2000" dirty="0"/>
          </a:p>
          <a:p>
            <a:r>
              <a:rPr lang="en-US" sz="2000" dirty="0"/>
              <a:t>Minneapolisfed.org</a:t>
            </a:r>
          </a:p>
        </p:txBody>
      </p:sp>
    </p:spTree>
    <p:extLst>
      <p:ext uri="{BB962C8B-B14F-4D97-AF65-F5344CB8AC3E}">
        <p14:creationId xmlns:p14="http://schemas.microsoft.com/office/powerpoint/2010/main" val="2150905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4574" y="1106341"/>
            <a:ext cx="11347938" cy="545623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Very strong job growth in summer 2020, but slowed in the fall and winter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Still have huge loss in jobs</a:t>
            </a:r>
          </a:p>
          <a:p>
            <a:pPr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2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Unemployment rate provides very incomplete picture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Many people remain on sidelines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Low-wage workers bearing brunt of recession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9B25A-7D58-4D26-BA21-2B25708A71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666666"/>
                </a:solidFill>
              </a:rPr>
              <a:t>Jobs:  Collapse and incomplete recovery</a:t>
            </a:r>
          </a:p>
        </p:txBody>
      </p:sp>
    </p:spTree>
    <p:extLst>
      <p:ext uri="{BB962C8B-B14F-4D97-AF65-F5344CB8AC3E}">
        <p14:creationId xmlns:p14="http://schemas.microsoft.com/office/powerpoint/2010/main" val="302381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79956" y="227205"/>
            <a:ext cx="9292844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Nonfarm employment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Millions, Level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799E850-A6B4-4D7E-81A3-201267CE6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9" y="902208"/>
            <a:ext cx="11609001" cy="5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79956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Unemployment rate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20E8768-CB03-491A-934F-30413864B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9" y="902208"/>
            <a:ext cx="11609002" cy="5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17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2" y="22826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Unemployment rate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D8E2F88-3225-429C-A536-2A4510B0D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6" y="903268"/>
            <a:ext cx="11606688" cy="53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5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2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participation rate (16+)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26DDD3B-4282-491C-9F38-52F661BDC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9" y="902208"/>
            <a:ext cx="11609001" cy="5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0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Unemployment rate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85BB6C4-B6D1-4377-A75B-CE76BECB6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8" y="902208"/>
            <a:ext cx="11609001" cy="53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4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C26C46-A26A-4ED3-B1DB-4149BC75E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Add </a:t>
            </a:r>
            <a:r>
              <a:rPr lang="en-US" sz="4000" b="1" dirty="0" err="1"/>
              <a:t>epop</a:t>
            </a:r>
            <a:r>
              <a:rPr lang="en-US" sz="4000" b="1" dirty="0"/>
              <a:t> 16+ chart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D69CE99B-BB9A-4785-AC02-341F1DB4F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99" y="902208"/>
            <a:ext cx="11609001" cy="53207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7A94804-65E9-494D-AECE-A619A87743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Employment-population ratio (16+)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</a:t>
            </a:r>
          </a:p>
        </p:txBody>
      </p:sp>
    </p:spTree>
    <p:extLst>
      <p:ext uri="{BB962C8B-B14F-4D97-AF65-F5344CB8AC3E}">
        <p14:creationId xmlns:p14="http://schemas.microsoft.com/office/powerpoint/2010/main" val="4280901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2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Employment–population ratio (16+)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1E884DD-A757-49B5-96B8-42B5D65FB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3" y="902208"/>
            <a:ext cx="11518710" cy="52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0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16A1E-AD50-4CD2-9B36-15F4F5BE2FF9}"/>
              </a:ext>
            </a:extLst>
          </p:cNvPr>
          <p:cNvSpPr txBox="1">
            <a:spLocks/>
          </p:cNvSpPr>
          <p:nvPr/>
        </p:nvSpPr>
        <p:spPr>
          <a:xfrm>
            <a:off x="1916302" y="227205"/>
            <a:ext cx="8937228" cy="675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950" kern="1200" cap="all" spc="225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3086100" indent="-3429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Employment–population ratio by state (16+)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3BC4316-2F11-44AF-85CB-3772E0F7F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0" y="902208"/>
            <a:ext cx="11571300" cy="53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2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16A1E-AD50-4CD2-9B36-15F4F5BE2FF9}"/>
              </a:ext>
            </a:extLst>
          </p:cNvPr>
          <p:cNvSpPr txBox="1">
            <a:spLocks/>
          </p:cNvSpPr>
          <p:nvPr/>
        </p:nvSpPr>
        <p:spPr>
          <a:xfrm>
            <a:off x="805218" y="227205"/>
            <a:ext cx="11218460" cy="675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950" kern="1200" cap="all" spc="225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3086100" indent="-3429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Change in Employment by wage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Percent, 7-day moving average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487D674-7789-4F1A-969F-B8E27971B0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b="19635"/>
          <a:stretch/>
        </p:blipFill>
        <p:spPr>
          <a:xfrm>
            <a:off x="473007" y="1347326"/>
            <a:ext cx="11038413" cy="4163347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39FCBA59-2D43-403E-A65E-B8D19EB6A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6" t="82070" r="31337" b="9620"/>
          <a:stretch/>
        </p:blipFill>
        <p:spPr>
          <a:xfrm>
            <a:off x="3732756" y="943380"/>
            <a:ext cx="4396635" cy="569934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9442B94-B44C-41A0-A6E4-45A2B4B801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0"/>
          <a:stretch/>
        </p:blipFill>
        <p:spPr>
          <a:xfrm>
            <a:off x="0" y="5547996"/>
            <a:ext cx="12192000" cy="6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1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769" y="328476"/>
            <a:ext cx="4837159" cy="799975"/>
          </a:xfrm>
        </p:spPr>
        <p:txBody>
          <a:bodyPr anchor="ctr"/>
          <a:lstStyle/>
          <a:p>
            <a:pPr algn="ctr"/>
            <a:r>
              <a:rPr lang="en-US" sz="3600" dirty="0"/>
              <a:t>Today’s talk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8605" y="1091681"/>
            <a:ext cx="8089068" cy="576631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Overview of the Federal Reserve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Output: collapse and robust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Jobs: collapse and incomplete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Inflation: recent price rises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12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16A1E-AD50-4CD2-9B36-15F4F5BE2FF9}"/>
              </a:ext>
            </a:extLst>
          </p:cNvPr>
          <p:cNvSpPr txBox="1">
            <a:spLocks/>
          </p:cNvSpPr>
          <p:nvPr/>
        </p:nvSpPr>
        <p:spPr>
          <a:xfrm>
            <a:off x="805218" y="227205"/>
            <a:ext cx="11218460" cy="675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950" kern="1200" cap="all" spc="225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3086100" indent="-3429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Change in US Employment by Industry: 2020 Recession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CA22BB2-4A82-430A-8C85-796B8A9E8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5"/>
          <a:stretch/>
        </p:blipFill>
        <p:spPr>
          <a:xfrm>
            <a:off x="310350" y="5680117"/>
            <a:ext cx="11571300" cy="350831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B52B0B20-ED40-4005-8A3B-16558A9D7B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6" b="36456"/>
          <a:stretch/>
        </p:blipFill>
        <p:spPr>
          <a:xfrm>
            <a:off x="519775" y="1549488"/>
            <a:ext cx="11152450" cy="4006621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6B824432-4A56-410E-8CA4-69BF96095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64239" r="61161" b="28500"/>
          <a:stretch/>
        </p:blipFill>
        <p:spPr>
          <a:xfrm>
            <a:off x="1628776" y="982281"/>
            <a:ext cx="2514600" cy="497967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8AD921B7-8D96-4FAE-94F1-2DFFE2550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1" t="86777" r="20235" b="9056"/>
          <a:stretch/>
        </p:blipFill>
        <p:spPr>
          <a:xfrm>
            <a:off x="7534275" y="1139730"/>
            <a:ext cx="3028949" cy="28575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CF58FB66-5FFE-4911-A664-41727B1CA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82611" r="54773" b="13501"/>
          <a:stretch/>
        </p:blipFill>
        <p:spPr>
          <a:xfrm>
            <a:off x="4362451" y="1158780"/>
            <a:ext cx="3124199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67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C16A1E-AD50-4CD2-9B36-15F4F5BE2FF9}"/>
              </a:ext>
            </a:extLst>
          </p:cNvPr>
          <p:cNvSpPr txBox="1">
            <a:spLocks/>
          </p:cNvSpPr>
          <p:nvPr/>
        </p:nvSpPr>
        <p:spPr>
          <a:xfrm>
            <a:off x="805218" y="227205"/>
            <a:ext cx="11218460" cy="675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950" kern="1200" cap="all" spc="225" baseline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3086100" indent="-342900" algn="l" defTabSz="914400" rtl="0" eaLnBrk="1" latinLnBrk="0" hangingPunct="1">
              <a:lnSpc>
                <a:spcPts val="3000"/>
              </a:lnSpc>
              <a:spcBef>
                <a:spcPts val="5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Change in employment: Leisure &amp; hospitality</a:t>
            </a: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CA22BB2-4A82-430A-8C85-796B8A9E8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5"/>
          <a:stretch/>
        </p:blipFill>
        <p:spPr>
          <a:xfrm>
            <a:off x="310350" y="5879942"/>
            <a:ext cx="11571300" cy="350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B95A6A-371F-420A-8064-D1D7CECB1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" t="4596" b="21743"/>
          <a:stretch/>
        </p:blipFill>
        <p:spPr>
          <a:xfrm>
            <a:off x="1188042" y="1557822"/>
            <a:ext cx="10452811" cy="4315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0E621-3F37-4756-B4BD-994FF2E202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76" t="82768" r="74959" b="9945"/>
          <a:stretch/>
        </p:blipFill>
        <p:spPr>
          <a:xfrm>
            <a:off x="2597663" y="1041639"/>
            <a:ext cx="1227549" cy="488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B7791-89E2-4F46-8C54-E8BC4ED0F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87" t="83781" r="34548" b="11267"/>
          <a:stretch/>
        </p:blipFill>
        <p:spPr>
          <a:xfrm>
            <a:off x="3909099" y="1105195"/>
            <a:ext cx="1227550" cy="332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9F7B1-D65E-4D8A-B15D-A2CCA3084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0" t="89432" r="63272" b="4546"/>
          <a:stretch/>
        </p:blipFill>
        <p:spPr>
          <a:xfrm>
            <a:off x="6414448" y="1132744"/>
            <a:ext cx="4096011" cy="403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337745-62EF-4BF3-881C-5D8FC16E4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94" t="83595" r="14210" b="9180"/>
          <a:stretch/>
        </p:blipFill>
        <p:spPr>
          <a:xfrm>
            <a:off x="5304423" y="1092424"/>
            <a:ext cx="1219207" cy="4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97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4574" y="1106341"/>
            <a:ext cx="11347938" cy="545623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Data and anecdotes indicate large unsatisfied demand for labor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9B25A-7D58-4D26-BA21-2B25708A71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666666"/>
                </a:solidFill>
              </a:rPr>
              <a:t>Jobs:  Collapse and incomplete recovery</a:t>
            </a:r>
          </a:p>
        </p:txBody>
      </p:sp>
    </p:spTree>
    <p:extLst>
      <p:ext uri="{BB962C8B-B14F-4D97-AF65-F5344CB8AC3E}">
        <p14:creationId xmlns:p14="http://schemas.microsoft.com/office/powerpoint/2010/main" val="2746826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Change in online job postings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Relative to Feb-1-2020, 7-day Moving Average SA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F68161CF-1034-4F08-BD03-BD0CE1C4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4" y="902208"/>
            <a:ext cx="11566047" cy="53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34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Unemployed Persons per Job opening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Levels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3DD1FB5C-747D-4229-9C50-DF58321A4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8" y="902208"/>
            <a:ext cx="11367542" cy="52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69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Total Quits Rate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Sa, Percent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9BF15A8-622F-420A-AACE-8E7BDEE80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0" y="902208"/>
            <a:ext cx="11533659" cy="52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7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534574" y="1106341"/>
            <a:ext cx="11347938" cy="5456237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Data and anecdotes indicate large unsatisfied demand for labor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2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Why aren’t workers taking jobs?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Some still fear COVID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Schools/summer camps not fully open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Lack of available/affordable childcare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Job matches more difficult to make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UI Benefits</a:t>
            </a:r>
          </a:p>
          <a:p>
            <a:pPr marL="1143000" lvl="1" indent="-457200">
              <a:lnSpc>
                <a:spcPct val="114000"/>
              </a:lnSpc>
              <a:spcBef>
                <a:spcPts val="0"/>
              </a:spcBef>
            </a:pPr>
            <a:endParaRPr lang="en-US" sz="2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Expect labor supply to pick up through summer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E9B25A-7D58-4D26-BA21-2B25708A71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666666"/>
                </a:solidFill>
              </a:rPr>
              <a:t>Jobs:  Collapse and incomplete recovery</a:t>
            </a:r>
          </a:p>
        </p:txBody>
      </p:sp>
    </p:spTree>
    <p:extLst>
      <p:ext uri="{BB962C8B-B14F-4D97-AF65-F5344CB8AC3E}">
        <p14:creationId xmlns:p14="http://schemas.microsoft.com/office/powerpoint/2010/main" val="148601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769" y="328476"/>
            <a:ext cx="4837159" cy="799975"/>
          </a:xfrm>
        </p:spPr>
        <p:txBody>
          <a:bodyPr anchor="ctr"/>
          <a:lstStyle/>
          <a:p>
            <a:pPr algn="ctr"/>
            <a:r>
              <a:rPr lang="en-US" sz="3600" dirty="0"/>
              <a:t>Today’s talk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8605" y="1091681"/>
            <a:ext cx="8089068" cy="576631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Overview of the Federal Reserve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Output: collapse and robust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Jobs: collapse and incomplete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Inflation: recent price rises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89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CPI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12-Month percent change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BF7622F-2890-480E-9350-BE345AB2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5" y="902208"/>
            <a:ext cx="11452485" cy="52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06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916301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CPI-U: Used Cars and Trucks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1982-84=100, 12-Month percent change</a:t>
            </a:r>
          </a:p>
        </p:txBody>
      </p:sp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43BE900A-9E39-4EC5-9619-0B0DE7B32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0" y="902208"/>
            <a:ext cx="11377535" cy="52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federal reserve system</a:t>
            </a:r>
          </a:p>
        </p:txBody>
      </p:sp>
    </p:spTree>
    <p:extLst>
      <p:ext uri="{BB962C8B-B14F-4D97-AF65-F5344CB8AC3E}">
        <p14:creationId xmlns:p14="http://schemas.microsoft.com/office/powerpoint/2010/main" val="2279239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79956" y="227205"/>
            <a:ext cx="8359395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PCE Inflation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12-month percent change or q4/q4 Percent Change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3D98468-8199-4452-AFB8-3FAB56CDB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6" y="902208"/>
            <a:ext cx="11621048" cy="53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23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79956" y="227205"/>
            <a:ext cx="9292844" cy="675003"/>
          </a:xfrm>
        </p:spPr>
        <p:txBody>
          <a:bodyPr/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2200" b="1" dirty="0">
                <a:solidFill>
                  <a:srgbClr val="003A5D"/>
                </a:solidFill>
                <a:latin typeface="Arial"/>
              </a:rPr>
              <a:t>Market-based inflation expectations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</a:pPr>
            <a:r>
              <a:rPr lang="en-US" sz="1600" dirty="0">
                <a:solidFill>
                  <a:srgbClr val="003A5D"/>
                </a:solidFill>
                <a:latin typeface="Arial"/>
              </a:rPr>
              <a:t>percent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94A69B-3208-4192-B104-1CA9C119C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902208"/>
            <a:ext cx="11443629" cy="52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6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769" y="328476"/>
            <a:ext cx="4837159" cy="799975"/>
          </a:xfrm>
        </p:spPr>
        <p:txBody>
          <a:bodyPr anchor="ctr"/>
          <a:lstStyle/>
          <a:p>
            <a:pPr algn="ctr"/>
            <a:r>
              <a:rPr lang="en-US" sz="3600" dirty="0"/>
              <a:t>Today’s talk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78605" y="1091681"/>
            <a:ext cx="8089068" cy="576631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Overview of the Federal Reserve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Output: collapse and robust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Jobs: collapse and incomplete recovery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Inflation: recent price rises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41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1454" y="430824"/>
            <a:ext cx="10040815" cy="4167554"/>
          </a:xfrm>
        </p:spPr>
        <p:txBody>
          <a:bodyPr/>
          <a:lstStyle/>
          <a:p>
            <a:endParaRPr lang="en-US" sz="3200">
              <a:latin typeface="Calibri" panose="020F0502020204030204" pitchFamily="34" charset="0"/>
            </a:endParaRPr>
          </a:p>
          <a:p>
            <a:r>
              <a:rPr lang="en-US" sz="3200">
                <a:latin typeface="Calibri" panose="020F0502020204030204" pitchFamily="34" charset="0"/>
              </a:rPr>
              <a:t>Thank </a:t>
            </a:r>
            <a:r>
              <a:rPr lang="en-US" sz="3200" dirty="0">
                <a:latin typeface="Calibri" panose="020F0502020204030204" pitchFamily="34" charset="0"/>
              </a:rPr>
              <a:t>you!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</a:rPr>
              <a:t>Questions?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9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Overview of The federal reserve system</a:t>
            </a:r>
          </a:p>
          <a:p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615778" y="1198605"/>
            <a:ext cx="10515600" cy="50292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Central bank of the U.S.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003A5D"/>
                </a:solidFill>
                <a:latin typeface="+mj-lt"/>
              </a:rPr>
              <a:t>Established by Act of Congress in 1913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03A5D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A5D"/>
                </a:solidFill>
                <a:latin typeface="+mj-lt"/>
              </a:rPr>
              <a:t>Two previous U.S. central banks:</a:t>
            </a:r>
          </a:p>
          <a:p>
            <a:pPr lvl="1"/>
            <a:r>
              <a:rPr lang="en-US" sz="2600" dirty="0">
                <a:solidFill>
                  <a:srgbClr val="45C2B1"/>
                </a:solidFill>
                <a:latin typeface="+mj-lt"/>
              </a:rPr>
              <a:t>First Bank of the United States (1791-1811)</a:t>
            </a:r>
            <a:br>
              <a:rPr lang="en-US" sz="2600" dirty="0">
                <a:solidFill>
                  <a:srgbClr val="45C2B1"/>
                </a:solidFill>
                <a:latin typeface="+mj-lt"/>
              </a:rPr>
            </a:br>
            <a:r>
              <a:rPr lang="en-US" sz="2600" dirty="0">
                <a:solidFill>
                  <a:srgbClr val="003A5D"/>
                </a:solidFill>
                <a:latin typeface="+mj-lt"/>
              </a:rPr>
              <a:t>	Promoted by Alexander Hamilton,</a:t>
            </a:r>
            <a:br>
              <a:rPr lang="en-US" sz="2600" dirty="0">
                <a:solidFill>
                  <a:srgbClr val="003A5D"/>
                </a:solidFill>
                <a:latin typeface="+mj-lt"/>
              </a:rPr>
            </a:br>
            <a:r>
              <a:rPr lang="en-US" sz="2600" dirty="0">
                <a:solidFill>
                  <a:srgbClr val="003A5D"/>
                </a:solidFill>
                <a:latin typeface="+mj-lt"/>
              </a:rPr>
              <a:t>	the first Secretary of the Treasury</a:t>
            </a:r>
          </a:p>
          <a:p>
            <a:pPr marL="457200" lvl="1" indent="0">
              <a:buNone/>
            </a:pPr>
            <a:endParaRPr lang="en-US" sz="2800" dirty="0">
              <a:solidFill>
                <a:srgbClr val="003A5D"/>
              </a:solidFill>
              <a:latin typeface="+mj-lt"/>
            </a:endParaRPr>
          </a:p>
          <a:p>
            <a:pPr lvl="1"/>
            <a:r>
              <a:rPr lang="en-US" sz="2600" dirty="0">
                <a:solidFill>
                  <a:srgbClr val="45C2B1"/>
                </a:solidFill>
                <a:latin typeface="+mj-lt"/>
              </a:rPr>
              <a:t>Second Bank of the United States (1816-1836)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003A5D"/>
                </a:solidFill>
                <a:latin typeface="+mj-lt"/>
              </a:rPr>
              <a:t>	Ended when President Andrew Jackson </a:t>
            </a:r>
          </a:p>
          <a:p>
            <a:pPr marL="457200" lvl="1" indent="0">
              <a:buNone/>
            </a:pPr>
            <a:r>
              <a:rPr lang="en-US" sz="2600" dirty="0">
                <a:solidFill>
                  <a:srgbClr val="003A5D"/>
                </a:solidFill>
                <a:latin typeface="+mj-lt"/>
              </a:rPr>
              <a:t>	vetoed reauthorization of the bank</a:t>
            </a:r>
          </a:p>
          <a:p>
            <a:endParaRPr lang="en-US" sz="2800" dirty="0">
              <a:solidFill>
                <a:srgbClr val="003A5D"/>
              </a:solidFill>
              <a:latin typeface="+mj-lt"/>
            </a:endParaRPr>
          </a:p>
        </p:txBody>
      </p:sp>
      <p:pic>
        <p:nvPicPr>
          <p:cNvPr id="15" name="Picture 14" descr="https://thumbs.dreamstime.com/x/andrew-jackson-227976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6598"/>
          <a:stretch/>
        </p:blipFill>
        <p:spPr bwMode="auto">
          <a:xfrm>
            <a:off x="10238630" y="4287759"/>
            <a:ext cx="1438940" cy="19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I1DRC01\Desktop\alexander-hamilton-portrait-223011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2" t="-348" r="-10416" b="7292"/>
          <a:stretch/>
        </p:blipFill>
        <p:spPr bwMode="auto">
          <a:xfrm>
            <a:off x="10122743" y="2306559"/>
            <a:ext cx="1670714" cy="1981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61452" y="709491"/>
            <a:ext cx="7069095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98762"/>
            <a:ext cx="10515600" cy="51651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C2B1"/>
                </a:solidFill>
                <a:latin typeface="+mj-lt"/>
              </a:rPr>
              <a:t>Supervise and regulate banks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+mj-lt"/>
              </a:rPr>
              <a:t>Mainly large bank holding companies</a:t>
            </a:r>
          </a:p>
          <a:p>
            <a:pPr lvl="2"/>
            <a:r>
              <a:rPr lang="en-US" sz="2600" dirty="0">
                <a:solidFill>
                  <a:srgbClr val="000000"/>
                </a:solidFill>
                <a:latin typeface="+mj-lt"/>
              </a:rPr>
              <a:t>JPMorgan Chase, Wells Fargo, Goldman Sachs, Citigroup</a:t>
            </a:r>
          </a:p>
          <a:p>
            <a:pPr marL="914400" lvl="2" indent="0">
              <a:buNone/>
            </a:pPr>
            <a:endParaRPr lang="en-US" sz="2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C2B1"/>
                </a:solidFill>
                <a:latin typeface="+mj-lt"/>
              </a:rPr>
              <a:t>Provide financial services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+mj-lt"/>
              </a:rPr>
              <a:t>Manage (‘clear’) financial payments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+mj-lt"/>
              </a:rPr>
              <a:t>Help banks meet short-term demands for cash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latin typeface="+mj-lt"/>
              </a:rPr>
              <a:t>“Lender of Last Resort”</a:t>
            </a:r>
          </a:p>
          <a:p>
            <a:pPr marL="457200" lvl="1" indent="0">
              <a:buNone/>
            </a:pPr>
            <a:endParaRPr lang="en-US" sz="2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5C2B1"/>
                </a:solidFill>
                <a:latin typeface="+mj-lt"/>
              </a:rPr>
              <a:t>Set monetary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07940" y="227207"/>
            <a:ext cx="11709240" cy="490882"/>
          </a:xfrm>
        </p:spPr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Responsibilities of the federal reserve system</a:t>
            </a:r>
            <a:endParaRPr lang="en-US" sz="28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28735" y="837169"/>
            <a:ext cx="9934529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6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ederalreserve.gov/aboutthefed/images/figure_1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13" y="1138844"/>
            <a:ext cx="6588245" cy="450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Structure of the federal reserve system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63762" y="5760385"/>
            <a:ext cx="3846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+mj-lt"/>
              </a:rPr>
              <a:t>BOG Chair, Jerome Powell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59605" y="3382961"/>
            <a:ext cx="26323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+mj-lt"/>
              </a:rPr>
              <a:t>12 “District” banks carry out operating duties of Federal Reserve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900940" y="4275513"/>
            <a:ext cx="658665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68756" y="5679015"/>
            <a:ext cx="173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Monetary policy</a:t>
            </a:r>
          </a:p>
        </p:txBody>
      </p:sp>
      <p:pic>
        <p:nvPicPr>
          <p:cNvPr id="19" name="Picture 2" descr="Jerome_H._Powe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75" y="5217844"/>
            <a:ext cx="1239106" cy="15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59312" y="791735"/>
            <a:ext cx="9043115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The federal reserve banks</a:t>
            </a:r>
          </a:p>
          <a:p>
            <a:endParaRPr lang="en-US" dirty="0"/>
          </a:p>
        </p:txBody>
      </p:sp>
      <p:pic>
        <p:nvPicPr>
          <p:cNvPr id="6" name="Content Placeholder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44" y="1182032"/>
            <a:ext cx="7221207" cy="503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28735" y="837169"/>
            <a:ext cx="9934529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spc="225" dirty="0">
                <a:solidFill>
                  <a:srgbClr val="595959"/>
                </a:solidFill>
                <a:cs typeface="Arial" pitchFamily="34" charset="0"/>
              </a:rPr>
              <a:t>Minneapolis fed’s ninth district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09" y="1367358"/>
            <a:ext cx="10097779" cy="272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9810" y="4096804"/>
            <a:ext cx="10233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The Minneapolis Fed’s job is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Supervise banks &amp; offer financial services in this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Monitor developments in this regional economy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Represent the interests of the 9</a:t>
            </a:r>
            <a:r>
              <a:rPr lang="en-US" sz="2400" baseline="30000" dirty="0">
                <a:latin typeface="+mj-lt"/>
                <a:cs typeface="Calibri" panose="020F0502020204030204" pitchFamily="34" charset="0"/>
              </a:rPr>
              <a:t>th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 district when monetary policy is set in Washington D.C. 8 times per year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28735" y="837169"/>
            <a:ext cx="9934529" cy="6731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endParaRPr lang="en-US" sz="2600" spc="225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40166"/>
      </p:ext>
    </p:extLst>
  </p:cSld>
  <p:clrMapOvr>
    <a:masterClrMapping/>
  </p:clrMapOvr>
</p:sld>
</file>

<file path=ppt/theme/theme1.xml><?xml version="1.0" encoding="utf-8"?>
<a:theme xmlns:a="http://schemas.openxmlformats.org/drawingml/2006/main" name="MPLS-ppt-template-1019">
  <a:themeElements>
    <a:clrScheme name="FRB Brand 2019">
      <a:dk1>
        <a:srgbClr val="003A5D"/>
      </a:dk1>
      <a:lt1>
        <a:sysClr val="window" lastClr="FFFFFF"/>
      </a:lt1>
      <a:dk2>
        <a:srgbClr val="45C2B1"/>
      </a:dk2>
      <a:lt2>
        <a:srgbClr val="EDEEEF"/>
      </a:lt2>
      <a:accent1>
        <a:srgbClr val="45C2B1"/>
      </a:accent1>
      <a:accent2>
        <a:srgbClr val="D0AF21"/>
      </a:accent2>
      <a:accent3>
        <a:srgbClr val="238DC1"/>
      </a:accent3>
      <a:accent4>
        <a:srgbClr val="6BC4E8"/>
      </a:accent4>
      <a:accent5>
        <a:srgbClr val="AAAAAA"/>
      </a:accent5>
      <a:accent6>
        <a:srgbClr val="777777"/>
      </a:accent6>
      <a:hlink>
        <a:srgbClr val="01A68F"/>
      </a:hlink>
      <a:folHlink>
        <a:srgbClr val="EFD266"/>
      </a:folHlink>
    </a:clrScheme>
    <a:fontScheme name="MFed 2019">
      <a:majorFont>
        <a:latin typeface="Arial 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ts val="35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800" b="0" kern="1200" cap="none" spc="0" baseline="0" dirty="0" smtClean="0">
            <a:solidFill>
              <a:schemeClr val="accent6"/>
            </a:solidFill>
            <a:latin typeface="+mn-lt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D0EC3A9-99AD-43F0-87F6-D977FDE944A8}" vid="{1E55C45F-BD23-4F9D-8410-064B4959CB5E}"/>
    </a:ext>
  </a:extLst>
</a:theme>
</file>

<file path=ppt/theme/theme2.xml><?xml version="1.0" encoding="utf-8"?>
<a:theme xmlns:a="http://schemas.openxmlformats.org/drawingml/2006/main" name="Title, transition, and quote slides">
  <a:themeElements>
    <a:clrScheme name="FRB Brand 2019">
      <a:dk1>
        <a:srgbClr val="003A5D"/>
      </a:dk1>
      <a:lt1>
        <a:sysClr val="window" lastClr="FFFFFF"/>
      </a:lt1>
      <a:dk2>
        <a:srgbClr val="45C2B1"/>
      </a:dk2>
      <a:lt2>
        <a:srgbClr val="EDEEEF"/>
      </a:lt2>
      <a:accent1>
        <a:srgbClr val="45C2B1"/>
      </a:accent1>
      <a:accent2>
        <a:srgbClr val="D0AF21"/>
      </a:accent2>
      <a:accent3>
        <a:srgbClr val="238DC1"/>
      </a:accent3>
      <a:accent4>
        <a:srgbClr val="6BC4E8"/>
      </a:accent4>
      <a:accent5>
        <a:srgbClr val="AAAAAA"/>
      </a:accent5>
      <a:accent6>
        <a:srgbClr val="777777"/>
      </a:accent6>
      <a:hlink>
        <a:srgbClr val="01A68F"/>
      </a:hlink>
      <a:folHlink>
        <a:srgbClr val="EFD266"/>
      </a:folHlink>
    </a:clrScheme>
    <a:fontScheme name="MFed 2019">
      <a:majorFont>
        <a:latin typeface="Arial 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0EC3A9-99AD-43F0-87F6-D977FDE944A8}" vid="{0D7399D8-89BD-4436-9E3F-2A81AECB8082}"/>
    </a:ext>
  </a:extLst>
</a:theme>
</file>

<file path=ppt/theme/theme3.xml><?xml version="1.0" encoding="utf-8"?>
<a:theme xmlns:a="http://schemas.openxmlformats.org/drawingml/2006/main" name="Charts and Tables">
  <a:themeElements>
    <a:clrScheme name="MPLS Charts">
      <a:dk1>
        <a:srgbClr val="595959"/>
      </a:dk1>
      <a:lt1>
        <a:sysClr val="window" lastClr="FFFFFF"/>
      </a:lt1>
      <a:dk2>
        <a:srgbClr val="45C2B1"/>
      </a:dk2>
      <a:lt2>
        <a:srgbClr val="EDEEEF"/>
      </a:lt2>
      <a:accent1>
        <a:srgbClr val="003A5D"/>
      </a:accent1>
      <a:accent2>
        <a:srgbClr val="D0AF21"/>
      </a:accent2>
      <a:accent3>
        <a:srgbClr val="238DC1"/>
      </a:accent3>
      <a:accent4>
        <a:srgbClr val="777777"/>
      </a:accent4>
      <a:accent5>
        <a:srgbClr val="AAAAAA"/>
      </a:accent5>
      <a:accent6>
        <a:srgbClr val="777777"/>
      </a:accent6>
      <a:hlink>
        <a:srgbClr val="01A68F"/>
      </a:hlink>
      <a:folHlink>
        <a:srgbClr val="EFD266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0EC3A9-99AD-43F0-87F6-D977FDE944A8}" vid="{99B2AACB-89AE-4B75-8A95-40F9E93E1BB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2727</TotalTime>
  <Words>1448</Words>
  <Application>Microsoft Office PowerPoint</Application>
  <PresentationFormat>Widescreen</PresentationFormat>
  <Paragraphs>260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</vt:lpstr>
      <vt:lpstr>Calibri</vt:lpstr>
      <vt:lpstr>Times</vt:lpstr>
      <vt:lpstr>Work Sans</vt:lpstr>
      <vt:lpstr>MPLS-ppt-template-1019</vt:lpstr>
      <vt:lpstr>Title, transition, and quote slides</vt:lpstr>
      <vt:lpstr>Charts and Tables</vt:lpstr>
      <vt:lpstr>PowerPoint Presentation</vt:lpstr>
      <vt:lpstr>PowerPoint Presentation</vt:lpstr>
      <vt:lpstr>Today’s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talk</vt:lpstr>
      <vt:lpstr>PowerPoint Presentation</vt:lpstr>
      <vt:lpstr>PowerPoint Presentation</vt:lpstr>
      <vt:lpstr>PowerPoint Presentation</vt:lpstr>
      <vt:lpstr>PowerPoint Presentation</vt:lpstr>
      <vt:lpstr>Today’s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talk</vt:lpstr>
      <vt:lpstr>PowerPoint Presentation</vt:lpstr>
      <vt:lpstr>PowerPoint Presentation</vt:lpstr>
      <vt:lpstr>PowerPoint Presentation</vt:lpstr>
      <vt:lpstr>PowerPoint Presentation</vt:lpstr>
      <vt:lpstr>Today’s talk</vt:lpstr>
      <vt:lpstr>PowerPoint Presentation</vt:lpstr>
    </vt:vector>
  </TitlesOfParts>
  <Company>Federal Reserve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Ham, Dasom I</dc:creator>
  <cp:lastModifiedBy>Fitzgerald, Terry</cp:lastModifiedBy>
  <cp:revision>231</cp:revision>
  <dcterms:created xsi:type="dcterms:W3CDTF">2020-02-06T15:57:53Z</dcterms:created>
  <dcterms:modified xsi:type="dcterms:W3CDTF">2021-06-17T20:57:17Z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46eb1008-c229-460b-ac02-4425c8c9bdf1</vt:lpwstr>
  </property>
</Properties>
</file>