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74F5-9342-46A9-BF99-C51C8A73C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1E912-69A8-4DCE-8B3B-F7F0064EE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0BB0F-1D73-46E6-B0A2-64BBF67E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AA789-44F4-4AA1-9BFB-FF9D1C25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580E-E5F4-4C87-9FBD-EB81D6AC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FD9F-7822-4155-8706-A73D97EE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FCF8C-AA64-457B-B9B5-2B20A7B15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85220-9457-46F3-9B96-D6919789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1B3AF-E219-4A45-B25F-4116A293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1E0A6-0B80-4C03-8BF6-5BCDE601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734CE-8F1B-4CB8-8EFB-01A641215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B5B49-7D2A-4EBB-95EF-17B7B549B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738E-F844-4BAC-9E35-829B6DF2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37E23-9008-411F-8C51-544F0F6D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42E03-40BC-45CA-A9DF-94AA483C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DE94-94C8-4F3C-B3AC-C738C39A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737B9-2C35-479E-9DCB-B4AAD27F9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B1562-9609-49FA-8242-8AFD6621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C7E3-5171-41EA-B49A-ECB9A592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07D39-5E25-4906-8740-B9C13A32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7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5648-74B4-49C4-8A4B-84623D69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4C944-42D8-4DEF-8AF4-DC1F75603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DDB61-B4FA-4205-A4ED-4FFC51AF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102E2-DD1D-495F-9210-E89AB036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0CD3-BAB5-4F59-9F78-F1CB8750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0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EF70-72F2-4089-A70C-59655C1C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C419B-7568-430F-9BAA-3EF055109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DF83A-3106-4764-BDA3-E398DC9FF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7751E-0293-4940-9385-E7A34DD9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03184-4FF2-4ACD-AD72-DC7A876B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5136B-E30B-48E2-8DC1-75EE1D3D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D42F-07C3-4FDC-B6A0-8F518F5A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5442C-DA6E-4738-ACF3-283ECDCAF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A240D-3944-4FB2-AF81-4BF7E0F75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A9431-8844-488F-B484-05E1A4DB1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50D27-A0B9-49AE-9F29-0DA2AE4F7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4A3C0-00ED-4D99-9E81-073B93F6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A005F-94C7-4957-90FB-52956CCA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8A7C7-1284-4025-A35A-012EDBAE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7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64EA-27F2-4657-AE07-BF44B959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5CD32-5C6B-4D03-A921-245D2FDA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30EAE-5275-4444-8A51-2E366919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8D311-8DC4-443B-9592-8EEB5472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7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B3B19-8F21-498F-B4BC-E84D88DD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23837-0B93-48CF-A5E5-04E94096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FDC69-4CCF-4F1C-8622-9077DF3D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E0AF-DC23-43C5-8221-DFB091FE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45BA-079C-4378-B843-90231523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F608F-9FBF-4323-99B4-7DDC98569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A5F30-5187-4852-B142-4ECF5C52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A7B5-983A-4D10-B5A9-1E93DB60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43C09-7128-4D77-8893-C5D6C4E0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3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BFFC2-B1C7-4E64-B5B5-D9F4A7D3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56A4D7-1A80-457D-A511-491518E6C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C06BD-D2E2-4E4C-AACC-CBECC2C2C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D313C-C222-4871-9E9A-9BC5D8C3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0EE41-4B98-480F-819E-CF15A890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39F7A-CDC7-4984-923B-B6F010F1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0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DD8DF-94ED-4E3C-B697-ED0F29D4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EA8AD-4E1A-4995-B3F1-DDFDAA684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51600-11BD-46C3-80D8-160296952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7AC4C-BF6D-4ACB-AE1B-7FC229E77AE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F891E-3D82-4B83-ABAD-E76B8FF8D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6C5B3-7163-47D2-A2A5-D19D752D9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68D1-9761-425C-8167-3AAC473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6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ce.lexis.com/container/?pdmfid=1000516&amp;crid=3775900f-ecdb-4c6b-9105-1931e7c10e04&amp;pdtocsearchterm=50-6-216&amp;pdtocsearchoption=docsonly&amp;pdsearchterms=&amp;pdtypeofsearch=TOCSearchDoc&amp;pdfilterstring=MTA5MTIwMA&amp;pdsearchdisplaytext=TN+-+Tennessee+Code+Annotated&amp;pdcontextvalue=statutes-legislation&amp;pdtocfullpath=%2Fshared%2Ftableofcontents%2Furn%3AcontentItem%3A8001-XKW0-Y907-33PJ-00008-00&amp;pdbcts=1619531045470&amp;config=0151JAAwMDE1NjllYS02MjE1LTQyYjYtOWU4YS0xOTEwNDg1NzgyOTQKAFBvZENhdGFsb2dnw6sFEQKF0E34FcRC39gu&amp;ecomp=L38_kkk&amp;prid=af0b5c74-0e2c-49b5-beba-37f07c586d5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bpr.org/ethic_opinions/2017-f-162-ombudsman-attorne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n.gov/content/dam/tn/workforce/documents/injuries/30MinuteGuidetoMedicalTreatmentafterSettlement.pdf" TargetMode="External"/><Relationship Id="rId3" Type="http://schemas.openxmlformats.org/officeDocument/2006/relationships/hyperlink" Target="https://www.tn.gov/workforce/injuries-at-work/injured-workers/injured-workers/benefits.html" TargetMode="External"/><Relationship Id="rId7" Type="http://schemas.openxmlformats.org/officeDocument/2006/relationships/hyperlink" Target="file:///C:\Users\cg04256\Desktop\Brian%20Desktop\Ombudsman%20Program\Ombudsman%20Training%20Materials\Guide%20to%20Assist%20Beyond%20WC%20Benefits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cg04256\Desktop\Brian%20Desktop\Ombudsman%20Program\Ombudsman%20Attorney\Your%20Guide%20to%20Presenting%20Evidence.pdf" TargetMode="External"/><Relationship Id="rId5" Type="http://schemas.openxmlformats.org/officeDocument/2006/relationships/hyperlink" Target="https://www.tn.gov/content/dam/tn/workforce/documents/injuries/Court_Guide_for_Injured_Workers_Who_Do_Not_Have_Lawyers.pdf" TargetMode="External"/><Relationship Id="rId4" Type="http://schemas.openxmlformats.org/officeDocument/2006/relationships/hyperlink" Target="file:///C:\Users\cg04256\Desktop\Brian%20Desktop\Ombudsman%20Program\Ombudsman%20Handbook\Work%20Comp%20Dispute%20Essentials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holmes@tn.gov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4226C3F-170F-469E-A3AE-4EF7504D6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54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C820F5-0B9D-4146-9A00-EB7F60447C90}"/>
              </a:ext>
            </a:extLst>
          </p:cNvPr>
          <p:cNvSpPr/>
          <p:nvPr/>
        </p:nvSpPr>
        <p:spPr>
          <a:xfrm>
            <a:off x="5813689" y="80595"/>
            <a:ext cx="6352309" cy="6296891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88402-02D3-4247-9CD5-72ED47136DF9}"/>
              </a:ext>
            </a:extLst>
          </p:cNvPr>
          <p:cNvSpPr txBox="1"/>
          <p:nvPr/>
        </p:nvSpPr>
        <p:spPr>
          <a:xfrm>
            <a:off x="5813688" y="208853"/>
            <a:ext cx="63523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Ombudsman Program</a:t>
            </a:r>
          </a:p>
          <a:p>
            <a:pPr lvl="1"/>
            <a:r>
              <a:rPr lang="en-US" sz="2800" i="1" dirty="0"/>
              <a:t>Helping Pro Se Injured Workers and Employers Achieve More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pPr lvl="1"/>
            <a:r>
              <a:rPr lang="en-US" sz="2800" dirty="0"/>
              <a:t>Brian Holmes, Director of Mediation and Ombudsman Services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3E60E49-42F5-48DD-A7D1-181CEC6C3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12" y="2447627"/>
            <a:ext cx="3375378" cy="19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9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83A20D6-8308-46A1-B5A3-5DFBE7FD2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408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4BCEB0-BD4E-4F7C-B6FF-E28B1758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783816"/>
          </a:xfrm>
        </p:spPr>
        <p:txBody>
          <a:bodyPr>
            <a:normAutofit/>
          </a:bodyPr>
          <a:lstStyle/>
          <a:p>
            <a:r>
              <a:rPr lang="en-US" dirty="0"/>
              <a:t>Creating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B294-095D-4215-AA7C-B09B772E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T.C.A. § 50-6-216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Board of Professional Responsibility Opinion about limited legal advice</a:t>
            </a: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328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9F7CF055-C204-43B3-A372-1868EC997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/>
          <a:stretch/>
        </p:blipFill>
        <p:spPr bwMode="auto">
          <a:xfrm>
            <a:off x="0" y="0"/>
            <a:ext cx="12192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198139-2194-4435-B48F-B2F70938738E}"/>
              </a:ext>
            </a:extLst>
          </p:cNvPr>
          <p:cNvSpPr/>
          <p:nvPr/>
        </p:nvSpPr>
        <p:spPr>
          <a:xfrm>
            <a:off x="0" y="0"/>
            <a:ext cx="12192000" cy="7418439"/>
          </a:xfrm>
          <a:prstGeom prst="rect">
            <a:avLst/>
          </a:prstGeom>
          <a:solidFill>
            <a:schemeClr val="dk1">
              <a:alpha val="6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4BCEB0-BD4E-4F7C-B6FF-E28B1758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			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>Abbie Hudgens, Administrator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B294-095D-4215-AA7C-B09B772E7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1" y="1825625"/>
            <a:ext cx="5300868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Brian Holmes, MOST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</a:t>
            </a:r>
            <a:r>
              <a:rPr lang="en-US" sz="2600" b="1" dirty="0">
                <a:solidFill>
                  <a:schemeClr val="bg1"/>
                </a:solidFill>
              </a:rPr>
              <a:t>April Verdoni, Program Coordinator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	Darlene McDonald, Ombudsman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	Susanne LaPlante, Ombudsman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	Santiago Rodriguez, Ombudsman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	Mary Perry, Ombudsman</a:t>
            </a:r>
          </a:p>
          <a:p>
            <a:pPr marL="0" lv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	Ronald Lawson, Assistant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	Davette Taylor, Assistant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63F98F-1B09-4FD7-ABB1-0695DABA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1929" y="1825625"/>
            <a:ext cx="632128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Troy Haley, Administrative Legal Services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600" b="1" dirty="0">
                <a:solidFill>
                  <a:schemeClr val="bg1"/>
                </a:solidFill>
              </a:rPr>
              <a:t>Mark Finks, Supervising Attorney</a:t>
            </a: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	Jay Hicks, Ombudsman Attorney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	Charlie Herrell, Ombudsman Attorney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9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CC3397DC-EEB3-452D-A314-284E81147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4BCEB0-BD4E-4F7C-B6FF-E28B1758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Do We Do and How?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B294-095D-4215-AA7C-B09B772E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2800" dirty="0"/>
              <a:t>Education General Public</a:t>
            </a:r>
          </a:p>
          <a:p>
            <a:pPr marL="457200" lvl="1" indent="0">
              <a:buNone/>
            </a:pPr>
            <a:r>
              <a:rPr lang="en-US" sz="2800" dirty="0"/>
              <a:t>Dispute Resolution</a:t>
            </a:r>
          </a:p>
          <a:p>
            <a:pPr marL="457200" lvl="1" indent="0">
              <a:buNone/>
            </a:pPr>
            <a:r>
              <a:rPr lang="en-US" sz="2800" dirty="0"/>
              <a:t>Court Navigation</a:t>
            </a:r>
          </a:p>
          <a:p>
            <a:pPr marL="457200" lvl="1" indent="0">
              <a:buNone/>
            </a:pPr>
            <a:r>
              <a:rPr lang="en-US" sz="2800" dirty="0"/>
              <a:t>Work with Non-Profits</a:t>
            </a:r>
          </a:p>
          <a:p>
            <a:pPr marL="457200" lvl="1" indent="0">
              <a:buNone/>
            </a:pPr>
            <a:r>
              <a:rPr lang="en-US" sz="2800" dirty="0"/>
              <a:t>Law Schools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009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4BCEB0-BD4E-4F7C-B6FF-E28B1758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Program Tools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42101D8B-AAC7-4461-90B5-DE56C4AA4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3" b="3058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B294-095D-4215-AA7C-B09B772E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600" y="3752849"/>
            <a:ext cx="7485413" cy="354156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2800" dirty="0">
                <a:hlinkClick r:id="rId3"/>
              </a:rPr>
              <a:t>Website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>
                <a:hlinkClick r:id="rId4" action="ppaction://hlinkfile"/>
              </a:rPr>
              <a:t>WC Dispute Essentials Guide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>
                <a:hlinkClick r:id="rId5"/>
              </a:rPr>
              <a:t>Court Guide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>
                <a:hlinkClick r:id="rId6" action="ppaction://hlinkfile"/>
              </a:rPr>
              <a:t>Evidence Guide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>
                <a:hlinkClick r:id="rId7" action="ppaction://hlinkfile"/>
              </a:rPr>
              <a:t>Guide to Assistance beyond Workers’ Comp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>
                <a:hlinkClick r:id="rId8"/>
              </a:rPr>
              <a:t>Guide to Lifetime Medical Treatment</a:t>
            </a:r>
            <a:endParaRPr lang="en-US" sz="2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657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C75A68D9-EC3A-4CCD-A186-1B14D34F1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4BCEB0-BD4E-4F7C-B6FF-E28B1758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Where Do Customers Come From?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B294-095D-4215-AA7C-B09B772E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Phone</a:t>
            </a:r>
          </a:p>
          <a:p>
            <a:pPr marL="457200" lvl="1" indent="0">
              <a:buNone/>
            </a:pPr>
            <a:r>
              <a:rPr lang="en-US" sz="2800" dirty="0"/>
              <a:t>Email, and Web Chat</a:t>
            </a:r>
          </a:p>
          <a:p>
            <a:pPr marL="457200" lvl="1" indent="0">
              <a:buNone/>
            </a:pPr>
            <a:r>
              <a:rPr lang="en-US" sz="2800" dirty="0"/>
              <a:t>Post-Impasse</a:t>
            </a:r>
          </a:p>
          <a:p>
            <a:pPr marL="457200" lvl="1" indent="0">
              <a:buNone/>
            </a:pPr>
            <a:r>
              <a:rPr lang="en-US" sz="2800" dirty="0"/>
              <a:t>Certification of Non-Representation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448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BDEB17E1-23A3-49D1-88D9-743A0921E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D4BCEB0-BD4E-4F7C-B6FF-E28B1758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5" y="1065862"/>
            <a:ext cx="3881200" cy="4726276"/>
          </a:xfrm>
        </p:spPr>
        <p:txBody>
          <a:bodyPr>
            <a:normAutofit/>
          </a:bodyPr>
          <a:lstStyle/>
          <a:p>
            <a:pPr algn="r"/>
            <a:r>
              <a:rPr lang="en-US" sz="8000" b="1" dirty="0">
                <a:solidFill>
                  <a:srgbClr val="FFFFFF"/>
                </a:solidFill>
              </a:rPr>
              <a:t>Data Analysis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B294-095D-4215-AA7C-B09B772E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lvl="0"/>
            <a:endParaRPr lang="en-US" sz="20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Cisco Phone System </a:t>
            </a:r>
          </a:p>
          <a:p>
            <a:pPr marL="457200" lvl="1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Data Tracking Software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Information distribution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Disputes resolved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How we help with court navigation</a:t>
            </a:r>
          </a:p>
          <a:p>
            <a:pPr marL="457200" lvl="1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Working from home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01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55A79088-4524-4238-8C75-27D89F550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 r="39309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D4BCEB0-BD4E-4F7C-B6FF-E28B1758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+mn-lt"/>
              </a:rPr>
              <a:t>Word on the 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B294-095D-4215-AA7C-B09B772E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Survey Data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Positive Feedback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Negative Feedback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7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4BD1A3CB-5915-4C66-B8C9-5BA8BAE42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"/>
          <a:stretch/>
        </p:blipFill>
        <p:spPr bwMode="auto">
          <a:xfrm>
            <a:off x="3242696" y="10"/>
            <a:ext cx="8949307" cy="6857991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54C84-1945-4097-B134-76F4E250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" y="2718053"/>
            <a:ext cx="4446528" cy="320725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Please send questions thoughts or comments to: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hlinkClick r:id="rId3"/>
              </a:rPr>
              <a:t>Brian.holmes@tn.gov</a:t>
            </a:r>
            <a:r>
              <a:rPr lang="en-US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4942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</TotalTime>
  <Words>219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Creating the program</vt:lpstr>
      <vt:lpstr>    Abbie Hudgens, Administrator </vt:lpstr>
      <vt:lpstr>What Do We Do and How?</vt:lpstr>
      <vt:lpstr>Program Tools</vt:lpstr>
      <vt:lpstr>Where Do Customers Come From? </vt:lpstr>
      <vt:lpstr>Data Analysis</vt:lpstr>
      <vt:lpstr>Word on the Street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Holmes</dc:creator>
  <cp:lastModifiedBy>Jennifer</cp:lastModifiedBy>
  <cp:revision>10</cp:revision>
  <dcterms:created xsi:type="dcterms:W3CDTF">2021-04-27T13:32:55Z</dcterms:created>
  <dcterms:modified xsi:type="dcterms:W3CDTF">2021-06-14T13:15:42Z</dcterms:modified>
</cp:coreProperties>
</file>