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1.jpg" ContentType="image/jpeg"/>
  <Override PartName="/ppt/media/image12.jpg" ContentType="image/jpeg"/>
  <Override PartName="/ppt/notesSlides/notesSlide16.xml" ContentType="application/vnd.openxmlformats-officedocument.presentationml.notesSlide+xml"/>
  <Override PartName="/ppt/media/image14.jpg" ContentType="image/jpeg"/>
  <Override PartName="/ppt/media/image16.jpg" ContentType="image/jpeg"/>
  <Override PartName="/ppt/notesSlides/notesSlide17.xml" ContentType="application/vnd.openxmlformats-officedocument.presentationml.notesSlide+xml"/>
  <Override PartName="/ppt/comments/modernComment_106_91E6197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2.jpg" ContentType="image/jpeg"/>
  <Override PartName="/ppt/notesSlides/notesSlide18.xml" ContentType="application/vnd.openxmlformats-officedocument.presentationml.notesSlide+xml"/>
  <Override PartName="/ppt/media/image24.jpg" ContentType="image/jpeg"/>
  <Override PartName="/ppt/media/image25.jpg" ContentType="image/jpeg"/>
  <Override PartName="/ppt/media/image27.jpg" ContentType="image/jpeg"/>
  <Override PartName="/ppt/media/image28.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33.jpg" ContentType="image/jpeg"/>
  <Override PartName="/ppt/media/image34.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25" r:id="rId2"/>
  </p:sldMasterIdLst>
  <p:notesMasterIdLst>
    <p:notesMasterId r:id="rId31"/>
  </p:notesMasterIdLst>
  <p:sldIdLst>
    <p:sldId id="281" r:id="rId3"/>
    <p:sldId id="302" r:id="rId4"/>
    <p:sldId id="271" r:id="rId5"/>
    <p:sldId id="304" r:id="rId6"/>
    <p:sldId id="307" r:id="rId7"/>
    <p:sldId id="1306" r:id="rId8"/>
    <p:sldId id="1312" r:id="rId9"/>
    <p:sldId id="1311" r:id="rId10"/>
    <p:sldId id="1308" r:id="rId11"/>
    <p:sldId id="1307" r:id="rId12"/>
    <p:sldId id="1317" r:id="rId13"/>
    <p:sldId id="1372" r:id="rId14"/>
    <p:sldId id="299" r:id="rId15"/>
    <p:sldId id="256" r:id="rId16"/>
    <p:sldId id="259" r:id="rId17"/>
    <p:sldId id="261" r:id="rId18"/>
    <p:sldId id="262" r:id="rId19"/>
    <p:sldId id="263" r:id="rId20"/>
    <p:sldId id="274" r:id="rId21"/>
    <p:sldId id="265" r:id="rId22"/>
    <p:sldId id="266" r:id="rId23"/>
    <p:sldId id="267" r:id="rId24"/>
    <p:sldId id="275" r:id="rId25"/>
    <p:sldId id="276" r:id="rId26"/>
    <p:sldId id="277" r:id="rId27"/>
    <p:sldId id="280" r:id="rId28"/>
    <p:sldId id="278"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ak Up!" id="{EFAE3CFE-FA34-484F-86AE-9BB420F3F77B}">
          <p14:sldIdLst>
            <p14:sldId id="281"/>
            <p14:sldId id="302"/>
            <p14:sldId id="271"/>
            <p14:sldId id="304"/>
            <p14:sldId id="307"/>
            <p14:sldId id="1306"/>
            <p14:sldId id="1312"/>
            <p14:sldId id="1311"/>
            <p14:sldId id="1308"/>
            <p14:sldId id="1307"/>
            <p14:sldId id="1317"/>
            <p14:sldId id="1372"/>
            <p14:sldId id="299"/>
          </p14:sldIdLst>
        </p14:section>
        <p14:section name="PSH Lived Experience" id="{B486043A-A90B-41CD-A82E-768C7517FAAA}">
          <p14:sldIdLst>
            <p14:sldId id="256"/>
            <p14:sldId id="259"/>
            <p14:sldId id="261"/>
            <p14:sldId id="262"/>
            <p14:sldId id="263"/>
            <p14:sldId id="274"/>
            <p14:sldId id="265"/>
            <p14:sldId id="266"/>
            <p14:sldId id="267"/>
            <p14:sldId id="275"/>
            <p14:sldId id="276"/>
            <p14:sldId id="277"/>
            <p14:sldId id="280"/>
            <p14:sldId id="278"/>
            <p14:sldId id="279"/>
          </p14:sldIdLst>
        </p14:section>
      </p14:sectionLst>
    </p:ex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DA0EFB-C51F-4493-4F8B-0A8FB250E936}" name="Restee Johnson" initials="RJ" userId="a3e93ccd54df111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F4BCE-8C05-4B05-8894-3C32D43CE320}" v="5" dt="2025-08-26T14:48:44.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5911" autoAdjust="0"/>
  </p:normalViewPr>
  <p:slideViewPr>
    <p:cSldViewPr snapToGrid="0">
      <p:cViewPr varScale="1">
        <p:scale>
          <a:sx n="109" d="100"/>
          <a:sy n="109" d="100"/>
        </p:scale>
        <p:origin x="672" y="96"/>
      </p:cViewPr>
      <p:guideLst>
        <p:guide orient="horz" pos="230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omments/modernComment_106_91E6197D.xml><?xml version="1.0" encoding="utf-8"?>
<p188:cmLst xmlns:a="http://schemas.openxmlformats.org/drawingml/2006/main" xmlns:r="http://schemas.openxmlformats.org/officeDocument/2006/relationships" xmlns:p188="http://schemas.microsoft.com/office/powerpoint/2018/8/main">
  <p188:cm id="{11E4D3CE-DFF6-4D20-9705-063FB34001D5}" authorId="{84DA0EFB-C51F-4493-4F8B-0A8FB250E936}" created="2025-07-11T08:02:19.264">
    <ac:txMkLst xmlns:ac="http://schemas.microsoft.com/office/drawing/2013/main/command">
      <pc:docMk xmlns:pc="http://schemas.microsoft.com/office/powerpoint/2013/main/command"/>
      <pc:sldMk xmlns:pc="http://schemas.microsoft.com/office/powerpoint/2013/main/command" cId="2447776125" sldId="262"/>
      <ac:spMk id="2" creationId="{83E32DD6-BC3D-CBD2-3375-58640632ADDF}"/>
      <ac:txMk cp="2">
        <ac:context len="3" hash="179533"/>
      </ac:txMk>
    </ac:txMkLst>
    <p188:pos x="10418761" y="762000"/>
    <p188:txBody>
      <a:bodyPr/>
      <a:lstStyle/>
      <a:p>
        <a:r>
          <a:rPr lang="en-US"/>
          <a:t>Sometimes, my bed was nothing more than a piece of cardboard to separate my body from the cold hard concrete.  My life possessions were often fitted into a backpack.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6900E-27AC-4C8D-B25E-1695F26E01A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B1A020-CD2F-4E4C-8E53-ACF31BA0D70E}">
      <dgm:prSet custT="1"/>
      <dgm:spPr/>
      <dgm:t>
        <a:bodyPr/>
        <a:lstStyle/>
        <a:p>
          <a:pPr>
            <a:lnSpc>
              <a:spcPct val="100000"/>
            </a:lnSpc>
          </a:pPr>
          <a:r>
            <a:rPr lang="en-US" sz="2400" b="0" dirty="0">
              <a:latin typeface="ADLaM Display" panose="02010000000000000000" pitchFamily="2" charset="0"/>
              <a:ea typeface="ADLaM Display" panose="02010000000000000000" pitchFamily="2" charset="0"/>
              <a:cs typeface="ADLaM Display" panose="02010000000000000000" pitchFamily="2" charset="0"/>
            </a:rPr>
            <a:t>There were times when my bed was nothing more than a piece of cardboard to separate my body from the cold hard concrete. </a:t>
          </a:r>
        </a:p>
      </dgm:t>
    </dgm:pt>
    <dgm:pt modelId="{EFB4462E-F37A-4C65-B86F-8F7FF9505789}" type="parTrans" cxnId="{C76FB51B-0369-48CD-9875-FFBF6F2CBCE4}">
      <dgm:prSet/>
      <dgm:spPr/>
      <dgm:t>
        <a:bodyPr/>
        <a:lstStyle/>
        <a:p>
          <a:endParaRPr lang="en-US"/>
        </a:p>
      </dgm:t>
    </dgm:pt>
    <dgm:pt modelId="{08BDA63F-1F6A-49FF-94FC-CC9C81604126}" type="sibTrans" cxnId="{C76FB51B-0369-48CD-9875-FFBF6F2CBCE4}">
      <dgm:prSet/>
      <dgm:spPr/>
      <dgm:t>
        <a:bodyPr/>
        <a:lstStyle/>
        <a:p>
          <a:endParaRPr lang="en-US"/>
        </a:p>
      </dgm:t>
    </dgm:pt>
    <dgm:pt modelId="{F98632C8-0B95-4B6F-AE07-2C434DA4B614}">
      <dgm:prSet custT="1"/>
      <dgm:spPr/>
      <dgm:t>
        <a:bodyPr/>
        <a:lstStyle/>
        <a:p>
          <a:pPr>
            <a:lnSpc>
              <a:spcPct val="100000"/>
            </a:lnSpc>
          </a:pPr>
          <a:r>
            <a:rPr lang="en-US" sz="2400" b="0" dirty="0">
              <a:latin typeface="ADLaM Display" panose="02010000000000000000" pitchFamily="2" charset="0"/>
              <a:ea typeface="ADLaM Display" panose="02010000000000000000" pitchFamily="2" charset="0"/>
              <a:cs typeface="ADLaM Display" panose="02010000000000000000" pitchFamily="2" charset="0"/>
            </a:rPr>
            <a:t>My life possessions were often fitted into a backpack</a:t>
          </a:r>
        </a:p>
      </dgm:t>
    </dgm:pt>
    <dgm:pt modelId="{2340FB87-3982-44BA-BD50-47BA8FDB935E}" type="parTrans" cxnId="{00255961-52E8-4265-BEBB-BF03E0605F8F}">
      <dgm:prSet/>
      <dgm:spPr/>
      <dgm:t>
        <a:bodyPr/>
        <a:lstStyle/>
        <a:p>
          <a:endParaRPr lang="en-US"/>
        </a:p>
      </dgm:t>
    </dgm:pt>
    <dgm:pt modelId="{8BC35A8A-DADE-4F1D-8686-A76BBDE2767F}" type="sibTrans" cxnId="{00255961-52E8-4265-BEBB-BF03E0605F8F}">
      <dgm:prSet/>
      <dgm:spPr/>
      <dgm:t>
        <a:bodyPr/>
        <a:lstStyle/>
        <a:p>
          <a:endParaRPr lang="en-US"/>
        </a:p>
      </dgm:t>
    </dgm:pt>
    <dgm:pt modelId="{4A70833C-502F-4857-82AF-2A1C9665A542}" type="pres">
      <dgm:prSet presAssocID="{5896900E-27AC-4C8D-B25E-1695F26E01A1}" presName="root" presStyleCnt="0">
        <dgm:presLayoutVars>
          <dgm:dir/>
          <dgm:resizeHandles val="exact"/>
        </dgm:presLayoutVars>
      </dgm:prSet>
      <dgm:spPr/>
    </dgm:pt>
    <dgm:pt modelId="{1262DA3F-6CE4-4DBF-9105-E511ADBBD62F}" type="pres">
      <dgm:prSet presAssocID="{4FB1A020-CD2F-4E4C-8E53-ACF31BA0D70E}" presName="compNode" presStyleCnt="0"/>
      <dgm:spPr/>
    </dgm:pt>
    <dgm:pt modelId="{506321D3-DA38-4C3A-A59A-9AFFB3658DEC}" type="pres">
      <dgm:prSet presAssocID="{4FB1A020-CD2F-4E4C-8E53-ACF31BA0D70E}" presName="bgRect" presStyleLbl="bgShp" presStyleIdx="0" presStyleCnt="2"/>
      <dgm:spPr/>
    </dgm:pt>
    <dgm:pt modelId="{E58DA49F-E88B-46E3-9973-22D870DC4360}" type="pres">
      <dgm:prSet presAssocID="{4FB1A020-CD2F-4E4C-8E53-ACF31BA0D7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leep"/>
        </a:ext>
      </dgm:extLst>
    </dgm:pt>
    <dgm:pt modelId="{87A6CBC6-CA27-4DA7-9E77-C87795A0889B}" type="pres">
      <dgm:prSet presAssocID="{4FB1A020-CD2F-4E4C-8E53-ACF31BA0D70E}" presName="spaceRect" presStyleCnt="0"/>
      <dgm:spPr/>
    </dgm:pt>
    <dgm:pt modelId="{51EDA46B-0F2D-45FC-B748-F7D77DC19176}" type="pres">
      <dgm:prSet presAssocID="{4FB1A020-CD2F-4E4C-8E53-ACF31BA0D70E}" presName="parTx" presStyleLbl="revTx" presStyleIdx="0" presStyleCnt="2" custScaleY="112526">
        <dgm:presLayoutVars>
          <dgm:chMax val="0"/>
          <dgm:chPref val="0"/>
        </dgm:presLayoutVars>
      </dgm:prSet>
      <dgm:spPr/>
    </dgm:pt>
    <dgm:pt modelId="{4ED92475-9B61-4EE7-9507-41644E3901B3}" type="pres">
      <dgm:prSet presAssocID="{08BDA63F-1F6A-49FF-94FC-CC9C81604126}" presName="sibTrans" presStyleCnt="0"/>
      <dgm:spPr/>
    </dgm:pt>
    <dgm:pt modelId="{E6B36C17-FD9B-4659-926C-080CC230403D}" type="pres">
      <dgm:prSet presAssocID="{F98632C8-0B95-4B6F-AE07-2C434DA4B614}" presName="compNode" presStyleCnt="0"/>
      <dgm:spPr/>
    </dgm:pt>
    <dgm:pt modelId="{75BF5263-DF09-4571-9C91-E8779A315236}" type="pres">
      <dgm:prSet presAssocID="{F98632C8-0B95-4B6F-AE07-2C434DA4B614}" presName="bgRect" presStyleLbl="bgShp" presStyleIdx="1" presStyleCnt="2"/>
      <dgm:spPr/>
    </dgm:pt>
    <dgm:pt modelId="{4BCA7A17-249F-4732-9F2F-48A5D871ED64}" type="pres">
      <dgm:prSet presAssocID="{F98632C8-0B95-4B6F-AE07-2C434DA4B61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ckpack"/>
        </a:ext>
      </dgm:extLst>
    </dgm:pt>
    <dgm:pt modelId="{080C58DF-601C-46CF-A235-1A7F476D72A2}" type="pres">
      <dgm:prSet presAssocID="{F98632C8-0B95-4B6F-AE07-2C434DA4B614}" presName="spaceRect" presStyleCnt="0"/>
      <dgm:spPr/>
    </dgm:pt>
    <dgm:pt modelId="{58AA2FA0-3F09-492E-B716-1DE927049628}" type="pres">
      <dgm:prSet presAssocID="{F98632C8-0B95-4B6F-AE07-2C434DA4B614}" presName="parTx" presStyleLbl="revTx" presStyleIdx="1" presStyleCnt="2">
        <dgm:presLayoutVars>
          <dgm:chMax val="0"/>
          <dgm:chPref val="0"/>
        </dgm:presLayoutVars>
      </dgm:prSet>
      <dgm:spPr/>
    </dgm:pt>
  </dgm:ptLst>
  <dgm:cxnLst>
    <dgm:cxn modelId="{C76FB51B-0369-48CD-9875-FFBF6F2CBCE4}" srcId="{5896900E-27AC-4C8D-B25E-1695F26E01A1}" destId="{4FB1A020-CD2F-4E4C-8E53-ACF31BA0D70E}" srcOrd="0" destOrd="0" parTransId="{EFB4462E-F37A-4C65-B86F-8F7FF9505789}" sibTransId="{08BDA63F-1F6A-49FF-94FC-CC9C81604126}"/>
    <dgm:cxn modelId="{00255961-52E8-4265-BEBB-BF03E0605F8F}" srcId="{5896900E-27AC-4C8D-B25E-1695F26E01A1}" destId="{F98632C8-0B95-4B6F-AE07-2C434DA4B614}" srcOrd="1" destOrd="0" parTransId="{2340FB87-3982-44BA-BD50-47BA8FDB935E}" sibTransId="{8BC35A8A-DADE-4F1D-8686-A76BBDE2767F}"/>
    <dgm:cxn modelId="{48CAD966-6CB8-4411-9730-1E61E9D2DDA9}" type="presOf" srcId="{5896900E-27AC-4C8D-B25E-1695F26E01A1}" destId="{4A70833C-502F-4857-82AF-2A1C9665A542}" srcOrd="0" destOrd="0" presId="urn:microsoft.com/office/officeart/2018/2/layout/IconVerticalSolidList"/>
    <dgm:cxn modelId="{E9032893-A237-4010-A880-9022234F8C5A}" type="presOf" srcId="{4FB1A020-CD2F-4E4C-8E53-ACF31BA0D70E}" destId="{51EDA46B-0F2D-45FC-B748-F7D77DC19176}" srcOrd="0" destOrd="0" presId="urn:microsoft.com/office/officeart/2018/2/layout/IconVerticalSolidList"/>
    <dgm:cxn modelId="{455495A8-DF90-43B9-AC82-B0FFB7F5C791}" type="presOf" srcId="{F98632C8-0B95-4B6F-AE07-2C434DA4B614}" destId="{58AA2FA0-3F09-492E-B716-1DE927049628}" srcOrd="0" destOrd="0" presId="urn:microsoft.com/office/officeart/2018/2/layout/IconVerticalSolidList"/>
    <dgm:cxn modelId="{D5ACAC77-C8A8-4212-B656-8C22DB71A6B8}" type="presParOf" srcId="{4A70833C-502F-4857-82AF-2A1C9665A542}" destId="{1262DA3F-6CE4-4DBF-9105-E511ADBBD62F}" srcOrd="0" destOrd="0" presId="urn:microsoft.com/office/officeart/2018/2/layout/IconVerticalSolidList"/>
    <dgm:cxn modelId="{4DAD4ED3-25C2-47B0-8F63-E3E71872BA6F}" type="presParOf" srcId="{1262DA3F-6CE4-4DBF-9105-E511ADBBD62F}" destId="{506321D3-DA38-4C3A-A59A-9AFFB3658DEC}" srcOrd="0" destOrd="0" presId="urn:microsoft.com/office/officeart/2018/2/layout/IconVerticalSolidList"/>
    <dgm:cxn modelId="{4D296FAE-0C88-4224-BA06-4C6A18F4C06E}" type="presParOf" srcId="{1262DA3F-6CE4-4DBF-9105-E511ADBBD62F}" destId="{E58DA49F-E88B-46E3-9973-22D870DC4360}" srcOrd="1" destOrd="0" presId="urn:microsoft.com/office/officeart/2018/2/layout/IconVerticalSolidList"/>
    <dgm:cxn modelId="{D544E65A-95A4-4DBC-B083-945E25AA14AA}" type="presParOf" srcId="{1262DA3F-6CE4-4DBF-9105-E511ADBBD62F}" destId="{87A6CBC6-CA27-4DA7-9E77-C87795A0889B}" srcOrd="2" destOrd="0" presId="urn:microsoft.com/office/officeart/2018/2/layout/IconVerticalSolidList"/>
    <dgm:cxn modelId="{C461AA51-0D5F-48CD-9AD1-EFC5574A7E7C}" type="presParOf" srcId="{1262DA3F-6CE4-4DBF-9105-E511ADBBD62F}" destId="{51EDA46B-0F2D-45FC-B748-F7D77DC19176}" srcOrd="3" destOrd="0" presId="urn:microsoft.com/office/officeart/2018/2/layout/IconVerticalSolidList"/>
    <dgm:cxn modelId="{7E20EF0A-88E3-4F56-BD95-94A33BC3F024}" type="presParOf" srcId="{4A70833C-502F-4857-82AF-2A1C9665A542}" destId="{4ED92475-9B61-4EE7-9507-41644E3901B3}" srcOrd="1" destOrd="0" presId="urn:microsoft.com/office/officeart/2018/2/layout/IconVerticalSolidList"/>
    <dgm:cxn modelId="{1EA5B5AC-0B45-47AE-A05C-BAD65EB988B6}" type="presParOf" srcId="{4A70833C-502F-4857-82AF-2A1C9665A542}" destId="{E6B36C17-FD9B-4659-926C-080CC230403D}" srcOrd="2" destOrd="0" presId="urn:microsoft.com/office/officeart/2018/2/layout/IconVerticalSolidList"/>
    <dgm:cxn modelId="{4F7A5B85-9DD4-4A2D-B7E9-3817B327E4DF}" type="presParOf" srcId="{E6B36C17-FD9B-4659-926C-080CC230403D}" destId="{75BF5263-DF09-4571-9C91-E8779A315236}" srcOrd="0" destOrd="0" presId="urn:microsoft.com/office/officeart/2018/2/layout/IconVerticalSolidList"/>
    <dgm:cxn modelId="{0494E23E-5701-44F1-92E4-1EA4D75AB71C}" type="presParOf" srcId="{E6B36C17-FD9B-4659-926C-080CC230403D}" destId="{4BCA7A17-249F-4732-9F2F-48A5D871ED64}" srcOrd="1" destOrd="0" presId="urn:microsoft.com/office/officeart/2018/2/layout/IconVerticalSolidList"/>
    <dgm:cxn modelId="{3F9EB11E-45CC-446C-B62A-367E8FA11172}" type="presParOf" srcId="{E6B36C17-FD9B-4659-926C-080CC230403D}" destId="{080C58DF-601C-46CF-A235-1A7F476D72A2}" srcOrd="2" destOrd="0" presId="urn:microsoft.com/office/officeart/2018/2/layout/IconVerticalSolidList"/>
    <dgm:cxn modelId="{8EB039F4-B46C-47B1-9B7C-C19B7C7F28E3}" type="presParOf" srcId="{E6B36C17-FD9B-4659-926C-080CC230403D}" destId="{58AA2FA0-3F09-492E-B716-1DE92704962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321D3-DA38-4C3A-A59A-9AFFB3658DEC}">
      <dsp:nvSpPr>
        <dsp:cNvPr id="0" name=""/>
        <dsp:cNvSpPr/>
      </dsp:nvSpPr>
      <dsp:spPr>
        <a:xfrm>
          <a:off x="0" y="312091"/>
          <a:ext cx="7124700" cy="2547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DA49F-E88B-46E3-9973-22D870DC4360}">
      <dsp:nvSpPr>
        <dsp:cNvPr id="0" name=""/>
        <dsp:cNvSpPr/>
      </dsp:nvSpPr>
      <dsp:spPr>
        <a:xfrm>
          <a:off x="770569" y="885241"/>
          <a:ext cx="1401035" cy="1401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EDA46B-0F2D-45FC-B748-F7D77DC19176}">
      <dsp:nvSpPr>
        <dsp:cNvPr id="0" name=""/>
        <dsp:cNvSpPr/>
      </dsp:nvSpPr>
      <dsp:spPr>
        <a:xfrm>
          <a:off x="2942173" y="152395"/>
          <a:ext cx="4179786" cy="286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57" tIns="269857" rIns="269857" bIns="269857" numCol="1" spcCol="1270" anchor="ctr" anchorCtr="0">
          <a:noAutofit/>
        </a:bodyPr>
        <a:lstStyle/>
        <a:p>
          <a:pPr marL="0" lvl="0" indent="0" algn="l" defTabSz="1066800">
            <a:lnSpc>
              <a:spcPct val="100000"/>
            </a:lnSpc>
            <a:spcBef>
              <a:spcPct val="0"/>
            </a:spcBef>
            <a:spcAft>
              <a:spcPct val="35000"/>
            </a:spcAft>
            <a:buNone/>
          </a:pPr>
          <a:r>
            <a:rPr lang="en-US" sz="2400" b="0" kern="1200" dirty="0">
              <a:latin typeface="ADLaM Display" panose="02010000000000000000" pitchFamily="2" charset="0"/>
              <a:ea typeface="ADLaM Display" panose="02010000000000000000" pitchFamily="2" charset="0"/>
              <a:cs typeface="ADLaM Display" panose="02010000000000000000" pitchFamily="2" charset="0"/>
            </a:rPr>
            <a:t>There were times when my bed was nothing more than a piece of cardboard to separate my body from the cold hard concrete. </a:t>
          </a:r>
        </a:p>
      </dsp:txBody>
      <dsp:txXfrm>
        <a:off x="2942173" y="152395"/>
        <a:ext cx="4179786" cy="2869217"/>
      </dsp:txXfrm>
    </dsp:sp>
    <dsp:sp modelId="{75BF5263-DF09-4571-9C91-E8779A315236}">
      <dsp:nvSpPr>
        <dsp:cNvPr id="0" name=""/>
        <dsp:cNvSpPr/>
      </dsp:nvSpPr>
      <dsp:spPr>
        <a:xfrm>
          <a:off x="0" y="3485218"/>
          <a:ext cx="7124700" cy="2547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A7A17-249F-4732-9F2F-48A5D871ED64}">
      <dsp:nvSpPr>
        <dsp:cNvPr id="0" name=""/>
        <dsp:cNvSpPr/>
      </dsp:nvSpPr>
      <dsp:spPr>
        <a:xfrm>
          <a:off x="770569" y="4058368"/>
          <a:ext cx="1401035" cy="1401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A2FA0-3F09-492E-B716-1DE927049628}">
      <dsp:nvSpPr>
        <dsp:cNvPr id="0" name=""/>
        <dsp:cNvSpPr/>
      </dsp:nvSpPr>
      <dsp:spPr>
        <a:xfrm>
          <a:off x="2942173" y="3485218"/>
          <a:ext cx="4179786" cy="2549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57" tIns="269857" rIns="269857" bIns="269857" numCol="1" spcCol="1270" anchor="ctr" anchorCtr="0">
          <a:noAutofit/>
        </a:bodyPr>
        <a:lstStyle/>
        <a:p>
          <a:pPr marL="0" lvl="0" indent="0" algn="l" defTabSz="1066800">
            <a:lnSpc>
              <a:spcPct val="100000"/>
            </a:lnSpc>
            <a:spcBef>
              <a:spcPct val="0"/>
            </a:spcBef>
            <a:spcAft>
              <a:spcPct val="35000"/>
            </a:spcAft>
            <a:buNone/>
          </a:pPr>
          <a:r>
            <a:rPr lang="en-US" sz="2400" b="0" kern="1200" dirty="0">
              <a:latin typeface="ADLaM Display" panose="02010000000000000000" pitchFamily="2" charset="0"/>
              <a:ea typeface="ADLaM Display" panose="02010000000000000000" pitchFamily="2" charset="0"/>
              <a:cs typeface="ADLaM Display" panose="02010000000000000000" pitchFamily="2" charset="0"/>
            </a:rPr>
            <a:t>My life possessions were often fitted into a backpack</a:t>
          </a:r>
        </a:p>
      </dsp:txBody>
      <dsp:txXfrm>
        <a:off x="2942173" y="3485218"/>
        <a:ext cx="4179786" cy="25498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75281-74D4-4C0C-BA1B-831D59ACB603}"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87B50-DAF0-433B-A118-50F367FD6F48}" type="slidenum">
              <a:rPr lang="en-US" smtClean="0"/>
              <a:t>‹#›</a:t>
            </a:fld>
            <a:endParaRPr lang="en-US"/>
          </a:p>
        </p:txBody>
      </p:sp>
    </p:spTree>
    <p:extLst>
      <p:ext uri="{BB962C8B-B14F-4D97-AF65-F5344CB8AC3E}">
        <p14:creationId xmlns:p14="http://schemas.microsoft.com/office/powerpoint/2010/main" val="338499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err="1"/>
              <a:t>lori</a:t>
            </a:r>
            <a:endParaRPr dirty="0"/>
          </a:p>
        </p:txBody>
      </p:sp>
      <p:sp>
        <p:nvSpPr>
          <p:cNvPr id="118" name="Google Shape;118;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594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Lori/Lia</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760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defTabSz="942289">
              <a:buClrTx/>
              <a:defRPr/>
            </a:pPr>
            <a:fld id="{489B735D-8256-49A0-9504-0810ECD4BA7B}" type="slidenum">
              <a:rPr lang="en-US" sz="1200" kern="1200">
                <a:solidFill>
                  <a:prstClr val="black"/>
                </a:solidFill>
                <a:latin typeface="Aptos" panose="02110004020202020204"/>
                <a:ea typeface="+mn-ea"/>
                <a:cs typeface="+mn-cs"/>
              </a:rPr>
              <a:pPr algn="r" defTabSz="942289">
                <a:buClrTx/>
                <a:defRPr/>
              </a:pPr>
              <a:t>12</a:t>
            </a:fld>
            <a:endParaRPr lang="en-US" sz="1200" kern="120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17974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2f261aa162_0_33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12f261aa162_0_33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a:p>
        </p:txBody>
      </p:sp>
      <p:sp>
        <p:nvSpPr>
          <p:cNvPr id="607" name="Google Shape;607;g12f261aa162_0_33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defTabSz="942289">
              <a:buSzPts val="1200"/>
              <a:defRPr/>
            </a:pPr>
            <a:fld id="{00000000-1234-1234-1234-123412341234}" type="slidenum">
              <a:rPr lang="en-US"/>
              <a:pPr algn="r" defTabSz="942289">
                <a:buSzPts val="1200"/>
                <a:defRPr/>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moved into Parker Place Senior Apartments on May 9th, 2019. That date marks a turning point in my life. Permanent Supportive Housing (PSH) has provided me with an evidence-based, well-organized platform that profoundly impacted my life and significantly aided my recovery journey. For me, it’s more than just a place to live—it’s a space where new ideas are born and futures are shaped. PSH gave me the stability to heal, grow, and rediscover purpose.</a:t>
            </a:r>
          </a:p>
        </p:txBody>
      </p:sp>
      <p:sp>
        <p:nvSpPr>
          <p:cNvPr id="4" name="Slide Number Placeholder 3"/>
          <p:cNvSpPr>
            <a:spLocks noGrp="1"/>
          </p:cNvSpPr>
          <p:nvPr>
            <p:ph type="sldNum" sz="quarter" idx="5"/>
          </p:nvPr>
        </p:nvSpPr>
        <p:spPr/>
        <p:txBody>
          <a:bodyPr/>
          <a:lstStyle/>
          <a:p>
            <a:fld id="{59787B50-DAF0-433B-A118-50F367FD6F48}" type="slidenum">
              <a:rPr lang="en-US" smtClean="0"/>
              <a:t>14</a:t>
            </a:fld>
            <a:endParaRPr lang="en-US"/>
          </a:p>
        </p:txBody>
      </p:sp>
    </p:spTree>
    <p:extLst>
      <p:ext uri="{BB962C8B-B14F-4D97-AF65-F5344CB8AC3E}">
        <p14:creationId xmlns:p14="http://schemas.microsoft.com/office/powerpoint/2010/main" val="368235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journey toward stability began at Wheeler Mission Men's Residential Center, located at 245 N Delaware St in Indianapolis, and continued through the Wheeler Mission Shelter for Men at 520 E Market St. These places gave me more than shelter—they gave me a chance. I was one of many who walked through those doors with nothing but hope. From there, I transitioned into permanent supportive housing, and that’s where real healing began. I’m living proof that emergency shelters and long-term housing solutions work. They don’t just change lives—they save them.</a:t>
            </a:r>
          </a:p>
        </p:txBody>
      </p:sp>
      <p:sp>
        <p:nvSpPr>
          <p:cNvPr id="4" name="Slide Number Placeholder 3"/>
          <p:cNvSpPr>
            <a:spLocks noGrp="1"/>
          </p:cNvSpPr>
          <p:nvPr>
            <p:ph type="sldNum" sz="quarter" idx="5"/>
          </p:nvPr>
        </p:nvSpPr>
        <p:spPr/>
        <p:txBody>
          <a:bodyPr/>
          <a:lstStyle/>
          <a:p>
            <a:fld id="{59787B50-DAF0-433B-A118-50F367FD6F48}" type="slidenum">
              <a:rPr lang="en-US" smtClean="0"/>
              <a:t>15</a:t>
            </a:fld>
            <a:endParaRPr lang="en-US"/>
          </a:p>
        </p:txBody>
      </p:sp>
    </p:spTree>
    <p:extLst>
      <p:ext uri="{BB962C8B-B14F-4D97-AF65-F5344CB8AC3E}">
        <p14:creationId xmlns:p14="http://schemas.microsoft.com/office/powerpoint/2010/main" val="3828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When someone is forced to sleep under a bridge, in a tent, or on a park bench, hope doesn’t just fade—it becomes nearly inaccessible. In those conditions, empowerment isn’t a choice—it’s a distant dream. Without stable shelter, individuals are locked out of opportunity, dignity, and the very systems designed to help them thrive. If we want to talk about equity, recovery, or resilience, we must first ensure that no one is left to survive in spaces unfit for human habitation.</a:t>
            </a:r>
            <a:endParaRPr lang="en-US" sz="800" b="1" dirty="0">
              <a:solidFill>
                <a:srgbClr val="DE0000"/>
              </a:solidFill>
              <a:latin typeface="Algerian" panose="04020705040A02060702" pitchFamily="82" charset="0"/>
              <a:cs typeface="Aharoni" panose="020F0502020204030204" pitchFamily="2" charset="-79"/>
            </a:endParaRPr>
          </a:p>
          <a:p>
            <a:endParaRPr lang="en-US" dirty="0"/>
          </a:p>
        </p:txBody>
      </p:sp>
      <p:sp>
        <p:nvSpPr>
          <p:cNvPr id="4" name="Slide Number Placeholder 3"/>
          <p:cNvSpPr>
            <a:spLocks noGrp="1"/>
          </p:cNvSpPr>
          <p:nvPr>
            <p:ph type="sldNum" sz="quarter" idx="5"/>
          </p:nvPr>
        </p:nvSpPr>
        <p:spPr/>
        <p:txBody>
          <a:bodyPr/>
          <a:lstStyle/>
          <a:p>
            <a:fld id="{59787B50-DAF0-433B-A118-50F367FD6F48}" type="slidenum">
              <a:rPr lang="en-US" smtClean="0"/>
              <a:t>16</a:t>
            </a:fld>
            <a:endParaRPr lang="en-US"/>
          </a:p>
        </p:txBody>
      </p:sp>
    </p:spTree>
    <p:extLst>
      <p:ext uri="{BB962C8B-B14F-4D97-AF65-F5344CB8AC3E}">
        <p14:creationId xmlns:p14="http://schemas.microsoft.com/office/powerpoint/2010/main" val="3194829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were nights when my only barrier from the freezing concrete was a piece of cardboard. My entire life—every possession I had—fit into a single backpack. This wasn’t a temporary setback. It was survival. When basic shelter is out of reach, the conversation about opportunity, employment, or recovery becomes irrelevant. If we want to build a society rooted in equity and resilience, we must start by ensuring that no one is left to sleep on the streets.</a:t>
            </a:r>
          </a:p>
        </p:txBody>
      </p:sp>
      <p:sp>
        <p:nvSpPr>
          <p:cNvPr id="4" name="Slide Number Placeholder 3"/>
          <p:cNvSpPr>
            <a:spLocks noGrp="1"/>
          </p:cNvSpPr>
          <p:nvPr>
            <p:ph type="sldNum" sz="quarter" idx="5"/>
          </p:nvPr>
        </p:nvSpPr>
        <p:spPr/>
        <p:txBody>
          <a:bodyPr/>
          <a:lstStyle/>
          <a:p>
            <a:fld id="{59787B50-DAF0-433B-A118-50F367FD6F48}" type="slidenum">
              <a:rPr lang="en-US" smtClean="0"/>
              <a:t>17</a:t>
            </a:fld>
            <a:endParaRPr lang="en-US"/>
          </a:p>
        </p:txBody>
      </p:sp>
    </p:spTree>
    <p:extLst>
      <p:ext uri="{BB962C8B-B14F-4D97-AF65-F5344CB8AC3E}">
        <p14:creationId xmlns:p14="http://schemas.microsoft.com/office/powerpoint/2010/main" val="334513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those in positions of power—lawmakers, funders, developers, and legislators—thank you for supporting Housing First. Without this approach, I would have remained stuck in a cycle of rejection, unable to overcome the barriers of application fees, credit checks, and my past. Housing First didn’t ask me to prove I was worthy of housing—it gave me a chance to stabilize, heal, and rebuild. That opportunity changed everything</a:t>
            </a:r>
            <a:r>
              <a:rPr lang="en-US" dirty="0"/>
              <a:t>.</a:t>
            </a:r>
          </a:p>
        </p:txBody>
      </p:sp>
      <p:sp>
        <p:nvSpPr>
          <p:cNvPr id="4" name="Slide Number Placeholder 3"/>
          <p:cNvSpPr>
            <a:spLocks noGrp="1"/>
          </p:cNvSpPr>
          <p:nvPr>
            <p:ph type="sldNum" sz="quarter" idx="5"/>
          </p:nvPr>
        </p:nvSpPr>
        <p:spPr/>
        <p:txBody>
          <a:bodyPr/>
          <a:lstStyle/>
          <a:p>
            <a:fld id="{59787B50-DAF0-433B-A118-50F367FD6F48}" type="slidenum">
              <a:rPr lang="en-US" smtClean="0"/>
              <a:t>18</a:t>
            </a:fld>
            <a:endParaRPr lang="en-US"/>
          </a:p>
        </p:txBody>
      </p:sp>
    </p:spTree>
    <p:extLst>
      <p:ext uri="{BB962C8B-B14F-4D97-AF65-F5344CB8AC3E}">
        <p14:creationId xmlns:p14="http://schemas.microsoft.com/office/powerpoint/2010/main" val="253846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Ms. Sara </a:t>
            </a:r>
            <a:r>
              <a:rPr lang="en-US" sz="1200" b="1" i="0" u="none" strike="noStrike" kern="1200" dirty="0" err="1">
                <a:solidFill>
                  <a:schemeClr val="tx1"/>
                </a:solidFill>
                <a:effectLst/>
                <a:latin typeface="+mn-lt"/>
                <a:ea typeface="+mn-ea"/>
                <a:cs typeface="+mn-cs"/>
              </a:rPr>
              <a:t>Alrajabi</a:t>
            </a:r>
            <a:r>
              <a:rPr lang="en-US" sz="1200" b="1" i="0" u="none" strike="noStrike" kern="1200" dirty="0">
                <a:solidFill>
                  <a:schemeClr val="tx1"/>
                </a:solidFill>
                <a:effectLst/>
                <a:latin typeface="+mn-lt"/>
                <a:ea typeface="+mn-ea"/>
                <a:cs typeface="+mn-cs"/>
              </a:rPr>
              <a:t>, former Supportive Housing Case Manager and now HVAF Case Manager, is the kind of advocate who sees beyond paperwork and past mistakes. When many had written me off as a lost cause — judged me by my rental history and the barriers I faced — she saw my determination. She recognized the fight in me to change, even when the odds were stacked against me. In a system that often overlooks people like me, Sara made sure I wasn’t invisible. She stood up for me when few others would, not because it was easy, but because she believed in the possibility of transformation.</a:t>
            </a:r>
            <a:endParaRPr lang="en-US" b="1" dirty="0">
              <a:effectLst/>
            </a:endParaRPr>
          </a:p>
          <a:p>
            <a:pPr rtl="0"/>
            <a:r>
              <a:rPr lang="en-US" sz="1200" b="1" i="0" u="none" strike="noStrike" kern="1200" dirty="0">
                <a:solidFill>
                  <a:schemeClr val="tx1"/>
                </a:solidFill>
                <a:effectLst/>
                <a:latin typeface="+mn-lt"/>
                <a:ea typeface="+mn-ea"/>
                <a:cs typeface="+mn-cs"/>
              </a:rPr>
              <a:t>Her work isn’t just about housing — it’s about restoring dignity, rebuilding lives, and reminding people that they matter.</a:t>
            </a:r>
            <a:endParaRPr lang="en-US" b="1" dirty="0">
              <a:effectLst/>
            </a:endParaRPr>
          </a:p>
          <a:p>
            <a:pPr rtl="0"/>
            <a:r>
              <a:rPr lang="en-US" sz="1200" b="1" i="0" u="none" strike="noStrike" kern="1200" dirty="0">
                <a:solidFill>
                  <a:schemeClr val="tx1"/>
                </a:solidFill>
                <a:effectLst/>
                <a:latin typeface="+mn-lt"/>
                <a:ea typeface="+mn-ea"/>
                <a:cs typeface="+mn-cs"/>
              </a:rPr>
              <a:t>Thanks to her, I found more than support. I found someone who believed in me when I needed it most.</a:t>
            </a:r>
            <a:endParaRPr lang="en-US" b="1"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9787B50-DAF0-433B-A118-50F367FD6F48}" type="slidenum">
              <a:rPr lang="en-US" smtClean="0"/>
              <a:t>19</a:t>
            </a:fld>
            <a:endParaRPr lang="en-US"/>
          </a:p>
        </p:txBody>
      </p:sp>
    </p:spTree>
    <p:extLst>
      <p:ext uri="{BB962C8B-B14F-4D97-AF65-F5344CB8AC3E}">
        <p14:creationId xmlns:p14="http://schemas.microsoft.com/office/powerpoint/2010/main" val="21035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 2:00-3:00</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497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Stephanie’s legacy is one of compassion, leadership, and unwavering dedication. She began her journey as the Community Services Coordinator, where her empathy and tireless work made her a trusted advocate for residents. Her natural ability to connect, uplift, and lead quickly propelled her into the role of Manager. In every position she held, Stephanie didn’t just fulfill a job description—she transformed lives. Her </a:t>
            </a:r>
            <a:r>
              <a:rPr lang="en-US" b="1" u="none" dirty="0"/>
              <a:t>work build </a:t>
            </a:r>
            <a:r>
              <a:rPr lang="en-US" b="1" dirty="0"/>
              <a:t>bridges between people and resources, restored dignity, and created pathways to healing and hope. Stephanie is proof that when service is rooted in heart, it leaves a lasting imprint on an entire community.</a:t>
            </a:r>
          </a:p>
        </p:txBody>
      </p:sp>
      <p:sp>
        <p:nvSpPr>
          <p:cNvPr id="4" name="Slide Number Placeholder 3"/>
          <p:cNvSpPr>
            <a:spLocks noGrp="1"/>
          </p:cNvSpPr>
          <p:nvPr>
            <p:ph type="sldNum" sz="quarter" idx="5"/>
          </p:nvPr>
        </p:nvSpPr>
        <p:spPr/>
        <p:txBody>
          <a:bodyPr/>
          <a:lstStyle/>
          <a:p>
            <a:fld id="{59787B50-DAF0-433B-A118-50F367FD6F48}" type="slidenum">
              <a:rPr lang="en-US" smtClean="0"/>
              <a:t>20</a:t>
            </a:fld>
            <a:endParaRPr lang="en-US"/>
          </a:p>
        </p:txBody>
      </p:sp>
    </p:spTree>
    <p:extLst>
      <p:ext uri="{BB962C8B-B14F-4D97-AF65-F5344CB8AC3E}">
        <p14:creationId xmlns:p14="http://schemas.microsoft.com/office/powerpoint/2010/main" val="236194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 9th, 2019—Parker Place Senior Apartments. That day marked more than just a move-in date. It was the beginning of stability, safety, and dignity after years of uncertainty. For me, it wasn’t just a new address—it was a turning point. A day I will always remember, because it gave me the foundation to heal, rebuild, and reclaim my life.</a:t>
            </a:r>
          </a:p>
        </p:txBody>
      </p:sp>
      <p:sp>
        <p:nvSpPr>
          <p:cNvPr id="4" name="Slide Number Placeholder 3"/>
          <p:cNvSpPr>
            <a:spLocks noGrp="1"/>
          </p:cNvSpPr>
          <p:nvPr>
            <p:ph type="sldNum" sz="quarter" idx="5"/>
          </p:nvPr>
        </p:nvSpPr>
        <p:spPr/>
        <p:txBody>
          <a:bodyPr/>
          <a:lstStyle/>
          <a:p>
            <a:fld id="{59787B50-DAF0-433B-A118-50F367FD6F48}" type="slidenum">
              <a:rPr lang="en-US" smtClean="0"/>
              <a:t>21</a:t>
            </a:fld>
            <a:endParaRPr lang="en-US"/>
          </a:p>
        </p:txBody>
      </p:sp>
    </p:spTree>
    <p:extLst>
      <p:ext uri="{BB962C8B-B14F-4D97-AF65-F5344CB8AC3E}">
        <p14:creationId xmlns:p14="http://schemas.microsoft.com/office/powerpoint/2010/main" val="249675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Since becoming a resident of PSH, "I’ve undergone six facial surgeries, overcome Hepatitis C, endured a major back operation, and received a total hip replacement. These weren’t just medical procedures—they were acts of restoration. PSH didn’t just give me shelter; it gave me access to healing, dignity, and the chance to rebuild a life that had been fractured by years of hardship. Without stable housing and support, these surgeries and procedures might never have happened. This is what real recovery looks like—and it starts with housing.</a:t>
            </a:r>
          </a:p>
        </p:txBody>
      </p:sp>
      <p:sp>
        <p:nvSpPr>
          <p:cNvPr id="4" name="Slide Number Placeholder 3"/>
          <p:cNvSpPr>
            <a:spLocks noGrp="1"/>
          </p:cNvSpPr>
          <p:nvPr>
            <p:ph type="sldNum" sz="quarter" idx="5"/>
          </p:nvPr>
        </p:nvSpPr>
        <p:spPr/>
        <p:txBody>
          <a:bodyPr/>
          <a:lstStyle/>
          <a:p>
            <a:fld id="{59787B50-DAF0-433B-A118-50F367FD6F48}" type="slidenum">
              <a:rPr lang="en-US" smtClean="0"/>
              <a:t>22</a:t>
            </a:fld>
            <a:endParaRPr lang="en-US"/>
          </a:p>
        </p:txBody>
      </p:sp>
    </p:spTree>
    <p:extLst>
      <p:ext uri="{BB962C8B-B14F-4D97-AF65-F5344CB8AC3E}">
        <p14:creationId xmlns:p14="http://schemas.microsoft.com/office/powerpoint/2010/main" val="2941718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Addiction isn’t just a personal struggle—it’s a relentless force that drags people deeper than they ever intended to go, traps them longer than they ever thought they’d stay, and extracts a price far greater than they ever imagined paying. The cost isn’t just measured in dollars—it’s measured in lost potential, fractured families, and lives cut short. If we want to break this cycle, we must invest in housing first, treatment, and recovery—not punishment followed by rigid demands.</a:t>
            </a:r>
          </a:p>
        </p:txBody>
      </p:sp>
      <p:sp>
        <p:nvSpPr>
          <p:cNvPr id="4" name="Slide Number Placeholder 3"/>
          <p:cNvSpPr>
            <a:spLocks noGrp="1"/>
          </p:cNvSpPr>
          <p:nvPr>
            <p:ph type="sldNum" sz="quarter" idx="5"/>
          </p:nvPr>
        </p:nvSpPr>
        <p:spPr/>
        <p:txBody>
          <a:bodyPr/>
          <a:lstStyle/>
          <a:p>
            <a:fld id="{59787B50-DAF0-433B-A118-50F367FD6F48}" type="slidenum">
              <a:rPr lang="en-US" smtClean="0"/>
              <a:t>23</a:t>
            </a:fld>
            <a:endParaRPr lang="en-US"/>
          </a:p>
        </p:txBody>
      </p:sp>
    </p:spTree>
    <p:extLst>
      <p:ext uri="{BB962C8B-B14F-4D97-AF65-F5344CB8AC3E}">
        <p14:creationId xmlns:p14="http://schemas.microsoft.com/office/powerpoint/2010/main" val="386985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Every Milestone I crossed she celebrated with me. Whether it was a warm meal or a gifted plant, each gesture was a testament to her belief in my growth and resilience. Her affirming words—always rich with encouragement and genuine </a:t>
            </a:r>
            <a:r>
              <a:rPr lang="en-US" sz="1400" b="1" dirty="0"/>
              <a:t>compliments</a:t>
            </a:r>
            <a:r>
              <a:rPr lang="en-US" sz="1200" b="1" dirty="0"/>
              <a:t>—lifted me during moments of doubt and reminded me of my worth. </a:t>
            </a:r>
            <a:endParaRPr lang="en-US" b="1" dirty="0"/>
          </a:p>
        </p:txBody>
      </p:sp>
      <p:sp>
        <p:nvSpPr>
          <p:cNvPr id="4" name="Slide Number Placeholder 3"/>
          <p:cNvSpPr>
            <a:spLocks noGrp="1"/>
          </p:cNvSpPr>
          <p:nvPr>
            <p:ph type="sldNum" sz="quarter" idx="5"/>
          </p:nvPr>
        </p:nvSpPr>
        <p:spPr/>
        <p:txBody>
          <a:bodyPr/>
          <a:lstStyle/>
          <a:p>
            <a:fld id="{59787B50-DAF0-433B-A118-50F367FD6F48}" type="slidenum">
              <a:rPr lang="en-US" smtClean="0"/>
              <a:t>24</a:t>
            </a:fld>
            <a:endParaRPr lang="en-US"/>
          </a:p>
        </p:txBody>
      </p:sp>
    </p:spTree>
    <p:extLst>
      <p:ext uri="{BB962C8B-B14F-4D97-AF65-F5344CB8AC3E}">
        <p14:creationId xmlns:p14="http://schemas.microsoft.com/office/powerpoint/2010/main" val="80736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95000"/>
                    <a:lumOff val="5000"/>
                  </a:schemeClr>
                </a:solidFill>
              </a:rPr>
              <a:t>Together with her niece, she created artwork that now adorns my home, serving as a constant reminder that there is hope beyond addiction and chronic homelessness. These pieces are more than art; they are symbols of transformation and dignity. The plants she graced me with continue to thrive, stretching across the walls and ceiling of my apartment. They are living emblems of growth—of how far I’ve come, and the life that continues to bloom in spaces once marked by struggle.</a:t>
            </a:r>
            <a:endParaRPr lang="en-US" b="1" dirty="0">
              <a:solidFill>
                <a:schemeClr val="tx1">
                  <a:lumMod val="95000"/>
                  <a:lumOff val="5000"/>
                </a:schemeClr>
              </a:solidFill>
            </a:endParaRPr>
          </a:p>
          <a:p>
            <a:endParaRPr lang="en-US" dirty="0"/>
          </a:p>
        </p:txBody>
      </p:sp>
      <p:sp>
        <p:nvSpPr>
          <p:cNvPr id="4" name="Slide Number Placeholder 3"/>
          <p:cNvSpPr>
            <a:spLocks noGrp="1"/>
          </p:cNvSpPr>
          <p:nvPr>
            <p:ph type="sldNum" sz="quarter" idx="5"/>
          </p:nvPr>
        </p:nvSpPr>
        <p:spPr/>
        <p:txBody>
          <a:bodyPr/>
          <a:lstStyle/>
          <a:p>
            <a:fld id="{59787B50-DAF0-433B-A118-50F367FD6F48}" type="slidenum">
              <a:rPr lang="en-US" smtClean="0"/>
              <a:t>25</a:t>
            </a:fld>
            <a:endParaRPr lang="en-US"/>
          </a:p>
        </p:txBody>
      </p:sp>
    </p:spTree>
    <p:extLst>
      <p:ext uri="{BB962C8B-B14F-4D97-AF65-F5344CB8AC3E}">
        <p14:creationId xmlns:p14="http://schemas.microsoft.com/office/powerpoint/2010/main" val="249291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87B50-DAF0-433B-A118-50F367FD6F48}" type="slidenum">
              <a:rPr lang="en-US" smtClean="0"/>
              <a:t>26</a:t>
            </a:fld>
            <a:endParaRPr lang="en-US"/>
          </a:p>
        </p:txBody>
      </p:sp>
    </p:spTree>
    <p:extLst>
      <p:ext uri="{BB962C8B-B14F-4D97-AF65-F5344CB8AC3E}">
        <p14:creationId xmlns:p14="http://schemas.microsoft.com/office/powerpoint/2010/main" val="1340577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 facing mental health challenges, homelessness, addiction, and a criminal record can recover and thrive—but only when they have a stable foundation. Permanent Supportive Housing makes that possible. It’s not just a roof over my head; it’s a launchpad for healing, dignity, and long-term success. These outcomes aren’t rare—they’re what happens </a:t>
            </a:r>
            <a:r>
              <a:rPr lang="en-US" b="1" dirty="0">
                <a:solidFill>
                  <a:srgbClr val="FF0000"/>
                </a:solidFill>
              </a:rPr>
              <a:t>when </a:t>
            </a:r>
            <a:r>
              <a:rPr lang="en-US" sz="4400" b="1" i="1" u="none" dirty="0">
                <a:solidFill>
                  <a:srgbClr val="FF0000"/>
                </a:solidFill>
              </a:rPr>
              <a:t>housing is treated as healthcare</a:t>
            </a:r>
            <a:r>
              <a:rPr lang="en-US" sz="4400" b="1" i="1" u="none" dirty="0"/>
              <a:t> </a:t>
            </a:r>
            <a:r>
              <a:rPr lang="en-US" b="1" dirty="0"/>
              <a:t>and support is built into the solution.</a:t>
            </a:r>
          </a:p>
        </p:txBody>
      </p:sp>
      <p:sp>
        <p:nvSpPr>
          <p:cNvPr id="4" name="Slide Number Placeholder 3"/>
          <p:cNvSpPr>
            <a:spLocks noGrp="1"/>
          </p:cNvSpPr>
          <p:nvPr>
            <p:ph type="sldNum" sz="quarter" idx="5"/>
          </p:nvPr>
        </p:nvSpPr>
        <p:spPr/>
        <p:txBody>
          <a:bodyPr/>
          <a:lstStyle/>
          <a:p>
            <a:fld id="{59787B50-DAF0-433B-A118-50F367FD6F48}" type="slidenum">
              <a:rPr lang="en-US" smtClean="0"/>
              <a:t>27</a:t>
            </a:fld>
            <a:endParaRPr lang="en-US"/>
          </a:p>
        </p:txBody>
      </p:sp>
    </p:spTree>
    <p:extLst>
      <p:ext uri="{BB962C8B-B14F-4D97-AF65-F5344CB8AC3E}">
        <p14:creationId xmlns:p14="http://schemas.microsoft.com/office/powerpoint/2010/main" val="24178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a:t>
            </a:r>
          </a:p>
        </p:txBody>
      </p:sp>
      <p:sp>
        <p:nvSpPr>
          <p:cNvPr id="4" name="Slide Number Placeholder 3"/>
          <p:cNvSpPr>
            <a:spLocks noGrp="1"/>
          </p:cNvSpPr>
          <p:nvPr>
            <p:ph type="sldNum" sz="quarter" idx="5"/>
          </p:nvPr>
        </p:nvSpPr>
        <p:spPr/>
        <p:txBody>
          <a:bodyPr/>
          <a:lstStyle/>
          <a:p>
            <a:pPr algn="r" defTabSz="942289">
              <a:buClrTx/>
              <a:defRPr/>
            </a:pPr>
            <a:fld id="{CCB7E15F-8561-4C82-9D5A-17F45C3C3529}" type="slidenum">
              <a:rPr lang="en-US" sz="1200" kern="1200">
                <a:solidFill>
                  <a:prstClr val="black"/>
                </a:solidFill>
                <a:latin typeface="Calibri" panose="020F0502020204030204"/>
                <a:ea typeface="+mn-ea"/>
                <a:cs typeface="+mn-cs"/>
              </a:rPr>
              <a:pPr algn="r" defTabSz="942289">
                <a:buClrTx/>
                <a:defRPr/>
              </a:pPr>
              <a:t>3</a:t>
            </a:fld>
            <a:endParaRPr lang="en-US"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4704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176679" indent="-176679">
              <a:buClr>
                <a:schemeClr val="dk1"/>
              </a:buClr>
              <a:buSzPts val="1200"/>
              <a:buFont typeface="Arial"/>
              <a:buChar char="•"/>
            </a:pPr>
            <a:r>
              <a:rPr lang="en-US" dirty="0">
                <a:latin typeface="Times"/>
                <a:ea typeface="Times"/>
                <a:cs typeface="Times"/>
                <a:sym typeface="Times"/>
              </a:rPr>
              <a:t>Lia</a:t>
            </a:r>
          </a:p>
          <a:p>
            <a:pPr marL="176679" indent="-176679">
              <a:buClr>
                <a:schemeClr val="dk1"/>
              </a:buClr>
              <a:buSzPts val="1200"/>
              <a:buFont typeface="Arial"/>
              <a:buChar char="•"/>
            </a:pPr>
            <a:r>
              <a:rPr lang="en-US" dirty="0">
                <a:latin typeface="Times"/>
                <a:ea typeface="Times"/>
                <a:cs typeface="Times"/>
                <a:sym typeface="Times"/>
              </a:rPr>
              <a:t>Supportive housing is affordable </a:t>
            </a:r>
            <a:r>
              <a:rPr lang="en-US" b="1" dirty="0">
                <a:latin typeface="Times"/>
                <a:ea typeface="Times"/>
                <a:cs typeface="Times"/>
                <a:sym typeface="Times"/>
              </a:rPr>
              <a:t>housing</a:t>
            </a:r>
            <a:r>
              <a:rPr lang="en-US" dirty="0">
                <a:latin typeface="Times"/>
                <a:ea typeface="Times"/>
                <a:cs typeface="Times"/>
                <a:sym typeface="Times"/>
              </a:rPr>
              <a:t> where </a:t>
            </a:r>
            <a:r>
              <a:rPr lang="en-US" b="1" dirty="0">
                <a:latin typeface="Times"/>
                <a:ea typeface="Times"/>
                <a:cs typeface="Times"/>
                <a:sym typeface="Times"/>
              </a:rPr>
              <a:t>supportive services</a:t>
            </a:r>
            <a:r>
              <a:rPr lang="en-US" dirty="0">
                <a:latin typeface="Times"/>
                <a:ea typeface="Times"/>
                <a:cs typeface="Times"/>
                <a:sym typeface="Times"/>
              </a:rPr>
              <a:t> providers actively engage tenants in flexible, voluntary and comprehensive services and work with </a:t>
            </a:r>
            <a:r>
              <a:rPr lang="en-US" b="1" dirty="0">
                <a:latin typeface="Times"/>
                <a:ea typeface="Times"/>
                <a:cs typeface="Times"/>
                <a:sym typeface="Times"/>
              </a:rPr>
              <a:t>property and housing management</a:t>
            </a:r>
            <a:r>
              <a:rPr lang="en-US" dirty="0">
                <a:latin typeface="Times"/>
                <a:ea typeface="Times"/>
                <a:cs typeface="Times"/>
                <a:sym typeface="Times"/>
              </a:rPr>
              <a:t> to support tenant stability and ensure that the housing remains a positive </a:t>
            </a:r>
            <a:r>
              <a:rPr lang="en-US" b="1" dirty="0">
                <a:latin typeface="Times"/>
                <a:ea typeface="Times"/>
                <a:cs typeface="Times"/>
                <a:sym typeface="Times"/>
              </a:rPr>
              <a:t>community</a:t>
            </a:r>
            <a:r>
              <a:rPr lang="en-US" dirty="0">
                <a:latin typeface="Times"/>
                <a:ea typeface="Times"/>
                <a:cs typeface="Times"/>
                <a:sym typeface="Times"/>
              </a:rPr>
              <a:t> asset for the long-term. </a:t>
            </a:r>
            <a:endParaRPr dirty="0"/>
          </a:p>
          <a:p>
            <a:pPr marL="0" indent="0"/>
            <a:r>
              <a:rPr lang="en-US" dirty="0">
                <a:latin typeface="Times"/>
                <a:ea typeface="Times"/>
                <a:cs typeface="Times"/>
                <a:sym typeface="Times"/>
              </a:rPr>
              <a:t> </a:t>
            </a:r>
            <a:endParaRPr dirty="0"/>
          </a:p>
          <a:p>
            <a:pPr marL="176679" indent="-176679">
              <a:buClr>
                <a:schemeClr val="dk1"/>
              </a:buClr>
              <a:buSzPts val="1200"/>
              <a:buFont typeface="Arial"/>
              <a:buChar char="•"/>
            </a:pPr>
            <a:r>
              <a:rPr lang="en-US" dirty="0"/>
              <a:t>Supportive housing is an innovative and proven solution to some of communities' toughest problems</a:t>
            </a:r>
            <a:endParaRPr dirty="0"/>
          </a:p>
          <a:p>
            <a:pPr marL="176679" indent="-98155">
              <a:buClr>
                <a:schemeClr val="dk1"/>
              </a:buClr>
              <a:buSzPts val="1200"/>
            </a:pPr>
            <a:endParaRPr dirty="0"/>
          </a:p>
          <a:p>
            <a:pPr marL="176679" indent="-176679">
              <a:buClr>
                <a:schemeClr val="dk1"/>
              </a:buClr>
              <a:buSzPts val="1200"/>
              <a:buFont typeface="Arial"/>
              <a:buChar char="•"/>
            </a:pPr>
            <a:r>
              <a:rPr lang="en-US" dirty="0"/>
              <a:t>Supportive housing is the scaffolding for the delivery of more effective and responsive public services.</a:t>
            </a:r>
            <a:endParaRPr dirty="0"/>
          </a:p>
          <a:p>
            <a:pPr marL="176679" indent="-98155">
              <a:buClr>
                <a:schemeClr val="dk1"/>
              </a:buClr>
              <a:buSzPts val="1200"/>
            </a:pPr>
            <a:endParaRPr dirty="0"/>
          </a:p>
          <a:p>
            <a:pPr marL="176679" indent="-98155">
              <a:buClr>
                <a:schemeClr val="dk1"/>
              </a:buClr>
              <a:buSzPts val="1200"/>
            </a:pPr>
            <a:endParaRPr dirty="0"/>
          </a:p>
        </p:txBody>
      </p:sp>
      <p:sp>
        <p:nvSpPr>
          <p:cNvPr id="447" name="Google Shape;447;p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a:t>
            </a:fld>
            <a:endParaRPr sz="1200">
              <a:latin typeface="Calibri"/>
              <a:ea typeface="Calibri"/>
              <a:cs typeface="Calibri"/>
              <a:sym typeface="Calibri"/>
            </a:endParaRPr>
          </a:p>
        </p:txBody>
      </p:sp>
    </p:spTree>
    <p:extLst>
      <p:ext uri="{BB962C8B-B14F-4D97-AF65-F5344CB8AC3E}">
        <p14:creationId xmlns:p14="http://schemas.microsoft.com/office/powerpoint/2010/main" val="79693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863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6B4A5-E504-DFB8-C3ED-FC02C6012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9F7D5-C835-27D9-27BE-B39A50E06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710E3-336F-070F-F65E-3A7778A731AB}"/>
              </a:ext>
            </a:extLst>
          </p:cNvPr>
          <p:cNvSpPr>
            <a:spLocks noGrp="1"/>
          </p:cNvSpPr>
          <p:nvPr>
            <p:ph type="body" idx="1"/>
          </p:nvPr>
        </p:nvSpPr>
        <p:spPr/>
        <p:txBody>
          <a:bodyPr/>
          <a:lstStyle/>
          <a:p>
            <a:r>
              <a:rPr lang="en-US" dirty="0"/>
              <a:t>Lori</a:t>
            </a:r>
          </a:p>
        </p:txBody>
      </p:sp>
      <p:sp>
        <p:nvSpPr>
          <p:cNvPr id="4" name="Slide Number Placeholder 3">
            <a:extLst>
              <a:ext uri="{FF2B5EF4-FFF2-40B4-BE49-F238E27FC236}">
                <a16:creationId xmlns:a16="http://schemas.microsoft.com/office/drawing/2014/main" id="{4EC3705D-CD53-472D-8A17-832B0CA13FDF}"/>
              </a:ext>
            </a:extLst>
          </p:cNvPr>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1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56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59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C95E9CC4-E706-D4C3-B44D-F267028256ED}"/>
            </a:ext>
          </a:extLst>
        </p:cNvPr>
        <p:cNvGrpSpPr/>
        <p:nvPr/>
      </p:nvGrpSpPr>
      <p:grpSpPr>
        <a:xfrm>
          <a:off x="0" y="0"/>
          <a:ext cx="0" cy="0"/>
          <a:chOff x="0" y="0"/>
          <a:chExt cx="0" cy="0"/>
        </a:xfrm>
      </p:grpSpPr>
      <p:sp>
        <p:nvSpPr>
          <p:cNvPr id="134" name="Google Shape;134;p14:notes">
            <a:extLst>
              <a:ext uri="{FF2B5EF4-FFF2-40B4-BE49-F238E27FC236}">
                <a16:creationId xmlns:a16="http://schemas.microsoft.com/office/drawing/2014/main" id="{E83EB5F3-9CD5-9B15-7B5E-7ACBBC8CCCDE}"/>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Lori</a:t>
            </a:r>
            <a:endParaRPr dirty="0"/>
          </a:p>
        </p:txBody>
      </p:sp>
      <p:sp>
        <p:nvSpPr>
          <p:cNvPr id="135" name="Google Shape;135;p14:notes">
            <a:extLst>
              <a:ext uri="{FF2B5EF4-FFF2-40B4-BE49-F238E27FC236}">
                <a16:creationId xmlns:a16="http://schemas.microsoft.com/office/drawing/2014/main" id="{F931388D-D803-ED6E-0CFD-BE9575965E98}"/>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3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307500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5CCBC-D9C6-4CF2-8D39-E41FAE56F04C}"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43735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27338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956912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142837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55522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01868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70455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16361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
        <p:cNvGrpSpPr/>
        <p:nvPr/>
      </p:nvGrpSpPr>
      <p:grpSpPr>
        <a:xfrm>
          <a:off x="0" y="0"/>
          <a:ext cx="0" cy="0"/>
          <a:chOff x="0" y="0"/>
          <a:chExt cx="0" cy="0"/>
        </a:xfrm>
      </p:grpSpPr>
      <p:sp>
        <p:nvSpPr>
          <p:cNvPr id="14" name="Google Shape;14;g12f261aa162_0_296"/>
          <p:cNvSpPr>
            <a:spLocks noGrp="1"/>
          </p:cNvSpPr>
          <p:nvPr>
            <p:ph type="pic" idx="2"/>
          </p:nvPr>
        </p:nvSpPr>
        <p:spPr>
          <a:xfrm>
            <a:off x="0" y="0"/>
            <a:ext cx="12192000" cy="6858000"/>
          </a:xfrm>
          <a:prstGeom prst="rect">
            <a:avLst/>
          </a:prstGeom>
          <a:solidFill>
            <a:schemeClr val="lt1"/>
          </a:solidFill>
          <a:ln>
            <a:noFill/>
          </a:ln>
        </p:spPr>
      </p:sp>
    </p:spTree>
    <p:extLst>
      <p:ext uri="{BB962C8B-B14F-4D97-AF65-F5344CB8AC3E}">
        <p14:creationId xmlns:p14="http://schemas.microsoft.com/office/powerpoint/2010/main" val="546676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g12f261aa162_0_278"/>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1" name="Google Shape;41;g12f261aa162_0_27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23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151088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g12f261aa162_0_26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2" name="Google Shape;72;g12f261aa162_0_26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73" name="Google Shape;73;g12f261aa162_0_2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404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8"/>
        <p:cNvGrpSpPr/>
        <p:nvPr/>
      </p:nvGrpSpPr>
      <p:grpSpPr>
        <a:xfrm>
          <a:off x="0" y="0"/>
          <a:ext cx="0" cy="0"/>
          <a:chOff x="0" y="0"/>
          <a:chExt cx="0" cy="0"/>
        </a:xfrm>
      </p:grpSpPr>
      <p:sp>
        <p:nvSpPr>
          <p:cNvPr id="19" name="Google Shape;19;g12f261aa162_0_309"/>
          <p:cNvSpPr>
            <a:spLocks noGrp="1"/>
          </p:cNvSpPr>
          <p:nvPr>
            <p:ph type="pic" idx="2"/>
          </p:nvPr>
        </p:nvSpPr>
        <p:spPr>
          <a:xfrm>
            <a:off x="5067300" y="1"/>
            <a:ext cx="2057400" cy="3429000"/>
          </a:xfrm>
          <a:prstGeom prst="rect">
            <a:avLst/>
          </a:prstGeom>
          <a:solidFill>
            <a:schemeClr val="lt1"/>
          </a:solidFill>
          <a:ln>
            <a:noFill/>
          </a:ln>
        </p:spPr>
      </p:sp>
      <p:sp>
        <p:nvSpPr>
          <p:cNvPr id="20" name="Google Shape;20;g12f261aa162_0_309"/>
          <p:cNvSpPr>
            <a:spLocks noGrp="1"/>
          </p:cNvSpPr>
          <p:nvPr>
            <p:ph type="pic" idx="3"/>
          </p:nvPr>
        </p:nvSpPr>
        <p:spPr>
          <a:xfrm>
            <a:off x="5067300" y="3429000"/>
            <a:ext cx="2057400" cy="3429000"/>
          </a:xfrm>
          <a:prstGeom prst="rect">
            <a:avLst/>
          </a:prstGeom>
          <a:solidFill>
            <a:schemeClr val="lt1"/>
          </a:solidFill>
          <a:ln>
            <a:noFill/>
          </a:ln>
        </p:spPr>
      </p:sp>
      <p:sp>
        <p:nvSpPr>
          <p:cNvPr id="21" name="Google Shape;21;g12f261aa162_0_309"/>
          <p:cNvSpPr>
            <a:spLocks noGrp="1"/>
          </p:cNvSpPr>
          <p:nvPr>
            <p:ph type="pic" idx="4"/>
          </p:nvPr>
        </p:nvSpPr>
        <p:spPr>
          <a:xfrm>
            <a:off x="7124700" y="3429000"/>
            <a:ext cx="2095500" cy="3429000"/>
          </a:xfrm>
          <a:prstGeom prst="rect">
            <a:avLst/>
          </a:prstGeom>
          <a:solidFill>
            <a:schemeClr val="lt1"/>
          </a:solidFill>
          <a:ln>
            <a:noFill/>
          </a:ln>
        </p:spPr>
      </p:sp>
      <p:sp>
        <p:nvSpPr>
          <p:cNvPr id="22" name="Google Shape;22;g12f261aa162_0_309"/>
          <p:cNvSpPr>
            <a:spLocks noGrp="1"/>
          </p:cNvSpPr>
          <p:nvPr>
            <p:ph type="pic" idx="5"/>
          </p:nvPr>
        </p:nvSpPr>
        <p:spPr>
          <a:xfrm>
            <a:off x="7124700" y="1354016"/>
            <a:ext cx="2095500" cy="2075100"/>
          </a:xfrm>
          <a:prstGeom prst="rect">
            <a:avLst/>
          </a:prstGeom>
          <a:solidFill>
            <a:schemeClr val="lt1"/>
          </a:solidFill>
          <a:ln>
            <a:noFill/>
          </a:ln>
        </p:spPr>
      </p:sp>
      <p:sp>
        <p:nvSpPr>
          <p:cNvPr id="23" name="Google Shape;23;g12f261aa162_0_309"/>
          <p:cNvSpPr>
            <a:spLocks noGrp="1"/>
          </p:cNvSpPr>
          <p:nvPr>
            <p:ph type="pic" idx="6"/>
          </p:nvPr>
        </p:nvSpPr>
        <p:spPr>
          <a:xfrm>
            <a:off x="9220200" y="1354016"/>
            <a:ext cx="2057400" cy="2075100"/>
          </a:xfrm>
          <a:prstGeom prst="rect">
            <a:avLst/>
          </a:prstGeom>
          <a:solidFill>
            <a:schemeClr val="lt1"/>
          </a:solidFill>
          <a:ln>
            <a:noFill/>
          </a:ln>
        </p:spPr>
      </p:sp>
      <p:sp>
        <p:nvSpPr>
          <p:cNvPr id="24" name="Google Shape;24;g12f261aa162_0_309"/>
          <p:cNvSpPr>
            <a:spLocks noGrp="1"/>
          </p:cNvSpPr>
          <p:nvPr>
            <p:ph type="pic" idx="7"/>
          </p:nvPr>
        </p:nvSpPr>
        <p:spPr>
          <a:xfrm>
            <a:off x="2971800" y="1354015"/>
            <a:ext cx="2095500" cy="3807000"/>
          </a:xfrm>
          <a:prstGeom prst="rect">
            <a:avLst/>
          </a:prstGeom>
          <a:solidFill>
            <a:schemeClr val="lt1"/>
          </a:solidFill>
          <a:ln>
            <a:noFill/>
          </a:ln>
        </p:spPr>
      </p:sp>
    </p:spTree>
    <p:extLst>
      <p:ext uri="{BB962C8B-B14F-4D97-AF65-F5344CB8AC3E}">
        <p14:creationId xmlns:p14="http://schemas.microsoft.com/office/powerpoint/2010/main" val="1627703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07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g12f261aa162_0_28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12f261aa162_0_281"/>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5" name="Google Shape;45;g12f261aa162_0_281"/>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 name="Google Shape;46;g12f261aa162_0_281"/>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7" name="Google Shape;47;g12f261aa162_0_2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8151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B9DD-BBDF-87CA-251C-C22371EFD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E3DF6-9D34-B07F-4410-6B486D245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9A95D6-9D83-7923-01C7-59679498A34B}"/>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a:extLst>
              <a:ext uri="{FF2B5EF4-FFF2-40B4-BE49-F238E27FC236}">
                <a16:creationId xmlns:a16="http://schemas.microsoft.com/office/drawing/2014/main" id="{3EB9DE43-2346-65C8-A5E3-EE0B51B91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0C3F2-784A-B101-E906-622D354D473E}"/>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83852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9945-1BE9-2E79-379D-DA7301705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6EEF2-AC35-9B5D-937E-C63A22DC00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E2643-1D75-6472-391D-AE2FB73CFFFE}"/>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a:extLst>
              <a:ext uri="{FF2B5EF4-FFF2-40B4-BE49-F238E27FC236}">
                <a16:creationId xmlns:a16="http://schemas.microsoft.com/office/drawing/2014/main" id="{B46D28B7-0187-1E77-2B3E-DC6417815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9BD01-51B8-39ED-9040-172202F3D65B}"/>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781088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1F0D-2DF3-A198-9DF0-D0C0748FFD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0EC55-C723-E7F1-AE66-844DAA40C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8FE52-15A5-C80B-B119-A89C089890F8}"/>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a:extLst>
              <a:ext uri="{FF2B5EF4-FFF2-40B4-BE49-F238E27FC236}">
                <a16:creationId xmlns:a16="http://schemas.microsoft.com/office/drawing/2014/main" id="{CFFB39D6-2036-8039-60C6-029624DB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18069-BAE2-EAB3-B536-BBB65B03ADF8}"/>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121545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A787-9B43-87DF-8565-C13ECFEC8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C1EF0-5E8F-1EF8-1FE2-6E6457820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3FEFBC-A3BE-F018-C7C6-A841A4153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49B58B-546B-085F-1F2E-48ABBE9C14D1}"/>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6" name="Footer Placeholder 5">
            <a:extLst>
              <a:ext uri="{FF2B5EF4-FFF2-40B4-BE49-F238E27FC236}">
                <a16:creationId xmlns:a16="http://schemas.microsoft.com/office/drawing/2014/main" id="{66D4AA0E-E168-0244-06F8-110E9A15B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F4A17-A66D-CC01-D4A8-780BE03DA3B5}"/>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727477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2110-288B-BB79-C009-AC1439E7B0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EC7B02-892D-81FD-A089-F2EFB5C15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5E16FF-6630-6FA9-8E56-04CBA211D3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BD6A86-4F70-4E06-9DB4-48715DB49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9DFE02-6600-5263-C036-004B33328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63AE7-CDBE-3462-EAA1-E1FC0AFB23D6}"/>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8" name="Footer Placeholder 7">
            <a:extLst>
              <a:ext uri="{FF2B5EF4-FFF2-40B4-BE49-F238E27FC236}">
                <a16:creationId xmlns:a16="http://schemas.microsoft.com/office/drawing/2014/main" id="{5ED5B98B-B292-77E8-6F77-C4FFE528EC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BBD0A-D17A-3C21-9D39-9490F5F7FAD8}"/>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4271076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BA22-4D7F-F03A-A281-1698D0AD52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E059A-CD65-DE56-D229-010184E642FF}"/>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4" name="Footer Placeholder 3">
            <a:extLst>
              <a:ext uri="{FF2B5EF4-FFF2-40B4-BE49-F238E27FC236}">
                <a16:creationId xmlns:a16="http://schemas.microsoft.com/office/drawing/2014/main" id="{ECC898B4-3354-AAFE-50A5-28AA82CFA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BFA18-E249-2B0E-A5AB-DC7FD3D448F6}"/>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88397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4207396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04F52-DA80-1172-38B7-019921DBFE73}"/>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3" name="Footer Placeholder 2">
            <a:extLst>
              <a:ext uri="{FF2B5EF4-FFF2-40B4-BE49-F238E27FC236}">
                <a16:creationId xmlns:a16="http://schemas.microsoft.com/office/drawing/2014/main" id="{BD8DE231-2231-A9D6-D43B-411610C805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6CD76-570E-FAB9-28BD-2C5A9BBA92D8}"/>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3655215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C531-322C-1150-692D-43F5BDEF9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8620A-EEBC-3266-C72F-1DB85240F5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C2B8CB-C069-721C-FFBC-D7C0E516C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50214-5BEF-4DF3-0AC4-CC83463A247B}"/>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6" name="Footer Placeholder 5">
            <a:extLst>
              <a:ext uri="{FF2B5EF4-FFF2-40B4-BE49-F238E27FC236}">
                <a16:creationId xmlns:a16="http://schemas.microsoft.com/office/drawing/2014/main" id="{8E3DE943-3369-3126-44F6-D90B9A27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D9781-570C-AED0-0BB6-BC5C750785E9}"/>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215398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67EF-2B87-921A-995C-54374BD43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E339B-0F6B-6EF3-5DA3-BAD6B5C7C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433752-14DE-1906-FA83-DE03E275F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D1BA9D-9AAE-8CCD-7E3F-1282FB0381D5}"/>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6" name="Footer Placeholder 5">
            <a:extLst>
              <a:ext uri="{FF2B5EF4-FFF2-40B4-BE49-F238E27FC236}">
                <a16:creationId xmlns:a16="http://schemas.microsoft.com/office/drawing/2014/main" id="{8DE7A9EB-800F-57C7-BF7E-63BD0767D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B22DD-308A-A5F0-5953-1016D1DB22D2}"/>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3310255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BEEC-9ED4-F52C-79CD-F978BB24FC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2715C-3C46-B87D-9A2D-E68CB8294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66EEE-965A-584F-E20A-924B096B375B}"/>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a:extLst>
              <a:ext uri="{FF2B5EF4-FFF2-40B4-BE49-F238E27FC236}">
                <a16:creationId xmlns:a16="http://schemas.microsoft.com/office/drawing/2014/main" id="{3A94342A-6AB2-C6BF-62E9-A6531472C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F940C-1DFA-A7F5-FB69-4EFFD7CC4236}"/>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28788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093D7-A9BA-F217-82BA-1F7283B14E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DE25E3-FCBF-94F6-214B-5D9B07F69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52322-6FEF-97A2-B830-2AEE73B50481}"/>
              </a:ext>
            </a:extLst>
          </p:cNvPr>
          <p:cNvSpPr>
            <a:spLocks noGrp="1"/>
          </p:cNvSpPr>
          <p:nvPr>
            <p:ph type="dt" sz="half" idx="10"/>
          </p:nvPr>
        </p:nvSpPr>
        <p:spPr/>
        <p:txBody>
          <a:bodyPr/>
          <a:lstStyle/>
          <a:p>
            <a:fld id="{0CF5CCBC-D9C6-4CF2-8D39-E41FAE56F04C}" type="datetimeFigureOut">
              <a:rPr lang="en-US" smtClean="0"/>
              <a:t>8/29/2025</a:t>
            </a:fld>
            <a:endParaRPr lang="en-US"/>
          </a:p>
        </p:txBody>
      </p:sp>
      <p:sp>
        <p:nvSpPr>
          <p:cNvPr id="5" name="Footer Placeholder 4">
            <a:extLst>
              <a:ext uri="{FF2B5EF4-FFF2-40B4-BE49-F238E27FC236}">
                <a16:creationId xmlns:a16="http://schemas.microsoft.com/office/drawing/2014/main" id="{D901A30F-5BFA-C42D-DE43-1A0F52C41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2658D-28E1-C1C9-6D74-324F8E673E14}"/>
              </a:ext>
            </a:extLst>
          </p:cNvPr>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9801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
        <p:cNvGrpSpPr/>
        <p:nvPr/>
      </p:nvGrpSpPr>
      <p:grpSpPr>
        <a:xfrm>
          <a:off x="0" y="0"/>
          <a:ext cx="0" cy="0"/>
          <a:chOff x="0" y="0"/>
          <a:chExt cx="0" cy="0"/>
        </a:xfrm>
      </p:grpSpPr>
      <p:sp>
        <p:nvSpPr>
          <p:cNvPr id="14" name="Google Shape;14;g12f261aa162_0_296"/>
          <p:cNvSpPr>
            <a:spLocks noGrp="1"/>
          </p:cNvSpPr>
          <p:nvPr>
            <p:ph type="pic" idx="2"/>
          </p:nvPr>
        </p:nvSpPr>
        <p:spPr>
          <a:xfrm>
            <a:off x="0" y="0"/>
            <a:ext cx="12192000" cy="6858000"/>
          </a:xfrm>
          <a:prstGeom prst="rect">
            <a:avLst/>
          </a:prstGeom>
          <a:solidFill>
            <a:schemeClr val="lt1"/>
          </a:solidFill>
          <a:ln>
            <a:noFill/>
          </a:ln>
        </p:spPr>
      </p:sp>
    </p:spTree>
    <p:extLst>
      <p:ext uri="{BB962C8B-B14F-4D97-AF65-F5344CB8AC3E}">
        <p14:creationId xmlns:p14="http://schemas.microsoft.com/office/powerpoint/2010/main" val="1114153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g12f261aa162_0_278"/>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1" name="Google Shape;41;g12f261aa162_0_27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5265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g12f261aa162_0_26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2" name="Google Shape;72;g12f261aa162_0_26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73" name="Google Shape;73;g12f261aa162_0_2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0160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8"/>
        <p:cNvGrpSpPr/>
        <p:nvPr/>
      </p:nvGrpSpPr>
      <p:grpSpPr>
        <a:xfrm>
          <a:off x="0" y="0"/>
          <a:ext cx="0" cy="0"/>
          <a:chOff x="0" y="0"/>
          <a:chExt cx="0" cy="0"/>
        </a:xfrm>
      </p:grpSpPr>
      <p:sp>
        <p:nvSpPr>
          <p:cNvPr id="19" name="Google Shape;19;g12f261aa162_0_309"/>
          <p:cNvSpPr>
            <a:spLocks noGrp="1"/>
          </p:cNvSpPr>
          <p:nvPr>
            <p:ph type="pic" idx="2"/>
          </p:nvPr>
        </p:nvSpPr>
        <p:spPr>
          <a:xfrm>
            <a:off x="5067300" y="1"/>
            <a:ext cx="2057400" cy="3429000"/>
          </a:xfrm>
          <a:prstGeom prst="rect">
            <a:avLst/>
          </a:prstGeom>
          <a:solidFill>
            <a:schemeClr val="lt1"/>
          </a:solidFill>
          <a:ln>
            <a:noFill/>
          </a:ln>
        </p:spPr>
      </p:sp>
      <p:sp>
        <p:nvSpPr>
          <p:cNvPr id="20" name="Google Shape;20;g12f261aa162_0_309"/>
          <p:cNvSpPr>
            <a:spLocks noGrp="1"/>
          </p:cNvSpPr>
          <p:nvPr>
            <p:ph type="pic" idx="3"/>
          </p:nvPr>
        </p:nvSpPr>
        <p:spPr>
          <a:xfrm>
            <a:off x="5067300" y="3429000"/>
            <a:ext cx="2057400" cy="3429000"/>
          </a:xfrm>
          <a:prstGeom prst="rect">
            <a:avLst/>
          </a:prstGeom>
          <a:solidFill>
            <a:schemeClr val="lt1"/>
          </a:solidFill>
          <a:ln>
            <a:noFill/>
          </a:ln>
        </p:spPr>
      </p:sp>
      <p:sp>
        <p:nvSpPr>
          <p:cNvPr id="21" name="Google Shape;21;g12f261aa162_0_309"/>
          <p:cNvSpPr>
            <a:spLocks noGrp="1"/>
          </p:cNvSpPr>
          <p:nvPr>
            <p:ph type="pic" idx="4"/>
          </p:nvPr>
        </p:nvSpPr>
        <p:spPr>
          <a:xfrm>
            <a:off x="7124700" y="3429000"/>
            <a:ext cx="2095500" cy="3429000"/>
          </a:xfrm>
          <a:prstGeom prst="rect">
            <a:avLst/>
          </a:prstGeom>
          <a:solidFill>
            <a:schemeClr val="lt1"/>
          </a:solidFill>
          <a:ln>
            <a:noFill/>
          </a:ln>
        </p:spPr>
      </p:sp>
      <p:sp>
        <p:nvSpPr>
          <p:cNvPr id="22" name="Google Shape;22;g12f261aa162_0_309"/>
          <p:cNvSpPr>
            <a:spLocks noGrp="1"/>
          </p:cNvSpPr>
          <p:nvPr>
            <p:ph type="pic" idx="5"/>
          </p:nvPr>
        </p:nvSpPr>
        <p:spPr>
          <a:xfrm>
            <a:off x="7124700" y="1354016"/>
            <a:ext cx="2095500" cy="2075100"/>
          </a:xfrm>
          <a:prstGeom prst="rect">
            <a:avLst/>
          </a:prstGeom>
          <a:solidFill>
            <a:schemeClr val="lt1"/>
          </a:solidFill>
          <a:ln>
            <a:noFill/>
          </a:ln>
        </p:spPr>
      </p:sp>
      <p:sp>
        <p:nvSpPr>
          <p:cNvPr id="23" name="Google Shape;23;g12f261aa162_0_309"/>
          <p:cNvSpPr>
            <a:spLocks noGrp="1"/>
          </p:cNvSpPr>
          <p:nvPr>
            <p:ph type="pic" idx="6"/>
          </p:nvPr>
        </p:nvSpPr>
        <p:spPr>
          <a:xfrm>
            <a:off x="9220200" y="1354016"/>
            <a:ext cx="2057400" cy="2075100"/>
          </a:xfrm>
          <a:prstGeom prst="rect">
            <a:avLst/>
          </a:prstGeom>
          <a:solidFill>
            <a:schemeClr val="lt1"/>
          </a:solidFill>
          <a:ln>
            <a:noFill/>
          </a:ln>
        </p:spPr>
      </p:sp>
      <p:sp>
        <p:nvSpPr>
          <p:cNvPr id="24" name="Google Shape;24;g12f261aa162_0_309"/>
          <p:cNvSpPr>
            <a:spLocks noGrp="1"/>
          </p:cNvSpPr>
          <p:nvPr>
            <p:ph type="pic" idx="7"/>
          </p:nvPr>
        </p:nvSpPr>
        <p:spPr>
          <a:xfrm>
            <a:off x="2971800" y="1354015"/>
            <a:ext cx="2095500" cy="3807000"/>
          </a:xfrm>
          <a:prstGeom prst="rect">
            <a:avLst/>
          </a:prstGeom>
          <a:solidFill>
            <a:schemeClr val="lt1"/>
          </a:solidFill>
          <a:ln>
            <a:noFill/>
          </a:ln>
        </p:spPr>
      </p:sp>
    </p:spTree>
    <p:extLst>
      <p:ext uri="{BB962C8B-B14F-4D97-AF65-F5344CB8AC3E}">
        <p14:creationId xmlns:p14="http://schemas.microsoft.com/office/powerpoint/2010/main" val="3024411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07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5CCBC-D9C6-4CF2-8D39-E41FAE56F04C}"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668562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4" name="Google Shape;44;g12f261aa162_0_281"/>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5" name="Google Shape;45;g12f261aa162_0_281"/>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 name="Google Shape;46;g12f261aa162_0_281"/>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7" name="Google Shape;47;g12f261aa162_0_2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228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5CCBC-D9C6-4CF2-8D39-E41FAE56F04C}"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53019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5CCBC-D9C6-4CF2-8D39-E41FAE56F04C}"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252392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5CCBC-D9C6-4CF2-8D39-E41FAE56F04C}"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170352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5CCBC-D9C6-4CF2-8D39-E41FAE56F04C}"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325880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5CCBC-D9C6-4CF2-8D39-E41FAE56F04C}"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158B-00F1-4935-8D97-93A3C9F475C6}" type="slidenum">
              <a:rPr lang="en-US" smtClean="0"/>
              <a:t>‹#›</a:t>
            </a:fld>
            <a:endParaRPr lang="en-US"/>
          </a:p>
        </p:txBody>
      </p:sp>
    </p:spTree>
    <p:extLst>
      <p:ext uri="{BB962C8B-B14F-4D97-AF65-F5344CB8AC3E}">
        <p14:creationId xmlns:p14="http://schemas.microsoft.com/office/powerpoint/2010/main" val="374686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F5CCBC-D9C6-4CF2-8D39-E41FAE56F04C}" type="datetimeFigureOut">
              <a:rPr lang="en-US" smtClean="0"/>
              <a:t>8/29/2025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DB158B-00F1-4935-8D97-93A3C9F475C6}" type="slidenum">
              <a:rPr lang="en-US" smtClean="0"/>
              <a:t>‹#›</a:t>
            </a:fld>
            <a:endParaRPr lang="en-US"/>
          </a:p>
        </p:txBody>
      </p:sp>
    </p:spTree>
    <p:extLst>
      <p:ext uri="{BB962C8B-B14F-4D97-AF65-F5344CB8AC3E}">
        <p14:creationId xmlns:p14="http://schemas.microsoft.com/office/powerpoint/2010/main" val="30370545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DA036-D371-5F75-9EBE-1F1D59B9F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A1B07D-16C2-0223-D7F9-7883CF1FE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7B83A-ABC8-A286-7171-20A8AF3F69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F5CCBC-D9C6-4CF2-8D39-E41FAE56F04C}" type="datetimeFigureOut">
              <a:rPr lang="en-US" smtClean="0"/>
              <a:t>8/29/2025</a:t>
            </a:fld>
            <a:endParaRPr lang="en-US"/>
          </a:p>
        </p:txBody>
      </p:sp>
      <p:sp>
        <p:nvSpPr>
          <p:cNvPr id="5" name="Footer Placeholder 4">
            <a:extLst>
              <a:ext uri="{FF2B5EF4-FFF2-40B4-BE49-F238E27FC236}">
                <a16:creationId xmlns:a16="http://schemas.microsoft.com/office/drawing/2014/main" id="{372490F7-5C8F-BF3D-5B1C-2B3DCE99A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7DCB03-07BD-57AD-75B5-CEB9881AA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DB158B-00F1-4935-8D97-93A3C9F475C6}" type="slidenum">
              <a:rPr lang="en-US" smtClean="0"/>
              <a:t>‹#›</a:t>
            </a:fld>
            <a:endParaRPr lang="en-US"/>
          </a:p>
        </p:txBody>
      </p:sp>
    </p:spTree>
    <p:extLst>
      <p:ext uri="{BB962C8B-B14F-4D97-AF65-F5344CB8AC3E}">
        <p14:creationId xmlns:p14="http://schemas.microsoft.com/office/powerpoint/2010/main" val="2299603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hyperlink" Target="http://www.csh.org/"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3.jpeg"/><Relationship Id="rId5" Type="http://schemas.openxmlformats.org/officeDocument/2006/relationships/hyperlink" Target="https://www.youtube.com/watch?v=A8_wDGnAV_8&amp;t=9s" TargetMode="External"/><Relationship Id="rId4" Type="http://schemas.openxmlformats.org/officeDocument/2006/relationships/hyperlink" Target="https://www.csh.org/csh-solutions/speak-u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Lori.Phillips-steele@csh.org"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hyperlink" Target="mailto:Lia.hicks@csh.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hyperlink" Target="https://kboo.fm/media/60146-city-portland-considers-building-new-homeless-shelter"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hyperlink" Target="https://www.flickr.com/photos/38912465@N00/30292487953"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flickr.com/photos/infomatique/48466479582/"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s://www.dreamstime.com/homeless-encampment-under-bridge-reflecting-harsh-reality-insufficient-affordable-housing-concept-urban-decay-social-image277215192" TargetMode="Externa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3.png"/><Relationship Id="rId3" Type="http://schemas.microsoft.com/office/2018/10/relationships/comments" Target="../comments/modernComment_106_91E6197D.xml"/><Relationship Id="rId7" Type="http://schemas.openxmlformats.org/officeDocument/2006/relationships/diagramQuickStyle" Target="../diagrams/quickStyle1.xml"/><Relationship Id="rId12" Type="http://schemas.openxmlformats.org/officeDocument/2006/relationships/hyperlink" Target="https://mumsgather.blogspot.com/2018/08/what-school-bag-to-buy-for-children.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22.jpg"/><Relationship Id="rId5" Type="http://schemas.openxmlformats.org/officeDocument/2006/relationships/diagramData" Target="../diagrams/data1.xml"/><Relationship Id="rId10" Type="http://schemas.openxmlformats.org/officeDocument/2006/relationships/image" Target="../media/image21.png"/><Relationship Id="rId4" Type="http://schemas.openxmlformats.org/officeDocument/2006/relationships/image" Target="../media/image1.jpeg"/><Relationship Id="rId9" Type="http://schemas.microsoft.com/office/2007/relationships/diagramDrawing" Target="../diagrams/drawing1.xml"/><Relationship Id="rId14" Type="http://schemas.openxmlformats.org/officeDocument/2006/relationships/hyperlink" Target="https://openclipart.org/detail/2674"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hyperlink" Target="https://groundup.org.za/article/court-to-hear-arguments-on-prisoners-computer-rights/" TargetMode="External"/><Relationship Id="rId12" Type="http://schemas.openxmlformats.org/officeDocument/2006/relationships/hyperlink" Target="https://www.flickr.com/photos/144110575@N07/27144250843/"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5.jpg"/><Relationship Id="rId11" Type="http://schemas.openxmlformats.org/officeDocument/2006/relationships/image" Target="../media/image28.jpg"/><Relationship Id="rId5" Type="http://schemas.openxmlformats.org/officeDocument/2006/relationships/hyperlink" Target="https://elpasomatters.org/2020/10/26/el-pasoans-must-work-together-to-prevent-a-tsunami-of-winter-evictions/" TargetMode="External"/><Relationship Id="rId10" Type="http://schemas.openxmlformats.org/officeDocument/2006/relationships/hyperlink" Target="https://www.quoteinspector.com/free-credit-card-images/" TargetMode="External"/><Relationship Id="rId4" Type="http://schemas.openxmlformats.org/officeDocument/2006/relationships/image" Target="../media/image24.jpg"/><Relationship Id="rId9"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jpeg"/><Relationship Id="rId7" Type="http://schemas.openxmlformats.org/officeDocument/2006/relationships/hyperlink" Target="https://commons.wikimedia.org/wiki/File:Sidney_and_Lois_Eskenazi_Hospital,_Indianapolis.jp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hyperlink" Target="https://loonylabs.org/2021/08/" TargetMode="Externa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a:alphaModFix/>
          </a:blip>
          <a:srcRect/>
          <a:stretch/>
        </p:blipFill>
        <p:spPr>
          <a:xfrm>
            <a:off x="0" y="0"/>
            <a:ext cx="12469555" cy="7014125"/>
          </a:xfrm>
          <a:prstGeom prst="rect">
            <a:avLst/>
          </a:prstGeom>
          <a:noFill/>
          <a:ln>
            <a:noFill/>
          </a:ln>
        </p:spPr>
      </p:pic>
      <p:sp>
        <p:nvSpPr>
          <p:cNvPr id="122" name="Google Shape;122;p1"/>
          <p:cNvSpPr txBox="1"/>
          <p:nvPr/>
        </p:nvSpPr>
        <p:spPr>
          <a:xfrm>
            <a:off x="327949" y="4410715"/>
            <a:ext cx="8761621" cy="1311088"/>
          </a:xfrm>
          <a:prstGeom prst="rect">
            <a:avLst/>
          </a:prstGeom>
          <a:noFill/>
          <a:ln>
            <a:noFill/>
          </a:ln>
        </p:spPr>
        <p:txBody>
          <a:bodyPr spcFirstLastPara="1" wrap="square" lIns="0" tIns="45700" rIns="0"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Speak Up! </a:t>
            </a:r>
            <a:endParaRPr lang="en-US" sz="4400" dirty="0">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rgbClr val="000000"/>
              </a:buClr>
              <a:buSzPts val="4400"/>
              <a:buFont typeface="Arial"/>
              <a:buNone/>
            </a:pPr>
            <a:r>
              <a:rPr lang="en-US" sz="4400" b="0" i="0" u="none" strike="noStrike" cap="none" dirty="0">
                <a:solidFill>
                  <a:srgbClr val="F8971D"/>
                </a:solidFill>
                <a:latin typeface="Arial Black"/>
                <a:ea typeface="Arial Black"/>
                <a:cs typeface="Arial Black"/>
                <a:sym typeface="Arial Black"/>
              </a:rPr>
              <a:t>Indiana Housing Conference</a:t>
            </a:r>
            <a:endParaRPr sz="4400" b="0" i="0" u="none" strike="noStrike" cap="none" dirty="0">
              <a:solidFill>
                <a:srgbClr val="F8971D"/>
              </a:solidFill>
              <a:latin typeface="Arial Black"/>
              <a:ea typeface="Arial Black"/>
              <a:cs typeface="Arial Black"/>
              <a:sym typeface="Arial Black"/>
            </a:endParaRPr>
          </a:p>
        </p:txBody>
      </p:sp>
      <p:sp>
        <p:nvSpPr>
          <p:cNvPr id="2" name="TextBox 1">
            <a:extLst>
              <a:ext uri="{FF2B5EF4-FFF2-40B4-BE49-F238E27FC236}">
                <a16:creationId xmlns:a16="http://schemas.microsoft.com/office/drawing/2014/main" id="{4B29BEDB-8721-B413-1C0C-B00AC4CE1256}"/>
              </a:ext>
            </a:extLst>
          </p:cNvPr>
          <p:cNvSpPr txBox="1"/>
          <p:nvPr/>
        </p:nvSpPr>
        <p:spPr>
          <a:xfrm>
            <a:off x="478971" y="5889171"/>
            <a:ext cx="8610600" cy="584775"/>
          </a:xfrm>
          <a:prstGeom prst="rect">
            <a:avLst/>
          </a:prstGeom>
          <a:noFill/>
        </p:spPr>
        <p:txBody>
          <a:bodyPr wrap="square" rtlCol="0">
            <a:spAutoFit/>
          </a:bodyPr>
          <a:lstStyle/>
          <a:p>
            <a:r>
              <a:rPr lang="en-US" sz="3200" b="1" dirty="0"/>
              <a:t>August 28, 2025</a:t>
            </a:r>
          </a:p>
        </p:txBody>
      </p:sp>
      <p:pic>
        <p:nvPicPr>
          <p:cNvPr id="3074" name="Picture 516519794">
            <a:extLst>
              <a:ext uri="{FF2B5EF4-FFF2-40B4-BE49-F238E27FC236}">
                <a16:creationId xmlns:a16="http://schemas.microsoft.com/office/drawing/2014/main" id="{1E3B6247-B518-5E16-6D73-6E79C68B6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50" y="194542"/>
            <a:ext cx="50482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F62061-6A1B-5DBE-75D6-DB194145ACC8}"/>
              </a:ext>
            </a:extLst>
          </p:cNvPr>
          <p:cNvSpPr>
            <a:spLocks noGrp="1"/>
          </p:cNvSpPr>
          <p:nvPr>
            <p:ph type="title"/>
          </p:nvPr>
        </p:nvSpPr>
        <p:spPr>
          <a:xfrm>
            <a:off x="465607" y="255909"/>
            <a:ext cx="11360700" cy="763500"/>
          </a:xfrm>
        </p:spPr>
        <p:txBody>
          <a:bodyPr>
            <a:normAutofit fontScale="90000"/>
          </a:bodyPr>
          <a:lstStyle/>
          <a:p>
            <a:r>
              <a:rPr kumimoji="0" lang="en-US" sz="4400" b="0" i="0" u="none" strike="noStrike" kern="0" cap="none" spc="0" normalizeH="0" baseline="0" noProof="0" dirty="0">
                <a:ln>
                  <a:noFill/>
                </a:ln>
                <a:solidFill>
                  <a:srgbClr val="000000"/>
                </a:solidFill>
                <a:effectLst/>
                <a:uLnTx/>
                <a:uFillTx/>
                <a:latin typeface="Arial Black"/>
                <a:ea typeface="Arial Black"/>
                <a:cs typeface="Arial Black"/>
                <a:sym typeface="Arial Black"/>
              </a:rPr>
              <a:t>Speak Up! Sessions </a:t>
            </a:r>
            <a:r>
              <a:rPr kumimoji="0" lang="en-US" sz="2800" b="0" i="0" u="none" strike="noStrike" kern="0" cap="none" spc="0" normalizeH="0" baseline="0" noProof="0" dirty="0">
                <a:ln>
                  <a:noFill/>
                </a:ln>
                <a:solidFill>
                  <a:srgbClr val="000000"/>
                </a:solidFill>
                <a:effectLst/>
                <a:uLnTx/>
                <a:uFillTx/>
                <a:latin typeface="Arial Black"/>
                <a:ea typeface="Arial Black"/>
                <a:cs typeface="Arial Black"/>
                <a:sym typeface="Arial Black"/>
              </a:rPr>
              <a:t>(meet twice a month)</a:t>
            </a:r>
            <a:endParaRPr lang="en-US" dirty="0"/>
          </a:p>
        </p:txBody>
      </p:sp>
      <p:sp>
        <p:nvSpPr>
          <p:cNvPr id="9" name="Text Placeholder 8">
            <a:extLst>
              <a:ext uri="{FF2B5EF4-FFF2-40B4-BE49-F238E27FC236}">
                <a16:creationId xmlns:a16="http://schemas.microsoft.com/office/drawing/2014/main" id="{C67C1BAE-C64B-A773-8035-80C509137927}"/>
              </a:ext>
            </a:extLst>
          </p:cNvPr>
          <p:cNvSpPr>
            <a:spLocks noGrp="1"/>
          </p:cNvSpPr>
          <p:nvPr>
            <p:ph type="body" idx="1"/>
          </p:nvPr>
        </p:nvSpPr>
        <p:spPr>
          <a:xfrm>
            <a:off x="415600" y="1143000"/>
            <a:ext cx="11460714" cy="5459091"/>
          </a:xfrm>
        </p:spPr>
        <p:txBody>
          <a:bodyPr>
            <a:normAutofit fontScale="77500" lnSpcReduction="20000"/>
          </a:bodyPr>
          <a:lstStyle/>
          <a:p>
            <a:pPr marL="571500" indent="-457200" fontAlgn="base">
              <a:lnSpc>
                <a:spcPct val="90000"/>
              </a:lnSpc>
              <a:spcBef>
                <a:spcPts val="1000"/>
              </a:spcBef>
              <a:buClr>
                <a:srgbClr val="595959"/>
              </a:buClr>
              <a:buSzPts val="1800"/>
              <a:defRPr/>
            </a:pPr>
            <a:r>
              <a:rPr kumimoji="0" lang="en-US" sz="2800" b="0" i="0" u="none" strike="noStrike" kern="0" cap="none" spc="0" normalizeH="0" baseline="0" noProof="0" dirty="0">
                <a:ln>
                  <a:noFill/>
                </a:ln>
                <a:solidFill>
                  <a:srgbClr val="000000"/>
                </a:solidFill>
                <a:effectLst/>
                <a:uLnTx/>
                <a:uFillTx/>
                <a:latin typeface="Arial"/>
                <a:sym typeface="Montserrat"/>
              </a:rPr>
              <a:t>June 8</a:t>
            </a:r>
            <a:r>
              <a:rPr kumimoji="0" lang="en-US" sz="2800" b="0" i="0" u="none" strike="noStrike" kern="0" cap="none" spc="0" normalizeH="0" baseline="30000" noProof="0" dirty="0">
                <a:ln>
                  <a:noFill/>
                </a:ln>
                <a:solidFill>
                  <a:srgbClr val="000000"/>
                </a:solidFill>
                <a:effectLst/>
                <a:uLnTx/>
                <a:uFillTx/>
                <a:latin typeface="Arial"/>
                <a:sym typeface="Montserrat"/>
              </a:rPr>
              <a:t>th</a:t>
            </a:r>
            <a:r>
              <a:rPr kumimoji="0" lang="en-US" sz="2800" b="0" i="0" u="none" strike="noStrike" kern="0" cap="none" spc="0" normalizeH="0" baseline="0" noProof="0" dirty="0">
                <a:ln>
                  <a:noFill/>
                </a:ln>
                <a:solidFill>
                  <a:srgbClr val="000000"/>
                </a:solidFill>
                <a:effectLst/>
                <a:uLnTx/>
                <a:uFillTx/>
                <a:latin typeface="Arial"/>
                <a:sym typeface="Montserrat"/>
              </a:rPr>
              <a:t>: Orientation/Introduction</a:t>
            </a:r>
          </a:p>
          <a:p>
            <a:pPr marL="571500" indent="-457200" fontAlgn="base">
              <a:lnSpc>
                <a:spcPct val="90000"/>
              </a:lnSpc>
              <a:spcBef>
                <a:spcPts val="1000"/>
              </a:spcBef>
              <a:buClr>
                <a:srgbClr val="595959"/>
              </a:buClr>
              <a:buSzPts val="1800"/>
              <a:defRPr/>
            </a:pPr>
            <a:r>
              <a:rPr lang="en-US" sz="2800" dirty="0">
                <a:solidFill>
                  <a:srgbClr val="000000"/>
                </a:solidFill>
                <a:latin typeface="Arial"/>
              </a:rPr>
              <a:t>June 25</a:t>
            </a:r>
            <a:r>
              <a:rPr lang="en-US" sz="2800" baseline="30000" dirty="0">
                <a:solidFill>
                  <a:srgbClr val="000000"/>
                </a:solidFill>
                <a:latin typeface="Arial"/>
              </a:rPr>
              <a:t>th</a:t>
            </a:r>
            <a:r>
              <a:rPr lang="en-US" sz="2800" dirty="0">
                <a:solidFill>
                  <a:srgbClr val="000000"/>
                </a:solidFill>
                <a:latin typeface="Arial"/>
              </a:rPr>
              <a:t>; 3p-7p: Self Care: Choosing Stories that Serve Us</a:t>
            </a:r>
          </a:p>
          <a:p>
            <a:pPr marL="571500" indent="-457200" fontAlgn="base">
              <a:lnSpc>
                <a:spcPct val="90000"/>
              </a:lnSpc>
              <a:spcBef>
                <a:spcPts val="1000"/>
              </a:spcBef>
              <a:buClr>
                <a:srgbClr val="595959"/>
              </a:buClr>
              <a:buSzPts val="1800"/>
              <a:defRPr/>
            </a:pPr>
            <a:r>
              <a:rPr kumimoji="0" lang="en-US" sz="2800" b="0" i="0" u="none" strike="noStrike" kern="0" cap="none" spc="0" normalizeH="0" baseline="0" noProof="0" dirty="0">
                <a:ln>
                  <a:noFill/>
                </a:ln>
                <a:solidFill>
                  <a:srgbClr val="000000"/>
                </a:solidFill>
                <a:effectLst/>
                <a:uLnTx/>
                <a:uFillTx/>
                <a:latin typeface="Arial"/>
                <a:sym typeface="Montserrat"/>
              </a:rPr>
              <a:t>July 13</a:t>
            </a:r>
            <a:r>
              <a:rPr kumimoji="0" lang="en-US" sz="2800" b="0" i="0" u="none" strike="noStrike" kern="0" cap="none" spc="0" normalizeH="0" baseline="30000" noProof="0" dirty="0">
                <a:ln>
                  <a:noFill/>
                </a:ln>
                <a:solidFill>
                  <a:srgbClr val="000000"/>
                </a:solidFill>
                <a:effectLst/>
                <a:uLnTx/>
                <a:uFillTx/>
                <a:latin typeface="Arial"/>
                <a:sym typeface="Montserrat"/>
              </a:rPr>
              <a:t>th</a:t>
            </a:r>
            <a:r>
              <a:rPr kumimoji="0" lang="en-US" sz="2800" b="0" i="0" u="none" strike="noStrike" kern="0" cap="none" spc="0" normalizeH="0" baseline="0" noProof="0" dirty="0">
                <a:ln>
                  <a:noFill/>
                </a:ln>
                <a:solidFill>
                  <a:srgbClr val="000000"/>
                </a:solidFill>
                <a:effectLst/>
                <a:uLnTx/>
                <a:uFillTx/>
                <a:latin typeface="Arial"/>
                <a:sym typeface="Montserrat"/>
              </a:rPr>
              <a:t>; 1p-5p: The Power of Narrative</a:t>
            </a:r>
          </a:p>
          <a:p>
            <a:pPr marL="571500" indent="-457200" fontAlgn="base">
              <a:lnSpc>
                <a:spcPct val="90000"/>
              </a:lnSpc>
              <a:spcBef>
                <a:spcPts val="1000"/>
              </a:spcBef>
              <a:buClr>
                <a:srgbClr val="595959"/>
              </a:buClr>
              <a:buSzPts val="1800"/>
              <a:defRPr/>
            </a:pPr>
            <a:r>
              <a:rPr lang="en-US" sz="2800" dirty="0">
                <a:solidFill>
                  <a:srgbClr val="000000"/>
                </a:solidFill>
                <a:latin typeface="Arial"/>
              </a:rPr>
              <a:t>July 30</a:t>
            </a:r>
            <a:r>
              <a:rPr lang="en-US" sz="2800" baseline="30000" dirty="0">
                <a:solidFill>
                  <a:srgbClr val="000000"/>
                </a:solidFill>
                <a:latin typeface="Arial"/>
              </a:rPr>
              <a:t>th</a:t>
            </a:r>
            <a:r>
              <a:rPr lang="en-US" sz="2800" dirty="0">
                <a:solidFill>
                  <a:srgbClr val="000000"/>
                </a:solidFill>
                <a:latin typeface="Arial"/>
              </a:rPr>
              <a:t>; 3p-7p: Story of Self</a:t>
            </a:r>
          </a:p>
          <a:p>
            <a:pPr marL="571500" indent="-457200" fontAlgn="base">
              <a:lnSpc>
                <a:spcPct val="90000"/>
              </a:lnSpc>
              <a:spcBef>
                <a:spcPts val="1000"/>
              </a:spcBef>
              <a:buClr>
                <a:srgbClr val="595959"/>
              </a:buClr>
              <a:buSzPts val="1800"/>
              <a:defRPr/>
            </a:pPr>
            <a:r>
              <a:rPr kumimoji="0" lang="en-US" sz="2800" b="0" i="0" u="none" strike="noStrike" kern="0" cap="none" spc="0" normalizeH="0" baseline="0" noProof="0" dirty="0">
                <a:ln>
                  <a:noFill/>
                </a:ln>
                <a:solidFill>
                  <a:srgbClr val="000000"/>
                </a:solidFill>
                <a:effectLst/>
                <a:uLnTx/>
                <a:uFillTx/>
                <a:latin typeface="Arial"/>
                <a:sym typeface="Montserrat"/>
              </a:rPr>
              <a:t>August 10</a:t>
            </a:r>
            <a:r>
              <a:rPr kumimoji="0" lang="en-US" sz="2800" b="0" i="0" u="none" strike="noStrike" kern="0" cap="none" spc="0" normalizeH="0" baseline="30000" noProof="0" dirty="0">
                <a:ln>
                  <a:noFill/>
                </a:ln>
                <a:solidFill>
                  <a:srgbClr val="000000"/>
                </a:solidFill>
                <a:effectLst/>
                <a:uLnTx/>
                <a:uFillTx/>
                <a:latin typeface="Arial"/>
                <a:sym typeface="Montserrat"/>
              </a:rPr>
              <a:t>th</a:t>
            </a:r>
            <a:r>
              <a:rPr kumimoji="0" lang="en-US" sz="2800" b="0" i="0" u="none" strike="noStrike" kern="0" cap="none" spc="0" normalizeH="0" baseline="0" noProof="0" dirty="0">
                <a:ln>
                  <a:noFill/>
                </a:ln>
                <a:solidFill>
                  <a:srgbClr val="000000"/>
                </a:solidFill>
                <a:effectLst/>
                <a:uLnTx/>
                <a:uFillTx/>
                <a:latin typeface="Arial"/>
                <a:sym typeface="Montserrat"/>
              </a:rPr>
              <a:t>; 1p-5p: Story Rounds (practice) </a:t>
            </a:r>
          </a:p>
          <a:p>
            <a:pPr marL="571500" indent="-457200" fontAlgn="base">
              <a:lnSpc>
                <a:spcPct val="90000"/>
              </a:lnSpc>
              <a:spcBef>
                <a:spcPts val="1000"/>
              </a:spcBef>
              <a:buClr>
                <a:srgbClr val="595959"/>
              </a:buClr>
              <a:buSzPts val="1800"/>
              <a:defRPr/>
            </a:pPr>
            <a:r>
              <a:rPr lang="en-US" sz="2800" dirty="0">
                <a:solidFill>
                  <a:srgbClr val="000000"/>
                </a:solidFill>
                <a:latin typeface="Arial"/>
              </a:rPr>
              <a:t>August 20</a:t>
            </a:r>
            <a:r>
              <a:rPr lang="en-US" sz="2800" baseline="30000" dirty="0">
                <a:solidFill>
                  <a:srgbClr val="000000"/>
                </a:solidFill>
                <a:latin typeface="Arial"/>
              </a:rPr>
              <a:t>th</a:t>
            </a:r>
            <a:r>
              <a:rPr lang="en-US" sz="2800" dirty="0">
                <a:solidFill>
                  <a:srgbClr val="000000"/>
                </a:solidFill>
                <a:latin typeface="Arial"/>
              </a:rPr>
              <a:t>; 3p-7p: Legislative &amp; Public Policy &amp; Leadership Opportunities</a:t>
            </a:r>
          </a:p>
          <a:p>
            <a:pPr marL="571500" indent="-457200" fontAlgn="base">
              <a:lnSpc>
                <a:spcPct val="90000"/>
              </a:lnSpc>
              <a:spcBef>
                <a:spcPts val="1000"/>
              </a:spcBef>
              <a:buClr>
                <a:srgbClr val="595959"/>
              </a:buClr>
              <a:buSzPts val="1800"/>
              <a:defRPr/>
            </a:pPr>
            <a:r>
              <a:rPr kumimoji="0" lang="en-US" sz="2800" b="0" i="0" u="none" strike="noStrike" kern="0" cap="none" spc="0" normalizeH="0" baseline="0" noProof="0" dirty="0">
                <a:ln>
                  <a:noFill/>
                </a:ln>
                <a:solidFill>
                  <a:srgbClr val="000000"/>
                </a:solidFill>
                <a:effectLst/>
                <a:uLnTx/>
                <a:uFillTx/>
                <a:latin typeface="Arial"/>
                <a:sym typeface="Montserrat"/>
              </a:rPr>
              <a:t>September 3rd; 3p-7p: Story Rounds (practice)</a:t>
            </a:r>
          </a:p>
          <a:p>
            <a:pPr marL="571500" indent="-457200" fontAlgn="base">
              <a:lnSpc>
                <a:spcPct val="90000"/>
              </a:lnSpc>
              <a:spcBef>
                <a:spcPts val="1000"/>
              </a:spcBef>
              <a:buClr>
                <a:srgbClr val="595959"/>
              </a:buClr>
              <a:buSzPts val="1800"/>
              <a:defRPr/>
            </a:pPr>
            <a:r>
              <a:rPr lang="en-US" sz="2800" dirty="0">
                <a:solidFill>
                  <a:srgbClr val="000000"/>
                </a:solidFill>
                <a:latin typeface="Arial"/>
              </a:rPr>
              <a:t>September 21</a:t>
            </a:r>
            <a:r>
              <a:rPr lang="en-US" sz="2800" baseline="30000" dirty="0">
                <a:solidFill>
                  <a:srgbClr val="000000"/>
                </a:solidFill>
                <a:latin typeface="Arial"/>
              </a:rPr>
              <a:t>st</a:t>
            </a:r>
            <a:r>
              <a:rPr lang="en-US" sz="2800" dirty="0">
                <a:solidFill>
                  <a:srgbClr val="000000"/>
                </a:solidFill>
                <a:latin typeface="Arial"/>
              </a:rPr>
              <a:t>; 1p-5p: Know and Build your Audience</a:t>
            </a:r>
          </a:p>
          <a:p>
            <a:pPr marL="571500" indent="-457200" fontAlgn="base">
              <a:lnSpc>
                <a:spcPct val="90000"/>
              </a:lnSpc>
              <a:spcBef>
                <a:spcPts val="1000"/>
              </a:spcBef>
              <a:buClr>
                <a:srgbClr val="595959"/>
              </a:buClr>
              <a:buSzPts val="1800"/>
              <a:defRPr/>
            </a:pPr>
            <a:r>
              <a:rPr kumimoji="0" lang="en-US" sz="2800" b="0" i="0" u="none" strike="noStrike" kern="0" cap="none" spc="0" normalizeH="0" baseline="0" noProof="0" dirty="0">
                <a:ln>
                  <a:noFill/>
                </a:ln>
                <a:solidFill>
                  <a:srgbClr val="000000"/>
                </a:solidFill>
                <a:effectLst/>
                <a:uLnTx/>
                <a:uFillTx/>
                <a:latin typeface="Arial"/>
                <a:sym typeface="Montserrat"/>
              </a:rPr>
              <a:t>October 5th; 1p-5p: Pursuing Professional &amp; Community Opportunities</a:t>
            </a:r>
          </a:p>
          <a:p>
            <a:pPr marL="571500" indent="-457200" fontAlgn="base">
              <a:lnSpc>
                <a:spcPct val="90000"/>
              </a:lnSpc>
              <a:spcBef>
                <a:spcPts val="1000"/>
              </a:spcBef>
              <a:buClr>
                <a:srgbClr val="595959"/>
              </a:buClr>
              <a:buSzPts val="1800"/>
              <a:defRPr/>
            </a:pPr>
            <a:r>
              <a:rPr lang="en-US" sz="2800" dirty="0">
                <a:solidFill>
                  <a:srgbClr val="000000"/>
                </a:solidFill>
                <a:latin typeface="Arial"/>
              </a:rPr>
              <a:t>October 22</a:t>
            </a:r>
            <a:r>
              <a:rPr lang="en-US" sz="2800" baseline="30000" dirty="0">
                <a:solidFill>
                  <a:srgbClr val="000000"/>
                </a:solidFill>
                <a:latin typeface="Arial"/>
              </a:rPr>
              <a:t>nd</a:t>
            </a:r>
            <a:r>
              <a:rPr lang="en-US" sz="2800" dirty="0">
                <a:solidFill>
                  <a:srgbClr val="000000"/>
                </a:solidFill>
                <a:latin typeface="Arial"/>
              </a:rPr>
              <a:t>; 3p-7p: Polishing your Story</a:t>
            </a:r>
          </a:p>
          <a:p>
            <a:pPr marL="571500" indent="-457200" fontAlgn="base">
              <a:lnSpc>
                <a:spcPct val="90000"/>
              </a:lnSpc>
              <a:spcBef>
                <a:spcPts val="1000"/>
              </a:spcBef>
              <a:buClr>
                <a:srgbClr val="595959"/>
              </a:buClr>
              <a:buSzPts val="1800"/>
              <a:defRPr/>
            </a:pPr>
            <a:r>
              <a:rPr kumimoji="0" lang="en-US" sz="2800" b="0" i="0" u="none" strike="noStrike" kern="0" cap="none" spc="0" normalizeH="0" baseline="0" noProof="0" dirty="0">
                <a:ln>
                  <a:noFill/>
                </a:ln>
                <a:solidFill>
                  <a:srgbClr val="000000"/>
                </a:solidFill>
                <a:effectLst/>
                <a:uLnTx/>
                <a:uFillTx/>
                <a:latin typeface="Arial"/>
                <a:sym typeface="Montserrat"/>
              </a:rPr>
              <a:t>November 12</a:t>
            </a:r>
            <a:r>
              <a:rPr kumimoji="0" lang="en-US" sz="2800" b="0" i="0" u="none" strike="noStrike" kern="0" cap="none" spc="0" normalizeH="0" baseline="30000" noProof="0" dirty="0">
                <a:ln>
                  <a:noFill/>
                </a:ln>
                <a:solidFill>
                  <a:srgbClr val="000000"/>
                </a:solidFill>
                <a:effectLst/>
                <a:uLnTx/>
                <a:uFillTx/>
                <a:latin typeface="Arial"/>
                <a:sym typeface="Montserrat"/>
              </a:rPr>
              <a:t>th</a:t>
            </a:r>
            <a:r>
              <a:rPr kumimoji="0" lang="en-US" sz="2800" b="0" i="0" u="none" strike="noStrike" kern="0" cap="none" spc="0" normalizeH="0" baseline="0" noProof="0" dirty="0">
                <a:ln>
                  <a:noFill/>
                </a:ln>
                <a:solidFill>
                  <a:srgbClr val="000000"/>
                </a:solidFill>
                <a:effectLst/>
                <a:uLnTx/>
                <a:uFillTx/>
                <a:latin typeface="Arial"/>
                <a:sym typeface="Montserrat"/>
              </a:rPr>
              <a:t>; 3p-7p: Putting it All Together</a:t>
            </a:r>
          </a:p>
          <a:p>
            <a:pPr marL="571500" indent="-457200" fontAlgn="base">
              <a:lnSpc>
                <a:spcPct val="90000"/>
              </a:lnSpc>
              <a:spcBef>
                <a:spcPts val="1000"/>
              </a:spcBef>
              <a:buClr>
                <a:srgbClr val="595959"/>
              </a:buClr>
              <a:buSzPts val="1800"/>
              <a:defRPr/>
            </a:pPr>
            <a:r>
              <a:rPr lang="en-US" sz="2800" dirty="0">
                <a:solidFill>
                  <a:srgbClr val="000000"/>
                </a:solidFill>
                <a:latin typeface="Arial"/>
              </a:rPr>
              <a:t>November 30</a:t>
            </a:r>
            <a:r>
              <a:rPr lang="en-US" sz="2800" baseline="30000" dirty="0">
                <a:solidFill>
                  <a:srgbClr val="000000"/>
                </a:solidFill>
                <a:latin typeface="Arial"/>
              </a:rPr>
              <a:t>th</a:t>
            </a:r>
            <a:r>
              <a:rPr lang="en-US" sz="2800" dirty="0">
                <a:solidFill>
                  <a:srgbClr val="000000"/>
                </a:solidFill>
                <a:latin typeface="Arial"/>
              </a:rPr>
              <a:t>: Holiday show (optional group outing @ the Phoenix); evening-time to be determined</a:t>
            </a:r>
          </a:p>
          <a:p>
            <a:pPr marL="571500" indent="-457200" fontAlgn="base">
              <a:lnSpc>
                <a:spcPct val="90000"/>
              </a:lnSpc>
              <a:spcBef>
                <a:spcPts val="1000"/>
              </a:spcBef>
              <a:buClr>
                <a:srgbClr val="595959"/>
              </a:buClr>
              <a:buSzPts val="1800"/>
              <a:defRPr/>
            </a:pPr>
            <a:r>
              <a:rPr kumimoji="0" lang="en-US" sz="2800" b="0" i="0" u="none" strike="noStrike" kern="0" cap="none" spc="0" normalizeH="0" baseline="0" noProof="0" dirty="0">
                <a:ln>
                  <a:noFill/>
                </a:ln>
                <a:solidFill>
                  <a:srgbClr val="000000"/>
                </a:solidFill>
                <a:effectLst/>
                <a:uLnTx/>
                <a:uFillTx/>
                <a:latin typeface="Arial"/>
                <a:sym typeface="Montserrat"/>
              </a:rPr>
              <a:t>December 3rd; 3p-7p: Graduation</a:t>
            </a:r>
          </a:p>
          <a:p>
            <a:endParaRPr lang="en-US" dirty="0"/>
          </a:p>
        </p:txBody>
      </p:sp>
    </p:spTree>
    <p:extLst>
      <p:ext uri="{BB962C8B-B14F-4D97-AF65-F5344CB8AC3E}">
        <p14:creationId xmlns:p14="http://schemas.microsoft.com/office/powerpoint/2010/main" val="19659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9997-E1C3-C8B4-9931-8A1CDEB02543}"/>
              </a:ext>
            </a:extLst>
          </p:cNvPr>
          <p:cNvSpPr>
            <a:spLocks noGrp="1"/>
          </p:cNvSpPr>
          <p:nvPr>
            <p:ph type="title"/>
          </p:nvPr>
        </p:nvSpPr>
        <p:spPr>
          <a:xfrm>
            <a:off x="2198680" y="1463392"/>
            <a:ext cx="11360700" cy="763500"/>
          </a:xfrm>
        </p:spPr>
        <p:txBody>
          <a:bodyPr>
            <a:normAutofit fontScale="90000"/>
          </a:bodyPr>
          <a:lstStyle/>
          <a:p>
            <a:r>
              <a:rPr lang="en-US" dirty="0"/>
              <a:t>Speak Up! Resources</a:t>
            </a:r>
          </a:p>
        </p:txBody>
      </p:sp>
      <p:sp>
        <p:nvSpPr>
          <p:cNvPr id="3" name="Text Placeholder 2">
            <a:extLst>
              <a:ext uri="{FF2B5EF4-FFF2-40B4-BE49-F238E27FC236}">
                <a16:creationId xmlns:a16="http://schemas.microsoft.com/office/drawing/2014/main" id="{AB6E9660-7C2C-E47C-B2FF-A5D92C7F7BD0}"/>
              </a:ext>
            </a:extLst>
          </p:cNvPr>
          <p:cNvSpPr>
            <a:spLocks noGrp="1"/>
          </p:cNvSpPr>
          <p:nvPr>
            <p:ph type="body" idx="1"/>
          </p:nvPr>
        </p:nvSpPr>
        <p:spPr>
          <a:xfrm>
            <a:off x="415650" y="1527489"/>
            <a:ext cx="11360700" cy="4555200"/>
          </a:xfrm>
        </p:spPr>
        <p:txBody>
          <a:bodyPr/>
          <a:lstStyle/>
          <a:p>
            <a:pPr marL="76200" indent="0">
              <a:buNone/>
            </a:pPr>
            <a:endParaRPr lang="en-US" dirty="0"/>
          </a:p>
          <a:p>
            <a:pPr marL="76200" indent="0">
              <a:buNone/>
            </a:pPr>
            <a:endParaRPr lang="en-US" dirty="0"/>
          </a:p>
          <a:p>
            <a:pPr marL="76200" indent="0">
              <a:buNone/>
            </a:pPr>
            <a:endParaRPr lang="en-US" dirty="0"/>
          </a:p>
          <a:p>
            <a:pPr marL="76200" indent="0">
              <a:buNone/>
            </a:pPr>
            <a:r>
              <a:rPr lang="en-US" dirty="0"/>
              <a:t>The CSH website, </a:t>
            </a:r>
            <a:r>
              <a:rPr lang="en-US" dirty="0">
                <a:hlinkClick r:id="rId3"/>
              </a:rPr>
              <a:t>www.CSH.org</a:t>
            </a:r>
            <a:r>
              <a:rPr lang="en-US" dirty="0"/>
              <a:t> has additional resources, videos and information about Speak Up!</a:t>
            </a:r>
          </a:p>
          <a:p>
            <a:pPr marL="457200" marR="0" lvl="0" indent="-381000" algn="l" defTabSz="914400" rtl="0" eaLnBrk="1" fontAlgn="auto" latinLnBrk="0" hangingPunct="1">
              <a:lnSpc>
                <a:spcPct val="115000"/>
              </a:lnSpc>
              <a:spcBef>
                <a:spcPts val="0"/>
              </a:spcBef>
              <a:spcAft>
                <a:spcPts val="0"/>
              </a:spcAft>
              <a:buClr>
                <a:srgbClr val="595959"/>
              </a:buClr>
              <a:buSzPts val="2400"/>
              <a:buFont typeface="Montserrat"/>
              <a:buChar char="●"/>
              <a:tabLst/>
              <a:defRPr/>
            </a:pPr>
            <a:r>
              <a:rPr lang="en-US" dirty="0"/>
              <a:t>Speak Up! Resources page: </a:t>
            </a:r>
            <a:r>
              <a:rPr kumimoji="0" lang="en-US" sz="1800" b="0" i="0" u="none" strike="noStrike" kern="0" cap="none" spc="0" normalizeH="0" baseline="0" noProof="0" dirty="0">
                <a:ln>
                  <a:noFill/>
                </a:ln>
                <a:solidFill>
                  <a:srgbClr val="595959"/>
                </a:solidFill>
                <a:effectLst/>
                <a:uLnTx/>
                <a:uFillTx/>
                <a:latin typeface="Montserrat"/>
                <a:sym typeface="Montserrat"/>
                <a:hlinkClick r:id="rId4"/>
              </a:rPr>
              <a:t>Corporation for Supportive Housing - CSH Speak Up! - A Lived Experience Advocacy Initiative</a:t>
            </a:r>
            <a:endParaRPr kumimoji="0" lang="en-US" sz="1800" b="0" i="0" u="none" strike="noStrike" kern="0" cap="none" spc="0" normalizeH="0" baseline="0" noProof="0" dirty="0">
              <a:ln>
                <a:noFill/>
              </a:ln>
              <a:solidFill>
                <a:srgbClr val="595959"/>
              </a:solidFill>
              <a:effectLst/>
              <a:uLnTx/>
              <a:uFillTx/>
              <a:latin typeface="Montserrat"/>
              <a:sym typeface="Montserrat"/>
            </a:endParaRPr>
          </a:p>
          <a:p>
            <a:r>
              <a:rPr lang="en-US" dirty="0"/>
              <a:t>Speak UP! Video: </a:t>
            </a:r>
            <a:r>
              <a:rPr lang="en-US" dirty="0">
                <a:hlinkClick r:id="rId5"/>
              </a:rPr>
              <a:t>Learn about CSH Speak Up!</a:t>
            </a:r>
            <a:endParaRPr lang="en-US" dirty="0"/>
          </a:p>
          <a:p>
            <a:pPr marL="76200" indent="0">
              <a:buNone/>
            </a:pPr>
            <a:endParaRPr lang="en-US" dirty="0"/>
          </a:p>
        </p:txBody>
      </p:sp>
      <p:pic>
        <p:nvPicPr>
          <p:cNvPr id="1026" name="Picture 516519794">
            <a:extLst>
              <a:ext uri="{FF2B5EF4-FFF2-40B4-BE49-F238E27FC236}">
                <a16:creationId xmlns:a16="http://schemas.microsoft.com/office/drawing/2014/main" id="{05F7F1AC-962A-367D-7A1D-A9E15D80D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291" y="266186"/>
            <a:ext cx="50482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5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BF23-04B1-81A6-4513-D1FFF08C81DC}"/>
              </a:ext>
            </a:extLst>
          </p:cNvPr>
          <p:cNvSpPr>
            <a:spLocks noGrp="1"/>
          </p:cNvSpPr>
          <p:nvPr>
            <p:ph type="title"/>
          </p:nvPr>
        </p:nvSpPr>
        <p:spPr>
          <a:xfrm>
            <a:off x="838200" y="322922"/>
            <a:ext cx="10515600" cy="1325563"/>
          </a:xfrm>
        </p:spPr>
        <p:txBody>
          <a:bodyPr/>
          <a:lstStyle/>
          <a:p>
            <a:r>
              <a:rPr lang="en-US" dirty="0"/>
              <a:t>Contact Information</a:t>
            </a:r>
          </a:p>
        </p:txBody>
      </p:sp>
      <p:sp>
        <p:nvSpPr>
          <p:cNvPr id="3" name="Content Placeholder 2">
            <a:extLst>
              <a:ext uri="{FF2B5EF4-FFF2-40B4-BE49-F238E27FC236}">
                <a16:creationId xmlns:a16="http://schemas.microsoft.com/office/drawing/2014/main" id="{395F4FEE-181E-6F0A-332E-85DAF22F600F}"/>
              </a:ext>
            </a:extLst>
          </p:cNvPr>
          <p:cNvSpPr>
            <a:spLocks noGrp="1"/>
          </p:cNvSpPr>
          <p:nvPr>
            <p:ph sz="half" idx="10"/>
          </p:nvPr>
        </p:nvSpPr>
        <p:spPr>
          <a:xfrm>
            <a:off x="838200" y="1392702"/>
            <a:ext cx="10515600" cy="5142375"/>
          </a:xfrm>
        </p:spPr>
        <p:txBody>
          <a:bodyPr/>
          <a:lstStyle/>
          <a:p>
            <a:r>
              <a:rPr lang="en-US" dirty="0"/>
              <a:t>Lori Phillips-Steele</a:t>
            </a:r>
          </a:p>
          <a:p>
            <a:pPr marL="0" indent="0">
              <a:buNone/>
            </a:pPr>
            <a:r>
              <a:rPr lang="en-US" sz="2000" dirty="0"/>
              <a:t>Director, CSH Indiana</a:t>
            </a:r>
          </a:p>
          <a:p>
            <a:pPr marL="0" indent="0">
              <a:buNone/>
            </a:pPr>
            <a:r>
              <a:rPr lang="en-US" sz="2000" dirty="0">
                <a:hlinkClick r:id="rId3"/>
              </a:rPr>
              <a:t>Lori.Phillips-steele@csh.org</a:t>
            </a:r>
            <a:r>
              <a:rPr lang="en-US" sz="2000" dirty="0"/>
              <a:t> </a:t>
            </a:r>
          </a:p>
          <a:p>
            <a:pPr marL="0" indent="0">
              <a:buNone/>
            </a:pPr>
            <a:r>
              <a:rPr lang="en-US" sz="2000" dirty="0"/>
              <a:t>317-319-9202</a:t>
            </a:r>
          </a:p>
          <a:p>
            <a:r>
              <a:rPr lang="en-US" dirty="0"/>
              <a:t>Lia Hicks</a:t>
            </a:r>
          </a:p>
          <a:p>
            <a:pPr marL="0" indent="0">
              <a:buNone/>
            </a:pPr>
            <a:r>
              <a:rPr lang="en-US" sz="2000" dirty="0"/>
              <a:t>Senior Program Manager, CSH Indiana</a:t>
            </a:r>
          </a:p>
          <a:p>
            <a:pPr marL="0" indent="0">
              <a:buNone/>
            </a:pPr>
            <a:r>
              <a:rPr lang="en-US" sz="2000" dirty="0">
                <a:hlinkClick r:id="rId4"/>
              </a:rPr>
              <a:t>Lia.hicks@csh.org</a:t>
            </a:r>
            <a:endParaRPr lang="en-US" sz="2000" dirty="0"/>
          </a:p>
          <a:p>
            <a:pPr marL="0" indent="0">
              <a:buNone/>
            </a:pPr>
            <a:r>
              <a:rPr lang="en-US" sz="2000" dirty="0"/>
              <a:t>317-499-4773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576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3" name="Google Shape;613;g12f261aa162_0_337"/>
          <p:cNvSpPr txBox="1"/>
          <p:nvPr/>
        </p:nvSpPr>
        <p:spPr>
          <a:xfrm>
            <a:off x="9958800" y="6041363"/>
            <a:ext cx="13188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FF9900"/>
                </a:solidFill>
                <a:effectLst/>
                <a:uLnTx/>
                <a:uFillTx/>
                <a:latin typeface="Arial"/>
                <a:ea typeface="Arial"/>
                <a:cs typeface="Arial"/>
                <a:sym typeface="Arial"/>
              </a:rPr>
              <a:t>csh.org</a:t>
            </a:r>
            <a:endParaRPr kumimoji="0" sz="2200" b="1" i="0" u="none" strike="noStrike" kern="0" cap="none" spc="0" normalizeH="0" baseline="0" noProof="0">
              <a:ln>
                <a:noFill/>
              </a:ln>
              <a:solidFill>
                <a:srgbClr val="FF9900"/>
              </a:solidFill>
              <a:effectLst/>
              <a:uLnTx/>
              <a:uFillTx/>
              <a:latin typeface="Arial"/>
              <a:ea typeface="Arial"/>
              <a:cs typeface="Arial"/>
              <a:sym typeface="Arial"/>
            </a:endParaRPr>
          </a:p>
        </p:txBody>
      </p:sp>
      <p:sp>
        <p:nvSpPr>
          <p:cNvPr id="9" name="Google Shape;688;g12f4e1b70b9_0_195">
            <a:extLst>
              <a:ext uri="{FF2B5EF4-FFF2-40B4-BE49-F238E27FC236}">
                <a16:creationId xmlns:a16="http://schemas.microsoft.com/office/drawing/2014/main" id="{8E0C1BA3-9817-418C-99BA-46903966E23E}"/>
              </a:ext>
            </a:extLst>
          </p:cNvPr>
          <p:cNvSpPr txBox="1">
            <a:spLocks/>
          </p:cNvSpPr>
          <p:nvPr/>
        </p:nvSpPr>
        <p:spPr>
          <a:xfrm>
            <a:off x="181630" y="1070075"/>
            <a:ext cx="5768896" cy="18168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2pPr>
            <a:lvl3pPr marL="1371600" marR="0" lvl="2"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3pPr>
            <a:lvl4pPr marL="1828800" marR="0" lvl="3"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4pPr>
            <a:lvl5pPr marL="2286000" marR="0" lvl="4"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5pPr>
            <a:lvl6pPr marL="2743200" marR="0" lvl="5"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6pPr>
            <a:lvl7pPr marL="3200400" marR="0" lvl="6"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7pPr>
            <a:lvl8pPr marL="3657600" marR="0" lvl="7"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8pPr>
            <a:lvl9pPr marL="4114800" marR="0" lvl="8"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9pPr>
          </a:lstStyle>
          <a:p>
            <a:pPr marL="0" marR="0" lvl="0" indent="0" algn="ctr" defTabSz="914400" rtl="0" eaLnBrk="1" fontAlgn="auto" latinLnBrk="0" hangingPunct="1">
              <a:lnSpc>
                <a:spcPct val="150000"/>
              </a:lnSpc>
              <a:spcBef>
                <a:spcPts val="0"/>
              </a:spcBef>
              <a:spcAft>
                <a:spcPts val="1600"/>
              </a:spcAft>
              <a:buClr>
                <a:srgbClr val="595959"/>
              </a:buClr>
              <a:buSzPct val="27027"/>
              <a:buFont typeface="Montserrat"/>
              <a:buNone/>
              <a:tabLst/>
              <a:defRPr/>
            </a:pPr>
            <a:r>
              <a:rPr kumimoji="0" lang="en-US" sz="5700" b="1"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rPr>
              <a:t>Thank you!</a:t>
            </a:r>
          </a:p>
        </p:txBody>
      </p:sp>
      <p:pic>
        <p:nvPicPr>
          <p:cNvPr id="12" name="Google Shape;689;g12f4e1b70b9_0_195">
            <a:extLst>
              <a:ext uri="{FF2B5EF4-FFF2-40B4-BE49-F238E27FC236}">
                <a16:creationId xmlns:a16="http://schemas.microsoft.com/office/drawing/2014/main" id="{52FFB57F-1EF9-4B5E-AB35-D414A249A238}"/>
              </a:ext>
            </a:extLst>
          </p:cNvPr>
          <p:cNvPicPr preferRelativeResize="0"/>
          <p:nvPr/>
        </p:nvPicPr>
        <p:blipFill rotWithShape="1">
          <a:blip r:embed="rId3">
            <a:alphaModFix/>
          </a:blip>
          <a:srcRect l="17674" t="34120" r="17680" b="34310"/>
          <a:stretch/>
        </p:blipFill>
        <p:spPr>
          <a:xfrm>
            <a:off x="1089891" y="4669324"/>
            <a:ext cx="2999236" cy="16336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2EAF54-5F0A-0B56-F3D1-893AD6736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1810" r="9091" b="29838"/>
          <a:stretch>
            <a:fillRect/>
          </a:stretch>
        </p:blipFill>
        <p:spPr bwMode="auto">
          <a:xfrm>
            <a:off x="20" y="38100"/>
            <a:ext cx="12191980" cy="68579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a:extLst>
              <a:ext uri="{FF2B5EF4-FFF2-40B4-BE49-F238E27FC236}">
                <a16:creationId xmlns:a16="http://schemas.microsoft.com/office/drawing/2014/main" id="{9B7BC84E-76BD-B007-AF93-30A2A9560E82}"/>
              </a:ext>
            </a:extLst>
          </p:cNvPr>
          <p:cNvSpPr>
            <a:spLocks noGrp="1"/>
          </p:cNvSpPr>
          <p:nvPr>
            <p:ph type="ctrTitle"/>
          </p:nvPr>
        </p:nvSpPr>
        <p:spPr>
          <a:xfrm>
            <a:off x="685800" y="1634067"/>
            <a:ext cx="4080932" cy="3310468"/>
          </a:xfrm>
        </p:spPr>
        <p:txBody>
          <a:bodyPr>
            <a:normAutofit/>
          </a:bodyPr>
          <a:lstStyle/>
          <a:p>
            <a:pPr algn="l">
              <a:lnSpc>
                <a:spcPct val="90000"/>
              </a:lnSpc>
            </a:pPr>
            <a:r>
              <a:rPr lang="en-US" sz="5000" b="1" dirty="0">
                <a:solidFill>
                  <a:schemeClr val="bg1"/>
                </a:solidFill>
              </a:rPr>
              <a:t>PSH MY LIVED EXPERIENCE</a:t>
            </a:r>
          </a:p>
        </p:txBody>
      </p:sp>
      <p:sp>
        <p:nvSpPr>
          <p:cNvPr id="3" name="Subtitle 2">
            <a:extLst>
              <a:ext uri="{FF2B5EF4-FFF2-40B4-BE49-F238E27FC236}">
                <a16:creationId xmlns:a16="http://schemas.microsoft.com/office/drawing/2014/main" id="{669CFE68-73C3-13EB-B29A-D482905DB240}"/>
              </a:ext>
            </a:extLst>
          </p:cNvPr>
          <p:cNvSpPr>
            <a:spLocks noGrp="1"/>
          </p:cNvSpPr>
          <p:nvPr>
            <p:ph type="subTitle" idx="1"/>
          </p:nvPr>
        </p:nvSpPr>
        <p:spPr>
          <a:xfrm>
            <a:off x="685800" y="4944534"/>
            <a:ext cx="4080933" cy="939799"/>
          </a:xfrm>
        </p:spPr>
        <p:txBody>
          <a:bodyPr>
            <a:normAutofit fontScale="85000" lnSpcReduction="20000"/>
          </a:bodyPr>
          <a:lstStyle/>
          <a:p>
            <a:pPr algn="l"/>
            <a:r>
              <a:rPr lang="en-US" sz="3200" b="1" dirty="0">
                <a:solidFill>
                  <a:schemeClr val="bg1">
                    <a:lumMod val="95000"/>
                  </a:schemeClr>
                </a:solidFill>
              </a:rPr>
              <a:t>      PARKER PLACE</a:t>
            </a:r>
          </a:p>
          <a:p>
            <a:pPr algn="l"/>
            <a:r>
              <a:rPr lang="en-US" sz="3200" b="1" dirty="0">
                <a:solidFill>
                  <a:schemeClr val="bg1">
                    <a:lumMod val="95000"/>
                  </a:schemeClr>
                </a:solidFill>
              </a:rPr>
              <a:t>      SENIOR APARTMENTS</a:t>
            </a:r>
          </a:p>
        </p:txBody>
      </p:sp>
    </p:spTree>
    <p:extLst>
      <p:ext uri="{BB962C8B-B14F-4D97-AF65-F5344CB8AC3E}">
        <p14:creationId xmlns:p14="http://schemas.microsoft.com/office/powerpoint/2010/main" val="360968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DEFF-6339-0752-555D-FD0E3C9060C9}"/>
              </a:ext>
            </a:extLst>
          </p:cNvPr>
          <p:cNvSpPr>
            <a:spLocks noGrp="1"/>
          </p:cNvSpPr>
          <p:nvPr>
            <p:ph type="title"/>
          </p:nvPr>
        </p:nvSpPr>
        <p:spPr>
          <a:xfrm>
            <a:off x="3856383" y="258418"/>
            <a:ext cx="7646641" cy="1590260"/>
          </a:xfrm>
        </p:spPr>
        <p:txBody>
          <a:bodyPr vert="horz" lIns="91440" tIns="45720" rIns="91440" bIns="45720" rtlCol="0">
            <a:normAutofit/>
          </a:bodyPr>
          <a:lstStyle/>
          <a:p>
            <a:pPr>
              <a:lnSpc>
                <a:spcPct val="90000"/>
              </a:lnSpc>
            </a:pPr>
            <a:r>
              <a:rPr lang="en-US" sz="3600" b="1" dirty="0"/>
              <a:t>Wheeler Mission – Men's Homeless Shelter, Indianapolis</a:t>
            </a:r>
            <a:endParaRPr lang="en-US" sz="3400" b="1" dirty="0"/>
          </a:p>
        </p:txBody>
      </p:sp>
      <p:pic>
        <p:nvPicPr>
          <p:cNvPr id="6" name="Content Placeholder 5" descr="A neon sign on a building&#10;&#10;AI-generated content may be incorrect.">
            <a:extLst>
              <a:ext uri="{FF2B5EF4-FFF2-40B4-BE49-F238E27FC236}">
                <a16:creationId xmlns:a16="http://schemas.microsoft.com/office/drawing/2014/main" id="{73B6C75C-D28F-D4B1-4690-9BC4B7F3B6A0}"/>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89942" y="2126974"/>
            <a:ext cx="3530128" cy="39955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Content Placeholder 6" descr="A group of people standing in rows of beds&#10;&#10;AI-generated content may be incorrect.">
            <a:extLst>
              <a:ext uri="{FF2B5EF4-FFF2-40B4-BE49-F238E27FC236}">
                <a16:creationId xmlns:a16="http://schemas.microsoft.com/office/drawing/2014/main" id="{2BEA558B-6ED0-6587-85CD-BC02D53195B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5088" r="27080" b="1"/>
          <a:stretch>
            <a:fillRect/>
          </a:stretch>
        </p:blipFill>
        <p:spPr>
          <a:xfrm>
            <a:off x="20" y="10"/>
            <a:ext cx="3175466"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pic>
        <p:nvPicPr>
          <p:cNvPr id="10244" name="Picture 4">
            <a:extLst>
              <a:ext uri="{FF2B5EF4-FFF2-40B4-BE49-F238E27FC236}">
                <a16:creationId xmlns:a16="http://schemas.microsoft.com/office/drawing/2014/main" id="{7CD11EB0-A112-059E-B5B3-19306FE9E13B}"/>
              </a:ext>
            </a:extLst>
          </p:cNvPr>
          <p:cNvPicPr>
            <a:picLocks noGrp="1" noChangeAspect="1" noChangeArrowheads="1"/>
          </p:cNvPicPr>
          <p:nvPr>
            <p:ph sz="quarter" idx="4"/>
          </p:nvPr>
        </p:nvPicPr>
        <p:blipFill rotWithShape="1">
          <a:blip r:embed="rId8">
            <a:extLst>
              <a:ext uri="{28A0092B-C50C-407E-A947-70E740481C1C}">
                <a14:useLocalDpi xmlns:a14="http://schemas.microsoft.com/office/drawing/2010/main" val="0"/>
              </a:ext>
            </a:extLst>
          </a:blip>
          <a:srcRect l="20552" t="24395" r="34785" b="11507"/>
          <a:stretch>
            <a:fillRect/>
          </a:stretch>
        </p:blipFill>
        <p:spPr bwMode="auto">
          <a:xfrm>
            <a:off x="6559826" y="2135233"/>
            <a:ext cx="5466522" cy="40551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8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1000" r="-1000"/>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B714B8A-3F59-8990-FCF4-0383B145D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088" r="29361" b="-2"/>
          <a:stretch>
            <a:fillRect/>
          </a:stretch>
        </p:blipFill>
        <p:spPr bwMode="auto">
          <a:xfrm>
            <a:off x="20" y="10"/>
            <a:ext cx="3175466"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8" name="Content Placeholder 7" descr="A statue of a person lying on a bench&#10;&#10;AI-generated content may be incorrect.">
            <a:extLst>
              <a:ext uri="{FF2B5EF4-FFF2-40B4-BE49-F238E27FC236}">
                <a16:creationId xmlns:a16="http://schemas.microsoft.com/office/drawing/2014/main" id="{82290AFF-CB36-23C8-2B95-DB52A2613EC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847" r="18718" b="-4"/>
          <a:stretch>
            <a:fillRect/>
          </a:stretch>
        </p:blipFill>
        <p:spPr>
          <a:xfrm>
            <a:off x="20" y="4901964"/>
            <a:ext cx="3459143" cy="1956037"/>
          </a:xfrm>
          <a:custGeom>
            <a:avLst/>
            <a:gdLst/>
            <a:ahLst/>
            <a:cxnLst/>
            <a:rect l="l" t="t" r="r" b="b"/>
            <a:pathLst>
              <a:path w="3459163" h="1956037">
                <a:moveTo>
                  <a:pt x="0" y="0"/>
                </a:moveTo>
                <a:lnTo>
                  <a:pt x="2310547" y="343987"/>
                </a:lnTo>
                <a:lnTo>
                  <a:pt x="3459163" y="1951804"/>
                </a:lnTo>
                <a:lnTo>
                  <a:pt x="0" y="1956037"/>
                </a:lnTo>
                <a:close/>
              </a:path>
            </a:pathLst>
          </a:custGeom>
          <a:ln w="38100">
            <a:noFill/>
          </a:ln>
          <a:effectLst/>
        </p:spPr>
      </p:pic>
      <p:sp>
        <p:nvSpPr>
          <p:cNvPr id="3137" name="Content Placeholder 3098">
            <a:extLst>
              <a:ext uri="{FF2B5EF4-FFF2-40B4-BE49-F238E27FC236}">
                <a16:creationId xmlns:a16="http://schemas.microsoft.com/office/drawing/2014/main" id="{6193F61A-C389-2967-CF77-AE975ABB7BB8}"/>
              </a:ext>
            </a:extLst>
          </p:cNvPr>
          <p:cNvSpPr>
            <a:spLocks noGrp="1"/>
          </p:cNvSpPr>
          <p:nvPr>
            <p:ph sz="half" idx="1"/>
          </p:nvPr>
        </p:nvSpPr>
        <p:spPr>
          <a:xfrm>
            <a:off x="3028951" y="685800"/>
            <a:ext cx="8439150" cy="4133849"/>
          </a:xfrm>
          <a:effectLst>
            <a:glow rad="101600">
              <a:schemeClr val="accent3">
                <a:satMod val="175000"/>
                <a:alpha val="40000"/>
              </a:schemeClr>
            </a:glow>
          </a:effectLst>
        </p:spPr>
        <p:txBody>
          <a:bodyPr vert="horz" lIns="91440" tIns="45720" rIns="91440" bIns="45720" rtlCol="0" anchor="ctr">
            <a:normAutofit fontScale="47500" lnSpcReduction="20000"/>
          </a:bodyPr>
          <a:lstStyle/>
          <a:p>
            <a:pPr marL="0" indent="0">
              <a:buNone/>
            </a:pPr>
            <a:r>
              <a:rPr lang="en-US" sz="2800" b="1" dirty="0">
                <a:solidFill>
                  <a:srgbClr val="FF0000"/>
                </a:solidFill>
              </a:rPr>
              <a:t> </a:t>
            </a:r>
            <a:r>
              <a:rPr lang="en-US" sz="10100" b="1" dirty="0">
                <a:solidFill>
                  <a:srgbClr val="FF0000"/>
                </a:solidFill>
              </a:rPr>
              <a:t>It can be unbearable and almost impossible to find that hope shot or empowerment while living under a bridge, in a tent, or sleeping on a park bench. </a:t>
            </a:r>
            <a:endParaRPr lang="en-US" sz="2800" dirty="0">
              <a:solidFill>
                <a:srgbClr val="FF0000"/>
              </a:solidFill>
            </a:endParaRPr>
          </a:p>
        </p:txBody>
      </p:sp>
    </p:spTree>
    <p:extLst>
      <p:ext uri="{BB962C8B-B14F-4D97-AF65-F5344CB8AC3E}">
        <p14:creationId xmlns:p14="http://schemas.microsoft.com/office/powerpoint/2010/main" val="269180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2DD6-BC3D-CBD2-3375-58640632ADDF}"/>
              </a:ext>
            </a:extLst>
          </p:cNvPr>
          <p:cNvSpPr>
            <a:spLocks noGrp="1"/>
          </p:cNvSpPr>
          <p:nvPr>
            <p:ph type="title"/>
          </p:nvPr>
        </p:nvSpPr>
        <p:spPr>
          <a:xfrm>
            <a:off x="4745039" y="-2057400"/>
            <a:ext cx="11218861" cy="1752599"/>
          </a:xfrm>
        </p:spPr>
        <p:txBody>
          <a:bodyPr vert="horz" lIns="91440" tIns="45720" rIns="91440" bIns="45720" rtlCol="0" anchor="ctr">
            <a:normAutofit/>
          </a:bodyPr>
          <a:lstStyle/>
          <a:p>
            <a:pPr algn="l">
              <a:lnSpc>
                <a:spcPct val="90000"/>
              </a:lnSpc>
            </a:pPr>
            <a:r>
              <a:rPr lang="en-US" sz="3100" b="1" dirty="0">
                <a:solidFill>
                  <a:schemeClr val="tx1">
                    <a:lumMod val="95000"/>
                    <a:lumOff val="5000"/>
                  </a:schemeClr>
                </a:solidFill>
              </a:rPr>
              <a:t>  </a:t>
            </a:r>
            <a:endParaRPr lang="en-US" sz="2800" dirty="0">
              <a:solidFill>
                <a:schemeClr val="tx1">
                  <a:lumMod val="95000"/>
                  <a:lumOff val="5000"/>
                </a:schemeClr>
              </a:solidFill>
              <a:latin typeface="Arial Nova Cond" panose="020F0502020204030204" pitchFamily="34" charset="0"/>
            </a:endParaRPr>
          </a:p>
        </p:txBody>
      </p:sp>
      <p:sp>
        <p:nvSpPr>
          <p:cNvPr id="1085" name="Content Placeholder 1070">
            <a:extLst>
              <a:ext uri="{FF2B5EF4-FFF2-40B4-BE49-F238E27FC236}">
                <a16:creationId xmlns:a16="http://schemas.microsoft.com/office/drawing/2014/main" id="{52CCD16E-EC5F-217D-ECDB-A68785958A24}"/>
              </a:ext>
            </a:extLst>
          </p:cNvPr>
          <p:cNvSpPr>
            <a:spLocks noGrp="1"/>
          </p:cNvSpPr>
          <p:nvPr>
            <p:ph sz="half" idx="1"/>
          </p:nvPr>
        </p:nvSpPr>
        <p:spPr>
          <a:xfrm>
            <a:off x="3560762" y="2743199"/>
            <a:ext cx="7446961" cy="3124201"/>
          </a:xfrm>
        </p:spPr>
        <p:txBody>
          <a:bodyPr vert="horz" lIns="91440" tIns="45720" rIns="91440" bIns="45720" rtlCol="0" anchor="ctr">
            <a:normAutofit/>
          </a:bodyPr>
          <a:lstStyle/>
          <a:p>
            <a:pPr marL="0" indent="0">
              <a:buNone/>
            </a:pPr>
            <a:r>
              <a:rPr lang="en-US" sz="2000" dirty="0">
                <a:solidFill>
                  <a:schemeClr val="tx1">
                    <a:lumMod val="95000"/>
                    <a:lumOff val="5000"/>
                  </a:schemeClr>
                </a:solidFill>
                <a:latin typeface="Arial Nova Cond" panose="020F0502020204030204" pitchFamily="34" charset="0"/>
              </a:rPr>
              <a:t>.</a:t>
            </a:r>
            <a:endParaRPr lang="en-US" dirty="0">
              <a:solidFill>
                <a:schemeClr val="bg1"/>
              </a:solidFill>
            </a:endParaRPr>
          </a:p>
        </p:txBody>
      </p:sp>
      <p:graphicFrame>
        <p:nvGraphicFramePr>
          <p:cNvPr id="1087" name="Content Placeholder 13">
            <a:extLst>
              <a:ext uri="{FF2B5EF4-FFF2-40B4-BE49-F238E27FC236}">
                <a16:creationId xmlns:a16="http://schemas.microsoft.com/office/drawing/2014/main" id="{15B9B8B7-0153-7D7F-D54D-734C2E7EB2F2}"/>
              </a:ext>
            </a:extLst>
          </p:cNvPr>
          <p:cNvGraphicFramePr>
            <a:graphicFrameLocks noGrp="1"/>
          </p:cNvGraphicFramePr>
          <p:nvPr>
            <p:ph sz="half" idx="2"/>
            <p:extLst>
              <p:ext uri="{D42A27DB-BD31-4B8C-83A1-F6EECF244321}">
                <p14:modId xmlns:p14="http://schemas.microsoft.com/office/powerpoint/2010/main" val="3738396432"/>
              </p:ext>
            </p:extLst>
          </p:nvPr>
        </p:nvGraphicFramePr>
        <p:xfrm>
          <a:off x="4343400" y="457200"/>
          <a:ext cx="7124700" cy="6187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a:extLst>
              <a:ext uri="{FF2B5EF4-FFF2-40B4-BE49-F238E27FC236}">
                <a16:creationId xmlns:a16="http://schemas.microsoft.com/office/drawing/2014/main" id="{5D1160BB-6CC9-415E-D8F5-2D23A9D1F45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617" t="41232" r="50480" b="30146"/>
          <a:stretch>
            <a:fillRect/>
          </a:stretch>
        </p:blipFill>
        <p:spPr bwMode="auto">
          <a:xfrm>
            <a:off x="304800" y="82550"/>
            <a:ext cx="3810000" cy="271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Content Placeholder 5" descr="A cartoon of a child with a backpack&#10;&#10;AI-generated content may be incorrect.">
            <a:extLst>
              <a:ext uri="{FF2B5EF4-FFF2-40B4-BE49-F238E27FC236}">
                <a16:creationId xmlns:a16="http://schemas.microsoft.com/office/drawing/2014/main" id="{F9E6776F-75C6-8E99-21C1-E05FA39925B5}"/>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10665" r="6272" b="-1"/>
          <a:stretch>
            <a:fillRect/>
          </a:stretch>
        </p:blipFill>
        <p:spPr>
          <a:xfrm>
            <a:off x="0" y="2600734"/>
            <a:ext cx="4038600" cy="4257266"/>
          </a:xfrm>
          <a:custGeom>
            <a:avLst/>
            <a:gdLst/>
            <a:ahLst/>
            <a:cxnLst/>
            <a:rect l="l" t="t" r="r" b="b"/>
            <a:pathLst>
              <a:path w="2733421" h="3085156">
                <a:moveTo>
                  <a:pt x="0" y="0"/>
                </a:moveTo>
                <a:lnTo>
                  <a:pt x="2733421" y="461444"/>
                </a:lnTo>
                <a:lnTo>
                  <a:pt x="2294818" y="3063138"/>
                </a:lnTo>
                <a:lnTo>
                  <a:pt x="2310547" y="3085156"/>
                </a:lnTo>
                <a:lnTo>
                  <a:pt x="0" y="2741169"/>
                </a:lnTo>
                <a:close/>
              </a:path>
            </a:pathLst>
          </a:custGeom>
          <a:ln w="38100">
            <a:noFill/>
          </a:ln>
          <a:effectLst/>
        </p:spPr>
      </p:pic>
      <p:pic>
        <p:nvPicPr>
          <p:cNvPr id="4" name="Picture 3" descr="A cartoon of a backpack&#10;&#10;AI-generated content may be incorrect.">
            <a:extLst>
              <a:ext uri="{FF2B5EF4-FFF2-40B4-BE49-F238E27FC236}">
                <a16:creationId xmlns:a16="http://schemas.microsoft.com/office/drawing/2014/main" id="{F2CFDCFA-8CB3-AE4C-7327-D3E2EBD236AF}"/>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0" y="3151316"/>
            <a:ext cx="2301919" cy="2457004"/>
          </a:xfrm>
          <a:prstGeom prst="rect">
            <a:avLst/>
          </a:prstGeom>
        </p:spPr>
      </p:pic>
    </p:spTree>
    <p:extLst>
      <p:ext uri="{BB962C8B-B14F-4D97-AF65-F5344CB8AC3E}">
        <p14:creationId xmlns:p14="http://schemas.microsoft.com/office/powerpoint/2010/main" val="244777612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299A-F759-C056-3737-3ABA0EA3D9A8}"/>
              </a:ext>
            </a:extLst>
          </p:cNvPr>
          <p:cNvSpPr>
            <a:spLocks noGrp="1"/>
          </p:cNvSpPr>
          <p:nvPr>
            <p:ph type="title"/>
          </p:nvPr>
        </p:nvSpPr>
        <p:spPr>
          <a:xfrm>
            <a:off x="1484312" y="0"/>
            <a:ext cx="2812386" cy="2563318"/>
          </a:xfrm>
        </p:spPr>
        <p:txBody>
          <a:bodyPr vert="horz" lIns="91440" tIns="45720" rIns="91440" bIns="45720" rtlCol="0" anchor="ctr">
            <a:normAutofit fontScale="90000"/>
          </a:bodyPr>
          <a:lstStyle/>
          <a:p>
            <a:pPr>
              <a:lnSpc>
                <a:spcPct val="90000"/>
              </a:lnSpc>
            </a:pPr>
            <a:br>
              <a:rPr lang="en-US" sz="1400" b="1" dirty="0"/>
            </a:br>
            <a:r>
              <a:rPr lang="en-US" sz="1800" b="1" dirty="0"/>
              <a:t>DURING MY SEARCH FOR HOUSING MOST POTENTIAL RENTALS REQUIRED A</a:t>
            </a:r>
            <a:br>
              <a:rPr lang="en-US" sz="1800" b="1" dirty="0"/>
            </a:br>
            <a:r>
              <a:rPr lang="en-US" sz="1800" b="1" dirty="0"/>
              <a:t> NON-REFUNDABLE APPLICATION FEE RANGING FROM $15 TO $50, WHICH SEEMED LIKE A WASTEFUL EXPENSE GIVEN MY LESS-THAN-IDEAL CREDIT SCORE, RENTAL HISTORY, AND CRIMINAL RECORD.</a:t>
            </a:r>
            <a:br>
              <a:rPr lang="en-US" sz="1400" b="1" dirty="0"/>
            </a:br>
            <a:endParaRPr lang="en-US" sz="1400" dirty="0"/>
          </a:p>
        </p:txBody>
      </p:sp>
      <p:pic>
        <p:nvPicPr>
          <p:cNvPr id="22" name="Content Placeholder 21" descr="A close-up of a eviction notice">
            <a:extLst>
              <a:ext uri="{FF2B5EF4-FFF2-40B4-BE49-F238E27FC236}">
                <a16:creationId xmlns:a16="http://schemas.microsoft.com/office/drawing/2014/main" id="{163FFA61-96D3-7691-150F-76AB4D94BA0C}"/>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43400" y="3507253"/>
            <a:ext cx="3866295" cy="27806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Content Placeholder 11" descr="A person in orange standing behind bars&#10;&#10;AI-generated content may be incorrect.">
            <a:extLst>
              <a:ext uri="{FF2B5EF4-FFF2-40B4-BE49-F238E27FC236}">
                <a16:creationId xmlns:a16="http://schemas.microsoft.com/office/drawing/2014/main" id="{E2490385-BCEC-C04C-5DFF-32EDF490ABD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9166"/>
          <a:stretch>
            <a:fillRect/>
          </a:stretch>
        </p:blipFill>
        <p:spPr>
          <a:xfrm>
            <a:off x="8281586" y="3458250"/>
            <a:ext cx="3380762" cy="28786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A screenshot of a computer&#10;&#10;AI-generated content may be incorrect.">
            <a:extLst>
              <a:ext uri="{FF2B5EF4-FFF2-40B4-BE49-F238E27FC236}">
                <a16:creationId xmlns:a16="http://schemas.microsoft.com/office/drawing/2014/main" id="{1AC52908-AC6A-76B3-7BFA-EFC0D1F3486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2715" t="34253" r="5643" b="9988"/>
          <a:stretch>
            <a:fillRect/>
          </a:stretch>
        </p:blipFill>
        <p:spPr bwMode="auto">
          <a:xfrm>
            <a:off x="4646951" y="0"/>
            <a:ext cx="3293460" cy="30398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Content Placeholder 8" descr="A smartphone with a credit score gauge on it&#10;&#10;AI-generated content may be incorrect.">
            <a:extLst>
              <a:ext uri="{FF2B5EF4-FFF2-40B4-BE49-F238E27FC236}">
                <a16:creationId xmlns:a16="http://schemas.microsoft.com/office/drawing/2014/main" id="{804CA533-54B5-EF61-C59C-172E9BC55E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14765" r="2" b="416"/>
          <a:stretch>
            <a:fillRect/>
          </a:stretch>
        </p:blipFill>
        <p:spPr>
          <a:xfrm>
            <a:off x="8278236" y="207818"/>
            <a:ext cx="3232519" cy="2462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Box 9">
            <a:extLst>
              <a:ext uri="{FF2B5EF4-FFF2-40B4-BE49-F238E27FC236}">
                <a16:creationId xmlns:a16="http://schemas.microsoft.com/office/drawing/2014/main" id="{19F1ADA8-B202-CA7F-E004-DF90F5F2E506}"/>
              </a:ext>
            </a:extLst>
          </p:cNvPr>
          <p:cNvSpPr txBox="1"/>
          <p:nvPr/>
        </p:nvSpPr>
        <p:spPr>
          <a:xfrm>
            <a:off x="5140732" y="3996267"/>
            <a:ext cx="6362291" cy="1884628"/>
          </a:xfrm>
          <a:prstGeom prst="rect">
            <a:avLst/>
          </a:prstGeom>
        </p:spPr>
        <p:txBody>
          <a:bodyPr vert="horz" lIns="91440" tIns="45720" rIns="91440" bIns="45720" rtlCol="0" anchor="t">
            <a:normAutofit/>
          </a:bodyPr>
          <a:lstStyle/>
          <a:p>
            <a:pPr algn="r">
              <a:spcBef>
                <a:spcPct val="20000"/>
              </a:spcBef>
              <a:spcAft>
                <a:spcPts val="600"/>
              </a:spcAft>
              <a:buClr>
                <a:schemeClr val="accent1">
                  <a:lumMod val="75000"/>
                </a:schemeClr>
              </a:buClr>
              <a:buSzPct val="145000"/>
            </a:pPr>
            <a:endParaRPr lang="en-US" sz="2100" dirty="0"/>
          </a:p>
        </p:txBody>
      </p:sp>
      <p:sp>
        <p:nvSpPr>
          <p:cNvPr id="11" name="TextBox 10">
            <a:extLst>
              <a:ext uri="{FF2B5EF4-FFF2-40B4-BE49-F238E27FC236}">
                <a16:creationId xmlns:a16="http://schemas.microsoft.com/office/drawing/2014/main" id="{8098CA36-EAC3-4360-E64B-34495D53C564}"/>
              </a:ext>
            </a:extLst>
          </p:cNvPr>
          <p:cNvSpPr txBox="1"/>
          <p:nvPr/>
        </p:nvSpPr>
        <p:spPr>
          <a:xfrm>
            <a:off x="5293132" y="4148667"/>
            <a:ext cx="6362291" cy="1884628"/>
          </a:xfrm>
          <a:prstGeom prst="rect">
            <a:avLst/>
          </a:prstGeom>
        </p:spPr>
        <p:txBody>
          <a:bodyPr vert="horz" lIns="91440" tIns="45720" rIns="91440" bIns="45720" rtlCol="0" anchor="t">
            <a:normAutofit/>
          </a:bodyPr>
          <a:lstStyle/>
          <a:p>
            <a:pPr algn="r">
              <a:spcBef>
                <a:spcPct val="20000"/>
              </a:spcBef>
              <a:spcAft>
                <a:spcPts val="600"/>
              </a:spcAft>
              <a:buClr>
                <a:schemeClr val="accent1">
                  <a:lumMod val="75000"/>
                </a:schemeClr>
              </a:buClr>
              <a:buSzPct val="145000"/>
            </a:pPr>
            <a:endParaRPr lang="en-US" sz="2100" dirty="0"/>
          </a:p>
        </p:txBody>
      </p:sp>
      <p:pic>
        <p:nvPicPr>
          <p:cNvPr id="38" name="Content Placeholder 37" descr="A police tape with red and blue lights">
            <a:extLst>
              <a:ext uri="{FF2B5EF4-FFF2-40B4-BE49-F238E27FC236}">
                <a16:creationId xmlns:a16="http://schemas.microsoft.com/office/drawing/2014/main" id="{555B0655-04D5-E954-D5EB-0C67F0FA78C2}"/>
              </a:ext>
            </a:extLst>
          </p:cNvPr>
          <p:cNvPicPr>
            <a:picLocks noGrp="1" noChangeAspect="1"/>
          </p:cNvPicPr>
          <p:nvPr>
            <p:ph sz="half" idx="1"/>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249251" y="2729758"/>
            <a:ext cx="3258355" cy="33104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3782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094" name="Group 2093">
            <a:extLst>
              <a:ext uri="{FF2B5EF4-FFF2-40B4-BE49-F238E27FC236}">
                <a16:creationId xmlns:a16="http://schemas.microsoft.com/office/drawing/2014/main" id="{8AEBEFE2-515F-4B18-8468-97D8C73098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98" name="Freeform 6">
              <a:extLst>
                <a:ext uri="{FF2B5EF4-FFF2-40B4-BE49-F238E27FC236}">
                  <a16:creationId xmlns:a16="http://schemas.microsoft.com/office/drawing/2014/main" id="{42A84A1C-64AD-4415-AC50-45FB65361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99" name="Freeform 7">
              <a:extLst>
                <a:ext uri="{FF2B5EF4-FFF2-40B4-BE49-F238E27FC236}">
                  <a16:creationId xmlns:a16="http://schemas.microsoft.com/office/drawing/2014/main" id="{B9CCB5DF-B7FE-4417-9B32-672497E3A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100" name="Freeform 8">
              <a:extLst>
                <a:ext uri="{FF2B5EF4-FFF2-40B4-BE49-F238E27FC236}">
                  <a16:creationId xmlns:a16="http://schemas.microsoft.com/office/drawing/2014/main" id="{3C6EE6E1-4DD7-4FB0-9428-1B0064584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01" name="Freeform 9">
              <a:extLst>
                <a:ext uri="{FF2B5EF4-FFF2-40B4-BE49-F238E27FC236}">
                  <a16:creationId xmlns:a16="http://schemas.microsoft.com/office/drawing/2014/main" id="{F19641FD-140C-4164-882A-1C36915F4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102" name="Freeform 10">
              <a:extLst>
                <a:ext uri="{FF2B5EF4-FFF2-40B4-BE49-F238E27FC236}">
                  <a16:creationId xmlns:a16="http://schemas.microsoft.com/office/drawing/2014/main" id="{1B022741-DE93-4568-9EA7-CFDF6A7B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03" name="Freeform 11">
              <a:extLst>
                <a:ext uri="{FF2B5EF4-FFF2-40B4-BE49-F238E27FC236}">
                  <a16:creationId xmlns:a16="http://schemas.microsoft.com/office/drawing/2014/main" id="{0366A110-6771-478C-915F-09E3FC17D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43" name="Content Placeholder 2">
            <a:extLst>
              <a:ext uri="{FF2B5EF4-FFF2-40B4-BE49-F238E27FC236}">
                <a16:creationId xmlns:a16="http://schemas.microsoft.com/office/drawing/2014/main" id="{02D43334-1D11-6402-72D4-7DB5F6E5A435}"/>
              </a:ext>
            </a:extLst>
          </p:cNvPr>
          <p:cNvSpPr>
            <a:spLocks noGrp="1"/>
          </p:cNvSpPr>
          <p:nvPr>
            <p:ph sz="half" idx="1"/>
            <p:extLst>
              <p:ext uri="{E7BDC344-281C-4309-B0C6-D0EE65EED2A8}">
                <p202:designPr xmlns:p202="http://schemas.microsoft.com/office/powerpoint/2020/02/main">
                  <p202:designTagLst>
                    <p202:designTag name="ARCH:1:CLS" val="LargePlainText"/>
                  </p202:designTagLst>
                </p202:designPr>
              </p:ext>
            </p:extLst>
          </p:nvPr>
        </p:nvSpPr>
        <p:spPr>
          <a:xfrm>
            <a:off x="1484311" y="304801"/>
            <a:ext cx="5747778" cy="5486400"/>
          </a:xfrm>
        </p:spPr>
        <p:txBody>
          <a:bodyPr vert="horz" lIns="91440" tIns="45720" rIns="91440" bIns="45720" rtlCol="0" anchor="ctr">
            <a:normAutofit/>
          </a:bodyPr>
          <a:lstStyle/>
          <a:p>
            <a:pPr indent="0">
              <a:buNone/>
            </a:pPr>
            <a:r>
              <a:rPr lang="en-US" sz="2800" b="1" dirty="0"/>
              <a:t>Ms. Sara </a:t>
            </a:r>
            <a:r>
              <a:rPr lang="en-US" sz="2800" b="1" dirty="0" err="1"/>
              <a:t>Alrajabi</a:t>
            </a:r>
            <a:r>
              <a:rPr lang="en-US" sz="2800" b="1" dirty="0"/>
              <a:t>, </a:t>
            </a:r>
          </a:p>
          <a:p>
            <a:pPr indent="0">
              <a:buNone/>
            </a:pPr>
            <a:r>
              <a:rPr lang="en-US" sz="2800" b="1" kern="1200" cap="none" dirty="0">
                <a:solidFill>
                  <a:schemeClr val="tx1"/>
                </a:solidFill>
                <a:effectLst/>
                <a:latin typeface="+mn-lt"/>
                <a:ea typeface="+mn-ea"/>
                <a:cs typeface="+mn-cs"/>
              </a:rPr>
              <a:t>Passionate individual who utilizes professional and lived experience to create equity on local and national levels. </a:t>
            </a:r>
          </a:p>
          <a:p>
            <a:pPr indent="0">
              <a:buNone/>
            </a:pPr>
            <a:r>
              <a:rPr lang="en-US" sz="2800" b="1" dirty="0"/>
              <a:t>CPSP|</a:t>
            </a:r>
            <a:r>
              <a:rPr lang="en-US" sz="2800" b="1" kern="1200" cap="none" dirty="0">
                <a:solidFill>
                  <a:srgbClr val="002060"/>
                </a:solidFill>
                <a:effectLst/>
                <a:latin typeface="+mn-lt"/>
                <a:ea typeface="+mn-ea"/>
                <a:cs typeface="+mn-cs"/>
              </a:rPr>
              <a:t>HVAF</a:t>
            </a:r>
            <a:r>
              <a:rPr lang="en-US" sz="2800" b="1" kern="1200" cap="none" dirty="0">
                <a:solidFill>
                  <a:schemeClr val="tx1"/>
                </a:solidFill>
                <a:effectLst/>
                <a:latin typeface="+mn-lt"/>
                <a:ea typeface="+mn-ea"/>
                <a:cs typeface="+mn-cs"/>
              </a:rPr>
              <a:t> – Helping Veterans and Families – Ivy Tech Community College Indianapolis, Indiana </a:t>
            </a:r>
            <a:r>
              <a:rPr lang="en-US" sz="2800" b="1" kern="1200" cap="none" dirty="0">
                <a:solidFill>
                  <a:srgbClr val="DE0000"/>
                </a:solidFill>
                <a:effectLst/>
                <a:latin typeface="+mn-lt"/>
                <a:ea typeface="+mn-ea"/>
                <a:cs typeface="+mn-cs"/>
              </a:rPr>
              <a:t>United States </a:t>
            </a:r>
          </a:p>
          <a:p>
            <a:pPr indent="0">
              <a:buNone/>
            </a:pPr>
            <a:endParaRPr lang="en-US" b="1" kern="1200" cap="none" dirty="0">
              <a:solidFill>
                <a:schemeClr val="tx1"/>
              </a:solidFill>
              <a:effectLst/>
              <a:latin typeface="+mn-lt"/>
              <a:ea typeface="+mn-ea"/>
              <a:cs typeface="+mn-cs"/>
            </a:endParaRPr>
          </a:p>
          <a:p>
            <a:pPr indent="0"/>
            <a:endParaRPr lang="en-US" dirty="0"/>
          </a:p>
        </p:txBody>
      </p:sp>
      <p:pic>
        <p:nvPicPr>
          <p:cNvPr id="2050" name="Picture 2" descr="Sara Alrajabi">
            <a:extLst>
              <a:ext uri="{FF2B5EF4-FFF2-40B4-BE49-F238E27FC236}">
                <a16:creationId xmlns:a16="http://schemas.microsoft.com/office/drawing/2014/main" id="{E5A1247D-BA71-D5B0-1E14-75550A932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162" r="-3" b="-3"/>
          <a:stretch>
            <a:fillRect/>
          </a:stretch>
        </p:blipFill>
        <p:spPr bwMode="auto">
          <a:xfrm>
            <a:off x="8314843" y="726565"/>
            <a:ext cx="2629478" cy="25200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4" name="Picture 6">
            <a:extLst>
              <a:ext uri="{FF2B5EF4-FFF2-40B4-BE49-F238E27FC236}">
                <a16:creationId xmlns:a16="http://schemas.microsoft.com/office/drawing/2014/main" id="{9A0BF9A3-3745-CD4E-4C3B-AF507142AB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66" t="31007" r="44263" b="24484"/>
          <a:stretch>
            <a:fillRect/>
          </a:stretch>
        </p:blipFill>
        <p:spPr bwMode="auto">
          <a:xfrm>
            <a:off x="8344994" y="3365562"/>
            <a:ext cx="2569177" cy="24573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7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46D056-ED54-F4D5-A017-4DFFA81710B3}"/>
              </a:ext>
            </a:extLst>
          </p:cNvPr>
          <p:cNvSpPr/>
          <p:nvPr/>
        </p:nvSpPr>
        <p:spPr>
          <a:xfrm>
            <a:off x="-1" y="-29308"/>
            <a:ext cx="12192000" cy="6887307"/>
          </a:xfrm>
          <a:prstGeom prst="rect">
            <a:avLst/>
          </a:prstGeom>
          <a:solidFill>
            <a:srgbClr val="47494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474948"/>
              </a:solidFill>
              <a:cs typeface="Arial"/>
            </a:endParaRPr>
          </a:p>
        </p:txBody>
      </p:sp>
      <p:sp>
        <p:nvSpPr>
          <p:cNvPr id="2" name="Title 1">
            <a:extLst>
              <a:ext uri="{FF2B5EF4-FFF2-40B4-BE49-F238E27FC236}">
                <a16:creationId xmlns:a16="http://schemas.microsoft.com/office/drawing/2014/main" id="{B4E2BEF8-267E-4A2C-F8A1-2FC1AC04E47D}"/>
              </a:ext>
            </a:extLst>
          </p:cNvPr>
          <p:cNvSpPr>
            <a:spLocks noGrp="1"/>
          </p:cNvSpPr>
          <p:nvPr>
            <p:ph type="title"/>
          </p:nvPr>
        </p:nvSpPr>
        <p:spPr>
          <a:xfrm>
            <a:off x="653667" y="600200"/>
            <a:ext cx="11278438" cy="5454300"/>
          </a:xfrm>
        </p:spPr>
        <p:txBody>
          <a:bodyPr>
            <a:normAutofit/>
          </a:bodyPr>
          <a:lstStyle/>
          <a:p>
            <a:pPr>
              <a:lnSpc>
                <a:spcPct val="112999"/>
              </a:lnSpc>
            </a:pPr>
            <a:r>
              <a:rPr lang="en-US" sz="3600" dirty="0">
                <a:solidFill>
                  <a:srgbClr val="F8971D"/>
                </a:solidFill>
              </a:rPr>
              <a:t>CSH (Corporation for Supportive Housing) Mission</a:t>
            </a:r>
            <a:br>
              <a:rPr lang="en-US" sz="3600" dirty="0">
                <a:solidFill>
                  <a:schemeClr val="bg1"/>
                </a:solidFill>
              </a:rPr>
            </a:br>
            <a:br>
              <a:rPr lang="en-US" sz="3600" dirty="0">
                <a:solidFill>
                  <a:schemeClr val="bg1"/>
                </a:solidFill>
              </a:rPr>
            </a:br>
            <a:r>
              <a:rPr lang="en-US" sz="3200" dirty="0">
                <a:solidFill>
                  <a:schemeClr val="bg1"/>
                </a:solidFill>
              </a:rPr>
              <a:t>CSH works to advance </a:t>
            </a:r>
            <a:r>
              <a:rPr lang="en-US" sz="3200" dirty="0">
                <a:solidFill>
                  <a:srgbClr val="F8971D"/>
                </a:solidFill>
              </a:rPr>
              <a:t>affordable housing aligned with services</a:t>
            </a:r>
            <a:r>
              <a:rPr lang="en-US" sz="3200" dirty="0">
                <a:solidFill>
                  <a:schemeClr val="bg1"/>
                </a:solidFill>
              </a:rPr>
              <a:t> </a:t>
            </a:r>
            <a:r>
              <a:rPr lang="en-US" sz="3200" dirty="0">
                <a:solidFill>
                  <a:srgbClr val="F8971D"/>
                </a:solidFill>
              </a:rPr>
              <a:t>as an approach to help people thrive</a:t>
            </a:r>
            <a:r>
              <a:rPr lang="en-US" sz="3200" dirty="0">
                <a:solidFill>
                  <a:schemeClr val="bg1"/>
                </a:solidFill>
              </a:rPr>
              <a:t>. We do this by advocating for effective policies and funding, investing in communities, and strengthening the supportive housing field.</a:t>
            </a:r>
            <a:endParaRPr lang="en-US" dirty="0"/>
          </a:p>
        </p:txBody>
      </p:sp>
    </p:spTree>
    <p:extLst>
      <p:ext uri="{BB962C8B-B14F-4D97-AF65-F5344CB8AC3E}">
        <p14:creationId xmlns:p14="http://schemas.microsoft.com/office/powerpoint/2010/main" val="234871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D5E7-EDF1-C69F-35BB-EC89D5D97B2B}"/>
              </a:ext>
            </a:extLst>
          </p:cNvPr>
          <p:cNvSpPr>
            <a:spLocks noGrp="1"/>
          </p:cNvSpPr>
          <p:nvPr>
            <p:ph type="title"/>
          </p:nvPr>
        </p:nvSpPr>
        <p:spPr>
          <a:xfrm>
            <a:off x="1280161" y="1380068"/>
            <a:ext cx="5951928" cy="3782775"/>
          </a:xfrm>
        </p:spPr>
        <p:txBody>
          <a:bodyPr vert="horz" lIns="91440" tIns="45720" rIns="91440" bIns="45720" rtlCol="0" anchor="b">
            <a:noAutofit/>
          </a:bodyPr>
          <a:lstStyle/>
          <a:p>
            <a:pPr algn="l"/>
            <a:r>
              <a:rPr lang="en-US" sz="4400" dirty="0"/>
              <a:t>Mrs. Stephanie Metzger</a:t>
            </a:r>
            <a:br>
              <a:rPr lang="en-US" sz="4400" dirty="0"/>
            </a:br>
            <a:r>
              <a:rPr lang="en-US" sz="4400" dirty="0"/>
              <a:t>Former Community Services Coordinator / Manager</a:t>
            </a:r>
          </a:p>
        </p:txBody>
      </p:sp>
      <p:pic>
        <p:nvPicPr>
          <p:cNvPr id="2050" name="Picture 2" descr="Pic for CRF site">
            <a:extLst>
              <a:ext uri="{FF2B5EF4-FFF2-40B4-BE49-F238E27FC236}">
                <a16:creationId xmlns:a16="http://schemas.microsoft.com/office/drawing/2014/main" id="{8CF1EB34-16FB-D418-FC24-AAB2D2F0529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19753"/>
          <a:stretch>
            <a:fillRect/>
          </a:stretch>
        </p:blipFill>
        <p:spPr bwMode="auto">
          <a:xfrm>
            <a:off x="7873801" y="1182275"/>
            <a:ext cx="3341190" cy="420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19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105" name="Group 4104">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106"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107"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108"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109"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110"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111"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4113" name="Group 4112">
            <a:extLst>
              <a:ext uri="{FF2B5EF4-FFF2-40B4-BE49-F238E27FC236}">
                <a16:creationId xmlns:a16="http://schemas.microsoft.com/office/drawing/2014/main" id="{E4C39A5A-6D63-4FAC-B6C2-D37778B97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114" name="Freeform 6">
              <a:extLst>
                <a:ext uri="{FF2B5EF4-FFF2-40B4-BE49-F238E27FC236}">
                  <a16:creationId xmlns:a16="http://schemas.microsoft.com/office/drawing/2014/main" id="{80E46C4F-3514-46CB-AE42-CB60783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115" name="Freeform 7">
              <a:extLst>
                <a:ext uri="{FF2B5EF4-FFF2-40B4-BE49-F238E27FC236}">
                  <a16:creationId xmlns:a16="http://schemas.microsoft.com/office/drawing/2014/main" id="{E5084902-5C24-45E2-B5A3-092541E3C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116" name="Freeform 8">
              <a:extLst>
                <a:ext uri="{FF2B5EF4-FFF2-40B4-BE49-F238E27FC236}">
                  <a16:creationId xmlns:a16="http://schemas.microsoft.com/office/drawing/2014/main" id="{37FA1E91-A8BC-48A2-AC9A-E89FD96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117" name="Freeform 9">
              <a:extLst>
                <a:ext uri="{FF2B5EF4-FFF2-40B4-BE49-F238E27FC236}">
                  <a16:creationId xmlns:a16="http://schemas.microsoft.com/office/drawing/2014/main" id="{764E3167-8F97-4F74-BF1C-06B09CB71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118" name="Freeform 10">
              <a:extLst>
                <a:ext uri="{FF2B5EF4-FFF2-40B4-BE49-F238E27FC236}">
                  <a16:creationId xmlns:a16="http://schemas.microsoft.com/office/drawing/2014/main" id="{7008DBEC-8AE7-4A3E-92FB-A56EDF90D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119" name="Freeform 11">
              <a:extLst>
                <a:ext uri="{FF2B5EF4-FFF2-40B4-BE49-F238E27FC236}">
                  <a16:creationId xmlns:a16="http://schemas.microsoft.com/office/drawing/2014/main" id="{0A04160F-52CD-4394-AAF9-EE7B5A1F4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7DC6CF3A-014D-1AAF-061F-B290A5A4E344}"/>
              </a:ext>
            </a:extLst>
          </p:cNvPr>
          <p:cNvSpPr>
            <a:spLocks noGrp="1"/>
          </p:cNvSpPr>
          <p:nvPr>
            <p:ph type="title"/>
          </p:nvPr>
        </p:nvSpPr>
        <p:spPr>
          <a:xfrm>
            <a:off x="1753496" y="685800"/>
            <a:ext cx="2543201" cy="1752599"/>
          </a:xfrm>
        </p:spPr>
        <p:txBody>
          <a:bodyPr vert="horz" lIns="91440" tIns="45720" rIns="91440" bIns="45720" rtlCol="0" anchor="b">
            <a:normAutofit/>
          </a:bodyPr>
          <a:lstStyle/>
          <a:p>
            <a:pPr algn="l"/>
            <a:r>
              <a:rPr lang="en-US" sz="3200" dirty="0"/>
              <a:t>     </a:t>
            </a:r>
          </a:p>
        </p:txBody>
      </p:sp>
      <p:sp>
        <p:nvSpPr>
          <p:cNvPr id="4121" name="Rounded Rectangle 16">
            <a:extLst>
              <a:ext uri="{FF2B5EF4-FFF2-40B4-BE49-F238E27FC236}">
                <a16:creationId xmlns:a16="http://schemas.microsoft.com/office/drawing/2014/main" id="{55599FE3-8CCE-4364-9F89-0C11699C4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55D8F267-F43F-E9AF-0405-44B3091FE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564" r="-1" b="27764"/>
          <a:stretch>
            <a:fillRect/>
          </a:stretch>
        </p:blipFill>
        <p:spPr bwMode="auto">
          <a:xfrm>
            <a:off x="4941202" y="1011765"/>
            <a:ext cx="6237359" cy="4546708"/>
          </a:xfrm>
          <a:prstGeom prst="rect">
            <a:avLst/>
          </a:prstGeom>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CB752E14-F6CE-86DA-ACFD-3582298FB90C}"/>
              </a:ext>
            </a:extLst>
          </p:cNvPr>
          <p:cNvSpPr>
            <a:spLocks noGrp="1"/>
          </p:cNvSpPr>
          <p:nvPr>
            <p:ph sz="half" idx="1"/>
          </p:nvPr>
        </p:nvSpPr>
        <p:spPr>
          <a:xfrm>
            <a:off x="1420837" y="-142240"/>
            <a:ext cx="3516922" cy="3799840"/>
          </a:xfrm>
        </p:spPr>
        <p:txBody>
          <a:bodyPr>
            <a:normAutofit/>
          </a:bodyPr>
          <a:lstStyle/>
          <a:p>
            <a:pPr marL="0" indent="0">
              <a:buNone/>
            </a:pPr>
            <a:r>
              <a:rPr lang="en-US" sz="2400" b="1" dirty="0"/>
              <a:t>PARKER PLACE </a:t>
            </a:r>
          </a:p>
          <a:p>
            <a:pPr marL="0" indent="0">
              <a:buNone/>
            </a:pPr>
            <a:r>
              <a:rPr lang="en-US" sz="2400" b="1" dirty="0"/>
              <a:t>SENIOR APARTMENTS </a:t>
            </a:r>
          </a:p>
          <a:p>
            <a:pPr marL="0" indent="0">
              <a:buNone/>
            </a:pPr>
            <a:r>
              <a:rPr lang="en-US" sz="2400" b="1" dirty="0"/>
              <a:t>MAY 9</a:t>
            </a:r>
            <a:r>
              <a:rPr lang="en-US" sz="2400" b="1" baseline="30000" dirty="0"/>
              <a:t>TH</a:t>
            </a:r>
            <a:r>
              <a:rPr lang="en-US" sz="2400" b="1" dirty="0"/>
              <a:t> 2019 !!! </a:t>
            </a:r>
          </a:p>
          <a:p>
            <a:pPr marL="0" indent="0">
              <a:buNone/>
            </a:pPr>
            <a:r>
              <a:rPr lang="en-US" sz="2400" b="1" dirty="0"/>
              <a:t>A DAY I WILL ALWAYS REMEMBER </a:t>
            </a:r>
          </a:p>
        </p:txBody>
      </p:sp>
      <p:pic>
        <p:nvPicPr>
          <p:cNvPr id="11" name="Picture 10">
            <a:extLst>
              <a:ext uri="{FF2B5EF4-FFF2-40B4-BE49-F238E27FC236}">
                <a16:creationId xmlns:a16="http://schemas.microsoft.com/office/drawing/2014/main" id="{462E059E-9E01-B84A-9650-CB2D95282987}"/>
              </a:ext>
            </a:extLst>
          </p:cNvPr>
          <p:cNvPicPr>
            <a:picLocks noChangeAspect="1"/>
          </p:cNvPicPr>
          <p:nvPr/>
        </p:nvPicPr>
        <p:blipFill>
          <a:blip r:embed="rId5"/>
          <a:srcRect l="67656" t="42000" r="19062" b="34667"/>
          <a:stretch>
            <a:fillRect/>
          </a:stretch>
        </p:blipFill>
        <p:spPr>
          <a:xfrm>
            <a:off x="1292077" y="3423138"/>
            <a:ext cx="3025141" cy="2661920"/>
          </a:xfrm>
          <a:prstGeom prst="rect">
            <a:avLst/>
          </a:prstGeom>
          <a:ln>
            <a:noFill/>
          </a:ln>
          <a:effectLst>
            <a:softEdge rad="112500"/>
          </a:effectLst>
        </p:spPr>
      </p:pic>
    </p:spTree>
    <p:extLst>
      <p:ext uri="{BB962C8B-B14F-4D97-AF65-F5344CB8AC3E}">
        <p14:creationId xmlns:p14="http://schemas.microsoft.com/office/powerpoint/2010/main" val="391911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3"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4"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5"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6"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1"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2"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53" name="Rectangle 52">
            <a:extLst>
              <a:ext uri="{FF2B5EF4-FFF2-40B4-BE49-F238E27FC236}">
                <a16:creationId xmlns:a16="http://schemas.microsoft.com/office/drawing/2014/main" id="{08689088-E8EA-4B0D-9DF5-6503E5538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90B3B91-59FA-408F-A060-4A5642F58B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33" name="Freeform 6">
              <a:extLst>
                <a:ext uri="{FF2B5EF4-FFF2-40B4-BE49-F238E27FC236}">
                  <a16:creationId xmlns:a16="http://schemas.microsoft.com/office/drawing/2014/main" id="{8858380C-1240-4374-A31F-4278225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4" name="Freeform 7">
              <a:extLst>
                <a:ext uri="{FF2B5EF4-FFF2-40B4-BE49-F238E27FC236}">
                  <a16:creationId xmlns:a16="http://schemas.microsoft.com/office/drawing/2014/main" id="{642672F0-8EDE-42F0-944E-D262890D1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5" name="Freeform 8">
              <a:extLst>
                <a:ext uri="{FF2B5EF4-FFF2-40B4-BE49-F238E27FC236}">
                  <a16:creationId xmlns:a16="http://schemas.microsoft.com/office/drawing/2014/main" id="{254BC2E7-552E-4779-9D00-E3A091292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6" name="Freeform 9">
              <a:extLst>
                <a:ext uri="{FF2B5EF4-FFF2-40B4-BE49-F238E27FC236}">
                  <a16:creationId xmlns:a16="http://schemas.microsoft.com/office/drawing/2014/main" id="{BFBE2397-6D4D-4BFA-91A5-867C902EE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4" name="Freeform 10">
              <a:extLst>
                <a:ext uri="{FF2B5EF4-FFF2-40B4-BE49-F238E27FC236}">
                  <a16:creationId xmlns:a16="http://schemas.microsoft.com/office/drawing/2014/main" id="{400B3F5B-0BB3-42F2-8DAE-82D0FA758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5" name="Freeform 11">
              <a:extLst>
                <a:ext uri="{FF2B5EF4-FFF2-40B4-BE49-F238E27FC236}">
                  <a16:creationId xmlns:a16="http://schemas.microsoft.com/office/drawing/2014/main" id="{AEA6C096-5021-4A6C-B25B-C3DECB2B6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1053EBD-9F49-CEDA-BFBB-B6764C67AF77}"/>
              </a:ext>
            </a:extLst>
          </p:cNvPr>
          <p:cNvSpPr>
            <a:spLocks noGrp="1"/>
          </p:cNvSpPr>
          <p:nvPr>
            <p:ph type="title"/>
          </p:nvPr>
        </p:nvSpPr>
        <p:spPr>
          <a:xfrm>
            <a:off x="3810000" y="247650"/>
            <a:ext cx="8382000" cy="2076450"/>
          </a:xfrm>
        </p:spPr>
        <p:txBody>
          <a:bodyPr vert="horz" lIns="91440" tIns="45720" rIns="91440" bIns="45720" rtlCol="0" anchor="ctr">
            <a:normAutofit fontScale="90000"/>
          </a:bodyPr>
          <a:lstStyle/>
          <a:p>
            <a:r>
              <a:rPr lang="en-US" dirty="0">
                <a:solidFill>
                  <a:srgbClr val="FF0000"/>
                </a:solidFill>
                <a:latin typeface="Bernard MT Condensed" panose="02050806060905020404" pitchFamily="18" charset="0"/>
                <a:ea typeface="ADLaM Display" panose="02010000000000000000" pitchFamily="2" charset="0"/>
                <a:cs typeface="ADLaM Display" panose="02010000000000000000" pitchFamily="2" charset="0"/>
              </a:rPr>
              <a:t>ESKENAZI HOSPITAL </a:t>
            </a:r>
            <a:br>
              <a:rPr lang="en-US" dirty="0">
                <a:latin typeface="Bernard MT Condensed" panose="02050806060905020404" pitchFamily="18" charset="0"/>
                <a:ea typeface="ADLaM Display" panose="02010000000000000000" pitchFamily="2" charset="0"/>
                <a:cs typeface="ADLaM Display" panose="02010000000000000000" pitchFamily="2" charset="0"/>
              </a:rPr>
            </a:br>
            <a:br>
              <a:rPr lang="en-US" b="1" dirty="0">
                <a:latin typeface="Bernard MT Condensed" panose="02050806060905020404" pitchFamily="18" charset="0"/>
                <a:ea typeface="ADLaM Display" panose="02010000000000000000" pitchFamily="2" charset="0"/>
                <a:cs typeface="ADLaM Display" panose="02010000000000000000" pitchFamily="2" charset="0"/>
              </a:rPr>
            </a:br>
            <a:br>
              <a:rPr lang="en-US" dirty="0"/>
            </a:br>
            <a:r>
              <a:rPr lang="en-US" b="1" dirty="0"/>
              <a:t>"I’ve undergone six facial surgeries, overcome Hepatitis C, endured a major back operation, and received a total hip replacement.</a:t>
            </a:r>
            <a:br>
              <a:rPr lang="en-US" dirty="0"/>
            </a:br>
            <a:endParaRPr lang="en-US" dirty="0"/>
          </a:p>
        </p:txBody>
      </p:sp>
      <p:pic>
        <p:nvPicPr>
          <p:cNvPr id="9" name="Content Placeholder 8" descr="A large wooden spiral sculpture in a building">
            <a:extLst>
              <a:ext uri="{FF2B5EF4-FFF2-40B4-BE49-F238E27FC236}">
                <a16:creationId xmlns:a16="http://schemas.microsoft.com/office/drawing/2014/main" id="{E0BEFD45-BEB4-CFBD-CC4E-7F8C177BAB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5675" r="23768" b="-2"/>
          <a:stretch>
            <a:fillRect/>
          </a:stretch>
        </p:blipFill>
        <p:spPr>
          <a:xfrm>
            <a:off x="20" y="10"/>
            <a:ext cx="3175466"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pic>
        <p:nvPicPr>
          <p:cNvPr id="14" name="Content Placeholder 13" descr="A building with blue windows&#10;&#10;AI-generated content may be incorrect.">
            <a:extLst>
              <a:ext uri="{FF2B5EF4-FFF2-40B4-BE49-F238E27FC236}">
                <a16:creationId xmlns:a16="http://schemas.microsoft.com/office/drawing/2014/main" id="{B8F50915-C214-FD2F-30ED-CCA090E46AAA}"/>
              </a:ext>
            </a:extLst>
          </p:cNvPr>
          <p:cNvPicPr>
            <a:picLocks noGrp="1" noChangeAspect="1"/>
          </p:cNvPicPr>
          <p:nvPr>
            <p:ph sz="half" idx="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8831" r="-1" b="5772"/>
          <a:stretch>
            <a:fillRect/>
          </a:stretch>
        </p:blipFill>
        <p:spPr>
          <a:xfrm>
            <a:off x="20" y="4901964"/>
            <a:ext cx="3459143" cy="1956037"/>
          </a:xfrm>
          <a:custGeom>
            <a:avLst/>
            <a:gdLst/>
            <a:ahLst/>
            <a:cxnLst/>
            <a:rect l="l" t="t" r="r" b="b"/>
            <a:pathLst>
              <a:path w="3459163" h="1956037">
                <a:moveTo>
                  <a:pt x="0" y="0"/>
                </a:moveTo>
                <a:lnTo>
                  <a:pt x="2310547" y="343987"/>
                </a:lnTo>
                <a:lnTo>
                  <a:pt x="3459163" y="1951804"/>
                </a:lnTo>
                <a:lnTo>
                  <a:pt x="0" y="1956037"/>
                </a:lnTo>
                <a:close/>
              </a:path>
            </a:pathLst>
          </a:custGeom>
          <a:ln w="38100">
            <a:noFill/>
          </a:ln>
          <a:effectLst/>
        </p:spPr>
      </p:pic>
      <p:sp useBgFill="1">
        <p:nvSpPr>
          <p:cNvPr id="56" name="Rectangle 55">
            <a:extLst>
              <a:ext uri="{FF2B5EF4-FFF2-40B4-BE49-F238E27FC236}">
                <a16:creationId xmlns:a16="http://schemas.microsoft.com/office/drawing/2014/main" id="{61CA6EE3-50AE-4068-8444-C8B685FC8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
            <a:off x="-37177" y="5044766"/>
            <a:ext cx="238625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9FC85A1-C6B8-ABC9-76C0-C94FB235DF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2362" t="38889" r="8333" b="35185"/>
          <a:stretch>
            <a:fillRect/>
          </a:stretch>
        </p:blipFill>
        <p:spPr bwMode="auto">
          <a:xfrm>
            <a:off x="3253015" y="3614057"/>
            <a:ext cx="7683500" cy="24757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3669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3"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4"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5"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6"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7"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8"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DB3E9771-5D90-F112-4735-2BB3D9DEC158}"/>
              </a:ext>
            </a:extLst>
          </p:cNvPr>
          <p:cNvSpPr>
            <a:spLocks noGrp="1"/>
          </p:cNvSpPr>
          <p:nvPr>
            <p:ph type="title"/>
          </p:nvPr>
        </p:nvSpPr>
        <p:spPr>
          <a:xfrm>
            <a:off x="4842934" y="905933"/>
            <a:ext cx="6660090" cy="965200"/>
          </a:xfrm>
        </p:spPr>
        <p:txBody>
          <a:bodyPr vert="horz" lIns="91440" tIns="45720" rIns="91440" bIns="45720" rtlCol="0" anchor="ctr">
            <a:normAutofit/>
          </a:bodyPr>
          <a:lstStyle/>
          <a:p>
            <a:r>
              <a:rPr lang="en-US" b="1" dirty="0">
                <a:solidFill>
                  <a:schemeClr val="tx1">
                    <a:lumMod val="95000"/>
                    <a:lumOff val="5000"/>
                  </a:schemeClr>
                </a:solidFill>
              </a:rPr>
              <a:t>I HAVE HAD ENOUGH</a:t>
            </a:r>
          </a:p>
        </p:txBody>
      </p:sp>
      <p:pic>
        <p:nvPicPr>
          <p:cNvPr id="6" name="Picture 2">
            <a:extLst>
              <a:ext uri="{FF2B5EF4-FFF2-40B4-BE49-F238E27FC236}">
                <a16:creationId xmlns:a16="http://schemas.microsoft.com/office/drawing/2014/main" id="{00006E88-46C1-8217-3476-FDF5B53A392A}"/>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1607820" y="659599"/>
            <a:ext cx="3632789" cy="485991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AD90A3F-5BE3-E651-B626-979448E2941C}"/>
              </a:ext>
            </a:extLst>
          </p:cNvPr>
          <p:cNvSpPr>
            <a:spLocks noGrp="1"/>
          </p:cNvSpPr>
          <p:nvPr>
            <p:ph sz="half" idx="2"/>
          </p:nvPr>
        </p:nvSpPr>
        <p:spPr>
          <a:xfrm>
            <a:off x="5600699" y="1998133"/>
            <a:ext cx="5902323" cy="3793067"/>
          </a:xfrm>
        </p:spPr>
        <p:txBody>
          <a:bodyPr vert="horz" lIns="91440" tIns="45720" rIns="91440" bIns="45720" rtlCol="0" anchor="ctr">
            <a:normAutofit fontScale="92500"/>
          </a:bodyPr>
          <a:lstStyle/>
          <a:p>
            <a:pPr marL="0" indent="0">
              <a:buNone/>
            </a:pPr>
            <a:r>
              <a:rPr lang="en-US" sz="4000" b="1" dirty="0"/>
              <a:t>Addiction  will take you further than you wanna  go keep you longer than you wanna stay and cost you more than you wanna pay</a:t>
            </a:r>
          </a:p>
          <a:p>
            <a:pPr marL="0" indent="0">
              <a:buNone/>
            </a:pPr>
            <a:br>
              <a:rPr lang="en-US" dirty="0"/>
            </a:br>
            <a:endParaRPr lang="en-US" dirty="0"/>
          </a:p>
        </p:txBody>
      </p:sp>
    </p:spTree>
    <p:extLst>
      <p:ext uri="{BB962C8B-B14F-4D97-AF65-F5344CB8AC3E}">
        <p14:creationId xmlns:p14="http://schemas.microsoft.com/office/powerpoint/2010/main" val="72945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03" name="Group 3102">
            <a:extLst>
              <a:ext uri="{FF2B5EF4-FFF2-40B4-BE49-F238E27FC236}">
                <a16:creationId xmlns:a16="http://schemas.microsoft.com/office/drawing/2014/main" id="{7CD2F605-77BD-4D9C-BC95-97EB75D69D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104" name="Freeform 6">
              <a:extLst>
                <a:ext uri="{FF2B5EF4-FFF2-40B4-BE49-F238E27FC236}">
                  <a16:creationId xmlns:a16="http://schemas.microsoft.com/office/drawing/2014/main" id="{40259AB5-8B5C-4CD4-AE10-7A177BB73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105" name="Freeform 7">
              <a:extLst>
                <a:ext uri="{FF2B5EF4-FFF2-40B4-BE49-F238E27FC236}">
                  <a16:creationId xmlns:a16="http://schemas.microsoft.com/office/drawing/2014/main" id="{DB110D97-363A-40D5-98E8-D367DFCFB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106" name="Freeform 9">
              <a:extLst>
                <a:ext uri="{FF2B5EF4-FFF2-40B4-BE49-F238E27FC236}">
                  <a16:creationId xmlns:a16="http://schemas.microsoft.com/office/drawing/2014/main" id="{30DC9DB4-96D0-47E9-A6E5-1590DED84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107" name="Freeform 10">
              <a:extLst>
                <a:ext uri="{FF2B5EF4-FFF2-40B4-BE49-F238E27FC236}">
                  <a16:creationId xmlns:a16="http://schemas.microsoft.com/office/drawing/2014/main" id="{8CA317D7-424B-4887-BEDF-18EF7915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108" name="Freeform 11">
              <a:extLst>
                <a:ext uri="{FF2B5EF4-FFF2-40B4-BE49-F238E27FC236}">
                  <a16:creationId xmlns:a16="http://schemas.microsoft.com/office/drawing/2014/main" id="{ACF40F67-B16B-4E7F-A595-0EF37006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109" name="Freeform 12">
              <a:extLst>
                <a:ext uri="{FF2B5EF4-FFF2-40B4-BE49-F238E27FC236}">
                  <a16:creationId xmlns:a16="http://schemas.microsoft.com/office/drawing/2014/main" id="{EB2264F1-4BB6-4403-A681-A463AA73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3111" name="Rectangle 3110">
            <a:extLst>
              <a:ext uri="{FF2B5EF4-FFF2-40B4-BE49-F238E27FC236}">
                <a16:creationId xmlns:a16="http://schemas.microsoft.com/office/drawing/2014/main" id="{27728DE0-08FC-4361-9A63-45CBB2F87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3" name="Group 3112">
            <a:extLst>
              <a:ext uri="{FF2B5EF4-FFF2-40B4-BE49-F238E27FC236}">
                <a16:creationId xmlns:a16="http://schemas.microsoft.com/office/drawing/2014/main" id="{8A667A12-75E6-4C14-B996-78D64D0DFC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1" y="-4763"/>
            <a:ext cx="5014912" cy="6862763"/>
            <a:chOff x="2928938" y="-4763"/>
            <a:chExt cx="5014912" cy="6862763"/>
          </a:xfrm>
        </p:grpSpPr>
        <p:sp>
          <p:nvSpPr>
            <p:cNvPr id="3114" name="Freeform 6">
              <a:extLst>
                <a:ext uri="{FF2B5EF4-FFF2-40B4-BE49-F238E27FC236}">
                  <a16:creationId xmlns:a16="http://schemas.microsoft.com/office/drawing/2014/main" id="{AD0FC92B-A5F9-4EC9-9B43-E0E51FF36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115" name="Freeform 7">
              <a:extLst>
                <a:ext uri="{FF2B5EF4-FFF2-40B4-BE49-F238E27FC236}">
                  <a16:creationId xmlns:a16="http://schemas.microsoft.com/office/drawing/2014/main" id="{4588CEB3-C971-48D0-A821-03C8A6D4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116" name="Freeform 9">
              <a:extLst>
                <a:ext uri="{FF2B5EF4-FFF2-40B4-BE49-F238E27FC236}">
                  <a16:creationId xmlns:a16="http://schemas.microsoft.com/office/drawing/2014/main" id="{F5A8442E-4D26-43EA-9720-64CB2B1F4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117" name="Freeform 10">
              <a:extLst>
                <a:ext uri="{FF2B5EF4-FFF2-40B4-BE49-F238E27FC236}">
                  <a16:creationId xmlns:a16="http://schemas.microsoft.com/office/drawing/2014/main" id="{ACB971D7-7BC0-4EA1-85EF-DC12CC6C4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118" name="Freeform 11">
              <a:extLst>
                <a:ext uri="{FF2B5EF4-FFF2-40B4-BE49-F238E27FC236}">
                  <a16:creationId xmlns:a16="http://schemas.microsoft.com/office/drawing/2014/main" id="{53C69F8D-0C8A-4B52-9AA7-87514BD7EF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119" name="Freeform 12">
              <a:extLst>
                <a:ext uri="{FF2B5EF4-FFF2-40B4-BE49-F238E27FC236}">
                  <a16:creationId xmlns:a16="http://schemas.microsoft.com/office/drawing/2014/main" id="{74C44AF1-D2D7-4897-962C-579034FED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6AC3B857-0023-76FE-5EA1-AE6B09FFBDA0}"/>
              </a:ext>
            </a:extLst>
          </p:cNvPr>
          <p:cNvSpPr>
            <a:spLocks noGrp="1"/>
          </p:cNvSpPr>
          <p:nvPr>
            <p:ph type="title"/>
          </p:nvPr>
        </p:nvSpPr>
        <p:spPr>
          <a:xfrm>
            <a:off x="4501662" y="-1"/>
            <a:ext cx="7001361" cy="6091312"/>
          </a:xfrm>
        </p:spPr>
        <p:txBody>
          <a:bodyPr vert="horz" lIns="91440" tIns="45720" rIns="91440" bIns="45720" rtlCol="0" anchor="b">
            <a:noAutofit/>
          </a:bodyPr>
          <a:lstStyle/>
          <a:p>
            <a:pPr algn="l"/>
            <a:br>
              <a:rPr lang="en-US" sz="2000" dirty="0"/>
            </a:br>
            <a:r>
              <a:rPr lang="en-US" sz="2000" b="1" dirty="0"/>
              <a:t>🌿 A Legacy of Compassion: Mrs. Stephanie Metzger</a:t>
            </a:r>
            <a:br>
              <a:rPr lang="en-US" sz="2000" b="1" dirty="0"/>
            </a:br>
            <a:r>
              <a:rPr lang="en-US" sz="2000" b="1" dirty="0"/>
              <a:t>Among the many remarkable individuals who have touched my life, Mrs. Stephanie Metzger stands out as a beacon of kindness and unwavering support. As a former Community Services Coordinator and Manager, she played an instrumental role in helping me navigate a critical chapter of my journey.</a:t>
            </a:r>
            <a:br>
              <a:rPr lang="en-US" sz="2000" b="1" dirty="0">
                <a:solidFill>
                  <a:srgbClr val="FF0000"/>
                </a:solidFill>
              </a:rPr>
            </a:br>
            <a:r>
              <a:rPr lang="en-US" sz="1600" b="1" dirty="0"/>
              <a:t> </a:t>
            </a:r>
            <a:r>
              <a:rPr lang="en-US" sz="2000" b="1" dirty="0"/>
              <a:t>A pivotal moment was when Stephanie provided me with a Certified Recovery Specialist / Community Health Worker application, which has now evolved into a Certified Peer Support Professional (CPSP).“</a:t>
            </a:r>
            <a:br>
              <a:rPr lang="en-US" sz="2000" b="1" dirty="0"/>
            </a:br>
            <a:r>
              <a:rPr lang="en-US" sz="2000" b="1" dirty="0"/>
              <a:t>    </a:t>
            </a:r>
            <a:br>
              <a:rPr lang="en-US" sz="2000" b="1" dirty="0"/>
            </a:br>
            <a:r>
              <a:rPr lang="en-US" sz="2000" b="1" dirty="0"/>
              <a:t>    </a:t>
            </a:r>
            <a:br>
              <a:rPr lang="en-US" sz="2000" b="1" dirty="0">
                <a:solidFill>
                  <a:srgbClr val="FF0000"/>
                </a:solidFill>
              </a:rPr>
            </a:br>
            <a:r>
              <a:rPr lang="en-US" sz="2000" b="1" dirty="0">
                <a:solidFill>
                  <a:srgbClr val="FF0000"/>
                </a:solidFill>
              </a:rPr>
              <a:t>    </a:t>
            </a:r>
            <a:br>
              <a:rPr lang="en-US" sz="1200" dirty="0"/>
            </a:br>
            <a:br>
              <a:rPr lang="en-US" sz="1200" dirty="0"/>
            </a:br>
            <a:r>
              <a:rPr lang="en-US" sz="1800" dirty="0"/>
              <a:t> </a:t>
            </a:r>
            <a:br>
              <a:rPr lang="en-US" sz="2800" dirty="0"/>
            </a:br>
            <a:br>
              <a:rPr lang="en-US" sz="2800" dirty="0"/>
            </a:br>
            <a:br>
              <a:rPr lang="en-US" sz="2800" dirty="0"/>
            </a:br>
            <a:endParaRPr lang="en-US" sz="1200" dirty="0"/>
          </a:p>
        </p:txBody>
      </p:sp>
      <p:pic>
        <p:nvPicPr>
          <p:cNvPr id="3074" name="Picture 2" descr="A room with a bookcase and a chair&#10;&#10;AI-generated content may be incorrect.">
            <a:extLst>
              <a:ext uri="{FF2B5EF4-FFF2-40B4-BE49-F238E27FC236}">
                <a16:creationId xmlns:a16="http://schemas.microsoft.com/office/drawing/2014/main" id="{AB098AB1-09DB-8A48-4571-2E9F015AB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196" b="17868"/>
          <a:stretch>
            <a:fillRect/>
          </a:stretch>
        </p:blipFill>
        <p:spPr bwMode="auto">
          <a:xfrm>
            <a:off x="20" y="1850184"/>
            <a:ext cx="5448280" cy="5007817"/>
          </a:xfrm>
          <a:custGeom>
            <a:avLst/>
            <a:gdLst/>
            <a:ahLst/>
            <a:cxnLst/>
            <a:rect l="l" t="t" r="r" b="b"/>
            <a:pathLst>
              <a:path w="5448300" h="5007817">
                <a:moveTo>
                  <a:pt x="0" y="0"/>
                </a:moveTo>
                <a:lnTo>
                  <a:pt x="2872397" y="716034"/>
                </a:lnTo>
                <a:lnTo>
                  <a:pt x="5448300" y="5003584"/>
                </a:lnTo>
                <a:lnTo>
                  <a:pt x="0" y="5007817"/>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3076" name="Picture 4" descr="A group of people sitting on a couch holding drawings&#10;&#10;AI-generated content may be incorrect.">
            <a:extLst>
              <a:ext uri="{FF2B5EF4-FFF2-40B4-BE49-F238E27FC236}">
                <a16:creationId xmlns:a16="http://schemas.microsoft.com/office/drawing/2014/main" id="{B8AF3644-06C4-8925-4815-57F05A742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862" r="-1" b="27361"/>
          <a:stretch>
            <a:fillRect/>
          </a:stretch>
        </p:blipFill>
        <p:spPr bwMode="auto">
          <a:xfrm>
            <a:off x="20" y="10"/>
            <a:ext cx="3513646" cy="2566206"/>
          </a:xfrm>
          <a:custGeom>
            <a:avLst/>
            <a:gdLst/>
            <a:ahLst/>
            <a:cxnLst/>
            <a:rect l="l" t="t" r="r" b="b"/>
            <a:pathLst>
              <a:path w="3513666" h="2566216">
                <a:moveTo>
                  <a:pt x="0" y="0"/>
                </a:moveTo>
                <a:lnTo>
                  <a:pt x="3513666" y="0"/>
                </a:lnTo>
                <a:lnTo>
                  <a:pt x="2861733" y="2548466"/>
                </a:lnTo>
                <a:lnTo>
                  <a:pt x="2872397" y="2566216"/>
                </a:lnTo>
                <a:lnTo>
                  <a:pt x="0" y="1850183"/>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useBgFill="1">
        <p:nvSpPr>
          <p:cNvPr id="3121" name="Rectangle 3120">
            <a:extLst>
              <a:ext uri="{FF2B5EF4-FFF2-40B4-BE49-F238E27FC236}">
                <a16:creationId xmlns:a16="http://schemas.microsoft.com/office/drawing/2014/main" id="{38896A2C-228D-4C37-B4A4-2BD326E0B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0000">
            <a:off x="-47722" y="2178565"/>
            <a:ext cx="300937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49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7"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8"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9"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0"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1"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2"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34" name="Group 33">
            <a:extLst>
              <a:ext uri="{FF2B5EF4-FFF2-40B4-BE49-F238E27FC236}">
                <a16:creationId xmlns:a16="http://schemas.microsoft.com/office/drawing/2014/main" id="{92AFBF86-5DAF-4D46-8786-F4C7A376C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5" name="Freeform 6">
              <a:extLst>
                <a:ext uri="{FF2B5EF4-FFF2-40B4-BE49-F238E27FC236}">
                  <a16:creationId xmlns:a16="http://schemas.microsoft.com/office/drawing/2014/main" id="{E19B3BDB-2DCF-406C-9AA8-9E0970E1B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6" name="Freeform 7">
              <a:extLst>
                <a:ext uri="{FF2B5EF4-FFF2-40B4-BE49-F238E27FC236}">
                  <a16:creationId xmlns:a16="http://schemas.microsoft.com/office/drawing/2014/main" id="{12B0D721-E797-4F4F-929E-7008008C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7" name="Freeform 8">
              <a:extLst>
                <a:ext uri="{FF2B5EF4-FFF2-40B4-BE49-F238E27FC236}">
                  <a16:creationId xmlns:a16="http://schemas.microsoft.com/office/drawing/2014/main" id="{9530C853-97C0-43FB-B7C2-1E5E42A73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8" name="Freeform 9">
              <a:extLst>
                <a:ext uri="{FF2B5EF4-FFF2-40B4-BE49-F238E27FC236}">
                  <a16:creationId xmlns:a16="http://schemas.microsoft.com/office/drawing/2014/main" id="{DCAD804E-1F0F-4678-871B-39A05266F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9" name="Freeform 10">
              <a:extLst>
                <a:ext uri="{FF2B5EF4-FFF2-40B4-BE49-F238E27FC236}">
                  <a16:creationId xmlns:a16="http://schemas.microsoft.com/office/drawing/2014/main" id="{3EE94EE6-76C6-4910-A4B6-935054712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0" name="Freeform 11">
              <a:extLst>
                <a:ext uri="{FF2B5EF4-FFF2-40B4-BE49-F238E27FC236}">
                  <a16:creationId xmlns:a16="http://schemas.microsoft.com/office/drawing/2014/main" id="{87D2EB15-59ED-43BB-8CED-7BA0BB5D3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42" name="Rounded Rectangle 16">
            <a:extLst>
              <a:ext uri="{FF2B5EF4-FFF2-40B4-BE49-F238E27FC236}">
                <a16:creationId xmlns:a16="http://schemas.microsoft.com/office/drawing/2014/main" id="{8C2CE3DB-200E-4445-B316-69FE3850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2279" y="648931"/>
            <a:ext cx="893074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CE252752-0376-E3C9-ACC5-CA6CDBED3295}"/>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3449" t="33175" r="52138" b="35567"/>
          <a:stretch>
            <a:fillRect/>
          </a:stretch>
        </p:blipFill>
        <p:spPr bwMode="auto">
          <a:xfrm>
            <a:off x="2459420" y="334360"/>
            <a:ext cx="8829903" cy="57806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26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4071-3326-EA18-A7EA-4232FC43BC71}"/>
              </a:ext>
            </a:extLst>
          </p:cNvPr>
          <p:cNvSpPr>
            <a:spLocks noGrp="1"/>
          </p:cNvSpPr>
          <p:nvPr>
            <p:ph type="title"/>
          </p:nvPr>
        </p:nvSpPr>
        <p:spPr>
          <a:xfrm>
            <a:off x="1484311" y="-604911"/>
            <a:ext cx="10018713" cy="3043311"/>
          </a:xfrm>
        </p:spPr>
        <p:txBody>
          <a:bodyPr>
            <a:normAutofit/>
          </a:bodyPr>
          <a:lstStyle/>
          <a:p>
            <a:r>
              <a:rPr lang="en-US" dirty="0">
                <a:solidFill>
                  <a:srgbClr val="00B0F0"/>
                </a:solidFill>
              </a:rPr>
              <a:t>CSH</a:t>
            </a:r>
            <a:br>
              <a:rPr lang="en-US" dirty="0">
                <a:solidFill>
                  <a:srgbClr val="00B0F0"/>
                </a:solidFill>
              </a:rPr>
            </a:br>
            <a:r>
              <a:rPr lang="en-US" dirty="0">
                <a:solidFill>
                  <a:srgbClr val="00B0F0"/>
                </a:solidFill>
              </a:rPr>
              <a:t>SPEAK-UP AVOCATE TRAINING </a:t>
            </a:r>
            <a:br>
              <a:rPr lang="en-US" dirty="0">
                <a:solidFill>
                  <a:srgbClr val="00B0F0"/>
                </a:solidFill>
              </a:rPr>
            </a:br>
            <a:r>
              <a:rPr lang="en-US" dirty="0">
                <a:solidFill>
                  <a:srgbClr val="00B0F0"/>
                </a:solidFill>
              </a:rPr>
              <a:t>AND COACHES </a:t>
            </a:r>
          </a:p>
        </p:txBody>
      </p:sp>
      <p:sp>
        <p:nvSpPr>
          <p:cNvPr id="3" name="Content Placeholder 2">
            <a:extLst>
              <a:ext uri="{FF2B5EF4-FFF2-40B4-BE49-F238E27FC236}">
                <a16:creationId xmlns:a16="http://schemas.microsoft.com/office/drawing/2014/main" id="{CB71EB92-3287-1E96-6243-66675EC7AAE9}"/>
              </a:ext>
            </a:extLst>
          </p:cNvPr>
          <p:cNvSpPr>
            <a:spLocks noGrp="1"/>
          </p:cNvSpPr>
          <p:nvPr>
            <p:ph sz="half" idx="1"/>
          </p:nvPr>
        </p:nvSpPr>
        <p:spPr>
          <a:xfrm>
            <a:off x="1484312" y="2518117"/>
            <a:ext cx="4895055" cy="3910818"/>
          </a:xfrm>
        </p:spPr>
        <p:txBody>
          <a:bodyPr>
            <a:normAutofit fontScale="25000" lnSpcReduction="20000"/>
          </a:bodyPr>
          <a:lstStyle/>
          <a:p>
            <a:pPr marL="0" indent="0">
              <a:buNone/>
            </a:pPr>
            <a:r>
              <a:rPr lang="en-US" sz="3600" dirty="0"/>
              <a:t>💬 </a:t>
            </a:r>
            <a:r>
              <a:rPr lang="en-US" sz="7200" b="1" dirty="0"/>
              <a:t>Speak Up! Advocate Statement</a:t>
            </a:r>
            <a:endParaRPr lang="en-US" sz="7200" dirty="0"/>
          </a:p>
          <a:p>
            <a:pPr marL="0" indent="0">
              <a:buNone/>
            </a:pPr>
            <a:r>
              <a:rPr lang="en-US" sz="7200" b="1" dirty="0"/>
              <a:t>As a Speak Up! advocate in training with the Corporation for Supportive Housing, I am committed to bringing my lived experience to the forefront—working alongside policymakers, community leaders, and service providers to influence housing policy and funding decisions. By sharing my story and collaborating with grassroots organizations, I aim to ensure that supportive housing remains a priority for those who are stigmatized and marginalized.</a:t>
            </a:r>
          </a:p>
          <a:p>
            <a:pPr marL="0" indent="0">
              <a:buNone/>
            </a:pPr>
            <a:r>
              <a:rPr lang="en-US" sz="7200" b="1" dirty="0"/>
              <a:t>Through the Speak Up! program, I am gaining the tools, confidence, and platform to elevate voices too often left unheard. This journey empowers me to transform personal experience into a force for change—amplifying struggles, challenging systems that criminalize homelessness, and shaping solutions that move beyond traditional frameworks toward equity and dignity.</a:t>
            </a:r>
          </a:p>
          <a:p>
            <a:endParaRPr lang="en-US" dirty="0"/>
          </a:p>
        </p:txBody>
      </p:sp>
      <p:sp>
        <p:nvSpPr>
          <p:cNvPr id="4" name="Content Placeholder 3">
            <a:extLst>
              <a:ext uri="{FF2B5EF4-FFF2-40B4-BE49-F238E27FC236}">
                <a16:creationId xmlns:a16="http://schemas.microsoft.com/office/drawing/2014/main" id="{154948AE-FE98-9957-D1C2-3B7695757C16}"/>
              </a:ext>
            </a:extLst>
          </p:cNvPr>
          <p:cNvSpPr>
            <a:spLocks noGrp="1"/>
          </p:cNvSpPr>
          <p:nvPr>
            <p:ph sz="half" idx="2"/>
          </p:nvPr>
        </p:nvSpPr>
        <p:spPr>
          <a:xfrm>
            <a:off x="6607967" y="1969478"/>
            <a:ext cx="4895056" cy="4459458"/>
          </a:xfrm>
        </p:spPr>
        <p:txBody>
          <a:bodyPr>
            <a:normAutofit fontScale="25000" lnSpcReduction="20000"/>
          </a:bodyPr>
          <a:lstStyle/>
          <a:p>
            <a:pPr marL="0" indent="0">
              <a:buNone/>
            </a:pPr>
            <a:endParaRPr lang="en-US" sz="7200" dirty="0"/>
          </a:p>
          <a:p>
            <a:pPr marL="0" indent="0">
              <a:buNone/>
            </a:pPr>
            <a:r>
              <a:rPr lang="en-US" sz="7200" dirty="0"/>
              <a:t>✨ </a:t>
            </a:r>
            <a:r>
              <a:rPr lang="en-US" sz="7200" b="1" dirty="0"/>
              <a:t>Honoring My Coach: Mira Cassidy</a:t>
            </a:r>
            <a:r>
              <a:rPr lang="en-US" sz="7200" dirty="0"/>
              <a:t> </a:t>
            </a:r>
          </a:p>
          <a:p>
            <a:pPr marL="0" indent="0">
              <a:buNone/>
            </a:pPr>
            <a:r>
              <a:rPr lang="en-US" sz="7200" b="1" dirty="0"/>
              <a:t>As I grow through the Speak Up! program, I’m deeply grateful for the guidance of Mira Cassidy—an empowerment coach, religious trauma specialist, author, and actress whose work radiates compassion and resilience. Her journey inspires me: from self-publishing </a:t>
            </a:r>
            <a:r>
              <a:rPr lang="en-US" sz="7200" b="1" i="1" dirty="0"/>
              <a:t>Let Mia Tell It</a:t>
            </a:r>
            <a:r>
              <a:rPr lang="en-US" sz="7200" b="1" dirty="0"/>
              <a:t> in 2018 (now a stage play) to earning her degree in Psychology of Human Relations, Mira is deeply committed to healing and human connection.</a:t>
            </a:r>
          </a:p>
          <a:p>
            <a:pPr marL="0" indent="0">
              <a:buNone/>
            </a:pPr>
            <a:r>
              <a:rPr lang="en-US" sz="7200" b="1" dirty="0"/>
              <a:t>Mira leads with empathy and purpose, using storytelling as a tool for transformation. Her belief in the power of lived experience has helped me find strength in my own voice. Through her mentorship, I’m learning not just how to speak up—but how to speak truth with courage, clarity, and heart.</a:t>
            </a:r>
          </a:p>
          <a:p>
            <a:pPr marL="0" indent="0">
              <a:buNone/>
            </a:pPr>
            <a:endParaRPr lang="en-US" sz="7200" dirty="0"/>
          </a:p>
          <a:p>
            <a:pPr marL="0" indent="0">
              <a:buNone/>
            </a:pPr>
            <a:br>
              <a:rPr lang="en-US" dirty="0"/>
            </a:br>
            <a:endParaRPr lang="en-US" dirty="0"/>
          </a:p>
        </p:txBody>
      </p:sp>
    </p:spTree>
    <p:extLst>
      <p:ext uri="{BB962C8B-B14F-4D97-AF65-F5344CB8AC3E}">
        <p14:creationId xmlns:p14="http://schemas.microsoft.com/office/powerpoint/2010/main" val="45097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B968-4800-EB4C-7E8A-3D6E207FD0FD}"/>
              </a:ext>
            </a:extLst>
          </p:cNvPr>
          <p:cNvSpPr>
            <a:spLocks noGrp="1"/>
          </p:cNvSpPr>
          <p:nvPr>
            <p:ph type="title"/>
          </p:nvPr>
        </p:nvSpPr>
        <p:spPr>
          <a:xfrm>
            <a:off x="1484311" y="0"/>
            <a:ext cx="10018713" cy="8458200"/>
          </a:xfrm>
        </p:spPr>
        <p:txBody>
          <a:bodyPr>
            <a:normAutofit/>
          </a:bodyPr>
          <a:lstStyle/>
          <a:p>
            <a:r>
              <a:rPr lang="en-US" b="1" dirty="0"/>
              <a:t>   I am a living witness that those struggling with mental health challenges, chronic Homelessness, addictions, and a criminal history have the resilience to bounce back from any adversity, seize the</a:t>
            </a:r>
            <a:br>
              <a:rPr lang="en-US" b="1" dirty="0"/>
            </a:br>
            <a:r>
              <a:rPr lang="en-US" b="1" dirty="0"/>
              <a:t>  opportunity to rise, shake off the dust, change the trajectory of their life, </a:t>
            </a:r>
            <a:br>
              <a:rPr lang="en-US" b="1" dirty="0"/>
            </a:br>
            <a:r>
              <a:rPr lang="en-US" b="1" dirty="0"/>
              <a:t>and embark on a fresh new path.</a:t>
            </a:r>
            <a:br>
              <a:rPr lang="en-US" dirty="0"/>
            </a:br>
            <a:br>
              <a:rPr lang="en-US" dirty="0"/>
            </a:br>
            <a:endParaRPr lang="en-US" dirty="0"/>
          </a:p>
        </p:txBody>
      </p:sp>
    </p:spTree>
    <p:extLst>
      <p:ext uri="{BB962C8B-B14F-4D97-AF65-F5344CB8AC3E}">
        <p14:creationId xmlns:p14="http://schemas.microsoft.com/office/powerpoint/2010/main" val="21600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3"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4"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5"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6"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7"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8"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40" name="Rectangle 39">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B652B-B2A3-5778-8F0F-0D8FEE55FF86}"/>
              </a:ext>
            </a:extLst>
          </p:cNvPr>
          <p:cNvSpPr>
            <a:spLocks noGrp="1"/>
          </p:cNvSpPr>
          <p:nvPr>
            <p:ph type="title"/>
          </p:nvPr>
        </p:nvSpPr>
        <p:spPr>
          <a:xfrm>
            <a:off x="3854450" y="965200"/>
            <a:ext cx="7372350" cy="5892800"/>
          </a:xfrm>
        </p:spPr>
        <p:txBody>
          <a:bodyPr vert="horz" lIns="91440" tIns="45720" rIns="91440" bIns="45720" rtlCol="0" anchor="b">
            <a:normAutofit fontScale="90000"/>
          </a:bodyPr>
          <a:lstStyle/>
          <a:p>
            <a:pPr>
              <a:lnSpc>
                <a:spcPct val="90000"/>
              </a:lnSpc>
            </a:pPr>
            <a:r>
              <a:rPr lang="en-US" sz="3100" b="1" dirty="0"/>
              <a:t> </a:t>
            </a:r>
            <a:r>
              <a:rPr lang="en-US" sz="3600" b="1" dirty="0">
                <a:latin typeface="Amasis MT Pro Black" panose="02040A04050005020304" pitchFamily="18" charset="0"/>
              </a:rPr>
              <a:t>I would like to thank everyone who has devoted their time and uncharted effort to those suffering from drug addiction, mental health issues, and  chronic homelessness. </a:t>
            </a:r>
            <a:br>
              <a:rPr lang="en-US" sz="3600" b="1" dirty="0">
                <a:latin typeface="Amasis MT Pro Black" panose="02040A04050005020304" pitchFamily="18" charset="0"/>
              </a:rPr>
            </a:br>
            <a:r>
              <a:rPr lang="en-US" sz="3600" b="1" dirty="0">
                <a:latin typeface="Amasis MT Pro Black" panose="02040A04050005020304" pitchFamily="18" charset="0"/>
              </a:rPr>
              <a:t>Because of you guys, I have found </a:t>
            </a:r>
            <a:br>
              <a:rPr lang="en-US" sz="3600" b="1" dirty="0">
                <a:latin typeface="Amasis MT Pro Black" panose="02040A04050005020304" pitchFamily="18" charset="0"/>
              </a:rPr>
            </a:br>
            <a:r>
              <a:rPr lang="en-US" sz="3600" b="1" dirty="0">
                <a:latin typeface="Amasis MT Pro Black" panose="02040A04050005020304" pitchFamily="18" charset="0"/>
              </a:rPr>
              <a:t>a peaceful place in society.</a:t>
            </a:r>
            <a:br>
              <a:rPr lang="en-US" sz="3600" b="1" dirty="0">
                <a:latin typeface="Amasis MT Pro Black" panose="02040A04050005020304" pitchFamily="18" charset="0"/>
              </a:rPr>
            </a:br>
            <a:r>
              <a:rPr lang="en-US" sz="3600" b="1" dirty="0">
                <a:latin typeface="Amasis MT Pro Black" panose="02040A04050005020304" pitchFamily="18" charset="0"/>
              </a:rPr>
              <a:t>And for that I am grateful </a:t>
            </a:r>
            <a:br>
              <a:rPr lang="en-US" sz="3600" b="1" dirty="0">
                <a:latin typeface="Amasis MT Pro Black" panose="02040A04050005020304" pitchFamily="18" charset="0"/>
              </a:rPr>
            </a:br>
            <a:r>
              <a:rPr lang="en-US" sz="3600" b="1" dirty="0">
                <a:latin typeface="Amasis MT Pro Black" panose="02040A04050005020304" pitchFamily="18" charset="0"/>
              </a:rPr>
              <a:t>Thank You and Thank God  </a:t>
            </a:r>
            <a:br>
              <a:rPr lang="en-US" sz="2400" dirty="0"/>
            </a:br>
            <a:br>
              <a:rPr lang="en-US" sz="2400" dirty="0"/>
            </a:br>
            <a:endParaRPr lang="en-US" sz="2400" dirty="0"/>
          </a:p>
        </p:txBody>
      </p:sp>
      <p:sp>
        <p:nvSpPr>
          <p:cNvPr id="42" name="Rectangle 41">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44" name="Group 43">
            <a:extLst>
              <a:ext uri="{FF2B5EF4-FFF2-40B4-BE49-F238E27FC236}">
                <a16:creationId xmlns:a16="http://schemas.microsoft.com/office/drawing/2014/main" id="{329F7DAB-18F4-436A-A0D8-61013DEB6F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24" y="1"/>
            <a:ext cx="3258129" cy="6858000"/>
            <a:chOff x="141424" y="1"/>
            <a:chExt cx="3258129" cy="6858000"/>
          </a:xfrm>
        </p:grpSpPr>
        <p:sp>
          <p:nvSpPr>
            <p:cNvPr id="45" name="Freeform 6">
              <a:extLst>
                <a:ext uri="{FF2B5EF4-FFF2-40B4-BE49-F238E27FC236}">
                  <a16:creationId xmlns:a16="http://schemas.microsoft.com/office/drawing/2014/main" id="{AA2A446D-5444-4251-A0C1-1C33937B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46" name="Freeform 7">
              <a:extLst>
                <a:ext uri="{FF2B5EF4-FFF2-40B4-BE49-F238E27FC236}">
                  <a16:creationId xmlns:a16="http://schemas.microsoft.com/office/drawing/2014/main" id="{E013EF53-9F7F-40D2-9E88-917DCF643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47" name="Freeform 12">
              <a:extLst>
                <a:ext uri="{FF2B5EF4-FFF2-40B4-BE49-F238E27FC236}">
                  <a16:creationId xmlns:a16="http://schemas.microsoft.com/office/drawing/2014/main" id="{210AE139-2815-4F3D-A56C-2608DB3D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48" name="Freeform 13">
              <a:extLst>
                <a:ext uri="{FF2B5EF4-FFF2-40B4-BE49-F238E27FC236}">
                  <a16:creationId xmlns:a16="http://schemas.microsoft.com/office/drawing/2014/main" id="{7C52B438-B53F-4BCB-A9A8-183E8815A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49" name="Freeform: Shape 48">
              <a:extLst>
                <a:ext uri="{FF2B5EF4-FFF2-40B4-BE49-F238E27FC236}">
                  <a16:creationId xmlns:a16="http://schemas.microsoft.com/office/drawing/2014/main" id="{557375C8-AF41-41DF-8F04-72401D4B9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50" name="Freeform 15">
              <a:extLst>
                <a:ext uri="{FF2B5EF4-FFF2-40B4-BE49-F238E27FC236}">
                  <a16:creationId xmlns:a16="http://schemas.microsoft.com/office/drawing/2014/main" id="{1B37C1D7-483C-4CD7-85AB-F4EEA6E57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Tree>
    <p:extLst>
      <p:ext uri="{BB962C8B-B14F-4D97-AF65-F5344CB8AC3E}">
        <p14:creationId xmlns:p14="http://schemas.microsoft.com/office/powerpoint/2010/main" val="358235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00" y="253999"/>
            <a:ext cx="8762999" cy="634999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5815329" y="1334262"/>
            <a:ext cx="3318510"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Arial Black"/>
                <a:cs typeface="Arial Black"/>
              </a:rPr>
              <a:t>About</a:t>
            </a:r>
            <a:r>
              <a:rPr sz="4400" b="0" spc="-90" dirty="0">
                <a:solidFill>
                  <a:srgbClr val="000000"/>
                </a:solidFill>
                <a:latin typeface="Arial Black"/>
                <a:cs typeface="Arial Black"/>
              </a:rPr>
              <a:t> </a:t>
            </a:r>
            <a:r>
              <a:rPr sz="4400" b="0" dirty="0">
                <a:solidFill>
                  <a:srgbClr val="FF9900"/>
                </a:solidFill>
                <a:latin typeface="Arial Black"/>
                <a:cs typeface="Arial Black"/>
              </a:rPr>
              <a:t>CSH</a:t>
            </a:r>
            <a:endParaRPr sz="4400">
              <a:latin typeface="Arial Black"/>
              <a:cs typeface="Arial Black"/>
            </a:endParaRPr>
          </a:p>
        </p:txBody>
      </p:sp>
      <p:sp>
        <p:nvSpPr>
          <p:cNvPr id="4" name="object 4"/>
          <p:cNvSpPr txBox="1"/>
          <p:nvPr/>
        </p:nvSpPr>
        <p:spPr>
          <a:xfrm>
            <a:off x="5815329" y="2280005"/>
            <a:ext cx="5020945" cy="20072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30000"/>
              </a:lnSpc>
              <a:spcBef>
                <a:spcPts val="10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a:ea typeface="+mn-ea"/>
                <a:cs typeface="Arial"/>
              </a:rPr>
              <a:t>CSH collaborates to advance solutions that  use housing as a platform for services to  improve the </a:t>
            </a:r>
            <a:r>
              <a:rPr kumimoji="0" sz="2000" b="0" i="0" u="none" strike="noStrike" kern="1200" cap="none" spc="-5" normalizeH="0" baseline="0" noProof="0" dirty="0">
                <a:ln>
                  <a:noFill/>
                </a:ln>
                <a:solidFill>
                  <a:prstClr val="black"/>
                </a:solidFill>
                <a:effectLst/>
                <a:uLnTx/>
                <a:uFillTx/>
                <a:latin typeface="Arial"/>
                <a:ea typeface="+mn-ea"/>
                <a:cs typeface="Arial"/>
              </a:rPr>
              <a:t>lives </a:t>
            </a:r>
            <a:r>
              <a:rPr kumimoji="0" sz="2000" b="0" i="0" u="none" strike="noStrike" kern="1200" cap="none" spc="0" normalizeH="0" baseline="0" noProof="0" dirty="0">
                <a:ln>
                  <a:noFill/>
                </a:ln>
                <a:solidFill>
                  <a:prstClr val="black"/>
                </a:solidFill>
                <a:effectLst/>
                <a:uLnTx/>
                <a:uFillTx/>
                <a:latin typeface="Arial"/>
                <a:ea typeface="+mn-ea"/>
                <a:cs typeface="Arial"/>
              </a:rPr>
              <a:t>of the most vulnerable  people, maximize public resources and</a:t>
            </a:r>
            <a:r>
              <a:rPr kumimoji="0" sz="2000" b="0" i="0" u="none" strike="noStrike" kern="1200" cap="none" spc="-15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build  healthy</a:t>
            </a:r>
            <a:r>
              <a:rPr kumimoji="0" sz="2000" b="0" i="0" u="none" strike="noStrike" kern="1200" cap="none" spc="-3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communities.</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p:nvPr/>
        </p:nvSpPr>
        <p:spPr>
          <a:xfrm>
            <a:off x="990600" y="5989320"/>
            <a:ext cx="1071372" cy="52273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10422128" y="6060744"/>
            <a:ext cx="1034415" cy="36068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200" b="1" i="0" u="none" strike="noStrike" kern="1200" cap="none" spc="-5" normalizeH="0" baseline="0" noProof="0" dirty="0">
                <a:ln>
                  <a:noFill/>
                </a:ln>
                <a:solidFill>
                  <a:srgbClr val="FF9900"/>
                </a:solidFill>
                <a:effectLst/>
                <a:uLnTx/>
                <a:uFillTx/>
                <a:latin typeface="Arial"/>
                <a:ea typeface="+mn-ea"/>
                <a:cs typeface="Arial"/>
              </a:rPr>
              <a:t>csh.org</a:t>
            </a:r>
            <a:endParaRPr kumimoji="0" sz="22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76BBCAEF-7BF9-4F78-90BD-6E28373D3E9C}"/>
              </a:ext>
            </a:extLst>
          </p:cNvPr>
          <p:cNvCxnSpPr/>
          <p:nvPr/>
        </p:nvCxnSpPr>
        <p:spPr>
          <a:xfrm>
            <a:off x="3895725" y="3941414"/>
            <a:ext cx="3933825" cy="0"/>
          </a:xfrm>
          <a:prstGeom prst="line">
            <a:avLst/>
          </a:prstGeom>
          <a:ln w="47625">
            <a:solidFill>
              <a:srgbClr val="00AEEF"/>
            </a:solidFill>
          </a:ln>
        </p:spPr>
        <p:style>
          <a:lnRef idx="1">
            <a:schemeClr val="dk1"/>
          </a:lnRef>
          <a:fillRef idx="0">
            <a:schemeClr val="dk1"/>
          </a:fillRef>
          <a:effectRef idx="0">
            <a:schemeClr val="dk1"/>
          </a:effectRef>
          <a:fontRef idx="minor">
            <a:schemeClr val="tx1"/>
          </a:fontRef>
        </p:style>
      </p:cxnSp>
      <p:sp>
        <p:nvSpPr>
          <p:cNvPr id="451" name="Google Shape;451;p5"/>
          <p:cNvSpPr/>
          <p:nvPr/>
        </p:nvSpPr>
        <p:spPr>
          <a:xfrm>
            <a:off x="1979720" y="1175881"/>
            <a:ext cx="8415488" cy="853800"/>
          </a:xfrm>
          <a:prstGeom prst="rect">
            <a:avLst/>
          </a:prstGeom>
          <a:noFill/>
          <a:ln>
            <a:noFill/>
          </a:ln>
        </p:spPr>
        <p:txBody>
          <a:bodyPr spcFirstLastPara="1" wrap="square" lIns="91425" tIns="45700" rIns="91425" bIns="45700" anchor="t" anchorCtr="0">
            <a:noAutofit/>
          </a:bodyPr>
          <a:lstStyle/>
          <a:p>
            <a:pPr marL="118745" algn="just">
              <a:buClr>
                <a:srgbClr val="0081C6"/>
              </a:buClr>
              <a:buSzPts val="2000"/>
            </a:pPr>
            <a:r>
              <a:rPr lang="en-US" sz="1800" dirty="0">
                <a:solidFill>
                  <a:srgbClr val="3B4550"/>
                </a:solidFill>
              </a:rPr>
              <a:t>Guided by our </a:t>
            </a:r>
            <a:r>
              <a:rPr lang="en-US" sz="1800" b="1" dirty="0">
                <a:solidFill>
                  <a:srgbClr val="3B4550"/>
                </a:solidFill>
              </a:rPr>
              <a:t>2023-2027 Strategic Plan</a:t>
            </a:r>
            <a:r>
              <a:rPr lang="en-US" sz="1800" dirty="0">
                <a:solidFill>
                  <a:srgbClr val="3B4550"/>
                </a:solidFill>
              </a:rPr>
              <a:t>, CSH focuses on building thriving communities with universal access to </a:t>
            </a:r>
            <a:r>
              <a:rPr lang="en-US" sz="1800" b="1" dirty="0">
                <a:solidFill>
                  <a:srgbClr val="3B4550"/>
                </a:solidFill>
              </a:rPr>
              <a:t>housing</a:t>
            </a:r>
            <a:r>
              <a:rPr lang="en-US" sz="1800" dirty="0">
                <a:solidFill>
                  <a:srgbClr val="3B4550"/>
                </a:solidFill>
              </a:rPr>
              <a:t> and </a:t>
            </a:r>
            <a:r>
              <a:rPr lang="en-US" sz="1800" b="1" dirty="0">
                <a:solidFill>
                  <a:srgbClr val="3B4550"/>
                </a:solidFill>
              </a:rPr>
              <a:t>services</a:t>
            </a:r>
            <a:r>
              <a:rPr lang="en-US" sz="1800" dirty="0">
                <a:solidFill>
                  <a:srgbClr val="3B4550"/>
                </a:solidFill>
              </a:rPr>
              <a:t>, and opportunities to achieve </a:t>
            </a:r>
            <a:r>
              <a:rPr lang="en-US" sz="1800" b="1" dirty="0">
                <a:solidFill>
                  <a:srgbClr val="3B4550"/>
                </a:solidFill>
              </a:rPr>
              <a:t>economic security</a:t>
            </a:r>
            <a:r>
              <a:rPr lang="en-US" sz="1800" dirty="0">
                <a:solidFill>
                  <a:srgbClr val="3B4550"/>
                </a:solidFill>
              </a:rPr>
              <a:t>.</a:t>
            </a:r>
            <a:endParaRPr lang="en-US" sz="1800" b="0" i="0" u="none" strike="noStrike" cap="none" dirty="0">
              <a:solidFill>
                <a:srgbClr val="0064A4"/>
              </a:solidFill>
              <a:latin typeface="Arial"/>
              <a:ea typeface="Arial"/>
              <a:cs typeface="Arial"/>
            </a:endParaRPr>
          </a:p>
        </p:txBody>
      </p:sp>
      <p:sp>
        <p:nvSpPr>
          <p:cNvPr id="452" name="Google Shape;452;p5"/>
          <p:cNvSpPr txBox="1"/>
          <p:nvPr/>
        </p:nvSpPr>
        <p:spPr>
          <a:xfrm>
            <a:off x="762307" y="437050"/>
            <a:ext cx="10667400" cy="584735"/>
          </a:xfrm>
          <a:prstGeom prst="rect">
            <a:avLst/>
          </a:prstGeom>
          <a:noFill/>
          <a:ln>
            <a:noFill/>
          </a:ln>
        </p:spPr>
        <p:txBody>
          <a:bodyPr spcFirstLastPara="1" wrap="square" lIns="0" tIns="45700" rIns="91425" bIns="45700" anchor="t" anchorCtr="0">
            <a:spAutoFit/>
          </a:bodyPr>
          <a:lstStyle/>
          <a:p>
            <a:pPr algn="ctr"/>
            <a:r>
              <a:rPr lang="en-US" sz="3200">
                <a:solidFill>
                  <a:srgbClr val="474948"/>
                </a:solidFill>
                <a:latin typeface="Arial Black"/>
                <a:ea typeface="Arial Black"/>
                <a:cs typeface="Arial Black"/>
                <a:sym typeface="Arial Black"/>
              </a:rPr>
              <a:t>How We Are Building </a:t>
            </a:r>
            <a:r>
              <a:rPr lang="en-US" sz="3200">
                <a:solidFill>
                  <a:srgbClr val="F8971D"/>
                </a:solidFill>
                <a:latin typeface="Arial Black"/>
                <a:ea typeface="Arial Black"/>
                <a:cs typeface="Arial Black"/>
                <a:sym typeface="Arial Black"/>
              </a:rPr>
              <a:t>Thriving Communities</a:t>
            </a:r>
            <a:endParaRPr lang="en-US"/>
          </a:p>
        </p:txBody>
      </p:sp>
      <p:pic>
        <p:nvPicPr>
          <p:cNvPr id="482" name="Google Shape;482;p5"/>
          <p:cNvPicPr preferRelativeResize="0"/>
          <p:nvPr/>
        </p:nvPicPr>
        <p:blipFill rotWithShape="1">
          <a:blip r:embed="rId3">
            <a:alphaModFix/>
          </a:blip>
          <a:srcRect l="17674" t="34120" r="17680" b="34310"/>
          <a:stretch/>
        </p:blipFill>
        <p:spPr>
          <a:xfrm>
            <a:off x="990600" y="5988724"/>
            <a:ext cx="1071503" cy="523197"/>
          </a:xfrm>
          <a:prstGeom prst="rect">
            <a:avLst/>
          </a:prstGeom>
          <a:noFill/>
          <a:ln>
            <a:noFill/>
          </a:ln>
        </p:spPr>
      </p:pic>
      <p:sp>
        <p:nvSpPr>
          <p:cNvPr id="483" name="Google Shape;483;p5"/>
          <p:cNvSpPr txBox="1"/>
          <p:nvPr/>
        </p:nvSpPr>
        <p:spPr>
          <a:xfrm>
            <a:off x="9958800" y="6041363"/>
            <a:ext cx="1318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9900"/>
                </a:solidFill>
                <a:latin typeface="Arial"/>
                <a:ea typeface="Arial"/>
                <a:cs typeface="Arial"/>
                <a:sym typeface="Arial"/>
              </a:rPr>
              <a:t>csh.org</a:t>
            </a:r>
            <a:endParaRPr sz="2200" b="1" i="0" u="none" strike="noStrike" cap="none">
              <a:solidFill>
                <a:srgbClr val="FF9900"/>
              </a:solidFill>
              <a:latin typeface="Arial"/>
              <a:ea typeface="Arial"/>
              <a:cs typeface="Arial"/>
              <a:sym typeface="Arial"/>
            </a:endParaRPr>
          </a:p>
        </p:txBody>
      </p:sp>
      <p:pic>
        <p:nvPicPr>
          <p:cNvPr id="15" name="Picture 14">
            <a:extLst>
              <a:ext uri="{FF2B5EF4-FFF2-40B4-BE49-F238E27FC236}">
                <a16:creationId xmlns:a16="http://schemas.microsoft.com/office/drawing/2014/main" id="{197E25E0-09C0-4B20-B22A-CAEA4A709C86}"/>
              </a:ext>
            </a:extLst>
          </p:cNvPr>
          <p:cNvPicPr>
            <a:picLocks noChangeAspect="1"/>
          </p:cNvPicPr>
          <p:nvPr/>
        </p:nvPicPr>
        <p:blipFill>
          <a:blip r:embed="rId4"/>
          <a:stretch>
            <a:fillRect/>
          </a:stretch>
        </p:blipFill>
        <p:spPr>
          <a:xfrm>
            <a:off x="4748210" y="2828265"/>
            <a:ext cx="2181229" cy="2181229"/>
          </a:xfrm>
          <a:prstGeom prst="rect">
            <a:avLst/>
          </a:prstGeom>
        </p:spPr>
      </p:pic>
      <p:pic>
        <p:nvPicPr>
          <p:cNvPr id="17" name="Picture 16">
            <a:extLst>
              <a:ext uri="{FF2B5EF4-FFF2-40B4-BE49-F238E27FC236}">
                <a16:creationId xmlns:a16="http://schemas.microsoft.com/office/drawing/2014/main" id="{6C4CB511-39E7-49D1-902C-B9DA767AC211}"/>
              </a:ext>
            </a:extLst>
          </p:cNvPr>
          <p:cNvPicPr>
            <a:picLocks noChangeAspect="1"/>
          </p:cNvPicPr>
          <p:nvPr/>
        </p:nvPicPr>
        <p:blipFill>
          <a:blip r:embed="rId5"/>
          <a:stretch>
            <a:fillRect/>
          </a:stretch>
        </p:blipFill>
        <p:spPr>
          <a:xfrm>
            <a:off x="1976024" y="2828265"/>
            <a:ext cx="2181229" cy="2181229"/>
          </a:xfrm>
          <a:prstGeom prst="rect">
            <a:avLst/>
          </a:prstGeom>
        </p:spPr>
      </p:pic>
      <p:pic>
        <p:nvPicPr>
          <p:cNvPr id="19" name="Picture 18">
            <a:extLst>
              <a:ext uri="{FF2B5EF4-FFF2-40B4-BE49-F238E27FC236}">
                <a16:creationId xmlns:a16="http://schemas.microsoft.com/office/drawing/2014/main" id="{AC40541C-12B7-46A2-AA0D-A8C7090376A0}"/>
              </a:ext>
            </a:extLst>
          </p:cNvPr>
          <p:cNvPicPr>
            <a:picLocks noChangeAspect="1"/>
          </p:cNvPicPr>
          <p:nvPr/>
        </p:nvPicPr>
        <p:blipFill>
          <a:blip r:embed="rId6"/>
          <a:stretch>
            <a:fillRect/>
          </a:stretch>
        </p:blipFill>
        <p:spPr>
          <a:xfrm>
            <a:off x="7520396" y="2828265"/>
            <a:ext cx="2181229" cy="2181229"/>
          </a:xfrm>
          <a:prstGeom prst="rect">
            <a:avLst/>
          </a:prstGeom>
        </p:spPr>
      </p:pic>
      <p:sp>
        <p:nvSpPr>
          <p:cNvPr id="24" name="Google Shape;451;p5">
            <a:extLst>
              <a:ext uri="{FF2B5EF4-FFF2-40B4-BE49-F238E27FC236}">
                <a16:creationId xmlns:a16="http://schemas.microsoft.com/office/drawing/2014/main" id="{BBA32710-E8F8-4C5F-B4F7-ABF6E175B690}"/>
              </a:ext>
            </a:extLst>
          </p:cNvPr>
          <p:cNvSpPr/>
          <p:nvPr/>
        </p:nvSpPr>
        <p:spPr>
          <a:xfrm>
            <a:off x="1631080" y="2466789"/>
            <a:ext cx="8415488" cy="449226"/>
          </a:xfrm>
          <a:prstGeom prst="rect">
            <a:avLst/>
          </a:prstGeom>
          <a:noFill/>
          <a:ln>
            <a:noFill/>
          </a:ln>
        </p:spPr>
        <p:txBody>
          <a:bodyPr spcFirstLastPara="1" wrap="square" lIns="91425" tIns="45700" rIns="91425" bIns="45700" anchor="t" anchorCtr="0">
            <a:noAutofit/>
          </a:bodyPr>
          <a:lstStyle/>
          <a:p>
            <a:pPr marL="119062" lvl="0" algn="ctr">
              <a:buClr>
                <a:srgbClr val="0081C6"/>
              </a:buClr>
              <a:buSzPts val="2000"/>
            </a:pPr>
            <a:r>
              <a:rPr lang="en-US" sz="2000" b="0" i="0" u="none" strike="noStrike" cap="none">
                <a:solidFill>
                  <a:srgbClr val="3B4550"/>
                </a:solidFill>
                <a:latin typeface="Arial Black" panose="020B0A04020102020204" pitchFamily="34" charset="0"/>
                <a:sym typeface="Arial"/>
              </a:rPr>
              <a:t>FOCUS AREAS</a:t>
            </a:r>
            <a:endParaRPr sz="2000" b="0" i="0" u="none" strike="noStrike" cap="none">
              <a:solidFill>
                <a:srgbClr val="0064A4"/>
              </a:solidFill>
              <a:latin typeface="Arial Black" panose="020B0A04020102020204" pitchFamily="34" charset="0"/>
              <a:sym typeface="Arial"/>
            </a:endParaRPr>
          </a:p>
        </p:txBody>
      </p:sp>
      <p:sp>
        <p:nvSpPr>
          <p:cNvPr id="27" name="Google Shape;451;p5">
            <a:extLst>
              <a:ext uri="{FF2B5EF4-FFF2-40B4-BE49-F238E27FC236}">
                <a16:creationId xmlns:a16="http://schemas.microsoft.com/office/drawing/2014/main" id="{66258EFA-878D-4542-B3A0-B406792C2A3B}"/>
              </a:ext>
            </a:extLst>
          </p:cNvPr>
          <p:cNvSpPr/>
          <p:nvPr/>
        </p:nvSpPr>
        <p:spPr>
          <a:xfrm>
            <a:off x="1976024" y="4905096"/>
            <a:ext cx="1919701" cy="698887"/>
          </a:xfrm>
          <a:prstGeom prst="rect">
            <a:avLst/>
          </a:prstGeom>
          <a:noFill/>
          <a:ln>
            <a:noFill/>
          </a:ln>
        </p:spPr>
        <p:txBody>
          <a:bodyPr spcFirstLastPara="1" wrap="square" lIns="91425" tIns="45700" rIns="91425" bIns="45700" anchor="t" anchorCtr="0">
            <a:noAutofit/>
          </a:bodyPr>
          <a:lstStyle/>
          <a:p>
            <a:pPr marL="119062" lvl="0" algn="ctr">
              <a:buClr>
                <a:srgbClr val="0081C6"/>
              </a:buClr>
              <a:buSzPts val="2000"/>
            </a:pPr>
            <a:r>
              <a:rPr lang="en-US" sz="2000">
                <a:solidFill>
                  <a:srgbClr val="474948"/>
                </a:solidFill>
                <a:latin typeface="Arial Black" panose="020B0A04020102020204" pitchFamily="34" charset="0"/>
              </a:rPr>
              <a:t>HOUSING</a:t>
            </a:r>
            <a:endParaRPr sz="2000" b="0" i="0" u="none" strike="noStrike" cap="none">
              <a:solidFill>
                <a:srgbClr val="474948"/>
              </a:solidFill>
              <a:latin typeface="Arial Black" panose="020B0A04020102020204" pitchFamily="34" charset="0"/>
              <a:sym typeface="Arial"/>
            </a:endParaRPr>
          </a:p>
        </p:txBody>
      </p:sp>
      <p:sp>
        <p:nvSpPr>
          <p:cNvPr id="30" name="Google Shape;451;p5">
            <a:extLst>
              <a:ext uri="{FF2B5EF4-FFF2-40B4-BE49-F238E27FC236}">
                <a16:creationId xmlns:a16="http://schemas.microsoft.com/office/drawing/2014/main" id="{77CDE445-D8B0-4337-AA2A-01325EC53E29}"/>
              </a:ext>
            </a:extLst>
          </p:cNvPr>
          <p:cNvSpPr/>
          <p:nvPr/>
        </p:nvSpPr>
        <p:spPr>
          <a:xfrm>
            <a:off x="7520396" y="4896987"/>
            <a:ext cx="1919701" cy="698887"/>
          </a:xfrm>
          <a:prstGeom prst="rect">
            <a:avLst/>
          </a:prstGeom>
          <a:noFill/>
          <a:ln>
            <a:noFill/>
          </a:ln>
        </p:spPr>
        <p:txBody>
          <a:bodyPr spcFirstLastPara="1" wrap="square" lIns="91425" tIns="45700" rIns="91425" bIns="45700" anchor="t" anchorCtr="0">
            <a:noAutofit/>
          </a:bodyPr>
          <a:lstStyle/>
          <a:p>
            <a:pPr marL="119062" lvl="0" algn="ctr">
              <a:buClr>
                <a:srgbClr val="0081C6"/>
              </a:buClr>
              <a:buSzPts val="2000"/>
            </a:pPr>
            <a:r>
              <a:rPr lang="en-US" sz="2000">
                <a:solidFill>
                  <a:srgbClr val="474948"/>
                </a:solidFill>
                <a:latin typeface="Arial Black" panose="020B0A04020102020204" pitchFamily="34" charset="0"/>
              </a:rPr>
              <a:t>ECONOMIC SECURITY</a:t>
            </a:r>
            <a:endParaRPr sz="2000" b="0" i="0" u="none" strike="noStrike" cap="none">
              <a:solidFill>
                <a:srgbClr val="474948"/>
              </a:solidFill>
              <a:latin typeface="Arial Black" panose="020B0A04020102020204" pitchFamily="34" charset="0"/>
              <a:sym typeface="Arial"/>
            </a:endParaRPr>
          </a:p>
        </p:txBody>
      </p:sp>
      <p:sp>
        <p:nvSpPr>
          <p:cNvPr id="28" name="Google Shape;451;p5">
            <a:extLst>
              <a:ext uri="{FF2B5EF4-FFF2-40B4-BE49-F238E27FC236}">
                <a16:creationId xmlns:a16="http://schemas.microsoft.com/office/drawing/2014/main" id="{B91075CE-9D1D-462E-B94F-CA4BCB65CA71}"/>
              </a:ext>
            </a:extLst>
          </p:cNvPr>
          <p:cNvSpPr/>
          <p:nvPr/>
        </p:nvSpPr>
        <p:spPr>
          <a:xfrm>
            <a:off x="4748210" y="4905096"/>
            <a:ext cx="1919701" cy="698887"/>
          </a:xfrm>
          <a:prstGeom prst="rect">
            <a:avLst/>
          </a:prstGeom>
          <a:noFill/>
          <a:ln>
            <a:noFill/>
          </a:ln>
        </p:spPr>
        <p:txBody>
          <a:bodyPr spcFirstLastPara="1" wrap="square" lIns="91425" tIns="45700" rIns="91425" bIns="45700" anchor="t" anchorCtr="0">
            <a:noAutofit/>
          </a:bodyPr>
          <a:lstStyle/>
          <a:p>
            <a:pPr marL="119062" lvl="0" algn="ctr">
              <a:buClr>
                <a:srgbClr val="0081C6"/>
              </a:buClr>
              <a:buSzPts val="2000"/>
            </a:pPr>
            <a:r>
              <a:rPr lang="en-US" sz="2000">
                <a:solidFill>
                  <a:srgbClr val="474948"/>
                </a:solidFill>
                <a:latin typeface="Arial Black" panose="020B0A04020102020204" pitchFamily="34" charset="0"/>
              </a:rPr>
              <a:t>SERVICES</a:t>
            </a:r>
            <a:endParaRPr sz="2000" b="0" i="0" u="none" strike="noStrike" cap="none">
              <a:solidFill>
                <a:srgbClr val="474948"/>
              </a:solidFill>
              <a:latin typeface="Arial Black" panose="020B0A04020102020204" pitchFamily="34" charset="0"/>
              <a:sym typeface="Arial"/>
            </a:endParaRPr>
          </a:p>
        </p:txBody>
      </p:sp>
    </p:spTree>
    <p:extLst>
      <p:ext uri="{BB962C8B-B14F-4D97-AF65-F5344CB8AC3E}">
        <p14:creationId xmlns:p14="http://schemas.microsoft.com/office/powerpoint/2010/main" val="37010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46D056-ED54-F4D5-A017-4DFFA81710B3}"/>
              </a:ext>
            </a:extLst>
          </p:cNvPr>
          <p:cNvSpPr/>
          <p:nvPr/>
        </p:nvSpPr>
        <p:spPr>
          <a:xfrm>
            <a:off x="-1" y="-29308"/>
            <a:ext cx="12192000" cy="6887307"/>
          </a:xfrm>
          <a:prstGeom prst="rect">
            <a:avLst/>
          </a:prstGeom>
          <a:solidFill>
            <a:srgbClr val="47494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474948"/>
              </a:solidFill>
              <a:cs typeface="Arial"/>
            </a:endParaRPr>
          </a:p>
        </p:txBody>
      </p:sp>
      <p:sp>
        <p:nvSpPr>
          <p:cNvPr id="2" name="Title 1">
            <a:extLst>
              <a:ext uri="{FF2B5EF4-FFF2-40B4-BE49-F238E27FC236}">
                <a16:creationId xmlns:a16="http://schemas.microsoft.com/office/drawing/2014/main" id="{B4E2BEF8-267E-4A2C-F8A1-2FC1AC04E47D}"/>
              </a:ext>
            </a:extLst>
          </p:cNvPr>
          <p:cNvSpPr>
            <a:spLocks noGrp="1"/>
          </p:cNvSpPr>
          <p:nvPr>
            <p:ph type="title"/>
          </p:nvPr>
        </p:nvSpPr>
        <p:spPr>
          <a:xfrm>
            <a:off x="799971" y="1371600"/>
            <a:ext cx="11000519" cy="4711165"/>
          </a:xfrm>
        </p:spPr>
        <p:txBody>
          <a:bodyPr>
            <a:normAutofit fontScale="90000"/>
          </a:bodyPr>
          <a:lstStyle/>
          <a:p>
            <a:br>
              <a:rPr lang="en-US" sz="3600" dirty="0">
                <a:solidFill>
                  <a:srgbClr val="F8971D"/>
                </a:solidFill>
              </a:rPr>
            </a:br>
            <a:br>
              <a:rPr lang="en-US" sz="3600" dirty="0">
                <a:solidFill>
                  <a:srgbClr val="F8971D"/>
                </a:solidFill>
              </a:rPr>
            </a:br>
            <a:r>
              <a:rPr lang="en-US" sz="3600" dirty="0">
                <a:solidFill>
                  <a:srgbClr val="F8971D"/>
                </a:solidFill>
              </a:rPr>
              <a:t>Speak Up! Indiana</a:t>
            </a:r>
            <a:br>
              <a:rPr lang="en-US" sz="3600" dirty="0">
                <a:solidFill>
                  <a:schemeClr val="bg1"/>
                </a:solidFill>
              </a:rPr>
            </a:br>
            <a:br>
              <a:rPr lang="en-US" sz="3600" dirty="0">
                <a:solidFill>
                  <a:schemeClr val="bg1"/>
                </a:solidFill>
              </a:rPr>
            </a:br>
            <a:r>
              <a:rPr lang="en-US" sz="3200" b="1" i="0" dirty="0">
                <a:solidFill>
                  <a:schemeClr val="bg1"/>
                </a:solidFill>
                <a:effectLst/>
                <a:latin typeface="Arial" panose="020B0604020202020204" pitchFamily="34" charset="0"/>
              </a:rPr>
              <a:t>Leadership &amp; advocacy program for people with lived experience and expertise of supportive housing and homelessness</a:t>
            </a:r>
            <a:br>
              <a:rPr lang="en-US" sz="3200" b="1" i="0" dirty="0">
                <a:solidFill>
                  <a:schemeClr val="bg1"/>
                </a:solidFill>
                <a:effectLst/>
                <a:latin typeface="Arial" panose="020B0604020202020204" pitchFamily="34" charset="0"/>
              </a:rPr>
            </a:br>
            <a:br>
              <a:rPr lang="en-US" sz="3200" b="1" i="0" dirty="0">
                <a:solidFill>
                  <a:schemeClr val="bg1"/>
                </a:solidFill>
                <a:effectLst/>
                <a:latin typeface="Arial" panose="020B0604020202020204" pitchFamily="34" charset="0"/>
              </a:rPr>
            </a:br>
            <a:r>
              <a:rPr lang="en-US" sz="3200" b="1" dirty="0">
                <a:solidFill>
                  <a:schemeClr val="bg1"/>
                </a:solidFill>
                <a:latin typeface="Arial"/>
                <a:ea typeface="Arial"/>
                <a:cs typeface="Arial"/>
                <a:sym typeface="Arial"/>
              </a:rPr>
              <a:t>Centering people with lived experience &amp; their expertise to advocate for solutions to homelessness </a:t>
            </a:r>
            <a:br>
              <a:rPr lang="en-US" sz="3200" b="1" dirty="0">
                <a:latin typeface="Arial"/>
                <a:ea typeface="Arial"/>
                <a:cs typeface="Arial"/>
              </a:rPr>
            </a:br>
            <a:br>
              <a:rPr lang="en-US" sz="3200" b="1" i="0" dirty="0">
                <a:solidFill>
                  <a:schemeClr val="bg1"/>
                </a:solidFill>
                <a:effectLst/>
                <a:latin typeface="Arial" panose="020B0604020202020204" pitchFamily="34" charset="0"/>
              </a:rPr>
            </a:br>
            <a:br>
              <a:rPr lang="en-US" sz="3200" b="1" i="0" dirty="0">
                <a:solidFill>
                  <a:schemeClr val="bg1"/>
                </a:solidFill>
                <a:effectLst/>
                <a:latin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2050" name="Picture 516519794">
            <a:extLst>
              <a:ext uri="{FF2B5EF4-FFF2-40B4-BE49-F238E27FC236}">
                <a16:creationId xmlns:a16="http://schemas.microsoft.com/office/drawing/2014/main" id="{B5D45668-2CFB-413A-AB2B-E34DAA9E6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51" y="87059"/>
            <a:ext cx="4981315" cy="83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21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3707-4063-EBC8-1108-0B41589140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3D3627A-C9CB-6F86-0DDD-E2F10271BD9E}"/>
              </a:ext>
            </a:extLst>
          </p:cNvPr>
          <p:cNvSpPr/>
          <p:nvPr/>
        </p:nvSpPr>
        <p:spPr>
          <a:xfrm>
            <a:off x="-1" y="-29308"/>
            <a:ext cx="12192000" cy="6887307"/>
          </a:xfrm>
          <a:prstGeom prst="rect">
            <a:avLst/>
          </a:prstGeom>
          <a:solidFill>
            <a:srgbClr val="47494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474948"/>
              </a:solidFill>
              <a:cs typeface="Arial"/>
            </a:endParaRPr>
          </a:p>
        </p:txBody>
      </p:sp>
      <p:sp>
        <p:nvSpPr>
          <p:cNvPr id="2" name="Title 1">
            <a:extLst>
              <a:ext uri="{FF2B5EF4-FFF2-40B4-BE49-F238E27FC236}">
                <a16:creationId xmlns:a16="http://schemas.microsoft.com/office/drawing/2014/main" id="{7A52818C-30D8-E4FC-AFB8-FC9C302699B6}"/>
              </a:ext>
            </a:extLst>
          </p:cNvPr>
          <p:cNvSpPr>
            <a:spLocks noGrp="1"/>
          </p:cNvSpPr>
          <p:nvPr>
            <p:ph type="title"/>
          </p:nvPr>
        </p:nvSpPr>
        <p:spPr>
          <a:xfrm>
            <a:off x="653667" y="600200"/>
            <a:ext cx="11278438" cy="5454300"/>
          </a:xfrm>
        </p:spPr>
        <p:txBody>
          <a:bodyPr>
            <a:normAutofit fontScale="90000"/>
          </a:bodyPr>
          <a:lstStyle/>
          <a:p>
            <a:br>
              <a:rPr lang="en-US" sz="3600" dirty="0">
                <a:solidFill>
                  <a:srgbClr val="F8971D"/>
                </a:solidFill>
              </a:rPr>
            </a:br>
            <a:br>
              <a:rPr lang="en-US" sz="3600" dirty="0">
                <a:solidFill>
                  <a:srgbClr val="F8971D"/>
                </a:solidFill>
              </a:rPr>
            </a:br>
            <a:br>
              <a:rPr lang="en-US" sz="3600" dirty="0">
                <a:solidFill>
                  <a:srgbClr val="F8971D"/>
                </a:solidFill>
              </a:rPr>
            </a:br>
            <a:br>
              <a:rPr lang="en-US" sz="3600" dirty="0">
                <a:solidFill>
                  <a:srgbClr val="F8971D"/>
                </a:solidFill>
              </a:rPr>
            </a:br>
            <a:r>
              <a:rPr lang="en-US" sz="3600" dirty="0">
                <a:solidFill>
                  <a:srgbClr val="F8971D"/>
                </a:solidFill>
              </a:rPr>
              <a:t>Speak Up! Indiana</a:t>
            </a:r>
            <a:br>
              <a:rPr lang="en-US" sz="3600" dirty="0">
                <a:solidFill>
                  <a:schemeClr val="bg1"/>
                </a:solidFill>
              </a:rPr>
            </a:br>
            <a:br>
              <a:rPr lang="en-US" sz="3600" dirty="0">
                <a:solidFill>
                  <a:schemeClr val="bg1"/>
                </a:solidFill>
              </a:rPr>
            </a:br>
            <a:r>
              <a:rPr kumimoji="0" lang="en-US" sz="3200" b="0" i="0" u="none" strike="noStrike" kern="0" cap="none" spc="0" normalizeH="0" baseline="0" noProof="0" dirty="0">
                <a:ln>
                  <a:noFill/>
                </a:ln>
                <a:solidFill>
                  <a:srgbClr val="F8971D"/>
                </a:solidFill>
                <a:effectLst/>
                <a:uLnTx/>
                <a:uFillTx/>
                <a:latin typeface="Montserrat ExtraBold"/>
                <a:sym typeface="Montserrat ExtraBold"/>
              </a:rPr>
              <a:t>Mission:</a:t>
            </a:r>
            <a:br>
              <a:rPr kumimoji="0" lang="en-US" sz="3200" b="1" i="0" u="none" strike="noStrike" kern="0" cap="none" spc="0" normalizeH="0" baseline="0" noProof="0" dirty="0">
                <a:ln>
                  <a:noFill/>
                </a:ln>
                <a:solidFill>
                  <a:srgbClr val="FFFFFF"/>
                </a:solidFill>
                <a:effectLst/>
                <a:uLnTx/>
                <a:uFillTx/>
                <a:latin typeface="Arial" panose="020B0604020202020204" pitchFamily="34" charset="0"/>
                <a:sym typeface="Montserrat ExtraBold"/>
              </a:rPr>
            </a:br>
            <a:r>
              <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Montserrat ExtraBold"/>
              </a:rPr>
              <a:t>Our mission is to create a program that empowers individuals who have experienced homelessness in the Indianapolis area to speak to the realities of homelessness, challenge the narrative about how people come to experience homelessness, and advocate for policy reform through </a:t>
            </a:r>
            <a:r>
              <a:rPr kumimoji="0" lang="en-US" sz="3200" b="1" i="0" u="none" strike="noStrike" kern="0" cap="none" spc="0" normalizeH="0" baseline="0" noProof="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Montserrat ExtraBold"/>
              </a:rPr>
              <a:t>evidence-based supportive </a:t>
            </a:r>
            <a:r>
              <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sym typeface="Montserrat ExtraBold"/>
              </a:rPr>
              <a:t>housing.</a:t>
            </a:r>
            <a:br>
              <a:rPr kumimoji="0" lang="en-US" sz="32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Montserrat ExtraBold"/>
              </a:rPr>
            </a:br>
            <a:br>
              <a:rPr lang="en-US" sz="3200" b="1" i="0" dirty="0">
                <a:solidFill>
                  <a:schemeClr val="bg1"/>
                </a:solidFill>
                <a:effectLst/>
                <a:latin typeface="Arial" panose="020B0604020202020204" pitchFamily="34" charset="0"/>
              </a:rPr>
            </a:br>
            <a:br>
              <a:rPr lang="en-US" sz="3200" b="1" i="0" dirty="0">
                <a:solidFill>
                  <a:schemeClr val="bg1"/>
                </a:solidFill>
                <a:effectLst/>
                <a:latin typeface="Arial" panose="020B0604020202020204" pitchFamily="34" charset="0"/>
              </a:rPr>
            </a:br>
            <a:br>
              <a:rPr lang="en-US" sz="3200" b="1" dirty="0">
                <a:latin typeface="Arial"/>
                <a:ea typeface="Arial"/>
                <a:cs typeface="Arial"/>
              </a:rPr>
            </a:br>
            <a:br>
              <a:rPr lang="en-US" sz="3200" b="1" i="0" dirty="0">
                <a:solidFill>
                  <a:schemeClr val="bg1"/>
                </a:solidFill>
                <a:effectLst/>
                <a:latin typeface="Arial" panose="020B0604020202020204" pitchFamily="34" charset="0"/>
              </a:rPr>
            </a:br>
            <a:br>
              <a:rPr lang="en-US" sz="3200" b="1" i="0" dirty="0">
                <a:solidFill>
                  <a:schemeClr val="bg1"/>
                </a:solidFill>
                <a:effectLst/>
                <a:latin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76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EFEA3-49EA-F005-CFC0-7F7BAAD6E0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48C521-7C9B-72F3-E08F-03BD32521FDC}"/>
              </a:ext>
            </a:extLst>
          </p:cNvPr>
          <p:cNvSpPr>
            <a:spLocks noGrp="1"/>
          </p:cNvSpPr>
          <p:nvPr>
            <p:ph type="title"/>
          </p:nvPr>
        </p:nvSpPr>
        <p:spPr/>
        <p:txBody>
          <a:bodyPr>
            <a:normAutofit fontScale="90000"/>
          </a:bodyPr>
          <a:lstStyle/>
          <a:p>
            <a:r>
              <a:rPr lang="en-US" dirty="0"/>
              <a:t>What Participants Should Expect</a:t>
            </a:r>
          </a:p>
        </p:txBody>
      </p:sp>
      <p:sp>
        <p:nvSpPr>
          <p:cNvPr id="4" name="Text Placeholder 3">
            <a:extLst>
              <a:ext uri="{FF2B5EF4-FFF2-40B4-BE49-F238E27FC236}">
                <a16:creationId xmlns:a16="http://schemas.microsoft.com/office/drawing/2014/main" id="{26565740-C08B-1EBB-192E-4C89E9F793F7}"/>
              </a:ext>
            </a:extLst>
          </p:cNvPr>
          <p:cNvSpPr>
            <a:spLocks noGrp="1"/>
          </p:cNvSpPr>
          <p:nvPr>
            <p:ph type="body" idx="1"/>
          </p:nvPr>
        </p:nvSpPr>
        <p:spPr/>
        <p:txBody>
          <a:bodyPr>
            <a:normAutofit fontScale="92500" lnSpcReduction="20000"/>
          </a:bodyPr>
          <a:lstStyle/>
          <a:p>
            <a:pPr marL="76200" indent="0">
              <a:buNone/>
            </a:pPr>
            <a:r>
              <a:rPr lang="en-US" sz="2400" dirty="0">
                <a:latin typeface="+mn-lt"/>
              </a:rPr>
              <a:t>Collaborations between advocates and coaches will ensure that advocates with lived experience have the support and tools they need to share their stories with confidence, reframe their experiences as a source of strength, and advocate for meaningful change.</a:t>
            </a:r>
          </a:p>
          <a:p>
            <a:pPr marL="76200" indent="0">
              <a:buNone/>
            </a:pPr>
            <a:endParaRPr lang="en-US" sz="2400" dirty="0">
              <a:latin typeface="+mn-lt"/>
            </a:endParaRPr>
          </a:p>
          <a:p>
            <a:pPr marL="76200" indent="0">
              <a:buNone/>
            </a:pPr>
            <a:r>
              <a:rPr lang="en-US" sz="2400" dirty="0">
                <a:latin typeface="+mn-lt"/>
              </a:rPr>
              <a:t>By blending the power of storytelling and the arts with advocacy, Speak Up! Indiana aims to build public understanding, increase legislative support for supportive housing, and create lasting social impact.</a:t>
            </a:r>
          </a:p>
          <a:p>
            <a:pPr marL="76200" indent="0">
              <a:buNone/>
            </a:pPr>
            <a:endParaRPr lang="en-US" sz="2400" dirty="0">
              <a:latin typeface="+mn-lt"/>
            </a:endParaRPr>
          </a:p>
          <a:p>
            <a:pPr marL="76200" indent="0">
              <a:buNone/>
            </a:pPr>
            <a:r>
              <a:rPr lang="en-US" sz="2400" dirty="0">
                <a:latin typeface="+mn-lt"/>
              </a:rPr>
              <a:t>Speak Up! is rooted in trauma-informed principles that prioritize emotional and psychological safety, healing and engagement, and peer support and community building.</a:t>
            </a:r>
          </a:p>
          <a:p>
            <a:pPr marL="76200" indent="0">
              <a:buNone/>
            </a:pPr>
            <a:endParaRPr lang="en-US" sz="2400" dirty="0">
              <a:latin typeface="+mn-lt"/>
            </a:endParaRPr>
          </a:p>
          <a:p>
            <a:pPr marL="76200" indent="0">
              <a:buNone/>
            </a:pPr>
            <a:endParaRPr lang="en-US" sz="2400" dirty="0">
              <a:latin typeface="+mn-lt"/>
            </a:endParaRPr>
          </a:p>
          <a:p>
            <a:pPr marL="76200" indent="0">
              <a:buNone/>
            </a:pPr>
            <a:r>
              <a:rPr lang="en-US" sz="2400" dirty="0">
                <a:latin typeface="+mn-lt"/>
              </a:rPr>
              <a:t> </a:t>
            </a:r>
          </a:p>
          <a:p>
            <a:endParaRPr lang="en-US" sz="2400" dirty="0">
              <a:latin typeface="+mn-lt"/>
            </a:endParaRPr>
          </a:p>
          <a:p>
            <a:endParaRPr lang="en-US" sz="2400" dirty="0">
              <a:latin typeface="+mn-lt"/>
            </a:endParaRPr>
          </a:p>
          <a:p>
            <a:endParaRPr lang="en-US" dirty="0"/>
          </a:p>
        </p:txBody>
      </p:sp>
    </p:spTree>
    <p:extLst>
      <p:ext uri="{BB962C8B-B14F-4D97-AF65-F5344CB8AC3E}">
        <p14:creationId xmlns:p14="http://schemas.microsoft.com/office/powerpoint/2010/main" val="41705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69A621-5D0E-0344-938C-0CB56A5AA3AD}"/>
              </a:ext>
            </a:extLst>
          </p:cNvPr>
          <p:cNvSpPr>
            <a:spLocks noGrp="1"/>
          </p:cNvSpPr>
          <p:nvPr>
            <p:ph type="title"/>
          </p:nvPr>
        </p:nvSpPr>
        <p:spPr/>
        <p:txBody>
          <a:bodyPr>
            <a:normAutofit fontScale="90000"/>
          </a:bodyPr>
          <a:lstStyle/>
          <a:p>
            <a:r>
              <a:rPr lang="en-US" dirty="0"/>
              <a:t>What Participants Should Expect</a:t>
            </a:r>
          </a:p>
        </p:txBody>
      </p:sp>
      <p:sp>
        <p:nvSpPr>
          <p:cNvPr id="4" name="Text Placeholder 3">
            <a:extLst>
              <a:ext uri="{FF2B5EF4-FFF2-40B4-BE49-F238E27FC236}">
                <a16:creationId xmlns:a16="http://schemas.microsoft.com/office/drawing/2014/main" id="{67E14218-BA89-11AD-68AB-677A54404E48}"/>
              </a:ext>
            </a:extLst>
          </p:cNvPr>
          <p:cNvSpPr>
            <a:spLocks noGrp="1"/>
          </p:cNvSpPr>
          <p:nvPr>
            <p:ph type="body" idx="1"/>
          </p:nvPr>
        </p:nvSpPr>
        <p:spPr/>
        <p:txBody>
          <a:bodyPr/>
          <a:lstStyle/>
          <a:p>
            <a:pPr marL="76200" indent="0">
              <a:buNone/>
            </a:pPr>
            <a:r>
              <a:rPr lang="en-US" sz="2400" dirty="0">
                <a:latin typeface="+mn-lt"/>
              </a:rPr>
              <a:t>At the completion of this program:</a:t>
            </a:r>
          </a:p>
          <a:p>
            <a:r>
              <a:rPr lang="en-US" sz="2400" dirty="0">
                <a:latin typeface="+mn-lt"/>
              </a:rPr>
              <a:t> Advocates, with the support of coaches, will have created a 3-5 minute story that can be used to impact policies, programs, and decisions related to supportive housing and homelessness</a:t>
            </a:r>
          </a:p>
          <a:p>
            <a:r>
              <a:rPr lang="en-US" sz="2400" dirty="0">
                <a:latin typeface="+mn-lt"/>
              </a:rPr>
              <a:t>Opportunity to develop professional and leadership skills, such as consulting opportunities, community leadership roles</a:t>
            </a:r>
          </a:p>
          <a:p>
            <a:r>
              <a:rPr lang="en-US" sz="2400" dirty="0">
                <a:latin typeface="+mn-lt"/>
              </a:rPr>
              <a:t>Create system change through community engagement, public policy advocacy, and participation in legislative initiatives</a:t>
            </a:r>
          </a:p>
          <a:p>
            <a:r>
              <a:rPr lang="en-US" sz="2400" dirty="0">
                <a:latin typeface="+mn-lt"/>
              </a:rPr>
              <a:t>Graduates become community educators, policy influencers, and leaders in the housing sector</a:t>
            </a:r>
          </a:p>
          <a:p>
            <a:endParaRPr lang="en-US" sz="2400" dirty="0">
              <a:latin typeface="+mn-lt"/>
            </a:endParaRPr>
          </a:p>
          <a:p>
            <a:endParaRPr lang="en-US" sz="2400" dirty="0">
              <a:latin typeface="+mn-lt"/>
            </a:endParaRPr>
          </a:p>
          <a:p>
            <a:endParaRPr lang="en-US" dirty="0"/>
          </a:p>
        </p:txBody>
      </p:sp>
    </p:spTree>
    <p:extLst>
      <p:ext uri="{BB962C8B-B14F-4D97-AF65-F5344CB8AC3E}">
        <p14:creationId xmlns:p14="http://schemas.microsoft.com/office/powerpoint/2010/main" val="254842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EFE7BF9A-32EA-B688-7478-0F327A6B79EE}"/>
            </a:ext>
          </a:extLst>
        </p:cNvPr>
        <p:cNvGrpSpPr/>
        <p:nvPr/>
      </p:nvGrpSpPr>
      <p:grpSpPr>
        <a:xfrm>
          <a:off x="0" y="0"/>
          <a:ext cx="0" cy="0"/>
          <a:chOff x="0" y="0"/>
          <a:chExt cx="0" cy="0"/>
        </a:xfrm>
      </p:grpSpPr>
      <p:sp>
        <p:nvSpPr>
          <p:cNvPr id="137" name="Google Shape;137;p14">
            <a:extLst>
              <a:ext uri="{FF2B5EF4-FFF2-40B4-BE49-F238E27FC236}">
                <a16:creationId xmlns:a16="http://schemas.microsoft.com/office/drawing/2014/main" id="{992351FD-F2A2-2858-FA58-DD7B2E1F8FF7}"/>
              </a:ext>
            </a:extLst>
          </p:cNvPr>
          <p:cNvSpPr txBox="1"/>
          <p:nvPr/>
        </p:nvSpPr>
        <p:spPr>
          <a:xfrm>
            <a:off x="335280" y="1231186"/>
            <a:ext cx="11521439" cy="3914877"/>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r>
              <a:rPr kumimoji="0" lang="en-US" sz="4400" i="0" u="none" strike="noStrike" kern="0" cap="none" spc="0" normalizeH="0" baseline="0" noProof="0" dirty="0">
                <a:ln>
                  <a:noFill/>
                </a:ln>
                <a:solidFill>
                  <a:srgbClr val="000000"/>
                </a:solidFill>
                <a:effectLst/>
                <a:uLnTx/>
                <a:uFillTx/>
                <a:latin typeface="Arial" panose="020B0604020202020204" pitchFamily="34" charset="0"/>
                <a:ea typeface="Arial Black"/>
                <a:cs typeface="Arial" panose="020B0604020202020204" pitchFamily="34" charset="0"/>
                <a:sym typeface="Arial Black"/>
              </a:rPr>
              <a:t>Practice Sessions</a:t>
            </a:r>
          </a:p>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en-US" sz="4400" i="0" u="none" strike="noStrike" kern="0" cap="none" spc="0" normalizeH="0" baseline="0" noProof="0" dirty="0">
              <a:ln>
                <a:noFill/>
              </a:ln>
              <a:solidFill>
                <a:srgbClr val="000000"/>
              </a:solidFill>
              <a:effectLst/>
              <a:uLnTx/>
              <a:uFillTx/>
              <a:latin typeface="Arial" panose="020B0604020202020204" pitchFamily="34" charset="0"/>
              <a:ea typeface="Arial Black"/>
              <a:cs typeface="Arial" panose="020B0604020202020204" pitchFamily="34" charset="0"/>
              <a:sym typeface="Arial Black"/>
            </a:endParaRPr>
          </a:p>
          <a:p>
            <a:pPr marL="457200" marR="0" lvl="0" indent="-457200" algn="l" defTabSz="914400" rtl="0" eaLnBrk="1" fontAlgn="auto" latinLnBrk="0" hangingPunct="1">
              <a:lnSpc>
                <a:spcPct val="90000"/>
              </a:lnSpc>
              <a:spcBef>
                <a:spcPts val="0"/>
              </a:spcBef>
              <a:spcAft>
                <a:spcPts val="0"/>
              </a:spcAft>
              <a:buClr>
                <a:srgbClr val="000000"/>
              </a:buClr>
              <a:buSzPts val="4400"/>
              <a:buFont typeface="Arial" panose="020B0604020202020204" pitchFamily="34" charset="0"/>
              <a:buChar char="•"/>
              <a:tabLst/>
              <a:defRPr/>
            </a:pPr>
            <a:r>
              <a:rPr kumimoji="0" lang="en-US" sz="2400" i="0" u="none" strike="noStrike" kern="0" cap="none" spc="0" normalizeH="0" baseline="0" noProof="0" dirty="0">
                <a:ln>
                  <a:noFill/>
                </a:ln>
                <a:solidFill>
                  <a:srgbClr val="000000"/>
                </a:solidFill>
                <a:effectLst/>
                <a:uLnTx/>
                <a:uFillTx/>
                <a:latin typeface="Arial" panose="020B0604020202020204" pitchFamily="34" charset="0"/>
                <a:ea typeface="Arial Black"/>
                <a:cs typeface="Arial" panose="020B0604020202020204" pitchFamily="34" charset="0"/>
                <a:sym typeface="Arial Black"/>
              </a:rPr>
              <a:t>One-on-one practice time between coach and advocate for up to two hours each month/between sessions (not required)</a:t>
            </a:r>
          </a:p>
          <a:p>
            <a:pPr marR="0" lvl="0" algn="l" defTabSz="914400" rtl="0" eaLnBrk="1" fontAlgn="auto" latinLnBrk="0" hangingPunct="1">
              <a:lnSpc>
                <a:spcPct val="90000"/>
              </a:lnSpc>
              <a:spcBef>
                <a:spcPts val="0"/>
              </a:spcBef>
              <a:spcAft>
                <a:spcPts val="0"/>
              </a:spcAft>
              <a:buClr>
                <a:srgbClr val="000000"/>
              </a:buClr>
              <a:buSzPts val="4400"/>
              <a:tabLst/>
              <a:defRPr/>
            </a:pPr>
            <a:endParaRPr kumimoji="0" lang="en-US" sz="2400" i="0" u="none" strike="noStrike" kern="0" cap="none" spc="0" normalizeH="0" baseline="0" noProof="0" dirty="0">
              <a:ln>
                <a:noFill/>
              </a:ln>
              <a:solidFill>
                <a:srgbClr val="000000"/>
              </a:solidFill>
              <a:effectLst/>
              <a:uLnTx/>
              <a:uFillTx/>
              <a:latin typeface="Arial" panose="020B0604020202020204" pitchFamily="34" charset="0"/>
              <a:ea typeface="Arial Black"/>
              <a:cs typeface="Arial" panose="020B0604020202020204" pitchFamily="34" charset="0"/>
              <a:sym typeface="Arial Black"/>
            </a:endParaRPr>
          </a:p>
          <a:p>
            <a:pPr marL="457200" marR="0" lvl="0" indent="-457200" algn="l" defTabSz="914400" rtl="0" eaLnBrk="1" fontAlgn="auto" latinLnBrk="0" hangingPunct="1">
              <a:lnSpc>
                <a:spcPct val="90000"/>
              </a:lnSpc>
              <a:spcBef>
                <a:spcPts val="0"/>
              </a:spcBef>
              <a:spcAft>
                <a:spcPts val="0"/>
              </a:spcAft>
              <a:buClr>
                <a:srgbClr val="000000"/>
              </a:buClr>
              <a:buSzPts val="4400"/>
              <a:buFont typeface="Arial" panose="020B0604020202020204" pitchFamily="34" charset="0"/>
              <a:buChar char="•"/>
              <a:tabLst/>
              <a:defRPr/>
            </a:pPr>
            <a:r>
              <a:rPr kumimoji="0" lang="en-US" sz="2400" i="0" u="none" strike="noStrike" kern="0" cap="none" spc="0" normalizeH="0" baseline="0" noProof="0" dirty="0">
                <a:ln>
                  <a:noFill/>
                </a:ln>
                <a:solidFill>
                  <a:srgbClr val="000000"/>
                </a:solidFill>
                <a:effectLst/>
                <a:uLnTx/>
                <a:uFillTx/>
                <a:latin typeface="Arial" panose="020B0604020202020204" pitchFamily="34" charset="0"/>
                <a:ea typeface="Arial Black"/>
                <a:cs typeface="Arial" panose="020B0604020202020204" pitchFamily="34" charset="0"/>
                <a:sym typeface="Arial Black"/>
              </a:rPr>
              <a:t>Time </a:t>
            </a:r>
            <a:r>
              <a:rPr lang="en-US" sz="2400" dirty="0">
                <a:latin typeface="Arial" panose="020B0604020202020204" pitchFamily="34" charset="0"/>
                <a:ea typeface="Arial Black"/>
                <a:cs typeface="Arial" panose="020B0604020202020204" pitchFamily="34" charset="0"/>
                <a:sym typeface="Arial Black"/>
              </a:rPr>
              <a:t>and place coordinated by coach and advocate</a:t>
            </a:r>
          </a:p>
          <a:p>
            <a:pPr marL="457200" marR="0" lvl="0" indent="-457200" algn="l" defTabSz="914400" rtl="0" eaLnBrk="1" fontAlgn="auto" latinLnBrk="0" hangingPunct="1">
              <a:lnSpc>
                <a:spcPct val="90000"/>
              </a:lnSpc>
              <a:spcBef>
                <a:spcPts val="0"/>
              </a:spcBef>
              <a:spcAft>
                <a:spcPts val="0"/>
              </a:spcAft>
              <a:buClr>
                <a:srgbClr val="000000"/>
              </a:buClr>
              <a:buSzPts val="4400"/>
              <a:buFont typeface="Arial" panose="020B0604020202020204" pitchFamily="34" charset="0"/>
              <a:buChar char="•"/>
              <a:tabLst/>
              <a:defRPr/>
            </a:pPr>
            <a:endParaRPr lang="en-US" sz="2400" dirty="0">
              <a:latin typeface="Arial" panose="020B0604020202020204" pitchFamily="34" charset="0"/>
              <a:ea typeface="Arial Black"/>
              <a:cs typeface="Arial" panose="020B0604020202020204" pitchFamily="34" charset="0"/>
              <a:sym typeface="Arial Black"/>
            </a:endParaRPr>
          </a:p>
          <a:p>
            <a:pPr marR="0" lvl="0" algn="l" defTabSz="914400" rtl="0" eaLnBrk="1" fontAlgn="auto" latinLnBrk="0" hangingPunct="1">
              <a:lnSpc>
                <a:spcPct val="90000"/>
              </a:lnSpc>
              <a:spcBef>
                <a:spcPts val="0"/>
              </a:spcBef>
              <a:spcAft>
                <a:spcPts val="0"/>
              </a:spcAft>
              <a:buClr>
                <a:srgbClr val="000000"/>
              </a:buClr>
              <a:buSzPts val="4400"/>
              <a:tabLst/>
              <a:defRPr/>
            </a:pPr>
            <a:endParaRPr kumimoji="0" lang="en-US" sz="2400" i="0" u="none" strike="noStrike" kern="0" cap="none" spc="0" normalizeH="0" baseline="0" noProof="0" dirty="0">
              <a:ln>
                <a:noFill/>
              </a:ln>
              <a:solidFill>
                <a:srgbClr val="000000"/>
              </a:solidFill>
              <a:effectLst/>
              <a:uLnTx/>
              <a:uFillTx/>
              <a:latin typeface="Arial" panose="020B0604020202020204" pitchFamily="34" charset="0"/>
              <a:ea typeface="Arial Black"/>
              <a:cs typeface="Arial" panose="020B0604020202020204" pitchFamily="34" charset="0"/>
              <a:sym typeface="Arial Black"/>
            </a:endParaRPr>
          </a:p>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r>
              <a:rPr kumimoji="0" lang="en-US" sz="4400" b="0" i="0" u="none" strike="noStrike" kern="0" cap="none" spc="0" normalizeH="0" baseline="0" noProof="0" dirty="0">
                <a:ln>
                  <a:noFill/>
                </a:ln>
                <a:solidFill>
                  <a:srgbClr val="000000"/>
                </a:solidFill>
                <a:effectLst/>
                <a:uLnTx/>
                <a:uFillTx/>
                <a:latin typeface="Arial Black"/>
                <a:ea typeface="Arial Black"/>
                <a:cs typeface="Arial Black"/>
                <a:sym typeface="Arial Black"/>
              </a:rPr>
              <a:t>	</a:t>
            </a:r>
            <a:endParaRPr kumimoji="0" sz="3600" b="0" i="0" u="none" strike="noStrike" kern="0" cap="none" spc="0" normalizeH="0" baseline="0" noProof="0" dirty="0">
              <a:ln>
                <a:noFill/>
              </a:ln>
              <a:solidFill>
                <a:srgbClr val="000000"/>
              </a:solidFill>
              <a:effectLst/>
              <a:uLnTx/>
              <a:uFillTx/>
              <a:latin typeface="Arial Black"/>
              <a:ea typeface="Arial Black"/>
              <a:cs typeface="Arial Black"/>
              <a:sym typeface="Arial Black"/>
            </a:endParaRPr>
          </a:p>
        </p:txBody>
      </p:sp>
      <p:pic>
        <p:nvPicPr>
          <p:cNvPr id="140" name="Google Shape;140;p14">
            <a:extLst>
              <a:ext uri="{FF2B5EF4-FFF2-40B4-BE49-F238E27FC236}">
                <a16:creationId xmlns:a16="http://schemas.microsoft.com/office/drawing/2014/main" id="{84FE47C8-3304-B82E-46B9-B7E05DA52FF9}"/>
              </a:ext>
            </a:extLst>
          </p:cNvPr>
          <p:cNvPicPr preferRelativeResize="0"/>
          <p:nvPr/>
        </p:nvPicPr>
        <p:blipFill rotWithShape="1">
          <a:blip r:embed="rId3">
            <a:alphaModFix/>
          </a:blip>
          <a:srcRect l="17674" t="34120" r="17680" b="34310"/>
          <a:stretch/>
        </p:blipFill>
        <p:spPr>
          <a:xfrm>
            <a:off x="530941" y="5988724"/>
            <a:ext cx="1071503" cy="523197"/>
          </a:xfrm>
          <a:prstGeom prst="rect">
            <a:avLst/>
          </a:prstGeom>
          <a:noFill/>
          <a:ln>
            <a:noFill/>
          </a:ln>
        </p:spPr>
      </p:pic>
      <p:sp>
        <p:nvSpPr>
          <p:cNvPr id="141" name="Google Shape;141;p14">
            <a:extLst>
              <a:ext uri="{FF2B5EF4-FFF2-40B4-BE49-F238E27FC236}">
                <a16:creationId xmlns:a16="http://schemas.microsoft.com/office/drawing/2014/main" id="{8FCCCBC8-84A9-D122-BF34-3FE630EC74C5}"/>
              </a:ext>
            </a:extLst>
          </p:cNvPr>
          <p:cNvSpPr txBox="1"/>
          <p:nvPr/>
        </p:nvSpPr>
        <p:spPr>
          <a:xfrm>
            <a:off x="10342259" y="5988724"/>
            <a:ext cx="13188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FF9900"/>
                </a:solidFill>
                <a:effectLst/>
                <a:uLnTx/>
                <a:uFillTx/>
                <a:latin typeface="Arial"/>
                <a:ea typeface="Arial"/>
                <a:cs typeface="Arial"/>
                <a:sym typeface="Arial"/>
              </a:rPr>
              <a:t>csh.org</a:t>
            </a:r>
            <a:endParaRPr kumimoji="0" sz="2200" b="1" i="0" u="none" strike="noStrike" kern="0" cap="none" spc="0" normalizeH="0" baseline="0" noProof="0">
              <a:ln>
                <a:noFill/>
              </a:ln>
              <a:solidFill>
                <a:srgbClr val="FF9900"/>
              </a:solidFill>
              <a:effectLst/>
              <a:uLnTx/>
              <a:uFillTx/>
              <a:latin typeface="Arial"/>
              <a:ea typeface="Arial"/>
              <a:cs typeface="Arial"/>
              <a:sym typeface="Arial"/>
            </a:endParaRPr>
          </a:p>
        </p:txBody>
      </p:sp>
    </p:spTree>
    <p:extLst>
      <p:ext uri="{BB962C8B-B14F-4D97-AF65-F5344CB8AC3E}">
        <p14:creationId xmlns:p14="http://schemas.microsoft.com/office/powerpoint/2010/main" val="912736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14462</TotalTime>
  <Words>2854</Words>
  <Application>Microsoft Office PowerPoint</Application>
  <PresentationFormat>Widescreen</PresentationFormat>
  <Paragraphs>167</Paragraphs>
  <Slides>28</Slides>
  <Notes>27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28</vt:i4>
      </vt:variant>
    </vt:vector>
  </HeadingPairs>
  <TitlesOfParts>
    <vt:vector size="45" baseType="lpstr">
      <vt:lpstr>ADLaM Display</vt:lpstr>
      <vt:lpstr>Algerian</vt:lpstr>
      <vt:lpstr>Amasis MT Pro Black</vt:lpstr>
      <vt:lpstr>Aptos</vt:lpstr>
      <vt:lpstr>Aptos Display</vt:lpstr>
      <vt:lpstr>Arial</vt:lpstr>
      <vt:lpstr>Arial Black</vt:lpstr>
      <vt:lpstr>Arial Nova Cond</vt:lpstr>
      <vt:lpstr>Bernard MT Condensed</vt:lpstr>
      <vt:lpstr>Calibri</vt:lpstr>
      <vt:lpstr>Century Gothic</vt:lpstr>
      <vt:lpstr>Corbel</vt:lpstr>
      <vt:lpstr>Montserrat</vt:lpstr>
      <vt:lpstr>Montserrat ExtraBold</vt:lpstr>
      <vt:lpstr>Times</vt:lpstr>
      <vt:lpstr>Parallax</vt:lpstr>
      <vt:lpstr>Office Theme</vt:lpstr>
      <vt:lpstr>PowerPoint Presentation</vt:lpstr>
      <vt:lpstr>CSH (Corporation for Supportive Housing) Mission  CSH works to advance affordable housing aligned with services as an approach to help people thrive. We do this by advocating for effective policies and funding, investing in communities, and strengthening the supportive housing field.</vt:lpstr>
      <vt:lpstr>About CSH</vt:lpstr>
      <vt:lpstr>PowerPoint Presentation</vt:lpstr>
      <vt:lpstr>  Speak Up! Indiana  Leadership &amp; advocacy program for people with lived experience and expertise of supportive housing and homelessness  Centering people with lived experience &amp; their expertise to advocate for solutions to homelessness    </vt:lpstr>
      <vt:lpstr>    Speak Up! Indiana  Mission: Our mission is to create a program that empowers individuals who have experienced homelessness in the Indianapolis area to speak to the realities of homelessness, challenge the narrative about how people come to experience homelessness, and advocate for policy reform through evidence-based supportive housing.      </vt:lpstr>
      <vt:lpstr>What Participants Should Expect</vt:lpstr>
      <vt:lpstr>What Participants Should Expect</vt:lpstr>
      <vt:lpstr>PowerPoint Presentation</vt:lpstr>
      <vt:lpstr>Speak Up! Sessions (meet twice a month)</vt:lpstr>
      <vt:lpstr>Speak Up! Resources</vt:lpstr>
      <vt:lpstr>Contact Information</vt:lpstr>
      <vt:lpstr>PowerPoint Presentation</vt:lpstr>
      <vt:lpstr>PSH MY LIVED EXPERIENCE</vt:lpstr>
      <vt:lpstr>Wheeler Mission – Men's Homeless Shelter, Indianapolis</vt:lpstr>
      <vt:lpstr>PowerPoint Presentation</vt:lpstr>
      <vt:lpstr>  </vt:lpstr>
      <vt:lpstr> DURING MY SEARCH FOR HOUSING MOST POTENTIAL RENTALS REQUIRED A  NON-REFUNDABLE APPLICATION FEE RANGING FROM $15 TO $50, WHICH SEEMED LIKE A WASTEFUL EXPENSE GIVEN MY LESS-THAN-IDEAL CREDIT SCORE, RENTAL HISTORY, AND CRIMINAL RECORD. </vt:lpstr>
      <vt:lpstr>PowerPoint Presentation</vt:lpstr>
      <vt:lpstr>Mrs. Stephanie Metzger Former Community Services Coordinator / Manager</vt:lpstr>
      <vt:lpstr>     </vt:lpstr>
      <vt:lpstr>ESKENAZI HOSPITAL    "I’ve undergone six facial surgeries, overcome Hepatitis C, endured a major back operation, and received a total hip replacement. </vt:lpstr>
      <vt:lpstr>I HAVE HAD ENOUGH</vt:lpstr>
      <vt:lpstr> 🌿 A Legacy of Compassion: Mrs. Stephanie Metzger Among the many remarkable individuals who have touched my life, Mrs. Stephanie Metzger stands out as a beacon of kindness and unwavering support. As a former Community Services Coordinator and Manager, she played an instrumental role in helping me navigate a critical chapter of my journey.  A pivotal moment was when Stephanie provided me with a Certified Recovery Specialist / Community Health Worker application, which has now evolved into a Certified Peer Support Professional (CPSP).“                     </vt:lpstr>
      <vt:lpstr>PowerPoint Presentation</vt:lpstr>
      <vt:lpstr>CSH SPEAK-UP AVOCATE TRAINING  AND COACHES </vt:lpstr>
      <vt:lpstr>   I am a living witness that those struggling with mental health challenges, chronic Homelessness, addictions, and a criminal history have the resilience to bounce back from any adversity, seize the   opportunity to rise, shake off the dust, change the trajectory of their life,  and embark on a fresh new path.  </vt:lpstr>
      <vt:lpstr> I would like to thank everyone who has devoted their time and uncharted effort to those suffering from drug addiction, mental health issues, and  chronic homelessness.  Because of you guys, I have found  a peaceful place in society. And for that I am grateful  Thank You and Thank God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 MY LIVED EXPERIENCE</dc:title>
  <dc:creator>Restee Johnson</dc:creator>
  <cp:lastModifiedBy>Ramirez, Andrea</cp:lastModifiedBy>
  <cp:revision>4</cp:revision>
  <dcterms:created xsi:type="dcterms:W3CDTF">2025-07-06T02:31:35Z</dcterms:created>
  <dcterms:modified xsi:type="dcterms:W3CDTF">2025-08-29T12:38:52Z</dcterms:modified>
</cp:coreProperties>
</file>