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1" r:id="rId1"/>
  </p:sldMasterIdLst>
  <p:notesMasterIdLst>
    <p:notesMasterId r:id="rId6"/>
  </p:notesMasterIdLst>
  <p:sldIdLst>
    <p:sldId id="271" r:id="rId2"/>
    <p:sldId id="272" r:id="rId3"/>
    <p:sldId id="290" r:id="rId4"/>
    <p:sldId id="291" r:id="rId5"/>
  </p:sldIdLst>
  <p:sldSz cx="12192000" cy="6858000"/>
  <p:notesSz cx="6858000" cy="9144000"/>
  <p:embeddedFontLst>
    <p:embeddedFont>
      <p:font typeface="Montserrat" panose="00000500000000000000" pitchFamily="2" charset="0"/>
      <p:regular r:id="rId7"/>
      <p:bold r:id="rId8"/>
      <p:italic r:id="rId9"/>
      <p:boldItalic r:id="rId10"/>
    </p:embeddedFont>
    <p:embeddedFont>
      <p:font typeface="Verdana" panose="020B060403050404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7" roundtripDataSignature="AMtx7mgtpyR/g5F0bPloK+r8qR1ES76D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59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57" Type="http://customschemas.google.com/relationships/presentationmetadata" Target="metadata"/><Relationship Id="rId61" Type="http://schemas.openxmlformats.org/officeDocument/2006/relationships/tableStyles" Target="tableStyles.xml"/><Relationship Id="rId10" Type="http://schemas.openxmlformats.org/officeDocument/2006/relationships/font" Target="fonts/font4.fntdata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Google Shape;173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4" name="Google Shape;174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0" name="Google Shape;320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1" name="Google Shape;321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7" name="Google Shape;327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p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Custom Layout">
  <p:cSld name="5_Custom Layou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1"/>
          <p:cNvSpPr txBox="1">
            <a:spLocks noGrp="1"/>
          </p:cNvSpPr>
          <p:nvPr>
            <p:ph type="body" idx="1"/>
          </p:nvPr>
        </p:nvSpPr>
        <p:spPr>
          <a:xfrm>
            <a:off x="954088" y="641350"/>
            <a:ext cx="9293225" cy="725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6" name="Google Shape;26;p41"/>
          <p:cNvSpPr txBox="1">
            <a:spLocks noGrp="1"/>
          </p:cNvSpPr>
          <p:nvPr>
            <p:ph type="body" idx="2"/>
          </p:nvPr>
        </p:nvSpPr>
        <p:spPr>
          <a:xfrm>
            <a:off x="954088" y="1651000"/>
            <a:ext cx="7643812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▪"/>
              <a:defRPr sz="2800" b="1" i="0" u="none" strike="noStrike" cap="none">
                <a:solidFill>
                  <a:srgbClr val="67696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7" name="Google Shape;27;p41"/>
          <p:cNvSpPr txBox="1">
            <a:spLocks noGrp="1"/>
          </p:cNvSpPr>
          <p:nvPr>
            <p:ph type="body" idx="3"/>
          </p:nvPr>
        </p:nvSpPr>
        <p:spPr>
          <a:xfrm>
            <a:off x="1547494" y="6238461"/>
            <a:ext cx="7643812" cy="27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8" name="Google Shape;28;p41"/>
          <p:cNvSpPr txBox="1"/>
          <p:nvPr/>
        </p:nvSpPr>
        <p:spPr>
          <a:xfrm>
            <a:off x="953605" y="6242133"/>
            <a:ext cx="593889" cy="271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sz="1300" b="1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5"/>
          <p:cNvSpPr txBox="1">
            <a:spLocks noGrp="1"/>
          </p:cNvSpPr>
          <p:nvPr>
            <p:ph type="body" idx="1"/>
          </p:nvPr>
        </p:nvSpPr>
        <p:spPr>
          <a:xfrm>
            <a:off x="1547494" y="6238461"/>
            <a:ext cx="7643812" cy="27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1" name="Google Shape;31;p45"/>
          <p:cNvSpPr txBox="1"/>
          <p:nvPr/>
        </p:nvSpPr>
        <p:spPr>
          <a:xfrm>
            <a:off x="953605" y="6242133"/>
            <a:ext cx="593889" cy="271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sz="1300" b="1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2" name="Google Shape;32;p45"/>
          <p:cNvSpPr txBox="1">
            <a:spLocks noGrp="1"/>
          </p:cNvSpPr>
          <p:nvPr>
            <p:ph type="body" idx="2"/>
          </p:nvPr>
        </p:nvSpPr>
        <p:spPr>
          <a:xfrm>
            <a:off x="954088" y="641350"/>
            <a:ext cx="9293225" cy="725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3" name="Google Shape;33;p45"/>
          <p:cNvSpPr txBox="1">
            <a:spLocks noGrp="1"/>
          </p:cNvSpPr>
          <p:nvPr>
            <p:ph type="body" idx="3"/>
          </p:nvPr>
        </p:nvSpPr>
        <p:spPr>
          <a:xfrm>
            <a:off x="954088" y="1651000"/>
            <a:ext cx="4290772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▪"/>
              <a:defRPr sz="2800" b="1" i="0" u="none" strike="noStrike" cap="none">
                <a:solidFill>
                  <a:srgbClr val="67696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4" name="Google Shape;34;p45"/>
          <p:cNvSpPr txBox="1">
            <a:spLocks noGrp="1"/>
          </p:cNvSpPr>
          <p:nvPr>
            <p:ph type="body" idx="4"/>
          </p:nvPr>
        </p:nvSpPr>
        <p:spPr>
          <a:xfrm>
            <a:off x="5505960" y="1650999"/>
            <a:ext cx="4290772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▪"/>
              <a:defRPr sz="2800" b="1" i="0" u="none" strike="noStrike" cap="none">
                <a:solidFill>
                  <a:srgbClr val="67696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6"/>
          <p:cNvSpPr txBox="1">
            <a:spLocks noGrp="1"/>
          </p:cNvSpPr>
          <p:nvPr>
            <p:ph type="body" idx="1"/>
          </p:nvPr>
        </p:nvSpPr>
        <p:spPr>
          <a:xfrm>
            <a:off x="1547494" y="6238461"/>
            <a:ext cx="7643812" cy="27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7" name="Google Shape;37;p46"/>
          <p:cNvSpPr txBox="1"/>
          <p:nvPr/>
        </p:nvSpPr>
        <p:spPr>
          <a:xfrm>
            <a:off x="953605" y="6242133"/>
            <a:ext cx="593889" cy="271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sz="1300" b="1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8" name="Google Shape;38;p46"/>
          <p:cNvSpPr txBox="1">
            <a:spLocks noGrp="1"/>
          </p:cNvSpPr>
          <p:nvPr>
            <p:ph type="body" idx="2"/>
          </p:nvPr>
        </p:nvSpPr>
        <p:spPr>
          <a:xfrm>
            <a:off x="954088" y="641350"/>
            <a:ext cx="9293225" cy="725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9" name="Google Shape;39;p46"/>
          <p:cNvSpPr txBox="1">
            <a:spLocks noGrp="1"/>
          </p:cNvSpPr>
          <p:nvPr>
            <p:ph type="body" idx="3"/>
          </p:nvPr>
        </p:nvSpPr>
        <p:spPr>
          <a:xfrm>
            <a:off x="954088" y="1651000"/>
            <a:ext cx="4290772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▪"/>
              <a:defRPr sz="2800" b="1" i="0" u="none" strike="noStrike" cap="none">
                <a:solidFill>
                  <a:srgbClr val="67696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67696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40" name="Google Shape;40;p46"/>
          <p:cNvSpPr>
            <a:spLocks noGrp="1"/>
          </p:cNvSpPr>
          <p:nvPr>
            <p:ph type="pic" idx="4"/>
          </p:nvPr>
        </p:nvSpPr>
        <p:spPr>
          <a:xfrm>
            <a:off x="5859463" y="1651000"/>
            <a:ext cx="4100512" cy="4175125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ustom Layout">
  <p:cSld name="3_Custom Layou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7"/>
          <p:cNvSpPr txBox="1">
            <a:spLocks noGrp="1"/>
          </p:cNvSpPr>
          <p:nvPr>
            <p:ph type="body" idx="1"/>
          </p:nvPr>
        </p:nvSpPr>
        <p:spPr>
          <a:xfrm>
            <a:off x="1547494" y="6238461"/>
            <a:ext cx="7643812" cy="27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43" name="Google Shape;43;p47"/>
          <p:cNvSpPr txBox="1">
            <a:spLocks noGrp="1"/>
          </p:cNvSpPr>
          <p:nvPr>
            <p:ph type="sldNum" idx="12"/>
          </p:nvPr>
        </p:nvSpPr>
        <p:spPr>
          <a:xfrm>
            <a:off x="953605" y="6242133"/>
            <a:ext cx="593889" cy="271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47"/>
          <p:cNvSpPr txBox="1">
            <a:spLocks noGrp="1"/>
          </p:cNvSpPr>
          <p:nvPr>
            <p:ph type="body" idx="2"/>
          </p:nvPr>
        </p:nvSpPr>
        <p:spPr>
          <a:xfrm>
            <a:off x="954088" y="612742"/>
            <a:ext cx="7643812" cy="5213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None/>
              <a:defRPr sz="2800" b="1" i="0" u="none" strike="noStrike" cap="none">
                <a:solidFill>
                  <a:srgbClr val="67696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8"/>
          <p:cNvSpPr txBox="1">
            <a:spLocks noGrp="1"/>
          </p:cNvSpPr>
          <p:nvPr>
            <p:ph type="body" idx="1"/>
          </p:nvPr>
        </p:nvSpPr>
        <p:spPr>
          <a:xfrm>
            <a:off x="1547494" y="6238461"/>
            <a:ext cx="7643812" cy="275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47" name="Google Shape;47;p48"/>
          <p:cNvSpPr txBox="1"/>
          <p:nvPr/>
        </p:nvSpPr>
        <p:spPr>
          <a:xfrm>
            <a:off x="953605" y="6242133"/>
            <a:ext cx="593889" cy="271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sz="1300" b="1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Custom Layout">
  <p:cSld name="4_Custom Layou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4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51038" y="4827739"/>
            <a:ext cx="2205625" cy="2205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4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1339707" y="6214727"/>
            <a:ext cx="747909" cy="36790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6"/>
          <p:cNvSpPr txBox="1">
            <a:spLocks noGrp="1"/>
          </p:cNvSpPr>
          <p:nvPr>
            <p:ph type="body" idx="1"/>
          </p:nvPr>
        </p:nvSpPr>
        <p:spPr>
          <a:xfrm>
            <a:off x="954088" y="641350"/>
            <a:ext cx="9293100" cy="7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</a:pPr>
            <a:r>
              <a:rPr lang="en-US"/>
              <a:t>4% vs 9%</a:t>
            </a:r>
            <a:endParaRPr/>
          </a:p>
        </p:txBody>
      </p:sp>
      <p:sp>
        <p:nvSpPr>
          <p:cNvPr id="177" name="Google Shape;177;p16"/>
          <p:cNvSpPr txBox="1">
            <a:spLocks noGrp="1"/>
          </p:cNvSpPr>
          <p:nvPr>
            <p:ph type="body" idx="2"/>
          </p:nvPr>
        </p:nvSpPr>
        <p:spPr>
          <a:xfrm>
            <a:off x="970650" y="1366750"/>
            <a:ext cx="10250700" cy="50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en-US" sz="23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70% PV / 9% / Competitive credits:</a:t>
            </a:r>
            <a:endParaRPr sz="23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492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▪"/>
            </a:pPr>
            <a:r>
              <a:rPr lang="en-US" sz="19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Allocated to states based on population</a:t>
            </a:r>
            <a:endParaRPr sz="19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lvl="1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▪"/>
            </a:pPr>
            <a:r>
              <a:rPr lang="en-US" sz="1900" dirty="0">
                <a:solidFill>
                  <a:srgbClr val="000000"/>
                </a:solidFill>
              </a:rPr>
              <a:t>2024 allocations ($2.90 per capita or $3.36M minimum per state) </a:t>
            </a:r>
            <a:endParaRPr sz="1900" dirty="0">
              <a:solidFill>
                <a:srgbClr val="000000"/>
              </a:solidFill>
            </a:endParaRPr>
          </a:p>
          <a:p>
            <a:pPr marL="91440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▪"/>
            </a:pPr>
            <a:r>
              <a:rPr lang="en-US" sz="19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Reservations received based on a </a:t>
            </a:r>
            <a:r>
              <a:rPr lang="en-US" sz="1900" b="0" u="sng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competitive</a:t>
            </a:r>
            <a:r>
              <a:rPr lang="en-US" sz="19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application process</a:t>
            </a:r>
            <a:endParaRPr sz="19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▪"/>
            </a:pPr>
            <a:r>
              <a:rPr lang="en-US" sz="19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9% deals receive more equity because of higher % (70% PV)</a:t>
            </a:r>
            <a:endParaRPr sz="19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▪"/>
            </a:pPr>
            <a:r>
              <a:rPr lang="en-US" sz="19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10% Test (covered in future slide)</a:t>
            </a:r>
            <a:endParaRPr sz="19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 sz="15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en-US" sz="23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30% PV / 4% / Tax-exempt (“TE”) bond credits:</a:t>
            </a:r>
            <a:endParaRPr sz="23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-3492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▪"/>
            </a:pPr>
            <a:r>
              <a:rPr lang="en-US" sz="19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Allocated to developments financed with TE bonds</a:t>
            </a:r>
            <a:endParaRPr sz="19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▪"/>
            </a:pPr>
            <a:r>
              <a:rPr lang="en-US" sz="19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Reservations received based on Private Activity Bond (“PAB”) allocation from state</a:t>
            </a:r>
            <a:endParaRPr sz="19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1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▪"/>
            </a:pPr>
            <a:r>
              <a:rPr lang="en-US" sz="1900" dirty="0">
                <a:solidFill>
                  <a:srgbClr val="000000"/>
                </a:solidFill>
              </a:rPr>
              <a:t>2024 state PAB volume caps ($125 per capita or $378,230,000)</a:t>
            </a:r>
            <a:endParaRPr sz="1900" dirty="0">
              <a:solidFill>
                <a:srgbClr val="000000"/>
              </a:solidFill>
            </a:endParaRPr>
          </a:p>
          <a:p>
            <a:pPr marL="1371600" marR="0" lvl="1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▪"/>
            </a:pPr>
            <a:r>
              <a:rPr lang="en-US" sz="1900" dirty="0">
                <a:solidFill>
                  <a:srgbClr val="000000"/>
                </a:solidFill>
              </a:rPr>
              <a:t>Not only for affordable housing, used for schools, hospitals, airports, etc.</a:t>
            </a:r>
            <a:endParaRPr sz="1900" dirty="0">
              <a:solidFill>
                <a:srgbClr val="000000"/>
              </a:solidFill>
            </a:endParaRPr>
          </a:p>
          <a:p>
            <a:pPr marL="914400" marR="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▪"/>
            </a:pPr>
            <a:r>
              <a:rPr lang="en-US" sz="19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4% deals - less equity &amp; more debt because of lower % (30% PV)</a:t>
            </a:r>
            <a:endParaRPr sz="19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▪"/>
            </a:pPr>
            <a:r>
              <a:rPr lang="en-US" sz="19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50% Test (covered in future slide) &amp; 95-5 Tests (good cost/bad cost analysis)</a:t>
            </a:r>
            <a:endParaRPr sz="17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endParaRPr sz="27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"/>
          <p:cNvSpPr txBox="1">
            <a:spLocks noGrp="1"/>
          </p:cNvSpPr>
          <p:nvPr>
            <p:ph type="body" idx="1"/>
          </p:nvPr>
        </p:nvSpPr>
        <p:spPr>
          <a:xfrm>
            <a:off x="954088" y="641350"/>
            <a:ext cx="9293100" cy="7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</a:pPr>
            <a:r>
              <a:rPr lang="en-US"/>
              <a:t>4% vs 9%</a:t>
            </a:r>
            <a:endParaRPr/>
          </a:p>
        </p:txBody>
      </p:sp>
      <p:pic>
        <p:nvPicPr>
          <p:cNvPr id="184" name="Google Shape;184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5800" y="1799952"/>
            <a:ext cx="6910350" cy="216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96150" y="1799950"/>
            <a:ext cx="3268292" cy="2168825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17"/>
          <p:cNvSpPr txBox="1"/>
          <p:nvPr/>
        </p:nvSpPr>
        <p:spPr>
          <a:xfrm>
            <a:off x="4074425" y="1366750"/>
            <a:ext cx="2934900" cy="4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9% Deal Example</a:t>
            </a:r>
            <a:endParaRPr sz="1400" b="0" i="0" u="sng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7"/>
          <p:cNvSpPr txBox="1"/>
          <p:nvPr/>
        </p:nvSpPr>
        <p:spPr>
          <a:xfrm>
            <a:off x="7354950" y="136675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4% Deal Example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7"/>
          <p:cNvSpPr txBox="1"/>
          <p:nvPr/>
        </p:nvSpPr>
        <p:spPr>
          <a:xfrm>
            <a:off x="815450" y="4001775"/>
            <a:ext cx="9836100" cy="195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9% deals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rPr lang="en-US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pital going negative isn’t typically a concern due to significant LP equity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More concerned with driving capital account down by year 15 so positive capital doesn’t change economics of the deal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4% deals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■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Capital going negative is concern – must have sufficient minimum gain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5"/>
          <p:cNvSpPr txBox="1">
            <a:spLocks noGrp="1"/>
          </p:cNvSpPr>
          <p:nvPr>
            <p:ph type="body" idx="1"/>
          </p:nvPr>
        </p:nvSpPr>
        <p:spPr>
          <a:xfrm>
            <a:off x="954088" y="641350"/>
            <a:ext cx="9293100" cy="7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</a:pPr>
            <a:r>
              <a:rPr lang="en-US"/>
              <a:t>50% Test</a:t>
            </a:r>
            <a:endParaRPr/>
          </a:p>
        </p:txBody>
      </p:sp>
      <p:sp>
        <p:nvSpPr>
          <p:cNvPr id="324" name="Google Shape;324;p35"/>
          <p:cNvSpPr txBox="1">
            <a:spLocks noGrp="1"/>
          </p:cNvSpPr>
          <p:nvPr>
            <p:ph type="body" idx="2"/>
          </p:nvPr>
        </p:nvSpPr>
        <p:spPr>
          <a:xfrm>
            <a:off x="954100" y="1366750"/>
            <a:ext cx="10412100" cy="445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▪"/>
            </a:pPr>
            <a:r>
              <a:rPr lang="en-US" sz="20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Applicable to 4% TE bond deals</a:t>
            </a:r>
            <a:endParaRPr sz="20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▪"/>
            </a:pPr>
            <a:r>
              <a:rPr lang="en-US" sz="20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(TE financing + Interest earned on bonds) / Aggregate Basis</a:t>
            </a:r>
            <a:endParaRPr dirty="0">
              <a:solidFill>
                <a:srgbClr val="000000"/>
              </a:solidFill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▪"/>
            </a:pPr>
            <a:r>
              <a:rPr lang="en-US" sz="2000" dirty="0">
                <a:solidFill>
                  <a:srgbClr val="000000"/>
                </a:solidFill>
              </a:rPr>
              <a:t>Aggregate Basis = Depreciable basis + land</a:t>
            </a:r>
            <a:endParaRPr sz="2000" dirty="0">
              <a:solidFill>
                <a:srgbClr val="000000"/>
              </a:solidFill>
            </a:endParaRPr>
          </a:p>
          <a:p>
            <a:pPr marL="1371600" lvl="2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▪"/>
            </a:pPr>
            <a:r>
              <a:rPr lang="en-US" dirty="0">
                <a:solidFill>
                  <a:srgbClr val="000000"/>
                </a:solidFill>
              </a:rPr>
              <a:t>Watch out for items over QAP limits that are still depreciable (dev fee/architect)</a:t>
            </a:r>
            <a:endParaRPr dirty="0">
              <a:solidFill>
                <a:srgbClr val="000000"/>
              </a:solidFill>
            </a:endParaRPr>
          </a:p>
          <a:p>
            <a:pPr marL="1371600" lvl="2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▪"/>
            </a:pPr>
            <a:r>
              <a:rPr lang="en-US" dirty="0">
                <a:solidFill>
                  <a:srgbClr val="000000"/>
                </a:solidFill>
              </a:rPr>
              <a:t>Watch out for items allocated to land (non-EB sitework, title &amp; recording, legal)</a:t>
            </a:r>
            <a:endParaRPr dirty="0">
              <a:solidFill>
                <a:srgbClr val="000000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▪"/>
            </a:pPr>
            <a:r>
              <a:rPr lang="en-US" sz="20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you fail the 50% Test, say 49.5%, then you would only get 49.5% of the credits</a:t>
            </a:r>
            <a:endParaRPr sz="20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▪"/>
            </a:pPr>
            <a:r>
              <a:rPr lang="en-US" sz="2000" dirty="0">
                <a:solidFill>
                  <a:srgbClr val="000000"/>
                </a:solidFill>
              </a:rPr>
              <a:t>This would cut equity in half and make the project not feasible</a:t>
            </a:r>
            <a:endParaRPr sz="2000" dirty="0">
              <a:solidFill>
                <a:srgbClr val="000000"/>
              </a:solidFill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▪"/>
            </a:pPr>
            <a:r>
              <a:rPr lang="en-US" sz="2000" dirty="0">
                <a:solidFill>
                  <a:srgbClr val="000000"/>
                </a:solidFill>
              </a:rPr>
              <a:t>Generally, the LPA will require the reduction of the developer fee by the amount needed to meet the 50% test.</a:t>
            </a:r>
            <a:endParaRPr sz="2000" dirty="0">
              <a:solidFill>
                <a:srgbClr val="000000"/>
              </a:solidFill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▪"/>
            </a:pPr>
            <a:r>
              <a:rPr lang="en-US" sz="2000" dirty="0">
                <a:solidFill>
                  <a:srgbClr val="000000"/>
                </a:solidFill>
              </a:rPr>
              <a:t>If potential 50% Test issue foreseen, owner can request additional bonds</a:t>
            </a:r>
            <a:endParaRPr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6"/>
          <p:cNvSpPr txBox="1">
            <a:spLocks noGrp="1"/>
          </p:cNvSpPr>
          <p:nvPr>
            <p:ph type="body" idx="1"/>
          </p:nvPr>
        </p:nvSpPr>
        <p:spPr>
          <a:xfrm>
            <a:off x="954088" y="641350"/>
            <a:ext cx="9293100" cy="7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</a:pPr>
            <a:r>
              <a:rPr lang="en-US"/>
              <a:t>50% Test Example</a:t>
            </a:r>
            <a:endParaRPr/>
          </a:p>
        </p:txBody>
      </p:sp>
      <p:pic>
        <p:nvPicPr>
          <p:cNvPr id="331" name="Google Shape;331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8269" y="1544425"/>
            <a:ext cx="6555461" cy="451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ntent Slide">
  <a:themeElements>
    <a:clrScheme name="DOZ">
      <a:dk1>
        <a:srgbClr val="2F3443"/>
      </a:dk1>
      <a:lt1>
        <a:srgbClr val="EC5C64"/>
      </a:lt1>
      <a:dk2>
        <a:srgbClr val="77C5C1"/>
      </a:dk2>
      <a:lt2>
        <a:srgbClr val="FFFFFF"/>
      </a:lt2>
      <a:accent1>
        <a:srgbClr val="222222"/>
      </a:accent1>
      <a:accent2>
        <a:srgbClr val="8B8D9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77C5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368</Words>
  <Application>Microsoft Office PowerPoint</Application>
  <PresentationFormat>Widescreen</PresentationFormat>
  <Paragraphs>38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Montserrat</vt:lpstr>
      <vt:lpstr>Arial</vt:lpstr>
      <vt:lpstr>Noto Sans Symbols</vt:lpstr>
      <vt:lpstr>Verdana</vt:lpstr>
      <vt:lpstr>Calibri</vt:lpstr>
      <vt:lpstr>Content Slide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Jared Wolski</dc:creator>
  <cp:lastModifiedBy>Trent Wilson</cp:lastModifiedBy>
  <cp:revision>1</cp:revision>
  <dcterms:modified xsi:type="dcterms:W3CDTF">2025-08-22T19:16:57Z</dcterms:modified>
</cp:coreProperties>
</file>