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tags/tag1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4"/>
    <p:sldMasterId id="2147484396" r:id="rId5"/>
    <p:sldMasterId id="2147484452" r:id="rId6"/>
    <p:sldMasterId id="2147484466" r:id="rId7"/>
    <p:sldMasterId id="2147484483" r:id="rId8"/>
    <p:sldMasterId id="2147484494" r:id="rId9"/>
  </p:sldMasterIdLst>
  <p:notesMasterIdLst>
    <p:notesMasterId r:id="rId39"/>
  </p:notesMasterIdLst>
  <p:handoutMasterIdLst>
    <p:handoutMasterId r:id="rId40"/>
  </p:handoutMasterIdLst>
  <p:sldIdLst>
    <p:sldId id="256" r:id="rId10"/>
    <p:sldId id="889" r:id="rId11"/>
    <p:sldId id="876" r:id="rId12"/>
    <p:sldId id="850" r:id="rId13"/>
    <p:sldId id="874" r:id="rId14"/>
    <p:sldId id="873" r:id="rId15"/>
    <p:sldId id="872" r:id="rId16"/>
    <p:sldId id="871" r:id="rId17"/>
    <p:sldId id="870" r:id="rId18"/>
    <p:sldId id="890" r:id="rId19"/>
    <p:sldId id="868" r:id="rId20"/>
    <p:sldId id="867" r:id="rId21"/>
    <p:sldId id="866" r:id="rId22"/>
    <p:sldId id="865" r:id="rId23"/>
    <p:sldId id="864" r:id="rId24"/>
    <p:sldId id="891" r:id="rId25"/>
    <p:sldId id="862" r:id="rId26"/>
    <p:sldId id="735" r:id="rId27"/>
    <p:sldId id="734" r:id="rId28"/>
    <p:sldId id="733" r:id="rId29"/>
    <p:sldId id="875" r:id="rId30"/>
    <p:sldId id="860" r:id="rId31"/>
    <p:sldId id="859" r:id="rId32"/>
    <p:sldId id="861" r:id="rId33"/>
    <p:sldId id="878" r:id="rId34"/>
    <p:sldId id="888" r:id="rId35"/>
    <p:sldId id="893" r:id="rId36"/>
    <p:sldId id="858" r:id="rId37"/>
    <p:sldId id="892" r:id="rId38"/>
  </p:sldIdLst>
  <p:sldSz cx="12192000" cy="6858000"/>
  <p:notesSz cx="6858000" cy="9144000"/>
  <p:defaultTextStyle>
    <a:defPPr>
      <a:defRPr lang="en-US"/>
    </a:defPPr>
    <a:lvl1pPr algn="r" rtl="0" eaLnBrk="0" fontAlgn="base" hangingPunct="0">
      <a:spcBef>
        <a:spcPct val="0"/>
      </a:spcBef>
      <a:spcAft>
        <a:spcPct val="0"/>
      </a:spcAft>
      <a:defRPr sz="2400" kern="1200">
        <a:solidFill>
          <a:schemeClr val="tx1"/>
        </a:solidFill>
        <a:latin typeface="Times" charset="0"/>
        <a:ea typeface="+mn-ea"/>
        <a:cs typeface="+mn-cs"/>
      </a:defRPr>
    </a:lvl1pPr>
    <a:lvl2pPr marL="457200" algn="r" rtl="0" eaLnBrk="0" fontAlgn="base" hangingPunct="0">
      <a:spcBef>
        <a:spcPct val="0"/>
      </a:spcBef>
      <a:spcAft>
        <a:spcPct val="0"/>
      </a:spcAft>
      <a:defRPr sz="2400" kern="1200">
        <a:solidFill>
          <a:schemeClr val="tx1"/>
        </a:solidFill>
        <a:latin typeface="Times" charset="0"/>
        <a:ea typeface="+mn-ea"/>
        <a:cs typeface="+mn-cs"/>
      </a:defRPr>
    </a:lvl2pPr>
    <a:lvl3pPr marL="914400" algn="r" rtl="0" eaLnBrk="0" fontAlgn="base" hangingPunct="0">
      <a:spcBef>
        <a:spcPct val="0"/>
      </a:spcBef>
      <a:spcAft>
        <a:spcPct val="0"/>
      </a:spcAft>
      <a:defRPr sz="2400" kern="1200">
        <a:solidFill>
          <a:schemeClr val="tx1"/>
        </a:solidFill>
        <a:latin typeface="Times" charset="0"/>
        <a:ea typeface="+mn-ea"/>
        <a:cs typeface="+mn-cs"/>
      </a:defRPr>
    </a:lvl3pPr>
    <a:lvl4pPr marL="1371600" algn="r" rtl="0" eaLnBrk="0" fontAlgn="base" hangingPunct="0">
      <a:spcBef>
        <a:spcPct val="0"/>
      </a:spcBef>
      <a:spcAft>
        <a:spcPct val="0"/>
      </a:spcAft>
      <a:defRPr sz="2400" kern="1200">
        <a:solidFill>
          <a:schemeClr val="tx1"/>
        </a:solidFill>
        <a:latin typeface="Times" charset="0"/>
        <a:ea typeface="+mn-ea"/>
        <a:cs typeface="+mn-cs"/>
      </a:defRPr>
    </a:lvl4pPr>
    <a:lvl5pPr marL="1828800" algn="r"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p:defaultTextStyle>
  <p:extLst>
    <p:ext uri="{521415D9-36F7-43E2-AB2F-B90AF26B5E84}">
      <p14:sectionLst xmlns:p14="http://schemas.microsoft.com/office/powerpoint/2010/main">
        <p14:section name="Welcome" id="{1FACA14E-1DF3-48E2-8030-FB99E4E3F6FD}">
          <p14:sldIdLst>
            <p14:sldId id="256"/>
            <p14:sldId id="889"/>
            <p14:sldId id="876"/>
            <p14:sldId id="850"/>
            <p14:sldId id="874"/>
            <p14:sldId id="873"/>
            <p14:sldId id="872"/>
            <p14:sldId id="871"/>
            <p14:sldId id="870"/>
            <p14:sldId id="890"/>
            <p14:sldId id="868"/>
            <p14:sldId id="867"/>
            <p14:sldId id="866"/>
            <p14:sldId id="865"/>
            <p14:sldId id="864"/>
            <p14:sldId id="891"/>
            <p14:sldId id="862"/>
            <p14:sldId id="735"/>
            <p14:sldId id="734"/>
            <p14:sldId id="733"/>
            <p14:sldId id="875"/>
            <p14:sldId id="860"/>
            <p14:sldId id="859"/>
            <p14:sldId id="861"/>
            <p14:sldId id="878"/>
            <p14:sldId id="888"/>
            <p14:sldId id="893"/>
            <p14:sldId id="858"/>
            <p14:sldId id="892"/>
          </p14:sldIdLst>
        </p14:section>
      </p14:sectionLst>
    </p:ext>
    <p:ext uri="{EFAFB233-063F-42B5-8137-9DF3F51BA10A}">
      <p15:sldGuideLst xmlns:p15="http://schemas.microsoft.com/office/powerpoint/2012/main">
        <p15:guide id="1" orient="horz" pos="1608" userDrawn="1">
          <p15:clr>
            <a:srgbClr val="A4A3A4"/>
          </p15:clr>
        </p15:guide>
        <p15:guide id="2" pos="530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shley" initials="A" lastIdx="5" clrIdx="0"/>
  <p:cmAuthor id="1" name="Ariana Saunders" initials="AS" lastIdx="1" clrIdx="1">
    <p:extLst>
      <p:ext uri="{19B8F6BF-5375-455C-9EA6-DF929625EA0E}">
        <p15:presenceInfo xmlns:p15="http://schemas.microsoft.com/office/powerpoint/2012/main" userId="S::ariana.saunders@csh.org::a62a34ab-7189-4522-9412-b61f1efd9f4b" providerId="AD"/>
      </p:ext>
    </p:extLst>
  </p:cmAuthor>
  <p:cmAuthor id="2" name="Kim Keaton" initials="KK" lastIdx="1" clrIdx="2">
    <p:extLst>
      <p:ext uri="{19B8F6BF-5375-455C-9EA6-DF929625EA0E}">
        <p15:presenceInfo xmlns:p15="http://schemas.microsoft.com/office/powerpoint/2012/main" userId="S-1-5-21-1399593236-398925748-1237804090-11343" providerId="AD"/>
      </p:ext>
    </p:extLst>
  </p:cmAuthor>
  <p:cmAuthor id="3" name="Amber Buening" initials="AB" lastIdx="3" clrIdx="3">
    <p:extLst>
      <p:ext uri="{19B8F6BF-5375-455C-9EA6-DF929625EA0E}">
        <p15:presenceInfo xmlns:p15="http://schemas.microsoft.com/office/powerpoint/2012/main" userId="S-1-5-21-1399593236-398925748-1237804090-1312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911840"/>
    <a:srgbClr val="9FA1A4"/>
    <a:srgbClr val="666666"/>
    <a:srgbClr val="F8971D"/>
    <a:srgbClr val="8DC63F"/>
    <a:srgbClr val="0081C6"/>
    <a:srgbClr val="E65100"/>
    <a:srgbClr val="5D0F29"/>
    <a:srgbClr val="F2AD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58" autoAdjust="0"/>
    <p:restoredTop sz="76208" autoAdjust="0"/>
  </p:normalViewPr>
  <p:slideViewPr>
    <p:cSldViewPr snapToGrid="0">
      <p:cViewPr varScale="1">
        <p:scale>
          <a:sx n="93" d="100"/>
          <a:sy n="93" d="100"/>
        </p:scale>
        <p:origin x="378" y="78"/>
      </p:cViewPr>
      <p:guideLst>
        <p:guide orient="horz" pos="1608"/>
        <p:guide pos="5301"/>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notesMaster" Target="notesMasters/notesMaster1.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20" Type="http://schemas.openxmlformats.org/officeDocument/2006/relationships/slide" Target="slides/slide11.xml"/><Relationship Id="rId41"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FFE7E1-C113-47B5-8288-B09E3684383A}" type="doc">
      <dgm:prSet loTypeId="urn:microsoft.com/office/officeart/2005/8/layout/orgChart1" loCatId="hierarchy" qsTypeId="urn:microsoft.com/office/officeart/2005/8/quickstyle/simple1" qsCatId="simple" csTypeId="urn:microsoft.com/office/officeart/2005/8/colors/accent0_3" csCatId="mainScheme" phldr="1"/>
      <dgm:spPr/>
      <dgm:t>
        <a:bodyPr/>
        <a:lstStyle/>
        <a:p>
          <a:endParaRPr lang="en-US"/>
        </a:p>
      </dgm:t>
    </dgm:pt>
    <dgm:pt modelId="{3462E29D-C3B0-4D99-921D-7C51DB620B9E}">
      <dgm:prSet phldrT="[Text]"/>
      <dgm:spPr>
        <a:solidFill>
          <a:schemeClr val="accent1"/>
        </a:solidFill>
      </dgm:spPr>
      <dgm:t>
        <a:bodyPr/>
        <a:lstStyle/>
        <a:p>
          <a:r>
            <a:rPr lang="en-US" dirty="0"/>
            <a:t>Tenant</a:t>
          </a:r>
        </a:p>
      </dgm:t>
    </dgm:pt>
    <dgm:pt modelId="{224F8A47-9E18-4D93-A2B6-5ECF468C2762}" type="parTrans" cxnId="{F23E1C8E-AB76-40A6-AB3B-088963D85B1D}">
      <dgm:prSet/>
      <dgm:spPr/>
      <dgm:t>
        <a:bodyPr/>
        <a:lstStyle/>
        <a:p>
          <a:endParaRPr lang="en-US"/>
        </a:p>
      </dgm:t>
    </dgm:pt>
    <dgm:pt modelId="{5D90755A-400A-4259-ABB0-1E97542B06E6}" type="sibTrans" cxnId="{F23E1C8E-AB76-40A6-AB3B-088963D85B1D}">
      <dgm:prSet/>
      <dgm:spPr/>
      <dgm:t>
        <a:bodyPr/>
        <a:lstStyle/>
        <a:p>
          <a:endParaRPr lang="en-US"/>
        </a:p>
      </dgm:t>
    </dgm:pt>
    <dgm:pt modelId="{913559B7-C467-4802-9567-C67E3EE3161E}">
      <dgm:prSet phldrT="[Text]"/>
      <dgm:spPr>
        <a:solidFill>
          <a:schemeClr val="accent5"/>
        </a:solidFill>
      </dgm:spPr>
      <dgm:t>
        <a:bodyPr/>
        <a:lstStyle/>
        <a:p>
          <a:r>
            <a:rPr lang="en-US" dirty="0"/>
            <a:t>Property Management</a:t>
          </a:r>
        </a:p>
      </dgm:t>
    </dgm:pt>
    <dgm:pt modelId="{69018AEB-8392-4357-8B39-A716A5B969A4}" type="parTrans" cxnId="{AFAC8441-3E0A-444B-9F82-48CBE7F2BCD3}">
      <dgm:prSet/>
      <dgm:spPr/>
      <dgm:t>
        <a:bodyPr/>
        <a:lstStyle/>
        <a:p>
          <a:endParaRPr lang="en-US"/>
        </a:p>
      </dgm:t>
    </dgm:pt>
    <dgm:pt modelId="{A5C3BB04-D975-416D-B0B7-B00F0CF3C9B9}" type="sibTrans" cxnId="{AFAC8441-3E0A-444B-9F82-48CBE7F2BCD3}">
      <dgm:prSet/>
      <dgm:spPr/>
      <dgm:t>
        <a:bodyPr/>
        <a:lstStyle/>
        <a:p>
          <a:endParaRPr lang="en-US"/>
        </a:p>
      </dgm:t>
    </dgm:pt>
    <dgm:pt modelId="{8D650545-ACA7-4284-A2AA-89AB795EA251}">
      <dgm:prSet phldrT="[Text]"/>
      <dgm:spPr>
        <a:solidFill>
          <a:schemeClr val="accent4"/>
        </a:solidFill>
      </dgm:spPr>
      <dgm:t>
        <a:bodyPr/>
        <a:lstStyle/>
        <a:p>
          <a:r>
            <a:rPr lang="en-US" dirty="0"/>
            <a:t>Service Provider</a:t>
          </a:r>
        </a:p>
      </dgm:t>
    </dgm:pt>
    <dgm:pt modelId="{0D615941-2FA3-434D-A896-6046A86C3FD0}" type="parTrans" cxnId="{AB5FBA29-6B1B-44F2-B9DF-EC51243250E0}">
      <dgm:prSet/>
      <dgm:spPr/>
      <dgm:t>
        <a:bodyPr/>
        <a:lstStyle/>
        <a:p>
          <a:endParaRPr lang="en-US"/>
        </a:p>
      </dgm:t>
    </dgm:pt>
    <dgm:pt modelId="{04515875-FBEA-46E1-9B0E-7121880852F4}" type="sibTrans" cxnId="{AB5FBA29-6B1B-44F2-B9DF-EC51243250E0}">
      <dgm:prSet/>
      <dgm:spPr/>
      <dgm:t>
        <a:bodyPr/>
        <a:lstStyle/>
        <a:p>
          <a:endParaRPr lang="en-US"/>
        </a:p>
      </dgm:t>
    </dgm:pt>
    <dgm:pt modelId="{9E4342BC-1179-430C-B3E3-76DD801DC1AD}" type="pres">
      <dgm:prSet presAssocID="{D9FFE7E1-C113-47B5-8288-B09E3684383A}" presName="hierChild1" presStyleCnt="0">
        <dgm:presLayoutVars>
          <dgm:orgChart val="1"/>
          <dgm:chPref val="1"/>
          <dgm:dir/>
          <dgm:animOne val="branch"/>
          <dgm:animLvl val="lvl"/>
          <dgm:resizeHandles/>
        </dgm:presLayoutVars>
      </dgm:prSet>
      <dgm:spPr/>
    </dgm:pt>
    <dgm:pt modelId="{A0C073D1-F517-49BD-827F-FF87A6767414}" type="pres">
      <dgm:prSet presAssocID="{3462E29D-C3B0-4D99-921D-7C51DB620B9E}" presName="hierRoot1" presStyleCnt="0">
        <dgm:presLayoutVars>
          <dgm:hierBranch val="init"/>
        </dgm:presLayoutVars>
      </dgm:prSet>
      <dgm:spPr/>
    </dgm:pt>
    <dgm:pt modelId="{84EF93F5-2C45-4054-B296-21B0254A43B1}" type="pres">
      <dgm:prSet presAssocID="{3462E29D-C3B0-4D99-921D-7C51DB620B9E}" presName="rootComposite1" presStyleCnt="0"/>
      <dgm:spPr/>
    </dgm:pt>
    <dgm:pt modelId="{6056C6AB-7F03-49BD-95D5-BCAD912ECD4C}" type="pres">
      <dgm:prSet presAssocID="{3462E29D-C3B0-4D99-921D-7C51DB620B9E}" presName="rootText1" presStyleLbl="node0" presStyleIdx="0" presStyleCnt="3" custLinFactNeighborX="4489" custLinFactNeighborY="239">
        <dgm:presLayoutVars>
          <dgm:chPref val="3"/>
        </dgm:presLayoutVars>
      </dgm:prSet>
      <dgm:spPr/>
    </dgm:pt>
    <dgm:pt modelId="{A39ED85D-0E53-4498-99F6-00B5FD36817E}" type="pres">
      <dgm:prSet presAssocID="{3462E29D-C3B0-4D99-921D-7C51DB620B9E}" presName="rootConnector1" presStyleLbl="node1" presStyleIdx="0" presStyleCnt="0"/>
      <dgm:spPr/>
    </dgm:pt>
    <dgm:pt modelId="{302214E2-3D6A-4EA2-8F2F-1936A4FB275C}" type="pres">
      <dgm:prSet presAssocID="{3462E29D-C3B0-4D99-921D-7C51DB620B9E}" presName="hierChild2" presStyleCnt="0"/>
      <dgm:spPr/>
    </dgm:pt>
    <dgm:pt modelId="{C4EB7531-1F32-481D-AD35-58641FD76148}" type="pres">
      <dgm:prSet presAssocID="{3462E29D-C3B0-4D99-921D-7C51DB620B9E}" presName="hierChild3" presStyleCnt="0"/>
      <dgm:spPr/>
    </dgm:pt>
    <dgm:pt modelId="{2A2300FE-810E-4899-8FA4-C4A091CC72F5}" type="pres">
      <dgm:prSet presAssocID="{913559B7-C467-4802-9567-C67E3EE3161E}" presName="hierRoot1" presStyleCnt="0">
        <dgm:presLayoutVars>
          <dgm:hierBranch val="init"/>
        </dgm:presLayoutVars>
      </dgm:prSet>
      <dgm:spPr/>
    </dgm:pt>
    <dgm:pt modelId="{8117E909-226F-49F5-A56D-BFC911EE4B41}" type="pres">
      <dgm:prSet presAssocID="{913559B7-C467-4802-9567-C67E3EE3161E}" presName="rootComposite1" presStyleCnt="0"/>
      <dgm:spPr/>
    </dgm:pt>
    <dgm:pt modelId="{12648F8D-F04F-4820-B87E-000D657FFAE6}" type="pres">
      <dgm:prSet presAssocID="{913559B7-C467-4802-9567-C67E3EE3161E}" presName="rootText1" presStyleLbl="node0" presStyleIdx="1" presStyleCnt="3" custLinFactNeighborX="-2369" custLinFactNeighborY="1856">
        <dgm:presLayoutVars>
          <dgm:chPref val="3"/>
        </dgm:presLayoutVars>
      </dgm:prSet>
      <dgm:spPr/>
    </dgm:pt>
    <dgm:pt modelId="{7AE51279-D416-4EDB-9678-CA5AC1208262}" type="pres">
      <dgm:prSet presAssocID="{913559B7-C467-4802-9567-C67E3EE3161E}" presName="rootConnector1" presStyleLbl="node1" presStyleIdx="0" presStyleCnt="0"/>
      <dgm:spPr/>
    </dgm:pt>
    <dgm:pt modelId="{9739A09A-FA4A-472C-AD69-91E0857E7DAC}" type="pres">
      <dgm:prSet presAssocID="{913559B7-C467-4802-9567-C67E3EE3161E}" presName="hierChild2" presStyleCnt="0"/>
      <dgm:spPr/>
    </dgm:pt>
    <dgm:pt modelId="{AE305AEB-AD7B-4E54-8047-95DB828D9A51}" type="pres">
      <dgm:prSet presAssocID="{913559B7-C467-4802-9567-C67E3EE3161E}" presName="hierChild3" presStyleCnt="0"/>
      <dgm:spPr/>
    </dgm:pt>
    <dgm:pt modelId="{CA1BE37E-7CE4-4B5E-8A9C-F37D098D2F65}" type="pres">
      <dgm:prSet presAssocID="{8D650545-ACA7-4284-A2AA-89AB795EA251}" presName="hierRoot1" presStyleCnt="0">
        <dgm:presLayoutVars>
          <dgm:hierBranch val="init"/>
        </dgm:presLayoutVars>
      </dgm:prSet>
      <dgm:spPr/>
    </dgm:pt>
    <dgm:pt modelId="{875AF7E4-E65E-40D0-BE15-371514DDEC10}" type="pres">
      <dgm:prSet presAssocID="{8D650545-ACA7-4284-A2AA-89AB795EA251}" presName="rootComposite1" presStyleCnt="0"/>
      <dgm:spPr/>
    </dgm:pt>
    <dgm:pt modelId="{E2777C5D-BBF5-4C31-A2F6-67B3734A5526}" type="pres">
      <dgm:prSet presAssocID="{8D650545-ACA7-4284-A2AA-89AB795EA251}" presName="rootText1" presStyleLbl="node0" presStyleIdx="2" presStyleCnt="3" custLinFactNeighborX="-8979" custLinFactNeighborY="-339">
        <dgm:presLayoutVars>
          <dgm:chPref val="3"/>
        </dgm:presLayoutVars>
      </dgm:prSet>
      <dgm:spPr/>
    </dgm:pt>
    <dgm:pt modelId="{A024DAFC-C3E8-4CC5-8812-4066F4A92AC1}" type="pres">
      <dgm:prSet presAssocID="{8D650545-ACA7-4284-A2AA-89AB795EA251}" presName="rootConnector1" presStyleLbl="node1" presStyleIdx="0" presStyleCnt="0"/>
      <dgm:spPr/>
    </dgm:pt>
    <dgm:pt modelId="{7D1DCA24-DF39-47BD-A86E-5D84C9CCBA3C}" type="pres">
      <dgm:prSet presAssocID="{8D650545-ACA7-4284-A2AA-89AB795EA251}" presName="hierChild2" presStyleCnt="0"/>
      <dgm:spPr/>
    </dgm:pt>
    <dgm:pt modelId="{BD625434-92D1-4758-B720-E9523C63DE79}" type="pres">
      <dgm:prSet presAssocID="{8D650545-ACA7-4284-A2AA-89AB795EA251}" presName="hierChild3" presStyleCnt="0"/>
      <dgm:spPr/>
    </dgm:pt>
  </dgm:ptLst>
  <dgm:cxnLst>
    <dgm:cxn modelId="{E20C3F04-1E81-4AC5-A735-5CB61997E64C}" type="presOf" srcId="{8D650545-ACA7-4284-A2AA-89AB795EA251}" destId="{A024DAFC-C3E8-4CC5-8812-4066F4A92AC1}" srcOrd="1" destOrd="0" presId="urn:microsoft.com/office/officeart/2005/8/layout/orgChart1"/>
    <dgm:cxn modelId="{42F3F31F-15C6-46D2-A3C2-4D852A0C4A04}" type="presOf" srcId="{D9FFE7E1-C113-47B5-8288-B09E3684383A}" destId="{9E4342BC-1179-430C-B3E3-76DD801DC1AD}" srcOrd="0" destOrd="0" presId="urn:microsoft.com/office/officeart/2005/8/layout/orgChart1"/>
    <dgm:cxn modelId="{D5E82224-0B93-47ED-8E18-2CAFDFF72FDE}" type="presOf" srcId="{913559B7-C467-4802-9567-C67E3EE3161E}" destId="{12648F8D-F04F-4820-B87E-000D657FFAE6}" srcOrd="0" destOrd="0" presId="urn:microsoft.com/office/officeart/2005/8/layout/orgChart1"/>
    <dgm:cxn modelId="{AB5FBA29-6B1B-44F2-B9DF-EC51243250E0}" srcId="{D9FFE7E1-C113-47B5-8288-B09E3684383A}" destId="{8D650545-ACA7-4284-A2AA-89AB795EA251}" srcOrd="2" destOrd="0" parTransId="{0D615941-2FA3-434D-A896-6046A86C3FD0}" sibTransId="{04515875-FBEA-46E1-9B0E-7121880852F4}"/>
    <dgm:cxn modelId="{AFAC8441-3E0A-444B-9F82-48CBE7F2BCD3}" srcId="{D9FFE7E1-C113-47B5-8288-B09E3684383A}" destId="{913559B7-C467-4802-9567-C67E3EE3161E}" srcOrd="1" destOrd="0" parTransId="{69018AEB-8392-4357-8B39-A716A5B969A4}" sibTransId="{A5C3BB04-D975-416D-B0B7-B00F0CF3C9B9}"/>
    <dgm:cxn modelId="{61DE9949-9B52-4044-9A35-EE109304CD20}" type="presOf" srcId="{3462E29D-C3B0-4D99-921D-7C51DB620B9E}" destId="{6056C6AB-7F03-49BD-95D5-BCAD912ECD4C}" srcOrd="0" destOrd="0" presId="urn:microsoft.com/office/officeart/2005/8/layout/orgChart1"/>
    <dgm:cxn modelId="{F23E1C8E-AB76-40A6-AB3B-088963D85B1D}" srcId="{D9FFE7E1-C113-47B5-8288-B09E3684383A}" destId="{3462E29D-C3B0-4D99-921D-7C51DB620B9E}" srcOrd="0" destOrd="0" parTransId="{224F8A47-9E18-4D93-A2B6-5ECF468C2762}" sibTransId="{5D90755A-400A-4259-ABB0-1E97542B06E6}"/>
    <dgm:cxn modelId="{779053B0-2033-4CC5-8092-E15F69FB272B}" type="presOf" srcId="{913559B7-C467-4802-9567-C67E3EE3161E}" destId="{7AE51279-D416-4EDB-9678-CA5AC1208262}" srcOrd="1" destOrd="0" presId="urn:microsoft.com/office/officeart/2005/8/layout/orgChart1"/>
    <dgm:cxn modelId="{F6EA94B8-3342-429A-BA4B-3D993385997F}" type="presOf" srcId="{8D650545-ACA7-4284-A2AA-89AB795EA251}" destId="{E2777C5D-BBF5-4C31-A2F6-67B3734A5526}" srcOrd="0" destOrd="0" presId="urn:microsoft.com/office/officeart/2005/8/layout/orgChart1"/>
    <dgm:cxn modelId="{CF9BE3CC-5B00-4BCE-9E11-3CAAF034B9FF}" type="presOf" srcId="{3462E29D-C3B0-4D99-921D-7C51DB620B9E}" destId="{A39ED85D-0E53-4498-99F6-00B5FD36817E}" srcOrd="1" destOrd="0" presId="urn:microsoft.com/office/officeart/2005/8/layout/orgChart1"/>
    <dgm:cxn modelId="{DB1519EE-6AD5-4825-9A7E-2FF948015871}" type="presParOf" srcId="{9E4342BC-1179-430C-B3E3-76DD801DC1AD}" destId="{A0C073D1-F517-49BD-827F-FF87A6767414}" srcOrd="0" destOrd="0" presId="urn:microsoft.com/office/officeart/2005/8/layout/orgChart1"/>
    <dgm:cxn modelId="{BF7EF087-6D79-45B1-AC2A-3C31ABA55DE3}" type="presParOf" srcId="{A0C073D1-F517-49BD-827F-FF87A6767414}" destId="{84EF93F5-2C45-4054-B296-21B0254A43B1}" srcOrd="0" destOrd="0" presId="urn:microsoft.com/office/officeart/2005/8/layout/orgChart1"/>
    <dgm:cxn modelId="{E87EF49D-C5C9-4406-AFFC-A68F49B16E98}" type="presParOf" srcId="{84EF93F5-2C45-4054-B296-21B0254A43B1}" destId="{6056C6AB-7F03-49BD-95D5-BCAD912ECD4C}" srcOrd="0" destOrd="0" presId="urn:microsoft.com/office/officeart/2005/8/layout/orgChart1"/>
    <dgm:cxn modelId="{E68DC3B0-D3BF-4F23-98C8-6C5DF52B383C}" type="presParOf" srcId="{84EF93F5-2C45-4054-B296-21B0254A43B1}" destId="{A39ED85D-0E53-4498-99F6-00B5FD36817E}" srcOrd="1" destOrd="0" presId="urn:microsoft.com/office/officeart/2005/8/layout/orgChart1"/>
    <dgm:cxn modelId="{CEDDE7DE-1361-4975-851A-4D5B02EF437E}" type="presParOf" srcId="{A0C073D1-F517-49BD-827F-FF87A6767414}" destId="{302214E2-3D6A-4EA2-8F2F-1936A4FB275C}" srcOrd="1" destOrd="0" presId="urn:microsoft.com/office/officeart/2005/8/layout/orgChart1"/>
    <dgm:cxn modelId="{3DED2755-FB1C-4259-B5B9-031D6CC5F917}" type="presParOf" srcId="{A0C073D1-F517-49BD-827F-FF87A6767414}" destId="{C4EB7531-1F32-481D-AD35-58641FD76148}" srcOrd="2" destOrd="0" presId="urn:microsoft.com/office/officeart/2005/8/layout/orgChart1"/>
    <dgm:cxn modelId="{05345164-E7BB-42B5-A712-BED06104559A}" type="presParOf" srcId="{9E4342BC-1179-430C-B3E3-76DD801DC1AD}" destId="{2A2300FE-810E-4899-8FA4-C4A091CC72F5}" srcOrd="1" destOrd="0" presId="urn:microsoft.com/office/officeart/2005/8/layout/orgChart1"/>
    <dgm:cxn modelId="{869A0E88-81C7-4153-BADD-6CB3C745D6B5}" type="presParOf" srcId="{2A2300FE-810E-4899-8FA4-C4A091CC72F5}" destId="{8117E909-226F-49F5-A56D-BFC911EE4B41}" srcOrd="0" destOrd="0" presId="urn:microsoft.com/office/officeart/2005/8/layout/orgChart1"/>
    <dgm:cxn modelId="{E5ABF829-7072-4118-9FF9-7026DCE01082}" type="presParOf" srcId="{8117E909-226F-49F5-A56D-BFC911EE4B41}" destId="{12648F8D-F04F-4820-B87E-000D657FFAE6}" srcOrd="0" destOrd="0" presId="urn:microsoft.com/office/officeart/2005/8/layout/orgChart1"/>
    <dgm:cxn modelId="{2923DB38-FFDD-4914-9A2D-D4E4E8F037DF}" type="presParOf" srcId="{8117E909-226F-49F5-A56D-BFC911EE4B41}" destId="{7AE51279-D416-4EDB-9678-CA5AC1208262}" srcOrd="1" destOrd="0" presId="urn:microsoft.com/office/officeart/2005/8/layout/orgChart1"/>
    <dgm:cxn modelId="{A737A8FD-0223-4260-9ABE-18E30C150771}" type="presParOf" srcId="{2A2300FE-810E-4899-8FA4-C4A091CC72F5}" destId="{9739A09A-FA4A-472C-AD69-91E0857E7DAC}" srcOrd="1" destOrd="0" presId="urn:microsoft.com/office/officeart/2005/8/layout/orgChart1"/>
    <dgm:cxn modelId="{BC626022-D3B6-4CB1-8C4D-CDE92AC44EE1}" type="presParOf" srcId="{2A2300FE-810E-4899-8FA4-C4A091CC72F5}" destId="{AE305AEB-AD7B-4E54-8047-95DB828D9A51}" srcOrd="2" destOrd="0" presId="urn:microsoft.com/office/officeart/2005/8/layout/orgChart1"/>
    <dgm:cxn modelId="{6A635C0F-CE9F-4348-B3F0-888DF9DF3ADA}" type="presParOf" srcId="{9E4342BC-1179-430C-B3E3-76DD801DC1AD}" destId="{CA1BE37E-7CE4-4B5E-8A9C-F37D098D2F65}" srcOrd="2" destOrd="0" presId="urn:microsoft.com/office/officeart/2005/8/layout/orgChart1"/>
    <dgm:cxn modelId="{6CED690D-9904-472E-97E8-9B514FB99451}" type="presParOf" srcId="{CA1BE37E-7CE4-4B5E-8A9C-F37D098D2F65}" destId="{875AF7E4-E65E-40D0-BE15-371514DDEC10}" srcOrd="0" destOrd="0" presId="urn:microsoft.com/office/officeart/2005/8/layout/orgChart1"/>
    <dgm:cxn modelId="{4F411F24-B049-4391-A4F4-A933D8390AA6}" type="presParOf" srcId="{875AF7E4-E65E-40D0-BE15-371514DDEC10}" destId="{E2777C5D-BBF5-4C31-A2F6-67B3734A5526}" srcOrd="0" destOrd="0" presId="urn:microsoft.com/office/officeart/2005/8/layout/orgChart1"/>
    <dgm:cxn modelId="{F5BDBBE6-3866-4C81-9CDD-AD0448E56E14}" type="presParOf" srcId="{875AF7E4-E65E-40D0-BE15-371514DDEC10}" destId="{A024DAFC-C3E8-4CC5-8812-4066F4A92AC1}" srcOrd="1" destOrd="0" presId="urn:microsoft.com/office/officeart/2005/8/layout/orgChart1"/>
    <dgm:cxn modelId="{CB13DC6D-07B8-4D85-BE36-3599ED5C9E6A}" type="presParOf" srcId="{CA1BE37E-7CE4-4B5E-8A9C-F37D098D2F65}" destId="{7D1DCA24-DF39-47BD-A86E-5D84C9CCBA3C}" srcOrd="1" destOrd="0" presId="urn:microsoft.com/office/officeart/2005/8/layout/orgChart1"/>
    <dgm:cxn modelId="{8F2F4B04-C365-43D9-A065-6EEA807B4216}" type="presParOf" srcId="{CA1BE37E-7CE4-4B5E-8A9C-F37D098D2F65}" destId="{BD625434-92D1-4758-B720-E9523C63DE79}"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56C6AB-7F03-49BD-95D5-BCAD912ECD4C}">
      <dsp:nvSpPr>
        <dsp:cNvPr id="0" name=""/>
        <dsp:cNvSpPr/>
      </dsp:nvSpPr>
      <dsp:spPr>
        <a:xfrm>
          <a:off x="160825" y="426575"/>
          <a:ext cx="3564433" cy="1782216"/>
        </a:xfrm>
        <a:prstGeom prst="rect">
          <a:avLst/>
        </a:prstGeom>
        <a:solidFill>
          <a:schemeClr val="accent1"/>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2222500">
            <a:lnSpc>
              <a:spcPct val="90000"/>
            </a:lnSpc>
            <a:spcBef>
              <a:spcPct val="0"/>
            </a:spcBef>
            <a:spcAft>
              <a:spcPct val="35000"/>
            </a:spcAft>
            <a:buNone/>
          </a:pPr>
          <a:r>
            <a:rPr lang="en-US" sz="5000" kern="1200" dirty="0"/>
            <a:t>Tenant</a:t>
          </a:r>
        </a:p>
      </dsp:txBody>
      <dsp:txXfrm>
        <a:off x="160825" y="426575"/>
        <a:ext cx="3564433" cy="1782216"/>
      </dsp:txXfrm>
    </dsp:sp>
    <dsp:sp modelId="{12648F8D-F04F-4820-B87E-000D657FFAE6}">
      <dsp:nvSpPr>
        <dsp:cNvPr id="0" name=""/>
        <dsp:cNvSpPr/>
      </dsp:nvSpPr>
      <dsp:spPr>
        <a:xfrm>
          <a:off x="4229341" y="455393"/>
          <a:ext cx="3564433" cy="1782216"/>
        </a:xfrm>
        <a:prstGeom prst="rect">
          <a:avLst/>
        </a:prstGeom>
        <a:solidFill>
          <a:schemeClr val="accent5"/>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2222500">
            <a:lnSpc>
              <a:spcPct val="90000"/>
            </a:lnSpc>
            <a:spcBef>
              <a:spcPct val="0"/>
            </a:spcBef>
            <a:spcAft>
              <a:spcPct val="35000"/>
            </a:spcAft>
            <a:buNone/>
          </a:pPr>
          <a:r>
            <a:rPr lang="en-US" sz="5000" kern="1200" dirty="0"/>
            <a:t>Property Management</a:t>
          </a:r>
        </a:p>
      </dsp:txBody>
      <dsp:txXfrm>
        <a:off x="4229341" y="455393"/>
        <a:ext cx="3564433" cy="1782216"/>
      </dsp:txXfrm>
    </dsp:sp>
    <dsp:sp modelId="{E2777C5D-BBF5-4C31-A2F6-67B3734A5526}">
      <dsp:nvSpPr>
        <dsp:cNvPr id="0" name=""/>
        <dsp:cNvSpPr/>
      </dsp:nvSpPr>
      <dsp:spPr>
        <a:xfrm>
          <a:off x="8306696" y="416273"/>
          <a:ext cx="3564433" cy="1782216"/>
        </a:xfrm>
        <a:prstGeom prst="rect">
          <a:avLst/>
        </a:prstGeom>
        <a:solidFill>
          <a:schemeClr val="accent4"/>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2222500">
            <a:lnSpc>
              <a:spcPct val="90000"/>
            </a:lnSpc>
            <a:spcBef>
              <a:spcPct val="0"/>
            </a:spcBef>
            <a:spcAft>
              <a:spcPct val="35000"/>
            </a:spcAft>
            <a:buNone/>
          </a:pPr>
          <a:r>
            <a:rPr lang="en-US" sz="5000" kern="1200" dirty="0"/>
            <a:t>Service Provider</a:t>
          </a:r>
        </a:p>
      </dsp:txBody>
      <dsp:txXfrm>
        <a:off x="8306696" y="416273"/>
        <a:ext cx="3564433" cy="1782216"/>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3068609" cy="447495"/>
          </a:xfrm>
          <a:prstGeom prst="rect">
            <a:avLst/>
          </a:prstGeom>
          <a:noFill/>
          <a:ln w="9525">
            <a:noFill/>
            <a:miter lim="800000"/>
            <a:headEnd/>
            <a:tailEnd/>
          </a:ln>
          <a:effectLst/>
        </p:spPr>
        <p:txBody>
          <a:bodyPr vert="horz" wrap="square" lIns="89629" tIns="44815" rIns="89629" bIns="44815" numCol="1" anchor="t" anchorCtr="0" compatLnSpc="1">
            <a:prstTxWarp prst="textNoShape">
              <a:avLst/>
            </a:prstTxWarp>
          </a:bodyPr>
          <a:lstStyle>
            <a:lvl1pPr algn="l">
              <a:defRPr sz="1200"/>
            </a:lvl1pPr>
          </a:lstStyle>
          <a:p>
            <a:endParaRPr lang="en-US"/>
          </a:p>
        </p:txBody>
      </p:sp>
      <p:sp>
        <p:nvSpPr>
          <p:cNvPr id="14339" name="Rectangle 3"/>
          <p:cNvSpPr>
            <a:spLocks noGrp="1" noChangeArrowheads="1"/>
          </p:cNvSpPr>
          <p:nvPr>
            <p:ph type="dt" sz="quarter" idx="1"/>
          </p:nvPr>
        </p:nvSpPr>
        <p:spPr bwMode="auto">
          <a:xfrm>
            <a:off x="3966739" y="0"/>
            <a:ext cx="3068609" cy="447495"/>
          </a:xfrm>
          <a:prstGeom prst="rect">
            <a:avLst/>
          </a:prstGeom>
          <a:noFill/>
          <a:ln w="9525">
            <a:noFill/>
            <a:miter lim="800000"/>
            <a:headEnd/>
            <a:tailEnd/>
          </a:ln>
          <a:effectLst/>
        </p:spPr>
        <p:txBody>
          <a:bodyPr vert="horz" wrap="square" lIns="89629" tIns="44815" rIns="89629" bIns="44815" numCol="1" anchor="t" anchorCtr="0" compatLnSpc="1">
            <a:prstTxWarp prst="textNoShape">
              <a:avLst/>
            </a:prstTxWarp>
          </a:bodyPr>
          <a:lstStyle>
            <a:lvl1pPr>
              <a:defRPr sz="1200"/>
            </a:lvl1pPr>
          </a:lstStyle>
          <a:p>
            <a:endParaRPr lang="en-US"/>
          </a:p>
        </p:txBody>
      </p:sp>
      <p:sp>
        <p:nvSpPr>
          <p:cNvPr id="14340" name="Rectangle 4"/>
          <p:cNvSpPr>
            <a:spLocks noGrp="1" noChangeArrowheads="1"/>
          </p:cNvSpPr>
          <p:nvPr>
            <p:ph type="ftr" sz="quarter" idx="2"/>
          </p:nvPr>
        </p:nvSpPr>
        <p:spPr bwMode="auto">
          <a:xfrm>
            <a:off x="0" y="8726158"/>
            <a:ext cx="3068609" cy="522078"/>
          </a:xfrm>
          <a:prstGeom prst="rect">
            <a:avLst/>
          </a:prstGeom>
          <a:noFill/>
          <a:ln w="9525">
            <a:noFill/>
            <a:miter lim="800000"/>
            <a:headEnd/>
            <a:tailEnd/>
          </a:ln>
          <a:effectLst/>
        </p:spPr>
        <p:txBody>
          <a:bodyPr vert="horz" wrap="square" lIns="89629" tIns="44815" rIns="89629" bIns="44815" numCol="1" anchor="b" anchorCtr="0" compatLnSpc="1">
            <a:prstTxWarp prst="textNoShape">
              <a:avLst/>
            </a:prstTxWarp>
          </a:bodyPr>
          <a:lstStyle>
            <a:lvl1pPr algn="l">
              <a:defRPr sz="1200"/>
            </a:lvl1pPr>
          </a:lstStyle>
          <a:p>
            <a:endParaRPr lang="en-US"/>
          </a:p>
        </p:txBody>
      </p:sp>
      <p:sp>
        <p:nvSpPr>
          <p:cNvPr id="14341" name="Rectangle 5"/>
          <p:cNvSpPr>
            <a:spLocks noGrp="1" noChangeArrowheads="1"/>
          </p:cNvSpPr>
          <p:nvPr>
            <p:ph type="sldNum" sz="quarter" idx="3"/>
          </p:nvPr>
        </p:nvSpPr>
        <p:spPr bwMode="auto">
          <a:xfrm>
            <a:off x="3966739" y="8726158"/>
            <a:ext cx="3068609" cy="522078"/>
          </a:xfrm>
          <a:prstGeom prst="rect">
            <a:avLst/>
          </a:prstGeom>
          <a:noFill/>
          <a:ln w="9525">
            <a:noFill/>
            <a:miter lim="800000"/>
            <a:headEnd/>
            <a:tailEnd/>
          </a:ln>
          <a:effectLst/>
        </p:spPr>
        <p:txBody>
          <a:bodyPr vert="horz" wrap="square" lIns="89629" tIns="44815" rIns="89629" bIns="44815" numCol="1" anchor="b" anchorCtr="0" compatLnSpc="1">
            <a:prstTxWarp prst="textNoShape">
              <a:avLst/>
            </a:prstTxWarp>
          </a:bodyPr>
          <a:lstStyle>
            <a:lvl1pPr>
              <a:defRPr sz="1200"/>
            </a:lvl1pPr>
          </a:lstStyle>
          <a:p>
            <a:fld id="{34489F29-75D1-48B7-8EEE-600A883E7EFD}" type="slidenum">
              <a:rPr lang="en-US"/>
              <a:pPr/>
              <a:t>‹#›</a:t>
            </a:fld>
            <a:endParaRPr lang="en-US"/>
          </a:p>
        </p:txBody>
      </p:sp>
    </p:spTree>
    <p:extLst>
      <p:ext uri="{BB962C8B-B14F-4D97-AF65-F5344CB8AC3E}">
        <p14:creationId xmlns:p14="http://schemas.microsoft.com/office/powerpoint/2010/main" val="37136347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3068609" cy="447495"/>
          </a:xfrm>
          <a:prstGeom prst="rect">
            <a:avLst/>
          </a:prstGeom>
          <a:noFill/>
          <a:ln w="9525">
            <a:noFill/>
            <a:miter lim="800000"/>
            <a:headEnd/>
            <a:tailEnd/>
          </a:ln>
          <a:effectLst/>
        </p:spPr>
        <p:txBody>
          <a:bodyPr vert="horz" wrap="square" lIns="89629" tIns="44815" rIns="89629" bIns="44815" numCol="1" anchor="t" anchorCtr="0" compatLnSpc="1">
            <a:prstTxWarp prst="textNoShape">
              <a:avLst/>
            </a:prstTxWarp>
          </a:bodyPr>
          <a:lstStyle>
            <a:lvl1pPr algn="l">
              <a:defRPr sz="1200"/>
            </a:lvl1pPr>
          </a:lstStyle>
          <a:p>
            <a:endParaRPr lang="en-US"/>
          </a:p>
        </p:txBody>
      </p:sp>
      <p:sp>
        <p:nvSpPr>
          <p:cNvPr id="16387" name="Rectangle 3"/>
          <p:cNvSpPr>
            <a:spLocks noGrp="1" noChangeArrowheads="1"/>
          </p:cNvSpPr>
          <p:nvPr>
            <p:ph type="dt" idx="1"/>
          </p:nvPr>
        </p:nvSpPr>
        <p:spPr bwMode="auto">
          <a:xfrm>
            <a:off x="3966739" y="0"/>
            <a:ext cx="3068609" cy="447495"/>
          </a:xfrm>
          <a:prstGeom prst="rect">
            <a:avLst/>
          </a:prstGeom>
          <a:noFill/>
          <a:ln w="9525">
            <a:noFill/>
            <a:miter lim="800000"/>
            <a:headEnd/>
            <a:tailEnd/>
          </a:ln>
          <a:effectLst/>
        </p:spPr>
        <p:txBody>
          <a:bodyPr vert="horz" wrap="square" lIns="89629" tIns="44815" rIns="89629" bIns="44815" numCol="1" anchor="t" anchorCtr="0" compatLnSpc="1">
            <a:prstTxWarp prst="textNoShape">
              <a:avLst/>
            </a:prstTxWarp>
          </a:bodyPr>
          <a:lstStyle>
            <a:lvl1pPr>
              <a:defRPr sz="1200"/>
            </a:lvl1pPr>
          </a:lstStyle>
          <a:p>
            <a:endParaRPr lang="en-US"/>
          </a:p>
        </p:txBody>
      </p:sp>
      <p:sp>
        <p:nvSpPr>
          <p:cNvPr id="16388" name="Rectangle 4"/>
          <p:cNvSpPr>
            <a:spLocks noGrp="1" noRot="1" noChangeAspect="1" noChangeArrowheads="1" noTextEdit="1"/>
          </p:cNvSpPr>
          <p:nvPr>
            <p:ph type="sldImg" idx="2"/>
          </p:nvPr>
        </p:nvSpPr>
        <p:spPr bwMode="auto">
          <a:xfrm>
            <a:off x="403225" y="671513"/>
            <a:ext cx="6229350" cy="3505200"/>
          </a:xfrm>
          <a:prstGeom prst="rect">
            <a:avLst/>
          </a:prstGeom>
          <a:noFill/>
          <a:ln w="9525">
            <a:solidFill>
              <a:srgbClr val="000000"/>
            </a:solidFill>
            <a:miter lim="800000"/>
            <a:headEnd/>
            <a:tailEnd/>
          </a:ln>
          <a:effectLst/>
        </p:spPr>
      </p:sp>
      <p:sp>
        <p:nvSpPr>
          <p:cNvPr id="16389" name="Rectangle 5"/>
          <p:cNvSpPr>
            <a:spLocks noGrp="1" noChangeArrowheads="1"/>
          </p:cNvSpPr>
          <p:nvPr>
            <p:ph type="body" sz="quarter" idx="3"/>
          </p:nvPr>
        </p:nvSpPr>
        <p:spPr bwMode="auto">
          <a:xfrm>
            <a:off x="898129" y="4400370"/>
            <a:ext cx="5164245" cy="4102040"/>
          </a:xfrm>
          <a:prstGeom prst="rect">
            <a:avLst/>
          </a:prstGeom>
          <a:noFill/>
          <a:ln w="9525">
            <a:noFill/>
            <a:miter lim="800000"/>
            <a:headEnd/>
            <a:tailEnd/>
          </a:ln>
          <a:effectLst/>
        </p:spPr>
        <p:txBody>
          <a:bodyPr vert="horz" wrap="square" lIns="89629" tIns="44815" rIns="89629" bIns="448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390" name="Rectangle 6"/>
          <p:cNvSpPr>
            <a:spLocks noGrp="1" noChangeArrowheads="1"/>
          </p:cNvSpPr>
          <p:nvPr>
            <p:ph type="ftr" sz="quarter" idx="4"/>
          </p:nvPr>
        </p:nvSpPr>
        <p:spPr bwMode="auto">
          <a:xfrm>
            <a:off x="0" y="8726158"/>
            <a:ext cx="3068609" cy="522078"/>
          </a:xfrm>
          <a:prstGeom prst="rect">
            <a:avLst/>
          </a:prstGeom>
          <a:noFill/>
          <a:ln w="9525">
            <a:noFill/>
            <a:miter lim="800000"/>
            <a:headEnd/>
            <a:tailEnd/>
          </a:ln>
          <a:effectLst/>
        </p:spPr>
        <p:txBody>
          <a:bodyPr vert="horz" wrap="square" lIns="89629" tIns="44815" rIns="89629" bIns="44815" numCol="1" anchor="b" anchorCtr="0" compatLnSpc="1">
            <a:prstTxWarp prst="textNoShape">
              <a:avLst/>
            </a:prstTxWarp>
          </a:bodyPr>
          <a:lstStyle>
            <a:lvl1pPr algn="l">
              <a:defRPr sz="1200"/>
            </a:lvl1pPr>
          </a:lstStyle>
          <a:p>
            <a:endParaRPr lang="en-US"/>
          </a:p>
        </p:txBody>
      </p:sp>
      <p:sp>
        <p:nvSpPr>
          <p:cNvPr id="16391" name="Rectangle 7"/>
          <p:cNvSpPr>
            <a:spLocks noGrp="1" noChangeArrowheads="1"/>
          </p:cNvSpPr>
          <p:nvPr>
            <p:ph type="sldNum" sz="quarter" idx="5"/>
          </p:nvPr>
        </p:nvSpPr>
        <p:spPr bwMode="auto">
          <a:xfrm>
            <a:off x="3966739" y="8726158"/>
            <a:ext cx="3068609" cy="522078"/>
          </a:xfrm>
          <a:prstGeom prst="rect">
            <a:avLst/>
          </a:prstGeom>
          <a:noFill/>
          <a:ln w="9525">
            <a:noFill/>
            <a:miter lim="800000"/>
            <a:headEnd/>
            <a:tailEnd/>
          </a:ln>
          <a:effectLst/>
        </p:spPr>
        <p:txBody>
          <a:bodyPr vert="horz" wrap="square" lIns="89629" tIns="44815" rIns="89629" bIns="44815" numCol="1" anchor="b" anchorCtr="0" compatLnSpc="1">
            <a:prstTxWarp prst="textNoShape">
              <a:avLst/>
            </a:prstTxWarp>
          </a:bodyPr>
          <a:lstStyle>
            <a:lvl1pPr>
              <a:defRPr sz="1200"/>
            </a:lvl1pPr>
          </a:lstStyle>
          <a:p>
            <a:fld id="{295F9F17-BD84-4D56-A3DF-1E59C5A370AF}" type="slidenum">
              <a:rPr lang="en-US"/>
              <a:pPr/>
              <a:t>‹#›</a:t>
            </a:fld>
            <a:endParaRPr lang="en-US"/>
          </a:p>
        </p:txBody>
      </p:sp>
    </p:spTree>
    <p:extLst>
      <p:ext uri="{BB962C8B-B14F-4D97-AF65-F5344CB8AC3E}">
        <p14:creationId xmlns:p14="http://schemas.microsoft.com/office/powerpoint/2010/main" val="36010571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n-ea"/>
        <a:cs typeface="+mn-cs"/>
      </a:defRPr>
    </a:lvl1pPr>
    <a:lvl2pPr marL="457200" algn="l" rtl="0" eaLnBrk="0" fontAlgn="base" hangingPunct="0">
      <a:spcBef>
        <a:spcPct val="30000"/>
      </a:spcBef>
      <a:spcAft>
        <a:spcPct val="0"/>
      </a:spcAft>
      <a:defRPr sz="1200" kern="1200">
        <a:solidFill>
          <a:schemeClr val="tx1"/>
        </a:solidFill>
        <a:latin typeface="Times" charset="0"/>
        <a:ea typeface="+mn-ea"/>
        <a:cs typeface="+mn-cs"/>
      </a:defRPr>
    </a:lvl2pPr>
    <a:lvl3pPr marL="914400" algn="l" rtl="0" eaLnBrk="0" fontAlgn="base" hangingPunct="0">
      <a:spcBef>
        <a:spcPct val="30000"/>
      </a:spcBef>
      <a:spcAft>
        <a:spcPct val="0"/>
      </a:spcAft>
      <a:defRPr sz="1200" kern="1200">
        <a:solidFill>
          <a:schemeClr val="tx1"/>
        </a:solidFill>
        <a:latin typeface="Times" charset="0"/>
        <a:ea typeface="+mn-ea"/>
        <a:cs typeface="+mn-cs"/>
      </a:defRPr>
    </a:lvl3pPr>
    <a:lvl4pPr marL="1371600" algn="l" rtl="0" eaLnBrk="0" fontAlgn="base" hangingPunct="0">
      <a:spcBef>
        <a:spcPct val="30000"/>
      </a:spcBef>
      <a:spcAft>
        <a:spcPct val="0"/>
      </a:spcAft>
      <a:defRPr sz="1200" kern="1200">
        <a:solidFill>
          <a:schemeClr val="tx1"/>
        </a:solidFill>
        <a:latin typeface="Times" charset="0"/>
        <a:ea typeface="+mn-ea"/>
        <a:cs typeface="+mn-cs"/>
      </a:defRPr>
    </a:lvl4pPr>
    <a:lvl5pPr marL="1828800" algn="l" rtl="0" eaLnBrk="0" fontAlgn="base" hangingPunct="0">
      <a:spcBef>
        <a:spcPct val="30000"/>
      </a:spcBef>
      <a:spcAft>
        <a:spcPct val="0"/>
      </a:spcAft>
      <a:defRPr sz="1200" kern="1200">
        <a:solidFill>
          <a:schemeClr val="tx1"/>
        </a:solidFill>
        <a:latin typeface="Times"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Lia</a:t>
            </a:r>
          </a:p>
          <a:p>
            <a:pPr marL="0" lvl="0" indent="0" algn="l" rtl="0">
              <a:lnSpc>
                <a:spcPct val="100000"/>
              </a:lnSpc>
              <a:spcBef>
                <a:spcPts val="0"/>
              </a:spcBef>
              <a:spcAft>
                <a:spcPts val="0"/>
              </a:spcAft>
              <a:buSzPts val="1400"/>
              <a:buNone/>
            </a:pPr>
            <a:r>
              <a:rPr lang="en-US" dirty="0"/>
              <a:t>Often those with the greatest need for affordable housing are also residents and families with multiple barriers and needs that if left without intervention, can jeopardize ongoing tenancy. We know that eviction comes at a high cost for everyone involved. Today’s session will focus on looking at housing stability with a fresh lens through the use of an Eviction Prevention Plan developed for your property using guidance from CSH and IHCDA. We hope this information will help you and your staff look at eviction as a last resort and identify strategies to mitigate lease violations.</a:t>
            </a:r>
            <a:endParaRPr dirty="0"/>
          </a:p>
        </p:txBody>
      </p:sp>
      <p:sp>
        <p:nvSpPr>
          <p:cNvPr id="118" name="Google Shape;11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070996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9A6257AF-A69B-EA33-5A8D-641A966A286A}"/>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C071D309-47C2-02CB-FAFA-B850F9FCB39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Zach</a:t>
            </a:r>
          </a:p>
        </p:txBody>
      </p:sp>
      <p:sp>
        <p:nvSpPr>
          <p:cNvPr id="43012" name="Slide Number Placeholder 3">
            <a:extLst>
              <a:ext uri="{FF2B5EF4-FFF2-40B4-BE49-F238E27FC236}">
                <a16:creationId xmlns:a16="http://schemas.microsoft.com/office/drawing/2014/main" id="{5805014D-572E-E67B-6B86-89DBC6F50F1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32BB664-5658-45B6-9695-54606E1C9CD0}"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8D6FAED5-7D84-2083-8302-0D013F331DBA}"/>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DABA7E58-F312-F40A-66D3-444EA479954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Zach</a:t>
            </a:r>
          </a:p>
        </p:txBody>
      </p:sp>
      <p:sp>
        <p:nvSpPr>
          <p:cNvPr id="45060" name="Slide Number Placeholder 3">
            <a:extLst>
              <a:ext uri="{FF2B5EF4-FFF2-40B4-BE49-F238E27FC236}">
                <a16:creationId xmlns:a16="http://schemas.microsoft.com/office/drawing/2014/main" id="{11150261-D7A4-5EC9-D8D4-A653464D9E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391FF8E-41A9-4082-854E-56043D610CC3}" type="slidenum">
              <a:rPr lang="en-US" altLang="en-US" smtClean="0"/>
              <a:pPr/>
              <a:t>11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0911B987-992C-A0D2-7F39-E33EA82477CC}"/>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358626D6-B3B7-B235-8A64-B101135C3D9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Zach</a:t>
            </a:r>
          </a:p>
          <a:p>
            <a:r>
              <a:rPr lang="en-US" altLang="en-US" dirty="0"/>
              <a:t>Frequent issuance of lease violations for violations that are minor will likely lessen the impact of receiving a notice of lease violation. For minor issues, can property management or supportive services reach out and have a discussion. If it’s a first time violation or something that isn’t threatening to others, is there a way to approach it that can help build rapport, frame it as a check-in, rather than you’re in trouble?</a:t>
            </a:r>
          </a:p>
        </p:txBody>
      </p:sp>
      <p:sp>
        <p:nvSpPr>
          <p:cNvPr id="47108" name="Slide Number Placeholder 3">
            <a:extLst>
              <a:ext uri="{FF2B5EF4-FFF2-40B4-BE49-F238E27FC236}">
                <a16:creationId xmlns:a16="http://schemas.microsoft.com/office/drawing/2014/main" id="{8A11105E-609A-88BA-3762-3F82CBA275E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55242E5-CD02-4935-8D17-61F119815B56}" type="slidenum">
              <a:rPr lang="en-US" altLang="en-US" smtClean="0"/>
              <a:pPr/>
              <a:t>12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A62008E1-D705-C57D-510B-4B43A19AF3D2}"/>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72659BDA-0FF4-C707-2AF9-FFEAAECCE4A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a:p>
            <a:r>
              <a:rPr lang="en-US" altLang="en-US" dirty="0"/>
              <a:t>Zach</a:t>
            </a:r>
          </a:p>
        </p:txBody>
      </p:sp>
      <p:sp>
        <p:nvSpPr>
          <p:cNvPr id="49156" name="Slide Number Placeholder 3">
            <a:extLst>
              <a:ext uri="{FF2B5EF4-FFF2-40B4-BE49-F238E27FC236}">
                <a16:creationId xmlns:a16="http://schemas.microsoft.com/office/drawing/2014/main" id="{70640EE4-6DDC-C017-CD44-CC06793BA1C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3199676-027D-40B7-8E42-03A8D8B0C1F9}" type="slidenum">
              <a:rPr lang="en-US" altLang="en-US" smtClean="0"/>
              <a:pPr/>
              <a:t>13</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22A3EB4D-4487-BF20-40E0-AA8E98BEC1D7}"/>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9DBCE349-5FCF-1A39-2244-8B22513704ED}"/>
              </a:ext>
            </a:extLst>
          </p:cNvPr>
          <p:cNvSpPr>
            <a:spLocks noGrp="1"/>
          </p:cNvSpPr>
          <p:nvPr>
            <p:ph type="body" idx="1"/>
          </p:nvPr>
        </p:nvSpPr>
        <p:spPr/>
        <p:txBody>
          <a:bodyPr/>
          <a:lstStyle/>
          <a:p>
            <a:pPr>
              <a:defRPr/>
            </a:pPr>
            <a:r>
              <a:rPr lang="en-US" dirty="0">
                <a:cs typeface="Calibri"/>
              </a:rPr>
              <a:t>Zach</a:t>
            </a:r>
          </a:p>
          <a:p>
            <a:pPr>
              <a:defRPr/>
            </a:pPr>
            <a:r>
              <a:rPr lang="en-US" dirty="0">
                <a:cs typeface="Calibri"/>
              </a:rPr>
              <a:t>This is an engagement opportunity not just for the tenant, but also for the case manager and landlord.</a:t>
            </a:r>
          </a:p>
          <a:p>
            <a:pPr marL="171450" indent="-171450">
              <a:buFont typeface="Arial" panose="020B0604020202020204" pitchFamily="34" charset="0"/>
              <a:buChar char="•"/>
              <a:defRPr/>
            </a:pPr>
            <a:r>
              <a:rPr lang="en-US" dirty="0">
                <a:cs typeface="Calibri"/>
              </a:rPr>
              <a:t>Acknowledge that there is conflict between PM and services</a:t>
            </a:r>
          </a:p>
          <a:p>
            <a:pPr marL="171450" indent="-171450">
              <a:buFont typeface="Arial" panose="020B0604020202020204" pitchFamily="34" charset="0"/>
              <a:buChar char="•"/>
              <a:defRPr/>
            </a:pPr>
            <a:r>
              <a:rPr lang="en-US" dirty="0">
                <a:cs typeface="Calibri"/>
              </a:rPr>
              <a:t>Service providers are there to advocate for the tenant, while the property management team is there to support the operations of the property.</a:t>
            </a:r>
          </a:p>
          <a:p>
            <a:pPr marL="171450" indent="-171450">
              <a:buFont typeface="Arial" panose="020B0604020202020204" pitchFamily="34" charset="0"/>
              <a:buChar char="•"/>
              <a:defRPr/>
            </a:pPr>
            <a:r>
              <a:rPr lang="en-US" dirty="0">
                <a:cs typeface="Calibri"/>
              </a:rPr>
              <a:t>Lean into this conflict. Discuss your concerns, and your obligations to your respective organizations, and discuss what commitments you might be able to make to each as a team to do things differently. </a:t>
            </a:r>
          </a:p>
          <a:p>
            <a:pPr marL="171450" indent="-171450">
              <a:buFont typeface="Arial" panose="020B0604020202020204" pitchFamily="34" charset="0"/>
              <a:buChar char="•"/>
              <a:defRPr/>
            </a:pPr>
            <a:r>
              <a:rPr lang="en-US" dirty="0">
                <a:cs typeface="Calibri"/>
              </a:rPr>
              <a:t>Lia will talk more about this relationship in the afternoon I think. Or maybe next session.</a:t>
            </a:r>
          </a:p>
          <a:p>
            <a:pPr>
              <a:buFont typeface="Arial" panose="020B0604020202020204" pitchFamily="34" charset="0"/>
              <a:buNone/>
              <a:defRPr/>
            </a:pPr>
            <a:endParaRPr lang="en-US" dirty="0"/>
          </a:p>
          <a:p>
            <a:pPr>
              <a:buFont typeface="Arial" panose="020B0604020202020204" pitchFamily="34" charset="0"/>
              <a:buNone/>
              <a:defRPr/>
            </a:pPr>
            <a:r>
              <a:rPr lang="en-US" dirty="0"/>
              <a:t>How much progress will you accept? – Think about harm reduction, how much is the tenant able to do at this time – is a reduction or positive change in the behaviors enough? </a:t>
            </a:r>
          </a:p>
        </p:txBody>
      </p:sp>
      <p:sp>
        <p:nvSpPr>
          <p:cNvPr id="51204" name="Slide Number Placeholder 3">
            <a:extLst>
              <a:ext uri="{FF2B5EF4-FFF2-40B4-BE49-F238E27FC236}">
                <a16:creationId xmlns:a16="http://schemas.microsoft.com/office/drawing/2014/main" id="{C146514C-FE91-1341-BE1F-CB0159010F1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F0F16E6-CDB1-4805-8854-F4C35AEAEAA8}" type="slidenum">
              <a:rPr lang="en-US" altLang="en-US" smtClean="0"/>
              <a:pPr/>
              <a:t>14</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8461C300-E45A-D32B-A716-F9B6468B0D78}"/>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66DF9842-1377-5B3C-41EA-2F558D340058}"/>
              </a:ext>
            </a:extLst>
          </p:cNvPr>
          <p:cNvSpPr>
            <a:spLocks noGrp="1"/>
          </p:cNvSpPr>
          <p:nvPr>
            <p:ph type="body" idx="1"/>
          </p:nvPr>
        </p:nvSpPr>
        <p:spPr/>
        <p:txBody>
          <a:bodyPr/>
          <a:lstStyle/>
          <a:p>
            <a:pPr marL="0" indent="0">
              <a:spcAft>
                <a:spcPts val="604"/>
              </a:spcAft>
              <a:buFont typeface="Arial" panose="020B0604020202020204" pitchFamily="34" charset="0"/>
              <a:buNone/>
              <a:defRPr/>
            </a:pPr>
            <a:r>
              <a:rPr lang="en-US" dirty="0">
                <a:solidFill>
                  <a:schemeClr val="accent2"/>
                </a:solidFill>
                <a:latin typeface="Century Schoolbook"/>
              </a:rPr>
              <a:t>Zach</a:t>
            </a:r>
          </a:p>
          <a:p>
            <a:pPr marL="171450" indent="-171450">
              <a:spcAft>
                <a:spcPts val="604"/>
              </a:spcAft>
              <a:buFont typeface="Arial" panose="020B0604020202020204" pitchFamily="34" charset="0"/>
              <a:buChar char="•"/>
              <a:defRPr/>
            </a:pPr>
            <a:r>
              <a:rPr lang="en-US" dirty="0">
                <a:solidFill>
                  <a:schemeClr val="accent2"/>
                </a:solidFill>
                <a:latin typeface="Century Schoolbook"/>
              </a:rPr>
              <a:t>Ask tenant “what steps can </a:t>
            </a:r>
            <a:r>
              <a:rPr lang="en-US" i="1" u="sng" dirty="0">
                <a:solidFill>
                  <a:schemeClr val="accent2"/>
                </a:solidFill>
                <a:latin typeface="Century Schoolbook"/>
              </a:rPr>
              <a:t>you</a:t>
            </a:r>
            <a:r>
              <a:rPr lang="en-US" dirty="0">
                <a:solidFill>
                  <a:schemeClr val="accent2"/>
                </a:solidFill>
                <a:latin typeface="Century Schoolbook"/>
              </a:rPr>
              <a:t> take to address ________________________________in order to maintain your housing?”</a:t>
            </a:r>
          </a:p>
          <a:p>
            <a:pPr marL="171450" indent="-171450">
              <a:spcAft>
                <a:spcPts val="604"/>
              </a:spcAft>
              <a:buFont typeface="Arial" panose="020B0604020202020204" pitchFamily="34" charset="0"/>
              <a:buChar char="•"/>
              <a:defRPr/>
            </a:pPr>
            <a:r>
              <a:rPr lang="en-US" dirty="0">
                <a:solidFill>
                  <a:schemeClr val="accent2"/>
                </a:solidFill>
                <a:latin typeface="Century Schoolbook"/>
              </a:rPr>
              <a:t>Have a beginning date and ending date – set time boundaries</a:t>
            </a:r>
          </a:p>
          <a:p>
            <a:pPr marL="171450" indent="-171450">
              <a:spcAft>
                <a:spcPts val="604"/>
              </a:spcAft>
              <a:buFont typeface="Arial" panose="020B0604020202020204" pitchFamily="34" charset="0"/>
              <a:buChar char="•"/>
              <a:defRPr/>
            </a:pPr>
            <a:r>
              <a:rPr lang="en-US" dirty="0">
                <a:solidFill>
                  <a:schemeClr val="accent2"/>
                </a:solidFill>
                <a:latin typeface="Century Schoolbook"/>
              </a:rPr>
              <a:t>Goals should be realistic and obtainable – don’t set people up for potential failure</a:t>
            </a:r>
          </a:p>
          <a:p>
            <a:pPr marL="171450" indent="-171450">
              <a:spcAft>
                <a:spcPts val="604"/>
              </a:spcAft>
              <a:buFont typeface="Arial" panose="020B0604020202020204" pitchFamily="34" charset="0"/>
              <a:buChar char="•"/>
              <a:defRPr/>
            </a:pPr>
            <a:r>
              <a:rPr lang="en-US" dirty="0">
                <a:solidFill>
                  <a:schemeClr val="accent2"/>
                </a:solidFill>
                <a:latin typeface="Century Schoolbook"/>
              </a:rPr>
              <a:t>Identify who is responsible for what – what does tenant do, what does service staff do</a:t>
            </a:r>
          </a:p>
          <a:p>
            <a:pPr marL="171450" indent="-171450">
              <a:spcAft>
                <a:spcPts val="604"/>
              </a:spcAft>
              <a:buFont typeface="Arial" panose="020B0604020202020204" pitchFamily="34" charset="0"/>
              <a:buChar char="•"/>
              <a:defRPr/>
            </a:pPr>
            <a:r>
              <a:rPr lang="en-US" dirty="0">
                <a:solidFill>
                  <a:schemeClr val="accent2"/>
                </a:solidFill>
                <a:latin typeface="Century Schoolbook"/>
              </a:rPr>
              <a:t>Staff should be accountable for their part of the plan – model that behavior</a:t>
            </a:r>
          </a:p>
          <a:p>
            <a:pPr marL="171450" indent="-171450">
              <a:buFont typeface="Arial" panose="020B0604020202020204" pitchFamily="34" charset="0"/>
              <a:buChar char="•"/>
              <a:defRPr/>
            </a:pPr>
            <a:r>
              <a:rPr lang="en-US" dirty="0">
                <a:solidFill>
                  <a:schemeClr val="accent2"/>
                </a:solidFill>
                <a:latin typeface="Century Schoolbook"/>
              </a:rPr>
              <a:t>Be flexible – in all of this work, really, it’s important to be flexible.</a:t>
            </a:r>
          </a:p>
          <a:p>
            <a:pPr>
              <a:buFont typeface="Arial" panose="020B0604020202020204" pitchFamily="34" charset="0"/>
              <a:buNone/>
              <a:defRPr/>
            </a:pPr>
            <a:endParaRPr lang="en-US" dirty="0"/>
          </a:p>
        </p:txBody>
      </p:sp>
      <p:sp>
        <p:nvSpPr>
          <p:cNvPr id="53252" name="Slide Number Placeholder 3">
            <a:extLst>
              <a:ext uri="{FF2B5EF4-FFF2-40B4-BE49-F238E27FC236}">
                <a16:creationId xmlns:a16="http://schemas.microsoft.com/office/drawing/2014/main" id="{FF3905F2-0A10-4DD3-78F6-DC983E9502A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76A55A1-594E-46B2-980F-29372B956C33}" type="slidenum">
              <a:rPr lang="en-US" altLang="en-US" smtClean="0"/>
              <a:pPr/>
              <a:t>15</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0A35E3CD-82D4-DBA4-9CCD-A4DEB5EA14E3}"/>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C7603798-74C3-701A-2E5D-B066624CA42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Zach</a:t>
            </a:r>
          </a:p>
        </p:txBody>
      </p:sp>
      <p:sp>
        <p:nvSpPr>
          <p:cNvPr id="55300" name="Slide Number Placeholder 3">
            <a:extLst>
              <a:ext uri="{FF2B5EF4-FFF2-40B4-BE49-F238E27FC236}">
                <a16:creationId xmlns:a16="http://schemas.microsoft.com/office/drawing/2014/main" id="{61B79504-27B2-0F1B-6F66-A247FF29F31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7AC918-1450-492A-84FC-E22C055719E0}"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428A95F2-D87B-ACF0-8E66-F61B2481C00B}"/>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4CC524D1-EE7D-A5E1-B3C3-1469842D7A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Zach</a:t>
            </a:r>
          </a:p>
        </p:txBody>
      </p:sp>
      <p:sp>
        <p:nvSpPr>
          <p:cNvPr id="57348" name="Slide Number Placeholder 3">
            <a:extLst>
              <a:ext uri="{FF2B5EF4-FFF2-40B4-BE49-F238E27FC236}">
                <a16:creationId xmlns:a16="http://schemas.microsoft.com/office/drawing/2014/main" id="{2E07182E-8A26-F770-8B0D-9BEBCF56FB3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81C919-8BC9-4922-B0FB-127146999E7B}"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48091" y="4510660"/>
            <a:ext cx="6273217" cy="4204847"/>
          </a:xfrm>
        </p:spPr>
        <p:txBody>
          <a:bodyPr/>
          <a:lstStyle/>
          <a:p>
            <a:pPr defTabSz="921575">
              <a:defRPr/>
            </a:pPr>
            <a:r>
              <a:rPr lang="en-US" b="1">
                <a:solidFill>
                  <a:schemeClr val="dk1"/>
                </a:solidFill>
                <a:ea typeface="Libre Baskerville"/>
                <a:cs typeface="Calibri"/>
                <a:sym typeface="Libre Baskerville"/>
              </a:rPr>
              <a:t>Lia</a:t>
            </a:r>
            <a:endParaRPr lang="en-US">
              <a:solidFill>
                <a:schemeClr val="dk1"/>
              </a:solidFill>
              <a:ea typeface="Libre Baskerville"/>
              <a:cs typeface="Calibri"/>
              <a:sym typeface="Libre Baskerville"/>
            </a:endParaRPr>
          </a:p>
          <a:p>
            <a:pPr defTabSz="921575">
              <a:defRPr/>
            </a:pPr>
            <a:r>
              <a:rPr lang="en-US" b="1">
                <a:solidFill>
                  <a:schemeClr val="dk1"/>
                </a:solidFill>
                <a:ea typeface="Libre Baskerville"/>
                <a:cs typeface="Calibri"/>
                <a:sym typeface="Libre Baskerville"/>
              </a:rPr>
              <a:t>Facilitator Guide:</a:t>
            </a:r>
            <a:endParaRPr lang="en-US" baseline="0">
              <a:cs typeface="Calibri"/>
            </a:endParaRPr>
          </a:p>
          <a:p>
            <a:pPr marL="172795" indent="-172795">
              <a:buFont typeface="Arial" panose="020B0604020202020204" pitchFamily="34" charset="0"/>
              <a:buChar char="•"/>
            </a:pPr>
            <a:r>
              <a:rPr lang="en-US"/>
              <a:t>1</a:t>
            </a:r>
            <a:r>
              <a:rPr lang="en-US" baseline="30000"/>
              <a:t>st</a:t>
            </a:r>
            <a:r>
              <a:rPr lang="en-US"/>
              <a:t> issue I talked about as a risk for eviction:</a:t>
            </a:r>
          </a:p>
          <a:p>
            <a:pPr marL="172795" indent="-172795">
              <a:buFont typeface="Arial" panose="020B0604020202020204" pitchFamily="34" charset="0"/>
              <a:buChar char="•"/>
            </a:pPr>
            <a:r>
              <a:rPr lang="en-US"/>
              <a:t>I'm going to briefly touch on some strategies to temper some of these risks for eviction. </a:t>
            </a:r>
          </a:p>
          <a:p>
            <a:pPr marL="172795" indent="-172795">
              <a:buFont typeface="Arial" panose="020B0604020202020204" pitchFamily="34" charset="0"/>
              <a:buChar char="•"/>
            </a:pPr>
            <a:r>
              <a:rPr lang="en-US"/>
              <a:t>Let's talk about non-payment of rent. If you know that a tenant missed a payment but you don’t respond promptly, risk for eviction skyrockets.   </a:t>
            </a:r>
          </a:p>
          <a:p>
            <a:pPr marL="172795" indent="-172795">
              <a:buFont typeface="Arial" panose="020B0604020202020204" pitchFamily="34" charset="0"/>
              <a:buChar char="•"/>
            </a:pPr>
            <a:r>
              <a:rPr lang="en-US"/>
              <a:t>First step is to truly understand why the tenant portion of the rent has not been paid. This dictates how you will work with both the tenant and the landlord. </a:t>
            </a:r>
          </a:p>
          <a:p>
            <a:pPr marL="633583" lvl="1" indent="-172795">
              <a:buFont typeface="Arial" panose="020B0604020202020204" pitchFamily="34" charset="0"/>
              <a:buChar char="•"/>
            </a:pPr>
            <a:r>
              <a:rPr lang="en-US"/>
              <a:t>One is they can’t pay </a:t>
            </a:r>
          </a:p>
          <a:p>
            <a:pPr lvl="2"/>
            <a:r>
              <a:rPr lang="en-US"/>
              <a:t>Financial reasons  (too expensive) </a:t>
            </a:r>
          </a:p>
          <a:p>
            <a:pPr lvl="2"/>
            <a:r>
              <a:rPr lang="en-US"/>
              <a:t>Other debts (utilities, cell phone) </a:t>
            </a:r>
          </a:p>
          <a:p>
            <a:pPr lvl="2"/>
            <a:r>
              <a:rPr lang="en-US"/>
              <a:t>Personal reasons such as life being too chaotic—they may be struggling with serious physical or behavioral health symptoms </a:t>
            </a:r>
          </a:p>
          <a:p>
            <a:pPr lvl="2"/>
            <a:r>
              <a:rPr lang="en-US"/>
              <a:t>Other financial management issues </a:t>
            </a:r>
          </a:p>
          <a:p>
            <a:pPr marL="633583" lvl="1" indent="-172795">
              <a:buFont typeface="Arial" panose="020B0604020202020204" pitchFamily="34" charset="0"/>
              <a:buChar char="•"/>
            </a:pPr>
            <a:r>
              <a:rPr lang="en-US"/>
              <a:t>The next is they Won’t pay. </a:t>
            </a:r>
          </a:p>
          <a:p>
            <a:pPr marL="921575" lvl="2"/>
            <a:r>
              <a:rPr lang="en-US"/>
              <a:t>Tenants wants money for other things </a:t>
            </a:r>
          </a:p>
          <a:p>
            <a:pPr lvl="2"/>
            <a:r>
              <a:rPr lang="en-US"/>
              <a:t>Tenant thinks they shouldn’t have to pay </a:t>
            </a:r>
          </a:p>
          <a:p>
            <a:pPr lvl="2"/>
            <a:r>
              <a:rPr lang="en-US"/>
              <a:t>Grievance with landlord </a:t>
            </a:r>
          </a:p>
          <a:p>
            <a:pPr lvl="2"/>
            <a:r>
              <a:rPr lang="en-US"/>
              <a:t>Unhappy with unit (need repairs, location, safety) </a:t>
            </a:r>
          </a:p>
          <a:p>
            <a:pPr marL="172795" indent="-172795">
              <a:buFont typeface="Arial" panose="020B0604020202020204" pitchFamily="34" charset="0"/>
              <a:buChar char="•"/>
            </a:pPr>
            <a:r>
              <a:rPr lang="en-US"/>
              <a:t>Regardless of whether there is separate property management, or the service provider and property management are one in the same, the property management staff enforces the lease, NOT the service provider.  </a:t>
            </a:r>
          </a:p>
          <a:p>
            <a:pPr marL="172795" indent="-172795">
              <a:buFont typeface="Arial" panose="020B0604020202020204" pitchFamily="34" charset="0"/>
              <a:buChar char="•"/>
            </a:pPr>
            <a:r>
              <a:rPr lang="en-US"/>
              <a:t>However, unlike in traditional housing, when the provider is also the property manager typically they allow for more flexibility when a tenant falls behind on rent.  </a:t>
            </a:r>
          </a:p>
          <a:p>
            <a:pPr marL="172795" indent="-172795">
              <a:buFont typeface="Arial" panose="020B0604020202020204" pitchFamily="34" charset="0"/>
              <a:buChar char="•"/>
            </a:pPr>
            <a:r>
              <a:rPr lang="en-US"/>
              <a:t>As providers It is important to act quickly, with compassion, and ideally available resources.  </a:t>
            </a:r>
          </a:p>
          <a:p>
            <a:pPr marL="172795" indent="-172795">
              <a:buFont typeface="Arial" panose="020B0604020202020204" pitchFamily="34" charset="0"/>
              <a:buChar char="•"/>
            </a:pPr>
            <a:r>
              <a:rPr lang="en-US"/>
              <a:t>So what do you do? Traditional route is for both PM and SS to work together with the tenant negotiate a payment plan, a tool which allow a tenant to pay back rent in installments.  </a:t>
            </a:r>
          </a:p>
          <a:p>
            <a:pPr marL="172795" indent="-172795">
              <a:buFont typeface="Arial" panose="020B0604020202020204" pitchFamily="34" charset="0"/>
              <a:buChar char="•"/>
            </a:pPr>
            <a:r>
              <a:rPr lang="en-US"/>
              <a:t>Housing providers can be flexible when a tenant provides evidence that they are seeking outside resources to assist with back rent. For private landlords, sometimes just showing an effort to catch up on rent is enough to keep a landlord from filing for eviction. </a:t>
            </a:r>
          </a:p>
          <a:p>
            <a:pPr marL="172795" indent="-172795">
              <a:buFont typeface="Arial" panose="020B0604020202020204" pitchFamily="34" charset="0"/>
              <a:buChar char="•"/>
            </a:pPr>
            <a:r>
              <a:rPr lang="en-US"/>
              <a:t>Be assertive and consistent from  the outset. Be clear with all parties that clients tenants are responsible for their rent. It is important that amounts and timescales set out in any repayment plans are realistic</a:t>
            </a:r>
          </a:p>
          <a:p>
            <a:pPr marL="172795" indent="-172795">
              <a:buFont typeface="Arial" panose="020B0604020202020204" pitchFamily="34" charset="0"/>
              <a:buChar char="•"/>
            </a:pPr>
            <a:r>
              <a:rPr lang="en-US"/>
              <a:t>This</a:t>
            </a:r>
            <a:r>
              <a:rPr lang="en-US" baseline="0"/>
              <a:t> info can also be a part of a toll called a Housing Support Plan which will talk about in a minute</a:t>
            </a:r>
            <a:endParaRPr lang="en-US"/>
          </a:p>
          <a:p>
            <a:pPr marL="172795" indent="-172795">
              <a:buFont typeface="Arial" panose="020B0604020202020204" pitchFamily="34" charset="0"/>
              <a:buChar char="•"/>
            </a:pPr>
            <a:r>
              <a:rPr lang="en-US"/>
              <a:t>Consider a Rep Payee-  a helpful tool for those with recurring payment issues. Some of your organizations, or other organizations in your community often offer this service, and when it is done well, it allow the tenant to get additional budgeting support and still maintain some control over their income—but makes sure rent is paid on time. </a:t>
            </a:r>
          </a:p>
          <a:p>
            <a:pPr marL="172795" indent="-172795">
              <a:buFont typeface="Arial" panose="020B0604020202020204" pitchFamily="34" charset="0"/>
              <a:buChar char="•"/>
            </a:pPr>
            <a:r>
              <a:rPr lang="en-US"/>
              <a:t>Lastly accessing agency, community, or state resources to assist with arrears. I find as budgets continue to tighten across the board, these resources are becoming more an more scarce in communities, so providers are becoming more and more creative, and really supports the idea for many reasons to avoid an arrearage situation that can turn to quicksand quite quickly. </a:t>
            </a:r>
          </a:p>
          <a:p>
            <a:pPr defTabSz="931743">
              <a:defRPr/>
            </a:pPr>
            <a:endParaRPr lang="en-US" baseline="0"/>
          </a:p>
          <a:p>
            <a:pPr defTabSz="931743">
              <a:defRPr/>
            </a:pPr>
            <a:endParaRPr lang="en-US"/>
          </a:p>
          <a:p>
            <a:pPr defTabSz="931743">
              <a:defRPr/>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F9F17-BD84-4D56-A3DF-1E59C5A370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79342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97450" y="4510660"/>
            <a:ext cx="5899811" cy="4204847"/>
          </a:xfrm>
        </p:spPr>
        <p:txBody>
          <a:bodyPr/>
          <a:lstStyle/>
          <a:p>
            <a:pPr defTabSz="921575">
              <a:defRPr/>
            </a:pPr>
            <a:r>
              <a:rPr lang="en-US" b="1">
                <a:solidFill>
                  <a:schemeClr val="dk1"/>
                </a:solidFill>
                <a:ea typeface="Libre Baskerville"/>
                <a:cs typeface="Calibri"/>
                <a:sym typeface="Libre Baskerville"/>
              </a:rPr>
              <a:t>Lia</a:t>
            </a:r>
            <a:endParaRPr lang="en-US">
              <a:solidFill>
                <a:schemeClr val="dk1"/>
              </a:solidFill>
              <a:ea typeface="Libre Baskerville"/>
              <a:cs typeface="Calibri"/>
              <a:sym typeface="Libre Baskerville"/>
            </a:endParaRPr>
          </a:p>
          <a:p>
            <a:pPr defTabSz="921575">
              <a:defRPr/>
            </a:pPr>
            <a:r>
              <a:rPr lang="en-US" b="1">
                <a:solidFill>
                  <a:schemeClr val="dk1"/>
                </a:solidFill>
                <a:ea typeface="Libre Baskerville"/>
                <a:cs typeface="Calibri"/>
                <a:sym typeface="Libre Baskerville"/>
              </a:rPr>
              <a:t>Facilitator Guide:</a:t>
            </a:r>
            <a:endParaRPr lang="en-US" baseline="0">
              <a:cs typeface="Calibri"/>
            </a:endParaRPr>
          </a:p>
          <a:p>
            <a:pPr marL="172734" indent="-172734">
              <a:buFont typeface="Arial" panose="020B0604020202020204" pitchFamily="34" charset="0"/>
              <a:buChar char="•"/>
            </a:pPr>
            <a:r>
              <a:rPr lang="en-US"/>
              <a:t>Okay, lets talk about behaviors that are disruptive to the apartment, neighbors, and landlord experience: So complaints about the behavior of the tenant, noise, illegal activity, etc. </a:t>
            </a:r>
            <a:endParaRPr lang="en-US">
              <a:cs typeface="Calibri"/>
            </a:endParaRPr>
          </a:p>
          <a:p>
            <a:pPr marL="172795" indent="-172795">
              <a:buFont typeface="Arial" panose="020B0604020202020204" pitchFamily="34" charset="0"/>
              <a:buChar char="•"/>
            </a:pPr>
            <a:r>
              <a:rPr lang="en-US"/>
              <a:t>First step is to talk to tenant-Early intervention to address the issue will show both the landlord you take their concerns seriously and the tenant that they should take it seriously.  </a:t>
            </a:r>
          </a:p>
          <a:p>
            <a:pPr marL="172795" indent="-172795">
              <a:buFont typeface="Arial" panose="020B0604020202020204" pitchFamily="34" charset="0"/>
              <a:buChar char="•"/>
            </a:pPr>
            <a:r>
              <a:rPr lang="en-US"/>
              <a:t>Revisit agreements- Go through the lease agreement and any communication agreements and ensure everyone, specifically the tenant understand their responsibilities. Remind the tenant they are at risk of losing the unit-</a:t>
            </a:r>
            <a:r>
              <a:rPr lang="en-US" baseline="0"/>
              <a:t> work into a housing support plan</a:t>
            </a:r>
            <a:endParaRPr lang="en-US"/>
          </a:p>
          <a:p>
            <a:pPr marL="172795" indent="-172795">
              <a:buFont typeface="Arial" panose="020B0604020202020204" pitchFamily="34" charset="0"/>
              <a:buChar char="•"/>
            </a:pPr>
            <a:r>
              <a:rPr lang="en-US"/>
              <a:t>Schedule a mediation meeting- behavior issues are sometimes resolved by talking them through and coming up with alternatives that are acceptable to all parties.</a:t>
            </a:r>
          </a:p>
          <a:p>
            <a:pPr marL="172795" indent="-172795">
              <a:buFont typeface="Arial" panose="020B0604020202020204" pitchFamily="34" charset="0"/>
              <a:buChar char="•"/>
            </a:pPr>
            <a:endParaRPr lang="en-US"/>
          </a:p>
          <a:p>
            <a:pPr>
              <a:buFont typeface="Arial" panose="020B0604020202020204" pitchFamily="34" charset="0"/>
              <a:buChar char="•"/>
            </a:pPr>
            <a:r>
              <a:rPr lang="en-US" sz="2100" b="1"/>
              <a:t>Guests:</a:t>
            </a:r>
          </a:p>
          <a:p>
            <a:pPr>
              <a:buFont typeface="Arial" panose="020B0604020202020204" pitchFamily="34" charset="0"/>
              <a:buChar char="•"/>
            </a:pPr>
            <a:r>
              <a:rPr lang="en-US" sz="2100"/>
              <a:t>Help tenants define:</a:t>
            </a:r>
          </a:p>
          <a:p>
            <a:pPr lvl="1">
              <a:buFont typeface="Arial" panose="020B0604020202020204" pitchFamily="34" charset="0"/>
              <a:buChar char="•"/>
            </a:pPr>
            <a:r>
              <a:rPr lang="en-US" sz="2100"/>
              <a:t>Who can visit?</a:t>
            </a:r>
          </a:p>
          <a:p>
            <a:pPr lvl="1">
              <a:buFont typeface="Arial" panose="020B0604020202020204" pitchFamily="34" charset="0"/>
              <a:buChar char="•"/>
            </a:pPr>
            <a:r>
              <a:rPr lang="en-US" sz="2100"/>
              <a:t>When can they visit?</a:t>
            </a:r>
          </a:p>
          <a:p>
            <a:pPr lvl="1">
              <a:buFont typeface="Arial" panose="020B0604020202020204" pitchFamily="34" charset="0"/>
              <a:buChar char="•"/>
            </a:pPr>
            <a:r>
              <a:rPr lang="en-US" sz="2100"/>
              <a:t>For how long?</a:t>
            </a:r>
          </a:p>
          <a:p>
            <a:pPr lvl="1">
              <a:buFont typeface="Arial" panose="020B0604020202020204" pitchFamily="34" charset="0"/>
              <a:buChar char="•"/>
            </a:pPr>
            <a:r>
              <a:rPr lang="en-US" sz="2100"/>
              <a:t>What behavior is okay?</a:t>
            </a:r>
          </a:p>
          <a:p>
            <a:pPr lvl="1">
              <a:buFont typeface="Arial" panose="020B0604020202020204" pitchFamily="34" charset="0"/>
              <a:buChar char="•"/>
            </a:pPr>
            <a:r>
              <a:rPr lang="en-US" sz="2100"/>
              <a:t>What can you do if people break your ‘house rules’?</a:t>
            </a:r>
          </a:p>
          <a:p>
            <a:pPr lvl="1">
              <a:buFont typeface="Arial" panose="020B0604020202020204" pitchFamily="34" charset="0"/>
              <a:buChar char="•"/>
            </a:pPr>
            <a:r>
              <a:rPr lang="en-US" sz="2100"/>
              <a:t>Teach refusal skills</a:t>
            </a:r>
          </a:p>
          <a:p>
            <a:pPr lvl="1">
              <a:buFont typeface="Arial" panose="020B0604020202020204" pitchFamily="34" charset="0"/>
              <a:buChar char="•"/>
            </a:pPr>
            <a:r>
              <a:rPr lang="en-US" sz="2100"/>
              <a:t>Partner with services and landlord to create “visitor plan or schedule”</a:t>
            </a:r>
          </a:p>
          <a:p>
            <a:pPr marL="172795" indent="-172795">
              <a:buFont typeface="Arial" panose="020B0604020202020204" pitchFamily="34" charset="0"/>
              <a:buChar char="•"/>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F9F17-BD84-4D56-A3DF-1E59C5A370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7019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323C2B-0769-48CE-B518-E96231060A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25942062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1575">
              <a:defRPr/>
            </a:pPr>
            <a:r>
              <a:rPr lang="en-US" b="1">
                <a:solidFill>
                  <a:schemeClr val="dk1"/>
                </a:solidFill>
                <a:ea typeface="Libre Baskerville"/>
                <a:cs typeface="Calibri"/>
                <a:sym typeface="Libre Baskerville"/>
              </a:rPr>
              <a:t>Lia</a:t>
            </a:r>
            <a:endParaRPr lang="en-US">
              <a:solidFill>
                <a:schemeClr val="dk1"/>
              </a:solidFill>
              <a:ea typeface="Libre Baskerville"/>
              <a:cs typeface="Calibri"/>
              <a:sym typeface="Libre Baskerville"/>
            </a:endParaRPr>
          </a:p>
          <a:p>
            <a:pPr defTabSz="921575">
              <a:defRPr/>
            </a:pPr>
            <a:r>
              <a:rPr lang="en-US" b="1">
                <a:solidFill>
                  <a:schemeClr val="dk1"/>
                </a:solidFill>
                <a:ea typeface="Libre Baskerville"/>
                <a:cs typeface="Calibri"/>
                <a:sym typeface="Libre Baskerville"/>
              </a:rPr>
              <a:t>Facilitator Guide:</a:t>
            </a:r>
            <a:endParaRPr lang="en-US" baseline="0">
              <a:cs typeface="Calibri"/>
            </a:endParaRPr>
          </a:p>
          <a:p>
            <a:pPr marL="172795" indent="-172795">
              <a:buFont typeface="Arial" panose="020B0604020202020204" pitchFamily="34" charset="0"/>
              <a:buChar char="•"/>
            </a:pPr>
            <a:r>
              <a:rPr lang="en-US"/>
              <a:t>Lastly, thinking through dealing with neglect or damage to the unit: </a:t>
            </a:r>
          </a:p>
          <a:p>
            <a:pPr marL="172795" indent="-172795">
              <a:buFont typeface="Arial" panose="020B0604020202020204" pitchFamily="34" charset="0"/>
              <a:buChar char="•"/>
            </a:pPr>
            <a:r>
              <a:rPr lang="en-US"/>
              <a:t>The best cure is prevention. Providers should support tenants in documenting any existing damage to the unit at move-in. Landlords cannot claim tenant responsibility for existing issues.</a:t>
            </a:r>
          </a:p>
          <a:p>
            <a:pPr marL="172795" indent="-172795" defTabSz="921575">
              <a:buFont typeface="Arial" panose="020B0604020202020204" pitchFamily="34" charset="0"/>
              <a:buChar char="•"/>
              <a:defRPr/>
            </a:pPr>
            <a:r>
              <a:rPr lang="en-US"/>
              <a:t> Additionally, providers should be in the unit regularly to review the condition, health, and safety. Regularly will vary depending on your program, funding source etc. In CT, our state funded PSH providers are required to document evaluating the health and safety of the unit every 6 months.  LLs</a:t>
            </a:r>
            <a:r>
              <a:rPr lang="en-US" baseline="0"/>
              <a:t> and PMs should communicate any damage or neglect issues to tenant and service provider (with appropriate release) as soon as they are discovered so that they can be addressed immediately. </a:t>
            </a:r>
            <a:endParaRPr lang="en-US"/>
          </a:p>
          <a:p>
            <a:pPr marL="172795" indent="-172795">
              <a:buFont typeface="Arial" panose="020B0604020202020204" pitchFamily="34" charset="0"/>
              <a:buChar char="•"/>
            </a:pPr>
            <a:r>
              <a:rPr lang="en-US"/>
              <a:t>If damage to the unit occurs, carry out an assessment of the client needs and arrange for additional/alternative care if circumstances have changed. </a:t>
            </a:r>
          </a:p>
          <a:p>
            <a:pPr marL="172795" indent="-172795">
              <a:buFont typeface="Arial" panose="020B0604020202020204" pitchFamily="34" charset="0"/>
              <a:buChar char="•"/>
            </a:pPr>
            <a:r>
              <a:rPr lang="en-US"/>
              <a:t>If client has neglected the issues, this could be the prompt that they need. Work repairing damage or reversing neglect into service plan (if tenant willing). Can you negotiate tenant repayment for damages? Does your agency have any flexible funding for small repairs that may preserve the tenancy/ relationship with the landlord?  </a:t>
            </a:r>
          </a:p>
          <a:p>
            <a:pPr marL="172795" indent="-172795">
              <a:buFont typeface="Arial" panose="020B0604020202020204" pitchFamily="34" charset="0"/>
              <a:buChar char="•"/>
            </a:pPr>
            <a:r>
              <a:rPr lang="en-US"/>
              <a:t>If neglect occurs due to client disability, consider Reasonable Accommodation request. They may need additional property management assistance to look after the unit, such as help taking out the trash. HUD has some pretty clear guidance and resources on RA if you want/need some additional information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4EEC73-8874-47A1-8EDE-DF46FDD189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16595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1575">
              <a:defRPr/>
            </a:pPr>
            <a:r>
              <a:rPr lang="en-US" b="1">
                <a:solidFill>
                  <a:schemeClr val="dk1"/>
                </a:solidFill>
                <a:ea typeface="Libre Baskerville"/>
                <a:cs typeface="Calibri"/>
                <a:sym typeface="Libre Baskerville"/>
              </a:rPr>
              <a:t>Lia</a:t>
            </a:r>
            <a:endParaRPr lang="en-US">
              <a:solidFill>
                <a:schemeClr val="dk1"/>
              </a:solidFill>
              <a:ea typeface="Libre Baskerville"/>
              <a:cs typeface="Calibri"/>
              <a:sym typeface="Libre Baskerville"/>
            </a:endParaRPr>
          </a:p>
          <a:p>
            <a:pPr defTabSz="921575">
              <a:defRPr/>
            </a:pPr>
            <a:r>
              <a:rPr lang="en-US" b="1">
                <a:solidFill>
                  <a:schemeClr val="dk1"/>
                </a:solidFill>
                <a:ea typeface="Libre Baskerville"/>
                <a:cs typeface="Calibri"/>
                <a:sym typeface="Libre Baskerville"/>
              </a:rPr>
              <a:t>Facilitator Guide:</a:t>
            </a:r>
            <a:endParaRPr lang="en-US" baseline="0">
              <a:cs typeface="Calibri"/>
            </a:endParaRPr>
          </a:p>
          <a:p>
            <a:pPr marL="172795" indent="-172795">
              <a:buFont typeface="Arial" panose="020B0604020202020204" pitchFamily="34" charset="0"/>
              <a:buChar char="•"/>
            </a:pPr>
            <a:r>
              <a:rPr lang="en-US"/>
              <a:t>Lastly, thinking through dealing with neglect or damage to the unit: </a:t>
            </a:r>
          </a:p>
          <a:p>
            <a:pPr marL="172795" indent="-172795">
              <a:buFont typeface="Arial" panose="020B0604020202020204" pitchFamily="34" charset="0"/>
              <a:buChar char="•"/>
            </a:pPr>
            <a:r>
              <a:rPr lang="en-US"/>
              <a:t>The best cure is prevention. Providers should support tenants in documenting any existing damage to the unit at move-in. Landlords cannot claim tenant responsibility for existing issues.</a:t>
            </a:r>
          </a:p>
          <a:p>
            <a:pPr marL="172795" indent="-172795" defTabSz="921575">
              <a:buFont typeface="Arial" panose="020B0604020202020204" pitchFamily="34" charset="0"/>
              <a:buChar char="•"/>
              <a:defRPr/>
            </a:pPr>
            <a:r>
              <a:rPr lang="en-US"/>
              <a:t> Additionally, providers should be in the unit regularly to review the condition, health, and safety. Regularly will vary depending on your program, funding source etc. In CT, our state funded PSH providers are required to document evaluating the health and safety of the unit every 6 months.  LLs</a:t>
            </a:r>
            <a:r>
              <a:rPr lang="en-US" baseline="0"/>
              <a:t> and PMs should communicate any damage or neglect issues to tenant and service provider (with appropriate release) as soon as they are discovered so that they can be addressed immediately. </a:t>
            </a:r>
            <a:endParaRPr lang="en-US"/>
          </a:p>
          <a:p>
            <a:pPr marL="172795" indent="-172795">
              <a:buFont typeface="Arial" panose="020B0604020202020204" pitchFamily="34" charset="0"/>
              <a:buChar char="•"/>
            </a:pPr>
            <a:r>
              <a:rPr lang="en-US"/>
              <a:t>If damage to the unit occurs, carry out an assessment of the client needs and arrange for additional/alternative care if circumstances have changed. </a:t>
            </a:r>
          </a:p>
          <a:p>
            <a:pPr marL="172795" indent="-172795">
              <a:buFont typeface="Arial" panose="020B0604020202020204" pitchFamily="34" charset="0"/>
              <a:buChar char="•"/>
            </a:pPr>
            <a:r>
              <a:rPr lang="en-US"/>
              <a:t>If client has neglected the issues, this could be the prompt that they need. Work repairing damage or reversing neglect into service plan (if tenant willing). Can you negotiate tenant repayment for damages? Does your agency have any flexible funding for small repairs that may preserve the tenancy/ relationship with the landlord?  </a:t>
            </a:r>
          </a:p>
          <a:p>
            <a:pPr marL="172795" indent="-172795">
              <a:buFont typeface="Arial" panose="020B0604020202020204" pitchFamily="34" charset="0"/>
              <a:buChar char="•"/>
            </a:pPr>
            <a:r>
              <a:rPr lang="en-US"/>
              <a:t>If neglect occurs due to client disability, consider Reasonable Accommodation request. They may need additional property management assistance to look after the unit, such as help taking out the trash. HUD has some pretty clear guidance and resources on RA if you want/need some additional information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4EEC73-8874-47A1-8EDE-DF46FDD189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11215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9BD9F342-50AA-AEA4-647F-5FA8A4C572B5}"/>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0B0A25CE-1A18-EFBF-C530-7334B412A3F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Lia</a:t>
            </a:r>
          </a:p>
        </p:txBody>
      </p:sp>
      <p:sp>
        <p:nvSpPr>
          <p:cNvPr id="61444" name="Slide Number Placeholder 3">
            <a:extLst>
              <a:ext uri="{FF2B5EF4-FFF2-40B4-BE49-F238E27FC236}">
                <a16:creationId xmlns:a16="http://schemas.microsoft.com/office/drawing/2014/main" id="{0C096020-CA38-C271-C41E-7A20D808860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7359ECE-4EB5-48EE-B771-C23C81475732}" type="slidenum">
              <a:rPr lang="en-US" altLang="en-US" smtClean="0"/>
              <a:pPr/>
              <a:t>22</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809F78D6-FB58-C743-860B-5C82526070BD}"/>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6117BF6C-88E8-3E7C-B6B7-ACF5E972E97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Lia</a:t>
            </a:r>
          </a:p>
          <a:p>
            <a:r>
              <a:rPr lang="en-US" altLang="en-US" dirty="0"/>
              <a:t>All possible resolutions: mediation or arbitration, legal aid/eviction prevention programs, etc.</a:t>
            </a:r>
          </a:p>
          <a:p>
            <a:endParaRPr lang="en-US" altLang="en-US" dirty="0"/>
          </a:p>
          <a:p>
            <a:r>
              <a:rPr lang="en-US" altLang="en-US" dirty="0"/>
              <a:t>Emphasize that the eviction prevention committee is a good accountability mechanism </a:t>
            </a:r>
            <a:r>
              <a:rPr lang="en-US" altLang="en-US" dirty="0">
                <a:sym typeface="Wingdings" panose="05000000000000000000" pitchFamily="2" charset="2"/>
              </a:rPr>
              <a:t> least biased party in the EP process, can view trends over time in diversion tactics, racial equity lens</a:t>
            </a:r>
            <a:endParaRPr lang="en-US" altLang="en-US" dirty="0"/>
          </a:p>
          <a:p>
            <a:endParaRPr lang="en-US" altLang="en-US" dirty="0"/>
          </a:p>
          <a:p>
            <a:r>
              <a:rPr lang="en-US" altLang="en-US" dirty="0"/>
              <a:t>Some roles of the eviction prevention committee could include reviewing all eviction cases where no alternative could be found, only hearing appeals, making final decisions or only making recommendations, semi-annually or annually reviewing all eviction cases, so this would include the housing retention plan documentation, to ensure that the property’s protocol is being uniformly followed and if any changes need to be made. It’s interesting to continuously review these cases to see if all staff are applying protocols equally, if there’s bias towards any groups of people, etc.</a:t>
            </a:r>
          </a:p>
          <a:p>
            <a:endParaRPr lang="en-US" altLang="en-US" dirty="0"/>
          </a:p>
          <a:p>
            <a:r>
              <a:rPr lang="en-US" altLang="en-US" dirty="0"/>
              <a:t>The process should be accessible and straightforward, and supportive services should be offered to tenants on the day of the appeals/eviction hearing.</a:t>
            </a:r>
          </a:p>
          <a:p>
            <a:endParaRPr lang="en-US" altLang="en-US" dirty="0"/>
          </a:p>
          <a:p>
            <a:r>
              <a:rPr lang="en-US" altLang="en-US" dirty="0"/>
              <a:t>You should be very conscious to ensure that your process is not so confusing or burdensome that tenants are inclined to just allow the eviction to go to judgment or to give up, especially if they really think they’re in the right. Remember, we are trying to prevent an eviction from going on the record AND affording these tenants all the rights and considerations of any other tenant. </a:t>
            </a:r>
          </a:p>
          <a:p>
            <a:endParaRPr lang="en-US" altLang="en-US" dirty="0"/>
          </a:p>
          <a:p>
            <a:endParaRPr lang="en-US" altLang="en-US" dirty="0"/>
          </a:p>
          <a:p>
            <a:endParaRPr lang="en-US" altLang="en-US" dirty="0"/>
          </a:p>
        </p:txBody>
      </p:sp>
      <p:sp>
        <p:nvSpPr>
          <p:cNvPr id="63492" name="Slide Number Placeholder 3">
            <a:extLst>
              <a:ext uri="{FF2B5EF4-FFF2-40B4-BE49-F238E27FC236}">
                <a16:creationId xmlns:a16="http://schemas.microsoft.com/office/drawing/2014/main" id="{D1F01458-DB1B-3F94-4C8D-C27FC61F971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989A4C7-AD7E-4F07-A583-CD1A55B135CF}" type="slidenum">
              <a:rPr lang="en-US" altLang="en-US" smtClean="0"/>
              <a:pPr/>
              <a:t>23</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74E11F91-8F8F-D220-77FA-80E9E0CDB13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EC6B8E28-38D8-F432-97E6-1D904B32829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Zach</a:t>
            </a:r>
          </a:p>
          <a:p>
            <a:r>
              <a:rPr lang="en-US" altLang="en-US" dirty="0"/>
              <a:t>We are often asked how this process aligns with fair housing.  As long as you are offering the same process to all residents (exception-emergency evictions)-where you issue a warning/violation and they work with you on how to remedy, and you document then you are fine.  </a:t>
            </a:r>
          </a:p>
          <a:p>
            <a:r>
              <a:rPr lang="en-US" altLang="en-US" dirty="0"/>
              <a:t>Lia-describe a scenario that would start out the same with 2 tenants but then “split” based on tenant  involvement, etc.</a:t>
            </a:r>
          </a:p>
        </p:txBody>
      </p:sp>
      <p:sp>
        <p:nvSpPr>
          <p:cNvPr id="59396" name="Slide Number Placeholder 3">
            <a:extLst>
              <a:ext uri="{FF2B5EF4-FFF2-40B4-BE49-F238E27FC236}">
                <a16:creationId xmlns:a16="http://schemas.microsoft.com/office/drawing/2014/main" id="{DDF211EF-48EE-B24E-7B10-255A7E5B67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21CA76F-F1D2-4E62-9AC4-5059CC7DC412}" type="slidenum">
              <a:rPr lang="en-US" altLang="en-US" smtClean="0"/>
              <a:pPr/>
              <a:t>24</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Zach</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E589924-0BDC-4F8B-B93A-007C51C3BA94}"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3229141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properties that received these points in the QAP. This was added in the 2020-2021 QAP. Make sure you are compliant with this and maintain an eviction prevention plan for your property if required. If you submit plans please communicate anticipated lease-up so we can prioritize accordingly</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5133FF-EC9E-4526-8B4C-E4FFFC0F5711}" type="slidenum">
              <a:rPr kumimoji="0" lang="en-US" altLang="en-US" sz="13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808765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Zach</a:t>
            </a:r>
          </a:p>
        </p:txBody>
      </p:sp>
      <p:sp>
        <p:nvSpPr>
          <p:cNvPr id="4" name="Slide Number Placeholder 3"/>
          <p:cNvSpPr>
            <a:spLocks noGrp="1"/>
          </p:cNvSpPr>
          <p:nvPr>
            <p:ph type="sldNum" sz="quarter" idx="5"/>
          </p:nvPr>
        </p:nvSpPr>
        <p:spPr/>
        <p:txBody>
          <a:bodyPr/>
          <a:lstStyle/>
          <a:p>
            <a:fld id="{295F9F17-BD84-4D56-A3DF-1E59C5A370AF}" type="slidenum">
              <a:rPr lang="en-US" smtClean="0"/>
              <a:pPr/>
              <a:t>28</a:t>
            </a:fld>
            <a:endParaRPr lang="en-US"/>
          </a:p>
        </p:txBody>
      </p:sp>
    </p:spTree>
    <p:extLst>
      <p:ext uri="{BB962C8B-B14F-4D97-AF65-F5344CB8AC3E}">
        <p14:creationId xmlns:p14="http://schemas.microsoft.com/office/powerpoint/2010/main" val="35691224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Zach</a:t>
            </a:r>
          </a:p>
        </p:txBody>
      </p:sp>
      <p:sp>
        <p:nvSpPr>
          <p:cNvPr id="4" name="Slide Number Placeholder 3"/>
          <p:cNvSpPr>
            <a:spLocks noGrp="1"/>
          </p:cNvSpPr>
          <p:nvPr>
            <p:ph type="sldNum" sz="quarter" idx="5"/>
          </p:nvPr>
        </p:nvSpPr>
        <p:spPr/>
        <p:txBody>
          <a:bodyPr/>
          <a:lstStyle/>
          <a:p>
            <a:fld id="{295F9F17-BD84-4D56-A3DF-1E59C5A370AF}" type="slidenum">
              <a:rPr lang="en-US" smtClean="0"/>
              <a:pPr/>
              <a:t>29</a:t>
            </a:fld>
            <a:endParaRPr lang="en-US"/>
          </a:p>
        </p:txBody>
      </p:sp>
    </p:spTree>
    <p:extLst>
      <p:ext uri="{BB962C8B-B14F-4D97-AF65-F5344CB8AC3E}">
        <p14:creationId xmlns:p14="http://schemas.microsoft.com/office/powerpoint/2010/main" val="3211041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Lia</a:t>
            </a:r>
          </a:p>
          <a:p>
            <a:r>
              <a:rPr lang="en-US" dirty="0"/>
              <a:t>Ask Audience</a:t>
            </a:r>
          </a:p>
          <a:p>
            <a:r>
              <a:rPr lang="en-US" dirty="0"/>
              <a:t>Age, race, income, education, system involvement (DCS, legal, etc.), SSI/SSDI, inconsistent work or income, physical and/or MH, substance use, relationship issues/poor communication skills, lack basic needs on a consistent basis, live day to day w/o sense of security/safety, don’t trust others, racism,  TRAUMA!!!  --</a:t>
            </a:r>
            <a:r>
              <a:rPr lang="en-US" b="1" dirty="0"/>
              <a:t>some people experience many/most of these factors.   </a:t>
            </a:r>
            <a:r>
              <a:rPr lang="en-US" dirty="0"/>
              <a:t>Past and present trauma and its impact</a:t>
            </a:r>
          </a:p>
        </p:txBody>
      </p:sp>
      <p:sp>
        <p:nvSpPr>
          <p:cNvPr id="4" name="Slide Number Placeholder 3"/>
          <p:cNvSpPr>
            <a:spLocks noGrp="1"/>
          </p:cNvSpPr>
          <p:nvPr>
            <p:ph type="sldNum" sz="quarter" idx="5"/>
          </p:nvPr>
        </p:nvSpPr>
        <p:spPr/>
        <p:txBody>
          <a:bodyPr/>
          <a:lstStyle/>
          <a:p>
            <a:fld id="{295F9F17-BD84-4D56-A3DF-1E59C5A370AF}" type="slidenum">
              <a:rPr lang="en-US" smtClean="0"/>
              <a:pPr/>
              <a:t>3</a:t>
            </a:fld>
            <a:endParaRPr lang="en-US"/>
          </a:p>
        </p:txBody>
      </p:sp>
    </p:spTree>
    <p:extLst>
      <p:ext uri="{BB962C8B-B14F-4D97-AF65-F5344CB8AC3E}">
        <p14:creationId xmlns:p14="http://schemas.microsoft.com/office/powerpoint/2010/main" val="3778208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cs typeface="Calibri"/>
                <a:hlinkClick r:id="" action="ppaction://noaction"/>
              </a:rPr>
              <a:t>Lia</a:t>
            </a:r>
          </a:p>
          <a:p>
            <a:pPr fontAlgn="base"/>
            <a:r>
              <a:rPr lang="en-US" dirty="0">
                <a:cs typeface="Calibri"/>
                <a:hlinkClick r:id="" action="ppaction://noaction"/>
              </a:rPr>
              <a:t>Https://nlihc.org/oor/state/in</a:t>
            </a:r>
            <a:r>
              <a:rPr lang="en-US" dirty="0">
                <a:cs typeface="Calibri"/>
              </a:rPr>
              <a:t>     stats on costs of rental housing in Indiana compared to income</a:t>
            </a:r>
          </a:p>
          <a:p>
            <a:r>
              <a:rPr lang="en-US" dirty="0">
                <a:cs typeface="Calibri"/>
              </a:rPr>
              <a:t>For every 100 units of affordable housing needed for extremely low income (30% AMI) households, there are only 36 units available; for those at 50%, there are only 58 available for every 100 needed.</a:t>
            </a:r>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0A296743-DF12-4CB2-8A86-1813CA9EB79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8394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A6E95153-5532-CF31-5FC3-AF18544EC13F}"/>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025BDFB5-22A1-1EBD-9F0B-8228B269454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Lia</a:t>
            </a:r>
          </a:p>
          <a:p>
            <a:r>
              <a:rPr lang="en-US" altLang="en-US" dirty="0"/>
              <a:t>Discuss CSH Issue Brief </a:t>
            </a:r>
          </a:p>
          <a:p>
            <a:r>
              <a:rPr lang="en-US" altLang="en-US" dirty="0"/>
              <a:t>Disclosure that these slides and presentation will refer to the role of the service provider throughout, as this was developed with both affordable and PSH in mind.  We recognize that all of your affordable properties don’t have onsite supportive services or connection and referral to services like PSH does. Hopefully you either have some connections or ability to refer/make connections, or this discussion today can help you ID and think about ways to incorporate supports.</a:t>
            </a:r>
          </a:p>
        </p:txBody>
      </p:sp>
      <p:sp>
        <p:nvSpPr>
          <p:cNvPr id="30724" name="Slide Number Placeholder 3">
            <a:extLst>
              <a:ext uri="{FF2B5EF4-FFF2-40B4-BE49-F238E27FC236}">
                <a16:creationId xmlns:a16="http://schemas.microsoft.com/office/drawing/2014/main" id="{B183FE47-904A-3058-46FD-A311AC2CF3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15529E-9DD6-449A-BD83-3D181ED5DBCA}"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2C0970AC-84F3-580D-7493-3656C032898B}"/>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F74A885-3DF3-4895-79DF-39625EE57DD7}"/>
              </a:ext>
            </a:extLst>
          </p:cNvPr>
          <p:cNvSpPr>
            <a:spLocks noGrp="1"/>
          </p:cNvSpPr>
          <p:nvPr>
            <p:ph type="body" idx="1"/>
          </p:nvPr>
        </p:nvSpPr>
        <p:spPr/>
        <p:txBody>
          <a:bodyPr/>
          <a:lstStyle/>
          <a:p>
            <a:pPr>
              <a:defRPr/>
            </a:pPr>
            <a:r>
              <a:rPr lang="en-US" dirty="0"/>
              <a:t>Lia</a:t>
            </a:r>
          </a:p>
        </p:txBody>
      </p:sp>
      <p:sp>
        <p:nvSpPr>
          <p:cNvPr id="32772" name="Slide Number Placeholder 3">
            <a:extLst>
              <a:ext uri="{FF2B5EF4-FFF2-40B4-BE49-F238E27FC236}">
                <a16:creationId xmlns:a16="http://schemas.microsoft.com/office/drawing/2014/main" id="{15C5D528-87DF-3FC7-797F-BC229798B67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0AB94AD-8D17-43B9-81B1-2CE27DD0BAE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F8E3C281-1221-B22F-9E1A-07C4D59980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C631633C-BD8C-7895-AE1E-EBE301FA633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Tahoma" panose="020B0604030504040204" pitchFamily="34" charset="0"/>
                <a:cs typeface="Tahoma" panose="020B0604030504040204" pitchFamily="34" charset="0"/>
              </a:rPr>
              <a:t>Lia</a:t>
            </a:r>
          </a:p>
          <a:p>
            <a:r>
              <a:rPr lang="en-US" altLang="en-US" dirty="0">
                <a:latin typeface="Tahoma" panose="020B0604030504040204" pitchFamily="34" charset="0"/>
                <a:cs typeface="Tahoma" panose="020B0604030504040204" pitchFamily="34" charset="0"/>
              </a:rPr>
              <a:t>Eviction prevention in practice is really the art of coordinating proactive and reactive tactics by property management, service providers, and tenants, to help the tenant stay housed. This begins right at move in, or maybe before, and really continues for the life of the tenancy, although the frequency of the touchpoints and coordination and the intensity of the education and interventions may vary depending on what’s happening in the tenant’s life.</a:t>
            </a:r>
          </a:p>
          <a:p>
            <a:endParaRPr lang="en-US" altLang="en-US" dirty="0"/>
          </a:p>
          <a:p>
            <a:r>
              <a:rPr lang="en-US" altLang="en-US" dirty="0">
                <a:latin typeface="Tahoma" panose="020B0604030504040204" pitchFamily="34" charset="0"/>
                <a:cs typeface="Tahoma" panose="020B0604030504040204" pitchFamily="34" charset="0"/>
              </a:rPr>
              <a:t>Three components of eviction prevention 1) helping tenants build skills to avoid eviction and 2) create interventions that help tenants before they’re at risk and 3) work with housing/property management to identify solutions for tenants that are at risk.</a:t>
            </a:r>
          </a:p>
          <a:p>
            <a:endParaRPr lang="en-US" altLang="en-US" dirty="0"/>
          </a:p>
          <a:p>
            <a:r>
              <a:rPr lang="en-US" altLang="en-US" dirty="0"/>
              <a:t>But the reason it’s a never-ending process is because first, it can take a long time to stabilize and we know that change is hard, and second, things happen. You know, everything can be going fine and then something can happen that just disrupts the process. A change in the property composition that maybe unsettles people and causes some behaviors to come up, changes in medication, death of a family or friend, a relapse, loss of a job, so it’s important to always be engaged in these efforts to proactively to make sure that when something does happen, the tenant and the team are as well-equipped as possible to respond.</a:t>
            </a:r>
          </a:p>
        </p:txBody>
      </p:sp>
      <p:sp>
        <p:nvSpPr>
          <p:cNvPr id="34820" name="Slide Number Placeholder 3">
            <a:extLst>
              <a:ext uri="{FF2B5EF4-FFF2-40B4-BE49-F238E27FC236}">
                <a16:creationId xmlns:a16="http://schemas.microsoft.com/office/drawing/2014/main" id="{CBB5356B-1E23-55C2-8EC1-263EC654BFC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78CF1F0-A8F8-49A2-8251-0DE63418AEF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1E06BBF6-5695-F7F2-52A2-245CDCC057C0}"/>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AC6EAD8B-1EAA-B011-5704-6B1DE491E85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Zach</a:t>
            </a:r>
          </a:p>
        </p:txBody>
      </p:sp>
      <p:sp>
        <p:nvSpPr>
          <p:cNvPr id="38916" name="Slide Number Placeholder 3">
            <a:extLst>
              <a:ext uri="{FF2B5EF4-FFF2-40B4-BE49-F238E27FC236}">
                <a16:creationId xmlns:a16="http://schemas.microsoft.com/office/drawing/2014/main" id="{1832DC2A-188C-B1CD-EA3C-E3D90564456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A7EF1B7-B84A-421E-9366-3F297D597F63}" type="slidenum">
              <a:rPr lang="en-US" altLang="en-US" smtClean="0"/>
              <a:pPr/>
              <a:t>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7B7BAC2A-45FB-5432-362D-6F39DF28111D}"/>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FB41FFDD-A522-82F8-5C38-06BFD2E4907B}"/>
              </a:ext>
            </a:extLst>
          </p:cNvPr>
          <p:cNvSpPr>
            <a:spLocks noGrp="1"/>
          </p:cNvSpPr>
          <p:nvPr>
            <p:ph type="body" idx="1"/>
          </p:nvPr>
        </p:nvSpPr>
        <p:spPr/>
        <p:txBody>
          <a:bodyPr/>
          <a:lstStyle/>
          <a:p>
            <a:pPr>
              <a:buFont typeface="Arial" panose="020B0604020202020204" pitchFamily="34" charset="0"/>
              <a:buNone/>
              <a:defRPr/>
            </a:pPr>
            <a:r>
              <a:rPr lang="en-US" dirty="0"/>
              <a:t>Zach</a:t>
            </a:r>
          </a:p>
          <a:p>
            <a:pPr>
              <a:buFont typeface="Arial" panose="020B0604020202020204" pitchFamily="34" charset="0"/>
              <a:buNone/>
              <a:defRPr/>
            </a:pPr>
            <a:r>
              <a:rPr lang="en-US" dirty="0"/>
              <a:t>Additional things to discuss:</a:t>
            </a:r>
          </a:p>
          <a:p>
            <a:pPr>
              <a:buFont typeface="Arial" panose="020B0604020202020204" pitchFamily="34" charset="0"/>
              <a:buNone/>
              <a:defRPr/>
            </a:pPr>
            <a:r>
              <a:rPr lang="en-US" dirty="0"/>
              <a:t>Information sharing and trust-building opportunity – add, pm obligations for providing notice prior to entering</a:t>
            </a:r>
          </a:p>
          <a:p>
            <a:pPr>
              <a:buFont typeface="Arial" panose="020B0604020202020204" pitchFamily="34" charset="0"/>
              <a:buNone/>
              <a:defRPr/>
            </a:pPr>
            <a:endParaRPr lang="en-US" dirty="0"/>
          </a:p>
          <a:p>
            <a:pPr>
              <a:buFont typeface="Arial" panose="020B0604020202020204" pitchFamily="34" charset="0"/>
              <a:buNone/>
              <a:defRPr/>
            </a:pPr>
            <a:r>
              <a:rPr lang="en-US" dirty="0"/>
              <a:t>With this follow-up, they can meet with the tenant and ask did anything stand out to you? Do you think anything is going to be difficult? Have you lost housing in the past for any of these things?</a:t>
            </a:r>
          </a:p>
          <a:p>
            <a:pPr>
              <a:buFont typeface="Arial" panose="020B0604020202020204" pitchFamily="34" charset="0"/>
              <a:buNone/>
              <a:defRPr/>
            </a:pPr>
            <a:endParaRPr lang="en-US" dirty="0"/>
          </a:p>
          <a:p>
            <a:pPr marL="171450" indent="-171450">
              <a:buFont typeface="Arial" panose="020B0604020202020204" pitchFamily="34" charset="0"/>
              <a:buChar char="•"/>
              <a:defRPr/>
            </a:pPr>
            <a:r>
              <a:rPr lang="en-US" dirty="0"/>
              <a:t>Ending lease early, adding household members – emphasizing that this is something that can be done, we just have to know about it</a:t>
            </a:r>
          </a:p>
          <a:p>
            <a:pPr marL="171450" indent="-171450">
              <a:buFont typeface="Arial" panose="020B0604020202020204" pitchFamily="34" charset="0"/>
              <a:buChar char="•"/>
              <a:defRPr/>
            </a:pPr>
            <a:r>
              <a:rPr lang="en-US" dirty="0"/>
              <a:t>This is a meeting where there’s a lot of opportunity for positive interaction – welcoming the tenant to the property, rather than framing everything as you can’t have visitors more than 7 days a month or that can get you evicted, you can ask if they have any friends or family, if they’ve been out to see the property yet (unless you know for sure that’s not a good idea), and then you can say well we allow you have to visitors for up to 7 nights a month. After that, it could be a lease violation or you could come talk to me about why they need to be here so much and maybe we can see if there are options for adding this person to your household.</a:t>
            </a:r>
          </a:p>
          <a:p>
            <a:pPr marL="171450" indent="-171450">
              <a:buFont typeface="Arial" panose="020B0604020202020204" pitchFamily="34" charset="0"/>
              <a:buChar char="•"/>
              <a:defRPr/>
            </a:pPr>
            <a:r>
              <a:rPr lang="en-US" dirty="0"/>
              <a:t>This follow-up meeting can be very valuable because moving in can be a whirlwind</a:t>
            </a:r>
          </a:p>
          <a:p>
            <a:pPr marL="171450" indent="-171450">
              <a:buFont typeface="Arial" panose="020B0604020202020204" pitchFamily="34" charset="0"/>
              <a:buChar char="•"/>
              <a:defRPr/>
            </a:pPr>
            <a:r>
              <a:rPr lang="en-US" dirty="0"/>
              <a:t>The housing stability plan may be separate from the services plan and focus specifically on those areas of the lease that the tenant thinks they may struggle with. You know, if they do have a payment every month and think that they’re really going to forget to pay, this will be a good opportunity to discuss how to mitigate this right away. </a:t>
            </a:r>
          </a:p>
          <a:p>
            <a:pPr marL="171450" indent="-171450">
              <a:buFont typeface="Arial" panose="020B0604020202020204" pitchFamily="34" charset="0"/>
              <a:buChar char="•"/>
              <a:defRPr/>
            </a:pPr>
            <a:endParaRPr lang="en-US" dirty="0"/>
          </a:p>
          <a:p>
            <a:pPr marL="171450" indent="-171450">
              <a:buFont typeface="Arial" panose="020B0604020202020204" pitchFamily="34" charset="0"/>
              <a:buChar char="•"/>
              <a:defRPr/>
            </a:pPr>
            <a:r>
              <a:rPr lang="en-US" dirty="0"/>
              <a:t>Figure out how to ensure that there is a warm and immediate hand-off to services staff. For many of these clients, they will already be connected to the CMHC. However, if you’re considering another referral source, such as an institution or transitional housing or another where the client will not necessarily remain connected to those supports, ensure that the tenant is immediately informed of what services are available and where to access them. </a:t>
            </a:r>
          </a:p>
          <a:p>
            <a:pPr marL="171450" indent="-171450">
              <a:buFont typeface="Arial" panose="020B0604020202020204" pitchFamily="34" charset="0"/>
              <a:buChar char="•"/>
              <a:defRPr/>
            </a:pPr>
            <a:endParaRPr lang="en-US" dirty="0"/>
          </a:p>
          <a:p>
            <a:pPr marL="171450" indent="-171450">
              <a:buFont typeface="Arial" panose="020B0604020202020204" pitchFamily="34" charset="0"/>
              <a:buChar char="•"/>
              <a:defRPr/>
            </a:pPr>
            <a:r>
              <a:rPr lang="en-US" dirty="0"/>
              <a:t>Additionally, creating opportunities for tenants to interact with staff, including security guards, maintenance staff, front desk staff, etc. can be helpful because the clients can become more comfortable and are more likely to reach out if they’re experiencing issues in the unit.</a:t>
            </a:r>
          </a:p>
        </p:txBody>
      </p:sp>
      <p:sp>
        <p:nvSpPr>
          <p:cNvPr id="40964" name="Slide Number Placeholder 3">
            <a:extLst>
              <a:ext uri="{FF2B5EF4-FFF2-40B4-BE49-F238E27FC236}">
                <a16:creationId xmlns:a16="http://schemas.microsoft.com/office/drawing/2014/main" id="{E0A1F28F-CCDB-0904-6D5D-7F37245347C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2C8361C-2BDF-4EAC-B34B-54A1A0DD7FFE}" type="slidenum">
              <a:rPr lang="en-US" altLang="en-US" smtClean="0"/>
              <a:pPr/>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3.xml"/><Relationship Id="rId1" Type="http://schemas.openxmlformats.org/officeDocument/2006/relationships/tags" Target="../tags/tag1.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8.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1 ihcda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cap="all">
                <a:latin typeface="Arial Bold"/>
                <a:cs typeface="Arial Bold"/>
              </a:defRPr>
            </a:lvl1pPr>
          </a:lstStyle>
          <a:p>
            <a:r>
              <a:rPr lang="en-US" dirty="0"/>
              <a:t>Click to edit Master title style</a:t>
            </a:r>
          </a:p>
        </p:txBody>
      </p:sp>
      <p:sp>
        <p:nvSpPr>
          <p:cNvPr id="3" name="Content Placeholder 2"/>
          <p:cNvSpPr>
            <a:spLocks noGrp="1"/>
          </p:cNvSpPr>
          <p:nvPr>
            <p:ph idx="1"/>
          </p:nvPr>
        </p:nvSpPr>
        <p:spPr>
          <a:xfrm>
            <a:off x="447031" y="1426020"/>
            <a:ext cx="11155680" cy="1086231"/>
          </a:xfrm>
        </p:spPr>
        <p:txBody>
          <a:bodyPr lIns="91440">
            <a:noAutofit/>
          </a:bodyPr>
          <a:lstStyle>
            <a:lvl1pPr marL="0" indent="0">
              <a:buNone/>
              <a:defRPr sz="1800" b="0" i="0">
                <a:latin typeface="Arial"/>
                <a:cs typeface="Arial"/>
              </a:defRPr>
            </a:lvl1pPr>
            <a:lvl2pPr marL="687388" indent="-225425">
              <a:buClr>
                <a:srgbClr val="003359"/>
              </a:buClr>
              <a:buFont typeface="Arial" pitchFamily="34" charset="0"/>
              <a:buChar char="•"/>
              <a:defRPr sz="1600" b="0" i="0">
                <a:latin typeface="Arial"/>
                <a:cs typeface="Arial"/>
              </a:defRPr>
            </a:lvl2pPr>
            <a:lvl3pPr marL="1141413" indent="-227013">
              <a:buClr>
                <a:srgbClr val="003359"/>
              </a:buClr>
              <a:buFont typeface="Frutiger LT Std 45 Light" pitchFamily="34" charset="0"/>
              <a:buChar char="‐"/>
              <a:defRPr sz="1400" b="0" i="0">
                <a:latin typeface="Arial"/>
                <a:cs typeface="Arial"/>
              </a:defRPr>
            </a:lvl3pPr>
            <a:lvl4pPr marL="1601788" indent="-225425">
              <a:buClr>
                <a:srgbClr val="003359"/>
              </a:buClr>
              <a:buFont typeface="Arial" pitchFamily="34" charset="0"/>
              <a:buChar char="•"/>
              <a:defRPr sz="1200" b="0" i="0">
                <a:latin typeface="Arial"/>
                <a:cs typeface="Arial"/>
              </a:defRPr>
            </a:lvl4pPr>
            <a:lvl5pPr marL="2055813" indent="-227013">
              <a:buClr>
                <a:srgbClr val="003359"/>
              </a:buClr>
              <a:buFont typeface="Frutiger LT Std 45 Light" pitchFamily="34" charset="0"/>
              <a:buChar char="‐"/>
              <a:defRPr sz="1000" b="0" i="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C69E25EA-C3B6-2523-0CE8-3AFE5E84C63E}"/>
              </a:ext>
            </a:extLst>
          </p:cNvPr>
          <p:cNvSpPr>
            <a:spLocks noGrp="1"/>
          </p:cNvSpPr>
          <p:nvPr>
            <p:ph type="sldNum" sz="quarter" idx="10"/>
          </p:nvPr>
        </p:nvSpPr>
        <p:spPr/>
        <p:txBody>
          <a:bodyPr/>
          <a:lstStyle>
            <a:lvl1pPr>
              <a:defRPr/>
            </a:lvl1pPr>
          </a:lstStyle>
          <a:p>
            <a:pPr>
              <a:defRPr/>
            </a:pPr>
            <a:fld id="{2A651C24-0AD0-4D8F-8A3D-5AB146CB2C6E}" type="slidenum">
              <a:rPr lang="en-US" altLang="en-US"/>
              <a:pPr>
                <a:defRPr/>
              </a:pPr>
              <a:t>‹#›</a:t>
            </a:fld>
            <a:endParaRPr lang="en-US" altLang="en-US"/>
          </a:p>
        </p:txBody>
      </p:sp>
    </p:spTree>
    <p:extLst>
      <p:ext uri="{BB962C8B-B14F-4D97-AF65-F5344CB8AC3E}">
        <p14:creationId xmlns:p14="http://schemas.microsoft.com/office/powerpoint/2010/main" val="2257019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BB2EF-FBA6-AD8F-D7C2-8D5605F930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E2E2FF-3E35-FAA8-231B-5C4718CECB89}"/>
              </a:ext>
            </a:extLst>
          </p:cNvPr>
          <p:cNvSpPr>
            <a:spLocks noGrp="1"/>
          </p:cNvSpPr>
          <p:nvPr>
            <p:ph type="dt" sz="half" idx="10"/>
          </p:nvPr>
        </p:nvSpPr>
        <p:spPr/>
        <p:txBody>
          <a:bodyPr/>
          <a:lstStyle/>
          <a:p>
            <a:fld id="{A6DFDC4C-4177-47A3-882F-B5F8B031AA49}" type="datetimeFigureOut">
              <a:rPr lang="en-US" smtClean="0"/>
              <a:t>8/22/2025</a:t>
            </a:fld>
            <a:endParaRPr lang="en-US"/>
          </a:p>
        </p:txBody>
      </p:sp>
      <p:sp>
        <p:nvSpPr>
          <p:cNvPr id="4" name="Footer Placeholder 3">
            <a:extLst>
              <a:ext uri="{FF2B5EF4-FFF2-40B4-BE49-F238E27FC236}">
                <a16:creationId xmlns:a16="http://schemas.microsoft.com/office/drawing/2014/main" id="{CC946F34-DD3E-472D-A9BF-2DF553F884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3323B16-21FE-10A9-45D5-176FB9D5A96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51514609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4BAB5A-06E5-1EF1-572B-A929A412F7E5}"/>
              </a:ext>
            </a:extLst>
          </p:cNvPr>
          <p:cNvSpPr>
            <a:spLocks noGrp="1"/>
          </p:cNvSpPr>
          <p:nvPr>
            <p:ph type="dt" sz="half" idx="10"/>
          </p:nvPr>
        </p:nvSpPr>
        <p:spPr/>
        <p:txBody>
          <a:bodyPr/>
          <a:lstStyle/>
          <a:p>
            <a:fld id="{A6DFDC4C-4177-47A3-882F-B5F8B031AA49}" type="datetimeFigureOut">
              <a:rPr lang="en-US" smtClean="0"/>
              <a:t>8/22/2025</a:t>
            </a:fld>
            <a:endParaRPr lang="en-US"/>
          </a:p>
        </p:txBody>
      </p:sp>
      <p:sp>
        <p:nvSpPr>
          <p:cNvPr id="3" name="Footer Placeholder 2">
            <a:extLst>
              <a:ext uri="{FF2B5EF4-FFF2-40B4-BE49-F238E27FC236}">
                <a16:creationId xmlns:a16="http://schemas.microsoft.com/office/drawing/2014/main" id="{DC9BBE00-4799-0957-DCE0-138A0CEC6BF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60B4B5-9674-84CB-39EC-2A95A27C6F2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713218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FF29B-B928-89FB-DE2B-6555219407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42C288-D829-DB2C-CE79-79E289FE7F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D89E59-F896-76B2-C1EF-AAF08411C8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87DB6C-FAA7-5680-5795-C0348D793981}"/>
              </a:ext>
            </a:extLst>
          </p:cNvPr>
          <p:cNvSpPr>
            <a:spLocks noGrp="1"/>
          </p:cNvSpPr>
          <p:nvPr>
            <p:ph type="dt" sz="half" idx="10"/>
          </p:nvPr>
        </p:nvSpPr>
        <p:spPr/>
        <p:txBody>
          <a:bodyPr/>
          <a:lstStyle/>
          <a:p>
            <a:fld id="{A6DFDC4C-4177-47A3-882F-B5F8B031AA49}" type="datetimeFigureOut">
              <a:rPr lang="en-US" smtClean="0"/>
              <a:t>8/22/2025</a:t>
            </a:fld>
            <a:endParaRPr lang="en-US"/>
          </a:p>
        </p:txBody>
      </p:sp>
      <p:sp>
        <p:nvSpPr>
          <p:cNvPr id="6" name="Footer Placeholder 5">
            <a:extLst>
              <a:ext uri="{FF2B5EF4-FFF2-40B4-BE49-F238E27FC236}">
                <a16:creationId xmlns:a16="http://schemas.microsoft.com/office/drawing/2014/main" id="{C12C37ED-1027-EFE1-60E1-F8356525D0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BDFE4D-1A65-7BC7-544F-8BE2FC7E9E8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258709798"/>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3F07F-DAEA-01F6-52D4-5E9ACDF707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09CC63-CFD1-B6A3-351F-FEB05A3BB0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78082AA-5A26-3447-2086-2B4DA1559E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0DEEAB-BA12-CDC9-DE8D-87CBA0C4933C}"/>
              </a:ext>
            </a:extLst>
          </p:cNvPr>
          <p:cNvSpPr>
            <a:spLocks noGrp="1"/>
          </p:cNvSpPr>
          <p:nvPr>
            <p:ph type="dt" sz="half" idx="10"/>
          </p:nvPr>
        </p:nvSpPr>
        <p:spPr/>
        <p:txBody>
          <a:bodyPr/>
          <a:lstStyle/>
          <a:p>
            <a:fld id="{A6DFDC4C-4177-47A3-882F-B5F8B031AA49}" type="datetimeFigureOut">
              <a:rPr lang="en-US" smtClean="0"/>
              <a:t>8/22/2025</a:t>
            </a:fld>
            <a:endParaRPr lang="en-US"/>
          </a:p>
        </p:txBody>
      </p:sp>
      <p:sp>
        <p:nvSpPr>
          <p:cNvPr id="6" name="Footer Placeholder 5">
            <a:extLst>
              <a:ext uri="{FF2B5EF4-FFF2-40B4-BE49-F238E27FC236}">
                <a16:creationId xmlns:a16="http://schemas.microsoft.com/office/drawing/2014/main" id="{ED35B9B1-65F9-BBD3-62B5-C66872373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4E5CB5-E57E-6F19-19E5-ED04476EB42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725823483"/>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17C25-DCC5-1530-44E7-BFECB20FF4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0E8325-4DDF-D3A1-9C63-EF8C067E24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8AF781-3E0C-DFA9-4E15-D97F62881F23}"/>
              </a:ext>
            </a:extLst>
          </p:cNvPr>
          <p:cNvSpPr>
            <a:spLocks noGrp="1"/>
          </p:cNvSpPr>
          <p:nvPr>
            <p:ph type="dt" sz="half" idx="10"/>
          </p:nvPr>
        </p:nvSpPr>
        <p:spPr/>
        <p:txBody>
          <a:bodyPr/>
          <a:lstStyle/>
          <a:p>
            <a:fld id="{A6DFDC4C-4177-47A3-882F-B5F8B031AA49}" type="datetimeFigureOut">
              <a:rPr lang="en-US" smtClean="0"/>
              <a:t>8/22/2025</a:t>
            </a:fld>
            <a:endParaRPr lang="en-US"/>
          </a:p>
        </p:txBody>
      </p:sp>
      <p:sp>
        <p:nvSpPr>
          <p:cNvPr id="5" name="Footer Placeholder 4">
            <a:extLst>
              <a:ext uri="{FF2B5EF4-FFF2-40B4-BE49-F238E27FC236}">
                <a16:creationId xmlns:a16="http://schemas.microsoft.com/office/drawing/2014/main" id="{EFCC1BDD-A031-323B-3E62-177E3515E9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057DBF-973B-3AA2-05BC-F66E5319264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80656968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CC88F3-E013-74A9-67F8-D30A390CD48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3269CC-D80D-117D-79D2-14393C9F577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34DB65-98AF-0917-0CC2-8344F8A4D77C}"/>
              </a:ext>
            </a:extLst>
          </p:cNvPr>
          <p:cNvSpPr>
            <a:spLocks noGrp="1"/>
          </p:cNvSpPr>
          <p:nvPr>
            <p:ph type="dt" sz="half" idx="10"/>
          </p:nvPr>
        </p:nvSpPr>
        <p:spPr/>
        <p:txBody>
          <a:bodyPr/>
          <a:lstStyle/>
          <a:p>
            <a:fld id="{A6DFDC4C-4177-47A3-882F-B5F8B031AA49}" type="datetimeFigureOut">
              <a:rPr lang="en-US" smtClean="0"/>
              <a:t>8/22/2025</a:t>
            </a:fld>
            <a:endParaRPr lang="en-US"/>
          </a:p>
        </p:txBody>
      </p:sp>
      <p:sp>
        <p:nvSpPr>
          <p:cNvPr id="5" name="Footer Placeholder 4">
            <a:extLst>
              <a:ext uri="{FF2B5EF4-FFF2-40B4-BE49-F238E27FC236}">
                <a16:creationId xmlns:a16="http://schemas.microsoft.com/office/drawing/2014/main" id="{C4991CFC-C968-A60A-F8B1-BDD983CE75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85B2B4-E1AD-A13E-9DB1-B3BB9C1931F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612320892"/>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C91519-D4F5-43D8-B551-11BDF8ACB9DB}"/>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2EF40CF-56C5-4F37-BACE-504BE0D150D7}"/>
              </a:ext>
            </a:extLst>
          </p:cNvPr>
          <p:cNvSpPr>
            <a:spLocks noGrp="1"/>
          </p:cNvSpPr>
          <p:nvPr>
            <p:ph type="title"/>
          </p:nvPr>
        </p:nvSpPr>
        <p:spPr>
          <a:xfrm>
            <a:off x="4770782" y="593367"/>
            <a:ext cx="7005517" cy="763500"/>
          </a:xfrm>
        </p:spPr>
        <p:txBody>
          <a:bodyPr>
            <a:noAutofit/>
          </a:bodyPr>
          <a:lstStyle>
            <a:lvl1pPr>
              <a:defRPr sz="8000"/>
            </a:lvl1pPr>
          </a:lstStyle>
          <a:p>
            <a:r>
              <a:rPr lang="en-US"/>
              <a:t>Click to edit Master title style</a:t>
            </a:r>
          </a:p>
        </p:txBody>
      </p:sp>
    </p:spTree>
    <p:custDataLst>
      <p:tags r:id="rId1"/>
    </p:custDataLst>
    <p:extLst>
      <p:ext uri="{BB962C8B-B14F-4D97-AF65-F5344CB8AC3E}">
        <p14:creationId xmlns:p14="http://schemas.microsoft.com/office/powerpoint/2010/main" val="35178087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4_Custom Layout" userDrawn="1">
  <p:cSld name="4_Custom Layout">
    <p:spTree>
      <p:nvGrpSpPr>
        <p:cNvPr id="1" name="Shape 13"/>
        <p:cNvGrpSpPr/>
        <p:nvPr/>
      </p:nvGrpSpPr>
      <p:grpSpPr>
        <a:xfrm>
          <a:off x="0" y="0"/>
          <a:ext cx="0" cy="0"/>
          <a:chOff x="0" y="0"/>
          <a:chExt cx="0" cy="0"/>
        </a:xfrm>
      </p:grpSpPr>
      <p:sp>
        <p:nvSpPr>
          <p:cNvPr id="3" name="Rectangle 2">
            <a:extLst>
              <a:ext uri="{FF2B5EF4-FFF2-40B4-BE49-F238E27FC236}">
                <a16:creationId xmlns:a16="http://schemas.microsoft.com/office/drawing/2014/main" id="{D2A3B478-ED7A-4B42-97C4-7FF2457BFD76}"/>
              </a:ext>
            </a:extLst>
          </p:cNvPr>
          <p:cNvSpPr/>
          <p:nvPr userDrawn="1"/>
        </p:nvSpPr>
        <p:spPr>
          <a:xfrm>
            <a:off x="343786" y="552018"/>
            <a:ext cx="11504427" cy="5753089"/>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AF8EABB9-CC3E-47FA-B39D-62E64C85FD1B}"/>
              </a:ext>
            </a:extLst>
          </p:cNvPr>
          <p:cNvSpPr>
            <a:spLocks noGrp="1"/>
          </p:cNvSpPr>
          <p:nvPr>
            <p:ph type="title"/>
          </p:nvPr>
        </p:nvSpPr>
        <p:spPr>
          <a:xfrm>
            <a:off x="455356" y="702697"/>
            <a:ext cx="6084591" cy="763500"/>
          </a:xfrm>
        </p:spPr>
        <p:txBody>
          <a:bodyPr/>
          <a:lstStyle/>
          <a:p>
            <a:r>
              <a:rPr lang="en-US"/>
              <a:t>Click to edit Master title style</a:t>
            </a:r>
          </a:p>
        </p:txBody>
      </p:sp>
      <p:sp>
        <p:nvSpPr>
          <p:cNvPr id="7" name="Text Placeholder 6">
            <a:extLst>
              <a:ext uri="{FF2B5EF4-FFF2-40B4-BE49-F238E27FC236}">
                <a16:creationId xmlns:a16="http://schemas.microsoft.com/office/drawing/2014/main" id="{DACA39C4-4872-45DC-9B6D-A8EDEE409624}"/>
              </a:ext>
            </a:extLst>
          </p:cNvPr>
          <p:cNvSpPr>
            <a:spLocks noGrp="1"/>
          </p:cNvSpPr>
          <p:nvPr>
            <p:ph type="body" sz="quarter" idx="10"/>
          </p:nvPr>
        </p:nvSpPr>
        <p:spPr>
          <a:xfrm>
            <a:off x="6997700" y="2405063"/>
            <a:ext cx="4292600" cy="31702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6528378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Custom Layout" userDrawn="1">
  <p:cSld name="1_Custom Layout">
    <p:spTree>
      <p:nvGrpSpPr>
        <p:cNvPr id="1" name="Shape 15"/>
        <p:cNvGrpSpPr/>
        <p:nvPr/>
      </p:nvGrpSpPr>
      <p:grpSpPr>
        <a:xfrm>
          <a:off x="0" y="0"/>
          <a:ext cx="0" cy="0"/>
          <a:chOff x="0" y="0"/>
          <a:chExt cx="0" cy="0"/>
        </a:xfrm>
      </p:grpSpPr>
      <p:sp>
        <p:nvSpPr>
          <p:cNvPr id="16" name="Google Shape;16;g12f261aa162_0_298"/>
          <p:cNvSpPr>
            <a:spLocks noGrp="1"/>
          </p:cNvSpPr>
          <p:nvPr>
            <p:ph type="pic" idx="2"/>
          </p:nvPr>
        </p:nvSpPr>
        <p:spPr>
          <a:xfrm>
            <a:off x="0" y="0"/>
            <a:ext cx="12192000" cy="1888435"/>
          </a:xfrm>
          <a:prstGeom prst="rect">
            <a:avLst/>
          </a:prstGeom>
          <a:solidFill>
            <a:schemeClr val="lt1"/>
          </a:solidFill>
          <a:ln>
            <a:noFill/>
          </a:ln>
        </p:spPr>
      </p:sp>
      <p:sp>
        <p:nvSpPr>
          <p:cNvPr id="2" name="Title 1">
            <a:extLst>
              <a:ext uri="{FF2B5EF4-FFF2-40B4-BE49-F238E27FC236}">
                <a16:creationId xmlns:a16="http://schemas.microsoft.com/office/drawing/2014/main" id="{0D6E7111-7A55-48A6-B983-B889ED50EEDD}"/>
              </a:ext>
            </a:extLst>
          </p:cNvPr>
          <p:cNvSpPr>
            <a:spLocks noGrp="1"/>
          </p:cNvSpPr>
          <p:nvPr>
            <p:ph type="title"/>
          </p:nvPr>
        </p:nvSpPr>
        <p:spPr>
          <a:xfrm>
            <a:off x="266513" y="2024602"/>
            <a:ext cx="11360700" cy="763500"/>
          </a:xfrm>
        </p:spPr>
        <p:txBody>
          <a:bodyPr/>
          <a:lstStyle/>
          <a:p>
            <a:r>
              <a:rPr lang="en-US"/>
              <a:t>Click to edit Master title style</a:t>
            </a:r>
          </a:p>
        </p:txBody>
      </p:sp>
    </p:spTree>
    <p:custDataLst>
      <p:tags r:id="rId1"/>
    </p:custDataLst>
    <p:extLst>
      <p:ext uri="{BB962C8B-B14F-4D97-AF65-F5344CB8AC3E}">
        <p14:creationId xmlns:p14="http://schemas.microsoft.com/office/powerpoint/2010/main" val="15586222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userDrawn="1">
  <p:cSld name="Caption">
    <p:spTree>
      <p:nvGrpSpPr>
        <p:cNvPr id="1" name="Shape 80"/>
        <p:cNvGrpSpPr/>
        <p:nvPr/>
      </p:nvGrpSpPr>
      <p:grpSpPr>
        <a:xfrm>
          <a:off x="0" y="0"/>
          <a:ext cx="0" cy="0"/>
          <a:chOff x="0" y="0"/>
          <a:chExt cx="0" cy="0"/>
        </a:xfrm>
      </p:grpSpPr>
      <p:sp>
        <p:nvSpPr>
          <p:cNvPr id="81" name="Google Shape;81;g12f261aa162_0_287"/>
          <p:cNvSpPr txBox="1">
            <a:spLocks noGrp="1"/>
          </p:cNvSpPr>
          <p:nvPr>
            <p:ph type="body" idx="1"/>
          </p:nvPr>
        </p:nvSpPr>
        <p:spPr>
          <a:xfrm>
            <a:off x="455356" y="1466332"/>
            <a:ext cx="4673235" cy="806700"/>
          </a:xfrm>
          <a:prstGeom prst="rect">
            <a:avLst/>
          </a:prstGeom>
          <a:noFill/>
          <a:ln>
            <a:noFill/>
          </a:ln>
        </p:spPr>
        <p:txBody>
          <a:bodyPr spcFirstLastPara="1" wrap="square" lIns="121900" tIns="121900" rIns="121900" bIns="121900" anchor="ctr" anchorCtr="0">
            <a:normAutofit/>
          </a:bodyPr>
          <a:lstStyle>
            <a:lvl1pPr marL="457200" lvl="0" indent="-228600" algn="l">
              <a:lnSpc>
                <a:spcPct val="100000"/>
              </a:lnSpc>
              <a:spcBef>
                <a:spcPts val="0"/>
              </a:spcBef>
              <a:spcAft>
                <a:spcPts val="0"/>
              </a:spcAft>
              <a:buSzPts val="2400"/>
              <a:buNone/>
              <a:defRPr/>
            </a:lvl1pPr>
          </a:lstStyle>
          <a:p>
            <a:endParaRPr/>
          </a:p>
        </p:txBody>
      </p:sp>
      <p:sp>
        <p:nvSpPr>
          <p:cNvPr id="3" name="Picture Placeholder 2">
            <a:extLst>
              <a:ext uri="{FF2B5EF4-FFF2-40B4-BE49-F238E27FC236}">
                <a16:creationId xmlns:a16="http://schemas.microsoft.com/office/drawing/2014/main" id="{67758536-75CB-41DC-A86E-508BE0332651}"/>
              </a:ext>
            </a:extLst>
          </p:cNvPr>
          <p:cNvSpPr>
            <a:spLocks noGrp="1"/>
          </p:cNvSpPr>
          <p:nvPr>
            <p:ph type="pic" sz="quarter" idx="10"/>
          </p:nvPr>
        </p:nvSpPr>
        <p:spPr>
          <a:xfrm>
            <a:off x="7254875" y="0"/>
            <a:ext cx="4937125" cy="6858000"/>
          </a:xfrm>
        </p:spPr>
        <p:txBody>
          <a:bodyPr/>
          <a:lstStyle/>
          <a:p>
            <a:endParaRPr lang="en-US"/>
          </a:p>
        </p:txBody>
      </p:sp>
    </p:spTree>
    <p:custDataLst>
      <p:tags r:id="rId1"/>
    </p:custDataLst>
    <p:extLst>
      <p:ext uri="{BB962C8B-B14F-4D97-AF65-F5344CB8AC3E}">
        <p14:creationId xmlns:p14="http://schemas.microsoft.com/office/powerpoint/2010/main" val="4199558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1 ihcda 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12461" y="4093377"/>
            <a:ext cx="10414508" cy="1362075"/>
          </a:xfrm>
        </p:spPr>
        <p:txBody>
          <a:bodyPr anchor="t">
            <a:normAutofit/>
          </a:bodyPr>
          <a:lstStyle>
            <a:lvl1pPr algn="l">
              <a:defRPr sz="3000" b="1" cap="all"/>
            </a:lvl1pPr>
          </a:lstStyle>
          <a:p>
            <a:r>
              <a:rPr lang="en-US" dirty="0"/>
              <a:t>Click to edit Master title style</a:t>
            </a:r>
          </a:p>
        </p:txBody>
      </p:sp>
      <p:sp>
        <p:nvSpPr>
          <p:cNvPr id="3" name="Text Placeholder 2"/>
          <p:cNvSpPr>
            <a:spLocks noGrp="1"/>
          </p:cNvSpPr>
          <p:nvPr>
            <p:ph type="body" idx="1"/>
          </p:nvPr>
        </p:nvSpPr>
        <p:spPr>
          <a:xfrm>
            <a:off x="401608" y="2593190"/>
            <a:ext cx="10425361" cy="1500187"/>
          </a:xfrm>
        </p:spPr>
        <p:txBody>
          <a:bodyPr anchor="b">
            <a:normAutofit/>
          </a:bodyPr>
          <a:lstStyle>
            <a:lvl1pPr marL="0" indent="0">
              <a:buNone/>
              <a:defRPr sz="1800">
                <a:solidFill>
                  <a:srgbClr val="00335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Slide Number Placeholder 5">
            <a:extLst>
              <a:ext uri="{FF2B5EF4-FFF2-40B4-BE49-F238E27FC236}">
                <a16:creationId xmlns:a16="http://schemas.microsoft.com/office/drawing/2014/main" id="{3FC42BBF-5E9A-65AA-AC4F-142897382A9C}"/>
              </a:ext>
            </a:extLst>
          </p:cNvPr>
          <p:cNvSpPr>
            <a:spLocks noGrp="1"/>
          </p:cNvSpPr>
          <p:nvPr>
            <p:ph type="sldNum" sz="quarter" idx="10"/>
          </p:nvPr>
        </p:nvSpPr>
        <p:spPr/>
        <p:txBody>
          <a:bodyPr/>
          <a:lstStyle>
            <a:lvl1pPr>
              <a:defRPr/>
            </a:lvl1pPr>
          </a:lstStyle>
          <a:p>
            <a:pPr>
              <a:defRPr/>
            </a:pPr>
            <a:fld id="{BD53996D-F0A0-4330-B3EF-4A639E77A003}" type="slidenum">
              <a:rPr lang="en-US" altLang="en-US"/>
              <a:pPr>
                <a:defRPr/>
              </a:pPr>
              <a:t>‹#›</a:t>
            </a:fld>
            <a:endParaRPr lang="en-US" altLang="en-US"/>
          </a:p>
        </p:txBody>
      </p:sp>
    </p:spTree>
    <p:extLst>
      <p:ext uri="{BB962C8B-B14F-4D97-AF65-F5344CB8AC3E}">
        <p14:creationId xmlns:p14="http://schemas.microsoft.com/office/powerpoint/2010/main" val="30171768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8A6C4-EEC8-4E95-B3A3-30D7EB1EA71D}"/>
              </a:ext>
            </a:extLst>
          </p:cNvPr>
          <p:cNvSpPr>
            <a:spLocks noGrp="1"/>
          </p:cNvSpPr>
          <p:nvPr>
            <p:ph type="title"/>
          </p:nvPr>
        </p:nvSpPr>
        <p:spPr>
          <a:xfrm>
            <a:off x="351242" y="4306672"/>
            <a:ext cx="11360700" cy="763500"/>
          </a:xfrm>
        </p:spPr>
        <p:txBody>
          <a:bodyPr>
            <a:normAutofit/>
          </a:bodyPr>
          <a:lstStyle>
            <a:lvl1pPr>
              <a:defRPr sz="2400"/>
            </a:lvl1pPr>
          </a:lstStyle>
          <a:p>
            <a:r>
              <a:rPr lang="en-US"/>
              <a:t>Click to edit Master title style</a:t>
            </a:r>
          </a:p>
        </p:txBody>
      </p:sp>
      <p:sp>
        <p:nvSpPr>
          <p:cNvPr id="3" name="Slide Number Placeholder 2">
            <a:extLst>
              <a:ext uri="{FF2B5EF4-FFF2-40B4-BE49-F238E27FC236}">
                <a16:creationId xmlns:a16="http://schemas.microsoft.com/office/drawing/2014/main" id="{5BCBC60E-ED97-48F5-A8F6-EE4D5FD22A71}"/>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4" name="Rectangle 3">
            <a:extLst>
              <a:ext uri="{FF2B5EF4-FFF2-40B4-BE49-F238E27FC236}">
                <a16:creationId xmlns:a16="http://schemas.microsoft.com/office/drawing/2014/main" id="{49C5AD36-B154-470D-91F9-F0E2D7AD89D0}"/>
              </a:ext>
            </a:extLst>
          </p:cNvPr>
          <p:cNvSpPr/>
          <p:nvPr userDrawn="1"/>
        </p:nvSpPr>
        <p:spPr>
          <a:xfrm>
            <a:off x="351242" y="4061637"/>
            <a:ext cx="11450898" cy="1063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go&#10;&#10;Description automatically generated">
            <a:extLst>
              <a:ext uri="{FF2B5EF4-FFF2-40B4-BE49-F238E27FC236}">
                <a16:creationId xmlns:a16="http://schemas.microsoft.com/office/drawing/2014/main" id="{82F31DDD-0715-4A50-8F59-4FCA43039161}"/>
              </a:ext>
            </a:extLst>
          </p:cNvPr>
          <p:cNvPicPr>
            <a:picLocks noChangeAspect="1"/>
          </p:cNvPicPr>
          <p:nvPr userDrawn="1"/>
        </p:nvPicPr>
        <p:blipFill>
          <a:blip r:embed="rId3"/>
          <a:stretch>
            <a:fillRect/>
          </a:stretch>
        </p:blipFill>
        <p:spPr>
          <a:xfrm>
            <a:off x="147012" y="6462863"/>
            <a:ext cx="537276" cy="277734"/>
          </a:xfrm>
          <a:prstGeom prst="rect">
            <a:avLst/>
          </a:prstGeom>
        </p:spPr>
      </p:pic>
      <p:sp>
        <p:nvSpPr>
          <p:cNvPr id="7" name="Picture Placeholder 6">
            <a:extLst>
              <a:ext uri="{FF2B5EF4-FFF2-40B4-BE49-F238E27FC236}">
                <a16:creationId xmlns:a16="http://schemas.microsoft.com/office/drawing/2014/main" id="{A884ADC0-76CE-4203-8E54-6BDFB7C62CFE}"/>
              </a:ext>
            </a:extLst>
          </p:cNvPr>
          <p:cNvSpPr>
            <a:spLocks noGrp="1"/>
          </p:cNvSpPr>
          <p:nvPr>
            <p:ph type="pic" sz="quarter" idx="11"/>
          </p:nvPr>
        </p:nvSpPr>
        <p:spPr>
          <a:xfrm>
            <a:off x="350838" y="577850"/>
            <a:ext cx="11450898" cy="3483787"/>
          </a:xfrm>
        </p:spPr>
        <p:txBody>
          <a:bodyPr/>
          <a:lstStyle/>
          <a:p>
            <a:endParaRPr lang="en-US"/>
          </a:p>
        </p:txBody>
      </p:sp>
    </p:spTree>
    <p:custDataLst>
      <p:tags r:id="rId1"/>
    </p:custDataLst>
    <p:extLst>
      <p:ext uri="{BB962C8B-B14F-4D97-AF65-F5344CB8AC3E}">
        <p14:creationId xmlns:p14="http://schemas.microsoft.com/office/powerpoint/2010/main" val="32162316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CD4FBB-B459-489E-AF65-A87691F8C4AF}"/>
              </a:ext>
            </a:extLst>
          </p:cNvPr>
          <p:cNvSpPr>
            <a:spLocks noGrp="1"/>
          </p:cNvSpPr>
          <p:nvPr>
            <p:ph type="pic" sz="quarter" idx="10"/>
          </p:nvPr>
        </p:nvSpPr>
        <p:spPr>
          <a:xfrm>
            <a:off x="310356" y="300037"/>
            <a:ext cx="11571288" cy="6257925"/>
          </a:xfrm>
        </p:spPr>
        <p:txBody>
          <a:bodyPr/>
          <a:lstStyle/>
          <a:p>
            <a:endParaRPr lang="en-US"/>
          </a:p>
        </p:txBody>
      </p:sp>
      <p:sp>
        <p:nvSpPr>
          <p:cNvPr id="4" name="Rectangle 3">
            <a:extLst>
              <a:ext uri="{FF2B5EF4-FFF2-40B4-BE49-F238E27FC236}">
                <a16:creationId xmlns:a16="http://schemas.microsoft.com/office/drawing/2014/main" id="{3DD66E0B-39D2-4278-AE54-A822C7894BC4}"/>
              </a:ext>
            </a:extLst>
          </p:cNvPr>
          <p:cNvSpPr/>
          <p:nvPr userDrawn="1"/>
        </p:nvSpPr>
        <p:spPr>
          <a:xfrm>
            <a:off x="5665142" y="298676"/>
            <a:ext cx="6216502" cy="6259286"/>
          </a:xfrm>
          <a:prstGeom prst="rect">
            <a:avLst/>
          </a:prstGeom>
          <a:solidFill>
            <a:srgbClr val="474948">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 name="Title 1">
            <a:extLst>
              <a:ext uri="{FF2B5EF4-FFF2-40B4-BE49-F238E27FC236}">
                <a16:creationId xmlns:a16="http://schemas.microsoft.com/office/drawing/2014/main" id="{79E342B9-1714-4C87-8BE6-F389C5B4D4AE}"/>
              </a:ext>
            </a:extLst>
          </p:cNvPr>
          <p:cNvSpPr>
            <a:spLocks noGrp="1"/>
          </p:cNvSpPr>
          <p:nvPr>
            <p:ph type="title"/>
          </p:nvPr>
        </p:nvSpPr>
        <p:spPr>
          <a:xfrm>
            <a:off x="6096000" y="1003271"/>
            <a:ext cx="5091821" cy="763500"/>
          </a:xfrm>
        </p:spPr>
        <p:txBody>
          <a:bodyPr/>
          <a:lstStyle>
            <a:lvl1pPr>
              <a:defRPr>
                <a:solidFill>
                  <a:schemeClr val="bg1"/>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40194293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0BF4BD9-ED33-4BD4-91CF-7DE6889CC931}"/>
              </a:ext>
            </a:extLst>
          </p:cNvPr>
          <p:cNvSpPr>
            <a:spLocks noGrp="1"/>
          </p:cNvSpPr>
          <p:nvPr>
            <p:ph type="pic" sz="quarter" idx="11"/>
          </p:nvPr>
        </p:nvSpPr>
        <p:spPr>
          <a:xfrm>
            <a:off x="274638" y="338138"/>
            <a:ext cx="11642726" cy="6242050"/>
          </a:xfrm>
        </p:spPr>
        <p:txBody>
          <a:bodyPr/>
          <a:lstStyle/>
          <a:p>
            <a:endParaRPr lang="en-US"/>
          </a:p>
        </p:txBody>
      </p:sp>
      <p:sp>
        <p:nvSpPr>
          <p:cNvPr id="4" name="Rectangle 3">
            <a:extLst>
              <a:ext uri="{FF2B5EF4-FFF2-40B4-BE49-F238E27FC236}">
                <a16:creationId xmlns:a16="http://schemas.microsoft.com/office/drawing/2014/main" id="{EBA65F8B-7A29-4819-8EDC-1585DF0C3033}"/>
              </a:ext>
            </a:extLst>
          </p:cNvPr>
          <p:cNvSpPr/>
          <p:nvPr userDrawn="1"/>
        </p:nvSpPr>
        <p:spPr>
          <a:xfrm>
            <a:off x="1594884" y="1225922"/>
            <a:ext cx="9186530" cy="4482356"/>
          </a:xfrm>
          <a:prstGeom prst="rect">
            <a:avLst/>
          </a:prstGeom>
          <a:solidFill>
            <a:srgbClr val="474948">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8" name="Content Placeholder 7">
            <a:extLst>
              <a:ext uri="{FF2B5EF4-FFF2-40B4-BE49-F238E27FC236}">
                <a16:creationId xmlns:a16="http://schemas.microsoft.com/office/drawing/2014/main" id="{6F703CE2-EDE4-45B8-A23F-35DDE9AF3F78}"/>
              </a:ext>
            </a:extLst>
          </p:cNvPr>
          <p:cNvSpPr>
            <a:spLocks noGrp="1"/>
          </p:cNvSpPr>
          <p:nvPr>
            <p:ph sz="quarter" idx="12"/>
          </p:nvPr>
        </p:nvSpPr>
        <p:spPr>
          <a:xfrm>
            <a:off x="1997075" y="1703388"/>
            <a:ext cx="6946900" cy="31940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5875881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677F68-6C96-49CF-A0E1-85EDDFA9F363}"/>
              </a:ext>
            </a:extLst>
          </p:cNvPr>
          <p:cNvSpPr/>
          <p:nvPr userDrawn="1"/>
        </p:nvSpPr>
        <p:spPr>
          <a:xfrm>
            <a:off x="327079" y="425302"/>
            <a:ext cx="3910757" cy="6007395"/>
          </a:xfrm>
          <a:prstGeom prst="rect">
            <a:avLst/>
          </a:prstGeom>
          <a:solidFill>
            <a:srgbClr val="4749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pic>
        <p:nvPicPr>
          <p:cNvPr id="5" name="Picture 4" descr="Logo&#10;&#10;Description automatically generated">
            <a:extLst>
              <a:ext uri="{FF2B5EF4-FFF2-40B4-BE49-F238E27FC236}">
                <a16:creationId xmlns:a16="http://schemas.microsoft.com/office/drawing/2014/main" id="{D16876E0-82F4-4205-BCC2-9DEEF3CF707F}"/>
              </a:ext>
            </a:extLst>
          </p:cNvPr>
          <p:cNvPicPr>
            <a:picLocks noChangeAspect="1"/>
          </p:cNvPicPr>
          <p:nvPr userDrawn="1"/>
        </p:nvPicPr>
        <p:blipFill>
          <a:blip r:embed="rId3"/>
          <a:stretch>
            <a:fillRect/>
          </a:stretch>
        </p:blipFill>
        <p:spPr>
          <a:xfrm>
            <a:off x="97685" y="6510692"/>
            <a:ext cx="537276" cy="277734"/>
          </a:xfrm>
          <a:prstGeom prst="rect">
            <a:avLst/>
          </a:prstGeom>
        </p:spPr>
      </p:pic>
      <p:sp>
        <p:nvSpPr>
          <p:cNvPr id="7" name="Picture Placeholder 6">
            <a:extLst>
              <a:ext uri="{FF2B5EF4-FFF2-40B4-BE49-F238E27FC236}">
                <a16:creationId xmlns:a16="http://schemas.microsoft.com/office/drawing/2014/main" id="{AC1B0A0A-F325-45C0-9338-6AB2A42B0262}"/>
              </a:ext>
            </a:extLst>
          </p:cNvPr>
          <p:cNvSpPr>
            <a:spLocks noGrp="1"/>
          </p:cNvSpPr>
          <p:nvPr>
            <p:ph type="pic" sz="quarter" idx="11"/>
          </p:nvPr>
        </p:nvSpPr>
        <p:spPr>
          <a:xfrm>
            <a:off x="4238625" y="425450"/>
            <a:ext cx="7626350" cy="6007100"/>
          </a:xfrm>
        </p:spPr>
        <p:txBody>
          <a:bodyPr/>
          <a:lstStyle/>
          <a:p>
            <a:endParaRPr lang="en-US"/>
          </a:p>
        </p:txBody>
      </p:sp>
      <p:sp>
        <p:nvSpPr>
          <p:cNvPr id="9" name="Content Placeholder 8">
            <a:extLst>
              <a:ext uri="{FF2B5EF4-FFF2-40B4-BE49-F238E27FC236}">
                <a16:creationId xmlns:a16="http://schemas.microsoft.com/office/drawing/2014/main" id="{3F32DFE8-8ED2-4F08-995D-B990D9E38903}"/>
              </a:ext>
            </a:extLst>
          </p:cNvPr>
          <p:cNvSpPr>
            <a:spLocks noGrp="1"/>
          </p:cNvSpPr>
          <p:nvPr>
            <p:ph sz="quarter" idx="12"/>
          </p:nvPr>
        </p:nvSpPr>
        <p:spPr>
          <a:xfrm>
            <a:off x="536575" y="1042988"/>
            <a:ext cx="3328988" cy="41544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4024049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414EFBB-2E41-4828-96A4-4646B9F116E6}"/>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4" name="Rectangle 3">
            <a:extLst>
              <a:ext uri="{FF2B5EF4-FFF2-40B4-BE49-F238E27FC236}">
                <a16:creationId xmlns:a16="http://schemas.microsoft.com/office/drawing/2014/main" id="{0BB95FF3-5C17-460D-9625-94A811B1FD1B}"/>
              </a:ext>
            </a:extLst>
          </p:cNvPr>
          <p:cNvSpPr/>
          <p:nvPr userDrawn="1"/>
        </p:nvSpPr>
        <p:spPr>
          <a:xfrm>
            <a:off x="5975498" y="1116419"/>
            <a:ext cx="6216502" cy="5741581"/>
          </a:xfrm>
          <a:prstGeom prst="rect">
            <a:avLst/>
          </a:prstGeom>
          <a:solidFill>
            <a:srgbClr val="4749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5" name="Rectangle 4">
            <a:extLst>
              <a:ext uri="{FF2B5EF4-FFF2-40B4-BE49-F238E27FC236}">
                <a16:creationId xmlns:a16="http://schemas.microsoft.com/office/drawing/2014/main" id="{84C2FA2E-A577-4EE1-B2C5-24CDD9C7C122}"/>
              </a:ext>
            </a:extLst>
          </p:cNvPr>
          <p:cNvSpPr/>
          <p:nvPr userDrawn="1"/>
        </p:nvSpPr>
        <p:spPr>
          <a:xfrm>
            <a:off x="0" y="4199860"/>
            <a:ext cx="5975498" cy="10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AB5E8C9A-0AA6-4E2D-BF93-741F03379FBF}"/>
              </a:ext>
            </a:extLst>
          </p:cNvPr>
          <p:cNvSpPr>
            <a:spLocks noGrp="1"/>
          </p:cNvSpPr>
          <p:nvPr>
            <p:ph type="pic" sz="quarter" idx="11"/>
          </p:nvPr>
        </p:nvSpPr>
        <p:spPr>
          <a:xfrm>
            <a:off x="0" y="0"/>
            <a:ext cx="5975350" cy="4200525"/>
          </a:xfrm>
        </p:spPr>
        <p:txBody>
          <a:bodyPr/>
          <a:lstStyle/>
          <a:p>
            <a:endParaRPr lang="en-US"/>
          </a:p>
        </p:txBody>
      </p:sp>
      <p:sp>
        <p:nvSpPr>
          <p:cNvPr id="8" name="Title 7">
            <a:extLst>
              <a:ext uri="{FF2B5EF4-FFF2-40B4-BE49-F238E27FC236}">
                <a16:creationId xmlns:a16="http://schemas.microsoft.com/office/drawing/2014/main" id="{2E9A951A-6568-4663-AB84-BDAE3E96645C}"/>
              </a:ext>
            </a:extLst>
          </p:cNvPr>
          <p:cNvSpPr>
            <a:spLocks noGrp="1"/>
          </p:cNvSpPr>
          <p:nvPr>
            <p:ph type="title"/>
          </p:nvPr>
        </p:nvSpPr>
        <p:spPr>
          <a:xfrm>
            <a:off x="127366" y="4483729"/>
            <a:ext cx="5617451" cy="763500"/>
          </a:xfrm>
        </p:spPr>
        <p:txBody>
          <a:bodyPr>
            <a:normAutofit/>
          </a:bodyPr>
          <a:lstStyle>
            <a:lvl1pPr>
              <a:defRPr sz="2400"/>
            </a:lvl1pPr>
          </a:lstStyle>
          <a:p>
            <a:r>
              <a:rPr lang="en-US"/>
              <a:t>Click to edit Master title style</a:t>
            </a:r>
          </a:p>
        </p:txBody>
      </p:sp>
      <p:sp>
        <p:nvSpPr>
          <p:cNvPr id="9" name="Title 7">
            <a:extLst>
              <a:ext uri="{FF2B5EF4-FFF2-40B4-BE49-F238E27FC236}">
                <a16:creationId xmlns:a16="http://schemas.microsoft.com/office/drawing/2014/main" id="{B24C84C1-1F95-48D5-8B88-D5CB4768D84F}"/>
              </a:ext>
            </a:extLst>
          </p:cNvPr>
          <p:cNvSpPr txBox="1">
            <a:spLocks/>
          </p:cNvSpPr>
          <p:nvPr userDrawn="1"/>
        </p:nvSpPr>
        <p:spPr>
          <a:xfrm>
            <a:off x="6096000" y="1290170"/>
            <a:ext cx="5617451" cy="763500"/>
          </a:xfrm>
          <a:prstGeom prst="rect">
            <a:avLst/>
          </a:prstGeom>
          <a:no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400"/>
              <a:buFont typeface="Montserrat ExtraBold"/>
              <a:buNone/>
              <a:defRPr sz="2400" b="0" i="0" u="none" strike="noStrike" cap="none">
                <a:solidFill>
                  <a:schemeClr val="dk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r>
              <a:rPr lang="en-US">
                <a:solidFill>
                  <a:schemeClr val="bg1"/>
                </a:solidFill>
              </a:rPr>
              <a:t>Click to edit Master title style</a:t>
            </a:r>
          </a:p>
        </p:txBody>
      </p:sp>
      <p:sp>
        <p:nvSpPr>
          <p:cNvPr id="11" name="Content Placeholder 10">
            <a:extLst>
              <a:ext uri="{FF2B5EF4-FFF2-40B4-BE49-F238E27FC236}">
                <a16:creationId xmlns:a16="http://schemas.microsoft.com/office/drawing/2014/main" id="{648705BD-43B0-4D62-8D72-F27461C2C6B3}"/>
              </a:ext>
            </a:extLst>
          </p:cNvPr>
          <p:cNvSpPr>
            <a:spLocks noGrp="1"/>
          </p:cNvSpPr>
          <p:nvPr>
            <p:ph sz="quarter" idx="12"/>
          </p:nvPr>
        </p:nvSpPr>
        <p:spPr>
          <a:xfrm>
            <a:off x="6361043" y="2054225"/>
            <a:ext cx="4522857" cy="2905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9112626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0D720-333D-4496-9043-95D24B1F3A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785F66-5BA4-482F-A1C9-D0870474511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93335F-3D66-4791-9041-F3707F3DE846}"/>
              </a:ext>
            </a:extLst>
          </p:cNvPr>
          <p:cNvSpPr>
            <a:spLocks noGrp="1"/>
          </p:cNvSpPr>
          <p:nvPr>
            <p:ph type="dt" sz="half" idx="10"/>
          </p:nvPr>
        </p:nvSpPr>
        <p:spPr/>
        <p:txBody>
          <a:bodyPr/>
          <a:lstStyle/>
          <a:p>
            <a:fld id="{22D8BFD1-A6AB-47E8-8702-18A2AF930757}" type="datetimeFigureOut">
              <a:rPr lang="en-US" smtClean="0"/>
              <a:t>8/22/2025</a:t>
            </a:fld>
            <a:endParaRPr lang="en-US"/>
          </a:p>
        </p:txBody>
      </p:sp>
      <p:sp>
        <p:nvSpPr>
          <p:cNvPr id="5" name="Footer Placeholder 4">
            <a:extLst>
              <a:ext uri="{FF2B5EF4-FFF2-40B4-BE49-F238E27FC236}">
                <a16:creationId xmlns:a16="http://schemas.microsoft.com/office/drawing/2014/main" id="{1CC06852-CA19-4DE5-A4EA-D118AF79FA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7E64FD-B90E-40DF-96C9-FC124C1FEA80}"/>
              </a:ext>
            </a:extLst>
          </p:cNvPr>
          <p:cNvSpPr>
            <a:spLocks noGrp="1"/>
          </p:cNvSpPr>
          <p:nvPr>
            <p:ph type="sldNum" sz="quarter" idx="12"/>
          </p:nvPr>
        </p:nvSpPr>
        <p:spPr/>
        <p:txBody>
          <a:bodyPr/>
          <a:lstStyle/>
          <a:p>
            <a:fld id="{1FE7C58D-4E08-443B-997B-2A796E51C247}" type="slidenum">
              <a:rPr lang="en-US" smtClean="0"/>
              <a:t>‹#›</a:t>
            </a:fld>
            <a:endParaRPr lang="en-US"/>
          </a:p>
        </p:txBody>
      </p:sp>
    </p:spTree>
    <p:custDataLst>
      <p:tags r:id="rId1"/>
    </p:custDataLst>
    <p:extLst>
      <p:ext uri="{BB962C8B-B14F-4D97-AF65-F5344CB8AC3E}">
        <p14:creationId xmlns:p14="http://schemas.microsoft.com/office/powerpoint/2010/main" val="8869316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D0CB9-8386-40F0-ADD1-EAD5FDC150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D02E7B-79F7-40FD-84A3-904D9EF22E1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D4CB34-12C0-4833-8005-B2115ABBA00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20A6C9-4DD7-4377-BB5A-A12D8190AD7F}"/>
              </a:ext>
            </a:extLst>
          </p:cNvPr>
          <p:cNvSpPr>
            <a:spLocks noGrp="1"/>
          </p:cNvSpPr>
          <p:nvPr>
            <p:ph type="dt" sz="half" idx="10"/>
          </p:nvPr>
        </p:nvSpPr>
        <p:spPr/>
        <p:txBody>
          <a:bodyPr/>
          <a:lstStyle/>
          <a:p>
            <a:fld id="{22D8BFD1-A6AB-47E8-8702-18A2AF930757}" type="datetimeFigureOut">
              <a:rPr lang="en-US" smtClean="0"/>
              <a:t>8/22/2025</a:t>
            </a:fld>
            <a:endParaRPr lang="en-US"/>
          </a:p>
        </p:txBody>
      </p:sp>
      <p:sp>
        <p:nvSpPr>
          <p:cNvPr id="6" name="Footer Placeholder 5">
            <a:extLst>
              <a:ext uri="{FF2B5EF4-FFF2-40B4-BE49-F238E27FC236}">
                <a16:creationId xmlns:a16="http://schemas.microsoft.com/office/drawing/2014/main" id="{E1F62024-1986-4D2B-AE78-8D1D541F96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6AC059-F564-44EF-9E69-04FE14AF1201}"/>
              </a:ext>
            </a:extLst>
          </p:cNvPr>
          <p:cNvSpPr>
            <a:spLocks noGrp="1"/>
          </p:cNvSpPr>
          <p:nvPr>
            <p:ph type="sldNum" sz="quarter" idx="12"/>
          </p:nvPr>
        </p:nvSpPr>
        <p:spPr/>
        <p:txBody>
          <a:bodyPr/>
          <a:lstStyle/>
          <a:p>
            <a:fld id="{1FE7C58D-4E08-443B-997B-2A796E51C247}" type="slidenum">
              <a:rPr lang="en-US" smtClean="0"/>
              <a:t>‹#›</a:t>
            </a:fld>
            <a:endParaRPr lang="en-US"/>
          </a:p>
        </p:txBody>
      </p:sp>
    </p:spTree>
    <p:extLst>
      <p:ext uri="{BB962C8B-B14F-4D97-AF65-F5344CB8AC3E}">
        <p14:creationId xmlns:p14="http://schemas.microsoft.com/office/powerpoint/2010/main" val="38004990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CFFBC-5780-4F49-A9E4-41157EAF92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DFAC8E-A493-47C7-BF4B-83AB9AFEE7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5098396-6B73-44DD-A267-F41C08B7C3B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B9DCF2-305C-4F5F-9961-BF56C45B55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5AED618-5FA1-47E3-A5D7-620DE452C12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3BFF53-3582-4E74-9B7C-52F4AEC6D827}"/>
              </a:ext>
            </a:extLst>
          </p:cNvPr>
          <p:cNvSpPr>
            <a:spLocks noGrp="1"/>
          </p:cNvSpPr>
          <p:nvPr>
            <p:ph type="dt" sz="half" idx="10"/>
          </p:nvPr>
        </p:nvSpPr>
        <p:spPr/>
        <p:txBody>
          <a:bodyPr/>
          <a:lstStyle/>
          <a:p>
            <a:fld id="{22D8BFD1-A6AB-47E8-8702-18A2AF930757}" type="datetimeFigureOut">
              <a:rPr lang="en-US" smtClean="0"/>
              <a:t>8/22/2025</a:t>
            </a:fld>
            <a:endParaRPr lang="en-US"/>
          </a:p>
        </p:txBody>
      </p:sp>
      <p:sp>
        <p:nvSpPr>
          <p:cNvPr id="8" name="Footer Placeholder 7">
            <a:extLst>
              <a:ext uri="{FF2B5EF4-FFF2-40B4-BE49-F238E27FC236}">
                <a16:creationId xmlns:a16="http://schemas.microsoft.com/office/drawing/2014/main" id="{B00613AA-7E0F-4450-A214-FAA51E6534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586267-6C7A-472B-AF77-4C06D5317A8A}"/>
              </a:ext>
            </a:extLst>
          </p:cNvPr>
          <p:cNvSpPr>
            <a:spLocks noGrp="1"/>
          </p:cNvSpPr>
          <p:nvPr>
            <p:ph type="sldNum" sz="quarter" idx="12"/>
          </p:nvPr>
        </p:nvSpPr>
        <p:spPr/>
        <p:txBody>
          <a:bodyPr/>
          <a:lstStyle/>
          <a:p>
            <a:fld id="{1FE7C58D-4E08-443B-997B-2A796E51C247}" type="slidenum">
              <a:rPr lang="en-US" smtClean="0"/>
              <a:t>‹#›</a:t>
            </a:fld>
            <a:endParaRPr lang="en-US"/>
          </a:p>
        </p:txBody>
      </p:sp>
    </p:spTree>
    <p:extLst>
      <p:ext uri="{BB962C8B-B14F-4D97-AF65-F5344CB8AC3E}">
        <p14:creationId xmlns:p14="http://schemas.microsoft.com/office/powerpoint/2010/main" val="9088177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871F2-4CD9-436A-BEFC-632530F38F0B}"/>
              </a:ext>
            </a:extLst>
          </p:cNvPr>
          <p:cNvSpPr>
            <a:spLocks noGrp="1"/>
          </p:cNvSpPr>
          <p:nvPr>
            <p:ph type="title"/>
          </p:nvPr>
        </p:nvSpPr>
        <p:spPr/>
        <p:txBody>
          <a:bodyPr/>
          <a:lstStyle>
            <a:lvl1pPr>
              <a:defRPr b="1">
                <a:solidFill>
                  <a:schemeClr val="tx1">
                    <a:lumMod val="65000"/>
                    <a:lumOff val="35000"/>
                  </a:schemeClr>
                </a:solidFill>
              </a:defRPr>
            </a:lvl1pPr>
          </a:lstStyle>
          <a:p>
            <a:r>
              <a:rPr lang="en-US"/>
              <a:t>Click to edit Master title style</a:t>
            </a:r>
          </a:p>
        </p:txBody>
      </p:sp>
      <p:sp>
        <p:nvSpPr>
          <p:cNvPr id="3" name="Date Placeholder 2">
            <a:extLst>
              <a:ext uri="{FF2B5EF4-FFF2-40B4-BE49-F238E27FC236}">
                <a16:creationId xmlns:a16="http://schemas.microsoft.com/office/drawing/2014/main" id="{DD435DD4-E3BF-4A46-B1EF-77A5F3EBB13F}"/>
              </a:ext>
            </a:extLst>
          </p:cNvPr>
          <p:cNvSpPr>
            <a:spLocks noGrp="1"/>
          </p:cNvSpPr>
          <p:nvPr>
            <p:ph type="dt" sz="half" idx="10"/>
          </p:nvPr>
        </p:nvSpPr>
        <p:spPr/>
        <p:txBody>
          <a:bodyPr/>
          <a:lstStyle/>
          <a:p>
            <a:fld id="{22D8BFD1-A6AB-47E8-8702-18A2AF930757}" type="datetimeFigureOut">
              <a:rPr lang="en-US" smtClean="0"/>
              <a:t>8/22/2025</a:t>
            </a:fld>
            <a:endParaRPr lang="en-US"/>
          </a:p>
        </p:txBody>
      </p:sp>
      <p:sp>
        <p:nvSpPr>
          <p:cNvPr id="4" name="Footer Placeholder 3">
            <a:extLst>
              <a:ext uri="{FF2B5EF4-FFF2-40B4-BE49-F238E27FC236}">
                <a16:creationId xmlns:a16="http://schemas.microsoft.com/office/drawing/2014/main" id="{41DD27C9-55E4-4285-852C-4A74377139D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3E91D01-0CB1-428F-895C-CD33643C8B49}"/>
              </a:ext>
            </a:extLst>
          </p:cNvPr>
          <p:cNvSpPr>
            <a:spLocks noGrp="1"/>
          </p:cNvSpPr>
          <p:nvPr>
            <p:ph type="sldNum" sz="quarter" idx="12"/>
          </p:nvPr>
        </p:nvSpPr>
        <p:spPr/>
        <p:txBody>
          <a:bodyPr/>
          <a:lstStyle/>
          <a:p>
            <a:fld id="{1FE7C58D-4E08-443B-997B-2A796E51C247}" type="slidenum">
              <a:rPr lang="en-US" smtClean="0"/>
              <a:t>‹#›</a:t>
            </a:fld>
            <a:endParaRPr lang="en-US"/>
          </a:p>
        </p:txBody>
      </p:sp>
    </p:spTree>
    <p:custDataLst>
      <p:tags r:id="rId1"/>
    </p:custDataLst>
    <p:extLst>
      <p:ext uri="{BB962C8B-B14F-4D97-AF65-F5344CB8AC3E}">
        <p14:creationId xmlns:p14="http://schemas.microsoft.com/office/powerpoint/2010/main" val="3674896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DC4E89-4659-4D24-AC78-B03ACC8A7266}"/>
              </a:ext>
            </a:extLst>
          </p:cNvPr>
          <p:cNvSpPr>
            <a:spLocks noGrp="1"/>
          </p:cNvSpPr>
          <p:nvPr>
            <p:ph type="dt" sz="half" idx="10"/>
          </p:nvPr>
        </p:nvSpPr>
        <p:spPr/>
        <p:txBody>
          <a:bodyPr/>
          <a:lstStyle/>
          <a:p>
            <a:fld id="{22D8BFD1-A6AB-47E8-8702-18A2AF930757}" type="datetimeFigureOut">
              <a:rPr lang="en-US" smtClean="0"/>
              <a:t>8/22/2025</a:t>
            </a:fld>
            <a:endParaRPr lang="en-US"/>
          </a:p>
        </p:txBody>
      </p:sp>
      <p:sp>
        <p:nvSpPr>
          <p:cNvPr id="3" name="Footer Placeholder 2">
            <a:extLst>
              <a:ext uri="{FF2B5EF4-FFF2-40B4-BE49-F238E27FC236}">
                <a16:creationId xmlns:a16="http://schemas.microsoft.com/office/drawing/2014/main" id="{3EB524BE-0D09-451E-9B80-CA5447537A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97EBA3-A977-4BC6-94DD-7A99CB0687F9}"/>
              </a:ext>
            </a:extLst>
          </p:cNvPr>
          <p:cNvSpPr>
            <a:spLocks noGrp="1"/>
          </p:cNvSpPr>
          <p:nvPr>
            <p:ph type="sldNum" sz="quarter" idx="12"/>
          </p:nvPr>
        </p:nvSpPr>
        <p:spPr/>
        <p:txBody>
          <a:bodyPr/>
          <a:lstStyle/>
          <a:p>
            <a:fld id="{1FE7C58D-4E08-443B-997B-2A796E51C247}" type="slidenum">
              <a:rPr lang="en-US" smtClean="0"/>
              <a:t>‹#›</a:t>
            </a:fld>
            <a:endParaRPr lang="en-US"/>
          </a:p>
        </p:txBody>
      </p:sp>
    </p:spTree>
    <p:extLst>
      <p:ext uri="{BB962C8B-B14F-4D97-AF65-F5344CB8AC3E}">
        <p14:creationId xmlns:p14="http://schemas.microsoft.com/office/powerpoint/2010/main" val="674335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1 ihcda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34170" y="274638"/>
            <a:ext cx="11165164" cy="1143000"/>
          </a:xfrm>
        </p:spPr>
        <p:txBody>
          <a:bodyPr/>
          <a:lstStyle>
            <a:lvl1pPr>
              <a:defRPr cap="all"/>
            </a:lvl1pPr>
          </a:lstStyle>
          <a:p>
            <a:r>
              <a:rPr lang="en-US" dirty="0"/>
              <a:t>Click to edit Master title style</a:t>
            </a:r>
          </a:p>
        </p:txBody>
      </p:sp>
      <p:sp>
        <p:nvSpPr>
          <p:cNvPr id="3" name="Content Placeholder 2"/>
          <p:cNvSpPr>
            <a:spLocks noGrp="1"/>
          </p:cNvSpPr>
          <p:nvPr>
            <p:ph sz="half" idx="1"/>
          </p:nvPr>
        </p:nvSpPr>
        <p:spPr>
          <a:xfrm>
            <a:off x="434169" y="1600201"/>
            <a:ext cx="5409275" cy="4525963"/>
          </a:xfrm>
        </p:spPr>
        <p:txBody>
          <a:bodyPr/>
          <a:lstStyle>
            <a:lvl1pPr>
              <a:buNone/>
              <a:defRPr sz="1800"/>
            </a:lvl1pPr>
            <a:lvl2pPr>
              <a:buClr>
                <a:srgbClr val="003359"/>
              </a:buClr>
              <a:buFont typeface="Arial" pitchFamily="34" charset="0"/>
              <a:buChar char="•"/>
              <a:defRPr sz="1600"/>
            </a:lvl2pPr>
            <a:lvl3pPr>
              <a:buClr>
                <a:srgbClr val="003359"/>
              </a:buClr>
              <a:buFont typeface="Frutiger LT Std 45 Light" pitchFamily="34" charset="0"/>
              <a:buChar char="‐"/>
              <a:defRPr sz="1400"/>
            </a:lvl3pPr>
            <a:lvl4pPr>
              <a:buClr>
                <a:srgbClr val="003359"/>
              </a:buClr>
              <a:buFont typeface="Arial" pitchFamily="34" charset="0"/>
              <a:buChar char="•"/>
              <a:defRPr sz="1200"/>
            </a:lvl4pPr>
            <a:lvl5pPr>
              <a:buClr>
                <a:srgbClr val="003359"/>
              </a:buClr>
              <a:buFont typeface="Frutiger LT Std 45 Light" pitchFamily="34" charset="0"/>
              <a:buChar char="‐"/>
              <a:defRPr sz="1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normAutofit/>
          </a:bodyPr>
          <a:lstStyle>
            <a:lvl1pPr>
              <a:buNone/>
              <a:defRPr sz="1800">
                <a:solidFill>
                  <a:srgbClr val="003359"/>
                </a:solidFill>
              </a:defRPr>
            </a:lvl1pPr>
            <a:lvl2pPr>
              <a:buClr>
                <a:srgbClr val="003359"/>
              </a:buClr>
              <a:buFont typeface="Arial" pitchFamily="34" charset="0"/>
              <a:buChar char="•"/>
              <a:defRPr sz="1600">
                <a:solidFill>
                  <a:srgbClr val="003359"/>
                </a:solidFill>
              </a:defRPr>
            </a:lvl2pPr>
            <a:lvl3pPr>
              <a:buClr>
                <a:srgbClr val="003359"/>
              </a:buClr>
              <a:buFont typeface="Frutiger LT Std 45 Light" pitchFamily="34" charset="0"/>
              <a:buChar char="‐"/>
              <a:defRPr sz="1400">
                <a:solidFill>
                  <a:srgbClr val="003359"/>
                </a:solidFill>
              </a:defRPr>
            </a:lvl3pPr>
            <a:lvl4pPr>
              <a:buClr>
                <a:srgbClr val="003359"/>
              </a:buClr>
              <a:buFont typeface="Arial" pitchFamily="34" charset="0"/>
              <a:buChar char="•"/>
              <a:defRPr sz="1200">
                <a:solidFill>
                  <a:srgbClr val="003359"/>
                </a:solidFill>
              </a:defRPr>
            </a:lvl4pPr>
            <a:lvl5pPr>
              <a:buClr>
                <a:srgbClr val="003359"/>
              </a:buClr>
              <a:buFont typeface="Frutiger LT Std 45 Light" pitchFamily="34" charset="0"/>
              <a:buChar char="‐"/>
              <a:defRPr sz="1000">
                <a:solidFill>
                  <a:srgbClr val="003359"/>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A34B95A3-C4EA-B007-9C40-B782E2631670}"/>
              </a:ext>
            </a:extLst>
          </p:cNvPr>
          <p:cNvSpPr>
            <a:spLocks noGrp="1"/>
          </p:cNvSpPr>
          <p:nvPr>
            <p:ph type="sldNum" sz="quarter" idx="10"/>
          </p:nvPr>
        </p:nvSpPr>
        <p:spPr/>
        <p:txBody>
          <a:bodyPr/>
          <a:lstStyle>
            <a:lvl1pPr>
              <a:defRPr/>
            </a:lvl1pPr>
          </a:lstStyle>
          <a:p>
            <a:pPr>
              <a:defRPr/>
            </a:pPr>
            <a:fld id="{89AB6E47-F547-46C4-8B35-06605DA6A81E}" type="slidenum">
              <a:rPr lang="en-US" altLang="en-US"/>
              <a:pPr>
                <a:defRPr/>
              </a:pPr>
              <a:t>‹#›</a:t>
            </a:fld>
            <a:endParaRPr lang="en-US" altLang="en-US"/>
          </a:p>
        </p:txBody>
      </p:sp>
    </p:spTree>
    <p:extLst>
      <p:ext uri="{BB962C8B-B14F-4D97-AF65-F5344CB8AC3E}">
        <p14:creationId xmlns:p14="http://schemas.microsoft.com/office/powerpoint/2010/main" val="20312409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16659-31E1-4FD1-8169-6004CF3CF8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5ED5EC1-0727-4123-AE9C-99A9B0FE9B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0D13CB-6660-4858-B3A4-FB549FF9C2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659150-726C-4856-A7AD-2E72C36B7DF3}"/>
              </a:ext>
            </a:extLst>
          </p:cNvPr>
          <p:cNvSpPr>
            <a:spLocks noGrp="1"/>
          </p:cNvSpPr>
          <p:nvPr>
            <p:ph type="dt" sz="half" idx="10"/>
          </p:nvPr>
        </p:nvSpPr>
        <p:spPr/>
        <p:txBody>
          <a:bodyPr/>
          <a:lstStyle/>
          <a:p>
            <a:fld id="{22D8BFD1-A6AB-47E8-8702-18A2AF930757}" type="datetimeFigureOut">
              <a:rPr lang="en-US" smtClean="0"/>
              <a:t>8/22/2025</a:t>
            </a:fld>
            <a:endParaRPr lang="en-US"/>
          </a:p>
        </p:txBody>
      </p:sp>
      <p:sp>
        <p:nvSpPr>
          <p:cNvPr id="6" name="Footer Placeholder 5">
            <a:extLst>
              <a:ext uri="{FF2B5EF4-FFF2-40B4-BE49-F238E27FC236}">
                <a16:creationId xmlns:a16="http://schemas.microsoft.com/office/drawing/2014/main" id="{154843E5-6F25-4C2B-AAE5-B5815073B4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0B5BA8-D5C3-4018-B5B2-CFD0E1530F40}"/>
              </a:ext>
            </a:extLst>
          </p:cNvPr>
          <p:cNvSpPr>
            <a:spLocks noGrp="1"/>
          </p:cNvSpPr>
          <p:nvPr>
            <p:ph type="sldNum" sz="quarter" idx="12"/>
          </p:nvPr>
        </p:nvSpPr>
        <p:spPr/>
        <p:txBody>
          <a:bodyPr/>
          <a:lstStyle/>
          <a:p>
            <a:fld id="{1FE7C58D-4E08-443B-997B-2A796E51C247}" type="slidenum">
              <a:rPr lang="en-US" smtClean="0"/>
              <a:t>‹#›</a:t>
            </a:fld>
            <a:endParaRPr lang="en-US"/>
          </a:p>
        </p:txBody>
      </p:sp>
    </p:spTree>
    <p:extLst>
      <p:ext uri="{BB962C8B-B14F-4D97-AF65-F5344CB8AC3E}">
        <p14:creationId xmlns:p14="http://schemas.microsoft.com/office/powerpoint/2010/main" val="6400831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4ECA8-4354-4165-830C-D331C0E5C5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C71F9A-8C90-4531-A24B-E443F153A6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DBCEB2-323C-43CA-912D-8D3FA0CE96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938E5C0-4589-496B-A163-D8272D7DFF1C}"/>
              </a:ext>
            </a:extLst>
          </p:cNvPr>
          <p:cNvSpPr>
            <a:spLocks noGrp="1"/>
          </p:cNvSpPr>
          <p:nvPr>
            <p:ph type="dt" sz="half" idx="10"/>
          </p:nvPr>
        </p:nvSpPr>
        <p:spPr/>
        <p:txBody>
          <a:bodyPr/>
          <a:lstStyle/>
          <a:p>
            <a:fld id="{22D8BFD1-A6AB-47E8-8702-18A2AF930757}" type="datetimeFigureOut">
              <a:rPr lang="en-US" smtClean="0"/>
              <a:t>8/22/2025</a:t>
            </a:fld>
            <a:endParaRPr lang="en-US"/>
          </a:p>
        </p:txBody>
      </p:sp>
      <p:sp>
        <p:nvSpPr>
          <p:cNvPr id="6" name="Footer Placeholder 5">
            <a:extLst>
              <a:ext uri="{FF2B5EF4-FFF2-40B4-BE49-F238E27FC236}">
                <a16:creationId xmlns:a16="http://schemas.microsoft.com/office/drawing/2014/main" id="{644E8173-2EB5-440F-8894-517533D7B2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54931C-054E-471C-86CD-765A049B6D46}"/>
              </a:ext>
            </a:extLst>
          </p:cNvPr>
          <p:cNvSpPr>
            <a:spLocks noGrp="1"/>
          </p:cNvSpPr>
          <p:nvPr>
            <p:ph type="sldNum" sz="quarter" idx="12"/>
          </p:nvPr>
        </p:nvSpPr>
        <p:spPr/>
        <p:txBody>
          <a:bodyPr/>
          <a:lstStyle/>
          <a:p>
            <a:fld id="{1FE7C58D-4E08-443B-997B-2A796E51C247}" type="slidenum">
              <a:rPr lang="en-US" smtClean="0"/>
              <a:t>‹#›</a:t>
            </a:fld>
            <a:endParaRPr lang="en-US"/>
          </a:p>
        </p:txBody>
      </p:sp>
    </p:spTree>
    <p:extLst>
      <p:ext uri="{BB962C8B-B14F-4D97-AF65-F5344CB8AC3E}">
        <p14:creationId xmlns:p14="http://schemas.microsoft.com/office/powerpoint/2010/main" val="11211262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8A392-9949-4789-9A18-5EB0EC1B5E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562B93-10E6-4265-9233-D39744DEC29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F14A64-F637-4BD1-833E-5964BA784A9E}"/>
              </a:ext>
            </a:extLst>
          </p:cNvPr>
          <p:cNvSpPr>
            <a:spLocks noGrp="1"/>
          </p:cNvSpPr>
          <p:nvPr>
            <p:ph type="dt" sz="half" idx="10"/>
          </p:nvPr>
        </p:nvSpPr>
        <p:spPr/>
        <p:txBody>
          <a:bodyPr/>
          <a:lstStyle/>
          <a:p>
            <a:fld id="{22D8BFD1-A6AB-47E8-8702-18A2AF930757}" type="datetimeFigureOut">
              <a:rPr lang="en-US" smtClean="0"/>
              <a:t>8/22/2025</a:t>
            </a:fld>
            <a:endParaRPr lang="en-US"/>
          </a:p>
        </p:txBody>
      </p:sp>
      <p:sp>
        <p:nvSpPr>
          <p:cNvPr id="5" name="Footer Placeholder 4">
            <a:extLst>
              <a:ext uri="{FF2B5EF4-FFF2-40B4-BE49-F238E27FC236}">
                <a16:creationId xmlns:a16="http://schemas.microsoft.com/office/drawing/2014/main" id="{03020150-FAAE-49B2-A8EA-32AEA5E402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5040D8-87C1-49DA-B717-3A32971972FF}"/>
              </a:ext>
            </a:extLst>
          </p:cNvPr>
          <p:cNvSpPr>
            <a:spLocks noGrp="1"/>
          </p:cNvSpPr>
          <p:nvPr>
            <p:ph type="sldNum" sz="quarter" idx="12"/>
          </p:nvPr>
        </p:nvSpPr>
        <p:spPr/>
        <p:txBody>
          <a:bodyPr/>
          <a:lstStyle/>
          <a:p>
            <a:fld id="{1FE7C58D-4E08-443B-997B-2A796E51C247}" type="slidenum">
              <a:rPr lang="en-US" smtClean="0"/>
              <a:t>‹#›</a:t>
            </a:fld>
            <a:endParaRPr lang="en-US"/>
          </a:p>
        </p:txBody>
      </p:sp>
    </p:spTree>
    <p:extLst>
      <p:ext uri="{BB962C8B-B14F-4D97-AF65-F5344CB8AC3E}">
        <p14:creationId xmlns:p14="http://schemas.microsoft.com/office/powerpoint/2010/main" val="38434024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6172B0-2E63-4715-A799-3EAE039DBA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C5408A-ABB8-4002-BE37-107B3610D0B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42A194-B768-4C69-99C4-8816049B1494}"/>
              </a:ext>
            </a:extLst>
          </p:cNvPr>
          <p:cNvSpPr>
            <a:spLocks noGrp="1"/>
          </p:cNvSpPr>
          <p:nvPr>
            <p:ph type="dt" sz="half" idx="10"/>
          </p:nvPr>
        </p:nvSpPr>
        <p:spPr/>
        <p:txBody>
          <a:bodyPr/>
          <a:lstStyle/>
          <a:p>
            <a:fld id="{22D8BFD1-A6AB-47E8-8702-18A2AF930757}" type="datetimeFigureOut">
              <a:rPr lang="en-US" smtClean="0"/>
              <a:t>8/22/2025</a:t>
            </a:fld>
            <a:endParaRPr lang="en-US"/>
          </a:p>
        </p:txBody>
      </p:sp>
      <p:sp>
        <p:nvSpPr>
          <p:cNvPr id="5" name="Footer Placeholder 4">
            <a:extLst>
              <a:ext uri="{FF2B5EF4-FFF2-40B4-BE49-F238E27FC236}">
                <a16:creationId xmlns:a16="http://schemas.microsoft.com/office/drawing/2014/main" id="{5C8A716E-BA8D-46A8-B46A-7C3E977936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2A147D-6C7C-4B19-A893-B2F78D6BCAB3}"/>
              </a:ext>
            </a:extLst>
          </p:cNvPr>
          <p:cNvSpPr>
            <a:spLocks noGrp="1"/>
          </p:cNvSpPr>
          <p:nvPr>
            <p:ph type="sldNum" sz="quarter" idx="12"/>
          </p:nvPr>
        </p:nvSpPr>
        <p:spPr/>
        <p:txBody>
          <a:bodyPr/>
          <a:lstStyle/>
          <a:p>
            <a:fld id="{1FE7C58D-4E08-443B-997B-2A796E51C247}" type="slidenum">
              <a:rPr lang="en-US" smtClean="0"/>
              <a:t>‹#›</a:t>
            </a:fld>
            <a:endParaRPr lang="en-US"/>
          </a:p>
        </p:txBody>
      </p:sp>
    </p:spTree>
    <p:extLst>
      <p:ext uri="{BB962C8B-B14F-4D97-AF65-F5344CB8AC3E}">
        <p14:creationId xmlns:p14="http://schemas.microsoft.com/office/powerpoint/2010/main" val="3991928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91E3D08-AF76-4780-9E81-68818A9B9ADD}"/>
              </a:ext>
            </a:extLst>
          </p:cNvPr>
          <p:cNvSpPr>
            <a:spLocks noGrp="1"/>
          </p:cNvSpPr>
          <p:nvPr>
            <p:ph type="pic" sz="quarter" idx="10"/>
          </p:nvPr>
        </p:nvSpPr>
        <p:spPr>
          <a:xfrm>
            <a:off x="678425" y="1020548"/>
            <a:ext cx="4064000" cy="2738652"/>
          </a:xfrm>
          <a:custGeom>
            <a:avLst/>
            <a:gdLst>
              <a:gd name="connsiteX0" fmla="*/ 0 w 4064000"/>
              <a:gd name="connsiteY0" fmla="*/ 0 h 2738652"/>
              <a:gd name="connsiteX1" fmla="*/ 4064000 w 4064000"/>
              <a:gd name="connsiteY1" fmla="*/ 0 h 2738652"/>
              <a:gd name="connsiteX2" fmla="*/ 4064000 w 4064000"/>
              <a:gd name="connsiteY2" fmla="*/ 2738652 h 2738652"/>
              <a:gd name="connsiteX3" fmla="*/ 0 w 4064000"/>
              <a:gd name="connsiteY3" fmla="*/ 2738652 h 2738652"/>
            </a:gdLst>
            <a:ahLst/>
            <a:cxnLst>
              <a:cxn ang="0">
                <a:pos x="connsiteX0" y="connsiteY0"/>
              </a:cxn>
              <a:cxn ang="0">
                <a:pos x="connsiteX1" y="connsiteY1"/>
              </a:cxn>
              <a:cxn ang="0">
                <a:pos x="connsiteX2" y="connsiteY2"/>
              </a:cxn>
              <a:cxn ang="0">
                <a:pos x="connsiteX3" y="connsiteY3"/>
              </a:cxn>
            </a:cxnLst>
            <a:rect l="l" t="t" r="r" b="b"/>
            <a:pathLst>
              <a:path w="4064000" h="2738652">
                <a:moveTo>
                  <a:pt x="0" y="0"/>
                </a:moveTo>
                <a:lnTo>
                  <a:pt x="4064000" y="0"/>
                </a:lnTo>
                <a:lnTo>
                  <a:pt x="4064000" y="2738652"/>
                </a:lnTo>
                <a:lnTo>
                  <a:pt x="0" y="2738652"/>
                </a:lnTo>
                <a:close/>
              </a:path>
            </a:pathLst>
          </a:custGeom>
        </p:spPr>
        <p:txBody>
          <a:bodyPr wrap="square">
            <a:noAutofit/>
          </a:bodyPr>
          <a:lstStyle/>
          <a:p>
            <a:endParaRPr lang="en-US"/>
          </a:p>
        </p:txBody>
      </p:sp>
      <p:sp>
        <p:nvSpPr>
          <p:cNvPr id="11" name="Picture Placeholder 10">
            <a:extLst>
              <a:ext uri="{FF2B5EF4-FFF2-40B4-BE49-F238E27FC236}">
                <a16:creationId xmlns:a16="http://schemas.microsoft.com/office/drawing/2014/main" id="{04C73DD4-91A3-48F8-8B57-303042A155BC}"/>
              </a:ext>
            </a:extLst>
          </p:cNvPr>
          <p:cNvSpPr>
            <a:spLocks noGrp="1"/>
          </p:cNvSpPr>
          <p:nvPr>
            <p:ph type="pic" sz="quarter" idx="11"/>
          </p:nvPr>
        </p:nvSpPr>
        <p:spPr>
          <a:xfrm>
            <a:off x="4742426" y="1969454"/>
            <a:ext cx="2044455" cy="2602546"/>
          </a:xfrm>
          <a:custGeom>
            <a:avLst/>
            <a:gdLst>
              <a:gd name="connsiteX0" fmla="*/ 0 w 2044455"/>
              <a:gd name="connsiteY0" fmla="*/ 0 h 2602546"/>
              <a:gd name="connsiteX1" fmla="*/ 2044455 w 2044455"/>
              <a:gd name="connsiteY1" fmla="*/ 0 h 2602546"/>
              <a:gd name="connsiteX2" fmla="*/ 2044455 w 2044455"/>
              <a:gd name="connsiteY2" fmla="*/ 2602546 h 2602546"/>
              <a:gd name="connsiteX3" fmla="*/ 0 w 2044455"/>
              <a:gd name="connsiteY3" fmla="*/ 2602546 h 2602546"/>
            </a:gdLst>
            <a:ahLst/>
            <a:cxnLst>
              <a:cxn ang="0">
                <a:pos x="connsiteX0" y="connsiteY0"/>
              </a:cxn>
              <a:cxn ang="0">
                <a:pos x="connsiteX1" y="connsiteY1"/>
              </a:cxn>
              <a:cxn ang="0">
                <a:pos x="connsiteX2" y="connsiteY2"/>
              </a:cxn>
              <a:cxn ang="0">
                <a:pos x="connsiteX3" y="connsiteY3"/>
              </a:cxn>
            </a:cxnLst>
            <a:rect l="l" t="t" r="r" b="b"/>
            <a:pathLst>
              <a:path w="2044455" h="2602546">
                <a:moveTo>
                  <a:pt x="0" y="0"/>
                </a:moveTo>
                <a:lnTo>
                  <a:pt x="2044455" y="0"/>
                </a:lnTo>
                <a:lnTo>
                  <a:pt x="2044455" y="2602546"/>
                </a:lnTo>
                <a:lnTo>
                  <a:pt x="0" y="2602546"/>
                </a:lnTo>
                <a:close/>
              </a:path>
            </a:pathLst>
          </a:custGeom>
        </p:spPr>
        <p:txBody>
          <a:bodyPr wrap="square">
            <a:noAutofit/>
          </a:bodyPr>
          <a:lstStyle/>
          <a:p>
            <a:endParaRPr lang="en-US"/>
          </a:p>
        </p:txBody>
      </p:sp>
      <p:sp>
        <p:nvSpPr>
          <p:cNvPr id="14" name="Picture Placeholder 13">
            <a:extLst>
              <a:ext uri="{FF2B5EF4-FFF2-40B4-BE49-F238E27FC236}">
                <a16:creationId xmlns:a16="http://schemas.microsoft.com/office/drawing/2014/main" id="{89A8EBC6-F45A-4270-9021-86976C5E33E3}"/>
              </a:ext>
            </a:extLst>
          </p:cNvPr>
          <p:cNvSpPr>
            <a:spLocks noGrp="1"/>
          </p:cNvSpPr>
          <p:nvPr>
            <p:ph type="pic" sz="quarter" idx="12"/>
          </p:nvPr>
        </p:nvSpPr>
        <p:spPr>
          <a:xfrm>
            <a:off x="2697969" y="3759200"/>
            <a:ext cx="2044455" cy="2602546"/>
          </a:xfrm>
          <a:custGeom>
            <a:avLst/>
            <a:gdLst>
              <a:gd name="connsiteX0" fmla="*/ 0 w 2044455"/>
              <a:gd name="connsiteY0" fmla="*/ 0 h 2602546"/>
              <a:gd name="connsiteX1" fmla="*/ 2044455 w 2044455"/>
              <a:gd name="connsiteY1" fmla="*/ 0 h 2602546"/>
              <a:gd name="connsiteX2" fmla="*/ 2044455 w 2044455"/>
              <a:gd name="connsiteY2" fmla="*/ 2602546 h 2602546"/>
              <a:gd name="connsiteX3" fmla="*/ 0 w 2044455"/>
              <a:gd name="connsiteY3" fmla="*/ 2602546 h 2602546"/>
            </a:gdLst>
            <a:ahLst/>
            <a:cxnLst>
              <a:cxn ang="0">
                <a:pos x="connsiteX0" y="connsiteY0"/>
              </a:cxn>
              <a:cxn ang="0">
                <a:pos x="connsiteX1" y="connsiteY1"/>
              </a:cxn>
              <a:cxn ang="0">
                <a:pos x="connsiteX2" y="connsiteY2"/>
              </a:cxn>
              <a:cxn ang="0">
                <a:pos x="connsiteX3" y="connsiteY3"/>
              </a:cxn>
            </a:cxnLst>
            <a:rect l="l" t="t" r="r" b="b"/>
            <a:pathLst>
              <a:path w="2044455" h="2602546">
                <a:moveTo>
                  <a:pt x="0" y="0"/>
                </a:moveTo>
                <a:lnTo>
                  <a:pt x="2044455" y="0"/>
                </a:lnTo>
                <a:lnTo>
                  <a:pt x="2044455" y="2602546"/>
                </a:lnTo>
                <a:lnTo>
                  <a:pt x="0" y="2602546"/>
                </a:lnTo>
                <a:close/>
              </a:path>
            </a:pathLst>
          </a:custGeom>
        </p:spPr>
        <p:txBody>
          <a:bodyPr wrap="square">
            <a:noAutofit/>
          </a:bodyPr>
          <a:lstStyle/>
          <a:p>
            <a:endParaRPr lang="en-US"/>
          </a:p>
        </p:txBody>
      </p:sp>
    </p:spTree>
    <p:extLst>
      <p:ext uri="{BB962C8B-B14F-4D97-AF65-F5344CB8AC3E}">
        <p14:creationId xmlns:p14="http://schemas.microsoft.com/office/powerpoint/2010/main" val="134584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4"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cSld name="1_Blank">
    <p:spTree>
      <p:nvGrpSpPr>
        <p:cNvPr id="1" name=""/>
        <p:cNvGrpSpPr/>
        <p:nvPr/>
      </p:nvGrpSpPr>
      <p:grpSpPr>
        <a:xfrm>
          <a:off x="0" y="0"/>
          <a:ext cx="0" cy="0"/>
          <a:chOff x="0" y="0"/>
          <a:chExt cx="0" cy="0"/>
        </a:xfrm>
      </p:grpSpPr>
      <p:sp>
        <p:nvSpPr>
          <p:cNvPr id="2" name="Footer Placeholder 5"/>
          <p:cNvSpPr txBox="1">
            <a:spLocks noGrp="1"/>
          </p:cNvSpPr>
          <p:nvPr>
            <p:ph type="ftr" sz="quarter" idx="9"/>
          </p:nvPr>
        </p:nvSpPr>
        <p:spPr/>
        <p:txBody>
          <a:bodyPr/>
          <a:lstStyle>
            <a:lvl1pPr>
              <a:defRPr/>
            </a:lvl1pPr>
          </a:lstStyle>
          <a:p>
            <a:pPr>
              <a:defRPr/>
            </a:pPr>
            <a:endParaRPr lang="en-US"/>
          </a:p>
        </p:txBody>
      </p:sp>
      <p:sp>
        <p:nvSpPr>
          <p:cNvPr id="3" name="Title 1"/>
          <p:cNvSpPr txBox="1">
            <a:spLocks noGrp="1"/>
          </p:cNvSpPr>
          <p:nvPr>
            <p:ph type="title"/>
          </p:nvPr>
        </p:nvSpPr>
        <p:spPr>
          <a:xfrm>
            <a:off x="1219200" y="336436"/>
            <a:ext cx="9702795" cy="704965"/>
          </a:xfrm>
        </p:spPr>
        <p:txBody>
          <a:bodyPr/>
          <a:lstStyle>
            <a:lvl1pPr>
              <a:defRPr>
                <a:solidFill>
                  <a:schemeClr val="tx1">
                    <a:lumMod val="50000"/>
                    <a:lumOff val="50000"/>
                  </a:schemeClr>
                </a:solidFill>
                <a:latin typeface="Century Gothic" panose="020B0502020202020204" pitchFamily="34" charset="0"/>
              </a:defRPr>
            </a:lvl1pPr>
          </a:lstStyle>
          <a:p>
            <a:pPr lvl="0"/>
            <a:r>
              <a:rPr lang="en-US"/>
              <a:t>Title Text Here</a:t>
            </a:r>
          </a:p>
        </p:txBody>
      </p:sp>
      <p:sp>
        <p:nvSpPr>
          <p:cNvPr id="4" name="Rectangle 3"/>
          <p:cNvSpPr/>
          <p:nvPr userDrawn="1"/>
        </p:nvSpPr>
        <p:spPr>
          <a:xfrm>
            <a:off x="144544" y="6376936"/>
            <a:ext cx="11620108" cy="261610"/>
          </a:xfrm>
          <a:prstGeom prst="rect">
            <a:avLst/>
          </a:prstGeom>
        </p:spPr>
        <p:txBody>
          <a:bodyPr wrap="square">
            <a:spAutoFit/>
          </a:bodyPr>
          <a:lstStyle/>
          <a:p>
            <a:pPr>
              <a:defRPr/>
            </a:pPr>
            <a:r>
              <a:rPr lang="en-US" sz="1100"/>
              <a:t>© All rights reserved. No utilization or reproduction of this material is allowed without the written permission of CSH.</a:t>
            </a:r>
          </a:p>
        </p:txBody>
      </p:sp>
    </p:spTree>
    <p:custDataLst>
      <p:tags r:id="rId1"/>
    </p:custDataLst>
    <p:extLst>
      <p:ext uri="{BB962C8B-B14F-4D97-AF65-F5344CB8AC3E}">
        <p14:creationId xmlns:p14="http://schemas.microsoft.com/office/powerpoint/2010/main" val="2416870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F6D97F3-398C-4C6D-BEF3-725198893BAC}"/>
              </a:ext>
            </a:extLst>
          </p:cNvPr>
          <p:cNvSpPr>
            <a:spLocks noGrp="1"/>
          </p:cNvSpPr>
          <p:nvPr>
            <p:ph type="pic" sz="quarter" idx="10"/>
          </p:nvPr>
        </p:nvSpPr>
        <p:spPr>
          <a:xfrm>
            <a:off x="3470787" y="0"/>
            <a:ext cx="2625214" cy="6858000"/>
          </a:xfrm>
          <a:custGeom>
            <a:avLst/>
            <a:gdLst>
              <a:gd name="connsiteX0" fmla="*/ 0 w 2625214"/>
              <a:gd name="connsiteY0" fmla="*/ 0 h 6858000"/>
              <a:gd name="connsiteX1" fmla="*/ 2625214 w 2625214"/>
              <a:gd name="connsiteY1" fmla="*/ 0 h 6858000"/>
              <a:gd name="connsiteX2" fmla="*/ 2625214 w 2625214"/>
              <a:gd name="connsiteY2" fmla="*/ 6858000 h 6858000"/>
              <a:gd name="connsiteX3" fmla="*/ 0 w 262521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625214" h="6858000">
                <a:moveTo>
                  <a:pt x="0" y="0"/>
                </a:moveTo>
                <a:lnTo>
                  <a:pt x="2625214" y="0"/>
                </a:lnTo>
                <a:lnTo>
                  <a:pt x="2625214"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3461754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 ihcda title slide on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47031" y="1280970"/>
            <a:ext cx="10363200" cy="1139841"/>
          </a:xfrm>
        </p:spPr>
        <p:txBody>
          <a:bodyPr/>
          <a:lstStyle>
            <a:lvl1pPr>
              <a:defRPr cap="all">
                <a:solidFill>
                  <a:srgbClr val="FFFFFF"/>
                </a:solidFill>
              </a:defRPr>
            </a:lvl1pPr>
          </a:lstStyle>
          <a:p>
            <a:r>
              <a:rPr lang="en-US" dirty="0"/>
              <a:t>Click to edit Master title style</a:t>
            </a:r>
          </a:p>
        </p:txBody>
      </p:sp>
      <p:sp>
        <p:nvSpPr>
          <p:cNvPr id="3" name="Slide Number Placeholder 5">
            <a:extLst>
              <a:ext uri="{FF2B5EF4-FFF2-40B4-BE49-F238E27FC236}">
                <a16:creationId xmlns:a16="http://schemas.microsoft.com/office/drawing/2014/main" id="{C4F70A5F-33CF-BC31-BFC2-5C3C19800A5B}"/>
              </a:ext>
            </a:extLst>
          </p:cNvPr>
          <p:cNvSpPr>
            <a:spLocks noGrp="1"/>
          </p:cNvSpPr>
          <p:nvPr>
            <p:ph type="sldNum" sz="quarter" idx="10"/>
          </p:nvPr>
        </p:nvSpPr>
        <p:spPr/>
        <p:txBody>
          <a:bodyPr/>
          <a:lstStyle>
            <a:lvl1pPr>
              <a:defRPr smtClean="0"/>
            </a:lvl1pPr>
          </a:lstStyle>
          <a:p>
            <a:pPr>
              <a:defRPr/>
            </a:pPr>
            <a:fld id="{71F8039D-0ED4-4882-817B-03F4D8DADDAA}" type="slidenum">
              <a:rPr lang="en-US" altLang="en-US"/>
              <a:pPr>
                <a:defRPr/>
              </a:pPr>
              <a:t>‹#›</a:t>
            </a:fld>
            <a:endParaRPr lang="en-US" altLang="en-US"/>
          </a:p>
        </p:txBody>
      </p:sp>
    </p:spTree>
    <p:extLst>
      <p:ext uri="{BB962C8B-B14F-4D97-AF65-F5344CB8AC3E}">
        <p14:creationId xmlns:p14="http://schemas.microsoft.com/office/powerpoint/2010/main" val="38450473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 ihcda title slide two">
    <p:spTree>
      <p:nvGrpSpPr>
        <p:cNvPr id="1" name=""/>
        <p:cNvGrpSpPr/>
        <p:nvPr/>
      </p:nvGrpSpPr>
      <p:grpSpPr>
        <a:xfrm>
          <a:off x="0" y="0"/>
          <a:ext cx="0" cy="0"/>
          <a:chOff x="0" y="0"/>
          <a:chExt cx="0" cy="0"/>
        </a:xfrm>
      </p:grpSpPr>
      <p:sp>
        <p:nvSpPr>
          <p:cNvPr id="2" name="Title 1"/>
          <p:cNvSpPr>
            <a:spLocks noGrp="1"/>
          </p:cNvSpPr>
          <p:nvPr>
            <p:ph type="ctrTitle"/>
          </p:nvPr>
        </p:nvSpPr>
        <p:spPr>
          <a:xfrm>
            <a:off x="447031" y="1266747"/>
            <a:ext cx="10363200" cy="1139841"/>
          </a:xfrm>
        </p:spPr>
        <p:txBody>
          <a:bodyPr/>
          <a:lstStyle>
            <a:lvl1pPr>
              <a:defRPr cap="all">
                <a:solidFill>
                  <a:srgbClr val="A2AD00"/>
                </a:solidFill>
                <a:latin typeface="Arial Bold"/>
                <a:cs typeface="Arial Bold"/>
              </a:defRPr>
            </a:lvl1pPr>
          </a:lstStyle>
          <a:p>
            <a:r>
              <a:rPr lang="en-US" dirty="0"/>
              <a:t>Click to edit Master title style</a:t>
            </a:r>
          </a:p>
        </p:txBody>
      </p:sp>
      <p:sp>
        <p:nvSpPr>
          <p:cNvPr id="3" name="Slide Number Placeholder 5">
            <a:extLst>
              <a:ext uri="{FF2B5EF4-FFF2-40B4-BE49-F238E27FC236}">
                <a16:creationId xmlns:a16="http://schemas.microsoft.com/office/drawing/2014/main" id="{A63A66F6-CE08-5512-A470-47DEC8D288C6}"/>
              </a:ext>
            </a:extLst>
          </p:cNvPr>
          <p:cNvSpPr>
            <a:spLocks noGrp="1"/>
          </p:cNvSpPr>
          <p:nvPr>
            <p:ph type="sldNum" sz="quarter" idx="10"/>
          </p:nvPr>
        </p:nvSpPr>
        <p:spPr/>
        <p:txBody>
          <a:bodyPr/>
          <a:lstStyle>
            <a:lvl1pPr>
              <a:defRPr smtClean="0"/>
            </a:lvl1pPr>
          </a:lstStyle>
          <a:p>
            <a:pPr>
              <a:defRPr/>
            </a:pPr>
            <a:fld id="{62F79C54-7351-4C0D-93EB-66BDE0A40DE1}" type="slidenum">
              <a:rPr lang="en-US" altLang="en-US"/>
              <a:pPr>
                <a:defRPr/>
              </a:pPr>
              <a:t>‹#›</a:t>
            </a:fld>
            <a:endParaRPr lang="en-US" altLang="en-US"/>
          </a:p>
        </p:txBody>
      </p:sp>
    </p:spTree>
    <p:extLst>
      <p:ext uri="{BB962C8B-B14F-4D97-AF65-F5344CB8AC3E}">
        <p14:creationId xmlns:p14="http://schemas.microsoft.com/office/powerpoint/2010/main" val="25611751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 ihcda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cap="all">
                <a:latin typeface="Arial Bold"/>
                <a:cs typeface="Arial Bold"/>
              </a:defRPr>
            </a:lvl1pPr>
          </a:lstStyle>
          <a:p>
            <a:r>
              <a:rPr lang="en-US" dirty="0"/>
              <a:t>Click to edit Master title style</a:t>
            </a:r>
          </a:p>
        </p:txBody>
      </p:sp>
      <p:sp>
        <p:nvSpPr>
          <p:cNvPr id="3" name="Content Placeholder 2"/>
          <p:cNvSpPr>
            <a:spLocks noGrp="1"/>
          </p:cNvSpPr>
          <p:nvPr>
            <p:ph idx="1"/>
          </p:nvPr>
        </p:nvSpPr>
        <p:spPr>
          <a:xfrm>
            <a:off x="447033" y="1426023"/>
            <a:ext cx="11152785" cy="4525963"/>
          </a:xfrm>
        </p:spPr>
        <p:txBody>
          <a:bodyPr/>
          <a:lstStyle>
            <a:lvl1pPr marL="0" indent="0">
              <a:buNone/>
              <a:defRPr sz="1800" b="0" i="0">
                <a:latin typeface="Arial"/>
                <a:cs typeface="Arial"/>
              </a:defRPr>
            </a:lvl1pPr>
            <a:lvl2pPr marL="687388" indent="-225425">
              <a:buClr>
                <a:srgbClr val="003359"/>
              </a:buClr>
              <a:buFont typeface="Arial" pitchFamily="34" charset="0"/>
              <a:buChar char="•"/>
              <a:defRPr sz="1600" b="0" i="0">
                <a:latin typeface="Arial"/>
                <a:cs typeface="Arial"/>
              </a:defRPr>
            </a:lvl2pPr>
            <a:lvl3pPr marL="1141413" indent="-227013">
              <a:buClr>
                <a:srgbClr val="003359"/>
              </a:buClr>
              <a:buFont typeface="Frutiger LT Std 45 Light" pitchFamily="34" charset="0"/>
              <a:buChar char="‐"/>
              <a:defRPr sz="1400" b="0" i="0">
                <a:latin typeface="Arial"/>
                <a:cs typeface="Arial"/>
              </a:defRPr>
            </a:lvl3pPr>
            <a:lvl4pPr marL="1601788" indent="-225425">
              <a:buClr>
                <a:srgbClr val="003359"/>
              </a:buClr>
              <a:buFont typeface="Arial" pitchFamily="34" charset="0"/>
              <a:buChar char="•"/>
              <a:defRPr sz="1200" b="0" i="0">
                <a:latin typeface="Arial"/>
                <a:cs typeface="Arial"/>
              </a:defRPr>
            </a:lvl4pPr>
            <a:lvl5pPr marL="2055813" indent="-227013">
              <a:buClr>
                <a:srgbClr val="003359"/>
              </a:buClr>
              <a:buFont typeface="Frutiger LT Std 45 Light" pitchFamily="34" charset="0"/>
              <a:buChar char="‐"/>
              <a:defRPr sz="1000" b="0" i="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11775A64-6BA8-03D0-C910-7171D9356D54}"/>
              </a:ext>
            </a:extLst>
          </p:cNvPr>
          <p:cNvSpPr>
            <a:spLocks noGrp="1"/>
          </p:cNvSpPr>
          <p:nvPr>
            <p:ph type="sldNum" sz="quarter" idx="10"/>
          </p:nvPr>
        </p:nvSpPr>
        <p:spPr/>
        <p:txBody>
          <a:bodyPr/>
          <a:lstStyle>
            <a:lvl1pPr>
              <a:defRPr/>
            </a:lvl1pPr>
          </a:lstStyle>
          <a:p>
            <a:pPr>
              <a:defRPr/>
            </a:pPr>
            <a:fld id="{10076008-D6F8-413B-9906-9B01BDB79084}" type="slidenum">
              <a:rPr lang="en-US" altLang="en-US"/>
              <a:pPr>
                <a:defRPr/>
              </a:pPr>
              <a:t>‹#›</a:t>
            </a:fld>
            <a:endParaRPr lang="en-US" altLang="en-US"/>
          </a:p>
        </p:txBody>
      </p:sp>
    </p:spTree>
    <p:extLst>
      <p:ext uri="{BB962C8B-B14F-4D97-AF65-F5344CB8AC3E}">
        <p14:creationId xmlns:p14="http://schemas.microsoft.com/office/powerpoint/2010/main" val="173557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3"/>
        <p:cNvGrpSpPr/>
        <p:nvPr/>
      </p:nvGrpSpPr>
      <p:grpSpPr>
        <a:xfrm>
          <a:off x="0" y="0"/>
          <a:ext cx="0" cy="0"/>
          <a:chOff x="0" y="0"/>
          <a:chExt cx="0" cy="0"/>
        </a:xfrm>
      </p:grpSpPr>
      <p:sp>
        <p:nvSpPr>
          <p:cNvPr id="14" name="Google Shape;14;g12f261aa162_0_296"/>
          <p:cNvSpPr>
            <a:spLocks noGrp="1"/>
          </p:cNvSpPr>
          <p:nvPr>
            <p:ph type="pic" idx="2"/>
          </p:nvPr>
        </p:nvSpPr>
        <p:spPr>
          <a:xfrm>
            <a:off x="0" y="0"/>
            <a:ext cx="12192000" cy="6858000"/>
          </a:xfrm>
          <a:prstGeom prst="rect">
            <a:avLst/>
          </a:prstGeom>
          <a:solidFill>
            <a:schemeClr val="lt1"/>
          </a:solidFill>
          <a:ln>
            <a:noFill/>
          </a:ln>
        </p:spPr>
      </p:sp>
    </p:spTree>
    <p:extLst>
      <p:ext uri="{BB962C8B-B14F-4D97-AF65-F5344CB8AC3E}">
        <p14:creationId xmlns:p14="http://schemas.microsoft.com/office/powerpoint/2010/main" val="6719033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1 ihcda 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12462" y="4093379"/>
            <a:ext cx="10414508" cy="1362075"/>
          </a:xfrm>
        </p:spPr>
        <p:txBody>
          <a:bodyPr anchor="t">
            <a:normAutofit/>
          </a:bodyPr>
          <a:lstStyle>
            <a:lvl1pPr algn="l">
              <a:defRPr sz="3000" b="1" cap="all"/>
            </a:lvl1pPr>
          </a:lstStyle>
          <a:p>
            <a:r>
              <a:rPr lang="en-US" dirty="0"/>
              <a:t>Click to edit Master title style</a:t>
            </a:r>
          </a:p>
        </p:txBody>
      </p:sp>
      <p:sp>
        <p:nvSpPr>
          <p:cNvPr id="3" name="Text Placeholder 2"/>
          <p:cNvSpPr>
            <a:spLocks noGrp="1"/>
          </p:cNvSpPr>
          <p:nvPr>
            <p:ph type="body" idx="1"/>
          </p:nvPr>
        </p:nvSpPr>
        <p:spPr>
          <a:xfrm>
            <a:off x="401609" y="2593192"/>
            <a:ext cx="10425361" cy="1500187"/>
          </a:xfrm>
        </p:spPr>
        <p:txBody>
          <a:bodyPr anchor="b">
            <a:normAutofit/>
          </a:bodyPr>
          <a:lstStyle>
            <a:lvl1pPr marL="0" indent="0">
              <a:buNone/>
              <a:defRPr sz="1800">
                <a:solidFill>
                  <a:srgbClr val="00335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Slide Number Placeholder 5">
            <a:extLst>
              <a:ext uri="{FF2B5EF4-FFF2-40B4-BE49-F238E27FC236}">
                <a16:creationId xmlns:a16="http://schemas.microsoft.com/office/drawing/2014/main" id="{B2E76843-BD34-C05A-4A2B-F9BE88AEEA5C}"/>
              </a:ext>
            </a:extLst>
          </p:cNvPr>
          <p:cNvSpPr>
            <a:spLocks noGrp="1"/>
          </p:cNvSpPr>
          <p:nvPr>
            <p:ph type="sldNum" sz="quarter" idx="10"/>
          </p:nvPr>
        </p:nvSpPr>
        <p:spPr/>
        <p:txBody>
          <a:bodyPr/>
          <a:lstStyle>
            <a:lvl1pPr>
              <a:defRPr/>
            </a:lvl1pPr>
          </a:lstStyle>
          <a:p>
            <a:pPr>
              <a:defRPr/>
            </a:pPr>
            <a:fld id="{4A04995F-DFE4-4610-A25A-C6EF1FC151A4}" type="slidenum">
              <a:rPr lang="en-US" altLang="en-US"/>
              <a:pPr>
                <a:defRPr/>
              </a:pPr>
              <a:t>‹#›</a:t>
            </a:fld>
            <a:endParaRPr lang="en-US" altLang="en-US"/>
          </a:p>
        </p:txBody>
      </p:sp>
    </p:spTree>
    <p:extLst>
      <p:ext uri="{BB962C8B-B14F-4D97-AF65-F5344CB8AC3E}">
        <p14:creationId xmlns:p14="http://schemas.microsoft.com/office/powerpoint/2010/main" val="21024125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1 ihcda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34171" y="274638"/>
            <a:ext cx="11165164" cy="1143000"/>
          </a:xfrm>
        </p:spPr>
        <p:txBody>
          <a:bodyPr/>
          <a:lstStyle>
            <a:lvl1pPr>
              <a:defRPr cap="all"/>
            </a:lvl1pPr>
          </a:lstStyle>
          <a:p>
            <a:r>
              <a:rPr lang="en-US" dirty="0"/>
              <a:t>Click to edit Master title style</a:t>
            </a:r>
          </a:p>
        </p:txBody>
      </p:sp>
      <p:sp>
        <p:nvSpPr>
          <p:cNvPr id="3" name="Content Placeholder 2"/>
          <p:cNvSpPr>
            <a:spLocks noGrp="1"/>
          </p:cNvSpPr>
          <p:nvPr>
            <p:ph sz="half" idx="1"/>
          </p:nvPr>
        </p:nvSpPr>
        <p:spPr>
          <a:xfrm>
            <a:off x="434169" y="1600203"/>
            <a:ext cx="5409275" cy="4525963"/>
          </a:xfrm>
        </p:spPr>
        <p:txBody>
          <a:bodyPr/>
          <a:lstStyle>
            <a:lvl1pPr>
              <a:buNone/>
              <a:defRPr sz="1800"/>
            </a:lvl1pPr>
            <a:lvl2pPr>
              <a:buClr>
                <a:srgbClr val="003359"/>
              </a:buClr>
              <a:buFont typeface="Arial" pitchFamily="34" charset="0"/>
              <a:buChar char="•"/>
              <a:defRPr sz="1600"/>
            </a:lvl2pPr>
            <a:lvl3pPr>
              <a:buClr>
                <a:srgbClr val="003359"/>
              </a:buClr>
              <a:buFont typeface="Frutiger LT Std 45 Light" pitchFamily="34" charset="0"/>
              <a:buChar char="‐"/>
              <a:defRPr sz="1400"/>
            </a:lvl3pPr>
            <a:lvl4pPr>
              <a:buClr>
                <a:srgbClr val="003359"/>
              </a:buClr>
              <a:buFont typeface="Arial" pitchFamily="34" charset="0"/>
              <a:buChar char="•"/>
              <a:defRPr sz="1200"/>
            </a:lvl4pPr>
            <a:lvl5pPr>
              <a:buClr>
                <a:srgbClr val="003359"/>
              </a:buClr>
              <a:buFont typeface="Frutiger LT Std 45 Light" pitchFamily="34" charset="0"/>
              <a:buChar char="‐"/>
              <a:defRPr sz="1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3"/>
            <a:ext cx="5384800" cy="4525963"/>
          </a:xfrm>
        </p:spPr>
        <p:txBody>
          <a:bodyPr>
            <a:normAutofit/>
          </a:bodyPr>
          <a:lstStyle>
            <a:lvl1pPr>
              <a:buNone/>
              <a:defRPr sz="1800">
                <a:solidFill>
                  <a:srgbClr val="003359"/>
                </a:solidFill>
              </a:defRPr>
            </a:lvl1pPr>
            <a:lvl2pPr>
              <a:buClr>
                <a:srgbClr val="003359"/>
              </a:buClr>
              <a:buFont typeface="Arial" pitchFamily="34" charset="0"/>
              <a:buChar char="•"/>
              <a:defRPr sz="1600">
                <a:solidFill>
                  <a:srgbClr val="003359"/>
                </a:solidFill>
              </a:defRPr>
            </a:lvl2pPr>
            <a:lvl3pPr>
              <a:buClr>
                <a:srgbClr val="003359"/>
              </a:buClr>
              <a:buFont typeface="Frutiger LT Std 45 Light" pitchFamily="34" charset="0"/>
              <a:buChar char="‐"/>
              <a:defRPr sz="1400">
                <a:solidFill>
                  <a:srgbClr val="003359"/>
                </a:solidFill>
              </a:defRPr>
            </a:lvl3pPr>
            <a:lvl4pPr>
              <a:buClr>
                <a:srgbClr val="003359"/>
              </a:buClr>
              <a:buFont typeface="Arial" pitchFamily="34" charset="0"/>
              <a:buChar char="•"/>
              <a:defRPr sz="1200">
                <a:solidFill>
                  <a:srgbClr val="003359"/>
                </a:solidFill>
              </a:defRPr>
            </a:lvl4pPr>
            <a:lvl5pPr>
              <a:buClr>
                <a:srgbClr val="003359"/>
              </a:buClr>
              <a:buFont typeface="Frutiger LT Std 45 Light" pitchFamily="34" charset="0"/>
              <a:buChar char="‐"/>
              <a:defRPr sz="1000">
                <a:solidFill>
                  <a:srgbClr val="003359"/>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423D12F2-9FCF-0DF3-9AC3-0DC4EDAF1A65}"/>
              </a:ext>
            </a:extLst>
          </p:cNvPr>
          <p:cNvSpPr>
            <a:spLocks noGrp="1"/>
          </p:cNvSpPr>
          <p:nvPr>
            <p:ph type="sldNum" sz="quarter" idx="10"/>
          </p:nvPr>
        </p:nvSpPr>
        <p:spPr/>
        <p:txBody>
          <a:bodyPr/>
          <a:lstStyle>
            <a:lvl1pPr>
              <a:defRPr/>
            </a:lvl1pPr>
          </a:lstStyle>
          <a:p>
            <a:pPr>
              <a:defRPr/>
            </a:pPr>
            <a:fld id="{E98AFDCA-7082-4F77-8265-4D7C6AC4E3FE}" type="slidenum">
              <a:rPr lang="en-US" altLang="en-US"/>
              <a:pPr>
                <a:defRPr/>
              </a:pPr>
              <a:t>‹#›</a:t>
            </a:fld>
            <a:endParaRPr lang="en-US" altLang="en-US"/>
          </a:p>
        </p:txBody>
      </p:sp>
    </p:spTree>
    <p:extLst>
      <p:ext uri="{BB962C8B-B14F-4D97-AF65-F5344CB8AC3E}">
        <p14:creationId xmlns:p14="http://schemas.microsoft.com/office/powerpoint/2010/main" val="5455513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1 ihcda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dirty="0"/>
              <a:t>Click to edit Master title style</a:t>
            </a:r>
          </a:p>
        </p:txBody>
      </p:sp>
      <p:sp>
        <p:nvSpPr>
          <p:cNvPr id="3" name="Slide Number Placeholder 5">
            <a:extLst>
              <a:ext uri="{FF2B5EF4-FFF2-40B4-BE49-F238E27FC236}">
                <a16:creationId xmlns:a16="http://schemas.microsoft.com/office/drawing/2014/main" id="{A2D45107-3A32-4EDE-B013-354A9C8C7154}"/>
              </a:ext>
            </a:extLst>
          </p:cNvPr>
          <p:cNvSpPr>
            <a:spLocks noGrp="1"/>
          </p:cNvSpPr>
          <p:nvPr>
            <p:ph type="sldNum" sz="quarter" idx="10"/>
          </p:nvPr>
        </p:nvSpPr>
        <p:spPr/>
        <p:txBody>
          <a:bodyPr/>
          <a:lstStyle>
            <a:lvl1pPr>
              <a:defRPr/>
            </a:lvl1pPr>
          </a:lstStyle>
          <a:p>
            <a:pPr>
              <a:defRPr/>
            </a:pPr>
            <a:fld id="{1BF70C2A-5D5B-441B-A89F-3E3202B200EC}" type="slidenum">
              <a:rPr lang="en-US" altLang="en-US"/>
              <a:pPr>
                <a:defRPr/>
              </a:pPr>
              <a:t>‹#›</a:t>
            </a:fld>
            <a:endParaRPr lang="en-US" altLang="en-US"/>
          </a:p>
        </p:txBody>
      </p:sp>
    </p:spTree>
    <p:extLst>
      <p:ext uri="{BB962C8B-B14F-4D97-AF65-F5344CB8AC3E}">
        <p14:creationId xmlns:p14="http://schemas.microsoft.com/office/powerpoint/2010/main" val="41594489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1 ihcda 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DE913558-A3AC-3006-9C5B-DDB4CD669E32}"/>
              </a:ext>
            </a:extLst>
          </p:cNvPr>
          <p:cNvSpPr>
            <a:spLocks noGrp="1"/>
          </p:cNvSpPr>
          <p:nvPr>
            <p:ph type="sldNum" sz="quarter" idx="10"/>
          </p:nvPr>
        </p:nvSpPr>
        <p:spPr/>
        <p:txBody>
          <a:bodyPr/>
          <a:lstStyle>
            <a:lvl1pPr>
              <a:defRPr/>
            </a:lvl1pPr>
          </a:lstStyle>
          <a:p>
            <a:pPr>
              <a:defRPr/>
            </a:pPr>
            <a:fld id="{CB6EA94F-1B1D-4594-94F1-9774B26FB750}" type="slidenum">
              <a:rPr lang="en-US" altLang="en-US"/>
              <a:pPr>
                <a:defRPr/>
              </a:pPr>
              <a:t>‹#›</a:t>
            </a:fld>
            <a:endParaRPr lang="en-US" altLang="en-US"/>
          </a:p>
        </p:txBody>
      </p:sp>
    </p:spTree>
    <p:extLst>
      <p:ext uri="{BB962C8B-B14F-4D97-AF65-F5344CB8AC3E}">
        <p14:creationId xmlns:p14="http://schemas.microsoft.com/office/powerpoint/2010/main" val="27701262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1 ihcda 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4170" y="273050"/>
            <a:ext cx="4186516" cy="1162050"/>
          </a:xfrm>
        </p:spPr>
        <p:txBody>
          <a:bodyPr anchor="b">
            <a:noAutofit/>
          </a:bodyPr>
          <a:lstStyle>
            <a:lvl1pPr algn="l">
              <a:defRPr sz="2000" b="1" cap="all"/>
            </a:lvl1pPr>
          </a:lstStyle>
          <a:p>
            <a:r>
              <a:rPr lang="en-US" dirty="0"/>
              <a:t>Click to edit Master title style</a:t>
            </a:r>
          </a:p>
        </p:txBody>
      </p:sp>
      <p:sp>
        <p:nvSpPr>
          <p:cNvPr id="3" name="Content Placeholder 2"/>
          <p:cNvSpPr>
            <a:spLocks noGrp="1"/>
          </p:cNvSpPr>
          <p:nvPr>
            <p:ph idx="1"/>
          </p:nvPr>
        </p:nvSpPr>
        <p:spPr>
          <a:xfrm>
            <a:off x="4766733" y="273053"/>
            <a:ext cx="6815667" cy="5853113"/>
          </a:xfrm>
        </p:spPr>
        <p:txBody>
          <a:bodyPr>
            <a:normAutofit/>
          </a:bodyPr>
          <a:lstStyle>
            <a:lvl1pPr>
              <a:buClr>
                <a:srgbClr val="003359"/>
              </a:buClr>
              <a:buFont typeface="Arial" pitchFamily="34" charset="0"/>
              <a:buChar char="•"/>
              <a:defRPr sz="1600"/>
            </a:lvl1pPr>
            <a:lvl2pPr>
              <a:buClr>
                <a:srgbClr val="003359"/>
              </a:buClr>
              <a:buFont typeface="Frutiger LT Std 45 Light" pitchFamily="34" charset="0"/>
              <a:buChar char="‐"/>
              <a:defRPr sz="1400"/>
            </a:lvl2pPr>
            <a:lvl3pPr>
              <a:buClr>
                <a:srgbClr val="003359"/>
              </a:buClr>
              <a:buFont typeface="Arial" pitchFamily="34" charset="0"/>
              <a:buChar char="•"/>
              <a:defRPr sz="1200"/>
            </a:lvl3pPr>
            <a:lvl4pPr>
              <a:buClr>
                <a:srgbClr val="003359"/>
              </a:buClr>
              <a:buFont typeface="Frutiger LT Std 45 Light" pitchFamily="34" charset="0"/>
              <a:buChar char="‐"/>
              <a:defRPr sz="1000"/>
            </a:lvl4pPr>
            <a:lvl5pPr>
              <a:buClr>
                <a:srgbClr val="003359"/>
              </a:buClr>
              <a:buFont typeface="Arial" pitchFamily="34" charset="0"/>
              <a:buChar char="•"/>
              <a:defRPr sz="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34170" y="1435103"/>
            <a:ext cx="4186516" cy="4691063"/>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5">
            <a:extLst>
              <a:ext uri="{FF2B5EF4-FFF2-40B4-BE49-F238E27FC236}">
                <a16:creationId xmlns:a16="http://schemas.microsoft.com/office/drawing/2014/main" id="{296693B8-B50A-BDAE-8C4E-61AFBA3A8B39}"/>
              </a:ext>
            </a:extLst>
          </p:cNvPr>
          <p:cNvSpPr>
            <a:spLocks noGrp="1"/>
          </p:cNvSpPr>
          <p:nvPr>
            <p:ph type="sldNum" sz="quarter" idx="10"/>
          </p:nvPr>
        </p:nvSpPr>
        <p:spPr/>
        <p:txBody>
          <a:bodyPr/>
          <a:lstStyle>
            <a:lvl1pPr>
              <a:defRPr/>
            </a:lvl1pPr>
          </a:lstStyle>
          <a:p>
            <a:pPr>
              <a:defRPr/>
            </a:pPr>
            <a:fld id="{25729E22-135C-41BE-B64C-79F25A605EBF}" type="slidenum">
              <a:rPr lang="en-US" altLang="en-US"/>
              <a:pPr>
                <a:defRPr/>
              </a:pPr>
              <a:t>‹#›</a:t>
            </a:fld>
            <a:endParaRPr lang="en-US" altLang="en-US"/>
          </a:p>
        </p:txBody>
      </p:sp>
    </p:spTree>
    <p:extLst>
      <p:ext uri="{BB962C8B-B14F-4D97-AF65-F5344CB8AC3E}">
        <p14:creationId xmlns:p14="http://schemas.microsoft.com/office/powerpoint/2010/main" val="10246034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 ihcda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3000" b="1" cap="all"/>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Slide Number Placeholder 5">
            <a:extLst>
              <a:ext uri="{FF2B5EF4-FFF2-40B4-BE49-F238E27FC236}">
                <a16:creationId xmlns:a16="http://schemas.microsoft.com/office/drawing/2014/main" id="{72028667-4FD9-331C-364F-BADC08073489}"/>
              </a:ext>
            </a:extLst>
          </p:cNvPr>
          <p:cNvSpPr>
            <a:spLocks noGrp="1"/>
          </p:cNvSpPr>
          <p:nvPr>
            <p:ph type="sldNum" sz="quarter" idx="10"/>
          </p:nvPr>
        </p:nvSpPr>
        <p:spPr/>
        <p:txBody>
          <a:bodyPr/>
          <a:lstStyle>
            <a:lvl1pPr>
              <a:defRPr/>
            </a:lvl1pPr>
          </a:lstStyle>
          <a:p>
            <a:pPr>
              <a:defRPr/>
            </a:pPr>
            <a:fld id="{DC76044E-F54F-48EE-A653-93A3FFC8C1A8}" type="slidenum">
              <a:rPr lang="en-US" altLang="en-US"/>
              <a:pPr>
                <a:defRPr/>
              </a:pPr>
              <a:t>‹#›</a:t>
            </a:fld>
            <a:endParaRPr lang="en-US" altLang="en-US"/>
          </a:p>
        </p:txBody>
      </p:sp>
    </p:spTree>
    <p:extLst>
      <p:ext uri="{BB962C8B-B14F-4D97-AF65-F5344CB8AC3E}">
        <p14:creationId xmlns:p14="http://schemas.microsoft.com/office/powerpoint/2010/main" val="24509883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Content Placeholder 3"/>
          <p:cNvSpPr>
            <a:spLocks noGrp="1"/>
          </p:cNvSpPr>
          <p:nvPr>
            <p:ph sz="half" idx="10"/>
          </p:nvPr>
        </p:nvSpPr>
        <p:spPr>
          <a:xfrm>
            <a:off x="85164" y="1325563"/>
            <a:ext cx="12106835" cy="4486275"/>
          </a:xfrm>
          <a:prstGeom prst="rect">
            <a:avLst/>
          </a:prstGeom>
        </p:spPr>
        <p:txBody>
          <a:bodyPr/>
          <a:lstStyle>
            <a:lvl1pPr marL="228600" indent="-228600">
              <a:buClr>
                <a:schemeClr val="tx1">
                  <a:lumMod val="65000"/>
                  <a:lumOff val="35000"/>
                </a:schemeClr>
              </a:buClr>
              <a:buFont typeface="Calibri" panose="020F0502020204030204" pitchFamily="34" charset="0"/>
              <a:buChar char="●"/>
              <a:defRPr/>
            </a:lvl1pPr>
            <a:lvl2pPr marL="685800" indent="-228600">
              <a:buClr>
                <a:schemeClr val="tx1">
                  <a:lumMod val="65000"/>
                  <a:lumOff val="35000"/>
                </a:schemeClr>
              </a:buClr>
              <a:buFont typeface="Calibri" panose="020F0502020204030204" pitchFamily="34" charset="0"/>
              <a:buChar char="●"/>
              <a:defRPr/>
            </a:lvl2pPr>
            <a:lvl3pPr marL="1143000" indent="-228600">
              <a:buClr>
                <a:schemeClr val="tx1">
                  <a:lumMod val="65000"/>
                  <a:lumOff val="35000"/>
                </a:schemeClr>
              </a:buClr>
              <a:buFont typeface="Calibri" panose="020F0502020204030204" pitchFamily="34" charset="0"/>
              <a:buChar char="●"/>
              <a:defRPr/>
            </a:lvl3pPr>
            <a:lvl4pPr marL="1600200" indent="-228600">
              <a:buClr>
                <a:schemeClr val="tx1">
                  <a:lumMod val="65000"/>
                  <a:lumOff val="35000"/>
                </a:schemeClr>
              </a:buClr>
              <a:buFont typeface="Calibri" panose="020F0502020204030204" pitchFamily="34" charset="0"/>
              <a:buChar char="●"/>
              <a:defRPr/>
            </a:lvl4pPr>
            <a:lvl5pPr marL="2057400" indent="-228600">
              <a:buClr>
                <a:schemeClr val="tx1">
                  <a:lumMod val="65000"/>
                  <a:lumOff val="35000"/>
                </a:schemeClr>
              </a:buClr>
              <a:buFont typeface="Calibri" panose="020F050202020403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55409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 ihcda title slide one">
    <p:bg>
      <p:bgPr>
        <a:blipFill dpi="0" rotWithShape="1">
          <a:blip r:embed="rId2">
            <a:lum/>
          </a:blip>
          <a:srcRect/>
          <a:tile tx="0" ty="0" sx="100000" sy="100000" flip="xy" algn="br"/>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47031" y="1280968"/>
            <a:ext cx="10363200" cy="1139841"/>
          </a:xfrm>
        </p:spPr>
        <p:txBody>
          <a:bodyPr/>
          <a:lstStyle>
            <a:lvl1pPr>
              <a:defRPr cap="all">
                <a:solidFill>
                  <a:srgbClr val="FFFFFF"/>
                </a:solidFill>
              </a:defRPr>
            </a:lvl1pPr>
          </a:lstStyle>
          <a:p>
            <a:r>
              <a:rPr lang="en-US" dirty="0"/>
              <a:t>Click to edit Master title style</a:t>
            </a:r>
          </a:p>
        </p:txBody>
      </p:sp>
      <p:sp>
        <p:nvSpPr>
          <p:cNvPr id="3" name="Slide Number Placeholder 5">
            <a:extLst>
              <a:ext uri="{FF2B5EF4-FFF2-40B4-BE49-F238E27FC236}">
                <a16:creationId xmlns:a16="http://schemas.microsoft.com/office/drawing/2014/main" id="{EFD5A7DC-0D17-6272-D71E-40A9091190BF}"/>
              </a:ext>
            </a:extLst>
          </p:cNvPr>
          <p:cNvSpPr>
            <a:spLocks noGrp="1"/>
          </p:cNvSpPr>
          <p:nvPr>
            <p:ph type="sldNum" sz="quarter" idx="10"/>
          </p:nvPr>
        </p:nvSpPr>
        <p:spPr/>
        <p:txBody>
          <a:bodyPr/>
          <a:lstStyle>
            <a:lvl1pPr>
              <a:defRPr/>
            </a:lvl1pPr>
          </a:lstStyle>
          <a:p>
            <a:pPr>
              <a:defRPr/>
            </a:pPr>
            <a:fld id="{337C30E8-7A05-4145-937D-6A0EDE5C434B}" type="slidenum">
              <a:rPr lang="en-US" altLang="en-US"/>
              <a:pPr>
                <a:defRPr/>
              </a:pPr>
              <a:t>‹#›</a:t>
            </a:fld>
            <a:endParaRPr lang="en-US" altLang="en-US"/>
          </a:p>
        </p:txBody>
      </p:sp>
    </p:spTree>
    <p:extLst>
      <p:ext uri="{BB962C8B-B14F-4D97-AF65-F5344CB8AC3E}">
        <p14:creationId xmlns:p14="http://schemas.microsoft.com/office/powerpoint/2010/main" val="12070138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 ihcda title slide two">
    <p:spTree>
      <p:nvGrpSpPr>
        <p:cNvPr id="1" name=""/>
        <p:cNvGrpSpPr/>
        <p:nvPr/>
      </p:nvGrpSpPr>
      <p:grpSpPr>
        <a:xfrm>
          <a:off x="0" y="0"/>
          <a:ext cx="0" cy="0"/>
          <a:chOff x="0" y="0"/>
          <a:chExt cx="0" cy="0"/>
        </a:xfrm>
      </p:grpSpPr>
      <p:sp>
        <p:nvSpPr>
          <p:cNvPr id="2" name="Title 1"/>
          <p:cNvSpPr>
            <a:spLocks noGrp="1"/>
          </p:cNvSpPr>
          <p:nvPr>
            <p:ph type="ctrTitle"/>
          </p:nvPr>
        </p:nvSpPr>
        <p:spPr>
          <a:xfrm>
            <a:off x="447031" y="1266747"/>
            <a:ext cx="10363200" cy="1139841"/>
          </a:xfrm>
        </p:spPr>
        <p:txBody>
          <a:bodyPr/>
          <a:lstStyle>
            <a:lvl1pPr>
              <a:defRPr cap="all">
                <a:solidFill>
                  <a:srgbClr val="A2AD00"/>
                </a:solidFill>
                <a:latin typeface="Arial Bold"/>
                <a:cs typeface="Arial Bold"/>
              </a:defRPr>
            </a:lvl1pPr>
          </a:lstStyle>
          <a:p>
            <a:r>
              <a:rPr lang="en-US" dirty="0"/>
              <a:t>Click to edit Master title style</a:t>
            </a:r>
          </a:p>
        </p:txBody>
      </p:sp>
      <p:sp>
        <p:nvSpPr>
          <p:cNvPr id="3" name="Slide Number Placeholder 5">
            <a:extLst>
              <a:ext uri="{FF2B5EF4-FFF2-40B4-BE49-F238E27FC236}">
                <a16:creationId xmlns:a16="http://schemas.microsoft.com/office/drawing/2014/main" id="{851B87F7-003B-A40A-3FCD-23A926594A01}"/>
              </a:ext>
            </a:extLst>
          </p:cNvPr>
          <p:cNvSpPr>
            <a:spLocks noGrp="1"/>
          </p:cNvSpPr>
          <p:nvPr>
            <p:ph type="sldNum" sz="quarter" idx="10"/>
          </p:nvPr>
        </p:nvSpPr>
        <p:spPr/>
        <p:txBody>
          <a:bodyPr/>
          <a:lstStyle>
            <a:lvl1pPr>
              <a:defRPr/>
            </a:lvl1pPr>
          </a:lstStyle>
          <a:p>
            <a:pPr>
              <a:defRPr/>
            </a:pPr>
            <a:fld id="{B3B70E65-EA02-42BE-A1F0-CFFE561C4BEB}" type="slidenum">
              <a:rPr lang="en-US" altLang="en-US"/>
              <a:pPr>
                <a:defRPr/>
              </a:pPr>
              <a:t>‹#›</a:t>
            </a:fld>
            <a:endParaRPr lang="en-US" altLang="en-US"/>
          </a:p>
        </p:txBody>
      </p:sp>
    </p:spTree>
    <p:extLst>
      <p:ext uri="{BB962C8B-B14F-4D97-AF65-F5344CB8AC3E}">
        <p14:creationId xmlns:p14="http://schemas.microsoft.com/office/powerpoint/2010/main" val="27464597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1 ihcda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cap="all">
                <a:latin typeface="Arial Bold"/>
                <a:cs typeface="Arial Bold"/>
              </a:defRPr>
            </a:lvl1pPr>
          </a:lstStyle>
          <a:p>
            <a:r>
              <a:rPr lang="en-US" dirty="0"/>
              <a:t>Click to edit Master title style</a:t>
            </a:r>
          </a:p>
        </p:txBody>
      </p:sp>
      <p:sp>
        <p:nvSpPr>
          <p:cNvPr id="3" name="Content Placeholder 2"/>
          <p:cNvSpPr>
            <a:spLocks noGrp="1"/>
          </p:cNvSpPr>
          <p:nvPr>
            <p:ph idx="1"/>
          </p:nvPr>
        </p:nvSpPr>
        <p:spPr>
          <a:xfrm>
            <a:off x="447032" y="1426021"/>
            <a:ext cx="11152785" cy="4525963"/>
          </a:xfrm>
        </p:spPr>
        <p:txBody>
          <a:bodyPr/>
          <a:lstStyle>
            <a:lvl1pPr marL="0" indent="0">
              <a:buNone/>
              <a:defRPr sz="1800" b="0" i="0">
                <a:latin typeface="Arial"/>
                <a:cs typeface="Arial"/>
              </a:defRPr>
            </a:lvl1pPr>
            <a:lvl2pPr marL="687388" indent="-225425">
              <a:buClr>
                <a:srgbClr val="003359"/>
              </a:buClr>
              <a:buFont typeface="Arial" pitchFamily="34" charset="0"/>
              <a:buChar char="•"/>
              <a:defRPr sz="1600" b="0" i="0">
                <a:latin typeface="Arial"/>
                <a:cs typeface="Arial"/>
              </a:defRPr>
            </a:lvl2pPr>
            <a:lvl3pPr marL="1141413" indent="-227013">
              <a:buClr>
                <a:srgbClr val="003359"/>
              </a:buClr>
              <a:buFont typeface="Frutiger LT Std 45 Light" pitchFamily="34" charset="0"/>
              <a:buChar char="‐"/>
              <a:defRPr sz="1400" b="0" i="0">
                <a:latin typeface="Arial"/>
                <a:cs typeface="Arial"/>
              </a:defRPr>
            </a:lvl3pPr>
            <a:lvl4pPr marL="1601788" indent="-225425">
              <a:buClr>
                <a:srgbClr val="003359"/>
              </a:buClr>
              <a:buFont typeface="Arial" pitchFamily="34" charset="0"/>
              <a:buChar char="•"/>
              <a:defRPr sz="1200" b="0" i="0">
                <a:latin typeface="Arial"/>
                <a:cs typeface="Arial"/>
              </a:defRPr>
            </a:lvl4pPr>
            <a:lvl5pPr marL="2055813" indent="-227013">
              <a:buClr>
                <a:srgbClr val="003359"/>
              </a:buClr>
              <a:buFont typeface="Frutiger LT Std 45 Light" pitchFamily="34" charset="0"/>
              <a:buChar char="‐"/>
              <a:defRPr sz="1000" b="0" i="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9DE6AF32-1DF1-B6C8-D598-1D0D6D4A9D6B}"/>
              </a:ext>
            </a:extLst>
          </p:cNvPr>
          <p:cNvSpPr>
            <a:spLocks noGrp="1"/>
          </p:cNvSpPr>
          <p:nvPr>
            <p:ph type="sldNum" sz="quarter" idx="10"/>
          </p:nvPr>
        </p:nvSpPr>
        <p:spPr/>
        <p:txBody>
          <a:bodyPr/>
          <a:lstStyle>
            <a:lvl1pPr>
              <a:defRPr/>
            </a:lvl1pPr>
          </a:lstStyle>
          <a:p>
            <a:pPr>
              <a:defRPr/>
            </a:pPr>
            <a:fld id="{486CA0B6-8336-47C6-B859-3F94CDFF4C11}" type="slidenum">
              <a:rPr lang="en-US" altLang="en-US"/>
              <a:pPr>
                <a:defRPr/>
              </a:pPr>
              <a:t>‹#›</a:t>
            </a:fld>
            <a:endParaRPr lang="en-US" altLang="en-US"/>
          </a:p>
        </p:txBody>
      </p:sp>
    </p:spTree>
    <p:extLst>
      <p:ext uri="{BB962C8B-B14F-4D97-AF65-F5344CB8AC3E}">
        <p14:creationId xmlns:p14="http://schemas.microsoft.com/office/powerpoint/2010/main" val="2245286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E81B1-6D76-81C0-4EA7-47CD58A822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A2A420-366B-F70E-2043-A48EE85C66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0F07F39-ED8C-E077-9CAE-1B44E32D0B3C}"/>
              </a:ext>
            </a:extLst>
          </p:cNvPr>
          <p:cNvSpPr>
            <a:spLocks noGrp="1"/>
          </p:cNvSpPr>
          <p:nvPr>
            <p:ph type="dt" sz="half" idx="10"/>
          </p:nvPr>
        </p:nvSpPr>
        <p:spPr/>
        <p:txBody>
          <a:bodyPr/>
          <a:lstStyle/>
          <a:p>
            <a:fld id="{A6DFDC4C-4177-47A3-882F-B5F8B031AA49}" type="datetimeFigureOut">
              <a:rPr lang="en-US" smtClean="0"/>
              <a:t>8/22/2025</a:t>
            </a:fld>
            <a:endParaRPr lang="en-US"/>
          </a:p>
        </p:txBody>
      </p:sp>
      <p:sp>
        <p:nvSpPr>
          <p:cNvPr id="5" name="Footer Placeholder 4">
            <a:extLst>
              <a:ext uri="{FF2B5EF4-FFF2-40B4-BE49-F238E27FC236}">
                <a16:creationId xmlns:a16="http://schemas.microsoft.com/office/drawing/2014/main" id="{C979E9D0-3E57-E6E2-EDE5-A67BE7C180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DF8505-AA38-985B-4F75-C636A47F03D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599378898"/>
      </p:ext>
    </p:extLst>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1 ihcda 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12461" y="4093377"/>
            <a:ext cx="10414508" cy="1362075"/>
          </a:xfrm>
        </p:spPr>
        <p:txBody>
          <a:bodyPr anchor="t">
            <a:normAutofit/>
          </a:bodyPr>
          <a:lstStyle>
            <a:lvl1pPr algn="l">
              <a:defRPr sz="3000" b="1" cap="all"/>
            </a:lvl1pPr>
          </a:lstStyle>
          <a:p>
            <a:r>
              <a:rPr lang="en-US" dirty="0"/>
              <a:t>Click to edit Master title style</a:t>
            </a:r>
          </a:p>
        </p:txBody>
      </p:sp>
      <p:sp>
        <p:nvSpPr>
          <p:cNvPr id="3" name="Text Placeholder 2"/>
          <p:cNvSpPr>
            <a:spLocks noGrp="1"/>
          </p:cNvSpPr>
          <p:nvPr>
            <p:ph type="body" idx="1"/>
          </p:nvPr>
        </p:nvSpPr>
        <p:spPr>
          <a:xfrm>
            <a:off x="401608" y="2593190"/>
            <a:ext cx="10425361" cy="1500187"/>
          </a:xfrm>
        </p:spPr>
        <p:txBody>
          <a:bodyPr anchor="b">
            <a:normAutofit/>
          </a:bodyPr>
          <a:lstStyle>
            <a:lvl1pPr marL="0" indent="0">
              <a:buNone/>
              <a:defRPr sz="1800">
                <a:solidFill>
                  <a:srgbClr val="00335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Slide Number Placeholder 5">
            <a:extLst>
              <a:ext uri="{FF2B5EF4-FFF2-40B4-BE49-F238E27FC236}">
                <a16:creationId xmlns:a16="http://schemas.microsoft.com/office/drawing/2014/main" id="{F65B3727-0687-352F-0898-F0270CF03D12}"/>
              </a:ext>
            </a:extLst>
          </p:cNvPr>
          <p:cNvSpPr>
            <a:spLocks noGrp="1"/>
          </p:cNvSpPr>
          <p:nvPr>
            <p:ph type="sldNum" sz="quarter" idx="10"/>
          </p:nvPr>
        </p:nvSpPr>
        <p:spPr/>
        <p:txBody>
          <a:bodyPr/>
          <a:lstStyle>
            <a:lvl1pPr>
              <a:defRPr/>
            </a:lvl1pPr>
          </a:lstStyle>
          <a:p>
            <a:pPr>
              <a:defRPr/>
            </a:pPr>
            <a:fld id="{1F159C73-415E-4CBE-A124-329CF10DB990}" type="slidenum">
              <a:rPr lang="en-US" altLang="en-US"/>
              <a:pPr>
                <a:defRPr/>
              </a:pPr>
              <a:t>‹#›</a:t>
            </a:fld>
            <a:endParaRPr lang="en-US" altLang="en-US"/>
          </a:p>
        </p:txBody>
      </p:sp>
    </p:spTree>
    <p:extLst>
      <p:ext uri="{BB962C8B-B14F-4D97-AF65-F5344CB8AC3E}">
        <p14:creationId xmlns:p14="http://schemas.microsoft.com/office/powerpoint/2010/main" val="29691053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1 ihcda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34170" y="274638"/>
            <a:ext cx="11165164" cy="1143000"/>
          </a:xfrm>
        </p:spPr>
        <p:txBody>
          <a:bodyPr/>
          <a:lstStyle>
            <a:lvl1pPr>
              <a:defRPr cap="all"/>
            </a:lvl1pPr>
          </a:lstStyle>
          <a:p>
            <a:r>
              <a:rPr lang="en-US" dirty="0"/>
              <a:t>Click to edit Master title style</a:t>
            </a:r>
          </a:p>
        </p:txBody>
      </p:sp>
      <p:sp>
        <p:nvSpPr>
          <p:cNvPr id="3" name="Content Placeholder 2"/>
          <p:cNvSpPr>
            <a:spLocks noGrp="1"/>
          </p:cNvSpPr>
          <p:nvPr>
            <p:ph sz="half" idx="1"/>
          </p:nvPr>
        </p:nvSpPr>
        <p:spPr>
          <a:xfrm>
            <a:off x="434169" y="1600201"/>
            <a:ext cx="5409275" cy="4525963"/>
          </a:xfrm>
        </p:spPr>
        <p:txBody>
          <a:bodyPr/>
          <a:lstStyle>
            <a:lvl1pPr>
              <a:buNone/>
              <a:defRPr sz="1800"/>
            </a:lvl1pPr>
            <a:lvl2pPr>
              <a:buClr>
                <a:srgbClr val="003359"/>
              </a:buClr>
              <a:buFont typeface="Arial" pitchFamily="34" charset="0"/>
              <a:buChar char="•"/>
              <a:defRPr sz="1600"/>
            </a:lvl2pPr>
            <a:lvl3pPr>
              <a:buClr>
                <a:srgbClr val="003359"/>
              </a:buClr>
              <a:buFont typeface="Frutiger LT Std 45 Light" pitchFamily="34" charset="0"/>
              <a:buChar char="‐"/>
              <a:defRPr sz="1400"/>
            </a:lvl3pPr>
            <a:lvl4pPr>
              <a:buClr>
                <a:srgbClr val="003359"/>
              </a:buClr>
              <a:buFont typeface="Arial" pitchFamily="34" charset="0"/>
              <a:buChar char="•"/>
              <a:defRPr sz="1200"/>
            </a:lvl4pPr>
            <a:lvl5pPr>
              <a:buClr>
                <a:srgbClr val="003359"/>
              </a:buClr>
              <a:buFont typeface="Frutiger LT Std 45 Light" pitchFamily="34" charset="0"/>
              <a:buChar char="‐"/>
              <a:defRPr sz="1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normAutofit/>
          </a:bodyPr>
          <a:lstStyle>
            <a:lvl1pPr>
              <a:buNone/>
              <a:defRPr sz="1800">
                <a:solidFill>
                  <a:srgbClr val="003359"/>
                </a:solidFill>
              </a:defRPr>
            </a:lvl1pPr>
            <a:lvl2pPr>
              <a:buClr>
                <a:srgbClr val="003359"/>
              </a:buClr>
              <a:buFont typeface="Arial" pitchFamily="34" charset="0"/>
              <a:buChar char="•"/>
              <a:defRPr sz="1600">
                <a:solidFill>
                  <a:srgbClr val="003359"/>
                </a:solidFill>
              </a:defRPr>
            </a:lvl2pPr>
            <a:lvl3pPr>
              <a:buClr>
                <a:srgbClr val="003359"/>
              </a:buClr>
              <a:buFont typeface="Frutiger LT Std 45 Light" pitchFamily="34" charset="0"/>
              <a:buChar char="‐"/>
              <a:defRPr sz="1400">
                <a:solidFill>
                  <a:srgbClr val="003359"/>
                </a:solidFill>
              </a:defRPr>
            </a:lvl3pPr>
            <a:lvl4pPr>
              <a:buClr>
                <a:srgbClr val="003359"/>
              </a:buClr>
              <a:buFont typeface="Arial" pitchFamily="34" charset="0"/>
              <a:buChar char="•"/>
              <a:defRPr sz="1200">
                <a:solidFill>
                  <a:srgbClr val="003359"/>
                </a:solidFill>
              </a:defRPr>
            </a:lvl4pPr>
            <a:lvl5pPr>
              <a:buClr>
                <a:srgbClr val="003359"/>
              </a:buClr>
              <a:buFont typeface="Frutiger LT Std 45 Light" pitchFamily="34" charset="0"/>
              <a:buChar char="‐"/>
              <a:defRPr sz="1000">
                <a:solidFill>
                  <a:srgbClr val="003359"/>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A95CD306-7323-6AAB-A865-6DBDD3034567}"/>
              </a:ext>
            </a:extLst>
          </p:cNvPr>
          <p:cNvSpPr>
            <a:spLocks noGrp="1"/>
          </p:cNvSpPr>
          <p:nvPr>
            <p:ph type="sldNum" sz="quarter" idx="10"/>
          </p:nvPr>
        </p:nvSpPr>
        <p:spPr/>
        <p:txBody>
          <a:bodyPr/>
          <a:lstStyle>
            <a:lvl1pPr>
              <a:defRPr/>
            </a:lvl1pPr>
          </a:lstStyle>
          <a:p>
            <a:pPr>
              <a:defRPr/>
            </a:pPr>
            <a:fld id="{8C813DA4-22FF-4D77-9747-6DA780D145F7}" type="slidenum">
              <a:rPr lang="en-US" altLang="en-US"/>
              <a:pPr>
                <a:defRPr/>
              </a:pPr>
              <a:t>‹#›</a:t>
            </a:fld>
            <a:endParaRPr lang="en-US" altLang="en-US"/>
          </a:p>
        </p:txBody>
      </p:sp>
    </p:spTree>
    <p:extLst>
      <p:ext uri="{BB962C8B-B14F-4D97-AF65-F5344CB8AC3E}">
        <p14:creationId xmlns:p14="http://schemas.microsoft.com/office/powerpoint/2010/main" val="37397082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1 ihcda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dirty="0"/>
              <a:t>Click to edit Master title style</a:t>
            </a:r>
          </a:p>
        </p:txBody>
      </p:sp>
      <p:sp>
        <p:nvSpPr>
          <p:cNvPr id="3" name="Slide Number Placeholder 5">
            <a:extLst>
              <a:ext uri="{FF2B5EF4-FFF2-40B4-BE49-F238E27FC236}">
                <a16:creationId xmlns:a16="http://schemas.microsoft.com/office/drawing/2014/main" id="{40934E95-4D1C-88BF-6765-55C4E4B7BE5A}"/>
              </a:ext>
            </a:extLst>
          </p:cNvPr>
          <p:cNvSpPr>
            <a:spLocks noGrp="1"/>
          </p:cNvSpPr>
          <p:nvPr>
            <p:ph type="sldNum" sz="quarter" idx="10"/>
          </p:nvPr>
        </p:nvSpPr>
        <p:spPr/>
        <p:txBody>
          <a:bodyPr/>
          <a:lstStyle>
            <a:lvl1pPr>
              <a:defRPr/>
            </a:lvl1pPr>
          </a:lstStyle>
          <a:p>
            <a:pPr>
              <a:defRPr/>
            </a:pPr>
            <a:fld id="{6E9CFD47-8513-4B70-9445-D816BEF010DD}" type="slidenum">
              <a:rPr lang="en-US" altLang="en-US"/>
              <a:pPr>
                <a:defRPr/>
              </a:pPr>
              <a:t>‹#›</a:t>
            </a:fld>
            <a:endParaRPr lang="en-US" altLang="en-US"/>
          </a:p>
        </p:txBody>
      </p:sp>
    </p:spTree>
    <p:extLst>
      <p:ext uri="{BB962C8B-B14F-4D97-AF65-F5344CB8AC3E}">
        <p14:creationId xmlns:p14="http://schemas.microsoft.com/office/powerpoint/2010/main" val="9024623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1 ihcda 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EA3E2A7E-7809-1B3A-6329-7418E3E529B2}"/>
              </a:ext>
            </a:extLst>
          </p:cNvPr>
          <p:cNvSpPr>
            <a:spLocks noGrp="1"/>
          </p:cNvSpPr>
          <p:nvPr>
            <p:ph type="sldNum" sz="quarter" idx="10"/>
          </p:nvPr>
        </p:nvSpPr>
        <p:spPr/>
        <p:txBody>
          <a:bodyPr/>
          <a:lstStyle>
            <a:lvl1pPr>
              <a:defRPr/>
            </a:lvl1pPr>
          </a:lstStyle>
          <a:p>
            <a:pPr>
              <a:defRPr/>
            </a:pPr>
            <a:fld id="{6751B7BE-1BA6-4C58-8419-1AA791CD14CF}" type="slidenum">
              <a:rPr lang="en-US" altLang="en-US"/>
              <a:pPr>
                <a:defRPr/>
              </a:pPr>
              <a:t>‹#›</a:t>
            </a:fld>
            <a:endParaRPr lang="en-US" altLang="en-US"/>
          </a:p>
        </p:txBody>
      </p:sp>
    </p:spTree>
    <p:extLst>
      <p:ext uri="{BB962C8B-B14F-4D97-AF65-F5344CB8AC3E}">
        <p14:creationId xmlns:p14="http://schemas.microsoft.com/office/powerpoint/2010/main" val="37149968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1 ihcda 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4169" y="273050"/>
            <a:ext cx="4186516" cy="1162050"/>
          </a:xfrm>
        </p:spPr>
        <p:txBody>
          <a:bodyPr anchor="b">
            <a:noAutofit/>
          </a:bodyPr>
          <a:lstStyle>
            <a:lvl1pPr algn="l">
              <a:defRPr sz="2000" b="1" cap="all"/>
            </a:lvl1pPr>
          </a:lstStyle>
          <a:p>
            <a:r>
              <a:rPr lang="en-US" dirty="0"/>
              <a:t>Click to edit Master title style</a:t>
            </a:r>
          </a:p>
        </p:txBody>
      </p:sp>
      <p:sp>
        <p:nvSpPr>
          <p:cNvPr id="3" name="Content Placeholder 2"/>
          <p:cNvSpPr>
            <a:spLocks noGrp="1"/>
          </p:cNvSpPr>
          <p:nvPr>
            <p:ph idx="1"/>
          </p:nvPr>
        </p:nvSpPr>
        <p:spPr>
          <a:xfrm>
            <a:off x="4766733" y="273051"/>
            <a:ext cx="6815667" cy="5853113"/>
          </a:xfrm>
        </p:spPr>
        <p:txBody>
          <a:bodyPr>
            <a:normAutofit/>
          </a:bodyPr>
          <a:lstStyle>
            <a:lvl1pPr>
              <a:buClr>
                <a:srgbClr val="003359"/>
              </a:buClr>
              <a:buFont typeface="Arial" pitchFamily="34" charset="0"/>
              <a:buChar char="•"/>
              <a:defRPr sz="1600"/>
            </a:lvl1pPr>
            <a:lvl2pPr>
              <a:buClr>
                <a:srgbClr val="003359"/>
              </a:buClr>
              <a:buFont typeface="Frutiger LT Std 45 Light" pitchFamily="34" charset="0"/>
              <a:buChar char="‐"/>
              <a:defRPr sz="1400"/>
            </a:lvl2pPr>
            <a:lvl3pPr>
              <a:buClr>
                <a:srgbClr val="003359"/>
              </a:buClr>
              <a:buFont typeface="Arial" pitchFamily="34" charset="0"/>
              <a:buChar char="•"/>
              <a:defRPr sz="1200"/>
            </a:lvl3pPr>
            <a:lvl4pPr>
              <a:buClr>
                <a:srgbClr val="003359"/>
              </a:buClr>
              <a:buFont typeface="Frutiger LT Std 45 Light" pitchFamily="34" charset="0"/>
              <a:buChar char="‐"/>
              <a:defRPr sz="1000"/>
            </a:lvl4pPr>
            <a:lvl5pPr>
              <a:buClr>
                <a:srgbClr val="003359"/>
              </a:buClr>
              <a:buFont typeface="Arial" pitchFamily="34" charset="0"/>
              <a:buChar char="•"/>
              <a:defRPr sz="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34169" y="1435101"/>
            <a:ext cx="4186516" cy="4691063"/>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5">
            <a:extLst>
              <a:ext uri="{FF2B5EF4-FFF2-40B4-BE49-F238E27FC236}">
                <a16:creationId xmlns:a16="http://schemas.microsoft.com/office/drawing/2014/main" id="{B62FA97F-6B1A-B872-AB2C-1ED801537F1A}"/>
              </a:ext>
            </a:extLst>
          </p:cNvPr>
          <p:cNvSpPr>
            <a:spLocks noGrp="1"/>
          </p:cNvSpPr>
          <p:nvPr>
            <p:ph type="sldNum" sz="quarter" idx="10"/>
          </p:nvPr>
        </p:nvSpPr>
        <p:spPr/>
        <p:txBody>
          <a:bodyPr/>
          <a:lstStyle>
            <a:lvl1pPr>
              <a:defRPr/>
            </a:lvl1pPr>
          </a:lstStyle>
          <a:p>
            <a:pPr>
              <a:defRPr/>
            </a:pPr>
            <a:fld id="{8FAB082B-D28B-4704-BAC2-7CABF3730BFF}" type="slidenum">
              <a:rPr lang="en-US" altLang="en-US"/>
              <a:pPr>
                <a:defRPr/>
              </a:pPr>
              <a:t>‹#›</a:t>
            </a:fld>
            <a:endParaRPr lang="en-US" altLang="en-US"/>
          </a:p>
        </p:txBody>
      </p:sp>
    </p:spTree>
    <p:extLst>
      <p:ext uri="{BB962C8B-B14F-4D97-AF65-F5344CB8AC3E}">
        <p14:creationId xmlns:p14="http://schemas.microsoft.com/office/powerpoint/2010/main" val="10939232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 ihcda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3000" b="1" cap="all"/>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Slide Number Placeholder 5">
            <a:extLst>
              <a:ext uri="{FF2B5EF4-FFF2-40B4-BE49-F238E27FC236}">
                <a16:creationId xmlns:a16="http://schemas.microsoft.com/office/drawing/2014/main" id="{3CC2B5B3-D1E0-2E2F-723A-CD62B9FA9604}"/>
              </a:ext>
            </a:extLst>
          </p:cNvPr>
          <p:cNvSpPr>
            <a:spLocks noGrp="1"/>
          </p:cNvSpPr>
          <p:nvPr>
            <p:ph type="sldNum" sz="quarter" idx="10"/>
          </p:nvPr>
        </p:nvSpPr>
        <p:spPr/>
        <p:txBody>
          <a:bodyPr/>
          <a:lstStyle>
            <a:lvl1pPr>
              <a:defRPr/>
            </a:lvl1pPr>
          </a:lstStyle>
          <a:p>
            <a:pPr>
              <a:defRPr/>
            </a:pPr>
            <a:fld id="{6467FBE5-B71D-4664-A997-E91FBD29DC28}" type="slidenum">
              <a:rPr lang="en-US" altLang="en-US"/>
              <a:pPr>
                <a:defRPr/>
              </a:pPr>
              <a:t>‹#›</a:t>
            </a:fld>
            <a:endParaRPr lang="en-US" altLang="en-US"/>
          </a:p>
        </p:txBody>
      </p:sp>
    </p:spTree>
    <p:extLst>
      <p:ext uri="{BB962C8B-B14F-4D97-AF65-F5344CB8AC3E}">
        <p14:creationId xmlns:p14="http://schemas.microsoft.com/office/powerpoint/2010/main" val="30033173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3"/>
          <p:cNvSpPr>
            <a:spLocks noGrp="1"/>
          </p:cNvSpPr>
          <p:nvPr>
            <p:ph sz="half" idx="10"/>
          </p:nvPr>
        </p:nvSpPr>
        <p:spPr>
          <a:xfrm>
            <a:off x="838200" y="1690687"/>
            <a:ext cx="10515600" cy="4486275"/>
          </a:xfrm>
          <a:prstGeom prst="rect">
            <a:avLst/>
          </a:prstGeom>
        </p:spPr>
        <p:txBody>
          <a:bodyPr/>
          <a:lstStyle>
            <a:lvl1pPr marL="171450" indent="-171450">
              <a:buClr>
                <a:schemeClr val="tx1">
                  <a:lumMod val="65000"/>
                  <a:lumOff val="35000"/>
                </a:schemeClr>
              </a:buClr>
              <a:buFont typeface="Calibri" panose="020F0502020204030204" pitchFamily="34" charset="0"/>
              <a:buChar char="●"/>
              <a:defRPr/>
            </a:lvl1pPr>
            <a:lvl2pPr marL="514350" indent="-171450">
              <a:buClr>
                <a:schemeClr val="tx1">
                  <a:lumMod val="65000"/>
                  <a:lumOff val="35000"/>
                </a:schemeClr>
              </a:buClr>
              <a:buFont typeface="Calibri" panose="020F0502020204030204" pitchFamily="34" charset="0"/>
              <a:buChar char="●"/>
              <a:defRPr/>
            </a:lvl2pPr>
            <a:lvl3pPr marL="857250" indent="-171450">
              <a:buClr>
                <a:schemeClr val="tx1">
                  <a:lumMod val="65000"/>
                  <a:lumOff val="35000"/>
                </a:schemeClr>
              </a:buClr>
              <a:buFont typeface="Calibri" panose="020F0502020204030204" pitchFamily="34" charset="0"/>
              <a:buChar char="●"/>
              <a:defRPr/>
            </a:lvl3pPr>
            <a:lvl4pPr marL="1200150" indent="-171450">
              <a:buClr>
                <a:schemeClr val="tx1">
                  <a:lumMod val="65000"/>
                  <a:lumOff val="35000"/>
                </a:schemeClr>
              </a:buClr>
              <a:buFont typeface="Calibri" panose="020F0502020204030204" pitchFamily="34" charset="0"/>
              <a:buChar char="●"/>
              <a:defRPr/>
            </a:lvl4pPr>
            <a:lvl5pPr marL="1543050" indent="-171450">
              <a:buClr>
                <a:schemeClr val="tx1">
                  <a:lumMod val="65000"/>
                  <a:lumOff val="35000"/>
                </a:schemeClr>
              </a:buClr>
              <a:buFont typeface="Calibri" panose="020F0502020204030204" pitchFamily="34" charset="0"/>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20376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0A3FA-B1F3-A269-5B9D-3E43B47B65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3BBF47-71E7-3170-2459-B16F5768F0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6EE77C-64A9-2864-9A4A-B85FEF826F63}"/>
              </a:ext>
            </a:extLst>
          </p:cNvPr>
          <p:cNvSpPr>
            <a:spLocks noGrp="1"/>
          </p:cNvSpPr>
          <p:nvPr>
            <p:ph type="dt" sz="half" idx="10"/>
          </p:nvPr>
        </p:nvSpPr>
        <p:spPr/>
        <p:txBody>
          <a:bodyPr/>
          <a:lstStyle/>
          <a:p>
            <a:fld id="{A6DFDC4C-4177-47A3-882F-B5F8B031AA49}" type="datetimeFigureOut">
              <a:rPr lang="en-US" smtClean="0"/>
              <a:t>8/22/2025</a:t>
            </a:fld>
            <a:endParaRPr lang="en-US"/>
          </a:p>
        </p:txBody>
      </p:sp>
      <p:sp>
        <p:nvSpPr>
          <p:cNvPr id="5" name="Footer Placeholder 4">
            <a:extLst>
              <a:ext uri="{FF2B5EF4-FFF2-40B4-BE49-F238E27FC236}">
                <a16:creationId xmlns:a16="http://schemas.microsoft.com/office/drawing/2014/main" id="{F66B1A59-E532-EC01-E1AA-694E2571FF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C5A660-83EA-3C76-762E-F89C4E668461}"/>
              </a:ext>
            </a:extLst>
          </p:cNvPr>
          <p:cNvSpPr>
            <a:spLocks noGrp="1"/>
          </p:cNvSpPr>
          <p:nvPr>
            <p:ph type="sldNum" sz="quarter" idx="12"/>
          </p:nvPr>
        </p:nvSpPr>
        <p:spPr/>
        <p:txBody>
          <a:bodyPr/>
          <a:lstStyle/>
          <a:p>
            <a:fld id="{25262B3B-C545-4A96-8184-65F9A4A47C79}" type="slidenum">
              <a:rPr lang="en-US" smtClean="0"/>
              <a:t>‹#›</a:t>
            </a:fld>
            <a:endParaRPr lang="en-US"/>
          </a:p>
        </p:txBody>
      </p:sp>
    </p:spTree>
    <p:extLst>
      <p:ext uri="{BB962C8B-B14F-4D97-AF65-F5344CB8AC3E}">
        <p14:creationId xmlns:p14="http://schemas.microsoft.com/office/powerpoint/2010/main" val="13644784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C4ACB-9EB4-3C5F-FBC9-C7DB6C0C80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C95B9D-8729-B63E-9210-531DFE4209C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D7A761-F983-FC26-0641-DD70E036A4C8}"/>
              </a:ext>
            </a:extLst>
          </p:cNvPr>
          <p:cNvSpPr>
            <a:spLocks noGrp="1"/>
          </p:cNvSpPr>
          <p:nvPr>
            <p:ph type="dt" sz="half" idx="10"/>
          </p:nvPr>
        </p:nvSpPr>
        <p:spPr/>
        <p:txBody>
          <a:bodyPr/>
          <a:lstStyle/>
          <a:p>
            <a:fld id="{A6DFDC4C-4177-47A3-882F-B5F8B031AA49}" type="datetimeFigureOut">
              <a:rPr lang="en-US" smtClean="0"/>
              <a:t>8/22/2025</a:t>
            </a:fld>
            <a:endParaRPr lang="en-US"/>
          </a:p>
        </p:txBody>
      </p:sp>
      <p:sp>
        <p:nvSpPr>
          <p:cNvPr id="5" name="Footer Placeholder 4">
            <a:extLst>
              <a:ext uri="{FF2B5EF4-FFF2-40B4-BE49-F238E27FC236}">
                <a16:creationId xmlns:a16="http://schemas.microsoft.com/office/drawing/2014/main" id="{A6050198-7771-6D7C-1A4C-B5B718348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1166F8-FA89-414D-D884-AA91DFF2E06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980597312"/>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C8447-EDC4-2DD3-9D94-3D90311C31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100760-4DEC-E83A-DD33-0CF28CB4112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4AB14B-3822-A48C-E8A1-E156EC665E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E71D09E-F84A-C95D-B32A-FF9E261A49FD}"/>
              </a:ext>
            </a:extLst>
          </p:cNvPr>
          <p:cNvSpPr>
            <a:spLocks noGrp="1"/>
          </p:cNvSpPr>
          <p:nvPr>
            <p:ph type="dt" sz="half" idx="10"/>
          </p:nvPr>
        </p:nvSpPr>
        <p:spPr/>
        <p:txBody>
          <a:bodyPr/>
          <a:lstStyle/>
          <a:p>
            <a:fld id="{A6DFDC4C-4177-47A3-882F-B5F8B031AA49}" type="datetimeFigureOut">
              <a:rPr lang="en-US" smtClean="0"/>
              <a:t>8/22/2025</a:t>
            </a:fld>
            <a:endParaRPr lang="en-US"/>
          </a:p>
        </p:txBody>
      </p:sp>
      <p:sp>
        <p:nvSpPr>
          <p:cNvPr id="6" name="Footer Placeholder 5">
            <a:extLst>
              <a:ext uri="{FF2B5EF4-FFF2-40B4-BE49-F238E27FC236}">
                <a16:creationId xmlns:a16="http://schemas.microsoft.com/office/drawing/2014/main" id="{9B5FA7CD-1689-E70D-C986-CCE0AC8B21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228A63-A510-2EBB-5699-93698A4244B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162043358"/>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A8165-2593-7606-B08B-A8B599F321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AE3222-4689-C06A-B713-0512EAA7AE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611D11-6A48-8E94-CA50-60418DD3AD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C872B-328B-F694-3175-BCEA518BA9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AE3764-9FEC-49A8-C52C-296766E4679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79B76E-D56F-3BCC-15A2-033AEF4489DE}"/>
              </a:ext>
            </a:extLst>
          </p:cNvPr>
          <p:cNvSpPr>
            <a:spLocks noGrp="1"/>
          </p:cNvSpPr>
          <p:nvPr>
            <p:ph type="dt" sz="half" idx="10"/>
          </p:nvPr>
        </p:nvSpPr>
        <p:spPr/>
        <p:txBody>
          <a:bodyPr/>
          <a:lstStyle/>
          <a:p>
            <a:fld id="{A6DFDC4C-4177-47A3-882F-B5F8B031AA49}" type="datetimeFigureOut">
              <a:rPr lang="en-US" smtClean="0"/>
              <a:t>8/22/2025</a:t>
            </a:fld>
            <a:endParaRPr lang="en-US"/>
          </a:p>
        </p:txBody>
      </p:sp>
      <p:sp>
        <p:nvSpPr>
          <p:cNvPr id="8" name="Footer Placeholder 7">
            <a:extLst>
              <a:ext uri="{FF2B5EF4-FFF2-40B4-BE49-F238E27FC236}">
                <a16:creationId xmlns:a16="http://schemas.microsoft.com/office/drawing/2014/main" id="{292CAA20-95BC-E8A5-7D2B-24E53C3D2B5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9E427DC-F22E-C673-EEEA-798ACBCAAD2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314887846"/>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slideLayout" Target="../slideLayouts/slideLayout22.xml"/><Relationship Id="rId3" Type="http://schemas.openxmlformats.org/officeDocument/2006/relationships/slideLayout" Target="../slideLayouts/slideLayout7.xml"/><Relationship Id="rId21" Type="http://schemas.openxmlformats.org/officeDocument/2006/relationships/theme" Target="../theme/theme3.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 Type="http://schemas.openxmlformats.org/officeDocument/2006/relationships/slideLayout" Target="../slideLayouts/slideLayout6.xml"/><Relationship Id="rId16" Type="http://schemas.openxmlformats.org/officeDocument/2006/relationships/slideLayout" Target="../slideLayouts/slideLayout20.xml"/><Relationship Id="rId20" Type="http://schemas.openxmlformats.org/officeDocument/2006/relationships/slideLayout" Target="../slideLayouts/slideLayout24.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19" Type="http://schemas.openxmlformats.org/officeDocument/2006/relationships/slideLayout" Target="../slideLayouts/slideLayout23.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4.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ags" Target="../tags/tag1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image" Target="../media/image5.jpe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theme" Target="../theme/theme5.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image" Target="../media/image1.jpeg"/><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theme" Target="../theme/theme6.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tile tx="0" ty="0" sx="100000" sy="100000" flip="x" algn="br"/>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FF14BD8-4BA0-1F7A-BDFB-AA99CAF000E8}"/>
              </a:ext>
            </a:extLst>
          </p:cNvPr>
          <p:cNvSpPr>
            <a:spLocks noGrp="1"/>
          </p:cNvSpPr>
          <p:nvPr>
            <p:ph type="title"/>
          </p:nvPr>
        </p:nvSpPr>
        <p:spPr bwMode="auto">
          <a:xfrm>
            <a:off x="446618" y="274638"/>
            <a:ext cx="1115271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ENTER HEADLINE</a:t>
            </a:r>
          </a:p>
        </p:txBody>
      </p:sp>
      <p:sp>
        <p:nvSpPr>
          <p:cNvPr id="1027" name="Text Placeholder 2">
            <a:extLst>
              <a:ext uri="{FF2B5EF4-FFF2-40B4-BE49-F238E27FC236}">
                <a16:creationId xmlns:a16="http://schemas.microsoft.com/office/drawing/2014/main" id="{24E1972F-8F2D-8852-6D50-272DB2885C25}"/>
              </a:ext>
            </a:extLst>
          </p:cNvPr>
          <p:cNvSpPr>
            <a:spLocks noGrp="1"/>
          </p:cNvSpPr>
          <p:nvPr>
            <p:ph type="body" idx="1"/>
          </p:nvPr>
        </p:nvSpPr>
        <p:spPr bwMode="auto">
          <a:xfrm>
            <a:off x="446618" y="1600201"/>
            <a:ext cx="11152716"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enter text</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a:extLst>
              <a:ext uri="{FF2B5EF4-FFF2-40B4-BE49-F238E27FC236}">
                <a16:creationId xmlns:a16="http://schemas.microsoft.com/office/drawing/2014/main" id="{244A2E2B-C780-DC00-9A89-9AD714126647}"/>
              </a:ext>
            </a:extLst>
          </p:cNvPr>
          <p:cNvSpPr>
            <a:spLocks noGrp="1"/>
          </p:cNvSpPr>
          <p:nvPr>
            <p:ph type="sldNum" sz="quarter" idx="4"/>
          </p:nvPr>
        </p:nvSpPr>
        <p:spPr>
          <a:xfrm>
            <a:off x="433917" y="614680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003359"/>
                </a:solidFill>
              </a:defRPr>
            </a:lvl1pPr>
          </a:lstStyle>
          <a:p>
            <a:pPr>
              <a:defRPr/>
            </a:pPr>
            <a:fld id="{8AF49E59-F207-4738-B73D-414F31DCAAC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Lst>
  <p:txStyles>
    <p:titleStyle>
      <a:lvl1pPr algn="l" rtl="0" eaLnBrk="0" fontAlgn="base" hangingPunct="0">
        <a:spcBef>
          <a:spcPct val="0"/>
        </a:spcBef>
        <a:spcAft>
          <a:spcPct val="0"/>
        </a:spcAft>
        <a:defRPr sz="3000" b="1" kern="1200">
          <a:solidFill>
            <a:srgbClr val="A2AD00"/>
          </a:solidFill>
          <a:latin typeface="Arial Bold"/>
          <a:ea typeface="ＭＳ Ｐゴシック" pitchFamily="-112" charset="-128"/>
          <a:cs typeface="Arial Bold"/>
        </a:defRPr>
      </a:lvl1pPr>
      <a:lvl2pPr algn="l" rtl="0" eaLnBrk="0" fontAlgn="base" hangingPunct="0">
        <a:spcBef>
          <a:spcPct val="0"/>
        </a:spcBef>
        <a:spcAft>
          <a:spcPct val="0"/>
        </a:spcAft>
        <a:defRPr sz="3000" b="1">
          <a:solidFill>
            <a:srgbClr val="A2AD00"/>
          </a:solidFill>
          <a:latin typeface="Arial Bold" pitchFamily="-111" charset="0"/>
          <a:ea typeface="ＭＳ Ｐゴシック" pitchFamily="-112" charset="-128"/>
          <a:cs typeface="Arial Bold" panose="020B0704020202020204" pitchFamily="34" charset="0"/>
        </a:defRPr>
      </a:lvl2pPr>
      <a:lvl3pPr algn="l" rtl="0" eaLnBrk="0" fontAlgn="base" hangingPunct="0">
        <a:spcBef>
          <a:spcPct val="0"/>
        </a:spcBef>
        <a:spcAft>
          <a:spcPct val="0"/>
        </a:spcAft>
        <a:defRPr sz="3000" b="1">
          <a:solidFill>
            <a:srgbClr val="A2AD00"/>
          </a:solidFill>
          <a:latin typeface="Arial Bold" pitchFamily="-111" charset="0"/>
          <a:ea typeface="ＭＳ Ｐゴシック" pitchFamily="-112" charset="-128"/>
          <a:cs typeface="Arial Bold" panose="020B0704020202020204" pitchFamily="34" charset="0"/>
        </a:defRPr>
      </a:lvl3pPr>
      <a:lvl4pPr algn="l" rtl="0" eaLnBrk="0" fontAlgn="base" hangingPunct="0">
        <a:spcBef>
          <a:spcPct val="0"/>
        </a:spcBef>
        <a:spcAft>
          <a:spcPct val="0"/>
        </a:spcAft>
        <a:defRPr sz="3000" b="1">
          <a:solidFill>
            <a:srgbClr val="A2AD00"/>
          </a:solidFill>
          <a:latin typeface="Arial Bold" pitchFamily="-111" charset="0"/>
          <a:ea typeface="ＭＳ Ｐゴシック" pitchFamily="-112" charset="-128"/>
          <a:cs typeface="Arial Bold" panose="020B0704020202020204" pitchFamily="34" charset="0"/>
        </a:defRPr>
      </a:lvl4pPr>
      <a:lvl5pPr algn="l" rtl="0" eaLnBrk="0" fontAlgn="base" hangingPunct="0">
        <a:spcBef>
          <a:spcPct val="0"/>
        </a:spcBef>
        <a:spcAft>
          <a:spcPct val="0"/>
        </a:spcAft>
        <a:defRPr sz="3000" b="1">
          <a:solidFill>
            <a:srgbClr val="A2AD00"/>
          </a:solidFill>
          <a:latin typeface="Arial Bold" pitchFamily="-111" charset="0"/>
          <a:ea typeface="ＭＳ Ｐゴシック" pitchFamily="-112" charset="-128"/>
          <a:cs typeface="Arial Bold" panose="020B0704020202020204" pitchFamily="34" charset="0"/>
        </a:defRPr>
      </a:lvl5pPr>
      <a:lvl6pPr marL="457200" algn="l" rtl="0" fontAlgn="base">
        <a:spcBef>
          <a:spcPct val="0"/>
        </a:spcBef>
        <a:spcAft>
          <a:spcPct val="0"/>
        </a:spcAft>
        <a:defRPr sz="3000">
          <a:solidFill>
            <a:srgbClr val="F0AB00"/>
          </a:solidFill>
          <a:latin typeface="NeutraText-Demi" pitchFamily="-112" charset="0"/>
          <a:ea typeface="ＭＳ Ｐゴシック" pitchFamily="-112" charset="-128"/>
        </a:defRPr>
      </a:lvl6pPr>
      <a:lvl7pPr marL="914400" algn="l" rtl="0" fontAlgn="base">
        <a:spcBef>
          <a:spcPct val="0"/>
        </a:spcBef>
        <a:spcAft>
          <a:spcPct val="0"/>
        </a:spcAft>
        <a:defRPr sz="3000">
          <a:solidFill>
            <a:srgbClr val="F0AB00"/>
          </a:solidFill>
          <a:latin typeface="NeutraText-Demi" pitchFamily="-112" charset="0"/>
          <a:ea typeface="ＭＳ Ｐゴシック" pitchFamily="-112" charset="-128"/>
        </a:defRPr>
      </a:lvl7pPr>
      <a:lvl8pPr marL="1371600" algn="l" rtl="0" fontAlgn="base">
        <a:spcBef>
          <a:spcPct val="0"/>
        </a:spcBef>
        <a:spcAft>
          <a:spcPct val="0"/>
        </a:spcAft>
        <a:defRPr sz="3000">
          <a:solidFill>
            <a:srgbClr val="F0AB00"/>
          </a:solidFill>
          <a:latin typeface="NeutraText-Demi" pitchFamily="-112" charset="0"/>
          <a:ea typeface="ＭＳ Ｐゴシック" pitchFamily="-112" charset="-128"/>
        </a:defRPr>
      </a:lvl8pPr>
      <a:lvl9pPr marL="1828800" algn="l" rtl="0" fontAlgn="base">
        <a:spcBef>
          <a:spcPct val="0"/>
        </a:spcBef>
        <a:spcAft>
          <a:spcPct val="0"/>
        </a:spcAft>
        <a:defRPr sz="3000">
          <a:solidFill>
            <a:srgbClr val="F0AB00"/>
          </a:solidFill>
          <a:latin typeface="NeutraText-Demi" pitchFamily="-112" charset="0"/>
          <a:ea typeface="ＭＳ Ｐゴシック" pitchFamily="-112" charset="-128"/>
        </a:defRPr>
      </a:lvl9pPr>
    </p:titleStyle>
    <p:bodyStyle>
      <a:lvl1pPr marL="687388" indent="-225425" algn="l" rtl="0" eaLnBrk="0" fontAlgn="base" hangingPunct="0">
        <a:spcBef>
          <a:spcPct val="0"/>
        </a:spcBef>
        <a:spcAft>
          <a:spcPct val="0"/>
        </a:spcAft>
        <a:buClr>
          <a:srgbClr val="003359"/>
        </a:buClr>
        <a:buFont typeface="Arial" panose="020B0604020202020204" pitchFamily="34" charset="0"/>
        <a:buChar char="•"/>
        <a:defRPr sz="1600" kern="1200">
          <a:solidFill>
            <a:srgbClr val="003359"/>
          </a:solidFill>
          <a:latin typeface="Arial"/>
          <a:ea typeface="ＭＳ Ｐゴシック" pitchFamily="-112" charset="-128"/>
          <a:cs typeface="Arial"/>
        </a:defRPr>
      </a:lvl1pPr>
      <a:lvl2pPr marL="1141413" indent="-227013" algn="l" rtl="0" eaLnBrk="0" fontAlgn="base" hangingPunct="0">
        <a:spcBef>
          <a:spcPct val="0"/>
        </a:spcBef>
        <a:spcAft>
          <a:spcPct val="0"/>
        </a:spcAft>
        <a:buClr>
          <a:srgbClr val="003359"/>
        </a:buClr>
        <a:buFont typeface="Frutiger LT Std 45 Light"/>
        <a:buChar char="‐"/>
        <a:defRPr sz="1400" kern="1200">
          <a:solidFill>
            <a:srgbClr val="003359"/>
          </a:solidFill>
          <a:latin typeface="Arial"/>
          <a:ea typeface="ＭＳ Ｐゴシック" pitchFamily="-112" charset="-128"/>
          <a:cs typeface="Arial"/>
        </a:defRPr>
      </a:lvl2pPr>
      <a:lvl3pPr marL="1601788" indent="-225425" algn="l" rtl="0" eaLnBrk="0" fontAlgn="base" hangingPunct="0">
        <a:spcBef>
          <a:spcPct val="0"/>
        </a:spcBef>
        <a:spcAft>
          <a:spcPct val="0"/>
        </a:spcAft>
        <a:buClr>
          <a:srgbClr val="003359"/>
        </a:buClr>
        <a:buFont typeface="Arial" panose="020B0604020202020204" pitchFamily="34" charset="0"/>
        <a:buChar char="•"/>
        <a:defRPr sz="1200" kern="1200">
          <a:solidFill>
            <a:srgbClr val="003359"/>
          </a:solidFill>
          <a:latin typeface="Arial"/>
          <a:ea typeface="ＭＳ Ｐゴシック" pitchFamily="-112" charset="-128"/>
          <a:cs typeface="Arial"/>
        </a:defRPr>
      </a:lvl3pPr>
      <a:lvl4pPr marL="2055813" indent="-227013" algn="l" rtl="0" eaLnBrk="0" fontAlgn="base" hangingPunct="0">
        <a:spcBef>
          <a:spcPct val="0"/>
        </a:spcBef>
        <a:spcAft>
          <a:spcPct val="0"/>
        </a:spcAft>
        <a:buClr>
          <a:srgbClr val="003359"/>
        </a:buClr>
        <a:buFont typeface="Frutiger LT Std 45 Light"/>
        <a:buChar char="‐"/>
        <a:defRPr sz="1000" kern="1200">
          <a:solidFill>
            <a:srgbClr val="003359"/>
          </a:solidFill>
          <a:latin typeface="Arial"/>
          <a:ea typeface="ＭＳ Ｐゴシック" pitchFamily="-112" charset="-128"/>
          <a:cs typeface="Arial"/>
        </a:defRPr>
      </a:lvl4pPr>
      <a:lvl5pPr marL="2516188" indent="-225425" algn="l" rtl="0" eaLnBrk="0" fontAlgn="base" hangingPunct="0">
        <a:spcBef>
          <a:spcPct val="0"/>
        </a:spcBef>
        <a:spcAft>
          <a:spcPct val="0"/>
        </a:spcAft>
        <a:buClr>
          <a:srgbClr val="003359"/>
        </a:buClr>
        <a:buFont typeface="Arial" panose="020B0604020202020204" pitchFamily="34" charset="0"/>
        <a:buChar char="•"/>
        <a:defRPr sz="800" kern="1200">
          <a:solidFill>
            <a:srgbClr val="003359"/>
          </a:solidFill>
          <a:latin typeface="Arial"/>
          <a:ea typeface="ＭＳ Ｐゴシック" pitchFamily="-112" charset="-128"/>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1000" y="1219200"/>
            <a:ext cx="11430000" cy="4876800"/>
          </a:xfrm>
          <a:prstGeom prst="rect">
            <a:avLst/>
          </a:prstGeom>
        </p:spPr>
        <p:txBody>
          <a:bodyPr vert="horz" lIns="0" tIns="0" rIns="0" bIns="182880" rtlCol="0" anchor="t" anchorCtr="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81000" y="6652260"/>
            <a:ext cx="8725001" cy="91440"/>
          </a:xfrm>
          <a:prstGeom prst="rect">
            <a:avLst/>
          </a:prstGeom>
        </p:spPr>
        <p:txBody>
          <a:bodyPr vert="horz" lIns="0" tIns="0" rIns="0" bIns="0" rtlCol="0" anchor="b" anchorCtr="0"/>
          <a:lstStyle>
            <a:lvl1pPr algn="l">
              <a:defRPr sz="500">
                <a:solidFill>
                  <a:schemeClr val="accent6"/>
                </a:solidFill>
              </a:defRPr>
            </a:lvl1pPr>
          </a:lstStyle>
          <a:p>
            <a:r>
              <a:rPr lang="en-US"/>
              <a:t>© All rights reserved. No utilization or reproduction of this material is allowed without the written permission of CSH.</a:t>
            </a:r>
          </a:p>
        </p:txBody>
      </p:sp>
      <p:sp>
        <p:nvSpPr>
          <p:cNvPr id="2" name="Title Placeholder 1"/>
          <p:cNvSpPr>
            <a:spLocks noGrp="1"/>
          </p:cNvSpPr>
          <p:nvPr>
            <p:ph type="title"/>
          </p:nvPr>
        </p:nvSpPr>
        <p:spPr>
          <a:xfrm>
            <a:off x="381000" y="304800"/>
            <a:ext cx="11430000" cy="907141"/>
          </a:xfrm>
          <a:prstGeom prst="rect">
            <a:avLst/>
          </a:prstGeom>
        </p:spPr>
        <p:txBody>
          <a:bodyPr vert="horz" lIns="0" tIns="0" rIns="0" bIns="0" rtlCol="0" anchor="t" anchorCtr="0">
            <a:normAutofit/>
          </a:bodyPr>
          <a:lstStyle/>
          <a:p>
            <a:r>
              <a:rPr lang="en-US"/>
              <a:t>Click to edit Master title style</a:t>
            </a:r>
          </a:p>
        </p:txBody>
      </p:sp>
      <p:grpSp>
        <p:nvGrpSpPr>
          <p:cNvPr id="6" name="Group 5">
            <a:extLst>
              <a:ext uri="{FF2B5EF4-FFF2-40B4-BE49-F238E27FC236}">
                <a16:creationId xmlns:a16="http://schemas.microsoft.com/office/drawing/2014/main" id="{DFEDC456-B808-8942-A977-4EB3714F6CCA}"/>
              </a:ext>
            </a:extLst>
          </p:cNvPr>
          <p:cNvGrpSpPr/>
          <p:nvPr/>
        </p:nvGrpSpPr>
        <p:grpSpPr>
          <a:xfrm>
            <a:off x="381000" y="-369443"/>
            <a:ext cx="11430000" cy="235966"/>
            <a:chOff x="0" y="760984"/>
            <a:chExt cx="12195582" cy="98552"/>
          </a:xfrm>
        </p:grpSpPr>
        <p:sp>
          <p:nvSpPr>
            <p:cNvPr id="8" name="Rectangle 7">
              <a:extLst>
                <a:ext uri="{FF2B5EF4-FFF2-40B4-BE49-F238E27FC236}">
                  <a16:creationId xmlns:a16="http://schemas.microsoft.com/office/drawing/2014/main" id="{B117EF11-4C9B-804F-9A50-9F8D4F988ED9}"/>
                </a:ext>
              </a:extLst>
            </p:cNvPr>
            <p:cNvSpPr/>
            <p:nvPr/>
          </p:nvSpPr>
          <p:spPr>
            <a:xfrm>
              <a:off x="9270263" y="762001"/>
              <a:ext cx="2925319" cy="91440"/>
            </a:xfrm>
            <a:prstGeom prst="rect">
              <a:avLst/>
            </a:prstGeom>
            <a:solidFill>
              <a:srgbClr val="C3C3C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BB477022-2A77-4C44-82FF-0D3163C95E17}"/>
                </a:ext>
              </a:extLst>
            </p:cNvPr>
            <p:cNvSpPr/>
            <p:nvPr/>
          </p:nvSpPr>
          <p:spPr>
            <a:xfrm>
              <a:off x="6180682" y="760984"/>
              <a:ext cx="2925319" cy="91440"/>
            </a:xfrm>
            <a:prstGeom prst="rect">
              <a:avLst/>
            </a:prstGeom>
            <a:solidFill>
              <a:srgbClr val="C3C3C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9DE140D2-CC79-EB47-8377-AED009CE24F3}"/>
                </a:ext>
              </a:extLst>
            </p:cNvPr>
            <p:cNvSpPr/>
            <p:nvPr/>
          </p:nvSpPr>
          <p:spPr>
            <a:xfrm>
              <a:off x="0" y="762001"/>
              <a:ext cx="2926080" cy="91440"/>
            </a:xfrm>
            <a:prstGeom prst="rect">
              <a:avLst/>
            </a:prstGeom>
            <a:solidFill>
              <a:srgbClr val="C3C3C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C5D18F46-507D-334B-9013-64A1E054C90A}"/>
                </a:ext>
              </a:extLst>
            </p:cNvPr>
            <p:cNvSpPr/>
            <p:nvPr/>
          </p:nvSpPr>
          <p:spPr>
            <a:xfrm>
              <a:off x="3090341" y="768096"/>
              <a:ext cx="2926080" cy="91440"/>
            </a:xfrm>
            <a:prstGeom prst="rect">
              <a:avLst/>
            </a:prstGeom>
            <a:solidFill>
              <a:srgbClr val="C3C3C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grpSp>
      <p:pic>
        <p:nvPicPr>
          <p:cNvPr id="21" name="Picture 20">
            <a:extLst>
              <a:ext uri="{FF2B5EF4-FFF2-40B4-BE49-F238E27FC236}">
                <a16:creationId xmlns:a16="http://schemas.microsoft.com/office/drawing/2014/main" id="{C35E694C-AA7D-BC48-8741-97ACBCF19C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38145" y="6286500"/>
            <a:ext cx="2263366" cy="457200"/>
          </a:xfrm>
          <a:prstGeom prst="rect">
            <a:avLst/>
          </a:prstGeom>
        </p:spPr>
      </p:pic>
      <p:grpSp>
        <p:nvGrpSpPr>
          <p:cNvPr id="12" name="Group 11">
            <a:extLst>
              <a:ext uri="{FF2B5EF4-FFF2-40B4-BE49-F238E27FC236}">
                <a16:creationId xmlns:a16="http://schemas.microsoft.com/office/drawing/2014/main" id="{DFEDC456-B808-8942-A977-4EB3714F6CCA}"/>
              </a:ext>
            </a:extLst>
          </p:cNvPr>
          <p:cNvGrpSpPr/>
          <p:nvPr userDrawn="1"/>
        </p:nvGrpSpPr>
        <p:grpSpPr>
          <a:xfrm>
            <a:off x="381000" y="-369443"/>
            <a:ext cx="11430000" cy="235966"/>
            <a:chOff x="0" y="760984"/>
            <a:chExt cx="12195582" cy="98552"/>
          </a:xfrm>
        </p:grpSpPr>
        <p:sp>
          <p:nvSpPr>
            <p:cNvPr id="13" name="Rectangle 12">
              <a:extLst>
                <a:ext uri="{FF2B5EF4-FFF2-40B4-BE49-F238E27FC236}">
                  <a16:creationId xmlns:a16="http://schemas.microsoft.com/office/drawing/2014/main" id="{B117EF11-4C9B-804F-9A50-9F8D4F988ED9}"/>
                </a:ext>
              </a:extLst>
            </p:cNvPr>
            <p:cNvSpPr/>
            <p:nvPr userDrawn="1"/>
          </p:nvSpPr>
          <p:spPr>
            <a:xfrm>
              <a:off x="9270263" y="762001"/>
              <a:ext cx="2925319" cy="91440"/>
            </a:xfrm>
            <a:prstGeom prst="rect">
              <a:avLst/>
            </a:prstGeom>
            <a:solidFill>
              <a:srgbClr val="C3C3C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BB477022-2A77-4C44-82FF-0D3163C95E17}"/>
                </a:ext>
              </a:extLst>
            </p:cNvPr>
            <p:cNvSpPr/>
            <p:nvPr userDrawn="1"/>
          </p:nvSpPr>
          <p:spPr>
            <a:xfrm>
              <a:off x="6180682" y="760984"/>
              <a:ext cx="2925319" cy="91440"/>
            </a:xfrm>
            <a:prstGeom prst="rect">
              <a:avLst/>
            </a:prstGeom>
            <a:solidFill>
              <a:srgbClr val="C3C3C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9DE140D2-CC79-EB47-8377-AED009CE24F3}"/>
                </a:ext>
              </a:extLst>
            </p:cNvPr>
            <p:cNvSpPr/>
            <p:nvPr userDrawn="1"/>
          </p:nvSpPr>
          <p:spPr>
            <a:xfrm>
              <a:off x="0" y="762001"/>
              <a:ext cx="2926080" cy="91440"/>
            </a:xfrm>
            <a:prstGeom prst="rect">
              <a:avLst/>
            </a:prstGeom>
            <a:solidFill>
              <a:srgbClr val="C3C3C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C5D18F46-507D-334B-9013-64A1E054C90A}"/>
                </a:ext>
              </a:extLst>
            </p:cNvPr>
            <p:cNvSpPr/>
            <p:nvPr userDrawn="1"/>
          </p:nvSpPr>
          <p:spPr>
            <a:xfrm>
              <a:off x="3090341" y="768096"/>
              <a:ext cx="2926080" cy="91440"/>
            </a:xfrm>
            <a:prstGeom prst="rect">
              <a:avLst/>
            </a:prstGeom>
            <a:solidFill>
              <a:srgbClr val="C3C3C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grpSp>
      <p:pic>
        <p:nvPicPr>
          <p:cNvPr id="17" name="Picture 16">
            <a:extLst>
              <a:ext uri="{FF2B5EF4-FFF2-40B4-BE49-F238E27FC236}">
                <a16:creationId xmlns:a16="http://schemas.microsoft.com/office/drawing/2014/main" id="{C35E694C-AA7D-BC48-8741-97ACBCF19CE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38145" y="6286500"/>
            <a:ext cx="2263366" cy="457200"/>
          </a:xfrm>
          <a:prstGeom prst="rect">
            <a:avLst/>
          </a:prstGeom>
        </p:spPr>
      </p:pic>
    </p:spTree>
    <p:extLst>
      <p:ext uri="{BB962C8B-B14F-4D97-AF65-F5344CB8AC3E}">
        <p14:creationId xmlns:p14="http://schemas.microsoft.com/office/powerpoint/2010/main" val="4068640153"/>
      </p:ext>
    </p:extLst>
  </p:cSld>
  <p:clrMap bg1="lt1" tx1="dk1" bg2="lt2" tx2="dk2" accent1="accent1" accent2="accent2" accent3="accent3" accent4="accent4" accent5="accent5" accent6="accent6" hlink="hlink" folHlink="folHlink"/>
  <p:sldLayoutIdLst>
    <p:sldLayoutId id="2147484428" r:id="rId1"/>
  </p:sldLayoutIdLst>
  <p:hf sldNum="0" hdr="0" dt="0"/>
  <p:txStyles>
    <p:titleStyle>
      <a:lvl1pPr algn="l" defTabSz="914400" rtl="0" eaLnBrk="1" latinLnBrk="0" hangingPunct="1">
        <a:lnSpc>
          <a:spcPct val="90000"/>
        </a:lnSpc>
        <a:spcBef>
          <a:spcPct val="0"/>
        </a:spcBef>
        <a:buNone/>
        <a:defRPr sz="3000" kern="1200" spc="-60" baseline="0">
          <a:solidFill>
            <a:schemeClr val="accent2"/>
          </a:solidFill>
          <a:latin typeface="+mj-lt"/>
          <a:ea typeface="+mj-ea"/>
          <a:cs typeface="+mj-cs"/>
        </a:defRPr>
      </a:lvl1pPr>
    </p:titleStyle>
    <p:bodyStyle>
      <a:lvl1pPr marL="0" indent="0" algn="l" defTabSz="914400" rtl="0" eaLnBrk="1" latinLnBrk="0" hangingPunct="1">
        <a:lnSpc>
          <a:spcPct val="90000"/>
        </a:lnSpc>
        <a:spcBef>
          <a:spcPts val="0"/>
        </a:spcBef>
        <a:spcAft>
          <a:spcPts val="300"/>
        </a:spcAft>
        <a:buClr>
          <a:schemeClr val="accent1"/>
        </a:buClr>
        <a:buFontTx/>
        <a:buNone/>
        <a:defRPr sz="2000" kern="1200">
          <a:solidFill>
            <a:schemeClr val="tx1"/>
          </a:solidFill>
          <a:latin typeface="+mn-lt"/>
          <a:ea typeface="+mn-ea"/>
          <a:cs typeface="+mn-cs"/>
        </a:defRPr>
      </a:lvl1pPr>
      <a:lvl2pPr marL="176213" indent="-176213" algn="l" defTabSz="914400" rtl="0" eaLnBrk="1" latinLnBrk="0" hangingPunct="1">
        <a:lnSpc>
          <a:spcPct val="90000"/>
        </a:lnSpc>
        <a:spcBef>
          <a:spcPts val="0"/>
        </a:spcBef>
        <a:spcAft>
          <a:spcPts val="300"/>
        </a:spcAft>
        <a:buClr>
          <a:schemeClr val="accent1"/>
        </a:buClr>
        <a:buFont typeface="Wingdings" pitchFamily="2" charset="2"/>
        <a:buChar char="§"/>
        <a:tabLst/>
        <a:defRPr sz="2000" kern="1200">
          <a:solidFill>
            <a:schemeClr val="tx1"/>
          </a:solidFill>
          <a:latin typeface="+mn-lt"/>
          <a:ea typeface="+mn-ea"/>
          <a:cs typeface="+mn-cs"/>
        </a:defRPr>
      </a:lvl2pPr>
      <a:lvl3pPr marL="401638" indent="-169863" algn="l" defTabSz="914400" rtl="0" eaLnBrk="1" latinLnBrk="0" hangingPunct="1">
        <a:lnSpc>
          <a:spcPct val="90000"/>
        </a:lnSpc>
        <a:spcBef>
          <a:spcPts val="0"/>
        </a:spcBef>
        <a:spcAft>
          <a:spcPts val="300"/>
        </a:spcAft>
        <a:buClr>
          <a:schemeClr val="accent1"/>
        </a:buClr>
        <a:buFont typeface="Wingdings" pitchFamily="2" charset="2"/>
        <a:buChar char="§"/>
        <a:tabLst/>
        <a:defRPr sz="1800" kern="1200">
          <a:solidFill>
            <a:schemeClr val="tx1"/>
          </a:solidFill>
          <a:latin typeface="+mn-lt"/>
          <a:ea typeface="+mn-ea"/>
          <a:cs typeface="+mn-cs"/>
        </a:defRPr>
      </a:lvl3pPr>
      <a:lvl4pPr marL="635000" indent="-177800" algn="l" defTabSz="914400" rtl="0" eaLnBrk="1" latinLnBrk="0" hangingPunct="1">
        <a:lnSpc>
          <a:spcPct val="90000"/>
        </a:lnSpc>
        <a:spcBef>
          <a:spcPts val="0"/>
        </a:spcBef>
        <a:spcAft>
          <a:spcPts val="300"/>
        </a:spcAft>
        <a:buClr>
          <a:schemeClr val="accent1"/>
        </a:buClr>
        <a:buFont typeface="Wingdings" pitchFamily="2" charset="2"/>
        <a:buChar char="§"/>
        <a:tabLst/>
        <a:defRPr sz="1800" kern="1200">
          <a:solidFill>
            <a:schemeClr val="tx1"/>
          </a:solidFill>
          <a:latin typeface="+mn-lt"/>
          <a:ea typeface="+mn-ea"/>
          <a:cs typeface="+mn-cs"/>
        </a:defRPr>
      </a:lvl4pPr>
      <a:lvl5pPr marL="860425" indent="-169863" algn="l" defTabSz="914400" rtl="0" eaLnBrk="1" latinLnBrk="0" hangingPunct="1">
        <a:lnSpc>
          <a:spcPct val="90000"/>
        </a:lnSpc>
        <a:spcBef>
          <a:spcPts val="0"/>
        </a:spcBef>
        <a:spcAft>
          <a:spcPts val="300"/>
        </a:spcAft>
        <a:buClr>
          <a:schemeClr val="accent1"/>
        </a:buClr>
        <a:buFont typeface="Wingdings" pitchFamily="2" charset="2"/>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2" orient="horz" pos="2160">
          <p15:clr>
            <a:srgbClr val="F26B43"/>
          </p15:clr>
        </p15:guide>
        <p15:guide id="23" orient="horz" pos="768">
          <p15:clr>
            <a:srgbClr val="F26B43"/>
          </p15:clr>
        </p15:guide>
        <p15:guide id="24" pos="3840">
          <p15:clr>
            <a:srgbClr val="F26B43"/>
          </p15:clr>
        </p15:guide>
        <p15:guide id="25" pos="240">
          <p15:clr>
            <a:srgbClr val="F26B43"/>
          </p15:clr>
        </p15:guide>
        <p15:guide id="26" pos="7440">
          <p15:clr>
            <a:srgbClr val="F26B43"/>
          </p15:clr>
        </p15:guide>
        <p15:guide id="27" pos="3792">
          <p15:clr>
            <a:srgbClr val="F26B43"/>
          </p15:clr>
        </p15:guide>
        <p15:guide id="28" pos="3888">
          <p15:clr>
            <a:srgbClr val="F26B43"/>
          </p15:clr>
        </p15:guide>
        <p15:guide id="29" pos="5616">
          <p15:clr>
            <a:srgbClr val="F26B43"/>
          </p15:clr>
        </p15:guide>
        <p15:guide id="30" pos="5712">
          <p15:clr>
            <a:srgbClr val="F26B43"/>
          </p15:clr>
        </p15:guide>
        <p15:guide id="31" pos="2064">
          <p15:clr>
            <a:srgbClr val="F26B43"/>
          </p15:clr>
        </p15:guide>
        <p15:guide id="32" pos="1968">
          <p15:clr>
            <a:srgbClr val="F26B43"/>
          </p15:clr>
        </p15:guide>
        <p15:guide id="33" orient="horz" pos="4248">
          <p15:clr>
            <a:srgbClr val="F26B43"/>
          </p15:clr>
        </p15:guide>
        <p15:guide id="34" orient="horz" pos="192">
          <p15:clr>
            <a:srgbClr val="F26B43"/>
          </p15:clr>
        </p15:guide>
        <p15:guide id="35" pos="2160">
          <p15:clr>
            <a:srgbClr val="F26B43"/>
          </p15:clr>
        </p15:guide>
        <p15:guide id="36" pos="2424">
          <p15:clr>
            <a:srgbClr val="F26B43"/>
          </p15:clr>
        </p15:guide>
        <p15:guide id="37" orient="horz" pos="3840">
          <p15:clr>
            <a:srgbClr val="F26B43"/>
          </p15:clr>
        </p15:guide>
        <p15:guide id="38" orient="horz" pos="480">
          <p15:clr>
            <a:srgbClr val="F26B43"/>
          </p15:clr>
        </p15:guide>
        <p15:guide id="39" pos="4920">
          <p15:clr>
            <a:srgbClr val="F26B43"/>
          </p15:clr>
        </p15:guide>
        <p15:guide id="40" pos="4728">
          <p15:clr>
            <a:srgbClr val="F26B43"/>
          </p15:clr>
        </p15:guide>
        <p15:guide id="41" pos="7224">
          <p15:clr>
            <a:srgbClr val="F26B43"/>
          </p15:clr>
        </p15:guide>
        <p15:guide id="42" pos="4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C2E042-D40D-5E29-D234-C840C5AD01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4B9437-F466-34F8-259E-A0281B97FE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5A6826-DAF3-7AE1-82A5-93C640702B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6DFDC4C-4177-47A3-882F-B5F8B031AA49}" type="datetimeFigureOut">
              <a:rPr lang="en-US" smtClean="0"/>
              <a:t>8/22/2025</a:t>
            </a:fld>
            <a:endParaRPr lang="en-US"/>
          </a:p>
        </p:txBody>
      </p:sp>
      <p:sp>
        <p:nvSpPr>
          <p:cNvPr id="5" name="Footer Placeholder 4">
            <a:extLst>
              <a:ext uri="{FF2B5EF4-FFF2-40B4-BE49-F238E27FC236}">
                <a16:creationId xmlns:a16="http://schemas.microsoft.com/office/drawing/2014/main" id="{9AF5BE14-5BAF-E0AE-6842-DE6F04AD8E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solidFill>
                  <a:srgbClr val="9FA1A4">
                    <a:lumMod val="50000"/>
                  </a:srgbClr>
                </a:solidFill>
              </a:rPr>
              <a:t>© All rights reserved. No utilization or reproduction of this material is allowed without the written permission of CSH.</a:t>
            </a:r>
          </a:p>
        </p:txBody>
      </p:sp>
      <p:sp>
        <p:nvSpPr>
          <p:cNvPr id="6" name="Slide Number Placeholder 5">
            <a:extLst>
              <a:ext uri="{FF2B5EF4-FFF2-40B4-BE49-F238E27FC236}">
                <a16:creationId xmlns:a16="http://schemas.microsoft.com/office/drawing/2014/main" id="{9D74BB86-A8A5-F2C4-1B41-3201F9E4C7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5262B3B-C545-4A96-8184-65F9A4A47C79}" type="slidenum">
              <a:rPr lang="en-US" smtClean="0"/>
              <a:t>‹#›</a:t>
            </a:fld>
            <a:endParaRPr lang="en-US"/>
          </a:p>
        </p:txBody>
      </p:sp>
    </p:spTree>
    <p:extLst>
      <p:ext uri="{BB962C8B-B14F-4D97-AF65-F5344CB8AC3E}">
        <p14:creationId xmlns:p14="http://schemas.microsoft.com/office/powerpoint/2010/main" val="2704698807"/>
      </p:ext>
    </p:extLst>
  </p:cSld>
  <p:clrMap bg1="lt1" tx1="dk1" bg2="lt2" tx2="dk2" accent1="accent1" accent2="accent2" accent3="accent3" accent4="accent4" accent5="accent5" accent6="accent6" hlink="hlink" folHlink="folHlink"/>
  <p:sldLayoutIdLst>
    <p:sldLayoutId id="2147484453" r:id="rId1"/>
    <p:sldLayoutId id="2147484454" r:id="rId2"/>
    <p:sldLayoutId id="2147484455" r:id="rId3"/>
    <p:sldLayoutId id="2147484456" r:id="rId4"/>
    <p:sldLayoutId id="2147484457" r:id="rId5"/>
    <p:sldLayoutId id="2147484458" r:id="rId6"/>
    <p:sldLayoutId id="2147484459" r:id="rId7"/>
    <p:sldLayoutId id="2147484460" r:id="rId8"/>
    <p:sldLayoutId id="2147484461" r:id="rId9"/>
    <p:sldLayoutId id="2147484462" r:id="rId10"/>
    <p:sldLayoutId id="2147484463" r:id="rId11"/>
    <p:sldLayoutId id="2147484464" r:id="rId12"/>
    <p:sldLayoutId id="2147484431" r:id="rId13"/>
    <p:sldLayoutId id="2147484432" r:id="rId14"/>
    <p:sldLayoutId id="2147484444" r:id="rId15"/>
    <p:sldLayoutId id="2147484447" r:id="rId16"/>
    <p:sldLayoutId id="2147484448" r:id="rId17"/>
    <p:sldLayoutId id="2147484449" r:id="rId18"/>
    <p:sldLayoutId id="2147484450" r:id="rId19"/>
    <p:sldLayoutId id="2147484451" r:id="rId20"/>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AE19EE-B0D0-464B-8E6A-64A76294A1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6D4299B-4CC7-45CF-93AC-795A7831FE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43CC3A-448A-4318-BCB5-77929CF5AD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D8BFD1-A6AB-47E8-8702-18A2AF930757}" type="datetimeFigureOut">
              <a:rPr lang="en-US" smtClean="0"/>
              <a:t>8/22/2025</a:t>
            </a:fld>
            <a:endParaRPr lang="en-US"/>
          </a:p>
        </p:txBody>
      </p:sp>
      <p:sp>
        <p:nvSpPr>
          <p:cNvPr id="5" name="Footer Placeholder 4">
            <a:extLst>
              <a:ext uri="{FF2B5EF4-FFF2-40B4-BE49-F238E27FC236}">
                <a16:creationId xmlns:a16="http://schemas.microsoft.com/office/drawing/2014/main" id="{8832E040-1021-4D54-9AB2-B067C75D5B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111AEE-1846-42E9-9389-BEEAE35A3D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E7C58D-4E08-443B-997B-2A796E51C247}" type="slidenum">
              <a:rPr lang="en-US" smtClean="0"/>
              <a:t>‹#›</a:t>
            </a:fld>
            <a:endParaRPr lang="en-US"/>
          </a:p>
        </p:txBody>
      </p:sp>
    </p:spTree>
    <p:custDataLst>
      <p:tags r:id="rId14"/>
    </p:custDataLst>
    <p:extLst>
      <p:ext uri="{BB962C8B-B14F-4D97-AF65-F5344CB8AC3E}">
        <p14:creationId xmlns:p14="http://schemas.microsoft.com/office/powerpoint/2010/main" val="1858954308"/>
      </p:ext>
    </p:extLst>
  </p:cSld>
  <p:clrMap bg1="lt1" tx1="dk1" bg2="lt2" tx2="dk2" accent1="accent1" accent2="accent2" accent3="accent3" accent4="accent4" accent5="accent5" accent6="accent6" hlink="hlink" folHlink="folHlink"/>
  <p:sldLayoutIdLst>
    <p:sldLayoutId id="2147484468" r:id="rId1"/>
    <p:sldLayoutId id="2147484471" r:id="rId2"/>
    <p:sldLayoutId id="2147484472" r:id="rId3"/>
    <p:sldLayoutId id="2147484473" r:id="rId4"/>
    <p:sldLayoutId id="2147484474" r:id="rId5"/>
    <p:sldLayoutId id="2147484475" r:id="rId6"/>
    <p:sldLayoutId id="2147484476" r:id="rId7"/>
    <p:sldLayoutId id="2147484477" r:id="rId8"/>
    <p:sldLayoutId id="2147484478" r:id="rId9"/>
    <p:sldLayoutId id="2147484479" r:id="rId10"/>
    <p:sldLayoutId id="2147484480" r:id="rId11"/>
    <p:sldLayoutId id="214748448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4895B4B-09B3-4ABA-5501-9FD39B5A8C2A}"/>
              </a:ext>
            </a:extLst>
          </p:cNvPr>
          <p:cNvSpPr>
            <a:spLocks noGrp="1"/>
          </p:cNvSpPr>
          <p:nvPr>
            <p:ph type="title"/>
          </p:nvPr>
        </p:nvSpPr>
        <p:spPr bwMode="auto">
          <a:xfrm>
            <a:off x="446088" y="274638"/>
            <a:ext cx="111537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ENTER HEADLINE</a:t>
            </a:r>
          </a:p>
        </p:txBody>
      </p:sp>
      <p:sp>
        <p:nvSpPr>
          <p:cNvPr id="1027" name="Text Placeholder 2">
            <a:extLst>
              <a:ext uri="{FF2B5EF4-FFF2-40B4-BE49-F238E27FC236}">
                <a16:creationId xmlns:a16="http://schemas.microsoft.com/office/drawing/2014/main" id="{6D5134DA-CCA4-2E0E-4B45-17DE2461F19A}"/>
              </a:ext>
            </a:extLst>
          </p:cNvPr>
          <p:cNvSpPr>
            <a:spLocks noGrp="1"/>
          </p:cNvSpPr>
          <p:nvPr>
            <p:ph type="body" idx="1"/>
          </p:nvPr>
        </p:nvSpPr>
        <p:spPr bwMode="auto">
          <a:xfrm>
            <a:off x="446088" y="1600200"/>
            <a:ext cx="11153775"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enter text</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a:extLst>
              <a:ext uri="{FF2B5EF4-FFF2-40B4-BE49-F238E27FC236}">
                <a16:creationId xmlns:a16="http://schemas.microsoft.com/office/drawing/2014/main" id="{6ACE9A8D-AF67-D55B-14A1-04C9EC45F9D8}"/>
              </a:ext>
            </a:extLst>
          </p:cNvPr>
          <p:cNvSpPr>
            <a:spLocks noGrp="1"/>
          </p:cNvSpPr>
          <p:nvPr>
            <p:ph type="sldNum" sz="quarter" idx="4"/>
          </p:nvPr>
        </p:nvSpPr>
        <p:spPr>
          <a:xfrm>
            <a:off x="433388" y="6146800"/>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003359"/>
                </a:solidFill>
              </a:defRPr>
            </a:lvl1pPr>
          </a:lstStyle>
          <a:p>
            <a:pPr>
              <a:defRPr/>
            </a:pPr>
            <a:fld id="{8520CD04-96BC-4162-95CF-D7D875E5529C}" type="slidenum">
              <a:rPr lang="en-US" altLang="en-US"/>
              <a:pPr>
                <a:defRPr/>
              </a:pPr>
              <a:t>‹#›</a:t>
            </a:fld>
            <a:endParaRPr lang="en-US" altLang="en-US"/>
          </a:p>
        </p:txBody>
      </p:sp>
    </p:spTree>
    <p:extLst>
      <p:ext uri="{BB962C8B-B14F-4D97-AF65-F5344CB8AC3E}">
        <p14:creationId xmlns:p14="http://schemas.microsoft.com/office/powerpoint/2010/main" val="2262217853"/>
      </p:ext>
    </p:extLst>
  </p:cSld>
  <p:clrMap bg1="lt1" tx1="dk1" bg2="lt2" tx2="dk2" accent1="accent1" accent2="accent2" accent3="accent3" accent4="accent4" accent5="accent5" accent6="accent6" hlink="hlink" folHlink="folHlink"/>
  <p:sldLayoutIdLst>
    <p:sldLayoutId id="2147484484" r:id="rId1"/>
    <p:sldLayoutId id="2147484485" r:id="rId2"/>
    <p:sldLayoutId id="2147484486" r:id="rId3"/>
    <p:sldLayoutId id="2147484487" r:id="rId4"/>
    <p:sldLayoutId id="2147484488" r:id="rId5"/>
    <p:sldLayoutId id="2147484489" r:id="rId6"/>
    <p:sldLayoutId id="2147484490" r:id="rId7"/>
    <p:sldLayoutId id="2147484491" r:id="rId8"/>
    <p:sldLayoutId id="2147484492" r:id="rId9"/>
    <p:sldLayoutId id="2147484493" r:id="rId10"/>
  </p:sldLayoutIdLst>
  <p:txStyles>
    <p:titleStyle>
      <a:lvl1pPr algn="l" rtl="0" eaLnBrk="0" fontAlgn="base" hangingPunct="0">
        <a:spcBef>
          <a:spcPct val="0"/>
        </a:spcBef>
        <a:spcAft>
          <a:spcPct val="0"/>
        </a:spcAft>
        <a:defRPr sz="3000" b="1" kern="1200">
          <a:solidFill>
            <a:srgbClr val="A2AD00"/>
          </a:solidFill>
          <a:latin typeface="Arial Bold"/>
          <a:ea typeface="ＭＳ Ｐゴシック" pitchFamily="-112" charset="-128"/>
          <a:cs typeface="Arial Bold"/>
        </a:defRPr>
      </a:lvl1pPr>
      <a:lvl2pPr algn="l" rtl="0" eaLnBrk="0" fontAlgn="base" hangingPunct="0">
        <a:spcBef>
          <a:spcPct val="0"/>
        </a:spcBef>
        <a:spcAft>
          <a:spcPct val="0"/>
        </a:spcAft>
        <a:defRPr sz="3000" b="1">
          <a:solidFill>
            <a:srgbClr val="A2AD00"/>
          </a:solidFill>
          <a:latin typeface="Arial Bold" pitchFamily="-111" charset="0"/>
          <a:ea typeface="ＭＳ Ｐゴシック" pitchFamily="-112" charset="-128"/>
          <a:cs typeface="Arial Bold" panose="020B0704020202020204" pitchFamily="34" charset="0"/>
        </a:defRPr>
      </a:lvl2pPr>
      <a:lvl3pPr algn="l" rtl="0" eaLnBrk="0" fontAlgn="base" hangingPunct="0">
        <a:spcBef>
          <a:spcPct val="0"/>
        </a:spcBef>
        <a:spcAft>
          <a:spcPct val="0"/>
        </a:spcAft>
        <a:defRPr sz="3000" b="1">
          <a:solidFill>
            <a:srgbClr val="A2AD00"/>
          </a:solidFill>
          <a:latin typeface="Arial Bold" pitchFamily="-111" charset="0"/>
          <a:ea typeface="ＭＳ Ｐゴシック" pitchFamily="-112" charset="-128"/>
          <a:cs typeface="Arial Bold" panose="020B0704020202020204" pitchFamily="34" charset="0"/>
        </a:defRPr>
      </a:lvl3pPr>
      <a:lvl4pPr algn="l" rtl="0" eaLnBrk="0" fontAlgn="base" hangingPunct="0">
        <a:spcBef>
          <a:spcPct val="0"/>
        </a:spcBef>
        <a:spcAft>
          <a:spcPct val="0"/>
        </a:spcAft>
        <a:defRPr sz="3000" b="1">
          <a:solidFill>
            <a:srgbClr val="A2AD00"/>
          </a:solidFill>
          <a:latin typeface="Arial Bold" pitchFamily="-111" charset="0"/>
          <a:ea typeface="ＭＳ Ｐゴシック" pitchFamily="-112" charset="-128"/>
          <a:cs typeface="Arial Bold" panose="020B0704020202020204" pitchFamily="34" charset="0"/>
        </a:defRPr>
      </a:lvl4pPr>
      <a:lvl5pPr algn="l" rtl="0" eaLnBrk="0" fontAlgn="base" hangingPunct="0">
        <a:spcBef>
          <a:spcPct val="0"/>
        </a:spcBef>
        <a:spcAft>
          <a:spcPct val="0"/>
        </a:spcAft>
        <a:defRPr sz="3000" b="1">
          <a:solidFill>
            <a:srgbClr val="A2AD00"/>
          </a:solidFill>
          <a:latin typeface="Arial Bold" pitchFamily="-111" charset="0"/>
          <a:ea typeface="ＭＳ Ｐゴシック" pitchFamily="-112" charset="-128"/>
          <a:cs typeface="Arial Bold" panose="020B0704020202020204" pitchFamily="34" charset="0"/>
        </a:defRPr>
      </a:lvl5pPr>
      <a:lvl6pPr marL="457200" algn="l" rtl="0" fontAlgn="base">
        <a:spcBef>
          <a:spcPct val="0"/>
        </a:spcBef>
        <a:spcAft>
          <a:spcPct val="0"/>
        </a:spcAft>
        <a:defRPr sz="3000">
          <a:solidFill>
            <a:srgbClr val="F0AB00"/>
          </a:solidFill>
          <a:latin typeface="NeutraText-Demi" pitchFamily="-112" charset="0"/>
          <a:ea typeface="ＭＳ Ｐゴシック" pitchFamily="-112" charset="-128"/>
        </a:defRPr>
      </a:lvl6pPr>
      <a:lvl7pPr marL="914400" algn="l" rtl="0" fontAlgn="base">
        <a:spcBef>
          <a:spcPct val="0"/>
        </a:spcBef>
        <a:spcAft>
          <a:spcPct val="0"/>
        </a:spcAft>
        <a:defRPr sz="3000">
          <a:solidFill>
            <a:srgbClr val="F0AB00"/>
          </a:solidFill>
          <a:latin typeface="NeutraText-Demi" pitchFamily="-112" charset="0"/>
          <a:ea typeface="ＭＳ Ｐゴシック" pitchFamily="-112" charset="-128"/>
        </a:defRPr>
      </a:lvl7pPr>
      <a:lvl8pPr marL="1371600" algn="l" rtl="0" fontAlgn="base">
        <a:spcBef>
          <a:spcPct val="0"/>
        </a:spcBef>
        <a:spcAft>
          <a:spcPct val="0"/>
        </a:spcAft>
        <a:defRPr sz="3000">
          <a:solidFill>
            <a:srgbClr val="F0AB00"/>
          </a:solidFill>
          <a:latin typeface="NeutraText-Demi" pitchFamily="-112" charset="0"/>
          <a:ea typeface="ＭＳ Ｐゴシック" pitchFamily="-112" charset="-128"/>
        </a:defRPr>
      </a:lvl8pPr>
      <a:lvl9pPr marL="1828800" algn="l" rtl="0" fontAlgn="base">
        <a:spcBef>
          <a:spcPct val="0"/>
        </a:spcBef>
        <a:spcAft>
          <a:spcPct val="0"/>
        </a:spcAft>
        <a:defRPr sz="3000">
          <a:solidFill>
            <a:srgbClr val="F0AB00"/>
          </a:solidFill>
          <a:latin typeface="NeutraText-Demi" pitchFamily="-112" charset="0"/>
          <a:ea typeface="ＭＳ Ｐゴシック" pitchFamily="-112" charset="-128"/>
        </a:defRPr>
      </a:lvl9pPr>
    </p:titleStyle>
    <p:bodyStyle>
      <a:lvl1pPr marL="687388" indent="-225425" algn="l" rtl="0" eaLnBrk="0" fontAlgn="base" hangingPunct="0">
        <a:spcBef>
          <a:spcPct val="0"/>
        </a:spcBef>
        <a:spcAft>
          <a:spcPct val="0"/>
        </a:spcAft>
        <a:buClr>
          <a:srgbClr val="003359"/>
        </a:buClr>
        <a:buFont typeface="Arial" panose="020B0604020202020204" pitchFamily="34" charset="0"/>
        <a:buChar char="•"/>
        <a:defRPr sz="1600" kern="1200">
          <a:solidFill>
            <a:srgbClr val="003359"/>
          </a:solidFill>
          <a:latin typeface="Arial"/>
          <a:ea typeface="ＭＳ Ｐゴシック" pitchFamily="-112" charset="-128"/>
          <a:cs typeface="Arial"/>
        </a:defRPr>
      </a:lvl1pPr>
      <a:lvl2pPr marL="1141413" indent="-227013" algn="l" rtl="0" eaLnBrk="0" fontAlgn="base" hangingPunct="0">
        <a:spcBef>
          <a:spcPct val="0"/>
        </a:spcBef>
        <a:spcAft>
          <a:spcPct val="0"/>
        </a:spcAft>
        <a:buClr>
          <a:srgbClr val="003359"/>
        </a:buClr>
        <a:buFont typeface="Frutiger LT Std 45 Light"/>
        <a:buChar char="‐"/>
        <a:defRPr sz="1400" kern="1200">
          <a:solidFill>
            <a:srgbClr val="003359"/>
          </a:solidFill>
          <a:latin typeface="Arial"/>
          <a:ea typeface="ＭＳ Ｐゴシック" pitchFamily="-112" charset="-128"/>
          <a:cs typeface="Arial"/>
        </a:defRPr>
      </a:lvl2pPr>
      <a:lvl3pPr marL="1601788" indent="-225425" algn="l" rtl="0" eaLnBrk="0" fontAlgn="base" hangingPunct="0">
        <a:spcBef>
          <a:spcPct val="0"/>
        </a:spcBef>
        <a:spcAft>
          <a:spcPct val="0"/>
        </a:spcAft>
        <a:buClr>
          <a:srgbClr val="003359"/>
        </a:buClr>
        <a:buFont typeface="Arial" panose="020B0604020202020204" pitchFamily="34" charset="0"/>
        <a:buChar char="•"/>
        <a:defRPr sz="1200" kern="1200">
          <a:solidFill>
            <a:srgbClr val="003359"/>
          </a:solidFill>
          <a:latin typeface="Arial"/>
          <a:ea typeface="ＭＳ Ｐゴシック" pitchFamily="-112" charset="-128"/>
          <a:cs typeface="Arial"/>
        </a:defRPr>
      </a:lvl3pPr>
      <a:lvl4pPr marL="2055813" indent="-227013" algn="l" rtl="0" eaLnBrk="0" fontAlgn="base" hangingPunct="0">
        <a:spcBef>
          <a:spcPct val="0"/>
        </a:spcBef>
        <a:spcAft>
          <a:spcPct val="0"/>
        </a:spcAft>
        <a:buClr>
          <a:srgbClr val="003359"/>
        </a:buClr>
        <a:buFont typeface="Frutiger LT Std 45 Light"/>
        <a:buChar char="‐"/>
        <a:defRPr sz="1000" kern="1200">
          <a:solidFill>
            <a:srgbClr val="003359"/>
          </a:solidFill>
          <a:latin typeface="Arial"/>
          <a:ea typeface="ＭＳ Ｐゴシック" pitchFamily="-112" charset="-128"/>
          <a:cs typeface="Arial"/>
        </a:defRPr>
      </a:lvl4pPr>
      <a:lvl5pPr marL="2516188" indent="-225425" algn="l" rtl="0" eaLnBrk="0" fontAlgn="base" hangingPunct="0">
        <a:spcBef>
          <a:spcPct val="0"/>
        </a:spcBef>
        <a:spcAft>
          <a:spcPct val="0"/>
        </a:spcAft>
        <a:buClr>
          <a:srgbClr val="003359"/>
        </a:buClr>
        <a:buFont typeface="Arial" panose="020B0604020202020204" pitchFamily="34" charset="0"/>
        <a:buChar char="•"/>
        <a:defRPr sz="800" kern="1200">
          <a:solidFill>
            <a:srgbClr val="003359"/>
          </a:solidFill>
          <a:latin typeface="Arial"/>
          <a:ea typeface="ＭＳ Ｐゴシック" pitchFamily="-112" charset="-128"/>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tile tx="0" ty="0" sx="100000" sy="100000" flip="xy" algn="br"/>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C4E21A4-74E7-01BF-FD07-D8B60B819929}"/>
              </a:ext>
            </a:extLst>
          </p:cNvPr>
          <p:cNvSpPr>
            <a:spLocks noGrp="1"/>
          </p:cNvSpPr>
          <p:nvPr>
            <p:ph type="title"/>
          </p:nvPr>
        </p:nvSpPr>
        <p:spPr bwMode="auto">
          <a:xfrm>
            <a:off x="446618" y="274638"/>
            <a:ext cx="1115271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ENTER HEADLINE</a:t>
            </a:r>
          </a:p>
        </p:txBody>
      </p:sp>
      <p:sp>
        <p:nvSpPr>
          <p:cNvPr id="1027" name="Text Placeholder 2">
            <a:extLst>
              <a:ext uri="{FF2B5EF4-FFF2-40B4-BE49-F238E27FC236}">
                <a16:creationId xmlns:a16="http://schemas.microsoft.com/office/drawing/2014/main" id="{BF855F75-D941-449D-DBA4-B924EC1597DE}"/>
              </a:ext>
            </a:extLst>
          </p:cNvPr>
          <p:cNvSpPr>
            <a:spLocks noGrp="1"/>
          </p:cNvSpPr>
          <p:nvPr>
            <p:ph type="body" idx="1"/>
          </p:nvPr>
        </p:nvSpPr>
        <p:spPr bwMode="auto">
          <a:xfrm>
            <a:off x="446618" y="1600201"/>
            <a:ext cx="11152716"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enter text</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a:extLst>
              <a:ext uri="{FF2B5EF4-FFF2-40B4-BE49-F238E27FC236}">
                <a16:creationId xmlns:a16="http://schemas.microsoft.com/office/drawing/2014/main" id="{5B000925-B7BB-4A70-1A09-393D82436EBE}"/>
              </a:ext>
            </a:extLst>
          </p:cNvPr>
          <p:cNvSpPr>
            <a:spLocks noGrp="1"/>
          </p:cNvSpPr>
          <p:nvPr>
            <p:ph type="sldNum" sz="quarter" idx="4"/>
          </p:nvPr>
        </p:nvSpPr>
        <p:spPr>
          <a:xfrm>
            <a:off x="433917" y="614680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003359"/>
                </a:solidFill>
                <a:ea typeface="Univers LT Std 45 Light"/>
                <a:cs typeface="Univers LT Std 45 Light"/>
              </a:defRPr>
            </a:lvl1pPr>
          </a:lstStyle>
          <a:p>
            <a:pPr>
              <a:defRPr/>
            </a:pPr>
            <a:fld id="{555606ED-7F2F-40CE-8581-D45EA497A3CF}" type="slidenum">
              <a:rPr lang="en-US" altLang="en-US"/>
              <a:pPr>
                <a:defRPr/>
              </a:pPr>
              <a:t>‹#›</a:t>
            </a:fld>
            <a:endParaRPr lang="en-US" altLang="en-US"/>
          </a:p>
        </p:txBody>
      </p:sp>
    </p:spTree>
    <p:extLst>
      <p:ext uri="{BB962C8B-B14F-4D97-AF65-F5344CB8AC3E}">
        <p14:creationId xmlns:p14="http://schemas.microsoft.com/office/powerpoint/2010/main" val="1854262714"/>
      </p:ext>
    </p:extLst>
  </p:cSld>
  <p:clrMap bg1="lt1" tx1="dk1" bg2="lt2" tx2="dk2" accent1="accent1" accent2="accent2" accent3="accent3" accent4="accent4" accent5="accent5" accent6="accent6" hlink="hlink" folHlink="folHlink"/>
  <p:sldLayoutIdLst>
    <p:sldLayoutId id="2147484495" r:id="rId1"/>
    <p:sldLayoutId id="2147484496" r:id="rId2"/>
    <p:sldLayoutId id="2147484497" r:id="rId3"/>
    <p:sldLayoutId id="2147484498" r:id="rId4"/>
    <p:sldLayoutId id="2147484499" r:id="rId5"/>
    <p:sldLayoutId id="2147484500" r:id="rId6"/>
    <p:sldLayoutId id="2147484501" r:id="rId7"/>
    <p:sldLayoutId id="2147484502" r:id="rId8"/>
    <p:sldLayoutId id="2147484503" r:id="rId9"/>
    <p:sldLayoutId id="2147484504" r:id="rId10"/>
  </p:sldLayoutIdLst>
  <p:txStyles>
    <p:titleStyle>
      <a:lvl1pPr algn="l" rtl="0" eaLnBrk="0" fontAlgn="base" hangingPunct="0">
        <a:spcBef>
          <a:spcPct val="0"/>
        </a:spcBef>
        <a:spcAft>
          <a:spcPct val="0"/>
        </a:spcAft>
        <a:defRPr sz="3000" b="1" kern="1200">
          <a:solidFill>
            <a:srgbClr val="A2AD00"/>
          </a:solidFill>
          <a:latin typeface="Arial Bold"/>
          <a:ea typeface="ＭＳ Ｐゴシック" pitchFamily="-112" charset="-128"/>
          <a:cs typeface="Arial Bold"/>
        </a:defRPr>
      </a:lvl1pPr>
      <a:lvl2pPr algn="l" rtl="0" eaLnBrk="0" fontAlgn="base" hangingPunct="0">
        <a:spcBef>
          <a:spcPct val="0"/>
        </a:spcBef>
        <a:spcAft>
          <a:spcPct val="0"/>
        </a:spcAft>
        <a:defRPr sz="3000" b="1">
          <a:solidFill>
            <a:srgbClr val="A2AD00"/>
          </a:solidFill>
          <a:latin typeface="Arial Bold" pitchFamily="-111" charset="0"/>
          <a:ea typeface="ＭＳ Ｐゴシック" pitchFamily="-112" charset="-128"/>
          <a:cs typeface="Arial Bold" pitchFamily="-111" charset="0"/>
        </a:defRPr>
      </a:lvl2pPr>
      <a:lvl3pPr algn="l" rtl="0" eaLnBrk="0" fontAlgn="base" hangingPunct="0">
        <a:spcBef>
          <a:spcPct val="0"/>
        </a:spcBef>
        <a:spcAft>
          <a:spcPct val="0"/>
        </a:spcAft>
        <a:defRPr sz="3000" b="1">
          <a:solidFill>
            <a:srgbClr val="A2AD00"/>
          </a:solidFill>
          <a:latin typeface="Arial Bold" pitchFamily="-111" charset="0"/>
          <a:ea typeface="ＭＳ Ｐゴシック" pitchFamily="-112" charset="-128"/>
          <a:cs typeface="Arial Bold" pitchFamily="-111" charset="0"/>
        </a:defRPr>
      </a:lvl3pPr>
      <a:lvl4pPr algn="l" rtl="0" eaLnBrk="0" fontAlgn="base" hangingPunct="0">
        <a:spcBef>
          <a:spcPct val="0"/>
        </a:spcBef>
        <a:spcAft>
          <a:spcPct val="0"/>
        </a:spcAft>
        <a:defRPr sz="3000" b="1">
          <a:solidFill>
            <a:srgbClr val="A2AD00"/>
          </a:solidFill>
          <a:latin typeface="Arial Bold" pitchFamily="-111" charset="0"/>
          <a:ea typeface="ＭＳ Ｐゴシック" pitchFamily="-112" charset="-128"/>
          <a:cs typeface="Arial Bold" pitchFamily="-111" charset="0"/>
        </a:defRPr>
      </a:lvl4pPr>
      <a:lvl5pPr algn="l" rtl="0" eaLnBrk="0" fontAlgn="base" hangingPunct="0">
        <a:spcBef>
          <a:spcPct val="0"/>
        </a:spcBef>
        <a:spcAft>
          <a:spcPct val="0"/>
        </a:spcAft>
        <a:defRPr sz="3000" b="1">
          <a:solidFill>
            <a:srgbClr val="A2AD00"/>
          </a:solidFill>
          <a:latin typeface="Arial Bold" pitchFamily="-111" charset="0"/>
          <a:ea typeface="ＭＳ Ｐゴシック" pitchFamily="-112" charset="-128"/>
          <a:cs typeface="Arial Bold" pitchFamily="-111" charset="0"/>
        </a:defRPr>
      </a:lvl5pPr>
      <a:lvl6pPr marL="457200" algn="l" rtl="0" fontAlgn="base">
        <a:spcBef>
          <a:spcPct val="0"/>
        </a:spcBef>
        <a:spcAft>
          <a:spcPct val="0"/>
        </a:spcAft>
        <a:defRPr sz="3000">
          <a:solidFill>
            <a:srgbClr val="F0AB00"/>
          </a:solidFill>
          <a:latin typeface="NeutraText-Demi" pitchFamily="-112" charset="0"/>
          <a:ea typeface="ＭＳ Ｐゴシック" pitchFamily="-112" charset="-128"/>
        </a:defRPr>
      </a:lvl6pPr>
      <a:lvl7pPr marL="914400" algn="l" rtl="0" fontAlgn="base">
        <a:spcBef>
          <a:spcPct val="0"/>
        </a:spcBef>
        <a:spcAft>
          <a:spcPct val="0"/>
        </a:spcAft>
        <a:defRPr sz="3000">
          <a:solidFill>
            <a:srgbClr val="F0AB00"/>
          </a:solidFill>
          <a:latin typeface="NeutraText-Demi" pitchFamily="-112" charset="0"/>
          <a:ea typeface="ＭＳ Ｐゴシック" pitchFamily="-112" charset="-128"/>
        </a:defRPr>
      </a:lvl7pPr>
      <a:lvl8pPr marL="1371600" algn="l" rtl="0" fontAlgn="base">
        <a:spcBef>
          <a:spcPct val="0"/>
        </a:spcBef>
        <a:spcAft>
          <a:spcPct val="0"/>
        </a:spcAft>
        <a:defRPr sz="3000">
          <a:solidFill>
            <a:srgbClr val="F0AB00"/>
          </a:solidFill>
          <a:latin typeface="NeutraText-Demi" pitchFamily="-112" charset="0"/>
          <a:ea typeface="ＭＳ Ｐゴシック" pitchFamily="-112" charset="-128"/>
        </a:defRPr>
      </a:lvl8pPr>
      <a:lvl9pPr marL="1828800" algn="l" rtl="0" fontAlgn="base">
        <a:spcBef>
          <a:spcPct val="0"/>
        </a:spcBef>
        <a:spcAft>
          <a:spcPct val="0"/>
        </a:spcAft>
        <a:defRPr sz="3000">
          <a:solidFill>
            <a:srgbClr val="F0AB00"/>
          </a:solidFill>
          <a:latin typeface="NeutraText-Demi" pitchFamily="-112" charset="0"/>
          <a:ea typeface="ＭＳ Ｐゴシック" pitchFamily="-112" charset="-128"/>
        </a:defRPr>
      </a:lvl9pPr>
    </p:titleStyle>
    <p:bodyStyle>
      <a:lvl1pPr marL="687388" indent="-225425" algn="l" rtl="0" eaLnBrk="0" fontAlgn="base" hangingPunct="0">
        <a:spcBef>
          <a:spcPct val="0"/>
        </a:spcBef>
        <a:spcAft>
          <a:spcPct val="0"/>
        </a:spcAft>
        <a:buClr>
          <a:srgbClr val="003359"/>
        </a:buClr>
        <a:buFont typeface="Arial" panose="020B0604020202020204" pitchFamily="34" charset="0"/>
        <a:buChar char="•"/>
        <a:defRPr sz="1600" kern="1200">
          <a:solidFill>
            <a:srgbClr val="003359"/>
          </a:solidFill>
          <a:latin typeface="Arial"/>
          <a:ea typeface="ＭＳ Ｐゴシック" pitchFamily="-112" charset="-128"/>
          <a:cs typeface="Arial"/>
        </a:defRPr>
      </a:lvl1pPr>
      <a:lvl2pPr marL="1141413" indent="-227013" algn="l" rtl="0" eaLnBrk="0" fontAlgn="base" hangingPunct="0">
        <a:spcBef>
          <a:spcPct val="0"/>
        </a:spcBef>
        <a:spcAft>
          <a:spcPct val="0"/>
        </a:spcAft>
        <a:buClr>
          <a:srgbClr val="003359"/>
        </a:buClr>
        <a:buFont typeface="Frutiger LT Std 45 Light" pitchFamily="-111" charset="0"/>
        <a:buChar char="‐"/>
        <a:defRPr sz="1400" kern="1200">
          <a:solidFill>
            <a:srgbClr val="003359"/>
          </a:solidFill>
          <a:latin typeface="Arial"/>
          <a:ea typeface="ＭＳ Ｐゴシック" pitchFamily="-112" charset="-128"/>
          <a:cs typeface="Arial"/>
        </a:defRPr>
      </a:lvl2pPr>
      <a:lvl3pPr marL="1601788" indent="-225425" algn="l" rtl="0" eaLnBrk="0" fontAlgn="base" hangingPunct="0">
        <a:spcBef>
          <a:spcPct val="0"/>
        </a:spcBef>
        <a:spcAft>
          <a:spcPct val="0"/>
        </a:spcAft>
        <a:buClr>
          <a:srgbClr val="003359"/>
        </a:buClr>
        <a:buFont typeface="Arial" panose="020B0604020202020204" pitchFamily="34" charset="0"/>
        <a:buChar char="•"/>
        <a:defRPr sz="1200" kern="1200">
          <a:solidFill>
            <a:srgbClr val="003359"/>
          </a:solidFill>
          <a:latin typeface="Arial"/>
          <a:ea typeface="ＭＳ Ｐゴシック" pitchFamily="-112" charset="-128"/>
          <a:cs typeface="Arial"/>
        </a:defRPr>
      </a:lvl3pPr>
      <a:lvl4pPr marL="2055813" indent="-227013" algn="l" rtl="0" eaLnBrk="0" fontAlgn="base" hangingPunct="0">
        <a:spcBef>
          <a:spcPct val="0"/>
        </a:spcBef>
        <a:spcAft>
          <a:spcPct val="0"/>
        </a:spcAft>
        <a:buClr>
          <a:srgbClr val="003359"/>
        </a:buClr>
        <a:buFont typeface="Frutiger LT Std 45 Light" pitchFamily="-111" charset="0"/>
        <a:buChar char="‐"/>
        <a:defRPr sz="1000" kern="1200">
          <a:solidFill>
            <a:srgbClr val="003359"/>
          </a:solidFill>
          <a:latin typeface="Arial"/>
          <a:ea typeface="ＭＳ Ｐゴシック" pitchFamily="-112" charset="-128"/>
          <a:cs typeface="Arial"/>
        </a:defRPr>
      </a:lvl4pPr>
      <a:lvl5pPr marL="2516188" indent="-225425" algn="l" rtl="0" eaLnBrk="0" fontAlgn="base" hangingPunct="0">
        <a:spcBef>
          <a:spcPct val="0"/>
        </a:spcBef>
        <a:spcAft>
          <a:spcPct val="0"/>
        </a:spcAft>
        <a:buClr>
          <a:srgbClr val="003359"/>
        </a:buClr>
        <a:buFont typeface="Arial" panose="020B0604020202020204" pitchFamily="34" charset="0"/>
        <a:buChar char="•"/>
        <a:defRPr sz="800" kern="1200">
          <a:solidFill>
            <a:srgbClr val="003359"/>
          </a:solidFill>
          <a:latin typeface="Arial"/>
          <a:ea typeface="ＭＳ Ｐゴシック" pitchFamily="-112" charset="-128"/>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4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3" Type="http://schemas.openxmlformats.org/officeDocument/2006/relationships/hyperlink" Target="mailto:EvictionPrevention@ihcda.in.gov" TargetMode="External"/><Relationship Id="rId2" Type="http://schemas.openxmlformats.org/officeDocument/2006/relationships/hyperlink" Target="https://www.in.gov/ihcda/program-partners/eviction-prevention-and-low-barrier-screening/" TargetMode="External"/><Relationship Id="rId1" Type="http://schemas.openxmlformats.org/officeDocument/2006/relationships/slideLayout" Target="../slideLayouts/slideLayout49.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in.gov/ihcda/program-partners/eviction-prevention-and-low-barrier-screening/"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hyperlink" Target="mailto:zagross@ihcda.IN.gov" TargetMode="External"/><Relationship Id="rId4" Type="http://schemas.openxmlformats.org/officeDocument/2006/relationships/hyperlink" Target="mailto:Lori.phillips-steele@csh.org"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8.xml"/><Relationship Id="rId1" Type="http://schemas.openxmlformats.org/officeDocument/2006/relationships/tags" Target="../tags/tag14.xml"/><Relationship Id="rId6" Type="http://schemas.openxmlformats.org/officeDocument/2006/relationships/hyperlink" Target="https://nlihc.org/oor/state/in" TargetMode="External"/><Relationship Id="rId5" Type="http://schemas.microsoft.com/office/2007/relationships/hdphoto" Target="../media/hdphoto1.wdp"/><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12469555" cy="7014125"/>
          </a:xfrm>
          <a:prstGeom prst="rect">
            <a:avLst/>
          </a:prstGeom>
          <a:noFill/>
          <a:ln>
            <a:noFill/>
          </a:ln>
        </p:spPr>
      </p:pic>
      <p:sp>
        <p:nvSpPr>
          <p:cNvPr id="121" name="Google Shape;121;p1"/>
          <p:cNvSpPr/>
          <p:nvPr/>
        </p:nvSpPr>
        <p:spPr>
          <a:xfrm>
            <a:off x="0" y="125"/>
            <a:ext cx="12469500" cy="7014000"/>
          </a:xfrm>
          <a:prstGeom prst="rect">
            <a:avLst/>
          </a:prstGeom>
          <a:solidFill>
            <a:srgbClr val="000000">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Montserrat Light"/>
              <a:ea typeface="Montserrat Light"/>
              <a:cs typeface="Montserrat Light"/>
              <a:sym typeface="Montserrat Light"/>
            </a:endParaRPr>
          </a:p>
        </p:txBody>
      </p:sp>
      <p:sp>
        <p:nvSpPr>
          <p:cNvPr id="122" name="Google Shape;122;p1"/>
          <p:cNvSpPr txBox="1"/>
          <p:nvPr/>
        </p:nvSpPr>
        <p:spPr>
          <a:xfrm>
            <a:off x="546195" y="1993452"/>
            <a:ext cx="8981535" cy="1449587"/>
          </a:xfrm>
          <a:prstGeom prst="rect">
            <a:avLst/>
          </a:prstGeom>
          <a:noFill/>
          <a:ln>
            <a:noFill/>
          </a:ln>
        </p:spPr>
        <p:txBody>
          <a:bodyPr spcFirstLastPara="1" wrap="square" lIns="0" tIns="45700" rIns="0" bIns="4570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Pts val="4400"/>
              <a:buFontTx/>
              <a:buNone/>
              <a:tabLst/>
              <a:defRPr/>
            </a:pPr>
            <a:r>
              <a:rPr kumimoji="0" lang="en-US" sz="4900" b="1" i="0" u="none" strike="noStrike" kern="1200" cap="none" spc="-213" normalizeH="0" baseline="0" noProof="0" dirty="0">
                <a:ln w="6350" cmpd="sng">
                  <a:noFill/>
                </a:ln>
                <a:solidFill>
                  <a:srgbClr val="FFFFFF"/>
                </a:solidFill>
                <a:effectLst/>
                <a:uLnTx/>
                <a:uFillTx/>
                <a:latin typeface="Lato Light" panose="020F0302020204030203" pitchFamily="34" charset="0"/>
                <a:ea typeface="+mn-ea"/>
                <a:cs typeface="+mn-cs"/>
              </a:rPr>
              <a:t>Eviction Prevention: Keys to Keeping Tenants Housed</a:t>
            </a:r>
            <a:endParaRPr kumimoji="0" sz="4400" b="0" i="0" u="none" strike="noStrike" kern="1200" cap="none" spc="0" normalizeH="0" baseline="0" noProof="0" dirty="0">
              <a:ln>
                <a:noFill/>
              </a:ln>
              <a:solidFill>
                <a:srgbClr val="FFFFFF"/>
              </a:solidFill>
              <a:effectLst/>
              <a:uLnTx/>
              <a:uFillTx/>
              <a:latin typeface="Arial Black"/>
              <a:ea typeface="Arial Black"/>
              <a:cs typeface="Arial Black"/>
              <a:sym typeface="Arial Black"/>
            </a:endParaRPr>
          </a:p>
        </p:txBody>
      </p:sp>
      <p:sp>
        <p:nvSpPr>
          <p:cNvPr id="123" name="Google Shape;123;p1"/>
          <p:cNvSpPr txBox="1"/>
          <p:nvPr/>
        </p:nvSpPr>
        <p:spPr>
          <a:xfrm>
            <a:off x="546195" y="5185867"/>
            <a:ext cx="10692580" cy="1012545"/>
          </a:xfrm>
          <a:prstGeom prst="rect">
            <a:avLst/>
          </a:prstGeom>
          <a:noFill/>
          <a:ln>
            <a:noFill/>
          </a:ln>
        </p:spPr>
        <p:txBody>
          <a:bodyPr spcFirstLastPara="1" wrap="square" lIns="0" tIns="45700" rIns="0" bIns="45700" anchor="t" anchorCtr="0">
            <a:spAutoFit/>
          </a:bodyPr>
          <a:lstStyle/>
          <a:p>
            <a:pPr marL="0" marR="0" lvl="0" indent="0" algn="l" defTabSz="914400" rtl="0" eaLnBrk="1" fontAlgn="auto" latinLnBrk="0" hangingPunct="1">
              <a:lnSpc>
                <a:spcPct val="130000"/>
              </a:lnSpc>
              <a:spcBef>
                <a:spcPts val="0"/>
              </a:spcBef>
              <a:spcAft>
                <a:spcPts val="0"/>
              </a:spcAft>
              <a:buClr>
                <a:srgbClr val="000000"/>
              </a:buClr>
              <a:buSzPts val="1400"/>
              <a:buFont typeface="Arial"/>
              <a:buNone/>
              <a:tabLst/>
              <a:defRPr/>
            </a:pPr>
            <a:r>
              <a:rPr kumimoji="0" lang="en-US" sz="2300" b="0" i="0" u="none" strike="noStrike" kern="1200" cap="none" spc="0" normalizeH="0" baseline="0" noProof="0" dirty="0">
                <a:ln>
                  <a:noFill/>
                </a:ln>
                <a:solidFill>
                  <a:srgbClr val="000000"/>
                </a:solidFill>
                <a:effectLst/>
                <a:uLnTx/>
                <a:uFillTx/>
                <a:latin typeface="Arial"/>
                <a:ea typeface="Arial"/>
                <a:cs typeface="Arial"/>
                <a:sym typeface="Arial"/>
              </a:rPr>
              <a:t>Lia Hicks, CSH</a:t>
            </a:r>
          </a:p>
          <a:p>
            <a:pPr marL="0" marR="0" lvl="0" indent="0" algn="l" defTabSz="914400" rtl="0" eaLnBrk="1" fontAlgn="auto" latinLnBrk="0" hangingPunct="1">
              <a:lnSpc>
                <a:spcPct val="130000"/>
              </a:lnSpc>
              <a:spcBef>
                <a:spcPts val="0"/>
              </a:spcBef>
              <a:spcAft>
                <a:spcPts val="0"/>
              </a:spcAft>
              <a:buClr>
                <a:srgbClr val="000000"/>
              </a:buClr>
              <a:buSzPts val="1400"/>
              <a:buFont typeface="Arial"/>
              <a:buNone/>
              <a:tabLst/>
              <a:defRPr/>
            </a:pPr>
            <a:r>
              <a:rPr lang="en-US" sz="2300" dirty="0">
                <a:solidFill>
                  <a:srgbClr val="000000"/>
                </a:solidFill>
                <a:latin typeface="Arial"/>
                <a:ea typeface="Arial"/>
                <a:cs typeface="Arial"/>
                <a:sym typeface="Arial"/>
              </a:rPr>
              <a:t>Zach Gross, IHCDA</a:t>
            </a:r>
            <a:endParaRPr kumimoji="0" sz="2300" b="0" i="0" u="none" strike="noStrike" kern="1200" cap="none" spc="0" normalizeH="0" baseline="0" noProof="0" dirty="0">
              <a:ln>
                <a:noFill/>
              </a:ln>
              <a:solidFill>
                <a:srgbClr val="000000"/>
              </a:solidFill>
              <a:effectLst/>
              <a:uLnTx/>
              <a:uFillTx/>
              <a:latin typeface="Arial"/>
              <a:ea typeface="Arial"/>
              <a:cs typeface="Arial"/>
              <a:sym typeface="Arial"/>
            </a:endParaRPr>
          </a:p>
        </p:txBody>
      </p:sp>
      <p:pic>
        <p:nvPicPr>
          <p:cNvPr id="124" name="Google Shape;124;p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27950" y="276226"/>
            <a:ext cx="2334402" cy="1311300"/>
          </a:xfrm>
          <a:prstGeom prst="rect">
            <a:avLst/>
          </a:prstGeom>
          <a:noFill/>
          <a:ln>
            <a:noFill/>
          </a:ln>
        </p:spPr>
      </p:pic>
      <p:sp>
        <p:nvSpPr>
          <p:cNvPr id="2" name="TextBox 1">
            <a:extLst>
              <a:ext uri="{FF2B5EF4-FFF2-40B4-BE49-F238E27FC236}">
                <a16:creationId xmlns:a16="http://schemas.microsoft.com/office/drawing/2014/main" id="{AC4F6D2B-35CC-B379-2F3F-85FE38727957}"/>
              </a:ext>
            </a:extLst>
          </p:cNvPr>
          <p:cNvSpPr txBox="1"/>
          <p:nvPr/>
        </p:nvSpPr>
        <p:spPr>
          <a:xfrm>
            <a:off x="456242" y="4601092"/>
            <a:ext cx="865415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panose="020B0604020202020204"/>
                <a:ea typeface="+mn-ea"/>
                <a:cs typeface="+mn-cs"/>
              </a:rPr>
              <a:t>August 27, 2025</a:t>
            </a:r>
          </a:p>
        </p:txBody>
      </p:sp>
    </p:spTree>
    <p:extLst>
      <p:ext uri="{BB962C8B-B14F-4D97-AF65-F5344CB8AC3E}">
        <p14:creationId xmlns:p14="http://schemas.microsoft.com/office/powerpoint/2010/main" val="10531320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E416B39C-A45F-D4E7-5F97-90E3AE74D4C9}"/>
              </a:ext>
            </a:extLst>
          </p:cNvPr>
          <p:cNvSpPr>
            <a:spLocks noGrp="1"/>
          </p:cNvSpPr>
          <p:nvPr>
            <p:ph type="title"/>
          </p:nvPr>
        </p:nvSpPr>
        <p:spPr>
          <a:xfrm>
            <a:off x="446088" y="274638"/>
            <a:ext cx="11536362" cy="1143000"/>
          </a:xfrm>
        </p:spPr>
        <p:txBody>
          <a:bodyPr/>
          <a:lstStyle/>
          <a:p>
            <a:r>
              <a:rPr lang="en-US" altLang="en-US" cap="none" dirty="0">
                <a:latin typeface="Arial Bold" panose="020B0704020202020204" pitchFamily="34" charset="0"/>
                <a:ea typeface="ＭＳ Ｐゴシック" panose="020B0600070205080204" pitchFamily="34" charset="-128"/>
                <a:cs typeface="Arial Bold" panose="020B0704020202020204" pitchFamily="34" charset="0"/>
              </a:rPr>
              <a:t>Stages of Eviction Prevention and Opportunities for Diversion</a:t>
            </a:r>
          </a:p>
        </p:txBody>
      </p:sp>
      <p:sp>
        <p:nvSpPr>
          <p:cNvPr id="3" name="Content Placeholder 2">
            <a:extLst>
              <a:ext uri="{FF2B5EF4-FFF2-40B4-BE49-F238E27FC236}">
                <a16:creationId xmlns:a16="http://schemas.microsoft.com/office/drawing/2014/main" id="{E36015B2-1DC4-E6B4-33A6-9AB3FACC031A}"/>
              </a:ext>
            </a:extLst>
          </p:cNvPr>
          <p:cNvSpPr>
            <a:spLocks noGrp="1"/>
          </p:cNvSpPr>
          <p:nvPr>
            <p:ph idx="1"/>
          </p:nvPr>
        </p:nvSpPr>
        <p:spPr>
          <a:xfrm>
            <a:off x="446618" y="2516188"/>
            <a:ext cx="11152715" cy="3302000"/>
          </a:xfrm>
        </p:spPr>
        <p:txBody>
          <a:bodyPr/>
          <a:lstStyle/>
          <a:p>
            <a:pPr marL="285750" indent="-285750">
              <a:buFont typeface="Arial" panose="020B0604020202020204" pitchFamily="34" charset="0"/>
              <a:buChar char="•"/>
              <a:defRPr/>
            </a:pPr>
            <a:r>
              <a:rPr lang="en-US" sz="2000" dirty="0"/>
              <a:t>Identify services you can refer residents to</a:t>
            </a:r>
          </a:p>
          <a:p>
            <a:pPr marL="285750" indent="-285750">
              <a:buFont typeface="Arial" panose="020B0604020202020204" pitchFamily="34" charset="0"/>
              <a:buChar char="•"/>
              <a:defRPr/>
            </a:pPr>
            <a:r>
              <a:rPr lang="en-US" sz="2000" dirty="0"/>
              <a:t>Provide ongoing training to staff in eviction prevention practices</a:t>
            </a:r>
          </a:p>
          <a:p>
            <a:pPr marL="285750" indent="-285750">
              <a:buFont typeface="Arial" panose="020B0604020202020204" pitchFamily="34" charset="0"/>
              <a:buChar char="•"/>
              <a:defRPr/>
            </a:pPr>
            <a:r>
              <a:rPr lang="en-US" sz="2000" dirty="0"/>
              <a:t>Identify and address concerns before they become major problems</a:t>
            </a:r>
            <a:endParaRPr lang="en-US" dirty="0"/>
          </a:p>
          <a:p>
            <a:pPr marL="285750" indent="-285750">
              <a:buFont typeface="Arial" panose="020B0604020202020204" pitchFamily="34" charset="0"/>
              <a:buChar char="•"/>
              <a:defRPr/>
            </a:pPr>
            <a:endParaRPr lang="en-US" dirty="0"/>
          </a:p>
        </p:txBody>
      </p:sp>
      <p:grpSp>
        <p:nvGrpSpPr>
          <p:cNvPr id="41988" name="Group 15">
            <a:extLst>
              <a:ext uri="{FF2B5EF4-FFF2-40B4-BE49-F238E27FC236}">
                <a16:creationId xmlns:a16="http://schemas.microsoft.com/office/drawing/2014/main" id="{304AF5A1-679F-77D5-CDD2-A14590E1B63C}"/>
              </a:ext>
            </a:extLst>
          </p:cNvPr>
          <p:cNvGrpSpPr>
            <a:grpSpLocks/>
          </p:cNvGrpSpPr>
          <p:nvPr/>
        </p:nvGrpSpPr>
        <p:grpSpPr bwMode="auto">
          <a:xfrm>
            <a:off x="2124075" y="1600200"/>
            <a:ext cx="7778750" cy="654050"/>
            <a:chOff x="7784" y="0"/>
            <a:chExt cx="3147491" cy="2249534"/>
          </a:xfrm>
        </p:grpSpPr>
        <p:sp>
          <p:nvSpPr>
            <p:cNvPr id="17" name="Rectangle: Rounded Corners 16">
              <a:extLst>
                <a:ext uri="{FF2B5EF4-FFF2-40B4-BE49-F238E27FC236}">
                  <a16:creationId xmlns:a16="http://schemas.microsoft.com/office/drawing/2014/main" id="{08810402-DFCD-6AB2-4668-9809CC60113A}"/>
                </a:ext>
              </a:extLst>
            </p:cNvPr>
            <p:cNvSpPr/>
            <p:nvPr/>
          </p:nvSpPr>
          <p:spPr>
            <a:xfrm>
              <a:off x="7784" y="0"/>
              <a:ext cx="3147491" cy="2249534"/>
            </a:xfrm>
            <a:prstGeom prst="roundRect">
              <a:avLst>
                <a:gd name="adj" fmla="val 10000"/>
              </a:avLst>
            </a:prstGeom>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utiger LT Std 45 Light"/>
                <a:ea typeface="+mn-ea"/>
                <a:cs typeface="+mn-cs"/>
              </a:endParaRPr>
            </a:p>
          </p:txBody>
        </p:sp>
        <p:sp>
          <p:nvSpPr>
            <p:cNvPr id="18" name="Rectangle: Rounded Corners 4">
              <a:extLst>
                <a:ext uri="{FF2B5EF4-FFF2-40B4-BE49-F238E27FC236}">
                  <a16:creationId xmlns:a16="http://schemas.microsoft.com/office/drawing/2014/main" id="{F0530ED5-8885-3E90-FFA5-D1B53698CFE0}"/>
                </a:ext>
              </a:extLst>
            </p:cNvPr>
            <p:cNvSpPr txBox="1"/>
            <p:nvPr/>
          </p:nvSpPr>
          <p:spPr>
            <a:xfrm>
              <a:off x="73946" y="65520"/>
              <a:ext cx="3015168" cy="2118493"/>
            </a:xfrm>
            <a:prstGeom prst="rect">
              <a:avLst/>
            </a:prstGeom>
          </p:spPr>
          <p:style>
            <a:lnRef idx="0">
              <a:scrgbClr r="0" g="0" b="0"/>
            </a:lnRef>
            <a:fillRef idx="0">
              <a:scrgbClr r="0" g="0" b="0"/>
            </a:fillRef>
            <a:effectRef idx="0">
              <a:scrgbClr r="0" g="0" b="0"/>
            </a:effectRef>
            <a:fontRef idx="minor">
              <a:schemeClr val="lt1"/>
            </a:fontRef>
          </p:style>
          <p:txBody>
            <a:bodyPr lIns="106680" tIns="106680" rIns="106680" bIns="106680" spcCol="1270" anchor="ctr"/>
            <a:lstStyle/>
            <a:p>
              <a:pPr marL="0" marR="0" lvl="0" indent="0" algn="ctr" defTabSz="1244600" rtl="0" eaLnBrk="0" fontAlgn="base" latinLnBrk="0" hangingPunct="0">
                <a:lnSpc>
                  <a:spcPct val="90000"/>
                </a:lnSpc>
                <a:spcBef>
                  <a:spcPct val="0"/>
                </a:spcBef>
                <a:spcAft>
                  <a:spcPct val="35000"/>
                </a:spcAft>
                <a:buClrTx/>
                <a:buSzTx/>
                <a:buFontTx/>
                <a:buNone/>
                <a:tabLst/>
                <a:defRPr/>
              </a:pPr>
              <a:r>
                <a:rPr kumimoji="0" lang="en-US"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Ongoing</a:t>
              </a:r>
            </a:p>
          </p:txBody>
        </p:sp>
      </p:grpSp>
    </p:spTree>
    <p:extLst>
      <p:ext uri="{BB962C8B-B14F-4D97-AF65-F5344CB8AC3E}">
        <p14:creationId xmlns:p14="http://schemas.microsoft.com/office/powerpoint/2010/main" val="2248025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2A7EEEA3-D5D2-669D-6666-CB967C795CBF}"/>
              </a:ext>
            </a:extLst>
          </p:cNvPr>
          <p:cNvSpPr>
            <a:spLocks noGrp="1"/>
          </p:cNvSpPr>
          <p:nvPr>
            <p:ph type="title"/>
          </p:nvPr>
        </p:nvSpPr>
        <p:spPr/>
        <p:txBody>
          <a:bodyPr/>
          <a:lstStyle/>
          <a:p>
            <a:r>
              <a:rPr lang="en-US" altLang="en-US" cap="none">
                <a:latin typeface="Arial Bold" panose="020B0704020202020204" pitchFamily="34" charset="0"/>
                <a:ea typeface="ＭＳ Ｐゴシック" panose="020B0600070205080204" pitchFamily="34" charset="-128"/>
                <a:cs typeface="Arial Bold" panose="020B0704020202020204" pitchFamily="34" charset="0"/>
              </a:rPr>
              <a:t>Stages of Eviction Prevention and Opportunities for Intervention/Diversion</a:t>
            </a:r>
          </a:p>
        </p:txBody>
      </p:sp>
      <p:sp>
        <p:nvSpPr>
          <p:cNvPr id="3" name="Content Placeholder 2">
            <a:extLst>
              <a:ext uri="{FF2B5EF4-FFF2-40B4-BE49-F238E27FC236}">
                <a16:creationId xmlns:a16="http://schemas.microsoft.com/office/drawing/2014/main" id="{F4579A31-5B19-2FC2-DB07-8B1CE18F1192}"/>
              </a:ext>
            </a:extLst>
          </p:cNvPr>
          <p:cNvSpPr>
            <a:spLocks noGrp="1"/>
          </p:cNvSpPr>
          <p:nvPr>
            <p:ph idx="1"/>
          </p:nvPr>
        </p:nvSpPr>
        <p:spPr>
          <a:xfrm>
            <a:off x="446619" y="2514600"/>
            <a:ext cx="11152715" cy="3702050"/>
          </a:xfrm>
        </p:spPr>
        <p:txBody>
          <a:bodyPr/>
          <a:lstStyle/>
          <a:p>
            <a:pPr marL="342900" indent="-342900">
              <a:buFont typeface="Arial" panose="020B0604020202020204" pitchFamily="34" charset="0"/>
              <a:buChar char="•"/>
              <a:defRPr/>
            </a:pPr>
            <a:r>
              <a:rPr lang="en-US" sz="2000" dirty="0"/>
              <a:t>Most common lease violations and causes for eviction include:</a:t>
            </a:r>
          </a:p>
          <a:p>
            <a:pPr marL="973138" lvl="1" indent="-285750">
              <a:defRPr/>
            </a:pPr>
            <a:r>
              <a:rPr lang="en-US" sz="2000" dirty="0"/>
              <a:t>Non-payment of rent			</a:t>
            </a:r>
          </a:p>
          <a:p>
            <a:pPr marL="973138" lvl="1" indent="-285750">
              <a:defRPr/>
            </a:pPr>
            <a:r>
              <a:rPr lang="en-US" sz="2000" dirty="0"/>
              <a:t>Disruptive behaviors</a:t>
            </a:r>
          </a:p>
          <a:p>
            <a:pPr marL="973138" lvl="1" indent="-285750">
              <a:defRPr/>
            </a:pPr>
            <a:r>
              <a:rPr lang="en-US" sz="2000" dirty="0"/>
              <a:t>Guest policy violations</a:t>
            </a:r>
          </a:p>
          <a:p>
            <a:pPr marL="973138" lvl="1" indent="-285750">
              <a:defRPr/>
            </a:pPr>
            <a:r>
              <a:rPr lang="en-US" sz="2000" dirty="0"/>
              <a:t>Neglect/damage to the unit</a:t>
            </a:r>
          </a:p>
          <a:p>
            <a:pPr marL="973138" lvl="1" indent="-285750">
              <a:defRPr/>
            </a:pPr>
            <a:r>
              <a:rPr lang="en-US" sz="2000" dirty="0"/>
              <a:t>Illegal activity on the property</a:t>
            </a:r>
          </a:p>
          <a:p>
            <a:pPr>
              <a:defRPr/>
            </a:pPr>
            <a:endParaRPr lang="en-US" dirty="0"/>
          </a:p>
          <a:p>
            <a:pPr marL="285750" indent="-285750">
              <a:buFont typeface="Arial" panose="020B0604020202020204" pitchFamily="34" charset="0"/>
              <a:buChar char="•"/>
              <a:defRPr/>
            </a:pPr>
            <a:endParaRPr lang="en-US" dirty="0"/>
          </a:p>
          <a:p>
            <a:pPr marL="285750" indent="-285750">
              <a:buFont typeface="Arial" panose="020B0604020202020204" pitchFamily="34" charset="0"/>
              <a:buChar char="•"/>
              <a:defRPr/>
            </a:pPr>
            <a:endParaRPr lang="en-US" dirty="0"/>
          </a:p>
        </p:txBody>
      </p:sp>
      <p:grpSp>
        <p:nvGrpSpPr>
          <p:cNvPr id="44036" name="Group 15">
            <a:extLst>
              <a:ext uri="{FF2B5EF4-FFF2-40B4-BE49-F238E27FC236}">
                <a16:creationId xmlns:a16="http://schemas.microsoft.com/office/drawing/2014/main" id="{BBEB011E-EF37-0D2F-0FA2-1FDAAB1A08B7}"/>
              </a:ext>
            </a:extLst>
          </p:cNvPr>
          <p:cNvGrpSpPr>
            <a:grpSpLocks/>
          </p:cNvGrpSpPr>
          <p:nvPr/>
        </p:nvGrpSpPr>
        <p:grpSpPr bwMode="auto">
          <a:xfrm>
            <a:off x="2121407" y="1600200"/>
            <a:ext cx="7781546" cy="658368"/>
            <a:chOff x="308568" y="792362"/>
            <a:chExt cx="3147492" cy="2264385"/>
          </a:xfrm>
        </p:grpSpPr>
        <p:sp>
          <p:nvSpPr>
            <p:cNvPr id="17" name="Rectangle: Rounded Corners 16">
              <a:extLst>
                <a:ext uri="{FF2B5EF4-FFF2-40B4-BE49-F238E27FC236}">
                  <a16:creationId xmlns:a16="http://schemas.microsoft.com/office/drawing/2014/main" id="{15C40E02-42B6-46E6-CA67-DC560DF385A2}"/>
                </a:ext>
              </a:extLst>
            </p:cNvPr>
            <p:cNvSpPr/>
            <p:nvPr/>
          </p:nvSpPr>
          <p:spPr>
            <a:xfrm>
              <a:off x="308569" y="792362"/>
              <a:ext cx="3147491" cy="2249533"/>
            </a:xfrm>
            <a:prstGeom prst="roundRect">
              <a:avLst>
                <a:gd name="adj" fmla="val 10000"/>
              </a:avLst>
            </a:prstGeom>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a:lstStyle/>
            <a:p>
              <a:endParaRPr lang="en-US" dirty="0"/>
            </a:p>
          </p:txBody>
        </p:sp>
        <p:sp>
          <p:nvSpPr>
            <p:cNvPr id="18" name="Rectangle: Rounded Corners 4">
              <a:extLst>
                <a:ext uri="{FF2B5EF4-FFF2-40B4-BE49-F238E27FC236}">
                  <a16:creationId xmlns:a16="http://schemas.microsoft.com/office/drawing/2014/main" id="{2AC6F30D-7F83-CA03-F9F0-3D6CEF6CF8A9}"/>
                </a:ext>
              </a:extLst>
            </p:cNvPr>
            <p:cNvSpPr txBox="1"/>
            <p:nvPr/>
          </p:nvSpPr>
          <p:spPr>
            <a:xfrm>
              <a:off x="308568" y="792362"/>
              <a:ext cx="3147491" cy="2264385"/>
            </a:xfrm>
            <a:prstGeom prst="rect">
              <a:avLst/>
            </a:prstGeom>
          </p:spPr>
          <p:style>
            <a:lnRef idx="0">
              <a:scrgbClr r="0" g="0" b="0"/>
            </a:lnRef>
            <a:fillRef idx="0">
              <a:scrgbClr r="0" g="0" b="0"/>
            </a:fillRef>
            <a:effectRef idx="0">
              <a:scrgbClr r="0" g="0" b="0"/>
            </a:effectRef>
            <a:fontRef idx="minor">
              <a:schemeClr val="lt1"/>
            </a:fontRef>
          </p:style>
          <p:txBody>
            <a:bodyPr lIns="106680" tIns="106680" rIns="106680" bIns="106680" spcCol="1270" anchor="ctr"/>
            <a:lstStyle/>
            <a:p>
              <a:pPr algn="ctr" defTabSz="1244600">
                <a:lnSpc>
                  <a:spcPct val="90000"/>
                </a:lnSpc>
                <a:spcAft>
                  <a:spcPct val="35000"/>
                </a:spcAft>
                <a:defRPr/>
              </a:pPr>
              <a:r>
                <a:rPr lang="en-US" b="1" dirty="0">
                  <a:latin typeface="Arial" panose="020B0604020202020204" pitchFamily="34" charset="0"/>
                  <a:cs typeface="Arial" panose="020B0604020202020204" pitchFamily="34" charset="0"/>
                </a:rPr>
                <a:t>Lease Violation </a:t>
              </a:r>
              <a:endParaRPr lang="en-US" sz="1600" b="1" dirty="0">
                <a:latin typeface="Arial" panose="020B0604020202020204" pitchFamily="34" charset="0"/>
                <a:cs typeface="Arial" panose="020B0604020202020204" pitchFamily="34" charset="0"/>
              </a:endParaRPr>
            </a:p>
          </p:txBody>
        </p:sp>
      </p:grpSp>
      <p:pic>
        <p:nvPicPr>
          <p:cNvPr id="2" name="Picture 1" descr="A black and orange rectangles&#10;&#10;Description automatically generated">
            <a:extLst>
              <a:ext uri="{FF2B5EF4-FFF2-40B4-BE49-F238E27FC236}">
                <a16:creationId xmlns:a16="http://schemas.microsoft.com/office/drawing/2014/main" id="{2A1A506B-7666-2C87-5CE2-9B005A8958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5032" y="5799907"/>
            <a:ext cx="1815088" cy="773297"/>
          </a:xfrm>
          <a:prstGeom prst="rect">
            <a:avLst/>
          </a:prstGeom>
        </p:spPr>
      </p:pic>
    </p:spTree>
    <p:extLst>
      <p:ext uri="{BB962C8B-B14F-4D97-AF65-F5344CB8AC3E}">
        <p14:creationId xmlns:p14="http://schemas.microsoft.com/office/powerpoint/2010/main" val="4538823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5F76E7CA-6F81-E66E-AC4C-604A853AD360}"/>
              </a:ext>
            </a:extLst>
          </p:cNvPr>
          <p:cNvSpPr>
            <a:spLocks noGrp="1"/>
          </p:cNvSpPr>
          <p:nvPr>
            <p:ph type="title"/>
          </p:nvPr>
        </p:nvSpPr>
        <p:spPr/>
        <p:txBody>
          <a:bodyPr/>
          <a:lstStyle/>
          <a:p>
            <a:r>
              <a:rPr lang="en-US" altLang="en-US" cap="none" dirty="0">
                <a:latin typeface="Arial Bold" panose="020B0704020202020204" pitchFamily="34" charset="0"/>
                <a:ea typeface="ＭＳ Ｐゴシック" panose="020B0600070205080204" pitchFamily="34" charset="-128"/>
                <a:cs typeface="Arial Bold" panose="020B0704020202020204" pitchFamily="34" charset="0"/>
              </a:rPr>
              <a:t>Stages of Eviction Prevention and Opportunities for Intervention/Diversion</a:t>
            </a:r>
          </a:p>
        </p:txBody>
      </p:sp>
      <p:sp>
        <p:nvSpPr>
          <p:cNvPr id="3" name="Content Placeholder 2">
            <a:extLst>
              <a:ext uri="{FF2B5EF4-FFF2-40B4-BE49-F238E27FC236}">
                <a16:creationId xmlns:a16="http://schemas.microsoft.com/office/drawing/2014/main" id="{8055D755-BE77-7E23-46E5-E0E24AB847DA}"/>
              </a:ext>
            </a:extLst>
          </p:cNvPr>
          <p:cNvSpPr>
            <a:spLocks noGrp="1"/>
          </p:cNvSpPr>
          <p:nvPr>
            <p:ph idx="1"/>
          </p:nvPr>
        </p:nvSpPr>
        <p:spPr>
          <a:xfrm>
            <a:off x="446618" y="2284414"/>
            <a:ext cx="11152715" cy="3702050"/>
          </a:xfrm>
        </p:spPr>
        <p:txBody>
          <a:bodyPr/>
          <a:lstStyle/>
          <a:p>
            <a:pPr>
              <a:defRPr/>
            </a:pPr>
            <a:r>
              <a:rPr lang="en-US" sz="2000" dirty="0"/>
              <a:t>Notification process:</a:t>
            </a:r>
          </a:p>
          <a:p>
            <a:pPr marL="285750" indent="-285750">
              <a:buFont typeface="Arial" panose="020B0604020202020204" pitchFamily="34" charset="0"/>
              <a:buChar char="•"/>
              <a:defRPr/>
            </a:pPr>
            <a:r>
              <a:rPr lang="en-US" sz="2000" dirty="0"/>
              <a:t>Notice of lease violations should be in writing and provided to the tenant promptly</a:t>
            </a:r>
          </a:p>
          <a:p>
            <a:pPr marL="973138" lvl="1" indent="-285750">
              <a:defRPr/>
            </a:pPr>
            <a:r>
              <a:rPr lang="en-US" sz="1800" dirty="0"/>
              <a:t>Consider barriers the tenant may experience when issuing violations</a:t>
            </a:r>
          </a:p>
          <a:p>
            <a:pPr marL="973138" lvl="1" indent="-285750">
              <a:defRPr/>
            </a:pPr>
            <a:r>
              <a:rPr lang="en-US" sz="1800" dirty="0"/>
              <a:t>Consider severity of the issue-is a formal violation needed vs. a discussion with tenant</a:t>
            </a:r>
          </a:p>
          <a:p>
            <a:pPr marL="285750" indent="-285750">
              <a:buFont typeface="Arial" panose="020B0604020202020204" pitchFamily="34" charset="0"/>
              <a:buChar char="•"/>
              <a:defRPr/>
            </a:pPr>
            <a:r>
              <a:rPr lang="en-US" sz="2000" dirty="0"/>
              <a:t>The notification should list only facts and avoid personal statements/opinions</a:t>
            </a:r>
          </a:p>
          <a:p>
            <a:pPr marL="285750" indent="-285750">
              <a:buFont typeface="Arial" panose="020B0604020202020204" pitchFamily="34" charset="0"/>
              <a:buChar char="•"/>
              <a:defRPr/>
            </a:pPr>
            <a:r>
              <a:rPr lang="en-US" sz="2000" dirty="0"/>
              <a:t>State the consequences of the violation and potential consequences of future violations</a:t>
            </a:r>
          </a:p>
          <a:p>
            <a:pPr>
              <a:defRPr/>
            </a:pPr>
            <a:endParaRPr lang="en-US" sz="2000" dirty="0"/>
          </a:p>
          <a:p>
            <a:pPr>
              <a:defRPr/>
            </a:pPr>
            <a:r>
              <a:rPr lang="en-US" sz="2000" dirty="0"/>
              <a:t>Considerations:</a:t>
            </a:r>
          </a:p>
          <a:p>
            <a:pPr marL="285750" indent="-285750">
              <a:buFont typeface="Arial" panose="020B0604020202020204" pitchFamily="34" charset="0"/>
              <a:buChar char="•"/>
              <a:defRPr/>
            </a:pPr>
            <a:r>
              <a:rPr lang="en-US" sz="2000" dirty="0"/>
              <a:t>How often are you issuing lease violations and how does this effect their impact?</a:t>
            </a:r>
          </a:p>
          <a:p>
            <a:pPr marL="285750" indent="-285750">
              <a:buFont typeface="Arial" panose="020B0604020202020204" pitchFamily="34" charset="0"/>
              <a:buChar char="•"/>
              <a:defRPr/>
            </a:pPr>
            <a:r>
              <a:rPr lang="en-US" sz="2000" dirty="0"/>
              <a:t>Is it always necessary to schedule a meeting to discuss lease violations, or are there times when a notice is sufficient?</a:t>
            </a:r>
          </a:p>
        </p:txBody>
      </p:sp>
      <p:grpSp>
        <p:nvGrpSpPr>
          <p:cNvPr id="46084" name="Group 15">
            <a:extLst>
              <a:ext uri="{FF2B5EF4-FFF2-40B4-BE49-F238E27FC236}">
                <a16:creationId xmlns:a16="http://schemas.microsoft.com/office/drawing/2014/main" id="{FF21DDB7-FB79-8DED-9B12-8CF12F47CD2C}"/>
              </a:ext>
            </a:extLst>
          </p:cNvPr>
          <p:cNvGrpSpPr>
            <a:grpSpLocks/>
          </p:cNvGrpSpPr>
          <p:nvPr/>
        </p:nvGrpSpPr>
        <p:grpSpPr bwMode="auto">
          <a:xfrm>
            <a:off x="2121408" y="1600200"/>
            <a:ext cx="7781544" cy="654050"/>
            <a:chOff x="7784" y="0"/>
            <a:chExt cx="3147491" cy="2249534"/>
          </a:xfrm>
        </p:grpSpPr>
        <p:sp>
          <p:nvSpPr>
            <p:cNvPr id="17" name="Rectangle: Rounded Corners 16">
              <a:extLst>
                <a:ext uri="{FF2B5EF4-FFF2-40B4-BE49-F238E27FC236}">
                  <a16:creationId xmlns:a16="http://schemas.microsoft.com/office/drawing/2014/main" id="{AB84E37A-6C9D-C657-1C34-EDF0E661BCC6}"/>
                </a:ext>
              </a:extLst>
            </p:cNvPr>
            <p:cNvSpPr/>
            <p:nvPr/>
          </p:nvSpPr>
          <p:spPr>
            <a:xfrm>
              <a:off x="7784" y="0"/>
              <a:ext cx="3147491" cy="2249534"/>
            </a:xfrm>
            <a:prstGeom prst="roundRect">
              <a:avLst>
                <a:gd name="adj" fmla="val 10000"/>
              </a:avLst>
            </a:prstGeom>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a:lstStyle/>
            <a:p>
              <a:endParaRPr lang="en-US"/>
            </a:p>
          </p:txBody>
        </p:sp>
        <p:sp>
          <p:nvSpPr>
            <p:cNvPr id="18" name="Rectangle: Rounded Corners 4">
              <a:extLst>
                <a:ext uri="{FF2B5EF4-FFF2-40B4-BE49-F238E27FC236}">
                  <a16:creationId xmlns:a16="http://schemas.microsoft.com/office/drawing/2014/main" id="{FEB6E88B-DC21-DC88-A983-2381E884B7A3}"/>
                </a:ext>
              </a:extLst>
            </p:cNvPr>
            <p:cNvSpPr txBox="1"/>
            <p:nvPr/>
          </p:nvSpPr>
          <p:spPr>
            <a:xfrm>
              <a:off x="73946" y="65520"/>
              <a:ext cx="3015168" cy="2118493"/>
            </a:xfrm>
            <a:prstGeom prst="rect">
              <a:avLst/>
            </a:prstGeom>
          </p:spPr>
          <p:style>
            <a:lnRef idx="0">
              <a:scrgbClr r="0" g="0" b="0"/>
            </a:lnRef>
            <a:fillRef idx="0">
              <a:scrgbClr r="0" g="0" b="0"/>
            </a:fillRef>
            <a:effectRef idx="0">
              <a:scrgbClr r="0" g="0" b="0"/>
            </a:effectRef>
            <a:fontRef idx="minor">
              <a:schemeClr val="lt1"/>
            </a:fontRef>
          </p:style>
          <p:txBody>
            <a:bodyPr lIns="106680" tIns="106680" rIns="106680" bIns="106680" spcCol="1270" anchor="ctr"/>
            <a:lstStyle/>
            <a:p>
              <a:pPr algn="ctr" defTabSz="1244600">
                <a:lnSpc>
                  <a:spcPct val="90000"/>
                </a:lnSpc>
                <a:spcAft>
                  <a:spcPct val="35000"/>
                </a:spcAft>
                <a:defRPr/>
              </a:pPr>
              <a:r>
                <a:rPr lang="en-US" b="1" dirty="0">
                  <a:latin typeface="Arial" panose="020B0604020202020204" pitchFamily="34" charset="0"/>
                  <a:cs typeface="Arial" panose="020B0604020202020204" pitchFamily="34" charset="0"/>
                </a:rPr>
                <a:t>Lease Violation</a:t>
              </a:r>
              <a:endParaRPr lang="en-US" sz="1600" b="1" dirty="0">
                <a:latin typeface="Arial" panose="020B0604020202020204" pitchFamily="34" charset="0"/>
                <a:cs typeface="Arial" panose="020B0604020202020204" pitchFamily="34" charset="0"/>
              </a:endParaRPr>
            </a:p>
          </p:txBody>
        </p:sp>
      </p:grpSp>
      <p:pic>
        <p:nvPicPr>
          <p:cNvPr id="2" name="Picture 1" descr="A black and orange rectangles&#10;&#10;Description automatically generated">
            <a:extLst>
              <a:ext uri="{FF2B5EF4-FFF2-40B4-BE49-F238E27FC236}">
                <a16:creationId xmlns:a16="http://schemas.microsoft.com/office/drawing/2014/main" id="{C5E2CAA6-BD10-D244-DC6E-3B7FD4443C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8312" y="5692135"/>
            <a:ext cx="1982728" cy="844718"/>
          </a:xfrm>
          <a:prstGeom prst="rect">
            <a:avLst/>
          </a:prstGeom>
        </p:spPr>
      </p:pic>
    </p:spTree>
    <p:extLst>
      <p:ext uri="{BB962C8B-B14F-4D97-AF65-F5344CB8AC3E}">
        <p14:creationId xmlns:p14="http://schemas.microsoft.com/office/powerpoint/2010/main" val="31247533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15B4435C-04BB-FEFA-82F0-774A517A1D8C}"/>
              </a:ext>
            </a:extLst>
          </p:cNvPr>
          <p:cNvSpPr>
            <a:spLocks noGrp="1"/>
          </p:cNvSpPr>
          <p:nvPr>
            <p:ph type="title"/>
          </p:nvPr>
        </p:nvSpPr>
        <p:spPr/>
        <p:txBody>
          <a:bodyPr/>
          <a:lstStyle/>
          <a:p>
            <a:r>
              <a:rPr lang="en-US" altLang="en-US" cap="none">
                <a:latin typeface="Arial Bold" panose="020B0704020202020204" pitchFamily="34" charset="0"/>
                <a:ea typeface="ＭＳ Ｐゴシック" panose="020B0600070205080204" pitchFamily="34" charset="-128"/>
                <a:cs typeface="Arial Bold" panose="020B0704020202020204" pitchFamily="34" charset="0"/>
              </a:rPr>
              <a:t>Sample Violation Letter</a:t>
            </a:r>
          </a:p>
        </p:txBody>
      </p:sp>
      <p:sp>
        <p:nvSpPr>
          <p:cNvPr id="48131" name="Content Placeholder 2">
            <a:extLst>
              <a:ext uri="{FF2B5EF4-FFF2-40B4-BE49-F238E27FC236}">
                <a16:creationId xmlns:a16="http://schemas.microsoft.com/office/drawing/2014/main" id="{22667A8A-DA4F-96B3-CBEF-7079E98DBEE5}"/>
              </a:ext>
            </a:extLst>
          </p:cNvPr>
          <p:cNvSpPr>
            <a:spLocks noGrp="1"/>
          </p:cNvSpPr>
          <p:nvPr>
            <p:ph idx="1"/>
          </p:nvPr>
        </p:nvSpPr>
        <p:spPr>
          <a:xfrm>
            <a:off x="592666" y="1315352"/>
            <a:ext cx="11006668" cy="4525963"/>
          </a:xfrm>
        </p:spPr>
        <p:txBody>
          <a:bodyPr/>
          <a:lstStyle/>
          <a:p>
            <a:r>
              <a:rPr lang="en-US" altLang="en-US" dirty="0">
                <a:solidFill>
                  <a:schemeClr val="tx2"/>
                </a:solidFill>
                <a:latin typeface="Arial" panose="020B0604020202020204" pitchFamily="34" charset="0"/>
                <a:ea typeface="ＭＳ Ｐゴシック" panose="020B0600070205080204" pitchFamily="34" charset="-128"/>
                <a:cs typeface="Arial" panose="020B0604020202020204" pitchFamily="34" charset="0"/>
              </a:rPr>
              <a:t>________________ received a complaint and/or witnessed a concern about one or more of the following reasons:</a:t>
            </a:r>
          </a:p>
          <a:p>
            <a:endParaRPr lang="en-US" altLang="en-US" dirty="0">
              <a:solidFill>
                <a:schemeClr val="tx2"/>
              </a:solidFill>
              <a:latin typeface="Arial" panose="020B0604020202020204" pitchFamily="34" charset="0"/>
              <a:ea typeface="ＭＳ Ｐゴシック" panose="020B0600070205080204" pitchFamily="34" charset="-128"/>
              <a:cs typeface="Calibri" panose="020F0502020204030204" pitchFamily="34" charset="0"/>
            </a:endParaRPr>
          </a:p>
          <a:p>
            <a:pPr>
              <a:buFont typeface="Wingdings" panose="05000000000000000000" pitchFamily="2" charset="2"/>
              <a:buChar char="q"/>
            </a:pPr>
            <a:r>
              <a:rPr lang="en-US" altLang="en-US" dirty="0">
                <a:solidFill>
                  <a:schemeClr val="tx2"/>
                </a:solidFill>
                <a:latin typeface="Arial" panose="020B0604020202020204" pitchFamily="34" charset="0"/>
                <a:ea typeface="ＭＳ Ｐゴシック" panose="020B0600070205080204" pitchFamily="34" charset="-128"/>
                <a:cs typeface="Arial" panose="020B0604020202020204" pitchFamily="34" charset="0"/>
              </a:rPr>
              <a:t> Noise level coming from your apartment</a:t>
            </a:r>
            <a:endParaRPr lang="en-US" altLang="en-US" dirty="0">
              <a:solidFill>
                <a:schemeClr val="tx2"/>
              </a:solidFill>
              <a:latin typeface="Arial" panose="020B0604020202020204" pitchFamily="34" charset="0"/>
              <a:ea typeface="ＭＳ Ｐゴシック" panose="020B0600070205080204" pitchFamily="34" charset="-128"/>
              <a:cs typeface="Calibri" panose="020F0502020204030204" pitchFamily="34" charset="0"/>
            </a:endParaRPr>
          </a:p>
          <a:p>
            <a:pPr>
              <a:buFont typeface="Wingdings" panose="05000000000000000000" pitchFamily="2" charset="2"/>
              <a:buChar char="q"/>
            </a:pPr>
            <a:r>
              <a:rPr lang="en-US" altLang="en-US" dirty="0">
                <a:solidFill>
                  <a:schemeClr val="tx2"/>
                </a:solidFill>
                <a:latin typeface="Arial" panose="020B0604020202020204" pitchFamily="34" charset="0"/>
                <a:ea typeface="ＭＳ Ｐゴシック" panose="020B0600070205080204" pitchFamily="34" charset="-128"/>
                <a:cs typeface="Arial" panose="020B0604020202020204" pitchFamily="34" charset="0"/>
              </a:rPr>
              <a:t> Violation of pet policy </a:t>
            </a:r>
            <a:endParaRPr lang="en-US" altLang="en-US" dirty="0">
              <a:solidFill>
                <a:schemeClr val="tx2"/>
              </a:solidFill>
              <a:latin typeface="Arial" panose="020B0604020202020204" pitchFamily="34" charset="0"/>
              <a:ea typeface="ＭＳ Ｐゴシック" panose="020B0600070205080204" pitchFamily="34" charset="-128"/>
              <a:cs typeface="Calibri" panose="020F0502020204030204" pitchFamily="34" charset="0"/>
            </a:endParaRPr>
          </a:p>
          <a:p>
            <a:pPr>
              <a:buFont typeface="Wingdings" panose="05000000000000000000" pitchFamily="2" charset="2"/>
              <a:buChar char="q"/>
            </a:pPr>
            <a:r>
              <a:rPr lang="en-US" altLang="en-US" dirty="0">
                <a:solidFill>
                  <a:schemeClr val="tx2"/>
                </a:solidFill>
                <a:latin typeface="Arial" panose="020B0604020202020204" pitchFamily="34" charset="0"/>
                <a:ea typeface="ＭＳ Ｐゴシック" panose="020B0600070205080204" pitchFamily="34" charset="-128"/>
                <a:cs typeface="Arial" panose="020B0604020202020204" pitchFamily="34" charset="0"/>
              </a:rPr>
              <a:t> Health/safety risk to self or others</a:t>
            </a:r>
            <a:endParaRPr lang="en-US" altLang="en-US" dirty="0">
              <a:solidFill>
                <a:schemeClr val="tx2"/>
              </a:solidFill>
              <a:latin typeface="Arial" panose="020B0604020202020204" pitchFamily="34" charset="0"/>
              <a:ea typeface="ＭＳ Ｐゴシック" panose="020B0600070205080204" pitchFamily="34" charset="-128"/>
              <a:cs typeface="Calibri" panose="020F0502020204030204" pitchFamily="34" charset="0"/>
            </a:endParaRPr>
          </a:p>
          <a:p>
            <a:pPr>
              <a:buFont typeface="Wingdings" panose="05000000000000000000" pitchFamily="2" charset="2"/>
              <a:buChar char="q"/>
            </a:pPr>
            <a:r>
              <a:rPr lang="en-US" altLang="en-US" dirty="0">
                <a:solidFill>
                  <a:schemeClr val="tx2"/>
                </a:solidFill>
                <a:latin typeface="Arial" panose="020B0604020202020204" pitchFamily="34" charset="0"/>
                <a:ea typeface="ＭＳ Ｐゴシック" panose="020B0600070205080204" pitchFamily="34" charset="-128"/>
                <a:cs typeface="Arial" panose="020B0604020202020204" pitchFamily="34" charset="0"/>
              </a:rPr>
              <a:t> Destruction of "</a:t>
            </a:r>
            <a:r>
              <a:rPr lang="en-US" altLang="en-US" dirty="0" err="1">
                <a:solidFill>
                  <a:schemeClr val="tx2"/>
                </a:solidFill>
                <a:latin typeface="Arial" panose="020B0604020202020204" pitchFamily="34" charset="0"/>
                <a:ea typeface="ＭＳ Ｐゴシック" panose="020B0600070205080204" pitchFamily="34" charset="-128"/>
                <a:cs typeface="Arial" panose="020B0604020202020204" pitchFamily="34" charset="0"/>
              </a:rPr>
              <a:t>xyz</a:t>
            </a:r>
            <a:r>
              <a:rPr lang="en-US" altLang="en-US" dirty="0">
                <a:solidFill>
                  <a:schemeClr val="tx2"/>
                </a:solidFill>
                <a:latin typeface="Arial" panose="020B0604020202020204" pitchFamily="34" charset="0"/>
                <a:ea typeface="ＭＳ Ｐゴシック" panose="020B0600070205080204" pitchFamily="34" charset="-128"/>
                <a:cs typeface="Arial" panose="020B0604020202020204" pitchFamily="34" charset="0"/>
              </a:rPr>
              <a:t>" property</a:t>
            </a:r>
            <a:endParaRPr lang="en-US" altLang="en-US" dirty="0">
              <a:solidFill>
                <a:schemeClr val="tx2"/>
              </a:solidFill>
              <a:latin typeface="Arial" panose="020B0604020202020204" pitchFamily="34" charset="0"/>
              <a:ea typeface="ＭＳ Ｐゴシック" panose="020B0600070205080204" pitchFamily="34" charset="-128"/>
              <a:cs typeface="Calibri" panose="020F0502020204030204" pitchFamily="34" charset="0"/>
            </a:endParaRPr>
          </a:p>
          <a:p>
            <a:pPr>
              <a:buFont typeface="Wingdings" panose="05000000000000000000" pitchFamily="2" charset="2"/>
              <a:buChar char="q"/>
            </a:pPr>
            <a:r>
              <a:rPr lang="en-US" altLang="en-US" dirty="0">
                <a:solidFill>
                  <a:schemeClr val="tx2"/>
                </a:solidFill>
                <a:latin typeface="Arial" panose="020B0604020202020204" pitchFamily="34" charset="0"/>
                <a:ea typeface="ＭＳ Ｐゴシック" panose="020B0600070205080204" pitchFamily="34" charset="-128"/>
                <a:cs typeface="Arial" panose="020B0604020202020204" pitchFamily="34" charset="0"/>
              </a:rPr>
              <a:t> Violation of quiet, peace, and enjoyment</a:t>
            </a:r>
          </a:p>
          <a:p>
            <a:pPr>
              <a:buFont typeface="Wingdings" panose="05000000000000000000" pitchFamily="2" charset="2"/>
              <a:buChar char="q"/>
            </a:pPr>
            <a:r>
              <a:rPr lang="en-US" altLang="en-US" dirty="0">
                <a:solidFill>
                  <a:schemeClr val="tx2"/>
                </a:solidFill>
                <a:latin typeface="Arial" panose="020B0604020202020204" pitchFamily="34" charset="0"/>
                <a:ea typeface="ＭＳ Ｐゴシック" panose="020B0600070205080204" pitchFamily="34" charset="-128"/>
                <a:cs typeface="Arial" panose="020B0604020202020204" pitchFamily="34" charset="0"/>
              </a:rPr>
              <a:t> Other ______  </a:t>
            </a:r>
          </a:p>
          <a:p>
            <a:r>
              <a:rPr lang="en-US" altLang="en-US" dirty="0">
                <a:solidFill>
                  <a:schemeClr val="tx2"/>
                </a:solidFill>
                <a:latin typeface="Arial" panose="020B0604020202020204" pitchFamily="34" charset="0"/>
                <a:ea typeface="ＭＳ Ｐゴシック" panose="020B0600070205080204" pitchFamily="34" charset="-128"/>
                <a:cs typeface="Arial" panose="020B0604020202020204" pitchFamily="34" charset="0"/>
              </a:rPr>
              <a:t> </a:t>
            </a:r>
            <a:endParaRPr lang="en-US" altLang="en-US" dirty="0">
              <a:solidFill>
                <a:schemeClr val="tx2"/>
              </a:solidFill>
              <a:latin typeface="Arial" panose="020B0604020202020204" pitchFamily="34" charset="0"/>
              <a:ea typeface="ＭＳ Ｐゴシック" panose="020B0600070205080204" pitchFamily="34" charset="-128"/>
              <a:cs typeface="Calibri" panose="020F0502020204030204" pitchFamily="34" charset="0"/>
            </a:endParaRPr>
          </a:p>
          <a:p>
            <a:r>
              <a:rPr lang="en-US" altLang="en-US" dirty="0">
                <a:solidFill>
                  <a:schemeClr val="tx2"/>
                </a:solidFill>
                <a:latin typeface="Arial" panose="020B0604020202020204" pitchFamily="34" charset="0"/>
                <a:ea typeface="ＭＳ Ｐゴシック" panose="020B0600070205080204" pitchFamily="34" charset="-128"/>
                <a:cs typeface="Arial" panose="020B0604020202020204" pitchFamily="34" charset="0"/>
              </a:rPr>
              <a:t>Please call to schedule a time when you and your Case Manager can come into our office at _____________ to help resolve these complaints. Failure to schedule this appointment may lead to a 30- day eviction notice.  </a:t>
            </a:r>
            <a:endParaRPr lang="en-US" altLang="en-US" dirty="0">
              <a:solidFill>
                <a:schemeClr val="tx2"/>
              </a:solidFill>
              <a:latin typeface="Arial" panose="020B0604020202020204" pitchFamily="34" charset="0"/>
              <a:ea typeface="ＭＳ Ｐゴシック" panose="020B0600070205080204" pitchFamily="34" charset="-128"/>
              <a:cs typeface="Calibri" panose="020F0502020204030204" pitchFamily="34" charset="0"/>
            </a:endParaRPr>
          </a:p>
          <a:p>
            <a:endParaRPr lang="en-US" altLang="en-US" dirty="0">
              <a:solidFill>
                <a:schemeClr val="tx2"/>
              </a:solidFill>
              <a:latin typeface="Arial" panose="020B0604020202020204" pitchFamily="34" charset="0"/>
              <a:ea typeface="ＭＳ Ｐゴシック" panose="020B0600070205080204" pitchFamily="34" charset="-128"/>
              <a:cs typeface="Arial" panose="020B0604020202020204" pitchFamily="34" charset="0"/>
            </a:endParaRPr>
          </a:p>
          <a:p>
            <a:r>
              <a:rPr lang="en-US" altLang="en-US" dirty="0">
                <a:solidFill>
                  <a:schemeClr val="tx2"/>
                </a:solidFill>
                <a:latin typeface="Arial" panose="020B0604020202020204" pitchFamily="34" charset="0"/>
                <a:ea typeface="ＭＳ Ｐゴシック" panose="020B0600070205080204" pitchFamily="34" charset="-128"/>
                <a:cs typeface="Arial" panose="020B0604020202020204" pitchFamily="34" charset="0"/>
              </a:rPr>
              <a:t>If you have any questions or concerns, contact me at _______. </a:t>
            </a:r>
            <a:r>
              <a:rPr lang="en-US" altLang="en-US"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 </a:t>
            </a:r>
            <a:endParaRPr lang="en-US" altLang="en-US" dirty="0">
              <a:solidFill>
                <a:schemeClr val="tx1"/>
              </a:solidFill>
              <a:latin typeface="Arial" panose="020B0604020202020204" pitchFamily="34" charset="0"/>
              <a:ea typeface="ＭＳ Ｐゴシック" panose="020B0600070205080204" pitchFamily="34" charset="-128"/>
              <a:cs typeface="Calibri" panose="020F0502020204030204" pitchFamily="34" charset="0"/>
            </a:endParaRP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pic>
        <p:nvPicPr>
          <p:cNvPr id="2" name="Picture 1" descr="A black and orange rectangles&#10;&#10;Description automatically generated">
            <a:extLst>
              <a:ext uri="{FF2B5EF4-FFF2-40B4-BE49-F238E27FC236}">
                <a16:creationId xmlns:a16="http://schemas.microsoft.com/office/drawing/2014/main" id="{5BD772CD-431C-528A-8AAC-802B7AD5AB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4552" y="5654892"/>
            <a:ext cx="1891288" cy="805761"/>
          </a:xfrm>
          <a:prstGeom prst="rect">
            <a:avLst/>
          </a:prstGeom>
        </p:spPr>
      </p:pic>
    </p:spTree>
    <p:extLst>
      <p:ext uri="{BB962C8B-B14F-4D97-AF65-F5344CB8AC3E}">
        <p14:creationId xmlns:p14="http://schemas.microsoft.com/office/powerpoint/2010/main" val="1968430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55F7F576-06DB-D0C3-D68E-4EC500A795E2}"/>
              </a:ext>
            </a:extLst>
          </p:cNvPr>
          <p:cNvSpPr>
            <a:spLocks noGrp="1"/>
          </p:cNvSpPr>
          <p:nvPr>
            <p:ph type="title"/>
          </p:nvPr>
        </p:nvSpPr>
        <p:spPr>
          <a:xfrm>
            <a:off x="375709" y="184709"/>
            <a:ext cx="11440582" cy="1143000"/>
          </a:xfrm>
        </p:spPr>
        <p:txBody>
          <a:bodyPr/>
          <a:lstStyle/>
          <a:p>
            <a:r>
              <a:rPr lang="en-US" altLang="en-US" cap="none" dirty="0">
                <a:latin typeface="Arial Bold" panose="020B0704020202020204" pitchFamily="34" charset="0"/>
                <a:ea typeface="ＭＳ Ｐゴシック" panose="020B0600070205080204" pitchFamily="34" charset="-128"/>
                <a:cs typeface="Arial Bold" panose="020B0704020202020204" pitchFamily="34" charset="0"/>
              </a:rPr>
              <a:t>Stages of Eviction Prevention and Opportunities for Diversion</a:t>
            </a:r>
          </a:p>
        </p:txBody>
      </p:sp>
      <p:sp>
        <p:nvSpPr>
          <p:cNvPr id="3" name="Content Placeholder 2">
            <a:extLst>
              <a:ext uri="{FF2B5EF4-FFF2-40B4-BE49-F238E27FC236}">
                <a16:creationId xmlns:a16="http://schemas.microsoft.com/office/drawing/2014/main" id="{095B667D-1B2E-72FD-8B23-F445C49FF9E7}"/>
              </a:ext>
            </a:extLst>
          </p:cNvPr>
          <p:cNvSpPr>
            <a:spLocks noGrp="1"/>
          </p:cNvSpPr>
          <p:nvPr>
            <p:ph idx="1"/>
          </p:nvPr>
        </p:nvSpPr>
        <p:spPr>
          <a:xfrm>
            <a:off x="446618" y="2514600"/>
            <a:ext cx="11152715" cy="4226954"/>
          </a:xfrm>
        </p:spPr>
        <p:txBody>
          <a:bodyPr/>
          <a:lstStyle/>
          <a:p>
            <a:pPr>
              <a:defRPr/>
            </a:pPr>
            <a:r>
              <a:rPr lang="en-US" sz="2000" dirty="0"/>
              <a:t>The problem should be “solved” as a team – property staff and tenant </a:t>
            </a:r>
          </a:p>
          <a:p>
            <a:pPr marL="285750" indent="-285750">
              <a:buFont typeface="Arial" panose="020B0604020202020204" pitchFamily="34" charset="0"/>
              <a:buChar char="•"/>
              <a:defRPr/>
            </a:pPr>
            <a:r>
              <a:rPr lang="en-US" sz="2000" dirty="0"/>
              <a:t>This is an engagement opportunity</a:t>
            </a:r>
          </a:p>
          <a:p>
            <a:pPr marL="973138" lvl="1" indent="-285750">
              <a:defRPr/>
            </a:pPr>
            <a:r>
              <a:rPr lang="en-US" sz="2000" dirty="0"/>
              <a:t>Understand the issue </a:t>
            </a:r>
            <a:r>
              <a:rPr lang="en-US" sz="2000" dirty="0">
                <a:sym typeface="Wingdings" panose="05000000000000000000" pitchFamily="2" charset="2"/>
              </a:rPr>
              <a:t> Address the issue</a:t>
            </a:r>
            <a:endParaRPr lang="en-US" sz="2000" dirty="0"/>
          </a:p>
          <a:p>
            <a:pPr marL="285750" indent="-285750">
              <a:buFont typeface="Arial" panose="020B0604020202020204" pitchFamily="34" charset="0"/>
              <a:buChar char="•"/>
              <a:defRPr/>
            </a:pPr>
            <a:r>
              <a:rPr lang="en-US" sz="2000" dirty="0"/>
              <a:t>Together define the problem, focusing on the lease violation</a:t>
            </a:r>
          </a:p>
          <a:p>
            <a:pPr marL="285750" indent="-285750">
              <a:buFont typeface="Arial" panose="020B0604020202020204" pitchFamily="34" charset="0"/>
              <a:buChar char="•"/>
              <a:defRPr/>
            </a:pPr>
            <a:r>
              <a:rPr lang="en-US" sz="2000" dirty="0"/>
              <a:t>Discuss:</a:t>
            </a:r>
          </a:p>
          <a:p>
            <a:pPr marL="973138" lvl="1" indent="-285750">
              <a:defRPr/>
            </a:pPr>
            <a:r>
              <a:rPr lang="en-US" sz="2000" dirty="0"/>
              <a:t>What are potential solutions?</a:t>
            </a:r>
          </a:p>
          <a:p>
            <a:pPr marL="973138" lvl="1" indent="-285750">
              <a:defRPr/>
            </a:pPr>
            <a:r>
              <a:rPr lang="en-US" sz="2000" dirty="0"/>
              <a:t>What resolution does the property need to see, and can they make any adjustments?</a:t>
            </a:r>
          </a:p>
          <a:p>
            <a:pPr marL="973138" lvl="1" indent="-285750">
              <a:defRPr/>
            </a:pPr>
            <a:r>
              <a:rPr lang="en-US" sz="2000" dirty="0"/>
              <a:t>Are there service needs?</a:t>
            </a:r>
          </a:p>
          <a:p>
            <a:pPr marL="973138" lvl="1" indent="-285750">
              <a:defRPr/>
            </a:pPr>
            <a:r>
              <a:rPr lang="en-US" sz="2000" dirty="0"/>
              <a:t>What are some measurable actions that the tenant is willing to take?</a:t>
            </a:r>
          </a:p>
          <a:p>
            <a:pPr marL="285750" indent="-285750">
              <a:buFont typeface="Arial" panose="020B0604020202020204" pitchFamily="34" charset="0"/>
              <a:buChar char="•"/>
              <a:defRPr/>
            </a:pPr>
            <a:r>
              <a:rPr lang="en-US" sz="2000" dirty="0"/>
              <a:t>Develop an action plan (housing retention plan)</a:t>
            </a:r>
          </a:p>
          <a:p>
            <a:pPr marL="285750" indent="-285750">
              <a:buFont typeface="Arial" panose="020B0604020202020204" pitchFamily="34" charset="0"/>
              <a:buChar char="•"/>
              <a:defRPr/>
            </a:pPr>
            <a:r>
              <a:rPr lang="en-US" sz="2000" dirty="0"/>
              <a:t>Document every meeting</a:t>
            </a:r>
          </a:p>
          <a:p>
            <a:pPr marL="285750" indent="-285750">
              <a:buFont typeface="Arial" panose="020B0604020202020204" pitchFamily="34" charset="0"/>
              <a:buChar char="•"/>
              <a:defRPr/>
            </a:pPr>
            <a:endParaRPr lang="en-US" dirty="0"/>
          </a:p>
          <a:p>
            <a:pPr marL="285750" indent="-285750">
              <a:buFont typeface="Arial" panose="020B0604020202020204" pitchFamily="34" charset="0"/>
              <a:buChar char="•"/>
              <a:defRPr/>
            </a:pPr>
            <a:endParaRPr lang="en-US" dirty="0"/>
          </a:p>
        </p:txBody>
      </p:sp>
      <p:grpSp>
        <p:nvGrpSpPr>
          <p:cNvPr id="50180" name="Group 15">
            <a:extLst>
              <a:ext uri="{FF2B5EF4-FFF2-40B4-BE49-F238E27FC236}">
                <a16:creationId xmlns:a16="http://schemas.microsoft.com/office/drawing/2014/main" id="{DB96E4E4-D202-2170-C90F-F9F94EC0F007}"/>
              </a:ext>
            </a:extLst>
          </p:cNvPr>
          <p:cNvGrpSpPr>
            <a:grpSpLocks/>
          </p:cNvGrpSpPr>
          <p:nvPr/>
        </p:nvGrpSpPr>
        <p:grpSpPr bwMode="auto">
          <a:xfrm>
            <a:off x="2121408" y="1600200"/>
            <a:ext cx="7945059" cy="677418"/>
            <a:chOff x="7784" y="0"/>
            <a:chExt cx="3214784" cy="2329905"/>
          </a:xfrm>
        </p:grpSpPr>
        <p:sp>
          <p:nvSpPr>
            <p:cNvPr id="17" name="Rectangle: Rounded Corners 16">
              <a:extLst>
                <a:ext uri="{FF2B5EF4-FFF2-40B4-BE49-F238E27FC236}">
                  <a16:creationId xmlns:a16="http://schemas.microsoft.com/office/drawing/2014/main" id="{887BF7FA-A06C-26CD-59BF-B3C9DE35B1D4}"/>
                </a:ext>
              </a:extLst>
            </p:cNvPr>
            <p:cNvSpPr/>
            <p:nvPr/>
          </p:nvSpPr>
          <p:spPr>
            <a:xfrm>
              <a:off x="7784" y="0"/>
              <a:ext cx="3147491" cy="2249534"/>
            </a:xfrm>
            <a:prstGeom prst="roundRect">
              <a:avLst>
                <a:gd name="adj" fmla="val 10000"/>
              </a:avLst>
            </a:prstGeom>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a:lstStyle/>
            <a:p>
              <a:endParaRPr lang="en-US"/>
            </a:p>
          </p:txBody>
        </p:sp>
        <p:sp>
          <p:nvSpPr>
            <p:cNvPr id="18" name="Rectangle: Rounded Corners 4">
              <a:extLst>
                <a:ext uri="{FF2B5EF4-FFF2-40B4-BE49-F238E27FC236}">
                  <a16:creationId xmlns:a16="http://schemas.microsoft.com/office/drawing/2014/main" id="{F1504A0F-2296-4E98-00C3-F1389936F081}"/>
                </a:ext>
              </a:extLst>
            </p:cNvPr>
            <p:cNvSpPr txBox="1"/>
            <p:nvPr/>
          </p:nvSpPr>
          <p:spPr>
            <a:xfrm>
              <a:off x="73946" y="65520"/>
              <a:ext cx="3148622" cy="2264385"/>
            </a:xfrm>
            <a:prstGeom prst="rect">
              <a:avLst/>
            </a:prstGeom>
          </p:spPr>
          <p:style>
            <a:lnRef idx="0">
              <a:scrgbClr r="0" g="0" b="0"/>
            </a:lnRef>
            <a:fillRef idx="0">
              <a:scrgbClr r="0" g="0" b="0"/>
            </a:fillRef>
            <a:effectRef idx="0">
              <a:scrgbClr r="0" g="0" b="0"/>
            </a:effectRef>
            <a:fontRef idx="minor">
              <a:schemeClr val="lt1"/>
            </a:fontRef>
          </p:style>
          <p:txBody>
            <a:bodyPr lIns="106680" tIns="106680" rIns="106680" bIns="106680" spcCol="1270" anchor="ctr"/>
            <a:lstStyle/>
            <a:p>
              <a:pPr algn="ctr" defTabSz="1244600">
                <a:lnSpc>
                  <a:spcPct val="90000"/>
                </a:lnSpc>
                <a:spcAft>
                  <a:spcPct val="35000"/>
                </a:spcAft>
                <a:defRPr/>
              </a:pPr>
              <a:r>
                <a:rPr lang="en-US" b="1" dirty="0">
                  <a:latin typeface="Arial" panose="020B0604020202020204" pitchFamily="34" charset="0"/>
                  <a:cs typeface="Arial" panose="020B0604020202020204" pitchFamily="34" charset="0"/>
                </a:rPr>
                <a:t>Lease Violation</a:t>
              </a:r>
              <a:endParaRPr lang="en-US" sz="1600" b="1" dirty="0">
                <a:latin typeface="Arial" panose="020B0604020202020204" pitchFamily="34" charset="0"/>
                <a:cs typeface="Arial" panose="020B0604020202020204" pitchFamily="34" charset="0"/>
              </a:endParaRPr>
            </a:p>
          </p:txBody>
        </p:sp>
      </p:grpSp>
      <p:pic>
        <p:nvPicPr>
          <p:cNvPr id="2" name="Picture 1" descr="A black and orange rectangles&#10;&#10;Description automatically generated">
            <a:extLst>
              <a:ext uri="{FF2B5EF4-FFF2-40B4-BE49-F238E27FC236}">
                <a16:creationId xmlns:a16="http://schemas.microsoft.com/office/drawing/2014/main" id="{335F1D24-2067-CA88-182D-1D0AEAF840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4552" y="5654892"/>
            <a:ext cx="1891288" cy="805761"/>
          </a:xfrm>
          <a:prstGeom prst="rect">
            <a:avLst/>
          </a:prstGeom>
        </p:spPr>
      </p:pic>
    </p:spTree>
    <p:extLst>
      <p:ext uri="{BB962C8B-B14F-4D97-AF65-F5344CB8AC3E}">
        <p14:creationId xmlns:p14="http://schemas.microsoft.com/office/powerpoint/2010/main" val="36856952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E206B284-354B-55D7-5004-466DC5F22FE3}"/>
              </a:ext>
            </a:extLst>
          </p:cNvPr>
          <p:cNvSpPr>
            <a:spLocks noGrp="1"/>
          </p:cNvSpPr>
          <p:nvPr>
            <p:ph type="title"/>
          </p:nvPr>
        </p:nvSpPr>
        <p:spPr/>
        <p:txBody>
          <a:bodyPr/>
          <a:lstStyle/>
          <a:p>
            <a:r>
              <a:rPr lang="en-US" altLang="en-US" cap="none">
                <a:latin typeface="Arial Bold" panose="020B0704020202020204" pitchFamily="34" charset="0"/>
                <a:ea typeface="ＭＳ Ｐゴシック" panose="020B0600070205080204" pitchFamily="34" charset="-128"/>
                <a:cs typeface="Arial Bold" panose="020B0704020202020204" pitchFamily="34" charset="0"/>
              </a:rPr>
              <a:t>Housing Retention Plan</a:t>
            </a:r>
          </a:p>
        </p:txBody>
      </p:sp>
      <p:sp>
        <p:nvSpPr>
          <p:cNvPr id="3" name="Content Placeholder 2">
            <a:extLst>
              <a:ext uri="{FF2B5EF4-FFF2-40B4-BE49-F238E27FC236}">
                <a16:creationId xmlns:a16="http://schemas.microsoft.com/office/drawing/2014/main" id="{869EB851-D7AD-2E18-4054-7159B6D0492C}"/>
              </a:ext>
            </a:extLst>
          </p:cNvPr>
          <p:cNvSpPr>
            <a:spLocks noGrp="1"/>
          </p:cNvSpPr>
          <p:nvPr>
            <p:ph idx="1"/>
          </p:nvPr>
        </p:nvSpPr>
        <p:spPr>
          <a:xfrm>
            <a:off x="592666" y="1417638"/>
            <a:ext cx="11006667" cy="4800600"/>
          </a:xfrm>
        </p:spPr>
        <p:txBody>
          <a:bodyPr/>
          <a:lstStyle/>
          <a:p>
            <a:pPr>
              <a:defRPr/>
            </a:pPr>
            <a:r>
              <a:rPr lang="en-US" sz="2000" dirty="0"/>
              <a:t>The housing retention plan is an individualized strategy (an “action plan”) for addressing lease violations, with the goal of resolving the issue and preventing future issues</a:t>
            </a:r>
          </a:p>
          <a:p>
            <a:pPr>
              <a:defRPr/>
            </a:pPr>
            <a:endParaRPr lang="en-US" sz="2000" dirty="0"/>
          </a:p>
          <a:p>
            <a:pPr marL="285750" indent="-285750">
              <a:buFont typeface="Arial" panose="020B0604020202020204" pitchFamily="34" charset="0"/>
              <a:buChar char="•"/>
              <a:defRPr/>
            </a:pPr>
            <a:r>
              <a:rPr lang="en-US" sz="2000" dirty="0"/>
              <a:t>Simple and straightforward description of action(s) to be taken by the tenant, property staff, and/or other partners to address/correct each lease violation</a:t>
            </a:r>
          </a:p>
          <a:p>
            <a:pPr marL="285750" indent="-285750">
              <a:buFont typeface="Arial" panose="020B0604020202020204" pitchFamily="34" charset="0"/>
              <a:buChar char="•"/>
              <a:defRPr/>
            </a:pPr>
            <a:r>
              <a:rPr lang="en-US" sz="2000" dirty="0"/>
              <a:t>Complete and updated history of lease violations</a:t>
            </a:r>
          </a:p>
          <a:p>
            <a:pPr marL="285750" indent="-285750">
              <a:buFont typeface="Arial" panose="020B0604020202020204" pitchFamily="34" charset="0"/>
              <a:buChar char="•"/>
              <a:defRPr/>
            </a:pPr>
            <a:r>
              <a:rPr lang="en-US" sz="2000" dirty="0"/>
              <a:t>Notes ongoing resources that the tenant will utilize for continued stability, if applicable (e.g., emergency rental assistance)</a:t>
            </a:r>
          </a:p>
          <a:p>
            <a:pPr marL="285750" indent="-285750">
              <a:buFont typeface="Arial" panose="020B0604020202020204" pitchFamily="34" charset="0"/>
              <a:buChar char="•"/>
              <a:defRPr/>
            </a:pPr>
            <a:r>
              <a:rPr lang="en-US" sz="2000" dirty="0"/>
              <a:t>Has a clear timeline or completion date</a:t>
            </a:r>
          </a:p>
          <a:p>
            <a:pPr marL="285750" indent="-285750">
              <a:buFont typeface="Arial" panose="020B0604020202020204" pitchFamily="34" charset="0"/>
              <a:buChar char="•"/>
              <a:defRPr/>
            </a:pPr>
            <a:r>
              <a:rPr lang="en-US" sz="2000" dirty="0"/>
              <a:t>Documentation of follow-up meetings, if applicable</a:t>
            </a:r>
          </a:p>
          <a:p>
            <a:pPr marL="285750" indent="-285750">
              <a:buFont typeface="Arial" panose="020B0604020202020204" pitchFamily="34" charset="0"/>
              <a:buChar char="•"/>
              <a:defRPr/>
            </a:pPr>
            <a:r>
              <a:rPr lang="en-US" sz="2000" dirty="0"/>
              <a:t>Confirms in writing if/when the tenant has resolved issue leading to lease violation</a:t>
            </a:r>
          </a:p>
          <a:p>
            <a:pPr marL="285750" indent="-285750">
              <a:buFont typeface="Arial" panose="020B0604020202020204" pitchFamily="34" charset="0"/>
              <a:buChar char="•"/>
              <a:defRPr/>
            </a:pPr>
            <a:endParaRPr lang="en-US" dirty="0"/>
          </a:p>
        </p:txBody>
      </p:sp>
      <p:pic>
        <p:nvPicPr>
          <p:cNvPr id="2" name="Picture 1" descr="A black and orange rectangles&#10;&#10;Description automatically generated">
            <a:extLst>
              <a:ext uri="{FF2B5EF4-FFF2-40B4-BE49-F238E27FC236}">
                <a16:creationId xmlns:a16="http://schemas.microsoft.com/office/drawing/2014/main" id="{2613112A-7808-7953-1926-1764BA7576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4552" y="5654892"/>
            <a:ext cx="1891288" cy="805761"/>
          </a:xfrm>
          <a:prstGeom prst="rect">
            <a:avLst/>
          </a:prstGeom>
        </p:spPr>
      </p:pic>
    </p:spTree>
    <p:extLst>
      <p:ext uri="{BB962C8B-B14F-4D97-AF65-F5344CB8AC3E}">
        <p14:creationId xmlns:p14="http://schemas.microsoft.com/office/powerpoint/2010/main" val="14285561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C817426-CC83-BC66-01CF-033CF8D27067}"/>
              </a:ext>
            </a:extLst>
          </p:cNvPr>
          <p:cNvSpPr/>
          <p:nvPr/>
        </p:nvSpPr>
        <p:spPr>
          <a:xfrm>
            <a:off x="-330990" y="-390527"/>
            <a:ext cx="1754189" cy="747712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utiger LT Std 45 Light"/>
              <a:ea typeface="+mn-ea"/>
              <a:cs typeface="+mn-cs"/>
            </a:endParaRPr>
          </a:p>
        </p:txBody>
      </p:sp>
      <p:sp>
        <p:nvSpPr>
          <p:cNvPr id="3" name="Rectangle 2">
            <a:extLst>
              <a:ext uri="{FF2B5EF4-FFF2-40B4-BE49-F238E27FC236}">
                <a16:creationId xmlns:a16="http://schemas.microsoft.com/office/drawing/2014/main" id="{77E904E7-C4B8-F645-4707-DB2FDE8121EB}"/>
              </a:ext>
            </a:extLst>
          </p:cNvPr>
          <p:cNvSpPr/>
          <p:nvPr/>
        </p:nvSpPr>
        <p:spPr>
          <a:xfrm>
            <a:off x="10622752" y="-619125"/>
            <a:ext cx="1754189" cy="747712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utiger LT Std 45 Light"/>
              <a:ea typeface="+mn-ea"/>
              <a:cs typeface="+mn-cs"/>
            </a:endParaRPr>
          </a:p>
        </p:txBody>
      </p:sp>
      <p:sp>
        <p:nvSpPr>
          <p:cNvPr id="2" name="Title 1">
            <a:extLst>
              <a:ext uri="{FF2B5EF4-FFF2-40B4-BE49-F238E27FC236}">
                <a16:creationId xmlns:a16="http://schemas.microsoft.com/office/drawing/2014/main" id="{F3FCA7D4-EB4B-8B14-947B-7441AE7DD4A1}"/>
              </a:ext>
            </a:extLst>
          </p:cNvPr>
          <p:cNvSpPr>
            <a:spLocks noGrp="1"/>
          </p:cNvSpPr>
          <p:nvPr>
            <p:ph type="title"/>
          </p:nvPr>
        </p:nvSpPr>
        <p:spPr/>
        <p:txBody>
          <a:bodyPr/>
          <a:lstStyle/>
          <a:p>
            <a:pPr>
              <a:defRPr/>
            </a:pPr>
            <a:endParaRPr lang="en-US" dirty="0"/>
          </a:p>
        </p:txBody>
      </p:sp>
      <p:sp>
        <p:nvSpPr>
          <p:cNvPr id="54275" name="Content Placeholder 2">
            <a:extLst>
              <a:ext uri="{FF2B5EF4-FFF2-40B4-BE49-F238E27FC236}">
                <a16:creationId xmlns:a16="http://schemas.microsoft.com/office/drawing/2014/main" id="{67D69932-4F8D-AC60-F2BF-0FA5EAAEE4DB}"/>
              </a:ext>
            </a:extLst>
          </p:cNvPr>
          <p:cNvSpPr>
            <a:spLocks noGrp="1"/>
          </p:cNvSpPr>
          <p:nvPr>
            <p:ph idx="1"/>
          </p:nvPr>
        </p:nvSpPr>
        <p:spPr>
          <a:xfrm>
            <a:off x="1858964" y="1425576"/>
            <a:ext cx="8364537" cy="4525963"/>
          </a:xfrm>
        </p:spPr>
        <p:txBody>
          <a:bodyPr/>
          <a:lstStyle/>
          <a:p>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pic>
        <p:nvPicPr>
          <p:cNvPr id="54276" name="Content Placeholder 5">
            <a:extLst>
              <a:ext uri="{FF2B5EF4-FFF2-40B4-BE49-F238E27FC236}">
                <a16:creationId xmlns:a16="http://schemas.microsoft.com/office/drawing/2014/main" id="{1016B5C1-07DB-0FC5-94CC-A8F42756FF0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7602" y="-504826"/>
            <a:ext cx="9956796" cy="7705725"/>
          </a:xfrm>
          <a:prstGeom prst="rect">
            <a:avLst/>
          </a:prstGeom>
          <a:noFill/>
          <a:ln w="9525">
            <a:solidFill>
              <a:srgbClr val="003359"/>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6F7F03C-F041-E265-126A-BA4B6FE4468A}"/>
              </a:ext>
            </a:extLst>
          </p:cNvPr>
          <p:cNvSpPr txBox="1"/>
          <p:nvPr/>
        </p:nvSpPr>
        <p:spPr>
          <a:xfrm>
            <a:off x="3200400" y="2557849"/>
            <a:ext cx="1538418" cy="2616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Jodie Foster</a:t>
            </a:r>
          </a:p>
        </p:txBody>
      </p:sp>
      <p:sp>
        <p:nvSpPr>
          <p:cNvPr id="6" name="TextBox 5">
            <a:extLst>
              <a:ext uri="{FF2B5EF4-FFF2-40B4-BE49-F238E27FC236}">
                <a16:creationId xmlns:a16="http://schemas.microsoft.com/office/drawing/2014/main" id="{7BC66B22-4E90-2DBF-7164-8FF4CD5921B4}"/>
              </a:ext>
            </a:extLst>
          </p:cNvPr>
          <p:cNvSpPr txBox="1"/>
          <p:nvPr/>
        </p:nvSpPr>
        <p:spPr>
          <a:xfrm>
            <a:off x="9318316" y="2557849"/>
            <a:ext cx="654346" cy="2616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10/1/25</a:t>
            </a:r>
          </a:p>
        </p:txBody>
      </p:sp>
      <p:sp>
        <p:nvSpPr>
          <p:cNvPr id="7" name="TextBox 6">
            <a:extLst>
              <a:ext uri="{FF2B5EF4-FFF2-40B4-BE49-F238E27FC236}">
                <a16:creationId xmlns:a16="http://schemas.microsoft.com/office/drawing/2014/main" id="{0C5E9804-9429-9D04-43A3-127E558A6628}"/>
              </a:ext>
            </a:extLst>
          </p:cNvPr>
          <p:cNvSpPr txBox="1"/>
          <p:nvPr/>
        </p:nvSpPr>
        <p:spPr>
          <a:xfrm>
            <a:off x="1968499" y="3688557"/>
            <a:ext cx="902811"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2025-1</a:t>
            </a:r>
          </a:p>
        </p:txBody>
      </p:sp>
      <p:sp>
        <p:nvSpPr>
          <p:cNvPr id="8" name="TextBox 7">
            <a:extLst>
              <a:ext uri="{FF2B5EF4-FFF2-40B4-BE49-F238E27FC236}">
                <a16:creationId xmlns:a16="http://schemas.microsoft.com/office/drawing/2014/main" id="{66AF1803-C028-7535-6929-A731B848642E}"/>
              </a:ext>
            </a:extLst>
          </p:cNvPr>
          <p:cNvSpPr txBox="1"/>
          <p:nvPr/>
        </p:nvSpPr>
        <p:spPr>
          <a:xfrm>
            <a:off x="3144796" y="3226892"/>
            <a:ext cx="1594022" cy="132343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Reviewed debt with tenant. Discussed rent due date and late fees</a:t>
            </a:r>
          </a:p>
        </p:txBody>
      </p:sp>
      <p:sp>
        <p:nvSpPr>
          <p:cNvPr id="9" name="TextBox 8">
            <a:extLst>
              <a:ext uri="{FF2B5EF4-FFF2-40B4-BE49-F238E27FC236}">
                <a16:creationId xmlns:a16="http://schemas.microsoft.com/office/drawing/2014/main" id="{FFF0FAAA-914F-889F-2054-00ADABD81D0D}"/>
              </a:ext>
            </a:extLst>
          </p:cNvPr>
          <p:cNvSpPr txBox="1"/>
          <p:nvPr/>
        </p:nvSpPr>
        <p:spPr>
          <a:xfrm>
            <a:off x="4880919" y="3187399"/>
            <a:ext cx="3867665" cy="132343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Tenant agrees to pay $500 balance by paying an extra $100 over the next five months. Will be asking for overtime to get extra income. Tenant will set-up automatic payments</a:t>
            </a:r>
          </a:p>
        </p:txBody>
      </p:sp>
      <p:sp>
        <p:nvSpPr>
          <p:cNvPr id="11" name="TextBox 10">
            <a:extLst>
              <a:ext uri="{FF2B5EF4-FFF2-40B4-BE49-F238E27FC236}">
                <a16:creationId xmlns:a16="http://schemas.microsoft.com/office/drawing/2014/main" id="{D0AF631C-B76C-B23A-5E75-C8489110421A}"/>
              </a:ext>
            </a:extLst>
          </p:cNvPr>
          <p:cNvSpPr txBox="1"/>
          <p:nvPr/>
        </p:nvSpPr>
        <p:spPr>
          <a:xfrm>
            <a:off x="8902965" y="3174395"/>
            <a:ext cx="1538338" cy="138499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Check-in with tenant on 10/28 to remind them of agreement and upcoming rent due date</a:t>
            </a:r>
          </a:p>
        </p:txBody>
      </p:sp>
    </p:spTree>
    <p:extLst>
      <p:ext uri="{BB962C8B-B14F-4D97-AF65-F5344CB8AC3E}">
        <p14:creationId xmlns:p14="http://schemas.microsoft.com/office/powerpoint/2010/main" val="2373747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2A0AC0-0CC7-7CDC-72DD-F17FA35BDA1E}"/>
              </a:ext>
            </a:extLst>
          </p:cNvPr>
          <p:cNvSpPr/>
          <p:nvPr/>
        </p:nvSpPr>
        <p:spPr>
          <a:xfrm>
            <a:off x="-180975" y="-523875"/>
            <a:ext cx="3124200" cy="73818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utiger LT Std 45 Light"/>
              <a:ea typeface="+mn-ea"/>
              <a:cs typeface="+mn-cs"/>
            </a:endParaRPr>
          </a:p>
        </p:txBody>
      </p:sp>
      <p:sp>
        <p:nvSpPr>
          <p:cNvPr id="3" name="Rectangle 2">
            <a:extLst>
              <a:ext uri="{FF2B5EF4-FFF2-40B4-BE49-F238E27FC236}">
                <a16:creationId xmlns:a16="http://schemas.microsoft.com/office/drawing/2014/main" id="{922E858F-0751-4E98-B13F-00570D1CE1CC}"/>
              </a:ext>
            </a:extLst>
          </p:cNvPr>
          <p:cNvSpPr/>
          <p:nvPr/>
        </p:nvSpPr>
        <p:spPr>
          <a:xfrm>
            <a:off x="9429750" y="-352425"/>
            <a:ext cx="3124200" cy="73818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utiger LT Std 45 Light"/>
              <a:ea typeface="+mn-ea"/>
              <a:cs typeface="+mn-cs"/>
            </a:endParaRPr>
          </a:p>
        </p:txBody>
      </p:sp>
      <p:sp>
        <p:nvSpPr>
          <p:cNvPr id="2" name="Title 1">
            <a:extLst>
              <a:ext uri="{FF2B5EF4-FFF2-40B4-BE49-F238E27FC236}">
                <a16:creationId xmlns:a16="http://schemas.microsoft.com/office/drawing/2014/main" id="{7E69560E-4B91-4920-FEB7-22CD9E9C5BF2}"/>
              </a:ext>
            </a:extLst>
          </p:cNvPr>
          <p:cNvSpPr>
            <a:spLocks noGrp="1"/>
          </p:cNvSpPr>
          <p:nvPr>
            <p:ph type="title"/>
          </p:nvPr>
        </p:nvSpPr>
        <p:spPr/>
        <p:txBody>
          <a:bodyPr/>
          <a:lstStyle/>
          <a:p>
            <a:pPr>
              <a:defRPr/>
            </a:pPr>
            <a:endParaRPr lang="en-US"/>
          </a:p>
        </p:txBody>
      </p:sp>
      <p:sp>
        <p:nvSpPr>
          <p:cNvPr id="56323" name="Content Placeholder 2">
            <a:extLst>
              <a:ext uri="{FF2B5EF4-FFF2-40B4-BE49-F238E27FC236}">
                <a16:creationId xmlns:a16="http://schemas.microsoft.com/office/drawing/2014/main" id="{CDF39B7F-7373-3246-2B90-15D11BADDCEE}"/>
              </a:ext>
            </a:extLst>
          </p:cNvPr>
          <p:cNvSpPr>
            <a:spLocks noGrp="1"/>
          </p:cNvSpPr>
          <p:nvPr>
            <p:ph idx="1"/>
          </p:nvPr>
        </p:nvSpPr>
        <p:spPr>
          <a:xfrm>
            <a:off x="1858964" y="1425576"/>
            <a:ext cx="8364537" cy="4525963"/>
          </a:xfrm>
        </p:spPr>
        <p:txBody>
          <a:bodyPr/>
          <a:lstStyle/>
          <a:p>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pic>
        <p:nvPicPr>
          <p:cNvPr id="56324" name="Content Placeholder 4">
            <a:extLst>
              <a:ext uri="{FF2B5EF4-FFF2-40B4-BE49-F238E27FC236}">
                <a16:creationId xmlns:a16="http://schemas.microsoft.com/office/drawing/2014/main" id="{231B69C8-29F0-AACF-2F30-7402A845D1B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35056" y="0"/>
            <a:ext cx="7121888" cy="6962948"/>
          </a:xfrm>
          <a:prstGeom prst="rect">
            <a:avLst/>
          </a:prstGeom>
          <a:noFill/>
          <a:ln w="9525">
            <a:solidFill>
              <a:srgbClr val="003359"/>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916DE4A-F0AC-DAFC-402B-C713CCC4C310}"/>
              </a:ext>
            </a:extLst>
          </p:cNvPr>
          <p:cNvSpPr txBox="1"/>
          <p:nvPr/>
        </p:nvSpPr>
        <p:spPr>
          <a:xfrm>
            <a:off x="2943225" y="1606378"/>
            <a:ext cx="6262559"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Housekeeping issues – unit has significant amounts of clutter and garbage causing safety and pest concern.</a:t>
            </a:r>
          </a:p>
        </p:txBody>
      </p:sp>
      <p:sp>
        <p:nvSpPr>
          <p:cNvPr id="6" name="TextBox 5">
            <a:extLst>
              <a:ext uri="{FF2B5EF4-FFF2-40B4-BE49-F238E27FC236}">
                <a16:creationId xmlns:a16="http://schemas.microsoft.com/office/drawing/2014/main" id="{6BCFEDFC-C0A2-93C2-5E99-BFA3A1EDB34C}"/>
              </a:ext>
            </a:extLst>
          </p:cNvPr>
          <p:cNvSpPr txBox="1"/>
          <p:nvPr/>
        </p:nvSpPr>
        <p:spPr>
          <a:xfrm>
            <a:off x="4983164" y="2433510"/>
            <a:ext cx="577377"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X</a:t>
            </a:r>
          </a:p>
        </p:txBody>
      </p:sp>
      <p:sp>
        <p:nvSpPr>
          <p:cNvPr id="7" name="TextBox 6">
            <a:extLst>
              <a:ext uri="{FF2B5EF4-FFF2-40B4-BE49-F238E27FC236}">
                <a16:creationId xmlns:a16="http://schemas.microsoft.com/office/drawing/2014/main" id="{7BFA1AAF-7BEC-0553-9482-1B86D6506AC6}"/>
              </a:ext>
            </a:extLst>
          </p:cNvPr>
          <p:cNvSpPr txBox="1"/>
          <p:nvPr/>
        </p:nvSpPr>
        <p:spPr>
          <a:xfrm>
            <a:off x="2900552" y="3150177"/>
            <a:ext cx="6262559" cy="73866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All garbage must be removed from unit before follow-up inspection on 10/15. Tenant is being referred to Mental Health, Inc. for assistance. After inspection, we will discuss status of apartment and next steps.</a:t>
            </a:r>
          </a:p>
        </p:txBody>
      </p:sp>
      <p:sp>
        <p:nvSpPr>
          <p:cNvPr id="8" name="TextBox 7">
            <a:extLst>
              <a:ext uri="{FF2B5EF4-FFF2-40B4-BE49-F238E27FC236}">
                <a16:creationId xmlns:a16="http://schemas.microsoft.com/office/drawing/2014/main" id="{5D8C7D5C-37F1-3CBF-5F55-7162E0BACEED}"/>
              </a:ext>
            </a:extLst>
          </p:cNvPr>
          <p:cNvSpPr txBox="1"/>
          <p:nvPr/>
        </p:nvSpPr>
        <p:spPr>
          <a:xfrm>
            <a:off x="5222426" y="5615458"/>
            <a:ext cx="412256"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X</a:t>
            </a:r>
          </a:p>
        </p:txBody>
      </p:sp>
      <p:sp>
        <p:nvSpPr>
          <p:cNvPr id="9" name="TextBox 8">
            <a:extLst>
              <a:ext uri="{FF2B5EF4-FFF2-40B4-BE49-F238E27FC236}">
                <a16:creationId xmlns:a16="http://schemas.microsoft.com/office/drawing/2014/main" id="{6229E08F-9315-53A6-A0DA-0C9E574B6CD7}"/>
              </a:ext>
            </a:extLst>
          </p:cNvPr>
          <p:cNvSpPr txBox="1"/>
          <p:nvPr/>
        </p:nvSpPr>
        <p:spPr>
          <a:xfrm>
            <a:off x="7588136" y="5635708"/>
            <a:ext cx="1568058"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10/16/25 at 2:00 PM</a:t>
            </a:r>
          </a:p>
        </p:txBody>
      </p:sp>
      <p:sp>
        <p:nvSpPr>
          <p:cNvPr id="10" name="TextBox 9">
            <a:extLst>
              <a:ext uri="{FF2B5EF4-FFF2-40B4-BE49-F238E27FC236}">
                <a16:creationId xmlns:a16="http://schemas.microsoft.com/office/drawing/2014/main" id="{89BA8A89-BC26-A7B9-392E-CB1696F9C245}"/>
              </a:ext>
            </a:extLst>
          </p:cNvPr>
          <p:cNvSpPr txBox="1"/>
          <p:nvPr/>
        </p:nvSpPr>
        <p:spPr>
          <a:xfrm>
            <a:off x="3773564" y="623398"/>
            <a:ext cx="1448862"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Tom Cruise</a:t>
            </a:r>
          </a:p>
        </p:txBody>
      </p:sp>
      <p:sp>
        <p:nvSpPr>
          <p:cNvPr id="11" name="TextBox 10">
            <a:extLst>
              <a:ext uri="{FF2B5EF4-FFF2-40B4-BE49-F238E27FC236}">
                <a16:creationId xmlns:a16="http://schemas.microsoft.com/office/drawing/2014/main" id="{01FC0BA7-5D0E-E538-E7B3-E305D74AC9D0}"/>
              </a:ext>
            </a:extLst>
          </p:cNvPr>
          <p:cNvSpPr txBox="1"/>
          <p:nvPr/>
        </p:nvSpPr>
        <p:spPr>
          <a:xfrm>
            <a:off x="6933726" y="648914"/>
            <a:ext cx="755335"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Unit 202</a:t>
            </a:r>
          </a:p>
        </p:txBody>
      </p:sp>
      <p:sp>
        <p:nvSpPr>
          <p:cNvPr id="12" name="TextBox 11">
            <a:extLst>
              <a:ext uri="{FF2B5EF4-FFF2-40B4-BE49-F238E27FC236}">
                <a16:creationId xmlns:a16="http://schemas.microsoft.com/office/drawing/2014/main" id="{3E992D7A-048B-8FA6-0FD5-A964FEB75EFC}"/>
              </a:ext>
            </a:extLst>
          </p:cNvPr>
          <p:cNvSpPr txBox="1"/>
          <p:nvPr/>
        </p:nvSpPr>
        <p:spPr>
          <a:xfrm>
            <a:off x="3773564" y="777286"/>
            <a:ext cx="1168910"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Jodie Foster</a:t>
            </a:r>
          </a:p>
        </p:txBody>
      </p:sp>
      <p:sp>
        <p:nvSpPr>
          <p:cNvPr id="13" name="TextBox 12">
            <a:extLst>
              <a:ext uri="{FF2B5EF4-FFF2-40B4-BE49-F238E27FC236}">
                <a16:creationId xmlns:a16="http://schemas.microsoft.com/office/drawing/2014/main" id="{2703075B-826A-89B4-67AA-66E2BBF0664B}"/>
              </a:ext>
            </a:extLst>
          </p:cNvPr>
          <p:cNvSpPr txBox="1"/>
          <p:nvPr/>
        </p:nvSpPr>
        <p:spPr>
          <a:xfrm>
            <a:off x="6920901" y="784381"/>
            <a:ext cx="780983"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10/1/25</a:t>
            </a:r>
          </a:p>
        </p:txBody>
      </p:sp>
      <p:sp>
        <p:nvSpPr>
          <p:cNvPr id="14" name="TextBox 13">
            <a:extLst>
              <a:ext uri="{FF2B5EF4-FFF2-40B4-BE49-F238E27FC236}">
                <a16:creationId xmlns:a16="http://schemas.microsoft.com/office/drawing/2014/main" id="{301F6391-C110-DC2C-A44F-341335B0D141}"/>
              </a:ext>
            </a:extLst>
          </p:cNvPr>
          <p:cNvSpPr txBox="1"/>
          <p:nvPr/>
        </p:nvSpPr>
        <p:spPr>
          <a:xfrm>
            <a:off x="2826410" y="6200018"/>
            <a:ext cx="6529198" cy="73866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Tenant is willing to work to resolve the issue. Due to the nature of the problem, it will need to be tackled in phases over time. Property will continue to work with tenant as long as we see positive progress</a:t>
            </a:r>
          </a:p>
        </p:txBody>
      </p:sp>
    </p:spTree>
    <p:extLst>
      <p:ext uri="{BB962C8B-B14F-4D97-AF65-F5344CB8AC3E}">
        <p14:creationId xmlns:p14="http://schemas.microsoft.com/office/powerpoint/2010/main" val="72414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cap="none" dirty="0"/>
              <a:t>Mitigating Non-Payment of Rent</a:t>
            </a:r>
          </a:p>
        </p:txBody>
      </p:sp>
      <p:sp>
        <p:nvSpPr>
          <p:cNvPr id="5" name="Content Placeholder 4"/>
          <p:cNvSpPr>
            <a:spLocks noGrp="1"/>
          </p:cNvSpPr>
          <p:nvPr>
            <p:ph idx="1"/>
          </p:nvPr>
        </p:nvSpPr>
        <p:spPr>
          <a:xfrm>
            <a:off x="589604" y="1300380"/>
            <a:ext cx="10866743" cy="4366260"/>
          </a:xfrm>
        </p:spPr>
        <p:txBody>
          <a:bodyPr>
            <a:normAutofit/>
          </a:bodyPr>
          <a:lstStyle/>
          <a:p>
            <a:pPr marL="548640" indent="-365760">
              <a:buClr>
                <a:schemeClr val="accent6">
                  <a:lumMod val="50000"/>
                </a:schemeClr>
              </a:buClr>
              <a:buFont typeface="Arial" panose="020B0604020202020204" pitchFamily="34" charset="0"/>
              <a:buChar char="•"/>
            </a:pPr>
            <a:r>
              <a:rPr lang="en-US" sz="2000" dirty="0"/>
              <a:t>Understand the issue – why hasn’t the tenant paid rent?</a:t>
            </a:r>
          </a:p>
          <a:p>
            <a:pPr marL="1005840" lvl="2" indent="-365760">
              <a:buClr>
                <a:schemeClr val="accent6">
                  <a:lumMod val="50000"/>
                </a:schemeClr>
              </a:buClr>
            </a:pPr>
            <a:r>
              <a:rPr lang="en-US" sz="2000" dirty="0"/>
              <a:t>Can’t vs. won’t pay</a:t>
            </a:r>
          </a:p>
          <a:p>
            <a:pPr marL="548640" indent="-365760">
              <a:buClr>
                <a:schemeClr val="accent6">
                  <a:lumMod val="50000"/>
                </a:schemeClr>
              </a:buClr>
              <a:buFont typeface="Arial" panose="020B0604020202020204" pitchFamily="34" charset="0"/>
              <a:buChar char="•"/>
            </a:pPr>
            <a:r>
              <a:rPr lang="en-US" sz="2000" dirty="0"/>
              <a:t>Address the issue – what can be done now?</a:t>
            </a:r>
          </a:p>
          <a:p>
            <a:pPr marL="1005840" lvl="2" indent="-365760">
              <a:buClr>
                <a:schemeClr val="accent6">
                  <a:lumMod val="50000"/>
                </a:schemeClr>
              </a:buClr>
            </a:pPr>
            <a:r>
              <a:rPr lang="en-US" sz="2000" dirty="0"/>
              <a:t>Walk through rent collection process with tenant (are there multiple ways to pay rent that do not create barriers for tenants?)</a:t>
            </a:r>
          </a:p>
          <a:p>
            <a:pPr marL="1005840" lvl="2" indent="-365760">
              <a:buClr>
                <a:schemeClr val="accent6">
                  <a:lumMod val="50000"/>
                </a:schemeClr>
              </a:buClr>
            </a:pPr>
            <a:r>
              <a:rPr lang="en-US" sz="2000" dirty="0"/>
              <a:t>Connect tenant to rental assistance or legal aid programs</a:t>
            </a:r>
          </a:p>
          <a:p>
            <a:pPr marL="1005840" lvl="2" indent="-365760">
              <a:buClr>
                <a:schemeClr val="accent6">
                  <a:lumMod val="50000"/>
                </a:schemeClr>
              </a:buClr>
            </a:pPr>
            <a:r>
              <a:rPr lang="en-US" sz="2000" dirty="0"/>
              <a:t>Create housing retention plan that describes the meeting, education efforts by the property</a:t>
            </a:r>
          </a:p>
          <a:p>
            <a:pPr marL="1005840" lvl="2" indent="-365760">
              <a:buClr>
                <a:schemeClr val="accent6">
                  <a:lumMod val="50000"/>
                </a:schemeClr>
              </a:buClr>
            </a:pPr>
            <a:r>
              <a:rPr lang="en-US" sz="2000" dirty="0"/>
              <a:t>Provide payment or re-payment plan options until tenant is caught up, finds new employment, etc.</a:t>
            </a:r>
          </a:p>
          <a:p>
            <a:pPr marL="1005840" lvl="2" indent="-365760">
              <a:buClr>
                <a:schemeClr val="accent6">
                  <a:lumMod val="50000"/>
                </a:schemeClr>
              </a:buClr>
            </a:pPr>
            <a:r>
              <a:rPr lang="en-US" sz="2000" dirty="0"/>
              <a:t>Early on, talk to tenant about the importance of communicating early with landlord when income changes</a:t>
            </a:r>
          </a:p>
        </p:txBody>
      </p:sp>
      <p:pic>
        <p:nvPicPr>
          <p:cNvPr id="2" name="Picture 1" descr="A black and orange rectangles&#10;&#10;Description automatically generated">
            <a:extLst>
              <a:ext uri="{FF2B5EF4-FFF2-40B4-BE49-F238E27FC236}">
                <a16:creationId xmlns:a16="http://schemas.microsoft.com/office/drawing/2014/main" id="{2C1341BB-E0AC-5E50-8ED1-EAF71596DA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4552" y="5654892"/>
            <a:ext cx="1891288" cy="805761"/>
          </a:xfrm>
          <a:prstGeom prst="rect">
            <a:avLst/>
          </a:prstGeom>
        </p:spPr>
      </p:pic>
    </p:spTree>
    <p:extLst>
      <p:ext uri="{BB962C8B-B14F-4D97-AF65-F5344CB8AC3E}">
        <p14:creationId xmlns:p14="http://schemas.microsoft.com/office/powerpoint/2010/main" val="26824225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vert="horz" lIns="68580" tIns="34290" rIns="68580" bIns="34290" rtlCol="0" anchor="ctr">
            <a:normAutofit/>
          </a:bodyPr>
          <a:lstStyle/>
          <a:p>
            <a:r>
              <a:rPr lang="en-US" altLang="en-US" cap="none" dirty="0"/>
              <a:t>Mitigating Tenant Actions &amp; Guest Issues</a:t>
            </a:r>
          </a:p>
        </p:txBody>
      </p:sp>
      <p:sp>
        <p:nvSpPr>
          <p:cNvPr id="2" name="Content Placeholder 4">
            <a:extLst>
              <a:ext uri="{FF2B5EF4-FFF2-40B4-BE49-F238E27FC236}">
                <a16:creationId xmlns:a16="http://schemas.microsoft.com/office/drawing/2014/main" id="{7F7B4E80-AA1A-6E36-496D-21EF4292360F}"/>
              </a:ext>
            </a:extLst>
          </p:cNvPr>
          <p:cNvSpPr txBox="1">
            <a:spLocks/>
          </p:cNvSpPr>
          <p:nvPr/>
        </p:nvSpPr>
        <p:spPr bwMode="auto">
          <a:xfrm>
            <a:off x="446618" y="1601154"/>
            <a:ext cx="10434742" cy="4126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l" rtl="0" eaLnBrk="0" fontAlgn="base" hangingPunct="0">
              <a:spcBef>
                <a:spcPct val="0"/>
              </a:spcBef>
              <a:spcAft>
                <a:spcPct val="0"/>
              </a:spcAft>
              <a:buClr>
                <a:srgbClr val="003359"/>
              </a:buClr>
              <a:buFont typeface="Arial" panose="020B0604020202020204" pitchFamily="34" charset="0"/>
              <a:buNone/>
              <a:defRPr sz="1800" b="0" i="0" kern="1200">
                <a:solidFill>
                  <a:srgbClr val="003359"/>
                </a:solidFill>
                <a:latin typeface="Arial"/>
                <a:ea typeface="ＭＳ Ｐゴシック" pitchFamily="-112" charset="-128"/>
                <a:cs typeface="Arial"/>
              </a:defRPr>
            </a:lvl1pPr>
            <a:lvl2pPr marL="687388" indent="-225425" algn="l" rtl="0" eaLnBrk="0" fontAlgn="base" hangingPunct="0">
              <a:spcBef>
                <a:spcPct val="0"/>
              </a:spcBef>
              <a:spcAft>
                <a:spcPct val="0"/>
              </a:spcAft>
              <a:buClr>
                <a:srgbClr val="003359"/>
              </a:buClr>
              <a:buFont typeface="Arial" pitchFamily="34" charset="0"/>
              <a:buChar char="•"/>
              <a:defRPr sz="1600" b="0" i="0" kern="1200">
                <a:solidFill>
                  <a:srgbClr val="003359"/>
                </a:solidFill>
                <a:latin typeface="Arial"/>
                <a:ea typeface="ＭＳ Ｐゴシック" pitchFamily="-112" charset="-128"/>
                <a:cs typeface="Arial"/>
              </a:defRPr>
            </a:lvl2pPr>
            <a:lvl3pPr marL="1141413" indent="-227013" algn="l" rtl="0" eaLnBrk="0" fontAlgn="base" hangingPunct="0">
              <a:spcBef>
                <a:spcPct val="0"/>
              </a:spcBef>
              <a:spcAft>
                <a:spcPct val="0"/>
              </a:spcAft>
              <a:buClr>
                <a:srgbClr val="003359"/>
              </a:buClr>
              <a:buFont typeface="Frutiger LT Std 45 Light" pitchFamily="34" charset="0"/>
              <a:buChar char="‐"/>
              <a:defRPr sz="1400" b="0" i="0" kern="1200">
                <a:solidFill>
                  <a:srgbClr val="003359"/>
                </a:solidFill>
                <a:latin typeface="Arial"/>
                <a:ea typeface="ＭＳ Ｐゴシック" pitchFamily="-112" charset="-128"/>
                <a:cs typeface="Arial"/>
              </a:defRPr>
            </a:lvl3pPr>
            <a:lvl4pPr marL="1601788" indent="-225425" algn="l" rtl="0" eaLnBrk="0" fontAlgn="base" hangingPunct="0">
              <a:spcBef>
                <a:spcPct val="0"/>
              </a:spcBef>
              <a:spcAft>
                <a:spcPct val="0"/>
              </a:spcAft>
              <a:buClr>
                <a:srgbClr val="003359"/>
              </a:buClr>
              <a:buFont typeface="Arial" pitchFamily="34" charset="0"/>
              <a:buChar char="•"/>
              <a:defRPr sz="1200" b="0" i="0" kern="1200">
                <a:solidFill>
                  <a:srgbClr val="003359"/>
                </a:solidFill>
                <a:latin typeface="Arial"/>
                <a:ea typeface="ＭＳ Ｐゴシック" pitchFamily="-112" charset="-128"/>
                <a:cs typeface="Arial"/>
              </a:defRPr>
            </a:lvl4pPr>
            <a:lvl5pPr marL="2055813" indent="-227013" algn="l" rtl="0" eaLnBrk="0" fontAlgn="base" hangingPunct="0">
              <a:spcBef>
                <a:spcPct val="0"/>
              </a:spcBef>
              <a:spcAft>
                <a:spcPct val="0"/>
              </a:spcAft>
              <a:buClr>
                <a:srgbClr val="003359"/>
              </a:buClr>
              <a:buFont typeface="Frutiger LT Std 45 Light" pitchFamily="34" charset="0"/>
              <a:buChar char="‐"/>
              <a:defRPr sz="1000" b="0" i="0" kern="1200">
                <a:solidFill>
                  <a:srgbClr val="003359"/>
                </a:solidFill>
                <a:latin typeface="Arial"/>
                <a:ea typeface="ＭＳ Ｐゴシック" pitchFamily="-112" charset="-128"/>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48640" indent="-365760">
              <a:buClr>
                <a:schemeClr val="accent6">
                  <a:lumMod val="50000"/>
                </a:schemeClr>
              </a:buClr>
              <a:buFont typeface="Arial" panose="020B0604020202020204" pitchFamily="34" charset="0"/>
              <a:buChar char="•"/>
            </a:pPr>
            <a:r>
              <a:rPr lang="en-US" sz="2000" dirty="0"/>
              <a:t>Notify/revisit with tenant their lease obligations, quiet hours, community expectations, etc. that they might not be aware of</a:t>
            </a:r>
          </a:p>
          <a:p>
            <a:pPr marL="548640" indent="-365760">
              <a:buClr>
                <a:schemeClr val="accent6">
                  <a:lumMod val="50000"/>
                </a:schemeClr>
              </a:buClr>
              <a:buFont typeface="Arial" panose="020B0604020202020204" pitchFamily="34" charset="0"/>
              <a:buChar char="•"/>
            </a:pPr>
            <a:r>
              <a:rPr lang="en-US" sz="2000" dirty="0"/>
              <a:t>Is it a safety or accessibility issue? Explore moving to a new unit or enforcing trespassing rules</a:t>
            </a:r>
          </a:p>
          <a:p>
            <a:pPr marL="548640" indent="-365760">
              <a:buClr>
                <a:schemeClr val="accent6">
                  <a:lumMod val="50000"/>
                </a:schemeClr>
              </a:buClr>
              <a:buFont typeface="Arial" panose="020B0604020202020204" pitchFamily="34" charset="0"/>
              <a:buChar char="•"/>
            </a:pPr>
            <a:r>
              <a:rPr lang="en-US" sz="2000" dirty="0"/>
              <a:t>Has household composition changed? Discuss options for an amendment</a:t>
            </a:r>
          </a:p>
          <a:p>
            <a:pPr marL="548640" indent="-365760">
              <a:buClr>
                <a:schemeClr val="accent6">
                  <a:lumMod val="50000"/>
                </a:schemeClr>
              </a:buClr>
              <a:buFont typeface="Arial" panose="020B0604020202020204" pitchFamily="34" charset="0"/>
              <a:buChar char="•"/>
            </a:pPr>
            <a:r>
              <a:rPr lang="en-US" sz="2000" dirty="0"/>
              <a:t>If applicable, connect tenant to community partners who can provide support for specific issues</a:t>
            </a:r>
          </a:p>
          <a:p>
            <a:pPr marL="548640" indent="-365760">
              <a:buClr>
                <a:schemeClr val="accent6">
                  <a:lumMod val="50000"/>
                </a:schemeClr>
              </a:buClr>
              <a:buFont typeface="Arial" panose="020B0604020202020204" pitchFamily="34" charset="0"/>
              <a:buChar char="•"/>
            </a:pPr>
            <a:r>
              <a:rPr lang="en-US" sz="2000" dirty="0"/>
              <a:t>Create a housing retention plan that describes the meeting, issues addressed, and solutions to be pursued moving forward</a:t>
            </a:r>
          </a:p>
          <a:p>
            <a:pPr marL="1005840" lvl="2" indent="-365760">
              <a:buClr>
                <a:schemeClr val="accent6">
                  <a:lumMod val="50000"/>
                </a:schemeClr>
              </a:buClr>
            </a:pPr>
            <a:endParaRPr lang="en-US" sz="2000" dirty="0"/>
          </a:p>
        </p:txBody>
      </p:sp>
      <p:pic>
        <p:nvPicPr>
          <p:cNvPr id="3" name="Picture 2" descr="A black and orange rectangles&#10;&#10;Description automatically generated">
            <a:extLst>
              <a:ext uri="{FF2B5EF4-FFF2-40B4-BE49-F238E27FC236}">
                <a16:creationId xmlns:a16="http://schemas.microsoft.com/office/drawing/2014/main" id="{3A5F3B60-B76D-0A88-AD2B-B905EDFCA0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9312" y="5727196"/>
            <a:ext cx="1891288" cy="805761"/>
          </a:xfrm>
          <a:prstGeom prst="rect">
            <a:avLst/>
          </a:prstGeom>
        </p:spPr>
      </p:pic>
    </p:spTree>
    <p:extLst>
      <p:ext uri="{BB962C8B-B14F-4D97-AF65-F5344CB8AC3E}">
        <p14:creationId xmlns:p14="http://schemas.microsoft.com/office/powerpoint/2010/main" val="19121543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49878416"/>
              </p:ext>
            </p:extLst>
          </p:nvPr>
        </p:nvGraphicFramePr>
        <p:xfrm>
          <a:off x="1" y="791700"/>
          <a:ext cx="12191999" cy="26268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434658" y="75273"/>
            <a:ext cx="11153775" cy="1143000"/>
          </a:xfrm>
        </p:spPr>
        <p:txBody>
          <a:bodyPr>
            <a:normAutofit/>
          </a:bodyPr>
          <a:lstStyle/>
          <a:p>
            <a:r>
              <a:rPr lang="en-US" dirty="0"/>
              <a:t>Eviction: What’s the big deal? </a:t>
            </a:r>
            <a:endParaRPr lang="en-US" sz="3600" dirty="0"/>
          </a:p>
        </p:txBody>
      </p:sp>
      <p:grpSp>
        <p:nvGrpSpPr>
          <p:cNvPr id="22" name="Group 21">
            <a:extLst>
              <a:ext uri="{FF2B5EF4-FFF2-40B4-BE49-F238E27FC236}">
                <a16:creationId xmlns:a16="http://schemas.microsoft.com/office/drawing/2014/main" id="{F2B15CEC-12E8-AF9B-569D-7AACD65DDAB1}"/>
              </a:ext>
            </a:extLst>
          </p:cNvPr>
          <p:cNvGrpSpPr/>
          <p:nvPr/>
        </p:nvGrpSpPr>
        <p:grpSpPr>
          <a:xfrm>
            <a:off x="531735" y="2535410"/>
            <a:ext cx="3382883" cy="4247317"/>
            <a:chOff x="-442833" y="2576891"/>
            <a:chExt cx="3382883" cy="4247317"/>
          </a:xfrm>
        </p:grpSpPr>
        <p:cxnSp>
          <p:nvCxnSpPr>
            <p:cNvPr id="15" name="Straight Connector 14">
              <a:extLst>
                <a:ext uri="{FF2B5EF4-FFF2-40B4-BE49-F238E27FC236}">
                  <a16:creationId xmlns:a16="http://schemas.microsoft.com/office/drawing/2014/main" id="{9FB68025-0780-7F17-C5C0-D4FC0CB5E2BA}"/>
                </a:ext>
              </a:extLst>
            </p:cNvPr>
            <p:cNvCxnSpPr/>
            <p:nvPr/>
          </p:nvCxnSpPr>
          <p:spPr>
            <a:xfrm>
              <a:off x="2940050" y="3257550"/>
              <a:ext cx="0" cy="338328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4955D51-61EE-3C99-86C8-CA08F01545FD}"/>
                </a:ext>
              </a:extLst>
            </p:cNvPr>
            <p:cNvSpPr txBox="1"/>
            <p:nvPr/>
          </p:nvSpPr>
          <p:spPr>
            <a:xfrm>
              <a:off x="-442833" y="2576891"/>
              <a:ext cx="2851149" cy="424731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Loss of housing/possessions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Risk of homelessness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Trauma</a:t>
              </a: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sz="1800" dirty="0">
                <a:solidFill>
                  <a:prstClr val="black"/>
                </a:solidFill>
                <a:latin typeface="Arial" panose="020B0604020202020204" pitchFamily="34" charset="0"/>
                <a:ea typeface="ＭＳ Ｐゴシック" panose="020B0600070205080204" pitchFamily="34"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Self-esteem, identity</a:t>
              </a: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sz="1800" dirty="0">
                <a:solidFill>
                  <a:prstClr val="black"/>
                </a:solidFill>
                <a:latin typeface="Arial" panose="020B0604020202020204" pitchFamily="34" charset="0"/>
                <a:ea typeface="ＭＳ Ｐゴシック" panose="020B0600070205080204" pitchFamily="34"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sz="1800" dirty="0">
                  <a:solidFill>
                    <a:prstClr val="black"/>
                  </a:solidFill>
                  <a:latin typeface="Arial" panose="020B0604020202020204" pitchFamily="34" charset="0"/>
                  <a:ea typeface="ＭＳ Ｐゴシック" panose="020B0600070205080204" pitchFamily="34" charset="-128"/>
                </a:rPr>
                <a:t>Loss of supports/connections</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Effect on future</a:t>
              </a:r>
            </a:p>
          </p:txBody>
        </p:sp>
      </p:grpSp>
      <p:grpSp>
        <p:nvGrpSpPr>
          <p:cNvPr id="23" name="Group 22">
            <a:extLst>
              <a:ext uri="{FF2B5EF4-FFF2-40B4-BE49-F238E27FC236}">
                <a16:creationId xmlns:a16="http://schemas.microsoft.com/office/drawing/2014/main" id="{C2741891-4C4E-C263-B525-23C619867890}"/>
              </a:ext>
            </a:extLst>
          </p:cNvPr>
          <p:cNvGrpSpPr/>
          <p:nvPr/>
        </p:nvGrpSpPr>
        <p:grpSpPr>
          <a:xfrm>
            <a:off x="4535251" y="2755059"/>
            <a:ext cx="3471781" cy="3858696"/>
            <a:chOff x="2624219" y="2782134"/>
            <a:chExt cx="3471781" cy="3858696"/>
          </a:xfrm>
        </p:grpSpPr>
        <p:sp>
          <p:nvSpPr>
            <p:cNvPr id="17" name="TextBox 16">
              <a:extLst>
                <a:ext uri="{FF2B5EF4-FFF2-40B4-BE49-F238E27FC236}">
                  <a16:creationId xmlns:a16="http://schemas.microsoft.com/office/drawing/2014/main" id="{68DB62EA-417B-3591-0238-793F75073B1F}"/>
                </a:ext>
              </a:extLst>
            </p:cNvPr>
            <p:cNvSpPr txBox="1"/>
            <p:nvPr/>
          </p:nvSpPr>
          <p:spPr>
            <a:xfrm>
              <a:off x="2624219" y="2782134"/>
              <a:ext cx="2851149" cy="34163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Loss of rent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Cost of flipping unit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Legal fees</a:t>
              </a: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sz="1800" dirty="0">
                <a:solidFill>
                  <a:prstClr val="black"/>
                </a:solidFill>
                <a:latin typeface="Arial" panose="020B0604020202020204" pitchFamily="34" charset="0"/>
                <a:ea typeface="ＭＳ Ｐゴシック" panose="020B0600070205080204" pitchFamily="34"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Marketing unit &amp; securing new tenant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cxnSp>
          <p:nvCxnSpPr>
            <p:cNvPr id="18" name="Straight Connector 17">
              <a:extLst>
                <a:ext uri="{FF2B5EF4-FFF2-40B4-BE49-F238E27FC236}">
                  <a16:creationId xmlns:a16="http://schemas.microsoft.com/office/drawing/2014/main" id="{EF7BE367-85F7-0CD2-50FA-9C88C69E5BE6}"/>
                </a:ext>
              </a:extLst>
            </p:cNvPr>
            <p:cNvCxnSpPr/>
            <p:nvPr/>
          </p:nvCxnSpPr>
          <p:spPr>
            <a:xfrm>
              <a:off x="6096000" y="3257550"/>
              <a:ext cx="0" cy="338328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0" name="TextBox 19">
            <a:extLst>
              <a:ext uri="{FF2B5EF4-FFF2-40B4-BE49-F238E27FC236}">
                <a16:creationId xmlns:a16="http://schemas.microsoft.com/office/drawing/2014/main" id="{9B1797A7-03ED-13F9-D6A6-5A57C78D6B0B}"/>
              </a:ext>
            </a:extLst>
          </p:cNvPr>
          <p:cNvSpPr txBox="1"/>
          <p:nvPr/>
        </p:nvSpPr>
        <p:spPr>
          <a:xfrm>
            <a:off x="8737284" y="2608301"/>
            <a:ext cx="2922979" cy="369331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Damages relationships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Feelings of failure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Time consuming/relocation</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Pressure to advocate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748384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graphicEl>
                                              <a:dgm id="{6056C6AB-7F03-49BD-95D5-BCAD912ECD4C}"/>
                                            </p:graphicEl>
                                          </p:spTgt>
                                        </p:tgtEl>
                                        <p:attrNameLst>
                                          <p:attrName>style.visibility</p:attrName>
                                        </p:attrNameLst>
                                      </p:cBhvr>
                                      <p:to>
                                        <p:strVal val="visible"/>
                                      </p:to>
                                    </p:set>
                                    <p:anim calcmode="lin" valueType="num">
                                      <p:cBhvr additive="base">
                                        <p:cTn id="7" dur="500" fill="hold"/>
                                        <p:tgtEl>
                                          <p:spTgt spid="4">
                                            <p:graphicEl>
                                              <a:dgm id="{6056C6AB-7F03-49BD-95D5-BCAD912ECD4C}"/>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graphicEl>
                                              <a:dgm id="{6056C6AB-7F03-49BD-95D5-BCAD912ECD4C}"/>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
                                            <p:graphicEl>
                                              <a:dgm id="{12648F8D-F04F-4820-B87E-000D657FFAE6}"/>
                                            </p:graphicEl>
                                          </p:spTgt>
                                        </p:tgtEl>
                                        <p:attrNameLst>
                                          <p:attrName>style.visibility</p:attrName>
                                        </p:attrNameLst>
                                      </p:cBhvr>
                                      <p:to>
                                        <p:strVal val="visible"/>
                                      </p:to>
                                    </p:set>
                                    <p:anim calcmode="lin" valueType="num">
                                      <p:cBhvr additive="base">
                                        <p:cTn id="20" dur="500" fill="hold"/>
                                        <p:tgtEl>
                                          <p:spTgt spid="4">
                                            <p:graphicEl>
                                              <a:dgm id="{12648F8D-F04F-4820-B87E-000D657FFAE6}"/>
                                            </p:graphic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graphicEl>
                                              <a:dgm id="{12648F8D-F04F-4820-B87E-000D657FFAE6}"/>
                                            </p:graphic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
                                            <p:graphicEl>
                                              <a:dgm id="{E2777C5D-BBF5-4C31-A2F6-67B3734A5526}"/>
                                            </p:graphicEl>
                                          </p:spTgt>
                                        </p:tgtEl>
                                        <p:attrNameLst>
                                          <p:attrName>style.visibility</p:attrName>
                                        </p:attrNameLst>
                                      </p:cBhvr>
                                      <p:to>
                                        <p:strVal val="visible"/>
                                      </p:to>
                                    </p:set>
                                    <p:anim calcmode="lin" valueType="num">
                                      <p:cBhvr additive="base">
                                        <p:cTn id="33" dur="500" fill="hold"/>
                                        <p:tgtEl>
                                          <p:spTgt spid="4">
                                            <p:graphicEl>
                                              <a:dgm id="{E2777C5D-BBF5-4C31-A2F6-67B3734A5526}"/>
                                            </p:graphic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graphicEl>
                                              <a:dgm id="{E2777C5D-BBF5-4C31-A2F6-67B3734A5526}"/>
                                            </p:graphic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1000"/>
                                        <p:tgtEl>
                                          <p:spTgt spid="20"/>
                                        </p:tgtEl>
                                      </p:cBhvr>
                                    </p:animEffect>
                                    <p:anim calcmode="lin" valueType="num">
                                      <p:cBhvr>
                                        <p:cTn id="40" dur="1000" fill="hold"/>
                                        <p:tgtEl>
                                          <p:spTgt spid="20"/>
                                        </p:tgtEl>
                                        <p:attrNameLst>
                                          <p:attrName>ppt_x</p:attrName>
                                        </p:attrNameLst>
                                      </p:cBhvr>
                                      <p:tavLst>
                                        <p:tav tm="0">
                                          <p:val>
                                            <p:strVal val="#ppt_x"/>
                                          </p:val>
                                        </p:tav>
                                        <p:tav tm="100000">
                                          <p:val>
                                            <p:strVal val="#ppt_x"/>
                                          </p:val>
                                        </p:tav>
                                      </p:tavLst>
                                    </p:anim>
                                    <p:anim calcmode="lin" valueType="num">
                                      <p:cBhvr>
                                        <p:cTn id="4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0274A-9352-4B17-BF81-DD7494507303}"/>
              </a:ext>
            </a:extLst>
          </p:cNvPr>
          <p:cNvSpPr>
            <a:spLocks noGrp="1"/>
          </p:cNvSpPr>
          <p:nvPr>
            <p:ph type="title"/>
          </p:nvPr>
        </p:nvSpPr>
        <p:spPr/>
        <p:txBody>
          <a:bodyPr/>
          <a:lstStyle/>
          <a:p>
            <a:r>
              <a:rPr lang="en-US" cap="none" dirty="0"/>
              <a:t>Mitigating Neglect or Damage to Unit</a:t>
            </a:r>
          </a:p>
        </p:txBody>
      </p:sp>
      <p:sp>
        <p:nvSpPr>
          <p:cNvPr id="3" name="Content Placeholder 2">
            <a:extLst>
              <a:ext uri="{FF2B5EF4-FFF2-40B4-BE49-F238E27FC236}">
                <a16:creationId xmlns:a16="http://schemas.microsoft.com/office/drawing/2014/main" id="{52A0CCAD-F971-4FCE-9F9F-FC0238F2B4D2}"/>
              </a:ext>
            </a:extLst>
          </p:cNvPr>
          <p:cNvSpPr>
            <a:spLocks noGrp="1"/>
          </p:cNvSpPr>
          <p:nvPr>
            <p:ph idx="1"/>
          </p:nvPr>
        </p:nvSpPr>
        <p:spPr>
          <a:xfrm>
            <a:off x="752687" y="1357566"/>
            <a:ext cx="9694333" cy="5225796"/>
          </a:xfrm>
        </p:spPr>
        <p:txBody>
          <a:bodyPr>
            <a:normAutofit/>
          </a:bodyPr>
          <a:lstStyle/>
          <a:p>
            <a:pPr marL="548640" indent="-365760">
              <a:buClr>
                <a:schemeClr val="accent6">
                  <a:lumMod val="50000"/>
                </a:schemeClr>
              </a:buClr>
              <a:buFont typeface="Arial" panose="020B0604020202020204" pitchFamily="34" charset="0"/>
              <a:buChar char="•"/>
            </a:pPr>
            <a:r>
              <a:rPr lang="en-US" sz="2000" dirty="0"/>
              <a:t>If applicable, connect tenant to community partners who can provide support with maintain unit or other challenges driving this behavior</a:t>
            </a:r>
          </a:p>
          <a:p>
            <a:pPr marL="548640" indent="-365760">
              <a:buClr>
                <a:schemeClr val="accent6">
                  <a:lumMod val="50000"/>
                </a:schemeClr>
              </a:buClr>
              <a:buFont typeface="Arial" panose="020B0604020202020204" pitchFamily="34" charset="0"/>
              <a:buChar char="•"/>
            </a:pPr>
            <a:r>
              <a:rPr lang="en-US" sz="2000" dirty="0"/>
              <a:t>Agree on periodic unit inspections</a:t>
            </a:r>
          </a:p>
          <a:p>
            <a:pPr marL="548640" indent="-365760">
              <a:buClr>
                <a:schemeClr val="accent6">
                  <a:lumMod val="50000"/>
                </a:schemeClr>
              </a:buClr>
              <a:buFont typeface="Arial" panose="020B0604020202020204" pitchFamily="34" charset="0"/>
              <a:buChar char="•"/>
            </a:pPr>
            <a:r>
              <a:rPr lang="en-US" sz="2000" dirty="0"/>
              <a:t>Discuss payment plan for damages, if applicable</a:t>
            </a:r>
          </a:p>
          <a:p>
            <a:pPr marL="548640" indent="-365760">
              <a:buClr>
                <a:schemeClr val="accent6">
                  <a:lumMod val="50000"/>
                </a:schemeClr>
              </a:buClr>
              <a:buFont typeface="Arial" panose="020B0604020202020204" pitchFamily="34" charset="0"/>
              <a:buChar char="•"/>
            </a:pPr>
            <a:r>
              <a:rPr lang="en-US" sz="2000" dirty="0"/>
              <a:t>Create housing retention plan the describes the meeting, issues addressed, and solutions to be pursued and by whom moving forward</a:t>
            </a:r>
          </a:p>
        </p:txBody>
      </p:sp>
      <p:pic>
        <p:nvPicPr>
          <p:cNvPr id="4" name="Picture 3" descr="A black and orange rectangles&#10;&#10;Description automatically generated">
            <a:extLst>
              <a:ext uri="{FF2B5EF4-FFF2-40B4-BE49-F238E27FC236}">
                <a16:creationId xmlns:a16="http://schemas.microsoft.com/office/drawing/2014/main" id="{3D9A6A17-3F08-B8C0-645B-D2C82CDC1F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9312" y="5727196"/>
            <a:ext cx="1891288" cy="805761"/>
          </a:xfrm>
          <a:prstGeom prst="rect">
            <a:avLst/>
          </a:prstGeom>
        </p:spPr>
      </p:pic>
    </p:spTree>
    <p:extLst>
      <p:ext uri="{BB962C8B-B14F-4D97-AF65-F5344CB8AC3E}">
        <p14:creationId xmlns:p14="http://schemas.microsoft.com/office/powerpoint/2010/main" val="32708942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0274A-9352-4B17-BF81-DD7494507303}"/>
              </a:ext>
            </a:extLst>
          </p:cNvPr>
          <p:cNvSpPr>
            <a:spLocks noGrp="1"/>
          </p:cNvSpPr>
          <p:nvPr>
            <p:ph type="title"/>
          </p:nvPr>
        </p:nvSpPr>
        <p:spPr/>
        <p:txBody>
          <a:bodyPr/>
          <a:lstStyle/>
          <a:p>
            <a:r>
              <a:rPr lang="en-US" cap="none" dirty="0"/>
              <a:t>Lease Violations and Substance Use</a:t>
            </a:r>
          </a:p>
        </p:txBody>
      </p:sp>
      <p:sp>
        <p:nvSpPr>
          <p:cNvPr id="3" name="Content Placeholder 2">
            <a:extLst>
              <a:ext uri="{FF2B5EF4-FFF2-40B4-BE49-F238E27FC236}">
                <a16:creationId xmlns:a16="http://schemas.microsoft.com/office/drawing/2014/main" id="{52A0CCAD-F971-4FCE-9F9F-FC0238F2B4D2}"/>
              </a:ext>
            </a:extLst>
          </p:cNvPr>
          <p:cNvSpPr>
            <a:spLocks noGrp="1"/>
          </p:cNvSpPr>
          <p:nvPr>
            <p:ph idx="1"/>
          </p:nvPr>
        </p:nvSpPr>
        <p:spPr>
          <a:xfrm>
            <a:off x="592667" y="1623060"/>
            <a:ext cx="10014374" cy="4853622"/>
          </a:xfrm>
        </p:spPr>
        <p:txBody>
          <a:bodyPr>
            <a:normAutofit/>
          </a:bodyPr>
          <a:lstStyle/>
          <a:p>
            <a:pPr marL="548640" indent="-365760">
              <a:buClr>
                <a:srgbClr val="404040"/>
              </a:buClr>
              <a:buFont typeface="Arial" panose="020B0604020202020204" pitchFamily="34" charset="0"/>
              <a:buChar char="•"/>
            </a:pPr>
            <a:r>
              <a:rPr lang="en-US" sz="2000" dirty="0"/>
              <a:t>Substance use alone may not be a lease violation*, but can lead to actions by tenants that violate the lease (noise, guests, etc.)</a:t>
            </a:r>
          </a:p>
          <a:p>
            <a:pPr marL="548640" indent="-365760">
              <a:buClr>
                <a:srgbClr val="404040"/>
              </a:buClr>
              <a:buFont typeface="Arial" panose="020B0604020202020204" pitchFamily="34" charset="0"/>
              <a:buChar char="•"/>
            </a:pPr>
            <a:r>
              <a:rPr lang="en-US" sz="2000" dirty="0"/>
              <a:t>Property Management can focus on the lease violation and how the tenant will resolve it, as opposed to naming substance use as the violation, which could be an assumption or value statement/judgement. </a:t>
            </a:r>
          </a:p>
          <a:p>
            <a:pPr marL="548640" indent="-365760">
              <a:buClr>
                <a:srgbClr val="404040"/>
              </a:buClr>
              <a:buFont typeface="Arial" panose="020B0604020202020204" pitchFamily="34" charset="0"/>
              <a:buChar char="•"/>
            </a:pPr>
            <a:r>
              <a:rPr lang="en-US" sz="2000" dirty="0"/>
              <a:t>If applicable, connect tenant to community partners who can provide support for specific issues</a:t>
            </a:r>
          </a:p>
          <a:p>
            <a:pPr marL="548640" indent="-365760">
              <a:buClr>
                <a:srgbClr val="404040"/>
              </a:buClr>
              <a:buFont typeface="Arial" panose="020B0604020202020204" pitchFamily="34" charset="0"/>
              <a:buChar char="•"/>
            </a:pPr>
            <a:endParaRPr lang="en-US" sz="2000" dirty="0"/>
          </a:p>
          <a:p>
            <a:pPr marL="182880">
              <a:buClr>
                <a:srgbClr val="404040"/>
              </a:buClr>
            </a:pPr>
            <a:r>
              <a:rPr lang="en-US" sz="2000" dirty="0"/>
              <a:t>* Except in instances when illegal drug/substance use activity is clearly occurring, and property manager has proof of such</a:t>
            </a:r>
          </a:p>
        </p:txBody>
      </p:sp>
      <p:pic>
        <p:nvPicPr>
          <p:cNvPr id="4" name="Picture 3" descr="A black and orange rectangles&#10;&#10;Description automatically generated">
            <a:extLst>
              <a:ext uri="{FF2B5EF4-FFF2-40B4-BE49-F238E27FC236}">
                <a16:creationId xmlns:a16="http://schemas.microsoft.com/office/drawing/2014/main" id="{07B1ABBC-A6FF-0C31-35EB-82564E31FF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9312" y="5727196"/>
            <a:ext cx="1891288" cy="805761"/>
          </a:xfrm>
          <a:prstGeom prst="rect">
            <a:avLst/>
          </a:prstGeom>
        </p:spPr>
      </p:pic>
    </p:spTree>
    <p:extLst>
      <p:ext uri="{BB962C8B-B14F-4D97-AF65-F5344CB8AC3E}">
        <p14:creationId xmlns:p14="http://schemas.microsoft.com/office/powerpoint/2010/main" val="24127041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BBC91638-F302-F492-1285-88E21EF6E7DB}"/>
              </a:ext>
            </a:extLst>
          </p:cNvPr>
          <p:cNvSpPr>
            <a:spLocks noGrp="1"/>
          </p:cNvSpPr>
          <p:nvPr>
            <p:ph type="title"/>
          </p:nvPr>
        </p:nvSpPr>
        <p:spPr>
          <a:xfrm>
            <a:off x="448056" y="182880"/>
            <a:ext cx="11463442" cy="1143000"/>
          </a:xfrm>
        </p:spPr>
        <p:txBody>
          <a:bodyPr/>
          <a:lstStyle/>
          <a:p>
            <a:r>
              <a:rPr lang="en-US" altLang="en-US" cap="none" dirty="0">
                <a:latin typeface="Arial Bold" panose="020B0704020202020204" pitchFamily="34" charset="0"/>
                <a:ea typeface="ＭＳ Ｐゴシック" panose="020B0600070205080204" pitchFamily="34" charset="-128"/>
                <a:cs typeface="Arial Bold" panose="020B0704020202020204" pitchFamily="34" charset="0"/>
              </a:rPr>
              <a:t>Stages of Eviction Prevention and Opportunities for Diversion</a:t>
            </a:r>
          </a:p>
        </p:txBody>
      </p:sp>
      <p:sp>
        <p:nvSpPr>
          <p:cNvPr id="3" name="Content Placeholder 2">
            <a:extLst>
              <a:ext uri="{FF2B5EF4-FFF2-40B4-BE49-F238E27FC236}">
                <a16:creationId xmlns:a16="http://schemas.microsoft.com/office/drawing/2014/main" id="{21029943-6676-321A-97DE-E3CCECD8B63A}"/>
              </a:ext>
            </a:extLst>
          </p:cNvPr>
          <p:cNvSpPr>
            <a:spLocks noGrp="1"/>
          </p:cNvSpPr>
          <p:nvPr>
            <p:ph idx="1"/>
          </p:nvPr>
        </p:nvSpPr>
        <p:spPr>
          <a:xfrm>
            <a:off x="446612" y="1874520"/>
            <a:ext cx="11152715" cy="4189893"/>
          </a:xfrm>
        </p:spPr>
        <p:txBody>
          <a:bodyPr/>
          <a:lstStyle/>
          <a:p>
            <a:pPr>
              <a:defRPr/>
            </a:pPr>
            <a:r>
              <a:rPr lang="en-US" sz="2000" dirty="0"/>
              <a:t>If the housing retention plan has been unsuccessful and the tenant can no longer reside at the property, consider alternatives to eviction:</a:t>
            </a:r>
          </a:p>
          <a:p>
            <a:pPr marL="285750" indent="-285750">
              <a:buFont typeface="Arial" panose="020B0604020202020204" pitchFamily="34" charset="0"/>
              <a:buChar char="•"/>
              <a:defRPr/>
            </a:pPr>
            <a:r>
              <a:rPr lang="en-US" sz="2000" dirty="0"/>
              <a:t>Non-renewal of lease</a:t>
            </a:r>
          </a:p>
          <a:p>
            <a:pPr marL="285750" indent="-285750">
              <a:buFont typeface="Arial" panose="020B0604020202020204" pitchFamily="34" charset="0"/>
              <a:buChar char="•"/>
              <a:defRPr/>
            </a:pPr>
            <a:r>
              <a:rPr lang="en-US" sz="2000" dirty="0"/>
              <a:t>Early lease termination with other housing identified, if possible</a:t>
            </a:r>
          </a:p>
          <a:p>
            <a:pPr marL="285750" indent="-285750">
              <a:buFont typeface="Arial" panose="020B0604020202020204" pitchFamily="34" charset="0"/>
              <a:buChar char="•"/>
              <a:defRPr/>
            </a:pPr>
            <a:r>
              <a:rPr lang="en-US" sz="2000" dirty="0"/>
              <a:t>Problem solve with tenant (and service provider) other short-term options to help keep tenant from experiencing homelessness</a:t>
            </a:r>
          </a:p>
          <a:p>
            <a:pPr marL="285750" indent="-285750">
              <a:buFont typeface="Arial" panose="020B0604020202020204" pitchFamily="34" charset="0"/>
              <a:buChar char="•"/>
              <a:defRPr/>
            </a:pPr>
            <a:r>
              <a:rPr lang="en-US" sz="2000" dirty="0"/>
              <a:t>Conversion to tenant-based voucher</a:t>
            </a:r>
          </a:p>
          <a:p>
            <a:pPr>
              <a:defRPr/>
            </a:pPr>
            <a:endParaRPr lang="en-US" sz="2000" dirty="0"/>
          </a:p>
          <a:p>
            <a:pPr>
              <a:defRPr/>
            </a:pPr>
            <a:r>
              <a:rPr lang="en-US" sz="2000" dirty="0"/>
              <a:t>Considerations:</a:t>
            </a:r>
          </a:p>
          <a:p>
            <a:pPr marL="285750" indent="-285750">
              <a:buFont typeface="Arial" panose="020B0604020202020204" pitchFamily="34" charset="0"/>
              <a:buChar char="•"/>
              <a:defRPr/>
            </a:pPr>
            <a:r>
              <a:rPr lang="en-US" sz="2000" dirty="0"/>
              <a:t>How often and under what circumstances will alternatives be considered? </a:t>
            </a:r>
          </a:p>
          <a:p>
            <a:pPr marL="285750" indent="-285750">
              <a:buFont typeface="Arial" panose="020B0604020202020204" pitchFamily="34" charset="0"/>
              <a:buChar char="•"/>
              <a:defRPr/>
            </a:pPr>
            <a:r>
              <a:rPr lang="en-US" sz="2000" dirty="0"/>
              <a:t>Who will make the decision to offer an alternative?</a:t>
            </a:r>
          </a:p>
          <a:p>
            <a:pPr marL="285750" indent="-285750">
              <a:buFont typeface="Arial" panose="020B0604020202020204" pitchFamily="34" charset="0"/>
              <a:buChar char="•"/>
              <a:defRPr/>
            </a:pPr>
            <a:r>
              <a:rPr lang="en-US" sz="2000" dirty="0"/>
              <a:t>What action plan can the team create to ensure housing stability upon departure?</a:t>
            </a:r>
          </a:p>
        </p:txBody>
      </p:sp>
      <p:grpSp>
        <p:nvGrpSpPr>
          <p:cNvPr id="60420" name="Group 15">
            <a:extLst>
              <a:ext uri="{FF2B5EF4-FFF2-40B4-BE49-F238E27FC236}">
                <a16:creationId xmlns:a16="http://schemas.microsoft.com/office/drawing/2014/main" id="{906EA302-45FD-4F38-AB91-A28EE408F1E3}"/>
              </a:ext>
            </a:extLst>
          </p:cNvPr>
          <p:cNvGrpSpPr>
            <a:grpSpLocks/>
          </p:cNvGrpSpPr>
          <p:nvPr/>
        </p:nvGrpSpPr>
        <p:grpSpPr bwMode="auto">
          <a:xfrm>
            <a:off x="2133597" y="1188720"/>
            <a:ext cx="7778750" cy="654050"/>
            <a:chOff x="7784" y="0"/>
            <a:chExt cx="3147491" cy="2249534"/>
          </a:xfrm>
        </p:grpSpPr>
        <p:sp>
          <p:nvSpPr>
            <p:cNvPr id="17" name="Rectangle: Rounded Corners 16">
              <a:extLst>
                <a:ext uri="{FF2B5EF4-FFF2-40B4-BE49-F238E27FC236}">
                  <a16:creationId xmlns:a16="http://schemas.microsoft.com/office/drawing/2014/main" id="{16D79644-A09A-02E9-5EB6-F8F1CC585662}"/>
                </a:ext>
              </a:extLst>
            </p:cNvPr>
            <p:cNvSpPr/>
            <p:nvPr/>
          </p:nvSpPr>
          <p:spPr>
            <a:xfrm>
              <a:off x="7784" y="0"/>
              <a:ext cx="3147491" cy="2249534"/>
            </a:xfrm>
            <a:prstGeom prst="roundRect">
              <a:avLst>
                <a:gd name="adj" fmla="val 10000"/>
              </a:avLst>
            </a:prstGeom>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a:lstStyle/>
            <a:p>
              <a:endParaRPr lang="en-US"/>
            </a:p>
          </p:txBody>
        </p:sp>
        <p:sp>
          <p:nvSpPr>
            <p:cNvPr id="18" name="Rectangle: Rounded Corners 4">
              <a:extLst>
                <a:ext uri="{FF2B5EF4-FFF2-40B4-BE49-F238E27FC236}">
                  <a16:creationId xmlns:a16="http://schemas.microsoft.com/office/drawing/2014/main" id="{80B66D8E-C1DA-7B61-68CB-422B6E2A6CDE}"/>
                </a:ext>
              </a:extLst>
            </p:cNvPr>
            <p:cNvSpPr txBox="1"/>
            <p:nvPr/>
          </p:nvSpPr>
          <p:spPr>
            <a:xfrm>
              <a:off x="73945" y="131041"/>
              <a:ext cx="3015168" cy="2118493"/>
            </a:xfrm>
            <a:prstGeom prst="rect">
              <a:avLst/>
            </a:prstGeom>
          </p:spPr>
          <p:style>
            <a:lnRef idx="0">
              <a:scrgbClr r="0" g="0" b="0"/>
            </a:lnRef>
            <a:fillRef idx="0">
              <a:scrgbClr r="0" g="0" b="0"/>
            </a:fillRef>
            <a:effectRef idx="0">
              <a:scrgbClr r="0" g="0" b="0"/>
            </a:effectRef>
            <a:fontRef idx="minor">
              <a:schemeClr val="lt1"/>
            </a:fontRef>
          </p:style>
          <p:txBody>
            <a:bodyPr lIns="106680" tIns="106680" rIns="106680" bIns="106680" spcCol="1270" anchor="ctr"/>
            <a:lstStyle/>
            <a:p>
              <a:pPr algn="ctr" defTabSz="1244600">
                <a:lnSpc>
                  <a:spcPct val="90000"/>
                </a:lnSpc>
                <a:spcAft>
                  <a:spcPct val="35000"/>
                </a:spcAft>
                <a:defRPr/>
              </a:pPr>
              <a:r>
                <a:rPr lang="en-US" b="1" dirty="0">
                  <a:latin typeface="Arial" panose="020B0604020202020204" pitchFamily="34" charset="0"/>
                  <a:cs typeface="Arial" panose="020B0604020202020204" pitchFamily="34" charset="0"/>
                </a:rPr>
                <a:t>Alternatives to Eviction</a:t>
              </a:r>
              <a:endParaRPr lang="en-US" sz="1600" b="1" dirty="0">
                <a:latin typeface="Arial" panose="020B0604020202020204" pitchFamily="34" charset="0"/>
                <a:cs typeface="Arial" panose="020B0604020202020204" pitchFamily="34" charset="0"/>
              </a:endParaRPr>
            </a:p>
          </p:txBody>
        </p:sp>
      </p:grpSp>
      <p:pic>
        <p:nvPicPr>
          <p:cNvPr id="2" name="Picture 1" descr="A black and orange rectangles&#10;&#10;Description automatically generated">
            <a:extLst>
              <a:ext uri="{FF2B5EF4-FFF2-40B4-BE49-F238E27FC236}">
                <a16:creationId xmlns:a16="http://schemas.microsoft.com/office/drawing/2014/main" id="{1DB29182-2D9A-D19A-E0C5-D3EE0F6EF7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4552" y="5654892"/>
            <a:ext cx="1891288" cy="805761"/>
          </a:xfrm>
          <a:prstGeom prst="rect">
            <a:avLst/>
          </a:prstGeom>
        </p:spPr>
      </p:pic>
    </p:spTree>
    <p:extLst>
      <p:ext uri="{BB962C8B-B14F-4D97-AF65-F5344CB8AC3E}">
        <p14:creationId xmlns:p14="http://schemas.microsoft.com/office/powerpoint/2010/main" val="35085508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a:extLst>
              <a:ext uri="{FF2B5EF4-FFF2-40B4-BE49-F238E27FC236}">
                <a16:creationId xmlns:a16="http://schemas.microsoft.com/office/drawing/2014/main" id="{8A7FA94F-3EA0-19BA-2606-D768A8AEC5D1}"/>
              </a:ext>
            </a:extLst>
          </p:cNvPr>
          <p:cNvSpPr>
            <a:spLocks noGrp="1"/>
          </p:cNvSpPr>
          <p:nvPr>
            <p:ph type="title"/>
          </p:nvPr>
        </p:nvSpPr>
        <p:spPr>
          <a:xfrm>
            <a:off x="448056" y="182880"/>
            <a:ext cx="11486302" cy="1143000"/>
          </a:xfrm>
        </p:spPr>
        <p:txBody>
          <a:bodyPr/>
          <a:lstStyle/>
          <a:p>
            <a:r>
              <a:rPr lang="en-US" altLang="en-US" cap="none" dirty="0">
                <a:latin typeface="Arial Bold" panose="020B0704020202020204" pitchFamily="34" charset="0"/>
                <a:ea typeface="ＭＳ Ｐゴシック" panose="020B0600070205080204" pitchFamily="34" charset="-128"/>
                <a:cs typeface="Arial Bold" panose="020B0704020202020204" pitchFamily="34" charset="0"/>
              </a:rPr>
              <a:t>Stages of Eviction Prevention and Opportunities for Diversion</a:t>
            </a:r>
          </a:p>
        </p:txBody>
      </p:sp>
      <p:sp>
        <p:nvSpPr>
          <p:cNvPr id="3" name="Content Placeholder 2">
            <a:extLst>
              <a:ext uri="{FF2B5EF4-FFF2-40B4-BE49-F238E27FC236}">
                <a16:creationId xmlns:a16="http://schemas.microsoft.com/office/drawing/2014/main" id="{ACDF69DD-1BFD-9BD5-6D03-0D0EE7125158}"/>
              </a:ext>
            </a:extLst>
          </p:cNvPr>
          <p:cNvSpPr>
            <a:spLocks noGrp="1"/>
          </p:cNvSpPr>
          <p:nvPr>
            <p:ph idx="1"/>
          </p:nvPr>
        </p:nvSpPr>
        <p:spPr>
          <a:xfrm>
            <a:off x="446618" y="1938975"/>
            <a:ext cx="11152715" cy="4099878"/>
          </a:xfrm>
        </p:spPr>
        <p:txBody>
          <a:bodyPr/>
          <a:lstStyle/>
          <a:p>
            <a:pPr marL="0" marR="0" lvl="0" indent="0" algn="l" defTabSz="914400" rtl="0" eaLnBrk="0" fontAlgn="base" latinLnBrk="0" hangingPunct="0">
              <a:lnSpc>
                <a:spcPct val="100000"/>
              </a:lnSpc>
              <a:spcBef>
                <a:spcPct val="0"/>
              </a:spcBef>
              <a:spcAft>
                <a:spcPts val="1200"/>
              </a:spcAft>
              <a:buClr>
                <a:srgbClr val="003359"/>
              </a:buClr>
              <a:buSzTx/>
              <a:buFont typeface="Arial" panose="020B0604020202020204" pitchFamily="34" charset="0"/>
              <a:buNone/>
              <a:tabLst/>
              <a:defRPr/>
            </a:pPr>
            <a:r>
              <a:rPr kumimoji="0" lang="en-US" sz="2000" b="0" i="0" u="none" strike="noStrike" kern="1200" cap="none" spc="0" normalizeH="0" baseline="0" noProof="0" dirty="0">
                <a:ln>
                  <a:noFill/>
                </a:ln>
                <a:solidFill>
                  <a:srgbClr val="003359"/>
                </a:solidFill>
                <a:effectLst/>
                <a:uLnTx/>
                <a:uFillTx/>
                <a:latin typeface="Arial"/>
                <a:ea typeface="ＭＳ Ｐゴシック" pitchFamily="-112" charset="-128"/>
                <a:cs typeface="Arial"/>
              </a:rPr>
              <a:t>If the strategies pursued in the housing retention plan are ultimately unsuccessful, the tenant’s departure is necessary, and informal eviction avenues have been pursued/eliminated:</a:t>
            </a:r>
          </a:p>
          <a:p>
            <a:pPr marL="0" marR="0" lvl="0" indent="0" algn="l" defTabSz="914400" rtl="0" eaLnBrk="0" fontAlgn="base" latinLnBrk="0" hangingPunct="0">
              <a:lnSpc>
                <a:spcPct val="100000"/>
              </a:lnSpc>
              <a:spcBef>
                <a:spcPct val="0"/>
              </a:spcBef>
              <a:spcAft>
                <a:spcPts val="1200"/>
              </a:spcAft>
              <a:buClr>
                <a:srgbClr val="003359"/>
              </a:buClr>
              <a:buSzTx/>
              <a:buFont typeface="Arial" panose="020B0604020202020204" pitchFamily="34" charset="0"/>
              <a:buNone/>
              <a:tabLst/>
              <a:defRPr/>
            </a:pPr>
            <a:r>
              <a:rPr kumimoji="0" lang="en-US" sz="2000" b="0" i="0" u="none" strike="noStrike" kern="1200" cap="none" spc="0" normalizeH="0" baseline="0" noProof="0" dirty="0">
                <a:ln>
                  <a:noFill/>
                </a:ln>
                <a:solidFill>
                  <a:srgbClr val="003359"/>
                </a:solidFill>
                <a:effectLst/>
                <a:uLnTx/>
                <a:uFillTx/>
                <a:latin typeface="Arial"/>
                <a:ea typeface="ＭＳ Ｐゴシック" pitchFamily="-112" charset="-128"/>
                <a:cs typeface="Arial"/>
              </a:rPr>
              <a:t>Consider establishing an Eviction Prevention Committee to review cases on an individualized basis, ensure organizational protocol was followed, hear appeals, and make recommendations for resolutions.</a:t>
            </a:r>
          </a:p>
          <a:p>
            <a:pPr marL="0" marR="0" lvl="0" indent="0" algn="l" defTabSz="914400" rtl="0" eaLnBrk="0" fontAlgn="base" latinLnBrk="0" hangingPunct="0">
              <a:lnSpc>
                <a:spcPct val="100000"/>
              </a:lnSpc>
              <a:spcBef>
                <a:spcPct val="0"/>
              </a:spcBef>
              <a:spcAft>
                <a:spcPct val="0"/>
              </a:spcAft>
              <a:buClr>
                <a:srgbClr val="003359"/>
              </a:buClr>
              <a:buSzTx/>
              <a:buFont typeface="Arial" panose="020B0604020202020204" pitchFamily="34" charset="0"/>
              <a:buNone/>
              <a:tabLst/>
              <a:defRPr/>
            </a:pPr>
            <a:r>
              <a:rPr kumimoji="0" lang="en-US" sz="2000" b="0" i="0" u="none" strike="noStrike" kern="1200" cap="none" spc="0" normalizeH="0" baseline="0" noProof="0" dirty="0">
                <a:ln>
                  <a:noFill/>
                </a:ln>
                <a:solidFill>
                  <a:srgbClr val="003359"/>
                </a:solidFill>
                <a:effectLst/>
                <a:uLnTx/>
                <a:uFillTx/>
                <a:latin typeface="Arial"/>
                <a:ea typeface="ＭＳ Ｐゴシック" pitchFamily="-112" charset="-128"/>
                <a:cs typeface="Arial"/>
              </a:rPr>
              <a:t>The Eviction Prevention Plan should:</a:t>
            </a:r>
          </a:p>
          <a:p>
            <a:pPr marL="285750" marR="0" lvl="0" indent="-285750" algn="l" defTabSz="914400" rtl="0" eaLnBrk="0" fontAlgn="base" latinLnBrk="0" hangingPunct="0">
              <a:lnSpc>
                <a:spcPct val="100000"/>
              </a:lnSpc>
              <a:spcBef>
                <a:spcPct val="0"/>
              </a:spcBef>
              <a:spcAft>
                <a:spcPct val="0"/>
              </a:spcAft>
              <a:buClr>
                <a:srgbClr val="003359"/>
              </a:buClr>
              <a:buSzTx/>
              <a:buFont typeface="Arial" panose="020B0604020202020204" pitchFamily="34" charset="0"/>
              <a:buChar char="•"/>
              <a:tabLst/>
              <a:defRPr/>
            </a:pPr>
            <a:r>
              <a:rPr kumimoji="0" lang="en-US" b="0" i="0" u="none" strike="noStrike" kern="1200" cap="none" spc="0" normalizeH="0" baseline="0" noProof="0" dirty="0">
                <a:ln>
                  <a:noFill/>
                </a:ln>
                <a:solidFill>
                  <a:srgbClr val="003359"/>
                </a:solidFill>
                <a:effectLst/>
                <a:uLnTx/>
                <a:uFillTx/>
                <a:latin typeface="Arial"/>
                <a:ea typeface="ＭＳ Ｐゴシック" pitchFamily="-112" charset="-128"/>
                <a:cs typeface="Arial"/>
              </a:rPr>
              <a:t>Transparently describe the process for initiating an eviction</a:t>
            </a:r>
          </a:p>
          <a:p>
            <a:pPr marL="285750" marR="0" lvl="0" indent="-285750" algn="l" defTabSz="914400" rtl="0" eaLnBrk="0" fontAlgn="base" latinLnBrk="0" hangingPunct="0">
              <a:lnSpc>
                <a:spcPct val="100000"/>
              </a:lnSpc>
              <a:spcBef>
                <a:spcPct val="0"/>
              </a:spcBef>
              <a:spcAft>
                <a:spcPct val="0"/>
              </a:spcAft>
              <a:buClr>
                <a:srgbClr val="003359"/>
              </a:buClr>
              <a:buSzTx/>
              <a:buFont typeface="Arial" panose="020B0604020202020204" pitchFamily="34" charset="0"/>
              <a:buChar char="•"/>
              <a:tabLst/>
              <a:defRPr/>
            </a:pPr>
            <a:r>
              <a:rPr kumimoji="0" lang="en-US" b="0" i="0" u="none" strike="noStrike" kern="1200" cap="none" spc="0" normalizeH="0" baseline="0" noProof="0" dirty="0">
                <a:ln>
                  <a:noFill/>
                </a:ln>
                <a:solidFill>
                  <a:srgbClr val="003359"/>
                </a:solidFill>
                <a:effectLst/>
                <a:uLnTx/>
                <a:uFillTx/>
                <a:latin typeface="Arial"/>
                <a:ea typeface="ＭＳ Ｐゴシック" pitchFamily="-112" charset="-128"/>
                <a:cs typeface="Arial"/>
              </a:rPr>
              <a:t>Detail the appeals process, which includes documentation and all possible resolutions (mediation or arbitration avenues, legal aid eviction prevention programs, etc.)</a:t>
            </a:r>
          </a:p>
          <a:p>
            <a:pPr marL="285750" marR="0" lvl="0" indent="-285750" algn="l" defTabSz="914400" rtl="0" eaLnBrk="0" fontAlgn="base" latinLnBrk="0" hangingPunct="0">
              <a:lnSpc>
                <a:spcPct val="100000"/>
              </a:lnSpc>
              <a:spcBef>
                <a:spcPct val="0"/>
              </a:spcBef>
              <a:spcAft>
                <a:spcPct val="0"/>
              </a:spcAft>
              <a:buClr>
                <a:srgbClr val="003359"/>
              </a:buClr>
              <a:buSzTx/>
              <a:buFont typeface="Arial" panose="020B0604020202020204" pitchFamily="34" charset="0"/>
              <a:buChar char="•"/>
              <a:tabLst/>
              <a:defRPr/>
            </a:pPr>
            <a:r>
              <a:rPr lang="en-US" dirty="0"/>
              <a:t>The role and responsibilities of an Eviction Prevention Committee</a:t>
            </a:r>
            <a:endParaRPr kumimoji="0" lang="en-US" b="0" i="0" u="none" strike="noStrike" kern="1200" cap="none" spc="0" normalizeH="0" baseline="0" noProof="0" dirty="0">
              <a:ln>
                <a:noFill/>
              </a:ln>
              <a:solidFill>
                <a:srgbClr val="003359"/>
              </a:solidFill>
              <a:effectLst/>
              <a:uLnTx/>
              <a:uFillTx/>
              <a:latin typeface="Arial"/>
              <a:ea typeface="ＭＳ Ｐゴシック" pitchFamily="-112" charset="-128"/>
              <a:cs typeface="Arial"/>
            </a:endParaRPr>
          </a:p>
          <a:p>
            <a:pPr marL="285750" marR="0" lvl="0" indent="-285750" algn="l" defTabSz="914400" rtl="0" eaLnBrk="0" fontAlgn="base" latinLnBrk="0" hangingPunct="0">
              <a:lnSpc>
                <a:spcPct val="100000"/>
              </a:lnSpc>
              <a:spcBef>
                <a:spcPct val="0"/>
              </a:spcBef>
              <a:spcAft>
                <a:spcPct val="0"/>
              </a:spcAft>
              <a:buClr>
                <a:srgbClr val="003359"/>
              </a:buClr>
              <a:buSzTx/>
              <a:buFont typeface="Arial" panose="020B0604020202020204" pitchFamily="34" charset="0"/>
              <a:buChar char="•"/>
              <a:tabLst/>
              <a:defRPr/>
            </a:pPr>
            <a:r>
              <a:rPr kumimoji="0" lang="en-US" b="0" i="0" u="none" strike="noStrike" kern="1200" cap="none" spc="0" normalizeH="0" baseline="0" noProof="0" dirty="0">
                <a:ln>
                  <a:noFill/>
                </a:ln>
                <a:solidFill>
                  <a:srgbClr val="003359"/>
                </a:solidFill>
                <a:effectLst/>
                <a:uLnTx/>
                <a:uFillTx/>
                <a:latin typeface="Arial"/>
                <a:ea typeface="ＭＳ Ｐゴシック" pitchFamily="-112" charset="-128"/>
                <a:cs typeface="Arial"/>
              </a:rPr>
              <a:t>Comply with all mandatory legal requirements and notices, Fair Housing, VAWA, and related nondiscrimination requirements</a:t>
            </a:r>
          </a:p>
          <a:p>
            <a:pPr marL="285750" indent="-285750">
              <a:buFont typeface="Arial" panose="020B0604020202020204" pitchFamily="34" charset="0"/>
              <a:buChar char="•"/>
              <a:defRPr/>
            </a:pPr>
            <a:endParaRPr lang="en-US" dirty="0"/>
          </a:p>
          <a:p>
            <a:pPr>
              <a:defRPr/>
            </a:pPr>
            <a:endParaRPr lang="en-US" dirty="0"/>
          </a:p>
        </p:txBody>
      </p:sp>
      <p:grpSp>
        <p:nvGrpSpPr>
          <p:cNvPr id="62468" name="Group 15">
            <a:extLst>
              <a:ext uri="{FF2B5EF4-FFF2-40B4-BE49-F238E27FC236}">
                <a16:creationId xmlns:a16="http://schemas.microsoft.com/office/drawing/2014/main" id="{2B0D81E1-0168-DC89-4D41-39E67255F578}"/>
              </a:ext>
            </a:extLst>
          </p:cNvPr>
          <p:cNvGrpSpPr>
            <a:grpSpLocks/>
          </p:cNvGrpSpPr>
          <p:nvPr/>
        </p:nvGrpSpPr>
        <p:grpSpPr bwMode="auto">
          <a:xfrm>
            <a:off x="2133600" y="1188720"/>
            <a:ext cx="7778750" cy="654050"/>
            <a:chOff x="7783" y="-1698083"/>
            <a:chExt cx="3147491" cy="2249534"/>
          </a:xfrm>
        </p:grpSpPr>
        <p:sp>
          <p:nvSpPr>
            <p:cNvPr id="17" name="Rectangle: Rounded Corners 16">
              <a:extLst>
                <a:ext uri="{FF2B5EF4-FFF2-40B4-BE49-F238E27FC236}">
                  <a16:creationId xmlns:a16="http://schemas.microsoft.com/office/drawing/2014/main" id="{E95E1F02-9706-2DFE-13AF-E40984D93CB4}"/>
                </a:ext>
              </a:extLst>
            </p:cNvPr>
            <p:cNvSpPr/>
            <p:nvPr/>
          </p:nvSpPr>
          <p:spPr>
            <a:xfrm>
              <a:off x="7783" y="-1698083"/>
              <a:ext cx="3147491" cy="2249534"/>
            </a:xfrm>
            <a:prstGeom prst="roundRect">
              <a:avLst>
                <a:gd name="adj" fmla="val 10000"/>
              </a:avLst>
            </a:prstGeom>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a:lstStyle/>
            <a:p>
              <a:endParaRPr lang="en-US"/>
            </a:p>
          </p:txBody>
        </p:sp>
        <p:sp>
          <p:nvSpPr>
            <p:cNvPr id="18" name="Rectangle: Rounded Corners 4">
              <a:extLst>
                <a:ext uri="{FF2B5EF4-FFF2-40B4-BE49-F238E27FC236}">
                  <a16:creationId xmlns:a16="http://schemas.microsoft.com/office/drawing/2014/main" id="{AA12AF15-6F4C-F3EF-9E81-F5D1EA3F4168}"/>
                </a:ext>
              </a:extLst>
            </p:cNvPr>
            <p:cNvSpPr txBox="1"/>
            <p:nvPr/>
          </p:nvSpPr>
          <p:spPr>
            <a:xfrm>
              <a:off x="103493" y="-1698083"/>
              <a:ext cx="3015168" cy="2118493"/>
            </a:xfrm>
            <a:prstGeom prst="rect">
              <a:avLst/>
            </a:prstGeom>
          </p:spPr>
          <p:style>
            <a:lnRef idx="0">
              <a:scrgbClr r="0" g="0" b="0"/>
            </a:lnRef>
            <a:fillRef idx="0">
              <a:scrgbClr r="0" g="0" b="0"/>
            </a:fillRef>
            <a:effectRef idx="0">
              <a:scrgbClr r="0" g="0" b="0"/>
            </a:effectRef>
            <a:fontRef idx="minor">
              <a:schemeClr val="lt1"/>
            </a:fontRef>
          </p:style>
          <p:txBody>
            <a:bodyPr lIns="106680" tIns="106680" rIns="106680" bIns="106680" spcCol="1270" anchor="ctr"/>
            <a:lstStyle/>
            <a:p>
              <a:pPr algn="ctr" defTabSz="1244600">
                <a:lnSpc>
                  <a:spcPct val="90000"/>
                </a:lnSpc>
                <a:spcAft>
                  <a:spcPct val="35000"/>
                </a:spcAft>
                <a:defRPr/>
              </a:pPr>
              <a:r>
                <a:rPr lang="en-US" b="1" dirty="0">
                  <a:latin typeface="Arial" panose="020B0604020202020204" pitchFamily="34" charset="0"/>
                  <a:cs typeface="Arial" panose="020B0604020202020204" pitchFamily="34" charset="0"/>
                </a:rPr>
                <a:t>Formal Eviction/Eviction Prevention Protocol</a:t>
              </a:r>
            </a:p>
          </p:txBody>
        </p:sp>
      </p:grpSp>
      <p:pic>
        <p:nvPicPr>
          <p:cNvPr id="2" name="Picture 1" descr="A black and orange rectangles&#10;&#10;Description automatically generated">
            <a:extLst>
              <a:ext uri="{FF2B5EF4-FFF2-40B4-BE49-F238E27FC236}">
                <a16:creationId xmlns:a16="http://schemas.microsoft.com/office/drawing/2014/main" id="{35A4E45A-A862-9C18-DF93-8DE3365A08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4552" y="5654892"/>
            <a:ext cx="1891288" cy="805761"/>
          </a:xfrm>
          <a:prstGeom prst="rect">
            <a:avLst/>
          </a:prstGeom>
        </p:spPr>
      </p:pic>
    </p:spTree>
    <p:extLst>
      <p:ext uri="{BB962C8B-B14F-4D97-AF65-F5344CB8AC3E}">
        <p14:creationId xmlns:p14="http://schemas.microsoft.com/office/powerpoint/2010/main" val="39741621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4BF596DC-48D1-CA02-6128-47E38D9E0B92}"/>
              </a:ext>
            </a:extLst>
          </p:cNvPr>
          <p:cNvSpPr>
            <a:spLocks noGrp="1"/>
          </p:cNvSpPr>
          <p:nvPr>
            <p:ph type="title"/>
          </p:nvPr>
        </p:nvSpPr>
        <p:spPr>
          <a:xfrm>
            <a:off x="491319" y="241300"/>
            <a:ext cx="11245756" cy="1143000"/>
          </a:xfrm>
        </p:spPr>
        <p:txBody>
          <a:bodyPr/>
          <a:lstStyle/>
          <a:p>
            <a:r>
              <a:rPr lang="en-US" altLang="en-US" cap="none" dirty="0">
                <a:latin typeface="Arial Bold" panose="020B0704020202020204" pitchFamily="34" charset="0"/>
                <a:ea typeface="ＭＳ Ｐゴシック" panose="020B0600070205080204" pitchFamily="34" charset="-128"/>
                <a:cs typeface="Arial Bold" panose="020B0704020202020204" pitchFamily="34" charset="0"/>
              </a:rPr>
              <a:t>Sample Protocol</a:t>
            </a:r>
          </a:p>
        </p:txBody>
      </p:sp>
      <p:sp>
        <p:nvSpPr>
          <p:cNvPr id="3" name="Content Placeholder 2">
            <a:extLst>
              <a:ext uri="{FF2B5EF4-FFF2-40B4-BE49-F238E27FC236}">
                <a16:creationId xmlns:a16="http://schemas.microsoft.com/office/drawing/2014/main" id="{089BAF09-2461-9B24-F0DE-74FEF13253C0}"/>
              </a:ext>
            </a:extLst>
          </p:cNvPr>
          <p:cNvSpPr>
            <a:spLocks noGrp="1"/>
          </p:cNvSpPr>
          <p:nvPr>
            <p:ph idx="1"/>
          </p:nvPr>
        </p:nvSpPr>
        <p:spPr>
          <a:xfrm>
            <a:off x="491319" y="1158240"/>
            <a:ext cx="11068335" cy="5006659"/>
          </a:xfrm>
        </p:spPr>
        <p:txBody>
          <a:bodyPr/>
          <a:lstStyle/>
          <a:p>
            <a:pPr marL="342900" indent="-342900">
              <a:buFont typeface="Arial" panose="020B0604020202020204" pitchFamily="34" charset="0"/>
              <a:buAutoNum type="arabicPeriod"/>
              <a:defRPr/>
            </a:pPr>
            <a:r>
              <a:rPr lang="en-US" sz="2000" dirty="0"/>
              <a:t>Lease violation occurs</a:t>
            </a:r>
          </a:p>
          <a:p>
            <a:pPr marL="342900" indent="-342900">
              <a:buFont typeface="Arial" panose="020B0604020202020204" pitchFamily="34" charset="0"/>
              <a:buAutoNum type="arabicPeriod"/>
              <a:defRPr/>
            </a:pPr>
            <a:r>
              <a:rPr lang="en-US" sz="2000" dirty="0"/>
              <a:t>Property Manager and/or Case Manager speak with tenant about issue</a:t>
            </a:r>
          </a:p>
          <a:p>
            <a:pPr marL="342900" indent="-342900">
              <a:buFont typeface="Arial" panose="020B0604020202020204" pitchFamily="34" charset="0"/>
              <a:buAutoNum type="arabicPeriod"/>
              <a:defRPr/>
            </a:pPr>
            <a:r>
              <a:rPr lang="en-US" sz="2000" dirty="0"/>
              <a:t>Lease violation continues to occur</a:t>
            </a:r>
          </a:p>
          <a:p>
            <a:pPr marL="342900" indent="-342900">
              <a:buFont typeface="Arial" panose="020B0604020202020204" pitchFamily="34" charset="0"/>
              <a:buAutoNum type="arabicPeriod"/>
              <a:defRPr/>
            </a:pPr>
            <a:r>
              <a:rPr lang="en-US" sz="2000" dirty="0"/>
              <a:t>Property Manager issues notice of lease violation</a:t>
            </a:r>
          </a:p>
          <a:p>
            <a:pPr marL="342900" indent="-342900">
              <a:buFont typeface="Arial" panose="020B0604020202020204" pitchFamily="34" charset="0"/>
              <a:buAutoNum type="arabicPeriod"/>
              <a:defRPr/>
            </a:pPr>
            <a:r>
              <a:rPr lang="en-US" sz="2000" dirty="0"/>
              <a:t>Meeting occurs to discuss lease violation; if all parties are not confident that tenant can resolve issue independently or with services, housing retention plan is created</a:t>
            </a:r>
          </a:p>
          <a:p>
            <a:pPr marL="342900" indent="-342900">
              <a:buFont typeface="Arial" panose="020B0604020202020204" pitchFamily="34" charset="0"/>
              <a:buAutoNum type="arabicPeriod"/>
              <a:defRPr/>
            </a:pPr>
            <a:r>
              <a:rPr lang="en-US" sz="2000" dirty="0"/>
              <a:t>Property Manager, service partner, and Tenant meet according to schedule described in housing retention plan</a:t>
            </a:r>
          </a:p>
          <a:p>
            <a:pPr marL="973138" lvl="1" indent="-285750">
              <a:defRPr/>
            </a:pPr>
            <a:r>
              <a:rPr lang="en-US" sz="2000" dirty="0"/>
              <a:t>Team determines whether sufficient change has occurred – have any additional issues arisen? What has been the severity? </a:t>
            </a:r>
          </a:p>
          <a:p>
            <a:pPr marL="973138" lvl="1" indent="-285750">
              <a:defRPr/>
            </a:pPr>
            <a:r>
              <a:rPr lang="en-US" sz="2000" dirty="0"/>
              <a:t>If the issue isn’t resolved but is improving or not worsening, what additional supports can be in place with additional time?</a:t>
            </a:r>
          </a:p>
          <a:p>
            <a:pPr marL="342900" indent="-342900">
              <a:buAutoNum type="arabicPeriod" startAt="7"/>
              <a:defRPr/>
            </a:pPr>
            <a:r>
              <a:rPr lang="en-US" sz="2000" dirty="0"/>
              <a:t>If additional lease violations occur and no remedy is found, property may proceed with eviction or identifying alternative housing solutions</a:t>
            </a:r>
          </a:p>
          <a:p>
            <a:pPr marL="342900" indent="-342900">
              <a:buAutoNum type="arabicPeriod" startAt="7"/>
              <a:defRPr/>
            </a:pPr>
            <a:r>
              <a:rPr lang="en-US" sz="2000" dirty="0"/>
              <a:t>Resident appeals process</a:t>
            </a:r>
          </a:p>
        </p:txBody>
      </p:sp>
      <p:pic>
        <p:nvPicPr>
          <p:cNvPr id="2" name="Picture 1" descr="A black and orange rectangles&#10;&#10;Description automatically generated">
            <a:extLst>
              <a:ext uri="{FF2B5EF4-FFF2-40B4-BE49-F238E27FC236}">
                <a16:creationId xmlns:a16="http://schemas.microsoft.com/office/drawing/2014/main" id="{6413B5C4-F471-7E45-E707-0BFCEDCD94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4552" y="5654892"/>
            <a:ext cx="1891288" cy="805761"/>
          </a:xfrm>
          <a:prstGeom prst="rect">
            <a:avLst/>
          </a:prstGeom>
        </p:spPr>
      </p:pic>
    </p:spTree>
    <p:extLst>
      <p:ext uri="{BB962C8B-B14F-4D97-AF65-F5344CB8AC3E}">
        <p14:creationId xmlns:p14="http://schemas.microsoft.com/office/powerpoint/2010/main" val="13712228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F2C01-BBB5-634B-295A-E22BABCFD2F5}"/>
              </a:ext>
            </a:extLst>
          </p:cNvPr>
          <p:cNvSpPr>
            <a:spLocks noGrp="1"/>
          </p:cNvSpPr>
          <p:nvPr>
            <p:ph type="title"/>
          </p:nvPr>
        </p:nvSpPr>
        <p:spPr>
          <a:xfrm>
            <a:off x="446088" y="742482"/>
            <a:ext cx="11153775" cy="1143000"/>
          </a:xfrm>
        </p:spPr>
        <p:txBody>
          <a:bodyPr/>
          <a:lstStyle/>
          <a:p>
            <a:r>
              <a:rPr lang="en-US" cap="none" dirty="0"/>
              <a:t>Putting Eviction Prevention into Practice</a:t>
            </a:r>
            <a:endParaRPr lang="en-US" dirty="0"/>
          </a:p>
        </p:txBody>
      </p:sp>
      <p:sp>
        <p:nvSpPr>
          <p:cNvPr id="8" name="Content Placeholder 7">
            <a:extLst>
              <a:ext uri="{FF2B5EF4-FFF2-40B4-BE49-F238E27FC236}">
                <a16:creationId xmlns:a16="http://schemas.microsoft.com/office/drawing/2014/main" id="{CB31D1D7-6F4C-25E6-37BC-3323369F3536}"/>
              </a:ext>
            </a:extLst>
          </p:cNvPr>
          <p:cNvSpPr>
            <a:spLocks noGrp="1"/>
          </p:cNvSpPr>
          <p:nvPr>
            <p:ph idx="1"/>
          </p:nvPr>
        </p:nvSpPr>
        <p:spPr>
          <a:xfrm>
            <a:off x="447033" y="1893867"/>
            <a:ext cx="11152785" cy="4525963"/>
          </a:xfrm>
        </p:spPr>
        <p:txBody>
          <a:bodyPr/>
          <a:lstStyle/>
          <a:p>
            <a:endParaRPr lang="en-US" dirty="0"/>
          </a:p>
        </p:txBody>
      </p:sp>
      <p:sp>
        <p:nvSpPr>
          <p:cNvPr id="5" name="AutoShape 3">
            <a:extLst>
              <a:ext uri="{FF2B5EF4-FFF2-40B4-BE49-F238E27FC236}">
                <a16:creationId xmlns:a16="http://schemas.microsoft.com/office/drawing/2014/main" id="{28048846-490D-FC7C-769E-91E0EA27F7A8}"/>
              </a:ext>
            </a:extLst>
          </p:cNvPr>
          <p:cNvSpPr>
            <a:spLocks noChangeAspect="1" noChangeArrowheads="1" noTextEdit="1"/>
          </p:cNvSpPr>
          <p:nvPr/>
        </p:nvSpPr>
        <p:spPr bwMode="auto">
          <a:xfrm>
            <a:off x="290513" y="1009182"/>
            <a:ext cx="11610975" cy="577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Rectangle 5">
            <a:extLst>
              <a:ext uri="{FF2B5EF4-FFF2-40B4-BE49-F238E27FC236}">
                <a16:creationId xmlns:a16="http://schemas.microsoft.com/office/drawing/2014/main" id="{0FD0626E-1FF3-0EF0-8BE1-0286FC06E0F2}"/>
              </a:ext>
            </a:extLst>
          </p:cNvPr>
          <p:cNvSpPr>
            <a:spLocks noChangeArrowheads="1"/>
          </p:cNvSpPr>
          <p:nvPr/>
        </p:nvSpPr>
        <p:spPr bwMode="auto">
          <a:xfrm>
            <a:off x="298451" y="1040932"/>
            <a:ext cx="4938713" cy="482600"/>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Rectangle 6">
            <a:extLst>
              <a:ext uri="{FF2B5EF4-FFF2-40B4-BE49-F238E27FC236}">
                <a16:creationId xmlns:a16="http://schemas.microsoft.com/office/drawing/2014/main" id="{DBC7A17D-2B2A-2909-9493-805D4C44D649}"/>
              </a:ext>
            </a:extLst>
          </p:cNvPr>
          <p:cNvSpPr>
            <a:spLocks noChangeArrowheads="1"/>
          </p:cNvSpPr>
          <p:nvPr/>
        </p:nvSpPr>
        <p:spPr bwMode="auto">
          <a:xfrm>
            <a:off x="5237163" y="1040932"/>
            <a:ext cx="6651625" cy="484188"/>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Rectangle 7">
            <a:extLst>
              <a:ext uri="{FF2B5EF4-FFF2-40B4-BE49-F238E27FC236}">
                <a16:creationId xmlns:a16="http://schemas.microsoft.com/office/drawing/2014/main" id="{CF239715-63E0-07A4-1D57-DAABC9ECB6CD}"/>
              </a:ext>
            </a:extLst>
          </p:cNvPr>
          <p:cNvSpPr>
            <a:spLocks noChangeArrowheads="1"/>
          </p:cNvSpPr>
          <p:nvPr/>
        </p:nvSpPr>
        <p:spPr bwMode="auto">
          <a:xfrm>
            <a:off x="298451" y="1523532"/>
            <a:ext cx="4938713" cy="19224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8">
            <a:extLst>
              <a:ext uri="{FF2B5EF4-FFF2-40B4-BE49-F238E27FC236}">
                <a16:creationId xmlns:a16="http://schemas.microsoft.com/office/drawing/2014/main" id="{7CEF7DF2-E09D-D885-7DB9-EF1263278F05}"/>
              </a:ext>
            </a:extLst>
          </p:cNvPr>
          <p:cNvSpPr>
            <a:spLocks noChangeArrowheads="1"/>
          </p:cNvSpPr>
          <p:nvPr/>
        </p:nvSpPr>
        <p:spPr bwMode="auto">
          <a:xfrm>
            <a:off x="5237163" y="1525120"/>
            <a:ext cx="6651625" cy="19208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Rectangle 9">
            <a:extLst>
              <a:ext uri="{FF2B5EF4-FFF2-40B4-BE49-F238E27FC236}">
                <a16:creationId xmlns:a16="http://schemas.microsoft.com/office/drawing/2014/main" id="{5C7FEA0E-A8AA-20E4-DD6D-AF97E15E8618}"/>
              </a:ext>
            </a:extLst>
          </p:cNvPr>
          <p:cNvSpPr>
            <a:spLocks noChangeArrowheads="1"/>
          </p:cNvSpPr>
          <p:nvPr/>
        </p:nvSpPr>
        <p:spPr bwMode="auto">
          <a:xfrm>
            <a:off x="298451" y="3445995"/>
            <a:ext cx="4938713" cy="19208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Rectangle 10">
            <a:extLst>
              <a:ext uri="{FF2B5EF4-FFF2-40B4-BE49-F238E27FC236}">
                <a16:creationId xmlns:a16="http://schemas.microsoft.com/office/drawing/2014/main" id="{FF27ED1A-446F-7282-5690-9FC02E423FF8}"/>
              </a:ext>
            </a:extLst>
          </p:cNvPr>
          <p:cNvSpPr>
            <a:spLocks noChangeArrowheads="1"/>
          </p:cNvSpPr>
          <p:nvPr/>
        </p:nvSpPr>
        <p:spPr bwMode="auto">
          <a:xfrm>
            <a:off x="5237163" y="3445995"/>
            <a:ext cx="6651625" cy="19208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Rectangle 11">
            <a:extLst>
              <a:ext uri="{FF2B5EF4-FFF2-40B4-BE49-F238E27FC236}">
                <a16:creationId xmlns:a16="http://schemas.microsoft.com/office/drawing/2014/main" id="{73854E85-321C-53EA-3236-1B8EB3C62E22}"/>
              </a:ext>
            </a:extLst>
          </p:cNvPr>
          <p:cNvSpPr>
            <a:spLocks noChangeArrowheads="1"/>
          </p:cNvSpPr>
          <p:nvPr/>
        </p:nvSpPr>
        <p:spPr bwMode="auto">
          <a:xfrm>
            <a:off x="298451" y="5366870"/>
            <a:ext cx="4938713" cy="13112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Rectangle 12">
            <a:extLst>
              <a:ext uri="{FF2B5EF4-FFF2-40B4-BE49-F238E27FC236}">
                <a16:creationId xmlns:a16="http://schemas.microsoft.com/office/drawing/2014/main" id="{8E0B2F18-C7AE-60F3-31ED-2391E5BD5A5E}"/>
              </a:ext>
            </a:extLst>
          </p:cNvPr>
          <p:cNvSpPr>
            <a:spLocks noChangeArrowheads="1"/>
          </p:cNvSpPr>
          <p:nvPr/>
        </p:nvSpPr>
        <p:spPr bwMode="auto">
          <a:xfrm>
            <a:off x="5237163" y="5366870"/>
            <a:ext cx="6651625" cy="13112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Line 13">
            <a:extLst>
              <a:ext uri="{FF2B5EF4-FFF2-40B4-BE49-F238E27FC236}">
                <a16:creationId xmlns:a16="http://schemas.microsoft.com/office/drawing/2014/main" id="{0815D144-F429-03E3-CA4D-48163330CD48}"/>
              </a:ext>
            </a:extLst>
          </p:cNvPr>
          <p:cNvSpPr>
            <a:spLocks noChangeShapeType="1"/>
          </p:cNvSpPr>
          <p:nvPr/>
        </p:nvSpPr>
        <p:spPr bwMode="auto">
          <a:xfrm>
            <a:off x="292101" y="1525120"/>
            <a:ext cx="11603038" cy="0"/>
          </a:xfrm>
          <a:prstGeom prst="line">
            <a:avLst/>
          </a:prstGeom>
          <a:noFill/>
          <a:ln w="12700" cap="flat">
            <a:solidFill>
              <a:srgbClr val="4F81B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Line 14">
            <a:extLst>
              <a:ext uri="{FF2B5EF4-FFF2-40B4-BE49-F238E27FC236}">
                <a16:creationId xmlns:a16="http://schemas.microsoft.com/office/drawing/2014/main" id="{5751F4B4-F667-CBE9-B9A1-C4A75F040CF7}"/>
              </a:ext>
            </a:extLst>
          </p:cNvPr>
          <p:cNvSpPr>
            <a:spLocks noChangeShapeType="1"/>
          </p:cNvSpPr>
          <p:nvPr/>
        </p:nvSpPr>
        <p:spPr bwMode="auto">
          <a:xfrm>
            <a:off x="292101" y="3445995"/>
            <a:ext cx="11603038" cy="0"/>
          </a:xfrm>
          <a:prstGeom prst="line">
            <a:avLst/>
          </a:prstGeom>
          <a:noFill/>
          <a:ln w="12700" cap="flat">
            <a:solidFill>
              <a:srgbClr val="4F81B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Line 15">
            <a:extLst>
              <a:ext uri="{FF2B5EF4-FFF2-40B4-BE49-F238E27FC236}">
                <a16:creationId xmlns:a16="http://schemas.microsoft.com/office/drawing/2014/main" id="{746B2F0E-CE12-21F0-2909-98D482726190}"/>
              </a:ext>
            </a:extLst>
          </p:cNvPr>
          <p:cNvSpPr>
            <a:spLocks noChangeShapeType="1"/>
          </p:cNvSpPr>
          <p:nvPr/>
        </p:nvSpPr>
        <p:spPr bwMode="auto">
          <a:xfrm>
            <a:off x="292101" y="5366870"/>
            <a:ext cx="11603038" cy="0"/>
          </a:xfrm>
          <a:prstGeom prst="line">
            <a:avLst/>
          </a:prstGeom>
          <a:noFill/>
          <a:ln w="12700" cap="flat">
            <a:solidFill>
              <a:srgbClr val="4F81B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Line 16">
            <a:extLst>
              <a:ext uri="{FF2B5EF4-FFF2-40B4-BE49-F238E27FC236}">
                <a16:creationId xmlns:a16="http://schemas.microsoft.com/office/drawing/2014/main" id="{4328F62E-931C-54E2-DF05-8B4C499BF984}"/>
              </a:ext>
            </a:extLst>
          </p:cNvPr>
          <p:cNvSpPr>
            <a:spLocks noChangeShapeType="1"/>
          </p:cNvSpPr>
          <p:nvPr/>
        </p:nvSpPr>
        <p:spPr bwMode="auto">
          <a:xfrm>
            <a:off x="298451" y="1034582"/>
            <a:ext cx="0" cy="5649913"/>
          </a:xfrm>
          <a:prstGeom prst="line">
            <a:avLst/>
          </a:prstGeom>
          <a:noFill/>
          <a:ln w="12700" cap="flat">
            <a:solidFill>
              <a:srgbClr val="4F81B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Line 17">
            <a:extLst>
              <a:ext uri="{FF2B5EF4-FFF2-40B4-BE49-F238E27FC236}">
                <a16:creationId xmlns:a16="http://schemas.microsoft.com/office/drawing/2014/main" id="{B1878D8B-5879-0FCB-C8D0-381D9BEC1D00}"/>
              </a:ext>
            </a:extLst>
          </p:cNvPr>
          <p:cNvSpPr>
            <a:spLocks noChangeShapeType="1"/>
          </p:cNvSpPr>
          <p:nvPr/>
        </p:nvSpPr>
        <p:spPr bwMode="auto">
          <a:xfrm>
            <a:off x="11888788" y="1034582"/>
            <a:ext cx="0" cy="5649913"/>
          </a:xfrm>
          <a:prstGeom prst="line">
            <a:avLst/>
          </a:prstGeom>
          <a:noFill/>
          <a:ln w="12700" cap="flat">
            <a:solidFill>
              <a:srgbClr val="4F81B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Line 18">
            <a:extLst>
              <a:ext uri="{FF2B5EF4-FFF2-40B4-BE49-F238E27FC236}">
                <a16:creationId xmlns:a16="http://schemas.microsoft.com/office/drawing/2014/main" id="{D68E43A7-49B9-2697-F2A3-06BC804098DB}"/>
              </a:ext>
            </a:extLst>
          </p:cNvPr>
          <p:cNvSpPr>
            <a:spLocks noChangeShapeType="1"/>
          </p:cNvSpPr>
          <p:nvPr/>
        </p:nvSpPr>
        <p:spPr bwMode="auto">
          <a:xfrm>
            <a:off x="292101" y="1040932"/>
            <a:ext cx="11603038" cy="0"/>
          </a:xfrm>
          <a:prstGeom prst="line">
            <a:avLst/>
          </a:prstGeom>
          <a:noFill/>
          <a:ln w="12700" cap="flat">
            <a:solidFill>
              <a:srgbClr val="4F81B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Line 19">
            <a:extLst>
              <a:ext uri="{FF2B5EF4-FFF2-40B4-BE49-F238E27FC236}">
                <a16:creationId xmlns:a16="http://schemas.microsoft.com/office/drawing/2014/main" id="{34D6EBB1-7C8D-1E7F-6D3C-A95729F4BD22}"/>
              </a:ext>
            </a:extLst>
          </p:cNvPr>
          <p:cNvSpPr>
            <a:spLocks noChangeShapeType="1"/>
          </p:cNvSpPr>
          <p:nvPr/>
        </p:nvSpPr>
        <p:spPr bwMode="auto">
          <a:xfrm>
            <a:off x="292101" y="6678145"/>
            <a:ext cx="11603038" cy="0"/>
          </a:xfrm>
          <a:prstGeom prst="line">
            <a:avLst/>
          </a:prstGeom>
          <a:noFill/>
          <a:ln w="12700" cap="flat">
            <a:solidFill>
              <a:srgbClr val="4F81B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Rectangle 20">
            <a:extLst>
              <a:ext uri="{FF2B5EF4-FFF2-40B4-BE49-F238E27FC236}">
                <a16:creationId xmlns:a16="http://schemas.microsoft.com/office/drawing/2014/main" id="{14DC8449-F78A-1C87-5A6D-3D2CDC10C28E}"/>
              </a:ext>
            </a:extLst>
          </p:cNvPr>
          <p:cNvSpPr>
            <a:spLocks noChangeArrowheads="1"/>
          </p:cNvSpPr>
          <p:nvPr/>
        </p:nvSpPr>
        <p:spPr bwMode="auto">
          <a:xfrm>
            <a:off x="7824788" y="1082207"/>
            <a:ext cx="169068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FFFFFF"/>
                </a:solidFill>
                <a:effectLst/>
                <a:latin typeface="Calibri" panose="020F0502020204030204" pitchFamily="34" charset="0"/>
              </a:rPr>
              <a:t>Opportunities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4" name="Rectangle 21">
            <a:extLst>
              <a:ext uri="{FF2B5EF4-FFF2-40B4-BE49-F238E27FC236}">
                <a16:creationId xmlns:a16="http://schemas.microsoft.com/office/drawing/2014/main" id="{14FCEE31-91E8-B153-B447-C616204C80F5}"/>
              </a:ext>
            </a:extLst>
          </p:cNvPr>
          <p:cNvSpPr>
            <a:spLocks noChangeArrowheads="1"/>
          </p:cNvSpPr>
          <p:nvPr/>
        </p:nvSpPr>
        <p:spPr bwMode="auto">
          <a:xfrm>
            <a:off x="1903413" y="1082207"/>
            <a:ext cx="1958975"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FFFFFF"/>
                </a:solidFill>
                <a:effectLst/>
                <a:latin typeface="Calibri" panose="020F0502020204030204" pitchFamily="34" charset="0"/>
              </a:rPr>
              <a:t>Common Pitfalls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5" name="Rectangle 22">
            <a:extLst>
              <a:ext uri="{FF2B5EF4-FFF2-40B4-BE49-F238E27FC236}">
                <a16:creationId xmlns:a16="http://schemas.microsoft.com/office/drawing/2014/main" id="{A6D4C068-223B-9385-B3D1-0480CA882B2A}"/>
              </a:ext>
            </a:extLst>
          </p:cNvPr>
          <p:cNvSpPr>
            <a:spLocks noChangeArrowheads="1"/>
          </p:cNvSpPr>
          <p:nvPr/>
        </p:nvSpPr>
        <p:spPr bwMode="auto">
          <a:xfrm>
            <a:off x="5329238" y="1580682"/>
            <a:ext cx="201613"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6" name="Rectangle 23">
            <a:extLst>
              <a:ext uri="{FF2B5EF4-FFF2-40B4-BE49-F238E27FC236}">
                <a16:creationId xmlns:a16="http://schemas.microsoft.com/office/drawing/2014/main" id="{33A340AD-2E05-7DA0-D7AB-26A5276C91C6}"/>
              </a:ext>
            </a:extLst>
          </p:cNvPr>
          <p:cNvSpPr>
            <a:spLocks noChangeArrowheads="1"/>
          </p:cNvSpPr>
          <p:nvPr/>
        </p:nvSpPr>
        <p:spPr bwMode="auto">
          <a:xfrm>
            <a:off x="5614988" y="1567982"/>
            <a:ext cx="5662613"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Calibri" panose="020F0502020204030204" pitchFamily="34" charset="0"/>
              </a:rPr>
              <a:t>Stick to the process while identifying areas for future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7" name="Rectangle 24">
            <a:extLst>
              <a:ext uri="{FF2B5EF4-FFF2-40B4-BE49-F238E27FC236}">
                <a16:creationId xmlns:a16="http://schemas.microsoft.com/office/drawing/2014/main" id="{496BC8D5-978E-76A9-370F-10A2F7F53D04}"/>
              </a:ext>
            </a:extLst>
          </p:cNvPr>
          <p:cNvSpPr>
            <a:spLocks noChangeArrowheads="1"/>
          </p:cNvSpPr>
          <p:nvPr/>
        </p:nvSpPr>
        <p:spPr bwMode="auto">
          <a:xfrm>
            <a:off x="5614988" y="1872782"/>
            <a:ext cx="1543050"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Calibri" panose="020F0502020204030204" pitchFamily="34" charset="0"/>
              </a:rPr>
              <a:t>improvement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8" name="Rectangle 25">
            <a:extLst>
              <a:ext uri="{FF2B5EF4-FFF2-40B4-BE49-F238E27FC236}">
                <a16:creationId xmlns:a16="http://schemas.microsoft.com/office/drawing/2014/main" id="{B516B50E-F180-7DE6-427D-3DE9C57518F3}"/>
              </a:ext>
            </a:extLst>
          </p:cNvPr>
          <p:cNvSpPr>
            <a:spLocks noChangeArrowheads="1"/>
          </p:cNvSpPr>
          <p:nvPr/>
        </p:nvSpPr>
        <p:spPr bwMode="auto">
          <a:xfrm>
            <a:off x="5329238" y="2190282"/>
            <a:ext cx="201613"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9" name="Rectangle 26">
            <a:extLst>
              <a:ext uri="{FF2B5EF4-FFF2-40B4-BE49-F238E27FC236}">
                <a16:creationId xmlns:a16="http://schemas.microsoft.com/office/drawing/2014/main" id="{FB392401-0EBD-C2A4-7EED-C2F8DB03BA3D}"/>
              </a:ext>
            </a:extLst>
          </p:cNvPr>
          <p:cNvSpPr>
            <a:spLocks noChangeArrowheads="1"/>
          </p:cNvSpPr>
          <p:nvPr/>
        </p:nvSpPr>
        <p:spPr bwMode="auto">
          <a:xfrm>
            <a:off x="5614988" y="2177582"/>
            <a:ext cx="3943350"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Calibri" panose="020F0502020204030204" pitchFamily="34" charset="0"/>
              </a:rPr>
              <a:t>Remind yourself that this is why you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0" name="Rectangle 27">
            <a:extLst>
              <a:ext uri="{FF2B5EF4-FFF2-40B4-BE49-F238E27FC236}">
                <a16:creationId xmlns:a16="http://schemas.microsoft.com/office/drawing/2014/main" id="{3F5A37B2-3509-E346-AE13-2A44F99512EF}"/>
              </a:ext>
            </a:extLst>
          </p:cNvPr>
          <p:cNvSpPr>
            <a:spLocks noChangeArrowheads="1"/>
          </p:cNvSpPr>
          <p:nvPr/>
        </p:nvSpPr>
        <p:spPr bwMode="auto">
          <a:xfrm>
            <a:off x="9393238" y="2177582"/>
            <a:ext cx="1403350"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Calibri" panose="020F0502020204030204" pitchFamily="34" charset="0"/>
              </a:rPr>
              <a:t>made a plan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1" name="Rectangle 28">
            <a:extLst>
              <a:ext uri="{FF2B5EF4-FFF2-40B4-BE49-F238E27FC236}">
                <a16:creationId xmlns:a16="http://schemas.microsoft.com/office/drawing/2014/main" id="{A99FC332-4591-876C-9680-8B53ECF5AA6F}"/>
              </a:ext>
            </a:extLst>
          </p:cNvPr>
          <p:cNvSpPr>
            <a:spLocks noChangeArrowheads="1"/>
          </p:cNvSpPr>
          <p:nvPr/>
        </p:nvSpPr>
        <p:spPr bwMode="auto">
          <a:xfrm>
            <a:off x="5329238" y="2495082"/>
            <a:ext cx="201613"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2" name="Rectangle 29">
            <a:extLst>
              <a:ext uri="{FF2B5EF4-FFF2-40B4-BE49-F238E27FC236}">
                <a16:creationId xmlns:a16="http://schemas.microsoft.com/office/drawing/2014/main" id="{46017FBA-E509-0B7D-902E-259BAEED695E}"/>
              </a:ext>
            </a:extLst>
          </p:cNvPr>
          <p:cNvSpPr>
            <a:spLocks noChangeArrowheads="1"/>
          </p:cNvSpPr>
          <p:nvPr/>
        </p:nvSpPr>
        <p:spPr bwMode="auto">
          <a:xfrm>
            <a:off x="5614988" y="2480795"/>
            <a:ext cx="5392738"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Think outside the box to identify possible solutions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3" name="Rectangle 30">
            <a:extLst>
              <a:ext uri="{FF2B5EF4-FFF2-40B4-BE49-F238E27FC236}">
                <a16:creationId xmlns:a16="http://schemas.microsoft.com/office/drawing/2014/main" id="{46CE0FF0-ACFF-7E88-8659-C6AE42D2CFA2}"/>
              </a:ext>
            </a:extLst>
          </p:cNvPr>
          <p:cNvSpPr>
            <a:spLocks noChangeArrowheads="1"/>
          </p:cNvSpPr>
          <p:nvPr/>
        </p:nvSpPr>
        <p:spPr bwMode="auto">
          <a:xfrm>
            <a:off x="5329238" y="2799882"/>
            <a:ext cx="201613"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4" name="Rectangle 31">
            <a:extLst>
              <a:ext uri="{FF2B5EF4-FFF2-40B4-BE49-F238E27FC236}">
                <a16:creationId xmlns:a16="http://schemas.microsoft.com/office/drawing/2014/main" id="{20D95C50-8E47-8467-CAE1-2F1630BB089B}"/>
              </a:ext>
            </a:extLst>
          </p:cNvPr>
          <p:cNvSpPr>
            <a:spLocks noChangeArrowheads="1"/>
          </p:cNvSpPr>
          <p:nvPr/>
        </p:nvSpPr>
        <p:spPr bwMode="auto">
          <a:xfrm>
            <a:off x="5614988" y="2785595"/>
            <a:ext cx="6099175"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Calibri" panose="020F0502020204030204" pitchFamily="34" charset="0"/>
              </a:rPr>
              <a:t>Get on the same page with your project team and ask for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5" name="Rectangle 32">
            <a:extLst>
              <a:ext uri="{FF2B5EF4-FFF2-40B4-BE49-F238E27FC236}">
                <a16:creationId xmlns:a16="http://schemas.microsoft.com/office/drawing/2014/main" id="{FECE234A-ADD2-C7A0-4BD6-71D501CE2C1F}"/>
              </a:ext>
            </a:extLst>
          </p:cNvPr>
          <p:cNvSpPr>
            <a:spLocks noChangeArrowheads="1"/>
          </p:cNvSpPr>
          <p:nvPr/>
        </p:nvSpPr>
        <p:spPr bwMode="auto">
          <a:xfrm>
            <a:off x="5614988" y="3090395"/>
            <a:ext cx="2843213"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input from outside parties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6" name="Rectangle 33">
            <a:extLst>
              <a:ext uri="{FF2B5EF4-FFF2-40B4-BE49-F238E27FC236}">
                <a16:creationId xmlns:a16="http://schemas.microsoft.com/office/drawing/2014/main" id="{40E8DDF6-6A4B-43E4-9478-4209B47195A5}"/>
              </a:ext>
            </a:extLst>
          </p:cNvPr>
          <p:cNvSpPr>
            <a:spLocks noChangeArrowheads="1"/>
          </p:cNvSpPr>
          <p:nvPr/>
        </p:nvSpPr>
        <p:spPr bwMode="auto">
          <a:xfrm>
            <a:off x="390526" y="1567982"/>
            <a:ext cx="2417763"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Calibri" panose="020F0502020204030204" pitchFamily="34" charset="0"/>
              </a:rPr>
              <a:t>Feeling overwhelmed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7" name="Rectangle 34">
            <a:extLst>
              <a:ext uri="{FF2B5EF4-FFF2-40B4-BE49-F238E27FC236}">
                <a16:creationId xmlns:a16="http://schemas.microsoft.com/office/drawing/2014/main" id="{306753A8-9446-1199-B6B8-236FD30C7479}"/>
              </a:ext>
            </a:extLst>
          </p:cNvPr>
          <p:cNvSpPr>
            <a:spLocks noChangeArrowheads="1"/>
          </p:cNvSpPr>
          <p:nvPr/>
        </p:nvSpPr>
        <p:spPr bwMode="auto">
          <a:xfrm>
            <a:off x="390526" y="2177582"/>
            <a:ext cx="4714875"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There is a tendency to want to abandon the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8" name="Rectangle 35">
            <a:extLst>
              <a:ext uri="{FF2B5EF4-FFF2-40B4-BE49-F238E27FC236}">
                <a16:creationId xmlns:a16="http://schemas.microsoft.com/office/drawing/2014/main" id="{AA39665E-EE04-499E-1896-E3F0751D2606}"/>
              </a:ext>
            </a:extLst>
          </p:cNvPr>
          <p:cNvSpPr>
            <a:spLocks noChangeArrowheads="1"/>
          </p:cNvSpPr>
          <p:nvPr/>
        </p:nvSpPr>
        <p:spPr bwMode="auto">
          <a:xfrm>
            <a:off x="390526" y="2480795"/>
            <a:ext cx="4271963"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Calibri" panose="020F0502020204030204" pitchFamily="34" charset="0"/>
              </a:rPr>
              <a:t>process when you are dealt with a truly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9" name="Rectangle 36">
            <a:extLst>
              <a:ext uri="{FF2B5EF4-FFF2-40B4-BE49-F238E27FC236}">
                <a16:creationId xmlns:a16="http://schemas.microsoft.com/office/drawing/2014/main" id="{01B0D12F-C72A-F8E8-A219-161C01F3F64F}"/>
              </a:ext>
            </a:extLst>
          </p:cNvPr>
          <p:cNvSpPr>
            <a:spLocks noChangeArrowheads="1"/>
          </p:cNvSpPr>
          <p:nvPr/>
        </p:nvSpPr>
        <p:spPr bwMode="auto">
          <a:xfrm>
            <a:off x="390526" y="2785595"/>
            <a:ext cx="1438275"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difficult case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0" name="Rectangle 37">
            <a:extLst>
              <a:ext uri="{FF2B5EF4-FFF2-40B4-BE49-F238E27FC236}">
                <a16:creationId xmlns:a16="http://schemas.microsoft.com/office/drawing/2014/main" id="{34B11E2E-DA51-C287-92F4-701661A8A76C}"/>
              </a:ext>
            </a:extLst>
          </p:cNvPr>
          <p:cNvSpPr>
            <a:spLocks noChangeArrowheads="1"/>
          </p:cNvSpPr>
          <p:nvPr/>
        </p:nvSpPr>
        <p:spPr bwMode="auto">
          <a:xfrm>
            <a:off x="5329238" y="3501557"/>
            <a:ext cx="201613"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1" name="Rectangle 38">
            <a:extLst>
              <a:ext uri="{FF2B5EF4-FFF2-40B4-BE49-F238E27FC236}">
                <a16:creationId xmlns:a16="http://schemas.microsoft.com/office/drawing/2014/main" id="{E53F2D0F-5BEA-DE5A-6F08-F83B35BAB45B}"/>
              </a:ext>
            </a:extLst>
          </p:cNvPr>
          <p:cNvSpPr>
            <a:spLocks noChangeArrowheads="1"/>
          </p:cNvSpPr>
          <p:nvPr/>
        </p:nvSpPr>
        <p:spPr bwMode="auto">
          <a:xfrm>
            <a:off x="5614988" y="3488857"/>
            <a:ext cx="5554663"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Get together with your project team and decide the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2" name="Rectangle 39">
            <a:extLst>
              <a:ext uri="{FF2B5EF4-FFF2-40B4-BE49-F238E27FC236}">
                <a16:creationId xmlns:a16="http://schemas.microsoft.com/office/drawing/2014/main" id="{B3B5FBC5-0B01-4EDB-0973-4E991B832820}"/>
              </a:ext>
            </a:extLst>
          </p:cNvPr>
          <p:cNvSpPr>
            <a:spLocks noChangeArrowheads="1"/>
          </p:cNvSpPr>
          <p:nvPr/>
        </p:nvSpPr>
        <p:spPr bwMode="auto">
          <a:xfrm>
            <a:off x="5614988" y="3793657"/>
            <a:ext cx="6392863"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smallest improvement you will accept to show progress and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3" name="Rectangle 40">
            <a:extLst>
              <a:ext uri="{FF2B5EF4-FFF2-40B4-BE49-F238E27FC236}">
                <a16:creationId xmlns:a16="http://schemas.microsoft.com/office/drawing/2014/main" id="{CE4565E1-BAFB-C4A1-6A51-9E51318DF41D}"/>
              </a:ext>
            </a:extLst>
          </p:cNvPr>
          <p:cNvSpPr>
            <a:spLocks noChangeArrowheads="1"/>
          </p:cNvSpPr>
          <p:nvPr/>
        </p:nvSpPr>
        <p:spPr bwMode="auto">
          <a:xfrm>
            <a:off x="5614988" y="4096870"/>
            <a:ext cx="4470400"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work with the tenant to implement a plan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 name="Rectangle 41">
            <a:extLst>
              <a:ext uri="{FF2B5EF4-FFF2-40B4-BE49-F238E27FC236}">
                <a16:creationId xmlns:a16="http://schemas.microsoft.com/office/drawing/2014/main" id="{E11A9147-560A-E8BF-CBA2-B104DE6CFDE4}"/>
              </a:ext>
            </a:extLst>
          </p:cNvPr>
          <p:cNvSpPr>
            <a:spLocks noChangeArrowheads="1"/>
          </p:cNvSpPr>
          <p:nvPr/>
        </p:nvSpPr>
        <p:spPr bwMode="auto">
          <a:xfrm>
            <a:off x="5329238" y="4415957"/>
            <a:ext cx="201613"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5" name="Rectangle 42">
            <a:extLst>
              <a:ext uri="{FF2B5EF4-FFF2-40B4-BE49-F238E27FC236}">
                <a16:creationId xmlns:a16="http://schemas.microsoft.com/office/drawing/2014/main" id="{077AD85E-7876-1F2E-F899-62161B933A22}"/>
              </a:ext>
            </a:extLst>
          </p:cNvPr>
          <p:cNvSpPr>
            <a:spLocks noChangeArrowheads="1"/>
          </p:cNvSpPr>
          <p:nvPr/>
        </p:nvSpPr>
        <p:spPr bwMode="auto">
          <a:xfrm>
            <a:off x="5614988" y="4401670"/>
            <a:ext cx="6240463"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Calibri" panose="020F0502020204030204" pitchFamily="34" charset="0"/>
              </a:rPr>
              <a:t>Celebrate every accomplishment. Everything you do keeps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6" name="Rectangle 43">
            <a:extLst>
              <a:ext uri="{FF2B5EF4-FFF2-40B4-BE49-F238E27FC236}">
                <a16:creationId xmlns:a16="http://schemas.microsoft.com/office/drawing/2014/main" id="{2BD4A167-36F3-7F73-223B-D4B615793A72}"/>
              </a:ext>
            </a:extLst>
          </p:cNvPr>
          <p:cNvSpPr>
            <a:spLocks noChangeArrowheads="1"/>
          </p:cNvSpPr>
          <p:nvPr/>
        </p:nvSpPr>
        <p:spPr bwMode="auto">
          <a:xfrm>
            <a:off x="5614988" y="4706470"/>
            <a:ext cx="1666875"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Calibri" panose="020F0502020204030204" pitchFamily="34" charset="0"/>
              </a:rPr>
              <a:t>people housed</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7" name="Rectangle 44">
            <a:extLst>
              <a:ext uri="{FF2B5EF4-FFF2-40B4-BE49-F238E27FC236}">
                <a16:creationId xmlns:a16="http://schemas.microsoft.com/office/drawing/2014/main" id="{19814B79-0568-3856-F69B-5A7E41A7DAB9}"/>
              </a:ext>
            </a:extLst>
          </p:cNvPr>
          <p:cNvSpPr>
            <a:spLocks noChangeArrowheads="1"/>
          </p:cNvSpPr>
          <p:nvPr/>
        </p:nvSpPr>
        <p:spPr bwMode="auto">
          <a:xfrm>
            <a:off x="5329238" y="5025557"/>
            <a:ext cx="201613"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8" name="Rectangle 45">
            <a:extLst>
              <a:ext uri="{FF2B5EF4-FFF2-40B4-BE49-F238E27FC236}">
                <a16:creationId xmlns:a16="http://schemas.microsoft.com/office/drawing/2014/main" id="{4783EC1D-66E6-2C1A-A35E-BCCE427F4F3D}"/>
              </a:ext>
            </a:extLst>
          </p:cNvPr>
          <p:cNvSpPr>
            <a:spLocks noChangeArrowheads="1"/>
          </p:cNvSpPr>
          <p:nvPr/>
        </p:nvSpPr>
        <p:spPr bwMode="auto">
          <a:xfrm>
            <a:off x="5614988" y="5011270"/>
            <a:ext cx="6135688"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Calibri" panose="020F0502020204030204" pitchFamily="34" charset="0"/>
              </a:rPr>
              <a:t>Have a long view. Sometimes it takes time to see progress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9" name="Rectangle 46">
            <a:extLst>
              <a:ext uri="{FF2B5EF4-FFF2-40B4-BE49-F238E27FC236}">
                <a16:creationId xmlns:a16="http://schemas.microsoft.com/office/drawing/2014/main" id="{4F9F458D-2D10-FBC9-A383-5BF87DD31AFA}"/>
              </a:ext>
            </a:extLst>
          </p:cNvPr>
          <p:cNvSpPr>
            <a:spLocks noChangeArrowheads="1"/>
          </p:cNvSpPr>
          <p:nvPr/>
        </p:nvSpPr>
        <p:spPr bwMode="auto">
          <a:xfrm>
            <a:off x="390526" y="3488857"/>
            <a:ext cx="4206875"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Calibri" panose="020F0502020204030204" pitchFamily="34" charset="0"/>
              </a:rPr>
              <a:t>Feeling that improvement is impossible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0" name="Rectangle 47">
            <a:extLst>
              <a:ext uri="{FF2B5EF4-FFF2-40B4-BE49-F238E27FC236}">
                <a16:creationId xmlns:a16="http://schemas.microsoft.com/office/drawing/2014/main" id="{680D3AC7-8E9B-C0F1-A683-0F6DB1E7606A}"/>
              </a:ext>
            </a:extLst>
          </p:cNvPr>
          <p:cNvSpPr>
            <a:spLocks noChangeArrowheads="1"/>
          </p:cNvSpPr>
          <p:nvPr/>
        </p:nvSpPr>
        <p:spPr bwMode="auto">
          <a:xfrm>
            <a:off x="390526" y="4096870"/>
            <a:ext cx="3606800"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“How could this ever get better?”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1" name="Rectangle 48">
            <a:extLst>
              <a:ext uri="{FF2B5EF4-FFF2-40B4-BE49-F238E27FC236}">
                <a16:creationId xmlns:a16="http://schemas.microsoft.com/office/drawing/2014/main" id="{A1DEC87A-B72F-907E-54D2-3DB70C001927}"/>
              </a:ext>
            </a:extLst>
          </p:cNvPr>
          <p:cNvSpPr>
            <a:spLocks noChangeArrowheads="1"/>
          </p:cNvSpPr>
          <p:nvPr/>
        </p:nvSpPr>
        <p:spPr bwMode="auto">
          <a:xfrm>
            <a:off x="390526" y="4401670"/>
            <a:ext cx="3541713"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“I don’t know how to help them”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2" name="Rectangle 49">
            <a:extLst>
              <a:ext uri="{FF2B5EF4-FFF2-40B4-BE49-F238E27FC236}">
                <a16:creationId xmlns:a16="http://schemas.microsoft.com/office/drawing/2014/main" id="{07887DD9-F41D-3E4E-67C9-2F85EB20DF69}"/>
              </a:ext>
            </a:extLst>
          </p:cNvPr>
          <p:cNvSpPr>
            <a:spLocks noChangeArrowheads="1"/>
          </p:cNvSpPr>
          <p:nvPr/>
        </p:nvSpPr>
        <p:spPr bwMode="auto">
          <a:xfrm>
            <a:off x="5329238" y="5422432"/>
            <a:ext cx="201613"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3" name="Rectangle 50">
            <a:extLst>
              <a:ext uri="{FF2B5EF4-FFF2-40B4-BE49-F238E27FC236}">
                <a16:creationId xmlns:a16="http://schemas.microsoft.com/office/drawing/2014/main" id="{847C143F-9173-612B-4D54-C7F3FDD0227E}"/>
              </a:ext>
            </a:extLst>
          </p:cNvPr>
          <p:cNvSpPr>
            <a:spLocks noChangeArrowheads="1"/>
          </p:cNvSpPr>
          <p:nvPr/>
        </p:nvSpPr>
        <p:spPr bwMode="auto">
          <a:xfrm>
            <a:off x="5614988" y="5409732"/>
            <a:ext cx="4164013"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Trust your plan and trust your partners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4" name="Rectangle 51">
            <a:extLst>
              <a:ext uri="{FF2B5EF4-FFF2-40B4-BE49-F238E27FC236}">
                <a16:creationId xmlns:a16="http://schemas.microsoft.com/office/drawing/2014/main" id="{4A341276-64D4-99D6-9084-4025BE83CD4B}"/>
              </a:ext>
            </a:extLst>
          </p:cNvPr>
          <p:cNvSpPr>
            <a:spLocks noChangeArrowheads="1"/>
          </p:cNvSpPr>
          <p:nvPr/>
        </p:nvSpPr>
        <p:spPr bwMode="auto">
          <a:xfrm>
            <a:off x="5329238" y="5727232"/>
            <a:ext cx="201613"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5" name="Rectangle 52">
            <a:extLst>
              <a:ext uri="{FF2B5EF4-FFF2-40B4-BE49-F238E27FC236}">
                <a16:creationId xmlns:a16="http://schemas.microsoft.com/office/drawing/2014/main" id="{297830BF-99D0-3072-F490-C57F89481B71}"/>
              </a:ext>
            </a:extLst>
          </p:cNvPr>
          <p:cNvSpPr>
            <a:spLocks noChangeArrowheads="1"/>
          </p:cNvSpPr>
          <p:nvPr/>
        </p:nvSpPr>
        <p:spPr bwMode="auto">
          <a:xfrm>
            <a:off x="5614988" y="5712945"/>
            <a:ext cx="5800725"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Sometimes eviction is the only option for the safety of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6" name="Rectangle 53">
            <a:extLst>
              <a:ext uri="{FF2B5EF4-FFF2-40B4-BE49-F238E27FC236}">
                <a16:creationId xmlns:a16="http://schemas.microsoft.com/office/drawing/2014/main" id="{43A87057-990C-5624-6659-D699064886E7}"/>
              </a:ext>
            </a:extLst>
          </p:cNvPr>
          <p:cNvSpPr>
            <a:spLocks noChangeArrowheads="1"/>
          </p:cNvSpPr>
          <p:nvPr/>
        </p:nvSpPr>
        <p:spPr bwMode="auto">
          <a:xfrm>
            <a:off x="5614988" y="6017745"/>
            <a:ext cx="3325813"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everyone else at the property.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7" name="Rectangle 54">
            <a:extLst>
              <a:ext uri="{FF2B5EF4-FFF2-40B4-BE49-F238E27FC236}">
                <a16:creationId xmlns:a16="http://schemas.microsoft.com/office/drawing/2014/main" id="{E4E13101-8490-9E2F-067A-C337A78ABBD8}"/>
              </a:ext>
            </a:extLst>
          </p:cNvPr>
          <p:cNvSpPr>
            <a:spLocks noChangeArrowheads="1"/>
          </p:cNvSpPr>
          <p:nvPr/>
        </p:nvSpPr>
        <p:spPr bwMode="auto">
          <a:xfrm>
            <a:off x="8774113" y="6017745"/>
            <a:ext cx="1162050"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As long as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8" name="Rectangle 55">
            <a:extLst>
              <a:ext uri="{FF2B5EF4-FFF2-40B4-BE49-F238E27FC236}">
                <a16:creationId xmlns:a16="http://schemas.microsoft.com/office/drawing/2014/main" id="{3F534C59-FE37-87EC-2C30-7E577D3CF913}"/>
              </a:ext>
            </a:extLst>
          </p:cNvPr>
          <p:cNvSpPr>
            <a:spLocks noChangeArrowheads="1"/>
          </p:cNvSpPr>
          <p:nvPr/>
        </p:nvSpPr>
        <p:spPr bwMode="auto">
          <a:xfrm>
            <a:off x="9858376" y="6017745"/>
            <a:ext cx="1898650"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your plan covers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9" name="Rectangle 56">
            <a:extLst>
              <a:ext uri="{FF2B5EF4-FFF2-40B4-BE49-F238E27FC236}">
                <a16:creationId xmlns:a16="http://schemas.microsoft.com/office/drawing/2014/main" id="{FD0DF15A-3786-9FDF-442A-67DBE420377A}"/>
              </a:ext>
            </a:extLst>
          </p:cNvPr>
          <p:cNvSpPr>
            <a:spLocks noChangeArrowheads="1"/>
          </p:cNvSpPr>
          <p:nvPr/>
        </p:nvSpPr>
        <p:spPr bwMode="auto">
          <a:xfrm>
            <a:off x="5614988" y="6322545"/>
            <a:ext cx="4038600"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this, you have nothing to worry about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0" name="Rectangle 57">
            <a:extLst>
              <a:ext uri="{FF2B5EF4-FFF2-40B4-BE49-F238E27FC236}">
                <a16:creationId xmlns:a16="http://schemas.microsoft.com/office/drawing/2014/main" id="{49466EFD-D8D9-A41C-D743-AEF3C37D61AC}"/>
              </a:ext>
            </a:extLst>
          </p:cNvPr>
          <p:cNvSpPr>
            <a:spLocks noChangeArrowheads="1"/>
          </p:cNvSpPr>
          <p:nvPr/>
        </p:nvSpPr>
        <p:spPr bwMode="auto">
          <a:xfrm>
            <a:off x="390526" y="5409732"/>
            <a:ext cx="4851400"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Calibri" panose="020F0502020204030204" pitchFamily="34" charset="0"/>
              </a:rPr>
              <a:t>Skepticism that the plan will not allow you to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1" name="Rectangle 58">
            <a:extLst>
              <a:ext uri="{FF2B5EF4-FFF2-40B4-BE49-F238E27FC236}">
                <a16:creationId xmlns:a16="http://schemas.microsoft.com/office/drawing/2014/main" id="{6F116BD5-C075-2A38-A8F8-32F46BE970B6}"/>
              </a:ext>
            </a:extLst>
          </p:cNvPr>
          <p:cNvSpPr>
            <a:spLocks noChangeArrowheads="1"/>
          </p:cNvSpPr>
          <p:nvPr/>
        </p:nvSpPr>
        <p:spPr bwMode="auto">
          <a:xfrm>
            <a:off x="390526" y="5712945"/>
            <a:ext cx="3451225"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respond in dangerous situations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3" name="Title 1">
            <a:extLst>
              <a:ext uri="{FF2B5EF4-FFF2-40B4-BE49-F238E27FC236}">
                <a16:creationId xmlns:a16="http://schemas.microsoft.com/office/drawing/2014/main" id="{0473FC85-107A-E332-35A6-9096E2814984}"/>
              </a:ext>
            </a:extLst>
          </p:cNvPr>
          <p:cNvSpPr txBox="1">
            <a:spLocks/>
          </p:cNvSpPr>
          <p:nvPr/>
        </p:nvSpPr>
        <p:spPr bwMode="auto">
          <a:xfrm>
            <a:off x="390526" y="92402"/>
            <a:ext cx="111537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i="0" kern="1200" cap="all">
                <a:solidFill>
                  <a:srgbClr val="A2AD00"/>
                </a:solidFill>
                <a:latin typeface="Arial Bold"/>
                <a:ea typeface="ＭＳ Ｐゴシック" pitchFamily="-112" charset="-128"/>
                <a:cs typeface="Arial Bold"/>
              </a:defRPr>
            </a:lvl1pPr>
            <a:lvl2pPr algn="l" rtl="0" eaLnBrk="0" fontAlgn="base" hangingPunct="0">
              <a:spcBef>
                <a:spcPct val="0"/>
              </a:spcBef>
              <a:spcAft>
                <a:spcPct val="0"/>
              </a:spcAft>
              <a:defRPr sz="3000" b="1">
                <a:solidFill>
                  <a:srgbClr val="A2AD00"/>
                </a:solidFill>
                <a:latin typeface="Arial Bold" pitchFamily="-111" charset="0"/>
                <a:ea typeface="ＭＳ Ｐゴシック" pitchFamily="-112" charset="-128"/>
                <a:cs typeface="Arial Bold" panose="020B0704020202020204" pitchFamily="34" charset="0"/>
              </a:defRPr>
            </a:lvl2pPr>
            <a:lvl3pPr algn="l" rtl="0" eaLnBrk="0" fontAlgn="base" hangingPunct="0">
              <a:spcBef>
                <a:spcPct val="0"/>
              </a:spcBef>
              <a:spcAft>
                <a:spcPct val="0"/>
              </a:spcAft>
              <a:defRPr sz="3000" b="1">
                <a:solidFill>
                  <a:srgbClr val="A2AD00"/>
                </a:solidFill>
                <a:latin typeface="Arial Bold" pitchFamily="-111" charset="0"/>
                <a:ea typeface="ＭＳ Ｐゴシック" pitchFamily="-112" charset="-128"/>
                <a:cs typeface="Arial Bold" panose="020B0704020202020204" pitchFamily="34" charset="0"/>
              </a:defRPr>
            </a:lvl3pPr>
            <a:lvl4pPr algn="l" rtl="0" eaLnBrk="0" fontAlgn="base" hangingPunct="0">
              <a:spcBef>
                <a:spcPct val="0"/>
              </a:spcBef>
              <a:spcAft>
                <a:spcPct val="0"/>
              </a:spcAft>
              <a:defRPr sz="3000" b="1">
                <a:solidFill>
                  <a:srgbClr val="A2AD00"/>
                </a:solidFill>
                <a:latin typeface="Arial Bold" pitchFamily="-111" charset="0"/>
                <a:ea typeface="ＭＳ Ｐゴシック" pitchFamily="-112" charset="-128"/>
                <a:cs typeface="Arial Bold" panose="020B0704020202020204" pitchFamily="34" charset="0"/>
              </a:defRPr>
            </a:lvl4pPr>
            <a:lvl5pPr algn="l" rtl="0" eaLnBrk="0" fontAlgn="base" hangingPunct="0">
              <a:spcBef>
                <a:spcPct val="0"/>
              </a:spcBef>
              <a:spcAft>
                <a:spcPct val="0"/>
              </a:spcAft>
              <a:defRPr sz="3000" b="1">
                <a:solidFill>
                  <a:srgbClr val="A2AD00"/>
                </a:solidFill>
                <a:latin typeface="Arial Bold" pitchFamily="-111" charset="0"/>
                <a:ea typeface="ＭＳ Ｐゴシック" pitchFamily="-112" charset="-128"/>
                <a:cs typeface="Arial Bold" panose="020B0704020202020204" pitchFamily="34" charset="0"/>
              </a:defRPr>
            </a:lvl5pPr>
            <a:lvl6pPr marL="457200" algn="l" rtl="0" fontAlgn="base">
              <a:spcBef>
                <a:spcPct val="0"/>
              </a:spcBef>
              <a:spcAft>
                <a:spcPct val="0"/>
              </a:spcAft>
              <a:defRPr sz="3000">
                <a:solidFill>
                  <a:srgbClr val="F0AB00"/>
                </a:solidFill>
                <a:latin typeface="NeutraText-Demi" pitchFamily="-112" charset="0"/>
                <a:ea typeface="ＭＳ Ｐゴシック" pitchFamily="-112" charset="-128"/>
              </a:defRPr>
            </a:lvl6pPr>
            <a:lvl7pPr marL="914400" algn="l" rtl="0" fontAlgn="base">
              <a:spcBef>
                <a:spcPct val="0"/>
              </a:spcBef>
              <a:spcAft>
                <a:spcPct val="0"/>
              </a:spcAft>
              <a:defRPr sz="3000">
                <a:solidFill>
                  <a:srgbClr val="F0AB00"/>
                </a:solidFill>
                <a:latin typeface="NeutraText-Demi" pitchFamily="-112" charset="0"/>
                <a:ea typeface="ＭＳ Ｐゴシック" pitchFamily="-112" charset="-128"/>
              </a:defRPr>
            </a:lvl7pPr>
            <a:lvl8pPr marL="1371600" algn="l" rtl="0" fontAlgn="base">
              <a:spcBef>
                <a:spcPct val="0"/>
              </a:spcBef>
              <a:spcAft>
                <a:spcPct val="0"/>
              </a:spcAft>
              <a:defRPr sz="3000">
                <a:solidFill>
                  <a:srgbClr val="F0AB00"/>
                </a:solidFill>
                <a:latin typeface="NeutraText-Demi" pitchFamily="-112" charset="0"/>
                <a:ea typeface="ＭＳ Ｐゴシック" pitchFamily="-112" charset="-128"/>
              </a:defRPr>
            </a:lvl8pPr>
            <a:lvl9pPr marL="1828800" algn="l" rtl="0" fontAlgn="base">
              <a:spcBef>
                <a:spcPct val="0"/>
              </a:spcBef>
              <a:spcAft>
                <a:spcPct val="0"/>
              </a:spcAft>
              <a:defRPr sz="3000">
                <a:solidFill>
                  <a:srgbClr val="F0AB00"/>
                </a:solidFill>
                <a:latin typeface="NeutraText-Demi" pitchFamily="-112" charset="0"/>
                <a:ea typeface="ＭＳ Ｐゴシック" pitchFamily="-112" charset="-128"/>
              </a:defRPr>
            </a:lvl9pPr>
          </a:lstStyle>
          <a:p>
            <a:r>
              <a:rPr lang="en-US" cap="none" dirty="0"/>
              <a:t>Putting Eviction Prevention into Practice</a:t>
            </a:r>
            <a:endParaRPr lang="en-US" dirty="0"/>
          </a:p>
        </p:txBody>
      </p:sp>
    </p:spTree>
    <p:extLst>
      <p:ext uri="{BB962C8B-B14F-4D97-AF65-F5344CB8AC3E}">
        <p14:creationId xmlns:p14="http://schemas.microsoft.com/office/powerpoint/2010/main" val="3284805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500"/>
                                        <p:tgtEl>
                                          <p:spTgt spid="3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500"/>
                                        <p:tgtEl>
                                          <p:spTgt spid="35"/>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49"/>
                                        </p:tgtEl>
                                        <p:attrNameLst>
                                          <p:attrName>style.visibility</p:attrName>
                                        </p:attrNameLst>
                                      </p:cBhvr>
                                      <p:to>
                                        <p:strVal val="visible"/>
                                      </p:to>
                                    </p:set>
                                    <p:animEffect transition="in" filter="fade">
                                      <p:cBhvr>
                                        <p:cTn id="56" dur="500"/>
                                        <p:tgtEl>
                                          <p:spTgt spid="49"/>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50"/>
                                        </p:tgtEl>
                                        <p:attrNameLst>
                                          <p:attrName>style.visibility</p:attrName>
                                        </p:attrNameLst>
                                      </p:cBhvr>
                                      <p:to>
                                        <p:strVal val="visible"/>
                                      </p:to>
                                    </p:set>
                                    <p:animEffect transition="in" filter="fade">
                                      <p:cBhvr>
                                        <p:cTn id="59" dur="500"/>
                                        <p:tgtEl>
                                          <p:spTgt spid="5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51"/>
                                        </p:tgtEl>
                                        <p:attrNameLst>
                                          <p:attrName>style.visibility</p:attrName>
                                        </p:attrNameLst>
                                      </p:cBhvr>
                                      <p:to>
                                        <p:strVal val="visible"/>
                                      </p:to>
                                    </p:set>
                                    <p:animEffect transition="in" filter="fade">
                                      <p:cBhvr>
                                        <p:cTn id="62" dur="500"/>
                                        <p:tgtEl>
                                          <p:spTgt spid="5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500"/>
                                        <p:tgtEl>
                                          <p:spTgt spid="47"/>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fade">
                                      <p:cBhvr>
                                        <p:cTn id="70" dur="500"/>
                                        <p:tgtEl>
                                          <p:spTgt spid="13"/>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44"/>
                                        </p:tgtEl>
                                        <p:attrNameLst>
                                          <p:attrName>style.visibility</p:attrName>
                                        </p:attrNameLst>
                                      </p:cBhvr>
                                      <p:to>
                                        <p:strVal val="visible"/>
                                      </p:to>
                                    </p:set>
                                    <p:animEffect transition="in" filter="fade">
                                      <p:cBhvr>
                                        <p:cTn id="73" dur="500"/>
                                        <p:tgtEl>
                                          <p:spTgt spid="44"/>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40"/>
                                        </p:tgtEl>
                                        <p:attrNameLst>
                                          <p:attrName>style.visibility</p:attrName>
                                        </p:attrNameLst>
                                      </p:cBhvr>
                                      <p:to>
                                        <p:strVal val="visible"/>
                                      </p:to>
                                    </p:set>
                                    <p:animEffect transition="in" filter="fade">
                                      <p:cBhvr>
                                        <p:cTn id="76" dur="500"/>
                                        <p:tgtEl>
                                          <p:spTgt spid="40"/>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41"/>
                                        </p:tgtEl>
                                        <p:attrNameLst>
                                          <p:attrName>style.visibility</p:attrName>
                                        </p:attrNameLst>
                                      </p:cBhvr>
                                      <p:to>
                                        <p:strVal val="visible"/>
                                      </p:to>
                                    </p:set>
                                    <p:animEffect transition="in" filter="fade">
                                      <p:cBhvr>
                                        <p:cTn id="79" dur="500"/>
                                        <p:tgtEl>
                                          <p:spTgt spid="41"/>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42"/>
                                        </p:tgtEl>
                                        <p:attrNameLst>
                                          <p:attrName>style.visibility</p:attrName>
                                        </p:attrNameLst>
                                      </p:cBhvr>
                                      <p:to>
                                        <p:strVal val="visible"/>
                                      </p:to>
                                    </p:set>
                                    <p:animEffect transition="in" filter="fade">
                                      <p:cBhvr>
                                        <p:cTn id="82" dur="500"/>
                                        <p:tgtEl>
                                          <p:spTgt spid="42"/>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43"/>
                                        </p:tgtEl>
                                        <p:attrNameLst>
                                          <p:attrName>style.visibility</p:attrName>
                                        </p:attrNameLst>
                                      </p:cBhvr>
                                      <p:to>
                                        <p:strVal val="visible"/>
                                      </p:to>
                                    </p:set>
                                    <p:animEffect transition="in" filter="fade">
                                      <p:cBhvr>
                                        <p:cTn id="85" dur="500"/>
                                        <p:tgtEl>
                                          <p:spTgt spid="43"/>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45"/>
                                        </p:tgtEl>
                                        <p:attrNameLst>
                                          <p:attrName>style.visibility</p:attrName>
                                        </p:attrNameLst>
                                      </p:cBhvr>
                                      <p:to>
                                        <p:strVal val="visible"/>
                                      </p:to>
                                    </p:set>
                                    <p:animEffect transition="in" filter="fade">
                                      <p:cBhvr>
                                        <p:cTn id="88" dur="500"/>
                                        <p:tgtEl>
                                          <p:spTgt spid="45"/>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46"/>
                                        </p:tgtEl>
                                        <p:attrNameLst>
                                          <p:attrName>style.visibility</p:attrName>
                                        </p:attrNameLst>
                                      </p:cBhvr>
                                      <p:to>
                                        <p:strVal val="visible"/>
                                      </p:to>
                                    </p:set>
                                    <p:animEffect transition="in" filter="fade">
                                      <p:cBhvr>
                                        <p:cTn id="91" dur="500"/>
                                        <p:tgtEl>
                                          <p:spTgt spid="46"/>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48"/>
                                        </p:tgtEl>
                                        <p:attrNameLst>
                                          <p:attrName>style.visibility</p:attrName>
                                        </p:attrNameLst>
                                      </p:cBhvr>
                                      <p:to>
                                        <p:strVal val="visible"/>
                                      </p:to>
                                    </p:set>
                                    <p:animEffect transition="in" filter="fade">
                                      <p:cBhvr>
                                        <p:cTn id="94" dur="500"/>
                                        <p:tgtEl>
                                          <p:spTgt spid="48"/>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60"/>
                                        </p:tgtEl>
                                        <p:attrNameLst>
                                          <p:attrName>style.visibility</p:attrName>
                                        </p:attrNameLst>
                                      </p:cBhvr>
                                      <p:to>
                                        <p:strVal val="visible"/>
                                      </p:to>
                                    </p:set>
                                    <p:animEffect transition="in" filter="fade">
                                      <p:cBhvr>
                                        <p:cTn id="99" dur="500"/>
                                        <p:tgtEl>
                                          <p:spTgt spid="60"/>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61"/>
                                        </p:tgtEl>
                                        <p:attrNameLst>
                                          <p:attrName>style.visibility</p:attrName>
                                        </p:attrNameLst>
                                      </p:cBhvr>
                                      <p:to>
                                        <p:strVal val="visible"/>
                                      </p:to>
                                    </p:set>
                                    <p:animEffect transition="in" filter="fade">
                                      <p:cBhvr>
                                        <p:cTn id="102" dur="500"/>
                                        <p:tgtEl>
                                          <p:spTgt spid="61"/>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54"/>
                                        </p:tgtEl>
                                        <p:attrNameLst>
                                          <p:attrName>style.visibility</p:attrName>
                                        </p:attrNameLst>
                                      </p:cBhvr>
                                      <p:to>
                                        <p:strVal val="visible"/>
                                      </p:to>
                                    </p:set>
                                    <p:animEffect transition="in" filter="fade">
                                      <p:cBhvr>
                                        <p:cTn id="107" dur="500"/>
                                        <p:tgtEl>
                                          <p:spTgt spid="54"/>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52"/>
                                        </p:tgtEl>
                                        <p:attrNameLst>
                                          <p:attrName>style.visibility</p:attrName>
                                        </p:attrNameLst>
                                      </p:cBhvr>
                                      <p:to>
                                        <p:strVal val="visible"/>
                                      </p:to>
                                    </p:set>
                                    <p:animEffect transition="in" filter="fade">
                                      <p:cBhvr>
                                        <p:cTn id="110" dur="500"/>
                                        <p:tgtEl>
                                          <p:spTgt spid="52"/>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59"/>
                                        </p:tgtEl>
                                        <p:attrNameLst>
                                          <p:attrName>style.visibility</p:attrName>
                                        </p:attrNameLst>
                                      </p:cBhvr>
                                      <p:to>
                                        <p:strVal val="visible"/>
                                      </p:to>
                                    </p:set>
                                    <p:animEffect transition="in" filter="fade">
                                      <p:cBhvr>
                                        <p:cTn id="113" dur="500"/>
                                        <p:tgtEl>
                                          <p:spTgt spid="59"/>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56"/>
                                        </p:tgtEl>
                                        <p:attrNameLst>
                                          <p:attrName>style.visibility</p:attrName>
                                        </p:attrNameLst>
                                      </p:cBhvr>
                                      <p:to>
                                        <p:strVal val="visible"/>
                                      </p:to>
                                    </p:set>
                                    <p:animEffect transition="in" filter="fade">
                                      <p:cBhvr>
                                        <p:cTn id="116" dur="500"/>
                                        <p:tgtEl>
                                          <p:spTgt spid="56"/>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57"/>
                                        </p:tgtEl>
                                        <p:attrNameLst>
                                          <p:attrName>style.visibility</p:attrName>
                                        </p:attrNameLst>
                                      </p:cBhvr>
                                      <p:to>
                                        <p:strVal val="visible"/>
                                      </p:to>
                                    </p:set>
                                    <p:animEffect transition="in" filter="fade">
                                      <p:cBhvr>
                                        <p:cTn id="119" dur="500"/>
                                        <p:tgtEl>
                                          <p:spTgt spid="57"/>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58"/>
                                        </p:tgtEl>
                                        <p:attrNameLst>
                                          <p:attrName>style.visibility</p:attrName>
                                        </p:attrNameLst>
                                      </p:cBhvr>
                                      <p:to>
                                        <p:strVal val="visible"/>
                                      </p:to>
                                    </p:set>
                                    <p:animEffect transition="in" filter="fade">
                                      <p:cBhvr>
                                        <p:cTn id="122" dur="500"/>
                                        <p:tgtEl>
                                          <p:spTgt spid="58"/>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55"/>
                                        </p:tgtEl>
                                        <p:attrNameLst>
                                          <p:attrName>style.visibility</p:attrName>
                                        </p:attrNameLst>
                                      </p:cBhvr>
                                      <p:to>
                                        <p:strVal val="visible"/>
                                      </p:to>
                                    </p:set>
                                    <p:animEffect transition="in" filter="fade">
                                      <p:cBhvr>
                                        <p:cTn id="125" dur="500"/>
                                        <p:tgtEl>
                                          <p:spTgt spid="55"/>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53"/>
                                        </p:tgtEl>
                                        <p:attrNameLst>
                                          <p:attrName>style.visibility</p:attrName>
                                        </p:attrNameLst>
                                      </p:cBhvr>
                                      <p:to>
                                        <p:strVal val="visible"/>
                                      </p:to>
                                    </p:set>
                                    <p:animEffect transition="in" filter="fade">
                                      <p:cBhvr>
                                        <p:cTn id="12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P spid="55" grpId="0"/>
      <p:bldP spid="56" grpId="0"/>
      <p:bldP spid="57" grpId="0"/>
      <p:bldP spid="58" grpId="0"/>
      <p:bldP spid="59" grpId="0"/>
      <p:bldP spid="60" grpId="0"/>
      <p:bldP spid="6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0A21B-E0B9-4EF8-84AE-4DFFD9227E4C}"/>
              </a:ext>
            </a:extLst>
          </p:cNvPr>
          <p:cNvSpPr>
            <a:spLocks noGrp="1"/>
          </p:cNvSpPr>
          <p:nvPr>
            <p:ph type="title"/>
          </p:nvPr>
        </p:nvSpPr>
        <p:spPr>
          <a:xfrm>
            <a:off x="246731" y="23018"/>
            <a:ext cx="8364537" cy="1143000"/>
          </a:xfrm>
        </p:spPr>
        <p:txBody>
          <a:bodyPr/>
          <a:lstStyle/>
          <a:p>
            <a:pPr>
              <a:defRPr/>
            </a:pPr>
            <a:r>
              <a:rPr lang="en-US" cap="none" dirty="0">
                <a:latin typeface="Arial" panose="020B0604020202020204" pitchFamily="34" charset="0"/>
                <a:ea typeface="ＭＳ Ｐゴシック" panose="020B0600070205080204" pitchFamily="34" charset="-128"/>
                <a:cs typeface="Arial" panose="020B0604020202020204" pitchFamily="34" charset="0"/>
              </a:rPr>
              <a:t>Eviction Prevention – 2026-2027 QAP</a:t>
            </a:r>
            <a:endParaRPr lang="en-US" cap="none" dirty="0"/>
          </a:p>
        </p:txBody>
      </p:sp>
      <p:sp>
        <p:nvSpPr>
          <p:cNvPr id="14339" name="Content Placeholder 2">
            <a:extLst>
              <a:ext uri="{FF2B5EF4-FFF2-40B4-BE49-F238E27FC236}">
                <a16:creationId xmlns:a16="http://schemas.microsoft.com/office/drawing/2014/main" id="{EFBD83DD-6154-47FF-97BD-97631E9860B4}"/>
              </a:ext>
            </a:extLst>
          </p:cNvPr>
          <p:cNvSpPr>
            <a:spLocks noGrp="1"/>
          </p:cNvSpPr>
          <p:nvPr>
            <p:ph idx="1"/>
          </p:nvPr>
        </p:nvSpPr>
        <p:spPr>
          <a:xfrm>
            <a:off x="246732" y="1166018"/>
            <a:ext cx="11520152" cy="4525963"/>
          </a:xfrm>
        </p:spPr>
        <p:txBody>
          <a:bodyPr/>
          <a:lstStyle/>
          <a:p>
            <a:pPr>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Eviction Prevention Plan – 2 Points</a:t>
            </a:r>
          </a:p>
          <a:p>
            <a:pPr>
              <a:defRPr/>
            </a:pPr>
            <a:endParaRPr lang="en-US" altLang="en-US" sz="1400" dirty="0">
              <a:latin typeface="Arial" panose="020B0604020202020204" pitchFamily="34" charset="0"/>
              <a:ea typeface="ＭＳ Ｐゴシック" panose="020B0600070205080204" pitchFamily="34" charset="-128"/>
              <a:cs typeface="Arial" panose="020B0604020202020204" pitchFamily="34" charset="0"/>
            </a:endParaRPr>
          </a:p>
          <a:p>
            <a:pPr marL="285750" indent="-285750">
              <a:buFont typeface="Arial" panose="020B0604020202020204" pitchFamily="34" charset="0"/>
              <a:buChar char="•"/>
              <a:defRPr/>
            </a:pPr>
            <a:r>
              <a:rPr lang="en-US" altLang="en-US" sz="1600" dirty="0">
                <a:latin typeface="Arial" panose="020B0604020202020204" pitchFamily="34" charset="0"/>
                <a:ea typeface="ＭＳ Ｐゴシック" panose="020B0600070205080204" pitchFamily="34" charset="-128"/>
                <a:cs typeface="Arial" panose="020B0604020202020204" pitchFamily="34" charset="0"/>
              </a:rPr>
              <a:t>Two points will be awarded if the Applicant commits to creating an </a:t>
            </a:r>
            <a:r>
              <a:rPr lang="en-US" altLang="en-US" sz="1600" b="1" dirty="0">
                <a:latin typeface="Arial" panose="020B0604020202020204" pitchFamily="34" charset="0"/>
                <a:ea typeface="ＭＳ Ｐゴシック" panose="020B0600070205080204" pitchFamily="34" charset="-128"/>
                <a:cs typeface="Arial" panose="020B0604020202020204" pitchFamily="34" charset="0"/>
              </a:rPr>
              <a:t>Eviction Prevention Plan</a:t>
            </a:r>
            <a:r>
              <a:rPr lang="en-US" altLang="en-US" sz="1600" dirty="0">
                <a:latin typeface="Arial" panose="020B0604020202020204" pitchFamily="34" charset="0"/>
                <a:ea typeface="ＭＳ Ｐゴシック" panose="020B0600070205080204" pitchFamily="34" charset="-128"/>
                <a:cs typeface="Arial" panose="020B0604020202020204" pitchFamily="34" charset="0"/>
              </a:rPr>
              <a:t> for the property. A qualifying Eviction Prevention Plan must be drafted prior to initial lease-up and submitted to IHCDA for review and approval. The plan must address how the property will implement management practices that utilize eviction only as a last resort and must describe strategies that will be taken with tenants on an individualized basis to attempt to prevent evictions when issues arise. The plan will be reviewed as part of IHCDA ongoing compliance monitoring to ensure it remains in place. In addition, the Applicant must agree to submit data on evictions as part of the Annual Owner Certification of Compliance reporting.</a:t>
            </a:r>
          </a:p>
          <a:p>
            <a:pPr marL="285750" indent="-285750">
              <a:buFont typeface="Arial" panose="020B0604020202020204" pitchFamily="34" charset="0"/>
              <a:buChar char="•"/>
              <a:defRPr/>
            </a:pPr>
            <a:endParaRPr lang="en-US" altLang="en-US" sz="1400" dirty="0">
              <a:latin typeface="Arial" panose="020B0604020202020204" pitchFamily="34" charset="0"/>
              <a:ea typeface="ＭＳ Ｐゴシック" panose="020B0600070205080204" pitchFamily="34" charset="-128"/>
              <a:cs typeface="Arial" panose="020B0604020202020204" pitchFamily="34" charset="0"/>
            </a:endParaRPr>
          </a:p>
          <a:p>
            <a:pPr>
              <a:defRPr/>
            </a:pPr>
            <a:r>
              <a:rPr lang="en-US" altLang="en-US" dirty="0">
                <a:latin typeface="Arial" panose="020B0604020202020204" pitchFamily="34" charset="0"/>
                <a:ea typeface="ＭＳ Ｐゴシック" panose="020B0600070205080204" pitchFamily="34" charset="-128"/>
                <a:cs typeface="Arial" panose="020B0604020202020204" pitchFamily="34" charset="0"/>
              </a:rPr>
              <a:t>Prior to lease-up and issuance of Form 8609, the owner must receive a letter from IHCDA approving the eviction prevention plan.  This approval letter must be submitted with the Final Application.  IHCDA will not issue 8609s until the eviction prevention plan has been approved. </a:t>
            </a:r>
          </a:p>
          <a:p>
            <a:pPr>
              <a:defRPr/>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Note:</a:t>
            </a:r>
            <a:r>
              <a:rPr lang="en-US" altLang="en-US" dirty="0">
                <a:latin typeface="Arial" panose="020B0604020202020204" pitchFamily="34" charset="0"/>
                <a:ea typeface="ＭＳ Ｐゴシック" panose="020B0600070205080204" pitchFamily="34" charset="-128"/>
                <a:cs typeface="Arial" panose="020B0604020202020204" pitchFamily="34" charset="0"/>
              </a:rPr>
              <a:t> Eviction prevention plans are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required</a:t>
            </a:r>
            <a:r>
              <a:rPr lang="en-US" altLang="en-US" dirty="0">
                <a:latin typeface="Arial" panose="020B0604020202020204" pitchFamily="34" charset="0"/>
                <a:ea typeface="ＭＳ Ｐゴシック" panose="020B0600070205080204" pitchFamily="34" charset="-128"/>
                <a:cs typeface="Arial" panose="020B0604020202020204" pitchFamily="34" charset="0"/>
              </a:rPr>
              <a:t> for all IHCDA-funded PSH developments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A1C99-737C-7A40-8EF4-60981E914BFB}"/>
              </a:ext>
            </a:extLst>
          </p:cNvPr>
          <p:cNvSpPr>
            <a:spLocks noGrp="1"/>
          </p:cNvSpPr>
          <p:nvPr>
            <p:ph type="title"/>
          </p:nvPr>
        </p:nvSpPr>
        <p:spPr/>
        <p:txBody>
          <a:bodyPr/>
          <a:lstStyle/>
          <a:p>
            <a:r>
              <a:rPr lang="en-US" cap="none" dirty="0"/>
              <a:t>Eviction Prevention Plan Review</a:t>
            </a:r>
          </a:p>
        </p:txBody>
      </p:sp>
      <p:sp>
        <p:nvSpPr>
          <p:cNvPr id="3" name="Content Placeholder 2">
            <a:extLst>
              <a:ext uri="{FF2B5EF4-FFF2-40B4-BE49-F238E27FC236}">
                <a16:creationId xmlns:a16="http://schemas.microsoft.com/office/drawing/2014/main" id="{C491BDEC-18D5-7362-AC12-7A4D3F532479}"/>
              </a:ext>
            </a:extLst>
          </p:cNvPr>
          <p:cNvSpPr>
            <a:spLocks noGrp="1"/>
          </p:cNvSpPr>
          <p:nvPr>
            <p:ph idx="1"/>
          </p:nvPr>
        </p:nvSpPr>
        <p:spPr/>
        <p:txBody>
          <a:bodyPr/>
          <a:lstStyle/>
          <a:p>
            <a:pPr marL="0" marR="0" lvl="0" indent="0" algn="l" defTabSz="914400" rtl="0" eaLnBrk="0" fontAlgn="base" latinLnBrk="0" hangingPunct="0">
              <a:lnSpc>
                <a:spcPct val="100000"/>
              </a:lnSpc>
              <a:spcBef>
                <a:spcPct val="0"/>
              </a:spcBef>
              <a:spcAft>
                <a:spcPct val="0"/>
              </a:spcAft>
              <a:buClr>
                <a:srgbClr val="003359"/>
              </a:buClr>
              <a:buSzTx/>
              <a:buFont typeface="Arial" panose="020B0604020202020204" pitchFamily="34" charset="0"/>
              <a:buNone/>
              <a:tabLst/>
              <a:defRPr/>
            </a:pPr>
            <a:r>
              <a:rPr kumimoji="0" lang="en-US" sz="1800" b="0" i="0" u="none" strike="noStrike" kern="1200" cap="none" spc="0" normalizeH="0" baseline="0" noProof="0" dirty="0">
                <a:ln>
                  <a:noFill/>
                </a:ln>
                <a:solidFill>
                  <a:srgbClr val="003359"/>
                </a:solidFill>
                <a:effectLst/>
                <a:uLnTx/>
                <a:uFillTx/>
                <a:latin typeface="Arial"/>
                <a:ea typeface="ＭＳ Ｐゴシック" pitchFamily="-112" charset="-128"/>
                <a:cs typeface="Arial"/>
                <a:hlinkClick r:id="rId2"/>
              </a:rPr>
              <a:t>IHCDA Eviction Prevention and Low-Barrier Screening Webpage</a:t>
            </a:r>
            <a:endParaRPr kumimoji="0" lang="en-US" sz="1800" b="0" i="0" u="none" strike="noStrike" kern="1200" cap="none" spc="0" normalizeH="0" baseline="0" noProof="0" dirty="0">
              <a:ln>
                <a:noFill/>
              </a:ln>
              <a:solidFill>
                <a:srgbClr val="003359"/>
              </a:solidFill>
              <a:effectLst/>
              <a:uLnTx/>
              <a:uFillTx/>
              <a:latin typeface="Arial"/>
              <a:ea typeface="ＭＳ Ｐゴシック" pitchFamily="-112" charset="-128"/>
              <a:cs typeface="Arial"/>
            </a:endParaRPr>
          </a:p>
          <a:p>
            <a:pPr marL="285750" marR="0" lvl="0" indent="-285750" algn="l" defTabSz="914400" rtl="0" eaLnBrk="0" fontAlgn="base" latinLnBrk="0" hangingPunct="0">
              <a:lnSpc>
                <a:spcPct val="100000"/>
              </a:lnSpc>
              <a:spcBef>
                <a:spcPct val="0"/>
              </a:spcBef>
              <a:spcAft>
                <a:spcPct val="0"/>
              </a:spcAft>
              <a:buClr>
                <a:srgbClr val="003359"/>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3359"/>
                </a:solidFill>
                <a:effectLst/>
                <a:uLnTx/>
                <a:uFillTx/>
                <a:latin typeface="Arial"/>
                <a:ea typeface="ＭＳ Ｐゴシック" pitchFamily="-112" charset="-128"/>
                <a:cs typeface="Arial"/>
              </a:rPr>
              <a:t>Template Eviction Prevention Plan</a:t>
            </a:r>
          </a:p>
          <a:p>
            <a:pPr marL="285750" marR="0" lvl="0" indent="-285750" algn="l" defTabSz="914400" rtl="0" eaLnBrk="0" fontAlgn="base" latinLnBrk="0" hangingPunct="0">
              <a:lnSpc>
                <a:spcPct val="100000"/>
              </a:lnSpc>
              <a:spcBef>
                <a:spcPct val="0"/>
              </a:spcBef>
              <a:spcAft>
                <a:spcPct val="0"/>
              </a:spcAft>
              <a:buClr>
                <a:srgbClr val="003359"/>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3359"/>
                </a:solidFill>
                <a:effectLst/>
                <a:uLnTx/>
                <a:uFillTx/>
                <a:latin typeface="Arial"/>
                <a:ea typeface="ＭＳ Ｐゴシック" pitchFamily="-112" charset="-128"/>
                <a:cs typeface="Arial"/>
              </a:rPr>
              <a:t>Template Housing Retention Plan</a:t>
            </a:r>
          </a:p>
          <a:p>
            <a:pPr marL="285750" marR="0" lvl="0" indent="-285750" algn="l" defTabSz="914400" rtl="0" eaLnBrk="0" fontAlgn="base" latinLnBrk="0" hangingPunct="0">
              <a:lnSpc>
                <a:spcPct val="100000"/>
              </a:lnSpc>
              <a:spcBef>
                <a:spcPct val="0"/>
              </a:spcBef>
              <a:spcAft>
                <a:spcPct val="0"/>
              </a:spcAft>
              <a:buClr>
                <a:srgbClr val="003359"/>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3359"/>
                </a:solidFill>
                <a:effectLst/>
                <a:uLnTx/>
                <a:uFillTx/>
                <a:latin typeface="Arial"/>
                <a:ea typeface="ＭＳ Ｐゴシック" pitchFamily="-112" charset="-128"/>
                <a:cs typeface="Arial"/>
              </a:rPr>
              <a:t>Webinar Recording</a:t>
            </a:r>
          </a:p>
          <a:p>
            <a:endParaRPr lang="en-US" dirty="0"/>
          </a:p>
          <a:p>
            <a:r>
              <a:rPr lang="en-US" dirty="0"/>
              <a:t>Plans should be submitted to </a:t>
            </a:r>
            <a:r>
              <a:rPr lang="en-US" dirty="0">
                <a:hlinkClick r:id="rId3"/>
              </a:rPr>
              <a:t>EvictionPrevention@ihcda.in.gov</a:t>
            </a:r>
            <a:r>
              <a:rPr lang="en-US" dirty="0"/>
              <a:t> </a:t>
            </a:r>
          </a:p>
          <a:p>
            <a:endParaRPr lang="en-US" dirty="0"/>
          </a:p>
          <a:p>
            <a:pPr marL="285750" indent="-285750">
              <a:buFont typeface="Arial" panose="020B0604020202020204" pitchFamily="34" charset="0"/>
              <a:buChar char="•"/>
            </a:pPr>
            <a:r>
              <a:rPr lang="en-US" dirty="0"/>
              <a:t>When reviewing an eviction prevention plan, IHCDA/CSH looks for:</a:t>
            </a:r>
          </a:p>
          <a:p>
            <a:pPr marL="973138" lvl="1" indent="-285750"/>
            <a:r>
              <a:rPr lang="en-US" dirty="0"/>
              <a:t>Property-specific information, not general company-wide policy</a:t>
            </a:r>
          </a:p>
          <a:p>
            <a:pPr marL="973138" lvl="1" indent="-285750"/>
            <a:r>
              <a:rPr lang="en-US" dirty="0"/>
              <a:t>Clear and robust strategies for avoiding eviction</a:t>
            </a:r>
          </a:p>
          <a:p>
            <a:pPr marL="973138" lvl="1" indent="-285750"/>
            <a:r>
              <a:rPr lang="en-US" dirty="0"/>
              <a:t>Staff positions responsible for reviewing and approving potential evictions </a:t>
            </a:r>
          </a:p>
          <a:p>
            <a:pPr marL="973138" lvl="1" indent="-285750"/>
            <a:r>
              <a:rPr lang="en-US" dirty="0"/>
              <a:t>Potential for eviction-avoidance at every step of the process</a:t>
            </a:r>
          </a:p>
          <a:p>
            <a:pPr marL="973138" lvl="1" indent="-285750"/>
            <a:r>
              <a:rPr lang="en-US" dirty="0"/>
              <a:t>Housing retention planning is incorporated</a:t>
            </a:r>
          </a:p>
          <a:p>
            <a:pPr lvl="1" indent="0">
              <a:buNone/>
            </a:pPr>
            <a:endParaRPr lang="en-US" dirty="0"/>
          </a:p>
          <a:p>
            <a:pPr marL="285750" indent="-285750">
              <a:buFont typeface="Arial" panose="020B0604020202020204" pitchFamily="34" charset="0"/>
              <a:buChar char="•"/>
            </a:pPr>
            <a:r>
              <a:rPr lang="en-US" dirty="0"/>
              <a:t>If the plans don’t contain all necessary components, we will send them back with requested changes. This process may repeat several times before IHCDA or CSH gives final approval.</a:t>
            </a:r>
          </a:p>
          <a:p>
            <a:pPr marL="973138" lvl="1" indent="-285750"/>
            <a:endParaRPr lang="en-US" dirty="0"/>
          </a:p>
        </p:txBody>
      </p:sp>
    </p:spTree>
    <p:extLst>
      <p:ext uri="{BB962C8B-B14F-4D97-AF65-F5344CB8AC3E}">
        <p14:creationId xmlns:p14="http://schemas.microsoft.com/office/powerpoint/2010/main" val="18190107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2FA27-7AFA-07B2-EFB4-339D7F5797E2}"/>
              </a:ext>
            </a:extLst>
          </p:cNvPr>
          <p:cNvSpPr>
            <a:spLocks noGrp="1"/>
          </p:cNvSpPr>
          <p:nvPr>
            <p:ph type="title"/>
          </p:nvPr>
        </p:nvSpPr>
        <p:spPr/>
        <p:txBody>
          <a:bodyPr/>
          <a:lstStyle/>
          <a:p>
            <a:r>
              <a:rPr lang="en-US" cap="none" dirty="0"/>
              <a:t>Questions or Thoughts?</a:t>
            </a:r>
          </a:p>
        </p:txBody>
      </p:sp>
      <p:pic>
        <p:nvPicPr>
          <p:cNvPr id="4" name="Picture 3" descr="A black and orange rectangles&#10;&#10;Description automatically generated">
            <a:extLst>
              <a:ext uri="{FF2B5EF4-FFF2-40B4-BE49-F238E27FC236}">
                <a16:creationId xmlns:a16="http://schemas.microsoft.com/office/drawing/2014/main" id="{EC66FA68-A9A1-1292-0E12-96A2271636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4552" y="5654892"/>
            <a:ext cx="1891288" cy="805761"/>
          </a:xfrm>
          <a:prstGeom prst="rect">
            <a:avLst/>
          </a:prstGeom>
        </p:spPr>
      </p:pic>
    </p:spTree>
    <p:extLst>
      <p:ext uri="{BB962C8B-B14F-4D97-AF65-F5344CB8AC3E}">
        <p14:creationId xmlns:p14="http://schemas.microsoft.com/office/powerpoint/2010/main" val="36201010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EAF93-3C70-13FF-26EF-F05FAB93F373}"/>
              </a:ext>
            </a:extLst>
          </p:cNvPr>
          <p:cNvSpPr>
            <a:spLocks noGrp="1"/>
          </p:cNvSpPr>
          <p:nvPr>
            <p:ph type="title"/>
          </p:nvPr>
        </p:nvSpPr>
        <p:spPr/>
        <p:txBody>
          <a:bodyPr/>
          <a:lstStyle/>
          <a:p>
            <a:r>
              <a:rPr lang="en-US" cap="none" dirty="0"/>
              <a:t>Resources And Contact Information</a:t>
            </a:r>
          </a:p>
        </p:txBody>
      </p:sp>
      <p:sp>
        <p:nvSpPr>
          <p:cNvPr id="3" name="Content Placeholder 2">
            <a:extLst>
              <a:ext uri="{FF2B5EF4-FFF2-40B4-BE49-F238E27FC236}">
                <a16:creationId xmlns:a16="http://schemas.microsoft.com/office/drawing/2014/main" id="{C4384AB6-59AA-2CAD-A8C0-EBDD3C7355AC}"/>
              </a:ext>
            </a:extLst>
          </p:cNvPr>
          <p:cNvSpPr>
            <a:spLocks noGrp="1"/>
          </p:cNvSpPr>
          <p:nvPr>
            <p:ph idx="1"/>
          </p:nvPr>
        </p:nvSpPr>
        <p:spPr/>
        <p:txBody>
          <a:bodyPr/>
          <a:lstStyle/>
          <a:p>
            <a:pPr marL="0" marR="0" lvl="0" indent="0" algn="l" defTabSz="914400" rtl="0" eaLnBrk="0" fontAlgn="base" latinLnBrk="0" hangingPunct="0">
              <a:lnSpc>
                <a:spcPct val="100000"/>
              </a:lnSpc>
              <a:spcBef>
                <a:spcPct val="0"/>
              </a:spcBef>
              <a:spcAft>
                <a:spcPct val="0"/>
              </a:spcAft>
              <a:buClr>
                <a:srgbClr val="003359"/>
              </a:buClr>
              <a:buSzTx/>
              <a:buFont typeface="Arial" panose="020B0604020202020204" pitchFamily="34" charset="0"/>
              <a:buNone/>
              <a:tabLst/>
              <a:defRPr/>
            </a:pPr>
            <a:r>
              <a:rPr kumimoji="0" lang="en-US" sz="2000" b="0" i="0" u="none" strike="noStrike" kern="1200" cap="none" spc="0" normalizeH="0" baseline="0" noProof="0" dirty="0">
                <a:ln>
                  <a:noFill/>
                </a:ln>
                <a:solidFill>
                  <a:srgbClr val="003359"/>
                </a:solidFill>
                <a:effectLst/>
                <a:uLnTx/>
                <a:uFillTx/>
                <a:latin typeface="Arial"/>
                <a:ea typeface="ＭＳ Ｐゴシック" pitchFamily="-112" charset="-128"/>
                <a:cs typeface="Arial"/>
                <a:hlinkClick r:id="rId3"/>
              </a:rPr>
              <a:t>IHCDA Eviction Prevention and Low-Barrier Screening Webpage</a:t>
            </a:r>
            <a:endParaRPr kumimoji="0" lang="en-US" sz="2000" b="0" i="0" u="none" strike="noStrike" kern="1200" cap="none" spc="0" normalizeH="0" baseline="0" noProof="0" dirty="0">
              <a:ln>
                <a:noFill/>
              </a:ln>
              <a:solidFill>
                <a:srgbClr val="003359"/>
              </a:solidFill>
              <a:effectLst/>
              <a:uLnTx/>
              <a:uFillTx/>
              <a:latin typeface="Arial"/>
              <a:ea typeface="ＭＳ Ｐゴシック" pitchFamily="-112" charset="-128"/>
              <a:cs typeface="Arial"/>
            </a:endParaRPr>
          </a:p>
          <a:p>
            <a:pPr marL="285750" marR="0" lvl="0" indent="-285750" algn="l" defTabSz="914400" rtl="0" eaLnBrk="0" fontAlgn="base" latinLnBrk="0" hangingPunct="0">
              <a:lnSpc>
                <a:spcPct val="100000"/>
              </a:lnSpc>
              <a:spcBef>
                <a:spcPct val="0"/>
              </a:spcBef>
              <a:spcAft>
                <a:spcPct val="0"/>
              </a:spcAft>
              <a:buClr>
                <a:srgbClr val="003359"/>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3359"/>
                </a:solidFill>
                <a:effectLst/>
                <a:uLnTx/>
                <a:uFillTx/>
                <a:latin typeface="Arial"/>
                <a:ea typeface="ＭＳ Ｐゴシック" pitchFamily="-112" charset="-128"/>
                <a:cs typeface="Arial"/>
              </a:rPr>
              <a:t>Template Eviction Prevention Plan</a:t>
            </a:r>
          </a:p>
          <a:p>
            <a:pPr marL="285750" marR="0" lvl="0" indent="-285750" algn="l" defTabSz="914400" rtl="0" eaLnBrk="0" fontAlgn="base" latinLnBrk="0" hangingPunct="0">
              <a:lnSpc>
                <a:spcPct val="100000"/>
              </a:lnSpc>
              <a:spcBef>
                <a:spcPct val="0"/>
              </a:spcBef>
              <a:spcAft>
                <a:spcPct val="0"/>
              </a:spcAft>
              <a:buClr>
                <a:srgbClr val="003359"/>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3359"/>
                </a:solidFill>
                <a:effectLst/>
                <a:uLnTx/>
                <a:uFillTx/>
                <a:latin typeface="Arial"/>
                <a:ea typeface="ＭＳ Ｐゴシック" pitchFamily="-112" charset="-128"/>
                <a:cs typeface="Arial"/>
              </a:rPr>
              <a:t>Template Housing Retention Plan</a:t>
            </a:r>
          </a:p>
          <a:p>
            <a:pPr marL="285750" marR="0" lvl="0" indent="-285750" algn="l" defTabSz="914400" rtl="0" eaLnBrk="0" fontAlgn="base" latinLnBrk="0" hangingPunct="0">
              <a:lnSpc>
                <a:spcPct val="100000"/>
              </a:lnSpc>
              <a:spcBef>
                <a:spcPct val="0"/>
              </a:spcBef>
              <a:spcAft>
                <a:spcPct val="0"/>
              </a:spcAft>
              <a:buClr>
                <a:srgbClr val="003359"/>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3359"/>
                </a:solidFill>
                <a:effectLst/>
                <a:uLnTx/>
                <a:uFillTx/>
                <a:latin typeface="Arial"/>
                <a:ea typeface="ＭＳ Ｐゴシック" pitchFamily="-112" charset="-128"/>
                <a:cs typeface="Arial"/>
              </a:rPr>
              <a:t>Webinar Recording</a:t>
            </a:r>
          </a:p>
          <a:p>
            <a:pPr marL="0" marR="0" lvl="0" indent="0" algn="l" defTabSz="914400" rtl="0" eaLnBrk="0" fontAlgn="base" latinLnBrk="0" hangingPunct="0">
              <a:lnSpc>
                <a:spcPct val="100000"/>
              </a:lnSpc>
              <a:spcBef>
                <a:spcPct val="0"/>
              </a:spcBef>
              <a:spcAft>
                <a:spcPct val="0"/>
              </a:spcAft>
              <a:buClr>
                <a:srgbClr val="003359"/>
              </a:buClr>
              <a:buSzTx/>
              <a:buFont typeface="Arial" panose="020B0604020202020204" pitchFamily="34" charset="0"/>
              <a:buNone/>
              <a:tabLst/>
              <a:defRPr/>
            </a:pPr>
            <a:endParaRPr kumimoji="0" lang="en-US" sz="2000" b="0" i="0" u="none" strike="noStrike" kern="1200" cap="none" spc="0" normalizeH="0" baseline="0" noProof="0" dirty="0">
              <a:ln>
                <a:noFill/>
              </a:ln>
              <a:solidFill>
                <a:srgbClr val="003359"/>
              </a:solidFill>
              <a:effectLst/>
              <a:uLnTx/>
              <a:uFillTx/>
              <a:latin typeface="Arial"/>
              <a:ea typeface="ＭＳ Ｐゴシック" pitchFamily="-112" charset="-128"/>
              <a:cs typeface="Arial"/>
            </a:endParaRPr>
          </a:p>
          <a:p>
            <a:pPr marL="0" marR="0" lvl="0" indent="0" algn="l" defTabSz="914400" rtl="0" eaLnBrk="0" fontAlgn="base" latinLnBrk="0" hangingPunct="0">
              <a:lnSpc>
                <a:spcPct val="100000"/>
              </a:lnSpc>
              <a:spcBef>
                <a:spcPct val="0"/>
              </a:spcBef>
              <a:spcAft>
                <a:spcPct val="0"/>
              </a:spcAft>
              <a:buClr>
                <a:srgbClr val="003359"/>
              </a:buClr>
              <a:buSzTx/>
              <a:buFont typeface="Arial" panose="020B0604020202020204" pitchFamily="34" charset="0"/>
              <a:buNone/>
              <a:tabLst/>
              <a:defRPr/>
            </a:pPr>
            <a:r>
              <a:rPr kumimoji="0" lang="en-US" sz="2000" b="0" i="0" u="none" strike="noStrike" kern="1200" cap="none" spc="0" normalizeH="0" baseline="0" noProof="0" dirty="0">
                <a:ln>
                  <a:noFill/>
                </a:ln>
                <a:solidFill>
                  <a:srgbClr val="003359"/>
                </a:solidFill>
                <a:effectLst/>
                <a:uLnTx/>
                <a:uFillTx/>
                <a:latin typeface="Arial"/>
                <a:ea typeface="ＭＳ Ｐゴシック" pitchFamily="-112" charset="-128"/>
                <a:cs typeface="Arial"/>
              </a:rPr>
              <a:t>Please reach out to us if you want to receive input on developing an eviction prevention plan or if you would like help brainstorming solutions to avoid an eviction</a:t>
            </a:r>
          </a:p>
          <a:p>
            <a:pPr marL="0" marR="0" lvl="0" indent="0" algn="l" defTabSz="914400" rtl="0" eaLnBrk="0" fontAlgn="base" latinLnBrk="0" hangingPunct="0">
              <a:lnSpc>
                <a:spcPct val="100000"/>
              </a:lnSpc>
              <a:spcBef>
                <a:spcPct val="0"/>
              </a:spcBef>
              <a:spcAft>
                <a:spcPct val="0"/>
              </a:spcAft>
              <a:buClr>
                <a:srgbClr val="003359"/>
              </a:buClr>
              <a:buSzTx/>
              <a:buFont typeface="Arial" panose="020B0604020202020204" pitchFamily="34" charset="0"/>
              <a:buNone/>
              <a:tabLst/>
              <a:defRPr/>
            </a:pPr>
            <a:endParaRPr kumimoji="0" lang="en-US" sz="2400" b="0" i="0" u="none" strike="noStrike" kern="1200" cap="none" spc="0" normalizeH="0" baseline="0" noProof="0" dirty="0">
              <a:ln>
                <a:noFill/>
              </a:ln>
              <a:solidFill>
                <a:srgbClr val="003359"/>
              </a:solidFill>
              <a:effectLst/>
              <a:uLnTx/>
              <a:uFillTx/>
              <a:latin typeface="Arial"/>
              <a:ea typeface="ＭＳ Ｐゴシック" pitchFamily="-112" charset="-128"/>
              <a:cs typeface="Arial"/>
            </a:endParaRPr>
          </a:p>
          <a:p>
            <a:endParaRPr lang="en-US" dirty="0"/>
          </a:p>
        </p:txBody>
      </p:sp>
      <p:sp>
        <p:nvSpPr>
          <p:cNvPr id="4" name="TextBox 3">
            <a:extLst>
              <a:ext uri="{FF2B5EF4-FFF2-40B4-BE49-F238E27FC236}">
                <a16:creationId xmlns:a16="http://schemas.microsoft.com/office/drawing/2014/main" id="{DCBA6B45-2A26-97A4-9F97-7ADEEC4F8882}"/>
              </a:ext>
            </a:extLst>
          </p:cNvPr>
          <p:cNvSpPr txBox="1"/>
          <p:nvPr/>
        </p:nvSpPr>
        <p:spPr>
          <a:xfrm>
            <a:off x="606638" y="4028817"/>
            <a:ext cx="6421348" cy="2246769"/>
          </a:xfrm>
          <a:prstGeom prst="rect">
            <a:avLst/>
          </a:prstGeom>
          <a:noFill/>
        </p:spPr>
        <p:txBody>
          <a:bodyPr wrap="square" lIns="91440" tIns="45720" rIns="91440" bIns="45720" rtlCol="0" anchor="t">
            <a:spAutoFit/>
          </a:bodyPr>
          <a:lstStyle/>
          <a:p>
            <a:pPr algn="l" eaLnBrk="1" fontAlgn="auto" hangingPunct="1">
              <a:spcBef>
                <a:spcPts val="0"/>
              </a:spcBef>
              <a:spcAft>
                <a:spcPts val="0"/>
              </a:spcAft>
              <a:defRPr/>
            </a:pPr>
            <a:r>
              <a:rPr lang="en-US" sz="2000" dirty="0">
                <a:solidFill>
                  <a:prstClr val="black"/>
                </a:solidFill>
                <a:latin typeface="Arial"/>
              </a:rPr>
              <a:t>Lori Phillips-Steele CSH</a:t>
            </a:r>
          </a:p>
          <a:p>
            <a:pPr algn="l">
              <a:spcBef>
                <a:spcPts val="0"/>
              </a:spcBef>
              <a:spcAft>
                <a:spcPts val="0"/>
              </a:spcAft>
              <a:defRPr/>
            </a:pPr>
            <a:r>
              <a:rPr lang="en-US" sz="2000" dirty="0">
                <a:solidFill>
                  <a:prstClr val="black"/>
                </a:solidFill>
                <a:latin typeface="Arial"/>
              </a:rPr>
              <a:t>Director, Indiana Program</a:t>
            </a:r>
            <a:endParaRPr lang="en-US" dirty="0">
              <a:solidFill>
                <a:prstClr val="black"/>
              </a:solidFill>
            </a:endParaRPr>
          </a:p>
          <a:p>
            <a:pPr algn="l">
              <a:spcBef>
                <a:spcPts val="0"/>
              </a:spcBef>
              <a:spcAft>
                <a:spcPts val="0"/>
              </a:spcAft>
              <a:defRPr/>
            </a:pPr>
            <a:r>
              <a:rPr lang="en-US" sz="2000" dirty="0">
                <a:solidFill>
                  <a:prstClr val="black"/>
                </a:solidFill>
                <a:latin typeface="Arial"/>
                <a:hlinkClick r:id="rId4">
                  <a:extLst>
                    <a:ext uri="{A12FA001-AC4F-418D-AE19-62706E023703}">
                      <ahyp:hlinkClr xmlns:ahyp="http://schemas.microsoft.com/office/drawing/2018/hyperlinkcolor" val="tx"/>
                    </a:ext>
                  </a:extLst>
                </a:hlinkClick>
              </a:rPr>
              <a:t>Lori.phillips-steele@csh.org</a:t>
            </a:r>
            <a:r>
              <a:rPr lang="en-US" sz="2000" dirty="0">
                <a:solidFill>
                  <a:prstClr val="black"/>
                </a:solidFill>
                <a:latin typeface="Arial"/>
              </a:rPr>
              <a:t>  </a:t>
            </a:r>
            <a:endParaRPr lang="en-US" sz="2000" dirty="0">
              <a:solidFill>
                <a:prstClr val="black"/>
              </a:solidFill>
              <a:latin typeface="Arial"/>
              <a:cs typeface="Arial"/>
            </a:endParaRPr>
          </a:p>
          <a:p>
            <a:pPr algn="l" eaLnBrk="1" fontAlgn="auto" hangingPunct="1">
              <a:spcBef>
                <a:spcPts val="0"/>
              </a:spcBef>
              <a:spcAft>
                <a:spcPts val="0"/>
              </a:spcAft>
              <a:defRPr/>
            </a:pPr>
            <a:endParaRPr lang="en-US" sz="2000" dirty="0">
              <a:solidFill>
                <a:prstClr val="black"/>
              </a:solidFill>
              <a:latin typeface="Arial"/>
            </a:endParaRPr>
          </a:p>
          <a:p>
            <a:pPr algn="l" eaLnBrk="1" fontAlgn="auto" hangingPunct="1">
              <a:spcBef>
                <a:spcPts val="0"/>
              </a:spcBef>
              <a:spcAft>
                <a:spcPts val="0"/>
              </a:spcAft>
              <a:defRPr/>
            </a:pPr>
            <a:r>
              <a:rPr lang="en-US" sz="2000" dirty="0">
                <a:solidFill>
                  <a:prstClr val="black"/>
                </a:solidFill>
                <a:latin typeface="Arial"/>
              </a:rPr>
              <a:t>Zach Gross, IHCDA</a:t>
            </a:r>
          </a:p>
          <a:p>
            <a:pPr algn="l" eaLnBrk="1" fontAlgn="auto" hangingPunct="1">
              <a:spcBef>
                <a:spcPts val="0"/>
              </a:spcBef>
              <a:spcAft>
                <a:spcPts val="0"/>
              </a:spcAft>
              <a:defRPr/>
            </a:pPr>
            <a:r>
              <a:rPr lang="en-US" sz="2000" dirty="0">
                <a:solidFill>
                  <a:prstClr val="black"/>
                </a:solidFill>
                <a:latin typeface="Arial"/>
              </a:rPr>
              <a:t>Supportive Housing Manager </a:t>
            </a:r>
          </a:p>
          <a:p>
            <a:pPr algn="l" eaLnBrk="1" fontAlgn="auto" hangingPunct="1">
              <a:spcBef>
                <a:spcPts val="0"/>
              </a:spcBef>
              <a:spcAft>
                <a:spcPts val="0"/>
              </a:spcAft>
              <a:defRPr/>
            </a:pPr>
            <a:r>
              <a:rPr lang="en-US" sz="2000" dirty="0">
                <a:solidFill>
                  <a:prstClr val="black"/>
                </a:solidFill>
                <a:latin typeface="Arial"/>
                <a:hlinkClick r:id="rId5"/>
              </a:rPr>
              <a:t>zagross@ihcda.IN.gov</a:t>
            </a:r>
            <a:r>
              <a:rPr lang="en-US" sz="2000" dirty="0">
                <a:solidFill>
                  <a:prstClr val="black"/>
                </a:solidFill>
                <a:latin typeface="Arial"/>
              </a:rPr>
              <a:t> </a:t>
            </a:r>
          </a:p>
        </p:txBody>
      </p:sp>
      <p:pic>
        <p:nvPicPr>
          <p:cNvPr id="5" name="Picture 4" descr="A black and orange rectangles&#10;&#10;Description automatically generated">
            <a:extLst>
              <a:ext uri="{FF2B5EF4-FFF2-40B4-BE49-F238E27FC236}">
                <a16:creationId xmlns:a16="http://schemas.microsoft.com/office/drawing/2014/main" id="{9AB50F15-D4C5-3304-2E75-6DB62FFEDC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34552" y="5654892"/>
            <a:ext cx="1891288" cy="805761"/>
          </a:xfrm>
          <a:prstGeom prst="rect">
            <a:avLst/>
          </a:prstGeom>
        </p:spPr>
      </p:pic>
    </p:spTree>
    <p:extLst>
      <p:ext uri="{BB962C8B-B14F-4D97-AF65-F5344CB8AC3E}">
        <p14:creationId xmlns:p14="http://schemas.microsoft.com/office/powerpoint/2010/main" val="13106656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9DEB64-0207-B47A-605B-324EC12EBF8C}"/>
              </a:ext>
            </a:extLst>
          </p:cNvPr>
          <p:cNvSpPr>
            <a:spLocks noGrp="1"/>
          </p:cNvSpPr>
          <p:nvPr>
            <p:ph type="title"/>
          </p:nvPr>
        </p:nvSpPr>
        <p:spPr>
          <a:xfrm>
            <a:off x="668216" y="1894629"/>
            <a:ext cx="10527792" cy="763500"/>
          </a:xfrm>
        </p:spPr>
        <p:txBody>
          <a:bodyPr/>
          <a:lstStyle/>
          <a:p>
            <a:r>
              <a:rPr lang="en-US" sz="5400" b="1" dirty="0"/>
              <a:t>Who are your Tenants?</a:t>
            </a:r>
            <a:br>
              <a:rPr lang="en-US" sz="5400" b="1" dirty="0"/>
            </a:br>
            <a:r>
              <a:rPr lang="en-US" sz="5400" b="1" dirty="0"/>
              <a:t>What barriers are they faced with?</a:t>
            </a:r>
          </a:p>
        </p:txBody>
      </p:sp>
    </p:spTree>
    <p:extLst>
      <p:ext uri="{BB962C8B-B14F-4D97-AF65-F5344CB8AC3E}">
        <p14:creationId xmlns:p14="http://schemas.microsoft.com/office/powerpoint/2010/main" val="2218570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D8FEDB-27F0-4718-A9A8-7A918FD81D4C}"/>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1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4A2137C-F2F1-4239-98BC-DF68D0A30812}"/>
              </a:ext>
            </a:extLst>
          </p:cNvPr>
          <p:cNvSpPr>
            <a:spLocks noGrp="1"/>
          </p:cNvSpPr>
          <p:nvPr>
            <p:ph type="title"/>
          </p:nvPr>
        </p:nvSpPr>
        <p:spPr>
          <a:xfrm>
            <a:off x="559471" y="-129929"/>
            <a:ext cx="11502292" cy="1325563"/>
          </a:xfrm>
        </p:spPr>
        <p:txBody>
          <a:bodyPr>
            <a:normAutofit/>
          </a:bodyPr>
          <a:lstStyle/>
          <a:p>
            <a:r>
              <a:rPr lang="en-US">
                <a:solidFill>
                  <a:schemeClr val="bg1"/>
                </a:solidFill>
              </a:rPr>
              <a:t>Setting the Stage: Indiana Housing Need</a:t>
            </a:r>
          </a:p>
        </p:txBody>
      </p:sp>
      <p:sp>
        <p:nvSpPr>
          <p:cNvPr id="3" name="TextBox 2">
            <a:extLst>
              <a:ext uri="{FF2B5EF4-FFF2-40B4-BE49-F238E27FC236}">
                <a16:creationId xmlns:a16="http://schemas.microsoft.com/office/drawing/2014/main" id="{5C279D70-D8A0-4E11-AE53-620D09D344F7}"/>
              </a:ext>
            </a:extLst>
          </p:cNvPr>
          <p:cNvSpPr txBox="1"/>
          <p:nvPr/>
        </p:nvSpPr>
        <p:spPr>
          <a:xfrm>
            <a:off x="11627802" y="6327139"/>
            <a:ext cx="564198" cy="3675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#11</a:t>
            </a:r>
          </a:p>
        </p:txBody>
      </p:sp>
      <p:sp>
        <p:nvSpPr>
          <p:cNvPr id="4" name="TextBox 3">
            <a:extLst>
              <a:ext uri="{FF2B5EF4-FFF2-40B4-BE49-F238E27FC236}">
                <a16:creationId xmlns:a16="http://schemas.microsoft.com/office/drawing/2014/main" id="{A7D31D41-2CDC-4B1D-861E-095950C52A37}"/>
              </a:ext>
            </a:extLst>
          </p:cNvPr>
          <p:cNvSpPr txBox="1"/>
          <p:nvPr/>
        </p:nvSpPr>
        <p:spPr>
          <a:xfrm>
            <a:off x="50649" y="1036397"/>
            <a:ext cx="11985994" cy="5632311"/>
          </a:xfrm>
          <a:prstGeom prst="rect">
            <a:avLst/>
          </a:prstGeom>
          <a:noFill/>
        </p:spPr>
        <p:txBody>
          <a:bodyPr wrap="square" lIns="91440" tIns="45720" rIns="91440" bIns="45720" rtlCol="0" anchor="t">
            <a:spAutoFit/>
          </a:bodyPr>
          <a:lstStyle/>
          <a:p>
            <a:pPr marL="457200" marR="0" lvl="0" indent="-457200" algn="l" defTabSz="914400" rtl="0" eaLnBrk="1" fontAlgn="auto" latinLnBrk="0" hangingPunct="1">
              <a:lnSpc>
                <a:spcPct val="100000"/>
              </a:lnSpc>
              <a:spcBef>
                <a:spcPts val="0"/>
              </a:spcBef>
              <a:spcAft>
                <a:spcPts val="0"/>
              </a:spcAft>
              <a:buClrTx/>
              <a:buSzTx/>
              <a:buFont typeface="Arial"/>
              <a:buChar char="•"/>
              <a:tabLst/>
              <a:defRPr/>
            </a:pPr>
            <a:r>
              <a:rPr kumimoji="0" lang="en-US" sz="2000" b="1" i="0" u="none" strike="noStrike" kern="1200" cap="none" spc="0" normalizeH="0" baseline="0" noProof="0" dirty="0">
                <a:ln>
                  <a:noFill/>
                </a:ln>
                <a:solidFill>
                  <a:schemeClr val="bg1"/>
                </a:solidFill>
                <a:effectLst/>
                <a:uLnTx/>
                <a:uFillTx/>
                <a:latin typeface="Century Gothic"/>
                <a:ea typeface="+mn-ea"/>
                <a:cs typeface="+mn-cs"/>
              </a:rPr>
              <a:t>For every 1 unit of available affordable housing in the U.S., there are 4 households in need; federal rental assistance only covers 24% of those households who qualify for/need it</a:t>
            </a:r>
          </a:p>
          <a:p>
            <a:pPr marL="457200" marR="0" lvl="0" indent="-457200" algn="l" defTabSz="914400" rtl="0" eaLnBrk="1" fontAlgn="auto" latinLnBrk="0" hangingPunct="1">
              <a:lnSpc>
                <a:spcPct val="100000"/>
              </a:lnSpc>
              <a:spcBef>
                <a:spcPts val="0"/>
              </a:spcBef>
              <a:spcAft>
                <a:spcPts val="0"/>
              </a:spcAft>
              <a:buClrTx/>
              <a:buSzTx/>
              <a:buFont typeface="Arial"/>
              <a:buChar char="•"/>
              <a:tabLst/>
              <a:defRPr/>
            </a:pPr>
            <a:r>
              <a:rPr kumimoji="0" lang="en-US" sz="2000" b="1" i="0" u="none" strike="noStrike" kern="1200" cap="none" spc="0" normalizeH="0" baseline="0" noProof="0" dirty="0">
                <a:ln>
                  <a:noFill/>
                </a:ln>
                <a:solidFill>
                  <a:schemeClr val="bg1"/>
                </a:solidFill>
                <a:effectLst/>
                <a:uLnTx/>
                <a:uFillTx/>
                <a:latin typeface="Century Gothic"/>
                <a:ea typeface="+mn-ea"/>
                <a:cs typeface="+mn-cs"/>
              </a:rPr>
              <a:t>In Indiana, at $7.25/hr., a household must work 101 hours/week (2.5 FTE jobs) to afford a 1-bedroom unit at Fair Market Rent</a:t>
            </a:r>
            <a:r>
              <a:rPr lang="en-US" sz="2000" b="1" dirty="0">
                <a:solidFill>
                  <a:schemeClr val="bg1"/>
                </a:solidFill>
                <a:latin typeface="Century Gothic"/>
              </a:rPr>
              <a:t> of $956; 122</a:t>
            </a:r>
            <a:r>
              <a:rPr kumimoji="0" lang="en-US" sz="2000" b="1" i="0" u="none" strike="noStrike" kern="1200" cap="none" spc="0" normalizeH="0" baseline="0" noProof="0" dirty="0">
                <a:ln>
                  <a:noFill/>
                </a:ln>
                <a:solidFill>
                  <a:schemeClr val="bg1"/>
                </a:solidFill>
                <a:effectLst/>
                <a:uLnTx/>
                <a:uFillTx/>
                <a:latin typeface="Century Gothic"/>
                <a:ea typeface="+mn-ea"/>
                <a:cs typeface="+mn-cs"/>
              </a:rPr>
              <a:t> </a:t>
            </a:r>
            <a:r>
              <a:rPr kumimoji="0" lang="en-US" sz="2000" b="1" i="0" u="none" strike="noStrike" kern="1200" cap="none" spc="0" normalizeH="0" baseline="0" noProof="0" dirty="0" err="1">
                <a:ln>
                  <a:noFill/>
                </a:ln>
                <a:solidFill>
                  <a:schemeClr val="bg1"/>
                </a:solidFill>
                <a:effectLst/>
                <a:uLnTx/>
                <a:uFillTx/>
                <a:latin typeface="Century Gothic"/>
                <a:ea typeface="+mn-ea"/>
                <a:cs typeface="+mn-cs"/>
              </a:rPr>
              <a:t>hrs</a:t>
            </a:r>
            <a:r>
              <a:rPr kumimoji="0" lang="en-US" sz="2000" b="1" i="0" u="none" strike="noStrike" kern="1200" cap="none" spc="0" normalizeH="0" baseline="0" noProof="0" dirty="0">
                <a:ln>
                  <a:noFill/>
                </a:ln>
                <a:solidFill>
                  <a:schemeClr val="bg1"/>
                </a:solidFill>
                <a:effectLst/>
                <a:uLnTx/>
                <a:uFillTx/>
                <a:latin typeface="Century Gothic"/>
                <a:ea typeface="+mn-ea"/>
                <a:cs typeface="+mn-cs"/>
              </a:rPr>
              <a:t>/</a:t>
            </a:r>
            <a:r>
              <a:rPr kumimoji="0" lang="en-US" sz="2000" b="1" i="0" u="none" strike="noStrike" kern="1200" cap="none" spc="0" normalizeH="0" baseline="0" noProof="0" dirty="0" err="1">
                <a:ln>
                  <a:noFill/>
                </a:ln>
                <a:solidFill>
                  <a:schemeClr val="bg1"/>
                </a:solidFill>
                <a:effectLst/>
                <a:uLnTx/>
                <a:uFillTx/>
                <a:latin typeface="Century Gothic"/>
                <a:ea typeface="+mn-ea"/>
                <a:cs typeface="+mn-cs"/>
              </a:rPr>
              <a:t>wk</a:t>
            </a:r>
            <a:r>
              <a:rPr kumimoji="0" lang="en-US" sz="2000" b="1" i="0" u="none" strike="noStrike" kern="1200" cap="none" spc="0" normalizeH="0" baseline="0" noProof="0" dirty="0">
                <a:ln>
                  <a:noFill/>
                </a:ln>
                <a:solidFill>
                  <a:schemeClr val="bg1"/>
                </a:solidFill>
                <a:effectLst/>
                <a:uLnTx/>
                <a:uFillTx/>
                <a:latin typeface="Century Gothic"/>
                <a:ea typeface="+mn-ea"/>
                <a:cs typeface="+mn-cs"/>
              </a:rPr>
              <a:t> (3.1 FTE jobs) for a 2-bedroom at $1153</a:t>
            </a:r>
          </a:p>
          <a:p>
            <a:pPr marL="457200" marR="0" lvl="0" indent="-457200" algn="l" defTabSz="914400" rtl="0" eaLnBrk="1" fontAlgn="auto" latinLnBrk="0" hangingPunct="1">
              <a:lnSpc>
                <a:spcPct val="100000"/>
              </a:lnSpc>
              <a:spcBef>
                <a:spcPts val="0"/>
              </a:spcBef>
              <a:spcAft>
                <a:spcPts val="0"/>
              </a:spcAft>
              <a:buClrTx/>
              <a:buSzTx/>
              <a:buFont typeface="Arial"/>
              <a:buChar char="•"/>
              <a:tabLst/>
              <a:defRPr/>
            </a:pPr>
            <a:r>
              <a:rPr lang="en-US" sz="2000" b="1" dirty="0">
                <a:solidFill>
                  <a:schemeClr val="bg1"/>
                </a:solidFill>
                <a:latin typeface="Century Gothic"/>
              </a:rPr>
              <a:t>Rent affordable with full time job paying $7.25/</a:t>
            </a:r>
            <a:r>
              <a:rPr lang="en-US" sz="2000" b="1" dirty="0" err="1">
                <a:solidFill>
                  <a:schemeClr val="bg1"/>
                </a:solidFill>
                <a:latin typeface="Century Gothic"/>
              </a:rPr>
              <a:t>hr</a:t>
            </a:r>
            <a:r>
              <a:rPr lang="en-US" sz="2000" b="1" dirty="0">
                <a:solidFill>
                  <a:schemeClr val="bg1"/>
                </a:solidFill>
                <a:latin typeface="Century Gothic"/>
              </a:rPr>
              <a:t> is $377</a:t>
            </a:r>
            <a:endParaRPr kumimoji="0" lang="en-US" sz="2000" b="1" i="0" u="none" strike="noStrike" kern="1200" cap="none" spc="0" normalizeH="0" baseline="0" noProof="0" dirty="0">
              <a:ln>
                <a:noFill/>
              </a:ln>
              <a:solidFill>
                <a:schemeClr val="bg1"/>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a:buChar char="•"/>
              <a:tabLst/>
              <a:defRPr/>
            </a:pPr>
            <a:r>
              <a:rPr kumimoji="0" lang="en-US" sz="2000" b="1" i="0" u="none" strike="noStrike" kern="1200" cap="none" spc="0" normalizeH="0" baseline="0" noProof="0" dirty="0">
                <a:ln>
                  <a:noFill/>
                </a:ln>
                <a:solidFill>
                  <a:schemeClr val="bg1"/>
                </a:solidFill>
                <a:effectLst/>
                <a:uLnTx/>
                <a:uFillTx/>
                <a:latin typeface="Century Gothic"/>
                <a:ea typeface="+mn-ea"/>
                <a:cs typeface="+mn-cs"/>
              </a:rPr>
              <a:t>A household must earn a minimum of $</a:t>
            </a:r>
            <a:r>
              <a:rPr lang="en-US" sz="2000" b="1" dirty="0">
                <a:solidFill>
                  <a:schemeClr val="bg1"/>
                </a:solidFill>
                <a:latin typeface="Century Gothic"/>
              </a:rPr>
              <a:t>22.18</a:t>
            </a:r>
            <a:r>
              <a:rPr kumimoji="0" lang="en-US" sz="2000" b="1" i="0" u="none" strike="noStrike" kern="1200" cap="none" spc="0" normalizeH="0" baseline="0" noProof="0" dirty="0">
                <a:ln>
                  <a:noFill/>
                </a:ln>
                <a:solidFill>
                  <a:schemeClr val="bg1"/>
                </a:solidFill>
                <a:effectLst/>
                <a:uLnTx/>
                <a:uFillTx/>
                <a:latin typeface="Century Gothic"/>
                <a:ea typeface="+mn-ea"/>
                <a:cs typeface="+mn-cs"/>
              </a:rPr>
              <a:t>/</a:t>
            </a:r>
            <a:r>
              <a:rPr kumimoji="0" lang="en-US" sz="2000" b="1" i="0" u="none" strike="noStrike" kern="1200" cap="none" spc="0" normalizeH="0" baseline="0" noProof="0" dirty="0" err="1">
                <a:ln>
                  <a:noFill/>
                </a:ln>
                <a:solidFill>
                  <a:schemeClr val="bg1"/>
                </a:solidFill>
                <a:effectLst/>
                <a:uLnTx/>
                <a:uFillTx/>
                <a:latin typeface="Century Gothic"/>
                <a:ea typeface="+mn-ea"/>
                <a:cs typeface="+mn-cs"/>
              </a:rPr>
              <a:t>hr</a:t>
            </a:r>
            <a:r>
              <a:rPr kumimoji="0" lang="en-US" sz="2000" b="1" i="0" u="none" strike="noStrike" kern="1200" cap="none" spc="0" normalizeH="0" baseline="0" noProof="0" dirty="0">
                <a:ln>
                  <a:noFill/>
                </a:ln>
                <a:solidFill>
                  <a:schemeClr val="bg1"/>
                </a:solidFill>
                <a:effectLst/>
                <a:uLnTx/>
                <a:uFillTx/>
                <a:latin typeface="Century Gothic"/>
                <a:ea typeface="+mn-ea"/>
                <a:cs typeface="+mn-cs"/>
              </a:rPr>
              <a:t> at 40 hours/week to afford a 2-bedroom unit (without paying more than 30% of income on housing)</a:t>
            </a:r>
          </a:p>
          <a:p>
            <a:pPr marL="457200" marR="0" lvl="0" indent="-457200" algn="l" defTabSz="914400" rtl="0" eaLnBrk="1" fontAlgn="auto" latinLnBrk="0" hangingPunct="1">
              <a:lnSpc>
                <a:spcPct val="100000"/>
              </a:lnSpc>
              <a:spcBef>
                <a:spcPts val="0"/>
              </a:spcBef>
              <a:spcAft>
                <a:spcPts val="0"/>
              </a:spcAft>
              <a:buClrTx/>
              <a:buSzTx/>
              <a:buFont typeface="Arial"/>
              <a:buChar char="•"/>
              <a:tabLst/>
              <a:defRPr/>
            </a:pPr>
            <a:r>
              <a:rPr lang="en-US" sz="2000" b="1" dirty="0">
                <a:solidFill>
                  <a:schemeClr val="bg1"/>
                </a:solidFill>
                <a:latin typeface="Century Gothic"/>
              </a:rPr>
              <a:t>Average renter wage is $18.05</a:t>
            </a:r>
          </a:p>
          <a:p>
            <a:pPr marL="457200" marR="0" lvl="0" indent="-457200" algn="l" defTabSz="914400" rtl="0" eaLnBrk="1" fontAlgn="auto" latinLnBrk="0" hangingPunct="1">
              <a:lnSpc>
                <a:spcPct val="100000"/>
              </a:lnSpc>
              <a:spcBef>
                <a:spcPts val="0"/>
              </a:spcBef>
              <a:spcAft>
                <a:spcPts val="0"/>
              </a:spcAft>
              <a:buClrTx/>
              <a:buSzTx/>
              <a:buFont typeface="Arial"/>
              <a:buChar char="•"/>
              <a:tabLst/>
              <a:defRPr/>
            </a:pPr>
            <a:r>
              <a:rPr kumimoji="0" lang="en-US" sz="2000" b="1" i="0" u="none" strike="noStrike" kern="1200" cap="none" spc="0" normalizeH="0" baseline="0" noProof="0" dirty="0">
                <a:ln>
                  <a:noFill/>
                </a:ln>
                <a:solidFill>
                  <a:schemeClr val="bg1"/>
                </a:solidFill>
                <a:effectLst/>
                <a:uLnTx/>
                <a:uFillTx/>
                <a:latin typeface="Century Gothic"/>
                <a:ea typeface="+mn-ea"/>
                <a:cs typeface="+mn-cs"/>
              </a:rPr>
              <a:t>Rent affordable with full time job paying </a:t>
            </a:r>
            <a:r>
              <a:rPr lang="en-US" sz="2000" b="1" dirty="0">
                <a:solidFill>
                  <a:schemeClr val="bg1"/>
                </a:solidFill>
                <a:latin typeface="Century Gothic"/>
              </a:rPr>
              <a:t>$18.05/</a:t>
            </a:r>
            <a:r>
              <a:rPr lang="en-US" sz="2000" b="1" dirty="0" err="1">
                <a:solidFill>
                  <a:schemeClr val="bg1"/>
                </a:solidFill>
                <a:latin typeface="Century Gothic"/>
              </a:rPr>
              <a:t>hr</a:t>
            </a:r>
            <a:r>
              <a:rPr lang="en-US" sz="2000" b="1" dirty="0">
                <a:solidFill>
                  <a:schemeClr val="bg1"/>
                </a:solidFill>
                <a:latin typeface="Century Gothic"/>
              </a:rPr>
              <a:t> is $939</a:t>
            </a:r>
          </a:p>
          <a:p>
            <a:pPr marL="457200" marR="0" lvl="0" indent="-457200" algn="l" defTabSz="914400" rtl="0" eaLnBrk="1" fontAlgn="auto" latinLnBrk="0" hangingPunct="1">
              <a:lnSpc>
                <a:spcPct val="100000"/>
              </a:lnSpc>
              <a:spcBef>
                <a:spcPts val="0"/>
              </a:spcBef>
              <a:spcAft>
                <a:spcPts val="0"/>
              </a:spcAft>
              <a:buClrTx/>
              <a:buSzTx/>
              <a:buFont typeface="Arial"/>
              <a:buChar char="•"/>
              <a:tabLst/>
              <a:defRPr/>
            </a:pPr>
            <a:r>
              <a:rPr kumimoji="0" lang="en-US" sz="2000" b="1" i="0" u="none" strike="noStrike" kern="1200" cap="none" spc="0" normalizeH="0" baseline="0" noProof="0" dirty="0">
                <a:ln>
                  <a:noFill/>
                </a:ln>
                <a:solidFill>
                  <a:schemeClr val="bg1"/>
                </a:solidFill>
                <a:effectLst/>
                <a:uLnTx/>
                <a:uFillTx/>
                <a:latin typeface="Century Gothic"/>
                <a:ea typeface="+mn-ea"/>
                <a:cs typeface="+mn-cs"/>
              </a:rPr>
              <a:t>Rent affordable at 30% AMI is $722</a:t>
            </a:r>
          </a:p>
          <a:p>
            <a:pPr marL="457200" marR="0" lvl="0" indent="-457200" algn="l" defTabSz="914400" rtl="0" eaLnBrk="1" fontAlgn="auto" latinLnBrk="0" hangingPunct="1">
              <a:lnSpc>
                <a:spcPct val="100000"/>
              </a:lnSpc>
              <a:spcBef>
                <a:spcPts val="0"/>
              </a:spcBef>
              <a:spcAft>
                <a:spcPts val="0"/>
              </a:spcAft>
              <a:buClrTx/>
              <a:buSzTx/>
              <a:buFont typeface="Arial"/>
              <a:buChar char="•"/>
              <a:tabLst/>
              <a:defRPr/>
            </a:pPr>
            <a:r>
              <a:rPr kumimoji="0" lang="en-US" sz="2000" b="1" i="0" u="none" strike="noStrike" kern="1200" cap="none" spc="0" normalizeH="0" baseline="0" noProof="0" dirty="0">
                <a:ln>
                  <a:noFill/>
                </a:ln>
                <a:solidFill>
                  <a:schemeClr val="bg1"/>
                </a:solidFill>
                <a:effectLst/>
                <a:uLnTx/>
                <a:uFillTx/>
                <a:latin typeface="Century Gothic"/>
                <a:ea typeface="+mn-ea"/>
                <a:cs typeface="+mn-cs"/>
              </a:rPr>
              <a:t>27% of Hoosier renters are below 30% AMI; 43% below 50% AMI</a:t>
            </a:r>
            <a:endParaRPr kumimoji="0" lang="en-US" sz="2000" b="1" i="0" u="none" strike="noStrike" kern="1200" cap="none" spc="0" normalizeH="0" baseline="0" noProof="0" dirty="0">
              <a:ln>
                <a:noFill/>
              </a:ln>
              <a:solidFill>
                <a:schemeClr val="bg1"/>
              </a:solidFill>
              <a:effectLst/>
              <a:uLnTx/>
              <a:uFillTx/>
              <a:latin typeface="Century Gothic"/>
              <a:ea typeface="+mn-ea"/>
              <a:cs typeface="Calibri"/>
            </a:endParaRPr>
          </a:p>
          <a:p>
            <a:pPr lvl="0" algn="l" eaLnBrk="1" fontAlgn="auto" hangingPunct="1">
              <a:spcBef>
                <a:spcPts val="0"/>
              </a:spcBef>
              <a:spcAft>
                <a:spcPts val="0"/>
              </a:spcAft>
              <a:defRPr/>
            </a:pPr>
            <a:endParaRPr lang="en-US" sz="2800" dirty="0">
              <a:solidFill>
                <a:schemeClr val="bg1"/>
              </a:solidFill>
              <a:hlinkClick r:id="rId6">
                <a:extLst>
                  <a:ext uri="{A12FA001-AC4F-418D-AE19-62706E023703}">
                    <ahyp:hlinkClr xmlns:ahyp="http://schemas.microsoft.com/office/drawing/2018/hyperlinkcolor" val="tx"/>
                  </a:ext>
                </a:extLst>
              </a:hlinkClick>
            </a:endParaRPr>
          </a:p>
          <a:p>
            <a:pPr lvl="0" algn="l" eaLnBrk="1" fontAlgn="auto" hangingPunct="1">
              <a:spcBef>
                <a:spcPts val="0"/>
              </a:spcBef>
              <a:spcAft>
                <a:spcPts val="0"/>
              </a:spcAft>
              <a:defRPr/>
            </a:pPr>
            <a:r>
              <a:rPr lang="en-US" sz="2800" dirty="0">
                <a:solidFill>
                  <a:schemeClr val="bg1"/>
                </a:solidFill>
                <a:hlinkClick r:id="rId6">
                  <a:extLst>
                    <a:ext uri="{A12FA001-AC4F-418D-AE19-62706E023703}">
                      <ahyp:hlinkClr xmlns:ahyp="http://schemas.microsoft.com/office/drawing/2018/hyperlinkcolor" val="tx"/>
                    </a:ext>
                  </a:extLst>
                </a:hlinkClick>
              </a:rPr>
              <a:t>Out of Reach: Indiana | National Low Income Housing Coalition</a:t>
            </a:r>
            <a:endParaRPr kumimoji="0" lang="en-US" sz="2800" b="1" i="0" u="none" strike="noStrike" kern="1200" cap="none" spc="0" normalizeH="0" baseline="0" noProof="0" dirty="0">
              <a:ln>
                <a:noFill/>
              </a:ln>
              <a:solidFill>
                <a:schemeClr val="bg1"/>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a:buChar char="•"/>
              <a:tabLst/>
              <a:defRPr/>
            </a:pPr>
            <a:endParaRPr kumimoji="0" lang="en-US" sz="2800" b="1" i="0" u="none" strike="noStrike" kern="1200" cap="none" spc="0" normalizeH="0" baseline="0" noProof="0" dirty="0">
              <a:ln>
                <a:noFill/>
              </a:ln>
              <a:solidFill>
                <a:prstClr val="white"/>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entury Gothic"/>
              <a:ea typeface="+mn-ea"/>
              <a:cs typeface="Calibri"/>
            </a:endParaRPr>
          </a:p>
        </p:txBody>
      </p:sp>
    </p:spTree>
    <p:custDataLst>
      <p:tags r:id="rId1"/>
    </p:custDataLst>
    <p:extLst>
      <p:ext uri="{BB962C8B-B14F-4D97-AF65-F5344CB8AC3E}">
        <p14:creationId xmlns:p14="http://schemas.microsoft.com/office/powerpoint/2010/main" val="23849392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D85CBDB0-C8A7-94F3-0B85-8D38A772C462}"/>
              </a:ext>
            </a:extLst>
          </p:cNvPr>
          <p:cNvSpPr>
            <a:spLocks noGrp="1"/>
          </p:cNvSpPr>
          <p:nvPr>
            <p:ph type="title"/>
          </p:nvPr>
        </p:nvSpPr>
        <p:spPr/>
        <p:txBody>
          <a:bodyPr/>
          <a:lstStyle/>
          <a:p>
            <a:r>
              <a:rPr lang="en-US" altLang="en-US" cap="none">
                <a:latin typeface="Arial Bold" panose="020B0704020202020204" pitchFamily="34" charset="0"/>
                <a:ea typeface="ＭＳ Ｐゴシック" panose="020B0600070205080204" pitchFamily="34" charset="-128"/>
                <a:cs typeface="Arial Bold" panose="020B0704020202020204" pitchFamily="34" charset="0"/>
              </a:rPr>
              <a:t>Eviction Prevention Plan Components</a:t>
            </a:r>
          </a:p>
        </p:txBody>
      </p:sp>
      <p:sp>
        <p:nvSpPr>
          <p:cNvPr id="3" name="Content Placeholder 2">
            <a:extLst>
              <a:ext uri="{FF2B5EF4-FFF2-40B4-BE49-F238E27FC236}">
                <a16:creationId xmlns:a16="http://schemas.microsoft.com/office/drawing/2014/main" id="{054DB0B3-5CDF-140D-C523-28FAC385A726}"/>
              </a:ext>
            </a:extLst>
          </p:cNvPr>
          <p:cNvSpPr>
            <a:spLocks noGrp="1"/>
          </p:cNvSpPr>
          <p:nvPr>
            <p:ph idx="1"/>
          </p:nvPr>
        </p:nvSpPr>
        <p:spPr>
          <a:xfrm>
            <a:off x="519642" y="1425576"/>
            <a:ext cx="11152716" cy="4525963"/>
          </a:xfrm>
        </p:spPr>
        <p:txBody>
          <a:bodyPr/>
          <a:lstStyle/>
          <a:p>
            <a:pPr marL="514350" indent="-514350">
              <a:buFont typeface="Arial" panose="020B0604020202020204" pitchFamily="34" charset="0"/>
              <a:buAutoNum type="arabicPeriod"/>
              <a:defRPr/>
            </a:pPr>
            <a:r>
              <a:rPr lang="en-US" sz="2000" dirty="0"/>
              <a:t>Eviction Prevention Philosophy</a:t>
            </a:r>
          </a:p>
          <a:p>
            <a:pPr marL="514350" indent="-514350">
              <a:buFont typeface="Arial" panose="020B0604020202020204" pitchFamily="34" charset="0"/>
              <a:buAutoNum type="arabicPeriod"/>
              <a:defRPr/>
            </a:pPr>
            <a:r>
              <a:rPr lang="en-US" sz="2000" dirty="0"/>
              <a:t>Resident Engagement Approaches</a:t>
            </a:r>
          </a:p>
          <a:p>
            <a:pPr marL="514350" indent="-514350">
              <a:buFont typeface="Arial" panose="020B0604020202020204" pitchFamily="34" charset="0"/>
              <a:buAutoNum type="arabicPeriod"/>
              <a:defRPr/>
            </a:pPr>
            <a:r>
              <a:rPr lang="en-US" sz="2000" dirty="0"/>
              <a:t>Community Partnerships Connecting Households to Resources</a:t>
            </a:r>
          </a:p>
          <a:p>
            <a:pPr marL="514350" indent="-514350">
              <a:buFont typeface="Arial" panose="020B0604020202020204" pitchFamily="34" charset="0"/>
              <a:buAutoNum type="arabicPeriod"/>
              <a:defRPr/>
            </a:pPr>
            <a:r>
              <a:rPr lang="en-US" sz="2000" dirty="0"/>
              <a:t>Roles and Responsibilities of Property Management Staff and Services Staff and Identify Mechanisms for Coordination and Communication</a:t>
            </a:r>
          </a:p>
          <a:p>
            <a:pPr marL="514350" indent="-514350">
              <a:buFont typeface="Arial" panose="020B0604020202020204" pitchFamily="34" charset="0"/>
              <a:buAutoNum type="arabicPeriod"/>
              <a:defRPr/>
            </a:pPr>
            <a:r>
              <a:rPr lang="en-US" sz="2000" dirty="0"/>
              <a:t>Tenant Knowledge of Roles and Responsibilities</a:t>
            </a:r>
          </a:p>
          <a:p>
            <a:pPr marL="514350" indent="-514350">
              <a:buFont typeface="Arial" panose="020B0604020202020204" pitchFamily="34" charset="0"/>
              <a:buAutoNum type="arabicPeriod"/>
              <a:defRPr/>
            </a:pPr>
            <a:r>
              <a:rPr lang="en-US" sz="2000" dirty="0"/>
              <a:t>Housing Retention Plans</a:t>
            </a:r>
          </a:p>
          <a:p>
            <a:pPr marL="514350" indent="-514350">
              <a:buFont typeface="Arial" panose="020B0604020202020204" pitchFamily="34" charset="0"/>
              <a:buAutoNum type="arabicPeriod"/>
              <a:defRPr/>
            </a:pPr>
            <a:r>
              <a:rPr lang="en-US" sz="2000" dirty="0"/>
              <a:t>Strategies for Mitigating and Responding to Common Lease Violations</a:t>
            </a:r>
          </a:p>
          <a:p>
            <a:pPr marL="514350" indent="-514350">
              <a:buFont typeface="Arial" panose="020B0604020202020204" pitchFamily="34" charset="0"/>
              <a:buAutoNum type="arabicPeriod"/>
              <a:defRPr/>
            </a:pPr>
            <a:r>
              <a:rPr lang="en-US" sz="2000" dirty="0"/>
              <a:t>Eviction Protocols</a:t>
            </a:r>
          </a:p>
          <a:p>
            <a:pPr>
              <a:defRPr/>
            </a:pPr>
            <a:endParaRPr lang="en-US" dirty="0"/>
          </a:p>
        </p:txBody>
      </p:sp>
      <p:sp>
        <p:nvSpPr>
          <p:cNvPr id="29700" name="TextBox 3">
            <a:extLst>
              <a:ext uri="{FF2B5EF4-FFF2-40B4-BE49-F238E27FC236}">
                <a16:creationId xmlns:a16="http://schemas.microsoft.com/office/drawing/2014/main" id="{939927A5-E23E-0AB9-0461-3FA96A57D751}"/>
              </a:ext>
            </a:extLst>
          </p:cNvPr>
          <p:cNvSpPr txBox="1">
            <a:spLocks noChangeArrowheads="1"/>
          </p:cNvSpPr>
          <p:nvPr/>
        </p:nvSpPr>
        <p:spPr bwMode="auto">
          <a:xfrm>
            <a:off x="309458" y="5624503"/>
            <a:ext cx="500930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1F497D"/>
                </a:solidFill>
                <a:effectLst/>
                <a:uLnTx/>
                <a:uFillTx/>
                <a:latin typeface="Arial" panose="020B0604020202020204" pitchFamily="34" charset="0"/>
                <a:ea typeface="ＭＳ Ｐゴシック" panose="020B0600070205080204" pitchFamily="34" charset="-128"/>
                <a:cs typeface="+mn-cs"/>
              </a:rPr>
              <a:t>CSH Issue Brief, March 2021: How to Develop an Eviction Prevention Plan in Affordable, Supportive and Integrated Housing for Property Owners and their Partners.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pic>
        <p:nvPicPr>
          <p:cNvPr id="8" name="Picture 7" descr="A black and orange rectangles&#10;&#10;Description automatically generated">
            <a:extLst>
              <a:ext uri="{FF2B5EF4-FFF2-40B4-BE49-F238E27FC236}">
                <a16:creationId xmlns:a16="http://schemas.microsoft.com/office/drawing/2014/main" id="{300460B9-AEBE-70F4-CCDE-DCE3C8765B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5809" y="5711308"/>
            <a:ext cx="1759749" cy="749720"/>
          </a:xfrm>
          <a:prstGeom prst="rect">
            <a:avLst/>
          </a:prstGeom>
        </p:spPr>
      </p:pic>
    </p:spTree>
    <p:extLst>
      <p:ext uri="{BB962C8B-B14F-4D97-AF65-F5344CB8AC3E}">
        <p14:creationId xmlns:p14="http://schemas.microsoft.com/office/powerpoint/2010/main" val="34029350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734D2F44-1B05-C291-F848-2CFC0D9B741B}"/>
              </a:ext>
            </a:extLst>
          </p:cNvPr>
          <p:cNvSpPr>
            <a:spLocks noGrp="1"/>
          </p:cNvSpPr>
          <p:nvPr>
            <p:ph type="title"/>
          </p:nvPr>
        </p:nvSpPr>
        <p:spPr/>
        <p:txBody>
          <a:bodyPr/>
          <a:lstStyle/>
          <a:p>
            <a:r>
              <a:rPr lang="en-US" altLang="en-US" cap="none">
                <a:latin typeface="Arial Bold" panose="020B0704020202020204" pitchFamily="34" charset="0"/>
                <a:ea typeface="ＭＳ Ｐゴシック" panose="020B0600070205080204" pitchFamily="34" charset="-128"/>
                <a:cs typeface="Arial Bold" panose="020B0704020202020204" pitchFamily="34" charset="0"/>
              </a:rPr>
              <a:t>Eviction Prevention Philosophy</a:t>
            </a:r>
          </a:p>
        </p:txBody>
      </p:sp>
      <p:sp>
        <p:nvSpPr>
          <p:cNvPr id="3" name="Content Placeholder 2">
            <a:extLst>
              <a:ext uri="{FF2B5EF4-FFF2-40B4-BE49-F238E27FC236}">
                <a16:creationId xmlns:a16="http://schemas.microsoft.com/office/drawing/2014/main" id="{F73E1C31-9B9B-DC75-60C4-CA7E7407383B}"/>
              </a:ext>
            </a:extLst>
          </p:cNvPr>
          <p:cNvSpPr>
            <a:spLocks noGrp="1"/>
          </p:cNvSpPr>
          <p:nvPr>
            <p:ph idx="1"/>
          </p:nvPr>
        </p:nvSpPr>
        <p:spPr>
          <a:xfrm>
            <a:off x="592666" y="1417638"/>
            <a:ext cx="11006668" cy="4525963"/>
          </a:xfrm>
        </p:spPr>
        <p:txBody>
          <a:bodyPr/>
          <a:lstStyle/>
          <a:p>
            <a:pPr>
              <a:spcBef>
                <a:spcPts val="0"/>
              </a:spcBef>
              <a:defRPr/>
            </a:pPr>
            <a:r>
              <a:rPr lang="en-US" b="1" dirty="0"/>
              <a:t>Your “why” statement. </a:t>
            </a:r>
            <a:r>
              <a:rPr lang="en-US" dirty="0"/>
              <a:t>The philosophy should be developed first because it will guide the rest of the plan. </a:t>
            </a:r>
          </a:p>
          <a:p>
            <a:pPr>
              <a:spcBef>
                <a:spcPts val="0"/>
              </a:spcBef>
              <a:defRPr/>
            </a:pPr>
            <a:endParaRPr lang="en-US" dirty="0"/>
          </a:p>
          <a:p>
            <a:pPr>
              <a:spcBef>
                <a:spcPts val="0"/>
              </a:spcBef>
              <a:defRPr/>
            </a:pPr>
            <a:r>
              <a:rPr lang="en-US" dirty="0"/>
              <a:t>How to develop the philosophy:</a:t>
            </a:r>
          </a:p>
          <a:p>
            <a:pPr marL="285750" indent="-285750">
              <a:spcBef>
                <a:spcPts val="0"/>
              </a:spcBef>
              <a:buFont typeface="Arial" panose="020B0604020202020204" pitchFamily="34" charset="0"/>
              <a:buChar char="•"/>
              <a:defRPr/>
            </a:pPr>
            <a:r>
              <a:rPr lang="en-US" dirty="0"/>
              <a:t>Convene with all parties (owner, property manager, and service provider) to work through expectations and reach agreement</a:t>
            </a:r>
          </a:p>
          <a:p>
            <a:pPr marL="285750" indent="-285750">
              <a:spcBef>
                <a:spcPts val="0"/>
              </a:spcBef>
              <a:buFont typeface="Arial" panose="020B0604020202020204" pitchFamily="34" charset="0"/>
              <a:buChar char="•"/>
              <a:defRPr/>
            </a:pPr>
            <a:r>
              <a:rPr lang="en-US" dirty="0"/>
              <a:t>Discuss how your approach with be unique to this property - is your eviction process/timeline realistic and appropriate for the target population?</a:t>
            </a:r>
          </a:p>
          <a:p>
            <a:pPr marL="285750" indent="-285750">
              <a:spcBef>
                <a:spcPts val="0"/>
              </a:spcBef>
              <a:buFont typeface="Arial" panose="020B0604020202020204" pitchFamily="34" charset="0"/>
              <a:buChar char="•"/>
              <a:defRPr/>
            </a:pPr>
            <a:r>
              <a:rPr lang="en-US" b="1" dirty="0"/>
              <a:t>Commit to using eviction only as a last resort</a:t>
            </a:r>
          </a:p>
          <a:p>
            <a:pPr marL="182880">
              <a:spcBef>
                <a:spcPts val="0"/>
              </a:spcBef>
              <a:buSzPct val="75000"/>
              <a:defRPr/>
            </a:pPr>
            <a:endParaRPr lang="en-US" dirty="0"/>
          </a:p>
          <a:p>
            <a:pPr>
              <a:spcBef>
                <a:spcPts val="0"/>
              </a:spcBef>
              <a:defRPr/>
            </a:pPr>
            <a:r>
              <a:rPr lang="en-US" dirty="0"/>
              <a:t>Reinforce through onboarding, periodic trainings, etc. to develop an organizational culture that matches the philosophy. </a:t>
            </a:r>
          </a:p>
          <a:p>
            <a:pPr>
              <a:defRPr/>
            </a:pPr>
            <a:endParaRPr lang="en-US" dirty="0"/>
          </a:p>
        </p:txBody>
      </p:sp>
      <p:pic>
        <p:nvPicPr>
          <p:cNvPr id="4" name="Picture 3" descr="A black and orange rectangles&#10;&#10;Description automatically generated">
            <a:extLst>
              <a:ext uri="{FF2B5EF4-FFF2-40B4-BE49-F238E27FC236}">
                <a16:creationId xmlns:a16="http://schemas.microsoft.com/office/drawing/2014/main" id="{649F5293-D4D8-0971-997C-5E7C4DEC94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2057" y="5666974"/>
            <a:ext cx="2115184" cy="901149"/>
          </a:xfrm>
          <a:prstGeom prst="rect">
            <a:avLst/>
          </a:prstGeom>
        </p:spPr>
      </p:pic>
    </p:spTree>
    <p:extLst>
      <p:ext uri="{BB962C8B-B14F-4D97-AF65-F5344CB8AC3E}">
        <p14:creationId xmlns:p14="http://schemas.microsoft.com/office/powerpoint/2010/main" val="3989617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ED28003A-C958-37B7-7F15-A8744E0BB234}"/>
              </a:ext>
            </a:extLst>
          </p:cNvPr>
          <p:cNvSpPr>
            <a:spLocks noGrp="1"/>
          </p:cNvSpPr>
          <p:nvPr>
            <p:ph type="title"/>
          </p:nvPr>
        </p:nvSpPr>
        <p:spPr/>
        <p:txBody>
          <a:bodyPr/>
          <a:lstStyle/>
          <a:p>
            <a:r>
              <a:rPr lang="en-US" altLang="en-US" cap="none">
                <a:latin typeface="Arial Bold" panose="020B0704020202020204" pitchFamily="34" charset="0"/>
                <a:ea typeface="ＭＳ Ｐゴシック" panose="020B0600070205080204" pitchFamily="34" charset="-128"/>
                <a:cs typeface="Arial Bold" panose="020B0704020202020204" pitchFamily="34" charset="0"/>
              </a:rPr>
              <a:t>An Ongoing Process</a:t>
            </a:r>
          </a:p>
        </p:txBody>
      </p:sp>
      <p:sp>
        <p:nvSpPr>
          <p:cNvPr id="4" name="Freeform 5">
            <a:extLst>
              <a:ext uri="{FF2B5EF4-FFF2-40B4-BE49-F238E27FC236}">
                <a16:creationId xmlns:a16="http://schemas.microsoft.com/office/drawing/2014/main" id="{334BF5CD-80DE-B1EF-95FA-52FAB9E35608}"/>
              </a:ext>
            </a:extLst>
          </p:cNvPr>
          <p:cNvSpPr/>
          <p:nvPr/>
        </p:nvSpPr>
        <p:spPr>
          <a:xfrm>
            <a:off x="4903266" y="1223917"/>
            <a:ext cx="2239419" cy="1535102"/>
          </a:xfrm>
          <a:custGeom>
            <a:avLst/>
            <a:gdLst>
              <a:gd name="connsiteX0" fmla="*/ 0 w 2058962"/>
              <a:gd name="connsiteY0" fmla="*/ 223059 h 1338325"/>
              <a:gd name="connsiteX1" fmla="*/ 223059 w 2058962"/>
              <a:gd name="connsiteY1" fmla="*/ 0 h 1338325"/>
              <a:gd name="connsiteX2" fmla="*/ 1835903 w 2058962"/>
              <a:gd name="connsiteY2" fmla="*/ 0 h 1338325"/>
              <a:gd name="connsiteX3" fmla="*/ 2058962 w 2058962"/>
              <a:gd name="connsiteY3" fmla="*/ 223059 h 1338325"/>
              <a:gd name="connsiteX4" fmla="*/ 2058962 w 2058962"/>
              <a:gd name="connsiteY4" fmla="*/ 1115266 h 1338325"/>
              <a:gd name="connsiteX5" fmla="*/ 1835903 w 2058962"/>
              <a:gd name="connsiteY5" fmla="*/ 1338325 h 1338325"/>
              <a:gd name="connsiteX6" fmla="*/ 223059 w 2058962"/>
              <a:gd name="connsiteY6" fmla="*/ 1338325 h 1338325"/>
              <a:gd name="connsiteX7" fmla="*/ 0 w 2058962"/>
              <a:gd name="connsiteY7" fmla="*/ 1115266 h 1338325"/>
              <a:gd name="connsiteX8" fmla="*/ 0 w 2058962"/>
              <a:gd name="connsiteY8" fmla="*/ 223059 h 133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8962" h="1338325">
                <a:moveTo>
                  <a:pt x="0" y="223059"/>
                </a:moveTo>
                <a:cubicBezTo>
                  <a:pt x="0" y="99867"/>
                  <a:pt x="99867" y="0"/>
                  <a:pt x="223059" y="0"/>
                </a:cubicBezTo>
                <a:lnTo>
                  <a:pt x="1835903" y="0"/>
                </a:lnTo>
                <a:cubicBezTo>
                  <a:pt x="1959095" y="0"/>
                  <a:pt x="2058962" y="99867"/>
                  <a:pt x="2058962" y="223059"/>
                </a:cubicBezTo>
                <a:lnTo>
                  <a:pt x="2058962" y="1115266"/>
                </a:lnTo>
                <a:cubicBezTo>
                  <a:pt x="2058962" y="1238458"/>
                  <a:pt x="1959095" y="1338325"/>
                  <a:pt x="1835903" y="1338325"/>
                </a:cubicBezTo>
                <a:lnTo>
                  <a:pt x="223059" y="1338325"/>
                </a:lnTo>
                <a:cubicBezTo>
                  <a:pt x="99867" y="1338325"/>
                  <a:pt x="0" y="1238458"/>
                  <a:pt x="0" y="1115266"/>
                </a:cubicBezTo>
                <a:lnTo>
                  <a:pt x="0" y="223059"/>
                </a:lnTo>
                <a:close/>
              </a:path>
            </a:pathLst>
          </a:custGeom>
        </p:spPr>
        <p:style>
          <a:lnRef idx="2">
            <a:schemeClr val="accent5">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lIns="114862" tIns="114862" rIns="114862" bIns="114862" spcCol="1270" anchor="ctr"/>
          <a:lstStyle/>
          <a:p>
            <a:pPr marL="0" marR="0" lvl="0" indent="0" algn="ctr" defTabSz="577850" rtl="0" eaLnBrk="0" fontAlgn="base" latinLnBrk="0" hangingPunct="0">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Help tenants build skills necessary to stay housed</a:t>
            </a:r>
          </a:p>
        </p:txBody>
      </p:sp>
      <p:sp>
        <p:nvSpPr>
          <p:cNvPr id="5" name="Freeform 7">
            <a:extLst>
              <a:ext uri="{FF2B5EF4-FFF2-40B4-BE49-F238E27FC236}">
                <a16:creationId xmlns:a16="http://schemas.microsoft.com/office/drawing/2014/main" id="{E42B75A3-EC56-8237-831A-C843550A9C36}"/>
              </a:ext>
            </a:extLst>
          </p:cNvPr>
          <p:cNvSpPr/>
          <p:nvPr/>
        </p:nvSpPr>
        <p:spPr>
          <a:xfrm>
            <a:off x="6872425" y="3589427"/>
            <a:ext cx="2967173" cy="1766215"/>
          </a:xfrm>
          <a:custGeom>
            <a:avLst/>
            <a:gdLst>
              <a:gd name="connsiteX0" fmla="*/ 0 w 2058962"/>
              <a:gd name="connsiteY0" fmla="*/ 223059 h 1338325"/>
              <a:gd name="connsiteX1" fmla="*/ 223059 w 2058962"/>
              <a:gd name="connsiteY1" fmla="*/ 0 h 1338325"/>
              <a:gd name="connsiteX2" fmla="*/ 1835903 w 2058962"/>
              <a:gd name="connsiteY2" fmla="*/ 0 h 1338325"/>
              <a:gd name="connsiteX3" fmla="*/ 2058962 w 2058962"/>
              <a:gd name="connsiteY3" fmla="*/ 223059 h 1338325"/>
              <a:gd name="connsiteX4" fmla="*/ 2058962 w 2058962"/>
              <a:gd name="connsiteY4" fmla="*/ 1115266 h 1338325"/>
              <a:gd name="connsiteX5" fmla="*/ 1835903 w 2058962"/>
              <a:gd name="connsiteY5" fmla="*/ 1338325 h 1338325"/>
              <a:gd name="connsiteX6" fmla="*/ 223059 w 2058962"/>
              <a:gd name="connsiteY6" fmla="*/ 1338325 h 1338325"/>
              <a:gd name="connsiteX7" fmla="*/ 0 w 2058962"/>
              <a:gd name="connsiteY7" fmla="*/ 1115266 h 1338325"/>
              <a:gd name="connsiteX8" fmla="*/ 0 w 2058962"/>
              <a:gd name="connsiteY8" fmla="*/ 223059 h 133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8962" h="1338325">
                <a:moveTo>
                  <a:pt x="0" y="223059"/>
                </a:moveTo>
                <a:cubicBezTo>
                  <a:pt x="0" y="99867"/>
                  <a:pt x="99867" y="0"/>
                  <a:pt x="223059" y="0"/>
                </a:cubicBezTo>
                <a:lnTo>
                  <a:pt x="1835903" y="0"/>
                </a:lnTo>
                <a:cubicBezTo>
                  <a:pt x="1959095" y="0"/>
                  <a:pt x="2058962" y="99867"/>
                  <a:pt x="2058962" y="223059"/>
                </a:cubicBezTo>
                <a:lnTo>
                  <a:pt x="2058962" y="1115266"/>
                </a:lnTo>
                <a:cubicBezTo>
                  <a:pt x="2058962" y="1238458"/>
                  <a:pt x="1959095" y="1338325"/>
                  <a:pt x="1835903" y="1338325"/>
                </a:cubicBezTo>
                <a:lnTo>
                  <a:pt x="223059" y="1338325"/>
                </a:lnTo>
                <a:cubicBezTo>
                  <a:pt x="99867" y="1338325"/>
                  <a:pt x="0" y="1238458"/>
                  <a:pt x="0" y="1115266"/>
                </a:cubicBezTo>
                <a:lnTo>
                  <a:pt x="0" y="223059"/>
                </a:lnTo>
                <a:close/>
              </a:path>
            </a:pathLst>
          </a:custGeom>
        </p:spPr>
        <p:style>
          <a:lnRef idx="2">
            <a:schemeClr val="accent5">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lIns="114862" tIns="114862" rIns="114862" bIns="114862" spcCol="1270" anchor="ctr"/>
          <a:lstStyle/>
          <a:p>
            <a:pPr marL="0" marR="0" lvl="0" indent="0" algn="ctr" defTabSz="577850" rtl="0" eaLnBrk="0" fontAlgn="base" latinLnBrk="0" hangingPunct="0">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Create interventions that help tenants before they are at risk of eviction</a:t>
            </a:r>
          </a:p>
        </p:txBody>
      </p:sp>
      <p:sp>
        <p:nvSpPr>
          <p:cNvPr id="6" name="Freeform 9">
            <a:extLst>
              <a:ext uri="{FF2B5EF4-FFF2-40B4-BE49-F238E27FC236}">
                <a16:creationId xmlns:a16="http://schemas.microsoft.com/office/drawing/2014/main" id="{1D444766-304C-7D78-18F2-F98DB73D2161}"/>
              </a:ext>
            </a:extLst>
          </p:cNvPr>
          <p:cNvSpPr>
            <a:spLocks noGrp="1"/>
          </p:cNvSpPr>
          <p:nvPr>
            <p:ph idx="1"/>
          </p:nvPr>
        </p:nvSpPr>
        <p:spPr>
          <a:xfrm>
            <a:off x="2542820" y="3610101"/>
            <a:ext cx="2967173" cy="1766215"/>
          </a:xfrm>
          <a:custGeom>
            <a:avLst/>
            <a:gdLst>
              <a:gd name="connsiteX0" fmla="*/ 0 w 2058962"/>
              <a:gd name="connsiteY0" fmla="*/ 223059 h 1338325"/>
              <a:gd name="connsiteX1" fmla="*/ 223059 w 2058962"/>
              <a:gd name="connsiteY1" fmla="*/ 0 h 1338325"/>
              <a:gd name="connsiteX2" fmla="*/ 1835903 w 2058962"/>
              <a:gd name="connsiteY2" fmla="*/ 0 h 1338325"/>
              <a:gd name="connsiteX3" fmla="*/ 2058962 w 2058962"/>
              <a:gd name="connsiteY3" fmla="*/ 223059 h 1338325"/>
              <a:gd name="connsiteX4" fmla="*/ 2058962 w 2058962"/>
              <a:gd name="connsiteY4" fmla="*/ 1115266 h 1338325"/>
              <a:gd name="connsiteX5" fmla="*/ 1835903 w 2058962"/>
              <a:gd name="connsiteY5" fmla="*/ 1338325 h 1338325"/>
              <a:gd name="connsiteX6" fmla="*/ 223059 w 2058962"/>
              <a:gd name="connsiteY6" fmla="*/ 1338325 h 1338325"/>
              <a:gd name="connsiteX7" fmla="*/ 0 w 2058962"/>
              <a:gd name="connsiteY7" fmla="*/ 1115266 h 1338325"/>
              <a:gd name="connsiteX8" fmla="*/ 0 w 2058962"/>
              <a:gd name="connsiteY8" fmla="*/ 223059 h 133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8962" h="1338325">
                <a:moveTo>
                  <a:pt x="0" y="223059"/>
                </a:moveTo>
                <a:cubicBezTo>
                  <a:pt x="0" y="99867"/>
                  <a:pt x="99867" y="0"/>
                  <a:pt x="223059" y="0"/>
                </a:cubicBezTo>
                <a:lnTo>
                  <a:pt x="1835903" y="0"/>
                </a:lnTo>
                <a:cubicBezTo>
                  <a:pt x="1959095" y="0"/>
                  <a:pt x="2058962" y="99867"/>
                  <a:pt x="2058962" y="223059"/>
                </a:cubicBezTo>
                <a:lnTo>
                  <a:pt x="2058962" y="1115266"/>
                </a:lnTo>
                <a:cubicBezTo>
                  <a:pt x="2058962" y="1238458"/>
                  <a:pt x="1959095" y="1338325"/>
                  <a:pt x="1835903" y="1338325"/>
                </a:cubicBezTo>
                <a:lnTo>
                  <a:pt x="223059" y="1338325"/>
                </a:lnTo>
                <a:cubicBezTo>
                  <a:pt x="99867" y="1338325"/>
                  <a:pt x="0" y="1238458"/>
                  <a:pt x="0" y="1115266"/>
                </a:cubicBezTo>
                <a:lnTo>
                  <a:pt x="0" y="223059"/>
                </a:lnTo>
                <a:close/>
              </a:path>
            </a:pathLst>
          </a:custGeom>
        </p:spPr>
        <p:style>
          <a:lnRef idx="2">
            <a:schemeClr val="accent5">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14862" tIns="114862" rIns="114862" bIns="114862" numCol="1" spcCol="1270" anchor="ctr" anchorCtr="0" compatLnSpc="1">
            <a:prstTxWarp prst="textNoShape">
              <a:avLst/>
            </a:prstTxWarp>
            <a:noAutofit/>
          </a:bodyPr>
          <a:lstStyle/>
          <a:p>
            <a:pPr algn="ctr" defTabSz="577850">
              <a:lnSpc>
                <a:spcPct val="90000"/>
              </a:lnSpc>
              <a:spcAft>
                <a:spcPct val="35000"/>
              </a:spcAft>
              <a:defRPr/>
            </a:pPr>
            <a:r>
              <a:rPr lang="en-US" dirty="0">
                <a:latin typeface="Arial" panose="020B0604020202020204" pitchFamily="34" charset="0"/>
                <a:cs typeface="Arial" panose="020B0604020202020204" pitchFamily="34" charset="0"/>
              </a:rPr>
              <a:t>Coordinate with property management staff and any other partners to identify solutions for tenants that are at risk of eviction</a:t>
            </a:r>
          </a:p>
        </p:txBody>
      </p:sp>
      <p:sp>
        <p:nvSpPr>
          <p:cNvPr id="7" name="Freeform 6">
            <a:extLst>
              <a:ext uri="{FF2B5EF4-FFF2-40B4-BE49-F238E27FC236}">
                <a16:creationId xmlns:a16="http://schemas.microsoft.com/office/drawing/2014/main" id="{EE6BF86C-8E5B-B8AC-1F31-3472D0A65B10}"/>
              </a:ext>
            </a:extLst>
          </p:cNvPr>
          <p:cNvSpPr/>
          <p:nvPr/>
        </p:nvSpPr>
        <p:spPr>
          <a:xfrm>
            <a:off x="4165532" y="1809204"/>
            <a:ext cx="3567112" cy="3567112"/>
          </a:xfrm>
          <a:custGeom>
            <a:avLst/>
            <a:gdLst/>
            <a:ahLst/>
            <a:cxnLst/>
            <a:rect l="0" t="0" r="0" b="0"/>
            <a:pathLst>
              <a:path>
                <a:moveTo>
                  <a:pt x="3089023" y="568163"/>
                </a:moveTo>
                <a:arcTo wR="1783650" hR="1783650" stAng="19022528" swAng="2300351"/>
              </a:path>
            </a:pathLst>
          </a:custGeom>
          <a:noFill/>
          <a:ln>
            <a:tailEnd type="arrow"/>
          </a:ln>
        </p:spPr>
        <p:style>
          <a:lnRef idx="1">
            <a:schemeClr val="accent5">
              <a:hueOff val="0"/>
              <a:satOff val="0"/>
              <a:lumOff val="0"/>
              <a:alphaOff val="0"/>
            </a:schemeClr>
          </a:lnRef>
          <a:fillRef idx="0">
            <a:scrgbClr r="0" g="0" b="0"/>
          </a:fillRef>
          <a:effectRef idx="0">
            <a:schemeClr val="accent5">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8" name="Freeform 6">
            <a:extLst>
              <a:ext uri="{FF2B5EF4-FFF2-40B4-BE49-F238E27FC236}">
                <a16:creationId xmlns:a16="http://schemas.microsoft.com/office/drawing/2014/main" id="{123022D9-95D4-A4E8-7B6E-2C19C57C7BC1}"/>
              </a:ext>
            </a:extLst>
          </p:cNvPr>
          <p:cNvSpPr/>
          <p:nvPr/>
        </p:nvSpPr>
        <p:spPr>
          <a:xfrm rot="6652475">
            <a:off x="5703349" y="646938"/>
            <a:ext cx="1338263" cy="3735388"/>
          </a:xfrm>
          <a:custGeom>
            <a:avLst/>
            <a:gdLst/>
            <a:ahLst/>
            <a:cxnLst/>
            <a:rect l="0" t="0" r="0" b="0"/>
            <a:pathLst>
              <a:path>
                <a:moveTo>
                  <a:pt x="3089023" y="568163"/>
                </a:moveTo>
                <a:arcTo wR="1783650" hR="1783650" stAng="19022528" swAng="2300351"/>
              </a:path>
            </a:pathLst>
          </a:custGeom>
          <a:noFill/>
          <a:ln>
            <a:tailEnd type="arrow"/>
          </a:ln>
        </p:spPr>
        <p:style>
          <a:lnRef idx="1">
            <a:schemeClr val="accent5">
              <a:hueOff val="0"/>
              <a:satOff val="0"/>
              <a:lumOff val="0"/>
              <a:alphaOff val="0"/>
            </a:schemeClr>
          </a:lnRef>
          <a:fillRef idx="0">
            <a:scrgbClr r="0" g="0" b="0"/>
          </a:fillRef>
          <a:effectRef idx="0">
            <a:schemeClr val="accent5">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9" name="Freeform 6">
            <a:extLst>
              <a:ext uri="{FF2B5EF4-FFF2-40B4-BE49-F238E27FC236}">
                <a16:creationId xmlns:a16="http://schemas.microsoft.com/office/drawing/2014/main" id="{BE163CC2-9B57-328E-8A2B-08A492CB90FA}"/>
              </a:ext>
            </a:extLst>
          </p:cNvPr>
          <p:cNvSpPr/>
          <p:nvPr/>
        </p:nvSpPr>
        <p:spPr>
          <a:xfrm rot="13851435">
            <a:off x="4083776" y="2019300"/>
            <a:ext cx="3730625" cy="3367088"/>
          </a:xfrm>
          <a:custGeom>
            <a:avLst/>
            <a:gdLst/>
            <a:ahLst/>
            <a:cxnLst/>
            <a:rect l="0" t="0" r="0" b="0"/>
            <a:pathLst>
              <a:path>
                <a:moveTo>
                  <a:pt x="3089023" y="568163"/>
                </a:moveTo>
                <a:arcTo wR="1783650" hR="1783650" stAng="19022528" swAng="2300351"/>
              </a:path>
            </a:pathLst>
          </a:custGeom>
          <a:noFill/>
          <a:ln>
            <a:tailEnd type="arrow"/>
          </a:ln>
        </p:spPr>
        <p:style>
          <a:lnRef idx="1">
            <a:schemeClr val="accent5">
              <a:hueOff val="0"/>
              <a:satOff val="0"/>
              <a:lumOff val="0"/>
              <a:alphaOff val="0"/>
            </a:schemeClr>
          </a:lnRef>
          <a:fillRef idx="0">
            <a:scrgbClr r="0" g="0" b="0"/>
          </a:fillRef>
          <a:effectRef idx="0">
            <a:schemeClr val="accent5">
              <a:hueOff val="0"/>
              <a:satOff val="0"/>
              <a:lumOff val="0"/>
              <a:alphaOff val="0"/>
            </a:schemeClr>
          </a:effectRef>
          <a:fontRef idx="minor">
            <a:schemeClr val="tx1">
              <a:hueOff val="0"/>
              <a:satOff val="0"/>
              <a:lumOff val="0"/>
              <a:alphaOff val="0"/>
            </a:schemeClr>
          </a:fontRef>
        </p:style>
        <p:txBody>
          <a:bodyPr/>
          <a:lstStyle/>
          <a:p>
            <a:endParaRPr lang="en-US"/>
          </a:p>
        </p:txBody>
      </p:sp>
      <p:pic>
        <p:nvPicPr>
          <p:cNvPr id="2" name="Picture 1" descr="A black and orange rectangles&#10;&#10;Description automatically generated">
            <a:extLst>
              <a:ext uri="{FF2B5EF4-FFF2-40B4-BE49-F238E27FC236}">
                <a16:creationId xmlns:a16="http://schemas.microsoft.com/office/drawing/2014/main" id="{125A0276-7942-1E7B-9F04-9C3BC77D35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8312" y="5635704"/>
            <a:ext cx="2115184" cy="901149"/>
          </a:xfrm>
          <a:prstGeom prst="rect">
            <a:avLst/>
          </a:prstGeom>
        </p:spPr>
      </p:pic>
    </p:spTree>
    <p:extLst>
      <p:ext uri="{BB962C8B-B14F-4D97-AF65-F5344CB8AC3E}">
        <p14:creationId xmlns:p14="http://schemas.microsoft.com/office/powerpoint/2010/main" val="978842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FBD661AB-E137-C9F3-C2C5-783AA219C6EB}"/>
              </a:ext>
            </a:extLst>
          </p:cNvPr>
          <p:cNvSpPr>
            <a:spLocks noGrp="1"/>
          </p:cNvSpPr>
          <p:nvPr>
            <p:ph type="title"/>
          </p:nvPr>
        </p:nvSpPr>
        <p:spPr/>
        <p:txBody>
          <a:bodyPr/>
          <a:lstStyle/>
          <a:p>
            <a:r>
              <a:rPr lang="en-US" altLang="en-US" cap="none" dirty="0">
                <a:latin typeface="Arial Bold" panose="020B0704020202020204" pitchFamily="34" charset="0"/>
                <a:ea typeface="ＭＳ Ｐゴシック" panose="020B0600070205080204" pitchFamily="34" charset="-128"/>
                <a:cs typeface="Arial Bold" panose="020B0704020202020204" pitchFamily="34" charset="0"/>
              </a:rPr>
              <a:t>Stages of Eviction Prevention and Opportunities for Intervention/Diversion</a:t>
            </a:r>
          </a:p>
        </p:txBody>
      </p:sp>
      <p:grpSp>
        <p:nvGrpSpPr>
          <p:cNvPr id="37891" name="Group 15">
            <a:extLst>
              <a:ext uri="{FF2B5EF4-FFF2-40B4-BE49-F238E27FC236}">
                <a16:creationId xmlns:a16="http://schemas.microsoft.com/office/drawing/2014/main" id="{98599162-461E-7896-7F44-50072B4861DF}"/>
              </a:ext>
            </a:extLst>
          </p:cNvPr>
          <p:cNvGrpSpPr>
            <a:grpSpLocks/>
          </p:cNvGrpSpPr>
          <p:nvPr/>
        </p:nvGrpSpPr>
        <p:grpSpPr bwMode="auto">
          <a:xfrm>
            <a:off x="2124075" y="1706563"/>
            <a:ext cx="7778750" cy="654050"/>
            <a:chOff x="7784" y="0"/>
            <a:chExt cx="3147491" cy="2249534"/>
          </a:xfrm>
        </p:grpSpPr>
        <p:sp>
          <p:nvSpPr>
            <p:cNvPr id="17" name="Rectangle: Rounded Corners 16">
              <a:extLst>
                <a:ext uri="{FF2B5EF4-FFF2-40B4-BE49-F238E27FC236}">
                  <a16:creationId xmlns:a16="http://schemas.microsoft.com/office/drawing/2014/main" id="{D7D10B6F-AA2C-D29C-BB15-13976F463F8E}"/>
                </a:ext>
              </a:extLst>
            </p:cNvPr>
            <p:cNvSpPr/>
            <p:nvPr/>
          </p:nvSpPr>
          <p:spPr>
            <a:xfrm>
              <a:off x="7784" y="0"/>
              <a:ext cx="3147491" cy="2249534"/>
            </a:xfrm>
            <a:prstGeom prst="roundRect">
              <a:avLst>
                <a:gd name="adj" fmla="val 10000"/>
              </a:avLst>
            </a:prstGeom>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a:lstStyle/>
            <a:p>
              <a:endParaRPr lang="en-US"/>
            </a:p>
          </p:txBody>
        </p:sp>
        <p:sp>
          <p:nvSpPr>
            <p:cNvPr id="18" name="Rectangle: Rounded Corners 4">
              <a:extLst>
                <a:ext uri="{FF2B5EF4-FFF2-40B4-BE49-F238E27FC236}">
                  <a16:creationId xmlns:a16="http://schemas.microsoft.com/office/drawing/2014/main" id="{681611C3-9C9D-F5F4-8F89-639403992B05}"/>
                </a:ext>
              </a:extLst>
            </p:cNvPr>
            <p:cNvSpPr txBox="1"/>
            <p:nvPr/>
          </p:nvSpPr>
          <p:spPr>
            <a:xfrm>
              <a:off x="73946" y="65520"/>
              <a:ext cx="3015168" cy="2118493"/>
            </a:xfrm>
            <a:prstGeom prst="rect">
              <a:avLst/>
            </a:prstGeom>
          </p:spPr>
          <p:style>
            <a:lnRef idx="0">
              <a:scrgbClr r="0" g="0" b="0"/>
            </a:lnRef>
            <a:fillRef idx="0">
              <a:scrgbClr r="0" g="0" b="0"/>
            </a:fillRef>
            <a:effectRef idx="0">
              <a:scrgbClr r="0" g="0" b="0"/>
            </a:effectRef>
            <a:fontRef idx="minor">
              <a:schemeClr val="lt1"/>
            </a:fontRef>
          </p:style>
          <p:txBody>
            <a:bodyPr lIns="106680" tIns="106680" rIns="106680" bIns="106680" spcCol="1270" anchor="ctr"/>
            <a:lstStyle/>
            <a:p>
              <a:pPr algn="ctr" defTabSz="1244600">
                <a:lnSpc>
                  <a:spcPct val="90000"/>
                </a:lnSpc>
                <a:spcAft>
                  <a:spcPct val="35000"/>
                </a:spcAft>
                <a:defRPr/>
              </a:pPr>
              <a:r>
                <a:rPr lang="en-US" b="1" dirty="0">
                  <a:latin typeface="Arial" panose="020B0604020202020204" pitchFamily="34" charset="0"/>
                  <a:cs typeface="Arial" panose="020B0604020202020204" pitchFamily="34" charset="0"/>
                </a:rPr>
                <a:t>Move-in</a:t>
              </a:r>
              <a:endParaRPr lang="en-US" sz="1600" b="1" dirty="0">
                <a:latin typeface="Arial" panose="020B0604020202020204" pitchFamily="34" charset="0"/>
                <a:cs typeface="Arial" panose="020B0604020202020204" pitchFamily="34" charset="0"/>
              </a:endParaRPr>
            </a:p>
          </p:txBody>
        </p:sp>
      </p:grpSp>
      <p:grpSp>
        <p:nvGrpSpPr>
          <p:cNvPr id="37892" name="Group 30">
            <a:extLst>
              <a:ext uri="{FF2B5EF4-FFF2-40B4-BE49-F238E27FC236}">
                <a16:creationId xmlns:a16="http://schemas.microsoft.com/office/drawing/2014/main" id="{F8EBCDE2-2653-0A52-5ECB-8E3EF021A242}"/>
              </a:ext>
            </a:extLst>
          </p:cNvPr>
          <p:cNvGrpSpPr>
            <a:grpSpLocks/>
          </p:cNvGrpSpPr>
          <p:nvPr/>
        </p:nvGrpSpPr>
        <p:grpSpPr bwMode="auto">
          <a:xfrm>
            <a:off x="2124075" y="2649538"/>
            <a:ext cx="7778750" cy="654050"/>
            <a:chOff x="7784" y="0"/>
            <a:chExt cx="3147491" cy="2249534"/>
          </a:xfrm>
        </p:grpSpPr>
        <p:sp>
          <p:nvSpPr>
            <p:cNvPr id="32" name="Rectangle: Rounded Corners 31">
              <a:extLst>
                <a:ext uri="{FF2B5EF4-FFF2-40B4-BE49-F238E27FC236}">
                  <a16:creationId xmlns:a16="http://schemas.microsoft.com/office/drawing/2014/main" id="{2E6063E7-6469-068E-6DB7-9B608929C06F}"/>
                </a:ext>
              </a:extLst>
            </p:cNvPr>
            <p:cNvSpPr/>
            <p:nvPr/>
          </p:nvSpPr>
          <p:spPr>
            <a:xfrm>
              <a:off x="7784" y="0"/>
              <a:ext cx="3147491" cy="2249534"/>
            </a:xfrm>
            <a:prstGeom prst="roundRect">
              <a:avLst>
                <a:gd name="adj" fmla="val 10000"/>
              </a:avLst>
            </a:prstGeom>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a:lstStyle/>
            <a:p>
              <a:endParaRPr lang="en-US"/>
            </a:p>
          </p:txBody>
        </p:sp>
        <p:sp>
          <p:nvSpPr>
            <p:cNvPr id="33" name="Rectangle: Rounded Corners 4">
              <a:extLst>
                <a:ext uri="{FF2B5EF4-FFF2-40B4-BE49-F238E27FC236}">
                  <a16:creationId xmlns:a16="http://schemas.microsoft.com/office/drawing/2014/main" id="{2F0D5D26-E0F1-245D-CA22-68FAECD66788}"/>
                </a:ext>
              </a:extLst>
            </p:cNvPr>
            <p:cNvSpPr txBox="1"/>
            <p:nvPr/>
          </p:nvSpPr>
          <p:spPr>
            <a:xfrm>
              <a:off x="73946" y="65520"/>
              <a:ext cx="3015168" cy="2118493"/>
            </a:xfrm>
            <a:prstGeom prst="rect">
              <a:avLst/>
            </a:prstGeom>
          </p:spPr>
          <p:style>
            <a:lnRef idx="0">
              <a:scrgbClr r="0" g="0" b="0"/>
            </a:lnRef>
            <a:fillRef idx="0">
              <a:scrgbClr r="0" g="0" b="0"/>
            </a:fillRef>
            <a:effectRef idx="0">
              <a:scrgbClr r="0" g="0" b="0"/>
            </a:effectRef>
            <a:fontRef idx="minor">
              <a:schemeClr val="lt1"/>
            </a:fontRef>
          </p:style>
          <p:txBody>
            <a:bodyPr lIns="106680" tIns="106680" rIns="106680" bIns="106680" spcCol="1270" anchor="ctr"/>
            <a:lstStyle/>
            <a:p>
              <a:pPr algn="ctr" defTabSz="1244600">
                <a:lnSpc>
                  <a:spcPct val="90000"/>
                </a:lnSpc>
                <a:spcAft>
                  <a:spcPct val="35000"/>
                </a:spcAft>
                <a:defRPr/>
              </a:pPr>
              <a:r>
                <a:rPr lang="en-US" b="1" dirty="0">
                  <a:latin typeface="Arial" panose="020B0604020202020204" pitchFamily="34" charset="0"/>
                  <a:cs typeface="Arial" panose="020B0604020202020204" pitchFamily="34" charset="0"/>
                </a:rPr>
                <a:t>Ongoing</a:t>
              </a:r>
              <a:endParaRPr lang="en-US" sz="1600" b="1" dirty="0">
                <a:latin typeface="Arial" panose="020B0604020202020204" pitchFamily="34" charset="0"/>
                <a:cs typeface="Arial" panose="020B0604020202020204" pitchFamily="34" charset="0"/>
              </a:endParaRPr>
            </a:p>
          </p:txBody>
        </p:sp>
      </p:grpSp>
      <p:grpSp>
        <p:nvGrpSpPr>
          <p:cNvPr id="37893" name="Group 34">
            <a:extLst>
              <a:ext uri="{FF2B5EF4-FFF2-40B4-BE49-F238E27FC236}">
                <a16:creationId xmlns:a16="http://schemas.microsoft.com/office/drawing/2014/main" id="{4DF86A80-223F-1A4C-3AB2-F8D97A40058E}"/>
              </a:ext>
            </a:extLst>
          </p:cNvPr>
          <p:cNvGrpSpPr>
            <a:grpSpLocks/>
          </p:cNvGrpSpPr>
          <p:nvPr/>
        </p:nvGrpSpPr>
        <p:grpSpPr bwMode="auto">
          <a:xfrm>
            <a:off x="2124075" y="3554413"/>
            <a:ext cx="7778750" cy="654050"/>
            <a:chOff x="7784" y="0"/>
            <a:chExt cx="3147491" cy="2249534"/>
          </a:xfrm>
        </p:grpSpPr>
        <p:sp>
          <p:nvSpPr>
            <p:cNvPr id="36" name="Rectangle: Rounded Corners 35">
              <a:extLst>
                <a:ext uri="{FF2B5EF4-FFF2-40B4-BE49-F238E27FC236}">
                  <a16:creationId xmlns:a16="http://schemas.microsoft.com/office/drawing/2014/main" id="{05548B94-28EF-86EB-BAD2-9057DA6B4C30}"/>
                </a:ext>
              </a:extLst>
            </p:cNvPr>
            <p:cNvSpPr/>
            <p:nvPr/>
          </p:nvSpPr>
          <p:spPr>
            <a:xfrm>
              <a:off x="7784" y="0"/>
              <a:ext cx="3147491" cy="2249534"/>
            </a:xfrm>
            <a:prstGeom prst="roundRect">
              <a:avLst>
                <a:gd name="adj" fmla="val 10000"/>
              </a:avLst>
            </a:prstGeom>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a:lstStyle/>
            <a:p>
              <a:endParaRPr lang="en-US"/>
            </a:p>
          </p:txBody>
        </p:sp>
        <p:sp>
          <p:nvSpPr>
            <p:cNvPr id="37" name="Rectangle: Rounded Corners 4">
              <a:extLst>
                <a:ext uri="{FF2B5EF4-FFF2-40B4-BE49-F238E27FC236}">
                  <a16:creationId xmlns:a16="http://schemas.microsoft.com/office/drawing/2014/main" id="{FCDDEDA6-C6E7-0718-0184-B34FEECCB398}"/>
                </a:ext>
              </a:extLst>
            </p:cNvPr>
            <p:cNvSpPr txBox="1"/>
            <p:nvPr/>
          </p:nvSpPr>
          <p:spPr>
            <a:xfrm>
              <a:off x="73946" y="65520"/>
              <a:ext cx="3015168" cy="2118493"/>
            </a:xfrm>
            <a:prstGeom prst="rect">
              <a:avLst/>
            </a:prstGeom>
          </p:spPr>
          <p:style>
            <a:lnRef idx="0">
              <a:scrgbClr r="0" g="0" b="0"/>
            </a:lnRef>
            <a:fillRef idx="0">
              <a:scrgbClr r="0" g="0" b="0"/>
            </a:fillRef>
            <a:effectRef idx="0">
              <a:scrgbClr r="0" g="0" b="0"/>
            </a:effectRef>
            <a:fontRef idx="minor">
              <a:schemeClr val="lt1"/>
            </a:fontRef>
          </p:style>
          <p:txBody>
            <a:bodyPr lIns="106680" tIns="106680" rIns="106680" bIns="106680" spcCol="1270" anchor="ctr"/>
            <a:lstStyle/>
            <a:p>
              <a:pPr algn="ctr" defTabSz="1244600">
                <a:lnSpc>
                  <a:spcPct val="90000"/>
                </a:lnSpc>
                <a:spcAft>
                  <a:spcPct val="35000"/>
                </a:spcAft>
                <a:defRPr/>
              </a:pPr>
              <a:r>
                <a:rPr lang="en-US" b="1" dirty="0">
                  <a:latin typeface="Arial" panose="020B0604020202020204" pitchFamily="34" charset="0"/>
                  <a:cs typeface="Arial" panose="020B0604020202020204" pitchFamily="34" charset="0"/>
                </a:rPr>
                <a:t>Lease Violation</a:t>
              </a:r>
            </a:p>
          </p:txBody>
        </p:sp>
      </p:grpSp>
      <p:grpSp>
        <p:nvGrpSpPr>
          <p:cNvPr id="37894" name="Group 37">
            <a:extLst>
              <a:ext uri="{FF2B5EF4-FFF2-40B4-BE49-F238E27FC236}">
                <a16:creationId xmlns:a16="http://schemas.microsoft.com/office/drawing/2014/main" id="{FDB166DC-D5C0-C0AD-1BFA-D7A019081CAF}"/>
              </a:ext>
            </a:extLst>
          </p:cNvPr>
          <p:cNvGrpSpPr>
            <a:grpSpLocks/>
          </p:cNvGrpSpPr>
          <p:nvPr/>
        </p:nvGrpSpPr>
        <p:grpSpPr bwMode="auto">
          <a:xfrm>
            <a:off x="2124075" y="4454525"/>
            <a:ext cx="7778750" cy="654050"/>
            <a:chOff x="7784" y="0"/>
            <a:chExt cx="3147491" cy="2249534"/>
          </a:xfrm>
        </p:grpSpPr>
        <p:sp>
          <p:nvSpPr>
            <p:cNvPr id="39" name="Rectangle: Rounded Corners 38">
              <a:extLst>
                <a:ext uri="{FF2B5EF4-FFF2-40B4-BE49-F238E27FC236}">
                  <a16:creationId xmlns:a16="http://schemas.microsoft.com/office/drawing/2014/main" id="{FE198F2B-8CF0-1862-5D21-C63620B39195}"/>
                </a:ext>
              </a:extLst>
            </p:cNvPr>
            <p:cNvSpPr/>
            <p:nvPr/>
          </p:nvSpPr>
          <p:spPr>
            <a:xfrm>
              <a:off x="7784" y="0"/>
              <a:ext cx="3147491" cy="2249534"/>
            </a:xfrm>
            <a:prstGeom prst="roundRect">
              <a:avLst>
                <a:gd name="adj" fmla="val 10000"/>
              </a:avLst>
            </a:prstGeom>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a:lstStyle/>
            <a:p>
              <a:endParaRPr lang="en-US"/>
            </a:p>
          </p:txBody>
        </p:sp>
        <p:sp>
          <p:nvSpPr>
            <p:cNvPr id="40" name="Rectangle: Rounded Corners 4">
              <a:extLst>
                <a:ext uri="{FF2B5EF4-FFF2-40B4-BE49-F238E27FC236}">
                  <a16:creationId xmlns:a16="http://schemas.microsoft.com/office/drawing/2014/main" id="{382FDAD2-437F-1C10-7741-24E0754F01DC}"/>
                </a:ext>
              </a:extLst>
            </p:cNvPr>
            <p:cNvSpPr txBox="1"/>
            <p:nvPr/>
          </p:nvSpPr>
          <p:spPr>
            <a:xfrm>
              <a:off x="73946" y="65520"/>
              <a:ext cx="3015168" cy="2118493"/>
            </a:xfrm>
            <a:prstGeom prst="rect">
              <a:avLst/>
            </a:prstGeom>
          </p:spPr>
          <p:style>
            <a:lnRef idx="0">
              <a:scrgbClr r="0" g="0" b="0"/>
            </a:lnRef>
            <a:fillRef idx="0">
              <a:scrgbClr r="0" g="0" b="0"/>
            </a:fillRef>
            <a:effectRef idx="0">
              <a:scrgbClr r="0" g="0" b="0"/>
            </a:effectRef>
            <a:fontRef idx="minor">
              <a:schemeClr val="lt1"/>
            </a:fontRef>
          </p:style>
          <p:txBody>
            <a:bodyPr lIns="106680" tIns="106680" rIns="106680" bIns="106680" spcCol="1270" anchor="ctr"/>
            <a:lstStyle/>
            <a:p>
              <a:pPr algn="ctr" defTabSz="1244600">
                <a:lnSpc>
                  <a:spcPct val="90000"/>
                </a:lnSpc>
                <a:spcAft>
                  <a:spcPct val="35000"/>
                </a:spcAft>
                <a:defRPr/>
              </a:pPr>
              <a:r>
                <a:rPr lang="en-US" b="1" dirty="0">
                  <a:latin typeface="Arial" panose="020B0604020202020204" pitchFamily="34" charset="0"/>
                  <a:cs typeface="Arial" panose="020B0604020202020204" pitchFamily="34" charset="0"/>
                </a:rPr>
                <a:t>Eviction Notice &amp; Filing + Alternatives</a:t>
              </a:r>
            </a:p>
          </p:txBody>
        </p:sp>
      </p:grpSp>
      <p:pic>
        <p:nvPicPr>
          <p:cNvPr id="2" name="Picture 1" descr="A black and orange rectangles&#10;&#10;Description automatically generated">
            <a:extLst>
              <a:ext uri="{FF2B5EF4-FFF2-40B4-BE49-F238E27FC236}">
                <a16:creationId xmlns:a16="http://schemas.microsoft.com/office/drawing/2014/main" id="{B6728A9A-6742-A4C1-34E0-F351ACF440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8312" y="5635704"/>
            <a:ext cx="2115184" cy="901149"/>
          </a:xfrm>
          <a:prstGeom prst="rect">
            <a:avLst/>
          </a:prstGeom>
        </p:spPr>
      </p:pic>
    </p:spTree>
    <p:extLst>
      <p:ext uri="{BB962C8B-B14F-4D97-AF65-F5344CB8AC3E}">
        <p14:creationId xmlns:p14="http://schemas.microsoft.com/office/powerpoint/2010/main" val="38441724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397F3204-DFDE-3D31-D763-E6B526B61EB6}"/>
              </a:ext>
            </a:extLst>
          </p:cNvPr>
          <p:cNvSpPr>
            <a:spLocks noGrp="1"/>
          </p:cNvSpPr>
          <p:nvPr>
            <p:ph type="title"/>
          </p:nvPr>
        </p:nvSpPr>
        <p:spPr/>
        <p:txBody>
          <a:bodyPr/>
          <a:lstStyle/>
          <a:p>
            <a:r>
              <a:rPr lang="en-US" altLang="en-US" cap="none">
                <a:latin typeface="Arial Bold" panose="020B0704020202020204" pitchFamily="34" charset="0"/>
                <a:ea typeface="ＭＳ Ｐゴシック" panose="020B0600070205080204" pitchFamily="34" charset="-128"/>
                <a:cs typeface="Arial Bold" panose="020B0704020202020204" pitchFamily="34" charset="0"/>
              </a:rPr>
              <a:t>Stages of Eviction Prevention and Opportunities for Intervention/Diversion</a:t>
            </a:r>
          </a:p>
        </p:txBody>
      </p:sp>
      <p:sp>
        <p:nvSpPr>
          <p:cNvPr id="3" name="Content Placeholder 2">
            <a:extLst>
              <a:ext uri="{FF2B5EF4-FFF2-40B4-BE49-F238E27FC236}">
                <a16:creationId xmlns:a16="http://schemas.microsoft.com/office/drawing/2014/main" id="{FDAC361B-0CEB-2D0D-E659-3F5CAD0FB5B4}"/>
              </a:ext>
            </a:extLst>
          </p:cNvPr>
          <p:cNvSpPr>
            <a:spLocks noGrp="1"/>
          </p:cNvSpPr>
          <p:nvPr>
            <p:ph idx="1"/>
          </p:nvPr>
        </p:nvSpPr>
        <p:spPr>
          <a:xfrm>
            <a:off x="446618" y="2516188"/>
            <a:ext cx="11152715" cy="3302000"/>
          </a:xfrm>
        </p:spPr>
        <p:txBody>
          <a:bodyPr/>
          <a:lstStyle/>
          <a:p>
            <a:pPr marL="285750" indent="-285750">
              <a:buFont typeface="Arial" panose="020B0604020202020204" pitchFamily="34" charset="0"/>
              <a:buChar char="•"/>
              <a:defRPr/>
            </a:pPr>
            <a:r>
              <a:rPr lang="en-US" sz="2000" dirty="0"/>
              <a:t>At lease-signing, PM should walk through key parts of the lease with tenant:</a:t>
            </a:r>
          </a:p>
          <a:p>
            <a:pPr marL="973138" lvl="1" indent="-285750">
              <a:defRPr/>
            </a:pPr>
            <a:r>
              <a:rPr lang="en-US" sz="1800" dirty="0"/>
              <a:t>Payment schedule and payment method</a:t>
            </a:r>
          </a:p>
          <a:p>
            <a:pPr marL="973138" lvl="1" indent="-285750">
              <a:defRPr/>
            </a:pPr>
            <a:r>
              <a:rPr lang="en-US" sz="1800" dirty="0"/>
              <a:t>Visitor policy and quiet hours</a:t>
            </a:r>
          </a:p>
          <a:p>
            <a:pPr marL="973138" lvl="1" indent="-285750">
              <a:defRPr/>
            </a:pPr>
            <a:r>
              <a:rPr lang="en-US" sz="1800" dirty="0"/>
              <a:t>Notification process for maintenance issues</a:t>
            </a:r>
          </a:p>
          <a:p>
            <a:pPr marL="973138" lvl="1" indent="-285750">
              <a:defRPr/>
            </a:pPr>
            <a:r>
              <a:rPr lang="en-US" sz="1800" dirty="0"/>
              <a:t>Consequences for lease violations and notification policy</a:t>
            </a:r>
          </a:p>
          <a:p>
            <a:pPr marL="342900" indent="-342900">
              <a:buFont typeface="Arial" panose="020B0604020202020204" pitchFamily="34" charset="0"/>
              <a:buChar char="•"/>
              <a:defRPr/>
            </a:pPr>
            <a:r>
              <a:rPr lang="en-US" sz="2000" dirty="0"/>
              <a:t>This is PMs first opportunity to make a positive connection with new tenant</a:t>
            </a:r>
          </a:p>
          <a:p>
            <a:pPr marL="342900" indent="-342900">
              <a:buFont typeface="Arial" panose="020B0604020202020204" pitchFamily="34" charset="0"/>
              <a:buChar char="•"/>
              <a:defRPr/>
            </a:pPr>
            <a:r>
              <a:rPr lang="en-US" sz="2000" dirty="0"/>
              <a:t>Establish opportunities for tenants to connect with staff immediately, such as office hours, open door policies/be accessible, community meet and greets, etc.</a:t>
            </a:r>
          </a:p>
        </p:txBody>
      </p:sp>
      <p:grpSp>
        <p:nvGrpSpPr>
          <p:cNvPr id="39940" name="Group 15">
            <a:extLst>
              <a:ext uri="{FF2B5EF4-FFF2-40B4-BE49-F238E27FC236}">
                <a16:creationId xmlns:a16="http://schemas.microsoft.com/office/drawing/2014/main" id="{21C9CADE-5B7A-5142-D5EB-048F572F527F}"/>
              </a:ext>
            </a:extLst>
          </p:cNvPr>
          <p:cNvGrpSpPr>
            <a:grpSpLocks/>
          </p:cNvGrpSpPr>
          <p:nvPr/>
        </p:nvGrpSpPr>
        <p:grpSpPr bwMode="auto">
          <a:xfrm>
            <a:off x="2124075" y="1600200"/>
            <a:ext cx="7778750" cy="654050"/>
            <a:chOff x="7784" y="0"/>
            <a:chExt cx="3147491" cy="2249534"/>
          </a:xfrm>
        </p:grpSpPr>
        <p:sp>
          <p:nvSpPr>
            <p:cNvPr id="17" name="Rectangle: Rounded Corners 16">
              <a:extLst>
                <a:ext uri="{FF2B5EF4-FFF2-40B4-BE49-F238E27FC236}">
                  <a16:creationId xmlns:a16="http://schemas.microsoft.com/office/drawing/2014/main" id="{8424617B-B045-1952-6F27-F9416214189B}"/>
                </a:ext>
              </a:extLst>
            </p:cNvPr>
            <p:cNvSpPr/>
            <p:nvPr/>
          </p:nvSpPr>
          <p:spPr>
            <a:xfrm>
              <a:off x="7784" y="0"/>
              <a:ext cx="3147491" cy="2249534"/>
            </a:xfrm>
            <a:prstGeom prst="roundRect">
              <a:avLst>
                <a:gd name="adj" fmla="val 10000"/>
              </a:avLst>
            </a:prstGeom>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a:lstStyle/>
            <a:p>
              <a:endParaRPr lang="en-US"/>
            </a:p>
          </p:txBody>
        </p:sp>
        <p:sp>
          <p:nvSpPr>
            <p:cNvPr id="18" name="Rectangle: Rounded Corners 4">
              <a:extLst>
                <a:ext uri="{FF2B5EF4-FFF2-40B4-BE49-F238E27FC236}">
                  <a16:creationId xmlns:a16="http://schemas.microsoft.com/office/drawing/2014/main" id="{34816CB4-F28C-76FC-84E8-B7F1CDD3C3B2}"/>
                </a:ext>
              </a:extLst>
            </p:cNvPr>
            <p:cNvSpPr txBox="1"/>
            <p:nvPr/>
          </p:nvSpPr>
          <p:spPr>
            <a:xfrm>
              <a:off x="73946" y="65520"/>
              <a:ext cx="3015168" cy="2118493"/>
            </a:xfrm>
            <a:prstGeom prst="rect">
              <a:avLst/>
            </a:prstGeom>
          </p:spPr>
          <p:style>
            <a:lnRef idx="0">
              <a:scrgbClr r="0" g="0" b="0"/>
            </a:lnRef>
            <a:fillRef idx="0">
              <a:scrgbClr r="0" g="0" b="0"/>
            </a:fillRef>
            <a:effectRef idx="0">
              <a:scrgbClr r="0" g="0" b="0"/>
            </a:effectRef>
            <a:fontRef idx="minor">
              <a:schemeClr val="lt1"/>
            </a:fontRef>
          </p:style>
          <p:txBody>
            <a:bodyPr lIns="106680" tIns="106680" rIns="106680" bIns="106680" spcCol="1270" anchor="ctr"/>
            <a:lstStyle/>
            <a:p>
              <a:pPr algn="ctr" defTabSz="1244600">
                <a:lnSpc>
                  <a:spcPct val="90000"/>
                </a:lnSpc>
                <a:spcAft>
                  <a:spcPct val="35000"/>
                </a:spcAft>
                <a:defRPr/>
              </a:pPr>
              <a:r>
                <a:rPr lang="en-US" b="1" dirty="0">
                  <a:latin typeface="Arial" panose="020B0604020202020204" pitchFamily="34" charset="0"/>
                  <a:cs typeface="Arial" panose="020B0604020202020204" pitchFamily="34" charset="0"/>
                </a:rPr>
                <a:t>Move-in</a:t>
              </a:r>
              <a:endParaRPr lang="en-US" sz="1600" b="1" dirty="0">
                <a:latin typeface="Arial" panose="020B0604020202020204" pitchFamily="34" charset="0"/>
                <a:cs typeface="Arial" panose="020B0604020202020204" pitchFamily="34" charset="0"/>
              </a:endParaRPr>
            </a:p>
          </p:txBody>
        </p:sp>
      </p:grpSp>
      <p:pic>
        <p:nvPicPr>
          <p:cNvPr id="2" name="Picture 1" descr="A black and orange rectangles&#10;&#10;Description automatically generated">
            <a:extLst>
              <a:ext uri="{FF2B5EF4-FFF2-40B4-BE49-F238E27FC236}">
                <a16:creationId xmlns:a16="http://schemas.microsoft.com/office/drawing/2014/main" id="{CE99D2EA-B494-58EA-3E1A-0BD114A648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8312" y="5635704"/>
            <a:ext cx="2115184" cy="901149"/>
          </a:xfrm>
          <a:prstGeom prst="rect">
            <a:avLst/>
          </a:prstGeom>
        </p:spPr>
      </p:pic>
    </p:spTree>
    <p:extLst>
      <p:ext uri="{BB962C8B-B14F-4D97-AF65-F5344CB8AC3E}">
        <p14:creationId xmlns:p14="http://schemas.microsoft.com/office/powerpoint/2010/main" val="43451182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 ihcda theme on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Healthiest Employers">
      <a:majorFont>
        <a:latin typeface="Frutiger LT Std 57 Cn"/>
        <a:ea typeface=""/>
        <a:cs typeface=""/>
      </a:majorFont>
      <a:minorFont>
        <a:latin typeface="Frutiger LT Std 45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SH 30th">
  <a:themeElements>
    <a:clrScheme name="CSH">
      <a:dk1>
        <a:srgbClr val="000000"/>
      </a:dk1>
      <a:lt1>
        <a:srgbClr val="FFFFFF"/>
      </a:lt1>
      <a:dk2>
        <a:srgbClr val="000000"/>
      </a:dk2>
      <a:lt2>
        <a:srgbClr val="EEB111"/>
      </a:lt2>
      <a:accent1>
        <a:srgbClr val="F8971D"/>
      </a:accent1>
      <a:accent2>
        <a:srgbClr val="A6093D"/>
      </a:accent2>
      <a:accent3>
        <a:srgbClr val="0081C6"/>
      </a:accent3>
      <a:accent4>
        <a:srgbClr val="8DC63F"/>
      </a:accent4>
      <a:accent5>
        <a:srgbClr val="6C207E"/>
      </a:accent5>
      <a:accent6>
        <a:srgbClr val="9FA1A4"/>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CSH 30th" id="{EA037BA5-BE36-487C-A8D8-BD3201F6526E}" vid="{65B85548-D385-41C4-A0D3-713C3D898ED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Office Theme">
  <a:themeElements>
    <a:clrScheme name="Slice">
      <a:dk1>
        <a:sysClr val="windowText" lastClr="000000"/>
      </a:dk1>
      <a:lt1>
        <a:sysClr val="window" lastClr="FFFFFF"/>
      </a:lt1>
      <a:dk2>
        <a:srgbClr val="505046"/>
      </a:dk2>
      <a:lt2>
        <a:srgbClr val="F5F6F4"/>
      </a:lt2>
      <a:accent1>
        <a:srgbClr val="8297B0"/>
      </a:accent1>
      <a:accent2>
        <a:srgbClr val="CEDEE9"/>
      </a:accent2>
      <a:accent3>
        <a:srgbClr val="B8E3ED"/>
      </a:accent3>
      <a:accent4>
        <a:srgbClr val="0F486E"/>
      </a:accent4>
      <a:accent5>
        <a:srgbClr val="A50E82"/>
      </a:accent5>
      <a:accent6>
        <a:srgbClr val="14967C"/>
      </a:accent6>
      <a:hlink>
        <a:srgbClr val="0070C0"/>
      </a:hlink>
      <a:folHlink>
        <a:srgbClr val="B2B2B2"/>
      </a:folHlink>
    </a:clrScheme>
    <a:fontScheme name="Custom 2">
      <a:majorFont>
        <a:latin typeface="DM San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1 ihcda theme on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Healthiest Employers">
      <a:majorFont>
        <a:latin typeface="Frutiger LT Std 57 Cn"/>
        <a:ea typeface=""/>
        <a:cs typeface=""/>
      </a:majorFont>
      <a:minorFont>
        <a:latin typeface="Frutiger LT Std 45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1 ihcda theme on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Healthiest Employers">
      <a:majorFont>
        <a:latin typeface="Frutiger LT Std 57 Cn"/>
        <a:ea typeface=""/>
        <a:cs typeface=""/>
      </a:majorFont>
      <a:minorFont>
        <a:latin typeface="Frutiger LT Std 45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5A8516482C7F647AD813F124BFAA3F0" ma:contentTypeVersion="10" ma:contentTypeDescription="Create a new document." ma:contentTypeScope="" ma:versionID="ef1443ebbd1c7e59ec8ad158b1bbcff2">
  <xsd:schema xmlns:xsd="http://www.w3.org/2001/XMLSchema" xmlns:xs="http://www.w3.org/2001/XMLSchema" xmlns:p="http://schemas.microsoft.com/office/2006/metadata/properties" xmlns:ns2="2ce0b7f8-c759-427b-8ea3-00f3413551a8" xmlns:ns3="91a4df43-1f3e-466b-9243-aba34641fc2f" targetNamespace="http://schemas.microsoft.com/office/2006/metadata/properties" ma:root="true" ma:fieldsID="82572fffaae779617457aa92b9345d68" ns2:_="" ns3:_="">
    <xsd:import namespace="2ce0b7f8-c759-427b-8ea3-00f3413551a8"/>
    <xsd:import namespace="91a4df43-1f3e-466b-9243-aba34641fc2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e0b7f8-c759-427b-8ea3-00f3413551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1a4df43-1f3e-466b-9243-aba34641fc2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B435433-A3F4-4B6A-8221-D9F8A1D9D3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ce0b7f8-c759-427b-8ea3-00f3413551a8"/>
    <ds:schemaRef ds:uri="91a4df43-1f3e-466b-9243-aba34641fc2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9F8CF4A-C11A-4BF1-8640-15A391E40596}">
  <ds:schemaRefs>
    <ds:schemaRef ds:uri="http://schemas.microsoft.com/office/2006/metadata/properties"/>
    <ds:schemaRef ds:uri="http://schemas.openxmlformats.org/package/2006/metadata/core-properties"/>
    <ds:schemaRef ds:uri="831baa22-4248-419d-9d09-303a5dfb3225"/>
    <ds:schemaRef ds:uri="http://purl.org/dc/dcmitype/"/>
    <ds:schemaRef ds:uri="http://schemas.microsoft.com/sharepoint/v3"/>
    <ds:schemaRef ds:uri="http://schemas.microsoft.com/office/2006/documentManagement/types"/>
    <ds:schemaRef ds:uri="http://schemas.microsoft.com/office/infopath/2007/PartnerControls"/>
    <ds:schemaRef ds:uri="9522f890-cef7-4a3f-9edd-1edb01e1d8d3"/>
    <ds:schemaRef ds:uri="http://www.w3.org/XML/1998/namespace"/>
    <ds:schemaRef ds:uri="http://purl.org/dc/terms/"/>
    <ds:schemaRef ds:uri="http://purl.org/dc/elements/1.1/"/>
  </ds:schemaRefs>
</ds:datastoreItem>
</file>

<file path=customXml/itemProps3.xml><?xml version="1.0" encoding="utf-8"?>
<ds:datastoreItem xmlns:ds="http://schemas.openxmlformats.org/officeDocument/2006/customXml" ds:itemID="{1B5651C9-D617-4A82-B8B1-D2602AB5F73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1252</TotalTime>
  <Words>5717</Words>
  <Application>Microsoft Office PowerPoint</Application>
  <PresentationFormat>Widescreen</PresentationFormat>
  <Paragraphs>468</Paragraphs>
  <Slides>29</Slides>
  <Notes>28</Notes>
  <HiddenSlides>0</HiddenSlides>
  <MMClips>0</MMClips>
  <ScaleCrop>false</ScaleCrop>
  <HeadingPairs>
    <vt:vector size="6" baseType="variant">
      <vt:variant>
        <vt:lpstr>Fonts Used</vt:lpstr>
      </vt:variant>
      <vt:variant>
        <vt:i4>18</vt:i4>
      </vt:variant>
      <vt:variant>
        <vt:lpstr>Theme</vt:lpstr>
      </vt:variant>
      <vt:variant>
        <vt:i4>6</vt:i4>
      </vt:variant>
      <vt:variant>
        <vt:lpstr>Slide Titles</vt:lpstr>
      </vt:variant>
      <vt:variant>
        <vt:i4>29</vt:i4>
      </vt:variant>
    </vt:vector>
  </HeadingPairs>
  <TitlesOfParts>
    <vt:vector size="53" baseType="lpstr">
      <vt:lpstr>Aptos</vt:lpstr>
      <vt:lpstr>Aptos Display</vt:lpstr>
      <vt:lpstr>Arial</vt:lpstr>
      <vt:lpstr>Arial Black</vt:lpstr>
      <vt:lpstr>Arial Bold</vt:lpstr>
      <vt:lpstr>Calibri</vt:lpstr>
      <vt:lpstr>Century Gothic</vt:lpstr>
      <vt:lpstr>Century Schoolbook</vt:lpstr>
      <vt:lpstr>DM Sans</vt:lpstr>
      <vt:lpstr>Frutiger LT Std 45 Light</vt:lpstr>
      <vt:lpstr>Lato Light</vt:lpstr>
      <vt:lpstr>Libre Baskerville</vt:lpstr>
      <vt:lpstr>Montserrat Light</vt:lpstr>
      <vt:lpstr>NeutraText-Demi</vt:lpstr>
      <vt:lpstr>Tahoma</vt:lpstr>
      <vt:lpstr>Times</vt:lpstr>
      <vt:lpstr>Wingdings</vt:lpstr>
      <vt:lpstr>Wingdings 2</vt:lpstr>
      <vt:lpstr>1 ihcda theme one</vt:lpstr>
      <vt:lpstr>CSH 30th</vt:lpstr>
      <vt:lpstr>Office Theme</vt:lpstr>
      <vt:lpstr>2_Office Theme</vt:lpstr>
      <vt:lpstr>1_1 ihcda theme one</vt:lpstr>
      <vt:lpstr>2_1 ihcda theme one</vt:lpstr>
      <vt:lpstr>PowerPoint Presentation</vt:lpstr>
      <vt:lpstr>Eviction: What’s the big deal? </vt:lpstr>
      <vt:lpstr>Who are your Tenants? What barriers are they faced with?</vt:lpstr>
      <vt:lpstr>Setting the Stage: Indiana Housing Need</vt:lpstr>
      <vt:lpstr>Eviction Prevention Plan Components</vt:lpstr>
      <vt:lpstr>Eviction Prevention Philosophy</vt:lpstr>
      <vt:lpstr>An Ongoing Process</vt:lpstr>
      <vt:lpstr>Stages of Eviction Prevention and Opportunities for Intervention/Diversion</vt:lpstr>
      <vt:lpstr>Stages of Eviction Prevention and Opportunities for Intervention/Diversion</vt:lpstr>
      <vt:lpstr>Stages of Eviction Prevention and Opportunities for Diversion</vt:lpstr>
      <vt:lpstr>Stages of Eviction Prevention and Opportunities for Intervention/Diversion</vt:lpstr>
      <vt:lpstr>Stages of Eviction Prevention and Opportunities for Intervention/Diversion</vt:lpstr>
      <vt:lpstr>Sample Violation Letter</vt:lpstr>
      <vt:lpstr>Stages of Eviction Prevention and Opportunities for Diversion</vt:lpstr>
      <vt:lpstr>Housing Retention Plan</vt:lpstr>
      <vt:lpstr>PowerPoint Presentation</vt:lpstr>
      <vt:lpstr>PowerPoint Presentation</vt:lpstr>
      <vt:lpstr>Mitigating Non-Payment of Rent</vt:lpstr>
      <vt:lpstr>Mitigating Tenant Actions &amp; Guest Issues</vt:lpstr>
      <vt:lpstr>Mitigating Neglect or Damage to Unit</vt:lpstr>
      <vt:lpstr>Lease Violations and Substance Use</vt:lpstr>
      <vt:lpstr>Stages of Eviction Prevention and Opportunities for Diversion</vt:lpstr>
      <vt:lpstr>Stages of Eviction Prevention and Opportunities for Diversion</vt:lpstr>
      <vt:lpstr>Sample Protocol</vt:lpstr>
      <vt:lpstr>Putting Eviction Prevention into Practice</vt:lpstr>
      <vt:lpstr>Eviction Prevention – 2026-2027 QAP</vt:lpstr>
      <vt:lpstr>Eviction Prevention Plan Review</vt:lpstr>
      <vt:lpstr>Questions or Thoughts?</vt:lpstr>
      <vt:lpstr>Resources And 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kimells</dc:creator>
  <cp:lastModifiedBy>Gross, Zach (IHCDA)</cp:lastModifiedBy>
  <cp:revision>60</cp:revision>
  <dcterms:modified xsi:type="dcterms:W3CDTF">2025-08-22T19:10:33Z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0x01010035A8516482C7F647AD813F124BFAA3F0</vt:lpwstr>
  </property>
  <property fmtid="{D5CDD505-2E9C-101B-9397-08002B2CF9AE}" pid="3" name="TaxKeyword">
    <vt:lpwstr/>
  </property>
  <property fmtid="{D5CDD505-2E9C-101B-9397-08002B2CF9AE}" pid="4" name="Order">
    <vt:r8>288100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ies>
</file>