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719" r:id="rId6"/>
  </p:sldMasterIdLst>
  <p:notesMasterIdLst>
    <p:notesMasterId r:id="rId24"/>
  </p:notesMasterIdLst>
  <p:sldIdLst>
    <p:sldId id="264" r:id="rId7"/>
    <p:sldId id="265" r:id="rId8"/>
    <p:sldId id="266" r:id="rId9"/>
    <p:sldId id="269" r:id="rId10"/>
    <p:sldId id="271" r:id="rId11"/>
    <p:sldId id="273" r:id="rId12"/>
    <p:sldId id="278" r:id="rId13"/>
    <p:sldId id="275" r:id="rId14"/>
    <p:sldId id="279" r:id="rId15"/>
    <p:sldId id="280" r:id="rId16"/>
    <p:sldId id="281" r:id="rId17"/>
    <p:sldId id="276" r:id="rId18"/>
    <p:sldId id="282" r:id="rId19"/>
    <p:sldId id="284" r:id="rId20"/>
    <p:sldId id="283" r:id="rId21"/>
    <p:sldId id="285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AD00"/>
    <a:srgbClr val="003359"/>
    <a:srgbClr val="F0AB00"/>
    <a:srgbClr val="1B242A"/>
    <a:srgbClr val="512B1B"/>
    <a:srgbClr val="000000"/>
    <a:srgbClr val="6A702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24" autoAdjust="0"/>
  </p:normalViewPr>
  <p:slideViewPr>
    <p:cSldViewPr snapToGrid="0">
      <p:cViewPr varScale="1">
        <p:scale>
          <a:sx n="70" d="100"/>
          <a:sy n="70" d="100"/>
        </p:scale>
        <p:origin x="181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3359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</a:t>
            </a:r>
            <a:r>
              <a:rPr lang="en-US" baseline="0" dirty="0"/>
              <a:t> </a:t>
            </a:r>
            <a:r>
              <a:rPr lang="en-US" dirty="0"/>
              <a:t>Rise in Insurance YOY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3359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Rise in Insurance</c:v>
                </c:pt>
              </c:strCache>
            </c:strRef>
          </c:tx>
          <c:spPr>
            <a:ln w="28575" cap="rnd">
              <a:solidFill>
                <a:srgbClr val="00335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3359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03-4071-AD50-BB440A006B68}"/>
                </c:ext>
              </c:extLst>
            </c:dLbl>
            <c:dLbl>
              <c:idx val="1"/>
              <c:layout>
                <c:manualLayout>
                  <c:x val="-4.1666666666666664E-2"/>
                  <c:y val="4.06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6.6%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103-4071-AD50-BB440A006B68}"/>
                </c:ext>
              </c:extLst>
            </c:dLbl>
            <c:dLbl>
              <c:idx val="2"/>
              <c:layout>
                <c:manualLayout>
                  <c:x val="-3.5416666666666666E-2"/>
                  <c:y val="4.06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4.57%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103-4071-AD50-BB440A006B68}"/>
                </c:ext>
              </c:extLst>
            </c:dLbl>
            <c:dLbl>
              <c:idx val="3"/>
              <c:layout>
                <c:manualLayout>
                  <c:x val="-4.791666666666667E-2"/>
                  <c:y val="4.062499999999988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8.51%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103-4071-AD50-BB440A006B6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18.65%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103-4071-AD50-BB440A006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3359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6.6000000000000003E-2</c:v>
                </c:pt>
                <c:pt idx="2">
                  <c:v>0.115</c:v>
                </c:pt>
                <c:pt idx="3">
                  <c:v>0.21</c:v>
                </c:pt>
                <c:pt idx="4">
                  <c:v>0.436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03-4071-AD50-BB440A006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2083360"/>
        <c:axId val="1502082400"/>
      </c:lineChart>
      <c:catAx>
        <c:axId val="150208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3359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082400"/>
        <c:crosses val="autoZero"/>
        <c:auto val="1"/>
        <c:lblAlgn val="ctr"/>
        <c:lblOffset val="100"/>
        <c:noMultiLvlLbl val="0"/>
      </c:catAx>
      <c:valAx>
        <c:axId val="1502082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0208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3359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rgbClr val="003359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3359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 Rise in Property Taxes YOY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3359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Rise in Property Taxes</c:v>
                </c:pt>
              </c:strCache>
            </c:strRef>
          </c:tx>
          <c:spPr>
            <a:ln w="28575" cap="rnd">
              <a:solidFill>
                <a:srgbClr val="00335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3359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03-4071-AD50-BB440A006B68}"/>
                </c:ext>
              </c:extLst>
            </c:dLbl>
            <c:dLbl>
              <c:idx val="1"/>
              <c:layout>
                <c:manualLayout>
                  <c:x val="-3.5416666666666742E-2"/>
                  <c:y val="4.37499999999999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8.55%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103-4071-AD50-BB440A006B68}"/>
                </c:ext>
              </c:extLst>
            </c:dLbl>
            <c:dLbl>
              <c:idx val="2"/>
              <c:layout>
                <c:manualLayout>
                  <c:x val="-3.5416666666666666E-2"/>
                  <c:y val="4.06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10.51%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103-4071-AD50-BB440A006B68}"/>
                </c:ext>
              </c:extLst>
            </c:dLbl>
            <c:dLbl>
              <c:idx val="3"/>
              <c:layout>
                <c:manualLayout>
                  <c:x val="-4.3750000000000074E-2"/>
                  <c:y val="4.06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6.52%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103-4071-AD50-BB440A006B68}"/>
                </c:ext>
              </c:extLst>
            </c:dLbl>
            <c:dLbl>
              <c:idx val="4"/>
              <c:layout>
                <c:manualLayout>
                  <c:x val="-3.9583333333333331E-2"/>
                  <c:y val="4.37499999999999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10.19%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864-4915-BE94-5CD9CFBAD5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3359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8.5500000000000007E-2</c:v>
                </c:pt>
                <c:pt idx="2">
                  <c:v>0.1996</c:v>
                </c:pt>
                <c:pt idx="3">
                  <c:v>0.27779999999999999</c:v>
                </c:pt>
                <c:pt idx="4">
                  <c:v>0.48799999999999999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03-4071-AD50-BB440A006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2083360"/>
        <c:axId val="1502082400"/>
      </c:lineChart>
      <c:catAx>
        <c:axId val="150208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3359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082400"/>
        <c:crosses val="autoZero"/>
        <c:auto val="1"/>
        <c:lblAlgn val="ctr"/>
        <c:lblOffset val="100"/>
        <c:noMultiLvlLbl val="0"/>
      </c:catAx>
      <c:valAx>
        <c:axId val="1502082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0208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3359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rgbClr val="003359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rgbClr val="003359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 Rise in Utilities YOY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rgbClr val="003359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Rise in Utilities</c:v>
                </c:pt>
              </c:strCache>
            </c:strRef>
          </c:tx>
          <c:spPr>
            <a:ln w="28575" cap="rnd">
              <a:solidFill>
                <a:srgbClr val="00335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3359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03-4071-AD50-BB440A006B68}"/>
                </c:ext>
              </c:extLst>
            </c:dLbl>
            <c:dLbl>
              <c:idx val="1"/>
              <c:layout>
                <c:manualLayout>
                  <c:x val="-4.1666666666666664E-2"/>
                  <c:y val="3.749999999999999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3.88%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103-4071-AD50-BB440A006B68}"/>
                </c:ext>
              </c:extLst>
            </c:dLbl>
            <c:dLbl>
              <c:idx val="2"/>
              <c:layout>
                <c:manualLayout>
                  <c:x val="-3.5416666666666666E-2"/>
                  <c:y val="4.0625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5.69%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103-4071-AD50-BB440A006B68}"/>
                </c:ext>
              </c:extLst>
            </c:dLbl>
            <c:dLbl>
              <c:idx val="3"/>
              <c:layout>
                <c:manualLayout>
                  <c:x val="-4.1666666666666664E-2"/>
                  <c:y val="4.062499999999994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7.81%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103-4071-AD50-BB440A006B6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5.23%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0E9-4573-BBF7-BF12B5A1E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3359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3.8800000000000001E-2</c:v>
                </c:pt>
                <c:pt idx="2">
                  <c:v>9.8000000000000004E-2</c:v>
                </c:pt>
                <c:pt idx="3">
                  <c:v>0.1837</c:v>
                </c:pt>
                <c:pt idx="4">
                  <c:v>0.24560000000000001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03-4071-AD50-BB440A006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2083360"/>
        <c:axId val="1502082400"/>
      </c:lineChart>
      <c:catAx>
        <c:axId val="150208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3359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082400"/>
        <c:crosses val="autoZero"/>
        <c:auto val="1"/>
        <c:lblAlgn val="ctr"/>
        <c:lblOffset val="100"/>
        <c:noMultiLvlLbl val="0"/>
      </c:catAx>
      <c:valAx>
        <c:axId val="1502082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50208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3359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rgbClr val="003359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Occupancy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rgbClr val="0033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7625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B-4DB3-A6F5-58DDA61456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Multifamily</c:v>
                </c:pt>
              </c:strCache>
            </c:strRef>
          </c:tx>
          <c:spPr>
            <a:solidFill>
              <a:srgbClr val="A2AD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2A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E4B-4DB3-A6F5-58DDA61456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7120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4B-4DB3-A6F5-58DDA61456D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Age Restricted</c:v>
                </c:pt>
              </c:strCache>
            </c:strRef>
          </c:tx>
          <c:spPr>
            <a:solidFill>
              <a:srgbClr val="F0AB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Sheet1!$D$2</c:f>
              <c:numCache>
                <c:formatCode>"$"#,##0_);[Red]\("$"#,##0\)</c:formatCode>
                <c:ptCount val="1"/>
                <c:pt idx="0">
                  <c:v>8609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4B-4DB3-A6F5-58DDA61456D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Supportive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Sheet1!$E$2</c:f>
              <c:numCache>
                <c:formatCode>"$"#,##0_);[Red]\("$"#,##0\)</c:formatCode>
                <c:ptCount val="1"/>
                <c:pt idx="0">
                  <c:v>8489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4B-4DB3-A6F5-58DDA6145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4808927"/>
        <c:axId val="594810847"/>
      </c:barChart>
      <c:catAx>
        <c:axId val="5948089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4810847"/>
        <c:crosses val="autoZero"/>
        <c:auto val="1"/>
        <c:lblAlgn val="ctr"/>
        <c:lblOffset val="100"/>
        <c:noMultiLvlLbl val="0"/>
      </c:catAx>
      <c:valAx>
        <c:axId val="594810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808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Construction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rgbClr val="0033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7625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89-4167-BE1E-128F525497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 Construction</c:v>
                </c:pt>
              </c:strCache>
            </c:strRef>
          </c:tx>
          <c:spPr>
            <a:solidFill>
              <a:srgbClr val="A2AD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2A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A89-4167-BE1E-128F525497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7497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89-4167-BE1E-128F525497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Acq-Rehab</c:v>
                </c:pt>
              </c:strCache>
            </c:strRef>
          </c:tx>
          <c:spPr>
            <a:solidFill>
              <a:srgbClr val="F0AB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Sheet1!$D$2</c:f>
              <c:numCache>
                <c:formatCode>"$"#,##0_);[Red]\("$"#,##0\)</c:formatCode>
                <c:ptCount val="1"/>
                <c:pt idx="0">
                  <c:v>6210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89-4167-BE1E-128F525497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4808927"/>
        <c:axId val="594810847"/>
      </c:barChart>
      <c:catAx>
        <c:axId val="5948089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4810847"/>
        <c:crosses val="autoZero"/>
        <c:auto val="1"/>
        <c:lblAlgn val="ctr"/>
        <c:lblOffset val="100"/>
        <c:noMultiLvlLbl val="0"/>
      </c:catAx>
      <c:valAx>
        <c:axId val="594810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808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17292789078129"/>
          <c:y val="0.31948572473665571"/>
          <c:w val="0.34056081768352486"/>
          <c:h val="0.517836588412463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Units in Development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rgbClr val="0033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7625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B-4DB3-A6F5-58DDA61456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&lt;60</c:v>
                </c:pt>
              </c:strCache>
            </c:strRef>
          </c:tx>
          <c:spPr>
            <a:solidFill>
              <a:srgbClr val="A2AD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2A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E4B-4DB3-A6F5-58DDA61456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6728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4B-4DB3-A6F5-58DDA61456D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60-199</c:v>
                </c:pt>
              </c:strCache>
            </c:strRef>
          </c:tx>
          <c:spPr>
            <a:solidFill>
              <a:srgbClr val="F0AB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Sheet1!$D$2</c:f>
              <c:numCache>
                <c:formatCode>"$"#,##0_);[Red]\("$"#,##0\)</c:formatCode>
                <c:ptCount val="1"/>
                <c:pt idx="0">
                  <c:v>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4B-4DB3-A6F5-58DDA61456D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200+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Sheet1!$E$2</c:f>
              <c:numCache>
                <c:formatCode>"$"#,##0_);[Red]\("$"#,##0\)</c:formatCode>
                <c:ptCount val="1"/>
                <c:pt idx="0">
                  <c:v>8051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4B-4DB3-A6F5-58DDA6145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4808927"/>
        <c:axId val="594810847"/>
      </c:barChart>
      <c:catAx>
        <c:axId val="5948089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4810847"/>
        <c:crosses val="autoZero"/>
        <c:auto val="1"/>
        <c:lblAlgn val="ctr"/>
        <c:lblOffset val="100"/>
        <c:noMultiLvlLbl val="0"/>
      </c:catAx>
      <c:valAx>
        <c:axId val="594810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808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Location</a:t>
            </a:r>
            <a:r>
              <a:rPr lang="en-US" baseline="0" dirty="0"/>
              <a:t> of Development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</c:v>
                </c:pt>
              </c:strCache>
            </c:strRef>
          </c:tx>
          <c:spPr>
            <a:solidFill>
              <a:srgbClr val="0033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Sheet1!$B$2</c:f>
              <c:numCache>
                <c:formatCode>"$"#,##0_);[Red]\("$"#,##0\)</c:formatCode>
                <c:ptCount val="1"/>
                <c:pt idx="0">
                  <c:v>7625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E-40FE-80DF-24D15C10CC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rgbClr val="A2AD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2A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D6E-40FE-80DF-24D15C10CC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Sheet1!$C$2</c:f>
              <c:numCache>
                <c:formatCode>"$"#,##0_);[Red]\("$"#,##0\)</c:formatCode>
                <c:ptCount val="1"/>
                <c:pt idx="0">
                  <c:v>5784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6E-40FE-80DF-24D15C10CC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Suburban</c:v>
                </c:pt>
              </c:strCache>
            </c:strRef>
          </c:tx>
          <c:spPr>
            <a:solidFill>
              <a:srgbClr val="F0AB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Sheet1!$D$2</c:f>
              <c:numCache>
                <c:formatCode>"$"#,##0_);[Red]\("$"#,##0\)</c:formatCode>
                <c:ptCount val="1"/>
                <c:pt idx="0">
                  <c:v>8823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6E-40FE-80DF-24D15C10CC5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2024 Costs</c:v>
                </c:pt>
              </c:strCache>
            </c:strRef>
          </c:cat>
          <c:val>
            <c:numRef>
              <c:f>Sheet1!$E$2</c:f>
              <c:numCache>
                <c:formatCode>"$"#,##0_);[Red]\("$"#,##0\)</c:formatCode>
                <c:ptCount val="1"/>
                <c:pt idx="0">
                  <c:v>7762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6E-40FE-80DF-24D15C10CC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4808927"/>
        <c:axId val="594810847"/>
      </c:barChart>
      <c:catAx>
        <c:axId val="5948089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4810847"/>
        <c:crosses val="autoZero"/>
        <c:auto val="1"/>
        <c:lblAlgn val="ctr"/>
        <c:lblOffset val="100"/>
        <c:noMultiLvlLbl val="0"/>
      </c:catAx>
      <c:valAx>
        <c:axId val="594810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808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DA4FAB-7A6F-5D19-67CB-31036EEF3F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8871B-ADBF-5077-7E69-D8C1A12D464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AAAC4A-A978-4922-B40A-6E6377DBB7CD}" type="datetimeFigureOut">
              <a:rPr lang="en-US"/>
              <a:pPr>
                <a:defRPr/>
              </a:pPr>
              <a:t>8/26/2025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D74ADBD-B535-AE91-7DED-62AC39B12E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C3A438F-E06A-D932-D952-2B720ABF9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EA8E2-59DB-6A4E-CD84-9F2169A9D70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3924E-5A0C-702A-8A18-2083CC73C9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3FAA0CC-4997-4CB9-8FF1-DFD3728241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AA0CC-4997-4CB9-8FF1-DFD37282416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94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Median in survey = $7,830</a:t>
            </a:r>
          </a:p>
          <a:p>
            <a:r>
              <a:rPr lang="en-US" dirty="0"/>
              <a:t>Range $4,258-$13,062</a:t>
            </a:r>
          </a:p>
          <a:p>
            <a:endParaRPr lang="en-US" dirty="0"/>
          </a:p>
          <a:p>
            <a:r>
              <a:rPr lang="en-US" dirty="0"/>
              <a:t>Does not include Affordable Assisted Living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AA0CC-4997-4CB9-8FF1-DFD37282416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6139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is typically within the range of all categories.  Adaptive Reuse and Historic Rehab likely push the average higher.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AA0CC-4997-4CB9-8FF1-DFD37282416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023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	CAGR	2023 Increase</a:t>
            </a:r>
          </a:p>
          <a:p>
            <a:r>
              <a:rPr lang="en-US" dirty="0"/>
              <a:t>Prop Insurance 	13.6%	22.2%</a:t>
            </a:r>
          </a:p>
          <a:p>
            <a:r>
              <a:rPr lang="en-US" dirty="0" err="1"/>
              <a:t>Maint</a:t>
            </a:r>
            <a:r>
              <a:rPr lang="en-US" dirty="0"/>
              <a:t>/Repairs		  8.3%	10.5%</a:t>
            </a:r>
          </a:p>
          <a:p>
            <a:r>
              <a:rPr lang="en-US" dirty="0"/>
              <a:t>Utilities		 5.4%	8.7%</a:t>
            </a:r>
          </a:p>
          <a:p>
            <a:r>
              <a:rPr lang="en-US" dirty="0"/>
              <a:t>Admin		 5.0%	6.3%</a:t>
            </a:r>
          </a:p>
          <a:p>
            <a:r>
              <a:rPr lang="en-US" dirty="0" err="1"/>
              <a:t>Mgmt</a:t>
            </a:r>
            <a:r>
              <a:rPr lang="en-US" dirty="0"/>
              <a:t> Fees 		4.9%	6.3%</a:t>
            </a:r>
          </a:p>
          <a:p>
            <a:r>
              <a:rPr lang="en-US" dirty="0"/>
              <a:t>Payroll		4.9%	7.3%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AA0CC-4997-4CB9-8FF1-DFD372824167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750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2023 Net increase</a:t>
            </a:r>
          </a:p>
          <a:p>
            <a:r>
              <a:rPr lang="en-US" dirty="0"/>
              <a:t>Income 	8.1%	$848</a:t>
            </a:r>
          </a:p>
          <a:p>
            <a:r>
              <a:rPr lang="en-US" dirty="0"/>
              <a:t>Expenses	 9.8%	$617</a:t>
            </a:r>
          </a:p>
          <a:p>
            <a:r>
              <a:rPr lang="en-US" dirty="0"/>
              <a:t>NOI	5.5%	$4,443	(record high NOI in these eight years)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AA0CC-4997-4CB9-8FF1-DFD372824167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62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hcda title slide one"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73" y="1280967"/>
            <a:ext cx="7772400" cy="1139841"/>
          </a:xfrm>
        </p:spPr>
        <p:txBody>
          <a:bodyPr/>
          <a:lstStyle>
            <a:lvl1pPr>
              <a:defRPr cap="all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895E2D5-F80B-13CE-FBB5-FE0C328ABC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DBC747-B36F-4D49-9633-E131C7B543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27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hcda 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73" y="1280967"/>
            <a:ext cx="7772400" cy="1139841"/>
          </a:xfrm>
        </p:spPr>
        <p:txBody>
          <a:bodyPr/>
          <a:lstStyle>
            <a:lvl1pPr>
              <a:defRPr cap="all">
                <a:solidFill>
                  <a:srgbClr val="A2AD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5016012-37F1-1A97-3C37-C876810DEC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5438" y="6146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785438B9-26AA-4638-80AA-22FCFA66E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98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ihcd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all">
                <a:latin typeface="Arial Bold"/>
                <a:cs typeface="Arial 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73" y="1426020"/>
            <a:ext cx="8364589" cy="4525963"/>
          </a:xfrm>
        </p:spPr>
        <p:txBody>
          <a:bodyPr/>
          <a:lstStyle>
            <a:lvl1pPr marL="0" indent="0">
              <a:buNone/>
              <a:defRPr sz="1800" b="0" i="0">
                <a:latin typeface="Arial"/>
                <a:cs typeface="Arial"/>
              </a:defRPr>
            </a:lvl1pPr>
            <a:lvl2pPr marL="687388" indent="-225425">
              <a:buClr>
                <a:srgbClr val="003359"/>
              </a:buClr>
              <a:buFont typeface="Arial" pitchFamily="34" charset="0"/>
              <a:buChar char="•"/>
              <a:defRPr sz="1600" b="0" i="0">
                <a:latin typeface="Arial"/>
                <a:cs typeface="Arial"/>
              </a:defRPr>
            </a:lvl2pPr>
            <a:lvl3pPr marL="1141413" indent="-227013">
              <a:buClr>
                <a:srgbClr val="003359"/>
              </a:buClr>
              <a:buFont typeface="Frutiger LT Std 45 Light" pitchFamily="34" charset="0"/>
              <a:buChar char="‐"/>
              <a:defRPr sz="1400" b="0" i="0">
                <a:latin typeface="Arial"/>
                <a:cs typeface="Arial"/>
              </a:defRPr>
            </a:lvl3pPr>
            <a:lvl4pPr marL="1601788" indent="-225425">
              <a:buClr>
                <a:srgbClr val="003359"/>
              </a:buClr>
              <a:buFont typeface="Arial" pitchFamily="34" charset="0"/>
              <a:buChar char="•"/>
              <a:defRPr sz="1200" b="0" i="0">
                <a:latin typeface="Arial"/>
                <a:cs typeface="Arial"/>
              </a:defRPr>
            </a:lvl4pPr>
            <a:lvl5pPr marL="2055813" indent="-227013">
              <a:buClr>
                <a:srgbClr val="003359"/>
              </a:buClr>
              <a:buFont typeface="Frutiger LT Std 45 Light" pitchFamily="34" charset="0"/>
              <a:buChar char="‐"/>
              <a:defRPr sz="1000"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1A0F18-1A92-BDE2-528A-0C7B5AE14E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5438" y="6146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23ED3C1-AA2D-43E6-AC29-9C80F54EE0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128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 ihcd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345" y="4093376"/>
            <a:ext cx="7810881" cy="1362075"/>
          </a:xfrm>
        </p:spPr>
        <p:txBody>
          <a:bodyPr anchor="t">
            <a:normAutofit/>
          </a:bodyPr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205" y="2593189"/>
            <a:ext cx="7819021" cy="1500187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rgbClr val="00335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C150AEA-0421-2EC9-B0BE-F52E510328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5438" y="6146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2FFAA0C-2530-4E45-8703-37CEAAB950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944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ihcda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27" y="274638"/>
            <a:ext cx="8373873" cy="1143000"/>
          </a:xfrm>
        </p:spPr>
        <p:txBody>
          <a:bodyPr/>
          <a:lstStyle>
            <a:lvl1pPr>
              <a:defRPr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627" y="1600200"/>
            <a:ext cx="4056956" cy="4525963"/>
          </a:xfrm>
        </p:spPr>
        <p:txBody>
          <a:bodyPr/>
          <a:lstStyle>
            <a:lvl1pPr>
              <a:buNone/>
              <a:defRPr sz="1800"/>
            </a:lvl1pPr>
            <a:lvl2pPr>
              <a:buClr>
                <a:srgbClr val="003359"/>
              </a:buClr>
              <a:buFont typeface="Arial" pitchFamily="34" charset="0"/>
              <a:buChar char="•"/>
              <a:defRPr sz="1600"/>
            </a:lvl2pPr>
            <a:lvl3pPr>
              <a:buClr>
                <a:srgbClr val="003359"/>
              </a:buClr>
              <a:buFont typeface="Frutiger LT Std 45 Light" pitchFamily="34" charset="0"/>
              <a:buChar char="‐"/>
              <a:defRPr sz="1400"/>
            </a:lvl3pPr>
            <a:lvl4pPr>
              <a:buClr>
                <a:srgbClr val="003359"/>
              </a:buClr>
              <a:buFont typeface="Arial" pitchFamily="34" charset="0"/>
              <a:buChar char="•"/>
              <a:defRPr sz="1200"/>
            </a:lvl4pPr>
            <a:lvl5pPr>
              <a:buClr>
                <a:srgbClr val="003359"/>
              </a:buClr>
              <a:buFont typeface="Frutiger LT Std 45 Light" pitchFamily="34" charset="0"/>
              <a:buChar char="‐"/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buNone/>
              <a:defRPr sz="1800">
                <a:solidFill>
                  <a:srgbClr val="003359"/>
                </a:solidFill>
              </a:defRPr>
            </a:lvl1pPr>
            <a:lvl2pPr>
              <a:buClr>
                <a:srgbClr val="003359"/>
              </a:buClr>
              <a:buFont typeface="Arial" pitchFamily="34" charset="0"/>
              <a:buChar char="•"/>
              <a:defRPr sz="1600">
                <a:solidFill>
                  <a:srgbClr val="003359"/>
                </a:solidFill>
              </a:defRPr>
            </a:lvl2pPr>
            <a:lvl3pPr>
              <a:buClr>
                <a:srgbClr val="003359"/>
              </a:buClr>
              <a:buFont typeface="Frutiger LT Std 45 Light" pitchFamily="34" charset="0"/>
              <a:buChar char="‐"/>
              <a:defRPr sz="1400">
                <a:solidFill>
                  <a:srgbClr val="003359"/>
                </a:solidFill>
              </a:defRPr>
            </a:lvl3pPr>
            <a:lvl4pPr>
              <a:buClr>
                <a:srgbClr val="003359"/>
              </a:buClr>
              <a:buFont typeface="Arial" pitchFamily="34" charset="0"/>
              <a:buChar char="•"/>
              <a:defRPr sz="1200">
                <a:solidFill>
                  <a:srgbClr val="003359"/>
                </a:solidFill>
              </a:defRPr>
            </a:lvl4pPr>
            <a:lvl5pPr>
              <a:buClr>
                <a:srgbClr val="003359"/>
              </a:buClr>
              <a:buFont typeface="Frutiger LT Std 45 Light" pitchFamily="34" charset="0"/>
              <a:buChar char="‐"/>
              <a:defRPr sz="1000">
                <a:solidFill>
                  <a:srgbClr val="0033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31D899-186D-1D4E-1DAF-99A728CF12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5438" y="6146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B4F96EF8-2A18-4876-A438-BC4E0AB8E5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171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 ihcda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0956B55-3E6C-F6D1-9FBB-5DAA38B9A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5438" y="6146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05E3A1A-39FC-429C-B997-DE7104D93F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 ihcd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99EC9A2-25AB-A573-DCB7-686C2838AD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5438" y="6146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DB36486-CD7A-4529-BA29-8B086EA007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077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 ihcda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26" y="273050"/>
            <a:ext cx="3139887" cy="1162050"/>
          </a:xfrm>
        </p:spPr>
        <p:txBody>
          <a:bodyPr anchor="b">
            <a:noAutofit/>
          </a:bodyPr>
          <a:lstStyle>
            <a:lvl1pPr algn="l">
              <a:defRPr sz="2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buClr>
                <a:srgbClr val="003359"/>
              </a:buClr>
              <a:buFont typeface="Arial" pitchFamily="34" charset="0"/>
              <a:buChar char="•"/>
              <a:defRPr sz="1600"/>
            </a:lvl1pPr>
            <a:lvl2pPr>
              <a:buClr>
                <a:srgbClr val="003359"/>
              </a:buClr>
              <a:buFont typeface="Frutiger LT Std 45 Light" pitchFamily="34" charset="0"/>
              <a:buChar char="‐"/>
              <a:defRPr sz="1400"/>
            </a:lvl2pPr>
            <a:lvl3pPr>
              <a:buClr>
                <a:srgbClr val="003359"/>
              </a:buClr>
              <a:buFont typeface="Arial" pitchFamily="34" charset="0"/>
              <a:buChar char="•"/>
              <a:defRPr sz="1200"/>
            </a:lvl3pPr>
            <a:lvl4pPr>
              <a:buClr>
                <a:srgbClr val="003359"/>
              </a:buClr>
              <a:buFont typeface="Frutiger LT Std 45 Light" pitchFamily="34" charset="0"/>
              <a:buChar char="‐"/>
              <a:defRPr sz="1000"/>
            </a:lvl4pPr>
            <a:lvl5pPr>
              <a:buClr>
                <a:srgbClr val="003359"/>
              </a:buClr>
              <a:buFont typeface="Arial" pitchFamily="34" charset="0"/>
              <a:buChar char="•"/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5626" y="1435100"/>
            <a:ext cx="3139887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27EB25F-2F49-2856-F7D2-F9B157746E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5438" y="6146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6CDA44B-5B20-47F3-96D1-3D31F7E626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831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hcda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C5A4EDF-7AC3-0CA2-3CB3-F53726B366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25438" y="61468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346FA41-0E08-4B5F-8367-3A65F4D26B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27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hcda title slide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73" y="1266746"/>
            <a:ext cx="7772400" cy="1139841"/>
          </a:xfrm>
        </p:spPr>
        <p:txBody>
          <a:bodyPr/>
          <a:lstStyle>
            <a:lvl1pPr>
              <a:defRPr cap="all">
                <a:solidFill>
                  <a:srgbClr val="A2AD00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711DD99-6977-0FA0-8C10-45CB5F23C6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CD9B83-C95E-4F9E-A260-868EFE61B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03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ihcd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all">
                <a:latin typeface="Arial Bold"/>
                <a:cs typeface="Arial 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73" y="1426020"/>
            <a:ext cx="8364589" cy="4525963"/>
          </a:xfrm>
        </p:spPr>
        <p:txBody>
          <a:bodyPr/>
          <a:lstStyle>
            <a:lvl1pPr marL="0" indent="0">
              <a:buNone/>
              <a:defRPr sz="1800" b="0" i="0">
                <a:latin typeface="Arial"/>
                <a:cs typeface="Arial"/>
              </a:defRPr>
            </a:lvl1pPr>
            <a:lvl2pPr marL="687388" indent="-225425">
              <a:buClr>
                <a:srgbClr val="003359"/>
              </a:buClr>
              <a:buFont typeface="Arial" pitchFamily="34" charset="0"/>
              <a:buChar char="•"/>
              <a:defRPr sz="1600" b="0" i="0">
                <a:latin typeface="Arial"/>
                <a:cs typeface="Arial"/>
              </a:defRPr>
            </a:lvl2pPr>
            <a:lvl3pPr marL="1141413" indent="-227013">
              <a:buClr>
                <a:srgbClr val="003359"/>
              </a:buClr>
              <a:buFont typeface="Frutiger LT Std 45 Light" pitchFamily="34" charset="0"/>
              <a:buChar char="‐"/>
              <a:defRPr sz="1400" b="0" i="0">
                <a:latin typeface="Arial"/>
                <a:cs typeface="Arial"/>
              </a:defRPr>
            </a:lvl3pPr>
            <a:lvl4pPr marL="1601788" indent="-225425">
              <a:buClr>
                <a:srgbClr val="003359"/>
              </a:buClr>
              <a:buFont typeface="Arial" pitchFamily="34" charset="0"/>
              <a:buChar char="•"/>
              <a:defRPr sz="1200" b="0" i="0">
                <a:latin typeface="Arial"/>
                <a:cs typeface="Arial"/>
              </a:defRPr>
            </a:lvl4pPr>
            <a:lvl5pPr marL="2055813" indent="-227013">
              <a:buClr>
                <a:srgbClr val="003359"/>
              </a:buClr>
              <a:buFont typeface="Frutiger LT Std 45 Light" pitchFamily="34" charset="0"/>
              <a:buChar char="‐"/>
              <a:defRPr sz="1000" b="0" i="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8131D9-A0BA-D49F-21A1-87DE67732A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203DB2-B269-4187-8304-A8039B211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0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 ihcd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345" y="4093376"/>
            <a:ext cx="7810881" cy="1362075"/>
          </a:xfrm>
        </p:spPr>
        <p:txBody>
          <a:bodyPr anchor="t">
            <a:normAutofit/>
          </a:bodyPr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205" y="2593189"/>
            <a:ext cx="7819021" cy="1500187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rgbClr val="00335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2F5AF86-9466-15F8-213C-E12F578670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C6C215-428C-429A-A2DA-6CDB004F8E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626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 ihcda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27" y="274638"/>
            <a:ext cx="8373873" cy="1143000"/>
          </a:xfrm>
        </p:spPr>
        <p:txBody>
          <a:bodyPr/>
          <a:lstStyle>
            <a:lvl1pPr>
              <a:defRPr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627" y="1600200"/>
            <a:ext cx="4056956" cy="4525963"/>
          </a:xfrm>
        </p:spPr>
        <p:txBody>
          <a:bodyPr/>
          <a:lstStyle>
            <a:lvl1pPr>
              <a:buNone/>
              <a:defRPr sz="1800"/>
            </a:lvl1pPr>
            <a:lvl2pPr>
              <a:buClr>
                <a:srgbClr val="003359"/>
              </a:buClr>
              <a:buFont typeface="Arial" pitchFamily="34" charset="0"/>
              <a:buChar char="•"/>
              <a:defRPr sz="1600"/>
            </a:lvl2pPr>
            <a:lvl3pPr>
              <a:buClr>
                <a:srgbClr val="003359"/>
              </a:buClr>
              <a:buFont typeface="Frutiger LT Std 45 Light" pitchFamily="34" charset="0"/>
              <a:buChar char="‐"/>
              <a:defRPr sz="1400"/>
            </a:lvl3pPr>
            <a:lvl4pPr>
              <a:buClr>
                <a:srgbClr val="003359"/>
              </a:buClr>
              <a:buFont typeface="Arial" pitchFamily="34" charset="0"/>
              <a:buChar char="•"/>
              <a:defRPr sz="1200"/>
            </a:lvl4pPr>
            <a:lvl5pPr>
              <a:buClr>
                <a:srgbClr val="003359"/>
              </a:buClr>
              <a:buFont typeface="Frutiger LT Std 45 Light" pitchFamily="34" charset="0"/>
              <a:buChar char="‐"/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buNone/>
              <a:defRPr sz="1800">
                <a:solidFill>
                  <a:srgbClr val="003359"/>
                </a:solidFill>
              </a:defRPr>
            </a:lvl1pPr>
            <a:lvl2pPr>
              <a:buClr>
                <a:srgbClr val="003359"/>
              </a:buClr>
              <a:buFont typeface="Arial" pitchFamily="34" charset="0"/>
              <a:buChar char="•"/>
              <a:defRPr sz="1600">
                <a:solidFill>
                  <a:srgbClr val="003359"/>
                </a:solidFill>
              </a:defRPr>
            </a:lvl2pPr>
            <a:lvl3pPr>
              <a:buClr>
                <a:srgbClr val="003359"/>
              </a:buClr>
              <a:buFont typeface="Frutiger LT Std 45 Light" pitchFamily="34" charset="0"/>
              <a:buChar char="‐"/>
              <a:defRPr sz="1400">
                <a:solidFill>
                  <a:srgbClr val="003359"/>
                </a:solidFill>
              </a:defRPr>
            </a:lvl3pPr>
            <a:lvl4pPr>
              <a:buClr>
                <a:srgbClr val="003359"/>
              </a:buClr>
              <a:buFont typeface="Arial" pitchFamily="34" charset="0"/>
              <a:buChar char="•"/>
              <a:defRPr sz="1200">
                <a:solidFill>
                  <a:srgbClr val="003359"/>
                </a:solidFill>
              </a:defRPr>
            </a:lvl4pPr>
            <a:lvl5pPr>
              <a:buClr>
                <a:srgbClr val="003359"/>
              </a:buClr>
              <a:buFont typeface="Frutiger LT Std 45 Light" pitchFamily="34" charset="0"/>
              <a:buChar char="‐"/>
              <a:defRPr sz="1000">
                <a:solidFill>
                  <a:srgbClr val="003359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DE70BB1-553A-1F8F-4373-056874767A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B36847-E289-4B5E-BFA8-D1AE3B2D73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07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 ihcda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8BEFB1-A637-847F-9861-405541D565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C644169-3805-4154-B61C-37475CF3CA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87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 ihcd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AA1F68B-905E-7BEA-F69A-F417E26F6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7FA1F3-4228-4911-A644-E88A025281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04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 ihcda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26" y="273050"/>
            <a:ext cx="3139887" cy="1162050"/>
          </a:xfrm>
        </p:spPr>
        <p:txBody>
          <a:bodyPr anchor="b">
            <a:noAutofit/>
          </a:bodyPr>
          <a:lstStyle>
            <a:lvl1pPr algn="l">
              <a:defRPr sz="2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buClr>
                <a:srgbClr val="003359"/>
              </a:buClr>
              <a:buFont typeface="Arial" pitchFamily="34" charset="0"/>
              <a:buChar char="•"/>
              <a:defRPr sz="1600"/>
            </a:lvl1pPr>
            <a:lvl2pPr>
              <a:buClr>
                <a:srgbClr val="003359"/>
              </a:buClr>
              <a:buFont typeface="Frutiger LT Std 45 Light" pitchFamily="34" charset="0"/>
              <a:buChar char="‐"/>
              <a:defRPr sz="1400"/>
            </a:lvl2pPr>
            <a:lvl3pPr>
              <a:buClr>
                <a:srgbClr val="003359"/>
              </a:buClr>
              <a:buFont typeface="Arial" pitchFamily="34" charset="0"/>
              <a:buChar char="•"/>
              <a:defRPr sz="1200"/>
            </a:lvl3pPr>
            <a:lvl4pPr>
              <a:buClr>
                <a:srgbClr val="003359"/>
              </a:buClr>
              <a:buFont typeface="Frutiger LT Std 45 Light" pitchFamily="34" charset="0"/>
              <a:buChar char="‐"/>
              <a:defRPr sz="1000"/>
            </a:lvl4pPr>
            <a:lvl5pPr>
              <a:buClr>
                <a:srgbClr val="003359"/>
              </a:buClr>
              <a:buFont typeface="Arial" pitchFamily="34" charset="0"/>
              <a:buChar char="•"/>
              <a:defRPr sz="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5626" y="1435100"/>
            <a:ext cx="3139887" cy="46910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1644D49-CCF4-ACD0-8063-DA07C3793D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E91EA4-820D-4C5C-BEE4-552FCC07FD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84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hcda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D8EAA8B-E916-0C2E-4F5E-6CEE2590D0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5F4E50-7272-407B-8098-6BB60E0D8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80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CF6EC0B-BC24-927C-2721-22CAD1EBCA3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34963" y="274638"/>
            <a:ext cx="83645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ENTER HEADLINE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DB50621-6321-387D-D2F0-01D85210BA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34963" y="1600200"/>
            <a:ext cx="8364537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enter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EC679-7B63-F7AA-201D-40A42A65EA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5438" y="61468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3359"/>
                </a:solidFill>
              </a:defRPr>
            </a:lvl1pPr>
          </a:lstStyle>
          <a:p>
            <a:fld id="{D81C1AA7-F863-47A4-8298-617965FE91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A2AD00"/>
          </a:solidFill>
          <a:latin typeface="Arial Bold"/>
          <a:ea typeface="ＭＳ Ｐゴシック" pitchFamily="-112" charset="-128"/>
          <a:cs typeface="Arial Bol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A2AD00"/>
          </a:solidFill>
          <a:latin typeface="Arial Bold" pitchFamily="-111" charset="0"/>
          <a:ea typeface="ＭＳ Ｐゴシック" pitchFamily="-112" charset="-128"/>
          <a:cs typeface="Arial Bold" panose="020B07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A2AD00"/>
          </a:solidFill>
          <a:latin typeface="Arial Bold" pitchFamily="-111" charset="0"/>
          <a:ea typeface="ＭＳ Ｐゴシック" pitchFamily="-112" charset="-128"/>
          <a:cs typeface="Arial Bold" panose="020B07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A2AD00"/>
          </a:solidFill>
          <a:latin typeface="Arial Bold" pitchFamily="-111" charset="0"/>
          <a:ea typeface="ＭＳ Ｐゴシック" pitchFamily="-112" charset="-128"/>
          <a:cs typeface="Arial Bold" panose="020B07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A2AD00"/>
          </a:solidFill>
          <a:latin typeface="Arial Bold" pitchFamily="-111" charset="0"/>
          <a:ea typeface="ＭＳ Ｐゴシック" pitchFamily="-112" charset="-128"/>
          <a:cs typeface="Arial Bold" panose="020B07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F0AB00"/>
          </a:solidFill>
          <a:latin typeface="NeutraText-Demi" pitchFamily="-112" charset="0"/>
          <a:ea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F0AB00"/>
          </a:solidFill>
          <a:latin typeface="NeutraText-Demi" pitchFamily="-112" charset="0"/>
          <a:ea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F0AB00"/>
          </a:solidFill>
          <a:latin typeface="NeutraText-Demi" pitchFamily="-112" charset="0"/>
          <a:ea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F0AB00"/>
          </a:solidFill>
          <a:latin typeface="NeutraText-Demi" pitchFamily="-112" charset="0"/>
          <a:ea typeface="ＭＳ Ｐゴシック" pitchFamily="-112" charset="-128"/>
        </a:defRPr>
      </a:lvl9pPr>
    </p:titleStyle>
    <p:bodyStyle>
      <a:lvl1pPr marL="687388" indent="-225425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Arial" panose="020B0604020202020204" pitchFamily="34" charset="0"/>
        <a:buChar char="•"/>
        <a:defRPr sz="16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1pPr>
      <a:lvl2pPr marL="1141413" indent="-227013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Frutiger LT Std 45 Light"/>
        <a:buChar char="‐"/>
        <a:defRPr sz="14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2pPr>
      <a:lvl3pPr marL="1601788" indent="-225425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Arial" panose="020B0604020202020204" pitchFamily="34" charset="0"/>
        <a:buChar char="•"/>
        <a:defRPr sz="12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3pPr>
      <a:lvl4pPr marL="2055813" indent="-227013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Frutiger LT Std 45 Light"/>
        <a:buChar char="‐"/>
        <a:defRPr sz="10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4pPr>
      <a:lvl5pPr marL="2516188" indent="-225425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Arial" panose="020B0604020202020204" pitchFamily="34" charset="0"/>
        <a:buChar char="•"/>
        <a:defRPr sz="8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494F396-4701-9550-1F05-647EE4A032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34963" y="274638"/>
            <a:ext cx="83645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ENTER HEADLINE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FA0A2DC-2317-6E2D-4E83-EF17C2C8DA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34963" y="1600200"/>
            <a:ext cx="8364537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enter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5CEA5-6A9D-A8FF-5DF1-8F4ECC6D8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5438" y="62611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003359"/>
                </a:solidFill>
              </a:defRPr>
            </a:lvl1pPr>
          </a:lstStyle>
          <a:p>
            <a:fld id="{5C4B0B2F-9B21-4723-80DF-651C37BE21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053" name="Picture 4" descr="IHCDA-Logo-RGB.jpg">
            <a:extLst>
              <a:ext uri="{FF2B5EF4-FFF2-40B4-BE49-F238E27FC236}">
                <a16:creationId xmlns:a16="http://schemas.microsoft.com/office/drawing/2014/main" id="{27ADBB2C-B0ED-B67B-DBF3-61B5AF839FC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6021388"/>
            <a:ext cx="205263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A2AD00"/>
          </a:solidFill>
          <a:latin typeface="Arial Bold"/>
          <a:ea typeface="ＭＳ Ｐゴシック" pitchFamily="-112" charset="-128"/>
          <a:cs typeface="Arial Bol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A2AD00"/>
          </a:solidFill>
          <a:latin typeface="Arial Bold" pitchFamily="-111" charset="0"/>
          <a:ea typeface="ＭＳ Ｐゴシック" pitchFamily="-112" charset="-128"/>
          <a:cs typeface="Arial Bold" panose="020B07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A2AD00"/>
          </a:solidFill>
          <a:latin typeface="Arial Bold" pitchFamily="-111" charset="0"/>
          <a:ea typeface="ＭＳ Ｐゴシック" pitchFamily="-112" charset="-128"/>
          <a:cs typeface="Arial Bold" panose="020B07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A2AD00"/>
          </a:solidFill>
          <a:latin typeface="Arial Bold" pitchFamily="-111" charset="0"/>
          <a:ea typeface="ＭＳ Ｐゴシック" pitchFamily="-112" charset="-128"/>
          <a:cs typeface="Arial Bold" panose="020B07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A2AD00"/>
          </a:solidFill>
          <a:latin typeface="Arial Bold" pitchFamily="-111" charset="0"/>
          <a:ea typeface="ＭＳ Ｐゴシック" pitchFamily="-112" charset="-128"/>
          <a:cs typeface="Arial Bold" panose="020B07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F0AB00"/>
          </a:solidFill>
          <a:latin typeface="NeutraText-Demi" pitchFamily="-112" charset="0"/>
          <a:ea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F0AB00"/>
          </a:solidFill>
          <a:latin typeface="NeutraText-Demi" pitchFamily="-112" charset="0"/>
          <a:ea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F0AB00"/>
          </a:solidFill>
          <a:latin typeface="NeutraText-Demi" pitchFamily="-112" charset="0"/>
          <a:ea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F0AB00"/>
          </a:solidFill>
          <a:latin typeface="NeutraText-Demi" pitchFamily="-112" charset="0"/>
          <a:ea typeface="ＭＳ Ｐゴシック" pitchFamily="-112" charset="-128"/>
        </a:defRPr>
      </a:lvl9pPr>
    </p:titleStyle>
    <p:bodyStyle>
      <a:lvl1pPr marL="687388" indent="-225425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Arial" panose="020B0604020202020204" pitchFamily="34" charset="0"/>
        <a:buChar char="•"/>
        <a:defRPr sz="16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1pPr>
      <a:lvl2pPr marL="1141413" indent="-227013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Frutiger LT Std 45 Light"/>
        <a:buChar char="‐"/>
        <a:defRPr sz="14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2pPr>
      <a:lvl3pPr marL="1601788" indent="-225425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Arial" panose="020B0604020202020204" pitchFamily="34" charset="0"/>
        <a:buChar char="•"/>
        <a:defRPr sz="12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3pPr>
      <a:lvl4pPr marL="2055813" indent="-227013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Frutiger LT Std 45 Light"/>
        <a:buChar char="‐"/>
        <a:defRPr sz="10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4pPr>
      <a:lvl5pPr marL="2516188" indent="-225425" algn="l" rtl="0" eaLnBrk="0" fontAlgn="base" hangingPunct="0">
        <a:spcBef>
          <a:spcPct val="0"/>
        </a:spcBef>
        <a:spcAft>
          <a:spcPct val="0"/>
        </a:spcAft>
        <a:buClr>
          <a:srgbClr val="003359"/>
        </a:buClr>
        <a:buFont typeface="Arial" panose="020B0604020202020204" pitchFamily="34" charset="0"/>
        <a:buChar char="•"/>
        <a:defRPr sz="800" kern="1200">
          <a:solidFill>
            <a:srgbClr val="003359"/>
          </a:solidFill>
          <a:latin typeface="Arial"/>
          <a:ea typeface="ＭＳ Ｐゴシック" pitchFamily="-112" charset="-128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D695B17-3B0F-C43B-D570-8C8CCA496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1281113"/>
            <a:ext cx="7772400" cy="3335275"/>
          </a:xfrm>
        </p:spPr>
        <p:txBody>
          <a:bodyPr/>
          <a:lstStyle/>
          <a:p>
            <a:pPr algn="ctr"/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Indiana Affordable Housing Conference</a:t>
            </a: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LIHTC Operating Expenses</a:t>
            </a: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August 27, 2025</a:t>
            </a: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endParaRPr lang="en-US" altLang="en-US" cap="none" dirty="0">
              <a:latin typeface="Arial Bold" panose="020B0704020202020204" pitchFamily="34" charset="0"/>
              <a:ea typeface="ＭＳ Ｐゴシック" panose="020B0600070205080204" pitchFamily="34" charset="-128"/>
              <a:cs typeface="Arial Bold" panose="020B07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6D908F-6113-620B-4F55-4788981CF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C595B62-453D-E729-E126-B41434B93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221942"/>
            <a:ext cx="7772400" cy="1139825"/>
          </a:xfrm>
        </p:spPr>
        <p:txBody>
          <a:bodyPr/>
          <a:lstStyle/>
          <a:p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National Comparison from Novogradac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3CB77C-F700-6CBD-426F-C8C9116DC47B}"/>
              </a:ext>
            </a:extLst>
          </p:cNvPr>
          <p:cNvSpPr txBox="1"/>
          <p:nvPr/>
        </p:nvSpPr>
        <p:spPr>
          <a:xfrm>
            <a:off x="334962" y="1166842"/>
            <a:ext cx="8311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Novogradac oversees </a:t>
            </a:r>
            <a:r>
              <a:rPr lang="en-US" sz="2000" b="1" dirty="0">
                <a:solidFill>
                  <a:schemeClr val="bg1"/>
                </a:solidFill>
              </a:rPr>
              <a:t>175,000 LIHTC homes </a:t>
            </a:r>
            <a:r>
              <a:rPr lang="en-US" sz="2000" dirty="0">
                <a:solidFill>
                  <a:schemeClr val="bg1"/>
                </a:solidFill>
              </a:rPr>
              <a:t>across the US.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Compounded Annual Growth Rate for 2016-2023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Income – 4.6%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Expenses – 6.5%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NOI</a:t>
            </a:r>
            <a:r>
              <a:rPr lang="en-US" sz="2000" dirty="0">
                <a:solidFill>
                  <a:schemeClr val="bg1"/>
                </a:solidFill>
              </a:rPr>
              <a:t> – 2.1%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Nationwide, </a:t>
            </a:r>
            <a:r>
              <a:rPr lang="en-US" sz="2000" b="1" dirty="0">
                <a:solidFill>
                  <a:schemeClr val="bg1"/>
                </a:solidFill>
              </a:rPr>
              <a:t>Metro</a:t>
            </a:r>
            <a:r>
              <a:rPr lang="en-US" sz="2000" dirty="0">
                <a:solidFill>
                  <a:schemeClr val="bg1"/>
                </a:solidFill>
              </a:rPr>
              <a:t> locations operating expenses were </a:t>
            </a:r>
            <a:r>
              <a:rPr lang="en-US" sz="2000" b="1" dirty="0">
                <a:solidFill>
                  <a:schemeClr val="bg1"/>
                </a:solidFill>
              </a:rPr>
              <a:t>59.3% </a:t>
            </a:r>
            <a:r>
              <a:rPr lang="en-US" sz="2000" dirty="0">
                <a:solidFill>
                  <a:schemeClr val="bg1"/>
                </a:solidFill>
              </a:rPr>
              <a:t>of income versus </a:t>
            </a:r>
            <a:r>
              <a:rPr lang="en-US" sz="2000" b="1" dirty="0">
                <a:solidFill>
                  <a:schemeClr val="bg1"/>
                </a:solidFill>
              </a:rPr>
              <a:t>65.2% </a:t>
            </a:r>
            <a:r>
              <a:rPr lang="en-US" sz="2000" dirty="0">
                <a:solidFill>
                  <a:schemeClr val="bg1"/>
                </a:solidFill>
              </a:rPr>
              <a:t>in </a:t>
            </a:r>
            <a:r>
              <a:rPr lang="en-US" sz="2000" b="1" dirty="0">
                <a:solidFill>
                  <a:schemeClr val="bg1"/>
                </a:solidFill>
              </a:rPr>
              <a:t>Rural</a:t>
            </a:r>
            <a:r>
              <a:rPr lang="en-US" sz="2000" dirty="0">
                <a:solidFill>
                  <a:schemeClr val="bg1"/>
                </a:solidFill>
              </a:rPr>
              <a:t> locations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Operating Expenses were </a:t>
            </a:r>
            <a:r>
              <a:rPr lang="en-US" sz="2000" b="1" dirty="0">
                <a:solidFill>
                  <a:schemeClr val="bg1"/>
                </a:solidFill>
              </a:rPr>
              <a:t>70.9% </a:t>
            </a:r>
            <a:r>
              <a:rPr lang="en-US" sz="2000" dirty="0">
                <a:solidFill>
                  <a:schemeClr val="bg1"/>
                </a:solidFill>
              </a:rPr>
              <a:t>of income in </a:t>
            </a:r>
            <a:r>
              <a:rPr lang="en-US" sz="2000" b="1" dirty="0">
                <a:solidFill>
                  <a:schemeClr val="bg1"/>
                </a:solidFill>
              </a:rPr>
              <a:t>Midwest</a:t>
            </a:r>
            <a:r>
              <a:rPr lang="en-US" sz="2000" dirty="0">
                <a:solidFill>
                  <a:schemeClr val="bg1"/>
                </a:solidFill>
              </a:rPr>
              <a:t> compared to </a:t>
            </a:r>
            <a:r>
              <a:rPr lang="en-US" sz="2000" b="1" dirty="0">
                <a:solidFill>
                  <a:schemeClr val="bg1"/>
                </a:solidFill>
              </a:rPr>
              <a:t>61% </a:t>
            </a:r>
            <a:r>
              <a:rPr lang="en-US" sz="2000" dirty="0">
                <a:solidFill>
                  <a:schemeClr val="bg1"/>
                </a:solidFill>
              </a:rPr>
              <a:t>of income </a:t>
            </a:r>
            <a:r>
              <a:rPr lang="en-US" sz="2000" b="1" dirty="0">
                <a:solidFill>
                  <a:schemeClr val="bg1"/>
                </a:solidFill>
              </a:rPr>
              <a:t>nationwide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Nationwide, </a:t>
            </a:r>
            <a:r>
              <a:rPr lang="en-US" sz="2000" b="1" dirty="0" err="1">
                <a:solidFill>
                  <a:schemeClr val="bg1"/>
                </a:solidFill>
              </a:rPr>
              <a:t>Acq</a:t>
            </a:r>
            <a:r>
              <a:rPr lang="en-US" sz="2000" b="1" dirty="0">
                <a:solidFill>
                  <a:schemeClr val="bg1"/>
                </a:solidFill>
              </a:rPr>
              <a:t>-Rehab</a:t>
            </a:r>
            <a:r>
              <a:rPr lang="en-US" sz="2000" dirty="0">
                <a:solidFill>
                  <a:schemeClr val="bg1"/>
                </a:solidFill>
              </a:rPr>
              <a:t> operating expenses were </a:t>
            </a:r>
            <a:r>
              <a:rPr lang="en-US" sz="2000" b="1" dirty="0">
                <a:solidFill>
                  <a:schemeClr val="bg1"/>
                </a:solidFill>
              </a:rPr>
              <a:t>56.4% </a:t>
            </a:r>
            <a:r>
              <a:rPr lang="en-US" sz="2000" dirty="0">
                <a:solidFill>
                  <a:schemeClr val="bg1"/>
                </a:solidFill>
              </a:rPr>
              <a:t>of income versus </a:t>
            </a:r>
            <a:r>
              <a:rPr lang="en-US" sz="2000" b="1" dirty="0">
                <a:solidFill>
                  <a:schemeClr val="bg1"/>
                </a:solidFill>
              </a:rPr>
              <a:t>61% </a:t>
            </a:r>
            <a:r>
              <a:rPr lang="en-US" sz="2000" dirty="0">
                <a:solidFill>
                  <a:schemeClr val="bg1"/>
                </a:solidFill>
              </a:rPr>
              <a:t>for </a:t>
            </a:r>
            <a:r>
              <a:rPr lang="en-US" sz="2000" b="1" dirty="0">
                <a:solidFill>
                  <a:schemeClr val="bg1"/>
                </a:solidFill>
              </a:rPr>
              <a:t>New Construction</a:t>
            </a:r>
          </a:p>
          <a:p>
            <a:r>
              <a:rPr lang="en-US" sz="2000" dirty="0">
                <a:solidFill>
                  <a:schemeClr val="bg1"/>
                </a:solidFill>
              </a:rPr>
              <a:t>	</a:t>
            </a:r>
            <a:r>
              <a:rPr lang="en-US" dirty="0">
                <a:solidFill>
                  <a:schemeClr val="bg1"/>
                </a:solidFill>
              </a:rPr>
              <a:t>Likely due to </a:t>
            </a:r>
            <a:r>
              <a:rPr lang="en-US" dirty="0" err="1">
                <a:solidFill>
                  <a:schemeClr val="bg1"/>
                </a:solidFill>
              </a:rPr>
              <a:t>Acq</a:t>
            </a:r>
            <a:r>
              <a:rPr lang="en-US" dirty="0">
                <a:solidFill>
                  <a:schemeClr val="bg1"/>
                </a:solidFill>
              </a:rPr>
              <a:t>-Rehab being in metro </a:t>
            </a:r>
          </a:p>
          <a:p>
            <a:r>
              <a:rPr lang="en-US" dirty="0">
                <a:solidFill>
                  <a:schemeClr val="bg1"/>
                </a:solidFill>
              </a:rPr>
              <a:t>	areas, larger apartments, &amp; rental subsidy</a:t>
            </a: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76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6BEE0-C455-36A0-C282-1868BAD0B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238B8F2-CA99-FBE5-17D3-F194AAF6E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221942"/>
            <a:ext cx="7772400" cy="1139825"/>
          </a:xfrm>
        </p:spPr>
        <p:txBody>
          <a:bodyPr/>
          <a:lstStyle/>
          <a:p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National Comparison from Novogradac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48BF58-81FE-E04F-CC85-D1A75050E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0445" y="1268901"/>
            <a:ext cx="4189726" cy="432019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FFD7CDA-C81D-49AC-C137-731DD4CECC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29" y="1268902"/>
            <a:ext cx="4338171" cy="432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41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11C33-7451-1C40-05BB-8C8C405F5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0F41247-2C5F-0E26-1205-9A93C5CC8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128" y="278674"/>
            <a:ext cx="8032072" cy="1045029"/>
          </a:xfrm>
        </p:spPr>
        <p:txBody>
          <a:bodyPr/>
          <a:lstStyle/>
          <a:p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Topics for discussion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E6522A-294F-AB25-0051-46B9CB876B9C}"/>
              </a:ext>
            </a:extLst>
          </p:cNvPr>
          <p:cNvSpPr txBox="1"/>
          <p:nvPr/>
        </p:nvSpPr>
        <p:spPr>
          <a:xfrm>
            <a:off x="426128" y="1323703"/>
            <a:ext cx="82917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have you responded as owners and property managers to these rising expenses?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How will you take these increases into account as you prepare proformas for future developments?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Have you tried any innovative methods to reduce insurance premiums?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Each year, 25-40% of properties (included in the survey) had their property taxes lowered.  </a:t>
            </a:r>
          </a:p>
          <a:p>
            <a:r>
              <a:rPr lang="en-US" dirty="0">
                <a:solidFill>
                  <a:schemeClr val="bg1"/>
                </a:solidFill>
              </a:rPr>
              <a:t>Have you requested an audit of your property’s assessed value or tax bill?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Novogradac recommends using current excess operating income for efficiency upgrades, such as low-flow toilets, high efficiency HVAC &amp; appliances, etc.  Have you as owners and property managers had good experience with these options?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662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CC533F-E81F-F118-D535-ADFDD5F9F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DBA805-248C-177A-C19D-2B0285FEA48C}"/>
              </a:ext>
            </a:extLst>
          </p:cNvPr>
          <p:cNvSpPr txBox="1"/>
          <p:nvPr/>
        </p:nvSpPr>
        <p:spPr>
          <a:xfrm>
            <a:off x="957942" y="1197429"/>
            <a:ext cx="702967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Future opportunity: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We would like to gather a much more comprehensive history and analysis of the LIHTC properties in Indiana. 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We are looking into using IRS Form 8825 for more complete, consistent, and accurate information.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What ideas do you have to allow this to happen? What concerns might you have about this process?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1438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D4A201-8D30-D34B-9AEC-A1AC3904A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A6E3867-D392-CBD6-A7B4-BEFAAA9D2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1281113"/>
            <a:ext cx="7772400" cy="1139825"/>
          </a:xfrm>
        </p:spPr>
        <p:txBody>
          <a:bodyPr/>
          <a:lstStyle/>
          <a:p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Thank you for participating in today’s discussion!</a:t>
            </a:r>
          </a:p>
        </p:txBody>
      </p:sp>
    </p:spTree>
    <p:extLst>
      <p:ext uri="{BB962C8B-B14F-4D97-AF65-F5344CB8AC3E}">
        <p14:creationId xmlns:p14="http://schemas.microsoft.com/office/powerpoint/2010/main" val="3503080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6A684-9C60-A417-BD1A-82C749F7F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065F952-9FF5-01A7-30D5-881AD0434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1281113"/>
            <a:ext cx="7772400" cy="3326398"/>
          </a:xfrm>
        </p:spPr>
        <p:txBody>
          <a:bodyPr/>
          <a:lstStyle/>
          <a:p>
            <a:pPr algn="ctr"/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Stephen Enz</a:t>
            </a: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senz@ihcda.in.gov</a:t>
            </a: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Kevin Tsoi</a:t>
            </a: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ktsoi@ihcda.in.gov</a:t>
            </a:r>
            <a:b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</a:br>
            <a:endParaRPr lang="en-US" altLang="en-US" cap="none" dirty="0">
              <a:latin typeface="Arial Bold" panose="020B0704020202020204" pitchFamily="34" charset="0"/>
              <a:ea typeface="ＭＳ Ｐゴシック" panose="020B0600070205080204" pitchFamily="34" charset="-128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03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6432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3ED88-780E-959D-3EE6-5B7987F78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E4F544F-66F0-46D9-AECC-B090A4027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63" y="221942"/>
            <a:ext cx="7772400" cy="1139825"/>
          </a:xfrm>
        </p:spPr>
        <p:txBody>
          <a:bodyPr/>
          <a:lstStyle/>
          <a:p>
            <a:r>
              <a:rPr lang="en-US" altLang="en-US" cap="none" dirty="0">
                <a:latin typeface="Arial Bold" panose="020B0704020202020204" pitchFamily="34" charset="0"/>
                <a:ea typeface="ＭＳ Ｐゴシック" panose="020B0600070205080204" pitchFamily="34" charset="-128"/>
                <a:cs typeface="Arial Bold" panose="020B0704020202020204" pitchFamily="34" charset="0"/>
              </a:rPr>
              <a:t>Insurance Companies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7A5435-4BEE-806A-B81F-ADB3D645AC03}"/>
              </a:ext>
            </a:extLst>
          </p:cNvPr>
          <p:cNvSpPr txBox="1"/>
          <p:nvPr/>
        </p:nvSpPr>
        <p:spPr>
          <a:xfrm>
            <a:off x="334962" y="1166842"/>
            <a:ext cx="39795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Companies currently being used:</a:t>
            </a:r>
          </a:p>
          <a:p>
            <a:r>
              <a:rPr lang="en-US" sz="2000" dirty="0">
                <a:solidFill>
                  <a:schemeClr val="bg1"/>
                </a:solidFill>
              </a:rPr>
              <a:t> AJ Gallagher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American National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Assured Partners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*Auto-Owners Insurance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Central Insurance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CV Starr</a:t>
            </a:r>
          </a:p>
          <a:p>
            <a:r>
              <a:rPr lang="en-US" sz="2000" dirty="0">
                <a:solidFill>
                  <a:schemeClr val="bg1"/>
                </a:solidFill>
              </a:rPr>
              <a:t> Erie Insurance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Great America Assurance</a:t>
            </a:r>
          </a:p>
          <a:p>
            <a:r>
              <a:rPr lang="en-US" sz="2000" dirty="0">
                <a:solidFill>
                  <a:schemeClr val="bg1"/>
                </a:solidFill>
              </a:rPr>
              <a:t> Hub</a:t>
            </a:r>
          </a:p>
          <a:p>
            <a:r>
              <a:rPr lang="en-US" sz="2000" dirty="0">
                <a:solidFill>
                  <a:schemeClr val="bg1"/>
                </a:solidFill>
              </a:rPr>
              <a:t> *Philadelphia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State Auto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Traveler's Insurance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Virtus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F280E8-D703-EA6E-C4FF-05258BBADD87}"/>
              </a:ext>
            </a:extLst>
          </p:cNvPr>
          <p:cNvSpPr txBox="1"/>
          <p:nvPr/>
        </p:nvSpPr>
        <p:spPr>
          <a:xfrm>
            <a:off x="4483223" y="1166842"/>
            <a:ext cx="38819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Companies switched from:</a:t>
            </a:r>
          </a:p>
          <a:p>
            <a:r>
              <a:rPr lang="en-US" sz="2000" dirty="0">
                <a:solidFill>
                  <a:schemeClr val="bg1"/>
                </a:solidFill>
              </a:rPr>
              <a:t> *Auto-Owners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Cincinnati Insurance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EPIC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Lloyds of London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NFP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*Philadelphia </a:t>
            </a:r>
          </a:p>
          <a:p>
            <a:r>
              <a:rPr lang="en-US" sz="2000" dirty="0">
                <a:solidFill>
                  <a:schemeClr val="bg1"/>
                </a:solidFill>
              </a:rPr>
              <a:t> Selective Insurance</a:t>
            </a:r>
          </a:p>
        </p:txBody>
      </p:sp>
    </p:spTree>
    <p:extLst>
      <p:ext uri="{BB962C8B-B14F-4D97-AF65-F5344CB8AC3E}">
        <p14:creationId xmlns:p14="http://schemas.microsoft.com/office/powerpoint/2010/main" val="53080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05EEB-AE98-19FF-4D10-387442FF6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74638"/>
            <a:ext cx="8267499" cy="849541"/>
          </a:xfrm>
        </p:spPr>
        <p:txBody>
          <a:bodyPr/>
          <a:lstStyle/>
          <a:p>
            <a:r>
              <a:rPr lang="en-US" dirty="0"/>
              <a:t>Sample size and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35A81-1E43-400C-ABF1-81E016634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124179"/>
            <a:ext cx="8364589" cy="5312131"/>
          </a:xfrm>
        </p:spPr>
        <p:txBody>
          <a:bodyPr/>
          <a:lstStyle/>
          <a:p>
            <a:r>
              <a:rPr lang="en-US" dirty="0"/>
              <a:t>Results from IHCDA survey, </a:t>
            </a:r>
            <a:r>
              <a:rPr lang="en-US" dirty="0" err="1"/>
              <a:t>Cinnaire</a:t>
            </a:r>
            <a:r>
              <a:rPr lang="en-US" dirty="0"/>
              <a:t>, and CREA</a:t>
            </a:r>
          </a:p>
          <a:p>
            <a:r>
              <a:rPr lang="en-US" dirty="0"/>
              <a:t>	total of 242 properties (35%), including 17,354 units (34%)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Operating Expense Increases for Insurance, Property Taxes, &amp; Utilities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Comparisons of current Expenses within:</a:t>
            </a:r>
          </a:p>
          <a:p>
            <a:r>
              <a:rPr lang="en-US" dirty="0"/>
              <a:t>	Occupancy Type</a:t>
            </a:r>
          </a:p>
          <a:p>
            <a:pPr marL="1427163" lvl="2" indent="-285750"/>
            <a:r>
              <a:rPr lang="en-US" dirty="0"/>
              <a:t>Multifamily</a:t>
            </a:r>
          </a:p>
          <a:p>
            <a:pPr marL="1427163" lvl="2" indent="-285750"/>
            <a:r>
              <a:rPr lang="en-US" dirty="0"/>
              <a:t>Age Restricted</a:t>
            </a:r>
          </a:p>
          <a:p>
            <a:pPr marL="1427163" lvl="2" indent="-285750"/>
            <a:r>
              <a:rPr lang="en-US" dirty="0"/>
              <a:t>PSH</a:t>
            </a:r>
          </a:p>
          <a:p>
            <a:r>
              <a:rPr lang="en-US" dirty="0"/>
              <a:t>	Construction Type</a:t>
            </a:r>
          </a:p>
          <a:p>
            <a:pPr marL="1427163" lvl="2" indent="-285750"/>
            <a:r>
              <a:rPr lang="en-US" dirty="0"/>
              <a:t>New Construction</a:t>
            </a:r>
          </a:p>
          <a:p>
            <a:pPr marL="1427163" lvl="2" indent="-285750"/>
            <a:r>
              <a:rPr lang="en-US" dirty="0"/>
              <a:t>Rehab</a:t>
            </a:r>
          </a:p>
          <a:p>
            <a:r>
              <a:rPr lang="en-US" dirty="0"/>
              <a:t>	Project Size</a:t>
            </a:r>
          </a:p>
          <a:p>
            <a:pPr marL="1427163" lvl="2" indent="-285750"/>
            <a:r>
              <a:rPr lang="en-US" dirty="0"/>
              <a:t>&lt;60 units</a:t>
            </a:r>
          </a:p>
          <a:p>
            <a:pPr marL="1427163" lvl="2" indent="-285750"/>
            <a:r>
              <a:rPr lang="en-US" dirty="0"/>
              <a:t>60-199 units</a:t>
            </a:r>
          </a:p>
          <a:p>
            <a:pPr marL="1427163" lvl="2" indent="-285750"/>
            <a:r>
              <a:rPr lang="en-US" dirty="0"/>
              <a:t>200+ units</a:t>
            </a:r>
          </a:p>
          <a:p>
            <a:pPr marL="285750" indent="-285750"/>
            <a:r>
              <a:rPr lang="en-US" dirty="0"/>
              <a:t>		Location</a:t>
            </a:r>
          </a:p>
          <a:p>
            <a:pPr marL="1427163" lvl="2" indent="-285750"/>
            <a:r>
              <a:rPr lang="en-US" dirty="0"/>
              <a:t>Urban</a:t>
            </a:r>
          </a:p>
          <a:p>
            <a:pPr marL="1427163" lvl="2" indent="-285750"/>
            <a:r>
              <a:rPr lang="en-US" dirty="0"/>
              <a:t>Rural</a:t>
            </a:r>
          </a:p>
        </p:txBody>
      </p:sp>
    </p:spTree>
    <p:extLst>
      <p:ext uri="{BB962C8B-B14F-4D97-AF65-F5344CB8AC3E}">
        <p14:creationId xmlns:p14="http://schemas.microsoft.com/office/powerpoint/2010/main" val="283169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AA8B9-D220-555F-68B8-265842F3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05A8B7-CDF9-49E0-50BE-921A3471653A}"/>
              </a:ext>
            </a:extLst>
          </p:cNvPr>
          <p:cNvSpPr/>
          <p:nvPr/>
        </p:nvSpPr>
        <p:spPr>
          <a:xfrm>
            <a:off x="528216" y="1820505"/>
            <a:ext cx="2006355" cy="1935332"/>
          </a:xfrm>
          <a:prstGeom prst="ellipse">
            <a:avLst/>
          </a:prstGeom>
          <a:solidFill>
            <a:srgbClr val="00335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/>
              <a:t>$613</a:t>
            </a:r>
          </a:p>
          <a:p>
            <a:pPr algn="ctr"/>
            <a:r>
              <a:rPr lang="en-US" sz="1600" dirty="0"/>
              <a:t>Average PUPY Cost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5574E4-2904-82CC-1B80-2A2E042AC72F}"/>
              </a:ext>
            </a:extLst>
          </p:cNvPr>
          <p:cNvSpPr txBox="1"/>
          <p:nvPr/>
        </p:nvSpPr>
        <p:spPr>
          <a:xfrm>
            <a:off x="781230" y="3755837"/>
            <a:ext cx="1500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59"/>
                </a:solidFill>
              </a:rPr>
              <a:t>$187-989</a:t>
            </a:r>
          </a:p>
          <a:p>
            <a:pPr algn="ctr"/>
            <a:r>
              <a:rPr lang="en-US" sz="1600" dirty="0">
                <a:solidFill>
                  <a:srgbClr val="003359"/>
                </a:solidFill>
              </a:rPr>
              <a:t>Range</a:t>
            </a:r>
          </a:p>
          <a:p>
            <a:pPr algn="ctr"/>
            <a:endParaRPr lang="en-US" sz="1600" dirty="0">
              <a:solidFill>
                <a:srgbClr val="003359"/>
              </a:solidFill>
            </a:endParaRPr>
          </a:p>
          <a:p>
            <a:pPr algn="ctr"/>
            <a:r>
              <a:rPr lang="en-US" sz="1600" dirty="0">
                <a:solidFill>
                  <a:srgbClr val="003359"/>
                </a:solidFill>
              </a:rPr>
              <a:t>12,697 units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AE714C3-6C99-CEC4-2F53-4A90D3B3F0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683892"/>
              </p:ext>
            </p:extLst>
          </p:nvPr>
        </p:nvGraphicFramePr>
        <p:xfrm>
          <a:off x="3048000" y="1417638"/>
          <a:ext cx="5761037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0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8F7DF-867B-6EA1-FFA7-6DF449B02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17CE8-D7CB-F995-9F6D-CAA49276B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Property Taxes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F95C5C5-C7DB-E3BF-99FD-25C1D7B696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679728"/>
              </p:ext>
            </p:extLst>
          </p:nvPr>
        </p:nvGraphicFramePr>
        <p:xfrm>
          <a:off x="1691481" y="1397000"/>
          <a:ext cx="5761037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4B9D8AA-38A0-01A9-E73B-2F40424B8548}"/>
              </a:ext>
            </a:extLst>
          </p:cNvPr>
          <p:cNvSpPr txBox="1"/>
          <p:nvPr/>
        </p:nvSpPr>
        <p:spPr>
          <a:xfrm>
            <a:off x="3790001" y="5322500"/>
            <a:ext cx="1454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3359"/>
                </a:solidFill>
              </a:rPr>
              <a:t>5,042 - 9,019 units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D4B9F2-FFFB-C915-EBA7-D5ED052E066E}"/>
              </a:ext>
            </a:extLst>
          </p:cNvPr>
          <p:cNvSpPr txBox="1"/>
          <p:nvPr/>
        </p:nvSpPr>
        <p:spPr>
          <a:xfrm>
            <a:off x="506026" y="5646198"/>
            <a:ext cx="3950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*No PUPY due to differences in reporting</a:t>
            </a:r>
          </a:p>
        </p:txBody>
      </p:sp>
    </p:spTree>
    <p:extLst>
      <p:ext uri="{BB962C8B-B14F-4D97-AF65-F5344CB8AC3E}">
        <p14:creationId xmlns:p14="http://schemas.microsoft.com/office/powerpoint/2010/main" val="258467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41B95-4BDF-1686-C83F-50783CF1B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69E91-84FC-76C6-A00A-A0916B361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Utilities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2C99AF6-977B-A277-5CA3-19684FA4AE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3847837"/>
              </p:ext>
            </p:extLst>
          </p:nvPr>
        </p:nvGraphicFramePr>
        <p:xfrm>
          <a:off x="1524000" y="141763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C063340-2438-C5A7-D192-96B107EEAA38}"/>
              </a:ext>
            </a:extLst>
          </p:cNvPr>
          <p:cNvSpPr txBox="1"/>
          <p:nvPr/>
        </p:nvSpPr>
        <p:spPr>
          <a:xfrm>
            <a:off x="506026" y="5646198"/>
            <a:ext cx="3950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*No PUPY due to differences in which utilities are owner paid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FCFBBF-780E-8BCF-648B-4285B7909D27}"/>
              </a:ext>
            </a:extLst>
          </p:cNvPr>
          <p:cNvSpPr txBox="1"/>
          <p:nvPr/>
        </p:nvSpPr>
        <p:spPr>
          <a:xfrm>
            <a:off x="3843291" y="5369199"/>
            <a:ext cx="1457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3359"/>
                </a:solidFill>
              </a:rPr>
              <a:t>4,645 - 7,931 units</a:t>
            </a:r>
          </a:p>
        </p:txBody>
      </p:sp>
    </p:spTree>
    <p:extLst>
      <p:ext uri="{BB962C8B-B14F-4D97-AF65-F5344CB8AC3E}">
        <p14:creationId xmlns:p14="http://schemas.microsoft.com/office/powerpoint/2010/main" val="12942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518491D-C085-BA05-62C2-9883668EF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027F4-79C6-5CE7-C22F-B712BDB1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Pupy</a:t>
            </a:r>
            <a:r>
              <a:rPr lang="en-US" dirty="0"/>
              <a:t> expenses by Occupancy type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44609A44-3299-0BF9-C994-2EECAD28E3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7728753"/>
              </p:ext>
            </p:extLst>
          </p:nvPr>
        </p:nvGraphicFramePr>
        <p:xfrm>
          <a:off x="444500" y="1417638"/>
          <a:ext cx="8254999" cy="3935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4CDCDE71-F621-BF06-98F9-DF63A8467DA2}"/>
              </a:ext>
            </a:extLst>
          </p:cNvPr>
          <p:cNvSpPr txBox="1"/>
          <p:nvPr/>
        </p:nvSpPr>
        <p:spPr>
          <a:xfrm>
            <a:off x="3829210" y="5353235"/>
            <a:ext cx="1376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all 17,354 units </a:t>
            </a:r>
          </a:p>
        </p:txBody>
      </p:sp>
    </p:spTree>
    <p:extLst>
      <p:ext uri="{BB962C8B-B14F-4D97-AF65-F5344CB8AC3E}">
        <p14:creationId xmlns:p14="http://schemas.microsoft.com/office/powerpoint/2010/main" val="368564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D9B91F-89CC-71AF-239D-8EDE00599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0818E-26DA-7923-79BA-35F96D1C2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PUPY Expenses by construction type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3305A98-470F-2923-A126-3A1D63354A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8347467"/>
              </p:ext>
            </p:extLst>
          </p:nvPr>
        </p:nvGraphicFramePr>
        <p:xfrm>
          <a:off x="444500" y="1417638"/>
          <a:ext cx="8255000" cy="3935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95D021E-EC37-8907-AE5F-5A380B427296}"/>
              </a:ext>
            </a:extLst>
          </p:cNvPr>
          <p:cNvSpPr txBox="1"/>
          <p:nvPr/>
        </p:nvSpPr>
        <p:spPr>
          <a:xfrm>
            <a:off x="3718980" y="5353235"/>
            <a:ext cx="1596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9,882 units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E5878A-0331-DDB5-97C9-40E912ADF8A8}"/>
              </a:ext>
            </a:extLst>
          </p:cNvPr>
          <p:cNvSpPr txBox="1"/>
          <p:nvPr/>
        </p:nvSpPr>
        <p:spPr>
          <a:xfrm>
            <a:off x="3350187" y="5630234"/>
            <a:ext cx="233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Non-sufficient data for Adaptive Reuse or Historic Rehab</a:t>
            </a:r>
          </a:p>
        </p:txBody>
      </p:sp>
    </p:spTree>
    <p:extLst>
      <p:ext uri="{BB962C8B-B14F-4D97-AF65-F5344CB8AC3E}">
        <p14:creationId xmlns:p14="http://schemas.microsoft.com/office/powerpoint/2010/main" val="3379705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D67F06-FD8D-DE1F-1827-0D95FD729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0F8FB-D305-027C-FA17-E328F8A5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Pupy</a:t>
            </a:r>
            <a:r>
              <a:rPr lang="en-US" dirty="0"/>
              <a:t> Expenses by project size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1F75721-3BF6-520C-1FC9-3C42E0CB9F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2845766"/>
              </p:ext>
            </p:extLst>
          </p:nvPr>
        </p:nvGraphicFramePr>
        <p:xfrm>
          <a:off x="444500" y="1417638"/>
          <a:ext cx="8255000" cy="3935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61FEFA3E-0DE1-C2F2-6A91-64CF6D42088D}"/>
              </a:ext>
            </a:extLst>
          </p:cNvPr>
          <p:cNvSpPr txBox="1"/>
          <p:nvPr/>
        </p:nvSpPr>
        <p:spPr>
          <a:xfrm>
            <a:off x="3678290" y="5353235"/>
            <a:ext cx="16778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12,588 units </a:t>
            </a:r>
          </a:p>
        </p:txBody>
      </p:sp>
    </p:spTree>
    <p:extLst>
      <p:ext uri="{BB962C8B-B14F-4D97-AF65-F5344CB8AC3E}">
        <p14:creationId xmlns:p14="http://schemas.microsoft.com/office/powerpoint/2010/main" val="3073545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4FC942-F3D1-2BD0-28E1-9E9FEDF76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CABF-7F56-412D-C17D-616845B40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Pupy</a:t>
            </a:r>
            <a:r>
              <a:rPr lang="en-US" dirty="0"/>
              <a:t> Expenses by location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6EE5B9-8D8E-E029-B9AB-C807A59A631C}"/>
              </a:ext>
            </a:extLst>
          </p:cNvPr>
          <p:cNvSpPr txBox="1"/>
          <p:nvPr/>
        </p:nvSpPr>
        <p:spPr>
          <a:xfrm>
            <a:off x="3773749" y="5353235"/>
            <a:ext cx="1596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*includes 9,606 units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ACC1BAF-115D-1A61-7A24-424DB666A8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3746421"/>
              </p:ext>
            </p:extLst>
          </p:nvPr>
        </p:nvGraphicFramePr>
        <p:xfrm>
          <a:off x="444500" y="1417638"/>
          <a:ext cx="8255000" cy="3935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7861340"/>
      </p:ext>
    </p:extLst>
  </p:cSld>
  <p:clrMapOvr>
    <a:masterClrMapping/>
  </p:clrMapOvr>
</p:sld>
</file>

<file path=ppt/theme/theme1.xml><?xml version="1.0" encoding="utf-8"?>
<a:theme xmlns:a="http://schemas.openxmlformats.org/drawingml/2006/main" name="1 ihcda theme 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ealthiest Employers">
      <a:majorFont>
        <a:latin typeface="Frutiger LT Std 57 Cn"/>
        <a:ea typeface=""/>
        <a:cs typeface=""/>
      </a:majorFont>
      <a:minorFont>
        <a:latin typeface="Frutiger LT Std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 ihcda theme 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ealthiest Employers">
      <a:majorFont>
        <a:latin typeface="Frutiger LT Std 57 Cn"/>
        <a:ea typeface=""/>
        <a:cs typeface=""/>
      </a:majorFont>
      <a:minorFont>
        <a:latin typeface="Frutiger LT Std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64E04423-3264-44EC-9F22-46A515FDA507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E4905B0F0DB6CE4FA0CE4A906EE97ECC" ma:contentTypeVersion="8" ma:contentTypeDescription="Upload an image." ma:contentTypeScope="" ma:versionID="a78b4649a592ba7da30766311355921f">
  <xsd:schema xmlns:xsd="http://www.w3.org/2001/XMLSchema" xmlns:xs="http://www.w3.org/2001/XMLSchema" xmlns:p="http://schemas.microsoft.com/office/2006/metadata/properties" xmlns:ns1="http://schemas.microsoft.com/sharepoint/v3" xmlns:ns2="64E04423-3264-44EC-9F22-46A515FDA507" xmlns:ns3="http://schemas.microsoft.com/sharepoint/v3/fields" xmlns:ns4="64e04423-3264-44ec-9f22-46a515fda507" targetNamespace="http://schemas.microsoft.com/office/2006/metadata/properties" ma:root="true" ma:fieldsID="9dec0cbc610152cee2041847c02b5881" ns1:_="" ns2:_="" ns3:_="" ns4:_="">
    <xsd:import namespace="http://schemas.microsoft.com/sharepoint/v3"/>
    <xsd:import namespace="64E04423-3264-44EC-9F22-46A515FDA507"/>
    <xsd:import namespace="http://schemas.microsoft.com/sharepoint/v3/fields"/>
    <xsd:import namespace="64e04423-3264-44ec-9f22-46a515fda507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04423-3264-44EC-9F22-46A515FDA507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04423-3264-44ec-9f22-46a515fda5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31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BEB64D-BA08-4C3D-8B83-27C17BB77F56}">
  <ds:schemaRefs>
    <ds:schemaRef ds:uri="http://purl.org/dc/dcmitype/"/>
    <ds:schemaRef ds:uri="http://schemas.microsoft.com/sharepoint/v3/field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64e04423-3264-44ec-9f22-46a515fda507"/>
    <ds:schemaRef ds:uri="64E04423-3264-44EC-9F22-46A515FDA507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4892A97-A678-42F9-A354-227BF9A2BC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00DB60-FDEA-408F-9324-5923AFA33887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A2E7E754-A531-46C6-91A4-DF704F78E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4E04423-3264-44EC-9F22-46A515FDA507"/>
    <ds:schemaRef ds:uri="http://schemas.microsoft.com/sharepoint/v3/fields"/>
    <ds:schemaRef ds:uri="64e04423-3264-44ec-9f22-46a515fda5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4020</TotalTime>
  <Words>742</Words>
  <Application>Microsoft Office PowerPoint</Application>
  <PresentationFormat>On-screen Show (4:3)</PresentationFormat>
  <Paragraphs>143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Bold</vt:lpstr>
      <vt:lpstr>Calibri</vt:lpstr>
      <vt:lpstr>Frutiger LT Std 45 Light</vt:lpstr>
      <vt:lpstr>NeutraText-Demi</vt:lpstr>
      <vt:lpstr>1 ihcda theme one</vt:lpstr>
      <vt:lpstr>2 ihcda theme one</vt:lpstr>
      <vt:lpstr>Indiana Affordable Housing Conference LIHTC Operating Expenses  August 27, 2025 </vt:lpstr>
      <vt:lpstr>Sample size and categories</vt:lpstr>
      <vt:lpstr>insurance</vt:lpstr>
      <vt:lpstr>Property Taxes</vt:lpstr>
      <vt:lpstr>Utilities</vt:lpstr>
      <vt:lpstr>Pupy expenses by Occupancy type</vt:lpstr>
      <vt:lpstr>PUPY Expenses by construction type</vt:lpstr>
      <vt:lpstr>Pupy Expenses by project size</vt:lpstr>
      <vt:lpstr>Pupy Expenses by location</vt:lpstr>
      <vt:lpstr>National Comparison from Novogradac</vt:lpstr>
      <vt:lpstr>National Comparison from Novogradac</vt:lpstr>
      <vt:lpstr>Topics for discussion</vt:lpstr>
      <vt:lpstr>PowerPoint Presentation</vt:lpstr>
      <vt:lpstr>Thank you for participating in today’s discussion!</vt:lpstr>
      <vt:lpstr>Stephen Enz senz@ihcda.in.gov  Kevin Tsoi ktsoi@ihcda.in.gov </vt:lpstr>
      <vt:lpstr>PowerPoint Presentation</vt:lpstr>
      <vt:lpstr>Insurance Companies</vt:lpstr>
    </vt:vector>
  </TitlesOfParts>
  <Company>Ball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Enz, Stephen (IHCDA)</cp:lastModifiedBy>
  <cp:revision>107</cp:revision>
  <dcterms:created xsi:type="dcterms:W3CDTF">2009-09-03T19:15:51Z</dcterms:created>
  <dcterms:modified xsi:type="dcterms:W3CDTF">2025-08-26T15:07:23Z</dcterms:modified>
</cp:coreProperties>
</file>