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omments/modernComment_254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1_ACF869D1.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omments/modernComment_165_A1E56487.xml" ContentType="application/vnd.ms-powerpoint.comments+xml"/>
  <Override PartName="/ppt/notesSlides/notesSlide6.xml" ContentType="application/vnd.openxmlformats-officedocument.presentationml.notesSlide+xml"/>
  <Override PartName="/ppt/comments/modernComment_17C_55D4466B.xml" ContentType="application/vnd.ms-powerpoint.comments+xml"/>
  <Override PartName="/ppt/notesSlides/notesSlide7.xml" ContentType="application/vnd.openxmlformats-officedocument.presentationml.notesSlide+xml"/>
  <Override PartName="/ppt/comments/modernComment_253_BD5A6A05.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omments/modernComment_29A_F3F08FBD.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0_3E56969F.xml" ContentType="application/vnd.ms-powerpoint.comments+xml"/>
  <Override PartName="/ppt/notesSlides/notesSlide11.xml" ContentType="application/vnd.openxmlformats-officedocument.presentationml.notesSlide+xml"/>
  <Override PartName="/ppt/comments/modernComment_16D_88F1507.xml" ContentType="application/vnd.ms-powerpoint.comments+xml"/>
  <Override PartName="/ppt/notesSlides/notesSlide12.xml" ContentType="application/vnd.openxmlformats-officedocument.presentationml.notesSlide+xml"/>
  <Override PartName="/ppt/comments/modernComment_2A4_FA391AAB.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omments/modernComment_29F_D2663AF8.xml" ContentType="application/vnd.ms-powerpoint.comments+xml"/>
  <Override PartName="/ppt/notesSlides/notesSlide14.xml" ContentType="application/vnd.openxmlformats-officedocument.presentationml.notesSlide+xml"/>
  <Override PartName="/ppt/comments/modernComment_108_FA891264.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omments/modernComment_174_2038AB41.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9C_10644E0D.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omments/modernComment_170_829C8048.xml" ContentType="application/vnd.ms-powerpoint.comment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omments/modernComment_2A7_17244F1C.xml" ContentType="application/vnd.ms-powerpoint.comment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omments/modernComment_2A6_FFA48001.xml" ContentType="application/vnd.ms-powerpoint.comment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omments/modernComment_2A3_0.xml" ContentType="application/vnd.ms-powerpoint.comment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omments/modernComment_147_956DE969.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2AF_92A9AA31.xml" ContentType="application/vnd.ms-powerpoint.comment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comments/modernComment_298_1B2215B8.xml" ContentType="application/vnd.ms-powerpoint.comment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omments/modernComment_2AE_AF7C2E0C.xml" ContentType="application/vnd.ms-powerpoint.comments+xml"/>
  <Override PartName="/ppt/notesSlides/notesSlide33.xml" ContentType="application/vnd.openxmlformats-officedocument.presentationml.notesSlide+xml"/>
  <Override PartName="/ppt/comments/modernComment_299_E3795D92.xml" ContentType="application/vnd.ms-powerpoint.comment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4.xml" ContentType="application/vnd.openxmlformats-officedocument.presentationml.notesSlide+xml"/>
  <Override PartName="/ppt/comments/modernComment_109_2DB403C7.xml" ContentType="application/vnd.ms-powerpoint.comment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xml" ContentType="application/vnd.openxmlformats-officedocument.themeOverride+xml"/>
  <Override PartName="/ppt/notesSlides/notesSlide3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3.xml" ContentType="application/vnd.openxmlformats-officedocument.drawingml.chartshapes+xml"/>
  <Override PartName="/ppt/notesSlides/notesSlide37.xml" ContentType="application/vnd.openxmlformats-officedocument.presentationml.notesSlide+xml"/>
  <Override PartName="/ppt/comments/modernComment_10C_A2639E60.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56_817FAEB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7" r:id="rId5"/>
    <p:sldMasterId id="2147483709" r:id="rId6"/>
    <p:sldMasterId id="2147483721" r:id="rId7"/>
    <p:sldMasterId id="2147483728" r:id="rId8"/>
    <p:sldMasterId id="2147483740" r:id="rId9"/>
  </p:sldMasterIdLst>
  <p:notesMasterIdLst>
    <p:notesMasterId r:id="rId50"/>
  </p:notesMasterIdLst>
  <p:sldIdLst>
    <p:sldId id="596" r:id="rId10"/>
    <p:sldId id="691" r:id="rId11"/>
    <p:sldId id="257" r:id="rId12"/>
    <p:sldId id="258" r:id="rId13"/>
    <p:sldId id="357" r:id="rId14"/>
    <p:sldId id="380" r:id="rId15"/>
    <p:sldId id="595" r:id="rId16"/>
    <p:sldId id="666" r:id="rId17"/>
    <p:sldId id="401" r:id="rId18"/>
    <p:sldId id="272" r:id="rId19"/>
    <p:sldId id="365" r:id="rId20"/>
    <p:sldId id="676" r:id="rId21"/>
    <p:sldId id="671" r:id="rId22"/>
    <p:sldId id="264" r:id="rId23"/>
    <p:sldId id="372" r:id="rId24"/>
    <p:sldId id="672" r:id="rId25"/>
    <p:sldId id="668" r:id="rId26"/>
    <p:sldId id="352" r:id="rId27"/>
    <p:sldId id="377" r:id="rId28"/>
    <p:sldId id="368" r:id="rId29"/>
    <p:sldId id="679" r:id="rId30"/>
    <p:sldId id="678" r:id="rId31"/>
    <p:sldId id="690" r:id="rId32"/>
    <p:sldId id="366" r:id="rId33"/>
    <p:sldId id="675" r:id="rId34"/>
    <p:sldId id="327" r:id="rId35"/>
    <p:sldId id="684" r:id="rId36"/>
    <p:sldId id="267" r:id="rId37"/>
    <p:sldId id="692" r:id="rId38"/>
    <p:sldId id="687" r:id="rId39"/>
    <p:sldId id="664" r:id="rId40"/>
    <p:sldId id="686" r:id="rId41"/>
    <p:sldId id="665" r:id="rId42"/>
    <p:sldId id="265" r:id="rId43"/>
    <p:sldId id="682" r:id="rId44"/>
    <p:sldId id="326" r:id="rId45"/>
    <p:sldId id="268" r:id="rId46"/>
    <p:sldId id="683" r:id="rId47"/>
    <p:sldId id="343" r:id="rId48"/>
    <p:sldId id="342" r:id="rId4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537FF2B4-8872-486E-88F8-FA7BE84B7D97}">
          <p14:sldIdLst>
            <p14:sldId id="596"/>
            <p14:sldId id="691"/>
            <p14:sldId id="257"/>
            <p14:sldId id="258"/>
            <p14:sldId id="357"/>
            <p14:sldId id="380"/>
            <p14:sldId id="595"/>
            <p14:sldId id="666"/>
            <p14:sldId id="401"/>
            <p14:sldId id="272"/>
            <p14:sldId id="365"/>
            <p14:sldId id="676"/>
            <p14:sldId id="671"/>
            <p14:sldId id="264"/>
            <p14:sldId id="372"/>
            <p14:sldId id="672"/>
            <p14:sldId id="668"/>
            <p14:sldId id="352"/>
            <p14:sldId id="377"/>
            <p14:sldId id="368"/>
            <p14:sldId id="679"/>
            <p14:sldId id="678"/>
            <p14:sldId id="690"/>
            <p14:sldId id="366"/>
            <p14:sldId id="675"/>
            <p14:sldId id="327"/>
            <p14:sldId id="684"/>
            <p14:sldId id="267"/>
            <p14:sldId id="692"/>
            <p14:sldId id="687"/>
            <p14:sldId id="664"/>
            <p14:sldId id="686"/>
            <p14:sldId id="665"/>
            <p14:sldId id="265"/>
            <p14:sldId id="682"/>
            <p14:sldId id="326"/>
            <p14:sldId id="268"/>
            <p14:sldId id="683"/>
            <p14:sldId id="343"/>
            <p14:sldId id="34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8760E-D417-5105-014E-3533B1F966AC}" name="Jordan, Daniella" initials="DJ" userId="S::DJordan@ihcda.IN.gov::27e0b668-f99d-4859-a44d-ee83166fbf4d" providerId="AD"/>
  <p188:author id="{3ABB324E-31E8-9B9F-6E9A-CEB611D2EE1F}" name="Vanhooser, Jesse" initials="JV" userId="S::JVanhooser@ihcda.IN.gov::1e1d4fed-ab95-4a69-ac07-390a369633df" providerId="AD"/>
  <p188:author id="{CDEB4FB4-F34D-71A2-37BC-43D349E50247}" name="Kornberger, Abigail" initials="AK" userId="S::AKornberger@ihcda.IN.gov::454c3f96-993a-42c6-ab7a-e232d30331ff" providerId="AD"/>
  <p188:author id="{3B78EFBF-1512-C186-DF8E-73195F2D9135}" name="Devitt, Brendan" initials="" userId="S::BrDevitt@ihcda.IN.gov::5dd841d9-f027-4d22-83f1-4b65759705c4" providerId="AD"/>
  <p188:author id="{40DC56C7-F77D-6265-2194-B10196932186}" name="Boltz, David (IHCDA)" initials="DB" userId="S::DBoltz@ihcda.IN.gov::59886132-bc4e-47d0-a88c-e68eab47749f" providerId="AD"/>
  <p188:author id="{7CF5BAC8-460F-BAC3-256F-8D84DDC34430}" name="Devitt, Brendan" initials="DB" userId="S::brdevitt@ihcda.in.gov::5dd841d9-f027-4d22-83f1-4b65759705c4" providerId="AD"/>
  <p188:author id="{DFC9AFCC-7B9D-F47F-DE2D-3D088389B703}" name="Ramirez, Andrea" initials="AR" userId="S::AndRamirez@ihcda.IN.gov::63887fd0-ffe9-48ca-8830-160d65de513b" providerId="AD"/>
  <p188:author id="{453190D8-0907-AF06-17C7-B32CA2B33318}" name="Abe Roll" initials="AR" userId="S::aroll@chipindy.org::e16baf29-c649-4441-8ac1-cd22e70660e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7941D"/>
    <a:srgbClr val="103458"/>
    <a:srgbClr val="0972CE"/>
    <a:srgbClr val="006D70"/>
    <a:srgbClr val="D05F27"/>
    <a:srgbClr val="3A6262"/>
    <a:srgbClr val="F3AD2C"/>
    <a:srgbClr val="5B9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3C141-2F63-4B0B-B949-C67D98915018}" v="7493" dt="2025-08-26T19:28:01.489"/>
    <p1510:client id="{914954A1-806E-422D-B581-8B3C20AC7628}" v="16595" dt="2025-08-26T21:25:39.432"/>
    <p1510:client id="{A103DCDD-AA16-44E2-BECA-F4F38884CB6A}" v="247" dt="2025-08-26T20:35:32.349"/>
    <p1510:client id="{DDEDEBFA-C1CF-469F-B9C9-7C85F8748D41}" v="13991" dt="2025-08-26T21:06:37.208"/>
    <p1510:client id="{F00294AC-B9EF-4794-B25D-1E46C7F8ABB2}" v="15" dt="2025-08-26T19:54:47.396"/>
    <p1510:client id="{F24FDDCF-D64A-5812-2CA7-CCC340C99958}" v="2" dt="2025-08-26T20:33:44.012"/>
    <p1510:client id="{F5A6231B-164F-4C37-A371-A387A0FDD4FC}" v="100" dt="2025-08-26T21:15:00.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5" autoAdjust="0"/>
  </p:normalViewPr>
  <p:slideViewPr>
    <p:cSldViewPr snapToGrid="0">
      <p:cViewPr varScale="1">
        <p:scale>
          <a:sx n="53" d="100"/>
          <a:sy n="53" d="100"/>
        </p:scale>
        <p:origin x="115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19340995809794E-2"/>
          <c:y val="3.7232427860982575E-2"/>
          <c:w val="0.95044681226152306"/>
          <c:h val="0.68220621082243149"/>
        </c:manualLayout>
      </c:layout>
      <c:lineChart>
        <c:grouping val="standard"/>
        <c:varyColors val="0"/>
        <c:ser>
          <c:idx val="0"/>
          <c:order val="0"/>
          <c:tx>
            <c:strRef>
              <c:f>Sheet1!$B$1</c:f>
              <c:strCache>
                <c:ptCount val="1"/>
                <c:pt idx="0">
                  <c:v>State of Indiana</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Sheet1!$B$2:$B$7</c:f>
              <c:numCache>
                <c:formatCode>General</c:formatCode>
                <c:ptCount val="6"/>
                <c:pt idx="0">
                  <c:v>5604</c:v>
                </c:pt>
                <c:pt idx="1">
                  <c:v>5492</c:v>
                </c:pt>
                <c:pt idx="2">
                  <c:v>5449</c:v>
                </c:pt>
                <c:pt idx="3">
                  <c:v>6017</c:v>
                </c:pt>
                <c:pt idx="4">
                  <c:v>6306</c:v>
                </c:pt>
                <c:pt idx="5">
                  <c:v>6675</c:v>
                </c:pt>
              </c:numCache>
            </c:numRef>
          </c:val>
          <c:smooth val="0"/>
          <c:extLst>
            <c:ext xmlns:c16="http://schemas.microsoft.com/office/drawing/2014/chart" uri="{C3380CC4-5D6E-409C-BE32-E72D297353CC}">
              <c16:uniqueId val="{00000000-3FB7-4C31-85E9-0BCED5B80EBD}"/>
            </c:ext>
          </c:extLst>
        </c:ser>
        <c:ser>
          <c:idx val="1"/>
          <c:order val="1"/>
          <c:tx>
            <c:strRef>
              <c:f>Sheet1!$C$1</c:f>
              <c:strCache>
                <c:ptCount val="1"/>
                <c:pt idx="0">
                  <c:v>Indianapolis Continuum of Care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Sheet1!$C$2:$C$7</c:f>
              <c:numCache>
                <c:formatCode>General</c:formatCode>
                <c:ptCount val="6"/>
                <c:pt idx="0">
                  <c:v>1567</c:v>
                </c:pt>
                <c:pt idx="1">
                  <c:v>1588</c:v>
                </c:pt>
                <c:pt idx="2">
                  <c:v>1761</c:v>
                </c:pt>
                <c:pt idx="3">
                  <c:v>1619</c:v>
                </c:pt>
                <c:pt idx="4">
                  <c:v>1701</c:v>
                </c:pt>
                <c:pt idx="5">
                  <c:v>1815</c:v>
                </c:pt>
              </c:numCache>
            </c:numRef>
          </c:val>
          <c:smooth val="0"/>
          <c:extLst>
            <c:ext xmlns:c16="http://schemas.microsoft.com/office/drawing/2014/chart" uri="{C3380CC4-5D6E-409C-BE32-E72D297353CC}">
              <c16:uniqueId val="{00000001-3FB7-4C31-85E9-0BCED5B80EBD}"/>
            </c:ext>
          </c:extLst>
        </c:ser>
        <c:ser>
          <c:idx val="2"/>
          <c:order val="2"/>
          <c:tx>
            <c:strRef>
              <c:f>Sheet1!$D$1</c:f>
              <c:strCache>
                <c:ptCount val="1"/>
                <c:pt idx="0">
                  <c:v>Indiana Balance of State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Sheet1!$D$2:$D$7</c:f>
              <c:numCache>
                <c:formatCode>General</c:formatCode>
                <c:ptCount val="6"/>
                <c:pt idx="0">
                  <c:v>4037</c:v>
                </c:pt>
                <c:pt idx="1">
                  <c:v>3904</c:v>
                </c:pt>
                <c:pt idx="2">
                  <c:v>3688</c:v>
                </c:pt>
                <c:pt idx="3">
                  <c:v>4398</c:v>
                </c:pt>
                <c:pt idx="4">
                  <c:v>4605</c:v>
                </c:pt>
                <c:pt idx="5">
                  <c:v>4860</c:v>
                </c:pt>
              </c:numCache>
            </c:numRef>
          </c:val>
          <c:smooth val="0"/>
          <c:extLst>
            <c:ext xmlns:c16="http://schemas.microsoft.com/office/drawing/2014/chart" uri="{C3380CC4-5D6E-409C-BE32-E72D297353CC}">
              <c16:uniqueId val="{00000002-3FB7-4C31-85E9-0BCED5B80EBD}"/>
            </c:ext>
          </c:extLst>
        </c:ser>
        <c:dLbls>
          <c:dLblPos val="t"/>
          <c:showLegendKey val="0"/>
          <c:showVal val="1"/>
          <c:showCatName val="0"/>
          <c:showSerName val="0"/>
          <c:showPercent val="0"/>
          <c:showBubbleSize val="0"/>
        </c:dLbls>
        <c:smooth val="0"/>
        <c:axId val="435632095"/>
        <c:axId val="435635455"/>
      </c:lineChart>
      <c:catAx>
        <c:axId val="43563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35635455"/>
        <c:crosses val="autoZero"/>
        <c:auto val="1"/>
        <c:lblAlgn val="ctr"/>
        <c:lblOffset val="100"/>
        <c:noMultiLvlLbl val="0"/>
      </c:catAx>
      <c:valAx>
        <c:axId val="435635455"/>
        <c:scaling>
          <c:orientation val="minMax"/>
        </c:scaling>
        <c:delete val="1"/>
        <c:axPos val="l"/>
        <c:numFmt formatCode="General" sourceLinked="1"/>
        <c:majorTickMark val="none"/>
        <c:minorTickMark val="none"/>
        <c:tickLblPos val="nextTo"/>
        <c:crossAx val="435632095"/>
        <c:crosses val="autoZero"/>
        <c:crossBetween val="between"/>
        <c:majorUnit val="2000"/>
      </c:valAx>
      <c:spPr>
        <a:noFill/>
        <a:ln w="5715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57150">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26689829834289E-2"/>
          <c:y val="5.8926685878784253E-2"/>
          <c:w val="0.97494662034033142"/>
          <c:h val="0.71720095811653783"/>
        </c:manualLayout>
      </c:layout>
      <c:lineChart>
        <c:grouping val="standard"/>
        <c:varyColors val="0"/>
        <c:ser>
          <c:idx val="0"/>
          <c:order val="0"/>
          <c:tx>
            <c:strRef>
              <c:f>Sheet1!$B$1</c:f>
              <c:strCache>
                <c:ptCount val="1"/>
                <c:pt idx="0">
                  <c:v>Indianapolis CoC</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76-4406-BBC6-0F3B6551A54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Sheet1!$B$2:$B$7</c:f>
              <c:numCache>
                <c:formatCode>General</c:formatCode>
                <c:ptCount val="6"/>
                <c:pt idx="0">
                  <c:v>269</c:v>
                </c:pt>
                <c:pt idx="1">
                  <c:v>221</c:v>
                </c:pt>
                <c:pt idx="2">
                  <c:v>167</c:v>
                </c:pt>
                <c:pt idx="3">
                  <c:v>182</c:v>
                </c:pt>
                <c:pt idx="4">
                  <c:v>170</c:v>
                </c:pt>
                <c:pt idx="5">
                  <c:v>125</c:v>
                </c:pt>
              </c:numCache>
            </c:numRef>
          </c:val>
          <c:smooth val="0"/>
          <c:extLst>
            <c:ext xmlns:c16="http://schemas.microsoft.com/office/drawing/2014/chart" uri="{C3380CC4-5D6E-409C-BE32-E72D297353CC}">
              <c16:uniqueId val="{00000000-C337-4E99-B4D2-37A03A99D577}"/>
            </c:ext>
          </c:extLst>
        </c:ser>
        <c:ser>
          <c:idx val="1"/>
          <c:order val="1"/>
          <c:tx>
            <c:strRef>
              <c:f>Sheet1!$C$1</c:f>
              <c:strCache>
                <c:ptCount val="1"/>
                <c:pt idx="0">
                  <c:v>IN Balance of State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2019</c:v>
                </c:pt>
                <c:pt idx="1">
                  <c:v>2020</c:v>
                </c:pt>
                <c:pt idx="2">
                  <c:v>2022</c:v>
                </c:pt>
                <c:pt idx="3">
                  <c:v>2023</c:v>
                </c:pt>
                <c:pt idx="4">
                  <c:v>2024</c:v>
                </c:pt>
                <c:pt idx="5">
                  <c:v>2025</c:v>
                </c:pt>
              </c:numCache>
            </c:numRef>
          </c:cat>
          <c:val>
            <c:numRef>
              <c:f>Sheet1!$C$2:$C$7</c:f>
              <c:numCache>
                <c:formatCode>General</c:formatCode>
                <c:ptCount val="6"/>
                <c:pt idx="0">
                  <c:v>305</c:v>
                </c:pt>
                <c:pt idx="1">
                  <c:v>309</c:v>
                </c:pt>
                <c:pt idx="2">
                  <c:v>315</c:v>
                </c:pt>
                <c:pt idx="3">
                  <c:v>306</c:v>
                </c:pt>
                <c:pt idx="4">
                  <c:v>252</c:v>
                </c:pt>
                <c:pt idx="5">
                  <c:v>218</c:v>
                </c:pt>
              </c:numCache>
            </c:numRef>
          </c:val>
          <c:smooth val="0"/>
          <c:extLst>
            <c:ext xmlns:c16="http://schemas.microsoft.com/office/drawing/2014/chart" uri="{C3380CC4-5D6E-409C-BE32-E72D297353CC}">
              <c16:uniqueId val="{00000001-C337-4E99-B4D2-37A03A99D577}"/>
            </c:ext>
          </c:extLst>
        </c:ser>
        <c:dLbls>
          <c:showLegendKey val="0"/>
          <c:showVal val="0"/>
          <c:showCatName val="0"/>
          <c:showSerName val="0"/>
          <c:showPercent val="0"/>
          <c:showBubbleSize val="0"/>
        </c:dLbls>
        <c:marker val="1"/>
        <c:smooth val="0"/>
        <c:axId val="1197022304"/>
        <c:axId val="1197011264"/>
      </c:lineChart>
      <c:catAx>
        <c:axId val="119702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97011264"/>
        <c:crosses val="autoZero"/>
        <c:auto val="1"/>
        <c:lblAlgn val="ctr"/>
        <c:lblOffset val="100"/>
        <c:noMultiLvlLbl val="0"/>
      </c:catAx>
      <c:valAx>
        <c:axId val="1197011264"/>
        <c:scaling>
          <c:orientation val="minMax"/>
        </c:scaling>
        <c:delete val="1"/>
        <c:axPos val="l"/>
        <c:numFmt formatCode="General" sourceLinked="1"/>
        <c:majorTickMark val="none"/>
        <c:minorTickMark val="none"/>
        <c:tickLblPos val="nextTo"/>
        <c:crossAx val="119702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atin typeface="Arial" panose="020B0604020202020204" pitchFamily="34" charset="0"/>
                <a:cs typeface="Arial" panose="020B0604020202020204" pitchFamily="34" charset="0"/>
              </a:rPr>
              <a:t>Total Year-round Beds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 Year-round Beds</c:v>
                </c:pt>
              </c:strCache>
            </c:strRef>
          </c:tx>
          <c:spPr>
            <a:solidFill>
              <a:schemeClr val="accent1"/>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5-13F1-4089-A850-BBFD44BF4A2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4-13F1-4089-A850-BBFD44BF4A2F}"/>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3-13F1-4089-A850-BBFD44BF4A2F}"/>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009-473D-AFD6-D109C04C296D}"/>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3F1-4089-A850-BBFD44BF4A2F}"/>
                </c:ext>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13F1-4089-A850-BBFD44BF4A2F}"/>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3F1-4089-A850-BBFD44BF4A2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c:v>
                </c:pt>
                <c:pt idx="1">
                  <c:v>TH</c:v>
                </c:pt>
                <c:pt idx="2">
                  <c:v>RRH</c:v>
                </c:pt>
                <c:pt idx="3">
                  <c:v>PSH</c:v>
                </c:pt>
              </c:strCache>
            </c:strRef>
          </c:cat>
          <c:val>
            <c:numRef>
              <c:f>Sheet1!$B$2:$B$5</c:f>
              <c:numCache>
                <c:formatCode>General</c:formatCode>
                <c:ptCount val="4"/>
                <c:pt idx="0">
                  <c:v>5480</c:v>
                </c:pt>
                <c:pt idx="1">
                  <c:v>1187</c:v>
                </c:pt>
                <c:pt idx="2">
                  <c:v>1694</c:v>
                </c:pt>
                <c:pt idx="3">
                  <c:v>4615</c:v>
                </c:pt>
              </c:numCache>
            </c:numRef>
          </c:val>
          <c:extLst>
            <c:ext xmlns:c16="http://schemas.microsoft.com/office/drawing/2014/chart" uri="{C3380CC4-5D6E-409C-BE32-E72D297353CC}">
              <c16:uniqueId val="{00000000-13F1-4089-A850-BBFD44BF4A2F}"/>
            </c:ext>
          </c:extLst>
        </c:ser>
        <c:dLbls>
          <c:dLblPos val="outEnd"/>
          <c:showLegendKey val="0"/>
          <c:showVal val="1"/>
          <c:showCatName val="0"/>
          <c:showSerName val="0"/>
          <c:showPercent val="0"/>
          <c:showBubbleSize val="0"/>
        </c:dLbls>
        <c:gapWidth val="182"/>
        <c:axId val="722322719"/>
        <c:axId val="722324159"/>
      </c:barChart>
      <c:catAx>
        <c:axId val="7223227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2324159"/>
        <c:crosses val="autoZero"/>
        <c:auto val="1"/>
        <c:lblAlgn val="ctr"/>
        <c:lblOffset val="100"/>
        <c:noMultiLvlLbl val="0"/>
      </c:catAx>
      <c:valAx>
        <c:axId val="722324159"/>
        <c:scaling>
          <c:orientation val="minMax"/>
        </c:scaling>
        <c:delete val="1"/>
        <c:axPos val="b"/>
        <c:numFmt formatCode="General" sourceLinked="1"/>
        <c:majorTickMark val="none"/>
        <c:minorTickMark val="none"/>
        <c:tickLblPos val="nextTo"/>
        <c:crossAx val="7223227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baseline="0"/>
              <a:t>Year-round Bed Count</a:t>
            </a:r>
            <a:endParaRPr lang="en-US"/>
          </a:p>
        </c:rich>
      </c:tx>
      <c:layout>
        <c:manualLayout>
          <c:xMode val="edge"/>
          <c:yMode val="edge"/>
          <c:x val="0.23304023700619975"/>
          <c:y val="4.5158574155356873E-2"/>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476860228988998E-2"/>
          <c:y val="0.13413497430862667"/>
          <c:w val="0.64234284480327652"/>
          <c:h val="0.73173023400553128"/>
        </c:manualLayout>
      </c:layout>
      <c:pieChart>
        <c:varyColors val="1"/>
        <c:ser>
          <c:idx val="0"/>
          <c:order val="0"/>
          <c:tx>
            <c:strRef>
              <c:f>Sheet1!$B$1</c:f>
              <c:strCache>
                <c:ptCount val="1"/>
                <c:pt idx="0">
                  <c:v>Total Bed Count</c:v>
                </c:pt>
              </c:strCache>
            </c:strRef>
          </c:tx>
          <c:spPr>
            <a:solidFill>
              <a:schemeClr val="accent4"/>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F5DC-4CA0-8E06-BFC9683F84E2}"/>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4-F5DC-4CA0-8E06-BFC9683F84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F5DC-4CA0-8E06-BFC9683F84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F5DC-4CA0-8E06-BFC9683F84E2}"/>
              </c:ext>
            </c:extLst>
          </c:dPt>
          <c:dPt>
            <c:idx val="4"/>
            <c:bubble3D val="0"/>
            <c:spPr>
              <a:solidFill>
                <a:schemeClr val="accent4"/>
              </a:solidFill>
              <a:ln w="19050">
                <a:solidFill>
                  <a:schemeClr val="lt1"/>
                </a:solidFill>
              </a:ln>
              <a:effectLst/>
            </c:spPr>
            <c:extLst>
              <c:ext xmlns:c16="http://schemas.microsoft.com/office/drawing/2014/chart" uri="{C3380CC4-5D6E-409C-BE32-E72D297353CC}">
                <c16:uniqueId val="{00000003-F5DC-4CA0-8E06-BFC9683F84E2}"/>
              </c:ext>
            </c:extLst>
          </c:dPt>
          <c:dPt>
            <c:idx val="5"/>
            <c:bubble3D val="0"/>
            <c:spPr>
              <a:solidFill>
                <a:schemeClr val="accent4"/>
              </a:solidFill>
              <a:ln w="19050">
                <a:solidFill>
                  <a:schemeClr val="lt1"/>
                </a:solidFill>
              </a:ln>
              <a:effectLst/>
            </c:spPr>
            <c:extLst>
              <c:ext xmlns:c16="http://schemas.microsoft.com/office/drawing/2014/chart" uri="{C3380CC4-5D6E-409C-BE32-E72D297353CC}">
                <c16:uniqueId val="{00000002-F5DC-4CA0-8E06-BFC9683F84E2}"/>
              </c:ext>
            </c:extLst>
          </c:dPt>
          <c:dLbls>
            <c:dLbl>
              <c:idx val="0"/>
              <c:spPr>
                <a:solidFill>
                  <a:schemeClr val="accent5">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1-F5DC-4CA0-8E06-BFC9683F84E2}"/>
                </c:ext>
              </c:extLst>
            </c:dLbl>
            <c:dLbl>
              <c:idx val="1"/>
              <c:spPr>
                <a:solidFill>
                  <a:schemeClr val="accent5">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4-F5DC-4CA0-8E06-BFC9683F84E2}"/>
                </c:ext>
              </c:extLst>
            </c:dLbl>
            <c:dLbl>
              <c:idx val="2"/>
              <c:spPr>
                <a:solidFill>
                  <a:schemeClr val="accent5">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6-F5DC-4CA0-8E06-BFC9683F84E2}"/>
                </c:ext>
              </c:extLst>
            </c:dLbl>
            <c:dLbl>
              <c:idx val="3"/>
              <c:spPr>
                <a:solidFill>
                  <a:schemeClr val="accent5">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6="http://schemas.microsoft.com/office/drawing/2014/chart" uri="{C3380CC4-5D6E-409C-BE32-E72D297353CC}">
                  <c16:uniqueId val="{00000005-F5DC-4CA0-8E06-BFC9683F84E2}"/>
                </c:ext>
              </c:extLst>
            </c:dLbl>
            <c:spPr>
              <a:solidFill>
                <a:schemeClr val="accent5">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ES Beds</c:v>
                </c:pt>
                <c:pt idx="1">
                  <c:v>TH Beds</c:v>
                </c:pt>
                <c:pt idx="2">
                  <c:v>RRH Beds</c:v>
                </c:pt>
                <c:pt idx="3">
                  <c:v>PSH Beds</c:v>
                </c:pt>
              </c:strCache>
            </c:strRef>
          </c:cat>
          <c:val>
            <c:numRef>
              <c:f>Sheet1!$B$2:$B$5</c:f>
              <c:numCache>
                <c:formatCode>General</c:formatCode>
                <c:ptCount val="4"/>
                <c:pt idx="0">
                  <c:v>5480</c:v>
                </c:pt>
                <c:pt idx="1">
                  <c:v>1187</c:v>
                </c:pt>
                <c:pt idx="2">
                  <c:v>1694</c:v>
                </c:pt>
                <c:pt idx="3">
                  <c:v>4615</c:v>
                </c:pt>
              </c:numCache>
            </c:numRef>
          </c:val>
          <c:extLst>
            <c:ext xmlns:c16="http://schemas.microsoft.com/office/drawing/2014/chart" uri="{C3380CC4-5D6E-409C-BE32-E72D297353CC}">
              <c16:uniqueId val="{00000000-F5DC-4CA0-8E06-BFC9683F84E2}"/>
            </c:ext>
          </c:extLst>
        </c:ser>
        <c:dLbls>
          <c:showLegendKey val="0"/>
          <c:showVal val="1"/>
          <c:showCatName val="1"/>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Indianapolis CoC</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Sheet1!$B$2:$B$5</c:f>
              <c:numCache>
                <c:formatCode>0%</c:formatCode>
                <c:ptCount val="4"/>
                <c:pt idx="0">
                  <c:v>0.63</c:v>
                </c:pt>
                <c:pt idx="1">
                  <c:v>0.61</c:v>
                </c:pt>
                <c:pt idx="2">
                  <c:v>0.76</c:v>
                </c:pt>
                <c:pt idx="3">
                  <c:v>0.72</c:v>
                </c:pt>
              </c:numCache>
            </c:numRef>
          </c:val>
          <c:extLst>
            <c:ext xmlns:c16="http://schemas.microsoft.com/office/drawing/2014/chart" uri="{C3380CC4-5D6E-409C-BE32-E72D297353CC}">
              <c16:uniqueId val="{00000000-DAEC-46E3-9D3C-3DC3D492F7A7}"/>
            </c:ext>
          </c:extLst>
        </c:ser>
        <c:ser>
          <c:idx val="1"/>
          <c:order val="1"/>
          <c:tx>
            <c:strRef>
              <c:f>Sheet1!$C$1</c:f>
              <c:strCache>
                <c:ptCount val="1"/>
                <c:pt idx="0">
                  <c:v>IN BoS CoC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2021</c:v>
                </c:pt>
                <c:pt idx="1">
                  <c:v>2022</c:v>
                </c:pt>
                <c:pt idx="2">
                  <c:v>2023</c:v>
                </c:pt>
                <c:pt idx="3">
                  <c:v>2024</c:v>
                </c:pt>
              </c:numCache>
            </c:numRef>
          </c:cat>
          <c:val>
            <c:numRef>
              <c:f>Sheet1!$C$2:$C$5</c:f>
              <c:numCache>
                <c:formatCode>0%</c:formatCode>
                <c:ptCount val="4"/>
                <c:pt idx="0">
                  <c:v>0.73</c:v>
                </c:pt>
                <c:pt idx="1">
                  <c:v>0.75</c:v>
                </c:pt>
                <c:pt idx="2">
                  <c:v>0.72</c:v>
                </c:pt>
                <c:pt idx="3">
                  <c:v>0.79</c:v>
                </c:pt>
              </c:numCache>
            </c:numRef>
          </c:val>
          <c:extLst>
            <c:ext xmlns:c16="http://schemas.microsoft.com/office/drawing/2014/chart" uri="{C3380CC4-5D6E-409C-BE32-E72D297353CC}">
              <c16:uniqueId val="{00000000-76B9-48FD-AB97-34D86B3081E0}"/>
            </c:ext>
          </c:extLst>
        </c:ser>
        <c:dLbls>
          <c:dLblPos val="outEnd"/>
          <c:showLegendKey val="0"/>
          <c:showVal val="1"/>
          <c:showCatName val="0"/>
          <c:showSerName val="0"/>
          <c:showPercent val="0"/>
          <c:showBubbleSize val="0"/>
        </c:dLbls>
        <c:gapWidth val="219"/>
        <c:overlap val="-27"/>
        <c:axId val="1439667391"/>
        <c:axId val="1439680831"/>
      </c:barChart>
      <c:catAx>
        <c:axId val="143966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39680831"/>
        <c:crosses val="autoZero"/>
        <c:auto val="1"/>
        <c:lblAlgn val="ctr"/>
        <c:lblOffset val="100"/>
        <c:noMultiLvlLbl val="0"/>
      </c:catAx>
      <c:valAx>
        <c:axId val="1439680831"/>
        <c:scaling>
          <c:orientation val="minMax"/>
          <c:max val="1"/>
          <c:min val="0"/>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HH</a:t>
                </a:r>
                <a:r>
                  <a:rPr lang="en-US" baseline="0">
                    <a:latin typeface="Arial" panose="020B0604020202020204" pitchFamily="34" charset="0"/>
                    <a:cs typeface="Arial" panose="020B0604020202020204" pitchFamily="34" charset="0"/>
                  </a:rPr>
                  <a:t> Exiting RRH to PH </a:t>
                </a:r>
                <a:endParaRPr lang="en-US">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crossAx val="143966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732470884236854E-2"/>
          <c:y val="0.20467229467312464"/>
          <c:w val="0.97253516904043147"/>
          <c:h val="0.6850608677175235"/>
        </c:manualLayout>
      </c:layout>
      <c:barChart>
        <c:barDir val="col"/>
        <c:grouping val="clustered"/>
        <c:varyColors val="0"/>
        <c:ser>
          <c:idx val="0"/>
          <c:order val="0"/>
          <c:tx>
            <c:strRef>
              <c:f>Sheet1!$B$1</c:f>
              <c:strCache>
                <c:ptCount val="1"/>
                <c:pt idx="0">
                  <c:v>Indianapolis CoC</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5128-465B-984E-225B6307AE9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Sheet1!$A$7:$A$10</c:f>
              <c:numCache>
                <c:formatCode>General</c:formatCode>
                <c:ptCount val="4"/>
                <c:pt idx="0">
                  <c:v>2021</c:v>
                </c:pt>
                <c:pt idx="1">
                  <c:v>2022</c:v>
                </c:pt>
                <c:pt idx="2">
                  <c:v>2023</c:v>
                </c:pt>
                <c:pt idx="3">
                  <c:v>2024</c:v>
                </c:pt>
              </c:numCache>
            </c:numRef>
          </c:cat>
          <c:val>
            <c:numRef>
              <c:f>Sheet1!$B$7:$B$10</c:f>
              <c:numCache>
                <c:formatCode>0%</c:formatCode>
                <c:ptCount val="4"/>
                <c:pt idx="0">
                  <c:v>0.96</c:v>
                </c:pt>
                <c:pt idx="1">
                  <c:v>0.95</c:v>
                </c:pt>
                <c:pt idx="2">
                  <c:v>0.94</c:v>
                </c:pt>
                <c:pt idx="3">
                  <c:v>0.97</c:v>
                </c:pt>
              </c:numCache>
            </c:numRef>
          </c:val>
          <c:extLst>
            <c:ext xmlns:c16="http://schemas.microsoft.com/office/drawing/2014/chart" uri="{C3380CC4-5D6E-409C-BE32-E72D297353CC}">
              <c16:uniqueId val="{00000000-0C47-4418-9452-4F164BAD6219}"/>
            </c:ext>
          </c:extLst>
        </c:ser>
        <c:ser>
          <c:idx val="1"/>
          <c:order val="1"/>
          <c:tx>
            <c:strRef>
              <c:f>Sheet1!$C$1</c:f>
              <c:strCache>
                <c:ptCount val="1"/>
                <c:pt idx="0">
                  <c:v>IN BoS CoC</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Sheet1!$A$7:$A$10</c:f>
              <c:numCache>
                <c:formatCode>General</c:formatCode>
                <c:ptCount val="4"/>
                <c:pt idx="0">
                  <c:v>2021</c:v>
                </c:pt>
                <c:pt idx="1">
                  <c:v>2022</c:v>
                </c:pt>
                <c:pt idx="2">
                  <c:v>2023</c:v>
                </c:pt>
                <c:pt idx="3">
                  <c:v>2024</c:v>
                </c:pt>
              </c:numCache>
            </c:numRef>
          </c:cat>
          <c:val>
            <c:numRef>
              <c:f>Sheet1!$C$7:$C$10</c:f>
              <c:numCache>
                <c:formatCode>0%</c:formatCode>
                <c:ptCount val="4"/>
                <c:pt idx="0">
                  <c:v>0.94</c:v>
                </c:pt>
                <c:pt idx="1">
                  <c:v>0.94</c:v>
                </c:pt>
                <c:pt idx="2">
                  <c:v>0.96</c:v>
                </c:pt>
                <c:pt idx="3">
                  <c:v>0.93</c:v>
                </c:pt>
              </c:numCache>
            </c:numRef>
          </c:val>
          <c:extLst>
            <c:ext xmlns:c16="http://schemas.microsoft.com/office/drawing/2014/chart" uri="{C3380CC4-5D6E-409C-BE32-E72D297353CC}">
              <c16:uniqueId val="{00000000-5C19-48F0-8121-E63766A606A0}"/>
            </c:ext>
          </c:extLst>
        </c:ser>
        <c:dLbls>
          <c:showLegendKey val="0"/>
          <c:showVal val="0"/>
          <c:showCatName val="0"/>
          <c:showSerName val="0"/>
          <c:showPercent val="0"/>
          <c:showBubbleSize val="0"/>
        </c:dLbls>
        <c:gapWidth val="219"/>
        <c:overlap val="-27"/>
        <c:axId val="1615701007"/>
        <c:axId val="1615717807"/>
      </c:barChart>
      <c:catAx>
        <c:axId val="1615701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15717807"/>
        <c:crosses val="autoZero"/>
        <c:auto val="1"/>
        <c:lblAlgn val="ctr"/>
        <c:lblOffset val="100"/>
        <c:noMultiLvlLbl val="0"/>
      </c:catAx>
      <c:valAx>
        <c:axId val="1615717807"/>
        <c:scaling>
          <c:orientation val="minMax"/>
          <c:max val="1"/>
          <c:min val="0"/>
        </c:scaling>
        <c:delete val="1"/>
        <c:axPos val="l"/>
        <c:numFmt formatCode="0%" sourceLinked="1"/>
        <c:majorTickMark val="none"/>
        <c:minorTickMark val="none"/>
        <c:tickLblPos val="nextTo"/>
        <c:crossAx val="1615701007"/>
        <c:crosses val="autoZero"/>
        <c:crossBetween val="between"/>
      </c:valAx>
      <c:spPr>
        <a:noFill/>
        <a:ln>
          <a:noFill/>
        </a:ln>
        <a:effectLst/>
      </c:spPr>
    </c:plotArea>
    <c:legend>
      <c:legendPos val="b"/>
      <c:layout>
        <c:manualLayout>
          <c:xMode val="edge"/>
          <c:yMode val="edge"/>
          <c:x val="0.30439944280235987"/>
          <c:y val="0.94181192328954544"/>
          <c:w val="0.38718802009570347"/>
          <c:h val="5.3563570755626039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PH</a:t>
            </a:r>
            <a:r>
              <a:rPr lang="en-US" baseline="0"/>
              <a:t> and RRH</a:t>
            </a:r>
            <a:r>
              <a:rPr lang="en-US"/>
              <a:t> Beds on PIT Night</a:t>
            </a:r>
          </a:p>
        </c:rich>
      </c:tx>
      <c:layout>
        <c:manualLayout>
          <c:xMode val="edge"/>
          <c:yMode val="edge"/>
          <c:x val="0.27504374761444872"/>
          <c:y val="1.449384563705851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Permanent Supportive Housing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4"/>
                <c:pt idx="0">
                  <c:v>2022</c:v>
                </c:pt>
                <c:pt idx="1">
                  <c:v>2023</c:v>
                </c:pt>
                <c:pt idx="2">
                  <c:v>2024</c:v>
                </c:pt>
                <c:pt idx="3">
                  <c:v>2025</c:v>
                </c:pt>
              </c:numCache>
              <c:extLst/>
            </c:numRef>
          </c:cat>
          <c:val>
            <c:numRef>
              <c:f>Sheet1!$B$2:$B$7</c:f>
              <c:numCache>
                <c:formatCode>#,##0</c:formatCode>
                <c:ptCount val="4"/>
                <c:pt idx="0">
                  <c:v>4228</c:v>
                </c:pt>
                <c:pt idx="1">
                  <c:v>4184</c:v>
                </c:pt>
                <c:pt idx="2">
                  <c:v>4043</c:v>
                </c:pt>
                <c:pt idx="3">
                  <c:v>4232</c:v>
                </c:pt>
              </c:numCache>
              <c:extLst/>
            </c:numRef>
          </c:val>
          <c:smooth val="0"/>
          <c:extLst>
            <c:ext xmlns:c16="http://schemas.microsoft.com/office/drawing/2014/chart" uri="{C3380CC4-5D6E-409C-BE32-E72D297353CC}">
              <c16:uniqueId val="{00000000-284C-4E67-BEF4-1655135D70E8}"/>
            </c:ext>
          </c:extLst>
        </c:ser>
        <c:ser>
          <c:idx val="1"/>
          <c:order val="1"/>
          <c:tx>
            <c:strRef>
              <c:f>Sheet1!$C$1</c:f>
              <c:strCache>
                <c:ptCount val="1"/>
                <c:pt idx="0">
                  <c:v>Rapid Rehousing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197" b="1"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4"/>
                <c:pt idx="0">
                  <c:v>2022</c:v>
                </c:pt>
                <c:pt idx="1">
                  <c:v>2023</c:v>
                </c:pt>
                <c:pt idx="2">
                  <c:v>2024</c:v>
                </c:pt>
                <c:pt idx="3">
                  <c:v>2025</c:v>
                </c:pt>
              </c:numCache>
              <c:extLst/>
            </c:numRef>
          </c:cat>
          <c:val>
            <c:numRef>
              <c:f>Sheet1!$C$2:$C$7</c:f>
              <c:numCache>
                <c:formatCode>#,##0</c:formatCode>
                <c:ptCount val="4"/>
                <c:pt idx="0">
                  <c:v>1761</c:v>
                </c:pt>
                <c:pt idx="1">
                  <c:v>1682</c:v>
                </c:pt>
                <c:pt idx="2">
                  <c:v>1552</c:v>
                </c:pt>
                <c:pt idx="3">
                  <c:v>1694</c:v>
                </c:pt>
              </c:numCache>
              <c:extLst/>
            </c:numRef>
          </c:val>
          <c:smooth val="0"/>
          <c:extLst>
            <c:ext xmlns:c16="http://schemas.microsoft.com/office/drawing/2014/chart" uri="{C3380CC4-5D6E-409C-BE32-E72D297353CC}">
              <c16:uniqueId val="{00000002-284C-4E67-BEF4-1655135D70E8}"/>
            </c:ext>
          </c:extLst>
        </c:ser>
        <c:dLbls>
          <c:showLegendKey val="0"/>
          <c:showVal val="0"/>
          <c:showCatName val="0"/>
          <c:showSerName val="0"/>
          <c:showPercent val="0"/>
          <c:showBubbleSize val="0"/>
        </c:dLbls>
        <c:marker val="1"/>
        <c:smooth val="0"/>
        <c:axId val="1885683392"/>
        <c:axId val="1885666592"/>
      </c:lineChart>
      <c:catAx>
        <c:axId val="188568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85666592"/>
        <c:crosses val="autoZero"/>
        <c:auto val="1"/>
        <c:lblAlgn val="ctr"/>
        <c:lblOffset val="100"/>
        <c:noMultiLvlLbl val="0"/>
      </c:catAx>
      <c:valAx>
        <c:axId val="1885666592"/>
        <c:scaling>
          <c:orientation val="minMax"/>
        </c:scaling>
        <c:delete val="1"/>
        <c:axPos val="l"/>
        <c:numFmt formatCode="#,##0" sourceLinked="1"/>
        <c:majorTickMark val="none"/>
        <c:minorTickMark val="none"/>
        <c:tickLblPos val="nextTo"/>
        <c:crossAx val="188568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Vacant Housing Units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2021</c:v>
                </c:pt>
                <c:pt idx="2">
                  <c:v>2022</c:v>
                </c:pt>
                <c:pt idx="3">
                  <c:v>2023</c:v>
                </c:pt>
              </c:numCache>
            </c:numRef>
          </c:cat>
          <c:val>
            <c:numRef>
              <c:f>Sheet1!$B$2:$B$5</c:f>
              <c:numCache>
                <c:formatCode>#,##0</c:formatCode>
                <c:ptCount val="4"/>
                <c:pt idx="0">
                  <c:v>323350</c:v>
                </c:pt>
                <c:pt idx="1">
                  <c:v>269427</c:v>
                </c:pt>
                <c:pt idx="2">
                  <c:v>250687</c:v>
                </c:pt>
                <c:pt idx="3">
                  <c:v>271807</c:v>
                </c:pt>
              </c:numCache>
            </c:numRef>
          </c:val>
          <c:smooth val="0"/>
          <c:extLst>
            <c:ext xmlns:c16="http://schemas.microsoft.com/office/drawing/2014/chart" uri="{C3380CC4-5D6E-409C-BE32-E72D297353CC}">
              <c16:uniqueId val="{00000000-36A4-4509-8D1B-F51A06BF9808}"/>
            </c:ext>
          </c:extLst>
        </c:ser>
        <c:ser>
          <c:idx val="1"/>
          <c:order val="1"/>
          <c:tx>
            <c:strRef>
              <c:f>Sheet1!$C$1</c:f>
              <c:strCache>
                <c:ptCount val="1"/>
                <c:pt idx="0">
                  <c:v>    For rent</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2021</c:v>
                </c:pt>
                <c:pt idx="2">
                  <c:v>2022</c:v>
                </c:pt>
                <c:pt idx="3">
                  <c:v>2023</c:v>
                </c:pt>
              </c:numCache>
            </c:numRef>
          </c:cat>
          <c:val>
            <c:numRef>
              <c:f>Sheet1!$C$2:$C$5</c:f>
              <c:numCache>
                <c:formatCode>#,##0</c:formatCode>
                <c:ptCount val="4"/>
                <c:pt idx="0">
                  <c:v>60237</c:v>
                </c:pt>
                <c:pt idx="1">
                  <c:v>45367</c:v>
                </c:pt>
                <c:pt idx="2">
                  <c:v>43339</c:v>
                </c:pt>
                <c:pt idx="3">
                  <c:v>50033</c:v>
                </c:pt>
              </c:numCache>
            </c:numRef>
          </c:val>
          <c:smooth val="0"/>
          <c:extLst>
            <c:ext xmlns:c16="http://schemas.microsoft.com/office/drawing/2014/chart" uri="{C3380CC4-5D6E-409C-BE32-E72D297353CC}">
              <c16:uniqueId val="{00000001-36A4-4509-8D1B-F51A06BF9808}"/>
            </c:ext>
          </c:extLst>
        </c:ser>
        <c:ser>
          <c:idx val="3"/>
          <c:order val="3"/>
          <c:tx>
            <c:strRef>
              <c:f>Sheet1!$E$1</c:f>
              <c:strCache>
                <c:ptCount val="1"/>
                <c:pt idx="0">
                  <c:v>    For sale only</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2021</c:v>
                </c:pt>
                <c:pt idx="2">
                  <c:v>2022</c:v>
                </c:pt>
                <c:pt idx="3">
                  <c:v>2023</c:v>
                </c:pt>
              </c:numCache>
            </c:numRef>
          </c:cat>
          <c:val>
            <c:numRef>
              <c:f>Sheet1!$E$2:$E$5</c:f>
              <c:numCache>
                <c:formatCode>#,##0</c:formatCode>
                <c:ptCount val="4"/>
                <c:pt idx="0">
                  <c:v>24167</c:v>
                </c:pt>
                <c:pt idx="1">
                  <c:v>16105</c:v>
                </c:pt>
                <c:pt idx="2">
                  <c:v>12921</c:v>
                </c:pt>
                <c:pt idx="3">
                  <c:v>17430</c:v>
                </c:pt>
              </c:numCache>
            </c:numRef>
          </c:val>
          <c:smooth val="0"/>
          <c:extLst>
            <c:ext xmlns:c16="http://schemas.microsoft.com/office/drawing/2014/chart" uri="{C3380CC4-5D6E-409C-BE32-E72D297353CC}">
              <c16:uniqueId val="{00000003-36A4-4509-8D1B-F51A06BF9808}"/>
            </c:ext>
          </c:extLst>
        </c:ser>
        <c:dLbls>
          <c:dLblPos val="t"/>
          <c:showLegendKey val="0"/>
          <c:showVal val="1"/>
          <c:showCatName val="0"/>
          <c:showSerName val="0"/>
          <c:showPercent val="0"/>
          <c:showBubbleSize val="0"/>
        </c:dLbls>
        <c:smooth val="0"/>
        <c:axId val="1185603648"/>
        <c:axId val="1185596928"/>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    Rented, not occupied</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Sheet1!$A$2:$A$5</c15:sqref>
                        </c15:formulaRef>
                      </c:ext>
                    </c:extLst>
                    <c:numCache>
                      <c:formatCode>General</c:formatCode>
                      <c:ptCount val="4"/>
                      <c:pt idx="0">
                        <c:v>2019</c:v>
                      </c:pt>
                      <c:pt idx="1">
                        <c:v>2021</c:v>
                      </c:pt>
                      <c:pt idx="2">
                        <c:v>2022</c:v>
                      </c:pt>
                      <c:pt idx="3">
                        <c:v>2023</c:v>
                      </c:pt>
                    </c:numCache>
                  </c:numRef>
                </c:cat>
                <c:val>
                  <c:numRef>
                    <c:extLst>
                      <c:ext uri="{02D57815-91ED-43cb-92C2-25804820EDAC}">
                        <c15:formulaRef>
                          <c15:sqref>Sheet1!$D$2:$D$5</c15:sqref>
                        </c15:formulaRef>
                      </c:ext>
                    </c:extLst>
                    <c:numCache>
                      <c:formatCode>#,##0</c:formatCode>
                      <c:ptCount val="4"/>
                      <c:pt idx="0">
                        <c:v>16162</c:v>
                      </c:pt>
                      <c:pt idx="1">
                        <c:v>17522</c:v>
                      </c:pt>
                      <c:pt idx="2">
                        <c:v>10400</c:v>
                      </c:pt>
                      <c:pt idx="3">
                        <c:v>13968</c:v>
                      </c:pt>
                    </c:numCache>
                  </c:numRef>
                </c:val>
                <c:smooth val="0"/>
                <c:extLst>
                  <c:ext xmlns:c16="http://schemas.microsoft.com/office/drawing/2014/chart" uri="{C3380CC4-5D6E-409C-BE32-E72D297353CC}">
                    <c16:uniqueId val="{00000002-36A4-4509-8D1B-F51A06BF980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    Sold, not occupied</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2019</c:v>
                      </c:pt>
                      <c:pt idx="1">
                        <c:v>2021</c:v>
                      </c:pt>
                      <c:pt idx="2">
                        <c:v>2022</c:v>
                      </c:pt>
                      <c:pt idx="3">
                        <c:v>2023</c:v>
                      </c:pt>
                    </c:numCache>
                  </c:numRef>
                </c:cat>
                <c:val>
                  <c:numRef>
                    <c:extLst xmlns:c15="http://schemas.microsoft.com/office/drawing/2012/chart">
                      <c:ext xmlns:c15="http://schemas.microsoft.com/office/drawing/2012/chart" uri="{02D57815-91ED-43cb-92C2-25804820EDAC}">
                        <c15:formulaRef>
                          <c15:sqref>Sheet1!$F$2:$F$5</c15:sqref>
                        </c15:formulaRef>
                      </c:ext>
                    </c:extLst>
                    <c:numCache>
                      <c:formatCode>#,##0</c:formatCode>
                      <c:ptCount val="4"/>
                      <c:pt idx="0">
                        <c:v>19381</c:v>
                      </c:pt>
                      <c:pt idx="1">
                        <c:v>16065</c:v>
                      </c:pt>
                      <c:pt idx="2">
                        <c:v>14224</c:v>
                      </c:pt>
                      <c:pt idx="3">
                        <c:v>15044</c:v>
                      </c:pt>
                    </c:numCache>
                  </c:numRef>
                </c:val>
                <c:smooth val="0"/>
                <c:extLst xmlns:c15="http://schemas.microsoft.com/office/drawing/2012/chart">
                  <c:ext xmlns:c16="http://schemas.microsoft.com/office/drawing/2014/chart" uri="{C3380CC4-5D6E-409C-BE32-E72D297353CC}">
                    <c16:uniqueId val="{00000004-36A4-4509-8D1B-F51A06BF9808}"/>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    For seasonal, recreational, or occasional use</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2019</c:v>
                      </c:pt>
                      <c:pt idx="1">
                        <c:v>2021</c:v>
                      </c:pt>
                      <c:pt idx="2">
                        <c:v>2022</c:v>
                      </c:pt>
                      <c:pt idx="3">
                        <c:v>2023</c:v>
                      </c:pt>
                    </c:numCache>
                  </c:numRef>
                </c:cat>
                <c:val>
                  <c:numRef>
                    <c:extLst xmlns:c15="http://schemas.microsoft.com/office/drawing/2012/chart">
                      <c:ext xmlns:c15="http://schemas.microsoft.com/office/drawing/2012/chart" uri="{02D57815-91ED-43cb-92C2-25804820EDAC}">
                        <c15:formulaRef>
                          <c15:sqref>Sheet1!$G$2:$G$5</c15:sqref>
                        </c15:formulaRef>
                      </c:ext>
                    </c:extLst>
                    <c:numCache>
                      <c:formatCode>#,##0</c:formatCode>
                      <c:ptCount val="4"/>
                      <c:pt idx="0">
                        <c:v>45518</c:v>
                      </c:pt>
                      <c:pt idx="1">
                        <c:v>38801</c:v>
                      </c:pt>
                      <c:pt idx="2">
                        <c:v>37933</c:v>
                      </c:pt>
                      <c:pt idx="3">
                        <c:v>40478</c:v>
                      </c:pt>
                    </c:numCache>
                  </c:numRef>
                </c:val>
                <c:smooth val="0"/>
                <c:extLst xmlns:c15="http://schemas.microsoft.com/office/drawing/2012/chart">
                  <c:ext xmlns:c16="http://schemas.microsoft.com/office/drawing/2014/chart" uri="{C3380CC4-5D6E-409C-BE32-E72D297353CC}">
                    <c16:uniqueId val="{00000005-36A4-4509-8D1B-F51A06BF980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    For migrant workers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2019</c:v>
                      </c:pt>
                      <c:pt idx="1">
                        <c:v>2021</c:v>
                      </c:pt>
                      <c:pt idx="2">
                        <c:v>2022</c:v>
                      </c:pt>
                      <c:pt idx="3">
                        <c:v>2023</c:v>
                      </c:pt>
                    </c:numCache>
                  </c:numRef>
                </c:cat>
                <c:val>
                  <c:numRef>
                    <c:extLst xmlns:c15="http://schemas.microsoft.com/office/drawing/2012/chart">
                      <c:ext xmlns:c15="http://schemas.microsoft.com/office/drawing/2012/chart" uri="{02D57815-91ED-43cb-92C2-25804820EDAC}">
                        <c15:formulaRef>
                          <c15:sqref>Sheet1!$H$2:$H$5</c15:sqref>
                        </c15:formulaRef>
                      </c:ext>
                    </c:extLst>
                    <c:numCache>
                      <c:formatCode>General</c:formatCode>
                      <c:ptCount val="4"/>
                      <c:pt idx="0">
                        <c:v>992</c:v>
                      </c:pt>
                      <c:pt idx="1">
                        <c:v>77</c:v>
                      </c:pt>
                      <c:pt idx="2">
                        <c:v>547</c:v>
                      </c:pt>
                      <c:pt idx="3">
                        <c:v>380</c:v>
                      </c:pt>
                    </c:numCache>
                  </c:numRef>
                </c:val>
                <c:smooth val="0"/>
                <c:extLst xmlns:c15="http://schemas.microsoft.com/office/drawing/2012/chart">
                  <c:ext xmlns:c16="http://schemas.microsoft.com/office/drawing/2014/chart" uri="{C3380CC4-5D6E-409C-BE32-E72D297353CC}">
                    <c16:uniqueId val="{00000006-36A4-4509-8D1B-F51A06BF9808}"/>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    Other vacant</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Sheet1!$A$2:$A$5</c15:sqref>
                        </c15:formulaRef>
                      </c:ext>
                    </c:extLst>
                    <c:numCache>
                      <c:formatCode>General</c:formatCode>
                      <c:ptCount val="4"/>
                      <c:pt idx="0">
                        <c:v>2019</c:v>
                      </c:pt>
                      <c:pt idx="1">
                        <c:v>2021</c:v>
                      </c:pt>
                      <c:pt idx="2">
                        <c:v>2022</c:v>
                      </c:pt>
                      <c:pt idx="3">
                        <c:v>2023</c:v>
                      </c:pt>
                    </c:numCache>
                  </c:numRef>
                </c:cat>
                <c:val>
                  <c:numRef>
                    <c:extLst xmlns:c15="http://schemas.microsoft.com/office/drawing/2012/chart">
                      <c:ext xmlns:c15="http://schemas.microsoft.com/office/drawing/2012/chart" uri="{02D57815-91ED-43cb-92C2-25804820EDAC}">
                        <c15:formulaRef>
                          <c15:sqref>Sheet1!$I$2:$I$5</c15:sqref>
                        </c15:formulaRef>
                      </c:ext>
                    </c:extLst>
                    <c:numCache>
                      <c:formatCode>#,##0</c:formatCode>
                      <c:ptCount val="4"/>
                      <c:pt idx="0">
                        <c:v>156893</c:v>
                      </c:pt>
                      <c:pt idx="1">
                        <c:v>135490</c:v>
                      </c:pt>
                      <c:pt idx="2">
                        <c:v>131323</c:v>
                      </c:pt>
                      <c:pt idx="3">
                        <c:v>134474</c:v>
                      </c:pt>
                    </c:numCache>
                  </c:numRef>
                </c:val>
                <c:smooth val="0"/>
                <c:extLst xmlns:c15="http://schemas.microsoft.com/office/drawing/2012/chart">
                  <c:ext xmlns:c16="http://schemas.microsoft.com/office/drawing/2014/chart" uri="{C3380CC4-5D6E-409C-BE32-E72D297353CC}">
                    <c16:uniqueId val="{00000007-36A4-4509-8D1B-F51A06BF9808}"/>
                  </c:ext>
                </c:extLst>
              </c15:ser>
            </c15:filteredLineSeries>
          </c:ext>
        </c:extLst>
      </c:lineChart>
      <c:catAx>
        <c:axId val="1185603648"/>
        <c:scaling>
          <c:orientation val="minMax"/>
        </c:scaling>
        <c:delete val="1"/>
        <c:axPos val="b"/>
        <c:numFmt formatCode="General" sourceLinked="1"/>
        <c:majorTickMark val="none"/>
        <c:minorTickMark val="none"/>
        <c:tickLblPos val="nextTo"/>
        <c:crossAx val="1185596928"/>
        <c:crosses val="autoZero"/>
        <c:auto val="1"/>
        <c:lblAlgn val="ctr"/>
        <c:lblOffset val="100"/>
        <c:noMultiLvlLbl val="0"/>
      </c:catAx>
      <c:valAx>
        <c:axId val="1185596928"/>
        <c:scaling>
          <c:orientation val="minMax"/>
        </c:scaling>
        <c:delete val="1"/>
        <c:axPos val="l"/>
        <c:numFmt formatCode="#,##0" sourceLinked="1"/>
        <c:majorTickMark val="none"/>
        <c:minorTickMark val="none"/>
        <c:tickLblPos val="nextTo"/>
        <c:crossAx val="118560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5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50"/>
              <a:t>Median monthly housing costs are rising</a:t>
            </a:r>
            <a:r>
              <a:rPr lang="en-US" sz="1650" baseline="0"/>
              <a:t> for </a:t>
            </a:r>
            <a:r>
              <a:rPr lang="en-US" sz="1650" b="1" baseline="0">
                <a:solidFill>
                  <a:schemeClr val="accent2"/>
                </a:solidFill>
              </a:rPr>
              <a:t>homeowners</a:t>
            </a:r>
            <a:r>
              <a:rPr lang="en-US" sz="1650" baseline="0"/>
              <a:t> (17%) and </a:t>
            </a:r>
            <a:r>
              <a:rPr lang="en-US" sz="1650" b="1" baseline="0">
                <a:solidFill>
                  <a:srgbClr val="D05F27"/>
                </a:solidFill>
              </a:rPr>
              <a:t>renters</a:t>
            </a:r>
            <a:r>
              <a:rPr lang="en-US" sz="1650" baseline="0"/>
              <a:t> (53%)</a:t>
            </a:r>
            <a:endParaRPr lang="en-US" sz="1650"/>
          </a:p>
        </c:rich>
      </c:tx>
      <c:overlay val="0"/>
      <c:spPr>
        <a:noFill/>
        <a:ln>
          <a:noFill/>
        </a:ln>
        <a:effectLst/>
      </c:spPr>
      <c:txPr>
        <a:bodyPr rot="0" spcFirstLastPara="1" vertOverflow="ellipsis" vert="horz" wrap="square" anchor="ctr" anchorCtr="1"/>
        <a:lstStyle/>
        <a:p>
          <a:pPr>
            <a:defRPr sz="165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Homeowners</c:v>
                </c:pt>
              </c:strCache>
            </c:strRef>
          </c:tx>
          <c:spPr>
            <a:ln w="28575" cap="rnd">
              <a:solidFill>
                <a:srgbClr val="196B24"/>
              </a:solidFill>
              <a:round/>
            </a:ln>
            <a:effectLst/>
          </c:spPr>
          <c:marker>
            <c:symbol val="circle"/>
            <c:size val="5"/>
            <c:spPr>
              <a:solidFill>
                <a:srgbClr val="196B24"/>
              </a:solidFill>
              <a:ln w="9525">
                <a:solidFill>
                  <a:srgbClr val="196B24"/>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03-4282-A3A1-594D29310F48}"/>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03-4282-A3A1-594D29310F48}"/>
                </c:ext>
              </c:extLst>
            </c:dLbl>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2021</c:v>
                </c:pt>
                <c:pt idx="11">
                  <c:v>2022</c:v>
                </c:pt>
                <c:pt idx="12">
                  <c:v>2023</c:v>
                </c:pt>
              </c:numCache>
            </c:numRef>
          </c:cat>
          <c:val>
            <c:numRef>
              <c:f>Sheet1!$B$2:$B$14</c:f>
              <c:numCache>
                <c:formatCode>General</c:formatCode>
                <c:ptCount val="13"/>
                <c:pt idx="0">
                  <c:v>867</c:v>
                </c:pt>
                <c:pt idx="1">
                  <c:v>860</c:v>
                </c:pt>
                <c:pt idx="2">
                  <c:v>834</c:v>
                </c:pt>
                <c:pt idx="3">
                  <c:v>822</c:v>
                </c:pt>
                <c:pt idx="4">
                  <c:v>840</c:v>
                </c:pt>
                <c:pt idx="5">
                  <c:v>842</c:v>
                </c:pt>
                <c:pt idx="6">
                  <c:v>818</c:v>
                </c:pt>
                <c:pt idx="7">
                  <c:v>835</c:v>
                </c:pt>
                <c:pt idx="8">
                  <c:v>853</c:v>
                </c:pt>
                <c:pt idx="9" formatCode="#,##0">
                  <c:v>874</c:v>
                </c:pt>
                <c:pt idx="10" formatCode="#,##0">
                  <c:v>895</c:v>
                </c:pt>
                <c:pt idx="11" formatCode="#,##0">
                  <c:v>968</c:v>
                </c:pt>
                <c:pt idx="12" formatCode="#,##0">
                  <c:v>1012</c:v>
                </c:pt>
              </c:numCache>
            </c:numRef>
          </c:val>
          <c:smooth val="0"/>
          <c:extLst>
            <c:ext xmlns:c16="http://schemas.microsoft.com/office/drawing/2014/chart" uri="{C3380CC4-5D6E-409C-BE32-E72D297353CC}">
              <c16:uniqueId val="{00000002-C303-4282-A3A1-594D29310F48}"/>
            </c:ext>
          </c:extLst>
        </c:ser>
        <c:ser>
          <c:idx val="1"/>
          <c:order val="1"/>
          <c:tx>
            <c:strRef>
              <c:f>Sheet1!$C$1</c:f>
              <c:strCache>
                <c:ptCount val="1"/>
                <c:pt idx="0">
                  <c:v>Renters</c:v>
                </c:pt>
              </c:strCache>
            </c:strRef>
          </c:tx>
          <c:spPr>
            <a:ln w="28575" cap="rnd">
              <a:solidFill>
                <a:srgbClr val="D05F27"/>
              </a:solidFill>
              <a:round/>
            </a:ln>
            <a:effectLst/>
          </c:spPr>
          <c:marker>
            <c:symbol val="circle"/>
            <c:size val="5"/>
            <c:spPr>
              <a:solidFill>
                <a:srgbClr val="D05F27"/>
              </a:solidFill>
              <a:ln w="9525">
                <a:solidFill>
                  <a:srgbClr val="D05F27"/>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03-4282-A3A1-594D29310F4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03-4282-A3A1-594D29310F48}"/>
                </c:ext>
              </c:extLst>
            </c:dLbl>
            <c:numFmt formatCode="_(&quot;$&quot;* #,##0_);_(&quot;$&quot;* \(#,##0\);_(&quot;$&quot;* &quot;-&quot;_);_(@_)"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05F27"/>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2021</c:v>
                </c:pt>
                <c:pt idx="11">
                  <c:v>2022</c:v>
                </c:pt>
                <c:pt idx="12">
                  <c:v>2023</c:v>
                </c:pt>
              </c:numCache>
            </c:numRef>
          </c:cat>
          <c:val>
            <c:numRef>
              <c:f>Sheet1!$C$2:$C$14</c:f>
              <c:numCache>
                <c:formatCode>General</c:formatCode>
                <c:ptCount val="13"/>
                <c:pt idx="0">
                  <c:v>683</c:v>
                </c:pt>
                <c:pt idx="1">
                  <c:v>707</c:v>
                </c:pt>
                <c:pt idx="2">
                  <c:v>715</c:v>
                </c:pt>
                <c:pt idx="3">
                  <c:v>730</c:v>
                </c:pt>
                <c:pt idx="4">
                  <c:v>753</c:v>
                </c:pt>
                <c:pt idx="5">
                  <c:v>758</c:v>
                </c:pt>
                <c:pt idx="6">
                  <c:v>768</c:v>
                </c:pt>
                <c:pt idx="7">
                  <c:v>793</c:v>
                </c:pt>
                <c:pt idx="8">
                  <c:v>820</c:v>
                </c:pt>
                <c:pt idx="9">
                  <c:v>840</c:v>
                </c:pt>
                <c:pt idx="10">
                  <c:v>905</c:v>
                </c:pt>
                <c:pt idx="11">
                  <c:v>972</c:v>
                </c:pt>
                <c:pt idx="12">
                  <c:v>1044</c:v>
                </c:pt>
              </c:numCache>
            </c:numRef>
          </c:val>
          <c:smooth val="0"/>
          <c:extLst>
            <c:ext xmlns:c16="http://schemas.microsoft.com/office/drawing/2014/chart" uri="{C3380CC4-5D6E-409C-BE32-E72D297353CC}">
              <c16:uniqueId val="{00000005-C303-4282-A3A1-594D29310F48}"/>
            </c:ext>
          </c:extLst>
        </c:ser>
        <c:dLbls>
          <c:showLegendKey val="0"/>
          <c:showVal val="0"/>
          <c:showCatName val="0"/>
          <c:showSerName val="0"/>
          <c:showPercent val="0"/>
          <c:showBubbleSize val="0"/>
        </c:dLbls>
        <c:marker val="1"/>
        <c:smooth val="0"/>
        <c:axId val="1885683392"/>
        <c:axId val="1885666592"/>
      </c:lineChart>
      <c:catAx>
        <c:axId val="188568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85666592"/>
        <c:crosses val="autoZero"/>
        <c:auto val="1"/>
        <c:lblAlgn val="ctr"/>
        <c:lblOffset val="100"/>
        <c:noMultiLvlLbl val="0"/>
      </c:catAx>
      <c:valAx>
        <c:axId val="1885666592"/>
        <c:scaling>
          <c:orientation val="minMax"/>
          <c:max val="1200"/>
          <c:min val="200"/>
        </c:scaling>
        <c:delete val="1"/>
        <c:axPos val="l"/>
        <c:numFmt formatCode="General" sourceLinked="1"/>
        <c:majorTickMark val="out"/>
        <c:minorTickMark val="none"/>
        <c:tickLblPos val="nextTo"/>
        <c:crossAx val="188568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Households in Poverty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2012</c:v>
                </c:pt>
                <c:pt idx="2">
                  <c:v>2014</c:v>
                </c:pt>
                <c:pt idx="3">
                  <c:v>2016</c:v>
                </c:pt>
                <c:pt idx="4">
                  <c:v>2018</c:v>
                </c:pt>
                <c:pt idx="5">
                  <c:v>2019</c:v>
                </c:pt>
                <c:pt idx="6">
                  <c:v>2021</c:v>
                </c:pt>
                <c:pt idx="7">
                  <c:v>2022</c:v>
                </c:pt>
                <c:pt idx="8">
                  <c:v>2023</c:v>
                </c:pt>
              </c:numCache>
            </c:numRef>
          </c:cat>
          <c:val>
            <c:numRef>
              <c:f>Sheet1!$B$2:$B$10</c:f>
              <c:numCache>
                <c:formatCode>0%</c:formatCode>
                <c:ptCount val="9"/>
                <c:pt idx="0">
                  <c:v>0.14000000000000001</c:v>
                </c:pt>
                <c:pt idx="1">
                  <c:v>0.14000000000000001</c:v>
                </c:pt>
                <c:pt idx="2">
                  <c:v>0.14000000000000001</c:v>
                </c:pt>
                <c:pt idx="3">
                  <c:v>0.14000000000000001</c:v>
                </c:pt>
                <c:pt idx="4">
                  <c:v>0.13</c:v>
                </c:pt>
                <c:pt idx="5">
                  <c:v>0.12</c:v>
                </c:pt>
                <c:pt idx="6">
                  <c:v>0.12</c:v>
                </c:pt>
                <c:pt idx="7">
                  <c:v>0.13</c:v>
                </c:pt>
                <c:pt idx="8">
                  <c:v>0.12</c:v>
                </c:pt>
              </c:numCache>
            </c:numRef>
          </c:val>
          <c:extLst>
            <c:ext xmlns:c16="http://schemas.microsoft.com/office/drawing/2014/chart" uri="{C3380CC4-5D6E-409C-BE32-E72D297353CC}">
              <c16:uniqueId val="{00000000-C50E-46F2-857C-2151B82DD461}"/>
            </c:ext>
          </c:extLst>
        </c:ser>
        <c:ser>
          <c:idx val="1"/>
          <c:order val="1"/>
          <c:tx>
            <c:strRef>
              <c:f>Sheet1!$C$1</c:f>
              <c:strCache>
                <c:ptCount val="1"/>
                <c:pt idx="0">
                  <c:v>ALICE Households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2012</c:v>
                </c:pt>
                <c:pt idx="2">
                  <c:v>2014</c:v>
                </c:pt>
                <c:pt idx="3">
                  <c:v>2016</c:v>
                </c:pt>
                <c:pt idx="4">
                  <c:v>2018</c:v>
                </c:pt>
                <c:pt idx="5">
                  <c:v>2019</c:v>
                </c:pt>
                <c:pt idx="6">
                  <c:v>2021</c:v>
                </c:pt>
                <c:pt idx="7">
                  <c:v>2022</c:v>
                </c:pt>
                <c:pt idx="8">
                  <c:v>2023</c:v>
                </c:pt>
              </c:numCache>
            </c:numRef>
          </c:cat>
          <c:val>
            <c:numRef>
              <c:f>Sheet1!$C$2:$C$10</c:f>
              <c:numCache>
                <c:formatCode>0%</c:formatCode>
                <c:ptCount val="9"/>
                <c:pt idx="0">
                  <c:v>0.25</c:v>
                </c:pt>
                <c:pt idx="1">
                  <c:v>0.24</c:v>
                </c:pt>
                <c:pt idx="2">
                  <c:v>0.25</c:v>
                </c:pt>
                <c:pt idx="3">
                  <c:v>0.24</c:v>
                </c:pt>
                <c:pt idx="4">
                  <c:v>0.24</c:v>
                </c:pt>
                <c:pt idx="5">
                  <c:v>0.26</c:v>
                </c:pt>
                <c:pt idx="6">
                  <c:v>0.27</c:v>
                </c:pt>
                <c:pt idx="7">
                  <c:v>0.27</c:v>
                </c:pt>
                <c:pt idx="8">
                  <c:v>0.26</c:v>
                </c:pt>
              </c:numCache>
            </c:numRef>
          </c:val>
          <c:extLst>
            <c:ext xmlns:c16="http://schemas.microsoft.com/office/drawing/2014/chart" uri="{C3380CC4-5D6E-409C-BE32-E72D297353CC}">
              <c16:uniqueId val="{00000001-C50E-46F2-857C-2151B82DD461}"/>
            </c:ext>
          </c:extLst>
        </c:ser>
        <c:ser>
          <c:idx val="2"/>
          <c:order val="2"/>
          <c:tx>
            <c:strRef>
              <c:f>Sheet1!$D$1</c:f>
              <c:strCache>
                <c:ptCount val="1"/>
                <c:pt idx="0">
                  <c:v>Series 3</c:v>
                </c:pt>
              </c:strCache>
            </c:strRef>
          </c:tx>
          <c:spPr>
            <a:solidFill>
              <a:schemeClr val="accent3"/>
            </a:solidFill>
            <a:ln>
              <a:noFill/>
            </a:ln>
            <a:effectLst/>
          </c:spPr>
          <c:invertIfNegative val="0"/>
          <c:cat>
            <c:numRef>
              <c:f>Sheet1!$A$2:$A$10</c:f>
              <c:numCache>
                <c:formatCode>General</c:formatCode>
                <c:ptCount val="9"/>
                <c:pt idx="0">
                  <c:v>2010</c:v>
                </c:pt>
                <c:pt idx="1">
                  <c:v>2012</c:v>
                </c:pt>
                <c:pt idx="2">
                  <c:v>2014</c:v>
                </c:pt>
                <c:pt idx="3">
                  <c:v>2016</c:v>
                </c:pt>
                <c:pt idx="4">
                  <c:v>2018</c:v>
                </c:pt>
                <c:pt idx="5">
                  <c:v>2019</c:v>
                </c:pt>
                <c:pt idx="6">
                  <c:v>2021</c:v>
                </c:pt>
                <c:pt idx="7">
                  <c:v>2022</c:v>
                </c:pt>
                <c:pt idx="8">
                  <c:v>2023</c:v>
                </c:pt>
              </c:numCache>
            </c:numRef>
          </c:cat>
          <c:val>
            <c:numRef>
              <c:f>Sheet1!$D$2:$D$10</c:f>
              <c:numCache>
                <c:formatCode>General</c:formatCode>
                <c:ptCount val="9"/>
              </c:numCache>
            </c:numRef>
          </c:val>
          <c:extLst>
            <c:ext xmlns:c16="http://schemas.microsoft.com/office/drawing/2014/chart" uri="{C3380CC4-5D6E-409C-BE32-E72D297353CC}">
              <c16:uniqueId val="{00000002-C50E-46F2-857C-2151B82DD461}"/>
            </c:ext>
          </c:extLst>
        </c:ser>
        <c:dLbls>
          <c:showLegendKey val="0"/>
          <c:showVal val="0"/>
          <c:showCatName val="0"/>
          <c:showSerName val="0"/>
          <c:showPercent val="0"/>
          <c:showBubbleSize val="0"/>
        </c:dLbls>
        <c:gapWidth val="150"/>
        <c:overlap val="100"/>
        <c:axId val="1796107760"/>
        <c:axId val="1796103440"/>
      </c:barChart>
      <c:catAx>
        <c:axId val="179610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96103440"/>
        <c:crosses val="autoZero"/>
        <c:auto val="1"/>
        <c:lblAlgn val="ctr"/>
        <c:lblOffset val="100"/>
        <c:noMultiLvlLbl val="0"/>
      </c:catAx>
      <c:valAx>
        <c:axId val="1796103440"/>
        <c:scaling>
          <c:orientation val="minMax"/>
        </c:scaling>
        <c:delete val="1"/>
        <c:axPos val="l"/>
        <c:numFmt formatCode="0%" sourceLinked="1"/>
        <c:majorTickMark val="none"/>
        <c:minorTickMark val="none"/>
        <c:tickLblPos val="nextTo"/>
        <c:crossAx val="179610776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Sheltered Count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4856</c:v>
                </c:pt>
                <c:pt idx="1">
                  <c:v>4808</c:v>
                </c:pt>
                <c:pt idx="2">
                  <c:v>5143</c:v>
                </c:pt>
              </c:numCache>
            </c:numRef>
          </c:val>
          <c:smooth val="0"/>
          <c:extLst>
            <c:ext xmlns:c16="http://schemas.microsoft.com/office/drawing/2014/chart" uri="{C3380CC4-5D6E-409C-BE32-E72D297353CC}">
              <c16:uniqueId val="{00000000-E275-43A9-A557-A6CCA8EAFB70}"/>
            </c:ext>
          </c:extLst>
        </c:ser>
        <c:ser>
          <c:idx val="1"/>
          <c:order val="1"/>
          <c:tx>
            <c:strRef>
              <c:f>Sheet1!$C$1</c:f>
              <c:strCache>
                <c:ptCount val="1"/>
                <c:pt idx="0">
                  <c:v>Unsheltered Count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1161</c:v>
                </c:pt>
                <c:pt idx="1">
                  <c:v>1498</c:v>
                </c:pt>
                <c:pt idx="2">
                  <c:v>1532</c:v>
                </c:pt>
              </c:numCache>
            </c:numRef>
          </c:val>
          <c:smooth val="0"/>
          <c:extLst>
            <c:ext xmlns:c16="http://schemas.microsoft.com/office/drawing/2014/chart" uri="{C3380CC4-5D6E-409C-BE32-E72D297353CC}">
              <c16:uniqueId val="{00000001-E275-43A9-A557-A6CCA8EAFB70}"/>
            </c:ext>
          </c:extLst>
        </c:ser>
        <c:dLbls>
          <c:dLblPos val="t"/>
          <c:showLegendKey val="0"/>
          <c:showVal val="1"/>
          <c:showCatName val="0"/>
          <c:showSerName val="0"/>
          <c:showPercent val="0"/>
          <c:showBubbleSize val="0"/>
        </c:dLbls>
        <c:marker val="1"/>
        <c:smooth val="0"/>
        <c:axId val="1136251552"/>
        <c:axId val="1136248192"/>
      </c:lineChart>
      <c:catAx>
        <c:axId val="113625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6248192"/>
        <c:crosses val="autoZero"/>
        <c:auto val="1"/>
        <c:lblAlgn val="ctr"/>
        <c:lblOffset val="100"/>
        <c:noMultiLvlLbl val="0"/>
      </c:catAx>
      <c:valAx>
        <c:axId val="11362481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625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Individuals in Families with Minor Children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1834</c:v>
                </c:pt>
                <c:pt idx="1">
                  <c:v>1701</c:v>
                </c:pt>
                <c:pt idx="2">
                  <c:v>1774</c:v>
                </c:pt>
              </c:numCache>
            </c:numRef>
          </c:val>
          <c:smooth val="0"/>
          <c:extLst>
            <c:ext xmlns:c16="http://schemas.microsoft.com/office/drawing/2014/chart" uri="{C3380CC4-5D6E-409C-BE32-E72D297353CC}">
              <c16:uniqueId val="{00000000-E275-43A9-A557-A6CCA8EAFB70}"/>
            </c:ext>
          </c:extLst>
        </c:ser>
        <c:ser>
          <c:idx val="1"/>
          <c:order val="1"/>
          <c:tx>
            <c:strRef>
              <c:f>Sheet1!$C$1</c:f>
              <c:strCache>
                <c:ptCount val="1"/>
                <c:pt idx="0">
                  <c:v>Individuals in Families without Children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4168</c:v>
                </c:pt>
                <c:pt idx="1">
                  <c:v>4596</c:v>
                </c:pt>
                <c:pt idx="2">
                  <c:v>4894</c:v>
                </c:pt>
              </c:numCache>
            </c:numRef>
          </c:val>
          <c:smooth val="0"/>
          <c:extLst>
            <c:ext xmlns:c16="http://schemas.microsoft.com/office/drawing/2014/chart" uri="{C3380CC4-5D6E-409C-BE32-E72D297353CC}">
              <c16:uniqueId val="{00000001-E275-43A9-A557-A6CCA8EAFB70}"/>
            </c:ext>
          </c:extLst>
        </c:ser>
        <c:ser>
          <c:idx val="2"/>
          <c:order val="2"/>
          <c:tx>
            <c:strRef>
              <c:f>Sheet1!$D$1</c:f>
              <c:strCache>
                <c:ptCount val="1"/>
                <c:pt idx="0">
                  <c:v>Only Children Households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14</c:v>
                </c:pt>
                <c:pt idx="1">
                  <c:v>9</c:v>
                </c:pt>
                <c:pt idx="2">
                  <c:v>7</c:v>
                </c:pt>
              </c:numCache>
            </c:numRef>
          </c:val>
          <c:smooth val="0"/>
          <c:extLst>
            <c:ext xmlns:c16="http://schemas.microsoft.com/office/drawing/2014/chart" uri="{C3380CC4-5D6E-409C-BE32-E72D297353CC}">
              <c16:uniqueId val="{00000000-EB2E-4522-8EE6-8324A9AF8D16}"/>
            </c:ext>
          </c:extLst>
        </c:ser>
        <c:dLbls>
          <c:dLblPos val="t"/>
          <c:showLegendKey val="0"/>
          <c:showVal val="1"/>
          <c:showCatName val="0"/>
          <c:showSerName val="0"/>
          <c:showPercent val="0"/>
          <c:showBubbleSize val="0"/>
        </c:dLbls>
        <c:marker val="1"/>
        <c:smooth val="0"/>
        <c:axId val="1136251552"/>
        <c:axId val="1136248192"/>
      </c:lineChart>
      <c:catAx>
        <c:axId val="113625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36248192"/>
        <c:crosses val="autoZero"/>
        <c:auto val="1"/>
        <c:lblAlgn val="ctr"/>
        <c:lblOffset val="100"/>
        <c:noMultiLvlLbl val="0"/>
      </c:catAx>
      <c:valAx>
        <c:axId val="1136248192"/>
        <c:scaling>
          <c:orientation val="minMax"/>
        </c:scaling>
        <c:delete val="1"/>
        <c:axPos val="l"/>
        <c:numFmt formatCode="General" sourceLinked="1"/>
        <c:majorTickMark val="out"/>
        <c:minorTickMark val="none"/>
        <c:tickLblPos val="nextTo"/>
        <c:crossAx val="113625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a:latin typeface="Arial" panose="020B0604020202020204" pitchFamily="34" charset="0"/>
                <a:cs typeface="Arial" panose="020B0604020202020204" pitchFamily="34" charset="0"/>
              </a:rPr>
              <a:t>Indiana</a:t>
            </a:r>
            <a:r>
              <a:rPr lang="en-US" b="1" baseline="0">
                <a:latin typeface="Arial" panose="020B0604020202020204" pitchFamily="34" charset="0"/>
                <a:cs typeface="Arial" panose="020B0604020202020204" pitchFamily="34" charset="0"/>
              </a:rPr>
              <a:t> Point-IN-Time Count</a:t>
            </a:r>
            <a:endParaRPr lang="en-US" b="1">
              <a:latin typeface="Arial" panose="020B0604020202020204" pitchFamily="34" charset="0"/>
              <a:cs typeface="Arial" panose="020B0604020202020204" pitchFamily="34" charset="0"/>
            </a:endParaRPr>
          </a:p>
        </c:rich>
      </c:tx>
      <c:layout>
        <c:manualLayout>
          <c:xMode val="edge"/>
          <c:yMode val="edge"/>
          <c:x val="0.19646443018871063"/>
          <c:y val="1.7051729172890436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1A-4ABA-89D5-3074263D76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1A-4ABA-89D5-3074263D76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1A-4ABA-89D5-3074263D76FF}"/>
              </c:ext>
            </c:extLst>
          </c:dPt>
          <c:dLbls>
            <c:dLbl>
              <c:idx val="0"/>
              <c:layout>
                <c:manualLayout>
                  <c:x val="6.7584928095390615E-2"/>
                  <c:y val="0.19325293062609161"/>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31A-4ABA-89D5-3074263D76FF}"/>
                </c:ext>
              </c:extLst>
            </c:dLbl>
            <c:dLbl>
              <c:idx val="1"/>
              <c:layout>
                <c:manualLayout>
                  <c:x val="-0.12249768217289535"/>
                  <c:y val="-4.262932293222609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2"/>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31A-4ABA-89D5-3074263D76FF}"/>
                </c:ext>
              </c:extLst>
            </c:dLbl>
            <c:dLbl>
              <c:idx val="2"/>
              <c:layout>
                <c:manualLayout>
                  <c:x val="-2.1120290029809545E-3"/>
                  <c:y val="-0.13925578824527191"/>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3"/>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31A-4ABA-89D5-3074263D76F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Other</c:v>
                </c:pt>
              </c:strCache>
            </c:strRef>
          </c:cat>
          <c:val>
            <c:numRef>
              <c:f>Sheet1!$B$2:$B$4</c:f>
              <c:numCache>
                <c:formatCode>0.00%</c:formatCode>
                <c:ptCount val="3"/>
                <c:pt idx="0">
                  <c:v>0.57699999999999996</c:v>
                </c:pt>
                <c:pt idx="1">
                  <c:v>0.41499999999999998</c:v>
                </c:pt>
                <c:pt idx="2">
                  <c:v>8.0000000000000002E-3</c:v>
                </c:pt>
              </c:numCache>
            </c:numRef>
          </c:val>
          <c:extLst>
            <c:ext xmlns:c16="http://schemas.microsoft.com/office/drawing/2014/chart" uri="{C3380CC4-5D6E-409C-BE32-E72D297353CC}">
              <c16:uniqueId val="{00000000-9E11-4E88-852C-8890A932868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a:latin typeface="Arial" panose="020B0604020202020204" pitchFamily="34" charset="0"/>
                <a:cs typeface="Arial" panose="020B0604020202020204" pitchFamily="34" charset="0"/>
              </a:rPr>
              <a:t>Indiana PIT</a:t>
            </a:r>
            <a:r>
              <a:rPr lang="en-US" sz="1800" b="1" baseline="0">
                <a:latin typeface="Arial" panose="020B0604020202020204" pitchFamily="34" charset="0"/>
                <a:cs typeface="Arial" panose="020B0604020202020204" pitchFamily="34" charset="0"/>
              </a:rPr>
              <a:t> Count</a:t>
            </a:r>
            <a:endParaRPr lang="en-US" sz="1800" b="1">
              <a:latin typeface="Arial" panose="020B0604020202020204" pitchFamily="34" charset="0"/>
              <a:cs typeface="Arial" panose="020B0604020202020204" pitchFamily="34" charset="0"/>
            </a:endParaRPr>
          </a:p>
        </c:rich>
      </c:tx>
      <c:layout>
        <c:manualLayout>
          <c:xMode val="edge"/>
          <c:yMode val="edge"/>
          <c:x val="0.27684092867590104"/>
          <c:y val="5.958388046762451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v>
                </c:pt>
              </c:strCache>
            </c:strRef>
          </c:tx>
          <c:dPt>
            <c:idx val="0"/>
            <c:bubble3D val="0"/>
            <c:spPr>
              <a:solidFill>
                <a:schemeClr val="accent1"/>
              </a:solidFill>
              <a:ln>
                <a:noFill/>
              </a:ln>
              <a:effectLst/>
            </c:spPr>
            <c:extLst>
              <c:ext xmlns:c16="http://schemas.microsoft.com/office/drawing/2014/chart" uri="{C3380CC4-5D6E-409C-BE32-E72D297353CC}">
                <c16:uniqueId val="{00000001-2735-47C8-951C-2A7583D7DCB4}"/>
              </c:ext>
            </c:extLst>
          </c:dPt>
          <c:dPt>
            <c:idx val="1"/>
            <c:bubble3D val="0"/>
            <c:spPr>
              <a:solidFill>
                <a:schemeClr val="accent2">
                  <a:lumMod val="40000"/>
                  <a:lumOff val="60000"/>
                </a:schemeClr>
              </a:solidFill>
              <a:ln>
                <a:noFill/>
              </a:ln>
              <a:effectLst/>
            </c:spPr>
            <c:extLst>
              <c:ext xmlns:c16="http://schemas.microsoft.com/office/drawing/2014/chart" uri="{C3380CC4-5D6E-409C-BE32-E72D297353CC}">
                <c16:uniqueId val="{00000003-2735-47C8-951C-2A7583D7DCB4}"/>
              </c:ext>
            </c:extLst>
          </c:dPt>
          <c:dPt>
            <c:idx val="2"/>
            <c:bubble3D val="0"/>
            <c:spPr>
              <a:solidFill>
                <a:schemeClr val="accent5"/>
              </a:solidFill>
              <a:ln>
                <a:noFill/>
              </a:ln>
              <a:effectLst/>
            </c:spPr>
            <c:extLst>
              <c:ext xmlns:c16="http://schemas.microsoft.com/office/drawing/2014/chart" uri="{C3380CC4-5D6E-409C-BE32-E72D297353CC}">
                <c16:uniqueId val="{00000005-2735-47C8-951C-2A7583D7DCB4}"/>
              </c:ext>
            </c:extLst>
          </c:dPt>
          <c:dPt>
            <c:idx val="3"/>
            <c:bubble3D val="0"/>
            <c:spPr>
              <a:solidFill>
                <a:schemeClr val="accent1">
                  <a:lumMod val="75000"/>
                  <a:lumOff val="25000"/>
                </a:schemeClr>
              </a:solidFill>
              <a:ln>
                <a:noFill/>
              </a:ln>
              <a:effectLst/>
            </c:spPr>
            <c:extLst>
              <c:ext xmlns:c16="http://schemas.microsoft.com/office/drawing/2014/chart" uri="{C3380CC4-5D6E-409C-BE32-E72D297353CC}">
                <c16:uniqueId val="{00000007-2735-47C8-951C-2A7583D7DCB4}"/>
              </c:ext>
            </c:extLst>
          </c:dPt>
          <c:dPt>
            <c:idx val="4"/>
            <c:bubble3D val="0"/>
            <c:spPr>
              <a:solidFill>
                <a:schemeClr val="tx2"/>
              </a:solidFill>
              <a:ln>
                <a:noFill/>
              </a:ln>
              <a:effectLst/>
            </c:spPr>
            <c:extLst>
              <c:ext xmlns:c16="http://schemas.microsoft.com/office/drawing/2014/chart" uri="{C3380CC4-5D6E-409C-BE32-E72D297353CC}">
                <c16:uniqueId val="{00000009-2735-47C8-951C-2A7583D7DCB4}"/>
              </c:ext>
            </c:extLst>
          </c:dPt>
          <c:dPt>
            <c:idx val="5"/>
            <c:bubble3D val="0"/>
            <c:spPr>
              <a:solidFill>
                <a:schemeClr val="accent6"/>
              </a:solidFill>
              <a:ln>
                <a:noFill/>
              </a:ln>
              <a:effectLst/>
            </c:spPr>
            <c:extLst>
              <c:ext xmlns:c16="http://schemas.microsoft.com/office/drawing/2014/chart" uri="{C3380CC4-5D6E-409C-BE32-E72D297353CC}">
                <c16:uniqueId val="{0000000B-2735-47C8-951C-2A7583D7DCB4}"/>
              </c:ext>
            </c:extLst>
          </c:dPt>
          <c:dPt>
            <c:idx val="6"/>
            <c:bubble3D val="0"/>
            <c:spPr>
              <a:solidFill>
                <a:schemeClr val="accent5">
                  <a:lumMod val="60000"/>
                  <a:lumOff val="40000"/>
                </a:schemeClr>
              </a:solidFill>
              <a:ln>
                <a:noFill/>
              </a:ln>
              <a:effectLst/>
            </c:spPr>
            <c:extLst>
              <c:ext xmlns:c16="http://schemas.microsoft.com/office/drawing/2014/chart" uri="{C3380CC4-5D6E-409C-BE32-E72D297353CC}">
                <c16:uniqueId val="{0000000D-2735-47C8-951C-2A7583D7DCB4}"/>
              </c:ext>
            </c:extLst>
          </c:dPt>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Under age 18</c:v>
                </c:pt>
                <c:pt idx="1">
                  <c:v>Age 18-24</c:v>
                </c:pt>
                <c:pt idx="2">
                  <c:v>Age 25-34</c:v>
                </c:pt>
                <c:pt idx="3">
                  <c:v>Age 35-44</c:v>
                </c:pt>
                <c:pt idx="4">
                  <c:v>Age 45-54</c:v>
                </c:pt>
                <c:pt idx="5">
                  <c:v>Age 55-64</c:v>
                </c:pt>
                <c:pt idx="6">
                  <c:v>Age 65 and older </c:v>
                </c:pt>
              </c:strCache>
            </c:strRef>
          </c:cat>
          <c:val>
            <c:numRef>
              <c:f>Sheet1!$B$2:$B$8</c:f>
              <c:numCache>
                <c:formatCode>0.00%</c:formatCode>
                <c:ptCount val="7"/>
                <c:pt idx="0">
                  <c:v>0.17299999999999999</c:v>
                </c:pt>
                <c:pt idx="1">
                  <c:v>0.06</c:v>
                </c:pt>
                <c:pt idx="2">
                  <c:v>0.16400000000000001</c:v>
                </c:pt>
                <c:pt idx="3">
                  <c:v>0.20699999999999999</c:v>
                </c:pt>
                <c:pt idx="4">
                  <c:v>0.183</c:v>
                </c:pt>
                <c:pt idx="5">
                  <c:v>0.16300000000000001</c:v>
                </c:pt>
                <c:pt idx="6" formatCode="0%">
                  <c:v>0.05</c:v>
                </c:pt>
              </c:numCache>
            </c:numRef>
          </c:val>
          <c:extLst>
            <c:ext xmlns:c16="http://schemas.microsoft.com/office/drawing/2014/chart" uri="{C3380CC4-5D6E-409C-BE32-E72D297353CC}">
              <c16:uniqueId val="{0000000E-2735-47C8-951C-2A7583D7DCB4}"/>
            </c:ext>
          </c:extLst>
        </c:ser>
        <c:dLbls>
          <c:showLegendKey val="0"/>
          <c:showVal val="1"/>
          <c:showCatName val="0"/>
          <c:showSerName val="0"/>
          <c:showPercent val="0"/>
          <c:showBubbleSize val="0"/>
          <c:showLeaderLines val="1"/>
        </c:dLbls>
        <c:firstSliceAng val="0"/>
        <c:holeSize val="50"/>
      </c:doughnutChart>
      <c:spPr>
        <a:noFill/>
        <a:ln>
          <a:solidFill>
            <a:schemeClr val="bg1"/>
          </a:solid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BoS Census Data</a:t>
            </a:r>
          </a:p>
        </c:rich>
      </c:tx>
      <c:layout>
        <c:manualLayout>
          <c:xMode val="edge"/>
          <c:yMode val="edge"/>
          <c:x val="0.3757823784304285"/>
          <c:y val="6.249376516211920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Sheet1!$D$16</c:f>
              <c:strCache>
                <c:ptCount val="1"/>
                <c:pt idx="0">
                  <c:v>BOS</c:v>
                </c:pt>
              </c:strCache>
            </c:strRef>
          </c:tx>
          <c:dPt>
            <c:idx val="0"/>
            <c:bubble3D val="0"/>
            <c:spPr>
              <a:solidFill>
                <a:srgbClr val="005051"/>
              </a:solidFill>
              <a:ln w="19050">
                <a:solidFill>
                  <a:schemeClr val="lt1"/>
                </a:solidFill>
              </a:ln>
              <a:effectLst/>
            </c:spPr>
            <c:extLst>
              <c:ext xmlns:c16="http://schemas.microsoft.com/office/drawing/2014/chart" uri="{C3380CC4-5D6E-409C-BE32-E72D297353CC}">
                <c16:uniqueId val="{00000001-9CC0-4025-B081-57A132DFEE32}"/>
              </c:ext>
            </c:extLst>
          </c:dPt>
          <c:dPt>
            <c:idx val="1"/>
            <c:bubble3D val="0"/>
            <c:spPr>
              <a:solidFill>
                <a:srgbClr val="D0E3E4"/>
              </a:solidFill>
              <a:ln w="19050">
                <a:solidFill>
                  <a:schemeClr val="lt1"/>
                </a:solidFill>
              </a:ln>
              <a:effectLst/>
            </c:spPr>
            <c:extLst>
              <c:ext xmlns:c16="http://schemas.microsoft.com/office/drawing/2014/chart" uri="{C3380CC4-5D6E-409C-BE32-E72D297353CC}">
                <c16:uniqueId val="{00000003-9CC0-4025-B081-57A132DFEE3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9CC0-4025-B081-57A132DFEE32}"/>
              </c:ext>
            </c:extLst>
          </c:dPt>
          <c:dPt>
            <c:idx val="3"/>
            <c:bubble3D val="0"/>
            <c:spPr>
              <a:solidFill>
                <a:srgbClr val="00BABC"/>
              </a:solidFill>
              <a:ln w="19050">
                <a:solidFill>
                  <a:schemeClr val="lt1"/>
                </a:solidFill>
              </a:ln>
              <a:effectLst/>
            </c:spPr>
            <c:extLst>
              <c:ext xmlns:c16="http://schemas.microsoft.com/office/drawing/2014/chart" uri="{C3380CC4-5D6E-409C-BE32-E72D297353CC}">
                <c16:uniqueId val="{00000007-9CC0-4025-B081-57A132DFEE32}"/>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9CC0-4025-B081-57A132DFEE3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CC0-4025-B081-57A132DFEE32}"/>
              </c:ext>
            </c:extLst>
          </c:dPt>
          <c:dPt>
            <c:idx val="6"/>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D-9CC0-4025-B081-57A132DFEE32}"/>
              </c:ext>
            </c:extLst>
          </c:dPt>
          <c:dLbls>
            <c:spPr>
              <a:noFill/>
              <a:ln>
                <a:noFill/>
              </a:ln>
              <a:effectLst/>
            </c:spPr>
            <c:txPr>
              <a:bodyPr rot="0" spcFirstLastPara="1" vertOverflow="overflow" horzOverflow="overflow" vert="horz" wrap="none" lIns="38100" tIns="19050" rIns="38100" bIns="19050" anchor="ctr" anchorCtr="1">
                <a:norm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Sheet1!$C$17:$C$23</c:f>
              <c:strCache>
                <c:ptCount val="7"/>
                <c:pt idx="0">
                  <c:v>Under 18 years</c:v>
                </c:pt>
                <c:pt idx="1">
                  <c:v>18 - 24</c:v>
                </c:pt>
                <c:pt idx="2">
                  <c:v>25 - 34</c:v>
                </c:pt>
                <c:pt idx="3">
                  <c:v>35 - 44</c:v>
                </c:pt>
                <c:pt idx="4">
                  <c:v>45 - 54</c:v>
                </c:pt>
                <c:pt idx="5">
                  <c:v>55 - 64</c:v>
                </c:pt>
                <c:pt idx="6">
                  <c:v>Age 65 and older</c:v>
                </c:pt>
              </c:strCache>
            </c:strRef>
          </c:cat>
          <c:val>
            <c:numRef>
              <c:f>Sheet1!$D$17:$D$23</c:f>
              <c:numCache>
                <c:formatCode>_(* #,##0_);_(* \(#,##0\);_(* "-"??_);_(@_)</c:formatCode>
                <c:ptCount val="7"/>
                <c:pt idx="0">
                  <c:v>1355446</c:v>
                </c:pt>
                <c:pt idx="1">
                  <c:v>565042</c:v>
                </c:pt>
                <c:pt idx="2">
                  <c:v>732243</c:v>
                </c:pt>
                <c:pt idx="3">
                  <c:v>728748</c:v>
                </c:pt>
                <c:pt idx="4">
                  <c:v>714703</c:v>
                </c:pt>
                <c:pt idx="5">
                  <c:v>762383</c:v>
                </c:pt>
                <c:pt idx="6">
                  <c:v>984727</c:v>
                </c:pt>
              </c:numCache>
            </c:numRef>
          </c:val>
          <c:extLst>
            <c:ext xmlns:c16="http://schemas.microsoft.com/office/drawing/2014/chart" uri="{C3380CC4-5D6E-409C-BE32-E72D297353CC}">
              <c16:uniqueId val="{0000000E-9CC0-4025-B081-57A132DFEE32}"/>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sz="2000" b="1">
                <a:solidFill>
                  <a:schemeClr val="tx2"/>
                </a:solidFill>
                <a:latin typeface="Arial" panose="020B0604020202020204" pitchFamily="34" charset="0"/>
                <a:cs typeface="Arial" panose="020B0604020202020204" pitchFamily="34" charset="0"/>
              </a:rPr>
              <a:t>Indiana Census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ofPieChart>
        <c:ofPieType val="bar"/>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393-46E1-9A5D-A1B915B989D3}"/>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E393-46E1-9A5D-A1B915B989D3}"/>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393-46E1-9A5D-A1B915B989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393-46E1-9A5D-A1B915B989D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393-46E1-9A5D-A1B915B989D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393-46E1-9A5D-A1B915B989D3}"/>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Data!$J$26:$J$30</c:f>
              <c:strCache>
                <c:ptCount val="5"/>
                <c:pt idx="0">
                  <c:v>White alone</c:v>
                </c:pt>
                <c:pt idx="1">
                  <c:v>Hispanic or Latino</c:v>
                </c:pt>
                <c:pt idx="2">
                  <c:v>Black or African American alone</c:v>
                </c:pt>
                <c:pt idx="3">
                  <c:v>Asian alone</c:v>
                </c:pt>
                <c:pt idx="4">
                  <c:v>Population of two or more races</c:v>
                </c:pt>
              </c:strCache>
            </c:strRef>
          </c:cat>
          <c:val>
            <c:numRef>
              <c:f>Data!$K$26:$K$30</c:f>
              <c:numCache>
                <c:formatCode>0%</c:formatCode>
                <c:ptCount val="5"/>
                <c:pt idx="0">
                  <c:v>0.79667356768087183</c:v>
                </c:pt>
                <c:pt idx="1">
                  <c:v>7.3154480852913706E-2</c:v>
                </c:pt>
                <c:pt idx="2">
                  <c:v>6.4018628434187139E-2</c:v>
                </c:pt>
                <c:pt idx="3">
                  <c:v>2.1834866334098039E-2</c:v>
                </c:pt>
                <c:pt idx="4">
                  <c:v>3.8578591934852129E-2</c:v>
                </c:pt>
              </c:numCache>
            </c:numRef>
          </c:val>
          <c:extLst>
            <c:ext xmlns:c16="http://schemas.microsoft.com/office/drawing/2014/chart" uri="{C3380CC4-5D6E-409C-BE32-E72D297353CC}">
              <c16:uniqueId val="{0000000C-E393-46E1-9A5D-A1B915B989D3}"/>
            </c:ext>
          </c:extLst>
        </c:ser>
        <c:dLbls>
          <c:dLblPos val="bestFit"/>
          <c:showLegendKey val="0"/>
          <c:showVal val="1"/>
          <c:showCatName val="0"/>
          <c:showSerName val="0"/>
          <c:showPercent val="0"/>
          <c:showBubbleSize val="0"/>
          <c:showLeaderLines val="1"/>
        </c:dLbls>
        <c:gapWidth val="100"/>
        <c:splitType val="pos"/>
        <c:splitPos val="4"/>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r>
              <a:rPr lang="en-US" sz="2000" b="1">
                <a:solidFill>
                  <a:schemeClr val="tx2"/>
                </a:solidFill>
                <a:latin typeface="Arial" panose="020B0604020202020204" pitchFamily="34" charset="0"/>
                <a:cs typeface="Arial" panose="020B0604020202020204" pitchFamily="34" charset="0"/>
              </a:rPr>
              <a:t>Indiana PIT Demographics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n-lt"/>
              <a:ea typeface="+mn-ea"/>
              <a:cs typeface="+mn-cs"/>
            </a:defRPr>
          </a:pPr>
          <a:endParaRPr lang="en-US"/>
        </a:p>
      </c:txPr>
    </c:title>
    <c:autoTitleDeleted val="0"/>
    <c:plotArea>
      <c:layout/>
      <c:ofPieChart>
        <c:ofPieType val="bar"/>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B2C-42A1-A3C5-0F63D922F12C}"/>
              </c:ext>
            </c:extLst>
          </c:dPt>
          <c:dPt>
            <c:idx val="1"/>
            <c:bubble3D val="0"/>
            <c:spPr>
              <a:solidFill>
                <a:srgbClr val="005051"/>
              </a:solidFill>
              <a:ln w="19050">
                <a:solidFill>
                  <a:schemeClr val="lt1"/>
                </a:solidFill>
              </a:ln>
              <a:effectLst/>
            </c:spPr>
            <c:extLst>
              <c:ext xmlns:c16="http://schemas.microsoft.com/office/drawing/2014/chart" uri="{C3380CC4-5D6E-409C-BE32-E72D297353CC}">
                <c16:uniqueId val="{00000003-AB2C-42A1-A3C5-0F63D922F12C}"/>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AB2C-42A1-A3C5-0F63D922F12C}"/>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AB2C-42A1-A3C5-0F63D922F12C}"/>
              </c:ext>
            </c:extLst>
          </c:dPt>
          <c:dPt>
            <c:idx val="4"/>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9-AB2C-42A1-A3C5-0F63D922F12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B2C-42A1-A3C5-0F63D922F12C}"/>
              </c:ext>
            </c:extLst>
          </c:dPt>
          <c:dLbls>
            <c:dLbl>
              <c:idx val="4"/>
              <c:dLblPos val="ctr"/>
              <c:showLegendKey val="0"/>
              <c:showVal val="1"/>
              <c:showCatName val="1"/>
              <c:showSerName val="0"/>
              <c:showPercent val="0"/>
              <c:showBubbleSize val="0"/>
              <c:extLst>
                <c:ext xmlns:c15="http://schemas.microsoft.com/office/drawing/2012/chart" uri="{CE6537A1-D6FC-4f65-9D91-7224C49458BB}">
                  <c15:layout>
                    <c:manualLayout>
                      <c:w val="0.18046362011509376"/>
                      <c:h val="0.12533336915519769"/>
                    </c:manualLayout>
                  </c15:layout>
                </c:ext>
                <c:ext xmlns:c16="http://schemas.microsoft.com/office/drawing/2014/chart" uri="{C3380CC4-5D6E-409C-BE32-E72D297353CC}">
                  <c16:uniqueId val="{00000009-AB2C-42A1-A3C5-0F63D922F12C}"/>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Data!$J$39:$J$43</c:f>
              <c:strCache>
                <c:ptCount val="5"/>
                <c:pt idx="0">
                  <c:v>White alone</c:v>
                </c:pt>
                <c:pt idx="1">
                  <c:v>Black or African American alone</c:v>
                </c:pt>
                <c:pt idx="2">
                  <c:v>Hispanic or Latino</c:v>
                </c:pt>
                <c:pt idx="3">
                  <c:v>Population of two or more races</c:v>
                </c:pt>
                <c:pt idx="4">
                  <c:v>Other single race</c:v>
                </c:pt>
              </c:strCache>
            </c:strRef>
          </c:cat>
          <c:val>
            <c:numRef>
              <c:f>Data!$K$39:$K$43</c:f>
              <c:numCache>
                <c:formatCode>0.0%</c:formatCode>
                <c:ptCount val="5"/>
                <c:pt idx="0">
                  <c:v>0.55500000000000005</c:v>
                </c:pt>
                <c:pt idx="1">
                  <c:v>0.32300000000000001</c:v>
                </c:pt>
                <c:pt idx="2">
                  <c:v>6.5000000000000002E-2</c:v>
                </c:pt>
                <c:pt idx="3">
                  <c:v>3.5999999999999997E-2</c:v>
                </c:pt>
                <c:pt idx="4">
                  <c:v>2.1000000000000001E-2</c:v>
                </c:pt>
              </c:numCache>
            </c:numRef>
          </c:val>
          <c:extLst>
            <c:ext xmlns:c16="http://schemas.microsoft.com/office/drawing/2014/chart" uri="{C3380CC4-5D6E-409C-BE32-E72D297353CC}">
              <c16:uniqueId val="{0000000C-AB2C-42A1-A3C5-0F63D922F12C}"/>
            </c:ext>
          </c:extLst>
        </c:ser>
        <c:dLbls>
          <c:dLblPos val="bestFit"/>
          <c:showLegendKey val="0"/>
          <c:showVal val="1"/>
          <c:showCatName val="0"/>
          <c:showSerName val="0"/>
          <c:showPercent val="0"/>
          <c:showBubbleSize val="0"/>
          <c:showLeaderLines val="1"/>
        </c:dLbls>
        <c:gapWidth val="100"/>
        <c:splitType val="pos"/>
        <c:splitPos val="3"/>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chemeClr val="bg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526689829834289E-2"/>
          <c:y val="0.11274639231474053"/>
          <c:w val="0.97494662034033142"/>
          <c:h val="0.6633812516805816"/>
        </c:manualLayout>
      </c:layout>
      <c:barChart>
        <c:barDir val="col"/>
        <c:grouping val="clustered"/>
        <c:varyColors val="0"/>
        <c:ser>
          <c:idx val="0"/>
          <c:order val="0"/>
          <c:tx>
            <c:strRef>
              <c:f>Sheet1!$B$1</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Indianapolis CoC</c:v>
                </c:pt>
                <c:pt idx="1">
                  <c:v>IN Balance of State</c:v>
                </c:pt>
              </c:strCache>
            </c:strRef>
          </c:cat>
          <c:val>
            <c:numRef>
              <c:f>Sheet1!$B$2:$B$3</c:f>
              <c:numCache>
                <c:formatCode>General</c:formatCode>
                <c:ptCount val="2"/>
                <c:pt idx="0">
                  <c:v>324</c:v>
                </c:pt>
                <c:pt idx="1">
                  <c:v>365</c:v>
                </c:pt>
              </c:numCache>
            </c:numRef>
          </c:val>
          <c:extLst>
            <c:ext xmlns:c16="http://schemas.microsoft.com/office/drawing/2014/chart" uri="{C3380CC4-5D6E-409C-BE32-E72D297353CC}">
              <c16:uniqueId val="{00000000-CE6F-46BD-8C89-245B51ECF30B}"/>
            </c:ext>
          </c:extLst>
        </c:ser>
        <c:ser>
          <c:idx val="1"/>
          <c:order val="1"/>
          <c:tx>
            <c:strRef>
              <c:f>Sheet1!$C$1</c:f>
              <c:strCache>
                <c:ptCount val="1"/>
                <c:pt idx="0">
                  <c:v>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Indianapolis CoC</c:v>
                </c:pt>
                <c:pt idx="1">
                  <c:v>IN Balance of State</c:v>
                </c:pt>
              </c:strCache>
            </c:strRef>
          </c:cat>
          <c:val>
            <c:numRef>
              <c:f>Sheet1!$C$2:$C$3</c:f>
              <c:numCache>
                <c:formatCode>General</c:formatCode>
                <c:ptCount val="2"/>
                <c:pt idx="0">
                  <c:v>401</c:v>
                </c:pt>
                <c:pt idx="1">
                  <c:v>553</c:v>
                </c:pt>
              </c:numCache>
            </c:numRef>
          </c:val>
          <c:extLst>
            <c:ext xmlns:c16="http://schemas.microsoft.com/office/drawing/2014/chart" uri="{C3380CC4-5D6E-409C-BE32-E72D297353CC}">
              <c16:uniqueId val="{00000001-CE6F-46BD-8C89-245B51ECF30B}"/>
            </c:ext>
          </c:extLst>
        </c:ser>
        <c:dLbls>
          <c:showLegendKey val="0"/>
          <c:showVal val="0"/>
          <c:showCatName val="0"/>
          <c:showSerName val="0"/>
          <c:showPercent val="0"/>
          <c:showBubbleSize val="0"/>
        </c:dLbls>
        <c:gapWidth val="219"/>
        <c:overlap val="-27"/>
        <c:axId val="1280238335"/>
        <c:axId val="1280242175"/>
      </c:barChart>
      <c:catAx>
        <c:axId val="128023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280242175"/>
        <c:crosses val="autoZero"/>
        <c:auto val="1"/>
        <c:lblAlgn val="ctr"/>
        <c:lblOffset val="100"/>
        <c:noMultiLvlLbl val="0"/>
      </c:catAx>
      <c:valAx>
        <c:axId val="1280242175"/>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Number of chronically</a:t>
                </a:r>
                <a:r>
                  <a:rPr lang="en-US" baseline="0"/>
                  <a:t> homeless individuals</a:t>
                </a:r>
                <a:endParaRPr lang="en-US"/>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28023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1_ACF869D1.xml><?xml version="1.0" encoding="utf-8"?>
<p188:cmLst xmlns:a="http://schemas.openxmlformats.org/drawingml/2006/main" xmlns:r="http://schemas.openxmlformats.org/officeDocument/2006/relationships" xmlns:p188="http://schemas.microsoft.com/office/powerpoint/2018/8/main">
  <p188:cm id="{662B99CF-1402-4982-8AAF-B96F7A6A7B0A}" authorId="{D228760E-D417-5105-014E-3533B1F966AC}" status="resolved" created="2025-08-22T13:20:52.731" complete="100000">
    <ac:deMkLst xmlns:ac="http://schemas.microsoft.com/office/drawing/2013/main/command">
      <pc:docMk xmlns:pc="http://schemas.microsoft.com/office/powerpoint/2013/main/command"/>
      <pc:sldMk xmlns:pc="http://schemas.microsoft.com/office/powerpoint/2013/main/command" cId="2901961169" sldId="257"/>
      <ac:spMk id="3" creationId="{A776FCE3-C6D3-1170-3D98-53940D2229E3}"/>
    </ac:deMkLst>
    <p188:replyLst>
      <p188:reply id="{C02031BD-74F3-4000-AF69-BD216E80AB03}" authorId="{D228760E-D417-5105-014E-3533B1F966AC}" created="2025-08-22T15:49:22.669">
        <p188:txBody>
          <a:bodyPr/>
          <a:lstStyle/>
          <a:p>
            <a:r>
              <a:rPr lang="en-US"/>
              <a:t>I am open to not have this formar btw ☺️</a:t>
            </a:r>
          </a:p>
        </p188:txBody>
      </p188:reply>
      <p188:reply id="{C2AC5FD1-055C-4EB7-9411-B284D1E115D2}" authorId="{453190D8-0907-AF06-17C7-B32CA2B33318}" created="2025-08-25T00:42:22.347">
        <p188:txBody>
          <a:bodyPr/>
          <a:lstStyle/>
          <a:p>
            <a:r>
              <a:rPr lang="en-US"/>
              <a:t>I like this! I think it adds a human side that lends itself well to the presentation ☺️</a:t>
            </a:r>
          </a:p>
        </p188:txBody>
      </p188:reply>
      <p188:reply id="{7212243F-4FF3-4BEE-AD14-31ED5FB75269}" authorId="{D228760E-D417-5105-014E-3533B1F966AC}" created="2025-08-25T13:41:46.622">
        <p188:txBody>
          <a:bodyPr/>
          <a:lstStyle/>
          <a:p>
            <a:r>
              <a:rPr lang="en-US"/>
              <a:t>☺️ glad to hear it!</a:t>
            </a:r>
          </a:p>
        </p188:txBody>
      </p188:reply>
    </p188:replyLst>
    <p188:txBody>
      <a:bodyPr/>
      <a:lstStyle/>
      <a:p>
        <a:r>
          <a:rPr lang="en-US"/>
          <a:t>[@Kornberger, Abigail] do we want to have pictures of the three of us for introductions?</a:t>
        </a:r>
      </a:p>
    </p188:txBody>
  </p188:cm>
  <p188:cm id="{D2509F58-E013-44C6-8780-DC11A61E7D67}" authorId="{453190D8-0907-AF06-17C7-B32CA2B33318}" status="resolved" created="2025-08-25T22:22:12.706" complete="100000">
    <pc:sldMkLst xmlns:pc="http://schemas.microsoft.com/office/powerpoint/2013/main/command">
      <pc:docMk/>
      <pc:sldMk cId="2901961169" sldId="257"/>
    </pc:sldMkLst>
    <p188:txBody>
      <a:bodyPr/>
      <a:lstStyle/>
      <a:p>
        <a:r>
          <a:rPr lang="en-US"/>
          <a:t>Should we also give a brief overview of what our organizations do here, or is that best for the intro slide?</a:t>
        </a:r>
      </a:p>
    </p188:txBody>
  </p188:cm>
</p188:cmLst>
</file>

<file path=ppt/comments/modernComment_108_FA891264.xml><?xml version="1.0" encoding="utf-8"?>
<p188:cmLst xmlns:a="http://schemas.openxmlformats.org/drawingml/2006/main" xmlns:r="http://schemas.openxmlformats.org/officeDocument/2006/relationships" xmlns:p188="http://schemas.microsoft.com/office/powerpoint/2018/8/main">
  <p188:cm id="{26444DDA-C44F-4490-ABF9-12C733AFF65E}" authorId="{453190D8-0907-AF06-17C7-B32CA2B33318}" status="resolved" created="2025-08-20T13:51:03.949" complete="100000">
    <pc:sldMkLst xmlns:pc="http://schemas.microsoft.com/office/powerpoint/2013/main/command">
      <pc:docMk/>
      <pc:sldMk cId="4203287140" sldId="264"/>
    </pc:sldMkLst>
    <p188:txBody>
      <a:bodyPr/>
      <a:lstStyle/>
      <a:p>
        <a:r>
          <a:rPr lang="en-US"/>
          <a:t>Would it make sense to do the “barriers to shelter” slide here? </a:t>
        </a:r>
      </a:p>
    </p188:txBody>
  </p188:cm>
</p188:cmLst>
</file>

<file path=ppt/comments/modernComment_109_2DB403C7.xml><?xml version="1.0" encoding="utf-8"?>
<p188:cmLst xmlns:a="http://schemas.openxmlformats.org/drawingml/2006/main" xmlns:r="http://schemas.openxmlformats.org/officeDocument/2006/relationships" xmlns:p188="http://schemas.microsoft.com/office/powerpoint/2018/8/main">
  <p188:cm id="{29B22878-2B91-41D6-9173-B32CCBEF57A1}" authorId="{CDEB4FB4-F34D-71A2-37BC-43D349E50247}" status="resolved" created="2025-08-20T14:54:47.915" complete="100000">
    <pc:sldMkLst xmlns:pc="http://schemas.microsoft.com/office/powerpoint/2013/main/command">
      <pc:docMk/>
      <pc:sldMk cId="766772167" sldId="265"/>
    </pc:sldMkLst>
    <p188:txBody>
      <a:bodyPr/>
      <a:lstStyle/>
      <a:p>
        <a:r>
          <a:rPr lang="en-US"/>
          <a:t>Housing availability in urban and urban counties comparison - 2023 data
Rising need and lack of available housing</a:t>
        </a:r>
      </a:p>
    </p188:txBody>
  </p188:cm>
  <p188:cm id="{6F43757E-481B-4036-A0B7-BD8947F85970}" authorId="{CDEB4FB4-F34D-71A2-37BC-43D349E50247}" status="resolved" created="2025-08-20T14:56:01.426" complete="100000">
    <ac:deMkLst xmlns:ac="http://schemas.microsoft.com/office/drawing/2013/main/command">
      <pc:docMk xmlns:pc="http://schemas.microsoft.com/office/powerpoint/2013/main/command"/>
      <pc:sldMk xmlns:pc="http://schemas.microsoft.com/office/powerpoint/2013/main/command" cId="766772167" sldId="265"/>
      <ac:graphicFrameMk id="9" creationId="{2AE8B6E1-1EC3-ED2E-EE25-1F3E253EF9CC}"/>
    </ac:deMkLst>
    <p188:txBody>
      <a:bodyPr/>
      <a:lstStyle/>
      <a:p>
        <a:r>
          <a:rPr lang="en-US"/>
          <a:t>Add percent change overtime</a:t>
        </a:r>
      </a:p>
    </p188:txBody>
  </p188:cm>
  <p188:cm id="{6A2D00E7-C9B0-4CC3-BBCE-69790FC2CF07}" authorId="{453190D8-0907-AF06-17C7-B32CA2B33318}" status="resolved" created="2025-08-20T14:57:12.208" complete="100000">
    <pc:sldMkLst xmlns:pc="http://schemas.microsoft.com/office/powerpoint/2013/main/command">
      <pc:docMk/>
      <pc:sldMk cId="766772167" sldId="265"/>
    </pc:sldMkLst>
    <p188:replyLst>
      <p188:reply id="{F56E1A40-7FAF-445B-B131-9245CD2DEAFB}" authorId="{453190D8-0907-AF06-17C7-B32CA2B33318}" created="2025-08-25T00:38:57.720">
        <p188:txBody>
          <a:bodyPr/>
          <a:lstStyle/>
          <a:p>
            <a:r>
              <a:rPr lang="en-US"/>
              <a:t>Added after inventory slides</a:t>
            </a:r>
          </a:p>
        </p188:txBody>
      </p188:reply>
    </p188:replyLst>
    <p188:txBody>
      <a:bodyPr/>
      <a:lstStyle/>
      <a:p>
        <a:r>
          <a:rPr lang="en-US"/>
          <a:t>Abe to add chart with the costs</a:t>
        </a:r>
      </a:p>
    </p188:txBody>
  </p188:cm>
  <p188:cm id="{D17E649B-83BD-443E-902F-CECD65C5220E}" authorId="{453190D8-0907-AF06-17C7-B32CA2B33318}" status="resolved" created="2025-08-25T19:18:58.657" complete="100000">
    <pc:sldMkLst xmlns:pc="http://schemas.microsoft.com/office/powerpoint/2013/main/command">
      <pc:docMk/>
      <pc:sldMk cId="766772167" sldId="265"/>
    </pc:sldMkLst>
    <p188:replyLst>
      <p188:reply id="{E18878EE-C96D-4BD8-926F-848694F68E8E}" authorId="{CDEB4FB4-F34D-71A2-37BC-43D349E50247}" created="2025-08-25T19:21:43.431">
        <p188:txBody>
          <a:bodyPr/>
          <a:lstStyle/>
          <a:p>
            <a:r>
              <a:rPr lang="en-US"/>
              <a:t>Yes! I’ve updated the legend</a:t>
            </a:r>
          </a:p>
        </p188:txBody>
      </p188:reply>
      <p188:reply id="{8856307D-7747-4F4C-9924-BA132A667F54}" authorId="{453190D8-0907-AF06-17C7-B32CA2B33318}" created="2025-08-25T20:23:49.664">
        <p188:txBody>
          <a:bodyPr/>
          <a:lstStyle/>
          <a:p>
            <a:r>
              <a:rPr lang="en-US"/>
              <a:t>Thank you!</a:t>
            </a:r>
          </a:p>
        </p188:txBody>
      </p188:reply>
    </p188:replyLst>
    <p188:txBody>
      <a:bodyPr/>
      <a:lstStyle/>
      <a:p>
        <a:r>
          <a:rPr lang="en-US"/>
          <a:t>To clarify - the top number reflects all *vacant* housing units, correct?</a:t>
        </a:r>
      </a:p>
    </p188:txBody>
  </p188:cm>
</p188:cmLst>
</file>

<file path=ppt/comments/modernComment_10C_A2639E60.xml><?xml version="1.0" encoding="utf-8"?>
<p188:cmLst xmlns:a="http://schemas.openxmlformats.org/drawingml/2006/main" xmlns:r="http://schemas.openxmlformats.org/officeDocument/2006/relationships" xmlns:p188="http://schemas.microsoft.com/office/powerpoint/2018/8/main">
  <p188:cm id="{C652FBCD-747B-4733-9D23-2A65EC927186}" authorId="{D228760E-D417-5105-014E-3533B1F966AC}" status="resolved" created="2025-08-19T14:20:49.430" complete="100000">
    <ac:deMkLst xmlns:ac="http://schemas.microsoft.com/office/drawing/2013/main/command">
      <pc:docMk xmlns:pc="http://schemas.microsoft.com/office/powerpoint/2013/main/command"/>
      <pc:sldMk xmlns:pc="http://schemas.microsoft.com/office/powerpoint/2013/main/command" cId="2724437600" sldId="268"/>
      <ac:spMk id="3" creationId="{8B19DE92-2381-6D07-C5C7-0255F9515F7E}"/>
    </ac:deMkLst>
    <p188:txBody>
      <a:bodyPr/>
      <a:lstStyle/>
      <a:p>
        <a:r>
          <a:rPr lang="en-US"/>
          <a:t>ADD SLIDE THAT IHCDA PRESENTED ABOUT HOW TO PARTICIPATE</a:t>
        </a:r>
      </a:p>
    </p188:txBody>
  </p188:cm>
  <p188:cm id="{75AD7391-4C23-40CF-95A8-8923F53AE6CD}" authorId="{453190D8-0907-AF06-17C7-B32CA2B33318}" status="resolved" created="2025-08-20T14:57:45.818" complete="100000">
    <pc:sldMkLst xmlns:pc="http://schemas.microsoft.com/office/powerpoint/2013/main/command">
      <pc:docMk/>
      <pc:sldMk cId="2724437600" sldId="268"/>
    </pc:sldMkLst>
    <p188:replyLst>
      <p188:reply id="{8D6CB1E8-EF6D-4663-8BBA-97A10A23270E}" authorId="{CDEB4FB4-F34D-71A2-37BC-43D349E50247}" created="2025-08-20T14:58:02.877">
        <p188:txBody>
          <a:bodyPr/>
          <a:lstStyle/>
          <a:p>
            <a:r>
              <a:rPr lang="en-US"/>
              <a:t>Highlight indy coc resources and bos</a:t>
            </a:r>
          </a:p>
        </p188:txBody>
      </p188:reply>
    </p188:replyLst>
    <p188:txBody>
      <a:bodyPr/>
      <a:lstStyle/>
      <a:p>
        <a:r>
          <a:rPr lang="en-US"/>
          <a:t>Abe to add Handbook of Help, Street Reach Indy, and Streets to Home(?)</a:t>
        </a:r>
      </a:p>
    </p188:txBody>
  </p188:cm>
</p188:cmLst>
</file>

<file path=ppt/comments/modernComment_110_3E56969F.xml><?xml version="1.0" encoding="utf-8"?>
<p188:cmLst xmlns:a="http://schemas.openxmlformats.org/drawingml/2006/main" xmlns:r="http://schemas.openxmlformats.org/officeDocument/2006/relationships" xmlns:p188="http://schemas.microsoft.com/office/powerpoint/2018/8/main">
  <p188:cm id="{C4556768-FA71-44DD-BE09-9EBC9B452467}" authorId="{453190D8-0907-AF06-17C7-B32CA2B33318}" status="resolved" created="2025-08-14T14:16:58.466" complete="100000">
    <ac:deMkLst xmlns:ac="http://schemas.microsoft.com/office/drawing/2013/main/command">
      <pc:docMk xmlns:pc="http://schemas.microsoft.com/office/powerpoint/2013/main/command"/>
      <pc:sldMk xmlns:pc="http://schemas.microsoft.com/office/powerpoint/2013/main/command" cId="1045862047" sldId="272"/>
      <ac:spMk id="2" creationId="{2EF06A1E-3166-3A83-A88D-E884726DD203}"/>
    </ac:deMkLst>
    <p188:replyLst>
      <p188:reply id="{3474A745-2EF4-4779-9AB3-755CA88B2B69}" authorId="{453190D8-0907-AF06-17C7-B32CA2B33318}" created="2025-08-20T14:06:01.818">
        <p188:txBody>
          <a:bodyPr/>
          <a:lstStyle/>
          <a:p>
            <a:r>
              <a:rPr lang="en-US"/>
              <a:t>Abe to add to slide</a:t>
            </a:r>
          </a:p>
        </p188:txBody>
      </p188:reply>
    </p188:replyLst>
    <p188:txBody>
      <a:bodyPr/>
      <a:lstStyle/>
      <a:p>
        <a:r>
          <a:rPr lang="en-US"/>
          <a:t>If needed, we have two from last two years:
1) reuniting a runaway youth
2) having to drop a gentleman back off at a hotel lobby because our shelters were full</a:t>
        </a:r>
      </a:p>
    </p188:txBody>
  </p188:cm>
</p188:cmLst>
</file>

<file path=ppt/comments/modernComment_147_956DE969.xml><?xml version="1.0" encoding="utf-8"?>
<p188:cmLst xmlns:a="http://schemas.openxmlformats.org/drawingml/2006/main" xmlns:r="http://schemas.openxmlformats.org/officeDocument/2006/relationships" xmlns:p188="http://schemas.microsoft.com/office/powerpoint/2018/8/main">
  <p188:cm id="{0209E34A-26AC-446A-B76A-77B5ADE5DB10}" authorId="{CDEB4FB4-F34D-71A2-37BC-43D349E50247}" status="resolved" created="2025-08-25T13:40:51.832" complete="100000">
    <pc:sldMkLst xmlns:pc="http://schemas.microsoft.com/office/powerpoint/2013/main/command">
      <pc:docMk/>
      <pc:sldMk cId="2507008361" sldId="327"/>
    </pc:sldMkLst>
    <p188:txBody>
      <a:bodyPr/>
      <a:lstStyle/>
      <a:p>
        <a:r>
          <a:rPr lang="en-US"/>
          <a:t>Update with Indyy CoC numbers?</a:t>
        </a:r>
      </a:p>
    </p188:txBody>
  </p188:cm>
</p188:cmLst>
</file>

<file path=ppt/comments/modernComment_156_817FAEB3.xml><?xml version="1.0" encoding="utf-8"?>
<p188:cmLst xmlns:a="http://schemas.openxmlformats.org/drawingml/2006/main" xmlns:r="http://schemas.openxmlformats.org/officeDocument/2006/relationships" xmlns:p188="http://schemas.microsoft.com/office/powerpoint/2018/8/main">
  <p188:cm id="{9555A5E2-27BB-4566-81A8-2DE1CDA8696A}" authorId="{DFC9AFCC-7B9D-F47F-DE2D-3D088389B703}" status="resolved" created="2025-08-05T18:43:22.507">
    <ac:deMkLst xmlns:ac="http://schemas.microsoft.com/office/drawing/2013/main/command">
      <pc:docMk xmlns:pc="http://schemas.microsoft.com/office/powerpoint/2013/main/command"/>
      <pc:sldMk xmlns:pc="http://schemas.microsoft.com/office/powerpoint/2013/main/command" cId="2172628659" sldId="342"/>
      <ac:spMk id="2" creationId="{718F07CB-4114-4056-9BCD-F2E3E2EFBFF0}"/>
    </ac:deMkLst>
    <p188:txBody>
      <a:bodyPr/>
      <a:lstStyle/>
      <a:p>
        <a:r>
          <a:rPr lang="en-US"/>
          <a:t>Mention cocnetwork email again for questions</a:t>
        </a:r>
      </a:p>
    </p188:txBody>
  </p188:cm>
</p188:cmLst>
</file>

<file path=ppt/comments/modernComment_165_A1E56487.xml><?xml version="1.0" encoding="utf-8"?>
<p188:cmLst xmlns:a="http://schemas.openxmlformats.org/drawingml/2006/main" xmlns:r="http://schemas.openxmlformats.org/officeDocument/2006/relationships" xmlns:p188="http://schemas.microsoft.com/office/powerpoint/2018/8/main">
  <p188:cm id="{68550D2E-3001-41D4-85A1-A7C1E4F985AB}" authorId="{D228760E-D417-5105-014E-3533B1F966AC}" status="resolved" created="2025-08-05T17:51:58.170">
    <ac:deMkLst xmlns:ac="http://schemas.microsoft.com/office/drawing/2013/main/command">
      <pc:docMk xmlns:pc="http://schemas.microsoft.com/office/powerpoint/2013/main/command"/>
      <pc:sldMk xmlns:pc="http://schemas.microsoft.com/office/powerpoint/2013/main/command" cId="2716165255" sldId="357"/>
      <ac:spMk id="3" creationId="{5BA878F6-7490-7206-9816-7A9F97BE1294}"/>
    </ac:deMkLst>
    <p188:txBody>
      <a:bodyPr/>
      <a:lstStyle/>
      <a:p>
        <a:r>
          <a:rPr lang="en-US"/>
          <a:t>[@Kornberger, Abigail] </a:t>
        </a:r>
      </a:p>
    </p188:txBody>
    <p188:extLst>
      <p:ext xmlns:p="http://schemas.openxmlformats.org/presentationml/2006/main" uri="{57CB4572-C831-44C2-8A1C-0ADB6CCDFE69}">
        <p223:reactions xmlns:p223="http://schemas.microsoft.com/office/powerpoint/2022/03/main">
          <p223:rxn type="👍">
            <p223:instance time="2025-08-07T13:26:00.046" authorId="{D228760E-D417-5105-014E-3533B1F966AC}"/>
          </p223:rxn>
        </p223:reactions>
      </p:ext>
    </p188:extLst>
  </p188:cm>
  <p188:cm id="{ECD2E401-C6EC-43E5-AFAD-47078815B0D7}" authorId="{453190D8-0907-AF06-17C7-B32CA2B33318}" status="resolved" created="2025-08-25T22:24:24.781" complete="100000">
    <pc:sldMkLst xmlns:pc="http://schemas.microsoft.com/office/powerpoint/2013/main/command">
      <pc:docMk/>
      <pc:sldMk cId="2716165255" sldId="357"/>
    </pc:sldMkLst>
    <p188:txBody>
      <a:bodyPr/>
      <a:lstStyle/>
      <a:p>
        <a:r>
          <a:rPr lang="en-US"/>
          <a:t>Moved the definitions under the last box - feel free to move back!</a:t>
        </a:r>
      </a:p>
    </p188:txBody>
  </p188:cm>
</p188:cmLst>
</file>

<file path=ppt/comments/modernComment_16D_88F1507.xml><?xml version="1.0" encoding="utf-8"?>
<p188:cmLst xmlns:a="http://schemas.openxmlformats.org/drawingml/2006/main" xmlns:r="http://schemas.openxmlformats.org/officeDocument/2006/relationships" xmlns:p188="http://schemas.microsoft.com/office/powerpoint/2018/8/main">
  <p188:cm id="{8F04A583-CB09-43E6-B149-B3351BA750E0}" authorId="{453190D8-0907-AF06-17C7-B32CA2B33318}" status="resolved" created="2025-08-20T14:13:22.791" complete="100000">
    <pc:sldMkLst xmlns:pc="http://schemas.microsoft.com/office/powerpoint/2013/main/command">
      <pc:docMk/>
      <pc:sldMk cId="143594759" sldId="365"/>
    </pc:sldMkLst>
    <p188:txBody>
      <a:bodyPr/>
      <a:lstStyle/>
      <a:p>
        <a:r>
          <a:rPr lang="en-US"/>
          <a:t>Abe to add Indy data</a:t>
        </a:r>
      </a:p>
    </p188:txBody>
    <p188:extLst>
      <p:ext xmlns:p="http://schemas.openxmlformats.org/presentationml/2006/main" uri="{57CB4572-C831-44C2-8A1C-0ADB6CCDFE69}">
        <p223:reactions xmlns:p223="http://schemas.microsoft.com/office/powerpoint/2022/03/main">
          <p223:rxn type="👍">
            <p223:instance time="2025-08-20T17:36:47.242" authorId="{D228760E-D417-5105-014E-3533B1F966AC}"/>
          </p223:rxn>
        </p223:reactions>
      </p:ext>
    </p188:extLst>
  </p188:cm>
</p188:cmLst>
</file>

<file path=ppt/comments/modernComment_170_829C8048.xml><?xml version="1.0" encoding="utf-8"?>
<p188:cmLst xmlns:a="http://schemas.openxmlformats.org/drawingml/2006/main" xmlns:r="http://schemas.openxmlformats.org/officeDocument/2006/relationships" xmlns:p188="http://schemas.microsoft.com/office/powerpoint/2018/8/main">
  <p188:cm id="{1F2FD571-1109-47E2-B6CA-6450FFCFB06B}" authorId="{D228760E-D417-5105-014E-3533B1F966AC}" created="2025-08-18T20:32:23.371">
    <ac:deMkLst xmlns:ac="http://schemas.microsoft.com/office/drawing/2013/main/command">
      <pc:docMk xmlns:pc="http://schemas.microsoft.com/office/powerpoint/2013/main/command"/>
      <pc:sldMk xmlns:pc="http://schemas.microsoft.com/office/powerpoint/2013/main/command" cId="2191294536" sldId="368"/>
      <ac:spMk id="2" creationId="{70C2A4B3-6DB6-ED6A-90E8-DAF3EEED38D7}"/>
    </ac:deMkLst>
    <p188:replyLst>
      <p188:reply id="{D1995280-AFE9-4D8B-95B8-E2EBD7E636C7}" authorId="{453190D8-0907-AF06-17C7-B32CA2B33318}" created="2025-08-25T00:13:47.476">
        <p188:txBody>
          <a:bodyPr/>
          <a:lstStyle/>
          <a:p>
            <a:r>
              <a:rPr lang="en-US"/>
              <a:t>In the notes ☺️</a:t>
            </a:r>
          </a:p>
        </p188:txBody>
      </p188:reply>
    </p188:replyLst>
    <p188:txBody>
      <a:bodyPr/>
      <a:lstStyle/>
      <a:p>
        <a:r>
          <a:rPr lang="en-US"/>
          <a:t>We need to add CHIP’s data</a:t>
        </a:r>
      </a:p>
    </p188:txBody>
  </p188:cm>
</p188:cmLst>
</file>

<file path=ppt/comments/modernComment_174_2038AB41.xml><?xml version="1.0" encoding="utf-8"?>
<p188:cmLst xmlns:a="http://schemas.openxmlformats.org/drawingml/2006/main" xmlns:r="http://schemas.openxmlformats.org/officeDocument/2006/relationships" xmlns:p188="http://schemas.microsoft.com/office/powerpoint/2018/8/main">
  <p188:cm id="{E74CF450-6BA6-4467-8D3E-DD4027C0CEBB}" authorId="{453190D8-0907-AF06-17C7-B32CA2B33318}" status="resolved" created="2025-08-25T00:51:03.552" complete="100000">
    <pc:sldMkLst xmlns:pc="http://schemas.microsoft.com/office/powerpoint/2013/main/command">
      <pc:docMk/>
      <pc:sldMk cId="540584769" sldId="372"/>
    </pc:sldMkLst>
    <p188:txBody>
      <a:bodyPr/>
      <a:lstStyle/>
      <a:p>
        <a:r>
          <a:rPr lang="en-US"/>
          <a:t>Possible additions:
- Folks with chronic health conditions (e.g., cancer) may wish to avoid congregate settings
- Some organizations don’t accept certain family compositions (e.g., there is almost nowhere in Indy for a single father)</a:t>
        </a:r>
      </a:p>
    </p188:txBody>
  </p188:cm>
</p188:cmLst>
</file>

<file path=ppt/comments/modernComment_17C_55D4466B.xml><?xml version="1.0" encoding="utf-8"?>
<p188:cmLst xmlns:a="http://schemas.openxmlformats.org/drawingml/2006/main" xmlns:r="http://schemas.openxmlformats.org/officeDocument/2006/relationships" xmlns:p188="http://schemas.microsoft.com/office/powerpoint/2018/8/main">
  <p188:cm id="{7ADC01DE-CFB1-4591-9739-01637FA48D0D}" authorId="{3ABB324E-31E8-9B9F-6E9A-CEB611D2EE1F}" status="resolved" created="2025-08-06T12:56:23.136" complete="100000">
    <pc:sldMkLst xmlns:pc="http://schemas.microsoft.com/office/powerpoint/2013/main/command">
      <pc:docMk/>
      <pc:sldMk cId="1439975019" sldId="380"/>
    </pc:sldMkLst>
    <p188:txBody>
      <a:bodyPr/>
      <a:lstStyle/>
      <a:p>
        <a:r>
          <a:rPr lang="en-US"/>
          <a:t>This is the definitions information I have shared with everyone I have presented on homelessness for over the last two years.  Technically Cat 3 is Homeless Under Other Federal Statutes, but I shorthand it here and usually explain.  Feel free to use or delete this slide.</a:t>
        </a:r>
      </a:p>
    </p188:txBody>
    <p188:extLst>
      <p:ext xmlns:p="http://schemas.openxmlformats.org/presentationml/2006/main" uri="{57CB4572-C831-44C2-8A1C-0ADB6CCDFE69}">
        <p223:reactions xmlns:p223="http://schemas.microsoft.com/office/powerpoint/2022/03/main">
          <p223:rxn type="👍">
            <p223:instance time="2025-08-06T13:03:56.719" authorId="{D228760E-D417-5105-014E-3533B1F966AC}"/>
          </p223:rxn>
        </p223:reactions>
      </p:ext>
    </p188:extLst>
  </p188:cm>
  <p188:cm id="{3C0B01C8-B01E-4295-88BD-C9451ECB0B67}" authorId="{453190D8-0907-AF06-17C7-B32CA2B33318}" status="resolved" created="2025-08-25T22:25:22.920" complete="100000">
    <pc:sldMkLst xmlns:pc="http://schemas.microsoft.com/office/powerpoint/2013/main/command">
      <pc:docMk/>
      <pc:sldMk cId="1439975019" sldId="380"/>
    </pc:sldMkLst>
    <p188:txBody>
      <a:bodyPr/>
      <a:lstStyle/>
      <a:p>
        <a:r>
          <a:rPr lang="en-US"/>
          <a:t>Pending our 8/26 review, I’m feeling a little worried on time. I think we could potentially remove this one and just jump right into the PIT on the next slide, if we need to make cuts after running through it together.</a:t>
        </a:r>
      </a:p>
    </p188:txBody>
  </p188:cm>
</p188:cmLst>
</file>

<file path=ppt/comments/modernComment_253_BD5A6A05.xml><?xml version="1.0" encoding="utf-8"?>
<p188:cmLst xmlns:a="http://schemas.openxmlformats.org/drawingml/2006/main" xmlns:r="http://schemas.openxmlformats.org/officeDocument/2006/relationships" xmlns:p188="http://schemas.microsoft.com/office/powerpoint/2018/8/main">
  <p188:cm id="{DDF08C23-9322-48BE-A089-B3F6D67FA781}" authorId="{D228760E-D417-5105-014E-3533B1F966AC}" status="resolved" created="2025-08-18T13:28:05.101" complete="100000">
    <ac:txMkLst xmlns:ac="http://schemas.microsoft.com/office/drawing/2013/main/command">
      <pc:docMk xmlns:pc="http://schemas.microsoft.com/office/powerpoint/2013/main/command"/>
      <pc:sldMk xmlns:pc="http://schemas.microsoft.com/office/powerpoint/2013/main/command" cId="3176819205" sldId="595"/>
      <ac:graphicFrameMk id="15" creationId="{DCB99D9B-4C5F-791C-918D-FC0E6ED505A0}"/>
      <dc:dgmMk xmlns:dc="http://schemas.microsoft.com/office/drawing/2013/diagram/command"/>
      <dc:nodeMk xmlns:dc="http://schemas.microsoft.com/office/drawing/2013/diagram/command" id="{0691D5E0-AF5E-4C27-82F1-2E28F771ABB8}"/>
      <ac:txMk cp="0" len="72">
        <ac:context len="73" hash="3147900332"/>
      </ac:txMk>
    </ac:txMkLst>
    <p188:pos x="6077439" y="5009288"/>
    <p188:replyLst>
      <p188:reply id="{C79C18D5-AD8C-471F-8071-C0FC2864F599}" authorId="{453190D8-0907-AF06-17C7-B32CA2B33318}" created="2025-08-20T13:45:48.136">
        <p188:txBody>
          <a:bodyPr/>
          <a:lstStyle/>
          <a:p>
            <a:r>
              <a:rPr lang="en-US"/>
              <a:t>100%!</a:t>
            </a:r>
          </a:p>
        </p188:txBody>
      </p188:reply>
    </p188:replyLst>
    <p188:txBody>
      <a:bodyPr/>
      <a:lstStyle/>
      <a:p>
        <a:r>
          <a:rPr lang="en-US"/>
          <a:t>I think it is important to mention that we do count people who are staying at DV shelters</a:t>
        </a:r>
      </a:p>
    </p188:txBody>
    <p188:extLst>
      <p:ext xmlns:p="http://schemas.openxmlformats.org/presentationml/2006/main" uri="{57CB4572-C831-44C2-8A1C-0ADB6CCDFE69}">
        <p223:reactions xmlns:p223="http://schemas.microsoft.com/office/powerpoint/2022/03/main">
          <p223:rxn type="👍">
            <p223:instance time="2025-08-25T13:42:05.294" authorId="{D228760E-D417-5105-014E-3533B1F966AC}"/>
          </p223:rxn>
        </p223:reactions>
      </p:ext>
    </p188:extLst>
  </p188:cm>
</p188:cmLst>
</file>

<file path=ppt/comments/modernComment_254_0.xml><?xml version="1.0" encoding="utf-8"?>
<p188:cmLst xmlns:a="http://schemas.openxmlformats.org/drawingml/2006/main" xmlns:r="http://schemas.openxmlformats.org/officeDocument/2006/relationships" xmlns:p188="http://schemas.microsoft.com/office/powerpoint/2018/8/main">
  <p188:cm id="{0CE5C5EA-D26D-4925-AAB4-C77E13D923C5}" authorId="{D228760E-D417-5105-014E-3533B1F966AC}" status="resolved" created="2025-08-25T15:19:12.509" complete="100000">
    <ac:deMkLst xmlns:ac="http://schemas.microsoft.com/office/drawing/2013/main/command">
      <pc:docMk xmlns:pc="http://schemas.microsoft.com/office/powerpoint/2013/main/command"/>
      <pc:sldMk xmlns:pc="http://schemas.microsoft.com/office/powerpoint/2013/main/command" cId="0" sldId="596"/>
      <ac:picMk id="2" creationId="{D5222285-2C59-62A5-C72C-E21F26C3593F}"/>
    </ac:deMkLst>
    <p188:txBody>
      <a:bodyPr/>
      <a:lstStyle/>
      <a:p>
        <a:r>
          <a:rPr lang="en-US"/>
          <a:t>Do we need to add the CoC of Indianapolis logo here?</a:t>
        </a:r>
      </a:p>
    </p188:txBody>
  </p188:cm>
</p188:cmLst>
</file>

<file path=ppt/comments/modernComment_298_1B2215B8.xml><?xml version="1.0" encoding="utf-8"?>
<p188:cmLst xmlns:a="http://schemas.openxmlformats.org/drawingml/2006/main" xmlns:r="http://schemas.openxmlformats.org/officeDocument/2006/relationships" xmlns:p188="http://schemas.microsoft.com/office/powerpoint/2018/8/main">
  <p188:cm id="{3F1F6FAC-E21F-45DE-88BA-BF6FADB12F19}" authorId="{CDEB4FB4-F34D-71A2-37BC-43D349E50247}" status="resolved" created="2025-08-19T13:15:32.587" complete="100000">
    <pc:sldMkLst xmlns:pc="http://schemas.microsoft.com/office/powerpoint/2013/main/command">
      <pc:docMk/>
      <pc:sldMk cId="455218616" sldId="664"/>
    </pc:sldMkLst>
    <p188:replyLst>
      <p188:reply id="{FE6F08A6-4171-463B-9F71-B3A92A9E2BA2}" authorId="{453190D8-0907-AF06-17C7-B32CA2B33318}" created="2025-08-20T13:38:50.659">
        <p188:txBody>
          <a:bodyPr/>
          <a:lstStyle/>
          <a:p>
            <a:r>
              <a:rPr lang="en-US"/>
              <a:t>SPM</a:t>
            </a:r>
          </a:p>
        </p188:txBody>
      </p188:reply>
      <p188:reply id="{1F8922AD-0FE7-4C6F-A17E-8C456F7DF2F5}" authorId="{CDEB4FB4-F34D-71A2-37BC-43D349E50247}" created="2025-08-20T14:47:09.198">
        <p188:txBody>
          <a:bodyPr/>
          <a:lstStyle/>
          <a:p>
            <a:r>
              <a:rPr lang="en-US"/>
              <a:t>Combine charts and update with BoS data</a:t>
            </a:r>
          </a:p>
        </p188:txBody>
      </p188:reply>
      <p188:reply id="{03D552F5-A22D-4D90-9F07-45A21B998EE9}" authorId="{CDEB4FB4-F34D-71A2-37BC-43D349E50247}" created="2025-08-20T14:48:05.296">
        <p188:txBody>
          <a:bodyPr/>
          <a:lstStyle/>
          <a:p>
            <a:r>
              <a:rPr lang="en-US"/>
              <a:t>Measure 7 </a:t>
            </a:r>
          </a:p>
        </p188:txBody>
      </p188:reply>
      <p188:reply id="{B7542A03-1E89-44AC-9251-2EC0F1EBE8A7}" authorId="{CDEB4FB4-F34D-71A2-37BC-43D349E50247}" created="2025-08-25T13:36:19.577">
        <p188:txBody>
          <a:bodyPr/>
          <a:lstStyle/>
          <a:p>
            <a:r>
              <a:rPr lang="en-US"/>
              <a:t>Still need to update</a:t>
            </a:r>
          </a:p>
        </p188:txBody>
      </p188:reply>
      <p188:reply id="{ABF8CE13-D3FE-4DA2-9A8A-46709AFD4694}" authorId="{CDEB4FB4-F34D-71A2-37BC-43D349E50247}" created="2025-08-25T14:24:31.456">
        <p188:txBody>
          <a:bodyPr/>
          <a:lstStyle/>
          <a:p>
            <a:r>
              <a:rPr lang="en-US"/>
              <a:t>May move forward without RRH</a:t>
            </a:r>
          </a:p>
        </p188:txBody>
      </p188:reply>
    </p188:replyLst>
    <p188:txBody>
      <a:bodyPr/>
      <a:lstStyle/>
      <a:p>
        <a:r>
          <a:rPr lang="en-US"/>
          <a:t>Is this data coming from SPM and LSA? </a:t>
        </a:r>
      </a:p>
    </p188:txBody>
  </p188:cm>
  <p188:cm id="{01C223B7-72D4-48B4-AEFE-644E25C6636C}" authorId="{CDEB4FB4-F34D-71A2-37BC-43D349E50247}" status="resolved" created="2025-08-26T15:40:40.759" complete="100000">
    <pc:sldMkLst xmlns:pc="http://schemas.microsoft.com/office/powerpoint/2013/main/command">
      <pc:docMk/>
      <pc:sldMk cId="455218616" sldId="664"/>
    </pc:sldMkLst>
    <p188:txBody>
      <a:bodyPr/>
      <a:lstStyle/>
      <a:p>
        <a:r>
          <a:rPr lang="en-US"/>
          <a:t>Don’t reference previously slide. These numbers do not include RRH</a:t>
        </a:r>
      </a:p>
    </p188:txBody>
  </p188:cm>
</p188:cmLst>
</file>

<file path=ppt/comments/modernComment_299_E3795D92.xml><?xml version="1.0" encoding="utf-8"?>
<p188:cmLst xmlns:a="http://schemas.openxmlformats.org/drawingml/2006/main" xmlns:r="http://schemas.openxmlformats.org/officeDocument/2006/relationships" xmlns:p188="http://schemas.microsoft.com/office/powerpoint/2018/8/main">
  <p188:cm id="{C468D1A0-7C03-4299-83D8-22E6A68B94BD}" authorId="{CDEB4FB4-F34D-71A2-37BC-43D349E50247}" status="resolved" created="2025-08-18T18:47:51.518" complete="100000">
    <pc:sldMkLst xmlns:pc="http://schemas.microsoft.com/office/powerpoint/2013/main/command">
      <pc:docMk/>
      <pc:sldMk cId="3816381842" sldId="665"/>
    </pc:sldMkLst>
    <p188:txBody>
      <a:bodyPr/>
      <a:lstStyle/>
      <a:p>
        <a:r>
          <a:rPr lang="en-US"/>
          <a:t>Updated with BoS data</a:t>
        </a:r>
      </a:p>
    </p188:txBody>
  </p188:cm>
</p188:cmLst>
</file>

<file path=ppt/comments/modernComment_29A_F3F08FBD.xml><?xml version="1.0" encoding="utf-8"?>
<p188:cmLst xmlns:a="http://schemas.openxmlformats.org/drawingml/2006/main" xmlns:r="http://schemas.openxmlformats.org/officeDocument/2006/relationships" xmlns:p188="http://schemas.microsoft.com/office/powerpoint/2018/8/main">
  <p188:cm id="{4D83FBB7-4E15-4DBB-8872-6BD793B97FF2}" authorId="{D228760E-D417-5105-014E-3533B1F966AC}" status="resolved" created="2025-08-18T14:09:25.043" complete="100000">
    <ac:txMkLst xmlns:ac="http://schemas.microsoft.com/office/drawing/2013/main/command">
      <pc:docMk xmlns:pc="http://schemas.microsoft.com/office/powerpoint/2013/main/command"/>
      <pc:sldMk xmlns:pc="http://schemas.microsoft.com/office/powerpoint/2013/main/command" cId="4092628925" sldId="666"/>
      <ac:spMk id="18" creationId="{5E6C9AA2-99EB-DCDD-BC59-0CFDCD19AEF2}"/>
      <ac:txMk cp="0" len="14">
        <ac:context len="15" hash="593914389"/>
      </ac:txMk>
    </ac:txMkLst>
    <p188:replyLst>
      <p188:reply id="{8A87B6FD-E797-4534-99F2-F88C69B0BB3B}" authorId="{453190D8-0907-AF06-17C7-B32CA2B33318}" created="2025-08-25T00:11:41.860">
        <p188:txBody>
          <a:bodyPr/>
          <a:lstStyle/>
          <a:p>
            <a:r>
              <a:rPr lang="en-US"/>
              <a:t>Added 100 for Marion County</a:t>
            </a:r>
          </a:p>
        </p188:txBody>
      </p188:reply>
    </p188:replyLst>
    <p188:txBody>
      <a:bodyPr/>
      <a:lstStyle/>
      <a:p>
        <a:r>
          <a:rPr lang="en-US"/>
          <a:t>How many volunteers for IN-CoC?</a:t>
        </a:r>
      </a:p>
    </p188:txBody>
  </p188:cm>
  <p188:cm id="{289C7C1E-2F0E-43D6-AEA3-DBEB844B1D7F}" authorId="{D228760E-D417-5105-014E-3533B1F966AC}" status="resolved" created="2025-08-18T14:09:41.043" complete="100000">
    <ac:deMkLst xmlns:ac="http://schemas.microsoft.com/office/drawing/2013/main/command">
      <pc:docMk xmlns:pc="http://schemas.microsoft.com/office/powerpoint/2013/main/command"/>
      <pc:sldMk xmlns:pc="http://schemas.microsoft.com/office/powerpoint/2013/main/command" cId="4092628925" sldId="666"/>
      <ac:spMk id="20" creationId="{271904DD-AAB5-EB8D-C0E8-68897290C097}"/>
    </ac:deMkLst>
    <p188:txBody>
      <a:bodyPr/>
      <a:lstStyle/>
      <a:p>
        <a:r>
          <a:rPr lang="en-US"/>
          <a:t>Is this relevant info to get from CHIP?</a:t>
        </a:r>
      </a:p>
    </p188:txBody>
  </p188:cm>
  <p188:cm id="{564C93E2-8913-4FEF-9F79-1E334442509E}" authorId="{D228760E-D417-5105-014E-3533B1F966AC}" status="resolved" created="2025-08-18T14:10:27.750" complete="100000">
    <ac:deMkLst xmlns:ac="http://schemas.microsoft.com/office/drawing/2013/main/command">
      <pc:docMk xmlns:pc="http://schemas.microsoft.com/office/powerpoint/2013/main/command"/>
      <pc:sldMk xmlns:pc="http://schemas.microsoft.com/office/powerpoint/2013/main/command" cId="4092628925" sldId="666"/>
      <ac:spMk id="16" creationId="{26EC891B-D1A3-0C8F-66D7-2370FBE3EB4F}"/>
    </ac:deMkLst>
    <p188:txBody>
      <a:bodyPr/>
      <a:lstStyle/>
      <a:p>
        <a:r>
          <a:rPr lang="en-US"/>
          <a:t>Should we take this one out or just mention the count happened throughout the state?</a:t>
        </a:r>
      </a:p>
    </p188:txBody>
  </p188:cm>
  <p188:cm id="{52B39C59-A569-4139-83FD-E57497213573}" authorId="{453190D8-0907-AF06-17C7-B32CA2B33318}" status="resolved" created="2025-08-20T14:07:33.767" complete="100000">
    <pc:sldMkLst xmlns:pc="http://schemas.microsoft.com/office/powerpoint/2013/main/command">
      <pc:docMk/>
      <pc:sldMk cId="4092628925" sldId="666"/>
    </pc:sldMkLst>
    <p188:replyLst>
      <p188:reply id="{1F044CC2-36A6-44F2-B2FF-9E7F12A19AEA}" authorId="{453190D8-0907-AF06-17C7-B32CA2B33318}" created="2025-08-25T12:59:22.255">
        <p188:txBody>
          <a:bodyPr/>
          <a:lstStyle/>
          <a:p>
            <a:r>
              <a:rPr lang="en-US"/>
              <a:t>Added 37 for Indy</a:t>
            </a:r>
          </a:p>
        </p188:txBody>
      </p188:reply>
      <p188:reply id="{8C52F2AB-53DA-4E06-B376-0D8421C91E1F}" authorId="{D228760E-D417-5105-014E-3533B1F966AC}" created="2025-08-25T13:42:47.050">
        <p188:txBody>
          <a:bodyPr/>
          <a:lstStyle/>
          <a:p>
            <a:r>
              <a:rPr lang="en-US"/>
              <a:t>Thank you!</a:t>
            </a:r>
          </a:p>
        </p188:txBody>
      </p188:reply>
    </p188:replyLst>
    <p188:txBody>
      <a:bodyPr/>
      <a:lstStyle/>
      <a:p>
        <a:r>
          <a:rPr lang="en-US"/>
          <a:t>Agencies - ES/TH agencies included in PIT and survey partners</a:t>
        </a:r>
      </a:p>
    </p188:txBody>
    <p188:extLst>
      <p:ext xmlns:p="http://schemas.openxmlformats.org/presentationml/2006/main" uri="{57CB4572-C831-44C2-8A1C-0ADB6CCDFE69}">
        <p223:reactions xmlns:p223="http://schemas.microsoft.com/office/powerpoint/2022/03/main">
          <p223:rxn type="👍">
            <p223:instance time="2025-08-25T13:42:39.023" authorId="{D228760E-D417-5105-014E-3533B1F966AC}"/>
          </p223:rxn>
        </p223:reactions>
      </p:ext>
    </p188:extLst>
  </p188:cm>
  <p188:cm id="{91701D7F-C2B8-4C40-BEF1-8F042F57A0C8}" authorId="{D228760E-D417-5105-014E-3533B1F966AC}" status="resolved" created="2025-08-25T14:08:07.782" complete="100000">
    <pc:sldMkLst xmlns:pc="http://schemas.microsoft.com/office/powerpoint/2013/main/command">
      <pc:docMk/>
      <pc:sldMk cId="4092628925" sldId="666"/>
    </pc:sldMkLst>
    <p188:txBody>
      <a:bodyPr/>
      <a:lstStyle/>
      <a:p>
        <a:r>
          <a:rPr lang="en-US"/>
          <a:t>Update this number to include all the partners</a:t>
        </a:r>
      </a:p>
    </p188:txBody>
    <p188:extLst>
      <p:ext xmlns:p="http://schemas.openxmlformats.org/presentationml/2006/main" uri="{57CB4572-C831-44C2-8A1C-0ADB6CCDFE69}">
        <p223:reactions xmlns:p223="http://schemas.microsoft.com/office/powerpoint/2022/03/main">
          <p223:rxn type="👍">
            <p223:instance time="2025-08-25T18:16:58.660" authorId="{D228760E-D417-5105-014E-3533B1F966AC}"/>
          </p223:rxn>
        </p223:reactions>
      </p:ext>
    </p188:extLst>
  </p188:cm>
  <p188:cm id="{E8C97B97-4367-42DA-97E3-3467659045C9}" authorId="{453190D8-0907-AF06-17C7-B32CA2B33318}" status="resolved" created="2025-08-25T15:32:27.685" complete="100000">
    <pc:sldMkLst xmlns:pc="http://schemas.microsoft.com/office/powerpoint/2013/main/command">
      <pc:docMk/>
      <pc:sldMk cId="4092628925" sldId="666"/>
    </pc:sldMkLst>
    <p188:replyLst>
      <p188:reply id="{AC615EC9-99CF-4C4A-AEFD-E7C742E1A962}" authorId="{D228760E-D417-5105-014E-3533B1F966AC}" created="2025-08-25T17:50:39.241">
        <p188:txBody>
          <a:bodyPr/>
          <a:lstStyle/>
          <a:p>
            <a:r>
              <a:rPr lang="en-US"/>
              <a:t>Based on the 71 that participated from our BoS and Marion Co. </a:t>
            </a:r>
          </a:p>
        </p188:txBody>
      </p188:reply>
      <p188:reply id="{3E7C6954-55A3-4CA9-BDB3-3967C940C73C}" authorId="{D228760E-D417-5105-014E-3533B1F966AC}" created="2025-08-25T17:51:59.166">
        <p188:txBody>
          <a:bodyPr/>
          <a:lstStyle/>
          <a:p>
            <a:r>
              <a:rPr lang="en-US"/>
              <a:t>Let me know if that does not make sense or if you need the list of all participating counties (participating can be with or without a count).</a:t>
            </a:r>
          </a:p>
        </p188:txBody>
      </p188:reply>
      <p188:reply id="{A8D36F7C-FBD3-4592-8D81-63837841DADE}" authorId="{453190D8-0907-AF06-17C7-B32CA2B33318}" created="2025-08-25T19:51:24.750">
        <p188:txBody>
          <a:bodyPr/>
          <a:lstStyle/>
          <a:p>
            <a:r>
              <a:rPr lang="en-US"/>
              <a:t>This is great, thank you!</a:t>
            </a:r>
          </a:p>
        </p188:txBody>
      </p188:reply>
    </p188:replyLst>
    <p188:txBody>
      <a:bodyPr/>
      <a:lstStyle/>
      <a:p>
        <a:r>
          <a:rPr lang="en-US"/>
          <a:t>To clarify - the 94% reflects the population included based on which Indiana counties participated?</a:t>
        </a:r>
      </a:p>
    </p188:txBody>
  </p188:cm>
  <p188:cm id="{37C3D26F-CFFD-4E3A-866B-6E795B0DE3D2}" authorId="{453190D8-0907-AF06-17C7-B32CA2B33318}" status="resolved" created="2025-08-25T15:59:11.251" complete="100000">
    <pc:sldMkLst xmlns:pc="http://schemas.microsoft.com/office/powerpoint/2013/main/command">
      <pc:docMk/>
      <pc:sldMk cId="4092628925" sldId="666"/>
    </pc:sldMkLst>
    <p188:txBody>
      <a:bodyPr/>
      <a:lstStyle/>
      <a:p>
        <a:r>
          <a:rPr lang="en-US"/>
          <a:t>I pulled this one up a little bit, so we could flow directly from the “more than a count” slide to the actual numbers.</a:t>
        </a:r>
      </a:p>
    </p188:txBody>
    <p188:extLst>
      <p:ext xmlns:p="http://schemas.openxmlformats.org/presentationml/2006/main" uri="{57CB4572-C831-44C2-8A1C-0ADB6CCDFE69}">
        <p223:reactions xmlns:p223="http://schemas.microsoft.com/office/powerpoint/2022/03/main">
          <p223:rxn type="👍">
            <p223:instance time="2025-08-25T17:50:47.903" authorId="{D228760E-D417-5105-014E-3533B1F966AC}"/>
          </p223:rxn>
        </p223:reactions>
      </p:ext>
    </p188:extLst>
  </p188:cm>
</p188:cmLst>
</file>

<file path=ppt/comments/modernComment_29C_10644E0D.xml><?xml version="1.0" encoding="utf-8"?>
<p188:cmLst xmlns:a="http://schemas.openxmlformats.org/drawingml/2006/main" xmlns:r="http://schemas.openxmlformats.org/officeDocument/2006/relationships" xmlns:p188="http://schemas.microsoft.com/office/powerpoint/2018/8/main">
  <p188:cm id="{03CFBDCD-9D5F-4B4B-ABF4-942FCDC2399A}" authorId="{453190D8-0907-AF06-17C7-B32CA2B33318}" status="resolved" created="2025-08-20T14:25:38.332" complete="100000">
    <pc:sldMkLst xmlns:pc="http://schemas.microsoft.com/office/powerpoint/2013/main/command">
      <pc:docMk/>
      <pc:sldMk cId="275009037" sldId="668"/>
    </pc:sldMkLst>
    <p188:txBody>
      <a:bodyPr/>
      <a:lstStyle/>
      <a:p>
        <a:r>
          <a:rPr lang="en-US"/>
          <a:t>Indy data is in the notes to add to charts ☺️</a:t>
        </a:r>
      </a:p>
    </p188:txBody>
    <p188:extLst>
      <p:ext xmlns:p="http://schemas.openxmlformats.org/presentationml/2006/main" uri="{57CB4572-C831-44C2-8A1C-0ADB6CCDFE69}">
        <p223:reactions xmlns:p223="http://schemas.microsoft.com/office/powerpoint/2022/03/main">
          <p223:rxn type="👍">
            <p223:instance time="2025-08-20T17:52:40.639" authorId="{D228760E-D417-5105-014E-3533B1F966AC}"/>
          </p223:rxn>
        </p223:reactions>
      </p:ext>
    </p188:extLst>
  </p188:cm>
  <p188:cm id="{16BC244D-1719-48CA-B082-54FADDF3F78F}" authorId="{D228760E-D417-5105-014E-3533B1F966AC}" status="resolved" created="2025-08-20T14:29:07.441" complete="100000">
    <pc:sldMkLst xmlns:pc="http://schemas.microsoft.com/office/powerpoint/2013/main/command">
      <pc:docMk/>
      <pc:sldMk cId="275009037" sldId="668"/>
    </pc:sldMkLst>
    <p188:replyLst>
      <p188:reply id="{775B62C5-0DDD-40AE-A3F5-A6AD2A6367FC}" authorId="{D228760E-D417-5105-014E-3533B1F966AC}" created="2025-08-20T14:31:53.955">
        <p188:txBody>
          <a:bodyPr/>
          <a:lstStyle/>
          <a:p>
            <a:r>
              <a:rPr lang="en-US"/>
              <a:t>Mention that homeless youth is a small number here but that is not because the problem is non-existent, rather the PIT does not capture unstably housed youth (i.e., couch surfers, doubled-up situations, etc.)</a:t>
            </a:r>
          </a:p>
        </p188:txBody>
      </p188:reply>
      <p188:reply id="{77DFF726-F78F-4FB0-ACBB-1A8AF0C5C044}" authorId="{453190D8-0907-AF06-17C7-B32CA2B33318}" created="2025-08-26T15:22:28.262">
        <p188:txBody>
          <a:bodyPr/>
          <a:lstStyle/>
          <a:p>
            <a:r>
              <a:rPr lang="en-US"/>
              <a:t>Abe to add AO data for 2023</a:t>
            </a:r>
          </a:p>
        </p188:txBody>
      </p188:reply>
      <p188:reply id="{9DAEBB1B-792B-4F1A-8DBC-338EFAD031FB}" authorId="{453190D8-0907-AF06-17C7-B32CA2B33318}" created="2025-08-26T17:26:13.799">
        <p188:txBody>
          <a:bodyPr/>
          <a:lstStyle/>
          <a:p>
            <a:r>
              <a:rPr lang="en-US"/>
              <a:t>Added</a:t>
            </a:r>
          </a:p>
        </p188:txBody>
      </p188:reply>
    </p188:replyLst>
    <p188:txBody>
      <a:bodyPr/>
      <a:lstStyle/>
      <a:p>
        <a:r>
          <a:rPr lang="en-US"/>
          <a:t>Most individuals who are unsheltered are in HH without children</a:t>
        </a:r>
      </a:p>
    </p188:txBody>
  </p188:cm>
</p188:cmLst>
</file>

<file path=ppt/comments/modernComment_29F_D2663AF8.xml><?xml version="1.0" encoding="utf-8"?>
<p188:cmLst xmlns:a="http://schemas.openxmlformats.org/drawingml/2006/main" xmlns:r="http://schemas.openxmlformats.org/officeDocument/2006/relationships" xmlns:p188="http://schemas.microsoft.com/office/powerpoint/2018/8/main">
  <p188:cm id="{3109AD74-310F-4EFB-A5A9-4BA36B6B3646}" authorId="{D228760E-D417-5105-014E-3533B1F966AC}" status="resolved" created="2025-08-20T14:17:36.476" complete="100000">
    <ac:deMkLst xmlns:ac="http://schemas.microsoft.com/office/drawing/2013/main/command">
      <pc:docMk xmlns:pc="http://schemas.microsoft.com/office/powerpoint/2013/main/command"/>
      <pc:sldMk xmlns:pc="http://schemas.microsoft.com/office/powerpoint/2013/main/command" cId="3529915128" sldId="671"/>
      <ac:spMk id="2" creationId="{CB8FB659-CC11-4BE1-0346-3A8B4FD5C23D}"/>
    </ac:deMkLst>
    <p188:txBody>
      <a:bodyPr/>
      <a:lstStyle/>
      <a:p>
        <a:r>
          <a:rPr lang="en-US"/>
          <a:t>Between 2023 and 2025</a:t>
        </a:r>
      </a:p>
    </p188:txBody>
    <p188:extLst>
      <p:ext xmlns:p="http://schemas.openxmlformats.org/presentationml/2006/main" uri="{57CB4572-C831-44C2-8A1C-0ADB6CCDFE69}">
        <p223:reactions xmlns:p223="http://schemas.microsoft.com/office/powerpoint/2022/03/main">
          <p223:rxn type="👍">
            <p223:instance time="2025-08-20T17:36:26.779" authorId="{D228760E-D417-5105-014E-3533B1F966AC}"/>
          </p223:rxn>
        </p223:reactions>
      </p:ext>
    </p188:extLst>
  </p188:cm>
</p188:cmLst>
</file>

<file path=ppt/comments/modernComment_2A3_0.xml><?xml version="1.0" encoding="utf-8"?>
<p188:cmLst xmlns:a="http://schemas.openxmlformats.org/drawingml/2006/main" xmlns:r="http://schemas.openxmlformats.org/officeDocument/2006/relationships" xmlns:p188="http://schemas.microsoft.com/office/powerpoint/2018/8/main">
  <p188:cm id="{0833AF0F-9211-40B9-AA1A-328E5D82F0A5}" authorId="{CDEB4FB4-F34D-71A2-37BC-43D349E50247}" status="resolved" created="2025-08-19T19:17:40.329" complete="100000">
    <pc:sldMkLst xmlns:pc="http://schemas.microsoft.com/office/powerpoint/2013/main/command">
      <pc:docMk/>
      <pc:sldMk cId="0" sldId="675"/>
    </pc:sldMkLst>
    <p188:txBody>
      <a:bodyPr/>
      <a:lstStyle/>
      <a:p>
        <a:r>
          <a:rPr lang="en-US"/>
          <a:t>Add IN 503 Information</a:t>
        </a:r>
      </a:p>
    </p188:txBody>
  </p188:cm>
</p188:cmLst>
</file>

<file path=ppt/comments/modernComment_2A4_FA391AAB.xml><?xml version="1.0" encoding="utf-8"?>
<p188:cmLst xmlns:a="http://schemas.openxmlformats.org/drawingml/2006/main" xmlns:r="http://schemas.openxmlformats.org/officeDocument/2006/relationships" xmlns:p188="http://schemas.microsoft.com/office/powerpoint/2018/8/main">
  <p188:cm id="{123450C4-C887-46F7-A767-95BA9F84618B}" authorId="{453190D8-0907-AF06-17C7-B32CA2B33318}" status="resolved" created="2025-08-25T22:35:00.555" complete="100000">
    <pc:sldMkLst xmlns:pc="http://schemas.microsoft.com/office/powerpoint/2013/main/command">
      <pc:docMk/>
      <pc:sldMk cId="4198046379" sldId="676"/>
    </pc:sldMkLst>
    <p188:replyLst>
      <p188:reply id="{1E3AAE47-A903-4F4F-80F3-DD995EDC0664}" authorId="{453190D8-0907-AF06-17C7-B32CA2B33318}" created="2025-08-25T22:35:44.196">
        <p188:txBody>
          <a:bodyPr/>
          <a:lstStyle/>
          <a:p>
            <a:r>
              <a:rPr lang="en-US"/>
              <a:t>If yes, I could also see this going in front of the “What is Working” section, with the message that Indiana is slowing the rise in homelessness, but our programs that work are not resourced to meet the need at scale.</a:t>
            </a:r>
          </a:p>
        </p188:txBody>
      </p188:reply>
    </p188:replyLst>
    <p188:txBody>
      <a:bodyPr/>
      <a:lstStyle/>
      <a:p>
        <a:r>
          <a:rPr lang="en-US"/>
          <a:t>Do we want (here or elsewhere) to compare these numbers to the national numbers? We don’t have 2025 US numbers, but from 2019 to 2024, the US increased ~36%, compared to ~14% for BoS and ~9% for Indy.</a:t>
        </a:r>
      </a:p>
    </p188:txBody>
  </p188:cm>
</p188:cmLst>
</file>

<file path=ppt/comments/modernComment_2A6_FFA48001.xml><?xml version="1.0" encoding="utf-8"?>
<p188:cmLst xmlns:a="http://schemas.openxmlformats.org/drawingml/2006/main" xmlns:r="http://schemas.openxmlformats.org/officeDocument/2006/relationships" xmlns:p188="http://schemas.microsoft.com/office/powerpoint/2018/8/main">
  <p188:cm id="{3285A695-A714-4036-97A7-883D4E6B765F}" authorId="{453190D8-0907-AF06-17C7-B32CA2B33318}" status="resolved" created="2025-08-20T14:38:36.952" complete="100000">
    <pc:sldMkLst xmlns:pc="http://schemas.microsoft.com/office/powerpoint/2013/main/command">
      <pc:docMk/>
      <pc:sldMk cId="4288970753" sldId="678"/>
    </pc:sldMkLst>
    <p188:replyLst>
      <p188:reply id="{C64F4FFD-FABA-43A3-9791-8923404349D0}" authorId="{453190D8-0907-AF06-17C7-B32CA2B33318}" created="2025-08-25T00:18:34.419">
        <p188:txBody>
          <a:bodyPr/>
          <a:lstStyle/>
          <a:p>
            <a:r>
              <a:rPr lang="en-US"/>
              <a:t>Added to chart</a:t>
            </a:r>
          </a:p>
        </p188:txBody>
      </p188:reply>
    </p188:replyLst>
    <p188:txBody>
      <a:bodyPr/>
      <a:lstStyle/>
      <a:p>
        <a:r>
          <a:rPr lang="en-US"/>
          <a:t>Abe to add Indy to notes</a:t>
        </a:r>
      </a:p>
    </p188:txBody>
  </p188:cm>
</p188:cmLst>
</file>

<file path=ppt/comments/modernComment_2A7_17244F1C.xml><?xml version="1.0" encoding="utf-8"?>
<p188:cmLst xmlns:a="http://schemas.openxmlformats.org/drawingml/2006/main" xmlns:r="http://schemas.openxmlformats.org/officeDocument/2006/relationships" xmlns:p188="http://schemas.microsoft.com/office/powerpoint/2018/8/main">
  <p188:cm id="{7AD81A81-E08E-4F0E-8C78-E542D8810CC8}" authorId="{453190D8-0907-AF06-17C7-B32CA2B33318}" status="resolved" created="2025-08-20T14:38:46.800" complete="100000">
    <pc:sldMkLst xmlns:pc="http://schemas.microsoft.com/office/powerpoint/2013/main/command">
      <pc:docMk/>
      <pc:sldMk cId="388255516" sldId="679"/>
    </pc:sldMkLst>
    <p188:replyLst>
      <p188:reply id="{5FA91345-794E-4EF8-80BF-C7F992A2347E}" authorId="{453190D8-0907-AF06-17C7-B32CA2B33318}" created="2025-08-25T00:19:17.944">
        <p188:txBody>
          <a:bodyPr/>
          <a:lstStyle/>
          <a:p>
            <a:r>
              <a:rPr lang="en-US"/>
              <a:t>Added</a:t>
            </a:r>
          </a:p>
        </p188:txBody>
      </p188:reply>
    </p188:replyLst>
    <p188:txBody>
      <a:bodyPr/>
      <a:lstStyle/>
      <a:p>
        <a:r>
          <a:rPr lang="en-US"/>
          <a:t>Abe to add Indy in notes</a:t>
        </a:r>
      </a:p>
    </p188:txBody>
  </p188:cm>
</p188:cmLst>
</file>

<file path=ppt/comments/modernComment_2AE_AF7C2E0C.xml><?xml version="1.0" encoding="utf-8"?>
<p188:cmLst xmlns:a="http://schemas.openxmlformats.org/drawingml/2006/main" xmlns:r="http://schemas.openxmlformats.org/officeDocument/2006/relationships" xmlns:p188="http://schemas.microsoft.com/office/powerpoint/2018/8/main">
  <p188:cm id="{F1E48234-A822-4524-97FF-C95815E89AFB}" authorId="{CDEB4FB4-F34D-71A2-37BC-43D349E50247}" status="resolved" created="2025-08-25T16:55:57.914" complete="100000">
    <pc:sldMkLst xmlns:pc="http://schemas.microsoft.com/office/powerpoint/2013/main/command">
      <pc:docMk/>
      <pc:sldMk cId="2944151052" sldId="686"/>
    </pc:sldMkLst>
    <p188:replyLst>
      <p188:reply id="{CC113F65-B771-482D-9B1D-DE737C7F0092}" authorId="{453190D8-0907-AF06-17C7-B32CA2B33318}" created="2025-08-25T23:13:41.997">
        <p188:txBody>
          <a:bodyPr/>
          <a:lstStyle/>
          <a:p>
            <a:r>
              <a:rPr lang="en-US"/>
              <a:t>1454 for Indy</a:t>
            </a:r>
          </a:p>
        </p188:txBody>
      </p188:reply>
    </p188:replyLst>
    <p188:txBody>
      <a:bodyPr/>
      <a:lstStyle/>
      <a:p>
        <a:r>
          <a:rPr lang="en-US"/>
          <a:t>Need Indy CoC added</a:t>
        </a:r>
      </a:p>
    </p188:txBody>
  </p188:cm>
</p188:cmLst>
</file>

<file path=ppt/comments/modernComment_2AF_92A9AA31.xml><?xml version="1.0" encoding="utf-8"?>
<p188:cmLst xmlns:a="http://schemas.openxmlformats.org/drawingml/2006/main" xmlns:r="http://schemas.openxmlformats.org/officeDocument/2006/relationships" xmlns:p188="http://schemas.microsoft.com/office/powerpoint/2018/8/main">
  <p188:cm id="{7C1A1D0F-A5CB-4FBF-977F-B54730D567CA}" authorId="{CDEB4FB4-F34D-71A2-37BC-43D349E50247}" status="resolved" created="2025-08-25T18:03:20.269" complete="100000">
    <pc:sldMkLst xmlns:pc="http://schemas.microsoft.com/office/powerpoint/2013/main/command">
      <pc:docMk/>
      <pc:sldMk cId="2460592689" sldId="687"/>
    </pc:sldMkLst>
    <p188:replyLst>
      <p188:reply id="{A2CC56C9-4D57-4050-99B1-881D186FDCCC}" authorId="{453190D8-0907-AF06-17C7-B32CA2B33318}" created="2025-08-25T19:33:31.955">
        <p188:txBody>
          <a:bodyPr/>
          <a:lstStyle/>
          <a:p>
            <a:r>
              <a:rPr lang="en-US"/>
              <a:t>Added exits from RRH to PH for Indy.</a:t>
            </a:r>
          </a:p>
        </p188:txBody>
      </p188:reply>
      <p188:reply id="{1B06DE2B-67F5-4026-92D7-CC52B1ECBF5C}" authorId="{453190D8-0907-AF06-17C7-B32CA2B33318}" created="2025-08-25T19:35:58.349">
        <p188:txBody>
          <a:bodyPr/>
          <a:lstStyle/>
          <a:p>
            <a:r>
              <a:rPr lang="en-US"/>
              <a:t>Can we chat about the rationale behind using exits here instead of returns? I find the return data more compelling, personally, but I could be convinced ☺️</a:t>
            </a:r>
          </a:p>
        </p188:txBody>
        <p188:extLst>
          <p:ext xmlns:p="http://schemas.openxmlformats.org/presentationml/2006/main" uri="{57CB4572-C831-44C2-8A1C-0ADB6CCDFE69}">
            <p223:reactions xmlns:p223="http://schemas.microsoft.com/office/powerpoint/2022/03/main">
              <p223:rxn type="👍">
                <p223:instance time="2025-08-26T13:04:49.145" authorId="{CDEB4FB4-F34D-71A2-37BC-43D349E50247}"/>
              </p223:rxn>
            </p223:reactions>
          </p:ext>
        </p188:extLst>
      </p188:reply>
      <p188:reply id="{8018F30F-A813-4E6D-A9BB-7D7AD93F2220}" authorId="{CDEB4FB4-F34D-71A2-37BC-43D349E50247}" created="2025-08-26T15:35:16.283">
        <p188:txBody>
          <a:bodyPr/>
          <a:lstStyle/>
          <a:p>
            <a:r>
              <a:rPr lang="en-US"/>
              <a:t>Highlight indy coc over 5% retention </a:t>
            </a:r>
          </a:p>
        </p188:txBody>
      </p188:reply>
      <p188:reply id="{AFC9CB49-9187-454B-ABF1-E83A3F9AEE29}" authorId="{CDEB4FB4-F34D-71A2-37BC-43D349E50247}" created="2025-08-26T15:37:05.066">
        <p188:txBody>
          <a:bodyPr/>
          <a:lstStyle/>
          <a:p>
            <a:r>
              <a:rPr lang="en-US"/>
              <a:t>Update order of CoCs</a:t>
            </a:r>
          </a:p>
        </p188:txBody>
      </p188:reply>
      <p188:reply id="{9C8A6043-DEC8-432D-B2BE-5A65671066F4}" authorId="{453190D8-0907-AF06-17C7-B32CA2B33318}" created="2025-08-26T16:09:27.363">
        <p188:txBody>
          <a:bodyPr/>
          <a:lstStyle/>
          <a:p>
            <a:r>
              <a:rPr lang="en-US"/>
              <a:t>Over 90% for the last 5 years
</a:t>
            </a:r>
          </a:p>
        </p188:txBody>
      </p188:reply>
    </p188:replyLst>
    <p188:txBody>
      <a:bodyPr/>
      <a:lstStyle/>
      <a:p>
        <a:r>
          <a:rPr lang="en-US"/>
          <a:t>Add indy CoC</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1" Type="http://schemas.openxmlformats.org/officeDocument/2006/relationships/hyperlink" Target="https://www.in.gov/ihcda/indiana-balance-of-state-continuum-of-care/regional-structure/"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1" Type="http://schemas.openxmlformats.org/officeDocument/2006/relationships/hyperlink" Target="https://www.in.gov/ihcda/indiana-balance-of-state-continuum-of-care/regional-structur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FFDFE-262C-4933-AE17-4858FFB67245}"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E704D825-888C-4503-9960-7CF86E812E86}">
      <dgm:prSet phldrT="[Text]" phldr="0" custT="1"/>
      <dgm:spPr/>
      <dgm:t>
        <a:bodyPr/>
        <a:lstStyle/>
        <a:p>
          <a:pPr algn="l"/>
          <a:r>
            <a:rPr lang="en-US" sz="1600">
              <a:latin typeface="Arial" panose="020B0604020202020204" pitchFamily="34" charset="0"/>
              <a:cs typeface="Arial" panose="020B0604020202020204" pitchFamily="34" charset="0"/>
            </a:rPr>
            <a:t>- CHIP </a:t>
          </a:r>
          <a:r>
            <a:rPr lang="en-US" sz="1600" i="1">
              <a:latin typeface="Arial" panose="020B0604020202020204" pitchFamily="34" charset="0"/>
              <a:cs typeface="Arial" panose="020B0604020202020204" pitchFamily="34" charset="0"/>
            </a:rPr>
            <a:t>HMIS Data Narrator </a:t>
          </a:r>
          <a:r>
            <a:rPr lang="en-US" sz="1600">
              <a:latin typeface="Arial" panose="020B0604020202020204" pitchFamily="34" charset="0"/>
              <a:cs typeface="Arial" panose="020B0604020202020204" pitchFamily="34" charset="0"/>
            </a:rPr>
            <a:t>(2.5 years)</a:t>
          </a:r>
        </a:p>
        <a:p>
          <a:pPr algn="l"/>
          <a:r>
            <a:rPr lang="en-US" sz="1600">
              <a:latin typeface="Arial" panose="020B0604020202020204" pitchFamily="34" charset="0"/>
              <a:cs typeface="Arial" panose="020B0604020202020204" pitchFamily="34" charset="0"/>
            </a:rPr>
            <a:t>- Loves a solid dashboard or newsletter</a:t>
          </a:r>
        </a:p>
        <a:p>
          <a:pPr algn="l"/>
          <a:r>
            <a:rPr lang="en-US" sz="1600">
              <a:latin typeface="Arial" panose="020B0604020202020204" pitchFamily="34" charset="0"/>
              <a:cs typeface="Arial" panose="020B0604020202020204" pitchFamily="34" charset="0"/>
            </a:rPr>
            <a:t>- Cannot cook but knows the restaurants!</a:t>
          </a:r>
        </a:p>
      </dgm:t>
    </dgm:pt>
    <dgm:pt modelId="{C01384B8-DFEA-4A15-AB1E-2090905E1665}" type="parTrans" cxnId="{FA3DBD49-EFF5-438C-9401-D56614A10D88}">
      <dgm:prSet/>
      <dgm:spPr/>
      <dgm:t>
        <a:bodyPr/>
        <a:lstStyle/>
        <a:p>
          <a:pPr algn="l"/>
          <a:endParaRPr lang="en-US" sz="1600">
            <a:latin typeface="Arial" panose="020B0604020202020204" pitchFamily="34" charset="0"/>
            <a:cs typeface="Arial" panose="020B0604020202020204" pitchFamily="34" charset="0"/>
          </a:endParaRPr>
        </a:p>
      </dgm:t>
    </dgm:pt>
    <dgm:pt modelId="{B3DCB3C4-1C39-45C1-A91C-F19F7D76C3DD}" type="sibTrans" cxnId="{FA3DBD49-EFF5-438C-9401-D56614A10D88}">
      <dgm:prSet/>
      <dgm:spPr/>
      <dgm:t>
        <a:bodyPr/>
        <a:lstStyle/>
        <a:p>
          <a:pPr algn="l"/>
          <a:endParaRPr lang="en-US" sz="1600">
            <a:latin typeface="Arial" panose="020B0604020202020204" pitchFamily="34" charset="0"/>
            <a:cs typeface="Arial" panose="020B0604020202020204" pitchFamily="34" charset="0"/>
          </a:endParaRPr>
        </a:p>
      </dgm:t>
    </dgm:pt>
    <dgm:pt modelId="{DEBD7FD7-86AC-4145-BD4E-E38935452920}">
      <dgm:prSet phldrT="[Text]" custT="1"/>
      <dgm:spPr>
        <a:solidFill>
          <a:schemeClr val="accent4"/>
        </a:solidFill>
      </dgm:spPr>
      <dgm:t>
        <a:bodyPr/>
        <a:lstStyle/>
        <a:p>
          <a:pPr algn="l"/>
          <a:r>
            <a:rPr lang="en-US" sz="1600" dirty="0">
              <a:latin typeface="Arial" panose="020B0604020202020204" pitchFamily="34" charset="0"/>
              <a:cs typeface="Arial" panose="020B0604020202020204" pitchFamily="34" charset="0"/>
            </a:rPr>
            <a:t>- IHCDA </a:t>
          </a:r>
          <a:r>
            <a:rPr lang="en-US" sz="1600" i="1" dirty="0">
              <a:latin typeface="Arial" panose="020B0604020202020204" pitchFamily="34" charset="0"/>
              <a:cs typeface="Arial" panose="020B0604020202020204" pitchFamily="34" charset="0"/>
            </a:rPr>
            <a:t>HMIS Data Analyst </a:t>
          </a:r>
          <a:r>
            <a:rPr lang="en-US" sz="1600" dirty="0">
              <a:latin typeface="Arial" panose="020B0604020202020204" pitchFamily="34" charset="0"/>
              <a:cs typeface="Arial" panose="020B0604020202020204" pitchFamily="34" charset="0"/>
            </a:rPr>
            <a:t>(1 year)</a:t>
          </a:r>
        </a:p>
        <a:p>
          <a:pPr algn="l"/>
          <a:r>
            <a:rPr lang="en-US" sz="1600" dirty="0">
              <a:latin typeface="Arial" panose="020B0604020202020204" pitchFamily="34" charset="0"/>
              <a:cs typeface="Arial" panose="020B0604020202020204" pitchFamily="34" charset="0"/>
            </a:rPr>
            <a:t>- Passion for the intersection of health and homelessness</a:t>
          </a:r>
        </a:p>
        <a:p>
          <a:pPr algn="l"/>
          <a:r>
            <a:rPr lang="en-US" sz="1600" dirty="0">
              <a:latin typeface="Arial" panose="020B0604020202020204" pitchFamily="34" charset="0"/>
              <a:cs typeface="Arial" panose="020B0604020202020204" pitchFamily="34" charset="0"/>
            </a:rPr>
            <a:t>- I love to read (7,000 pages this year)</a:t>
          </a:r>
        </a:p>
      </dgm:t>
    </dgm:pt>
    <dgm:pt modelId="{DAAA7FF1-3ABB-4B0F-8289-DC63C19363C8}" type="parTrans" cxnId="{CB85D3C9-CE07-44F0-95BA-C3900C899106}">
      <dgm:prSet/>
      <dgm:spPr/>
      <dgm:t>
        <a:bodyPr/>
        <a:lstStyle/>
        <a:p>
          <a:pPr algn="l"/>
          <a:endParaRPr lang="en-US" sz="1600">
            <a:latin typeface="Arial" panose="020B0604020202020204" pitchFamily="34" charset="0"/>
            <a:cs typeface="Arial" panose="020B0604020202020204" pitchFamily="34" charset="0"/>
          </a:endParaRPr>
        </a:p>
      </dgm:t>
    </dgm:pt>
    <dgm:pt modelId="{75805FA6-CC67-4218-B4E5-515C448642C0}" type="sibTrans" cxnId="{CB85D3C9-CE07-44F0-95BA-C3900C899106}">
      <dgm:prSet/>
      <dgm:spPr/>
      <dgm:t>
        <a:bodyPr/>
        <a:lstStyle/>
        <a:p>
          <a:pPr algn="l"/>
          <a:endParaRPr lang="en-US" sz="1600">
            <a:latin typeface="Arial" panose="020B0604020202020204" pitchFamily="34" charset="0"/>
            <a:cs typeface="Arial" panose="020B0604020202020204" pitchFamily="34" charset="0"/>
          </a:endParaRPr>
        </a:p>
      </dgm:t>
    </dgm:pt>
    <dgm:pt modelId="{31B2A6F8-1382-4EEF-9B1D-7C10F9F874EC}">
      <dgm:prSet phldrT="[Text]" custT="1"/>
      <dgm:spPr>
        <a:solidFill>
          <a:schemeClr val="accent2"/>
        </a:solidFill>
      </dgm:spPr>
      <dgm:t>
        <a:bodyPr/>
        <a:lstStyle/>
        <a:p>
          <a:pPr algn="l"/>
          <a:r>
            <a:rPr lang="en-US" sz="1600">
              <a:latin typeface="Arial" panose="020B0604020202020204" pitchFamily="34" charset="0"/>
              <a:cs typeface="Arial" panose="020B0604020202020204" pitchFamily="34" charset="0"/>
            </a:rPr>
            <a:t>- IHCDA </a:t>
          </a:r>
          <a:r>
            <a:rPr lang="en-US" sz="1600" i="1">
              <a:latin typeface="Arial" panose="020B0604020202020204" pitchFamily="34" charset="0"/>
              <a:cs typeface="Arial" panose="020B0604020202020204" pitchFamily="34" charset="0"/>
            </a:rPr>
            <a:t>HMIS Data Analyst </a:t>
          </a:r>
          <a:r>
            <a:rPr lang="en-US" sz="1600">
              <a:latin typeface="Arial" panose="020B0604020202020204" pitchFamily="34" charset="0"/>
              <a:cs typeface="Arial" panose="020B0604020202020204" pitchFamily="34" charset="0"/>
            </a:rPr>
            <a:t>(6 yrs.) M.S.D.A</a:t>
          </a:r>
        </a:p>
        <a:p>
          <a:pPr algn="l"/>
          <a:r>
            <a:rPr lang="en-US" sz="1600">
              <a:latin typeface="Arial" panose="020B0604020202020204" pitchFamily="34" charset="0"/>
              <a:cs typeface="Arial" panose="020B0604020202020204" pitchFamily="34" charset="0"/>
            </a:rPr>
            <a:t>- Mom to a son, a cat, and a dog</a:t>
          </a:r>
        </a:p>
        <a:p>
          <a:pPr algn="l"/>
          <a:r>
            <a:rPr lang="en-US" sz="1600">
              <a:latin typeface="Arial" panose="020B0604020202020204" pitchFamily="34" charset="0"/>
              <a:cs typeface="Arial" panose="020B0604020202020204" pitchFamily="34" charset="0"/>
            </a:rPr>
            <a:t>- Loves watercolor and making crafts</a:t>
          </a:r>
        </a:p>
      </dgm:t>
    </dgm:pt>
    <dgm:pt modelId="{E473402E-E7C8-4705-8FFF-69C0B443DD20}" type="parTrans" cxnId="{5ADB535A-FFDB-4850-83FB-436FC6660BAB}">
      <dgm:prSet/>
      <dgm:spPr/>
      <dgm:t>
        <a:bodyPr/>
        <a:lstStyle/>
        <a:p>
          <a:pPr algn="l"/>
          <a:endParaRPr lang="en-US" sz="1600">
            <a:latin typeface="Arial" panose="020B0604020202020204" pitchFamily="34" charset="0"/>
            <a:cs typeface="Arial" panose="020B0604020202020204" pitchFamily="34" charset="0"/>
          </a:endParaRPr>
        </a:p>
      </dgm:t>
    </dgm:pt>
    <dgm:pt modelId="{AC1A87A7-68D5-46D1-99EC-8FA33C214425}" type="sibTrans" cxnId="{5ADB535A-FFDB-4850-83FB-436FC6660BAB}">
      <dgm:prSet/>
      <dgm:spPr/>
      <dgm:t>
        <a:bodyPr/>
        <a:lstStyle/>
        <a:p>
          <a:pPr algn="l"/>
          <a:endParaRPr lang="en-US" sz="1600">
            <a:latin typeface="Arial" panose="020B0604020202020204" pitchFamily="34" charset="0"/>
            <a:cs typeface="Arial" panose="020B0604020202020204" pitchFamily="34" charset="0"/>
          </a:endParaRPr>
        </a:p>
      </dgm:t>
    </dgm:pt>
    <dgm:pt modelId="{72DF8803-01D3-4766-8445-62DC89F362A5}" type="pres">
      <dgm:prSet presAssocID="{775FFDFE-262C-4933-AE17-4858FFB67245}" presName="linearFlow" presStyleCnt="0">
        <dgm:presLayoutVars>
          <dgm:dir/>
          <dgm:resizeHandles val="exact"/>
        </dgm:presLayoutVars>
      </dgm:prSet>
      <dgm:spPr/>
    </dgm:pt>
    <dgm:pt modelId="{FEBD208C-EB7D-486B-B804-846D23DCDF4F}" type="pres">
      <dgm:prSet presAssocID="{E704D825-888C-4503-9960-7CF86E812E86}" presName="composite" presStyleCnt="0"/>
      <dgm:spPr/>
    </dgm:pt>
    <dgm:pt modelId="{2136C2FB-DCCC-4961-B388-A044DC9DB29C}" type="pres">
      <dgm:prSet presAssocID="{E704D825-888C-4503-9960-7CF86E812E86}" presName="imgShp" presStyleLbl="fgImgPlace1" presStyleIdx="0" presStyleCnt="3" custScaleY="102511" custLinFactNeighborY="990"/>
      <dgm:spPr>
        <a:blipFill>
          <a:blip xmlns:r="http://schemas.openxmlformats.org/officeDocument/2006/relationships" r:embed="rId1"/>
          <a:srcRect/>
          <a:stretch>
            <a:fillRect t="-11000" b="-11000"/>
          </a:stretch>
        </a:blipFill>
      </dgm:spPr>
    </dgm:pt>
    <dgm:pt modelId="{9EAB5CD3-7743-40CA-BD2B-1254E7C1F24F}" type="pres">
      <dgm:prSet presAssocID="{E704D825-888C-4503-9960-7CF86E812E86}" presName="txShp" presStyleLbl="node1" presStyleIdx="0" presStyleCnt="3">
        <dgm:presLayoutVars>
          <dgm:bulletEnabled val="1"/>
        </dgm:presLayoutVars>
      </dgm:prSet>
      <dgm:spPr/>
    </dgm:pt>
    <dgm:pt modelId="{18B3A86A-BB45-419F-9FC4-B1EACAA955B9}" type="pres">
      <dgm:prSet presAssocID="{B3DCB3C4-1C39-45C1-A91C-F19F7D76C3DD}" presName="spacing" presStyleCnt="0"/>
      <dgm:spPr/>
    </dgm:pt>
    <dgm:pt modelId="{BA2C08AC-1ADD-4D2C-8F0A-3F4127C496A8}" type="pres">
      <dgm:prSet presAssocID="{DEBD7FD7-86AC-4145-BD4E-E38935452920}" presName="composite" presStyleCnt="0"/>
      <dgm:spPr/>
    </dgm:pt>
    <dgm:pt modelId="{F2EF50D8-6C3A-4A5C-89D1-F3D37C7C881C}" type="pres">
      <dgm:prSet presAssocID="{DEBD7FD7-86AC-4145-BD4E-E38935452920}" presName="imgShp" presStyleLbl="fgImgPlace1" presStyleIdx="1" presStyleCnt="3"/>
      <dgm:spPr>
        <a:blipFill>
          <a:blip xmlns:r="http://schemas.openxmlformats.org/officeDocument/2006/relationships" r:embed="rId2"/>
          <a:srcRect/>
          <a:stretch>
            <a:fillRect l="-18000" r="-18000"/>
          </a:stretch>
        </a:blipFill>
      </dgm:spPr>
    </dgm:pt>
    <dgm:pt modelId="{6BD86580-16E9-4260-BDFC-2E632E4DB0B2}" type="pres">
      <dgm:prSet presAssocID="{DEBD7FD7-86AC-4145-BD4E-E38935452920}" presName="txShp" presStyleLbl="node1" presStyleIdx="1" presStyleCnt="3">
        <dgm:presLayoutVars>
          <dgm:bulletEnabled val="1"/>
        </dgm:presLayoutVars>
      </dgm:prSet>
      <dgm:spPr/>
    </dgm:pt>
    <dgm:pt modelId="{012077EE-04B4-4A51-91AA-DFC3760D839D}" type="pres">
      <dgm:prSet presAssocID="{75805FA6-CC67-4218-B4E5-515C448642C0}" presName="spacing" presStyleCnt="0"/>
      <dgm:spPr/>
    </dgm:pt>
    <dgm:pt modelId="{A6434271-B08C-4583-A7A3-88BD844D2174}" type="pres">
      <dgm:prSet presAssocID="{31B2A6F8-1382-4EEF-9B1D-7C10F9F874EC}" presName="composite" presStyleCnt="0"/>
      <dgm:spPr/>
    </dgm:pt>
    <dgm:pt modelId="{E8AD1FC7-EF14-4A47-BCCC-47ECF6107C3E}" type="pres">
      <dgm:prSet presAssocID="{31B2A6F8-1382-4EEF-9B1D-7C10F9F874EC}" presName="imgShp" presStyleLbl="fgImgPlace1" presStyleIdx="2" presStyleCnt="3"/>
      <dgm:spPr>
        <a:blipFill>
          <a:blip xmlns:r="http://schemas.openxmlformats.org/officeDocument/2006/relationships" r:embed="rId3"/>
          <a:srcRect/>
          <a:stretch>
            <a:fillRect l="-7000" r="-7000"/>
          </a:stretch>
        </a:blipFill>
      </dgm:spPr>
    </dgm:pt>
    <dgm:pt modelId="{6FB397F9-1C55-4E0D-BC73-555434352C2D}" type="pres">
      <dgm:prSet presAssocID="{31B2A6F8-1382-4EEF-9B1D-7C10F9F874EC}" presName="txShp" presStyleLbl="node1" presStyleIdx="2" presStyleCnt="3">
        <dgm:presLayoutVars>
          <dgm:bulletEnabled val="1"/>
        </dgm:presLayoutVars>
      </dgm:prSet>
      <dgm:spPr/>
    </dgm:pt>
  </dgm:ptLst>
  <dgm:cxnLst>
    <dgm:cxn modelId="{40A7B626-6D0C-4542-A837-EBF8ED10E63B}" type="presOf" srcId="{775FFDFE-262C-4933-AE17-4858FFB67245}" destId="{72DF8803-01D3-4766-8445-62DC89F362A5}" srcOrd="0" destOrd="0" presId="urn:microsoft.com/office/officeart/2005/8/layout/vList3"/>
    <dgm:cxn modelId="{BE995B37-2A9B-4C0F-8B88-E27A9B299793}" type="presOf" srcId="{E704D825-888C-4503-9960-7CF86E812E86}" destId="{9EAB5CD3-7743-40CA-BD2B-1254E7C1F24F}" srcOrd="0" destOrd="0" presId="urn:microsoft.com/office/officeart/2005/8/layout/vList3"/>
    <dgm:cxn modelId="{FA3DBD49-EFF5-438C-9401-D56614A10D88}" srcId="{775FFDFE-262C-4933-AE17-4858FFB67245}" destId="{E704D825-888C-4503-9960-7CF86E812E86}" srcOrd="0" destOrd="0" parTransId="{C01384B8-DFEA-4A15-AB1E-2090905E1665}" sibTransId="{B3DCB3C4-1C39-45C1-A91C-F19F7D76C3DD}"/>
    <dgm:cxn modelId="{5ADB535A-FFDB-4850-83FB-436FC6660BAB}" srcId="{775FFDFE-262C-4933-AE17-4858FFB67245}" destId="{31B2A6F8-1382-4EEF-9B1D-7C10F9F874EC}" srcOrd="2" destOrd="0" parTransId="{E473402E-E7C8-4705-8FFF-69C0B443DD20}" sibTransId="{AC1A87A7-68D5-46D1-99EC-8FA33C214425}"/>
    <dgm:cxn modelId="{CA8F7190-F1F1-498C-84BA-4EA7E026E6FB}" type="presOf" srcId="{DEBD7FD7-86AC-4145-BD4E-E38935452920}" destId="{6BD86580-16E9-4260-BDFC-2E632E4DB0B2}" srcOrd="0" destOrd="0" presId="urn:microsoft.com/office/officeart/2005/8/layout/vList3"/>
    <dgm:cxn modelId="{585CDEB9-FB3C-4566-ABA4-CA8DA6FF84B0}" type="presOf" srcId="{31B2A6F8-1382-4EEF-9B1D-7C10F9F874EC}" destId="{6FB397F9-1C55-4E0D-BC73-555434352C2D}" srcOrd="0" destOrd="0" presId="urn:microsoft.com/office/officeart/2005/8/layout/vList3"/>
    <dgm:cxn modelId="{CB85D3C9-CE07-44F0-95BA-C3900C899106}" srcId="{775FFDFE-262C-4933-AE17-4858FFB67245}" destId="{DEBD7FD7-86AC-4145-BD4E-E38935452920}" srcOrd="1" destOrd="0" parTransId="{DAAA7FF1-3ABB-4B0F-8289-DC63C19363C8}" sibTransId="{75805FA6-CC67-4218-B4E5-515C448642C0}"/>
    <dgm:cxn modelId="{5D2EB206-EAE4-46C2-BB1D-9C3BA3B89D0C}" type="presParOf" srcId="{72DF8803-01D3-4766-8445-62DC89F362A5}" destId="{FEBD208C-EB7D-486B-B804-846D23DCDF4F}" srcOrd="0" destOrd="0" presId="urn:microsoft.com/office/officeart/2005/8/layout/vList3"/>
    <dgm:cxn modelId="{4DCE4591-259D-4CAD-BFF5-1E8E3536419F}" type="presParOf" srcId="{FEBD208C-EB7D-486B-B804-846D23DCDF4F}" destId="{2136C2FB-DCCC-4961-B388-A044DC9DB29C}" srcOrd="0" destOrd="0" presId="urn:microsoft.com/office/officeart/2005/8/layout/vList3"/>
    <dgm:cxn modelId="{15A12CB9-7CC4-409C-AA18-284E148848F5}" type="presParOf" srcId="{FEBD208C-EB7D-486B-B804-846D23DCDF4F}" destId="{9EAB5CD3-7743-40CA-BD2B-1254E7C1F24F}" srcOrd="1" destOrd="0" presId="urn:microsoft.com/office/officeart/2005/8/layout/vList3"/>
    <dgm:cxn modelId="{70C5FB82-70CF-4E34-AB6F-2800800208EC}" type="presParOf" srcId="{72DF8803-01D3-4766-8445-62DC89F362A5}" destId="{18B3A86A-BB45-419F-9FC4-B1EACAA955B9}" srcOrd="1" destOrd="0" presId="urn:microsoft.com/office/officeart/2005/8/layout/vList3"/>
    <dgm:cxn modelId="{131BABA7-BCE5-4FAF-A1AC-4846696BF844}" type="presParOf" srcId="{72DF8803-01D3-4766-8445-62DC89F362A5}" destId="{BA2C08AC-1ADD-4D2C-8F0A-3F4127C496A8}" srcOrd="2" destOrd="0" presId="urn:microsoft.com/office/officeart/2005/8/layout/vList3"/>
    <dgm:cxn modelId="{99FAA078-68C7-4B11-8F4E-37B60076E591}" type="presParOf" srcId="{BA2C08AC-1ADD-4D2C-8F0A-3F4127C496A8}" destId="{F2EF50D8-6C3A-4A5C-89D1-F3D37C7C881C}" srcOrd="0" destOrd="0" presId="urn:microsoft.com/office/officeart/2005/8/layout/vList3"/>
    <dgm:cxn modelId="{5B5B51A1-D34C-411B-9282-DD4ECBDE0630}" type="presParOf" srcId="{BA2C08AC-1ADD-4D2C-8F0A-3F4127C496A8}" destId="{6BD86580-16E9-4260-BDFC-2E632E4DB0B2}" srcOrd="1" destOrd="0" presId="urn:microsoft.com/office/officeart/2005/8/layout/vList3"/>
    <dgm:cxn modelId="{C5438204-EC41-4A0D-9D22-5E17DB76C3F7}" type="presParOf" srcId="{72DF8803-01D3-4766-8445-62DC89F362A5}" destId="{012077EE-04B4-4A51-91AA-DFC3760D839D}" srcOrd="3" destOrd="0" presId="urn:microsoft.com/office/officeart/2005/8/layout/vList3"/>
    <dgm:cxn modelId="{74A46298-8F03-4920-8B8B-63CAECF6BC19}" type="presParOf" srcId="{72DF8803-01D3-4766-8445-62DC89F362A5}" destId="{A6434271-B08C-4583-A7A3-88BD844D2174}" srcOrd="4" destOrd="0" presId="urn:microsoft.com/office/officeart/2005/8/layout/vList3"/>
    <dgm:cxn modelId="{6D2D84C0-295D-4F1C-BBC7-32EBACF23B8C}" type="presParOf" srcId="{A6434271-B08C-4583-A7A3-88BD844D2174}" destId="{E8AD1FC7-EF14-4A47-BCCC-47ECF6107C3E}" srcOrd="0" destOrd="0" presId="urn:microsoft.com/office/officeart/2005/8/layout/vList3"/>
    <dgm:cxn modelId="{235FB817-0780-458A-899A-23756D59643A}" type="presParOf" srcId="{A6434271-B08C-4583-A7A3-88BD844D2174}" destId="{6FB397F9-1C55-4E0D-BC73-555434352C2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57CB3-3A8C-4E5B-B8C7-4F48FF3711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BCE000-D053-4A5A-A331-DBB2115EDE14}">
      <dgm:prSet phldrT="[Text]" custT="1"/>
      <dgm:spPr>
        <a:solidFill>
          <a:schemeClr val="tx2"/>
        </a:solidFill>
      </dgm:spPr>
      <dgm:t>
        <a:bodyPr/>
        <a:lstStyle/>
        <a:p>
          <a:r>
            <a:rPr lang="en-US" sz="1800">
              <a:latin typeface="Arial" panose="020B0604020202020204" pitchFamily="34" charset="0"/>
              <a:cs typeface="Arial" panose="020B0604020202020204" pitchFamily="34" charset="0"/>
            </a:rPr>
            <a:t>Data: Who Is and Is Not Counted in the PIT Count</a:t>
          </a:r>
        </a:p>
      </dgm:t>
    </dgm:pt>
    <dgm:pt modelId="{12C5065D-40D0-44AD-BDF7-17BBC43B5B9E}" type="parTrans" cxnId="{9EFEAF65-6915-4F59-83FD-BA325AF10E68}">
      <dgm:prSet/>
      <dgm:spPr/>
      <dgm:t>
        <a:bodyPr/>
        <a:lstStyle/>
        <a:p>
          <a:endParaRPr lang="en-US" sz="1800">
            <a:latin typeface="Arial" panose="020B0604020202020204" pitchFamily="34" charset="0"/>
            <a:cs typeface="Arial" panose="020B0604020202020204" pitchFamily="34" charset="0"/>
          </a:endParaRPr>
        </a:p>
      </dgm:t>
    </dgm:pt>
    <dgm:pt modelId="{AAF2D994-49B7-45B2-BB4C-883FF4F219BB}" type="sibTrans" cxnId="{9EFEAF65-6915-4F59-83FD-BA325AF10E68}">
      <dgm:prSet/>
      <dgm:spPr/>
      <dgm:t>
        <a:bodyPr/>
        <a:lstStyle/>
        <a:p>
          <a:endParaRPr lang="en-US" sz="1800">
            <a:latin typeface="Arial" panose="020B0604020202020204" pitchFamily="34" charset="0"/>
            <a:cs typeface="Arial" panose="020B0604020202020204" pitchFamily="34" charset="0"/>
          </a:endParaRPr>
        </a:p>
      </dgm:t>
    </dgm:pt>
    <dgm:pt modelId="{403A371B-659D-4FCB-991F-9A6087D09F05}">
      <dgm:prSet phldrT="[Text]" custT="1"/>
      <dgm:spPr>
        <a:solidFill>
          <a:schemeClr val="accent3"/>
        </a:solidFill>
      </dgm:spPr>
      <dgm:t>
        <a:bodyPr/>
        <a:lstStyle/>
        <a:p>
          <a:r>
            <a:rPr lang="en-US" sz="1800">
              <a:latin typeface="Arial" panose="020B0604020202020204" pitchFamily="34" charset="0"/>
              <a:cs typeface="Arial" panose="020B0604020202020204" pitchFamily="34" charset="0"/>
            </a:rPr>
            <a:t>What Is the Point-IN-Time?</a:t>
          </a:r>
        </a:p>
      </dgm:t>
    </dgm:pt>
    <dgm:pt modelId="{9A254407-0D0C-4817-B87D-0DEB20EDE10B}" type="parTrans" cxnId="{1FC07C62-1BB8-4A6E-9249-24C3E16650DE}">
      <dgm:prSet/>
      <dgm:spPr/>
      <dgm:t>
        <a:bodyPr/>
        <a:lstStyle/>
        <a:p>
          <a:endParaRPr lang="en-US" sz="1800">
            <a:latin typeface="Arial" panose="020B0604020202020204" pitchFamily="34" charset="0"/>
            <a:cs typeface="Arial" panose="020B0604020202020204" pitchFamily="34" charset="0"/>
          </a:endParaRPr>
        </a:p>
      </dgm:t>
    </dgm:pt>
    <dgm:pt modelId="{FF9D1840-9342-419E-87AB-C53F5FC543A1}" type="sibTrans" cxnId="{1FC07C62-1BB8-4A6E-9249-24C3E16650DE}">
      <dgm:prSet/>
      <dgm:spPr/>
      <dgm:t>
        <a:bodyPr/>
        <a:lstStyle/>
        <a:p>
          <a:endParaRPr lang="en-US" sz="1800">
            <a:latin typeface="Arial" panose="020B0604020202020204" pitchFamily="34" charset="0"/>
            <a:cs typeface="Arial" panose="020B0604020202020204" pitchFamily="34" charset="0"/>
          </a:endParaRPr>
        </a:p>
      </dgm:t>
    </dgm:pt>
    <dgm:pt modelId="{D9633003-85F9-423E-979B-1089A0DA72B0}">
      <dgm:prSet phldrT="[Text]" custT="1"/>
      <dgm:spPr>
        <a:solidFill>
          <a:schemeClr val="accent2"/>
        </a:solidFill>
      </dgm:spPr>
      <dgm:t>
        <a:bodyPr/>
        <a:lstStyle/>
        <a:p>
          <a:r>
            <a:rPr lang="en-US" sz="1800">
              <a:latin typeface="Arial" panose="020B0604020202020204" pitchFamily="34" charset="0"/>
              <a:cs typeface="Arial" panose="020B0604020202020204" pitchFamily="34" charset="0"/>
            </a:rPr>
            <a:t>Numbers Represent People</a:t>
          </a:r>
        </a:p>
      </dgm:t>
    </dgm:pt>
    <dgm:pt modelId="{6CEBAE75-F86C-4FF8-AD3A-EACA3D7587F8}" type="parTrans" cxnId="{68B24F81-D538-4E86-B260-F38CA0A681D9}">
      <dgm:prSet/>
      <dgm:spPr/>
      <dgm:t>
        <a:bodyPr/>
        <a:lstStyle/>
        <a:p>
          <a:endParaRPr lang="en-US" sz="1800">
            <a:latin typeface="Arial" panose="020B0604020202020204" pitchFamily="34" charset="0"/>
            <a:cs typeface="Arial" panose="020B0604020202020204" pitchFamily="34" charset="0"/>
          </a:endParaRPr>
        </a:p>
      </dgm:t>
    </dgm:pt>
    <dgm:pt modelId="{499D2E65-A7BC-41D7-A4AA-40DFE45E0FAB}" type="sibTrans" cxnId="{68B24F81-D538-4E86-B260-F38CA0A681D9}">
      <dgm:prSet/>
      <dgm:spPr/>
      <dgm:t>
        <a:bodyPr/>
        <a:lstStyle/>
        <a:p>
          <a:endParaRPr lang="en-US" sz="1800">
            <a:latin typeface="Arial" panose="020B0604020202020204" pitchFamily="34" charset="0"/>
            <a:cs typeface="Arial" panose="020B0604020202020204" pitchFamily="34" charset="0"/>
          </a:endParaRPr>
        </a:p>
      </dgm:t>
    </dgm:pt>
    <dgm:pt modelId="{A3B53CAF-D626-483E-8799-99E7C4EA35A3}">
      <dgm:prSet phldrT="[Text]" custT="1"/>
      <dgm:spPr>
        <a:solidFill>
          <a:schemeClr val="accent5"/>
        </a:solidFill>
      </dgm:spPr>
      <dgm:t>
        <a:bodyPr/>
        <a:lstStyle/>
        <a:p>
          <a:r>
            <a:rPr lang="en-US" sz="1800">
              <a:latin typeface="Arial" panose="020B0604020202020204" pitchFamily="34" charset="0"/>
              <a:cs typeface="Arial" panose="020B0604020202020204" pitchFamily="34" charset="0"/>
            </a:rPr>
            <a:t>PIT Analysis</a:t>
          </a:r>
        </a:p>
      </dgm:t>
    </dgm:pt>
    <dgm:pt modelId="{74F0E520-D3D8-4269-B7DE-83503D1F31A4}" type="parTrans" cxnId="{B10618D6-79E5-4C4D-AE5C-23298412CD33}">
      <dgm:prSet/>
      <dgm:spPr/>
      <dgm:t>
        <a:bodyPr/>
        <a:lstStyle/>
        <a:p>
          <a:endParaRPr lang="en-US" sz="1800">
            <a:latin typeface="Arial" panose="020B0604020202020204" pitchFamily="34" charset="0"/>
            <a:cs typeface="Arial" panose="020B0604020202020204" pitchFamily="34" charset="0"/>
          </a:endParaRPr>
        </a:p>
      </dgm:t>
    </dgm:pt>
    <dgm:pt modelId="{E83E6A77-266D-4D60-975E-2DF4894107A4}" type="sibTrans" cxnId="{B10618D6-79E5-4C4D-AE5C-23298412CD33}">
      <dgm:prSet/>
      <dgm:spPr/>
      <dgm:t>
        <a:bodyPr/>
        <a:lstStyle/>
        <a:p>
          <a:endParaRPr lang="en-US" sz="1800">
            <a:latin typeface="Arial" panose="020B0604020202020204" pitchFamily="34" charset="0"/>
            <a:cs typeface="Arial" panose="020B0604020202020204" pitchFamily="34" charset="0"/>
          </a:endParaRPr>
        </a:p>
      </dgm:t>
    </dgm:pt>
    <dgm:pt modelId="{7D46BB5C-C0A7-4711-B73B-FA7167F25B3D}">
      <dgm:prSet phldrT="[Text]" custT="1"/>
      <dgm:spPr>
        <a:solidFill>
          <a:schemeClr val="accent6"/>
        </a:solidFill>
      </dgm:spPr>
      <dgm:t>
        <a:bodyPr/>
        <a:lstStyle/>
        <a:p>
          <a:r>
            <a:rPr lang="en-US" sz="1800">
              <a:latin typeface="Arial" panose="020B0604020202020204" pitchFamily="34" charset="0"/>
              <a:cs typeface="Arial" panose="020B0604020202020204" pitchFamily="34" charset="0"/>
            </a:rPr>
            <a:t>Resources</a:t>
          </a:r>
        </a:p>
      </dgm:t>
    </dgm:pt>
    <dgm:pt modelId="{AC4B96FE-EEA5-4BBC-B1D2-207E3F68414C}" type="parTrans" cxnId="{C13C742F-76C7-436A-AF6C-FC02739E58BF}">
      <dgm:prSet/>
      <dgm:spPr/>
      <dgm:t>
        <a:bodyPr/>
        <a:lstStyle/>
        <a:p>
          <a:endParaRPr lang="en-US" sz="1800">
            <a:latin typeface="Arial" panose="020B0604020202020204" pitchFamily="34" charset="0"/>
            <a:cs typeface="Arial" panose="020B0604020202020204" pitchFamily="34" charset="0"/>
          </a:endParaRPr>
        </a:p>
      </dgm:t>
    </dgm:pt>
    <dgm:pt modelId="{B1743597-D6F7-42CF-8B33-5014FC2A8ED9}" type="sibTrans" cxnId="{C13C742F-76C7-436A-AF6C-FC02739E58BF}">
      <dgm:prSet/>
      <dgm:spPr/>
      <dgm:t>
        <a:bodyPr/>
        <a:lstStyle/>
        <a:p>
          <a:endParaRPr lang="en-US" sz="1800">
            <a:latin typeface="Arial" panose="020B0604020202020204" pitchFamily="34" charset="0"/>
            <a:cs typeface="Arial" panose="020B0604020202020204" pitchFamily="34" charset="0"/>
          </a:endParaRPr>
        </a:p>
      </dgm:t>
    </dgm:pt>
    <dgm:pt modelId="{81D0309D-B19A-4CCC-B470-259C54656A5C}">
      <dgm:prSet phldrT="[Text]" custT="1"/>
      <dgm:spPr>
        <a:solidFill>
          <a:schemeClr val="accent4"/>
        </a:solidFill>
      </dgm:spPr>
      <dgm:t>
        <a:bodyPr/>
        <a:lstStyle/>
        <a:p>
          <a:r>
            <a:rPr lang="en-US" sz="1800" dirty="0">
              <a:latin typeface="Arial" panose="020B0604020202020204" pitchFamily="34" charset="0"/>
              <a:cs typeface="Arial" panose="020B0604020202020204" pitchFamily="34" charset="0"/>
            </a:rPr>
            <a:t>HIC Analysis</a:t>
          </a:r>
        </a:p>
      </dgm:t>
    </dgm:pt>
    <dgm:pt modelId="{41058338-B161-4582-9D00-D52361A693A1}" type="parTrans" cxnId="{9839E126-0C51-439C-BDAE-CCE10AE8F362}">
      <dgm:prSet/>
      <dgm:spPr/>
      <dgm:t>
        <a:bodyPr/>
        <a:lstStyle/>
        <a:p>
          <a:endParaRPr lang="en-US" sz="1800">
            <a:latin typeface="Arial" panose="020B0604020202020204" pitchFamily="34" charset="0"/>
            <a:cs typeface="Arial" panose="020B0604020202020204" pitchFamily="34" charset="0"/>
          </a:endParaRPr>
        </a:p>
      </dgm:t>
    </dgm:pt>
    <dgm:pt modelId="{D61FFDD3-D91C-493D-8F5F-6464378C0CAB}" type="sibTrans" cxnId="{9839E126-0C51-439C-BDAE-CCE10AE8F362}">
      <dgm:prSet/>
      <dgm:spPr/>
      <dgm:t>
        <a:bodyPr/>
        <a:lstStyle/>
        <a:p>
          <a:endParaRPr lang="en-US" sz="1800">
            <a:latin typeface="Arial" panose="020B0604020202020204" pitchFamily="34" charset="0"/>
            <a:cs typeface="Arial" panose="020B0604020202020204" pitchFamily="34" charset="0"/>
          </a:endParaRPr>
        </a:p>
      </dgm:t>
    </dgm:pt>
    <dgm:pt modelId="{28B0896E-8D46-4AE5-A776-465DF80E6839}">
      <dgm:prSet custT="1"/>
      <dgm:spPr/>
      <dgm:t>
        <a:bodyPr/>
        <a:lstStyle/>
        <a:p>
          <a:r>
            <a:rPr lang="en-US" sz="1800" dirty="0">
              <a:latin typeface="Arial" panose="020B0604020202020204" pitchFamily="34" charset="0"/>
              <a:cs typeface="Arial" panose="020B0604020202020204" pitchFamily="34" charset="0"/>
            </a:rPr>
            <a:t>Beyond the PIT and HIC</a:t>
          </a:r>
        </a:p>
      </dgm:t>
    </dgm:pt>
    <dgm:pt modelId="{B6B22763-651E-4380-8587-601D71079B01}" type="parTrans" cxnId="{1A7D8862-B6D6-4C66-A31F-DCB133D32F63}">
      <dgm:prSet/>
      <dgm:spPr/>
      <dgm:t>
        <a:bodyPr/>
        <a:lstStyle/>
        <a:p>
          <a:endParaRPr lang="en-US"/>
        </a:p>
      </dgm:t>
    </dgm:pt>
    <dgm:pt modelId="{9BA82422-142A-4055-BA16-AB19795954C0}" type="sibTrans" cxnId="{1A7D8862-B6D6-4C66-A31F-DCB133D32F63}">
      <dgm:prSet/>
      <dgm:spPr/>
      <dgm:t>
        <a:bodyPr/>
        <a:lstStyle/>
        <a:p>
          <a:endParaRPr lang="en-US"/>
        </a:p>
      </dgm:t>
    </dgm:pt>
    <dgm:pt modelId="{F0858062-797E-49DE-B11E-6F7D669BB1AC}" type="pres">
      <dgm:prSet presAssocID="{96357CB3-3A8C-4E5B-B8C7-4F48FF3711E2}" presName="linear" presStyleCnt="0">
        <dgm:presLayoutVars>
          <dgm:dir/>
          <dgm:animLvl val="lvl"/>
          <dgm:resizeHandles val="exact"/>
        </dgm:presLayoutVars>
      </dgm:prSet>
      <dgm:spPr/>
    </dgm:pt>
    <dgm:pt modelId="{C4DC81B4-817F-4421-852B-50EE4229F163}" type="pres">
      <dgm:prSet presAssocID="{09BCE000-D053-4A5A-A331-DBB2115EDE14}" presName="parentLin" presStyleCnt="0"/>
      <dgm:spPr/>
    </dgm:pt>
    <dgm:pt modelId="{FFED9850-FC25-44DA-91AC-40E289A153F3}" type="pres">
      <dgm:prSet presAssocID="{09BCE000-D053-4A5A-A331-DBB2115EDE14}" presName="parentLeftMargin" presStyleLbl="node1" presStyleIdx="0" presStyleCnt="7"/>
      <dgm:spPr/>
    </dgm:pt>
    <dgm:pt modelId="{B648C1FF-E18D-4022-987E-A228E12F0C2F}" type="pres">
      <dgm:prSet presAssocID="{09BCE000-D053-4A5A-A331-DBB2115EDE14}" presName="parentText" presStyleLbl="node1" presStyleIdx="0" presStyleCnt="7">
        <dgm:presLayoutVars>
          <dgm:chMax val="0"/>
          <dgm:bulletEnabled val="1"/>
        </dgm:presLayoutVars>
      </dgm:prSet>
      <dgm:spPr/>
    </dgm:pt>
    <dgm:pt modelId="{0C1FAF9B-764B-4EF8-B665-F20732D42B60}" type="pres">
      <dgm:prSet presAssocID="{09BCE000-D053-4A5A-A331-DBB2115EDE14}" presName="negativeSpace" presStyleCnt="0"/>
      <dgm:spPr/>
    </dgm:pt>
    <dgm:pt modelId="{F31627A2-29DA-4346-98DA-75359EC0ACBE}" type="pres">
      <dgm:prSet presAssocID="{09BCE000-D053-4A5A-A331-DBB2115EDE14}" presName="childText" presStyleLbl="conFgAcc1" presStyleIdx="0" presStyleCnt="7">
        <dgm:presLayoutVars>
          <dgm:bulletEnabled val="1"/>
        </dgm:presLayoutVars>
      </dgm:prSet>
      <dgm:spPr>
        <a:ln>
          <a:solidFill>
            <a:schemeClr val="tx2"/>
          </a:solidFill>
        </a:ln>
      </dgm:spPr>
    </dgm:pt>
    <dgm:pt modelId="{25939FD0-C386-4B0D-A9D6-0F60AD655048}" type="pres">
      <dgm:prSet presAssocID="{AAF2D994-49B7-45B2-BB4C-883FF4F219BB}" presName="spaceBetweenRectangles" presStyleCnt="0"/>
      <dgm:spPr/>
    </dgm:pt>
    <dgm:pt modelId="{F5E190FB-33E3-43FF-A417-C3D0BB3766BC}" type="pres">
      <dgm:prSet presAssocID="{403A371B-659D-4FCB-991F-9A6087D09F05}" presName="parentLin" presStyleCnt="0"/>
      <dgm:spPr/>
    </dgm:pt>
    <dgm:pt modelId="{D18E7B2C-196E-446E-8375-626F0BD897EA}" type="pres">
      <dgm:prSet presAssocID="{403A371B-659D-4FCB-991F-9A6087D09F05}" presName="parentLeftMargin" presStyleLbl="node1" presStyleIdx="0" presStyleCnt="7"/>
      <dgm:spPr/>
    </dgm:pt>
    <dgm:pt modelId="{4BDD44A2-2BAD-4CCD-A123-7F216A91C531}" type="pres">
      <dgm:prSet presAssocID="{403A371B-659D-4FCB-991F-9A6087D09F05}" presName="parentText" presStyleLbl="node1" presStyleIdx="1" presStyleCnt="7">
        <dgm:presLayoutVars>
          <dgm:chMax val="0"/>
          <dgm:bulletEnabled val="1"/>
        </dgm:presLayoutVars>
      </dgm:prSet>
      <dgm:spPr/>
    </dgm:pt>
    <dgm:pt modelId="{F0177B08-E195-4592-A03D-4E297E1A647F}" type="pres">
      <dgm:prSet presAssocID="{403A371B-659D-4FCB-991F-9A6087D09F05}" presName="negativeSpace" presStyleCnt="0"/>
      <dgm:spPr/>
    </dgm:pt>
    <dgm:pt modelId="{503FA022-1277-494B-A560-3A9782129F70}" type="pres">
      <dgm:prSet presAssocID="{403A371B-659D-4FCB-991F-9A6087D09F05}" presName="childText" presStyleLbl="conFgAcc1" presStyleIdx="1" presStyleCnt="7">
        <dgm:presLayoutVars>
          <dgm:bulletEnabled val="1"/>
        </dgm:presLayoutVars>
      </dgm:prSet>
      <dgm:spPr>
        <a:ln>
          <a:solidFill>
            <a:schemeClr val="accent3"/>
          </a:solidFill>
        </a:ln>
      </dgm:spPr>
    </dgm:pt>
    <dgm:pt modelId="{ED4EC488-8A48-4220-BCC9-4C15B80E32F4}" type="pres">
      <dgm:prSet presAssocID="{FF9D1840-9342-419E-87AB-C53F5FC543A1}" presName="spaceBetweenRectangles" presStyleCnt="0"/>
      <dgm:spPr/>
    </dgm:pt>
    <dgm:pt modelId="{C5208E96-06A8-4BC4-9566-AC987F7623A2}" type="pres">
      <dgm:prSet presAssocID="{D9633003-85F9-423E-979B-1089A0DA72B0}" presName="parentLin" presStyleCnt="0"/>
      <dgm:spPr/>
    </dgm:pt>
    <dgm:pt modelId="{9DCDA6E2-6666-4A99-8A13-9EBB7A992ACF}" type="pres">
      <dgm:prSet presAssocID="{D9633003-85F9-423E-979B-1089A0DA72B0}" presName="parentLeftMargin" presStyleLbl="node1" presStyleIdx="1" presStyleCnt="7"/>
      <dgm:spPr/>
    </dgm:pt>
    <dgm:pt modelId="{4741A245-1DFF-43F5-B960-D21652594945}" type="pres">
      <dgm:prSet presAssocID="{D9633003-85F9-423E-979B-1089A0DA72B0}" presName="parentText" presStyleLbl="node1" presStyleIdx="2" presStyleCnt="7">
        <dgm:presLayoutVars>
          <dgm:chMax val="0"/>
          <dgm:bulletEnabled val="1"/>
        </dgm:presLayoutVars>
      </dgm:prSet>
      <dgm:spPr/>
    </dgm:pt>
    <dgm:pt modelId="{99B7A846-4519-4D5E-AE5E-9C731E41D91A}" type="pres">
      <dgm:prSet presAssocID="{D9633003-85F9-423E-979B-1089A0DA72B0}" presName="negativeSpace" presStyleCnt="0"/>
      <dgm:spPr/>
    </dgm:pt>
    <dgm:pt modelId="{22D6006B-70B8-46A0-B4A9-A1FE52E8BA62}" type="pres">
      <dgm:prSet presAssocID="{D9633003-85F9-423E-979B-1089A0DA72B0}" presName="childText" presStyleLbl="conFgAcc1" presStyleIdx="2" presStyleCnt="7">
        <dgm:presLayoutVars>
          <dgm:bulletEnabled val="1"/>
        </dgm:presLayoutVars>
      </dgm:prSet>
      <dgm:spPr>
        <a:ln>
          <a:solidFill>
            <a:schemeClr val="accent2"/>
          </a:solidFill>
        </a:ln>
      </dgm:spPr>
    </dgm:pt>
    <dgm:pt modelId="{CA1446DB-963B-462B-8543-0035502D1CE1}" type="pres">
      <dgm:prSet presAssocID="{499D2E65-A7BC-41D7-A4AA-40DFE45E0FAB}" presName="spaceBetweenRectangles" presStyleCnt="0"/>
      <dgm:spPr/>
    </dgm:pt>
    <dgm:pt modelId="{B8E8DA37-482B-43FB-8FF1-BB58DF5D734D}" type="pres">
      <dgm:prSet presAssocID="{A3B53CAF-D626-483E-8799-99E7C4EA35A3}" presName="parentLin" presStyleCnt="0"/>
      <dgm:spPr/>
    </dgm:pt>
    <dgm:pt modelId="{390EFFBE-5E22-4130-9298-7F1E05DFC3C5}" type="pres">
      <dgm:prSet presAssocID="{A3B53CAF-D626-483E-8799-99E7C4EA35A3}" presName="parentLeftMargin" presStyleLbl="node1" presStyleIdx="2" presStyleCnt="7"/>
      <dgm:spPr/>
    </dgm:pt>
    <dgm:pt modelId="{134439A3-A906-47FF-8C61-92093761297A}" type="pres">
      <dgm:prSet presAssocID="{A3B53CAF-D626-483E-8799-99E7C4EA35A3}" presName="parentText" presStyleLbl="node1" presStyleIdx="3" presStyleCnt="7">
        <dgm:presLayoutVars>
          <dgm:chMax val="0"/>
          <dgm:bulletEnabled val="1"/>
        </dgm:presLayoutVars>
      </dgm:prSet>
      <dgm:spPr/>
    </dgm:pt>
    <dgm:pt modelId="{4FF95900-EDD5-4BD7-BBA4-178B5DFA703B}" type="pres">
      <dgm:prSet presAssocID="{A3B53CAF-D626-483E-8799-99E7C4EA35A3}" presName="negativeSpace" presStyleCnt="0"/>
      <dgm:spPr/>
    </dgm:pt>
    <dgm:pt modelId="{89CF3281-C234-4F36-BB0F-B7B051FBAC1C}" type="pres">
      <dgm:prSet presAssocID="{A3B53CAF-D626-483E-8799-99E7C4EA35A3}" presName="childText" presStyleLbl="conFgAcc1" presStyleIdx="3" presStyleCnt="7">
        <dgm:presLayoutVars>
          <dgm:bulletEnabled val="1"/>
        </dgm:presLayoutVars>
      </dgm:prSet>
      <dgm:spPr>
        <a:noFill/>
        <a:ln>
          <a:solidFill>
            <a:schemeClr val="accent5"/>
          </a:solidFill>
        </a:ln>
      </dgm:spPr>
    </dgm:pt>
    <dgm:pt modelId="{112E5193-0677-4384-82EF-5E273D1CDE2B}" type="pres">
      <dgm:prSet presAssocID="{E83E6A77-266D-4D60-975E-2DF4894107A4}" presName="spaceBetweenRectangles" presStyleCnt="0"/>
      <dgm:spPr/>
    </dgm:pt>
    <dgm:pt modelId="{088BACFE-D624-454C-8241-E33542097802}" type="pres">
      <dgm:prSet presAssocID="{81D0309D-B19A-4CCC-B470-259C54656A5C}" presName="parentLin" presStyleCnt="0"/>
      <dgm:spPr/>
    </dgm:pt>
    <dgm:pt modelId="{6D1B6127-6873-4CB7-AB36-FCB716F8387F}" type="pres">
      <dgm:prSet presAssocID="{81D0309D-B19A-4CCC-B470-259C54656A5C}" presName="parentLeftMargin" presStyleLbl="node1" presStyleIdx="3" presStyleCnt="7"/>
      <dgm:spPr/>
    </dgm:pt>
    <dgm:pt modelId="{F09F9596-0B6E-47EA-BC69-E50EB04B2C24}" type="pres">
      <dgm:prSet presAssocID="{81D0309D-B19A-4CCC-B470-259C54656A5C}" presName="parentText" presStyleLbl="node1" presStyleIdx="4" presStyleCnt="7">
        <dgm:presLayoutVars>
          <dgm:chMax val="0"/>
          <dgm:bulletEnabled val="1"/>
        </dgm:presLayoutVars>
      </dgm:prSet>
      <dgm:spPr/>
    </dgm:pt>
    <dgm:pt modelId="{6B52D1A0-4B21-4B07-885D-83026879B538}" type="pres">
      <dgm:prSet presAssocID="{81D0309D-B19A-4CCC-B470-259C54656A5C}" presName="negativeSpace" presStyleCnt="0"/>
      <dgm:spPr/>
    </dgm:pt>
    <dgm:pt modelId="{76EFD62C-5803-4D5F-9E61-3FFC11CB59AE}" type="pres">
      <dgm:prSet presAssocID="{81D0309D-B19A-4CCC-B470-259C54656A5C}" presName="childText" presStyleLbl="conFgAcc1" presStyleIdx="4" presStyleCnt="7">
        <dgm:presLayoutVars>
          <dgm:bulletEnabled val="1"/>
        </dgm:presLayoutVars>
      </dgm:prSet>
      <dgm:spPr>
        <a:ln>
          <a:solidFill>
            <a:schemeClr val="accent4"/>
          </a:solidFill>
        </a:ln>
      </dgm:spPr>
    </dgm:pt>
    <dgm:pt modelId="{C0F2DB49-A3B1-4764-9F9E-003C6340B5B6}" type="pres">
      <dgm:prSet presAssocID="{D61FFDD3-D91C-493D-8F5F-6464378C0CAB}" presName="spaceBetweenRectangles" presStyleCnt="0"/>
      <dgm:spPr/>
    </dgm:pt>
    <dgm:pt modelId="{43BE365D-407C-4B46-937A-C4BC6759AB80}" type="pres">
      <dgm:prSet presAssocID="{28B0896E-8D46-4AE5-A776-465DF80E6839}" presName="parentLin" presStyleCnt="0"/>
      <dgm:spPr/>
    </dgm:pt>
    <dgm:pt modelId="{929A3352-04F6-4EDA-B6C9-0B501FB63555}" type="pres">
      <dgm:prSet presAssocID="{28B0896E-8D46-4AE5-A776-465DF80E6839}" presName="parentLeftMargin" presStyleLbl="node1" presStyleIdx="4" presStyleCnt="7"/>
      <dgm:spPr/>
    </dgm:pt>
    <dgm:pt modelId="{8174B596-9924-4645-834E-4EDE5087C161}" type="pres">
      <dgm:prSet presAssocID="{28B0896E-8D46-4AE5-A776-465DF80E6839}" presName="parentText" presStyleLbl="node1" presStyleIdx="5" presStyleCnt="7">
        <dgm:presLayoutVars>
          <dgm:chMax val="0"/>
          <dgm:bulletEnabled val="1"/>
        </dgm:presLayoutVars>
      </dgm:prSet>
      <dgm:spPr/>
    </dgm:pt>
    <dgm:pt modelId="{15499BFF-39B9-4CEB-912E-E7F0E40090FC}" type="pres">
      <dgm:prSet presAssocID="{28B0896E-8D46-4AE5-A776-465DF80E6839}" presName="negativeSpace" presStyleCnt="0"/>
      <dgm:spPr/>
    </dgm:pt>
    <dgm:pt modelId="{28A18720-9FE1-4223-AA8C-80C5B12A0FCD}" type="pres">
      <dgm:prSet presAssocID="{28B0896E-8D46-4AE5-A776-465DF80E6839}" presName="childText" presStyleLbl="conFgAcc1" presStyleIdx="5" presStyleCnt="7">
        <dgm:presLayoutVars>
          <dgm:bulletEnabled val="1"/>
        </dgm:presLayoutVars>
      </dgm:prSet>
      <dgm:spPr/>
    </dgm:pt>
    <dgm:pt modelId="{C58294D2-33DA-4A5C-A9A5-4F42BEACE855}" type="pres">
      <dgm:prSet presAssocID="{9BA82422-142A-4055-BA16-AB19795954C0}" presName="spaceBetweenRectangles" presStyleCnt="0"/>
      <dgm:spPr/>
    </dgm:pt>
    <dgm:pt modelId="{0DA2D0D5-FF63-4291-9E1A-248ACA1AB7B2}" type="pres">
      <dgm:prSet presAssocID="{7D46BB5C-C0A7-4711-B73B-FA7167F25B3D}" presName="parentLin" presStyleCnt="0"/>
      <dgm:spPr/>
    </dgm:pt>
    <dgm:pt modelId="{DDD0C689-4FE8-4BA5-8B4E-98AF2A8ABE01}" type="pres">
      <dgm:prSet presAssocID="{7D46BB5C-C0A7-4711-B73B-FA7167F25B3D}" presName="parentLeftMargin" presStyleLbl="node1" presStyleIdx="5" presStyleCnt="7"/>
      <dgm:spPr/>
    </dgm:pt>
    <dgm:pt modelId="{0A03D10A-26E7-44AD-B073-85B882EF2361}" type="pres">
      <dgm:prSet presAssocID="{7D46BB5C-C0A7-4711-B73B-FA7167F25B3D}" presName="parentText" presStyleLbl="node1" presStyleIdx="6" presStyleCnt="7">
        <dgm:presLayoutVars>
          <dgm:chMax val="0"/>
          <dgm:bulletEnabled val="1"/>
        </dgm:presLayoutVars>
      </dgm:prSet>
      <dgm:spPr/>
    </dgm:pt>
    <dgm:pt modelId="{2EED85F1-60FF-430A-B955-93EB56118261}" type="pres">
      <dgm:prSet presAssocID="{7D46BB5C-C0A7-4711-B73B-FA7167F25B3D}" presName="negativeSpace" presStyleCnt="0"/>
      <dgm:spPr/>
    </dgm:pt>
    <dgm:pt modelId="{9498F5E3-978F-48BD-BFF0-377856CC9A0D}" type="pres">
      <dgm:prSet presAssocID="{7D46BB5C-C0A7-4711-B73B-FA7167F25B3D}" presName="childText" presStyleLbl="conFgAcc1" presStyleIdx="6" presStyleCnt="7">
        <dgm:presLayoutVars>
          <dgm:bulletEnabled val="1"/>
        </dgm:presLayoutVars>
      </dgm:prSet>
      <dgm:spPr>
        <a:noFill/>
        <a:ln>
          <a:solidFill>
            <a:schemeClr val="accent6"/>
          </a:solidFill>
        </a:ln>
      </dgm:spPr>
    </dgm:pt>
  </dgm:ptLst>
  <dgm:cxnLst>
    <dgm:cxn modelId="{DE09520E-50BD-47C2-88D0-33892E092472}" type="presOf" srcId="{A3B53CAF-D626-483E-8799-99E7C4EA35A3}" destId="{390EFFBE-5E22-4130-9298-7F1E05DFC3C5}" srcOrd="0" destOrd="0" presId="urn:microsoft.com/office/officeart/2005/8/layout/list1"/>
    <dgm:cxn modelId="{9839E126-0C51-439C-BDAE-CCE10AE8F362}" srcId="{96357CB3-3A8C-4E5B-B8C7-4F48FF3711E2}" destId="{81D0309D-B19A-4CCC-B470-259C54656A5C}" srcOrd="4" destOrd="0" parTransId="{41058338-B161-4582-9D00-D52361A693A1}" sibTransId="{D61FFDD3-D91C-493D-8F5F-6464378C0CAB}"/>
    <dgm:cxn modelId="{50BF162E-1864-42C5-8F0D-58F385F8F0B3}" type="presOf" srcId="{7D46BB5C-C0A7-4711-B73B-FA7167F25B3D}" destId="{0A03D10A-26E7-44AD-B073-85B882EF2361}" srcOrd="1" destOrd="0" presId="urn:microsoft.com/office/officeart/2005/8/layout/list1"/>
    <dgm:cxn modelId="{C13C742F-76C7-436A-AF6C-FC02739E58BF}" srcId="{96357CB3-3A8C-4E5B-B8C7-4F48FF3711E2}" destId="{7D46BB5C-C0A7-4711-B73B-FA7167F25B3D}" srcOrd="6" destOrd="0" parTransId="{AC4B96FE-EEA5-4BBC-B1D2-207E3F68414C}" sibTransId="{B1743597-D6F7-42CF-8B33-5014FC2A8ED9}"/>
    <dgm:cxn modelId="{720DFD3B-8EB2-4462-80F4-10F69965E0BF}" type="presOf" srcId="{7D46BB5C-C0A7-4711-B73B-FA7167F25B3D}" destId="{DDD0C689-4FE8-4BA5-8B4E-98AF2A8ABE01}" srcOrd="0" destOrd="0" presId="urn:microsoft.com/office/officeart/2005/8/layout/list1"/>
    <dgm:cxn modelId="{5CE1953D-5546-4114-A668-D2DA27563FFB}" type="presOf" srcId="{D9633003-85F9-423E-979B-1089A0DA72B0}" destId="{9DCDA6E2-6666-4A99-8A13-9EBB7A992ACF}" srcOrd="0" destOrd="0" presId="urn:microsoft.com/office/officeart/2005/8/layout/list1"/>
    <dgm:cxn modelId="{6378005C-5004-421E-BE7A-46C5C9247895}" type="presOf" srcId="{28B0896E-8D46-4AE5-A776-465DF80E6839}" destId="{929A3352-04F6-4EDA-B6C9-0B501FB63555}" srcOrd="0" destOrd="0" presId="urn:microsoft.com/office/officeart/2005/8/layout/list1"/>
    <dgm:cxn modelId="{1FC07C62-1BB8-4A6E-9249-24C3E16650DE}" srcId="{96357CB3-3A8C-4E5B-B8C7-4F48FF3711E2}" destId="{403A371B-659D-4FCB-991F-9A6087D09F05}" srcOrd="1" destOrd="0" parTransId="{9A254407-0D0C-4817-B87D-0DEB20EDE10B}" sibTransId="{FF9D1840-9342-419E-87AB-C53F5FC543A1}"/>
    <dgm:cxn modelId="{1A7D8862-B6D6-4C66-A31F-DCB133D32F63}" srcId="{96357CB3-3A8C-4E5B-B8C7-4F48FF3711E2}" destId="{28B0896E-8D46-4AE5-A776-465DF80E6839}" srcOrd="5" destOrd="0" parTransId="{B6B22763-651E-4380-8587-601D71079B01}" sibTransId="{9BA82422-142A-4055-BA16-AB19795954C0}"/>
    <dgm:cxn modelId="{9EFEAF65-6915-4F59-83FD-BA325AF10E68}" srcId="{96357CB3-3A8C-4E5B-B8C7-4F48FF3711E2}" destId="{09BCE000-D053-4A5A-A331-DBB2115EDE14}" srcOrd="0" destOrd="0" parTransId="{12C5065D-40D0-44AD-BDF7-17BBC43B5B9E}" sibTransId="{AAF2D994-49B7-45B2-BB4C-883FF4F219BB}"/>
    <dgm:cxn modelId="{CA967379-D711-4505-A8B2-F693D8615AD7}" type="presOf" srcId="{403A371B-659D-4FCB-991F-9A6087D09F05}" destId="{D18E7B2C-196E-446E-8375-626F0BD897EA}" srcOrd="0" destOrd="0" presId="urn:microsoft.com/office/officeart/2005/8/layout/list1"/>
    <dgm:cxn modelId="{57F3E07C-FF9D-4F5D-9332-A3A1152DA142}" type="presOf" srcId="{96357CB3-3A8C-4E5B-B8C7-4F48FF3711E2}" destId="{F0858062-797E-49DE-B11E-6F7D669BB1AC}" srcOrd="0" destOrd="0" presId="urn:microsoft.com/office/officeart/2005/8/layout/list1"/>
    <dgm:cxn modelId="{68B24F81-D538-4E86-B260-F38CA0A681D9}" srcId="{96357CB3-3A8C-4E5B-B8C7-4F48FF3711E2}" destId="{D9633003-85F9-423E-979B-1089A0DA72B0}" srcOrd="2" destOrd="0" parTransId="{6CEBAE75-F86C-4FF8-AD3A-EACA3D7587F8}" sibTransId="{499D2E65-A7BC-41D7-A4AA-40DFE45E0FAB}"/>
    <dgm:cxn modelId="{ACD53090-57AD-4063-85E9-C602328C7F23}" type="presOf" srcId="{D9633003-85F9-423E-979B-1089A0DA72B0}" destId="{4741A245-1DFF-43F5-B960-D21652594945}" srcOrd="1" destOrd="0" presId="urn:microsoft.com/office/officeart/2005/8/layout/list1"/>
    <dgm:cxn modelId="{B22B97A4-AF8E-48F6-BD5C-F4E9F48F5C9F}" type="presOf" srcId="{A3B53CAF-D626-483E-8799-99E7C4EA35A3}" destId="{134439A3-A906-47FF-8C61-92093761297A}" srcOrd="1" destOrd="0" presId="urn:microsoft.com/office/officeart/2005/8/layout/list1"/>
    <dgm:cxn modelId="{828A2ABA-B281-4A15-9DA7-585C093B8D4C}" type="presOf" srcId="{09BCE000-D053-4A5A-A331-DBB2115EDE14}" destId="{B648C1FF-E18D-4022-987E-A228E12F0C2F}" srcOrd="1" destOrd="0" presId="urn:microsoft.com/office/officeart/2005/8/layout/list1"/>
    <dgm:cxn modelId="{BC8D22C4-17F6-4E82-9EA4-32D983319F11}" type="presOf" srcId="{81D0309D-B19A-4CCC-B470-259C54656A5C}" destId="{F09F9596-0B6E-47EA-BC69-E50EB04B2C24}" srcOrd="1" destOrd="0" presId="urn:microsoft.com/office/officeart/2005/8/layout/list1"/>
    <dgm:cxn modelId="{78F6A2CC-960A-4E89-B012-1950B6A98833}" type="presOf" srcId="{81D0309D-B19A-4CCC-B470-259C54656A5C}" destId="{6D1B6127-6873-4CB7-AB36-FCB716F8387F}" srcOrd="0" destOrd="0" presId="urn:microsoft.com/office/officeart/2005/8/layout/list1"/>
    <dgm:cxn modelId="{ED690FD2-8696-4703-9B36-CBB2DD885E9A}" type="presOf" srcId="{28B0896E-8D46-4AE5-A776-465DF80E6839}" destId="{8174B596-9924-4645-834E-4EDE5087C161}" srcOrd="1" destOrd="0" presId="urn:microsoft.com/office/officeart/2005/8/layout/list1"/>
    <dgm:cxn modelId="{B10618D6-79E5-4C4D-AE5C-23298412CD33}" srcId="{96357CB3-3A8C-4E5B-B8C7-4F48FF3711E2}" destId="{A3B53CAF-D626-483E-8799-99E7C4EA35A3}" srcOrd="3" destOrd="0" parTransId="{74F0E520-D3D8-4269-B7DE-83503D1F31A4}" sibTransId="{E83E6A77-266D-4D60-975E-2DF4894107A4}"/>
    <dgm:cxn modelId="{5E8D26D8-28C2-4A63-9334-A5D315CA9DE1}" type="presOf" srcId="{09BCE000-D053-4A5A-A331-DBB2115EDE14}" destId="{FFED9850-FC25-44DA-91AC-40E289A153F3}" srcOrd="0" destOrd="0" presId="urn:microsoft.com/office/officeart/2005/8/layout/list1"/>
    <dgm:cxn modelId="{7C19D1F3-4D13-4816-AC10-EDDB3F047CDA}" type="presOf" srcId="{403A371B-659D-4FCB-991F-9A6087D09F05}" destId="{4BDD44A2-2BAD-4CCD-A123-7F216A91C531}" srcOrd="1" destOrd="0" presId="urn:microsoft.com/office/officeart/2005/8/layout/list1"/>
    <dgm:cxn modelId="{FEFEEE2D-552A-4FB2-BB12-48BBF297997B}" type="presParOf" srcId="{F0858062-797E-49DE-B11E-6F7D669BB1AC}" destId="{C4DC81B4-817F-4421-852B-50EE4229F163}" srcOrd="0" destOrd="0" presId="urn:microsoft.com/office/officeart/2005/8/layout/list1"/>
    <dgm:cxn modelId="{719C439E-5EE9-41DE-A4C9-5C273FE901FA}" type="presParOf" srcId="{C4DC81B4-817F-4421-852B-50EE4229F163}" destId="{FFED9850-FC25-44DA-91AC-40E289A153F3}" srcOrd="0" destOrd="0" presId="urn:microsoft.com/office/officeart/2005/8/layout/list1"/>
    <dgm:cxn modelId="{7462F583-35FA-49EA-ACED-56FF782CF1A5}" type="presParOf" srcId="{C4DC81B4-817F-4421-852B-50EE4229F163}" destId="{B648C1FF-E18D-4022-987E-A228E12F0C2F}" srcOrd="1" destOrd="0" presId="urn:microsoft.com/office/officeart/2005/8/layout/list1"/>
    <dgm:cxn modelId="{9C714F0D-48F1-4202-9A87-71109D4E3B6A}" type="presParOf" srcId="{F0858062-797E-49DE-B11E-6F7D669BB1AC}" destId="{0C1FAF9B-764B-4EF8-B665-F20732D42B60}" srcOrd="1" destOrd="0" presId="urn:microsoft.com/office/officeart/2005/8/layout/list1"/>
    <dgm:cxn modelId="{7F0661EC-25D4-4DD8-9FAE-DEC46196B387}" type="presParOf" srcId="{F0858062-797E-49DE-B11E-6F7D669BB1AC}" destId="{F31627A2-29DA-4346-98DA-75359EC0ACBE}" srcOrd="2" destOrd="0" presId="urn:microsoft.com/office/officeart/2005/8/layout/list1"/>
    <dgm:cxn modelId="{FAEA98D8-C167-46B0-9904-066522527025}" type="presParOf" srcId="{F0858062-797E-49DE-B11E-6F7D669BB1AC}" destId="{25939FD0-C386-4B0D-A9D6-0F60AD655048}" srcOrd="3" destOrd="0" presId="urn:microsoft.com/office/officeart/2005/8/layout/list1"/>
    <dgm:cxn modelId="{9D05AB8D-3774-4627-B762-82CB2D0E9D5C}" type="presParOf" srcId="{F0858062-797E-49DE-B11E-6F7D669BB1AC}" destId="{F5E190FB-33E3-43FF-A417-C3D0BB3766BC}" srcOrd="4" destOrd="0" presId="urn:microsoft.com/office/officeart/2005/8/layout/list1"/>
    <dgm:cxn modelId="{F93D636B-9672-4978-800A-CE2E3C5CB9FB}" type="presParOf" srcId="{F5E190FB-33E3-43FF-A417-C3D0BB3766BC}" destId="{D18E7B2C-196E-446E-8375-626F0BD897EA}" srcOrd="0" destOrd="0" presId="urn:microsoft.com/office/officeart/2005/8/layout/list1"/>
    <dgm:cxn modelId="{7FCFB6D6-8C28-4645-A541-07FDD7A6E291}" type="presParOf" srcId="{F5E190FB-33E3-43FF-A417-C3D0BB3766BC}" destId="{4BDD44A2-2BAD-4CCD-A123-7F216A91C531}" srcOrd="1" destOrd="0" presId="urn:microsoft.com/office/officeart/2005/8/layout/list1"/>
    <dgm:cxn modelId="{71FF45A6-D98E-4E21-BA00-3727278A06D0}" type="presParOf" srcId="{F0858062-797E-49DE-B11E-6F7D669BB1AC}" destId="{F0177B08-E195-4592-A03D-4E297E1A647F}" srcOrd="5" destOrd="0" presId="urn:microsoft.com/office/officeart/2005/8/layout/list1"/>
    <dgm:cxn modelId="{440083BF-71F3-43AC-9F2E-7DD181D0E985}" type="presParOf" srcId="{F0858062-797E-49DE-B11E-6F7D669BB1AC}" destId="{503FA022-1277-494B-A560-3A9782129F70}" srcOrd="6" destOrd="0" presId="urn:microsoft.com/office/officeart/2005/8/layout/list1"/>
    <dgm:cxn modelId="{2B0BF719-D3F9-406A-B4BC-08C92C8CE7F1}" type="presParOf" srcId="{F0858062-797E-49DE-B11E-6F7D669BB1AC}" destId="{ED4EC488-8A48-4220-BCC9-4C15B80E32F4}" srcOrd="7" destOrd="0" presId="urn:microsoft.com/office/officeart/2005/8/layout/list1"/>
    <dgm:cxn modelId="{89098164-E738-4857-A793-ED07039B3F8F}" type="presParOf" srcId="{F0858062-797E-49DE-B11E-6F7D669BB1AC}" destId="{C5208E96-06A8-4BC4-9566-AC987F7623A2}" srcOrd="8" destOrd="0" presId="urn:microsoft.com/office/officeart/2005/8/layout/list1"/>
    <dgm:cxn modelId="{63CB62A6-4E5C-4DFE-BC54-17F511EA92E9}" type="presParOf" srcId="{C5208E96-06A8-4BC4-9566-AC987F7623A2}" destId="{9DCDA6E2-6666-4A99-8A13-9EBB7A992ACF}" srcOrd="0" destOrd="0" presId="urn:microsoft.com/office/officeart/2005/8/layout/list1"/>
    <dgm:cxn modelId="{30752EA3-DCE4-4397-8217-58E1DA60501A}" type="presParOf" srcId="{C5208E96-06A8-4BC4-9566-AC987F7623A2}" destId="{4741A245-1DFF-43F5-B960-D21652594945}" srcOrd="1" destOrd="0" presId="urn:microsoft.com/office/officeart/2005/8/layout/list1"/>
    <dgm:cxn modelId="{2B927B45-EF43-4C73-91EB-A71005B9BAEF}" type="presParOf" srcId="{F0858062-797E-49DE-B11E-6F7D669BB1AC}" destId="{99B7A846-4519-4D5E-AE5E-9C731E41D91A}" srcOrd="9" destOrd="0" presId="urn:microsoft.com/office/officeart/2005/8/layout/list1"/>
    <dgm:cxn modelId="{547A8429-8740-460D-BED8-13EBCEC275D0}" type="presParOf" srcId="{F0858062-797E-49DE-B11E-6F7D669BB1AC}" destId="{22D6006B-70B8-46A0-B4A9-A1FE52E8BA62}" srcOrd="10" destOrd="0" presId="urn:microsoft.com/office/officeart/2005/8/layout/list1"/>
    <dgm:cxn modelId="{30DA4B0B-23C7-46EF-87B5-C81F98480439}" type="presParOf" srcId="{F0858062-797E-49DE-B11E-6F7D669BB1AC}" destId="{CA1446DB-963B-462B-8543-0035502D1CE1}" srcOrd="11" destOrd="0" presId="urn:microsoft.com/office/officeart/2005/8/layout/list1"/>
    <dgm:cxn modelId="{302A85FD-E967-4A1B-8C7C-EFED3162AFC4}" type="presParOf" srcId="{F0858062-797E-49DE-B11E-6F7D669BB1AC}" destId="{B8E8DA37-482B-43FB-8FF1-BB58DF5D734D}" srcOrd="12" destOrd="0" presId="urn:microsoft.com/office/officeart/2005/8/layout/list1"/>
    <dgm:cxn modelId="{3358D2CE-4707-4EE4-B8CF-6DFB89CECCD1}" type="presParOf" srcId="{B8E8DA37-482B-43FB-8FF1-BB58DF5D734D}" destId="{390EFFBE-5E22-4130-9298-7F1E05DFC3C5}" srcOrd="0" destOrd="0" presId="urn:microsoft.com/office/officeart/2005/8/layout/list1"/>
    <dgm:cxn modelId="{D0F3E587-9F70-4EB9-97B5-0DA841862168}" type="presParOf" srcId="{B8E8DA37-482B-43FB-8FF1-BB58DF5D734D}" destId="{134439A3-A906-47FF-8C61-92093761297A}" srcOrd="1" destOrd="0" presId="urn:microsoft.com/office/officeart/2005/8/layout/list1"/>
    <dgm:cxn modelId="{66F13763-539B-485D-9F06-362794ECD68B}" type="presParOf" srcId="{F0858062-797E-49DE-B11E-6F7D669BB1AC}" destId="{4FF95900-EDD5-4BD7-BBA4-178B5DFA703B}" srcOrd="13" destOrd="0" presId="urn:microsoft.com/office/officeart/2005/8/layout/list1"/>
    <dgm:cxn modelId="{4CBAB53B-57A3-4A80-B9D5-6AC55325BEC9}" type="presParOf" srcId="{F0858062-797E-49DE-B11E-6F7D669BB1AC}" destId="{89CF3281-C234-4F36-BB0F-B7B051FBAC1C}" srcOrd="14" destOrd="0" presId="urn:microsoft.com/office/officeart/2005/8/layout/list1"/>
    <dgm:cxn modelId="{D7B31F2E-C636-43CF-AC55-270633EAD919}" type="presParOf" srcId="{F0858062-797E-49DE-B11E-6F7D669BB1AC}" destId="{112E5193-0677-4384-82EF-5E273D1CDE2B}" srcOrd="15" destOrd="0" presId="urn:microsoft.com/office/officeart/2005/8/layout/list1"/>
    <dgm:cxn modelId="{B6A6BB9A-6F0B-4FE4-98D4-80B98A931DCC}" type="presParOf" srcId="{F0858062-797E-49DE-B11E-6F7D669BB1AC}" destId="{088BACFE-D624-454C-8241-E33542097802}" srcOrd="16" destOrd="0" presId="urn:microsoft.com/office/officeart/2005/8/layout/list1"/>
    <dgm:cxn modelId="{E7FA4451-1C4C-4B49-9027-A9B4BF7954B8}" type="presParOf" srcId="{088BACFE-D624-454C-8241-E33542097802}" destId="{6D1B6127-6873-4CB7-AB36-FCB716F8387F}" srcOrd="0" destOrd="0" presId="urn:microsoft.com/office/officeart/2005/8/layout/list1"/>
    <dgm:cxn modelId="{A184F89D-70CA-49EE-97DC-2E757CCB1E4A}" type="presParOf" srcId="{088BACFE-D624-454C-8241-E33542097802}" destId="{F09F9596-0B6E-47EA-BC69-E50EB04B2C24}" srcOrd="1" destOrd="0" presId="urn:microsoft.com/office/officeart/2005/8/layout/list1"/>
    <dgm:cxn modelId="{D23BB478-83AF-4077-851D-BE5063E4DFA4}" type="presParOf" srcId="{F0858062-797E-49DE-B11E-6F7D669BB1AC}" destId="{6B52D1A0-4B21-4B07-885D-83026879B538}" srcOrd="17" destOrd="0" presId="urn:microsoft.com/office/officeart/2005/8/layout/list1"/>
    <dgm:cxn modelId="{FEFD95C7-5229-4124-A0E0-6126FCB3926C}" type="presParOf" srcId="{F0858062-797E-49DE-B11E-6F7D669BB1AC}" destId="{76EFD62C-5803-4D5F-9E61-3FFC11CB59AE}" srcOrd="18" destOrd="0" presId="urn:microsoft.com/office/officeart/2005/8/layout/list1"/>
    <dgm:cxn modelId="{8002ABF6-C9BE-44AE-981B-A38487144EA4}" type="presParOf" srcId="{F0858062-797E-49DE-B11E-6F7D669BB1AC}" destId="{C0F2DB49-A3B1-4764-9F9E-003C6340B5B6}" srcOrd="19" destOrd="0" presId="urn:microsoft.com/office/officeart/2005/8/layout/list1"/>
    <dgm:cxn modelId="{194925D0-8F15-495F-83FD-818065C1A488}" type="presParOf" srcId="{F0858062-797E-49DE-B11E-6F7D669BB1AC}" destId="{43BE365D-407C-4B46-937A-C4BC6759AB80}" srcOrd="20" destOrd="0" presId="urn:microsoft.com/office/officeart/2005/8/layout/list1"/>
    <dgm:cxn modelId="{2E7F12B6-8E45-4AC3-ADD4-BD90FDBE0E08}" type="presParOf" srcId="{43BE365D-407C-4B46-937A-C4BC6759AB80}" destId="{929A3352-04F6-4EDA-B6C9-0B501FB63555}" srcOrd="0" destOrd="0" presId="urn:microsoft.com/office/officeart/2005/8/layout/list1"/>
    <dgm:cxn modelId="{FBBE72E1-04F9-4FA0-83B1-988AA20E9FB3}" type="presParOf" srcId="{43BE365D-407C-4B46-937A-C4BC6759AB80}" destId="{8174B596-9924-4645-834E-4EDE5087C161}" srcOrd="1" destOrd="0" presId="urn:microsoft.com/office/officeart/2005/8/layout/list1"/>
    <dgm:cxn modelId="{191369C0-7C58-491E-A619-66A773E1785A}" type="presParOf" srcId="{F0858062-797E-49DE-B11E-6F7D669BB1AC}" destId="{15499BFF-39B9-4CEB-912E-E7F0E40090FC}" srcOrd="21" destOrd="0" presId="urn:microsoft.com/office/officeart/2005/8/layout/list1"/>
    <dgm:cxn modelId="{8E4C9FC9-29F3-4FF2-9EDA-FC77E64FA25D}" type="presParOf" srcId="{F0858062-797E-49DE-B11E-6F7D669BB1AC}" destId="{28A18720-9FE1-4223-AA8C-80C5B12A0FCD}" srcOrd="22" destOrd="0" presId="urn:microsoft.com/office/officeart/2005/8/layout/list1"/>
    <dgm:cxn modelId="{86270ADA-3C42-44E4-926A-28A943D22EF0}" type="presParOf" srcId="{F0858062-797E-49DE-B11E-6F7D669BB1AC}" destId="{C58294D2-33DA-4A5C-A9A5-4F42BEACE855}" srcOrd="23" destOrd="0" presId="urn:microsoft.com/office/officeart/2005/8/layout/list1"/>
    <dgm:cxn modelId="{0056F367-D21D-4B8F-BEAC-0D2C784E3B8C}" type="presParOf" srcId="{F0858062-797E-49DE-B11E-6F7D669BB1AC}" destId="{0DA2D0D5-FF63-4291-9E1A-248ACA1AB7B2}" srcOrd="24" destOrd="0" presId="urn:microsoft.com/office/officeart/2005/8/layout/list1"/>
    <dgm:cxn modelId="{52CFA3AE-F8B4-435D-9C9C-6274BBCF09AC}" type="presParOf" srcId="{0DA2D0D5-FF63-4291-9E1A-248ACA1AB7B2}" destId="{DDD0C689-4FE8-4BA5-8B4E-98AF2A8ABE01}" srcOrd="0" destOrd="0" presId="urn:microsoft.com/office/officeart/2005/8/layout/list1"/>
    <dgm:cxn modelId="{55D733D0-8C25-453A-A6F1-DB0450D602A0}" type="presParOf" srcId="{0DA2D0D5-FF63-4291-9E1A-248ACA1AB7B2}" destId="{0A03D10A-26E7-44AD-B073-85B882EF2361}" srcOrd="1" destOrd="0" presId="urn:microsoft.com/office/officeart/2005/8/layout/list1"/>
    <dgm:cxn modelId="{9B821AD5-4692-46BB-9D7D-B2CB938D1AED}" type="presParOf" srcId="{F0858062-797E-49DE-B11E-6F7D669BB1AC}" destId="{2EED85F1-60FF-430A-B955-93EB56118261}" srcOrd="25" destOrd="0" presId="urn:microsoft.com/office/officeart/2005/8/layout/list1"/>
    <dgm:cxn modelId="{602E0FBD-0309-4B6B-8692-176F7C6BBC7E}" type="presParOf" srcId="{F0858062-797E-49DE-B11E-6F7D669BB1AC}" destId="{9498F5E3-978F-48BD-BFF0-377856CC9A0D}"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5BFD1-D586-4576-ADB0-0E95886615A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198DE1D-15D2-4EF0-A787-F66B33F889A3}">
      <dgm:prSet custT="1"/>
      <dgm:spPr/>
      <dgm:t>
        <a:bodyPr/>
        <a:lstStyle/>
        <a:p>
          <a:r>
            <a:rPr lang="en-US" sz="2000">
              <a:latin typeface="Arial" panose="020B0604020202020204" pitchFamily="34" charset="0"/>
              <a:cs typeface="Arial" panose="020B0604020202020204" pitchFamily="34" charset="0"/>
            </a:rPr>
            <a:t>Included (Federal Definition of Literally Homelessness)</a:t>
          </a:r>
        </a:p>
      </dgm:t>
    </dgm:pt>
    <dgm:pt modelId="{8094BAF3-2346-4108-B004-BA28351B323A}" type="parTrans" cxnId="{3F7C79E2-7CE9-4AA3-883A-9AC0AE14E6FA}">
      <dgm:prSet/>
      <dgm:spPr/>
      <dgm:t>
        <a:bodyPr/>
        <a:lstStyle/>
        <a:p>
          <a:endParaRPr lang="en-US"/>
        </a:p>
      </dgm:t>
    </dgm:pt>
    <dgm:pt modelId="{20274965-E5B6-4CFA-8D44-BE86C4EA6FB7}" type="sibTrans" cxnId="{3F7C79E2-7CE9-4AA3-883A-9AC0AE14E6FA}">
      <dgm:prSet/>
      <dgm:spPr/>
      <dgm:t>
        <a:bodyPr/>
        <a:lstStyle/>
        <a:p>
          <a:endParaRPr lang="en-US"/>
        </a:p>
      </dgm:t>
    </dgm:pt>
    <dgm:pt modelId="{108B68F5-732A-4DB8-A244-7CE25CC511EC}">
      <dgm:prSet custT="1"/>
      <dgm:spPr/>
      <dgm:t>
        <a:bodyPr/>
        <a:lstStyle/>
        <a:p>
          <a:r>
            <a:rPr lang="en-US" sz="1800">
              <a:latin typeface="Arial" panose="020B0604020202020204" pitchFamily="34" charset="0"/>
              <a:cs typeface="Arial" panose="020B0604020202020204" pitchFamily="34" charset="0"/>
            </a:rPr>
            <a:t>Emergency Shelters (crisis shelters)</a:t>
          </a:r>
        </a:p>
      </dgm:t>
    </dgm:pt>
    <dgm:pt modelId="{EDF2E6EC-7EBF-4948-8B3E-D1A5985C647E}" type="parTrans" cxnId="{4890A179-E362-4B81-B5F0-E430A2CA076F}">
      <dgm:prSet/>
      <dgm:spPr/>
      <dgm:t>
        <a:bodyPr/>
        <a:lstStyle/>
        <a:p>
          <a:endParaRPr lang="en-US"/>
        </a:p>
      </dgm:t>
    </dgm:pt>
    <dgm:pt modelId="{44156007-4104-4AEF-955F-FF94BBED62D7}" type="sibTrans" cxnId="{4890A179-E362-4B81-B5F0-E430A2CA076F}">
      <dgm:prSet/>
      <dgm:spPr/>
      <dgm:t>
        <a:bodyPr/>
        <a:lstStyle/>
        <a:p>
          <a:endParaRPr lang="en-US"/>
        </a:p>
      </dgm:t>
    </dgm:pt>
    <dgm:pt modelId="{9A90034B-1451-4D82-8B0D-F3449AF6ABC5}">
      <dgm:prSet custT="1"/>
      <dgm:spPr/>
      <dgm:t>
        <a:bodyPr/>
        <a:lstStyle/>
        <a:p>
          <a:r>
            <a:rPr lang="en-US" sz="1800">
              <a:latin typeface="Arial" panose="020B0604020202020204" pitchFamily="34" charset="0"/>
              <a:cs typeface="Arial" panose="020B0604020202020204" pitchFamily="34" charset="0"/>
            </a:rPr>
            <a:t>Transitional Housing (longer term shelter)</a:t>
          </a:r>
        </a:p>
      </dgm:t>
    </dgm:pt>
    <dgm:pt modelId="{1408401B-096E-46A8-A7D8-D046FC8A9034}" type="parTrans" cxnId="{6B8B2529-B2FC-4D4E-A51F-2F1161E17667}">
      <dgm:prSet/>
      <dgm:spPr/>
      <dgm:t>
        <a:bodyPr/>
        <a:lstStyle/>
        <a:p>
          <a:endParaRPr lang="en-US"/>
        </a:p>
      </dgm:t>
    </dgm:pt>
    <dgm:pt modelId="{374FA80F-B0A3-433B-9E7B-9AA10C08854C}" type="sibTrans" cxnId="{6B8B2529-B2FC-4D4E-A51F-2F1161E17667}">
      <dgm:prSet/>
      <dgm:spPr/>
      <dgm:t>
        <a:bodyPr/>
        <a:lstStyle/>
        <a:p>
          <a:endParaRPr lang="en-US"/>
        </a:p>
      </dgm:t>
    </dgm:pt>
    <dgm:pt modelId="{3B131DF6-29C8-4856-93D9-851F10FE73DE}">
      <dgm:prSet custT="1"/>
      <dgm:spPr/>
      <dgm:t>
        <a:bodyPr/>
        <a:lstStyle/>
        <a:p>
          <a:r>
            <a:rPr lang="en-US" sz="1800">
              <a:latin typeface="Arial" panose="020B0604020202020204" pitchFamily="34" charset="0"/>
              <a:cs typeface="Arial" panose="020B0604020202020204" pitchFamily="34" charset="0"/>
            </a:rPr>
            <a:t>Unsheltered Neighbors (streets, cars, abandoned buildings)</a:t>
          </a:r>
        </a:p>
      </dgm:t>
    </dgm:pt>
    <dgm:pt modelId="{5586A130-12D0-4131-AF69-844E3B65C65C}" type="parTrans" cxnId="{BB3DFE67-BA7F-4945-9DD9-7EF27A062132}">
      <dgm:prSet/>
      <dgm:spPr/>
      <dgm:t>
        <a:bodyPr/>
        <a:lstStyle/>
        <a:p>
          <a:endParaRPr lang="en-US"/>
        </a:p>
      </dgm:t>
    </dgm:pt>
    <dgm:pt modelId="{C99C76EE-3FFC-4583-8A8A-7B912454012B}" type="sibTrans" cxnId="{BB3DFE67-BA7F-4945-9DD9-7EF27A062132}">
      <dgm:prSet/>
      <dgm:spPr/>
      <dgm:t>
        <a:bodyPr/>
        <a:lstStyle/>
        <a:p>
          <a:endParaRPr lang="en-US"/>
        </a:p>
      </dgm:t>
    </dgm:pt>
    <dgm:pt modelId="{D075C531-0F26-4B93-B71F-2D7F3E3DC74F}">
      <dgm:prSet custT="1"/>
      <dgm:spPr/>
      <dgm:t>
        <a:bodyPr/>
        <a:lstStyle/>
        <a:p>
          <a:r>
            <a:rPr lang="en-US" sz="2000">
              <a:solidFill>
                <a:schemeClr val="tx1"/>
              </a:solidFill>
              <a:latin typeface="Arial" panose="020B0604020202020204" pitchFamily="34" charset="0"/>
              <a:cs typeface="Arial" panose="020B0604020202020204" pitchFamily="34" charset="0"/>
            </a:rPr>
            <a:t>Excluded</a:t>
          </a:r>
        </a:p>
      </dgm:t>
    </dgm:pt>
    <dgm:pt modelId="{E9816B40-9047-4040-9545-AFCA3D96B975}" type="parTrans" cxnId="{8989C59B-54AA-4110-9DC8-B5C5477EA48D}">
      <dgm:prSet/>
      <dgm:spPr/>
      <dgm:t>
        <a:bodyPr/>
        <a:lstStyle/>
        <a:p>
          <a:endParaRPr lang="en-US"/>
        </a:p>
      </dgm:t>
    </dgm:pt>
    <dgm:pt modelId="{32EE675F-5677-4C33-9761-27EEBD9855D0}" type="sibTrans" cxnId="{8989C59B-54AA-4110-9DC8-B5C5477EA48D}">
      <dgm:prSet/>
      <dgm:spPr/>
      <dgm:t>
        <a:bodyPr/>
        <a:lstStyle/>
        <a:p>
          <a:endParaRPr lang="en-US"/>
        </a:p>
      </dgm:t>
    </dgm:pt>
    <dgm:pt modelId="{B8FCAB55-E442-4C77-829C-357B537CE659}">
      <dgm:prSet custT="1"/>
      <dgm:spPr/>
      <dgm:t>
        <a:bodyPr/>
        <a:lstStyle/>
        <a:p>
          <a:r>
            <a:rPr lang="en-US" sz="1800">
              <a:latin typeface="Arial" panose="020B0604020202020204" pitchFamily="34" charset="0"/>
              <a:cs typeface="Arial" panose="020B0604020202020204" pitchFamily="34" charset="0"/>
            </a:rPr>
            <a:t>Couch-surfing</a:t>
          </a:r>
        </a:p>
      </dgm:t>
    </dgm:pt>
    <dgm:pt modelId="{A2298FDB-74E1-4C20-A8AB-72CB48E322D5}" type="parTrans" cxnId="{94B3823D-D8AF-491B-9768-3C1251B102A5}">
      <dgm:prSet/>
      <dgm:spPr/>
      <dgm:t>
        <a:bodyPr/>
        <a:lstStyle/>
        <a:p>
          <a:endParaRPr lang="en-US"/>
        </a:p>
      </dgm:t>
    </dgm:pt>
    <dgm:pt modelId="{D112D0BB-3834-49B9-A0A4-6EB34179C140}" type="sibTrans" cxnId="{94B3823D-D8AF-491B-9768-3C1251B102A5}">
      <dgm:prSet/>
      <dgm:spPr/>
      <dgm:t>
        <a:bodyPr/>
        <a:lstStyle/>
        <a:p>
          <a:endParaRPr lang="en-US"/>
        </a:p>
      </dgm:t>
    </dgm:pt>
    <dgm:pt modelId="{1BA25BD2-CCB6-47B2-82E6-0D5626F46498}">
      <dgm:prSet custT="1"/>
      <dgm:spPr/>
      <dgm:t>
        <a:bodyPr/>
        <a:lstStyle/>
        <a:p>
          <a:r>
            <a:rPr lang="en-US" sz="1800">
              <a:latin typeface="Arial" panose="020B0604020202020204" pitchFamily="34" charset="0"/>
              <a:cs typeface="Arial" panose="020B0604020202020204" pitchFamily="34" charset="0"/>
            </a:rPr>
            <a:t>Overcrowding</a:t>
          </a:r>
        </a:p>
      </dgm:t>
    </dgm:pt>
    <dgm:pt modelId="{FFFAED1B-A3C5-4AF1-94B2-A33A99BAD0DC}" type="parTrans" cxnId="{348015F2-244A-462F-85A3-3CF902C3BAC6}">
      <dgm:prSet/>
      <dgm:spPr/>
      <dgm:t>
        <a:bodyPr/>
        <a:lstStyle/>
        <a:p>
          <a:endParaRPr lang="en-US"/>
        </a:p>
      </dgm:t>
    </dgm:pt>
    <dgm:pt modelId="{1005AB10-0A44-4624-9AE4-2AA6A579A5E6}" type="sibTrans" cxnId="{348015F2-244A-462F-85A3-3CF902C3BAC6}">
      <dgm:prSet/>
      <dgm:spPr/>
      <dgm:t>
        <a:bodyPr/>
        <a:lstStyle/>
        <a:p>
          <a:endParaRPr lang="en-US"/>
        </a:p>
      </dgm:t>
    </dgm:pt>
    <dgm:pt modelId="{A811822D-F836-4923-AC3B-C3E44510BD75}">
      <dgm:prSet custT="1"/>
      <dgm:spPr/>
      <dgm:t>
        <a:bodyPr/>
        <a:lstStyle/>
        <a:p>
          <a:r>
            <a:rPr lang="en-US" sz="1800">
              <a:latin typeface="Arial" panose="020B0604020202020204" pitchFamily="34" charset="0"/>
              <a:cs typeface="Arial" panose="020B0604020202020204" pitchFamily="34" charset="0"/>
            </a:rPr>
            <a:t>Hospital Stays or Incarceration</a:t>
          </a:r>
        </a:p>
      </dgm:t>
    </dgm:pt>
    <dgm:pt modelId="{59E40D9B-BA12-4536-BDBB-7C8EAEF09B6B}" type="parTrans" cxnId="{1A1DC63B-5D78-4AE8-802B-8F0CD823B6F7}">
      <dgm:prSet/>
      <dgm:spPr/>
      <dgm:t>
        <a:bodyPr/>
        <a:lstStyle/>
        <a:p>
          <a:endParaRPr lang="en-US"/>
        </a:p>
      </dgm:t>
    </dgm:pt>
    <dgm:pt modelId="{735AE557-F276-44F2-8B19-1D4D8799FEA5}" type="sibTrans" cxnId="{1A1DC63B-5D78-4AE8-802B-8F0CD823B6F7}">
      <dgm:prSet/>
      <dgm:spPr/>
      <dgm:t>
        <a:bodyPr/>
        <a:lstStyle/>
        <a:p>
          <a:endParaRPr lang="en-US"/>
        </a:p>
      </dgm:t>
    </dgm:pt>
    <dgm:pt modelId="{D3B9E560-F5A7-46BF-9ED5-58C4D36A612D}">
      <dgm:prSet custT="1"/>
      <dgm:spPr/>
      <dgm:t>
        <a:bodyPr/>
        <a:lstStyle/>
        <a:p>
          <a:r>
            <a:rPr lang="en-US" sz="1800">
              <a:latin typeface="Arial" panose="020B0604020202020204" pitchFamily="34" charset="0"/>
              <a:cs typeface="Arial" panose="020B0604020202020204" pitchFamily="34" charset="0"/>
            </a:rPr>
            <a:t>Temporary Hotel Stays</a:t>
          </a:r>
        </a:p>
      </dgm:t>
    </dgm:pt>
    <dgm:pt modelId="{494FD7B6-F7DF-4A9D-9E1C-3556840C3546}" type="parTrans" cxnId="{F671BF19-A90A-4389-85A8-5BF5520091D8}">
      <dgm:prSet/>
      <dgm:spPr/>
      <dgm:t>
        <a:bodyPr/>
        <a:lstStyle/>
        <a:p>
          <a:endParaRPr lang="en-US"/>
        </a:p>
      </dgm:t>
    </dgm:pt>
    <dgm:pt modelId="{5E86FDBE-3EE8-47F2-8969-ECF318952502}" type="sibTrans" cxnId="{F671BF19-A90A-4389-85A8-5BF5520091D8}">
      <dgm:prSet/>
      <dgm:spPr/>
      <dgm:t>
        <a:bodyPr/>
        <a:lstStyle/>
        <a:p>
          <a:endParaRPr lang="en-US"/>
        </a:p>
      </dgm:t>
    </dgm:pt>
    <dgm:pt modelId="{184728F2-A8EF-45F2-9A8D-7724ED936ACD}">
      <dgm:prSet custT="1"/>
      <dgm:spPr/>
      <dgm:t>
        <a:bodyPr/>
        <a:lstStyle/>
        <a:p>
          <a:r>
            <a:rPr lang="en-US" sz="1800">
              <a:latin typeface="Arial" panose="020B0604020202020204" pitchFamily="34" charset="0"/>
              <a:cs typeface="Arial" panose="020B0604020202020204" pitchFamily="34" charset="0"/>
            </a:rPr>
            <a:t>Student Homelessness</a:t>
          </a:r>
        </a:p>
      </dgm:t>
    </dgm:pt>
    <dgm:pt modelId="{08E1342C-EE4F-4422-AD36-FC9D55D20B24}" type="parTrans" cxnId="{DFD3AF44-E1A3-4A6F-BDB0-8BF63203F24D}">
      <dgm:prSet/>
      <dgm:spPr/>
      <dgm:t>
        <a:bodyPr/>
        <a:lstStyle/>
        <a:p>
          <a:endParaRPr lang="en-US"/>
        </a:p>
      </dgm:t>
    </dgm:pt>
    <dgm:pt modelId="{1A1B82C6-1CA7-4699-BB1E-D5955D8D3CB8}" type="sibTrans" cxnId="{DFD3AF44-E1A3-4A6F-BDB0-8BF63203F24D}">
      <dgm:prSet/>
      <dgm:spPr/>
      <dgm:t>
        <a:bodyPr/>
        <a:lstStyle/>
        <a:p>
          <a:endParaRPr lang="en-US"/>
        </a:p>
      </dgm:t>
    </dgm:pt>
    <dgm:pt modelId="{0691D5E0-AF5E-4C27-82F1-2E28F771ABB8}">
      <dgm:prSet custT="1"/>
      <dgm:spPr/>
      <dgm:t>
        <a:bodyPr/>
        <a:lstStyle/>
        <a:p>
          <a:r>
            <a:rPr lang="en-US" sz="1800">
              <a:latin typeface="Arial" panose="020B0604020202020204" pitchFamily="34" charset="0"/>
              <a:cs typeface="Arial" panose="020B0604020202020204" pitchFamily="34" charset="0"/>
            </a:rPr>
            <a:t>Domestic Violence (outside of shelters), Human Trafficking, Survival Sex</a:t>
          </a:r>
        </a:p>
      </dgm:t>
    </dgm:pt>
    <dgm:pt modelId="{6C2747ED-A29B-4AB6-BC58-9EA996EA13CE}" type="parTrans" cxnId="{CDEF1904-4D2E-45BC-80C1-68A8B75A398F}">
      <dgm:prSet/>
      <dgm:spPr/>
      <dgm:t>
        <a:bodyPr/>
        <a:lstStyle/>
        <a:p>
          <a:endParaRPr lang="en-US"/>
        </a:p>
      </dgm:t>
    </dgm:pt>
    <dgm:pt modelId="{F4413078-169B-4A87-8010-4E84867B85EA}" type="sibTrans" cxnId="{CDEF1904-4D2E-45BC-80C1-68A8B75A398F}">
      <dgm:prSet/>
      <dgm:spPr/>
      <dgm:t>
        <a:bodyPr/>
        <a:lstStyle/>
        <a:p>
          <a:endParaRPr lang="en-US"/>
        </a:p>
      </dgm:t>
    </dgm:pt>
    <dgm:pt modelId="{909E633E-7F5D-4A55-8DB2-A69DC5858546}">
      <dgm:prSet custT="1"/>
      <dgm:spPr/>
      <dgm:t>
        <a:bodyPr/>
        <a:lstStyle/>
        <a:p>
          <a:r>
            <a:rPr lang="en-US" sz="1800">
              <a:latin typeface="Arial" panose="020B0604020202020204" pitchFamily="34" charset="0"/>
              <a:cs typeface="Arial" panose="020B0604020202020204" pitchFamily="34" charset="0"/>
            </a:rPr>
            <a:t>Permanent Supportive Housing, Rapid Rehousing, Recovery Housing</a:t>
          </a:r>
        </a:p>
      </dgm:t>
    </dgm:pt>
    <dgm:pt modelId="{5EDDE8D5-1076-43BD-97A2-89133478BF67}" type="parTrans" cxnId="{B4C94A92-8516-494D-9162-9E8A7D72D3A6}">
      <dgm:prSet/>
      <dgm:spPr/>
      <dgm:t>
        <a:bodyPr/>
        <a:lstStyle/>
        <a:p>
          <a:endParaRPr lang="en-US"/>
        </a:p>
      </dgm:t>
    </dgm:pt>
    <dgm:pt modelId="{DD313735-ED13-455A-9482-4717A5BE8857}" type="sibTrans" cxnId="{B4C94A92-8516-494D-9162-9E8A7D72D3A6}">
      <dgm:prSet/>
      <dgm:spPr/>
      <dgm:t>
        <a:bodyPr/>
        <a:lstStyle/>
        <a:p>
          <a:endParaRPr lang="en-US"/>
        </a:p>
      </dgm:t>
    </dgm:pt>
    <dgm:pt modelId="{3D36E009-A582-4B10-A22A-D8DD8AA3F839}">
      <dgm:prSet custT="1"/>
      <dgm:spPr/>
      <dgm:t>
        <a:bodyPr/>
        <a:lstStyle/>
        <a:p>
          <a:r>
            <a:rPr lang="en-US" sz="1800">
              <a:latin typeface="Arial" panose="020B0604020202020204" pitchFamily="34" charset="0"/>
              <a:cs typeface="Arial" panose="020B0604020202020204" pitchFamily="34" charset="0"/>
            </a:rPr>
            <a:t>Individuals who decline participation in the PIT survey</a:t>
          </a:r>
          <a:endParaRPr lang="en-US" sz="2000">
            <a:latin typeface="Arial" panose="020B0604020202020204" pitchFamily="34" charset="0"/>
            <a:cs typeface="Arial" panose="020B0604020202020204" pitchFamily="34" charset="0"/>
          </a:endParaRPr>
        </a:p>
      </dgm:t>
    </dgm:pt>
    <dgm:pt modelId="{52F48D9E-6435-4F44-9841-5F6C89AA6ED9}" type="parTrans" cxnId="{F764A53A-8B6F-4132-B39B-29C396692C20}">
      <dgm:prSet/>
      <dgm:spPr/>
      <dgm:t>
        <a:bodyPr/>
        <a:lstStyle/>
        <a:p>
          <a:endParaRPr lang="en-US"/>
        </a:p>
      </dgm:t>
    </dgm:pt>
    <dgm:pt modelId="{BC51BB96-4A1D-43EF-A07D-6FA982235389}" type="sibTrans" cxnId="{F764A53A-8B6F-4132-B39B-29C396692C20}">
      <dgm:prSet/>
      <dgm:spPr/>
      <dgm:t>
        <a:bodyPr/>
        <a:lstStyle/>
        <a:p>
          <a:endParaRPr lang="en-US"/>
        </a:p>
      </dgm:t>
    </dgm:pt>
    <dgm:pt modelId="{3A70F396-E924-4339-B449-89AB43DF32C4}" type="pres">
      <dgm:prSet presAssocID="{8E05BFD1-D586-4576-ADB0-0E95886615A8}" presName="linear" presStyleCnt="0">
        <dgm:presLayoutVars>
          <dgm:dir/>
          <dgm:animLvl val="lvl"/>
          <dgm:resizeHandles val="exact"/>
        </dgm:presLayoutVars>
      </dgm:prSet>
      <dgm:spPr/>
    </dgm:pt>
    <dgm:pt modelId="{1B467709-AE78-4408-B13A-5D9583F69384}" type="pres">
      <dgm:prSet presAssocID="{8198DE1D-15D2-4EF0-A787-F66B33F889A3}" presName="parentLin" presStyleCnt="0"/>
      <dgm:spPr/>
    </dgm:pt>
    <dgm:pt modelId="{651655BF-EDAB-4674-AFFD-25EE0BCE71C1}" type="pres">
      <dgm:prSet presAssocID="{8198DE1D-15D2-4EF0-A787-F66B33F889A3}" presName="parentLeftMargin" presStyleLbl="node1" presStyleIdx="0" presStyleCnt="2"/>
      <dgm:spPr/>
    </dgm:pt>
    <dgm:pt modelId="{0622B7CB-E4FF-43A6-90A1-5D2A6D4FE9C7}" type="pres">
      <dgm:prSet presAssocID="{8198DE1D-15D2-4EF0-A787-F66B33F889A3}" presName="parentText" presStyleLbl="node1" presStyleIdx="0" presStyleCnt="2" custScaleY="87768">
        <dgm:presLayoutVars>
          <dgm:chMax val="0"/>
          <dgm:bulletEnabled val="1"/>
        </dgm:presLayoutVars>
      </dgm:prSet>
      <dgm:spPr/>
    </dgm:pt>
    <dgm:pt modelId="{9245F882-104C-4634-8703-E1327ECA2953}" type="pres">
      <dgm:prSet presAssocID="{8198DE1D-15D2-4EF0-A787-F66B33F889A3}" presName="negativeSpace" presStyleCnt="0"/>
      <dgm:spPr/>
    </dgm:pt>
    <dgm:pt modelId="{F70AC4E3-CC17-435E-940C-EFA1354BB903}" type="pres">
      <dgm:prSet presAssocID="{8198DE1D-15D2-4EF0-A787-F66B33F889A3}" presName="childText" presStyleLbl="conFgAcc1" presStyleIdx="0" presStyleCnt="2" custScaleX="100000">
        <dgm:presLayoutVars>
          <dgm:bulletEnabled val="1"/>
        </dgm:presLayoutVars>
      </dgm:prSet>
      <dgm:spPr/>
    </dgm:pt>
    <dgm:pt modelId="{50A2FBBE-DDDF-48A0-9025-33825C3AB3F3}" type="pres">
      <dgm:prSet presAssocID="{20274965-E5B6-4CFA-8D44-BE86C4EA6FB7}" presName="spaceBetweenRectangles" presStyleCnt="0"/>
      <dgm:spPr/>
    </dgm:pt>
    <dgm:pt modelId="{5F8B8936-5740-4230-B667-32571CA36876}" type="pres">
      <dgm:prSet presAssocID="{D075C531-0F26-4B93-B71F-2D7F3E3DC74F}" presName="parentLin" presStyleCnt="0"/>
      <dgm:spPr/>
    </dgm:pt>
    <dgm:pt modelId="{DFA38D0A-BB59-47B5-BFCE-AF8A3495643C}" type="pres">
      <dgm:prSet presAssocID="{D075C531-0F26-4B93-B71F-2D7F3E3DC74F}" presName="parentLeftMargin" presStyleLbl="node1" presStyleIdx="0" presStyleCnt="2"/>
      <dgm:spPr/>
    </dgm:pt>
    <dgm:pt modelId="{DB88B8DB-6472-46F6-9C4E-CD7C01C33655}" type="pres">
      <dgm:prSet presAssocID="{D075C531-0F26-4B93-B71F-2D7F3E3DC74F}" presName="parentText" presStyleLbl="node1" presStyleIdx="1" presStyleCnt="2" custScaleY="60408">
        <dgm:presLayoutVars>
          <dgm:chMax val="0"/>
          <dgm:bulletEnabled val="1"/>
        </dgm:presLayoutVars>
      </dgm:prSet>
      <dgm:spPr/>
    </dgm:pt>
    <dgm:pt modelId="{42FFCE72-7351-46D0-9671-EF9589048B56}" type="pres">
      <dgm:prSet presAssocID="{D075C531-0F26-4B93-B71F-2D7F3E3DC74F}" presName="negativeSpace" presStyleCnt="0"/>
      <dgm:spPr/>
    </dgm:pt>
    <dgm:pt modelId="{6CD2FA95-222F-4920-8A91-10FD8F4B2C8B}" type="pres">
      <dgm:prSet presAssocID="{D075C531-0F26-4B93-B71F-2D7F3E3DC74F}" presName="childText" presStyleLbl="conFgAcc1" presStyleIdx="1" presStyleCnt="2" custScaleX="98355" custScaleY="97653" custLinFactNeighborX="138" custLinFactNeighborY="35266">
        <dgm:presLayoutVars>
          <dgm:bulletEnabled val="1"/>
        </dgm:presLayoutVars>
      </dgm:prSet>
      <dgm:spPr/>
    </dgm:pt>
  </dgm:ptLst>
  <dgm:cxnLst>
    <dgm:cxn modelId="{CDEF1904-4D2E-45BC-80C1-68A8B75A398F}" srcId="{D075C531-0F26-4B93-B71F-2D7F3E3DC74F}" destId="{0691D5E0-AF5E-4C27-82F1-2E28F771ABB8}" srcOrd="5" destOrd="0" parTransId="{6C2747ED-A29B-4AB6-BC58-9EA996EA13CE}" sibTransId="{F4413078-169B-4A87-8010-4E84867B85EA}"/>
    <dgm:cxn modelId="{C21A4209-90AD-4EAD-97B0-FDFE592D76C1}" type="presOf" srcId="{8E05BFD1-D586-4576-ADB0-0E95886615A8}" destId="{3A70F396-E924-4339-B449-89AB43DF32C4}" srcOrd="0" destOrd="0" presId="urn:microsoft.com/office/officeart/2005/8/layout/list1"/>
    <dgm:cxn modelId="{AA099E10-58A2-4DFF-9912-0440CD34F2FA}" type="presOf" srcId="{3B131DF6-29C8-4856-93D9-851F10FE73DE}" destId="{F70AC4E3-CC17-435E-940C-EFA1354BB903}" srcOrd="0" destOrd="2" presId="urn:microsoft.com/office/officeart/2005/8/layout/list1"/>
    <dgm:cxn modelId="{71B71317-3AFE-4E64-B316-763E4B5C5BE0}" type="presOf" srcId="{8198DE1D-15D2-4EF0-A787-F66B33F889A3}" destId="{651655BF-EDAB-4674-AFFD-25EE0BCE71C1}" srcOrd="0" destOrd="0" presId="urn:microsoft.com/office/officeart/2005/8/layout/list1"/>
    <dgm:cxn modelId="{F671BF19-A90A-4389-85A8-5BF5520091D8}" srcId="{D075C531-0F26-4B93-B71F-2D7F3E3DC74F}" destId="{D3B9E560-F5A7-46BF-9ED5-58C4D36A612D}" srcOrd="3" destOrd="0" parTransId="{494FD7B6-F7DF-4A9D-9E1C-3556840C3546}" sibTransId="{5E86FDBE-3EE8-47F2-8969-ECF318952502}"/>
    <dgm:cxn modelId="{721F6124-C5E1-4BAE-B79D-0ABB8D14F408}" type="presOf" srcId="{3D36E009-A582-4B10-A22A-D8DD8AA3F839}" destId="{6CD2FA95-222F-4920-8A91-10FD8F4B2C8B}" srcOrd="0" destOrd="7" presId="urn:microsoft.com/office/officeart/2005/8/layout/list1"/>
    <dgm:cxn modelId="{6B8B2529-B2FC-4D4E-A51F-2F1161E17667}" srcId="{8198DE1D-15D2-4EF0-A787-F66B33F889A3}" destId="{9A90034B-1451-4D82-8B0D-F3449AF6ABC5}" srcOrd="1" destOrd="0" parTransId="{1408401B-096E-46A8-A7D8-D046FC8A9034}" sibTransId="{374FA80F-B0A3-433B-9E7B-9AA10C08854C}"/>
    <dgm:cxn modelId="{F764A53A-8B6F-4132-B39B-29C396692C20}" srcId="{D075C531-0F26-4B93-B71F-2D7F3E3DC74F}" destId="{3D36E009-A582-4B10-A22A-D8DD8AA3F839}" srcOrd="7" destOrd="0" parTransId="{52F48D9E-6435-4F44-9841-5F6C89AA6ED9}" sibTransId="{BC51BB96-4A1D-43EF-A07D-6FA982235389}"/>
    <dgm:cxn modelId="{1A1DC63B-5D78-4AE8-802B-8F0CD823B6F7}" srcId="{D075C531-0F26-4B93-B71F-2D7F3E3DC74F}" destId="{A811822D-F836-4923-AC3B-C3E44510BD75}" srcOrd="2" destOrd="0" parTransId="{59E40D9B-BA12-4536-BDBB-7C8EAEF09B6B}" sibTransId="{735AE557-F276-44F2-8B19-1D4D8799FEA5}"/>
    <dgm:cxn modelId="{94B3823D-D8AF-491B-9768-3C1251B102A5}" srcId="{D075C531-0F26-4B93-B71F-2D7F3E3DC74F}" destId="{B8FCAB55-E442-4C77-829C-357B537CE659}" srcOrd="0" destOrd="0" parTransId="{A2298FDB-74E1-4C20-A8AB-72CB48E322D5}" sibTransId="{D112D0BB-3834-49B9-A0A4-6EB34179C140}"/>
    <dgm:cxn modelId="{DFD3AF44-E1A3-4A6F-BDB0-8BF63203F24D}" srcId="{D075C531-0F26-4B93-B71F-2D7F3E3DC74F}" destId="{184728F2-A8EF-45F2-9A8D-7724ED936ACD}" srcOrd="4" destOrd="0" parTransId="{08E1342C-EE4F-4422-AD36-FC9D55D20B24}" sibTransId="{1A1B82C6-1CA7-4699-BB1E-D5955D8D3CB8}"/>
    <dgm:cxn modelId="{BB3DFE67-BA7F-4945-9DD9-7EF27A062132}" srcId="{8198DE1D-15D2-4EF0-A787-F66B33F889A3}" destId="{3B131DF6-29C8-4856-93D9-851F10FE73DE}" srcOrd="2" destOrd="0" parTransId="{5586A130-12D0-4131-AF69-844E3B65C65C}" sibTransId="{C99C76EE-3FFC-4583-8A8A-7B912454012B}"/>
    <dgm:cxn modelId="{848DA075-DA8D-46EA-8FDF-D41DCBC013AF}" type="presOf" srcId="{108B68F5-732A-4DB8-A244-7CE25CC511EC}" destId="{F70AC4E3-CC17-435E-940C-EFA1354BB903}" srcOrd="0" destOrd="0" presId="urn:microsoft.com/office/officeart/2005/8/layout/list1"/>
    <dgm:cxn modelId="{4890A179-E362-4B81-B5F0-E430A2CA076F}" srcId="{8198DE1D-15D2-4EF0-A787-F66B33F889A3}" destId="{108B68F5-732A-4DB8-A244-7CE25CC511EC}" srcOrd="0" destOrd="0" parTransId="{EDF2E6EC-7EBF-4948-8B3E-D1A5985C647E}" sibTransId="{44156007-4104-4AEF-955F-FF94BBED62D7}"/>
    <dgm:cxn modelId="{E0790C7A-943E-41E7-97CB-5D8958926CBD}" type="presOf" srcId="{184728F2-A8EF-45F2-9A8D-7724ED936ACD}" destId="{6CD2FA95-222F-4920-8A91-10FD8F4B2C8B}" srcOrd="0" destOrd="4" presId="urn:microsoft.com/office/officeart/2005/8/layout/list1"/>
    <dgm:cxn modelId="{12E8937E-A5B2-45E4-99D7-BC68463C1E8A}" type="presOf" srcId="{0691D5E0-AF5E-4C27-82F1-2E28F771ABB8}" destId="{6CD2FA95-222F-4920-8A91-10FD8F4B2C8B}" srcOrd="0" destOrd="5" presId="urn:microsoft.com/office/officeart/2005/8/layout/list1"/>
    <dgm:cxn modelId="{E0103F87-A2F7-48F9-8CA8-747624EB92A1}" type="presOf" srcId="{D3B9E560-F5A7-46BF-9ED5-58C4D36A612D}" destId="{6CD2FA95-222F-4920-8A91-10FD8F4B2C8B}" srcOrd="0" destOrd="3" presId="urn:microsoft.com/office/officeart/2005/8/layout/list1"/>
    <dgm:cxn modelId="{502FFA90-A4B9-485C-A2CA-9E61155FE3EA}" type="presOf" srcId="{D075C531-0F26-4B93-B71F-2D7F3E3DC74F}" destId="{DB88B8DB-6472-46F6-9C4E-CD7C01C33655}" srcOrd="1" destOrd="0" presId="urn:microsoft.com/office/officeart/2005/8/layout/list1"/>
    <dgm:cxn modelId="{B4C94A92-8516-494D-9162-9E8A7D72D3A6}" srcId="{D075C531-0F26-4B93-B71F-2D7F3E3DC74F}" destId="{909E633E-7F5D-4A55-8DB2-A69DC5858546}" srcOrd="6" destOrd="0" parTransId="{5EDDE8D5-1076-43BD-97A2-89133478BF67}" sibTransId="{DD313735-ED13-455A-9482-4717A5BE8857}"/>
    <dgm:cxn modelId="{3D69AD93-AD60-4F22-A0C5-0FDC2B6C3FFB}" type="presOf" srcId="{9A90034B-1451-4D82-8B0D-F3449AF6ABC5}" destId="{F70AC4E3-CC17-435E-940C-EFA1354BB903}" srcOrd="0" destOrd="1" presId="urn:microsoft.com/office/officeart/2005/8/layout/list1"/>
    <dgm:cxn modelId="{8989C59B-54AA-4110-9DC8-B5C5477EA48D}" srcId="{8E05BFD1-D586-4576-ADB0-0E95886615A8}" destId="{D075C531-0F26-4B93-B71F-2D7F3E3DC74F}" srcOrd="1" destOrd="0" parTransId="{E9816B40-9047-4040-9545-AFCA3D96B975}" sibTransId="{32EE675F-5677-4C33-9761-27EEBD9855D0}"/>
    <dgm:cxn modelId="{33803AA0-21E4-485C-B600-8FFABE721C39}" type="presOf" srcId="{A811822D-F836-4923-AC3B-C3E44510BD75}" destId="{6CD2FA95-222F-4920-8A91-10FD8F4B2C8B}" srcOrd="0" destOrd="2" presId="urn:microsoft.com/office/officeart/2005/8/layout/list1"/>
    <dgm:cxn modelId="{9DF973A0-495C-4A72-BBD6-AB9552703E53}" type="presOf" srcId="{1BA25BD2-CCB6-47B2-82E6-0D5626F46498}" destId="{6CD2FA95-222F-4920-8A91-10FD8F4B2C8B}" srcOrd="0" destOrd="1" presId="urn:microsoft.com/office/officeart/2005/8/layout/list1"/>
    <dgm:cxn modelId="{7670C5B7-C377-4DCC-AAD3-912327000EC1}" type="presOf" srcId="{8198DE1D-15D2-4EF0-A787-F66B33F889A3}" destId="{0622B7CB-E4FF-43A6-90A1-5D2A6D4FE9C7}" srcOrd="1" destOrd="0" presId="urn:microsoft.com/office/officeart/2005/8/layout/list1"/>
    <dgm:cxn modelId="{3F7C79E2-7CE9-4AA3-883A-9AC0AE14E6FA}" srcId="{8E05BFD1-D586-4576-ADB0-0E95886615A8}" destId="{8198DE1D-15D2-4EF0-A787-F66B33F889A3}" srcOrd="0" destOrd="0" parTransId="{8094BAF3-2346-4108-B004-BA28351B323A}" sibTransId="{20274965-E5B6-4CFA-8D44-BE86C4EA6FB7}"/>
    <dgm:cxn modelId="{1E1D3BEC-BB9D-4573-9AE5-2E2068B47C62}" type="presOf" srcId="{B8FCAB55-E442-4C77-829C-357B537CE659}" destId="{6CD2FA95-222F-4920-8A91-10FD8F4B2C8B}" srcOrd="0" destOrd="0" presId="urn:microsoft.com/office/officeart/2005/8/layout/list1"/>
    <dgm:cxn modelId="{348015F2-244A-462F-85A3-3CF902C3BAC6}" srcId="{D075C531-0F26-4B93-B71F-2D7F3E3DC74F}" destId="{1BA25BD2-CCB6-47B2-82E6-0D5626F46498}" srcOrd="1" destOrd="0" parTransId="{FFFAED1B-A3C5-4AF1-94B2-A33A99BAD0DC}" sibTransId="{1005AB10-0A44-4624-9AE4-2AA6A579A5E6}"/>
    <dgm:cxn modelId="{B2671DF4-122E-43A7-B154-7F8079D9C867}" type="presOf" srcId="{909E633E-7F5D-4A55-8DB2-A69DC5858546}" destId="{6CD2FA95-222F-4920-8A91-10FD8F4B2C8B}" srcOrd="0" destOrd="6" presId="urn:microsoft.com/office/officeart/2005/8/layout/list1"/>
    <dgm:cxn modelId="{18F301FC-90A8-409F-81FD-1606DF8CA8B9}" type="presOf" srcId="{D075C531-0F26-4B93-B71F-2D7F3E3DC74F}" destId="{DFA38D0A-BB59-47B5-BFCE-AF8A3495643C}" srcOrd="0" destOrd="0" presId="urn:microsoft.com/office/officeart/2005/8/layout/list1"/>
    <dgm:cxn modelId="{58219B13-31CB-4A92-85F2-09B84211B84F}" type="presParOf" srcId="{3A70F396-E924-4339-B449-89AB43DF32C4}" destId="{1B467709-AE78-4408-B13A-5D9583F69384}" srcOrd="0" destOrd="0" presId="urn:microsoft.com/office/officeart/2005/8/layout/list1"/>
    <dgm:cxn modelId="{75D95CB0-B2AB-4BEF-A0E1-028F8E8478D3}" type="presParOf" srcId="{1B467709-AE78-4408-B13A-5D9583F69384}" destId="{651655BF-EDAB-4674-AFFD-25EE0BCE71C1}" srcOrd="0" destOrd="0" presId="urn:microsoft.com/office/officeart/2005/8/layout/list1"/>
    <dgm:cxn modelId="{0D34A3F6-635A-4FA4-9455-C84D5190BA1F}" type="presParOf" srcId="{1B467709-AE78-4408-B13A-5D9583F69384}" destId="{0622B7CB-E4FF-43A6-90A1-5D2A6D4FE9C7}" srcOrd="1" destOrd="0" presId="urn:microsoft.com/office/officeart/2005/8/layout/list1"/>
    <dgm:cxn modelId="{5E142AFC-E9FB-4D51-861B-F58E7623DB76}" type="presParOf" srcId="{3A70F396-E924-4339-B449-89AB43DF32C4}" destId="{9245F882-104C-4634-8703-E1327ECA2953}" srcOrd="1" destOrd="0" presId="urn:microsoft.com/office/officeart/2005/8/layout/list1"/>
    <dgm:cxn modelId="{98218ED6-FA0B-4884-8435-F861F9A3B8C0}" type="presParOf" srcId="{3A70F396-E924-4339-B449-89AB43DF32C4}" destId="{F70AC4E3-CC17-435E-940C-EFA1354BB903}" srcOrd="2" destOrd="0" presId="urn:microsoft.com/office/officeart/2005/8/layout/list1"/>
    <dgm:cxn modelId="{2CF50C8F-A92E-497C-B889-DC1C4FD12347}" type="presParOf" srcId="{3A70F396-E924-4339-B449-89AB43DF32C4}" destId="{50A2FBBE-DDDF-48A0-9025-33825C3AB3F3}" srcOrd="3" destOrd="0" presId="urn:microsoft.com/office/officeart/2005/8/layout/list1"/>
    <dgm:cxn modelId="{34AAC180-F951-4560-97C5-5E7F9516E00E}" type="presParOf" srcId="{3A70F396-E924-4339-B449-89AB43DF32C4}" destId="{5F8B8936-5740-4230-B667-32571CA36876}" srcOrd="4" destOrd="0" presId="urn:microsoft.com/office/officeart/2005/8/layout/list1"/>
    <dgm:cxn modelId="{2388E76E-867B-4D1B-BCDB-A76E9B53E6FE}" type="presParOf" srcId="{5F8B8936-5740-4230-B667-32571CA36876}" destId="{DFA38D0A-BB59-47B5-BFCE-AF8A3495643C}" srcOrd="0" destOrd="0" presId="urn:microsoft.com/office/officeart/2005/8/layout/list1"/>
    <dgm:cxn modelId="{8D34F04A-1C6C-4139-BC01-B30E5DAE76D9}" type="presParOf" srcId="{5F8B8936-5740-4230-B667-32571CA36876}" destId="{DB88B8DB-6472-46F6-9C4E-CD7C01C33655}" srcOrd="1" destOrd="0" presId="urn:microsoft.com/office/officeart/2005/8/layout/list1"/>
    <dgm:cxn modelId="{33A2FA0F-3E9D-4E8F-8DA1-EBBCFA179F00}" type="presParOf" srcId="{3A70F396-E924-4339-B449-89AB43DF32C4}" destId="{42FFCE72-7351-46D0-9671-EF9589048B56}" srcOrd="5" destOrd="0" presId="urn:microsoft.com/office/officeart/2005/8/layout/list1"/>
    <dgm:cxn modelId="{8E717E37-84E5-48F5-9678-45FBD844235C}" type="presParOf" srcId="{3A70F396-E924-4339-B449-89AB43DF32C4}" destId="{6CD2FA95-222F-4920-8A91-10FD8F4B2C8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3BCC5-3124-4A84-87FA-E61BE2A57C06}" type="doc">
      <dgm:prSet loTypeId="urn:microsoft.com/office/officeart/2009/3/layout/CircleRelationship" loCatId="relationship" qsTypeId="urn:microsoft.com/office/officeart/2005/8/quickstyle/simple1" qsCatId="simple" csTypeId="urn:microsoft.com/office/officeart/2005/8/colors/accent1_3" csCatId="accent1" phldr="1"/>
      <dgm:spPr/>
      <dgm:t>
        <a:bodyPr/>
        <a:lstStyle/>
        <a:p>
          <a:endParaRPr lang="en-US"/>
        </a:p>
      </dgm:t>
    </dgm:pt>
    <dgm:pt modelId="{D55528B3-9BCC-46D8-90EE-6F1179484472}">
      <dgm:prSet phldrT="[Text]" custT="1"/>
      <dgm:spPr/>
      <dgm:t>
        <a:bodyPr/>
        <a:lstStyle/>
        <a:p>
          <a:r>
            <a:rPr lang="en-US" sz="2000">
              <a:latin typeface="Arial" panose="020B0604020202020204" pitchFamily="34" charset="0"/>
              <a:cs typeface="Arial" panose="020B0604020202020204" pitchFamily="34" charset="0"/>
            </a:rPr>
            <a:t>Attend your local Regional Planning Council’s meetings.  The list of regional contacts can be found </a:t>
          </a:r>
          <a:r>
            <a:rPr lang="en-US" sz="2000">
              <a:solidFill>
                <a:schemeClr val="accent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here.</a:t>
          </a:r>
          <a:endParaRPr lang="en-US" sz="2000">
            <a:solidFill>
              <a:schemeClr val="accent6"/>
            </a:solidFill>
            <a:latin typeface="Arial" panose="020B0604020202020204" pitchFamily="34" charset="0"/>
            <a:cs typeface="Arial" panose="020B0604020202020204" pitchFamily="34" charset="0"/>
          </a:endParaRPr>
        </a:p>
      </dgm:t>
    </dgm:pt>
    <dgm:pt modelId="{B8DB2885-2A68-41B1-A996-24F7C08E7777}" type="parTrans" cxnId="{3E95E703-C3D5-4E2A-B613-DC9334394AF0}">
      <dgm:prSet/>
      <dgm:spPr/>
      <dgm:t>
        <a:bodyPr/>
        <a:lstStyle/>
        <a:p>
          <a:endParaRPr lang="en-US" sz="1800"/>
        </a:p>
      </dgm:t>
    </dgm:pt>
    <dgm:pt modelId="{0B819DE5-4C3C-424A-B539-17130138F7BC}" type="sibTrans" cxnId="{3E95E703-C3D5-4E2A-B613-DC9334394AF0}">
      <dgm:prSet/>
      <dgm:spPr/>
      <dgm:t>
        <a:bodyPr/>
        <a:lstStyle/>
        <a:p>
          <a:endParaRPr lang="en-US" sz="1800"/>
        </a:p>
      </dgm:t>
    </dgm:pt>
    <dgm:pt modelId="{18354D06-3658-413D-9CEC-C7B3487AEF4D}">
      <dgm:prSet phldrT="[Text]" custT="1"/>
      <dgm:spPr/>
      <dgm:t>
        <a:bodyPr/>
        <a:lstStyle/>
        <a:p>
          <a:r>
            <a:rPr lang="en-US" sz="1000">
              <a:latin typeface="Arial" panose="020B0604020202020204" pitchFamily="34" charset="0"/>
              <a:cs typeface="Arial" panose="020B0604020202020204" pitchFamily="34" charset="0"/>
            </a:rPr>
            <a:t>Volunteer with your local PIT Count</a:t>
          </a:r>
        </a:p>
      </dgm:t>
    </dgm:pt>
    <dgm:pt modelId="{D7B54209-D629-437B-9AA8-C537FC7D54BA}" type="parTrans" cxnId="{6BFC4493-2185-4ED1-9716-9662FACC88FE}">
      <dgm:prSet/>
      <dgm:spPr/>
      <dgm:t>
        <a:bodyPr/>
        <a:lstStyle/>
        <a:p>
          <a:endParaRPr lang="en-US" sz="1800"/>
        </a:p>
      </dgm:t>
    </dgm:pt>
    <dgm:pt modelId="{AA2436E5-25EA-4A36-9094-278EE4CF3D5F}" type="sibTrans" cxnId="{6BFC4493-2185-4ED1-9716-9662FACC88FE}">
      <dgm:prSet/>
      <dgm:spPr/>
      <dgm:t>
        <a:bodyPr/>
        <a:lstStyle/>
        <a:p>
          <a:endParaRPr lang="en-US" sz="1800"/>
        </a:p>
      </dgm:t>
    </dgm:pt>
    <dgm:pt modelId="{0A56819E-A11B-4399-8A49-7A5BCC2395F4}">
      <dgm:prSet phldrT="[Text]" custT="1"/>
      <dgm:spPr/>
      <dgm:t>
        <a:bodyPr/>
        <a:lstStyle/>
        <a:p>
          <a:r>
            <a:rPr lang="en-US" sz="1100">
              <a:latin typeface="Arial" panose="020B0604020202020204" pitchFamily="34" charset="0"/>
              <a:cs typeface="Arial" panose="020B0604020202020204" pitchFamily="34" charset="0"/>
            </a:rPr>
            <a:t>Talk about local agency needs</a:t>
          </a:r>
        </a:p>
      </dgm:t>
    </dgm:pt>
    <dgm:pt modelId="{25D1E050-55DB-4554-ADD3-13DA315A7D34}" type="parTrans" cxnId="{24418824-B4EE-4E47-9AD3-73792CF8BC03}">
      <dgm:prSet/>
      <dgm:spPr/>
      <dgm:t>
        <a:bodyPr/>
        <a:lstStyle/>
        <a:p>
          <a:endParaRPr lang="en-US" sz="1800"/>
        </a:p>
      </dgm:t>
    </dgm:pt>
    <dgm:pt modelId="{4A4B5C33-26CD-45CC-8CC5-87BDEBCCF00A}" type="sibTrans" cxnId="{24418824-B4EE-4E47-9AD3-73792CF8BC03}">
      <dgm:prSet/>
      <dgm:spPr/>
      <dgm:t>
        <a:bodyPr/>
        <a:lstStyle/>
        <a:p>
          <a:endParaRPr lang="en-US" sz="1800"/>
        </a:p>
      </dgm:t>
    </dgm:pt>
    <dgm:pt modelId="{8B3B3D9A-4ED1-469F-B458-EA4ACC628777}">
      <dgm:prSet phldrT="[Text]" custT="1"/>
      <dgm:spPr/>
      <dgm:t>
        <a:bodyPr/>
        <a:lstStyle/>
        <a:p>
          <a:r>
            <a:rPr lang="en-US" sz="1050">
              <a:latin typeface="Arial" panose="020B0604020202020204" pitchFamily="34" charset="0"/>
              <a:cs typeface="Arial" panose="020B0604020202020204" pitchFamily="34" charset="0"/>
            </a:rPr>
            <a:t>Share this information</a:t>
          </a:r>
        </a:p>
      </dgm:t>
    </dgm:pt>
    <dgm:pt modelId="{C63360F7-AA66-4C24-8FCE-0B195EBF0B5F}" type="parTrans" cxnId="{E073107A-134D-4C26-A48C-826FEFE7F874}">
      <dgm:prSet/>
      <dgm:spPr/>
      <dgm:t>
        <a:bodyPr/>
        <a:lstStyle/>
        <a:p>
          <a:endParaRPr lang="en-US" sz="1800"/>
        </a:p>
      </dgm:t>
    </dgm:pt>
    <dgm:pt modelId="{B76D248C-FD28-461B-ACBD-584C09EB61EE}" type="sibTrans" cxnId="{E073107A-134D-4C26-A48C-826FEFE7F874}">
      <dgm:prSet/>
      <dgm:spPr/>
      <dgm:t>
        <a:bodyPr/>
        <a:lstStyle/>
        <a:p>
          <a:endParaRPr lang="en-US" sz="1800"/>
        </a:p>
      </dgm:t>
    </dgm:pt>
    <dgm:pt modelId="{3AE6EE80-B8C8-46B2-AF8E-5B0C617A3863}">
      <dgm:prSet phldrT="[Text]" custT="1"/>
      <dgm:spPr/>
      <dgm:t>
        <a:bodyPr/>
        <a:lstStyle/>
        <a:p>
          <a:r>
            <a:rPr lang="en-US" sz="1100">
              <a:latin typeface="Arial" panose="020B0604020202020204" pitchFamily="34" charset="0"/>
              <a:cs typeface="Arial" panose="020B0604020202020204" pitchFamily="34" charset="0"/>
            </a:rPr>
            <a:t>Direct people to your Regional Planning Council</a:t>
          </a:r>
        </a:p>
      </dgm:t>
    </dgm:pt>
    <dgm:pt modelId="{1B795D8F-59A7-4996-814B-25C5118B3C68}" type="parTrans" cxnId="{00311804-82EE-409C-B713-B206ABD6518E}">
      <dgm:prSet/>
      <dgm:spPr/>
      <dgm:t>
        <a:bodyPr/>
        <a:lstStyle/>
        <a:p>
          <a:endParaRPr lang="en-US" sz="1800"/>
        </a:p>
      </dgm:t>
    </dgm:pt>
    <dgm:pt modelId="{D6762E06-8671-4591-AE0E-39D2FCC9A85F}" type="sibTrans" cxnId="{00311804-82EE-409C-B713-B206ABD6518E}">
      <dgm:prSet/>
      <dgm:spPr/>
      <dgm:t>
        <a:bodyPr/>
        <a:lstStyle/>
        <a:p>
          <a:endParaRPr lang="en-US" sz="1800"/>
        </a:p>
      </dgm:t>
    </dgm:pt>
    <dgm:pt modelId="{9036D88A-90C5-444E-9BEE-6275B860B278}">
      <dgm:prSet phldrT="[Text]" custT="1"/>
      <dgm:spPr/>
      <dgm:t>
        <a:bodyPr/>
        <a:lstStyle/>
        <a:p>
          <a:r>
            <a:rPr lang="en-US" sz="1000">
              <a:latin typeface="Arial" panose="020B0604020202020204" pitchFamily="34" charset="0"/>
              <a:cs typeface="Arial" panose="020B0604020202020204" pitchFamily="34" charset="0"/>
            </a:rPr>
            <a:t>Participate in your local dialogues</a:t>
          </a:r>
        </a:p>
      </dgm:t>
    </dgm:pt>
    <dgm:pt modelId="{91F09635-32A9-4142-B6A7-CC09D511DC4C}" type="parTrans" cxnId="{B3DB7913-89A4-4674-9B85-2A8D84147BEF}">
      <dgm:prSet/>
      <dgm:spPr/>
      <dgm:t>
        <a:bodyPr/>
        <a:lstStyle/>
        <a:p>
          <a:endParaRPr lang="en-US" sz="1800"/>
        </a:p>
      </dgm:t>
    </dgm:pt>
    <dgm:pt modelId="{B7BCEE22-4A02-4C2A-A4A3-DEE0E576E6F2}" type="sibTrans" cxnId="{B3DB7913-89A4-4674-9B85-2A8D84147BEF}">
      <dgm:prSet/>
      <dgm:spPr/>
      <dgm:t>
        <a:bodyPr/>
        <a:lstStyle/>
        <a:p>
          <a:endParaRPr lang="en-US" sz="1800"/>
        </a:p>
      </dgm:t>
    </dgm:pt>
    <dgm:pt modelId="{5F2C36C1-D369-42A1-B934-D2C39962C3A1}" type="pres">
      <dgm:prSet presAssocID="{6D93BCC5-3124-4A84-87FA-E61BE2A57C06}" presName="Name0" presStyleCnt="0">
        <dgm:presLayoutVars>
          <dgm:chMax val="1"/>
          <dgm:chPref val="1"/>
        </dgm:presLayoutVars>
      </dgm:prSet>
      <dgm:spPr/>
    </dgm:pt>
    <dgm:pt modelId="{0D0DE0FC-49C1-4045-8934-14CB2B84D842}" type="pres">
      <dgm:prSet presAssocID="{D55528B3-9BCC-46D8-90EE-6F1179484472}" presName="Parent" presStyleLbl="node0" presStyleIdx="0" presStyleCnt="1" custScaleX="138438" custScaleY="130894" custLinFactNeighborX="2660" custLinFactNeighborY="9919">
        <dgm:presLayoutVars>
          <dgm:chMax val="5"/>
          <dgm:chPref val="5"/>
        </dgm:presLayoutVars>
      </dgm:prSet>
      <dgm:spPr/>
    </dgm:pt>
    <dgm:pt modelId="{3B0D3923-3BBD-4A3A-8189-AE480510AFFF}" type="pres">
      <dgm:prSet presAssocID="{D55528B3-9BCC-46D8-90EE-6F1179484472}" presName="Accent2" presStyleLbl="node1" presStyleIdx="0" presStyleCnt="19" custLinFactNeighborX="73315" custLinFactNeighborY="77028"/>
      <dgm:spPr/>
    </dgm:pt>
    <dgm:pt modelId="{9A8A7760-E27F-40C5-8B80-EF7E05C695DF}" type="pres">
      <dgm:prSet presAssocID="{D55528B3-9BCC-46D8-90EE-6F1179484472}" presName="Accent3" presStyleLbl="node1" presStyleIdx="1" presStyleCnt="19"/>
      <dgm:spPr/>
    </dgm:pt>
    <dgm:pt modelId="{49AD9F02-8D75-464E-A4EC-057FF9A6AA5D}" type="pres">
      <dgm:prSet presAssocID="{D55528B3-9BCC-46D8-90EE-6F1179484472}" presName="Accent4" presStyleLbl="node1" presStyleIdx="2" presStyleCnt="19"/>
      <dgm:spPr/>
    </dgm:pt>
    <dgm:pt modelId="{8493F632-255A-48B4-A25D-5FD74993ECA4}" type="pres">
      <dgm:prSet presAssocID="{D55528B3-9BCC-46D8-90EE-6F1179484472}" presName="Accent5" presStyleLbl="node1" presStyleIdx="3" presStyleCnt="19"/>
      <dgm:spPr/>
    </dgm:pt>
    <dgm:pt modelId="{328AD39B-0EEB-4988-AE2C-D1E161DFED8E}" type="pres">
      <dgm:prSet presAssocID="{D55528B3-9BCC-46D8-90EE-6F1179484472}" presName="Accent6" presStyleLbl="node1" presStyleIdx="4" presStyleCnt="19" custLinFactX="-53961" custLinFactNeighborX="-100000" custLinFactNeighborY="-68264"/>
      <dgm:spPr/>
    </dgm:pt>
    <dgm:pt modelId="{B625EE46-7D22-4DE5-8F9F-DC6938563F8F}" type="pres">
      <dgm:prSet presAssocID="{18354D06-3658-413D-9CEC-C7B3487AEF4D}" presName="Child1" presStyleLbl="node1" presStyleIdx="5" presStyleCnt="19" custLinFactNeighborX="-79228" custLinFactNeighborY="-12357">
        <dgm:presLayoutVars>
          <dgm:chMax val="0"/>
          <dgm:chPref val="0"/>
        </dgm:presLayoutVars>
      </dgm:prSet>
      <dgm:spPr/>
    </dgm:pt>
    <dgm:pt modelId="{52E0A73F-5765-4F57-8EDD-24A28531CF3A}" type="pres">
      <dgm:prSet presAssocID="{18354D06-3658-413D-9CEC-C7B3487AEF4D}" presName="Accent7" presStyleCnt="0"/>
      <dgm:spPr/>
    </dgm:pt>
    <dgm:pt modelId="{6DCADF01-AC1A-4753-958D-6EA933987F84}" type="pres">
      <dgm:prSet presAssocID="{18354D06-3658-413D-9CEC-C7B3487AEF4D}" presName="AccentHold1" presStyleLbl="node1" presStyleIdx="6" presStyleCnt="19"/>
      <dgm:spPr/>
    </dgm:pt>
    <dgm:pt modelId="{EF9B2D34-45E5-44BE-94AF-CF16E3D0A9EA}" type="pres">
      <dgm:prSet presAssocID="{18354D06-3658-413D-9CEC-C7B3487AEF4D}" presName="Accent8" presStyleCnt="0"/>
      <dgm:spPr/>
    </dgm:pt>
    <dgm:pt modelId="{F81A9889-79D7-4696-B167-C7E763FCCD80}" type="pres">
      <dgm:prSet presAssocID="{18354D06-3658-413D-9CEC-C7B3487AEF4D}" presName="AccentHold2" presStyleLbl="node1" presStyleIdx="7" presStyleCnt="19" custLinFactX="-41123" custLinFactNeighborX="-100000" custLinFactNeighborY="-39674"/>
      <dgm:spPr/>
    </dgm:pt>
    <dgm:pt modelId="{1CF75645-2DE6-4C44-9C32-BFD0F2249CE7}" type="pres">
      <dgm:prSet presAssocID="{0A56819E-A11B-4399-8A49-7A5BCC2395F4}" presName="Child2" presStyleLbl="node1" presStyleIdx="8" presStyleCnt="19" custScaleX="113246" custScaleY="118273" custLinFactNeighborX="9449" custLinFactNeighborY="13811">
        <dgm:presLayoutVars>
          <dgm:chMax val="0"/>
          <dgm:chPref val="0"/>
        </dgm:presLayoutVars>
      </dgm:prSet>
      <dgm:spPr/>
    </dgm:pt>
    <dgm:pt modelId="{ACBE4C8E-0ED0-4C89-924A-B7CD5D01F124}" type="pres">
      <dgm:prSet presAssocID="{0A56819E-A11B-4399-8A49-7A5BCC2395F4}" presName="Accent9" presStyleCnt="0"/>
      <dgm:spPr/>
    </dgm:pt>
    <dgm:pt modelId="{964F5FC8-5627-4DA4-8B2E-612383AC3F42}" type="pres">
      <dgm:prSet presAssocID="{0A56819E-A11B-4399-8A49-7A5BCC2395F4}" presName="AccentHold1" presStyleLbl="node1" presStyleIdx="9" presStyleCnt="19"/>
      <dgm:spPr/>
    </dgm:pt>
    <dgm:pt modelId="{D026CF6C-6232-4321-9F59-32CF520DA7EB}" type="pres">
      <dgm:prSet presAssocID="{0A56819E-A11B-4399-8A49-7A5BCC2395F4}" presName="Accent10" presStyleCnt="0"/>
      <dgm:spPr/>
    </dgm:pt>
    <dgm:pt modelId="{6251F027-E25A-461B-A97A-81DD27B44F18}" type="pres">
      <dgm:prSet presAssocID="{0A56819E-A11B-4399-8A49-7A5BCC2395F4}" presName="AccentHold2" presStyleLbl="node1" presStyleIdx="10" presStyleCnt="19" custLinFactX="-200000" custLinFactNeighborX="-203231"/>
      <dgm:spPr/>
    </dgm:pt>
    <dgm:pt modelId="{5BD194E6-EE28-4742-872C-75C9939F653D}" type="pres">
      <dgm:prSet presAssocID="{0A56819E-A11B-4399-8A49-7A5BCC2395F4}" presName="Accent11" presStyleCnt="0"/>
      <dgm:spPr/>
    </dgm:pt>
    <dgm:pt modelId="{C6C78C42-DB69-4B6F-8C43-1E586C8E4C93}" type="pres">
      <dgm:prSet presAssocID="{0A56819E-A11B-4399-8A49-7A5BCC2395F4}" presName="AccentHold3" presStyleLbl="node1" presStyleIdx="11" presStyleCnt="19" custLinFactX="-100506" custLinFactNeighborX="-200000" custLinFactNeighborY="51035"/>
      <dgm:spPr/>
    </dgm:pt>
    <dgm:pt modelId="{4B0D56C6-7F37-47B0-A770-F56E9AB1B0A7}" type="pres">
      <dgm:prSet presAssocID="{8B3B3D9A-4ED1-469F-B458-EA4ACC628777}" presName="Child3" presStyleLbl="node1" presStyleIdx="12" presStyleCnt="19" custScaleX="111821" custScaleY="107819" custLinFactNeighborX="-37871" custLinFactNeighborY="10740">
        <dgm:presLayoutVars>
          <dgm:chMax val="0"/>
          <dgm:chPref val="0"/>
        </dgm:presLayoutVars>
      </dgm:prSet>
      <dgm:spPr/>
    </dgm:pt>
    <dgm:pt modelId="{3C14D984-1F83-47EE-8AD4-5C8694569A89}" type="pres">
      <dgm:prSet presAssocID="{8B3B3D9A-4ED1-469F-B458-EA4ACC628777}" presName="Accent12" presStyleCnt="0"/>
      <dgm:spPr/>
    </dgm:pt>
    <dgm:pt modelId="{96FB2830-F53C-44D6-8CD2-675C199B2CED}" type="pres">
      <dgm:prSet presAssocID="{8B3B3D9A-4ED1-469F-B458-EA4ACC628777}" presName="AccentHold1" presStyleLbl="node1" presStyleIdx="13" presStyleCnt="19"/>
      <dgm:spPr/>
    </dgm:pt>
    <dgm:pt modelId="{B75ABBF2-373B-4020-92BD-D429E7C6948A}" type="pres">
      <dgm:prSet presAssocID="{3AE6EE80-B8C8-46B2-AF8E-5B0C617A3863}" presName="Child4" presStyleLbl="node1" presStyleIdx="14" presStyleCnt="19" custScaleX="150051" custScaleY="137659" custLinFactX="-10483" custLinFactNeighborX="-100000" custLinFactNeighborY="-22533">
        <dgm:presLayoutVars>
          <dgm:chMax val="0"/>
          <dgm:chPref val="0"/>
        </dgm:presLayoutVars>
      </dgm:prSet>
      <dgm:spPr/>
    </dgm:pt>
    <dgm:pt modelId="{D39C0A1A-DBD1-40BD-8A1F-D40F26537909}" type="pres">
      <dgm:prSet presAssocID="{3AE6EE80-B8C8-46B2-AF8E-5B0C617A3863}" presName="Accent13" presStyleCnt="0"/>
      <dgm:spPr/>
    </dgm:pt>
    <dgm:pt modelId="{F1F9D88D-61D8-4F99-A2AD-93E180D2DF4B}" type="pres">
      <dgm:prSet presAssocID="{3AE6EE80-B8C8-46B2-AF8E-5B0C617A3863}" presName="AccentHold1" presStyleLbl="node1" presStyleIdx="15" presStyleCnt="19"/>
      <dgm:spPr/>
    </dgm:pt>
    <dgm:pt modelId="{6D989B0C-CACF-430F-9AC8-38D1A875AFDC}" type="pres">
      <dgm:prSet presAssocID="{9036D88A-90C5-444E-9BEE-6275B860B278}" presName="Child5" presStyleLbl="node1" presStyleIdx="16" presStyleCnt="19">
        <dgm:presLayoutVars>
          <dgm:chMax val="0"/>
          <dgm:chPref val="0"/>
        </dgm:presLayoutVars>
      </dgm:prSet>
      <dgm:spPr/>
    </dgm:pt>
    <dgm:pt modelId="{338386B0-7B71-42A0-8551-23743CFE005D}" type="pres">
      <dgm:prSet presAssocID="{9036D88A-90C5-444E-9BEE-6275B860B278}" presName="Accent15" presStyleCnt="0"/>
      <dgm:spPr/>
    </dgm:pt>
    <dgm:pt modelId="{FA23DD8C-ED85-46D7-885F-446C7CACF59E}" type="pres">
      <dgm:prSet presAssocID="{9036D88A-90C5-444E-9BEE-6275B860B278}" presName="AccentHold2" presStyleLbl="node1" presStyleIdx="17" presStyleCnt="19"/>
      <dgm:spPr/>
    </dgm:pt>
    <dgm:pt modelId="{56871F33-B203-4163-B971-DC9FF2F02275}" type="pres">
      <dgm:prSet presAssocID="{9036D88A-90C5-444E-9BEE-6275B860B278}" presName="Accent16" presStyleCnt="0"/>
      <dgm:spPr/>
    </dgm:pt>
    <dgm:pt modelId="{CF2E00C5-AF14-47E5-BCF1-3B510DD4F1CA}" type="pres">
      <dgm:prSet presAssocID="{9036D88A-90C5-444E-9BEE-6275B860B278}" presName="AccentHold3" presStyleLbl="node1" presStyleIdx="18" presStyleCnt="19"/>
      <dgm:spPr/>
    </dgm:pt>
  </dgm:ptLst>
  <dgm:cxnLst>
    <dgm:cxn modelId="{3E95E703-C3D5-4E2A-B613-DC9334394AF0}" srcId="{6D93BCC5-3124-4A84-87FA-E61BE2A57C06}" destId="{D55528B3-9BCC-46D8-90EE-6F1179484472}" srcOrd="0" destOrd="0" parTransId="{B8DB2885-2A68-41B1-A996-24F7C08E7777}" sibTransId="{0B819DE5-4C3C-424A-B539-17130138F7BC}"/>
    <dgm:cxn modelId="{00311804-82EE-409C-B713-B206ABD6518E}" srcId="{D55528B3-9BCC-46D8-90EE-6F1179484472}" destId="{3AE6EE80-B8C8-46B2-AF8E-5B0C617A3863}" srcOrd="3" destOrd="0" parTransId="{1B795D8F-59A7-4996-814B-25C5118B3C68}" sibTransId="{D6762E06-8671-4591-AE0E-39D2FCC9A85F}"/>
    <dgm:cxn modelId="{B3DB7913-89A4-4674-9B85-2A8D84147BEF}" srcId="{D55528B3-9BCC-46D8-90EE-6F1179484472}" destId="{9036D88A-90C5-444E-9BEE-6275B860B278}" srcOrd="4" destOrd="0" parTransId="{91F09635-32A9-4142-B6A7-CC09D511DC4C}" sibTransId="{B7BCEE22-4A02-4C2A-A4A3-DEE0E576E6F2}"/>
    <dgm:cxn modelId="{24418824-B4EE-4E47-9AD3-73792CF8BC03}" srcId="{D55528B3-9BCC-46D8-90EE-6F1179484472}" destId="{0A56819E-A11B-4399-8A49-7A5BCC2395F4}" srcOrd="1" destOrd="0" parTransId="{25D1E050-55DB-4554-ADD3-13DA315A7D34}" sibTransId="{4A4B5C33-26CD-45CC-8CC5-87BDEBCCF00A}"/>
    <dgm:cxn modelId="{434E2E2B-AFF2-4786-B611-24AA510D4C2C}" type="presOf" srcId="{0A56819E-A11B-4399-8A49-7A5BCC2395F4}" destId="{1CF75645-2DE6-4C44-9C32-BFD0F2249CE7}" srcOrd="0" destOrd="0" presId="urn:microsoft.com/office/officeart/2009/3/layout/CircleRelationship"/>
    <dgm:cxn modelId="{F5460556-AAFA-4122-B1D5-325647311E8F}" type="presOf" srcId="{3AE6EE80-B8C8-46B2-AF8E-5B0C617A3863}" destId="{B75ABBF2-373B-4020-92BD-D429E7C6948A}" srcOrd="0" destOrd="0" presId="urn:microsoft.com/office/officeart/2009/3/layout/CircleRelationship"/>
    <dgm:cxn modelId="{E073107A-134D-4C26-A48C-826FEFE7F874}" srcId="{D55528B3-9BCC-46D8-90EE-6F1179484472}" destId="{8B3B3D9A-4ED1-469F-B458-EA4ACC628777}" srcOrd="2" destOrd="0" parTransId="{C63360F7-AA66-4C24-8FCE-0B195EBF0B5F}" sibTransId="{B76D248C-FD28-461B-ACBD-584C09EB61EE}"/>
    <dgm:cxn modelId="{6BFC4493-2185-4ED1-9716-9662FACC88FE}" srcId="{D55528B3-9BCC-46D8-90EE-6F1179484472}" destId="{18354D06-3658-413D-9CEC-C7B3487AEF4D}" srcOrd="0" destOrd="0" parTransId="{D7B54209-D629-437B-9AA8-C537FC7D54BA}" sibTransId="{AA2436E5-25EA-4A36-9094-278EE4CF3D5F}"/>
    <dgm:cxn modelId="{7DD7809B-0302-433F-BF0F-EDDEE43CB127}" type="presOf" srcId="{8B3B3D9A-4ED1-469F-B458-EA4ACC628777}" destId="{4B0D56C6-7F37-47B0-A770-F56E9AB1B0A7}" srcOrd="0" destOrd="0" presId="urn:microsoft.com/office/officeart/2009/3/layout/CircleRelationship"/>
    <dgm:cxn modelId="{EA80BFA7-8204-4C94-AB00-2527BEEEF4E1}" type="presOf" srcId="{9036D88A-90C5-444E-9BEE-6275B860B278}" destId="{6D989B0C-CACF-430F-9AC8-38D1A875AFDC}" srcOrd="0" destOrd="0" presId="urn:microsoft.com/office/officeart/2009/3/layout/CircleRelationship"/>
    <dgm:cxn modelId="{B4B80BB2-2924-4753-95EB-A7F182D5EED0}" type="presOf" srcId="{18354D06-3658-413D-9CEC-C7B3487AEF4D}" destId="{B625EE46-7D22-4DE5-8F9F-DC6938563F8F}" srcOrd="0" destOrd="0" presId="urn:microsoft.com/office/officeart/2009/3/layout/CircleRelationship"/>
    <dgm:cxn modelId="{5802A5B3-EBE6-4EB4-96D9-01DA676E10C7}" type="presOf" srcId="{D55528B3-9BCC-46D8-90EE-6F1179484472}" destId="{0D0DE0FC-49C1-4045-8934-14CB2B84D842}" srcOrd="0" destOrd="0" presId="urn:microsoft.com/office/officeart/2009/3/layout/CircleRelationship"/>
    <dgm:cxn modelId="{9B22EEE5-D03B-4329-8356-1C0F34919AD9}" type="presOf" srcId="{6D93BCC5-3124-4A84-87FA-E61BE2A57C06}" destId="{5F2C36C1-D369-42A1-B934-D2C39962C3A1}" srcOrd="0" destOrd="0" presId="urn:microsoft.com/office/officeart/2009/3/layout/CircleRelationship"/>
    <dgm:cxn modelId="{D8D7C994-20D1-4849-8AE3-313F82A7B790}" type="presParOf" srcId="{5F2C36C1-D369-42A1-B934-D2C39962C3A1}" destId="{0D0DE0FC-49C1-4045-8934-14CB2B84D842}" srcOrd="0" destOrd="0" presId="urn:microsoft.com/office/officeart/2009/3/layout/CircleRelationship"/>
    <dgm:cxn modelId="{97189439-7EE4-4632-8CFD-481AB88036F2}" type="presParOf" srcId="{5F2C36C1-D369-42A1-B934-D2C39962C3A1}" destId="{3B0D3923-3BBD-4A3A-8189-AE480510AFFF}" srcOrd="1" destOrd="0" presId="urn:microsoft.com/office/officeart/2009/3/layout/CircleRelationship"/>
    <dgm:cxn modelId="{46C4DB10-70BC-49C8-9390-7154DCC856EC}" type="presParOf" srcId="{5F2C36C1-D369-42A1-B934-D2C39962C3A1}" destId="{9A8A7760-E27F-40C5-8B80-EF7E05C695DF}" srcOrd="2" destOrd="0" presId="urn:microsoft.com/office/officeart/2009/3/layout/CircleRelationship"/>
    <dgm:cxn modelId="{07D6EABD-D811-4BBC-9F5D-D19D7D806B99}" type="presParOf" srcId="{5F2C36C1-D369-42A1-B934-D2C39962C3A1}" destId="{49AD9F02-8D75-464E-A4EC-057FF9A6AA5D}" srcOrd="3" destOrd="0" presId="urn:microsoft.com/office/officeart/2009/3/layout/CircleRelationship"/>
    <dgm:cxn modelId="{1C9A9C95-6859-4BB6-9EBD-D8B161CC1694}" type="presParOf" srcId="{5F2C36C1-D369-42A1-B934-D2C39962C3A1}" destId="{8493F632-255A-48B4-A25D-5FD74993ECA4}" srcOrd="4" destOrd="0" presId="urn:microsoft.com/office/officeart/2009/3/layout/CircleRelationship"/>
    <dgm:cxn modelId="{D60B449E-2958-415D-9AFE-ED62DEB42C0E}" type="presParOf" srcId="{5F2C36C1-D369-42A1-B934-D2C39962C3A1}" destId="{328AD39B-0EEB-4988-AE2C-D1E161DFED8E}" srcOrd="5" destOrd="0" presId="urn:microsoft.com/office/officeart/2009/3/layout/CircleRelationship"/>
    <dgm:cxn modelId="{36EF063F-1D6D-4F9C-869A-EAAD90ED7902}" type="presParOf" srcId="{5F2C36C1-D369-42A1-B934-D2C39962C3A1}" destId="{B625EE46-7D22-4DE5-8F9F-DC6938563F8F}" srcOrd="6" destOrd="0" presId="urn:microsoft.com/office/officeart/2009/3/layout/CircleRelationship"/>
    <dgm:cxn modelId="{66E3E9FD-AF4D-47AC-BFFA-8A896FDCE7BF}" type="presParOf" srcId="{5F2C36C1-D369-42A1-B934-D2C39962C3A1}" destId="{52E0A73F-5765-4F57-8EDD-24A28531CF3A}" srcOrd="7" destOrd="0" presId="urn:microsoft.com/office/officeart/2009/3/layout/CircleRelationship"/>
    <dgm:cxn modelId="{1699294C-7256-4298-8057-F6680931D0B7}" type="presParOf" srcId="{52E0A73F-5765-4F57-8EDD-24A28531CF3A}" destId="{6DCADF01-AC1A-4753-958D-6EA933987F84}" srcOrd="0" destOrd="0" presId="urn:microsoft.com/office/officeart/2009/3/layout/CircleRelationship"/>
    <dgm:cxn modelId="{7FEC1430-615B-46D5-9470-3491A9DA95C4}" type="presParOf" srcId="{5F2C36C1-D369-42A1-B934-D2C39962C3A1}" destId="{EF9B2D34-45E5-44BE-94AF-CF16E3D0A9EA}" srcOrd="8" destOrd="0" presId="urn:microsoft.com/office/officeart/2009/3/layout/CircleRelationship"/>
    <dgm:cxn modelId="{FCD63D77-FB8B-445A-8C48-ACE3FBA1BF20}" type="presParOf" srcId="{EF9B2D34-45E5-44BE-94AF-CF16E3D0A9EA}" destId="{F81A9889-79D7-4696-B167-C7E763FCCD80}" srcOrd="0" destOrd="0" presId="urn:microsoft.com/office/officeart/2009/3/layout/CircleRelationship"/>
    <dgm:cxn modelId="{E925A582-9ACE-493B-BE2F-359413698AC5}" type="presParOf" srcId="{5F2C36C1-D369-42A1-B934-D2C39962C3A1}" destId="{1CF75645-2DE6-4C44-9C32-BFD0F2249CE7}" srcOrd="9" destOrd="0" presId="urn:microsoft.com/office/officeart/2009/3/layout/CircleRelationship"/>
    <dgm:cxn modelId="{3E7B496A-B4E2-4526-97FB-84E481FCF0A9}" type="presParOf" srcId="{5F2C36C1-D369-42A1-B934-D2C39962C3A1}" destId="{ACBE4C8E-0ED0-4C89-924A-B7CD5D01F124}" srcOrd="10" destOrd="0" presId="urn:microsoft.com/office/officeart/2009/3/layout/CircleRelationship"/>
    <dgm:cxn modelId="{485C154A-46F8-4BA3-B89B-99989F08A896}" type="presParOf" srcId="{ACBE4C8E-0ED0-4C89-924A-B7CD5D01F124}" destId="{964F5FC8-5627-4DA4-8B2E-612383AC3F42}" srcOrd="0" destOrd="0" presId="urn:microsoft.com/office/officeart/2009/3/layout/CircleRelationship"/>
    <dgm:cxn modelId="{71A2A9E1-9104-4A56-8B02-3A1263FBEB85}" type="presParOf" srcId="{5F2C36C1-D369-42A1-B934-D2C39962C3A1}" destId="{D026CF6C-6232-4321-9F59-32CF520DA7EB}" srcOrd="11" destOrd="0" presId="urn:microsoft.com/office/officeart/2009/3/layout/CircleRelationship"/>
    <dgm:cxn modelId="{66BBC6FB-6D00-4FBE-B8EC-734A40A7788F}" type="presParOf" srcId="{D026CF6C-6232-4321-9F59-32CF520DA7EB}" destId="{6251F027-E25A-461B-A97A-81DD27B44F18}" srcOrd="0" destOrd="0" presId="urn:microsoft.com/office/officeart/2009/3/layout/CircleRelationship"/>
    <dgm:cxn modelId="{07B1C853-8E89-41E8-9D4B-932E9FD55423}" type="presParOf" srcId="{5F2C36C1-D369-42A1-B934-D2C39962C3A1}" destId="{5BD194E6-EE28-4742-872C-75C9939F653D}" srcOrd="12" destOrd="0" presId="urn:microsoft.com/office/officeart/2009/3/layout/CircleRelationship"/>
    <dgm:cxn modelId="{54A66FFE-36E6-40A7-B3F3-63574982BFF9}" type="presParOf" srcId="{5BD194E6-EE28-4742-872C-75C9939F653D}" destId="{C6C78C42-DB69-4B6F-8C43-1E586C8E4C93}" srcOrd="0" destOrd="0" presId="urn:microsoft.com/office/officeart/2009/3/layout/CircleRelationship"/>
    <dgm:cxn modelId="{52D0EB2C-6965-4C69-A7A5-CB1B70BA6AC3}" type="presParOf" srcId="{5F2C36C1-D369-42A1-B934-D2C39962C3A1}" destId="{4B0D56C6-7F37-47B0-A770-F56E9AB1B0A7}" srcOrd="13" destOrd="0" presId="urn:microsoft.com/office/officeart/2009/3/layout/CircleRelationship"/>
    <dgm:cxn modelId="{6D56FA9B-C182-4677-A447-CBA68460A02B}" type="presParOf" srcId="{5F2C36C1-D369-42A1-B934-D2C39962C3A1}" destId="{3C14D984-1F83-47EE-8AD4-5C8694569A89}" srcOrd="14" destOrd="0" presId="urn:microsoft.com/office/officeart/2009/3/layout/CircleRelationship"/>
    <dgm:cxn modelId="{2D777883-D18E-4361-A57B-2AC0A14C66E6}" type="presParOf" srcId="{3C14D984-1F83-47EE-8AD4-5C8694569A89}" destId="{96FB2830-F53C-44D6-8CD2-675C199B2CED}" srcOrd="0" destOrd="0" presId="urn:microsoft.com/office/officeart/2009/3/layout/CircleRelationship"/>
    <dgm:cxn modelId="{235244C4-CDDB-4C83-A358-8B16AACD3704}" type="presParOf" srcId="{5F2C36C1-D369-42A1-B934-D2C39962C3A1}" destId="{B75ABBF2-373B-4020-92BD-D429E7C6948A}" srcOrd="15" destOrd="0" presId="urn:microsoft.com/office/officeart/2009/3/layout/CircleRelationship"/>
    <dgm:cxn modelId="{ADD9DC22-CDDF-4822-9A3E-E54443B8CDA9}" type="presParOf" srcId="{5F2C36C1-D369-42A1-B934-D2C39962C3A1}" destId="{D39C0A1A-DBD1-40BD-8A1F-D40F26537909}" srcOrd="16" destOrd="0" presId="urn:microsoft.com/office/officeart/2009/3/layout/CircleRelationship"/>
    <dgm:cxn modelId="{9A43E936-A21D-4FBF-8CB7-82183E5E5DA4}" type="presParOf" srcId="{D39C0A1A-DBD1-40BD-8A1F-D40F26537909}" destId="{F1F9D88D-61D8-4F99-A2AD-93E180D2DF4B}" srcOrd="0" destOrd="0" presId="urn:microsoft.com/office/officeart/2009/3/layout/CircleRelationship"/>
    <dgm:cxn modelId="{8358FC3F-4300-42B3-ABCC-B5BC8A2EE861}" type="presParOf" srcId="{5F2C36C1-D369-42A1-B934-D2C39962C3A1}" destId="{6D989B0C-CACF-430F-9AC8-38D1A875AFDC}" srcOrd="17" destOrd="0" presId="urn:microsoft.com/office/officeart/2009/3/layout/CircleRelationship"/>
    <dgm:cxn modelId="{1F635059-D830-4A98-861E-401EC181FE83}" type="presParOf" srcId="{5F2C36C1-D369-42A1-B934-D2C39962C3A1}" destId="{338386B0-7B71-42A0-8551-23743CFE005D}" srcOrd="18" destOrd="0" presId="urn:microsoft.com/office/officeart/2009/3/layout/CircleRelationship"/>
    <dgm:cxn modelId="{BF97EC4E-C9BD-4FB7-8261-1C287EEE316E}" type="presParOf" srcId="{338386B0-7B71-42A0-8551-23743CFE005D}" destId="{FA23DD8C-ED85-46D7-885F-446C7CACF59E}" srcOrd="0" destOrd="0" presId="urn:microsoft.com/office/officeart/2009/3/layout/CircleRelationship"/>
    <dgm:cxn modelId="{61851867-8D4A-48EE-8560-17006BB12729}" type="presParOf" srcId="{5F2C36C1-D369-42A1-B934-D2C39962C3A1}" destId="{56871F33-B203-4163-B971-DC9FF2F02275}" srcOrd="19" destOrd="0" presId="urn:microsoft.com/office/officeart/2009/3/layout/CircleRelationship"/>
    <dgm:cxn modelId="{7FBEF16C-BE89-4360-98FC-7E6133DF136B}" type="presParOf" srcId="{56871F33-B203-4163-B971-DC9FF2F02275}" destId="{CF2E00C5-AF14-47E5-BCF1-3B510DD4F1CA}" srcOrd="0" destOrd="0" presId="urn:microsoft.com/office/officeart/2009/3/layout/CircleRelationshi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B5CD3-7743-40CA-BD2B-1254E7C1F24F}">
      <dsp:nvSpPr>
        <dsp:cNvPr id="0" name=""/>
        <dsp:cNvSpPr/>
      </dsp:nvSpPr>
      <dsp:spPr>
        <a:xfrm rot="10800000">
          <a:off x="1551324" y="18321"/>
          <a:ext cx="4919503" cy="12488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6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 CHIP </a:t>
          </a:r>
          <a:r>
            <a:rPr lang="en-US" sz="1600" i="1" kern="1200">
              <a:latin typeface="Arial" panose="020B0604020202020204" pitchFamily="34" charset="0"/>
              <a:cs typeface="Arial" panose="020B0604020202020204" pitchFamily="34" charset="0"/>
            </a:rPr>
            <a:t>HMIS Data Narrator </a:t>
          </a:r>
          <a:r>
            <a:rPr lang="en-US" sz="1600" kern="1200">
              <a:latin typeface="Arial" panose="020B0604020202020204" pitchFamily="34" charset="0"/>
              <a:cs typeface="Arial" panose="020B0604020202020204" pitchFamily="34" charset="0"/>
            </a:rPr>
            <a:t>(2.5 years)</a:t>
          </a:r>
        </a:p>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 Loves a solid dashboard or newsletter</a:t>
          </a:r>
        </a:p>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 Cannot cook but knows the restaurants!</a:t>
          </a:r>
        </a:p>
      </dsp:txBody>
      <dsp:txXfrm rot="10800000">
        <a:off x="1863525" y="18321"/>
        <a:ext cx="4607302" cy="1248803"/>
      </dsp:txXfrm>
    </dsp:sp>
    <dsp:sp modelId="{2136C2FB-DCCC-4961-B388-A044DC9DB29C}">
      <dsp:nvSpPr>
        <dsp:cNvPr id="0" name=""/>
        <dsp:cNvSpPr/>
      </dsp:nvSpPr>
      <dsp:spPr>
        <a:xfrm>
          <a:off x="926922" y="15005"/>
          <a:ext cx="1248803" cy="1280161"/>
        </a:xfrm>
        <a:prstGeom prst="ellipse">
          <a:avLst/>
        </a:prstGeom>
        <a:blipFill>
          <a:blip xmlns:r="http://schemas.openxmlformats.org/officeDocument/2006/relationships" r:embed="rId1"/>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86580-16E9-4260-BDFC-2E632E4DB0B2}">
      <dsp:nvSpPr>
        <dsp:cNvPr id="0" name=""/>
        <dsp:cNvSpPr/>
      </dsp:nvSpPr>
      <dsp:spPr>
        <a:xfrm rot="10800000">
          <a:off x="1551324" y="1655580"/>
          <a:ext cx="4919503" cy="1248803"/>
        </a:xfrm>
        <a:prstGeom prst="homePlat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6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 IHCDA </a:t>
          </a:r>
          <a:r>
            <a:rPr lang="en-US" sz="1600" i="1" kern="1200" dirty="0">
              <a:latin typeface="Arial" panose="020B0604020202020204" pitchFamily="34" charset="0"/>
              <a:cs typeface="Arial" panose="020B0604020202020204" pitchFamily="34" charset="0"/>
            </a:rPr>
            <a:t>HMIS Data Analyst </a:t>
          </a:r>
          <a:r>
            <a:rPr lang="en-US" sz="1600" kern="1200" dirty="0">
              <a:latin typeface="Arial" panose="020B0604020202020204" pitchFamily="34" charset="0"/>
              <a:cs typeface="Arial" panose="020B0604020202020204" pitchFamily="34" charset="0"/>
            </a:rPr>
            <a:t>(1 year)</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 Passion for the intersection of health and homelessness</a:t>
          </a:r>
        </a:p>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 I love to read (7,000 pages this year)</a:t>
          </a:r>
        </a:p>
      </dsp:txBody>
      <dsp:txXfrm rot="10800000">
        <a:off x="1863525" y="1655580"/>
        <a:ext cx="4607302" cy="1248803"/>
      </dsp:txXfrm>
    </dsp:sp>
    <dsp:sp modelId="{F2EF50D8-6C3A-4A5C-89D1-F3D37C7C881C}">
      <dsp:nvSpPr>
        <dsp:cNvPr id="0" name=""/>
        <dsp:cNvSpPr/>
      </dsp:nvSpPr>
      <dsp:spPr>
        <a:xfrm>
          <a:off x="926922" y="1655580"/>
          <a:ext cx="1248803" cy="1248803"/>
        </a:xfrm>
        <a:prstGeom prst="ellipse">
          <a:avLst/>
        </a:prstGeom>
        <a:blipFill>
          <a:blip xmlns:r="http://schemas.openxmlformats.org/officeDocument/2006/relationships" r:embed="rId2"/>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397F9-1C55-4E0D-BC73-555434352C2D}">
      <dsp:nvSpPr>
        <dsp:cNvPr id="0" name=""/>
        <dsp:cNvSpPr/>
      </dsp:nvSpPr>
      <dsp:spPr>
        <a:xfrm rot="10800000">
          <a:off x="1551324" y="3277161"/>
          <a:ext cx="4919503" cy="1248803"/>
        </a:xfrm>
        <a:prstGeom prst="homePlat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0688" tIns="60960" rIns="113792"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 IHCDA </a:t>
          </a:r>
          <a:r>
            <a:rPr lang="en-US" sz="1600" i="1" kern="1200">
              <a:latin typeface="Arial" panose="020B0604020202020204" pitchFamily="34" charset="0"/>
              <a:cs typeface="Arial" panose="020B0604020202020204" pitchFamily="34" charset="0"/>
            </a:rPr>
            <a:t>HMIS Data Analyst </a:t>
          </a:r>
          <a:r>
            <a:rPr lang="en-US" sz="1600" kern="1200">
              <a:latin typeface="Arial" panose="020B0604020202020204" pitchFamily="34" charset="0"/>
              <a:cs typeface="Arial" panose="020B0604020202020204" pitchFamily="34" charset="0"/>
            </a:rPr>
            <a:t>(6 yrs.) M.S.D.A</a:t>
          </a:r>
        </a:p>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 Mom to a son, a cat, and a dog</a:t>
          </a:r>
        </a:p>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 Loves watercolor and making crafts</a:t>
          </a:r>
        </a:p>
      </dsp:txBody>
      <dsp:txXfrm rot="10800000">
        <a:off x="1863525" y="3277161"/>
        <a:ext cx="4607302" cy="1248803"/>
      </dsp:txXfrm>
    </dsp:sp>
    <dsp:sp modelId="{E8AD1FC7-EF14-4A47-BCCC-47ECF6107C3E}">
      <dsp:nvSpPr>
        <dsp:cNvPr id="0" name=""/>
        <dsp:cNvSpPr/>
      </dsp:nvSpPr>
      <dsp:spPr>
        <a:xfrm>
          <a:off x="926922" y="3277161"/>
          <a:ext cx="1248803" cy="1248803"/>
        </a:xfrm>
        <a:prstGeom prst="ellipse">
          <a:avLst/>
        </a:prstGeom>
        <a:blipFill>
          <a:blip xmlns:r="http://schemas.openxmlformats.org/officeDocument/2006/relationships" r:embed="rId3"/>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627A2-29DA-4346-98DA-75359EC0ACBE}">
      <dsp:nvSpPr>
        <dsp:cNvPr id="0" name=""/>
        <dsp:cNvSpPr/>
      </dsp:nvSpPr>
      <dsp:spPr>
        <a:xfrm>
          <a:off x="0" y="284781"/>
          <a:ext cx="11152188" cy="352800"/>
        </a:xfrm>
        <a:prstGeom prst="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B648C1FF-E18D-4022-987E-A228E12F0C2F}">
      <dsp:nvSpPr>
        <dsp:cNvPr id="0" name=""/>
        <dsp:cNvSpPr/>
      </dsp:nvSpPr>
      <dsp:spPr>
        <a:xfrm>
          <a:off x="557609" y="78141"/>
          <a:ext cx="7806531" cy="41328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068" tIns="0" rIns="295068" bIns="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Data: Who Is and Is Not Counted in the PIT Count</a:t>
          </a:r>
        </a:p>
      </dsp:txBody>
      <dsp:txXfrm>
        <a:off x="577784" y="98316"/>
        <a:ext cx="7766181" cy="372930"/>
      </dsp:txXfrm>
    </dsp:sp>
    <dsp:sp modelId="{503FA022-1277-494B-A560-3A9782129F70}">
      <dsp:nvSpPr>
        <dsp:cNvPr id="0" name=""/>
        <dsp:cNvSpPr/>
      </dsp:nvSpPr>
      <dsp:spPr>
        <a:xfrm>
          <a:off x="0" y="919821"/>
          <a:ext cx="11152188" cy="352800"/>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4BDD44A2-2BAD-4CCD-A123-7F216A91C531}">
      <dsp:nvSpPr>
        <dsp:cNvPr id="0" name=""/>
        <dsp:cNvSpPr/>
      </dsp:nvSpPr>
      <dsp:spPr>
        <a:xfrm>
          <a:off x="557609" y="713181"/>
          <a:ext cx="7806531" cy="41328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068" tIns="0" rIns="295068" bIns="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What Is the Point-IN-Time?</a:t>
          </a:r>
        </a:p>
      </dsp:txBody>
      <dsp:txXfrm>
        <a:off x="577784" y="733356"/>
        <a:ext cx="7766181" cy="372930"/>
      </dsp:txXfrm>
    </dsp:sp>
    <dsp:sp modelId="{22D6006B-70B8-46A0-B4A9-A1FE52E8BA62}">
      <dsp:nvSpPr>
        <dsp:cNvPr id="0" name=""/>
        <dsp:cNvSpPr/>
      </dsp:nvSpPr>
      <dsp:spPr>
        <a:xfrm>
          <a:off x="0" y="1554861"/>
          <a:ext cx="11152188" cy="352800"/>
        </a:xfrm>
        <a:prstGeom prst="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4741A245-1DFF-43F5-B960-D21652594945}">
      <dsp:nvSpPr>
        <dsp:cNvPr id="0" name=""/>
        <dsp:cNvSpPr/>
      </dsp:nvSpPr>
      <dsp:spPr>
        <a:xfrm>
          <a:off x="557609" y="1348221"/>
          <a:ext cx="7806531" cy="4132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068" tIns="0" rIns="295068" bIns="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Numbers Represent People</a:t>
          </a:r>
        </a:p>
      </dsp:txBody>
      <dsp:txXfrm>
        <a:off x="577784" y="1368396"/>
        <a:ext cx="7766181" cy="372930"/>
      </dsp:txXfrm>
    </dsp:sp>
    <dsp:sp modelId="{89CF3281-C234-4F36-BB0F-B7B051FBAC1C}">
      <dsp:nvSpPr>
        <dsp:cNvPr id="0" name=""/>
        <dsp:cNvSpPr/>
      </dsp:nvSpPr>
      <dsp:spPr>
        <a:xfrm>
          <a:off x="0" y="2189901"/>
          <a:ext cx="11152188" cy="352800"/>
        </a:xfrm>
        <a:prstGeom prst="rect">
          <a:avLst/>
        </a:prstGeom>
        <a:no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134439A3-A906-47FF-8C61-92093761297A}">
      <dsp:nvSpPr>
        <dsp:cNvPr id="0" name=""/>
        <dsp:cNvSpPr/>
      </dsp:nvSpPr>
      <dsp:spPr>
        <a:xfrm>
          <a:off x="557609" y="1983261"/>
          <a:ext cx="7806531" cy="41328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068" tIns="0" rIns="295068" bIns="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PIT Analysis</a:t>
          </a:r>
        </a:p>
      </dsp:txBody>
      <dsp:txXfrm>
        <a:off x="577784" y="2003436"/>
        <a:ext cx="7766181" cy="372930"/>
      </dsp:txXfrm>
    </dsp:sp>
    <dsp:sp modelId="{76EFD62C-5803-4D5F-9E61-3FFC11CB59AE}">
      <dsp:nvSpPr>
        <dsp:cNvPr id="0" name=""/>
        <dsp:cNvSpPr/>
      </dsp:nvSpPr>
      <dsp:spPr>
        <a:xfrm>
          <a:off x="0" y="2824941"/>
          <a:ext cx="11152188" cy="352800"/>
        </a:xfrm>
        <a:prstGeom prst="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F09F9596-0B6E-47EA-BC69-E50EB04B2C24}">
      <dsp:nvSpPr>
        <dsp:cNvPr id="0" name=""/>
        <dsp:cNvSpPr/>
      </dsp:nvSpPr>
      <dsp:spPr>
        <a:xfrm>
          <a:off x="557609" y="2618301"/>
          <a:ext cx="7806531" cy="41328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068" tIns="0" rIns="295068"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HIC Analysis</a:t>
          </a:r>
        </a:p>
      </dsp:txBody>
      <dsp:txXfrm>
        <a:off x="577784" y="2638476"/>
        <a:ext cx="7766181" cy="372930"/>
      </dsp:txXfrm>
    </dsp:sp>
    <dsp:sp modelId="{28A18720-9FE1-4223-AA8C-80C5B12A0FCD}">
      <dsp:nvSpPr>
        <dsp:cNvPr id="0" name=""/>
        <dsp:cNvSpPr/>
      </dsp:nvSpPr>
      <dsp:spPr>
        <a:xfrm>
          <a:off x="0" y="3459981"/>
          <a:ext cx="11152188"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4B596-9924-4645-834E-4EDE5087C161}">
      <dsp:nvSpPr>
        <dsp:cNvPr id="0" name=""/>
        <dsp:cNvSpPr/>
      </dsp:nvSpPr>
      <dsp:spPr>
        <a:xfrm>
          <a:off x="557609" y="3253341"/>
          <a:ext cx="7806531"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068" tIns="0" rIns="295068"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Beyond the PIT and HIC</a:t>
          </a:r>
        </a:p>
      </dsp:txBody>
      <dsp:txXfrm>
        <a:off x="577784" y="3273516"/>
        <a:ext cx="7766181" cy="372930"/>
      </dsp:txXfrm>
    </dsp:sp>
    <dsp:sp modelId="{9498F5E3-978F-48BD-BFF0-377856CC9A0D}">
      <dsp:nvSpPr>
        <dsp:cNvPr id="0" name=""/>
        <dsp:cNvSpPr/>
      </dsp:nvSpPr>
      <dsp:spPr>
        <a:xfrm>
          <a:off x="0" y="4095021"/>
          <a:ext cx="11152188" cy="352800"/>
        </a:xfrm>
        <a:prstGeom prst="rect">
          <a:avLst/>
        </a:prstGeom>
        <a:no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sp>
    <dsp:sp modelId="{0A03D10A-26E7-44AD-B073-85B882EF2361}">
      <dsp:nvSpPr>
        <dsp:cNvPr id="0" name=""/>
        <dsp:cNvSpPr/>
      </dsp:nvSpPr>
      <dsp:spPr>
        <a:xfrm>
          <a:off x="557609" y="3888381"/>
          <a:ext cx="7806531" cy="41328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068" tIns="0" rIns="295068" bIns="0" numCol="1" spcCol="1270" anchor="ctr"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Resources</a:t>
          </a:r>
        </a:p>
      </dsp:txBody>
      <dsp:txXfrm>
        <a:off x="577784" y="3908556"/>
        <a:ext cx="7766181"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AC4E3-CC17-435E-940C-EFA1354BB903}">
      <dsp:nvSpPr>
        <dsp:cNvPr id="0" name=""/>
        <dsp:cNvSpPr/>
      </dsp:nvSpPr>
      <dsp:spPr>
        <a:xfrm>
          <a:off x="0" y="320395"/>
          <a:ext cx="7935393" cy="1456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5875" tIns="458216" rIns="61587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Emergency Shelters (crisis shelters)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Transitional Housing (longer term shelter)</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Unsheltered Neighbors (streets, cars, abandoned buildings)</a:t>
          </a:r>
        </a:p>
      </dsp:txBody>
      <dsp:txXfrm>
        <a:off x="0" y="320395"/>
        <a:ext cx="7935393" cy="1456875"/>
      </dsp:txXfrm>
    </dsp:sp>
    <dsp:sp modelId="{0622B7CB-E4FF-43A6-90A1-5D2A6D4FE9C7}">
      <dsp:nvSpPr>
        <dsp:cNvPr id="0" name=""/>
        <dsp:cNvSpPr/>
      </dsp:nvSpPr>
      <dsp:spPr>
        <a:xfrm>
          <a:off x="396769" y="41667"/>
          <a:ext cx="5554775" cy="64772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57" tIns="0" rIns="209957" bIns="0" numCol="1" spcCol="1270" anchor="ctr" anchorCtr="0">
          <a:noAutofit/>
        </a:bodyPr>
        <a:lstStyle/>
        <a:p>
          <a:pPr marL="0" lvl="0" indent="0" algn="l"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Included (Federal Definition of Literally Homelessness)</a:t>
          </a:r>
        </a:p>
      </dsp:txBody>
      <dsp:txXfrm>
        <a:off x="428388" y="73286"/>
        <a:ext cx="5491537" cy="584489"/>
      </dsp:txXfrm>
    </dsp:sp>
    <dsp:sp modelId="{6CD2FA95-222F-4920-8A91-10FD8F4B2C8B}">
      <dsp:nvSpPr>
        <dsp:cNvPr id="0" name=""/>
        <dsp:cNvSpPr/>
      </dsp:nvSpPr>
      <dsp:spPr>
        <a:xfrm>
          <a:off x="10950" y="2030749"/>
          <a:ext cx="7804855" cy="3229872"/>
        </a:xfrm>
        <a:prstGeom prst="rect">
          <a:avLst/>
        </a:prstGeom>
        <a:solidFill>
          <a:schemeClr val="lt1">
            <a:alpha val="90000"/>
            <a:hueOff val="0"/>
            <a:satOff val="0"/>
            <a:lumOff val="0"/>
            <a:alphaOff val="0"/>
          </a:schemeClr>
        </a:solidFill>
        <a:ln w="12700" cap="flat" cmpd="sng" algn="ctr">
          <a:solidFill>
            <a:schemeClr val="accent2">
              <a:hueOff val="-8466335"/>
              <a:satOff val="24677"/>
              <a:lumOff val="252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5875" tIns="458216" rIns="615875"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Couch-surfing</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Overcrowding</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Hospital Stays or Incarceration</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Temporary Hotel Stays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Student Homelessness</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Domestic Violence (outside of shelters), Human Trafficking, Survival Sex</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Permanent Supportive Housing, Rapid Rehousing, Recovery Housing</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Individuals who decline participation in the PIT survey</a:t>
          </a:r>
          <a:endParaRPr lang="en-US" sz="2000" kern="1200">
            <a:latin typeface="Arial" panose="020B0604020202020204" pitchFamily="34" charset="0"/>
            <a:cs typeface="Arial" panose="020B0604020202020204" pitchFamily="34" charset="0"/>
          </a:endParaRPr>
        </a:p>
      </dsp:txBody>
      <dsp:txXfrm>
        <a:off x="10950" y="2030749"/>
        <a:ext cx="7804855" cy="3229872"/>
      </dsp:txXfrm>
    </dsp:sp>
    <dsp:sp modelId="{DB88B8DB-6472-46F6-9C4E-CD7C01C33655}">
      <dsp:nvSpPr>
        <dsp:cNvPr id="0" name=""/>
        <dsp:cNvSpPr/>
      </dsp:nvSpPr>
      <dsp:spPr>
        <a:xfrm>
          <a:off x="396769" y="1912270"/>
          <a:ext cx="5554775" cy="445811"/>
        </a:xfrm>
        <a:prstGeom prst="roundRect">
          <a:avLst/>
        </a:prstGeom>
        <a:solidFill>
          <a:schemeClr val="accent2">
            <a:hueOff val="-8466335"/>
            <a:satOff val="24677"/>
            <a:lumOff val="252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957" tIns="0" rIns="209957" bIns="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Excluded</a:t>
          </a:r>
        </a:p>
      </dsp:txBody>
      <dsp:txXfrm>
        <a:off x="418532" y="1934033"/>
        <a:ext cx="5511249" cy="402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E0FC-49C1-4045-8934-14CB2B84D842}">
      <dsp:nvSpPr>
        <dsp:cNvPr id="0" name=""/>
        <dsp:cNvSpPr/>
      </dsp:nvSpPr>
      <dsp:spPr>
        <a:xfrm>
          <a:off x="3417372" y="626152"/>
          <a:ext cx="3505656" cy="3315190"/>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Attend your local Regional Planning Council’s meetings.  The list of regional contacts can be found </a:t>
          </a:r>
          <a:r>
            <a:rPr lang="en-US" sz="2000" kern="1200">
              <a:solidFill>
                <a:schemeClr val="accent6"/>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here.</a:t>
          </a:r>
          <a:endParaRPr lang="en-US" sz="2000" kern="1200">
            <a:solidFill>
              <a:schemeClr val="accent6"/>
            </a:solidFill>
            <a:latin typeface="Arial" panose="020B0604020202020204" pitchFamily="34" charset="0"/>
            <a:cs typeface="Arial" panose="020B0604020202020204" pitchFamily="34" charset="0"/>
          </a:endParaRPr>
        </a:p>
      </dsp:txBody>
      <dsp:txXfrm>
        <a:off x="3930763" y="1111650"/>
        <a:ext cx="2478874" cy="2344194"/>
      </dsp:txXfrm>
    </dsp:sp>
    <dsp:sp modelId="{3B0D3923-3BBD-4A3A-8189-AE480510AFFF}">
      <dsp:nvSpPr>
        <dsp:cNvPr id="0" name=""/>
        <dsp:cNvSpPr/>
      </dsp:nvSpPr>
      <dsp:spPr>
        <a:xfrm>
          <a:off x="4765009" y="3267840"/>
          <a:ext cx="204141" cy="204120"/>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8A7760-E27F-40C5-8B80-EF7E05C695DF}">
      <dsp:nvSpPr>
        <dsp:cNvPr id="0" name=""/>
        <dsp:cNvSpPr/>
      </dsp:nvSpPr>
      <dsp:spPr>
        <a:xfrm>
          <a:off x="6532094" y="1794007"/>
          <a:ext cx="204141" cy="204120"/>
        </a:xfrm>
        <a:prstGeom prst="ellipse">
          <a:avLst/>
        </a:prstGeom>
        <a:solidFill>
          <a:schemeClr val="accent1">
            <a:shade val="80000"/>
            <a:hueOff val="2298"/>
            <a:satOff val="-5212"/>
            <a:lumOff val="2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D9F02-8D75-464E-A4EC-057FF9A6AA5D}">
      <dsp:nvSpPr>
        <dsp:cNvPr id="0" name=""/>
        <dsp:cNvSpPr/>
      </dsp:nvSpPr>
      <dsp:spPr>
        <a:xfrm>
          <a:off x="5556576" y="3327856"/>
          <a:ext cx="281539" cy="281967"/>
        </a:xfrm>
        <a:prstGeom prst="ellipse">
          <a:avLst/>
        </a:prstGeom>
        <a:solidFill>
          <a:schemeClr val="accent1">
            <a:shade val="80000"/>
            <a:hueOff val="4596"/>
            <a:satOff val="-10424"/>
            <a:lumOff val="5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3F632-255A-48B4-A25D-5FD74993ECA4}">
      <dsp:nvSpPr>
        <dsp:cNvPr id="0" name=""/>
        <dsp:cNvSpPr/>
      </dsp:nvSpPr>
      <dsp:spPr>
        <a:xfrm>
          <a:off x="4672481" y="1050844"/>
          <a:ext cx="204141" cy="204120"/>
        </a:xfrm>
        <a:prstGeom prst="ellipse">
          <a:avLst/>
        </a:prstGeom>
        <a:solidFill>
          <a:schemeClr val="accent1">
            <a:shade val="80000"/>
            <a:hueOff val="6895"/>
            <a:satOff val="-15635"/>
            <a:lumOff val="7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8AD39B-0EEB-4988-AE2C-D1E161DFED8E}">
      <dsp:nvSpPr>
        <dsp:cNvPr id="0" name=""/>
        <dsp:cNvSpPr/>
      </dsp:nvSpPr>
      <dsp:spPr>
        <a:xfrm>
          <a:off x="3715629" y="2079654"/>
          <a:ext cx="204141" cy="204120"/>
        </a:xfrm>
        <a:prstGeom prst="ellipse">
          <a:avLst/>
        </a:prstGeom>
        <a:solidFill>
          <a:schemeClr val="accent1">
            <a:shade val="80000"/>
            <a:hueOff val="9193"/>
            <a:satOff val="-20847"/>
            <a:lumOff val="103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5EE46-7D22-4DE5-8F9F-DC6938563F8F}">
      <dsp:nvSpPr>
        <dsp:cNvPr id="0" name=""/>
        <dsp:cNvSpPr/>
      </dsp:nvSpPr>
      <dsp:spPr>
        <a:xfrm>
          <a:off x="2229377" y="1096049"/>
          <a:ext cx="1029539" cy="1029656"/>
        </a:xfrm>
        <a:prstGeom prst="ellipse">
          <a:avLst/>
        </a:prstGeom>
        <a:solidFill>
          <a:schemeClr val="accent1">
            <a:shade val="80000"/>
            <a:hueOff val="11491"/>
            <a:satOff val="-26059"/>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Volunteer with your local PIT Count</a:t>
          </a:r>
        </a:p>
      </dsp:txBody>
      <dsp:txXfrm>
        <a:off x="2380149" y="1246839"/>
        <a:ext cx="727995" cy="728076"/>
      </dsp:txXfrm>
    </dsp:sp>
    <dsp:sp modelId="{6DCADF01-AC1A-4753-958D-6EA933987F84}">
      <dsp:nvSpPr>
        <dsp:cNvPr id="0" name=""/>
        <dsp:cNvSpPr/>
      </dsp:nvSpPr>
      <dsp:spPr>
        <a:xfrm>
          <a:off x="4997134" y="1059896"/>
          <a:ext cx="281539" cy="281967"/>
        </a:xfrm>
        <a:prstGeom prst="ellipse">
          <a:avLst/>
        </a:prstGeom>
        <a:solidFill>
          <a:schemeClr val="accent1">
            <a:shade val="80000"/>
            <a:hueOff val="13789"/>
            <a:satOff val="-31271"/>
            <a:lumOff val="155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A9889-79D7-4696-B167-C7E763FCCD80}">
      <dsp:nvSpPr>
        <dsp:cNvPr id="0" name=""/>
        <dsp:cNvSpPr/>
      </dsp:nvSpPr>
      <dsp:spPr>
        <a:xfrm>
          <a:off x="2423802" y="2352361"/>
          <a:ext cx="509055" cy="509170"/>
        </a:xfrm>
        <a:prstGeom prst="ellipse">
          <a:avLst/>
        </a:prstGeom>
        <a:solidFill>
          <a:schemeClr val="accent1">
            <a:shade val="80000"/>
            <a:hueOff val="16088"/>
            <a:satOff val="-36482"/>
            <a:lumOff val="181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75645-2DE6-4C44-9C32-BFD0F2249CE7}">
      <dsp:nvSpPr>
        <dsp:cNvPr id="0" name=""/>
        <dsp:cNvSpPr/>
      </dsp:nvSpPr>
      <dsp:spPr>
        <a:xfrm>
          <a:off x="6658325" y="787137"/>
          <a:ext cx="1165912" cy="1217805"/>
        </a:xfrm>
        <a:prstGeom prst="ellipse">
          <a:avLst/>
        </a:prstGeom>
        <a:solidFill>
          <a:schemeClr val="accent1">
            <a:shade val="80000"/>
            <a:hueOff val="18386"/>
            <a:satOff val="-41694"/>
            <a:lumOff val="207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Talk about local agency needs</a:t>
          </a:r>
        </a:p>
      </dsp:txBody>
      <dsp:txXfrm>
        <a:off x="6829069" y="965480"/>
        <a:ext cx="824424" cy="861119"/>
      </dsp:txXfrm>
    </dsp:sp>
    <dsp:sp modelId="{964F5FC8-5627-4DA4-8B2E-612383AC3F42}">
      <dsp:nvSpPr>
        <dsp:cNvPr id="0" name=""/>
        <dsp:cNvSpPr/>
      </dsp:nvSpPr>
      <dsp:spPr>
        <a:xfrm>
          <a:off x="6169521" y="1449581"/>
          <a:ext cx="281539" cy="281967"/>
        </a:xfrm>
        <a:prstGeom prst="ellipse">
          <a:avLst/>
        </a:prstGeom>
        <a:solidFill>
          <a:schemeClr val="accent1">
            <a:shade val="80000"/>
            <a:hueOff val="20684"/>
            <a:satOff val="-46906"/>
            <a:lumOff val="232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1F027-E25A-461B-A97A-81DD27B44F18}">
      <dsp:nvSpPr>
        <dsp:cNvPr id="0" name=""/>
        <dsp:cNvSpPr/>
      </dsp:nvSpPr>
      <dsp:spPr>
        <a:xfrm>
          <a:off x="2125281" y="3160395"/>
          <a:ext cx="204141" cy="204120"/>
        </a:xfrm>
        <a:prstGeom prst="ellipse">
          <a:avLst/>
        </a:prstGeom>
        <a:solidFill>
          <a:schemeClr val="accent1">
            <a:shade val="80000"/>
            <a:hueOff val="22982"/>
            <a:satOff val="-52118"/>
            <a:lumOff val="25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78C42-DB69-4B6F-8C43-1E586C8E4C93}">
      <dsp:nvSpPr>
        <dsp:cNvPr id="0" name=""/>
        <dsp:cNvSpPr/>
      </dsp:nvSpPr>
      <dsp:spPr>
        <a:xfrm>
          <a:off x="4369132" y="2974002"/>
          <a:ext cx="204141" cy="204120"/>
        </a:xfrm>
        <a:prstGeom prst="ellipse">
          <a:avLst/>
        </a:prstGeom>
        <a:solidFill>
          <a:schemeClr val="accent1">
            <a:shade val="80000"/>
            <a:hueOff val="25281"/>
            <a:satOff val="-57330"/>
            <a:lumOff val="284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D56C6-7F37-47B0-A770-F56E9AB1B0A7}">
      <dsp:nvSpPr>
        <dsp:cNvPr id="0" name=""/>
        <dsp:cNvSpPr/>
      </dsp:nvSpPr>
      <dsp:spPr>
        <a:xfrm>
          <a:off x="6662605" y="2588492"/>
          <a:ext cx="1151241" cy="1110165"/>
        </a:xfrm>
        <a:prstGeom prst="ellipse">
          <a:avLst/>
        </a:prstGeom>
        <a:solidFill>
          <a:schemeClr val="accent1">
            <a:shade val="80000"/>
            <a:hueOff val="27579"/>
            <a:satOff val="-62541"/>
            <a:lumOff val="310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kern="1200">
              <a:latin typeface="Arial" panose="020B0604020202020204" pitchFamily="34" charset="0"/>
              <a:cs typeface="Arial" panose="020B0604020202020204" pitchFamily="34" charset="0"/>
            </a:rPr>
            <a:t>Share this information</a:t>
          </a:r>
        </a:p>
      </dsp:txBody>
      <dsp:txXfrm>
        <a:off x="6831200" y="2751072"/>
        <a:ext cx="814051" cy="785005"/>
      </dsp:txXfrm>
    </dsp:sp>
    <dsp:sp modelId="{96FB2830-F53C-44D6-8CD2-675C199B2CED}">
      <dsp:nvSpPr>
        <dsp:cNvPr id="0" name=""/>
        <dsp:cNvSpPr/>
      </dsp:nvSpPr>
      <dsp:spPr>
        <a:xfrm>
          <a:off x="6822983" y="2482406"/>
          <a:ext cx="204141" cy="204120"/>
        </a:xfrm>
        <a:prstGeom prst="ellipse">
          <a:avLst/>
        </a:prstGeom>
        <a:solidFill>
          <a:schemeClr val="accent1">
            <a:shade val="80000"/>
            <a:hueOff val="29877"/>
            <a:satOff val="-67753"/>
            <a:lumOff val="336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ABBF2-373B-4020-92BD-D429E7C6948A}">
      <dsp:nvSpPr>
        <dsp:cNvPr id="0" name=""/>
        <dsp:cNvSpPr/>
      </dsp:nvSpPr>
      <dsp:spPr>
        <a:xfrm>
          <a:off x="2763117" y="2973475"/>
          <a:ext cx="1544834" cy="1417414"/>
        </a:xfrm>
        <a:prstGeom prst="ellipse">
          <a:avLst/>
        </a:prstGeom>
        <a:solidFill>
          <a:schemeClr val="accent1">
            <a:shade val="80000"/>
            <a:hueOff val="32175"/>
            <a:satOff val="-72965"/>
            <a:lumOff val="362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Direct people to your Regional Planning Council</a:t>
          </a:r>
        </a:p>
      </dsp:txBody>
      <dsp:txXfrm>
        <a:off x="2989353" y="3181050"/>
        <a:ext cx="1092362" cy="1002264"/>
      </dsp:txXfrm>
    </dsp:sp>
    <dsp:sp modelId="{F1F9D88D-61D8-4F99-A2AD-93E180D2DF4B}">
      <dsp:nvSpPr>
        <dsp:cNvPr id="0" name=""/>
        <dsp:cNvSpPr/>
      </dsp:nvSpPr>
      <dsp:spPr>
        <a:xfrm>
          <a:off x="5077648" y="3364516"/>
          <a:ext cx="204141" cy="204120"/>
        </a:xfrm>
        <a:prstGeom prst="ellipse">
          <a:avLst/>
        </a:prstGeom>
        <a:solidFill>
          <a:schemeClr val="accent1">
            <a:shade val="80000"/>
            <a:hueOff val="34473"/>
            <a:satOff val="-78177"/>
            <a:lumOff val="388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989B0C-CACF-430F-9AC8-38D1A875AFDC}">
      <dsp:nvSpPr>
        <dsp:cNvPr id="0" name=""/>
        <dsp:cNvSpPr/>
      </dsp:nvSpPr>
      <dsp:spPr>
        <a:xfrm>
          <a:off x="5139982" y="-96939"/>
          <a:ext cx="1029539" cy="1029656"/>
        </a:xfrm>
        <a:prstGeom prst="ellipse">
          <a:avLst/>
        </a:prstGeom>
        <a:solidFill>
          <a:schemeClr val="accent1">
            <a:shade val="80000"/>
            <a:hueOff val="36772"/>
            <a:satOff val="-83388"/>
            <a:lumOff val="41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panose="020B0604020202020204" pitchFamily="34" charset="0"/>
              <a:cs typeface="Arial" panose="020B0604020202020204" pitchFamily="34" charset="0"/>
            </a:rPr>
            <a:t>Participate in your local dialogues</a:t>
          </a:r>
        </a:p>
      </dsp:txBody>
      <dsp:txXfrm>
        <a:off x="5290754" y="53851"/>
        <a:ext cx="727995" cy="728076"/>
      </dsp:txXfrm>
    </dsp:sp>
    <dsp:sp modelId="{FA23DD8C-ED85-46D7-885F-446C7CACF59E}">
      <dsp:nvSpPr>
        <dsp:cNvPr id="0" name=""/>
        <dsp:cNvSpPr/>
      </dsp:nvSpPr>
      <dsp:spPr>
        <a:xfrm>
          <a:off x="3870459" y="1019162"/>
          <a:ext cx="204141" cy="204120"/>
        </a:xfrm>
        <a:prstGeom prst="ellipse">
          <a:avLst/>
        </a:prstGeom>
        <a:solidFill>
          <a:schemeClr val="accent1">
            <a:shade val="80000"/>
            <a:hueOff val="39070"/>
            <a:satOff val="-88600"/>
            <a:lumOff val="43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E00C5-AF14-47E5-BCF1-3B510DD4F1CA}">
      <dsp:nvSpPr>
        <dsp:cNvPr id="0" name=""/>
        <dsp:cNvSpPr/>
      </dsp:nvSpPr>
      <dsp:spPr>
        <a:xfrm>
          <a:off x="6247438" y="156514"/>
          <a:ext cx="204141" cy="204120"/>
        </a:xfrm>
        <a:prstGeom prst="ellipse">
          <a:avLst/>
        </a:prstGeom>
        <a:solidFill>
          <a:schemeClr val="accent1">
            <a:shade val="80000"/>
            <a:hueOff val="41368"/>
            <a:satOff val="-93812"/>
            <a:lumOff val="465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0.85418</cdr:x>
      <cdr:y>0.34032</cdr:y>
    </cdr:from>
    <cdr:to>
      <cdr:x>0.98251</cdr:x>
      <cdr:y>0.39114</cdr:y>
    </cdr:to>
    <cdr:sp macro="" textlink="">
      <cdr:nvSpPr>
        <cdr:cNvPr id="5" name="Rectangle: Rounded Corners 4">
          <a:extLst xmlns:a="http://schemas.openxmlformats.org/drawingml/2006/main">
            <a:ext uri="{FF2B5EF4-FFF2-40B4-BE49-F238E27FC236}">
              <a16:creationId xmlns:a16="http://schemas.microsoft.com/office/drawing/2014/main" id="{63B1A55A-47EC-30E4-76D0-284129114CE8}"/>
            </a:ext>
          </a:extLst>
        </cdr:cNvPr>
        <cdr:cNvSpPr/>
      </cdr:nvSpPr>
      <cdr:spPr>
        <a:xfrm xmlns:a="http://schemas.openxmlformats.org/drawingml/2006/main">
          <a:off x="5458244" y="1503358"/>
          <a:ext cx="820031" cy="224500"/>
        </a:xfrm>
        <a:prstGeom xmlns:a="http://schemas.openxmlformats.org/drawingml/2006/main" prst="roundRect">
          <a:avLst/>
        </a:prstGeom>
        <a:solidFill xmlns:a="http://schemas.openxmlformats.org/drawingml/2006/main">
          <a:schemeClr val="accent1"/>
        </a:solidFill>
        <a:ln xmlns:a="http://schemas.openxmlformats.org/drawingml/2006/main">
          <a:solidFill>
            <a:schemeClr val="accent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0" kern="1200" dirty="0">
              <a:latin typeface="Arial" panose="020B0604020202020204" pitchFamily="34" charset="0"/>
              <a:cs typeface="Arial" panose="020B0604020202020204" pitchFamily="34" charset="0"/>
            </a:rPr>
            <a:t>+</a:t>
          </a:r>
          <a:r>
            <a:rPr lang="en-US" sz="1400" kern="1200" dirty="0">
              <a:latin typeface="Arial" panose="020B0604020202020204" pitchFamily="34" charset="0"/>
              <a:cs typeface="Arial" panose="020B0604020202020204" pitchFamily="34" charset="0"/>
            </a:rPr>
            <a:t>20.4</a:t>
          </a:r>
          <a:r>
            <a:rPr lang="en-US" sz="1400" b="0" kern="1200" dirty="0">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0.85418</cdr:x>
      <cdr:y>0.59213</cdr:y>
    </cdr:from>
    <cdr:to>
      <cdr:x>0.98486</cdr:x>
      <cdr:y>0.64137</cdr:y>
    </cdr:to>
    <cdr:sp macro="" textlink="">
      <cdr:nvSpPr>
        <cdr:cNvPr id="6" name="Rectangle: Rounded Corners 5">
          <a:extLst xmlns:a="http://schemas.openxmlformats.org/drawingml/2006/main">
            <a:ext uri="{FF2B5EF4-FFF2-40B4-BE49-F238E27FC236}">
              <a16:creationId xmlns:a16="http://schemas.microsoft.com/office/drawing/2014/main" id="{63B1A55A-47EC-30E4-76D0-284129114CE8}"/>
            </a:ext>
          </a:extLst>
        </cdr:cNvPr>
        <cdr:cNvSpPr/>
      </cdr:nvSpPr>
      <cdr:spPr>
        <a:xfrm xmlns:a="http://schemas.openxmlformats.org/drawingml/2006/main">
          <a:off x="5458244" y="2615772"/>
          <a:ext cx="835047" cy="217520"/>
        </a:xfrm>
        <a:prstGeom xmlns:a="http://schemas.openxmlformats.org/drawingml/2006/main" prst="roundRect">
          <a:avLst/>
        </a:prstGeom>
        <a:solidFill xmlns:a="http://schemas.openxmlformats.org/drawingml/2006/main">
          <a:schemeClr val="accent2"/>
        </a:solidFill>
        <a:ln xmlns:a="http://schemas.openxmlformats.org/drawingml/2006/main">
          <a:solidFill>
            <a:schemeClr val="accent2"/>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b="0" kern="1200" dirty="0">
              <a:latin typeface="Arial" panose="020B0604020202020204" pitchFamily="34" charset="0"/>
              <a:cs typeface="Arial" panose="020B0604020202020204" pitchFamily="34" charset="0"/>
            </a:rPr>
            <a:t>+</a:t>
          </a:r>
          <a:r>
            <a:rPr lang="en-US" sz="1400" kern="1200" dirty="0">
              <a:latin typeface="Arial" panose="020B0604020202020204" pitchFamily="34" charset="0"/>
              <a:cs typeface="Arial" panose="020B0604020202020204" pitchFamily="34" charset="0"/>
            </a:rPr>
            <a:t>15.8</a:t>
          </a:r>
          <a:r>
            <a:rPr lang="en-US" sz="1400" b="0" kern="1200" dirty="0">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0.85418</cdr:x>
      <cdr:y>0.1642</cdr:y>
    </cdr:from>
    <cdr:to>
      <cdr:x>0.98345</cdr:x>
      <cdr:y>0.22288</cdr:y>
    </cdr:to>
    <cdr:sp macro="" textlink="">
      <cdr:nvSpPr>
        <cdr:cNvPr id="2" name="Rectangle: Rounded Corners 1">
          <a:extLst xmlns:a="http://schemas.openxmlformats.org/drawingml/2006/main">
            <a:ext uri="{FF2B5EF4-FFF2-40B4-BE49-F238E27FC236}">
              <a16:creationId xmlns:a16="http://schemas.microsoft.com/office/drawing/2014/main" id="{AB7E4640-AB3E-7088-DEAE-97C561720AB4}"/>
            </a:ext>
          </a:extLst>
        </cdr:cNvPr>
        <cdr:cNvSpPr/>
      </cdr:nvSpPr>
      <cdr:spPr>
        <a:xfrm xmlns:a="http://schemas.openxmlformats.org/drawingml/2006/main">
          <a:off x="5458244" y="725377"/>
          <a:ext cx="826037" cy="259222"/>
        </a:xfrm>
        <a:prstGeom xmlns:a="http://schemas.openxmlformats.org/drawingml/2006/main" prst="roundRect">
          <a:avLst/>
        </a:prstGeom>
        <a:solidFill xmlns:a="http://schemas.openxmlformats.org/drawingml/2006/main">
          <a:schemeClr val="accent3"/>
        </a:solidFill>
        <a:ln xmlns:a="http://schemas.openxmlformats.org/drawingml/2006/main">
          <a:solidFill>
            <a:schemeClr val="accent3"/>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1400" b="0" kern="1200" dirty="0">
              <a:latin typeface="Arial" panose="020B0604020202020204" pitchFamily="34" charset="0"/>
              <a:cs typeface="Arial" panose="020B0604020202020204" pitchFamily="34" charset="0"/>
            </a:rPr>
            <a:t>+19.1%</a:t>
          </a:r>
        </a:p>
      </cdr:txBody>
    </cdr:sp>
  </cdr:relSizeAnchor>
  <cdr:relSizeAnchor xmlns:cdr="http://schemas.openxmlformats.org/drawingml/2006/chartDrawing">
    <cdr:from>
      <cdr:x>0.75079</cdr:x>
      <cdr:y>0.04816</cdr:y>
    </cdr:from>
    <cdr:to>
      <cdr:x>0.84683</cdr:x>
      <cdr:y>0.10684</cdr:y>
    </cdr:to>
    <cdr:sp macro="" textlink="">
      <cdr:nvSpPr>
        <cdr:cNvPr id="3" name="Rectangle: Rounded Corners 2">
          <a:extLst xmlns:a="http://schemas.openxmlformats.org/drawingml/2006/main">
            <a:ext uri="{FF2B5EF4-FFF2-40B4-BE49-F238E27FC236}">
              <a16:creationId xmlns:a16="http://schemas.microsoft.com/office/drawing/2014/main" id="{A8018F43-C9AC-E956-1C34-299BEF30EC36}"/>
            </a:ext>
          </a:extLst>
        </cdr:cNvPr>
        <cdr:cNvSpPr/>
      </cdr:nvSpPr>
      <cdr:spPr>
        <a:xfrm xmlns:a="http://schemas.openxmlformats.org/drawingml/2006/main">
          <a:off x="4233237" y="212752"/>
          <a:ext cx="541541" cy="259222"/>
        </a:xfrm>
        <a:prstGeom xmlns:a="http://schemas.openxmlformats.org/drawingml/2006/main" prst="roundRect">
          <a:avLst/>
        </a:prstGeom>
        <a:noFill xmlns:a="http://schemas.openxmlformats.org/drawingml/2006/main"/>
        <a:ln xmlns:a="http://schemas.openxmlformats.org/drawingml/2006/main" w="6350">
          <a:solidFill>
            <a:schemeClr val="accent2"/>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kern="1200" dirty="0">
              <a:solidFill>
                <a:schemeClr val="tx2"/>
              </a:solidFill>
              <a:latin typeface="Arial" panose="020B0604020202020204" pitchFamily="34" charset="0"/>
              <a:cs typeface="Arial" panose="020B0604020202020204" pitchFamily="34" charset="0"/>
            </a:rPr>
            <a:t>5.9</a:t>
          </a:r>
          <a:r>
            <a:rPr lang="en-US" sz="1200" b="0" kern="1200" dirty="0">
              <a:solidFill>
                <a:schemeClr val="tx2"/>
              </a:solidFill>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0.75304</cdr:x>
      <cdr:y>0.19635</cdr:y>
    </cdr:from>
    <cdr:to>
      <cdr:x>0.84683</cdr:x>
      <cdr:y>0.25503</cdr:y>
    </cdr:to>
    <cdr:sp macro="" textlink="">
      <cdr:nvSpPr>
        <cdr:cNvPr id="4" name="Rectangle: Rounded Corners 3">
          <a:extLst xmlns:a="http://schemas.openxmlformats.org/drawingml/2006/main">
            <a:ext uri="{FF2B5EF4-FFF2-40B4-BE49-F238E27FC236}">
              <a16:creationId xmlns:a16="http://schemas.microsoft.com/office/drawing/2014/main" id="{BC32DDBF-7A48-F4F9-3C40-66F6195D5BD9}"/>
            </a:ext>
          </a:extLst>
        </cdr:cNvPr>
        <cdr:cNvSpPr/>
      </cdr:nvSpPr>
      <cdr:spPr>
        <a:xfrm xmlns:a="http://schemas.openxmlformats.org/drawingml/2006/main">
          <a:off x="4245937" y="867366"/>
          <a:ext cx="528841" cy="259222"/>
        </a:xfrm>
        <a:prstGeom xmlns:a="http://schemas.openxmlformats.org/drawingml/2006/main" prst="roundRect">
          <a:avLst/>
        </a:prstGeom>
        <a:noFill xmlns:a="http://schemas.openxmlformats.org/drawingml/2006/main"/>
        <a:ln xmlns:a="http://schemas.openxmlformats.org/drawingml/2006/main" w="6350">
          <a:solidFill>
            <a:schemeClr val="accent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kern="1200" dirty="0">
              <a:solidFill>
                <a:schemeClr val="tx2"/>
              </a:solidFill>
              <a:latin typeface="Arial" panose="020B0604020202020204" pitchFamily="34" charset="0"/>
              <a:cs typeface="Arial" panose="020B0604020202020204" pitchFamily="34" charset="0"/>
            </a:rPr>
            <a:t>5.5</a:t>
          </a:r>
          <a:r>
            <a:rPr lang="en-US" sz="1200" b="0" kern="1200" dirty="0">
              <a:solidFill>
                <a:schemeClr val="tx2"/>
              </a:solidFill>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0.76487</cdr:x>
      <cdr:y>0.44132</cdr:y>
    </cdr:from>
    <cdr:to>
      <cdr:x>0.86091</cdr:x>
      <cdr:y>0.5</cdr:y>
    </cdr:to>
    <cdr:sp macro="" textlink="">
      <cdr:nvSpPr>
        <cdr:cNvPr id="7" name="Rectangle: Rounded Corners 6">
          <a:extLst xmlns:a="http://schemas.openxmlformats.org/drawingml/2006/main">
            <a:ext uri="{FF2B5EF4-FFF2-40B4-BE49-F238E27FC236}">
              <a16:creationId xmlns:a16="http://schemas.microsoft.com/office/drawing/2014/main" id="{BC32DDBF-7A48-F4F9-3C40-66F6195D5BD9}"/>
            </a:ext>
          </a:extLst>
        </cdr:cNvPr>
        <cdr:cNvSpPr/>
      </cdr:nvSpPr>
      <cdr:spPr>
        <a:xfrm xmlns:a="http://schemas.openxmlformats.org/drawingml/2006/main">
          <a:off x="4312612" y="1949550"/>
          <a:ext cx="541541" cy="259222"/>
        </a:xfrm>
        <a:prstGeom xmlns:a="http://schemas.openxmlformats.org/drawingml/2006/main" prst="roundRect">
          <a:avLst/>
        </a:prstGeom>
        <a:noFill xmlns:a="http://schemas.openxmlformats.org/drawingml/2006/main"/>
        <a:ln xmlns:a="http://schemas.openxmlformats.org/drawingml/2006/main" w="6350">
          <a:solidFill>
            <a:schemeClr val="accent3"/>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kern="1200" dirty="0">
              <a:solidFill>
                <a:schemeClr val="tx2"/>
              </a:solidFill>
              <a:latin typeface="Arial" panose="020B0604020202020204" pitchFamily="34" charset="0"/>
              <a:cs typeface="Arial" panose="020B0604020202020204" pitchFamily="34" charset="0"/>
            </a:rPr>
            <a:t>6.7</a:t>
          </a:r>
          <a:r>
            <a:rPr lang="en-US" sz="1200" b="0" kern="1200" dirty="0">
              <a:solidFill>
                <a:schemeClr val="tx2"/>
              </a:solidFill>
              <a:latin typeface="Arial" panose="020B0604020202020204" pitchFamily="34" charset="0"/>
              <a:cs typeface="Arial" panose="020B060402020202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0.28266</cdr:x>
      <cdr:y>0.08657</cdr:y>
    </cdr:from>
    <cdr:to>
      <cdr:x>0.40461</cdr:x>
      <cdr:y>0.15728</cdr:y>
    </cdr:to>
    <cdr:sp macro="" textlink="">
      <cdr:nvSpPr>
        <cdr:cNvPr id="2" name="Rectangle: Rounded Corners 1">
          <a:extLst xmlns:a="http://schemas.openxmlformats.org/drawingml/2006/main">
            <a:ext uri="{FF2B5EF4-FFF2-40B4-BE49-F238E27FC236}">
              <a16:creationId xmlns:a16="http://schemas.microsoft.com/office/drawing/2014/main" id="{C962D9FA-3761-B443-F0D5-9FE5386B818A}"/>
            </a:ext>
          </a:extLst>
        </cdr:cNvPr>
        <cdr:cNvSpPr/>
      </cdr:nvSpPr>
      <cdr:spPr>
        <a:xfrm xmlns:a="http://schemas.openxmlformats.org/drawingml/2006/main">
          <a:off x="1596555" y="382427"/>
          <a:ext cx="688810" cy="312365"/>
        </a:xfrm>
        <a:prstGeom xmlns:a="http://schemas.openxmlformats.org/drawingml/2006/main" prst="roundRect">
          <a:avLst/>
        </a:prstGeom>
        <a:solidFill xmlns:a="http://schemas.openxmlformats.org/drawingml/2006/main">
          <a:schemeClr val="accent2">
            <a:lumMod val="75000"/>
          </a:schemeClr>
        </a:solidFill>
        <a:ln xmlns:a="http://schemas.openxmlformats.org/drawingml/2006/main">
          <a:solidFill>
            <a:schemeClr val="accent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1200" kern="1200" dirty="0">
              <a:latin typeface="Arial" panose="020B0604020202020204" pitchFamily="34" charset="0"/>
              <a:cs typeface="Arial" panose="020B0604020202020204" pitchFamily="34" charset="0"/>
            </a:rPr>
            <a:t>- 0.1%</a:t>
          </a:r>
        </a:p>
      </cdr:txBody>
    </cdr:sp>
  </cdr:relSizeAnchor>
  <cdr:relSizeAnchor xmlns:cdr="http://schemas.openxmlformats.org/drawingml/2006/chartDrawing">
    <cdr:from>
      <cdr:x>0.57189</cdr:x>
      <cdr:y>0.06598</cdr:y>
    </cdr:from>
    <cdr:to>
      <cdr:x>0.71656</cdr:x>
      <cdr:y>0.14175</cdr:y>
    </cdr:to>
    <cdr:sp macro="" textlink="">
      <cdr:nvSpPr>
        <cdr:cNvPr id="3" name="Rectangle: Rounded Corners 2">
          <a:extLst xmlns:a="http://schemas.openxmlformats.org/drawingml/2006/main">
            <a:ext uri="{FF2B5EF4-FFF2-40B4-BE49-F238E27FC236}">
              <a16:creationId xmlns:a16="http://schemas.microsoft.com/office/drawing/2014/main" id="{AACBCA8D-74CA-9646-A659-61DBCFEB5CCE}"/>
            </a:ext>
          </a:extLst>
        </cdr:cNvPr>
        <cdr:cNvSpPr/>
      </cdr:nvSpPr>
      <cdr:spPr>
        <a:xfrm xmlns:a="http://schemas.openxmlformats.org/drawingml/2006/main">
          <a:off x="3230246" y="291464"/>
          <a:ext cx="817098" cy="334739"/>
        </a:xfrm>
        <a:prstGeom xmlns:a="http://schemas.openxmlformats.org/drawingml/2006/main" prst="roundRect">
          <a:avLst/>
        </a:prstGeom>
        <a:solidFill xmlns:a="http://schemas.openxmlformats.org/drawingml/2006/main">
          <a:schemeClr val="accent2">
            <a:lumMod val="75000"/>
          </a:schemeClr>
        </a:solidFill>
        <a:ln xmlns:a="http://schemas.openxmlformats.org/drawingml/2006/main">
          <a:solidFill>
            <a:schemeClr val="accent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kern="1200" dirty="0">
              <a:latin typeface="Arial" panose="020B0604020202020204" pitchFamily="34" charset="0"/>
              <a:cs typeface="Arial" panose="020B0604020202020204" pitchFamily="34" charset="0"/>
            </a:rPr>
            <a:t>+ 6.9%</a:t>
          </a:r>
        </a:p>
      </cdr:txBody>
    </cdr:sp>
  </cdr:relSizeAnchor>
  <cdr:relSizeAnchor xmlns:cdr="http://schemas.openxmlformats.org/drawingml/2006/chartDrawing">
    <cdr:from>
      <cdr:x>0.25639</cdr:x>
      <cdr:y>0.5345</cdr:y>
    </cdr:from>
    <cdr:to>
      <cdr:x>0.40641</cdr:x>
      <cdr:y>0.61336</cdr:y>
    </cdr:to>
    <cdr:sp macro="" textlink="">
      <cdr:nvSpPr>
        <cdr:cNvPr id="4" name="Rectangle: Rounded Corners 3">
          <a:extLst xmlns:a="http://schemas.openxmlformats.org/drawingml/2006/main">
            <a:ext uri="{FF2B5EF4-FFF2-40B4-BE49-F238E27FC236}">
              <a16:creationId xmlns:a16="http://schemas.microsoft.com/office/drawing/2014/main" id="{129384E6-1F5F-00C2-F1DE-6E6FC2AECC63}"/>
            </a:ext>
          </a:extLst>
        </cdr:cNvPr>
        <cdr:cNvSpPr/>
      </cdr:nvSpPr>
      <cdr:spPr>
        <a:xfrm xmlns:a="http://schemas.openxmlformats.org/drawingml/2006/main">
          <a:off x="1448159" y="2361174"/>
          <a:ext cx="847366" cy="348371"/>
        </a:xfrm>
        <a:prstGeom xmlns:a="http://schemas.openxmlformats.org/drawingml/2006/main" prst="roundRect">
          <a:avLst/>
        </a:prstGeom>
        <a:solidFill xmlns:a="http://schemas.openxmlformats.org/drawingml/2006/main">
          <a:schemeClr val="accent3">
            <a:lumMod val="60000"/>
            <a:lumOff val="40000"/>
          </a:schemeClr>
        </a:solidFill>
        <a:ln xmlns:a="http://schemas.openxmlformats.org/drawingml/2006/main">
          <a:solidFill>
            <a:schemeClr val="accent3"/>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600" kern="1200" dirty="0">
              <a:latin typeface="Arial" panose="020B0604020202020204" pitchFamily="34" charset="0"/>
              <a:cs typeface="Arial" panose="020B0604020202020204" pitchFamily="34" charset="0"/>
            </a:rPr>
            <a:t>+ 29%</a:t>
          </a:r>
        </a:p>
      </cdr:txBody>
    </cdr:sp>
  </cdr:relSizeAnchor>
  <cdr:relSizeAnchor xmlns:cdr="http://schemas.openxmlformats.org/drawingml/2006/chartDrawing">
    <cdr:from>
      <cdr:x>0.60754</cdr:x>
      <cdr:y>0.52094</cdr:y>
    </cdr:from>
    <cdr:to>
      <cdr:x>0.74605</cdr:x>
      <cdr:y>0.59857</cdr:y>
    </cdr:to>
    <cdr:sp macro="" textlink="">
      <cdr:nvSpPr>
        <cdr:cNvPr id="5" name="Rectangle: Rounded Corners 4">
          <a:extLst xmlns:a="http://schemas.openxmlformats.org/drawingml/2006/main">
            <a:ext uri="{FF2B5EF4-FFF2-40B4-BE49-F238E27FC236}">
              <a16:creationId xmlns:a16="http://schemas.microsoft.com/office/drawing/2014/main" id="{129384E6-1F5F-00C2-F1DE-6E6FC2AECC63}"/>
            </a:ext>
          </a:extLst>
        </cdr:cNvPr>
        <cdr:cNvSpPr/>
      </cdr:nvSpPr>
      <cdr:spPr>
        <a:xfrm xmlns:a="http://schemas.openxmlformats.org/drawingml/2006/main">
          <a:off x="3431586" y="2301277"/>
          <a:ext cx="782320" cy="342934"/>
        </a:xfrm>
        <a:prstGeom xmlns:a="http://schemas.openxmlformats.org/drawingml/2006/main" prst="roundRect">
          <a:avLst/>
        </a:prstGeom>
        <a:solidFill xmlns:a="http://schemas.openxmlformats.org/drawingml/2006/main">
          <a:schemeClr val="accent3">
            <a:lumMod val="60000"/>
            <a:lumOff val="40000"/>
          </a:schemeClr>
        </a:solidFill>
        <a:ln xmlns:a="http://schemas.openxmlformats.org/drawingml/2006/main">
          <a:solidFill>
            <a:schemeClr val="accent3"/>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kern="1200" dirty="0">
              <a:latin typeface="Arial" panose="020B0604020202020204" pitchFamily="34" charset="0"/>
              <a:cs typeface="Arial" panose="020B0604020202020204" pitchFamily="34" charset="0"/>
            </a:rPr>
            <a:t>+ 2.3%</a:t>
          </a:r>
        </a:p>
      </cdr:txBody>
    </cdr:sp>
  </cdr:relSizeAnchor>
  <cdr:relSizeAnchor xmlns:cdr="http://schemas.openxmlformats.org/drawingml/2006/chartDrawing">
    <cdr:from>
      <cdr:x>0.82372</cdr:x>
      <cdr:y>0.16806</cdr:y>
    </cdr:from>
    <cdr:to>
      <cdr:x>0.98707</cdr:x>
      <cdr:y>0.74446</cdr:y>
    </cdr:to>
    <cdr:grpSp>
      <cdr:nvGrpSpPr>
        <cdr:cNvPr id="8" name="Group 7">
          <a:extLst xmlns:a="http://schemas.openxmlformats.org/drawingml/2006/main">
            <a:ext uri="{FF2B5EF4-FFF2-40B4-BE49-F238E27FC236}">
              <a16:creationId xmlns:a16="http://schemas.microsoft.com/office/drawing/2014/main" id="{AF37DC0D-99BC-33F1-D3C3-395A216DA124}"/>
            </a:ext>
          </a:extLst>
        </cdr:cNvPr>
        <cdr:cNvGrpSpPr/>
      </cdr:nvGrpSpPr>
      <cdr:grpSpPr>
        <a:xfrm xmlns:a="http://schemas.openxmlformats.org/drawingml/2006/main">
          <a:off x="4652638" y="742413"/>
          <a:ext cx="922654" cy="2546274"/>
          <a:chOff x="4652645" y="742394"/>
          <a:chExt cx="922657" cy="2546272"/>
        </a:xfrm>
      </cdr:grpSpPr>
      <cdr:sp macro="" textlink="">
        <cdr:nvSpPr>
          <cdr:cNvPr id="6" name="Rectangle: Rounded Corners 5">
            <a:extLst xmlns:a="http://schemas.openxmlformats.org/drawingml/2006/main">
              <a:ext uri="{FF2B5EF4-FFF2-40B4-BE49-F238E27FC236}">
                <a16:creationId xmlns:a16="http://schemas.microsoft.com/office/drawing/2014/main" id="{FD32FBBD-70D3-4A35-3D8B-90B863891F0F}"/>
              </a:ext>
            </a:extLst>
          </cdr:cNvPr>
          <cdr:cNvSpPr/>
        </cdr:nvSpPr>
        <cdr:spPr>
          <a:xfrm xmlns:a="http://schemas.openxmlformats.org/drawingml/2006/main">
            <a:off x="4774564" y="742394"/>
            <a:ext cx="800737" cy="351711"/>
          </a:xfrm>
          <a:prstGeom xmlns:a="http://schemas.openxmlformats.org/drawingml/2006/main" prst="roundRect">
            <a:avLst/>
          </a:prstGeom>
          <a:ln xmlns:a="http://schemas.openxmlformats.org/drawingml/2006/main">
            <a:solidFill>
              <a:schemeClr val="accent2"/>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600" kern="1200" dirty="0">
                <a:latin typeface="Arial" panose="020B0604020202020204" pitchFamily="34" charset="0"/>
                <a:cs typeface="Arial" panose="020B0604020202020204" pitchFamily="34" charset="0"/>
              </a:rPr>
              <a:t>+5.9%</a:t>
            </a:r>
          </a:p>
        </cdr:txBody>
      </cdr:sp>
      <cdr:sp macro="" textlink="">
        <cdr:nvSpPr>
          <cdr:cNvPr id="7" name="Rectangle: Rounded Corners 6">
            <a:extLst xmlns:a="http://schemas.openxmlformats.org/drawingml/2006/main">
              <a:ext uri="{FF2B5EF4-FFF2-40B4-BE49-F238E27FC236}">
                <a16:creationId xmlns:a16="http://schemas.microsoft.com/office/drawing/2014/main" id="{389BCE43-4AE4-4FCA-83E0-947671CBED50}"/>
              </a:ext>
            </a:extLst>
          </cdr:cNvPr>
          <cdr:cNvSpPr/>
        </cdr:nvSpPr>
        <cdr:spPr>
          <a:xfrm xmlns:a="http://schemas.openxmlformats.org/drawingml/2006/main">
            <a:off x="4652645" y="2939542"/>
            <a:ext cx="922657" cy="349124"/>
          </a:xfrm>
          <a:prstGeom xmlns:a="http://schemas.openxmlformats.org/drawingml/2006/main" prst="roundRect">
            <a:avLst/>
          </a:prstGeom>
          <a:solidFill xmlns:a="http://schemas.openxmlformats.org/drawingml/2006/main">
            <a:schemeClr val="accent3"/>
          </a:solidFill>
          <a:ln xmlns:a="http://schemas.openxmlformats.org/drawingml/2006/main">
            <a:solidFill>
              <a:schemeClr val="accent3">
                <a:lumMod val="40000"/>
                <a:lumOff val="60000"/>
              </a:schemeClr>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600" kern="1200" dirty="0">
                <a:latin typeface="Arial" panose="020B0604020202020204" pitchFamily="34" charset="0"/>
                <a:cs typeface="Arial" panose="020B0604020202020204" pitchFamily="34" charset="0"/>
              </a:rPr>
              <a:t>+31.9%</a:t>
            </a:r>
          </a:p>
        </cdr:txBody>
      </cdr:sp>
    </cdr:grpSp>
  </cdr:relSizeAnchor>
</c:userShapes>
</file>

<file path=ppt/drawings/drawing3.xml><?xml version="1.0" encoding="utf-8"?>
<c:userShapes xmlns:c="http://schemas.openxmlformats.org/drawingml/2006/chart">
  <cdr:relSizeAnchor xmlns:cdr="http://schemas.openxmlformats.org/drawingml/2006/chartDrawing">
    <cdr:from>
      <cdr:x>0.02239</cdr:x>
      <cdr:y>0.05595</cdr:y>
    </cdr:from>
    <cdr:to>
      <cdr:x>0.11751</cdr:x>
      <cdr:y>0.1278</cdr:y>
    </cdr:to>
    <cdr:sp macro="" textlink="">
      <cdr:nvSpPr>
        <cdr:cNvPr id="2" name="TextBox 1">
          <a:extLst xmlns:a="http://schemas.openxmlformats.org/drawingml/2006/main">
            <a:ext uri="{FF2B5EF4-FFF2-40B4-BE49-F238E27FC236}">
              <a16:creationId xmlns:a16="http://schemas.microsoft.com/office/drawing/2014/main" id="{FDD0DE53-ECE2-C797-491F-840E5838BA9B}"/>
            </a:ext>
          </a:extLst>
        </cdr:cNvPr>
        <cdr:cNvSpPr txBox="1"/>
      </cdr:nvSpPr>
      <cdr:spPr>
        <a:xfrm xmlns:a="http://schemas.openxmlformats.org/drawingml/2006/main">
          <a:off x="181967" y="259813"/>
          <a:ext cx="773154" cy="333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kern="1200" dirty="0">
              <a:solidFill>
                <a:schemeClr val="accent1"/>
              </a:solidFill>
              <a:latin typeface="Arial" panose="020B0604020202020204" pitchFamily="34" charset="0"/>
              <a:cs typeface="Arial" panose="020B0604020202020204" pitchFamily="34" charset="0"/>
            </a:rPr>
            <a:t>39%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6773ED-197C-47BE-82BB-986770F6CF9A}"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788E3-DA4B-4E3A-833F-19BEF6151AB5}" type="slidenum">
              <a:rPr lang="en-US" smtClean="0"/>
              <a:t>‹#›</a:t>
            </a:fld>
            <a:endParaRPr lang="en-US"/>
          </a:p>
        </p:txBody>
      </p:sp>
    </p:spTree>
    <p:extLst>
      <p:ext uri="{BB962C8B-B14F-4D97-AF65-F5344CB8AC3E}">
        <p14:creationId xmlns:p14="http://schemas.microsoft.com/office/powerpoint/2010/main" val="301887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Daniella – Hello and welcome to the first Indiana Balance of State Continuum of Care session at the 2025 Indiana Housing Conference. My name is Daniella Jordan Gonzales, and along with Abe Roll and Abigail Kornberger, we will be presenting our session titled State of Homelessness in Indiana. This session is a partnership between the Indianapolis Continuum of Care, the Indiana Balance of State Continuum of Care, the Coalition for Homeless Intervention and Prevention, and the Indiana Housing and Community Development </a:t>
            </a:r>
            <a:r>
              <a:rPr lang="en-US"/>
              <a:t>Authority. This presentation aims to provide</a:t>
            </a:r>
            <a:r>
              <a:rPr lang="en-US" dirty="0"/>
              <a:t> a picture of what homelessness looks like in our state </a:t>
            </a:r>
            <a:r>
              <a:rPr lang="en-US"/>
              <a:t>so </a:t>
            </a:r>
            <a:r>
              <a:rPr lang="en-US" dirty="0"/>
              <a:t>we</a:t>
            </a:r>
            <a:r>
              <a:rPr lang="en-US"/>
              <a:t> can</a:t>
            </a:r>
            <a:r>
              <a:rPr lang="en-US" dirty="0"/>
              <a:t> </a:t>
            </a:r>
            <a:r>
              <a:rPr lang="en-US"/>
              <a:t>think of ways </a:t>
            </a:r>
            <a:r>
              <a:rPr lang="en-US" dirty="0"/>
              <a:t>to help address </a:t>
            </a:r>
            <a:r>
              <a:rPr lang="en-US"/>
              <a:t>the</a:t>
            </a:r>
            <a:r>
              <a:rPr lang="en-US" dirty="0"/>
              <a:t> housing crisis</a:t>
            </a:r>
            <a:r>
              <a:rPr lang="en-US"/>
              <a:t> in our communities.</a:t>
            </a:r>
            <a:endParaRPr lang="en-US" dirty="0"/>
          </a:p>
          <a:p>
            <a:endParaRPr lang="en-US" dirty="0"/>
          </a:p>
          <a:p>
            <a:r>
              <a:rPr lang="en-US"/>
              <a:t>We want to get a sense of our audience, would you Raise</a:t>
            </a:r>
            <a:r>
              <a:rPr lang="en-US" dirty="0"/>
              <a:t> your hand if you are:</a:t>
            </a:r>
          </a:p>
          <a:p>
            <a:pPr marL="171450" indent="-171450">
              <a:buFontTx/>
              <a:buChar char="-"/>
            </a:pPr>
            <a:r>
              <a:rPr lang="en-US" dirty="0"/>
              <a:t>Homeless services </a:t>
            </a:r>
          </a:p>
          <a:p>
            <a:pPr marL="171450" indent="-171450">
              <a:buFontTx/>
              <a:buChar char="-"/>
            </a:pPr>
            <a:r>
              <a:rPr lang="en-US" dirty="0"/>
              <a:t>Affordable Housing </a:t>
            </a:r>
          </a:p>
          <a:p>
            <a:pPr marL="0" indent="0">
              <a:buFontTx/>
              <a:buNone/>
            </a:pPr>
            <a:endParaRPr lang="en-US" dirty="0"/>
          </a:p>
          <a:p>
            <a:pPr marL="0" indent="0">
              <a:buFontTx/>
              <a:buNone/>
            </a:pPr>
            <a:r>
              <a:rPr lang="en-US"/>
              <a:t>Thank you.</a:t>
            </a:r>
          </a:p>
        </p:txBody>
      </p:sp>
    </p:spTree>
    <p:extLst>
      <p:ext uri="{BB962C8B-B14F-4D97-AF65-F5344CB8AC3E}">
        <p14:creationId xmlns:p14="http://schemas.microsoft.com/office/powerpoint/2010/main" val="419252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Abe</a:t>
            </a:r>
          </a:p>
          <a:p>
            <a:endParaRPr lang="en-US" dirty="0"/>
          </a:p>
          <a:p>
            <a:r>
              <a:rPr lang="en-US" dirty="0"/>
              <a:t>To that end, I want to reemphasize that this isn’t a simple “1, 2” count. It is a community effort to connect with folks experiencing homelessness. And each community collects the same essential information, but does it a little differently – some use it as a time to get folks connected to services, like medical or mental health care. Some use it work on getting folks housing resources. So, we see a lot of people and hear a lot of stories. </a:t>
            </a:r>
          </a:p>
          <a:p>
            <a:endParaRPr lang="en-US" dirty="0"/>
          </a:p>
          <a:p>
            <a:r>
              <a:rPr lang="en-US" dirty="0"/>
              <a:t>Some of the stories really do our hearts good. In the 2024 Count, a team surveying in Indy met a young teen who had run away from an unsafe living situation. They were able to work with the teen to get them connected to care, and ultimately, they reunified them with grandparents and into safe housing. So that teen was not included in the numbers for that year’s PIT because of that work.</a:t>
            </a:r>
          </a:p>
          <a:p>
            <a:endParaRPr lang="en-US" dirty="0"/>
          </a:p>
          <a:p>
            <a:r>
              <a:rPr lang="en-US" dirty="0"/>
              <a:t>Other stories aren’t so uplifting. In this year’s PIT, a team was surveying and met a man who had not been admitted to the hospital but was sleeping in the lobby to have a warm place to stay. They tried to get him connected to shelters and warming centers, but every single bed that he was eligible for was full. They had to drop him back off at the hospital on a cold, Indiana January night because there was literally nowhere else for him to go.</a:t>
            </a:r>
          </a:p>
          <a:p>
            <a:endParaRPr lang="en-US" dirty="0"/>
          </a:p>
          <a:p>
            <a:r>
              <a:rPr lang="en-US" dirty="0"/>
              <a:t>And I tell these two stories in the hopes that, as we talk about numbers and trends, we all hold to the truth that every single person has their own story, and those stories can and should address how we inform how we address homelessness.</a:t>
            </a:r>
          </a:p>
          <a:p>
            <a:endParaRPr lang="en-US" dirty="0"/>
          </a:p>
          <a:p>
            <a:r>
              <a:rPr lang="en-US" dirty="0"/>
              <a:t>[turn over to Daniella]</a:t>
            </a:r>
          </a:p>
          <a:p>
            <a:endParaRPr lang="en-US" dirty="0"/>
          </a:p>
        </p:txBody>
      </p:sp>
      <p:sp>
        <p:nvSpPr>
          <p:cNvPr id="4" name="Slide Number Placeholder 3"/>
          <p:cNvSpPr>
            <a:spLocks noGrp="1"/>
          </p:cNvSpPr>
          <p:nvPr>
            <p:ph type="sldNum" sz="quarter" idx="5"/>
          </p:nvPr>
        </p:nvSpPr>
        <p:spPr/>
        <p:txBody>
          <a:bodyPr/>
          <a:lstStyle/>
          <a:p>
            <a:fld id="{03F788E3-DA4B-4E3A-833F-19BEF6151AB5}" type="slidenum">
              <a:rPr lang="en-US" smtClean="0"/>
              <a:t>10</a:t>
            </a:fld>
            <a:endParaRPr lang="en-US"/>
          </a:p>
        </p:txBody>
      </p:sp>
    </p:spTree>
    <p:extLst>
      <p:ext uri="{BB962C8B-B14F-4D97-AF65-F5344CB8AC3E}">
        <p14:creationId xmlns:p14="http://schemas.microsoft.com/office/powerpoint/2010/main" val="82728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Daniella</a:t>
            </a:r>
          </a:p>
          <a:p>
            <a:endParaRPr lang="en-US"/>
          </a:p>
          <a:p>
            <a:r>
              <a:rPr lang="en-US"/>
              <a:t>On one point-in-time in January 2025, there were at least 6,675 people experiencing homelessness in Indiana. Of those, at least 5,143 individuals were sleeping in sheltered locations and at least 1,532 individuals were sleeping in unsheltered locations. </a:t>
            </a:r>
          </a:p>
          <a:p>
            <a:endParaRPr lang="en-US"/>
          </a:p>
          <a:p>
            <a:r>
              <a:rPr lang="en-US"/>
              <a:t>These individuals are not necessarily the same people year over year. Many of them are first time homeless or chronically homeless individuals. People experiencing homelessness are families with young children, youth, people with disabilities, young and middle-aged adults, single mothers/fathers, and elderly people. In other words, people experiencing homelessness look like many of us; they are among us and they deserve to be seen. </a:t>
            </a:r>
          </a:p>
        </p:txBody>
      </p:sp>
    </p:spTree>
    <p:extLst>
      <p:ext uri="{BB962C8B-B14F-4D97-AF65-F5344CB8AC3E}">
        <p14:creationId xmlns:p14="http://schemas.microsoft.com/office/powerpoint/2010/main" val="42743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29D37-86EE-9F22-BF2B-5BB5698DE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49FA7-E875-6510-E3A0-63166A784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9644F-6704-ED4D-0DDB-DE693D12AFBB}"/>
              </a:ext>
            </a:extLst>
          </p:cNvPr>
          <p:cNvSpPr>
            <a:spLocks noGrp="1"/>
          </p:cNvSpPr>
          <p:nvPr>
            <p:ph type="body" idx="1"/>
          </p:nvPr>
        </p:nvSpPr>
        <p:spPr/>
        <p:txBody>
          <a:bodyPr/>
          <a:lstStyle/>
          <a:p>
            <a:pPr marL="0" indent="0">
              <a:buFontTx/>
              <a:buNone/>
            </a:pPr>
            <a:r>
              <a:rPr lang="en-US" dirty="0"/>
              <a:t>Daniella</a:t>
            </a:r>
          </a:p>
          <a:p>
            <a:pPr marL="0" indent="0">
              <a:buFontTx/>
              <a:buNone/>
            </a:pPr>
            <a:endParaRPr lang="en-US" dirty="0"/>
          </a:p>
          <a:p>
            <a:pPr marL="0" indent="0">
              <a:buFontTx/>
              <a:buNone/>
            </a:pPr>
            <a:r>
              <a:rPr lang="en-US" dirty="0"/>
              <a:t>The number of people experiencing homelessness in Indiana has been on the rise for the last few years, with state numbers increasing by 19.1% between 2019 and 2025. </a:t>
            </a:r>
          </a:p>
          <a:p>
            <a:pPr marL="0" indent="0">
              <a:buFontTx/>
              <a:buNone/>
            </a:pPr>
            <a:endParaRPr lang="en-US" dirty="0"/>
          </a:p>
          <a:p>
            <a:pPr marL="0" indent="0">
              <a:buFontTx/>
              <a:buNone/>
            </a:pPr>
            <a:r>
              <a:rPr lang="en-US" dirty="0"/>
              <a:t>Although the IN-BoS saw a higher percentage change in the number of people experiencing homelessness between 2019 and 2025, they saw the smallest change in their numbers between 2024 and 2025 compared to the state and to the Indianapolis Continuum of Care at 5.5% compared to 5.9% and 6.7% respectively.</a:t>
            </a:r>
          </a:p>
          <a:p>
            <a:pPr marL="0" indent="0">
              <a:buFontTx/>
              <a:buNone/>
            </a:pPr>
            <a:endParaRPr lang="en-US" dirty="0"/>
          </a:p>
          <a:p>
            <a:pPr marL="0" indent="0">
              <a:buFontTx/>
              <a:buNone/>
            </a:pPr>
            <a:endParaRPr lang="en-US" dirty="0"/>
          </a:p>
          <a:p>
            <a:pPr marL="171450" indent="-171450">
              <a:buFontTx/>
              <a:buChar char="-"/>
            </a:pPr>
            <a:r>
              <a:rPr lang="en-US" dirty="0"/>
              <a:t>There was an increase in state PIT count of 10.4% between 2022 and 2023, 4.8% between 2023 and 2024, and 5.9% between 2024 and 2025</a:t>
            </a:r>
          </a:p>
          <a:p>
            <a:pPr marL="171450" indent="-171450">
              <a:buFontTx/>
              <a:buChar char="-"/>
            </a:pPr>
            <a:r>
              <a:rPr lang="en-US" dirty="0"/>
              <a:t>There was an increase in BoS PIT count of 19.3% between 2022 and 2023, 4.7% between 2023 and 2024, and 5.5% between 2024 and 2025</a:t>
            </a:r>
          </a:p>
          <a:p>
            <a:pPr marL="171450" indent="-171450">
              <a:buFontTx/>
              <a:buChar char="-"/>
            </a:pPr>
            <a:r>
              <a:rPr lang="en-US" dirty="0"/>
              <a:t>There was a decrease in Indy CoC PIT count of 8% between 2022 and 2023, an increase of 5% between 2023 and 2024, and an increase of 6.7% between 2024 and 2025</a:t>
            </a:r>
          </a:p>
          <a:p>
            <a:pPr marL="171450" indent="-171450">
              <a:buFontTx/>
              <a:buChar char="-"/>
            </a:pPr>
            <a:endParaRPr lang="en-US" dirty="0"/>
          </a:p>
          <a:p>
            <a:pPr marL="171450" indent="-171450">
              <a:buFontTx/>
              <a:buChar char="-"/>
            </a:pPr>
            <a:r>
              <a:rPr lang="en-US" dirty="0"/>
              <a:t>CHIP 2024-2025 more comprehensive </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0" indent="0">
              <a:buFontTx/>
              <a:buNone/>
            </a:pPr>
            <a:r>
              <a:rPr lang="en-US" dirty="0"/>
              <a:t>Indy:</a:t>
            </a:r>
          </a:p>
          <a:p>
            <a:pPr marL="0" indent="0">
              <a:buFontTx/>
              <a:buNone/>
            </a:pPr>
            <a:r>
              <a:rPr lang="en-US" dirty="0"/>
              <a:t>2019 – 1567</a:t>
            </a:r>
          </a:p>
          <a:p>
            <a:pPr marL="0" indent="0">
              <a:buFontTx/>
              <a:buNone/>
            </a:pPr>
            <a:r>
              <a:rPr lang="en-US" dirty="0"/>
              <a:t>2020 – 1588</a:t>
            </a:r>
          </a:p>
          <a:p>
            <a:pPr marL="0" indent="0">
              <a:buFontTx/>
              <a:buNone/>
            </a:pPr>
            <a:endParaRPr lang="en-US" dirty="0"/>
          </a:p>
          <a:p>
            <a:pPr marL="0" indent="0">
              <a:buFontTx/>
              <a:buNone/>
            </a:pPr>
            <a:r>
              <a:rPr lang="en-US" dirty="0"/>
              <a:t>https://www.huduser.gov/portal/sites/default/files/pdf/2024-AHAR-Part-1.pdf – source for getting national PIT numbers</a:t>
            </a:r>
          </a:p>
          <a:p>
            <a:pPr marL="171450" indent="-171450">
              <a:buFontTx/>
              <a:buChar char="-"/>
            </a:pPr>
            <a:r>
              <a:rPr lang="en-US" dirty="0"/>
              <a:t>Between 2009 and 2024, national PIT numbers increased by 22.4% and BoS numbers increased by 13.4%</a:t>
            </a:r>
          </a:p>
          <a:p>
            <a:pPr marL="171450" indent="-171450">
              <a:buFontTx/>
              <a:buChar char="-"/>
            </a:pPr>
            <a:endParaRPr lang="en-US" dirty="0"/>
          </a:p>
          <a:p>
            <a:pPr marL="0" indent="0">
              <a:buFontTx/>
              <a:buNone/>
            </a:pPr>
            <a:endParaRPr lang="en-US" dirty="0"/>
          </a:p>
        </p:txBody>
      </p:sp>
      <p:sp>
        <p:nvSpPr>
          <p:cNvPr id="4" name="Slide Number Placeholder 3">
            <a:extLst>
              <a:ext uri="{FF2B5EF4-FFF2-40B4-BE49-F238E27FC236}">
                <a16:creationId xmlns:a16="http://schemas.microsoft.com/office/drawing/2014/main" id="{94B187B9-BDE0-97BD-6031-C195458B0A4E}"/>
              </a:ext>
            </a:extLst>
          </p:cNvPr>
          <p:cNvSpPr>
            <a:spLocks noGrp="1"/>
          </p:cNvSpPr>
          <p:nvPr>
            <p:ph type="sldNum" sz="quarter" idx="5"/>
          </p:nvPr>
        </p:nvSpPr>
        <p:spPr/>
        <p:txBody>
          <a:bodyPr/>
          <a:lstStyle/>
          <a:p>
            <a:fld id="{03F788E3-DA4B-4E3A-833F-19BEF6151AB5}" type="slidenum">
              <a:rPr lang="en-US" smtClean="0"/>
              <a:t>12</a:t>
            </a:fld>
            <a:endParaRPr lang="en-US"/>
          </a:p>
        </p:txBody>
      </p:sp>
    </p:spTree>
    <p:extLst>
      <p:ext uri="{BB962C8B-B14F-4D97-AF65-F5344CB8AC3E}">
        <p14:creationId xmlns:p14="http://schemas.microsoft.com/office/powerpoint/2010/main" val="254760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Daniella –</a:t>
            </a:r>
          </a:p>
          <a:p>
            <a:endParaRPr lang="en-US"/>
          </a:p>
          <a:p>
            <a:r>
              <a:rPr lang="en-US"/>
              <a:t>Despite numbers rising in Marion Co., it is worth looking at rural counties since they represent 54 out of 92 counties in the state. To identify rural vs semi-urban vs urban counties, we used a metric called Index of Relative Rurality. What we found is that despite numbers of people experiencing homelessness in rural counties are small compared to semi-urban and urban counties, they saw an increase of 16.6% in the PIT count compared to an increase of 9.4% for urban counties. </a:t>
            </a:r>
          </a:p>
        </p:txBody>
      </p:sp>
      <p:sp>
        <p:nvSpPr>
          <p:cNvPr id="4" name="Slide Number Placeholder 3"/>
          <p:cNvSpPr>
            <a:spLocks noGrp="1"/>
          </p:cNvSpPr>
          <p:nvPr>
            <p:ph type="sldNum" sz="quarter" idx="5"/>
          </p:nvPr>
        </p:nvSpPr>
        <p:spPr/>
        <p:txBody>
          <a:bodyPr/>
          <a:lstStyle/>
          <a:p>
            <a:fld id="{03F788E3-DA4B-4E3A-833F-19BEF6151AB5}" type="slidenum">
              <a:rPr lang="en-US" smtClean="0"/>
              <a:t>13</a:t>
            </a:fld>
            <a:endParaRPr lang="en-US"/>
          </a:p>
        </p:txBody>
      </p:sp>
    </p:spTree>
    <p:extLst>
      <p:ext uri="{BB962C8B-B14F-4D97-AF65-F5344CB8AC3E}">
        <p14:creationId xmlns:p14="http://schemas.microsoft.com/office/powerpoint/2010/main" val="2866655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Daniella –</a:t>
            </a:r>
          </a:p>
          <a:p>
            <a:endParaRPr lang="en-US"/>
          </a:p>
          <a:p>
            <a:r>
              <a:rPr lang="en-US"/>
              <a:t>Another way to look at the Point-IN-Time count is to differentiate between people who were sleeping in shelters vs people who were sleeping in unsheltered locations on the night of the count. </a:t>
            </a:r>
          </a:p>
          <a:p>
            <a:r>
              <a:rPr lang="en-US"/>
              <a:t>Between 2023 and 2025, the sheltered count increased by 5.9% whereas the unsheltered count increased by 31.9%. This means that between 2023 and 2025, there were almost 6 more people for every 100 people sleeping in sheltered locations, and there were almost 32 more people for every 100 people sleeping in unsheltered locations. </a:t>
            </a:r>
          </a:p>
          <a:p>
            <a:endParaRPr lang="en-US"/>
          </a:p>
          <a:p>
            <a:r>
              <a:rPr lang="en-US"/>
              <a:t>However, it is important to notice that between 2024 and 2025, the sheltered count increased at a higher rate than the unsheltered count. To understand why the unsheltered count increased by 29% between 2023 and 2024 and by 2.3% between 2024 and 2025, we need to provide some context. </a:t>
            </a:r>
          </a:p>
          <a:p>
            <a:endParaRPr lang="en-US"/>
          </a:p>
          <a:p>
            <a:r>
              <a:rPr lang="en-US"/>
              <a:t>In 2023 more people were losing shelter due to ESG-CV funded shelters closing, rental assistance programs ending, and more people feeling more comfortable being volunteers on the night of the count, which could explain the big jump. </a:t>
            </a:r>
          </a:p>
          <a:p>
            <a:r>
              <a:rPr lang="en-US"/>
              <a:t>The slight increase in the number of unsheltered individuals between 2024 and 2025 could suggest that increased efforts in outreach and awareness are making it possible to have a more accurate picture of what unsheltered homelessness looks like.</a:t>
            </a:r>
          </a:p>
          <a:p>
            <a:endParaRPr lang="en-US"/>
          </a:p>
          <a:p>
            <a:r>
              <a:rPr lang="en-US"/>
              <a:t>- After covid we have folks not wanting to go back to a shelter again </a:t>
            </a:r>
          </a:p>
          <a:p>
            <a:endParaRPr lang="en-US"/>
          </a:p>
          <a:p>
            <a:r>
              <a:rPr lang="en-US"/>
              <a:t>People </a:t>
            </a:r>
          </a:p>
          <a:p>
            <a:r>
              <a:rPr lang="en-US"/>
              <a:t>Unsheltered vs. sheltered </a:t>
            </a:r>
          </a:p>
          <a:p>
            <a:r>
              <a:rPr lang="en-US"/>
              <a:t>Household makeup/composition </a:t>
            </a:r>
          </a:p>
          <a:p>
            <a:pPr lvl="1"/>
            <a:r>
              <a:rPr lang="en-US"/>
              <a:t>family vs. single adults HHs </a:t>
            </a:r>
          </a:p>
          <a:p>
            <a:pPr lvl="1"/>
            <a:r>
              <a:rPr lang="en-US"/>
              <a:t>Year over year trends</a:t>
            </a:r>
          </a:p>
          <a:p>
            <a:endParaRPr lang="en-US"/>
          </a:p>
        </p:txBody>
      </p:sp>
      <p:sp>
        <p:nvSpPr>
          <p:cNvPr id="4" name="Slide Number Placeholder 3"/>
          <p:cNvSpPr>
            <a:spLocks noGrp="1"/>
          </p:cNvSpPr>
          <p:nvPr>
            <p:ph type="sldNum" sz="quarter" idx="5"/>
          </p:nvPr>
        </p:nvSpPr>
        <p:spPr/>
        <p:txBody>
          <a:bodyPr/>
          <a:lstStyle/>
          <a:p>
            <a:fld id="{03F788E3-DA4B-4E3A-833F-19BEF6151AB5}" type="slidenum">
              <a:rPr lang="en-US" smtClean="0"/>
              <a:t>14</a:t>
            </a:fld>
            <a:endParaRPr lang="en-US"/>
          </a:p>
        </p:txBody>
      </p:sp>
    </p:spTree>
    <p:extLst>
      <p:ext uri="{BB962C8B-B14F-4D97-AF65-F5344CB8AC3E}">
        <p14:creationId xmlns:p14="http://schemas.microsoft.com/office/powerpoint/2010/main" val="4281442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Daniella</a:t>
            </a:r>
          </a:p>
          <a:p>
            <a:endParaRPr lang="en-US"/>
          </a:p>
          <a:p>
            <a:r>
              <a:rPr lang="en-US"/>
              <a:t>Talking about the unsheltered count is an important topic, but it is key to understand that there are many reasons why someone might not enter a shelter, project, or program.  Some of those reasons are shown on the screen:</a:t>
            </a:r>
          </a:p>
          <a:p>
            <a:pPr marL="174708" indent="-174708">
              <a:buFontTx/>
              <a:buChar char="-"/>
            </a:pPr>
            <a:r>
              <a:rPr lang="en-US"/>
              <a:t>The program may serve a specific population and might require a household to split between different projects or agencies.</a:t>
            </a:r>
          </a:p>
          <a:p>
            <a:pPr marL="174708" indent="-174708">
              <a:buFontTx/>
              <a:buChar char="-"/>
            </a:pPr>
            <a:r>
              <a:rPr lang="en-US"/>
              <a:t>A Geographical barrier or lack of transportation may impact an individual’s decision</a:t>
            </a:r>
          </a:p>
          <a:p>
            <a:pPr marL="174708" indent="-174708">
              <a:buFontTx/>
              <a:buChar char="-"/>
            </a:pPr>
            <a:r>
              <a:rPr lang="en-US"/>
              <a:t>Sometimes someone remains in an unsheltered location due to difficulty finding a program or bed that allows their pet to reside with them.</a:t>
            </a:r>
          </a:p>
          <a:p>
            <a:pPr marL="174708" indent="-174708">
              <a:buFontTx/>
              <a:buChar char="-"/>
            </a:pPr>
            <a:r>
              <a:rPr lang="en-US"/>
              <a:t>Certain programs or shelters might have higher-barrier enrollment requirements</a:t>
            </a:r>
          </a:p>
          <a:p>
            <a:pPr marL="174708" indent="-174708">
              <a:buFontTx/>
              <a:buChar char="-"/>
            </a:pPr>
            <a:r>
              <a:rPr lang="en-US"/>
              <a:t>Or it could simply be a matter of personal choice or that the shelter, project, or program is not the right fit for them.</a:t>
            </a:r>
          </a:p>
        </p:txBody>
      </p:sp>
    </p:spTree>
    <p:extLst>
      <p:ext uri="{BB962C8B-B14F-4D97-AF65-F5344CB8AC3E}">
        <p14:creationId xmlns:p14="http://schemas.microsoft.com/office/powerpoint/2010/main" val="308009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Daniella </a:t>
            </a:r>
          </a:p>
        </p:txBody>
      </p:sp>
      <p:sp>
        <p:nvSpPr>
          <p:cNvPr id="4" name="Slide Number Placeholder 3"/>
          <p:cNvSpPr>
            <a:spLocks noGrp="1"/>
          </p:cNvSpPr>
          <p:nvPr>
            <p:ph type="sldNum" sz="quarter" idx="5"/>
          </p:nvPr>
        </p:nvSpPr>
        <p:spPr/>
        <p:txBody>
          <a:bodyPr/>
          <a:lstStyle/>
          <a:p>
            <a:fld id="{03F788E3-DA4B-4E3A-833F-19BEF6151AB5}" type="slidenum">
              <a:rPr lang="en-US" smtClean="0"/>
              <a:t>16</a:t>
            </a:fld>
            <a:endParaRPr lang="en-US"/>
          </a:p>
        </p:txBody>
      </p:sp>
    </p:spTree>
    <p:extLst>
      <p:ext uri="{BB962C8B-B14F-4D97-AF65-F5344CB8AC3E}">
        <p14:creationId xmlns:p14="http://schemas.microsoft.com/office/powerpoint/2010/main" val="911780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4DF40-7941-4051-87AD-36C0A5383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84CBA-E260-2FAE-C8E8-41F5032EA8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0527C-CB1E-41A0-7699-63483764BE39}"/>
              </a:ext>
            </a:extLst>
          </p:cNvPr>
          <p:cNvSpPr>
            <a:spLocks noGrp="1"/>
          </p:cNvSpPr>
          <p:nvPr>
            <p:ph type="body" idx="1"/>
          </p:nvPr>
        </p:nvSpPr>
        <p:spPr/>
        <p:txBody>
          <a:bodyPr/>
          <a:lstStyle/>
          <a:p>
            <a:r>
              <a:rPr lang="en-US"/>
              <a:t>Daniella - People </a:t>
            </a:r>
          </a:p>
          <a:p>
            <a:r>
              <a:rPr lang="en-US"/>
              <a:t>Unsheltered vs. sheltered </a:t>
            </a:r>
          </a:p>
          <a:p>
            <a:r>
              <a:rPr lang="en-US"/>
              <a:t>Household makeup/composition </a:t>
            </a:r>
          </a:p>
          <a:p>
            <a:pPr lvl="1"/>
            <a:r>
              <a:rPr lang="en-US"/>
              <a:t>family vs. single adults HHs </a:t>
            </a:r>
          </a:p>
          <a:p>
            <a:pPr lvl="1"/>
            <a:r>
              <a:rPr lang="en-US"/>
              <a:t>Year over year trends</a:t>
            </a:r>
          </a:p>
          <a:p>
            <a:endParaRPr lang="en-US"/>
          </a:p>
          <a:p>
            <a:r>
              <a:rPr lang="en-US" cap="none">
                <a:solidFill>
                  <a:schemeClr val="accent3"/>
                </a:solidFill>
                <a:latin typeface="Arial Bold" panose="020B0704020202020204" pitchFamily="34" charset="0"/>
                <a:ea typeface="ＭＳ Ｐゴシック" panose="020B0600070205080204" pitchFamily="34" charset="-128"/>
                <a:cs typeface="Arial Bold" panose="020B0704020202020204" pitchFamily="34" charset="0"/>
              </a:rPr>
              <a:t>Youth homelessness is different than adult homeless</a:t>
            </a:r>
            <a:endParaRPr lang="en-US"/>
          </a:p>
          <a:p>
            <a:endParaRPr lang="en-US"/>
          </a:p>
          <a:p>
            <a:r>
              <a:rPr lang="en-US" b="1"/>
              <a:t>Indianapolis</a:t>
            </a:r>
          </a:p>
          <a:p>
            <a:r>
              <a:rPr lang="en-US" b="1" i="1"/>
              <a:t>2023</a:t>
            </a:r>
          </a:p>
          <a:p>
            <a:r>
              <a:rPr lang="en-US" b="1" i="0"/>
              <a:t>A+C – 424</a:t>
            </a:r>
          </a:p>
          <a:p>
            <a:r>
              <a:rPr lang="en-US" b="1" i="0"/>
              <a:t>CO - </a:t>
            </a:r>
          </a:p>
          <a:p>
            <a:r>
              <a:rPr lang="en-US" b="1" i="0"/>
              <a:t>AO -</a:t>
            </a:r>
          </a:p>
          <a:p>
            <a:endParaRPr lang="en-US" b="1"/>
          </a:p>
          <a:p>
            <a:r>
              <a:rPr lang="en-US" b="1" i="1"/>
              <a:t>2024</a:t>
            </a:r>
          </a:p>
          <a:p>
            <a:r>
              <a:rPr lang="en-US" b="1"/>
              <a:t>A+C – 419</a:t>
            </a:r>
          </a:p>
          <a:p>
            <a:r>
              <a:rPr lang="en-US" b="1"/>
              <a:t>CO – 3</a:t>
            </a:r>
          </a:p>
          <a:p>
            <a:r>
              <a:rPr lang="en-US" b="1"/>
              <a:t>AO – 1279</a:t>
            </a:r>
          </a:p>
          <a:p>
            <a:endParaRPr lang="en-US" b="1"/>
          </a:p>
          <a:p>
            <a:r>
              <a:rPr lang="en-US" b="1" i="1"/>
              <a:t>2025</a:t>
            </a:r>
          </a:p>
          <a:p>
            <a:r>
              <a:rPr lang="en-US" b="1" i="0"/>
              <a:t>A+C – 491</a:t>
            </a:r>
          </a:p>
          <a:p>
            <a:r>
              <a:rPr lang="en-US" b="1" i="0"/>
              <a:t>CO – 2</a:t>
            </a:r>
          </a:p>
          <a:p>
            <a:r>
              <a:rPr lang="en-US" b="1" i="0"/>
              <a:t>AO – 1322</a:t>
            </a:r>
          </a:p>
          <a:p>
            <a:endParaRPr lang="en-US" b="1" i="0"/>
          </a:p>
          <a:p>
            <a:r>
              <a:rPr lang="en-US" b="1" i="0"/>
              <a:t>Working on pulling the original data for families w/o children.</a:t>
            </a:r>
          </a:p>
          <a:p>
            <a:endParaRPr lang="en-US" b="1"/>
          </a:p>
        </p:txBody>
      </p:sp>
      <p:sp>
        <p:nvSpPr>
          <p:cNvPr id="4" name="Slide Number Placeholder 3">
            <a:extLst>
              <a:ext uri="{FF2B5EF4-FFF2-40B4-BE49-F238E27FC236}">
                <a16:creationId xmlns:a16="http://schemas.microsoft.com/office/drawing/2014/main" id="{164A9B4E-094F-4767-5132-149BB828E771}"/>
              </a:ext>
            </a:extLst>
          </p:cNvPr>
          <p:cNvSpPr>
            <a:spLocks noGrp="1"/>
          </p:cNvSpPr>
          <p:nvPr>
            <p:ph type="sldNum" sz="quarter" idx="5"/>
          </p:nvPr>
        </p:nvSpPr>
        <p:spPr/>
        <p:txBody>
          <a:bodyPr/>
          <a:lstStyle/>
          <a:p>
            <a:fld id="{03F788E3-DA4B-4E3A-833F-19BEF6151AB5}" type="slidenum">
              <a:rPr lang="en-US" smtClean="0"/>
              <a:t>17</a:t>
            </a:fld>
            <a:endParaRPr lang="en-US"/>
          </a:p>
        </p:txBody>
      </p:sp>
    </p:spTree>
    <p:extLst>
      <p:ext uri="{BB962C8B-B14F-4D97-AF65-F5344CB8AC3E}">
        <p14:creationId xmlns:p14="http://schemas.microsoft.com/office/powerpoint/2010/main" val="202267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Abe</a:t>
            </a:r>
          </a:p>
          <a:p>
            <a:endParaRPr lang="en-US"/>
          </a:p>
          <a:p>
            <a:r>
              <a:rPr lang="en-US"/>
              <a:t>As we’ve talked about where folks are experiencing homelessness, I want to talk about the who, the demographics of the 6000+ folks we’re talking about. </a:t>
            </a:r>
          </a:p>
          <a:p>
            <a:endParaRPr lang="en-US"/>
          </a:p>
          <a:p>
            <a:r>
              <a:rPr lang="en-US"/>
              <a:t>Other was not a collected field for the 2023 ACS survey.</a:t>
            </a:r>
          </a:p>
          <a:p>
            <a:endParaRPr lang="en-US"/>
          </a:p>
          <a:p>
            <a:r>
              <a:rPr lang="en-US" i="1"/>
              <a:t>Indy 2025</a:t>
            </a:r>
          </a:p>
          <a:p>
            <a:r>
              <a:rPr lang="en-US" i="0"/>
              <a:t>Gender Diverse – 22 (1%)</a:t>
            </a:r>
          </a:p>
          <a:p>
            <a:r>
              <a:rPr lang="en-US" i="0"/>
              <a:t>Men + Boys – 1102 (61%)</a:t>
            </a:r>
          </a:p>
          <a:p>
            <a:r>
              <a:rPr lang="en-US" i="0"/>
              <a:t>Women + Girls – 691 (38%)</a:t>
            </a:r>
          </a:p>
        </p:txBody>
      </p:sp>
    </p:spTree>
    <p:extLst>
      <p:ext uri="{BB962C8B-B14F-4D97-AF65-F5344CB8AC3E}">
        <p14:creationId xmlns:p14="http://schemas.microsoft.com/office/powerpoint/2010/main" val="4249365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Abe</a:t>
            </a:r>
          </a:p>
          <a:p>
            <a:endParaRPr lang="en-US" dirty="0"/>
          </a:p>
          <a:p>
            <a:r>
              <a:rPr lang="en-US" dirty="0"/>
              <a:t>These visuals are showing the breakdown by age of </a:t>
            </a:r>
            <a:r>
              <a:rPr lang="en-US"/>
              <a:t>the </a:t>
            </a:r>
            <a:r>
              <a:rPr lang="en-US" dirty="0"/>
              <a:t>folks who were in </a:t>
            </a:r>
            <a:r>
              <a:rPr lang="en-US"/>
              <a:t>the </a:t>
            </a:r>
            <a:r>
              <a:rPr lang="en-US" dirty="0"/>
              <a:t>2025 PIT count, </a:t>
            </a:r>
            <a:r>
              <a:rPr lang="en-US"/>
              <a:t>compared to </a:t>
            </a:r>
            <a:r>
              <a:rPr lang="en-US" dirty="0"/>
              <a:t>census estimates. The biggest overrepresentation here is among Hoosiers between </a:t>
            </a:r>
            <a:r>
              <a:rPr lang="en-US"/>
              <a:t>the age of </a:t>
            </a:r>
            <a:r>
              <a:rPr lang="en-US" dirty="0"/>
              <a:t>35 and 44. About 12% of all Hoosiers are between age 35 and 44, but 21% of folks experiencing homelessness were in that range on the night of the Count. We also see some slight overrepresentation in folks who are age 25-24 or between ages 45-64.</a:t>
            </a:r>
          </a:p>
          <a:p>
            <a:endParaRPr lang="en-US" dirty="0"/>
          </a:p>
          <a:p>
            <a:r>
              <a:rPr lang="en-US" dirty="0"/>
              <a:t>It is important to note here, that the underrepresentation for youth and young adults age 24 and below is likely due to </a:t>
            </a:r>
            <a:r>
              <a:rPr lang="en-US"/>
              <a:t>the </a:t>
            </a:r>
            <a:r>
              <a:rPr lang="en-US" dirty="0"/>
              <a:t>nature of youth and young adult homelessness. Very transient population, does not lend itself to single night snapshots as readily.</a:t>
            </a:r>
            <a:endParaRPr lang="en-US"/>
          </a:p>
          <a:p>
            <a:endParaRPr lang="en-US"/>
          </a:p>
          <a:p>
            <a:r>
              <a:rPr lang="en-US" i="1"/>
              <a:t>Indy 2025</a:t>
            </a:r>
          </a:p>
          <a:p>
            <a:r>
              <a:rPr lang="en-US" i="0"/>
              <a:t>Under 18: 316 (17%)</a:t>
            </a:r>
          </a:p>
          <a:p>
            <a:r>
              <a:rPr lang="en-US" i="0"/>
              <a:t>18 – 24: 134 (7%)</a:t>
            </a:r>
          </a:p>
          <a:p>
            <a:r>
              <a:rPr lang="en-US" i="0"/>
              <a:t>25 – 34: 297 (16%)</a:t>
            </a:r>
          </a:p>
          <a:p>
            <a:r>
              <a:rPr lang="en-US" i="0"/>
              <a:t>35-44: 390 (21%)</a:t>
            </a:r>
          </a:p>
          <a:p>
            <a:r>
              <a:rPr lang="en-US" i="0"/>
              <a:t>45-54: 286 (16%)</a:t>
            </a:r>
          </a:p>
          <a:p>
            <a:r>
              <a:rPr lang="en-US" i="0"/>
              <a:t>55-64: 302 (17%)</a:t>
            </a:r>
          </a:p>
          <a:p>
            <a:r>
              <a:rPr lang="en-US" i="0"/>
              <a:t>65+: 90 (5%)</a:t>
            </a:r>
          </a:p>
        </p:txBody>
      </p:sp>
    </p:spTree>
    <p:extLst>
      <p:ext uri="{BB962C8B-B14F-4D97-AF65-F5344CB8AC3E}">
        <p14:creationId xmlns:p14="http://schemas.microsoft.com/office/powerpoint/2010/main" val="51707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by saying that this is the first time that IHCDA and CHIP collaborate to create a presentation on what we learned from the Point-IN-Time and Housing Inventory </a:t>
            </a:r>
            <a:r>
              <a:rPr lang="en-US" dirty="0" err="1"/>
              <a:t>COunt</a:t>
            </a:r>
            <a:endParaRPr lang="en-US" dirty="0"/>
          </a:p>
        </p:txBody>
      </p:sp>
      <p:sp>
        <p:nvSpPr>
          <p:cNvPr id="4" name="Slide Number Placeholder 3"/>
          <p:cNvSpPr>
            <a:spLocks noGrp="1"/>
          </p:cNvSpPr>
          <p:nvPr>
            <p:ph type="sldNum" sz="quarter" idx="5"/>
          </p:nvPr>
        </p:nvSpPr>
        <p:spPr/>
        <p:txBody>
          <a:bodyPr/>
          <a:lstStyle/>
          <a:p>
            <a:fld id="{03F788E3-DA4B-4E3A-833F-19BEF6151AB5}" type="slidenum">
              <a:rPr lang="en-US" smtClean="0"/>
              <a:t>2</a:t>
            </a:fld>
            <a:endParaRPr lang="en-US"/>
          </a:p>
        </p:txBody>
      </p:sp>
    </p:spTree>
    <p:extLst>
      <p:ext uri="{BB962C8B-B14F-4D97-AF65-F5344CB8AC3E}">
        <p14:creationId xmlns:p14="http://schemas.microsoft.com/office/powerpoint/2010/main" val="55186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Abe</a:t>
            </a:r>
          </a:p>
          <a:p>
            <a:endParaRPr lang="en-US"/>
          </a:p>
          <a:p>
            <a:r>
              <a:rPr lang="en-US" i="1"/>
              <a:t>Indy 2025</a:t>
            </a:r>
          </a:p>
          <a:p>
            <a:endParaRPr lang="en-US" i="0"/>
          </a:p>
          <a:p>
            <a:r>
              <a:rPr lang="en-US" i="0"/>
              <a:t>Black or African American (alone): 1000</a:t>
            </a:r>
          </a:p>
          <a:p>
            <a:r>
              <a:rPr lang="en-US" i="0"/>
              <a:t>White Alone: 626</a:t>
            </a:r>
          </a:p>
          <a:p>
            <a:r>
              <a:rPr lang="en-US" i="0"/>
              <a:t>Hispanic or Latino only: 52</a:t>
            </a:r>
          </a:p>
          <a:p>
            <a:r>
              <a:rPr lang="en-US" i="0"/>
              <a:t>Hispanic or Latino + another race: 29</a:t>
            </a:r>
          </a:p>
          <a:p>
            <a:r>
              <a:rPr lang="en-US" i="0"/>
              <a:t>Multiracial (non-Hispanic/Latino): 40</a:t>
            </a:r>
          </a:p>
          <a:p>
            <a:r>
              <a:rPr lang="en-US" i="0"/>
              <a:t>Multiracial + Hispanic/Latino: 28</a:t>
            </a:r>
          </a:p>
          <a:p>
            <a:r>
              <a:rPr lang="en-US" i="0"/>
              <a:t>Other single race: 40</a:t>
            </a:r>
          </a:p>
          <a:p>
            <a:endParaRPr lang="en-US" i="0"/>
          </a:p>
        </p:txBody>
      </p:sp>
    </p:spTree>
    <p:extLst>
      <p:ext uri="{BB962C8B-B14F-4D97-AF65-F5344CB8AC3E}">
        <p14:creationId xmlns:p14="http://schemas.microsoft.com/office/powerpoint/2010/main" val="366428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Abe</a:t>
            </a:r>
          </a:p>
          <a:p>
            <a:endParaRPr lang="en-US" dirty="0"/>
          </a:p>
          <a:p>
            <a:r>
              <a:rPr lang="en-US" dirty="0"/>
              <a:t>Another population that PIT Counts look at is folks experiencing chronic homelessness. What this is folks who are experiencing long-term homelessness, as well as a disabling condition (e.g., a chronic health condition such as cancer or diabetes). As you can see here, there was an increase in this experience of homelessness across the state. This means we have more people experiencing homelessness who have done so for a long time, and they have some kind of condition that makes getting and staying in a shelter or housing unit more difficult. </a:t>
            </a:r>
          </a:p>
          <a:p>
            <a:endParaRPr lang="en-US" dirty="0"/>
          </a:p>
          <a:p>
            <a:r>
              <a:rPr lang="en-US" dirty="0"/>
              <a:t>24% increase for Indy</a:t>
            </a:r>
          </a:p>
          <a:p>
            <a:endParaRPr lang="en-US" dirty="0"/>
          </a:p>
          <a:p>
            <a:r>
              <a:rPr lang="en-US" dirty="0"/>
              <a:t>52% increase for BoS</a:t>
            </a:r>
          </a:p>
        </p:txBody>
      </p:sp>
      <p:sp>
        <p:nvSpPr>
          <p:cNvPr id="4" name="Slide Number Placeholder 3"/>
          <p:cNvSpPr>
            <a:spLocks noGrp="1"/>
          </p:cNvSpPr>
          <p:nvPr>
            <p:ph type="sldNum" sz="quarter" idx="5"/>
          </p:nvPr>
        </p:nvSpPr>
        <p:spPr/>
        <p:txBody>
          <a:bodyPr/>
          <a:lstStyle/>
          <a:p>
            <a:fld id="{03F788E3-DA4B-4E3A-833F-19BEF6151AB5}" type="slidenum">
              <a:rPr lang="en-US" smtClean="0"/>
              <a:t>21</a:t>
            </a:fld>
            <a:endParaRPr lang="en-US"/>
          </a:p>
        </p:txBody>
      </p:sp>
    </p:spTree>
    <p:extLst>
      <p:ext uri="{BB962C8B-B14F-4D97-AF65-F5344CB8AC3E}">
        <p14:creationId xmlns:p14="http://schemas.microsoft.com/office/powerpoint/2010/main" val="3688830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Abe</a:t>
            </a:r>
          </a:p>
          <a:p>
            <a:endParaRPr lang="en-US" dirty="0"/>
          </a:p>
          <a:p>
            <a:r>
              <a:rPr lang="en-US" dirty="0"/>
              <a:t>It is not all sad news. Indiana has done a particularly excellent job at reducing homelessness for our veteran population. While nationally, homelessness is on the rise, here in Indiana we have seen a reduction in veteran homelessness since COVID. The Balance of state has seen a 29% reduction, and Indianapolis has seen a 54% reduction. This is largely due to the fact that Indiana’s veteran service providers do really exemplary work, and this makes them even more competitive for veteran-targeted funding, which helps them to further scale the excellent work they are doing.</a:t>
            </a:r>
            <a:br>
              <a:rPr lang="en-US" dirty="0"/>
            </a:br>
            <a:endParaRPr lang="en-US" dirty="0"/>
          </a:p>
          <a:p>
            <a:r>
              <a:rPr lang="en-US" dirty="0"/>
              <a:t>So do keep that in mind – when folks are doing excellent work, and there is funding they can go for that helps them scale and sustain that work, Indiana gets results.</a:t>
            </a:r>
          </a:p>
          <a:p>
            <a:endParaRPr lang="en-US" dirty="0"/>
          </a:p>
          <a:p>
            <a:r>
              <a:rPr lang="en-US"/>
              <a:t>Funding pays off – this is what fully funding a program looks like </a:t>
            </a:r>
          </a:p>
          <a:p>
            <a:endParaRPr lang="en-US"/>
          </a:p>
          <a:p>
            <a:r>
              <a:rPr lang="en-US" dirty="0"/>
              <a:t>[Turn to Abigail]</a:t>
            </a:r>
          </a:p>
        </p:txBody>
      </p:sp>
      <p:sp>
        <p:nvSpPr>
          <p:cNvPr id="4" name="Slide Number Placeholder 3"/>
          <p:cNvSpPr>
            <a:spLocks noGrp="1"/>
          </p:cNvSpPr>
          <p:nvPr>
            <p:ph type="sldNum" sz="quarter" idx="5"/>
          </p:nvPr>
        </p:nvSpPr>
        <p:spPr/>
        <p:txBody>
          <a:bodyPr/>
          <a:lstStyle/>
          <a:p>
            <a:fld id="{03F788E3-DA4B-4E3A-833F-19BEF6151AB5}" type="slidenum">
              <a:rPr lang="en-US" smtClean="0"/>
              <a:t>22</a:t>
            </a:fld>
            <a:endParaRPr lang="en-US"/>
          </a:p>
        </p:txBody>
      </p:sp>
    </p:spTree>
    <p:extLst>
      <p:ext uri="{BB962C8B-B14F-4D97-AF65-F5344CB8AC3E}">
        <p14:creationId xmlns:p14="http://schemas.microsoft.com/office/powerpoint/2010/main" val="3358363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1BB20-84B4-7CBC-8592-33D91E068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72DD3-4E32-36F5-800A-D4D9918B1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0ADE4-96FA-A805-9B05-278F2BBCA8C2}"/>
              </a:ext>
            </a:extLst>
          </p:cNvPr>
          <p:cNvSpPr>
            <a:spLocks noGrp="1"/>
          </p:cNvSpPr>
          <p:nvPr>
            <p:ph type="body" idx="1"/>
          </p:nvPr>
        </p:nvSpPr>
        <p:spPr/>
        <p:txBody>
          <a:bodyPr/>
          <a:lstStyle/>
          <a:p>
            <a:r>
              <a:rPr lang="en-US" dirty="0"/>
              <a:t>Abigail</a:t>
            </a:r>
          </a:p>
          <a:p>
            <a:endParaRPr lang="en-US" dirty="0"/>
          </a:p>
          <a:p>
            <a:r>
              <a:rPr lang="en-US" dirty="0"/>
              <a:t>Talking about bed utilization is an important topic, but it is key to understand that there are many reasons why someone might not enter a shelter, project, or program.  To reiterate,</a:t>
            </a:r>
          </a:p>
          <a:p>
            <a:pPr marL="174708" indent="-174708">
              <a:buFontTx/>
              <a:buChar char="-"/>
            </a:pPr>
            <a:r>
              <a:rPr lang="en-US" dirty="0"/>
              <a:t>The program may serve a specific population and might require a household to split between different projects or agencies.</a:t>
            </a:r>
          </a:p>
          <a:p>
            <a:pPr marL="174708" indent="-174708">
              <a:buFontTx/>
              <a:buChar char="-"/>
            </a:pPr>
            <a:r>
              <a:rPr lang="en-US" dirty="0"/>
              <a:t>A Geographical barrier or lack of transportation may impact an individual’s decision</a:t>
            </a:r>
          </a:p>
          <a:p>
            <a:pPr marL="174708" indent="-174708">
              <a:buFontTx/>
              <a:buChar char="-"/>
            </a:pPr>
            <a:r>
              <a:rPr lang="en-US" dirty="0"/>
              <a:t>Sometimes someone remains in an unsheltered location due to difficulty finding a program or bed that allows their pet to reside with them.</a:t>
            </a:r>
          </a:p>
          <a:p>
            <a:pPr marL="174708" indent="-174708">
              <a:buFontTx/>
              <a:buChar char="-"/>
            </a:pPr>
            <a:r>
              <a:rPr lang="en-US" dirty="0"/>
              <a:t>Certain programs or shelters might have higher-barrier enrollment requirements</a:t>
            </a:r>
          </a:p>
          <a:p>
            <a:pPr marL="174708" indent="-174708">
              <a:buFontTx/>
              <a:buChar char="-"/>
            </a:pPr>
            <a:r>
              <a:rPr lang="en-US" dirty="0"/>
              <a:t>Persons with chronic health conditions or individualized medical needs may wish to avoid congregate living settings. </a:t>
            </a:r>
          </a:p>
          <a:p>
            <a:pPr marL="174708" indent="-174708">
              <a:buFontTx/>
              <a:buChar char="-"/>
            </a:pPr>
            <a:r>
              <a:rPr lang="en-US" dirty="0"/>
              <a:t>Or it could simply be a matter of personal choice or that the shelter, project, or program is not the right fit for them.</a:t>
            </a:r>
          </a:p>
        </p:txBody>
      </p:sp>
    </p:spTree>
    <p:extLst>
      <p:ext uri="{BB962C8B-B14F-4D97-AF65-F5344CB8AC3E}">
        <p14:creationId xmlns:p14="http://schemas.microsoft.com/office/powerpoint/2010/main" val="3489634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Abigail</a:t>
            </a:r>
          </a:p>
          <a:p>
            <a:endParaRPr lang="en-US" dirty="0"/>
          </a:p>
          <a:p>
            <a:r>
              <a:rPr lang="en-US" dirty="0"/>
              <a:t>This is a snapshot of the 2025 Housing Inventory Chart results for the State of Indiana. </a:t>
            </a:r>
          </a:p>
          <a:p>
            <a:endParaRPr lang="en-US" dirty="0"/>
          </a:p>
          <a:p>
            <a:r>
              <a:rPr lang="en-US" dirty="0"/>
              <a:t>We can see that there were 13,850 total beds. 12,976 of these beds being available throughout the entire year.</a:t>
            </a:r>
          </a:p>
          <a:p>
            <a:endParaRPr lang="en-US" dirty="0"/>
          </a:p>
          <a:p>
            <a:r>
              <a:rPr lang="en-US" dirty="0"/>
              <a:t>195 organizations and 366 projects were included on the HIC this year. 284 or 78% were HMIS or DV Comparable database participating. 82 projects being those not currently participating in either environment but were identified as serving individuals experiencing homelessness in your communities. </a:t>
            </a:r>
          </a:p>
          <a:p>
            <a:endParaRPr lang="en-US" dirty="0"/>
          </a:p>
          <a:p>
            <a:r>
              <a:rPr lang="en-US" dirty="0"/>
              <a:t>The total sheltered count for ES and TH projects was 5,143. We will look at this number with PSH projects included later in the presentation. </a:t>
            </a:r>
          </a:p>
          <a:p>
            <a:endParaRPr lang="en-US" dirty="0"/>
          </a:p>
          <a:p>
            <a:r>
              <a:rPr lang="en-US" dirty="0"/>
              <a:t>We also saw an 82% year-round bed utilization rate among ES, TH, and PSH projects across the BoS. </a:t>
            </a:r>
          </a:p>
          <a:p>
            <a:endParaRPr lang="en-US" dirty="0"/>
          </a:p>
          <a:p>
            <a:endParaRPr lang="en-US" i="0" dirty="0"/>
          </a:p>
        </p:txBody>
      </p:sp>
      <p:sp>
        <p:nvSpPr>
          <p:cNvPr id="4" name="Slide Number Placeholder 3"/>
          <p:cNvSpPr>
            <a:spLocks noGrp="1"/>
          </p:cNvSpPr>
          <p:nvPr>
            <p:ph type="sldNum" sz="quarter" idx="5"/>
          </p:nvPr>
        </p:nvSpPr>
        <p:spPr/>
        <p:txBody>
          <a:bodyPr/>
          <a:lstStyle/>
          <a:p>
            <a:pPr>
              <a:defRPr/>
            </a:pPr>
            <a:fld id="{2F1AEEB1-FE1E-47A2-9B14-4A84EC1A13CC}" type="slidenum">
              <a:rPr lang="en-US" altLang="en-US" smtClean="0"/>
              <a:pPr>
                <a:defRPr/>
              </a:pPr>
              <a:t>24</a:t>
            </a:fld>
            <a:endParaRPr lang="en-US" altLang="en-US"/>
          </a:p>
        </p:txBody>
      </p:sp>
    </p:spTree>
    <p:extLst>
      <p:ext uri="{BB962C8B-B14F-4D97-AF65-F5344CB8AC3E}">
        <p14:creationId xmlns:p14="http://schemas.microsoft.com/office/powerpoint/2010/main" val="362295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503748A-1D7A-BE63-0E55-BB5EDDD5AF52}"/>
              </a:ext>
            </a:extLst>
          </p:cNvPr>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785EE8B-FBDF-5DAF-DF14-A9C438C7F0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Abigail</a:t>
            </a:r>
            <a:endParaRPr lang="en-US" altLang="en-US" dirty="0"/>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Looking now at a bed count breakdown across project types. Emergency shelter beds make up the majority of year-round project beds at 5,480 beds. This tells us that that the majority of our beds across the state are serving people with immediate shelter needs. </a:t>
            </a:r>
            <a:endParaRPr lang="en-US" dirty="0"/>
          </a:p>
          <a:p>
            <a:pPr eaLnBrk="1" hangingPunct="1">
              <a:spcBef>
                <a:spcPct val="0"/>
              </a:spcBef>
            </a:pP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Abigail</a:t>
            </a:r>
          </a:p>
          <a:p>
            <a:endParaRPr lang="en-US" dirty="0"/>
          </a:p>
          <a:p>
            <a:r>
              <a:rPr lang="en-US" dirty="0"/>
              <a:t>You may be asking what is the difference between the total and year-round bed count data. Total bed count includes seasonal and overflow bed counts for TH and ES projects. Seasonal beds are only available during the coldest months of the year (typically November through April). Overflow beds are only available if shelter locations are at full capacity. </a:t>
            </a:r>
          </a:p>
          <a:p>
            <a:endParaRPr lang="en-US" dirty="0"/>
          </a:p>
          <a:p>
            <a:r>
              <a:rPr lang="en-US" dirty="0"/>
              <a:t>In this years HIC, 866 beds were identified as combination of seasonal and overflow beds. </a:t>
            </a:r>
          </a:p>
          <a:p>
            <a:endParaRPr lang="en-US" dirty="0"/>
          </a:p>
          <a:p>
            <a:r>
              <a:rPr lang="en-US" dirty="0"/>
              <a:t>This means that a community may be able to meet their capacity need in January but not have enough beds in June. </a:t>
            </a:r>
          </a:p>
          <a:p>
            <a:endParaRPr lang="en-US" dirty="0"/>
          </a:p>
          <a:p>
            <a:r>
              <a:rPr lang="en-US" dirty="0"/>
              <a:t>For today’s analysis we will be looking at year-round beds to more accurately reflect project capacity outside of the winter months. </a:t>
            </a:r>
          </a:p>
          <a:p>
            <a:endParaRPr lang="en-US" dirty="0"/>
          </a:p>
          <a:p>
            <a:endParaRPr lang="en-US" dirty="0"/>
          </a:p>
        </p:txBody>
      </p:sp>
    </p:spTree>
    <p:extLst>
      <p:ext uri="{BB962C8B-B14F-4D97-AF65-F5344CB8AC3E}">
        <p14:creationId xmlns:p14="http://schemas.microsoft.com/office/powerpoint/2010/main" val="172991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Abigail</a:t>
            </a:r>
          </a:p>
          <a:p>
            <a:r>
              <a:rPr lang="en-US" dirty="0"/>
              <a:t> </a:t>
            </a:r>
          </a:p>
          <a:p>
            <a:r>
              <a:rPr lang="en-US" dirty="0"/>
              <a:t>Before we take a look beyond the PIT and HIC, I want to highlight the tremendous work that you, our service providers are doing for our unhoused neighbors. On the night of their respective PIT Counts, the agencies that make up our Indianapolis and Balance of state CoCs met the immediate shelter needs of over 5,000 persons. </a:t>
            </a:r>
          </a:p>
          <a:p>
            <a:endParaRPr lang="en-US" dirty="0"/>
          </a:p>
          <a:p>
            <a:r>
              <a:rPr lang="en-US" dirty="0"/>
              <a:t>Without you all there to meet that need these neighbors may have very well been sleeping in places not meant for human habitation. </a:t>
            </a:r>
          </a:p>
        </p:txBody>
      </p:sp>
      <p:sp>
        <p:nvSpPr>
          <p:cNvPr id="4" name="Slide Number Placeholder 3"/>
          <p:cNvSpPr>
            <a:spLocks noGrp="1"/>
          </p:cNvSpPr>
          <p:nvPr>
            <p:ph type="sldNum" sz="quarter" idx="5"/>
          </p:nvPr>
        </p:nvSpPr>
        <p:spPr/>
        <p:txBody>
          <a:bodyPr/>
          <a:lstStyle/>
          <a:p>
            <a:fld id="{03F788E3-DA4B-4E3A-833F-19BEF6151AB5}" type="slidenum">
              <a:rPr lang="en-US" smtClean="0"/>
              <a:t>27</a:t>
            </a:fld>
            <a:endParaRPr lang="en-US"/>
          </a:p>
        </p:txBody>
      </p:sp>
    </p:spTree>
    <p:extLst>
      <p:ext uri="{BB962C8B-B14F-4D97-AF65-F5344CB8AC3E}">
        <p14:creationId xmlns:p14="http://schemas.microsoft.com/office/powerpoint/2010/main" val="1554455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Abigail</a:t>
            </a:r>
          </a:p>
          <a:p>
            <a:endParaRPr lang="en-US" dirty="0"/>
          </a:p>
          <a:p>
            <a:r>
              <a:rPr lang="en-US" dirty="0"/>
              <a:t>Now let’s transition into a look beyond the PIT and the HIC at which programs are housing and keeping Hoosiers housed in our communities. </a:t>
            </a:r>
          </a:p>
        </p:txBody>
      </p:sp>
      <p:sp>
        <p:nvSpPr>
          <p:cNvPr id="4" name="Slide Number Placeholder 3"/>
          <p:cNvSpPr>
            <a:spLocks noGrp="1"/>
          </p:cNvSpPr>
          <p:nvPr>
            <p:ph type="sldNum" sz="quarter" idx="5"/>
          </p:nvPr>
        </p:nvSpPr>
        <p:spPr/>
        <p:txBody>
          <a:bodyPr/>
          <a:lstStyle/>
          <a:p>
            <a:fld id="{03F788E3-DA4B-4E3A-833F-19BEF6151AB5}" type="slidenum">
              <a:rPr lang="en-US" smtClean="0"/>
              <a:t>28</a:t>
            </a:fld>
            <a:endParaRPr lang="en-US"/>
          </a:p>
        </p:txBody>
      </p:sp>
    </p:spTree>
    <p:extLst>
      <p:ext uri="{BB962C8B-B14F-4D97-AF65-F5344CB8AC3E}">
        <p14:creationId xmlns:p14="http://schemas.microsoft.com/office/powerpoint/2010/main" val="2762795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8D4CF-6DF6-D00A-9D3B-C33308DC3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A27B7-EF4A-78F3-BCD3-F4560275D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503CE-D101-7788-0B31-1B0C6D72AABD}"/>
              </a:ext>
            </a:extLst>
          </p:cNvPr>
          <p:cNvSpPr>
            <a:spLocks noGrp="1"/>
          </p:cNvSpPr>
          <p:nvPr>
            <p:ph type="body" idx="1"/>
          </p:nvPr>
        </p:nvSpPr>
        <p:spPr/>
        <p:txBody>
          <a:bodyPr/>
          <a:lstStyle/>
          <a:p>
            <a:r>
              <a:rPr lang="en-US" dirty="0"/>
              <a:t>Before we talk about the positive permanent destination outcomes we are seeing, it is important that we touch on what is a permanent housing destination is as defined by HUD. A permanent housing destination can include any of the situations you see here on the slide. These outcomes range from a client living in a rental or home with or without an ongoing subsidy, a permanent tenure with friends or family, and/ or a placement into permanent supportive housing. </a:t>
            </a:r>
          </a:p>
          <a:p>
            <a:endParaRPr lang="en-US" dirty="0"/>
          </a:p>
          <a:p>
            <a:r>
              <a:rPr lang="en-US" dirty="0"/>
              <a:t>These will be important to keep in mind as we discuss permanent housing destinations next. </a:t>
            </a:r>
          </a:p>
        </p:txBody>
      </p:sp>
      <p:sp>
        <p:nvSpPr>
          <p:cNvPr id="4" name="Slide Number Placeholder 3">
            <a:extLst>
              <a:ext uri="{FF2B5EF4-FFF2-40B4-BE49-F238E27FC236}">
                <a16:creationId xmlns:a16="http://schemas.microsoft.com/office/drawing/2014/main" id="{437F6FC9-4889-D30F-3CB6-3B957565F8DF}"/>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F788E3-DA4B-4E3A-833F-19BEF6151AB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1512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Daniella – Now, I will let Abe and Abigail present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(Abe and Abigail present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My name is Daniella Jordan Gonzales, and I have been an HMIS Data Analyst for almost 6 years at IHCDA and I graduated with a Masters in Data Analytics from Butler University a couple of months ago.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a mom to my toddler, a cat, and a dog, ad we have lots of fish at home that my husband loves.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 am not thinking about numbers and data analysis, I love to spend time using my hands to do watercolor and make all sorts of fun little projects.</a:t>
            </a:r>
          </a:p>
        </p:txBody>
      </p:sp>
      <p:sp>
        <p:nvSpPr>
          <p:cNvPr id="4" name="Slide Number Placeholder 3"/>
          <p:cNvSpPr>
            <a:spLocks noGrp="1"/>
          </p:cNvSpPr>
          <p:nvPr>
            <p:ph type="sldNum" sz="quarter" idx="5"/>
          </p:nvPr>
        </p:nvSpPr>
        <p:spPr/>
        <p:txBody>
          <a:bodyPr/>
          <a:lstStyle/>
          <a:p>
            <a:fld id="{03F788E3-DA4B-4E3A-833F-19BEF6151AB5}" type="slidenum">
              <a:rPr lang="en-US" smtClean="0"/>
              <a:t>3</a:t>
            </a:fld>
            <a:endParaRPr lang="en-US"/>
          </a:p>
        </p:txBody>
      </p:sp>
    </p:spTree>
    <p:extLst>
      <p:ext uri="{BB962C8B-B14F-4D97-AF65-F5344CB8AC3E}">
        <p14:creationId xmlns:p14="http://schemas.microsoft.com/office/powerpoint/2010/main" val="3823755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557D2-7A2B-6000-5301-3B52A4E0E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34833-E9D8-F7D7-F88D-82DC3389A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23FC1-43CB-9968-51DD-C67DC31D8A4A}"/>
              </a:ext>
            </a:extLst>
          </p:cNvPr>
          <p:cNvSpPr>
            <a:spLocks noGrp="1"/>
          </p:cNvSpPr>
          <p:nvPr>
            <p:ph type="body" idx="1"/>
          </p:nvPr>
        </p:nvSpPr>
        <p:spPr/>
        <p:txBody>
          <a:bodyPr/>
          <a:lstStyle/>
          <a:p>
            <a:pPr defTabSz="931774">
              <a:defRPr/>
            </a:pPr>
            <a:r>
              <a:rPr lang="en-US" dirty="0"/>
              <a:t>Abigail </a:t>
            </a:r>
          </a:p>
          <a:p>
            <a:pPr defTabSz="931774">
              <a:defRPr/>
            </a:pPr>
            <a:endParaRPr lang="en-US" dirty="0"/>
          </a:p>
          <a:p>
            <a:pPr defTabSz="931774">
              <a:defRPr/>
            </a:pPr>
            <a:r>
              <a:rPr lang="en-US" dirty="0"/>
              <a:t>With that understanding of permanent destinations,  let’s take a look at a bit of data available to us from our Systems Performance Measures. Year after Year, we are seeing that the vast majority of HH exiting rapid rehousing programs are moving to permanent housing destinations. </a:t>
            </a:r>
          </a:p>
          <a:p>
            <a:pPr defTabSz="931774">
              <a:defRPr/>
            </a:pPr>
            <a:endParaRPr lang="en-US" dirty="0"/>
          </a:p>
          <a:p>
            <a:pPr defTabSz="931774">
              <a:defRPr/>
            </a:pPr>
            <a:r>
              <a:rPr lang="en-US" dirty="0"/>
              <a:t>For 2024, we saw this percentage at 79% and 72% for the IN BoS CoC and Indianapolis CoC respectively. </a:t>
            </a:r>
          </a:p>
          <a:p>
            <a:pPr defTabSz="931774">
              <a:defRPr/>
            </a:pPr>
            <a:endParaRPr lang="en-US" dirty="0"/>
          </a:p>
          <a:p>
            <a:pPr defTabSz="931774">
              <a:defRPr/>
            </a:pPr>
            <a:r>
              <a:rPr lang="en-US" dirty="0"/>
              <a:t>Additionally, the Indianapolis CoC has seen an over 90% stability rate among RRH clients who have exited to permanent housing destinations over the last 5 years. They are seeing clients who are housed, stay housed. </a:t>
            </a:r>
          </a:p>
        </p:txBody>
      </p:sp>
    </p:spTree>
    <p:extLst>
      <p:ext uri="{BB962C8B-B14F-4D97-AF65-F5344CB8AC3E}">
        <p14:creationId xmlns:p14="http://schemas.microsoft.com/office/powerpoint/2010/main" val="1177677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4DC75-3616-A01C-FC21-331655EE2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6CDF0-C6E9-96DD-2513-A16BE9EA7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BBB71B-5D15-1EF1-F047-4DD8C3E4D5D3}"/>
              </a:ext>
            </a:extLst>
          </p:cNvPr>
          <p:cNvSpPr>
            <a:spLocks noGrp="1"/>
          </p:cNvSpPr>
          <p:nvPr>
            <p:ph type="body" idx="1"/>
          </p:nvPr>
        </p:nvSpPr>
        <p:spPr/>
        <p:txBody>
          <a:bodyPr/>
          <a:lstStyle/>
          <a:p>
            <a:r>
              <a:rPr lang="en-US" dirty="0"/>
              <a:t>Abigail</a:t>
            </a:r>
          </a:p>
          <a:p>
            <a:endParaRPr lang="en-US" dirty="0"/>
          </a:p>
          <a:p>
            <a:r>
              <a:rPr lang="en-US" dirty="0"/>
              <a:t>Clients that have moved into permanent housing, we are seeing that they are staying in their PH unit or exiting to other permanent destinations. From 2021, we have seen this percentage rate be over 90% for both the Indy CoC and BoS CoCs. </a:t>
            </a:r>
          </a:p>
          <a:p>
            <a:endParaRPr lang="en-US" dirty="0"/>
          </a:p>
          <a:p>
            <a:r>
              <a:rPr lang="en-US" dirty="0"/>
              <a:t>This calculation does not include RRH. </a:t>
            </a:r>
          </a:p>
          <a:p>
            <a:endParaRPr lang="en-US" dirty="0"/>
          </a:p>
          <a:p>
            <a:r>
              <a:rPr lang="en-US" dirty="0"/>
              <a:t>There will be a separate session on tomorrow that highlights the lived experience of those who have participated in the PSH program. </a:t>
            </a:r>
          </a:p>
        </p:txBody>
      </p:sp>
      <p:sp>
        <p:nvSpPr>
          <p:cNvPr id="4" name="Slide Number Placeholder 3">
            <a:extLst>
              <a:ext uri="{FF2B5EF4-FFF2-40B4-BE49-F238E27FC236}">
                <a16:creationId xmlns:a16="http://schemas.microsoft.com/office/drawing/2014/main" id="{A78D1EBF-F753-DFD3-9CEF-6F7EE9CC68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AAB7-8927-4173-B540-A8A3D6BED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9575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C8DCE-5964-1475-16BD-892C60D99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463E9-7692-6753-8202-0087AD9AC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1ECC1E-E339-8AB7-2F59-0A19E625797C}"/>
              </a:ext>
            </a:extLst>
          </p:cNvPr>
          <p:cNvSpPr>
            <a:spLocks noGrp="1"/>
          </p:cNvSpPr>
          <p:nvPr>
            <p:ph type="body" idx="1"/>
          </p:nvPr>
        </p:nvSpPr>
        <p:spPr/>
        <p:txBody>
          <a:bodyPr/>
          <a:lstStyle/>
          <a:p>
            <a:r>
              <a:rPr lang="en-US" dirty="0"/>
              <a:t>Abigail</a:t>
            </a:r>
          </a:p>
          <a:p>
            <a:endParaRPr lang="en-US" dirty="0"/>
          </a:p>
          <a:p>
            <a:r>
              <a:rPr lang="en-US" dirty="0"/>
              <a:t>While permanent supportive housing units make up only a portion of the outcomes considered a permanent housing destination, let's take a look at where we are seeing these beds across the state. </a:t>
            </a:r>
          </a:p>
          <a:p>
            <a:endParaRPr lang="en-US" dirty="0"/>
          </a:p>
          <a:p>
            <a:r>
              <a:rPr lang="en-US" dirty="0"/>
              <a:t>We see that Allen, Lake, Monroe, and Vanderburgh have the greatest number of total PSH beds. We see that there are number of geographical areas that do not have any PSH beds. </a:t>
            </a:r>
          </a:p>
        </p:txBody>
      </p:sp>
    </p:spTree>
    <p:extLst>
      <p:ext uri="{BB962C8B-B14F-4D97-AF65-F5344CB8AC3E}">
        <p14:creationId xmlns:p14="http://schemas.microsoft.com/office/powerpoint/2010/main" val="2635585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4204C-33DF-DCC1-8D90-7330D5FC14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FAA4D-7B42-F8DB-E0CE-6736D2AFBE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BCA91-B05F-350C-0B9D-B1FBCAA8E7B0}"/>
              </a:ext>
            </a:extLst>
          </p:cNvPr>
          <p:cNvSpPr>
            <a:spLocks noGrp="1"/>
          </p:cNvSpPr>
          <p:nvPr>
            <p:ph type="body" idx="1"/>
          </p:nvPr>
        </p:nvSpPr>
        <p:spPr/>
        <p:txBody>
          <a:bodyPr/>
          <a:lstStyle/>
          <a:p>
            <a:r>
              <a:rPr lang="en-US" dirty="0"/>
              <a:t>Abigail</a:t>
            </a:r>
          </a:p>
          <a:p>
            <a:endParaRPr lang="en-US" dirty="0"/>
          </a:p>
          <a:p>
            <a:r>
              <a:rPr lang="en-US" dirty="0"/>
              <a:t>Although we are seeing overwhelmingly positive outcomes associated with rapid rehousing and PSH programs, we see that our overall inventory of beds for these projects year to year remains stagnant.  As we see an increase in individuals experiencing homelessness, limited program capacities may inhibit the ability of these programs to scale to meet the current need in their communities. </a:t>
            </a:r>
          </a:p>
          <a:p>
            <a:endParaRPr lang="en-US" dirty="0"/>
          </a:p>
        </p:txBody>
      </p:sp>
      <p:sp>
        <p:nvSpPr>
          <p:cNvPr id="4" name="Slide Number Placeholder 3">
            <a:extLst>
              <a:ext uri="{FF2B5EF4-FFF2-40B4-BE49-F238E27FC236}">
                <a16:creationId xmlns:a16="http://schemas.microsoft.com/office/drawing/2014/main" id="{41B5F291-3CFE-81C0-6B8D-F3C1668216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9AAB7-8927-4173-B540-A8A3D6BED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3247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Abigail </a:t>
            </a:r>
          </a:p>
          <a:p>
            <a:endParaRPr lang="en-US" dirty="0"/>
          </a:p>
          <a:p>
            <a:r>
              <a:rPr lang="en-US" dirty="0"/>
              <a:t>Looking now at the data available to us from the United Census Bureau, we are seeing an overall decrease in the availability of total vacant, for rent, and for sale units.  From 2019 to 2023, we have seen a decrease of 17% in “for rent” units. </a:t>
            </a:r>
          </a:p>
          <a:p>
            <a:endParaRPr lang="en-US" dirty="0"/>
          </a:p>
          <a:p>
            <a:r>
              <a:rPr lang="en-US" dirty="0"/>
              <a:t>With a decrease in the availability of for rent units, it is important to note that the 50,000 units we see represented in 2023 are not all affordable units. </a:t>
            </a:r>
          </a:p>
          <a:p>
            <a:endParaRPr lang="en-US" dirty="0"/>
          </a:p>
          <a:p>
            <a:r>
              <a:rPr lang="en-US" dirty="0"/>
              <a:t>There will be a session later today, “Housing Affordability, Availability, and Need: Using Available Data to Advocate for Affordable Housing” that will dive into the housing availability data via the united states census and Indiana housing dashboard. </a:t>
            </a:r>
          </a:p>
        </p:txBody>
      </p:sp>
      <p:sp>
        <p:nvSpPr>
          <p:cNvPr id="4" name="Slide Number Placeholder 3"/>
          <p:cNvSpPr>
            <a:spLocks noGrp="1"/>
          </p:cNvSpPr>
          <p:nvPr>
            <p:ph type="sldNum" sz="quarter" idx="5"/>
          </p:nvPr>
        </p:nvSpPr>
        <p:spPr/>
        <p:txBody>
          <a:bodyPr/>
          <a:lstStyle/>
          <a:p>
            <a:fld id="{03F788E3-DA4B-4E3A-833F-19BEF6151AB5}" type="slidenum">
              <a:rPr lang="en-US" smtClean="0"/>
              <a:t>34</a:t>
            </a:fld>
            <a:endParaRPr lang="en-US"/>
          </a:p>
        </p:txBody>
      </p:sp>
    </p:spTree>
    <p:extLst>
      <p:ext uri="{BB962C8B-B14F-4D97-AF65-F5344CB8AC3E}">
        <p14:creationId xmlns:p14="http://schemas.microsoft.com/office/powerpoint/2010/main" val="2248793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Abe</a:t>
            </a:r>
          </a:p>
          <a:p>
            <a:endParaRPr lang="en-US"/>
          </a:p>
          <a:p>
            <a:r>
              <a:rPr lang="en-US"/>
              <a:t>We also know that as our availability of housing is decreasing, it is simultaneously becoming more expensive to stay housed. </a:t>
            </a:r>
            <a:r>
              <a:rPr lang="en-US" dirty="0"/>
              <a:t>Both for renters and for homeowners. Minimum wage has not kept pace. There are literally not enough hours in the week for a single parent to work if they have 2 kids and need a 3 bedroom on a minimum wage position.</a:t>
            </a:r>
            <a:endParaRPr lang="en-US"/>
          </a:p>
        </p:txBody>
      </p:sp>
      <p:sp>
        <p:nvSpPr>
          <p:cNvPr id="4" name="Slide Number Placeholder 3"/>
          <p:cNvSpPr>
            <a:spLocks noGrp="1"/>
          </p:cNvSpPr>
          <p:nvPr>
            <p:ph type="sldNum" sz="quarter" idx="5"/>
          </p:nvPr>
        </p:nvSpPr>
        <p:spPr/>
        <p:txBody>
          <a:bodyPr/>
          <a:lstStyle/>
          <a:p>
            <a:fld id="{03F788E3-DA4B-4E3A-833F-19BEF6151AB5}" type="slidenum">
              <a:rPr lang="en-US" smtClean="0"/>
              <a:t>35</a:t>
            </a:fld>
            <a:endParaRPr lang="en-US"/>
          </a:p>
        </p:txBody>
      </p:sp>
    </p:spTree>
    <p:extLst>
      <p:ext uri="{BB962C8B-B14F-4D97-AF65-F5344CB8AC3E}">
        <p14:creationId xmlns:p14="http://schemas.microsoft.com/office/powerpoint/2010/main" val="1364609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Abe</a:t>
            </a:r>
          </a:p>
          <a:p>
            <a:pPr defTabSz="931774">
              <a:defRPr/>
            </a:pPr>
            <a:endParaRPr lang="en-US"/>
          </a:p>
          <a:p>
            <a:pPr defTabSz="931774">
              <a:defRPr/>
            </a:pPr>
            <a:r>
              <a:rPr lang="en-US" dirty="0"/>
              <a:t>As housing costs rise, we consistently see that Indiana households are struggling. What this visual shows is (in orange) the percent of </a:t>
            </a:r>
            <a:r>
              <a:rPr lang="en-US" dirty="0" err="1"/>
              <a:t>househodls</a:t>
            </a:r>
            <a:r>
              <a:rPr lang="en-US" dirty="0"/>
              <a:t> in poverty and (in blue) the percent who are not in poverty, but are employed and still unable to cover costs of living for where they live.</a:t>
            </a:r>
          </a:p>
          <a:p>
            <a:pPr defTabSz="931774">
              <a:defRPr/>
            </a:pPr>
            <a:endParaRPr lang="en-US" dirty="0"/>
          </a:p>
          <a:p>
            <a:pPr defTabSz="931774">
              <a:defRPr/>
            </a:pPr>
            <a:r>
              <a:rPr lang="en-US" dirty="0" err="1"/>
              <a:t>Consistenly</a:t>
            </a:r>
            <a:r>
              <a:rPr lang="en-US" dirty="0"/>
              <a:t> these two groups account for about 40% of all Hoosiers. We are struggling. </a:t>
            </a:r>
            <a:r>
              <a:rPr lang="en-US"/>
              <a:t>So </a:t>
            </a:r>
            <a:r>
              <a:rPr lang="en-US" dirty="0"/>
              <a:t>it should be no surprise – housing inventory is down, housing costs are up, consistently 4 out of 10 households cannot cover costs of living with their wages. No one should be surprised by PIT numbers. However – I want to reiterate that there are programs that work, we just need to see them scaled to meet the need.</a:t>
            </a:r>
            <a:endParaRPr lang="en-US"/>
          </a:p>
        </p:txBody>
      </p:sp>
    </p:spTree>
    <p:extLst>
      <p:ext uri="{BB962C8B-B14F-4D97-AF65-F5344CB8AC3E}">
        <p14:creationId xmlns:p14="http://schemas.microsoft.com/office/powerpoint/2010/main" val="2245253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Abe – mention connection to local government session</a:t>
            </a:r>
          </a:p>
          <a:p>
            <a:endParaRPr lang="en-US" dirty="0"/>
          </a:p>
          <a:p>
            <a:r>
              <a:rPr lang="en-US" dirty="0"/>
              <a:t>We’ve talked about the State of Homelessness, but want everyone to leave with a sense of where they can plug in.</a:t>
            </a:r>
          </a:p>
          <a:p>
            <a:endParaRPr lang="en-US" dirty="0"/>
          </a:p>
          <a:p>
            <a:r>
              <a:rPr lang="en-US" dirty="0"/>
              <a:t>- Across the state, you can connect with your Regional Planning Council, get connected into the PIT Count. Volunteer for the PIT – hear the stories first hand of folks experiencing homelessness. And also spread the word. The data is out there and it’s clear – we know what works to address housing, we need what works to be scaled and resourced. </a:t>
            </a:r>
          </a:p>
        </p:txBody>
      </p:sp>
      <p:sp>
        <p:nvSpPr>
          <p:cNvPr id="4" name="Slide Number Placeholder 3"/>
          <p:cNvSpPr>
            <a:spLocks noGrp="1"/>
          </p:cNvSpPr>
          <p:nvPr>
            <p:ph type="sldNum" sz="quarter" idx="5"/>
          </p:nvPr>
        </p:nvSpPr>
        <p:spPr/>
        <p:txBody>
          <a:bodyPr/>
          <a:lstStyle/>
          <a:p>
            <a:fld id="{03F788E3-DA4B-4E3A-833F-19BEF6151AB5}" type="slidenum">
              <a:rPr lang="en-US" smtClean="0"/>
              <a:t>37</a:t>
            </a:fld>
            <a:endParaRPr lang="en-US"/>
          </a:p>
        </p:txBody>
      </p:sp>
    </p:spTree>
    <p:extLst>
      <p:ext uri="{BB962C8B-B14F-4D97-AF65-F5344CB8AC3E}">
        <p14:creationId xmlns:p14="http://schemas.microsoft.com/office/powerpoint/2010/main" val="3353424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9B428-3E62-63B2-9091-AE673CA5BC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9FD17-0ADB-45B9-4B94-381BAAC27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0F4F6-2042-D3E2-86E4-4400378403E2}"/>
              </a:ext>
            </a:extLst>
          </p:cNvPr>
          <p:cNvSpPr>
            <a:spLocks noGrp="1"/>
          </p:cNvSpPr>
          <p:nvPr>
            <p:ph type="body" idx="1"/>
          </p:nvPr>
        </p:nvSpPr>
        <p:spPr/>
        <p:txBody>
          <a:bodyPr/>
          <a:lstStyle/>
          <a:p>
            <a:r>
              <a:rPr lang="en-US"/>
              <a:t>Abe</a:t>
            </a:r>
          </a:p>
        </p:txBody>
      </p:sp>
      <p:sp>
        <p:nvSpPr>
          <p:cNvPr id="4" name="Slide Number Placeholder 3">
            <a:extLst>
              <a:ext uri="{FF2B5EF4-FFF2-40B4-BE49-F238E27FC236}">
                <a16:creationId xmlns:a16="http://schemas.microsoft.com/office/drawing/2014/main" id="{86315FDE-BF88-FB2A-95AF-73900712D1A6}"/>
              </a:ext>
            </a:extLst>
          </p:cNvPr>
          <p:cNvSpPr>
            <a:spLocks noGrp="1"/>
          </p:cNvSpPr>
          <p:nvPr>
            <p:ph type="sldNum" sz="quarter" idx="5"/>
          </p:nvPr>
        </p:nvSpPr>
        <p:spPr/>
        <p:txBody>
          <a:bodyPr/>
          <a:lstStyle/>
          <a:p>
            <a:fld id="{03F788E3-DA4B-4E3A-833F-19BEF6151AB5}" type="slidenum">
              <a:rPr lang="en-US" smtClean="0"/>
              <a:t>38</a:t>
            </a:fld>
            <a:endParaRPr lang="en-US"/>
          </a:p>
        </p:txBody>
      </p:sp>
    </p:spTree>
    <p:extLst>
      <p:ext uri="{BB962C8B-B14F-4D97-AF65-F5344CB8AC3E}">
        <p14:creationId xmlns:p14="http://schemas.microsoft.com/office/powerpoint/2010/main" val="27614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David</a:t>
            </a:r>
          </a:p>
          <a:p>
            <a:endParaRPr lang="en-US"/>
          </a:p>
          <a:p>
            <a:r>
              <a:rPr lang="en-US"/>
              <a:t>As Daniella stated, we used several acronyms in today’s presentation, so here is a list of those acronyms and what they stand for should you need a reference.</a:t>
            </a:r>
          </a:p>
        </p:txBody>
      </p:sp>
    </p:spTree>
    <p:extLst>
      <p:ext uri="{BB962C8B-B14F-4D97-AF65-F5344CB8AC3E}">
        <p14:creationId xmlns:p14="http://schemas.microsoft.com/office/powerpoint/2010/main" val="63885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Daniella - </a:t>
            </a:r>
          </a:p>
        </p:txBody>
      </p:sp>
      <p:sp>
        <p:nvSpPr>
          <p:cNvPr id="4" name="Slide Number Placeholder 3"/>
          <p:cNvSpPr>
            <a:spLocks noGrp="1"/>
          </p:cNvSpPr>
          <p:nvPr>
            <p:ph type="sldNum" sz="quarter" idx="5"/>
          </p:nvPr>
        </p:nvSpPr>
        <p:spPr/>
        <p:txBody>
          <a:bodyPr/>
          <a:lstStyle/>
          <a:p>
            <a:fld id="{03F788E3-DA4B-4E3A-833F-19BEF6151AB5}" type="slidenum">
              <a:rPr lang="en-US" smtClean="0"/>
              <a:t>4</a:t>
            </a:fld>
            <a:endParaRPr lang="en-US"/>
          </a:p>
        </p:txBody>
      </p:sp>
    </p:spTree>
    <p:extLst>
      <p:ext uri="{BB962C8B-B14F-4D97-AF65-F5344CB8AC3E}">
        <p14:creationId xmlns:p14="http://schemas.microsoft.com/office/powerpoint/2010/main" val="2316724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Abe</a:t>
            </a:r>
          </a:p>
          <a:p>
            <a:pPr defTabSz="931774">
              <a:defRPr/>
            </a:pPr>
            <a:endParaRPr lang="en-US" dirty="0"/>
          </a:p>
          <a:p>
            <a:pPr defTabSz="931774">
              <a:defRPr/>
            </a:pPr>
            <a:endParaRPr lang="en-US" dirty="0"/>
          </a:p>
        </p:txBody>
      </p:sp>
    </p:spTree>
    <p:extLst>
      <p:ext uri="{BB962C8B-B14F-4D97-AF65-F5344CB8AC3E}">
        <p14:creationId xmlns:p14="http://schemas.microsoft.com/office/powerpoint/2010/main" val="218734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Daniella – Before we start talking about the state of homelessness, let’s talk about the sources we used to paint a picture of homelessness in our state. </a:t>
            </a:r>
          </a:p>
          <a:p>
            <a:endParaRPr lang="en-US"/>
          </a:p>
          <a:p>
            <a:r>
              <a:rPr lang="en-US"/>
              <a:t>The 3 main source groups we used are: </a:t>
            </a:r>
          </a:p>
          <a:p>
            <a:endParaRPr lang="en-US"/>
          </a:p>
          <a:p>
            <a:pPr marL="171450" indent="-171450">
              <a:buFontTx/>
              <a:buChar char="-"/>
            </a:pPr>
            <a:r>
              <a:rPr lang="en-US"/>
              <a:t>The HMIS or Homeless Management Information System. This is a system that all HUD-funded projects must use to do intakes for their clients that stores data about how the people they serve move through the homeless response system in the state.</a:t>
            </a:r>
          </a:p>
          <a:p>
            <a:pPr marL="171450" indent="-171450">
              <a:buFontTx/>
              <a:buChar char="-"/>
            </a:pPr>
            <a:r>
              <a:rPr lang="en-US"/>
              <a:t>The Domestic Violence </a:t>
            </a:r>
            <a:r>
              <a:rPr lang="en-US" err="1"/>
              <a:t>ClientTrack</a:t>
            </a:r>
            <a:r>
              <a:rPr lang="en-US"/>
              <a:t> or comparable data system, is like HMIS with the exception that DV  </a:t>
            </a:r>
            <a:r>
              <a:rPr lang="en-US" err="1"/>
              <a:t>ClientTrack</a:t>
            </a:r>
            <a:r>
              <a:rPr lang="en-US"/>
              <a:t> is a closed system, meaning that people outside of the organization that generate a record, do not have access to that record. </a:t>
            </a:r>
          </a:p>
          <a:p>
            <a:pPr marL="171450" indent="-171450">
              <a:buFontTx/>
              <a:buChar char="-"/>
            </a:pPr>
            <a:r>
              <a:rPr lang="en-US"/>
              <a:t>Finally, there are four federal reports submitted to Congress  as part of the AHAR or the Annual Homeless Assessment Report. These reports are:</a:t>
            </a:r>
          </a:p>
          <a:p>
            <a:pPr marL="628650" lvl="1" indent="-171450">
              <a:buFontTx/>
              <a:buChar char="-"/>
            </a:pPr>
            <a:r>
              <a:rPr lang="en-US"/>
              <a:t>The Housing Inventory Count tracks the number of projects and beds to serve people experiencing homelessness</a:t>
            </a:r>
          </a:p>
          <a:p>
            <a:pPr marL="628650" lvl="1" indent="-171450">
              <a:buFontTx/>
              <a:buChar char="-"/>
            </a:pPr>
            <a:r>
              <a:rPr lang="en-US"/>
              <a:t>The Point-IN-Time tracks the number of people experiencing homelessness in one point-in-time</a:t>
            </a:r>
          </a:p>
          <a:p>
            <a:pPr marL="628650" lvl="1" indent="-171450">
              <a:buFontTx/>
              <a:buChar char="-"/>
            </a:pPr>
            <a:r>
              <a:rPr lang="en-US"/>
              <a:t>The Longitudinal System Analysis tracks how long households remain homeless, the percentage of households that return to homelessness after a period, and the percentage of people exiting to permanent destinations</a:t>
            </a:r>
          </a:p>
          <a:p>
            <a:pPr marL="628650" lvl="1" indent="-171450">
              <a:buFontTx/>
              <a:buChar char="-"/>
            </a:pPr>
            <a:r>
              <a:rPr lang="en-US"/>
              <a:t>And the System Performance Measures that evaluates how the homeless response system performs in serving individuals experiencing homelessness based on 7 measures including the number of first-time homeless, the number of sheltered homelessness, and the length of time a person remains homeless</a:t>
            </a:r>
          </a:p>
          <a:p>
            <a:pPr marL="628650" lvl="1" indent="-171450">
              <a:buFontTx/>
              <a:buChar char="-"/>
            </a:pPr>
            <a:endParaRPr lang="en-US"/>
          </a:p>
          <a:p>
            <a:r>
              <a:rPr lang="en-US"/>
              <a:t>We also used Census data as well as other resources that will be mentioned later in the presentation to give context to our data.</a:t>
            </a:r>
          </a:p>
          <a:p>
            <a:endParaRPr lang="en-US"/>
          </a:p>
        </p:txBody>
      </p:sp>
    </p:spTree>
    <p:extLst>
      <p:ext uri="{BB962C8B-B14F-4D97-AF65-F5344CB8AC3E}">
        <p14:creationId xmlns:p14="http://schemas.microsoft.com/office/powerpoint/2010/main" val="1070422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Daniella </a:t>
            </a:r>
          </a:p>
          <a:p>
            <a:endParaRPr lang="en-US">
              <a:cs typeface="Calibri"/>
            </a:endParaRPr>
          </a:p>
          <a:p>
            <a:r>
              <a:rPr lang="en-US">
                <a:cs typeface="Calibri"/>
              </a:rPr>
              <a:t>Like the broad examples of what comes to mind when we talk about Housing Insecurity, there are many definitions of what homelessness can look like.</a:t>
            </a:r>
          </a:p>
          <a:p>
            <a:endParaRPr lang="en-US">
              <a:cs typeface="Calibri"/>
            </a:endParaRPr>
          </a:p>
          <a:p>
            <a:r>
              <a:rPr lang="en-US">
                <a:cs typeface="Calibri"/>
              </a:rPr>
              <a:t>There is informal homelessness, like when someone is couch-surfing or doubled up (or staying with another friend or family), in a hotel/motel while between permanent housing options, or other unique circumstances.</a:t>
            </a:r>
          </a:p>
          <a:p>
            <a:endParaRPr lang="en-US">
              <a:cs typeface="Calibri"/>
            </a:endParaRPr>
          </a:p>
          <a:p>
            <a:r>
              <a:rPr lang="en-US">
                <a:cs typeface="Calibri"/>
              </a:rPr>
              <a:t>The Department of Housing and Urban Development maintains four categories of homelessness. These can include literal homelessness (staying somewhere not meant for human habitation or in a shelter) or being at imminent risk of homelessness (can be reasonable assumed to be homeless in the next 14 days and lacking resources to obtain new housing. Category three means homeless under other federal statutes (such as the McKinney Vento definition) where someone who meets another federal homeless definition may qualify as homeless under this category.  In Indiana, this largely refers to runaway and homeless youth under the age of 25.  Importantly, the final Category of HUD’s definition of homelessness is for individuals fleeing domestic violence (including those considering or attempting to flee).</a:t>
            </a:r>
          </a:p>
        </p:txBody>
      </p:sp>
      <p:sp>
        <p:nvSpPr>
          <p:cNvPr id="4" name="Slide Number Placeholder 3"/>
          <p:cNvSpPr>
            <a:spLocks noGrp="1"/>
          </p:cNvSpPr>
          <p:nvPr>
            <p:ph type="sldNum" sz="quarter" idx="5"/>
          </p:nvPr>
        </p:nvSpPr>
        <p:spPr/>
        <p:txBody>
          <a:bodyPr/>
          <a:lstStyle/>
          <a:p>
            <a:pPr>
              <a:defRPr/>
            </a:pPr>
            <a:fld id="{E52DBBF9-8C14-4B2A-9D3F-89C255AB3CC0}" type="slidenum">
              <a:rPr lang="en-US" altLang="en-US"/>
              <a:pPr>
                <a:defRPr/>
              </a:pPr>
              <a:t>6</a:t>
            </a:fld>
            <a:endParaRPr lang="en-US" altLang="en-US"/>
          </a:p>
        </p:txBody>
      </p:sp>
    </p:spTree>
    <p:extLst>
      <p:ext uri="{BB962C8B-B14F-4D97-AF65-F5344CB8AC3E}">
        <p14:creationId xmlns:p14="http://schemas.microsoft.com/office/powerpoint/2010/main" val="42402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6E622-3F93-7979-75F5-9E6D7B341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D8693-53FD-A6BC-E723-E5DD6BD5D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91033-ED16-4948-9826-595B2BB7DFAB}"/>
              </a:ext>
            </a:extLst>
          </p:cNvPr>
          <p:cNvSpPr>
            <a:spLocks noGrp="1"/>
          </p:cNvSpPr>
          <p:nvPr>
            <p:ph type="body" idx="1"/>
          </p:nvPr>
        </p:nvSpPr>
        <p:spPr/>
        <p:txBody>
          <a:bodyPr/>
          <a:lstStyle/>
          <a:p>
            <a:r>
              <a:rPr lang="en-US"/>
              <a:t>Daniella</a:t>
            </a:r>
          </a:p>
          <a:p>
            <a:r>
              <a:rPr lang="en-US"/>
              <a:t>So, who is and is not included in the Point-IN-Time count? </a:t>
            </a:r>
          </a:p>
          <a:p>
            <a:endParaRPr lang="en-US"/>
          </a:p>
          <a:p>
            <a:r>
              <a:rPr lang="en-US"/>
              <a:t>People who are included in the PIT must be Literally Homeless per HUD’s definition. This includes people sleeping in crisis shelters and long-term shelters as well as places not meant for human habitation on the night of the count. </a:t>
            </a:r>
          </a:p>
          <a:p>
            <a:endParaRPr lang="en-US"/>
          </a:p>
          <a:p>
            <a:r>
              <a:rPr lang="en-US"/>
              <a:t>On the other hand, people who were couch-surfing, hospital stays or incarceration, people in doubled-up situations, student homelessness, DV survivors not staying in shelters, people in housing projects such as PSH, RRH or Recovery Housing, and people who decline to participate in the count are excluded from the count. </a:t>
            </a:r>
          </a:p>
          <a:p>
            <a:endParaRPr lang="en-US"/>
          </a:p>
          <a:p>
            <a:r>
              <a:rPr lang="en-US"/>
              <a:t>Now that you know where the data comes from and who is and is not included in the Point-IN-Time count, I will pass it on to Abe to talk more about what the PIT count is. Abe.</a:t>
            </a:r>
          </a:p>
        </p:txBody>
      </p:sp>
      <p:sp>
        <p:nvSpPr>
          <p:cNvPr id="4" name="Slide Number Placeholder 3">
            <a:extLst>
              <a:ext uri="{FF2B5EF4-FFF2-40B4-BE49-F238E27FC236}">
                <a16:creationId xmlns:a16="http://schemas.microsoft.com/office/drawing/2014/main" id="{8691E53E-F02E-8BFF-1186-37F31E2469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9AB7BF-E4B9-47BD-991C-71BF5A8BCE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61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Abe</a:t>
            </a:r>
          </a:p>
          <a:p>
            <a:endParaRPr lang="en-US"/>
          </a:p>
          <a:p>
            <a:r>
              <a:rPr lang="en-US"/>
              <a:t>With that context of who is included, want to talk about how we get this data and why it’s collected. At a high-level, the Point-in-Time or PIT Count, is a federally mandated census of everyone in a community experiencing homelessness. Community’s who receive federal continuum of care grants for their homeless response system are required to do a PIT count in the last 10 days of January. And this is a requirement tied to federal funding, because all the data collected is part of the Annual Homeless Assessment Report, which is presented to Congress to </a:t>
            </a:r>
            <a:r>
              <a:rPr lang="en-US" dirty="0"/>
              <a:t>inform </a:t>
            </a:r>
            <a:r>
              <a:rPr lang="en-US"/>
              <a:t>determine housing and homelessness policy.</a:t>
            </a:r>
          </a:p>
          <a:p>
            <a:endParaRPr lang="en-US"/>
          </a:p>
          <a:p>
            <a:r>
              <a:rPr lang="en-US"/>
              <a:t>In Indiana, </a:t>
            </a:r>
            <a:r>
              <a:rPr lang="en-US" dirty="0"/>
              <a:t>there are two PIT counts: </a:t>
            </a:r>
            <a:r>
              <a:rPr lang="en-US"/>
              <a:t>the </a:t>
            </a:r>
            <a:r>
              <a:rPr lang="en-US" dirty="0" err="1"/>
              <a:t>Indianapolis+Marion</a:t>
            </a:r>
            <a:r>
              <a:rPr lang="en-US" dirty="0"/>
              <a:t> County</a:t>
            </a:r>
            <a:r>
              <a:rPr lang="en-US"/>
              <a:t> PIT Count was January 22, while the balance of state (the remaining 91 counties) took place on the 29</a:t>
            </a:r>
            <a:r>
              <a:rPr lang="en-US" baseline="30000"/>
              <a:t>th</a:t>
            </a:r>
            <a:r>
              <a:rPr lang="en-US"/>
              <a:t>. Based on county participation, as a State we had about 94% of Hoosier population represented. This data came from two sources – it was electronically submitted through the response system database, and there were also surveys conducted for unsheltered residents.</a:t>
            </a:r>
          </a:p>
          <a:p>
            <a:endParaRPr lang="en-US"/>
          </a:p>
          <a:p>
            <a:r>
              <a:rPr lang="en-US"/>
              <a:t>And across the state, this is an extremely collaborative effort each year. We had nearly 600 volunteers and over 220 unique organizations involved in helping ensure we have the data you’ll see today.</a:t>
            </a:r>
          </a:p>
        </p:txBody>
      </p:sp>
      <p:sp>
        <p:nvSpPr>
          <p:cNvPr id="4" name="Slide Number Placeholder 3"/>
          <p:cNvSpPr>
            <a:spLocks noGrp="1"/>
          </p:cNvSpPr>
          <p:nvPr>
            <p:ph type="sldNum" sz="quarter" idx="5"/>
          </p:nvPr>
        </p:nvSpPr>
        <p:spPr/>
        <p:txBody>
          <a:bodyPr/>
          <a:lstStyle/>
          <a:p>
            <a:fld id="{03F788E3-DA4B-4E3A-833F-19BEF6151AB5}" type="slidenum">
              <a:rPr lang="en-US" smtClean="0"/>
              <a:t>8</a:t>
            </a:fld>
            <a:endParaRPr lang="en-US"/>
          </a:p>
        </p:txBody>
      </p:sp>
    </p:spTree>
    <p:extLst>
      <p:ext uri="{BB962C8B-B14F-4D97-AF65-F5344CB8AC3E}">
        <p14:creationId xmlns:p14="http://schemas.microsoft.com/office/powerpoint/2010/main" val="170818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Abe</a:t>
            </a:r>
          </a:p>
          <a:p>
            <a:endParaRPr lang="en-US"/>
          </a:p>
          <a:p>
            <a:r>
              <a:rPr lang="en-US"/>
              <a:t>And before we get into the numbers themselves, I want to ground us in the why. These aren’t just numbers and charts, these are actual Hoosiers, real human lives. And every single person reflected in today’s numbers both need and deserves housing. Which is why we are all here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DA5BA6-1614-4AD6-97AF-284067099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08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80970"/>
            <a:ext cx="10363200" cy="1139841"/>
          </a:xfrm>
        </p:spPr>
        <p:txBody>
          <a:bodyPr/>
          <a:lstStyle>
            <a:lvl1pPr>
              <a:defRPr cap="all">
                <a:solidFill>
                  <a:srgbClr val="5B9C9F"/>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42766D1B-CB4E-2EEA-AA7A-FED84D05A45A}"/>
              </a:ext>
            </a:extLst>
          </p:cNvPr>
          <p:cNvSpPr>
            <a:spLocks noGrp="1"/>
          </p:cNvSpPr>
          <p:nvPr>
            <p:ph type="sldNum" sz="quarter" idx="10"/>
          </p:nvPr>
        </p:nvSpPr>
        <p:spPr>
          <a:xfrm>
            <a:off x="433917" y="6146805"/>
            <a:ext cx="2844800" cy="365125"/>
          </a:xfrm>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188929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66747"/>
            <a:ext cx="10363200" cy="1139841"/>
          </a:xfrm>
        </p:spPr>
        <p:txBody>
          <a:bodyPr/>
          <a:lstStyle>
            <a:lvl1pPr>
              <a:defRPr cap="all">
                <a:solidFill>
                  <a:schemeClr val="accent5"/>
                </a:solidFill>
                <a:latin typeface="Arial Bold"/>
                <a:cs typeface="Arial Bold"/>
              </a:defRPr>
            </a:lvl1pPr>
          </a:lstStyle>
          <a:p>
            <a:r>
              <a:rPr lang="en-US"/>
              <a:t>Click to edit Master title style</a:t>
            </a:r>
          </a:p>
        </p:txBody>
      </p:sp>
      <p:sp>
        <p:nvSpPr>
          <p:cNvPr id="3" name="Slide Number Placeholder 5">
            <a:extLst>
              <a:ext uri="{FF2B5EF4-FFF2-40B4-BE49-F238E27FC236}">
                <a16:creationId xmlns:a16="http://schemas.microsoft.com/office/drawing/2014/main" id="{E549136D-6AE4-F097-6174-D3CEF6A46973}"/>
              </a:ext>
            </a:extLst>
          </p:cNvPr>
          <p:cNvSpPr>
            <a:spLocks noGrp="1"/>
          </p:cNvSpPr>
          <p:nvPr>
            <p:ph type="sldNum" sz="quarter" idx="10"/>
          </p:nvPr>
        </p:nvSpPr>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128415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Slide Number Placeholder 5">
            <a:extLst>
              <a:ext uri="{FF2B5EF4-FFF2-40B4-BE49-F238E27FC236}">
                <a16:creationId xmlns:a16="http://schemas.microsoft.com/office/drawing/2014/main" id="{C561BFA0-0DC4-7148-89C0-74096F1F2050}"/>
              </a:ext>
            </a:extLst>
          </p:cNvPr>
          <p:cNvSpPr>
            <a:spLocks noGrp="1"/>
          </p:cNvSpPr>
          <p:nvPr>
            <p:ph type="sldNum" sz="quarter" idx="10"/>
          </p:nvPr>
        </p:nvSpPr>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22101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61999"/>
            <a:ext cx="881552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59539" y="761999"/>
            <a:ext cx="3232460" cy="5334001"/>
          </a:xfrm>
          <a:prstGeom prst="rect">
            <a:avLst/>
          </a:prstGeom>
          <a:solidFill>
            <a:schemeClr val="bg1">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latin typeface="Amasis MT Pro Medium" panose="02040604050005020304" pitchFamily="18" charset="0"/>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9" name="Picture 8">
            <a:extLst>
              <a:ext uri="{FF2B5EF4-FFF2-40B4-BE49-F238E27FC236}">
                <a16:creationId xmlns:a16="http://schemas.microsoft.com/office/drawing/2014/main" id="{E06BB219-1B9B-406F-8C6B-CD29C7A9148C}"/>
              </a:ext>
            </a:extLst>
          </p:cNvPr>
          <p:cNvPicPr>
            <a:picLocks noChangeAspect="1"/>
          </p:cNvPicPr>
          <p:nvPr userDrawn="1"/>
        </p:nvPicPr>
        <p:blipFill>
          <a:blip r:embed="rId2"/>
          <a:stretch>
            <a:fillRect/>
          </a:stretch>
        </p:blipFill>
        <p:spPr>
          <a:xfrm>
            <a:off x="9071121" y="3916079"/>
            <a:ext cx="2425462" cy="1732472"/>
          </a:xfrm>
          <a:prstGeom prst="rect">
            <a:avLst/>
          </a:prstGeom>
        </p:spPr>
      </p:pic>
    </p:spTree>
    <p:extLst>
      <p:ext uri="{BB962C8B-B14F-4D97-AF65-F5344CB8AC3E}">
        <p14:creationId xmlns:p14="http://schemas.microsoft.com/office/powerpoint/2010/main" val="126900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508DA3-6E94-45C5-89D3-118C4DB1FC8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691C4-4122-49CD-B863-DCB826EE7B35}" type="slidenum">
              <a:rPr lang="en-US" smtClean="0"/>
              <a:t>‹#›</a:t>
            </a:fld>
            <a:endParaRPr lang="en-US"/>
          </a:p>
        </p:txBody>
      </p:sp>
      <p:pic>
        <p:nvPicPr>
          <p:cNvPr id="7" name="Picture 6">
            <a:extLst>
              <a:ext uri="{FF2B5EF4-FFF2-40B4-BE49-F238E27FC236}">
                <a16:creationId xmlns:a16="http://schemas.microsoft.com/office/drawing/2014/main" id="{5FC945BE-F744-4B5A-8B7D-8B8326C935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spTree>
    <p:extLst>
      <p:ext uri="{BB962C8B-B14F-4D97-AF65-F5344CB8AC3E}">
        <p14:creationId xmlns:p14="http://schemas.microsoft.com/office/powerpoint/2010/main" val="129485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508DA3-6E94-45C5-89D3-118C4DB1FC8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691C4-4122-49CD-B863-DCB826EE7B35}" type="slidenum">
              <a:rPr lang="en-US" smtClean="0"/>
              <a:t>‹#›</a:t>
            </a:fld>
            <a:endParaRPr lang="en-US"/>
          </a:p>
        </p:txBody>
      </p:sp>
      <p:pic>
        <p:nvPicPr>
          <p:cNvPr id="7" name="Picture 6">
            <a:extLst>
              <a:ext uri="{FF2B5EF4-FFF2-40B4-BE49-F238E27FC236}">
                <a16:creationId xmlns:a16="http://schemas.microsoft.com/office/drawing/2014/main" id="{CE4FF477-B7C8-4833-866A-7C6DB5EA8E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spTree>
    <p:extLst>
      <p:ext uri="{BB962C8B-B14F-4D97-AF65-F5344CB8AC3E}">
        <p14:creationId xmlns:p14="http://schemas.microsoft.com/office/powerpoint/2010/main" val="2483558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67912" y="1298448"/>
            <a:ext cx="7315200" cy="3255264"/>
          </a:xfrm>
        </p:spPr>
        <p:txBody>
          <a:bodyPr anchor="b">
            <a:normAutofit/>
          </a:bodyPr>
          <a:lstStyle>
            <a:lvl1pPr>
              <a:defRPr sz="5900" b="0" spc="-100" baseline="0">
                <a:solidFill>
                  <a:schemeClr val="accent1">
                    <a:lumMod val="50000"/>
                  </a:schemeClr>
                </a:solidFill>
              </a:defRPr>
            </a:lvl1pPr>
          </a:lstStyle>
          <a:p>
            <a:r>
              <a:rPr lang="en-US"/>
              <a:t>Section Title </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508DA3-6E94-45C5-89D3-118C4DB1FC88}"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B691C4-4122-49CD-B863-DCB826EE7B35}" type="slidenum">
              <a:rPr lang="en-US" smtClean="0"/>
              <a:t>‹#›</a:t>
            </a:fld>
            <a:endParaRPr lang="en-US"/>
          </a:p>
        </p:txBody>
      </p:sp>
      <p:pic>
        <p:nvPicPr>
          <p:cNvPr id="7" name="Picture 6">
            <a:extLst>
              <a:ext uri="{FF2B5EF4-FFF2-40B4-BE49-F238E27FC236}">
                <a16:creationId xmlns:a16="http://schemas.microsoft.com/office/drawing/2014/main" id="{C937D666-91A7-47B5-A960-B2E14A1058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spTree>
    <p:extLst>
      <p:ext uri="{BB962C8B-B14F-4D97-AF65-F5344CB8AC3E}">
        <p14:creationId xmlns:p14="http://schemas.microsoft.com/office/powerpoint/2010/main" val="1067801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E4508DA3-6E94-45C5-89D3-118C4DB1FC88}" type="datetimeFigureOut">
              <a:rPr lang="en-US" smtClean="0"/>
              <a:t>8/27/2025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EB691C4-4122-49CD-B863-DCB826EE7B35}" type="slidenum">
              <a:rPr lang="en-US" smtClean="0"/>
              <a:t>‹#›</a:t>
            </a:fld>
            <a:endParaRPr lang="en-US"/>
          </a:p>
        </p:txBody>
      </p:sp>
      <p:pic>
        <p:nvPicPr>
          <p:cNvPr id="11" name="Picture 10">
            <a:extLst>
              <a:ext uri="{FF2B5EF4-FFF2-40B4-BE49-F238E27FC236}">
                <a16:creationId xmlns:a16="http://schemas.microsoft.com/office/drawing/2014/main" id="{E5EBCB99-A52A-45EB-9B9B-AF155F0259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spTree>
    <p:extLst>
      <p:ext uri="{BB962C8B-B14F-4D97-AF65-F5344CB8AC3E}">
        <p14:creationId xmlns:p14="http://schemas.microsoft.com/office/powerpoint/2010/main" val="1460889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CF56BA17-C4F3-4099-998E-A63815F8B881}" type="datetimeFigureOut">
              <a:rPr lang="en-US" smtClean="0"/>
              <a:t>8/27/2025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7D604BA7-BA22-4C49-86C6-25479D56E1A3}" type="slidenum">
              <a:rPr lang="en-US" smtClean="0"/>
              <a:t>‹#›</a:t>
            </a:fld>
            <a:endParaRPr lang="en-US"/>
          </a:p>
        </p:txBody>
      </p:sp>
      <p:pic>
        <p:nvPicPr>
          <p:cNvPr id="13" name="Picture 12">
            <a:extLst>
              <a:ext uri="{FF2B5EF4-FFF2-40B4-BE49-F238E27FC236}">
                <a16:creationId xmlns:a16="http://schemas.microsoft.com/office/drawing/2014/main" id="{62E53C07-6426-4C30-AA77-E0E0D87546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spTree>
    <p:extLst>
      <p:ext uri="{BB962C8B-B14F-4D97-AF65-F5344CB8AC3E}">
        <p14:creationId xmlns:p14="http://schemas.microsoft.com/office/powerpoint/2010/main" val="2619826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E4508DA3-6E94-45C5-89D3-118C4DB1FC88}" type="datetimeFigureOut">
              <a:rPr lang="en-US" smtClean="0"/>
              <a:t>8/27/2025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EB691C4-4122-49CD-B863-DCB826EE7B35}" type="slidenum">
              <a:rPr lang="en-US" smtClean="0"/>
              <a:t>‹#›</a:t>
            </a:fld>
            <a:endParaRPr lang="en-US"/>
          </a:p>
        </p:txBody>
      </p:sp>
      <p:pic>
        <p:nvPicPr>
          <p:cNvPr id="9" name="Picture 8">
            <a:extLst>
              <a:ext uri="{FF2B5EF4-FFF2-40B4-BE49-F238E27FC236}">
                <a16:creationId xmlns:a16="http://schemas.microsoft.com/office/drawing/2014/main" id="{282F26B4-CE30-4CBB-BE2A-5610A6B0E0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spTree>
    <p:extLst>
      <p:ext uri="{BB962C8B-B14F-4D97-AF65-F5344CB8AC3E}">
        <p14:creationId xmlns:p14="http://schemas.microsoft.com/office/powerpoint/2010/main" val="237679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508DA3-6E94-45C5-89D3-118C4DB1FC88}"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691C4-4122-49CD-B863-DCB826EE7B35}" type="slidenum">
              <a:rPr lang="en-US" smtClean="0"/>
              <a:t>‹#›</a:t>
            </a:fld>
            <a:endParaRPr lang="en-US"/>
          </a:p>
        </p:txBody>
      </p:sp>
      <p:pic>
        <p:nvPicPr>
          <p:cNvPr id="8" name="Picture 7">
            <a:extLst>
              <a:ext uri="{FF2B5EF4-FFF2-40B4-BE49-F238E27FC236}">
                <a16:creationId xmlns:a16="http://schemas.microsoft.com/office/drawing/2014/main" id="{8883F1D8-2BF0-4DB4-B633-BC6430036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spTree>
    <p:extLst>
      <p:ext uri="{BB962C8B-B14F-4D97-AF65-F5344CB8AC3E}">
        <p14:creationId xmlns:p14="http://schemas.microsoft.com/office/powerpoint/2010/main" val="359952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ihcda 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a:t>Click to edit Master title style</a:t>
            </a:r>
          </a:p>
        </p:txBody>
      </p:sp>
      <p:sp>
        <p:nvSpPr>
          <p:cNvPr id="3" name="Content Placeholder 2"/>
          <p:cNvSpPr>
            <a:spLocks noGrp="1"/>
          </p:cNvSpPr>
          <p:nvPr>
            <p:ph idx="1"/>
          </p:nvPr>
        </p:nvSpPr>
        <p:spPr>
          <a:xfrm>
            <a:off x="447034" y="1426025"/>
            <a:ext cx="11152785" cy="4525963"/>
          </a:xfrm>
        </p:spPr>
        <p:txBody>
          <a:bodyPr/>
          <a:lstStyle>
            <a:lvl1pPr marL="0" indent="0">
              <a:buNone/>
              <a:defRPr sz="1800" b="0" i="0">
                <a:latin typeface="Arial"/>
                <a:cs typeface="Arial"/>
              </a:defRPr>
            </a:lvl1pPr>
            <a:lvl2pPr marL="687371" indent="-225420">
              <a:buClr>
                <a:srgbClr val="003359"/>
              </a:buClr>
              <a:buFont typeface="Arial" pitchFamily="34" charset="0"/>
              <a:buChar char="•"/>
              <a:defRPr sz="1600" b="0" i="0">
                <a:latin typeface="Arial"/>
                <a:cs typeface="Arial"/>
              </a:defRPr>
            </a:lvl2pPr>
            <a:lvl3pPr marL="1141385" indent="-227008">
              <a:buClr>
                <a:srgbClr val="003359"/>
              </a:buClr>
              <a:buFont typeface="Frutiger LT Std 45 Light" pitchFamily="34" charset="0"/>
              <a:buChar char="‐"/>
              <a:defRPr sz="1400" b="0" i="0">
                <a:latin typeface="Arial"/>
                <a:cs typeface="Arial"/>
              </a:defRPr>
            </a:lvl3pPr>
            <a:lvl4pPr marL="1601748" indent="-225420">
              <a:buClr>
                <a:srgbClr val="003359"/>
              </a:buClr>
              <a:buFont typeface="Arial" pitchFamily="34" charset="0"/>
              <a:buChar char="•"/>
              <a:defRPr sz="1200" b="0" i="0">
                <a:latin typeface="Arial"/>
                <a:cs typeface="Arial"/>
              </a:defRPr>
            </a:lvl4pPr>
            <a:lvl5pPr marL="2055762" indent="-227008">
              <a:buClr>
                <a:srgbClr val="003359"/>
              </a:buClr>
              <a:buFont typeface="Frutiger LT Std 45 Light" pitchFamily="34" charset="0"/>
              <a:buChar char="‐"/>
              <a:defRPr sz="10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B3B8A67-0563-85B1-8F59-7AC3C0C6074B}"/>
              </a:ext>
            </a:extLst>
          </p:cNvPr>
          <p:cNvSpPr>
            <a:spLocks noGrp="1"/>
          </p:cNvSpPr>
          <p:nvPr>
            <p:ph type="sldNum" sz="quarter" idx="10"/>
          </p:nvPr>
        </p:nvSpPr>
        <p:spPr>
          <a:xfrm>
            <a:off x="433917" y="6146805"/>
            <a:ext cx="2844800" cy="365125"/>
          </a:xfrm>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1349955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solidFill>
                  <a:schemeClr val="accent1">
                    <a:lumMod val="50000"/>
                  </a:schemeClr>
                </a:solidFill>
              </a:defRPr>
            </a:lvl1pPr>
            <a:lvl2pPr>
              <a:defRPr sz="1800">
                <a:solidFill>
                  <a:schemeClr val="accent1">
                    <a:lumMod val="50000"/>
                  </a:schemeClr>
                </a:solidFill>
              </a:defRPr>
            </a:lvl2pPr>
            <a:lvl3pPr>
              <a:defRPr sz="1600">
                <a:solidFill>
                  <a:schemeClr val="accent1">
                    <a:lumMod val="50000"/>
                  </a:schemeClr>
                </a:solidFill>
              </a:defRPr>
            </a:lvl3pPr>
            <a:lvl4pPr>
              <a:defRPr sz="1400">
                <a:solidFill>
                  <a:schemeClr val="accent1">
                    <a:lumMod val="50000"/>
                  </a:schemeClr>
                </a:solidFill>
              </a:defRPr>
            </a:lvl4pPr>
            <a:lvl5pPr>
              <a:defRPr sz="1400">
                <a:solidFill>
                  <a:schemeClr val="accent1">
                    <a:lumMod val="50000"/>
                  </a:schemeClr>
                </a:solidFill>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E4508DA3-6E94-45C5-89D3-118C4DB1FC88}" type="datetimeFigureOut">
              <a:rPr lang="en-US" smtClean="0"/>
              <a:t>8/27/2025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EB691C4-4122-49CD-B863-DCB826EE7B35}" type="slidenum">
              <a:rPr lang="en-US" smtClean="0"/>
              <a:t>‹#›</a:t>
            </a:fld>
            <a:endParaRPr lang="en-US"/>
          </a:p>
        </p:txBody>
      </p:sp>
      <p:pic>
        <p:nvPicPr>
          <p:cNvPr id="11" name="Picture 10">
            <a:extLst>
              <a:ext uri="{FF2B5EF4-FFF2-40B4-BE49-F238E27FC236}">
                <a16:creationId xmlns:a16="http://schemas.microsoft.com/office/drawing/2014/main" id="{FE66696F-35B4-419F-8323-72DCB2F42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spTree>
    <p:extLst>
      <p:ext uri="{BB962C8B-B14F-4D97-AF65-F5344CB8AC3E}">
        <p14:creationId xmlns:p14="http://schemas.microsoft.com/office/powerpoint/2010/main" val="493817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508DA3-6E94-45C5-89D3-118C4DB1FC88}"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691C4-4122-49CD-B863-DCB826EE7B35}" type="slidenum">
              <a:rPr lang="en-US" smtClean="0"/>
              <a:t>‹#›</a:t>
            </a:fld>
            <a:endParaRPr lang="en-US"/>
          </a:p>
        </p:txBody>
      </p:sp>
    </p:spTree>
    <p:extLst>
      <p:ext uri="{BB962C8B-B14F-4D97-AF65-F5344CB8AC3E}">
        <p14:creationId xmlns:p14="http://schemas.microsoft.com/office/powerpoint/2010/main" val="1462362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508DA3-6E94-45C5-89D3-118C4DB1FC88}"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B691C4-4122-49CD-B863-DCB826EE7B35}" type="slidenum">
              <a:rPr lang="en-US" smtClean="0"/>
              <a:t>‹#›</a:t>
            </a:fld>
            <a:endParaRPr lang="en-US"/>
          </a:p>
        </p:txBody>
      </p:sp>
    </p:spTree>
    <p:extLst>
      <p:ext uri="{BB962C8B-B14F-4D97-AF65-F5344CB8AC3E}">
        <p14:creationId xmlns:p14="http://schemas.microsoft.com/office/powerpoint/2010/main" val="1118411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4D54-9698-2076-AE47-C5AEA209F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EA9D95-F19A-DFE1-318C-5B6A3CCD4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85AE5B-EC40-3E6C-3610-298C4318E131}"/>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5" name="Footer Placeholder 4">
            <a:extLst>
              <a:ext uri="{FF2B5EF4-FFF2-40B4-BE49-F238E27FC236}">
                <a16:creationId xmlns:a16="http://schemas.microsoft.com/office/drawing/2014/main" id="{9355A013-6720-3D48-870F-606FF23F5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F95B5-C0BA-C7DF-40B5-E35BA1BFFB9C}"/>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1613332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E10C6-058D-EFAD-6085-E9C9DA4D9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1E6F1E-80E2-914A-6979-239E02C457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DCE7-1EEF-122D-B24E-861CADA7EC45}"/>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5" name="Footer Placeholder 4">
            <a:extLst>
              <a:ext uri="{FF2B5EF4-FFF2-40B4-BE49-F238E27FC236}">
                <a16:creationId xmlns:a16="http://schemas.microsoft.com/office/drawing/2014/main" id="{D65C923A-366F-A873-A2BC-2EC3E8403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4D72-51C9-8B6E-B470-E0880CDBC935}"/>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865342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5943-5742-5A80-10BC-413D313C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806816-DA16-9A90-BE5D-A6292B09AE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80057-3192-CE23-0253-9A0CA6D263C1}"/>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5" name="Footer Placeholder 4">
            <a:extLst>
              <a:ext uri="{FF2B5EF4-FFF2-40B4-BE49-F238E27FC236}">
                <a16:creationId xmlns:a16="http://schemas.microsoft.com/office/drawing/2014/main" id="{480BF2FB-6204-2F9A-3438-440F9F37B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B9193-9A3B-69ED-717E-CD69DB1BA3D6}"/>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97290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25F2-8B52-B400-3111-F41F413A7D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1E5E9C-6963-ABAB-3CB1-6BC661F06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0D39CD-2A3E-15B3-6D01-743CB574A7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9F911F-17B8-E39B-2575-010444A3420F}"/>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6" name="Footer Placeholder 5">
            <a:extLst>
              <a:ext uri="{FF2B5EF4-FFF2-40B4-BE49-F238E27FC236}">
                <a16:creationId xmlns:a16="http://schemas.microsoft.com/office/drawing/2014/main" id="{94CFDCDE-6663-4504-9247-B323F2858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74A70-9278-FE52-1D77-5B9DC0B429D8}"/>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8087044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5B7F-8BCE-C86B-972B-7EC5AD97A9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85E4F9-0924-674C-E477-85B4F15D38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B0AF73-95EA-DE60-8FCB-AB75D61CB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C4F163-0D32-0026-435B-83270E853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C7F9EA-A9CD-1DC8-0E43-41E0DF5D4F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814709-CDCB-3F34-44F3-6E6DD99F48CD}"/>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8" name="Footer Placeholder 7">
            <a:extLst>
              <a:ext uri="{FF2B5EF4-FFF2-40B4-BE49-F238E27FC236}">
                <a16:creationId xmlns:a16="http://schemas.microsoft.com/office/drawing/2014/main" id="{63027E46-3599-BE65-EA5E-1084E44679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754A20-42C3-BAE3-F9CD-7338A3FA2681}"/>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3041431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B9D9-C04F-F73A-1D5C-D7555EB74C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F34C07-C713-AF57-DCE0-A53DC91FA8DF}"/>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4" name="Footer Placeholder 3">
            <a:extLst>
              <a:ext uri="{FF2B5EF4-FFF2-40B4-BE49-F238E27FC236}">
                <a16:creationId xmlns:a16="http://schemas.microsoft.com/office/drawing/2014/main" id="{197E3C11-4DA5-CAFC-7330-99199EE326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81704F-1A57-6EA6-1392-72AECB1B31C5}"/>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2427153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A0A44-C00E-4FB5-A694-8B63FE64CB9E}"/>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3" name="Footer Placeholder 2">
            <a:extLst>
              <a:ext uri="{FF2B5EF4-FFF2-40B4-BE49-F238E27FC236}">
                <a16:creationId xmlns:a16="http://schemas.microsoft.com/office/drawing/2014/main" id="{3DD92626-BA32-BF5B-F13F-04A615EE70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119129-3DE5-5CF8-16B3-A4E99A037745}"/>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66084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2463" y="4093381"/>
            <a:ext cx="10414508" cy="1362075"/>
          </a:xfrm>
        </p:spPr>
        <p:txBody>
          <a:bodyPr anchor="t">
            <a:normAutofit/>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401610" y="2593194"/>
            <a:ext cx="10425361" cy="1500187"/>
          </a:xfrm>
        </p:spPr>
        <p:txBody>
          <a:bodyPr anchor="b">
            <a:normAutofit/>
          </a:bodyPr>
          <a:lstStyle>
            <a:lvl1pPr marL="0" indent="0">
              <a:buNone/>
              <a:defRPr sz="1800">
                <a:solidFill>
                  <a:srgbClr val="003359"/>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634FD1-AA87-7394-7EF9-B9DC7A79EFBA}"/>
              </a:ext>
            </a:extLst>
          </p:cNvPr>
          <p:cNvSpPr>
            <a:spLocks noGrp="1"/>
          </p:cNvSpPr>
          <p:nvPr>
            <p:ph type="sldNum" sz="quarter" idx="10"/>
          </p:nvPr>
        </p:nvSpPr>
        <p:spPr>
          <a:xfrm>
            <a:off x="433917" y="6146805"/>
            <a:ext cx="2844800" cy="365125"/>
          </a:xfrm>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1215467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C516-CA83-2772-BDE5-EF731D7D29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6C8BF2-0098-2BBA-27E1-58586E77F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6A8F75-2791-BC73-A0FE-505115AAF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F0D3C-B06B-ED87-1D64-D6D0D704FD6A}"/>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6" name="Footer Placeholder 5">
            <a:extLst>
              <a:ext uri="{FF2B5EF4-FFF2-40B4-BE49-F238E27FC236}">
                <a16:creationId xmlns:a16="http://schemas.microsoft.com/office/drawing/2014/main" id="{584465E1-768A-1EA0-BA11-D66D59969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7E2E0F-5894-99B3-04C0-7A8CCBF0FD82}"/>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1416375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D097-4EC1-5775-1E57-A49D0AA5A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705490-8676-8874-1B21-EA53637B4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E9CB3C-DA47-4F9D-E535-9590C2EB2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84896B-6B08-466C-2E08-B93D6EF8BC12}"/>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6" name="Footer Placeholder 5">
            <a:extLst>
              <a:ext uri="{FF2B5EF4-FFF2-40B4-BE49-F238E27FC236}">
                <a16:creationId xmlns:a16="http://schemas.microsoft.com/office/drawing/2014/main" id="{146A8A5E-9B3F-1DB7-689F-1EDAF053E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4145A-C146-72F5-93F0-C66B2C943D77}"/>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2696697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8523-B8BD-EAD0-56F3-0FBE58CEDA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A6471-7484-A04B-C621-53F9CFF293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554FB-1019-EF09-601D-BD594BF8ADB4}"/>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5" name="Footer Placeholder 4">
            <a:extLst>
              <a:ext uri="{FF2B5EF4-FFF2-40B4-BE49-F238E27FC236}">
                <a16:creationId xmlns:a16="http://schemas.microsoft.com/office/drawing/2014/main" id="{2E78720E-0D83-51DD-7CCF-94A5D5076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3EA24-C82F-3197-A7CC-AB6F15C4638A}"/>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755556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29AEF7-AED8-41B2-0597-EC78EAA844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862EDE-5808-7F70-C2D5-012E018B8D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2A904-6C4B-3975-62D8-2CC913A9F26A}"/>
              </a:ext>
            </a:extLst>
          </p:cNvPr>
          <p:cNvSpPr>
            <a:spLocks noGrp="1"/>
          </p:cNvSpPr>
          <p:nvPr>
            <p:ph type="dt" sz="half" idx="10"/>
          </p:nvPr>
        </p:nvSpPr>
        <p:spPr/>
        <p:txBody>
          <a:bodyPr/>
          <a:lstStyle/>
          <a:p>
            <a:fld id="{6ABC0261-C0B7-4D85-A97E-27BCEF73D015}" type="datetimeFigureOut">
              <a:rPr lang="en-US" smtClean="0"/>
              <a:t>8/27/2025</a:t>
            </a:fld>
            <a:endParaRPr lang="en-US"/>
          </a:p>
        </p:txBody>
      </p:sp>
      <p:sp>
        <p:nvSpPr>
          <p:cNvPr id="5" name="Footer Placeholder 4">
            <a:extLst>
              <a:ext uri="{FF2B5EF4-FFF2-40B4-BE49-F238E27FC236}">
                <a16:creationId xmlns:a16="http://schemas.microsoft.com/office/drawing/2014/main" id="{62AF335B-FC53-1DFB-F143-1E1271C4C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0E389-AD82-F613-AFBD-59BD2A52B30B}"/>
              </a:ext>
            </a:extLst>
          </p:cNvPr>
          <p:cNvSpPr>
            <a:spLocks noGrp="1"/>
          </p:cNvSpPr>
          <p:nvPr>
            <p:ph type="sldNum" sz="quarter" idx="12"/>
          </p:nvPr>
        </p:nvSpPr>
        <p:spPr/>
        <p:txBody>
          <a:bodyPr/>
          <a:lstStyle/>
          <a:p>
            <a:fld id="{D423876E-7336-4996-AFD4-A70C7719905B}" type="slidenum">
              <a:rPr lang="en-US" smtClean="0"/>
              <a:t>‹#›</a:t>
            </a:fld>
            <a:endParaRPr lang="en-US"/>
          </a:p>
        </p:txBody>
      </p:sp>
    </p:spTree>
    <p:extLst>
      <p:ext uri="{BB962C8B-B14F-4D97-AF65-F5344CB8AC3E}">
        <p14:creationId xmlns:p14="http://schemas.microsoft.com/office/powerpoint/2010/main" val="851697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7" name="Rectangle 6"/>
          <p:cNvSpPr/>
          <p:nvPr userDrawn="1"/>
        </p:nvSpPr>
        <p:spPr>
          <a:xfrm>
            <a:off x="0" y="761999"/>
            <a:ext cx="8884157"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048313" y="761999"/>
            <a:ext cx="3143688" cy="5334001"/>
          </a:xfrm>
          <a:prstGeom prst="rect">
            <a:avLst/>
          </a:prstGeom>
          <a:solidFill>
            <a:schemeClr val="bg1">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69848" y="1298448"/>
            <a:ext cx="7315200" cy="3255264"/>
          </a:xfrm>
        </p:spPr>
        <p:txBody>
          <a:bodyPr anchor="b">
            <a:normAutofit/>
          </a:bodyPr>
          <a:lstStyle>
            <a:lvl1pPr algn="r">
              <a:defRPr sz="6600" i="1" cap="none" spc="0" baseline="0">
                <a:solidFill>
                  <a:srgbClr val="FFFFFF"/>
                </a:solidFill>
                <a:latin typeface="Amasis MT Pro" panose="02040504050005020304" pitchFamily="18" charset="0"/>
              </a:defRPr>
            </a:lvl1pPr>
          </a:lstStyle>
          <a:p>
            <a:r>
              <a:rPr lang="en-US" sz="7200" i="1" cap="none">
                <a:solidFill>
                  <a:schemeClr val="bg1"/>
                </a:solidFill>
                <a:latin typeface="Amasis MT Pro Medium" panose="02040604050005020304" pitchFamily="18" charset="0"/>
              </a:rPr>
              <a:t>Title</a:t>
            </a:r>
            <a:r>
              <a:rPr lang="en-US" sz="7200">
                <a:solidFill>
                  <a:schemeClr val="bg1"/>
                </a:solidFill>
              </a:rPr>
              <a:t> </a:t>
            </a:r>
            <a:br>
              <a:rPr lang="en-US" sz="7200">
                <a:solidFill>
                  <a:schemeClr val="bg1"/>
                </a:solidFill>
              </a:rPr>
            </a:br>
            <a:r>
              <a:rPr lang="en-US" sz="4800" i="0" cap="none" spc="300">
                <a:solidFill>
                  <a:schemeClr val="bg1"/>
                </a:solidFill>
                <a:latin typeface="+mj-lt"/>
              </a:rPr>
              <a:t>SUBTITLE</a:t>
            </a:r>
            <a:br>
              <a:rPr lang="en-US" sz="7200" i="0" cap="none" spc="300">
                <a:solidFill>
                  <a:schemeClr val="bg1"/>
                </a:solidFill>
                <a:latin typeface="+mj-lt"/>
              </a:rPr>
            </a:br>
            <a:r>
              <a:rPr lang="en-US" sz="4400" i="0" cap="none" spc="300">
                <a:solidFill>
                  <a:schemeClr val="bg1"/>
                </a:solidFill>
                <a:latin typeface="Filson Pro Bold" panose="02000000000000000000" pitchFamily="50" charset="0"/>
              </a:rPr>
              <a:t>DATE</a:t>
            </a:r>
            <a:endParaRPr lang="en-US"/>
          </a:p>
        </p:txBody>
      </p:sp>
      <p:sp>
        <p:nvSpPr>
          <p:cNvPr id="3" name="Subtitle 2"/>
          <p:cNvSpPr>
            <a:spLocks noGrp="1"/>
          </p:cNvSpPr>
          <p:nvPr>
            <p:ph type="subTitle" idx="1" hasCustomPrompt="1"/>
          </p:nvPr>
        </p:nvSpPr>
        <p:spPr>
          <a:xfrm>
            <a:off x="1100015" y="4670246"/>
            <a:ext cx="7315200" cy="914400"/>
          </a:xfrm>
        </p:spPr>
        <p:txBody>
          <a:bodyPr anchor="t">
            <a:normAutofit/>
          </a:bodyPr>
          <a:lstStyle>
            <a:lvl1pPr marL="0" indent="0" algn="r">
              <a:buNone/>
              <a:defRPr sz="1600" cap="none" spc="0" baseline="0">
                <a:solidFill>
                  <a:schemeClr val="accent1">
                    <a:lumMod val="20000"/>
                    <a:lumOff val="80000"/>
                  </a:schemeClr>
                </a:solidFill>
                <a:latin typeface="Filson Pro" panose="02000000000000000000" pitchFamily="50"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algn="r"/>
            <a:r>
              <a:rPr lang="en-US" sz="1600">
                <a:solidFill>
                  <a:schemeClr val="bg1"/>
                </a:solidFill>
                <a:latin typeface="Filson Pro" panose="02000000000000000000" pitchFamily="50" charset="0"/>
              </a:rPr>
              <a:t>Coalition for Homelessness Intervention and Prevention</a:t>
            </a:r>
          </a:p>
          <a:p>
            <a:pPr algn="r"/>
            <a:r>
              <a:rPr lang="en-US" sz="1600">
                <a:solidFill>
                  <a:schemeClr val="bg1"/>
                </a:solidFill>
                <a:latin typeface="Filson Pro" panose="02000000000000000000" pitchFamily="50" charset="0"/>
              </a:rPr>
              <a:t>in partnership with the Indianapolis Continuum of Care </a:t>
            </a:r>
          </a:p>
        </p:txBody>
      </p:sp>
      <p:pic>
        <p:nvPicPr>
          <p:cNvPr id="9" name="Picture 8">
            <a:extLst>
              <a:ext uri="{FF2B5EF4-FFF2-40B4-BE49-F238E27FC236}">
                <a16:creationId xmlns:a16="http://schemas.microsoft.com/office/drawing/2014/main" id="{F4FE6F0E-960A-4B7C-8E82-EAA6CC146062}"/>
              </a:ext>
            </a:extLst>
          </p:cNvPr>
          <p:cNvPicPr>
            <a:picLocks noChangeAspect="1"/>
          </p:cNvPicPr>
          <p:nvPr userDrawn="1"/>
        </p:nvPicPr>
        <p:blipFill>
          <a:blip r:embed="rId2"/>
          <a:stretch>
            <a:fillRect/>
          </a:stretch>
        </p:blipFill>
        <p:spPr>
          <a:xfrm>
            <a:off x="9228734" y="1190626"/>
            <a:ext cx="2267577" cy="2181690"/>
          </a:xfrm>
          <a:prstGeom prst="rect">
            <a:avLst/>
          </a:prstGeom>
        </p:spPr>
      </p:pic>
      <p:pic>
        <p:nvPicPr>
          <p:cNvPr id="10" name="Picture 9">
            <a:extLst>
              <a:ext uri="{FF2B5EF4-FFF2-40B4-BE49-F238E27FC236}">
                <a16:creationId xmlns:a16="http://schemas.microsoft.com/office/drawing/2014/main" id="{465C1DAA-059A-462F-BFDD-39EB734B19C3}"/>
              </a:ext>
            </a:extLst>
          </p:cNvPr>
          <p:cNvPicPr>
            <a:picLocks noChangeAspect="1"/>
          </p:cNvPicPr>
          <p:nvPr userDrawn="1"/>
        </p:nvPicPr>
        <p:blipFill>
          <a:blip r:embed="rId3"/>
          <a:stretch>
            <a:fillRect/>
          </a:stretch>
        </p:blipFill>
        <p:spPr>
          <a:xfrm>
            <a:off x="9234316" y="3826448"/>
            <a:ext cx="2267576" cy="1629472"/>
          </a:xfrm>
          <a:prstGeom prst="rect">
            <a:avLst/>
          </a:prstGeom>
        </p:spPr>
      </p:pic>
    </p:spTree>
    <p:extLst>
      <p:ext uri="{BB962C8B-B14F-4D97-AF65-F5344CB8AC3E}">
        <p14:creationId xmlns:p14="http://schemas.microsoft.com/office/powerpoint/2010/main" val="194447787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b="0" cap="none" spc="300" baseline="0"/>
            </a:lvl1pPr>
          </a:lstStyle>
          <a:p>
            <a:r>
              <a:rPr lang="en-US"/>
              <a:t>AGENDA</a:t>
            </a:r>
          </a:p>
        </p:txBody>
      </p:sp>
      <p:sp>
        <p:nvSpPr>
          <p:cNvPr id="3" name="Content Placeholder 2"/>
          <p:cNvSpPr>
            <a:spLocks noGrp="1"/>
          </p:cNvSpPr>
          <p:nvPr>
            <p:ph idx="1"/>
          </p:nvPr>
        </p:nvSpPr>
        <p:spPr/>
        <p:txBody>
          <a:bodyPr/>
          <a:lstStyle>
            <a:lvl1pPr>
              <a:defRPr sz="1600" cap="none" baseline="0">
                <a:solidFill>
                  <a:schemeClr val="accent1">
                    <a:lumMod val="50000"/>
                  </a:schemeClr>
                </a:solidFill>
                <a:latin typeface="Filson Pro" panose="02000000000000000000" pitchFamily="50" charset="0"/>
              </a:defRPr>
            </a:lvl1pPr>
            <a:lvl2pPr>
              <a:defRPr sz="1400">
                <a:solidFill>
                  <a:schemeClr val="accent1">
                    <a:lumMod val="50000"/>
                  </a:schemeClr>
                </a:solidFill>
                <a:latin typeface="Filson Pro" panose="02000000000000000000" pitchFamily="50" charset="0"/>
              </a:defRPr>
            </a:lvl2pPr>
            <a:lvl3pPr>
              <a:defRPr sz="1200">
                <a:solidFill>
                  <a:schemeClr val="accent1">
                    <a:lumMod val="50000"/>
                  </a:schemeClr>
                </a:solidFill>
                <a:latin typeface="Filson Pro" panose="02000000000000000000" pitchFamily="50" charset="0"/>
              </a:defRPr>
            </a:lvl3pPr>
            <a:lvl4pPr>
              <a:defRPr sz="1200">
                <a:solidFill>
                  <a:schemeClr val="accent1">
                    <a:lumMod val="50000"/>
                  </a:schemeClr>
                </a:solidFill>
                <a:latin typeface="Filson Pro" panose="02000000000000000000" pitchFamily="50" charset="0"/>
              </a:defRPr>
            </a:lvl4pPr>
            <a:lvl5pPr>
              <a:defRPr sz="1200">
                <a:solidFill>
                  <a:schemeClr val="accent1">
                    <a:lumMod val="50000"/>
                  </a:schemeClr>
                </a:solidFill>
                <a:latin typeface="Filson Pro" panose="020000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509B7B5-BA81-48F7-8709-0521F09C7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pic>
        <p:nvPicPr>
          <p:cNvPr id="8" name="Picture 7">
            <a:extLst>
              <a:ext uri="{FF2B5EF4-FFF2-40B4-BE49-F238E27FC236}">
                <a16:creationId xmlns:a16="http://schemas.microsoft.com/office/drawing/2014/main" id="{13269E52-C85A-4FEC-B7AD-36E276074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600" y="146109"/>
            <a:ext cx="914400" cy="914400"/>
          </a:xfrm>
          <a:prstGeom prst="rect">
            <a:avLst/>
          </a:prstGeom>
        </p:spPr>
      </p:pic>
    </p:spTree>
    <p:extLst>
      <p:ext uri="{BB962C8B-B14F-4D97-AF65-F5344CB8AC3E}">
        <p14:creationId xmlns:p14="http://schemas.microsoft.com/office/powerpoint/2010/main" val="302261576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200" cap="none" spc="300" baseline="0">
                <a:latin typeface="+mj-lt"/>
              </a:defRPr>
            </a:lvl1pPr>
          </a:lstStyle>
          <a:p>
            <a:r>
              <a:rPr lang="en-US"/>
              <a:t>SLIDE TITLE IN ALL CAPS</a:t>
            </a:r>
          </a:p>
        </p:txBody>
      </p:sp>
      <p:sp>
        <p:nvSpPr>
          <p:cNvPr id="3" name="Content Placeholder 2"/>
          <p:cNvSpPr>
            <a:spLocks noGrp="1"/>
          </p:cNvSpPr>
          <p:nvPr>
            <p:ph idx="1" hasCustomPrompt="1"/>
          </p:nvPr>
        </p:nvSpPr>
        <p:spPr/>
        <p:txBody>
          <a:bodyPr/>
          <a:lstStyle>
            <a:lvl1pPr>
              <a:defRPr sz="1600" cap="none" baseline="0">
                <a:solidFill>
                  <a:schemeClr val="accent1">
                    <a:lumMod val="50000"/>
                  </a:schemeClr>
                </a:solidFill>
                <a:latin typeface="Filson Pro" panose="02000000000000000000" pitchFamily="50" charset="0"/>
              </a:defRPr>
            </a:lvl1pPr>
            <a:lvl2pPr>
              <a:defRPr sz="1400" cap="none" baseline="0">
                <a:solidFill>
                  <a:schemeClr val="accent1">
                    <a:lumMod val="50000"/>
                  </a:schemeClr>
                </a:solidFill>
                <a:latin typeface="Filson Pro" panose="02000000000000000000" pitchFamily="50" charset="0"/>
              </a:defRPr>
            </a:lvl2pPr>
            <a:lvl3pPr>
              <a:defRPr sz="1200" cap="none">
                <a:solidFill>
                  <a:schemeClr val="accent1">
                    <a:lumMod val="50000"/>
                  </a:schemeClr>
                </a:solidFill>
                <a:latin typeface="Filson Pro" panose="02000000000000000000" pitchFamily="50" charset="0"/>
              </a:defRPr>
            </a:lvl3pPr>
            <a:lvl4pPr>
              <a:defRPr sz="1200" cap="none">
                <a:solidFill>
                  <a:schemeClr val="accent1">
                    <a:lumMod val="50000"/>
                  </a:schemeClr>
                </a:solidFill>
                <a:latin typeface="Filson Pro" panose="02000000000000000000" pitchFamily="50" charset="0"/>
              </a:defRPr>
            </a:lvl4pPr>
            <a:lvl5pPr>
              <a:defRPr sz="1200" cap="none">
                <a:solidFill>
                  <a:schemeClr val="accent1">
                    <a:lumMod val="50000"/>
                  </a:schemeClr>
                </a:solidFill>
                <a:latin typeface="Filson Pro" panose="020000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D8FB62A-37D5-4C29-A461-FF3D971A0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pic>
        <p:nvPicPr>
          <p:cNvPr id="8" name="Picture 7">
            <a:extLst>
              <a:ext uri="{FF2B5EF4-FFF2-40B4-BE49-F238E27FC236}">
                <a16:creationId xmlns:a16="http://schemas.microsoft.com/office/drawing/2014/main" id="{A5368FA3-13D1-4691-AF88-D7C2E1C69B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600" y="130683"/>
            <a:ext cx="914400" cy="914400"/>
          </a:xfrm>
          <a:prstGeom prst="rect">
            <a:avLst/>
          </a:prstGeom>
        </p:spPr>
      </p:pic>
    </p:spTree>
    <p:extLst>
      <p:ext uri="{BB962C8B-B14F-4D97-AF65-F5344CB8AC3E}">
        <p14:creationId xmlns:p14="http://schemas.microsoft.com/office/powerpoint/2010/main" val="2459855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lgn="l">
              <a:defRPr sz="3200" b="0" cap="all" spc="-100" baseline="0">
                <a:solidFill>
                  <a:schemeClr val="accent1">
                    <a:lumMod val="50000"/>
                  </a:schemeClr>
                </a:solidFill>
                <a:latin typeface="+mj-lt"/>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1500" cap="all" spc="0" baseline="0">
                <a:solidFill>
                  <a:schemeClr val="accent1">
                    <a:lumMod val="50000"/>
                  </a:schemeClr>
                </a:solidFill>
                <a:latin typeface="Filson Pro" panose="02000000000000000000"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B25725C1-47BE-4E28-A70B-0304373C11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pic>
        <p:nvPicPr>
          <p:cNvPr id="8" name="Picture 7">
            <a:extLst>
              <a:ext uri="{FF2B5EF4-FFF2-40B4-BE49-F238E27FC236}">
                <a16:creationId xmlns:a16="http://schemas.microsoft.com/office/drawing/2014/main" id="{31D5C51B-AE6C-466E-94DC-BA23747E4F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600" y="136525"/>
            <a:ext cx="914400" cy="914400"/>
          </a:xfrm>
          <a:prstGeom prst="rect">
            <a:avLst/>
          </a:prstGeom>
        </p:spPr>
      </p:pic>
    </p:spTree>
    <p:extLst>
      <p:ext uri="{BB962C8B-B14F-4D97-AF65-F5344CB8AC3E}">
        <p14:creationId xmlns:p14="http://schemas.microsoft.com/office/powerpoint/2010/main" val="235597025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atin typeface="+mj-lt"/>
              </a:defRPr>
            </a:lvl1p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1400" cap="none" baseline="0">
                <a:solidFill>
                  <a:schemeClr val="accent1">
                    <a:lumMod val="50000"/>
                  </a:schemeClr>
                </a:solidFill>
                <a:latin typeface="Filson Pro" panose="02000000000000000000" pitchFamily="50" charset="0"/>
              </a:defRPr>
            </a:lvl1pPr>
            <a:lvl2pPr>
              <a:defRPr sz="1100">
                <a:solidFill>
                  <a:schemeClr val="accent1">
                    <a:lumMod val="50000"/>
                  </a:schemeClr>
                </a:solidFill>
                <a:latin typeface="Filson Pro" panose="02000000000000000000" pitchFamily="50" charset="0"/>
              </a:defRPr>
            </a:lvl2pPr>
            <a:lvl3pPr>
              <a:defRPr sz="1100">
                <a:solidFill>
                  <a:schemeClr val="accent1">
                    <a:lumMod val="50000"/>
                  </a:schemeClr>
                </a:solidFill>
                <a:latin typeface="Filson Pro" panose="02000000000000000000" pitchFamily="50" charset="0"/>
              </a:defRPr>
            </a:lvl3pPr>
            <a:lvl4pPr>
              <a:defRPr sz="1100">
                <a:solidFill>
                  <a:schemeClr val="accent1">
                    <a:lumMod val="50000"/>
                  </a:schemeClr>
                </a:solidFill>
                <a:latin typeface="Filson Pro" panose="02000000000000000000" pitchFamily="50" charset="0"/>
              </a:defRPr>
            </a:lvl4pPr>
            <a:lvl5pPr>
              <a:defRPr sz="1100">
                <a:solidFill>
                  <a:schemeClr val="accent1">
                    <a:lumMod val="50000"/>
                  </a:schemeClr>
                </a:solidFill>
                <a:latin typeface="Filson Pro" panose="02000000000000000000" pitchFamily="50"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1400" cap="none" baseline="0">
                <a:solidFill>
                  <a:schemeClr val="accent1">
                    <a:lumMod val="50000"/>
                  </a:schemeClr>
                </a:solidFill>
                <a:latin typeface="Filson Pro" panose="02000000000000000000" pitchFamily="50" charset="0"/>
              </a:defRPr>
            </a:lvl1pPr>
            <a:lvl2pPr>
              <a:defRPr sz="1100">
                <a:solidFill>
                  <a:schemeClr val="accent1">
                    <a:lumMod val="50000"/>
                  </a:schemeClr>
                </a:solidFill>
                <a:latin typeface="Filson Pro" panose="02000000000000000000" pitchFamily="50" charset="0"/>
              </a:defRPr>
            </a:lvl2pPr>
            <a:lvl3pPr>
              <a:defRPr sz="1100">
                <a:solidFill>
                  <a:schemeClr val="accent1">
                    <a:lumMod val="50000"/>
                  </a:schemeClr>
                </a:solidFill>
                <a:latin typeface="Filson Pro" panose="02000000000000000000" pitchFamily="50" charset="0"/>
              </a:defRPr>
            </a:lvl3pPr>
            <a:lvl4pPr>
              <a:defRPr sz="1100">
                <a:solidFill>
                  <a:schemeClr val="accent1">
                    <a:lumMod val="50000"/>
                  </a:schemeClr>
                </a:solidFill>
                <a:latin typeface="Filson Pro" panose="02000000000000000000" pitchFamily="50" charset="0"/>
              </a:defRPr>
            </a:lvl4pPr>
            <a:lvl5pPr>
              <a:defRPr sz="1100">
                <a:solidFill>
                  <a:schemeClr val="accent1">
                    <a:lumMod val="50000"/>
                  </a:schemeClr>
                </a:solidFill>
                <a:latin typeface="Filson Pro" panose="02000000000000000000" pitchFamily="50" charset="0"/>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BB6955DE-EF3D-B037-31B2-48F1BCA461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pic>
        <p:nvPicPr>
          <p:cNvPr id="12" name="Picture 11">
            <a:extLst>
              <a:ext uri="{FF2B5EF4-FFF2-40B4-BE49-F238E27FC236}">
                <a16:creationId xmlns:a16="http://schemas.microsoft.com/office/drawing/2014/main" id="{9C8AB284-DAF4-466F-5D17-A2059E7512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96600" y="136525"/>
            <a:ext cx="914400" cy="914400"/>
          </a:xfrm>
          <a:prstGeom prst="rect">
            <a:avLst/>
          </a:prstGeom>
        </p:spPr>
      </p:pic>
    </p:spTree>
    <p:extLst>
      <p:ext uri="{BB962C8B-B14F-4D97-AF65-F5344CB8AC3E}">
        <p14:creationId xmlns:p14="http://schemas.microsoft.com/office/powerpoint/2010/main" val="3446479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4508DA3-6E94-45C5-89D3-118C4DB1FC88}"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B691C4-4122-49CD-B863-DCB826EE7B35}" type="slidenum">
              <a:rPr lang="en-US" smtClean="0"/>
              <a:t>‹#›</a:t>
            </a:fld>
            <a:endParaRPr lang="en-US"/>
          </a:p>
        </p:txBody>
      </p:sp>
      <p:pic>
        <p:nvPicPr>
          <p:cNvPr id="8" name="Picture 7">
            <a:extLst>
              <a:ext uri="{FF2B5EF4-FFF2-40B4-BE49-F238E27FC236}">
                <a16:creationId xmlns:a16="http://schemas.microsoft.com/office/drawing/2014/main" id="{8883F1D8-2BF0-4DB4-B633-BC6430036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5626100"/>
            <a:ext cx="1371600" cy="1371600"/>
          </a:xfrm>
          <a:prstGeom prst="rect">
            <a:avLst/>
          </a:prstGeom>
        </p:spPr>
      </p:pic>
    </p:spTree>
    <p:extLst>
      <p:ext uri="{BB962C8B-B14F-4D97-AF65-F5344CB8AC3E}">
        <p14:creationId xmlns:p14="http://schemas.microsoft.com/office/powerpoint/2010/main" val="41397323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171" y="274638"/>
            <a:ext cx="11165164" cy="1143000"/>
          </a:xfrm>
        </p:spPr>
        <p:txBody>
          <a:bodyPr/>
          <a:lstStyle>
            <a:lvl1pPr>
              <a:defRPr cap="all"/>
            </a:lvl1pPr>
          </a:lstStyle>
          <a:p>
            <a:r>
              <a:rPr lang="en-US"/>
              <a:t>Click to edit Master title style</a:t>
            </a:r>
          </a:p>
        </p:txBody>
      </p:sp>
      <p:sp>
        <p:nvSpPr>
          <p:cNvPr id="3" name="Content Placeholder 2"/>
          <p:cNvSpPr>
            <a:spLocks noGrp="1"/>
          </p:cNvSpPr>
          <p:nvPr>
            <p:ph sz="half" idx="1"/>
          </p:nvPr>
        </p:nvSpPr>
        <p:spPr>
          <a:xfrm>
            <a:off x="434169" y="1600205"/>
            <a:ext cx="5409275"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696A06F-7698-356F-7F53-E81A607EF6EE}"/>
              </a:ext>
            </a:extLst>
          </p:cNvPr>
          <p:cNvSpPr>
            <a:spLocks noGrp="1"/>
          </p:cNvSpPr>
          <p:nvPr>
            <p:ph type="sldNum" sz="quarter" idx="10"/>
          </p:nvPr>
        </p:nvSpPr>
        <p:spPr>
          <a:xfrm>
            <a:off x="433917" y="6146805"/>
            <a:ext cx="2844800" cy="365125"/>
          </a:xfrm>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2321202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80970"/>
            <a:ext cx="10363200" cy="1139841"/>
          </a:xfrm>
        </p:spPr>
        <p:txBody>
          <a:bodyPr/>
          <a:lstStyle>
            <a:lvl1pPr>
              <a:defRPr cap="all">
                <a:solidFill>
                  <a:srgbClr val="A2AD00"/>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42766D1B-CB4E-2EEA-AA7A-FED84D05A45A}"/>
              </a:ext>
            </a:extLst>
          </p:cNvPr>
          <p:cNvSpPr>
            <a:spLocks noGrp="1"/>
          </p:cNvSpPr>
          <p:nvPr>
            <p:ph type="sldNum" sz="quarter" idx="10"/>
          </p:nvPr>
        </p:nvSpPr>
        <p:spPr>
          <a:xfrm>
            <a:off x="433917" y="6146805"/>
            <a:ext cx="2844800" cy="365125"/>
          </a:xfrm>
        </p:spPr>
        <p:txBody>
          <a:bodyPr/>
          <a:lstStyle>
            <a:lvl1pPr>
              <a:defRPr/>
            </a:lvl1pPr>
          </a:lstStyle>
          <a:p>
            <a:pPr>
              <a:defRPr/>
            </a:pPr>
            <a:fld id="{13B76F55-4DF5-48A6-B700-3C2908D367DD}" type="slidenum">
              <a:rPr lang="en-US" altLang="en-US"/>
              <a:pPr>
                <a:defRPr/>
              </a:pPr>
              <a:t>‹#›</a:t>
            </a:fld>
            <a:endParaRPr lang="en-US" altLang="en-US"/>
          </a:p>
        </p:txBody>
      </p:sp>
    </p:spTree>
    <p:extLst>
      <p:ext uri="{BB962C8B-B14F-4D97-AF65-F5344CB8AC3E}">
        <p14:creationId xmlns:p14="http://schemas.microsoft.com/office/powerpoint/2010/main" val="12023708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 ihcda 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solidFill>
                  <a:srgbClr val="5B9C9F"/>
                </a:solidFill>
                <a:latin typeface="Arial Bold"/>
                <a:cs typeface="Arial Bold"/>
              </a:defRPr>
            </a:lvl1pPr>
          </a:lstStyle>
          <a:p>
            <a:r>
              <a:rPr lang="en-US"/>
              <a:t>Click to edit Master title style</a:t>
            </a:r>
          </a:p>
        </p:txBody>
      </p:sp>
      <p:sp>
        <p:nvSpPr>
          <p:cNvPr id="3" name="Content Placeholder 2"/>
          <p:cNvSpPr>
            <a:spLocks noGrp="1"/>
          </p:cNvSpPr>
          <p:nvPr>
            <p:ph idx="1"/>
          </p:nvPr>
        </p:nvSpPr>
        <p:spPr>
          <a:xfrm>
            <a:off x="447034" y="1426025"/>
            <a:ext cx="11152785" cy="4525963"/>
          </a:xfrm>
        </p:spPr>
        <p:txBody>
          <a:bodyPr/>
          <a:lstStyle>
            <a:lvl1pPr marL="0" indent="0">
              <a:buNone/>
              <a:defRPr sz="1800" b="0" i="0">
                <a:latin typeface="Arial"/>
                <a:cs typeface="Arial"/>
              </a:defRPr>
            </a:lvl1pPr>
            <a:lvl2pPr marL="687371" indent="-225420">
              <a:buClr>
                <a:srgbClr val="003359"/>
              </a:buClr>
              <a:buFont typeface="Arial" pitchFamily="34" charset="0"/>
              <a:buChar char="•"/>
              <a:defRPr sz="1600" b="0" i="0">
                <a:latin typeface="Arial"/>
                <a:cs typeface="Arial"/>
              </a:defRPr>
            </a:lvl2pPr>
            <a:lvl3pPr marL="1141385" indent="-227008">
              <a:buClr>
                <a:srgbClr val="003359"/>
              </a:buClr>
              <a:buFont typeface="Frutiger LT Std 45 Light" pitchFamily="34" charset="0"/>
              <a:buChar char="‐"/>
              <a:defRPr sz="1400" b="0" i="0">
                <a:latin typeface="Arial"/>
                <a:cs typeface="Arial"/>
              </a:defRPr>
            </a:lvl3pPr>
            <a:lvl4pPr marL="1601748" indent="-225420">
              <a:buClr>
                <a:srgbClr val="003359"/>
              </a:buClr>
              <a:buFont typeface="Arial" pitchFamily="34" charset="0"/>
              <a:buChar char="•"/>
              <a:defRPr sz="1200" b="0" i="0">
                <a:latin typeface="Arial"/>
                <a:cs typeface="Arial"/>
              </a:defRPr>
            </a:lvl4pPr>
            <a:lvl5pPr marL="2055762" indent="-227008">
              <a:buClr>
                <a:srgbClr val="003359"/>
              </a:buClr>
              <a:buFont typeface="Frutiger LT Std 45 Light" pitchFamily="34" charset="0"/>
              <a:buChar char="‐"/>
              <a:defRPr sz="10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B3B8A67-0563-85B1-8F59-7AC3C0C6074B}"/>
              </a:ext>
            </a:extLst>
          </p:cNvPr>
          <p:cNvSpPr>
            <a:spLocks noGrp="1"/>
          </p:cNvSpPr>
          <p:nvPr>
            <p:ph type="sldNum" sz="quarter" idx="10"/>
          </p:nvPr>
        </p:nvSpPr>
        <p:spPr>
          <a:xfrm>
            <a:off x="433917" y="6146805"/>
            <a:ext cx="2844800" cy="365125"/>
          </a:xfrm>
        </p:spPr>
        <p:txBody>
          <a:bodyPr/>
          <a:lstStyle>
            <a:lvl1pPr>
              <a:defRPr/>
            </a:lvl1pPr>
          </a:lstStyle>
          <a:p>
            <a:pPr>
              <a:defRPr/>
            </a:pPr>
            <a:fld id="{D1BAB895-8FE8-4BF9-B8CD-F0B1DD00AAA9}" type="slidenum">
              <a:rPr lang="en-US" altLang="en-US"/>
              <a:pPr>
                <a:defRPr/>
              </a:pPr>
              <a:t>‹#›</a:t>
            </a:fld>
            <a:endParaRPr lang="en-US" altLang="en-US"/>
          </a:p>
        </p:txBody>
      </p:sp>
    </p:spTree>
    <p:extLst>
      <p:ext uri="{BB962C8B-B14F-4D97-AF65-F5344CB8AC3E}">
        <p14:creationId xmlns:p14="http://schemas.microsoft.com/office/powerpoint/2010/main" val="2677468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2463" y="4093381"/>
            <a:ext cx="10414508" cy="1362075"/>
          </a:xfrm>
        </p:spPr>
        <p:txBody>
          <a:bodyPr anchor="t">
            <a:normAutofit/>
          </a:bodyPr>
          <a:lstStyle>
            <a:lvl1pPr algn="l">
              <a:defRPr sz="3000" b="1" cap="all">
                <a:solidFill>
                  <a:srgbClr val="5B9C9F"/>
                </a:solidFill>
              </a:defRPr>
            </a:lvl1pPr>
          </a:lstStyle>
          <a:p>
            <a:r>
              <a:rPr lang="en-US"/>
              <a:t>Click to edit Master title style</a:t>
            </a:r>
          </a:p>
        </p:txBody>
      </p:sp>
      <p:sp>
        <p:nvSpPr>
          <p:cNvPr id="3" name="Text Placeholder 2"/>
          <p:cNvSpPr>
            <a:spLocks noGrp="1"/>
          </p:cNvSpPr>
          <p:nvPr>
            <p:ph type="body" idx="1"/>
          </p:nvPr>
        </p:nvSpPr>
        <p:spPr>
          <a:xfrm>
            <a:off x="401610" y="2593194"/>
            <a:ext cx="10425361" cy="1500187"/>
          </a:xfrm>
        </p:spPr>
        <p:txBody>
          <a:bodyPr anchor="b">
            <a:normAutofit/>
          </a:bodyPr>
          <a:lstStyle>
            <a:lvl1pPr marL="0" indent="0">
              <a:buNone/>
              <a:defRPr sz="1800">
                <a:solidFill>
                  <a:srgbClr val="003359"/>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634FD1-AA87-7394-7EF9-B9DC7A79EFBA}"/>
              </a:ext>
            </a:extLst>
          </p:cNvPr>
          <p:cNvSpPr>
            <a:spLocks noGrp="1"/>
          </p:cNvSpPr>
          <p:nvPr>
            <p:ph type="sldNum" sz="quarter" idx="10"/>
          </p:nvPr>
        </p:nvSpPr>
        <p:spPr>
          <a:xfrm>
            <a:off x="433917" y="6146805"/>
            <a:ext cx="2844800" cy="365125"/>
          </a:xfrm>
        </p:spPr>
        <p:txBody>
          <a:bodyPr/>
          <a:lstStyle>
            <a:lvl1pPr>
              <a:defRPr/>
            </a:lvl1pPr>
          </a:lstStyle>
          <a:p>
            <a:pPr>
              <a:defRPr/>
            </a:pPr>
            <a:fld id="{218992D5-3019-403D-BBCF-EBE54E97B028}" type="slidenum">
              <a:rPr lang="en-US" altLang="en-US"/>
              <a:pPr>
                <a:defRPr/>
              </a:pPr>
              <a:t>‹#›</a:t>
            </a:fld>
            <a:endParaRPr lang="en-US" altLang="en-US"/>
          </a:p>
        </p:txBody>
      </p:sp>
    </p:spTree>
    <p:extLst>
      <p:ext uri="{BB962C8B-B14F-4D97-AF65-F5344CB8AC3E}">
        <p14:creationId xmlns:p14="http://schemas.microsoft.com/office/powerpoint/2010/main" val="2490415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171" y="274638"/>
            <a:ext cx="11165164" cy="1143000"/>
          </a:xfrm>
        </p:spPr>
        <p:txBody>
          <a:bodyPr/>
          <a:lstStyle>
            <a:lvl1pPr>
              <a:defRPr cap="all">
                <a:solidFill>
                  <a:srgbClr val="5B9C9F"/>
                </a:solidFill>
              </a:defRPr>
            </a:lvl1pPr>
          </a:lstStyle>
          <a:p>
            <a:r>
              <a:rPr lang="en-US"/>
              <a:t>Click to edit Master title style</a:t>
            </a:r>
          </a:p>
        </p:txBody>
      </p:sp>
      <p:sp>
        <p:nvSpPr>
          <p:cNvPr id="3" name="Content Placeholder 2"/>
          <p:cNvSpPr>
            <a:spLocks noGrp="1"/>
          </p:cNvSpPr>
          <p:nvPr>
            <p:ph sz="half" idx="1"/>
          </p:nvPr>
        </p:nvSpPr>
        <p:spPr>
          <a:xfrm>
            <a:off x="434169" y="1600205"/>
            <a:ext cx="5409275"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696A06F-7698-356F-7F53-E81A607EF6EE}"/>
              </a:ext>
            </a:extLst>
          </p:cNvPr>
          <p:cNvSpPr>
            <a:spLocks noGrp="1"/>
          </p:cNvSpPr>
          <p:nvPr>
            <p:ph type="sldNum" sz="quarter" idx="10"/>
          </p:nvPr>
        </p:nvSpPr>
        <p:spPr>
          <a:xfrm>
            <a:off x="433917" y="6146805"/>
            <a:ext cx="2844800" cy="365125"/>
          </a:xfrm>
        </p:spPr>
        <p:txBody>
          <a:bodyPr/>
          <a:lstStyle>
            <a:lvl1pPr>
              <a:defRPr/>
            </a:lvl1pPr>
          </a:lstStyle>
          <a:p>
            <a:pPr>
              <a:defRPr/>
            </a:pPr>
            <a:fld id="{B0705129-9B10-4CF0-957D-77D89CB7ED60}" type="slidenum">
              <a:rPr lang="en-US" altLang="en-US"/>
              <a:pPr>
                <a:defRPr/>
              </a:pPr>
              <a:t>‹#›</a:t>
            </a:fld>
            <a:endParaRPr lang="en-US" altLang="en-US"/>
          </a:p>
        </p:txBody>
      </p:sp>
    </p:spTree>
    <p:extLst>
      <p:ext uri="{BB962C8B-B14F-4D97-AF65-F5344CB8AC3E}">
        <p14:creationId xmlns:p14="http://schemas.microsoft.com/office/powerpoint/2010/main" val="212621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solidFill>
                  <a:srgbClr val="5B9C9F"/>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F12DAAC6-4F04-4A95-AA2B-BE99754DEB9C}"/>
              </a:ext>
            </a:extLst>
          </p:cNvPr>
          <p:cNvSpPr>
            <a:spLocks noGrp="1"/>
          </p:cNvSpPr>
          <p:nvPr>
            <p:ph type="sldNum" sz="quarter" idx="10"/>
          </p:nvPr>
        </p:nvSpPr>
        <p:spPr>
          <a:xfrm>
            <a:off x="433917" y="6146805"/>
            <a:ext cx="2844800" cy="365125"/>
          </a:xfrm>
        </p:spPr>
        <p:txBody>
          <a:bodyPr/>
          <a:lstStyle>
            <a:lvl1pPr>
              <a:defRPr/>
            </a:lvl1pPr>
          </a:lstStyle>
          <a:p>
            <a:pPr>
              <a:defRPr/>
            </a:pPr>
            <a:fld id="{D0AEA6A9-ACDA-4C5F-ACC6-F34E24A033FD}" type="slidenum">
              <a:rPr lang="en-US" altLang="en-US"/>
              <a:pPr>
                <a:defRPr/>
              </a:pPr>
              <a:t>‹#›</a:t>
            </a:fld>
            <a:endParaRPr lang="en-US" altLang="en-US"/>
          </a:p>
        </p:txBody>
      </p:sp>
    </p:spTree>
    <p:extLst>
      <p:ext uri="{BB962C8B-B14F-4D97-AF65-F5344CB8AC3E}">
        <p14:creationId xmlns:p14="http://schemas.microsoft.com/office/powerpoint/2010/main" val="2768461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AA3B4E7-27B8-9F5F-AE99-441BE5DDAFED}"/>
              </a:ext>
            </a:extLst>
          </p:cNvPr>
          <p:cNvSpPr>
            <a:spLocks noGrp="1"/>
          </p:cNvSpPr>
          <p:nvPr>
            <p:ph type="sldNum" sz="quarter" idx="10"/>
          </p:nvPr>
        </p:nvSpPr>
        <p:spPr>
          <a:xfrm>
            <a:off x="433917" y="6146805"/>
            <a:ext cx="2844800" cy="365125"/>
          </a:xfrm>
        </p:spPr>
        <p:txBody>
          <a:bodyPr/>
          <a:lstStyle>
            <a:lvl1pPr>
              <a:defRPr/>
            </a:lvl1pPr>
          </a:lstStyle>
          <a:p>
            <a:pPr>
              <a:defRPr/>
            </a:pPr>
            <a:fld id="{475B6A99-A785-403E-A2D3-17DB14398480}" type="slidenum">
              <a:rPr lang="en-US" altLang="en-US"/>
              <a:pPr>
                <a:defRPr/>
              </a:pPr>
              <a:t>‹#›</a:t>
            </a:fld>
            <a:endParaRPr lang="en-US" altLang="en-US"/>
          </a:p>
        </p:txBody>
      </p:sp>
    </p:spTree>
    <p:extLst>
      <p:ext uri="{BB962C8B-B14F-4D97-AF65-F5344CB8AC3E}">
        <p14:creationId xmlns:p14="http://schemas.microsoft.com/office/powerpoint/2010/main" val="2615688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171" y="273050"/>
            <a:ext cx="4186516" cy="1162050"/>
          </a:xfrm>
        </p:spPr>
        <p:txBody>
          <a:bodyPr anchor="b">
            <a:noAutofit/>
          </a:bodyPr>
          <a:lstStyle>
            <a:lvl1pPr algn="l">
              <a:defRPr sz="2000" b="1" cap="all"/>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4171" y="1435103"/>
            <a:ext cx="4186516" cy="4691063"/>
          </a:xfrm>
        </p:spPr>
        <p:txBody>
          <a:bodyP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05456F4D-76E7-5066-1B95-91F26B4A8421}"/>
              </a:ext>
            </a:extLst>
          </p:cNvPr>
          <p:cNvSpPr>
            <a:spLocks noGrp="1"/>
          </p:cNvSpPr>
          <p:nvPr>
            <p:ph type="sldNum" sz="quarter" idx="10"/>
          </p:nvPr>
        </p:nvSpPr>
        <p:spPr>
          <a:xfrm>
            <a:off x="433917" y="6146805"/>
            <a:ext cx="2844800" cy="365125"/>
          </a:xfrm>
        </p:spPr>
        <p:txBody>
          <a:bodyPr/>
          <a:lstStyle>
            <a:lvl1pPr>
              <a:defRPr/>
            </a:lvl1pPr>
          </a:lstStyle>
          <a:p>
            <a:pPr>
              <a:defRPr/>
            </a:pPr>
            <a:fld id="{8A7EA6D0-4425-4984-964F-E177F67150B8}" type="slidenum">
              <a:rPr lang="en-US" altLang="en-US"/>
              <a:pPr>
                <a:defRPr/>
              </a:pPr>
              <a:t>‹#›</a:t>
            </a:fld>
            <a:endParaRPr lang="en-US" altLang="en-US"/>
          </a:p>
        </p:txBody>
      </p:sp>
    </p:spTree>
    <p:extLst>
      <p:ext uri="{BB962C8B-B14F-4D97-AF65-F5344CB8AC3E}">
        <p14:creationId xmlns:p14="http://schemas.microsoft.com/office/powerpoint/2010/main" val="2606065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cap="all">
                <a:solidFill>
                  <a:srgbClr val="5B9C9F"/>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Slide Number Placeholder 5">
            <a:extLst>
              <a:ext uri="{FF2B5EF4-FFF2-40B4-BE49-F238E27FC236}">
                <a16:creationId xmlns:a16="http://schemas.microsoft.com/office/drawing/2014/main" id="{680DCF9F-26FA-B667-CA53-4C1BC8F4A627}"/>
              </a:ext>
            </a:extLst>
          </p:cNvPr>
          <p:cNvSpPr>
            <a:spLocks noGrp="1"/>
          </p:cNvSpPr>
          <p:nvPr>
            <p:ph type="sldNum" sz="quarter" idx="10"/>
          </p:nvPr>
        </p:nvSpPr>
        <p:spPr>
          <a:xfrm>
            <a:off x="433917" y="6146805"/>
            <a:ext cx="2844800" cy="365125"/>
          </a:xfrm>
        </p:spPr>
        <p:txBody>
          <a:bodyPr/>
          <a:lstStyle>
            <a:lvl1pPr>
              <a:defRPr/>
            </a:lvl1pPr>
          </a:lstStyle>
          <a:p>
            <a:pPr>
              <a:defRPr/>
            </a:pPr>
            <a:fld id="{53B07B1B-C7F8-4E7F-9B9F-A62D019E6607}" type="slidenum">
              <a:rPr lang="en-US" altLang="en-US"/>
              <a:pPr>
                <a:defRPr/>
              </a:pPr>
              <a:t>‹#›</a:t>
            </a:fld>
            <a:endParaRPr lang="en-US" altLang="en-US"/>
          </a:p>
        </p:txBody>
      </p:sp>
    </p:spTree>
    <p:extLst>
      <p:ext uri="{BB962C8B-B14F-4D97-AF65-F5344CB8AC3E}">
        <p14:creationId xmlns:p14="http://schemas.microsoft.com/office/powerpoint/2010/main" val="612417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 ihcda title slide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80970"/>
            <a:ext cx="10363200" cy="1139841"/>
          </a:xfrm>
        </p:spPr>
        <p:txBody>
          <a:bodyPr/>
          <a:lstStyle>
            <a:lvl1pPr>
              <a:defRPr cap="all">
                <a:solidFill>
                  <a:srgbClr val="FFFFFF"/>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FB8D4E46-877F-0CE5-4B3B-B36FCC2796F9}"/>
              </a:ext>
            </a:extLst>
          </p:cNvPr>
          <p:cNvSpPr>
            <a:spLocks noGrp="1"/>
          </p:cNvSpPr>
          <p:nvPr>
            <p:ph type="sldNum" sz="quarter" idx="10"/>
          </p:nvPr>
        </p:nvSpPr>
        <p:spPr/>
        <p:txBody>
          <a:bodyPr/>
          <a:lstStyle>
            <a:lvl1pPr>
              <a:defRPr/>
            </a:lvl1pPr>
          </a:lstStyle>
          <a:p>
            <a:pPr>
              <a:defRPr/>
            </a:pPr>
            <a:fld id="{CAB6B2C3-7C3C-48F0-A3CA-8EFFFF716DEB}" type="slidenum">
              <a:rPr lang="en-US" altLang="en-US"/>
              <a:pPr>
                <a:defRPr/>
              </a:pPr>
              <a:t>‹#›</a:t>
            </a:fld>
            <a:endParaRPr lang="en-US" altLang="en-US"/>
          </a:p>
        </p:txBody>
      </p:sp>
    </p:spTree>
    <p:extLst>
      <p:ext uri="{BB962C8B-B14F-4D97-AF65-F5344CB8AC3E}">
        <p14:creationId xmlns:p14="http://schemas.microsoft.com/office/powerpoint/2010/main" val="2829010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66747"/>
            <a:ext cx="10363200" cy="1139841"/>
          </a:xfrm>
        </p:spPr>
        <p:txBody>
          <a:bodyPr/>
          <a:lstStyle>
            <a:lvl1pPr>
              <a:defRPr cap="all">
                <a:solidFill>
                  <a:srgbClr val="5B9C9F"/>
                </a:solidFill>
                <a:latin typeface="Arial Bold"/>
                <a:cs typeface="Arial Bold"/>
              </a:defRPr>
            </a:lvl1pPr>
          </a:lstStyle>
          <a:p>
            <a:r>
              <a:rPr lang="en-US"/>
              <a:t>Click to edit Master title style</a:t>
            </a:r>
          </a:p>
        </p:txBody>
      </p:sp>
      <p:sp>
        <p:nvSpPr>
          <p:cNvPr id="3" name="Slide Number Placeholder 5">
            <a:extLst>
              <a:ext uri="{FF2B5EF4-FFF2-40B4-BE49-F238E27FC236}">
                <a16:creationId xmlns:a16="http://schemas.microsoft.com/office/drawing/2014/main" id="{E549136D-6AE4-F097-6174-D3CEF6A46973}"/>
              </a:ext>
            </a:extLst>
          </p:cNvPr>
          <p:cNvSpPr>
            <a:spLocks noGrp="1"/>
          </p:cNvSpPr>
          <p:nvPr>
            <p:ph type="sldNum" sz="quarter" idx="10"/>
          </p:nvPr>
        </p:nvSpPr>
        <p:spPr/>
        <p:txBody>
          <a:bodyPr/>
          <a:lstStyle>
            <a:lvl1pPr>
              <a:defRPr/>
            </a:lvl1pPr>
          </a:lstStyle>
          <a:p>
            <a:pPr>
              <a:defRPr/>
            </a:pPr>
            <a:fld id="{1EB2A746-1CCB-49FF-A6BD-143088811F34}" type="slidenum">
              <a:rPr lang="en-US" altLang="en-US"/>
              <a:pPr>
                <a:defRPr/>
              </a:pPr>
              <a:t>‹#›</a:t>
            </a:fld>
            <a:endParaRPr lang="en-US" altLang="en-US"/>
          </a:p>
        </p:txBody>
      </p:sp>
    </p:spTree>
    <p:extLst>
      <p:ext uri="{BB962C8B-B14F-4D97-AF65-F5344CB8AC3E}">
        <p14:creationId xmlns:p14="http://schemas.microsoft.com/office/powerpoint/2010/main" val="339691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p>
        </p:txBody>
      </p:sp>
      <p:sp>
        <p:nvSpPr>
          <p:cNvPr id="3" name="Slide Number Placeholder 5">
            <a:extLst>
              <a:ext uri="{FF2B5EF4-FFF2-40B4-BE49-F238E27FC236}">
                <a16:creationId xmlns:a16="http://schemas.microsoft.com/office/drawing/2014/main" id="{F12DAAC6-4F04-4A95-AA2B-BE99754DEB9C}"/>
              </a:ext>
            </a:extLst>
          </p:cNvPr>
          <p:cNvSpPr>
            <a:spLocks noGrp="1"/>
          </p:cNvSpPr>
          <p:nvPr>
            <p:ph type="sldNum" sz="quarter" idx="10"/>
          </p:nvPr>
        </p:nvSpPr>
        <p:spPr>
          <a:xfrm>
            <a:off x="433917" y="6146805"/>
            <a:ext cx="2844800" cy="365125"/>
          </a:xfrm>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1264236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cap="all">
                <a:solidFill>
                  <a:srgbClr val="5B9C9F"/>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Slide Number Placeholder 5">
            <a:extLst>
              <a:ext uri="{FF2B5EF4-FFF2-40B4-BE49-F238E27FC236}">
                <a16:creationId xmlns:a16="http://schemas.microsoft.com/office/drawing/2014/main" id="{C561BFA0-0DC4-7148-89C0-74096F1F2050}"/>
              </a:ext>
            </a:extLst>
          </p:cNvPr>
          <p:cNvSpPr>
            <a:spLocks noGrp="1"/>
          </p:cNvSpPr>
          <p:nvPr>
            <p:ph type="sldNum" sz="quarter" idx="10"/>
          </p:nvPr>
        </p:nvSpPr>
        <p:spPr/>
        <p:txBody>
          <a:bodyPr/>
          <a:lstStyle>
            <a:lvl1pPr>
              <a:defRPr/>
            </a:lvl1pPr>
          </a:lstStyle>
          <a:p>
            <a:pPr>
              <a:defRPr/>
            </a:pPr>
            <a:fld id="{80D7E892-D1BD-435D-AD85-103F2F6F57CF}" type="slidenum">
              <a:rPr lang="en-US" altLang="en-US"/>
              <a:pPr>
                <a:defRPr/>
              </a:pPr>
              <a:t>‹#›</a:t>
            </a:fld>
            <a:endParaRPr lang="en-US" altLang="en-US"/>
          </a:p>
        </p:txBody>
      </p:sp>
    </p:spTree>
    <p:extLst>
      <p:ext uri="{BB962C8B-B14F-4D97-AF65-F5344CB8AC3E}">
        <p14:creationId xmlns:p14="http://schemas.microsoft.com/office/powerpoint/2010/main" val="25217392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ihcda 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80970"/>
            <a:ext cx="10363200" cy="1139841"/>
          </a:xfrm>
        </p:spPr>
        <p:txBody>
          <a:bodyPr/>
          <a:lstStyle>
            <a:lvl1pPr>
              <a:defRPr cap="all">
                <a:solidFill>
                  <a:srgbClr val="A2AD00"/>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42766D1B-CB4E-2EEA-AA7A-FED84D05A45A}"/>
              </a:ext>
            </a:extLst>
          </p:cNvPr>
          <p:cNvSpPr>
            <a:spLocks noGrp="1"/>
          </p:cNvSpPr>
          <p:nvPr>
            <p:ph type="sldNum" sz="quarter" idx="10"/>
          </p:nvPr>
        </p:nvSpPr>
        <p:spPr>
          <a:xfrm>
            <a:off x="433917" y="6146805"/>
            <a:ext cx="2844800" cy="365125"/>
          </a:xfrm>
        </p:spPr>
        <p:txBody>
          <a:bodyPr/>
          <a:lstStyle>
            <a:lvl1pPr>
              <a:defRPr/>
            </a:lvl1pPr>
          </a:lstStyle>
          <a:p>
            <a:pPr>
              <a:defRPr/>
            </a:pPr>
            <a:fld id="{13B76F55-4DF5-48A6-B700-3C2908D367DD}" type="slidenum">
              <a:rPr lang="en-US" altLang="en-US"/>
              <a:pPr>
                <a:defRPr/>
              </a:pPr>
              <a:t>‹#›</a:t>
            </a:fld>
            <a:endParaRPr lang="en-US" altLang="en-US"/>
          </a:p>
        </p:txBody>
      </p:sp>
    </p:spTree>
    <p:extLst>
      <p:ext uri="{BB962C8B-B14F-4D97-AF65-F5344CB8AC3E}">
        <p14:creationId xmlns:p14="http://schemas.microsoft.com/office/powerpoint/2010/main" val="2259082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 ihcda 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a:latin typeface="Arial Bold"/>
                <a:cs typeface="Arial Bold"/>
              </a:defRPr>
            </a:lvl1pPr>
          </a:lstStyle>
          <a:p>
            <a:r>
              <a:rPr lang="en-US"/>
              <a:t>Click to edit Master title style</a:t>
            </a:r>
          </a:p>
        </p:txBody>
      </p:sp>
      <p:sp>
        <p:nvSpPr>
          <p:cNvPr id="3" name="Content Placeholder 2"/>
          <p:cNvSpPr>
            <a:spLocks noGrp="1"/>
          </p:cNvSpPr>
          <p:nvPr>
            <p:ph idx="1"/>
          </p:nvPr>
        </p:nvSpPr>
        <p:spPr>
          <a:xfrm>
            <a:off x="447034" y="1426025"/>
            <a:ext cx="11152785" cy="4525963"/>
          </a:xfrm>
        </p:spPr>
        <p:txBody>
          <a:bodyPr/>
          <a:lstStyle>
            <a:lvl1pPr marL="0" indent="0">
              <a:buNone/>
              <a:defRPr sz="1800" b="0" i="0">
                <a:latin typeface="Arial"/>
                <a:cs typeface="Arial"/>
              </a:defRPr>
            </a:lvl1pPr>
            <a:lvl2pPr marL="687371" indent="-225420">
              <a:buClr>
                <a:srgbClr val="003359"/>
              </a:buClr>
              <a:buFont typeface="Arial" pitchFamily="34" charset="0"/>
              <a:buChar char="•"/>
              <a:defRPr sz="1600" b="0" i="0">
                <a:latin typeface="Arial"/>
                <a:cs typeface="Arial"/>
              </a:defRPr>
            </a:lvl2pPr>
            <a:lvl3pPr marL="1141385" indent="-227008">
              <a:buClr>
                <a:srgbClr val="003359"/>
              </a:buClr>
              <a:buFont typeface="Frutiger LT Std 45 Light" pitchFamily="34" charset="0"/>
              <a:buChar char="‐"/>
              <a:defRPr sz="1400" b="0" i="0">
                <a:latin typeface="Arial"/>
                <a:cs typeface="Arial"/>
              </a:defRPr>
            </a:lvl3pPr>
            <a:lvl4pPr marL="1601748" indent="-225420">
              <a:buClr>
                <a:srgbClr val="003359"/>
              </a:buClr>
              <a:buFont typeface="Arial" pitchFamily="34" charset="0"/>
              <a:buChar char="•"/>
              <a:defRPr sz="1200" b="0" i="0">
                <a:latin typeface="Arial"/>
                <a:cs typeface="Arial"/>
              </a:defRPr>
            </a:lvl4pPr>
            <a:lvl5pPr marL="2055762" indent="-227008">
              <a:buClr>
                <a:srgbClr val="003359"/>
              </a:buClr>
              <a:buFont typeface="Frutiger LT Std 45 Light" pitchFamily="34" charset="0"/>
              <a:buChar char="‐"/>
              <a:defRPr sz="1000"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B3B8A67-0563-85B1-8F59-7AC3C0C6074B}"/>
              </a:ext>
            </a:extLst>
          </p:cNvPr>
          <p:cNvSpPr>
            <a:spLocks noGrp="1"/>
          </p:cNvSpPr>
          <p:nvPr>
            <p:ph type="sldNum" sz="quarter" idx="10"/>
          </p:nvPr>
        </p:nvSpPr>
        <p:spPr>
          <a:xfrm>
            <a:off x="433917" y="6146805"/>
            <a:ext cx="2844800" cy="365125"/>
          </a:xfrm>
        </p:spPr>
        <p:txBody>
          <a:bodyPr/>
          <a:lstStyle>
            <a:lvl1pPr>
              <a:defRPr/>
            </a:lvl1pPr>
          </a:lstStyle>
          <a:p>
            <a:pPr>
              <a:defRPr/>
            </a:pPr>
            <a:fld id="{D1BAB895-8FE8-4BF9-B8CD-F0B1DD00AAA9}" type="slidenum">
              <a:rPr lang="en-US" altLang="en-US"/>
              <a:pPr>
                <a:defRPr/>
              </a:pPr>
              <a:t>‹#›</a:t>
            </a:fld>
            <a:endParaRPr lang="en-US" altLang="en-US"/>
          </a:p>
        </p:txBody>
      </p:sp>
    </p:spTree>
    <p:extLst>
      <p:ext uri="{BB962C8B-B14F-4D97-AF65-F5344CB8AC3E}">
        <p14:creationId xmlns:p14="http://schemas.microsoft.com/office/powerpoint/2010/main" val="2484620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2 ihcda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2463" y="4093381"/>
            <a:ext cx="10414508" cy="1362075"/>
          </a:xfrm>
        </p:spPr>
        <p:txBody>
          <a:bodyPr anchor="t">
            <a:normAutofit/>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401610" y="2593194"/>
            <a:ext cx="10425361" cy="1500187"/>
          </a:xfrm>
        </p:spPr>
        <p:txBody>
          <a:bodyPr anchor="b">
            <a:normAutofit/>
          </a:bodyPr>
          <a:lstStyle>
            <a:lvl1pPr marL="0" indent="0">
              <a:buNone/>
              <a:defRPr sz="1800">
                <a:solidFill>
                  <a:srgbClr val="003359"/>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B8634FD1-AA87-7394-7EF9-B9DC7A79EFBA}"/>
              </a:ext>
            </a:extLst>
          </p:cNvPr>
          <p:cNvSpPr>
            <a:spLocks noGrp="1"/>
          </p:cNvSpPr>
          <p:nvPr>
            <p:ph type="sldNum" sz="quarter" idx="10"/>
          </p:nvPr>
        </p:nvSpPr>
        <p:spPr>
          <a:xfrm>
            <a:off x="433917" y="6146805"/>
            <a:ext cx="2844800" cy="365125"/>
          </a:xfrm>
        </p:spPr>
        <p:txBody>
          <a:bodyPr/>
          <a:lstStyle>
            <a:lvl1pPr>
              <a:defRPr/>
            </a:lvl1pPr>
          </a:lstStyle>
          <a:p>
            <a:pPr>
              <a:defRPr/>
            </a:pPr>
            <a:fld id="{218992D5-3019-403D-BBCF-EBE54E97B028}" type="slidenum">
              <a:rPr lang="en-US" altLang="en-US"/>
              <a:pPr>
                <a:defRPr/>
              </a:pPr>
              <a:t>‹#›</a:t>
            </a:fld>
            <a:endParaRPr lang="en-US" altLang="en-US"/>
          </a:p>
        </p:txBody>
      </p:sp>
    </p:spTree>
    <p:extLst>
      <p:ext uri="{BB962C8B-B14F-4D97-AF65-F5344CB8AC3E}">
        <p14:creationId xmlns:p14="http://schemas.microsoft.com/office/powerpoint/2010/main" val="22638816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ihcda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171" y="274638"/>
            <a:ext cx="11165164" cy="1143000"/>
          </a:xfrm>
        </p:spPr>
        <p:txBody>
          <a:bodyPr/>
          <a:lstStyle>
            <a:lvl1pPr>
              <a:defRPr cap="all"/>
            </a:lvl1pPr>
          </a:lstStyle>
          <a:p>
            <a:r>
              <a:rPr lang="en-US"/>
              <a:t>Click to edit Master title style</a:t>
            </a:r>
          </a:p>
        </p:txBody>
      </p:sp>
      <p:sp>
        <p:nvSpPr>
          <p:cNvPr id="3" name="Content Placeholder 2"/>
          <p:cNvSpPr>
            <a:spLocks noGrp="1"/>
          </p:cNvSpPr>
          <p:nvPr>
            <p:ph sz="half" idx="1"/>
          </p:nvPr>
        </p:nvSpPr>
        <p:spPr>
          <a:xfrm>
            <a:off x="434169" y="1600205"/>
            <a:ext cx="5409275" cy="4525963"/>
          </a:xfrm>
        </p:spPr>
        <p:txBody>
          <a:bodyPr/>
          <a:lstStyle>
            <a:lvl1pPr>
              <a:buNone/>
              <a:defRPr sz="1800"/>
            </a:lvl1pPr>
            <a:lvl2pPr>
              <a:buClr>
                <a:srgbClr val="003359"/>
              </a:buClr>
              <a:buFont typeface="Arial" pitchFamily="34" charset="0"/>
              <a:buChar char="•"/>
              <a:defRPr sz="1600"/>
            </a:lvl2pPr>
            <a:lvl3pPr>
              <a:buClr>
                <a:srgbClr val="003359"/>
              </a:buClr>
              <a:buFont typeface="Frutiger LT Std 45 Light" pitchFamily="34" charset="0"/>
              <a:buChar char="‐"/>
              <a:defRPr sz="1400"/>
            </a:lvl3pPr>
            <a:lvl4pPr>
              <a:buClr>
                <a:srgbClr val="003359"/>
              </a:buClr>
              <a:buFont typeface="Arial" pitchFamily="34" charset="0"/>
              <a:buChar char="•"/>
              <a:defRPr sz="1200"/>
            </a:lvl4pPr>
            <a:lvl5pPr>
              <a:buClr>
                <a:srgbClr val="003359"/>
              </a:buClr>
              <a:buFont typeface="Frutiger LT Std 45 Light" pitchFamily="34" charset="0"/>
              <a:buChar cha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normAutofit/>
          </a:bodyPr>
          <a:lstStyle>
            <a:lvl1pPr>
              <a:buNone/>
              <a:defRPr sz="1800">
                <a:solidFill>
                  <a:srgbClr val="003359"/>
                </a:solidFill>
              </a:defRPr>
            </a:lvl1pPr>
            <a:lvl2pPr>
              <a:buClr>
                <a:srgbClr val="003359"/>
              </a:buClr>
              <a:buFont typeface="Arial" pitchFamily="34" charset="0"/>
              <a:buChar char="•"/>
              <a:defRPr sz="1600">
                <a:solidFill>
                  <a:srgbClr val="003359"/>
                </a:solidFill>
              </a:defRPr>
            </a:lvl2pPr>
            <a:lvl3pPr>
              <a:buClr>
                <a:srgbClr val="003359"/>
              </a:buClr>
              <a:buFont typeface="Frutiger LT Std 45 Light" pitchFamily="34" charset="0"/>
              <a:buChar char="‐"/>
              <a:defRPr sz="1400">
                <a:solidFill>
                  <a:srgbClr val="003359"/>
                </a:solidFill>
              </a:defRPr>
            </a:lvl3pPr>
            <a:lvl4pPr>
              <a:buClr>
                <a:srgbClr val="003359"/>
              </a:buClr>
              <a:buFont typeface="Arial" pitchFamily="34" charset="0"/>
              <a:buChar char="•"/>
              <a:defRPr sz="1200">
                <a:solidFill>
                  <a:srgbClr val="003359"/>
                </a:solidFill>
              </a:defRPr>
            </a:lvl4pPr>
            <a:lvl5pPr>
              <a:buClr>
                <a:srgbClr val="003359"/>
              </a:buClr>
              <a:buFont typeface="Frutiger LT Std 45 Light" pitchFamily="34" charset="0"/>
              <a:buChar char="‐"/>
              <a:defRPr sz="1000">
                <a:solidFill>
                  <a:srgbClr val="0033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696A06F-7698-356F-7F53-E81A607EF6EE}"/>
              </a:ext>
            </a:extLst>
          </p:cNvPr>
          <p:cNvSpPr>
            <a:spLocks noGrp="1"/>
          </p:cNvSpPr>
          <p:nvPr>
            <p:ph type="sldNum" sz="quarter" idx="10"/>
          </p:nvPr>
        </p:nvSpPr>
        <p:spPr>
          <a:xfrm>
            <a:off x="433917" y="6146805"/>
            <a:ext cx="2844800" cy="365125"/>
          </a:xfrm>
        </p:spPr>
        <p:txBody>
          <a:bodyPr/>
          <a:lstStyle>
            <a:lvl1pPr>
              <a:defRPr/>
            </a:lvl1pPr>
          </a:lstStyle>
          <a:p>
            <a:pPr>
              <a:defRPr/>
            </a:pPr>
            <a:fld id="{B0705129-9B10-4CF0-957D-77D89CB7ED60}" type="slidenum">
              <a:rPr lang="en-US" altLang="en-US"/>
              <a:pPr>
                <a:defRPr/>
              </a:pPr>
              <a:t>‹#›</a:t>
            </a:fld>
            <a:endParaRPr lang="en-US" altLang="en-US"/>
          </a:p>
        </p:txBody>
      </p:sp>
    </p:spTree>
    <p:extLst>
      <p:ext uri="{BB962C8B-B14F-4D97-AF65-F5344CB8AC3E}">
        <p14:creationId xmlns:p14="http://schemas.microsoft.com/office/powerpoint/2010/main" val="4186950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2 ihcd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a:t>Click to edit Master title style</a:t>
            </a:r>
          </a:p>
        </p:txBody>
      </p:sp>
      <p:sp>
        <p:nvSpPr>
          <p:cNvPr id="3" name="Slide Number Placeholder 5">
            <a:extLst>
              <a:ext uri="{FF2B5EF4-FFF2-40B4-BE49-F238E27FC236}">
                <a16:creationId xmlns:a16="http://schemas.microsoft.com/office/drawing/2014/main" id="{F12DAAC6-4F04-4A95-AA2B-BE99754DEB9C}"/>
              </a:ext>
            </a:extLst>
          </p:cNvPr>
          <p:cNvSpPr>
            <a:spLocks noGrp="1"/>
          </p:cNvSpPr>
          <p:nvPr>
            <p:ph type="sldNum" sz="quarter" idx="10"/>
          </p:nvPr>
        </p:nvSpPr>
        <p:spPr>
          <a:xfrm>
            <a:off x="433917" y="6146805"/>
            <a:ext cx="2844800" cy="365125"/>
          </a:xfrm>
        </p:spPr>
        <p:txBody>
          <a:bodyPr/>
          <a:lstStyle>
            <a:lvl1pPr>
              <a:defRPr/>
            </a:lvl1pPr>
          </a:lstStyle>
          <a:p>
            <a:pPr>
              <a:defRPr/>
            </a:pPr>
            <a:fld id="{D0AEA6A9-ACDA-4C5F-ACC6-F34E24A033FD}" type="slidenum">
              <a:rPr lang="en-US" altLang="en-US"/>
              <a:pPr>
                <a:defRPr/>
              </a:pPr>
              <a:t>‹#›</a:t>
            </a:fld>
            <a:endParaRPr lang="en-US" altLang="en-US"/>
          </a:p>
        </p:txBody>
      </p:sp>
    </p:spTree>
    <p:extLst>
      <p:ext uri="{BB962C8B-B14F-4D97-AF65-F5344CB8AC3E}">
        <p14:creationId xmlns:p14="http://schemas.microsoft.com/office/powerpoint/2010/main" val="6647941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AA3B4E7-27B8-9F5F-AE99-441BE5DDAFED}"/>
              </a:ext>
            </a:extLst>
          </p:cNvPr>
          <p:cNvSpPr>
            <a:spLocks noGrp="1"/>
          </p:cNvSpPr>
          <p:nvPr>
            <p:ph type="sldNum" sz="quarter" idx="10"/>
          </p:nvPr>
        </p:nvSpPr>
        <p:spPr>
          <a:xfrm>
            <a:off x="433917" y="6146805"/>
            <a:ext cx="2844800" cy="365125"/>
          </a:xfrm>
        </p:spPr>
        <p:txBody>
          <a:bodyPr/>
          <a:lstStyle>
            <a:lvl1pPr>
              <a:defRPr/>
            </a:lvl1pPr>
          </a:lstStyle>
          <a:p>
            <a:pPr>
              <a:defRPr/>
            </a:pPr>
            <a:fld id="{475B6A99-A785-403E-A2D3-17DB14398480}" type="slidenum">
              <a:rPr lang="en-US" altLang="en-US"/>
              <a:pPr>
                <a:defRPr/>
              </a:pPr>
              <a:t>‹#›</a:t>
            </a:fld>
            <a:endParaRPr lang="en-US" altLang="en-US"/>
          </a:p>
        </p:txBody>
      </p:sp>
    </p:spTree>
    <p:extLst>
      <p:ext uri="{BB962C8B-B14F-4D97-AF65-F5344CB8AC3E}">
        <p14:creationId xmlns:p14="http://schemas.microsoft.com/office/powerpoint/2010/main" val="13383882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171" y="273050"/>
            <a:ext cx="4186516" cy="1162050"/>
          </a:xfrm>
        </p:spPr>
        <p:txBody>
          <a:bodyPr anchor="b">
            <a:noAutofit/>
          </a:bodyPr>
          <a:lstStyle>
            <a:lvl1pPr algn="l">
              <a:defRPr sz="2000" b="1" cap="all"/>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4171" y="1435103"/>
            <a:ext cx="4186516" cy="4691063"/>
          </a:xfrm>
        </p:spPr>
        <p:txBody>
          <a:bodyP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05456F4D-76E7-5066-1B95-91F26B4A8421}"/>
              </a:ext>
            </a:extLst>
          </p:cNvPr>
          <p:cNvSpPr>
            <a:spLocks noGrp="1"/>
          </p:cNvSpPr>
          <p:nvPr>
            <p:ph type="sldNum" sz="quarter" idx="10"/>
          </p:nvPr>
        </p:nvSpPr>
        <p:spPr>
          <a:xfrm>
            <a:off x="433917" y="6146805"/>
            <a:ext cx="2844800" cy="365125"/>
          </a:xfrm>
        </p:spPr>
        <p:txBody>
          <a:bodyPr/>
          <a:lstStyle>
            <a:lvl1pPr>
              <a:defRPr/>
            </a:lvl1pPr>
          </a:lstStyle>
          <a:p>
            <a:pPr>
              <a:defRPr/>
            </a:pPr>
            <a:fld id="{8A7EA6D0-4425-4984-964F-E177F67150B8}" type="slidenum">
              <a:rPr lang="en-US" altLang="en-US"/>
              <a:pPr>
                <a:defRPr/>
              </a:pPr>
              <a:t>‹#›</a:t>
            </a:fld>
            <a:endParaRPr lang="en-US" altLang="en-US"/>
          </a:p>
        </p:txBody>
      </p:sp>
    </p:spTree>
    <p:extLst>
      <p:ext uri="{BB962C8B-B14F-4D97-AF65-F5344CB8AC3E}">
        <p14:creationId xmlns:p14="http://schemas.microsoft.com/office/powerpoint/2010/main" val="1032614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Slide Number Placeholder 5">
            <a:extLst>
              <a:ext uri="{FF2B5EF4-FFF2-40B4-BE49-F238E27FC236}">
                <a16:creationId xmlns:a16="http://schemas.microsoft.com/office/drawing/2014/main" id="{680DCF9F-26FA-B667-CA53-4C1BC8F4A627}"/>
              </a:ext>
            </a:extLst>
          </p:cNvPr>
          <p:cNvSpPr>
            <a:spLocks noGrp="1"/>
          </p:cNvSpPr>
          <p:nvPr>
            <p:ph type="sldNum" sz="quarter" idx="10"/>
          </p:nvPr>
        </p:nvSpPr>
        <p:spPr>
          <a:xfrm>
            <a:off x="433917" y="6146805"/>
            <a:ext cx="2844800" cy="365125"/>
          </a:xfrm>
        </p:spPr>
        <p:txBody>
          <a:bodyPr/>
          <a:lstStyle>
            <a:lvl1pPr>
              <a:defRPr/>
            </a:lvl1pPr>
          </a:lstStyle>
          <a:p>
            <a:pPr>
              <a:defRPr/>
            </a:pPr>
            <a:fld id="{53B07B1B-C7F8-4E7F-9B9F-A62D019E6607}" type="slidenum">
              <a:rPr lang="en-US" altLang="en-US"/>
              <a:pPr>
                <a:defRPr/>
              </a:pPr>
              <a:t>‹#›</a:t>
            </a:fld>
            <a:endParaRPr lang="en-US" altLang="en-US"/>
          </a:p>
        </p:txBody>
      </p:sp>
    </p:spTree>
    <p:extLst>
      <p:ext uri="{BB962C8B-B14F-4D97-AF65-F5344CB8AC3E}">
        <p14:creationId xmlns:p14="http://schemas.microsoft.com/office/powerpoint/2010/main" val="22466283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 ihcda title slide one">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80970"/>
            <a:ext cx="10363200" cy="1139841"/>
          </a:xfrm>
        </p:spPr>
        <p:txBody>
          <a:bodyPr/>
          <a:lstStyle>
            <a:lvl1pPr>
              <a:defRPr cap="all">
                <a:solidFill>
                  <a:srgbClr val="FFFFFF"/>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FB8D4E46-877F-0CE5-4B3B-B36FCC2796F9}"/>
              </a:ext>
            </a:extLst>
          </p:cNvPr>
          <p:cNvSpPr>
            <a:spLocks noGrp="1"/>
          </p:cNvSpPr>
          <p:nvPr>
            <p:ph type="sldNum" sz="quarter" idx="10"/>
          </p:nvPr>
        </p:nvSpPr>
        <p:spPr/>
        <p:txBody>
          <a:bodyPr/>
          <a:lstStyle>
            <a:lvl1pPr>
              <a:defRPr/>
            </a:lvl1pPr>
          </a:lstStyle>
          <a:p>
            <a:pPr>
              <a:defRPr/>
            </a:pPr>
            <a:fld id="{CAB6B2C3-7C3C-48F0-A3CA-8EFFFF716DEB}" type="slidenum">
              <a:rPr lang="en-US" altLang="en-US"/>
              <a:pPr>
                <a:defRPr/>
              </a:pPr>
              <a:t>‹#›</a:t>
            </a:fld>
            <a:endParaRPr lang="en-US" altLang="en-US"/>
          </a:p>
        </p:txBody>
      </p:sp>
    </p:spTree>
    <p:extLst>
      <p:ext uri="{BB962C8B-B14F-4D97-AF65-F5344CB8AC3E}">
        <p14:creationId xmlns:p14="http://schemas.microsoft.com/office/powerpoint/2010/main" val="103921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 ihcda 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AA3B4E7-27B8-9F5F-AE99-441BE5DDAFED}"/>
              </a:ext>
            </a:extLst>
          </p:cNvPr>
          <p:cNvSpPr>
            <a:spLocks noGrp="1"/>
          </p:cNvSpPr>
          <p:nvPr>
            <p:ph type="sldNum" sz="quarter" idx="10"/>
          </p:nvPr>
        </p:nvSpPr>
        <p:spPr>
          <a:xfrm>
            <a:off x="433917" y="6146805"/>
            <a:ext cx="2844800" cy="365125"/>
          </a:xfrm>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18144800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ihcda 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66747"/>
            <a:ext cx="10363200" cy="1139841"/>
          </a:xfrm>
        </p:spPr>
        <p:txBody>
          <a:bodyPr/>
          <a:lstStyle>
            <a:lvl1pPr>
              <a:defRPr cap="all">
                <a:solidFill>
                  <a:srgbClr val="A2AD00"/>
                </a:solidFill>
                <a:latin typeface="Arial Bold"/>
                <a:cs typeface="Arial Bold"/>
              </a:defRPr>
            </a:lvl1pPr>
          </a:lstStyle>
          <a:p>
            <a:r>
              <a:rPr lang="en-US"/>
              <a:t>Click to edit Master title style</a:t>
            </a:r>
          </a:p>
        </p:txBody>
      </p:sp>
      <p:sp>
        <p:nvSpPr>
          <p:cNvPr id="3" name="Slide Number Placeholder 5">
            <a:extLst>
              <a:ext uri="{FF2B5EF4-FFF2-40B4-BE49-F238E27FC236}">
                <a16:creationId xmlns:a16="http://schemas.microsoft.com/office/drawing/2014/main" id="{E549136D-6AE4-F097-6174-D3CEF6A46973}"/>
              </a:ext>
            </a:extLst>
          </p:cNvPr>
          <p:cNvSpPr>
            <a:spLocks noGrp="1"/>
          </p:cNvSpPr>
          <p:nvPr>
            <p:ph type="sldNum" sz="quarter" idx="10"/>
          </p:nvPr>
        </p:nvSpPr>
        <p:spPr/>
        <p:txBody>
          <a:bodyPr/>
          <a:lstStyle>
            <a:lvl1pPr>
              <a:defRPr/>
            </a:lvl1pPr>
          </a:lstStyle>
          <a:p>
            <a:pPr>
              <a:defRPr/>
            </a:pPr>
            <a:fld id="{1EB2A746-1CCB-49FF-A6BD-143088811F34}" type="slidenum">
              <a:rPr lang="en-US" altLang="en-US"/>
              <a:pPr>
                <a:defRPr/>
              </a:pPr>
              <a:t>‹#›</a:t>
            </a:fld>
            <a:endParaRPr lang="en-US" altLang="en-US"/>
          </a:p>
        </p:txBody>
      </p:sp>
    </p:spTree>
    <p:extLst>
      <p:ext uri="{BB962C8B-B14F-4D97-AF65-F5344CB8AC3E}">
        <p14:creationId xmlns:p14="http://schemas.microsoft.com/office/powerpoint/2010/main" val="25547649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Slide Number Placeholder 5">
            <a:extLst>
              <a:ext uri="{FF2B5EF4-FFF2-40B4-BE49-F238E27FC236}">
                <a16:creationId xmlns:a16="http://schemas.microsoft.com/office/drawing/2014/main" id="{C561BFA0-0DC4-7148-89C0-74096F1F2050}"/>
              </a:ext>
            </a:extLst>
          </p:cNvPr>
          <p:cNvSpPr>
            <a:spLocks noGrp="1"/>
          </p:cNvSpPr>
          <p:nvPr>
            <p:ph type="sldNum" sz="quarter" idx="10"/>
          </p:nvPr>
        </p:nvSpPr>
        <p:spPr/>
        <p:txBody>
          <a:bodyPr/>
          <a:lstStyle>
            <a:lvl1pPr>
              <a:defRPr/>
            </a:lvl1pPr>
          </a:lstStyle>
          <a:p>
            <a:pPr>
              <a:defRPr/>
            </a:pPr>
            <a:fld id="{80D7E892-D1BD-435D-AD85-103F2F6F57CF}" type="slidenum">
              <a:rPr lang="en-US" altLang="en-US"/>
              <a:pPr>
                <a:defRPr/>
              </a:pPr>
              <a:t>‹#›</a:t>
            </a:fld>
            <a:endParaRPr lang="en-US" altLang="en-US"/>
          </a:p>
        </p:txBody>
      </p:sp>
    </p:spTree>
    <p:extLst>
      <p:ext uri="{BB962C8B-B14F-4D97-AF65-F5344CB8AC3E}">
        <p14:creationId xmlns:p14="http://schemas.microsoft.com/office/powerpoint/2010/main" val="380974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 ihcda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171" y="273050"/>
            <a:ext cx="4186516" cy="1162050"/>
          </a:xfrm>
        </p:spPr>
        <p:txBody>
          <a:bodyPr anchor="b">
            <a:noAutofit/>
          </a:bodyPr>
          <a:lstStyle>
            <a:lvl1pPr algn="l">
              <a:defRPr sz="2000" b="1" cap="all"/>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normAutofit/>
          </a:bodyPr>
          <a:lstStyle>
            <a:lvl1pPr>
              <a:buClr>
                <a:srgbClr val="003359"/>
              </a:buClr>
              <a:buFont typeface="Arial" pitchFamily="34" charset="0"/>
              <a:buChar char="•"/>
              <a:defRPr sz="1600"/>
            </a:lvl1pPr>
            <a:lvl2pPr>
              <a:buClr>
                <a:srgbClr val="003359"/>
              </a:buClr>
              <a:buFont typeface="Frutiger LT Std 45 Light" pitchFamily="34" charset="0"/>
              <a:buChar char="‐"/>
              <a:defRPr sz="1400"/>
            </a:lvl2pPr>
            <a:lvl3pPr>
              <a:buClr>
                <a:srgbClr val="003359"/>
              </a:buClr>
              <a:buFont typeface="Arial" pitchFamily="34" charset="0"/>
              <a:buChar char="•"/>
              <a:defRPr sz="1200"/>
            </a:lvl3pPr>
            <a:lvl4pPr>
              <a:buClr>
                <a:srgbClr val="003359"/>
              </a:buClr>
              <a:buFont typeface="Frutiger LT Std 45 Light" pitchFamily="34" charset="0"/>
              <a:buChar char="‐"/>
              <a:defRPr sz="1000"/>
            </a:lvl4pPr>
            <a:lvl5pPr>
              <a:buClr>
                <a:srgbClr val="003359"/>
              </a:buClr>
              <a:buFont typeface="Arial" pitchFamily="34" charset="0"/>
              <a:buChar cha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4171" y="1435103"/>
            <a:ext cx="4186516" cy="4691063"/>
          </a:xfrm>
        </p:spPr>
        <p:txBody>
          <a:bodyP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05456F4D-76E7-5066-1B95-91F26B4A8421}"/>
              </a:ext>
            </a:extLst>
          </p:cNvPr>
          <p:cNvSpPr>
            <a:spLocks noGrp="1"/>
          </p:cNvSpPr>
          <p:nvPr>
            <p:ph type="sldNum" sz="quarter" idx="10"/>
          </p:nvPr>
        </p:nvSpPr>
        <p:spPr>
          <a:xfrm>
            <a:off x="433917" y="6146805"/>
            <a:ext cx="2844800" cy="365125"/>
          </a:xfrm>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6660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ihcda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cap="all"/>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Slide Number Placeholder 5">
            <a:extLst>
              <a:ext uri="{FF2B5EF4-FFF2-40B4-BE49-F238E27FC236}">
                <a16:creationId xmlns:a16="http://schemas.microsoft.com/office/drawing/2014/main" id="{680DCF9F-26FA-B667-CA53-4C1BC8F4A627}"/>
              </a:ext>
            </a:extLst>
          </p:cNvPr>
          <p:cNvSpPr>
            <a:spLocks noGrp="1"/>
          </p:cNvSpPr>
          <p:nvPr>
            <p:ph type="sldNum" sz="quarter" idx="10"/>
          </p:nvPr>
        </p:nvSpPr>
        <p:spPr>
          <a:xfrm>
            <a:off x="433917" y="6146805"/>
            <a:ext cx="2844800" cy="365125"/>
          </a:xfrm>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35921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 ihcda title slide 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031" y="1280970"/>
            <a:ext cx="10363200" cy="1139841"/>
          </a:xfrm>
        </p:spPr>
        <p:txBody>
          <a:bodyPr/>
          <a:lstStyle>
            <a:lvl1pPr>
              <a:defRPr cap="all">
                <a:solidFill>
                  <a:srgbClr val="FFFFFF"/>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FB8D4E46-877F-0CE5-4B3B-B36FCC2796F9}"/>
              </a:ext>
            </a:extLst>
          </p:cNvPr>
          <p:cNvSpPr>
            <a:spLocks noGrp="1"/>
          </p:cNvSpPr>
          <p:nvPr>
            <p:ph type="sldNum" sz="quarter" idx="10"/>
          </p:nvPr>
        </p:nvSpPr>
        <p:spPr/>
        <p:txBody>
          <a:bodyPr/>
          <a:lstStyle>
            <a:lvl1pPr>
              <a:defRPr/>
            </a:lvl1pPr>
          </a:lstStyle>
          <a:p>
            <a:fld id="{8CE5AD05-E712-4CFF-96CA-65185D8B649E}" type="slidenum">
              <a:rPr lang="en-US" smtClean="0"/>
              <a:t>‹#›</a:t>
            </a:fld>
            <a:endParaRPr lang="en-US"/>
          </a:p>
        </p:txBody>
      </p:sp>
    </p:spTree>
    <p:extLst>
      <p:ext uri="{BB962C8B-B14F-4D97-AF65-F5344CB8AC3E}">
        <p14:creationId xmlns:p14="http://schemas.microsoft.com/office/powerpoint/2010/main" val="137717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in.gov/ihcda/"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7.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2C79872-27D0-A6E1-FD01-0ABDFB86ADA3}"/>
              </a:ext>
            </a:extLst>
          </p:cNvPr>
          <p:cNvSpPr>
            <a:spLocks noGrp="1"/>
          </p:cNvSpPr>
          <p:nvPr>
            <p:ph type="title"/>
          </p:nvPr>
        </p:nvSpPr>
        <p:spPr bwMode="auto">
          <a:xfrm>
            <a:off x="446619" y="274638"/>
            <a:ext cx="111527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a:extLst>
              <a:ext uri="{FF2B5EF4-FFF2-40B4-BE49-F238E27FC236}">
                <a16:creationId xmlns:a16="http://schemas.microsoft.com/office/drawing/2014/main" id="{19AF6BA9-F4A5-271B-605B-83B0C69A8DF7}"/>
              </a:ext>
            </a:extLst>
          </p:cNvPr>
          <p:cNvSpPr>
            <a:spLocks noGrp="1"/>
          </p:cNvSpPr>
          <p:nvPr>
            <p:ph type="body" idx="1"/>
          </p:nvPr>
        </p:nvSpPr>
        <p:spPr bwMode="auto">
          <a:xfrm>
            <a:off x="446619" y="1600205"/>
            <a:ext cx="11152716"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82D663B8-CF3C-9D22-9287-99CC684B35F4}"/>
              </a:ext>
            </a:extLst>
          </p:cNvPr>
          <p:cNvSpPr>
            <a:spLocks noGrp="1"/>
          </p:cNvSpPr>
          <p:nvPr>
            <p:ph type="sldNum" sz="quarter" idx="4"/>
          </p:nvPr>
        </p:nvSpPr>
        <p:spPr>
          <a:xfrm>
            <a:off x="433917" y="626110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fld id="{8CE5AD05-E712-4CFF-96CA-65185D8B649E}" type="slidenum">
              <a:rPr lang="en-US" smtClean="0"/>
              <a:t>‹#›</a:t>
            </a:fld>
            <a:endParaRPr lang="en-US"/>
          </a:p>
        </p:txBody>
      </p:sp>
      <p:pic>
        <p:nvPicPr>
          <p:cNvPr id="4" name="Picture 3">
            <a:hlinkClick r:id="rId13"/>
            <a:extLst>
              <a:ext uri="{FF2B5EF4-FFF2-40B4-BE49-F238E27FC236}">
                <a16:creationId xmlns:a16="http://schemas.microsoft.com/office/drawing/2014/main" id="{BD9CB8E4-3F08-9219-8AAA-911B1755CAAA}"/>
              </a:ext>
            </a:extLst>
          </p:cNvPr>
          <p:cNvPicPr>
            <a:picLocks noChangeAspect="1"/>
          </p:cNvPicPr>
          <p:nvPr userDrawn="1"/>
        </p:nvPicPr>
        <p:blipFill>
          <a:blip r:embed="rId14"/>
          <a:stretch>
            <a:fillRect/>
          </a:stretch>
        </p:blipFill>
        <p:spPr>
          <a:xfrm>
            <a:off x="8879288" y="5900530"/>
            <a:ext cx="2866090" cy="895089"/>
          </a:xfrm>
          <a:prstGeom prst="rect">
            <a:avLst/>
          </a:prstGeom>
        </p:spPr>
      </p:pic>
    </p:spTree>
    <p:extLst>
      <p:ext uri="{BB962C8B-B14F-4D97-AF65-F5344CB8AC3E}">
        <p14:creationId xmlns:p14="http://schemas.microsoft.com/office/powerpoint/2010/main" val="2679689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000" b="1" kern="1200">
          <a:solidFill>
            <a:srgbClr val="5B9C9F"/>
          </a:solidFill>
          <a:latin typeface="Arial Bold"/>
          <a:ea typeface="ＭＳ Ｐゴシック" pitchFamily="-112" charset="-128"/>
          <a:cs typeface="Arial Bold"/>
        </a:defRPr>
      </a:lvl1pPr>
      <a:lvl2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189"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6pPr>
      <a:lvl7pPr marL="914377"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7pPr>
      <a:lvl8pPr marL="1371566"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8pPr>
      <a:lvl9pPr marL="1828754"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71" indent="-225420" algn="l" rtl="0" eaLnBrk="1" fontAlgn="base" hangingPunct="1">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385" indent="-227008" algn="l" rtl="0" eaLnBrk="1" fontAlgn="base" hangingPunct="1">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48" indent="-225420" algn="l" rtl="0" eaLnBrk="1" fontAlgn="base" hangingPunct="1">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762" indent="-227008" algn="l" rtl="0" eaLnBrk="1" fontAlgn="base" hangingPunct="1">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25" indent="-225420" algn="l" rtl="0" eaLnBrk="1" fontAlgn="base" hangingPunct="1">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F56BA17-C4F3-4099-998E-A63815F8B881}" type="datetimeFigureOut">
              <a:rPr lang="en-US" smtClean="0"/>
              <a:t>8/27/2025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D604BA7-BA22-4C49-86C6-25479D56E1A3}" type="slidenum">
              <a:rPr lang="en-US" smtClean="0"/>
              <a:t>‹#›</a:t>
            </a:fld>
            <a:endParaRPr lang="en-US"/>
          </a:p>
        </p:txBody>
      </p:sp>
    </p:spTree>
    <p:extLst>
      <p:ext uri="{BB962C8B-B14F-4D97-AF65-F5344CB8AC3E}">
        <p14:creationId xmlns:p14="http://schemas.microsoft.com/office/powerpoint/2010/main" val="350281017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400" kern="1200">
          <a:solidFill>
            <a:schemeClr val="accent1">
              <a:lumMod val="50000"/>
            </a:schemeClr>
          </a:solidFill>
          <a:latin typeface="Filson Pro" panose="02000000000000000000" pitchFamily="50"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1">
              <a:lumMod val="50000"/>
            </a:schemeClr>
          </a:solidFill>
          <a:latin typeface="Filson Pro" panose="02000000000000000000" pitchFamily="50"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1">
              <a:lumMod val="50000"/>
            </a:schemeClr>
          </a:solidFill>
          <a:latin typeface="Filson Pro" panose="02000000000000000000" pitchFamily="50"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1">
              <a:lumMod val="50000"/>
            </a:schemeClr>
          </a:solidFill>
          <a:latin typeface="Filson Pro" panose="02000000000000000000" pitchFamily="50"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accent1">
              <a:lumMod val="50000"/>
            </a:schemeClr>
          </a:solidFill>
          <a:latin typeface="Filson Pro" panose="02000000000000000000" pitchFamily="50"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0BBC3-DAF9-6988-E1DD-AF7A3082A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19FF0-1C4C-3BEB-67F8-03A2B1B14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B5F5C-3299-1906-AE5F-6E918A308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C0261-C0B7-4D85-A97E-27BCEF73D015}" type="datetimeFigureOut">
              <a:rPr lang="en-US" smtClean="0"/>
              <a:t>8/27/2025</a:t>
            </a:fld>
            <a:endParaRPr lang="en-US"/>
          </a:p>
        </p:txBody>
      </p:sp>
      <p:sp>
        <p:nvSpPr>
          <p:cNvPr id="5" name="Footer Placeholder 4">
            <a:extLst>
              <a:ext uri="{FF2B5EF4-FFF2-40B4-BE49-F238E27FC236}">
                <a16:creationId xmlns:a16="http://schemas.microsoft.com/office/drawing/2014/main" id="{5EFDF022-A3EA-592C-11F5-D0CFA0DAB7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F16AE1-17A9-78A2-31EC-A2EE5420E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3876E-7336-4996-AFD4-A70C7719905B}" type="slidenum">
              <a:rPr lang="en-US" smtClean="0"/>
              <a:t>‹#›</a:t>
            </a:fld>
            <a:endParaRPr lang="en-US"/>
          </a:p>
        </p:txBody>
      </p:sp>
    </p:spTree>
    <p:extLst>
      <p:ext uri="{BB962C8B-B14F-4D97-AF65-F5344CB8AC3E}">
        <p14:creationId xmlns:p14="http://schemas.microsoft.com/office/powerpoint/2010/main" val="6155209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43438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xStyles>
    <p:titleStyle>
      <a:lvl1pPr algn="l" defTabSz="914400" rtl="0" eaLnBrk="1" latinLnBrk="0" hangingPunct="1">
        <a:lnSpc>
          <a:spcPct val="90000"/>
        </a:lnSpc>
        <a:spcBef>
          <a:spcPct val="0"/>
        </a:spcBef>
        <a:buNone/>
        <a:defRPr sz="3200" kern="1200" spc="30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600" kern="1200">
          <a:solidFill>
            <a:schemeClr val="tx2"/>
          </a:solidFill>
          <a:latin typeface="Filson Pro" panose="02000000000000000000" pitchFamily="50"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2"/>
          </a:solidFill>
          <a:latin typeface="Filson Pro" panose="02000000000000000000" pitchFamily="50"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200" kern="1200">
          <a:solidFill>
            <a:schemeClr val="tx2"/>
          </a:solidFill>
          <a:latin typeface="Filson Pro" panose="02000000000000000000" pitchFamily="50"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200" kern="1200">
          <a:solidFill>
            <a:schemeClr val="tx2"/>
          </a:solidFill>
          <a:latin typeface="Filson Pro" panose="02000000000000000000" pitchFamily="50"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200" kern="1200">
          <a:solidFill>
            <a:schemeClr val="tx2"/>
          </a:solidFill>
          <a:latin typeface="Filson Pro" panose="02000000000000000000" pitchFamily="50"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2C79872-27D0-A6E1-FD01-0ABDFB86ADA3}"/>
              </a:ext>
            </a:extLst>
          </p:cNvPr>
          <p:cNvSpPr>
            <a:spLocks noGrp="1"/>
          </p:cNvSpPr>
          <p:nvPr>
            <p:ph type="title"/>
          </p:nvPr>
        </p:nvSpPr>
        <p:spPr bwMode="auto">
          <a:xfrm>
            <a:off x="446619" y="274638"/>
            <a:ext cx="111527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a:extLst>
              <a:ext uri="{FF2B5EF4-FFF2-40B4-BE49-F238E27FC236}">
                <a16:creationId xmlns:a16="http://schemas.microsoft.com/office/drawing/2014/main" id="{19AF6BA9-F4A5-271B-605B-83B0C69A8DF7}"/>
              </a:ext>
            </a:extLst>
          </p:cNvPr>
          <p:cNvSpPr>
            <a:spLocks noGrp="1"/>
          </p:cNvSpPr>
          <p:nvPr>
            <p:ph type="body" idx="1"/>
          </p:nvPr>
        </p:nvSpPr>
        <p:spPr bwMode="auto">
          <a:xfrm>
            <a:off x="446619" y="1600205"/>
            <a:ext cx="11152716"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82D663B8-CF3C-9D22-9287-99CC684B35F4}"/>
              </a:ext>
            </a:extLst>
          </p:cNvPr>
          <p:cNvSpPr>
            <a:spLocks noGrp="1"/>
          </p:cNvSpPr>
          <p:nvPr>
            <p:ph type="sldNum" sz="quarter" idx="4"/>
          </p:nvPr>
        </p:nvSpPr>
        <p:spPr>
          <a:xfrm>
            <a:off x="433917" y="626110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009DB6B2-046A-477B-8525-6871EF0EAF1B}" type="slidenum">
              <a:rPr lang="en-US" altLang="en-US"/>
              <a:pPr>
                <a:defRPr/>
              </a:pPr>
              <a:t>‹#›</a:t>
            </a:fld>
            <a:endParaRPr lang="en-US" altLang="en-US"/>
          </a:p>
        </p:txBody>
      </p:sp>
      <p:pic>
        <p:nvPicPr>
          <p:cNvPr id="2053" name="Picture 4" descr="IHCDA-Logo-RGB.jpg">
            <a:extLst>
              <a:ext uri="{FF2B5EF4-FFF2-40B4-BE49-F238E27FC236}">
                <a16:creationId xmlns:a16="http://schemas.microsoft.com/office/drawing/2014/main" id="{3179282A-B205-13D6-AD54-702829B2F10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900588" y="6021388"/>
            <a:ext cx="2736849"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58980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189"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377"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566"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754"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71" indent="-225420"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385" indent="-227008"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48" indent="-225420"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762" indent="-227008"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25" indent="-225420"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2C79872-27D0-A6E1-FD01-0ABDFB86ADA3}"/>
              </a:ext>
            </a:extLst>
          </p:cNvPr>
          <p:cNvSpPr>
            <a:spLocks noGrp="1"/>
          </p:cNvSpPr>
          <p:nvPr>
            <p:ph type="title"/>
          </p:nvPr>
        </p:nvSpPr>
        <p:spPr bwMode="auto">
          <a:xfrm>
            <a:off x="446619" y="274638"/>
            <a:ext cx="111527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ENTER HEADLINE</a:t>
            </a:r>
          </a:p>
        </p:txBody>
      </p:sp>
      <p:sp>
        <p:nvSpPr>
          <p:cNvPr id="2051" name="Text Placeholder 2">
            <a:extLst>
              <a:ext uri="{FF2B5EF4-FFF2-40B4-BE49-F238E27FC236}">
                <a16:creationId xmlns:a16="http://schemas.microsoft.com/office/drawing/2014/main" id="{19AF6BA9-F4A5-271B-605B-83B0C69A8DF7}"/>
              </a:ext>
            </a:extLst>
          </p:cNvPr>
          <p:cNvSpPr>
            <a:spLocks noGrp="1"/>
          </p:cNvSpPr>
          <p:nvPr>
            <p:ph type="body" idx="1"/>
          </p:nvPr>
        </p:nvSpPr>
        <p:spPr bwMode="auto">
          <a:xfrm>
            <a:off x="446619" y="1600205"/>
            <a:ext cx="11152716"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82D663B8-CF3C-9D22-9287-99CC684B35F4}"/>
              </a:ext>
            </a:extLst>
          </p:cNvPr>
          <p:cNvSpPr>
            <a:spLocks noGrp="1"/>
          </p:cNvSpPr>
          <p:nvPr>
            <p:ph type="sldNum" sz="quarter" idx="4"/>
          </p:nvPr>
        </p:nvSpPr>
        <p:spPr>
          <a:xfrm>
            <a:off x="433917" y="626110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003359"/>
                </a:solidFill>
              </a:defRPr>
            </a:lvl1pPr>
          </a:lstStyle>
          <a:p>
            <a:pPr>
              <a:defRPr/>
            </a:pPr>
            <a:fld id="{009DB6B2-046A-477B-8525-6871EF0EAF1B}" type="slidenum">
              <a:rPr lang="en-US" altLang="en-US"/>
              <a:pPr>
                <a:defRPr/>
              </a:pPr>
              <a:t>‹#›</a:t>
            </a:fld>
            <a:endParaRPr lang="en-US" altLang="en-US"/>
          </a:p>
        </p:txBody>
      </p:sp>
      <p:pic>
        <p:nvPicPr>
          <p:cNvPr id="2053" name="Picture 4" descr="IHCDA-Logo-RGB.jpg">
            <a:extLst>
              <a:ext uri="{FF2B5EF4-FFF2-40B4-BE49-F238E27FC236}">
                <a16:creationId xmlns:a16="http://schemas.microsoft.com/office/drawing/2014/main" id="{3179282A-B205-13D6-AD54-702829B2F10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900588" y="6021388"/>
            <a:ext cx="2736849"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18414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0" fontAlgn="base" hangingPunct="0">
        <a:spcBef>
          <a:spcPct val="0"/>
        </a:spcBef>
        <a:spcAft>
          <a:spcPct val="0"/>
        </a:spcAft>
        <a:defRPr sz="3000" b="1" kern="1200">
          <a:solidFill>
            <a:srgbClr val="A2AD00"/>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189"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377"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566"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754" algn="l" rtl="0" fontAlgn="base">
        <a:spcBef>
          <a:spcPct val="0"/>
        </a:spcBef>
        <a:spcAft>
          <a:spcPct val="0"/>
        </a:spcAft>
        <a:defRPr sz="3000">
          <a:solidFill>
            <a:srgbClr val="F0AB00"/>
          </a:solidFill>
          <a:latin typeface="NeutraText-Demi" pitchFamily="-112" charset="0"/>
          <a:ea typeface="ＭＳ Ｐゴシック" pitchFamily="-112" charset="-128"/>
        </a:defRPr>
      </a:lvl9pPr>
    </p:titleStyle>
    <p:bodyStyle>
      <a:lvl1pPr marL="687371" indent="-225420" algn="l" rtl="0" eaLnBrk="0" fontAlgn="base" hangingPunct="0">
        <a:spcBef>
          <a:spcPct val="0"/>
        </a:spcBef>
        <a:spcAft>
          <a:spcPct val="0"/>
        </a:spcAft>
        <a:buClr>
          <a:srgbClr val="003359"/>
        </a:buClr>
        <a:buFont typeface="Arial" panose="020B0604020202020204" pitchFamily="34" charset="0"/>
        <a:buChar char="•"/>
        <a:defRPr sz="1600" kern="1200">
          <a:solidFill>
            <a:srgbClr val="003359"/>
          </a:solidFill>
          <a:latin typeface="Arial"/>
          <a:ea typeface="ＭＳ Ｐゴシック" pitchFamily="-112" charset="-128"/>
          <a:cs typeface="Arial"/>
        </a:defRPr>
      </a:lvl1pPr>
      <a:lvl2pPr marL="1141385" indent="-227008" algn="l" rtl="0" eaLnBrk="0" fontAlgn="base" hangingPunct="0">
        <a:spcBef>
          <a:spcPct val="0"/>
        </a:spcBef>
        <a:spcAft>
          <a:spcPct val="0"/>
        </a:spcAft>
        <a:buClr>
          <a:srgbClr val="003359"/>
        </a:buClr>
        <a:buFont typeface="Frutiger LT Std 45 Light"/>
        <a:buChar char="‐"/>
        <a:defRPr sz="1400" kern="1200">
          <a:solidFill>
            <a:srgbClr val="003359"/>
          </a:solidFill>
          <a:latin typeface="Arial"/>
          <a:ea typeface="ＭＳ Ｐゴシック" pitchFamily="-112" charset="-128"/>
          <a:cs typeface="Arial"/>
        </a:defRPr>
      </a:lvl2pPr>
      <a:lvl3pPr marL="1601748" indent="-225420" algn="l" rtl="0" eaLnBrk="0" fontAlgn="base" hangingPunct="0">
        <a:spcBef>
          <a:spcPct val="0"/>
        </a:spcBef>
        <a:spcAft>
          <a:spcPct val="0"/>
        </a:spcAft>
        <a:buClr>
          <a:srgbClr val="003359"/>
        </a:buClr>
        <a:buFont typeface="Arial" panose="020B0604020202020204" pitchFamily="34" charset="0"/>
        <a:buChar char="•"/>
        <a:defRPr sz="1200" kern="1200">
          <a:solidFill>
            <a:srgbClr val="003359"/>
          </a:solidFill>
          <a:latin typeface="Arial"/>
          <a:ea typeface="ＭＳ Ｐゴシック" pitchFamily="-112" charset="-128"/>
          <a:cs typeface="Arial"/>
        </a:defRPr>
      </a:lvl3pPr>
      <a:lvl4pPr marL="2055762" indent="-227008" algn="l" rtl="0" eaLnBrk="0" fontAlgn="base" hangingPunct="0">
        <a:spcBef>
          <a:spcPct val="0"/>
        </a:spcBef>
        <a:spcAft>
          <a:spcPct val="0"/>
        </a:spcAft>
        <a:buClr>
          <a:srgbClr val="003359"/>
        </a:buClr>
        <a:buFont typeface="Frutiger LT Std 45 Light"/>
        <a:buChar char="‐"/>
        <a:defRPr sz="1000" kern="1200">
          <a:solidFill>
            <a:srgbClr val="003359"/>
          </a:solidFill>
          <a:latin typeface="Arial"/>
          <a:ea typeface="ＭＳ Ｐゴシック" pitchFamily="-112" charset="-128"/>
          <a:cs typeface="Arial"/>
        </a:defRPr>
      </a:lvl4pPr>
      <a:lvl5pPr marL="2516125" indent="-225420" algn="l" rtl="0" eaLnBrk="0" fontAlgn="base" hangingPunct="0">
        <a:spcBef>
          <a:spcPct val="0"/>
        </a:spcBef>
        <a:spcAft>
          <a:spcPct val="0"/>
        </a:spcAft>
        <a:buClr>
          <a:srgbClr val="003359"/>
        </a:buClr>
        <a:buFont typeface="Arial" panose="020B0604020202020204" pitchFamily="34" charset="0"/>
        <a:buChar char="•"/>
        <a:defRPr sz="800" kern="1200">
          <a:solidFill>
            <a:srgbClr val="003359"/>
          </a:solidFill>
          <a:latin typeface="Arial"/>
          <a:ea typeface="ＭＳ Ｐゴシック" pitchFamily="-112" charset="-128"/>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54_0.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microsoft.com/office/2018/10/relationships/comments" Target="../comments/modernComment_110_3E56969F.xml"/><Relationship Id="rId7" Type="http://schemas.openxmlformats.org/officeDocument/2006/relationships/image" Target="../media/image10.jpe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30.svg"/><Relationship Id="rId5" Type="http://schemas.openxmlformats.org/officeDocument/2006/relationships/image" Target="../media/image1.pn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hyperlink" Target="https://www.in.gov/ihcda/" TargetMode="External"/><Relationship Id="rId9" Type="http://schemas.openxmlformats.org/officeDocument/2006/relationships/image" Target="../media/image28.sv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18" Type="http://schemas.openxmlformats.org/officeDocument/2006/relationships/image" Target="../media/image48.png"/><Relationship Id="rId3" Type="http://schemas.microsoft.com/office/2018/10/relationships/comments" Target="../comments/modernComment_16D_88F1507.xml"/><Relationship Id="rId21" Type="http://schemas.openxmlformats.org/officeDocument/2006/relationships/image" Target="../media/image51.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notesSlide" Target="../notesSlides/notesSlide11.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svg"/><Relationship Id="rId24" Type="http://schemas.openxmlformats.org/officeDocument/2006/relationships/image" Target="../media/image10.jpeg"/><Relationship Id="rId5" Type="http://schemas.openxmlformats.org/officeDocument/2006/relationships/image" Target="../media/image35.png"/><Relationship Id="rId15" Type="http://schemas.openxmlformats.org/officeDocument/2006/relationships/image" Target="../media/image45.svg"/><Relationship Id="rId23" Type="http://schemas.openxmlformats.org/officeDocument/2006/relationships/image" Target="../media/image1.png"/><Relationship Id="rId10" Type="http://schemas.openxmlformats.org/officeDocument/2006/relationships/image" Target="../media/image40.png"/><Relationship Id="rId19" Type="http://schemas.openxmlformats.org/officeDocument/2006/relationships/image" Target="../media/image49.svg"/><Relationship Id="rId4" Type="http://schemas.openxmlformats.org/officeDocument/2006/relationships/image" Target="../media/image11.jpe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hyperlink" Target="https://www.in.gov/ihcda/"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18/10/relationships/comments" Target="../comments/modernComment_2A4_FA391AAB.xml"/><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in.gov/ihcda/" TargetMode="Externa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18/10/relationships/comments" Target="../comments/modernComment_29F_D2663AF8.xml"/><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18/10/relationships/comments" Target="../comments/modernComment_108_FA891264.xml"/><Relationship Id="rId7"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in.gov/ihcda/" TargetMode="Externa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18" Type="http://schemas.openxmlformats.org/officeDocument/2006/relationships/image" Target="../media/image64.png"/><Relationship Id="rId3" Type="http://schemas.microsoft.com/office/2018/10/relationships/comments" Target="../comments/modernComment_174_2038AB41.xml"/><Relationship Id="rId7" Type="http://schemas.openxmlformats.org/officeDocument/2006/relationships/image" Target="../media/image10.jpe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notesSlide" Target="../notesSlides/notesSlide15.xml"/><Relationship Id="rId16"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57.svg"/><Relationship Id="rId5" Type="http://schemas.openxmlformats.org/officeDocument/2006/relationships/hyperlink" Target="https://www.in.gov/ihcda/" TargetMode="External"/><Relationship Id="rId15" Type="http://schemas.openxmlformats.org/officeDocument/2006/relationships/image" Target="../media/image61.svg"/><Relationship Id="rId10" Type="http://schemas.openxmlformats.org/officeDocument/2006/relationships/image" Target="../media/image56.png"/><Relationship Id="rId19" Type="http://schemas.openxmlformats.org/officeDocument/2006/relationships/image" Target="../media/image65.svg"/><Relationship Id="rId4" Type="http://schemas.openxmlformats.org/officeDocument/2006/relationships/image" Target="../media/image11.jpeg"/><Relationship Id="rId9" Type="http://schemas.openxmlformats.org/officeDocument/2006/relationships/image" Target="../media/image55.svg"/><Relationship Id="rId1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0.jpeg"/><Relationship Id="rId7" Type="http://schemas.openxmlformats.org/officeDocument/2006/relationships/image" Target="../media/image69.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svg"/><Relationship Id="rId10" Type="http://schemas.openxmlformats.org/officeDocument/2006/relationships/image" Target="../media/image11.jpeg"/><Relationship Id="rId4" Type="http://schemas.openxmlformats.org/officeDocument/2006/relationships/image" Target="../media/image66.png"/><Relationship Id="rId9" Type="http://schemas.openxmlformats.org/officeDocument/2006/relationships/image" Target="../media/image71.svg"/></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18/10/relationships/comments" Target="../comments/modernComment_29C_10644E0D.xml"/><Relationship Id="rId7"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in.gov/ihcda/" TargetMode="Externa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in.gov/ihcda/" TargetMode="External"/><Relationship Id="rId7"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2.png"/><Relationship Id="rId4" Type="http://schemas.openxmlformats.org/officeDocument/2006/relationships/image" Target="../media/image1.png"/><Relationship Id="rId9" Type="http://schemas.openxmlformats.org/officeDocument/2006/relationships/chart" Target="../charts/chart4.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hart" Target="../charts/chart5.xml"/><Relationship Id="rId7" Type="http://schemas.openxmlformats.org/officeDocument/2006/relationships/hyperlink" Target="https://www.in.gov/ihcd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3.png"/><Relationship Id="rId4" Type="http://schemas.openxmlformats.org/officeDocument/2006/relationships/chart" Target="../charts/chart6.xm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18/10/relationships/comments" Target="../comments/modernComment_170_829C8048.xml"/><Relationship Id="rId7" Type="http://schemas.openxmlformats.org/officeDocument/2006/relationships/hyperlink" Target="https://www.in.gov/ihcd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chart" Target="../charts/chart8.xml"/><Relationship Id="rId10" Type="http://schemas.openxmlformats.org/officeDocument/2006/relationships/image" Target="../media/image73.png"/><Relationship Id="rId4" Type="http://schemas.openxmlformats.org/officeDocument/2006/relationships/chart" Target="../charts/chart7.xml"/><Relationship Id="rId9"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microsoft.com/office/2018/10/relationships/comments" Target="../comments/modernComment_2A7_17244F1C.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2A6_FFA4800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18" Type="http://schemas.openxmlformats.org/officeDocument/2006/relationships/image" Target="../media/image11.jpeg"/><Relationship Id="rId3" Type="http://schemas.openxmlformats.org/officeDocument/2006/relationships/hyperlink" Target="https://www.in.gov/ihcda/" TargetMode="External"/><Relationship Id="rId7" Type="http://schemas.openxmlformats.org/officeDocument/2006/relationships/image" Target="../media/image55.svg"/><Relationship Id="rId12" Type="http://schemas.openxmlformats.org/officeDocument/2006/relationships/image" Target="../media/image60.png"/><Relationship Id="rId17" Type="http://schemas.openxmlformats.org/officeDocument/2006/relationships/image" Target="../media/image65.svg"/><Relationship Id="rId2" Type="http://schemas.openxmlformats.org/officeDocument/2006/relationships/notesSlide" Target="../notesSlides/notesSlide23.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10.jpeg"/><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image" Target="../media/image1.png"/><Relationship Id="rId9" Type="http://schemas.openxmlformats.org/officeDocument/2006/relationships/image" Target="../media/image57.svg"/><Relationship Id="rId1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hyperlink" Target="https://www.in.gov/ihcda/"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18/10/relationships/comments" Target="../comments/modernComment_2A3_0.xml"/><Relationship Id="rId7"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hyperlink" Target="https://www.in.gov/ihcda/" TargetMode="Externa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147_956DE969.xml"/><Relationship Id="rId7"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41.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hyperlink" Target="https://www.in.gov/ihcd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75.sv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hyperlink" Target="https://www.in.gov/ihcda/"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microsoft.com/office/2018/10/relationships/comments" Target="../comments/modernComment_101_ACF869D1.xml"/><Relationship Id="rId7" Type="http://schemas.openxmlformats.org/officeDocument/2006/relationships/image" Target="../media/image11.jpe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diagramColors" Target="../diagrams/colors1.xml"/><Relationship Id="rId5" Type="http://schemas.openxmlformats.org/officeDocument/2006/relationships/image" Target="../media/image1.png"/><Relationship Id="rId10" Type="http://schemas.openxmlformats.org/officeDocument/2006/relationships/diagramQuickStyle" Target="../diagrams/quickStyle1.xml"/><Relationship Id="rId4" Type="http://schemas.openxmlformats.org/officeDocument/2006/relationships/hyperlink" Target="https://www.in.gov/ihcda/" TargetMode="External"/><Relationship Id="rId9"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chart" Target="../charts/chart13.xml"/><Relationship Id="rId3" Type="http://schemas.microsoft.com/office/2018/10/relationships/comments" Target="../comments/modernComment_2AF_92A9AA31.xml"/><Relationship Id="rId7"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hyperlink" Target="https://www.in.gov/ihcda/"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18/10/relationships/comments" Target="../comments/modernComment_298_1B2215B8.xml"/><Relationship Id="rId7" Type="http://schemas.openxmlformats.org/officeDocument/2006/relationships/hyperlink" Target="https://www.in.gov/ihcda/" TargetMode="External"/><Relationship Id="rId2" Type="http://schemas.openxmlformats.org/officeDocument/2006/relationships/notesSlide" Target="../notesSlides/notesSlide31.xml"/><Relationship Id="rId1" Type="http://schemas.openxmlformats.org/officeDocument/2006/relationships/slideLayout" Target="../slideLayouts/slideLayout3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microsoft.com/office/2018/10/relationships/comments" Target="../comments/modernComment_2AE_AF7C2E0C.xml"/><Relationship Id="rId7" Type="http://schemas.microsoft.com/office/2007/relationships/hdphoto" Target="../media/hdphoto2.wdp"/><Relationship Id="rId2" Type="http://schemas.openxmlformats.org/officeDocument/2006/relationships/notesSlide" Target="../notesSlides/notesSlide32.xml"/><Relationship Id="rId1" Type="http://schemas.openxmlformats.org/officeDocument/2006/relationships/slideLayout" Target="../slideLayouts/slideLayout52.xml"/><Relationship Id="rId6" Type="http://schemas.openxmlformats.org/officeDocument/2006/relationships/image" Target="../media/image78.png"/><Relationship Id="rId5" Type="http://schemas.openxmlformats.org/officeDocument/2006/relationships/image" Target="../media/image10.jpeg"/><Relationship Id="rId10" Type="http://schemas.openxmlformats.org/officeDocument/2006/relationships/image" Target="../media/image1.png"/><Relationship Id="rId4" Type="http://schemas.openxmlformats.org/officeDocument/2006/relationships/image" Target="../media/image11.jpeg"/><Relationship Id="rId9" Type="http://schemas.openxmlformats.org/officeDocument/2006/relationships/hyperlink" Target="https://www.in.gov/ihcda/"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18/10/relationships/comments" Target="../comments/modernComment_299_E3795D92.xml"/><Relationship Id="rId7" Type="http://schemas.openxmlformats.org/officeDocument/2006/relationships/hyperlink" Target="https://www.in.gov/ihcda/" TargetMode="External"/><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8" Type="http://schemas.openxmlformats.org/officeDocument/2006/relationships/chart" Target="../charts/chart16.xml"/><Relationship Id="rId3" Type="http://schemas.microsoft.com/office/2018/10/relationships/comments" Target="../comments/modernComment_109_2DB403C7.xml"/><Relationship Id="rId7"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hyperlink" Target="https://www.in.gov/ihcda/" TargetMode="External"/><Relationship Id="rId9" Type="http://schemas.openxmlformats.org/officeDocument/2006/relationships/image" Target="../media/image73.png"/></Relationships>
</file>

<file path=ppt/slides/_rels/slide3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chart" Target="../charts/chart17.xml"/><Relationship Id="rId7" Type="http://schemas.openxmlformats.org/officeDocument/2006/relationships/image" Target="../media/image80.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prosperityindiana.or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image" Target="../media/image81.png"/><Relationship Id="rId7"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in.gov/ihcda/indiana-balance-of-state-continuum-of-care/development-days/" TargetMode="External"/><Relationship Id="rId5" Type="http://schemas.openxmlformats.org/officeDocument/2006/relationships/hyperlink" Target="https://www.unitedforalice.org/key-findings/Indiana" TargetMode="Externa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4.xml"/><Relationship Id="rId3" Type="http://schemas.microsoft.com/office/2018/10/relationships/comments" Target="../comments/modernComment_10C_A2639E60.xml"/><Relationship Id="rId7" Type="http://schemas.openxmlformats.org/officeDocument/2006/relationships/image" Target="../media/image11.jpeg"/><Relationship Id="rId12"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diagramColors" Target="../diagrams/colors4.xml"/><Relationship Id="rId5" Type="http://schemas.openxmlformats.org/officeDocument/2006/relationships/image" Target="../media/image1.png"/><Relationship Id="rId10" Type="http://schemas.openxmlformats.org/officeDocument/2006/relationships/diagramQuickStyle" Target="../diagrams/quickStyle4.xml"/><Relationship Id="rId4" Type="http://schemas.openxmlformats.org/officeDocument/2006/relationships/hyperlink" Target="https://www.in.gov/ihcda/" TargetMode="External"/><Relationship Id="rId9"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www.in.gov/ihcda/" TargetMode="External"/><Relationship Id="rId7" Type="http://schemas.openxmlformats.org/officeDocument/2006/relationships/image" Target="../media/image82.png"/><Relationship Id="rId12" Type="http://schemas.openxmlformats.org/officeDocument/2006/relationships/hyperlink" Target="https://www.chipindy.org/streetstohomeind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hyperlink" Target="https://www.chipindy.org/streetreach/" TargetMode="External"/><Relationship Id="rId5" Type="http://schemas.openxmlformats.org/officeDocument/2006/relationships/image" Target="../media/image10.jpeg"/><Relationship Id="rId10" Type="http://schemas.openxmlformats.org/officeDocument/2006/relationships/hyperlink" Target="https://www.chipindy.org/hoh/" TargetMode="External"/><Relationship Id="rId4" Type="http://schemas.openxmlformats.org/officeDocument/2006/relationships/image" Target="../media/image1.png"/><Relationship Id="rId9"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hyperlink" Target="https://www.in.gov/ihcda/" TargetMode="External"/><Relationship Id="rId2" Type="http://schemas.openxmlformats.org/officeDocument/2006/relationships/notesSlide" Target="../notesSlides/notesSlide39.xml"/><Relationship Id="rId1" Type="http://schemas.openxmlformats.org/officeDocument/2006/relationships/slideLayout" Target="../slideLayouts/slideLayout5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hyperlink" Target="https://www.in.gov/ihcda/"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1.jpeg"/><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18/10/relationships/comments" Target="../comments/modernComment_156_817FAEB3.xml"/><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hyperlink" Target="mailto:aroll@chipindy.org" TargetMode="External"/><Relationship Id="rId5" Type="http://schemas.openxmlformats.org/officeDocument/2006/relationships/hyperlink" Target="mailto:cocnetwork@ihcda.in.gov"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18/10/relationships/comments" Target="../comments/modernComment_165_A1E56487.xml"/><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hyperlink" Target="https://www.in.gov/ihcda/" TargetMode="External"/></Relationships>
</file>

<file path=ppt/slides/_rels/slide6.xml.rels><?xml version="1.0" encoding="UTF-8" standalone="yes"?>
<Relationships xmlns="http://schemas.openxmlformats.org/package/2006/relationships"><Relationship Id="rId3" Type="http://schemas.microsoft.com/office/2018/10/relationships/comments" Target="../comments/modernComment_17C_55D4466B.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253_BD5A6A05.xml"/><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microsoft.com/office/2018/10/relationships/comments" Target="../comments/modernComment_29A_F3F08FBD.xml"/><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10.jpeg"/><Relationship Id="rId2" Type="http://schemas.openxmlformats.org/officeDocument/2006/relationships/notesSlide" Target="../notesSlides/notesSlide8.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hyperlink" Target="https://www.in.gov/ihcda/"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C5D1881-C3CF-563B-C68D-346C3C23E9EE}"/>
              </a:ext>
            </a:extLst>
          </p:cNvPr>
          <p:cNvSpPr>
            <a:spLocks noGrp="1"/>
          </p:cNvSpPr>
          <p:nvPr>
            <p:ph type="ctrTitle"/>
          </p:nvPr>
        </p:nvSpPr>
        <p:spPr>
          <a:xfrm>
            <a:off x="460378" y="1281118"/>
            <a:ext cx="11189081" cy="1139825"/>
          </a:xfrm>
        </p:spPr>
        <p:txBody>
          <a:bodyPr/>
          <a:lstStyle/>
          <a:p>
            <a:r>
              <a:rPr lang="en-US" altLang="en-US" cap="none">
                <a:latin typeface="Arial Bold" panose="020B0704020202020204" pitchFamily="34" charset="0"/>
                <a:ea typeface="ＭＳ Ｐゴシック" panose="020B0600070205080204" pitchFamily="34" charset="-128"/>
                <a:cs typeface="Arial Bold" panose="020B0704020202020204" pitchFamily="34" charset="0"/>
              </a:rPr>
              <a:t>State of Homelessness in Indiana</a:t>
            </a:r>
          </a:p>
        </p:txBody>
      </p:sp>
      <p:sp>
        <p:nvSpPr>
          <p:cNvPr id="13316" name="TextBox 4">
            <a:extLst>
              <a:ext uri="{FF2B5EF4-FFF2-40B4-BE49-F238E27FC236}">
                <a16:creationId xmlns:a16="http://schemas.microsoft.com/office/drawing/2014/main" id="{9EC6AB11-DB4A-A308-C544-722273B81C12}"/>
              </a:ext>
            </a:extLst>
          </p:cNvPr>
          <p:cNvSpPr txBox="1">
            <a:spLocks noChangeArrowheads="1"/>
          </p:cNvSpPr>
          <p:nvPr/>
        </p:nvSpPr>
        <p:spPr bwMode="auto">
          <a:xfrm>
            <a:off x="460373" y="4755948"/>
            <a:ext cx="3621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solidFill>
                  <a:schemeClr val="bg1"/>
                </a:solidFill>
              </a:rPr>
              <a:t>August 27</a:t>
            </a:r>
            <a:r>
              <a:rPr lang="en-US" altLang="en-US" baseline="30000">
                <a:solidFill>
                  <a:schemeClr val="bg1"/>
                </a:solidFill>
              </a:rPr>
              <a:t>th</a:t>
            </a:r>
            <a:r>
              <a:rPr lang="en-US" altLang="en-US">
                <a:solidFill>
                  <a:schemeClr val="bg1"/>
                </a:solidFill>
              </a:rPr>
              <a:t>, 2025</a:t>
            </a:r>
          </a:p>
        </p:txBody>
      </p:sp>
      <p:sp>
        <p:nvSpPr>
          <p:cNvPr id="13317" name="TextBox 5">
            <a:extLst>
              <a:ext uri="{FF2B5EF4-FFF2-40B4-BE49-F238E27FC236}">
                <a16:creationId xmlns:a16="http://schemas.microsoft.com/office/drawing/2014/main" id="{4069594D-5751-57E3-60D7-26276B84A9DB}"/>
              </a:ext>
            </a:extLst>
          </p:cNvPr>
          <p:cNvSpPr txBox="1">
            <a:spLocks noChangeArrowheads="1"/>
          </p:cNvSpPr>
          <p:nvPr/>
        </p:nvSpPr>
        <p:spPr bwMode="auto">
          <a:xfrm>
            <a:off x="460373" y="3161183"/>
            <a:ext cx="9665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dirty="0">
                <a:solidFill>
                  <a:schemeClr val="bg1"/>
                </a:solidFill>
              </a:rPr>
              <a:t>Abe Roll (he/him), </a:t>
            </a:r>
            <a:r>
              <a:rPr lang="en-US" altLang="en-US" i="1" dirty="0">
                <a:solidFill>
                  <a:schemeClr val="bg1"/>
                </a:solidFill>
              </a:rPr>
              <a:t>HMIS Data Narrator, Coalition for Homelessness Intervention &amp; Prevention</a:t>
            </a:r>
            <a:endParaRPr lang="en-US" altLang="en-US" dirty="0">
              <a:solidFill>
                <a:schemeClr val="bg1"/>
              </a:solidFill>
            </a:endParaRPr>
          </a:p>
          <a:p>
            <a:r>
              <a:rPr lang="en-US" altLang="en-US" dirty="0">
                <a:solidFill>
                  <a:schemeClr val="bg1"/>
                </a:solidFill>
              </a:rPr>
              <a:t>Abigail Kornberger (she/her), </a:t>
            </a:r>
            <a:r>
              <a:rPr lang="en-US" altLang="en-US" i="1" dirty="0">
                <a:solidFill>
                  <a:schemeClr val="bg1"/>
                </a:solidFill>
              </a:rPr>
              <a:t>HMIS Data Analyst, IHCDA</a:t>
            </a:r>
          </a:p>
          <a:p>
            <a:r>
              <a:rPr lang="en-US" altLang="en-US" dirty="0">
                <a:solidFill>
                  <a:schemeClr val="bg1"/>
                </a:solidFill>
              </a:rPr>
              <a:t>Daniella Jordán Gonzales (she/her), </a:t>
            </a:r>
            <a:r>
              <a:rPr lang="en-US" altLang="en-US" i="1" dirty="0">
                <a:solidFill>
                  <a:schemeClr val="bg1"/>
                </a:solidFill>
              </a:rPr>
              <a:t>HMIS Data Analyst, IHCDA</a:t>
            </a:r>
          </a:p>
        </p:txBody>
      </p:sp>
      <p:pic>
        <p:nvPicPr>
          <p:cNvPr id="2" name="Picture 1" descr="Graphical user interface, text, application&#10;&#10;AI-generated content may be incorrect.">
            <a:extLst>
              <a:ext uri="{FF2B5EF4-FFF2-40B4-BE49-F238E27FC236}">
                <a16:creationId xmlns:a16="http://schemas.microsoft.com/office/drawing/2014/main" id="{D5222285-2C59-62A5-C72C-E21F26C3593F}"/>
              </a:ext>
            </a:extLst>
          </p:cNvPr>
          <p:cNvPicPr>
            <a:picLocks noChangeAspect="1"/>
          </p:cNvPicPr>
          <p:nvPr/>
        </p:nvPicPr>
        <p:blipFill>
          <a:blip r:embed="rId5">
            <a:extLst>
              <a:ext uri="{28A0092B-C50C-407E-A947-70E740481C1C}">
                <a14:useLocalDpi xmlns:a14="http://schemas.microsoft.com/office/drawing/2010/main" val="0"/>
              </a:ext>
            </a:extLst>
          </a:blip>
          <a:srcRect l="5891" t="18216" r="6124" b="16607"/>
          <a:stretch>
            <a:fillRect/>
          </a:stretch>
        </p:blipFill>
        <p:spPr>
          <a:xfrm>
            <a:off x="460373" y="5796715"/>
            <a:ext cx="3376611" cy="697131"/>
          </a:xfrm>
          <a:prstGeom prst="rect">
            <a:avLst/>
          </a:prstGeom>
        </p:spPr>
      </p:pic>
      <p:pic>
        <p:nvPicPr>
          <p:cNvPr id="5" name="Picture 4">
            <a:extLst>
              <a:ext uri="{FF2B5EF4-FFF2-40B4-BE49-F238E27FC236}">
                <a16:creationId xmlns:a16="http://schemas.microsoft.com/office/drawing/2014/main" id="{9DE1AE34-8643-C02E-DA9A-901F92A2C6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4509" y="5663134"/>
            <a:ext cx="2622982" cy="830712"/>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a:extLst>
              <a:ext uri="{FF2B5EF4-FFF2-40B4-BE49-F238E27FC236}">
                <a16:creationId xmlns:a16="http://schemas.microsoft.com/office/drawing/2014/main" id="{D68A2B56-0CE8-3A42-28D5-B9319E138225}"/>
              </a:ext>
            </a:extLst>
          </p:cNvPr>
          <p:cNvPicPr>
            <a:picLocks noChangeAspect="1"/>
          </p:cNvPicPr>
          <p:nvPr/>
        </p:nvPicPr>
        <p:blipFill>
          <a:blip r:embed="rId5"/>
          <a:stretch>
            <a:fillRect/>
          </a:stretch>
        </p:blipFill>
        <p:spPr>
          <a:xfrm>
            <a:off x="8879288" y="5900530"/>
            <a:ext cx="2866090" cy="895089"/>
          </a:xfrm>
          <a:prstGeom prst="rect">
            <a:avLst/>
          </a:prstGeom>
        </p:spPr>
      </p:pic>
      <p:pic>
        <p:nvPicPr>
          <p:cNvPr id="5" name="Picture 4" descr="Graphical user interface, application">
            <a:extLst>
              <a:ext uri="{FF2B5EF4-FFF2-40B4-BE49-F238E27FC236}">
                <a16:creationId xmlns:a16="http://schemas.microsoft.com/office/drawing/2014/main" id="{EA5F536C-0D7A-60F4-463A-1F11A6313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blue and white logo&#10;&#10;Description automatically generated">
            <a:extLst>
              <a:ext uri="{FF2B5EF4-FFF2-40B4-BE49-F238E27FC236}">
                <a16:creationId xmlns:a16="http://schemas.microsoft.com/office/drawing/2014/main" id="{E0C6B5E8-E2BA-F1D2-8C5E-20A3C60A2E93}"/>
              </a:ext>
            </a:extLst>
          </p:cNvPr>
          <p:cNvPicPr>
            <a:picLocks noChangeAspect="1"/>
          </p:cNvPicPr>
          <p:nvPr/>
        </p:nvPicPr>
        <p:blipFill rotWithShape="1">
          <a:blip r:embed="rId7">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8" name="Graphic 7" descr="Child with balloon with solid fill">
            <a:extLst>
              <a:ext uri="{FF2B5EF4-FFF2-40B4-BE49-F238E27FC236}">
                <a16:creationId xmlns:a16="http://schemas.microsoft.com/office/drawing/2014/main" id="{D17C22DD-4A2B-48D3-12ED-3B8AC67D97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76904" y="2155970"/>
            <a:ext cx="1968190" cy="1968190"/>
          </a:xfrm>
          <a:prstGeom prst="rect">
            <a:avLst/>
          </a:prstGeom>
        </p:spPr>
      </p:pic>
      <p:pic>
        <p:nvPicPr>
          <p:cNvPr id="10" name="Graphic 9" descr="Sling with solid fill">
            <a:extLst>
              <a:ext uri="{FF2B5EF4-FFF2-40B4-BE49-F238E27FC236}">
                <a16:creationId xmlns:a16="http://schemas.microsoft.com/office/drawing/2014/main" id="{DE9043FC-819E-EDB5-BE3E-17EA9461B95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6401478" y="2155970"/>
            <a:ext cx="1968190" cy="1968190"/>
          </a:xfrm>
          <a:prstGeom prst="rect">
            <a:avLst/>
          </a:prstGeom>
        </p:spPr>
      </p:pic>
      <p:sp>
        <p:nvSpPr>
          <p:cNvPr id="11" name="TextBox 10">
            <a:extLst>
              <a:ext uri="{FF2B5EF4-FFF2-40B4-BE49-F238E27FC236}">
                <a16:creationId xmlns:a16="http://schemas.microsoft.com/office/drawing/2014/main" id="{F48A4F78-4218-3309-9F22-DB5E325507AE}"/>
              </a:ext>
            </a:extLst>
          </p:cNvPr>
          <p:cNvSpPr txBox="1"/>
          <p:nvPr/>
        </p:nvSpPr>
        <p:spPr>
          <a:xfrm>
            <a:off x="3116105" y="4280954"/>
            <a:ext cx="2479150" cy="1384995"/>
          </a:xfrm>
          <a:prstGeom prst="rect">
            <a:avLst/>
          </a:prstGeom>
          <a:noFill/>
        </p:spPr>
        <p:txBody>
          <a:bodyPr wrap="square" rtlCol="0">
            <a:spAutoFit/>
          </a:bodyPr>
          <a:lstStyle/>
          <a:p>
            <a:pPr algn="ctr"/>
            <a:r>
              <a:rPr lang="en-US" sz="2800">
                <a:solidFill>
                  <a:schemeClr val="accent4"/>
                </a:solidFill>
                <a:cs typeface="Arial" panose="020B0604020202020204" pitchFamily="34" charset="0"/>
              </a:rPr>
              <a:t>Reunification of runaway youth</a:t>
            </a:r>
          </a:p>
        </p:txBody>
      </p:sp>
      <p:sp>
        <p:nvSpPr>
          <p:cNvPr id="12" name="TextBox 11">
            <a:extLst>
              <a:ext uri="{FF2B5EF4-FFF2-40B4-BE49-F238E27FC236}">
                <a16:creationId xmlns:a16="http://schemas.microsoft.com/office/drawing/2014/main" id="{32882080-BE03-B9C0-BE42-22F9972B12F3}"/>
              </a:ext>
            </a:extLst>
          </p:cNvPr>
          <p:cNvSpPr txBox="1"/>
          <p:nvPr/>
        </p:nvSpPr>
        <p:spPr>
          <a:xfrm>
            <a:off x="6094431" y="4298959"/>
            <a:ext cx="2479150" cy="954107"/>
          </a:xfrm>
          <a:prstGeom prst="rect">
            <a:avLst/>
          </a:prstGeom>
          <a:noFill/>
        </p:spPr>
        <p:txBody>
          <a:bodyPr wrap="square" rtlCol="0">
            <a:spAutoFit/>
          </a:bodyPr>
          <a:lstStyle/>
          <a:p>
            <a:pPr algn="ctr"/>
            <a:r>
              <a:rPr lang="en-US" sz="2800">
                <a:solidFill>
                  <a:schemeClr val="accent1"/>
                </a:solidFill>
                <a:cs typeface="Arial" panose="020B0604020202020204" pitchFamily="34" charset="0"/>
              </a:rPr>
              <a:t>Medical care services</a:t>
            </a:r>
          </a:p>
        </p:txBody>
      </p:sp>
      <p:pic>
        <p:nvPicPr>
          <p:cNvPr id="9" name="Graphic 8" descr="Care with solid fill">
            <a:extLst>
              <a:ext uri="{FF2B5EF4-FFF2-40B4-BE49-F238E27FC236}">
                <a16:creationId xmlns:a16="http://schemas.microsoft.com/office/drawing/2014/main" id="{4A78099C-87B9-EDF5-7B0C-CBC78C0F10D7}"/>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9426053" y="2155970"/>
            <a:ext cx="1968190" cy="1968190"/>
          </a:xfrm>
          <a:prstGeom prst="rect">
            <a:avLst/>
          </a:prstGeom>
        </p:spPr>
      </p:pic>
      <p:sp>
        <p:nvSpPr>
          <p:cNvPr id="13" name="TextBox 12">
            <a:extLst>
              <a:ext uri="{FF2B5EF4-FFF2-40B4-BE49-F238E27FC236}">
                <a16:creationId xmlns:a16="http://schemas.microsoft.com/office/drawing/2014/main" id="{A6FE84D4-648E-371C-21F5-CB0B88DD0CD3}"/>
              </a:ext>
            </a:extLst>
          </p:cNvPr>
          <p:cNvSpPr txBox="1"/>
          <p:nvPr/>
        </p:nvSpPr>
        <p:spPr>
          <a:xfrm>
            <a:off x="313905" y="4280953"/>
            <a:ext cx="2479150" cy="954107"/>
          </a:xfrm>
          <a:prstGeom prst="rect">
            <a:avLst/>
          </a:prstGeom>
          <a:noFill/>
        </p:spPr>
        <p:txBody>
          <a:bodyPr wrap="square" rtlCol="0">
            <a:spAutoFit/>
          </a:bodyPr>
          <a:lstStyle/>
          <a:p>
            <a:pPr algn="ctr"/>
            <a:r>
              <a:rPr lang="en-US" sz="2800">
                <a:solidFill>
                  <a:schemeClr val="tx2"/>
                </a:solidFill>
                <a:cs typeface="Arial" panose="020B0604020202020204" pitchFamily="34" charset="0"/>
              </a:rPr>
              <a:t>Connection to services</a:t>
            </a:r>
          </a:p>
        </p:txBody>
      </p:sp>
      <p:pic>
        <p:nvPicPr>
          <p:cNvPr id="14" name="Graphic 13" descr="Connections with solid fill">
            <a:extLst>
              <a:ext uri="{FF2B5EF4-FFF2-40B4-BE49-F238E27FC236}">
                <a16:creationId xmlns:a16="http://schemas.microsoft.com/office/drawing/2014/main" id="{FD47E6FE-A20B-55EF-1670-2EEB3A596612}"/>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569385" y="2155970"/>
            <a:ext cx="1968190" cy="1968190"/>
          </a:xfrm>
          <a:prstGeom prst="rect">
            <a:avLst/>
          </a:prstGeom>
        </p:spPr>
      </p:pic>
      <p:sp>
        <p:nvSpPr>
          <p:cNvPr id="15" name="Rectangle 1">
            <a:extLst>
              <a:ext uri="{FF2B5EF4-FFF2-40B4-BE49-F238E27FC236}">
                <a16:creationId xmlns:a16="http://schemas.microsoft.com/office/drawing/2014/main" id="{5B987938-28D7-8329-CAD8-A59A2B24F906}"/>
              </a:ext>
            </a:extLst>
          </p:cNvPr>
          <p:cNvSpPr>
            <a:spLocks noChangeArrowheads="1"/>
          </p:cNvSpPr>
          <p:nvPr/>
        </p:nvSpPr>
        <p:spPr bwMode="auto">
          <a:xfrm>
            <a:off x="-9719668" y="-9056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74834D-40DC-0570-E769-6731EF75D57F}"/>
              </a:ext>
            </a:extLst>
          </p:cNvPr>
          <p:cNvSpPr txBox="1"/>
          <p:nvPr/>
        </p:nvSpPr>
        <p:spPr>
          <a:xfrm>
            <a:off x="9072758" y="4298786"/>
            <a:ext cx="2479150" cy="954107"/>
          </a:xfrm>
          <a:prstGeom prst="rect">
            <a:avLst/>
          </a:prstGeom>
          <a:noFill/>
        </p:spPr>
        <p:txBody>
          <a:bodyPr wrap="square" rtlCol="0">
            <a:spAutoFit/>
          </a:bodyPr>
          <a:lstStyle/>
          <a:p>
            <a:pPr algn="ctr"/>
            <a:r>
              <a:rPr lang="en-US" sz="2800">
                <a:solidFill>
                  <a:schemeClr val="accent5"/>
                </a:solidFill>
                <a:cs typeface="Arial" panose="020B0604020202020204" pitchFamily="34" charset="0"/>
              </a:rPr>
              <a:t>Mental health responders</a:t>
            </a:r>
          </a:p>
        </p:txBody>
      </p:sp>
      <p:sp>
        <p:nvSpPr>
          <p:cNvPr id="3" name="Title 1">
            <a:extLst>
              <a:ext uri="{FF2B5EF4-FFF2-40B4-BE49-F238E27FC236}">
                <a16:creationId xmlns:a16="http://schemas.microsoft.com/office/drawing/2014/main" id="{8120D6DE-2948-C446-AC29-EE498275E3D8}"/>
              </a:ext>
            </a:extLst>
          </p:cNvPr>
          <p:cNvSpPr txBox="1">
            <a:spLocks/>
          </p:cNvSpPr>
          <p:nvPr/>
        </p:nvSpPr>
        <p:spPr bwMode="auto">
          <a:xfrm>
            <a:off x="418586" y="256806"/>
            <a:ext cx="111527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i="0" kern="1200" cap="all">
                <a:solidFill>
                  <a:srgbClr val="5B9C9F"/>
                </a:solidFill>
                <a:latin typeface="Arial Bold"/>
                <a:ea typeface="ＭＳ Ｐゴシック" pitchFamily="-112" charset="-128"/>
                <a:cs typeface="Arial Bold"/>
              </a:defRPr>
            </a:lvl1pPr>
            <a:lvl2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189"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6pPr>
            <a:lvl7pPr marL="914377"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7pPr>
            <a:lvl8pPr marL="1371566"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8pPr>
            <a:lvl9pPr marL="1828754"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9pPr>
          </a:lstStyle>
          <a:p>
            <a:r>
              <a:rPr lang="en-US" cap="none" dirty="0">
                <a:solidFill>
                  <a:schemeClr val="accent5"/>
                </a:solidFill>
              </a:rPr>
              <a:t>PIT: More Than Just a Count</a:t>
            </a:r>
          </a:p>
        </p:txBody>
      </p:sp>
    </p:spTree>
    <p:extLst>
      <p:ext uri="{BB962C8B-B14F-4D97-AF65-F5344CB8AC3E}">
        <p14:creationId xmlns:p14="http://schemas.microsoft.com/office/powerpoint/2010/main" val="104586204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a:extLst>
              <a:ext uri="{FF2B5EF4-FFF2-40B4-BE49-F238E27FC236}">
                <a16:creationId xmlns:a16="http://schemas.microsoft.com/office/drawing/2014/main" id="{B8279512-2B49-5EF4-4B4A-1B6C124CA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583" y="5928974"/>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7C9CAE38-D25B-C429-CC94-0D83D3081A13}"/>
              </a:ext>
            </a:extLst>
          </p:cNvPr>
          <p:cNvPicPr>
            <a:picLocks noChangeAspect="1"/>
          </p:cNvPicPr>
          <p:nvPr/>
        </p:nvPicPr>
        <p:blipFill>
          <a:blip r:embed="rId5">
            <a:alphaModFix amt="35000"/>
          </a:blip>
          <a:stretch>
            <a:fillRect/>
          </a:stretch>
        </p:blipFill>
        <p:spPr>
          <a:xfrm>
            <a:off x="3934971" y="1271013"/>
            <a:ext cx="1140581" cy="1140581"/>
          </a:xfrm>
          <a:prstGeom prst="rect">
            <a:avLst/>
          </a:prstGeom>
        </p:spPr>
      </p:pic>
      <p:sp>
        <p:nvSpPr>
          <p:cNvPr id="2" name="Title 1">
            <a:extLst>
              <a:ext uri="{FF2B5EF4-FFF2-40B4-BE49-F238E27FC236}">
                <a16:creationId xmlns:a16="http://schemas.microsoft.com/office/drawing/2014/main" id="{0C9BD969-4350-753A-C71B-602EC1DC3A51}"/>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US" cap="none" dirty="0">
                <a:solidFill>
                  <a:schemeClr val="accent5"/>
                </a:solidFill>
                <a:latin typeface="Arial Bold" panose="020B0704020202020204" pitchFamily="34" charset="0"/>
                <a:ea typeface="ＭＳ Ｐゴシック" panose="020B0600070205080204" pitchFamily="34" charset="-128"/>
                <a:cs typeface="Arial Bold" panose="020B0704020202020204" pitchFamily="34" charset="0"/>
              </a:rPr>
              <a:t>Snapshot of 2025 PIT Result</a:t>
            </a:r>
          </a:p>
        </p:txBody>
      </p:sp>
      <p:pic>
        <p:nvPicPr>
          <p:cNvPr id="50" name="Picture 49">
            <a:extLst>
              <a:ext uri="{FF2B5EF4-FFF2-40B4-BE49-F238E27FC236}">
                <a16:creationId xmlns:a16="http://schemas.microsoft.com/office/drawing/2014/main" id="{8C4983C7-25E3-0ECA-10B9-8BF25D88207E}"/>
              </a:ext>
            </a:extLst>
          </p:cNvPr>
          <p:cNvPicPr>
            <a:picLocks noChangeAspect="1"/>
          </p:cNvPicPr>
          <p:nvPr/>
        </p:nvPicPr>
        <p:blipFill>
          <a:blip r:embed="rId5">
            <a:alphaModFix amt="35000"/>
          </a:blip>
          <a:stretch>
            <a:fillRect/>
          </a:stretch>
        </p:blipFill>
        <p:spPr>
          <a:xfrm>
            <a:off x="5816741" y="1793736"/>
            <a:ext cx="1140581" cy="1140581"/>
          </a:xfrm>
          <a:prstGeom prst="rect">
            <a:avLst/>
          </a:prstGeom>
        </p:spPr>
      </p:pic>
      <p:pic>
        <p:nvPicPr>
          <p:cNvPr id="51" name="Picture 50">
            <a:extLst>
              <a:ext uri="{FF2B5EF4-FFF2-40B4-BE49-F238E27FC236}">
                <a16:creationId xmlns:a16="http://schemas.microsoft.com/office/drawing/2014/main" id="{5EADD1F3-12E4-255F-8492-20DB55CB74CD}"/>
              </a:ext>
            </a:extLst>
          </p:cNvPr>
          <p:cNvPicPr>
            <a:picLocks noChangeAspect="1"/>
          </p:cNvPicPr>
          <p:nvPr/>
        </p:nvPicPr>
        <p:blipFill>
          <a:blip r:embed="rId5">
            <a:alphaModFix amt="35000"/>
          </a:blip>
          <a:stretch>
            <a:fillRect/>
          </a:stretch>
        </p:blipFill>
        <p:spPr>
          <a:xfrm>
            <a:off x="1991262" y="1672295"/>
            <a:ext cx="1140581" cy="1140581"/>
          </a:xfrm>
          <a:prstGeom prst="rect">
            <a:avLst/>
          </a:prstGeom>
        </p:spPr>
      </p:pic>
      <p:pic>
        <p:nvPicPr>
          <p:cNvPr id="52" name="Picture 51">
            <a:extLst>
              <a:ext uri="{FF2B5EF4-FFF2-40B4-BE49-F238E27FC236}">
                <a16:creationId xmlns:a16="http://schemas.microsoft.com/office/drawing/2014/main" id="{58F68410-8AC0-536B-15B7-E9CA9D330079}"/>
              </a:ext>
            </a:extLst>
          </p:cNvPr>
          <p:cNvPicPr>
            <a:picLocks noChangeAspect="1"/>
          </p:cNvPicPr>
          <p:nvPr/>
        </p:nvPicPr>
        <p:blipFill>
          <a:blip r:embed="rId5">
            <a:alphaModFix amt="35000"/>
          </a:blip>
          <a:stretch>
            <a:fillRect/>
          </a:stretch>
        </p:blipFill>
        <p:spPr>
          <a:xfrm>
            <a:off x="2056672" y="4407603"/>
            <a:ext cx="1140581" cy="1140581"/>
          </a:xfrm>
          <a:prstGeom prst="rect">
            <a:avLst/>
          </a:prstGeom>
        </p:spPr>
      </p:pic>
      <p:pic>
        <p:nvPicPr>
          <p:cNvPr id="54" name="Picture 53">
            <a:extLst>
              <a:ext uri="{FF2B5EF4-FFF2-40B4-BE49-F238E27FC236}">
                <a16:creationId xmlns:a16="http://schemas.microsoft.com/office/drawing/2014/main" id="{BF5204DA-072E-0A79-5EE4-B83910BC3767}"/>
              </a:ext>
            </a:extLst>
          </p:cNvPr>
          <p:cNvPicPr>
            <a:picLocks noChangeAspect="1"/>
          </p:cNvPicPr>
          <p:nvPr/>
        </p:nvPicPr>
        <p:blipFill>
          <a:blip r:embed="rId5">
            <a:alphaModFix amt="35000"/>
          </a:blip>
          <a:stretch>
            <a:fillRect/>
          </a:stretch>
        </p:blipFill>
        <p:spPr>
          <a:xfrm>
            <a:off x="5765035" y="4412295"/>
            <a:ext cx="1140581" cy="1140581"/>
          </a:xfrm>
          <a:prstGeom prst="rect">
            <a:avLst/>
          </a:prstGeom>
        </p:spPr>
      </p:pic>
      <p:pic>
        <p:nvPicPr>
          <p:cNvPr id="53" name="Picture 52">
            <a:extLst>
              <a:ext uri="{FF2B5EF4-FFF2-40B4-BE49-F238E27FC236}">
                <a16:creationId xmlns:a16="http://schemas.microsoft.com/office/drawing/2014/main" id="{CCE40B0F-9BE9-07E8-4723-D7B4877AA7AA}"/>
              </a:ext>
            </a:extLst>
          </p:cNvPr>
          <p:cNvPicPr>
            <a:picLocks noChangeAspect="1"/>
          </p:cNvPicPr>
          <p:nvPr/>
        </p:nvPicPr>
        <p:blipFill>
          <a:blip r:embed="rId5">
            <a:alphaModFix amt="35000"/>
          </a:blip>
          <a:stretch>
            <a:fillRect/>
          </a:stretch>
        </p:blipFill>
        <p:spPr>
          <a:xfrm>
            <a:off x="3953292" y="4900785"/>
            <a:ext cx="1140581" cy="1140581"/>
          </a:xfrm>
          <a:prstGeom prst="rect">
            <a:avLst/>
          </a:prstGeom>
        </p:spPr>
      </p:pic>
      <p:grpSp>
        <p:nvGrpSpPr>
          <p:cNvPr id="31" name="Group 30">
            <a:extLst>
              <a:ext uri="{FF2B5EF4-FFF2-40B4-BE49-F238E27FC236}">
                <a16:creationId xmlns:a16="http://schemas.microsoft.com/office/drawing/2014/main" id="{B7A2A2C3-8F32-F6D7-2B12-C75B8952C0D4}"/>
              </a:ext>
            </a:extLst>
          </p:cNvPr>
          <p:cNvGrpSpPr/>
          <p:nvPr/>
        </p:nvGrpSpPr>
        <p:grpSpPr>
          <a:xfrm>
            <a:off x="2110409" y="1372911"/>
            <a:ext cx="4811386" cy="4546458"/>
            <a:chOff x="993912" y="1111525"/>
            <a:chExt cx="4258536" cy="4437821"/>
          </a:xfrm>
        </p:grpSpPr>
        <p:grpSp>
          <p:nvGrpSpPr>
            <p:cNvPr id="12" name="Group 11">
              <a:extLst>
                <a:ext uri="{FF2B5EF4-FFF2-40B4-BE49-F238E27FC236}">
                  <a16:creationId xmlns:a16="http://schemas.microsoft.com/office/drawing/2014/main" id="{FCC39639-5086-3E01-67B2-D5BF30201FA5}"/>
                </a:ext>
              </a:extLst>
            </p:cNvPr>
            <p:cNvGrpSpPr/>
            <p:nvPr/>
          </p:nvGrpSpPr>
          <p:grpSpPr>
            <a:xfrm>
              <a:off x="1908312" y="2527851"/>
              <a:ext cx="2309191" cy="1802295"/>
              <a:chOff x="1232452" y="1490870"/>
              <a:chExt cx="2309191" cy="1802295"/>
            </a:xfrm>
          </p:grpSpPr>
          <p:sp>
            <p:nvSpPr>
              <p:cNvPr id="10" name="Rectangle: Rounded Corners 9">
                <a:extLst>
                  <a:ext uri="{FF2B5EF4-FFF2-40B4-BE49-F238E27FC236}">
                    <a16:creationId xmlns:a16="http://schemas.microsoft.com/office/drawing/2014/main" id="{E45AFE5B-C76C-580C-8300-EAEC18ACC21B}"/>
                  </a:ext>
                </a:extLst>
              </p:cNvPr>
              <p:cNvSpPr/>
              <p:nvPr/>
            </p:nvSpPr>
            <p:spPr>
              <a:xfrm>
                <a:off x="1232452" y="1490870"/>
                <a:ext cx="2156791" cy="164989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36BD612-FE22-EA55-C80D-26536AD8B805}"/>
                  </a:ext>
                </a:extLst>
              </p:cNvPr>
              <p:cNvSpPr/>
              <p:nvPr/>
            </p:nvSpPr>
            <p:spPr>
              <a:xfrm>
                <a:off x="1384852" y="1643270"/>
                <a:ext cx="2156791" cy="164989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Arial Bold" panose="020B0704020202020204" pitchFamily="34" charset="0"/>
                    <a:cs typeface="Arial Bold" panose="020B0704020202020204" pitchFamily="34" charset="0"/>
                  </a:rPr>
                  <a:t>At least 6,675 individuals </a:t>
                </a:r>
              </a:p>
            </p:txBody>
          </p:sp>
        </p:grpSp>
        <p:pic>
          <p:nvPicPr>
            <p:cNvPr id="20" name="Graphic 19" descr="Group with solid fill">
              <a:extLst>
                <a:ext uri="{FF2B5EF4-FFF2-40B4-BE49-F238E27FC236}">
                  <a16:creationId xmlns:a16="http://schemas.microsoft.com/office/drawing/2014/main" id="{CD9E9D85-C7C5-4FC0-6574-EFEF3E9453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8048" y="1613450"/>
              <a:ext cx="914400" cy="914400"/>
            </a:xfrm>
            <a:prstGeom prst="rect">
              <a:avLst/>
            </a:prstGeom>
          </p:spPr>
        </p:pic>
        <p:pic>
          <p:nvPicPr>
            <p:cNvPr id="22" name="Graphic 21" descr="Family with boy with solid fill">
              <a:extLst>
                <a:ext uri="{FF2B5EF4-FFF2-40B4-BE49-F238E27FC236}">
                  <a16:creationId xmlns:a16="http://schemas.microsoft.com/office/drawing/2014/main" id="{DD7C980B-826F-D8B3-267F-374D2CDD0E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74546" y="1111525"/>
              <a:ext cx="914400" cy="914400"/>
            </a:xfrm>
            <a:prstGeom prst="rect">
              <a:avLst/>
            </a:prstGeom>
          </p:spPr>
        </p:pic>
        <p:pic>
          <p:nvPicPr>
            <p:cNvPr id="24" name="Graphic 23" descr="Person in wheelchair with solid fill">
              <a:extLst>
                <a:ext uri="{FF2B5EF4-FFF2-40B4-BE49-F238E27FC236}">
                  <a16:creationId xmlns:a16="http://schemas.microsoft.com/office/drawing/2014/main" id="{66F8489B-0979-4C2C-D382-F3ACEE19B1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38048" y="4182198"/>
              <a:ext cx="914400" cy="914400"/>
            </a:xfrm>
            <a:prstGeom prst="rect">
              <a:avLst/>
            </a:prstGeom>
          </p:spPr>
        </p:pic>
        <p:pic>
          <p:nvPicPr>
            <p:cNvPr id="26" name="Graphic 25" descr="Man with cane with solid fill">
              <a:extLst>
                <a:ext uri="{FF2B5EF4-FFF2-40B4-BE49-F238E27FC236}">
                  <a16:creationId xmlns:a16="http://schemas.microsoft.com/office/drawing/2014/main" id="{20A308AB-5D26-B23E-7AB3-C48BA85F1AD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3912" y="1523998"/>
              <a:ext cx="914400" cy="914400"/>
            </a:xfrm>
            <a:prstGeom prst="rect">
              <a:avLst/>
            </a:prstGeom>
          </p:spPr>
        </p:pic>
        <p:pic>
          <p:nvPicPr>
            <p:cNvPr id="28" name="Graphic 27" descr="Woman with baby with solid fill">
              <a:extLst>
                <a:ext uri="{FF2B5EF4-FFF2-40B4-BE49-F238E27FC236}">
                  <a16:creationId xmlns:a16="http://schemas.microsoft.com/office/drawing/2014/main" id="{AEDFE1A4-3D55-585D-D5C6-E95AE996942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93912" y="4177746"/>
              <a:ext cx="914400" cy="914400"/>
            </a:xfrm>
            <a:prstGeom prst="rect">
              <a:avLst/>
            </a:prstGeom>
          </p:spPr>
        </p:pic>
        <p:pic>
          <p:nvPicPr>
            <p:cNvPr id="30" name="Graphic 29" descr="Man with solid fill">
              <a:extLst>
                <a:ext uri="{FF2B5EF4-FFF2-40B4-BE49-F238E27FC236}">
                  <a16:creationId xmlns:a16="http://schemas.microsoft.com/office/drawing/2014/main" id="{FD9A7195-A6CF-EBB3-F437-89A6A6FCB58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681907" y="4634946"/>
              <a:ext cx="914400" cy="914400"/>
            </a:xfrm>
            <a:prstGeom prst="rect">
              <a:avLst/>
            </a:prstGeom>
          </p:spPr>
        </p:pic>
      </p:grpSp>
      <p:grpSp>
        <p:nvGrpSpPr>
          <p:cNvPr id="55" name="Group 54">
            <a:extLst>
              <a:ext uri="{FF2B5EF4-FFF2-40B4-BE49-F238E27FC236}">
                <a16:creationId xmlns:a16="http://schemas.microsoft.com/office/drawing/2014/main" id="{6E023D1A-FF56-1834-D76E-9698A19AE8BA}"/>
              </a:ext>
            </a:extLst>
          </p:cNvPr>
          <p:cNvGrpSpPr/>
          <p:nvPr/>
        </p:nvGrpSpPr>
        <p:grpSpPr>
          <a:xfrm>
            <a:off x="7696201" y="1341437"/>
            <a:ext cx="2385390" cy="4175125"/>
            <a:chOff x="7060099" y="1417638"/>
            <a:chExt cx="2385390" cy="4175125"/>
          </a:xfrm>
        </p:grpSpPr>
        <p:grpSp>
          <p:nvGrpSpPr>
            <p:cNvPr id="13" name="Group 12">
              <a:extLst>
                <a:ext uri="{FF2B5EF4-FFF2-40B4-BE49-F238E27FC236}">
                  <a16:creationId xmlns:a16="http://schemas.microsoft.com/office/drawing/2014/main" id="{CAD4F028-DCF0-96FC-5702-882F38D72F7A}"/>
                </a:ext>
              </a:extLst>
            </p:cNvPr>
            <p:cNvGrpSpPr/>
            <p:nvPr/>
          </p:nvGrpSpPr>
          <p:grpSpPr>
            <a:xfrm>
              <a:off x="7060099" y="1417638"/>
              <a:ext cx="2309191" cy="1802295"/>
              <a:chOff x="1232452" y="1490870"/>
              <a:chExt cx="2309191" cy="1802295"/>
            </a:xfrm>
          </p:grpSpPr>
          <p:sp>
            <p:nvSpPr>
              <p:cNvPr id="14" name="Rectangle: Rounded Corners 13">
                <a:extLst>
                  <a:ext uri="{FF2B5EF4-FFF2-40B4-BE49-F238E27FC236}">
                    <a16:creationId xmlns:a16="http://schemas.microsoft.com/office/drawing/2014/main" id="{F7245B30-569F-AEC0-F686-728E2FEDD014}"/>
                  </a:ext>
                </a:extLst>
              </p:cNvPr>
              <p:cNvSpPr/>
              <p:nvPr/>
            </p:nvSpPr>
            <p:spPr>
              <a:xfrm>
                <a:off x="1232452" y="1490870"/>
                <a:ext cx="2156791" cy="164989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p>
            </p:txBody>
          </p:sp>
          <p:sp>
            <p:nvSpPr>
              <p:cNvPr id="15" name="Rectangle: Rounded Corners 14">
                <a:extLst>
                  <a:ext uri="{FF2B5EF4-FFF2-40B4-BE49-F238E27FC236}">
                    <a16:creationId xmlns:a16="http://schemas.microsoft.com/office/drawing/2014/main" id="{770182F4-E21E-5B10-A692-AC56C28303ED}"/>
                  </a:ext>
                </a:extLst>
              </p:cNvPr>
              <p:cNvSpPr/>
              <p:nvPr/>
            </p:nvSpPr>
            <p:spPr>
              <a:xfrm>
                <a:off x="1384852" y="1643270"/>
                <a:ext cx="2156791" cy="164989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000" b="1">
                    <a:latin typeface="Arial" panose="020B0604020202020204" pitchFamily="34" charset="0"/>
                    <a:cs typeface="Arial" panose="020B0604020202020204" pitchFamily="34" charset="0"/>
                  </a:rPr>
                  <a:t>5,143</a:t>
                </a:r>
                <a:r>
                  <a:rPr lang="en-US" sz="2000">
                    <a:latin typeface="Arial" panose="020B0604020202020204" pitchFamily="34" charset="0"/>
                    <a:cs typeface="Arial" panose="020B0604020202020204" pitchFamily="34" charset="0"/>
                  </a:rPr>
                  <a:t> individuals in sheltered locations</a:t>
                </a:r>
              </a:p>
            </p:txBody>
          </p:sp>
        </p:grpSp>
        <p:grpSp>
          <p:nvGrpSpPr>
            <p:cNvPr id="16" name="Group 15">
              <a:extLst>
                <a:ext uri="{FF2B5EF4-FFF2-40B4-BE49-F238E27FC236}">
                  <a16:creationId xmlns:a16="http://schemas.microsoft.com/office/drawing/2014/main" id="{5E0B91B2-E085-C86E-12A6-99AE5A12A814}"/>
                </a:ext>
              </a:extLst>
            </p:cNvPr>
            <p:cNvGrpSpPr/>
            <p:nvPr/>
          </p:nvGrpSpPr>
          <p:grpSpPr>
            <a:xfrm>
              <a:off x="7136298" y="3790468"/>
              <a:ext cx="2309191" cy="1802295"/>
              <a:chOff x="1232452" y="1490870"/>
              <a:chExt cx="2309191" cy="1802295"/>
            </a:xfrm>
          </p:grpSpPr>
          <p:sp>
            <p:nvSpPr>
              <p:cNvPr id="17" name="Rectangle: Rounded Corners 16">
                <a:extLst>
                  <a:ext uri="{FF2B5EF4-FFF2-40B4-BE49-F238E27FC236}">
                    <a16:creationId xmlns:a16="http://schemas.microsoft.com/office/drawing/2014/main" id="{BF6D9041-A227-98DA-DB5D-89B5AEA7CB9E}"/>
                  </a:ext>
                </a:extLst>
              </p:cNvPr>
              <p:cNvSpPr/>
              <p:nvPr/>
            </p:nvSpPr>
            <p:spPr>
              <a:xfrm>
                <a:off x="1232452" y="1490870"/>
                <a:ext cx="2156791" cy="1649895"/>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B276F4DB-3EEC-3F7B-AAA1-55D6857864BD}"/>
                  </a:ext>
                </a:extLst>
              </p:cNvPr>
              <p:cNvSpPr/>
              <p:nvPr/>
            </p:nvSpPr>
            <p:spPr>
              <a:xfrm>
                <a:off x="1384852" y="1643270"/>
                <a:ext cx="2156791" cy="164989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2000" b="1">
                    <a:latin typeface="Arial" panose="020B0604020202020204" pitchFamily="34" charset="0"/>
                    <a:cs typeface="Arial" panose="020B0604020202020204" pitchFamily="34" charset="0"/>
                  </a:rPr>
                  <a:t>At least 1,532</a:t>
                </a:r>
                <a:r>
                  <a:rPr lang="en-US" sz="2000">
                    <a:latin typeface="Arial" panose="020B0604020202020204" pitchFamily="34" charset="0"/>
                    <a:cs typeface="Arial" panose="020B0604020202020204" pitchFamily="34" charset="0"/>
                  </a:rPr>
                  <a:t> people in unsheltered locations</a:t>
                </a:r>
              </a:p>
            </p:txBody>
          </p:sp>
        </p:grpSp>
        <p:pic>
          <p:nvPicPr>
            <p:cNvPr id="33" name="Graphic 32" descr="House with solid fill">
              <a:extLst>
                <a:ext uri="{FF2B5EF4-FFF2-40B4-BE49-F238E27FC236}">
                  <a16:creationId xmlns:a16="http://schemas.microsoft.com/office/drawing/2014/main" id="{4456AB57-ECBF-9D18-3152-EF5F90640AE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367093" y="2094536"/>
              <a:ext cx="914400" cy="914400"/>
            </a:xfrm>
            <a:prstGeom prst="rect">
              <a:avLst/>
            </a:prstGeom>
          </p:spPr>
        </p:pic>
        <p:pic>
          <p:nvPicPr>
            <p:cNvPr id="35" name="Graphic 34" descr="Tent with solid fill">
              <a:extLst>
                <a:ext uri="{FF2B5EF4-FFF2-40B4-BE49-F238E27FC236}">
                  <a16:creationId xmlns:a16="http://schemas.microsoft.com/office/drawing/2014/main" id="{051A581B-5DF9-39C7-E4E7-09AB7E6E96C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454890" y="4584289"/>
              <a:ext cx="914400" cy="914400"/>
            </a:xfrm>
            <a:prstGeom prst="rect">
              <a:avLst/>
            </a:prstGeom>
          </p:spPr>
        </p:pic>
      </p:grpSp>
      <p:pic>
        <p:nvPicPr>
          <p:cNvPr id="5" name="Picture 4">
            <a:hlinkClick r:id="rId22"/>
            <a:extLst>
              <a:ext uri="{FF2B5EF4-FFF2-40B4-BE49-F238E27FC236}">
                <a16:creationId xmlns:a16="http://schemas.microsoft.com/office/drawing/2014/main" id="{34B0D612-6117-6C9E-4BC3-2FBBC291B3C1}"/>
              </a:ext>
            </a:extLst>
          </p:cNvPr>
          <p:cNvPicPr>
            <a:picLocks noChangeAspect="1"/>
          </p:cNvPicPr>
          <p:nvPr/>
        </p:nvPicPr>
        <p:blipFill>
          <a:blip r:embed="rId23"/>
          <a:stretch>
            <a:fillRect/>
          </a:stretch>
        </p:blipFill>
        <p:spPr>
          <a:xfrm>
            <a:off x="8879288" y="5900530"/>
            <a:ext cx="2866090" cy="895089"/>
          </a:xfrm>
          <a:prstGeom prst="rect">
            <a:avLst/>
          </a:prstGeom>
        </p:spPr>
      </p:pic>
      <p:pic>
        <p:nvPicPr>
          <p:cNvPr id="3" name="Picture 2" descr="A blue and white logo&#10;&#10;Description automatically generated">
            <a:extLst>
              <a:ext uri="{FF2B5EF4-FFF2-40B4-BE49-F238E27FC236}">
                <a16:creationId xmlns:a16="http://schemas.microsoft.com/office/drawing/2014/main" id="{C353E8FC-DCD1-CD4A-E7FB-C96673A2557A}"/>
              </a:ext>
            </a:extLst>
          </p:cNvPr>
          <p:cNvPicPr>
            <a:picLocks noChangeAspect="1"/>
          </p:cNvPicPr>
          <p:nvPr/>
        </p:nvPicPr>
        <p:blipFill rotWithShape="1">
          <a:blip r:embed="rId24">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spTree>
    <p:extLst>
      <p:ext uri="{BB962C8B-B14F-4D97-AF65-F5344CB8AC3E}">
        <p14:creationId xmlns:p14="http://schemas.microsoft.com/office/powerpoint/2010/main" val="14359475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E6FD2-725D-8C71-06B4-84B64A750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567EA6-F799-EF2F-44F2-929C35739CE2}"/>
              </a:ext>
            </a:extLst>
          </p:cNvPr>
          <p:cNvSpPr>
            <a:spLocks noGrp="1"/>
          </p:cNvSpPr>
          <p:nvPr>
            <p:ph type="title"/>
          </p:nvPr>
        </p:nvSpPr>
        <p:spPr>
          <a:xfrm>
            <a:off x="6935970" y="1562588"/>
            <a:ext cx="4694985" cy="3732819"/>
          </a:xfrm>
        </p:spPr>
        <p:txBody>
          <a:bodyPr/>
          <a:lstStyle/>
          <a:p>
            <a:r>
              <a:rPr lang="en-US" cap="none" dirty="0">
                <a:solidFill>
                  <a:schemeClr val="tx1"/>
                </a:solidFill>
                <a:ea typeface="ＭＳ Ｐゴシック"/>
              </a:rPr>
              <a:t>The number of individuals experiencing homelessness in Indiana reached </a:t>
            </a:r>
            <a:r>
              <a:rPr lang="en-US" cap="none" dirty="0">
                <a:solidFill>
                  <a:schemeClr val="accent3"/>
                </a:solidFill>
                <a:ea typeface="ＭＳ Ｐゴシック"/>
              </a:rPr>
              <a:t>a new high </a:t>
            </a:r>
            <a:r>
              <a:rPr lang="en-US" cap="none" dirty="0">
                <a:solidFill>
                  <a:schemeClr val="tx1"/>
                </a:solidFill>
                <a:ea typeface="ＭＳ Ｐゴシック"/>
              </a:rPr>
              <a:t>in 2025 increasing by 19.1% since 2019.</a:t>
            </a:r>
          </a:p>
        </p:txBody>
      </p:sp>
      <p:graphicFrame>
        <p:nvGraphicFramePr>
          <p:cNvPr id="8" name="Content Placeholder 7">
            <a:extLst>
              <a:ext uri="{FF2B5EF4-FFF2-40B4-BE49-F238E27FC236}">
                <a16:creationId xmlns:a16="http://schemas.microsoft.com/office/drawing/2014/main" id="{6683B4DB-F5AC-34E9-2CCE-00DAC5E657AB}"/>
              </a:ext>
            </a:extLst>
          </p:cNvPr>
          <p:cNvGraphicFramePr>
            <a:graphicFrameLocks noGrp="1"/>
          </p:cNvGraphicFramePr>
          <p:nvPr>
            <p:ph idx="1"/>
            <p:extLst>
              <p:ext uri="{D42A27DB-BD31-4B8C-83A1-F6EECF244321}">
                <p14:modId xmlns:p14="http://schemas.microsoft.com/office/powerpoint/2010/main" val="1507520543"/>
              </p:ext>
            </p:extLst>
          </p:nvPr>
        </p:nvGraphicFramePr>
        <p:xfrm>
          <a:off x="311571" y="1220225"/>
          <a:ext cx="6390017" cy="4417547"/>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hlinkClick r:id="rId5"/>
            <a:extLst>
              <a:ext uri="{FF2B5EF4-FFF2-40B4-BE49-F238E27FC236}">
                <a16:creationId xmlns:a16="http://schemas.microsoft.com/office/drawing/2014/main" id="{B58AC8A2-A7E8-BD06-C67F-D89EA2D67677}"/>
              </a:ext>
            </a:extLst>
          </p:cNvPr>
          <p:cNvPicPr>
            <a:picLocks noChangeAspect="1"/>
          </p:cNvPicPr>
          <p:nvPr/>
        </p:nvPicPr>
        <p:blipFill>
          <a:blip r:embed="rId6"/>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5222F268-F45E-16D5-C3EC-B5568F7A0634}"/>
              </a:ext>
            </a:extLst>
          </p:cNvPr>
          <p:cNvPicPr>
            <a:picLocks noChangeAspect="1"/>
          </p:cNvPicPr>
          <p:nvPr/>
        </p:nvPicPr>
        <p:blipFill rotWithShape="1">
          <a:blip r:embed="rId7">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3" name="Picture 2" descr="Graphical user interface, application">
            <a:extLst>
              <a:ext uri="{FF2B5EF4-FFF2-40B4-BE49-F238E27FC236}">
                <a16:creationId xmlns:a16="http://schemas.microsoft.com/office/drawing/2014/main" id="{351C1233-E104-6D9C-FEB6-C922274FA0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04637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B659-CC11-4BE1-0346-3A8B4FD5C23D}"/>
              </a:ext>
            </a:extLst>
          </p:cNvPr>
          <p:cNvSpPr>
            <a:spLocks noGrp="1"/>
          </p:cNvSpPr>
          <p:nvPr>
            <p:ph type="title"/>
          </p:nvPr>
        </p:nvSpPr>
        <p:spPr>
          <a:xfrm>
            <a:off x="6096001" y="274638"/>
            <a:ext cx="5503334" cy="5335940"/>
          </a:xfrm>
        </p:spPr>
        <p:txBody>
          <a:bodyPr/>
          <a:lstStyle/>
          <a:p>
            <a:r>
              <a:rPr lang="en-US" cap="none" dirty="0">
                <a:solidFill>
                  <a:schemeClr val="accent4"/>
                </a:solidFill>
                <a:latin typeface="Arial Bold" panose="020B0704020202020204" pitchFamily="34" charset="0"/>
                <a:ea typeface="ＭＳ Ｐゴシック" panose="020B0600070205080204" pitchFamily="34" charset="-128"/>
                <a:cs typeface="Arial Bold" panose="020B0704020202020204" pitchFamily="34" charset="0"/>
              </a:rPr>
              <a:t>Rural</a:t>
            </a:r>
            <a:r>
              <a:rPr lang="en-US" cap="none" dirty="0">
                <a:solidFill>
                  <a:schemeClr val="tx1"/>
                </a:solidFill>
                <a:latin typeface="Arial Bold" panose="020B0704020202020204" pitchFamily="34" charset="0"/>
                <a:ea typeface="ＭＳ Ｐゴシック" panose="020B0600070205080204" pitchFamily="34" charset="-128"/>
                <a:cs typeface="Arial Bold" panose="020B0704020202020204" pitchFamily="34" charset="0"/>
              </a:rPr>
              <a:t> </a:t>
            </a:r>
            <a:r>
              <a:rPr lang="en-US" cap="none" dirty="0">
                <a:solidFill>
                  <a:schemeClr val="accent4"/>
                </a:solidFill>
                <a:latin typeface="Arial Bold" panose="020B0704020202020204" pitchFamily="34" charset="0"/>
                <a:ea typeface="ＭＳ Ｐゴシック" panose="020B0600070205080204" pitchFamily="34" charset="-128"/>
                <a:cs typeface="Arial Bold" panose="020B0704020202020204" pitchFamily="34" charset="0"/>
              </a:rPr>
              <a:t>counties</a:t>
            </a:r>
            <a:r>
              <a:rPr lang="en-US" cap="none" dirty="0">
                <a:solidFill>
                  <a:schemeClr val="tx1"/>
                </a:solidFill>
                <a:latin typeface="Arial Bold" panose="020B0704020202020204" pitchFamily="34" charset="0"/>
                <a:ea typeface="ＭＳ Ｐゴシック" panose="020B0600070205080204" pitchFamily="34" charset="-128"/>
                <a:cs typeface="Arial Bold" panose="020B0704020202020204" pitchFamily="34" charset="0"/>
              </a:rPr>
              <a:t> saw an increase of </a:t>
            </a:r>
            <a:r>
              <a:rPr lang="en-US" cap="none" dirty="0">
                <a:solidFill>
                  <a:schemeClr val="accent4"/>
                </a:solidFill>
                <a:latin typeface="Arial Bold" panose="020B0704020202020204" pitchFamily="34" charset="0"/>
                <a:ea typeface="ＭＳ Ｐゴシック" panose="020B0600070205080204" pitchFamily="34" charset="-128"/>
                <a:cs typeface="Arial Bold" panose="020B0704020202020204" pitchFamily="34" charset="0"/>
              </a:rPr>
              <a:t>16.6%</a:t>
            </a:r>
            <a:r>
              <a:rPr lang="en-US" cap="none" dirty="0">
                <a:solidFill>
                  <a:schemeClr val="tx1"/>
                </a:solidFill>
                <a:latin typeface="Arial Bold" panose="020B0704020202020204" pitchFamily="34" charset="0"/>
                <a:ea typeface="ＭＳ Ｐゴシック" panose="020B0600070205080204" pitchFamily="34" charset="-128"/>
                <a:cs typeface="Arial Bold" panose="020B0704020202020204" pitchFamily="34" charset="0"/>
              </a:rPr>
              <a:t> in the number of people experiencing homelessness between 2023 and 2025, higher than </a:t>
            </a:r>
            <a:r>
              <a:rPr lang="en-US" cap="none" dirty="0">
                <a:solidFill>
                  <a:schemeClr val="accent3"/>
                </a:solidFill>
                <a:latin typeface="Arial Bold" panose="020B0704020202020204" pitchFamily="34" charset="0"/>
                <a:ea typeface="ＭＳ Ｐゴシック" panose="020B0600070205080204" pitchFamily="34" charset="-128"/>
                <a:cs typeface="Arial Bold" panose="020B0704020202020204" pitchFamily="34" charset="0"/>
              </a:rPr>
              <a:t>urban counties </a:t>
            </a:r>
            <a:r>
              <a:rPr lang="en-US" cap="none" dirty="0">
                <a:solidFill>
                  <a:schemeClr val="tx1"/>
                </a:solidFill>
                <a:latin typeface="Arial Bold" panose="020B0704020202020204" pitchFamily="34" charset="0"/>
                <a:ea typeface="ＭＳ Ｐゴシック" panose="020B0600070205080204" pitchFamily="34" charset="-128"/>
                <a:cs typeface="Arial Bold" panose="020B0704020202020204" pitchFamily="34" charset="0"/>
              </a:rPr>
              <a:t>that saw an increase of </a:t>
            </a:r>
            <a:r>
              <a:rPr lang="en-US" cap="none" dirty="0">
                <a:solidFill>
                  <a:schemeClr val="accent3"/>
                </a:solidFill>
                <a:latin typeface="Arial Bold" panose="020B0704020202020204" pitchFamily="34" charset="0"/>
                <a:ea typeface="ＭＳ Ｐゴシック" panose="020B0600070205080204" pitchFamily="34" charset="-128"/>
                <a:cs typeface="Arial Bold" panose="020B0704020202020204" pitchFamily="34" charset="0"/>
              </a:rPr>
              <a:t>9.4%.</a:t>
            </a:r>
          </a:p>
        </p:txBody>
      </p:sp>
      <p:pic>
        <p:nvPicPr>
          <p:cNvPr id="3" name="Picture 2" descr="A blue and white logo&#10;&#10;Description automatically generated">
            <a:extLst>
              <a:ext uri="{FF2B5EF4-FFF2-40B4-BE49-F238E27FC236}">
                <a16:creationId xmlns:a16="http://schemas.microsoft.com/office/drawing/2014/main" id="{5A5798AD-CAD8-E1CB-1A31-147E05C4492E}"/>
              </a:ext>
            </a:extLst>
          </p:cNvPr>
          <p:cNvPicPr>
            <a:picLocks noChangeAspect="1"/>
          </p:cNvPicPr>
          <p:nvPr/>
        </p:nvPicPr>
        <p:blipFill rotWithShape="1">
          <a:blip r:embed="rId4">
            <a:extLst>
              <a:ext uri="{28A0092B-C50C-407E-A947-70E740481C1C}">
                <a14:useLocalDpi xmlns:a14="http://schemas.microsoft.com/office/drawing/2010/main" val="0"/>
              </a:ext>
            </a:extLst>
          </a:blip>
          <a:srcRect t="32166" b="31314"/>
          <a:stretch/>
        </p:blipFill>
        <p:spPr>
          <a:xfrm>
            <a:off x="168362" y="5934337"/>
            <a:ext cx="2213723" cy="895088"/>
          </a:xfrm>
          <a:prstGeom prst="rect">
            <a:avLst/>
          </a:prstGeom>
        </p:spPr>
      </p:pic>
      <p:pic>
        <p:nvPicPr>
          <p:cNvPr id="4" name="Picture 3" descr="Graphical user interface, application">
            <a:extLst>
              <a:ext uri="{FF2B5EF4-FFF2-40B4-BE49-F238E27FC236}">
                <a16:creationId xmlns:a16="http://schemas.microsoft.com/office/drawing/2014/main" id="{9D8D375A-B0A0-457C-4C56-5FA519AA04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A002276-CF24-3C16-8F21-1A5A3E16D14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120" b="93697" l="53806" r="87008">
                        <a14:foregroundMark x1="61483" y1="14530" x2="61483" y2="14530"/>
                        <a14:foregroundMark x1="74541" y1="11752" x2="74541" y2="11752"/>
                        <a14:foregroundMark x1="86549" y1="28739" x2="86549" y2="28739"/>
                        <a14:foregroundMark x1="67585" y1="10791" x2="67585" y2="10791"/>
                        <a14:foregroundMark x1="72638" y1="8654" x2="72638" y2="8654"/>
                        <a14:foregroundMark x1="73425" y1="48184" x2="73425" y2="48184"/>
                        <a14:foregroundMark x1="75591" y1="41774" x2="75591" y2="41774"/>
                        <a14:foregroundMark x1="60564" y1="87179" x2="60564" y2="87179"/>
                        <a14:foregroundMark x1="57546" y1="88141" x2="57546" y2="88141"/>
                        <a14:foregroundMark x1="53806" y1="90278" x2="53806" y2="90278"/>
                        <a14:foregroundMark x1="54659" y1="93590" x2="54659" y2="93590"/>
                        <a14:foregroundMark x1="63320" y1="93697" x2="63320" y2="93697"/>
                        <a14:foregroundMark x1="75787" y1="8120" x2="75787" y2="8120"/>
                        <a14:foregroundMark x1="87008" y1="71368" x2="87008" y2="71368"/>
                      </a14:backgroundRemoval>
                    </a14:imgEffect>
                  </a14:imgLayer>
                </a14:imgProps>
              </a:ext>
            </a:extLst>
          </a:blip>
          <a:srcRect l="50617" t="6013" r="11906" b="3588"/>
          <a:stretch>
            <a:fillRect/>
          </a:stretch>
        </p:blipFill>
        <p:spPr>
          <a:xfrm>
            <a:off x="1460282" y="182340"/>
            <a:ext cx="4184822" cy="6199541"/>
          </a:xfrm>
          <a:prstGeom prst="rect">
            <a:avLst/>
          </a:prstGeom>
        </p:spPr>
      </p:pic>
      <p:pic>
        <p:nvPicPr>
          <p:cNvPr id="5" name="Picture 4">
            <a:extLst>
              <a:ext uri="{FF2B5EF4-FFF2-40B4-BE49-F238E27FC236}">
                <a16:creationId xmlns:a16="http://schemas.microsoft.com/office/drawing/2014/main" id="{74F14B99-0BEA-BB5D-2CEC-F3993C097327}"/>
              </a:ext>
            </a:extLst>
          </p:cNvPr>
          <p:cNvPicPr>
            <a:picLocks noChangeAspect="1"/>
          </p:cNvPicPr>
          <p:nvPr/>
        </p:nvPicPr>
        <p:blipFill>
          <a:blip r:embed="rId8"/>
          <a:stretch>
            <a:fillRect/>
          </a:stretch>
        </p:blipFill>
        <p:spPr>
          <a:xfrm>
            <a:off x="532171" y="2942608"/>
            <a:ext cx="1486107" cy="905001"/>
          </a:xfrm>
          <a:prstGeom prst="rect">
            <a:avLst/>
          </a:prstGeom>
        </p:spPr>
      </p:pic>
    </p:spTree>
    <p:extLst>
      <p:ext uri="{BB962C8B-B14F-4D97-AF65-F5344CB8AC3E}">
        <p14:creationId xmlns:p14="http://schemas.microsoft.com/office/powerpoint/2010/main" val="352991512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5545-A902-79F6-FC62-D471701FBC0B}"/>
              </a:ext>
            </a:extLst>
          </p:cNvPr>
          <p:cNvSpPr>
            <a:spLocks noGrp="1"/>
          </p:cNvSpPr>
          <p:nvPr>
            <p:ph type="title"/>
          </p:nvPr>
        </p:nvSpPr>
        <p:spPr>
          <a:xfrm>
            <a:off x="446619" y="1220226"/>
            <a:ext cx="5504391" cy="4417546"/>
          </a:xfrm>
        </p:spPr>
        <p:txBody>
          <a:bodyPr/>
          <a:lstStyle/>
          <a:p>
            <a:r>
              <a:rPr lang="en-US" cap="none" dirty="0">
                <a:solidFill>
                  <a:schemeClr val="tx1"/>
                </a:solidFill>
                <a:latin typeface="Arial Bold" panose="020B0704020202020204" pitchFamily="34" charset="0"/>
                <a:ea typeface="ＭＳ Ｐゴシック" panose="020B0600070205080204" pitchFamily="34" charset="-128"/>
                <a:cs typeface="Arial Bold" panose="020B0704020202020204" pitchFamily="34" charset="0"/>
              </a:rPr>
              <a:t>Increased efforts in outreach and awareness are making it possible to have a </a:t>
            </a:r>
            <a:r>
              <a:rPr lang="en-US" cap="none" dirty="0">
                <a:solidFill>
                  <a:schemeClr val="accent3"/>
                </a:solidFill>
                <a:latin typeface="Arial Bold" panose="020B0704020202020204" pitchFamily="34" charset="0"/>
                <a:ea typeface="ＭＳ Ｐゴシック" panose="020B0600070205080204" pitchFamily="34" charset="-128"/>
                <a:cs typeface="Arial Bold" panose="020B0704020202020204" pitchFamily="34" charset="0"/>
              </a:rPr>
              <a:t>more accurate </a:t>
            </a:r>
            <a:r>
              <a:rPr lang="en-US" cap="none" dirty="0">
                <a:solidFill>
                  <a:schemeClr val="tx1"/>
                </a:solidFill>
                <a:latin typeface="Arial Bold" panose="020B0704020202020204" pitchFamily="34" charset="0"/>
                <a:ea typeface="ＭＳ Ｐゴシック" panose="020B0600070205080204" pitchFamily="34" charset="-128"/>
                <a:cs typeface="Arial Bold" panose="020B0704020202020204" pitchFamily="34" charset="0"/>
              </a:rPr>
              <a:t>picture of what unsheltered homelessness looks like. </a:t>
            </a:r>
          </a:p>
        </p:txBody>
      </p:sp>
      <p:graphicFrame>
        <p:nvGraphicFramePr>
          <p:cNvPr id="8" name="Content Placeholder 7">
            <a:extLst>
              <a:ext uri="{FF2B5EF4-FFF2-40B4-BE49-F238E27FC236}">
                <a16:creationId xmlns:a16="http://schemas.microsoft.com/office/drawing/2014/main" id="{843991DA-932C-66D7-0CD6-4C72BED222B3}"/>
              </a:ext>
            </a:extLst>
          </p:cNvPr>
          <p:cNvGraphicFramePr>
            <a:graphicFrameLocks noGrp="1"/>
          </p:cNvGraphicFramePr>
          <p:nvPr>
            <p:ph idx="1"/>
            <p:extLst>
              <p:ext uri="{D42A27DB-BD31-4B8C-83A1-F6EECF244321}">
                <p14:modId xmlns:p14="http://schemas.microsoft.com/office/powerpoint/2010/main" val="197270309"/>
              </p:ext>
            </p:extLst>
          </p:nvPr>
        </p:nvGraphicFramePr>
        <p:xfrm>
          <a:off x="5951010" y="1220226"/>
          <a:ext cx="5648325" cy="4417547"/>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hlinkClick r:id="rId5"/>
            <a:extLst>
              <a:ext uri="{FF2B5EF4-FFF2-40B4-BE49-F238E27FC236}">
                <a16:creationId xmlns:a16="http://schemas.microsoft.com/office/drawing/2014/main" id="{8F6CBDE0-5DB8-F52A-EF2F-486CF9D81020}"/>
              </a:ext>
            </a:extLst>
          </p:cNvPr>
          <p:cNvPicPr>
            <a:picLocks noChangeAspect="1"/>
          </p:cNvPicPr>
          <p:nvPr/>
        </p:nvPicPr>
        <p:blipFill>
          <a:blip r:embed="rId6"/>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AF00815B-36C3-964B-1B0F-C88E309E3E98}"/>
              </a:ext>
            </a:extLst>
          </p:cNvPr>
          <p:cNvPicPr>
            <a:picLocks noChangeAspect="1"/>
          </p:cNvPicPr>
          <p:nvPr/>
        </p:nvPicPr>
        <p:blipFill rotWithShape="1">
          <a:blip r:embed="rId7">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3" name="Picture 2" descr="Graphical user interface, application">
            <a:extLst>
              <a:ext uri="{FF2B5EF4-FFF2-40B4-BE49-F238E27FC236}">
                <a16:creationId xmlns:a16="http://schemas.microsoft.com/office/drawing/2014/main" id="{50A5ECBC-EBCE-F7EB-8B1B-DAD2ACCC39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28714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application">
            <a:extLst>
              <a:ext uri="{FF2B5EF4-FFF2-40B4-BE49-F238E27FC236}">
                <a16:creationId xmlns:a16="http://schemas.microsoft.com/office/drawing/2014/main" id="{62DD0B88-2F08-1114-6101-28C0288B43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1959" y="5988750"/>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480F1FB-D448-145F-0BC8-D0F2B138F0E4}"/>
              </a:ext>
            </a:extLst>
          </p:cNvPr>
          <p:cNvSpPr>
            <a:spLocks noGrp="1"/>
          </p:cNvSpPr>
          <p:nvPr>
            <p:ph type="title"/>
          </p:nvPr>
        </p:nvSpPr>
        <p:spPr>
          <a:xfrm>
            <a:off x="861304" y="442053"/>
            <a:ext cx="11152716" cy="1143000"/>
          </a:xfrm>
          <a:noFill/>
          <a:ln>
            <a:noFill/>
          </a:ln>
        </p:spPr>
        <p:txBody>
          <a:bodyPr vert="horz" wrap="square" lIns="91440" tIns="45720" rIns="91440" bIns="45720" numCol="1" anchor="ctr" anchorCtr="0" compatLnSpc="1">
            <a:prstTxWarp prst="textNoShape">
              <a:avLst/>
            </a:prstTxWarp>
          </a:bodyPr>
          <a:lstStyle/>
          <a:p>
            <a:r>
              <a:rPr lang="en-US" cap="none">
                <a:solidFill>
                  <a:schemeClr val="accent5"/>
                </a:solidFill>
                <a:latin typeface="Arial Bold" panose="020B0704020202020204" pitchFamily="34" charset="0"/>
                <a:ea typeface="ＭＳ Ｐゴシック" panose="020B0600070205080204" pitchFamily="34" charset="-128"/>
                <a:cs typeface="Arial Bold" panose="020B0704020202020204" pitchFamily="34" charset="0"/>
              </a:rPr>
              <a:t>Why Beds May Not Be Utilized </a:t>
            </a:r>
          </a:p>
        </p:txBody>
      </p:sp>
      <p:pic>
        <p:nvPicPr>
          <p:cNvPr id="9" name="Picture 8">
            <a:hlinkClick r:id="rId5"/>
            <a:extLst>
              <a:ext uri="{FF2B5EF4-FFF2-40B4-BE49-F238E27FC236}">
                <a16:creationId xmlns:a16="http://schemas.microsoft.com/office/drawing/2014/main" id="{4E34F530-76D5-29E1-2018-EB479AB367B3}"/>
              </a:ext>
            </a:extLst>
          </p:cNvPr>
          <p:cNvPicPr>
            <a:picLocks noChangeAspect="1"/>
          </p:cNvPicPr>
          <p:nvPr/>
        </p:nvPicPr>
        <p:blipFill>
          <a:blip r:embed="rId6"/>
          <a:stretch>
            <a:fillRect/>
          </a:stretch>
        </p:blipFill>
        <p:spPr>
          <a:xfrm>
            <a:off x="8879288" y="5900530"/>
            <a:ext cx="2866090" cy="895089"/>
          </a:xfrm>
          <a:prstGeom prst="rect">
            <a:avLst/>
          </a:prstGeom>
        </p:spPr>
      </p:pic>
      <p:pic>
        <p:nvPicPr>
          <p:cNvPr id="18" name="Picture 17" descr="A blue and white logo&#10;&#10;Description automatically generated">
            <a:extLst>
              <a:ext uri="{FF2B5EF4-FFF2-40B4-BE49-F238E27FC236}">
                <a16:creationId xmlns:a16="http://schemas.microsoft.com/office/drawing/2014/main" id="{0460D839-8F7E-7DDD-F2B2-1552F81D57AB}"/>
              </a:ext>
            </a:extLst>
          </p:cNvPr>
          <p:cNvPicPr>
            <a:picLocks noChangeAspect="1"/>
          </p:cNvPicPr>
          <p:nvPr/>
        </p:nvPicPr>
        <p:blipFill rotWithShape="1">
          <a:blip r:embed="rId7">
            <a:extLst>
              <a:ext uri="{28A0092B-C50C-407E-A947-70E740481C1C}">
                <a14:useLocalDpi xmlns:a14="http://schemas.microsoft.com/office/drawing/2010/main" val="0"/>
              </a:ext>
            </a:extLst>
          </a:blip>
          <a:srcRect t="32166" b="31314"/>
          <a:stretch/>
        </p:blipFill>
        <p:spPr>
          <a:xfrm>
            <a:off x="92640" y="5989176"/>
            <a:ext cx="2083507" cy="842437"/>
          </a:xfrm>
          <a:prstGeom prst="rect">
            <a:avLst/>
          </a:prstGeom>
        </p:spPr>
      </p:pic>
      <p:grpSp>
        <p:nvGrpSpPr>
          <p:cNvPr id="3" name="Group 2">
            <a:extLst>
              <a:ext uri="{FF2B5EF4-FFF2-40B4-BE49-F238E27FC236}">
                <a16:creationId xmlns:a16="http://schemas.microsoft.com/office/drawing/2014/main" id="{3A9F210B-E564-39BA-F889-B0AF7485BF9F}"/>
              </a:ext>
            </a:extLst>
          </p:cNvPr>
          <p:cNvGrpSpPr/>
          <p:nvPr/>
        </p:nvGrpSpPr>
        <p:grpSpPr>
          <a:xfrm>
            <a:off x="1034455" y="1596733"/>
            <a:ext cx="9759679" cy="4292121"/>
            <a:chOff x="193188" y="1226302"/>
            <a:chExt cx="11267114" cy="5043462"/>
          </a:xfrm>
        </p:grpSpPr>
        <p:sp>
          <p:nvSpPr>
            <p:cNvPr id="40" name="Rectangle: Rounded Corners 39">
              <a:extLst>
                <a:ext uri="{FF2B5EF4-FFF2-40B4-BE49-F238E27FC236}">
                  <a16:creationId xmlns:a16="http://schemas.microsoft.com/office/drawing/2014/main" id="{4FD8A937-E3D4-C9F2-2BAC-B9B06AF75893}"/>
                </a:ext>
                <a:ext uri="{C183D7F6-B498-43B3-948B-1728B52AA6E4}">
                  <adec:decorative xmlns:adec="http://schemas.microsoft.com/office/drawing/2017/decorative" val="1"/>
                </a:ext>
              </a:extLst>
            </p:cNvPr>
            <p:cNvSpPr/>
            <p:nvPr/>
          </p:nvSpPr>
          <p:spPr>
            <a:xfrm>
              <a:off x="7966686" y="3727805"/>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CDB356E-EF31-9B20-DE47-8A32BEEE0FF6}"/>
                </a:ext>
                <a:ext uri="{C183D7F6-B498-43B3-948B-1728B52AA6E4}">
                  <adec:decorative xmlns:adec="http://schemas.microsoft.com/office/drawing/2017/decorative" val="1"/>
                </a:ext>
              </a:extLst>
            </p:cNvPr>
            <p:cNvSpPr/>
            <p:nvPr/>
          </p:nvSpPr>
          <p:spPr>
            <a:xfrm>
              <a:off x="4102294" y="3715929"/>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CF0DAD49-7575-D261-8E86-E86C47D9DB1E}"/>
                </a:ext>
                <a:ext uri="{C183D7F6-B498-43B3-948B-1728B52AA6E4}">
                  <adec:decorative xmlns:adec="http://schemas.microsoft.com/office/drawing/2017/decorative" val="1"/>
                </a:ext>
              </a:extLst>
            </p:cNvPr>
            <p:cNvSpPr/>
            <p:nvPr/>
          </p:nvSpPr>
          <p:spPr>
            <a:xfrm>
              <a:off x="193188" y="3738535"/>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3D82A5D6-19C0-C2F9-B478-B489D508676A}"/>
                </a:ext>
                <a:ext uri="{C183D7F6-B498-43B3-948B-1728B52AA6E4}">
                  <adec:decorative xmlns:adec="http://schemas.microsoft.com/office/drawing/2017/decorative" val="1"/>
                </a:ext>
              </a:extLst>
            </p:cNvPr>
            <p:cNvSpPr/>
            <p:nvPr/>
          </p:nvSpPr>
          <p:spPr>
            <a:xfrm>
              <a:off x="7966686" y="1226302"/>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55D14B27-5A75-D830-2BF9-3B509A4C57B1}"/>
                </a:ext>
                <a:ext uri="{C183D7F6-B498-43B3-948B-1728B52AA6E4}">
                  <adec:decorative xmlns:adec="http://schemas.microsoft.com/office/drawing/2017/decorative" val="1"/>
                </a:ext>
              </a:extLst>
            </p:cNvPr>
            <p:cNvSpPr/>
            <p:nvPr/>
          </p:nvSpPr>
          <p:spPr>
            <a:xfrm>
              <a:off x="4041384" y="1235524"/>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7D37FBA6-E9F4-174C-D0D6-012FD0AC1EF4}"/>
                </a:ext>
                <a:ext uri="{C183D7F6-B498-43B3-948B-1728B52AA6E4}">
                  <adec:decorative xmlns:adec="http://schemas.microsoft.com/office/drawing/2017/decorative" val="1"/>
                </a:ext>
              </a:extLst>
            </p:cNvPr>
            <p:cNvSpPr/>
            <p:nvPr/>
          </p:nvSpPr>
          <p:spPr>
            <a:xfrm>
              <a:off x="193188" y="1226302"/>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CDF06AA-79A9-3F34-362E-03ABC6126D0A}"/>
                </a:ext>
              </a:extLst>
            </p:cNvPr>
            <p:cNvSpPr/>
            <p:nvPr/>
          </p:nvSpPr>
          <p:spPr>
            <a:xfrm>
              <a:off x="291352" y="1324696"/>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bg1"/>
                  </a:solidFill>
                  <a:latin typeface="Arial" panose="020B0604020202020204" pitchFamily="34" charset="0"/>
                  <a:cs typeface="Arial" panose="020B0604020202020204" pitchFamily="34" charset="0"/>
                </a:rPr>
                <a:t>Families split between different projects or agencies</a:t>
              </a:r>
            </a:p>
          </p:txBody>
        </p:sp>
        <p:sp>
          <p:nvSpPr>
            <p:cNvPr id="11" name="Oval 10">
              <a:extLst>
                <a:ext uri="{FF2B5EF4-FFF2-40B4-BE49-F238E27FC236}">
                  <a16:creationId xmlns:a16="http://schemas.microsoft.com/office/drawing/2014/main" id="{C4C4A713-8DF5-3C2C-F63A-74847345A454}"/>
                </a:ext>
                <a:ext uri="{C183D7F6-B498-43B3-948B-1728B52AA6E4}">
                  <adec:decorative xmlns:adec="http://schemas.microsoft.com/office/drawing/2017/decorative" val="1"/>
                </a:ext>
              </a:extLst>
            </p:cNvPr>
            <p:cNvSpPr/>
            <p:nvPr/>
          </p:nvSpPr>
          <p:spPr>
            <a:xfrm>
              <a:off x="1357059" y="2532895"/>
              <a:ext cx="1302363" cy="1164966"/>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Family with two children with solid fill">
              <a:extLst>
                <a:ext uri="{FF2B5EF4-FFF2-40B4-BE49-F238E27FC236}">
                  <a16:creationId xmlns:a16="http://schemas.microsoft.com/office/drawing/2014/main" id="{871F7837-602C-5122-C653-739595BEDF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65452" y="2640734"/>
              <a:ext cx="914400" cy="914400"/>
            </a:xfrm>
            <a:prstGeom prst="rect">
              <a:avLst/>
            </a:prstGeom>
          </p:spPr>
        </p:pic>
        <p:sp>
          <p:nvSpPr>
            <p:cNvPr id="31" name="Rectangle: Rounded Corners 30">
              <a:extLst>
                <a:ext uri="{FF2B5EF4-FFF2-40B4-BE49-F238E27FC236}">
                  <a16:creationId xmlns:a16="http://schemas.microsoft.com/office/drawing/2014/main" id="{17890970-7D38-9F9F-7478-917A8A1D73F6}"/>
                </a:ext>
              </a:extLst>
            </p:cNvPr>
            <p:cNvSpPr/>
            <p:nvPr/>
          </p:nvSpPr>
          <p:spPr>
            <a:xfrm>
              <a:off x="4107397" y="1335692"/>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Geographical barrier or lack of transportation</a:t>
              </a:r>
            </a:p>
          </p:txBody>
        </p:sp>
        <p:sp>
          <p:nvSpPr>
            <p:cNvPr id="32" name="Rectangle: Rounded Corners 31">
              <a:extLst>
                <a:ext uri="{FF2B5EF4-FFF2-40B4-BE49-F238E27FC236}">
                  <a16:creationId xmlns:a16="http://schemas.microsoft.com/office/drawing/2014/main" id="{B30F3609-FE18-E88D-6863-10B46E500971}"/>
                </a:ext>
              </a:extLst>
            </p:cNvPr>
            <p:cNvSpPr/>
            <p:nvPr/>
          </p:nvSpPr>
          <p:spPr>
            <a:xfrm>
              <a:off x="8010915" y="1335692"/>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Personal choice or not the right fit</a:t>
              </a:r>
            </a:p>
          </p:txBody>
        </p:sp>
        <p:sp>
          <p:nvSpPr>
            <p:cNvPr id="33" name="Rectangle: Rounded Corners 32">
              <a:extLst>
                <a:ext uri="{FF2B5EF4-FFF2-40B4-BE49-F238E27FC236}">
                  <a16:creationId xmlns:a16="http://schemas.microsoft.com/office/drawing/2014/main" id="{9C0AC8CD-2A64-8085-A0F3-122C70213DD5}"/>
                </a:ext>
              </a:extLst>
            </p:cNvPr>
            <p:cNvSpPr/>
            <p:nvPr/>
          </p:nvSpPr>
          <p:spPr>
            <a:xfrm>
              <a:off x="268886" y="3805700"/>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Chronic health conditions/individualized medical needs</a:t>
              </a:r>
            </a:p>
          </p:txBody>
        </p:sp>
        <p:sp>
          <p:nvSpPr>
            <p:cNvPr id="34" name="Rectangle: Rounded Corners 33">
              <a:extLst>
                <a:ext uri="{FF2B5EF4-FFF2-40B4-BE49-F238E27FC236}">
                  <a16:creationId xmlns:a16="http://schemas.microsoft.com/office/drawing/2014/main" id="{3833E568-22C9-FB0F-2919-BDB77D6926DF}"/>
                </a:ext>
              </a:extLst>
            </p:cNvPr>
            <p:cNvSpPr/>
            <p:nvPr/>
          </p:nvSpPr>
          <p:spPr>
            <a:xfrm>
              <a:off x="4167855" y="3805699"/>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Potential high-barrier requirements</a:t>
              </a:r>
            </a:p>
          </p:txBody>
        </p:sp>
        <p:sp>
          <p:nvSpPr>
            <p:cNvPr id="35" name="Rectangle: Rounded Corners 34">
              <a:extLst>
                <a:ext uri="{FF2B5EF4-FFF2-40B4-BE49-F238E27FC236}">
                  <a16:creationId xmlns:a16="http://schemas.microsoft.com/office/drawing/2014/main" id="{28A1A570-F994-9AE6-DF6A-62F07F922305}"/>
                </a:ext>
              </a:extLst>
            </p:cNvPr>
            <p:cNvSpPr/>
            <p:nvPr/>
          </p:nvSpPr>
          <p:spPr>
            <a:xfrm>
              <a:off x="8010915" y="3819000"/>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Pets</a:t>
              </a:r>
            </a:p>
          </p:txBody>
        </p:sp>
        <p:sp>
          <p:nvSpPr>
            <p:cNvPr id="14" name="Oval 13">
              <a:extLst>
                <a:ext uri="{FF2B5EF4-FFF2-40B4-BE49-F238E27FC236}">
                  <a16:creationId xmlns:a16="http://schemas.microsoft.com/office/drawing/2014/main" id="{FCB182A1-94F3-03FC-FA1F-72EEDBB089A4}"/>
                </a:ext>
                <a:ext uri="{C183D7F6-B498-43B3-948B-1728B52AA6E4}">
                  <adec:decorative xmlns:adec="http://schemas.microsoft.com/office/drawing/2017/decorative" val="1"/>
                </a:ext>
              </a:extLst>
            </p:cNvPr>
            <p:cNvSpPr/>
            <p:nvPr/>
          </p:nvSpPr>
          <p:spPr>
            <a:xfrm>
              <a:off x="5199351" y="2507780"/>
              <a:ext cx="1302363" cy="1164966"/>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A186E5C-7302-6F45-B952-4137C4673FE1}"/>
                </a:ext>
                <a:ext uri="{C183D7F6-B498-43B3-948B-1728B52AA6E4}">
                  <adec:decorative xmlns:adec="http://schemas.microsoft.com/office/drawing/2017/decorative" val="1"/>
                </a:ext>
              </a:extLst>
            </p:cNvPr>
            <p:cNvSpPr/>
            <p:nvPr/>
          </p:nvSpPr>
          <p:spPr>
            <a:xfrm>
              <a:off x="9118316" y="2532895"/>
              <a:ext cx="1302363" cy="1164966"/>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5E114EB-D2B5-4703-BC49-AF664C7A4559}"/>
                </a:ext>
                <a:ext uri="{C183D7F6-B498-43B3-948B-1728B52AA6E4}">
                  <adec:decorative xmlns:adec="http://schemas.microsoft.com/office/drawing/2017/decorative" val="1"/>
                </a:ext>
              </a:extLst>
            </p:cNvPr>
            <p:cNvSpPr/>
            <p:nvPr/>
          </p:nvSpPr>
          <p:spPr>
            <a:xfrm>
              <a:off x="1319037" y="5104798"/>
              <a:ext cx="1302363" cy="1164966"/>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AE621BD-0507-D4B9-00DB-90E59C946C09}"/>
                </a:ext>
                <a:ext uri="{C183D7F6-B498-43B3-948B-1728B52AA6E4}">
                  <adec:decorative xmlns:adec="http://schemas.microsoft.com/office/drawing/2017/decorative" val="1"/>
                </a:ext>
              </a:extLst>
            </p:cNvPr>
            <p:cNvSpPr/>
            <p:nvPr/>
          </p:nvSpPr>
          <p:spPr>
            <a:xfrm>
              <a:off x="5269711" y="5006404"/>
              <a:ext cx="1302363" cy="1164966"/>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No Driving with solid fill">
              <a:extLst>
                <a:ext uri="{FF2B5EF4-FFF2-40B4-BE49-F238E27FC236}">
                  <a16:creationId xmlns:a16="http://schemas.microsoft.com/office/drawing/2014/main" id="{F50AB91C-4A55-5C45-888C-DEC3606419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69545" y="2633063"/>
              <a:ext cx="914400" cy="914400"/>
            </a:xfrm>
            <a:prstGeom prst="rect">
              <a:avLst/>
            </a:prstGeom>
          </p:spPr>
        </p:pic>
        <p:pic>
          <p:nvPicPr>
            <p:cNvPr id="16" name="Graphic 15" descr="User with solid fill">
              <a:extLst>
                <a:ext uri="{FF2B5EF4-FFF2-40B4-BE49-F238E27FC236}">
                  <a16:creationId xmlns:a16="http://schemas.microsoft.com/office/drawing/2014/main" id="{055AF3A9-8FA1-EF09-6AEC-23384E7378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38673" y="2649226"/>
              <a:ext cx="914400" cy="914400"/>
            </a:xfrm>
            <a:prstGeom prst="rect">
              <a:avLst/>
            </a:prstGeom>
          </p:spPr>
        </p:pic>
        <p:pic>
          <p:nvPicPr>
            <p:cNvPr id="30" name="Graphic 29" descr="Medical with solid fill">
              <a:extLst>
                <a:ext uri="{FF2B5EF4-FFF2-40B4-BE49-F238E27FC236}">
                  <a16:creationId xmlns:a16="http://schemas.microsoft.com/office/drawing/2014/main" id="{5AD023AA-5AB3-B782-7290-878DA4555B2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37346" y="5230081"/>
              <a:ext cx="914400" cy="914400"/>
            </a:xfrm>
            <a:prstGeom prst="rect">
              <a:avLst/>
            </a:prstGeom>
          </p:spPr>
        </p:pic>
      </p:grpSp>
      <p:sp>
        <p:nvSpPr>
          <p:cNvPr id="4" name="Oval 3">
            <a:extLst>
              <a:ext uri="{FF2B5EF4-FFF2-40B4-BE49-F238E27FC236}">
                <a16:creationId xmlns:a16="http://schemas.microsoft.com/office/drawing/2014/main" id="{482A6992-429E-511B-A571-CCD86D8BFEA0}"/>
              </a:ext>
              <a:ext uri="{C183D7F6-B498-43B3-948B-1728B52AA6E4}">
                <adec:decorative xmlns:adec="http://schemas.microsoft.com/office/drawing/2017/decorative" val="1"/>
              </a:ext>
            </a:extLst>
          </p:cNvPr>
          <p:cNvSpPr/>
          <p:nvPr/>
        </p:nvSpPr>
        <p:spPr>
          <a:xfrm>
            <a:off x="8765485" y="4785393"/>
            <a:ext cx="1128119" cy="991417"/>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Dog Food Bowl with solid fill">
            <a:extLst>
              <a:ext uri="{FF2B5EF4-FFF2-40B4-BE49-F238E27FC236}">
                <a16:creationId xmlns:a16="http://schemas.microsoft.com/office/drawing/2014/main" id="{D379F9CA-7F33-8291-3867-E1761F073BF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95191" y="4851316"/>
            <a:ext cx="914400" cy="914400"/>
          </a:xfrm>
          <a:prstGeom prst="rect">
            <a:avLst/>
          </a:prstGeom>
        </p:spPr>
      </p:pic>
      <p:pic>
        <p:nvPicPr>
          <p:cNvPr id="19" name="Graphic 18" descr="Construction Barricade with solid fill">
            <a:extLst>
              <a:ext uri="{FF2B5EF4-FFF2-40B4-BE49-F238E27FC236}">
                <a16:creationId xmlns:a16="http://schemas.microsoft.com/office/drawing/2014/main" id="{96538721-5BE3-3C57-DEBB-0625BB59CEC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574215" y="4885379"/>
            <a:ext cx="843262" cy="843262"/>
          </a:xfrm>
          <a:prstGeom prst="rect">
            <a:avLst/>
          </a:prstGeom>
        </p:spPr>
      </p:pic>
    </p:spTree>
    <p:extLst>
      <p:ext uri="{BB962C8B-B14F-4D97-AF65-F5344CB8AC3E}">
        <p14:creationId xmlns:p14="http://schemas.microsoft.com/office/powerpoint/2010/main" val="540584769"/>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logo&#10;&#10;Description automatically generated">
            <a:extLst>
              <a:ext uri="{FF2B5EF4-FFF2-40B4-BE49-F238E27FC236}">
                <a16:creationId xmlns:a16="http://schemas.microsoft.com/office/drawing/2014/main" id="{CB730AC3-7A94-4075-B9A0-70374174FD28}"/>
              </a:ext>
            </a:extLst>
          </p:cNvPr>
          <p:cNvPicPr>
            <a:picLocks noChangeAspect="1"/>
          </p:cNvPicPr>
          <p:nvPr/>
        </p:nvPicPr>
        <p:blipFill rotWithShape="1">
          <a:blip r:embed="rId3">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sp>
        <p:nvSpPr>
          <p:cNvPr id="6" name="Title 1">
            <a:extLst>
              <a:ext uri="{FF2B5EF4-FFF2-40B4-BE49-F238E27FC236}">
                <a16:creationId xmlns:a16="http://schemas.microsoft.com/office/drawing/2014/main" id="{E50B1B9E-A86E-6789-C4B7-AEF630BCF84D}"/>
              </a:ext>
            </a:extLst>
          </p:cNvPr>
          <p:cNvSpPr>
            <a:spLocks noGrp="1"/>
          </p:cNvSpPr>
          <p:nvPr>
            <p:ph type="title"/>
          </p:nvPr>
        </p:nvSpPr>
        <p:spPr>
          <a:xfrm>
            <a:off x="519642" y="283025"/>
            <a:ext cx="11152716" cy="1143000"/>
          </a:xfrm>
          <a:noFill/>
          <a:ln>
            <a:noFill/>
          </a:ln>
        </p:spPr>
        <p:txBody>
          <a:bodyPr vert="horz" wrap="square" lIns="91440" tIns="45720" rIns="91440" bIns="45720" numCol="1" anchor="ctr" anchorCtr="0" compatLnSpc="1">
            <a:prstTxWarp prst="textNoShape">
              <a:avLst/>
            </a:prstTxWarp>
          </a:bodyPr>
          <a:lstStyle/>
          <a:p>
            <a:r>
              <a:rPr lang="en-US" cap="none">
                <a:solidFill>
                  <a:schemeClr val="accent5"/>
                </a:solidFill>
                <a:latin typeface="Arial Bold" panose="020B0704020202020204" pitchFamily="34" charset="0"/>
                <a:ea typeface="ＭＳ Ｐゴシック" panose="020B0600070205080204" pitchFamily="34" charset="-128"/>
                <a:cs typeface="Arial Bold" panose="020B0704020202020204" pitchFamily="34" charset="0"/>
              </a:rPr>
              <a:t>PIT Analysis Takeaways</a:t>
            </a:r>
          </a:p>
        </p:txBody>
      </p:sp>
      <p:sp>
        <p:nvSpPr>
          <p:cNvPr id="13" name="Rectangle: Rounded Corners 12">
            <a:extLst>
              <a:ext uri="{FF2B5EF4-FFF2-40B4-BE49-F238E27FC236}">
                <a16:creationId xmlns:a16="http://schemas.microsoft.com/office/drawing/2014/main" id="{32158F73-0ADE-5992-FE7E-A84511B1EDAE}"/>
              </a:ext>
            </a:extLst>
          </p:cNvPr>
          <p:cNvSpPr/>
          <p:nvPr/>
        </p:nvSpPr>
        <p:spPr>
          <a:xfrm>
            <a:off x="2514600" y="1508094"/>
            <a:ext cx="7613984" cy="960453"/>
          </a:xfrm>
          <a:prstGeom prst="round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938D4A08-71DF-AD20-A39D-DAAB666E60BD}"/>
              </a:ext>
            </a:extLst>
          </p:cNvPr>
          <p:cNvSpPr/>
          <p:nvPr/>
        </p:nvSpPr>
        <p:spPr>
          <a:xfrm>
            <a:off x="2003258" y="1460938"/>
            <a:ext cx="1022684" cy="1054764"/>
          </a:xfrm>
          <a:prstGeom prst="flowChartConnector">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E55503D-D070-5F86-69B5-1134A3D0EA10}"/>
              </a:ext>
            </a:extLst>
          </p:cNvPr>
          <p:cNvSpPr/>
          <p:nvPr/>
        </p:nvSpPr>
        <p:spPr>
          <a:xfrm>
            <a:off x="2514599" y="2753726"/>
            <a:ext cx="7674143" cy="960453"/>
          </a:xfrm>
          <a:prstGeom prst="round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1BE3E641-DAF8-BBB7-FE0E-FE707385F6E7}"/>
              </a:ext>
            </a:extLst>
          </p:cNvPr>
          <p:cNvSpPr/>
          <p:nvPr/>
        </p:nvSpPr>
        <p:spPr>
          <a:xfrm>
            <a:off x="2003258" y="2706570"/>
            <a:ext cx="1022684" cy="1054764"/>
          </a:xfrm>
          <a:prstGeom prst="flowChartConnector">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orn with solid fill">
            <a:extLst>
              <a:ext uri="{FF2B5EF4-FFF2-40B4-BE49-F238E27FC236}">
                <a16:creationId xmlns:a16="http://schemas.microsoft.com/office/drawing/2014/main" id="{8E6CFC05-5C83-EF34-A1A7-056EA8C1A3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63415" y="2776752"/>
            <a:ext cx="914400" cy="914400"/>
          </a:xfrm>
          <a:prstGeom prst="rect">
            <a:avLst/>
          </a:prstGeom>
        </p:spPr>
      </p:pic>
      <p:sp>
        <p:nvSpPr>
          <p:cNvPr id="18" name="Rectangle: Rounded Corners 17">
            <a:extLst>
              <a:ext uri="{FF2B5EF4-FFF2-40B4-BE49-F238E27FC236}">
                <a16:creationId xmlns:a16="http://schemas.microsoft.com/office/drawing/2014/main" id="{20742578-4BD6-DD54-F934-135A40764226}"/>
              </a:ext>
            </a:extLst>
          </p:cNvPr>
          <p:cNvSpPr/>
          <p:nvPr/>
        </p:nvSpPr>
        <p:spPr>
          <a:xfrm>
            <a:off x="2514600" y="3999358"/>
            <a:ext cx="7613984" cy="960453"/>
          </a:xfrm>
          <a:prstGeom prst="round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Bar graph with upward trend with solid fill">
            <a:extLst>
              <a:ext uri="{FF2B5EF4-FFF2-40B4-BE49-F238E27FC236}">
                <a16:creationId xmlns:a16="http://schemas.microsoft.com/office/drawing/2014/main" id="{62CC77CD-BB51-452A-340F-AD251466EC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7400" y="1551219"/>
            <a:ext cx="890271" cy="890271"/>
          </a:xfrm>
          <a:prstGeom prst="rect">
            <a:avLst/>
          </a:prstGeom>
        </p:spPr>
      </p:pic>
      <p:sp>
        <p:nvSpPr>
          <p:cNvPr id="19" name="Flowchart: Connector 18">
            <a:extLst>
              <a:ext uri="{FF2B5EF4-FFF2-40B4-BE49-F238E27FC236}">
                <a16:creationId xmlns:a16="http://schemas.microsoft.com/office/drawing/2014/main" id="{72099918-885A-17CE-76F9-31092F79B774}"/>
              </a:ext>
            </a:extLst>
          </p:cNvPr>
          <p:cNvSpPr/>
          <p:nvPr/>
        </p:nvSpPr>
        <p:spPr>
          <a:xfrm>
            <a:off x="2057400" y="3952202"/>
            <a:ext cx="1022684" cy="1054764"/>
          </a:xfrm>
          <a:prstGeom prst="flowChartConnector">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Tent with solid fill">
            <a:extLst>
              <a:ext uri="{FF2B5EF4-FFF2-40B4-BE49-F238E27FC236}">
                <a16:creationId xmlns:a16="http://schemas.microsoft.com/office/drawing/2014/main" id="{8D1A35D4-DAE7-D4D0-9EC3-CB96E85B3744}"/>
              </a:ext>
            </a:extLst>
          </p:cNvPr>
          <p:cNvPicPr>
            <a:picLocks noGrp="1" noChangeAspect="1"/>
          </p:cNvPicPr>
          <p:nvPr>
            <p:ph idx="1"/>
          </p:nvPr>
        </p:nvPicPr>
        <p:blipFill>
          <a:blip r:embed="rId8">
            <a:extLst>
              <a:ext uri="{96DAC541-7B7A-43D3-8B79-37D633B846F1}">
                <asvg:svgBlip xmlns:asvg="http://schemas.microsoft.com/office/drawing/2016/SVG/main" r:embed="rId9"/>
              </a:ext>
            </a:extLst>
          </a:blip>
          <a:stretch>
            <a:fillRect/>
          </a:stretch>
        </p:blipFill>
        <p:spPr>
          <a:xfrm>
            <a:off x="2084471" y="3952202"/>
            <a:ext cx="968542" cy="968542"/>
          </a:xfrm>
        </p:spPr>
      </p:pic>
      <p:sp>
        <p:nvSpPr>
          <p:cNvPr id="20" name="TextBox 19">
            <a:extLst>
              <a:ext uri="{FF2B5EF4-FFF2-40B4-BE49-F238E27FC236}">
                <a16:creationId xmlns:a16="http://schemas.microsoft.com/office/drawing/2014/main" id="{2D0327A1-94B8-ED31-3C5B-73075378E127}"/>
              </a:ext>
            </a:extLst>
          </p:cNvPr>
          <p:cNvSpPr txBox="1"/>
          <p:nvPr/>
        </p:nvSpPr>
        <p:spPr>
          <a:xfrm>
            <a:off x="3188366" y="1664049"/>
            <a:ext cx="6793833" cy="646331"/>
          </a:xfrm>
          <a:prstGeom prst="rect">
            <a:avLst/>
          </a:prstGeom>
          <a:noFill/>
        </p:spPr>
        <p:txBody>
          <a:bodyPr wrap="square" rtlCol="0">
            <a:spAutoFit/>
          </a:bodyPr>
          <a:lstStyle/>
          <a:p>
            <a:r>
              <a:rPr lang="en-US">
                <a:solidFill>
                  <a:schemeClr val="bg1"/>
                </a:solidFill>
              </a:rPr>
              <a:t>The number of people experiencing homelessness reached a new high in 2025 with at least 6,675 people counted in Indiana</a:t>
            </a:r>
          </a:p>
        </p:txBody>
      </p:sp>
      <p:sp>
        <p:nvSpPr>
          <p:cNvPr id="21" name="TextBox 20">
            <a:extLst>
              <a:ext uri="{FF2B5EF4-FFF2-40B4-BE49-F238E27FC236}">
                <a16:creationId xmlns:a16="http://schemas.microsoft.com/office/drawing/2014/main" id="{E31825EA-3B67-4203-F687-09A194B91356}"/>
              </a:ext>
            </a:extLst>
          </p:cNvPr>
          <p:cNvSpPr txBox="1"/>
          <p:nvPr/>
        </p:nvSpPr>
        <p:spPr>
          <a:xfrm>
            <a:off x="3172325" y="2807696"/>
            <a:ext cx="6809875" cy="923330"/>
          </a:xfrm>
          <a:prstGeom prst="rect">
            <a:avLst/>
          </a:prstGeom>
          <a:noFill/>
        </p:spPr>
        <p:txBody>
          <a:bodyPr wrap="square" rtlCol="0">
            <a:spAutoFit/>
          </a:bodyPr>
          <a:lstStyle/>
          <a:p>
            <a:r>
              <a:rPr lang="en-US" dirty="0">
                <a:solidFill>
                  <a:schemeClr val="bg1"/>
                </a:solidFill>
              </a:rPr>
              <a:t>More than half of </a:t>
            </a:r>
            <a:r>
              <a:rPr lang="en-US">
                <a:solidFill>
                  <a:schemeClr val="bg1"/>
                </a:solidFill>
              </a:rPr>
              <a:t>the counties in Indiana are rural. </a:t>
            </a:r>
            <a:r>
              <a:rPr lang="en-US" dirty="0">
                <a:solidFill>
                  <a:schemeClr val="bg1"/>
                </a:solidFill>
              </a:rPr>
              <a:t>Rural counties saw an increase of 16.6% in their homeless count between 2023 and 2025, higher than non-rural counties.</a:t>
            </a:r>
          </a:p>
        </p:txBody>
      </p:sp>
      <p:sp>
        <p:nvSpPr>
          <p:cNvPr id="22" name="TextBox 21">
            <a:extLst>
              <a:ext uri="{FF2B5EF4-FFF2-40B4-BE49-F238E27FC236}">
                <a16:creationId xmlns:a16="http://schemas.microsoft.com/office/drawing/2014/main" id="{47EAECB1-9BCC-681D-3885-B6D61E4FF6FB}"/>
              </a:ext>
            </a:extLst>
          </p:cNvPr>
          <p:cNvSpPr txBox="1"/>
          <p:nvPr/>
        </p:nvSpPr>
        <p:spPr>
          <a:xfrm>
            <a:off x="3188366" y="4113307"/>
            <a:ext cx="6793833" cy="646331"/>
          </a:xfrm>
          <a:prstGeom prst="rect">
            <a:avLst/>
          </a:prstGeom>
          <a:noFill/>
        </p:spPr>
        <p:txBody>
          <a:bodyPr wrap="square" rtlCol="0">
            <a:spAutoFit/>
          </a:bodyPr>
          <a:lstStyle/>
          <a:p>
            <a:r>
              <a:rPr lang="en-US">
                <a:solidFill>
                  <a:schemeClr val="bg1"/>
                </a:solidFill>
              </a:rPr>
              <a:t>More outreach and awareness are helping paint a more accurate view of unsheltered homelessness throughout the state.</a:t>
            </a:r>
          </a:p>
        </p:txBody>
      </p:sp>
      <p:pic>
        <p:nvPicPr>
          <p:cNvPr id="2" name="Picture 1" descr="Graphical user interface, application">
            <a:extLst>
              <a:ext uri="{FF2B5EF4-FFF2-40B4-BE49-F238E27FC236}">
                <a16:creationId xmlns:a16="http://schemas.microsoft.com/office/drawing/2014/main" id="{1FA5D9B6-D1C4-D210-2CE3-52EEF1ADD2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1959" y="5988750"/>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94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536BE-56DB-0A17-D608-13C22271D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50E53-2436-445F-7B01-AEAA5162EA7D}"/>
              </a:ext>
            </a:extLst>
          </p:cNvPr>
          <p:cNvSpPr>
            <a:spLocks noGrp="1"/>
          </p:cNvSpPr>
          <p:nvPr>
            <p:ph type="title"/>
          </p:nvPr>
        </p:nvSpPr>
        <p:spPr>
          <a:xfrm>
            <a:off x="5974163" y="1020022"/>
            <a:ext cx="5810250" cy="4333874"/>
          </a:xfrm>
        </p:spPr>
        <p:txBody>
          <a:bodyPr/>
          <a:lstStyle/>
          <a:p>
            <a:r>
              <a:rPr lang="en-US" cap="none">
                <a:solidFill>
                  <a:srgbClr val="103458"/>
                </a:solidFill>
                <a:latin typeface="Arial Bold" panose="020B0704020202020204" pitchFamily="34" charset="0"/>
                <a:ea typeface="ＭＳ Ｐゴシック" panose="020B0600070205080204" pitchFamily="34" charset="-128"/>
                <a:cs typeface="Arial Bold" panose="020B0704020202020204" pitchFamily="34" charset="0"/>
              </a:rPr>
              <a:t>The</a:t>
            </a:r>
            <a:r>
              <a:rPr lang="en-US" cap="none" dirty="0">
                <a:solidFill>
                  <a:schemeClr val="tx1"/>
                </a:solidFill>
                <a:latin typeface="Arial Bold" panose="020B0704020202020204" pitchFamily="34" charset="0"/>
                <a:ea typeface="ＭＳ Ｐゴシック" panose="020B0600070205080204" pitchFamily="34" charset="-128"/>
                <a:cs typeface="Arial Bold" panose="020B0704020202020204" pitchFamily="34" charset="0"/>
              </a:rPr>
              <a:t> PIT fails to capture unstably housed youth, couch surfers, or youth in doubled-up situations. This makes </a:t>
            </a:r>
            <a:r>
              <a:rPr lang="en-US" cap="none" dirty="0">
                <a:solidFill>
                  <a:schemeClr val="accent3"/>
                </a:solidFill>
                <a:latin typeface="Arial Bold" panose="020B0704020202020204" pitchFamily="34" charset="0"/>
                <a:ea typeface="ＭＳ Ｐゴシック" panose="020B0600070205080204" pitchFamily="34" charset="-128"/>
                <a:cs typeface="Arial Bold" panose="020B0704020202020204" pitchFamily="34" charset="0"/>
              </a:rPr>
              <a:t>youth homelessness </a:t>
            </a:r>
            <a:r>
              <a:rPr lang="en-US" cap="none" dirty="0">
                <a:solidFill>
                  <a:schemeClr val="tx1"/>
                </a:solidFill>
                <a:latin typeface="Arial Bold" panose="020B0704020202020204" pitchFamily="34" charset="0"/>
                <a:ea typeface="ＭＳ Ｐゴシック" panose="020B0600070205080204" pitchFamily="34" charset="-128"/>
                <a:cs typeface="Arial Bold" panose="020B0704020202020204" pitchFamily="34" charset="0"/>
              </a:rPr>
              <a:t>seem insignificant, when it is a </a:t>
            </a:r>
            <a:r>
              <a:rPr lang="en-US" cap="none" dirty="0">
                <a:solidFill>
                  <a:schemeClr val="accent3"/>
                </a:solidFill>
                <a:latin typeface="Arial Bold" panose="020B0704020202020204" pitchFamily="34" charset="0"/>
                <a:ea typeface="ＭＳ Ｐゴシック" panose="020B0600070205080204" pitchFamily="34" charset="-128"/>
                <a:cs typeface="Arial Bold" panose="020B0704020202020204" pitchFamily="34" charset="0"/>
              </a:rPr>
              <a:t>significant issue</a:t>
            </a:r>
            <a:r>
              <a:rPr lang="en-US" cap="none" dirty="0">
                <a:solidFill>
                  <a:schemeClr val="tx1"/>
                </a:solidFill>
                <a:latin typeface="Arial Bold" panose="020B0704020202020204" pitchFamily="34" charset="0"/>
                <a:ea typeface="ＭＳ Ｐゴシック" panose="020B0600070205080204" pitchFamily="34" charset="-128"/>
                <a:cs typeface="Arial Bold" panose="020B0704020202020204" pitchFamily="34" charset="0"/>
              </a:rPr>
              <a:t>.</a:t>
            </a:r>
          </a:p>
        </p:txBody>
      </p:sp>
      <p:graphicFrame>
        <p:nvGraphicFramePr>
          <p:cNvPr id="8" name="Content Placeholder 7">
            <a:extLst>
              <a:ext uri="{FF2B5EF4-FFF2-40B4-BE49-F238E27FC236}">
                <a16:creationId xmlns:a16="http://schemas.microsoft.com/office/drawing/2014/main" id="{80CE1BF8-522B-60D7-00CC-29FAA0DFE558}"/>
              </a:ext>
            </a:extLst>
          </p:cNvPr>
          <p:cNvGraphicFramePr>
            <a:graphicFrameLocks noGrp="1"/>
          </p:cNvGraphicFramePr>
          <p:nvPr>
            <p:ph idx="1"/>
            <p:extLst>
              <p:ext uri="{D42A27DB-BD31-4B8C-83A1-F6EECF244321}">
                <p14:modId xmlns:p14="http://schemas.microsoft.com/office/powerpoint/2010/main" val="2604969254"/>
              </p:ext>
            </p:extLst>
          </p:nvPr>
        </p:nvGraphicFramePr>
        <p:xfrm>
          <a:off x="0" y="861748"/>
          <a:ext cx="5705475" cy="4650422"/>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hlinkClick r:id="rId5"/>
            <a:extLst>
              <a:ext uri="{FF2B5EF4-FFF2-40B4-BE49-F238E27FC236}">
                <a16:creationId xmlns:a16="http://schemas.microsoft.com/office/drawing/2014/main" id="{738830F7-816B-4102-EBF1-7FB9A020B872}"/>
              </a:ext>
            </a:extLst>
          </p:cNvPr>
          <p:cNvPicPr>
            <a:picLocks noChangeAspect="1"/>
          </p:cNvPicPr>
          <p:nvPr/>
        </p:nvPicPr>
        <p:blipFill>
          <a:blip r:embed="rId6"/>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4828D666-D60B-6067-3B52-F46259B2E214}"/>
              </a:ext>
            </a:extLst>
          </p:cNvPr>
          <p:cNvPicPr>
            <a:picLocks noChangeAspect="1"/>
          </p:cNvPicPr>
          <p:nvPr/>
        </p:nvPicPr>
        <p:blipFill rotWithShape="1">
          <a:blip r:embed="rId7">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5" name="Picture 4" descr="Graphical user interface, application">
            <a:extLst>
              <a:ext uri="{FF2B5EF4-FFF2-40B4-BE49-F238E27FC236}">
                <a16:creationId xmlns:a16="http://schemas.microsoft.com/office/drawing/2014/main" id="{A890E4ED-9E11-80E6-BA86-0EF2D73D4C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1959" y="5988750"/>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09037"/>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87DB-79E8-09EA-AF8D-AB12314DF9C0}"/>
              </a:ext>
            </a:extLst>
          </p:cNvPr>
          <p:cNvSpPr>
            <a:spLocks noGrp="1"/>
          </p:cNvSpPr>
          <p:nvPr>
            <p:ph type="title"/>
          </p:nvPr>
        </p:nvSpPr>
        <p:spPr>
          <a:xfrm>
            <a:off x="446619" y="163425"/>
            <a:ext cx="11152716" cy="1143000"/>
          </a:xfrm>
          <a:noFill/>
          <a:ln>
            <a:noFill/>
          </a:ln>
        </p:spPr>
        <p:txBody>
          <a:bodyPr vert="horz" wrap="square" lIns="91440" tIns="45720" rIns="91440" bIns="45720" numCol="1" anchor="ctr" anchorCtr="0" compatLnSpc="1">
            <a:prstTxWarp prst="textNoShape">
              <a:avLst/>
            </a:prstTxWarp>
          </a:bodyPr>
          <a:lstStyle/>
          <a:p>
            <a:r>
              <a:rPr lang="en-US" cap="none" dirty="0">
                <a:solidFill>
                  <a:schemeClr val="accent5"/>
                </a:solidFill>
                <a:latin typeface="Arial Bold" panose="020B0704020202020204" pitchFamily="34" charset="0"/>
                <a:ea typeface="ＭＳ Ｐゴシック" panose="020B0600070205080204" pitchFamily="34" charset="-128"/>
                <a:cs typeface="Arial Bold" panose="020B0704020202020204" pitchFamily="34" charset="0"/>
              </a:rPr>
              <a:t>Men and Boys were Overrepresented in Indiana’s 2025 PIT Data, Compared to the Overall Population</a:t>
            </a:r>
          </a:p>
        </p:txBody>
      </p:sp>
      <p:pic>
        <p:nvPicPr>
          <p:cNvPr id="7" name="Picture 6">
            <a:hlinkClick r:id="rId3"/>
            <a:extLst>
              <a:ext uri="{FF2B5EF4-FFF2-40B4-BE49-F238E27FC236}">
                <a16:creationId xmlns:a16="http://schemas.microsoft.com/office/drawing/2014/main" id="{3C70921B-7D77-40D1-A4BB-A14BB13FB69F}"/>
              </a:ext>
            </a:extLst>
          </p:cNvPr>
          <p:cNvPicPr>
            <a:picLocks noChangeAspect="1"/>
          </p:cNvPicPr>
          <p:nvPr/>
        </p:nvPicPr>
        <p:blipFill>
          <a:blip r:embed="rId4"/>
          <a:stretch>
            <a:fillRect/>
          </a:stretch>
        </p:blipFill>
        <p:spPr>
          <a:xfrm>
            <a:off x="8879288" y="5900530"/>
            <a:ext cx="2866090" cy="895089"/>
          </a:xfrm>
          <a:prstGeom prst="rect">
            <a:avLst/>
          </a:prstGeom>
        </p:spPr>
      </p:pic>
      <p:pic>
        <p:nvPicPr>
          <p:cNvPr id="13" name="Picture 12">
            <a:extLst>
              <a:ext uri="{FF2B5EF4-FFF2-40B4-BE49-F238E27FC236}">
                <a16:creationId xmlns:a16="http://schemas.microsoft.com/office/drawing/2014/main" id="{2DFC3EFF-B136-9962-ABB2-CB7508A3BF32}"/>
              </a:ext>
            </a:extLst>
          </p:cNvPr>
          <p:cNvPicPr>
            <a:picLocks noChangeAspect="1"/>
          </p:cNvPicPr>
          <p:nvPr/>
        </p:nvPicPr>
        <p:blipFill>
          <a:blip r:embed="rId5"/>
          <a:stretch>
            <a:fillRect/>
          </a:stretch>
        </p:blipFill>
        <p:spPr>
          <a:xfrm>
            <a:off x="5173586" y="1417638"/>
            <a:ext cx="8608298" cy="4468755"/>
          </a:xfrm>
          <a:prstGeom prst="rect">
            <a:avLst/>
          </a:prstGeom>
        </p:spPr>
      </p:pic>
      <p:pic>
        <p:nvPicPr>
          <p:cNvPr id="3" name="Picture 2" descr="A blue and white logo&#10;&#10;Description automatically generated">
            <a:extLst>
              <a:ext uri="{FF2B5EF4-FFF2-40B4-BE49-F238E27FC236}">
                <a16:creationId xmlns:a16="http://schemas.microsoft.com/office/drawing/2014/main" id="{CAEA92DE-8CF7-4704-3383-C1EEE9606A31}"/>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287782" y="5843021"/>
            <a:ext cx="2083507" cy="842437"/>
          </a:xfrm>
          <a:prstGeom prst="rect">
            <a:avLst/>
          </a:prstGeom>
        </p:spPr>
      </p:pic>
      <p:pic>
        <p:nvPicPr>
          <p:cNvPr id="4" name="Picture 3">
            <a:extLst>
              <a:ext uri="{FF2B5EF4-FFF2-40B4-BE49-F238E27FC236}">
                <a16:creationId xmlns:a16="http://schemas.microsoft.com/office/drawing/2014/main" id="{E0E5D423-77E3-CDDA-7854-5B12C10510F7}"/>
              </a:ext>
            </a:extLst>
          </p:cNvPr>
          <p:cNvPicPr>
            <a:picLocks noChangeAspect="1"/>
          </p:cNvPicPr>
          <p:nvPr/>
        </p:nvPicPr>
        <p:blipFill>
          <a:blip r:embed="rId7"/>
          <a:stretch>
            <a:fillRect/>
          </a:stretch>
        </p:blipFill>
        <p:spPr>
          <a:xfrm>
            <a:off x="3208083" y="5977558"/>
            <a:ext cx="1658330" cy="680520"/>
          </a:xfrm>
          <a:prstGeom prst="rect">
            <a:avLst/>
          </a:prstGeom>
        </p:spPr>
      </p:pic>
      <p:pic>
        <p:nvPicPr>
          <p:cNvPr id="6" name="Picture 5" descr="Graphical user interface, application">
            <a:extLst>
              <a:ext uri="{FF2B5EF4-FFF2-40B4-BE49-F238E27FC236}">
                <a16:creationId xmlns:a16="http://schemas.microsoft.com/office/drawing/2014/main" id="{F7F49E8B-9FFA-F8BD-C18E-94453E4503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3456" y="5957419"/>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Content Placeholder 9">
            <a:extLst>
              <a:ext uri="{FF2B5EF4-FFF2-40B4-BE49-F238E27FC236}">
                <a16:creationId xmlns:a16="http://schemas.microsoft.com/office/drawing/2014/main" id="{E517BF21-EC24-3F13-926E-8DD0E1661C9C}"/>
              </a:ext>
            </a:extLst>
          </p:cNvPr>
          <p:cNvGraphicFramePr>
            <a:graphicFrameLocks noGrp="1"/>
          </p:cNvGraphicFramePr>
          <p:nvPr>
            <p:ph idx="1"/>
            <p:extLst>
              <p:ext uri="{D42A27DB-BD31-4B8C-83A1-F6EECF244321}">
                <p14:modId xmlns:p14="http://schemas.microsoft.com/office/powerpoint/2010/main" val="2040229882"/>
              </p:ext>
            </p:extLst>
          </p:nvPr>
        </p:nvGraphicFramePr>
        <p:xfrm>
          <a:off x="446619" y="1417638"/>
          <a:ext cx="5761676" cy="4287353"/>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Box 7">
            <a:extLst>
              <a:ext uri="{FF2B5EF4-FFF2-40B4-BE49-F238E27FC236}">
                <a16:creationId xmlns:a16="http://schemas.microsoft.com/office/drawing/2014/main" id="{80356E49-67DD-4C8E-887F-A62CC027F251}"/>
              </a:ext>
            </a:extLst>
          </p:cNvPr>
          <p:cNvSpPr txBox="1"/>
          <p:nvPr/>
        </p:nvSpPr>
        <p:spPr>
          <a:xfrm>
            <a:off x="5204066" y="1488664"/>
            <a:ext cx="6929120" cy="369332"/>
          </a:xfrm>
          <a:prstGeom prst="rect">
            <a:avLst/>
          </a:prstGeom>
          <a:solidFill>
            <a:schemeClr val="bg1"/>
          </a:solidFill>
        </p:spPr>
        <p:txBody>
          <a:bodyPr wrap="square">
            <a:spAutoFit/>
          </a:bodyPr>
          <a:lstStyle/>
          <a:p>
            <a:pPr algn="ctr" rtl="0">
              <a:buNone/>
            </a:pPr>
            <a:r>
              <a:rPr lang="en-US" b="1" i="0">
                <a:solidFill>
                  <a:schemeClr val="tx2"/>
                </a:solidFill>
                <a:effectLst/>
              </a:rPr>
              <a:t>Indiana Census</a:t>
            </a:r>
            <a:endParaRPr lang="en-US">
              <a:solidFill>
                <a:schemeClr val="tx2"/>
              </a:solidFill>
              <a:effectLst/>
            </a:endParaRPr>
          </a:p>
        </p:txBody>
      </p:sp>
    </p:spTree>
    <p:extLst>
      <p:ext uri="{BB962C8B-B14F-4D97-AF65-F5344CB8AC3E}">
        <p14:creationId xmlns:p14="http://schemas.microsoft.com/office/powerpoint/2010/main" val="429261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2F7E093-C0B6-E522-AD13-46155D7C8D12}"/>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US" cap="none" dirty="0">
                <a:solidFill>
                  <a:schemeClr val="accent5"/>
                </a:solidFill>
                <a:latin typeface="Arial Bold" panose="020B0704020202020204" pitchFamily="34" charset="0"/>
                <a:ea typeface="ＭＳ Ｐゴシック" panose="020B0600070205080204" pitchFamily="34" charset="-128"/>
                <a:cs typeface="Arial Bold" panose="020B0704020202020204" pitchFamily="34" charset="0"/>
              </a:rPr>
              <a:t>In 2025, Hoosiers Aged 35 to 44 Years Old Were the Most Overrepresented Age Group on the Night of the Count</a:t>
            </a:r>
          </a:p>
        </p:txBody>
      </p:sp>
      <p:graphicFrame>
        <p:nvGraphicFramePr>
          <p:cNvPr id="7" name="Chart 6">
            <a:extLst>
              <a:ext uri="{FF2B5EF4-FFF2-40B4-BE49-F238E27FC236}">
                <a16:creationId xmlns:a16="http://schemas.microsoft.com/office/drawing/2014/main" id="{A02BEAB2-921D-70CA-A972-95663602E75E}"/>
              </a:ext>
            </a:extLst>
          </p:cNvPr>
          <p:cNvGraphicFramePr/>
          <p:nvPr>
            <p:extLst>
              <p:ext uri="{D42A27DB-BD31-4B8C-83A1-F6EECF244321}">
                <p14:modId xmlns:p14="http://schemas.microsoft.com/office/powerpoint/2010/main" val="2867509998"/>
              </p:ext>
            </p:extLst>
          </p:nvPr>
        </p:nvGraphicFramePr>
        <p:xfrm>
          <a:off x="-261442" y="1251079"/>
          <a:ext cx="7429158" cy="4706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BC63C3A-9594-1C2F-1D81-27E2921CEC9B}"/>
              </a:ext>
            </a:extLst>
          </p:cNvPr>
          <p:cNvGraphicFramePr>
            <a:graphicFrameLocks/>
          </p:cNvGraphicFramePr>
          <p:nvPr>
            <p:extLst>
              <p:ext uri="{D42A27DB-BD31-4B8C-83A1-F6EECF244321}">
                <p14:modId xmlns:p14="http://schemas.microsoft.com/office/powerpoint/2010/main" val="2754227124"/>
              </p:ext>
            </p:extLst>
          </p:nvPr>
        </p:nvGraphicFramePr>
        <p:xfrm>
          <a:off x="6241546" y="1136074"/>
          <a:ext cx="6065850" cy="4764456"/>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A2D08961-45E2-DE6F-64E3-CDA0D2F0BB2E}"/>
              </a:ext>
            </a:extLst>
          </p:cNvPr>
          <p:cNvPicPr>
            <a:picLocks noChangeAspect="1"/>
          </p:cNvPicPr>
          <p:nvPr/>
        </p:nvPicPr>
        <p:blipFill>
          <a:blip r:embed="rId5"/>
          <a:stretch>
            <a:fillRect/>
          </a:stretch>
        </p:blipFill>
        <p:spPr>
          <a:xfrm>
            <a:off x="3208083" y="5977558"/>
            <a:ext cx="1658330" cy="680520"/>
          </a:xfrm>
          <a:prstGeom prst="rect">
            <a:avLst/>
          </a:prstGeom>
        </p:spPr>
      </p:pic>
      <p:pic>
        <p:nvPicPr>
          <p:cNvPr id="2" name="Picture 1" descr="Graphical user interface, application">
            <a:extLst>
              <a:ext uri="{FF2B5EF4-FFF2-40B4-BE49-F238E27FC236}">
                <a16:creationId xmlns:a16="http://schemas.microsoft.com/office/drawing/2014/main" id="{1C81E858-1E98-E7D9-56AF-9AC5C1CA96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3456" y="5957419"/>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hlinkClick r:id="rId7"/>
            <a:extLst>
              <a:ext uri="{FF2B5EF4-FFF2-40B4-BE49-F238E27FC236}">
                <a16:creationId xmlns:a16="http://schemas.microsoft.com/office/drawing/2014/main" id="{568DBC7F-F975-2625-8FBF-219AD4DDD415}"/>
              </a:ext>
            </a:extLst>
          </p:cNvPr>
          <p:cNvPicPr>
            <a:picLocks noChangeAspect="1"/>
          </p:cNvPicPr>
          <p:nvPr/>
        </p:nvPicPr>
        <p:blipFill>
          <a:blip r:embed="rId8"/>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5DF0E612-B215-FAA2-D43F-C1BADB509A14}"/>
              </a:ext>
            </a:extLst>
          </p:cNvPr>
          <p:cNvPicPr>
            <a:picLocks noChangeAspect="1"/>
          </p:cNvPicPr>
          <p:nvPr/>
        </p:nvPicPr>
        <p:blipFill rotWithShape="1">
          <a:blip r:embed="rId9">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sp>
        <p:nvSpPr>
          <p:cNvPr id="10" name="TextBox 9">
            <a:extLst>
              <a:ext uri="{FF2B5EF4-FFF2-40B4-BE49-F238E27FC236}">
                <a16:creationId xmlns:a16="http://schemas.microsoft.com/office/drawing/2014/main" id="{25160371-7AE2-AB8C-B09C-40577FA87E99}"/>
              </a:ext>
            </a:extLst>
          </p:cNvPr>
          <p:cNvSpPr txBox="1"/>
          <p:nvPr/>
        </p:nvSpPr>
        <p:spPr>
          <a:xfrm>
            <a:off x="6241546" y="1447672"/>
            <a:ext cx="6283960" cy="369332"/>
          </a:xfrm>
          <a:prstGeom prst="rect">
            <a:avLst/>
          </a:prstGeom>
          <a:solidFill>
            <a:schemeClr val="bg1"/>
          </a:solidFill>
        </p:spPr>
        <p:txBody>
          <a:bodyPr wrap="square">
            <a:spAutoFit/>
          </a:bodyPr>
          <a:lstStyle/>
          <a:p>
            <a:pPr algn="ctr" rtl="0">
              <a:buNone/>
            </a:pPr>
            <a:r>
              <a:rPr lang="en-US" b="1" i="0">
                <a:solidFill>
                  <a:schemeClr val="tx2"/>
                </a:solidFill>
                <a:effectLst/>
              </a:rPr>
              <a:t>Indiana Census</a:t>
            </a:r>
            <a:endParaRPr lang="en-US">
              <a:solidFill>
                <a:schemeClr val="tx2"/>
              </a:solidFill>
              <a:effectLst/>
            </a:endParaRPr>
          </a:p>
        </p:txBody>
      </p:sp>
    </p:spTree>
    <p:extLst>
      <p:ext uri="{BB962C8B-B14F-4D97-AF65-F5344CB8AC3E}">
        <p14:creationId xmlns:p14="http://schemas.microsoft.com/office/powerpoint/2010/main" val="332316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and white logo&#10;&#10;Description automatically generated">
            <a:extLst>
              <a:ext uri="{FF2B5EF4-FFF2-40B4-BE49-F238E27FC236}">
                <a16:creationId xmlns:a16="http://schemas.microsoft.com/office/drawing/2014/main" id="{69F48DFA-9DB5-2944-C76B-25841D2BF067}"/>
              </a:ext>
            </a:extLst>
          </p:cNvPr>
          <p:cNvPicPr>
            <a:picLocks noChangeAspect="1"/>
          </p:cNvPicPr>
          <p:nvPr/>
        </p:nvPicPr>
        <p:blipFill rotWithShape="1">
          <a:blip r:embed="rId3">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sp>
        <p:nvSpPr>
          <p:cNvPr id="4" name="Rectangle: Rounded Corners 3">
            <a:extLst>
              <a:ext uri="{FF2B5EF4-FFF2-40B4-BE49-F238E27FC236}">
                <a16:creationId xmlns:a16="http://schemas.microsoft.com/office/drawing/2014/main" id="{406FF47E-D6E5-D2E5-72F0-AFA82246BBF7}"/>
              </a:ext>
            </a:extLst>
          </p:cNvPr>
          <p:cNvSpPr/>
          <p:nvPr/>
        </p:nvSpPr>
        <p:spPr>
          <a:xfrm>
            <a:off x="1176018" y="1376543"/>
            <a:ext cx="10387266" cy="4384184"/>
          </a:xfrm>
          <a:prstGeom prst="roundRect">
            <a:avLst/>
          </a:prstGeom>
          <a:solidFill>
            <a:schemeClr val="accent2"/>
          </a:solid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AB96A9B-D0BB-9344-E7D5-F840A4CA2686}"/>
              </a:ext>
            </a:extLst>
          </p:cNvPr>
          <p:cNvSpPr/>
          <p:nvPr/>
        </p:nvSpPr>
        <p:spPr>
          <a:xfrm>
            <a:off x="628715" y="1992830"/>
            <a:ext cx="3582337" cy="1143000"/>
          </a:xfrm>
          <a:prstGeom prst="roundRect">
            <a:avLst/>
          </a:prstGeom>
          <a:solidFill>
            <a:schemeClr val="tx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Arial Bold" panose="020B0704020202020204" pitchFamily="34" charset="0"/>
                <a:cs typeface="Arial Bold" panose="020B0704020202020204" pitchFamily="34" charset="0"/>
              </a:rPr>
              <a:t>IHCDA</a:t>
            </a:r>
            <a:endParaRPr lang="en-US" b="1">
              <a:latin typeface="Arial Bold" panose="020B0704020202020204" pitchFamily="34" charset="0"/>
              <a:cs typeface="Arial Bold" panose="020B0704020202020204" pitchFamily="34" charset="0"/>
            </a:endParaRPr>
          </a:p>
          <a:p>
            <a:pPr algn="ctr"/>
            <a:r>
              <a:rPr lang="en-US" sz="1600">
                <a:latin typeface="Arial" panose="020B0604020202020204" pitchFamily="34" charset="0"/>
                <a:cs typeface="Arial" panose="020B0604020202020204" pitchFamily="34" charset="0"/>
              </a:rPr>
              <a:t>Indiana Housing and Community Development Authority</a:t>
            </a:r>
          </a:p>
        </p:txBody>
      </p:sp>
      <p:sp>
        <p:nvSpPr>
          <p:cNvPr id="7" name="Rectangle: Rounded Corners 6">
            <a:extLst>
              <a:ext uri="{FF2B5EF4-FFF2-40B4-BE49-F238E27FC236}">
                <a16:creationId xmlns:a16="http://schemas.microsoft.com/office/drawing/2014/main" id="{5A919DC5-32CC-90FC-239C-E40FE7639DA1}"/>
              </a:ext>
            </a:extLst>
          </p:cNvPr>
          <p:cNvSpPr/>
          <p:nvPr/>
        </p:nvSpPr>
        <p:spPr>
          <a:xfrm>
            <a:off x="628717" y="3972712"/>
            <a:ext cx="3477125" cy="1142999"/>
          </a:xfrm>
          <a:prstGeom prst="roundRect">
            <a:avLst/>
          </a:prstGeom>
          <a:solidFill>
            <a:schemeClr val="tx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Arial Bold" panose="020B0704020202020204" pitchFamily="34" charset="0"/>
                <a:cs typeface="Arial Bold" panose="020B0704020202020204" pitchFamily="34" charset="0"/>
              </a:rPr>
              <a:t>CHIP</a:t>
            </a:r>
            <a:r>
              <a:rPr lang="en-US"/>
              <a:t> </a:t>
            </a:r>
          </a:p>
          <a:p>
            <a:pPr algn="ctr"/>
            <a:r>
              <a:rPr lang="en-US" sz="1600">
                <a:latin typeface="Arial" panose="020B0604020202020204" pitchFamily="34" charset="0"/>
                <a:cs typeface="Arial" panose="020B0604020202020204" pitchFamily="34" charset="0"/>
              </a:rPr>
              <a:t>Coalition for Homelessness Intervention and Prevention</a:t>
            </a:r>
          </a:p>
        </p:txBody>
      </p:sp>
      <p:sp>
        <p:nvSpPr>
          <p:cNvPr id="8" name="TextBox 7">
            <a:extLst>
              <a:ext uri="{FF2B5EF4-FFF2-40B4-BE49-F238E27FC236}">
                <a16:creationId xmlns:a16="http://schemas.microsoft.com/office/drawing/2014/main" id="{223760E5-949B-E756-6847-362F1C51808B}"/>
              </a:ext>
            </a:extLst>
          </p:cNvPr>
          <p:cNvSpPr txBox="1"/>
          <p:nvPr/>
        </p:nvSpPr>
        <p:spPr>
          <a:xfrm>
            <a:off x="4653143" y="1773088"/>
            <a:ext cx="6362839" cy="1661993"/>
          </a:xfrm>
          <a:prstGeom prst="rect">
            <a:avLst/>
          </a:prstGeom>
          <a:noFill/>
        </p:spPr>
        <p:txBody>
          <a:bodyPr wrap="square" rtlCol="0">
            <a:spAutoFit/>
          </a:bodyPr>
          <a:lstStyle/>
          <a:p>
            <a:r>
              <a:rPr lang="en-US">
                <a:solidFill>
                  <a:schemeClr val="bg1"/>
                </a:solidFill>
              </a:rPr>
              <a:t>An organization that “leverage(s) public and private funds to invest in financially sound, well-designed projects that will benefit communities for many years to come.”</a:t>
            </a:r>
          </a:p>
          <a:p>
            <a:pPr marL="742950" lvl="1" indent="-285750">
              <a:buFontTx/>
              <a:buChar char="-"/>
            </a:pPr>
            <a:r>
              <a:rPr lang="en-US" sz="1600">
                <a:solidFill>
                  <a:schemeClr val="bg1"/>
                </a:solidFill>
              </a:rPr>
              <a:t>HMIS Lead</a:t>
            </a:r>
          </a:p>
          <a:p>
            <a:pPr marL="742950" lvl="1" indent="-285750">
              <a:buFontTx/>
              <a:buChar char="-"/>
            </a:pPr>
            <a:r>
              <a:rPr lang="en-US" sz="1600">
                <a:solidFill>
                  <a:schemeClr val="bg1"/>
                </a:solidFill>
              </a:rPr>
              <a:t>Collaborative Applicant </a:t>
            </a:r>
          </a:p>
          <a:p>
            <a:pPr marL="742950" lvl="1" indent="-285750">
              <a:buFontTx/>
              <a:buChar char="-"/>
            </a:pPr>
            <a:r>
              <a:rPr lang="en-US" sz="1600">
                <a:solidFill>
                  <a:schemeClr val="bg1"/>
                </a:solidFill>
              </a:rPr>
              <a:t>Coordinated Entry Lead</a:t>
            </a:r>
          </a:p>
        </p:txBody>
      </p:sp>
      <p:sp>
        <p:nvSpPr>
          <p:cNvPr id="10" name="TextBox 9">
            <a:extLst>
              <a:ext uri="{FF2B5EF4-FFF2-40B4-BE49-F238E27FC236}">
                <a16:creationId xmlns:a16="http://schemas.microsoft.com/office/drawing/2014/main" id="{050366B9-22ED-7875-14DF-BF5AF680DC5F}"/>
              </a:ext>
            </a:extLst>
          </p:cNvPr>
          <p:cNvSpPr txBox="1"/>
          <p:nvPr/>
        </p:nvSpPr>
        <p:spPr>
          <a:xfrm>
            <a:off x="4653143" y="3612325"/>
            <a:ext cx="6362839" cy="1938992"/>
          </a:xfrm>
          <a:prstGeom prst="rect">
            <a:avLst/>
          </a:prstGeom>
          <a:noFill/>
        </p:spPr>
        <p:txBody>
          <a:bodyPr wrap="square" rtlCol="0">
            <a:spAutoFit/>
          </a:bodyPr>
          <a:lstStyle/>
          <a:p>
            <a:r>
              <a:rPr lang="en-US">
                <a:solidFill>
                  <a:schemeClr val="bg1"/>
                </a:solidFill>
              </a:rPr>
              <a:t>An organization that “Partners with the Indianapolis community to advance a shared vision to end homelessness by inspiring collective action and advocating for permanent housing solutions.”</a:t>
            </a:r>
          </a:p>
          <a:p>
            <a:pPr marL="742950" lvl="1" indent="-285750">
              <a:buFontTx/>
              <a:buChar char="-"/>
            </a:pPr>
            <a:r>
              <a:rPr lang="en-US" sz="1600">
                <a:solidFill>
                  <a:schemeClr val="bg1"/>
                </a:solidFill>
              </a:rPr>
              <a:t>HMIS Lead</a:t>
            </a:r>
          </a:p>
          <a:p>
            <a:pPr marL="742950" lvl="1" indent="-285750">
              <a:buFontTx/>
              <a:buChar char="-"/>
            </a:pPr>
            <a:r>
              <a:rPr lang="en-US" sz="1600">
                <a:solidFill>
                  <a:schemeClr val="bg1"/>
                </a:solidFill>
              </a:rPr>
              <a:t>Coordinated Entry Lead</a:t>
            </a:r>
          </a:p>
          <a:p>
            <a:pPr marL="742950" lvl="1" indent="-285750">
              <a:buFontTx/>
              <a:buChar char="-"/>
            </a:pPr>
            <a:r>
              <a:rPr lang="en-US" sz="1600">
                <a:solidFill>
                  <a:schemeClr val="bg1"/>
                </a:solidFill>
              </a:rPr>
              <a:t>Project Management</a:t>
            </a:r>
          </a:p>
        </p:txBody>
      </p:sp>
      <p:cxnSp>
        <p:nvCxnSpPr>
          <p:cNvPr id="12" name="Straight Connector 11">
            <a:extLst>
              <a:ext uri="{FF2B5EF4-FFF2-40B4-BE49-F238E27FC236}">
                <a16:creationId xmlns:a16="http://schemas.microsoft.com/office/drawing/2014/main" id="{AF568D3B-065B-D8E6-4E81-D72F13A276A5}"/>
              </a:ext>
            </a:extLst>
          </p:cNvPr>
          <p:cNvCxnSpPr>
            <a:cxnSpLocks/>
            <a:stCxn id="4" idx="1"/>
          </p:cNvCxnSpPr>
          <p:nvPr/>
        </p:nvCxnSpPr>
        <p:spPr>
          <a:xfrm flipV="1">
            <a:off x="1176018" y="3515593"/>
            <a:ext cx="10423317" cy="530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EFFB2D-71B3-FACB-A7E1-03358AAA5772}"/>
              </a:ext>
            </a:extLst>
          </p:cNvPr>
          <p:cNvCxnSpPr>
            <a:cxnSpLocks/>
          </p:cNvCxnSpPr>
          <p:nvPr/>
        </p:nvCxnSpPr>
        <p:spPr>
          <a:xfrm flipV="1">
            <a:off x="4472630" y="1559416"/>
            <a:ext cx="0" cy="446840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F8375BFC-9546-B674-21E9-11153C4755E5}"/>
              </a:ext>
            </a:extLst>
          </p:cNvPr>
          <p:cNvSpPr>
            <a:spLocks noGrp="1"/>
          </p:cNvSpPr>
          <p:nvPr>
            <p:ph type="title"/>
          </p:nvPr>
        </p:nvSpPr>
        <p:spPr>
          <a:xfrm>
            <a:off x="446619" y="274638"/>
            <a:ext cx="11152716" cy="1143000"/>
          </a:xfrm>
        </p:spPr>
        <p:txBody>
          <a:bodyPr/>
          <a:lstStyle/>
          <a:p>
            <a:r>
              <a:rPr lang="en-US" cap="none" dirty="0">
                <a:solidFill>
                  <a:schemeClr val="accent5"/>
                </a:solidFill>
              </a:rPr>
              <a:t>Two Organizations – One Goal</a:t>
            </a:r>
          </a:p>
        </p:txBody>
      </p:sp>
      <p:pic>
        <p:nvPicPr>
          <p:cNvPr id="13" name="Picture 12" descr="Graphical user interface, application">
            <a:extLst>
              <a:ext uri="{FF2B5EF4-FFF2-40B4-BE49-F238E27FC236}">
                <a16:creationId xmlns:a16="http://schemas.microsoft.com/office/drawing/2014/main" id="{EC94A10F-F4A0-C290-09C4-8D4F4907F2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583" y="5943600"/>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20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A4B3-6DB6-ED6A-90E8-DAF3EEED38D7}"/>
              </a:ext>
            </a:extLst>
          </p:cNvPr>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cap="none" dirty="0">
                <a:solidFill>
                  <a:schemeClr val="accent5"/>
                </a:solidFill>
                <a:latin typeface="Arial Bold" panose="020B0704020202020204" pitchFamily="34" charset="0"/>
                <a:ea typeface="ＭＳ Ｐゴシック" panose="020B0600070205080204" pitchFamily="34" charset="-128"/>
                <a:cs typeface="Arial Bold" panose="020B0704020202020204" pitchFamily="34" charset="0"/>
              </a:rPr>
              <a:t>Hoosiers of Color, Especially Black Hoosiers, Were Overrepresented on the Night of the Count </a:t>
            </a:r>
          </a:p>
        </p:txBody>
      </p:sp>
      <p:graphicFrame>
        <p:nvGraphicFramePr>
          <p:cNvPr id="4" name="Chart 3">
            <a:extLst>
              <a:ext uri="{FF2B5EF4-FFF2-40B4-BE49-F238E27FC236}">
                <a16:creationId xmlns:a16="http://schemas.microsoft.com/office/drawing/2014/main" id="{5DFE53A1-819E-BF7B-A049-ED0F1BEA3E90}"/>
              </a:ext>
            </a:extLst>
          </p:cNvPr>
          <p:cNvGraphicFramePr>
            <a:graphicFrameLocks/>
          </p:cNvGraphicFramePr>
          <p:nvPr>
            <p:extLst>
              <p:ext uri="{D42A27DB-BD31-4B8C-83A1-F6EECF244321}">
                <p14:modId xmlns:p14="http://schemas.microsoft.com/office/powerpoint/2010/main" val="3665740591"/>
              </p:ext>
            </p:extLst>
          </p:nvPr>
        </p:nvGraphicFramePr>
        <p:xfrm>
          <a:off x="6022977" y="1270168"/>
          <a:ext cx="6101806" cy="45729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63661C10-FF43-4312-BD61-0613730E6FD1}"/>
              </a:ext>
            </a:extLst>
          </p:cNvPr>
          <p:cNvGraphicFramePr>
            <a:graphicFrameLocks/>
          </p:cNvGraphicFramePr>
          <p:nvPr>
            <p:extLst>
              <p:ext uri="{D42A27DB-BD31-4B8C-83A1-F6EECF244321}">
                <p14:modId xmlns:p14="http://schemas.microsoft.com/office/powerpoint/2010/main" val="2808150539"/>
              </p:ext>
            </p:extLst>
          </p:nvPr>
        </p:nvGraphicFramePr>
        <p:xfrm>
          <a:off x="0" y="1270169"/>
          <a:ext cx="6101806" cy="4572953"/>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descr="Graphical user interface, application">
            <a:extLst>
              <a:ext uri="{FF2B5EF4-FFF2-40B4-BE49-F238E27FC236}">
                <a16:creationId xmlns:a16="http://schemas.microsoft.com/office/drawing/2014/main" id="{E37CBB10-60B1-84A5-1B2B-144AAEA22B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3456" y="5957419"/>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7"/>
            <a:extLst>
              <a:ext uri="{FF2B5EF4-FFF2-40B4-BE49-F238E27FC236}">
                <a16:creationId xmlns:a16="http://schemas.microsoft.com/office/drawing/2014/main" id="{7EBE75BF-C835-915A-48EE-096BFE2F0062}"/>
              </a:ext>
            </a:extLst>
          </p:cNvPr>
          <p:cNvPicPr>
            <a:picLocks noChangeAspect="1"/>
          </p:cNvPicPr>
          <p:nvPr/>
        </p:nvPicPr>
        <p:blipFill>
          <a:blip r:embed="rId8"/>
          <a:stretch>
            <a:fillRect/>
          </a:stretch>
        </p:blipFill>
        <p:spPr>
          <a:xfrm>
            <a:off x="8879288" y="5900530"/>
            <a:ext cx="2866090" cy="895089"/>
          </a:xfrm>
          <a:prstGeom prst="rect">
            <a:avLst/>
          </a:prstGeom>
        </p:spPr>
      </p:pic>
      <p:pic>
        <p:nvPicPr>
          <p:cNvPr id="5" name="Picture 4" descr="A blue and white logo&#10;&#10;Description automatically generated">
            <a:extLst>
              <a:ext uri="{FF2B5EF4-FFF2-40B4-BE49-F238E27FC236}">
                <a16:creationId xmlns:a16="http://schemas.microsoft.com/office/drawing/2014/main" id="{A0FB972E-1F73-4766-F7B0-8139D187089F}"/>
              </a:ext>
            </a:extLst>
          </p:cNvPr>
          <p:cNvPicPr>
            <a:picLocks noChangeAspect="1"/>
          </p:cNvPicPr>
          <p:nvPr/>
        </p:nvPicPr>
        <p:blipFill rotWithShape="1">
          <a:blip r:embed="rId9">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7" name="Picture 6">
            <a:extLst>
              <a:ext uri="{FF2B5EF4-FFF2-40B4-BE49-F238E27FC236}">
                <a16:creationId xmlns:a16="http://schemas.microsoft.com/office/drawing/2014/main" id="{176C133E-4D4C-9C6D-DB39-17C1A1FB34BE}"/>
              </a:ext>
            </a:extLst>
          </p:cNvPr>
          <p:cNvPicPr>
            <a:picLocks noChangeAspect="1"/>
          </p:cNvPicPr>
          <p:nvPr/>
        </p:nvPicPr>
        <p:blipFill>
          <a:blip r:embed="rId10"/>
          <a:stretch>
            <a:fillRect/>
          </a:stretch>
        </p:blipFill>
        <p:spPr>
          <a:xfrm>
            <a:off x="3208083" y="5977558"/>
            <a:ext cx="1658330" cy="680520"/>
          </a:xfrm>
          <a:prstGeom prst="rect">
            <a:avLst/>
          </a:prstGeom>
        </p:spPr>
      </p:pic>
    </p:spTree>
    <p:extLst>
      <p:ext uri="{BB962C8B-B14F-4D97-AF65-F5344CB8AC3E}">
        <p14:creationId xmlns:p14="http://schemas.microsoft.com/office/powerpoint/2010/main" val="2191294536"/>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06641-05D5-5784-BD46-C97289FFA234}"/>
              </a:ext>
            </a:extLst>
          </p:cNvPr>
          <p:cNvSpPr>
            <a:spLocks noGrp="1"/>
          </p:cNvSpPr>
          <p:nvPr>
            <p:ph type="title"/>
          </p:nvPr>
        </p:nvSpPr>
        <p:spPr/>
        <p:txBody>
          <a:bodyPr/>
          <a:lstStyle/>
          <a:p>
            <a:r>
              <a:rPr lang="en-US" cap="none" dirty="0">
                <a:solidFill>
                  <a:schemeClr val="accent5"/>
                </a:solidFill>
              </a:rPr>
              <a:t>We Are Seeing More Hoosiers with Long-Term Homelessness and at Least One Disabling Condition.</a:t>
            </a:r>
          </a:p>
        </p:txBody>
      </p:sp>
      <p:graphicFrame>
        <p:nvGraphicFramePr>
          <p:cNvPr id="6" name="Content Placeholder 5">
            <a:extLst>
              <a:ext uri="{FF2B5EF4-FFF2-40B4-BE49-F238E27FC236}">
                <a16:creationId xmlns:a16="http://schemas.microsoft.com/office/drawing/2014/main" id="{4033C243-10B5-007D-2853-59078A01CA38}"/>
              </a:ext>
            </a:extLst>
          </p:cNvPr>
          <p:cNvGraphicFramePr>
            <a:graphicFrameLocks noGrp="1"/>
          </p:cNvGraphicFramePr>
          <p:nvPr>
            <p:ph idx="1"/>
            <p:extLst>
              <p:ext uri="{D42A27DB-BD31-4B8C-83A1-F6EECF244321}">
                <p14:modId xmlns:p14="http://schemas.microsoft.com/office/powerpoint/2010/main" val="788423400"/>
              </p:ext>
            </p:extLst>
          </p:nvPr>
        </p:nvGraphicFramePr>
        <p:xfrm>
          <a:off x="447675" y="1425575"/>
          <a:ext cx="11152188" cy="4525963"/>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Graphical user interface, application">
            <a:extLst>
              <a:ext uri="{FF2B5EF4-FFF2-40B4-BE49-F238E27FC236}">
                <a16:creationId xmlns:a16="http://schemas.microsoft.com/office/drawing/2014/main" id="{A02708B6-4ABA-B8DB-CF31-35F7B94498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3583" y="595947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blue and white logo&#10;&#10;Description automatically generated">
            <a:extLst>
              <a:ext uri="{FF2B5EF4-FFF2-40B4-BE49-F238E27FC236}">
                <a16:creationId xmlns:a16="http://schemas.microsoft.com/office/drawing/2014/main" id="{48256BA5-7222-2578-6BA0-A5FE1F8024D6}"/>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spTree>
    <p:extLst>
      <p:ext uri="{BB962C8B-B14F-4D97-AF65-F5344CB8AC3E}">
        <p14:creationId xmlns:p14="http://schemas.microsoft.com/office/powerpoint/2010/main" val="388255516"/>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2E88-B071-BE77-C853-6406E069FCA0}"/>
              </a:ext>
            </a:extLst>
          </p:cNvPr>
          <p:cNvSpPr>
            <a:spLocks noGrp="1"/>
          </p:cNvSpPr>
          <p:nvPr>
            <p:ph type="title"/>
          </p:nvPr>
        </p:nvSpPr>
        <p:spPr/>
        <p:txBody>
          <a:bodyPr/>
          <a:lstStyle/>
          <a:p>
            <a:r>
              <a:rPr lang="en-US" cap="none" dirty="0">
                <a:solidFill>
                  <a:schemeClr val="accent5"/>
                </a:solidFill>
              </a:rPr>
              <a:t>Indiana is Successfully Reducing Homelessness Among our Veterans</a:t>
            </a:r>
          </a:p>
        </p:txBody>
      </p:sp>
      <p:graphicFrame>
        <p:nvGraphicFramePr>
          <p:cNvPr id="6" name="Content Placeholder 5">
            <a:extLst>
              <a:ext uri="{FF2B5EF4-FFF2-40B4-BE49-F238E27FC236}">
                <a16:creationId xmlns:a16="http://schemas.microsoft.com/office/drawing/2014/main" id="{F9F242F1-8983-7A27-33A2-957A8B904D8D}"/>
              </a:ext>
            </a:extLst>
          </p:cNvPr>
          <p:cNvGraphicFramePr>
            <a:graphicFrameLocks noGrp="1"/>
          </p:cNvGraphicFramePr>
          <p:nvPr>
            <p:ph idx="1"/>
            <p:extLst>
              <p:ext uri="{D42A27DB-BD31-4B8C-83A1-F6EECF244321}">
                <p14:modId xmlns:p14="http://schemas.microsoft.com/office/powerpoint/2010/main" val="1305530736"/>
              </p:ext>
            </p:extLst>
          </p:nvPr>
        </p:nvGraphicFramePr>
        <p:xfrm>
          <a:off x="447675" y="1425575"/>
          <a:ext cx="11152188" cy="4525963"/>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descr="Graphical user interface, application">
            <a:extLst>
              <a:ext uri="{FF2B5EF4-FFF2-40B4-BE49-F238E27FC236}">
                <a16:creationId xmlns:a16="http://schemas.microsoft.com/office/drawing/2014/main" id="{F56CF6C1-9DCE-ABF9-ABA3-82FA04E3F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3583" y="595947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blue and white logo&#10;&#10;Description automatically generated">
            <a:extLst>
              <a:ext uri="{FF2B5EF4-FFF2-40B4-BE49-F238E27FC236}">
                <a16:creationId xmlns:a16="http://schemas.microsoft.com/office/drawing/2014/main" id="{80A7989D-DE62-9D05-55F7-D09EF832820E}"/>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spTree>
    <p:extLst>
      <p:ext uri="{BB962C8B-B14F-4D97-AF65-F5344CB8AC3E}">
        <p14:creationId xmlns:p14="http://schemas.microsoft.com/office/powerpoint/2010/main" val="4288970753"/>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63395-B6A9-50F1-8F4E-E143A24196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DCBD0-0F43-236C-21A0-4E6D339B472C}"/>
              </a:ext>
            </a:extLst>
          </p:cNvPr>
          <p:cNvSpPr>
            <a:spLocks noGrp="1"/>
          </p:cNvSpPr>
          <p:nvPr>
            <p:ph type="title"/>
          </p:nvPr>
        </p:nvSpPr>
        <p:spPr>
          <a:xfrm>
            <a:off x="352425" y="138991"/>
            <a:ext cx="10896028" cy="1143000"/>
          </a:xfrm>
          <a:noFill/>
          <a:ln>
            <a:noFill/>
          </a:ln>
        </p:spPr>
        <p:txBody>
          <a:bodyPr vert="horz" wrap="square" lIns="91440" tIns="45720" rIns="91440" bIns="45720" numCol="1" anchor="ctr" anchorCtr="0" compatLnSpc="1">
            <a:prstTxWarp prst="textNoShape">
              <a:avLst/>
            </a:prstTxWarp>
          </a:bodyPr>
          <a:lstStyle/>
          <a:p>
            <a:r>
              <a:rPr lang="en-US" cap="none" dirty="0">
                <a:solidFill>
                  <a:schemeClr val="accent5"/>
                </a:solidFill>
              </a:rPr>
              <a:t>Why Beds May Not Be Utilized </a:t>
            </a:r>
          </a:p>
        </p:txBody>
      </p:sp>
      <p:pic>
        <p:nvPicPr>
          <p:cNvPr id="9" name="Picture 8">
            <a:hlinkClick r:id="rId3"/>
            <a:extLst>
              <a:ext uri="{FF2B5EF4-FFF2-40B4-BE49-F238E27FC236}">
                <a16:creationId xmlns:a16="http://schemas.microsoft.com/office/drawing/2014/main" id="{BDFEB27D-7548-4F50-81B1-77B0AC6EAFA4}"/>
              </a:ext>
            </a:extLst>
          </p:cNvPr>
          <p:cNvPicPr>
            <a:picLocks noChangeAspect="1"/>
          </p:cNvPicPr>
          <p:nvPr/>
        </p:nvPicPr>
        <p:blipFill>
          <a:blip r:embed="rId4"/>
          <a:stretch>
            <a:fillRect/>
          </a:stretch>
        </p:blipFill>
        <p:spPr>
          <a:xfrm>
            <a:off x="8879288" y="5900530"/>
            <a:ext cx="2866090" cy="895089"/>
          </a:xfrm>
          <a:prstGeom prst="rect">
            <a:avLst/>
          </a:prstGeom>
        </p:spPr>
      </p:pic>
      <p:pic>
        <p:nvPicPr>
          <p:cNvPr id="18" name="Picture 17" descr="A blue and white logo&#10;&#10;Description automatically generated">
            <a:extLst>
              <a:ext uri="{FF2B5EF4-FFF2-40B4-BE49-F238E27FC236}">
                <a16:creationId xmlns:a16="http://schemas.microsoft.com/office/drawing/2014/main" id="{643FA145-BC52-C60A-6BCD-2C513DF9444E}"/>
              </a:ext>
            </a:extLst>
          </p:cNvPr>
          <p:cNvPicPr>
            <a:picLocks noChangeAspect="1"/>
          </p:cNvPicPr>
          <p:nvPr/>
        </p:nvPicPr>
        <p:blipFill rotWithShape="1">
          <a:blip r:embed="rId5">
            <a:extLst>
              <a:ext uri="{28A0092B-C50C-407E-A947-70E740481C1C}">
                <a14:useLocalDpi xmlns:a14="http://schemas.microsoft.com/office/drawing/2010/main" val="0"/>
              </a:ext>
            </a:extLst>
          </a:blip>
          <a:srcRect t="32166" b="31314"/>
          <a:stretch/>
        </p:blipFill>
        <p:spPr>
          <a:xfrm>
            <a:off x="92640" y="5989176"/>
            <a:ext cx="2083507" cy="842437"/>
          </a:xfrm>
          <a:prstGeom prst="rect">
            <a:avLst/>
          </a:prstGeom>
        </p:spPr>
      </p:pic>
      <p:grpSp>
        <p:nvGrpSpPr>
          <p:cNvPr id="3" name="Group 2">
            <a:extLst>
              <a:ext uri="{FF2B5EF4-FFF2-40B4-BE49-F238E27FC236}">
                <a16:creationId xmlns:a16="http://schemas.microsoft.com/office/drawing/2014/main" id="{8646A993-7AEA-1392-3B12-026BC2C93D8B}"/>
              </a:ext>
            </a:extLst>
          </p:cNvPr>
          <p:cNvGrpSpPr/>
          <p:nvPr/>
        </p:nvGrpSpPr>
        <p:grpSpPr>
          <a:xfrm>
            <a:off x="1034455" y="1596734"/>
            <a:ext cx="9759679" cy="4301768"/>
            <a:chOff x="193188" y="1226302"/>
            <a:chExt cx="11267114" cy="5054795"/>
          </a:xfrm>
        </p:grpSpPr>
        <p:sp>
          <p:nvSpPr>
            <p:cNvPr id="40" name="Rectangle: Rounded Corners 39">
              <a:extLst>
                <a:ext uri="{FF2B5EF4-FFF2-40B4-BE49-F238E27FC236}">
                  <a16:creationId xmlns:a16="http://schemas.microsoft.com/office/drawing/2014/main" id="{AE02D729-8E53-6A4B-37DA-792C2E36793B}"/>
                </a:ext>
                <a:ext uri="{C183D7F6-B498-43B3-948B-1728B52AA6E4}">
                  <adec:decorative xmlns:adec="http://schemas.microsoft.com/office/drawing/2017/decorative" val="1"/>
                </a:ext>
              </a:extLst>
            </p:cNvPr>
            <p:cNvSpPr/>
            <p:nvPr/>
          </p:nvSpPr>
          <p:spPr>
            <a:xfrm>
              <a:off x="7966686" y="3727805"/>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F7C210-1546-B4DD-0E24-297F6F29ACB1}"/>
                </a:ext>
                <a:ext uri="{C183D7F6-B498-43B3-948B-1728B52AA6E4}">
                  <adec:decorative xmlns:adec="http://schemas.microsoft.com/office/drawing/2017/decorative" val="1"/>
                </a:ext>
              </a:extLst>
            </p:cNvPr>
            <p:cNvSpPr/>
            <p:nvPr/>
          </p:nvSpPr>
          <p:spPr>
            <a:xfrm>
              <a:off x="4102294" y="3715929"/>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670C91A7-26A9-5F58-CE0D-B8DB6B3C05B6}"/>
                </a:ext>
                <a:ext uri="{C183D7F6-B498-43B3-948B-1728B52AA6E4}">
                  <adec:decorative xmlns:adec="http://schemas.microsoft.com/office/drawing/2017/decorative" val="1"/>
                </a:ext>
              </a:extLst>
            </p:cNvPr>
            <p:cNvSpPr/>
            <p:nvPr/>
          </p:nvSpPr>
          <p:spPr>
            <a:xfrm>
              <a:off x="193188" y="3738535"/>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39BD5841-949D-2BE9-772E-576270EC57E5}"/>
                </a:ext>
                <a:ext uri="{C183D7F6-B498-43B3-948B-1728B52AA6E4}">
                  <adec:decorative xmlns:adec="http://schemas.microsoft.com/office/drawing/2017/decorative" val="1"/>
                </a:ext>
              </a:extLst>
            </p:cNvPr>
            <p:cNvSpPr/>
            <p:nvPr/>
          </p:nvSpPr>
          <p:spPr>
            <a:xfrm>
              <a:off x="7966686" y="1226302"/>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93022840-B645-D072-EF74-5879271E1E06}"/>
                </a:ext>
                <a:ext uri="{C183D7F6-B498-43B3-948B-1728B52AA6E4}">
                  <adec:decorative xmlns:adec="http://schemas.microsoft.com/office/drawing/2017/decorative" val="1"/>
                </a:ext>
              </a:extLst>
            </p:cNvPr>
            <p:cNvSpPr/>
            <p:nvPr/>
          </p:nvSpPr>
          <p:spPr>
            <a:xfrm>
              <a:off x="4041384" y="1235524"/>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B300EC2F-2EAF-94EF-07DC-83C5840AA282}"/>
                </a:ext>
                <a:ext uri="{C183D7F6-B498-43B3-948B-1728B52AA6E4}">
                  <adec:decorative xmlns:adec="http://schemas.microsoft.com/office/drawing/2017/decorative" val="1"/>
                </a:ext>
              </a:extLst>
            </p:cNvPr>
            <p:cNvSpPr/>
            <p:nvPr/>
          </p:nvSpPr>
          <p:spPr>
            <a:xfrm>
              <a:off x="193188" y="1226302"/>
              <a:ext cx="3379218" cy="152974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1F195AB-77BB-836D-4226-83F611EE8DD4}"/>
                </a:ext>
              </a:extLst>
            </p:cNvPr>
            <p:cNvSpPr/>
            <p:nvPr/>
          </p:nvSpPr>
          <p:spPr>
            <a:xfrm>
              <a:off x="291352" y="1324696"/>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solidFill>
                    <a:schemeClr val="bg1"/>
                  </a:solidFill>
                  <a:latin typeface="Arial" panose="020B0604020202020204" pitchFamily="34" charset="0"/>
                  <a:cs typeface="Arial" panose="020B0604020202020204" pitchFamily="34" charset="0"/>
                </a:rPr>
                <a:t>Families split between different projects or agencies</a:t>
              </a:r>
            </a:p>
          </p:txBody>
        </p:sp>
        <p:sp>
          <p:nvSpPr>
            <p:cNvPr id="11" name="Oval 10">
              <a:extLst>
                <a:ext uri="{FF2B5EF4-FFF2-40B4-BE49-F238E27FC236}">
                  <a16:creationId xmlns:a16="http://schemas.microsoft.com/office/drawing/2014/main" id="{E8C2EE49-5329-D828-8341-A9FAD43A4993}"/>
                </a:ext>
                <a:ext uri="{C183D7F6-B498-43B3-948B-1728B52AA6E4}">
                  <adec:decorative xmlns:adec="http://schemas.microsoft.com/office/drawing/2017/decorative" val="1"/>
                </a:ext>
              </a:extLst>
            </p:cNvPr>
            <p:cNvSpPr/>
            <p:nvPr/>
          </p:nvSpPr>
          <p:spPr>
            <a:xfrm>
              <a:off x="1357059" y="2532895"/>
              <a:ext cx="1302363" cy="1164966"/>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Family with two children with solid fill">
              <a:extLst>
                <a:ext uri="{FF2B5EF4-FFF2-40B4-BE49-F238E27FC236}">
                  <a16:creationId xmlns:a16="http://schemas.microsoft.com/office/drawing/2014/main" id="{2DC49C6C-A387-8344-6864-EBFF6BB4E9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65452" y="2640734"/>
              <a:ext cx="914400" cy="914400"/>
            </a:xfrm>
            <a:prstGeom prst="rect">
              <a:avLst/>
            </a:prstGeom>
          </p:spPr>
        </p:pic>
        <p:sp>
          <p:nvSpPr>
            <p:cNvPr id="31" name="Rectangle: Rounded Corners 30">
              <a:extLst>
                <a:ext uri="{FF2B5EF4-FFF2-40B4-BE49-F238E27FC236}">
                  <a16:creationId xmlns:a16="http://schemas.microsoft.com/office/drawing/2014/main" id="{B717B7A7-0F87-FA42-A706-29259896775B}"/>
                </a:ext>
              </a:extLst>
            </p:cNvPr>
            <p:cNvSpPr/>
            <p:nvPr/>
          </p:nvSpPr>
          <p:spPr>
            <a:xfrm>
              <a:off x="4107397" y="1335692"/>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Geographical barrier or lack of transportation</a:t>
              </a:r>
            </a:p>
          </p:txBody>
        </p:sp>
        <p:sp>
          <p:nvSpPr>
            <p:cNvPr id="32" name="Rectangle: Rounded Corners 31">
              <a:extLst>
                <a:ext uri="{FF2B5EF4-FFF2-40B4-BE49-F238E27FC236}">
                  <a16:creationId xmlns:a16="http://schemas.microsoft.com/office/drawing/2014/main" id="{FE3A25BA-781D-107B-87A4-5AAF7BD9C1C1}"/>
                </a:ext>
              </a:extLst>
            </p:cNvPr>
            <p:cNvSpPr/>
            <p:nvPr/>
          </p:nvSpPr>
          <p:spPr>
            <a:xfrm>
              <a:off x="8010915" y="1335692"/>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Personal choice or not the right fit</a:t>
              </a:r>
            </a:p>
          </p:txBody>
        </p:sp>
        <p:sp>
          <p:nvSpPr>
            <p:cNvPr id="33" name="Rectangle: Rounded Corners 32">
              <a:extLst>
                <a:ext uri="{FF2B5EF4-FFF2-40B4-BE49-F238E27FC236}">
                  <a16:creationId xmlns:a16="http://schemas.microsoft.com/office/drawing/2014/main" id="{88DAB38D-FDC1-642E-E538-0AF1F044FDD8}"/>
                </a:ext>
              </a:extLst>
            </p:cNvPr>
            <p:cNvSpPr/>
            <p:nvPr/>
          </p:nvSpPr>
          <p:spPr>
            <a:xfrm>
              <a:off x="268886" y="3805700"/>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Chronic health conditions/individualized medical needs</a:t>
              </a:r>
            </a:p>
          </p:txBody>
        </p:sp>
        <p:sp>
          <p:nvSpPr>
            <p:cNvPr id="34" name="Rectangle: Rounded Corners 33">
              <a:extLst>
                <a:ext uri="{FF2B5EF4-FFF2-40B4-BE49-F238E27FC236}">
                  <a16:creationId xmlns:a16="http://schemas.microsoft.com/office/drawing/2014/main" id="{F9D44373-9678-2480-C9EC-D5F9C9530141}"/>
                </a:ext>
              </a:extLst>
            </p:cNvPr>
            <p:cNvSpPr/>
            <p:nvPr/>
          </p:nvSpPr>
          <p:spPr>
            <a:xfrm>
              <a:off x="4167855" y="3805699"/>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Potential high-barrier requirements</a:t>
              </a:r>
            </a:p>
          </p:txBody>
        </p:sp>
        <p:sp>
          <p:nvSpPr>
            <p:cNvPr id="35" name="Rectangle: Rounded Corners 34">
              <a:extLst>
                <a:ext uri="{FF2B5EF4-FFF2-40B4-BE49-F238E27FC236}">
                  <a16:creationId xmlns:a16="http://schemas.microsoft.com/office/drawing/2014/main" id="{31708C37-2D17-29F7-A6A0-EED2A2649F89}"/>
                </a:ext>
              </a:extLst>
            </p:cNvPr>
            <p:cNvSpPr/>
            <p:nvPr/>
          </p:nvSpPr>
          <p:spPr>
            <a:xfrm>
              <a:off x="8010915" y="3819000"/>
              <a:ext cx="3449387" cy="1511549"/>
            </a:xfrm>
            <a:prstGeom prst="roundRect">
              <a:avLst/>
            </a:prstGeom>
            <a:solidFill>
              <a:schemeClr val="accent2"/>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Arial" panose="020B0604020202020204" pitchFamily="34" charset="0"/>
                  <a:cs typeface="Arial" panose="020B0604020202020204" pitchFamily="34" charset="0"/>
                </a:rPr>
                <a:t>Pets</a:t>
              </a:r>
            </a:p>
          </p:txBody>
        </p:sp>
        <p:sp>
          <p:nvSpPr>
            <p:cNvPr id="14" name="Oval 13">
              <a:extLst>
                <a:ext uri="{FF2B5EF4-FFF2-40B4-BE49-F238E27FC236}">
                  <a16:creationId xmlns:a16="http://schemas.microsoft.com/office/drawing/2014/main" id="{27D22278-5E9A-8F2A-6009-D02F7CF4911F}"/>
                </a:ext>
                <a:ext uri="{C183D7F6-B498-43B3-948B-1728B52AA6E4}">
                  <adec:decorative xmlns:adec="http://schemas.microsoft.com/office/drawing/2017/decorative" val="1"/>
                </a:ext>
              </a:extLst>
            </p:cNvPr>
            <p:cNvSpPr/>
            <p:nvPr/>
          </p:nvSpPr>
          <p:spPr>
            <a:xfrm>
              <a:off x="5199351" y="2507780"/>
              <a:ext cx="1302363" cy="1164966"/>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D9347C5-7693-ED91-755E-E367652F8E63}"/>
                </a:ext>
                <a:ext uri="{C183D7F6-B498-43B3-948B-1728B52AA6E4}">
                  <adec:decorative xmlns:adec="http://schemas.microsoft.com/office/drawing/2017/decorative" val="1"/>
                </a:ext>
              </a:extLst>
            </p:cNvPr>
            <p:cNvSpPr/>
            <p:nvPr/>
          </p:nvSpPr>
          <p:spPr>
            <a:xfrm>
              <a:off x="9118316" y="2532895"/>
              <a:ext cx="1302363" cy="1164966"/>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2838681-A444-659D-5278-31AB8EB9057B}"/>
                </a:ext>
                <a:ext uri="{C183D7F6-B498-43B3-948B-1728B52AA6E4}">
                  <adec:decorative xmlns:adec="http://schemas.microsoft.com/office/drawing/2017/decorative" val="1"/>
                </a:ext>
              </a:extLst>
            </p:cNvPr>
            <p:cNvSpPr/>
            <p:nvPr/>
          </p:nvSpPr>
          <p:spPr>
            <a:xfrm>
              <a:off x="1385848" y="5093465"/>
              <a:ext cx="1224417" cy="1187632"/>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369CF65-0D2D-6E1F-C46C-3D488C61284F}"/>
                </a:ext>
                <a:ext uri="{C183D7F6-B498-43B3-948B-1728B52AA6E4}">
                  <adec:decorative xmlns:adec="http://schemas.microsoft.com/office/drawing/2017/decorative" val="1"/>
                </a:ext>
              </a:extLst>
            </p:cNvPr>
            <p:cNvSpPr/>
            <p:nvPr/>
          </p:nvSpPr>
          <p:spPr>
            <a:xfrm>
              <a:off x="5269711" y="5006404"/>
              <a:ext cx="1302363" cy="1164966"/>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No Driving with solid fill">
              <a:extLst>
                <a:ext uri="{FF2B5EF4-FFF2-40B4-BE49-F238E27FC236}">
                  <a16:creationId xmlns:a16="http://schemas.microsoft.com/office/drawing/2014/main" id="{2A770755-6FFB-A222-E704-3ADCD16BA70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9545" y="2633063"/>
              <a:ext cx="914400" cy="914400"/>
            </a:xfrm>
            <a:prstGeom prst="rect">
              <a:avLst/>
            </a:prstGeom>
          </p:spPr>
        </p:pic>
        <p:pic>
          <p:nvPicPr>
            <p:cNvPr id="16" name="Graphic 15" descr="User with solid fill">
              <a:extLst>
                <a:ext uri="{FF2B5EF4-FFF2-40B4-BE49-F238E27FC236}">
                  <a16:creationId xmlns:a16="http://schemas.microsoft.com/office/drawing/2014/main" id="{F4364800-DDAD-011B-2631-8C203D57ED7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38673" y="2649226"/>
              <a:ext cx="914400" cy="914400"/>
            </a:xfrm>
            <a:prstGeom prst="rect">
              <a:avLst/>
            </a:prstGeom>
          </p:spPr>
        </p:pic>
        <p:pic>
          <p:nvPicPr>
            <p:cNvPr id="30" name="Graphic 29" descr="Medical with solid fill">
              <a:extLst>
                <a:ext uri="{FF2B5EF4-FFF2-40B4-BE49-F238E27FC236}">
                  <a16:creationId xmlns:a16="http://schemas.microsoft.com/office/drawing/2014/main" id="{21A52CA4-7212-6227-EDDD-572AA5F873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37346" y="5230081"/>
              <a:ext cx="914400" cy="914400"/>
            </a:xfrm>
            <a:prstGeom prst="rect">
              <a:avLst/>
            </a:prstGeom>
          </p:spPr>
        </p:pic>
      </p:grpSp>
      <p:sp>
        <p:nvSpPr>
          <p:cNvPr id="4" name="Oval 3">
            <a:extLst>
              <a:ext uri="{FF2B5EF4-FFF2-40B4-BE49-F238E27FC236}">
                <a16:creationId xmlns:a16="http://schemas.microsoft.com/office/drawing/2014/main" id="{309D9104-C1FF-7D9F-6FDF-ED19AB4F93D1}"/>
              </a:ext>
              <a:ext uri="{C183D7F6-B498-43B3-948B-1728B52AA6E4}">
                <adec:decorative xmlns:adec="http://schemas.microsoft.com/office/drawing/2017/decorative" val="1"/>
              </a:ext>
            </a:extLst>
          </p:cNvPr>
          <p:cNvSpPr/>
          <p:nvPr/>
        </p:nvSpPr>
        <p:spPr>
          <a:xfrm>
            <a:off x="8765485" y="4785393"/>
            <a:ext cx="1128119" cy="991417"/>
          </a:xfrm>
          <a:prstGeom prst="ellipse">
            <a:avLst/>
          </a:prstGeom>
          <a:solidFill>
            <a:schemeClr val="accent4"/>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Dog Food Bowl with solid fill">
            <a:extLst>
              <a:ext uri="{FF2B5EF4-FFF2-40B4-BE49-F238E27FC236}">
                <a16:creationId xmlns:a16="http://schemas.microsoft.com/office/drawing/2014/main" id="{ABB84C87-2FF8-639D-15BF-0F52D2063AF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95191" y="4851316"/>
            <a:ext cx="914400" cy="914400"/>
          </a:xfrm>
          <a:prstGeom prst="rect">
            <a:avLst/>
          </a:prstGeom>
        </p:spPr>
      </p:pic>
      <p:pic>
        <p:nvPicPr>
          <p:cNvPr id="19" name="Graphic 18" descr="Construction Barricade with solid fill">
            <a:extLst>
              <a:ext uri="{FF2B5EF4-FFF2-40B4-BE49-F238E27FC236}">
                <a16:creationId xmlns:a16="http://schemas.microsoft.com/office/drawing/2014/main" id="{06EA7EDA-7417-84C9-CD73-BEA51704DB1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574215" y="4885379"/>
            <a:ext cx="843262" cy="843262"/>
          </a:xfrm>
          <a:prstGeom prst="rect">
            <a:avLst/>
          </a:prstGeom>
        </p:spPr>
      </p:pic>
      <p:pic>
        <p:nvPicPr>
          <p:cNvPr id="5" name="Picture 4" descr="Graphical user interface, application">
            <a:extLst>
              <a:ext uri="{FF2B5EF4-FFF2-40B4-BE49-F238E27FC236}">
                <a16:creationId xmlns:a16="http://schemas.microsoft.com/office/drawing/2014/main" id="{8C15CB7D-0CB7-5F7A-81A2-683B3109FCE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23583" y="595947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07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EA5284C-A6B5-72AF-144D-E8C4BFA4552C}"/>
              </a:ext>
              <a:ext uri="{C183D7F6-B498-43B3-948B-1728B52AA6E4}">
                <adec:decorative xmlns:adec="http://schemas.microsoft.com/office/drawing/2017/decorative" val="1"/>
              </a:ext>
            </a:extLst>
          </p:cNvPr>
          <p:cNvSpPr/>
          <p:nvPr/>
        </p:nvSpPr>
        <p:spPr>
          <a:xfrm>
            <a:off x="6095999" y="4072001"/>
            <a:ext cx="5142424" cy="695937"/>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742DD0B2-6DB4-9F83-F12A-B18D44FEC19B}"/>
              </a:ext>
              <a:ext uri="{C183D7F6-B498-43B3-948B-1728B52AA6E4}">
                <adec:decorative xmlns:adec="http://schemas.microsoft.com/office/drawing/2017/decorative" val="1"/>
              </a:ext>
            </a:extLst>
          </p:cNvPr>
          <p:cNvSpPr/>
          <p:nvPr/>
        </p:nvSpPr>
        <p:spPr>
          <a:xfrm>
            <a:off x="6095999" y="4904179"/>
            <a:ext cx="5252090" cy="783505"/>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88A8B52-C845-B756-AA71-DC016936334C}"/>
              </a:ext>
              <a:ext uri="{C183D7F6-B498-43B3-948B-1728B52AA6E4}">
                <adec:decorative xmlns:adec="http://schemas.microsoft.com/office/drawing/2017/decorative" val="1"/>
              </a:ext>
            </a:extLst>
          </p:cNvPr>
          <p:cNvSpPr/>
          <p:nvPr/>
        </p:nvSpPr>
        <p:spPr>
          <a:xfrm>
            <a:off x="6095999" y="3146696"/>
            <a:ext cx="5252090" cy="715974"/>
          </a:xfrm>
          <a:prstGeom prst="roundRect">
            <a:avLst/>
          </a:prstGeom>
          <a:solidFill>
            <a:srgbClr val="F7941D"/>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DCAC881-96F6-72ED-C1FA-96862CCA9A26}"/>
              </a:ext>
              <a:ext uri="{C183D7F6-B498-43B3-948B-1728B52AA6E4}">
                <adec:decorative xmlns:adec="http://schemas.microsoft.com/office/drawing/2017/decorative" val="1"/>
              </a:ext>
            </a:extLst>
          </p:cNvPr>
          <p:cNvSpPr/>
          <p:nvPr/>
        </p:nvSpPr>
        <p:spPr>
          <a:xfrm>
            <a:off x="8836066" y="2221633"/>
            <a:ext cx="2561328" cy="773699"/>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66455D2-39A8-A85A-96CB-00BDC6BFAA72}"/>
              </a:ext>
              <a:ext uri="{C183D7F6-B498-43B3-948B-1728B52AA6E4}">
                <adec:decorative xmlns:adec="http://schemas.microsoft.com/office/drawing/2017/decorative" val="1"/>
              </a:ext>
            </a:extLst>
          </p:cNvPr>
          <p:cNvSpPr/>
          <p:nvPr/>
        </p:nvSpPr>
        <p:spPr>
          <a:xfrm>
            <a:off x="6095999" y="2227576"/>
            <a:ext cx="2552672" cy="750807"/>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3D0F165-5C78-54D3-4D69-A5E8890F7747}"/>
              </a:ext>
              <a:ext uri="{C183D7F6-B498-43B3-948B-1728B52AA6E4}">
                <adec:decorative xmlns:adec="http://schemas.microsoft.com/office/drawing/2017/decorative" val="1"/>
              </a:ext>
            </a:extLst>
          </p:cNvPr>
          <p:cNvSpPr/>
          <p:nvPr/>
        </p:nvSpPr>
        <p:spPr>
          <a:xfrm>
            <a:off x="6056047" y="1107415"/>
            <a:ext cx="5253136" cy="906568"/>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726B1-2560-36E9-8668-0AA01F9E7164}"/>
              </a:ext>
            </a:extLst>
          </p:cNvPr>
          <p:cNvSpPr>
            <a:spLocks noGrp="1"/>
          </p:cNvSpPr>
          <p:nvPr>
            <p:ph type="title"/>
          </p:nvPr>
        </p:nvSpPr>
        <p:spPr>
          <a:xfrm>
            <a:off x="287612" y="163021"/>
            <a:ext cx="11152716" cy="1143000"/>
          </a:xfrm>
        </p:spPr>
        <p:txBody>
          <a:bodyPr/>
          <a:lstStyle/>
          <a:p>
            <a:r>
              <a:rPr lang="en-US" cap="none" dirty="0">
                <a:solidFill>
                  <a:srgbClr val="D05F27"/>
                </a:solidFill>
              </a:rPr>
              <a:t>Housing</a:t>
            </a:r>
            <a:r>
              <a:rPr lang="en-US" cap="none" dirty="0">
                <a:solidFill>
                  <a:schemeClr val="accent5"/>
                </a:solidFill>
              </a:rPr>
              <a:t> Inventory Chart Snapshot</a:t>
            </a:r>
          </a:p>
        </p:txBody>
      </p:sp>
      <p:sp>
        <p:nvSpPr>
          <p:cNvPr id="3" name="Content Placeholder 2">
            <a:extLst>
              <a:ext uri="{FF2B5EF4-FFF2-40B4-BE49-F238E27FC236}">
                <a16:creationId xmlns:a16="http://schemas.microsoft.com/office/drawing/2014/main" id="{A6677928-9176-31CA-69BC-1CD05BE1F55F}"/>
              </a:ext>
              <a:ext uri="{C183D7F6-B498-43B3-948B-1728B52AA6E4}">
                <adec:decorative xmlns:adec="http://schemas.microsoft.com/office/drawing/2017/decorative" val="1"/>
              </a:ext>
            </a:extLst>
          </p:cNvPr>
          <p:cNvSpPr>
            <a:spLocks noGrp="1"/>
          </p:cNvSpPr>
          <p:nvPr>
            <p:ph idx="1"/>
          </p:nvPr>
        </p:nvSpPr>
        <p:spPr/>
        <p:txBody>
          <a:bodyPr/>
          <a:lstStyle/>
          <a:p>
            <a:endParaRPr lang="en-US">
              <a:solidFill>
                <a:schemeClr val="accent1"/>
              </a:solidFill>
            </a:endParaRPr>
          </a:p>
          <a:p>
            <a:endParaRPr lang="en-US"/>
          </a:p>
        </p:txBody>
      </p:sp>
      <p:sp>
        <p:nvSpPr>
          <p:cNvPr id="6" name="Rectangle: Rounded Corners 5">
            <a:extLst>
              <a:ext uri="{FF2B5EF4-FFF2-40B4-BE49-F238E27FC236}">
                <a16:creationId xmlns:a16="http://schemas.microsoft.com/office/drawing/2014/main" id="{1A3AEA14-3205-9FC9-5BB3-D9B4EF3AFE0A}"/>
              </a:ext>
            </a:extLst>
          </p:cNvPr>
          <p:cNvSpPr/>
          <p:nvPr/>
        </p:nvSpPr>
        <p:spPr>
          <a:xfrm>
            <a:off x="6145303" y="1184521"/>
            <a:ext cx="5252091" cy="881418"/>
          </a:xfrm>
          <a:prstGeom prst="roundRect">
            <a:avLst/>
          </a:prstGeom>
          <a:solidFill>
            <a:schemeClr val="accent4"/>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anose="020B0604020202020204" pitchFamily="34" charset="0"/>
              <a:cs typeface="Arial" panose="020B0604020202020204" pitchFamily="34" charset="0"/>
            </a:endParaRPr>
          </a:p>
          <a:p>
            <a:pPr algn="ctr"/>
            <a:r>
              <a:rPr lang="en-US" sz="2000" b="1">
                <a:solidFill>
                  <a:schemeClr val="bg1"/>
                </a:solidFill>
                <a:latin typeface="Arial" panose="020B0604020202020204" pitchFamily="34" charset="0"/>
                <a:cs typeface="Arial" panose="020B0604020202020204" pitchFamily="34" charset="0"/>
              </a:rPr>
              <a:t>13,850 </a:t>
            </a:r>
            <a:r>
              <a:rPr lang="en-US" sz="2000">
                <a:latin typeface="Arial" panose="020B0604020202020204" pitchFamily="34" charset="0"/>
                <a:cs typeface="Arial" panose="020B0604020202020204" pitchFamily="34" charset="0"/>
              </a:rPr>
              <a:t>Total Beds</a:t>
            </a:r>
          </a:p>
          <a:p>
            <a:pPr algn="ctr"/>
            <a:r>
              <a:rPr lang="en-US" sz="2000" b="1">
                <a:latin typeface="Arial" panose="020B0604020202020204" pitchFamily="34" charset="0"/>
                <a:cs typeface="Arial" panose="020B0604020202020204" pitchFamily="34" charset="0"/>
              </a:rPr>
              <a:t>12,976 </a:t>
            </a:r>
            <a:r>
              <a:rPr lang="en-US" sz="2000">
                <a:latin typeface="Arial" panose="020B0604020202020204" pitchFamily="34" charset="0"/>
                <a:cs typeface="Arial" panose="020B0604020202020204" pitchFamily="34" charset="0"/>
              </a:rPr>
              <a:t>Year-round Beds</a:t>
            </a:r>
          </a:p>
          <a:p>
            <a:pPr algn="ctr"/>
            <a:endParaRPr lang="en-US" sz="200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A091703-C857-FC81-A893-D72B469607DC}"/>
              </a:ext>
            </a:extLst>
          </p:cNvPr>
          <p:cNvSpPr/>
          <p:nvPr/>
        </p:nvSpPr>
        <p:spPr>
          <a:xfrm>
            <a:off x="6142173" y="4982132"/>
            <a:ext cx="5323681" cy="783505"/>
          </a:xfrm>
          <a:prstGeom prst="roundRect">
            <a:avLst/>
          </a:prstGeom>
          <a:solidFill>
            <a:schemeClr val="accent4"/>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Arial" panose="020B0604020202020204" pitchFamily="34" charset="0"/>
                <a:cs typeface="Arial" panose="020B0604020202020204" pitchFamily="34" charset="0"/>
              </a:rPr>
              <a:t>82% Year-round Bed Utilization</a:t>
            </a:r>
          </a:p>
          <a:p>
            <a:pPr algn="ctr"/>
            <a:r>
              <a:rPr lang="en-US">
                <a:solidFill>
                  <a:schemeClr val="bg1"/>
                </a:solidFill>
                <a:latin typeface="Arial" panose="020B0604020202020204" pitchFamily="34" charset="0"/>
                <a:cs typeface="Arial" panose="020B0604020202020204" pitchFamily="34" charset="0"/>
              </a:rPr>
              <a:t>(ES, TH, PSH)</a:t>
            </a:r>
          </a:p>
        </p:txBody>
      </p:sp>
      <p:sp>
        <p:nvSpPr>
          <p:cNvPr id="10" name="Rectangle: Rounded Corners 9">
            <a:extLst>
              <a:ext uri="{FF2B5EF4-FFF2-40B4-BE49-F238E27FC236}">
                <a16:creationId xmlns:a16="http://schemas.microsoft.com/office/drawing/2014/main" id="{4D9443B9-D00F-0ED1-03AE-086915F0BD2A}"/>
              </a:ext>
            </a:extLst>
          </p:cNvPr>
          <p:cNvSpPr/>
          <p:nvPr/>
        </p:nvSpPr>
        <p:spPr>
          <a:xfrm>
            <a:off x="6142174" y="3198631"/>
            <a:ext cx="5323680" cy="783505"/>
          </a:xfrm>
          <a:prstGeom prst="roundRect">
            <a:avLst/>
          </a:prstGeom>
          <a:solidFill>
            <a:schemeClr val="accent6"/>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284 </a:t>
            </a:r>
            <a:r>
              <a:rPr lang="en-US" sz="2000">
                <a:latin typeface="Arial" panose="020B0604020202020204" pitchFamily="34" charset="0"/>
                <a:cs typeface="Arial" panose="020B0604020202020204" pitchFamily="34" charset="0"/>
              </a:rPr>
              <a:t>Projects HMIS or DV Comparable Participating </a:t>
            </a:r>
          </a:p>
        </p:txBody>
      </p:sp>
      <p:graphicFrame>
        <p:nvGraphicFramePr>
          <p:cNvPr id="13" name="Chart 12">
            <a:extLst>
              <a:ext uri="{FF2B5EF4-FFF2-40B4-BE49-F238E27FC236}">
                <a16:creationId xmlns:a16="http://schemas.microsoft.com/office/drawing/2014/main" id="{1EEB0B5E-C3BC-D3CE-1468-D702F866C73C}"/>
              </a:ext>
            </a:extLst>
          </p:cNvPr>
          <p:cNvGraphicFramePr/>
          <p:nvPr>
            <p:extLst>
              <p:ext uri="{D42A27DB-BD31-4B8C-83A1-F6EECF244321}">
                <p14:modId xmlns:p14="http://schemas.microsoft.com/office/powerpoint/2010/main" val="2053813373"/>
              </p:ext>
            </p:extLst>
          </p:nvPr>
        </p:nvGraphicFramePr>
        <p:xfrm>
          <a:off x="63491" y="1061140"/>
          <a:ext cx="5944203" cy="491527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Rounded Corners 3">
            <a:extLst>
              <a:ext uri="{FF2B5EF4-FFF2-40B4-BE49-F238E27FC236}">
                <a16:creationId xmlns:a16="http://schemas.microsoft.com/office/drawing/2014/main" id="{2F47E3CE-6241-C9FD-8079-D57988ADFC45}"/>
              </a:ext>
            </a:extLst>
          </p:cNvPr>
          <p:cNvSpPr/>
          <p:nvPr/>
        </p:nvSpPr>
        <p:spPr>
          <a:xfrm>
            <a:off x="6158842" y="2273570"/>
            <a:ext cx="2526075" cy="750806"/>
          </a:xfrm>
          <a:prstGeom prst="round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195 </a:t>
            </a:r>
            <a:r>
              <a:rPr lang="en-US" sz="2000">
                <a:latin typeface="Arial" panose="020B0604020202020204" pitchFamily="34" charset="0"/>
                <a:cs typeface="Arial" panose="020B0604020202020204" pitchFamily="34" charset="0"/>
              </a:rPr>
              <a:t>Organizations </a:t>
            </a:r>
          </a:p>
        </p:txBody>
      </p:sp>
      <p:sp>
        <p:nvSpPr>
          <p:cNvPr id="5" name="Rectangle: Rounded Corners 4">
            <a:extLst>
              <a:ext uri="{FF2B5EF4-FFF2-40B4-BE49-F238E27FC236}">
                <a16:creationId xmlns:a16="http://schemas.microsoft.com/office/drawing/2014/main" id="{62972B9D-EF15-B96B-4366-63F36D6E02FB}"/>
              </a:ext>
            </a:extLst>
          </p:cNvPr>
          <p:cNvSpPr/>
          <p:nvPr/>
        </p:nvSpPr>
        <p:spPr>
          <a:xfrm>
            <a:off x="8878999" y="2273570"/>
            <a:ext cx="2561329" cy="773698"/>
          </a:xfrm>
          <a:prstGeom prst="round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366</a:t>
            </a:r>
            <a:r>
              <a:rPr lang="en-US" sz="2000">
                <a:latin typeface="Arial" panose="020B0604020202020204" pitchFamily="34" charset="0"/>
                <a:cs typeface="Arial" panose="020B0604020202020204" pitchFamily="34" charset="0"/>
              </a:rPr>
              <a:t> Projects</a:t>
            </a:r>
          </a:p>
        </p:txBody>
      </p:sp>
      <p:sp>
        <p:nvSpPr>
          <p:cNvPr id="15" name="Rectangle: Rounded Corners 14">
            <a:extLst>
              <a:ext uri="{FF2B5EF4-FFF2-40B4-BE49-F238E27FC236}">
                <a16:creationId xmlns:a16="http://schemas.microsoft.com/office/drawing/2014/main" id="{E98777A3-8EA3-0380-38EE-815D8CED7041}"/>
              </a:ext>
            </a:extLst>
          </p:cNvPr>
          <p:cNvSpPr/>
          <p:nvPr/>
        </p:nvSpPr>
        <p:spPr>
          <a:xfrm>
            <a:off x="6142173" y="4153958"/>
            <a:ext cx="5298155" cy="656352"/>
          </a:xfrm>
          <a:prstGeom prst="round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5,143 Sheltered Count</a:t>
            </a:r>
          </a:p>
          <a:p>
            <a:pPr algn="ctr"/>
            <a:r>
              <a:rPr lang="en-US" sz="2000">
                <a:latin typeface="Arial" panose="020B0604020202020204" pitchFamily="34" charset="0"/>
                <a:cs typeface="Arial" panose="020B0604020202020204" pitchFamily="34" charset="0"/>
              </a:rPr>
              <a:t>(ES, TH)</a:t>
            </a:r>
          </a:p>
        </p:txBody>
      </p:sp>
      <p:pic>
        <p:nvPicPr>
          <p:cNvPr id="7" name="Picture 6">
            <a:hlinkClick r:id="rId4"/>
            <a:extLst>
              <a:ext uri="{FF2B5EF4-FFF2-40B4-BE49-F238E27FC236}">
                <a16:creationId xmlns:a16="http://schemas.microsoft.com/office/drawing/2014/main" id="{A6E1938B-AB2E-51A2-52A8-F804C9A30688}"/>
              </a:ext>
            </a:extLst>
          </p:cNvPr>
          <p:cNvPicPr>
            <a:picLocks noChangeAspect="1"/>
          </p:cNvPicPr>
          <p:nvPr/>
        </p:nvPicPr>
        <p:blipFill>
          <a:blip r:embed="rId5"/>
          <a:stretch>
            <a:fillRect/>
          </a:stretch>
        </p:blipFill>
        <p:spPr>
          <a:xfrm>
            <a:off x="8879288" y="5900530"/>
            <a:ext cx="2866090" cy="895089"/>
          </a:xfrm>
          <a:prstGeom prst="rect">
            <a:avLst/>
          </a:prstGeom>
        </p:spPr>
      </p:pic>
      <p:pic>
        <p:nvPicPr>
          <p:cNvPr id="12" name="Picture 11" descr="A blue and white logo&#10;&#10;Description automatically generated">
            <a:extLst>
              <a:ext uri="{FF2B5EF4-FFF2-40B4-BE49-F238E27FC236}">
                <a16:creationId xmlns:a16="http://schemas.microsoft.com/office/drawing/2014/main" id="{B5D92CC0-B190-4E00-B612-22EE9CB3F818}"/>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21" name="Picture 20" descr="Graphical user interface, application">
            <a:extLst>
              <a:ext uri="{FF2B5EF4-FFF2-40B4-BE49-F238E27FC236}">
                <a16:creationId xmlns:a16="http://schemas.microsoft.com/office/drawing/2014/main" id="{691CCE3D-5A4B-ED55-D5DF-5CFACACF9B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3583" y="595947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494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9DB126F-3B6D-FE55-3D30-B31AE30D530B}"/>
              </a:ext>
            </a:extLst>
          </p:cNvPr>
          <p:cNvSpPr>
            <a:spLocks noGrp="1"/>
          </p:cNvSpPr>
          <p:nvPr>
            <p:ph type="title"/>
          </p:nvPr>
        </p:nvSpPr>
        <p:spPr>
          <a:xfrm>
            <a:off x="407986" y="244549"/>
            <a:ext cx="5181603" cy="5007935"/>
          </a:xfrm>
        </p:spPr>
        <p:txBody>
          <a:bodyPr/>
          <a:lstStyle/>
          <a:p>
            <a:r>
              <a:rPr lang="en-US" altLang="en-US" cap="none" dirty="0">
                <a:solidFill>
                  <a:srgbClr val="103458"/>
                </a:solidFill>
                <a:latin typeface="Arial Bold" panose="020B0704020202020204" pitchFamily="34" charset="0"/>
                <a:ea typeface="ＭＳ Ｐゴシック" panose="020B0600070205080204" pitchFamily="34" charset="-128"/>
                <a:cs typeface="Arial Bold" panose="020B0704020202020204" pitchFamily="34" charset="0"/>
              </a:rPr>
              <a:t>With a total of </a:t>
            </a:r>
            <a:r>
              <a:rPr lang="en-US" altLang="en-US" cap="none" dirty="0">
                <a:solidFill>
                  <a:schemeClr val="accent3"/>
                </a:solidFill>
                <a:latin typeface="Arial Bold" panose="020B0704020202020204" pitchFamily="34" charset="0"/>
                <a:ea typeface="ＭＳ Ｐゴシック" panose="020B0600070205080204" pitchFamily="34" charset="-128"/>
                <a:cs typeface="Arial Bold" panose="020B0704020202020204" pitchFamily="34" charset="0"/>
              </a:rPr>
              <a:t>12,976</a:t>
            </a:r>
            <a:r>
              <a:rPr lang="en-US" altLang="en-US" cap="none" dirty="0">
                <a:solidFill>
                  <a:schemeClr val="accent1"/>
                </a:solidFill>
                <a:latin typeface="Arial Bold" panose="020B0704020202020204" pitchFamily="34" charset="0"/>
                <a:ea typeface="ＭＳ Ｐゴシック" panose="020B0600070205080204" pitchFamily="34" charset="-128"/>
                <a:cs typeface="Arial Bold" panose="020B0704020202020204" pitchFamily="34" charset="0"/>
              </a:rPr>
              <a:t> </a:t>
            </a:r>
            <a:r>
              <a:rPr lang="en-US" altLang="en-US" cap="none" dirty="0">
                <a:solidFill>
                  <a:srgbClr val="103458"/>
                </a:solidFill>
                <a:latin typeface="Arial Bold" panose="020B0704020202020204" pitchFamily="34" charset="0"/>
                <a:ea typeface="ＭＳ Ｐゴシック" panose="020B0600070205080204" pitchFamily="34" charset="-128"/>
                <a:cs typeface="Arial Bold" panose="020B0704020202020204" pitchFamily="34" charset="0"/>
              </a:rPr>
              <a:t>year-round beds, </a:t>
            </a:r>
            <a:r>
              <a:rPr lang="en-US" altLang="en-US" cap="none" dirty="0">
                <a:solidFill>
                  <a:schemeClr val="accent3"/>
                </a:solidFill>
                <a:latin typeface="Arial Bold" panose="020B0704020202020204" pitchFamily="34" charset="0"/>
                <a:ea typeface="ＭＳ Ｐゴシック" panose="020B0600070205080204" pitchFamily="34" charset="-128"/>
                <a:cs typeface="Arial Bold" panose="020B0704020202020204" pitchFamily="34" charset="0"/>
              </a:rPr>
              <a:t>emergency shelter beds </a:t>
            </a:r>
            <a:r>
              <a:rPr lang="en-US" altLang="en-US" cap="none" dirty="0">
                <a:solidFill>
                  <a:srgbClr val="103458"/>
                </a:solidFill>
                <a:latin typeface="Arial Bold" panose="020B0704020202020204" pitchFamily="34" charset="0"/>
                <a:ea typeface="ＭＳ Ｐゴシック" panose="020B0600070205080204" pitchFamily="34" charset="-128"/>
                <a:cs typeface="Arial Bold" panose="020B0704020202020204" pitchFamily="34" charset="0"/>
              </a:rPr>
              <a:t>make up the majority of project beds</a:t>
            </a:r>
          </a:p>
        </p:txBody>
      </p:sp>
      <p:graphicFrame>
        <p:nvGraphicFramePr>
          <p:cNvPr id="15" name="Chart 14">
            <a:extLst>
              <a:ext uri="{FF2B5EF4-FFF2-40B4-BE49-F238E27FC236}">
                <a16:creationId xmlns:a16="http://schemas.microsoft.com/office/drawing/2014/main" id="{79F5106F-E539-BBDE-3FF0-D3A23E352EAD}"/>
              </a:ext>
            </a:extLst>
          </p:cNvPr>
          <p:cNvGraphicFramePr/>
          <p:nvPr>
            <p:extLst>
              <p:ext uri="{D42A27DB-BD31-4B8C-83A1-F6EECF244321}">
                <p14:modId xmlns:p14="http://schemas.microsoft.com/office/powerpoint/2010/main" val="2369302838"/>
              </p:ext>
            </p:extLst>
          </p:nvPr>
        </p:nvGraphicFramePr>
        <p:xfrm>
          <a:off x="5415573" y="616688"/>
          <a:ext cx="6368441" cy="5624624"/>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hlinkClick r:id="rId5"/>
            <a:extLst>
              <a:ext uri="{FF2B5EF4-FFF2-40B4-BE49-F238E27FC236}">
                <a16:creationId xmlns:a16="http://schemas.microsoft.com/office/drawing/2014/main" id="{AC0D3A2A-D695-57C2-4632-B33EFC0809BB}"/>
              </a:ext>
            </a:extLst>
          </p:cNvPr>
          <p:cNvPicPr>
            <a:picLocks noChangeAspect="1"/>
          </p:cNvPicPr>
          <p:nvPr/>
        </p:nvPicPr>
        <p:blipFill>
          <a:blip r:embed="rId6"/>
          <a:stretch>
            <a:fillRect/>
          </a:stretch>
        </p:blipFill>
        <p:spPr>
          <a:xfrm>
            <a:off x="8879288" y="5900530"/>
            <a:ext cx="2866090" cy="895089"/>
          </a:xfrm>
          <a:prstGeom prst="rect">
            <a:avLst/>
          </a:prstGeom>
        </p:spPr>
      </p:pic>
      <p:pic>
        <p:nvPicPr>
          <p:cNvPr id="2" name="Picture 1" descr="A blue and white logo&#10;&#10;Description automatically generated">
            <a:extLst>
              <a:ext uri="{FF2B5EF4-FFF2-40B4-BE49-F238E27FC236}">
                <a16:creationId xmlns:a16="http://schemas.microsoft.com/office/drawing/2014/main" id="{3871AE92-39F6-8D77-8E25-AD06908E206E}"/>
              </a:ext>
            </a:extLst>
          </p:cNvPr>
          <p:cNvPicPr>
            <a:picLocks noChangeAspect="1"/>
          </p:cNvPicPr>
          <p:nvPr/>
        </p:nvPicPr>
        <p:blipFill rotWithShape="1">
          <a:blip r:embed="rId7">
            <a:extLst>
              <a:ext uri="{28A0092B-C50C-407E-A947-70E740481C1C}">
                <a14:useLocalDpi xmlns:a14="http://schemas.microsoft.com/office/drawing/2010/main" val="0"/>
              </a:ext>
            </a:extLst>
          </a:blip>
          <a:srcRect t="32166" b="31314"/>
          <a:stretch/>
        </p:blipFill>
        <p:spPr>
          <a:xfrm>
            <a:off x="305524" y="5855023"/>
            <a:ext cx="2213723" cy="895088"/>
          </a:xfrm>
          <a:prstGeom prst="rect">
            <a:avLst/>
          </a:prstGeom>
        </p:spPr>
      </p:pic>
      <p:pic>
        <p:nvPicPr>
          <p:cNvPr id="3" name="Picture 2" descr="Graphical user interface, application">
            <a:extLst>
              <a:ext uri="{FF2B5EF4-FFF2-40B4-BE49-F238E27FC236}">
                <a16:creationId xmlns:a16="http://schemas.microsoft.com/office/drawing/2014/main" id="{14325FFA-26BD-7900-5A78-443CEEFC62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3583" y="595947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4C6707-9186-E471-635F-ECC8D84FC123}"/>
              </a:ext>
              <a:ext uri="{C183D7F6-B498-43B3-948B-1728B52AA6E4}">
                <adec:decorative xmlns:adec="http://schemas.microsoft.com/office/drawing/2017/decorative" val="1"/>
              </a:ext>
            </a:extLst>
          </p:cNvPr>
          <p:cNvSpPr/>
          <p:nvPr/>
        </p:nvSpPr>
        <p:spPr>
          <a:xfrm>
            <a:off x="3000375" y="958850"/>
            <a:ext cx="8391525" cy="4013200"/>
          </a:xfrm>
          <a:prstGeom prst="rect">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014C670-5BA2-8FA4-FC81-B9304CA9994C}"/>
              </a:ext>
              <a:ext uri="{C183D7F6-B498-43B3-948B-1728B52AA6E4}">
                <adec:decorative xmlns:adec="http://schemas.microsoft.com/office/drawing/2017/decorative" val="1"/>
              </a:ext>
            </a:extLst>
          </p:cNvPr>
          <p:cNvSpPr/>
          <p:nvPr/>
        </p:nvSpPr>
        <p:spPr>
          <a:xfrm flipV="1">
            <a:off x="1066227" y="998418"/>
            <a:ext cx="4267773" cy="3935531"/>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545CB7E-9CA1-E4C5-1967-B82669432429}"/>
              </a:ext>
            </a:extLst>
          </p:cNvPr>
          <p:cNvSpPr>
            <a:spLocks noGrp="1"/>
          </p:cNvSpPr>
          <p:nvPr>
            <p:ph type="title"/>
          </p:nvPr>
        </p:nvSpPr>
        <p:spPr>
          <a:xfrm>
            <a:off x="5657889" y="1225093"/>
            <a:ext cx="5825572" cy="3478331"/>
          </a:xfrm>
        </p:spPr>
        <p:txBody>
          <a:bodyPr/>
          <a:lstStyle/>
          <a:p>
            <a:r>
              <a:rPr lang="en-US" b="0" cap="none">
                <a:solidFill>
                  <a:schemeClr val="bg1"/>
                </a:solidFill>
                <a:ea typeface="ＭＳ Ｐゴシック"/>
              </a:rPr>
              <a:t>Seasonal beds are </a:t>
            </a:r>
            <a:r>
              <a:rPr lang="en-US" b="0" cap="none">
                <a:solidFill>
                  <a:schemeClr val="accent3"/>
                </a:solidFill>
                <a:ea typeface="ＭＳ Ｐゴシック"/>
              </a:rPr>
              <a:t>only</a:t>
            </a:r>
            <a:r>
              <a:rPr lang="en-US" b="0" cap="none">
                <a:solidFill>
                  <a:schemeClr val="bg1"/>
                </a:solidFill>
                <a:ea typeface="ＭＳ Ｐゴシック"/>
              </a:rPr>
              <a:t> available during the coldest months of the year (typically November – April) and overflow beds are </a:t>
            </a:r>
            <a:r>
              <a:rPr lang="en-US" b="0" cap="none">
                <a:solidFill>
                  <a:schemeClr val="accent3"/>
                </a:solidFill>
                <a:ea typeface="ＭＳ Ｐゴシック"/>
              </a:rPr>
              <a:t>only</a:t>
            </a:r>
            <a:r>
              <a:rPr lang="en-US" b="0" cap="none">
                <a:solidFill>
                  <a:schemeClr val="bg1"/>
                </a:solidFill>
                <a:ea typeface="ＭＳ Ｐゴシック"/>
              </a:rPr>
              <a:t> available if shelters are at full capacity</a:t>
            </a:r>
            <a:endParaRPr lang="en-US" b="0" cap="none">
              <a:solidFill>
                <a:schemeClr val="bg1"/>
              </a:solidFill>
            </a:endParaRPr>
          </a:p>
        </p:txBody>
      </p:sp>
      <p:sp>
        <p:nvSpPr>
          <p:cNvPr id="14" name="Rectangle: Rounded Corners 13">
            <a:extLst>
              <a:ext uri="{FF2B5EF4-FFF2-40B4-BE49-F238E27FC236}">
                <a16:creationId xmlns:a16="http://schemas.microsoft.com/office/drawing/2014/main" id="{26A316C4-5043-F270-6BDC-8B5D74BC78B4}"/>
              </a:ext>
              <a:ext uri="{C183D7F6-B498-43B3-948B-1728B52AA6E4}">
                <adec:decorative xmlns:adec="http://schemas.microsoft.com/office/drawing/2017/decorative" val="1"/>
              </a:ext>
            </a:extLst>
          </p:cNvPr>
          <p:cNvSpPr/>
          <p:nvPr/>
        </p:nvSpPr>
        <p:spPr>
          <a:xfrm>
            <a:off x="1248286" y="2769322"/>
            <a:ext cx="3903653" cy="189256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 name="Group 8">
            <a:extLst>
              <a:ext uri="{FF2B5EF4-FFF2-40B4-BE49-F238E27FC236}">
                <a16:creationId xmlns:a16="http://schemas.microsoft.com/office/drawing/2014/main" id="{9A373742-0673-0418-B2D4-7149F48CE898}"/>
              </a:ext>
            </a:extLst>
          </p:cNvPr>
          <p:cNvGrpSpPr/>
          <p:nvPr/>
        </p:nvGrpSpPr>
        <p:grpSpPr>
          <a:xfrm>
            <a:off x="1165058" y="1225090"/>
            <a:ext cx="4077911" cy="3572822"/>
            <a:chOff x="-441954" y="2295091"/>
            <a:chExt cx="3134058" cy="2666333"/>
          </a:xfrm>
        </p:grpSpPr>
        <p:sp>
          <p:nvSpPr>
            <p:cNvPr id="4" name="Rectangle: Rounded Corners 3">
              <a:extLst>
                <a:ext uri="{FF2B5EF4-FFF2-40B4-BE49-F238E27FC236}">
                  <a16:creationId xmlns:a16="http://schemas.microsoft.com/office/drawing/2014/main" id="{235034B8-090F-95EF-A109-64310B628895}"/>
                </a:ext>
              </a:extLst>
            </p:cNvPr>
            <p:cNvSpPr/>
            <p:nvPr/>
          </p:nvSpPr>
          <p:spPr>
            <a:xfrm>
              <a:off x="-441954" y="2295091"/>
              <a:ext cx="1375605" cy="949396"/>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737</a:t>
              </a:r>
              <a:r>
                <a:rPr lang="en-US" sz="2400">
                  <a:latin typeface="Arial" panose="020B0604020202020204" pitchFamily="34" charset="0"/>
                  <a:cs typeface="Arial" panose="020B0604020202020204" pitchFamily="34" charset="0"/>
                </a:rPr>
                <a:t> Seasonal beds</a:t>
              </a:r>
            </a:p>
          </p:txBody>
        </p:sp>
        <p:sp>
          <p:nvSpPr>
            <p:cNvPr id="5" name="Rectangle: Rounded Corners 4">
              <a:extLst>
                <a:ext uri="{FF2B5EF4-FFF2-40B4-BE49-F238E27FC236}">
                  <a16:creationId xmlns:a16="http://schemas.microsoft.com/office/drawing/2014/main" id="{95688F84-2988-2518-C10B-DE7A613E8E35}"/>
                </a:ext>
              </a:extLst>
            </p:cNvPr>
            <p:cNvSpPr/>
            <p:nvPr/>
          </p:nvSpPr>
          <p:spPr>
            <a:xfrm>
              <a:off x="1182574" y="2295092"/>
              <a:ext cx="1375605" cy="949396"/>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129</a:t>
              </a:r>
              <a:r>
                <a:rPr lang="en-US" sz="2400">
                  <a:latin typeface="Arial" panose="020B0604020202020204" pitchFamily="34" charset="0"/>
                  <a:cs typeface="Arial" panose="020B0604020202020204" pitchFamily="34" charset="0"/>
                </a:rPr>
                <a:t> Overflow beds</a:t>
              </a:r>
            </a:p>
          </p:txBody>
        </p:sp>
        <p:sp>
          <p:nvSpPr>
            <p:cNvPr id="8" name="Rectangle: Rounded Corners 7">
              <a:extLst>
                <a:ext uri="{FF2B5EF4-FFF2-40B4-BE49-F238E27FC236}">
                  <a16:creationId xmlns:a16="http://schemas.microsoft.com/office/drawing/2014/main" id="{BC076948-32E5-1D91-F654-61BF8D0572FF}"/>
                </a:ext>
              </a:extLst>
            </p:cNvPr>
            <p:cNvSpPr/>
            <p:nvPr/>
          </p:nvSpPr>
          <p:spPr>
            <a:xfrm>
              <a:off x="-308029" y="3549036"/>
              <a:ext cx="3000133" cy="141238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866</a:t>
              </a:r>
              <a:r>
                <a:rPr lang="en-US" sz="2400">
                  <a:latin typeface="Arial" panose="020B0604020202020204" pitchFamily="34" charset="0"/>
                  <a:cs typeface="Arial" panose="020B0604020202020204" pitchFamily="34" charset="0"/>
                </a:rPr>
                <a:t> </a:t>
              </a:r>
            </a:p>
            <a:p>
              <a:pPr algn="ctr"/>
              <a:r>
                <a:rPr lang="en-US" sz="2400">
                  <a:latin typeface="Arial" panose="020B0604020202020204" pitchFamily="34" charset="0"/>
                  <a:cs typeface="Arial" panose="020B0604020202020204" pitchFamily="34" charset="0"/>
                </a:rPr>
                <a:t>Beds that are not available year-round</a:t>
              </a:r>
            </a:p>
          </p:txBody>
        </p:sp>
      </p:grpSp>
      <p:pic>
        <p:nvPicPr>
          <p:cNvPr id="12" name="Picture 11">
            <a:hlinkClick r:id="rId4"/>
            <a:extLst>
              <a:ext uri="{FF2B5EF4-FFF2-40B4-BE49-F238E27FC236}">
                <a16:creationId xmlns:a16="http://schemas.microsoft.com/office/drawing/2014/main" id="{A6717D57-E188-C51E-37CC-12641CBD41E0}"/>
              </a:ext>
            </a:extLst>
          </p:cNvPr>
          <p:cNvPicPr>
            <a:picLocks noChangeAspect="1"/>
          </p:cNvPicPr>
          <p:nvPr/>
        </p:nvPicPr>
        <p:blipFill>
          <a:blip r:embed="rId5"/>
          <a:stretch>
            <a:fillRect/>
          </a:stretch>
        </p:blipFill>
        <p:spPr>
          <a:xfrm>
            <a:off x="8879288" y="5900530"/>
            <a:ext cx="2866090" cy="895089"/>
          </a:xfrm>
          <a:prstGeom prst="rect">
            <a:avLst/>
          </a:prstGeom>
        </p:spPr>
      </p:pic>
      <p:pic>
        <p:nvPicPr>
          <p:cNvPr id="3" name="Picture 2" descr="A blue and white logo&#10;&#10;Description automatically generated">
            <a:extLst>
              <a:ext uri="{FF2B5EF4-FFF2-40B4-BE49-F238E27FC236}">
                <a16:creationId xmlns:a16="http://schemas.microsoft.com/office/drawing/2014/main" id="{FBB19996-CE22-3708-F4CA-F9A15420485A}"/>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232454" y="5809759"/>
            <a:ext cx="2213723" cy="895088"/>
          </a:xfrm>
          <a:prstGeom prst="rect">
            <a:avLst/>
          </a:prstGeom>
        </p:spPr>
      </p:pic>
      <p:pic>
        <p:nvPicPr>
          <p:cNvPr id="10" name="Picture 9" descr="Graphical user interface, application">
            <a:extLst>
              <a:ext uri="{FF2B5EF4-FFF2-40B4-BE49-F238E27FC236}">
                <a16:creationId xmlns:a16="http://schemas.microsoft.com/office/drawing/2014/main" id="{29291154-25D3-11FC-6C07-CEC0F1827F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3583" y="595947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008361"/>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2DC8641-0802-12B4-FB6D-792F0EF98861}"/>
              </a:ext>
              <a:ext uri="{C183D7F6-B498-43B3-948B-1728B52AA6E4}">
                <adec:decorative xmlns:adec="http://schemas.microsoft.com/office/drawing/2017/decorative" val="1"/>
              </a:ext>
            </a:extLst>
          </p:cNvPr>
          <p:cNvSpPr/>
          <p:nvPr/>
        </p:nvSpPr>
        <p:spPr>
          <a:xfrm>
            <a:off x="1315424" y="676880"/>
            <a:ext cx="9246783" cy="4486940"/>
          </a:xfrm>
          <a:prstGeom prst="roundRect">
            <a:avLst/>
          </a:prstGeom>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99073-9B20-0422-E468-BB5AEEAB5F8F}"/>
              </a:ext>
            </a:extLst>
          </p:cNvPr>
          <p:cNvSpPr>
            <a:spLocks noGrp="1"/>
          </p:cNvSpPr>
          <p:nvPr>
            <p:ph type="title"/>
          </p:nvPr>
        </p:nvSpPr>
        <p:spPr>
          <a:xfrm>
            <a:off x="1660982" y="307696"/>
            <a:ext cx="8555666" cy="3702234"/>
          </a:xfrm>
        </p:spPr>
        <p:txBody>
          <a:bodyPr/>
          <a:lstStyle/>
          <a:p>
            <a:pPr algn="ctr"/>
            <a:r>
              <a:rPr lang="en-US" cap="none" dirty="0">
                <a:solidFill>
                  <a:schemeClr val="bg1"/>
                </a:solidFill>
              </a:rPr>
              <a:t>The immediate shelter needs of over 5,000 persons were met by the </a:t>
            </a:r>
            <a:r>
              <a:rPr lang="en-US" cap="none">
                <a:solidFill>
                  <a:schemeClr val="bg1"/>
                </a:solidFill>
              </a:rPr>
              <a:t>Indianapolis</a:t>
            </a:r>
            <a:r>
              <a:rPr lang="en-US" cap="none" dirty="0">
                <a:solidFill>
                  <a:schemeClr val="bg1"/>
                </a:solidFill>
              </a:rPr>
              <a:t> CoC and IN BoS CoC on the night of their PIT</a:t>
            </a:r>
          </a:p>
        </p:txBody>
      </p:sp>
      <p:sp>
        <p:nvSpPr>
          <p:cNvPr id="6" name="Rectangle: Rounded Corners 5">
            <a:extLst>
              <a:ext uri="{FF2B5EF4-FFF2-40B4-BE49-F238E27FC236}">
                <a16:creationId xmlns:a16="http://schemas.microsoft.com/office/drawing/2014/main" id="{A6A4CC83-5B6C-1266-7E4B-22AF1C268860}"/>
              </a:ext>
            </a:extLst>
          </p:cNvPr>
          <p:cNvSpPr/>
          <p:nvPr/>
        </p:nvSpPr>
        <p:spPr>
          <a:xfrm>
            <a:off x="2209692" y="3494844"/>
            <a:ext cx="4854785" cy="1142478"/>
          </a:xfrm>
          <a:prstGeom prst="roundRect">
            <a:avLst/>
          </a:prstGeom>
          <a:solidFill>
            <a:srgbClr val="5B9C9F"/>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5,143 people in Sheltered Locations (ES and TH)</a:t>
            </a:r>
          </a:p>
          <a:p>
            <a:pPr algn="ctr"/>
            <a:endParaRPr lang="en-US" sz="2000" dirty="0">
              <a:latin typeface="Arial" panose="020B0604020202020204" pitchFamily="34" charset="0"/>
              <a:cs typeface="Arial" panose="020B0604020202020204" pitchFamily="34" charset="0"/>
            </a:endParaRPr>
          </a:p>
        </p:txBody>
      </p:sp>
      <p:pic>
        <p:nvPicPr>
          <p:cNvPr id="10" name="Picture 9" descr="A blue and white logo&#10;&#10;Description automatically generated">
            <a:extLst>
              <a:ext uri="{FF2B5EF4-FFF2-40B4-BE49-F238E27FC236}">
                <a16:creationId xmlns:a16="http://schemas.microsoft.com/office/drawing/2014/main" id="{42ABA76C-07B4-5023-A3EF-47D1E1639CD7}"/>
              </a:ext>
            </a:extLst>
          </p:cNvPr>
          <p:cNvPicPr>
            <a:picLocks noChangeAspect="1"/>
          </p:cNvPicPr>
          <p:nvPr/>
        </p:nvPicPr>
        <p:blipFill rotWithShape="1">
          <a:blip r:embed="rId3">
            <a:extLst>
              <a:ext uri="{28A0092B-C50C-407E-A947-70E740481C1C}">
                <a14:useLocalDpi xmlns:a14="http://schemas.microsoft.com/office/drawing/2010/main" val="0"/>
              </a:ext>
            </a:extLst>
          </a:blip>
          <a:srcRect t="32166" b="31314"/>
          <a:stretch/>
        </p:blipFill>
        <p:spPr>
          <a:xfrm>
            <a:off x="293365" y="5924195"/>
            <a:ext cx="2213723" cy="895088"/>
          </a:xfrm>
          <a:prstGeom prst="rect">
            <a:avLst/>
          </a:prstGeom>
        </p:spPr>
      </p:pic>
      <p:sp>
        <p:nvSpPr>
          <p:cNvPr id="7" name="Rectangle: Rounded Corners 6">
            <a:extLst>
              <a:ext uri="{FF2B5EF4-FFF2-40B4-BE49-F238E27FC236}">
                <a16:creationId xmlns:a16="http://schemas.microsoft.com/office/drawing/2014/main" id="{7C624CFA-9D35-C5C0-85E2-B594670E3529}"/>
              </a:ext>
            </a:extLst>
          </p:cNvPr>
          <p:cNvSpPr/>
          <p:nvPr/>
        </p:nvSpPr>
        <p:spPr>
          <a:xfrm>
            <a:off x="8061432" y="3257941"/>
            <a:ext cx="1828803" cy="1563047"/>
          </a:xfrm>
          <a:prstGeom prst="roundRect">
            <a:avLst/>
          </a:prstGeom>
          <a:solidFill>
            <a:srgbClr val="F3AD2C"/>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anose="020B0604020202020204" pitchFamily="34" charset="0"/>
              <a:cs typeface="Arial" panose="020B0604020202020204" pitchFamily="34" charset="0"/>
            </a:endParaRPr>
          </a:p>
        </p:txBody>
      </p:sp>
      <p:pic>
        <p:nvPicPr>
          <p:cNvPr id="13" name="Graphic 12" descr="Group of people with solid fill">
            <a:extLst>
              <a:ext uri="{FF2B5EF4-FFF2-40B4-BE49-F238E27FC236}">
                <a16:creationId xmlns:a16="http://schemas.microsoft.com/office/drawing/2014/main" id="{E66C9557-B899-7C4A-E482-E7ADC617F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78464" y="3442585"/>
            <a:ext cx="1194737" cy="1194737"/>
          </a:xfrm>
          <a:prstGeom prst="rect">
            <a:avLst/>
          </a:prstGeom>
        </p:spPr>
      </p:pic>
      <p:pic>
        <p:nvPicPr>
          <p:cNvPr id="3" name="Picture 2" descr="Graphical user interface, application">
            <a:extLst>
              <a:ext uri="{FF2B5EF4-FFF2-40B4-BE49-F238E27FC236}">
                <a16:creationId xmlns:a16="http://schemas.microsoft.com/office/drawing/2014/main" id="{762FF6B8-96F3-E631-3490-D3A4552C1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3583" y="595947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108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19C11-A579-A0F8-8A3F-1E03BA55BE2D}"/>
              </a:ext>
            </a:extLst>
          </p:cNvPr>
          <p:cNvSpPr>
            <a:spLocks noGrp="1"/>
          </p:cNvSpPr>
          <p:nvPr>
            <p:ph type="title"/>
          </p:nvPr>
        </p:nvSpPr>
        <p:spPr>
          <a:xfrm>
            <a:off x="831850" y="1709738"/>
            <a:ext cx="10913528" cy="2852737"/>
          </a:xfrm>
        </p:spPr>
        <p:txBody>
          <a:bodyPr>
            <a:normAutofit/>
          </a:bodyPr>
          <a:lstStyle/>
          <a:p>
            <a:r>
              <a:rPr lang="en-US" b="1" dirty="0">
                <a:solidFill>
                  <a:srgbClr val="0972CE"/>
                </a:solidFill>
                <a:latin typeface="Arial" panose="020B0604020202020204" pitchFamily="34" charset="0"/>
                <a:cs typeface="Arial" panose="020B0604020202020204" pitchFamily="34" charset="0"/>
              </a:rPr>
              <a:t>Looking Beyond the </a:t>
            </a:r>
            <a:r>
              <a:rPr lang="en-US" b="1" dirty="0">
                <a:solidFill>
                  <a:srgbClr val="F7941D"/>
                </a:solidFill>
                <a:latin typeface="Arial" panose="020B0604020202020204" pitchFamily="34" charset="0"/>
                <a:cs typeface="Arial" panose="020B0604020202020204" pitchFamily="34" charset="0"/>
              </a:rPr>
              <a:t>PIT</a:t>
            </a:r>
            <a:r>
              <a:rPr lang="en-US" b="1" dirty="0">
                <a:solidFill>
                  <a:srgbClr val="0972CE"/>
                </a:solidFill>
                <a:latin typeface="Arial" panose="020B0604020202020204" pitchFamily="34" charset="0"/>
                <a:cs typeface="Arial" panose="020B0604020202020204" pitchFamily="34" charset="0"/>
              </a:rPr>
              <a:t> and </a:t>
            </a:r>
            <a:r>
              <a:rPr lang="en-US" b="1" dirty="0">
                <a:solidFill>
                  <a:srgbClr val="F7941D"/>
                </a:solidFill>
                <a:latin typeface="Arial" panose="020B0604020202020204" pitchFamily="34" charset="0"/>
                <a:cs typeface="Arial" panose="020B0604020202020204" pitchFamily="34" charset="0"/>
              </a:rPr>
              <a:t>HIC</a:t>
            </a:r>
            <a:r>
              <a:rPr lang="en-US" b="1" dirty="0">
                <a:solidFill>
                  <a:srgbClr val="0972CE"/>
                </a:solidFill>
                <a:latin typeface="Arial" panose="020B0604020202020204" pitchFamily="34" charset="0"/>
                <a:cs typeface="Arial" panose="020B0604020202020204" pitchFamily="34" charset="0"/>
              </a:rPr>
              <a:t> – Which Programs are Housing Hoosiers</a:t>
            </a:r>
          </a:p>
        </p:txBody>
      </p:sp>
      <p:pic>
        <p:nvPicPr>
          <p:cNvPr id="4" name="Picture 3">
            <a:hlinkClick r:id="rId3"/>
            <a:extLst>
              <a:ext uri="{FF2B5EF4-FFF2-40B4-BE49-F238E27FC236}">
                <a16:creationId xmlns:a16="http://schemas.microsoft.com/office/drawing/2014/main" id="{913AC7DD-399C-D2DD-DCD7-EBC12611D512}"/>
              </a:ext>
            </a:extLst>
          </p:cNvPr>
          <p:cNvPicPr>
            <a:picLocks noChangeAspect="1"/>
          </p:cNvPicPr>
          <p:nvPr/>
        </p:nvPicPr>
        <p:blipFill>
          <a:blip r:embed="rId4"/>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040F3125-47CC-18A8-A3FC-E3C20C2ABAA8}"/>
              </a:ext>
            </a:extLst>
          </p:cNvPr>
          <p:cNvPicPr>
            <a:picLocks noChangeAspect="1"/>
          </p:cNvPicPr>
          <p:nvPr/>
        </p:nvPicPr>
        <p:blipFill rotWithShape="1">
          <a:blip r:embed="rId5">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3" name="Picture 2" descr="Graphical user interface, application">
            <a:extLst>
              <a:ext uri="{FF2B5EF4-FFF2-40B4-BE49-F238E27FC236}">
                <a16:creationId xmlns:a16="http://schemas.microsoft.com/office/drawing/2014/main" id="{3E6BACC1-7CA6-9418-2ED2-81DF8DAF7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3583" y="595947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785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1FC63-21EA-B5ED-BC8A-9A46ACC10752}"/>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AEC3120-5D42-30C1-69A3-61CC64D10F04}"/>
              </a:ext>
            </a:extLst>
          </p:cNvPr>
          <p:cNvSpPr/>
          <p:nvPr/>
        </p:nvSpPr>
        <p:spPr>
          <a:xfrm>
            <a:off x="265524" y="1183341"/>
            <a:ext cx="11492584" cy="4625788"/>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8B5618-7C82-2D68-65ED-2AF31382C252}"/>
              </a:ext>
            </a:extLst>
          </p:cNvPr>
          <p:cNvSpPr>
            <a:spLocks noGrp="1"/>
          </p:cNvSpPr>
          <p:nvPr>
            <p:ph type="title"/>
          </p:nvPr>
        </p:nvSpPr>
        <p:spPr>
          <a:xfrm>
            <a:off x="168362" y="123568"/>
            <a:ext cx="9437233" cy="1173891"/>
          </a:xfrm>
        </p:spPr>
        <p:txBody>
          <a:bodyPr/>
          <a:lstStyle/>
          <a:p>
            <a:r>
              <a:rPr lang="en-US" cap="none" dirty="0">
                <a:solidFill>
                  <a:schemeClr val="accent5"/>
                </a:solidFill>
                <a:ea typeface="ＭＳ Ｐゴシック"/>
              </a:rPr>
              <a:t>What is Considered a Permanent Destination?</a:t>
            </a:r>
            <a:r>
              <a:rPr lang="en-US" sz="3200" cap="none" dirty="0">
                <a:solidFill>
                  <a:srgbClr val="3A6262"/>
                </a:solidFill>
                <a:ea typeface="ＭＳ Ｐゴシック"/>
              </a:rPr>
              <a:t> </a:t>
            </a:r>
          </a:p>
        </p:txBody>
      </p:sp>
      <p:pic>
        <p:nvPicPr>
          <p:cNvPr id="4" name="Picture 3" descr="Graphical user interface, application">
            <a:extLst>
              <a:ext uri="{FF2B5EF4-FFF2-40B4-BE49-F238E27FC236}">
                <a16:creationId xmlns:a16="http://schemas.microsoft.com/office/drawing/2014/main" id="{C82618BF-26DF-A722-C61D-0AC5FE804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422" y="5962781"/>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blue and white logo&#10;&#10;Description automatically generated">
            <a:extLst>
              <a:ext uri="{FF2B5EF4-FFF2-40B4-BE49-F238E27FC236}">
                <a16:creationId xmlns:a16="http://schemas.microsoft.com/office/drawing/2014/main" id="{DB5C6A25-12EC-A0A5-ECD4-48976F82E5C5}"/>
              </a:ext>
            </a:extLst>
          </p:cNvPr>
          <p:cNvPicPr>
            <a:picLocks noChangeAspect="1"/>
          </p:cNvPicPr>
          <p:nvPr/>
        </p:nvPicPr>
        <p:blipFill rotWithShape="1">
          <a:blip r:embed="rId4">
            <a:extLst>
              <a:ext uri="{28A0092B-C50C-407E-A947-70E740481C1C}">
                <a14:useLocalDpi xmlns:a14="http://schemas.microsoft.com/office/drawing/2010/main" val="0"/>
              </a:ext>
            </a:extLst>
          </a:blip>
          <a:srcRect t="32166" b="31314"/>
          <a:stretch/>
        </p:blipFill>
        <p:spPr>
          <a:xfrm>
            <a:off x="168362" y="5934337"/>
            <a:ext cx="2213723" cy="895088"/>
          </a:xfrm>
          <a:prstGeom prst="rect">
            <a:avLst/>
          </a:prstGeom>
        </p:spPr>
      </p:pic>
      <p:sp>
        <p:nvSpPr>
          <p:cNvPr id="6" name="Rectangle: Rounded Corners 5">
            <a:extLst>
              <a:ext uri="{FF2B5EF4-FFF2-40B4-BE49-F238E27FC236}">
                <a16:creationId xmlns:a16="http://schemas.microsoft.com/office/drawing/2014/main" id="{F2E69646-E453-6920-9F48-9ACB24CB3055}"/>
              </a:ext>
            </a:extLst>
          </p:cNvPr>
          <p:cNvSpPr/>
          <p:nvPr/>
        </p:nvSpPr>
        <p:spPr>
          <a:xfrm>
            <a:off x="586430" y="1631981"/>
            <a:ext cx="4370658" cy="1517120"/>
          </a:xfrm>
          <a:prstGeom prst="roundRect">
            <a:avLst/>
          </a:prstGeom>
          <a:solidFill>
            <a:srgbClr val="5B9C9F"/>
          </a:solidFill>
          <a:ln w="76200">
            <a:solidFill>
              <a:srgbClr val="3A62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gn="ctr">
              <a:buClr>
                <a:schemeClr val="bg1"/>
              </a:buClr>
              <a:buFont typeface="Arial" panose="020B0604020202020204" pitchFamily="34" charset="0"/>
              <a:buChar char="•"/>
            </a:pPr>
            <a:endParaRPr lang="en-US" sz="2000" b="1" dirty="0">
              <a:solidFill>
                <a:schemeClr val="bg1"/>
              </a:solidFill>
              <a:latin typeface="Arial" panose="020B0604020202020204" pitchFamily="34" charset="0"/>
              <a:cs typeface="Arial" panose="020B0604020202020204" pitchFamily="34" charset="0"/>
            </a:endParaRPr>
          </a:p>
          <a:p>
            <a:pPr marL="285750" indent="-285750" algn="ctr">
              <a:buClr>
                <a:schemeClr val="bg1"/>
              </a:buClr>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With</a:t>
            </a:r>
            <a:r>
              <a:rPr lang="en-US" sz="2000" dirty="0">
                <a:solidFill>
                  <a:schemeClr val="bg1"/>
                </a:solidFill>
                <a:latin typeface="Arial" panose="020B0604020202020204" pitchFamily="34" charset="0"/>
                <a:cs typeface="Arial" panose="020B0604020202020204" pitchFamily="34" charset="0"/>
              </a:rPr>
              <a:t> ongoing housing subsidy </a:t>
            </a:r>
          </a:p>
          <a:p>
            <a:pPr marL="285750" indent="-285750" algn="ctr">
              <a:buClr>
                <a:schemeClr val="bg1"/>
              </a:buClr>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Without</a:t>
            </a:r>
            <a:r>
              <a:rPr lang="en-US" sz="2000" dirty="0">
                <a:solidFill>
                  <a:schemeClr val="accent3"/>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ongoing housing subsidy </a:t>
            </a:r>
          </a:p>
          <a:p>
            <a:pPr marL="285750" indent="-285750" algn="ctr">
              <a:buFontTx/>
              <a:buChar char="-"/>
            </a:pPr>
            <a:endParaRPr lang="en-US"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A3DC82FA-B11D-AEBA-9631-8FF6F86EB718}"/>
              </a:ext>
            </a:extLst>
          </p:cNvPr>
          <p:cNvSpPr/>
          <p:nvPr/>
        </p:nvSpPr>
        <p:spPr>
          <a:xfrm>
            <a:off x="645415" y="3361655"/>
            <a:ext cx="4201341" cy="2162732"/>
          </a:xfrm>
          <a:prstGeom prst="roundRect">
            <a:avLst/>
          </a:prstGeom>
          <a:solidFill>
            <a:srgbClr val="5B9C9F"/>
          </a:solidFill>
          <a:ln w="76200">
            <a:solidFill>
              <a:srgbClr val="3A62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bg1"/>
                </a:solidFill>
                <a:latin typeface="Arial" panose="020B0604020202020204" pitchFamily="34" charset="0"/>
                <a:cs typeface="Arial" panose="020B0604020202020204" pitchFamily="34" charset="0"/>
              </a:rPr>
              <a:t>Rental by client: </a:t>
            </a:r>
          </a:p>
          <a:p>
            <a:pPr marL="285750" indent="-285750" algn="ctr">
              <a:buClr>
                <a:schemeClr val="bg1"/>
              </a:buClr>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Without</a:t>
            </a:r>
            <a:r>
              <a:rPr lang="en-US" sz="2000" dirty="0">
                <a:solidFill>
                  <a:schemeClr val="bg1"/>
                </a:solidFill>
                <a:latin typeface="Arial" panose="020B0604020202020204" pitchFamily="34" charset="0"/>
                <a:cs typeface="Arial" panose="020B0604020202020204" pitchFamily="34" charset="0"/>
              </a:rPr>
              <a:t> ongoing housing subsidy </a:t>
            </a:r>
          </a:p>
          <a:p>
            <a:pPr marL="285750" indent="-285750" algn="ct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VASH subsidy</a:t>
            </a:r>
          </a:p>
          <a:p>
            <a:pPr marL="285750" indent="-285750" algn="ctr">
              <a:buClr>
                <a:schemeClr val="bg1"/>
              </a:buClr>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With </a:t>
            </a:r>
            <a:r>
              <a:rPr lang="en-US" sz="2000" dirty="0">
                <a:solidFill>
                  <a:schemeClr val="bg1"/>
                </a:solidFill>
                <a:latin typeface="Arial" panose="020B0604020202020204" pitchFamily="34" charset="0"/>
                <a:cs typeface="Arial" panose="020B0604020202020204" pitchFamily="34" charset="0"/>
              </a:rPr>
              <a:t>Other (non-VASH) on going subsidy</a:t>
            </a:r>
          </a:p>
        </p:txBody>
      </p:sp>
      <p:sp>
        <p:nvSpPr>
          <p:cNvPr id="9" name="Rectangle: Rounded Corners 8">
            <a:extLst>
              <a:ext uri="{FF2B5EF4-FFF2-40B4-BE49-F238E27FC236}">
                <a16:creationId xmlns:a16="http://schemas.microsoft.com/office/drawing/2014/main" id="{401DC0BD-D7B1-531A-F369-DF0F48805CDD}"/>
              </a:ext>
            </a:extLst>
          </p:cNvPr>
          <p:cNvSpPr/>
          <p:nvPr/>
        </p:nvSpPr>
        <p:spPr>
          <a:xfrm>
            <a:off x="7070431" y="3411381"/>
            <a:ext cx="4273497" cy="1410678"/>
          </a:xfrm>
          <a:prstGeom prst="roundRect">
            <a:avLst/>
          </a:prstGeom>
          <a:solidFill>
            <a:srgbClr val="5B9C9F"/>
          </a:solidFill>
          <a:ln w="76200">
            <a:solidFill>
              <a:srgbClr val="3A62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bg1"/>
                </a:solidFill>
                <a:latin typeface="Arial" panose="020B0604020202020204" pitchFamily="34" charset="0"/>
                <a:cs typeface="Arial" panose="020B0604020202020204" pitchFamily="34" charset="0"/>
              </a:rPr>
              <a:t>Permanent Supportive Housing (PSH) </a:t>
            </a:r>
            <a:r>
              <a:rPr lang="en-US" sz="2000" dirty="0">
                <a:solidFill>
                  <a:schemeClr val="bg1"/>
                </a:solidFill>
                <a:latin typeface="Arial" panose="020B0604020202020204" pitchFamily="34" charset="0"/>
                <a:cs typeface="Arial" panose="020B0604020202020204" pitchFamily="34" charset="0"/>
              </a:rPr>
              <a:t>for formerly homelessness persons</a:t>
            </a:r>
          </a:p>
        </p:txBody>
      </p:sp>
      <p:sp>
        <p:nvSpPr>
          <p:cNvPr id="10" name="Rectangle: Rounded Corners 9">
            <a:extLst>
              <a:ext uri="{FF2B5EF4-FFF2-40B4-BE49-F238E27FC236}">
                <a16:creationId xmlns:a16="http://schemas.microsoft.com/office/drawing/2014/main" id="{B7966AB1-A328-89AA-E8D5-391CF7FD3C55}"/>
              </a:ext>
            </a:extLst>
          </p:cNvPr>
          <p:cNvSpPr/>
          <p:nvPr/>
        </p:nvSpPr>
        <p:spPr>
          <a:xfrm>
            <a:off x="6973270" y="1626911"/>
            <a:ext cx="4370658" cy="1517120"/>
          </a:xfrm>
          <a:prstGeom prst="roundRect">
            <a:avLst/>
          </a:prstGeom>
          <a:solidFill>
            <a:srgbClr val="5B9C9F"/>
          </a:solidFill>
          <a:ln w="76200">
            <a:solidFill>
              <a:srgbClr val="3A62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lgn="ct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Staying or living with </a:t>
            </a:r>
            <a:r>
              <a:rPr lang="en-US" sz="2000" b="1" dirty="0">
                <a:solidFill>
                  <a:schemeClr val="bg1"/>
                </a:solidFill>
                <a:latin typeface="Arial" panose="020B0604020202020204" pitchFamily="34" charset="0"/>
                <a:cs typeface="Arial" panose="020B0604020202020204" pitchFamily="34" charset="0"/>
              </a:rPr>
              <a:t>family, </a:t>
            </a:r>
            <a:r>
              <a:rPr lang="en-US" sz="2000" dirty="0">
                <a:solidFill>
                  <a:schemeClr val="bg1"/>
                </a:solidFill>
                <a:latin typeface="Arial" panose="020B0604020202020204" pitchFamily="34" charset="0"/>
                <a:cs typeface="Arial" panose="020B0604020202020204" pitchFamily="34" charset="0"/>
              </a:rPr>
              <a:t>permanent tenure</a:t>
            </a:r>
          </a:p>
          <a:p>
            <a:pPr marL="285750" indent="-285750" algn="ctr">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Staying or living with </a:t>
            </a:r>
            <a:r>
              <a:rPr lang="en-US" sz="2000" b="1" dirty="0">
                <a:solidFill>
                  <a:schemeClr val="bg1"/>
                </a:solidFill>
                <a:latin typeface="Arial" panose="020B0604020202020204" pitchFamily="34" charset="0"/>
                <a:cs typeface="Arial" panose="020B0604020202020204" pitchFamily="34" charset="0"/>
              </a:rPr>
              <a:t>friends,</a:t>
            </a:r>
            <a:r>
              <a:rPr lang="en-US" sz="2000" dirty="0">
                <a:solidFill>
                  <a:schemeClr val="bg1"/>
                </a:solidFill>
                <a:latin typeface="Arial" panose="020B0604020202020204" pitchFamily="34" charset="0"/>
                <a:cs typeface="Arial" panose="020B0604020202020204" pitchFamily="34" charset="0"/>
              </a:rPr>
              <a:t> permanent tenure</a:t>
            </a:r>
          </a:p>
          <a:p>
            <a:pPr algn="ctr"/>
            <a:endParaRPr lang="en-US"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C2AF8C3-38D3-F930-2834-C6A639092894}"/>
              </a:ext>
            </a:extLst>
          </p:cNvPr>
          <p:cNvSpPr/>
          <p:nvPr/>
        </p:nvSpPr>
        <p:spPr>
          <a:xfrm>
            <a:off x="5044192" y="3361655"/>
            <a:ext cx="1828803" cy="1563047"/>
          </a:xfrm>
          <a:prstGeom prst="roundRect">
            <a:avLst/>
          </a:prstGeom>
          <a:solidFill>
            <a:schemeClr val="accent6"/>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latin typeface="Arial" panose="020B0604020202020204" pitchFamily="34" charset="0"/>
              <a:cs typeface="Arial" panose="020B0604020202020204" pitchFamily="34" charset="0"/>
            </a:endParaRPr>
          </a:p>
        </p:txBody>
      </p:sp>
      <p:pic>
        <p:nvPicPr>
          <p:cNvPr id="14" name="Graphic 13" descr="Home1 with solid fill">
            <a:extLst>
              <a:ext uri="{FF2B5EF4-FFF2-40B4-BE49-F238E27FC236}">
                <a16:creationId xmlns:a16="http://schemas.microsoft.com/office/drawing/2014/main" id="{46DB9204-3E3C-A6E3-5CAA-5F71E32974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1472" y="3596057"/>
            <a:ext cx="1094241" cy="1094241"/>
          </a:xfrm>
          <a:prstGeom prst="rect">
            <a:avLst/>
          </a:prstGeom>
        </p:spPr>
      </p:pic>
      <p:sp>
        <p:nvSpPr>
          <p:cNvPr id="15" name="Rectangle: Rounded Corners 14">
            <a:extLst>
              <a:ext uri="{FF2B5EF4-FFF2-40B4-BE49-F238E27FC236}">
                <a16:creationId xmlns:a16="http://schemas.microsoft.com/office/drawing/2014/main" id="{DBDFD0FF-CD59-CDF3-8771-8AB47046A1E6}"/>
              </a:ext>
            </a:extLst>
          </p:cNvPr>
          <p:cNvSpPr/>
          <p:nvPr/>
        </p:nvSpPr>
        <p:spPr>
          <a:xfrm>
            <a:off x="645416" y="1496184"/>
            <a:ext cx="4201340" cy="391232"/>
          </a:xfrm>
          <a:prstGeom prst="roundRect">
            <a:avLst/>
          </a:prstGeom>
          <a:solidFill>
            <a:schemeClr val="accent6"/>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Owned by client</a:t>
            </a:r>
          </a:p>
        </p:txBody>
      </p:sp>
      <p:sp>
        <p:nvSpPr>
          <p:cNvPr id="16" name="Rectangle: Rounded Corners 15">
            <a:extLst>
              <a:ext uri="{FF2B5EF4-FFF2-40B4-BE49-F238E27FC236}">
                <a16:creationId xmlns:a16="http://schemas.microsoft.com/office/drawing/2014/main" id="{1913D82A-3638-B2A7-4486-393788727448}"/>
              </a:ext>
            </a:extLst>
          </p:cNvPr>
          <p:cNvSpPr/>
          <p:nvPr/>
        </p:nvSpPr>
        <p:spPr>
          <a:xfrm>
            <a:off x="746743" y="3284899"/>
            <a:ext cx="3998684" cy="508006"/>
          </a:xfrm>
          <a:prstGeom prst="roundRect">
            <a:avLst/>
          </a:prstGeom>
          <a:solidFill>
            <a:schemeClr val="accent6"/>
          </a:solid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Rental by client</a:t>
            </a:r>
          </a:p>
        </p:txBody>
      </p:sp>
    </p:spTree>
    <p:extLst>
      <p:ext uri="{BB962C8B-B14F-4D97-AF65-F5344CB8AC3E}">
        <p14:creationId xmlns:p14="http://schemas.microsoft.com/office/powerpoint/2010/main" val="92482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674D-C9E8-06B5-E759-9DBA33D7A636}"/>
              </a:ext>
            </a:extLst>
          </p:cNvPr>
          <p:cNvSpPr>
            <a:spLocks noGrp="1"/>
          </p:cNvSpPr>
          <p:nvPr>
            <p:ph type="title"/>
          </p:nvPr>
        </p:nvSpPr>
        <p:spPr/>
        <p:txBody>
          <a:bodyPr/>
          <a:lstStyle/>
          <a:p>
            <a:r>
              <a:rPr lang="en-US" cap="none">
                <a:solidFill>
                  <a:schemeClr val="accent5"/>
                </a:solidFill>
              </a:rPr>
              <a:t>Introductions</a:t>
            </a:r>
          </a:p>
        </p:txBody>
      </p:sp>
      <p:pic>
        <p:nvPicPr>
          <p:cNvPr id="4" name="Picture 3">
            <a:hlinkClick r:id="rId4"/>
            <a:extLst>
              <a:ext uri="{FF2B5EF4-FFF2-40B4-BE49-F238E27FC236}">
                <a16:creationId xmlns:a16="http://schemas.microsoft.com/office/drawing/2014/main" id="{1C1D3CF0-FB72-B4F1-E64A-9561CAAA6163}"/>
              </a:ext>
            </a:extLst>
          </p:cNvPr>
          <p:cNvPicPr>
            <a:picLocks noChangeAspect="1"/>
          </p:cNvPicPr>
          <p:nvPr/>
        </p:nvPicPr>
        <p:blipFill>
          <a:blip r:embed="rId5"/>
          <a:srcRect b="12827"/>
          <a:stretch>
            <a:fillRect/>
          </a:stretch>
        </p:blipFill>
        <p:spPr>
          <a:xfrm>
            <a:off x="8879288" y="5900530"/>
            <a:ext cx="2866090" cy="780273"/>
          </a:xfrm>
          <a:prstGeom prst="rect">
            <a:avLst/>
          </a:prstGeom>
        </p:spPr>
      </p:pic>
      <p:pic>
        <p:nvPicPr>
          <p:cNvPr id="5" name="Picture 4" descr="A blue and white logo&#10;&#10;Description automatically generated">
            <a:extLst>
              <a:ext uri="{FF2B5EF4-FFF2-40B4-BE49-F238E27FC236}">
                <a16:creationId xmlns:a16="http://schemas.microsoft.com/office/drawing/2014/main" id="{90FB063E-4CBC-7075-AC5C-E80600BF579A}"/>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6" name="Picture 5" descr="Graphical user interface, application">
            <a:extLst>
              <a:ext uri="{FF2B5EF4-FFF2-40B4-BE49-F238E27FC236}">
                <a16:creationId xmlns:a16="http://schemas.microsoft.com/office/drawing/2014/main" id="{C4CE462B-BC6F-52B1-CFDD-7C9C86FA0D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0421" y="5900530"/>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a:extLst>
              <a:ext uri="{FF2B5EF4-FFF2-40B4-BE49-F238E27FC236}">
                <a16:creationId xmlns:a16="http://schemas.microsoft.com/office/drawing/2014/main" id="{32951250-5513-C4BB-8E35-62FF81FFFB47}"/>
              </a:ext>
            </a:extLst>
          </p:cNvPr>
          <p:cNvGraphicFramePr/>
          <p:nvPr>
            <p:extLst>
              <p:ext uri="{D42A27DB-BD31-4B8C-83A1-F6EECF244321}">
                <p14:modId xmlns:p14="http://schemas.microsoft.com/office/powerpoint/2010/main" val="4078728149"/>
              </p:ext>
            </p:extLst>
          </p:nvPr>
        </p:nvGraphicFramePr>
        <p:xfrm>
          <a:off x="4761483" y="1164696"/>
          <a:ext cx="7397750" cy="45286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Freeform: Shape 12">
            <a:extLst>
              <a:ext uri="{FF2B5EF4-FFF2-40B4-BE49-F238E27FC236}">
                <a16:creationId xmlns:a16="http://schemas.microsoft.com/office/drawing/2014/main" id="{C7AC2E45-E13F-4C34-6515-EE4C1DDD5CF4}"/>
              </a:ext>
            </a:extLst>
          </p:cNvPr>
          <p:cNvSpPr/>
          <p:nvPr/>
        </p:nvSpPr>
        <p:spPr>
          <a:xfrm>
            <a:off x="1114425" y="1536226"/>
            <a:ext cx="4219574" cy="560238"/>
          </a:xfrm>
          <a:custGeom>
            <a:avLst/>
            <a:gdLst>
              <a:gd name="connsiteX0" fmla="*/ 0 w 4741335"/>
              <a:gd name="connsiteY0" fmla="*/ 0 h 549756"/>
              <a:gd name="connsiteX1" fmla="*/ 4741335 w 4741335"/>
              <a:gd name="connsiteY1" fmla="*/ 0 h 549756"/>
              <a:gd name="connsiteX2" fmla="*/ 4741335 w 4741335"/>
              <a:gd name="connsiteY2" fmla="*/ 549756 h 549756"/>
              <a:gd name="connsiteX3" fmla="*/ 0 w 4741335"/>
              <a:gd name="connsiteY3" fmla="*/ 549756 h 549756"/>
              <a:gd name="connsiteX4" fmla="*/ 0 w 4741335"/>
              <a:gd name="connsiteY4" fmla="*/ 0 h 549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335" h="549756">
                <a:moveTo>
                  <a:pt x="0" y="0"/>
                </a:moveTo>
                <a:lnTo>
                  <a:pt x="4741335" y="0"/>
                </a:lnTo>
                <a:lnTo>
                  <a:pt x="4741335" y="549756"/>
                </a:lnTo>
                <a:lnTo>
                  <a:pt x="0" y="54975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BO" sz="2600" kern="1200">
                <a:latin typeface="Arial" panose="020B0604020202020204" pitchFamily="34" charset="0"/>
                <a:cs typeface="Arial" panose="020B0604020202020204" pitchFamily="34" charset="0"/>
              </a:rPr>
              <a:t>Abe Roll</a:t>
            </a:r>
            <a:endParaRPr lang="en-US" sz="2600" kern="120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E23CC213-38E8-CE01-4930-01FADF8743C3}"/>
              </a:ext>
            </a:extLst>
          </p:cNvPr>
          <p:cNvSpPr/>
          <p:nvPr/>
        </p:nvSpPr>
        <p:spPr>
          <a:xfrm>
            <a:off x="1114426" y="3190715"/>
            <a:ext cx="4219574" cy="560238"/>
          </a:xfrm>
          <a:custGeom>
            <a:avLst/>
            <a:gdLst>
              <a:gd name="connsiteX0" fmla="*/ 0 w 4741335"/>
              <a:gd name="connsiteY0" fmla="*/ 0 h 560238"/>
              <a:gd name="connsiteX1" fmla="*/ 4741335 w 4741335"/>
              <a:gd name="connsiteY1" fmla="*/ 0 h 560238"/>
              <a:gd name="connsiteX2" fmla="*/ 4741335 w 4741335"/>
              <a:gd name="connsiteY2" fmla="*/ 560238 h 560238"/>
              <a:gd name="connsiteX3" fmla="*/ 0 w 4741335"/>
              <a:gd name="connsiteY3" fmla="*/ 560238 h 560238"/>
              <a:gd name="connsiteX4" fmla="*/ 0 w 4741335"/>
              <a:gd name="connsiteY4" fmla="*/ 0 h 56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335" h="560238">
                <a:moveTo>
                  <a:pt x="0" y="0"/>
                </a:moveTo>
                <a:lnTo>
                  <a:pt x="4741335" y="0"/>
                </a:lnTo>
                <a:lnTo>
                  <a:pt x="4741335" y="560238"/>
                </a:lnTo>
                <a:lnTo>
                  <a:pt x="0" y="560238"/>
                </a:lnTo>
                <a:lnTo>
                  <a:pt x="0" y="0"/>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BO" sz="2600" kern="1200">
                <a:latin typeface="Arial" panose="020B0604020202020204" pitchFamily="34" charset="0"/>
                <a:cs typeface="Arial" panose="020B0604020202020204" pitchFamily="34" charset="0"/>
              </a:rPr>
              <a:t>Abigail Kornberger</a:t>
            </a:r>
            <a:endParaRPr lang="en-US" sz="2600" kern="120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6FB18D4F-B5E1-7BE9-5A0B-2F84501C13A2}"/>
              </a:ext>
            </a:extLst>
          </p:cNvPr>
          <p:cNvSpPr/>
          <p:nvPr/>
        </p:nvSpPr>
        <p:spPr>
          <a:xfrm>
            <a:off x="1114425" y="4762644"/>
            <a:ext cx="4219574" cy="560238"/>
          </a:xfrm>
          <a:custGeom>
            <a:avLst/>
            <a:gdLst>
              <a:gd name="connsiteX0" fmla="*/ 0 w 4741335"/>
              <a:gd name="connsiteY0" fmla="*/ 0 h 467195"/>
              <a:gd name="connsiteX1" fmla="*/ 4741335 w 4741335"/>
              <a:gd name="connsiteY1" fmla="*/ 0 h 467195"/>
              <a:gd name="connsiteX2" fmla="*/ 4741335 w 4741335"/>
              <a:gd name="connsiteY2" fmla="*/ 467195 h 467195"/>
              <a:gd name="connsiteX3" fmla="*/ 0 w 4741335"/>
              <a:gd name="connsiteY3" fmla="*/ 467195 h 467195"/>
              <a:gd name="connsiteX4" fmla="*/ 0 w 4741335"/>
              <a:gd name="connsiteY4" fmla="*/ 0 h 46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335" h="467195">
                <a:moveTo>
                  <a:pt x="0" y="0"/>
                </a:moveTo>
                <a:lnTo>
                  <a:pt x="4741335" y="0"/>
                </a:lnTo>
                <a:lnTo>
                  <a:pt x="4741335" y="467195"/>
                </a:lnTo>
                <a:lnTo>
                  <a:pt x="0" y="467195"/>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s-BO" sz="2600" kern="1200">
                <a:latin typeface="Arial" panose="020B0604020202020204" pitchFamily="34" charset="0"/>
                <a:cs typeface="Arial" panose="020B0604020202020204" pitchFamily="34" charset="0"/>
              </a:rPr>
              <a:t>Daniella Jordán Gonzales</a:t>
            </a:r>
            <a:endParaRPr lang="en-US" sz="2600" kern="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961169"/>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13E42-7539-5639-9CA6-E65752DD74B7}"/>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0430623-A4BD-1C3A-CA81-8A2D01EF3184}"/>
              </a:ext>
            </a:extLst>
          </p:cNvPr>
          <p:cNvSpPr/>
          <p:nvPr/>
        </p:nvSpPr>
        <p:spPr>
          <a:xfrm>
            <a:off x="8421148" y="2252110"/>
            <a:ext cx="3231592" cy="2740297"/>
          </a:xfrm>
          <a:prstGeom prst="roundRect">
            <a:avLst/>
          </a:prstGeom>
          <a:solidFill>
            <a:srgbClr val="F7941D"/>
          </a:solidFill>
          <a:ln>
            <a:solidFill>
              <a:srgbClr val="F7941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89D03-1F2C-25E1-0D79-37431B87D379}"/>
              </a:ext>
            </a:extLst>
          </p:cNvPr>
          <p:cNvSpPr>
            <a:spLocks noGrp="1"/>
          </p:cNvSpPr>
          <p:nvPr>
            <p:ph type="title"/>
          </p:nvPr>
        </p:nvSpPr>
        <p:spPr>
          <a:xfrm>
            <a:off x="287782" y="387501"/>
            <a:ext cx="10882553" cy="950868"/>
          </a:xfrm>
          <a:noFill/>
          <a:ln>
            <a:noFill/>
          </a:ln>
        </p:spPr>
        <p:txBody>
          <a:bodyPr vert="horz" wrap="square" lIns="91440" tIns="45720" rIns="91440" bIns="45720" numCol="1" anchor="ctr" anchorCtr="0" compatLnSpc="1">
            <a:prstTxWarp prst="textNoShape">
              <a:avLst/>
            </a:prstTxWarp>
          </a:bodyPr>
          <a:lstStyle/>
          <a:p>
            <a:r>
              <a:rPr lang="en-US" cap="none" dirty="0">
                <a:solidFill>
                  <a:schemeClr val="accent5"/>
                </a:solidFill>
              </a:rPr>
              <a:t>Consistently, HH Exiting RRH are Moving into Permanent Housing Destinations </a:t>
            </a:r>
          </a:p>
        </p:txBody>
      </p:sp>
      <p:pic>
        <p:nvPicPr>
          <p:cNvPr id="7" name="Picture 6">
            <a:hlinkClick r:id="rId4"/>
            <a:extLst>
              <a:ext uri="{FF2B5EF4-FFF2-40B4-BE49-F238E27FC236}">
                <a16:creationId xmlns:a16="http://schemas.microsoft.com/office/drawing/2014/main" id="{3EF12911-38D4-65AB-97B7-ED1DF545925A}"/>
              </a:ext>
            </a:extLst>
          </p:cNvPr>
          <p:cNvPicPr>
            <a:picLocks noChangeAspect="1"/>
          </p:cNvPicPr>
          <p:nvPr/>
        </p:nvPicPr>
        <p:blipFill>
          <a:blip r:embed="rId5"/>
          <a:stretch>
            <a:fillRect/>
          </a:stretch>
        </p:blipFill>
        <p:spPr>
          <a:xfrm>
            <a:off x="8879288" y="5900530"/>
            <a:ext cx="2866090" cy="895089"/>
          </a:xfrm>
          <a:prstGeom prst="rect">
            <a:avLst/>
          </a:prstGeom>
        </p:spPr>
      </p:pic>
      <p:pic>
        <p:nvPicPr>
          <p:cNvPr id="3" name="Picture 2" descr="A blue and white logo&#10;&#10;Description automatically generated">
            <a:extLst>
              <a:ext uri="{FF2B5EF4-FFF2-40B4-BE49-F238E27FC236}">
                <a16:creationId xmlns:a16="http://schemas.microsoft.com/office/drawing/2014/main" id="{94337F01-0A55-787F-BB83-924967DBCA8D}"/>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287782" y="5843021"/>
            <a:ext cx="2083507" cy="842437"/>
          </a:xfrm>
          <a:prstGeom prst="rect">
            <a:avLst/>
          </a:prstGeom>
        </p:spPr>
      </p:pic>
      <p:pic>
        <p:nvPicPr>
          <p:cNvPr id="6" name="Picture 5" descr="Graphical user interface, application">
            <a:extLst>
              <a:ext uri="{FF2B5EF4-FFF2-40B4-BE49-F238E27FC236}">
                <a16:creationId xmlns:a16="http://schemas.microsoft.com/office/drawing/2014/main" id="{4D7601C2-11B8-DB4C-5D8D-ACE4BBD8AC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6849" y="5969634"/>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hart 11">
            <a:extLst>
              <a:ext uri="{FF2B5EF4-FFF2-40B4-BE49-F238E27FC236}">
                <a16:creationId xmlns:a16="http://schemas.microsoft.com/office/drawing/2014/main" id="{CABA2821-17AA-3571-C7F9-215A50C512F6}"/>
              </a:ext>
            </a:extLst>
          </p:cNvPr>
          <p:cNvGraphicFramePr/>
          <p:nvPr>
            <p:extLst>
              <p:ext uri="{D42A27DB-BD31-4B8C-83A1-F6EECF244321}">
                <p14:modId xmlns:p14="http://schemas.microsoft.com/office/powerpoint/2010/main" val="4092670155"/>
              </p:ext>
            </p:extLst>
          </p:nvPr>
        </p:nvGraphicFramePr>
        <p:xfrm>
          <a:off x="218124" y="1176453"/>
          <a:ext cx="7823186" cy="4505093"/>
        </p:xfrm>
        <a:graphic>
          <a:graphicData uri="http://schemas.openxmlformats.org/drawingml/2006/chart">
            <c:chart xmlns:c="http://schemas.openxmlformats.org/drawingml/2006/chart" xmlns:r="http://schemas.openxmlformats.org/officeDocument/2006/relationships" r:id="rId8"/>
          </a:graphicData>
        </a:graphic>
      </p:graphicFrame>
      <p:sp>
        <p:nvSpPr>
          <p:cNvPr id="5" name="Rectangle: Rounded Corners 4">
            <a:extLst>
              <a:ext uri="{FF2B5EF4-FFF2-40B4-BE49-F238E27FC236}">
                <a16:creationId xmlns:a16="http://schemas.microsoft.com/office/drawing/2014/main" id="{EE9B40D1-02F2-E4F1-F7E9-654C96C3BE5A}"/>
              </a:ext>
            </a:extLst>
          </p:cNvPr>
          <p:cNvSpPr/>
          <p:nvPr/>
        </p:nvSpPr>
        <p:spPr>
          <a:xfrm>
            <a:off x="2473362" y="6092010"/>
            <a:ext cx="3539836" cy="59344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a:solidFill>
                  <a:schemeClr val="accent2"/>
                </a:solidFill>
                <a:latin typeface="Arial" panose="020B0604020202020204" pitchFamily="34" charset="0"/>
                <a:cs typeface="Arial" panose="020B0604020202020204" pitchFamily="34" charset="0"/>
              </a:rPr>
              <a:t>Source: IN BoS CoC and Indianapolis CoC Longitudinal Systems Analysis (LSA)</a:t>
            </a:r>
          </a:p>
          <a:p>
            <a:pPr algn="ctr"/>
            <a:endParaRPr lang="en-US">
              <a:solidFill>
                <a:schemeClr val="accent2"/>
              </a:solidFill>
            </a:endParaRPr>
          </a:p>
        </p:txBody>
      </p:sp>
      <p:sp>
        <p:nvSpPr>
          <p:cNvPr id="8" name="Rectangle: Rounded Corners 7">
            <a:extLst>
              <a:ext uri="{FF2B5EF4-FFF2-40B4-BE49-F238E27FC236}">
                <a16:creationId xmlns:a16="http://schemas.microsoft.com/office/drawing/2014/main" id="{7A9F1497-B30B-9509-C3A6-5B8172C6304B}"/>
              </a:ext>
            </a:extLst>
          </p:cNvPr>
          <p:cNvSpPr/>
          <p:nvPr/>
        </p:nvSpPr>
        <p:spPr>
          <a:xfrm>
            <a:off x="8696537" y="2262613"/>
            <a:ext cx="3231592" cy="2740297"/>
          </a:xfrm>
          <a:prstGeom prst="roundRect">
            <a:avLst/>
          </a:prstGeom>
          <a:solidFill>
            <a:srgbClr val="F3AD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latin typeface="Arial" panose="020B0604020202020204" pitchFamily="34" charset="0"/>
                <a:cs typeface="Arial" panose="020B0604020202020204" pitchFamily="34" charset="0"/>
              </a:rPr>
              <a:t>Over 90% housing stability rate seen among RRH clients who exited to PH in Indianapolis CoC over the last five years</a:t>
            </a:r>
          </a:p>
        </p:txBody>
      </p:sp>
      <p:sp>
        <p:nvSpPr>
          <p:cNvPr id="10" name="TextBox 9">
            <a:extLst>
              <a:ext uri="{FF2B5EF4-FFF2-40B4-BE49-F238E27FC236}">
                <a16:creationId xmlns:a16="http://schemas.microsoft.com/office/drawing/2014/main" id="{36CA9174-F161-D52A-30B1-F2D0C2BE605E}"/>
              </a:ext>
            </a:extLst>
          </p:cNvPr>
          <p:cNvSpPr txBox="1"/>
          <p:nvPr/>
        </p:nvSpPr>
        <p:spPr>
          <a:xfrm>
            <a:off x="8329092" y="5161866"/>
            <a:ext cx="3862908" cy="738664"/>
          </a:xfrm>
          <a:prstGeom prst="rect">
            <a:avLst/>
          </a:prstGeom>
          <a:noFill/>
        </p:spPr>
        <p:txBody>
          <a:bodyPr wrap="square" rtlCol="0">
            <a:spAutoFit/>
          </a:bodyPr>
          <a:lstStyle/>
          <a:p>
            <a:r>
              <a:rPr lang="en-US" sz="1200" b="1">
                <a:solidFill>
                  <a:srgbClr val="2D2926"/>
                </a:solidFill>
                <a:cs typeface="Arial" panose="020B0604020202020204" pitchFamily="34" charset="0"/>
              </a:rPr>
              <a:t>Note: </a:t>
            </a:r>
            <a:r>
              <a:rPr lang="en-US" sz="1200">
                <a:solidFill>
                  <a:srgbClr val="2D2926"/>
                </a:solidFill>
                <a:cs typeface="Arial" panose="020B0604020202020204" pitchFamily="34" charset="0"/>
              </a:rPr>
              <a:t>reflects RRH clients who exit to PH and remain housed in a year</a:t>
            </a:r>
            <a:endParaRPr lang="en-US" sz="1200">
              <a:cs typeface="Arial" panose="020B0604020202020204" pitchFamily="34" charset="0"/>
            </a:endParaRPr>
          </a:p>
          <a:p>
            <a:endParaRPr lang="en-US" dirty="0"/>
          </a:p>
        </p:txBody>
      </p:sp>
    </p:spTree>
    <p:extLst>
      <p:ext uri="{BB962C8B-B14F-4D97-AF65-F5344CB8AC3E}">
        <p14:creationId xmlns:p14="http://schemas.microsoft.com/office/powerpoint/2010/main" val="2460592689"/>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705263-62E1-5E9B-B3AA-16F58D026D90}"/>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DB4E679-CB79-9326-D7BF-74E748C7BDB6}"/>
              </a:ext>
            </a:extLst>
          </p:cNvPr>
          <p:cNvGraphicFramePr/>
          <p:nvPr>
            <p:extLst>
              <p:ext uri="{D42A27DB-BD31-4B8C-83A1-F6EECF244321}">
                <p14:modId xmlns:p14="http://schemas.microsoft.com/office/powerpoint/2010/main" val="3479330720"/>
              </p:ext>
            </p:extLst>
          </p:nvPr>
        </p:nvGraphicFramePr>
        <p:xfrm>
          <a:off x="4431840" y="196126"/>
          <a:ext cx="7412830" cy="4685404"/>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037FA1D1-2E49-A538-B8C9-FACE0D171D70}"/>
              </a:ext>
            </a:extLst>
          </p:cNvPr>
          <p:cNvSpPr>
            <a:spLocks noGrp="1" noRot="1" noMove="1" noResize="1" noEditPoints="1" noAdjustHandles="1" noChangeArrowheads="1" noChangeShapeType="1"/>
          </p:cNvSpPr>
          <p:nvPr/>
        </p:nvSpPr>
        <p:spPr>
          <a:xfrm>
            <a:off x="10448925" y="5835139"/>
            <a:ext cx="1628775" cy="826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white logo&#10;&#10;Description automatically generated">
            <a:extLst>
              <a:ext uri="{FF2B5EF4-FFF2-40B4-BE49-F238E27FC236}">
                <a16:creationId xmlns:a16="http://schemas.microsoft.com/office/drawing/2014/main" id="{18FFF55F-776E-5273-9BA3-EB4A0C50E21E}"/>
              </a:ext>
            </a:extLst>
          </p:cNvPr>
          <p:cNvPicPr>
            <a:picLocks noChangeAspect="1"/>
          </p:cNvPicPr>
          <p:nvPr/>
        </p:nvPicPr>
        <p:blipFill rotWithShape="1">
          <a:blip r:embed="rId5">
            <a:extLst>
              <a:ext uri="{28A0092B-C50C-407E-A947-70E740481C1C}">
                <a14:useLocalDpi xmlns:a14="http://schemas.microsoft.com/office/drawing/2010/main" val="0"/>
              </a:ext>
            </a:extLst>
          </a:blip>
          <a:srcRect t="32166" b="31314"/>
          <a:stretch/>
        </p:blipFill>
        <p:spPr>
          <a:xfrm>
            <a:off x="341844" y="5894015"/>
            <a:ext cx="2213723" cy="895088"/>
          </a:xfrm>
          <a:prstGeom prst="rect">
            <a:avLst/>
          </a:prstGeom>
        </p:spPr>
      </p:pic>
      <p:pic>
        <p:nvPicPr>
          <p:cNvPr id="9" name="Picture 8" descr="Graphical user interface, application">
            <a:extLst>
              <a:ext uri="{FF2B5EF4-FFF2-40B4-BE49-F238E27FC236}">
                <a16:creationId xmlns:a16="http://schemas.microsoft.com/office/drawing/2014/main" id="{433E5C28-5A39-B475-2679-4247B722D3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2831" y="5984897"/>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7"/>
            <a:extLst>
              <a:ext uri="{FF2B5EF4-FFF2-40B4-BE49-F238E27FC236}">
                <a16:creationId xmlns:a16="http://schemas.microsoft.com/office/drawing/2014/main" id="{043945CE-F5F0-E995-558F-D48876BA3494}"/>
              </a:ext>
            </a:extLst>
          </p:cNvPr>
          <p:cNvPicPr>
            <a:picLocks noChangeAspect="1"/>
          </p:cNvPicPr>
          <p:nvPr/>
        </p:nvPicPr>
        <p:blipFill>
          <a:blip r:embed="rId8"/>
          <a:stretch>
            <a:fillRect/>
          </a:stretch>
        </p:blipFill>
        <p:spPr>
          <a:xfrm>
            <a:off x="9219252" y="5913454"/>
            <a:ext cx="2866090" cy="895089"/>
          </a:xfrm>
          <a:prstGeom prst="rect">
            <a:avLst/>
          </a:prstGeom>
        </p:spPr>
      </p:pic>
      <p:sp>
        <p:nvSpPr>
          <p:cNvPr id="11" name="Title 1">
            <a:extLst>
              <a:ext uri="{FF2B5EF4-FFF2-40B4-BE49-F238E27FC236}">
                <a16:creationId xmlns:a16="http://schemas.microsoft.com/office/drawing/2014/main" id="{102C02B3-8C8E-2F4E-147C-2A3EB30AF8C2}"/>
              </a:ext>
            </a:extLst>
          </p:cNvPr>
          <p:cNvSpPr txBox="1">
            <a:spLocks/>
          </p:cNvSpPr>
          <p:nvPr/>
        </p:nvSpPr>
        <p:spPr>
          <a:xfrm>
            <a:off x="238006" y="1770752"/>
            <a:ext cx="4635122" cy="2376236"/>
          </a:xfrm>
          <a:prstGeom prst="rect">
            <a:avLst/>
          </a:prstGeom>
        </p:spPr>
        <p:txBody>
          <a:bodyPr lIns="91440" tIns="45720" rIns="91440" bIns="45720" anchor="t"/>
          <a:lstStyle>
            <a:lvl1pPr algn="l" defTabSz="914400" rtl="0" eaLnBrk="1" latinLnBrk="0" hangingPunct="1">
              <a:lnSpc>
                <a:spcPct val="90000"/>
              </a:lnSpc>
              <a:spcBef>
                <a:spcPct val="0"/>
              </a:spcBef>
              <a:buNone/>
              <a:defRPr sz="3200" kern="1200" spc="300" baseline="0">
                <a:solidFill>
                  <a:srgbClr val="FFFFFF"/>
                </a:solidFill>
                <a:latin typeface="+mj-lt"/>
                <a:ea typeface="+mj-ea"/>
                <a:cs typeface="+mj-cs"/>
              </a:defRPr>
            </a:lvl1pPr>
          </a:lstStyle>
          <a:p>
            <a:pPr>
              <a:spcAft>
                <a:spcPts val="0"/>
              </a:spcAft>
            </a:pPr>
            <a:r>
              <a:rPr lang="en-US" sz="3000" b="1" spc="0" dirty="0">
                <a:solidFill>
                  <a:srgbClr val="103458"/>
                </a:solidFill>
                <a:latin typeface="Arial Bold" panose="020B0704020202020204" pitchFamily="34" charset="0"/>
                <a:ea typeface="+mj-lt"/>
                <a:cs typeface="Arial Bold" panose="020B0704020202020204" pitchFamily="34" charset="0"/>
              </a:rPr>
              <a:t>Clients</a:t>
            </a:r>
            <a:r>
              <a:rPr lang="en-US" sz="3000" b="1" spc="0" dirty="0">
                <a:solidFill>
                  <a:srgbClr val="103458"/>
                </a:solidFill>
                <a:latin typeface="Arial Bold" panose="020B0704020202020204" pitchFamily="34" charset="0"/>
                <a:cs typeface="Arial Bold" panose="020B0704020202020204" pitchFamily="34" charset="0"/>
              </a:rPr>
              <a:t> who </a:t>
            </a:r>
            <a:r>
              <a:rPr lang="en-US" sz="3000" b="1" spc="0" dirty="0">
                <a:solidFill>
                  <a:srgbClr val="F7941D"/>
                </a:solidFill>
                <a:latin typeface="Arial Bold" panose="020B0704020202020204" pitchFamily="34" charset="0"/>
                <a:cs typeface="Arial Bold" panose="020B0704020202020204" pitchFamily="34" charset="0"/>
              </a:rPr>
              <a:t>move</a:t>
            </a:r>
            <a:r>
              <a:rPr lang="en-US" sz="3000" b="1" spc="0" dirty="0">
                <a:solidFill>
                  <a:schemeClr val="accent3"/>
                </a:solidFill>
                <a:latin typeface="Arial Bold" panose="020B0704020202020204" pitchFamily="34" charset="0"/>
                <a:cs typeface="Arial Bold" panose="020B0704020202020204" pitchFamily="34" charset="0"/>
              </a:rPr>
              <a:t> </a:t>
            </a:r>
            <a:r>
              <a:rPr lang="en-US" sz="3000" b="1" spc="0" dirty="0">
                <a:solidFill>
                  <a:srgbClr val="103458"/>
                </a:solidFill>
                <a:latin typeface="Arial Bold" panose="020B0704020202020204" pitchFamily="34" charset="0"/>
                <a:cs typeface="Arial Bold" panose="020B0704020202020204" pitchFamily="34" charset="0"/>
              </a:rPr>
              <a:t>into permanent housing </a:t>
            </a:r>
            <a:r>
              <a:rPr lang="en-US" sz="3000" b="1" spc="0" dirty="0">
                <a:solidFill>
                  <a:srgbClr val="F7941D"/>
                </a:solidFill>
                <a:latin typeface="Arial Bold" panose="020B0704020202020204" pitchFamily="34" charset="0"/>
                <a:cs typeface="Arial Bold" panose="020B0704020202020204" pitchFamily="34" charset="0"/>
              </a:rPr>
              <a:t>stay</a:t>
            </a:r>
            <a:r>
              <a:rPr lang="en-US" sz="3000" b="1" spc="0" dirty="0">
                <a:solidFill>
                  <a:srgbClr val="3A6262"/>
                </a:solidFill>
                <a:latin typeface="Arial Bold" panose="020B0704020202020204" pitchFamily="34" charset="0"/>
                <a:cs typeface="Arial Bold" panose="020B0704020202020204" pitchFamily="34" charset="0"/>
              </a:rPr>
              <a:t> </a:t>
            </a:r>
            <a:r>
              <a:rPr lang="en-US" sz="3000" b="1" spc="0" dirty="0">
                <a:solidFill>
                  <a:srgbClr val="103458"/>
                </a:solidFill>
                <a:latin typeface="Arial Bold" panose="020B0704020202020204" pitchFamily="34" charset="0"/>
                <a:cs typeface="Arial Bold" panose="020B0704020202020204" pitchFamily="34" charset="0"/>
              </a:rPr>
              <a:t>in PH or exit to other </a:t>
            </a:r>
            <a:r>
              <a:rPr lang="en-US" sz="3000" b="1" spc="0" dirty="0">
                <a:solidFill>
                  <a:srgbClr val="F7941D"/>
                </a:solidFill>
                <a:latin typeface="Arial Bold" panose="020B0704020202020204" pitchFamily="34" charset="0"/>
                <a:cs typeface="Arial Bold" panose="020B0704020202020204" pitchFamily="34" charset="0"/>
              </a:rPr>
              <a:t>permanent destinations  </a:t>
            </a:r>
            <a:endParaRPr lang="en-US" sz="3000" spc="0" dirty="0">
              <a:solidFill>
                <a:srgbClr val="F7941D"/>
              </a:solidFill>
              <a:latin typeface="Arial Bold" panose="020B0704020202020204" pitchFamily="34" charset="0"/>
              <a:cs typeface="Arial Bold" panose="020B0704020202020204" pitchFamily="34" charset="0"/>
            </a:endParaRPr>
          </a:p>
        </p:txBody>
      </p:sp>
      <p:sp>
        <p:nvSpPr>
          <p:cNvPr id="12" name="TextBox 11">
            <a:extLst>
              <a:ext uri="{FF2B5EF4-FFF2-40B4-BE49-F238E27FC236}">
                <a16:creationId xmlns:a16="http://schemas.microsoft.com/office/drawing/2014/main" id="{0093DC4E-7FE0-2284-0700-EA5C67F48FB1}"/>
              </a:ext>
            </a:extLst>
          </p:cNvPr>
          <p:cNvSpPr txBox="1"/>
          <p:nvPr/>
        </p:nvSpPr>
        <p:spPr>
          <a:xfrm>
            <a:off x="238006" y="5523485"/>
            <a:ext cx="9177051" cy="553998"/>
          </a:xfrm>
          <a:prstGeom prst="rect">
            <a:avLst/>
          </a:prstGeom>
          <a:noFill/>
        </p:spPr>
        <p:txBody>
          <a:bodyPr wrap="square" rtlCol="0">
            <a:spAutoFit/>
          </a:bodyPr>
          <a:lstStyle/>
          <a:p>
            <a:r>
              <a:rPr lang="en-US" sz="1200" b="1" dirty="0">
                <a:solidFill>
                  <a:srgbClr val="2D2926"/>
                </a:solidFill>
                <a:cs typeface="Arial" panose="020B0604020202020204" pitchFamily="34" charset="0"/>
              </a:rPr>
              <a:t>Note: </a:t>
            </a:r>
            <a:r>
              <a:rPr lang="en-US" sz="1200" dirty="0">
                <a:solidFill>
                  <a:srgbClr val="2D2926"/>
                </a:solidFill>
                <a:cs typeface="Arial" panose="020B0604020202020204" pitchFamily="34" charset="0"/>
              </a:rPr>
              <a:t>reflects PSH/OPH clients who remain in their unit or exit to other permanent housing and remained housed in a year</a:t>
            </a:r>
            <a:endParaRPr lang="en-US" sz="1200" dirty="0">
              <a:cs typeface="Arial" panose="020B0604020202020204" pitchFamily="34" charset="0"/>
            </a:endParaRPr>
          </a:p>
          <a:p>
            <a:endParaRPr lang="en-US" dirty="0"/>
          </a:p>
        </p:txBody>
      </p:sp>
      <p:sp>
        <p:nvSpPr>
          <p:cNvPr id="14" name="Rectangle: Rounded Corners 13">
            <a:extLst>
              <a:ext uri="{FF2B5EF4-FFF2-40B4-BE49-F238E27FC236}">
                <a16:creationId xmlns:a16="http://schemas.microsoft.com/office/drawing/2014/main" id="{A13258AF-4469-C393-F6D3-ED2E0EE2BFAF}"/>
              </a:ext>
            </a:extLst>
          </p:cNvPr>
          <p:cNvSpPr/>
          <p:nvPr/>
        </p:nvSpPr>
        <p:spPr>
          <a:xfrm>
            <a:off x="3163271" y="5984897"/>
            <a:ext cx="2675321" cy="790978"/>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a:solidFill>
                  <a:srgbClr val="5B9C9F"/>
                </a:solidFill>
                <a:latin typeface="Arial" panose="020B0604020202020204" pitchFamily="34" charset="0"/>
                <a:cs typeface="Arial" panose="020B0604020202020204" pitchFamily="34" charset="0"/>
              </a:rPr>
              <a:t>Source: IN BoS CoC and Indianapolis CoC Systems Performance Measures (SPM)</a:t>
            </a:r>
          </a:p>
          <a:p>
            <a:pPr algn="ctr"/>
            <a:endParaRPr lang="en-US">
              <a:solidFill>
                <a:srgbClr val="5B9C9F"/>
              </a:solidFill>
            </a:endParaRPr>
          </a:p>
        </p:txBody>
      </p:sp>
    </p:spTree>
    <p:extLst>
      <p:ext uri="{BB962C8B-B14F-4D97-AF65-F5344CB8AC3E}">
        <p14:creationId xmlns:p14="http://schemas.microsoft.com/office/powerpoint/2010/main" val="455218616"/>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893A786-570B-A484-3E83-DCFAB11CC9E1}"/>
            </a:ext>
          </a:extLst>
        </p:cNvPr>
        <p:cNvGrpSpPr/>
        <p:nvPr/>
      </p:nvGrpSpPr>
      <p:grpSpPr>
        <a:xfrm>
          <a:off x="0" y="0"/>
          <a:ext cx="0" cy="0"/>
          <a:chOff x="0" y="0"/>
          <a:chExt cx="0" cy="0"/>
        </a:xfrm>
      </p:grpSpPr>
      <p:pic>
        <p:nvPicPr>
          <p:cNvPr id="4" name="Picture 3" descr="Graphical user interface, application">
            <a:extLst>
              <a:ext uri="{FF2B5EF4-FFF2-40B4-BE49-F238E27FC236}">
                <a16:creationId xmlns:a16="http://schemas.microsoft.com/office/drawing/2014/main" id="{D5736B1E-19C9-FBF5-E625-5D143C70D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8105" y="5900529"/>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a:extLst>
              <a:ext uri="{FF2B5EF4-FFF2-40B4-BE49-F238E27FC236}">
                <a16:creationId xmlns:a16="http://schemas.microsoft.com/office/drawing/2014/main" id="{B4048B74-F2B2-ED5D-AA5F-86CA45F32645}"/>
              </a:ext>
            </a:extLst>
          </p:cNvPr>
          <p:cNvSpPr>
            <a:spLocks noGrp="1"/>
          </p:cNvSpPr>
          <p:nvPr>
            <p:ph type="title"/>
          </p:nvPr>
        </p:nvSpPr>
        <p:spPr>
          <a:xfrm>
            <a:off x="7377915" y="1221946"/>
            <a:ext cx="4367464" cy="3199930"/>
          </a:xfrm>
        </p:spPr>
        <p:txBody>
          <a:bodyPr/>
          <a:lstStyle/>
          <a:p>
            <a:r>
              <a:rPr lang="en-US" cap="none" dirty="0">
                <a:solidFill>
                  <a:srgbClr val="103458"/>
                </a:solidFill>
              </a:rPr>
              <a:t>Marion, Allen, Lake, and Vanderburgh have the </a:t>
            </a:r>
            <a:r>
              <a:rPr lang="en-US" cap="none" dirty="0">
                <a:solidFill>
                  <a:srgbClr val="F7941D"/>
                </a:solidFill>
              </a:rPr>
              <a:t>greatest</a:t>
            </a:r>
            <a:r>
              <a:rPr lang="en-US" cap="none" dirty="0">
                <a:solidFill>
                  <a:schemeClr val="accent1"/>
                </a:solidFill>
              </a:rPr>
              <a:t> </a:t>
            </a:r>
            <a:r>
              <a:rPr lang="en-US" cap="none" dirty="0">
                <a:solidFill>
                  <a:srgbClr val="103458"/>
                </a:solidFill>
              </a:rPr>
              <a:t>number of PSH beds</a:t>
            </a:r>
          </a:p>
        </p:txBody>
      </p:sp>
      <p:pic>
        <p:nvPicPr>
          <p:cNvPr id="2" name="Picture 1" descr="A blue and white logo&#10;&#10;Description automatically generated">
            <a:extLst>
              <a:ext uri="{FF2B5EF4-FFF2-40B4-BE49-F238E27FC236}">
                <a16:creationId xmlns:a16="http://schemas.microsoft.com/office/drawing/2014/main" id="{020C94C5-53BF-C776-7E04-76476652D3DD}"/>
              </a:ext>
            </a:extLst>
          </p:cNvPr>
          <p:cNvPicPr>
            <a:picLocks noChangeAspect="1"/>
          </p:cNvPicPr>
          <p:nvPr/>
        </p:nvPicPr>
        <p:blipFill rotWithShape="1">
          <a:blip r:embed="rId5">
            <a:extLst>
              <a:ext uri="{28A0092B-C50C-407E-A947-70E740481C1C}">
                <a14:useLocalDpi xmlns:a14="http://schemas.microsoft.com/office/drawing/2010/main" val="0"/>
              </a:ext>
            </a:extLst>
          </a:blip>
          <a:srcRect t="32166" b="31314"/>
          <a:stretch/>
        </p:blipFill>
        <p:spPr>
          <a:xfrm>
            <a:off x="341844" y="5854260"/>
            <a:ext cx="2213723" cy="895088"/>
          </a:xfrm>
          <a:prstGeom prst="rect">
            <a:avLst/>
          </a:prstGeom>
        </p:spPr>
      </p:pic>
      <p:pic>
        <p:nvPicPr>
          <p:cNvPr id="9" name="Picture 8">
            <a:extLst>
              <a:ext uri="{FF2B5EF4-FFF2-40B4-BE49-F238E27FC236}">
                <a16:creationId xmlns:a16="http://schemas.microsoft.com/office/drawing/2014/main" id="{762178BA-9A65-93D8-361B-CA7477CBA88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19" b="99180" l="55667" r="88000">
                        <a14:foregroundMark x1="67800" y1="31148" x2="67800" y2="31148"/>
                        <a14:foregroundMark x1="55800" y1="96838" x2="72467" y2="83138"/>
                        <a14:foregroundMark x1="72467" y1="83138" x2="83933" y2="59485"/>
                        <a14:foregroundMark x1="83933" y1="59485" x2="82667" y2="28689"/>
                        <a14:foregroundMark x1="82667" y1="28689" x2="75867" y2="19087"/>
                        <a14:foregroundMark x1="75867" y1="19087" x2="65133" y2="22834"/>
                        <a14:foregroundMark x1="65133" y1="22834" x2="64267" y2="57143"/>
                        <a14:foregroundMark x1="64267" y1="57143" x2="75733" y2="68735"/>
                        <a14:foregroundMark x1="75733" y1="68735" x2="77867" y2="37588"/>
                        <a14:foregroundMark x1="77867" y1="37588" x2="69733" y2="57728"/>
                        <a14:foregroundMark x1="69733" y1="57728" x2="76133" y2="50468"/>
                        <a14:foregroundMark x1="76133" y1="50468" x2="67000" y2="40398"/>
                        <a14:foregroundMark x1="67000" y1="40398" x2="66200" y2="44731"/>
                        <a14:foregroundMark x1="61533" y1="12178" x2="67133" y2="13817"/>
                        <a14:foregroundMark x1="67133" y1="13817" x2="75600" y2="9719"/>
                        <a14:foregroundMark x1="75600" y1="9719" x2="86600" y2="12178"/>
                        <a14:foregroundMark x1="84867" y1="46019" x2="87600" y2="45082"/>
                        <a14:foregroundMark x1="67533" y1="47073" x2="67533" y2="51639"/>
                        <a14:foregroundMark x1="84267" y1="73185" x2="84267" y2="73185"/>
                        <a14:foregroundMark x1="88000" y1="71077" x2="88000" y2="71077"/>
                        <a14:foregroundMark x1="87400" y1="74239" x2="87400" y2="74239"/>
                        <a14:foregroundMark x1="86267" y1="75995" x2="86267" y2="75995"/>
                        <a14:foregroundMark x1="87200" y1="73185" x2="87200" y2="73185"/>
                        <a14:foregroundMark x1="87200" y1="73185" x2="87200" y2="73185"/>
                        <a14:foregroundMark x1="83267" y1="70609" x2="87267" y2="70375"/>
                        <a14:foregroundMark x1="87267" y1="70375" x2="87400" y2="70375"/>
                        <a14:foregroundMark x1="86000" y1="70023" x2="81800" y2="69672"/>
                        <a14:foregroundMark x1="81800" y1="69672" x2="81800" y2="69672"/>
                        <a14:foregroundMark x1="75200" y1="92155" x2="75200" y2="92155"/>
                        <a14:foregroundMark x1="73333" y1="92272" x2="73333" y2="92272"/>
                        <a14:foregroundMark x1="74400" y1="90632" x2="74400" y2="90632"/>
                        <a14:foregroundMark x1="75333" y1="91452" x2="73200" y2="89930"/>
                        <a14:foregroundMark x1="56733" y1="97541" x2="63000" y2="94379"/>
                        <a14:foregroundMark x1="63000" y1="94379" x2="63400" y2="92272"/>
                        <a14:foregroundMark x1="61533" y1="97190" x2="62533" y2="95785"/>
                        <a14:foregroundMark x1="61400" y1="98478" x2="61400" y2="99180"/>
                        <a14:foregroundMark x1="72933" y1="92272" x2="72400" y2="89930"/>
                        <a14:foregroundMark x1="77000" y1="89696" x2="78200" y2="86417"/>
                        <a14:foregroundMark x1="71800" y1="18501" x2="75133" y2="18501"/>
                        <a14:foregroundMark x1="87067" y1="69672" x2="86200" y2="70023"/>
                        <a14:foregroundMark x1="87467" y1="76581" x2="82867" y2="77283"/>
                        <a14:foregroundMark x1="82867" y1="77283" x2="83000" y2="75878"/>
                        <a14:foregroundMark x1="86000" y1="80445" x2="86600" y2="77283"/>
                        <a14:foregroundMark x1="84200" y1="78806" x2="85400" y2="76932"/>
                        <a14:foregroundMark x1="85400" y1="80445" x2="84467" y2="80445"/>
                        <a14:foregroundMark x1="87800" y1="69555" x2="87867" y2="69906"/>
                        <a14:foregroundMark x1="87867" y1="69555" x2="88000" y2="69672"/>
                        <a14:foregroundMark x1="61000" y1="10890" x2="61000" y2="10890"/>
                      </a14:backgroundRemoval>
                    </a14:imgEffect>
                  </a14:imgLayer>
                </a14:imgProps>
              </a:ext>
            </a:extLst>
          </a:blip>
          <a:srcRect l="53629" t="6491" r="10114"/>
          <a:stretch>
            <a:fillRect/>
          </a:stretch>
        </p:blipFill>
        <p:spPr>
          <a:xfrm>
            <a:off x="2555567" y="222584"/>
            <a:ext cx="4367465" cy="6412832"/>
          </a:xfrm>
          <a:prstGeom prst="rect">
            <a:avLst/>
          </a:prstGeom>
        </p:spPr>
      </p:pic>
      <p:pic>
        <p:nvPicPr>
          <p:cNvPr id="14" name="Picture 13">
            <a:extLst>
              <a:ext uri="{FF2B5EF4-FFF2-40B4-BE49-F238E27FC236}">
                <a16:creationId xmlns:a16="http://schemas.microsoft.com/office/drawing/2014/main" id="{8A144611-3831-5ACE-A4FB-243CC5A450B3}"/>
              </a:ext>
            </a:extLst>
          </p:cNvPr>
          <p:cNvPicPr>
            <a:picLocks noChangeAspect="1"/>
          </p:cNvPicPr>
          <p:nvPr/>
        </p:nvPicPr>
        <p:blipFill>
          <a:blip r:embed="rId8"/>
          <a:stretch>
            <a:fillRect/>
          </a:stretch>
        </p:blipFill>
        <p:spPr>
          <a:xfrm>
            <a:off x="821775" y="2510536"/>
            <a:ext cx="1733792" cy="1095528"/>
          </a:xfrm>
          <a:prstGeom prst="rect">
            <a:avLst/>
          </a:prstGeom>
        </p:spPr>
      </p:pic>
      <p:pic>
        <p:nvPicPr>
          <p:cNvPr id="3" name="Picture 2">
            <a:hlinkClick r:id="rId9"/>
            <a:extLst>
              <a:ext uri="{FF2B5EF4-FFF2-40B4-BE49-F238E27FC236}">
                <a16:creationId xmlns:a16="http://schemas.microsoft.com/office/drawing/2014/main" id="{F5219E18-81F2-D538-4905-733C3D5FEAF6}"/>
              </a:ext>
            </a:extLst>
          </p:cNvPr>
          <p:cNvPicPr>
            <a:picLocks noChangeAspect="1"/>
          </p:cNvPicPr>
          <p:nvPr/>
        </p:nvPicPr>
        <p:blipFill>
          <a:blip r:embed="rId10"/>
          <a:stretch>
            <a:fillRect/>
          </a:stretch>
        </p:blipFill>
        <p:spPr>
          <a:xfrm>
            <a:off x="9219252" y="5913454"/>
            <a:ext cx="2866090" cy="895089"/>
          </a:xfrm>
          <a:prstGeom prst="rect">
            <a:avLst/>
          </a:prstGeom>
        </p:spPr>
      </p:pic>
    </p:spTree>
    <p:extLst>
      <p:ext uri="{BB962C8B-B14F-4D97-AF65-F5344CB8AC3E}">
        <p14:creationId xmlns:p14="http://schemas.microsoft.com/office/powerpoint/2010/main" val="2944151052"/>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2E3E33-FE7C-ECB6-DCBC-097026CB4AAB}"/>
            </a:ext>
          </a:extLst>
        </p:cNvPr>
        <p:cNvGrpSpPr/>
        <p:nvPr/>
      </p:nvGrpSpPr>
      <p:grpSpPr>
        <a:xfrm>
          <a:off x="0" y="0"/>
          <a:ext cx="0" cy="0"/>
          <a:chOff x="0" y="0"/>
          <a:chExt cx="0" cy="0"/>
        </a:xfrm>
      </p:grpSpPr>
      <p:graphicFrame>
        <p:nvGraphicFramePr>
          <p:cNvPr id="3" name="Content Placeholder 11">
            <a:extLst>
              <a:ext uri="{FF2B5EF4-FFF2-40B4-BE49-F238E27FC236}">
                <a16:creationId xmlns:a16="http://schemas.microsoft.com/office/drawing/2014/main" id="{4A07E2D7-1172-A96B-FC6E-8313378F56EC}"/>
              </a:ext>
            </a:extLst>
          </p:cNvPr>
          <p:cNvGraphicFramePr>
            <a:graphicFrameLocks/>
          </p:cNvGraphicFramePr>
          <p:nvPr>
            <p:extLst>
              <p:ext uri="{D42A27DB-BD31-4B8C-83A1-F6EECF244321}">
                <p14:modId xmlns:p14="http://schemas.microsoft.com/office/powerpoint/2010/main" val="1109920369"/>
              </p:ext>
            </p:extLst>
          </p:nvPr>
        </p:nvGraphicFramePr>
        <p:xfrm>
          <a:off x="4521637" y="748812"/>
          <a:ext cx="7549662" cy="4546332"/>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1AEBC59B-7ED4-D3E0-2EE7-D7C6A4E3DE76}"/>
              </a:ext>
            </a:extLst>
          </p:cNvPr>
          <p:cNvSpPr txBox="1"/>
          <p:nvPr/>
        </p:nvSpPr>
        <p:spPr>
          <a:xfrm>
            <a:off x="35169" y="5461492"/>
            <a:ext cx="105098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D2926"/>
                </a:solidFill>
                <a:effectLst/>
                <a:uLnTx/>
                <a:uFillTx/>
                <a:ea typeface="+mn-ea"/>
                <a:cs typeface="Arial" panose="020B0604020202020204" pitchFamily="34" charset="0"/>
              </a:rPr>
              <a:t>Note: </a:t>
            </a:r>
            <a:r>
              <a:rPr kumimoji="0" lang="en-US" sz="1200" b="0" i="0" u="none" strike="noStrike" kern="1200" cap="none" spc="0" normalizeH="0" baseline="0" noProof="0">
                <a:ln>
                  <a:noFill/>
                </a:ln>
                <a:solidFill>
                  <a:srgbClr val="2D2926"/>
                </a:solidFill>
                <a:effectLst/>
                <a:uLnTx/>
                <a:uFillTx/>
                <a:ea typeface="+mn-ea"/>
                <a:cs typeface="Arial" panose="020B0604020202020204" pitchFamily="34" charset="0"/>
              </a:rPr>
              <a:t>data reflects housing inventory available on the night of the Housing Inventory Count (a single-night count in the last 10 days of January, happening concurrently with the Point-in-Time Count).</a:t>
            </a:r>
          </a:p>
        </p:txBody>
      </p:sp>
      <p:sp>
        <p:nvSpPr>
          <p:cNvPr id="5" name="Title 1">
            <a:extLst>
              <a:ext uri="{FF2B5EF4-FFF2-40B4-BE49-F238E27FC236}">
                <a16:creationId xmlns:a16="http://schemas.microsoft.com/office/drawing/2014/main" id="{5EB53F2E-11B0-AFB8-BFEC-24139FFBC51E}"/>
              </a:ext>
            </a:extLst>
          </p:cNvPr>
          <p:cNvSpPr txBox="1">
            <a:spLocks/>
          </p:cNvSpPr>
          <p:nvPr/>
        </p:nvSpPr>
        <p:spPr>
          <a:xfrm>
            <a:off x="822681" y="1236715"/>
            <a:ext cx="4467394" cy="3570525"/>
          </a:xfrm>
          <a:prstGeom prst="rect">
            <a:avLst/>
          </a:prstGeom>
        </p:spPr>
        <p:txBody>
          <a:bodyPr anchor="ctr"/>
          <a:lstStyle>
            <a:lvl1pPr algn="l" defTabSz="914400" rtl="0" eaLnBrk="1" latinLnBrk="0" hangingPunct="1">
              <a:lnSpc>
                <a:spcPct val="90000"/>
              </a:lnSpc>
              <a:spcBef>
                <a:spcPct val="0"/>
              </a:spcBef>
              <a:buNone/>
              <a:defRPr sz="3200" kern="1200" spc="300" baseline="0">
                <a:solidFill>
                  <a:srgbClr val="FFFFFF"/>
                </a:solidFill>
                <a:latin typeface="+mj-lt"/>
                <a:ea typeface="+mj-ea"/>
                <a:cs typeface="+mj-cs"/>
              </a:defRPr>
            </a:lvl1pPr>
          </a:lstStyle>
          <a:p>
            <a:pPr fontAlgn="auto">
              <a:spcAft>
                <a:spcPts val="0"/>
              </a:spcAft>
            </a:pPr>
            <a:r>
              <a:rPr lang="en-US" sz="3000" spc="0" dirty="0">
                <a:solidFill>
                  <a:srgbClr val="103458"/>
                </a:solidFill>
                <a:latin typeface="Arial Bold" panose="020B0704020202020204" pitchFamily="34" charset="0"/>
                <a:cs typeface="Arial Bold" panose="020B0704020202020204" pitchFamily="34" charset="0"/>
              </a:rPr>
              <a:t>Our inventory of </a:t>
            </a:r>
            <a:r>
              <a:rPr lang="en-US" sz="3000" spc="0" dirty="0">
                <a:solidFill>
                  <a:srgbClr val="F7941D"/>
                </a:solidFill>
                <a:latin typeface="Arial Bold" panose="020B0704020202020204" pitchFamily="34" charset="0"/>
                <a:cs typeface="Arial Bold" panose="020B0704020202020204" pitchFamily="34" charset="0"/>
              </a:rPr>
              <a:t>RRH</a:t>
            </a:r>
            <a:r>
              <a:rPr lang="en-US" sz="3000" spc="0" dirty="0">
                <a:solidFill>
                  <a:srgbClr val="3A6262"/>
                </a:solidFill>
                <a:latin typeface="Arial Bold" panose="020B0704020202020204" pitchFamily="34" charset="0"/>
                <a:cs typeface="Arial Bold" panose="020B0704020202020204" pitchFamily="34" charset="0"/>
              </a:rPr>
              <a:t> </a:t>
            </a:r>
            <a:r>
              <a:rPr lang="en-US" sz="3000" spc="0" dirty="0">
                <a:solidFill>
                  <a:srgbClr val="103458"/>
                </a:solidFill>
                <a:latin typeface="Arial Bold" panose="020B0704020202020204" pitchFamily="34" charset="0"/>
                <a:cs typeface="Arial Bold" panose="020B0704020202020204" pitchFamily="34" charset="0"/>
              </a:rPr>
              <a:t>and</a:t>
            </a:r>
            <a:r>
              <a:rPr lang="en-US" sz="3000" spc="0" dirty="0">
                <a:solidFill>
                  <a:srgbClr val="3A6262"/>
                </a:solidFill>
                <a:latin typeface="Arial Bold" panose="020B0704020202020204" pitchFamily="34" charset="0"/>
                <a:cs typeface="Arial Bold" panose="020B0704020202020204" pitchFamily="34" charset="0"/>
              </a:rPr>
              <a:t> </a:t>
            </a:r>
            <a:r>
              <a:rPr lang="en-US" sz="3000" spc="0" dirty="0">
                <a:solidFill>
                  <a:srgbClr val="F7941D"/>
                </a:solidFill>
                <a:latin typeface="Arial Bold" panose="020B0704020202020204" pitchFamily="34" charset="0"/>
                <a:cs typeface="Arial Bold" panose="020B0704020202020204" pitchFamily="34" charset="0"/>
              </a:rPr>
              <a:t>PSH</a:t>
            </a:r>
            <a:r>
              <a:rPr lang="en-US" sz="3000" spc="0" dirty="0">
                <a:solidFill>
                  <a:srgbClr val="3A6262"/>
                </a:solidFill>
                <a:latin typeface="Arial Bold" panose="020B0704020202020204" pitchFamily="34" charset="0"/>
                <a:cs typeface="Arial Bold" panose="020B0704020202020204" pitchFamily="34" charset="0"/>
              </a:rPr>
              <a:t> </a:t>
            </a:r>
            <a:r>
              <a:rPr lang="en-US" sz="3000" spc="0" dirty="0">
                <a:solidFill>
                  <a:srgbClr val="103458"/>
                </a:solidFill>
                <a:latin typeface="Arial Bold" panose="020B0704020202020204" pitchFamily="34" charset="0"/>
                <a:cs typeface="Arial Bold" panose="020B0704020202020204" pitchFamily="34" charset="0"/>
              </a:rPr>
              <a:t>beds remains </a:t>
            </a:r>
            <a:r>
              <a:rPr lang="en-US" sz="3000" spc="0" dirty="0">
                <a:solidFill>
                  <a:srgbClr val="F7941D"/>
                </a:solidFill>
                <a:latin typeface="Arial Bold" panose="020B0704020202020204" pitchFamily="34" charset="0"/>
                <a:cs typeface="Arial Bold" panose="020B0704020202020204" pitchFamily="34" charset="0"/>
              </a:rPr>
              <a:t>stagnant</a:t>
            </a:r>
            <a:r>
              <a:rPr lang="en-US" sz="3000" spc="0" dirty="0">
                <a:solidFill>
                  <a:schemeClr val="accent3"/>
                </a:solidFill>
                <a:latin typeface="Arial Bold" panose="020B0704020202020204" pitchFamily="34" charset="0"/>
                <a:cs typeface="Arial Bold" panose="020B0704020202020204" pitchFamily="34" charset="0"/>
              </a:rPr>
              <a:t> </a:t>
            </a:r>
            <a:r>
              <a:rPr lang="en-US" sz="3000" spc="0" dirty="0">
                <a:solidFill>
                  <a:srgbClr val="103458"/>
                </a:solidFill>
                <a:latin typeface="Arial Bold" panose="020B0704020202020204" pitchFamily="34" charset="0"/>
                <a:cs typeface="Arial Bold" panose="020B0704020202020204" pitchFamily="34" charset="0"/>
              </a:rPr>
              <a:t>while the number of people experiencing homelessness continues to </a:t>
            </a:r>
            <a:r>
              <a:rPr lang="en-US" sz="3000" spc="0" dirty="0">
                <a:solidFill>
                  <a:srgbClr val="F7941D"/>
                </a:solidFill>
                <a:latin typeface="Arial Bold" panose="020B0704020202020204" pitchFamily="34" charset="0"/>
                <a:cs typeface="Arial Bold" panose="020B0704020202020204" pitchFamily="34" charset="0"/>
              </a:rPr>
              <a:t>increase </a:t>
            </a:r>
            <a:r>
              <a:rPr lang="en-US" sz="3000" spc="0" dirty="0">
                <a:solidFill>
                  <a:schemeClr val="accent3"/>
                </a:solidFill>
                <a:latin typeface="Arial Bold" panose="020B0704020202020204" pitchFamily="34" charset="0"/>
                <a:cs typeface="Arial Bold" panose="020B0704020202020204" pitchFamily="34" charset="0"/>
              </a:rPr>
              <a:t> </a:t>
            </a:r>
          </a:p>
        </p:txBody>
      </p:sp>
      <p:sp>
        <p:nvSpPr>
          <p:cNvPr id="7" name="Rectangle 6">
            <a:extLst>
              <a:ext uri="{FF2B5EF4-FFF2-40B4-BE49-F238E27FC236}">
                <a16:creationId xmlns:a16="http://schemas.microsoft.com/office/drawing/2014/main" id="{DE86049A-6A6F-B0A6-7D45-3FAB6DC70D12}"/>
              </a:ext>
            </a:extLst>
          </p:cNvPr>
          <p:cNvSpPr>
            <a:spLocks noGrp="1" noRot="1" noMove="1" noResize="1" noEditPoints="1" noAdjustHandles="1" noChangeArrowheads="1" noChangeShapeType="1"/>
          </p:cNvSpPr>
          <p:nvPr/>
        </p:nvSpPr>
        <p:spPr>
          <a:xfrm>
            <a:off x="10544982" y="5812424"/>
            <a:ext cx="1611849" cy="9048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white logo&#10;&#10;Description automatically generated">
            <a:extLst>
              <a:ext uri="{FF2B5EF4-FFF2-40B4-BE49-F238E27FC236}">
                <a16:creationId xmlns:a16="http://schemas.microsoft.com/office/drawing/2014/main" id="{167FC7F8-1768-161A-C928-10959BB93D27}"/>
              </a:ext>
            </a:extLst>
          </p:cNvPr>
          <p:cNvPicPr>
            <a:picLocks noChangeAspect="1"/>
          </p:cNvPicPr>
          <p:nvPr/>
        </p:nvPicPr>
        <p:blipFill rotWithShape="1">
          <a:blip r:embed="rId5">
            <a:extLst>
              <a:ext uri="{28A0092B-C50C-407E-A947-70E740481C1C}">
                <a14:useLocalDpi xmlns:a14="http://schemas.microsoft.com/office/drawing/2010/main" val="0"/>
              </a:ext>
            </a:extLst>
          </a:blip>
          <a:srcRect t="32166" b="31314"/>
          <a:stretch/>
        </p:blipFill>
        <p:spPr>
          <a:xfrm>
            <a:off x="212890" y="5923157"/>
            <a:ext cx="2213723" cy="895088"/>
          </a:xfrm>
          <a:prstGeom prst="rect">
            <a:avLst/>
          </a:prstGeom>
        </p:spPr>
      </p:pic>
      <p:pic>
        <p:nvPicPr>
          <p:cNvPr id="9" name="Picture 8" descr="Graphical user interface, application">
            <a:extLst>
              <a:ext uri="{FF2B5EF4-FFF2-40B4-BE49-F238E27FC236}">
                <a16:creationId xmlns:a16="http://schemas.microsoft.com/office/drawing/2014/main" id="{B3136EE0-CAFA-6264-4A14-EC736E4BB5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6606" y="5991356"/>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hlinkClick r:id="rId7"/>
            <a:extLst>
              <a:ext uri="{FF2B5EF4-FFF2-40B4-BE49-F238E27FC236}">
                <a16:creationId xmlns:a16="http://schemas.microsoft.com/office/drawing/2014/main" id="{51F61B64-A80C-8301-C7D5-4E62DA655504}"/>
              </a:ext>
            </a:extLst>
          </p:cNvPr>
          <p:cNvPicPr>
            <a:picLocks noChangeAspect="1"/>
          </p:cNvPicPr>
          <p:nvPr/>
        </p:nvPicPr>
        <p:blipFill>
          <a:blip r:embed="rId8"/>
          <a:stretch>
            <a:fillRect/>
          </a:stretch>
        </p:blipFill>
        <p:spPr>
          <a:xfrm>
            <a:off x="9219252" y="5913454"/>
            <a:ext cx="2866090" cy="895089"/>
          </a:xfrm>
          <a:prstGeom prst="rect">
            <a:avLst/>
          </a:prstGeom>
        </p:spPr>
      </p:pic>
    </p:spTree>
    <p:extLst>
      <p:ext uri="{BB962C8B-B14F-4D97-AF65-F5344CB8AC3E}">
        <p14:creationId xmlns:p14="http://schemas.microsoft.com/office/powerpoint/2010/main" val="3816381842"/>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7422-281B-9AB8-9D7E-8ED6A4C0CB1E}"/>
              </a:ext>
            </a:extLst>
          </p:cNvPr>
          <p:cNvSpPr>
            <a:spLocks noGrp="1"/>
          </p:cNvSpPr>
          <p:nvPr>
            <p:ph type="title"/>
          </p:nvPr>
        </p:nvSpPr>
        <p:spPr>
          <a:xfrm>
            <a:off x="223285" y="1447597"/>
            <a:ext cx="4405317" cy="2913703"/>
          </a:xfrm>
        </p:spPr>
        <p:txBody>
          <a:bodyPr/>
          <a:lstStyle/>
          <a:p>
            <a:r>
              <a:rPr lang="en-US" cap="none" dirty="0">
                <a:solidFill>
                  <a:srgbClr val="103458"/>
                </a:solidFill>
              </a:rPr>
              <a:t>The total number of </a:t>
            </a:r>
            <a:r>
              <a:rPr lang="en-US" cap="none" dirty="0">
                <a:solidFill>
                  <a:srgbClr val="F7941D"/>
                </a:solidFill>
              </a:rPr>
              <a:t>vacant housing units </a:t>
            </a:r>
            <a:r>
              <a:rPr lang="en-US" cap="none" dirty="0">
                <a:solidFill>
                  <a:srgbClr val="103458"/>
                </a:solidFill>
              </a:rPr>
              <a:t>continues to </a:t>
            </a:r>
            <a:r>
              <a:rPr lang="en-US" cap="none" dirty="0">
                <a:solidFill>
                  <a:srgbClr val="F7941D"/>
                </a:solidFill>
              </a:rPr>
              <a:t>decrease</a:t>
            </a:r>
            <a:r>
              <a:rPr lang="en-US" cap="none" dirty="0">
                <a:solidFill>
                  <a:schemeClr val="accent6"/>
                </a:solidFill>
              </a:rPr>
              <a:t> </a:t>
            </a:r>
            <a:r>
              <a:rPr lang="en-US" cap="none" dirty="0">
                <a:solidFill>
                  <a:srgbClr val="103458"/>
                </a:solidFill>
              </a:rPr>
              <a:t>across the state  </a:t>
            </a:r>
          </a:p>
        </p:txBody>
      </p:sp>
      <p:pic>
        <p:nvPicPr>
          <p:cNvPr id="4" name="Picture 3">
            <a:hlinkClick r:id="rId4"/>
            <a:extLst>
              <a:ext uri="{FF2B5EF4-FFF2-40B4-BE49-F238E27FC236}">
                <a16:creationId xmlns:a16="http://schemas.microsoft.com/office/drawing/2014/main" id="{903E4636-9170-83AB-1E5C-E6B1377F51D1}"/>
              </a:ext>
            </a:extLst>
          </p:cNvPr>
          <p:cNvPicPr>
            <a:picLocks noChangeAspect="1"/>
          </p:cNvPicPr>
          <p:nvPr/>
        </p:nvPicPr>
        <p:blipFill>
          <a:blip r:embed="rId5"/>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9A0C5F49-69EB-DF56-DFFF-74AF9E922028}"/>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7" name="Picture 6" descr="Graphical user interface, application">
            <a:extLst>
              <a:ext uri="{FF2B5EF4-FFF2-40B4-BE49-F238E27FC236}">
                <a16:creationId xmlns:a16="http://schemas.microsoft.com/office/drawing/2014/main" id="{3CD66565-4A83-38F9-35D8-C588E065F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575" y="6019800"/>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hart 8">
            <a:extLst>
              <a:ext uri="{FF2B5EF4-FFF2-40B4-BE49-F238E27FC236}">
                <a16:creationId xmlns:a16="http://schemas.microsoft.com/office/drawing/2014/main" id="{2AE8B6E1-1EC3-ED2E-EE25-1F3E253EF9CC}"/>
              </a:ext>
            </a:extLst>
          </p:cNvPr>
          <p:cNvGraphicFramePr/>
          <p:nvPr>
            <p:extLst>
              <p:ext uri="{D42A27DB-BD31-4B8C-83A1-F6EECF244321}">
                <p14:modId xmlns:p14="http://schemas.microsoft.com/office/powerpoint/2010/main" val="2464705538"/>
              </p:ext>
            </p:extLst>
          </p:nvPr>
        </p:nvGraphicFramePr>
        <p:xfrm>
          <a:off x="3870251" y="1201479"/>
          <a:ext cx="7875127" cy="4315826"/>
        </p:xfrm>
        <a:graphic>
          <a:graphicData uri="http://schemas.openxmlformats.org/drawingml/2006/chart">
            <c:chart xmlns:c="http://schemas.openxmlformats.org/drawingml/2006/chart" xmlns:r="http://schemas.openxmlformats.org/officeDocument/2006/relationships" r:id="rId8"/>
          </a:graphicData>
        </a:graphic>
      </p:graphicFrame>
      <p:sp>
        <p:nvSpPr>
          <p:cNvPr id="3" name="Rectangle: Rounded Corners 2">
            <a:extLst>
              <a:ext uri="{FF2B5EF4-FFF2-40B4-BE49-F238E27FC236}">
                <a16:creationId xmlns:a16="http://schemas.microsoft.com/office/drawing/2014/main" id="{C7616D1B-C0DA-6A0D-14E5-C499B2F07FD5}"/>
              </a:ext>
            </a:extLst>
          </p:cNvPr>
          <p:cNvSpPr/>
          <p:nvPr/>
        </p:nvSpPr>
        <p:spPr>
          <a:xfrm>
            <a:off x="10483614" y="1340695"/>
            <a:ext cx="1096501" cy="468178"/>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a:latin typeface="Arial" panose="020B0604020202020204" pitchFamily="34" charset="0"/>
                <a:cs typeface="Arial" panose="020B0604020202020204" pitchFamily="34" charset="0"/>
              </a:rPr>
              <a:t>-16</a:t>
            </a:r>
            <a:r>
              <a:rPr lang="en-US" sz="2400" b="0" kern="1200">
                <a:latin typeface="Arial" panose="020B0604020202020204" pitchFamily="34" charset="0"/>
                <a:cs typeface="Arial" panose="020B0604020202020204" pitchFamily="34" charset="0"/>
              </a:rPr>
              <a:t>%</a:t>
            </a:r>
          </a:p>
        </p:txBody>
      </p:sp>
      <p:sp>
        <p:nvSpPr>
          <p:cNvPr id="8" name="Rectangle: Rounded Corners 7">
            <a:extLst>
              <a:ext uri="{FF2B5EF4-FFF2-40B4-BE49-F238E27FC236}">
                <a16:creationId xmlns:a16="http://schemas.microsoft.com/office/drawing/2014/main" id="{A0A02DE7-5942-4AA9-3107-EC9C7E4C3988}"/>
              </a:ext>
            </a:extLst>
          </p:cNvPr>
          <p:cNvSpPr/>
          <p:nvPr/>
        </p:nvSpPr>
        <p:spPr>
          <a:xfrm>
            <a:off x="10648879" y="3612025"/>
            <a:ext cx="1096500" cy="468178"/>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solidFill>
                  <a:schemeClr val="bg1"/>
                </a:solidFill>
                <a:latin typeface="Arial" panose="020B0604020202020204" pitchFamily="34" charset="0"/>
                <a:cs typeface="Arial" panose="020B0604020202020204" pitchFamily="34" charset="0"/>
              </a:rPr>
              <a:t>-17</a:t>
            </a:r>
            <a:r>
              <a:rPr lang="en-US" sz="2400" b="0" kern="1200" dirty="0">
                <a:solidFill>
                  <a:schemeClr val="bg1"/>
                </a:solidFill>
                <a:latin typeface="Arial" panose="020B0604020202020204" pitchFamily="34" charset="0"/>
                <a:cs typeface="Arial" panose="020B0604020202020204" pitchFamily="34" charset="0"/>
              </a:rPr>
              <a:t>%</a:t>
            </a:r>
          </a:p>
        </p:txBody>
      </p:sp>
      <p:sp>
        <p:nvSpPr>
          <p:cNvPr id="10" name="Rectangle: Rounded Corners 9">
            <a:extLst>
              <a:ext uri="{FF2B5EF4-FFF2-40B4-BE49-F238E27FC236}">
                <a16:creationId xmlns:a16="http://schemas.microsoft.com/office/drawing/2014/main" id="{7FD9F1BE-5070-75DE-68BB-1A6B805A83D6}"/>
              </a:ext>
            </a:extLst>
          </p:cNvPr>
          <p:cNvSpPr/>
          <p:nvPr/>
        </p:nvSpPr>
        <p:spPr>
          <a:xfrm>
            <a:off x="10648879" y="4941574"/>
            <a:ext cx="1096499" cy="46817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a:latin typeface="Arial" panose="020B0604020202020204" pitchFamily="34" charset="0"/>
                <a:cs typeface="Arial" panose="020B0604020202020204" pitchFamily="34" charset="0"/>
              </a:rPr>
              <a:t>-28</a:t>
            </a:r>
            <a:r>
              <a:rPr lang="en-US" sz="2400" b="0" kern="1200">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F4096D0A-908C-3F8E-4E10-934386B180E9}"/>
              </a:ext>
            </a:extLst>
          </p:cNvPr>
          <p:cNvPicPr>
            <a:picLocks noChangeAspect="1"/>
          </p:cNvPicPr>
          <p:nvPr/>
        </p:nvPicPr>
        <p:blipFill>
          <a:blip r:embed="rId9"/>
          <a:stretch>
            <a:fillRect/>
          </a:stretch>
        </p:blipFill>
        <p:spPr>
          <a:xfrm>
            <a:off x="3282320" y="6098640"/>
            <a:ext cx="1658330" cy="680520"/>
          </a:xfrm>
          <a:prstGeom prst="rect">
            <a:avLst/>
          </a:prstGeom>
        </p:spPr>
      </p:pic>
    </p:spTree>
    <p:extLst>
      <p:ext uri="{BB962C8B-B14F-4D97-AF65-F5344CB8AC3E}">
        <p14:creationId xmlns:p14="http://schemas.microsoft.com/office/powerpoint/2010/main" val="766772167"/>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A7D6-BB6F-A013-98F5-0EC2EEF67BEC}"/>
              </a:ext>
            </a:extLst>
          </p:cNvPr>
          <p:cNvSpPr>
            <a:spLocks noGrp="1"/>
          </p:cNvSpPr>
          <p:nvPr>
            <p:ph type="title"/>
          </p:nvPr>
        </p:nvSpPr>
        <p:spPr/>
        <p:txBody>
          <a:bodyPr/>
          <a:lstStyle/>
          <a:p>
            <a:r>
              <a:rPr lang="en-US" cap="none" dirty="0">
                <a:solidFill>
                  <a:schemeClr val="accent5"/>
                </a:solidFill>
              </a:rPr>
              <a:t>As Housing Inventory Falls, Costs Rise</a:t>
            </a:r>
          </a:p>
        </p:txBody>
      </p:sp>
      <p:graphicFrame>
        <p:nvGraphicFramePr>
          <p:cNvPr id="4" name="Table 3">
            <a:extLst>
              <a:ext uri="{FF2B5EF4-FFF2-40B4-BE49-F238E27FC236}">
                <a16:creationId xmlns:a16="http://schemas.microsoft.com/office/drawing/2014/main" id="{EEB092E8-7C15-DB0A-A753-B4B1D21A9DB4}"/>
              </a:ext>
            </a:extLst>
          </p:cNvPr>
          <p:cNvGraphicFramePr>
            <a:graphicFrameLocks noGrp="1"/>
          </p:cNvGraphicFramePr>
          <p:nvPr>
            <p:extLst>
              <p:ext uri="{D42A27DB-BD31-4B8C-83A1-F6EECF244321}">
                <p14:modId xmlns:p14="http://schemas.microsoft.com/office/powerpoint/2010/main" val="4033205054"/>
              </p:ext>
            </p:extLst>
          </p:nvPr>
        </p:nvGraphicFramePr>
        <p:xfrm>
          <a:off x="6723529" y="1417637"/>
          <a:ext cx="5134191" cy="4060323"/>
        </p:xfrm>
        <a:graphic>
          <a:graphicData uri="http://schemas.openxmlformats.org/drawingml/2006/table">
            <a:tbl>
              <a:tblPr firstRow="1" bandRow="1">
                <a:tableStyleId>{5C22544A-7EE6-4342-B048-85BDC9FD1C3A}</a:tableStyleId>
              </a:tblPr>
              <a:tblGrid>
                <a:gridCol w="1711397">
                  <a:extLst>
                    <a:ext uri="{9D8B030D-6E8A-4147-A177-3AD203B41FA5}">
                      <a16:colId xmlns:a16="http://schemas.microsoft.com/office/drawing/2014/main" val="2406539382"/>
                    </a:ext>
                  </a:extLst>
                </a:gridCol>
                <a:gridCol w="1711397">
                  <a:extLst>
                    <a:ext uri="{9D8B030D-6E8A-4147-A177-3AD203B41FA5}">
                      <a16:colId xmlns:a16="http://schemas.microsoft.com/office/drawing/2014/main" val="4240472150"/>
                    </a:ext>
                  </a:extLst>
                </a:gridCol>
                <a:gridCol w="1711397">
                  <a:extLst>
                    <a:ext uri="{9D8B030D-6E8A-4147-A177-3AD203B41FA5}">
                      <a16:colId xmlns:a16="http://schemas.microsoft.com/office/drawing/2014/main" val="2773177370"/>
                    </a:ext>
                  </a:extLst>
                </a:gridCol>
              </a:tblGrid>
              <a:tr h="850428">
                <a:tc>
                  <a:txBody>
                    <a:bodyPr/>
                    <a:lstStyle/>
                    <a:p>
                      <a:pPr algn="ctr"/>
                      <a:r>
                        <a:rPr lang="en-US" sz="1600">
                          <a:latin typeface="Arial" panose="020B0604020202020204" pitchFamily="34" charset="0"/>
                          <a:cs typeface="Arial" panose="020B0604020202020204" pitchFamily="34" charset="0"/>
                        </a:rPr>
                        <a:t>Apartment Bedroom Count</a:t>
                      </a:r>
                    </a:p>
                  </a:txBody>
                  <a:tcPr/>
                </a:tc>
                <a:tc>
                  <a:txBody>
                    <a:bodyPr/>
                    <a:lstStyle/>
                    <a:p>
                      <a:pPr algn="ctr"/>
                      <a:r>
                        <a:rPr lang="en-US" sz="1600">
                          <a:latin typeface="Arial" panose="020B0604020202020204" pitchFamily="34" charset="0"/>
                          <a:cs typeface="Arial" panose="020B0604020202020204" pitchFamily="34" charset="0"/>
                        </a:rPr>
                        <a:t>Hours Per Week Required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(Min. Wage)</a:t>
                      </a:r>
                    </a:p>
                  </a:txBody>
                  <a:tcPr/>
                </a:tc>
                <a:tc>
                  <a:txBody>
                    <a:bodyPr/>
                    <a:lstStyle/>
                    <a:p>
                      <a:pPr algn="ctr"/>
                      <a:r>
                        <a:rPr lang="en-US" sz="1600">
                          <a:latin typeface="Arial" panose="020B0604020202020204" pitchFamily="34" charset="0"/>
                          <a:cs typeface="Arial" panose="020B0604020202020204" pitchFamily="34" charset="0"/>
                        </a:rPr>
                        <a:t>Housing Wage Needed</a:t>
                      </a:r>
                    </a:p>
                  </a:txBody>
                  <a:tcPr/>
                </a:tc>
                <a:extLst>
                  <a:ext uri="{0D108BD9-81ED-4DB2-BD59-A6C34878D82A}">
                    <a16:rowId xmlns:a16="http://schemas.microsoft.com/office/drawing/2014/main" val="1507639048"/>
                  </a:ext>
                </a:extLst>
              </a:tr>
              <a:tr h="641979">
                <a:tc>
                  <a:txBody>
                    <a:bodyPr/>
                    <a:lstStyle/>
                    <a:p>
                      <a:pPr algn="ctr"/>
                      <a:r>
                        <a:rPr lang="en-US">
                          <a:latin typeface="Arial" panose="020B0604020202020204" pitchFamily="34" charset="0"/>
                          <a:cs typeface="Arial" panose="020B0604020202020204" pitchFamily="34" charset="0"/>
                        </a:rPr>
                        <a:t>0 Bedrooms</a:t>
                      </a:r>
                    </a:p>
                  </a:txBody>
                  <a:tcPr anchor="ctr"/>
                </a:tc>
                <a:tc>
                  <a:txBody>
                    <a:bodyPr/>
                    <a:lstStyle/>
                    <a:p>
                      <a:pPr algn="ctr"/>
                      <a:r>
                        <a:rPr lang="en-US">
                          <a:latin typeface="Arial" panose="020B0604020202020204" pitchFamily="34" charset="0"/>
                          <a:cs typeface="Arial" panose="020B0604020202020204" pitchFamily="34" charset="0"/>
                        </a:rPr>
                        <a:t>91</a:t>
                      </a:r>
                    </a:p>
                  </a:txBody>
                  <a:tcPr anchor="ctr"/>
                </a:tc>
                <a:tc>
                  <a:txBody>
                    <a:bodyPr/>
                    <a:lstStyle/>
                    <a:p>
                      <a:pPr algn="ctr"/>
                      <a:r>
                        <a:rPr lang="en-US">
                          <a:latin typeface="Arial" panose="020B0604020202020204" pitchFamily="34" charset="0"/>
                          <a:cs typeface="Arial" panose="020B0604020202020204" pitchFamily="34" charset="0"/>
                        </a:rPr>
                        <a:t>$16.48</a:t>
                      </a:r>
                    </a:p>
                  </a:txBody>
                  <a:tcPr anchor="ctr"/>
                </a:tc>
                <a:extLst>
                  <a:ext uri="{0D108BD9-81ED-4DB2-BD59-A6C34878D82A}">
                    <a16:rowId xmlns:a16="http://schemas.microsoft.com/office/drawing/2014/main" val="3811276176"/>
                  </a:ext>
                </a:extLst>
              </a:tr>
              <a:tr h="641979">
                <a:tc>
                  <a:txBody>
                    <a:bodyPr/>
                    <a:lstStyle/>
                    <a:p>
                      <a:pPr algn="ctr"/>
                      <a:r>
                        <a:rPr lang="en-US">
                          <a:latin typeface="Arial" panose="020B0604020202020204" pitchFamily="34" charset="0"/>
                          <a:cs typeface="Arial" panose="020B0604020202020204" pitchFamily="34" charset="0"/>
                        </a:rPr>
                        <a:t>1 Bedroom</a:t>
                      </a:r>
                    </a:p>
                  </a:txBody>
                  <a:tcPr anchor="ctr"/>
                </a:tc>
                <a:tc>
                  <a:txBody>
                    <a:bodyPr/>
                    <a:lstStyle/>
                    <a:p>
                      <a:pPr algn="ctr"/>
                      <a:r>
                        <a:rPr lang="en-US">
                          <a:latin typeface="Arial" panose="020B0604020202020204" pitchFamily="34" charset="0"/>
                          <a:cs typeface="Arial" panose="020B0604020202020204" pitchFamily="34" charset="0"/>
                        </a:rPr>
                        <a:t>101</a:t>
                      </a:r>
                    </a:p>
                  </a:txBody>
                  <a:tcPr anchor="ctr"/>
                </a:tc>
                <a:tc>
                  <a:txBody>
                    <a:bodyPr/>
                    <a:lstStyle/>
                    <a:p>
                      <a:pPr algn="ctr"/>
                      <a:r>
                        <a:rPr lang="en-US">
                          <a:latin typeface="Arial" panose="020B0604020202020204" pitchFamily="34" charset="0"/>
                          <a:cs typeface="Arial" panose="020B0604020202020204" pitchFamily="34" charset="0"/>
                        </a:rPr>
                        <a:t>$18.39</a:t>
                      </a:r>
                    </a:p>
                  </a:txBody>
                  <a:tcPr anchor="ctr"/>
                </a:tc>
                <a:extLst>
                  <a:ext uri="{0D108BD9-81ED-4DB2-BD59-A6C34878D82A}">
                    <a16:rowId xmlns:a16="http://schemas.microsoft.com/office/drawing/2014/main" val="2460479950"/>
                  </a:ext>
                </a:extLst>
              </a:tr>
              <a:tr h="641979">
                <a:tc>
                  <a:txBody>
                    <a:bodyPr/>
                    <a:lstStyle/>
                    <a:p>
                      <a:pPr algn="ctr"/>
                      <a:r>
                        <a:rPr lang="en-US">
                          <a:latin typeface="Arial" panose="020B0604020202020204" pitchFamily="34" charset="0"/>
                          <a:cs typeface="Arial" panose="020B0604020202020204" pitchFamily="34" charset="0"/>
                        </a:rPr>
                        <a:t>2 Bedrooms</a:t>
                      </a:r>
                    </a:p>
                  </a:txBody>
                  <a:tcPr anchor="ctr"/>
                </a:tc>
                <a:tc>
                  <a:txBody>
                    <a:bodyPr/>
                    <a:lstStyle/>
                    <a:p>
                      <a:pPr algn="ctr"/>
                      <a:r>
                        <a:rPr lang="en-US">
                          <a:latin typeface="Arial" panose="020B0604020202020204" pitchFamily="34" charset="0"/>
                          <a:cs typeface="Arial" panose="020B0604020202020204" pitchFamily="34" charset="0"/>
                        </a:rPr>
                        <a:t>122</a:t>
                      </a:r>
                    </a:p>
                  </a:txBody>
                  <a:tcPr anchor="ctr"/>
                </a:tc>
                <a:tc>
                  <a:txBody>
                    <a:bodyPr/>
                    <a:lstStyle/>
                    <a:p>
                      <a:pPr algn="ctr"/>
                      <a:r>
                        <a:rPr lang="en-US">
                          <a:latin typeface="Arial" panose="020B0604020202020204" pitchFamily="34" charset="0"/>
                          <a:cs typeface="Arial" panose="020B0604020202020204" pitchFamily="34" charset="0"/>
                        </a:rPr>
                        <a:t>$22.18</a:t>
                      </a:r>
                    </a:p>
                  </a:txBody>
                  <a:tcPr anchor="ctr"/>
                </a:tc>
                <a:extLst>
                  <a:ext uri="{0D108BD9-81ED-4DB2-BD59-A6C34878D82A}">
                    <a16:rowId xmlns:a16="http://schemas.microsoft.com/office/drawing/2014/main" val="3151199946"/>
                  </a:ext>
                </a:extLst>
              </a:tr>
              <a:tr h="641979">
                <a:tc>
                  <a:txBody>
                    <a:bodyPr/>
                    <a:lstStyle/>
                    <a:p>
                      <a:pPr algn="ctr"/>
                      <a:r>
                        <a:rPr lang="en-US">
                          <a:latin typeface="Arial" panose="020B0604020202020204" pitchFamily="34" charset="0"/>
                          <a:cs typeface="Arial" panose="020B0604020202020204" pitchFamily="34" charset="0"/>
                        </a:rPr>
                        <a:t>3 Bedrooms</a:t>
                      </a:r>
                    </a:p>
                  </a:txBody>
                  <a:tcPr anchor="ctr"/>
                </a:tc>
                <a:tc>
                  <a:txBody>
                    <a:bodyPr/>
                    <a:lstStyle/>
                    <a:p>
                      <a:pPr algn="ctr"/>
                      <a:r>
                        <a:rPr lang="en-US">
                          <a:latin typeface="Arial" panose="020B0604020202020204" pitchFamily="34" charset="0"/>
                          <a:cs typeface="Arial" panose="020B0604020202020204" pitchFamily="34" charset="0"/>
                        </a:rPr>
                        <a:t>156</a:t>
                      </a:r>
                    </a:p>
                  </a:txBody>
                  <a:tcPr anchor="ctr"/>
                </a:tc>
                <a:tc>
                  <a:txBody>
                    <a:bodyPr/>
                    <a:lstStyle/>
                    <a:p>
                      <a:pPr algn="ctr"/>
                      <a:r>
                        <a:rPr lang="en-US">
                          <a:latin typeface="Arial" panose="020B0604020202020204" pitchFamily="34" charset="0"/>
                          <a:cs typeface="Arial" panose="020B0604020202020204" pitchFamily="34" charset="0"/>
                        </a:rPr>
                        <a:t>$28.24</a:t>
                      </a:r>
                    </a:p>
                  </a:txBody>
                  <a:tcPr anchor="ctr"/>
                </a:tc>
                <a:extLst>
                  <a:ext uri="{0D108BD9-81ED-4DB2-BD59-A6C34878D82A}">
                    <a16:rowId xmlns:a16="http://schemas.microsoft.com/office/drawing/2014/main" val="2127768145"/>
                  </a:ext>
                </a:extLst>
              </a:tr>
              <a:tr h="641979">
                <a:tc>
                  <a:txBody>
                    <a:bodyPr/>
                    <a:lstStyle/>
                    <a:p>
                      <a:pPr algn="ctr"/>
                      <a:r>
                        <a:rPr lang="en-US">
                          <a:latin typeface="Arial" panose="020B0604020202020204" pitchFamily="34" charset="0"/>
                          <a:cs typeface="Arial" panose="020B0604020202020204" pitchFamily="34" charset="0"/>
                        </a:rPr>
                        <a:t>4 Bedrooms</a:t>
                      </a:r>
                    </a:p>
                  </a:txBody>
                  <a:tcPr anchor="ctr"/>
                </a:tc>
                <a:tc>
                  <a:txBody>
                    <a:bodyPr/>
                    <a:lstStyle/>
                    <a:p>
                      <a:pPr algn="ctr"/>
                      <a:r>
                        <a:rPr lang="en-US">
                          <a:latin typeface="Arial" panose="020B0604020202020204" pitchFamily="34" charset="0"/>
                          <a:cs typeface="Arial" panose="020B0604020202020204" pitchFamily="34" charset="0"/>
                        </a:rPr>
                        <a:t>180</a:t>
                      </a:r>
                    </a:p>
                  </a:txBody>
                  <a:tcPr anchor="ctr"/>
                </a:tc>
                <a:tc>
                  <a:txBody>
                    <a:bodyPr/>
                    <a:lstStyle/>
                    <a:p>
                      <a:pPr algn="ctr"/>
                      <a:r>
                        <a:rPr lang="en-US">
                          <a:latin typeface="Arial" panose="020B0604020202020204" pitchFamily="34" charset="0"/>
                          <a:cs typeface="Arial" panose="020B0604020202020204" pitchFamily="34" charset="0"/>
                        </a:rPr>
                        <a:t>$32.64</a:t>
                      </a:r>
                    </a:p>
                  </a:txBody>
                  <a:tcPr anchor="ctr"/>
                </a:tc>
                <a:extLst>
                  <a:ext uri="{0D108BD9-81ED-4DB2-BD59-A6C34878D82A}">
                    <a16:rowId xmlns:a16="http://schemas.microsoft.com/office/drawing/2014/main" val="1832175789"/>
                  </a:ext>
                </a:extLst>
              </a:tr>
            </a:tbl>
          </a:graphicData>
        </a:graphic>
      </p:graphicFrame>
      <p:graphicFrame>
        <p:nvGraphicFramePr>
          <p:cNvPr id="5" name="Content Placeholder 11">
            <a:extLst>
              <a:ext uri="{FF2B5EF4-FFF2-40B4-BE49-F238E27FC236}">
                <a16:creationId xmlns:a16="http://schemas.microsoft.com/office/drawing/2014/main" id="{F1792062-03C9-50FD-B012-6550BBD3C8FF}"/>
              </a:ext>
            </a:extLst>
          </p:cNvPr>
          <p:cNvGraphicFramePr>
            <a:graphicFrameLocks/>
          </p:cNvGraphicFramePr>
          <p:nvPr>
            <p:extLst>
              <p:ext uri="{D42A27DB-BD31-4B8C-83A1-F6EECF244321}">
                <p14:modId xmlns:p14="http://schemas.microsoft.com/office/powerpoint/2010/main" val="2759651777"/>
              </p:ext>
            </p:extLst>
          </p:nvPr>
        </p:nvGraphicFramePr>
        <p:xfrm>
          <a:off x="777660" y="1585555"/>
          <a:ext cx="5134190" cy="406032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blue and white logo&#10;&#10;Description automatically generated">
            <a:extLst>
              <a:ext uri="{FF2B5EF4-FFF2-40B4-BE49-F238E27FC236}">
                <a16:creationId xmlns:a16="http://schemas.microsoft.com/office/drawing/2014/main" id="{EB5664DF-80E5-9A59-20DB-B4D3951CCA2E}"/>
              </a:ext>
            </a:extLst>
          </p:cNvPr>
          <p:cNvPicPr>
            <a:picLocks noChangeAspect="1"/>
          </p:cNvPicPr>
          <p:nvPr/>
        </p:nvPicPr>
        <p:blipFill rotWithShape="1">
          <a:blip r:embed="rId4">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7" name="Picture 6" descr="Graphical user interface, application">
            <a:extLst>
              <a:ext uri="{FF2B5EF4-FFF2-40B4-BE49-F238E27FC236}">
                <a16:creationId xmlns:a16="http://schemas.microsoft.com/office/drawing/2014/main" id="{B2365F2E-0213-51FC-08A7-0DBD4DB7E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135" y="6024588"/>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76723AE-C665-222F-0DB4-17139E3F0AAF}"/>
              </a:ext>
            </a:extLst>
          </p:cNvPr>
          <p:cNvSpPr txBox="1"/>
          <p:nvPr/>
        </p:nvSpPr>
        <p:spPr>
          <a:xfrm>
            <a:off x="6723529" y="5541932"/>
            <a:ext cx="5134190" cy="261610"/>
          </a:xfrm>
          <a:prstGeom prst="rect">
            <a:avLst/>
          </a:prstGeom>
          <a:noFill/>
        </p:spPr>
        <p:txBody>
          <a:bodyPr wrap="square" rtlCol="0">
            <a:spAutoFit/>
          </a:bodyPr>
          <a:lstStyle/>
          <a:p>
            <a:r>
              <a:rPr lang="en-US" sz="1100" i="1"/>
              <a:t>National Low Income Housing Coalition</a:t>
            </a:r>
          </a:p>
        </p:txBody>
      </p:sp>
      <p:sp>
        <p:nvSpPr>
          <p:cNvPr id="9" name="TextBox 8">
            <a:extLst>
              <a:ext uri="{FF2B5EF4-FFF2-40B4-BE49-F238E27FC236}">
                <a16:creationId xmlns:a16="http://schemas.microsoft.com/office/drawing/2014/main" id="{D3BABD7A-569D-81CA-F297-AC3FB5D6E9E2}"/>
              </a:ext>
            </a:extLst>
          </p:cNvPr>
          <p:cNvSpPr txBox="1"/>
          <p:nvPr/>
        </p:nvSpPr>
        <p:spPr>
          <a:xfrm>
            <a:off x="777660" y="5558616"/>
            <a:ext cx="5134190" cy="261610"/>
          </a:xfrm>
          <a:prstGeom prst="rect">
            <a:avLst/>
          </a:prstGeom>
          <a:noFill/>
        </p:spPr>
        <p:txBody>
          <a:bodyPr wrap="square" rtlCol="0">
            <a:spAutoFit/>
          </a:bodyPr>
          <a:lstStyle/>
          <a:p>
            <a:r>
              <a:rPr lang="en-US" sz="1100" i="1"/>
              <a:t>US Census Bureau, American Community Survey</a:t>
            </a:r>
          </a:p>
        </p:txBody>
      </p:sp>
      <p:sp>
        <p:nvSpPr>
          <p:cNvPr id="11" name="Rectangle 10">
            <a:extLst>
              <a:ext uri="{FF2B5EF4-FFF2-40B4-BE49-F238E27FC236}">
                <a16:creationId xmlns:a16="http://schemas.microsoft.com/office/drawing/2014/main" id="{CA192F9D-5DD0-DEBA-4377-8932974B5ED6}"/>
              </a:ext>
            </a:extLst>
          </p:cNvPr>
          <p:cNvSpPr>
            <a:spLocks noGrp="1" noRot="1" noMove="1" noResize="1" noEditPoints="1" noAdjustHandles="1" noChangeArrowheads="1" noChangeShapeType="1"/>
          </p:cNvSpPr>
          <p:nvPr/>
        </p:nvSpPr>
        <p:spPr>
          <a:xfrm>
            <a:off x="8858931" y="5871697"/>
            <a:ext cx="2998788" cy="8334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6"/>
            <a:extLst>
              <a:ext uri="{FF2B5EF4-FFF2-40B4-BE49-F238E27FC236}">
                <a16:creationId xmlns:a16="http://schemas.microsoft.com/office/drawing/2014/main" id="{37B35DA2-0266-C946-8E53-982CC1B2DB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9198" y="5824034"/>
            <a:ext cx="2027518" cy="9863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7F0C87B-D2A6-5A97-832F-9CD01BBE309B}"/>
              </a:ext>
            </a:extLst>
          </p:cNvPr>
          <p:cNvPicPr>
            <a:picLocks noChangeAspect="1"/>
          </p:cNvPicPr>
          <p:nvPr/>
        </p:nvPicPr>
        <p:blipFill>
          <a:blip r:embed="rId8"/>
          <a:stretch>
            <a:fillRect/>
          </a:stretch>
        </p:blipFill>
        <p:spPr>
          <a:xfrm>
            <a:off x="3282320" y="6098640"/>
            <a:ext cx="1658330" cy="680520"/>
          </a:xfrm>
          <a:prstGeom prst="rect">
            <a:avLst/>
          </a:prstGeom>
        </p:spPr>
      </p:pic>
    </p:spTree>
    <p:extLst>
      <p:ext uri="{BB962C8B-B14F-4D97-AF65-F5344CB8AC3E}">
        <p14:creationId xmlns:p14="http://schemas.microsoft.com/office/powerpoint/2010/main" val="2094478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0801-3B79-200B-FA60-978EAD9CE918}"/>
              </a:ext>
            </a:extLst>
          </p:cNvPr>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US" cap="none" dirty="0">
                <a:solidFill>
                  <a:schemeClr val="accent5"/>
                </a:solidFill>
                <a:latin typeface="Arial Bold" panose="020B0704020202020204" pitchFamily="34" charset="0"/>
                <a:ea typeface="ＭＳ Ｐゴシック" panose="020B0600070205080204" pitchFamily="34" charset="-128"/>
                <a:cs typeface="Arial Bold" panose="020B0704020202020204" pitchFamily="34" charset="0"/>
              </a:rPr>
              <a:t>With Limited &amp; Increasingly Expensive Housing, Wages Remain Consistently Insufficient</a:t>
            </a:r>
          </a:p>
        </p:txBody>
      </p:sp>
      <p:pic>
        <p:nvPicPr>
          <p:cNvPr id="9" name="Picture 8">
            <a:extLst>
              <a:ext uri="{FF2B5EF4-FFF2-40B4-BE49-F238E27FC236}">
                <a16:creationId xmlns:a16="http://schemas.microsoft.com/office/drawing/2014/main" id="{E81B6917-08CD-D121-FD35-5B47FCDC3838}"/>
              </a:ext>
            </a:extLst>
          </p:cNvPr>
          <p:cNvPicPr>
            <a:picLocks noChangeAspect="1"/>
          </p:cNvPicPr>
          <p:nvPr/>
        </p:nvPicPr>
        <p:blipFill>
          <a:blip r:embed="rId3"/>
          <a:stretch>
            <a:fillRect/>
          </a:stretch>
        </p:blipFill>
        <p:spPr>
          <a:xfrm>
            <a:off x="5212887" y="5977558"/>
            <a:ext cx="3447942" cy="676897"/>
          </a:xfrm>
          <a:prstGeom prst="rect">
            <a:avLst/>
          </a:prstGeom>
        </p:spPr>
      </p:pic>
      <p:pic>
        <p:nvPicPr>
          <p:cNvPr id="10" name="Picture 9">
            <a:extLst>
              <a:ext uri="{FF2B5EF4-FFF2-40B4-BE49-F238E27FC236}">
                <a16:creationId xmlns:a16="http://schemas.microsoft.com/office/drawing/2014/main" id="{E1F46B20-D2B9-45FB-5271-75B49996901E}"/>
              </a:ext>
            </a:extLst>
          </p:cNvPr>
          <p:cNvPicPr>
            <a:picLocks noChangeAspect="1"/>
          </p:cNvPicPr>
          <p:nvPr/>
        </p:nvPicPr>
        <p:blipFill>
          <a:blip r:embed="rId4"/>
          <a:stretch>
            <a:fillRect/>
          </a:stretch>
        </p:blipFill>
        <p:spPr>
          <a:xfrm>
            <a:off x="3208083" y="5977558"/>
            <a:ext cx="1658330" cy="680520"/>
          </a:xfrm>
          <a:prstGeom prst="rect">
            <a:avLst/>
          </a:prstGeom>
        </p:spPr>
      </p:pic>
      <p:sp>
        <p:nvSpPr>
          <p:cNvPr id="11" name="Rectangle: Rounded Corners 10">
            <a:extLst>
              <a:ext uri="{FF2B5EF4-FFF2-40B4-BE49-F238E27FC236}">
                <a16:creationId xmlns:a16="http://schemas.microsoft.com/office/drawing/2014/main" id="{3658EB94-49AF-886F-7BA7-62E8C1F29CAA}"/>
              </a:ext>
            </a:extLst>
          </p:cNvPr>
          <p:cNvSpPr/>
          <p:nvPr/>
        </p:nvSpPr>
        <p:spPr>
          <a:xfrm>
            <a:off x="9882368" y="3125832"/>
            <a:ext cx="1918335" cy="905727"/>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4"/>
                </a:solidFill>
                <a:latin typeface="Arial" panose="020B0604020202020204" pitchFamily="34" charset="0"/>
                <a:cs typeface="Arial" panose="020B0604020202020204" pitchFamily="34" charset="0"/>
              </a:rPr>
              <a:t>Resource: </a:t>
            </a:r>
            <a:r>
              <a:rPr lang="en-US" sz="1400">
                <a:latin typeface="Arial" panose="020B0604020202020204" pitchFamily="34" charset="0"/>
                <a:cs typeface="Arial" panose="020B0604020202020204" pitchFamily="34" charset="0"/>
                <a:hlinkClick r:id="rId5"/>
              </a:rPr>
              <a:t>The State of ALICE in Indiana</a:t>
            </a:r>
            <a:endParaRPr lang="en-US" sz="1400">
              <a:latin typeface="Arial" panose="020B0604020202020204" pitchFamily="34" charset="0"/>
              <a:cs typeface="Arial" panose="020B0604020202020204" pitchFamily="34" charset="0"/>
            </a:endParaRPr>
          </a:p>
        </p:txBody>
      </p:sp>
      <p:pic>
        <p:nvPicPr>
          <p:cNvPr id="3" name="Picture 2" descr="Graphical user interface, application">
            <a:hlinkClick r:id="rId6"/>
            <a:extLst>
              <a:ext uri="{FF2B5EF4-FFF2-40B4-BE49-F238E27FC236}">
                <a16:creationId xmlns:a16="http://schemas.microsoft.com/office/drawing/2014/main" id="{D1D957E4-FDA3-C97E-AD51-0F9BCCB00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900530"/>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hart 11">
            <a:extLst>
              <a:ext uri="{FF2B5EF4-FFF2-40B4-BE49-F238E27FC236}">
                <a16:creationId xmlns:a16="http://schemas.microsoft.com/office/drawing/2014/main" id="{7D418432-62C5-DFDC-E9AC-A0EB607BBA46}"/>
              </a:ext>
            </a:extLst>
          </p:cNvPr>
          <p:cNvGraphicFramePr/>
          <p:nvPr>
            <p:extLst>
              <p:ext uri="{D42A27DB-BD31-4B8C-83A1-F6EECF244321}">
                <p14:modId xmlns:p14="http://schemas.microsoft.com/office/powerpoint/2010/main" val="1593276283"/>
              </p:ext>
            </p:extLst>
          </p:nvPr>
        </p:nvGraphicFramePr>
        <p:xfrm>
          <a:off x="1511751" y="1351912"/>
          <a:ext cx="8128000" cy="4643667"/>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1">
            <a:extLst>
              <a:ext uri="{FF2B5EF4-FFF2-40B4-BE49-F238E27FC236}">
                <a16:creationId xmlns:a16="http://schemas.microsoft.com/office/drawing/2014/main" id="{C3A50758-14D3-2D77-8BCE-143E0CD6F365}"/>
              </a:ext>
            </a:extLst>
          </p:cNvPr>
          <p:cNvSpPr txBox="1"/>
          <p:nvPr/>
        </p:nvSpPr>
        <p:spPr>
          <a:xfrm>
            <a:off x="2658203" y="1709810"/>
            <a:ext cx="679622" cy="3336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kern="1200">
                <a:solidFill>
                  <a:schemeClr val="accent1"/>
                </a:solidFill>
                <a:latin typeface="Arial" panose="020B0604020202020204" pitchFamily="34" charset="0"/>
                <a:cs typeface="Arial" panose="020B0604020202020204" pitchFamily="34" charset="0"/>
              </a:rPr>
              <a:t>38%</a:t>
            </a:r>
          </a:p>
        </p:txBody>
      </p:sp>
      <p:sp>
        <p:nvSpPr>
          <p:cNvPr id="5" name="TextBox 1">
            <a:extLst>
              <a:ext uri="{FF2B5EF4-FFF2-40B4-BE49-F238E27FC236}">
                <a16:creationId xmlns:a16="http://schemas.microsoft.com/office/drawing/2014/main" id="{C3A50758-14D3-2D77-8BCE-143E0CD6F365}"/>
              </a:ext>
            </a:extLst>
          </p:cNvPr>
          <p:cNvSpPr txBox="1"/>
          <p:nvPr/>
        </p:nvSpPr>
        <p:spPr>
          <a:xfrm>
            <a:off x="3493272" y="1641068"/>
            <a:ext cx="697673" cy="3336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kern="1200">
                <a:solidFill>
                  <a:schemeClr val="accent1"/>
                </a:solidFill>
                <a:latin typeface="Arial" panose="020B0604020202020204" pitchFamily="34" charset="0"/>
                <a:cs typeface="Arial" panose="020B0604020202020204" pitchFamily="34" charset="0"/>
              </a:rPr>
              <a:t>39%</a:t>
            </a:r>
          </a:p>
        </p:txBody>
      </p:sp>
      <p:sp>
        <p:nvSpPr>
          <p:cNvPr id="6" name="TextBox 1">
            <a:extLst>
              <a:ext uri="{FF2B5EF4-FFF2-40B4-BE49-F238E27FC236}">
                <a16:creationId xmlns:a16="http://schemas.microsoft.com/office/drawing/2014/main" id="{C3A50758-14D3-2D77-8BCE-143E0CD6F365}"/>
              </a:ext>
            </a:extLst>
          </p:cNvPr>
          <p:cNvSpPr txBox="1"/>
          <p:nvPr/>
        </p:nvSpPr>
        <p:spPr>
          <a:xfrm>
            <a:off x="4397338" y="1698237"/>
            <a:ext cx="679622" cy="3336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a:solidFill>
                  <a:schemeClr val="accent1"/>
                </a:solidFill>
                <a:latin typeface="Arial" panose="020B0604020202020204" pitchFamily="34" charset="0"/>
                <a:cs typeface="Arial" panose="020B0604020202020204" pitchFamily="34" charset="0"/>
              </a:rPr>
              <a:t>38%</a:t>
            </a:r>
          </a:p>
        </p:txBody>
      </p:sp>
      <p:sp>
        <p:nvSpPr>
          <p:cNvPr id="7" name="TextBox 1">
            <a:extLst>
              <a:ext uri="{FF2B5EF4-FFF2-40B4-BE49-F238E27FC236}">
                <a16:creationId xmlns:a16="http://schemas.microsoft.com/office/drawing/2014/main" id="{C3A50758-14D3-2D77-8BCE-143E0CD6F365}"/>
              </a:ext>
            </a:extLst>
          </p:cNvPr>
          <p:cNvSpPr txBox="1"/>
          <p:nvPr/>
        </p:nvSpPr>
        <p:spPr>
          <a:xfrm>
            <a:off x="5266175" y="1822946"/>
            <a:ext cx="679622" cy="3336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a:solidFill>
                  <a:schemeClr val="accent1"/>
                </a:solidFill>
                <a:latin typeface="Arial" panose="020B0604020202020204" pitchFamily="34" charset="0"/>
                <a:cs typeface="Arial" panose="020B0604020202020204" pitchFamily="34" charset="0"/>
              </a:rPr>
              <a:t>37%</a:t>
            </a:r>
          </a:p>
        </p:txBody>
      </p:sp>
      <p:sp>
        <p:nvSpPr>
          <p:cNvPr id="8" name="TextBox 1">
            <a:extLst>
              <a:ext uri="{FF2B5EF4-FFF2-40B4-BE49-F238E27FC236}">
                <a16:creationId xmlns:a16="http://schemas.microsoft.com/office/drawing/2014/main" id="{C3A50758-14D3-2D77-8BCE-143E0CD6F365}"/>
              </a:ext>
            </a:extLst>
          </p:cNvPr>
          <p:cNvSpPr txBox="1"/>
          <p:nvPr/>
        </p:nvSpPr>
        <p:spPr>
          <a:xfrm>
            <a:off x="6137232" y="1732952"/>
            <a:ext cx="679622" cy="3336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a:solidFill>
                  <a:schemeClr val="accent1"/>
                </a:solidFill>
                <a:latin typeface="Arial" panose="020B0604020202020204" pitchFamily="34" charset="0"/>
                <a:cs typeface="Arial" panose="020B0604020202020204" pitchFamily="34" charset="0"/>
              </a:rPr>
              <a:t>38%</a:t>
            </a:r>
          </a:p>
        </p:txBody>
      </p:sp>
      <p:sp>
        <p:nvSpPr>
          <p:cNvPr id="13" name="TextBox 1">
            <a:extLst>
              <a:ext uri="{FF2B5EF4-FFF2-40B4-BE49-F238E27FC236}">
                <a16:creationId xmlns:a16="http://schemas.microsoft.com/office/drawing/2014/main" id="{C3A50758-14D3-2D77-8BCE-143E0CD6F365}"/>
              </a:ext>
            </a:extLst>
          </p:cNvPr>
          <p:cNvSpPr txBox="1"/>
          <p:nvPr/>
        </p:nvSpPr>
        <p:spPr>
          <a:xfrm>
            <a:off x="7005310" y="1641065"/>
            <a:ext cx="679622" cy="3336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a:solidFill>
                  <a:schemeClr val="accent1"/>
                </a:solidFill>
                <a:latin typeface="Arial" panose="020B0604020202020204" pitchFamily="34" charset="0"/>
                <a:cs typeface="Arial" panose="020B0604020202020204" pitchFamily="34" charset="0"/>
              </a:rPr>
              <a:t>39%</a:t>
            </a:r>
          </a:p>
        </p:txBody>
      </p:sp>
      <p:sp>
        <p:nvSpPr>
          <p:cNvPr id="14" name="TextBox 1">
            <a:extLst>
              <a:ext uri="{FF2B5EF4-FFF2-40B4-BE49-F238E27FC236}">
                <a16:creationId xmlns:a16="http://schemas.microsoft.com/office/drawing/2014/main" id="{C3A50758-14D3-2D77-8BCE-143E0CD6F365}"/>
              </a:ext>
            </a:extLst>
          </p:cNvPr>
          <p:cNvSpPr txBox="1"/>
          <p:nvPr/>
        </p:nvSpPr>
        <p:spPr>
          <a:xfrm>
            <a:off x="7902077" y="1579279"/>
            <a:ext cx="679622" cy="3336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a:solidFill>
                  <a:schemeClr val="accent1"/>
                </a:solidFill>
                <a:latin typeface="Arial" panose="020B0604020202020204" pitchFamily="34" charset="0"/>
                <a:cs typeface="Arial" panose="020B0604020202020204" pitchFamily="34" charset="0"/>
              </a:rPr>
              <a:t>40%</a:t>
            </a:r>
          </a:p>
        </p:txBody>
      </p:sp>
      <p:sp>
        <p:nvSpPr>
          <p:cNvPr id="15" name="TextBox 1">
            <a:extLst>
              <a:ext uri="{FF2B5EF4-FFF2-40B4-BE49-F238E27FC236}">
                <a16:creationId xmlns:a16="http://schemas.microsoft.com/office/drawing/2014/main" id="{C3A50758-14D3-2D77-8BCE-143E0CD6F365}"/>
              </a:ext>
            </a:extLst>
          </p:cNvPr>
          <p:cNvSpPr txBox="1"/>
          <p:nvPr/>
        </p:nvSpPr>
        <p:spPr>
          <a:xfrm>
            <a:off x="8760162" y="1732177"/>
            <a:ext cx="679622" cy="3336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kern="1200">
                <a:solidFill>
                  <a:schemeClr val="accent1"/>
                </a:solidFill>
                <a:latin typeface="Arial" panose="020B0604020202020204" pitchFamily="34" charset="0"/>
                <a:cs typeface="Arial" panose="020B0604020202020204" pitchFamily="34" charset="0"/>
              </a:rPr>
              <a:t>38%</a:t>
            </a:r>
          </a:p>
        </p:txBody>
      </p:sp>
    </p:spTree>
    <p:extLst>
      <p:ext uri="{BB962C8B-B14F-4D97-AF65-F5344CB8AC3E}">
        <p14:creationId xmlns:p14="http://schemas.microsoft.com/office/powerpoint/2010/main" val="3015414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658A-72E7-FE6A-83FE-181431A92FAF}"/>
              </a:ext>
            </a:extLst>
          </p:cNvPr>
          <p:cNvSpPr>
            <a:spLocks noGrp="1"/>
          </p:cNvSpPr>
          <p:nvPr>
            <p:ph type="title"/>
          </p:nvPr>
        </p:nvSpPr>
        <p:spPr/>
        <p:txBody>
          <a:bodyPr/>
          <a:lstStyle/>
          <a:p>
            <a:r>
              <a:rPr lang="en-US" cap="none" dirty="0">
                <a:solidFill>
                  <a:schemeClr val="accent5"/>
                </a:solidFill>
              </a:rPr>
              <a:t>How YOU can get Involved in the IN BoS CoC</a:t>
            </a:r>
          </a:p>
        </p:txBody>
      </p:sp>
      <p:pic>
        <p:nvPicPr>
          <p:cNvPr id="4" name="Picture 3">
            <a:hlinkClick r:id="rId4"/>
            <a:extLst>
              <a:ext uri="{FF2B5EF4-FFF2-40B4-BE49-F238E27FC236}">
                <a16:creationId xmlns:a16="http://schemas.microsoft.com/office/drawing/2014/main" id="{9C084C39-6410-F509-BF99-719A633C7E20}"/>
              </a:ext>
            </a:extLst>
          </p:cNvPr>
          <p:cNvPicPr>
            <a:picLocks noChangeAspect="1"/>
          </p:cNvPicPr>
          <p:nvPr/>
        </p:nvPicPr>
        <p:blipFill>
          <a:blip r:embed="rId5"/>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5D523A4C-3C60-2E8C-0F17-A854C02954FF}"/>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7" name="Picture 6" descr="Graphical user interface, application">
            <a:extLst>
              <a:ext uri="{FF2B5EF4-FFF2-40B4-BE49-F238E27FC236}">
                <a16:creationId xmlns:a16="http://schemas.microsoft.com/office/drawing/2014/main" id="{6138B810-4EDC-CE5F-BE71-702A579971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7F12CC7E-7E81-8D77-0855-7A824CA8D6BB}"/>
              </a:ext>
            </a:extLst>
          </p:cNvPr>
          <p:cNvSpPr>
            <a:spLocks noGrp="1"/>
          </p:cNvSpPr>
          <p:nvPr>
            <p:ph idx="1"/>
          </p:nvPr>
        </p:nvSpPr>
        <p:spPr/>
        <p:txBody>
          <a:bodyPr/>
          <a:lstStyle/>
          <a:p>
            <a:endParaRPr lang="en-US"/>
          </a:p>
        </p:txBody>
      </p:sp>
      <p:graphicFrame>
        <p:nvGraphicFramePr>
          <p:cNvPr id="8" name="Content Placeholder 3">
            <a:extLst>
              <a:ext uri="{FF2B5EF4-FFF2-40B4-BE49-F238E27FC236}">
                <a16:creationId xmlns:a16="http://schemas.microsoft.com/office/drawing/2014/main" id="{B96CDD2A-3187-7D36-4B87-41ED18B761BA}"/>
              </a:ext>
            </a:extLst>
          </p:cNvPr>
          <p:cNvGraphicFramePr>
            <a:graphicFrameLocks/>
          </p:cNvGraphicFramePr>
          <p:nvPr>
            <p:extLst>
              <p:ext uri="{D42A27DB-BD31-4B8C-83A1-F6EECF244321}">
                <p14:modId xmlns:p14="http://schemas.microsoft.com/office/powerpoint/2010/main" val="4259312289"/>
              </p:ext>
            </p:extLst>
          </p:nvPr>
        </p:nvGraphicFramePr>
        <p:xfrm>
          <a:off x="447675" y="1425575"/>
          <a:ext cx="11152188"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24437600"/>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2DD87-B7EC-5220-23E2-99F4AB9E8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D7E03-08D6-AA88-0250-48902DA84777}"/>
              </a:ext>
            </a:extLst>
          </p:cNvPr>
          <p:cNvSpPr>
            <a:spLocks noGrp="1"/>
          </p:cNvSpPr>
          <p:nvPr>
            <p:ph type="title"/>
          </p:nvPr>
        </p:nvSpPr>
        <p:spPr/>
        <p:txBody>
          <a:bodyPr/>
          <a:lstStyle/>
          <a:p>
            <a:r>
              <a:rPr lang="en-US" cap="none" dirty="0">
                <a:solidFill>
                  <a:schemeClr val="accent5"/>
                </a:solidFill>
              </a:rPr>
              <a:t>How to Engage in Indianapolis</a:t>
            </a:r>
          </a:p>
        </p:txBody>
      </p:sp>
      <p:pic>
        <p:nvPicPr>
          <p:cNvPr id="4" name="Picture 3">
            <a:hlinkClick r:id="rId3"/>
            <a:extLst>
              <a:ext uri="{FF2B5EF4-FFF2-40B4-BE49-F238E27FC236}">
                <a16:creationId xmlns:a16="http://schemas.microsoft.com/office/drawing/2014/main" id="{A8CCC7D7-9051-47C1-11CE-48A83C62F841}"/>
              </a:ext>
            </a:extLst>
          </p:cNvPr>
          <p:cNvPicPr>
            <a:picLocks noChangeAspect="1"/>
          </p:cNvPicPr>
          <p:nvPr/>
        </p:nvPicPr>
        <p:blipFill>
          <a:blip r:embed="rId4"/>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9EDDAF92-1C11-DAE5-93E3-FF1179BD17D1}"/>
              </a:ext>
            </a:extLst>
          </p:cNvPr>
          <p:cNvPicPr>
            <a:picLocks noChangeAspect="1"/>
          </p:cNvPicPr>
          <p:nvPr/>
        </p:nvPicPr>
        <p:blipFill rotWithShape="1">
          <a:blip r:embed="rId5">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7" name="Picture 6" descr="Graphical user interface, application">
            <a:extLst>
              <a:ext uri="{FF2B5EF4-FFF2-40B4-BE49-F238E27FC236}">
                <a16:creationId xmlns:a16="http://schemas.microsoft.com/office/drawing/2014/main" id="{9C2F108F-A139-EF5E-25E4-01625E9945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936948E-7FD9-7E53-441E-6F43C3A29E41}"/>
              </a:ext>
            </a:extLst>
          </p:cNvPr>
          <p:cNvPicPr>
            <a:picLocks noChangeAspect="1"/>
          </p:cNvPicPr>
          <p:nvPr/>
        </p:nvPicPr>
        <p:blipFill>
          <a:blip r:embed="rId7"/>
          <a:srcRect l="17243" t="7407" r="1112" b="8148"/>
          <a:stretch>
            <a:fillRect/>
          </a:stretch>
        </p:blipFill>
        <p:spPr>
          <a:xfrm>
            <a:off x="4662313" y="1662357"/>
            <a:ext cx="3322700" cy="34365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C0B7B5B3-7396-9884-D228-2E8B3242DDDF}"/>
              </a:ext>
            </a:extLst>
          </p:cNvPr>
          <p:cNvPicPr>
            <a:picLocks noChangeAspect="1"/>
          </p:cNvPicPr>
          <p:nvPr/>
        </p:nvPicPr>
        <p:blipFill>
          <a:blip r:embed="rId8"/>
          <a:stretch>
            <a:fillRect/>
          </a:stretch>
        </p:blipFill>
        <p:spPr>
          <a:xfrm>
            <a:off x="446619" y="1742534"/>
            <a:ext cx="3555250" cy="32762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a:extLst>
              <a:ext uri="{FF2B5EF4-FFF2-40B4-BE49-F238E27FC236}">
                <a16:creationId xmlns:a16="http://schemas.microsoft.com/office/drawing/2014/main" id="{FA89E1B2-9CF6-A31B-43DD-A7063AEBAB69}"/>
              </a:ext>
            </a:extLst>
          </p:cNvPr>
          <p:cNvPicPr>
            <a:picLocks noChangeAspect="1"/>
          </p:cNvPicPr>
          <p:nvPr/>
        </p:nvPicPr>
        <p:blipFill>
          <a:blip r:embed="rId9"/>
          <a:stretch>
            <a:fillRect/>
          </a:stretch>
        </p:blipFill>
        <p:spPr>
          <a:xfrm>
            <a:off x="8645458" y="1713773"/>
            <a:ext cx="3333750" cy="3333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TextBox 13">
            <a:extLst>
              <a:ext uri="{FF2B5EF4-FFF2-40B4-BE49-F238E27FC236}">
                <a16:creationId xmlns:a16="http://schemas.microsoft.com/office/drawing/2014/main" id="{C36BE694-9E53-0AAA-A50F-31F9CDA81E5C}"/>
              </a:ext>
            </a:extLst>
          </p:cNvPr>
          <p:cNvSpPr txBox="1"/>
          <p:nvPr/>
        </p:nvSpPr>
        <p:spPr>
          <a:xfrm>
            <a:off x="5414215" y="5210409"/>
            <a:ext cx="2365216" cy="292388"/>
          </a:xfrm>
          <a:prstGeom prst="rect">
            <a:avLst/>
          </a:prstGeom>
          <a:noFill/>
        </p:spPr>
        <p:txBody>
          <a:bodyPr wrap="square">
            <a:spAutoFit/>
          </a:bodyPr>
          <a:lstStyle/>
          <a:p>
            <a:r>
              <a:rPr lang="en-US" sz="1300">
                <a:hlinkClick r:id="rId10"/>
              </a:rPr>
              <a:t>https://www.chipindy.org/hoh/</a:t>
            </a:r>
            <a:r>
              <a:rPr lang="en-US" sz="1300"/>
              <a:t> </a:t>
            </a:r>
          </a:p>
        </p:txBody>
      </p:sp>
      <p:sp>
        <p:nvSpPr>
          <p:cNvPr id="15" name="TextBox 14">
            <a:extLst>
              <a:ext uri="{FF2B5EF4-FFF2-40B4-BE49-F238E27FC236}">
                <a16:creationId xmlns:a16="http://schemas.microsoft.com/office/drawing/2014/main" id="{9ED292B8-3594-6CDE-AD92-EAFD88918B48}"/>
              </a:ext>
            </a:extLst>
          </p:cNvPr>
          <p:cNvSpPr txBox="1"/>
          <p:nvPr/>
        </p:nvSpPr>
        <p:spPr>
          <a:xfrm>
            <a:off x="741259" y="5210409"/>
            <a:ext cx="2906181" cy="292388"/>
          </a:xfrm>
          <a:prstGeom prst="rect">
            <a:avLst/>
          </a:prstGeom>
          <a:noFill/>
        </p:spPr>
        <p:txBody>
          <a:bodyPr wrap="square">
            <a:spAutoFit/>
          </a:bodyPr>
          <a:lstStyle/>
          <a:p>
            <a:r>
              <a:rPr lang="en-US" sz="1300">
                <a:hlinkClick r:id="rId11"/>
              </a:rPr>
              <a:t>https://www.chipindy.org/streetreach/</a:t>
            </a:r>
            <a:r>
              <a:rPr lang="en-US" sz="1300"/>
              <a:t> </a:t>
            </a:r>
          </a:p>
        </p:txBody>
      </p:sp>
      <p:sp>
        <p:nvSpPr>
          <p:cNvPr id="16" name="TextBox 15">
            <a:extLst>
              <a:ext uri="{FF2B5EF4-FFF2-40B4-BE49-F238E27FC236}">
                <a16:creationId xmlns:a16="http://schemas.microsoft.com/office/drawing/2014/main" id="{97762D6A-3549-E4FD-62D4-3E76D338BF5C}"/>
              </a:ext>
            </a:extLst>
          </p:cNvPr>
          <p:cNvSpPr txBox="1"/>
          <p:nvPr/>
        </p:nvSpPr>
        <p:spPr>
          <a:xfrm>
            <a:off x="8636750" y="5210409"/>
            <a:ext cx="3555250" cy="292388"/>
          </a:xfrm>
          <a:prstGeom prst="rect">
            <a:avLst/>
          </a:prstGeom>
          <a:noFill/>
        </p:spPr>
        <p:txBody>
          <a:bodyPr wrap="square">
            <a:spAutoFit/>
          </a:bodyPr>
          <a:lstStyle/>
          <a:p>
            <a:r>
              <a:rPr lang="en-US" sz="1300">
                <a:hlinkClick r:id="rId12"/>
              </a:rPr>
              <a:t>https://www.chipindy.org/streetstohomeindy</a:t>
            </a:r>
            <a:r>
              <a:rPr lang="en-US" sz="1300"/>
              <a:t> </a:t>
            </a:r>
          </a:p>
        </p:txBody>
      </p:sp>
    </p:spTree>
    <p:extLst>
      <p:ext uri="{BB962C8B-B14F-4D97-AF65-F5344CB8AC3E}">
        <p14:creationId xmlns:p14="http://schemas.microsoft.com/office/powerpoint/2010/main" val="282616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F9B9-8E7A-4910-89B5-97210D07D4F2}"/>
              </a:ext>
            </a:extLst>
          </p:cNvPr>
          <p:cNvSpPr>
            <a:spLocks noGrp="1"/>
          </p:cNvSpPr>
          <p:nvPr>
            <p:ph type="title"/>
          </p:nvPr>
        </p:nvSpPr>
        <p:spPr>
          <a:xfrm>
            <a:off x="446619" y="0"/>
            <a:ext cx="11152716" cy="1143000"/>
          </a:xfrm>
          <a:noFill/>
          <a:ln>
            <a:noFill/>
          </a:ln>
        </p:spPr>
        <p:txBody>
          <a:bodyPr vert="horz" wrap="square" lIns="91440" tIns="45720" rIns="91440" bIns="45720" numCol="1" anchor="ctr" anchorCtr="0" compatLnSpc="1">
            <a:prstTxWarp prst="textNoShape">
              <a:avLst/>
            </a:prstTxWarp>
          </a:bodyPr>
          <a:lstStyle/>
          <a:p>
            <a:r>
              <a:rPr lang="en-US" cap="none" dirty="0">
                <a:solidFill>
                  <a:srgbClr val="D05F27"/>
                </a:solidFill>
                <a:latin typeface="Arial Bold" panose="020B0704020202020204" pitchFamily="34" charset="0"/>
                <a:ea typeface="ＭＳ Ｐゴシック" panose="020B0600070205080204" pitchFamily="34" charset="-128"/>
                <a:cs typeface="Arial Bold" panose="020B0704020202020204" pitchFamily="34" charset="0"/>
              </a:rPr>
              <a:t>Acronyms Used in This Presentation </a:t>
            </a:r>
          </a:p>
        </p:txBody>
      </p:sp>
      <p:sp>
        <p:nvSpPr>
          <p:cNvPr id="3" name="Content Placeholder 2">
            <a:extLst>
              <a:ext uri="{FF2B5EF4-FFF2-40B4-BE49-F238E27FC236}">
                <a16:creationId xmlns:a16="http://schemas.microsoft.com/office/drawing/2014/main" id="{BB351D9E-E596-47B7-9F0A-1ED2F7B9C143}"/>
              </a:ext>
            </a:extLst>
          </p:cNvPr>
          <p:cNvSpPr>
            <a:spLocks noGrp="1"/>
          </p:cNvSpPr>
          <p:nvPr>
            <p:ph idx="1"/>
          </p:nvPr>
        </p:nvSpPr>
        <p:spPr>
          <a:xfrm>
            <a:off x="446619" y="1166018"/>
            <a:ext cx="11152715" cy="4525963"/>
          </a:xfrm>
        </p:spPr>
        <p:txBody>
          <a:bodyPr numCol="2" anchor="ctr"/>
          <a:lstStyle/>
          <a:p>
            <a:pPr marL="285750" indent="-285750">
              <a:buFont typeface="Arial" panose="020B0604020202020204" pitchFamily="34" charset="0"/>
              <a:buChar char="•"/>
            </a:pPr>
            <a:r>
              <a:rPr lang="en-US" sz="2000" dirty="0">
                <a:solidFill>
                  <a:schemeClr val="accent1"/>
                </a:solidFill>
              </a:rPr>
              <a:t>AHAR: Annual Homeless Assessment Report</a:t>
            </a:r>
          </a:p>
          <a:p>
            <a:pPr marL="285750" indent="-285750">
              <a:buFont typeface="Arial" panose="020B0604020202020204" pitchFamily="34" charset="0"/>
              <a:buChar char="•"/>
            </a:pPr>
            <a:r>
              <a:rPr lang="en-US" sz="2000" dirty="0">
                <a:solidFill>
                  <a:schemeClr val="accent1"/>
                </a:solidFill>
              </a:rPr>
              <a:t>ALICE: </a:t>
            </a:r>
            <a:r>
              <a:rPr lang="en-US" dirty="0">
                <a:solidFill>
                  <a:schemeClr val="accent1"/>
                </a:solidFill>
              </a:rPr>
              <a:t>Asset Limited, Income-Constrained, Employed</a:t>
            </a:r>
            <a:endParaRPr lang="en-US" sz="2000" dirty="0">
              <a:solidFill>
                <a:schemeClr val="accent1"/>
              </a:solidFill>
            </a:endParaRPr>
          </a:p>
          <a:p>
            <a:pPr marL="285750" indent="-285750">
              <a:buFont typeface="Arial" panose="020B0604020202020204" pitchFamily="34" charset="0"/>
              <a:buChar char="•"/>
            </a:pPr>
            <a:r>
              <a:rPr lang="en-US" sz="2000" dirty="0">
                <a:solidFill>
                  <a:schemeClr val="accent1"/>
                </a:solidFill>
              </a:rPr>
              <a:t>BoS: Balance of State (91 out of 92 counties in Indiana)</a:t>
            </a:r>
          </a:p>
          <a:p>
            <a:pPr marL="285750" indent="-285750">
              <a:buFont typeface="Arial" panose="020B0604020202020204" pitchFamily="34" charset="0"/>
              <a:buChar char="•"/>
            </a:pPr>
            <a:r>
              <a:rPr lang="en-US" sz="2000" dirty="0">
                <a:solidFill>
                  <a:schemeClr val="accent1"/>
                </a:solidFill>
              </a:rPr>
              <a:t>CE: Coordinated Entry</a:t>
            </a:r>
          </a:p>
          <a:p>
            <a:pPr marL="285750" indent="-285750">
              <a:buFont typeface="Arial" panose="020B0604020202020204" pitchFamily="34" charset="0"/>
              <a:buChar char="•"/>
            </a:pPr>
            <a:r>
              <a:rPr lang="en-US" sz="2000" dirty="0">
                <a:solidFill>
                  <a:schemeClr val="accent1"/>
                </a:solidFill>
              </a:rPr>
              <a:t>CHIP: Coalition for Homelessness and Prevention</a:t>
            </a:r>
          </a:p>
          <a:p>
            <a:pPr marL="285750" indent="-285750">
              <a:buFont typeface="Arial" panose="020B0604020202020204" pitchFamily="34" charset="0"/>
              <a:buChar char="•"/>
            </a:pPr>
            <a:r>
              <a:rPr lang="en-US" sz="2000" dirty="0">
                <a:solidFill>
                  <a:schemeClr val="accent1"/>
                </a:solidFill>
              </a:rPr>
              <a:t>CoC: Continuum of Care</a:t>
            </a:r>
          </a:p>
          <a:p>
            <a:pPr marL="285750" indent="-285750">
              <a:buFont typeface="Arial" panose="020B0604020202020204" pitchFamily="34" charset="0"/>
              <a:buChar char="•"/>
            </a:pPr>
            <a:r>
              <a:rPr lang="en-US" sz="2000" dirty="0">
                <a:solidFill>
                  <a:schemeClr val="accent1"/>
                </a:solidFill>
              </a:rPr>
              <a:t>DV: Domestic Violence</a:t>
            </a:r>
          </a:p>
          <a:p>
            <a:pPr marL="285750" indent="-285750">
              <a:buFont typeface="Arial" panose="020B0604020202020204" pitchFamily="34" charset="0"/>
              <a:buChar char="•"/>
            </a:pPr>
            <a:r>
              <a:rPr lang="en-US" sz="2000" dirty="0">
                <a:solidFill>
                  <a:schemeClr val="accent1"/>
                </a:solidFill>
              </a:rPr>
              <a:t>ES: Emergency Shelter</a:t>
            </a:r>
          </a:p>
          <a:p>
            <a:pPr marL="285750" indent="-285750">
              <a:buFont typeface="Arial" panose="020B0604020202020204" pitchFamily="34" charset="0"/>
              <a:buChar char="•"/>
            </a:pPr>
            <a:r>
              <a:rPr lang="en-US" sz="2000" dirty="0">
                <a:solidFill>
                  <a:schemeClr val="accent1"/>
                </a:solidFill>
              </a:rPr>
              <a:t>HIC: Housing Inventory Count </a:t>
            </a:r>
          </a:p>
          <a:p>
            <a:pPr marL="285750" indent="-285750">
              <a:buFont typeface="Arial" panose="020B0604020202020204" pitchFamily="34" charset="0"/>
              <a:buChar char="•"/>
            </a:pPr>
            <a:r>
              <a:rPr lang="en-US" sz="2000" dirty="0">
                <a:solidFill>
                  <a:schemeClr val="accent1"/>
                </a:solidFill>
              </a:rPr>
              <a:t>HMIS: Homeless Management Information System</a:t>
            </a:r>
          </a:p>
          <a:p>
            <a:pPr marL="285750" indent="-285750">
              <a:buFont typeface="Arial" panose="020B0604020202020204" pitchFamily="34" charset="0"/>
              <a:buChar char="•"/>
            </a:pPr>
            <a:r>
              <a:rPr lang="en-US" sz="2000" dirty="0">
                <a:solidFill>
                  <a:schemeClr val="accent1"/>
                </a:solidFill>
              </a:rPr>
              <a:t>HUD: Housing and Urban Development</a:t>
            </a:r>
          </a:p>
          <a:p>
            <a:pPr marL="285750" indent="-285750">
              <a:buFont typeface="Arial" panose="020B0604020202020204" pitchFamily="34" charset="0"/>
              <a:buChar char="•"/>
            </a:pPr>
            <a:r>
              <a:rPr lang="en-US" sz="2000" dirty="0">
                <a:solidFill>
                  <a:schemeClr val="accent1"/>
                </a:solidFill>
              </a:rPr>
              <a:t>LSA: Longitudinal Systems Analysis</a:t>
            </a:r>
          </a:p>
          <a:p>
            <a:pPr marL="285750" indent="-285750">
              <a:buFont typeface="Arial" panose="020B0604020202020204" pitchFamily="34" charset="0"/>
              <a:buChar char="•"/>
            </a:pPr>
            <a:r>
              <a:rPr lang="en-US" sz="2000" dirty="0">
                <a:solidFill>
                  <a:schemeClr val="accent1"/>
                </a:solidFill>
              </a:rPr>
              <a:t>OPH: Other Permanent Housing</a:t>
            </a:r>
          </a:p>
          <a:p>
            <a:pPr marL="285750" indent="-285750">
              <a:buFont typeface="Arial" panose="020B0604020202020204" pitchFamily="34" charset="0"/>
              <a:buChar char="•"/>
            </a:pPr>
            <a:r>
              <a:rPr lang="en-US" sz="2000" dirty="0">
                <a:solidFill>
                  <a:schemeClr val="accent1"/>
                </a:solidFill>
              </a:rPr>
              <a:t>PIT: Point In Time [Count] </a:t>
            </a:r>
          </a:p>
          <a:p>
            <a:pPr marL="285750" indent="-285750">
              <a:buFont typeface="Arial" panose="020B0604020202020204" pitchFamily="34" charset="0"/>
              <a:buChar char="•"/>
            </a:pPr>
            <a:r>
              <a:rPr lang="en-US" sz="2000" dirty="0">
                <a:solidFill>
                  <a:schemeClr val="accent1"/>
                </a:solidFill>
              </a:rPr>
              <a:t>PSH: Permanent Supportive Housing</a:t>
            </a:r>
          </a:p>
          <a:p>
            <a:pPr marL="285750" indent="-285750">
              <a:buFont typeface="Arial" panose="020B0604020202020204" pitchFamily="34" charset="0"/>
              <a:buChar char="•"/>
            </a:pPr>
            <a:r>
              <a:rPr lang="en-US" sz="2000" dirty="0">
                <a:solidFill>
                  <a:schemeClr val="accent1"/>
                </a:solidFill>
              </a:rPr>
              <a:t>RRH: Rapid Re-Housing</a:t>
            </a:r>
          </a:p>
          <a:p>
            <a:pPr marL="285750" indent="-285750">
              <a:buFont typeface="Arial" panose="020B0604020202020204" pitchFamily="34" charset="0"/>
              <a:buChar char="•"/>
            </a:pPr>
            <a:r>
              <a:rPr lang="en-US" sz="2000" dirty="0">
                <a:solidFill>
                  <a:schemeClr val="accent1"/>
                </a:solidFill>
              </a:rPr>
              <a:t>SPM: System Performance Measures</a:t>
            </a:r>
          </a:p>
          <a:p>
            <a:pPr marL="285750" indent="-285750">
              <a:buFont typeface="Arial" panose="020B0604020202020204" pitchFamily="34" charset="0"/>
              <a:buChar char="•"/>
            </a:pPr>
            <a:r>
              <a:rPr lang="en-US" sz="2000" dirty="0">
                <a:solidFill>
                  <a:schemeClr val="accent1"/>
                </a:solidFill>
              </a:rPr>
              <a:t>TH: Transitional Housing </a:t>
            </a:r>
          </a:p>
        </p:txBody>
      </p:sp>
      <p:pic>
        <p:nvPicPr>
          <p:cNvPr id="4" name="Picture 3">
            <a:hlinkClick r:id="rId3"/>
            <a:extLst>
              <a:ext uri="{FF2B5EF4-FFF2-40B4-BE49-F238E27FC236}">
                <a16:creationId xmlns:a16="http://schemas.microsoft.com/office/drawing/2014/main" id="{BA87CCFF-49E6-A1F8-6DE6-963B032A1B87}"/>
              </a:ext>
            </a:extLst>
          </p:cNvPr>
          <p:cNvPicPr>
            <a:picLocks noChangeAspect="1"/>
          </p:cNvPicPr>
          <p:nvPr/>
        </p:nvPicPr>
        <p:blipFill>
          <a:blip r:embed="rId4"/>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A46667AF-D5AB-7507-BFAD-103C5B196C8B}"/>
              </a:ext>
            </a:extLst>
          </p:cNvPr>
          <p:cNvPicPr>
            <a:picLocks noChangeAspect="1"/>
          </p:cNvPicPr>
          <p:nvPr/>
        </p:nvPicPr>
        <p:blipFill rotWithShape="1">
          <a:blip r:embed="rId5">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7" name="Picture 6" descr="Graphical user interface, application">
            <a:extLst>
              <a:ext uri="{FF2B5EF4-FFF2-40B4-BE49-F238E27FC236}">
                <a16:creationId xmlns:a16="http://schemas.microsoft.com/office/drawing/2014/main" id="{92491D3E-1E39-F588-C25C-E5691C7DB3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94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58B62B01-D2BF-43F4-F17A-5A923C3C422A}"/>
              </a:ext>
            </a:extLst>
          </p:cNvPr>
          <p:cNvGraphicFramePr>
            <a:graphicFrameLocks noGrp="1"/>
          </p:cNvGraphicFramePr>
          <p:nvPr>
            <p:ph idx="1"/>
            <p:extLst>
              <p:ext uri="{D42A27DB-BD31-4B8C-83A1-F6EECF244321}">
                <p14:modId xmlns:p14="http://schemas.microsoft.com/office/powerpoint/2010/main" val="2774512883"/>
              </p:ext>
            </p:extLst>
          </p:nvPr>
        </p:nvGraphicFramePr>
        <p:xfrm>
          <a:off x="447147" y="1298128"/>
          <a:ext cx="111521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hlinkClick r:id="rId8"/>
            <a:extLst>
              <a:ext uri="{FF2B5EF4-FFF2-40B4-BE49-F238E27FC236}">
                <a16:creationId xmlns:a16="http://schemas.microsoft.com/office/drawing/2014/main" id="{65E1D711-BDA3-B8F9-85B3-EE04B68B5BDC}"/>
              </a:ext>
            </a:extLst>
          </p:cNvPr>
          <p:cNvPicPr>
            <a:picLocks noChangeAspect="1"/>
          </p:cNvPicPr>
          <p:nvPr/>
        </p:nvPicPr>
        <p:blipFill>
          <a:blip r:embed="rId9"/>
          <a:stretch>
            <a:fillRect/>
          </a:stretch>
        </p:blipFill>
        <p:spPr>
          <a:xfrm>
            <a:off x="8879288" y="5900530"/>
            <a:ext cx="2866090" cy="895089"/>
          </a:xfrm>
          <a:prstGeom prst="rect">
            <a:avLst/>
          </a:prstGeom>
        </p:spPr>
      </p:pic>
      <p:pic>
        <p:nvPicPr>
          <p:cNvPr id="6" name="Picture 5" descr="A blue and white logo&#10;&#10;Description automatically generated">
            <a:extLst>
              <a:ext uri="{FF2B5EF4-FFF2-40B4-BE49-F238E27FC236}">
                <a16:creationId xmlns:a16="http://schemas.microsoft.com/office/drawing/2014/main" id="{628F5FDB-7FB5-65A6-55B9-21790C7A8C8B}"/>
              </a:ext>
            </a:extLst>
          </p:cNvPr>
          <p:cNvPicPr>
            <a:picLocks noChangeAspect="1"/>
          </p:cNvPicPr>
          <p:nvPr/>
        </p:nvPicPr>
        <p:blipFill rotWithShape="1">
          <a:blip r:embed="rId10">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5" name="Picture 4" descr="Graphical user interface, application">
            <a:extLst>
              <a:ext uri="{FF2B5EF4-FFF2-40B4-BE49-F238E27FC236}">
                <a16:creationId xmlns:a16="http://schemas.microsoft.com/office/drawing/2014/main" id="{7E7E3696-4CF8-C62E-EFE0-537C3C704C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15B8BF75-C4D4-C1ED-6893-724834AD2021}"/>
              </a:ext>
            </a:extLst>
          </p:cNvPr>
          <p:cNvSpPr txBox="1">
            <a:spLocks/>
          </p:cNvSpPr>
          <p:nvPr/>
        </p:nvSpPr>
        <p:spPr bwMode="auto">
          <a:xfrm>
            <a:off x="446619" y="262732"/>
            <a:ext cx="111527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i="0" kern="1200" cap="all">
                <a:solidFill>
                  <a:srgbClr val="5B9C9F"/>
                </a:solidFill>
                <a:latin typeface="Arial Bold"/>
                <a:ea typeface="ＭＳ Ｐゴシック" pitchFamily="-112" charset="-128"/>
                <a:cs typeface="Arial Bold"/>
              </a:defRPr>
            </a:lvl1pPr>
            <a:lvl2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189"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6pPr>
            <a:lvl7pPr marL="914377"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7pPr>
            <a:lvl8pPr marL="1371566"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8pPr>
            <a:lvl9pPr marL="1828754"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9pPr>
          </a:lstStyle>
          <a:p>
            <a:r>
              <a:rPr lang="en-US" cap="none" dirty="0">
                <a:solidFill>
                  <a:schemeClr val="accent5"/>
                </a:solidFill>
              </a:rPr>
              <a:t>Agenda</a:t>
            </a:r>
          </a:p>
        </p:txBody>
      </p:sp>
    </p:spTree>
    <p:extLst>
      <p:ext uri="{BB962C8B-B14F-4D97-AF65-F5344CB8AC3E}">
        <p14:creationId xmlns:p14="http://schemas.microsoft.com/office/powerpoint/2010/main" val="519515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F07CB-4114-4056-9BCD-F2E3E2EFBFF0}"/>
              </a:ext>
            </a:extLst>
          </p:cNvPr>
          <p:cNvSpPr>
            <a:spLocks noGrp="1"/>
          </p:cNvSpPr>
          <p:nvPr>
            <p:ph type="ctrTitle"/>
          </p:nvPr>
        </p:nvSpPr>
        <p:spPr>
          <a:xfrm>
            <a:off x="914400" y="2490645"/>
            <a:ext cx="10363200" cy="1139841"/>
          </a:xfrm>
        </p:spPr>
        <p:txBody>
          <a:bodyPr/>
          <a:lstStyle/>
          <a:p>
            <a:pPr algn="ctr"/>
            <a:r>
              <a:rPr lang="en-US" sz="6000">
                <a:solidFill>
                  <a:schemeClr val="bg1"/>
                </a:solidFill>
                <a:latin typeface="Arial" panose="020B0604020202020204" pitchFamily="34" charset="0"/>
                <a:cs typeface="Arial" panose="020B0604020202020204" pitchFamily="34" charset="0"/>
              </a:rPr>
              <a:t>Thank you for joining us today!</a:t>
            </a:r>
            <a:br>
              <a:rPr lang="en-US" sz="8000">
                <a:solidFill>
                  <a:schemeClr val="bg1"/>
                </a:solidFill>
              </a:rPr>
            </a:br>
            <a:endParaRPr lang="en-US" sz="8000">
              <a:solidFill>
                <a:schemeClr val="bg1"/>
              </a:solidFill>
            </a:endParaRPr>
          </a:p>
        </p:txBody>
      </p:sp>
      <p:sp>
        <p:nvSpPr>
          <p:cNvPr id="3" name="Title 1">
            <a:extLst>
              <a:ext uri="{FF2B5EF4-FFF2-40B4-BE49-F238E27FC236}">
                <a16:creationId xmlns:a16="http://schemas.microsoft.com/office/drawing/2014/main" id="{BCDDDDEC-3EF7-D710-71E4-288136480628}"/>
              </a:ext>
            </a:extLst>
          </p:cNvPr>
          <p:cNvSpPr txBox="1">
            <a:spLocks/>
          </p:cNvSpPr>
          <p:nvPr/>
        </p:nvSpPr>
        <p:spPr bwMode="auto">
          <a:xfrm>
            <a:off x="2856910" y="3573759"/>
            <a:ext cx="6478180" cy="113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cap="all">
                <a:solidFill>
                  <a:srgbClr val="FFFFFF"/>
                </a:solidFill>
                <a:latin typeface="Arial Bold"/>
                <a:ea typeface="ＭＳ Ｐゴシック" pitchFamily="-112" charset="-128"/>
                <a:cs typeface="Arial Bold"/>
              </a:defRPr>
            </a:lvl1pPr>
            <a:lvl2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0" fontAlgn="base" hangingPunct="0">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189" algn="l" rtl="0" fontAlgn="base">
              <a:spcBef>
                <a:spcPct val="0"/>
              </a:spcBef>
              <a:spcAft>
                <a:spcPct val="0"/>
              </a:spcAft>
              <a:defRPr sz="3000">
                <a:solidFill>
                  <a:srgbClr val="F0AB00"/>
                </a:solidFill>
                <a:latin typeface="NeutraText-Demi" pitchFamily="-112" charset="0"/>
                <a:ea typeface="ＭＳ Ｐゴシック" pitchFamily="-112" charset="-128"/>
              </a:defRPr>
            </a:lvl6pPr>
            <a:lvl7pPr marL="914377" algn="l" rtl="0" fontAlgn="base">
              <a:spcBef>
                <a:spcPct val="0"/>
              </a:spcBef>
              <a:spcAft>
                <a:spcPct val="0"/>
              </a:spcAft>
              <a:defRPr sz="3000">
                <a:solidFill>
                  <a:srgbClr val="F0AB00"/>
                </a:solidFill>
                <a:latin typeface="NeutraText-Demi" pitchFamily="-112" charset="0"/>
                <a:ea typeface="ＭＳ Ｐゴシック" pitchFamily="-112" charset="-128"/>
              </a:defRPr>
            </a:lvl7pPr>
            <a:lvl8pPr marL="1371566" algn="l" rtl="0" fontAlgn="base">
              <a:spcBef>
                <a:spcPct val="0"/>
              </a:spcBef>
              <a:spcAft>
                <a:spcPct val="0"/>
              </a:spcAft>
              <a:defRPr sz="3000">
                <a:solidFill>
                  <a:srgbClr val="F0AB00"/>
                </a:solidFill>
                <a:latin typeface="NeutraText-Demi" pitchFamily="-112" charset="0"/>
                <a:ea typeface="ＭＳ Ｐゴシック" pitchFamily="-112" charset="-128"/>
              </a:defRPr>
            </a:lvl8pPr>
            <a:lvl9pPr marL="1828754" algn="l" rtl="0" fontAlgn="base">
              <a:spcBef>
                <a:spcPct val="0"/>
              </a:spcBef>
              <a:spcAft>
                <a:spcPct val="0"/>
              </a:spcAft>
              <a:defRPr sz="3000">
                <a:solidFill>
                  <a:srgbClr val="F0AB00"/>
                </a:solidFill>
                <a:latin typeface="NeutraText-Demi" pitchFamily="-112" charset="0"/>
                <a:ea typeface="ＭＳ Ｐゴシック" pitchFamily="-112" charset="-128"/>
              </a:defRPr>
            </a:lvl9pPr>
          </a:lstStyle>
          <a:p>
            <a:pPr algn="ctr"/>
            <a:endParaRPr lang="en-US" sz="2400">
              <a:solidFill>
                <a:schemeClr val="bg1"/>
              </a:solidFill>
              <a:latin typeface="Arial" panose="020B0604020202020204" pitchFamily="34" charset="0"/>
              <a:cs typeface="Arial" panose="020B0604020202020204" pitchFamily="34" charset="0"/>
            </a:endParaRPr>
          </a:p>
          <a:p>
            <a:pPr algn="ctr"/>
            <a:r>
              <a:rPr lang="en-US" sz="2400">
                <a:solidFill>
                  <a:schemeClr val="bg1"/>
                </a:solidFill>
                <a:latin typeface="Arial" panose="020B0604020202020204" pitchFamily="34" charset="0"/>
                <a:cs typeface="Arial" panose="020B0604020202020204" pitchFamily="34" charset="0"/>
              </a:rPr>
              <a:t>For any questions please email:</a:t>
            </a:r>
          </a:p>
          <a:p>
            <a:pPr algn="ctr"/>
            <a:r>
              <a:rPr lang="en-US" sz="1800" b="0">
                <a:solidFill>
                  <a:schemeClr val="accent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cocnetwork@ihcda.in.gov</a:t>
            </a:r>
            <a:endParaRPr lang="en-US" sz="1800" b="0">
              <a:solidFill>
                <a:schemeClr val="accent6"/>
              </a:solidFill>
              <a:latin typeface="Arial" panose="020B0604020202020204" pitchFamily="34" charset="0"/>
              <a:cs typeface="Arial" panose="020B0604020202020204" pitchFamily="34" charset="0"/>
            </a:endParaRPr>
          </a:p>
          <a:p>
            <a:pPr algn="ctr"/>
            <a:r>
              <a:rPr lang="en-US" sz="1800" b="0">
                <a:solidFill>
                  <a:schemeClr val="accent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aroll@chipindy.org</a:t>
            </a:r>
            <a:r>
              <a:rPr lang="en-US" sz="1800" b="0">
                <a:solidFill>
                  <a:schemeClr val="accent6"/>
                </a:solidFill>
                <a:latin typeface="Arial" panose="020B0604020202020204" pitchFamily="34" charset="0"/>
                <a:cs typeface="Arial" panose="020B0604020202020204" pitchFamily="34" charset="0"/>
              </a:rPr>
              <a:t> </a:t>
            </a:r>
          </a:p>
          <a:p>
            <a:pPr algn="ctr"/>
            <a:r>
              <a:rPr lang="en-US" sz="2400">
                <a:solidFill>
                  <a:schemeClr val="bg1"/>
                </a:solidFill>
                <a:highlight>
                  <a:srgbClr val="FFFF00"/>
                </a:highlight>
                <a:latin typeface="Arial" panose="020B0604020202020204" pitchFamily="34" charset="0"/>
                <a:cs typeface="Arial" panose="020B0604020202020204" pitchFamily="34" charset="0"/>
              </a:rPr>
              <a:t> </a:t>
            </a:r>
            <a:endParaRPr lang="en-US" sz="1800">
              <a:solidFill>
                <a:schemeClr val="bg1"/>
              </a:solidFill>
              <a:highlight>
                <a:srgbClr val="FFFF00"/>
              </a:highlight>
            </a:endParaRPr>
          </a:p>
        </p:txBody>
      </p:sp>
      <p:pic>
        <p:nvPicPr>
          <p:cNvPr id="5" name="Picture 4" descr="Graphical user interface, text, application&#10;&#10;AI-generated content may be incorrect.">
            <a:extLst>
              <a:ext uri="{FF2B5EF4-FFF2-40B4-BE49-F238E27FC236}">
                <a16:creationId xmlns:a16="http://schemas.microsoft.com/office/drawing/2014/main" id="{811B40C4-D2E6-D62B-11D3-E2EDE73F9EFB}"/>
              </a:ext>
            </a:extLst>
          </p:cNvPr>
          <p:cNvPicPr>
            <a:picLocks noChangeAspect="1"/>
          </p:cNvPicPr>
          <p:nvPr/>
        </p:nvPicPr>
        <p:blipFill>
          <a:blip r:embed="rId7">
            <a:extLst>
              <a:ext uri="{28A0092B-C50C-407E-A947-70E740481C1C}">
                <a14:useLocalDpi xmlns:a14="http://schemas.microsoft.com/office/drawing/2010/main" val="0"/>
              </a:ext>
            </a:extLst>
          </a:blip>
          <a:srcRect l="5891" t="18216" r="6124" b="16607"/>
          <a:stretch>
            <a:fillRect/>
          </a:stretch>
        </p:blipFill>
        <p:spPr>
          <a:xfrm>
            <a:off x="460373" y="5796715"/>
            <a:ext cx="3376611" cy="697131"/>
          </a:xfrm>
          <a:prstGeom prst="rect">
            <a:avLst/>
          </a:prstGeom>
        </p:spPr>
      </p:pic>
      <p:pic>
        <p:nvPicPr>
          <p:cNvPr id="6" name="Picture 5">
            <a:extLst>
              <a:ext uri="{FF2B5EF4-FFF2-40B4-BE49-F238E27FC236}">
                <a16:creationId xmlns:a16="http://schemas.microsoft.com/office/drawing/2014/main" id="{962F10E6-1A58-2242-3650-8A8AFFA840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4509" y="5663134"/>
            <a:ext cx="2622982" cy="830712"/>
          </a:xfrm>
          <a:prstGeom prst="rect">
            <a:avLst/>
          </a:prstGeom>
        </p:spPr>
      </p:pic>
    </p:spTree>
    <p:extLst>
      <p:ext uri="{BB962C8B-B14F-4D97-AF65-F5344CB8AC3E}">
        <p14:creationId xmlns:p14="http://schemas.microsoft.com/office/powerpoint/2010/main" val="2172628659"/>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60E872A-B201-C35C-BBA1-ED7AC46E0950}"/>
              </a:ext>
            </a:extLst>
          </p:cNvPr>
          <p:cNvGrpSpPr/>
          <p:nvPr/>
        </p:nvGrpSpPr>
        <p:grpSpPr>
          <a:xfrm>
            <a:off x="844697" y="1576094"/>
            <a:ext cx="10502605" cy="2746338"/>
            <a:chOff x="686157" y="2055831"/>
            <a:chExt cx="10502605" cy="2746338"/>
          </a:xfrm>
        </p:grpSpPr>
        <p:grpSp>
          <p:nvGrpSpPr>
            <p:cNvPr id="13" name="Group 12">
              <a:extLst>
                <a:ext uri="{FF2B5EF4-FFF2-40B4-BE49-F238E27FC236}">
                  <a16:creationId xmlns:a16="http://schemas.microsoft.com/office/drawing/2014/main" id="{00AF2D2D-E149-62D2-E60C-0B19EB43C2BC}"/>
                </a:ext>
              </a:extLst>
            </p:cNvPr>
            <p:cNvGrpSpPr/>
            <p:nvPr/>
          </p:nvGrpSpPr>
          <p:grpSpPr>
            <a:xfrm>
              <a:off x="8018941" y="2055831"/>
              <a:ext cx="3169821" cy="2746338"/>
              <a:chOff x="919819" y="2898407"/>
              <a:chExt cx="3169821" cy="2746338"/>
            </a:xfrm>
          </p:grpSpPr>
          <p:sp>
            <p:nvSpPr>
              <p:cNvPr id="8" name="Rectangle: Rounded Corners 7">
                <a:extLst>
                  <a:ext uri="{FF2B5EF4-FFF2-40B4-BE49-F238E27FC236}">
                    <a16:creationId xmlns:a16="http://schemas.microsoft.com/office/drawing/2014/main" id="{DA8D73D6-36D7-4C76-CFF6-05FB951E0FC1}"/>
                  </a:ext>
                </a:extLst>
              </p:cNvPr>
              <p:cNvSpPr/>
              <p:nvPr/>
            </p:nvSpPr>
            <p:spPr>
              <a:xfrm>
                <a:off x="919819" y="2898407"/>
                <a:ext cx="2998788" cy="2746338"/>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4"/>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A3FBED3-1FD5-23E1-E2B7-DF89264FDC80}"/>
                  </a:ext>
                </a:extLst>
              </p:cNvPr>
              <p:cNvSpPr/>
              <p:nvPr/>
            </p:nvSpPr>
            <p:spPr>
              <a:xfrm>
                <a:off x="1090852" y="3035445"/>
                <a:ext cx="2998788" cy="2609300"/>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rPr>
                  <a:t>HUD Federal Reports Archive</a:t>
                </a:r>
              </a:p>
              <a:p>
                <a:pPr algn="ctr"/>
                <a:r>
                  <a:rPr lang="en-US" sz="2400">
                    <a:solidFill>
                      <a:schemeClr val="bg1"/>
                    </a:solidFill>
                    <a:latin typeface="Arial" panose="020B0604020202020204" pitchFamily="34" charset="0"/>
                    <a:cs typeface="Arial" panose="020B0604020202020204" pitchFamily="34" charset="0"/>
                  </a:rPr>
                  <a:t>HIC, PIT, LSA, SPM</a:t>
                </a:r>
              </a:p>
            </p:txBody>
          </p:sp>
        </p:grpSp>
        <p:grpSp>
          <p:nvGrpSpPr>
            <p:cNvPr id="14" name="Group 13">
              <a:extLst>
                <a:ext uri="{FF2B5EF4-FFF2-40B4-BE49-F238E27FC236}">
                  <a16:creationId xmlns:a16="http://schemas.microsoft.com/office/drawing/2014/main" id="{73BB8C70-CF24-905D-8623-07BFBF76CB2D}"/>
                </a:ext>
              </a:extLst>
            </p:cNvPr>
            <p:cNvGrpSpPr/>
            <p:nvPr/>
          </p:nvGrpSpPr>
          <p:grpSpPr>
            <a:xfrm>
              <a:off x="4352549" y="2055831"/>
              <a:ext cx="3169821" cy="2746338"/>
              <a:chOff x="919819" y="2898407"/>
              <a:chExt cx="3169821" cy="2746338"/>
            </a:xfrm>
          </p:grpSpPr>
          <p:sp>
            <p:nvSpPr>
              <p:cNvPr id="15" name="Rectangle: Rounded Corners 14">
                <a:extLst>
                  <a:ext uri="{FF2B5EF4-FFF2-40B4-BE49-F238E27FC236}">
                    <a16:creationId xmlns:a16="http://schemas.microsoft.com/office/drawing/2014/main" id="{ED7E7558-3931-C4C5-CE5F-61D43524A81C}"/>
                  </a:ext>
                </a:extLst>
              </p:cNvPr>
              <p:cNvSpPr/>
              <p:nvPr/>
            </p:nvSpPr>
            <p:spPr>
              <a:xfrm>
                <a:off x="919819" y="2898407"/>
                <a:ext cx="2998788" cy="2746338"/>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4"/>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754A25B-8A35-151F-321F-1FA007DD9EC3}"/>
                  </a:ext>
                </a:extLst>
              </p:cNvPr>
              <p:cNvSpPr/>
              <p:nvPr/>
            </p:nvSpPr>
            <p:spPr>
              <a:xfrm>
                <a:off x="1090852" y="3035445"/>
                <a:ext cx="2998788" cy="2609300"/>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rPr>
                  <a:t>DV</a:t>
                </a:r>
              </a:p>
              <a:p>
                <a:pPr algn="ctr"/>
                <a:r>
                  <a:rPr lang="en-US" sz="2400">
                    <a:solidFill>
                      <a:schemeClr val="bg1"/>
                    </a:solidFill>
                    <a:latin typeface="Arial" panose="020B0604020202020204" pitchFamily="34" charset="0"/>
                    <a:cs typeface="Arial" panose="020B0604020202020204" pitchFamily="34" charset="0"/>
                  </a:rPr>
                  <a:t>Domestic Violence comparable systems</a:t>
                </a:r>
              </a:p>
            </p:txBody>
          </p:sp>
        </p:grpSp>
        <p:grpSp>
          <p:nvGrpSpPr>
            <p:cNvPr id="17" name="Group 16">
              <a:extLst>
                <a:ext uri="{FF2B5EF4-FFF2-40B4-BE49-F238E27FC236}">
                  <a16:creationId xmlns:a16="http://schemas.microsoft.com/office/drawing/2014/main" id="{8F6AE903-0A11-0998-9F1C-B727142A5338}"/>
                </a:ext>
              </a:extLst>
            </p:cNvPr>
            <p:cNvGrpSpPr/>
            <p:nvPr/>
          </p:nvGrpSpPr>
          <p:grpSpPr>
            <a:xfrm>
              <a:off x="686157" y="2055831"/>
              <a:ext cx="3169821" cy="2746338"/>
              <a:chOff x="919819" y="2898407"/>
              <a:chExt cx="3169821" cy="2746338"/>
            </a:xfrm>
          </p:grpSpPr>
          <p:sp>
            <p:nvSpPr>
              <p:cNvPr id="18" name="Rectangle: Rounded Corners 17">
                <a:extLst>
                  <a:ext uri="{FF2B5EF4-FFF2-40B4-BE49-F238E27FC236}">
                    <a16:creationId xmlns:a16="http://schemas.microsoft.com/office/drawing/2014/main" id="{2231D059-B25A-E467-128F-5B5E73045148}"/>
                  </a:ext>
                </a:extLst>
              </p:cNvPr>
              <p:cNvSpPr/>
              <p:nvPr/>
            </p:nvSpPr>
            <p:spPr>
              <a:xfrm>
                <a:off x="919819" y="2898407"/>
                <a:ext cx="2998788" cy="2746338"/>
              </a:xfrm>
              <a:prstGeom prst="roundRect">
                <a:avLst/>
              </a:prstGeom>
              <a:solidFill>
                <a:schemeClr val="accent4"/>
              </a:solid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accent4"/>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0ABC389D-F357-71D5-E29A-621C5F5C6327}"/>
                  </a:ext>
                </a:extLst>
              </p:cNvPr>
              <p:cNvSpPr/>
              <p:nvPr/>
            </p:nvSpPr>
            <p:spPr>
              <a:xfrm>
                <a:off x="1090852" y="3035445"/>
                <a:ext cx="2998788" cy="2609300"/>
              </a:xfrm>
              <a:prstGeom prst="roundRect">
                <a:avLst/>
              </a:prstGeom>
              <a:solidFill>
                <a:schemeClr val="accent2"/>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 panose="020B0604020202020204" pitchFamily="34" charset="0"/>
                    <a:cs typeface="Arial" panose="020B0604020202020204" pitchFamily="34" charset="0"/>
                  </a:rPr>
                  <a:t>HMIS</a:t>
                </a:r>
              </a:p>
              <a:p>
                <a:pPr algn="ctr"/>
                <a:r>
                  <a:rPr lang="en-US" sz="2400">
                    <a:solidFill>
                      <a:schemeClr val="bg1"/>
                    </a:solidFill>
                    <a:latin typeface="Arial" panose="020B0604020202020204" pitchFamily="34" charset="0"/>
                    <a:cs typeface="Arial" panose="020B0604020202020204" pitchFamily="34" charset="0"/>
                  </a:rPr>
                  <a:t>Homeless Management Information Systems</a:t>
                </a:r>
              </a:p>
            </p:txBody>
          </p:sp>
        </p:grpSp>
      </p:grpSp>
      <p:sp>
        <p:nvSpPr>
          <p:cNvPr id="3" name="TextBox 2">
            <a:extLst>
              <a:ext uri="{FF2B5EF4-FFF2-40B4-BE49-F238E27FC236}">
                <a16:creationId xmlns:a16="http://schemas.microsoft.com/office/drawing/2014/main" id="{5BA878F6-7490-7206-9816-7A9F97BE1294}"/>
              </a:ext>
            </a:extLst>
          </p:cNvPr>
          <p:cNvSpPr txBox="1"/>
          <p:nvPr/>
        </p:nvSpPr>
        <p:spPr>
          <a:xfrm>
            <a:off x="8560047" y="4617926"/>
            <a:ext cx="2575722" cy="769441"/>
          </a:xfrm>
          <a:prstGeom prst="rect">
            <a:avLst/>
          </a:prstGeom>
          <a:noFill/>
        </p:spPr>
        <p:txBody>
          <a:bodyPr wrap="square" rtlCol="0">
            <a:spAutoFit/>
          </a:bodyPr>
          <a:lstStyle/>
          <a:p>
            <a:pPr algn="ctr"/>
            <a:r>
              <a:rPr lang="en-US" sz="1100">
                <a:solidFill>
                  <a:schemeClr val="accent1"/>
                </a:solidFill>
              </a:rPr>
              <a:t>HIC: Housing Inventory Count</a:t>
            </a:r>
            <a:endParaRPr lang="en-US" sz="1100" dirty="0">
              <a:solidFill>
                <a:schemeClr val="accent1"/>
              </a:solidFill>
            </a:endParaRPr>
          </a:p>
          <a:p>
            <a:pPr algn="ctr"/>
            <a:r>
              <a:rPr lang="en-US" sz="1100">
                <a:solidFill>
                  <a:schemeClr val="accent1"/>
                </a:solidFill>
              </a:rPr>
              <a:t>PIT: Point-IN-Time Count</a:t>
            </a:r>
            <a:endParaRPr lang="en-US" sz="1100" dirty="0">
              <a:solidFill>
                <a:schemeClr val="accent1"/>
              </a:solidFill>
            </a:endParaRPr>
          </a:p>
          <a:p>
            <a:pPr algn="ctr"/>
            <a:r>
              <a:rPr lang="en-US" sz="1100">
                <a:solidFill>
                  <a:schemeClr val="accent1"/>
                </a:solidFill>
              </a:rPr>
              <a:t>LSA: Longitudinal System Analysis</a:t>
            </a:r>
            <a:endParaRPr lang="en-US" sz="1100" dirty="0">
              <a:solidFill>
                <a:schemeClr val="accent1"/>
              </a:solidFill>
            </a:endParaRPr>
          </a:p>
          <a:p>
            <a:pPr algn="ctr"/>
            <a:r>
              <a:rPr lang="en-US" sz="1100">
                <a:solidFill>
                  <a:schemeClr val="accent1"/>
                </a:solidFill>
              </a:rPr>
              <a:t>SPM: System Performance Measures</a:t>
            </a:r>
            <a:endParaRPr lang="en-US" sz="1100" dirty="0">
              <a:solidFill>
                <a:schemeClr val="accent1"/>
              </a:solidFill>
            </a:endParaRPr>
          </a:p>
        </p:txBody>
      </p:sp>
      <p:pic>
        <p:nvPicPr>
          <p:cNvPr id="4" name="Picture 3">
            <a:hlinkClick r:id="rId4"/>
            <a:extLst>
              <a:ext uri="{FF2B5EF4-FFF2-40B4-BE49-F238E27FC236}">
                <a16:creationId xmlns:a16="http://schemas.microsoft.com/office/drawing/2014/main" id="{F2038E10-2199-F169-CEA0-F234077CDFE1}"/>
              </a:ext>
            </a:extLst>
          </p:cNvPr>
          <p:cNvPicPr>
            <a:picLocks noChangeAspect="1"/>
          </p:cNvPicPr>
          <p:nvPr/>
        </p:nvPicPr>
        <p:blipFill>
          <a:blip r:embed="rId5"/>
          <a:stretch>
            <a:fillRect/>
          </a:stretch>
        </p:blipFill>
        <p:spPr>
          <a:xfrm>
            <a:off x="8879288" y="5900530"/>
            <a:ext cx="2866090" cy="895089"/>
          </a:xfrm>
          <a:prstGeom prst="rect">
            <a:avLst/>
          </a:prstGeom>
        </p:spPr>
      </p:pic>
      <p:pic>
        <p:nvPicPr>
          <p:cNvPr id="7" name="Picture 6" descr="A blue and white logo&#10;&#10;Description automatically generated">
            <a:extLst>
              <a:ext uri="{FF2B5EF4-FFF2-40B4-BE49-F238E27FC236}">
                <a16:creationId xmlns:a16="http://schemas.microsoft.com/office/drawing/2014/main" id="{91927F5E-AF23-F7DB-E28C-3C2EEFA2F2EB}"/>
              </a:ext>
            </a:extLst>
          </p:cNvPr>
          <p:cNvPicPr>
            <a:picLocks noChangeAspect="1"/>
          </p:cNvPicPr>
          <p:nvPr/>
        </p:nvPicPr>
        <p:blipFill rotWithShape="1">
          <a:blip r:embed="rId6">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6" name="Picture 5" descr="Graphical user interface, application">
            <a:extLst>
              <a:ext uri="{FF2B5EF4-FFF2-40B4-BE49-F238E27FC236}">
                <a16:creationId xmlns:a16="http://schemas.microsoft.com/office/drawing/2014/main" id="{91740D83-FAD0-38B4-BDA0-4A8D3BF3E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2CF2D9D3-6F8A-84F8-4BF2-09AB3DE5D2EB}"/>
              </a:ext>
            </a:extLst>
          </p:cNvPr>
          <p:cNvSpPr txBox="1">
            <a:spLocks/>
          </p:cNvSpPr>
          <p:nvPr/>
        </p:nvSpPr>
        <p:spPr bwMode="auto">
          <a:xfrm>
            <a:off x="446619" y="334512"/>
            <a:ext cx="111527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i="0" kern="1200" cap="all">
                <a:solidFill>
                  <a:srgbClr val="5B9C9F"/>
                </a:solidFill>
                <a:latin typeface="Arial Bold"/>
                <a:ea typeface="ＭＳ Ｐゴシック" pitchFamily="-112" charset="-128"/>
                <a:cs typeface="Arial Bold"/>
              </a:defRPr>
            </a:lvl1pPr>
            <a:lvl2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2pPr>
            <a:lvl3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3pPr>
            <a:lvl4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4pPr>
            <a:lvl5pPr algn="l" rtl="0" eaLnBrk="1" fontAlgn="base" hangingPunct="1">
              <a:spcBef>
                <a:spcPct val="0"/>
              </a:spcBef>
              <a:spcAft>
                <a:spcPct val="0"/>
              </a:spcAft>
              <a:defRPr sz="3000" b="1">
                <a:solidFill>
                  <a:srgbClr val="A2AD00"/>
                </a:solidFill>
                <a:latin typeface="Arial Bold" pitchFamily="-111" charset="0"/>
                <a:ea typeface="ＭＳ Ｐゴシック" pitchFamily="-112" charset="-128"/>
                <a:cs typeface="Arial Bold" panose="020B0704020202020204" pitchFamily="34" charset="0"/>
              </a:defRPr>
            </a:lvl5pPr>
            <a:lvl6pPr marL="457189"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6pPr>
            <a:lvl7pPr marL="914377"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7pPr>
            <a:lvl8pPr marL="1371566"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8pPr>
            <a:lvl9pPr marL="1828754" algn="l" rtl="0" eaLnBrk="1" fontAlgn="base" hangingPunct="1">
              <a:spcBef>
                <a:spcPct val="0"/>
              </a:spcBef>
              <a:spcAft>
                <a:spcPct val="0"/>
              </a:spcAft>
              <a:defRPr sz="3000">
                <a:solidFill>
                  <a:srgbClr val="F0AB00"/>
                </a:solidFill>
                <a:latin typeface="NeutraText-Demi" pitchFamily="-112" charset="0"/>
                <a:ea typeface="ＭＳ Ｐゴシック" pitchFamily="-112" charset="-128"/>
              </a:defRPr>
            </a:lvl9pPr>
          </a:lstStyle>
          <a:p>
            <a:r>
              <a:rPr lang="en-US" cap="none">
                <a:solidFill>
                  <a:schemeClr val="accent5"/>
                </a:solidFill>
              </a:rPr>
              <a:t>Where Does the Data Come From?</a:t>
            </a:r>
          </a:p>
        </p:txBody>
      </p:sp>
    </p:spTree>
    <p:extLst>
      <p:ext uri="{BB962C8B-B14F-4D97-AF65-F5344CB8AC3E}">
        <p14:creationId xmlns:p14="http://schemas.microsoft.com/office/powerpoint/2010/main" val="271616525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logo&#10;&#10;Description automatically generated">
            <a:extLst>
              <a:ext uri="{FF2B5EF4-FFF2-40B4-BE49-F238E27FC236}">
                <a16:creationId xmlns:a16="http://schemas.microsoft.com/office/drawing/2014/main" id="{F11A54DD-79E9-8DBA-065C-465EB13C4A56}"/>
              </a:ext>
            </a:extLst>
          </p:cNvPr>
          <p:cNvPicPr>
            <a:picLocks noChangeAspect="1"/>
          </p:cNvPicPr>
          <p:nvPr/>
        </p:nvPicPr>
        <p:blipFill rotWithShape="1">
          <a:blip r:embed="rId4">
            <a:extLst>
              <a:ext uri="{28A0092B-C50C-407E-A947-70E740481C1C}">
                <a14:useLocalDpi xmlns:a14="http://schemas.microsoft.com/office/drawing/2010/main" val="0"/>
              </a:ext>
            </a:extLst>
          </a:blip>
          <a:srcRect t="32166" b="31314"/>
          <a:stretch/>
        </p:blipFill>
        <p:spPr>
          <a:xfrm>
            <a:off x="209006" y="5847707"/>
            <a:ext cx="2213723" cy="89508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C9E64356-BC4E-82B4-12B6-55F90920C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159" y="6019800"/>
            <a:ext cx="2999232" cy="838200"/>
          </a:xfrm>
          <a:prstGeom prst="rect">
            <a:avLst/>
          </a:prstGeom>
        </p:spPr>
      </p:pic>
      <p:sp>
        <p:nvSpPr>
          <p:cNvPr id="14" name="Rectangle 13">
            <a:extLst>
              <a:ext uri="{FF2B5EF4-FFF2-40B4-BE49-F238E27FC236}">
                <a16:creationId xmlns:a16="http://schemas.microsoft.com/office/drawing/2014/main" id="{9EEC9478-EC38-1F64-C2A4-F0281C191864}"/>
              </a:ext>
            </a:extLst>
          </p:cNvPr>
          <p:cNvSpPr/>
          <p:nvPr/>
        </p:nvSpPr>
        <p:spPr>
          <a:xfrm>
            <a:off x="8116392" y="5756366"/>
            <a:ext cx="3866602" cy="100127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52C068C-0E4C-C7DA-5CC2-7360F455517E}"/>
              </a:ext>
            </a:extLst>
          </p:cNvPr>
          <p:cNvSpPr>
            <a:spLocks noGrp="1"/>
          </p:cNvSpPr>
          <p:nvPr>
            <p:ph type="title"/>
          </p:nvPr>
        </p:nvSpPr>
        <p:spPr>
          <a:xfrm>
            <a:off x="342637" y="196139"/>
            <a:ext cx="11152716" cy="1143000"/>
          </a:xfrm>
          <a:noFill/>
          <a:ln>
            <a:noFill/>
          </a:ln>
        </p:spPr>
        <p:txBody>
          <a:bodyPr vert="horz" wrap="square" lIns="91440" tIns="45720" rIns="91440" bIns="45720" numCol="1" anchor="ctr" anchorCtr="0" compatLnSpc="1">
            <a:prstTxWarp prst="textNoShape">
              <a:avLst/>
            </a:prstTxWarp>
          </a:bodyPr>
          <a:lstStyle/>
          <a:p>
            <a:r>
              <a:rPr lang="en-US" cap="none" dirty="0">
                <a:solidFill>
                  <a:schemeClr val="accent5"/>
                </a:solidFill>
              </a:rPr>
              <a:t>HUD’s Definitions of Homelessness</a:t>
            </a:r>
          </a:p>
        </p:txBody>
      </p:sp>
      <p:pic>
        <p:nvPicPr>
          <p:cNvPr id="4" name="Picture 3">
            <a:extLst>
              <a:ext uri="{FF2B5EF4-FFF2-40B4-BE49-F238E27FC236}">
                <a16:creationId xmlns:a16="http://schemas.microsoft.com/office/drawing/2014/main" id="{AE3C3BED-976A-6AC2-5A53-A1D177A01BB2}"/>
              </a:ext>
            </a:extLst>
          </p:cNvPr>
          <p:cNvPicPr>
            <a:picLocks noChangeAspect="1"/>
          </p:cNvPicPr>
          <p:nvPr/>
        </p:nvPicPr>
        <p:blipFill>
          <a:blip r:embed="rId6"/>
          <a:stretch>
            <a:fillRect/>
          </a:stretch>
        </p:blipFill>
        <p:spPr>
          <a:xfrm>
            <a:off x="9325910" y="5958559"/>
            <a:ext cx="2866090" cy="895089"/>
          </a:xfrm>
          <a:prstGeom prst="rect">
            <a:avLst/>
          </a:prstGeom>
        </p:spPr>
      </p:pic>
      <p:grpSp>
        <p:nvGrpSpPr>
          <p:cNvPr id="11" name="Group 10">
            <a:extLst>
              <a:ext uri="{FF2B5EF4-FFF2-40B4-BE49-F238E27FC236}">
                <a16:creationId xmlns:a16="http://schemas.microsoft.com/office/drawing/2014/main" id="{420AEA13-8A1F-C4AD-0C34-F638546880C0}"/>
              </a:ext>
            </a:extLst>
          </p:cNvPr>
          <p:cNvGrpSpPr/>
          <p:nvPr/>
        </p:nvGrpSpPr>
        <p:grpSpPr>
          <a:xfrm>
            <a:off x="1793738" y="1211707"/>
            <a:ext cx="8254029" cy="4801934"/>
            <a:chOff x="4662750" y="1445854"/>
            <a:chExt cx="2639911" cy="5169281"/>
          </a:xfrm>
        </p:grpSpPr>
        <p:grpSp>
          <p:nvGrpSpPr>
            <p:cNvPr id="7" name="Group 6">
              <a:extLst>
                <a:ext uri="{FF2B5EF4-FFF2-40B4-BE49-F238E27FC236}">
                  <a16:creationId xmlns:a16="http://schemas.microsoft.com/office/drawing/2014/main" id="{34BBC2AC-FAE9-DB78-1AF9-431E19EA7A4F}"/>
                </a:ext>
              </a:extLst>
            </p:cNvPr>
            <p:cNvGrpSpPr/>
            <p:nvPr/>
          </p:nvGrpSpPr>
          <p:grpSpPr>
            <a:xfrm>
              <a:off x="4789951" y="1445854"/>
              <a:ext cx="2512710" cy="1250433"/>
              <a:chOff x="641445" y="464"/>
              <a:chExt cx="2084056" cy="1250433"/>
            </a:xfrm>
            <a:solidFill>
              <a:schemeClr val="accent1"/>
            </a:solidFill>
          </p:grpSpPr>
          <p:sp>
            <p:nvSpPr>
              <p:cNvPr id="23" name="Rectangle: Rounded Corners 22">
                <a:extLst>
                  <a:ext uri="{FF2B5EF4-FFF2-40B4-BE49-F238E27FC236}">
                    <a16:creationId xmlns:a16="http://schemas.microsoft.com/office/drawing/2014/main" id="{A09A2958-E447-F13E-34C1-2735C212529A}"/>
                  </a:ext>
                </a:extLst>
              </p:cNvPr>
              <p:cNvSpPr/>
              <p:nvPr/>
            </p:nvSpPr>
            <p:spPr>
              <a:xfrm>
                <a:off x="641445" y="464"/>
                <a:ext cx="2084056" cy="125043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p:txBody>
          </p:sp>
          <p:sp>
            <p:nvSpPr>
              <p:cNvPr id="24" name="Rectangle: Rounded Corners 4">
                <a:extLst>
                  <a:ext uri="{FF2B5EF4-FFF2-40B4-BE49-F238E27FC236}">
                    <a16:creationId xmlns:a16="http://schemas.microsoft.com/office/drawing/2014/main" id="{2AE10493-0FBA-C9C1-21F8-3A8669396C95}"/>
                  </a:ext>
                </a:extLst>
              </p:cNvPr>
              <p:cNvSpPr txBox="1"/>
              <p:nvPr/>
            </p:nvSpPr>
            <p:spPr>
              <a:xfrm>
                <a:off x="1175360" y="37088"/>
                <a:ext cx="1513517" cy="11771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en-US" b="1">
                    <a:latin typeface="Arial" panose="020B0604020202020204" pitchFamily="34" charset="0"/>
                    <a:cs typeface="Arial" panose="020B0604020202020204" pitchFamily="34" charset="0"/>
                  </a:rPr>
                  <a:t>Literally Homeless</a:t>
                </a:r>
              </a:p>
              <a:p>
                <a:pPr algn="ctr" defTabSz="488950">
                  <a:lnSpc>
                    <a:spcPct val="90000"/>
                  </a:lnSpc>
                  <a:spcBef>
                    <a:spcPct val="0"/>
                  </a:spcBef>
                  <a:spcAft>
                    <a:spcPct val="35000"/>
                  </a:spcAft>
                </a:pPr>
                <a:r>
                  <a:rPr lang="en-US" sz="1600">
                    <a:latin typeface="Arial" panose="020B0604020202020204" pitchFamily="34" charset="0"/>
                    <a:cs typeface="Arial" panose="020B0604020202020204" pitchFamily="34" charset="0"/>
                  </a:rPr>
                  <a:t>Living somewhere not meant for habitation or in a shelter</a:t>
                </a:r>
              </a:p>
              <a:p>
                <a:pPr algn="ctr" defTabSz="488950">
                  <a:lnSpc>
                    <a:spcPct val="90000"/>
                  </a:lnSpc>
                  <a:spcBef>
                    <a:spcPct val="0"/>
                  </a:spcBef>
                  <a:spcAft>
                    <a:spcPct val="35000"/>
                  </a:spcAft>
                </a:pPr>
                <a:endParaRPr lang="en-US" sz="160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A95A8BF9-8AF0-979B-B04C-FE895D0A49AC}"/>
                </a:ext>
              </a:extLst>
            </p:cNvPr>
            <p:cNvGrpSpPr/>
            <p:nvPr/>
          </p:nvGrpSpPr>
          <p:grpSpPr>
            <a:xfrm>
              <a:off x="4789951" y="2752137"/>
              <a:ext cx="2512709" cy="1250433"/>
              <a:chOff x="641445" y="1563506"/>
              <a:chExt cx="2084056" cy="1250433"/>
            </a:xfrm>
            <a:solidFill>
              <a:schemeClr val="accent2"/>
            </a:solidFill>
          </p:grpSpPr>
          <p:sp>
            <p:nvSpPr>
              <p:cNvPr id="21" name="Rectangle: Rounded Corners 20">
                <a:extLst>
                  <a:ext uri="{FF2B5EF4-FFF2-40B4-BE49-F238E27FC236}">
                    <a16:creationId xmlns:a16="http://schemas.microsoft.com/office/drawing/2014/main" id="{9F75B2EB-004C-2C5B-75E9-CD482FCCDFCB}"/>
                  </a:ext>
                </a:extLst>
              </p:cNvPr>
              <p:cNvSpPr/>
              <p:nvPr/>
            </p:nvSpPr>
            <p:spPr>
              <a:xfrm>
                <a:off x="641445" y="1563506"/>
                <a:ext cx="2084056" cy="125043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p:txBody>
          </p:sp>
          <p:sp>
            <p:nvSpPr>
              <p:cNvPr id="22" name="Rectangle: Rounded Corners 6">
                <a:extLst>
                  <a:ext uri="{FF2B5EF4-FFF2-40B4-BE49-F238E27FC236}">
                    <a16:creationId xmlns:a16="http://schemas.microsoft.com/office/drawing/2014/main" id="{83854C4B-296A-368B-E817-109CFEC23821}"/>
                  </a:ext>
                </a:extLst>
              </p:cNvPr>
              <p:cNvSpPr txBox="1"/>
              <p:nvPr/>
            </p:nvSpPr>
            <p:spPr>
              <a:xfrm>
                <a:off x="1175360" y="1600130"/>
                <a:ext cx="1513517" cy="11771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Aft>
                    <a:spcPct val="35000"/>
                  </a:spcAft>
                </a:pPr>
                <a:r>
                  <a:rPr lang="en-US" b="1">
                    <a:solidFill>
                      <a:schemeClr val="bg1"/>
                    </a:solidFill>
                    <a:latin typeface="Arial" panose="020B0604020202020204" pitchFamily="34" charset="0"/>
                    <a:cs typeface="Arial" panose="020B0604020202020204" pitchFamily="34" charset="0"/>
                  </a:rPr>
                  <a:t>Imminent Risk</a:t>
                </a:r>
              </a:p>
              <a:p>
                <a:pPr algn="ctr" defTabSz="488950">
                  <a:lnSpc>
                    <a:spcPct val="90000"/>
                  </a:lnSpc>
                  <a:spcAft>
                    <a:spcPct val="35000"/>
                  </a:spcAft>
                </a:pPr>
                <a:r>
                  <a:rPr lang="en-US" sz="1600">
                    <a:solidFill>
                      <a:schemeClr val="bg1"/>
                    </a:solidFill>
                    <a:latin typeface="Arial" panose="020B0604020202020204" pitchFamily="34" charset="0"/>
                    <a:cs typeface="Arial" panose="020B0604020202020204" pitchFamily="34" charset="0"/>
                  </a:rPr>
                  <a:t>Can be reasonably assumed to be homeless in the next 14 days AND no resources to obtain new housing</a:t>
                </a:r>
              </a:p>
            </p:txBody>
          </p:sp>
        </p:grpSp>
        <p:grpSp>
          <p:nvGrpSpPr>
            <p:cNvPr id="9" name="Group 8">
              <a:extLst>
                <a:ext uri="{FF2B5EF4-FFF2-40B4-BE49-F238E27FC236}">
                  <a16:creationId xmlns:a16="http://schemas.microsoft.com/office/drawing/2014/main" id="{4D6EF76D-5AB9-4BB1-8E51-C30E7D48AFCD}"/>
                </a:ext>
              </a:extLst>
            </p:cNvPr>
            <p:cNvGrpSpPr/>
            <p:nvPr/>
          </p:nvGrpSpPr>
          <p:grpSpPr>
            <a:xfrm>
              <a:off x="4789952" y="4058420"/>
              <a:ext cx="2512708" cy="1250433"/>
              <a:chOff x="641445" y="3126548"/>
              <a:chExt cx="2084056" cy="1250433"/>
            </a:xfrm>
            <a:solidFill>
              <a:schemeClr val="accent3"/>
            </a:solidFill>
          </p:grpSpPr>
          <p:sp>
            <p:nvSpPr>
              <p:cNvPr id="19" name="Rectangle: Rounded Corners 18">
                <a:extLst>
                  <a:ext uri="{FF2B5EF4-FFF2-40B4-BE49-F238E27FC236}">
                    <a16:creationId xmlns:a16="http://schemas.microsoft.com/office/drawing/2014/main" id="{BDEE705A-75C9-B9C4-A2D1-76B73340C10C}"/>
                  </a:ext>
                </a:extLst>
              </p:cNvPr>
              <p:cNvSpPr/>
              <p:nvPr/>
            </p:nvSpPr>
            <p:spPr>
              <a:xfrm>
                <a:off x="641445" y="3126548"/>
                <a:ext cx="2084056" cy="125043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p:txBody>
          </p:sp>
          <p:sp>
            <p:nvSpPr>
              <p:cNvPr id="20" name="Rectangle: Rounded Corners 8">
                <a:extLst>
                  <a:ext uri="{FF2B5EF4-FFF2-40B4-BE49-F238E27FC236}">
                    <a16:creationId xmlns:a16="http://schemas.microsoft.com/office/drawing/2014/main" id="{4E0CEBA6-5BEF-7E6E-E2E0-D18D6FE13DE3}"/>
                  </a:ext>
                </a:extLst>
              </p:cNvPr>
              <p:cNvSpPr txBox="1"/>
              <p:nvPr/>
            </p:nvSpPr>
            <p:spPr>
              <a:xfrm>
                <a:off x="1175359" y="3163172"/>
                <a:ext cx="1513518" cy="11771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Aft>
                    <a:spcPct val="35000"/>
                  </a:spcAft>
                </a:pPr>
                <a:r>
                  <a:rPr lang="en-US" b="1">
                    <a:solidFill>
                      <a:schemeClr val="bg1"/>
                    </a:solidFill>
                    <a:latin typeface="Arial" panose="020B0604020202020204" pitchFamily="34" charset="0"/>
                    <a:cs typeface="Arial" panose="020B0604020202020204" pitchFamily="34" charset="0"/>
                  </a:rPr>
                  <a:t>Runaway and Homeless Youth</a:t>
                </a:r>
              </a:p>
              <a:p>
                <a:pPr algn="ctr" defTabSz="488950">
                  <a:lnSpc>
                    <a:spcPct val="90000"/>
                  </a:lnSpc>
                  <a:spcAft>
                    <a:spcPct val="35000"/>
                  </a:spcAft>
                </a:pPr>
                <a:r>
                  <a:rPr lang="en-US" sz="1600">
                    <a:solidFill>
                      <a:schemeClr val="bg1"/>
                    </a:solidFill>
                    <a:latin typeface="Arial" panose="020B0604020202020204" pitchFamily="34" charset="0"/>
                    <a:cs typeface="Arial" panose="020B0604020202020204" pitchFamily="34" charset="0"/>
                  </a:rPr>
                  <a:t>Unaccompanied youth under the age of 25 or families with children and/or youth who do not otherwise qualify as homeless</a:t>
                </a:r>
              </a:p>
            </p:txBody>
          </p:sp>
        </p:grpSp>
        <p:grpSp>
          <p:nvGrpSpPr>
            <p:cNvPr id="10" name="Group 9">
              <a:extLst>
                <a:ext uri="{FF2B5EF4-FFF2-40B4-BE49-F238E27FC236}">
                  <a16:creationId xmlns:a16="http://schemas.microsoft.com/office/drawing/2014/main" id="{4EEA5164-EE14-A174-82BC-E5AD6F82BC8F}"/>
                </a:ext>
              </a:extLst>
            </p:cNvPr>
            <p:cNvGrpSpPr/>
            <p:nvPr/>
          </p:nvGrpSpPr>
          <p:grpSpPr>
            <a:xfrm>
              <a:off x="4789951" y="5364702"/>
              <a:ext cx="2512707" cy="1250433"/>
              <a:chOff x="3447355" y="3088760"/>
              <a:chExt cx="2084056" cy="1250433"/>
            </a:xfrm>
            <a:solidFill>
              <a:schemeClr val="bg2">
                <a:lumMod val="75000"/>
              </a:schemeClr>
            </a:solidFill>
          </p:grpSpPr>
          <p:sp>
            <p:nvSpPr>
              <p:cNvPr id="17" name="Rectangle: Rounded Corners 16">
                <a:extLst>
                  <a:ext uri="{FF2B5EF4-FFF2-40B4-BE49-F238E27FC236}">
                    <a16:creationId xmlns:a16="http://schemas.microsoft.com/office/drawing/2014/main" id="{4C02D3FB-5A84-2B8F-A00D-138ADE53BA67}"/>
                  </a:ext>
                </a:extLst>
              </p:cNvPr>
              <p:cNvSpPr/>
              <p:nvPr/>
            </p:nvSpPr>
            <p:spPr>
              <a:xfrm>
                <a:off x="3447355" y="3088760"/>
                <a:ext cx="2084056" cy="1250433"/>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a:latin typeface="Arial" panose="020B0604020202020204" pitchFamily="34" charset="0"/>
                  <a:cs typeface="Arial" panose="020B0604020202020204" pitchFamily="34" charset="0"/>
                </a:endParaRPr>
              </a:p>
            </p:txBody>
          </p:sp>
          <p:sp>
            <p:nvSpPr>
              <p:cNvPr id="18" name="Rectangle: Rounded Corners 10">
                <a:extLst>
                  <a:ext uri="{FF2B5EF4-FFF2-40B4-BE49-F238E27FC236}">
                    <a16:creationId xmlns:a16="http://schemas.microsoft.com/office/drawing/2014/main" id="{8008E5EB-742A-126E-0DF8-A1AAA59FD0E5}"/>
                  </a:ext>
                </a:extLst>
              </p:cNvPr>
              <p:cNvSpPr txBox="1"/>
              <p:nvPr/>
            </p:nvSpPr>
            <p:spPr>
              <a:xfrm>
                <a:off x="3981270" y="3125384"/>
                <a:ext cx="1513517" cy="11771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Aft>
                    <a:spcPct val="35000"/>
                  </a:spcAft>
                </a:pPr>
                <a:r>
                  <a:rPr lang="en-US" b="1">
                    <a:solidFill>
                      <a:schemeClr val="bg1"/>
                    </a:solidFill>
                    <a:latin typeface="Arial" panose="020B0604020202020204" pitchFamily="34" charset="0"/>
                    <a:cs typeface="Arial" panose="020B0604020202020204" pitchFamily="34" charset="0"/>
                  </a:rPr>
                  <a:t>Fleeing Domestic Violence</a:t>
                </a:r>
              </a:p>
              <a:p>
                <a:pPr algn="ctr" defTabSz="488950">
                  <a:lnSpc>
                    <a:spcPct val="90000"/>
                  </a:lnSpc>
                  <a:spcAft>
                    <a:spcPct val="35000"/>
                  </a:spcAft>
                </a:pPr>
                <a:r>
                  <a:rPr lang="en-US" sz="1600">
                    <a:solidFill>
                      <a:schemeClr val="bg1"/>
                    </a:solidFill>
                    <a:latin typeface="Arial" panose="020B0604020202020204" pitchFamily="34" charset="0"/>
                    <a:cs typeface="Arial" panose="020B0604020202020204" pitchFamily="34" charset="0"/>
                  </a:rPr>
                  <a:t>Individual or family considering, attempting to, or fleeing domestic violence AND has no other residence or the resources to obtain housing</a:t>
                </a:r>
              </a:p>
            </p:txBody>
          </p:sp>
        </p:grpSp>
        <p:sp>
          <p:nvSpPr>
            <p:cNvPr id="34" name="Rectangle: Rounded Corners 33">
              <a:extLst>
                <a:ext uri="{FF2B5EF4-FFF2-40B4-BE49-F238E27FC236}">
                  <a16:creationId xmlns:a16="http://schemas.microsoft.com/office/drawing/2014/main" id="{38B632F4-F1BA-9FDA-DD7A-BC53551A0E47}"/>
                </a:ext>
              </a:extLst>
            </p:cNvPr>
            <p:cNvSpPr/>
            <p:nvPr/>
          </p:nvSpPr>
          <p:spPr>
            <a:xfrm>
              <a:off x="4662751" y="1666858"/>
              <a:ext cx="770933" cy="295895"/>
            </a:xfrm>
            <a:prstGeom prst="roundRect">
              <a:avLst>
                <a:gd name="adj" fmla="val 10000"/>
              </a:avLst>
            </a:prstGeom>
            <a:solidFill>
              <a:srgbClr val="F2F2F2"/>
            </a:solidFill>
            <a:ln>
              <a:solidFill>
                <a:schemeClr val="bg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91440" tIns="45720" rIns="91440" bIns="45720" anchor="ctr"/>
            <a:lstStyle/>
            <a:p>
              <a:r>
                <a:rPr lang="en-US">
                  <a:solidFill>
                    <a:schemeClr val="accent1"/>
                  </a:solidFill>
                  <a:latin typeface="Arial" panose="020B0604020202020204" pitchFamily="34" charset="0"/>
                  <a:cs typeface="Arial" panose="020B0604020202020204" pitchFamily="34" charset="0"/>
                </a:rPr>
                <a:t>Category 1</a:t>
              </a:r>
            </a:p>
          </p:txBody>
        </p:sp>
        <p:sp>
          <p:nvSpPr>
            <p:cNvPr id="38" name="Rectangle: Rounded Corners 37">
              <a:extLst>
                <a:ext uri="{FF2B5EF4-FFF2-40B4-BE49-F238E27FC236}">
                  <a16:creationId xmlns:a16="http://schemas.microsoft.com/office/drawing/2014/main" id="{B972CECA-65A9-F677-1FD0-EB19975769FB}"/>
                </a:ext>
              </a:extLst>
            </p:cNvPr>
            <p:cNvSpPr/>
            <p:nvPr/>
          </p:nvSpPr>
          <p:spPr>
            <a:xfrm>
              <a:off x="4662751" y="2915667"/>
              <a:ext cx="770933" cy="314945"/>
            </a:xfrm>
            <a:prstGeom prst="roundRect">
              <a:avLst>
                <a:gd name="adj" fmla="val 10000"/>
              </a:avLst>
            </a:prstGeom>
            <a:solidFill>
              <a:srgbClr val="F2F2F2"/>
            </a:solidFill>
            <a:ln>
              <a:solidFill>
                <a:schemeClr val="bg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91440" tIns="45720" rIns="91440" bIns="45720" anchor="ctr"/>
            <a:lstStyle/>
            <a:p>
              <a:r>
                <a:rPr lang="en-US">
                  <a:solidFill>
                    <a:schemeClr val="accent1"/>
                  </a:solidFill>
                  <a:latin typeface="Arial" panose="020B0604020202020204" pitchFamily="34" charset="0"/>
                  <a:cs typeface="Arial" panose="020B0604020202020204" pitchFamily="34" charset="0"/>
                </a:rPr>
                <a:t>Category 2</a:t>
              </a:r>
            </a:p>
          </p:txBody>
        </p:sp>
        <p:sp>
          <p:nvSpPr>
            <p:cNvPr id="39" name="Rectangle: Rounded Corners 38">
              <a:extLst>
                <a:ext uri="{FF2B5EF4-FFF2-40B4-BE49-F238E27FC236}">
                  <a16:creationId xmlns:a16="http://schemas.microsoft.com/office/drawing/2014/main" id="{CA8BE02D-F750-F9DE-DF8D-0863C9D3E3F3}"/>
                </a:ext>
              </a:extLst>
            </p:cNvPr>
            <p:cNvSpPr/>
            <p:nvPr/>
          </p:nvSpPr>
          <p:spPr>
            <a:xfrm>
              <a:off x="4662750" y="5543423"/>
              <a:ext cx="770933" cy="324470"/>
            </a:xfrm>
            <a:prstGeom prst="roundRect">
              <a:avLst>
                <a:gd name="adj" fmla="val 10000"/>
              </a:avLst>
            </a:prstGeom>
            <a:solidFill>
              <a:srgbClr val="F2F2F2"/>
            </a:solidFill>
            <a:ln>
              <a:solidFill>
                <a:schemeClr val="bg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91440" tIns="45720" rIns="91440" bIns="45720" anchor="ctr"/>
            <a:lstStyle/>
            <a:p>
              <a:r>
                <a:rPr lang="en-US">
                  <a:solidFill>
                    <a:schemeClr val="accent1"/>
                  </a:solidFill>
                  <a:latin typeface="Arial" panose="020B0604020202020204" pitchFamily="34" charset="0"/>
                  <a:cs typeface="Arial" panose="020B0604020202020204" pitchFamily="34" charset="0"/>
                </a:rPr>
                <a:t>Category 4</a:t>
              </a:r>
            </a:p>
          </p:txBody>
        </p:sp>
        <p:sp>
          <p:nvSpPr>
            <p:cNvPr id="3" name="Rectangle: Rounded Corners 2">
              <a:extLst>
                <a:ext uri="{FF2B5EF4-FFF2-40B4-BE49-F238E27FC236}">
                  <a16:creationId xmlns:a16="http://schemas.microsoft.com/office/drawing/2014/main" id="{9E02F71D-27E6-7E41-8A22-FB1AA32A4119}"/>
                </a:ext>
              </a:extLst>
            </p:cNvPr>
            <p:cNvSpPr/>
            <p:nvPr/>
          </p:nvSpPr>
          <p:spPr>
            <a:xfrm>
              <a:off x="4662750" y="4239685"/>
              <a:ext cx="770933" cy="314945"/>
            </a:xfrm>
            <a:prstGeom prst="roundRect">
              <a:avLst>
                <a:gd name="adj" fmla="val 10000"/>
              </a:avLst>
            </a:prstGeom>
            <a:solidFill>
              <a:srgbClr val="F2F2F2"/>
            </a:solidFill>
            <a:ln>
              <a:solidFill>
                <a:schemeClr val="bg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91440" tIns="45720" rIns="91440" bIns="45720" anchor="ctr"/>
            <a:lstStyle/>
            <a:p>
              <a:r>
                <a:rPr lang="en-US">
                  <a:solidFill>
                    <a:schemeClr val="accent1"/>
                  </a:solidFill>
                  <a:latin typeface="Arial" panose="020B0604020202020204" pitchFamily="34" charset="0"/>
                  <a:cs typeface="Arial" panose="020B0604020202020204" pitchFamily="34" charset="0"/>
                </a:rPr>
                <a:t>Category 3</a:t>
              </a:r>
            </a:p>
          </p:txBody>
        </p:sp>
      </p:grpSp>
    </p:spTree>
    <p:extLst>
      <p:ext uri="{BB962C8B-B14F-4D97-AF65-F5344CB8AC3E}">
        <p14:creationId xmlns:p14="http://schemas.microsoft.com/office/powerpoint/2010/main" val="1439975019"/>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FD909F-C5C5-AD01-6DE4-3581DEB35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27A7D-13B8-5360-9562-F4B71CF1D247}"/>
              </a:ext>
            </a:extLst>
          </p:cNvPr>
          <p:cNvSpPr>
            <a:spLocks noGrp="1"/>
          </p:cNvSpPr>
          <p:nvPr>
            <p:ph type="title"/>
          </p:nvPr>
        </p:nvSpPr>
        <p:spPr>
          <a:xfrm>
            <a:off x="252919" y="1123837"/>
            <a:ext cx="2947482" cy="4601183"/>
          </a:xfrm>
        </p:spPr>
        <p:txBody>
          <a:bodyPr>
            <a:normAutofit/>
          </a:bodyPr>
          <a:lstStyle/>
          <a:p>
            <a:r>
              <a:rPr lang="en-US" sz="4000" dirty="0">
                <a:latin typeface="Arial" panose="020B0604020202020204" pitchFamily="34" charset="0"/>
                <a:cs typeface="Arial" panose="020B0604020202020204" pitchFamily="34" charset="0"/>
              </a:rPr>
              <a:t>Who is – and is not - Included in the PIT?</a:t>
            </a:r>
          </a:p>
        </p:txBody>
      </p:sp>
      <p:graphicFrame>
        <p:nvGraphicFramePr>
          <p:cNvPr id="15" name="Content Placeholder 5">
            <a:extLst>
              <a:ext uri="{FF2B5EF4-FFF2-40B4-BE49-F238E27FC236}">
                <a16:creationId xmlns:a16="http://schemas.microsoft.com/office/drawing/2014/main" id="{DCB99D9B-4C5F-791C-918D-FC0E6ED505A0}"/>
              </a:ext>
            </a:extLst>
          </p:cNvPr>
          <p:cNvGraphicFramePr>
            <a:graphicFrameLocks noGrp="1"/>
          </p:cNvGraphicFramePr>
          <p:nvPr>
            <p:ph idx="1"/>
            <p:extLst>
              <p:ext uri="{D42A27DB-BD31-4B8C-83A1-F6EECF244321}">
                <p14:modId xmlns:p14="http://schemas.microsoft.com/office/powerpoint/2010/main" val="1437876261"/>
              </p:ext>
            </p:extLst>
          </p:nvPr>
        </p:nvGraphicFramePr>
        <p:xfrm>
          <a:off x="3759896" y="794117"/>
          <a:ext cx="7935393" cy="5260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2685ED2B-F140-31C7-FDA0-77AD4757A028}"/>
              </a:ext>
            </a:extLst>
          </p:cNvPr>
          <p:cNvSpPr txBox="1"/>
          <p:nvPr/>
        </p:nvSpPr>
        <p:spPr>
          <a:xfrm>
            <a:off x="-3582" y="6412089"/>
            <a:ext cx="10581271" cy="478299"/>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1200"/>
              </a:spcBef>
              <a:spcAft>
                <a:spcPts val="0"/>
              </a:spcAft>
              <a:buClr>
                <a:srgbClr val="1B75BC"/>
              </a:buClr>
              <a:buSzTx/>
              <a:buFontTx/>
              <a:buNone/>
              <a:tabLst/>
              <a:defRPr/>
            </a:pPr>
            <a:r>
              <a:rPr kumimoji="0" lang="en-US" sz="1200" b="1" i="0" u="none" strike="noStrike" kern="1200" cap="none" spc="0" normalizeH="0" baseline="0" noProof="0">
                <a:ln>
                  <a:noFill/>
                </a:ln>
                <a:solidFill>
                  <a:srgbClr val="2D2926"/>
                </a:solidFill>
                <a:effectLst/>
                <a:uLnTx/>
                <a:uFillTx/>
                <a:latin typeface="Filson Pro" panose="02000000000000000000" pitchFamily="50" charset="0"/>
                <a:ea typeface="+mn-ea"/>
                <a:cs typeface="+mn-cs"/>
              </a:rPr>
              <a:t>Note</a:t>
            </a:r>
            <a:r>
              <a:rPr kumimoji="0" lang="en-US" sz="1200" b="0" i="0" u="none" strike="noStrike" kern="1200" cap="none" spc="0" normalizeH="0" baseline="0" noProof="0">
                <a:ln>
                  <a:noFill/>
                </a:ln>
                <a:solidFill>
                  <a:srgbClr val="2D2926"/>
                </a:solidFill>
                <a:effectLst/>
                <a:uLnTx/>
                <a:uFillTx/>
                <a:latin typeface="Filson Pro" panose="02000000000000000000" pitchFamily="50" charset="0"/>
                <a:ea typeface="+mn-ea"/>
                <a:cs typeface="+mn-cs"/>
              </a:rPr>
              <a:t>: PIT Counts capture data for individuals meeting the US Department of Housing and Urban Development’s definition of homelessness. Other federal departments (e.g., the US Department of Education) have different definitions.</a:t>
            </a:r>
          </a:p>
        </p:txBody>
      </p:sp>
    </p:spTree>
    <p:extLst>
      <p:ext uri="{BB962C8B-B14F-4D97-AF65-F5344CB8AC3E}">
        <p14:creationId xmlns:p14="http://schemas.microsoft.com/office/powerpoint/2010/main" val="317681920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AF7C-5ED8-833C-DD52-833A10A7F88A}"/>
              </a:ext>
            </a:extLst>
          </p:cNvPr>
          <p:cNvSpPr>
            <a:spLocks noGrp="1"/>
          </p:cNvSpPr>
          <p:nvPr>
            <p:ph type="title"/>
          </p:nvPr>
        </p:nvSpPr>
        <p:spPr/>
        <p:txBody>
          <a:bodyPr/>
          <a:lstStyle/>
          <a:p>
            <a:r>
              <a:rPr lang="en-US" cap="none" dirty="0">
                <a:solidFill>
                  <a:schemeClr val="accent5"/>
                </a:solidFill>
                <a:latin typeface="Arial Bold" panose="020B0704020202020204" pitchFamily="34" charset="0"/>
                <a:ea typeface="ＭＳ Ｐゴシック" panose="020B0600070205080204" pitchFamily="34" charset="-128"/>
                <a:cs typeface="Arial Bold" panose="020B0704020202020204" pitchFamily="34" charset="0"/>
              </a:rPr>
              <a:t>What is the Point-IN-Time Count?</a:t>
            </a:r>
            <a:endParaRPr lang="en-US" cap="none" dirty="0">
              <a:solidFill>
                <a:schemeClr val="accent5"/>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1A618903-1B9F-62FF-7C74-F6FBA99B79BF}"/>
              </a:ext>
            </a:extLst>
          </p:cNvPr>
          <p:cNvGrpSpPr/>
          <p:nvPr/>
        </p:nvGrpSpPr>
        <p:grpSpPr>
          <a:xfrm>
            <a:off x="446624" y="1675017"/>
            <a:ext cx="11353348" cy="2891166"/>
            <a:chOff x="446624" y="1675017"/>
            <a:chExt cx="11353348" cy="2891166"/>
          </a:xfrm>
        </p:grpSpPr>
        <p:grpSp>
          <p:nvGrpSpPr>
            <p:cNvPr id="4" name="Group 3">
              <a:extLst>
                <a:ext uri="{FF2B5EF4-FFF2-40B4-BE49-F238E27FC236}">
                  <a16:creationId xmlns:a16="http://schemas.microsoft.com/office/drawing/2014/main" id="{CB61C0BF-EA9E-E0FD-1AEC-9FDE02ECFEDD}"/>
                </a:ext>
              </a:extLst>
            </p:cNvPr>
            <p:cNvGrpSpPr/>
            <p:nvPr/>
          </p:nvGrpSpPr>
          <p:grpSpPr>
            <a:xfrm>
              <a:off x="446624" y="1675017"/>
              <a:ext cx="9731638" cy="2891166"/>
              <a:chOff x="516305" y="2060112"/>
              <a:chExt cx="7077839" cy="2199733"/>
            </a:xfrm>
          </p:grpSpPr>
          <p:grpSp>
            <p:nvGrpSpPr>
              <p:cNvPr id="5" name="Group 4">
                <a:extLst>
                  <a:ext uri="{FF2B5EF4-FFF2-40B4-BE49-F238E27FC236}">
                    <a16:creationId xmlns:a16="http://schemas.microsoft.com/office/drawing/2014/main" id="{9637DF49-E3F4-9786-2411-72C7F7774256}"/>
                  </a:ext>
                </a:extLst>
              </p:cNvPr>
              <p:cNvGrpSpPr/>
              <p:nvPr/>
            </p:nvGrpSpPr>
            <p:grpSpPr>
              <a:xfrm>
                <a:off x="516305" y="2588156"/>
                <a:ext cx="7077839" cy="1671689"/>
                <a:chOff x="509752" y="2972427"/>
                <a:chExt cx="7077839" cy="1671689"/>
              </a:xfrm>
            </p:grpSpPr>
            <p:pic>
              <p:nvPicPr>
                <p:cNvPr id="7" name="Graphic 6" descr="Abacus with solid fill">
                  <a:extLst>
                    <a:ext uri="{FF2B5EF4-FFF2-40B4-BE49-F238E27FC236}">
                      <a16:creationId xmlns:a16="http://schemas.microsoft.com/office/drawing/2014/main" id="{2A1CEEEB-ED24-58FE-4821-09D796199E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958" y="2972427"/>
                  <a:ext cx="914400" cy="914400"/>
                </a:xfrm>
                <a:prstGeom prst="rect">
                  <a:avLst/>
                </a:prstGeom>
              </p:spPr>
            </p:pic>
            <p:pic>
              <p:nvPicPr>
                <p:cNvPr id="8" name="Graphic 7" descr="Document with solid fill">
                  <a:extLst>
                    <a:ext uri="{FF2B5EF4-FFF2-40B4-BE49-F238E27FC236}">
                      <a16:creationId xmlns:a16="http://schemas.microsoft.com/office/drawing/2014/main" id="{73016D9B-A359-51AC-B5F6-95511AB639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4906" y="2982108"/>
                  <a:ext cx="914400" cy="914400"/>
                </a:xfrm>
                <a:prstGeom prst="rect">
                  <a:avLst/>
                </a:prstGeom>
              </p:spPr>
            </p:pic>
            <p:pic>
              <p:nvPicPr>
                <p:cNvPr id="9" name="Graphic 8" descr="Monthly calendar with solid fill">
                  <a:extLst>
                    <a:ext uri="{FF2B5EF4-FFF2-40B4-BE49-F238E27FC236}">
                      <a16:creationId xmlns:a16="http://schemas.microsoft.com/office/drawing/2014/main" id="{7F1B0EEA-0BDA-E600-22E5-F7F4468E30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8855" y="2982108"/>
                  <a:ext cx="914400" cy="914400"/>
                </a:xfrm>
                <a:prstGeom prst="rect">
                  <a:avLst/>
                </a:prstGeom>
              </p:spPr>
            </p:pic>
            <p:pic>
              <p:nvPicPr>
                <p:cNvPr id="11" name="Graphic 10" descr="Clipboard with solid fill">
                  <a:extLst>
                    <a:ext uri="{FF2B5EF4-FFF2-40B4-BE49-F238E27FC236}">
                      <a16:creationId xmlns:a16="http://schemas.microsoft.com/office/drawing/2014/main" id="{900E8765-194E-212D-241C-58412FFA7C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81436" y="3006166"/>
                  <a:ext cx="914400" cy="914400"/>
                </a:xfrm>
                <a:prstGeom prst="rect">
                  <a:avLst/>
                </a:prstGeom>
              </p:spPr>
            </p:pic>
            <p:pic>
              <p:nvPicPr>
                <p:cNvPr id="12" name="Graphic 11" descr="Cheers with solid fill">
                  <a:extLst>
                    <a:ext uri="{FF2B5EF4-FFF2-40B4-BE49-F238E27FC236}">
                      <a16:creationId xmlns:a16="http://schemas.microsoft.com/office/drawing/2014/main" id="{C639401E-139C-7D20-8666-E9ABCCBEBC2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60908" y="2982108"/>
                  <a:ext cx="914400" cy="914400"/>
                </a:xfrm>
                <a:prstGeom prst="rect">
                  <a:avLst/>
                </a:prstGeom>
              </p:spPr>
            </p:pic>
            <p:sp>
              <p:nvSpPr>
                <p:cNvPr id="13" name="TextBox 12">
                  <a:extLst>
                    <a:ext uri="{FF2B5EF4-FFF2-40B4-BE49-F238E27FC236}">
                      <a16:creationId xmlns:a16="http://schemas.microsoft.com/office/drawing/2014/main" id="{07C36A93-1097-7811-DB09-BE46C2007359}"/>
                    </a:ext>
                  </a:extLst>
                </p:cNvPr>
                <p:cNvSpPr txBox="1"/>
                <p:nvPr/>
              </p:nvSpPr>
              <p:spPr>
                <a:xfrm>
                  <a:off x="509752" y="4024996"/>
                  <a:ext cx="1096811" cy="386577"/>
                </a:xfrm>
                <a:prstGeom prst="rect">
                  <a:avLst/>
                </a:prstGeom>
                <a:noFill/>
              </p:spPr>
              <p:txBody>
                <a:bodyPr wrap="square" rtlCol="0">
                  <a:spAutoFit/>
                </a:bodyPr>
                <a:lstStyle/>
                <a:p>
                  <a:pPr algn="ctr"/>
                  <a:r>
                    <a:rPr lang="en-US" sz="1351">
                      <a:solidFill>
                        <a:schemeClr val="accent1"/>
                      </a:solidFill>
                    </a:rPr>
                    <a:t>Annual</a:t>
                  </a:r>
                  <a:r>
                    <a:rPr lang="en-US" sz="1351"/>
                    <a:t> </a:t>
                  </a:r>
                </a:p>
                <a:p>
                  <a:pPr algn="ctr"/>
                  <a:r>
                    <a:rPr lang="en-US" sz="1351">
                      <a:solidFill>
                        <a:schemeClr val="accent1"/>
                      </a:solidFill>
                    </a:rPr>
                    <a:t>Census</a:t>
                  </a:r>
                </a:p>
              </p:txBody>
            </p:sp>
            <p:sp>
              <p:nvSpPr>
                <p:cNvPr id="14" name="TextBox 13">
                  <a:extLst>
                    <a:ext uri="{FF2B5EF4-FFF2-40B4-BE49-F238E27FC236}">
                      <a16:creationId xmlns:a16="http://schemas.microsoft.com/office/drawing/2014/main" id="{D79B5190-E620-65EC-C1DB-00374D555BE3}"/>
                    </a:ext>
                  </a:extLst>
                </p:cNvPr>
                <p:cNvSpPr txBox="1"/>
                <p:nvPr/>
              </p:nvSpPr>
              <p:spPr>
                <a:xfrm>
                  <a:off x="1600236" y="4020294"/>
                  <a:ext cx="1303740" cy="544740"/>
                </a:xfrm>
                <a:prstGeom prst="rect">
                  <a:avLst/>
                </a:prstGeom>
                <a:noFill/>
              </p:spPr>
              <p:txBody>
                <a:bodyPr wrap="square" rtlCol="0">
                  <a:spAutoFit/>
                </a:bodyPr>
                <a:lstStyle/>
                <a:p>
                  <a:pPr algn="ctr"/>
                  <a:r>
                    <a:rPr lang="en-US" sz="1351">
                      <a:solidFill>
                        <a:schemeClr val="accent1"/>
                      </a:solidFill>
                    </a:rPr>
                    <a:t>Federal</a:t>
                  </a:r>
                  <a:r>
                    <a:rPr lang="en-US" sz="1351"/>
                    <a:t> </a:t>
                  </a:r>
                </a:p>
                <a:p>
                  <a:pPr algn="ctr"/>
                  <a:r>
                    <a:rPr lang="en-US" sz="1351">
                      <a:solidFill>
                        <a:schemeClr val="accent1"/>
                      </a:solidFill>
                    </a:rPr>
                    <a:t>Report</a:t>
                  </a:r>
                </a:p>
                <a:p>
                  <a:pPr algn="ctr"/>
                  <a:r>
                    <a:rPr lang="en-US" sz="1351">
                      <a:solidFill>
                        <a:schemeClr val="accent1"/>
                      </a:solidFill>
                    </a:rPr>
                    <a:t>AHAR</a:t>
                  </a:r>
                </a:p>
              </p:txBody>
            </p:sp>
            <p:sp>
              <p:nvSpPr>
                <p:cNvPr id="15" name="TextBox 14">
                  <a:extLst>
                    <a:ext uri="{FF2B5EF4-FFF2-40B4-BE49-F238E27FC236}">
                      <a16:creationId xmlns:a16="http://schemas.microsoft.com/office/drawing/2014/main" id="{EE65210E-62C1-F203-998C-E32EFEFFC966}"/>
                    </a:ext>
                  </a:extLst>
                </p:cNvPr>
                <p:cNvSpPr txBox="1"/>
                <p:nvPr/>
              </p:nvSpPr>
              <p:spPr>
                <a:xfrm>
                  <a:off x="2617379" y="4024996"/>
                  <a:ext cx="1657351" cy="386577"/>
                </a:xfrm>
                <a:prstGeom prst="rect">
                  <a:avLst/>
                </a:prstGeom>
                <a:noFill/>
              </p:spPr>
              <p:txBody>
                <a:bodyPr wrap="square" rtlCol="0">
                  <a:spAutoFit/>
                </a:bodyPr>
                <a:lstStyle/>
                <a:p>
                  <a:pPr algn="ctr"/>
                  <a:r>
                    <a:rPr lang="en-US" sz="1351">
                      <a:solidFill>
                        <a:schemeClr val="accent1"/>
                      </a:solidFill>
                    </a:rPr>
                    <a:t>Last 10 days </a:t>
                  </a:r>
                </a:p>
                <a:p>
                  <a:pPr algn="ctr"/>
                  <a:r>
                    <a:rPr lang="en-US" sz="1351">
                      <a:solidFill>
                        <a:schemeClr val="accent1"/>
                      </a:solidFill>
                    </a:rPr>
                    <a:t>in January</a:t>
                  </a:r>
                </a:p>
              </p:txBody>
            </p:sp>
            <p:sp>
              <p:nvSpPr>
                <p:cNvPr id="16" name="TextBox 15">
                  <a:extLst>
                    <a:ext uri="{FF2B5EF4-FFF2-40B4-BE49-F238E27FC236}">
                      <a16:creationId xmlns:a16="http://schemas.microsoft.com/office/drawing/2014/main" id="{26EC891B-D1A3-0C8F-66D7-2370FBE3EB4F}"/>
                    </a:ext>
                  </a:extLst>
                </p:cNvPr>
                <p:cNvSpPr txBox="1"/>
                <p:nvPr/>
              </p:nvSpPr>
              <p:spPr>
                <a:xfrm>
                  <a:off x="4122652" y="3941213"/>
                  <a:ext cx="991800" cy="702903"/>
                </a:xfrm>
                <a:prstGeom prst="rect">
                  <a:avLst/>
                </a:prstGeom>
                <a:noFill/>
              </p:spPr>
              <p:txBody>
                <a:bodyPr wrap="square" rtlCol="0">
                  <a:spAutoFit/>
                </a:bodyPr>
                <a:lstStyle/>
                <a:p>
                  <a:pPr algn="ctr"/>
                  <a:r>
                    <a:rPr lang="en-US" sz="1351">
                      <a:solidFill>
                        <a:schemeClr val="accent1"/>
                      </a:solidFill>
                    </a:rPr>
                    <a:t>of the population of Indiana represented</a:t>
                  </a:r>
                </a:p>
              </p:txBody>
            </p:sp>
            <p:sp>
              <p:nvSpPr>
                <p:cNvPr id="17" name="TextBox 16">
                  <a:extLst>
                    <a:ext uri="{FF2B5EF4-FFF2-40B4-BE49-F238E27FC236}">
                      <a16:creationId xmlns:a16="http://schemas.microsoft.com/office/drawing/2014/main" id="{705DD1DB-B012-FFD1-21F9-3100F21F0A25}"/>
                    </a:ext>
                  </a:extLst>
                </p:cNvPr>
                <p:cNvSpPr txBox="1"/>
                <p:nvPr/>
              </p:nvSpPr>
              <p:spPr>
                <a:xfrm>
                  <a:off x="4909960" y="4023593"/>
                  <a:ext cx="1657351" cy="386577"/>
                </a:xfrm>
                <a:prstGeom prst="rect">
                  <a:avLst/>
                </a:prstGeom>
                <a:noFill/>
              </p:spPr>
              <p:txBody>
                <a:bodyPr wrap="square" rtlCol="0">
                  <a:spAutoFit/>
                </a:bodyPr>
                <a:lstStyle/>
                <a:p>
                  <a:pPr algn="ctr"/>
                  <a:r>
                    <a:rPr lang="en-US" sz="1351">
                      <a:solidFill>
                        <a:schemeClr val="accent1"/>
                      </a:solidFill>
                    </a:rPr>
                    <a:t>Surveys </a:t>
                  </a:r>
                </a:p>
                <a:p>
                  <a:pPr algn="ctr"/>
                  <a:r>
                    <a:rPr lang="en-US" sz="1351">
                      <a:solidFill>
                        <a:schemeClr val="accent1"/>
                      </a:solidFill>
                    </a:rPr>
                    <a:t>and HMIS</a:t>
                  </a:r>
                </a:p>
              </p:txBody>
            </p:sp>
            <p:sp>
              <p:nvSpPr>
                <p:cNvPr id="18" name="TextBox 17">
                  <a:extLst>
                    <a:ext uri="{FF2B5EF4-FFF2-40B4-BE49-F238E27FC236}">
                      <a16:creationId xmlns:a16="http://schemas.microsoft.com/office/drawing/2014/main" id="{5E6C9AA2-99EB-DCDD-BC59-0CFDCD19AEF2}"/>
                    </a:ext>
                  </a:extLst>
                </p:cNvPr>
                <p:cNvSpPr txBox="1"/>
                <p:nvPr/>
              </p:nvSpPr>
              <p:spPr>
                <a:xfrm>
                  <a:off x="6248624" y="4045584"/>
                  <a:ext cx="1338967" cy="386577"/>
                </a:xfrm>
                <a:prstGeom prst="rect">
                  <a:avLst/>
                </a:prstGeom>
                <a:noFill/>
              </p:spPr>
              <p:txBody>
                <a:bodyPr wrap="square" rtlCol="0">
                  <a:spAutoFit/>
                </a:bodyPr>
                <a:lstStyle/>
                <a:p>
                  <a:pPr algn="ctr"/>
                  <a:r>
                    <a:rPr lang="en-US" sz="1351">
                      <a:solidFill>
                        <a:schemeClr val="accent1"/>
                      </a:solidFill>
                    </a:rPr>
                    <a:t>587</a:t>
                  </a:r>
                </a:p>
                <a:p>
                  <a:pPr algn="ctr"/>
                  <a:r>
                    <a:rPr lang="en-US" sz="1351">
                      <a:solidFill>
                        <a:schemeClr val="accent1"/>
                      </a:solidFill>
                    </a:rPr>
                    <a:t>Volunteers</a:t>
                  </a:r>
                </a:p>
              </p:txBody>
            </p:sp>
          </p:grpSp>
          <p:sp>
            <p:nvSpPr>
              <p:cNvPr id="6" name="TextBox 5">
                <a:extLst>
                  <a:ext uri="{FF2B5EF4-FFF2-40B4-BE49-F238E27FC236}">
                    <a16:creationId xmlns:a16="http://schemas.microsoft.com/office/drawing/2014/main" id="{93185D84-FAEB-0913-FC3B-2B90B9BE36CD}"/>
                  </a:ext>
                </a:extLst>
              </p:cNvPr>
              <p:cNvSpPr txBox="1"/>
              <p:nvPr/>
            </p:nvSpPr>
            <p:spPr>
              <a:xfrm>
                <a:off x="2173702" y="2060112"/>
                <a:ext cx="2557810" cy="444924"/>
              </a:xfrm>
              <a:prstGeom prst="rect">
                <a:avLst/>
              </a:prstGeom>
              <a:noFill/>
            </p:spPr>
            <p:txBody>
              <a:bodyPr wrap="square" rtlCol="0" anchor="ctr">
                <a:spAutoFit/>
              </a:bodyPr>
              <a:lstStyle/>
              <a:p>
                <a:pPr algn="ctr"/>
                <a:r>
                  <a:rPr lang="en-US" sz="1600" b="1">
                    <a:solidFill>
                      <a:schemeClr val="accent3"/>
                    </a:solidFill>
                  </a:rPr>
                  <a:t>Balance of State Jan. 29</a:t>
                </a:r>
                <a:r>
                  <a:rPr lang="en-US" sz="1600" b="1" baseline="30000">
                    <a:solidFill>
                      <a:schemeClr val="accent3"/>
                    </a:solidFill>
                  </a:rPr>
                  <a:t>th</a:t>
                </a:r>
                <a:r>
                  <a:rPr lang="en-US" sz="1600" b="1">
                    <a:solidFill>
                      <a:schemeClr val="accent3"/>
                    </a:solidFill>
                  </a:rPr>
                  <a:t>, 2025</a:t>
                </a:r>
              </a:p>
              <a:p>
                <a:pPr algn="ctr"/>
                <a:r>
                  <a:rPr lang="en-US" sz="1600" b="1">
                    <a:solidFill>
                      <a:srgbClr val="0070C0"/>
                    </a:solidFill>
                  </a:rPr>
                  <a:t>Indianapolis CoC Jan. 22</a:t>
                </a:r>
                <a:r>
                  <a:rPr lang="en-US" sz="1600" b="1" baseline="30000">
                    <a:solidFill>
                      <a:srgbClr val="0070C0"/>
                    </a:solidFill>
                  </a:rPr>
                  <a:t>nd</a:t>
                </a:r>
                <a:r>
                  <a:rPr lang="en-US" sz="1600" b="1">
                    <a:solidFill>
                      <a:srgbClr val="0070C0"/>
                    </a:solidFill>
                  </a:rPr>
                  <a:t>, 2025</a:t>
                </a:r>
              </a:p>
            </p:txBody>
          </p:sp>
        </p:grpSp>
        <p:pic>
          <p:nvPicPr>
            <p:cNvPr id="19" name="Graphic 18" descr="Meeting with solid fill">
              <a:extLst>
                <a:ext uri="{FF2B5EF4-FFF2-40B4-BE49-F238E27FC236}">
                  <a16:creationId xmlns:a16="http://schemas.microsoft.com/office/drawing/2014/main" id="{94AB59F8-5436-60A5-0966-7AD91477B71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50844" y="2350215"/>
              <a:ext cx="1257251" cy="1257251"/>
            </a:xfrm>
            <a:prstGeom prst="rect">
              <a:avLst/>
            </a:prstGeom>
          </p:spPr>
        </p:pic>
        <p:sp>
          <p:nvSpPr>
            <p:cNvPr id="20" name="TextBox 19">
              <a:extLst>
                <a:ext uri="{FF2B5EF4-FFF2-40B4-BE49-F238E27FC236}">
                  <a16:creationId xmlns:a16="http://schemas.microsoft.com/office/drawing/2014/main" id="{271904DD-AAB5-EB8D-C0E8-68897290C097}"/>
                </a:ext>
              </a:extLst>
            </p:cNvPr>
            <p:cNvSpPr txBox="1"/>
            <p:nvPr/>
          </p:nvSpPr>
          <p:spPr>
            <a:xfrm>
              <a:off x="9958965" y="3746279"/>
              <a:ext cx="1841007" cy="715965"/>
            </a:xfrm>
            <a:prstGeom prst="rect">
              <a:avLst/>
            </a:prstGeom>
            <a:noFill/>
          </p:spPr>
          <p:txBody>
            <a:bodyPr wrap="square" rtlCol="0">
              <a:spAutoFit/>
            </a:bodyPr>
            <a:lstStyle/>
            <a:p>
              <a:pPr algn="ctr"/>
              <a:r>
                <a:rPr lang="en-US" sz="1351">
                  <a:solidFill>
                    <a:schemeClr val="accent1"/>
                  </a:solidFill>
                </a:rPr>
                <a:t>227</a:t>
              </a:r>
            </a:p>
            <a:p>
              <a:pPr algn="ctr"/>
              <a:r>
                <a:rPr lang="en-US" sz="1351">
                  <a:solidFill>
                    <a:schemeClr val="accent1"/>
                  </a:solidFill>
                </a:rPr>
                <a:t>Participating organizations</a:t>
              </a:r>
            </a:p>
          </p:txBody>
        </p:sp>
      </p:grpSp>
      <p:pic>
        <p:nvPicPr>
          <p:cNvPr id="3" name="Picture 2" descr="Graphical user interface, application">
            <a:extLst>
              <a:ext uri="{FF2B5EF4-FFF2-40B4-BE49-F238E27FC236}">
                <a16:creationId xmlns:a16="http://schemas.microsoft.com/office/drawing/2014/main" id="{AD6DFDA1-7A61-3147-F88B-B016F16F4E3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90B17EB9-428A-8C91-E700-DE825A940D6D}"/>
              </a:ext>
            </a:extLst>
          </p:cNvPr>
          <p:cNvSpPr txBox="1"/>
          <p:nvPr/>
        </p:nvSpPr>
        <p:spPr>
          <a:xfrm>
            <a:off x="5431448" y="2517176"/>
            <a:ext cx="1329101" cy="923330"/>
          </a:xfrm>
          <a:prstGeom prst="rect">
            <a:avLst/>
          </a:prstGeom>
          <a:noFill/>
        </p:spPr>
        <p:txBody>
          <a:bodyPr wrap="square" rtlCol="0">
            <a:spAutoFit/>
          </a:bodyPr>
          <a:lstStyle/>
          <a:p>
            <a:pPr algn="ctr"/>
            <a:r>
              <a:rPr lang="en-US" sz="5400" b="1">
                <a:solidFill>
                  <a:schemeClr val="accent1"/>
                </a:solidFill>
                <a:latin typeface="Arial Narrow" panose="020B0606020202030204" pitchFamily="34" charset="0"/>
              </a:rPr>
              <a:t>94%</a:t>
            </a:r>
          </a:p>
        </p:txBody>
      </p:sp>
      <p:pic>
        <p:nvPicPr>
          <p:cNvPr id="22" name="Picture 21" descr="A blue and white logo&#10;&#10;Description automatically generated">
            <a:extLst>
              <a:ext uri="{FF2B5EF4-FFF2-40B4-BE49-F238E27FC236}">
                <a16:creationId xmlns:a16="http://schemas.microsoft.com/office/drawing/2014/main" id="{64B51D83-AECA-45B9-029E-2AC89A0B1310}"/>
              </a:ext>
            </a:extLst>
          </p:cNvPr>
          <p:cNvPicPr>
            <a:picLocks noChangeAspect="1"/>
          </p:cNvPicPr>
          <p:nvPr/>
        </p:nvPicPr>
        <p:blipFill rotWithShape="1">
          <a:blip r:embed="rId17">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spTree>
    <p:extLst>
      <p:ext uri="{BB962C8B-B14F-4D97-AF65-F5344CB8AC3E}">
        <p14:creationId xmlns:p14="http://schemas.microsoft.com/office/powerpoint/2010/main" val="409262892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4EC0D3B-F604-1105-8147-C093CBF5C63B}"/>
              </a:ext>
            </a:extLst>
          </p:cNvPr>
          <p:cNvSpPr>
            <a:spLocks noGrp="1"/>
          </p:cNvSpPr>
          <p:nvPr>
            <p:ph idx="1"/>
          </p:nvPr>
        </p:nvSpPr>
        <p:spPr>
          <a:xfrm>
            <a:off x="584462" y="1221623"/>
            <a:ext cx="11023076" cy="4414754"/>
          </a:xfrm>
        </p:spPr>
        <p:txBody>
          <a:bodyPr vert="horz" lIns="91440" tIns="45720" rIns="91440" bIns="45720" rtlCol="0" anchor="t">
            <a:normAutofit fontScale="92500" lnSpcReduction="20000"/>
          </a:bodyPr>
          <a:lstStyle/>
          <a:p>
            <a:pPr marL="0" indent="0" algn="ctr">
              <a:buNone/>
            </a:pPr>
            <a:r>
              <a:rPr lang="en-US" sz="7800" i="1">
                <a:solidFill>
                  <a:srgbClr val="218585"/>
                </a:solidFill>
                <a:latin typeface="Amasis MT Pro Medium"/>
              </a:rPr>
              <a:t>Housing is a human need and right.</a:t>
            </a:r>
          </a:p>
          <a:p>
            <a:pPr marL="0" indent="0" algn="ctr">
              <a:buNone/>
            </a:pPr>
            <a:endParaRPr lang="en-US" sz="6600" i="1">
              <a:latin typeface="Amasis MT Pro Medium" panose="02040604050005020304" pitchFamily="18" charset="0"/>
            </a:endParaRPr>
          </a:p>
          <a:p>
            <a:pPr marL="0" indent="0" algn="ctr">
              <a:buNone/>
            </a:pPr>
            <a:r>
              <a:rPr lang="en-US" sz="7200" i="1">
                <a:solidFill>
                  <a:srgbClr val="0871CD"/>
                </a:solidFill>
                <a:latin typeface="Amasis MT Pro Medium"/>
              </a:rPr>
              <a:t>Data presented today reflects real, sacred human lives.</a:t>
            </a:r>
          </a:p>
        </p:txBody>
      </p:sp>
      <p:pic>
        <p:nvPicPr>
          <p:cNvPr id="5" name="Picture 4" descr="A blue and white logo&#10;&#10;Description automatically generated">
            <a:extLst>
              <a:ext uri="{FF2B5EF4-FFF2-40B4-BE49-F238E27FC236}">
                <a16:creationId xmlns:a16="http://schemas.microsoft.com/office/drawing/2014/main" id="{B0C2F4C8-8D76-7AB7-8E8C-E641AA2B09AC}"/>
              </a:ext>
            </a:extLst>
          </p:cNvPr>
          <p:cNvPicPr>
            <a:picLocks noChangeAspect="1"/>
          </p:cNvPicPr>
          <p:nvPr/>
        </p:nvPicPr>
        <p:blipFill rotWithShape="1">
          <a:blip r:embed="rId3">
            <a:extLst>
              <a:ext uri="{28A0092B-C50C-407E-A947-70E740481C1C}">
                <a14:useLocalDpi xmlns:a14="http://schemas.microsoft.com/office/drawing/2010/main" val="0"/>
              </a:ext>
            </a:extLst>
          </a:blip>
          <a:srcRect t="32166" b="31314"/>
          <a:stretch/>
        </p:blipFill>
        <p:spPr>
          <a:xfrm>
            <a:off x="446619" y="5843122"/>
            <a:ext cx="2213723" cy="895088"/>
          </a:xfrm>
          <a:prstGeom prst="rect">
            <a:avLst/>
          </a:prstGeom>
        </p:spPr>
      </p:pic>
      <p:pic>
        <p:nvPicPr>
          <p:cNvPr id="2" name="Picture 1">
            <a:hlinkClick r:id="rId4"/>
            <a:extLst>
              <a:ext uri="{FF2B5EF4-FFF2-40B4-BE49-F238E27FC236}">
                <a16:creationId xmlns:a16="http://schemas.microsoft.com/office/drawing/2014/main" id="{57E6798C-EEA8-DBC7-4796-4C475960D680}"/>
              </a:ext>
            </a:extLst>
          </p:cNvPr>
          <p:cNvPicPr>
            <a:picLocks noChangeAspect="1"/>
          </p:cNvPicPr>
          <p:nvPr/>
        </p:nvPicPr>
        <p:blipFill>
          <a:blip r:embed="rId5"/>
          <a:stretch>
            <a:fillRect/>
          </a:stretch>
        </p:blipFill>
        <p:spPr>
          <a:xfrm>
            <a:off x="8879288" y="5900530"/>
            <a:ext cx="2866090" cy="895089"/>
          </a:xfrm>
          <a:prstGeom prst="rect">
            <a:avLst/>
          </a:prstGeom>
        </p:spPr>
      </p:pic>
      <p:pic>
        <p:nvPicPr>
          <p:cNvPr id="3" name="Picture 2" descr="Graphical user interface, application">
            <a:extLst>
              <a:ext uri="{FF2B5EF4-FFF2-40B4-BE49-F238E27FC236}">
                <a16:creationId xmlns:a16="http://schemas.microsoft.com/office/drawing/2014/main" id="{43124A84-0BF2-57BA-BAF1-9D50E50BA1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421" y="5991225"/>
            <a:ext cx="2998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356524"/>
      </p:ext>
    </p:extLst>
  </p:cSld>
  <p:clrMapOvr>
    <a:masterClrMapping/>
  </p:clrMapOvr>
</p:sld>
</file>

<file path=ppt/theme/theme1.xml><?xml version="1.0" encoding="utf-8"?>
<a:theme xmlns:a="http://schemas.openxmlformats.org/drawingml/2006/main" name="Theme1">
  <a:themeElements>
    <a:clrScheme name="Custom 1">
      <a:dk1>
        <a:srgbClr val="103458"/>
      </a:dk1>
      <a:lt1>
        <a:sysClr val="window" lastClr="FFFFFF"/>
      </a:lt1>
      <a:dk2>
        <a:srgbClr val="1B75BC"/>
      </a:dk2>
      <a:lt2>
        <a:srgbClr val="E8E8E8"/>
      </a:lt2>
      <a:accent1>
        <a:srgbClr val="005051"/>
      </a:accent1>
      <a:accent2>
        <a:srgbClr val="89BABC"/>
      </a:accent2>
      <a:accent3>
        <a:srgbClr val="F7941D"/>
      </a:accent3>
      <a:accent4>
        <a:srgbClr val="1C8282"/>
      </a:accent4>
      <a:accent5>
        <a:srgbClr val="D05F27"/>
      </a:accent5>
      <a:accent6>
        <a:srgbClr val="F3AD2C"/>
      </a:accent6>
      <a:hlink>
        <a:srgbClr val="D2232A"/>
      </a:hlink>
      <a:folHlink>
        <a:srgbClr val="96607D"/>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60E60A15-B6B7-4BC1-A1DE-5D87723A019F}" vid="{E0F7E26E-D491-406F-BB8F-7446ADFDAE4C}"/>
    </a:ext>
  </a:extLst>
</a:theme>
</file>

<file path=ppt/theme/theme2.xml><?xml version="1.0" encoding="utf-8"?>
<a:theme xmlns:a="http://schemas.openxmlformats.org/drawingml/2006/main" name="Frame">
  <a:themeElements>
    <a:clrScheme name="Custom 1">
      <a:dk1>
        <a:srgbClr val="2D2926"/>
      </a:dk1>
      <a:lt1>
        <a:sysClr val="window" lastClr="FFFFFF"/>
      </a:lt1>
      <a:dk2>
        <a:srgbClr val="44546A"/>
      </a:dk2>
      <a:lt2>
        <a:srgbClr val="E7E6E6"/>
      </a:lt2>
      <a:accent1>
        <a:srgbClr val="1B75BC"/>
      </a:accent1>
      <a:accent2>
        <a:srgbClr val="1C8282"/>
      </a:accent2>
      <a:accent3>
        <a:srgbClr val="F3AD2C"/>
      </a:accent3>
      <a:accent4>
        <a:srgbClr val="D05F27"/>
      </a:accent4>
      <a:accent5>
        <a:srgbClr val="D2232A"/>
      </a:accent5>
      <a:accent6>
        <a:srgbClr val="71858B"/>
      </a:accent6>
      <a:hlink>
        <a:srgbClr val="0563C1"/>
      </a:hlink>
      <a:folHlink>
        <a:srgbClr val="D2232A"/>
      </a:folHlink>
    </a:clrScheme>
    <a:fontScheme name="Custom 1">
      <a:majorFont>
        <a:latin typeface="Filson Pro Black"/>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Frame">
  <a:themeElements>
    <a:clrScheme name="CHIP Branding">
      <a:dk1>
        <a:srgbClr val="2D2926"/>
      </a:dk1>
      <a:lt1>
        <a:sysClr val="window" lastClr="FFFFFF"/>
      </a:lt1>
      <a:dk2>
        <a:srgbClr val="44546A"/>
      </a:dk2>
      <a:lt2>
        <a:srgbClr val="E7E6E6"/>
      </a:lt2>
      <a:accent1>
        <a:srgbClr val="1B75BC"/>
      </a:accent1>
      <a:accent2>
        <a:srgbClr val="1C8282"/>
      </a:accent2>
      <a:accent3>
        <a:srgbClr val="F3AD2C"/>
      </a:accent3>
      <a:accent4>
        <a:srgbClr val="D05F27"/>
      </a:accent4>
      <a:accent5>
        <a:srgbClr val="D2232A"/>
      </a:accent5>
      <a:accent6>
        <a:srgbClr val="71858B"/>
      </a:accent6>
      <a:hlink>
        <a:srgbClr val="0563C1"/>
      </a:hlink>
      <a:folHlink>
        <a:srgbClr val="D2232A"/>
      </a:folHlink>
    </a:clrScheme>
    <a:fontScheme name="CHIP">
      <a:majorFont>
        <a:latin typeface="Filson Pro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2 ihcda theme one">
  <a:themeElements>
    <a:clrScheme name="CoC color scheme">
      <a:dk1>
        <a:sysClr val="windowText" lastClr="000000"/>
      </a:dk1>
      <a:lt1>
        <a:sysClr val="window" lastClr="FFFFFF"/>
      </a:lt1>
      <a:dk2>
        <a:srgbClr val="0E2841"/>
      </a:dk2>
      <a:lt2>
        <a:srgbClr val="E8E8E8"/>
      </a:lt2>
      <a:accent1>
        <a:srgbClr val="005051"/>
      </a:accent1>
      <a:accent2>
        <a:srgbClr val="89BABC"/>
      </a:accent2>
      <a:accent3>
        <a:srgbClr val="F7941D"/>
      </a:accent3>
      <a:accent4>
        <a:srgbClr val="006D70"/>
      </a:accent4>
      <a:accent5>
        <a:srgbClr val="5B9C9F"/>
      </a:accent5>
      <a:accent6>
        <a:srgbClr val="FAB562"/>
      </a:accent6>
      <a:hlink>
        <a:srgbClr val="467886"/>
      </a:hlink>
      <a:folHlink>
        <a:srgbClr val="96607D"/>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2 ihcda theme one">
  <a:themeElements>
    <a:clrScheme name="CoC color scheme">
      <a:dk1>
        <a:sysClr val="windowText" lastClr="000000"/>
      </a:dk1>
      <a:lt1>
        <a:sysClr val="window" lastClr="FFFFFF"/>
      </a:lt1>
      <a:dk2>
        <a:srgbClr val="0E2841"/>
      </a:dk2>
      <a:lt2>
        <a:srgbClr val="E8E8E8"/>
      </a:lt2>
      <a:accent1>
        <a:srgbClr val="005051"/>
      </a:accent1>
      <a:accent2>
        <a:srgbClr val="89BABC"/>
      </a:accent2>
      <a:accent3>
        <a:srgbClr val="F7941D"/>
      </a:accent3>
      <a:accent4>
        <a:srgbClr val="006D70"/>
      </a:accent4>
      <a:accent5>
        <a:srgbClr val="5B9C9F"/>
      </a:accent5>
      <a:accent6>
        <a:srgbClr val="FAB562"/>
      </a:accent6>
      <a:hlink>
        <a:srgbClr val="467886"/>
      </a:hlink>
      <a:folHlink>
        <a:srgbClr val="96607D"/>
      </a:folHlink>
    </a:clrScheme>
    <a:fontScheme name="Healthiest Employers">
      <a:majorFont>
        <a:latin typeface="Frutiger LT Std 57 Cn"/>
        <a:ea typeface=""/>
        <a:cs typeface=""/>
      </a:majorFont>
      <a:minorFont>
        <a:latin typeface="Frutiger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HIP Branding">
    <a:dk1>
      <a:srgbClr val="2D2926"/>
    </a:dk1>
    <a:lt1>
      <a:sysClr val="window" lastClr="FFFFFF"/>
    </a:lt1>
    <a:dk2>
      <a:srgbClr val="44546A"/>
    </a:dk2>
    <a:lt2>
      <a:srgbClr val="E7E6E6"/>
    </a:lt2>
    <a:accent1>
      <a:srgbClr val="1B75BC"/>
    </a:accent1>
    <a:accent2>
      <a:srgbClr val="1C8282"/>
    </a:accent2>
    <a:accent3>
      <a:srgbClr val="F3AD2C"/>
    </a:accent3>
    <a:accent4>
      <a:srgbClr val="D05F27"/>
    </a:accent4>
    <a:accent5>
      <a:srgbClr val="D2232A"/>
    </a:accent5>
    <a:accent6>
      <a:srgbClr val="71858B"/>
    </a:accent6>
    <a:hlink>
      <a:srgbClr val="0563C1"/>
    </a:hlink>
    <a:folHlink>
      <a:srgbClr val="D2232A"/>
    </a:folHlink>
  </a:clrScheme>
  <a:fontScheme name="CHIP">
    <a:majorFont>
      <a:latin typeface="Filson Pro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CB8BB3ACFC324A9082EC1B5B5861A8" ma:contentTypeVersion="3" ma:contentTypeDescription="Create a new document." ma:contentTypeScope="" ma:versionID="148733d1d4ea37767903c7937edf41a7">
  <xsd:schema xmlns:xsd="http://www.w3.org/2001/XMLSchema" xmlns:xs="http://www.w3.org/2001/XMLSchema" xmlns:p="http://schemas.microsoft.com/office/2006/metadata/properties" xmlns:ns2="893893c5-d318-4e76-be44-6c6be2c77e04" targetNamespace="http://schemas.microsoft.com/office/2006/metadata/properties" ma:root="true" ma:fieldsID="1ebc3dace5a76b3e1983cf9fcf6d4522" ns2:_="">
    <xsd:import namespace="893893c5-d318-4e76-be44-6c6be2c77e0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893c5-d318-4e76-be44-6c6be2c77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5BEBB5-42E8-4BB8-9599-E41C7479C3BD}">
  <ds:schemaRefs>
    <ds:schemaRef ds:uri="893893c5-d318-4e76-be44-6c6be2c77e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42A23F-820D-4322-A259-EAAEA01E9AA6}">
  <ds:schemaRefs>
    <ds:schemaRef ds:uri="http://schemas.microsoft.com/sharepoint/v3/contenttype/forms"/>
  </ds:schemaRefs>
</ds:datastoreItem>
</file>

<file path=customXml/itemProps3.xml><?xml version="1.0" encoding="utf-8"?>
<ds:datastoreItem xmlns:ds="http://schemas.openxmlformats.org/officeDocument/2006/customXml" ds:itemID="{27F8FA57-3F76-4863-AF0C-49CFCF84546F}">
  <ds:schemaRefs>
    <ds:schemaRef ds:uri="http://schemas.openxmlformats.org/package/2006/metadata/core-properties"/>
    <ds:schemaRef ds:uri="http://schemas.microsoft.com/office/2006/metadata/properties"/>
    <ds:schemaRef ds:uri="http://purl.org/dc/term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893893c5-d318-4e76-be44-6c6be2c77e04"/>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Theme1</Template>
  <TotalTime>1</TotalTime>
  <Words>6348</Words>
  <Application>Microsoft Office PowerPoint</Application>
  <PresentationFormat>Widescreen</PresentationFormat>
  <Paragraphs>586</Paragraphs>
  <Slides>40</Slides>
  <Notes>40</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40</vt:i4>
      </vt:variant>
    </vt:vector>
  </HeadingPairs>
  <TitlesOfParts>
    <vt:vector size="61" baseType="lpstr">
      <vt:lpstr>ＭＳ Ｐゴシック</vt:lpstr>
      <vt:lpstr>Amasis MT Pro</vt:lpstr>
      <vt:lpstr>Amasis MT Pro Medium</vt:lpstr>
      <vt:lpstr>Aptos</vt:lpstr>
      <vt:lpstr>Arial</vt:lpstr>
      <vt:lpstr>Arial Bold</vt:lpstr>
      <vt:lpstr>Arial Narrow</vt:lpstr>
      <vt:lpstr>Calibri</vt:lpstr>
      <vt:lpstr>Calibri Light</vt:lpstr>
      <vt:lpstr>Filson Pro</vt:lpstr>
      <vt:lpstr>Filson Pro Black</vt:lpstr>
      <vt:lpstr>Filson Pro Bold</vt:lpstr>
      <vt:lpstr>Frutiger LT Std 45 Light</vt:lpstr>
      <vt:lpstr>NeutraText-Demi</vt:lpstr>
      <vt:lpstr>Wingdings 2</vt:lpstr>
      <vt:lpstr>Theme1</vt:lpstr>
      <vt:lpstr>Frame</vt:lpstr>
      <vt:lpstr>1_Office Theme</vt:lpstr>
      <vt:lpstr>2_Frame</vt:lpstr>
      <vt:lpstr>2 ihcda theme one</vt:lpstr>
      <vt:lpstr>1_2 ihcda theme one</vt:lpstr>
      <vt:lpstr>State of Homelessness in Indiana</vt:lpstr>
      <vt:lpstr>Two Organizations – One Goal</vt:lpstr>
      <vt:lpstr>Introductions</vt:lpstr>
      <vt:lpstr>PowerPoint Presentation</vt:lpstr>
      <vt:lpstr>PowerPoint Presentation</vt:lpstr>
      <vt:lpstr>HUD’s Definitions of Homelessness</vt:lpstr>
      <vt:lpstr>Who is – and is not - Included in the PIT?</vt:lpstr>
      <vt:lpstr>What is the Point-IN-Time Count?</vt:lpstr>
      <vt:lpstr>PowerPoint Presentation</vt:lpstr>
      <vt:lpstr>PowerPoint Presentation</vt:lpstr>
      <vt:lpstr>Snapshot of 2025 PIT Result</vt:lpstr>
      <vt:lpstr>The number of individuals experiencing homelessness in Indiana reached a new high in 2025 increasing by 19.1% since 2019.</vt:lpstr>
      <vt:lpstr>Rural counties saw an increase of 16.6% in the number of people experiencing homelessness between 2023 and 2025, higher than urban counties that saw an increase of 9.4%.</vt:lpstr>
      <vt:lpstr>Increased efforts in outreach and awareness are making it possible to have a more accurate picture of what unsheltered homelessness looks like. </vt:lpstr>
      <vt:lpstr>Why Beds May Not Be Utilized </vt:lpstr>
      <vt:lpstr>PIT Analysis Takeaways</vt:lpstr>
      <vt:lpstr>The PIT fails to capture unstably housed youth, couch surfers, or youth in doubled-up situations. This makes youth homelessness seem insignificant, when it is a significant issue.</vt:lpstr>
      <vt:lpstr>Men and Boys were Overrepresented in Indiana’s 2025 PIT Data, Compared to the Overall Population</vt:lpstr>
      <vt:lpstr>In 2025, Hoosiers Aged 35 to 44 Years Old Were the Most Overrepresented Age Group on the Night of the Count</vt:lpstr>
      <vt:lpstr>Hoosiers of Color, Especially Black Hoosiers, Were Overrepresented on the Night of the Count </vt:lpstr>
      <vt:lpstr>We Are Seeing More Hoosiers with Long-Term Homelessness and at Least One Disabling Condition.</vt:lpstr>
      <vt:lpstr>Indiana is Successfully Reducing Homelessness Among our Veterans</vt:lpstr>
      <vt:lpstr>Why Beds May Not Be Utilized </vt:lpstr>
      <vt:lpstr>Housing Inventory Chart Snapshot</vt:lpstr>
      <vt:lpstr>With a total of 12,976 year-round beds, emergency shelter beds make up the majority of project beds</vt:lpstr>
      <vt:lpstr>Seasonal beds are only available during the coldest months of the year (typically November – April) and overflow beds are only available if shelters are at full capacity</vt:lpstr>
      <vt:lpstr>The immediate shelter needs of over 5,000 persons were met by the Indianapolis CoC and IN BoS CoC on the night of their PIT</vt:lpstr>
      <vt:lpstr>Looking Beyond the PIT and HIC – Which Programs are Housing Hoosiers</vt:lpstr>
      <vt:lpstr>What is Considered a Permanent Destination? </vt:lpstr>
      <vt:lpstr>Consistently, HH Exiting RRH are Moving into Permanent Housing Destinations </vt:lpstr>
      <vt:lpstr>PowerPoint Presentation</vt:lpstr>
      <vt:lpstr>Marion, Allen, Lake, and Vanderburgh have the greatest number of PSH beds</vt:lpstr>
      <vt:lpstr>PowerPoint Presentation</vt:lpstr>
      <vt:lpstr>The total number of vacant housing units continues to decrease across the state  </vt:lpstr>
      <vt:lpstr>As Housing Inventory Falls, Costs Rise</vt:lpstr>
      <vt:lpstr>With Limited &amp; Increasingly Expensive Housing, Wages Remain Consistently Insufficient</vt:lpstr>
      <vt:lpstr>How YOU can get Involved in the IN BoS CoC</vt:lpstr>
      <vt:lpstr>How to Engage in Indianapolis</vt:lpstr>
      <vt:lpstr>Acronyms Used in This Presentation </vt:lpstr>
      <vt:lpstr>Thank you for joining us today!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Kornberger, Abigail</dc:creator>
  <cp:lastModifiedBy>Ramirez, Andrea</cp:lastModifiedBy>
  <cp:revision>2</cp:revision>
  <dcterms:created xsi:type="dcterms:W3CDTF">2025-08-11T17:23:29Z</dcterms:created>
  <dcterms:modified xsi:type="dcterms:W3CDTF">2025-08-27T11:47:10Z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0x010100F5CB8BB3ACFC324A9082EC1B5B5861A8</vt:lpwstr>
  </property>
</Properties>
</file>