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87" r:id="rId2"/>
    <p:sldId id="257" r:id="rId3"/>
    <p:sldId id="261" r:id="rId4"/>
    <p:sldId id="275" r:id="rId5"/>
    <p:sldId id="284" r:id="rId6"/>
    <p:sldId id="258" r:id="rId7"/>
    <p:sldId id="269" r:id="rId8"/>
    <p:sldId id="286" r:id="rId9"/>
    <p:sldId id="263" r:id="rId10"/>
    <p:sldId id="285" r:id="rId11"/>
    <p:sldId id="272" r:id="rId12"/>
    <p:sldId id="264" r:id="rId13"/>
    <p:sldId id="271" r:id="rId14"/>
    <p:sldId id="265" r:id="rId15"/>
    <p:sldId id="27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869A"/>
    <a:srgbClr val="EF8C40"/>
    <a:srgbClr val="97A825"/>
    <a:srgbClr val="2B5487"/>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94660"/>
  </p:normalViewPr>
  <p:slideViewPr>
    <p:cSldViewPr snapToGrid="0">
      <p:cViewPr varScale="1">
        <p:scale>
          <a:sx n="108" d="100"/>
          <a:sy n="108" d="100"/>
        </p:scale>
        <p:origin x="70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0A7F7F-95F3-45BB-8CB7-C250E85741FA}" type="datetimeFigureOut">
              <a:rPr lang="en-US" smtClean="0"/>
              <a:t>5/8/2024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8B3FE2-F837-4017-AA68-650F5699EBD7}" type="slidenum">
              <a:rPr lang="en-US" smtClean="0"/>
              <a:t>‹#›</a:t>
            </a:fld>
            <a:endParaRPr lang="en-US"/>
          </a:p>
        </p:txBody>
      </p:sp>
    </p:spTree>
    <p:extLst>
      <p:ext uri="{BB962C8B-B14F-4D97-AF65-F5344CB8AC3E}">
        <p14:creationId xmlns:p14="http://schemas.microsoft.com/office/powerpoint/2010/main" val="2121348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8B3FE2-F837-4017-AA68-650F5699EBD7}" type="slidenum">
              <a:rPr lang="en-US" smtClean="0"/>
              <a:t>1</a:t>
            </a:fld>
            <a:endParaRPr lang="en-US"/>
          </a:p>
        </p:txBody>
      </p:sp>
    </p:spTree>
    <p:extLst>
      <p:ext uri="{BB962C8B-B14F-4D97-AF65-F5344CB8AC3E}">
        <p14:creationId xmlns:p14="http://schemas.microsoft.com/office/powerpoint/2010/main" val="724544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8B3FE2-F837-4017-AA68-650F5699EBD7}" type="slidenum">
              <a:rPr lang="en-US" smtClean="0"/>
              <a:t>2</a:t>
            </a:fld>
            <a:endParaRPr lang="en-US"/>
          </a:p>
        </p:txBody>
      </p:sp>
    </p:spTree>
    <p:extLst>
      <p:ext uri="{BB962C8B-B14F-4D97-AF65-F5344CB8AC3E}">
        <p14:creationId xmlns:p14="http://schemas.microsoft.com/office/powerpoint/2010/main" val="1039075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starting our property management career path you can basically start with a course and then complete 2 additional courses to earn your certificate, then you complete 5 additional courses and take the Capstone exam to earn your RPA.  Once you have earned your designation you maintain it by submitting 18 CPD credits every 3 years.</a:t>
            </a:r>
          </a:p>
        </p:txBody>
      </p:sp>
      <p:sp>
        <p:nvSpPr>
          <p:cNvPr id="4" name="Slide Number Placeholder 3"/>
          <p:cNvSpPr>
            <a:spLocks noGrp="1"/>
          </p:cNvSpPr>
          <p:nvPr>
            <p:ph type="sldNum" sz="quarter" idx="5"/>
          </p:nvPr>
        </p:nvSpPr>
        <p:spPr/>
        <p:txBody>
          <a:bodyPr/>
          <a:lstStyle/>
          <a:p>
            <a:fld id="{838B3FE2-F837-4017-AA68-650F5699EBD7}" type="slidenum">
              <a:rPr lang="en-US" smtClean="0"/>
              <a:t>8</a:t>
            </a:fld>
            <a:endParaRPr lang="en-US"/>
          </a:p>
        </p:txBody>
      </p:sp>
    </p:spTree>
    <p:extLst>
      <p:ext uri="{BB962C8B-B14F-4D97-AF65-F5344CB8AC3E}">
        <p14:creationId xmlns:p14="http://schemas.microsoft.com/office/powerpoint/2010/main" val="140163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8B3FE2-F837-4017-AA68-650F5699EBD7}" type="slidenum">
              <a:rPr lang="en-US" smtClean="0"/>
              <a:t>11</a:t>
            </a:fld>
            <a:endParaRPr lang="en-US"/>
          </a:p>
        </p:txBody>
      </p:sp>
    </p:spTree>
    <p:extLst>
      <p:ext uri="{BB962C8B-B14F-4D97-AF65-F5344CB8AC3E}">
        <p14:creationId xmlns:p14="http://schemas.microsoft.com/office/powerpoint/2010/main" val="1837790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8B3FE2-F837-4017-AA68-650F5699EBD7}" type="slidenum">
              <a:rPr lang="en-US" smtClean="0"/>
              <a:t>12</a:t>
            </a:fld>
            <a:endParaRPr lang="en-US"/>
          </a:p>
        </p:txBody>
      </p:sp>
    </p:spTree>
    <p:extLst>
      <p:ext uri="{BB962C8B-B14F-4D97-AF65-F5344CB8AC3E}">
        <p14:creationId xmlns:p14="http://schemas.microsoft.com/office/powerpoint/2010/main" val="2095599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8B3FE2-F837-4017-AA68-650F5699EBD7}" type="slidenum">
              <a:rPr lang="en-US" smtClean="0"/>
              <a:t>13</a:t>
            </a:fld>
            <a:endParaRPr lang="en-US"/>
          </a:p>
        </p:txBody>
      </p:sp>
    </p:spTree>
    <p:extLst>
      <p:ext uri="{BB962C8B-B14F-4D97-AF65-F5344CB8AC3E}">
        <p14:creationId xmlns:p14="http://schemas.microsoft.com/office/powerpoint/2010/main" val="771318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7" name="Picture 16" descr="A group of people having a discussion&#10;&#10;Description automatically generated with medium confidence">
            <a:extLst>
              <a:ext uri="{FF2B5EF4-FFF2-40B4-BE49-F238E27FC236}">
                <a16:creationId xmlns:a16="http://schemas.microsoft.com/office/drawing/2014/main" id="{DAC83F33-5C08-4825-9111-FFEC1BC77FE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5" r="11036"/>
          <a:stretch/>
        </p:blipFill>
        <p:spPr>
          <a:xfrm>
            <a:off x="6636774" y="2715500"/>
            <a:ext cx="5555226" cy="4171997"/>
          </a:xfrm>
          <a:prstGeom prst="rect">
            <a:avLst/>
          </a:prstGeom>
        </p:spPr>
      </p:pic>
      <p:pic>
        <p:nvPicPr>
          <p:cNvPr id="9" name="Picture 8" descr="A person holding a piece of paper&#10;&#10;Description automatically generated with low confidence">
            <a:extLst>
              <a:ext uri="{FF2B5EF4-FFF2-40B4-BE49-F238E27FC236}">
                <a16:creationId xmlns:a16="http://schemas.microsoft.com/office/drawing/2014/main" id="{322B51B5-A907-493F-8AB1-D193F6B03F8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9828" t="-1" r="15541" b="1650"/>
          <a:stretch/>
        </p:blipFill>
        <p:spPr>
          <a:xfrm>
            <a:off x="0" y="2754829"/>
            <a:ext cx="2792361" cy="4103170"/>
          </a:xfrm>
          <a:prstGeom prst="rect">
            <a:avLst/>
          </a:prstGeom>
        </p:spPr>
      </p:pic>
      <p:sp>
        <p:nvSpPr>
          <p:cNvPr id="7" name="Rectangle 6">
            <a:extLst>
              <a:ext uri="{FF2B5EF4-FFF2-40B4-BE49-F238E27FC236}">
                <a16:creationId xmlns:a16="http://schemas.microsoft.com/office/drawing/2014/main" id="{845403E1-E3D9-4900-ACF5-DEE17FEFBFCD}"/>
              </a:ext>
            </a:extLst>
          </p:cNvPr>
          <p:cNvSpPr/>
          <p:nvPr userDrawn="1"/>
        </p:nvSpPr>
        <p:spPr>
          <a:xfrm>
            <a:off x="2438400" y="1"/>
            <a:ext cx="4198374" cy="6858000"/>
          </a:xfrm>
          <a:prstGeom prst="rect">
            <a:avLst/>
          </a:prstGeom>
          <a:solidFill>
            <a:srgbClr val="97A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436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33C2D-6EDB-4369-848D-3BAF45316D5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FFE35F-0FCC-4BEC-B2C8-16BF5FB4470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C65E3A-9925-4FDA-B2F4-6663DF227F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C0DD18-9F71-4853-92C5-EAB59E79E7AD}"/>
              </a:ext>
            </a:extLst>
          </p:cNvPr>
          <p:cNvSpPr>
            <a:spLocks noGrp="1"/>
          </p:cNvSpPr>
          <p:nvPr>
            <p:ph type="dt" sz="half" idx="10"/>
          </p:nvPr>
        </p:nvSpPr>
        <p:spPr>
          <a:xfrm>
            <a:off x="838200" y="6356350"/>
            <a:ext cx="2743200" cy="365125"/>
          </a:xfrm>
          <a:prstGeom prst="rect">
            <a:avLst/>
          </a:prstGeom>
        </p:spPr>
        <p:txBody>
          <a:bodyPr/>
          <a:lstStyle/>
          <a:p>
            <a:fld id="{234B9E2A-8F9D-4C6A-A2C5-E6A65BE0F022}" type="datetimeFigureOut">
              <a:rPr lang="en-US" smtClean="0"/>
              <a:t>5/8/2024</a:t>
            </a:fld>
            <a:endParaRPr lang="en-US"/>
          </a:p>
        </p:txBody>
      </p:sp>
      <p:sp>
        <p:nvSpPr>
          <p:cNvPr id="6" name="Footer Placeholder 5">
            <a:extLst>
              <a:ext uri="{FF2B5EF4-FFF2-40B4-BE49-F238E27FC236}">
                <a16:creationId xmlns:a16="http://schemas.microsoft.com/office/drawing/2014/main" id="{70091F97-2ADC-46FB-B0C3-C5D5588D05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7D560B9-41F5-438C-AFDD-3DFCF5F1DFCC}"/>
              </a:ext>
            </a:extLst>
          </p:cNvPr>
          <p:cNvSpPr>
            <a:spLocks noGrp="1"/>
          </p:cNvSpPr>
          <p:nvPr>
            <p:ph type="sldNum" sz="quarter" idx="12"/>
          </p:nvPr>
        </p:nvSpPr>
        <p:spPr>
          <a:xfrm>
            <a:off x="8610600" y="6356350"/>
            <a:ext cx="2743200" cy="365125"/>
          </a:xfrm>
          <a:prstGeom prst="rect">
            <a:avLst/>
          </a:prstGeom>
        </p:spPr>
        <p:txBody>
          <a:bodyPr/>
          <a:lstStyle/>
          <a:p>
            <a:fld id="{FE10629A-7741-424E-B90B-08E294424E11}" type="slidenum">
              <a:rPr lang="en-US" smtClean="0"/>
              <a:t>‹#›</a:t>
            </a:fld>
            <a:endParaRPr lang="en-US"/>
          </a:p>
        </p:txBody>
      </p:sp>
    </p:spTree>
    <p:extLst>
      <p:ext uri="{BB962C8B-B14F-4D97-AF65-F5344CB8AC3E}">
        <p14:creationId xmlns:p14="http://schemas.microsoft.com/office/powerpoint/2010/main" val="2271131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556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08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4691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8A44A-46A4-45DD-BD67-14CD073D1E0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B10FDC-8755-4171-8982-30B0532FFB7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056967-C464-4290-A8DB-BAAD16A7F27D}"/>
              </a:ext>
            </a:extLst>
          </p:cNvPr>
          <p:cNvSpPr>
            <a:spLocks noGrp="1"/>
          </p:cNvSpPr>
          <p:nvPr>
            <p:ph type="dt" sz="half" idx="10"/>
          </p:nvPr>
        </p:nvSpPr>
        <p:spPr>
          <a:xfrm>
            <a:off x="838200" y="6356350"/>
            <a:ext cx="2743200" cy="365125"/>
          </a:xfrm>
          <a:prstGeom prst="rect">
            <a:avLst/>
          </a:prstGeom>
        </p:spPr>
        <p:txBody>
          <a:bodyPr/>
          <a:lstStyle/>
          <a:p>
            <a:fld id="{234B9E2A-8F9D-4C6A-A2C5-E6A65BE0F022}" type="datetimeFigureOut">
              <a:rPr lang="en-US" smtClean="0"/>
              <a:t>5/8/2024</a:t>
            </a:fld>
            <a:endParaRPr lang="en-US"/>
          </a:p>
        </p:txBody>
      </p:sp>
      <p:sp>
        <p:nvSpPr>
          <p:cNvPr id="5" name="Footer Placeholder 4">
            <a:extLst>
              <a:ext uri="{FF2B5EF4-FFF2-40B4-BE49-F238E27FC236}">
                <a16:creationId xmlns:a16="http://schemas.microsoft.com/office/drawing/2014/main" id="{78DF08AB-0D82-496F-A1BC-4C84BB1BFF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EBBA89-0E0F-4A52-9D65-BEC55A1A99C0}"/>
              </a:ext>
            </a:extLst>
          </p:cNvPr>
          <p:cNvSpPr>
            <a:spLocks noGrp="1"/>
          </p:cNvSpPr>
          <p:nvPr>
            <p:ph type="sldNum" sz="quarter" idx="12"/>
          </p:nvPr>
        </p:nvSpPr>
        <p:spPr>
          <a:xfrm>
            <a:off x="8610600" y="6356350"/>
            <a:ext cx="2743200" cy="365125"/>
          </a:xfrm>
          <a:prstGeom prst="rect">
            <a:avLst/>
          </a:prstGeom>
        </p:spPr>
        <p:txBody>
          <a:bodyPr/>
          <a:lstStyle/>
          <a:p>
            <a:fld id="{FE10629A-7741-424E-B90B-08E294424E11}" type="slidenum">
              <a:rPr lang="en-US" smtClean="0"/>
              <a:t>‹#›</a:t>
            </a:fld>
            <a:endParaRPr lang="en-US"/>
          </a:p>
        </p:txBody>
      </p:sp>
    </p:spTree>
    <p:extLst>
      <p:ext uri="{BB962C8B-B14F-4D97-AF65-F5344CB8AC3E}">
        <p14:creationId xmlns:p14="http://schemas.microsoft.com/office/powerpoint/2010/main" val="2148367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6AF93-F94A-46DA-B884-B3C04C9A115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8CBC4E7-F32E-4126-9B4E-CECD7393A22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320DF4-70A5-492B-88F0-4BC54564F8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9D547A-25A3-4416-9DAA-6772632D5805}"/>
              </a:ext>
            </a:extLst>
          </p:cNvPr>
          <p:cNvSpPr>
            <a:spLocks noGrp="1"/>
          </p:cNvSpPr>
          <p:nvPr>
            <p:ph type="dt" sz="half" idx="10"/>
          </p:nvPr>
        </p:nvSpPr>
        <p:spPr>
          <a:xfrm>
            <a:off x="838200" y="6356350"/>
            <a:ext cx="2743200" cy="365125"/>
          </a:xfrm>
          <a:prstGeom prst="rect">
            <a:avLst/>
          </a:prstGeom>
        </p:spPr>
        <p:txBody>
          <a:bodyPr/>
          <a:lstStyle/>
          <a:p>
            <a:fld id="{234B9E2A-8F9D-4C6A-A2C5-E6A65BE0F022}" type="datetimeFigureOut">
              <a:rPr lang="en-US" smtClean="0"/>
              <a:t>5/8/2024</a:t>
            </a:fld>
            <a:endParaRPr lang="en-US"/>
          </a:p>
        </p:txBody>
      </p:sp>
      <p:sp>
        <p:nvSpPr>
          <p:cNvPr id="6" name="Footer Placeholder 5">
            <a:extLst>
              <a:ext uri="{FF2B5EF4-FFF2-40B4-BE49-F238E27FC236}">
                <a16:creationId xmlns:a16="http://schemas.microsoft.com/office/drawing/2014/main" id="{7D8CB7E4-308D-42F4-8AEC-3B1B54EDF9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965EBC-5658-422E-8CF8-A4DFBFC805A9}"/>
              </a:ext>
            </a:extLst>
          </p:cNvPr>
          <p:cNvSpPr>
            <a:spLocks noGrp="1"/>
          </p:cNvSpPr>
          <p:nvPr>
            <p:ph type="sldNum" sz="quarter" idx="12"/>
          </p:nvPr>
        </p:nvSpPr>
        <p:spPr>
          <a:xfrm>
            <a:off x="8610600" y="6356350"/>
            <a:ext cx="2743200" cy="365125"/>
          </a:xfrm>
          <a:prstGeom prst="rect">
            <a:avLst/>
          </a:prstGeom>
        </p:spPr>
        <p:txBody>
          <a:bodyPr/>
          <a:lstStyle/>
          <a:p>
            <a:fld id="{FE10629A-7741-424E-B90B-08E294424E11}" type="slidenum">
              <a:rPr lang="en-US" smtClean="0"/>
              <a:t>‹#›</a:t>
            </a:fld>
            <a:endParaRPr lang="en-US"/>
          </a:p>
        </p:txBody>
      </p:sp>
    </p:spTree>
    <p:extLst>
      <p:ext uri="{BB962C8B-B14F-4D97-AF65-F5344CB8AC3E}">
        <p14:creationId xmlns:p14="http://schemas.microsoft.com/office/powerpoint/2010/main" val="58332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3F968-26C6-470D-AD98-46EFC3AFC99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49A1981-080F-425B-A28D-6FC6DD4548C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A2FAB8-560C-4670-B298-89A3B407B6C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33FEED-0126-4687-9205-6F0D3034B0A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B294A9-7017-4C4D-A287-DC27DB9084E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5985B4-CC74-4F75-B527-D221C867FDF2}"/>
              </a:ext>
            </a:extLst>
          </p:cNvPr>
          <p:cNvSpPr>
            <a:spLocks noGrp="1"/>
          </p:cNvSpPr>
          <p:nvPr>
            <p:ph type="dt" sz="half" idx="10"/>
          </p:nvPr>
        </p:nvSpPr>
        <p:spPr>
          <a:xfrm>
            <a:off x="838200" y="6356350"/>
            <a:ext cx="2743200" cy="365125"/>
          </a:xfrm>
          <a:prstGeom prst="rect">
            <a:avLst/>
          </a:prstGeom>
        </p:spPr>
        <p:txBody>
          <a:bodyPr/>
          <a:lstStyle/>
          <a:p>
            <a:fld id="{234B9E2A-8F9D-4C6A-A2C5-E6A65BE0F022}" type="datetimeFigureOut">
              <a:rPr lang="en-US" smtClean="0"/>
              <a:t>5/8/2024</a:t>
            </a:fld>
            <a:endParaRPr lang="en-US"/>
          </a:p>
        </p:txBody>
      </p:sp>
      <p:sp>
        <p:nvSpPr>
          <p:cNvPr id="8" name="Footer Placeholder 7">
            <a:extLst>
              <a:ext uri="{FF2B5EF4-FFF2-40B4-BE49-F238E27FC236}">
                <a16:creationId xmlns:a16="http://schemas.microsoft.com/office/drawing/2014/main" id="{C2D76348-1809-4009-8D9D-F94F3037B4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75A033E-2C73-4AE8-8505-A617FB123950}"/>
              </a:ext>
            </a:extLst>
          </p:cNvPr>
          <p:cNvSpPr>
            <a:spLocks noGrp="1"/>
          </p:cNvSpPr>
          <p:nvPr>
            <p:ph type="sldNum" sz="quarter" idx="12"/>
          </p:nvPr>
        </p:nvSpPr>
        <p:spPr>
          <a:xfrm>
            <a:off x="8610600" y="6356350"/>
            <a:ext cx="2743200" cy="365125"/>
          </a:xfrm>
          <a:prstGeom prst="rect">
            <a:avLst/>
          </a:prstGeom>
        </p:spPr>
        <p:txBody>
          <a:bodyPr/>
          <a:lstStyle/>
          <a:p>
            <a:fld id="{FE10629A-7741-424E-B90B-08E294424E11}" type="slidenum">
              <a:rPr lang="en-US" smtClean="0"/>
              <a:t>‹#›</a:t>
            </a:fld>
            <a:endParaRPr lang="en-US"/>
          </a:p>
        </p:txBody>
      </p:sp>
    </p:spTree>
    <p:extLst>
      <p:ext uri="{BB962C8B-B14F-4D97-AF65-F5344CB8AC3E}">
        <p14:creationId xmlns:p14="http://schemas.microsoft.com/office/powerpoint/2010/main" val="1497008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0BE44-E671-4114-A8A9-4CF55B1FBD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5614E99-D347-4CC5-B213-155D1D0FFEB5}"/>
              </a:ext>
            </a:extLst>
          </p:cNvPr>
          <p:cNvSpPr>
            <a:spLocks noGrp="1"/>
          </p:cNvSpPr>
          <p:nvPr>
            <p:ph type="dt" sz="half" idx="10"/>
          </p:nvPr>
        </p:nvSpPr>
        <p:spPr>
          <a:xfrm>
            <a:off x="838200" y="6356350"/>
            <a:ext cx="2743200" cy="365125"/>
          </a:xfrm>
          <a:prstGeom prst="rect">
            <a:avLst/>
          </a:prstGeom>
        </p:spPr>
        <p:txBody>
          <a:bodyPr/>
          <a:lstStyle/>
          <a:p>
            <a:fld id="{234B9E2A-8F9D-4C6A-A2C5-E6A65BE0F022}" type="datetimeFigureOut">
              <a:rPr lang="en-US" smtClean="0"/>
              <a:t>5/8/2024</a:t>
            </a:fld>
            <a:endParaRPr lang="en-US"/>
          </a:p>
        </p:txBody>
      </p:sp>
      <p:sp>
        <p:nvSpPr>
          <p:cNvPr id="4" name="Footer Placeholder 3">
            <a:extLst>
              <a:ext uri="{FF2B5EF4-FFF2-40B4-BE49-F238E27FC236}">
                <a16:creationId xmlns:a16="http://schemas.microsoft.com/office/drawing/2014/main" id="{97AC0D09-07FF-4B13-A84B-03903C12E6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7F163EB-0BBD-4B66-A1A8-BEED0210FD46}"/>
              </a:ext>
            </a:extLst>
          </p:cNvPr>
          <p:cNvSpPr>
            <a:spLocks noGrp="1"/>
          </p:cNvSpPr>
          <p:nvPr>
            <p:ph type="sldNum" sz="quarter" idx="12"/>
          </p:nvPr>
        </p:nvSpPr>
        <p:spPr>
          <a:xfrm>
            <a:off x="8610600" y="6356350"/>
            <a:ext cx="2743200" cy="365125"/>
          </a:xfrm>
          <a:prstGeom prst="rect">
            <a:avLst/>
          </a:prstGeom>
        </p:spPr>
        <p:txBody>
          <a:bodyPr/>
          <a:lstStyle/>
          <a:p>
            <a:fld id="{FE10629A-7741-424E-B90B-08E294424E11}" type="slidenum">
              <a:rPr lang="en-US" smtClean="0"/>
              <a:t>‹#›</a:t>
            </a:fld>
            <a:endParaRPr lang="en-US"/>
          </a:p>
        </p:txBody>
      </p:sp>
    </p:spTree>
    <p:extLst>
      <p:ext uri="{BB962C8B-B14F-4D97-AF65-F5344CB8AC3E}">
        <p14:creationId xmlns:p14="http://schemas.microsoft.com/office/powerpoint/2010/main" val="2021132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3E7883-E794-4747-BE27-2025891B9536}"/>
              </a:ext>
            </a:extLst>
          </p:cNvPr>
          <p:cNvSpPr>
            <a:spLocks noGrp="1"/>
          </p:cNvSpPr>
          <p:nvPr>
            <p:ph type="dt" sz="half" idx="10"/>
          </p:nvPr>
        </p:nvSpPr>
        <p:spPr>
          <a:xfrm>
            <a:off x="838200" y="6356350"/>
            <a:ext cx="2743200" cy="365125"/>
          </a:xfrm>
          <a:prstGeom prst="rect">
            <a:avLst/>
          </a:prstGeom>
        </p:spPr>
        <p:txBody>
          <a:bodyPr/>
          <a:lstStyle/>
          <a:p>
            <a:fld id="{234B9E2A-8F9D-4C6A-A2C5-E6A65BE0F022}" type="datetimeFigureOut">
              <a:rPr lang="en-US" smtClean="0"/>
              <a:t>5/8/2024</a:t>
            </a:fld>
            <a:endParaRPr lang="en-US"/>
          </a:p>
        </p:txBody>
      </p:sp>
      <p:sp>
        <p:nvSpPr>
          <p:cNvPr id="3" name="Footer Placeholder 2">
            <a:extLst>
              <a:ext uri="{FF2B5EF4-FFF2-40B4-BE49-F238E27FC236}">
                <a16:creationId xmlns:a16="http://schemas.microsoft.com/office/drawing/2014/main" id="{BF5A748D-5C8F-483F-A6E0-990097C91E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A166300-4D60-4614-ADEF-69F2F60EC4A8}"/>
              </a:ext>
            </a:extLst>
          </p:cNvPr>
          <p:cNvSpPr>
            <a:spLocks noGrp="1"/>
          </p:cNvSpPr>
          <p:nvPr>
            <p:ph type="sldNum" sz="quarter" idx="12"/>
          </p:nvPr>
        </p:nvSpPr>
        <p:spPr>
          <a:xfrm>
            <a:off x="8610600" y="6356350"/>
            <a:ext cx="2743200" cy="365125"/>
          </a:xfrm>
          <a:prstGeom prst="rect">
            <a:avLst/>
          </a:prstGeom>
        </p:spPr>
        <p:txBody>
          <a:bodyPr/>
          <a:lstStyle/>
          <a:p>
            <a:fld id="{FE10629A-7741-424E-B90B-08E294424E11}" type="slidenum">
              <a:rPr lang="en-US" smtClean="0"/>
              <a:t>‹#›</a:t>
            </a:fld>
            <a:endParaRPr lang="en-US"/>
          </a:p>
        </p:txBody>
      </p:sp>
    </p:spTree>
    <p:extLst>
      <p:ext uri="{BB962C8B-B14F-4D97-AF65-F5344CB8AC3E}">
        <p14:creationId xmlns:p14="http://schemas.microsoft.com/office/powerpoint/2010/main" val="4201560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48385-7A5B-4F5E-8525-CB379181FF8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29E5E1-6C85-4FA6-A3E8-1DC32BDE2FA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9F3918-B362-4869-ABEB-35E356276D5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8BE847-976E-4FAE-949B-5E9DFDBC022A}"/>
              </a:ext>
            </a:extLst>
          </p:cNvPr>
          <p:cNvSpPr>
            <a:spLocks noGrp="1"/>
          </p:cNvSpPr>
          <p:nvPr>
            <p:ph type="dt" sz="half" idx="10"/>
          </p:nvPr>
        </p:nvSpPr>
        <p:spPr>
          <a:xfrm>
            <a:off x="838200" y="6356350"/>
            <a:ext cx="2743200" cy="365125"/>
          </a:xfrm>
          <a:prstGeom prst="rect">
            <a:avLst/>
          </a:prstGeom>
        </p:spPr>
        <p:txBody>
          <a:bodyPr/>
          <a:lstStyle/>
          <a:p>
            <a:fld id="{234B9E2A-8F9D-4C6A-A2C5-E6A65BE0F022}" type="datetimeFigureOut">
              <a:rPr lang="en-US" smtClean="0"/>
              <a:t>5/8/2024</a:t>
            </a:fld>
            <a:endParaRPr lang="en-US"/>
          </a:p>
        </p:txBody>
      </p:sp>
      <p:sp>
        <p:nvSpPr>
          <p:cNvPr id="6" name="Footer Placeholder 5">
            <a:extLst>
              <a:ext uri="{FF2B5EF4-FFF2-40B4-BE49-F238E27FC236}">
                <a16:creationId xmlns:a16="http://schemas.microsoft.com/office/drawing/2014/main" id="{3874D081-3CBE-48B5-9827-B5CE0335EB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A0789E0-1348-4BB2-AE56-53F7FC7D993C}"/>
              </a:ext>
            </a:extLst>
          </p:cNvPr>
          <p:cNvSpPr>
            <a:spLocks noGrp="1"/>
          </p:cNvSpPr>
          <p:nvPr>
            <p:ph type="sldNum" sz="quarter" idx="12"/>
          </p:nvPr>
        </p:nvSpPr>
        <p:spPr>
          <a:xfrm>
            <a:off x="8610600" y="6356350"/>
            <a:ext cx="2743200" cy="365125"/>
          </a:xfrm>
          <a:prstGeom prst="rect">
            <a:avLst/>
          </a:prstGeom>
        </p:spPr>
        <p:txBody>
          <a:bodyPr/>
          <a:lstStyle/>
          <a:p>
            <a:fld id="{FE10629A-7741-424E-B90B-08E294424E11}" type="slidenum">
              <a:rPr lang="en-US" smtClean="0"/>
              <a:t>‹#›</a:t>
            </a:fld>
            <a:endParaRPr lang="en-US"/>
          </a:p>
        </p:txBody>
      </p:sp>
    </p:spTree>
    <p:extLst>
      <p:ext uri="{BB962C8B-B14F-4D97-AF65-F5344CB8AC3E}">
        <p14:creationId xmlns:p14="http://schemas.microsoft.com/office/powerpoint/2010/main" val="1189380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74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0.jpeg"/><Relationship Id="rId7" Type="http://schemas.openxmlformats.org/officeDocument/2006/relationships/image" Target="../media/image40.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4.jpg"/><Relationship Id="rId7" Type="http://schemas.openxmlformats.org/officeDocument/2006/relationships/image" Target="../media/image42.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4.svg"/><Relationship Id="rId5" Type="http://schemas.openxmlformats.org/officeDocument/2006/relationships/image" Target="../media/image40.svg"/><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38.sv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1.jpg"/><Relationship Id="rId16" Type="http://schemas.openxmlformats.org/officeDocument/2006/relationships/image" Target="../media/image35.svg"/><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g"/><Relationship Id="rId7" Type="http://schemas.openxmlformats.org/officeDocument/2006/relationships/image" Target="../media/image40.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180BF36-B499-4E9D-A937-19EA4E46DAAB}"/>
              </a:ext>
            </a:extLst>
          </p:cNvPr>
          <p:cNvSpPr>
            <a:spLocks noGrp="1"/>
          </p:cNvSpPr>
          <p:nvPr>
            <p:ph type="subTitle" idx="4294967295"/>
          </p:nvPr>
        </p:nvSpPr>
        <p:spPr>
          <a:xfrm>
            <a:off x="2631661" y="5339398"/>
            <a:ext cx="3779520" cy="1655762"/>
          </a:xfrm>
          <a:prstGeom prst="rect">
            <a:avLst/>
          </a:prstGeom>
        </p:spPr>
        <p:txBody>
          <a:bodyPr/>
          <a:lstStyle/>
          <a:p>
            <a:pPr marL="0" indent="0" algn="ctr">
              <a:buNone/>
            </a:pPr>
            <a:r>
              <a:rPr lang="en-US" dirty="0">
                <a:solidFill>
                  <a:schemeClr val="bg1"/>
                </a:solidFill>
              </a:rPr>
              <a:t>Your one source for property and facility management education</a:t>
            </a:r>
          </a:p>
        </p:txBody>
      </p:sp>
      <p:sp>
        <p:nvSpPr>
          <p:cNvPr id="2" name="Rectangle 1">
            <a:extLst>
              <a:ext uri="{FF2B5EF4-FFF2-40B4-BE49-F238E27FC236}">
                <a16:creationId xmlns:a16="http://schemas.microsoft.com/office/drawing/2014/main" id="{50B7089F-2095-422E-BA2B-CD255F04203F}"/>
              </a:ext>
            </a:extLst>
          </p:cNvPr>
          <p:cNvSpPr/>
          <p:nvPr/>
        </p:nvSpPr>
        <p:spPr>
          <a:xfrm>
            <a:off x="0" y="0"/>
            <a:ext cx="2435087" cy="2763078"/>
          </a:xfrm>
          <a:prstGeom prst="rect">
            <a:avLst/>
          </a:prstGeom>
          <a:solidFill>
            <a:srgbClr val="368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A800094-0AE3-79C2-4F07-66D526FF3B04}"/>
              </a:ext>
            </a:extLst>
          </p:cNvPr>
          <p:cNvSpPr/>
          <p:nvPr/>
        </p:nvSpPr>
        <p:spPr>
          <a:xfrm>
            <a:off x="6629400" y="0"/>
            <a:ext cx="5562600" cy="2763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logo&#10;&#10;Description automatically generated">
            <a:extLst>
              <a:ext uri="{FF2B5EF4-FFF2-40B4-BE49-F238E27FC236}">
                <a16:creationId xmlns:a16="http://schemas.microsoft.com/office/drawing/2014/main" id="{91366334-7B75-7D17-51F8-C8F4AEB869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0143" y="160812"/>
            <a:ext cx="4261113" cy="2441453"/>
          </a:xfrm>
          <a:prstGeom prst="rect">
            <a:avLst/>
          </a:prstGeom>
        </p:spPr>
      </p:pic>
    </p:spTree>
    <p:extLst>
      <p:ext uri="{BB962C8B-B14F-4D97-AF65-F5344CB8AC3E}">
        <p14:creationId xmlns:p14="http://schemas.microsoft.com/office/powerpoint/2010/main" val="238424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44D5E8-2740-9A9A-EC3B-D00DEA438E32}"/>
              </a:ext>
            </a:extLst>
          </p:cNvPr>
          <p:cNvSpPr/>
          <p:nvPr/>
        </p:nvSpPr>
        <p:spPr>
          <a:xfrm>
            <a:off x="457201" y="3871245"/>
            <a:ext cx="5129514" cy="27984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floor, indoor, area, furniture&#10;&#10;Description automatically generated">
            <a:extLst>
              <a:ext uri="{FF2B5EF4-FFF2-40B4-BE49-F238E27FC236}">
                <a16:creationId xmlns:a16="http://schemas.microsoft.com/office/drawing/2014/main" id="{0C705446-9024-7E1D-7179-73CA4CB295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53"/>
            <a:ext cx="5929133" cy="3335137"/>
          </a:xfrm>
          <a:prstGeom prst="rect">
            <a:avLst/>
          </a:prstGeom>
        </p:spPr>
      </p:pic>
      <p:sp>
        <p:nvSpPr>
          <p:cNvPr id="5" name="Rectangle 4">
            <a:extLst>
              <a:ext uri="{FF2B5EF4-FFF2-40B4-BE49-F238E27FC236}">
                <a16:creationId xmlns:a16="http://schemas.microsoft.com/office/drawing/2014/main" id="{D3A6E56F-8864-428F-9069-5D2057E1E160}"/>
              </a:ext>
            </a:extLst>
          </p:cNvPr>
          <p:cNvSpPr/>
          <p:nvPr/>
        </p:nvSpPr>
        <p:spPr>
          <a:xfrm>
            <a:off x="5929133" y="507171"/>
            <a:ext cx="5598160" cy="2387600"/>
          </a:xfrm>
          <a:prstGeom prst="rect">
            <a:avLst/>
          </a:prstGeom>
          <a:solidFill>
            <a:srgbClr val="368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AF95A4-86D0-4107-A24B-632BD2693E03}"/>
              </a:ext>
            </a:extLst>
          </p:cNvPr>
          <p:cNvSpPr txBox="1"/>
          <p:nvPr/>
        </p:nvSpPr>
        <p:spPr>
          <a:xfrm flipH="1">
            <a:off x="6132517" y="1015321"/>
            <a:ext cx="6271518" cy="1569660"/>
          </a:xfrm>
          <a:prstGeom prst="rect">
            <a:avLst/>
          </a:prstGeom>
          <a:noFill/>
        </p:spPr>
        <p:txBody>
          <a:bodyPr wrap="square" rtlCol="0">
            <a:spAutoFit/>
          </a:bodyPr>
          <a:lstStyle/>
          <a:p>
            <a:r>
              <a:rPr lang="en-US" sz="4800" b="1" i="0" u="none" strike="noStrike" dirty="0">
                <a:solidFill>
                  <a:srgbClr val="FFFFFF"/>
                </a:solidFill>
                <a:effectLst/>
                <a:latin typeface="YAEzYIsf8Nw 0"/>
              </a:rPr>
              <a:t>Got your CPM®?</a:t>
            </a:r>
            <a:endParaRPr lang="en-US" sz="4800" dirty="0">
              <a:solidFill>
                <a:srgbClr val="FFFFFF"/>
              </a:solidFill>
              <a:effectLst/>
              <a:latin typeface="YAEzYIsf8Nw 0"/>
            </a:endParaRPr>
          </a:p>
          <a:p>
            <a:r>
              <a:rPr lang="en-US" sz="4800" b="1" i="0" u="none" strike="noStrike" dirty="0">
                <a:solidFill>
                  <a:srgbClr val="FFFFFF"/>
                </a:solidFill>
                <a:effectLst/>
                <a:latin typeface="YAEzYPbFAtw 0"/>
              </a:rPr>
              <a:t>Now get your RPA®!</a:t>
            </a:r>
            <a:endParaRPr lang="en-US" sz="4800" dirty="0">
              <a:solidFill>
                <a:srgbClr val="FFFFFF"/>
              </a:solidFill>
              <a:effectLst/>
              <a:latin typeface="YAEzYPbFAtw 0"/>
            </a:endParaRPr>
          </a:p>
        </p:txBody>
      </p:sp>
      <p:sp>
        <p:nvSpPr>
          <p:cNvPr id="6" name="TextBox 5">
            <a:extLst>
              <a:ext uri="{FF2B5EF4-FFF2-40B4-BE49-F238E27FC236}">
                <a16:creationId xmlns:a16="http://schemas.microsoft.com/office/drawing/2014/main" id="{76C7F048-DC7C-7B1F-4481-3D81C770F10C}"/>
              </a:ext>
            </a:extLst>
          </p:cNvPr>
          <p:cNvSpPr txBox="1"/>
          <p:nvPr/>
        </p:nvSpPr>
        <p:spPr>
          <a:xfrm>
            <a:off x="457201" y="3963230"/>
            <a:ext cx="5129514" cy="2800767"/>
          </a:xfrm>
          <a:prstGeom prst="rect">
            <a:avLst/>
          </a:prstGeom>
          <a:noFill/>
        </p:spPr>
        <p:txBody>
          <a:bodyPr wrap="square">
            <a:spAutoFit/>
          </a:bodyPr>
          <a:lstStyle/>
          <a:p>
            <a:pPr algn="ctr"/>
            <a:r>
              <a:rPr lang="en-US" sz="2800" b="1" i="0" u="none" strike="noStrike" dirty="0">
                <a:solidFill>
                  <a:srgbClr val="36869A"/>
                </a:solidFill>
                <a:effectLst/>
              </a:rPr>
              <a:t>Have you earned your CPM® within the past seven years? </a:t>
            </a:r>
          </a:p>
          <a:p>
            <a:endParaRPr lang="en-US" sz="2000" dirty="0"/>
          </a:p>
          <a:p>
            <a:r>
              <a:rPr lang="en-US" sz="2000" b="0" i="0" u="none" strike="noStrike" dirty="0">
                <a:effectLst/>
              </a:rPr>
              <a:t>If so, you are well on your way to earning your RPA® designation and gaining a better understanding of how to increase the value of commercial properties and operate facilities at peak efficiency.</a:t>
            </a:r>
            <a:endParaRPr lang="en-US" sz="2000" dirty="0"/>
          </a:p>
        </p:txBody>
      </p:sp>
      <p:sp>
        <p:nvSpPr>
          <p:cNvPr id="10" name="TextBox 9">
            <a:extLst>
              <a:ext uri="{FF2B5EF4-FFF2-40B4-BE49-F238E27FC236}">
                <a16:creationId xmlns:a16="http://schemas.microsoft.com/office/drawing/2014/main" id="{F1434B0C-5A7B-DFBD-AF5C-E6F43F848D89}"/>
              </a:ext>
            </a:extLst>
          </p:cNvPr>
          <p:cNvSpPr txBox="1"/>
          <p:nvPr/>
        </p:nvSpPr>
        <p:spPr>
          <a:xfrm>
            <a:off x="5921075" y="4965919"/>
            <a:ext cx="6202016" cy="1569660"/>
          </a:xfrm>
          <a:prstGeom prst="rect">
            <a:avLst/>
          </a:prstGeom>
          <a:noFill/>
        </p:spPr>
        <p:txBody>
          <a:bodyPr wrap="square">
            <a:spAutoFit/>
          </a:bodyPr>
          <a:lstStyle/>
          <a:p>
            <a:r>
              <a:rPr lang="en-US" sz="1600" b="0" i="0" u="none" strike="noStrike" dirty="0">
                <a:effectLst/>
                <a:latin typeface="YACgEev4gKc 0"/>
              </a:rPr>
              <a:t>Once your application is approved, you only need to complete these four RPA® courses and pass the RPA Capstone Experience Exam:</a:t>
            </a:r>
            <a:endParaRPr lang="en-US" sz="1600" dirty="0">
              <a:effectLst/>
              <a:latin typeface="YACgEev4gKc 0"/>
            </a:endParaRPr>
          </a:p>
          <a:p>
            <a:pPr>
              <a:buFont typeface="Arial" panose="020B0604020202020204" pitchFamily="34" charset="0"/>
              <a:buChar char="•"/>
            </a:pPr>
            <a:r>
              <a:rPr lang="en-US" sz="1600" b="0" i="0" u="none" strike="noStrike" dirty="0">
                <a:effectLst/>
              </a:rPr>
              <a:t>Budgeting and Accounting</a:t>
            </a:r>
            <a:endParaRPr lang="en-US" sz="1600" dirty="0"/>
          </a:p>
          <a:p>
            <a:pPr>
              <a:buFont typeface="Arial" panose="020B0604020202020204" pitchFamily="34" charset="0"/>
              <a:buChar char="•"/>
            </a:pPr>
            <a:r>
              <a:rPr lang="en-US" sz="1600" b="0" i="0" u="none" strike="noStrike" dirty="0">
                <a:effectLst/>
              </a:rPr>
              <a:t>Environmental Health and Safety Issues</a:t>
            </a:r>
            <a:endParaRPr lang="en-US" sz="1600" dirty="0"/>
          </a:p>
          <a:p>
            <a:pPr>
              <a:buFont typeface="Arial" panose="020B0604020202020204" pitchFamily="34" charset="0"/>
              <a:buChar char="•"/>
            </a:pPr>
            <a:r>
              <a:rPr lang="en-US" sz="1600" b="0" i="0" u="none" strike="noStrike" dirty="0">
                <a:effectLst/>
              </a:rPr>
              <a:t>The Design, Operation, and Maintenance of Building Systems, Part I</a:t>
            </a:r>
            <a:endParaRPr lang="en-US" sz="1600" dirty="0"/>
          </a:p>
          <a:p>
            <a:pPr>
              <a:buFont typeface="Arial" panose="020B0604020202020204" pitchFamily="34" charset="0"/>
              <a:buChar char="•"/>
            </a:pPr>
            <a:r>
              <a:rPr lang="en-US" sz="1600" b="0" i="0" u="none" strike="noStrike" dirty="0">
                <a:effectLst/>
              </a:rPr>
              <a:t>The Design, Operation, and Maintenance of Building Systems, Part II</a:t>
            </a:r>
            <a:endParaRPr lang="en-US" sz="1600" dirty="0"/>
          </a:p>
        </p:txBody>
      </p:sp>
      <p:sp>
        <p:nvSpPr>
          <p:cNvPr id="11" name="TextBox 10">
            <a:extLst>
              <a:ext uri="{FF2B5EF4-FFF2-40B4-BE49-F238E27FC236}">
                <a16:creationId xmlns:a16="http://schemas.microsoft.com/office/drawing/2014/main" id="{CB52BB8E-480B-B5A8-CC44-ECEAF9DB558E}"/>
              </a:ext>
            </a:extLst>
          </p:cNvPr>
          <p:cNvSpPr txBox="1"/>
          <p:nvPr/>
        </p:nvSpPr>
        <p:spPr>
          <a:xfrm>
            <a:off x="8052571" y="3102002"/>
            <a:ext cx="675642" cy="1200329"/>
          </a:xfrm>
          <a:prstGeom prst="rect">
            <a:avLst/>
          </a:prstGeom>
          <a:noFill/>
        </p:spPr>
        <p:txBody>
          <a:bodyPr wrap="square" rtlCol="0">
            <a:spAutoFit/>
          </a:bodyPr>
          <a:lstStyle/>
          <a:p>
            <a:r>
              <a:rPr lang="en-US" sz="7200" b="1" dirty="0">
                <a:solidFill>
                  <a:srgbClr val="EF8C40"/>
                </a:solidFill>
              </a:rPr>
              <a:t>4</a:t>
            </a:r>
          </a:p>
        </p:txBody>
      </p:sp>
      <p:sp>
        <p:nvSpPr>
          <p:cNvPr id="9" name="TextBox 8">
            <a:extLst>
              <a:ext uri="{FF2B5EF4-FFF2-40B4-BE49-F238E27FC236}">
                <a16:creationId xmlns:a16="http://schemas.microsoft.com/office/drawing/2014/main" id="{3AB0904D-364D-D833-7C9D-2EADA97E720A}"/>
              </a:ext>
            </a:extLst>
          </p:cNvPr>
          <p:cNvSpPr txBox="1"/>
          <p:nvPr/>
        </p:nvSpPr>
        <p:spPr>
          <a:xfrm>
            <a:off x="8554781" y="3418972"/>
            <a:ext cx="950720" cy="646331"/>
          </a:xfrm>
          <a:prstGeom prst="rect">
            <a:avLst/>
          </a:prstGeom>
          <a:noFill/>
        </p:spPr>
        <p:txBody>
          <a:bodyPr wrap="square">
            <a:spAutoFit/>
          </a:bodyPr>
          <a:lstStyle/>
          <a:p>
            <a:r>
              <a:rPr lang="en-US" b="1" dirty="0"/>
              <a:t>courses </a:t>
            </a:r>
          </a:p>
          <a:p>
            <a:r>
              <a:rPr lang="en-US" b="1" dirty="0"/>
              <a:t>only</a:t>
            </a:r>
          </a:p>
        </p:txBody>
      </p:sp>
      <p:sp>
        <p:nvSpPr>
          <p:cNvPr id="13" name="TextBox 12">
            <a:extLst>
              <a:ext uri="{FF2B5EF4-FFF2-40B4-BE49-F238E27FC236}">
                <a16:creationId xmlns:a16="http://schemas.microsoft.com/office/drawing/2014/main" id="{DDD652FE-3A2A-8FE4-229E-5BC4713DB71B}"/>
              </a:ext>
            </a:extLst>
          </p:cNvPr>
          <p:cNvSpPr txBox="1"/>
          <p:nvPr/>
        </p:nvSpPr>
        <p:spPr>
          <a:xfrm>
            <a:off x="8116368" y="3979165"/>
            <a:ext cx="1548925" cy="646331"/>
          </a:xfrm>
          <a:prstGeom prst="rect">
            <a:avLst/>
          </a:prstGeom>
          <a:noFill/>
        </p:spPr>
        <p:txBody>
          <a:bodyPr wrap="square">
            <a:spAutoFit/>
          </a:bodyPr>
          <a:lstStyle/>
          <a:p>
            <a:r>
              <a:rPr lang="en-US" dirty="0"/>
              <a:t>with proof of current CPM®</a:t>
            </a:r>
          </a:p>
        </p:txBody>
      </p:sp>
    </p:spTree>
    <p:extLst>
      <p:ext uri="{BB962C8B-B14F-4D97-AF65-F5344CB8AC3E}">
        <p14:creationId xmlns:p14="http://schemas.microsoft.com/office/powerpoint/2010/main" val="2231015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hard hat&#10;&#10;Description automatically generated with medium confidence">
            <a:extLst>
              <a:ext uri="{FF2B5EF4-FFF2-40B4-BE49-F238E27FC236}">
                <a16:creationId xmlns:a16="http://schemas.microsoft.com/office/drawing/2014/main" id="{C3AA7766-8704-5A29-00D9-E2A14109A4AB}"/>
              </a:ext>
            </a:extLst>
          </p:cNvPr>
          <p:cNvPicPr>
            <a:picLocks noChangeAspect="1"/>
          </p:cNvPicPr>
          <p:nvPr/>
        </p:nvPicPr>
        <p:blipFill rotWithShape="1">
          <a:blip r:embed="rId3">
            <a:extLst>
              <a:ext uri="{28A0092B-C50C-407E-A947-70E740481C1C}">
                <a14:useLocalDpi xmlns:a14="http://schemas.microsoft.com/office/drawing/2010/main" val="0"/>
              </a:ext>
            </a:extLst>
          </a:blip>
          <a:srcRect l="34038"/>
          <a:stretch/>
        </p:blipFill>
        <p:spPr>
          <a:xfrm>
            <a:off x="546651" y="0"/>
            <a:ext cx="4778057" cy="6858000"/>
          </a:xfrm>
          <a:prstGeom prst="rect">
            <a:avLst/>
          </a:prstGeom>
        </p:spPr>
      </p:pic>
      <p:grpSp>
        <p:nvGrpSpPr>
          <p:cNvPr id="4" name="Group 3">
            <a:extLst>
              <a:ext uri="{FF2B5EF4-FFF2-40B4-BE49-F238E27FC236}">
                <a16:creationId xmlns:a16="http://schemas.microsoft.com/office/drawing/2014/main" id="{923A5E12-DE0A-00EC-0459-543E91C40499}"/>
              </a:ext>
            </a:extLst>
          </p:cNvPr>
          <p:cNvGrpSpPr/>
          <p:nvPr/>
        </p:nvGrpSpPr>
        <p:grpSpPr>
          <a:xfrm>
            <a:off x="5505275" y="-135163"/>
            <a:ext cx="4750676" cy="1640498"/>
            <a:chOff x="406501" y="3985"/>
            <a:chExt cx="4750676" cy="1640498"/>
          </a:xfrm>
        </p:grpSpPr>
        <p:sp>
          <p:nvSpPr>
            <p:cNvPr id="5" name="TextBox 4">
              <a:extLst>
                <a:ext uri="{FF2B5EF4-FFF2-40B4-BE49-F238E27FC236}">
                  <a16:creationId xmlns:a16="http://schemas.microsoft.com/office/drawing/2014/main" id="{4310B8DC-87D9-02D9-8285-35B68C974189}"/>
                </a:ext>
              </a:extLst>
            </p:cNvPr>
            <p:cNvSpPr txBox="1"/>
            <p:nvPr/>
          </p:nvSpPr>
          <p:spPr>
            <a:xfrm>
              <a:off x="406501" y="3985"/>
              <a:ext cx="2919218" cy="1015663"/>
            </a:xfrm>
            <a:prstGeom prst="rect">
              <a:avLst/>
            </a:prstGeom>
            <a:noFill/>
          </p:spPr>
          <p:txBody>
            <a:bodyPr wrap="square" rtlCol="0">
              <a:spAutoFit/>
            </a:bodyPr>
            <a:lstStyle/>
            <a:p>
              <a:r>
                <a:rPr lang="en-US" sz="6000" dirty="0"/>
                <a:t>Facilities</a:t>
              </a:r>
            </a:p>
          </p:txBody>
        </p:sp>
        <p:sp>
          <p:nvSpPr>
            <p:cNvPr id="6" name="TextBox 5">
              <a:extLst>
                <a:ext uri="{FF2B5EF4-FFF2-40B4-BE49-F238E27FC236}">
                  <a16:creationId xmlns:a16="http://schemas.microsoft.com/office/drawing/2014/main" id="{52D35F67-2423-EB17-5E3A-743DDC421DE4}"/>
                </a:ext>
              </a:extLst>
            </p:cNvPr>
            <p:cNvSpPr txBox="1"/>
            <p:nvPr/>
          </p:nvSpPr>
          <p:spPr>
            <a:xfrm>
              <a:off x="406501" y="628820"/>
              <a:ext cx="4750676" cy="1015663"/>
            </a:xfrm>
            <a:prstGeom prst="rect">
              <a:avLst/>
            </a:prstGeom>
            <a:noFill/>
          </p:spPr>
          <p:txBody>
            <a:bodyPr wrap="square" rtlCol="0">
              <a:spAutoFit/>
            </a:bodyPr>
            <a:lstStyle/>
            <a:p>
              <a:r>
                <a:rPr lang="en-US" sz="6000" dirty="0"/>
                <a:t>Management</a:t>
              </a:r>
            </a:p>
          </p:txBody>
        </p:sp>
      </p:grpSp>
      <p:sp>
        <p:nvSpPr>
          <p:cNvPr id="7" name="Rectangle 6">
            <a:extLst>
              <a:ext uri="{FF2B5EF4-FFF2-40B4-BE49-F238E27FC236}">
                <a16:creationId xmlns:a16="http://schemas.microsoft.com/office/drawing/2014/main" id="{ECBCFA14-92E1-89D1-08FD-F8BA044B53B7}"/>
              </a:ext>
            </a:extLst>
          </p:cNvPr>
          <p:cNvSpPr/>
          <p:nvPr/>
        </p:nvSpPr>
        <p:spPr>
          <a:xfrm>
            <a:off x="5675085" y="1482475"/>
            <a:ext cx="348863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0AE6DF8-90F3-ACA8-7E5E-3B6E2828686C}"/>
              </a:ext>
            </a:extLst>
          </p:cNvPr>
          <p:cNvSpPr txBox="1"/>
          <p:nvPr/>
        </p:nvSpPr>
        <p:spPr>
          <a:xfrm>
            <a:off x="5567413" y="997503"/>
            <a:ext cx="6097656" cy="2616101"/>
          </a:xfrm>
          <a:prstGeom prst="rect">
            <a:avLst/>
          </a:prstGeom>
          <a:noFill/>
        </p:spPr>
        <p:txBody>
          <a:bodyPr wrap="square">
            <a:spAutoFit/>
          </a:bodyPr>
          <a:lstStyle/>
          <a:p>
            <a:pPr algn="l"/>
            <a:endParaRPr lang="en-US" sz="2800" b="0" i="0" u="none" strike="noStrike" baseline="0" dirty="0">
              <a:solidFill>
                <a:srgbClr val="000000"/>
              </a:solidFill>
              <a:latin typeface="Gotham Bold" pitchFamily="50" charset="0"/>
            </a:endParaRPr>
          </a:p>
          <a:p>
            <a:endParaRPr lang="en-US" sz="2800" b="0" i="0" u="none" strike="noStrike" baseline="0" dirty="0">
              <a:latin typeface="Gotham Bold" pitchFamily="50" charset="0"/>
            </a:endParaRPr>
          </a:p>
          <a:p>
            <a:r>
              <a:rPr lang="en-US" sz="2800" b="0" i="0" u="none" strike="noStrike" baseline="0" dirty="0">
                <a:latin typeface="Gotham Bold" pitchFamily="50" charset="0"/>
              </a:rPr>
              <a:t> </a:t>
            </a:r>
            <a:r>
              <a:rPr lang="en-US" sz="2000" b="0" i="0" u="none" strike="noStrike" baseline="0" dirty="0">
                <a:solidFill>
                  <a:srgbClr val="EE8B40"/>
                </a:solidFill>
              </a:rPr>
              <a:t>“</a:t>
            </a:r>
            <a:r>
              <a:rPr lang="en-US" sz="2000" b="0" i="0" u="none" strike="noStrike" baseline="0" dirty="0">
                <a:solidFill>
                  <a:srgbClr val="57585A"/>
                </a:solidFill>
              </a:rPr>
              <a:t>The FMA® Designation program taught me the core principles of building management and has broadened my functional capabilities. As a result, I have been able to confidently assert myself in more of a leadership role.</a:t>
            </a:r>
            <a:r>
              <a:rPr lang="en-US" sz="2000" b="0" i="0" u="none" strike="noStrike" baseline="0" dirty="0">
                <a:solidFill>
                  <a:srgbClr val="EE8B40"/>
                </a:solidFill>
              </a:rPr>
              <a:t>”</a:t>
            </a:r>
          </a:p>
          <a:p>
            <a:pPr algn="r"/>
            <a:r>
              <a:rPr lang="en-US" sz="2000" b="0" i="1" u="none" strike="noStrike" baseline="0" dirty="0">
                <a:solidFill>
                  <a:srgbClr val="57585A"/>
                </a:solidFill>
              </a:rPr>
              <a:t>-Samuel F. McFadden, FMA®</a:t>
            </a:r>
            <a:endParaRPr lang="en-US" sz="2000" dirty="0"/>
          </a:p>
        </p:txBody>
      </p:sp>
      <p:grpSp>
        <p:nvGrpSpPr>
          <p:cNvPr id="18" name="Group 17">
            <a:extLst>
              <a:ext uri="{FF2B5EF4-FFF2-40B4-BE49-F238E27FC236}">
                <a16:creationId xmlns:a16="http://schemas.microsoft.com/office/drawing/2014/main" id="{BF4F8B64-B8DB-E601-9936-E870ED67430E}"/>
              </a:ext>
            </a:extLst>
          </p:cNvPr>
          <p:cNvGrpSpPr/>
          <p:nvPr/>
        </p:nvGrpSpPr>
        <p:grpSpPr>
          <a:xfrm>
            <a:off x="5538063" y="4229896"/>
            <a:ext cx="5998760" cy="1804424"/>
            <a:chOff x="5538063" y="4229896"/>
            <a:chExt cx="5998760" cy="1804424"/>
          </a:xfrm>
        </p:grpSpPr>
        <p:sp>
          <p:nvSpPr>
            <p:cNvPr id="2" name="TextBox 1">
              <a:extLst>
                <a:ext uri="{FF2B5EF4-FFF2-40B4-BE49-F238E27FC236}">
                  <a16:creationId xmlns:a16="http://schemas.microsoft.com/office/drawing/2014/main" id="{EDAA8F89-70D1-C879-2C29-500819BB51E6}"/>
                </a:ext>
              </a:extLst>
            </p:cNvPr>
            <p:cNvSpPr txBox="1"/>
            <p:nvPr/>
          </p:nvSpPr>
          <p:spPr>
            <a:xfrm>
              <a:off x="5538063" y="4229896"/>
              <a:ext cx="4614341" cy="369332"/>
            </a:xfrm>
            <a:prstGeom prst="rect">
              <a:avLst/>
            </a:prstGeom>
            <a:noFill/>
          </p:spPr>
          <p:txBody>
            <a:bodyPr wrap="square" rtlCol="0">
              <a:spAutoFit/>
            </a:bodyPr>
            <a:lstStyle/>
            <a:p>
              <a:r>
                <a:rPr lang="en-US" b="1" dirty="0">
                  <a:solidFill>
                    <a:srgbClr val="EF8C40"/>
                  </a:solidFill>
                </a:rPr>
                <a:t>CAREER PATHS – STACKABLE CREDENTIALS</a:t>
              </a:r>
            </a:p>
          </p:txBody>
        </p:sp>
        <p:pic>
          <p:nvPicPr>
            <p:cNvPr id="10" name="Graphic 9" descr="Badge 1 with solid fill">
              <a:extLst>
                <a:ext uri="{FF2B5EF4-FFF2-40B4-BE49-F238E27FC236}">
                  <a16:creationId xmlns:a16="http://schemas.microsoft.com/office/drawing/2014/main" id="{4E5ED053-6293-138C-FD9E-CD96B71B21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92381" y="4612329"/>
              <a:ext cx="469630" cy="469630"/>
            </a:xfrm>
            <a:prstGeom prst="rect">
              <a:avLst/>
            </a:prstGeom>
          </p:spPr>
        </p:pic>
        <p:pic>
          <p:nvPicPr>
            <p:cNvPr id="11" name="Graphic 10" descr="Badge with solid fill">
              <a:extLst>
                <a:ext uri="{FF2B5EF4-FFF2-40B4-BE49-F238E27FC236}">
                  <a16:creationId xmlns:a16="http://schemas.microsoft.com/office/drawing/2014/main" id="{9449F738-AF1E-5515-9A96-3A538D8425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98868" y="5081959"/>
              <a:ext cx="469630" cy="469630"/>
            </a:xfrm>
            <a:prstGeom prst="rect">
              <a:avLst/>
            </a:prstGeom>
          </p:spPr>
        </p:pic>
        <p:pic>
          <p:nvPicPr>
            <p:cNvPr id="12" name="Graphic 11" descr="Badge 3 with solid fill">
              <a:extLst>
                <a:ext uri="{FF2B5EF4-FFF2-40B4-BE49-F238E27FC236}">
                  <a16:creationId xmlns:a16="http://schemas.microsoft.com/office/drawing/2014/main" id="{B8967C0E-C763-4AA2-AE05-9A73AC4F773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08401" y="5530263"/>
              <a:ext cx="504057" cy="504057"/>
            </a:xfrm>
            <a:prstGeom prst="rect">
              <a:avLst/>
            </a:prstGeom>
          </p:spPr>
        </p:pic>
        <p:sp>
          <p:nvSpPr>
            <p:cNvPr id="13" name="TextBox 12">
              <a:extLst>
                <a:ext uri="{FF2B5EF4-FFF2-40B4-BE49-F238E27FC236}">
                  <a16:creationId xmlns:a16="http://schemas.microsoft.com/office/drawing/2014/main" id="{634EE33D-1CA9-5019-E94E-E7CF3F608D24}"/>
                </a:ext>
              </a:extLst>
            </p:cNvPr>
            <p:cNvSpPr txBox="1"/>
            <p:nvPr/>
          </p:nvSpPr>
          <p:spPr>
            <a:xfrm>
              <a:off x="6081715" y="5204633"/>
              <a:ext cx="4685555" cy="338554"/>
            </a:xfrm>
            <a:prstGeom prst="rect">
              <a:avLst/>
            </a:prstGeom>
            <a:noFill/>
          </p:spPr>
          <p:txBody>
            <a:bodyPr wrap="square" rtlCol="0">
              <a:spAutoFit/>
            </a:bodyPr>
            <a:lstStyle/>
            <a:p>
              <a:r>
                <a:rPr lang="en-US" sz="1600" dirty="0"/>
                <a:t>Earn a certificate – two additional courses</a:t>
              </a:r>
            </a:p>
          </p:txBody>
        </p:sp>
        <p:sp>
          <p:nvSpPr>
            <p:cNvPr id="14" name="TextBox 13">
              <a:extLst>
                <a:ext uri="{FF2B5EF4-FFF2-40B4-BE49-F238E27FC236}">
                  <a16:creationId xmlns:a16="http://schemas.microsoft.com/office/drawing/2014/main" id="{F7D23A78-02A4-7B67-576E-58E9B6EBAA6F}"/>
                </a:ext>
              </a:extLst>
            </p:cNvPr>
            <p:cNvSpPr txBox="1"/>
            <p:nvPr/>
          </p:nvSpPr>
          <p:spPr>
            <a:xfrm>
              <a:off x="6061403" y="5653438"/>
              <a:ext cx="5475420" cy="338554"/>
            </a:xfrm>
            <a:prstGeom prst="rect">
              <a:avLst/>
            </a:prstGeom>
            <a:noFill/>
          </p:spPr>
          <p:txBody>
            <a:bodyPr wrap="square" rtlCol="0">
              <a:spAutoFit/>
            </a:bodyPr>
            <a:lstStyle/>
            <a:p>
              <a:r>
                <a:rPr lang="en-US" sz="1600" dirty="0"/>
                <a:t>Achieve a designation – five additional courses + Capstone exam</a:t>
              </a:r>
            </a:p>
          </p:txBody>
        </p:sp>
        <p:sp>
          <p:nvSpPr>
            <p:cNvPr id="15" name="TextBox 14">
              <a:extLst>
                <a:ext uri="{FF2B5EF4-FFF2-40B4-BE49-F238E27FC236}">
                  <a16:creationId xmlns:a16="http://schemas.microsoft.com/office/drawing/2014/main" id="{2A9CB319-6BC1-200A-DB09-D696F15402E2}"/>
                </a:ext>
              </a:extLst>
            </p:cNvPr>
            <p:cNvSpPr txBox="1"/>
            <p:nvPr/>
          </p:nvSpPr>
          <p:spPr>
            <a:xfrm>
              <a:off x="6081715" y="4723892"/>
              <a:ext cx="4685555" cy="338554"/>
            </a:xfrm>
            <a:prstGeom prst="rect">
              <a:avLst/>
            </a:prstGeom>
            <a:noFill/>
          </p:spPr>
          <p:txBody>
            <a:bodyPr wrap="square" rtlCol="0">
              <a:spAutoFit/>
            </a:bodyPr>
            <a:lstStyle/>
            <a:p>
              <a:r>
                <a:rPr lang="en-US" sz="1600" dirty="0"/>
                <a:t>Start with a course</a:t>
              </a:r>
            </a:p>
          </p:txBody>
        </p:sp>
      </p:grpSp>
      <p:sp>
        <p:nvSpPr>
          <p:cNvPr id="16" name="TextBox 15">
            <a:extLst>
              <a:ext uri="{FF2B5EF4-FFF2-40B4-BE49-F238E27FC236}">
                <a16:creationId xmlns:a16="http://schemas.microsoft.com/office/drawing/2014/main" id="{D338A6E3-D626-A287-4F42-7A7B3E454F7B}"/>
              </a:ext>
            </a:extLst>
          </p:cNvPr>
          <p:cNvSpPr txBox="1"/>
          <p:nvPr/>
        </p:nvSpPr>
        <p:spPr>
          <a:xfrm>
            <a:off x="6062011" y="6131146"/>
            <a:ext cx="5756823" cy="338554"/>
          </a:xfrm>
          <a:prstGeom prst="rect">
            <a:avLst/>
          </a:prstGeom>
          <a:noFill/>
        </p:spPr>
        <p:txBody>
          <a:bodyPr wrap="square" rtlCol="0">
            <a:spAutoFit/>
          </a:bodyPr>
          <a:lstStyle/>
          <a:p>
            <a:r>
              <a:rPr lang="en-US" sz="1600" dirty="0"/>
              <a:t>Maintain a designation – complete 18 CPD credits over three years</a:t>
            </a:r>
          </a:p>
        </p:txBody>
      </p:sp>
      <p:pic>
        <p:nvPicPr>
          <p:cNvPr id="17" name="Graphic 16" descr="Badge 4 with solid fill">
            <a:extLst>
              <a:ext uri="{FF2B5EF4-FFF2-40B4-BE49-F238E27FC236}">
                <a16:creationId xmlns:a16="http://schemas.microsoft.com/office/drawing/2014/main" id="{1922D3B6-4E8D-7E33-83B6-A542FB7DA65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47584" y="6052930"/>
            <a:ext cx="469630" cy="469630"/>
          </a:xfrm>
          <a:prstGeom prst="rect">
            <a:avLst/>
          </a:prstGeom>
        </p:spPr>
      </p:pic>
    </p:spTree>
    <p:extLst>
      <p:ext uri="{BB962C8B-B14F-4D97-AF65-F5344CB8AC3E}">
        <p14:creationId xmlns:p14="http://schemas.microsoft.com/office/powerpoint/2010/main" val="1876794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with medium confidence">
            <a:extLst>
              <a:ext uri="{FF2B5EF4-FFF2-40B4-BE49-F238E27FC236}">
                <a16:creationId xmlns:a16="http://schemas.microsoft.com/office/drawing/2014/main" id="{0DDEF44E-FEDB-457C-AFD1-688BD743E323}"/>
              </a:ext>
            </a:extLst>
          </p:cNvPr>
          <p:cNvPicPr>
            <a:picLocks noChangeAspect="1"/>
          </p:cNvPicPr>
          <p:nvPr/>
        </p:nvPicPr>
        <p:blipFill rotWithShape="1">
          <a:blip r:embed="rId3">
            <a:extLst>
              <a:ext uri="{28A0092B-C50C-407E-A947-70E740481C1C}">
                <a14:useLocalDpi xmlns:a14="http://schemas.microsoft.com/office/drawing/2010/main" val="0"/>
              </a:ext>
            </a:extLst>
          </a:blip>
          <a:srcRect b="8796"/>
          <a:stretch/>
        </p:blipFill>
        <p:spPr>
          <a:xfrm>
            <a:off x="6900671" y="-40809"/>
            <a:ext cx="4056553" cy="1673055"/>
          </a:xfrm>
          <a:prstGeom prst="rect">
            <a:avLst/>
          </a:prstGeom>
        </p:spPr>
      </p:pic>
      <p:sp>
        <p:nvSpPr>
          <p:cNvPr id="5" name="Rectangle 4">
            <a:extLst>
              <a:ext uri="{FF2B5EF4-FFF2-40B4-BE49-F238E27FC236}">
                <a16:creationId xmlns:a16="http://schemas.microsoft.com/office/drawing/2014/main" id="{AE7BF245-FA91-4FB2-B569-B3A5C2385701}"/>
              </a:ext>
            </a:extLst>
          </p:cNvPr>
          <p:cNvSpPr/>
          <p:nvPr/>
        </p:nvSpPr>
        <p:spPr>
          <a:xfrm>
            <a:off x="854606" y="1598764"/>
            <a:ext cx="348863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926E73DE-6352-22F0-81B4-622CAD76BE39}"/>
              </a:ext>
            </a:extLst>
          </p:cNvPr>
          <p:cNvGrpSpPr/>
          <p:nvPr/>
        </p:nvGrpSpPr>
        <p:grpSpPr>
          <a:xfrm>
            <a:off x="418409" y="57380"/>
            <a:ext cx="4750676" cy="1640498"/>
            <a:chOff x="406501" y="3985"/>
            <a:chExt cx="4750676" cy="1640498"/>
          </a:xfrm>
        </p:grpSpPr>
        <p:sp>
          <p:nvSpPr>
            <p:cNvPr id="6" name="TextBox 5">
              <a:extLst>
                <a:ext uri="{FF2B5EF4-FFF2-40B4-BE49-F238E27FC236}">
                  <a16:creationId xmlns:a16="http://schemas.microsoft.com/office/drawing/2014/main" id="{D690803B-8413-4C87-A98C-9E3D3D896818}"/>
                </a:ext>
              </a:extLst>
            </p:cNvPr>
            <p:cNvSpPr txBox="1"/>
            <p:nvPr/>
          </p:nvSpPr>
          <p:spPr>
            <a:xfrm>
              <a:off x="406501" y="3985"/>
              <a:ext cx="2919218" cy="1015663"/>
            </a:xfrm>
            <a:prstGeom prst="rect">
              <a:avLst/>
            </a:prstGeom>
            <a:noFill/>
          </p:spPr>
          <p:txBody>
            <a:bodyPr wrap="square" rtlCol="0">
              <a:spAutoFit/>
            </a:bodyPr>
            <a:lstStyle/>
            <a:p>
              <a:r>
                <a:rPr lang="en-US" sz="6000" dirty="0"/>
                <a:t>Facilities</a:t>
              </a:r>
            </a:p>
          </p:txBody>
        </p:sp>
        <p:sp>
          <p:nvSpPr>
            <p:cNvPr id="23" name="TextBox 22">
              <a:extLst>
                <a:ext uri="{FF2B5EF4-FFF2-40B4-BE49-F238E27FC236}">
                  <a16:creationId xmlns:a16="http://schemas.microsoft.com/office/drawing/2014/main" id="{8A0D30CC-33E6-4C88-ACB0-49C3A93F5C92}"/>
                </a:ext>
              </a:extLst>
            </p:cNvPr>
            <p:cNvSpPr txBox="1"/>
            <p:nvPr/>
          </p:nvSpPr>
          <p:spPr>
            <a:xfrm>
              <a:off x="406501" y="628820"/>
              <a:ext cx="4750676" cy="1015663"/>
            </a:xfrm>
            <a:prstGeom prst="rect">
              <a:avLst/>
            </a:prstGeom>
            <a:noFill/>
          </p:spPr>
          <p:txBody>
            <a:bodyPr wrap="square" rtlCol="0">
              <a:spAutoFit/>
            </a:bodyPr>
            <a:lstStyle/>
            <a:p>
              <a:r>
                <a:rPr lang="en-US" sz="6000" dirty="0"/>
                <a:t>Management</a:t>
              </a:r>
            </a:p>
          </p:txBody>
        </p:sp>
      </p:grpSp>
      <p:sp>
        <p:nvSpPr>
          <p:cNvPr id="14" name="Rectangle 13">
            <a:extLst>
              <a:ext uri="{FF2B5EF4-FFF2-40B4-BE49-F238E27FC236}">
                <a16:creationId xmlns:a16="http://schemas.microsoft.com/office/drawing/2014/main" id="{0E3FC8FF-CCDD-470F-92D9-08A069C3CA62}"/>
              </a:ext>
            </a:extLst>
          </p:cNvPr>
          <p:cNvSpPr/>
          <p:nvPr/>
        </p:nvSpPr>
        <p:spPr>
          <a:xfrm>
            <a:off x="10957225" y="0"/>
            <a:ext cx="1234775" cy="161862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B4F4596-5D1E-4216-9999-DEA94412AFA9}"/>
              </a:ext>
            </a:extLst>
          </p:cNvPr>
          <p:cNvSpPr txBox="1"/>
          <p:nvPr/>
        </p:nvSpPr>
        <p:spPr>
          <a:xfrm>
            <a:off x="5730715" y="-18382"/>
            <a:ext cx="6432288" cy="369332"/>
          </a:xfrm>
          <a:prstGeom prst="rect">
            <a:avLst/>
          </a:prstGeom>
          <a:noFill/>
        </p:spPr>
        <p:txBody>
          <a:bodyPr wrap="square" rtlCol="0">
            <a:spAutoFit/>
          </a:bodyPr>
          <a:lstStyle/>
          <a:p>
            <a:pPr algn="ctr"/>
            <a:r>
              <a:rPr lang="en-US" dirty="0">
                <a:solidFill>
                  <a:srgbClr val="36869A"/>
                </a:solidFill>
              </a:rPr>
              <a:t>BUILDABLE CREDENTIALS</a:t>
            </a:r>
          </a:p>
        </p:txBody>
      </p:sp>
      <p:sp>
        <p:nvSpPr>
          <p:cNvPr id="29" name="Rectangle 28">
            <a:extLst>
              <a:ext uri="{FF2B5EF4-FFF2-40B4-BE49-F238E27FC236}">
                <a16:creationId xmlns:a16="http://schemas.microsoft.com/office/drawing/2014/main" id="{41639CC4-24C9-427F-8C88-5830B2B1779D}"/>
              </a:ext>
            </a:extLst>
          </p:cNvPr>
          <p:cNvSpPr/>
          <p:nvPr/>
        </p:nvSpPr>
        <p:spPr>
          <a:xfrm>
            <a:off x="5701717" y="0"/>
            <a:ext cx="1234775" cy="162989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E486D9F-CC20-4C62-89C3-ECFFEF67A171}"/>
              </a:ext>
            </a:extLst>
          </p:cNvPr>
          <p:cNvSpPr txBox="1"/>
          <p:nvPr/>
        </p:nvSpPr>
        <p:spPr>
          <a:xfrm>
            <a:off x="5662510" y="6505935"/>
            <a:ext cx="3393955" cy="584775"/>
          </a:xfrm>
          <a:prstGeom prst="rect">
            <a:avLst/>
          </a:prstGeom>
          <a:noFill/>
        </p:spPr>
        <p:txBody>
          <a:bodyPr wrap="square" rtlCol="0">
            <a:spAutoFit/>
          </a:bodyPr>
          <a:lstStyle/>
          <a:p>
            <a:r>
              <a:rPr lang="en-US" sz="1400" b="1" dirty="0">
                <a:solidFill>
                  <a:schemeClr val="bg1">
                    <a:lumMod val="50000"/>
                  </a:schemeClr>
                </a:solidFill>
              </a:rPr>
              <a:t>Facilities Management Administrator</a:t>
            </a:r>
          </a:p>
          <a:p>
            <a:endParaRPr lang="en-US" dirty="0"/>
          </a:p>
        </p:txBody>
      </p:sp>
      <p:grpSp>
        <p:nvGrpSpPr>
          <p:cNvPr id="58" name="Group 57">
            <a:extLst>
              <a:ext uri="{FF2B5EF4-FFF2-40B4-BE49-F238E27FC236}">
                <a16:creationId xmlns:a16="http://schemas.microsoft.com/office/drawing/2014/main" id="{AF5EECB5-F93B-581C-C15A-4F59B880D9A3}"/>
              </a:ext>
            </a:extLst>
          </p:cNvPr>
          <p:cNvGrpSpPr/>
          <p:nvPr/>
        </p:nvGrpSpPr>
        <p:grpSpPr>
          <a:xfrm rot="10800000">
            <a:off x="6671274" y="4244334"/>
            <a:ext cx="1253166" cy="1863518"/>
            <a:chOff x="5233385" y="3695518"/>
            <a:chExt cx="1276280" cy="2650228"/>
          </a:xfrm>
        </p:grpSpPr>
        <p:sp>
          <p:nvSpPr>
            <p:cNvPr id="63" name="Rectangle: Rounded Corners 62">
              <a:extLst>
                <a:ext uri="{FF2B5EF4-FFF2-40B4-BE49-F238E27FC236}">
                  <a16:creationId xmlns:a16="http://schemas.microsoft.com/office/drawing/2014/main" id="{3C094424-A09B-B72D-5658-E3DAA34DE756}"/>
                </a:ext>
              </a:extLst>
            </p:cNvPr>
            <p:cNvSpPr/>
            <p:nvPr/>
          </p:nvSpPr>
          <p:spPr>
            <a:xfrm>
              <a:off x="5233385" y="3817587"/>
              <a:ext cx="1150742" cy="2406089"/>
            </a:xfrm>
            <a:prstGeom prst="roundRect">
              <a:avLst/>
            </a:prstGeom>
            <a:noFill/>
            <a:ln w="76200">
              <a:solidFill>
                <a:srgbClr val="368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63">
              <a:extLst>
                <a:ext uri="{FF2B5EF4-FFF2-40B4-BE49-F238E27FC236}">
                  <a16:creationId xmlns:a16="http://schemas.microsoft.com/office/drawing/2014/main" id="{5FAAF1C8-2230-0514-A969-280E6D74C4D0}"/>
                </a:ext>
              </a:extLst>
            </p:cNvPr>
            <p:cNvSpPr/>
            <p:nvPr/>
          </p:nvSpPr>
          <p:spPr>
            <a:xfrm>
              <a:off x="6137195" y="3695518"/>
              <a:ext cx="372470" cy="26502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CCCEB5A6-B775-46D0-A2B4-42E723103601}"/>
              </a:ext>
            </a:extLst>
          </p:cNvPr>
          <p:cNvGrpSpPr/>
          <p:nvPr/>
        </p:nvGrpSpPr>
        <p:grpSpPr>
          <a:xfrm>
            <a:off x="3262845" y="4206104"/>
            <a:ext cx="1253166" cy="1863518"/>
            <a:chOff x="5233385" y="3695518"/>
            <a:chExt cx="1276280" cy="2650228"/>
          </a:xfrm>
        </p:grpSpPr>
        <p:sp>
          <p:nvSpPr>
            <p:cNvPr id="55" name="Rectangle: Rounded Corners 54">
              <a:extLst>
                <a:ext uri="{FF2B5EF4-FFF2-40B4-BE49-F238E27FC236}">
                  <a16:creationId xmlns:a16="http://schemas.microsoft.com/office/drawing/2014/main" id="{039C3EDD-DA81-40E7-8092-B0DF0E0C1C27}"/>
                </a:ext>
              </a:extLst>
            </p:cNvPr>
            <p:cNvSpPr/>
            <p:nvPr/>
          </p:nvSpPr>
          <p:spPr>
            <a:xfrm>
              <a:off x="5233385" y="3817587"/>
              <a:ext cx="1150742" cy="2406089"/>
            </a:xfrm>
            <a:prstGeom prst="roundRect">
              <a:avLst/>
            </a:prstGeom>
            <a:noFill/>
            <a:ln w="76200">
              <a:solidFill>
                <a:srgbClr val="368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55">
              <a:extLst>
                <a:ext uri="{FF2B5EF4-FFF2-40B4-BE49-F238E27FC236}">
                  <a16:creationId xmlns:a16="http://schemas.microsoft.com/office/drawing/2014/main" id="{33B5AEA6-F3C5-425A-A4D1-71B85A2EACF1}"/>
                </a:ext>
              </a:extLst>
            </p:cNvPr>
            <p:cNvSpPr/>
            <p:nvPr/>
          </p:nvSpPr>
          <p:spPr>
            <a:xfrm>
              <a:off x="6137195" y="3695518"/>
              <a:ext cx="372470" cy="26502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a:extLst>
              <a:ext uri="{FF2B5EF4-FFF2-40B4-BE49-F238E27FC236}">
                <a16:creationId xmlns:a16="http://schemas.microsoft.com/office/drawing/2014/main" id="{CE64318A-DD96-41B8-AEBE-894978F6739F}"/>
              </a:ext>
            </a:extLst>
          </p:cNvPr>
          <p:cNvSpPr txBox="1"/>
          <p:nvPr/>
        </p:nvSpPr>
        <p:spPr>
          <a:xfrm>
            <a:off x="3945321" y="4426065"/>
            <a:ext cx="4518108" cy="1600438"/>
          </a:xfrm>
          <a:prstGeom prst="rect">
            <a:avLst/>
          </a:prstGeom>
          <a:noFill/>
        </p:spPr>
        <p:txBody>
          <a:bodyPr wrap="square" rtlCol="0">
            <a:spAutoFit/>
          </a:bodyPr>
          <a:lstStyle/>
          <a:p>
            <a:pPr marL="285750" indent="-285750">
              <a:buFont typeface="Wingdings" panose="05000000000000000000" pitchFamily="2" charset="2"/>
              <a:buChar char="ü"/>
            </a:pPr>
            <a:r>
              <a:rPr lang="en-US" sz="1400" dirty="0"/>
              <a:t>Environmental Health &amp; Safety</a:t>
            </a:r>
          </a:p>
          <a:p>
            <a:pPr marL="285750" indent="-285750">
              <a:buFont typeface="Wingdings" panose="05000000000000000000" pitchFamily="2" charset="2"/>
              <a:buChar char="ü"/>
            </a:pPr>
            <a:r>
              <a:rPr lang="en-US" sz="1400" dirty="0"/>
              <a:t>Ethics is Good Business</a:t>
            </a:r>
          </a:p>
          <a:p>
            <a:pPr marL="285750" indent="-285750">
              <a:buFont typeface="Wingdings" panose="05000000000000000000" pitchFamily="2" charset="2"/>
              <a:buChar char="ü"/>
            </a:pPr>
            <a:r>
              <a:rPr lang="en-US" sz="1400" dirty="0"/>
              <a:t>Facilities Planning &amp; Project Management</a:t>
            </a:r>
          </a:p>
          <a:p>
            <a:pPr marL="285750" indent="-285750">
              <a:buFont typeface="Wingdings" panose="05000000000000000000" pitchFamily="2" charset="2"/>
              <a:buChar char="ü"/>
            </a:pPr>
            <a:r>
              <a:rPr lang="en-US" sz="1400" dirty="0"/>
              <a:t>Electives (choose two):</a:t>
            </a:r>
          </a:p>
          <a:p>
            <a:pPr marL="742950" lvl="1" indent="-285750">
              <a:buFont typeface="Wingdings" panose="05000000000000000000" pitchFamily="2" charset="2"/>
              <a:buChar char="ü"/>
            </a:pPr>
            <a:r>
              <a:rPr lang="en-US" sz="1400" dirty="0"/>
              <a:t>Asset Management</a:t>
            </a:r>
          </a:p>
          <a:p>
            <a:pPr marL="742950" lvl="1" indent="-285750">
              <a:buFont typeface="Wingdings" panose="05000000000000000000" pitchFamily="2" charset="2"/>
              <a:buChar char="ü"/>
            </a:pPr>
            <a:r>
              <a:rPr lang="en-US" sz="1400" dirty="0"/>
              <a:t>Managing the Organization</a:t>
            </a:r>
          </a:p>
          <a:p>
            <a:pPr marL="742950" lvl="1" indent="-285750">
              <a:buFont typeface="Wingdings" panose="05000000000000000000" pitchFamily="2" charset="2"/>
              <a:buChar char="ü"/>
            </a:pPr>
            <a:r>
              <a:rPr lang="en-US" sz="1400" dirty="0"/>
              <a:t>Real Estate Investment &amp; Finance</a:t>
            </a:r>
          </a:p>
        </p:txBody>
      </p:sp>
      <p:sp>
        <p:nvSpPr>
          <p:cNvPr id="52" name="TextBox 51">
            <a:extLst>
              <a:ext uri="{FF2B5EF4-FFF2-40B4-BE49-F238E27FC236}">
                <a16:creationId xmlns:a16="http://schemas.microsoft.com/office/drawing/2014/main" id="{B7F2FA9B-75DF-4F3B-BFF4-92CB667B1233}"/>
              </a:ext>
            </a:extLst>
          </p:cNvPr>
          <p:cNvSpPr txBox="1"/>
          <p:nvPr/>
        </p:nvSpPr>
        <p:spPr>
          <a:xfrm>
            <a:off x="3328697" y="4267879"/>
            <a:ext cx="731182" cy="1200329"/>
          </a:xfrm>
          <a:prstGeom prst="rect">
            <a:avLst/>
          </a:prstGeom>
          <a:noFill/>
        </p:spPr>
        <p:txBody>
          <a:bodyPr wrap="square" rtlCol="0">
            <a:spAutoFit/>
          </a:bodyPr>
          <a:lstStyle/>
          <a:p>
            <a:r>
              <a:rPr lang="en-US" sz="7200" dirty="0">
                <a:solidFill>
                  <a:srgbClr val="36869A"/>
                </a:solidFill>
              </a:rPr>
              <a:t>+</a:t>
            </a:r>
          </a:p>
        </p:txBody>
      </p:sp>
      <p:sp>
        <p:nvSpPr>
          <p:cNvPr id="54" name="TextBox 53">
            <a:extLst>
              <a:ext uri="{FF2B5EF4-FFF2-40B4-BE49-F238E27FC236}">
                <a16:creationId xmlns:a16="http://schemas.microsoft.com/office/drawing/2014/main" id="{B80622BA-F097-41EC-A3EF-55E1F560C90C}"/>
              </a:ext>
            </a:extLst>
          </p:cNvPr>
          <p:cNvSpPr txBox="1"/>
          <p:nvPr/>
        </p:nvSpPr>
        <p:spPr>
          <a:xfrm>
            <a:off x="3301484" y="5872845"/>
            <a:ext cx="731182" cy="1200329"/>
          </a:xfrm>
          <a:prstGeom prst="rect">
            <a:avLst/>
          </a:prstGeom>
          <a:noFill/>
        </p:spPr>
        <p:txBody>
          <a:bodyPr wrap="square" rtlCol="0">
            <a:spAutoFit/>
          </a:bodyPr>
          <a:lstStyle/>
          <a:p>
            <a:r>
              <a:rPr lang="en-US" sz="7200" dirty="0">
                <a:solidFill>
                  <a:srgbClr val="36869A"/>
                </a:solidFill>
              </a:rPr>
              <a:t>=</a:t>
            </a:r>
          </a:p>
        </p:txBody>
      </p:sp>
      <p:sp>
        <p:nvSpPr>
          <p:cNvPr id="24" name="TextBox 23">
            <a:extLst>
              <a:ext uri="{FF2B5EF4-FFF2-40B4-BE49-F238E27FC236}">
                <a16:creationId xmlns:a16="http://schemas.microsoft.com/office/drawing/2014/main" id="{F510E71B-7693-45F1-AE8D-7889091AE92E}"/>
              </a:ext>
            </a:extLst>
          </p:cNvPr>
          <p:cNvSpPr txBox="1"/>
          <p:nvPr/>
        </p:nvSpPr>
        <p:spPr>
          <a:xfrm>
            <a:off x="4735708" y="2440854"/>
            <a:ext cx="3393955" cy="584775"/>
          </a:xfrm>
          <a:prstGeom prst="rect">
            <a:avLst/>
          </a:prstGeom>
          <a:noFill/>
        </p:spPr>
        <p:txBody>
          <a:bodyPr wrap="square" rtlCol="0">
            <a:spAutoFit/>
          </a:bodyPr>
          <a:lstStyle/>
          <a:p>
            <a:r>
              <a:rPr lang="en-US" sz="1400" b="1" dirty="0">
                <a:solidFill>
                  <a:srgbClr val="36869A"/>
                </a:solidFill>
              </a:rPr>
              <a:t>Facilities Management Certificate</a:t>
            </a:r>
          </a:p>
          <a:p>
            <a:endParaRPr lang="en-US" dirty="0"/>
          </a:p>
        </p:txBody>
      </p:sp>
      <p:sp>
        <p:nvSpPr>
          <p:cNvPr id="38" name="TextBox 37">
            <a:extLst>
              <a:ext uri="{FF2B5EF4-FFF2-40B4-BE49-F238E27FC236}">
                <a16:creationId xmlns:a16="http://schemas.microsoft.com/office/drawing/2014/main" id="{9F646E12-D6B3-4954-A2FE-8E92D49C81A5}"/>
              </a:ext>
            </a:extLst>
          </p:cNvPr>
          <p:cNvSpPr txBox="1"/>
          <p:nvPr/>
        </p:nvSpPr>
        <p:spPr>
          <a:xfrm>
            <a:off x="4656739" y="2739793"/>
            <a:ext cx="3873062" cy="738664"/>
          </a:xfrm>
          <a:prstGeom prst="rect">
            <a:avLst/>
          </a:prstGeom>
          <a:noFill/>
        </p:spPr>
        <p:txBody>
          <a:bodyPr wrap="square" rtlCol="0">
            <a:spAutoFit/>
          </a:bodyPr>
          <a:lstStyle/>
          <a:p>
            <a:pPr marL="285750" indent="-285750">
              <a:buFont typeface="Wingdings" panose="05000000000000000000" pitchFamily="2" charset="2"/>
              <a:buChar char="ü"/>
            </a:pPr>
            <a:r>
              <a:rPr lang="en-US" sz="1400" dirty="0"/>
              <a:t>Design, Operation &amp; Maintenance, I</a:t>
            </a:r>
          </a:p>
          <a:p>
            <a:pPr marL="285750" indent="-285750">
              <a:buFont typeface="Wingdings" panose="05000000000000000000" pitchFamily="2" charset="2"/>
              <a:buChar char="ü"/>
            </a:pPr>
            <a:r>
              <a:rPr lang="en-US" sz="1400" dirty="0"/>
              <a:t>Design, Operation &amp; Maintenance, II</a:t>
            </a:r>
          </a:p>
          <a:p>
            <a:pPr marL="285750" indent="-285750">
              <a:buFont typeface="Wingdings" panose="05000000000000000000" pitchFamily="2" charset="2"/>
              <a:buChar char="ü"/>
            </a:pPr>
            <a:r>
              <a:rPr lang="en-US" sz="1400" dirty="0"/>
              <a:t>Fundamentals of Facilities Management</a:t>
            </a:r>
          </a:p>
        </p:txBody>
      </p:sp>
      <p:sp>
        <p:nvSpPr>
          <p:cNvPr id="18" name="Rectangle: Rounded Corners 17">
            <a:extLst>
              <a:ext uri="{FF2B5EF4-FFF2-40B4-BE49-F238E27FC236}">
                <a16:creationId xmlns:a16="http://schemas.microsoft.com/office/drawing/2014/main" id="{34C8943F-62BD-4EA6-A4EF-ABFA1C75E13B}"/>
              </a:ext>
            </a:extLst>
          </p:cNvPr>
          <p:cNvSpPr/>
          <p:nvPr/>
        </p:nvSpPr>
        <p:spPr>
          <a:xfrm>
            <a:off x="2931628" y="1840715"/>
            <a:ext cx="5293523" cy="1798983"/>
          </a:xfrm>
          <a:prstGeom prst="roundRect">
            <a:avLst/>
          </a:prstGeom>
          <a:noFill/>
          <a:ln w="76200">
            <a:solidFill>
              <a:srgbClr val="368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3BF8BBEA-5683-4F51-BDB3-D9840B85A063}"/>
              </a:ext>
            </a:extLst>
          </p:cNvPr>
          <p:cNvCxnSpPr>
            <a:cxnSpLocks/>
          </p:cNvCxnSpPr>
          <p:nvPr/>
        </p:nvCxnSpPr>
        <p:spPr>
          <a:xfrm>
            <a:off x="5535363" y="3632984"/>
            <a:ext cx="12939" cy="670245"/>
          </a:xfrm>
          <a:prstGeom prst="straightConnector1">
            <a:avLst/>
          </a:prstGeom>
          <a:ln w="76200">
            <a:solidFill>
              <a:srgbClr val="36869A"/>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32B562AB-DFEF-4629-9ABA-131904844F70}"/>
              </a:ext>
            </a:extLst>
          </p:cNvPr>
          <p:cNvSpPr/>
          <p:nvPr/>
        </p:nvSpPr>
        <p:spPr>
          <a:xfrm>
            <a:off x="5283264" y="3485324"/>
            <a:ext cx="216192" cy="20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F6FD57C1-8249-49D1-BF18-BD4C5E4F1F5B}"/>
              </a:ext>
            </a:extLst>
          </p:cNvPr>
          <p:cNvCxnSpPr>
            <a:cxnSpLocks/>
          </p:cNvCxnSpPr>
          <p:nvPr/>
        </p:nvCxnSpPr>
        <p:spPr>
          <a:xfrm>
            <a:off x="5242963" y="3609209"/>
            <a:ext cx="0" cy="147691"/>
          </a:xfrm>
          <a:prstGeom prst="line">
            <a:avLst/>
          </a:prstGeom>
          <a:ln w="76200">
            <a:solidFill>
              <a:srgbClr val="36869A"/>
            </a:solidFill>
          </a:ln>
        </p:spPr>
        <p:style>
          <a:lnRef idx="1">
            <a:schemeClr val="accent1"/>
          </a:lnRef>
          <a:fillRef idx="0">
            <a:schemeClr val="accent1"/>
          </a:fillRef>
          <a:effectRef idx="0">
            <a:schemeClr val="accent1"/>
          </a:effectRef>
          <a:fontRef idx="minor">
            <a:schemeClr val="tx1"/>
          </a:fontRef>
        </p:style>
      </p:cxnSp>
      <p:pic>
        <p:nvPicPr>
          <p:cNvPr id="15" name="Picture 14" descr="A picture containing text, clipart&#10;&#10;Description automatically generated">
            <a:extLst>
              <a:ext uri="{FF2B5EF4-FFF2-40B4-BE49-F238E27FC236}">
                <a16:creationId xmlns:a16="http://schemas.microsoft.com/office/drawing/2014/main" id="{91C56DC8-CDC5-418D-9CCD-0FB08BFB02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7656" y="2046162"/>
            <a:ext cx="1688052" cy="520614"/>
          </a:xfrm>
          <a:prstGeom prst="rect">
            <a:avLst/>
          </a:prstGeom>
        </p:spPr>
      </p:pic>
      <p:pic>
        <p:nvPicPr>
          <p:cNvPr id="25" name="Picture 24" descr="A picture containing text, clipart&#10;&#10;Description automatically generated">
            <a:extLst>
              <a:ext uri="{FF2B5EF4-FFF2-40B4-BE49-F238E27FC236}">
                <a16:creationId xmlns:a16="http://schemas.microsoft.com/office/drawing/2014/main" id="{0DA31877-28FA-49FF-BA9E-93456B73A8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4099" y="6243665"/>
            <a:ext cx="1736616" cy="491638"/>
          </a:xfrm>
          <a:prstGeom prst="rect">
            <a:avLst/>
          </a:prstGeom>
        </p:spPr>
      </p:pic>
    </p:spTree>
    <p:extLst>
      <p:ext uri="{BB962C8B-B14F-4D97-AF65-F5344CB8AC3E}">
        <p14:creationId xmlns:p14="http://schemas.microsoft.com/office/powerpoint/2010/main" val="745704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23A5E12-DE0A-00EC-0459-543E91C40499}"/>
              </a:ext>
            </a:extLst>
          </p:cNvPr>
          <p:cNvGrpSpPr/>
          <p:nvPr/>
        </p:nvGrpSpPr>
        <p:grpSpPr>
          <a:xfrm>
            <a:off x="5505275" y="-135163"/>
            <a:ext cx="4750676" cy="1640498"/>
            <a:chOff x="406501" y="3985"/>
            <a:chExt cx="4750676" cy="1640498"/>
          </a:xfrm>
        </p:grpSpPr>
        <p:sp>
          <p:nvSpPr>
            <p:cNvPr id="5" name="TextBox 4">
              <a:extLst>
                <a:ext uri="{FF2B5EF4-FFF2-40B4-BE49-F238E27FC236}">
                  <a16:creationId xmlns:a16="http://schemas.microsoft.com/office/drawing/2014/main" id="{4310B8DC-87D9-02D9-8285-35B68C974189}"/>
                </a:ext>
              </a:extLst>
            </p:cNvPr>
            <p:cNvSpPr txBox="1"/>
            <p:nvPr/>
          </p:nvSpPr>
          <p:spPr>
            <a:xfrm>
              <a:off x="406501" y="3985"/>
              <a:ext cx="2919218" cy="1015663"/>
            </a:xfrm>
            <a:prstGeom prst="rect">
              <a:avLst/>
            </a:prstGeom>
            <a:noFill/>
          </p:spPr>
          <p:txBody>
            <a:bodyPr wrap="square" rtlCol="0">
              <a:spAutoFit/>
            </a:bodyPr>
            <a:lstStyle/>
            <a:p>
              <a:r>
                <a:rPr lang="en-US" sz="6000" dirty="0"/>
                <a:t>Systems</a:t>
              </a:r>
            </a:p>
          </p:txBody>
        </p:sp>
        <p:sp>
          <p:nvSpPr>
            <p:cNvPr id="6" name="TextBox 5">
              <a:extLst>
                <a:ext uri="{FF2B5EF4-FFF2-40B4-BE49-F238E27FC236}">
                  <a16:creationId xmlns:a16="http://schemas.microsoft.com/office/drawing/2014/main" id="{52D35F67-2423-EB17-5E3A-743DDC421DE4}"/>
                </a:ext>
              </a:extLst>
            </p:cNvPr>
            <p:cNvSpPr txBox="1"/>
            <p:nvPr/>
          </p:nvSpPr>
          <p:spPr>
            <a:xfrm>
              <a:off x="406501" y="628820"/>
              <a:ext cx="4750676" cy="1015663"/>
            </a:xfrm>
            <a:prstGeom prst="rect">
              <a:avLst/>
            </a:prstGeom>
            <a:noFill/>
          </p:spPr>
          <p:txBody>
            <a:bodyPr wrap="square" rtlCol="0">
              <a:spAutoFit/>
            </a:bodyPr>
            <a:lstStyle/>
            <a:p>
              <a:r>
                <a:rPr lang="en-US" sz="6000" dirty="0"/>
                <a:t>Management</a:t>
              </a:r>
            </a:p>
          </p:txBody>
        </p:sp>
      </p:grpSp>
      <p:sp>
        <p:nvSpPr>
          <p:cNvPr id="7" name="Rectangle 6">
            <a:extLst>
              <a:ext uri="{FF2B5EF4-FFF2-40B4-BE49-F238E27FC236}">
                <a16:creationId xmlns:a16="http://schemas.microsoft.com/office/drawing/2014/main" id="{ECBCFA14-92E1-89D1-08FD-F8BA044B53B7}"/>
              </a:ext>
            </a:extLst>
          </p:cNvPr>
          <p:cNvSpPr/>
          <p:nvPr/>
        </p:nvSpPr>
        <p:spPr>
          <a:xfrm>
            <a:off x="5675085" y="1482475"/>
            <a:ext cx="348863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0AE6DF8-90F3-ACA8-7E5E-3B6E2828686C}"/>
              </a:ext>
            </a:extLst>
          </p:cNvPr>
          <p:cNvSpPr txBox="1"/>
          <p:nvPr/>
        </p:nvSpPr>
        <p:spPr>
          <a:xfrm>
            <a:off x="5577352" y="313034"/>
            <a:ext cx="6097656" cy="3323987"/>
          </a:xfrm>
          <a:prstGeom prst="rect">
            <a:avLst/>
          </a:prstGeom>
          <a:noFill/>
        </p:spPr>
        <p:txBody>
          <a:bodyPr wrap="square">
            <a:spAutoFit/>
          </a:bodyPr>
          <a:lstStyle/>
          <a:p>
            <a:pPr algn="l"/>
            <a:endParaRPr lang="en-US" sz="2800" b="0" i="0" u="none" strike="noStrike" baseline="0" dirty="0">
              <a:solidFill>
                <a:srgbClr val="000000"/>
              </a:solidFill>
              <a:latin typeface="Gotham Bold" pitchFamily="50" charset="0"/>
            </a:endParaRPr>
          </a:p>
          <a:p>
            <a:endParaRPr lang="en-US" sz="2800" b="0" i="0" u="none" strike="noStrike" baseline="0" dirty="0">
              <a:latin typeface="Gotham Bold" pitchFamily="50" charset="0"/>
            </a:endParaRPr>
          </a:p>
          <a:p>
            <a:pPr algn="l"/>
            <a:r>
              <a:rPr lang="en-US" sz="2800" b="0" i="0" u="none" strike="noStrike" baseline="0" dirty="0">
                <a:latin typeface="Gotham Bold" pitchFamily="50" charset="0"/>
              </a:rPr>
              <a:t> </a:t>
            </a:r>
            <a:endParaRPr lang="en-US" sz="1800" b="0" i="0" u="none" strike="noStrike" baseline="0" dirty="0">
              <a:solidFill>
                <a:srgbClr val="000000"/>
              </a:solidFill>
              <a:latin typeface="Gotham Bold" pitchFamily="50" charset="0"/>
            </a:endParaRPr>
          </a:p>
          <a:p>
            <a:endParaRPr lang="en-US" sz="1800" b="0" i="0" u="none" strike="noStrike" baseline="0" dirty="0">
              <a:latin typeface="Gotham Bold" pitchFamily="50" charset="0"/>
            </a:endParaRPr>
          </a:p>
          <a:p>
            <a:r>
              <a:rPr lang="en-US" sz="1800" b="0" i="0" u="none" strike="noStrike" baseline="0" dirty="0">
                <a:latin typeface="Gotham Bold" pitchFamily="50" charset="0"/>
              </a:rPr>
              <a:t> </a:t>
            </a:r>
            <a:r>
              <a:rPr lang="en-US" sz="1800" b="0" i="0" u="none" strike="noStrike" baseline="0" dirty="0">
                <a:solidFill>
                  <a:srgbClr val="EE8B40"/>
                </a:solidFill>
                <a:latin typeface="Gotham Bold" pitchFamily="50" charset="0"/>
              </a:rPr>
              <a:t>“</a:t>
            </a:r>
            <a:r>
              <a:rPr lang="en-US" sz="1800" b="0" i="0" u="none" strike="noStrike" baseline="0" dirty="0">
                <a:solidFill>
                  <a:srgbClr val="57585A"/>
                </a:solidFill>
                <a:latin typeface="Gotham Book" pitchFamily="50" charset="0"/>
              </a:rPr>
              <a:t>Utilizing BOMI education helped me reach my goal of becoming a chief engineer. I found it to be so useful that I recommended my engineers begin the SMT® courses and have noticed great improvements.</a:t>
            </a:r>
            <a:r>
              <a:rPr lang="en-US" sz="1800" b="0" i="0" u="none" strike="noStrike" baseline="0" dirty="0">
                <a:solidFill>
                  <a:srgbClr val="EE8B40"/>
                </a:solidFill>
                <a:latin typeface="Gotham Bold" pitchFamily="50" charset="0"/>
              </a:rPr>
              <a:t>”</a:t>
            </a:r>
          </a:p>
          <a:p>
            <a:pPr algn="r"/>
            <a:r>
              <a:rPr lang="en-US" sz="1800" b="0" i="1" u="none" strike="noStrike" baseline="0" dirty="0">
                <a:solidFill>
                  <a:srgbClr val="57585A"/>
                </a:solidFill>
                <a:latin typeface="Gotham Book" pitchFamily="50" charset="0"/>
              </a:rPr>
              <a:t>-Joe Guillen, SMT</a:t>
            </a:r>
            <a:endParaRPr lang="en-US" dirty="0"/>
          </a:p>
        </p:txBody>
      </p:sp>
      <p:pic>
        <p:nvPicPr>
          <p:cNvPr id="11" name="Picture 10" descr="A group of people wearing hardhats and reflectors&#10;&#10;Description automatically generated with low confidence">
            <a:extLst>
              <a:ext uri="{FF2B5EF4-FFF2-40B4-BE49-F238E27FC236}">
                <a16:creationId xmlns:a16="http://schemas.microsoft.com/office/drawing/2014/main" id="{0DCA4046-79CE-81FC-68A2-9AF32073784D}"/>
              </a:ext>
            </a:extLst>
          </p:cNvPr>
          <p:cNvPicPr>
            <a:picLocks noChangeAspect="1"/>
          </p:cNvPicPr>
          <p:nvPr/>
        </p:nvPicPr>
        <p:blipFill rotWithShape="1">
          <a:blip r:embed="rId3">
            <a:extLst>
              <a:ext uri="{28A0092B-C50C-407E-A947-70E740481C1C}">
                <a14:useLocalDpi xmlns:a14="http://schemas.microsoft.com/office/drawing/2010/main" val="0"/>
              </a:ext>
            </a:extLst>
          </a:blip>
          <a:srcRect l="45405" r="20028"/>
          <a:stretch/>
        </p:blipFill>
        <p:spPr>
          <a:xfrm>
            <a:off x="246927" y="0"/>
            <a:ext cx="4750676" cy="6858000"/>
          </a:xfrm>
          <a:prstGeom prst="rect">
            <a:avLst/>
          </a:prstGeom>
        </p:spPr>
      </p:pic>
      <p:sp>
        <p:nvSpPr>
          <p:cNvPr id="3" name="TextBox 2">
            <a:extLst>
              <a:ext uri="{FF2B5EF4-FFF2-40B4-BE49-F238E27FC236}">
                <a16:creationId xmlns:a16="http://schemas.microsoft.com/office/drawing/2014/main" id="{046A92F7-218F-4A3C-A902-30FF02940018}"/>
              </a:ext>
            </a:extLst>
          </p:cNvPr>
          <p:cNvSpPr txBox="1"/>
          <p:nvPr/>
        </p:nvSpPr>
        <p:spPr>
          <a:xfrm>
            <a:off x="5538063" y="3842269"/>
            <a:ext cx="4614341" cy="369332"/>
          </a:xfrm>
          <a:prstGeom prst="rect">
            <a:avLst/>
          </a:prstGeom>
          <a:noFill/>
        </p:spPr>
        <p:txBody>
          <a:bodyPr wrap="square" rtlCol="0">
            <a:spAutoFit/>
          </a:bodyPr>
          <a:lstStyle/>
          <a:p>
            <a:r>
              <a:rPr lang="en-US" b="1" dirty="0">
                <a:solidFill>
                  <a:srgbClr val="EF8C40"/>
                </a:solidFill>
              </a:rPr>
              <a:t>CAREER PATHS – STACKABLE CREDENTIALS</a:t>
            </a:r>
          </a:p>
        </p:txBody>
      </p:sp>
      <p:grpSp>
        <p:nvGrpSpPr>
          <p:cNvPr id="2" name="Group 1">
            <a:extLst>
              <a:ext uri="{FF2B5EF4-FFF2-40B4-BE49-F238E27FC236}">
                <a16:creationId xmlns:a16="http://schemas.microsoft.com/office/drawing/2014/main" id="{91AD6F2B-CDAB-C047-00E8-7A23B3E2332D}"/>
              </a:ext>
            </a:extLst>
          </p:cNvPr>
          <p:cNvGrpSpPr/>
          <p:nvPr/>
        </p:nvGrpSpPr>
        <p:grpSpPr>
          <a:xfrm>
            <a:off x="5591773" y="4301936"/>
            <a:ext cx="5944874" cy="1482268"/>
            <a:chOff x="5591773" y="4612329"/>
            <a:chExt cx="5944874" cy="1482268"/>
          </a:xfrm>
        </p:grpSpPr>
        <p:pic>
          <p:nvPicPr>
            <p:cNvPr id="12" name="Graphic 11" descr="Badge with solid fill">
              <a:extLst>
                <a:ext uri="{FF2B5EF4-FFF2-40B4-BE49-F238E27FC236}">
                  <a16:creationId xmlns:a16="http://schemas.microsoft.com/office/drawing/2014/main" id="{18DAEB61-A535-2E06-9FA9-78125DC4F8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98868" y="5081959"/>
              <a:ext cx="469630" cy="469630"/>
            </a:xfrm>
            <a:prstGeom prst="rect">
              <a:avLst/>
            </a:prstGeom>
          </p:spPr>
        </p:pic>
        <p:sp>
          <p:nvSpPr>
            <p:cNvPr id="14" name="TextBox 13">
              <a:extLst>
                <a:ext uri="{FF2B5EF4-FFF2-40B4-BE49-F238E27FC236}">
                  <a16:creationId xmlns:a16="http://schemas.microsoft.com/office/drawing/2014/main" id="{16A59E0D-C5E4-818E-3ED0-32DE70A8824F}"/>
                </a:ext>
              </a:extLst>
            </p:cNvPr>
            <p:cNvSpPr txBox="1"/>
            <p:nvPr/>
          </p:nvSpPr>
          <p:spPr>
            <a:xfrm>
              <a:off x="6081715" y="5138288"/>
              <a:ext cx="4685555" cy="338554"/>
            </a:xfrm>
            <a:prstGeom prst="rect">
              <a:avLst/>
            </a:prstGeom>
            <a:noFill/>
          </p:spPr>
          <p:txBody>
            <a:bodyPr wrap="square" rtlCol="0">
              <a:spAutoFit/>
            </a:bodyPr>
            <a:lstStyle/>
            <a:p>
              <a:r>
                <a:rPr lang="en-US" sz="1600" dirty="0"/>
                <a:t>Earn a certificate – two additional courses</a:t>
              </a:r>
            </a:p>
          </p:txBody>
        </p:sp>
        <p:grpSp>
          <p:nvGrpSpPr>
            <p:cNvPr id="20" name="Group 19">
              <a:extLst>
                <a:ext uri="{FF2B5EF4-FFF2-40B4-BE49-F238E27FC236}">
                  <a16:creationId xmlns:a16="http://schemas.microsoft.com/office/drawing/2014/main" id="{9D552A5B-5F61-6EB7-2F9F-79A8DADC57FA}"/>
                </a:ext>
              </a:extLst>
            </p:cNvPr>
            <p:cNvGrpSpPr/>
            <p:nvPr/>
          </p:nvGrpSpPr>
          <p:grpSpPr>
            <a:xfrm>
              <a:off x="5598868" y="5509822"/>
              <a:ext cx="5937779" cy="584775"/>
              <a:chOff x="5599044" y="5535365"/>
              <a:chExt cx="5937779" cy="584775"/>
            </a:xfrm>
          </p:grpSpPr>
          <p:pic>
            <p:nvPicPr>
              <p:cNvPr id="13" name="Graphic 12" descr="Badge 3 with solid fill">
                <a:extLst>
                  <a:ext uri="{FF2B5EF4-FFF2-40B4-BE49-F238E27FC236}">
                    <a16:creationId xmlns:a16="http://schemas.microsoft.com/office/drawing/2014/main" id="{DA4B0044-EAFA-FFB0-1DC2-AA84795C489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99044" y="5608152"/>
                <a:ext cx="504057" cy="504057"/>
              </a:xfrm>
              <a:prstGeom prst="rect">
                <a:avLst/>
              </a:prstGeom>
            </p:spPr>
          </p:pic>
          <p:sp>
            <p:nvSpPr>
              <p:cNvPr id="15" name="TextBox 14">
                <a:extLst>
                  <a:ext uri="{FF2B5EF4-FFF2-40B4-BE49-F238E27FC236}">
                    <a16:creationId xmlns:a16="http://schemas.microsoft.com/office/drawing/2014/main" id="{8DBB0D98-3E66-413D-E0AF-9C0865482FD2}"/>
                  </a:ext>
                </a:extLst>
              </p:cNvPr>
              <p:cNvSpPr txBox="1"/>
              <p:nvPr/>
            </p:nvSpPr>
            <p:spPr>
              <a:xfrm>
                <a:off x="6061403" y="5535365"/>
                <a:ext cx="5475420" cy="584775"/>
              </a:xfrm>
              <a:prstGeom prst="rect">
                <a:avLst/>
              </a:prstGeom>
              <a:noFill/>
            </p:spPr>
            <p:txBody>
              <a:bodyPr wrap="square" rtlCol="0">
                <a:spAutoFit/>
              </a:bodyPr>
              <a:lstStyle/>
              <a:p>
                <a:r>
                  <a:rPr lang="en-US" sz="1600" dirty="0"/>
                  <a:t>Achieve a designation – two additional courses for the SMT or five additional courses for the SMA</a:t>
                </a:r>
              </a:p>
            </p:txBody>
          </p:sp>
        </p:grpSp>
        <p:pic>
          <p:nvPicPr>
            <p:cNvPr id="10" name="Graphic 9" descr="Badge 1 with solid fill">
              <a:extLst>
                <a:ext uri="{FF2B5EF4-FFF2-40B4-BE49-F238E27FC236}">
                  <a16:creationId xmlns:a16="http://schemas.microsoft.com/office/drawing/2014/main" id="{01F2C408-A105-6CF0-11A6-5D7978FB49E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91773" y="4612329"/>
              <a:ext cx="469630" cy="469630"/>
            </a:xfrm>
            <a:prstGeom prst="rect">
              <a:avLst/>
            </a:prstGeom>
          </p:spPr>
        </p:pic>
        <p:sp>
          <p:nvSpPr>
            <p:cNvPr id="16" name="TextBox 15">
              <a:extLst>
                <a:ext uri="{FF2B5EF4-FFF2-40B4-BE49-F238E27FC236}">
                  <a16:creationId xmlns:a16="http://schemas.microsoft.com/office/drawing/2014/main" id="{8CB1BABC-0B59-6BC1-3C5F-091BC9F7C090}"/>
                </a:ext>
              </a:extLst>
            </p:cNvPr>
            <p:cNvSpPr txBox="1"/>
            <p:nvPr/>
          </p:nvSpPr>
          <p:spPr>
            <a:xfrm>
              <a:off x="6081715" y="4684882"/>
              <a:ext cx="4685555" cy="338554"/>
            </a:xfrm>
            <a:prstGeom prst="rect">
              <a:avLst/>
            </a:prstGeom>
            <a:noFill/>
          </p:spPr>
          <p:txBody>
            <a:bodyPr wrap="square" rtlCol="0">
              <a:spAutoFit/>
            </a:bodyPr>
            <a:lstStyle/>
            <a:p>
              <a:r>
                <a:rPr lang="en-US" sz="1600" dirty="0"/>
                <a:t>Start with a course</a:t>
              </a:r>
            </a:p>
          </p:txBody>
        </p:sp>
      </p:grpSp>
      <p:grpSp>
        <p:nvGrpSpPr>
          <p:cNvPr id="21" name="Group 20">
            <a:extLst>
              <a:ext uri="{FF2B5EF4-FFF2-40B4-BE49-F238E27FC236}">
                <a16:creationId xmlns:a16="http://schemas.microsoft.com/office/drawing/2014/main" id="{5C20E68A-3BE8-3D1E-1DFE-7FEB89BB4391}"/>
              </a:ext>
            </a:extLst>
          </p:cNvPr>
          <p:cNvGrpSpPr/>
          <p:nvPr/>
        </p:nvGrpSpPr>
        <p:grpSpPr>
          <a:xfrm>
            <a:off x="5612085" y="5795586"/>
            <a:ext cx="6206749" cy="584775"/>
            <a:chOff x="5612085" y="6131146"/>
            <a:chExt cx="6206749" cy="584775"/>
          </a:xfrm>
        </p:grpSpPr>
        <p:sp>
          <p:nvSpPr>
            <p:cNvPr id="17" name="TextBox 16">
              <a:extLst>
                <a:ext uri="{FF2B5EF4-FFF2-40B4-BE49-F238E27FC236}">
                  <a16:creationId xmlns:a16="http://schemas.microsoft.com/office/drawing/2014/main" id="{D9A6A70F-DC26-B281-AC49-64B7D4408C9B}"/>
                </a:ext>
              </a:extLst>
            </p:cNvPr>
            <p:cNvSpPr txBox="1"/>
            <p:nvPr/>
          </p:nvSpPr>
          <p:spPr>
            <a:xfrm>
              <a:off x="6062011" y="6131146"/>
              <a:ext cx="5756823" cy="584775"/>
            </a:xfrm>
            <a:prstGeom prst="rect">
              <a:avLst/>
            </a:prstGeom>
            <a:noFill/>
          </p:spPr>
          <p:txBody>
            <a:bodyPr wrap="square" rtlCol="0">
              <a:spAutoFit/>
            </a:bodyPr>
            <a:lstStyle/>
            <a:p>
              <a:r>
                <a:rPr lang="en-US" sz="1600" dirty="0"/>
                <a:t>Maintain a designation – complete 18 CPD credits over three years for the SMA</a:t>
              </a:r>
            </a:p>
          </p:txBody>
        </p:sp>
        <p:pic>
          <p:nvPicPr>
            <p:cNvPr id="18" name="Graphic 17" descr="Badge 4 with solid fill">
              <a:extLst>
                <a:ext uri="{FF2B5EF4-FFF2-40B4-BE49-F238E27FC236}">
                  <a16:creationId xmlns:a16="http://schemas.microsoft.com/office/drawing/2014/main" id="{DEA09BF6-5C76-D852-2E8E-3E877070464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12085" y="6133513"/>
              <a:ext cx="469630" cy="469630"/>
            </a:xfrm>
            <a:prstGeom prst="rect">
              <a:avLst/>
            </a:prstGeom>
          </p:spPr>
        </p:pic>
      </p:grpSp>
    </p:spTree>
    <p:extLst>
      <p:ext uri="{BB962C8B-B14F-4D97-AF65-F5344CB8AC3E}">
        <p14:creationId xmlns:p14="http://schemas.microsoft.com/office/powerpoint/2010/main" val="3852256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1639CC4-24C9-427F-8C88-5830B2B1779D}"/>
              </a:ext>
            </a:extLst>
          </p:cNvPr>
          <p:cNvSpPr/>
          <p:nvPr/>
        </p:nvSpPr>
        <p:spPr>
          <a:xfrm>
            <a:off x="5701718" y="0"/>
            <a:ext cx="1188443" cy="162989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Diagram&#10;&#10;Description automatically generated">
            <a:extLst>
              <a:ext uri="{FF2B5EF4-FFF2-40B4-BE49-F238E27FC236}">
                <a16:creationId xmlns:a16="http://schemas.microsoft.com/office/drawing/2014/main" id="{F7AAA59B-AB1A-4EDB-A190-C1E071E664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4351" y="3924"/>
            <a:ext cx="4687626" cy="1629897"/>
          </a:xfrm>
          <a:prstGeom prst="rect">
            <a:avLst/>
          </a:prstGeom>
        </p:spPr>
      </p:pic>
      <p:sp>
        <p:nvSpPr>
          <p:cNvPr id="5" name="Rectangle 4">
            <a:extLst>
              <a:ext uri="{FF2B5EF4-FFF2-40B4-BE49-F238E27FC236}">
                <a16:creationId xmlns:a16="http://schemas.microsoft.com/office/drawing/2014/main" id="{AE7BF245-FA91-4FB2-B569-B3A5C2385701}"/>
              </a:ext>
            </a:extLst>
          </p:cNvPr>
          <p:cNvSpPr/>
          <p:nvPr/>
        </p:nvSpPr>
        <p:spPr>
          <a:xfrm>
            <a:off x="854606" y="1598764"/>
            <a:ext cx="348863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5A6DE92C-A53B-487F-971A-DBA5DFD31635}"/>
              </a:ext>
            </a:extLst>
          </p:cNvPr>
          <p:cNvGrpSpPr/>
          <p:nvPr/>
        </p:nvGrpSpPr>
        <p:grpSpPr>
          <a:xfrm>
            <a:off x="353503" y="-4797"/>
            <a:ext cx="4793404" cy="1690015"/>
            <a:chOff x="324899" y="446163"/>
            <a:chExt cx="4793404" cy="1690015"/>
          </a:xfrm>
        </p:grpSpPr>
        <p:sp>
          <p:nvSpPr>
            <p:cNvPr id="6" name="TextBox 5">
              <a:extLst>
                <a:ext uri="{FF2B5EF4-FFF2-40B4-BE49-F238E27FC236}">
                  <a16:creationId xmlns:a16="http://schemas.microsoft.com/office/drawing/2014/main" id="{D690803B-8413-4C87-A98C-9E3D3D896818}"/>
                </a:ext>
              </a:extLst>
            </p:cNvPr>
            <p:cNvSpPr txBox="1"/>
            <p:nvPr/>
          </p:nvSpPr>
          <p:spPr>
            <a:xfrm>
              <a:off x="324899" y="446163"/>
              <a:ext cx="2919218" cy="1015663"/>
            </a:xfrm>
            <a:prstGeom prst="rect">
              <a:avLst/>
            </a:prstGeom>
            <a:noFill/>
          </p:spPr>
          <p:txBody>
            <a:bodyPr wrap="square" rtlCol="0">
              <a:spAutoFit/>
            </a:bodyPr>
            <a:lstStyle/>
            <a:p>
              <a:pPr algn="r"/>
              <a:r>
                <a:rPr lang="en-US" sz="6000" dirty="0"/>
                <a:t>Systems </a:t>
              </a:r>
            </a:p>
          </p:txBody>
        </p:sp>
        <p:sp>
          <p:nvSpPr>
            <p:cNvPr id="23" name="TextBox 22">
              <a:extLst>
                <a:ext uri="{FF2B5EF4-FFF2-40B4-BE49-F238E27FC236}">
                  <a16:creationId xmlns:a16="http://schemas.microsoft.com/office/drawing/2014/main" id="{8A0D30CC-33E6-4C88-ACB0-49C3A93F5C92}"/>
                </a:ext>
              </a:extLst>
            </p:cNvPr>
            <p:cNvSpPr txBox="1"/>
            <p:nvPr/>
          </p:nvSpPr>
          <p:spPr>
            <a:xfrm>
              <a:off x="367627" y="1120515"/>
              <a:ext cx="4750676" cy="1015663"/>
            </a:xfrm>
            <a:prstGeom prst="rect">
              <a:avLst/>
            </a:prstGeom>
            <a:noFill/>
          </p:spPr>
          <p:txBody>
            <a:bodyPr wrap="square" rtlCol="0">
              <a:spAutoFit/>
            </a:bodyPr>
            <a:lstStyle/>
            <a:p>
              <a:r>
                <a:rPr lang="en-US" sz="6000" dirty="0"/>
                <a:t>Management</a:t>
              </a:r>
            </a:p>
          </p:txBody>
        </p:sp>
      </p:grpSp>
      <p:sp>
        <p:nvSpPr>
          <p:cNvPr id="14" name="Rectangle 13">
            <a:extLst>
              <a:ext uri="{FF2B5EF4-FFF2-40B4-BE49-F238E27FC236}">
                <a16:creationId xmlns:a16="http://schemas.microsoft.com/office/drawing/2014/main" id="{0E3FC8FF-CCDD-470F-92D9-08A069C3CA62}"/>
              </a:ext>
            </a:extLst>
          </p:cNvPr>
          <p:cNvSpPr/>
          <p:nvPr/>
        </p:nvSpPr>
        <p:spPr>
          <a:xfrm>
            <a:off x="11151976" y="0"/>
            <a:ext cx="1040024" cy="162989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B4F4596-5D1E-4216-9999-DEA94412AFA9}"/>
              </a:ext>
            </a:extLst>
          </p:cNvPr>
          <p:cNvSpPr txBox="1"/>
          <p:nvPr/>
        </p:nvSpPr>
        <p:spPr>
          <a:xfrm>
            <a:off x="5730715" y="-18382"/>
            <a:ext cx="6432288" cy="369332"/>
          </a:xfrm>
          <a:prstGeom prst="rect">
            <a:avLst/>
          </a:prstGeom>
          <a:noFill/>
        </p:spPr>
        <p:txBody>
          <a:bodyPr wrap="square" rtlCol="0">
            <a:spAutoFit/>
          </a:bodyPr>
          <a:lstStyle/>
          <a:p>
            <a:pPr algn="ctr"/>
            <a:r>
              <a:rPr lang="en-US" dirty="0">
                <a:solidFill>
                  <a:srgbClr val="36869A"/>
                </a:solidFill>
              </a:rPr>
              <a:t>BUILDABLE CREDENTIALS</a:t>
            </a:r>
          </a:p>
        </p:txBody>
      </p:sp>
      <p:grpSp>
        <p:nvGrpSpPr>
          <p:cNvPr id="80" name="Group 79">
            <a:extLst>
              <a:ext uri="{FF2B5EF4-FFF2-40B4-BE49-F238E27FC236}">
                <a16:creationId xmlns:a16="http://schemas.microsoft.com/office/drawing/2014/main" id="{2C156B81-07C0-49C6-9E3A-D46C0918E7AE}"/>
              </a:ext>
            </a:extLst>
          </p:cNvPr>
          <p:cNvGrpSpPr/>
          <p:nvPr/>
        </p:nvGrpSpPr>
        <p:grpSpPr>
          <a:xfrm>
            <a:off x="6102540" y="4168992"/>
            <a:ext cx="1070209" cy="1162388"/>
            <a:chOff x="290025" y="4096848"/>
            <a:chExt cx="1128578" cy="1162388"/>
          </a:xfrm>
        </p:grpSpPr>
        <p:sp>
          <p:nvSpPr>
            <p:cNvPr id="81" name="Rectangle: Rounded Corners 80">
              <a:extLst>
                <a:ext uri="{FF2B5EF4-FFF2-40B4-BE49-F238E27FC236}">
                  <a16:creationId xmlns:a16="http://schemas.microsoft.com/office/drawing/2014/main" id="{C4289286-F45C-4A57-AAEF-A1A320FFA897}"/>
                </a:ext>
              </a:extLst>
            </p:cNvPr>
            <p:cNvSpPr/>
            <p:nvPr/>
          </p:nvSpPr>
          <p:spPr>
            <a:xfrm>
              <a:off x="290025" y="4225941"/>
              <a:ext cx="1018067" cy="902113"/>
            </a:xfrm>
            <a:prstGeom prst="roundRect">
              <a:avLst/>
            </a:prstGeom>
            <a:noFill/>
            <a:ln w="76200">
              <a:solidFill>
                <a:srgbClr val="368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Rounded Corners 81">
              <a:extLst>
                <a:ext uri="{FF2B5EF4-FFF2-40B4-BE49-F238E27FC236}">
                  <a16:creationId xmlns:a16="http://schemas.microsoft.com/office/drawing/2014/main" id="{2E5BDA6A-9C2F-42C5-A3A8-F22F491EDD38}"/>
                </a:ext>
              </a:extLst>
            </p:cNvPr>
            <p:cNvSpPr/>
            <p:nvPr/>
          </p:nvSpPr>
          <p:spPr>
            <a:xfrm>
              <a:off x="1011527" y="4096848"/>
              <a:ext cx="407076" cy="11623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BEC79257-AE1D-4CF9-9176-08C1F196E2E5}"/>
              </a:ext>
            </a:extLst>
          </p:cNvPr>
          <p:cNvGrpSpPr/>
          <p:nvPr/>
        </p:nvGrpSpPr>
        <p:grpSpPr>
          <a:xfrm rot="10800000">
            <a:off x="10860233" y="4162562"/>
            <a:ext cx="1128578" cy="1162388"/>
            <a:chOff x="290025" y="4096848"/>
            <a:chExt cx="1128578" cy="1162388"/>
          </a:xfrm>
        </p:grpSpPr>
        <p:sp>
          <p:nvSpPr>
            <p:cNvPr id="75" name="Rectangle: Rounded Corners 74">
              <a:extLst>
                <a:ext uri="{FF2B5EF4-FFF2-40B4-BE49-F238E27FC236}">
                  <a16:creationId xmlns:a16="http://schemas.microsoft.com/office/drawing/2014/main" id="{1374B96E-38B2-447D-B4CE-A5975A1D56C5}"/>
                </a:ext>
              </a:extLst>
            </p:cNvPr>
            <p:cNvSpPr/>
            <p:nvPr/>
          </p:nvSpPr>
          <p:spPr>
            <a:xfrm>
              <a:off x="290025" y="4225941"/>
              <a:ext cx="1018067" cy="902113"/>
            </a:xfrm>
            <a:prstGeom prst="roundRect">
              <a:avLst/>
            </a:prstGeom>
            <a:noFill/>
            <a:ln w="76200">
              <a:solidFill>
                <a:srgbClr val="368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Rounded Corners 75">
              <a:extLst>
                <a:ext uri="{FF2B5EF4-FFF2-40B4-BE49-F238E27FC236}">
                  <a16:creationId xmlns:a16="http://schemas.microsoft.com/office/drawing/2014/main" id="{2EDF977D-34FF-4D6F-9547-94A29B0B4315}"/>
                </a:ext>
              </a:extLst>
            </p:cNvPr>
            <p:cNvSpPr/>
            <p:nvPr/>
          </p:nvSpPr>
          <p:spPr>
            <a:xfrm>
              <a:off x="1011527" y="4096848"/>
              <a:ext cx="407076" cy="11623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7433F23C-7618-440B-BF83-E4D21E1C1215}"/>
              </a:ext>
            </a:extLst>
          </p:cNvPr>
          <p:cNvGrpSpPr/>
          <p:nvPr/>
        </p:nvGrpSpPr>
        <p:grpSpPr>
          <a:xfrm rot="10800000">
            <a:off x="4060739" y="4172564"/>
            <a:ext cx="1128578" cy="1162388"/>
            <a:chOff x="290025" y="4096848"/>
            <a:chExt cx="1128578" cy="1162388"/>
          </a:xfrm>
        </p:grpSpPr>
        <p:sp>
          <p:nvSpPr>
            <p:cNvPr id="78" name="Rectangle: Rounded Corners 77">
              <a:extLst>
                <a:ext uri="{FF2B5EF4-FFF2-40B4-BE49-F238E27FC236}">
                  <a16:creationId xmlns:a16="http://schemas.microsoft.com/office/drawing/2014/main" id="{ABAA4515-F3C5-4360-B7F7-771755B555D7}"/>
                </a:ext>
              </a:extLst>
            </p:cNvPr>
            <p:cNvSpPr/>
            <p:nvPr/>
          </p:nvSpPr>
          <p:spPr>
            <a:xfrm>
              <a:off x="290025" y="4225941"/>
              <a:ext cx="1018067" cy="902113"/>
            </a:xfrm>
            <a:prstGeom prst="roundRect">
              <a:avLst/>
            </a:prstGeom>
            <a:noFill/>
            <a:ln w="76200">
              <a:solidFill>
                <a:srgbClr val="368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Rounded Corners 78">
              <a:extLst>
                <a:ext uri="{FF2B5EF4-FFF2-40B4-BE49-F238E27FC236}">
                  <a16:creationId xmlns:a16="http://schemas.microsoft.com/office/drawing/2014/main" id="{753102BC-9ECF-4A65-9790-43EF8B2ED394}"/>
                </a:ext>
              </a:extLst>
            </p:cNvPr>
            <p:cNvSpPr/>
            <p:nvPr/>
          </p:nvSpPr>
          <p:spPr>
            <a:xfrm>
              <a:off x="1011527" y="4096848"/>
              <a:ext cx="407076" cy="11623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450F9D39-2DAB-4274-9393-26274593F00A}"/>
              </a:ext>
            </a:extLst>
          </p:cNvPr>
          <p:cNvGrpSpPr/>
          <p:nvPr/>
        </p:nvGrpSpPr>
        <p:grpSpPr>
          <a:xfrm>
            <a:off x="572344" y="4123314"/>
            <a:ext cx="1128578" cy="1162388"/>
            <a:chOff x="290025" y="4096848"/>
            <a:chExt cx="1128578" cy="1162388"/>
          </a:xfrm>
        </p:grpSpPr>
        <p:sp>
          <p:nvSpPr>
            <p:cNvPr id="55" name="Rectangle: Rounded Corners 54">
              <a:extLst>
                <a:ext uri="{FF2B5EF4-FFF2-40B4-BE49-F238E27FC236}">
                  <a16:creationId xmlns:a16="http://schemas.microsoft.com/office/drawing/2014/main" id="{039C3EDD-DA81-40E7-8092-B0DF0E0C1C27}"/>
                </a:ext>
              </a:extLst>
            </p:cNvPr>
            <p:cNvSpPr/>
            <p:nvPr/>
          </p:nvSpPr>
          <p:spPr>
            <a:xfrm>
              <a:off x="290025" y="4225941"/>
              <a:ext cx="1018067" cy="902113"/>
            </a:xfrm>
            <a:prstGeom prst="roundRect">
              <a:avLst/>
            </a:prstGeom>
            <a:noFill/>
            <a:ln w="76200">
              <a:solidFill>
                <a:srgbClr val="368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55">
              <a:extLst>
                <a:ext uri="{FF2B5EF4-FFF2-40B4-BE49-F238E27FC236}">
                  <a16:creationId xmlns:a16="http://schemas.microsoft.com/office/drawing/2014/main" id="{33B5AEA6-F3C5-425A-A4D1-71B85A2EACF1}"/>
                </a:ext>
              </a:extLst>
            </p:cNvPr>
            <p:cNvSpPr/>
            <p:nvPr/>
          </p:nvSpPr>
          <p:spPr>
            <a:xfrm>
              <a:off x="1011527" y="4096848"/>
              <a:ext cx="407076" cy="11623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F510E71B-7693-45F1-AE8D-7889091AE92E}"/>
              </a:ext>
            </a:extLst>
          </p:cNvPr>
          <p:cNvSpPr txBox="1"/>
          <p:nvPr/>
        </p:nvSpPr>
        <p:spPr>
          <a:xfrm>
            <a:off x="2142584" y="2548387"/>
            <a:ext cx="3393955" cy="584775"/>
          </a:xfrm>
          <a:prstGeom prst="rect">
            <a:avLst/>
          </a:prstGeom>
          <a:noFill/>
        </p:spPr>
        <p:txBody>
          <a:bodyPr wrap="square" rtlCol="0">
            <a:spAutoFit/>
          </a:bodyPr>
          <a:lstStyle/>
          <a:p>
            <a:r>
              <a:rPr lang="en-US" sz="1400" b="1" dirty="0">
                <a:solidFill>
                  <a:srgbClr val="36869A"/>
                </a:solidFill>
              </a:rPr>
              <a:t>Building Energy Certificate</a:t>
            </a:r>
          </a:p>
          <a:p>
            <a:endParaRPr lang="en-US" dirty="0"/>
          </a:p>
        </p:txBody>
      </p:sp>
      <p:sp>
        <p:nvSpPr>
          <p:cNvPr id="38" name="TextBox 37">
            <a:extLst>
              <a:ext uri="{FF2B5EF4-FFF2-40B4-BE49-F238E27FC236}">
                <a16:creationId xmlns:a16="http://schemas.microsoft.com/office/drawing/2014/main" id="{9F646E12-D6B3-4954-A2FE-8E92D49C81A5}"/>
              </a:ext>
            </a:extLst>
          </p:cNvPr>
          <p:cNvSpPr txBox="1"/>
          <p:nvPr/>
        </p:nvSpPr>
        <p:spPr>
          <a:xfrm>
            <a:off x="406502" y="2847785"/>
            <a:ext cx="5482144" cy="738664"/>
          </a:xfrm>
          <a:prstGeom prst="rect">
            <a:avLst/>
          </a:prstGeom>
          <a:noFill/>
        </p:spPr>
        <p:txBody>
          <a:bodyPr wrap="square" rtlCol="0">
            <a:spAutoFit/>
          </a:bodyPr>
          <a:lstStyle/>
          <a:p>
            <a:pPr marL="285750" indent="-285750">
              <a:buFont typeface="Wingdings" panose="05000000000000000000" pitchFamily="2" charset="2"/>
              <a:buChar char="ü"/>
            </a:pPr>
            <a:r>
              <a:rPr lang="en-US" sz="1400" dirty="0"/>
              <a:t>Air Handling, Water Treatment &amp; Plumbing Systems</a:t>
            </a:r>
          </a:p>
          <a:p>
            <a:pPr marL="285750" indent="-285750">
              <a:buFont typeface="Wingdings" panose="05000000000000000000" pitchFamily="2" charset="2"/>
              <a:buChar char="ü"/>
            </a:pPr>
            <a:r>
              <a:rPr lang="en-US" sz="1400" dirty="0"/>
              <a:t>Electrical Systems &amp; Illumination</a:t>
            </a:r>
          </a:p>
          <a:p>
            <a:pPr marL="285750" indent="-285750">
              <a:buFont typeface="Wingdings" panose="05000000000000000000" pitchFamily="2" charset="2"/>
              <a:buChar char="ü"/>
            </a:pPr>
            <a:r>
              <a:rPr lang="en-US" sz="1400" dirty="0"/>
              <a:t>Energy Management &amp; Controls</a:t>
            </a:r>
          </a:p>
        </p:txBody>
      </p:sp>
      <p:sp>
        <p:nvSpPr>
          <p:cNvPr id="27" name="TextBox 26">
            <a:extLst>
              <a:ext uri="{FF2B5EF4-FFF2-40B4-BE49-F238E27FC236}">
                <a16:creationId xmlns:a16="http://schemas.microsoft.com/office/drawing/2014/main" id="{7AC737A9-DB2D-4FD9-9839-1101804BCB05}"/>
              </a:ext>
            </a:extLst>
          </p:cNvPr>
          <p:cNvSpPr txBox="1"/>
          <p:nvPr/>
        </p:nvSpPr>
        <p:spPr>
          <a:xfrm>
            <a:off x="8108344" y="2479577"/>
            <a:ext cx="3358669" cy="584775"/>
          </a:xfrm>
          <a:prstGeom prst="rect">
            <a:avLst/>
          </a:prstGeom>
          <a:noFill/>
        </p:spPr>
        <p:txBody>
          <a:bodyPr wrap="square" rtlCol="0">
            <a:spAutoFit/>
          </a:bodyPr>
          <a:lstStyle/>
          <a:p>
            <a:r>
              <a:rPr lang="en-US" sz="1400" b="1" dirty="0">
                <a:solidFill>
                  <a:srgbClr val="36869A"/>
                </a:solidFill>
              </a:rPr>
              <a:t>Building Systems Maintenance Certificate</a:t>
            </a:r>
          </a:p>
          <a:p>
            <a:endParaRPr lang="en-US" dirty="0"/>
          </a:p>
        </p:txBody>
      </p:sp>
      <p:sp>
        <p:nvSpPr>
          <p:cNvPr id="40" name="TextBox 39">
            <a:extLst>
              <a:ext uri="{FF2B5EF4-FFF2-40B4-BE49-F238E27FC236}">
                <a16:creationId xmlns:a16="http://schemas.microsoft.com/office/drawing/2014/main" id="{D3A19CE9-9765-42E4-84A6-60D9A7C666EF}"/>
              </a:ext>
            </a:extLst>
          </p:cNvPr>
          <p:cNvSpPr txBox="1"/>
          <p:nvPr/>
        </p:nvSpPr>
        <p:spPr>
          <a:xfrm>
            <a:off x="6405683" y="2776473"/>
            <a:ext cx="5721200" cy="738664"/>
          </a:xfrm>
          <a:prstGeom prst="rect">
            <a:avLst/>
          </a:prstGeom>
          <a:noFill/>
        </p:spPr>
        <p:txBody>
          <a:bodyPr wrap="square" rtlCol="0">
            <a:spAutoFit/>
          </a:bodyPr>
          <a:lstStyle/>
          <a:p>
            <a:pPr marL="285750" indent="-285750">
              <a:buFont typeface="Wingdings" panose="05000000000000000000" pitchFamily="2" charset="2"/>
              <a:buChar char="ü"/>
            </a:pPr>
            <a:r>
              <a:rPr lang="en-US" sz="1400" dirty="0"/>
              <a:t>Air Handling, Water Treatment &amp; Plumbing Systems</a:t>
            </a:r>
          </a:p>
          <a:p>
            <a:pPr marL="285750" indent="-285750">
              <a:buFont typeface="Wingdings" panose="05000000000000000000" pitchFamily="2" charset="2"/>
              <a:buChar char="ü"/>
            </a:pPr>
            <a:r>
              <a:rPr lang="en-US" sz="1400" dirty="0"/>
              <a:t>Energy Management &amp; Controls</a:t>
            </a:r>
          </a:p>
          <a:p>
            <a:pPr marL="285750" indent="-285750">
              <a:buFont typeface="Wingdings" panose="05000000000000000000" pitchFamily="2" charset="2"/>
              <a:buChar char="ü"/>
            </a:pPr>
            <a:r>
              <a:rPr lang="en-US" sz="1400" dirty="0"/>
              <a:t>Elective (choose one): Boilers OR Refrigeration</a:t>
            </a:r>
          </a:p>
        </p:txBody>
      </p:sp>
      <p:sp>
        <p:nvSpPr>
          <p:cNvPr id="46" name="TextBox 45">
            <a:extLst>
              <a:ext uri="{FF2B5EF4-FFF2-40B4-BE49-F238E27FC236}">
                <a16:creationId xmlns:a16="http://schemas.microsoft.com/office/drawing/2014/main" id="{F623BFC3-10C9-4AF8-AC8F-6C890EBD08F9}"/>
              </a:ext>
            </a:extLst>
          </p:cNvPr>
          <p:cNvSpPr txBox="1"/>
          <p:nvPr/>
        </p:nvSpPr>
        <p:spPr>
          <a:xfrm>
            <a:off x="6737291" y="4451887"/>
            <a:ext cx="3838300" cy="523220"/>
          </a:xfrm>
          <a:prstGeom prst="rect">
            <a:avLst/>
          </a:prstGeom>
          <a:noFill/>
        </p:spPr>
        <p:txBody>
          <a:bodyPr wrap="square" rtlCol="0">
            <a:spAutoFit/>
          </a:bodyPr>
          <a:lstStyle/>
          <a:p>
            <a:pPr marL="285750" indent="-285750">
              <a:buFont typeface="Wingdings" panose="05000000000000000000" pitchFamily="2" charset="2"/>
              <a:buChar char="ü"/>
            </a:pPr>
            <a:r>
              <a:rPr lang="en-US" sz="1400" dirty="0"/>
              <a:t>Boilers OR Refrigeration  </a:t>
            </a:r>
          </a:p>
          <a:p>
            <a:pPr marL="285750" indent="-285750">
              <a:buFont typeface="Wingdings" panose="05000000000000000000" pitchFamily="2" charset="2"/>
              <a:buChar char="ü"/>
            </a:pPr>
            <a:r>
              <a:rPr lang="en-US" sz="1400" dirty="0"/>
              <a:t>Electrical Systems &amp; Illumination</a:t>
            </a:r>
          </a:p>
        </p:txBody>
      </p:sp>
      <p:sp>
        <p:nvSpPr>
          <p:cNvPr id="45" name="TextBox 44">
            <a:extLst>
              <a:ext uri="{FF2B5EF4-FFF2-40B4-BE49-F238E27FC236}">
                <a16:creationId xmlns:a16="http://schemas.microsoft.com/office/drawing/2014/main" id="{CE64318A-DD96-41B8-AEBE-894978F6739F}"/>
              </a:ext>
            </a:extLst>
          </p:cNvPr>
          <p:cNvSpPr txBox="1"/>
          <p:nvPr/>
        </p:nvSpPr>
        <p:spPr>
          <a:xfrm>
            <a:off x="1103579" y="4460904"/>
            <a:ext cx="2990687" cy="523220"/>
          </a:xfrm>
          <a:prstGeom prst="rect">
            <a:avLst/>
          </a:prstGeom>
          <a:noFill/>
        </p:spPr>
        <p:txBody>
          <a:bodyPr wrap="square" rtlCol="0">
            <a:spAutoFit/>
          </a:bodyPr>
          <a:lstStyle/>
          <a:p>
            <a:pPr marL="285750" indent="-285750">
              <a:buFont typeface="Wingdings" panose="05000000000000000000" pitchFamily="2" charset="2"/>
              <a:buChar char="ü"/>
            </a:pPr>
            <a:r>
              <a:rPr lang="en-US" sz="1400" dirty="0"/>
              <a:t>Boilers</a:t>
            </a:r>
          </a:p>
          <a:p>
            <a:pPr marL="285750" indent="-285750">
              <a:buFont typeface="Wingdings" panose="05000000000000000000" pitchFamily="2" charset="2"/>
              <a:buChar char="ü"/>
            </a:pPr>
            <a:r>
              <a:rPr lang="en-US" sz="1400" dirty="0"/>
              <a:t>Refrigeration</a:t>
            </a:r>
          </a:p>
        </p:txBody>
      </p:sp>
      <p:sp>
        <p:nvSpPr>
          <p:cNvPr id="32" name="Rectangle: Rounded Corners 31">
            <a:extLst>
              <a:ext uri="{FF2B5EF4-FFF2-40B4-BE49-F238E27FC236}">
                <a16:creationId xmlns:a16="http://schemas.microsoft.com/office/drawing/2014/main" id="{1CDBA9D7-5C15-4F30-BC73-D5965541E8D0}"/>
              </a:ext>
            </a:extLst>
          </p:cNvPr>
          <p:cNvSpPr/>
          <p:nvPr/>
        </p:nvSpPr>
        <p:spPr>
          <a:xfrm>
            <a:off x="6102540" y="1939563"/>
            <a:ext cx="5737698" cy="1798983"/>
          </a:xfrm>
          <a:prstGeom prst="roundRect">
            <a:avLst/>
          </a:prstGeom>
          <a:noFill/>
          <a:ln w="76200">
            <a:solidFill>
              <a:srgbClr val="368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4C8943F-62BD-4EA6-A4EF-ABFA1C75E13B}"/>
              </a:ext>
            </a:extLst>
          </p:cNvPr>
          <p:cNvSpPr/>
          <p:nvPr/>
        </p:nvSpPr>
        <p:spPr>
          <a:xfrm>
            <a:off x="290473" y="1948707"/>
            <a:ext cx="5293523" cy="1798983"/>
          </a:xfrm>
          <a:prstGeom prst="roundRect">
            <a:avLst/>
          </a:prstGeom>
          <a:noFill/>
          <a:ln w="76200">
            <a:solidFill>
              <a:srgbClr val="368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3BF8BBEA-5683-4F51-BDB3-D9840B85A063}"/>
              </a:ext>
            </a:extLst>
          </p:cNvPr>
          <p:cNvCxnSpPr>
            <a:cxnSpLocks/>
          </p:cNvCxnSpPr>
          <p:nvPr/>
        </p:nvCxnSpPr>
        <p:spPr>
          <a:xfrm>
            <a:off x="2906549" y="3759665"/>
            <a:ext cx="12939" cy="670245"/>
          </a:xfrm>
          <a:prstGeom prst="straightConnector1">
            <a:avLst/>
          </a:prstGeom>
          <a:ln w="76200">
            <a:solidFill>
              <a:srgbClr val="36869A"/>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32B562AB-DFEF-4629-9ABA-131904844F70}"/>
              </a:ext>
            </a:extLst>
          </p:cNvPr>
          <p:cNvSpPr/>
          <p:nvPr/>
        </p:nvSpPr>
        <p:spPr>
          <a:xfrm>
            <a:off x="2642109" y="3594570"/>
            <a:ext cx="216192" cy="200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F6FD57C1-8249-49D1-BF18-BD4C5E4F1F5B}"/>
              </a:ext>
            </a:extLst>
          </p:cNvPr>
          <p:cNvCxnSpPr>
            <a:cxnSpLocks/>
          </p:cNvCxnSpPr>
          <p:nvPr/>
        </p:nvCxnSpPr>
        <p:spPr>
          <a:xfrm>
            <a:off x="2601808" y="3718455"/>
            <a:ext cx="0" cy="147691"/>
          </a:xfrm>
          <a:prstGeom prst="line">
            <a:avLst/>
          </a:prstGeom>
          <a:ln w="76200">
            <a:solidFill>
              <a:srgbClr val="36869A"/>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4B6AF2A-2ED2-4C32-AD7F-210DA5325567}"/>
              </a:ext>
            </a:extLst>
          </p:cNvPr>
          <p:cNvCxnSpPr>
            <a:cxnSpLocks/>
          </p:cNvCxnSpPr>
          <p:nvPr/>
        </p:nvCxnSpPr>
        <p:spPr>
          <a:xfrm>
            <a:off x="9006645" y="3697691"/>
            <a:ext cx="0" cy="710447"/>
          </a:xfrm>
          <a:prstGeom prst="straightConnector1">
            <a:avLst/>
          </a:prstGeom>
          <a:ln w="76200">
            <a:solidFill>
              <a:srgbClr val="36869A"/>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3B86E3AD-4C33-4024-BA40-2B4115E64329}"/>
              </a:ext>
            </a:extLst>
          </p:cNvPr>
          <p:cNvSpPr/>
          <p:nvPr/>
        </p:nvSpPr>
        <p:spPr>
          <a:xfrm>
            <a:off x="8694958" y="3610952"/>
            <a:ext cx="268743" cy="207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BC4078AF-4E0C-4885-B174-0DD0C6586593}"/>
              </a:ext>
            </a:extLst>
          </p:cNvPr>
          <p:cNvCxnSpPr>
            <a:cxnSpLocks/>
          </p:cNvCxnSpPr>
          <p:nvPr/>
        </p:nvCxnSpPr>
        <p:spPr>
          <a:xfrm>
            <a:off x="8661016" y="3713595"/>
            <a:ext cx="0" cy="152551"/>
          </a:xfrm>
          <a:prstGeom prst="line">
            <a:avLst/>
          </a:prstGeom>
          <a:ln w="76200">
            <a:solidFill>
              <a:srgbClr val="36869A"/>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B7F2FA9B-75DF-4F3B-BFF4-92CB667B1233}"/>
              </a:ext>
            </a:extLst>
          </p:cNvPr>
          <p:cNvSpPr txBox="1"/>
          <p:nvPr/>
        </p:nvSpPr>
        <p:spPr>
          <a:xfrm>
            <a:off x="590681" y="4040359"/>
            <a:ext cx="731182" cy="1200329"/>
          </a:xfrm>
          <a:prstGeom prst="rect">
            <a:avLst/>
          </a:prstGeom>
          <a:noFill/>
        </p:spPr>
        <p:txBody>
          <a:bodyPr wrap="square" rtlCol="0">
            <a:spAutoFit/>
          </a:bodyPr>
          <a:lstStyle/>
          <a:p>
            <a:r>
              <a:rPr lang="en-US" sz="7200" dirty="0">
                <a:solidFill>
                  <a:srgbClr val="36869A"/>
                </a:solidFill>
              </a:rPr>
              <a:t>+</a:t>
            </a:r>
          </a:p>
        </p:txBody>
      </p:sp>
      <p:sp>
        <p:nvSpPr>
          <p:cNvPr id="53" name="TextBox 52">
            <a:extLst>
              <a:ext uri="{FF2B5EF4-FFF2-40B4-BE49-F238E27FC236}">
                <a16:creationId xmlns:a16="http://schemas.microsoft.com/office/drawing/2014/main" id="{378DD57D-25F0-4A91-BBD9-9C837BF4A23A}"/>
              </a:ext>
            </a:extLst>
          </p:cNvPr>
          <p:cNvSpPr txBox="1"/>
          <p:nvPr/>
        </p:nvSpPr>
        <p:spPr>
          <a:xfrm>
            <a:off x="6158979" y="4104344"/>
            <a:ext cx="731182" cy="1200329"/>
          </a:xfrm>
          <a:prstGeom prst="rect">
            <a:avLst/>
          </a:prstGeom>
          <a:noFill/>
        </p:spPr>
        <p:txBody>
          <a:bodyPr wrap="square" rtlCol="0">
            <a:spAutoFit/>
          </a:bodyPr>
          <a:lstStyle/>
          <a:p>
            <a:r>
              <a:rPr lang="en-US" sz="7200" dirty="0">
                <a:solidFill>
                  <a:srgbClr val="36869A"/>
                </a:solidFill>
              </a:rPr>
              <a:t>+</a:t>
            </a:r>
          </a:p>
        </p:txBody>
      </p:sp>
      <p:pic>
        <p:nvPicPr>
          <p:cNvPr id="4" name="Picture 3" descr="A picture containing text, clipart&#10;&#10;Description automatically generated">
            <a:extLst>
              <a:ext uri="{FF2B5EF4-FFF2-40B4-BE49-F238E27FC236}">
                <a16:creationId xmlns:a16="http://schemas.microsoft.com/office/drawing/2014/main" id="{0EBCDF42-977A-4C32-AF80-E280BF18CD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032" y="2227732"/>
            <a:ext cx="1688051" cy="548824"/>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D1A711F3-1F41-4372-BBE6-590596C140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5683" y="2199604"/>
            <a:ext cx="1688051" cy="525525"/>
          </a:xfrm>
          <a:prstGeom prst="rect">
            <a:avLst/>
          </a:prstGeom>
        </p:spPr>
      </p:pic>
      <p:pic>
        <p:nvPicPr>
          <p:cNvPr id="21" name="Picture 20" descr="A picture containing text, clipart&#10;&#10;Description automatically generated">
            <a:extLst>
              <a:ext uri="{FF2B5EF4-FFF2-40B4-BE49-F238E27FC236}">
                <a16:creationId xmlns:a16="http://schemas.microsoft.com/office/drawing/2014/main" id="{155243B1-5A2C-456B-8729-BCE3246AD7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5647" y="4497107"/>
            <a:ext cx="1754607" cy="530352"/>
          </a:xfrm>
          <a:prstGeom prst="rect">
            <a:avLst/>
          </a:prstGeom>
        </p:spPr>
      </p:pic>
      <p:pic>
        <p:nvPicPr>
          <p:cNvPr id="57" name="Picture 56" descr="A picture containing text, clipart&#10;&#10;Description automatically generated">
            <a:extLst>
              <a:ext uri="{FF2B5EF4-FFF2-40B4-BE49-F238E27FC236}">
                <a16:creationId xmlns:a16="http://schemas.microsoft.com/office/drawing/2014/main" id="{818532A5-EDB7-4C95-8CB5-245C0FB63E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7722" y="4460904"/>
            <a:ext cx="1754606" cy="530352"/>
          </a:xfrm>
          <a:prstGeom prst="rect">
            <a:avLst/>
          </a:prstGeom>
        </p:spPr>
      </p:pic>
      <p:sp>
        <p:nvSpPr>
          <p:cNvPr id="72" name="TextBox 71">
            <a:extLst>
              <a:ext uri="{FF2B5EF4-FFF2-40B4-BE49-F238E27FC236}">
                <a16:creationId xmlns:a16="http://schemas.microsoft.com/office/drawing/2014/main" id="{808C96E6-C275-4142-97E0-C69F413E9263}"/>
              </a:ext>
            </a:extLst>
          </p:cNvPr>
          <p:cNvSpPr txBox="1"/>
          <p:nvPr/>
        </p:nvSpPr>
        <p:spPr>
          <a:xfrm>
            <a:off x="2533010" y="4094788"/>
            <a:ext cx="731182" cy="1200329"/>
          </a:xfrm>
          <a:prstGeom prst="rect">
            <a:avLst/>
          </a:prstGeom>
          <a:noFill/>
        </p:spPr>
        <p:txBody>
          <a:bodyPr wrap="square" rtlCol="0">
            <a:spAutoFit/>
          </a:bodyPr>
          <a:lstStyle/>
          <a:p>
            <a:r>
              <a:rPr lang="en-US" sz="7200" dirty="0">
                <a:solidFill>
                  <a:srgbClr val="36869A"/>
                </a:solidFill>
              </a:rPr>
              <a:t>=</a:t>
            </a:r>
          </a:p>
        </p:txBody>
      </p:sp>
      <p:sp>
        <p:nvSpPr>
          <p:cNvPr id="73" name="TextBox 72">
            <a:extLst>
              <a:ext uri="{FF2B5EF4-FFF2-40B4-BE49-F238E27FC236}">
                <a16:creationId xmlns:a16="http://schemas.microsoft.com/office/drawing/2014/main" id="{1D44239A-2EE8-46D9-81E2-6AA5E307883D}"/>
              </a:ext>
            </a:extLst>
          </p:cNvPr>
          <p:cNvSpPr txBox="1"/>
          <p:nvPr/>
        </p:nvSpPr>
        <p:spPr>
          <a:xfrm>
            <a:off x="9457713" y="4061548"/>
            <a:ext cx="731182" cy="1200329"/>
          </a:xfrm>
          <a:prstGeom prst="rect">
            <a:avLst/>
          </a:prstGeom>
          <a:noFill/>
        </p:spPr>
        <p:txBody>
          <a:bodyPr wrap="square" rtlCol="0">
            <a:spAutoFit/>
          </a:bodyPr>
          <a:lstStyle/>
          <a:p>
            <a:r>
              <a:rPr lang="en-US" sz="7200" dirty="0">
                <a:solidFill>
                  <a:srgbClr val="36869A"/>
                </a:solidFill>
              </a:rPr>
              <a:t>=</a:t>
            </a:r>
          </a:p>
        </p:txBody>
      </p:sp>
      <p:grpSp>
        <p:nvGrpSpPr>
          <p:cNvPr id="34" name="Group 33">
            <a:extLst>
              <a:ext uri="{FF2B5EF4-FFF2-40B4-BE49-F238E27FC236}">
                <a16:creationId xmlns:a16="http://schemas.microsoft.com/office/drawing/2014/main" id="{6A736BBC-366B-4BC1-8A56-55B8FAAD9CF4}"/>
              </a:ext>
            </a:extLst>
          </p:cNvPr>
          <p:cNvGrpSpPr/>
          <p:nvPr/>
        </p:nvGrpSpPr>
        <p:grpSpPr>
          <a:xfrm>
            <a:off x="2675338" y="5498414"/>
            <a:ext cx="6110753" cy="1252005"/>
            <a:chOff x="3605900" y="5527354"/>
            <a:chExt cx="6110753" cy="1252005"/>
          </a:xfrm>
        </p:grpSpPr>
        <p:grpSp>
          <p:nvGrpSpPr>
            <p:cNvPr id="88" name="Group 87">
              <a:extLst>
                <a:ext uri="{FF2B5EF4-FFF2-40B4-BE49-F238E27FC236}">
                  <a16:creationId xmlns:a16="http://schemas.microsoft.com/office/drawing/2014/main" id="{9C17C2F5-C07A-4AD8-BB5B-2E6430687EFA}"/>
                </a:ext>
              </a:extLst>
            </p:cNvPr>
            <p:cNvGrpSpPr/>
            <p:nvPr/>
          </p:nvGrpSpPr>
          <p:grpSpPr>
            <a:xfrm rot="10800000">
              <a:off x="8588075" y="5608536"/>
              <a:ext cx="1128578" cy="1162388"/>
              <a:chOff x="290025" y="4096848"/>
              <a:chExt cx="1128578" cy="1162388"/>
            </a:xfrm>
          </p:grpSpPr>
          <p:sp>
            <p:nvSpPr>
              <p:cNvPr id="89" name="Rectangle: Rounded Corners 88">
                <a:extLst>
                  <a:ext uri="{FF2B5EF4-FFF2-40B4-BE49-F238E27FC236}">
                    <a16:creationId xmlns:a16="http://schemas.microsoft.com/office/drawing/2014/main" id="{B7B9CBFC-6A33-472A-87E0-18E7382D7943}"/>
                  </a:ext>
                </a:extLst>
              </p:cNvPr>
              <p:cNvSpPr/>
              <p:nvPr/>
            </p:nvSpPr>
            <p:spPr>
              <a:xfrm>
                <a:off x="290025" y="4225941"/>
                <a:ext cx="1018067" cy="902113"/>
              </a:xfrm>
              <a:prstGeom prst="roundRect">
                <a:avLst/>
              </a:prstGeom>
              <a:noFill/>
              <a:ln w="76200">
                <a:solidFill>
                  <a:srgbClr val="368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Rounded Corners 89">
                <a:extLst>
                  <a:ext uri="{FF2B5EF4-FFF2-40B4-BE49-F238E27FC236}">
                    <a16:creationId xmlns:a16="http://schemas.microsoft.com/office/drawing/2014/main" id="{825574C6-BD5B-4793-B489-C2AA73D6AFDC}"/>
                  </a:ext>
                </a:extLst>
              </p:cNvPr>
              <p:cNvSpPr/>
              <p:nvPr/>
            </p:nvSpPr>
            <p:spPr>
              <a:xfrm>
                <a:off x="1011527" y="4096848"/>
                <a:ext cx="407076" cy="11623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TextBox 53">
              <a:extLst>
                <a:ext uri="{FF2B5EF4-FFF2-40B4-BE49-F238E27FC236}">
                  <a16:creationId xmlns:a16="http://schemas.microsoft.com/office/drawing/2014/main" id="{B80622BA-F097-41EC-A3EF-55E1F560C90C}"/>
                </a:ext>
              </a:extLst>
            </p:cNvPr>
            <p:cNvSpPr txBox="1"/>
            <p:nvPr/>
          </p:nvSpPr>
          <p:spPr>
            <a:xfrm>
              <a:off x="7047724" y="5579030"/>
              <a:ext cx="731182" cy="1200329"/>
            </a:xfrm>
            <a:prstGeom prst="rect">
              <a:avLst/>
            </a:prstGeom>
            <a:noFill/>
          </p:spPr>
          <p:txBody>
            <a:bodyPr wrap="square" rtlCol="0">
              <a:spAutoFit/>
            </a:bodyPr>
            <a:lstStyle/>
            <a:p>
              <a:r>
                <a:rPr lang="en-US" sz="7200" dirty="0">
                  <a:solidFill>
                    <a:srgbClr val="36869A"/>
                  </a:solidFill>
                </a:rPr>
                <a:t>=</a:t>
              </a:r>
            </a:p>
          </p:txBody>
        </p:sp>
        <p:grpSp>
          <p:nvGrpSpPr>
            <p:cNvPr id="83" name="Group 82">
              <a:extLst>
                <a:ext uri="{FF2B5EF4-FFF2-40B4-BE49-F238E27FC236}">
                  <a16:creationId xmlns:a16="http://schemas.microsoft.com/office/drawing/2014/main" id="{F1361A36-007E-4547-BC83-B9C1944DC810}"/>
                </a:ext>
              </a:extLst>
            </p:cNvPr>
            <p:cNvGrpSpPr/>
            <p:nvPr/>
          </p:nvGrpSpPr>
          <p:grpSpPr>
            <a:xfrm>
              <a:off x="3605900" y="5616971"/>
              <a:ext cx="1128578" cy="1162388"/>
              <a:chOff x="290025" y="4096848"/>
              <a:chExt cx="1128578" cy="1162388"/>
            </a:xfrm>
          </p:grpSpPr>
          <p:sp>
            <p:nvSpPr>
              <p:cNvPr id="84" name="Rectangle: Rounded Corners 83">
                <a:extLst>
                  <a:ext uri="{FF2B5EF4-FFF2-40B4-BE49-F238E27FC236}">
                    <a16:creationId xmlns:a16="http://schemas.microsoft.com/office/drawing/2014/main" id="{3BB68954-B93B-4CE2-A7CB-3AE48BAEFE88}"/>
                  </a:ext>
                </a:extLst>
              </p:cNvPr>
              <p:cNvSpPr/>
              <p:nvPr/>
            </p:nvSpPr>
            <p:spPr>
              <a:xfrm>
                <a:off x="290025" y="4225941"/>
                <a:ext cx="1018067" cy="902113"/>
              </a:xfrm>
              <a:prstGeom prst="roundRect">
                <a:avLst/>
              </a:prstGeom>
              <a:noFill/>
              <a:ln w="76200">
                <a:solidFill>
                  <a:srgbClr val="368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Rounded Corners 84">
                <a:extLst>
                  <a:ext uri="{FF2B5EF4-FFF2-40B4-BE49-F238E27FC236}">
                    <a16:creationId xmlns:a16="http://schemas.microsoft.com/office/drawing/2014/main" id="{D13F7360-FB5E-4176-A06F-B5BE94BA3086}"/>
                  </a:ext>
                </a:extLst>
              </p:cNvPr>
              <p:cNvSpPr/>
              <p:nvPr/>
            </p:nvSpPr>
            <p:spPr>
              <a:xfrm>
                <a:off x="1011527" y="4096848"/>
                <a:ext cx="407076" cy="11623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24AE7421-AFA0-4937-B6F5-3235AAD849C8}"/>
                </a:ext>
              </a:extLst>
            </p:cNvPr>
            <p:cNvSpPr txBox="1"/>
            <p:nvPr/>
          </p:nvSpPr>
          <p:spPr>
            <a:xfrm>
              <a:off x="4359262" y="5864258"/>
              <a:ext cx="2909131" cy="738664"/>
            </a:xfrm>
            <a:prstGeom prst="rect">
              <a:avLst/>
            </a:prstGeom>
            <a:noFill/>
          </p:spPr>
          <p:txBody>
            <a:bodyPr wrap="square" rtlCol="0">
              <a:spAutoFit/>
            </a:bodyPr>
            <a:lstStyle/>
            <a:p>
              <a:pPr marL="285750" indent="-285750">
                <a:buFont typeface="Wingdings" panose="05000000000000000000" pitchFamily="2" charset="2"/>
                <a:buChar char="ü"/>
              </a:pPr>
              <a:r>
                <a:rPr lang="en-US" sz="1400" dirty="0"/>
                <a:t>Building Design &amp; Maintenance</a:t>
              </a:r>
            </a:p>
            <a:p>
              <a:pPr marL="285750" indent="-285750">
                <a:buFont typeface="Wingdings" panose="05000000000000000000" pitchFamily="2" charset="2"/>
                <a:buChar char="ü"/>
              </a:pPr>
              <a:r>
                <a:rPr lang="en-US" sz="1400" dirty="0"/>
                <a:t>Environmental Health &amp; Safety</a:t>
              </a:r>
            </a:p>
            <a:p>
              <a:pPr marL="285750" indent="-285750">
                <a:buFont typeface="Wingdings" panose="05000000000000000000" pitchFamily="2" charset="2"/>
                <a:buChar char="ü"/>
              </a:pPr>
              <a:r>
                <a:rPr lang="en-US" sz="1400" dirty="0"/>
                <a:t>Managing the Organization</a:t>
              </a:r>
            </a:p>
          </p:txBody>
        </p:sp>
        <p:sp>
          <p:nvSpPr>
            <p:cNvPr id="87" name="TextBox 86">
              <a:extLst>
                <a:ext uri="{FF2B5EF4-FFF2-40B4-BE49-F238E27FC236}">
                  <a16:creationId xmlns:a16="http://schemas.microsoft.com/office/drawing/2014/main" id="{03841684-5CDD-45F3-8E4A-D9084E04F018}"/>
                </a:ext>
              </a:extLst>
            </p:cNvPr>
            <p:cNvSpPr txBox="1"/>
            <p:nvPr/>
          </p:nvSpPr>
          <p:spPr>
            <a:xfrm>
              <a:off x="3712019" y="5527354"/>
              <a:ext cx="731182" cy="1200329"/>
            </a:xfrm>
            <a:prstGeom prst="rect">
              <a:avLst/>
            </a:prstGeom>
            <a:noFill/>
          </p:spPr>
          <p:txBody>
            <a:bodyPr wrap="square" rtlCol="0">
              <a:spAutoFit/>
            </a:bodyPr>
            <a:lstStyle/>
            <a:p>
              <a:r>
                <a:rPr lang="en-US" sz="7200" dirty="0">
                  <a:solidFill>
                    <a:srgbClr val="36869A"/>
                  </a:solidFill>
                </a:rPr>
                <a:t>+</a:t>
              </a:r>
            </a:p>
          </p:txBody>
        </p:sp>
        <p:pic>
          <p:nvPicPr>
            <p:cNvPr id="33" name="Picture 32" descr="A picture containing text, clipart&#10;&#10;Description automatically generated">
              <a:extLst>
                <a:ext uri="{FF2B5EF4-FFF2-40B4-BE49-F238E27FC236}">
                  <a16:creationId xmlns:a16="http://schemas.microsoft.com/office/drawing/2014/main" id="{3F96A2A7-B842-4BE6-9943-41F1DD02A5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6419" y="5905198"/>
              <a:ext cx="1775220" cy="527476"/>
            </a:xfrm>
            <a:prstGeom prst="rect">
              <a:avLst/>
            </a:prstGeom>
          </p:spPr>
        </p:pic>
      </p:grpSp>
      <p:cxnSp>
        <p:nvCxnSpPr>
          <p:cNvPr id="91" name="Straight Arrow Connector 90">
            <a:extLst>
              <a:ext uri="{FF2B5EF4-FFF2-40B4-BE49-F238E27FC236}">
                <a16:creationId xmlns:a16="http://schemas.microsoft.com/office/drawing/2014/main" id="{A05AB6FF-17E6-43E7-BD87-A8F06EED3AFC}"/>
              </a:ext>
            </a:extLst>
          </p:cNvPr>
          <p:cNvCxnSpPr>
            <a:cxnSpLocks/>
          </p:cNvCxnSpPr>
          <p:nvPr/>
        </p:nvCxnSpPr>
        <p:spPr>
          <a:xfrm>
            <a:off x="4484907" y="5170914"/>
            <a:ext cx="0" cy="539864"/>
          </a:xfrm>
          <a:prstGeom prst="straightConnector1">
            <a:avLst/>
          </a:prstGeom>
          <a:ln w="76200">
            <a:solidFill>
              <a:srgbClr val="36869A"/>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0B5FD9E1-AC59-4C57-B9C1-FE45E3891795}"/>
              </a:ext>
            </a:extLst>
          </p:cNvPr>
          <p:cNvCxnSpPr>
            <a:cxnSpLocks/>
          </p:cNvCxnSpPr>
          <p:nvPr/>
        </p:nvCxnSpPr>
        <p:spPr>
          <a:xfrm>
            <a:off x="6761089" y="5170914"/>
            <a:ext cx="8546" cy="539864"/>
          </a:xfrm>
          <a:prstGeom prst="straightConnector1">
            <a:avLst/>
          </a:prstGeom>
          <a:ln w="76200">
            <a:solidFill>
              <a:srgbClr val="36869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62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605F01EC-23DC-46F7-BD1F-23B1BBDB5A7A}"/>
              </a:ext>
            </a:extLst>
          </p:cNvPr>
          <p:cNvGrpSpPr/>
          <p:nvPr/>
        </p:nvGrpSpPr>
        <p:grpSpPr>
          <a:xfrm>
            <a:off x="684143" y="719280"/>
            <a:ext cx="10823713" cy="1785104"/>
            <a:chOff x="644387" y="-294512"/>
            <a:chExt cx="10823713" cy="1785104"/>
          </a:xfrm>
        </p:grpSpPr>
        <p:sp>
          <p:nvSpPr>
            <p:cNvPr id="3" name="TextBox 2">
              <a:extLst>
                <a:ext uri="{FF2B5EF4-FFF2-40B4-BE49-F238E27FC236}">
                  <a16:creationId xmlns:a16="http://schemas.microsoft.com/office/drawing/2014/main" id="{5B4F4596-5D1E-4216-9999-DEA94412AFA9}"/>
                </a:ext>
              </a:extLst>
            </p:cNvPr>
            <p:cNvSpPr txBox="1"/>
            <p:nvPr/>
          </p:nvSpPr>
          <p:spPr>
            <a:xfrm>
              <a:off x="644387" y="-294512"/>
              <a:ext cx="10823713" cy="1785104"/>
            </a:xfrm>
            <a:prstGeom prst="rect">
              <a:avLst/>
            </a:prstGeom>
            <a:noFill/>
          </p:spPr>
          <p:txBody>
            <a:bodyPr wrap="square" rtlCol="0">
              <a:spAutoFit/>
            </a:bodyPr>
            <a:lstStyle/>
            <a:p>
              <a:pPr algn="ctr"/>
              <a:r>
                <a:rPr lang="en-US" sz="11000" dirty="0"/>
                <a:t>Contact Us</a:t>
              </a:r>
            </a:p>
          </p:txBody>
        </p:sp>
        <p:sp>
          <p:nvSpPr>
            <p:cNvPr id="5" name="Rectangle 4">
              <a:extLst>
                <a:ext uri="{FF2B5EF4-FFF2-40B4-BE49-F238E27FC236}">
                  <a16:creationId xmlns:a16="http://schemas.microsoft.com/office/drawing/2014/main" id="{AE7BF245-FA91-4FB2-B569-B3A5C2385701}"/>
                </a:ext>
              </a:extLst>
            </p:cNvPr>
            <p:cNvSpPr/>
            <p:nvPr/>
          </p:nvSpPr>
          <p:spPr>
            <a:xfrm>
              <a:off x="4459359" y="1279210"/>
              <a:ext cx="348863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13ED570E-47ED-44EE-AC2E-724CD00B303B}"/>
              </a:ext>
            </a:extLst>
          </p:cNvPr>
          <p:cNvSpPr txBox="1"/>
          <p:nvPr/>
        </p:nvSpPr>
        <p:spPr>
          <a:xfrm>
            <a:off x="4223000" y="4753725"/>
            <a:ext cx="4025348" cy="1384995"/>
          </a:xfrm>
          <a:prstGeom prst="rect">
            <a:avLst/>
          </a:prstGeom>
          <a:noFill/>
        </p:spPr>
        <p:txBody>
          <a:bodyPr wrap="square" rtlCol="0">
            <a:spAutoFit/>
          </a:bodyPr>
          <a:lstStyle/>
          <a:p>
            <a:r>
              <a:rPr lang="en-US" sz="2800" dirty="0">
                <a:solidFill>
                  <a:srgbClr val="36869A"/>
                </a:solidFill>
              </a:rPr>
              <a:t>Tindy Henderson</a:t>
            </a:r>
          </a:p>
          <a:p>
            <a:r>
              <a:rPr lang="en-US" sz="2800" dirty="0">
                <a:solidFill>
                  <a:srgbClr val="36869A"/>
                </a:solidFill>
              </a:rPr>
              <a:t>thenderson@bomi.org</a:t>
            </a:r>
          </a:p>
          <a:p>
            <a:pPr marL="0" marR="0">
              <a:spcBef>
                <a:spcPts val="0"/>
              </a:spcBef>
              <a:spcAft>
                <a:spcPts val="0"/>
              </a:spcAft>
            </a:pPr>
            <a:r>
              <a:rPr lang="en-US" sz="2800" dirty="0">
                <a:solidFill>
                  <a:srgbClr val="36869A"/>
                </a:solidFill>
                <a:effectLst/>
                <a:latin typeface="Calibri" panose="020F0502020204030204" pitchFamily="34" charset="0"/>
                <a:ea typeface="Calibri" panose="020F0502020204030204" pitchFamily="34" charset="0"/>
              </a:rPr>
              <a:t>443-306-3874</a:t>
            </a:r>
          </a:p>
        </p:txBody>
      </p:sp>
      <p:pic>
        <p:nvPicPr>
          <p:cNvPr id="4" name="Picture 3" descr="A logo with orange letters&#10;&#10;Description automatically generated">
            <a:extLst>
              <a:ext uri="{FF2B5EF4-FFF2-40B4-BE49-F238E27FC236}">
                <a16:creationId xmlns:a16="http://schemas.microsoft.com/office/drawing/2014/main" id="{8162A080-FDC8-1516-08CF-6991205EA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3727" y="2840321"/>
            <a:ext cx="4198075" cy="1702233"/>
          </a:xfrm>
          <a:prstGeom prst="rect">
            <a:avLst/>
          </a:prstGeom>
        </p:spPr>
      </p:pic>
    </p:spTree>
    <p:extLst>
      <p:ext uri="{BB962C8B-B14F-4D97-AF65-F5344CB8AC3E}">
        <p14:creationId xmlns:p14="http://schemas.microsoft.com/office/powerpoint/2010/main" val="3220963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D687CB-2D18-4392-A6CE-C8436B0918B3}"/>
              </a:ext>
            </a:extLst>
          </p:cNvPr>
          <p:cNvSpPr txBox="1"/>
          <p:nvPr/>
        </p:nvSpPr>
        <p:spPr>
          <a:xfrm>
            <a:off x="289560" y="2778353"/>
            <a:ext cx="11612880" cy="1569660"/>
          </a:xfrm>
          <a:prstGeom prst="rect">
            <a:avLst/>
          </a:prstGeom>
          <a:noFill/>
        </p:spPr>
        <p:txBody>
          <a:bodyPr wrap="square" rtlCol="0">
            <a:spAutoFit/>
          </a:bodyPr>
          <a:lstStyle/>
          <a:p>
            <a:r>
              <a:rPr lang="en-US" sz="2400" i="0" u="none" strike="noStrike" dirty="0">
                <a:solidFill>
                  <a:srgbClr val="85878A"/>
                </a:solidFill>
                <a:effectLst/>
              </a:rPr>
              <a:t>BOMI’s world-renowned professional educational programs make perfect business sense. Our industry-standard designations ensure that property and facility professionals have the critical knowledge and skills needed for personal and organizational success. </a:t>
            </a:r>
          </a:p>
          <a:p>
            <a:endParaRPr lang="en-US" sz="2400" dirty="0">
              <a:solidFill>
                <a:srgbClr val="85878A"/>
              </a:solidFill>
            </a:endParaRPr>
          </a:p>
        </p:txBody>
      </p:sp>
      <p:grpSp>
        <p:nvGrpSpPr>
          <p:cNvPr id="19" name="Group 18">
            <a:extLst>
              <a:ext uri="{FF2B5EF4-FFF2-40B4-BE49-F238E27FC236}">
                <a16:creationId xmlns:a16="http://schemas.microsoft.com/office/drawing/2014/main" id="{605F01EC-23DC-46F7-BD1F-23B1BBDB5A7A}"/>
              </a:ext>
            </a:extLst>
          </p:cNvPr>
          <p:cNvGrpSpPr/>
          <p:nvPr/>
        </p:nvGrpSpPr>
        <p:grpSpPr>
          <a:xfrm>
            <a:off x="807726" y="724883"/>
            <a:ext cx="10823713" cy="1785104"/>
            <a:chOff x="767970" y="-288909"/>
            <a:chExt cx="10823713" cy="1785104"/>
          </a:xfrm>
        </p:grpSpPr>
        <p:sp>
          <p:nvSpPr>
            <p:cNvPr id="3" name="TextBox 2">
              <a:extLst>
                <a:ext uri="{FF2B5EF4-FFF2-40B4-BE49-F238E27FC236}">
                  <a16:creationId xmlns:a16="http://schemas.microsoft.com/office/drawing/2014/main" id="{5B4F4596-5D1E-4216-9999-DEA94412AFA9}"/>
                </a:ext>
              </a:extLst>
            </p:cNvPr>
            <p:cNvSpPr txBox="1"/>
            <p:nvPr/>
          </p:nvSpPr>
          <p:spPr>
            <a:xfrm>
              <a:off x="767970" y="-288909"/>
              <a:ext cx="10823713" cy="1785104"/>
            </a:xfrm>
            <a:prstGeom prst="rect">
              <a:avLst/>
            </a:prstGeom>
            <a:noFill/>
          </p:spPr>
          <p:txBody>
            <a:bodyPr wrap="square" rtlCol="0">
              <a:spAutoFit/>
            </a:bodyPr>
            <a:lstStyle/>
            <a:p>
              <a:pPr algn="ctr"/>
              <a:r>
                <a:rPr lang="en-US" sz="11000" dirty="0"/>
                <a:t>About Us</a:t>
              </a:r>
            </a:p>
          </p:txBody>
        </p:sp>
        <p:sp>
          <p:nvSpPr>
            <p:cNvPr id="5" name="Rectangle 4">
              <a:extLst>
                <a:ext uri="{FF2B5EF4-FFF2-40B4-BE49-F238E27FC236}">
                  <a16:creationId xmlns:a16="http://schemas.microsoft.com/office/drawing/2014/main" id="{AE7BF245-FA91-4FB2-B569-B3A5C2385701}"/>
                </a:ext>
              </a:extLst>
            </p:cNvPr>
            <p:cNvSpPr/>
            <p:nvPr/>
          </p:nvSpPr>
          <p:spPr>
            <a:xfrm>
              <a:off x="4459359" y="1279210"/>
              <a:ext cx="348863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0F221446-141B-4B70-9FF6-B43136A9EAC3}"/>
              </a:ext>
            </a:extLst>
          </p:cNvPr>
          <p:cNvSpPr txBox="1"/>
          <p:nvPr/>
        </p:nvSpPr>
        <p:spPr>
          <a:xfrm>
            <a:off x="684143" y="4348013"/>
            <a:ext cx="10823713" cy="1477328"/>
          </a:xfrm>
          <a:prstGeom prst="rect">
            <a:avLst/>
          </a:prstGeom>
          <a:noFill/>
        </p:spPr>
        <p:txBody>
          <a:bodyPr wrap="square" rtlCol="0">
            <a:spAutoFit/>
          </a:bodyPr>
          <a:lstStyle/>
          <a:p>
            <a:pPr algn="ctr"/>
            <a:r>
              <a:rPr lang="en-US" sz="9000" dirty="0">
                <a:solidFill>
                  <a:srgbClr val="36869A"/>
                </a:solidFill>
              </a:rPr>
              <a:t>400,000+         </a:t>
            </a:r>
            <a:r>
              <a:rPr lang="en-US" sz="9000" dirty="0">
                <a:solidFill>
                  <a:srgbClr val="97A825"/>
                </a:solidFill>
              </a:rPr>
              <a:t>43,000+</a:t>
            </a:r>
          </a:p>
        </p:txBody>
      </p:sp>
      <p:sp>
        <p:nvSpPr>
          <p:cNvPr id="2" name="TextBox 1">
            <a:extLst>
              <a:ext uri="{FF2B5EF4-FFF2-40B4-BE49-F238E27FC236}">
                <a16:creationId xmlns:a16="http://schemas.microsoft.com/office/drawing/2014/main" id="{13ED570E-47ED-44EE-AC2E-724CD00B303B}"/>
              </a:ext>
            </a:extLst>
          </p:cNvPr>
          <p:cNvSpPr txBox="1"/>
          <p:nvPr/>
        </p:nvSpPr>
        <p:spPr>
          <a:xfrm>
            <a:off x="1053548" y="5409842"/>
            <a:ext cx="4025348" cy="830997"/>
          </a:xfrm>
          <a:prstGeom prst="rect">
            <a:avLst/>
          </a:prstGeom>
          <a:noFill/>
        </p:spPr>
        <p:txBody>
          <a:bodyPr wrap="square" rtlCol="0">
            <a:spAutoFit/>
          </a:bodyPr>
          <a:lstStyle/>
          <a:p>
            <a:r>
              <a:rPr lang="en-US" sz="4800" dirty="0">
                <a:solidFill>
                  <a:srgbClr val="EF8C40"/>
                </a:solidFill>
              </a:rPr>
              <a:t>courses taken</a:t>
            </a:r>
          </a:p>
        </p:txBody>
      </p:sp>
      <p:sp>
        <p:nvSpPr>
          <p:cNvPr id="8" name="TextBox 7">
            <a:extLst>
              <a:ext uri="{FF2B5EF4-FFF2-40B4-BE49-F238E27FC236}">
                <a16:creationId xmlns:a16="http://schemas.microsoft.com/office/drawing/2014/main" id="{8CC54C22-ADCA-49CA-A033-BFE392BF3E5D}"/>
              </a:ext>
            </a:extLst>
          </p:cNvPr>
          <p:cNvSpPr txBox="1"/>
          <p:nvPr/>
        </p:nvSpPr>
        <p:spPr>
          <a:xfrm>
            <a:off x="6916309" y="5409842"/>
            <a:ext cx="4986130" cy="830997"/>
          </a:xfrm>
          <a:prstGeom prst="rect">
            <a:avLst/>
          </a:prstGeom>
          <a:noFill/>
        </p:spPr>
        <p:txBody>
          <a:bodyPr wrap="square" rtlCol="0">
            <a:spAutoFit/>
          </a:bodyPr>
          <a:lstStyle/>
          <a:p>
            <a:r>
              <a:rPr lang="en-US" sz="4800" dirty="0">
                <a:solidFill>
                  <a:srgbClr val="EF8C40"/>
                </a:solidFill>
              </a:rPr>
              <a:t>credentials earned</a:t>
            </a:r>
          </a:p>
        </p:txBody>
      </p:sp>
    </p:spTree>
    <p:extLst>
      <p:ext uri="{BB962C8B-B14F-4D97-AF65-F5344CB8AC3E}">
        <p14:creationId xmlns:p14="http://schemas.microsoft.com/office/powerpoint/2010/main" val="1565644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4F4596-5D1E-4216-9999-DEA94412AFA9}"/>
              </a:ext>
            </a:extLst>
          </p:cNvPr>
          <p:cNvSpPr txBox="1"/>
          <p:nvPr/>
        </p:nvSpPr>
        <p:spPr>
          <a:xfrm>
            <a:off x="684143" y="554937"/>
            <a:ext cx="10823713" cy="1785104"/>
          </a:xfrm>
          <a:prstGeom prst="rect">
            <a:avLst/>
          </a:prstGeom>
          <a:noFill/>
        </p:spPr>
        <p:txBody>
          <a:bodyPr wrap="square" rtlCol="0">
            <a:spAutoFit/>
          </a:bodyPr>
          <a:lstStyle/>
          <a:p>
            <a:pPr algn="ctr"/>
            <a:r>
              <a:rPr lang="en-US" sz="11000" dirty="0"/>
              <a:t>Survey Says…</a:t>
            </a:r>
          </a:p>
        </p:txBody>
      </p:sp>
      <p:sp>
        <p:nvSpPr>
          <p:cNvPr id="5" name="Rectangle 4">
            <a:extLst>
              <a:ext uri="{FF2B5EF4-FFF2-40B4-BE49-F238E27FC236}">
                <a16:creationId xmlns:a16="http://schemas.microsoft.com/office/drawing/2014/main" id="{AE7BF245-FA91-4FB2-B569-B3A5C2385701}"/>
              </a:ext>
            </a:extLst>
          </p:cNvPr>
          <p:cNvSpPr/>
          <p:nvPr/>
        </p:nvSpPr>
        <p:spPr>
          <a:xfrm>
            <a:off x="4375532" y="2331775"/>
            <a:ext cx="348863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CD9AB24-E277-482E-AFF9-44EE7EC08B24}"/>
              </a:ext>
            </a:extLst>
          </p:cNvPr>
          <p:cNvGrpSpPr/>
          <p:nvPr/>
        </p:nvGrpSpPr>
        <p:grpSpPr>
          <a:xfrm>
            <a:off x="289560" y="2743988"/>
            <a:ext cx="11612880" cy="3286984"/>
            <a:chOff x="579120" y="2435877"/>
            <a:chExt cx="11612880" cy="3286984"/>
          </a:xfrm>
        </p:grpSpPr>
        <p:sp>
          <p:nvSpPr>
            <p:cNvPr id="8" name="TextBox 7">
              <a:extLst>
                <a:ext uri="{FF2B5EF4-FFF2-40B4-BE49-F238E27FC236}">
                  <a16:creationId xmlns:a16="http://schemas.microsoft.com/office/drawing/2014/main" id="{6ED71347-FB14-44EC-B4FC-724B7E8FC5AA}"/>
                </a:ext>
              </a:extLst>
            </p:cNvPr>
            <p:cNvSpPr txBox="1"/>
            <p:nvPr/>
          </p:nvSpPr>
          <p:spPr>
            <a:xfrm>
              <a:off x="579120" y="2435877"/>
              <a:ext cx="11612880" cy="461665"/>
            </a:xfrm>
            <a:prstGeom prst="rect">
              <a:avLst/>
            </a:prstGeom>
            <a:noFill/>
          </p:spPr>
          <p:txBody>
            <a:bodyPr wrap="square" rtlCol="0">
              <a:spAutoFit/>
            </a:bodyPr>
            <a:lstStyle/>
            <a:p>
              <a:pPr algn="ctr"/>
              <a:r>
                <a:rPr lang="en-US" sz="2400" i="0" u="none" strike="noStrike" dirty="0">
                  <a:solidFill>
                    <a:srgbClr val="85878A"/>
                  </a:solidFill>
                  <a:effectLst/>
                </a:rPr>
                <a:t>But don’t just take our word for it. The BOMI learner survey says it all:</a:t>
              </a:r>
              <a:endParaRPr lang="en-US" sz="2400" dirty="0"/>
            </a:p>
          </p:txBody>
        </p:sp>
        <p:grpSp>
          <p:nvGrpSpPr>
            <p:cNvPr id="9" name="Group 8">
              <a:extLst>
                <a:ext uri="{FF2B5EF4-FFF2-40B4-BE49-F238E27FC236}">
                  <a16:creationId xmlns:a16="http://schemas.microsoft.com/office/drawing/2014/main" id="{596248E3-E626-4BC0-ADB0-5E655FEAFDBF}"/>
                </a:ext>
              </a:extLst>
            </p:cNvPr>
            <p:cNvGrpSpPr/>
            <p:nvPr/>
          </p:nvGrpSpPr>
          <p:grpSpPr>
            <a:xfrm>
              <a:off x="1152934" y="2897542"/>
              <a:ext cx="10107618" cy="2825319"/>
              <a:chOff x="785186" y="3376776"/>
              <a:chExt cx="10107618" cy="2825319"/>
            </a:xfrm>
          </p:grpSpPr>
          <p:pic>
            <p:nvPicPr>
              <p:cNvPr id="10" name="Picture 9" descr="A picture containing text, sign, vector graphics&#10;&#10;Description automatically generated">
                <a:extLst>
                  <a:ext uri="{FF2B5EF4-FFF2-40B4-BE49-F238E27FC236}">
                    <a16:creationId xmlns:a16="http://schemas.microsoft.com/office/drawing/2014/main" id="{B725EC83-295C-481E-9E9F-2C488E3D9E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2189" y="3429000"/>
                <a:ext cx="1669775" cy="1669775"/>
              </a:xfrm>
              <a:prstGeom prst="rect">
                <a:avLst/>
              </a:prstGeom>
            </p:spPr>
          </p:pic>
          <p:pic>
            <p:nvPicPr>
              <p:cNvPr id="11" name="Picture 10" descr="A picture containing text, sign, vector graphics&#10;&#10;Description automatically generated">
                <a:extLst>
                  <a:ext uri="{FF2B5EF4-FFF2-40B4-BE49-F238E27FC236}">
                    <a16:creationId xmlns:a16="http://schemas.microsoft.com/office/drawing/2014/main" id="{A0DBF9D1-0C2C-4800-A6DA-C9274314A9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2945" y="3376777"/>
                <a:ext cx="1669774" cy="1669774"/>
              </a:xfrm>
              <a:prstGeom prst="rect">
                <a:avLst/>
              </a:prstGeom>
            </p:spPr>
          </p:pic>
          <p:pic>
            <p:nvPicPr>
              <p:cNvPr id="12" name="Picture 11" descr="A picture containing text, sign, vector graphics&#10;&#10;Description automatically generated">
                <a:extLst>
                  <a:ext uri="{FF2B5EF4-FFF2-40B4-BE49-F238E27FC236}">
                    <a16:creationId xmlns:a16="http://schemas.microsoft.com/office/drawing/2014/main" id="{6C612BBE-5A65-4B8F-8BF9-D0255FD95F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3701" y="3376777"/>
                <a:ext cx="1669774" cy="1669774"/>
              </a:xfrm>
              <a:prstGeom prst="rect">
                <a:avLst/>
              </a:prstGeom>
            </p:spPr>
          </p:pic>
          <p:pic>
            <p:nvPicPr>
              <p:cNvPr id="13" name="Picture 12" descr="A picture containing text, sign, vector graphics&#10;&#10;Description automatically generated">
                <a:extLst>
                  <a:ext uri="{FF2B5EF4-FFF2-40B4-BE49-F238E27FC236}">
                    <a16:creationId xmlns:a16="http://schemas.microsoft.com/office/drawing/2014/main" id="{C42D922B-61F1-469A-800C-BD5EAC7E9E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456" y="3376776"/>
                <a:ext cx="1669775" cy="1669775"/>
              </a:xfrm>
              <a:prstGeom prst="rect">
                <a:avLst/>
              </a:prstGeom>
            </p:spPr>
          </p:pic>
          <p:sp>
            <p:nvSpPr>
              <p:cNvPr id="14" name="TextBox 13">
                <a:extLst>
                  <a:ext uri="{FF2B5EF4-FFF2-40B4-BE49-F238E27FC236}">
                    <a16:creationId xmlns:a16="http://schemas.microsoft.com/office/drawing/2014/main" id="{39BCC2F0-67F9-4438-A672-BD50F8E409BB}"/>
                  </a:ext>
                </a:extLst>
              </p:cNvPr>
              <p:cNvSpPr txBox="1"/>
              <p:nvPr/>
            </p:nvSpPr>
            <p:spPr>
              <a:xfrm>
                <a:off x="3448236" y="5046551"/>
                <a:ext cx="1908313" cy="923330"/>
              </a:xfrm>
              <a:prstGeom prst="rect">
                <a:avLst/>
              </a:prstGeom>
              <a:noFill/>
            </p:spPr>
            <p:txBody>
              <a:bodyPr wrap="square" rtlCol="0">
                <a:spAutoFit/>
              </a:bodyPr>
              <a:lstStyle/>
              <a:p>
                <a:pPr algn="ctr"/>
                <a:r>
                  <a:rPr lang="en-US" dirty="0"/>
                  <a:t>improved their job performance and career overall</a:t>
                </a:r>
              </a:p>
            </p:txBody>
          </p:sp>
          <p:sp>
            <p:nvSpPr>
              <p:cNvPr id="15" name="TextBox 14">
                <a:extLst>
                  <a:ext uri="{FF2B5EF4-FFF2-40B4-BE49-F238E27FC236}">
                    <a16:creationId xmlns:a16="http://schemas.microsoft.com/office/drawing/2014/main" id="{7438C2AE-567D-487C-9E6D-E7986227F502}"/>
                  </a:ext>
                </a:extLst>
              </p:cNvPr>
              <p:cNvSpPr txBox="1"/>
              <p:nvPr/>
            </p:nvSpPr>
            <p:spPr>
              <a:xfrm>
                <a:off x="8984491" y="4953579"/>
                <a:ext cx="1908313" cy="1200329"/>
              </a:xfrm>
              <a:prstGeom prst="rect">
                <a:avLst/>
              </a:prstGeom>
              <a:noFill/>
            </p:spPr>
            <p:txBody>
              <a:bodyPr wrap="square" rtlCol="0">
                <a:spAutoFit/>
              </a:bodyPr>
              <a:lstStyle/>
              <a:p>
                <a:pPr algn="ctr"/>
                <a:r>
                  <a:rPr lang="en-US" dirty="0"/>
                  <a:t>would recommend BOMI programs to a colleague</a:t>
                </a:r>
              </a:p>
            </p:txBody>
          </p:sp>
          <p:sp>
            <p:nvSpPr>
              <p:cNvPr id="16" name="TextBox 15">
                <a:extLst>
                  <a:ext uri="{FF2B5EF4-FFF2-40B4-BE49-F238E27FC236}">
                    <a16:creationId xmlns:a16="http://schemas.microsoft.com/office/drawing/2014/main" id="{AAEC1D93-6A20-47EC-B539-BFB5FC682959}"/>
                  </a:ext>
                </a:extLst>
              </p:cNvPr>
              <p:cNvSpPr txBox="1"/>
              <p:nvPr/>
            </p:nvSpPr>
            <p:spPr>
              <a:xfrm>
                <a:off x="6243946" y="5001766"/>
                <a:ext cx="1908313" cy="1200329"/>
              </a:xfrm>
              <a:prstGeom prst="rect">
                <a:avLst/>
              </a:prstGeom>
              <a:noFill/>
            </p:spPr>
            <p:txBody>
              <a:bodyPr wrap="square" rtlCol="0">
                <a:spAutoFit/>
              </a:bodyPr>
              <a:lstStyle/>
              <a:p>
                <a:pPr algn="ctr"/>
                <a:r>
                  <a:rPr lang="en-US" dirty="0"/>
                  <a:t>said BOMI programs met or exceeded their expectations</a:t>
                </a:r>
              </a:p>
            </p:txBody>
          </p:sp>
          <p:sp>
            <p:nvSpPr>
              <p:cNvPr id="17" name="TextBox 16">
                <a:extLst>
                  <a:ext uri="{FF2B5EF4-FFF2-40B4-BE49-F238E27FC236}">
                    <a16:creationId xmlns:a16="http://schemas.microsoft.com/office/drawing/2014/main" id="{FC3860E6-C746-4E18-B783-9319F7F759E3}"/>
                  </a:ext>
                </a:extLst>
              </p:cNvPr>
              <p:cNvSpPr txBox="1"/>
              <p:nvPr/>
            </p:nvSpPr>
            <p:spPr>
              <a:xfrm>
                <a:off x="785186" y="5007894"/>
                <a:ext cx="1908313" cy="923330"/>
              </a:xfrm>
              <a:prstGeom prst="rect">
                <a:avLst/>
              </a:prstGeom>
              <a:noFill/>
            </p:spPr>
            <p:txBody>
              <a:bodyPr wrap="square" rtlCol="0">
                <a:spAutoFit/>
              </a:bodyPr>
              <a:lstStyle/>
              <a:p>
                <a:pPr algn="ctr"/>
                <a:r>
                  <a:rPr lang="en-US" dirty="0"/>
                  <a:t>improved their subject knowledge </a:t>
                </a:r>
              </a:p>
            </p:txBody>
          </p:sp>
        </p:grpSp>
      </p:grpSp>
    </p:spTree>
    <p:extLst>
      <p:ext uri="{BB962C8B-B14F-4D97-AF65-F5344CB8AC3E}">
        <p14:creationId xmlns:p14="http://schemas.microsoft.com/office/powerpoint/2010/main" val="1431304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48634E-F6A8-59F9-7E89-C89B52E0E7D7}"/>
              </a:ext>
            </a:extLst>
          </p:cNvPr>
          <p:cNvSpPr/>
          <p:nvPr/>
        </p:nvSpPr>
        <p:spPr>
          <a:xfrm>
            <a:off x="10783" y="4125176"/>
            <a:ext cx="12192000" cy="205520"/>
          </a:xfrm>
          <a:prstGeom prst="rect">
            <a:avLst/>
          </a:prstGeom>
          <a:solidFill>
            <a:srgbClr val="97A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AF95A4-86D0-4107-A24B-632BD2693E03}"/>
              </a:ext>
            </a:extLst>
          </p:cNvPr>
          <p:cNvSpPr txBox="1"/>
          <p:nvPr/>
        </p:nvSpPr>
        <p:spPr>
          <a:xfrm flipH="1">
            <a:off x="-216197" y="147289"/>
            <a:ext cx="12418980" cy="1785104"/>
          </a:xfrm>
          <a:prstGeom prst="rect">
            <a:avLst/>
          </a:prstGeom>
          <a:noFill/>
        </p:spPr>
        <p:txBody>
          <a:bodyPr wrap="square" rtlCol="0">
            <a:spAutoFit/>
          </a:bodyPr>
          <a:lstStyle/>
          <a:p>
            <a:pPr algn="ctr">
              <a:spcBef>
                <a:spcPts val="600"/>
              </a:spcBef>
            </a:pPr>
            <a:r>
              <a:rPr lang="en-US" sz="11000" dirty="0"/>
              <a:t>The BOMI Difference</a:t>
            </a:r>
          </a:p>
        </p:txBody>
      </p:sp>
      <p:sp>
        <p:nvSpPr>
          <p:cNvPr id="9" name="TextBox 8">
            <a:extLst>
              <a:ext uri="{FF2B5EF4-FFF2-40B4-BE49-F238E27FC236}">
                <a16:creationId xmlns:a16="http://schemas.microsoft.com/office/drawing/2014/main" id="{B2C37E41-7D16-4CD4-8621-327FA47B166F}"/>
              </a:ext>
            </a:extLst>
          </p:cNvPr>
          <p:cNvSpPr txBox="1"/>
          <p:nvPr/>
        </p:nvSpPr>
        <p:spPr>
          <a:xfrm>
            <a:off x="4267197" y="2890081"/>
            <a:ext cx="3289854" cy="923330"/>
          </a:xfrm>
          <a:prstGeom prst="rect">
            <a:avLst/>
          </a:prstGeom>
          <a:noFill/>
        </p:spPr>
        <p:txBody>
          <a:bodyPr wrap="square" rtlCol="0">
            <a:spAutoFit/>
          </a:bodyPr>
          <a:lstStyle/>
          <a:p>
            <a:pPr algn="ctr"/>
            <a:r>
              <a:rPr lang="en-US" dirty="0"/>
              <a:t>We offer education in distinct career paths for ALL your employees</a:t>
            </a:r>
          </a:p>
        </p:txBody>
      </p:sp>
      <p:sp>
        <p:nvSpPr>
          <p:cNvPr id="6" name="TextBox 5">
            <a:extLst>
              <a:ext uri="{FF2B5EF4-FFF2-40B4-BE49-F238E27FC236}">
                <a16:creationId xmlns:a16="http://schemas.microsoft.com/office/drawing/2014/main" id="{800FB8E1-B9AC-6F27-022B-6E796E2F4369}"/>
              </a:ext>
            </a:extLst>
          </p:cNvPr>
          <p:cNvSpPr txBox="1"/>
          <p:nvPr/>
        </p:nvSpPr>
        <p:spPr>
          <a:xfrm>
            <a:off x="8507892" y="2890081"/>
            <a:ext cx="2987492" cy="923330"/>
          </a:xfrm>
          <a:prstGeom prst="rect">
            <a:avLst/>
          </a:prstGeom>
          <a:noFill/>
        </p:spPr>
        <p:txBody>
          <a:bodyPr wrap="square" rtlCol="0">
            <a:spAutoFit/>
          </a:bodyPr>
          <a:lstStyle/>
          <a:p>
            <a:pPr algn="ctr"/>
            <a:r>
              <a:rPr lang="en-US" dirty="0"/>
              <a:t>Our stackable credentials  build on each other, reducing redundancy</a:t>
            </a:r>
          </a:p>
        </p:txBody>
      </p:sp>
      <p:sp>
        <p:nvSpPr>
          <p:cNvPr id="10" name="TextBox 9">
            <a:extLst>
              <a:ext uri="{FF2B5EF4-FFF2-40B4-BE49-F238E27FC236}">
                <a16:creationId xmlns:a16="http://schemas.microsoft.com/office/drawing/2014/main" id="{4634BCC1-84D5-9DDF-FB9D-83AA09DF02E7}"/>
              </a:ext>
            </a:extLst>
          </p:cNvPr>
          <p:cNvSpPr txBox="1"/>
          <p:nvPr/>
        </p:nvSpPr>
        <p:spPr>
          <a:xfrm>
            <a:off x="463824" y="2828835"/>
            <a:ext cx="2852532" cy="1200329"/>
          </a:xfrm>
          <a:prstGeom prst="rect">
            <a:avLst/>
          </a:prstGeom>
          <a:noFill/>
        </p:spPr>
        <p:txBody>
          <a:bodyPr wrap="square" rtlCol="0">
            <a:spAutoFit/>
          </a:bodyPr>
          <a:lstStyle/>
          <a:p>
            <a:pPr algn="ctr"/>
            <a:r>
              <a:rPr lang="en-US" dirty="0"/>
              <a:t>The ONLY organization that offers education in property, facility and building management</a:t>
            </a:r>
          </a:p>
        </p:txBody>
      </p:sp>
      <p:sp>
        <p:nvSpPr>
          <p:cNvPr id="11" name="TextBox 10">
            <a:extLst>
              <a:ext uri="{FF2B5EF4-FFF2-40B4-BE49-F238E27FC236}">
                <a16:creationId xmlns:a16="http://schemas.microsoft.com/office/drawing/2014/main" id="{988A30FA-B3DA-FEC8-7996-80F95569B6A5}"/>
              </a:ext>
            </a:extLst>
          </p:cNvPr>
          <p:cNvSpPr txBox="1"/>
          <p:nvPr/>
        </p:nvSpPr>
        <p:spPr>
          <a:xfrm>
            <a:off x="205406" y="5685257"/>
            <a:ext cx="3369368" cy="923330"/>
          </a:xfrm>
          <a:prstGeom prst="rect">
            <a:avLst/>
          </a:prstGeom>
          <a:noFill/>
        </p:spPr>
        <p:txBody>
          <a:bodyPr wrap="square" rtlCol="0">
            <a:spAutoFit/>
          </a:bodyPr>
          <a:lstStyle/>
          <a:p>
            <a:pPr algn="ctr"/>
            <a:r>
              <a:rPr lang="en-US" dirty="0"/>
              <a:t>The program content is developed and delivered by leading professionals in the industry</a:t>
            </a:r>
          </a:p>
        </p:txBody>
      </p:sp>
      <p:sp>
        <p:nvSpPr>
          <p:cNvPr id="12" name="TextBox 11">
            <a:extLst>
              <a:ext uri="{FF2B5EF4-FFF2-40B4-BE49-F238E27FC236}">
                <a16:creationId xmlns:a16="http://schemas.microsoft.com/office/drawing/2014/main" id="{13354F27-21BA-EC43-9B63-579E9630A37B}"/>
              </a:ext>
            </a:extLst>
          </p:cNvPr>
          <p:cNvSpPr txBox="1"/>
          <p:nvPr/>
        </p:nvSpPr>
        <p:spPr>
          <a:xfrm>
            <a:off x="8411813" y="5657670"/>
            <a:ext cx="3369368" cy="1200329"/>
          </a:xfrm>
          <a:prstGeom prst="rect">
            <a:avLst/>
          </a:prstGeom>
          <a:noFill/>
        </p:spPr>
        <p:txBody>
          <a:bodyPr wrap="square" rtlCol="0">
            <a:spAutoFit/>
          </a:bodyPr>
          <a:lstStyle/>
          <a:p>
            <a:pPr algn="ctr"/>
            <a:r>
              <a:rPr lang="en-US" dirty="0"/>
              <a:t>We have more than 50 years of experience training building engineers, property and facility managers</a:t>
            </a:r>
          </a:p>
        </p:txBody>
      </p:sp>
      <p:sp>
        <p:nvSpPr>
          <p:cNvPr id="13" name="TextBox 12">
            <a:extLst>
              <a:ext uri="{FF2B5EF4-FFF2-40B4-BE49-F238E27FC236}">
                <a16:creationId xmlns:a16="http://schemas.microsoft.com/office/drawing/2014/main" id="{E6B6B61F-A4B4-83C6-2C06-056275956E0B}"/>
              </a:ext>
            </a:extLst>
          </p:cNvPr>
          <p:cNvSpPr txBox="1"/>
          <p:nvPr/>
        </p:nvSpPr>
        <p:spPr>
          <a:xfrm>
            <a:off x="4348366" y="5657671"/>
            <a:ext cx="3289855" cy="1200329"/>
          </a:xfrm>
          <a:prstGeom prst="rect">
            <a:avLst/>
          </a:prstGeom>
          <a:noFill/>
        </p:spPr>
        <p:txBody>
          <a:bodyPr wrap="square" rtlCol="0">
            <a:spAutoFit/>
          </a:bodyPr>
          <a:lstStyle/>
          <a:p>
            <a:pPr algn="ctr"/>
            <a:r>
              <a:rPr lang="en-US" dirty="0"/>
              <a:t>BOMI programs increase teamwork, efficiency, client satisfaction, cost savings, and employee retention</a:t>
            </a:r>
          </a:p>
        </p:txBody>
      </p:sp>
      <p:pic>
        <p:nvPicPr>
          <p:cNvPr id="4" name="Graphic 3" descr="Badge 1 with solid fill">
            <a:extLst>
              <a:ext uri="{FF2B5EF4-FFF2-40B4-BE49-F238E27FC236}">
                <a16:creationId xmlns:a16="http://schemas.microsoft.com/office/drawing/2014/main" id="{2C1C383A-45EC-E1C5-636F-3AD8526281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32890" y="2015735"/>
            <a:ext cx="914400" cy="914400"/>
          </a:xfrm>
          <a:prstGeom prst="rect">
            <a:avLst/>
          </a:prstGeom>
        </p:spPr>
      </p:pic>
      <p:pic>
        <p:nvPicPr>
          <p:cNvPr id="15" name="Graphic 14" descr="Route (Two Pins With A Path) with solid fill">
            <a:extLst>
              <a:ext uri="{FF2B5EF4-FFF2-40B4-BE49-F238E27FC236}">
                <a16:creationId xmlns:a16="http://schemas.microsoft.com/office/drawing/2014/main" id="{1911FA3F-AA38-35E8-F7B7-B7A48842F5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20748" y="2133334"/>
            <a:ext cx="914400" cy="914400"/>
          </a:xfrm>
          <a:prstGeom prst="rect">
            <a:avLst/>
          </a:prstGeom>
        </p:spPr>
      </p:pic>
      <p:sp>
        <p:nvSpPr>
          <p:cNvPr id="17" name="Rectangle 16">
            <a:extLst>
              <a:ext uri="{FF2B5EF4-FFF2-40B4-BE49-F238E27FC236}">
                <a16:creationId xmlns:a16="http://schemas.microsoft.com/office/drawing/2014/main" id="{487FE80A-788B-4D7A-02F9-34D9683CA68A}"/>
              </a:ext>
            </a:extLst>
          </p:cNvPr>
          <p:cNvSpPr/>
          <p:nvPr/>
        </p:nvSpPr>
        <p:spPr>
          <a:xfrm>
            <a:off x="4351682" y="1740052"/>
            <a:ext cx="348863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Building Brick Wall with solid fill">
            <a:extLst>
              <a:ext uri="{FF2B5EF4-FFF2-40B4-BE49-F238E27FC236}">
                <a16:creationId xmlns:a16="http://schemas.microsoft.com/office/drawing/2014/main" id="{B1E22F05-C7BF-4A0C-20E2-08C8A257A53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44438" y="2127052"/>
            <a:ext cx="914400" cy="914400"/>
          </a:xfrm>
          <a:prstGeom prst="rect">
            <a:avLst/>
          </a:prstGeom>
        </p:spPr>
      </p:pic>
      <p:pic>
        <p:nvPicPr>
          <p:cNvPr id="20" name="Graphic 19" descr="Lecturer with solid fill">
            <a:extLst>
              <a:ext uri="{FF2B5EF4-FFF2-40B4-BE49-F238E27FC236}">
                <a16:creationId xmlns:a16="http://schemas.microsoft.com/office/drawing/2014/main" id="{18C5DA70-480F-62D3-1106-DDF9E8F5377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32890" y="4907290"/>
            <a:ext cx="847000" cy="847000"/>
          </a:xfrm>
          <a:prstGeom prst="rect">
            <a:avLst/>
          </a:prstGeom>
        </p:spPr>
      </p:pic>
      <p:pic>
        <p:nvPicPr>
          <p:cNvPr id="22" name="Graphic 21" descr="Business Growth with solid fill">
            <a:extLst>
              <a:ext uri="{FF2B5EF4-FFF2-40B4-BE49-F238E27FC236}">
                <a16:creationId xmlns:a16="http://schemas.microsoft.com/office/drawing/2014/main" id="{58F496CB-B58B-2ECE-6818-C142B670DF0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27370" y="4882008"/>
            <a:ext cx="914400" cy="914400"/>
          </a:xfrm>
          <a:prstGeom prst="rect">
            <a:avLst/>
          </a:prstGeom>
        </p:spPr>
      </p:pic>
      <p:pic>
        <p:nvPicPr>
          <p:cNvPr id="25" name="Graphic 24" descr="Excellent with solid fill">
            <a:extLst>
              <a:ext uri="{FF2B5EF4-FFF2-40B4-BE49-F238E27FC236}">
                <a16:creationId xmlns:a16="http://schemas.microsoft.com/office/drawing/2014/main" id="{BC21FC1E-2954-CE8B-ECE2-538BC989CFE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693446" y="4839890"/>
            <a:ext cx="914400" cy="914400"/>
          </a:xfrm>
          <a:prstGeom prst="rect">
            <a:avLst/>
          </a:prstGeom>
        </p:spPr>
      </p:pic>
    </p:spTree>
    <p:extLst>
      <p:ext uri="{BB962C8B-B14F-4D97-AF65-F5344CB8AC3E}">
        <p14:creationId xmlns:p14="http://schemas.microsoft.com/office/powerpoint/2010/main" val="1983884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AAF95A4-86D0-4107-A24B-632BD2693E03}"/>
              </a:ext>
            </a:extLst>
          </p:cNvPr>
          <p:cNvSpPr txBox="1"/>
          <p:nvPr/>
        </p:nvSpPr>
        <p:spPr>
          <a:xfrm flipH="1">
            <a:off x="-216197" y="147289"/>
            <a:ext cx="12418980" cy="1554272"/>
          </a:xfrm>
          <a:prstGeom prst="rect">
            <a:avLst/>
          </a:prstGeom>
          <a:noFill/>
        </p:spPr>
        <p:txBody>
          <a:bodyPr wrap="square" rtlCol="0">
            <a:spAutoFit/>
          </a:bodyPr>
          <a:lstStyle/>
          <a:p>
            <a:pPr algn="ctr">
              <a:spcBef>
                <a:spcPts val="600"/>
              </a:spcBef>
            </a:pPr>
            <a:r>
              <a:rPr lang="en-US" sz="9500" dirty="0"/>
              <a:t>Learn More. Earn More.</a:t>
            </a:r>
          </a:p>
        </p:txBody>
      </p:sp>
      <p:sp>
        <p:nvSpPr>
          <p:cNvPr id="17" name="Rectangle 16">
            <a:extLst>
              <a:ext uri="{FF2B5EF4-FFF2-40B4-BE49-F238E27FC236}">
                <a16:creationId xmlns:a16="http://schemas.microsoft.com/office/drawing/2014/main" id="{487FE80A-788B-4D7A-02F9-34D9683CA68A}"/>
              </a:ext>
            </a:extLst>
          </p:cNvPr>
          <p:cNvSpPr/>
          <p:nvPr/>
        </p:nvSpPr>
        <p:spPr>
          <a:xfrm>
            <a:off x="4351682" y="1740052"/>
            <a:ext cx="348863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CC24CE-1666-E9AC-6219-CAD7EA47B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799429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man in business attire">
            <a:extLst>
              <a:ext uri="{FF2B5EF4-FFF2-40B4-BE49-F238E27FC236}">
                <a16:creationId xmlns:a16="http://schemas.microsoft.com/office/drawing/2014/main" id="{25361AE8-4BE6-4A7B-976A-6E5C8482C261}"/>
              </a:ext>
            </a:extLst>
          </p:cNvPr>
          <p:cNvPicPr>
            <a:picLocks noChangeAspect="1"/>
          </p:cNvPicPr>
          <p:nvPr/>
        </p:nvPicPr>
        <p:blipFill rotWithShape="1">
          <a:blip r:embed="rId2">
            <a:extLst>
              <a:ext uri="{28A0092B-C50C-407E-A947-70E740481C1C}">
                <a14:useLocalDpi xmlns:a14="http://schemas.microsoft.com/office/drawing/2010/main" val="0"/>
              </a:ext>
            </a:extLst>
          </a:blip>
          <a:srcRect l="3557" r="50000"/>
          <a:stretch/>
        </p:blipFill>
        <p:spPr>
          <a:xfrm>
            <a:off x="436880" y="0"/>
            <a:ext cx="4775200" cy="6858000"/>
          </a:xfrm>
          <a:prstGeom prst="rect">
            <a:avLst/>
          </a:prstGeom>
        </p:spPr>
      </p:pic>
      <p:sp>
        <p:nvSpPr>
          <p:cNvPr id="5" name="Rectangle 4">
            <a:extLst>
              <a:ext uri="{FF2B5EF4-FFF2-40B4-BE49-F238E27FC236}">
                <a16:creationId xmlns:a16="http://schemas.microsoft.com/office/drawing/2014/main" id="{D3A6E56F-8864-428F-9069-5D2057E1E160}"/>
              </a:ext>
            </a:extLst>
          </p:cNvPr>
          <p:cNvSpPr/>
          <p:nvPr/>
        </p:nvSpPr>
        <p:spPr>
          <a:xfrm>
            <a:off x="5913120" y="538480"/>
            <a:ext cx="5598160" cy="2387600"/>
          </a:xfrm>
          <a:prstGeom prst="rect">
            <a:avLst/>
          </a:prstGeom>
          <a:solidFill>
            <a:srgbClr val="368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AF95A4-86D0-4107-A24B-632BD2693E03}"/>
              </a:ext>
            </a:extLst>
          </p:cNvPr>
          <p:cNvSpPr txBox="1"/>
          <p:nvPr/>
        </p:nvSpPr>
        <p:spPr>
          <a:xfrm flipH="1">
            <a:off x="6096000" y="617756"/>
            <a:ext cx="5264426" cy="2308324"/>
          </a:xfrm>
          <a:prstGeom prst="rect">
            <a:avLst/>
          </a:prstGeom>
          <a:noFill/>
        </p:spPr>
        <p:txBody>
          <a:bodyPr wrap="square" rtlCol="0">
            <a:spAutoFit/>
          </a:bodyPr>
          <a:lstStyle/>
          <a:p>
            <a:pPr algn="r">
              <a:spcBef>
                <a:spcPts val="600"/>
              </a:spcBef>
            </a:pPr>
            <a:r>
              <a:rPr lang="en-US" sz="7200" dirty="0">
                <a:solidFill>
                  <a:schemeClr val="bg1"/>
                </a:solidFill>
              </a:rPr>
              <a:t>Our areas of expertise</a:t>
            </a:r>
          </a:p>
        </p:txBody>
      </p:sp>
      <p:sp>
        <p:nvSpPr>
          <p:cNvPr id="8" name="Oval 7">
            <a:extLst>
              <a:ext uri="{FF2B5EF4-FFF2-40B4-BE49-F238E27FC236}">
                <a16:creationId xmlns:a16="http://schemas.microsoft.com/office/drawing/2014/main" id="{180A4982-883E-44D9-942B-B1AD10DCC49E}"/>
              </a:ext>
            </a:extLst>
          </p:cNvPr>
          <p:cNvSpPr/>
          <p:nvPr/>
        </p:nvSpPr>
        <p:spPr>
          <a:xfrm>
            <a:off x="11013359" y="3399666"/>
            <a:ext cx="288235" cy="297634"/>
          </a:xfrm>
          <a:prstGeom prst="ellipse">
            <a:avLst/>
          </a:prstGeom>
          <a:solidFill>
            <a:srgbClr val="EF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2C37E41-7D16-4CD4-8621-327FA47B166F}"/>
              </a:ext>
            </a:extLst>
          </p:cNvPr>
          <p:cNvSpPr txBox="1"/>
          <p:nvPr/>
        </p:nvSpPr>
        <p:spPr>
          <a:xfrm>
            <a:off x="6659217" y="3260035"/>
            <a:ext cx="4323522" cy="1815882"/>
          </a:xfrm>
          <a:prstGeom prst="rect">
            <a:avLst/>
          </a:prstGeom>
          <a:noFill/>
        </p:spPr>
        <p:txBody>
          <a:bodyPr wrap="square" rtlCol="0">
            <a:spAutoFit/>
          </a:bodyPr>
          <a:lstStyle/>
          <a:p>
            <a:pPr algn="r"/>
            <a:r>
              <a:rPr lang="en-US" sz="2800" dirty="0">
                <a:solidFill>
                  <a:srgbClr val="36869A"/>
                </a:solidFill>
              </a:rPr>
              <a:t>Property Management</a:t>
            </a:r>
          </a:p>
          <a:p>
            <a:pPr algn="r"/>
            <a:r>
              <a:rPr lang="en-US" sz="2800" dirty="0">
                <a:solidFill>
                  <a:srgbClr val="36869A"/>
                </a:solidFill>
              </a:rPr>
              <a:t>Facility Management</a:t>
            </a:r>
          </a:p>
          <a:p>
            <a:pPr algn="r"/>
            <a:r>
              <a:rPr lang="en-US" sz="2800" dirty="0">
                <a:solidFill>
                  <a:srgbClr val="36869A"/>
                </a:solidFill>
              </a:rPr>
              <a:t>Systems Management</a:t>
            </a:r>
          </a:p>
          <a:p>
            <a:pPr algn="r"/>
            <a:r>
              <a:rPr lang="en-US" sz="2800" dirty="0">
                <a:solidFill>
                  <a:srgbClr val="36869A"/>
                </a:solidFill>
              </a:rPr>
              <a:t>Sustainability</a:t>
            </a:r>
          </a:p>
        </p:txBody>
      </p:sp>
      <p:sp>
        <p:nvSpPr>
          <p:cNvPr id="10" name="Oval 9">
            <a:extLst>
              <a:ext uri="{FF2B5EF4-FFF2-40B4-BE49-F238E27FC236}">
                <a16:creationId xmlns:a16="http://schemas.microsoft.com/office/drawing/2014/main" id="{2787CBD6-1864-4EB6-A2A9-7FDF6AFD292E}"/>
              </a:ext>
            </a:extLst>
          </p:cNvPr>
          <p:cNvSpPr/>
          <p:nvPr/>
        </p:nvSpPr>
        <p:spPr>
          <a:xfrm>
            <a:off x="11013359" y="3820330"/>
            <a:ext cx="288235" cy="297634"/>
          </a:xfrm>
          <a:prstGeom prst="ellipse">
            <a:avLst/>
          </a:prstGeom>
          <a:solidFill>
            <a:srgbClr val="97A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784B2FC-9600-44CE-B699-EE3970AD2321}"/>
              </a:ext>
            </a:extLst>
          </p:cNvPr>
          <p:cNvSpPr/>
          <p:nvPr/>
        </p:nvSpPr>
        <p:spPr>
          <a:xfrm>
            <a:off x="11014161" y="4231689"/>
            <a:ext cx="288235" cy="297634"/>
          </a:xfrm>
          <a:prstGeom prst="ellipse">
            <a:avLst/>
          </a:prstGeom>
          <a:solidFill>
            <a:srgbClr val="2B54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98A4EB9-9EFF-4457-A1CF-A9818AE9316B}"/>
              </a:ext>
            </a:extLst>
          </p:cNvPr>
          <p:cNvSpPr/>
          <p:nvPr/>
        </p:nvSpPr>
        <p:spPr>
          <a:xfrm>
            <a:off x="11013359" y="4701031"/>
            <a:ext cx="288235" cy="297634"/>
          </a:xfrm>
          <a:prstGeom prst="ellipse">
            <a:avLst/>
          </a:prstGeom>
          <a:solidFill>
            <a:srgbClr val="368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1656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A6E56F-8864-428F-9069-5D2057E1E160}"/>
              </a:ext>
            </a:extLst>
          </p:cNvPr>
          <p:cNvSpPr/>
          <p:nvPr/>
        </p:nvSpPr>
        <p:spPr>
          <a:xfrm>
            <a:off x="5929133" y="507171"/>
            <a:ext cx="5598160" cy="2387600"/>
          </a:xfrm>
          <a:prstGeom prst="rect">
            <a:avLst/>
          </a:prstGeom>
          <a:solidFill>
            <a:srgbClr val="368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AF95A4-86D0-4107-A24B-632BD2693E03}"/>
              </a:ext>
            </a:extLst>
          </p:cNvPr>
          <p:cNvSpPr txBox="1"/>
          <p:nvPr/>
        </p:nvSpPr>
        <p:spPr>
          <a:xfrm flipH="1">
            <a:off x="6132517" y="1015321"/>
            <a:ext cx="5264426" cy="1200329"/>
          </a:xfrm>
          <a:prstGeom prst="rect">
            <a:avLst/>
          </a:prstGeom>
          <a:noFill/>
        </p:spPr>
        <p:txBody>
          <a:bodyPr wrap="square" rtlCol="0">
            <a:spAutoFit/>
          </a:bodyPr>
          <a:lstStyle/>
          <a:p>
            <a:pPr algn="r">
              <a:spcBef>
                <a:spcPts val="600"/>
              </a:spcBef>
            </a:pPr>
            <a:r>
              <a:rPr lang="en-US" sz="7200" dirty="0">
                <a:solidFill>
                  <a:schemeClr val="bg1"/>
                </a:solidFill>
              </a:rPr>
              <a:t>Our clients</a:t>
            </a:r>
          </a:p>
        </p:txBody>
      </p:sp>
      <p:sp>
        <p:nvSpPr>
          <p:cNvPr id="9" name="TextBox 8">
            <a:extLst>
              <a:ext uri="{FF2B5EF4-FFF2-40B4-BE49-F238E27FC236}">
                <a16:creationId xmlns:a16="http://schemas.microsoft.com/office/drawing/2014/main" id="{B2C37E41-7D16-4CD4-8621-327FA47B166F}"/>
              </a:ext>
            </a:extLst>
          </p:cNvPr>
          <p:cNvSpPr txBox="1"/>
          <p:nvPr/>
        </p:nvSpPr>
        <p:spPr>
          <a:xfrm>
            <a:off x="1349750" y="5933614"/>
            <a:ext cx="2311621" cy="646331"/>
          </a:xfrm>
          <a:prstGeom prst="rect">
            <a:avLst/>
          </a:prstGeom>
          <a:noFill/>
        </p:spPr>
        <p:txBody>
          <a:bodyPr wrap="square" rtlCol="0">
            <a:spAutoFit/>
          </a:bodyPr>
          <a:lstStyle/>
          <a:p>
            <a:pPr algn="ctr"/>
            <a:r>
              <a:rPr lang="en-US" dirty="0"/>
              <a:t>Associations, Banks, Insurance Companies</a:t>
            </a:r>
          </a:p>
        </p:txBody>
      </p:sp>
      <p:pic>
        <p:nvPicPr>
          <p:cNvPr id="3" name="Picture 2" descr="Skyscrapers against sunset">
            <a:extLst>
              <a:ext uri="{FF2B5EF4-FFF2-40B4-BE49-F238E27FC236}">
                <a16:creationId xmlns:a16="http://schemas.microsoft.com/office/drawing/2014/main" id="{64A1BE86-989C-1129-2BBB-3A1BC71A92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02168" cy="3399666"/>
          </a:xfrm>
          <a:prstGeom prst="rect">
            <a:avLst/>
          </a:prstGeom>
        </p:spPr>
      </p:pic>
      <p:pic>
        <p:nvPicPr>
          <p:cNvPr id="15" name="Graphic 14" descr="Greek Temple with solid fill">
            <a:extLst>
              <a:ext uri="{FF2B5EF4-FFF2-40B4-BE49-F238E27FC236}">
                <a16:creationId xmlns:a16="http://schemas.microsoft.com/office/drawing/2014/main" id="{773FB660-EA16-9E57-990B-20BFCAC6E7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45590" y="3429000"/>
            <a:ext cx="914400" cy="914400"/>
          </a:xfrm>
          <a:prstGeom prst="rect">
            <a:avLst/>
          </a:prstGeom>
        </p:spPr>
      </p:pic>
      <p:pic>
        <p:nvPicPr>
          <p:cNvPr id="16" name="Graphic 15" descr="City with solid fill">
            <a:extLst>
              <a:ext uri="{FF2B5EF4-FFF2-40B4-BE49-F238E27FC236}">
                <a16:creationId xmlns:a16="http://schemas.microsoft.com/office/drawing/2014/main" id="{546875BE-40E8-B25D-8230-641AC5F2A6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6507" y="3429000"/>
            <a:ext cx="914400" cy="914400"/>
          </a:xfrm>
          <a:prstGeom prst="rect">
            <a:avLst/>
          </a:prstGeom>
        </p:spPr>
      </p:pic>
      <p:sp>
        <p:nvSpPr>
          <p:cNvPr id="2" name="TextBox 1">
            <a:extLst>
              <a:ext uri="{FF2B5EF4-FFF2-40B4-BE49-F238E27FC236}">
                <a16:creationId xmlns:a16="http://schemas.microsoft.com/office/drawing/2014/main" id="{E0221FEF-0BF8-30C3-521F-69D324C03C90}"/>
              </a:ext>
            </a:extLst>
          </p:cNvPr>
          <p:cNvSpPr txBox="1"/>
          <p:nvPr/>
        </p:nvSpPr>
        <p:spPr>
          <a:xfrm>
            <a:off x="3241762" y="4252956"/>
            <a:ext cx="1695650" cy="923330"/>
          </a:xfrm>
          <a:prstGeom prst="rect">
            <a:avLst/>
          </a:prstGeom>
          <a:noFill/>
        </p:spPr>
        <p:txBody>
          <a:bodyPr wrap="square" rtlCol="0">
            <a:spAutoFit/>
          </a:bodyPr>
          <a:lstStyle/>
          <a:p>
            <a:pPr algn="ctr"/>
            <a:r>
              <a:rPr lang="en-US" dirty="0"/>
              <a:t>Federal &amp; Local Governments</a:t>
            </a:r>
          </a:p>
          <a:p>
            <a:endParaRPr lang="en-US" dirty="0"/>
          </a:p>
        </p:txBody>
      </p:sp>
      <p:sp>
        <p:nvSpPr>
          <p:cNvPr id="18" name="TextBox 17">
            <a:extLst>
              <a:ext uri="{FF2B5EF4-FFF2-40B4-BE49-F238E27FC236}">
                <a16:creationId xmlns:a16="http://schemas.microsoft.com/office/drawing/2014/main" id="{D9970A1C-D2E9-BF89-CE6A-9B5EF46EA7BC}"/>
              </a:ext>
            </a:extLst>
          </p:cNvPr>
          <p:cNvSpPr txBox="1"/>
          <p:nvPr/>
        </p:nvSpPr>
        <p:spPr>
          <a:xfrm>
            <a:off x="-185633" y="4204975"/>
            <a:ext cx="2912165" cy="923330"/>
          </a:xfrm>
          <a:prstGeom prst="rect">
            <a:avLst/>
          </a:prstGeom>
          <a:noFill/>
        </p:spPr>
        <p:txBody>
          <a:bodyPr wrap="square" rtlCol="0">
            <a:spAutoFit/>
          </a:bodyPr>
          <a:lstStyle/>
          <a:p>
            <a:pPr algn="ctr"/>
            <a:r>
              <a:rPr lang="en-US" dirty="0"/>
              <a:t>Property &amp; Facility Management Companies</a:t>
            </a:r>
          </a:p>
          <a:p>
            <a:endParaRPr lang="en-US" dirty="0"/>
          </a:p>
        </p:txBody>
      </p:sp>
      <p:pic>
        <p:nvPicPr>
          <p:cNvPr id="19" name="Graphic 18" descr="Stethoscope with solid fill">
            <a:extLst>
              <a:ext uri="{FF2B5EF4-FFF2-40B4-BE49-F238E27FC236}">
                <a16:creationId xmlns:a16="http://schemas.microsoft.com/office/drawing/2014/main" id="{BD72790B-1777-C33C-A6BB-D4D44076F8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97694" y="3588399"/>
            <a:ext cx="710672" cy="710672"/>
          </a:xfrm>
          <a:prstGeom prst="rect">
            <a:avLst/>
          </a:prstGeom>
        </p:spPr>
      </p:pic>
      <p:pic>
        <p:nvPicPr>
          <p:cNvPr id="20" name="Graphic 19" descr="Hotel Bell with solid fill">
            <a:extLst>
              <a:ext uri="{FF2B5EF4-FFF2-40B4-BE49-F238E27FC236}">
                <a16:creationId xmlns:a16="http://schemas.microsoft.com/office/drawing/2014/main" id="{EB6A185C-DFDB-2651-8819-6C633DFF5C3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60254" y="5085546"/>
            <a:ext cx="914400" cy="914400"/>
          </a:xfrm>
          <a:prstGeom prst="rect">
            <a:avLst/>
          </a:prstGeom>
        </p:spPr>
      </p:pic>
      <p:sp>
        <p:nvSpPr>
          <p:cNvPr id="21" name="TextBox 20">
            <a:extLst>
              <a:ext uri="{FF2B5EF4-FFF2-40B4-BE49-F238E27FC236}">
                <a16:creationId xmlns:a16="http://schemas.microsoft.com/office/drawing/2014/main" id="{AADCFD12-8D24-5B6F-039E-E340B80AAC1B}"/>
              </a:ext>
            </a:extLst>
          </p:cNvPr>
          <p:cNvSpPr txBox="1"/>
          <p:nvPr/>
        </p:nvSpPr>
        <p:spPr>
          <a:xfrm>
            <a:off x="5759218" y="4268065"/>
            <a:ext cx="2467590" cy="923330"/>
          </a:xfrm>
          <a:prstGeom prst="rect">
            <a:avLst/>
          </a:prstGeom>
          <a:noFill/>
        </p:spPr>
        <p:txBody>
          <a:bodyPr wrap="square" rtlCol="0">
            <a:spAutoFit/>
          </a:bodyPr>
          <a:lstStyle/>
          <a:p>
            <a:pPr algn="ctr"/>
            <a:r>
              <a:rPr lang="en-US" dirty="0"/>
              <a:t>Healthcare – Hospitals &amp; Senior Living Facilities</a:t>
            </a:r>
          </a:p>
          <a:p>
            <a:endParaRPr lang="en-US" dirty="0"/>
          </a:p>
        </p:txBody>
      </p:sp>
      <p:sp>
        <p:nvSpPr>
          <p:cNvPr id="22" name="TextBox 21">
            <a:extLst>
              <a:ext uri="{FF2B5EF4-FFF2-40B4-BE49-F238E27FC236}">
                <a16:creationId xmlns:a16="http://schemas.microsoft.com/office/drawing/2014/main" id="{94B72EB2-9FB8-A100-6B3C-F4ADE32E5F42}"/>
              </a:ext>
            </a:extLst>
          </p:cNvPr>
          <p:cNvSpPr txBox="1"/>
          <p:nvPr/>
        </p:nvSpPr>
        <p:spPr>
          <a:xfrm>
            <a:off x="7549637" y="5894096"/>
            <a:ext cx="2912165" cy="923330"/>
          </a:xfrm>
          <a:prstGeom prst="rect">
            <a:avLst/>
          </a:prstGeom>
          <a:noFill/>
        </p:spPr>
        <p:txBody>
          <a:bodyPr wrap="square" rtlCol="0">
            <a:spAutoFit/>
          </a:bodyPr>
          <a:lstStyle/>
          <a:p>
            <a:pPr algn="ctr"/>
            <a:r>
              <a:rPr lang="en-US" dirty="0"/>
              <a:t>Hospitality – Hotels, Theme Parks, Sports Complexes</a:t>
            </a:r>
          </a:p>
          <a:p>
            <a:endParaRPr lang="en-US" dirty="0"/>
          </a:p>
        </p:txBody>
      </p:sp>
      <p:sp>
        <p:nvSpPr>
          <p:cNvPr id="23" name="TextBox 22">
            <a:extLst>
              <a:ext uri="{FF2B5EF4-FFF2-40B4-BE49-F238E27FC236}">
                <a16:creationId xmlns:a16="http://schemas.microsoft.com/office/drawing/2014/main" id="{71CF10DC-B481-80AE-98F6-0A1C03381402}"/>
              </a:ext>
            </a:extLst>
          </p:cNvPr>
          <p:cNvSpPr txBox="1"/>
          <p:nvPr/>
        </p:nvSpPr>
        <p:spPr>
          <a:xfrm>
            <a:off x="9005720" y="4268065"/>
            <a:ext cx="2912165" cy="646331"/>
          </a:xfrm>
          <a:prstGeom prst="rect">
            <a:avLst/>
          </a:prstGeom>
          <a:noFill/>
        </p:spPr>
        <p:txBody>
          <a:bodyPr wrap="square" rtlCol="0">
            <a:spAutoFit/>
          </a:bodyPr>
          <a:lstStyle/>
          <a:p>
            <a:pPr algn="ctr"/>
            <a:r>
              <a:rPr lang="en-US" dirty="0"/>
              <a:t>Industrial Complexes</a:t>
            </a:r>
          </a:p>
          <a:p>
            <a:endParaRPr lang="en-US" dirty="0"/>
          </a:p>
        </p:txBody>
      </p:sp>
      <p:sp>
        <p:nvSpPr>
          <p:cNvPr id="24" name="TextBox 23">
            <a:extLst>
              <a:ext uri="{FF2B5EF4-FFF2-40B4-BE49-F238E27FC236}">
                <a16:creationId xmlns:a16="http://schemas.microsoft.com/office/drawing/2014/main" id="{25C7FA21-88F1-2DE2-A9B5-DE64A6D2BF7F}"/>
              </a:ext>
            </a:extLst>
          </p:cNvPr>
          <p:cNvSpPr txBox="1"/>
          <p:nvPr/>
        </p:nvSpPr>
        <p:spPr>
          <a:xfrm>
            <a:off x="4047242" y="5849653"/>
            <a:ext cx="2912165" cy="1200329"/>
          </a:xfrm>
          <a:prstGeom prst="rect">
            <a:avLst/>
          </a:prstGeom>
          <a:noFill/>
        </p:spPr>
        <p:txBody>
          <a:bodyPr wrap="square" rtlCol="0">
            <a:spAutoFit/>
          </a:bodyPr>
          <a:lstStyle/>
          <a:p>
            <a:pPr algn="ctr"/>
            <a:r>
              <a:rPr lang="en-US" dirty="0"/>
              <a:t>Education – K-12 School Districts, Colleges, Universities</a:t>
            </a:r>
          </a:p>
          <a:p>
            <a:endParaRPr lang="en-US" dirty="0"/>
          </a:p>
        </p:txBody>
      </p:sp>
      <p:pic>
        <p:nvPicPr>
          <p:cNvPr id="25" name="Graphic 24" descr="Warehouse with solid fill">
            <a:extLst>
              <a:ext uri="{FF2B5EF4-FFF2-40B4-BE49-F238E27FC236}">
                <a16:creationId xmlns:a16="http://schemas.microsoft.com/office/drawing/2014/main" id="{18CBB9D1-FC55-A09C-2444-5D7DD3F68CE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045933" y="3511657"/>
            <a:ext cx="831743" cy="831743"/>
          </a:xfrm>
          <a:prstGeom prst="rect">
            <a:avLst/>
          </a:prstGeom>
        </p:spPr>
      </p:pic>
      <p:pic>
        <p:nvPicPr>
          <p:cNvPr id="26" name="Graphic 25" descr="Schoolhouse with solid fill">
            <a:extLst>
              <a:ext uri="{FF2B5EF4-FFF2-40B4-BE49-F238E27FC236}">
                <a16:creationId xmlns:a16="http://schemas.microsoft.com/office/drawing/2014/main" id="{578E0578-A42C-7AE4-8CF1-54E416D936E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068572" y="5019213"/>
            <a:ext cx="914400" cy="914400"/>
          </a:xfrm>
          <a:prstGeom prst="rect">
            <a:avLst/>
          </a:prstGeom>
        </p:spPr>
      </p:pic>
      <p:pic>
        <p:nvPicPr>
          <p:cNvPr id="27" name="Graphic 26" descr="Safe with solid fill">
            <a:extLst>
              <a:ext uri="{FF2B5EF4-FFF2-40B4-BE49-F238E27FC236}">
                <a16:creationId xmlns:a16="http://schemas.microsoft.com/office/drawing/2014/main" id="{A1CF514D-7286-872A-384F-E1F451BF9F2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086684" y="5075283"/>
            <a:ext cx="914400" cy="914400"/>
          </a:xfrm>
          <a:prstGeom prst="rect">
            <a:avLst/>
          </a:prstGeom>
        </p:spPr>
      </p:pic>
    </p:spTree>
    <p:extLst>
      <p:ext uri="{BB962C8B-B14F-4D97-AF65-F5344CB8AC3E}">
        <p14:creationId xmlns:p14="http://schemas.microsoft.com/office/powerpoint/2010/main" val="3396501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23A5E12-DE0A-00EC-0459-543E91C40499}"/>
              </a:ext>
            </a:extLst>
          </p:cNvPr>
          <p:cNvGrpSpPr/>
          <p:nvPr/>
        </p:nvGrpSpPr>
        <p:grpSpPr>
          <a:xfrm>
            <a:off x="5505275" y="-135163"/>
            <a:ext cx="4750676" cy="1640498"/>
            <a:chOff x="406501" y="3985"/>
            <a:chExt cx="4750676" cy="1640498"/>
          </a:xfrm>
        </p:grpSpPr>
        <p:sp>
          <p:nvSpPr>
            <p:cNvPr id="5" name="TextBox 4">
              <a:extLst>
                <a:ext uri="{FF2B5EF4-FFF2-40B4-BE49-F238E27FC236}">
                  <a16:creationId xmlns:a16="http://schemas.microsoft.com/office/drawing/2014/main" id="{4310B8DC-87D9-02D9-8285-35B68C974189}"/>
                </a:ext>
              </a:extLst>
            </p:cNvPr>
            <p:cNvSpPr txBox="1"/>
            <p:nvPr/>
          </p:nvSpPr>
          <p:spPr>
            <a:xfrm>
              <a:off x="406501" y="3985"/>
              <a:ext cx="2919218" cy="1015663"/>
            </a:xfrm>
            <a:prstGeom prst="rect">
              <a:avLst/>
            </a:prstGeom>
            <a:noFill/>
          </p:spPr>
          <p:txBody>
            <a:bodyPr wrap="square" rtlCol="0">
              <a:spAutoFit/>
            </a:bodyPr>
            <a:lstStyle/>
            <a:p>
              <a:r>
                <a:rPr lang="en-US" sz="6000" dirty="0"/>
                <a:t>Property</a:t>
              </a:r>
            </a:p>
          </p:txBody>
        </p:sp>
        <p:sp>
          <p:nvSpPr>
            <p:cNvPr id="6" name="TextBox 5">
              <a:extLst>
                <a:ext uri="{FF2B5EF4-FFF2-40B4-BE49-F238E27FC236}">
                  <a16:creationId xmlns:a16="http://schemas.microsoft.com/office/drawing/2014/main" id="{52D35F67-2423-EB17-5E3A-743DDC421DE4}"/>
                </a:ext>
              </a:extLst>
            </p:cNvPr>
            <p:cNvSpPr txBox="1"/>
            <p:nvPr/>
          </p:nvSpPr>
          <p:spPr>
            <a:xfrm>
              <a:off x="406501" y="628820"/>
              <a:ext cx="4750676" cy="1015663"/>
            </a:xfrm>
            <a:prstGeom prst="rect">
              <a:avLst/>
            </a:prstGeom>
            <a:noFill/>
          </p:spPr>
          <p:txBody>
            <a:bodyPr wrap="square" rtlCol="0">
              <a:spAutoFit/>
            </a:bodyPr>
            <a:lstStyle/>
            <a:p>
              <a:r>
                <a:rPr lang="en-US" sz="6000" dirty="0"/>
                <a:t>Management</a:t>
              </a:r>
            </a:p>
          </p:txBody>
        </p:sp>
      </p:grpSp>
      <p:sp>
        <p:nvSpPr>
          <p:cNvPr id="7" name="Rectangle 6">
            <a:extLst>
              <a:ext uri="{FF2B5EF4-FFF2-40B4-BE49-F238E27FC236}">
                <a16:creationId xmlns:a16="http://schemas.microsoft.com/office/drawing/2014/main" id="{ECBCFA14-92E1-89D1-08FD-F8BA044B53B7}"/>
              </a:ext>
            </a:extLst>
          </p:cNvPr>
          <p:cNvSpPr/>
          <p:nvPr/>
        </p:nvSpPr>
        <p:spPr>
          <a:xfrm>
            <a:off x="5675085" y="1482475"/>
            <a:ext cx="348863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0AE6DF8-90F3-ACA8-7E5E-3B6E2828686C}"/>
              </a:ext>
            </a:extLst>
          </p:cNvPr>
          <p:cNvSpPr txBox="1"/>
          <p:nvPr/>
        </p:nvSpPr>
        <p:spPr>
          <a:xfrm>
            <a:off x="5505275" y="1674674"/>
            <a:ext cx="6097656" cy="1631216"/>
          </a:xfrm>
          <a:prstGeom prst="rect">
            <a:avLst/>
          </a:prstGeom>
          <a:noFill/>
        </p:spPr>
        <p:txBody>
          <a:bodyPr wrap="square">
            <a:spAutoFit/>
          </a:bodyPr>
          <a:lstStyle/>
          <a:p>
            <a:pPr algn="l"/>
            <a:r>
              <a:rPr lang="en-US" sz="1800" b="0" i="0" u="none" strike="noStrike" baseline="0" dirty="0">
                <a:latin typeface="Gotham Bold" pitchFamily="50" charset="0"/>
              </a:rPr>
              <a:t> </a:t>
            </a:r>
            <a:r>
              <a:rPr lang="en-US" sz="2000" b="0" i="0" u="none" strike="noStrike" baseline="0" dirty="0">
                <a:solidFill>
                  <a:srgbClr val="EE8B40"/>
                </a:solidFill>
              </a:rPr>
              <a:t>“</a:t>
            </a:r>
            <a:r>
              <a:rPr lang="en-US" sz="2000" b="0" i="0" u="none" strike="noStrike" baseline="0" dirty="0">
                <a:solidFill>
                  <a:srgbClr val="57585A"/>
                </a:solidFill>
              </a:rPr>
              <a:t>The knowledge I have gained as a result of my BOMI education has propelled me to advance my career path to all new levels. The lessons have helped me understand my career better, as well as be more productive.</a:t>
            </a:r>
            <a:r>
              <a:rPr lang="en-US" sz="2000" b="0" i="0" u="none" strike="noStrike" baseline="0" dirty="0">
                <a:solidFill>
                  <a:srgbClr val="EE8B40"/>
                </a:solidFill>
              </a:rPr>
              <a:t>”</a:t>
            </a:r>
          </a:p>
          <a:p>
            <a:pPr algn="r"/>
            <a:r>
              <a:rPr lang="en-US" sz="2000" b="0" i="1" u="none" strike="noStrike" baseline="0" dirty="0">
                <a:solidFill>
                  <a:srgbClr val="57585A"/>
                </a:solidFill>
              </a:rPr>
              <a:t>-Daniel J. Gallagher, RPA®</a:t>
            </a:r>
            <a:endParaRPr lang="en-US" sz="2000" dirty="0"/>
          </a:p>
        </p:txBody>
      </p:sp>
      <p:pic>
        <p:nvPicPr>
          <p:cNvPr id="11" name="Picture 10" descr="A person wearing glasses&#10;&#10;Description automatically generated with medium confidence">
            <a:extLst>
              <a:ext uri="{FF2B5EF4-FFF2-40B4-BE49-F238E27FC236}">
                <a16:creationId xmlns:a16="http://schemas.microsoft.com/office/drawing/2014/main" id="{C8D471B1-64DB-7450-E7DA-1719DD484892}"/>
              </a:ext>
            </a:extLst>
          </p:cNvPr>
          <p:cNvPicPr>
            <a:picLocks noChangeAspect="1"/>
          </p:cNvPicPr>
          <p:nvPr/>
        </p:nvPicPr>
        <p:blipFill rotWithShape="1">
          <a:blip r:embed="rId3">
            <a:extLst>
              <a:ext uri="{28A0092B-C50C-407E-A947-70E740481C1C}">
                <a14:useLocalDpi xmlns:a14="http://schemas.microsoft.com/office/drawing/2010/main" val="0"/>
              </a:ext>
            </a:extLst>
          </a:blip>
          <a:srcRect l="7748" r="46071"/>
          <a:stretch/>
        </p:blipFill>
        <p:spPr>
          <a:xfrm>
            <a:off x="-98709" y="1"/>
            <a:ext cx="4750676" cy="6858000"/>
          </a:xfrm>
          <a:prstGeom prst="rect">
            <a:avLst/>
          </a:prstGeom>
        </p:spPr>
      </p:pic>
      <p:sp>
        <p:nvSpPr>
          <p:cNvPr id="2" name="TextBox 1">
            <a:extLst>
              <a:ext uri="{FF2B5EF4-FFF2-40B4-BE49-F238E27FC236}">
                <a16:creationId xmlns:a16="http://schemas.microsoft.com/office/drawing/2014/main" id="{48D841D7-C25F-EC7B-B799-C07479EBB56D}"/>
              </a:ext>
            </a:extLst>
          </p:cNvPr>
          <p:cNvSpPr txBox="1"/>
          <p:nvPr/>
        </p:nvSpPr>
        <p:spPr>
          <a:xfrm>
            <a:off x="5538063" y="3734239"/>
            <a:ext cx="4614341" cy="369332"/>
          </a:xfrm>
          <a:prstGeom prst="rect">
            <a:avLst/>
          </a:prstGeom>
          <a:noFill/>
        </p:spPr>
        <p:txBody>
          <a:bodyPr wrap="square" rtlCol="0">
            <a:spAutoFit/>
          </a:bodyPr>
          <a:lstStyle/>
          <a:p>
            <a:r>
              <a:rPr lang="en-US" b="1" dirty="0">
                <a:solidFill>
                  <a:srgbClr val="EF8C40"/>
                </a:solidFill>
              </a:rPr>
              <a:t>CAREER PATHS – STACKABLE CREDENTIALS</a:t>
            </a:r>
          </a:p>
        </p:txBody>
      </p:sp>
      <p:pic>
        <p:nvPicPr>
          <p:cNvPr id="8" name="Graphic 7" descr="Badge 1 with solid fill">
            <a:extLst>
              <a:ext uri="{FF2B5EF4-FFF2-40B4-BE49-F238E27FC236}">
                <a16:creationId xmlns:a16="http://schemas.microsoft.com/office/drawing/2014/main" id="{D47F4936-9805-5650-9702-7F09BE916D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92381" y="4116672"/>
            <a:ext cx="469630" cy="469630"/>
          </a:xfrm>
          <a:prstGeom prst="rect">
            <a:avLst/>
          </a:prstGeom>
        </p:spPr>
      </p:pic>
      <p:pic>
        <p:nvPicPr>
          <p:cNvPr id="12" name="Graphic 11" descr="Badge with solid fill">
            <a:extLst>
              <a:ext uri="{FF2B5EF4-FFF2-40B4-BE49-F238E27FC236}">
                <a16:creationId xmlns:a16="http://schemas.microsoft.com/office/drawing/2014/main" id="{93C29521-2692-CB73-95AA-885F9D28C7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98868" y="4586302"/>
            <a:ext cx="469630" cy="469630"/>
          </a:xfrm>
          <a:prstGeom prst="rect">
            <a:avLst/>
          </a:prstGeom>
        </p:spPr>
      </p:pic>
      <p:pic>
        <p:nvPicPr>
          <p:cNvPr id="14" name="Graphic 13" descr="Badge 3 with solid fill">
            <a:extLst>
              <a:ext uri="{FF2B5EF4-FFF2-40B4-BE49-F238E27FC236}">
                <a16:creationId xmlns:a16="http://schemas.microsoft.com/office/drawing/2014/main" id="{2A6434BD-0D9C-F6EF-65B5-5842224656E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08401" y="5034606"/>
            <a:ext cx="504057" cy="504057"/>
          </a:xfrm>
          <a:prstGeom prst="rect">
            <a:avLst/>
          </a:prstGeom>
        </p:spPr>
      </p:pic>
      <p:sp>
        <p:nvSpPr>
          <p:cNvPr id="15" name="TextBox 14">
            <a:extLst>
              <a:ext uri="{FF2B5EF4-FFF2-40B4-BE49-F238E27FC236}">
                <a16:creationId xmlns:a16="http://schemas.microsoft.com/office/drawing/2014/main" id="{970E3A7C-F16A-5FC6-3038-935048EA3A97}"/>
              </a:ext>
            </a:extLst>
          </p:cNvPr>
          <p:cNvSpPr txBox="1"/>
          <p:nvPr/>
        </p:nvSpPr>
        <p:spPr>
          <a:xfrm>
            <a:off x="6081715" y="4708976"/>
            <a:ext cx="4685555" cy="338554"/>
          </a:xfrm>
          <a:prstGeom prst="rect">
            <a:avLst/>
          </a:prstGeom>
          <a:noFill/>
        </p:spPr>
        <p:txBody>
          <a:bodyPr wrap="square" rtlCol="0">
            <a:spAutoFit/>
          </a:bodyPr>
          <a:lstStyle/>
          <a:p>
            <a:r>
              <a:rPr lang="en-US" sz="1600" dirty="0"/>
              <a:t>Earn a certificate – two additional courses</a:t>
            </a:r>
          </a:p>
        </p:txBody>
      </p:sp>
      <p:sp>
        <p:nvSpPr>
          <p:cNvPr id="16" name="TextBox 15">
            <a:extLst>
              <a:ext uri="{FF2B5EF4-FFF2-40B4-BE49-F238E27FC236}">
                <a16:creationId xmlns:a16="http://schemas.microsoft.com/office/drawing/2014/main" id="{AB338E54-319C-1AF5-1EE5-2F938D1D8B5E}"/>
              </a:ext>
            </a:extLst>
          </p:cNvPr>
          <p:cNvSpPr txBox="1"/>
          <p:nvPr/>
        </p:nvSpPr>
        <p:spPr>
          <a:xfrm>
            <a:off x="6061403" y="5157781"/>
            <a:ext cx="5475420" cy="338554"/>
          </a:xfrm>
          <a:prstGeom prst="rect">
            <a:avLst/>
          </a:prstGeom>
          <a:noFill/>
        </p:spPr>
        <p:txBody>
          <a:bodyPr wrap="square" rtlCol="0">
            <a:spAutoFit/>
          </a:bodyPr>
          <a:lstStyle/>
          <a:p>
            <a:r>
              <a:rPr lang="en-US" sz="1600" dirty="0"/>
              <a:t>Achieve a designation – five additional courses + Capstone exam</a:t>
            </a:r>
          </a:p>
        </p:txBody>
      </p:sp>
      <p:sp>
        <p:nvSpPr>
          <p:cNvPr id="17" name="TextBox 16">
            <a:extLst>
              <a:ext uri="{FF2B5EF4-FFF2-40B4-BE49-F238E27FC236}">
                <a16:creationId xmlns:a16="http://schemas.microsoft.com/office/drawing/2014/main" id="{6F342279-E8B9-DC61-BE7E-91CBBA39117C}"/>
              </a:ext>
            </a:extLst>
          </p:cNvPr>
          <p:cNvSpPr txBox="1"/>
          <p:nvPr/>
        </p:nvSpPr>
        <p:spPr>
          <a:xfrm>
            <a:off x="6081715" y="4228235"/>
            <a:ext cx="4685555" cy="338554"/>
          </a:xfrm>
          <a:prstGeom prst="rect">
            <a:avLst/>
          </a:prstGeom>
          <a:noFill/>
        </p:spPr>
        <p:txBody>
          <a:bodyPr wrap="square" rtlCol="0">
            <a:spAutoFit/>
          </a:bodyPr>
          <a:lstStyle/>
          <a:p>
            <a:r>
              <a:rPr lang="en-US" sz="1600" dirty="0"/>
              <a:t>Start with a course</a:t>
            </a:r>
          </a:p>
        </p:txBody>
      </p:sp>
      <p:sp>
        <p:nvSpPr>
          <p:cNvPr id="18" name="TextBox 17">
            <a:extLst>
              <a:ext uri="{FF2B5EF4-FFF2-40B4-BE49-F238E27FC236}">
                <a16:creationId xmlns:a16="http://schemas.microsoft.com/office/drawing/2014/main" id="{EA64BD1F-25E5-96FA-B61B-D3EDB586A3CA}"/>
              </a:ext>
            </a:extLst>
          </p:cNvPr>
          <p:cNvSpPr txBox="1"/>
          <p:nvPr/>
        </p:nvSpPr>
        <p:spPr>
          <a:xfrm>
            <a:off x="6062011" y="5635489"/>
            <a:ext cx="5756823" cy="338554"/>
          </a:xfrm>
          <a:prstGeom prst="rect">
            <a:avLst/>
          </a:prstGeom>
          <a:noFill/>
        </p:spPr>
        <p:txBody>
          <a:bodyPr wrap="square" rtlCol="0">
            <a:spAutoFit/>
          </a:bodyPr>
          <a:lstStyle/>
          <a:p>
            <a:r>
              <a:rPr lang="en-US" sz="1600" dirty="0"/>
              <a:t>Maintain a designation – complete 18 CPD credits over three years</a:t>
            </a:r>
          </a:p>
        </p:txBody>
      </p:sp>
      <p:pic>
        <p:nvPicPr>
          <p:cNvPr id="20" name="Graphic 19" descr="Badge 4 with solid fill">
            <a:extLst>
              <a:ext uri="{FF2B5EF4-FFF2-40B4-BE49-F238E27FC236}">
                <a16:creationId xmlns:a16="http://schemas.microsoft.com/office/drawing/2014/main" id="{3FCB0A27-F776-00BD-5A78-013DD2F03CE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47584" y="5557273"/>
            <a:ext cx="469630" cy="469630"/>
          </a:xfrm>
          <a:prstGeom prst="rect">
            <a:avLst/>
          </a:prstGeom>
        </p:spPr>
      </p:pic>
    </p:spTree>
    <p:extLst>
      <p:ext uri="{BB962C8B-B14F-4D97-AF65-F5344CB8AC3E}">
        <p14:creationId xmlns:p14="http://schemas.microsoft.com/office/powerpoint/2010/main" val="2463213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2B23AC44-419E-C375-1146-583B722A36BD}"/>
              </a:ext>
            </a:extLst>
          </p:cNvPr>
          <p:cNvGrpSpPr/>
          <p:nvPr/>
        </p:nvGrpSpPr>
        <p:grpSpPr>
          <a:xfrm>
            <a:off x="6923001" y="4187938"/>
            <a:ext cx="1276280" cy="1660361"/>
            <a:chOff x="5233385" y="3695518"/>
            <a:chExt cx="1276280" cy="2650228"/>
          </a:xfrm>
        </p:grpSpPr>
        <p:sp>
          <p:nvSpPr>
            <p:cNvPr id="66" name="Rectangle: Rounded Corners 65">
              <a:extLst>
                <a:ext uri="{FF2B5EF4-FFF2-40B4-BE49-F238E27FC236}">
                  <a16:creationId xmlns:a16="http://schemas.microsoft.com/office/drawing/2014/main" id="{31EE6C0A-1F49-D7D0-7121-F24D1D40AF5F}"/>
                </a:ext>
              </a:extLst>
            </p:cNvPr>
            <p:cNvSpPr/>
            <p:nvPr/>
          </p:nvSpPr>
          <p:spPr>
            <a:xfrm>
              <a:off x="5233385" y="3817587"/>
              <a:ext cx="1150742" cy="2406089"/>
            </a:xfrm>
            <a:prstGeom prst="roundRect">
              <a:avLst/>
            </a:prstGeom>
            <a:noFill/>
            <a:ln w="76200">
              <a:solidFill>
                <a:srgbClr val="368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Rounded Corners 66">
              <a:extLst>
                <a:ext uri="{FF2B5EF4-FFF2-40B4-BE49-F238E27FC236}">
                  <a16:creationId xmlns:a16="http://schemas.microsoft.com/office/drawing/2014/main" id="{887C1946-F313-DC11-A2AA-3DB5CEE10B5F}"/>
                </a:ext>
              </a:extLst>
            </p:cNvPr>
            <p:cNvSpPr/>
            <p:nvPr/>
          </p:nvSpPr>
          <p:spPr>
            <a:xfrm>
              <a:off x="6137195" y="3695518"/>
              <a:ext cx="372470" cy="26502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AF5EECB5-F93B-581C-C15A-4F59B880D9A3}"/>
              </a:ext>
            </a:extLst>
          </p:cNvPr>
          <p:cNvGrpSpPr/>
          <p:nvPr/>
        </p:nvGrpSpPr>
        <p:grpSpPr>
          <a:xfrm rot="10800000">
            <a:off x="3559193" y="4190985"/>
            <a:ext cx="1253166" cy="1654265"/>
            <a:chOff x="5233385" y="3695518"/>
            <a:chExt cx="1276280" cy="2650228"/>
          </a:xfrm>
        </p:grpSpPr>
        <p:sp>
          <p:nvSpPr>
            <p:cNvPr id="63" name="Rectangle: Rounded Corners 62">
              <a:extLst>
                <a:ext uri="{FF2B5EF4-FFF2-40B4-BE49-F238E27FC236}">
                  <a16:creationId xmlns:a16="http://schemas.microsoft.com/office/drawing/2014/main" id="{3C094424-A09B-B72D-5658-E3DAA34DE756}"/>
                </a:ext>
              </a:extLst>
            </p:cNvPr>
            <p:cNvSpPr/>
            <p:nvPr/>
          </p:nvSpPr>
          <p:spPr>
            <a:xfrm>
              <a:off x="5233385" y="3817587"/>
              <a:ext cx="1150742" cy="2406089"/>
            </a:xfrm>
            <a:prstGeom prst="roundRect">
              <a:avLst/>
            </a:prstGeom>
            <a:noFill/>
            <a:ln w="76200">
              <a:solidFill>
                <a:srgbClr val="368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63">
              <a:extLst>
                <a:ext uri="{FF2B5EF4-FFF2-40B4-BE49-F238E27FC236}">
                  <a16:creationId xmlns:a16="http://schemas.microsoft.com/office/drawing/2014/main" id="{5FAAF1C8-2230-0514-A969-280E6D74C4D0}"/>
                </a:ext>
              </a:extLst>
            </p:cNvPr>
            <p:cNvSpPr/>
            <p:nvPr/>
          </p:nvSpPr>
          <p:spPr>
            <a:xfrm>
              <a:off x="6137195" y="3695518"/>
              <a:ext cx="372470" cy="26502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62033384-54A3-4014-9360-A3E5DA50FB61}"/>
              </a:ext>
            </a:extLst>
          </p:cNvPr>
          <p:cNvGrpSpPr/>
          <p:nvPr/>
        </p:nvGrpSpPr>
        <p:grpSpPr>
          <a:xfrm rot="10800000">
            <a:off x="9725425" y="4200131"/>
            <a:ext cx="1276280" cy="1660361"/>
            <a:chOff x="5233385" y="3695518"/>
            <a:chExt cx="1276280" cy="2650228"/>
          </a:xfrm>
        </p:grpSpPr>
        <p:sp>
          <p:nvSpPr>
            <p:cNvPr id="61" name="Rectangle: Rounded Corners 60">
              <a:extLst>
                <a:ext uri="{FF2B5EF4-FFF2-40B4-BE49-F238E27FC236}">
                  <a16:creationId xmlns:a16="http://schemas.microsoft.com/office/drawing/2014/main" id="{01D0A238-7015-4422-A1A2-72DC4C8376F1}"/>
                </a:ext>
              </a:extLst>
            </p:cNvPr>
            <p:cNvSpPr/>
            <p:nvPr/>
          </p:nvSpPr>
          <p:spPr>
            <a:xfrm>
              <a:off x="5233385" y="3817587"/>
              <a:ext cx="1150742" cy="2406089"/>
            </a:xfrm>
            <a:prstGeom prst="roundRect">
              <a:avLst/>
            </a:prstGeom>
            <a:noFill/>
            <a:ln w="76200">
              <a:solidFill>
                <a:srgbClr val="368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Rounded Corners 61">
              <a:extLst>
                <a:ext uri="{FF2B5EF4-FFF2-40B4-BE49-F238E27FC236}">
                  <a16:creationId xmlns:a16="http://schemas.microsoft.com/office/drawing/2014/main" id="{89F9B842-DDBB-4159-ADA8-1BCC108C5637}"/>
                </a:ext>
              </a:extLst>
            </p:cNvPr>
            <p:cNvSpPr/>
            <p:nvPr/>
          </p:nvSpPr>
          <p:spPr>
            <a:xfrm>
              <a:off x="6137195" y="3695518"/>
              <a:ext cx="372470" cy="26502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CCCEB5A6-B775-46D0-A2B4-42E723103601}"/>
              </a:ext>
            </a:extLst>
          </p:cNvPr>
          <p:cNvGrpSpPr/>
          <p:nvPr/>
        </p:nvGrpSpPr>
        <p:grpSpPr>
          <a:xfrm>
            <a:off x="903917" y="4200131"/>
            <a:ext cx="1253166" cy="1654265"/>
            <a:chOff x="5233385" y="3695518"/>
            <a:chExt cx="1276280" cy="2650228"/>
          </a:xfrm>
        </p:grpSpPr>
        <p:sp>
          <p:nvSpPr>
            <p:cNvPr id="55" name="Rectangle: Rounded Corners 54">
              <a:extLst>
                <a:ext uri="{FF2B5EF4-FFF2-40B4-BE49-F238E27FC236}">
                  <a16:creationId xmlns:a16="http://schemas.microsoft.com/office/drawing/2014/main" id="{039C3EDD-DA81-40E7-8092-B0DF0E0C1C27}"/>
                </a:ext>
              </a:extLst>
            </p:cNvPr>
            <p:cNvSpPr/>
            <p:nvPr/>
          </p:nvSpPr>
          <p:spPr>
            <a:xfrm>
              <a:off x="5233385" y="3817587"/>
              <a:ext cx="1150742" cy="2406089"/>
            </a:xfrm>
            <a:prstGeom prst="roundRect">
              <a:avLst/>
            </a:prstGeom>
            <a:noFill/>
            <a:ln w="76200">
              <a:solidFill>
                <a:srgbClr val="368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55">
              <a:extLst>
                <a:ext uri="{FF2B5EF4-FFF2-40B4-BE49-F238E27FC236}">
                  <a16:creationId xmlns:a16="http://schemas.microsoft.com/office/drawing/2014/main" id="{33B5AEA6-F3C5-425A-A4D1-71B85A2EACF1}"/>
                </a:ext>
              </a:extLst>
            </p:cNvPr>
            <p:cNvSpPr/>
            <p:nvPr/>
          </p:nvSpPr>
          <p:spPr>
            <a:xfrm>
              <a:off x="6137195" y="3695518"/>
              <a:ext cx="372470" cy="26502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AE7BF245-FA91-4FB2-B569-B3A5C2385701}"/>
              </a:ext>
            </a:extLst>
          </p:cNvPr>
          <p:cNvSpPr/>
          <p:nvPr/>
        </p:nvSpPr>
        <p:spPr>
          <a:xfrm>
            <a:off x="854606" y="1598764"/>
            <a:ext cx="348863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5A6DE92C-A53B-487F-971A-DBA5DFD31635}"/>
              </a:ext>
            </a:extLst>
          </p:cNvPr>
          <p:cNvGrpSpPr/>
          <p:nvPr/>
        </p:nvGrpSpPr>
        <p:grpSpPr>
          <a:xfrm>
            <a:off x="363774" y="-3397"/>
            <a:ext cx="4793404" cy="1690015"/>
            <a:chOff x="324899" y="446163"/>
            <a:chExt cx="4793404" cy="1690015"/>
          </a:xfrm>
        </p:grpSpPr>
        <p:sp>
          <p:nvSpPr>
            <p:cNvPr id="6" name="TextBox 5">
              <a:extLst>
                <a:ext uri="{FF2B5EF4-FFF2-40B4-BE49-F238E27FC236}">
                  <a16:creationId xmlns:a16="http://schemas.microsoft.com/office/drawing/2014/main" id="{D690803B-8413-4C87-A98C-9E3D3D896818}"/>
                </a:ext>
              </a:extLst>
            </p:cNvPr>
            <p:cNvSpPr txBox="1"/>
            <p:nvPr/>
          </p:nvSpPr>
          <p:spPr>
            <a:xfrm>
              <a:off x="324899" y="446163"/>
              <a:ext cx="2919218" cy="1015663"/>
            </a:xfrm>
            <a:prstGeom prst="rect">
              <a:avLst/>
            </a:prstGeom>
            <a:noFill/>
          </p:spPr>
          <p:txBody>
            <a:bodyPr wrap="square" rtlCol="0">
              <a:spAutoFit/>
            </a:bodyPr>
            <a:lstStyle/>
            <a:p>
              <a:pPr algn="r"/>
              <a:r>
                <a:rPr lang="en-US" sz="6000" dirty="0"/>
                <a:t>Property </a:t>
              </a:r>
            </a:p>
          </p:txBody>
        </p:sp>
        <p:sp>
          <p:nvSpPr>
            <p:cNvPr id="23" name="TextBox 22">
              <a:extLst>
                <a:ext uri="{FF2B5EF4-FFF2-40B4-BE49-F238E27FC236}">
                  <a16:creationId xmlns:a16="http://schemas.microsoft.com/office/drawing/2014/main" id="{8A0D30CC-33E6-4C88-ACB0-49C3A93F5C92}"/>
                </a:ext>
              </a:extLst>
            </p:cNvPr>
            <p:cNvSpPr txBox="1"/>
            <p:nvPr/>
          </p:nvSpPr>
          <p:spPr>
            <a:xfrm>
              <a:off x="367627" y="1120515"/>
              <a:ext cx="4750676" cy="1015663"/>
            </a:xfrm>
            <a:prstGeom prst="rect">
              <a:avLst/>
            </a:prstGeom>
            <a:noFill/>
          </p:spPr>
          <p:txBody>
            <a:bodyPr wrap="square" rtlCol="0">
              <a:spAutoFit/>
            </a:bodyPr>
            <a:lstStyle/>
            <a:p>
              <a:r>
                <a:rPr lang="en-US" sz="6000" dirty="0"/>
                <a:t>Management</a:t>
              </a:r>
            </a:p>
          </p:txBody>
        </p:sp>
      </p:grpSp>
      <p:pic>
        <p:nvPicPr>
          <p:cNvPr id="8" name="Picture 7" descr="A picture containing text, clipart&#10;&#10;Description automatically generated">
            <a:extLst>
              <a:ext uri="{FF2B5EF4-FFF2-40B4-BE49-F238E27FC236}">
                <a16:creationId xmlns:a16="http://schemas.microsoft.com/office/drawing/2014/main" id="{63824AA4-7712-40E0-9C90-9F40EFD8E4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502" y="2172853"/>
            <a:ext cx="1630346" cy="551809"/>
          </a:xfrm>
          <a:prstGeom prst="rect">
            <a:avLst/>
          </a:prstGeom>
        </p:spPr>
      </p:pic>
      <p:sp>
        <p:nvSpPr>
          <p:cNvPr id="24" name="TextBox 23">
            <a:extLst>
              <a:ext uri="{FF2B5EF4-FFF2-40B4-BE49-F238E27FC236}">
                <a16:creationId xmlns:a16="http://schemas.microsoft.com/office/drawing/2014/main" id="{F510E71B-7693-45F1-AE8D-7889091AE92E}"/>
              </a:ext>
            </a:extLst>
          </p:cNvPr>
          <p:cNvSpPr txBox="1"/>
          <p:nvPr/>
        </p:nvSpPr>
        <p:spPr>
          <a:xfrm>
            <a:off x="2094553" y="2548846"/>
            <a:ext cx="3393955" cy="584775"/>
          </a:xfrm>
          <a:prstGeom prst="rect">
            <a:avLst/>
          </a:prstGeom>
          <a:noFill/>
        </p:spPr>
        <p:txBody>
          <a:bodyPr wrap="square" rtlCol="0">
            <a:spAutoFit/>
          </a:bodyPr>
          <a:lstStyle/>
          <a:p>
            <a:r>
              <a:rPr lang="en-US" sz="1400" b="1" dirty="0">
                <a:solidFill>
                  <a:srgbClr val="36869A"/>
                </a:solidFill>
              </a:rPr>
              <a:t>Property Administrator Certificate</a:t>
            </a:r>
          </a:p>
          <a:p>
            <a:endParaRPr lang="en-US" dirty="0"/>
          </a:p>
        </p:txBody>
      </p:sp>
      <p:sp>
        <p:nvSpPr>
          <p:cNvPr id="38" name="TextBox 37">
            <a:extLst>
              <a:ext uri="{FF2B5EF4-FFF2-40B4-BE49-F238E27FC236}">
                <a16:creationId xmlns:a16="http://schemas.microsoft.com/office/drawing/2014/main" id="{9F646E12-D6B3-4954-A2FE-8E92D49C81A5}"/>
              </a:ext>
            </a:extLst>
          </p:cNvPr>
          <p:cNvSpPr txBox="1"/>
          <p:nvPr/>
        </p:nvSpPr>
        <p:spPr>
          <a:xfrm>
            <a:off x="2015584" y="2847785"/>
            <a:ext cx="3873062" cy="738664"/>
          </a:xfrm>
          <a:prstGeom prst="rect">
            <a:avLst/>
          </a:prstGeom>
          <a:noFill/>
        </p:spPr>
        <p:txBody>
          <a:bodyPr wrap="square" rtlCol="0">
            <a:spAutoFit/>
          </a:bodyPr>
          <a:lstStyle/>
          <a:p>
            <a:pPr marL="285750" indent="-285750">
              <a:buFont typeface="Wingdings" panose="05000000000000000000" pitchFamily="2" charset="2"/>
              <a:buChar char="ü"/>
            </a:pPr>
            <a:r>
              <a:rPr lang="en-US" sz="1400" dirty="0"/>
              <a:t>Budgeting &amp; Accounting</a:t>
            </a:r>
          </a:p>
          <a:p>
            <a:pPr marL="285750" indent="-285750">
              <a:buFont typeface="Wingdings" panose="05000000000000000000" pitchFamily="2" charset="2"/>
              <a:buChar char="ü"/>
            </a:pPr>
            <a:r>
              <a:rPr lang="en-US" sz="1400" dirty="0"/>
              <a:t>Design, Operation &amp; Maintenance, I</a:t>
            </a:r>
          </a:p>
          <a:p>
            <a:pPr marL="285750" indent="-285750">
              <a:buFont typeface="Wingdings" panose="05000000000000000000" pitchFamily="2" charset="2"/>
              <a:buChar char="ü"/>
            </a:pPr>
            <a:r>
              <a:rPr lang="en-US" sz="1400" dirty="0"/>
              <a:t>Design, Operation &amp; Maintenance, II</a:t>
            </a:r>
          </a:p>
        </p:txBody>
      </p:sp>
      <p:pic>
        <p:nvPicPr>
          <p:cNvPr id="10" name="Picture 9" descr="A picture containing text, clipart&#10;&#10;Description automatically generated">
            <a:extLst>
              <a:ext uri="{FF2B5EF4-FFF2-40B4-BE49-F238E27FC236}">
                <a16:creationId xmlns:a16="http://schemas.microsoft.com/office/drawing/2014/main" id="{11B77807-1E73-440D-B6D8-D4B7F697F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2136" y="2172853"/>
            <a:ext cx="1971685" cy="486873"/>
          </a:xfrm>
          <a:prstGeom prst="rect">
            <a:avLst/>
          </a:prstGeom>
        </p:spPr>
      </p:pic>
      <p:sp>
        <p:nvSpPr>
          <p:cNvPr id="27" name="TextBox 26">
            <a:extLst>
              <a:ext uri="{FF2B5EF4-FFF2-40B4-BE49-F238E27FC236}">
                <a16:creationId xmlns:a16="http://schemas.microsoft.com/office/drawing/2014/main" id="{7AC737A9-DB2D-4FD9-9839-1101804BCB05}"/>
              </a:ext>
            </a:extLst>
          </p:cNvPr>
          <p:cNvSpPr txBox="1"/>
          <p:nvPr/>
        </p:nvSpPr>
        <p:spPr>
          <a:xfrm>
            <a:off x="8268049" y="2462367"/>
            <a:ext cx="4578960" cy="584775"/>
          </a:xfrm>
          <a:prstGeom prst="rect">
            <a:avLst/>
          </a:prstGeom>
          <a:noFill/>
        </p:spPr>
        <p:txBody>
          <a:bodyPr wrap="square" rtlCol="0">
            <a:spAutoFit/>
          </a:bodyPr>
          <a:lstStyle/>
          <a:p>
            <a:r>
              <a:rPr lang="en-US" sz="1400" b="1" dirty="0">
                <a:solidFill>
                  <a:srgbClr val="36869A"/>
                </a:solidFill>
              </a:rPr>
              <a:t>Property Management Financial Proficiency</a:t>
            </a:r>
          </a:p>
          <a:p>
            <a:endParaRPr lang="en-US" dirty="0"/>
          </a:p>
        </p:txBody>
      </p:sp>
      <p:sp>
        <p:nvSpPr>
          <p:cNvPr id="40" name="TextBox 39">
            <a:extLst>
              <a:ext uri="{FF2B5EF4-FFF2-40B4-BE49-F238E27FC236}">
                <a16:creationId xmlns:a16="http://schemas.microsoft.com/office/drawing/2014/main" id="{D3A19CE9-9765-42E4-84A6-60D9A7C666EF}"/>
              </a:ext>
            </a:extLst>
          </p:cNvPr>
          <p:cNvSpPr txBox="1"/>
          <p:nvPr/>
        </p:nvSpPr>
        <p:spPr>
          <a:xfrm>
            <a:off x="8253821" y="2776473"/>
            <a:ext cx="3873062" cy="738664"/>
          </a:xfrm>
          <a:prstGeom prst="rect">
            <a:avLst/>
          </a:prstGeom>
          <a:noFill/>
        </p:spPr>
        <p:txBody>
          <a:bodyPr wrap="square" rtlCol="0">
            <a:spAutoFit/>
          </a:bodyPr>
          <a:lstStyle/>
          <a:p>
            <a:pPr marL="285750" indent="-285750">
              <a:buFont typeface="Wingdings" panose="05000000000000000000" pitchFamily="2" charset="2"/>
              <a:buChar char="ü"/>
            </a:pPr>
            <a:r>
              <a:rPr lang="en-US" sz="1400" dirty="0"/>
              <a:t>Asset Management</a:t>
            </a:r>
          </a:p>
          <a:p>
            <a:pPr marL="285750" indent="-285750">
              <a:buFont typeface="Wingdings" panose="05000000000000000000" pitchFamily="2" charset="2"/>
              <a:buChar char="ü"/>
            </a:pPr>
            <a:r>
              <a:rPr lang="en-US" sz="1400" dirty="0"/>
              <a:t>Budgeting &amp; Accounting</a:t>
            </a:r>
          </a:p>
          <a:p>
            <a:pPr marL="285750" indent="-285750">
              <a:buFont typeface="Wingdings" panose="05000000000000000000" pitchFamily="2" charset="2"/>
              <a:buChar char="ü"/>
            </a:pPr>
            <a:r>
              <a:rPr lang="en-US" sz="1400" dirty="0"/>
              <a:t>Real Estate Investment &amp; Finance</a:t>
            </a:r>
          </a:p>
        </p:txBody>
      </p:sp>
      <p:sp>
        <p:nvSpPr>
          <p:cNvPr id="46" name="TextBox 45">
            <a:extLst>
              <a:ext uri="{FF2B5EF4-FFF2-40B4-BE49-F238E27FC236}">
                <a16:creationId xmlns:a16="http://schemas.microsoft.com/office/drawing/2014/main" id="{F623BFC3-10C9-4AF8-AC8F-6C890EBD08F9}"/>
              </a:ext>
            </a:extLst>
          </p:cNvPr>
          <p:cNvSpPr txBox="1"/>
          <p:nvPr/>
        </p:nvSpPr>
        <p:spPr>
          <a:xfrm>
            <a:off x="7758343" y="4511459"/>
            <a:ext cx="3404020" cy="1169551"/>
          </a:xfrm>
          <a:prstGeom prst="rect">
            <a:avLst/>
          </a:prstGeom>
          <a:noFill/>
        </p:spPr>
        <p:txBody>
          <a:bodyPr wrap="square" rtlCol="0">
            <a:spAutoFit/>
          </a:bodyPr>
          <a:lstStyle/>
          <a:p>
            <a:pPr marL="285750" indent="-285750">
              <a:buFont typeface="Wingdings" panose="05000000000000000000" pitchFamily="2" charset="2"/>
              <a:buChar char="ü"/>
            </a:pPr>
            <a:r>
              <a:rPr lang="en-US" sz="1400" dirty="0"/>
              <a:t>Design, Operation &amp; Maintenance, I</a:t>
            </a:r>
          </a:p>
          <a:p>
            <a:pPr marL="285750" indent="-285750">
              <a:buFont typeface="Wingdings" panose="05000000000000000000" pitchFamily="2" charset="2"/>
              <a:buChar char="ü"/>
            </a:pPr>
            <a:r>
              <a:rPr lang="en-US" sz="1400" dirty="0"/>
              <a:t>Design, Operation &amp; Maintenance, II</a:t>
            </a:r>
          </a:p>
          <a:p>
            <a:pPr marL="285750" indent="-285750">
              <a:buFont typeface="Wingdings" panose="05000000000000000000" pitchFamily="2" charset="2"/>
              <a:buChar char="ü"/>
            </a:pPr>
            <a:r>
              <a:rPr lang="en-US" sz="1400" dirty="0"/>
              <a:t>Environmental Health &amp; Safety</a:t>
            </a:r>
          </a:p>
          <a:p>
            <a:pPr marL="285750" indent="-285750">
              <a:buFont typeface="Wingdings" panose="05000000000000000000" pitchFamily="2" charset="2"/>
              <a:buChar char="ü"/>
            </a:pPr>
            <a:r>
              <a:rPr lang="en-US" sz="1400" dirty="0"/>
              <a:t>Ethics is Good Business</a:t>
            </a:r>
          </a:p>
          <a:p>
            <a:pPr marL="285750" indent="-285750">
              <a:buFont typeface="Wingdings" panose="05000000000000000000" pitchFamily="2" charset="2"/>
              <a:buChar char="ü"/>
            </a:pPr>
            <a:r>
              <a:rPr lang="en-US" sz="1400" dirty="0"/>
              <a:t>Law &amp; Risk Management</a:t>
            </a:r>
          </a:p>
        </p:txBody>
      </p:sp>
      <p:sp>
        <p:nvSpPr>
          <p:cNvPr id="45" name="TextBox 44">
            <a:extLst>
              <a:ext uri="{FF2B5EF4-FFF2-40B4-BE49-F238E27FC236}">
                <a16:creationId xmlns:a16="http://schemas.microsoft.com/office/drawing/2014/main" id="{CE64318A-DD96-41B8-AEBE-894978F6739F}"/>
              </a:ext>
            </a:extLst>
          </p:cNvPr>
          <p:cNvSpPr txBox="1"/>
          <p:nvPr/>
        </p:nvSpPr>
        <p:spPr>
          <a:xfrm>
            <a:off x="1705904" y="4485494"/>
            <a:ext cx="2990687" cy="1169551"/>
          </a:xfrm>
          <a:prstGeom prst="rect">
            <a:avLst/>
          </a:prstGeom>
          <a:noFill/>
        </p:spPr>
        <p:txBody>
          <a:bodyPr wrap="square" rtlCol="0">
            <a:spAutoFit/>
          </a:bodyPr>
          <a:lstStyle/>
          <a:p>
            <a:pPr marL="285750" indent="-285750">
              <a:buFont typeface="Wingdings" panose="05000000000000000000" pitchFamily="2" charset="2"/>
              <a:buChar char="ü"/>
            </a:pPr>
            <a:r>
              <a:rPr lang="en-US" sz="1400" dirty="0"/>
              <a:t>Environmental Health &amp; Safety</a:t>
            </a:r>
          </a:p>
          <a:p>
            <a:pPr marL="285750" indent="-285750">
              <a:buFont typeface="Wingdings" panose="05000000000000000000" pitchFamily="2" charset="2"/>
              <a:buChar char="ü"/>
            </a:pPr>
            <a:r>
              <a:rPr lang="en-US" sz="1400" dirty="0"/>
              <a:t>Ethics is Good Business</a:t>
            </a:r>
          </a:p>
          <a:p>
            <a:pPr marL="285750" indent="-285750">
              <a:buFont typeface="Wingdings" panose="05000000000000000000" pitchFamily="2" charset="2"/>
              <a:buChar char="ü"/>
            </a:pPr>
            <a:r>
              <a:rPr lang="en-US" sz="1400" dirty="0"/>
              <a:t>Law &amp; Risk Management</a:t>
            </a:r>
          </a:p>
          <a:p>
            <a:pPr marL="285750" indent="-285750">
              <a:buFont typeface="Wingdings" panose="05000000000000000000" pitchFamily="2" charset="2"/>
              <a:buChar char="ü"/>
            </a:pPr>
            <a:r>
              <a:rPr lang="en-US" sz="1400" dirty="0"/>
              <a:t>Real Estate Investment &amp; Finance</a:t>
            </a:r>
          </a:p>
          <a:p>
            <a:pPr marL="285750" indent="-285750">
              <a:buFont typeface="Wingdings" panose="05000000000000000000" pitchFamily="2" charset="2"/>
              <a:buChar char="ü"/>
            </a:pPr>
            <a:r>
              <a:rPr lang="en-US" sz="1400" dirty="0"/>
              <a:t>One elective</a:t>
            </a:r>
          </a:p>
        </p:txBody>
      </p:sp>
      <p:pic>
        <p:nvPicPr>
          <p:cNvPr id="11" name="Picture 10" descr="Diagram&#10;&#10;Description automatically generated">
            <a:extLst>
              <a:ext uri="{FF2B5EF4-FFF2-40B4-BE49-F238E27FC236}">
                <a16:creationId xmlns:a16="http://schemas.microsoft.com/office/drawing/2014/main" id="{9D338190-ECE4-4E90-990C-7C30AB6BFCB7}"/>
              </a:ext>
            </a:extLst>
          </p:cNvPr>
          <p:cNvPicPr>
            <a:picLocks noChangeAspect="1"/>
          </p:cNvPicPr>
          <p:nvPr/>
        </p:nvPicPr>
        <p:blipFill rotWithShape="1">
          <a:blip r:embed="rId4">
            <a:extLst>
              <a:ext uri="{28A0092B-C50C-407E-A947-70E740481C1C}">
                <a14:useLocalDpi xmlns:a14="http://schemas.microsoft.com/office/drawing/2010/main" val="0"/>
              </a:ext>
            </a:extLst>
          </a:blip>
          <a:srcRect t="-1" b="4766"/>
          <a:stretch/>
        </p:blipFill>
        <p:spPr>
          <a:xfrm>
            <a:off x="6936493" y="-4997"/>
            <a:ext cx="4020732" cy="1618625"/>
          </a:xfrm>
          <a:prstGeom prst="rect">
            <a:avLst/>
          </a:prstGeom>
        </p:spPr>
      </p:pic>
      <p:sp>
        <p:nvSpPr>
          <p:cNvPr id="14" name="Rectangle 13">
            <a:extLst>
              <a:ext uri="{FF2B5EF4-FFF2-40B4-BE49-F238E27FC236}">
                <a16:creationId xmlns:a16="http://schemas.microsoft.com/office/drawing/2014/main" id="{0E3FC8FF-CCDD-470F-92D9-08A069C3CA62}"/>
              </a:ext>
            </a:extLst>
          </p:cNvPr>
          <p:cNvSpPr/>
          <p:nvPr/>
        </p:nvSpPr>
        <p:spPr>
          <a:xfrm>
            <a:off x="10957225" y="0"/>
            <a:ext cx="1234775" cy="161862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B4F4596-5D1E-4216-9999-DEA94412AFA9}"/>
              </a:ext>
            </a:extLst>
          </p:cNvPr>
          <p:cNvSpPr txBox="1"/>
          <p:nvPr/>
        </p:nvSpPr>
        <p:spPr>
          <a:xfrm>
            <a:off x="5730715" y="-18382"/>
            <a:ext cx="6432288" cy="369332"/>
          </a:xfrm>
          <a:prstGeom prst="rect">
            <a:avLst/>
          </a:prstGeom>
          <a:noFill/>
        </p:spPr>
        <p:txBody>
          <a:bodyPr wrap="square" rtlCol="0">
            <a:spAutoFit/>
          </a:bodyPr>
          <a:lstStyle/>
          <a:p>
            <a:pPr algn="ctr"/>
            <a:r>
              <a:rPr lang="en-US" dirty="0">
                <a:solidFill>
                  <a:srgbClr val="36869A"/>
                </a:solidFill>
              </a:rPr>
              <a:t>BUILDABLE CREDENTIALS</a:t>
            </a:r>
          </a:p>
        </p:txBody>
      </p:sp>
      <p:sp>
        <p:nvSpPr>
          <p:cNvPr id="29" name="Rectangle 28">
            <a:extLst>
              <a:ext uri="{FF2B5EF4-FFF2-40B4-BE49-F238E27FC236}">
                <a16:creationId xmlns:a16="http://schemas.microsoft.com/office/drawing/2014/main" id="{41639CC4-24C9-427F-8C88-5830B2B1779D}"/>
              </a:ext>
            </a:extLst>
          </p:cNvPr>
          <p:cNvSpPr/>
          <p:nvPr/>
        </p:nvSpPr>
        <p:spPr>
          <a:xfrm>
            <a:off x="5701717" y="0"/>
            <a:ext cx="1234775" cy="162989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1CDBA9D7-5C15-4F30-BC73-D5965541E8D0}"/>
              </a:ext>
            </a:extLst>
          </p:cNvPr>
          <p:cNvSpPr/>
          <p:nvPr/>
        </p:nvSpPr>
        <p:spPr>
          <a:xfrm>
            <a:off x="6102540" y="1939563"/>
            <a:ext cx="5737698" cy="1798983"/>
          </a:xfrm>
          <a:prstGeom prst="roundRect">
            <a:avLst/>
          </a:prstGeom>
          <a:noFill/>
          <a:ln w="76200">
            <a:solidFill>
              <a:srgbClr val="368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4C8943F-62BD-4EA6-A4EF-ABFA1C75E13B}"/>
              </a:ext>
            </a:extLst>
          </p:cNvPr>
          <p:cNvSpPr/>
          <p:nvPr/>
        </p:nvSpPr>
        <p:spPr>
          <a:xfrm>
            <a:off x="290473" y="1948707"/>
            <a:ext cx="5293523" cy="1798983"/>
          </a:xfrm>
          <a:prstGeom prst="roundRect">
            <a:avLst/>
          </a:prstGeom>
          <a:noFill/>
          <a:ln w="76200">
            <a:solidFill>
              <a:srgbClr val="368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62D5B6B8-BE04-4174-AEC0-C481091AA0DE}"/>
              </a:ext>
            </a:extLst>
          </p:cNvPr>
          <p:cNvGrpSpPr/>
          <p:nvPr/>
        </p:nvGrpSpPr>
        <p:grpSpPr>
          <a:xfrm>
            <a:off x="2601808" y="3593316"/>
            <a:ext cx="296793" cy="817905"/>
            <a:chOff x="2598924" y="3897805"/>
            <a:chExt cx="282734" cy="1036797"/>
          </a:xfrm>
        </p:grpSpPr>
        <p:cxnSp>
          <p:nvCxnSpPr>
            <p:cNvPr id="16" name="Straight Arrow Connector 15">
              <a:extLst>
                <a:ext uri="{FF2B5EF4-FFF2-40B4-BE49-F238E27FC236}">
                  <a16:creationId xmlns:a16="http://schemas.microsoft.com/office/drawing/2014/main" id="{3BF8BBEA-5683-4F51-BDB3-D9840B85A063}"/>
                </a:ext>
              </a:extLst>
            </p:cNvPr>
            <p:cNvCxnSpPr>
              <a:cxnSpLocks/>
            </p:cNvCxnSpPr>
            <p:nvPr/>
          </p:nvCxnSpPr>
          <p:spPr>
            <a:xfrm>
              <a:off x="2869332" y="4084983"/>
              <a:ext cx="12326" cy="849619"/>
            </a:xfrm>
            <a:prstGeom prst="straightConnector1">
              <a:avLst/>
            </a:prstGeom>
            <a:ln w="76200">
              <a:solidFill>
                <a:srgbClr val="36869A"/>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32B562AB-DFEF-4629-9ABA-131904844F70}"/>
                </a:ext>
              </a:extLst>
            </p:cNvPr>
            <p:cNvSpPr/>
            <p:nvPr/>
          </p:nvSpPr>
          <p:spPr>
            <a:xfrm>
              <a:off x="2637316" y="3897805"/>
              <a:ext cx="205951" cy="25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F6FD57C1-8249-49D1-BF18-BD4C5E4F1F5B}"/>
                </a:ext>
              </a:extLst>
            </p:cNvPr>
            <p:cNvCxnSpPr>
              <a:cxnSpLocks/>
            </p:cNvCxnSpPr>
            <p:nvPr/>
          </p:nvCxnSpPr>
          <p:spPr>
            <a:xfrm>
              <a:off x="2598924" y="4054845"/>
              <a:ext cx="0" cy="187217"/>
            </a:xfrm>
            <a:prstGeom prst="line">
              <a:avLst/>
            </a:prstGeom>
            <a:ln w="76200">
              <a:solidFill>
                <a:srgbClr val="36869A"/>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08CA2FC2-7960-4ADA-9332-DA974588079E}"/>
              </a:ext>
            </a:extLst>
          </p:cNvPr>
          <p:cNvGrpSpPr/>
          <p:nvPr/>
        </p:nvGrpSpPr>
        <p:grpSpPr>
          <a:xfrm>
            <a:off x="8479196" y="3610952"/>
            <a:ext cx="346589" cy="838483"/>
            <a:chOff x="8543367" y="3905578"/>
            <a:chExt cx="265608" cy="1029024"/>
          </a:xfrm>
        </p:grpSpPr>
        <p:cxnSp>
          <p:nvCxnSpPr>
            <p:cNvPr id="41" name="Straight Arrow Connector 40">
              <a:extLst>
                <a:ext uri="{FF2B5EF4-FFF2-40B4-BE49-F238E27FC236}">
                  <a16:creationId xmlns:a16="http://schemas.microsoft.com/office/drawing/2014/main" id="{54B6AF2A-2ED2-4C32-AD7F-210DA5325567}"/>
                </a:ext>
              </a:extLst>
            </p:cNvPr>
            <p:cNvCxnSpPr>
              <a:cxnSpLocks/>
            </p:cNvCxnSpPr>
            <p:nvPr/>
          </p:nvCxnSpPr>
          <p:spPr>
            <a:xfrm>
              <a:off x="8808975" y="4062709"/>
              <a:ext cx="0" cy="871893"/>
            </a:xfrm>
            <a:prstGeom prst="straightConnector1">
              <a:avLst/>
            </a:prstGeom>
            <a:ln w="76200">
              <a:solidFill>
                <a:srgbClr val="36869A"/>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3B86E3AD-4C33-4024-BA40-2B4115E64329}"/>
                </a:ext>
              </a:extLst>
            </p:cNvPr>
            <p:cNvSpPr/>
            <p:nvPr/>
          </p:nvSpPr>
          <p:spPr>
            <a:xfrm>
              <a:off x="8564633" y="3905578"/>
              <a:ext cx="205951" cy="25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BC4078AF-4E0C-4885-B174-0DD0C6586593}"/>
                </a:ext>
              </a:extLst>
            </p:cNvPr>
            <p:cNvCxnSpPr>
              <a:cxnSpLocks/>
            </p:cNvCxnSpPr>
            <p:nvPr/>
          </p:nvCxnSpPr>
          <p:spPr>
            <a:xfrm>
              <a:off x="8543367" y="4044212"/>
              <a:ext cx="0" cy="187217"/>
            </a:xfrm>
            <a:prstGeom prst="line">
              <a:avLst/>
            </a:prstGeom>
            <a:ln w="76200">
              <a:solidFill>
                <a:srgbClr val="36869A"/>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78E22B1A-566A-48C9-A5F0-B28E7C320812}"/>
              </a:ext>
            </a:extLst>
          </p:cNvPr>
          <p:cNvGrpSpPr/>
          <p:nvPr/>
        </p:nvGrpSpPr>
        <p:grpSpPr>
          <a:xfrm>
            <a:off x="1652331" y="6135323"/>
            <a:ext cx="5190151" cy="895109"/>
            <a:chOff x="127011" y="4355367"/>
            <a:chExt cx="5190151" cy="895109"/>
          </a:xfrm>
        </p:grpSpPr>
        <p:pic>
          <p:nvPicPr>
            <p:cNvPr id="12" name="Picture 11" descr="A picture containing text, clipart&#10;&#10;Description automatically generated">
              <a:extLst>
                <a:ext uri="{FF2B5EF4-FFF2-40B4-BE49-F238E27FC236}">
                  <a16:creationId xmlns:a16="http://schemas.microsoft.com/office/drawing/2014/main" id="{8A2BEDA7-F3D7-40ED-AE18-8BDB3ACC65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11" y="4355367"/>
              <a:ext cx="1796196" cy="555188"/>
            </a:xfrm>
            <a:prstGeom prst="rect">
              <a:avLst/>
            </a:prstGeom>
          </p:spPr>
        </p:pic>
        <p:sp>
          <p:nvSpPr>
            <p:cNvPr id="28" name="TextBox 27">
              <a:extLst>
                <a:ext uri="{FF2B5EF4-FFF2-40B4-BE49-F238E27FC236}">
                  <a16:creationId xmlns:a16="http://schemas.microsoft.com/office/drawing/2014/main" id="{AE486D9F-CC20-4C62-89C3-ECFFEF67A171}"/>
                </a:ext>
              </a:extLst>
            </p:cNvPr>
            <p:cNvSpPr txBox="1"/>
            <p:nvPr/>
          </p:nvSpPr>
          <p:spPr>
            <a:xfrm>
              <a:off x="1923207" y="4665701"/>
              <a:ext cx="3393955" cy="584775"/>
            </a:xfrm>
            <a:prstGeom prst="rect">
              <a:avLst/>
            </a:prstGeom>
            <a:noFill/>
          </p:spPr>
          <p:txBody>
            <a:bodyPr wrap="square" rtlCol="0">
              <a:spAutoFit/>
            </a:bodyPr>
            <a:lstStyle/>
            <a:p>
              <a:r>
                <a:rPr lang="en-US" sz="1400" b="1" dirty="0">
                  <a:solidFill>
                    <a:schemeClr val="bg1">
                      <a:lumMod val="50000"/>
                    </a:schemeClr>
                  </a:solidFill>
                </a:rPr>
                <a:t>Real Property Administrator</a:t>
              </a:r>
            </a:p>
            <a:p>
              <a:endParaRPr lang="en-US" dirty="0"/>
            </a:p>
          </p:txBody>
        </p:sp>
      </p:grpSp>
      <p:sp>
        <p:nvSpPr>
          <p:cNvPr id="52" name="TextBox 51">
            <a:extLst>
              <a:ext uri="{FF2B5EF4-FFF2-40B4-BE49-F238E27FC236}">
                <a16:creationId xmlns:a16="http://schemas.microsoft.com/office/drawing/2014/main" id="{B7F2FA9B-75DF-4F3B-BFF4-92CB667B1233}"/>
              </a:ext>
            </a:extLst>
          </p:cNvPr>
          <p:cNvSpPr txBox="1"/>
          <p:nvPr/>
        </p:nvSpPr>
        <p:spPr>
          <a:xfrm>
            <a:off x="1035129" y="4194034"/>
            <a:ext cx="731182" cy="1200329"/>
          </a:xfrm>
          <a:prstGeom prst="rect">
            <a:avLst/>
          </a:prstGeom>
          <a:noFill/>
        </p:spPr>
        <p:txBody>
          <a:bodyPr wrap="square" rtlCol="0">
            <a:spAutoFit/>
          </a:bodyPr>
          <a:lstStyle/>
          <a:p>
            <a:r>
              <a:rPr lang="en-US" sz="7200" dirty="0">
                <a:solidFill>
                  <a:srgbClr val="36869A"/>
                </a:solidFill>
              </a:rPr>
              <a:t>+</a:t>
            </a:r>
          </a:p>
        </p:txBody>
      </p:sp>
      <p:sp>
        <p:nvSpPr>
          <p:cNvPr id="53" name="TextBox 52">
            <a:extLst>
              <a:ext uri="{FF2B5EF4-FFF2-40B4-BE49-F238E27FC236}">
                <a16:creationId xmlns:a16="http://schemas.microsoft.com/office/drawing/2014/main" id="{378DD57D-25F0-4A91-BBD9-9C837BF4A23A}"/>
              </a:ext>
            </a:extLst>
          </p:cNvPr>
          <p:cNvSpPr txBox="1"/>
          <p:nvPr/>
        </p:nvSpPr>
        <p:spPr>
          <a:xfrm>
            <a:off x="7131622" y="4180174"/>
            <a:ext cx="731182" cy="1200329"/>
          </a:xfrm>
          <a:prstGeom prst="rect">
            <a:avLst/>
          </a:prstGeom>
          <a:noFill/>
        </p:spPr>
        <p:txBody>
          <a:bodyPr wrap="square" rtlCol="0">
            <a:spAutoFit/>
          </a:bodyPr>
          <a:lstStyle/>
          <a:p>
            <a:r>
              <a:rPr lang="en-US" sz="7200" dirty="0">
                <a:solidFill>
                  <a:srgbClr val="36869A"/>
                </a:solidFill>
              </a:rPr>
              <a:t>+</a:t>
            </a:r>
          </a:p>
        </p:txBody>
      </p:sp>
      <p:sp>
        <p:nvSpPr>
          <p:cNvPr id="54" name="TextBox 53">
            <a:extLst>
              <a:ext uri="{FF2B5EF4-FFF2-40B4-BE49-F238E27FC236}">
                <a16:creationId xmlns:a16="http://schemas.microsoft.com/office/drawing/2014/main" id="{B80622BA-F097-41EC-A3EF-55E1F560C90C}"/>
              </a:ext>
            </a:extLst>
          </p:cNvPr>
          <p:cNvSpPr txBox="1"/>
          <p:nvPr/>
        </p:nvSpPr>
        <p:spPr>
          <a:xfrm>
            <a:off x="1091363" y="5792684"/>
            <a:ext cx="731182" cy="1200329"/>
          </a:xfrm>
          <a:prstGeom prst="rect">
            <a:avLst/>
          </a:prstGeom>
          <a:noFill/>
        </p:spPr>
        <p:txBody>
          <a:bodyPr wrap="square" rtlCol="0">
            <a:spAutoFit/>
          </a:bodyPr>
          <a:lstStyle/>
          <a:p>
            <a:r>
              <a:rPr lang="en-US" sz="7200" dirty="0">
                <a:solidFill>
                  <a:srgbClr val="36869A"/>
                </a:solidFill>
              </a:rPr>
              <a:t>=</a:t>
            </a:r>
          </a:p>
        </p:txBody>
      </p:sp>
      <p:grpSp>
        <p:nvGrpSpPr>
          <p:cNvPr id="68" name="Group 67">
            <a:extLst>
              <a:ext uri="{FF2B5EF4-FFF2-40B4-BE49-F238E27FC236}">
                <a16:creationId xmlns:a16="http://schemas.microsoft.com/office/drawing/2014/main" id="{FE4E48C1-F5E9-8763-B13F-0A8DD31C98A5}"/>
              </a:ext>
            </a:extLst>
          </p:cNvPr>
          <p:cNvGrpSpPr/>
          <p:nvPr/>
        </p:nvGrpSpPr>
        <p:grpSpPr>
          <a:xfrm>
            <a:off x="7758343" y="6135323"/>
            <a:ext cx="5190151" cy="895109"/>
            <a:chOff x="127011" y="4355367"/>
            <a:chExt cx="5190151" cy="895109"/>
          </a:xfrm>
        </p:grpSpPr>
        <p:pic>
          <p:nvPicPr>
            <p:cNvPr id="69" name="Picture 68" descr="A picture containing text, clipart&#10;&#10;Description automatically generated">
              <a:extLst>
                <a:ext uri="{FF2B5EF4-FFF2-40B4-BE49-F238E27FC236}">
                  <a16:creationId xmlns:a16="http://schemas.microsoft.com/office/drawing/2014/main" id="{CAFB5866-867D-44B4-A871-5DDE7FE29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11" y="4355367"/>
              <a:ext cx="1796196" cy="555188"/>
            </a:xfrm>
            <a:prstGeom prst="rect">
              <a:avLst/>
            </a:prstGeom>
          </p:spPr>
        </p:pic>
        <p:sp>
          <p:nvSpPr>
            <p:cNvPr id="70" name="TextBox 69">
              <a:extLst>
                <a:ext uri="{FF2B5EF4-FFF2-40B4-BE49-F238E27FC236}">
                  <a16:creationId xmlns:a16="http://schemas.microsoft.com/office/drawing/2014/main" id="{AF1C05D7-A2FB-AD2B-C9AE-AB9AFE075CEB}"/>
                </a:ext>
              </a:extLst>
            </p:cNvPr>
            <p:cNvSpPr txBox="1"/>
            <p:nvPr/>
          </p:nvSpPr>
          <p:spPr>
            <a:xfrm>
              <a:off x="1923207" y="4665701"/>
              <a:ext cx="3393955" cy="584775"/>
            </a:xfrm>
            <a:prstGeom prst="rect">
              <a:avLst/>
            </a:prstGeom>
            <a:noFill/>
          </p:spPr>
          <p:txBody>
            <a:bodyPr wrap="square" rtlCol="0">
              <a:spAutoFit/>
            </a:bodyPr>
            <a:lstStyle/>
            <a:p>
              <a:r>
                <a:rPr lang="en-US" sz="1400" b="1" dirty="0">
                  <a:solidFill>
                    <a:schemeClr val="bg1">
                      <a:lumMod val="50000"/>
                    </a:schemeClr>
                  </a:solidFill>
                </a:rPr>
                <a:t>Real Property Administrator</a:t>
              </a:r>
            </a:p>
            <a:p>
              <a:endParaRPr lang="en-US" dirty="0"/>
            </a:p>
          </p:txBody>
        </p:sp>
      </p:grpSp>
      <p:sp>
        <p:nvSpPr>
          <p:cNvPr id="71" name="TextBox 70">
            <a:extLst>
              <a:ext uri="{FF2B5EF4-FFF2-40B4-BE49-F238E27FC236}">
                <a16:creationId xmlns:a16="http://schemas.microsoft.com/office/drawing/2014/main" id="{762D2F9B-E3DB-01FC-DE8B-402288E9DC0C}"/>
              </a:ext>
            </a:extLst>
          </p:cNvPr>
          <p:cNvSpPr txBox="1"/>
          <p:nvPr/>
        </p:nvSpPr>
        <p:spPr>
          <a:xfrm>
            <a:off x="7113626" y="5806650"/>
            <a:ext cx="731182" cy="1200329"/>
          </a:xfrm>
          <a:prstGeom prst="rect">
            <a:avLst/>
          </a:prstGeom>
          <a:noFill/>
        </p:spPr>
        <p:txBody>
          <a:bodyPr wrap="square" rtlCol="0">
            <a:spAutoFit/>
          </a:bodyPr>
          <a:lstStyle/>
          <a:p>
            <a:r>
              <a:rPr lang="en-US" sz="7200" dirty="0">
                <a:solidFill>
                  <a:srgbClr val="36869A"/>
                </a:solidFill>
              </a:rPr>
              <a:t>=</a:t>
            </a:r>
          </a:p>
        </p:txBody>
      </p:sp>
    </p:spTree>
    <p:extLst>
      <p:ext uri="{BB962C8B-B14F-4D97-AF65-F5344CB8AC3E}">
        <p14:creationId xmlns:p14="http://schemas.microsoft.com/office/powerpoint/2010/main" val="2075574004"/>
      </p:ext>
    </p:extLst>
  </p:cSld>
  <p:clrMapOvr>
    <a:masterClrMapping/>
  </p:clrMapOvr>
</p:sld>
</file>

<file path=ppt/theme/theme1.xml><?xml version="1.0" encoding="utf-8"?>
<a:theme xmlns:a="http://schemas.openxmlformats.org/drawingml/2006/main" name="Office Theme">
  <a:themeElements>
    <a:clrScheme name="Custom 1">
      <a:dk1>
        <a:srgbClr val="595959"/>
      </a:dk1>
      <a:lt1>
        <a:srgbClr val="FFFFFF"/>
      </a:lt1>
      <a:dk2>
        <a:srgbClr val="7F7F7F"/>
      </a:dk2>
      <a:lt2>
        <a:srgbClr val="E2E6E8"/>
      </a:lt2>
      <a:accent1>
        <a:srgbClr val="EF8C40"/>
      </a:accent1>
      <a:accent2>
        <a:srgbClr val="0F6292"/>
      </a:accent2>
      <a:accent3>
        <a:srgbClr val="97A825"/>
      </a:accent3>
      <a:accent4>
        <a:srgbClr val="61B1E3"/>
      </a:accent4>
      <a:accent5>
        <a:srgbClr val="F9D465"/>
      </a:accent5>
      <a:accent6>
        <a:srgbClr val="EDE100"/>
      </a:accent6>
      <a:hlink>
        <a:srgbClr val="3B8AB3"/>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4901</TotalTime>
  <Words>936</Words>
  <Application>Microsoft Office PowerPoint</Application>
  <PresentationFormat>Widescreen</PresentationFormat>
  <Paragraphs>159</Paragraphs>
  <Slides>15</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Calibri</vt:lpstr>
      <vt:lpstr>Gotham Bold</vt:lpstr>
      <vt:lpstr>Gotham Book</vt:lpstr>
      <vt:lpstr>Wingdings</vt:lpstr>
      <vt:lpstr>YACgEev4gKc 0</vt:lpstr>
      <vt:lpstr>YAEzYIsf8Nw 0</vt:lpstr>
      <vt:lpstr>YAEzYPbFAtw 0</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 Calliotte</dc:creator>
  <cp:lastModifiedBy>Tindy Henderson</cp:lastModifiedBy>
  <cp:revision>32</cp:revision>
  <dcterms:created xsi:type="dcterms:W3CDTF">2022-04-07T16:12:11Z</dcterms:created>
  <dcterms:modified xsi:type="dcterms:W3CDTF">2024-05-08T12:46:37Z</dcterms:modified>
</cp:coreProperties>
</file>