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81" r:id="rId3"/>
    <p:sldId id="311" r:id="rId4"/>
    <p:sldId id="298" r:id="rId5"/>
    <p:sldId id="260" r:id="rId6"/>
    <p:sldId id="322" r:id="rId7"/>
    <p:sldId id="312" r:id="rId8"/>
    <p:sldId id="284" r:id="rId9"/>
    <p:sldId id="275" r:id="rId10"/>
    <p:sldId id="309" r:id="rId11"/>
    <p:sldId id="299" r:id="rId12"/>
    <p:sldId id="302" r:id="rId13"/>
    <p:sldId id="278" r:id="rId14"/>
    <p:sldId id="280" r:id="rId15"/>
    <p:sldId id="263" r:id="rId16"/>
    <p:sldId id="271" r:id="rId17"/>
    <p:sldId id="265" r:id="rId18"/>
    <p:sldId id="314" r:id="rId19"/>
    <p:sldId id="326" r:id="rId20"/>
    <p:sldId id="303" r:id="rId21"/>
    <p:sldId id="304" r:id="rId22"/>
    <p:sldId id="307" r:id="rId23"/>
    <p:sldId id="328" r:id="rId24"/>
    <p:sldId id="282" r:id="rId25"/>
    <p:sldId id="292" r:id="rId26"/>
    <p:sldId id="296" r:id="rId27"/>
    <p:sldId id="329" r:id="rId28"/>
    <p:sldId id="320" r:id="rId29"/>
    <p:sldId id="321" r:id="rId30"/>
    <p:sldId id="31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78219" autoAdjust="0"/>
  </p:normalViewPr>
  <p:slideViewPr>
    <p:cSldViewPr snapToGrid="0" snapToObjects="1">
      <p:cViewPr varScale="1">
        <p:scale>
          <a:sx n="74" d="100"/>
          <a:sy n="74" d="100"/>
        </p:scale>
        <p:origin x="2208" y="176"/>
      </p:cViewPr>
      <p:guideLst>
        <p:guide orient="horz" pos="2160"/>
        <p:guide pos="2880"/>
      </p:guideLst>
    </p:cSldViewPr>
  </p:slideViewPr>
  <p:outlineViewPr>
    <p:cViewPr>
      <p:scale>
        <a:sx n="33" d="100"/>
        <a:sy n="33" d="100"/>
      </p:scale>
      <p:origin x="0" y="49056"/>
    </p:cViewPr>
  </p:outlineViewPr>
  <p:notesTextViewPr>
    <p:cViewPr>
      <p:scale>
        <a:sx n="100" d="100"/>
        <a:sy n="100" d="100"/>
      </p:scale>
      <p:origin x="0" y="0"/>
    </p:cViewPr>
  </p:notesTextViewPr>
  <p:sorterViewPr>
    <p:cViewPr>
      <p:scale>
        <a:sx n="95" d="100"/>
        <a:sy n="95" d="100"/>
      </p:scale>
      <p:origin x="0" y="4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21EC59B-32D7-D042-8AA4-51F9D450A460}" type="datetimeFigureOut">
              <a:rPr lang="en-US" smtClean="0"/>
              <a:t>7/1/19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D2306C-133A-3142-8680-E48F2870309A}" type="slidenum">
              <a:rPr lang="en-US" smtClean="0"/>
              <a:t>‹#›</a:t>
            </a:fld>
            <a:endParaRPr lang="en-US"/>
          </a:p>
        </p:txBody>
      </p:sp>
    </p:spTree>
    <p:extLst>
      <p:ext uri="{BB962C8B-B14F-4D97-AF65-F5344CB8AC3E}">
        <p14:creationId xmlns:p14="http://schemas.microsoft.com/office/powerpoint/2010/main" val="301064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87F9F-0F2B-8C43-9D79-66965533A1D3}" type="datetimeFigureOut">
              <a:rPr lang="en-US" smtClean="0"/>
              <a:t>7/1/19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6416D8-B45A-3D46-AE3E-136003971FD6}" type="slidenum">
              <a:rPr lang="en-US" smtClean="0"/>
              <a:t>‹#›</a:t>
            </a:fld>
            <a:endParaRPr lang="en-US"/>
          </a:p>
        </p:txBody>
      </p:sp>
    </p:spTree>
    <p:extLst>
      <p:ext uri="{BB962C8B-B14F-4D97-AF65-F5344CB8AC3E}">
        <p14:creationId xmlns:p14="http://schemas.microsoft.com/office/powerpoint/2010/main" val="4375074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ppt</a:t>
            </a:r>
            <a:r>
              <a:rPr lang="en-US" dirty="0"/>
              <a:t> designed</a:t>
            </a:r>
            <a:r>
              <a:rPr lang="en-US" baseline="0" dirty="0"/>
              <a:t> to be a resource doc; very text heavy – know it going in – and we wont read everything </a:t>
            </a:r>
            <a:r>
              <a:rPr lang="en-US" baseline="0" dirty="0">
                <a:sym typeface="Wingdings"/>
              </a:rPr>
              <a: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1</a:t>
            </a:fld>
            <a:endParaRPr lang="en-US"/>
          </a:p>
        </p:txBody>
      </p:sp>
    </p:spTree>
    <p:extLst>
      <p:ext uri="{BB962C8B-B14F-4D97-AF65-F5344CB8AC3E}">
        <p14:creationId xmlns:p14="http://schemas.microsoft.com/office/powerpoint/2010/main" val="147461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READ IT (posted</a:t>
            </a:r>
            <a:r>
              <a:rPr lang="en-US" baseline="0" dirty="0"/>
              <a:t> to Executive Board toolkit)</a:t>
            </a:r>
          </a:p>
          <a:p>
            <a:endParaRPr lang="en-US" baseline="0" dirty="0"/>
          </a:p>
          <a:p>
            <a:r>
              <a:rPr lang="en-US" baseline="0" dirty="0"/>
              <a:t>[Review this list]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12</a:t>
            </a:fld>
            <a:endParaRPr lang="en-US"/>
          </a:p>
        </p:txBody>
      </p:sp>
    </p:spTree>
    <p:extLst>
      <p:ext uri="{BB962C8B-B14F-4D97-AF65-F5344CB8AC3E}">
        <p14:creationId xmlns:p14="http://schemas.microsoft.com/office/powerpoint/2010/main" val="968338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13</a:t>
            </a:fld>
            <a:endParaRPr lang="en-US"/>
          </a:p>
        </p:txBody>
      </p:sp>
    </p:spTree>
    <p:extLst>
      <p:ext uri="{BB962C8B-B14F-4D97-AF65-F5344CB8AC3E}">
        <p14:creationId xmlns:p14="http://schemas.microsoft.com/office/powerpoint/2010/main" val="4077903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write up on p.7-8 was done by Wayne Huey, and it</a:t>
            </a:r>
            <a:r>
              <a:rPr lang="uk-UA" dirty="0"/>
              <a:t>’</a:t>
            </a:r>
            <a:r>
              <a:rPr lang="en-US" dirty="0"/>
              <a:t>s a really nice informative read, but also connection to GSCA’s history</a:t>
            </a:r>
          </a:p>
        </p:txBody>
      </p:sp>
      <p:sp>
        <p:nvSpPr>
          <p:cNvPr id="4" name="Slide Number Placeholder 3"/>
          <p:cNvSpPr>
            <a:spLocks noGrp="1"/>
          </p:cNvSpPr>
          <p:nvPr>
            <p:ph type="sldNum" sz="quarter" idx="10"/>
          </p:nvPr>
        </p:nvSpPr>
        <p:spPr/>
        <p:txBody>
          <a:bodyPr/>
          <a:lstStyle/>
          <a:p>
            <a:fld id="{9E6416D8-B45A-3D46-AE3E-136003971FD6}" type="slidenum">
              <a:rPr lang="en-US" smtClean="0"/>
              <a:t>15</a:t>
            </a:fld>
            <a:endParaRPr lang="en-US"/>
          </a:p>
        </p:txBody>
      </p:sp>
    </p:spTree>
    <p:extLst>
      <p:ext uri="{BB962C8B-B14F-4D97-AF65-F5344CB8AC3E}">
        <p14:creationId xmlns:p14="http://schemas.microsoft.com/office/powerpoint/2010/main" val="2772619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this in detail]</a:t>
            </a:r>
          </a:p>
        </p:txBody>
      </p:sp>
      <p:sp>
        <p:nvSpPr>
          <p:cNvPr id="4" name="Slide Number Placeholder 3"/>
          <p:cNvSpPr>
            <a:spLocks noGrp="1"/>
          </p:cNvSpPr>
          <p:nvPr>
            <p:ph type="sldNum" sz="quarter" idx="10"/>
          </p:nvPr>
        </p:nvSpPr>
        <p:spPr/>
        <p:txBody>
          <a:bodyPr/>
          <a:lstStyle/>
          <a:p>
            <a:fld id="{9E6416D8-B45A-3D46-AE3E-136003971FD6}" type="slidenum">
              <a:rPr lang="en-US" smtClean="0"/>
              <a:t>16</a:t>
            </a:fld>
            <a:endParaRPr lang="en-US"/>
          </a:p>
        </p:txBody>
      </p:sp>
    </p:spTree>
    <p:extLst>
      <p:ext uri="{BB962C8B-B14F-4D97-AF65-F5344CB8AC3E}">
        <p14:creationId xmlns:p14="http://schemas.microsoft.com/office/powerpoint/2010/main" val="387346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going</a:t>
            </a:r>
            <a:r>
              <a:rPr lang="en-US" baseline="0" dirty="0"/>
              <a:t> to be important to understand in working on your Plans of Actions this afternoon. Use the Org Handbook as a reference in doing them. </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17</a:t>
            </a:fld>
            <a:endParaRPr lang="en-US"/>
          </a:p>
        </p:txBody>
      </p:sp>
    </p:spTree>
    <p:extLst>
      <p:ext uri="{BB962C8B-B14F-4D97-AF65-F5344CB8AC3E}">
        <p14:creationId xmlns:p14="http://schemas.microsoft.com/office/powerpoint/2010/main" val="3604870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new governance structure that went into place July 2016, we had</a:t>
            </a:r>
            <a:r>
              <a:rPr lang="en-US" baseline="0" dirty="0"/>
              <a:t> a</a:t>
            </a:r>
            <a:r>
              <a:rPr lang="en-US" dirty="0"/>
              <a:t> new role in the area supervisors.</a:t>
            </a:r>
          </a:p>
          <a:p>
            <a:endParaRPr lang="en-US" dirty="0"/>
          </a:p>
          <a:p>
            <a:r>
              <a:rPr lang="en-US" dirty="0"/>
              <a:t>Within the leadership team, our area directors serve as supervisors</a:t>
            </a:r>
            <a:r>
              <a:rPr lang="en-US" baseline="0" dirty="0"/>
              <a:t> over a certain area of our operations. Supervisors should be a resource for the people they’re overseeing – connect with them early and often. You’ll also have to submit a report prior to each board meeting about what your supervisees are up to. They report to you, you report to the EB. </a:t>
            </a:r>
          </a:p>
          <a:p>
            <a:endParaRPr lang="en-US" baseline="0" dirty="0"/>
          </a:p>
          <a:p>
            <a:r>
              <a:rPr lang="en-US" baseline="0" dirty="0"/>
              <a:t>These are your “GSCA Besties” – you need to be your Committee Chair or Membership Section Liaison’s “GSCA Bestie”</a:t>
            </a:r>
          </a:p>
        </p:txBody>
      </p:sp>
      <p:sp>
        <p:nvSpPr>
          <p:cNvPr id="4" name="Slide Number Placeholder 3"/>
          <p:cNvSpPr>
            <a:spLocks noGrp="1"/>
          </p:cNvSpPr>
          <p:nvPr>
            <p:ph type="sldNum" sz="quarter" idx="10"/>
          </p:nvPr>
        </p:nvSpPr>
        <p:spPr/>
        <p:txBody>
          <a:bodyPr/>
          <a:lstStyle/>
          <a:p>
            <a:fld id="{9E6416D8-B45A-3D46-AE3E-136003971FD6}" type="slidenum">
              <a:rPr lang="en-US" smtClean="0"/>
              <a:t>18</a:t>
            </a:fld>
            <a:endParaRPr lang="en-US"/>
          </a:p>
        </p:txBody>
      </p:sp>
    </p:spTree>
    <p:extLst>
      <p:ext uri="{BB962C8B-B14F-4D97-AF65-F5344CB8AC3E}">
        <p14:creationId xmlns:p14="http://schemas.microsoft.com/office/powerpoint/2010/main" val="1402961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E6416D8-B45A-3D46-AE3E-136003971FD6}" type="slidenum">
              <a:rPr lang="en-US" smtClean="0"/>
              <a:t>19</a:t>
            </a:fld>
            <a:endParaRPr lang="en-US"/>
          </a:p>
        </p:txBody>
      </p:sp>
    </p:spTree>
    <p:extLst>
      <p:ext uri="{BB962C8B-B14F-4D97-AF65-F5344CB8AC3E}">
        <p14:creationId xmlns:p14="http://schemas.microsoft.com/office/powerpoint/2010/main" val="5228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HOMEWORK: review the budget which is posted to their EB toolkit. Otherwise no need to go in detail on this slide</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21</a:t>
            </a:fld>
            <a:endParaRPr lang="en-US"/>
          </a:p>
        </p:txBody>
      </p:sp>
    </p:spTree>
    <p:extLst>
      <p:ext uri="{BB962C8B-B14F-4D97-AF65-F5344CB8AC3E}">
        <p14:creationId xmlns:p14="http://schemas.microsoft.com/office/powerpoint/2010/main" val="1820388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this slide in detail;</a:t>
            </a:r>
            <a:r>
              <a:rPr lang="en-US" baseline="0" dirty="0"/>
              <a:t> voucher will be posted to EB </a:t>
            </a:r>
            <a:r>
              <a:rPr lang="en-US" baseline="0" dirty="0" err="1"/>
              <a:t>tooklit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22</a:t>
            </a:fld>
            <a:endParaRPr lang="en-US"/>
          </a:p>
        </p:txBody>
      </p:sp>
    </p:spTree>
    <p:extLst>
      <p:ext uri="{BB962C8B-B14F-4D97-AF65-F5344CB8AC3E}">
        <p14:creationId xmlns:p14="http://schemas.microsoft.com/office/powerpoint/2010/main" val="1782280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this slide in detail;</a:t>
            </a:r>
            <a:r>
              <a:rPr lang="en-US" baseline="0" dirty="0"/>
              <a:t> </a:t>
            </a:r>
            <a:r>
              <a:rPr lang="en-US" baseline="0"/>
              <a:t>voucher will be posted </a:t>
            </a:r>
            <a:r>
              <a:rPr lang="en-US" baseline="0" dirty="0"/>
              <a:t>to EB </a:t>
            </a:r>
            <a:r>
              <a:rPr lang="en-US" baseline="0" dirty="0" err="1"/>
              <a:t>tooklit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23</a:t>
            </a:fld>
            <a:endParaRPr lang="en-US"/>
          </a:p>
        </p:txBody>
      </p:sp>
    </p:spTree>
    <p:extLst>
      <p:ext uri="{BB962C8B-B14F-4D97-AF65-F5344CB8AC3E}">
        <p14:creationId xmlns:p14="http://schemas.microsoft.com/office/powerpoint/2010/main" val="2141192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Emphasis</a:t>
            </a:r>
            <a:r>
              <a:rPr lang="en-US" baseline="0" dirty="0"/>
              <a:t> on triple helix concept and the summary bullet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3</a:t>
            </a:fld>
            <a:endParaRPr lang="en-US"/>
          </a:p>
        </p:txBody>
      </p:sp>
    </p:spTree>
    <p:extLst>
      <p:ext uri="{BB962C8B-B14F-4D97-AF65-F5344CB8AC3E}">
        <p14:creationId xmlns:p14="http://schemas.microsoft.com/office/powerpoint/2010/main" val="242409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24</a:t>
            </a:fld>
            <a:endParaRPr lang="en-US"/>
          </a:p>
        </p:txBody>
      </p:sp>
    </p:spTree>
    <p:extLst>
      <p:ext uri="{BB962C8B-B14F-4D97-AF65-F5344CB8AC3E}">
        <p14:creationId xmlns:p14="http://schemas.microsoft.com/office/powerpoint/2010/main" val="16267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review this in detail]</a:t>
            </a:r>
          </a:p>
        </p:txBody>
      </p:sp>
      <p:sp>
        <p:nvSpPr>
          <p:cNvPr id="4" name="Slide Number Placeholder 3"/>
          <p:cNvSpPr>
            <a:spLocks noGrp="1"/>
          </p:cNvSpPr>
          <p:nvPr>
            <p:ph type="sldNum" sz="quarter" idx="10"/>
          </p:nvPr>
        </p:nvSpPr>
        <p:spPr/>
        <p:txBody>
          <a:bodyPr/>
          <a:lstStyle/>
          <a:p>
            <a:fld id="{9E6416D8-B45A-3D46-AE3E-136003971FD6}" type="slidenum">
              <a:rPr lang="en-US" smtClean="0"/>
              <a:t>25</a:t>
            </a:fld>
            <a:endParaRPr lang="en-US"/>
          </a:p>
        </p:txBody>
      </p:sp>
    </p:spTree>
    <p:extLst>
      <p:ext uri="{BB962C8B-B14F-4D97-AF65-F5344CB8AC3E}">
        <p14:creationId xmlns:p14="http://schemas.microsoft.com/office/powerpoint/2010/main" val="1134241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 like to review this in detail]</a:t>
            </a:r>
          </a:p>
        </p:txBody>
      </p:sp>
      <p:sp>
        <p:nvSpPr>
          <p:cNvPr id="4" name="Slide Number Placeholder 3"/>
          <p:cNvSpPr>
            <a:spLocks noGrp="1"/>
          </p:cNvSpPr>
          <p:nvPr>
            <p:ph type="sldNum" sz="quarter" idx="10"/>
          </p:nvPr>
        </p:nvSpPr>
        <p:spPr/>
        <p:txBody>
          <a:bodyPr/>
          <a:lstStyle/>
          <a:p>
            <a:fld id="{9E6416D8-B45A-3D46-AE3E-136003971FD6}" type="slidenum">
              <a:rPr lang="en-US" smtClean="0"/>
              <a:t>26</a:t>
            </a:fld>
            <a:endParaRPr lang="en-US"/>
          </a:p>
        </p:txBody>
      </p:sp>
    </p:spTree>
    <p:extLst>
      <p:ext uri="{BB962C8B-B14F-4D97-AF65-F5344CB8AC3E}">
        <p14:creationId xmlns:p14="http://schemas.microsoft.com/office/powerpoint/2010/main" val="2014051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a:t>
            </a:r>
            <a:r>
              <a:rPr lang="en-US" baseline="0" dirty="0"/>
              <a:t> a brief intro of each staff; if a staff member is in the room, ask them to wave]</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27</a:t>
            </a:fld>
            <a:endParaRPr lang="en-US"/>
          </a:p>
        </p:txBody>
      </p:sp>
    </p:spTree>
    <p:extLst>
      <p:ext uri="{BB962C8B-B14F-4D97-AF65-F5344CB8AC3E}">
        <p14:creationId xmlns:p14="http://schemas.microsoft.com/office/powerpoint/2010/main" val="1027719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Verbally review that leadership is responsible for governance and staff for management, and review the board-staff pledge</a:t>
            </a:r>
          </a:p>
        </p:txBody>
      </p:sp>
      <p:sp>
        <p:nvSpPr>
          <p:cNvPr id="4" name="Slide Number Placeholder 3"/>
          <p:cNvSpPr>
            <a:spLocks noGrp="1"/>
          </p:cNvSpPr>
          <p:nvPr>
            <p:ph type="sldNum" sz="quarter" idx="10"/>
          </p:nvPr>
        </p:nvSpPr>
        <p:spPr/>
        <p:txBody>
          <a:bodyPr/>
          <a:lstStyle/>
          <a:p>
            <a:fld id="{9E6416D8-B45A-3D46-AE3E-136003971FD6}" type="slidenum">
              <a:rPr lang="en-US" smtClean="0"/>
              <a:t>28</a:t>
            </a:fld>
            <a:endParaRPr lang="en-US"/>
          </a:p>
        </p:txBody>
      </p:sp>
    </p:spTree>
    <p:extLst>
      <p:ext uri="{BB962C8B-B14F-4D97-AF65-F5344CB8AC3E}">
        <p14:creationId xmlns:p14="http://schemas.microsoft.com/office/powerpoint/2010/main" val="2416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Responsible = final decision making, “point person”/”project lead”, proactive, active participation and leadership towards execution</a:t>
            </a:r>
          </a:p>
          <a:p>
            <a:endParaRPr lang="en-US" dirty="0">
              <a:latin typeface="Times New Roman" charset="0"/>
            </a:endParaRPr>
          </a:p>
          <a:p>
            <a:r>
              <a:rPr lang="en-US" dirty="0">
                <a:latin typeface="Times New Roman" charset="0"/>
              </a:rPr>
              <a:t>Involved = input, advice, execution as directed</a:t>
            </a: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37" eaLnBrk="0" hangingPunct="0">
              <a:defRPr sz="2400">
                <a:solidFill>
                  <a:schemeClr val="tx1"/>
                </a:solidFill>
                <a:latin typeface="Times New Roman" charset="0"/>
                <a:ea typeface="ＭＳ Ｐゴシック" charset="0"/>
                <a:cs typeface="ＭＳ Ｐゴシック" charset="0"/>
              </a:defRPr>
            </a:lvl1pPr>
            <a:lvl2pPr marL="729057" indent="-280406" defTabSz="914437" eaLnBrk="0" hangingPunct="0">
              <a:defRPr sz="2400">
                <a:solidFill>
                  <a:schemeClr val="tx1"/>
                </a:solidFill>
                <a:latin typeface="Times New Roman" charset="0"/>
                <a:ea typeface="ＭＳ Ｐゴシック" charset="0"/>
              </a:defRPr>
            </a:lvl2pPr>
            <a:lvl3pPr marL="1121626" indent="-224325" defTabSz="914437" eaLnBrk="0" hangingPunct="0">
              <a:defRPr sz="2400">
                <a:solidFill>
                  <a:schemeClr val="tx1"/>
                </a:solidFill>
                <a:latin typeface="Times New Roman" charset="0"/>
                <a:ea typeface="ＭＳ Ｐゴシック" charset="0"/>
              </a:defRPr>
            </a:lvl3pPr>
            <a:lvl4pPr marL="1570276" indent="-224325" defTabSz="914437" eaLnBrk="0" hangingPunct="0">
              <a:defRPr sz="2400">
                <a:solidFill>
                  <a:schemeClr val="tx1"/>
                </a:solidFill>
                <a:latin typeface="Times New Roman" charset="0"/>
                <a:ea typeface="ＭＳ Ｐゴシック" charset="0"/>
              </a:defRPr>
            </a:lvl4pPr>
            <a:lvl5pPr marL="2018927" indent="-224325" defTabSz="914437" eaLnBrk="0" hangingPunct="0">
              <a:defRPr sz="2400">
                <a:solidFill>
                  <a:schemeClr val="tx1"/>
                </a:solidFill>
                <a:latin typeface="Times New Roman" charset="0"/>
                <a:ea typeface="ＭＳ Ｐゴシック" charset="0"/>
              </a:defRPr>
            </a:lvl5pPr>
            <a:lvl6pPr marL="2467577" indent="-224325" defTabSz="914437" eaLnBrk="0" fontAlgn="base" hangingPunct="0">
              <a:spcBef>
                <a:spcPct val="0"/>
              </a:spcBef>
              <a:spcAft>
                <a:spcPct val="0"/>
              </a:spcAft>
              <a:defRPr sz="2400">
                <a:solidFill>
                  <a:schemeClr val="tx1"/>
                </a:solidFill>
                <a:latin typeface="Times New Roman" charset="0"/>
                <a:ea typeface="ＭＳ Ｐゴシック" charset="0"/>
              </a:defRPr>
            </a:lvl6pPr>
            <a:lvl7pPr marL="2916227" indent="-224325" defTabSz="914437" eaLnBrk="0" fontAlgn="base" hangingPunct="0">
              <a:spcBef>
                <a:spcPct val="0"/>
              </a:spcBef>
              <a:spcAft>
                <a:spcPct val="0"/>
              </a:spcAft>
              <a:defRPr sz="2400">
                <a:solidFill>
                  <a:schemeClr val="tx1"/>
                </a:solidFill>
                <a:latin typeface="Times New Roman" charset="0"/>
                <a:ea typeface="ＭＳ Ｐゴシック" charset="0"/>
              </a:defRPr>
            </a:lvl7pPr>
            <a:lvl8pPr marL="3364878" indent="-224325" defTabSz="914437" eaLnBrk="0" fontAlgn="base" hangingPunct="0">
              <a:spcBef>
                <a:spcPct val="0"/>
              </a:spcBef>
              <a:spcAft>
                <a:spcPct val="0"/>
              </a:spcAft>
              <a:defRPr sz="2400">
                <a:solidFill>
                  <a:schemeClr val="tx1"/>
                </a:solidFill>
                <a:latin typeface="Times New Roman" charset="0"/>
                <a:ea typeface="ＭＳ Ｐゴシック" charset="0"/>
              </a:defRPr>
            </a:lvl8pPr>
            <a:lvl9pPr marL="3813528" indent="-224325" defTabSz="914437"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2DD6DA5-3169-A049-B039-EBE383569FD6}" type="slidenum">
              <a:rPr lang="en-US" sz="1200"/>
              <a:pPr eaLnBrk="1" hangingPunct="1"/>
              <a:t>29</a:t>
            </a:fld>
            <a:endParaRPr lang="en-US" sz="1200"/>
          </a:p>
        </p:txBody>
      </p:sp>
    </p:spTree>
    <p:extLst>
      <p:ext uri="{BB962C8B-B14F-4D97-AF65-F5344CB8AC3E}">
        <p14:creationId xmlns:p14="http://schemas.microsoft.com/office/powerpoint/2010/main" val="1472576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chemeClr val="bg1"/>
                </a:solidFill>
              </a:rPr>
              <a:t>Thank You</a:t>
            </a:r>
            <a:r>
              <a:rPr lang="en-US" sz="1800" i="1" dirty="0">
                <a:solidFill>
                  <a:schemeClr val="bg1"/>
                </a:solidFill>
              </a:rPr>
              <a:t>!</a:t>
            </a:r>
          </a:p>
          <a:p>
            <a:pPr algn="l"/>
            <a:endParaRPr lang="en-US" sz="1200" dirty="0">
              <a:solidFill>
                <a:srgbClr val="FFFFFF"/>
              </a:solidFill>
            </a:endParaRPr>
          </a:p>
          <a:p>
            <a:pPr algn="l"/>
            <a:r>
              <a:rPr lang="en-US" sz="1200" dirty="0">
                <a:solidFill>
                  <a:srgbClr val="FFFFFF"/>
                </a:solidFill>
              </a:rPr>
              <a:t>Your time, talents and service to GSCA in pursuit of our mission are appreciated!</a:t>
            </a:r>
            <a:endParaRPr lang="en-US" sz="1200" i="1" dirty="0">
              <a:solidFill>
                <a:schemeClr val="bg1"/>
              </a:solidFill>
            </a:endParaRPr>
          </a:p>
        </p:txBody>
      </p:sp>
      <p:sp>
        <p:nvSpPr>
          <p:cNvPr id="4" name="Slide Number Placeholder 3"/>
          <p:cNvSpPr>
            <a:spLocks noGrp="1"/>
          </p:cNvSpPr>
          <p:nvPr>
            <p:ph type="sldNum" sz="quarter" idx="10"/>
          </p:nvPr>
        </p:nvSpPr>
        <p:spPr/>
        <p:txBody>
          <a:bodyPr/>
          <a:lstStyle/>
          <a:p>
            <a:fld id="{9E6416D8-B45A-3D46-AE3E-136003971FD6}" type="slidenum">
              <a:rPr lang="en-US" smtClean="0"/>
              <a:t>30</a:t>
            </a:fld>
            <a:endParaRPr lang="en-US"/>
          </a:p>
        </p:txBody>
      </p:sp>
    </p:spTree>
    <p:extLst>
      <p:ext uri="{BB962C8B-B14F-4D97-AF65-F5344CB8AC3E}">
        <p14:creationId xmlns:p14="http://schemas.microsoft.com/office/powerpoint/2010/main" val="1433102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4</a:t>
            </a:fld>
            <a:endParaRPr lang="en-US"/>
          </a:p>
        </p:txBody>
      </p:sp>
    </p:spTree>
    <p:extLst>
      <p:ext uri="{BB962C8B-B14F-4D97-AF65-F5344CB8AC3E}">
        <p14:creationId xmlns:p14="http://schemas.microsoft.com/office/powerpoint/2010/main" val="242409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5</a:t>
            </a:fld>
            <a:endParaRPr lang="en-US"/>
          </a:p>
        </p:txBody>
      </p:sp>
    </p:spTree>
    <p:extLst>
      <p:ext uri="{BB962C8B-B14F-4D97-AF65-F5344CB8AC3E}">
        <p14:creationId xmlns:p14="http://schemas.microsoft.com/office/powerpoint/2010/main" val="1372668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this as popcorn reading so they</a:t>
            </a:r>
            <a:r>
              <a:rPr lang="en-US" baseline="0" dirty="0"/>
              <a:t> can hear each other’s voices</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6</a:t>
            </a:fld>
            <a:endParaRPr lang="en-US"/>
          </a:p>
        </p:txBody>
      </p:sp>
    </p:spTree>
    <p:extLst>
      <p:ext uri="{BB962C8B-B14F-4D97-AF65-F5344CB8AC3E}">
        <p14:creationId xmlns:p14="http://schemas.microsoft.com/office/powerpoint/2010/main" val="21076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Executive Board:</a:t>
            </a:r>
          </a:p>
          <a:p>
            <a:r>
              <a:rPr lang="en-US" baseline="0" dirty="0"/>
              <a:t>Officers: President, President Elect, Immediate Past President, Secretary Treasurer</a:t>
            </a:r>
          </a:p>
          <a:p>
            <a:r>
              <a:rPr lang="en-US" baseline="0" dirty="0"/>
              <a:t>Directors:</a:t>
            </a:r>
          </a:p>
          <a:p>
            <a:r>
              <a:rPr lang="en-US" baseline="0" dirty="0"/>
              <a:t>	By level: Elementary, Middle, Secondary, Counselor Educator</a:t>
            </a:r>
          </a:p>
          <a:p>
            <a:r>
              <a:rPr lang="en-US" baseline="0" dirty="0"/>
              <a:t>	By geography: Northern, Metro, Central, Southern</a:t>
            </a:r>
          </a:p>
          <a:p>
            <a:r>
              <a:rPr lang="en-US" baseline="0" dirty="0"/>
              <a:t>Ex Officio, without vote: Parliamentarian, Advocacy Co-Chairs, staff</a:t>
            </a:r>
          </a:p>
          <a:p>
            <a:endParaRPr lang="en-US" baseline="0" dirty="0"/>
          </a:p>
          <a:p>
            <a:endParaRPr lang="en-US" baseline="0" dirty="0"/>
          </a:p>
          <a:p>
            <a:r>
              <a:rPr lang="en-US" baseline="0" dirty="0"/>
              <a:t>Leadership Team – </a:t>
            </a:r>
          </a:p>
          <a:p>
            <a:r>
              <a:rPr lang="en-US" baseline="0" dirty="0"/>
              <a:t>COMMITTEES </a:t>
            </a:r>
            <a:r>
              <a:rPr lang="en-US" baseline="0" dirty="0" err="1"/>
              <a:t>vs</a:t>
            </a:r>
            <a:r>
              <a:rPr lang="en-US" baseline="0" dirty="0"/>
              <a:t> MEMBERSHIP SECTIONS</a:t>
            </a:r>
          </a:p>
          <a:p>
            <a:r>
              <a:rPr lang="en-US" baseline="0" dirty="0"/>
              <a:t>Committees complete a specific operational task </a:t>
            </a:r>
          </a:p>
          <a:p>
            <a:r>
              <a:rPr lang="en-US" baseline="0" dirty="0"/>
              <a:t>Membership sections represent a demographic or interest area (facilitate networking, support and knowledge)</a:t>
            </a:r>
          </a:p>
        </p:txBody>
      </p:sp>
      <p:sp>
        <p:nvSpPr>
          <p:cNvPr id="4" name="Slide Number Placeholder 3"/>
          <p:cNvSpPr>
            <a:spLocks noGrp="1"/>
          </p:cNvSpPr>
          <p:nvPr>
            <p:ph type="sldNum" sz="quarter" idx="10"/>
          </p:nvPr>
        </p:nvSpPr>
        <p:spPr/>
        <p:txBody>
          <a:bodyPr/>
          <a:lstStyle/>
          <a:p>
            <a:fld id="{9E6416D8-B45A-3D46-AE3E-136003971FD6}" type="slidenum">
              <a:rPr lang="en-US" smtClean="0"/>
              <a:t>7</a:t>
            </a:fld>
            <a:endParaRPr lang="en-US"/>
          </a:p>
        </p:txBody>
      </p:sp>
    </p:spTree>
    <p:extLst>
      <p:ext uri="{BB962C8B-B14F-4D97-AF65-F5344CB8AC3E}">
        <p14:creationId xmlns:p14="http://schemas.microsoft.com/office/powerpoint/2010/main" val="372056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9</a:t>
            </a:fld>
            <a:endParaRPr lang="en-US"/>
          </a:p>
        </p:txBody>
      </p:sp>
    </p:spTree>
    <p:extLst>
      <p:ext uri="{BB962C8B-B14F-4D97-AF65-F5344CB8AC3E}">
        <p14:creationId xmlns:p14="http://schemas.microsoft.com/office/powerpoint/2010/main" val="1597322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and some procedures are covered in the Organizational</a:t>
            </a:r>
            <a:r>
              <a:rPr lang="en-US" baseline="0" dirty="0"/>
              <a:t> Handbook</a:t>
            </a:r>
          </a:p>
        </p:txBody>
      </p:sp>
      <p:sp>
        <p:nvSpPr>
          <p:cNvPr id="4" name="Slide Number Placeholder 3"/>
          <p:cNvSpPr>
            <a:spLocks noGrp="1"/>
          </p:cNvSpPr>
          <p:nvPr>
            <p:ph type="sldNum" sz="quarter" idx="10"/>
          </p:nvPr>
        </p:nvSpPr>
        <p:spPr/>
        <p:txBody>
          <a:bodyPr/>
          <a:lstStyle/>
          <a:p>
            <a:fld id="{9E6416D8-B45A-3D46-AE3E-136003971FD6}" type="slidenum">
              <a:rPr lang="en-US" smtClean="0"/>
              <a:t>10</a:t>
            </a:fld>
            <a:endParaRPr lang="en-US"/>
          </a:p>
        </p:txBody>
      </p:sp>
    </p:spTree>
    <p:extLst>
      <p:ext uri="{BB962C8B-B14F-4D97-AF65-F5344CB8AC3E}">
        <p14:creationId xmlns:p14="http://schemas.microsoft.com/office/powerpoint/2010/main" val="204820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Homework: READ THEM (posted</a:t>
            </a:r>
            <a:r>
              <a:rPr lang="en-US" baseline="0" dirty="0"/>
              <a:t> to Executive Board toolkit)</a:t>
            </a:r>
          </a:p>
          <a:p>
            <a:endParaRPr lang="en-US" baseline="0" dirty="0"/>
          </a:p>
          <a:p>
            <a:r>
              <a:rPr lang="en-US" baseline="0" dirty="0"/>
              <a:t>[Review this list]</a:t>
            </a:r>
            <a:endParaRPr lang="en-US" dirty="0"/>
          </a:p>
        </p:txBody>
      </p:sp>
      <p:sp>
        <p:nvSpPr>
          <p:cNvPr id="4" name="Slide Number Placeholder 3"/>
          <p:cNvSpPr>
            <a:spLocks noGrp="1"/>
          </p:cNvSpPr>
          <p:nvPr>
            <p:ph type="sldNum" sz="quarter" idx="10"/>
          </p:nvPr>
        </p:nvSpPr>
        <p:spPr/>
        <p:txBody>
          <a:bodyPr/>
          <a:lstStyle/>
          <a:p>
            <a:fld id="{9E6416D8-B45A-3D46-AE3E-136003971FD6}" type="slidenum">
              <a:rPr lang="en-US" smtClean="0"/>
              <a:t>11</a:t>
            </a:fld>
            <a:endParaRPr lang="en-US"/>
          </a:p>
        </p:txBody>
      </p:sp>
    </p:spTree>
    <p:extLst>
      <p:ext uri="{BB962C8B-B14F-4D97-AF65-F5344CB8AC3E}">
        <p14:creationId xmlns:p14="http://schemas.microsoft.com/office/powerpoint/2010/main" val="1544617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7867" y="1477108"/>
            <a:ext cx="4339826" cy="14243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D728701E-CAF4-4159-9B3E-41C86DFFA30D}" type="datetimeFigureOut">
              <a:rPr lang="en-US" smtClean="0"/>
              <a:t>7/1/19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728701E-CAF4-4159-9B3E-41C86DFFA30D}" type="datetimeFigureOut">
              <a:rPr lang="en-US" smtClean="0"/>
              <a:t>7/1/19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D728701E-CAF4-4159-9B3E-41C86DFFA30D}" type="datetimeFigureOut">
              <a:rPr lang="en-US" smtClean="0"/>
              <a:t>7/1/19</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D728701E-CAF4-4159-9B3E-41C86DFFA30D}" type="datetimeFigureOut">
              <a:rPr lang="en-US" smtClean="0"/>
              <a:t>7/1/19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2F1D00-BD13-4404-86B0-79703945A0A7}"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728701E-CAF4-4159-9B3E-41C86DFFA30D}" type="datetimeFigureOut">
              <a:rPr lang="en-US" smtClean="0"/>
              <a:t>7/1/19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2F1D00-BD13-4404-86B0-79703945A0A7}"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D728701E-CAF4-4159-9B3E-41C86DFFA30D}" type="datetimeFigureOut">
              <a:rPr lang="en-US" smtClean="0"/>
              <a:t>7/1/19</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aschoolcounselor.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tif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343400" cy="933450"/>
          </a:xfrm>
        </p:spPr>
        <p:txBody>
          <a:bodyPr>
            <a:normAutofit fontScale="90000"/>
          </a:bodyPr>
          <a:lstStyle/>
          <a:p>
            <a:r>
              <a:rPr lang="en-US" dirty="0"/>
              <a:t>GSCA </a:t>
            </a:r>
            <a:br>
              <a:rPr lang="en-US" dirty="0"/>
            </a:br>
            <a:r>
              <a:rPr lang="en-US" dirty="0"/>
              <a:t>2019-2020</a:t>
            </a:r>
            <a:br>
              <a:rPr lang="en-US" dirty="0"/>
            </a:br>
            <a:r>
              <a:rPr lang="en-US" dirty="0"/>
              <a:t>Governance Introduction</a:t>
            </a:r>
          </a:p>
        </p:txBody>
      </p:sp>
    </p:spTree>
    <p:extLst>
      <p:ext uri="{BB962C8B-B14F-4D97-AF65-F5344CB8AC3E}">
        <p14:creationId xmlns:p14="http://schemas.microsoft.com/office/powerpoint/2010/main" val="388528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6574"/>
            <a:ext cx="7556313" cy="1116106"/>
          </a:xfrm>
        </p:spPr>
        <p:txBody>
          <a:bodyPr/>
          <a:lstStyle/>
          <a:p>
            <a:r>
              <a:rPr lang="en-US" dirty="0"/>
              <a:t>Hierarchy of Documents</a:t>
            </a:r>
          </a:p>
        </p:txBody>
      </p:sp>
      <p:sp>
        <p:nvSpPr>
          <p:cNvPr id="3" name="Content Placeholder 2"/>
          <p:cNvSpPr>
            <a:spLocks noGrp="1"/>
          </p:cNvSpPr>
          <p:nvPr>
            <p:ph idx="1"/>
          </p:nvPr>
        </p:nvSpPr>
        <p:spPr>
          <a:xfrm>
            <a:off x="366194" y="876466"/>
            <a:ext cx="8007264" cy="5981534"/>
          </a:xfrm>
        </p:spPr>
        <p:txBody>
          <a:bodyPr>
            <a:normAutofit fontScale="85000" lnSpcReduction="10000"/>
          </a:bodyPr>
          <a:lstStyle/>
          <a:p>
            <a:pPr marL="0" indent="0">
              <a:buNone/>
            </a:pPr>
            <a:r>
              <a:rPr lang="en-US" dirty="0"/>
              <a:t>These establish the legal status of organizational documents:</a:t>
            </a:r>
          </a:p>
          <a:p>
            <a:r>
              <a:rPr lang="en-US" i="1" dirty="0"/>
              <a:t>Articles of Incorporation: </a:t>
            </a:r>
            <a:r>
              <a:rPr lang="en-US" dirty="0"/>
              <a:t>an agreement </a:t>
            </a:r>
            <a:r>
              <a:rPr lang="en-US" b="1" dirty="0"/>
              <a:t>between the association and the state </a:t>
            </a:r>
            <a:r>
              <a:rPr lang="en-US" dirty="0"/>
              <a:t>defining the organization’s legal purpose and its tax-exempt status; establishes the legal basis for the organization’s existence.</a:t>
            </a:r>
          </a:p>
          <a:p>
            <a:r>
              <a:rPr lang="en-US" i="1" dirty="0"/>
              <a:t>Bylaws: </a:t>
            </a:r>
            <a:r>
              <a:rPr lang="en-US" dirty="0"/>
              <a:t>an agreement </a:t>
            </a:r>
            <a:r>
              <a:rPr lang="en-US" b="1" dirty="0"/>
              <a:t>between an association and its members</a:t>
            </a:r>
            <a:r>
              <a:rPr lang="en-US" dirty="0"/>
              <a:t>, defining who can participate in the association and how they participate. Member eligibility and classes, officers and standing committees are key provisions found in the bylaws; it is second in the hierarchy.</a:t>
            </a:r>
          </a:p>
          <a:p>
            <a:r>
              <a:rPr lang="en-US" i="1" dirty="0"/>
              <a:t>Policies: </a:t>
            </a:r>
            <a:r>
              <a:rPr lang="en-US" dirty="0"/>
              <a:t>these </a:t>
            </a:r>
            <a:r>
              <a:rPr lang="en-US" b="1" dirty="0"/>
              <a:t>set parameters </a:t>
            </a:r>
            <a:r>
              <a:rPr lang="en-US" dirty="0"/>
              <a:t>or specific mandates for action and decision making. </a:t>
            </a:r>
          </a:p>
          <a:p>
            <a:r>
              <a:rPr lang="en-US" i="1" dirty="0">
                <a:solidFill>
                  <a:schemeClr val="tx1">
                    <a:lumMod val="60000"/>
                    <a:lumOff val="40000"/>
                  </a:schemeClr>
                </a:solidFill>
              </a:rPr>
              <a:t>Board minutes</a:t>
            </a:r>
            <a:r>
              <a:rPr lang="en-US" dirty="0">
                <a:solidFill>
                  <a:schemeClr val="tx1">
                    <a:lumMod val="60000"/>
                    <a:lumOff val="40000"/>
                  </a:schemeClr>
                </a:solidFill>
              </a:rPr>
              <a:t>: these are an </a:t>
            </a:r>
            <a:r>
              <a:rPr lang="en-US" b="1" dirty="0"/>
              <a:t>account</a:t>
            </a:r>
            <a:r>
              <a:rPr lang="en-US" dirty="0">
                <a:solidFill>
                  <a:schemeClr val="tx1">
                    <a:lumMod val="60000"/>
                    <a:lumOff val="40000"/>
                  </a:schemeClr>
                </a:solidFill>
              </a:rPr>
              <a:t> of the decisions, actions and policies that come from a meeting</a:t>
            </a:r>
          </a:p>
          <a:p>
            <a:r>
              <a:rPr lang="en-US" i="1" dirty="0"/>
              <a:t>Procedures</a:t>
            </a:r>
            <a:r>
              <a:rPr lang="en-US" b="1" dirty="0"/>
              <a:t>: </a:t>
            </a:r>
            <a:r>
              <a:rPr lang="en-US" dirty="0"/>
              <a:t>step-by-step </a:t>
            </a:r>
            <a:r>
              <a:rPr lang="en-US" b="1" dirty="0"/>
              <a:t>processes</a:t>
            </a:r>
            <a:r>
              <a:rPr lang="en-US" dirty="0"/>
              <a:t> detailing how to accomplish tasks in the organization. Procedures are operational in nature and not considered governing documents.</a:t>
            </a:r>
          </a:p>
          <a:p>
            <a:r>
              <a:rPr lang="en-US" i="1" dirty="0"/>
              <a:t>Practices</a:t>
            </a:r>
            <a:r>
              <a:rPr lang="en-US" b="1" dirty="0"/>
              <a:t>: ways in which organizations do things </a:t>
            </a:r>
            <a:r>
              <a:rPr lang="en-US" dirty="0"/>
              <a:t>that are not documented in policies and procedures.</a:t>
            </a:r>
          </a:p>
        </p:txBody>
      </p:sp>
    </p:spTree>
    <p:extLst>
      <p:ext uri="{BB962C8B-B14F-4D97-AF65-F5344CB8AC3E}">
        <p14:creationId xmlns:p14="http://schemas.microsoft.com/office/powerpoint/2010/main" val="3042617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62030"/>
            <a:ext cx="7556313" cy="1116106"/>
          </a:xfrm>
        </p:spPr>
        <p:txBody>
          <a:bodyPr/>
          <a:lstStyle/>
          <a:p>
            <a:r>
              <a:rPr lang="en-US" dirty="0"/>
              <a:t>Bylaws 101</a:t>
            </a:r>
          </a:p>
        </p:txBody>
      </p:sp>
      <p:sp>
        <p:nvSpPr>
          <p:cNvPr id="3" name="Content Placeholder 2"/>
          <p:cNvSpPr>
            <a:spLocks noGrp="1"/>
          </p:cNvSpPr>
          <p:nvPr>
            <p:ph idx="1"/>
          </p:nvPr>
        </p:nvSpPr>
        <p:spPr>
          <a:xfrm>
            <a:off x="345287" y="815045"/>
            <a:ext cx="7789720" cy="5904350"/>
          </a:xfrm>
        </p:spPr>
        <p:txBody>
          <a:bodyPr>
            <a:normAutofit/>
          </a:bodyPr>
          <a:lstStyle/>
          <a:p>
            <a:pPr>
              <a:defRPr/>
            </a:pPr>
            <a:r>
              <a:rPr lang="en-US" sz="1800" dirty="0"/>
              <a:t>Remember, Bylaws are our agreement </a:t>
            </a:r>
            <a:r>
              <a:rPr lang="en-US" sz="1800" b="1" dirty="0"/>
              <a:t>between an association and its members</a:t>
            </a:r>
          </a:p>
          <a:p>
            <a:pPr>
              <a:defRPr/>
            </a:pPr>
            <a:r>
              <a:rPr lang="en-US" sz="1800" dirty="0"/>
              <a:t>Key provisions:</a:t>
            </a:r>
          </a:p>
          <a:p>
            <a:pPr lvl="1">
              <a:defRPr/>
            </a:pPr>
            <a:r>
              <a:rPr lang="en-US" sz="1600" dirty="0"/>
              <a:t>Mission</a:t>
            </a:r>
          </a:p>
          <a:p>
            <a:pPr lvl="1">
              <a:defRPr/>
            </a:pPr>
            <a:r>
              <a:rPr lang="en-US" sz="1600" dirty="0"/>
              <a:t>Types of and eligibility for membership</a:t>
            </a:r>
          </a:p>
          <a:p>
            <a:pPr lvl="2">
              <a:defRPr/>
            </a:pPr>
            <a:r>
              <a:rPr lang="en-US" sz="1600" dirty="0"/>
              <a:t>Professional </a:t>
            </a:r>
          </a:p>
          <a:p>
            <a:pPr lvl="2">
              <a:defRPr/>
            </a:pPr>
            <a:r>
              <a:rPr lang="en-US" sz="1600" dirty="0"/>
              <a:t>Student</a:t>
            </a:r>
          </a:p>
          <a:p>
            <a:pPr lvl="2">
              <a:defRPr/>
            </a:pPr>
            <a:r>
              <a:rPr lang="en-US" sz="1600" dirty="0"/>
              <a:t>Retired</a:t>
            </a:r>
          </a:p>
          <a:p>
            <a:pPr lvl="2">
              <a:defRPr/>
            </a:pPr>
            <a:r>
              <a:rPr lang="en-US" sz="1600" dirty="0"/>
              <a:t>Affiliate </a:t>
            </a:r>
          </a:p>
          <a:p>
            <a:pPr lvl="2">
              <a:defRPr/>
            </a:pPr>
            <a:r>
              <a:rPr lang="en-US" sz="1600" dirty="0"/>
              <a:t>Honorary</a:t>
            </a:r>
          </a:p>
          <a:p>
            <a:pPr lvl="1">
              <a:defRPr/>
            </a:pPr>
            <a:r>
              <a:rPr lang="en-US" sz="1600" dirty="0"/>
              <a:t>Power regarding changes in dues (up to a 20% change is decided by the EC, over 20% goes to Membership Assembly for approval)</a:t>
            </a:r>
          </a:p>
          <a:p>
            <a:pPr lvl="1">
              <a:defRPr/>
            </a:pPr>
            <a:r>
              <a:rPr lang="en-US" sz="1600" dirty="0"/>
              <a:t>Membership cycle (expiration: June 30 annually)</a:t>
            </a:r>
          </a:p>
          <a:p>
            <a:pPr lvl="1">
              <a:defRPr/>
            </a:pPr>
            <a:r>
              <a:rPr lang="en-US" sz="1600" dirty="0"/>
              <a:t>Voting rights</a:t>
            </a:r>
          </a:p>
          <a:p>
            <a:pPr lvl="1">
              <a:defRPr/>
            </a:pPr>
            <a:r>
              <a:rPr lang="en-US" sz="1600" dirty="0"/>
              <a:t>Function and composition of all governing bodies, including Membership Assembly; duties of members</a:t>
            </a:r>
          </a:p>
          <a:p>
            <a:pPr lvl="1">
              <a:defRPr/>
            </a:pPr>
            <a:r>
              <a:rPr lang="en-US" sz="1600" dirty="0"/>
              <a:t>Nominations and Elections provisions</a:t>
            </a:r>
          </a:p>
          <a:p>
            <a:pPr lvl="1">
              <a:defRPr/>
            </a:pPr>
            <a:r>
              <a:rPr lang="en-US" sz="1600" dirty="0"/>
              <a:t>Rules regarding amendment of the Bylaws</a:t>
            </a:r>
          </a:p>
        </p:txBody>
      </p:sp>
    </p:spTree>
    <p:extLst>
      <p:ext uri="{BB962C8B-B14F-4D97-AF65-F5344CB8AC3E}">
        <p14:creationId xmlns:p14="http://schemas.microsoft.com/office/powerpoint/2010/main" val="224673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7848"/>
            <a:ext cx="7556313" cy="1116106"/>
          </a:xfrm>
        </p:spPr>
        <p:txBody>
          <a:bodyPr/>
          <a:lstStyle/>
          <a:p>
            <a:r>
              <a:rPr lang="en-US" dirty="0"/>
              <a:t>Org Handbook101</a:t>
            </a:r>
          </a:p>
        </p:txBody>
      </p:sp>
      <p:sp>
        <p:nvSpPr>
          <p:cNvPr id="3" name="Content Placeholder 2"/>
          <p:cNvSpPr>
            <a:spLocks noGrp="1"/>
          </p:cNvSpPr>
          <p:nvPr>
            <p:ph idx="1"/>
          </p:nvPr>
        </p:nvSpPr>
        <p:spPr>
          <a:xfrm>
            <a:off x="411633" y="949582"/>
            <a:ext cx="7879970" cy="5795689"/>
          </a:xfrm>
        </p:spPr>
        <p:txBody>
          <a:bodyPr>
            <a:normAutofit fontScale="85000" lnSpcReduction="20000"/>
          </a:bodyPr>
          <a:lstStyle/>
          <a:p>
            <a:pPr>
              <a:defRPr/>
            </a:pPr>
            <a:r>
              <a:rPr lang="en-US" sz="1800" dirty="0"/>
              <a:t>Remember, the Organizational Handbook is our policies. These </a:t>
            </a:r>
            <a:r>
              <a:rPr lang="en-US" sz="1800" b="1" dirty="0"/>
              <a:t>set parameters </a:t>
            </a:r>
            <a:r>
              <a:rPr lang="en-US" sz="1800" dirty="0"/>
              <a:t>or specific mandates for action and decision making. These are much more in depth than the Bylaws. They can be revised by the Executive Committee as needed.</a:t>
            </a:r>
          </a:p>
          <a:p>
            <a:pPr>
              <a:defRPr/>
            </a:pPr>
            <a:r>
              <a:rPr lang="en-US" sz="1800" dirty="0"/>
              <a:t>Key policies:</a:t>
            </a:r>
          </a:p>
          <a:p>
            <a:pPr lvl="1">
              <a:lnSpc>
                <a:spcPct val="120000"/>
              </a:lnSpc>
              <a:spcBef>
                <a:spcPts val="0"/>
              </a:spcBef>
            </a:pPr>
            <a:r>
              <a:rPr lang="en-US" sz="1600" dirty="0"/>
              <a:t>Membership – additional policies surrounding:</a:t>
            </a:r>
          </a:p>
          <a:p>
            <a:pPr lvl="2">
              <a:lnSpc>
                <a:spcPct val="120000"/>
              </a:lnSpc>
              <a:spcBef>
                <a:spcPts val="0"/>
              </a:spcBef>
            </a:pPr>
            <a:r>
              <a:rPr lang="en-US" sz="1600" dirty="0"/>
              <a:t>Types of membership</a:t>
            </a:r>
          </a:p>
          <a:p>
            <a:pPr lvl="2">
              <a:lnSpc>
                <a:spcPct val="120000"/>
              </a:lnSpc>
              <a:spcBef>
                <a:spcPts val="0"/>
              </a:spcBef>
            </a:pPr>
            <a:r>
              <a:rPr lang="en-US" sz="1600" dirty="0"/>
              <a:t>Dues structure</a:t>
            </a:r>
          </a:p>
          <a:p>
            <a:pPr lvl="2">
              <a:lnSpc>
                <a:spcPct val="120000"/>
              </a:lnSpc>
              <a:spcBef>
                <a:spcPts val="0"/>
              </a:spcBef>
            </a:pPr>
            <a:r>
              <a:rPr lang="en-US" sz="1800" dirty="0"/>
              <a:t>Rights and privileges</a:t>
            </a:r>
          </a:p>
          <a:p>
            <a:pPr lvl="2">
              <a:lnSpc>
                <a:spcPct val="120000"/>
              </a:lnSpc>
              <a:spcBef>
                <a:spcPts val="0"/>
              </a:spcBef>
            </a:pPr>
            <a:r>
              <a:rPr lang="en-US" sz="1600" dirty="0"/>
              <a:t>Severance of membership</a:t>
            </a:r>
            <a:endParaRPr lang="en-US" sz="1600" b="1" dirty="0"/>
          </a:p>
          <a:p>
            <a:pPr lvl="2">
              <a:lnSpc>
                <a:spcPct val="120000"/>
              </a:lnSpc>
              <a:spcBef>
                <a:spcPts val="0"/>
              </a:spcBef>
            </a:pPr>
            <a:r>
              <a:rPr lang="en-US" sz="1600" dirty="0"/>
              <a:t>Regions (including region map by county)</a:t>
            </a:r>
          </a:p>
          <a:p>
            <a:pPr lvl="1">
              <a:lnSpc>
                <a:spcPct val="120000"/>
              </a:lnSpc>
              <a:spcBef>
                <a:spcPts val="0"/>
              </a:spcBef>
            </a:pPr>
            <a:r>
              <a:rPr lang="en-US" sz="1600" dirty="0"/>
              <a:t>Fiduciary responsibility</a:t>
            </a:r>
          </a:p>
          <a:p>
            <a:pPr lvl="1">
              <a:lnSpc>
                <a:spcPct val="120000"/>
              </a:lnSpc>
              <a:spcBef>
                <a:spcPts val="0"/>
              </a:spcBef>
            </a:pPr>
            <a:r>
              <a:rPr lang="en-US" sz="1600" dirty="0"/>
              <a:t>Financial policies</a:t>
            </a:r>
          </a:p>
          <a:p>
            <a:pPr lvl="1">
              <a:lnSpc>
                <a:spcPct val="120000"/>
              </a:lnSpc>
              <a:spcBef>
                <a:spcPts val="0"/>
              </a:spcBef>
            </a:pPr>
            <a:r>
              <a:rPr lang="en-US" sz="1600" dirty="0"/>
              <a:t>Records retention</a:t>
            </a:r>
          </a:p>
          <a:p>
            <a:pPr lvl="1">
              <a:lnSpc>
                <a:spcPct val="120000"/>
              </a:lnSpc>
              <a:spcBef>
                <a:spcPts val="0"/>
              </a:spcBef>
            </a:pPr>
            <a:r>
              <a:rPr lang="en-US" sz="1600" dirty="0"/>
              <a:t>Conflict of interest</a:t>
            </a:r>
          </a:p>
          <a:p>
            <a:pPr lvl="1">
              <a:lnSpc>
                <a:spcPct val="120000"/>
              </a:lnSpc>
              <a:spcBef>
                <a:spcPts val="0"/>
              </a:spcBef>
            </a:pPr>
            <a:r>
              <a:rPr lang="en-US" sz="1600" dirty="0"/>
              <a:t>Whistleblower</a:t>
            </a:r>
          </a:p>
          <a:p>
            <a:pPr lvl="1">
              <a:lnSpc>
                <a:spcPct val="120000"/>
              </a:lnSpc>
              <a:spcBef>
                <a:spcPts val="0"/>
              </a:spcBef>
            </a:pPr>
            <a:r>
              <a:rPr lang="en-US" sz="1600" dirty="0"/>
              <a:t>Endorsement policy</a:t>
            </a:r>
          </a:p>
          <a:p>
            <a:pPr lvl="1">
              <a:lnSpc>
                <a:spcPct val="120000"/>
              </a:lnSpc>
              <a:spcBef>
                <a:spcPts val="0"/>
              </a:spcBef>
            </a:pPr>
            <a:r>
              <a:rPr lang="en-US" sz="1600" dirty="0"/>
              <a:t>Privacy guidelines</a:t>
            </a:r>
          </a:p>
          <a:p>
            <a:pPr lvl="1">
              <a:lnSpc>
                <a:spcPct val="120000"/>
              </a:lnSpc>
              <a:spcBef>
                <a:spcPts val="0"/>
              </a:spcBef>
            </a:pPr>
            <a:r>
              <a:rPr lang="en-US" sz="1600" dirty="0"/>
              <a:t>Nominations and elections procedures</a:t>
            </a:r>
          </a:p>
          <a:p>
            <a:pPr lvl="1">
              <a:lnSpc>
                <a:spcPct val="120000"/>
              </a:lnSpc>
              <a:spcBef>
                <a:spcPts val="0"/>
              </a:spcBef>
            </a:pPr>
            <a:r>
              <a:rPr lang="en-US" sz="1600" dirty="0"/>
              <a:t>Professional recognition</a:t>
            </a:r>
          </a:p>
          <a:p>
            <a:pPr lvl="1">
              <a:lnSpc>
                <a:spcPct val="120000"/>
              </a:lnSpc>
              <a:spcBef>
                <a:spcPts val="0"/>
              </a:spcBef>
            </a:pPr>
            <a:r>
              <a:rPr lang="en-US" sz="1600" dirty="0"/>
              <a:t>Scholarships</a:t>
            </a:r>
          </a:p>
          <a:p>
            <a:pPr lvl="1">
              <a:lnSpc>
                <a:spcPct val="120000"/>
              </a:lnSpc>
              <a:spcBef>
                <a:spcPts val="0"/>
              </a:spcBef>
            </a:pPr>
            <a:r>
              <a:rPr lang="en-US" sz="1600" dirty="0"/>
              <a:t>Policy for memorials/honorariums</a:t>
            </a:r>
          </a:p>
          <a:p>
            <a:pPr lvl="1">
              <a:lnSpc>
                <a:spcPct val="120000"/>
              </a:lnSpc>
              <a:spcBef>
                <a:spcPts val="0"/>
              </a:spcBef>
            </a:pPr>
            <a:r>
              <a:rPr lang="en-US" sz="1600" dirty="0"/>
              <a:t>Publications (policies regarding the Journal, Beacon and Counselor Connection)</a:t>
            </a:r>
          </a:p>
          <a:p>
            <a:pPr lvl="1">
              <a:lnSpc>
                <a:spcPct val="120000"/>
              </a:lnSpc>
              <a:spcBef>
                <a:spcPts val="0"/>
              </a:spcBef>
            </a:pPr>
            <a:r>
              <a:rPr lang="en-US" sz="1600" dirty="0"/>
              <a:t>Website content policy	</a:t>
            </a:r>
          </a:p>
          <a:p>
            <a:pPr lvl="1">
              <a:lnSpc>
                <a:spcPct val="120000"/>
              </a:lnSpc>
              <a:spcBef>
                <a:spcPts val="0"/>
              </a:spcBef>
            </a:pPr>
            <a:r>
              <a:rPr lang="en-US" sz="1600" dirty="0"/>
              <a:t>Conference &amp; LDI policies</a:t>
            </a:r>
          </a:p>
          <a:p>
            <a:pPr lvl="1">
              <a:lnSpc>
                <a:spcPct val="120000"/>
              </a:lnSpc>
              <a:spcBef>
                <a:spcPts val="0"/>
              </a:spcBef>
            </a:pPr>
            <a:r>
              <a:rPr lang="en-US" sz="1600" dirty="0"/>
              <a:t>Leader job descriptions</a:t>
            </a:r>
          </a:p>
        </p:txBody>
      </p:sp>
    </p:spTree>
    <p:extLst>
      <p:ext uri="{BB962C8B-B14F-4D97-AF65-F5344CB8AC3E}">
        <p14:creationId xmlns:p14="http://schemas.microsoft.com/office/powerpoint/2010/main" val="1954535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6264"/>
            <a:ext cx="7556313" cy="1116106"/>
          </a:xfrm>
        </p:spPr>
        <p:txBody>
          <a:bodyPr/>
          <a:lstStyle/>
          <a:p>
            <a:r>
              <a:rPr lang="en-US" dirty="0"/>
              <a:t>Knowledge-Based Decision Making: Four Key Questions</a:t>
            </a:r>
          </a:p>
        </p:txBody>
      </p:sp>
      <p:sp>
        <p:nvSpPr>
          <p:cNvPr id="3" name="Content Placeholder 2"/>
          <p:cNvSpPr>
            <a:spLocks noGrp="1"/>
          </p:cNvSpPr>
          <p:nvPr>
            <p:ph idx="1"/>
          </p:nvPr>
        </p:nvSpPr>
        <p:spPr>
          <a:xfrm>
            <a:off x="233913" y="1862131"/>
            <a:ext cx="8655445" cy="4580783"/>
          </a:xfrm>
        </p:spPr>
        <p:txBody>
          <a:bodyPr>
            <a:normAutofit/>
          </a:bodyPr>
          <a:lstStyle/>
          <a:p>
            <a:r>
              <a:rPr lang="en-US" dirty="0"/>
              <a:t>Question 1: What do we know about our members, prospective members, and/or other stakeholders needs, wants and preferences that is relevant to this decision?</a:t>
            </a:r>
          </a:p>
          <a:p>
            <a:r>
              <a:rPr lang="en-US" dirty="0"/>
              <a:t>Question 2: What do we know about the current realities and evolving dynamics of our profession that is relevant to this decision?</a:t>
            </a:r>
          </a:p>
          <a:p>
            <a:r>
              <a:rPr lang="en-US" dirty="0"/>
              <a:t>Question 3: What do we know about the “capacity”</a:t>
            </a:r>
            <a:r>
              <a:rPr lang="en-US" dirty="0">
                <a:solidFill>
                  <a:srgbClr val="5783BE"/>
                </a:solidFill>
              </a:rPr>
              <a:t>(in terms of resources – do we have the people, time and financial ability?) </a:t>
            </a:r>
            <a:r>
              <a:rPr lang="en-US" dirty="0"/>
              <a:t>and “strategic position” of our organization that is relevant to this decision?</a:t>
            </a:r>
          </a:p>
          <a:p>
            <a:r>
              <a:rPr lang="en-US" dirty="0"/>
              <a:t>Question 4: What are the ethical implications of our choices?</a:t>
            </a:r>
          </a:p>
        </p:txBody>
      </p:sp>
    </p:spTree>
    <p:extLst>
      <p:ext uri="{BB962C8B-B14F-4D97-AF65-F5344CB8AC3E}">
        <p14:creationId xmlns:p14="http://schemas.microsoft.com/office/powerpoint/2010/main" val="1687467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2499"/>
            <a:ext cx="9143999" cy="1116106"/>
          </a:xfrm>
        </p:spPr>
        <p:txBody>
          <a:bodyPr/>
          <a:lstStyle/>
          <a:p>
            <a:pPr algn="ctr"/>
            <a:r>
              <a:rPr lang="en-US" dirty="0"/>
              <a:t>Leadership Role and Function</a:t>
            </a:r>
          </a:p>
        </p:txBody>
      </p:sp>
    </p:spTree>
    <p:extLst>
      <p:ext uri="{BB962C8B-B14F-4D97-AF65-F5344CB8AC3E}">
        <p14:creationId xmlns:p14="http://schemas.microsoft.com/office/powerpoint/2010/main" val="710261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9494"/>
            <a:ext cx="7556313" cy="1116106"/>
          </a:xfrm>
        </p:spPr>
        <p:txBody>
          <a:bodyPr/>
          <a:lstStyle/>
          <a:p>
            <a:r>
              <a:rPr lang="en-US" dirty="0"/>
              <a:t>Fiduciary Duties</a:t>
            </a:r>
          </a:p>
        </p:txBody>
      </p:sp>
      <p:sp>
        <p:nvSpPr>
          <p:cNvPr id="3" name="Content Placeholder 2"/>
          <p:cNvSpPr>
            <a:spLocks noGrp="1"/>
          </p:cNvSpPr>
          <p:nvPr>
            <p:ph idx="1"/>
          </p:nvPr>
        </p:nvSpPr>
        <p:spPr>
          <a:xfrm>
            <a:off x="445561" y="1399673"/>
            <a:ext cx="8351199" cy="5458327"/>
          </a:xfrm>
        </p:spPr>
        <p:txBody>
          <a:bodyPr>
            <a:noAutofit/>
          </a:bodyPr>
          <a:lstStyle/>
          <a:p>
            <a:r>
              <a:rPr lang="en-US" sz="1800" i="1" dirty="0"/>
              <a:t>Duty of Care </a:t>
            </a:r>
          </a:p>
          <a:p>
            <a:pPr lvl="1"/>
            <a:r>
              <a:rPr lang="en-US" dirty="0"/>
              <a:t>Leaders must use responsible care and good judgment in making their decisions on behalf of the interests of the whole organization</a:t>
            </a:r>
          </a:p>
          <a:p>
            <a:pPr lvl="1"/>
            <a:r>
              <a:rPr lang="en-US" dirty="0"/>
              <a:t>Attendance: bound by board actions, even if you are absent</a:t>
            </a:r>
          </a:p>
          <a:p>
            <a:r>
              <a:rPr lang="en-US" sz="1800" i="1" dirty="0"/>
              <a:t>Duty of Loyalty </a:t>
            </a:r>
          </a:p>
          <a:p>
            <a:pPr lvl="1"/>
            <a:r>
              <a:rPr lang="en-US" dirty="0"/>
              <a:t>Faithful to the organization</a:t>
            </a:r>
          </a:p>
          <a:p>
            <a:pPr lvl="1"/>
            <a:r>
              <a:rPr lang="en-US" dirty="0"/>
              <a:t>Avoid (and disclose potential) conflicts of interest</a:t>
            </a:r>
          </a:p>
          <a:p>
            <a:r>
              <a:rPr lang="en-US" sz="1800" i="1" dirty="0"/>
              <a:t>Duty of Obedience </a:t>
            </a:r>
          </a:p>
          <a:p>
            <a:pPr lvl="1"/>
            <a:r>
              <a:rPr lang="en-US" dirty="0"/>
              <a:t>Comply with the governing documents </a:t>
            </a:r>
          </a:p>
          <a:p>
            <a:pPr lvl="1"/>
            <a:r>
              <a:rPr lang="en-US" dirty="0"/>
              <a:t>Act in ways that are consistent with mission and central goals of GSCA</a:t>
            </a:r>
          </a:p>
          <a:p>
            <a:pPr lvl="1"/>
            <a:r>
              <a:rPr lang="en-US" dirty="0"/>
              <a:t>The board acts as a whole, not as individuals</a:t>
            </a:r>
            <a:endParaRPr lang="en-US" sz="1800" dirty="0"/>
          </a:p>
          <a:p>
            <a:pPr marL="0" indent="0" algn="ctr">
              <a:buNone/>
            </a:pPr>
            <a:r>
              <a:rPr lang="en-US" sz="1800" dirty="0"/>
              <a:t>More information can be found on pages 7-8 of the Organizational Handbook</a:t>
            </a:r>
            <a:endParaRPr lang="en-US" sz="1800" dirty="0">
              <a:solidFill>
                <a:srgbClr val="FF0000"/>
              </a:solidFill>
            </a:endParaRPr>
          </a:p>
        </p:txBody>
      </p:sp>
    </p:spTree>
    <p:extLst>
      <p:ext uri="{BB962C8B-B14F-4D97-AF65-F5344CB8AC3E}">
        <p14:creationId xmlns:p14="http://schemas.microsoft.com/office/powerpoint/2010/main" val="315159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153350"/>
            <a:ext cx="7556313" cy="1116106"/>
          </a:xfrm>
        </p:spPr>
        <p:txBody>
          <a:bodyPr/>
          <a:lstStyle/>
          <a:p>
            <a:r>
              <a:rPr lang="en-US" dirty="0"/>
              <a:t>Leader Responsibilities</a:t>
            </a:r>
          </a:p>
        </p:txBody>
      </p:sp>
      <p:sp>
        <p:nvSpPr>
          <p:cNvPr id="3" name="Content Placeholder 2"/>
          <p:cNvSpPr>
            <a:spLocks noGrp="1"/>
          </p:cNvSpPr>
          <p:nvPr>
            <p:ph idx="1"/>
          </p:nvPr>
        </p:nvSpPr>
        <p:spPr>
          <a:xfrm>
            <a:off x="323385" y="836342"/>
            <a:ext cx="8486078" cy="6021658"/>
          </a:xfrm>
        </p:spPr>
        <p:txBody>
          <a:bodyPr>
            <a:normAutofit fontScale="70000" lnSpcReduction="20000"/>
          </a:bodyPr>
          <a:lstStyle/>
          <a:p>
            <a:pPr lvl="0"/>
            <a:r>
              <a:rPr lang="en-US" dirty="0"/>
              <a:t>Governance</a:t>
            </a:r>
          </a:p>
          <a:p>
            <a:pPr lvl="1"/>
            <a:r>
              <a:rPr lang="en-US" dirty="0"/>
              <a:t>Be accountable for execution of the mission</a:t>
            </a:r>
          </a:p>
          <a:p>
            <a:pPr lvl="1"/>
            <a:r>
              <a:rPr lang="en-US" dirty="0"/>
              <a:t>Read and familiarize self with all governing documents (Bylaws and Organizational Handbook)</a:t>
            </a:r>
          </a:p>
          <a:p>
            <a:pPr lvl="1"/>
            <a:r>
              <a:rPr lang="en-US" dirty="0"/>
              <a:t>Be accountable for following these documents</a:t>
            </a:r>
          </a:p>
          <a:p>
            <a:pPr>
              <a:lnSpc>
                <a:spcPct val="120000"/>
              </a:lnSpc>
            </a:pPr>
            <a:r>
              <a:rPr lang="en-US" dirty="0"/>
              <a:t>Ensure legal and ethical integrity and maintain accountability</a:t>
            </a:r>
          </a:p>
          <a:p>
            <a:pPr lvl="1">
              <a:lnSpc>
                <a:spcPct val="120000"/>
              </a:lnSpc>
            </a:pPr>
            <a:r>
              <a:rPr lang="en-US" dirty="0"/>
              <a:t>Immediately disclose any potential conflicts of interest</a:t>
            </a:r>
          </a:p>
          <a:p>
            <a:pPr lvl="1">
              <a:lnSpc>
                <a:spcPct val="120000"/>
              </a:lnSpc>
            </a:pPr>
            <a:r>
              <a:rPr lang="en-US" dirty="0"/>
              <a:t>Keep confidentiality</a:t>
            </a:r>
          </a:p>
          <a:p>
            <a:r>
              <a:rPr lang="en-US" dirty="0"/>
              <a:t>Be responsible for the financial health of the organization, including</a:t>
            </a:r>
          </a:p>
          <a:p>
            <a:pPr lvl="1"/>
            <a:r>
              <a:rPr lang="en-US" dirty="0"/>
              <a:t>Being aware of financial status and acting in a fiscally responsible manner</a:t>
            </a:r>
          </a:p>
          <a:p>
            <a:pPr lvl="1"/>
            <a:r>
              <a:rPr lang="en-US" dirty="0"/>
              <a:t>Do not spend (or commit) money without prior approval (i.e. unless it is budgeted and within the scope of your role)</a:t>
            </a:r>
          </a:p>
          <a:p>
            <a:pPr lvl="1"/>
            <a:r>
              <a:rPr lang="en-US" dirty="0"/>
              <a:t>Do not sign contracts, agreements, etc.</a:t>
            </a:r>
          </a:p>
          <a:p>
            <a:r>
              <a:rPr lang="en-US" dirty="0"/>
              <a:t>Understand your responsibilities/duties and commit to fulfill them</a:t>
            </a:r>
          </a:p>
          <a:p>
            <a:pPr lvl="1"/>
            <a:r>
              <a:rPr lang="en-US" dirty="0"/>
              <a:t>Alert the President if you become unable to fulfill your responsibilities</a:t>
            </a:r>
          </a:p>
          <a:p>
            <a:r>
              <a:rPr lang="en-US" dirty="0"/>
              <a:t>Promote GSCA’s image </a:t>
            </a:r>
          </a:p>
          <a:p>
            <a:pPr lvl="1"/>
            <a:r>
              <a:rPr lang="en-US" dirty="0"/>
              <a:t>Serve as a steward of the profession with the members and the public</a:t>
            </a:r>
          </a:p>
          <a:p>
            <a:pPr lvl="1"/>
            <a:r>
              <a:rPr lang="en-US" dirty="0"/>
              <a:t>Never speak on behalf of GSCA (including to the press) without a direct request from the President</a:t>
            </a:r>
          </a:p>
          <a:p>
            <a:pPr lvl="1"/>
            <a:r>
              <a:rPr lang="en-US" dirty="0"/>
              <a:t>Do not use GSCA logo, letterhead, etc. without authorization</a:t>
            </a:r>
            <a:r>
              <a:rPr lang="en-US" dirty="0">
                <a:solidFill>
                  <a:srgbClr val="FF0000"/>
                </a:solidFill>
              </a:rPr>
              <a:t> </a:t>
            </a:r>
          </a:p>
          <a:p>
            <a:r>
              <a:rPr lang="en-US" sz="2100" dirty="0"/>
              <a:t>Operations</a:t>
            </a:r>
          </a:p>
          <a:p>
            <a:pPr lvl="1"/>
            <a:r>
              <a:rPr lang="en-US" dirty="0"/>
              <a:t>Ensure all files you use to conduct your work are on file with the GSCA office</a:t>
            </a:r>
          </a:p>
        </p:txBody>
      </p:sp>
    </p:spTree>
    <p:extLst>
      <p:ext uri="{BB962C8B-B14F-4D97-AF65-F5344CB8AC3E}">
        <p14:creationId xmlns:p14="http://schemas.microsoft.com/office/powerpoint/2010/main" val="3528739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3498"/>
            <a:ext cx="7556313" cy="1116106"/>
          </a:xfrm>
        </p:spPr>
        <p:txBody>
          <a:bodyPr/>
          <a:lstStyle/>
          <a:p>
            <a:r>
              <a:rPr lang="en-US" dirty="0"/>
              <a:t>Responsibilities – By Role</a:t>
            </a:r>
          </a:p>
        </p:txBody>
      </p:sp>
      <p:sp>
        <p:nvSpPr>
          <p:cNvPr id="3" name="Content Placeholder 2"/>
          <p:cNvSpPr>
            <a:spLocks noGrp="1"/>
          </p:cNvSpPr>
          <p:nvPr>
            <p:ph idx="1"/>
          </p:nvPr>
        </p:nvSpPr>
        <p:spPr>
          <a:xfrm>
            <a:off x="341874" y="1412214"/>
            <a:ext cx="8044812" cy="5108073"/>
          </a:xfrm>
        </p:spPr>
        <p:txBody>
          <a:bodyPr>
            <a:normAutofit/>
          </a:bodyPr>
          <a:lstStyle/>
          <a:p>
            <a:pPr marL="0" indent="0">
              <a:buNone/>
            </a:pPr>
            <a:r>
              <a:rPr lang="en-US" dirty="0"/>
              <a:t>See job responsibilities in the Organizational Handbook</a:t>
            </a:r>
          </a:p>
          <a:p>
            <a:pPr marL="0" indent="0">
              <a:spcBef>
                <a:spcPct val="30000"/>
              </a:spcBef>
              <a:buClrTx/>
              <a:buNone/>
            </a:pPr>
            <a:endParaRPr lang="en-US" dirty="0">
              <a:latin typeface="Rockwell"/>
              <a:cs typeface="Rockwell"/>
            </a:endParaRPr>
          </a:p>
          <a:p>
            <a:pPr marL="0" indent="0">
              <a:spcBef>
                <a:spcPct val="30000"/>
              </a:spcBef>
              <a:buClr>
                <a:srgbClr val="FF6600"/>
              </a:buClr>
              <a:buNone/>
            </a:pPr>
            <a:r>
              <a:rPr lang="en-US" dirty="0">
                <a:latin typeface="Rockwell"/>
                <a:cs typeface="Rockwell"/>
              </a:rPr>
              <a:t>It is critical for </a:t>
            </a:r>
            <a:r>
              <a:rPr lang="en-US" b="1" u="sng" dirty="0">
                <a:latin typeface="Rockwell"/>
                <a:cs typeface="Rockwell"/>
              </a:rPr>
              <a:t>all</a:t>
            </a:r>
            <a:r>
              <a:rPr lang="en-US" dirty="0">
                <a:latin typeface="Rockwell"/>
                <a:cs typeface="Rockwell"/>
              </a:rPr>
              <a:t> leaders to have:</a:t>
            </a:r>
          </a:p>
          <a:p>
            <a:pPr>
              <a:spcBef>
                <a:spcPct val="30000"/>
              </a:spcBef>
              <a:buClr>
                <a:schemeClr val="tx1"/>
              </a:buClr>
            </a:pPr>
            <a:r>
              <a:rPr lang="en-US" dirty="0">
                <a:latin typeface="Rockwell"/>
                <a:cs typeface="Rockwell"/>
              </a:rPr>
              <a:t>Shared commitment to fulfilling the mission and vision</a:t>
            </a:r>
          </a:p>
          <a:p>
            <a:pPr>
              <a:spcBef>
                <a:spcPct val="30000"/>
              </a:spcBef>
              <a:buClr>
                <a:schemeClr val="tx1"/>
              </a:buClr>
            </a:pPr>
            <a:r>
              <a:rPr lang="en-US" dirty="0">
                <a:latin typeface="Rockwell"/>
                <a:cs typeface="Rockwell"/>
              </a:rPr>
              <a:t>Understanding of responsibilities/duties and commitment to fulfill them (or alert the President if you become unable to)</a:t>
            </a:r>
          </a:p>
        </p:txBody>
      </p:sp>
    </p:spTree>
    <p:extLst>
      <p:ext uri="{BB962C8B-B14F-4D97-AF65-F5344CB8AC3E}">
        <p14:creationId xmlns:p14="http://schemas.microsoft.com/office/powerpoint/2010/main" val="3134071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3498"/>
            <a:ext cx="7556313" cy="1116106"/>
          </a:xfrm>
        </p:spPr>
        <p:txBody>
          <a:bodyPr/>
          <a:lstStyle/>
          <a:p>
            <a:r>
              <a:rPr lang="en-US" dirty="0"/>
              <a:t>Reporting Structure</a:t>
            </a:r>
          </a:p>
        </p:txBody>
      </p:sp>
      <p:sp>
        <p:nvSpPr>
          <p:cNvPr id="3" name="Content Placeholder 2"/>
          <p:cNvSpPr>
            <a:spLocks noGrp="1"/>
          </p:cNvSpPr>
          <p:nvPr>
            <p:ph idx="1"/>
          </p:nvPr>
        </p:nvSpPr>
        <p:spPr>
          <a:xfrm>
            <a:off x="386479" y="1044223"/>
            <a:ext cx="8044812" cy="5108073"/>
          </a:xfrm>
        </p:spPr>
        <p:txBody>
          <a:bodyPr>
            <a:normAutofit lnSpcReduction="10000"/>
          </a:bodyPr>
          <a:lstStyle/>
          <a:p>
            <a:pPr marL="0" indent="0">
              <a:buNone/>
            </a:pPr>
            <a:r>
              <a:rPr lang="en-US" dirty="0">
                <a:latin typeface="Rockwell"/>
                <a:cs typeface="Rockwell"/>
              </a:rPr>
              <a:t>Area Supervisors:</a:t>
            </a:r>
          </a:p>
          <a:p>
            <a:r>
              <a:rPr lang="en-US" dirty="0">
                <a:latin typeface="Rockwell"/>
                <a:cs typeface="Rockwell"/>
              </a:rPr>
              <a:t>Professional Advancement (Myesha Davis)</a:t>
            </a:r>
          </a:p>
          <a:p>
            <a:pPr lvl="1"/>
            <a:r>
              <a:rPr lang="en-US" dirty="0">
                <a:latin typeface="Rockwell"/>
                <a:cs typeface="Rockwell"/>
              </a:rPr>
              <a:t>Advocacy, ASCA/RAMP, Career/Post Secondary, CKES, Professional Recognition, Service Project</a:t>
            </a:r>
          </a:p>
          <a:p>
            <a:r>
              <a:rPr lang="en-US" dirty="0">
                <a:latin typeface="Rockwell"/>
                <a:cs typeface="Rockwell"/>
              </a:rPr>
              <a:t>Publications (Laura Ross)</a:t>
            </a:r>
          </a:p>
          <a:p>
            <a:pPr lvl="1"/>
            <a:r>
              <a:rPr lang="en-US" dirty="0">
                <a:latin typeface="Rockwell"/>
                <a:cs typeface="Rockwell"/>
              </a:rPr>
              <a:t>Journal, Beacon, Social Media, Photographer, Archives</a:t>
            </a:r>
          </a:p>
          <a:p>
            <a:r>
              <a:rPr lang="en-US" dirty="0">
                <a:latin typeface="Rockwell"/>
                <a:cs typeface="Rockwell"/>
              </a:rPr>
              <a:t>Recruitment &amp; Sustainability (Rebecca </a:t>
            </a:r>
            <a:r>
              <a:rPr lang="en-US" dirty="0">
                <a:cs typeface="Rockwell"/>
              </a:rPr>
              <a:t>Burkhart &amp; Beth Ruff)</a:t>
            </a:r>
            <a:endParaRPr lang="en-US" dirty="0">
              <a:latin typeface="Rockwell"/>
              <a:cs typeface="Rockwell"/>
            </a:endParaRPr>
          </a:p>
          <a:p>
            <a:pPr lvl="1"/>
            <a:r>
              <a:rPr lang="en-US" dirty="0">
                <a:latin typeface="Rockwell"/>
                <a:cs typeface="Rockwell"/>
              </a:rPr>
              <a:t>Graduate Student, PPAC, Retired, Coordinators, Educators, Elementary, Middle, Secondary, Rural, </a:t>
            </a:r>
          </a:p>
          <a:p>
            <a:r>
              <a:rPr lang="en-US" dirty="0">
                <a:latin typeface="Rockwell"/>
                <a:cs typeface="Rockwell"/>
              </a:rPr>
              <a:t>Region Outreach (Vance </a:t>
            </a:r>
            <a:r>
              <a:rPr lang="en-US" dirty="0">
                <a:cs typeface="Rockwell"/>
              </a:rPr>
              <a:t>Sims &amp; Donna Jones)</a:t>
            </a:r>
          </a:p>
          <a:p>
            <a:r>
              <a:rPr lang="en-US" dirty="0">
                <a:latin typeface="Rockwell"/>
                <a:cs typeface="Rockwell"/>
              </a:rPr>
              <a:t>Finance (Catherine Roberts)</a:t>
            </a:r>
          </a:p>
          <a:p>
            <a:r>
              <a:rPr lang="en-US" dirty="0">
                <a:latin typeface="Rockwell"/>
                <a:cs typeface="Rockwell"/>
              </a:rPr>
              <a:t>Conference (Maria </a:t>
            </a:r>
            <a:r>
              <a:rPr lang="en-US" dirty="0" err="1">
                <a:latin typeface="Rockwell"/>
                <a:cs typeface="Rockwell"/>
              </a:rPr>
              <a:t>Grovner</a:t>
            </a:r>
            <a:r>
              <a:rPr lang="en-US" dirty="0">
                <a:latin typeface="Rockwell"/>
                <a:cs typeface="Rockwell"/>
              </a:rPr>
              <a:t>)</a:t>
            </a:r>
          </a:p>
        </p:txBody>
      </p:sp>
    </p:spTree>
    <p:extLst>
      <p:ext uri="{BB962C8B-B14F-4D97-AF65-F5344CB8AC3E}">
        <p14:creationId xmlns:p14="http://schemas.microsoft.com/office/powerpoint/2010/main" val="188765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3498"/>
            <a:ext cx="7556313" cy="1116106"/>
          </a:xfrm>
        </p:spPr>
        <p:txBody>
          <a:bodyPr/>
          <a:lstStyle/>
          <a:p>
            <a:r>
              <a:rPr lang="en-US" dirty="0"/>
              <a:t>Possible Membership Section Activities</a:t>
            </a:r>
          </a:p>
        </p:txBody>
      </p:sp>
      <p:sp>
        <p:nvSpPr>
          <p:cNvPr id="3" name="Content Placeholder 2"/>
          <p:cNvSpPr>
            <a:spLocks noGrp="1"/>
          </p:cNvSpPr>
          <p:nvPr>
            <p:ph idx="1"/>
          </p:nvPr>
        </p:nvSpPr>
        <p:spPr>
          <a:xfrm>
            <a:off x="498473" y="1531620"/>
            <a:ext cx="7994017" cy="5212080"/>
          </a:xfrm>
        </p:spPr>
        <p:txBody>
          <a:bodyPr>
            <a:normAutofit/>
          </a:bodyPr>
          <a:lstStyle/>
          <a:p>
            <a:r>
              <a:rPr lang="en-US" dirty="0">
                <a:latin typeface="Rockwell"/>
                <a:cs typeface="Rockwell"/>
              </a:rPr>
              <a:t>Newsletter</a:t>
            </a:r>
          </a:p>
          <a:p>
            <a:r>
              <a:rPr lang="en-US" dirty="0"/>
              <a:t>Guided discussion boards (online collaboration platform coming late 2019/early 2020)</a:t>
            </a:r>
          </a:p>
          <a:p>
            <a:r>
              <a:rPr lang="en-US" dirty="0"/>
              <a:t>Blog (include members of your section to author…)</a:t>
            </a:r>
          </a:p>
          <a:p>
            <a:r>
              <a:rPr lang="en-US" dirty="0"/>
              <a:t>Host a member recruitment campaign</a:t>
            </a:r>
          </a:p>
          <a:p>
            <a:r>
              <a:rPr lang="en-US" dirty="0"/>
              <a:t>30 minute podcast – record, send to staff, we’ll post to web site</a:t>
            </a:r>
          </a:p>
          <a:p>
            <a:r>
              <a:rPr lang="en-US" dirty="0"/>
              <a:t>Webinars </a:t>
            </a:r>
          </a:p>
          <a:p>
            <a:r>
              <a:rPr lang="en-US" dirty="0"/>
              <a:t>Virtual meetings</a:t>
            </a:r>
          </a:p>
          <a:p>
            <a:r>
              <a:rPr lang="en-US" dirty="0"/>
              <a:t>Community service activities</a:t>
            </a:r>
          </a:p>
          <a:p>
            <a:r>
              <a:rPr lang="en-US" dirty="0"/>
              <a:t>White papers or other resource generation</a:t>
            </a:r>
          </a:p>
          <a:p>
            <a:endParaRPr lang="en-US" dirty="0">
              <a:latin typeface="Rockwell"/>
              <a:cs typeface="Rockwell"/>
            </a:endParaRPr>
          </a:p>
        </p:txBody>
      </p:sp>
    </p:spTree>
    <p:extLst>
      <p:ext uri="{BB962C8B-B14F-4D97-AF65-F5344CB8AC3E}">
        <p14:creationId xmlns:p14="http://schemas.microsoft.com/office/powerpoint/2010/main" val="36262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00242"/>
            <a:ext cx="9144000" cy="1116106"/>
          </a:xfrm>
        </p:spPr>
        <p:txBody>
          <a:bodyPr/>
          <a:lstStyle/>
          <a:p>
            <a:pPr algn="ctr"/>
            <a:r>
              <a:rPr lang="en-US" dirty="0"/>
              <a:t>Who Are We?</a:t>
            </a:r>
          </a:p>
        </p:txBody>
      </p:sp>
    </p:spTree>
    <p:extLst>
      <p:ext uri="{BB962C8B-B14F-4D97-AF65-F5344CB8AC3E}">
        <p14:creationId xmlns:p14="http://schemas.microsoft.com/office/powerpoint/2010/main" val="1256030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3241"/>
            <a:ext cx="9144000" cy="1116106"/>
          </a:xfrm>
        </p:spPr>
        <p:txBody>
          <a:bodyPr/>
          <a:lstStyle/>
          <a:p>
            <a:pPr algn="ctr"/>
            <a:r>
              <a:rPr lang="en-US" dirty="0"/>
              <a:t>Financial Procedures and Budget</a:t>
            </a:r>
          </a:p>
        </p:txBody>
      </p:sp>
    </p:spTree>
    <p:extLst>
      <p:ext uri="{BB962C8B-B14F-4D97-AF65-F5344CB8AC3E}">
        <p14:creationId xmlns:p14="http://schemas.microsoft.com/office/powerpoint/2010/main" val="426960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7848"/>
            <a:ext cx="7556313" cy="1116106"/>
          </a:xfrm>
        </p:spPr>
        <p:txBody>
          <a:bodyPr/>
          <a:lstStyle/>
          <a:p>
            <a:r>
              <a:rPr lang="en-US" dirty="0"/>
              <a:t>Budget</a:t>
            </a:r>
          </a:p>
        </p:txBody>
      </p:sp>
      <p:sp>
        <p:nvSpPr>
          <p:cNvPr id="3" name="Content Placeholder 2"/>
          <p:cNvSpPr>
            <a:spLocks noGrp="1"/>
          </p:cNvSpPr>
          <p:nvPr>
            <p:ph idx="1"/>
          </p:nvPr>
        </p:nvSpPr>
        <p:spPr>
          <a:xfrm>
            <a:off x="411635" y="1166646"/>
            <a:ext cx="7643152" cy="5691353"/>
          </a:xfrm>
        </p:spPr>
        <p:txBody>
          <a:bodyPr>
            <a:normAutofit/>
          </a:bodyPr>
          <a:lstStyle/>
          <a:p>
            <a:pPr>
              <a:defRPr/>
            </a:pPr>
            <a:r>
              <a:rPr lang="en-US" sz="1800" dirty="0"/>
              <a:t>Budget draft is completed in February, discussed and approved by the Finance Committee, then discussed and approved by the Board</a:t>
            </a:r>
          </a:p>
          <a:p>
            <a:pPr>
              <a:defRPr/>
            </a:pPr>
            <a:r>
              <a:rPr lang="en-US" sz="1800" dirty="0"/>
              <a:t>Fiscal year: July 1 – June 30</a:t>
            </a:r>
          </a:p>
          <a:p>
            <a:pPr>
              <a:defRPr/>
            </a:pPr>
            <a:r>
              <a:rPr lang="en-US" sz="1800" dirty="0"/>
              <a:t>Individuals with budget authority:</a:t>
            </a:r>
          </a:p>
          <a:p>
            <a:pPr lvl="1">
              <a:defRPr/>
            </a:pPr>
            <a:r>
              <a:rPr lang="en-US" sz="1400" dirty="0"/>
              <a:t>Conference Chairs</a:t>
            </a:r>
          </a:p>
          <a:p>
            <a:pPr lvl="2">
              <a:defRPr/>
            </a:pPr>
            <a:r>
              <a:rPr lang="en-US" sz="1400" dirty="0"/>
              <a:t>Current = $3,000</a:t>
            </a:r>
          </a:p>
          <a:p>
            <a:pPr lvl="2">
              <a:defRPr/>
            </a:pPr>
            <a:r>
              <a:rPr lang="en-US" sz="1400" dirty="0"/>
              <a:t>Next Year = $1,500</a:t>
            </a:r>
          </a:p>
          <a:p>
            <a:pPr lvl="1">
              <a:defRPr/>
            </a:pPr>
            <a:r>
              <a:rPr lang="en-US" sz="1400" dirty="0"/>
              <a:t>President = $500</a:t>
            </a:r>
          </a:p>
          <a:p>
            <a:pPr lvl="1">
              <a:defRPr/>
            </a:pPr>
            <a:r>
              <a:rPr lang="en-US" sz="1400" dirty="0"/>
              <a:t>President-Elect = $250</a:t>
            </a:r>
          </a:p>
          <a:p>
            <a:pPr lvl="1">
              <a:defRPr/>
            </a:pPr>
            <a:r>
              <a:rPr lang="en-US" sz="1400" dirty="0"/>
              <a:t>Regions = $250/region</a:t>
            </a:r>
          </a:p>
          <a:p>
            <a:pPr lvl="1">
              <a:defRPr/>
            </a:pPr>
            <a:r>
              <a:rPr lang="en-US" sz="1400" dirty="0"/>
              <a:t>Advocacy = $1,200</a:t>
            </a:r>
          </a:p>
          <a:p>
            <a:pPr lvl="1">
              <a:defRPr/>
            </a:pPr>
            <a:r>
              <a:rPr lang="en-US" sz="1400" dirty="0"/>
              <a:t>Grad Student Liaison = $100</a:t>
            </a:r>
          </a:p>
          <a:p>
            <a:pPr lvl="1">
              <a:defRPr/>
            </a:pPr>
            <a:r>
              <a:rPr lang="en-US" sz="1400" dirty="0"/>
              <a:t>Photography = $500</a:t>
            </a:r>
          </a:p>
          <a:p>
            <a:pPr lvl="1">
              <a:defRPr/>
            </a:pPr>
            <a:r>
              <a:rPr lang="en-US" sz="1400" dirty="0"/>
              <a:t>Professional Recognition = $1,500 (less $700 for professional recognition ceremony, planned in conjunction with Conference Manager)</a:t>
            </a:r>
          </a:p>
          <a:p>
            <a:pPr lvl="1">
              <a:defRPr/>
            </a:pPr>
            <a:r>
              <a:rPr lang="en-US" sz="1400" dirty="0"/>
              <a:t>Trainings (CKES, ASCA) = $1,000 (net)</a:t>
            </a:r>
          </a:p>
        </p:txBody>
      </p:sp>
    </p:spTree>
    <p:extLst>
      <p:ext uri="{BB962C8B-B14F-4D97-AF65-F5344CB8AC3E}">
        <p14:creationId xmlns:p14="http://schemas.microsoft.com/office/powerpoint/2010/main" val="803913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7848"/>
            <a:ext cx="7556313" cy="1116106"/>
          </a:xfrm>
        </p:spPr>
        <p:txBody>
          <a:bodyPr/>
          <a:lstStyle/>
          <a:p>
            <a:r>
              <a:rPr lang="en-US" dirty="0"/>
              <a:t>Reimbursement Requests</a:t>
            </a:r>
          </a:p>
        </p:txBody>
      </p:sp>
      <p:sp>
        <p:nvSpPr>
          <p:cNvPr id="3" name="Content Placeholder 2"/>
          <p:cNvSpPr>
            <a:spLocks noGrp="1"/>
          </p:cNvSpPr>
          <p:nvPr>
            <p:ph idx="1"/>
          </p:nvPr>
        </p:nvSpPr>
        <p:spPr>
          <a:xfrm>
            <a:off x="411635" y="941577"/>
            <a:ext cx="7643152" cy="4743514"/>
          </a:xfrm>
        </p:spPr>
        <p:txBody>
          <a:bodyPr>
            <a:normAutofit/>
          </a:bodyPr>
          <a:lstStyle/>
          <a:p>
            <a:pPr marL="0" indent="0">
              <a:buNone/>
              <a:defRPr/>
            </a:pPr>
            <a:r>
              <a:rPr lang="en-US" sz="1600" dirty="0"/>
              <a:t>Steps to submit for reimbursement:</a:t>
            </a:r>
          </a:p>
          <a:p>
            <a:pPr marL="571500" lvl="1" indent="-342900">
              <a:buFont typeface="+mj-lt"/>
              <a:buAutoNum type="arabicPeriod"/>
              <a:defRPr/>
            </a:pPr>
            <a:r>
              <a:rPr lang="en-US" sz="1400" dirty="0"/>
              <a:t>Complete the Voucher form </a:t>
            </a:r>
          </a:p>
          <a:p>
            <a:pPr marL="571500" lvl="1" indent="-342900">
              <a:buFont typeface="+mj-lt"/>
              <a:buAutoNum type="arabicPeriod"/>
              <a:defRPr/>
            </a:pPr>
            <a:r>
              <a:rPr lang="en-US" sz="1400" dirty="0"/>
              <a:t>Attach mileage (if applicable) – you </a:t>
            </a:r>
            <a:r>
              <a:rPr lang="en-US" sz="1400" b="1" u="sng" dirty="0"/>
              <a:t>must</a:t>
            </a:r>
            <a:r>
              <a:rPr lang="en-US" sz="1400" dirty="0"/>
              <a:t> attach a Google Map/MapQuest showing the start and end addresses and miles travelled</a:t>
            </a:r>
          </a:p>
          <a:p>
            <a:pPr marL="571500" lvl="1" indent="-342900">
              <a:buFont typeface="+mj-lt"/>
              <a:buAutoNum type="arabicPeriod"/>
              <a:defRPr/>
            </a:pPr>
            <a:r>
              <a:rPr lang="en-US" sz="1400" dirty="0"/>
              <a:t>Attach/scan receipts (if applicable) – </a:t>
            </a:r>
            <a:r>
              <a:rPr lang="en-US" sz="1400" dirty="0">
                <a:hlinkClick r:id="rId3"/>
              </a:rPr>
              <a:t>www.gaschoolcounselor.org</a:t>
            </a:r>
            <a:endParaRPr lang="en-US" sz="1400" dirty="0"/>
          </a:p>
          <a:p>
            <a:pPr marL="571500" lvl="1" indent="-342900">
              <a:buFont typeface="+mj-lt"/>
              <a:buAutoNum type="arabicPeriod"/>
              <a:defRPr/>
            </a:pPr>
            <a:endParaRPr lang="en-US" sz="1400" dirty="0"/>
          </a:p>
          <a:p>
            <a:pPr marL="800100" lvl="2" indent="-342900">
              <a:buFont typeface="+mj-lt"/>
              <a:buAutoNum type="arabicPeriod"/>
              <a:defRPr/>
            </a:pPr>
            <a:r>
              <a:rPr lang="en-US" sz="1400" dirty="0"/>
              <a:t>Itemized receipt showing all items purchased; AND</a:t>
            </a:r>
          </a:p>
          <a:p>
            <a:pPr marL="800100" lvl="2" indent="-342900">
              <a:buFont typeface="+mj-lt"/>
              <a:buAutoNum type="arabicPeriod"/>
              <a:defRPr/>
            </a:pPr>
            <a:r>
              <a:rPr lang="en-US" sz="1400" dirty="0"/>
              <a:t>Final receipt showing method of payment</a:t>
            </a:r>
          </a:p>
          <a:p>
            <a:pPr marL="457200" lvl="2" indent="0">
              <a:buNone/>
              <a:defRPr/>
            </a:pPr>
            <a:endParaRPr lang="en-US" sz="1400" dirty="0"/>
          </a:p>
          <a:p>
            <a:pPr marL="457200" lvl="2" indent="0">
              <a:buNone/>
              <a:defRPr/>
            </a:pPr>
            <a:r>
              <a:rPr lang="en-US" sz="1400" b="1" u="sng" dirty="0"/>
              <a:t>All of these items must be included or vouchers will be returned</a:t>
            </a:r>
          </a:p>
          <a:p>
            <a:pPr marL="457200" lvl="2" indent="0">
              <a:buNone/>
              <a:defRPr/>
            </a:pPr>
            <a:r>
              <a:rPr lang="en-US" sz="1400" dirty="0"/>
              <a:t>Hint: all of these are clearly listed in the “Voucher Checklist” section of every voucher</a:t>
            </a:r>
          </a:p>
        </p:txBody>
      </p:sp>
    </p:spTree>
    <p:extLst>
      <p:ext uri="{BB962C8B-B14F-4D97-AF65-F5344CB8AC3E}">
        <p14:creationId xmlns:p14="http://schemas.microsoft.com/office/powerpoint/2010/main" val="3495249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7130"/>
            <a:ext cx="7556313" cy="1116106"/>
          </a:xfrm>
        </p:spPr>
        <p:txBody>
          <a:bodyPr/>
          <a:lstStyle/>
          <a:p>
            <a:r>
              <a:rPr lang="en-US" dirty="0"/>
              <a:t>Reimbursement Requests</a:t>
            </a:r>
          </a:p>
        </p:txBody>
      </p:sp>
      <p:pic>
        <p:nvPicPr>
          <p:cNvPr id="3" name="Picture 2">
            <a:extLst>
              <a:ext uri="{FF2B5EF4-FFF2-40B4-BE49-F238E27FC236}">
                <a16:creationId xmlns:a16="http://schemas.microsoft.com/office/drawing/2014/main" id="{F13F7F57-67E9-F140-B478-C5AB4C3A7683}"/>
              </a:ext>
            </a:extLst>
          </p:cNvPr>
          <p:cNvPicPr>
            <a:picLocks noChangeAspect="1"/>
          </p:cNvPicPr>
          <p:nvPr/>
        </p:nvPicPr>
        <p:blipFill>
          <a:blip r:embed="rId3"/>
          <a:stretch>
            <a:fillRect/>
          </a:stretch>
        </p:blipFill>
        <p:spPr>
          <a:xfrm>
            <a:off x="1720157" y="724618"/>
            <a:ext cx="5588166" cy="6062409"/>
          </a:xfrm>
          <a:prstGeom prst="rect">
            <a:avLst/>
          </a:prstGeom>
        </p:spPr>
      </p:pic>
    </p:spTree>
    <p:extLst>
      <p:ext uri="{BB962C8B-B14F-4D97-AF65-F5344CB8AC3E}">
        <p14:creationId xmlns:p14="http://schemas.microsoft.com/office/powerpoint/2010/main" val="1519989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8626"/>
            <a:ext cx="9144000" cy="1116106"/>
          </a:xfrm>
        </p:spPr>
        <p:txBody>
          <a:bodyPr/>
          <a:lstStyle/>
          <a:p>
            <a:pPr algn="ctr"/>
            <a:r>
              <a:rPr lang="en-US" dirty="0"/>
              <a:t>Leadership Team and Staff:</a:t>
            </a:r>
            <a:br>
              <a:rPr lang="en-US" dirty="0"/>
            </a:br>
            <a:r>
              <a:rPr lang="en-US" dirty="0"/>
              <a:t>How do We Work Together?</a:t>
            </a:r>
          </a:p>
        </p:txBody>
      </p:sp>
    </p:spTree>
    <p:extLst>
      <p:ext uri="{BB962C8B-B14F-4D97-AF65-F5344CB8AC3E}">
        <p14:creationId xmlns:p14="http://schemas.microsoft.com/office/powerpoint/2010/main" val="290880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1390"/>
            <a:ext cx="7556313" cy="1116106"/>
          </a:xfrm>
        </p:spPr>
        <p:txBody>
          <a:bodyPr/>
          <a:lstStyle/>
          <a:p>
            <a:r>
              <a:rPr lang="en-US" dirty="0"/>
              <a:t>Members’ and Leaders’ Expectations of Staff</a:t>
            </a:r>
          </a:p>
        </p:txBody>
      </p:sp>
      <p:sp>
        <p:nvSpPr>
          <p:cNvPr id="3" name="Content Placeholder 2"/>
          <p:cNvSpPr>
            <a:spLocks noGrp="1"/>
          </p:cNvSpPr>
          <p:nvPr>
            <p:ph idx="1"/>
          </p:nvPr>
        </p:nvSpPr>
        <p:spPr>
          <a:xfrm>
            <a:off x="411635" y="1821966"/>
            <a:ext cx="8041192" cy="4743514"/>
          </a:xfrm>
        </p:spPr>
        <p:txBody>
          <a:bodyPr>
            <a:normAutofit/>
          </a:bodyPr>
          <a:lstStyle/>
          <a:p>
            <a:pPr>
              <a:defRPr/>
            </a:pPr>
            <a:r>
              <a:rPr lang="en-US" sz="1800" dirty="0"/>
              <a:t>Value and appreciate the profession of school counseling and its impact on society</a:t>
            </a:r>
          </a:p>
          <a:p>
            <a:pPr>
              <a:defRPr/>
            </a:pPr>
            <a:r>
              <a:rPr lang="en-US" sz="1800" dirty="0"/>
              <a:t>Be sufficiently familiar with the condition of the profession in order to clearly understand what is going on (note: staff judgments about what to do are never a substitute for the judgments of members)</a:t>
            </a:r>
          </a:p>
          <a:p>
            <a:pPr>
              <a:defRPr/>
            </a:pPr>
            <a:r>
              <a:rPr lang="en-US" sz="1800" dirty="0"/>
              <a:t>Have sufficient knowledge of the dynamics and direction of GSCA</a:t>
            </a:r>
          </a:p>
          <a:p>
            <a:pPr>
              <a:defRPr/>
            </a:pPr>
            <a:r>
              <a:rPr lang="en-US" sz="1800" dirty="0"/>
              <a:t>Give good counsel about conditions, challenges and opportunities and provide insightful advice on choices</a:t>
            </a:r>
          </a:p>
        </p:txBody>
      </p:sp>
      <p:sp>
        <p:nvSpPr>
          <p:cNvPr id="4" name="TextBox 2"/>
          <p:cNvSpPr txBox="1">
            <a:spLocks noChangeArrowheads="1"/>
          </p:cNvSpPr>
          <p:nvPr/>
        </p:nvSpPr>
        <p:spPr bwMode="auto">
          <a:xfrm>
            <a:off x="491067" y="6324600"/>
            <a:ext cx="7961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sz="1200" dirty="0">
              <a:latin typeface="+mn-lt"/>
            </a:endParaRPr>
          </a:p>
          <a:p>
            <a:pPr algn="r" eaLnBrk="1" hangingPunct="1"/>
            <a:r>
              <a:rPr lang="en-US" altLang="en-US" sz="1000" i="1" dirty="0">
                <a:latin typeface="+mn-lt"/>
              </a:rPr>
              <a:t>Adapted from Gabriel Eckert, CAE</a:t>
            </a:r>
          </a:p>
        </p:txBody>
      </p:sp>
    </p:spTree>
    <p:extLst>
      <p:ext uri="{BB962C8B-B14F-4D97-AF65-F5344CB8AC3E}">
        <p14:creationId xmlns:p14="http://schemas.microsoft.com/office/powerpoint/2010/main" val="2051898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7848"/>
            <a:ext cx="7556313" cy="1116106"/>
          </a:xfrm>
        </p:spPr>
        <p:txBody>
          <a:bodyPr/>
          <a:lstStyle/>
          <a:p>
            <a:r>
              <a:rPr lang="en-US" dirty="0"/>
              <a:t>Staff’s Expectations of Members and Leaders</a:t>
            </a:r>
          </a:p>
        </p:txBody>
      </p:sp>
      <p:sp>
        <p:nvSpPr>
          <p:cNvPr id="3" name="Content Placeholder 2"/>
          <p:cNvSpPr>
            <a:spLocks noGrp="1"/>
          </p:cNvSpPr>
          <p:nvPr>
            <p:ph idx="1"/>
          </p:nvPr>
        </p:nvSpPr>
        <p:spPr>
          <a:xfrm>
            <a:off x="411635" y="1698288"/>
            <a:ext cx="8133790" cy="4743514"/>
          </a:xfrm>
        </p:spPr>
        <p:txBody>
          <a:bodyPr>
            <a:normAutofit/>
          </a:bodyPr>
          <a:lstStyle/>
          <a:p>
            <a:pPr>
              <a:defRPr/>
            </a:pPr>
            <a:r>
              <a:rPr lang="en-US" sz="1800" dirty="0"/>
              <a:t>Agree to consider and value staff’s insights, perspectives and counsel about conditions, challenges and opportunities for the association</a:t>
            </a:r>
          </a:p>
          <a:p>
            <a:pPr>
              <a:defRPr/>
            </a:pPr>
            <a:r>
              <a:rPr lang="en-US" sz="1800" dirty="0"/>
              <a:t>Be clear about outcomes desired and provide sufficient empowerment to senior staff to design and execute strategies required to achieve progress</a:t>
            </a:r>
          </a:p>
          <a:p>
            <a:pPr>
              <a:defRPr/>
            </a:pPr>
            <a:r>
              <a:rPr lang="en-US" sz="1800" dirty="0"/>
              <a:t>Understand that staff’s role as an association management professional reflects a distinct and unique set of professional competencies and deserves the respect that the profession of school counseling receives</a:t>
            </a:r>
          </a:p>
        </p:txBody>
      </p:sp>
      <p:sp>
        <p:nvSpPr>
          <p:cNvPr id="4" name="TextBox 2"/>
          <p:cNvSpPr txBox="1">
            <a:spLocks noChangeArrowheads="1"/>
          </p:cNvSpPr>
          <p:nvPr/>
        </p:nvSpPr>
        <p:spPr bwMode="auto">
          <a:xfrm>
            <a:off x="491067" y="6324600"/>
            <a:ext cx="79613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endParaRPr lang="en-US" altLang="en-US" sz="1200" dirty="0">
              <a:latin typeface="+mn-lt"/>
            </a:endParaRPr>
          </a:p>
          <a:p>
            <a:pPr algn="r" eaLnBrk="1" hangingPunct="1"/>
            <a:r>
              <a:rPr lang="en-US" altLang="en-US" sz="1000" i="1" dirty="0">
                <a:latin typeface="+mn-lt"/>
              </a:rPr>
              <a:t>Adapted from Gabriel Eckert, CAE</a:t>
            </a:r>
          </a:p>
        </p:txBody>
      </p:sp>
    </p:spTree>
    <p:extLst>
      <p:ext uri="{BB962C8B-B14F-4D97-AF65-F5344CB8AC3E}">
        <p14:creationId xmlns:p14="http://schemas.microsoft.com/office/powerpoint/2010/main" val="3947488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98475" y="228600"/>
            <a:ext cx="7556500" cy="1116013"/>
          </a:xfrm>
        </p:spPr>
        <p:txBody>
          <a:bodyPr/>
          <a:lstStyle/>
          <a:p>
            <a:r>
              <a:rPr lang="en-US" sz="3200">
                <a:latin typeface="Cambria" charset="0"/>
                <a:ea typeface="ＭＳ Ｐゴシック" charset="0"/>
                <a:cs typeface="ＭＳ Ｐゴシック" charset="0"/>
              </a:rPr>
              <a:t>Meet Your Staff</a:t>
            </a:r>
          </a:p>
        </p:txBody>
      </p:sp>
      <p:sp>
        <p:nvSpPr>
          <p:cNvPr id="25602" name="Content Placeholder 2"/>
          <p:cNvSpPr>
            <a:spLocks noGrp="1"/>
          </p:cNvSpPr>
          <p:nvPr>
            <p:ph idx="1"/>
          </p:nvPr>
        </p:nvSpPr>
        <p:spPr>
          <a:xfrm>
            <a:off x="139270" y="903889"/>
            <a:ext cx="8626366" cy="5943601"/>
          </a:xfrm>
        </p:spPr>
        <p:txBody>
          <a:bodyPr>
            <a:normAutofit fontScale="92500" lnSpcReduction="20000"/>
          </a:bodyPr>
          <a:lstStyle/>
          <a:p>
            <a:r>
              <a:rPr lang="en-US" sz="1600" dirty="0">
                <a:latin typeface="Calibri" charset="0"/>
                <a:ea typeface="ＭＳ Ｐゴシック" charset="0"/>
                <a:cs typeface="ＭＳ Ｐゴシック" charset="0"/>
              </a:rPr>
              <a:t>Sarah Berke, CAE, Managing Director</a:t>
            </a:r>
          </a:p>
          <a:p>
            <a:pPr lvl="1"/>
            <a:r>
              <a:rPr lang="en-US" sz="1400" dirty="0">
                <a:latin typeface="Calibri" charset="0"/>
                <a:ea typeface="ＭＳ Ｐゴシック" charset="0"/>
              </a:rPr>
              <a:t>Main point of contact for Executive Board &amp; President</a:t>
            </a:r>
          </a:p>
          <a:p>
            <a:pPr lvl="1"/>
            <a:r>
              <a:rPr lang="en-US" sz="1400" dirty="0">
                <a:latin typeface="Calibri" charset="0"/>
                <a:ea typeface="ＭＳ Ｐゴシック" charset="0"/>
              </a:rPr>
              <a:t>Oversight of governance and execution of strategic initiatives</a:t>
            </a:r>
          </a:p>
          <a:p>
            <a:pPr lvl="1"/>
            <a:r>
              <a:rPr lang="en-US" sz="1400" dirty="0">
                <a:latin typeface="Calibri" charset="0"/>
                <a:ea typeface="ＭＳ Ｐゴシック" charset="0"/>
              </a:rPr>
              <a:t>Oversight of all GSCA operations &amp; staff</a:t>
            </a:r>
          </a:p>
          <a:p>
            <a:r>
              <a:rPr lang="en-US" sz="1600" dirty="0">
                <a:latin typeface="Calibri" charset="0"/>
                <a:ea typeface="ＭＳ Ｐゴシック" charset="0"/>
                <a:cs typeface="ＭＳ Ｐゴシック" charset="0"/>
              </a:rPr>
              <a:t>Jessica Atkinson, Community Manager</a:t>
            </a:r>
          </a:p>
          <a:p>
            <a:pPr lvl="1"/>
            <a:r>
              <a:rPr lang="en-US" sz="1400" dirty="0">
                <a:latin typeface="Calibri" charset="0"/>
                <a:ea typeface="ＭＳ Ｐゴシック" charset="0"/>
              </a:rPr>
              <a:t>Web site management </a:t>
            </a:r>
          </a:p>
          <a:p>
            <a:pPr lvl="1"/>
            <a:r>
              <a:rPr lang="en-US" sz="1400" dirty="0">
                <a:latin typeface="Calibri" charset="0"/>
                <a:ea typeface="ＭＳ Ｐゴシック" charset="0"/>
              </a:rPr>
              <a:t>Marketing and communications planning/execution</a:t>
            </a:r>
          </a:p>
          <a:p>
            <a:pPr lvl="1"/>
            <a:r>
              <a:rPr lang="en-US" sz="1400" dirty="0">
                <a:latin typeface="Calibri" charset="0"/>
                <a:ea typeface="ＭＳ Ｐゴシック" charset="0"/>
              </a:rPr>
              <a:t>Membership management </a:t>
            </a:r>
          </a:p>
          <a:p>
            <a:pPr lvl="1"/>
            <a:r>
              <a:rPr lang="en-US" sz="1400" dirty="0">
                <a:latin typeface="Calibri" charset="0"/>
                <a:ea typeface="ＭＳ Ｐゴシック" charset="0"/>
              </a:rPr>
              <a:t>Conference registration management</a:t>
            </a:r>
          </a:p>
          <a:p>
            <a:pPr lvl="1"/>
            <a:r>
              <a:rPr lang="en-US" sz="1400" dirty="0">
                <a:latin typeface="Calibri" charset="0"/>
                <a:ea typeface="ＭＳ Ｐゴシック" charset="0"/>
              </a:rPr>
              <a:t>Primary liaison to leadership team</a:t>
            </a:r>
          </a:p>
          <a:p>
            <a:r>
              <a:rPr lang="en-US" sz="1600" dirty="0">
                <a:latin typeface="Calibri" charset="0"/>
                <a:ea typeface="ＭＳ Ｐゴシック" charset="0"/>
                <a:cs typeface="ＭＳ Ｐゴシック" charset="0"/>
              </a:rPr>
              <a:t>Ellen Shea, CMP, Conference Manager</a:t>
            </a:r>
          </a:p>
          <a:p>
            <a:pPr lvl="1"/>
            <a:r>
              <a:rPr lang="en-US" sz="1400" dirty="0">
                <a:latin typeface="Calibri" charset="0"/>
                <a:ea typeface="ＭＳ Ｐゴシック" charset="0"/>
              </a:rPr>
              <a:t>Event management for the annual conference, including liaise with conference team</a:t>
            </a:r>
          </a:p>
          <a:p>
            <a:pPr lvl="1"/>
            <a:r>
              <a:rPr lang="en-US" sz="1400" dirty="0">
                <a:latin typeface="Calibri" charset="0"/>
                <a:ea typeface="ＭＳ Ｐゴシック" charset="0"/>
              </a:rPr>
              <a:t>Executes meeting planning and other conference management functions</a:t>
            </a:r>
          </a:p>
          <a:p>
            <a:r>
              <a:rPr lang="en-US" sz="1600" dirty="0">
                <a:latin typeface="Calibri" charset="0"/>
                <a:ea typeface="ＭＳ Ｐゴシック" charset="0"/>
              </a:rPr>
              <a:t>Michele Doyle, Association Assistant</a:t>
            </a:r>
          </a:p>
          <a:p>
            <a:pPr lvl="1"/>
            <a:r>
              <a:rPr lang="en-US" sz="1400" dirty="0">
                <a:latin typeface="Calibri" charset="0"/>
                <a:ea typeface="ＭＳ Ｐゴシック" charset="0"/>
              </a:rPr>
              <a:t>Main contact for member inquiries (email/phone support)</a:t>
            </a:r>
          </a:p>
          <a:p>
            <a:pPr lvl="1"/>
            <a:r>
              <a:rPr lang="en-US" sz="1400" dirty="0">
                <a:latin typeface="Calibri" charset="0"/>
                <a:ea typeface="ＭＳ Ｐゴシック" charset="0"/>
              </a:rPr>
              <a:t>Conference registration assistance</a:t>
            </a:r>
          </a:p>
          <a:p>
            <a:pPr lvl="1"/>
            <a:r>
              <a:rPr lang="en-US" sz="1400" dirty="0">
                <a:latin typeface="Calibri" charset="0"/>
                <a:ea typeface="ＭＳ Ｐゴシック" charset="0"/>
              </a:rPr>
              <a:t>Dues and membership follow up/assistance</a:t>
            </a:r>
          </a:p>
          <a:p>
            <a:pPr lvl="1"/>
            <a:r>
              <a:rPr lang="en-US" sz="1400" dirty="0">
                <a:latin typeface="Calibri" charset="0"/>
                <a:ea typeface="ＭＳ Ｐゴシック" charset="0"/>
              </a:rPr>
              <a:t>Administrative support</a:t>
            </a:r>
          </a:p>
          <a:p>
            <a:r>
              <a:rPr lang="en-US" sz="1600" dirty="0">
                <a:latin typeface="Calibri" charset="0"/>
                <a:ea typeface="ＭＳ Ｐゴシック" charset="0"/>
                <a:cs typeface="ＭＳ Ｐゴシック" charset="0"/>
              </a:rPr>
              <a:t>Karen Lowe, CPA, Accountant</a:t>
            </a:r>
          </a:p>
          <a:p>
            <a:pPr lvl="1"/>
            <a:r>
              <a:rPr lang="en-US" sz="1400" dirty="0">
                <a:latin typeface="Calibri" charset="0"/>
                <a:ea typeface="ＭＳ Ｐゴシック" charset="0"/>
              </a:rPr>
              <a:t>Handles GSCA’s financial needs, including bookkeeping and monthly reporting</a:t>
            </a:r>
          </a:p>
          <a:p>
            <a:pPr lvl="1"/>
            <a:r>
              <a:rPr lang="en-US" sz="1400" dirty="0">
                <a:latin typeface="Calibri" charset="0"/>
                <a:ea typeface="ＭＳ Ｐゴシック" charset="0"/>
              </a:rPr>
              <a:t>POC for GSCA’s external CPA for tax prep and review</a:t>
            </a:r>
          </a:p>
        </p:txBody>
      </p:sp>
      <p:pic>
        <p:nvPicPr>
          <p:cNvPr id="2" name="Picture 1" descr="GSAE sarah_headshot Feb 2015 - 500 px.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507" y="654580"/>
            <a:ext cx="1044575" cy="1566863"/>
          </a:xfrm>
          <a:prstGeom prst="rect">
            <a:avLst/>
          </a:prstGeom>
        </p:spPr>
      </p:pic>
      <p:pic>
        <p:nvPicPr>
          <p:cNvPr id="3" name="Picture 2"/>
          <p:cNvPicPr>
            <a:picLocks noChangeAspect="1"/>
          </p:cNvPicPr>
          <p:nvPr/>
        </p:nvPicPr>
        <p:blipFill>
          <a:blip r:embed="rId4"/>
          <a:stretch>
            <a:fillRect/>
          </a:stretch>
        </p:blipFill>
        <p:spPr>
          <a:xfrm>
            <a:off x="6760639" y="2030411"/>
            <a:ext cx="1044575" cy="1640693"/>
          </a:xfrm>
          <a:prstGeom prst="rect">
            <a:avLst/>
          </a:prstGeom>
        </p:spPr>
      </p:pic>
      <p:pic>
        <p:nvPicPr>
          <p:cNvPr id="4" name="Picture 3"/>
          <p:cNvPicPr>
            <a:picLocks noChangeAspect="1"/>
          </p:cNvPicPr>
          <p:nvPr/>
        </p:nvPicPr>
        <p:blipFill>
          <a:blip r:embed="rId5"/>
          <a:stretch>
            <a:fillRect/>
          </a:stretch>
        </p:blipFill>
        <p:spPr>
          <a:xfrm>
            <a:off x="7941771" y="3312620"/>
            <a:ext cx="1044575" cy="1566863"/>
          </a:xfrm>
          <a:prstGeom prst="rect">
            <a:avLst/>
          </a:prstGeom>
        </p:spPr>
      </p:pic>
      <p:pic>
        <p:nvPicPr>
          <p:cNvPr id="5" name="Picture 4"/>
          <p:cNvPicPr>
            <a:picLocks noChangeAspect="1"/>
          </p:cNvPicPr>
          <p:nvPr/>
        </p:nvPicPr>
        <p:blipFill>
          <a:blip r:embed="rId6"/>
          <a:stretch>
            <a:fillRect/>
          </a:stretch>
        </p:blipFill>
        <p:spPr>
          <a:xfrm>
            <a:off x="5574215" y="5208993"/>
            <a:ext cx="1049867" cy="1649007"/>
          </a:xfrm>
          <a:prstGeom prst="rect">
            <a:avLst/>
          </a:prstGeom>
        </p:spPr>
      </p:pic>
      <p:pic>
        <p:nvPicPr>
          <p:cNvPr id="6" name="Picture 5"/>
          <p:cNvPicPr>
            <a:picLocks noChangeAspect="1"/>
          </p:cNvPicPr>
          <p:nvPr/>
        </p:nvPicPr>
        <p:blipFill>
          <a:blip r:embed="rId7"/>
          <a:stretch>
            <a:fillRect/>
          </a:stretch>
        </p:blipFill>
        <p:spPr>
          <a:xfrm>
            <a:off x="6762122" y="4495801"/>
            <a:ext cx="1043092" cy="1198832"/>
          </a:xfrm>
          <a:prstGeom prst="rect">
            <a:avLst/>
          </a:prstGeom>
        </p:spPr>
      </p:pic>
    </p:spTree>
    <p:extLst>
      <p:ext uri="{BB962C8B-B14F-4D97-AF65-F5344CB8AC3E}">
        <p14:creationId xmlns:p14="http://schemas.microsoft.com/office/powerpoint/2010/main" val="432190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6266"/>
            <a:ext cx="7556313" cy="1116106"/>
          </a:xfrm>
        </p:spPr>
        <p:txBody>
          <a:bodyPr/>
          <a:lstStyle/>
          <a:p>
            <a:r>
              <a:rPr lang="en-US" dirty="0"/>
              <a:t>Board vs. Staff</a:t>
            </a:r>
          </a:p>
        </p:txBody>
      </p:sp>
      <p:sp>
        <p:nvSpPr>
          <p:cNvPr id="3" name="Content Placeholder 2"/>
          <p:cNvSpPr>
            <a:spLocks noGrp="1"/>
          </p:cNvSpPr>
          <p:nvPr>
            <p:ph idx="1"/>
          </p:nvPr>
        </p:nvSpPr>
        <p:spPr>
          <a:xfrm>
            <a:off x="379422" y="1232292"/>
            <a:ext cx="8390883" cy="5331326"/>
          </a:xfrm>
        </p:spPr>
        <p:txBody>
          <a:bodyPr>
            <a:normAutofit lnSpcReduction="10000"/>
          </a:bodyPr>
          <a:lstStyle/>
          <a:p>
            <a:pPr marL="0" indent="0" algn="ctr">
              <a:buNone/>
            </a:pPr>
            <a:r>
              <a:rPr lang="en-US" b="1" dirty="0"/>
              <a:t>“The Board Governs, the Staff Manages”</a:t>
            </a:r>
          </a:p>
          <a:p>
            <a:pPr marL="0" indent="0">
              <a:buNone/>
            </a:pPr>
            <a:r>
              <a:rPr lang="en-US" b="1" dirty="0"/>
              <a:t>Governance: </a:t>
            </a:r>
            <a:r>
              <a:rPr lang="en-US" dirty="0"/>
              <a:t>Volunteer leaders are responsible for the direction and future of the organization. The board acts and thinks strategically, setting goals and strategies for the future with input from members, stakeholders and committees. The board continuously conducts an environmental scan. Leaders should maintain focus on mission, vision, values and goals.</a:t>
            </a:r>
          </a:p>
          <a:p>
            <a:pPr marL="0" indent="0">
              <a:buNone/>
            </a:pPr>
            <a:r>
              <a:rPr lang="en-US" b="1" dirty="0"/>
              <a:t>Management: </a:t>
            </a:r>
            <a:r>
              <a:rPr lang="en-US" dirty="0"/>
              <a:t>Staff is responsible for the administration of the organization. Staff act as partners to the leadership, advancing the goals and strategies, while taking care of the daily administrative needs unique to non-profit organizations.</a:t>
            </a:r>
          </a:p>
          <a:p>
            <a:pPr marL="0" indent="0">
              <a:buNone/>
            </a:pPr>
            <a:endParaRPr lang="en-US" b="1" dirty="0"/>
          </a:p>
          <a:p>
            <a:pPr marL="0" indent="0" algn="ctr">
              <a:buNone/>
            </a:pPr>
            <a:r>
              <a:rPr lang="en-US" b="1" dirty="0"/>
              <a:t>The Board - Staff Pledge: </a:t>
            </a:r>
            <a:br>
              <a:rPr lang="en-US" b="1" dirty="0"/>
            </a:br>
            <a:r>
              <a:rPr lang="en-US" dirty="0"/>
              <a:t>The board and staff works together as a partnership to 1) </a:t>
            </a:r>
            <a:r>
              <a:rPr lang="en-US" i="1" dirty="0"/>
              <a:t>add value</a:t>
            </a:r>
            <a:r>
              <a:rPr lang="en-US" dirty="0"/>
              <a:t>, 2) </a:t>
            </a:r>
            <a:r>
              <a:rPr lang="en-US" i="1" dirty="0"/>
              <a:t>make a difference </a:t>
            </a:r>
            <a:r>
              <a:rPr lang="en-US" dirty="0"/>
              <a:t>and 3) </a:t>
            </a:r>
            <a:r>
              <a:rPr lang="en-US" i="1" dirty="0"/>
              <a:t>protect the organization</a:t>
            </a:r>
            <a:r>
              <a:rPr lang="en-US" dirty="0"/>
              <a:t>.</a:t>
            </a:r>
          </a:p>
        </p:txBody>
      </p:sp>
    </p:spTree>
    <p:extLst>
      <p:ext uri="{BB962C8B-B14F-4D97-AF65-F5344CB8AC3E}">
        <p14:creationId xmlns:p14="http://schemas.microsoft.com/office/powerpoint/2010/main" val="7063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01613" y="179388"/>
            <a:ext cx="7556500" cy="1116012"/>
          </a:xfrm>
        </p:spPr>
        <p:txBody>
          <a:bodyPr/>
          <a:lstStyle/>
          <a:p>
            <a:r>
              <a:rPr lang="en-US">
                <a:latin typeface="Cambria" charset="0"/>
                <a:ea typeface="ＭＳ Ｐゴシック" charset="0"/>
                <a:cs typeface="ＭＳ Ｐゴシック" charset="0"/>
              </a:rPr>
              <a:t>Responsible vs. Involved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2205057"/>
              </p:ext>
            </p:extLst>
          </p:nvPr>
        </p:nvGraphicFramePr>
        <p:xfrm>
          <a:off x="439738" y="850900"/>
          <a:ext cx="7961314" cy="4968872"/>
        </p:xfrm>
        <a:graphic>
          <a:graphicData uri="http://schemas.openxmlformats.org/drawingml/2006/table">
            <a:tbl>
              <a:tblPr firstRow="1" bandRow="1">
                <a:tableStyleId>{5C22544A-7EE6-4342-B048-85BDC9FD1C3A}</a:tableStyleId>
              </a:tblPr>
              <a:tblGrid>
                <a:gridCol w="1135062">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804333">
                  <a:extLst>
                    <a:ext uri="{9D8B030D-6E8A-4147-A177-3AD203B41FA5}">
                      <a16:colId xmlns:a16="http://schemas.microsoft.com/office/drawing/2014/main" val="20002"/>
                    </a:ext>
                  </a:extLst>
                </a:gridCol>
                <a:gridCol w="1540934">
                  <a:extLst>
                    <a:ext uri="{9D8B030D-6E8A-4147-A177-3AD203B41FA5}">
                      <a16:colId xmlns:a16="http://schemas.microsoft.com/office/drawing/2014/main" val="20003"/>
                    </a:ext>
                  </a:extLst>
                </a:gridCol>
                <a:gridCol w="1549400">
                  <a:extLst>
                    <a:ext uri="{9D8B030D-6E8A-4147-A177-3AD203B41FA5}">
                      <a16:colId xmlns:a16="http://schemas.microsoft.com/office/drawing/2014/main" val="20004"/>
                    </a:ext>
                  </a:extLst>
                </a:gridCol>
                <a:gridCol w="1032933">
                  <a:extLst>
                    <a:ext uri="{9D8B030D-6E8A-4147-A177-3AD203B41FA5}">
                      <a16:colId xmlns:a16="http://schemas.microsoft.com/office/drawing/2014/main" val="20005"/>
                    </a:ext>
                  </a:extLst>
                </a:gridCol>
                <a:gridCol w="857252">
                  <a:extLst>
                    <a:ext uri="{9D8B030D-6E8A-4147-A177-3AD203B41FA5}">
                      <a16:colId xmlns:a16="http://schemas.microsoft.com/office/drawing/2014/main" val="20006"/>
                    </a:ext>
                  </a:extLst>
                </a:gridCol>
              </a:tblGrid>
              <a:tr h="640174">
                <a:tc>
                  <a:txBody>
                    <a:bodyPr/>
                    <a:lstStyle/>
                    <a:p>
                      <a:pPr algn="ctr"/>
                      <a:r>
                        <a:rPr lang="en-US" sz="1100" dirty="0"/>
                        <a:t>Area</a:t>
                      </a:r>
                    </a:p>
                  </a:txBody>
                  <a:tcPr marL="91433" marR="91433" marT="45727" marB="45727"/>
                </a:tc>
                <a:tc>
                  <a:txBody>
                    <a:bodyPr/>
                    <a:lstStyle/>
                    <a:p>
                      <a:r>
                        <a:rPr lang="en-US" sz="1100" dirty="0"/>
                        <a:t>EB</a:t>
                      </a:r>
                      <a:r>
                        <a:rPr lang="en-US" sz="1100" baseline="0" dirty="0"/>
                        <a:t> </a:t>
                      </a:r>
                      <a:r>
                        <a:rPr lang="en-US" sz="1100" dirty="0"/>
                        <a:t>Responsible</a:t>
                      </a:r>
                    </a:p>
                  </a:txBody>
                  <a:tcPr marL="91433" marR="91433" marT="45727" marB="45727"/>
                </a:tc>
                <a:tc>
                  <a:txBody>
                    <a:bodyPr/>
                    <a:lstStyle/>
                    <a:p>
                      <a:r>
                        <a:rPr lang="en-US" sz="1100" dirty="0"/>
                        <a:t>EB</a:t>
                      </a:r>
                    </a:p>
                    <a:p>
                      <a:r>
                        <a:rPr lang="en-US" sz="1100" dirty="0"/>
                        <a:t>Involved</a:t>
                      </a:r>
                    </a:p>
                  </a:txBody>
                  <a:tcPr marL="91433" marR="91433" marT="45727" marB="45727"/>
                </a:tc>
                <a:tc>
                  <a:txBody>
                    <a:bodyPr/>
                    <a:lstStyle/>
                    <a:p>
                      <a:r>
                        <a:rPr lang="en-US" sz="1100" dirty="0"/>
                        <a:t>Committee Chairs/ Section Liaisons Responsible</a:t>
                      </a:r>
                    </a:p>
                  </a:txBody>
                  <a:tcPr marL="91433" marR="91433" marT="45727" marB="45727"/>
                </a:tc>
                <a:tc>
                  <a:txBody>
                    <a:bodyPr/>
                    <a:lstStyle/>
                    <a:p>
                      <a:r>
                        <a:rPr lang="en-US" sz="1100" dirty="0"/>
                        <a:t>Committee Chairs/ Section Liaisons Involved</a:t>
                      </a:r>
                    </a:p>
                  </a:txBody>
                  <a:tcPr marL="91433" marR="91433" marT="45727" marB="45727"/>
                </a:tc>
                <a:tc>
                  <a:txBody>
                    <a:bodyPr/>
                    <a:lstStyle/>
                    <a:p>
                      <a:r>
                        <a:rPr lang="en-US" sz="1100" dirty="0"/>
                        <a:t>Staff</a:t>
                      </a:r>
                    </a:p>
                    <a:p>
                      <a:r>
                        <a:rPr lang="en-US" sz="1100" dirty="0"/>
                        <a:t>Responsible</a:t>
                      </a:r>
                    </a:p>
                  </a:txBody>
                  <a:tcPr marL="91433" marR="91433" marT="45727" marB="45727"/>
                </a:tc>
                <a:tc>
                  <a:txBody>
                    <a:bodyPr/>
                    <a:lstStyle/>
                    <a:p>
                      <a:r>
                        <a:rPr lang="en-US" sz="1100" dirty="0"/>
                        <a:t>Staff</a:t>
                      </a:r>
                    </a:p>
                    <a:p>
                      <a:r>
                        <a:rPr lang="en-US" sz="1100" dirty="0"/>
                        <a:t>Involved</a:t>
                      </a:r>
                    </a:p>
                  </a:txBody>
                  <a:tcPr marL="91433" marR="91433" marT="45727" marB="45727"/>
                </a:tc>
                <a:extLst>
                  <a:ext uri="{0D108BD9-81ED-4DB2-BD59-A6C34878D82A}">
                    <a16:rowId xmlns:a16="http://schemas.microsoft.com/office/drawing/2014/main" val="10000"/>
                  </a:ext>
                </a:extLst>
              </a:tr>
              <a:tr h="357090">
                <a:tc>
                  <a:txBody>
                    <a:bodyPr/>
                    <a:lstStyle/>
                    <a:p>
                      <a:pPr algn="ctr"/>
                      <a:r>
                        <a:rPr lang="en-US" sz="1100" dirty="0">
                          <a:sym typeface="Wingdings"/>
                        </a:rPr>
                        <a:t>Governance</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a:p>
                  </a:txBody>
                  <a:tcPr marL="91433" marR="91433" marT="45727" marB="45727"/>
                </a:tc>
                <a:tc>
                  <a:txBody>
                    <a:bodyPr/>
                    <a:lstStyle/>
                    <a:p>
                      <a:pPr algn="ctr"/>
                      <a:endParaRPr lang="en-US" sz="1200"/>
                    </a:p>
                  </a:txBody>
                  <a:tcPr marL="91433" marR="91433" marT="45727" marB="45727"/>
                </a:tc>
                <a:tc>
                  <a:txBody>
                    <a:bodyPr/>
                    <a:lstStyle/>
                    <a:p>
                      <a:pPr algn="ctr"/>
                      <a:r>
                        <a:rPr lang="en-US" sz="1200" dirty="0"/>
                        <a:t>X</a:t>
                      </a:r>
                    </a:p>
                  </a:txBody>
                  <a:tcPr marL="91433" marR="91433" marT="45727" marB="45727"/>
                </a:tc>
                <a:extLst>
                  <a:ext uri="{0D108BD9-81ED-4DB2-BD59-A6C34878D82A}">
                    <a16:rowId xmlns:a16="http://schemas.microsoft.com/office/drawing/2014/main" val="10001"/>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Administration</a:t>
                      </a:r>
                      <a:endParaRPr lang="en-US" sz="11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02"/>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Decides What </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extLst>
                  <a:ext uri="{0D108BD9-81ED-4DB2-BD59-A6C34878D82A}">
                    <a16:rowId xmlns:a16="http://schemas.microsoft.com/office/drawing/2014/main" val="10003"/>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Decides How</a:t>
                      </a:r>
                      <a:endParaRPr lang="en-US" sz="11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04"/>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Makes Policy</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extLst>
                  <a:ext uri="{0D108BD9-81ED-4DB2-BD59-A6C34878D82A}">
                    <a16:rowId xmlns:a16="http://schemas.microsoft.com/office/drawing/2014/main" val="10005"/>
                  </a:ext>
                </a:extLst>
              </a:tr>
              <a:tr h="457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Carries Out Policy</a:t>
                      </a:r>
                      <a:endParaRPr lang="en-US" sz="11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06"/>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Sets Goals</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extLst>
                  <a:ext uri="{0D108BD9-81ED-4DB2-BD59-A6C34878D82A}">
                    <a16:rowId xmlns:a16="http://schemas.microsoft.com/office/drawing/2014/main" val="10007"/>
                  </a:ext>
                </a:extLst>
              </a:tr>
              <a:tr h="457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Plans to Achieve</a:t>
                      </a:r>
                      <a:r>
                        <a:rPr lang="en-US" sz="1100" baseline="0" dirty="0">
                          <a:sym typeface="Wingdings"/>
                        </a:rPr>
                        <a:t> Goals</a:t>
                      </a:r>
                      <a:endParaRPr lang="en-US" sz="11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08"/>
                  </a:ext>
                </a:extLst>
              </a:tr>
              <a:tr h="3570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Reviews Plans</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extLst>
                  <a:ext uri="{0D108BD9-81ED-4DB2-BD59-A6C34878D82A}">
                    <a16:rowId xmlns:a16="http://schemas.microsoft.com/office/drawing/2014/main" val="10009"/>
                  </a:ext>
                </a:extLst>
              </a:tr>
              <a:tr h="457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Implements Plans</a:t>
                      </a:r>
                      <a:endParaRPr lang="en-US" sz="1100" dirty="0"/>
                    </a:p>
                  </a:txBody>
                  <a:tcPr marL="91433" marR="91433" marT="45727" marB="45727"/>
                </a:tc>
                <a:tc>
                  <a:txBody>
                    <a:bodyPr/>
                    <a:lstStyle/>
                    <a:p>
                      <a:pPr algn="ctr"/>
                      <a:endParaRPr lang="en-US" sz="1200" dirty="0"/>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10"/>
                  </a:ext>
                </a:extLst>
              </a:tr>
              <a:tr h="457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ym typeface="Wingdings"/>
                        </a:rPr>
                        <a:t>Monitors Progress</a:t>
                      </a:r>
                      <a:endParaRPr lang="en-US" sz="11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tc>
                  <a:txBody>
                    <a:bodyPr/>
                    <a:lstStyle/>
                    <a:p>
                      <a:pPr algn="ctr"/>
                      <a:r>
                        <a:rPr lang="en-US" sz="1200" dirty="0"/>
                        <a:t>X</a:t>
                      </a:r>
                    </a:p>
                  </a:txBody>
                  <a:tcPr marL="91433" marR="91433" marT="45727" marB="45727"/>
                </a:tc>
                <a:tc>
                  <a:txBody>
                    <a:bodyPr/>
                    <a:lstStyle/>
                    <a:p>
                      <a:pPr algn="ctr"/>
                      <a:endParaRPr lang="en-US" sz="1200" dirty="0"/>
                    </a:p>
                  </a:txBody>
                  <a:tcPr marL="91433" marR="91433" marT="45727" marB="45727"/>
                </a:tc>
                <a:extLst>
                  <a:ext uri="{0D108BD9-81ED-4DB2-BD59-A6C34878D82A}">
                    <a16:rowId xmlns:a16="http://schemas.microsoft.com/office/drawing/2014/main" val="10011"/>
                  </a:ext>
                </a:extLst>
              </a:tr>
            </a:tbl>
          </a:graphicData>
        </a:graphic>
      </p:graphicFrame>
      <p:sp>
        <p:nvSpPr>
          <p:cNvPr id="29804" name="TextBox 2"/>
          <p:cNvSpPr txBox="1">
            <a:spLocks noChangeArrowheads="1"/>
          </p:cNvSpPr>
          <p:nvPr/>
        </p:nvSpPr>
        <p:spPr bwMode="auto">
          <a:xfrm>
            <a:off x="439738" y="5961063"/>
            <a:ext cx="796131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200" dirty="0">
                <a:latin typeface="+mn-lt"/>
                <a:ea typeface="Rockwell Condensed" charset="0"/>
                <a:cs typeface="Rockwell Condensed" charset="0"/>
              </a:rPr>
              <a:t>Note: Chairs/Liaisons and Staff often share similar levels of responsibility/involvement. Extent of each depends on the program/area, level of contracted services, etc. Get with me with questions. </a:t>
            </a:r>
          </a:p>
          <a:p>
            <a:pPr algn="ctr" eaLnBrk="1" hangingPunct="1"/>
            <a:endParaRPr lang="en-US" sz="1200" dirty="0">
              <a:latin typeface="+mn-lt"/>
              <a:ea typeface="Rockwell Condensed" charset="0"/>
              <a:cs typeface="Rockwell Condensed" charset="0"/>
            </a:endParaRPr>
          </a:p>
          <a:p>
            <a:pPr algn="r" eaLnBrk="1" hangingPunct="1"/>
            <a:r>
              <a:rPr lang="en-US" sz="1200" i="1" dirty="0">
                <a:latin typeface="+mn-lt"/>
                <a:ea typeface="Rockwell Condensed" charset="0"/>
                <a:cs typeface="Rockwell Condensed" charset="0"/>
              </a:rPr>
              <a:t>Slide adapted from Gabriel Eckert, CAE</a:t>
            </a:r>
          </a:p>
        </p:txBody>
      </p:sp>
    </p:spTree>
    <p:extLst>
      <p:ext uri="{BB962C8B-B14F-4D97-AF65-F5344CB8AC3E}">
        <p14:creationId xmlns:p14="http://schemas.microsoft.com/office/powerpoint/2010/main" val="13649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06264"/>
            <a:ext cx="7749842" cy="1116106"/>
          </a:xfrm>
        </p:spPr>
        <p:txBody>
          <a:bodyPr/>
          <a:lstStyle/>
          <a:p>
            <a:r>
              <a:rPr lang="en-US" dirty="0"/>
              <a:t>What is An Association?</a:t>
            </a:r>
          </a:p>
        </p:txBody>
      </p:sp>
      <p:sp>
        <p:nvSpPr>
          <p:cNvPr id="3" name="Content Placeholder 2"/>
          <p:cNvSpPr>
            <a:spLocks noGrp="1"/>
          </p:cNvSpPr>
          <p:nvPr>
            <p:ph idx="1"/>
          </p:nvPr>
        </p:nvSpPr>
        <p:spPr>
          <a:xfrm>
            <a:off x="260369" y="580839"/>
            <a:ext cx="7987947" cy="6039021"/>
          </a:xfrm>
        </p:spPr>
        <p:txBody>
          <a:bodyPr>
            <a:normAutofit fontScale="85000" lnSpcReduction="10000"/>
          </a:bodyPr>
          <a:lstStyle/>
          <a:p>
            <a:pPr marL="0" indent="0">
              <a:buNone/>
            </a:pPr>
            <a:endParaRPr lang="en-US" dirty="0"/>
          </a:p>
          <a:p>
            <a:r>
              <a:rPr lang="en-US" dirty="0"/>
              <a:t>IRS Definition: a group of persons banded together for a specific purpose</a:t>
            </a:r>
          </a:p>
          <a:p>
            <a:r>
              <a:rPr lang="en-US" dirty="0"/>
              <a:t>ASAE (American Society of Association Executives) Definition: A sense of community coordination is at the heart of the association profession. People voluntarily join associations because they want to work together on a common cause or interest…today’s associations still share the purpose of coming together to produce positive results</a:t>
            </a:r>
          </a:p>
          <a:p>
            <a:r>
              <a:rPr lang="en-US" i="1" dirty="0"/>
              <a:t>The Will to Govern Well</a:t>
            </a:r>
            <a:r>
              <a:rPr lang="en-US" dirty="0"/>
              <a:t>: Associations are unique because they are like a triple-helix DNA composed of three intertwined threads- members as owners, members as customers, and members as workforce… Associations’ owners, customers, and workforce are one and the same</a:t>
            </a:r>
            <a:r>
              <a:rPr lang="en-US" dirty="0">
                <a:solidFill>
                  <a:schemeClr val="tx1">
                    <a:lumMod val="60000"/>
                    <a:lumOff val="40000"/>
                  </a:schemeClr>
                </a:solidFill>
              </a:rPr>
              <a:t>. </a:t>
            </a:r>
            <a:r>
              <a:rPr lang="en-US" b="1" dirty="0"/>
              <a:t>Key competitive advantages </a:t>
            </a:r>
            <a:r>
              <a:rPr lang="en-US" dirty="0"/>
              <a:t>associations have in the 21</a:t>
            </a:r>
            <a:r>
              <a:rPr lang="en-US" baseline="30000" dirty="0"/>
              <a:t>st</a:t>
            </a:r>
            <a:r>
              <a:rPr lang="en-US" dirty="0"/>
              <a:t> century- the aggregate intellectual capital of their membership, their energy as a community with common purpose, and their credibility as a voluntary institution</a:t>
            </a:r>
          </a:p>
          <a:p>
            <a:r>
              <a:rPr lang="en-US" sz="2600" dirty="0"/>
              <a:t>Summary: a group of </a:t>
            </a:r>
            <a:r>
              <a:rPr lang="en-US" sz="2600" b="1" dirty="0"/>
              <a:t>people</a:t>
            </a:r>
            <a:r>
              <a:rPr lang="en-US" sz="2600" dirty="0"/>
              <a:t> who </a:t>
            </a:r>
            <a:r>
              <a:rPr lang="en-US" sz="2600" b="1" dirty="0"/>
              <a:t>voluntarily</a:t>
            </a:r>
            <a:r>
              <a:rPr lang="en-US" sz="2600" dirty="0"/>
              <a:t> come together to solve </a:t>
            </a:r>
            <a:r>
              <a:rPr lang="en-US" sz="2600" b="1" dirty="0"/>
              <a:t>common problems</a:t>
            </a:r>
            <a:r>
              <a:rPr lang="en-US" sz="2600" dirty="0"/>
              <a:t>, meet </a:t>
            </a:r>
            <a:r>
              <a:rPr lang="en-US" sz="2600" b="1" dirty="0"/>
              <a:t>common needs</a:t>
            </a:r>
            <a:r>
              <a:rPr lang="en-US" sz="2600" dirty="0"/>
              <a:t>, and accomplish </a:t>
            </a:r>
            <a:r>
              <a:rPr lang="en-US" sz="2600" b="1" dirty="0"/>
              <a:t>common goals</a:t>
            </a:r>
          </a:p>
          <a:p>
            <a:pPr lvl="1"/>
            <a:r>
              <a:rPr lang="en-US" sz="2600" dirty="0"/>
              <a:t>Associations are unique because of their commonness, voluntary nature, goals and people</a:t>
            </a:r>
          </a:p>
        </p:txBody>
      </p:sp>
    </p:spTree>
    <p:extLst>
      <p:ext uri="{BB962C8B-B14F-4D97-AF65-F5344CB8AC3E}">
        <p14:creationId xmlns:p14="http://schemas.microsoft.com/office/powerpoint/2010/main" val="2295093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599" y="4624668"/>
            <a:ext cx="4181203" cy="2233332"/>
          </a:xfrm>
        </p:spPr>
        <p:txBody>
          <a:bodyPr>
            <a:normAutofit fontScale="90000"/>
          </a:bodyPr>
          <a:lstStyle/>
          <a:p>
            <a:r>
              <a:rPr lang="en-US" i="1" dirty="0"/>
              <a:t>It's easy to make a buck. It's a lot tougher to make a difference.    </a:t>
            </a:r>
            <a:br>
              <a:rPr lang="en-US" i="1" dirty="0"/>
            </a:br>
            <a:r>
              <a:rPr lang="en-US" i="1" dirty="0"/>
              <a:t>~Tom Brokaw</a:t>
            </a:r>
            <a:br>
              <a:rPr lang="en-US" i="1" dirty="0"/>
            </a:br>
            <a:br>
              <a:rPr lang="en-US" i="1" dirty="0"/>
            </a:br>
            <a:endParaRPr lang="en-US" dirty="0"/>
          </a:p>
        </p:txBody>
      </p:sp>
    </p:spTree>
    <p:extLst>
      <p:ext uri="{BB962C8B-B14F-4D97-AF65-F5344CB8AC3E}">
        <p14:creationId xmlns:p14="http://schemas.microsoft.com/office/powerpoint/2010/main" val="2694801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72414"/>
            <a:ext cx="7749842" cy="1116106"/>
          </a:xfrm>
        </p:spPr>
        <p:txBody>
          <a:bodyPr/>
          <a:lstStyle/>
          <a:p>
            <a:r>
              <a:rPr lang="en-US" dirty="0"/>
              <a:t>What is An Association?</a:t>
            </a:r>
          </a:p>
        </p:txBody>
      </p:sp>
      <p:sp>
        <p:nvSpPr>
          <p:cNvPr id="3" name="Content Placeholder 2"/>
          <p:cNvSpPr>
            <a:spLocks noGrp="1"/>
          </p:cNvSpPr>
          <p:nvPr>
            <p:ph idx="1"/>
          </p:nvPr>
        </p:nvSpPr>
        <p:spPr>
          <a:xfrm>
            <a:off x="498474" y="1055195"/>
            <a:ext cx="7485044" cy="4321214"/>
          </a:xfrm>
        </p:spPr>
        <p:txBody>
          <a:bodyPr>
            <a:normAutofit/>
          </a:bodyPr>
          <a:lstStyle/>
          <a:p>
            <a:pPr marL="0" indent="0">
              <a:buNone/>
            </a:pPr>
            <a:endParaRPr lang="en-US" dirty="0"/>
          </a:p>
          <a:p>
            <a:r>
              <a:rPr lang="en-US" sz="2800" dirty="0"/>
              <a:t>GSCA is a 501(c)(3) nonprofit corporation governed by Georgia corporate law</a:t>
            </a:r>
          </a:p>
          <a:p>
            <a:pPr lvl="1"/>
            <a:r>
              <a:rPr lang="en-US" dirty="0"/>
              <a:t>Note: this does not mean we are exempt from sales tax; we simply are exempt from income tax for activities that fall within the scope of the mission</a:t>
            </a:r>
          </a:p>
        </p:txBody>
      </p:sp>
    </p:spTree>
    <p:extLst>
      <p:ext uri="{BB962C8B-B14F-4D97-AF65-F5344CB8AC3E}">
        <p14:creationId xmlns:p14="http://schemas.microsoft.com/office/powerpoint/2010/main" val="1716134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1499"/>
            <a:ext cx="7556313" cy="1116106"/>
          </a:xfrm>
        </p:spPr>
        <p:txBody>
          <a:bodyPr/>
          <a:lstStyle/>
          <a:p>
            <a:r>
              <a:rPr lang="en-US" dirty="0"/>
              <a:t>Who We Are: Guiding Principles</a:t>
            </a:r>
          </a:p>
        </p:txBody>
      </p:sp>
      <p:sp>
        <p:nvSpPr>
          <p:cNvPr id="3" name="Content Placeholder 2"/>
          <p:cNvSpPr>
            <a:spLocks noGrp="1"/>
          </p:cNvSpPr>
          <p:nvPr>
            <p:ph idx="1"/>
          </p:nvPr>
        </p:nvSpPr>
        <p:spPr>
          <a:xfrm>
            <a:off x="390292" y="1327605"/>
            <a:ext cx="8207297" cy="4343122"/>
          </a:xfrm>
        </p:spPr>
        <p:txBody>
          <a:bodyPr>
            <a:normAutofit/>
          </a:bodyPr>
          <a:lstStyle/>
          <a:p>
            <a:pPr marL="0" indent="0">
              <a:buNone/>
            </a:pPr>
            <a:r>
              <a:rPr lang="en-US" sz="2400" b="1" dirty="0"/>
              <a:t>New Mission Statement Approved November 2017:</a:t>
            </a:r>
          </a:p>
          <a:p>
            <a:pPr marL="0" indent="0">
              <a:buNone/>
            </a:pPr>
            <a:r>
              <a:rPr lang="en-US" sz="2400" i="1" dirty="0"/>
              <a:t>The Georgia School Counselor Association supports school counselors in Georgia as they promote student success.</a:t>
            </a:r>
            <a:r>
              <a:rPr lang="en-US" sz="2400" dirty="0"/>
              <a:t> </a:t>
            </a:r>
            <a:endParaRPr lang="en-US" sz="2400" b="1" dirty="0"/>
          </a:p>
        </p:txBody>
      </p:sp>
    </p:spTree>
    <p:extLst>
      <p:ext uri="{BB962C8B-B14F-4D97-AF65-F5344CB8AC3E}">
        <p14:creationId xmlns:p14="http://schemas.microsoft.com/office/powerpoint/2010/main" val="989498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11499"/>
            <a:ext cx="7556313" cy="1116106"/>
          </a:xfrm>
        </p:spPr>
        <p:txBody>
          <a:bodyPr/>
          <a:lstStyle/>
          <a:p>
            <a:r>
              <a:rPr lang="en-US" dirty="0"/>
              <a:t>Who We Are: Guiding Principles</a:t>
            </a:r>
          </a:p>
        </p:txBody>
      </p:sp>
      <p:sp>
        <p:nvSpPr>
          <p:cNvPr id="3" name="Content Placeholder 2"/>
          <p:cNvSpPr>
            <a:spLocks noGrp="1"/>
          </p:cNvSpPr>
          <p:nvPr>
            <p:ph idx="1"/>
          </p:nvPr>
        </p:nvSpPr>
        <p:spPr>
          <a:xfrm>
            <a:off x="498474" y="1224498"/>
            <a:ext cx="8043947" cy="5181600"/>
          </a:xfrm>
        </p:spPr>
        <p:txBody>
          <a:bodyPr>
            <a:normAutofit/>
          </a:bodyPr>
          <a:lstStyle/>
          <a:p>
            <a:pPr marL="0" indent="0">
              <a:buNone/>
            </a:pPr>
            <a:r>
              <a:rPr lang="en-US" b="1" dirty="0"/>
              <a:t>Belief Statements</a:t>
            </a:r>
          </a:p>
          <a:p>
            <a:r>
              <a:rPr lang="en-US" sz="1800" b="1" dirty="0"/>
              <a:t>As members of GSCA, we believe:</a:t>
            </a:r>
            <a:endParaRPr lang="en-US" sz="1800" dirty="0"/>
          </a:p>
          <a:p>
            <a:pPr lvl="1"/>
            <a:r>
              <a:rPr lang="en-US" sz="1600" dirty="0"/>
              <a:t>all students, grades K – 12, deserve access to school counseling services</a:t>
            </a:r>
          </a:p>
          <a:p>
            <a:pPr lvl="1"/>
            <a:r>
              <a:rPr lang="en-US" sz="1600" dirty="0"/>
              <a:t>the nature and substance of school counseling programs should be comprehensive, developmental, and continuous</a:t>
            </a:r>
          </a:p>
          <a:p>
            <a:pPr lvl="1"/>
            <a:r>
              <a:rPr lang="en-US" sz="1600" dirty="0"/>
              <a:t>on-going enhancement of school counseling skills and knowledge to benefit children is essential.</a:t>
            </a:r>
            <a:br>
              <a:rPr lang="en-US" sz="1600" dirty="0"/>
            </a:br>
            <a:r>
              <a:rPr lang="en-US" sz="1600" dirty="0"/>
              <a:t>all people have value and deserve respect and dignity</a:t>
            </a:r>
          </a:p>
          <a:p>
            <a:pPr lvl="1"/>
            <a:r>
              <a:rPr lang="en-US" sz="1600" dirty="0"/>
              <a:t>counseling services provided to students and schools should be data driven with appropriate accountability components</a:t>
            </a:r>
          </a:p>
          <a:p>
            <a:pPr lvl="1"/>
            <a:r>
              <a:rPr lang="en-US" sz="1600" dirty="0"/>
              <a:t>all students should be taught skills that lead to developing competencies in the three areas of academic, career, and social.</a:t>
            </a:r>
          </a:p>
          <a:p>
            <a:endParaRPr lang="en-US" dirty="0"/>
          </a:p>
        </p:txBody>
      </p:sp>
    </p:spTree>
    <p:extLst>
      <p:ext uri="{BB962C8B-B14F-4D97-AF65-F5344CB8AC3E}">
        <p14:creationId xmlns:p14="http://schemas.microsoft.com/office/powerpoint/2010/main" val="596585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66" y="152557"/>
            <a:ext cx="7016540" cy="932515"/>
          </a:xfrm>
        </p:spPr>
        <p:txBody>
          <a:bodyPr/>
          <a:lstStyle/>
          <a:p>
            <a:r>
              <a:rPr lang="en-US" dirty="0"/>
              <a:t>Who Are We: Governing Bodies</a:t>
            </a:r>
          </a:p>
        </p:txBody>
      </p:sp>
      <p:sp>
        <p:nvSpPr>
          <p:cNvPr id="9" name="Oval 8"/>
          <p:cNvSpPr/>
          <p:nvPr/>
        </p:nvSpPr>
        <p:spPr>
          <a:xfrm>
            <a:off x="594066" y="2964479"/>
            <a:ext cx="2286000" cy="1188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Executive Board</a:t>
            </a:r>
          </a:p>
        </p:txBody>
      </p:sp>
      <p:sp>
        <p:nvSpPr>
          <p:cNvPr id="10" name="Oval 9"/>
          <p:cNvSpPr/>
          <p:nvPr/>
        </p:nvSpPr>
        <p:spPr>
          <a:xfrm>
            <a:off x="550709" y="4843886"/>
            <a:ext cx="2286000" cy="1188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Leadership Team </a:t>
            </a:r>
          </a:p>
        </p:txBody>
      </p:sp>
      <p:sp>
        <p:nvSpPr>
          <p:cNvPr id="15" name="Content Placeholder 2"/>
          <p:cNvSpPr>
            <a:spLocks noGrp="1"/>
          </p:cNvSpPr>
          <p:nvPr>
            <p:ph idx="1"/>
          </p:nvPr>
        </p:nvSpPr>
        <p:spPr>
          <a:xfrm>
            <a:off x="3010370" y="1212907"/>
            <a:ext cx="6074020" cy="4057892"/>
          </a:xfrm>
        </p:spPr>
        <p:txBody>
          <a:bodyPr>
            <a:noAutofit/>
          </a:bodyPr>
          <a:lstStyle/>
          <a:p>
            <a:pPr>
              <a:lnSpc>
                <a:spcPct val="120000"/>
              </a:lnSpc>
              <a:spcBef>
                <a:spcPts val="0"/>
              </a:spcBef>
            </a:pPr>
            <a:r>
              <a:rPr lang="en-US" sz="1600" dirty="0"/>
              <a:t>Membership Assembly</a:t>
            </a:r>
          </a:p>
          <a:p>
            <a:pPr lvl="1">
              <a:lnSpc>
                <a:spcPct val="120000"/>
              </a:lnSpc>
              <a:spcBef>
                <a:spcPts val="0"/>
              </a:spcBef>
            </a:pPr>
            <a:r>
              <a:rPr lang="en-US" sz="1600" dirty="0"/>
              <a:t>Highest legislative body</a:t>
            </a:r>
          </a:p>
          <a:p>
            <a:pPr lvl="1">
              <a:lnSpc>
                <a:spcPct val="120000"/>
              </a:lnSpc>
              <a:spcBef>
                <a:spcPts val="0"/>
              </a:spcBef>
            </a:pPr>
            <a:r>
              <a:rPr lang="en-US" sz="1600" dirty="0"/>
              <a:t>Approves some dues increases, changes to Bylaws, etc.</a:t>
            </a:r>
          </a:p>
          <a:p>
            <a:pPr lvl="1">
              <a:lnSpc>
                <a:spcPct val="120000"/>
              </a:lnSpc>
              <a:spcBef>
                <a:spcPts val="0"/>
              </a:spcBef>
            </a:pPr>
            <a:r>
              <a:rPr lang="en-US" sz="1600" dirty="0"/>
              <a:t>Assigns governing responsibility to the Executive Board</a:t>
            </a:r>
          </a:p>
          <a:p>
            <a:pPr marL="228600" lvl="1" indent="0">
              <a:lnSpc>
                <a:spcPct val="120000"/>
              </a:lnSpc>
              <a:spcBef>
                <a:spcPts val="0"/>
              </a:spcBef>
              <a:buNone/>
            </a:pPr>
            <a:endParaRPr lang="en-US" sz="1600" dirty="0"/>
          </a:p>
          <a:p>
            <a:pPr marL="228600" lvl="1" indent="0">
              <a:lnSpc>
                <a:spcPct val="120000"/>
              </a:lnSpc>
              <a:spcBef>
                <a:spcPts val="0"/>
              </a:spcBef>
              <a:buNone/>
            </a:pPr>
            <a:endParaRPr lang="en-US" sz="1600" dirty="0"/>
          </a:p>
          <a:p>
            <a:pPr lvl="0">
              <a:lnSpc>
                <a:spcPct val="120000"/>
              </a:lnSpc>
              <a:spcBef>
                <a:spcPts val="0"/>
              </a:spcBef>
            </a:pPr>
            <a:r>
              <a:rPr lang="en-US" sz="1600" dirty="0"/>
              <a:t>Executive Board</a:t>
            </a:r>
          </a:p>
          <a:p>
            <a:pPr lvl="1">
              <a:lnSpc>
                <a:spcPct val="120000"/>
              </a:lnSpc>
              <a:spcBef>
                <a:spcPts val="0"/>
              </a:spcBef>
            </a:pPr>
            <a:r>
              <a:rPr lang="en-US" sz="1600" dirty="0"/>
              <a:t>The Executive Board is responsible for making decisions and conducting the business affairs of the Association on a daily basis </a:t>
            </a:r>
          </a:p>
          <a:p>
            <a:pPr lvl="1">
              <a:lnSpc>
                <a:spcPct val="120000"/>
              </a:lnSpc>
              <a:spcBef>
                <a:spcPts val="0"/>
              </a:spcBef>
            </a:pPr>
            <a:r>
              <a:rPr lang="en-US" sz="1600" dirty="0"/>
              <a:t>Responsible for strategic planning and oversight</a:t>
            </a:r>
          </a:p>
          <a:p>
            <a:pPr marL="228600" lvl="1" indent="0">
              <a:lnSpc>
                <a:spcPct val="120000"/>
              </a:lnSpc>
              <a:spcBef>
                <a:spcPts val="0"/>
              </a:spcBef>
              <a:buNone/>
            </a:pPr>
            <a:endParaRPr lang="en-US" sz="1600" dirty="0"/>
          </a:p>
          <a:p>
            <a:pPr marL="228600" lvl="1" indent="0">
              <a:lnSpc>
                <a:spcPct val="120000"/>
              </a:lnSpc>
              <a:spcBef>
                <a:spcPts val="0"/>
              </a:spcBef>
              <a:buNone/>
            </a:pPr>
            <a:endParaRPr lang="en-US" sz="1600" dirty="0"/>
          </a:p>
          <a:p>
            <a:pPr>
              <a:lnSpc>
                <a:spcPct val="120000"/>
              </a:lnSpc>
              <a:spcBef>
                <a:spcPts val="0"/>
              </a:spcBef>
            </a:pPr>
            <a:r>
              <a:rPr lang="en-US" sz="1600" dirty="0"/>
              <a:t>Leadership Team</a:t>
            </a:r>
          </a:p>
          <a:p>
            <a:pPr lvl="1">
              <a:lnSpc>
                <a:spcPct val="120000"/>
              </a:lnSpc>
              <a:spcBef>
                <a:spcPts val="0"/>
              </a:spcBef>
            </a:pPr>
            <a:r>
              <a:rPr lang="en-US" sz="1600" dirty="0"/>
              <a:t>Perform tasks as directed by the Executive Board or as outlined in the Organizational Handbook</a:t>
            </a:r>
          </a:p>
          <a:p>
            <a:pPr lvl="1">
              <a:lnSpc>
                <a:spcPct val="120000"/>
              </a:lnSpc>
              <a:spcBef>
                <a:spcPts val="0"/>
              </a:spcBef>
            </a:pPr>
            <a:r>
              <a:rPr lang="en-US" sz="1600" dirty="0"/>
              <a:t>Difference between Committees and Membership Sections</a:t>
            </a:r>
          </a:p>
          <a:p>
            <a:pPr lvl="1">
              <a:lnSpc>
                <a:spcPct val="120000"/>
              </a:lnSpc>
              <a:spcBef>
                <a:spcPts val="0"/>
              </a:spcBef>
            </a:pPr>
            <a:endParaRPr lang="en-US" sz="1100" dirty="0"/>
          </a:p>
        </p:txBody>
      </p:sp>
      <p:sp>
        <p:nvSpPr>
          <p:cNvPr id="16" name="Content Placeholder 2"/>
          <p:cNvSpPr txBox="1">
            <a:spLocks/>
          </p:cNvSpPr>
          <p:nvPr/>
        </p:nvSpPr>
        <p:spPr>
          <a:xfrm>
            <a:off x="3222261" y="4981638"/>
            <a:ext cx="5688468" cy="1790492"/>
          </a:xfrm>
          <a:prstGeom prst="rect">
            <a:avLst/>
          </a:prstGeom>
        </p:spPr>
        <p:txBody>
          <a:bodyPr vert="horz" lIns="91440" tIns="45720" rIns="91440" bIns="45720" rtlCol="0">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a:lnSpc>
                <a:spcPct val="120000"/>
              </a:lnSpc>
              <a:spcBef>
                <a:spcPts val="0"/>
              </a:spcBef>
            </a:pPr>
            <a:endParaRPr lang="en-US" sz="1100" b="1" dirty="0"/>
          </a:p>
        </p:txBody>
      </p:sp>
      <p:sp>
        <p:nvSpPr>
          <p:cNvPr id="11" name="Oval 10"/>
          <p:cNvSpPr/>
          <p:nvPr/>
        </p:nvSpPr>
        <p:spPr>
          <a:xfrm>
            <a:off x="597767" y="1125103"/>
            <a:ext cx="2286000" cy="118872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scene3d>
              <a:camera prst="orthographicFront">
                <a:rot lat="0" lon="0" rev="0"/>
              </a:camera>
              <a:lightRig rig="threePt" dir="t"/>
            </a:scene3d>
          </a:bodyPr>
          <a:lstStyle/>
          <a:p>
            <a:pPr algn="ctr"/>
            <a:r>
              <a:rPr lang="en-US" dirty="0"/>
              <a:t>Membership Assembly</a:t>
            </a:r>
          </a:p>
        </p:txBody>
      </p:sp>
    </p:spTree>
    <p:extLst>
      <p:ext uri="{BB962C8B-B14F-4D97-AF65-F5344CB8AC3E}">
        <p14:creationId xmlns:p14="http://schemas.microsoft.com/office/powerpoint/2010/main" val="2134158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80883"/>
            <a:ext cx="9144000" cy="1116106"/>
          </a:xfrm>
        </p:spPr>
        <p:txBody>
          <a:bodyPr/>
          <a:lstStyle/>
          <a:p>
            <a:pPr algn="ctr"/>
            <a:r>
              <a:rPr lang="en-US" dirty="0"/>
              <a:t>Governance</a:t>
            </a:r>
          </a:p>
        </p:txBody>
      </p:sp>
    </p:spTree>
    <p:extLst>
      <p:ext uri="{BB962C8B-B14F-4D97-AF65-F5344CB8AC3E}">
        <p14:creationId xmlns:p14="http://schemas.microsoft.com/office/powerpoint/2010/main" val="33904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32727"/>
            <a:ext cx="7556313" cy="1116106"/>
          </a:xfrm>
        </p:spPr>
        <p:txBody>
          <a:bodyPr/>
          <a:lstStyle/>
          <a:p>
            <a:r>
              <a:rPr lang="en-US" dirty="0"/>
              <a:t>Best Practices: Keys to Successful Associations</a:t>
            </a:r>
          </a:p>
        </p:txBody>
      </p:sp>
      <p:sp>
        <p:nvSpPr>
          <p:cNvPr id="3" name="Content Placeholder 2"/>
          <p:cNvSpPr>
            <a:spLocks noGrp="1"/>
          </p:cNvSpPr>
          <p:nvPr>
            <p:ph idx="1"/>
          </p:nvPr>
        </p:nvSpPr>
        <p:spPr>
          <a:xfrm>
            <a:off x="498474" y="1571070"/>
            <a:ext cx="8257842" cy="4144963"/>
          </a:xfrm>
        </p:spPr>
        <p:txBody>
          <a:bodyPr>
            <a:normAutofit fontScale="92500"/>
          </a:bodyPr>
          <a:lstStyle/>
          <a:p>
            <a:r>
              <a:rPr lang="en-US" dirty="0"/>
              <a:t>A Reputation for Value: we do good stuff</a:t>
            </a:r>
          </a:p>
          <a:p>
            <a:r>
              <a:rPr lang="en-US" dirty="0"/>
              <a:t>An Enjoyable Culture: based on trust and communication</a:t>
            </a:r>
          </a:p>
          <a:p>
            <a:pPr lvl="1"/>
            <a:r>
              <a:rPr lang="en-US" dirty="0"/>
              <a:t>Clarity and consensus about what will constitute success (hint: this is why you do a plan of action)</a:t>
            </a:r>
          </a:p>
          <a:p>
            <a:pPr lvl="1"/>
            <a:r>
              <a:rPr lang="en-US" dirty="0"/>
              <a:t>Open access to common information </a:t>
            </a:r>
          </a:p>
          <a:p>
            <a:pPr lvl="1"/>
            <a:r>
              <a:rPr lang="en-US" dirty="0"/>
              <a:t>Confidence in the competence and commitment of your partners</a:t>
            </a:r>
          </a:p>
          <a:p>
            <a:r>
              <a:rPr lang="en-US" dirty="0"/>
              <a:t>A Nimble Infrastructure: allows associations to seize opportunities to create value, doing work in the right way in the right amount of time</a:t>
            </a:r>
          </a:p>
          <a:p>
            <a:endParaRPr lang="en-US" dirty="0"/>
          </a:p>
          <a:p>
            <a:pPr marL="0" indent="0" algn="ctr">
              <a:buNone/>
            </a:pPr>
            <a:r>
              <a:rPr lang="en-US" dirty="0"/>
              <a:t>These are key for maintaining relevance and assuring long term success</a:t>
            </a:r>
          </a:p>
        </p:txBody>
      </p:sp>
    </p:spTree>
    <p:extLst>
      <p:ext uri="{BB962C8B-B14F-4D97-AF65-F5344CB8AC3E}">
        <p14:creationId xmlns:p14="http://schemas.microsoft.com/office/powerpoint/2010/main" val="2863010690"/>
      </p:ext>
    </p:extLst>
  </p:cSld>
  <p:clrMapOvr>
    <a:masterClrMapping/>
  </p:clrMapOvr>
</p:sld>
</file>

<file path=ppt/theme/theme1.xml><?xml version="1.0" encoding="utf-8"?>
<a:theme xmlns:a="http://schemas.openxmlformats.org/drawingml/2006/main" name="Advantage">
  <a:themeElements>
    <a:clrScheme name="GSCA 1">
      <a:dk1>
        <a:srgbClr val="223958"/>
      </a:dk1>
      <a:lt1>
        <a:sysClr val="window" lastClr="FFFFFF"/>
      </a:lt1>
      <a:dk2>
        <a:srgbClr val="223958"/>
      </a:dk2>
      <a:lt2>
        <a:srgbClr val="FFFFFF"/>
      </a:lt2>
      <a:accent1>
        <a:srgbClr val="2D4B73"/>
      </a:accent1>
      <a:accent2>
        <a:srgbClr val="223958"/>
      </a:accent2>
      <a:accent3>
        <a:srgbClr val="BCA87F"/>
      </a:accent3>
      <a:accent4>
        <a:srgbClr val="BCA87F"/>
      </a:accent4>
      <a:accent5>
        <a:srgbClr val="223958"/>
      </a:accent5>
      <a:accent6>
        <a:srgbClr val="223958"/>
      </a:accent6>
      <a:hlink>
        <a:srgbClr val="4D4D4D"/>
      </a:hlink>
      <a:folHlink>
        <a:srgbClr val="4C4C4C"/>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5149</TotalTime>
  <Words>2732</Words>
  <Application>Microsoft Macintosh PowerPoint</Application>
  <PresentationFormat>On-screen Show (4:3)</PresentationFormat>
  <Paragraphs>357</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Cambria</vt:lpstr>
      <vt:lpstr>Rockwell</vt:lpstr>
      <vt:lpstr>Times New Roman</vt:lpstr>
      <vt:lpstr>Wingdings</vt:lpstr>
      <vt:lpstr>Advantage</vt:lpstr>
      <vt:lpstr>GSCA  2019-2020 Governance Introduction</vt:lpstr>
      <vt:lpstr>Who Are We?</vt:lpstr>
      <vt:lpstr>What is An Association?</vt:lpstr>
      <vt:lpstr>What is An Association?</vt:lpstr>
      <vt:lpstr>Who We Are: Guiding Principles</vt:lpstr>
      <vt:lpstr>Who We Are: Guiding Principles</vt:lpstr>
      <vt:lpstr>Who Are We: Governing Bodies</vt:lpstr>
      <vt:lpstr>Governance</vt:lpstr>
      <vt:lpstr>Best Practices: Keys to Successful Associations</vt:lpstr>
      <vt:lpstr>Hierarchy of Documents</vt:lpstr>
      <vt:lpstr>Bylaws 101</vt:lpstr>
      <vt:lpstr>Org Handbook101</vt:lpstr>
      <vt:lpstr>Knowledge-Based Decision Making: Four Key Questions</vt:lpstr>
      <vt:lpstr>Leadership Role and Function</vt:lpstr>
      <vt:lpstr>Fiduciary Duties</vt:lpstr>
      <vt:lpstr>Leader Responsibilities</vt:lpstr>
      <vt:lpstr>Responsibilities – By Role</vt:lpstr>
      <vt:lpstr>Reporting Structure</vt:lpstr>
      <vt:lpstr>Possible Membership Section Activities</vt:lpstr>
      <vt:lpstr>Financial Procedures and Budget</vt:lpstr>
      <vt:lpstr>Budget</vt:lpstr>
      <vt:lpstr>Reimbursement Requests</vt:lpstr>
      <vt:lpstr>Reimbursement Requests</vt:lpstr>
      <vt:lpstr>Leadership Team and Staff: How do We Work Together?</vt:lpstr>
      <vt:lpstr>Members’ and Leaders’ Expectations of Staff</vt:lpstr>
      <vt:lpstr>Staff’s Expectations of Members and Leaders</vt:lpstr>
      <vt:lpstr>Meet Your Staff</vt:lpstr>
      <vt:lpstr>Board vs. Staff</vt:lpstr>
      <vt:lpstr>Responsible vs. Involved</vt:lpstr>
      <vt:lpstr>It's easy to make a buck. It's a lot tougher to make a difference.     ~Tom Brokaw  </vt:lpstr>
    </vt:vector>
  </TitlesOfParts>
  <Company>Nardone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GSCA  2012-2013 Leadership Orientation</dc:title>
  <dc:creator>Sarah Jackson</dc:creator>
  <cp:lastModifiedBy>Jessica Atkinson</cp:lastModifiedBy>
  <cp:revision>133</cp:revision>
  <cp:lastPrinted>2013-05-28T16:37:00Z</cp:lastPrinted>
  <dcterms:created xsi:type="dcterms:W3CDTF">2012-08-15T12:55:04Z</dcterms:created>
  <dcterms:modified xsi:type="dcterms:W3CDTF">2019-07-01T18:55:00Z</dcterms:modified>
</cp:coreProperties>
</file>