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7" r:id="rId4"/>
    <p:sldId id="276" r:id="rId5"/>
    <p:sldId id="275" r:id="rId6"/>
    <p:sldId id="283" r:id="rId7"/>
    <p:sldId id="268" r:id="rId8"/>
    <p:sldId id="269" r:id="rId9"/>
    <p:sldId id="270" r:id="rId10"/>
    <p:sldId id="271" r:id="rId11"/>
    <p:sldId id="272" r:id="rId12"/>
    <p:sldId id="273" r:id="rId13"/>
    <p:sldId id="277" r:id="rId14"/>
    <p:sldId id="258" r:id="rId15"/>
    <p:sldId id="279" r:id="rId16"/>
    <p:sldId id="282"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C581"/>
    <a:srgbClr val="A71C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65254" autoAdjust="0"/>
  </p:normalViewPr>
  <p:slideViewPr>
    <p:cSldViewPr>
      <p:cViewPr varScale="1">
        <p:scale>
          <a:sx n="36" d="100"/>
          <a:sy n="36" d="100"/>
        </p:scale>
        <p:origin x="1666" y="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C62A4FE-15F0-49C4-BC6E-56DB01C16D36}" type="datetimeFigureOut">
              <a:rPr lang="en-US" smtClean="0"/>
              <a:pPr/>
              <a:t>6/2/2016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CC68A0F-EFCC-4062-AEDB-DB06F0EC8130}" type="slidenum">
              <a:rPr lang="en-US" smtClean="0"/>
              <a:pPr/>
              <a:t>‹#›</a:t>
            </a:fld>
            <a:endParaRPr lang="en-US"/>
          </a:p>
        </p:txBody>
      </p:sp>
    </p:spTree>
    <p:extLst>
      <p:ext uri="{BB962C8B-B14F-4D97-AF65-F5344CB8AC3E}">
        <p14:creationId xmlns:p14="http://schemas.microsoft.com/office/powerpoint/2010/main" val="4265773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presentation will briefly review three topics that are all related to school counselors,</a:t>
            </a:r>
            <a:r>
              <a:rPr lang="en-US" baseline="0" dirty="0" smtClean="0"/>
              <a:t> their professional learning, and how this relates to certificate renewal every five years.</a:t>
            </a:r>
          </a:p>
          <a:p>
            <a:r>
              <a:rPr lang="en-US" baseline="0" dirty="0" smtClean="0"/>
              <a:t>We will examine the new system for renewing certificates</a:t>
            </a:r>
          </a:p>
          <a:p>
            <a:r>
              <a:rPr lang="en-US" baseline="0" dirty="0" smtClean="0"/>
              <a:t>Then we will talk about what professional learning as it relates to certificate renewal might look like for counselors</a:t>
            </a:r>
          </a:p>
          <a:p>
            <a:r>
              <a:rPr lang="en-US" baseline="0" dirty="0" smtClean="0"/>
              <a:t>Finally, we will share some information related to the work of the School Counselor Task Force that is now examining possible changes in counselor preparation and development related to addressing the issue of making certain that students are college and career ready.</a:t>
            </a:r>
            <a:endParaRPr lang="en-US" dirty="0"/>
          </a:p>
        </p:txBody>
      </p:sp>
      <p:sp>
        <p:nvSpPr>
          <p:cNvPr id="4" name="Slide Number Placeholder 3"/>
          <p:cNvSpPr>
            <a:spLocks noGrp="1"/>
          </p:cNvSpPr>
          <p:nvPr>
            <p:ph type="sldNum" sz="quarter" idx="10"/>
          </p:nvPr>
        </p:nvSpPr>
        <p:spPr/>
        <p:txBody>
          <a:bodyPr/>
          <a:lstStyle/>
          <a:p>
            <a:fld id="{3CC68A0F-EFCC-4062-AEDB-DB06F0EC8130}" type="slidenum">
              <a:rPr lang="en-US" smtClean="0"/>
              <a:pPr/>
              <a:t>2</a:t>
            </a:fld>
            <a:endParaRPr lang="en-US"/>
          </a:p>
        </p:txBody>
      </p:sp>
    </p:spTree>
    <p:extLst>
      <p:ext uri="{BB962C8B-B14F-4D97-AF65-F5344CB8AC3E}">
        <p14:creationId xmlns:p14="http://schemas.microsoft.com/office/powerpoint/2010/main" val="311029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intent of the major change we are making in the certificate</a:t>
            </a:r>
            <a:r>
              <a:rPr lang="en-US" baseline="0" dirty="0" smtClean="0"/>
              <a:t> renewal rule is to create a more professional environment in schools. Only in the context of professional learning communities do adults thrive as learners. Collecting PLUs is a bureaucratic process; doing job-embedded learning is a professional process. Consequently, GaPSC will give little direction beyond what is in the rule and guidelines that accompany the rule. School districts will make decisions related to the development and maintenance of professional learning goals and plans. How information is tracked in one school district may vary greatly from how information is track in another district.</a:t>
            </a:r>
          </a:p>
          <a:p>
            <a:r>
              <a:rPr lang="en-US" baseline="0" dirty="0" smtClean="0"/>
              <a:t>A school district can even go beyond what GaPSC requires; for example, all educators in the district could be required to have professional learning plans, not just educators in the six categories previously mentioned.</a:t>
            </a:r>
          </a:p>
          <a:p>
            <a:r>
              <a:rPr lang="en-US" baseline="0" dirty="0" smtClean="0"/>
              <a:t>Goals must align with the needs of individual educators, but plans can also include school or district goals. Finding the right balance will be determined by the educator and supervisor.</a:t>
            </a:r>
            <a:endParaRPr lang="en-US" dirty="0"/>
          </a:p>
        </p:txBody>
      </p:sp>
      <p:sp>
        <p:nvSpPr>
          <p:cNvPr id="4" name="Slide Number Placeholder 3"/>
          <p:cNvSpPr>
            <a:spLocks noGrp="1"/>
          </p:cNvSpPr>
          <p:nvPr>
            <p:ph type="sldNum" sz="quarter" idx="10"/>
          </p:nvPr>
        </p:nvSpPr>
        <p:spPr/>
        <p:txBody>
          <a:bodyPr/>
          <a:lstStyle/>
          <a:p>
            <a:fld id="{70D77BD1-7D23-49B6-B91E-863A26836895}" type="slidenum">
              <a:rPr lang="en-US" smtClean="0"/>
              <a:pPr/>
              <a:t>11</a:t>
            </a:fld>
            <a:endParaRPr lang="en-US"/>
          </a:p>
        </p:txBody>
      </p:sp>
    </p:spTree>
    <p:extLst>
      <p:ext uri="{BB962C8B-B14F-4D97-AF65-F5344CB8AC3E}">
        <p14:creationId xmlns:p14="http://schemas.microsoft.com/office/powerpoint/2010/main" val="152724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50">
              <a:defRPr/>
            </a:pPr>
            <a:r>
              <a:rPr lang="en-US" b="0" dirty="0" smtClean="0"/>
              <a:t>Tracking</a:t>
            </a:r>
            <a:r>
              <a:rPr lang="en-US" b="0" baseline="0" dirty="0" smtClean="0"/>
              <a:t> professional learning will be up to districts. They can create a super complicated system of tracking that frustrates everyone or a simple system. What is important is that every educator engage in continuous job-embedded learning. GaPSC will TRUST that superintendents, principals, and other educators will engage in good practice that ultimately impacts the lives of Georgia children.</a:t>
            </a:r>
          </a:p>
          <a:p>
            <a:pPr defTabSz="914350">
              <a:defRPr/>
            </a:pPr>
            <a:r>
              <a:rPr lang="en-US" b="0" baseline="0" dirty="0" smtClean="0"/>
              <a:t>Principals and superintendents will sign assurances that professional learning is being implemented in the context of professional learning communities in the form of continuous job-embedded learning as required by the certificate renewal rule.</a:t>
            </a:r>
            <a:endParaRPr lang="en-US" b="0" dirty="0"/>
          </a:p>
        </p:txBody>
      </p:sp>
      <p:sp>
        <p:nvSpPr>
          <p:cNvPr id="4" name="Slide Number Placeholder 3"/>
          <p:cNvSpPr>
            <a:spLocks noGrp="1"/>
          </p:cNvSpPr>
          <p:nvPr>
            <p:ph type="sldNum" sz="quarter" idx="10"/>
          </p:nvPr>
        </p:nvSpPr>
        <p:spPr/>
        <p:txBody>
          <a:bodyPr/>
          <a:lstStyle/>
          <a:p>
            <a:fld id="{70D77BD1-7D23-49B6-B91E-863A26836895}" type="slidenum">
              <a:rPr lang="en-US" smtClean="0"/>
              <a:pPr/>
              <a:t>12</a:t>
            </a:fld>
            <a:endParaRPr lang="en-US"/>
          </a:p>
        </p:txBody>
      </p:sp>
    </p:spTree>
    <p:extLst>
      <p:ext uri="{BB962C8B-B14F-4D97-AF65-F5344CB8AC3E}">
        <p14:creationId xmlns:p14="http://schemas.microsoft.com/office/powerpoint/2010/main" val="3091032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Let’s take a few minutes to think about what a professional learning community “looks like.” Most people are</a:t>
            </a:r>
            <a:r>
              <a:rPr lang="en-US" baseline="0" dirty="0" smtClean="0"/>
              <a:t> familiar with collaboration and teacher empowerment as being hallmarks of learning communities, but what else helps us describe learning communities? You will be right if you suggest job-embedded learning since we have already mentioned that. Can you think of some other dimensions of professional learning community? </a:t>
            </a:r>
          </a:p>
          <a:p>
            <a:r>
              <a:rPr lang="en-US" baseline="0" dirty="0" smtClean="0"/>
              <a:t>(If people have trouble thinking of dimensions of PLC give them these: shared values and norms; </a:t>
            </a:r>
            <a:r>
              <a:rPr lang="en-US" baseline="0" dirty="0" err="1" smtClean="0"/>
              <a:t>deprivatization</a:t>
            </a:r>
            <a:r>
              <a:rPr lang="en-US" baseline="0" dirty="0" smtClean="0"/>
              <a:t> of practice; high levels of trust; physical barriers are removed; routines are designed to get new people up to speed; professional competence is highly valued and is shared; reflection is a regular part of practice. We don’t have time to cover them all, but research has identified 15 different dimensions of learning community.</a:t>
            </a:r>
          </a:p>
          <a:p>
            <a:r>
              <a:rPr lang="en-US" baseline="0" dirty="0" smtClean="0"/>
              <a:t>Since job-embedded learning is going to be required for all educators, what will this look like for counselors? I want you to brainstorm at your tables for three minutes: what does working on the work look like for counselors?</a:t>
            </a:r>
          </a:p>
          <a:p>
            <a:r>
              <a:rPr lang="en-US" baseline="0" dirty="0" smtClean="0"/>
              <a:t>(Participants can call out ideas. Add to their list by suggesting these if not suggested by the group: creation of a counselor network where ideas are regularly shared electronically; visits to other schools to observe a particular strategy; meeting with a group of teachers to get feedback on how to improve a particular part of the counseling program; preparation for and delivery of training for teachers who are implementing a strategy or program; classroom observation of particular students as a way of examining services these students receive; meeting with other counselors to plan, implement, and evaluate a program, etc.</a:t>
            </a:r>
            <a:endParaRPr lang="en-US" dirty="0"/>
          </a:p>
        </p:txBody>
      </p:sp>
      <p:sp>
        <p:nvSpPr>
          <p:cNvPr id="4" name="Slide Number Placeholder 3"/>
          <p:cNvSpPr>
            <a:spLocks noGrp="1"/>
          </p:cNvSpPr>
          <p:nvPr>
            <p:ph type="sldNum" sz="quarter" idx="10"/>
          </p:nvPr>
        </p:nvSpPr>
        <p:spPr/>
        <p:txBody>
          <a:bodyPr/>
          <a:lstStyle/>
          <a:p>
            <a:fld id="{70D77BD1-7D23-49B6-B91E-863A26836895}" type="slidenum">
              <a:rPr lang="en-US" smtClean="0"/>
              <a:pPr/>
              <a:t>13</a:t>
            </a:fld>
            <a:endParaRPr lang="en-US"/>
          </a:p>
        </p:txBody>
      </p:sp>
    </p:spTree>
    <p:extLst>
      <p:ext uri="{BB962C8B-B14F-4D97-AF65-F5344CB8AC3E}">
        <p14:creationId xmlns:p14="http://schemas.microsoft.com/office/powerpoint/2010/main" val="2106950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turn our attention to some work that is going on right now that will impact professional learning for counselors. A school counselor task force has met twice and will meet again in June to make recommendations to the Professional Standards Commission regarding preparation and development of counselors. We don’t yet know what the final recommendations will be, but there should be some recommendations regarding improving counselor knowledge and skills in the area of college and career counseling. Counselors who followed alternative pathways into counseling</a:t>
            </a:r>
            <a:r>
              <a:rPr lang="en-US" baseline="0" dirty="0" smtClean="0"/>
              <a:t> often have had little or no preparation related to the role of the counselor in helping student be college and career ready. </a:t>
            </a:r>
          </a:p>
          <a:p>
            <a:r>
              <a:rPr lang="en-US" baseline="0" dirty="0" smtClean="0"/>
              <a:t>Like other educators, counselors have often overused workshops as the primary way to learn professionally. In the future counselors will be expected to spend more time in job-embedded learning which could include visits to industry sites. Another really good way to learn about college readiness (college means post-secondary training in technical colleges or universities) is to sit down with college and university faculty who teach students during their first year in postsecondary programs. These people can share specific information about the struggles students have about making the transition to postsecondary work.</a:t>
            </a:r>
          </a:p>
          <a:p>
            <a:r>
              <a:rPr lang="en-US" baseline="0" dirty="0" smtClean="0"/>
              <a:t>Whatever changes are made as a result of the recommendations of this task force will not come for a year or more since the Commission will have to approve a rule change and then there will be time needed to implement the changes.</a:t>
            </a:r>
            <a:endParaRPr lang="en-US" dirty="0"/>
          </a:p>
        </p:txBody>
      </p:sp>
      <p:sp>
        <p:nvSpPr>
          <p:cNvPr id="4" name="Slide Number Placeholder 3"/>
          <p:cNvSpPr>
            <a:spLocks noGrp="1"/>
          </p:cNvSpPr>
          <p:nvPr>
            <p:ph type="sldNum" sz="quarter" idx="10"/>
          </p:nvPr>
        </p:nvSpPr>
        <p:spPr/>
        <p:txBody>
          <a:bodyPr/>
          <a:lstStyle/>
          <a:p>
            <a:fld id="{3CC68A0F-EFCC-4062-AEDB-DB06F0EC8130}" type="slidenum">
              <a:rPr lang="en-US" smtClean="0"/>
              <a:pPr/>
              <a:t>14</a:t>
            </a:fld>
            <a:endParaRPr lang="en-US"/>
          </a:p>
        </p:txBody>
      </p:sp>
    </p:spTree>
    <p:extLst>
      <p:ext uri="{BB962C8B-B14F-4D97-AF65-F5344CB8AC3E}">
        <p14:creationId xmlns:p14="http://schemas.microsoft.com/office/powerpoint/2010/main" val="3813159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questions do have about job-embedded learning or anything else related to this rule change?</a:t>
            </a:r>
          </a:p>
          <a:p>
            <a:r>
              <a:rPr lang="en-US" dirty="0" smtClean="0"/>
              <a:t>The</a:t>
            </a:r>
            <a:r>
              <a:rPr lang="en-US" baseline="0" dirty="0" smtClean="0"/>
              <a:t> new rule is on the GaPSC website. I suggest that you read it carefully. The rule is 505-2-36, Certificate Renewal. Even though it does not go into effect until July 1, 2017, it is currently available by going to the Certification Rules page and clicking on the link to the new renewal rule. You will notice there are other ways for school counselors to renew (getting or maintaining state licensure through the Secretary of State’s Office, for example). The preferred way to renew, though, will be by engaging in job-embedded learning with your colleagues. </a:t>
            </a:r>
          </a:p>
          <a:p>
            <a:r>
              <a:rPr lang="en-US" baseline="0" dirty="0" smtClean="0"/>
              <a:t>What other questions do you have?</a:t>
            </a:r>
            <a:endParaRPr lang="en-US" dirty="0" smtClean="0"/>
          </a:p>
        </p:txBody>
      </p:sp>
      <p:sp>
        <p:nvSpPr>
          <p:cNvPr id="4" name="Slide Number Placeholder 3"/>
          <p:cNvSpPr>
            <a:spLocks noGrp="1"/>
          </p:cNvSpPr>
          <p:nvPr>
            <p:ph type="sldNum" sz="quarter" idx="10"/>
          </p:nvPr>
        </p:nvSpPr>
        <p:spPr/>
        <p:txBody>
          <a:bodyPr/>
          <a:lstStyle/>
          <a:p>
            <a:fld id="{70D77BD1-7D23-49B6-B91E-863A26836895}" type="slidenum">
              <a:rPr lang="en-US" smtClean="0"/>
              <a:pPr/>
              <a:t>15</a:t>
            </a:fld>
            <a:endParaRPr lang="en-US"/>
          </a:p>
        </p:txBody>
      </p:sp>
    </p:spTree>
    <p:extLst>
      <p:ext uri="{BB962C8B-B14F-4D97-AF65-F5344CB8AC3E}">
        <p14:creationId xmlns:p14="http://schemas.microsoft.com/office/powerpoint/2010/main" val="937821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D77BD1-7D23-49B6-B91E-863A26836895}" type="slidenum">
              <a:rPr lang="en-US" smtClean="0"/>
              <a:pPr/>
              <a:t>16</a:t>
            </a:fld>
            <a:endParaRPr lang="en-US"/>
          </a:p>
        </p:txBody>
      </p:sp>
    </p:spTree>
    <p:extLst>
      <p:ext uri="{BB962C8B-B14F-4D97-AF65-F5344CB8AC3E}">
        <p14:creationId xmlns:p14="http://schemas.microsoft.com/office/powerpoint/2010/main" val="2050169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know, the five-year</a:t>
            </a:r>
            <a:r>
              <a:rPr lang="en-US" baseline="0" dirty="0" smtClean="0"/>
              <a:t> period of no PLUs for certificate renewal was extended for two more years. We have just completed the first year; next school year will be the last year covered under this legislation.</a:t>
            </a:r>
          </a:p>
          <a:p>
            <a:r>
              <a:rPr lang="en-US" baseline="0" dirty="0" smtClean="0"/>
              <a:t>Beginning July 1, 2017, professional learning for all employed educators will be job-embedded. PLUs will no longer be used for certificate renewal. Instead the focus will be on continuous job-embedded learning in Professional Learning Communities (PLCs)</a:t>
            </a:r>
          </a:p>
          <a:p>
            <a:r>
              <a:rPr lang="en-US" baseline="0" dirty="0" smtClean="0"/>
              <a:t>Next school year is the last year to get ready for this major rule change.</a:t>
            </a:r>
            <a:endParaRPr lang="en-US" dirty="0" smtClean="0"/>
          </a:p>
        </p:txBody>
      </p:sp>
      <p:sp>
        <p:nvSpPr>
          <p:cNvPr id="4" name="Slide Number Placeholder 3"/>
          <p:cNvSpPr>
            <a:spLocks noGrp="1"/>
          </p:cNvSpPr>
          <p:nvPr>
            <p:ph type="sldNum" sz="quarter" idx="10"/>
          </p:nvPr>
        </p:nvSpPr>
        <p:spPr/>
        <p:txBody>
          <a:bodyPr/>
          <a:lstStyle/>
          <a:p>
            <a:fld id="{70D77BD1-7D23-49B6-B91E-863A26836895}" type="slidenum">
              <a:rPr lang="en-US" smtClean="0"/>
              <a:pPr/>
              <a:t>3</a:t>
            </a:fld>
            <a:endParaRPr lang="en-US"/>
          </a:p>
        </p:txBody>
      </p:sp>
    </p:spTree>
    <p:extLst>
      <p:ext uri="{BB962C8B-B14F-4D97-AF65-F5344CB8AC3E}">
        <p14:creationId xmlns:p14="http://schemas.microsoft.com/office/powerpoint/2010/main" val="1384457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professional learning workshops we have been doing all around the state for professional learning directors &amp; principals, GaPSC</a:t>
            </a:r>
            <a:r>
              <a:rPr lang="en-US" baseline="0" dirty="0" smtClean="0"/>
              <a:t> has used the metaphor of a flat world to represent the old world of professional learning (remember world history; about 700 years ago people believed ships would sail off the edge if they went too far from land!). We think this is an accurate metaphor for the old system of collecting PLUs: inexperienced educators and those who struggle with performance tend to fall off the edge because many schools are not organized in a way where educators can work collaboratively to support one another. </a:t>
            </a:r>
          </a:p>
          <a:p>
            <a:r>
              <a:rPr lang="en-US" baseline="0" dirty="0" smtClean="0"/>
              <a:t>As you can see from the slide, the old world of collecting PLUs was very FLAT.</a:t>
            </a:r>
          </a:p>
          <a:p>
            <a:r>
              <a:rPr lang="en-US" baseline="0" dirty="0" smtClean="0"/>
              <a:t>Counselors have often complained that the professional learning offered to them isn’t relevant to their jobs. A “one size fits all” model really doesn’t help counselors grow professionally.</a:t>
            </a:r>
            <a:endParaRPr lang="en-US" dirty="0"/>
          </a:p>
        </p:txBody>
      </p:sp>
      <p:sp>
        <p:nvSpPr>
          <p:cNvPr id="4" name="Slide Number Placeholder 3"/>
          <p:cNvSpPr>
            <a:spLocks noGrp="1"/>
          </p:cNvSpPr>
          <p:nvPr>
            <p:ph type="sldNum" sz="quarter" idx="10"/>
          </p:nvPr>
        </p:nvSpPr>
        <p:spPr/>
        <p:txBody>
          <a:bodyPr/>
          <a:lstStyle/>
          <a:p>
            <a:fld id="{70D77BD1-7D23-49B6-B91E-863A26836895}" type="slidenum">
              <a:rPr lang="en-US" smtClean="0"/>
              <a:pPr/>
              <a:t>4</a:t>
            </a:fld>
            <a:endParaRPr lang="en-US"/>
          </a:p>
        </p:txBody>
      </p:sp>
    </p:spTree>
    <p:extLst>
      <p:ext uri="{BB962C8B-B14F-4D97-AF65-F5344CB8AC3E}">
        <p14:creationId xmlns:p14="http://schemas.microsoft.com/office/powerpoint/2010/main" val="1658723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 new rule that is effective July 1, 2017, creates a professional learning system for our state that is designed to help all educators grow professionally. We use the “round world” metaphor to characterize this new system. When professional learning is job-embedded in the context of a professional learning community, it is likely</a:t>
            </a:r>
            <a:r>
              <a:rPr lang="en-US" baseline="0" dirty="0" smtClean="0"/>
              <a:t> to be more meaningful to educators. As a result, educators will learn from one another. This is a much more meaningful way to learn than sitting in a workshop that may or may not be relevant.</a:t>
            </a:r>
          </a:p>
          <a:p>
            <a:r>
              <a:rPr lang="en-US" baseline="0" dirty="0" smtClean="0"/>
              <a:t>Workshops won’t go away; however, they will be used differently. Rather than going to a workshop to collect PLUs, educators will go to workshops when they need to learn a new skill, implement a new curriculum, etc.</a:t>
            </a:r>
          </a:p>
          <a:p>
            <a:r>
              <a:rPr lang="en-US" baseline="0" dirty="0" smtClean="0"/>
              <a:t>A good example for counselors would be going to a workshop to learn about how to implement a new counseling strategy for enhancing the effectiveness of engaging parents in student career advisement. The workshop doesn’t replace job-embedded learning. Instead, it supplements the counselor’s knowledge and skills to improve effectiveness.</a:t>
            </a:r>
            <a:endParaRPr lang="en-US" dirty="0"/>
          </a:p>
        </p:txBody>
      </p:sp>
      <p:sp>
        <p:nvSpPr>
          <p:cNvPr id="4" name="Slide Number Placeholder 3"/>
          <p:cNvSpPr>
            <a:spLocks noGrp="1"/>
          </p:cNvSpPr>
          <p:nvPr>
            <p:ph type="sldNum" sz="quarter" idx="10"/>
          </p:nvPr>
        </p:nvSpPr>
        <p:spPr/>
        <p:txBody>
          <a:bodyPr/>
          <a:lstStyle/>
          <a:p>
            <a:fld id="{70D77BD1-7D23-49B6-B91E-863A26836895}" type="slidenum">
              <a:rPr lang="en-US" smtClean="0"/>
              <a:pPr/>
              <a:t>5</a:t>
            </a:fld>
            <a:endParaRPr lang="en-US"/>
          </a:p>
        </p:txBody>
      </p:sp>
    </p:spTree>
    <p:extLst>
      <p:ext uri="{BB962C8B-B14F-4D97-AF65-F5344CB8AC3E}">
        <p14:creationId xmlns:p14="http://schemas.microsoft.com/office/powerpoint/2010/main" val="3375195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that two decades of research points</a:t>
            </a:r>
            <a:r>
              <a:rPr lang="en-US" baseline="0" dirty="0" smtClean="0"/>
              <a:t> to professional learning communities as the best way for organizations to learn. Going to workshops has never been a very effective strategy. It has been overused and often educators became so focused on counting to 10 PLUs, they paid little attention to whether or not the workshop really would help them improve professionally. </a:t>
            </a:r>
          </a:p>
          <a:p>
            <a:r>
              <a:rPr lang="en-US" baseline="0" dirty="0" smtClean="0"/>
              <a:t>Job-embedded learning allows us to work on the work. This means we will use a variety of strategies to learn and improve our work.</a:t>
            </a:r>
          </a:p>
          <a:p>
            <a:r>
              <a:rPr lang="en-US" baseline="0" dirty="0" smtClean="0"/>
              <a:t>We will still use workshop when needed, but never to the degree they have been used in the past.</a:t>
            </a:r>
            <a:endParaRPr lang="en-US" dirty="0" smtClean="0"/>
          </a:p>
          <a:p>
            <a:endParaRPr lang="en-US" dirty="0"/>
          </a:p>
        </p:txBody>
      </p:sp>
      <p:sp>
        <p:nvSpPr>
          <p:cNvPr id="4" name="Slide Number Placeholder 3"/>
          <p:cNvSpPr>
            <a:spLocks noGrp="1"/>
          </p:cNvSpPr>
          <p:nvPr>
            <p:ph type="sldNum" sz="quarter" idx="10"/>
          </p:nvPr>
        </p:nvSpPr>
        <p:spPr/>
        <p:txBody>
          <a:bodyPr/>
          <a:lstStyle/>
          <a:p>
            <a:fld id="{70D77BD1-7D23-49B6-B91E-863A26836895}" type="slidenum">
              <a:rPr lang="en-US" smtClean="0"/>
              <a:pPr/>
              <a:t>6</a:t>
            </a:fld>
            <a:endParaRPr lang="en-US"/>
          </a:p>
        </p:txBody>
      </p:sp>
    </p:spTree>
    <p:extLst>
      <p:ext uri="{BB962C8B-B14F-4D97-AF65-F5344CB8AC3E}">
        <p14:creationId xmlns:p14="http://schemas.microsoft.com/office/powerpoint/2010/main" val="2632363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phrases that help explain</a:t>
            </a:r>
            <a:r>
              <a:rPr lang="en-US" baseline="0" dirty="0" smtClean="0"/>
              <a:t> what we mean by “job embedded learning.” “Working on the work” is a very meaningful way of describing what we expect. The work of the educator should result in positive changes in student performance. Think about this: what can I do as a counselor that would help me improve what I can do to raise student attendance in our school? The counselor has important responsibilities related to this issue. Working on this work may mean investigating the research on how to improve student attendance. It could involve identifying similar schools where attendance has improved and talking with those schools about the strategies they used and how they went about implementing these strategies, and then creating training for your school so all staff understand &amp; use the new strategy.</a:t>
            </a:r>
          </a:p>
          <a:p>
            <a:r>
              <a:rPr lang="en-US" baseline="0" dirty="0" smtClean="0"/>
              <a:t>Look at the last bullet on this list. Often when we think about protocols we think about those protocols that are used to examine student work (like The Tuning Protocol) or to develop better lessons (like Japanese Lesson Study). There are many other protocols that counselors can use too. Protocols can be used for brainstorming, decision-making in groups, examining data, etc.) A good source of information about protocols is the website of an organization called The National School Reform Faculty (</a:t>
            </a:r>
            <a:r>
              <a:rPr lang="en-US" dirty="0" smtClean="0"/>
              <a:t>www.nsrfharmony.org). Imagine how you could work smarter (bullet three) by using a decision-making protocol with a group of teachers rather than letting the conversation wander and taking much longer to get the group to make a decision. Protocols can be used when working with other educators, parents, and students. Learning about how to use various protocols and then embedding them in everyday practice becomes job-embedded learning for counselors.</a:t>
            </a:r>
          </a:p>
        </p:txBody>
      </p:sp>
      <p:sp>
        <p:nvSpPr>
          <p:cNvPr id="4" name="Slide Number Placeholder 3"/>
          <p:cNvSpPr>
            <a:spLocks noGrp="1"/>
          </p:cNvSpPr>
          <p:nvPr>
            <p:ph type="sldNum" sz="quarter" idx="10"/>
          </p:nvPr>
        </p:nvSpPr>
        <p:spPr/>
        <p:txBody>
          <a:bodyPr/>
          <a:lstStyle/>
          <a:p>
            <a:fld id="{70D77BD1-7D23-49B6-B91E-863A26836895}" type="slidenum">
              <a:rPr lang="en-US" smtClean="0"/>
              <a:pPr/>
              <a:t>7</a:t>
            </a:fld>
            <a:endParaRPr lang="en-US"/>
          </a:p>
        </p:txBody>
      </p:sp>
    </p:spTree>
    <p:extLst>
      <p:ext uri="{BB962C8B-B14F-4D97-AF65-F5344CB8AC3E}">
        <p14:creationId xmlns:p14="http://schemas.microsoft.com/office/powerpoint/2010/main" val="1384457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task</a:t>
            </a:r>
            <a:r>
              <a:rPr lang="en-US" baseline="0" dirty="0" smtClean="0"/>
              <a:t> force of educators that developed recommendations for what should be included in the certificate renewal rule recommended that educators performing at a satisfactory level should only develop goals rather than full-blown professional learning plans. There are certain categories of educators (you will see these on the next slide) who will have required professional learning plans. Goals &amp; Plans should be based, as a minimum, on the educator’s annual summative evaluation. What does the evaluation suggest as a growth area for the counselor? Other data can and should be used in developing goals or a plan. There will be no recommended or required number of goals; 2-3 goals is a lot more reasonable that 6 or 7 goals. Common sense needs to prevail here. The educator is responsible for successful completion of the goal. Successful completion is determined by the educator’s supervisor. Successful completion of goals should be measureable. The timeframe for successful completion might be by the end of the year or could continue beyond one year. For multi-year plans, the question becomes, did the educator makes sufficient progress toward completing the goals.</a:t>
            </a:r>
            <a:endParaRPr lang="en-US" dirty="0" smtClean="0"/>
          </a:p>
        </p:txBody>
      </p:sp>
      <p:sp>
        <p:nvSpPr>
          <p:cNvPr id="4" name="Slide Number Placeholder 3"/>
          <p:cNvSpPr>
            <a:spLocks noGrp="1"/>
          </p:cNvSpPr>
          <p:nvPr>
            <p:ph type="sldNum" sz="quarter" idx="10"/>
          </p:nvPr>
        </p:nvSpPr>
        <p:spPr/>
        <p:txBody>
          <a:bodyPr/>
          <a:lstStyle/>
          <a:p>
            <a:fld id="{70D77BD1-7D23-49B6-B91E-863A26836895}" type="slidenum">
              <a:rPr lang="en-US" smtClean="0"/>
              <a:pPr/>
              <a:t>8</a:t>
            </a:fld>
            <a:endParaRPr lang="en-US"/>
          </a:p>
        </p:txBody>
      </p:sp>
    </p:spTree>
    <p:extLst>
      <p:ext uri="{BB962C8B-B14F-4D97-AF65-F5344CB8AC3E}">
        <p14:creationId xmlns:p14="http://schemas.microsoft.com/office/powerpoint/2010/main" val="2720718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Six categories of educators will have required plans. Educators</a:t>
            </a:r>
            <a:r>
              <a:rPr lang="en-US" baseline="0" dirty="0" smtClean="0"/>
              <a:t> on Induction certificates will have a plan for all three years of Induction. Anyone who holds a non-renewable certificate will have a plan for as long as they have a non-renewable certificate. If you are in a new position (last year I was a classroom teacher, this year I am a counselor), you must have a plan. It is up to the educator’s supervisor whether he/she has a plan for 1, 2, or 3 years. Anyone who has been out of the profession for one full year or more must have a plan when they return for 1, 2, or 3 years (supervisor decides). Someone new to the state must have a plan, also for 1, 2, or 3 years. Finally, anyone with an unsatisfactory annual summative rating must have a professional learning plan built into their remediation plan until the low-performance is fully remediated.</a:t>
            </a:r>
            <a:endParaRPr lang="en-US" dirty="0" smtClean="0"/>
          </a:p>
        </p:txBody>
      </p:sp>
      <p:sp>
        <p:nvSpPr>
          <p:cNvPr id="4" name="Slide Number Placeholder 3"/>
          <p:cNvSpPr>
            <a:spLocks noGrp="1"/>
          </p:cNvSpPr>
          <p:nvPr>
            <p:ph type="sldNum" sz="quarter" idx="10"/>
          </p:nvPr>
        </p:nvSpPr>
        <p:spPr/>
        <p:txBody>
          <a:bodyPr/>
          <a:lstStyle/>
          <a:p>
            <a:fld id="{70D77BD1-7D23-49B6-B91E-863A26836895}" type="slidenum">
              <a:rPr lang="en-US" smtClean="0"/>
              <a:pPr/>
              <a:t>9</a:t>
            </a:fld>
            <a:endParaRPr lang="en-US"/>
          </a:p>
        </p:txBody>
      </p:sp>
    </p:spTree>
    <p:extLst>
      <p:ext uri="{BB962C8B-B14F-4D97-AF65-F5344CB8AC3E}">
        <p14:creationId xmlns:p14="http://schemas.microsoft.com/office/powerpoint/2010/main" val="2720718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Professional are responsible for their own</a:t>
            </a:r>
            <a:r>
              <a:rPr lang="en-US" baseline="0" dirty="0" smtClean="0"/>
              <a:t> learning so the develop of professional learning goals and plans begins with the individual educator. It makes sense that once I have developed by goals or plan, I will run it by colleagues to get their input. THIS CANNOT BE REQUIRED, though, since goals and plans are based on annual evaluations and the evaluation process is confidential. Recommended, but not required, collaboration is a good idea that people will get comfortable with as they learn to trust their colleagues. The educator’s supervisor will have the final say on whether or not the goals/plan are acceptable. If the plan needs more work, the supervisor will send the educator back to the drawing board.</a:t>
            </a:r>
            <a:endParaRPr lang="en-US" dirty="0" smtClean="0"/>
          </a:p>
          <a:p>
            <a:endParaRPr lang="en-US" dirty="0"/>
          </a:p>
        </p:txBody>
      </p:sp>
      <p:sp>
        <p:nvSpPr>
          <p:cNvPr id="4" name="Slide Number Placeholder 3"/>
          <p:cNvSpPr>
            <a:spLocks noGrp="1"/>
          </p:cNvSpPr>
          <p:nvPr>
            <p:ph type="sldNum" sz="quarter" idx="10"/>
          </p:nvPr>
        </p:nvSpPr>
        <p:spPr/>
        <p:txBody>
          <a:bodyPr/>
          <a:lstStyle/>
          <a:p>
            <a:fld id="{70D77BD1-7D23-49B6-B91E-863A26836895}" type="slidenum">
              <a:rPr lang="en-US" smtClean="0"/>
              <a:pPr/>
              <a:t>10</a:t>
            </a:fld>
            <a:endParaRPr lang="en-US"/>
          </a:p>
        </p:txBody>
      </p:sp>
    </p:spTree>
    <p:extLst>
      <p:ext uri="{BB962C8B-B14F-4D97-AF65-F5344CB8AC3E}">
        <p14:creationId xmlns:p14="http://schemas.microsoft.com/office/powerpoint/2010/main" val="2720718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CF6517-64CB-461D-964F-6FEFA12E5C4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318591-84F0-4B80-88F6-8E0CFCF4BB6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42B5B4-2EAC-4443-919C-6C8CC106C12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5BED38-E162-4C06-8762-E498B8D09A1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034C3B-7EF7-4CA1-9890-3D9847B817B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978D9C9-1E08-4CA2-8CBD-50CB3AC2337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E4707C3-2B1E-46A9-8ECF-7943A50BAF3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E35A402-B763-4E2C-AD13-B383974820F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52A080E-758C-401E-80A8-1A4153EA9CF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0F4599-0283-4131-92FB-9CD5FC59075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766240-08DE-4283-BCF2-C1F57F7D4D2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06A959D3-D320-4150-9CB7-783218DE43A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16.xml.rels><?xml version="1.0" encoding="UTF-8" standalone="yes"?>
<Relationships xmlns="http://schemas.openxmlformats.org/package/2006/relationships"><Relationship Id="rId3" Type="http://schemas.openxmlformats.org/officeDocument/2006/relationships/hyperlink" Target="mailto:david.hill@gapsc.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90600"/>
            <a:ext cx="7772400" cy="1752600"/>
          </a:xfrm>
        </p:spPr>
        <p:txBody>
          <a:bodyPr/>
          <a:lstStyle/>
          <a:p>
            <a:pPr eaLnBrk="1" fontAlgn="b" hangingPunct="1"/>
            <a:r>
              <a:rPr lang="en-US" sz="4000" dirty="0" smtClean="0"/>
              <a:t>Professional Learning for School Counselors</a:t>
            </a:r>
          </a:p>
        </p:txBody>
      </p:sp>
      <p:sp>
        <p:nvSpPr>
          <p:cNvPr id="2051" name="Rectangle 3"/>
          <p:cNvSpPr>
            <a:spLocks noGrp="1" noChangeArrowheads="1"/>
          </p:cNvSpPr>
          <p:nvPr>
            <p:ph type="subTitle" idx="1"/>
          </p:nvPr>
        </p:nvSpPr>
        <p:spPr>
          <a:xfrm>
            <a:off x="1219200" y="4267200"/>
            <a:ext cx="6400800" cy="1752600"/>
          </a:xfrm>
        </p:spPr>
        <p:txBody>
          <a:bodyPr/>
          <a:lstStyle/>
          <a:p>
            <a:pPr eaLnBrk="1" hangingPunct="1"/>
            <a:r>
              <a:rPr lang="en-US" dirty="0" smtClean="0"/>
              <a:t>Certificate Renewal Rule Changes</a:t>
            </a:r>
          </a:p>
          <a:p>
            <a:pPr eaLnBrk="1" hangingPunct="1"/>
            <a:r>
              <a:rPr lang="en-US" dirty="0" smtClean="0"/>
              <a:t>Summer Workshop Update from GaPSC - 2016</a:t>
            </a:r>
          </a:p>
        </p:txBody>
      </p:sp>
      <p:sp>
        <p:nvSpPr>
          <p:cNvPr id="2052" name="Text Box 4"/>
          <p:cNvSpPr txBox="1">
            <a:spLocks noChangeArrowheads="1"/>
          </p:cNvSpPr>
          <p:nvPr/>
        </p:nvSpPr>
        <p:spPr bwMode="auto">
          <a:xfrm>
            <a:off x="-53975" y="2582863"/>
            <a:ext cx="9197975" cy="366712"/>
          </a:xfrm>
          <a:prstGeom prst="rect">
            <a:avLst/>
          </a:prstGeom>
          <a:noFill/>
          <a:ln w="9525">
            <a:noFill/>
            <a:miter lim="800000"/>
            <a:headEnd/>
            <a:tailEnd/>
          </a:ln>
        </p:spPr>
        <p:txBody>
          <a:bodyPr>
            <a:spAutoFit/>
          </a:bodyPr>
          <a:lstStyle/>
          <a:p>
            <a:pPr>
              <a:spcBef>
                <a:spcPct val="50000"/>
              </a:spcBef>
            </a:pPr>
            <a:endParaRPr lang="en-US"/>
          </a:p>
        </p:txBody>
      </p:sp>
      <p:pic>
        <p:nvPicPr>
          <p:cNvPr id="2053" name="Picture 8" descr="psc_red_text"/>
          <p:cNvPicPr>
            <a:picLocks noChangeAspect="1" noChangeArrowheads="1"/>
          </p:cNvPicPr>
          <p:nvPr/>
        </p:nvPicPr>
        <p:blipFill>
          <a:blip r:embed="rId2" cstate="print"/>
          <a:srcRect/>
          <a:stretch>
            <a:fillRect/>
          </a:stretch>
        </p:blipFill>
        <p:spPr bwMode="auto">
          <a:xfrm>
            <a:off x="0" y="2924175"/>
            <a:ext cx="9144000" cy="1009650"/>
          </a:xfrm>
          <a:prstGeom prst="rect">
            <a:avLst/>
          </a:prstGeom>
          <a:noFill/>
          <a:ln w="9525">
            <a:noFill/>
            <a:miter lim="800000"/>
            <a:headEnd/>
            <a:tailEnd/>
          </a:ln>
        </p:spPr>
      </p:pic>
      <p:sp>
        <p:nvSpPr>
          <p:cNvPr id="2054" name="Line 9"/>
          <p:cNvSpPr>
            <a:spLocks noChangeShapeType="1"/>
          </p:cNvSpPr>
          <p:nvPr/>
        </p:nvSpPr>
        <p:spPr bwMode="auto">
          <a:xfrm>
            <a:off x="609600" y="2438400"/>
            <a:ext cx="7848600" cy="0"/>
          </a:xfrm>
          <a:prstGeom prst="line">
            <a:avLst/>
          </a:prstGeom>
          <a:noFill/>
          <a:ln w="28575">
            <a:solidFill>
              <a:srgbClr val="A71C1F"/>
            </a:solidFill>
            <a:round/>
            <a:headEnd/>
            <a:tailEnd/>
          </a:ln>
        </p:spPr>
        <p:txBody>
          <a:bodyPr/>
          <a:lstStyle/>
          <a:p>
            <a:endParaRPr lang="en-US"/>
          </a:p>
        </p:txBody>
      </p:sp>
      <p:sp>
        <p:nvSpPr>
          <p:cNvPr id="2055" name="Line 10"/>
          <p:cNvSpPr>
            <a:spLocks noChangeShapeType="1"/>
          </p:cNvSpPr>
          <p:nvPr/>
        </p:nvSpPr>
        <p:spPr bwMode="auto">
          <a:xfrm>
            <a:off x="0" y="2863850"/>
            <a:ext cx="9144000" cy="0"/>
          </a:xfrm>
          <a:prstGeom prst="line">
            <a:avLst/>
          </a:prstGeom>
          <a:noFill/>
          <a:ln w="28575">
            <a:solidFill>
              <a:srgbClr val="E7C581"/>
            </a:solidFill>
            <a:round/>
            <a:headEnd/>
            <a:tailEnd/>
          </a:ln>
        </p:spPr>
        <p:txBody>
          <a:bodyPr/>
          <a:lstStyle/>
          <a:p>
            <a:endParaRPr lang="en-US"/>
          </a:p>
        </p:txBody>
      </p:sp>
      <p:sp>
        <p:nvSpPr>
          <p:cNvPr id="2056" name="Line 11"/>
          <p:cNvSpPr>
            <a:spLocks noChangeShapeType="1"/>
          </p:cNvSpPr>
          <p:nvPr/>
        </p:nvSpPr>
        <p:spPr bwMode="auto">
          <a:xfrm>
            <a:off x="0" y="3983038"/>
            <a:ext cx="9144000" cy="0"/>
          </a:xfrm>
          <a:prstGeom prst="line">
            <a:avLst/>
          </a:prstGeom>
          <a:noFill/>
          <a:ln w="28575">
            <a:solidFill>
              <a:srgbClr val="E7C58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1143000"/>
            <a:ext cx="8229600" cy="4983163"/>
          </a:xfrm>
        </p:spPr>
        <p:txBody>
          <a:bodyPr/>
          <a:lstStyle/>
          <a:p>
            <a:pPr marL="57150" indent="0"/>
            <a:r>
              <a:rPr lang="en-US" dirty="0" smtClean="0"/>
              <a:t>The individual educator develops his own PLGs or PLP based on performance data as well as school  &amp; district goals</a:t>
            </a:r>
          </a:p>
          <a:p>
            <a:pPr marL="57150" indent="0"/>
            <a:r>
              <a:rPr lang="en-US" dirty="0" smtClean="0"/>
              <a:t>The educator collaborates (cannot be required) with colleagues to refine the PLGs or PLP</a:t>
            </a:r>
          </a:p>
          <a:p>
            <a:pPr marL="57150" indent="0"/>
            <a:r>
              <a:rPr lang="en-US" dirty="0" smtClean="0"/>
              <a:t>The educator meets with his supervisor to get approval of the PLGs or PLP</a:t>
            </a:r>
            <a:endParaRPr lang="en-US" dirty="0"/>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lgn="just"/>
            <a:r>
              <a:rPr lang="en-US" sz="3600" b="1" dirty="0" smtClean="0">
                <a:solidFill>
                  <a:srgbClr val="FFFFFF"/>
                </a:solidFill>
              </a:rPr>
              <a:t>Steps in Development of PLGs/PLPs</a:t>
            </a:r>
            <a:endParaRPr lang="en-US" sz="3600" b="1" dirty="0">
              <a:solidFill>
                <a:srgbClr val="FFFFFF"/>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3" cstate="print"/>
          <a:srcRect/>
          <a:stretch>
            <a:fillRect/>
          </a:stretch>
        </p:blipFill>
        <p:spPr bwMode="auto">
          <a:xfrm>
            <a:off x="2590800" y="6248400"/>
            <a:ext cx="4572000" cy="304800"/>
          </a:xfrm>
          <a:prstGeom prst="rect">
            <a:avLst/>
          </a:prstGeom>
          <a:noFill/>
          <a:ln w="9525">
            <a:noFill/>
            <a:miter lim="800000"/>
            <a:headEnd/>
            <a:tailEnd/>
          </a:ln>
        </p:spPr>
      </p:pic>
    </p:spTree>
    <p:extLst>
      <p:ext uri="{BB962C8B-B14F-4D97-AF65-F5344CB8AC3E}">
        <p14:creationId xmlns:p14="http://schemas.microsoft.com/office/powerpoint/2010/main" val="1454867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1143000"/>
            <a:ext cx="8229600" cy="4983163"/>
          </a:xfrm>
        </p:spPr>
        <p:txBody>
          <a:bodyPr/>
          <a:lstStyle/>
          <a:p>
            <a:r>
              <a:rPr lang="en-US" sz="2800" dirty="0" smtClean="0"/>
              <a:t>PLPs or PLGs are developed &amp; maintained locally</a:t>
            </a:r>
          </a:p>
          <a:p>
            <a:r>
              <a:rPr lang="en-US" sz="2800" dirty="0" smtClean="0"/>
              <a:t>Aligned with individual evaluation results as well as with school &amp; system professional learning plans.</a:t>
            </a:r>
          </a:p>
          <a:p>
            <a:r>
              <a:rPr lang="en-US" sz="2800" dirty="0" smtClean="0"/>
              <a:t>PLPs and PLGs create a structure for improvement using job-embedded learning </a:t>
            </a:r>
          </a:p>
          <a:p>
            <a:r>
              <a:rPr lang="en-US" sz="2800" dirty="0" smtClean="0"/>
              <a:t>Educators &amp; supervisors must find a balance between meeting the learning needs of the individual educator and the team</a:t>
            </a:r>
          </a:p>
          <a:p>
            <a:pPr marL="457200" lvl="2" indent="-290513"/>
            <a:endParaRPr lang="en-US" sz="2800" dirty="0" smtClean="0"/>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b="1" dirty="0" smtClean="0">
                <a:solidFill>
                  <a:schemeClr val="bg1"/>
                </a:solidFill>
              </a:rPr>
              <a:t>Certificate Renewal Changes</a:t>
            </a:r>
            <a:endParaRPr lang="en-US" sz="4000" b="1"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3" cstate="print"/>
          <a:srcRect/>
          <a:stretch>
            <a:fillRect/>
          </a:stretch>
        </p:blipFill>
        <p:spPr bwMode="auto">
          <a:xfrm>
            <a:off x="2590800" y="6248400"/>
            <a:ext cx="4572000" cy="304800"/>
          </a:xfrm>
          <a:prstGeom prst="rect">
            <a:avLst/>
          </a:prstGeom>
          <a:noFill/>
          <a:ln w="9525">
            <a:noFill/>
            <a:miter lim="800000"/>
            <a:headEnd/>
            <a:tailEnd/>
          </a:ln>
        </p:spPr>
      </p:pic>
    </p:spTree>
    <p:extLst>
      <p:ext uri="{BB962C8B-B14F-4D97-AF65-F5344CB8AC3E}">
        <p14:creationId xmlns:p14="http://schemas.microsoft.com/office/powerpoint/2010/main" val="579661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1143000"/>
            <a:ext cx="8229600" cy="4983163"/>
          </a:xfrm>
        </p:spPr>
        <p:txBody>
          <a:bodyPr/>
          <a:lstStyle/>
          <a:p>
            <a:pPr lvl="0"/>
            <a:r>
              <a:rPr lang="en-US" sz="2800" dirty="0" smtClean="0"/>
              <a:t>Schools &amp; school districts will keep track of professional learning using whatever system they choose</a:t>
            </a:r>
          </a:p>
          <a:p>
            <a:pPr lvl="0"/>
            <a:r>
              <a:rPr lang="en-US" sz="2800" dirty="0" smtClean="0"/>
              <a:t>Reporting to the Professional Standards Commission will include</a:t>
            </a:r>
          </a:p>
          <a:p>
            <a:pPr lvl="1"/>
            <a:r>
              <a:rPr lang="en-US" sz="2400" dirty="0" smtClean="0"/>
              <a:t>Assurance by superintendents &amp; principals that the rule requirements are being implemented</a:t>
            </a:r>
          </a:p>
          <a:p>
            <a:pPr lvl="1"/>
            <a:r>
              <a:rPr lang="en-US" sz="2400" dirty="0" smtClean="0"/>
              <a:t>Sign-off  by district at the time of certificate renewal that the educator has been successfully engaged in continuous professional learning</a:t>
            </a:r>
            <a:endParaRPr lang="en-US" sz="2400" dirty="0"/>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b="1" dirty="0" smtClean="0">
                <a:solidFill>
                  <a:schemeClr val="bg1"/>
                </a:solidFill>
              </a:rPr>
              <a:t>Certificate Renewal Changes</a:t>
            </a:r>
            <a:endParaRPr lang="en-US" sz="4000" b="1"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3" cstate="print"/>
          <a:srcRect/>
          <a:stretch>
            <a:fillRect/>
          </a:stretch>
        </p:blipFill>
        <p:spPr bwMode="auto">
          <a:xfrm>
            <a:off x="2590800" y="6248400"/>
            <a:ext cx="4572000" cy="304800"/>
          </a:xfrm>
          <a:prstGeom prst="rect">
            <a:avLst/>
          </a:prstGeom>
          <a:noFill/>
          <a:ln w="9525">
            <a:noFill/>
            <a:miter lim="800000"/>
            <a:headEnd/>
            <a:tailEnd/>
          </a:ln>
        </p:spPr>
      </p:pic>
    </p:spTree>
    <p:extLst>
      <p:ext uri="{BB962C8B-B14F-4D97-AF65-F5344CB8AC3E}">
        <p14:creationId xmlns:p14="http://schemas.microsoft.com/office/powerpoint/2010/main" val="1276367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b="1" dirty="0" smtClean="0">
                <a:solidFill>
                  <a:schemeClr val="bg1"/>
                </a:solidFill>
              </a:rPr>
              <a:t>What Does a PLC look like?</a:t>
            </a:r>
            <a:endParaRPr lang="en-US" sz="4000" b="1"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98774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3" cstate="print"/>
          <a:srcRect/>
          <a:stretch>
            <a:fillRect/>
          </a:stretch>
        </p:blipFill>
        <p:spPr bwMode="auto">
          <a:xfrm>
            <a:off x="2590800" y="6248400"/>
            <a:ext cx="4572000" cy="304800"/>
          </a:xfrm>
          <a:prstGeom prst="rect">
            <a:avLst/>
          </a:prstGeom>
          <a:noFill/>
          <a:ln w="9525">
            <a:noFill/>
            <a:miter lim="800000"/>
            <a:headEnd/>
            <a:tailEnd/>
          </a:ln>
        </p:spPr>
      </p:pic>
      <p:pic>
        <p:nvPicPr>
          <p:cNvPr id="8" name="Picture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7700" y="1227220"/>
            <a:ext cx="7848600" cy="4868779"/>
          </a:xfrm>
          <a:prstGeom prst="rect">
            <a:avLst/>
          </a:prstGeom>
          <a:noFill/>
          <a:ln>
            <a:noFill/>
          </a:ln>
        </p:spPr>
      </p:pic>
    </p:spTree>
    <p:extLst>
      <p:ext uri="{BB962C8B-B14F-4D97-AF65-F5344CB8AC3E}">
        <p14:creationId xmlns:p14="http://schemas.microsoft.com/office/powerpoint/2010/main" val="20869291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1143000"/>
            <a:ext cx="8229600" cy="4983163"/>
          </a:xfrm>
        </p:spPr>
        <p:txBody>
          <a:bodyPr/>
          <a:lstStyle/>
          <a:p>
            <a:pPr eaLnBrk="1" hangingPunct="1"/>
            <a:r>
              <a:rPr lang="en-US" dirty="0" smtClean="0"/>
              <a:t>Possible recommendations</a:t>
            </a:r>
          </a:p>
          <a:p>
            <a:pPr lvl="1" eaLnBrk="1" hangingPunct="1"/>
            <a:r>
              <a:rPr lang="en-US" dirty="0" smtClean="0"/>
              <a:t>Professional learning related to college &amp; career readiness</a:t>
            </a:r>
          </a:p>
          <a:p>
            <a:pPr lvl="1" eaLnBrk="1" hangingPunct="1"/>
            <a:r>
              <a:rPr lang="en-US" dirty="0" smtClean="0"/>
              <a:t>Professional learning to address deeper understanding of equity issues</a:t>
            </a:r>
          </a:p>
          <a:p>
            <a:pPr lvl="1" eaLnBrk="1" hangingPunct="1"/>
            <a:r>
              <a:rPr lang="en-US" dirty="0" smtClean="0"/>
              <a:t>Field experience each year onsite in various work environments</a:t>
            </a:r>
          </a:p>
          <a:p>
            <a:pPr eaLnBrk="1" hangingPunct="1"/>
            <a:r>
              <a:rPr lang="en-US" dirty="0" smtClean="0"/>
              <a:t>Remember, these are only possible recommendations; the task force has not completed its work</a:t>
            </a:r>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dirty="0" smtClean="0">
                <a:solidFill>
                  <a:schemeClr val="bg1"/>
                </a:solidFill>
              </a:rPr>
              <a:t>School Counselor Task Force</a:t>
            </a:r>
            <a:endParaRPr lang="en-US" sz="4000"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3" cstate="print"/>
          <a:srcRect/>
          <a:stretch>
            <a:fillRect/>
          </a:stretch>
        </p:blipFill>
        <p:spPr bwMode="auto">
          <a:xfrm>
            <a:off x="2590800" y="6248400"/>
            <a:ext cx="45720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b="1" dirty="0" smtClean="0">
                <a:solidFill>
                  <a:srgbClr val="FFFFFF"/>
                </a:solidFill>
              </a:rPr>
              <a:t>Questions  </a:t>
            </a:r>
            <a:endParaRPr lang="en-US" sz="4000" b="1" dirty="0">
              <a:solidFill>
                <a:srgbClr val="FFFFFF"/>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3" cstate="print"/>
          <a:srcRect/>
          <a:stretch>
            <a:fillRect/>
          </a:stretch>
        </p:blipFill>
        <p:spPr bwMode="auto">
          <a:xfrm>
            <a:off x="2590800" y="6248400"/>
            <a:ext cx="4572000" cy="304800"/>
          </a:xfrm>
          <a:prstGeom prst="rect">
            <a:avLst/>
          </a:prstGeom>
          <a:noFill/>
          <a:ln w="9525">
            <a:noFill/>
            <a:miter lim="800000"/>
            <a:headEnd/>
            <a:tailEnd/>
          </a:ln>
        </p:spPr>
      </p:pic>
      <p:pic>
        <p:nvPicPr>
          <p:cNvPr id="1028" name="Picture 4" descr="Web site and content copyright 2006/2007 by Forestiere Historical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1800" y="1600200"/>
            <a:ext cx="2381250" cy="410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11567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990600"/>
            <a:ext cx="8229600" cy="5059363"/>
          </a:xfrm>
        </p:spPr>
        <p:txBody>
          <a:bodyPr/>
          <a:lstStyle/>
          <a:p>
            <a:pPr algn="ctr" eaLnBrk="1" hangingPunct="1">
              <a:buNone/>
            </a:pPr>
            <a:endParaRPr lang="en-US" sz="2400" dirty="0" smtClean="0"/>
          </a:p>
          <a:p>
            <a:pPr algn="ctr" eaLnBrk="1" hangingPunct="1">
              <a:lnSpc>
                <a:spcPct val="80000"/>
              </a:lnSpc>
              <a:buNone/>
            </a:pPr>
            <a:endParaRPr lang="en-US" sz="2400" dirty="0" smtClean="0"/>
          </a:p>
          <a:p>
            <a:pPr algn="ctr" eaLnBrk="1" hangingPunct="1">
              <a:lnSpc>
                <a:spcPct val="80000"/>
              </a:lnSpc>
              <a:buNone/>
            </a:pPr>
            <a:r>
              <a:rPr lang="en-US" b="1" dirty="0" smtClean="0"/>
              <a:t>David Hill</a:t>
            </a:r>
          </a:p>
          <a:p>
            <a:pPr algn="ctr" eaLnBrk="1" hangingPunct="1">
              <a:buNone/>
            </a:pPr>
            <a:r>
              <a:rPr lang="en-US" dirty="0" smtClean="0"/>
              <a:t>Division Director, Educator Preparation &amp; Certification</a:t>
            </a:r>
          </a:p>
          <a:p>
            <a:pPr algn="ctr" eaLnBrk="1" hangingPunct="1">
              <a:buNone/>
            </a:pPr>
            <a:r>
              <a:rPr lang="en-US" dirty="0" smtClean="0">
                <a:hlinkClick r:id="rId3"/>
              </a:rPr>
              <a:t>david.hill@gapsc.com</a:t>
            </a:r>
            <a:r>
              <a:rPr lang="en-US" dirty="0" smtClean="0"/>
              <a:t> </a:t>
            </a:r>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b="1" dirty="0" smtClean="0">
                <a:solidFill>
                  <a:schemeClr val="bg1"/>
                </a:solidFill>
              </a:rPr>
              <a:t>Contact Information</a:t>
            </a:r>
            <a:endParaRPr lang="en-US" sz="4000" b="1"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990600"/>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4" cstate="print"/>
          <a:srcRect/>
          <a:stretch>
            <a:fillRect/>
          </a:stretch>
        </p:blipFill>
        <p:spPr bwMode="auto">
          <a:xfrm>
            <a:off x="2590800" y="6248400"/>
            <a:ext cx="45720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1143000"/>
            <a:ext cx="8229600" cy="4983163"/>
          </a:xfrm>
        </p:spPr>
        <p:txBody>
          <a:bodyPr/>
          <a:lstStyle/>
          <a:p>
            <a:pPr eaLnBrk="1" hangingPunct="1"/>
            <a:r>
              <a:rPr lang="en-US" dirty="0" smtClean="0"/>
              <a:t>New certificate renewal system requiring job-embedded learning</a:t>
            </a:r>
          </a:p>
          <a:p>
            <a:pPr eaLnBrk="1" hangingPunct="1"/>
            <a:r>
              <a:rPr lang="en-US" dirty="0" smtClean="0"/>
              <a:t>Implications for school counselors</a:t>
            </a:r>
          </a:p>
          <a:p>
            <a:pPr eaLnBrk="1" hangingPunct="1"/>
            <a:r>
              <a:rPr lang="en-US" dirty="0" smtClean="0"/>
              <a:t>School counselor task force – implications for professional learning</a:t>
            </a:r>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dirty="0" smtClean="0">
                <a:solidFill>
                  <a:schemeClr val="bg1"/>
                </a:solidFill>
              </a:rPr>
              <a:t>Session Overview</a:t>
            </a:r>
            <a:endParaRPr lang="en-US" sz="4000"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3" cstate="print"/>
          <a:srcRect/>
          <a:stretch>
            <a:fillRect/>
          </a:stretch>
        </p:blipFill>
        <p:spPr bwMode="auto">
          <a:xfrm>
            <a:off x="2590800" y="6248400"/>
            <a:ext cx="45720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04800" y="1143000"/>
            <a:ext cx="8534400" cy="4983163"/>
          </a:xfrm>
        </p:spPr>
        <p:txBody>
          <a:bodyPr/>
          <a:lstStyle/>
          <a:p>
            <a:pPr marL="0" indent="0" eaLnBrk="1" hangingPunct="1">
              <a:buNone/>
            </a:pPr>
            <a:r>
              <a:rPr lang="en-US" dirty="0" smtClean="0"/>
              <a:t>May 8, 2015 – HB 164 signed by Governor</a:t>
            </a:r>
          </a:p>
          <a:p>
            <a:pPr lvl="1" eaLnBrk="1" hangingPunct="1"/>
            <a:r>
              <a:rPr lang="en-US" dirty="0" smtClean="0"/>
              <a:t>Extends the suspension of PLUs through June 30, 2017</a:t>
            </a:r>
          </a:p>
          <a:p>
            <a:pPr marL="0" indent="0" eaLnBrk="1" hangingPunct="1">
              <a:buNone/>
            </a:pPr>
            <a:endParaRPr lang="en-US" dirty="0"/>
          </a:p>
          <a:p>
            <a:pPr marL="0" indent="0" eaLnBrk="1" hangingPunct="1">
              <a:buNone/>
            </a:pPr>
            <a:r>
              <a:rPr lang="en-US" dirty="0" smtClean="0"/>
              <a:t>July 1, 2017 – effective date of new rule for certificate renewal 	</a:t>
            </a:r>
          </a:p>
          <a:p>
            <a:pPr lvl="1" eaLnBrk="1" hangingPunct="1"/>
            <a:r>
              <a:rPr lang="en-US" dirty="0" smtClean="0"/>
              <a:t>Educators whose certificates expire on June 30, 2018 &amp; beyond will be under the new PL model</a:t>
            </a:r>
          </a:p>
          <a:p>
            <a:pPr marL="457200" lvl="1" indent="0" eaLnBrk="1" hangingPunct="1">
              <a:buNone/>
            </a:pPr>
            <a:endParaRPr lang="en-US" dirty="0" smtClean="0"/>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b="1" dirty="0" smtClean="0">
                <a:solidFill>
                  <a:schemeClr val="bg1"/>
                </a:solidFill>
              </a:rPr>
              <a:t>Significant Dates</a:t>
            </a:r>
            <a:endParaRPr lang="en-US" sz="4000" b="1"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3" cstate="print"/>
          <a:srcRect/>
          <a:stretch>
            <a:fillRect/>
          </a:stretch>
        </p:blipFill>
        <p:spPr bwMode="auto">
          <a:xfrm>
            <a:off x="2590800" y="6248400"/>
            <a:ext cx="4572000" cy="304800"/>
          </a:xfrm>
          <a:prstGeom prst="rect">
            <a:avLst/>
          </a:prstGeom>
          <a:noFill/>
          <a:ln w="9525">
            <a:noFill/>
            <a:miter lim="800000"/>
            <a:headEnd/>
            <a:tailEnd/>
          </a:ln>
        </p:spPr>
      </p:pic>
    </p:spTree>
    <p:extLst>
      <p:ext uri="{BB962C8B-B14F-4D97-AF65-F5344CB8AC3E}">
        <p14:creationId xmlns:p14="http://schemas.microsoft.com/office/powerpoint/2010/main" val="1774884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lgn="ctr"/>
            <a:r>
              <a:rPr lang="en-US" sz="4000" b="1" dirty="0" smtClean="0">
                <a:solidFill>
                  <a:schemeClr val="bg1"/>
                </a:solidFill>
                <a:latin typeface="Arial" panose="020B0604020202020204" pitchFamily="34" charset="0"/>
                <a:cs typeface="Arial" panose="020B0604020202020204" pitchFamily="34" charset="0"/>
              </a:rPr>
              <a:t>Flat World of Professional Learning</a:t>
            </a:r>
            <a:endParaRPr lang="en-US" sz="4000" b="1" dirty="0">
              <a:solidFill>
                <a:schemeClr val="bg1"/>
              </a:solidFill>
              <a:latin typeface="Arial" panose="020B0604020202020204" pitchFamily="34" charset="0"/>
              <a:cs typeface="Arial" panose="020B0604020202020204" pitchFamily="34" charset="0"/>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98774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3" cstate="print"/>
          <a:srcRect/>
          <a:stretch>
            <a:fillRect/>
          </a:stretch>
        </p:blipFill>
        <p:spPr bwMode="auto">
          <a:xfrm>
            <a:off x="2590800" y="6248400"/>
            <a:ext cx="4572000" cy="304800"/>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09800" y="1981200"/>
            <a:ext cx="6776634" cy="4038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52400" y="1219200"/>
            <a:ext cx="4495800" cy="2339102"/>
          </a:xfrm>
          <a:prstGeom prst="rect">
            <a:avLst/>
          </a:prstGeom>
          <a:noFill/>
        </p:spPr>
        <p:txBody>
          <a:bodyPr wrap="square" rtlCol="0">
            <a:spAutoFit/>
          </a:bodyPr>
          <a:lstStyle/>
          <a:p>
            <a:r>
              <a:rPr lang="en-US" sz="3200" b="1" dirty="0" smtClean="0"/>
              <a:t>F</a:t>
            </a:r>
            <a:r>
              <a:rPr lang="en-US" sz="3200" dirty="0" smtClean="0"/>
              <a:t>ailure to connect</a:t>
            </a:r>
          </a:p>
          <a:p>
            <a:r>
              <a:rPr lang="en-US" sz="3200" b="1" dirty="0" smtClean="0"/>
              <a:t>L</a:t>
            </a:r>
            <a:r>
              <a:rPr lang="en-US" sz="3200" dirty="0" smtClean="0"/>
              <a:t>acked relevance</a:t>
            </a:r>
          </a:p>
          <a:p>
            <a:r>
              <a:rPr lang="en-US" sz="3200" b="1" dirty="0" smtClean="0"/>
              <a:t>A</a:t>
            </a:r>
            <a:r>
              <a:rPr lang="en-US" sz="3200" dirty="0" smtClean="0"/>
              <a:t> one size fits all</a:t>
            </a:r>
          </a:p>
          <a:p>
            <a:r>
              <a:rPr lang="en-US" sz="3200" b="1" dirty="0" smtClean="0"/>
              <a:t>T</a:t>
            </a:r>
            <a:r>
              <a:rPr lang="en-US" sz="3200" dirty="0" smtClean="0"/>
              <a:t>otally useless</a:t>
            </a:r>
          </a:p>
          <a:p>
            <a:endParaRPr lang="en-US" dirty="0"/>
          </a:p>
        </p:txBody>
      </p:sp>
    </p:spTree>
    <p:extLst>
      <p:ext uri="{BB962C8B-B14F-4D97-AF65-F5344CB8AC3E}">
        <p14:creationId xmlns:p14="http://schemas.microsoft.com/office/powerpoint/2010/main" val="679191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0" y="27940"/>
            <a:ext cx="9144000" cy="990600"/>
          </a:xfrm>
          <a:prstGeom prst="rect">
            <a:avLst/>
          </a:prstGeom>
          <a:solidFill>
            <a:srgbClr val="A71C1F"/>
          </a:solidFill>
          <a:ln w="9525">
            <a:solidFill>
              <a:schemeClr val="tx1"/>
            </a:solidFill>
            <a:miter lim="800000"/>
            <a:headEnd/>
            <a:tailEnd/>
          </a:ln>
        </p:spPr>
        <p:txBody>
          <a:bodyPr wrap="none" anchor="ctr"/>
          <a:lstStyle/>
          <a:p>
            <a:pPr lvl="1" algn="ctr"/>
            <a:r>
              <a:rPr lang="en-US" sz="3600" b="1" dirty="0">
                <a:solidFill>
                  <a:schemeClr val="bg1"/>
                </a:solidFill>
              </a:rPr>
              <a:t>N</a:t>
            </a:r>
            <a:r>
              <a:rPr lang="en-US" sz="3600" b="1" dirty="0" smtClean="0">
                <a:solidFill>
                  <a:schemeClr val="bg1"/>
                </a:solidFill>
              </a:rPr>
              <a:t>ew World of Professional Learning</a:t>
            </a:r>
            <a:endParaRPr lang="en-US" sz="3600" b="1"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98774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3" cstate="print"/>
          <a:srcRect/>
          <a:stretch>
            <a:fillRect/>
          </a:stretch>
        </p:blipFill>
        <p:spPr bwMode="auto">
          <a:xfrm>
            <a:off x="2590800" y="6248400"/>
            <a:ext cx="4572000" cy="304800"/>
          </a:xfrm>
          <a:prstGeom prst="rect">
            <a:avLst/>
          </a:prstGeom>
          <a:noFill/>
          <a:ln w="9525">
            <a:noFill/>
            <a:miter lim="800000"/>
            <a:headEnd/>
            <a:tailEnd/>
          </a:ln>
        </p:spPr>
      </p:pic>
      <p:pic>
        <p:nvPicPr>
          <p:cNvPr id="11" name="Picture 10" descr="world-clip-art-people-holding-hands-around-the-world-hi.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91000" y="1066800"/>
            <a:ext cx="4953000" cy="4876800"/>
          </a:xfrm>
          <a:prstGeom prst="rect">
            <a:avLst/>
          </a:prstGeom>
          <a:noFill/>
          <a:ln>
            <a:noFill/>
          </a:ln>
        </p:spPr>
      </p:pic>
      <p:sp>
        <p:nvSpPr>
          <p:cNvPr id="2" name="TextBox 1"/>
          <p:cNvSpPr txBox="1"/>
          <p:nvPr/>
        </p:nvSpPr>
        <p:spPr>
          <a:xfrm>
            <a:off x="228600" y="1143000"/>
            <a:ext cx="4495800" cy="3046988"/>
          </a:xfrm>
          <a:prstGeom prst="rect">
            <a:avLst/>
          </a:prstGeom>
          <a:noFill/>
        </p:spPr>
        <p:txBody>
          <a:bodyPr wrap="square" rtlCol="0">
            <a:spAutoFit/>
          </a:bodyPr>
          <a:lstStyle/>
          <a:p>
            <a:r>
              <a:rPr lang="en-US" sz="3200" b="1" dirty="0" smtClean="0"/>
              <a:t>R</a:t>
            </a:r>
            <a:r>
              <a:rPr lang="en-US" sz="3200" dirty="0" smtClean="0"/>
              <a:t>elevant</a:t>
            </a:r>
          </a:p>
          <a:p>
            <a:r>
              <a:rPr lang="en-US" sz="3200" b="1" dirty="0" smtClean="0"/>
              <a:t>O</a:t>
            </a:r>
            <a:r>
              <a:rPr lang="en-US" sz="3200" dirty="0" smtClean="0"/>
              <a:t>n-going</a:t>
            </a:r>
          </a:p>
          <a:p>
            <a:r>
              <a:rPr lang="en-US" sz="3200" b="1" dirty="0" smtClean="0"/>
              <a:t>U</a:t>
            </a:r>
            <a:r>
              <a:rPr lang="en-US" sz="3200" dirty="0" smtClean="0"/>
              <a:t>se of team talents</a:t>
            </a:r>
          </a:p>
          <a:p>
            <a:r>
              <a:rPr lang="en-US" sz="3200" b="1" dirty="0" smtClean="0"/>
              <a:t>N</a:t>
            </a:r>
            <a:r>
              <a:rPr lang="en-US" sz="3200" dirty="0" smtClean="0"/>
              <a:t>eutralizes barriers</a:t>
            </a:r>
          </a:p>
          <a:p>
            <a:r>
              <a:rPr lang="en-US" sz="3200" b="1" dirty="0" smtClean="0"/>
              <a:t>D</a:t>
            </a:r>
            <a:r>
              <a:rPr lang="en-US" sz="3200" dirty="0" smtClean="0"/>
              <a:t>esigned with student     </a:t>
            </a:r>
          </a:p>
          <a:p>
            <a:r>
              <a:rPr lang="en-US" sz="3200" dirty="0"/>
              <a:t> </a:t>
            </a:r>
            <a:r>
              <a:rPr lang="en-US" sz="3200" dirty="0" smtClean="0"/>
              <a:t>      learning in mind!</a:t>
            </a:r>
          </a:p>
        </p:txBody>
      </p:sp>
    </p:spTree>
    <p:extLst>
      <p:ext uri="{BB962C8B-B14F-4D97-AF65-F5344CB8AC3E}">
        <p14:creationId xmlns:p14="http://schemas.microsoft.com/office/powerpoint/2010/main" val="3356781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914400"/>
            <a:ext cx="8229600" cy="5211763"/>
          </a:xfrm>
        </p:spPr>
        <p:txBody>
          <a:bodyPr/>
          <a:lstStyle/>
          <a:p>
            <a:r>
              <a:rPr lang="en-US" sz="2800" dirty="0" smtClean="0"/>
              <a:t>In the past educators have collected PLUs by attending workshops until 10 PLUs were collected. Overusing one professional learning strategy – workshops – hasn’t done much to improve our profession</a:t>
            </a:r>
          </a:p>
          <a:p>
            <a:r>
              <a:rPr lang="en-US" sz="2800" dirty="0" smtClean="0"/>
              <a:t>Job-embedded learning is taking the place of workshops. A variety of strategies are used when educators work on the work </a:t>
            </a:r>
          </a:p>
          <a:p>
            <a:r>
              <a:rPr lang="en-US" sz="2800" dirty="0" smtClean="0"/>
              <a:t>Workshops will be used judiciously, but no longer as the primary means of professional learning</a:t>
            </a:r>
          </a:p>
          <a:p>
            <a:pPr eaLnBrk="1" hangingPunct="1"/>
            <a:endParaRPr lang="en-US" dirty="0" smtClean="0"/>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b="1" dirty="0" smtClean="0">
                <a:solidFill>
                  <a:schemeClr val="bg1"/>
                </a:solidFill>
              </a:rPr>
              <a:t>What does it look like?</a:t>
            </a:r>
            <a:endParaRPr lang="en-US" sz="4000" b="1"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98774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3" cstate="print"/>
          <a:srcRect/>
          <a:stretch>
            <a:fillRect/>
          </a:stretch>
        </p:blipFill>
        <p:spPr bwMode="auto">
          <a:xfrm>
            <a:off x="2590800" y="6248400"/>
            <a:ext cx="4572000" cy="304800"/>
          </a:xfrm>
          <a:prstGeom prst="rect">
            <a:avLst/>
          </a:prstGeom>
          <a:noFill/>
          <a:ln w="9525">
            <a:noFill/>
            <a:miter lim="800000"/>
            <a:headEnd/>
            <a:tailEnd/>
          </a:ln>
        </p:spPr>
      </p:pic>
    </p:spTree>
    <p:extLst>
      <p:ext uri="{BB962C8B-B14F-4D97-AF65-F5344CB8AC3E}">
        <p14:creationId xmlns:p14="http://schemas.microsoft.com/office/powerpoint/2010/main" val="4115905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04800" y="1143000"/>
            <a:ext cx="8534400" cy="4983163"/>
          </a:xfrm>
        </p:spPr>
        <p:txBody>
          <a:bodyPr/>
          <a:lstStyle/>
          <a:p>
            <a:pPr marL="0" indent="0"/>
            <a:r>
              <a:rPr lang="en-US" dirty="0" smtClean="0"/>
              <a:t>Working on the work</a:t>
            </a:r>
          </a:p>
          <a:p>
            <a:pPr marL="0" indent="0"/>
            <a:r>
              <a:rPr lang="en-US" dirty="0" smtClean="0"/>
              <a:t>Working on different work, not more work</a:t>
            </a:r>
          </a:p>
          <a:p>
            <a:pPr marL="0" indent="0"/>
            <a:r>
              <a:rPr lang="en-US" dirty="0" smtClean="0"/>
              <a:t>Working smarter</a:t>
            </a:r>
          </a:p>
          <a:p>
            <a:pPr marL="0" indent="0"/>
            <a:r>
              <a:rPr lang="en-US" dirty="0" smtClean="0"/>
              <a:t>Working collaboratively</a:t>
            </a:r>
          </a:p>
          <a:p>
            <a:pPr marL="0" indent="0"/>
            <a:r>
              <a:rPr lang="en-US" dirty="0" smtClean="0"/>
              <a:t>Using workshops and other resources to support the work of teaching and learning</a:t>
            </a:r>
          </a:p>
          <a:p>
            <a:pPr marL="0" indent="0"/>
            <a:r>
              <a:rPr lang="en-US" dirty="0" smtClean="0"/>
              <a:t>Learning to use protocols to guide professional learning</a:t>
            </a:r>
          </a:p>
          <a:p>
            <a:pPr marL="0" indent="0"/>
            <a:endParaRPr lang="en-US" dirty="0" smtClean="0"/>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b="1" dirty="0" smtClean="0">
                <a:solidFill>
                  <a:schemeClr val="bg1"/>
                </a:solidFill>
              </a:rPr>
              <a:t>Job-Embedded Learning</a:t>
            </a:r>
            <a:endParaRPr lang="en-US" sz="4000" b="1"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3" cstate="print"/>
          <a:srcRect/>
          <a:stretch>
            <a:fillRect/>
          </a:stretch>
        </p:blipFill>
        <p:spPr bwMode="auto">
          <a:xfrm>
            <a:off x="2590800" y="6248400"/>
            <a:ext cx="4572000" cy="304800"/>
          </a:xfrm>
          <a:prstGeom prst="rect">
            <a:avLst/>
          </a:prstGeom>
          <a:noFill/>
          <a:ln w="9525">
            <a:noFill/>
            <a:miter lim="800000"/>
            <a:headEnd/>
            <a:tailEnd/>
          </a:ln>
        </p:spPr>
      </p:pic>
    </p:spTree>
    <p:extLst>
      <p:ext uri="{BB962C8B-B14F-4D97-AF65-F5344CB8AC3E}">
        <p14:creationId xmlns:p14="http://schemas.microsoft.com/office/powerpoint/2010/main" val="1774884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1143000"/>
            <a:ext cx="8229600" cy="4983163"/>
          </a:xfrm>
        </p:spPr>
        <p:txBody>
          <a:bodyPr/>
          <a:lstStyle/>
          <a:p>
            <a:pPr marL="0" indent="0" eaLnBrk="1" hangingPunct="1">
              <a:buNone/>
            </a:pPr>
            <a:r>
              <a:rPr lang="en-US" dirty="0" smtClean="0"/>
              <a:t>Professional tier educators rated proficient or higher on their annual evaluation will design their PL Goals (PLGs): </a:t>
            </a:r>
          </a:p>
          <a:p>
            <a:pPr lvl="1" eaLnBrk="1" hangingPunct="1"/>
            <a:r>
              <a:rPr lang="en-US" dirty="0" smtClean="0"/>
              <a:t>Based on data</a:t>
            </a:r>
          </a:p>
          <a:p>
            <a:pPr lvl="1" eaLnBrk="1" hangingPunct="1"/>
            <a:r>
              <a:rPr lang="en-US" dirty="0" smtClean="0"/>
              <a:t>Simplified – no need to include listing of resources, timeline, etc.</a:t>
            </a:r>
          </a:p>
          <a:p>
            <a:pPr lvl="1" eaLnBrk="1" hangingPunct="1"/>
            <a:r>
              <a:rPr lang="en-US" dirty="0" smtClean="0"/>
              <a:t>Will be accountable for successful implementation of their goals</a:t>
            </a:r>
            <a:endParaRPr lang="en-US" dirty="0"/>
          </a:p>
          <a:p>
            <a:pPr marL="457200" lvl="1" indent="0" eaLnBrk="1" hangingPunct="1">
              <a:buNone/>
            </a:pPr>
            <a:endParaRPr lang="en-US" dirty="0"/>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b="1" dirty="0">
                <a:solidFill>
                  <a:srgbClr val="FFFFFF"/>
                </a:solidFill>
              </a:rPr>
              <a:t>PL GOALS</a:t>
            </a: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3" cstate="print"/>
          <a:srcRect/>
          <a:stretch>
            <a:fillRect/>
          </a:stretch>
        </p:blipFill>
        <p:spPr bwMode="auto">
          <a:xfrm>
            <a:off x="2590800" y="6248400"/>
            <a:ext cx="4572000" cy="304800"/>
          </a:xfrm>
          <a:prstGeom prst="rect">
            <a:avLst/>
          </a:prstGeom>
          <a:noFill/>
          <a:ln w="9525">
            <a:noFill/>
            <a:miter lim="800000"/>
            <a:headEnd/>
            <a:tailEnd/>
          </a:ln>
        </p:spPr>
      </p:pic>
    </p:spTree>
    <p:extLst>
      <p:ext uri="{BB962C8B-B14F-4D97-AF65-F5344CB8AC3E}">
        <p14:creationId xmlns:p14="http://schemas.microsoft.com/office/powerpoint/2010/main" val="3700208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1143000"/>
            <a:ext cx="8229600" cy="4983163"/>
          </a:xfrm>
        </p:spPr>
        <p:txBody>
          <a:bodyPr/>
          <a:lstStyle/>
          <a:p>
            <a:pPr marL="0" indent="0" eaLnBrk="1" hangingPunct="1">
              <a:buNone/>
            </a:pPr>
            <a:r>
              <a:rPr lang="en-US" dirty="0" smtClean="0"/>
              <a:t>Educators with required PLPs:</a:t>
            </a:r>
          </a:p>
          <a:p>
            <a:pPr marL="457200" lvl="1" indent="0" eaLnBrk="1" hangingPunct="1"/>
            <a:r>
              <a:rPr lang="en-US" dirty="0" smtClean="0"/>
              <a:t>Induction level educators</a:t>
            </a:r>
          </a:p>
          <a:p>
            <a:pPr marL="457200" lvl="1" indent="0" eaLnBrk="1" hangingPunct="1"/>
            <a:r>
              <a:rPr lang="en-US" dirty="0" smtClean="0"/>
              <a:t>Educators working on non-renewable 	certificates</a:t>
            </a:r>
          </a:p>
          <a:p>
            <a:pPr marL="457200" lvl="1" indent="0" eaLnBrk="1" hangingPunct="1"/>
            <a:r>
              <a:rPr lang="en-US" dirty="0" smtClean="0"/>
              <a:t>Educators in new positions</a:t>
            </a:r>
          </a:p>
          <a:p>
            <a:pPr marL="457200" lvl="1" indent="0" eaLnBrk="1" hangingPunct="1"/>
            <a:r>
              <a:rPr lang="en-US" dirty="0" smtClean="0"/>
              <a:t>Those returning after an absence from the 	profession</a:t>
            </a:r>
          </a:p>
          <a:p>
            <a:pPr marL="457200" lvl="1" indent="0" eaLnBrk="1" hangingPunct="1"/>
            <a:r>
              <a:rPr lang="en-US" dirty="0" smtClean="0"/>
              <a:t>Educators new to the state</a:t>
            </a:r>
          </a:p>
          <a:p>
            <a:pPr marL="457200" lvl="1" indent="0" eaLnBrk="1" hangingPunct="1"/>
            <a:r>
              <a:rPr lang="en-US" dirty="0" smtClean="0"/>
              <a:t>Those with annual performance ratings below 	proficient or below satisfactory</a:t>
            </a:r>
          </a:p>
          <a:p>
            <a:pPr marL="457200" lvl="1" indent="0" eaLnBrk="1" hangingPunct="1"/>
            <a:endParaRPr lang="en-US" dirty="0"/>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b="1" dirty="0">
                <a:solidFill>
                  <a:srgbClr val="FFFFFF"/>
                </a:solidFill>
              </a:rPr>
              <a:t>Required PL PLANS</a:t>
            </a: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3" cstate="print"/>
          <a:srcRect/>
          <a:stretch>
            <a:fillRect/>
          </a:stretch>
        </p:blipFill>
        <p:spPr bwMode="auto">
          <a:xfrm>
            <a:off x="2590800" y="6248400"/>
            <a:ext cx="4572000" cy="304800"/>
          </a:xfrm>
          <a:prstGeom prst="rect">
            <a:avLst/>
          </a:prstGeom>
          <a:noFill/>
          <a:ln w="9525">
            <a:noFill/>
            <a:miter lim="800000"/>
            <a:headEnd/>
            <a:tailEnd/>
          </a:ln>
        </p:spPr>
      </p:pic>
    </p:spTree>
    <p:extLst>
      <p:ext uri="{BB962C8B-B14F-4D97-AF65-F5344CB8AC3E}">
        <p14:creationId xmlns:p14="http://schemas.microsoft.com/office/powerpoint/2010/main" val="1454867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744</TotalTime>
  <Words>3005</Words>
  <Application>Microsoft Office PowerPoint</Application>
  <PresentationFormat>On-screen Show (4:3)</PresentationFormat>
  <Paragraphs>128</Paragraphs>
  <Slides>16</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Default Design</vt:lpstr>
      <vt:lpstr>Professional Learning for School Counselors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jchu01</dc:creator>
  <cp:lastModifiedBy>Maria Grovner</cp:lastModifiedBy>
  <cp:revision>18</cp:revision>
  <dcterms:created xsi:type="dcterms:W3CDTF">2007-09-25T18:50:46Z</dcterms:created>
  <dcterms:modified xsi:type="dcterms:W3CDTF">2016-06-02T15:40:44Z</dcterms:modified>
</cp:coreProperties>
</file>