
<file path=[Content_Types].xml><?xml version="1.0" encoding="utf-8"?>
<Types xmlns="http://schemas.openxmlformats.org/package/2006/content-types">
  <Default Extension="docx" ContentType="application/vnd.openxmlformats-officedocument.wordprocessingml.document"/>
  <Default Extension="emf" ContentType="image/x-emf"/>
  <Default Extension="fntdata" ContentType="application/x-fontdata"/>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29"/>
  </p:notesMasterIdLst>
  <p:sldIdLst>
    <p:sldId id="256" r:id="rId5"/>
    <p:sldId id="279" r:id="rId6"/>
    <p:sldId id="278" r:id="rId7"/>
    <p:sldId id="261" r:id="rId8"/>
    <p:sldId id="269" r:id="rId9"/>
    <p:sldId id="258" r:id="rId10"/>
    <p:sldId id="292" r:id="rId11"/>
    <p:sldId id="275" r:id="rId12"/>
    <p:sldId id="271" r:id="rId13"/>
    <p:sldId id="277" r:id="rId14"/>
    <p:sldId id="276" r:id="rId15"/>
    <p:sldId id="289" r:id="rId16"/>
    <p:sldId id="290" r:id="rId17"/>
    <p:sldId id="281" r:id="rId18"/>
    <p:sldId id="282" r:id="rId19"/>
    <p:sldId id="283" r:id="rId20"/>
    <p:sldId id="284" r:id="rId21"/>
    <p:sldId id="285" r:id="rId22"/>
    <p:sldId id="287" r:id="rId23"/>
    <p:sldId id="293" r:id="rId24"/>
    <p:sldId id="294" r:id="rId25"/>
    <p:sldId id="260" r:id="rId26"/>
    <p:sldId id="288" r:id="rId27"/>
    <p:sldId id="262" r:id="rId28"/>
  </p:sldIdLst>
  <p:sldSz cx="12192000" cy="6858000"/>
  <p:notesSz cx="6858000" cy="9144000"/>
  <p:embeddedFontLst>
    <p:embeddedFont>
      <p:font typeface="Raleway" pitchFamily="2" charset="0"/>
      <p:regular r:id="rId30"/>
      <p:bold r:id="rId31"/>
      <p:italic r:id="rId32"/>
      <p:boldItalic r:id="rId33"/>
    </p:embeddedFont>
    <p:embeddedFont>
      <p:font typeface="Raleway Black" pitchFamily="2" charset="0"/>
      <p:bold r:id="rId34"/>
      <p:boldItalic r:id="rId35"/>
    </p:embeddedFont>
    <p:embeddedFont>
      <p:font typeface="Raleway SemiBold" pitchFamily="2" charset="0"/>
      <p:bold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16C"/>
    <a:srgbClr val="75BE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9359A1-DD5F-4C53-A30F-C16F19D7D38F}" v="4" dt="2025-06-12T20:10:40.2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11" autoAdjust="0"/>
    <p:restoredTop sz="67685" autoAdjust="0"/>
  </p:normalViewPr>
  <p:slideViewPr>
    <p:cSldViewPr snapToGrid="0" snapToObjects="1">
      <p:cViewPr varScale="1">
        <p:scale>
          <a:sx n="75" d="100"/>
          <a:sy n="75" d="100"/>
        </p:scale>
        <p:origin x="100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font" Target="fonts/font5.fntdata"/><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Saltzman" userId="4dec517a-9112-499a-89b7-3cbcdf91b4b1" providerId="ADAL" clId="{109359A1-DD5F-4C53-A30F-C16F19D7D38F}"/>
    <pc:docChg chg="custSel delSld modSld">
      <pc:chgData name="Amy Saltzman" userId="4dec517a-9112-499a-89b7-3cbcdf91b4b1" providerId="ADAL" clId="{109359A1-DD5F-4C53-A30F-C16F19D7D38F}" dt="2025-06-12T20:11:45.557" v="315" actId="1076"/>
      <pc:docMkLst>
        <pc:docMk/>
      </pc:docMkLst>
      <pc:sldChg chg="addSp delSp modSp mod">
        <pc:chgData name="Amy Saltzman" userId="4dec517a-9112-499a-89b7-3cbcdf91b4b1" providerId="ADAL" clId="{109359A1-DD5F-4C53-A30F-C16F19D7D38F}" dt="2025-06-12T19:46:32.902" v="95" actId="1076"/>
        <pc:sldMkLst>
          <pc:docMk/>
          <pc:sldMk cId="2245194733" sldId="258"/>
        </pc:sldMkLst>
        <pc:spChg chg="mod">
          <ac:chgData name="Amy Saltzman" userId="4dec517a-9112-499a-89b7-3cbcdf91b4b1" providerId="ADAL" clId="{109359A1-DD5F-4C53-A30F-C16F19D7D38F}" dt="2025-06-12T19:45:43.838" v="91" actId="20577"/>
          <ac:spMkLst>
            <pc:docMk/>
            <pc:sldMk cId="2245194733" sldId="258"/>
            <ac:spMk id="13" creationId="{5B075491-2D07-5142-97BE-A5DECC69BFF6}"/>
          </ac:spMkLst>
        </pc:spChg>
        <pc:picChg chg="add mod">
          <ac:chgData name="Amy Saltzman" userId="4dec517a-9112-499a-89b7-3cbcdf91b4b1" providerId="ADAL" clId="{109359A1-DD5F-4C53-A30F-C16F19D7D38F}" dt="2025-06-12T19:46:32.902" v="95" actId="1076"/>
          <ac:picMkLst>
            <pc:docMk/>
            <pc:sldMk cId="2245194733" sldId="258"/>
            <ac:picMk id="3" creationId="{1E339BC1-19A2-70A9-6B8A-F5DBFC52C74F}"/>
          </ac:picMkLst>
        </pc:picChg>
        <pc:picChg chg="del">
          <ac:chgData name="Amy Saltzman" userId="4dec517a-9112-499a-89b7-3cbcdf91b4b1" providerId="ADAL" clId="{109359A1-DD5F-4C53-A30F-C16F19D7D38F}" dt="2025-06-12T19:44:47.477" v="43" actId="478"/>
          <ac:picMkLst>
            <pc:docMk/>
            <pc:sldMk cId="2245194733" sldId="258"/>
            <ac:picMk id="4" creationId="{1C75B0C8-EA93-6E84-90EE-956288E3117F}"/>
          </ac:picMkLst>
        </pc:picChg>
      </pc:sldChg>
      <pc:sldChg chg="modSp mod">
        <pc:chgData name="Amy Saltzman" userId="4dec517a-9112-499a-89b7-3cbcdf91b4b1" providerId="ADAL" clId="{109359A1-DD5F-4C53-A30F-C16F19D7D38F}" dt="2025-06-12T20:11:45.557" v="315" actId="1076"/>
        <pc:sldMkLst>
          <pc:docMk/>
          <pc:sldMk cId="199791567" sldId="260"/>
        </pc:sldMkLst>
        <pc:spChg chg="mod">
          <ac:chgData name="Amy Saltzman" userId="4dec517a-9112-499a-89b7-3cbcdf91b4b1" providerId="ADAL" clId="{109359A1-DD5F-4C53-A30F-C16F19D7D38F}" dt="2025-06-12T20:11:45.557" v="315" actId="1076"/>
          <ac:spMkLst>
            <pc:docMk/>
            <pc:sldMk cId="199791567" sldId="260"/>
            <ac:spMk id="2" creationId="{9B9DE1F1-3319-B336-8F04-0420B8792A66}"/>
          </ac:spMkLst>
        </pc:spChg>
      </pc:sldChg>
      <pc:sldChg chg="del">
        <pc:chgData name="Amy Saltzman" userId="4dec517a-9112-499a-89b7-3cbcdf91b4b1" providerId="ADAL" clId="{109359A1-DD5F-4C53-A30F-C16F19D7D38F}" dt="2025-06-12T20:10:59.865" v="246" actId="47"/>
        <pc:sldMkLst>
          <pc:docMk/>
          <pc:sldMk cId="1775810408" sldId="264"/>
        </pc:sldMkLst>
      </pc:sldChg>
      <pc:sldChg chg="modSp mod modNotesTx">
        <pc:chgData name="Amy Saltzman" userId="4dec517a-9112-499a-89b7-3cbcdf91b4b1" providerId="ADAL" clId="{109359A1-DD5F-4C53-A30F-C16F19D7D38F}" dt="2025-06-12T19:48:40.676" v="120" actId="20577"/>
        <pc:sldMkLst>
          <pc:docMk/>
          <pc:sldMk cId="609608912" sldId="276"/>
        </pc:sldMkLst>
        <pc:spChg chg="mod">
          <ac:chgData name="Amy Saltzman" userId="4dec517a-9112-499a-89b7-3cbcdf91b4b1" providerId="ADAL" clId="{109359A1-DD5F-4C53-A30F-C16F19D7D38F}" dt="2025-06-12T19:48:21.050" v="111" actId="20577"/>
          <ac:spMkLst>
            <pc:docMk/>
            <pc:sldMk cId="609608912" sldId="276"/>
            <ac:spMk id="3" creationId="{9DC12865-E5CE-01C2-BDCA-553A297A596B}"/>
          </ac:spMkLst>
        </pc:spChg>
      </pc:sldChg>
      <pc:sldChg chg="addSp delSp modSp mod">
        <pc:chgData name="Amy Saltzman" userId="4dec517a-9112-499a-89b7-3cbcdf91b4b1" providerId="ADAL" clId="{109359A1-DD5F-4C53-A30F-C16F19D7D38F}" dt="2025-06-12T19:41:42.079" v="39" actId="14100"/>
        <pc:sldMkLst>
          <pc:docMk/>
          <pc:sldMk cId="2682337416" sldId="278"/>
        </pc:sldMkLst>
        <pc:spChg chg="mod">
          <ac:chgData name="Amy Saltzman" userId="4dec517a-9112-499a-89b7-3cbcdf91b4b1" providerId="ADAL" clId="{109359A1-DD5F-4C53-A30F-C16F19D7D38F}" dt="2025-06-12T19:39:20.592" v="24" actId="113"/>
          <ac:spMkLst>
            <pc:docMk/>
            <pc:sldMk cId="2682337416" sldId="278"/>
            <ac:spMk id="5" creationId="{A268D64E-0B51-2133-CC82-EC9D173A72DC}"/>
          </ac:spMkLst>
        </pc:spChg>
        <pc:spChg chg="mod">
          <ac:chgData name="Amy Saltzman" userId="4dec517a-9112-499a-89b7-3cbcdf91b4b1" providerId="ADAL" clId="{109359A1-DD5F-4C53-A30F-C16F19D7D38F}" dt="2025-06-12T19:41:42.079" v="39" actId="14100"/>
          <ac:spMkLst>
            <pc:docMk/>
            <pc:sldMk cId="2682337416" sldId="278"/>
            <ac:spMk id="6" creationId="{09302F97-0B52-6929-E31D-0A1A5CA694D8}"/>
          </ac:spMkLst>
        </pc:spChg>
        <pc:grpChg chg="mod">
          <ac:chgData name="Amy Saltzman" userId="4dec517a-9112-499a-89b7-3cbcdf91b4b1" providerId="ADAL" clId="{109359A1-DD5F-4C53-A30F-C16F19D7D38F}" dt="2025-06-12T19:41:42.079" v="39" actId="14100"/>
          <ac:grpSpMkLst>
            <pc:docMk/>
            <pc:sldMk cId="2682337416" sldId="278"/>
            <ac:grpSpMk id="4" creationId="{01D00269-6453-BF14-3EA3-8CF8974EAD7F}"/>
          </ac:grpSpMkLst>
        </pc:grpChg>
        <pc:picChg chg="del">
          <ac:chgData name="Amy Saltzman" userId="4dec517a-9112-499a-89b7-3cbcdf91b4b1" providerId="ADAL" clId="{109359A1-DD5F-4C53-A30F-C16F19D7D38F}" dt="2025-06-12T19:39:45.447" v="25" actId="478"/>
          <ac:picMkLst>
            <pc:docMk/>
            <pc:sldMk cId="2682337416" sldId="278"/>
            <ac:picMk id="8" creationId="{9087758F-DE21-ECEB-D99D-B1388E13E448}"/>
          </ac:picMkLst>
        </pc:picChg>
        <pc:picChg chg="mod">
          <ac:chgData name="Amy Saltzman" userId="4dec517a-9112-499a-89b7-3cbcdf91b4b1" providerId="ADAL" clId="{109359A1-DD5F-4C53-A30F-C16F19D7D38F}" dt="2025-06-12T19:41:42.079" v="39" actId="14100"/>
          <ac:picMkLst>
            <pc:docMk/>
            <pc:sldMk cId="2682337416" sldId="278"/>
            <ac:picMk id="10" creationId="{AEE47C36-5A66-B29F-8F7B-73B8ADCE50FE}"/>
          </ac:picMkLst>
        </pc:picChg>
        <pc:picChg chg="add mod ord">
          <ac:chgData name="Amy Saltzman" userId="4dec517a-9112-499a-89b7-3cbcdf91b4b1" providerId="ADAL" clId="{109359A1-DD5F-4C53-A30F-C16F19D7D38F}" dt="2025-06-12T19:41:29.926" v="38" actId="167"/>
          <ac:picMkLst>
            <pc:docMk/>
            <pc:sldMk cId="2682337416" sldId="278"/>
            <ac:picMk id="12" creationId="{EFD03B62-C683-E87B-A2CA-AF9CC6F9E5C8}"/>
          </ac:picMkLst>
        </pc:picChg>
      </pc:sldChg>
      <pc:sldChg chg="modNotesTx">
        <pc:chgData name="Amy Saltzman" userId="4dec517a-9112-499a-89b7-3cbcdf91b4b1" providerId="ADAL" clId="{109359A1-DD5F-4C53-A30F-C16F19D7D38F}" dt="2025-06-12T19:39:03.088" v="0" actId="6549"/>
        <pc:sldMkLst>
          <pc:docMk/>
          <pc:sldMk cId="3576999262" sldId="279"/>
        </pc:sldMkLst>
      </pc:sldChg>
      <pc:sldChg chg="modSp mod modNotesTx">
        <pc:chgData name="Amy Saltzman" userId="4dec517a-9112-499a-89b7-3cbcdf91b4b1" providerId="ADAL" clId="{109359A1-DD5F-4C53-A30F-C16F19D7D38F}" dt="2025-06-12T20:10:13.205" v="243" actId="20577"/>
        <pc:sldMkLst>
          <pc:docMk/>
          <pc:sldMk cId="4048992176" sldId="281"/>
        </pc:sldMkLst>
        <pc:spChg chg="mod">
          <ac:chgData name="Amy Saltzman" userId="4dec517a-9112-499a-89b7-3cbcdf91b4b1" providerId="ADAL" clId="{109359A1-DD5F-4C53-A30F-C16F19D7D38F}" dt="2025-06-12T20:09:41.028" v="134" actId="20577"/>
          <ac:spMkLst>
            <pc:docMk/>
            <pc:sldMk cId="4048992176" sldId="281"/>
            <ac:spMk id="4" creationId="{CC0A5D84-4375-C399-6DB9-4BD64FB24CD1}"/>
          </ac:spMkLst>
        </pc:spChg>
      </pc:sldChg>
      <pc:sldChg chg="modSp modNotesTx">
        <pc:chgData name="Amy Saltzman" userId="4dec517a-9112-499a-89b7-3cbcdf91b4b1" providerId="ADAL" clId="{109359A1-DD5F-4C53-A30F-C16F19D7D38F}" dt="2025-06-12T20:10:47.778" v="245" actId="20577"/>
        <pc:sldMkLst>
          <pc:docMk/>
          <pc:sldMk cId="3764280412" sldId="284"/>
        </pc:sldMkLst>
        <pc:graphicFrameChg chg="mod">
          <ac:chgData name="Amy Saltzman" userId="4dec517a-9112-499a-89b7-3cbcdf91b4b1" providerId="ADAL" clId="{109359A1-DD5F-4C53-A30F-C16F19D7D38F}" dt="2025-06-12T20:10:40.229" v="244"/>
          <ac:graphicFrameMkLst>
            <pc:docMk/>
            <pc:sldMk cId="3764280412" sldId="284"/>
            <ac:graphicFrameMk id="8" creationId="{190E559B-2FEC-6345-6947-93725F3D22B2}"/>
          </ac:graphicFrameMkLst>
        </pc:graphicFrameChg>
      </pc:sldChg>
      <pc:sldChg chg="modSp mod">
        <pc:chgData name="Amy Saltzman" userId="4dec517a-9112-499a-89b7-3cbcdf91b4b1" providerId="ADAL" clId="{109359A1-DD5F-4C53-A30F-C16F19D7D38F}" dt="2025-06-12T20:11:08.795" v="271" actId="20577"/>
        <pc:sldMkLst>
          <pc:docMk/>
          <pc:sldMk cId="256342641" sldId="287"/>
        </pc:sldMkLst>
        <pc:spChg chg="mod">
          <ac:chgData name="Amy Saltzman" userId="4dec517a-9112-499a-89b7-3cbcdf91b4b1" providerId="ADAL" clId="{109359A1-DD5F-4C53-A30F-C16F19D7D38F}" dt="2025-06-12T20:11:08.795" v="271" actId="20577"/>
          <ac:spMkLst>
            <pc:docMk/>
            <pc:sldMk cId="256342641" sldId="287"/>
            <ac:spMk id="3" creationId="{06C09D61-CE76-4207-B785-4661788C0309}"/>
          </ac:spMkLst>
        </pc:spChg>
      </pc:sldChg>
      <pc:sldChg chg="del">
        <pc:chgData name="Amy Saltzman" userId="4dec517a-9112-499a-89b7-3cbcdf91b4b1" providerId="ADAL" clId="{109359A1-DD5F-4C53-A30F-C16F19D7D38F}" dt="2025-06-12T19:50:56.731" v="121" actId="47"/>
        <pc:sldMkLst>
          <pc:docMk/>
          <pc:sldMk cId="994268784" sldId="291"/>
        </pc:sldMkLst>
      </pc:sldChg>
      <pc:sldChg chg="modSp mod">
        <pc:chgData name="Amy Saltzman" userId="4dec517a-9112-499a-89b7-3cbcdf91b4b1" providerId="ADAL" clId="{109359A1-DD5F-4C53-A30F-C16F19D7D38F}" dt="2025-06-12T19:47:47.113" v="107" actId="20577"/>
        <pc:sldMkLst>
          <pc:docMk/>
          <pc:sldMk cId="2396822080" sldId="292"/>
        </pc:sldMkLst>
        <pc:spChg chg="mod">
          <ac:chgData name="Amy Saltzman" userId="4dec517a-9112-499a-89b7-3cbcdf91b4b1" providerId="ADAL" clId="{109359A1-DD5F-4C53-A30F-C16F19D7D38F}" dt="2025-06-12T19:47:47.113" v="107" actId="20577"/>
          <ac:spMkLst>
            <pc:docMk/>
            <pc:sldMk cId="2396822080" sldId="292"/>
            <ac:spMk id="13" creationId="{5B075491-2D07-5142-97BE-A5DECC69BFF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1292FD-8647-47B0-A359-1A308DD3E5DE}" type="datetimeFigureOut">
              <a:rPr lang="en-US" smtClean="0"/>
              <a:t>6/12/2025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7A4BFC-A219-4B0E-9856-5207D22A2F57}" type="slidenum">
              <a:rPr lang="en-US" smtClean="0"/>
              <a:t>‹#›</a:t>
            </a:fld>
            <a:endParaRPr lang="en-US"/>
          </a:p>
        </p:txBody>
      </p:sp>
    </p:spTree>
    <p:extLst>
      <p:ext uri="{BB962C8B-B14F-4D97-AF65-F5344CB8AC3E}">
        <p14:creationId xmlns:p14="http://schemas.microsoft.com/office/powerpoint/2010/main" val="2610099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7A4BFC-A219-4B0E-9856-5207D22A2F57}" type="slidenum">
              <a:rPr lang="en-US" smtClean="0"/>
              <a:t>2</a:t>
            </a:fld>
            <a:endParaRPr lang="en-US"/>
          </a:p>
        </p:txBody>
      </p:sp>
    </p:spTree>
    <p:extLst>
      <p:ext uri="{BB962C8B-B14F-4D97-AF65-F5344CB8AC3E}">
        <p14:creationId xmlns:p14="http://schemas.microsoft.com/office/powerpoint/2010/main" val="3845412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Things to note with regard to scores:</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If you are using paper, it is imperative that you complete and send the Exam Information Form with your exams.  We also recommend making a copy of everything including all shipping information just in case.  You never how/when things can get lost so its always best to have back up.</a:t>
            </a:r>
          </a:p>
          <a:p>
            <a:pPr marL="171450" indent="-171450">
              <a:buFont typeface="Arial" panose="020B0604020202020204" pitchFamily="34" charset="0"/>
              <a:buChar char="•"/>
            </a:pPr>
            <a:r>
              <a:rPr lang="en-US" dirty="0"/>
              <a:t>Account for time to receive your scores.  It can take anywhere from 2-4 weeks for paper exams and online scores are available once the exam is closed </a:t>
            </a:r>
          </a:p>
          <a:p>
            <a:pPr marL="171450" indent="-171450">
              <a:buFont typeface="Arial" panose="020B0604020202020204" pitchFamily="34" charset="0"/>
              <a:buChar char="•"/>
            </a:pPr>
            <a:r>
              <a:rPr lang="en-US" dirty="0"/>
              <a:t>Of course all of this is housed on the chooserestaurants.org site</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C67A4BFC-A219-4B0E-9856-5207D22A2F57}" type="slidenum">
              <a:rPr lang="en-US" smtClean="0"/>
              <a:t>15</a:t>
            </a:fld>
            <a:endParaRPr lang="en-US"/>
          </a:p>
        </p:txBody>
      </p:sp>
    </p:spTree>
    <p:extLst>
      <p:ext uri="{BB962C8B-B14F-4D97-AF65-F5344CB8AC3E}">
        <p14:creationId xmlns:p14="http://schemas.microsoft.com/office/powerpoint/2010/main" val="295627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online</a:t>
            </a:r>
            <a:r>
              <a:rPr lang="en-US" sz="1200" baseline="0" dirty="0"/>
              <a:t> COA application streamlines the COA process, increases NRAEF’s capacity to award COAs and allows students to take responsibility for earning their COA.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As an FYI, the purpose of the COA is</a:t>
            </a:r>
            <a:r>
              <a:rPr lang="en-US" sz="1200" baseline="0" dirty="0"/>
              <a:t> for post-secondary articulation credit – it is not an industry </a:t>
            </a:r>
            <a:r>
              <a:rPr lang="en-US" sz="1200" baseline="0"/>
              <a:t>recognized credential. </a:t>
            </a:r>
            <a:endParaRPr lang="en-US" sz="1200" dirty="0"/>
          </a:p>
          <a:p>
            <a:endParaRPr lang="en-US" sz="1200" dirty="0"/>
          </a:p>
          <a:p>
            <a:r>
              <a:rPr lang="en-US" sz="1200" dirty="0"/>
              <a:t>Expiration</a:t>
            </a:r>
          </a:p>
          <a:p>
            <a:pPr marL="171450" indent="-171450">
              <a:buFont typeface="Arial" panose="020B0604020202020204" pitchFamily="34" charset="0"/>
              <a:buChar char="•"/>
            </a:pPr>
            <a:r>
              <a:rPr lang="en-US" sz="1200" dirty="0"/>
              <a:t>A passing score on a student’s first exam triggers the COA application, and then they may start to add hours at this point. These hours must be completed within a 3 year window from the first exam, but can be back-dated up</a:t>
            </a:r>
            <a:r>
              <a:rPr lang="en-US" sz="1200" baseline="0" dirty="0"/>
              <a:t> to a year prior to the exam for 4 years total</a:t>
            </a:r>
            <a:r>
              <a:rPr lang="en-US" sz="1200" dirty="0"/>
              <a:t>. The window of time to claim the hours will be unique to when a student passes the first FRMCA exam.</a:t>
            </a:r>
          </a:p>
          <a:p>
            <a:pPr marL="171450" indent="-171450">
              <a:buFont typeface="Arial" panose="020B0604020202020204" pitchFamily="34" charset="0"/>
              <a:buChar char="•"/>
            </a:pPr>
            <a:r>
              <a:rPr lang="en-US" sz="1200" dirty="0"/>
              <a:t>Competency</a:t>
            </a:r>
            <a:r>
              <a:rPr lang="en-US" sz="1200" baseline="0" dirty="0"/>
              <a:t> checklist must be completed by a supervisor, not the student! </a:t>
            </a:r>
            <a:r>
              <a:rPr lang="en-US" sz="1200" dirty="0"/>
              <a:t> </a:t>
            </a:r>
          </a:p>
          <a:p>
            <a:endParaRPr lang="en-US" dirty="0"/>
          </a:p>
        </p:txBody>
      </p:sp>
      <p:sp>
        <p:nvSpPr>
          <p:cNvPr id="4" name="Slide Number Placeholder 3"/>
          <p:cNvSpPr>
            <a:spLocks noGrp="1"/>
          </p:cNvSpPr>
          <p:nvPr>
            <p:ph type="sldNum" sz="quarter" idx="5"/>
          </p:nvPr>
        </p:nvSpPr>
        <p:spPr/>
        <p:txBody>
          <a:bodyPr/>
          <a:lstStyle/>
          <a:p>
            <a:fld id="{C67A4BFC-A219-4B0E-9856-5207D22A2F57}" type="slidenum">
              <a:rPr lang="en-US" smtClean="0"/>
              <a:t>16</a:t>
            </a:fld>
            <a:endParaRPr lang="en-US"/>
          </a:p>
        </p:txBody>
      </p:sp>
    </p:spTree>
    <p:extLst>
      <p:ext uri="{BB962C8B-B14F-4D97-AF65-F5344CB8AC3E}">
        <p14:creationId xmlns:p14="http://schemas.microsoft.com/office/powerpoint/2010/main" val="2229521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is just a reminder of who does what in this process.  Each stakeholder’s input is required to move on to the next.  So students must submit for educator approval and educators must submit for coordinator approval.</a:t>
            </a:r>
          </a:p>
        </p:txBody>
      </p:sp>
      <p:sp>
        <p:nvSpPr>
          <p:cNvPr id="4" name="Slide Number Placeholder 3"/>
          <p:cNvSpPr>
            <a:spLocks noGrp="1"/>
          </p:cNvSpPr>
          <p:nvPr>
            <p:ph type="sldNum" sz="quarter" idx="5"/>
          </p:nvPr>
        </p:nvSpPr>
        <p:spPr/>
        <p:txBody>
          <a:bodyPr/>
          <a:lstStyle/>
          <a:p>
            <a:fld id="{C67A4BFC-A219-4B0E-9856-5207D22A2F57}" type="slidenum">
              <a:rPr lang="en-US" smtClean="0"/>
              <a:t>17</a:t>
            </a:fld>
            <a:endParaRPr lang="en-US"/>
          </a:p>
        </p:txBody>
      </p:sp>
    </p:spTree>
    <p:extLst>
      <p:ext uri="{BB962C8B-B14F-4D97-AF65-F5344CB8AC3E}">
        <p14:creationId xmlns:p14="http://schemas.microsoft.com/office/powerpoint/2010/main" val="3912954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7A4BFC-A219-4B0E-9856-5207D22A2F57}" type="slidenum">
              <a:rPr lang="en-US" smtClean="0"/>
              <a:t>18</a:t>
            </a:fld>
            <a:endParaRPr lang="en-US"/>
          </a:p>
        </p:txBody>
      </p:sp>
    </p:spTree>
    <p:extLst>
      <p:ext uri="{BB962C8B-B14F-4D97-AF65-F5344CB8AC3E}">
        <p14:creationId xmlns:p14="http://schemas.microsoft.com/office/powerpoint/2010/main" val="3486097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7A4BFC-A219-4B0E-9856-5207D22A2F57}" type="slidenum">
              <a:rPr lang="en-US" smtClean="0"/>
              <a:t>21</a:t>
            </a:fld>
            <a:endParaRPr lang="en-US"/>
          </a:p>
        </p:txBody>
      </p:sp>
    </p:spTree>
    <p:extLst>
      <p:ext uri="{BB962C8B-B14F-4D97-AF65-F5344CB8AC3E}">
        <p14:creationId xmlns:p14="http://schemas.microsoft.com/office/powerpoint/2010/main" val="570152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7A4BFC-A219-4B0E-9856-5207D22A2F57}" type="slidenum">
              <a:rPr lang="en-US" smtClean="0"/>
              <a:t>22</a:t>
            </a:fld>
            <a:endParaRPr lang="en-US"/>
          </a:p>
        </p:txBody>
      </p:sp>
    </p:spTree>
    <p:extLst>
      <p:ext uri="{BB962C8B-B14F-4D97-AF65-F5344CB8AC3E}">
        <p14:creationId xmlns:p14="http://schemas.microsoft.com/office/powerpoint/2010/main" val="436300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7A4BFC-A219-4B0E-9856-5207D22A2F57}" type="slidenum">
              <a:rPr lang="en-US" smtClean="0"/>
              <a:t>3</a:t>
            </a:fld>
            <a:endParaRPr lang="en-US"/>
          </a:p>
        </p:txBody>
      </p:sp>
    </p:spTree>
    <p:extLst>
      <p:ext uri="{BB962C8B-B14F-4D97-AF65-F5344CB8AC3E}">
        <p14:creationId xmlns:p14="http://schemas.microsoft.com/office/powerpoint/2010/main" val="1732316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National - Provides programmatic framework</a:t>
            </a:r>
          </a:p>
          <a:p>
            <a:pPr lvl="1"/>
            <a:r>
              <a:rPr lang="en-US" dirty="0"/>
              <a:t>National programming</a:t>
            </a:r>
          </a:p>
          <a:p>
            <a:pPr lvl="1"/>
            <a:r>
              <a:rPr lang="en-US" dirty="0"/>
              <a:t>Pursues funding opportunities to strengthen and expand program</a:t>
            </a:r>
          </a:p>
          <a:p>
            <a:pPr lvl="1"/>
            <a:endParaRPr lang="en-US" dirty="0"/>
          </a:p>
          <a:p>
            <a:pPr lvl="1"/>
            <a:r>
              <a:rPr lang="en-US" dirty="0"/>
              <a:t>State - Implement at the state level, including recruitment and retention</a:t>
            </a:r>
          </a:p>
          <a:p>
            <a:pPr lvl="1"/>
            <a:r>
              <a:rPr lang="en-US" dirty="0"/>
              <a:t>Provides a bridge between school and industry</a:t>
            </a:r>
          </a:p>
          <a:p>
            <a:pPr lvl="1"/>
            <a:r>
              <a:rPr lang="en-US" dirty="0"/>
              <a:t>Offers annual professional development for educators</a:t>
            </a:r>
          </a:p>
          <a:p>
            <a:pPr lvl="1"/>
            <a:r>
              <a:rPr lang="en-US" dirty="0"/>
              <a:t>Builds relationships with state Departments of Education</a:t>
            </a:r>
          </a:p>
          <a:p>
            <a:pPr lvl="1"/>
            <a:r>
              <a:rPr lang="en-US" dirty="0"/>
              <a:t>Organizes state ProStart Invitationals</a:t>
            </a:r>
          </a:p>
          <a:p>
            <a:pPr lvl="1"/>
            <a:endParaRPr lang="en-US" dirty="0"/>
          </a:p>
          <a:p>
            <a:pPr lvl="1"/>
            <a:r>
              <a:rPr lang="en-US" dirty="0"/>
              <a:t>Industry - Mentor educators and/or students</a:t>
            </a:r>
          </a:p>
          <a:p>
            <a:pPr lvl="1"/>
            <a:r>
              <a:rPr lang="en-US" dirty="0"/>
              <a:t>Provide employment opportunities for students</a:t>
            </a:r>
          </a:p>
          <a:p>
            <a:pPr lvl="1"/>
            <a:r>
              <a:rPr lang="en-US" dirty="0"/>
              <a:t>Visit classrooms for career pathway discussions</a:t>
            </a:r>
          </a:p>
          <a:p>
            <a:pPr lvl="1"/>
            <a:r>
              <a:rPr lang="en-US" dirty="0"/>
              <a:t>Offer field trips and job shadowing/stages/internships</a:t>
            </a:r>
          </a:p>
          <a:p>
            <a:pPr lvl="1"/>
            <a:r>
              <a:rPr lang="en-US" dirty="0"/>
              <a:t>Join state or local advisory boards to assist with connections</a:t>
            </a:r>
          </a:p>
          <a:p>
            <a:pPr lvl="1"/>
            <a:endParaRPr lang="en-US" dirty="0"/>
          </a:p>
          <a:p>
            <a:pPr lvl="1"/>
            <a:endParaRPr lang="en-US" dirty="0"/>
          </a:p>
          <a:p>
            <a:endParaRPr lang="en-US" dirty="0"/>
          </a:p>
        </p:txBody>
      </p:sp>
      <p:sp>
        <p:nvSpPr>
          <p:cNvPr id="4" name="Slide Number Placeholder 3"/>
          <p:cNvSpPr>
            <a:spLocks noGrp="1"/>
          </p:cNvSpPr>
          <p:nvPr>
            <p:ph type="sldNum" sz="quarter" idx="5"/>
          </p:nvPr>
        </p:nvSpPr>
        <p:spPr/>
        <p:txBody>
          <a:bodyPr/>
          <a:lstStyle/>
          <a:p>
            <a:fld id="{C67A4BFC-A219-4B0E-9856-5207D22A2F57}" type="slidenum">
              <a:rPr lang="en-US" smtClean="0"/>
              <a:t>5</a:t>
            </a:fld>
            <a:endParaRPr lang="en-US"/>
          </a:p>
        </p:txBody>
      </p:sp>
    </p:spTree>
    <p:extLst>
      <p:ext uri="{BB962C8B-B14F-4D97-AF65-F5344CB8AC3E}">
        <p14:creationId xmlns:p14="http://schemas.microsoft.com/office/powerpoint/2010/main" val="1717091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start off with a snapshot of what ProStart looks like today vs the past few years.  </a:t>
            </a:r>
          </a:p>
        </p:txBody>
      </p:sp>
      <p:sp>
        <p:nvSpPr>
          <p:cNvPr id="4" name="Slide Number Placeholder 3"/>
          <p:cNvSpPr>
            <a:spLocks noGrp="1"/>
          </p:cNvSpPr>
          <p:nvPr>
            <p:ph type="sldNum" sz="quarter" idx="5"/>
          </p:nvPr>
        </p:nvSpPr>
        <p:spPr/>
        <p:txBody>
          <a:bodyPr/>
          <a:lstStyle/>
          <a:p>
            <a:fld id="{C67A4BFC-A219-4B0E-9856-5207D22A2F57}" type="slidenum">
              <a:rPr lang="en-US" smtClean="0"/>
              <a:t>6</a:t>
            </a:fld>
            <a:endParaRPr lang="en-US"/>
          </a:p>
        </p:txBody>
      </p:sp>
    </p:spTree>
    <p:extLst>
      <p:ext uri="{BB962C8B-B14F-4D97-AF65-F5344CB8AC3E}">
        <p14:creationId xmlns:p14="http://schemas.microsoft.com/office/powerpoint/2010/main" val="630908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some of the school breakdown information.  I won’t read through all of this, but this gives you an idea where are programs are.</a:t>
            </a:r>
          </a:p>
        </p:txBody>
      </p:sp>
      <p:sp>
        <p:nvSpPr>
          <p:cNvPr id="4" name="Slide Number Placeholder 3"/>
          <p:cNvSpPr>
            <a:spLocks noGrp="1"/>
          </p:cNvSpPr>
          <p:nvPr>
            <p:ph type="sldNum" sz="quarter" idx="5"/>
          </p:nvPr>
        </p:nvSpPr>
        <p:spPr/>
        <p:txBody>
          <a:bodyPr/>
          <a:lstStyle/>
          <a:p>
            <a:fld id="{C67A4BFC-A219-4B0E-9856-5207D22A2F57}" type="slidenum">
              <a:rPr lang="en-US" smtClean="0"/>
              <a:t>7</a:t>
            </a:fld>
            <a:endParaRPr lang="en-US"/>
          </a:p>
        </p:txBody>
      </p:sp>
    </p:spTree>
    <p:extLst>
      <p:ext uri="{BB962C8B-B14F-4D97-AF65-F5344CB8AC3E}">
        <p14:creationId xmlns:p14="http://schemas.microsoft.com/office/powerpoint/2010/main" val="1685573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some student benefits of the program included their industry recognized credential as most complete the </a:t>
            </a:r>
            <a:r>
              <a:rPr lang="en-US" dirty="0" err="1"/>
              <a:t>ServSafe</a:t>
            </a:r>
            <a:r>
              <a:rPr lang="en-US" dirty="0"/>
              <a:t> food handler certification</a:t>
            </a:r>
          </a:p>
          <a:p>
            <a:endParaRPr lang="en-US" dirty="0"/>
          </a:p>
          <a:p>
            <a:r>
              <a:rPr lang="en-US" dirty="0"/>
              <a:t>And the COA, which allows students to receive up to 18 college credits.  We will go into more specifics about the COA a little later.</a:t>
            </a:r>
          </a:p>
        </p:txBody>
      </p:sp>
      <p:sp>
        <p:nvSpPr>
          <p:cNvPr id="4" name="Slide Number Placeholder 3"/>
          <p:cNvSpPr>
            <a:spLocks noGrp="1"/>
          </p:cNvSpPr>
          <p:nvPr>
            <p:ph type="sldNum" sz="quarter" idx="5"/>
          </p:nvPr>
        </p:nvSpPr>
        <p:spPr/>
        <p:txBody>
          <a:bodyPr/>
          <a:lstStyle/>
          <a:p>
            <a:fld id="{C67A4BFC-A219-4B0E-9856-5207D22A2F57}" type="slidenum">
              <a:rPr lang="en-US" smtClean="0"/>
              <a:t>8</a:t>
            </a:fld>
            <a:endParaRPr lang="en-US"/>
          </a:p>
        </p:txBody>
      </p:sp>
    </p:spTree>
    <p:extLst>
      <p:ext uri="{BB962C8B-B14F-4D97-AF65-F5344CB8AC3E}">
        <p14:creationId xmlns:p14="http://schemas.microsoft.com/office/powerpoint/2010/main" val="832179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outline of key programs and dates throughout the year.  The timelines year to year may adjust slightly, but overall you can look out for information about all of these around these times each year.</a:t>
            </a:r>
          </a:p>
          <a:p>
            <a:endParaRPr lang="en-US" dirty="0"/>
          </a:p>
          <a:p>
            <a:r>
              <a:rPr lang="en-US" dirty="0"/>
              <a:t>So to highlight:</a:t>
            </a:r>
          </a:p>
          <a:p>
            <a:pPr marL="171450" indent="-171450">
              <a:buFont typeface="Arial" panose="020B0604020202020204" pitchFamily="34" charset="0"/>
              <a:buChar char="•"/>
            </a:pPr>
            <a:r>
              <a:rPr lang="en-US" dirty="0"/>
              <a:t>We just launched annual data collection in August</a:t>
            </a:r>
          </a:p>
          <a:p>
            <a:pPr marL="171450" indent="-171450">
              <a:buFont typeface="Arial" panose="020B0604020202020204" pitchFamily="34" charset="0"/>
              <a:buChar char="•"/>
            </a:pPr>
            <a:r>
              <a:rPr lang="en-US" dirty="0"/>
              <a:t>Grant applications usually go live in January</a:t>
            </a:r>
          </a:p>
          <a:p>
            <a:pPr marL="171450" indent="-171450">
              <a:buFont typeface="Arial" panose="020B0604020202020204" pitchFamily="34" charset="0"/>
              <a:buChar char="•"/>
            </a:pPr>
            <a:r>
              <a:rPr lang="en-US" dirty="0"/>
              <a:t>NPSI happens in May but competition season at the state level usually jumps off in January, so…rules just went out in September to allow plenty of time for everyone to prepare.  And I know there’s a session to review those later today.</a:t>
            </a:r>
          </a:p>
          <a:p>
            <a:pPr marL="171450" indent="-171450">
              <a:buFont typeface="Arial" panose="020B0604020202020204" pitchFamily="34" charset="0"/>
              <a:buChar char="•"/>
            </a:pPr>
            <a:r>
              <a:rPr lang="en-US" dirty="0"/>
              <a:t>Exam season, we know can begin as early as February but we generally see the most engagement between March and May, and even into June.  One thing we have found helpful, is to plan for exam season early, particularly with regard to account access.  (we’ll talk a bit about that more later)</a:t>
            </a:r>
          </a:p>
          <a:p>
            <a:pPr marL="171450" indent="-171450">
              <a:buFont typeface="Arial" panose="020B0604020202020204" pitchFamily="34" charset="0"/>
              <a:buChar char="•"/>
            </a:pPr>
            <a:r>
              <a:rPr lang="en-US" dirty="0"/>
              <a:t>Any national professional development usually takes place over the summer months between June and July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And year-round we are working on ways to increase engagement including our new online community and the return on monthly webinars.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And of course you have your state sponsored activities and events, so there is a lot going on over the course of the year. </a:t>
            </a:r>
          </a:p>
        </p:txBody>
      </p:sp>
      <p:sp>
        <p:nvSpPr>
          <p:cNvPr id="4" name="Slide Number Placeholder 3"/>
          <p:cNvSpPr>
            <a:spLocks noGrp="1"/>
          </p:cNvSpPr>
          <p:nvPr>
            <p:ph type="sldNum" sz="quarter" idx="5"/>
          </p:nvPr>
        </p:nvSpPr>
        <p:spPr/>
        <p:txBody>
          <a:bodyPr/>
          <a:lstStyle/>
          <a:p>
            <a:fld id="{C67A4BFC-A219-4B0E-9856-5207D22A2F57}" type="slidenum">
              <a:rPr lang="en-US" smtClean="0"/>
              <a:t>10</a:t>
            </a:fld>
            <a:endParaRPr lang="en-US"/>
          </a:p>
        </p:txBody>
      </p:sp>
    </p:spTree>
    <p:extLst>
      <p:ext uri="{BB962C8B-B14F-4D97-AF65-F5344CB8AC3E}">
        <p14:creationId xmlns:p14="http://schemas.microsoft.com/office/powerpoint/2010/main" val="2344815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very important first step each school year to make sure you are confirmed as a ProStart program.</a:t>
            </a:r>
          </a:p>
          <a:p>
            <a:endParaRPr lang="en-US" dirty="0"/>
          </a:p>
          <a:p>
            <a:r>
              <a:rPr lang="en-US" dirty="0"/>
              <a:t>Its also our opportunity to learn more about your programs and schools.  So in addition to gathering the numbers, for communications when you hear we have 2,200 schools, serving 222,000 students with roughly 2,500 educators, this is where this information comes from.  </a:t>
            </a:r>
          </a:p>
          <a:p>
            <a:endParaRPr lang="en-US" dirty="0"/>
          </a:p>
          <a:p>
            <a:r>
              <a:rPr lang="en-US" dirty="0"/>
              <a:t>But we also get to learn about the types of programs (CTE vs, traditional programs, is your program rolled out over 2 years or 4 years, are you a Title 1 school, etc.).</a:t>
            </a:r>
          </a:p>
          <a:p>
            <a:endParaRPr lang="en-US" dirty="0"/>
          </a:p>
          <a:p>
            <a:r>
              <a:rPr lang="en-US" dirty="0"/>
              <a:t>And most important, this is how we determine the funding that will go to each state for their programs.  NRAEF provided overall funding and per school funding for each state so its important to be confirmed so you get that per school money.</a:t>
            </a:r>
          </a:p>
        </p:txBody>
      </p:sp>
      <p:sp>
        <p:nvSpPr>
          <p:cNvPr id="4" name="Slide Number Placeholder 3"/>
          <p:cNvSpPr>
            <a:spLocks noGrp="1"/>
          </p:cNvSpPr>
          <p:nvPr>
            <p:ph type="sldNum" sz="quarter" idx="5"/>
          </p:nvPr>
        </p:nvSpPr>
        <p:spPr/>
        <p:txBody>
          <a:bodyPr/>
          <a:lstStyle/>
          <a:p>
            <a:fld id="{C67A4BFC-A219-4B0E-9856-5207D22A2F57}" type="slidenum">
              <a:rPr lang="en-US" smtClean="0"/>
              <a:t>11</a:t>
            </a:fld>
            <a:endParaRPr lang="en-US"/>
          </a:p>
        </p:txBody>
      </p:sp>
    </p:spTree>
    <p:extLst>
      <p:ext uri="{BB962C8B-B14F-4D97-AF65-F5344CB8AC3E}">
        <p14:creationId xmlns:p14="http://schemas.microsoft.com/office/powerpoint/2010/main" val="1054419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Now, I’d like to go over some key areas where we get the most questions.  ProStart exams are up first. </a:t>
            </a: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Some things to note here:</a:t>
            </a:r>
          </a:p>
          <a:p>
            <a:pPr marL="171450" indent="-171450">
              <a:buFont typeface="Arial" panose="020B0604020202020204" pitchFamily="34" charset="0"/>
              <a:buChar char="•"/>
            </a:pPr>
            <a:r>
              <a:rPr lang="en-US" sz="1200" dirty="0"/>
              <a:t>The third edition of the textbooks launched spring 2025. Questions? Contact textbooks@restaurant.org </a:t>
            </a:r>
            <a:endParaRPr lang="en-US" dirty="0">
              <a:cs typeface="Calibri"/>
            </a:endParaRPr>
          </a:p>
          <a:p>
            <a:pPr marL="171450" indent="-171450">
              <a:buFont typeface="Arial" panose="020B0604020202020204" pitchFamily="34" charset="0"/>
              <a:buChar char="•"/>
            </a:pPr>
            <a:endParaRPr lang="en-US" dirty="0">
              <a:cs typeface="Calibri"/>
            </a:endParaRPr>
          </a:p>
          <a:p>
            <a:pPr marL="0" indent="0">
              <a:buFont typeface="Arial" panose="020B0604020202020204" pitchFamily="34" charset="0"/>
              <a:buNone/>
            </a:pPr>
            <a:r>
              <a:rPr lang="en-US" dirty="0">
                <a:cs typeface="Calibri"/>
              </a:rPr>
              <a:t> </a:t>
            </a:r>
            <a:endParaRPr lang="en-US" dirty="0"/>
          </a:p>
          <a:p>
            <a:pPr marL="171450" indent="-171450">
              <a:buFont typeface="Arial" panose="020B0604020202020204" pitchFamily="34" charset="0"/>
              <a:buChar char="•"/>
            </a:pPr>
            <a:r>
              <a:rPr lang="en-US" sz="1200" baseline="0" dirty="0"/>
              <a:t>Biggest issue we see with exams is schools schedule the wrong edition exam OR students don’t know how to log in and the exam is slated to start in about five minutes; we urge students to get online well in advance throughout the year and for teachers to write down their students’ user names and passwords.  This will be a bit easier now that the enterprise has a new account access system, but the sooner the account information is verified the better.</a:t>
            </a:r>
          </a:p>
          <a:p>
            <a:pPr marL="171450" indent="-171450">
              <a:buFont typeface="Arial" panose="020B0604020202020204" pitchFamily="34" charset="0"/>
              <a:buChar char="•"/>
            </a:pPr>
            <a:r>
              <a:rPr lang="en-US" sz="1200" baseline="0" dirty="0"/>
              <a:t>Educators cannot proctor their own class, but another ProStart educator in the school can. If there isn’t another, anyone can apply to proctor.</a:t>
            </a:r>
          </a:p>
          <a:p>
            <a:pPr marL="171450" indent="-171450">
              <a:buFont typeface="Arial" panose="020B0604020202020204" pitchFamily="34" charset="0"/>
              <a:buChar char="•"/>
            </a:pPr>
            <a:r>
              <a:rPr lang="en-US" sz="1200" dirty="0"/>
              <a:t>Online</a:t>
            </a:r>
            <a:r>
              <a:rPr lang="en-US" sz="1200" baseline="0" dirty="0"/>
              <a:t> exams close 24 hours after they begin.</a:t>
            </a:r>
          </a:p>
          <a:p>
            <a:endParaRPr lang="en-US" dirty="0"/>
          </a:p>
        </p:txBody>
      </p:sp>
      <p:sp>
        <p:nvSpPr>
          <p:cNvPr id="4" name="Slide Number Placeholder 3"/>
          <p:cNvSpPr>
            <a:spLocks noGrp="1"/>
          </p:cNvSpPr>
          <p:nvPr>
            <p:ph type="sldNum" sz="quarter" idx="5"/>
          </p:nvPr>
        </p:nvSpPr>
        <p:spPr/>
        <p:txBody>
          <a:bodyPr/>
          <a:lstStyle/>
          <a:p>
            <a:fld id="{C67A4BFC-A219-4B0E-9856-5207D22A2F57}" type="slidenum">
              <a:rPr lang="en-US" smtClean="0"/>
              <a:t>14</a:t>
            </a:fld>
            <a:endParaRPr lang="en-US"/>
          </a:p>
        </p:txBody>
      </p:sp>
    </p:spTree>
    <p:extLst>
      <p:ext uri="{BB962C8B-B14F-4D97-AF65-F5344CB8AC3E}">
        <p14:creationId xmlns:p14="http://schemas.microsoft.com/office/powerpoint/2010/main" val="38617775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Arrow&#10;&#10;Description automatically generated with low confidence">
            <a:extLst>
              <a:ext uri="{FF2B5EF4-FFF2-40B4-BE49-F238E27FC236}">
                <a16:creationId xmlns:a16="http://schemas.microsoft.com/office/drawing/2014/main" id="{7DD74AAB-7779-6D4B-8553-C4FDD2D41AB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034116"/>
            <a:ext cx="12192000" cy="2823884"/>
          </a:xfrm>
          <a:prstGeom prst="rect">
            <a:avLst/>
          </a:prstGeom>
        </p:spPr>
      </p:pic>
      <p:sp>
        <p:nvSpPr>
          <p:cNvPr id="9" name="Rectangle 8">
            <a:extLst>
              <a:ext uri="{FF2B5EF4-FFF2-40B4-BE49-F238E27FC236}">
                <a16:creationId xmlns:a16="http://schemas.microsoft.com/office/drawing/2014/main" id="{23C5F0E0-1D00-3346-8E77-046DB1047179}"/>
              </a:ext>
            </a:extLst>
          </p:cNvPr>
          <p:cNvSpPr/>
          <p:nvPr userDrawn="1"/>
        </p:nvSpPr>
        <p:spPr>
          <a:xfrm flipV="1">
            <a:off x="0" y="3886200"/>
            <a:ext cx="12192000" cy="147916"/>
          </a:xfrm>
          <a:prstGeom prst="rect">
            <a:avLst/>
          </a:prstGeom>
          <a:solidFill>
            <a:srgbClr val="1C3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D07119C0-A067-9748-8A24-79FD6FC30417}"/>
              </a:ext>
            </a:extLst>
          </p:cNvPr>
          <p:cNvSpPr>
            <a:spLocks noGrp="1"/>
          </p:cNvSpPr>
          <p:nvPr>
            <p:ph type="title" hasCustomPrompt="1"/>
          </p:nvPr>
        </p:nvSpPr>
        <p:spPr>
          <a:xfrm>
            <a:off x="582706" y="4332008"/>
            <a:ext cx="11026588" cy="2216710"/>
          </a:xfrm>
          <a:prstGeom prst="rect">
            <a:avLst/>
          </a:prstGeom>
          <a:effectLst>
            <a:outerShdw blurRad="50800" dist="38100" dir="2700000" algn="tl" rotWithShape="0">
              <a:prstClr val="black">
                <a:alpha val="40000"/>
              </a:prstClr>
            </a:outerShdw>
          </a:effectLst>
        </p:spPr>
        <p:txBody>
          <a:bodyPr/>
          <a:lstStyle>
            <a:lvl1pPr algn="ctr">
              <a:defRPr sz="4800" b="1" i="0">
                <a:solidFill>
                  <a:schemeClr val="bg1"/>
                </a:solidFill>
                <a:latin typeface="Raleway Black" panose="020B0503030101060003" pitchFamily="34" charset="77"/>
              </a:defRPr>
            </a:lvl1pPr>
          </a:lstStyle>
          <a:p>
            <a:r>
              <a:rPr lang="en-US" dirty="0"/>
              <a:t>Divider Slide – Click to Add Title</a:t>
            </a:r>
          </a:p>
        </p:txBody>
      </p:sp>
    </p:spTree>
    <p:extLst>
      <p:ext uri="{BB962C8B-B14F-4D97-AF65-F5344CB8AC3E}">
        <p14:creationId xmlns:p14="http://schemas.microsoft.com/office/powerpoint/2010/main" val="4075676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7CAF4-5511-A34A-8B45-6F47E1D62D5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D4B499-8D96-D046-83A3-FC669495F43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2DF11A-6FE0-2146-BDAE-650EE9B4F17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E358C7-577D-5C47-ADEB-C89FE6D0A744}"/>
              </a:ext>
            </a:extLst>
          </p:cNvPr>
          <p:cNvSpPr>
            <a:spLocks noGrp="1"/>
          </p:cNvSpPr>
          <p:nvPr>
            <p:ph type="dt" sz="half" idx="10"/>
          </p:nvPr>
        </p:nvSpPr>
        <p:spPr>
          <a:xfrm>
            <a:off x="838200" y="6356350"/>
            <a:ext cx="2743200" cy="365125"/>
          </a:xfrm>
          <a:prstGeom prst="rect">
            <a:avLst/>
          </a:prstGeom>
        </p:spPr>
        <p:txBody>
          <a:bodyPr/>
          <a:lstStyle/>
          <a:p>
            <a:fld id="{BF769D51-45B1-194A-B9F3-F51013F5EE01}" type="datetimeFigureOut">
              <a:rPr lang="en-US" smtClean="0"/>
              <a:t>6/12/2025</a:t>
            </a:fld>
            <a:endParaRPr lang="en-US"/>
          </a:p>
        </p:txBody>
      </p:sp>
      <p:sp>
        <p:nvSpPr>
          <p:cNvPr id="6" name="Footer Placeholder 5">
            <a:extLst>
              <a:ext uri="{FF2B5EF4-FFF2-40B4-BE49-F238E27FC236}">
                <a16:creationId xmlns:a16="http://schemas.microsoft.com/office/drawing/2014/main" id="{94E5230C-1C70-584D-ACB8-60ACCD2208D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BB1A0A0-8183-E844-9C19-E5E07BBD2813}"/>
              </a:ext>
            </a:extLst>
          </p:cNvPr>
          <p:cNvSpPr>
            <a:spLocks noGrp="1"/>
          </p:cNvSpPr>
          <p:nvPr>
            <p:ph type="sldNum" sz="quarter" idx="12"/>
          </p:nvPr>
        </p:nvSpPr>
        <p:spPr>
          <a:xfrm>
            <a:off x="8610600" y="6356350"/>
            <a:ext cx="2743200" cy="365125"/>
          </a:xfrm>
          <a:prstGeom prst="rect">
            <a:avLst/>
          </a:prstGeom>
        </p:spPr>
        <p:txBody>
          <a:bodyPr/>
          <a:lstStyle/>
          <a:p>
            <a:fld id="{79F6A875-ACFE-6240-88B6-2614F8CADEAB}" type="slidenum">
              <a:rPr lang="en-US" smtClean="0"/>
              <a:t>‹#›</a:t>
            </a:fld>
            <a:endParaRPr lang="en-US"/>
          </a:p>
        </p:txBody>
      </p:sp>
    </p:spTree>
    <p:extLst>
      <p:ext uri="{BB962C8B-B14F-4D97-AF65-F5344CB8AC3E}">
        <p14:creationId xmlns:p14="http://schemas.microsoft.com/office/powerpoint/2010/main" val="1192859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58155-DF0F-B746-9CE1-004F3CF8D32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32BED7-2F28-1841-975E-9FF8B4172D3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D05B9C-3EEF-0D47-A038-0EC9CF4D611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394853-EA33-3E4C-B34B-382FC7C43C26}"/>
              </a:ext>
            </a:extLst>
          </p:cNvPr>
          <p:cNvSpPr>
            <a:spLocks noGrp="1"/>
          </p:cNvSpPr>
          <p:nvPr>
            <p:ph type="dt" sz="half" idx="10"/>
          </p:nvPr>
        </p:nvSpPr>
        <p:spPr>
          <a:xfrm>
            <a:off x="838200" y="6356350"/>
            <a:ext cx="2743200" cy="365125"/>
          </a:xfrm>
          <a:prstGeom prst="rect">
            <a:avLst/>
          </a:prstGeom>
        </p:spPr>
        <p:txBody>
          <a:bodyPr/>
          <a:lstStyle/>
          <a:p>
            <a:fld id="{BF769D51-45B1-194A-B9F3-F51013F5EE01}" type="datetimeFigureOut">
              <a:rPr lang="en-US" smtClean="0"/>
              <a:t>6/12/2025</a:t>
            </a:fld>
            <a:endParaRPr lang="en-US"/>
          </a:p>
        </p:txBody>
      </p:sp>
      <p:sp>
        <p:nvSpPr>
          <p:cNvPr id="6" name="Footer Placeholder 5">
            <a:extLst>
              <a:ext uri="{FF2B5EF4-FFF2-40B4-BE49-F238E27FC236}">
                <a16:creationId xmlns:a16="http://schemas.microsoft.com/office/drawing/2014/main" id="{6BFA2DDD-9379-A840-9F7B-6E9E0744A0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0EA922C-69BB-1042-BD3D-3628A69EEE6C}"/>
              </a:ext>
            </a:extLst>
          </p:cNvPr>
          <p:cNvSpPr>
            <a:spLocks noGrp="1"/>
          </p:cNvSpPr>
          <p:nvPr>
            <p:ph type="sldNum" sz="quarter" idx="12"/>
          </p:nvPr>
        </p:nvSpPr>
        <p:spPr>
          <a:xfrm>
            <a:off x="8610600" y="6356350"/>
            <a:ext cx="2743200" cy="365125"/>
          </a:xfrm>
          <a:prstGeom prst="rect">
            <a:avLst/>
          </a:prstGeom>
        </p:spPr>
        <p:txBody>
          <a:bodyPr/>
          <a:lstStyle/>
          <a:p>
            <a:fld id="{79F6A875-ACFE-6240-88B6-2614F8CADEAB}" type="slidenum">
              <a:rPr lang="en-US" smtClean="0"/>
              <a:t>‹#›</a:t>
            </a:fld>
            <a:endParaRPr lang="en-US"/>
          </a:p>
        </p:txBody>
      </p:sp>
    </p:spTree>
    <p:extLst>
      <p:ext uri="{BB962C8B-B14F-4D97-AF65-F5344CB8AC3E}">
        <p14:creationId xmlns:p14="http://schemas.microsoft.com/office/powerpoint/2010/main" val="748033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D46FE-0349-734E-9B4D-7F61D6A2BC9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F62E3A-68D1-D44A-B9AC-10B39D1CAF32}"/>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10297E-BCB9-494F-B7D3-EB07FB971C07}"/>
              </a:ext>
            </a:extLst>
          </p:cNvPr>
          <p:cNvSpPr>
            <a:spLocks noGrp="1"/>
          </p:cNvSpPr>
          <p:nvPr>
            <p:ph type="dt" sz="half" idx="10"/>
          </p:nvPr>
        </p:nvSpPr>
        <p:spPr>
          <a:xfrm>
            <a:off x="838200" y="6356350"/>
            <a:ext cx="2743200" cy="365125"/>
          </a:xfrm>
          <a:prstGeom prst="rect">
            <a:avLst/>
          </a:prstGeom>
        </p:spPr>
        <p:txBody>
          <a:bodyPr/>
          <a:lstStyle/>
          <a:p>
            <a:fld id="{BF769D51-45B1-194A-B9F3-F51013F5EE01}" type="datetimeFigureOut">
              <a:rPr lang="en-US" smtClean="0"/>
              <a:t>6/12/2025</a:t>
            </a:fld>
            <a:endParaRPr lang="en-US"/>
          </a:p>
        </p:txBody>
      </p:sp>
      <p:sp>
        <p:nvSpPr>
          <p:cNvPr id="5" name="Footer Placeholder 4">
            <a:extLst>
              <a:ext uri="{FF2B5EF4-FFF2-40B4-BE49-F238E27FC236}">
                <a16:creationId xmlns:a16="http://schemas.microsoft.com/office/drawing/2014/main" id="{C6AB6E57-8326-7547-A327-20019160A2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100BE17-C579-3A4A-B547-4AFDF410B6B6}"/>
              </a:ext>
            </a:extLst>
          </p:cNvPr>
          <p:cNvSpPr>
            <a:spLocks noGrp="1"/>
          </p:cNvSpPr>
          <p:nvPr>
            <p:ph type="sldNum" sz="quarter" idx="12"/>
          </p:nvPr>
        </p:nvSpPr>
        <p:spPr>
          <a:xfrm>
            <a:off x="8610600" y="6356350"/>
            <a:ext cx="2743200" cy="365125"/>
          </a:xfrm>
          <a:prstGeom prst="rect">
            <a:avLst/>
          </a:prstGeom>
        </p:spPr>
        <p:txBody>
          <a:bodyPr/>
          <a:lstStyle/>
          <a:p>
            <a:fld id="{79F6A875-ACFE-6240-88B6-2614F8CADEAB}" type="slidenum">
              <a:rPr lang="en-US" smtClean="0"/>
              <a:t>‹#›</a:t>
            </a:fld>
            <a:endParaRPr lang="en-US"/>
          </a:p>
        </p:txBody>
      </p:sp>
    </p:spTree>
    <p:extLst>
      <p:ext uri="{BB962C8B-B14F-4D97-AF65-F5344CB8AC3E}">
        <p14:creationId xmlns:p14="http://schemas.microsoft.com/office/powerpoint/2010/main" val="696001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BB5A39-DECC-1043-B4B9-447B83E4FEE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6E4A09-F00B-9340-8800-D412DB14F86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C1CB5C-9215-3A4D-B258-86A53224DC89}"/>
              </a:ext>
            </a:extLst>
          </p:cNvPr>
          <p:cNvSpPr>
            <a:spLocks noGrp="1"/>
          </p:cNvSpPr>
          <p:nvPr>
            <p:ph type="dt" sz="half" idx="10"/>
          </p:nvPr>
        </p:nvSpPr>
        <p:spPr>
          <a:xfrm>
            <a:off x="838200" y="6356350"/>
            <a:ext cx="2743200" cy="365125"/>
          </a:xfrm>
          <a:prstGeom prst="rect">
            <a:avLst/>
          </a:prstGeom>
        </p:spPr>
        <p:txBody>
          <a:bodyPr/>
          <a:lstStyle/>
          <a:p>
            <a:fld id="{BF769D51-45B1-194A-B9F3-F51013F5EE01}" type="datetimeFigureOut">
              <a:rPr lang="en-US" smtClean="0"/>
              <a:t>6/12/2025</a:t>
            </a:fld>
            <a:endParaRPr lang="en-US"/>
          </a:p>
        </p:txBody>
      </p:sp>
      <p:sp>
        <p:nvSpPr>
          <p:cNvPr id="5" name="Footer Placeholder 4">
            <a:extLst>
              <a:ext uri="{FF2B5EF4-FFF2-40B4-BE49-F238E27FC236}">
                <a16:creationId xmlns:a16="http://schemas.microsoft.com/office/drawing/2014/main" id="{99460B0C-D9FB-804B-AE88-6832E0D4F0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A75A85E-1D5A-5943-B2A7-7C17DB257A88}"/>
              </a:ext>
            </a:extLst>
          </p:cNvPr>
          <p:cNvSpPr>
            <a:spLocks noGrp="1"/>
          </p:cNvSpPr>
          <p:nvPr>
            <p:ph type="sldNum" sz="quarter" idx="12"/>
          </p:nvPr>
        </p:nvSpPr>
        <p:spPr>
          <a:xfrm>
            <a:off x="8610600" y="6356350"/>
            <a:ext cx="2743200" cy="365125"/>
          </a:xfrm>
          <a:prstGeom prst="rect">
            <a:avLst/>
          </a:prstGeom>
        </p:spPr>
        <p:txBody>
          <a:bodyPr/>
          <a:lstStyle/>
          <a:p>
            <a:fld id="{79F6A875-ACFE-6240-88B6-2614F8CADEAB}" type="slidenum">
              <a:rPr lang="en-US" smtClean="0"/>
              <a:t>‹#›</a:t>
            </a:fld>
            <a:endParaRPr lang="en-US"/>
          </a:p>
        </p:txBody>
      </p:sp>
    </p:spTree>
    <p:extLst>
      <p:ext uri="{BB962C8B-B14F-4D97-AF65-F5344CB8AC3E}">
        <p14:creationId xmlns:p14="http://schemas.microsoft.com/office/powerpoint/2010/main" val="4234388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descr="Arrow&#10;&#10;Description automatically generated with low confidence">
            <a:extLst>
              <a:ext uri="{FF2B5EF4-FFF2-40B4-BE49-F238E27FC236}">
                <a16:creationId xmlns:a16="http://schemas.microsoft.com/office/drawing/2014/main" id="{872550F3-68DE-EF48-AC2A-D0E729E60A5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1311109"/>
          </a:xfrm>
          <a:prstGeom prst="rect">
            <a:avLst/>
          </a:prstGeom>
        </p:spPr>
      </p:pic>
      <p:sp>
        <p:nvSpPr>
          <p:cNvPr id="9" name="Rectangle 8">
            <a:extLst>
              <a:ext uri="{FF2B5EF4-FFF2-40B4-BE49-F238E27FC236}">
                <a16:creationId xmlns:a16="http://schemas.microsoft.com/office/drawing/2014/main" id="{23C5F0E0-1D00-3346-8E77-046DB1047179}"/>
              </a:ext>
            </a:extLst>
          </p:cNvPr>
          <p:cNvSpPr/>
          <p:nvPr userDrawn="1"/>
        </p:nvSpPr>
        <p:spPr>
          <a:xfrm flipV="1">
            <a:off x="0" y="1304365"/>
            <a:ext cx="12192000" cy="147916"/>
          </a:xfrm>
          <a:prstGeom prst="rect">
            <a:avLst/>
          </a:prstGeom>
          <a:solidFill>
            <a:srgbClr val="1C3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D07119C0-A067-9748-8A24-79FD6FC30417}"/>
              </a:ext>
            </a:extLst>
          </p:cNvPr>
          <p:cNvSpPr>
            <a:spLocks noGrp="1"/>
          </p:cNvSpPr>
          <p:nvPr>
            <p:ph type="title" hasCustomPrompt="1"/>
          </p:nvPr>
        </p:nvSpPr>
        <p:spPr>
          <a:xfrm>
            <a:off x="286870" y="560107"/>
            <a:ext cx="10605250" cy="999750"/>
          </a:xfrm>
          <a:prstGeom prst="rect">
            <a:avLst/>
          </a:prstGeom>
          <a:effectLst>
            <a:outerShdw blurRad="50800" dist="38100" dir="2700000" algn="tl" rotWithShape="0">
              <a:prstClr val="black">
                <a:alpha val="40000"/>
              </a:prstClr>
            </a:outerShdw>
          </a:effectLst>
        </p:spPr>
        <p:txBody>
          <a:bodyPr/>
          <a:lstStyle>
            <a:lvl1pPr algn="l">
              <a:defRPr sz="4000" b="1" i="0">
                <a:solidFill>
                  <a:schemeClr val="bg1"/>
                </a:solidFill>
                <a:latin typeface="Raleway Black" panose="020B0503030101060003" pitchFamily="34" charset="77"/>
              </a:defRPr>
            </a:lvl1pPr>
          </a:lstStyle>
          <a:p>
            <a:r>
              <a:rPr lang="en-US" dirty="0"/>
              <a:t>Click to Add Title</a:t>
            </a:r>
          </a:p>
        </p:txBody>
      </p:sp>
      <p:pic>
        <p:nvPicPr>
          <p:cNvPr id="6" name="Picture 5" descr="Logo&#10;&#10;Description automatically generated">
            <a:extLst>
              <a:ext uri="{FF2B5EF4-FFF2-40B4-BE49-F238E27FC236}">
                <a16:creationId xmlns:a16="http://schemas.microsoft.com/office/drawing/2014/main" id="{26489F65-487E-A04D-8B3D-1AB691CB3BB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92119" y="-1"/>
            <a:ext cx="1299882" cy="1297625"/>
          </a:xfrm>
          <a:prstGeom prst="rect">
            <a:avLst/>
          </a:prstGeom>
        </p:spPr>
      </p:pic>
      <p:sp>
        <p:nvSpPr>
          <p:cNvPr id="3" name="Content Placeholder 2">
            <a:extLst>
              <a:ext uri="{FF2B5EF4-FFF2-40B4-BE49-F238E27FC236}">
                <a16:creationId xmlns:a16="http://schemas.microsoft.com/office/drawing/2014/main" id="{2E327C9A-BD0C-A549-8027-783713312607}"/>
              </a:ext>
            </a:extLst>
          </p:cNvPr>
          <p:cNvSpPr>
            <a:spLocks noGrp="1"/>
          </p:cNvSpPr>
          <p:nvPr>
            <p:ph sz="quarter" idx="10"/>
          </p:nvPr>
        </p:nvSpPr>
        <p:spPr>
          <a:xfrm>
            <a:off x="286869" y="1846914"/>
            <a:ext cx="11559989" cy="4674909"/>
          </a:xfrm>
          <a:prstGeom prst="rect">
            <a:avLst/>
          </a:prstGeom>
        </p:spPr>
        <p:txBody>
          <a:bodyPr/>
          <a:lstStyle>
            <a:lvl1pPr>
              <a:buClr>
                <a:srgbClr val="75BE43"/>
              </a:buClr>
              <a:defRPr sz="3200" b="1" i="0">
                <a:latin typeface="Raleway SemiBold" panose="020B0503030101060003" pitchFamily="34" charset="77"/>
              </a:defRPr>
            </a:lvl1pPr>
            <a:lvl2pPr>
              <a:buClr>
                <a:srgbClr val="75BE43"/>
              </a:buClr>
              <a:defRPr sz="2800" b="1" i="0">
                <a:latin typeface="Raleway SemiBold" panose="020B0503030101060003" pitchFamily="34" charset="77"/>
              </a:defRPr>
            </a:lvl2pPr>
            <a:lvl3pPr>
              <a:buClr>
                <a:srgbClr val="75BE43"/>
              </a:buClr>
              <a:defRPr sz="2400" b="1" i="0">
                <a:latin typeface="Raleway SemiBold" panose="020B0503030101060003" pitchFamily="34" charset="77"/>
              </a:defRPr>
            </a:lvl3pPr>
            <a:lvl4pPr>
              <a:buClr>
                <a:srgbClr val="75BE43"/>
              </a:buClr>
              <a:defRPr sz="2000" b="1" i="0">
                <a:latin typeface="Raleway SemiBold" panose="020B0503030101060003" pitchFamily="34" charset="77"/>
              </a:defRPr>
            </a:lvl4pPr>
            <a:lvl5pPr>
              <a:buClr>
                <a:srgbClr val="75BE43"/>
              </a:buClr>
              <a:defRPr sz="1800" b="1" i="0">
                <a:latin typeface="Raleway SemiBold" panose="020B05030301010600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66021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descr="Arrow&#10;&#10;Description automatically generated with low confidence">
            <a:extLst>
              <a:ext uri="{FF2B5EF4-FFF2-40B4-BE49-F238E27FC236}">
                <a16:creationId xmlns:a16="http://schemas.microsoft.com/office/drawing/2014/main" id="{216FB9F5-4052-4B47-8BD2-10D79F67ED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1311109"/>
          </a:xfrm>
          <a:prstGeom prst="rect">
            <a:avLst/>
          </a:prstGeom>
        </p:spPr>
      </p:pic>
      <p:sp>
        <p:nvSpPr>
          <p:cNvPr id="9" name="Rectangle 8">
            <a:extLst>
              <a:ext uri="{FF2B5EF4-FFF2-40B4-BE49-F238E27FC236}">
                <a16:creationId xmlns:a16="http://schemas.microsoft.com/office/drawing/2014/main" id="{23C5F0E0-1D00-3346-8E77-046DB1047179}"/>
              </a:ext>
            </a:extLst>
          </p:cNvPr>
          <p:cNvSpPr/>
          <p:nvPr userDrawn="1"/>
        </p:nvSpPr>
        <p:spPr>
          <a:xfrm flipV="1">
            <a:off x="0" y="1304365"/>
            <a:ext cx="12192000" cy="147916"/>
          </a:xfrm>
          <a:prstGeom prst="rect">
            <a:avLst/>
          </a:prstGeom>
          <a:solidFill>
            <a:srgbClr val="1C3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D07119C0-A067-9748-8A24-79FD6FC30417}"/>
              </a:ext>
            </a:extLst>
          </p:cNvPr>
          <p:cNvSpPr>
            <a:spLocks noGrp="1"/>
          </p:cNvSpPr>
          <p:nvPr>
            <p:ph type="title" hasCustomPrompt="1"/>
          </p:nvPr>
        </p:nvSpPr>
        <p:spPr>
          <a:xfrm>
            <a:off x="286870" y="560107"/>
            <a:ext cx="10605250" cy="999750"/>
          </a:xfrm>
          <a:prstGeom prst="rect">
            <a:avLst/>
          </a:prstGeom>
          <a:effectLst>
            <a:outerShdw blurRad="50800" dist="38100" dir="2700000" algn="tl" rotWithShape="0">
              <a:prstClr val="black">
                <a:alpha val="40000"/>
              </a:prstClr>
            </a:outerShdw>
          </a:effectLst>
        </p:spPr>
        <p:txBody>
          <a:bodyPr/>
          <a:lstStyle>
            <a:lvl1pPr algn="l">
              <a:defRPr sz="4000" b="1" i="0">
                <a:solidFill>
                  <a:schemeClr val="bg1"/>
                </a:solidFill>
                <a:latin typeface="Raleway Black" panose="020B0503030101060003" pitchFamily="34" charset="77"/>
              </a:defRPr>
            </a:lvl1pPr>
          </a:lstStyle>
          <a:p>
            <a:r>
              <a:rPr lang="en-US" dirty="0"/>
              <a:t>Click to Add Title</a:t>
            </a:r>
          </a:p>
        </p:txBody>
      </p:sp>
      <p:pic>
        <p:nvPicPr>
          <p:cNvPr id="6" name="Picture 5" descr="Logo&#10;&#10;Description automatically generated">
            <a:extLst>
              <a:ext uri="{FF2B5EF4-FFF2-40B4-BE49-F238E27FC236}">
                <a16:creationId xmlns:a16="http://schemas.microsoft.com/office/drawing/2014/main" id="{26489F65-487E-A04D-8B3D-1AB691CB3BB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92119" y="-1"/>
            <a:ext cx="1299882" cy="1297625"/>
          </a:xfrm>
          <a:prstGeom prst="rect">
            <a:avLst/>
          </a:prstGeom>
        </p:spPr>
      </p:pic>
      <p:sp>
        <p:nvSpPr>
          <p:cNvPr id="3" name="Content Placeholder 2">
            <a:extLst>
              <a:ext uri="{FF2B5EF4-FFF2-40B4-BE49-F238E27FC236}">
                <a16:creationId xmlns:a16="http://schemas.microsoft.com/office/drawing/2014/main" id="{2E327C9A-BD0C-A549-8027-783713312607}"/>
              </a:ext>
            </a:extLst>
          </p:cNvPr>
          <p:cNvSpPr>
            <a:spLocks noGrp="1"/>
          </p:cNvSpPr>
          <p:nvPr>
            <p:ph sz="quarter" idx="10"/>
          </p:nvPr>
        </p:nvSpPr>
        <p:spPr>
          <a:xfrm>
            <a:off x="4787152" y="1846914"/>
            <a:ext cx="7059705" cy="4674909"/>
          </a:xfrm>
          <a:prstGeom prst="rect">
            <a:avLst/>
          </a:prstGeom>
        </p:spPr>
        <p:txBody>
          <a:bodyPr/>
          <a:lstStyle>
            <a:lvl1pPr>
              <a:buClr>
                <a:srgbClr val="75BE43"/>
              </a:buClr>
              <a:defRPr sz="3200" b="1" i="0">
                <a:latin typeface="Raleway SemiBold" panose="020B0503030101060003" pitchFamily="34" charset="77"/>
              </a:defRPr>
            </a:lvl1pPr>
            <a:lvl2pPr>
              <a:buClr>
                <a:srgbClr val="75BE43"/>
              </a:buClr>
              <a:defRPr sz="2800" b="1" i="0">
                <a:latin typeface="Raleway SemiBold" panose="020B0503030101060003" pitchFamily="34" charset="77"/>
              </a:defRPr>
            </a:lvl2pPr>
            <a:lvl3pPr>
              <a:buClr>
                <a:srgbClr val="75BE43"/>
              </a:buClr>
              <a:defRPr sz="2400" b="1" i="0">
                <a:latin typeface="Raleway SemiBold" panose="020B0503030101060003" pitchFamily="34" charset="77"/>
              </a:defRPr>
            </a:lvl3pPr>
            <a:lvl4pPr>
              <a:buClr>
                <a:srgbClr val="75BE43"/>
              </a:buClr>
              <a:defRPr sz="2000" b="1" i="0">
                <a:latin typeface="Raleway SemiBold" panose="020B0503030101060003" pitchFamily="34" charset="77"/>
              </a:defRPr>
            </a:lvl4pPr>
            <a:lvl5pPr>
              <a:buClr>
                <a:srgbClr val="75BE43"/>
              </a:buClr>
              <a:defRPr sz="1800" b="1" i="0">
                <a:latin typeface="Raleway SemiBold" panose="020B05030301010600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a:extLst>
              <a:ext uri="{FF2B5EF4-FFF2-40B4-BE49-F238E27FC236}">
                <a16:creationId xmlns:a16="http://schemas.microsoft.com/office/drawing/2014/main" id="{E2F33127-8153-BE4E-A5FB-9929BEC89367}"/>
              </a:ext>
            </a:extLst>
          </p:cNvPr>
          <p:cNvSpPr>
            <a:spLocks noGrp="1"/>
          </p:cNvSpPr>
          <p:nvPr>
            <p:ph type="pic" sz="quarter" idx="11" hasCustomPrompt="1"/>
          </p:nvPr>
        </p:nvSpPr>
        <p:spPr>
          <a:xfrm>
            <a:off x="0" y="1452563"/>
            <a:ext cx="4787900" cy="5392737"/>
          </a:xfrm>
          <a:prstGeom prst="rect">
            <a:avLst/>
          </a:prstGeom>
        </p:spPr>
        <p:txBody>
          <a:bodyPr anchor="ctr"/>
          <a:lstStyle>
            <a:lvl1pPr algn="ctr">
              <a:defRPr sz="2000" b="0" i="1">
                <a:latin typeface="Raleway" panose="020B0503030101060003" pitchFamily="34" charset="77"/>
              </a:defRPr>
            </a:lvl1pPr>
          </a:lstStyle>
          <a:p>
            <a:r>
              <a:rPr lang="en-US" dirty="0"/>
              <a:t>Click to Insert Photo</a:t>
            </a:r>
          </a:p>
        </p:txBody>
      </p:sp>
    </p:spTree>
    <p:extLst>
      <p:ext uri="{BB962C8B-B14F-4D97-AF65-F5344CB8AC3E}">
        <p14:creationId xmlns:p14="http://schemas.microsoft.com/office/powerpoint/2010/main" val="3656044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00F0B-3C03-E14B-805A-4C917208E40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4CED52D-BB76-734D-A725-338ECB155A8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85A02B-5FB6-BF45-BCCC-F1A105C2DC4E}"/>
              </a:ext>
            </a:extLst>
          </p:cNvPr>
          <p:cNvSpPr>
            <a:spLocks noGrp="1"/>
          </p:cNvSpPr>
          <p:nvPr>
            <p:ph type="dt" sz="half" idx="10"/>
          </p:nvPr>
        </p:nvSpPr>
        <p:spPr>
          <a:xfrm>
            <a:off x="838200" y="6356350"/>
            <a:ext cx="2743200" cy="365125"/>
          </a:xfrm>
          <a:prstGeom prst="rect">
            <a:avLst/>
          </a:prstGeom>
        </p:spPr>
        <p:txBody>
          <a:bodyPr/>
          <a:lstStyle/>
          <a:p>
            <a:fld id="{BF769D51-45B1-194A-B9F3-F51013F5EE01}" type="datetimeFigureOut">
              <a:rPr lang="en-US" smtClean="0"/>
              <a:t>6/12/2025</a:t>
            </a:fld>
            <a:endParaRPr lang="en-US"/>
          </a:p>
        </p:txBody>
      </p:sp>
      <p:sp>
        <p:nvSpPr>
          <p:cNvPr id="5" name="Footer Placeholder 4">
            <a:extLst>
              <a:ext uri="{FF2B5EF4-FFF2-40B4-BE49-F238E27FC236}">
                <a16:creationId xmlns:a16="http://schemas.microsoft.com/office/drawing/2014/main" id="{F7CD6365-CCCC-1042-8161-396458DD34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4CBAFE7-3F13-544B-B550-0728C5E0809D}"/>
              </a:ext>
            </a:extLst>
          </p:cNvPr>
          <p:cNvSpPr>
            <a:spLocks noGrp="1"/>
          </p:cNvSpPr>
          <p:nvPr>
            <p:ph type="sldNum" sz="quarter" idx="12"/>
          </p:nvPr>
        </p:nvSpPr>
        <p:spPr>
          <a:xfrm>
            <a:off x="8610600" y="6356350"/>
            <a:ext cx="2743200" cy="365125"/>
          </a:xfrm>
          <a:prstGeom prst="rect">
            <a:avLst/>
          </a:prstGeom>
        </p:spPr>
        <p:txBody>
          <a:bodyPr/>
          <a:lstStyle/>
          <a:p>
            <a:fld id="{79F6A875-ACFE-6240-88B6-2614F8CADEAB}" type="slidenum">
              <a:rPr lang="en-US" smtClean="0"/>
              <a:t>‹#›</a:t>
            </a:fld>
            <a:endParaRPr lang="en-US"/>
          </a:p>
        </p:txBody>
      </p:sp>
    </p:spTree>
    <p:extLst>
      <p:ext uri="{BB962C8B-B14F-4D97-AF65-F5344CB8AC3E}">
        <p14:creationId xmlns:p14="http://schemas.microsoft.com/office/powerpoint/2010/main" val="3700916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77050-BF48-324D-8ACC-BA43388113D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805CF6-D06F-A241-8EB1-87791E77DE0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526271-EBE6-2949-ADAA-FEFF6A05C7C5}"/>
              </a:ext>
            </a:extLst>
          </p:cNvPr>
          <p:cNvSpPr>
            <a:spLocks noGrp="1"/>
          </p:cNvSpPr>
          <p:nvPr>
            <p:ph type="dt" sz="half" idx="10"/>
          </p:nvPr>
        </p:nvSpPr>
        <p:spPr>
          <a:xfrm>
            <a:off x="838200" y="6356350"/>
            <a:ext cx="2743200" cy="365125"/>
          </a:xfrm>
          <a:prstGeom prst="rect">
            <a:avLst/>
          </a:prstGeom>
        </p:spPr>
        <p:txBody>
          <a:bodyPr/>
          <a:lstStyle/>
          <a:p>
            <a:fld id="{BF769D51-45B1-194A-B9F3-F51013F5EE01}" type="datetimeFigureOut">
              <a:rPr lang="en-US" smtClean="0"/>
              <a:t>6/12/2025</a:t>
            </a:fld>
            <a:endParaRPr lang="en-US"/>
          </a:p>
        </p:txBody>
      </p:sp>
      <p:sp>
        <p:nvSpPr>
          <p:cNvPr id="5" name="Footer Placeholder 4">
            <a:extLst>
              <a:ext uri="{FF2B5EF4-FFF2-40B4-BE49-F238E27FC236}">
                <a16:creationId xmlns:a16="http://schemas.microsoft.com/office/drawing/2014/main" id="{297F341E-9661-0C4B-B7CF-77B2350A48C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B315F02-F4BF-7B4C-A128-6D80C06141C4}"/>
              </a:ext>
            </a:extLst>
          </p:cNvPr>
          <p:cNvSpPr>
            <a:spLocks noGrp="1"/>
          </p:cNvSpPr>
          <p:nvPr>
            <p:ph type="sldNum" sz="quarter" idx="12"/>
          </p:nvPr>
        </p:nvSpPr>
        <p:spPr>
          <a:xfrm>
            <a:off x="8610600" y="6356350"/>
            <a:ext cx="2743200" cy="365125"/>
          </a:xfrm>
          <a:prstGeom prst="rect">
            <a:avLst/>
          </a:prstGeom>
        </p:spPr>
        <p:txBody>
          <a:bodyPr/>
          <a:lstStyle/>
          <a:p>
            <a:fld id="{79F6A875-ACFE-6240-88B6-2614F8CADEAB}" type="slidenum">
              <a:rPr lang="en-US" smtClean="0"/>
              <a:t>‹#›</a:t>
            </a:fld>
            <a:endParaRPr lang="en-US"/>
          </a:p>
        </p:txBody>
      </p:sp>
    </p:spTree>
    <p:extLst>
      <p:ext uri="{BB962C8B-B14F-4D97-AF65-F5344CB8AC3E}">
        <p14:creationId xmlns:p14="http://schemas.microsoft.com/office/powerpoint/2010/main" val="2945634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39A60-6B07-F748-82E6-C96D9F0BFF5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CE19F80-C736-2A4B-959C-096352A8267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8D4B50-484F-B84A-8FD3-FF32151A59BA}"/>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B49633-678F-8F40-A1B2-2CCD3025C159}"/>
              </a:ext>
            </a:extLst>
          </p:cNvPr>
          <p:cNvSpPr>
            <a:spLocks noGrp="1"/>
          </p:cNvSpPr>
          <p:nvPr>
            <p:ph type="dt" sz="half" idx="10"/>
          </p:nvPr>
        </p:nvSpPr>
        <p:spPr>
          <a:xfrm>
            <a:off x="838200" y="6356350"/>
            <a:ext cx="2743200" cy="365125"/>
          </a:xfrm>
          <a:prstGeom prst="rect">
            <a:avLst/>
          </a:prstGeom>
        </p:spPr>
        <p:txBody>
          <a:bodyPr/>
          <a:lstStyle/>
          <a:p>
            <a:fld id="{BF769D51-45B1-194A-B9F3-F51013F5EE01}" type="datetimeFigureOut">
              <a:rPr lang="en-US" smtClean="0"/>
              <a:t>6/12/2025</a:t>
            </a:fld>
            <a:endParaRPr lang="en-US"/>
          </a:p>
        </p:txBody>
      </p:sp>
      <p:sp>
        <p:nvSpPr>
          <p:cNvPr id="6" name="Footer Placeholder 5">
            <a:extLst>
              <a:ext uri="{FF2B5EF4-FFF2-40B4-BE49-F238E27FC236}">
                <a16:creationId xmlns:a16="http://schemas.microsoft.com/office/drawing/2014/main" id="{C4447FFB-C841-384B-A096-95CFE819F75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1B9DC5C-36F5-BB41-A816-52C6A704FF4E}"/>
              </a:ext>
            </a:extLst>
          </p:cNvPr>
          <p:cNvSpPr>
            <a:spLocks noGrp="1"/>
          </p:cNvSpPr>
          <p:nvPr>
            <p:ph type="sldNum" sz="quarter" idx="12"/>
          </p:nvPr>
        </p:nvSpPr>
        <p:spPr>
          <a:xfrm>
            <a:off x="8610600" y="6356350"/>
            <a:ext cx="2743200" cy="365125"/>
          </a:xfrm>
          <a:prstGeom prst="rect">
            <a:avLst/>
          </a:prstGeom>
        </p:spPr>
        <p:txBody>
          <a:bodyPr/>
          <a:lstStyle/>
          <a:p>
            <a:fld id="{79F6A875-ACFE-6240-88B6-2614F8CADEAB}" type="slidenum">
              <a:rPr lang="en-US" smtClean="0"/>
              <a:t>‹#›</a:t>
            </a:fld>
            <a:endParaRPr lang="en-US"/>
          </a:p>
        </p:txBody>
      </p:sp>
    </p:spTree>
    <p:extLst>
      <p:ext uri="{BB962C8B-B14F-4D97-AF65-F5344CB8AC3E}">
        <p14:creationId xmlns:p14="http://schemas.microsoft.com/office/powerpoint/2010/main" val="3542993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200C4-A9DF-EF41-BADC-6B149D9216F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4F7205C-69CB-DD41-817A-6DAD2376401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AF7992-CC68-564B-9E5F-294AC59CBF7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F7240A-7DD1-264C-9BAD-F74551B1A89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B9F57E-4569-4A45-BBE3-CC5ED44718A3}"/>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00CECD-E900-4844-BB8D-F29E26634783}"/>
              </a:ext>
            </a:extLst>
          </p:cNvPr>
          <p:cNvSpPr>
            <a:spLocks noGrp="1"/>
          </p:cNvSpPr>
          <p:nvPr>
            <p:ph type="dt" sz="half" idx="10"/>
          </p:nvPr>
        </p:nvSpPr>
        <p:spPr>
          <a:xfrm>
            <a:off x="838200" y="6356350"/>
            <a:ext cx="2743200" cy="365125"/>
          </a:xfrm>
          <a:prstGeom prst="rect">
            <a:avLst/>
          </a:prstGeom>
        </p:spPr>
        <p:txBody>
          <a:bodyPr/>
          <a:lstStyle/>
          <a:p>
            <a:fld id="{BF769D51-45B1-194A-B9F3-F51013F5EE01}" type="datetimeFigureOut">
              <a:rPr lang="en-US" smtClean="0"/>
              <a:t>6/12/2025</a:t>
            </a:fld>
            <a:endParaRPr lang="en-US"/>
          </a:p>
        </p:txBody>
      </p:sp>
      <p:sp>
        <p:nvSpPr>
          <p:cNvPr id="8" name="Footer Placeholder 7">
            <a:extLst>
              <a:ext uri="{FF2B5EF4-FFF2-40B4-BE49-F238E27FC236}">
                <a16:creationId xmlns:a16="http://schemas.microsoft.com/office/drawing/2014/main" id="{ED00BF02-F717-2D42-83B8-9717D36FA9D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529F8DC-AC55-0A4C-9187-DDDC8602EA68}"/>
              </a:ext>
            </a:extLst>
          </p:cNvPr>
          <p:cNvSpPr>
            <a:spLocks noGrp="1"/>
          </p:cNvSpPr>
          <p:nvPr>
            <p:ph type="sldNum" sz="quarter" idx="12"/>
          </p:nvPr>
        </p:nvSpPr>
        <p:spPr>
          <a:xfrm>
            <a:off x="8610600" y="6356350"/>
            <a:ext cx="2743200" cy="365125"/>
          </a:xfrm>
          <a:prstGeom prst="rect">
            <a:avLst/>
          </a:prstGeom>
        </p:spPr>
        <p:txBody>
          <a:bodyPr/>
          <a:lstStyle/>
          <a:p>
            <a:fld id="{79F6A875-ACFE-6240-88B6-2614F8CADEAB}" type="slidenum">
              <a:rPr lang="en-US" smtClean="0"/>
              <a:t>‹#›</a:t>
            </a:fld>
            <a:endParaRPr lang="en-US"/>
          </a:p>
        </p:txBody>
      </p:sp>
    </p:spTree>
    <p:extLst>
      <p:ext uri="{BB962C8B-B14F-4D97-AF65-F5344CB8AC3E}">
        <p14:creationId xmlns:p14="http://schemas.microsoft.com/office/powerpoint/2010/main" val="1166062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107BA-5993-FB4C-B843-AD86D1D8D5D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42649AB-CD19-DB4A-8384-A9779E093890}"/>
              </a:ext>
            </a:extLst>
          </p:cNvPr>
          <p:cNvSpPr>
            <a:spLocks noGrp="1"/>
          </p:cNvSpPr>
          <p:nvPr>
            <p:ph type="dt" sz="half" idx="10"/>
          </p:nvPr>
        </p:nvSpPr>
        <p:spPr>
          <a:xfrm>
            <a:off x="838200" y="6356350"/>
            <a:ext cx="2743200" cy="365125"/>
          </a:xfrm>
          <a:prstGeom prst="rect">
            <a:avLst/>
          </a:prstGeom>
        </p:spPr>
        <p:txBody>
          <a:bodyPr/>
          <a:lstStyle/>
          <a:p>
            <a:fld id="{BF769D51-45B1-194A-B9F3-F51013F5EE01}" type="datetimeFigureOut">
              <a:rPr lang="en-US" smtClean="0"/>
              <a:t>6/12/2025</a:t>
            </a:fld>
            <a:endParaRPr lang="en-US"/>
          </a:p>
        </p:txBody>
      </p:sp>
      <p:sp>
        <p:nvSpPr>
          <p:cNvPr id="4" name="Footer Placeholder 3">
            <a:extLst>
              <a:ext uri="{FF2B5EF4-FFF2-40B4-BE49-F238E27FC236}">
                <a16:creationId xmlns:a16="http://schemas.microsoft.com/office/drawing/2014/main" id="{324CA765-F55C-EC45-B862-64745F47FBD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5D7323A-849C-3544-AC20-778B9513D572}"/>
              </a:ext>
            </a:extLst>
          </p:cNvPr>
          <p:cNvSpPr>
            <a:spLocks noGrp="1"/>
          </p:cNvSpPr>
          <p:nvPr>
            <p:ph type="sldNum" sz="quarter" idx="12"/>
          </p:nvPr>
        </p:nvSpPr>
        <p:spPr>
          <a:xfrm>
            <a:off x="8610600" y="6356350"/>
            <a:ext cx="2743200" cy="365125"/>
          </a:xfrm>
          <a:prstGeom prst="rect">
            <a:avLst/>
          </a:prstGeom>
        </p:spPr>
        <p:txBody>
          <a:bodyPr/>
          <a:lstStyle/>
          <a:p>
            <a:fld id="{79F6A875-ACFE-6240-88B6-2614F8CADEAB}" type="slidenum">
              <a:rPr lang="en-US" smtClean="0"/>
              <a:t>‹#›</a:t>
            </a:fld>
            <a:endParaRPr lang="en-US"/>
          </a:p>
        </p:txBody>
      </p:sp>
    </p:spTree>
    <p:extLst>
      <p:ext uri="{BB962C8B-B14F-4D97-AF65-F5344CB8AC3E}">
        <p14:creationId xmlns:p14="http://schemas.microsoft.com/office/powerpoint/2010/main" val="1189979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CE1AF9-434A-2842-ACB2-BA2F955B7D0C}"/>
              </a:ext>
            </a:extLst>
          </p:cNvPr>
          <p:cNvSpPr>
            <a:spLocks noGrp="1"/>
          </p:cNvSpPr>
          <p:nvPr>
            <p:ph type="dt" sz="half" idx="10"/>
          </p:nvPr>
        </p:nvSpPr>
        <p:spPr>
          <a:xfrm>
            <a:off x="838200" y="6356350"/>
            <a:ext cx="2743200" cy="365125"/>
          </a:xfrm>
          <a:prstGeom prst="rect">
            <a:avLst/>
          </a:prstGeom>
        </p:spPr>
        <p:txBody>
          <a:bodyPr/>
          <a:lstStyle/>
          <a:p>
            <a:fld id="{BF769D51-45B1-194A-B9F3-F51013F5EE01}" type="datetimeFigureOut">
              <a:rPr lang="en-US" smtClean="0"/>
              <a:t>6/12/2025</a:t>
            </a:fld>
            <a:endParaRPr lang="en-US"/>
          </a:p>
        </p:txBody>
      </p:sp>
      <p:sp>
        <p:nvSpPr>
          <p:cNvPr id="3" name="Footer Placeholder 2">
            <a:extLst>
              <a:ext uri="{FF2B5EF4-FFF2-40B4-BE49-F238E27FC236}">
                <a16:creationId xmlns:a16="http://schemas.microsoft.com/office/drawing/2014/main" id="{74118307-765A-3443-A3C3-AB2DAACFB27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DDCF4E3-E265-C542-9910-75BB99F1FA4C}"/>
              </a:ext>
            </a:extLst>
          </p:cNvPr>
          <p:cNvSpPr>
            <a:spLocks noGrp="1"/>
          </p:cNvSpPr>
          <p:nvPr>
            <p:ph type="sldNum" sz="quarter" idx="12"/>
          </p:nvPr>
        </p:nvSpPr>
        <p:spPr>
          <a:xfrm>
            <a:off x="8610600" y="6356350"/>
            <a:ext cx="2743200" cy="365125"/>
          </a:xfrm>
          <a:prstGeom prst="rect">
            <a:avLst/>
          </a:prstGeom>
        </p:spPr>
        <p:txBody>
          <a:bodyPr/>
          <a:lstStyle/>
          <a:p>
            <a:fld id="{79F6A875-ACFE-6240-88B6-2614F8CADEAB}" type="slidenum">
              <a:rPr lang="en-US" smtClean="0"/>
              <a:t>‹#›</a:t>
            </a:fld>
            <a:endParaRPr lang="en-US"/>
          </a:p>
        </p:txBody>
      </p:sp>
    </p:spTree>
    <p:extLst>
      <p:ext uri="{BB962C8B-B14F-4D97-AF65-F5344CB8AC3E}">
        <p14:creationId xmlns:p14="http://schemas.microsoft.com/office/powerpoint/2010/main" val="76873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Logo&#10;&#10;Description automatically generated">
            <a:extLst>
              <a:ext uri="{FF2B5EF4-FFF2-40B4-BE49-F238E27FC236}">
                <a16:creationId xmlns:a16="http://schemas.microsoft.com/office/drawing/2014/main" id="{2A03FDA7-C4F4-0643-837A-A270ED412072}"/>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0007121" y="211139"/>
            <a:ext cx="2023876" cy="961058"/>
          </a:xfrm>
          <a:prstGeom prst="rect">
            <a:avLst/>
          </a:prstGeom>
        </p:spPr>
      </p:pic>
    </p:spTree>
    <p:extLst>
      <p:ext uri="{BB962C8B-B14F-4D97-AF65-F5344CB8AC3E}">
        <p14:creationId xmlns:p14="http://schemas.microsoft.com/office/powerpoint/2010/main" val="233356185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textbooks.restaurant.org/Purchase-Product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mailto:ProStart@nraef.or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ProStart@nraef.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chooserestaurants.org/Educators/Educator-Services-(1)/Exam-Forms-and-Help-Documents"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forms.office.com/r/NibEWVcCLU" TargetMode="External"/><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image" Target="../media/image19.jpeg"/><Relationship Id="rId1" Type="http://schemas.openxmlformats.org/officeDocument/2006/relationships/slideLayout" Target="../slideLayouts/slideLayout9.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jfif"/><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FE74E4-B095-8145-A7D2-5FB7E030C09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Picture 1" descr="nraef-social.png">
            <a:extLst>
              <a:ext uri="{FF2B5EF4-FFF2-40B4-BE49-F238E27FC236}">
                <a16:creationId xmlns:a16="http://schemas.microsoft.com/office/drawing/2014/main" id="{32AE49FA-0782-FC42-92F2-27DA6F88AAF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25831" y="5168762"/>
            <a:ext cx="406400"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7">
            <a:extLst>
              <a:ext uri="{FF2B5EF4-FFF2-40B4-BE49-F238E27FC236}">
                <a16:creationId xmlns:a16="http://schemas.microsoft.com/office/drawing/2014/main" id="{F78BEED5-4548-7749-A47C-1B5A7E72B30F}"/>
              </a:ext>
            </a:extLst>
          </p:cNvPr>
          <p:cNvSpPr txBox="1">
            <a:spLocks noChangeArrowheads="1"/>
          </p:cNvSpPr>
          <p:nvPr/>
        </p:nvSpPr>
        <p:spPr bwMode="auto">
          <a:xfrm>
            <a:off x="3348106" y="4783000"/>
            <a:ext cx="314960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0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400" b="1" u="none" strike="noStrike" kern="1200" cap="none" spc="0" normalizeH="0" baseline="0" noProof="0" dirty="0">
                <a:ln>
                  <a:noFill/>
                </a:ln>
                <a:solidFill>
                  <a:schemeClr val="bg1"/>
                </a:solidFill>
                <a:effectLst/>
                <a:uLnTx/>
                <a:uFillTx/>
                <a:latin typeface="Raleway Black" panose="020B0503030101060003" pitchFamily="34" charset="77"/>
              </a:rPr>
              <a:t>@ProStart</a:t>
            </a:r>
          </a:p>
        </p:txBody>
      </p:sp>
      <p:sp>
        <p:nvSpPr>
          <p:cNvPr id="10" name="TextBox 8">
            <a:extLst>
              <a:ext uri="{FF2B5EF4-FFF2-40B4-BE49-F238E27FC236}">
                <a16:creationId xmlns:a16="http://schemas.microsoft.com/office/drawing/2014/main" id="{17843FDB-7E89-5547-93BB-477504D41610}"/>
              </a:ext>
            </a:extLst>
          </p:cNvPr>
          <p:cNvSpPr txBox="1">
            <a:spLocks noChangeArrowheads="1"/>
          </p:cNvSpPr>
          <p:nvPr/>
        </p:nvSpPr>
        <p:spPr bwMode="auto">
          <a:xfrm>
            <a:off x="3348106" y="5230675"/>
            <a:ext cx="330200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0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400" b="1" u="none" strike="noStrike" kern="1200" cap="none" spc="0" normalizeH="0" baseline="0" noProof="0">
                <a:ln>
                  <a:noFill/>
                </a:ln>
                <a:solidFill>
                  <a:schemeClr val="bg1"/>
                </a:solidFill>
                <a:effectLst/>
                <a:uLnTx/>
                <a:uFillTx/>
                <a:latin typeface="Raleway Black" panose="020B0503030101060003" pitchFamily="34" charset="77"/>
              </a:rPr>
              <a:t>/ProStartProgram</a:t>
            </a:r>
          </a:p>
        </p:txBody>
      </p:sp>
      <p:sp>
        <p:nvSpPr>
          <p:cNvPr id="11" name="TextBox 9">
            <a:extLst>
              <a:ext uri="{FF2B5EF4-FFF2-40B4-BE49-F238E27FC236}">
                <a16:creationId xmlns:a16="http://schemas.microsoft.com/office/drawing/2014/main" id="{77EF696A-1F35-8946-8404-580F910E55D3}"/>
              </a:ext>
            </a:extLst>
          </p:cNvPr>
          <p:cNvSpPr txBox="1">
            <a:spLocks noChangeArrowheads="1"/>
          </p:cNvSpPr>
          <p:nvPr/>
        </p:nvSpPr>
        <p:spPr bwMode="auto">
          <a:xfrm>
            <a:off x="3348106" y="6130787"/>
            <a:ext cx="33020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0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400" b="1" u="none" strike="noStrike" kern="1200" cap="none" spc="0" normalizeH="0" baseline="0" noProof="0" dirty="0">
                <a:ln>
                  <a:noFill/>
                </a:ln>
                <a:solidFill>
                  <a:schemeClr val="bg1"/>
                </a:solidFill>
                <a:effectLst/>
                <a:uLnTx/>
                <a:uFillTx/>
                <a:latin typeface="Raleway Black" panose="020B0503030101060003" pitchFamily="34" charset="77"/>
              </a:rPr>
              <a:t>/</a:t>
            </a:r>
            <a:r>
              <a:rPr kumimoji="0" lang="en-US" altLang="en-US" sz="1400" b="1" u="none" strike="noStrike" kern="1200" cap="none" spc="0" normalizeH="0" baseline="0" noProof="0" dirty="0" err="1">
                <a:ln>
                  <a:noFill/>
                </a:ln>
                <a:solidFill>
                  <a:schemeClr val="bg1"/>
                </a:solidFill>
                <a:effectLst/>
                <a:uLnTx/>
                <a:uFillTx/>
                <a:latin typeface="Raleway Black" panose="020B0503030101060003" pitchFamily="34" charset="77"/>
              </a:rPr>
              <a:t>GoProStart</a:t>
            </a:r>
            <a:endParaRPr kumimoji="0" lang="en-US" altLang="en-US" sz="1400" b="1" u="none" strike="noStrike" kern="1200" cap="none" spc="0" normalizeH="0" baseline="0" noProof="0" dirty="0">
              <a:ln>
                <a:noFill/>
              </a:ln>
              <a:solidFill>
                <a:schemeClr val="bg1"/>
              </a:solidFill>
              <a:effectLst/>
              <a:uLnTx/>
              <a:uFillTx/>
              <a:latin typeface="Raleway Black" panose="020B0503030101060003" pitchFamily="34" charset="77"/>
            </a:endParaRPr>
          </a:p>
        </p:txBody>
      </p:sp>
      <p:sp>
        <p:nvSpPr>
          <p:cNvPr id="12" name="TextBox 10">
            <a:extLst>
              <a:ext uri="{FF2B5EF4-FFF2-40B4-BE49-F238E27FC236}">
                <a16:creationId xmlns:a16="http://schemas.microsoft.com/office/drawing/2014/main" id="{174D6414-2C79-1D4F-8FF7-54896B259AA4}"/>
              </a:ext>
            </a:extLst>
          </p:cNvPr>
          <p:cNvSpPr txBox="1">
            <a:spLocks noChangeArrowheads="1"/>
          </p:cNvSpPr>
          <p:nvPr/>
        </p:nvSpPr>
        <p:spPr bwMode="auto">
          <a:xfrm>
            <a:off x="6300856" y="6016625"/>
            <a:ext cx="56261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0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2800" b="1" i="1" u="none" strike="noStrike" kern="1200" cap="none" spc="0" normalizeH="0" baseline="0" noProof="0" dirty="0">
                <a:ln>
                  <a:noFill/>
                </a:ln>
                <a:solidFill>
                  <a:schemeClr val="bg1"/>
                </a:solidFill>
                <a:effectLst/>
                <a:uLnTx/>
                <a:uFillTx/>
                <a:latin typeface="Raleway" panose="020B0503030101060003" pitchFamily="34" charset="77"/>
              </a:rPr>
              <a:t>ChooseRestaurants.org</a:t>
            </a:r>
          </a:p>
        </p:txBody>
      </p:sp>
      <p:sp>
        <p:nvSpPr>
          <p:cNvPr id="13" name="TextBox 11">
            <a:extLst>
              <a:ext uri="{FF2B5EF4-FFF2-40B4-BE49-F238E27FC236}">
                <a16:creationId xmlns:a16="http://schemas.microsoft.com/office/drawing/2014/main" id="{B38F7383-B4B6-E74C-B4A3-B397CBF09F28}"/>
              </a:ext>
            </a:extLst>
          </p:cNvPr>
          <p:cNvSpPr txBox="1">
            <a:spLocks noChangeArrowheads="1"/>
          </p:cNvSpPr>
          <p:nvPr/>
        </p:nvSpPr>
        <p:spPr bwMode="auto">
          <a:xfrm>
            <a:off x="3348106" y="5670412"/>
            <a:ext cx="33020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0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400" b="1" u="none" strike="noStrike" kern="1200" cap="none" spc="0" normalizeH="0" baseline="0" noProof="0">
                <a:ln>
                  <a:noFill/>
                </a:ln>
                <a:solidFill>
                  <a:schemeClr val="bg1"/>
                </a:solidFill>
                <a:effectLst/>
                <a:uLnTx/>
                <a:uFillTx/>
                <a:latin typeface="Raleway Black" panose="020B0503030101060003" pitchFamily="34" charset="77"/>
              </a:rPr>
              <a:t>/ProStartProgram</a:t>
            </a:r>
          </a:p>
        </p:txBody>
      </p:sp>
      <p:pic>
        <p:nvPicPr>
          <p:cNvPr id="14" name="Picture 12" descr="social.png">
            <a:extLst>
              <a:ext uri="{FF2B5EF4-FFF2-40B4-BE49-F238E27FC236}">
                <a16:creationId xmlns:a16="http://schemas.microsoft.com/office/drawing/2014/main" id="{B4DDE2CA-FA53-B246-A7E7-1F318B25A1F5}"/>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944881" y="4786175"/>
            <a:ext cx="374650"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Logo&#10;&#10;Description automatically generated">
            <a:extLst>
              <a:ext uri="{FF2B5EF4-FFF2-40B4-BE49-F238E27FC236}">
                <a16:creationId xmlns:a16="http://schemas.microsoft.com/office/drawing/2014/main" id="{D8409918-308E-CA42-AB91-D1742926BCD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77670" y="271560"/>
            <a:ext cx="1672460" cy="794185"/>
          </a:xfrm>
          <a:prstGeom prst="rect">
            <a:avLst/>
          </a:prstGeom>
        </p:spPr>
      </p:pic>
    </p:spTree>
    <p:extLst>
      <p:ext uri="{BB962C8B-B14F-4D97-AF65-F5344CB8AC3E}">
        <p14:creationId xmlns:p14="http://schemas.microsoft.com/office/powerpoint/2010/main" val="3590265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52879-50A2-0653-1EE7-66B24876ADE4}"/>
              </a:ext>
            </a:extLst>
          </p:cNvPr>
          <p:cNvSpPr>
            <a:spLocks noGrp="1"/>
          </p:cNvSpPr>
          <p:nvPr>
            <p:ph type="title"/>
          </p:nvPr>
        </p:nvSpPr>
        <p:spPr/>
        <p:txBody>
          <a:bodyPr/>
          <a:lstStyle/>
          <a:p>
            <a:r>
              <a:rPr lang="en-US" dirty="0"/>
              <a:t>ProStart Annual Program Timeline</a:t>
            </a:r>
          </a:p>
        </p:txBody>
      </p:sp>
      <p:graphicFrame>
        <p:nvGraphicFramePr>
          <p:cNvPr id="4" name="Object 3">
            <a:extLst>
              <a:ext uri="{FF2B5EF4-FFF2-40B4-BE49-F238E27FC236}">
                <a16:creationId xmlns:a16="http://schemas.microsoft.com/office/drawing/2014/main" id="{C1225BD1-84BA-042F-F58C-16C3B1E298C5}"/>
              </a:ext>
            </a:extLst>
          </p:cNvPr>
          <p:cNvGraphicFramePr>
            <a:graphicFrameLocks noChangeAspect="1"/>
          </p:cNvGraphicFramePr>
          <p:nvPr>
            <p:extLst>
              <p:ext uri="{D42A27DB-BD31-4B8C-83A1-F6EECF244321}">
                <p14:modId xmlns:p14="http://schemas.microsoft.com/office/powerpoint/2010/main" val="834277942"/>
              </p:ext>
            </p:extLst>
          </p:nvPr>
        </p:nvGraphicFramePr>
        <p:xfrm>
          <a:off x="2759891" y="1609427"/>
          <a:ext cx="6672217" cy="5248573"/>
        </p:xfrm>
        <a:graphic>
          <a:graphicData uri="http://schemas.openxmlformats.org/presentationml/2006/ole">
            <mc:AlternateContent xmlns:mc="http://schemas.openxmlformats.org/markup-compatibility/2006">
              <mc:Choice xmlns:v="urn:schemas-microsoft-com:vml" Requires="v">
                <p:oleObj name="Document" r:id="rId3" imgW="5937085" imgH="4669922" progId="Word.Document.12">
                  <p:embed/>
                </p:oleObj>
              </mc:Choice>
              <mc:Fallback>
                <p:oleObj name="Document" r:id="rId3" imgW="5937085" imgH="4669922" progId="Word.Document.12">
                  <p:embed/>
                  <p:pic>
                    <p:nvPicPr>
                      <p:cNvPr id="4" name="Object 3">
                        <a:extLst>
                          <a:ext uri="{FF2B5EF4-FFF2-40B4-BE49-F238E27FC236}">
                            <a16:creationId xmlns:a16="http://schemas.microsoft.com/office/drawing/2014/main" id="{C1225BD1-84BA-042F-F58C-16C3B1E298C5}"/>
                          </a:ext>
                        </a:extLst>
                      </p:cNvPr>
                      <p:cNvPicPr/>
                      <p:nvPr/>
                    </p:nvPicPr>
                    <p:blipFill>
                      <a:blip r:embed="rId4"/>
                      <a:stretch>
                        <a:fillRect/>
                      </a:stretch>
                    </p:blipFill>
                    <p:spPr>
                      <a:xfrm>
                        <a:off x="2759891" y="1609427"/>
                        <a:ext cx="6672217" cy="5248573"/>
                      </a:xfrm>
                      <a:prstGeom prst="rect">
                        <a:avLst/>
                      </a:prstGeom>
                    </p:spPr>
                  </p:pic>
                </p:oleObj>
              </mc:Fallback>
            </mc:AlternateContent>
          </a:graphicData>
        </a:graphic>
      </p:graphicFrame>
    </p:spTree>
    <p:extLst>
      <p:ext uri="{BB962C8B-B14F-4D97-AF65-F5344CB8AC3E}">
        <p14:creationId xmlns:p14="http://schemas.microsoft.com/office/powerpoint/2010/main" val="741524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A3795-C5CB-AC3F-85CB-AF49BD828102}"/>
              </a:ext>
            </a:extLst>
          </p:cNvPr>
          <p:cNvSpPr>
            <a:spLocks noGrp="1"/>
          </p:cNvSpPr>
          <p:nvPr>
            <p:ph type="title"/>
          </p:nvPr>
        </p:nvSpPr>
        <p:spPr/>
        <p:txBody>
          <a:bodyPr/>
          <a:lstStyle/>
          <a:p>
            <a:r>
              <a:rPr lang="en-US" dirty="0"/>
              <a:t>Annual Data Collection (Purpose &amp; Flow)</a:t>
            </a:r>
          </a:p>
        </p:txBody>
      </p:sp>
      <p:sp>
        <p:nvSpPr>
          <p:cNvPr id="3" name="Content Placeholder 2">
            <a:extLst>
              <a:ext uri="{FF2B5EF4-FFF2-40B4-BE49-F238E27FC236}">
                <a16:creationId xmlns:a16="http://schemas.microsoft.com/office/drawing/2014/main" id="{9DC12865-E5CE-01C2-BDCA-553A297A596B}"/>
              </a:ext>
            </a:extLst>
          </p:cNvPr>
          <p:cNvSpPr>
            <a:spLocks noGrp="1"/>
          </p:cNvSpPr>
          <p:nvPr>
            <p:ph sz="quarter" idx="10"/>
          </p:nvPr>
        </p:nvSpPr>
        <p:spPr/>
        <p:txBody>
          <a:bodyPr/>
          <a:lstStyle/>
          <a:p>
            <a:r>
              <a:rPr lang="en-US" dirty="0"/>
              <a:t>Confirm official ProStart schools for 2025 – 2026 school year</a:t>
            </a:r>
          </a:p>
          <a:p>
            <a:r>
              <a:rPr lang="en-US" dirty="0"/>
              <a:t>Gather data about ProStart programs nationwide</a:t>
            </a:r>
          </a:p>
          <a:p>
            <a:r>
              <a:rPr lang="en-US" dirty="0"/>
              <a:t>Inform funding for the 2026 – 2027 school year via ProStart Program Support Grant Funds</a:t>
            </a:r>
          </a:p>
        </p:txBody>
      </p:sp>
    </p:spTree>
    <p:extLst>
      <p:ext uri="{BB962C8B-B14F-4D97-AF65-F5344CB8AC3E}">
        <p14:creationId xmlns:p14="http://schemas.microsoft.com/office/powerpoint/2010/main" val="609608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0DA17-367B-7E7A-4CDF-183DA4C550CE}"/>
              </a:ext>
            </a:extLst>
          </p:cNvPr>
          <p:cNvSpPr>
            <a:spLocks noGrp="1"/>
          </p:cNvSpPr>
          <p:nvPr>
            <p:ph type="title"/>
          </p:nvPr>
        </p:nvSpPr>
        <p:spPr/>
        <p:txBody>
          <a:bodyPr/>
          <a:lstStyle/>
          <a:p>
            <a:r>
              <a:rPr lang="en-US" dirty="0"/>
              <a:t>Annual Data Collection (Purpose &amp; Flow)</a:t>
            </a:r>
          </a:p>
        </p:txBody>
      </p:sp>
      <p:sp>
        <p:nvSpPr>
          <p:cNvPr id="3" name="Content Placeholder 2">
            <a:extLst>
              <a:ext uri="{FF2B5EF4-FFF2-40B4-BE49-F238E27FC236}">
                <a16:creationId xmlns:a16="http://schemas.microsoft.com/office/drawing/2014/main" id="{EC18048C-D284-8D46-F4C4-15555FCA3D7A}"/>
              </a:ext>
            </a:extLst>
          </p:cNvPr>
          <p:cNvSpPr>
            <a:spLocks noGrp="1"/>
          </p:cNvSpPr>
          <p:nvPr>
            <p:ph sz="quarter" idx="10"/>
          </p:nvPr>
        </p:nvSpPr>
        <p:spPr/>
        <p:txBody>
          <a:bodyPr lIns="91440" tIns="45720" rIns="91440" bIns="45720" anchor="t"/>
          <a:lstStyle/>
          <a:p>
            <a:r>
              <a:rPr lang="en-US" dirty="0">
                <a:latin typeface="Raleway SemiBold"/>
              </a:rPr>
              <a:t>Coordinators confirm all the schools in their state</a:t>
            </a:r>
          </a:p>
          <a:p>
            <a:r>
              <a:rPr lang="en-US" b="0" dirty="0">
                <a:latin typeface="Raleway SemiBold"/>
              </a:rPr>
              <a:t>Coordinators will open the survey for their Educator Points of Contact (POCs) via email</a:t>
            </a:r>
          </a:p>
          <a:p>
            <a:pPr marL="800100" lvl="1" indent="-342900">
              <a:lnSpc>
                <a:spcPct val="100000"/>
              </a:lnSpc>
              <a:spcBef>
                <a:spcPts val="0"/>
              </a:spcBef>
              <a:buFont typeface="Arial,Sans-Serif" panose="020B0604020202020204" pitchFamily="34" charset="0"/>
            </a:pPr>
            <a:r>
              <a:rPr lang="en-US" b="0" dirty="0">
                <a:latin typeface="Raleway SemiBold"/>
              </a:rPr>
              <a:t>Email includes a link to data site and the username a POC should use to access it</a:t>
            </a:r>
          </a:p>
          <a:p>
            <a:r>
              <a:rPr lang="en-US" dirty="0">
                <a:latin typeface="Raleway SemiBold"/>
              </a:rPr>
              <a:t>Educators complete their school surveys</a:t>
            </a:r>
          </a:p>
        </p:txBody>
      </p:sp>
    </p:spTree>
    <p:extLst>
      <p:ext uri="{BB962C8B-B14F-4D97-AF65-F5344CB8AC3E}">
        <p14:creationId xmlns:p14="http://schemas.microsoft.com/office/powerpoint/2010/main" val="159091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18878-6AB0-8024-1F14-8A6CDBEE4AF4}"/>
              </a:ext>
            </a:extLst>
          </p:cNvPr>
          <p:cNvSpPr>
            <a:spLocks noGrp="1"/>
          </p:cNvSpPr>
          <p:nvPr>
            <p:ph type="title"/>
          </p:nvPr>
        </p:nvSpPr>
        <p:spPr/>
        <p:txBody>
          <a:bodyPr/>
          <a:lstStyle/>
          <a:p>
            <a:r>
              <a:rPr lang="en-US" dirty="0"/>
              <a:t>Implications for Failure to Complete</a:t>
            </a:r>
          </a:p>
        </p:txBody>
      </p:sp>
      <p:sp>
        <p:nvSpPr>
          <p:cNvPr id="3" name="Content Placeholder 2">
            <a:extLst>
              <a:ext uri="{FF2B5EF4-FFF2-40B4-BE49-F238E27FC236}">
                <a16:creationId xmlns:a16="http://schemas.microsoft.com/office/drawing/2014/main" id="{8027721F-61D2-D40A-FDB9-A9DC8B4766B5}"/>
              </a:ext>
            </a:extLst>
          </p:cNvPr>
          <p:cNvSpPr>
            <a:spLocks noGrp="1"/>
          </p:cNvSpPr>
          <p:nvPr>
            <p:ph sz="quarter" idx="10"/>
          </p:nvPr>
        </p:nvSpPr>
        <p:spPr/>
        <p:txBody>
          <a:bodyPr/>
          <a:lstStyle/>
          <a:p>
            <a:r>
              <a:rPr lang="en-US" dirty="0"/>
              <a:t>Less funding for SRA from ProStart Program Support Grant funds next year</a:t>
            </a:r>
          </a:p>
          <a:p>
            <a:r>
              <a:rPr lang="en-US" dirty="0"/>
              <a:t>Lack of access to Certificate of Achievement for students</a:t>
            </a:r>
          </a:p>
          <a:p>
            <a:r>
              <a:rPr lang="en-US" dirty="0"/>
              <a:t>Schools cannot compete at the National ProStart Invitational</a:t>
            </a:r>
          </a:p>
          <a:p>
            <a:r>
              <a:rPr lang="en-US" dirty="0"/>
              <a:t>Lack of access to NRAEF resources for teaching ProStart</a:t>
            </a:r>
          </a:p>
          <a:p>
            <a:endParaRPr lang="en-US" dirty="0"/>
          </a:p>
        </p:txBody>
      </p:sp>
    </p:spTree>
    <p:extLst>
      <p:ext uri="{BB962C8B-B14F-4D97-AF65-F5344CB8AC3E}">
        <p14:creationId xmlns:p14="http://schemas.microsoft.com/office/powerpoint/2010/main" val="1202242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3CA42-8867-6272-EBC4-C7FA0FA4010D}"/>
              </a:ext>
            </a:extLst>
          </p:cNvPr>
          <p:cNvSpPr>
            <a:spLocks noGrp="1"/>
          </p:cNvSpPr>
          <p:nvPr>
            <p:ph type="title"/>
          </p:nvPr>
        </p:nvSpPr>
        <p:spPr/>
        <p:txBody>
          <a:bodyPr/>
          <a:lstStyle/>
          <a:p>
            <a:r>
              <a:rPr lang="en-US" dirty="0"/>
              <a:t>ProStart Exams</a:t>
            </a:r>
          </a:p>
        </p:txBody>
      </p:sp>
      <p:sp>
        <p:nvSpPr>
          <p:cNvPr id="4" name="Content Placeholder 2">
            <a:extLst>
              <a:ext uri="{FF2B5EF4-FFF2-40B4-BE49-F238E27FC236}">
                <a16:creationId xmlns:a16="http://schemas.microsoft.com/office/drawing/2014/main" id="{CC0A5D84-4375-C399-6DB9-4BD64FB24CD1}"/>
              </a:ext>
            </a:extLst>
          </p:cNvPr>
          <p:cNvSpPr txBox="1">
            <a:spLocks/>
          </p:cNvSpPr>
          <p:nvPr/>
        </p:nvSpPr>
        <p:spPr>
          <a:xfrm>
            <a:off x="457200" y="1601809"/>
            <a:ext cx="10686422" cy="4819087"/>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ysClr val="windowText" lastClr="000000"/>
                </a:solidFill>
                <a:effectLst/>
                <a:uLnTx/>
                <a:uFillTx/>
                <a:latin typeface="Raleway SemiBold" pitchFamily="2" charset="0"/>
              </a:rPr>
              <a:t>Editions &amp; Levels</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dirty="0">
                <a:ln>
                  <a:noFill/>
                </a:ln>
                <a:effectLst/>
                <a:uLnTx/>
                <a:uFillTx/>
                <a:latin typeface="Raleway SemiBold"/>
              </a:rPr>
              <a:t>Foundations of Restaurant Management &amp; Culinary Arts (FRMCA) Exams</a:t>
            </a:r>
            <a:endParaRPr lang="en-US" sz="1800" b="0" i="0" u="none" strike="noStrike" kern="1200" cap="none" spc="0" normalizeH="0" baseline="0" noProof="0" dirty="0">
              <a:ln>
                <a:noFill/>
              </a:ln>
              <a:effectLst/>
              <a:uLnTx/>
              <a:uFillTx/>
              <a:latin typeface="Raleway SemiBold"/>
            </a:endParaRP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en-US" sz="1600" b="0" i="0" u="none" strike="noStrike" kern="1200" cap="none" spc="0" normalizeH="0" baseline="0" noProof="0" dirty="0">
                <a:ln>
                  <a:noFill/>
                </a:ln>
                <a:solidFill>
                  <a:sysClr val="windowText" lastClr="000000"/>
                </a:solidFill>
                <a:effectLst/>
                <a:uLnTx/>
                <a:uFillTx/>
                <a:latin typeface="Raleway SemiBold" pitchFamily="2" charset="0"/>
              </a:rPr>
              <a:t>Edition 1, 2 &amp; 3; Levels 1 &amp; 2</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dirty="0">
                <a:ln>
                  <a:noFill/>
                </a:ln>
                <a:effectLst/>
                <a:uLnTx/>
                <a:uFillTx/>
                <a:latin typeface="Raleway SemiBold"/>
              </a:rPr>
              <a:t>Offered in print and online</a:t>
            </a:r>
            <a:endParaRPr lang="en-US" sz="1800" b="0" i="0" u="none" strike="noStrike" kern="1200" cap="none" spc="0" normalizeH="0" baseline="0" noProof="0" dirty="0">
              <a:ln>
                <a:noFill/>
              </a:ln>
              <a:effectLst/>
              <a:uLnTx/>
              <a:uFillTx/>
              <a:latin typeface="Raleway SemiBold"/>
            </a:endParaRPr>
          </a:p>
          <a:p>
            <a:pPr marL="457200" marR="0" lvl="1" indent="0" algn="l" defTabSz="457200" rtl="0" eaLnBrk="1" fontAlgn="auto" latinLnBrk="0" hangingPunct="1">
              <a:lnSpc>
                <a:spcPct val="100000"/>
              </a:lnSpc>
              <a:spcBef>
                <a:spcPct val="20000"/>
              </a:spcBef>
              <a:spcAft>
                <a:spcPts val="0"/>
              </a:spcAft>
              <a:buClrTx/>
              <a:buSzTx/>
              <a:buNone/>
              <a:tabLst/>
              <a:defRPr/>
            </a:pPr>
            <a:endParaRPr kumimoji="0" lang="en-US" sz="1800" b="0" i="0" u="none" strike="noStrike" kern="1200" cap="none" spc="0" normalizeH="0" baseline="0" noProof="0" dirty="0">
              <a:ln>
                <a:noFill/>
              </a:ln>
              <a:solidFill>
                <a:sysClr val="windowText" lastClr="000000"/>
              </a:solidFill>
              <a:effectLst/>
              <a:uLnTx/>
              <a:uFillTx/>
              <a:latin typeface="Raleway SemiBold" pitchFamily="2"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ysClr val="windowText" lastClr="000000"/>
                </a:solidFill>
                <a:effectLst/>
                <a:uLnTx/>
                <a:uFillTx/>
                <a:latin typeface="Raleway SemiBold" pitchFamily="2" charset="0"/>
              </a:rPr>
              <a:t>Exam Ordering/Scheduling</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dirty="0">
                <a:ln>
                  <a:noFill/>
                </a:ln>
                <a:effectLst/>
                <a:uLnTx/>
                <a:uFillTx/>
                <a:latin typeface="Raleway SemiBold"/>
              </a:rPr>
              <a:t>All exam scheduling takes place on ChooseRestaurants.org regardless of Edition, Level, or exam format</a:t>
            </a:r>
            <a:endParaRPr lang="en-US" sz="1800" b="0" i="0" u="none" strike="noStrike" kern="1200" cap="none" spc="0" normalizeH="0" baseline="0" noProof="0" dirty="0">
              <a:ln>
                <a:noFill/>
              </a:ln>
              <a:effectLst/>
              <a:uLnTx/>
              <a:uFillTx/>
              <a:latin typeface="Raleway SemiBold"/>
            </a:endParaRP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dirty="0">
                <a:ln>
                  <a:noFill/>
                </a:ln>
                <a:effectLst/>
                <a:uLnTx/>
                <a:uFillTx/>
                <a:latin typeface="Raleway SemiBold"/>
              </a:rPr>
              <a:t>Print exam answer keys and online exam vouchers can be ordered </a:t>
            </a:r>
            <a:r>
              <a:rPr kumimoji="0" lang="en-US" sz="1800" b="0" i="0" u="none" strike="noStrike" kern="1200" cap="none" spc="0" normalizeH="0" baseline="0" noProof="0" dirty="0">
                <a:ln>
                  <a:noFill/>
                </a:ln>
                <a:effectLst/>
                <a:uLnTx/>
                <a:uFillTx/>
                <a:latin typeface="Raleway SemiBold"/>
                <a:hlinkClick r:id="rId3"/>
              </a:rPr>
              <a:t>here</a:t>
            </a:r>
            <a:r>
              <a:rPr kumimoji="0" lang="en-US" sz="1800" b="0" i="0" u="none" strike="noStrike" kern="1200" cap="none" spc="0" normalizeH="0" baseline="0" noProof="0" dirty="0">
                <a:ln>
                  <a:noFill/>
                </a:ln>
                <a:effectLst/>
                <a:uLnTx/>
                <a:uFillTx/>
                <a:latin typeface="Raleway SemiBold"/>
              </a:rPr>
              <a:t> for $19 each</a:t>
            </a:r>
            <a:endParaRPr lang="en-US" sz="1800" b="0" i="0" u="none" strike="noStrike" kern="1200" cap="none" spc="0" normalizeH="0" baseline="0" noProof="0" dirty="0">
              <a:ln>
                <a:noFill/>
              </a:ln>
              <a:effectLst/>
              <a:uLnTx/>
              <a:uFillTx/>
              <a:latin typeface="Raleway SemiBold"/>
            </a:endParaRP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en-US" sz="1600" b="0" i="0" u="none" strike="noStrike" kern="1200" cap="none" spc="0" normalizeH="0" baseline="0" noProof="0" dirty="0">
                <a:ln>
                  <a:noFill/>
                </a:ln>
                <a:effectLst/>
                <a:uLnTx/>
                <a:uFillTx/>
                <a:latin typeface="Raleway SemiBold"/>
              </a:rPr>
              <a:t>Cost covers administration, grading, record maintenance</a:t>
            </a:r>
            <a:endParaRPr lang="en-US" sz="1600" b="0" i="0" u="none" strike="noStrike" kern="1200" cap="none" spc="0" normalizeH="0" baseline="0" noProof="0" dirty="0">
              <a:ln>
                <a:noFill/>
              </a:ln>
              <a:effectLst/>
              <a:uLnTx/>
              <a:uFillTx/>
              <a:latin typeface="Raleway SemiBold"/>
            </a:endParaRP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800" b="1" i="1" u="none" strike="noStrike" kern="1200" cap="none" spc="0" normalizeH="0" baseline="0" noProof="0" dirty="0">
                <a:ln>
                  <a:noFill/>
                </a:ln>
                <a:solidFill>
                  <a:sysClr val="windowText" lastClr="000000"/>
                </a:solidFill>
                <a:effectLst/>
                <a:uLnTx/>
                <a:uFillTx/>
                <a:latin typeface="Raleway SemiBold" pitchFamily="2" charset="0"/>
              </a:rPr>
              <a:t>NOTE: </a:t>
            </a:r>
            <a:r>
              <a:rPr kumimoji="0" lang="en-US" sz="1800" b="0" i="0" u="none" strike="noStrike" kern="1200" cap="none" spc="0" normalizeH="0" baseline="0" noProof="0" dirty="0">
                <a:ln>
                  <a:noFill/>
                </a:ln>
                <a:solidFill>
                  <a:sysClr val="windowText" lastClr="000000"/>
                </a:solidFill>
                <a:effectLst/>
                <a:uLnTx/>
                <a:uFillTx/>
                <a:latin typeface="Raleway SemiBold" pitchFamily="2" charset="0"/>
              </a:rPr>
              <a:t>It is crucial that Educators schedule their exams at the correct school. If an educator does not see their school listed in the dropdown menu, please reach out to </a:t>
            </a:r>
            <a:r>
              <a:rPr kumimoji="0" lang="en-US" sz="1800" b="0" i="0" u="none" strike="noStrike" kern="1200" cap="none" spc="0" normalizeH="0" baseline="0" noProof="0" dirty="0">
                <a:ln>
                  <a:noFill/>
                </a:ln>
                <a:solidFill>
                  <a:sysClr val="windowText" lastClr="000000"/>
                </a:solidFill>
                <a:effectLst/>
                <a:uLnTx/>
                <a:uFillTx/>
                <a:latin typeface="Raleway SemiBold" pitchFamily="2" charset="0"/>
                <a:hlinkClick r:id="rId4"/>
              </a:rPr>
              <a:t>ProStart@nraef.org</a:t>
            </a:r>
            <a:r>
              <a:rPr kumimoji="0" lang="en-US" sz="1800" b="0" i="0" u="none" strike="noStrike" kern="1200" cap="none" spc="0" normalizeH="0" baseline="0" noProof="0" dirty="0">
                <a:ln>
                  <a:noFill/>
                </a:ln>
                <a:solidFill>
                  <a:sysClr val="windowText" lastClr="000000"/>
                </a:solidFill>
                <a:effectLst/>
                <a:uLnTx/>
                <a:uFillTx/>
                <a:latin typeface="Raleway SemiBold" pitchFamily="2" charset="0"/>
              </a:rPr>
              <a:t> immediately. </a:t>
            </a:r>
          </a:p>
        </p:txBody>
      </p:sp>
    </p:spTree>
    <p:extLst>
      <p:ext uri="{BB962C8B-B14F-4D97-AF65-F5344CB8AC3E}">
        <p14:creationId xmlns:p14="http://schemas.microsoft.com/office/powerpoint/2010/main" val="4048992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3CA42-8867-6272-EBC4-C7FA0FA4010D}"/>
              </a:ext>
            </a:extLst>
          </p:cNvPr>
          <p:cNvSpPr>
            <a:spLocks noGrp="1"/>
          </p:cNvSpPr>
          <p:nvPr>
            <p:ph type="title"/>
          </p:nvPr>
        </p:nvSpPr>
        <p:spPr/>
        <p:txBody>
          <a:bodyPr/>
          <a:lstStyle/>
          <a:p>
            <a:r>
              <a:rPr lang="en-US" dirty="0"/>
              <a:t>ProStart Exams</a:t>
            </a:r>
          </a:p>
        </p:txBody>
      </p:sp>
      <p:sp>
        <p:nvSpPr>
          <p:cNvPr id="4" name="Content Placeholder 2">
            <a:extLst>
              <a:ext uri="{FF2B5EF4-FFF2-40B4-BE49-F238E27FC236}">
                <a16:creationId xmlns:a16="http://schemas.microsoft.com/office/drawing/2014/main" id="{CC0A5D84-4375-C399-6DB9-4BD64FB24CD1}"/>
              </a:ext>
            </a:extLst>
          </p:cNvPr>
          <p:cNvSpPr txBox="1">
            <a:spLocks/>
          </p:cNvSpPr>
          <p:nvPr/>
        </p:nvSpPr>
        <p:spPr>
          <a:xfrm>
            <a:off x="457200" y="1601809"/>
            <a:ext cx="10686422" cy="481908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1800" b="0" i="0" u="none" strike="noStrike" kern="1200" cap="none" spc="0" normalizeH="0" baseline="0" noProof="0" dirty="0">
              <a:ln>
                <a:noFill/>
              </a:ln>
              <a:solidFill>
                <a:sysClr val="windowText" lastClr="000000"/>
              </a:solidFill>
              <a:effectLst/>
              <a:uLnTx/>
              <a:uFillTx/>
              <a:latin typeface="Arial"/>
              <a:ea typeface="+mn-ea"/>
              <a:cs typeface="Arial"/>
            </a:endParaRPr>
          </a:p>
        </p:txBody>
      </p:sp>
      <p:sp>
        <p:nvSpPr>
          <p:cNvPr id="5" name="Content Placeholder 2">
            <a:extLst>
              <a:ext uri="{FF2B5EF4-FFF2-40B4-BE49-F238E27FC236}">
                <a16:creationId xmlns:a16="http://schemas.microsoft.com/office/drawing/2014/main" id="{42899747-E1E6-6999-639A-29B40E11DDC5}"/>
              </a:ext>
            </a:extLst>
          </p:cNvPr>
          <p:cNvSpPr txBox="1">
            <a:spLocks/>
          </p:cNvSpPr>
          <p:nvPr/>
        </p:nvSpPr>
        <p:spPr>
          <a:xfrm>
            <a:off x="457200" y="1769880"/>
            <a:ext cx="11048163" cy="492232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Raleway SemiBold" pitchFamily="2" charset="0"/>
              </a:rPr>
              <a:t>Exam Scoring</a:t>
            </a:r>
          </a:p>
          <a:p>
            <a:pPr lvl="1"/>
            <a:r>
              <a:rPr lang="en-US" sz="1600" dirty="0">
                <a:latin typeface="Raleway SemiBold" pitchFamily="2" charset="0"/>
              </a:rPr>
              <a:t>If using paper exams, be sure you send back the completed Exam Information Form. Without this, exams cannot be graded.</a:t>
            </a:r>
          </a:p>
          <a:p>
            <a:pPr lvl="1"/>
            <a:r>
              <a:rPr lang="en-US" sz="1600" dirty="0">
                <a:latin typeface="Raleway SemiBold" pitchFamily="2" charset="0"/>
              </a:rPr>
              <a:t>Exam scoring timelines will vary. Please allow 2-4 weeks for scores to be returned. </a:t>
            </a:r>
          </a:p>
          <a:p>
            <a:pPr lvl="1"/>
            <a:r>
              <a:rPr lang="en-US" sz="1600" dirty="0">
                <a:latin typeface="Raleway SemiBold"/>
              </a:rPr>
              <a:t>Educators receive notification when the scores for their exams are available, so not receiving notice within a reasonable amount of time (2 - 3 weeks during testing season) should tip off an educator that there may be a snag in the system.</a:t>
            </a:r>
          </a:p>
          <a:p>
            <a:r>
              <a:rPr lang="en-US" sz="2400" dirty="0">
                <a:latin typeface="Raleway SemiBold" pitchFamily="2" charset="0"/>
              </a:rPr>
              <a:t>Accessing Scores</a:t>
            </a:r>
          </a:p>
          <a:p>
            <a:pPr lvl="1"/>
            <a:r>
              <a:rPr lang="en-US" sz="1600" dirty="0">
                <a:latin typeface="Raleway SemiBold"/>
              </a:rPr>
              <a:t>Scores can be accessed on ChooseRestaurants.org either by the Exam Session Number, Date Range, or specific Examinee Name</a:t>
            </a:r>
          </a:p>
          <a:p>
            <a:pPr lvl="1"/>
            <a:r>
              <a:rPr lang="en-US" sz="1600" dirty="0">
                <a:latin typeface="Raleway SemiBold"/>
              </a:rPr>
              <a:t>Issues accessing scores should be sent to </a:t>
            </a:r>
            <a:r>
              <a:rPr lang="en-US" sz="1600" dirty="0">
                <a:latin typeface="Raleway SemiBold"/>
                <a:hlinkClick r:id="rId3"/>
              </a:rPr>
              <a:t>ProStart@nraef.org</a:t>
            </a:r>
            <a:r>
              <a:rPr lang="en-US" sz="1600" dirty="0">
                <a:latin typeface="Raleway SemiBold"/>
              </a:rPr>
              <a:t> </a:t>
            </a:r>
            <a:endParaRPr lang="en-US" sz="1600" dirty="0">
              <a:latin typeface="Raleway SemiBold" pitchFamily="2" charset="0"/>
            </a:endParaRPr>
          </a:p>
          <a:p>
            <a:r>
              <a:rPr lang="en-US" sz="2400" dirty="0">
                <a:latin typeface="Raleway SemiBold" pitchFamily="2" charset="0"/>
              </a:rPr>
              <a:t>Exam Forms &amp; Help Documents</a:t>
            </a:r>
          </a:p>
          <a:p>
            <a:pPr lvl="1"/>
            <a:r>
              <a:rPr lang="en-US" sz="1600" dirty="0">
                <a:latin typeface="Raleway SemiBold" pitchFamily="2" charset="0"/>
              </a:rPr>
              <a:t>Found </a:t>
            </a:r>
            <a:r>
              <a:rPr lang="en-US" sz="1600" dirty="0">
                <a:latin typeface="Raleway SemiBold" pitchFamily="2" charset="0"/>
                <a:hlinkClick r:id="rId4"/>
              </a:rPr>
              <a:t>here</a:t>
            </a:r>
            <a:r>
              <a:rPr lang="en-US" sz="1600" dirty="0">
                <a:latin typeface="Raleway SemiBold" pitchFamily="2" charset="0"/>
              </a:rPr>
              <a:t> on ChooseRestaurants.org; </a:t>
            </a:r>
            <a:r>
              <a:rPr lang="en-US" sz="1600" i="1" dirty="0">
                <a:latin typeface="Raleway SemiBold" pitchFamily="2" charset="0"/>
              </a:rPr>
              <a:t>Educator-only access</a:t>
            </a:r>
          </a:p>
          <a:p>
            <a:pPr lvl="1"/>
            <a:r>
              <a:rPr lang="en-US" sz="1600" dirty="0">
                <a:latin typeface="Raleway SemiBold" pitchFamily="2" charset="0"/>
              </a:rPr>
              <a:t>Resources like: Scheduling exams, administering print/online exams, ordering &amp; returning answer sheets &amp; materials, viewing exam scores</a:t>
            </a:r>
          </a:p>
          <a:p>
            <a:pPr lvl="1"/>
            <a:endParaRPr lang="en-US" sz="1600" dirty="0"/>
          </a:p>
        </p:txBody>
      </p:sp>
    </p:spTree>
    <p:extLst>
      <p:ext uri="{BB962C8B-B14F-4D97-AF65-F5344CB8AC3E}">
        <p14:creationId xmlns:p14="http://schemas.microsoft.com/office/powerpoint/2010/main" val="1876286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3CA42-8867-6272-EBC4-C7FA0FA4010D}"/>
              </a:ext>
            </a:extLst>
          </p:cNvPr>
          <p:cNvSpPr>
            <a:spLocks noGrp="1"/>
          </p:cNvSpPr>
          <p:nvPr>
            <p:ph type="title"/>
          </p:nvPr>
        </p:nvSpPr>
        <p:spPr/>
        <p:txBody>
          <a:bodyPr/>
          <a:lstStyle/>
          <a:p>
            <a:r>
              <a:rPr lang="en-US" dirty="0"/>
              <a:t>Certificate of Achievement (COA)</a:t>
            </a:r>
          </a:p>
        </p:txBody>
      </p:sp>
      <p:sp>
        <p:nvSpPr>
          <p:cNvPr id="4" name="Content Placeholder 2">
            <a:extLst>
              <a:ext uri="{FF2B5EF4-FFF2-40B4-BE49-F238E27FC236}">
                <a16:creationId xmlns:a16="http://schemas.microsoft.com/office/drawing/2014/main" id="{CC0A5D84-4375-C399-6DB9-4BD64FB24CD1}"/>
              </a:ext>
            </a:extLst>
          </p:cNvPr>
          <p:cNvSpPr txBox="1">
            <a:spLocks/>
          </p:cNvSpPr>
          <p:nvPr/>
        </p:nvSpPr>
        <p:spPr>
          <a:xfrm>
            <a:off x="457200" y="1601809"/>
            <a:ext cx="10686422" cy="481908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1800" b="0" i="0" u="none" strike="noStrike" kern="1200" cap="none" spc="0" normalizeH="0" baseline="0" noProof="0" dirty="0">
              <a:ln>
                <a:noFill/>
              </a:ln>
              <a:solidFill>
                <a:sysClr val="windowText" lastClr="000000"/>
              </a:solidFill>
              <a:effectLst/>
              <a:uLnTx/>
              <a:uFillTx/>
              <a:latin typeface="Arial"/>
              <a:ea typeface="+mn-ea"/>
              <a:cs typeface="Arial"/>
            </a:endParaRPr>
          </a:p>
        </p:txBody>
      </p:sp>
      <p:sp>
        <p:nvSpPr>
          <p:cNvPr id="5" name="Content Placeholder 2">
            <a:extLst>
              <a:ext uri="{FF2B5EF4-FFF2-40B4-BE49-F238E27FC236}">
                <a16:creationId xmlns:a16="http://schemas.microsoft.com/office/drawing/2014/main" id="{42899747-E1E6-6999-639A-29B40E11DDC5}"/>
              </a:ext>
            </a:extLst>
          </p:cNvPr>
          <p:cNvSpPr txBox="1">
            <a:spLocks/>
          </p:cNvSpPr>
          <p:nvPr/>
        </p:nvSpPr>
        <p:spPr>
          <a:xfrm>
            <a:off x="457200" y="1769880"/>
            <a:ext cx="11048163" cy="49223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sz="1600" dirty="0"/>
          </a:p>
        </p:txBody>
      </p:sp>
      <p:sp>
        <p:nvSpPr>
          <p:cNvPr id="6" name="Content Placeholder 2">
            <a:extLst>
              <a:ext uri="{FF2B5EF4-FFF2-40B4-BE49-F238E27FC236}">
                <a16:creationId xmlns:a16="http://schemas.microsoft.com/office/drawing/2014/main" id="{B043CF8F-A69B-F6B2-11DC-F55E72E43174}"/>
              </a:ext>
            </a:extLst>
          </p:cNvPr>
          <p:cNvSpPr txBox="1">
            <a:spLocks/>
          </p:cNvSpPr>
          <p:nvPr/>
        </p:nvSpPr>
        <p:spPr>
          <a:xfrm>
            <a:off x="457199" y="1591491"/>
            <a:ext cx="11048163" cy="4568087"/>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000" b="0" i="0" u="none" strike="noStrike" kern="1200" cap="none" spc="0" normalizeH="0" baseline="0" noProof="0" dirty="0">
                <a:ln>
                  <a:noFill/>
                </a:ln>
                <a:solidFill>
                  <a:sysClr val="windowText" lastClr="000000"/>
                </a:solidFill>
                <a:effectLst/>
                <a:uLnTx/>
                <a:uFillTx/>
                <a:latin typeface="Raleway SemiBold" pitchFamily="2" charset="0"/>
              </a:rPr>
              <a:t>Exams</a:t>
            </a:r>
          </a:p>
          <a:p>
            <a:pPr lvl="1"/>
            <a:r>
              <a:rPr kumimoji="0" lang="en-US" sz="1600" b="0" i="0" u="none" strike="noStrike" kern="1200" cap="none" spc="0" normalizeH="0" baseline="0" noProof="0" dirty="0">
                <a:ln>
                  <a:noFill/>
                </a:ln>
                <a:solidFill>
                  <a:sysClr val="windowText" lastClr="000000"/>
                </a:solidFill>
                <a:effectLst/>
                <a:uLnTx/>
                <a:uFillTx/>
                <a:latin typeface="Raleway SemiBold" pitchFamily="2" charset="0"/>
              </a:rPr>
              <a:t>Students must pass FRMCA exams for Levels 1 and 2</a:t>
            </a:r>
            <a:endParaRPr kumimoji="0" lang="en-US" sz="3000" b="0" i="0" u="none" strike="noStrike" kern="1200" cap="none" spc="0" normalizeH="0" baseline="0" noProof="0" dirty="0">
              <a:ln>
                <a:noFill/>
              </a:ln>
              <a:solidFill>
                <a:sysClr val="windowText" lastClr="000000"/>
              </a:solidFill>
              <a:effectLst/>
              <a:uLnTx/>
              <a:uFillTx/>
              <a:latin typeface="Raleway SemiBold" pitchFamily="2"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000" b="0" i="0" u="none" strike="noStrike" kern="1200" cap="none" spc="0" normalizeH="0" baseline="0" noProof="0" dirty="0">
                <a:ln>
                  <a:noFill/>
                </a:ln>
                <a:solidFill>
                  <a:sysClr val="windowText" lastClr="000000"/>
                </a:solidFill>
                <a:effectLst/>
                <a:uLnTx/>
                <a:uFillTx/>
                <a:latin typeface="Raleway SemiBold" pitchFamily="2" charset="0"/>
              </a:rPr>
              <a:t>Competencies</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600" b="0" i="0" u="none" strike="noStrike" kern="1200" cap="none" spc="0" normalizeH="0" baseline="0" noProof="0" dirty="0">
                <a:ln>
                  <a:noFill/>
                </a:ln>
                <a:solidFill>
                  <a:sysClr val="windowText" lastClr="000000"/>
                </a:solidFill>
                <a:effectLst/>
                <a:uLnTx/>
                <a:uFillTx/>
                <a:latin typeface="Raleway SemiBold" pitchFamily="2" charset="0"/>
              </a:rPr>
              <a:t>Students must verify they have mastery of 52 of the 75 competencies (70%)</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000" b="0" i="0" u="none" strike="noStrike" kern="1200" cap="none" spc="0" normalizeH="0" baseline="0" noProof="0" dirty="0">
                <a:ln>
                  <a:noFill/>
                </a:ln>
                <a:solidFill>
                  <a:sysClr val="windowText" lastClr="000000"/>
                </a:solidFill>
                <a:effectLst/>
                <a:uLnTx/>
                <a:uFillTx/>
                <a:latin typeface="Raleway SemiBold" pitchFamily="2" charset="0"/>
              </a:rPr>
              <a:t>Work Hours</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600" b="0" i="0" u="none" strike="noStrike" kern="1200" cap="none" spc="0" normalizeH="0" baseline="0" noProof="0" dirty="0">
                <a:ln>
                  <a:noFill/>
                </a:ln>
                <a:effectLst/>
                <a:uLnTx/>
                <a:uFillTx/>
                <a:latin typeface="Raleway SemiBold"/>
              </a:rPr>
              <a:t>To attain a COA, students must show proof of work or involvement in the restaurant, foodservice, and/or </a:t>
            </a:r>
            <a:r>
              <a:rPr kumimoji="0" lang="en-US" sz="1600" b="0" i="0" u="none" strike="noStrike" kern="1200" cap="none" spc="0" normalizeH="0" baseline="0" noProof="0">
                <a:ln>
                  <a:noFill/>
                </a:ln>
                <a:effectLst/>
                <a:uLnTx/>
                <a:uFillTx/>
                <a:latin typeface="Raleway SemiBold"/>
              </a:rPr>
              <a:t>hospitality industries totaling 400 hours</a:t>
            </a:r>
            <a:endParaRPr lang="en-US" sz="1600" b="0" i="0" u="none" strike="noStrike" kern="1200" cap="none" spc="0" normalizeH="0" baseline="0" noProof="0">
              <a:ln>
                <a:noFill/>
              </a:ln>
              <a:effectLst/>
              <a:uLnTx/>
              <a:uFillTx/>
              <a:latin typeface="Raleway SemiBold"/>
            </a:endParaRP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600" b="0" i="0" u="none" strike="noStrike" kern="1200" cap="none" spc="0" normalizeH="0" baseline="0" noProof="0" dirty="0">
                <a:ln>
                  <a:noFill/>
                </a:ln>
                <a:effectLst/>
                <a:uLnTx/>
                <a:uFillTx/>
                <a:latin typeface="Raleway SemiBold"/>
              </a:rPr>
              <a:t>Students may meet the requirement by participating in either paid foodservice jobs or “alternative” </a:t>
            </a:r>
            <a:r>
              <a:rPr kumimoji="0" lang="en-US" sz="1600" b="0" i="0" u="none" strike="noStrike" kern="1200" cap="none" spc="0" normalizeH="0" baseline="0" noProof="0">
                <a:ln>
                  <a:noFill/>
                </a:ln>
                <a:effectLst/>
                <a:uLnTx/>
                <a:uFillTx/>
                <a:latin typeface="Raleway SemiBold"/>
              </a:rPr>
              <a:t>hospitality-related jobs or activities. Jobs may be paid or unpaid (due to the nature of the task</a:t>
            </a:r>
            <a:r>
              <a:rPr lang="en-US" sz="1600">
                <a:latin typeface="Raleway SemiBold"/>
              </a:rPr>
              <a:t>)</a:t>
            </a:r>
            <a:endParaRPr kumimoji="0" lang="en-US" sz="2000" b="0" i="0" u="none" strike="noStrike" kern="1200" cap="none" spc="0" normalizeH="0" baseline="0" noProof="0" dirty="0">
              <a:ln>
                <a:noFill/>
              </a:ln>
              <a:solidFill>
                <a:sysClr val="windowText" lastClr="000000"/>
              </a:solidFill>
              <a:effectLst/>
              <a:uLnTx/>
              <a:uFillTx/>
              <a:latin typeface="Raleway SemiBold" pitchFamily="2"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000" b="0" i="0" u="none" strike="noStrike" kern="1200" cap="none" spc="0" normalizeH="0" baseline="0" noProof="0" dirty="0">
                <a:ln>
                  <a:noFill/>
                </a:ln>
                <a:solidFill>
                  <a:sysClr val="windowText" lastClr="000000"/>
                </a:solidFill>
                <a:effectLst/>
                <a:uLnTx/>
                <a:uFillTx/>
                <a:latin typeface="Raleway SemiBold" pitchFamily="2" charset="0"/>
              </a:rPr>
              <a:t>Expiration</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600" b="0" i="0" u="none" strike="noStrike" kern="1200" cap="none" spc="0" normalizeH="0" baseline="0" noProof="0" dirty="0">
                <a:ln>
                  <a:noFill/>
                </a:ln>
                <a:solidFill>
                  <a:sysClr val="windowText" lastClr="000000"/>
                </a:solidFill>
                <a:effectLst/>
                <a:uLnTx/>
                <a:uFillTx/>
                <a:latin typeface="Raleway SemiBold" pitchFamily="2" charset="0"/>
              </a:rPr>
              <a:t>Students are able to enter valid work hours from up to one year prior to and three years following the date of the Level 1 exam. For example:</a:t>
            </a: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a:ln>
                  <a:noFill/>
                </a:ln>
                <a:solidFill>
                  <a:sysClr val="windowText" lastClr="000000"/>
                </a:solidFill>
                <a:effectLst/>
                <a:uLnTx/>
                <a:uFillTx/>
                <a:latin typeface="Raleway SemiBold" pitchFamily="2" charset="0"/>
              </a:rPr>
              <a:t>John Doe passes his Level 1 exam on </a:t>
            </a:r>
            <a:r>
              <a:rPr kumimoji="0" lang="en-US" sz="1400" b="0" i="0" u="sng" strike="noStrike" kern="1200" cap="none" spc="0" normalizeH="0" baseline="0" noProof="0" dirty="0">
                <a:ln>
                  <a:noFill/>
                </a:ln>
                <a:solidFill>
                  <a:sysClr val="windowText" lastClr="000000"/>
                </a:solidFill>
                <a:effectLst/>
                <a:uLnTx/>
                <a:uFillTx/>
                <a:latin typeface="Raleway SemiBold" pitchFamily="2" charset="0"/>
              </a:rPr>
              <a:t>5/5/2022</a:t>
            </a:r>
            <a:r>
              <a:rPr kumimoji="0" lang="en-US" sz="1400" b="0" i="0" u="none" strike="noStrike" kern="1200" cap="none" spc="0" normalizeH="0" baseline="0" noProof="0" dirty="0">
                <a:ln>
                  <a:noFill/>
                </a:ln>
                <a:solidFill>
                  <a:sysClr val="windowText" lastClr="000000"/>
                </a:solidFill>
                <a:effectLst/>
                <a:uLnTx/>
                <a:uFillTx/>
                <a:latin typeface="Raleway SemiBold" pitchFamily="2" charset="0"/>
              </a:rPr>
              <a:t>. </a:t>
            </a:r>
          </a:p>
          <a:p>
            <a:pPr marL="1143000" marR="0" lvl="2" indent="-228600" algn="l" defTabSz="457200" rtl="0" eaLnBrk="1" fontAlgn="auto" latinLnBrk="0" hangingPunct="1">
              <a:lnSpc>
                <a:spcPct val="100000"/>
              </a:lnSpc>
              <a:spcBef>
                <a:spcPts val="0"/>
              </a:spcBef>
              <a:spcAft>
                <a:spcPts val="0"/>
              </a:spcAft>
              <a:buClrTx/>
              <a:buSzTx/>
              <a:buFont typeface="Arial"/>
              <a:buChar char="•"/>
              <a:tabLst/>
              <a:defRPr/>
            </a:pPr>
            <a:r>
              <a:rPr kumimoji="0" lang="en-US" sz="1400" b="0" i="0" u="none" strike="noStrike" kern="1200" cap="none" spc="0" normalizeH="0" baseline="0" noProof="0" dirty="0">
                <a:ln>
                  <a:noFill/>
                </a:ln>
                <a:solidFill>
                  <a:sysClr val="windowText" lastClr="000000"/>
                </a:solidFill>
                <a:effectLst/>
                <a:uLnTx/>
                <a:uFillTx/>
                <a:latin typeface="Raleway SemiBold" pitchFamily="2" charset="0"/>
              </a:rPr>
              <a:t>John Doe can go back in his records and enter work hours he did from </a:t>
            </a:r>
            <a:r>
              <a:rPr kumimoji="0" lang="en-US" sz="1400" b="0" i="0" u="sng" strike="noStrike" kern="1200" cap="none" spc="0" normalizeH="0" baseline="0" noProof="0" dirty="0">
                <a:ln>
                  <a:noFill/>
                </a:ln>
                <a:solidFill>
                  <a:sysClr val="windowText" lastClr="000000"/>
                </a:solidFill>
                <a:effectLst/>
                <a:uLnTx/>
                <a:uFillTx/>
                <a:latin typeface="Raleway SemiBold" pitchFamily="2" charset="0"/>
              </a:rPr>
              <a:t>5/5/2021</a:t>
            </a:r>
            <a:r>
              <a:rPr kumimoji="0" lang="en-US" sz="1400" b="0" i="0" u="none" strike="noStrike" kern="1200" cap="none" spc="0" normalizeH="0" baseline="0" noProof="0" dirty="0">
                <a:ln>
                  <a:noFill/>
                </a:ln>
                <a:solidFill>
                  <a:sysClr val="windowText" lastClr="000000"/>
                </a:solidFill>
                <a:effectLst/>
                <a:uLnTx/>
                <a:uFillTx/>
                <a:latin typeface="Raleway SemiBold" pitchFamily="2" charset="0"/>
              </a:rPr>
              <a:t> and forward.</a:t>
            </a:r>
          </a:p>
          <a:p>
            <a:pPr marL="1143000" marR="0" lvl="2" indent="-228600" algn="l" defTabSz="457200" rtl="0" eaLnBrk="1" fontAlgn="auto" latinLnBrk="0" hangingPunct="1">
              <a:lnSpc>
                <a:spcPct val="100000"/>
              </a:lnSpc>
              <a:spcBef>
                <a:spcPts val="0"/>
              </a:spcBef>
              <a:spcAft>
                <a:spcPts val="0"/>
              </a:spcAft>
              <a:buClrTx/>
              <a:buSzTx/>
              <a:buFont typeface="Arial"/>
              <a:buChar char="•"/>
              <a:tabLst/>
              <a:defRPr/>
            </a:pPr>
            <a:r>
              <a:rPr kumimoji="0" lang="en-US" sz="1400" b="0" i="0" u="none" strike="noStrike" kern="1200" cap="none" spc="0" normalizeH="0" baseline="0" noProof="0" dirty="0">
                <a:ln>
                  <a:noFill/>
                </a:ln>
                <a:solidFill>
                  <a:sysClr val="windowText" lastClr="000000"/>
                </a:solidFill>
                <a:effectLst/>
                <a:uLnTx/>
                <a:uFillTx/>
                <a:latin typeface="Raleway SemiBold" pitchFamily="2" charset="0"/>
              </a:rPr>
              <a:t>His COA application will expire on </a:t>
            </a:r>
            <a:r>
              <a:rPr kumimoji="0" lang="en-US" sz="1400" b="0" i="0" u="sng" strike="noStrike" kern="1200" cap="none" spc="0" normalizeH="0" baseline="0" noProof="0" dirty="0">
                <a:ln>
                  <a:noFill/>
                </a:ln>
                <a:solidFill>
                  <a:sysClr val="windowText" lastClr="000000"/>
                </a:solidFill>
                <a:effectLst/>
                <a:uLnTx/>
                <a:uFillTx/>
                <a:latin typeface="Raleway SemiBold" pitchFamily="2" charset="0"/>
              </a:rPr>
              <a:t>5/5/2025</a:t>
            </a:r>
            <a:r>
              <a:rPr kumimoji="0" lang="en-US" sz="1400" b="0" i="0" u="none" strike="noStrike" kern="1200" cap="none" spc="0" normalizeH="0" baseline="0" noProof="0" dirty="0">
                <a:ln>
                  <a:noFill/>
                </a:ln>
                <a:solidFill>
                  <a:sysClr val="windowText" lastClr="000000"/>
                </a:solidFill>
                <a:effectLst/>
                <a:uLnTx/>
                <a:uFillTx/>
                <a:latin typeface="Raleway SemiBold" pitchFamily="2" charset="0"/>
              </a:rPr>
              <a:t>.</a:t>
            </a:r>
          </a:p>
        </p:txBody>
      </p:sp>
    </p:spTree>
    <p:extLst>
      <p:ext uri="{BB962C8B-B14F-4D97-AF65-F5344CB8AC3E}">
        <p14:creationId xmlns:p14="http://schemas.microsoft.com/office/powerpoint/2010/main" val="4079942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52879-50A2-0653-1EE7-66B24876ADE4}"/>
              </a:ext>
            </a:extLst>
          </p:cNvPr>
          <p:cNvSpPr>
            <a:spLocks noGrp="1"/>
          </p:cNvSpPr>
          <p:nvPr>
            <p:ph type="title"/>
          </p:nvPr>
        </p:nvSpPr>
        <p:spPr/>
        <p:txBody>
          <a:bodyPr/>
          <a:lstStyle/>
          <a:p>
            <a:r>
              <a:rPr lang="en-US" dirty="0"/>
              <a:t>Certificate of Achievement (COA)</a:t>
            </a:r>
          </a:p>
        </p:txBody>
      </p:sp>
      <p:graphicFrame>
        <p:nvGraphicFramePr>
          <p:cNvPr id="8" name="Object 7">
            <a:extLst>
              <a:ext uri="{FF2B5EF4-FFF2-40B4-BE49-F238E27FC236}">
                <a16:creationId xmlns:a16="http://schemas.microsoft.com/office/drawing/2014/main" id="{190E559B-2FEC-6345-6947-93725F3D22B2}"/>
              </a:ext>
            </a:extLst>
          </p:cNvPr>
          <p:cNvGraphicFramePr>
            <a:graphicFrameLocks noChangeAspect="1"/>
          </p:cNvGraphicFramePr>
          <p:nvPr>
            <p:extLst>
              <p:ext uri="{D42A27DB-BD31-4B8C-83A1-F6EECF244321}">
                <p14:modId xmlns:p14="http://schemas.microsoft.com/office/powerpoint/2010/main" val="3441463830"/>
              </p:ext>
            </p:extLst>
          </p:nvPr>
        </p:nvGraphicFramePr>
        <p:xfrm>
          <a:off x="1461763" y="1962150"/>
          <a:ext cx="9268473" cy="4574760"/>
        </p:xfrm>
        <a:graphic>
          <a:graphicData uri="http://schemas.openxmlformats.org/presentationml/2006/ole">
            <mc:AlternateContent xmlns:mc="http://schemas.openxmlformats.org/markup-compatibility/2006">
              <mc:Choice xmlns:v="urn:schemas-microsoft-com:vml" Requires="v">
                <p:oleObj name="Document" r:id="rId3" imgW="5956042" imgH="2940530" progId="Word.Document.12">
                  <p:embed/>
                </p:oleObj>
              </mc:Choice>
              <mc:Fallback>
                <p:oleObj name="Document" r:id="rId3" imgW="5956042" imgH="2940530" progId="Word.Document.12">
                  <p:embed/>
                  <p:pic>
                    <p:nvPicPr>
                      <p:cNvPr id="8" name="Object 7">
                        <a:extLst>
                          <a:ext uri="{FF2B5EF4-FFF2-40B4-BE49-F238E27FC236}">
                            <a16:creationId xmlns:a16="http://schemas.microsoft.com/office/drawing/2014/main" id="{190E559B-2FEC-6345-6947-93725F3D22B2}"/>
                          </a:ext>
                        </a:extLst>
                      </p:cNvPr>
                      <p:cNvPicPr/>
                      <p:nvPr/>
                    </p:nvPicPr>
                    <p:blipFill>
                      <a:blip r:embed="rId4"/>
                      <a:stretch>
                        <a:fillRect/>
                      </a:stretch>
                    </p:blipFill>
                    <p:spPr>
                      <a:xfrm>
                        <a:off x="1461763" y="1962150"/>
                        <a:ext cx="9268473" cy="4574760"/>
                      </a:xfrm>
                      <a:prstGeom prst="rect">
                        <a:avLst/>
                      </a:prstGeom>
                    </p:spPr>
                  </p:pic>
                </p:oleObj>
              </mc:Fallback>
            </mc:AlternateContent>
          </a:graphicData>
        </a:graphic>
      </p:graphicFrame>
    </p:spTree>
    <p:extLst>
      <p:ext uri="{BB962C8B-B14F-4D97-AF65-F5344CB8AC3E}">
        <p14:creationId xmlns:p14="http://schemas.microsoft.com/office/powerpoint/2010/main" val="3764280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3CA42-8867-6272-EBC4-C7FA0FA4010D}"/>
              </a:ext>
            </a:extLst>
          </p:cNvPr>
          <p:cNvSpPr>
            <a:spLocks noGrp="1"/>
          </p:cNvSpPr>
          <p:nvPr>
            <p:ph type="title"/>
          </p:nvPr>
        </p:nvSpPr>
        <p:spPr/>
        <p:txBody>
          <a:bodyPr/>
          <a:lstStyle/>
          <a:p>
            <a:r>
              <a:rPr lang="en-US" dirty="0"/>
              <a:t>Competition</a:t>
            </a:r>
          </a:p>
        </p:txBody>
      </p:sp>
      <p:sp>
        <p:nvSpPr>
          <p:cNvPr id="4" name="Content Placeholder 2">
            <a:extLst>
              <a:ext uri="{FF2B5EF4-FFF2-40B4-BE49-F238E27FC236}">
                <a16:creationId xmlns:a16="http://schemas.microsoft.com/office/drawing/2014/main" id="{CC0A5D84-4375-C399-6DB9-4BD64FB24CD1}"/>
              </a:ext>
            </a:extLst>
          </p:cNvPr>
          <p:cNvSpPr txBox="1">
            <a:spLocks/>
          </p:cNvSpPr>
          <p:nvPr/>
        </p:nvSpPr>
        <p:spPr>
          <a:xfrm>
            <a:off x="457200" y="1601809"/>
            <a:ext cx="10686422" cy="481908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1800" b="0" i="0" u="none" strike="noStrike" kern="1200" cap="none" spc="0" normalizeH="0" baseline="0" noProof="0" dirty="0">
              <a:ln>
                <a:noFill/>
              </a:ln>
              <a:solidFill>
                <a:sysClr val="windowText" lastClr="000000"/>
              </a:solidFill>
              <a:effectLst/>
              <a:uLnTx/>
              <a:uFillTx/>
              <a:latin typeface="Arial"/>
              <a:ea typeface="+mn-ea"/>
              <a:cs typeface="Arial"/>
            </a:endParaRPr>
          </a:p>
        </p:txBody>
      </p:sp>
      <p:sp>
        <p:nvSpPr>
          <p:cNvPr id="5" name="Content Placeholder 2">
            <a:extLst>
              <a:ext uri="{FF2B5EF4-FFF2-40B4-BE49-F238E27FC236}">
                <a16:creationId xmlns:a16="http://schemas.microsoft.com/office/drawing/2014/main" id="{42899747-E1E6-6999-639A-29B40E11DDC5}"/>
              </a:ext>
            </a:extLst>
          </p:cNvPr>
          <p:cNvSpPr txBox="1">
            <a:spLocks/>
          </p:cNvSpPr>
          <p:nvPr/>
        </p:nvSpPr>
        <p:spPr>
          <a:xfrm>
            <a:off x="457200" y="1769880"/>
            <a:ext cx="11048163" cy="49223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sz="1600" dirty="0"/>
          </a:p>
        </p:txBody>
      </p:sp>
      <p:sp>
        <p:nvSpPr>
          <p:cNvPr id="6" name="Content Placeholder 2">
            <a:extLst>
              <a:ext uri="{FF2B5EF4-FFF2-40B4-BE49-F238E27FC236}">
                <a16:creationId xmlns:a16="http://schemas.microsoft.com/office/drawing/2014/main" id="{B043CF8F-A69B-F6B2-11DC-F55E72E43174}"/>
              </a:ext>
            </a:extLst>
          </p:cNvPr>
          <p:cNvSpPr txBox="1">
            <a:spLocks/>
          </p:cNvSpPr>
          <p:nvPr/>
        </p:nvSpPr>
        <p:spPr>
          <a:xfrm>
            <a:off x="457199" y="1591491"/>
            <a:ext cx="11178792" cy="5100711"/>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latin typeface="Raleway SemiBold"/>
              </a:rPr>
              <a:t>Showcase of ProStart student talent, innovation, and entrepreneurship</a:t>
            </a:r>
          </a:p>
          <a:p>
            <a:r>
              <a:rPr lang="en-US" sz="1800" dirty="0">
                <a:latin typeface="Raleway SemiBold"/>
              </a:rPr>
              <a:t>Culinary teams prepare a 3 course menu - appetizer, entrée, and dessert - in 60 minutes without running water or electricity</a:t>
            </a:r>
            <a:endParaRPr lang="en-US" sz="1800" dirty="0">
              <a:latin typeface="Raleway SemiBold" pitchFamily="2" charset="0"/>
            </a:endParaRPr>
          </a:p>
          <a:p>
            <a:r>
              <a:rPr lang="en-US" sz="1800" dirty="0">
                <a:latin typeface="Raleway SemiBold"/>
              </a:rPr>
              <a:t>Management teams create and present an original restaurant concept that integrates operations, marketing, look and feel, and menu recipes and costing</a:t>
            </a:r>
            <a:endParaRPr lang="en-US" sz="1800" dirty="0">
              <a:latin typeface="Raleway SemiBold" pitchFamily="2" charset="0"/>
            </a:endParaRPr>
          </a:p>
          <a:p>
            <a:r>
              <a:rPr lang="en-US" sz="1600" dirty="0">
                <a:latin typeface="Raleway SemiBold"/>
              </a:rPr>
              <a:t>State PSIs</a:t>
            </a:r>
          </a:p>
          <a:p>
            <a:pPr lvl="1"/>
            <a:r>
              <a:rPr lang="en-US" sz="1600" dirty="0">
                <a:latin typeface="Raleway SemiBold" pitchFamily="2" charset="0"/>
              </a:rPr>
              <a:t>Team numbers vary by number of ProStart program schools in the State</a:t>
            </a:r>
          </a:p>
          <a:p>
            <a:pPr lvl="1"/>
            <a:r>
              <a:rPr lang="en-US" sz="1600" dirty="0">
                <a:latin typeface="Raleway SemiBold"/>
              </a:rPr>
              <a:t>Many states utilize exact or slightly modified NPSI rules (e.g. no alcohol, logistics, etc.)</a:t>
            </a:r>
          </a:p>
          <a:p>
            <a:pPr lvl="1"/>
            <a:r>
              <a:rPr lang="en-US" sz="1600" dirty="0">
                <a:latin typeface="Raleway SemiBold" pitchFamily="2" charset="0"/>
              </a:rPr>
              <a:t>State Coordinators can download NRAEF’s national scoring rubrics from the Hub</a:t>
            </a:r>
          </a:p>
          <a:p>
            <a:r>
              <a:rPr lang="en-US" sz="1600" dirty="0">
                <a:latin typeface="Raleway SemiBold" pitchFamily="2" charset="0"/>
              </a:rPr>
              <a:t>NPSI</a:t>
            </a:r>
          </a:p>
          <a:p>
            <a:pPr lvl="1"/>
            <a:r>
              <a:rPr lang="en-US" sz="1600" dirty="0">
                <a:latin typeface="Raleway SemiBold" pitchFamily="2" charset="0"/>
              </a:rPr>
              <a:t>States send winning teams from management and culinary</a:t>
            </a:r>
          </a:p>
          <a:p>
            <a:pPr lvl="1"/>
            <a:r>
              <a:rPr lang="en-US" sz="1600" dirty="0">
                <a:latin typeface="Raleway SemiBold" pitchFamily="2" charset="0"/>
              </a:rPr>
              <a:t>Approximately 400 students compete annually</a:t>
            </a:r>
          </a:p>
          <a:p>
            <a:pPr lvl="1"/>
            <a:r>
              <a:rPr lang="en-US" sz="1600" dirty="0">
                <a:latin typeface="Raleway SemiBold" pitchFamily="2" charset="0"/>
              </a:rPr>
              <a:t>Winning teams have access to $200,000 in post-secondary scholarships from the NRAEF and other industry organizations</a:t>
            </a:r>
          </a:p>
        </p:txBody>
      </p:sp>
    </p:spTree>
    <p:extLst>
      <p:ext uri="{BB962C8B-B14F-4D97-AF65-F5344CB8AC3E}">
        <p14:creationId xmlns:p14="http://schemas.microsoft.com/office/powerpoint/2010/main" val="3238509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B90CE-1FC4-4DAE-8F69-542C8FF294E1}"/>
              </a:ext>
            </a:extLst>
          </p:cNvPr>
          <p:cNvSpPr>
            <a:spLocks noGrp="1"/>
          </p:cNvSpPr>
          <p:nvPr>
            <p:ph type="title"/>
          </p:nvPr>
        </p:nvSpPr>
        <p:spPr/>
        <p:txBody>
          <a:bodyPr/>
          <a:lstStyle/>
          <a:p>
            <a:r>
              <a:rPr lang="en-US" dirty="0"/>
              <a:t>Additional Programs</a:t>
            </a:r>
          </a:p>
        </p:txBody>
      </p:sp>
      <p:sp>
        <p:nvSpPr>
          <p:cNvPr id="3" name="Content Placeholder 2">
            <a:extLst>
              <a:ext uri="{FF2B5EF4-FFF2-40B4-BE49-F238E27FC236}">
                <a16:creationId xmlns:a16="http://schemas.microsoft.com/office/drawing/2014/main" id="{06C09D61-CE76-4207-B785-4661788C0309}"/>
              </a:ext>
            </a:extLst>
          </p:cNvPr>
          <p:cNvSpPr>
            <a:spLocks noGrp="1"/>
          </p:cNvSpPr>
          <p:nvPr>
            <p:ph sz="quarter" idx="10"/>
          </p:nvPr>
        </p:nvSpPr>
        <p:spPr>
          <a:xfrm>
            <a:off x="286869" y="1846914"/>
            <a:ext cx="11559989" cy="4182097"/>
          </a:xfrm>
        </p:spPr>
        <p:txBody>
          <a:bodyPr/>
          <a:lstStyle/>
          <a:p>
            <a:endParaRPr lang="en-US" dirty="0"/>
          </a:p>
          <a:p>
            <a:r>
              <a:rPr lang="en-US" dirty="0"/>
              <a:t>Educator Grants for Professional Development</a:t>
            </a:r>
          </a:p>
          <a:p>
            <a:r>
              <a:rPr lang="en-US" dirty="0"/>
              <a:t>Rachael Ray ProStart Grow Grants</a:t>
            </a:r>
          </a:p>
          <a:p>
            <a:r>
              <a:rPr lang="en-US" dirty="0"/>
              <a:t>Educator Professional Development</a:t>
            </a:r>
          </a:p>
          <a:p>
            <a:r>
              <a:rPr lang="en-US" dirty="0"/>
              <a:t>ProStart Educator Fellows</a:t>
            </a:r>
          </a:p>
          <a:p>
            <a:r>
              <a:rPr lang="en-US" dirty="0"/>
              <a:t>CTE (ProStart) Community for Educators in Mobilize</a:t>
            </a:r>
          </a:p>
          <a:p>
            <a:endParaRPr lang="en-US" dirty="0"/>
          </a:p>
          <a:p>
            <a:endParaRPr lang="en-US" dirty="0"/>
          </a:p>
        </p:txBody>
      </p:sp>
    </p:spTree>
    <p:extLst>
      <p:ext uri="{BB962C8B-B14F-4D97-AF65-F5344CB8AC3E}">
        <p14:creationId xmlns:p14="http://schemas.microsoft.com/office/powerpoint/2010/main" val="256342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FCF14-92B1-8360-2E0A-074ECB30F706}"/>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B85BBABA-0982-FFF7-E742-C75E7B14194E}"/>
              </a:ext>
            </a:extLst>
          </p:cNvPr>
          <p:cNvSpPr>
            <a:spLocks noGrp="1"/>
          </p:cNvSpPr>
          <p:nvPr>
            <p:ph sz="quarter" idx="10"/>
          </p:nvPr>
        </p:nvSpPr>
        <p:spPr>
          <a:xfrm>
            <a:off x="452860" y="1607452"/>
            <a:ext cx="6189785" cy="4674909"/>
          </a:xfrm>
        </p:spPr>
        <p:txBody>
          <a:bodyPr/>
          <a:lstStyle/>
          <a:p>
            <a:r>
              <a:rPr lang="en-US" dirty="0"/>
              <a:t>State of the Program</a:t>
            </a:r>
          </a:p>
          <a:p>
            <a:r>
              <a:rPr lang="en-US" dirty="0"/>
              <a:t>Program Specifics</a:t>
            </a:r>
          </a:p>
          <a:p>
            <a:pPr lvl="1"/>
            <a:r>
              <a:rPr lang="en-US" dirty="0"/>
              <a:t>Annual Timeline</a:t>
            </a:r>
          </a:p>
          <a:p>
            <a:pPr lvl="1"/>
            <a:r>
              <a:rPr lang="en-US" dirty="0"/>
              <a:t>Exams</a:t>
            </a:r>
          </a:p>
          <a:p>
            <a:pPr lvl="1"/>
            <a:r>
              <a:rPr lang="en-US" dirty="0"/>
              <a:t>COA</a:t>
            </a:r>
          </a:p>
          <a:p>
            <a:pPr lvl="1"/>
            <a:r>
              <a:rPr lang="en-US" dirty="0"/>
              <a:t>Competition</a:t>
            </a:r>
          </a:p>
          <a:p>
            <a:pPr lvl="1"/>
            <a:r>
              <a:rPr lang="en-US" dirty="0"/>
              <a:t>Special Programs</a:t>
            </a:r>
          </a:p>
          <a:p>
            <a:r>
              <a:rPr lang="en-US" dirty="0"/>
              <a:t>CTE Community in Mobilize</a:t>
            </a:r>
          </a:p>
          <a:p>
            <a:endParaRPr lang="en-US" dirty="0"/>
          </a:p>
        </p:txBody>
      </p:sp>
    </p:spTree>
    <p:extLst>
      <p:ext uri="{BB962C8B-B14F-4D97-AF65-F5344CB8AC3E}">
        <p14:creationId xmlns:p14="http://schemas.microsoft.com/office/powerpoint/2010/main" val="3576999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1B205E-35EB-AE46-A0E9-46DF3FD9BD3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4499" t="3244" r="30832" b="63423"/>
          <a:stretch/>
        </p:blipFill>
        <p:spPr>
          <a:xfrm>
            <a:off x="3515861" y="350137"/>
            <a:ext cx="4269986" cy="3172478"/>
          </a:xfrm>
          <a:prstGeom prst="rect">
            <a:avLst/>
          </a:prstGeom>
          <a:noFill/>
        </p:spPr>
      </p:pic>
      <p:sp>
        <p:nvSpPr>
          <p:cNvPr id="13" name="Title 12">
            <a:extLst>
              <a:ext uri="{FF2B5EF4-FFF2-40B4-BE49-F238E27FC236}">
                <a16:creationId xmlns:a16="http://schemas.microsoft.com/office/drawing/2014/main" id="{E8BCE646-991A-7A45-867B-D4E6B0872E80}"/>
              </a:ext>
            </a:extLst>
          </p:cNvPr>
          <p:cNvSpPr>
            <a:spLocks noGrp="1"/>
          </p:cNvSpPr>
          <p:nvPr>
            <p:ph type="title"/>
          </p:nvPr>
        </p:nvSpPr>
        <p:spPr/>
        <p:txBody>
          <a:bodyPr lIns="91440" tIns="45720" rIns="91440" bIns="45720" anchor="t"/>
          <a:lstStyle/>
          <a:p>
            <a:r>
              <a:rPr lang="en-US" dirty="0">
                <a:latin typeface="Raleway Black"/>
              </a:rPr>
              <a:t>CTE (ProStart) Community in Mobilize</a:t>
            </a:r>
            <a:endParaRPr lang="en-US" dirty="0"/>
          </a:p>
        </p:txBody>
      </p:sp>
    </p:spTree>
    <p:extLst>
      <p:ext uri="{BB962C8B-B14F-4D97-AF65-F5344CB8AC3E}">
        <p14:creationId xmlns:p14="http://schemas.microsoft.com/office/powerpoint/2010/main" val="2889810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ogo&#10;&#10;Description automatically generated">
            <a:extLst>
              <a:ext uri="{FF2B5EF4-FFF2-40B4-BE49-F238E27FC236}">
                <a16:creationId xmlns:a16="http://schemas.microsoft.com/office/drawing/2014/main" id="{98D77C11-EF37-CC45-B231-7CF41DCFDE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47611" y="6307024"/>
            <a:ext cx="910279" cy="432255"/>
          </a:xfrm>
          <a:prstGeom prst="rect">
            <a:avLst/>
          </a:prstGeom>
        </p:spPr>
      </p:pic>
      <p:sp>
        <p:nvSpPr>
          <p:cNvPr id="12" name="Title 11">
            <a:extLst>
              <a:ext uri="{FF2B5EF4-FFF2-40B4-BE49-F238E27FC236}">
                <a16:creationId xmlns:a16="http://schemas.microsoft.com/office/drawing/2014/main" id="{A1FA00B9-DC08-FF48-BC73-C7A6EC73CBF4}"/>
              </a:ext>
            </a:extLst>
          </p:cNvPr>
          <p:cNvSpPr>
            <a:spLocks noGrp="1"/>
          </p:cNvSpPr>
          <p:nvPr>
            <p:ph type="title"/>
          </p:nvPr>
        </p:nvSpPr>
        <p:spPr/>
        <p:txBody>
          <a:bodyPr/>
          <a:lstStyle/>
          <a:p>
            <a:r>
              <a:rPr lang="en-US" dirty="0"/>
              <a:t>Welcome to Mobilize</a:t>
            </a:r>
          </a:p>
        </p:txBody>
      </p:sp>
      <p:pic>
        <p:nvPicPr>
          <p:cNvPr id="5" name="Picture 4">
            <a:extLst>
              <a:ext uri="{FF2B5EF4-FFF2-40B4-BE49-F238E27FC236}">
                <a16:creationId xmlns:a16="http://schemas.microsoft.com/office/drawing/2014/main" id="{54D7F46D-7136-E712-09AE-42CEC5C5B46B}"/>
              </a:ext>
            </a:extLst>
          </p:cNvPr>
          <p:cNvPicPr>
            <a:picLocks noChangeAspect="1"/>
          </p:cNvPicPr>
          <p:nvPr/>
        </p:nvPicPr>
        <p:blipFill>
          <a:blip r:embed="rId4"/>
          <a:stretch>
            <a:fillRect/>
          </a:stretch>
        </p:blipFill>
        <p:spPr>
          <a:xfrm>
            <a:off x="171491" y="1872511"/>
            <a:ext cx="5506358" cy="4425382"/>
          </a:xfrm>
          <a:prstGeom prst="rect">
            <a:avLst/>
          </a:prstGeom>
        </p:spPr>
      </p:pic>
      <p:sp>
        <p:nvSpPr>
          <p:cNvPr id="8" name="TextBox 7">
            <a:extLst>
              <a:ext uri="{FF2B5EF4-FFF2-40B4-BE49-F238E27FC236}">
                <a16:creationId xmlns:a16="http://schemas.microsoft.com/office/drawing/2014/main" id="{FC5F3371-A48F-BEC2-793B-22D0E60EC7E0}"/>
              </a:ext>
            </a:extLst>
          </p:cNvPr>
          <p:cNvSpPr txBox="1"/>
          <p:nvPr/>
        </p:nvSpPr>
        <p:spPr>
          <a:xfrm>
            <a:off x="5800778" y="1527656"/>
            <a:ext cx="6219731" cy="532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What is Mobilize?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Arial"/>
              </a:rPr>
              <a:t>Mobilize is an online community platform. The CTE/ProStart Community brings together educators and state coordinators across the country and the national CTE/ProStart team together in one place.  We created this group so all stakeholders may network, ask questions, share best practices, host events, and create a catalog of resources for current and new ProStart Educators.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Arial"/>
              </a:rPr>
              <a:t>CTE/ProStart Community Goals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162259"/>
              </a:solidFill>
              <a:effectLst/>
              <a:uLnTx/>
              <a:uFillTx/>
              <a:latin typeface="Calibri" panose="020F0502020204030204"/>
              <a:ea typeface="+mn-ea"/>
              <a:cs typeface="Arial"/>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Support, Encourage, Uplift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maximize ProStart program performance, teacher engagement, and student support with positive engagement in the community.</a:t>
            </a:r>
          </a:p>
          <a:p>
            <a:pPr marL="285750" marR="0" lvl="0"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Guided Community Member Engagement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use educator feedback and platform analytics to guide themes and overall support for community growth.</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Come for the network and resources,</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Stay to enjoy all </a:t>
            </a:r>
            <a:endParaRPr kumimoji="0" lang="en-US" sz="1800" b="1" i="0" u="none" strike="noStrike" kern="1200" cap="none" spc="0" normalizeH="0" baseline="0" noProof="0" dirty="0">
              <a:ln>
                <a:noFill/>
              </a:ln>
              <a:solidFill>
                <a:srgbClr val="162259"/>
              </a:solidFill>
              <a:effectLst/>
              <a:uLnTx/>
              <a:uFillTx/>
              <a:latin typeface="Calibri" panose="020F0502020204030204"/>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44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rrow&#10;&#10;Description automatically generated with low confidence">
            <a:extLst>
              <a:ext uri="{FF2B5EF4-FFF2-40B4-BE49-F238E27FC236}">
                <a16:creationId xmlns:a16="http://schemas.microsoft.com/office/drawing/2014/main" id="{A108C68D-1147-9D40-91D0-85D4948E4A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2" name="Picture 21">
            <a:extLst>
              <a:ext uri="{FF2B5EF4-FFF2-40B4-BE49-F238E27FC236}">
                <a16:creationId xmlns:a16="http://schemas.microsoft.com/office/drawing/2014/main" id="{E10367B4-9F58-6741-8D8D-3DC3054E8F4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008385" y="1864248"/>
            <a:ext cx="2920181" cy="1703388"/>
          </a:xfrm>
          <a:prstGeom prst="rect">
            <a:avLst/>
          </a:prstGeom>
        </p:spPr>
      </p:pic>
      <p:pic>
        <p:nvPicPr>
          <p:cNvPr id="5" name="Picture 4" descr="Logo&#10;&#10;Description automatically generated">
            <a:extLst>
              <a:ext uri="{FF2B5EF4-FFF2-40B4-BE49-F238E27FC236}">
                <a16:creationId xmlns:a16="http://schemas.microsoft.com/office/drawing/2014/main" id="{22DBABF5-5F77-7646-A31A-A69C16E186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95291" y="271560"/>
            <a:ext cx="2654839" cy="1260678"/>
          </a:xfrm>
          <a:prstGeom prst="rect">
            <a:avLst/>
          </a:prstGeom>
        </p:spPr>
      </p:pic>
      <p:sp>
        <p:nvSpPr>
          <p:cNvPr id="2" name="TextBox 1">
            <a:extLst>
              <a:ext uri="{FF2B5EF4-FFF2-40B4-BE49-F238E27FC236}">
                <a16:creationId xmlns:a16="http://schemas.microsoft.com/office/drawing/2014/main" id="{9B9DE1F1-3319-B336-8F04-0420B8792A66}"/>
              </a:ext>
            </a:extLst>
          </p:cNvPr>
          <p:cNvSpPr txBox="1"/>
          <p:nvPr/>
        </p:nvSpPr>
        <p:spPr>
          <a:xfrm>
            <a:off x="154642" y="335845"/>
            <a:ext cx="8794376" cy="6186309"/>
          </a:xfrm>
          <a:prstGeom prst="rect">
            <a:avLst/>
          </a:prstGeom>
          <a:solidFill>
            <a:schemeClr val="accent6">
              <a:lumMod val="20000"/>
              <a:lumOff val="80000"/>
            </a:schemeClr>
          </a:solidFill>
          <a:effectLst>
            <a:softEdge rad="63500"/>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Have you heard the news?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1C316C"/>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C316C"/>
                </a:solidFill>
                <a:effectLst/>
                <a:uLnTx/>
                <a:uFillTx/>
                <a:latin typeface="Calibri" panose="020F0502020204030204"/>
                <a:ea typeface="+mn-ea"/>
                <a:cs typeface="+mn-cs"/>
              </a:rPr>
              <a:t>The CTE Online Community in Mobilize provides a one stop shop for ProStart educators, coordinators, and the national ProStart team.  The goal of this community is for all stakeholders to network, share best practices, discuss trending topics, and access a library of resources in a positive, supportive online environment.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1C316C"/>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C316C"/>
                </a:solidFill>
                <a:effectLst/>
                <a:uLnTx/>
                <a:uFillTx/>
                <a:latin typeface="Calibri" panose="020F0502020204030204"/>
                <a:ea typeface="+mn-ea"/>
                <a:cs typeface="+mn-cs"/>
              </a:rPr>
              <a:t>All ProStart educators are encouraged to join!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Didn’t receive an invitation?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C316C"/>
                </a:solidFill>
                <a:effectLst/>
                <a:uLnTx/>
                <a:uFillTx/>
                <a:latin typeface="Calibri" panose="020F0502020204030204"/>
                <a:ea typeface="+mn-ea"/>
                <a:cs typeface="+mn-cs"/>
              </a:rPr>
              <a:t>Access the invitation request form here: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C316C"/>
                </a:solidFill>
                <a:effectLst/>
                <a:uLnTx/>
                <a:uFillTx/>
                <a:latin typeface="Calibri" panose="020F0502020204030204"/>
                <a:ea typeface="+mn-ea"/>
                <a:cs typeface="+mn-cs"/>
                <a:hlinkClick r:id="rId6">
                  <a:extLst>
                    <a:ext uri="{A12FA001-AC4F-418D-AE19-62706E023703}">
                      <ahyp:hlinkClr xmlns:ahyp="http://schemas.microsoft.com/office/drawing/2018/hyperlinkcolor" val="tx"/>
                    </a:ext>
                  </a:extLst>
                </a:hlinkClick>
              </a:rPr>
              <a:t>CTE (ProStart) Community Invitation Request</a:t>
            </a:r>
            <a:r>
              <a:rPr kumimoji="0" lang="en-US" sz="2000" b="0" i="0" u="none" strike="noStrike" kern="1200" cap="none" spc="0" normalizeH="0" baseline="0" noProof="0" dirty="0">
                <a:ln>
                  <a:noFill/>
                </a:ln>
                <a:solidFill>
                  <a:srgbClr val="1C316C"/>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C316C"/>
                </a:solidFill>
                <a:effectLst/>
                <a:uLnTx/>
                <a:uFillTx/>
                <a:latin typeface="Calibri" panose="020F0502020204030204"/>
                <a:ea typeface="+mn-ea"/>
                <a:cs typeface="+mn-cs"/>
              </a:rPr>
              <a:t>or via the QR Code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1C316C"/>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We can’t wait to see you in the community!</a:t>
            </a:r>
          </a:p>
        </p:txBody>
      </p:sp>
      <p:pic>
        <p:nvPicPr>
          <p:cNvPr id="8" name="Picture 7" descr="Qr code&#10;&#10;Description automatically generated">
            <a:extLst>
              <a:ext uri="{FF2B5EF4-FFF2-40B4-BE49-F238E27FC236}">
                <a16:creationId xmlns:a16="http://schemas.microsoft.com/office/drawing/2014/main" id="{6FDB6AAE-7FA2-9AE5-D2EA-D35BD7B3D563}"/>
              </a:ext>
            </a:extLst>
          </p:cNvPr>
          <p:cNvPicPr>
            <a:picLocks noChangeAspect="1"/>
          </p:cNvPicPr>
          <p:nvPr/>
        </p:nvPicPr>
        <p:blipFill>
          <a:blip r:embed="rId7"/>
          <a:stretch>
            <a:fillRect/>
          </a:stretch>
        </p:blipFill>
        <p:spPr>
          <a:xfrm>
            <a:off x="9086822" y="3899647"/>
            <a:ext cx="2763308" cy="2763308"/>
          </a:xfrm>
          <a:prstGeom prst="rect">
            <a:avLst/>
          </a:prstGeom>
        </p:spPr>
      </p:pic>
    </p:spTree>
    <p:extLst>
      <p:ext uri="{BB962C8B-B14F-4D97-AF65-F5344CB8AC3E}">
        <p14:creationId xmlns:p14="http://schemas.microsoft.com/office/powerpoint/2010/main" val="199791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1B205E-35EB-AE46-A0E9-46DF3FD9BD3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4499" t="3244" r="30832" b="63423"/>
          <a:stretch/>
        </p:blipFill>
        <p:spPr>
          <a:xfrm>
            <a:off x="3515861" y="350137"/>
            <a:ext cx="4269986" cy="3172478"/>
          </a:xfrm>
          <a:prstGeom prst="rect">
            <a:avLst/>
          </a:prstGeom>
          <a:noFill/>
        </p:spPr>
      </p:pic>
      <p:sp>
        <p:nvSpPr>
          <p:cNvPr id="13" name="Title 12">
            <a:extLst>
              <a:ext uri="{FF2B5EF4-FFF2-40B4-BE49-F238E27FC236}">
                <a16:creationId xmlns:a16="http://schemas.microsoft.com/office/drawing/2014/main" id="{E8BCE646-991A-7A45-867B-D4E6B0872E80}"/>
              </a:ext>
            </a:extLst>
          </p:cNvPr>
          <p:cNvSpPr>
            <a:spLocks noGrp="1"/>
          </p:cNvSpPr>
          <p:nvPr>
            <p:ph type="title"/>
          </p:nvPr>
        </p:nvSpPr>
        <p:spPr/>
        <p:txBody>
          <a:bodyPr lIns="91440" tIns="45720" rIns="91440" bIns="45720" anchor="t"/>
          <a:lstStyle/>
          <a:p>
            <a:r>
              <a:rPr lang="en-US" dirty="0">
                <a:latin typeface="Raleway Black"/>
              </a:rPr>
              <a:t>Questions???</a:t>
            </a:r>
            <a:endParaRPr lang="en-US" dirty="0"/>
          </a:p>
        </p:txBody>
      </p:sp>
    </p:spTree>
    <p:extLst>
      <p:ext uri="{BB962C8B-B14F-4D97-AF65-F5344CB8AC3E}">
        <p14:creationId xmlns:p14="http://schemas.microsoft.com/office/powerpoint/2010/main" val="405845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rrow&#10;&#10;Description automatically generated with low confidence">
            <a:extLst>
              <a:ext uri="{FF2B5EF4-FFF2-40B4-BE49-F238E27FC236}">
                <a16:creationId xmlns:a16="http://schemas.microsoft.com/office/drawing/2014/main" id="{6EC736FA-027F-3240-8706-A24A86617C2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7" name="Picture 16" descr="Logo&#10;&#10;Description automatically generated">
            <a:extLst>
              <a:ext uri="{FF2B5EF4-FFF2-40B4-BE49-F238E27FC236}">
                <a16:creationId xmlns:a16="http://schemas.microsoft.com/office/drawing/2014/main" id="{501F0F2F-5663-504F-855E-2D7D5F727F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95291" y="271560"/>
            <a:ext cx="2654839" cy="1260678"/>
          </a:xfrm>
          <a:prstGeom prst="rect">
            <a:avLst/>
          </a:prstGeom>
        </p:spPr>
      </p:pic>
      <p:sp>
        <p:nvSpPr>
          <p:cNvPr id="12" name="TextBox 10">
            <a:extLst>
              <a:ext uri="{FF2B5EF4-FFF2-40B4-BE49-F238E27FC236}">
                <a16:creationId xmlns:a16="http://schemas.microsoft.com/office/drawing/2014/main" id="{174D6414-2C79-1D4F-8FF7-54896B259AA4}"/>
              </a:ext>
            </a:extLst>
          </p:cNvPr>
          <p:cNvSpPr txBox="1">
            <a:spLocks noChangeArrowheads="1"/>
          </p:cNvSpPr>
          <p:nvPr/>
        </p:nvSpPr>
        <p:spPr bwMode="auto">
          <a:xfrm>
            <a:off x="7841973" y="6199090"/>
            <a:ext cx="37271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0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2200" b="1" i="1" u="none" strike="noStrike" kern="1200" cap="none" spc="0" normalizeH="0" baseline="0" noProof="0" dirty="0">
                <a:ln>
                  <a:noFill/>
                </a:ln>
                <a:solidFill>
                  <a:schemeClr val="bg1"/>
                </a:solidFill>
                <a:effectLst/>
                <a:uLnTx/>
                <a:uFillTx/>
                <a:latin typeface="Raleway" panose="020B0503030101060003" pitchFamily="34" charset="77"/>
              </a:rPr>
              <a:t>ChooseRestaurants.org</a:t>
            </a:r>
          </a:p>
        </p:txBody>
      </p:sp>
      <p:pic>
        <p:nvPicPr>
          <p:cNvPr id="22" name="Picture 21">
            <a:extLst>
              <a:ext uri="{FF2B5EF4-FFF2-40B4-BE49-F238E27FC236}">
                <a16:creationId xmlns:a16="http://schemas.microsoft.com/office/drawing/2014/main" id="{E10367B4-9F58-6741-8D8D-3DC3054E8F4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95948" y="1865369"/>
            <a:ext cx="2920181" cy="1703388"/>
          </a:xfrm>
          <a:prstGeom prst="rect">
            <a:avLst/>
          </a:prstGeom>
        </p:spPr>
      </p:pic>
      <p:sp>
        <p:nvSpPr>
          <p:cNvPr id="15" name="TextBox 10">
            <a:extLst>
              <a:ext uri="{FF2B5EF4-FFF2-40B4-BE49-F238E27FC236}">
                <a16:creationId xmlns:a16="http://schemas.microsoft.com/office/drawing/2014/main" id="{CCB967DB-3BAF-1E49-9F37-F61AC7F45DB0}"/>
              </a:ext>
            </a:extLst>
          </p:cNvPr>
          <p:cNvSpPr txBox="1">
            <a:spLocks noChangeArrowheads="1"/>
          </p:cNvSpPr>
          <p:nvPr/>
        </p:nvSpPr>
        <p:spPr bwMode="auto">
          <a:xfrm>
            <a:off x="3560039" y="4434131"/>
            <a:ext cx="12192000" cy="3873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0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marL="0" marR="0" lvl="0" indent="0" algn="ctr" defTabSz="457200" rtl="0" eaLnBrk="1" fontAlgn="base" latinLnBrk="0" hangingPunct="1">
              <a:lnSpc>
                <a:spcPts val="8000"/>
              </a:lnSpc>
              <a:spcBef>
                <a:spcPct val="0"/>
              </a:spcBef>
              <a:spcAft>
                <a:spcPct val="0"/>
              </a:spcAft>
              <a:buClrTx/>
              <a:buSzTx/>
              <a:buFontTx/>
              <a:buNone/>
              <a:tabLst/>
              <a:defRPr/>
            </a:pPr>
            <a:r>
              <a:rPr kumimoji="0" lang="en-US" altLang="en-US" sz="8800" b="1" u="none" strike="noStrike" kern="1200" cap="none" spc="0" normalizeH="0" baseline="0" noProof="0" dirty="0">
                <a:ln>
                  <a:noFill/>
                </a:ln>
                <a:solidFill>
                  <a:schemeClr val="bg1"/>
                </a:solidFill>
                <a:effectLst/>
                <a:uLnTx/>
                <a:uFillTx/>
                <a:latin typeface="Raleway Black" panose="020B0503030101060003" pitchFamily="34" charset="77"/>
              </a:rPr>
              <a:t>THANK </a:t>
            </a:r>
            <a:br>
              <a:rPr kumimoji="0" lang="en-US" altLang="en-US" sz="8800" b="1" u="none" strike="noStrike" kern="1200" cap="none" spc="0" normalizeH="0" baseline="0" noProof="0" dirty="0">
                <a:ln>
                  <a:noFill/>
                </a:ln>
                <a:solidFill>
                  <a:schemeClr val="bg1"/>
                </a:solidFill>
                <a:effectLst/>
                <a:uLnTx/>
                <a:uFillTx/>
                <a:latin typeface="Raleway Black" panose="020B0503030101060003" pitchFamily="34" charset="77"/>
              </a:rPr>
            </a:br>
            <a:r>
              <a:rPr kumimoji="0" lang="en-US" altLang="en-US" sz="8800" b="1" u="none" strike="noStrike" kern="1200" cap="none" spc="0" normalizeH="0" baseline="0" noProof="0" dirty="0">
                <a:ln>
                  <a:noFill/>
                </a:ln>
                <a:solidFill>
                  <a:schemeClr val="bg1"/>
                </a:solidFill>
                <a:effectLst/>
                <a:uLnTx/>
                <a:uFillTx/>
                <a:latin typeface="Raleway Black" panose="020B0503030101060003" pitchFamily="34" charset="77"/>
              </a:rPr>
              <a:t>YOU!</a:t>
            </a:r>
          </a:p>
        </p:txBody>
      </p:sp>
      <p:pic>
        <p:nvPicPr>
          <p:cNvPr id="3" name="Picture 2" descr="A plate of food&#10;&#10;Description automatically generated with medium confidence">
            <a:extLst>
              <a:ext uri="{FF2B5EF4-FFF2-40B4-BE49-F238E27FC236}">
                <a16:creationId xmlns:a16="http://schemas.microsoft.com/office/drawing/2014/main" id="{1CF230C9-5BBB-EF49-8A58-676792D5299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1424580" flipH="1">
            <a:off x="341870" y="132352"/>
            <a:ext cx="4080844" cy="2715011"/>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pic>
        <p:nvPicPr>
          <p:cNvPr id="6" name="Picture 5" descr="A group of people posing for a photo&#10;&#10;Description automatically generated with medium confidence">
            <a:extLst>
              <a:ext uri="{FF2B5EF4-FFF2-40B4-BE49-F238E27FC236}">
                <a16:creationId xmlns:a16="http://schemas.microsoft.com/office/drawing/2014/main" id="{CF6A88F1-5879-FB4F-83E9-9CBFF996B1E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21431407">
            <a:off x="3130914" y="831673"/>
            <a:ext cx="4233189" cy="3338712"/>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pic>
        <p:nvPicPr>
          <p:cNvPr id="18" name="Picture 17" descr="A picture containing indoor, person, food, kitchen&#10;&#10;Description automatically generated">
            <a:extLst>
              <a:ext uri="{FF2B5EF4-FFF2-40B4-BE49-F238E27FC236}">
                <a16:creationId xmlns:a16="http://schemas.microsoft.com/office/drawing/2014/main" id="{40ED93B5-6F84-0F44-96DD-92FA93105E0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229648">
            <a:off x="297473" y="2743852"/>
            <a:ext cx="3515139" cy="3455238"/>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pic>
        <p:nvPicPr>
          <p:cNvPr id="20" name="Picture 19" descr="A picture containing kitchen, indoor, preparing, person&#10;&#10;Description automatically generated">
            <a:extLst>
              <a:ext uri="{FF2B5EF4-FFF2-40B4-BE49-F238E27FC236}">
                <a16:creationId xmlns:a16="http://schemas.microsoft.com/office/drawing/2014/main" id="{4507E07F-1D7B-8242-A18E-9C9B2F142F60}"/>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rot="155547">
            <a:off x="2922103" y="4245710"/>
            <a:ext cx="3727175" cy="2223739"/>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Tree>
    <p:extLst>
      <p:ext uri="{BB962C8B-B14F-4D97-AF65-F5344CB8AC3E}">
        <p14:creationId xmlns:p14="http://schemas.microsoft.com/office/powerpoint/2010/main" val="163688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Picture 11" descr="A person wearing glasses and a tan jacket&#10;&#10;AI-generated content may be incorrect.">
            <a:extLst>
              <a:ext uri="{FF2B5EF4-FFF2-40B4-BE49-F238E27FC236}">
                <a16:creationId xmlns:a16="http://schemas.microsoft.com/office/drawing/2014/main" id="{EFD03B62-C683-E87B-A2CA-AF9CC6F9E5C8}"/>
              </a:ext>
            </a:extLst>
          </p:cNvPr>
          <p:cNvPicPr>
            <a:picLocks noChangeAspect="1"/>
          </p:cNvPicPr>
          <p:nvPr/>
        </p:nvPicPr>
        <p:blipFill>
          <a:blip r:embed="rId3"/>
          <a:stretch>
            <a:fillRect/>
          </a:stretch>
        </p:blipFill>
        <p:spPr>
          <a:xfrm>
            <a:off x="323473" y="1860589"/>
            <a:ext cx="3638550" cy="3617952"/>
          </a:xfrm>
          <a:prstGeom prst="rect">
            <a:avLst/>
          </a:prstGeom>
          <a:effectLst>
            <a:softEdge rad="63500"/>
          </a:effectLst>
        </p:spPr>
      </p:pic>
      <p:grpSp>
        <p:nvGrpSpPr>
          <p:cNvPr id="4" name="Group 3">
            <a:extLst>
              <a:ext uri="{FF2B5EF4-FFF2-40B4-BE49-F238E27FC236}">
                <a16:creationId xmlns:a16="http://schemas.microsoft.com/office/drawing/2014/main" id="{01D00269-6453-BF14-3EA3-8CF8974EAD7F}"/>
              </a:ext>
            </a:extLst>
          </p:cNvPr>
          <p:cNvGrpSpPr/>
          <p:nvPr/>
        </p:nvGrpSpPr>
        <p:grpSpPr>
          <a:xfrm>
            <a:off x="4366726" y="1825625"/>
            <a:ext cx="3265345" cy="4425825"/>
            <a:chOff x="871538" y="1825625"/>
            <a:chExt cx="2847975" cy="4351338"/>
          </a:xfrm>
        </p:grpSpPr>
        <p:pic>
          <p:nvPicPr>
            <p:cNvPr id="10" name="Picture 9">
              <a:extLst>
                <a:ext uri="{FF2B5EF4-FFF2-40B4-BE49-F238E27FC236}">
                  <a16:creationId xmlns:a16="http://schemas.microsoft.com/office/drawing/2014/main" id="{AEE47C36-5A66-B29F-8F7B-73B8ADCE50FE}"/>
                </a:ext>
              </a:extLst>
            </p:cNvPr>
            <p:cNvPicPr>
              <a:picLocks noChangeAspect="1"/>
            </p:cNvPicPr>
            <p:nvPr/>
          </p:nvPicPr>
          <p:blipFill>
            <a:blip r:embed="rId4"/>
            <a:srcRect l="8902" r="8902"/>
            <a:stretch/>
          </p:blipFill>
          <p:spPr>
            <a:xfrm>
              <a:off x="871538" y="1825625"/>
              <a:ext cx="2847975" cy="4351338"/>
            </a:xfrm>
            <a:prstGeom prst="rect">
              <a:avLst/>
            </a:prstGeom>
            <a:ln>
              <a:noFill/>
            </a:ln>
            <a:effectLst>
              <a:softEdge rad="112500"/>
            </a:effectLst>
          </p:spPr>
        </p:pic>
        <p:sp>
          <p:nvSpPr>
            <p:cNvPr id="6" name="TextBox 6">
              <a:extLst>
                <a:ext uri="{FF2B5EF4-FFF2-40B4-BE49-F238E27FC236}">
                  <a16:creationId xmlns:a16="http://schemas.microsoft.com/office/drawing/2014/main" id="{09302F97-0B52-6929-E31D-0A1A5CA694D8}"/>
                </a:ext>
              </a:extLst>
            </p:cNvPr>
            <p:cNvSpPr txBox="1">
              <a:spLocks noChangeArrowheads="1"/>
            </p:cNvSpPr>
            <p:nvPr/>
          </p:nvSpPr>
          <p:spPr bwMode="auto">
            <a:xfrm>
              <a:off x="871538" y="5307013"/>
              <a:ext cx="2847975" cy="869950"/>
            </a:xfrm>
            <a:prstGeom prst="rect">
              <a:avLst/>
            </a:prstGeom>
            <a:solidFill>
              <a:srgbClr val="000000">
                <a:alpha val="5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lvl1pPr defTabSz="457200">
                <a:spcBef>
                  <a:spcPct val="20000"/>
                </a:spcBef>
                <a:buFont typeface="Arial" panose="020B0604020202020204" pitchFamily="34" charset="0"/>
                <a:buChar char="•"/>
                <a:defRPr sz="30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spcAft>
                  <a:spcPts val="600"/>
                </a:spcAft>
                <a:buFontTx/>
                <a:buNone/>
                <a:defRPr/>
              </a:pPr>
              <a:r>
                <a:rPr lang="en-US" altLang="en-US" sz="1400" b="1" i="1" dirty="0">
                  <a:solidFill>
                    <a:srgbClr val="FFFFFF"/>
                  </a:solidFill>
                  <a:latin typeface="Calibri" panose="020F0502020204030204" pitchFamily="34" charset="0"/>
                </a:rPr>
                <a:t>Erica Garner</a:t>
              </a:r>
            </a:p>
            <a:p>
              <a:pPr algn="ctr">
                <a:spcBef>
                  <a:spcPct val="0"/>
                </a:spcBef>
                <a:spcAft>
                  <a:spcPts val="600"/>
                </a:spcAft>
                <a:buFontTx/>
                <a:buNone/>
                <a:defRPr/>
              </a:pPr>
              <a:r>
                <a:rPr lang="en-US" altLang="en-US" sz="1400" i="1" dirty="0">
                  <a:solidFill>
                    <a:srgbClr val="FFFFFF"/>
                  </a:solidFill>
                  <a:latin typeface="Calibri" panose="020F0502020204030204" pitchFamily="34" charset="0"/>
                </a:rPr>
                <a:t>Senior Manager, National ProStart Program</a:t>
              </a:r>
            </a:p>
          </p:txBody>
        </p:sp>
      </p:grpSp>
      <p:sp>
        <p:nvSpPr>
          <p:cNvPr id="5" name="TextBox 5">
            <a:extLst>
              <a:ext uri="{FF2B5EF4-FFF2-40B4-BE49-F238E27FC236}">
                <a16:creationId xmlns:a16="http://schemas.microsoft.com/office/drawing/2014/main" id="{A268D64E-0B51-2133-CC82-EC9D173A72DC}"/>
              </a:ext>
            </a:extLst>
          </p:cNvPr>
          <p:cNvSpPr txBox="1">
            <a:spLocks noChangeArrowheads="1"/>
          </p:cNvSpPr>
          <p:nvPr/>
        </p:nvSpPr>
        <p:spPr bwMode="auto">
          <a:xfrm>
            <a:off x="323473" y="5346536"/>
            <a:ext cx="3638550" cy="869950"/>
          </a:xfrm>
          <a:prstGeom prst="rect">
            <a:avLst/>
          </a:prstGeom>
          <a:solidFill>
            <a:srgbClr val="000000">
              <a:alpha val="50000"/>
            </a:srgbClr>
          </a:solidFill>
          <a:ln w="9525">
            <a:solidFill>
              <a:srgbClr val="000000"/>
            </a:solidFill>
            <a:miter lim="800000"/>
            <a:headEnd/>
            <a:tailEnd/>
          </a:ln>
        </p:spPr>
        <p:txBody>
          <a:bodyPr wrap="square" anchor="ctr">
            <a:noAutofit/>
          </a:bodyPr>
          <a:lstStyle>
            <a:lvl1pPr defTabSz="457200">
              <a:spcBef>
                <a:spcPct val="20000"/>
              </a:spcBef>
              <a:buFont typeface="Arial" panose="020B0604020202020204" pitchFamily="34" charset="0"/>
              <a:buChar char="•"/>
              <a:defRPr sz="30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spcAft>
                <a:spcPts val="600"/>
              </a:spcAft>
              <a:buFontTx/>
              <a:buNone/>
              <a:defRPr/>
            </a:pPr>
            <a:r>
              <a:rPr lang="en-US" altLang="en-US" sz="1400" b="1" dirty="0">
                <a:solidFill>
                  <a:srgbClr val="FFFFFF"/>
                </a:solidFill>
                <a:latin typeface="Calibri" panose="020F0502020204030204" pitchFamily="34" charset="0"/>
              </a:rPr>
              <a:t>Amy Saltzman</a:t>
            </a:r>
            <a:br>
              <a:rPr lang="en-US" altLang="en-US" sz="1400" b="1" dirty="0">
                <a:solidFill>
                  <a:srgbClr val="FFFFFF"/>
                </a:solidFill>
                <a:latin typeface="Calibri" panose="020F0502020204030204" pitchFamily="34" charset="0"/>
              </a:rPr>
            </a:br>
            <a:r>
              <a:rPr lang="en-US" altLang="en-US" sz="1400" i="1" dirty="0">
                <a:solidFill>
                  <a:srgbClr val="FFFFFF"/>
                </a:solidFill>
                <a:latin typeface="Calibri" panose="020F0502020204030204" pitchFamily="34" charset="0"/>
              </a:rPr>
              <a:t>Senior Director, National ProStart Program</a:t>
            </a:r>
          </a:p>
        </p:txBody>
      </p:sp>
      <p:grpSp>
        <p:nvGrpSpPr>
          <p:cNvPr id="11" name="Group 10">
            <a:extLst>
              <a:ext uri="{FF2B5EF4-FFF2-40B4-BE49-F238E27FC236}">
                <a16:creationId xmlns:a16="http://schemas.microsoft.com/office/drawing/2014/main" id="{75E08FA8-D440-9453-779C-8F17F96C50F2}"/>
              </a:ext>
            </a:extLst>
          </p:cNvPr>
          <p:cNvGrpSpPr/>
          <p:nvPr/>
        </p:nvGrpSpPr>
        <p:grpSpPr>
          <a:xfrm>
            <a:off x="7942970" y="1860589"/>
            <a:ext cx="3819525" cy="4351338"/>
            <a:chOff x="7499350" y="1825625"/>
            <a:chExt cx="3819525" cy="4351338"/>
          </a:xfrm>
        </p:grpSpPr>
        <p:pic>
          <p:nvPicPr>
            <p:cNvPr id="9" name="Picture 8">
              <a:extLst>
                <a:ext uri="{FF2B5EF4-FFF2-40B4-BE49-F238E27FC236}">
                  <a16:creationId xmlns:a16="http://schemas.microsoft.com/office/drawing/2014/main" id="{CEA8F24D-4BF9-5411-5974-154B74140547}"/>
                </a:ext>
              </a:extLst>
            </p:cNvPr>
            <p:cNvPicPr>
              <a:picLocks noChangeAspect="1"/>
            </p:cNvPicPr>
            <p:nvPr/>
          </p:nvPicPr>
          <p:blipFill rotWithShape="1">
            <a:blip r:embed="rId5"/>
            <a:srcRect l="18240" r="23211"/>
            <a:stretch/>
          </p:blipFill>
          <p:spPr>
            <a:xfrm>
              <a:off x="7499350" y="1825625"/>
              <a:ext cx="3819525" cy="4351338"/>
            </a:xfrm>
            <a:prstGeom prst="rect">
              <a:avLst/>
            </a:prstGeom>
            <a:ln>
              <a:noFill/>
            </a:ln>
            <a:effectLst>
              <a:softEdge rad="112500"/>
            </a:effectLst>
          </p:spPr>
        </p:pic>
        <p:sp>
          <p:nvSpPr>
            <p:cNvPr id="7" name="TextBox 8">
              <a:extLst>
                <a:ext uri="{FF2B5EF4-FFF2-40B4-BE49-F238E27FC236}">
                  <a16:creationId xmlns:a16="http://schemas.microsoft.com/office/drawing/2014/main" id="{876FB3F9-5ED7-6C90-77E4-45FE51EBD8FA}"/>
                </a:ext>
              </a:extLst>
            </p:cNvPr>
            <p:cNvSpPr txBox="1">
              <a:spLocks noChangeArrowheads="1"/>
            </p:cNvSpPr>
            <p:nvPr/>
          </p:nvSpPr>
          <p:spPr bwMode="auto">
            <a:xfrm>
              <a:off x="7499350" y="5307013"/>
              <a:ext cx="3819525" cy="869950"/>
            </a:xfrm>
            <a:prstGeom prst="rect">
              <a:avLst/>
            </a:prstGeom>
            <a:solidFill>
              <a:srgbClr val="000000">
                <a:alpha val="5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lvl1pPr defTabSz="457200">
                <a:spcBef>
                  <a:spcPct val="20000"/>
                </a:spcBef>
                <a:buFont typeface="Arial" panose="020B0604020202020204" pitchFamily="34" charset="0"/>
                <a:buChar char="•"/>
                <a:defRPr sz="30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spcAft>
                  <a:spcPts val="600"/>
                </a:spcAft>
                <a:buFontTx/>
                <a:buNone/>
                <a:defRPr/>
              </a:pPr>
              <a:r>
                <a:rPr lang="en-US" altLang="en-US" sz="1400" b="1" dirty="0">
                  <a:solidFill>
                    <a:srgbClr val="FFFFFF"/>
                  </a:solidFill>
                  <a:latin typeface="Calibri" panose="020F0502020204030204" pitchFamily="34" charset="0"/>
                </a:rPr>
                <a:t>Alex Diachok</a:t>
              </a:r>
              <a:br>
                <a:rPr lang="en-US" altLang="en-US" sz="1400" b="1" dirty="0">
                  <a:solidFill>
                    <a:srgbClr val="FFFFFF"/>
                  </a:solidFill>
                  <a:latin typeface="Calibri" panose="020F0502020204030204" pitchFamily="34" charset="0"/>
                </a:rPr>
              </a:br>
              <a:r>
                <a:rPr lang="en-US" altLang="en-US" sz="1400" i="1" dirty="0">
                  <a:solidFill>
                    <a:srgbClr val="FFFFFF"/>
                  </a:solidFill>
                  <a:latin typeface="Calibri" panose="020F0502020204030204" pitchFamily="34" charset="0"/>
                </a:rPr>
                <a:t>Coordinator, National ProStart Program</a:t>
              </a:r>
            </a:p>
            <a:p>
              <a:pPr algn="ctr">
                <a:spcBef>
                  <a:spcPct val="0"/>
                </a:spcBef>
                <a:spcAft>
                  <a:spcPts val="600"/>
                </a:spcAft>
                <a:buFontTx/>
                <a:buNone/>
                <a:defRPr/>
              </a:pPr>
              <a:endParaRPr lang="en-US" altLang="en-US" sz="800" i="1" dirty="0">
                <a:solidFill>
                  <a:srgbClr val="FFFFFF"/>
                </a:solidFill>
                <a:latin typeface="Calibri" panose="020F0502020204030204" pitchFamily="34" charset="0"/>
              </a:endParaRPr>
            </a:p>
          </p:txBody>
        </p:sp>
      </p:grpSp>
      <p:sp>
        <p:nvSpPr>
          <p:cNvPr id="2" name="Title 1">
            <a:extLst>
              <a:ext uri="{FF2B5EF4-FFF2-40B4-BE49-F238E27FC236}">
                <a16:creationId xmlns:a16="http://schemas.microsoft.com/office/drawing/2014/main" id="{3DE246D9-C4A9-6FEA-286B-CB36D192E636}"/>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400" kern="1200">
                <a:solidFill>
                  <a:schemeClr val="tx1"/>
                </a:solidFill>
                <a:latin typeface="+mj-lt"/>
                <a:ea typeface="+mj-ea"/>
                <a:cs typeface="+mj-cs"/>
              </a:rPr>
              <a:t>NRAEF ProStart Team</a:t>
            </a:r>
          </a:p>
        </p:txBody>
      </p:sp>
    </p:spTree>
    <p:extLst>
      <p:ext uri="{BB962C8B-B14F-4D97-AF65-F5344CB8AC3E}">
        <p14:creationId xmlns:p14="http://schemas.microsoft.com/office/powerpoint/2010/main" val="268233741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8BCE646-991A-7A45-867B-D4E6B0872E80}"/>
              </a:ext>
            </a:extLst>
          </p:cNvPr>
          <p:cNvSpPr>
            <a:spLocks noGrp="1"/>
          </p:cNvSpPr>
          <p:nvPr>
            <p:ph type="title"/>
          </p:nvPr>
        </p:nvSpPr>
        <p:spPr/>
        <p:txBody>
          <a:bodyPr lIns="91440" tIns="45720" rIns="91440" bIns="45720" anchor="t"/>
          <a:lstStyle/>
          <a:p>
            <a:r>
              <a:rPr lang="en-US" dirty="0">
                <a:latin typeface="Raleway Black"/>
              </a:rPr>
              <a:t>State of the Program</a:t>
            </a:r>
            <a:endParaRPr lang="en-US" dirty="0"/>
          </a:p>
        </p:txBody>
      </p:sp>
      <p:pic>
        <p:nvPicPr>
          <p:cNvPr id="3" name="Picture 2" descr="Logo, company name&#10;&#10;Description automatically generated">
            <a:extLst>
              <a:ext uri="{FF2B5EF4-FFF2-40B4-BE49-F238E27FC236}">
                <a16:creationId xmlns:a16="http://schemas.microsoft.com/office/drawing/2014/main" id="{952E79F8-2F59-8942-92FE-3885DC52C3E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38600" y="309282"/>
            <a:ext cx="4114800" cy="3149600"/>
          </a:xfrm>
          <a:prstGeom prst="rect">
            <a:avLst/>
          </a:prstGeom>
        </p:spPr>
      </p:pic>
    </p:spTree>
    <p:extLst>
      <p:ext uri="{BB962C8B-B14F-4D97-AF65-F5344CB8AC3E}">
        <p14:creationId xmlns:p14="http://schemas.microsoft.com/office/powerpoint/2010/main" val="2034859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ogo&#10;&#10;Description automatically generated">
            <a:extLst>
              <a:ext uri="{FF2B5EF4-FFF2-40B4-BE49-F238E27FC236}">
                <a16:creationId xmlns:a16="http://schemas.microsoft.com/office/drawing/2014/main" id="{98D77C11-EF37-CC45-B231-7CF41DCFDE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47611" y="6307024"/>
            <a:ext cx="910279" cy="432255"/>
          </a:xfrm>
          <a:prstGeom prst="rect">
            <a:avLst/>
          </a:prstGeom>
        </p:spPr>
      </p:pic>
      <p:sp>
        <p:nvSpPr>
          <p:cNvPr id="12" name="Title 11">
            <a:extLst>
              <a:ext uri="{FF2B5EF4-FFF2-40B4-BE49-F238E27FC236}">
                <a16:creationId xmlns:a16="http://schemas.microsoft.com/office/drawing/2014/main" id="{A1FA00B9-DC08-FF48-BC73-C7A6EC73CBF4}"/>
              </a:ext>
            </a:extLst>
          </p:cNvPr>
          <p:cNvSpPr>
            <a:spLocks noGrp="1"/>
          </p:cNvSpPr>
          <p:nvPr>
            <p:ph type="title"/>
          </p:nvPr>
        </p:nvSpPr>
        <p:spPr/>
        <p:txBody>
          <a:bodyPr/>
          <a:lstStyle/>
          <a:p>
            <a:r>
              <a:rPr lang="en-US" dirty="0"/>
              <a:t>Program Partners</a:t>
            </a:r>
          </a:p>
        </p:txBody>
      </p:sp>
      <p:sp>
        <p:nvSpPr>
          <p:cNvPr id="13" name="Content Placeholder 12">
            <a:extLst>
              <a:ext uri="{FF2B5EF4-FFF2-40B4-BE49-F238E27FC236}">
                <a16:creationId xmlns:a16="http://schemas.microsoft.com/office/drawing/2014/main" id="{5B075491-2D07-5142-97BE-A5DECC69BFF6}"/>
              </a:ext>
            </a:extLst>
          </p:cNvPr>
          <p:cNvSpPr>
            <a:spLocks noGrp="1"/>
          </p:cNvSpPr>
          <p:nvPr>
            <p:ph sz="quarter" idx="10"/>
          </p:nvPr>
        </p:nvSpPr>
        <p:spPr/>
        <p:txBody>
          <a:bodyPr/>
          <a:lstStyle/>
          <a:p>
            <a:r>
              <a:rPr lang="en-US" dirty="0"/>
              <a:t>National Restaurant Association Educational Foundation/National Restaurant Association </a:t>
            </a:r>
          </a:p>
          <a:p>
            <a:pPr marL="457200" lvl="1" indent="0">
              <a:buNone/>
            </a:pPr>
            <a:endParaRPr lang="en-US" dirty="0"/>
          </a:p>
          <a:p>
            <a:r>
              <a:rPr lang="en-US" dirty="0"/>
              <a:t>State Restaurant Associations</a:t>
            </a:r>
          </a:p>
          <a:p>
            <a:endParaRPr lang="en-US" dirty="0"/>
          </a:p>
          <a:p>
            <a:r>
              <a:rPr lang="en-US" dirty="0"/>
              <a:t>Industry</a:t>
            </a:r>
          </a:p>
          <a:p>
            <a:endParaRPr lang="en-US" dirty="0"/>
          </a:p>
          <a:p>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4230243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ogo&#10;&#10;Description automatically generated">
            <a:extLst>
              <a:ext uri="{FF2B5EF4-FFF2-40B4-BE49-F238E27FC236}">
                <a16:creationId xmlns:a16="http://schemas.microsoft.com/office/drawing/2014/main" id="{98D77C11-EF37-CC45-B231-7CF41DCFDE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47611" y="6307024"/>
            <a:ext cx="910279" cy="432255"/>
          </a:xfrm>
          <a:prstGeom prst="rect">
            <a:avLst/>
          </a:prstGeom>
        </p:spPr>
      </p:pic>
      <p:sp>
        <p:nvSpPr>
          <p:cNvPr id="12" name="Title 11">
            <a:extLst>
              <a:ext uri="{FF2B5EF4-FFF2-40B4-BE49-F238E27FC236}">
                <a16:creationId xmlns:a16="http://schemas.microsoft.com/office/drawing/2014/main" id="{A1FA00B9-DC08-FF48-BC73-C7A6EC73CBF4}"/>
              </a:ext>
            </a:extLst>
          </p:cNvPr>
          <p:cNvSpPr>
            <a:spLocks noGrp="1"/>
          </p:cNvSpPr>
          <p:nvPr>
            <p:ph type="title"/>
          </p:nvPr>
        </p:nvSpPr>
        <p:spPr/>
        <p:txBody>
          <a:bodyPr/>
          <a:lstStyle/>
          <a:p>
            <a:r>
              <a:rPr lang="en-US" dirty="0"/>
              <a:t>State of the Program </a:t>
            </a:r>
          </a:p>
        </p:txBody>
      </p:sp>
      <p:sp>
        <p:nvSpPr>
          <p:cNvPr id="13" name="Content Placeholder 12">
            <a:extLst>
              <a:ext uri="{FF2B5EF4-FFF2-40B4-BE49-F238E27FC236}">
                <a16:creationId xmlns:a16="http://schemas.microsoft.com/office/drawing/2014/main" id="{5B075491-2D07-5142-97BE-A5DECC69BFF6}"/>
              </a:ext>
            </a:extLst>
          </p:cNvPr>
          <p:cNvSpPr>
            <a:spLocks noGrp="1"/>
          </p:cNvSpPr>
          <p:nvPr>
            <p:ph sz="quarter" idx="10"/>
          </p:nvPr>
        </p:nvSpPr>
        <p:spPr/>
        <p:txBody>
          <a:bodyPr/>
          <a:lstStyle/>
          <a:p>
            <a:r>
              <a:rPr lang="en-US" sz="2400" dirty="0"/>
              <a:t>220,000 students in over 2,200 programs nationwide, with 2,500 educators nationwide, DC, Puerto Rico and the territory of Guam*</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r>
              <a:rPr lang="en-US" sz="1800" dirty="0"/>
              <a:t>* Data from December 2024</a:t>
            </a:r>
            <a:endParaRPr lang="en-US" dirty="0"/>
          </a:p>
        </p:txBody>
      </p:sp>
      <p:pic>
        <p:nvPicPr>
          <p:cNvPr id="3" name="Picture 2" descr="A graph of a graph with numbers and lines&#10;&#10;AI-generated content may be incorrect.">
            <a:extLst>
              <a:ext uri="{FF2B5EF4-FFF2-40B4-BE49-F238E27FC236}">
                <a16:creationId xmlns:a16="http://schemas.microsoft.com/office/drawing/2014/main" id="{1E339BC1-19A2-70A9-6B8A-F5DBFC52C74F}"/>
              </a:ext>
            </a:extLst>
          </p:cNvPr>
          <p:cNvPicPr>
            <a:picLocks noChangeAspect="1"/>
          </p:cNvPicPr>
          <p:nvPr/>
        </p:nvPicPr>
        <p:blipFill>
          <a:blip r:embed="rId4"/>
          <a:stretch>
            <a:fillRect/>
          </a:stretch>
        </p:blipFill>
        <p:spPr>
          <a:xfrm>
            <a:off x="1996864" y="2781215"/>
            <a:ext cx="8198271" cy="3302170"/>
          </a:xfrm>
          <a:prstGeom prst="rect">
            <a:avLst/>
          </a:prstGeom>
        </p:spPr>
      </p:pic>
    </p:spTree>
    <p:extLst>
      <p:ext uri="{BB962C8B-B14F-4D97-AF65-F5344CB8AC3E}">
        <p14:creationId xmlns:p14="http://schemas.microsoft.com/office/powerpoint/2010/main" val="2245194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ogo&#10;&#10;Description automatically generated">
            <a:extLst>
              <a:ext uri="{FF2B5EF4-FFF2-40B4-BE49-F238E27FC236}">
                <a16:creationId xmlns:a16="http://schemas.microsoft.com/office/drawing/2014/main" id="{98D77C11-EF37-CC45-B231-7CF41DCFDE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47611" y="6307024"/>
            <a:ext cx="910279" cy="432255"/>
          </a:xfrm>
          <a:prstGeom prst="rect">
            <a:avLst/>
          </a:prstGeom>
        </p:spPr>
      </p:pic>
      <p:sp>
        <p:nvSpPr>
          <p:cNvPr id="12" name="Title 11">
            <a:extLst>
              <a:ext uri="{FF2B5EF4-FFF2-40B4-BE49-F238E27FC236}">
                <a16:creationId xmlns:a16="http://schemas.microsoft.com/office/drawing/2014/main" id="{A1FA00B9-DC08-FF48-BC73-C7A6EC73CBF4}"/>
              </a:ext>
            </a:extLst>
          </p:cNvPr>
          <p:cNvSpPr>
            <a:spLocks noGrp="1"/>
          </p:cNvSpPr>
          <p:nvPr>
            <p:ph type="title"/>
          </p:nvPr>
        </p:nvSpPr>
        <p:spPr/>
        <p:txBody>
          <a:bodyPr/>
          <a:lstStyle/>
          <a:p>
            <a:r>
              <a:rPr lang="en-US" dirty="0"/>
              <a:t>State of the Program </a:t>
            </a:r>
          </a:p>
        </p:txBody>
      </p:sp>
      <p:sp>
        <p:nvSpPr>
          <p:cNvPr id="13" name="Content Placeholder 12">
            <a:extLst>
              <a:ext uri="{FF2B5EF4-FFF2-40B4-BE49-F238E27FC236}">
                <a16:creationId xmlns:a16="http://schemas.microsoft.com/office/drawing/2014/main" id="{5B075491-2D07-5142-97BE-A5DECC69BFF6}"/>
              </a:ext>
            </a:extLst>
          </p:cNvPr>
          <p:cNvSpPr>
            <a:spLocks noGrp="1"/>
          </p:cNvSpPr>
          <p:nvPr>
            <p:ph sz="quarter" idx="10"/>
          </p:nvPr>
        </p:nvSpPr>
        <p:spPr/>
        <p:txBody>
          <a:bodyPr/>
          <a:lstStyle/>
          <a:p>
            <a:r>
              <a:rPr lang="en-US" dirty="0"/>
              <a:t>37% of all ProStart schools receive Title 1 funding</a:t>
            </a:r>
          </a:p>
          <a:p>
            <a:r>
              <a:rPr lang="en-US" dirty="0"/>
              <a:t>School breakdown</a:t>
            </a:r>
          </a:p>
          <a:p>
            <a:pPr lvl="1"/>
            <a:r>
              <a:rPr lang="en-US" dirty="0"/>
              <a:t>70% traditional high schools</a:t>
            </a:r>
          </a:p>
          <a:p>
            <a:pPr lvl="1"/>
            <a:r>
              <a:rPr lang="en-US" dirty="0"/>
              <a:t>23.6% career and technical education centers, where students travel to take their ProStart courses</a:t>
            </a:r>
          </a:p>
          <a:p>
            <a:pPr lvl="1"/>
            <a:r>
              <a:rPr lang="en-US" dirty="0"/>
              <a:t>4.2% are non-traditional settings, including Departments of Corrections </a:t>
            </a:r>
          </a:p>
          <a:p>
            <a:endParaRPr lang="en-US" dirty="0"/>
          </a:p>
          <a:p>
            <a:pPr marL="0" indent="0">
              <a:buNone/>
            </a:pPr>
            <a:r>
              <a:rPr lang="en-US" sz="1800" dirty="0"/>
              <a:t>* Data from December 2024</a:t>
            </a:r>
            <a:endParaRPr lang="en-US" dirty="0"/>
          </a:p>
        </p:txBody>
      </p:sp>
    </p:spTree>
    <p:extLst>
      <p:ext uri="{BB962C8B-B14F-4D97-AF65-F5344CB8AC3E}">
        <p14:creationId xmlns:p14="http://schemas.microsoft.com/office/powerpoint/2010/main" val="2396822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ogo&#10;&#10;Description automatically generated">
            <a:extLst>
              <a:ext uri="{FF2B5EF4-FFF2-40B4-BE49-F238E27FC236}">
                <a16:creationId xmlns:a16="http://schemas.microsoft.com/office/drawing/2014/main" id="{98D77C11-EF37-CC45-B231-7CF41DCFDE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47611" y="6307024"/>
            <a:ext cx="910279" cy="432255"/>
          </a:xfrm>
          <a:prstGeom prst="rect">
            <a:avLst/>
          </a:prstGeom>
        </p:spPr>
      </p:pic>
      <p:sp>
        <p:nvSpPr>
          <p:cNvPr id="12" name="Title 11">
            <a:extLst>
              <a:ext uri="{FF2B5EF4-FFF2-40B4-BE49-F238E27FC236}">
                <a16:creationId xmlns:a16="http://schemas.microsoft.com/office/drawing/2014/main" id="{A1FA00B9-DC08-FF48-BC73-C7A6EC73CBF4}"/>
              </a:ext>
            </a:extLst>
          </p:cNvPr>
          <p:cNvSpPr>
            <a:spLocks noGrp="1"/>
          </p:cNvSpPr>
          <p:nvPr>
            <p:ph type="title"/>
          </p:nvPr>
        </p:nvSpPr>
        <p:spPr/>
        <p:txBody>
          <a:bodyPr/>
          <a:lstStyle/>
          <a:p>
            <a:r>
              <a:rPr lang="en-US" dirty="0"/>
              <a:t>State of the Program </a:t>
            </a:r>
          </a:p>
        </p:txBody>
      </p:sp>
      <p:sp>
        <p:nvSpPr>
          <p:cNvPr id="13" name="Content Placeholder 12">
            <a:extLst>
              <a:ext uri="{FF2B5EF4-FFF2-40B4-BE49-F238E27FC236}">
                <a16:creationId xmlns:a16="http://schemas.microsoft.com/office/drawing/2014/main" id="{5B075491-2D07-5142-97BE-A5DECC69BFF6}"/>
              </a:ext>
            </a:extLst>
          </p:cNvPr>
          <p:cNvSpPr>
            <a:spLocks noGrp="1"/>
          </p:cNvSpPr>
          <p:nvPr>
            <p:ph sz="quarter" idx="10"/>
          </p:nvPr>
        </p:nvSpPr>
        <p:spPr/>
        <p:txBody>
          <a:bodyPr/>
          <a:lstStyle/>
          <a:p>
            <a:r>
              <a:rPr lang="en-US" dirty="0"/>
              <a:t>The majority of students earn a </a:t>
            </a:r>
            <a:r>
              <a:rPr lang="en-US" dirty="0" err="1"/>
              <a:t>ServSafe</a:t>
            </a:r>
            <a:r>
              <a:rPr lang="en-US" dirty="0"/>
              <a:t> Food Handler certification, an industry recognized credential</a:t>
            </a:r>
          </a:p>
          <a:p>
            <a:r>
              <a:rPr lang="en-US" dirty="0"/>
              <a:t>Students entering post-secondary can earn their Certificate of Achievement for up to 18 college credits at various institutions around the country; this entails:</a:t>
            </a:r>
          </a:p>
          <a:p>
            <a:pPr lvl="1"/>
            <a:r>
              <a:rPr lang="en-US" dirty="0"/>
              <a:t>Passing two exams</a:t>
            </a:r>
          </a:p>
          <a:p>
            <a:pPr lvl="1"/>
            <a:r>
              <a:rPr lang="en-US" dirty="0"/>
              <a:t>Earning 400 hours industry work experience</a:t>
            </a:r>
          </a:p>
          <a:p>
            <a:pPr lvl="1"/>
            <a:r>
              <a:rPr lang="en-US" dirty="0"/>
              <a:t>Mastering 52 of 75 core competencies comprised of hard and soft skills</a:t>
            </a:r>
          </a:p>
          <a:p>
            <a:endParaRPr lang="en-US" dirty="0"/>
          </a:p>
          <a:p>
            <a:endParaRPr lang="en-US" dirty="0"/>
          </a:p>
          <a:p>
            <a:endParaRPr lang="en-US" dirty="0"/>
          </a:p>
        </p:txBody>
      </p:sp>
    </p:spTree>
    <p:extLst>
      <p:ext uri="{BB962C8B-B14F-4D97-AF65-F5344CB8AC3E}">
        <p14:creationId xmlns:p14="http://schemas.microsoft.com/office/powerpoint/2010/main" val="673045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1B205E-35EB-AE46-A0E9-46DF3FD9BD3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4499" t="3244" r="30832" b="63423"/>
          <a:stretch/>
        </p:blipFill>
        <p:spPr>
          <a:xfrm>
            <a:off x="3515861" y="350137"/>
            <a:ext cx="4269986" cy="3172478"/>
          </a:xfrm>
          <a:prstGeom prst="rect">
            <a:avLst/>
          </a:prstGeom>
          <a:noFill/>
        </p:spPr>
      </p:pic>
      <p:sp>
        <p:nvSpPr>
          <p:cNvPr id="13" name="Title 12">
            <a:extLst>
              <a:ext uri="{FF2B5EF4-FFF2-40B4-BE49-F238E27FC236}">
                <a16:creationId xmlns:a16="http://schemas.microsoft.com/office/drawing/2014/main" id="{E8BCE646-991A-7A45-867B-D4E6B0872E80}"/>
              </a:ext>
            </a:extLst>
          </p:cNvPr>
          <p:cNvSpPr>
            <a:spLocks noGrp="1"/>
          </p:cNvSpPr>
          <p:nvPr>
            <p:ph type="title"/>
          </p:nvPr>
        </p:nvSpPr>
        <p:spPr/>
        <p:txBody>
          <a:bodyPr lIns="91440" tIns="45720" rIns="91440" bIns="45720" anchor="t"/>
          <a:lstStyle/>
          <a:p>
            <a:r>
              <a:rPr lang="en-US" dirty="0">
                <a:latin typeface="Raleway Black"/>
              </a:rPr>
              <a:t>Program Specifics</a:t>
            </a:r>
            <a:endParaRPr lang="en-US" dirty="0"/>
          </a:p>
        </p:txBody>
      </p:sp>
    </p:spTree>
    <p:extLst>
      <p:ext uri="{BB962C8B-B14F-4D97-AF65-F5344CB8AC3E}">
        <p14:creationId xmlns:p14="http://schemas.microsoft.com/office/powerpoint/2010/main" val="37333333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3f924b3-d6b0-46c2-996f-8e4efed3a7c1">
      <Terms xmlns="http://schemas.microsoft.com/office/infopath/2007/PartnerControls"/>
    </lcf76f155ced4ddcb4097134ff3c332f>
    <TaxCatchAll xmlns="11e57f12-5188-4ca9-bb27-51b387f24076" xsi:nil="true"/>
    <_Flow_SignoffStatus xmlns="93f924b3-d6b0-46c2-996f-8e4efed3a7c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EE11F3FF20B7540A69626FC9A93C30B" ma:contentTypeVersion="19" ma:contentTypeDescription="Create a new document." ma:contentTypeScope="" ma:versionID="23f8bd4dd089f47f112da3a84c0eb2d9">
  <xsd:schema xmlns:xsd="http://www.w3.org/2001/XMLSchema" xmlns:xs="http://www.w3.org/2001/XMLSchema" xmlns:p="http://schemas.microsoft.com/office/2006/metadata/properties" xmlns:ns2="93f924b3-d6b0-46c2-996f-8e4efed3a7c1" xmlns:ns3="1542471d-30ee-4af3-954a-aab17a31f1b7" xmlns:ns4="11e57f12-5188-4ca9-bb27-51b387f24076" targetNamespace="http://schemas.microsoft.com/office/2006/metadata/properties" ma:root="true" ma:fieldsID="9ede77af3c29d7c6b161d37d11f39d9b" ns2:_="" ns3:_="" ns4:_="">
    <xsd:import namespace="93f924b3-d6b0-46c2-996f-8e4efed3a7c1"/>
    <xsd:import namespace="1542471d-30ee-4af3-954a-aab17a31f1b7"/>
    <xsd:import namespace="11e57f12-5188-4ca9-bb27-51b387f2407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4:TaxCatchAll" minOccurs="0"/>
                <xsd:element ref="ns2:MediaServiceLocation" minOccurs="0"/>
                <xsd:element ref="ns2:MediaServiceObjectDetectorVersions" minOccurs="0"/>
                <xsd:element ref="ns2:MediaServiceSearchPropertie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f924b3-d6b0-46c2-996f-8e4efed3a7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67d2126-ad8a-4aba-bcf2-6f3dd268e3be"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_Flow_SignoffStatus" ma:index="26"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42471d-30ee-4af3-954a-aab17a31f1b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1e57f12-5188-4ca9-bb27-51b387f24076"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a464ba82-bf01-411c-b0a9-b9ba8b39064a}" ma:internalName="TaxCatchAll" ma:showField="CatchAllData" ma:web="1542471d-30ee-4af3-954a-aab17a31f1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F44EC2-BEE1-4007-A659-0D9B5F6821BB}">
  <ds:schemaRefs>
    <ds:schemaRef ds:uri="http://schemas.microsoft.com/sharepoint/v3/contenttype/forms"/>
  </ds:schemaRefs>
</ds:datastoreItem>
</file>

<file path=customXml/itemProps2.xml><?xml version="1.0" encoding="utf-8"?>
<ds:datastoreItem xmlns:ds="http://schemas.openxmlformats.org/officeDocument/2006/customXml" ds:itemID="{775CA628-7992-44A2-806A-D5038DA3BE18}">
  <ds:schemaRefs>
    <ds:schemaRef ds:uri="http://www.w3.org/XML/1998/namespace"/>
    <ds:schemaRef ds:uri="http://schemas.microsoft.com/office/infopath/2007/PartnerControls"/>
    <ds:schemaRef ds:uri="http://schemas.openxmlformats.org/package/2006/metadata/core-properties"/>
    <ds:schemaRef ds:uri="http://schemas.microsoft.com/office/2006/documentManagement/types"/>
    <ds:schemaRef ds:uri="http://purl.org/dc/elements/1.1/"/>
    <ds:schemaRef ds:uri="http://purl.org/dc/terms/"/>
    <ds:schemaRef ds:uri="http://schemas.microsoft.com/office/2006/metadata/properties"/>
    <ds:schemaRef ds:uri="1542471d-30ee-4af3-954a-aab17a31f1b7"/>
    <ds:schemaRef ds:uri="93f924b3-d6b0-46c2-996f-8e4efed3a7c1"/>
    <ds:schemaRef ds:uri="http://purl.org/dc/dcmitype/"/>
    <ds:schemaRef ds:uri="11e57f12-5188-4ca9-bb27-51b387f24076"/>
  </ds:schemaRefs>
</ds:datastoreItem>
</file>

<file path=customXml/itemProps3.xml><?xml version="1.0" encoding="utf-8"?>
<ds:datastoreItem xmlns:ds="http://schemas.openxmlformats.org/officeDocument/2006/customXml" ds:itemID="{573855AB-BE44-40E1-902C-B56962AA71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f924b3-d6b0-46c2-996f-8e4efed3a7c1"/>
    <ds:schemaRef ds:uri="1542471d-30ee-4af3-954a-aab17a31f1b7"/>
    <ds:schemaRef ds:uri="11e57f12-5188-4ca9-bb27-51b387f240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7717</TotalTime>
  <Words>2280</Words>
  <Application>Microsoft Office PowerPoint</Application>
  <PresentationFormat>Widescreen</PresentationFormat>
  <Paragraphs>234</Paragraphs>
  <Slides>24</Slides>
  <Notes>15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34" baseType="lpstr">
      <vt:lpstr>Calibri</vt:lpstr>
      <vt:lpstr>Raleway SemiBold</vt:lpstr>
      <vt:lpstr>Courier New</vt:lpstr>
      <vt:lpstr>Raleway Black</vt:lpstr>
      <vt:lpstr>Arial,Sans-Serif</vt:lpstr>
      <vt:lpstr>Raleway</vt:lpstr>
      <vt:lpstr>Arial</vt:lpstr>
      <vt:lpstr>Office Theme</vt:lpstr>
      <vt:lpstr>Document</vt:lpstr>
      <vt:lpstr>Microsoft Word Document</vt:lpstr>
      <vt:lpstr>PowerPoint Presentation</vt:lpstr>
      <vt:lpstr>Agenda</vt:lpstr>
      <vt:lpstr>NRAEF ProStart Team</vt:lpstr>
      <vt:lpstr>State of the Program</vt:lpstr>
      <vt:lpstr>Program Partners</vt:lpstr>
      <vt:lpstr>State of the Program </vt:lpstr>
      <vt:lpstr>State of the Program </vt:lpstr>
      <vt:lpstr>State of the Program </vt:lpstr>
      <vt:lpstr>Program Specifics</vt:lpstr>
      <vt:lpstr>ProStart Annual Program Timeline</vt:lpstr>
      <vt:lpstr>Annual Data Collection (Purpose &amp; Flow)</vt:lpstr>
      <vt:lpstr>Annual Data Collection (Purpose &amp; Flow)</vt:lpstr>
      <vt:lpstr>Implications for Failure to Complete</vt:lpstr>
      <vt:lpstr>ProStart Exams</vt:lpstr>
      <vt:lpstr>ProStart Exams</vt:lpstr>
      <vt:lpstr>Certificate of Achievement (COA)</vt:lpstr>
      <vt:lpstr>Certificate of Achievement (COA)</vt:lpstr>
      <vt:lpstr>Competition</vt:lpstr>
      <vt:lpstr>Additional Programs</vt:lpstr>
      <vt:lpstr>CTE (ProStart) Community in Mobilize</vt:lpstr>
      <vt:lpstr>Welcome to Mobilize</vt:lpstr>
      <vt:lpstr>PowerPoint Presentation</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Daniela Smith</dc:creator>
  <cp:lastModifiedBy>Amy Saltzman</cp:lastModifiedBy>
  <cp:revision>54</cp:revision>
  <dcterms:created xsi:type="dcterms:W3CDTF">2022-03-13T16:32:13Z</dcterms:created>
  <dcterms:modified xsi:type="dcterms:W3CDTF">2025-06-12T20:11:53Z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0x0101003EE11F3FF20B7540A69626FC9A93C30B</vt:lpwstr>
  </property>
  <property fmtid="{D5CDD505-2E9C-101B-9397-08002B2CF9AE}" pid="3" name="MediaServiceImageTags">
    <vt:lpwstr/>
  </property>
</Properties>
</file>