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6AF21-E658-311F-DF55-D6254DBE61FE}" v="6" dt="2026-08-22T18:17:37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870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30.png"/><Relationship Id="rId4" Type="http://schemas.openxmlformats.org/officeDocument/2006/relationships/image" Target="../media/image35.png"/><Relationship Id="rId9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28"/>
            <a:ext cx="4937760" cy="685800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103120"/>
            <a:ext cx="4114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Assessment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Action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47091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AI Readiness in Multifamily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852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Dalia Kalgreen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77840" y="3017520"/>
            <a:ext cx="5943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200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free tools. One clear path from </a:t>
            </a:r>
            <a:r>
              <a:rPr lang="en-US" sz="22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curiosity</a:t>
            </a:r>
            <a:r>
              <a:rPr lang="en-US" sz="2200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to </a:t>
            </a:r>
            <a:r>
              <a:rPr lang="en-US" sz="22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capital case.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577840" y="5394960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has moved from feature to coworker. Let's talk about what that means for your portfolio.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we'll cover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621792" cy="621792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compas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626" y="2127626"/>
            <a:ext cx="298460" cy="2984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1993392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far AI has come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691640" y="2404872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rule-based scripts to agentic systems that act on their own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22960" y="2898648"/>
            <a:ext cx="10515600" cy="0"/>
          </a:xfrm>
          <a:prstGeom prst="line">
            <a:avLst/>
          </a:prstGeom>
          <a:noFill/>
          <a:ln w="12700">
            <a:solidFill>
              <a:srgbClr val="DDD5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22960" y="3044952"/>
            <a:ext cx="621792" cy="621792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26" y="3206618"/>
            <a:ext cx="298460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3072384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three-tool framework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691640" y="3483864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Assess. Prepare. Justify. — a structured path to AI decisions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822960" y="3977640"/>
            <a:ext cx="10515600" cy="0"/>
          </a:xfrm>
          <a:prstGeom prst="line">
            <a:avLst/>
          </a:prstGeom>
          <a:noFill/>
          <a:ln w="12700">
            <a:solidFill>
              <a:srgbClr val="DDD5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22960" y="4123944"/>
            <a:ext cx="621792" cy="621792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icons/cpu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626" y="4285610"/>
            <a:ext cx="298460" cy="2984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91640" y="4151376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buildable right now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691640" y="4562856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capability, not roadmap promises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822960" y="5056632"/>
            <a:ext cx="10515600" cy="0"/>
          </a:xfrm>
          <a:prstGeom prst="line">
            <a:avLst/>
          </a:prstGeom>
          <a:noFill/>
          <a:ln w="12700">
            <a:solidFill>
              <a:srgbClr val="DDD5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822960" y="5202936"/>
            <a:ext cx="621792" cy="621792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icons/targe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626" y="5364602"/>
            <a:ext cx="298460" cy="2984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91640" y="5230368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insight to investment case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1691640" y="564184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a self-assessment into a boardroom-ready plan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822960" y="6135624"/>
            <a:ext cx="10515600" cy="0"/>
          </a:xfrm>
          <a:prstGeom prst="line">
            <a:avLst/>
          </a:prstGeom>
          <a:noFill/>
          <a:ln w="12700">
            <a:solidFill>
              <a:srgbClr val="DDD5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8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B2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WHO'S BEHIND THIS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109728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vendor.</a:t>
            </a:r>
            <a:endParaRPr lang="en-US" sz="30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theorist.</a:t>
            </a:r>
            <a:endParaRPr lang="en-US" sz="30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operator.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379476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00" i="1" dirty="0">
                <a:solidFill>
                  <a:srgbClr val="E4D9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 years in multifamily — marketing, operations, business development, technology. These tools came out of running portfolios, not studying them from the outside.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92240" y="1188720"/>
            <a:ext cx="566928" cy="566928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award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641" y="1336121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269480" y="1170432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NAA Region 3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269480" y="171907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 Vice President, elected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492240" y="2395728"/>
            <a:ext cx="566928" cy="566928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users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641" y="2543129"/>
            <a:ext cx="272125" cy="27212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69480" y="237744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Columbus Apartment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Association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7269480" y="292608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>
                <a:solidFill>
                  <a:srgbClr val="D8C4D0"/>
                </a:solidFill>
                <a:latin typeface="Arial"/>
                <a:ea typeface="Arial" pitchFamily="34" charset="-122"/>
                <a:cs typeface="Arial"/>
              </a:rPr>
              <a:t>Board member I VP of Education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492240" y="3602736"/>
            <a:ext cx="566928" cy="566928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message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641" y="3750137"/>
            <a:ext cx="272125" cy="27212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269480" y="3584448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National speaker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7269480" y="413308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Blueprint · RETCON · AIM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492240" y="4809744"/>
            <a:ext cx="566928" cy="566928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icons/star_charco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641" y="4957145"/>
            <a:ext cx="272125" cy="27212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69480" y="4791456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Suite Society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7269480" y="534009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Podcast host — women who bet on themselves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22960" y="21488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7A75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didn't creep into multifamily.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822960" y="32461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arrived.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2296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i="1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five years, AI went from answering leasing FAQs to running entire workflows unsupervised. Tonight's question isn't whether it's coming — it's whether your portfolio is ready to use it.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 WE'VE COME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AI evolution, in multifamily terms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68680" y="3063240"/>
            <a:ext cx="10469880" cy="0"/>
          </a:xfrm>
          <a:prstGeom prst="line">
            <a:avLst/>
          </a:prstGeom>
          <a:noFill/>
          <a:ln w="25400">
            <a:solidFill>
              <a:srgbClr val="D9CF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508760" y="2697480"/>
            <a:ext cx="731520" cy="731520"/>
          </a:xfrm>
          <a:prstGeom prst="ellipse">
            <a:avLst/>
          </a:prstGeom>
          <a:solidFill>
            <a:srgbClr val="B9AC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setting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955" y="288767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05840" y="3566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1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2015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39044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Rule-Based Systems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77240" y="4480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If/then chatbots. Scripted FAQ responses. No memory, no nuance.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611880" y="2697480"/>
            <a:ext cx="731520" cy="731520"/>
          </a:xfrm>
          <a:prstGeom prst="ellipse">
            <a:avLst/>
          </a:prstGeom>
          <a:solidFill>
            <a:srgbClr val="B9AC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tren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075" y="2887675"/>
            <a:ext cx="351130" cy="3511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108960" y="3566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1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2018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926080" y="39044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Predictive Analytics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880360" y="4480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forecasting, churn scoring, renewal likelihood.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5715000" y="2697480"/>
            <a:ext cx="731520" cy="731520"/>
          </a:xfrm>
          <a:prstGeom prst="ellipse">
            <a:avLst/>
          </a:prstGeom>
          <a:solidFill>
            <a:srgbClr val="B9AC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s/messag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195" y="2887675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12080" y="3566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1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2022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5029200" y="39044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Generative AI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4983480" y="4480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drafts leasing copy, emails, and listings in your voice.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7818120" y="2697480"/>
            <a:ext cx="731520" cy="731520"/>
          </a:xfrm>
          <a:prstGeom prst="ellipse">
            <a:avLst/>
          </a:prstGeom>
          <a:solidFill>
            <a:srgbClr val="B9AC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icons/layer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8315" y="2887675"/>
            <a:ext cx="351130" cy="35113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15200" y="3566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1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2024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132320" y="39044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Multimodal &amp; Agentic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7086600" y="4480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reads a lease, sees a photo, and takes multi-step action.</a:t>
            </a:r>
            <a:endParaRPr lang="en-US" sz="950" dirty="0"/>
          </a:p>
        </p:txBody>
      </p:sp>
      <p:sp>
        <p:nvSpPr>
          <p:cNvPr id="25" name="Shape 19"/>
          <p:cNvSpPr/>
          <p:nvPr/>
        </p:nvSpPr>
        <p:spPr>
          <a:xfrm>
            <a:off x="9921240" y="2697480"/>
            <a:ext cx="731520" cy="7315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icons/cpu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1435" y="2887675"/>
            <a:ext cx="351130" cy="35113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418320" y="3566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B21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9235440" y="390448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Autonomous Operations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9189720" y="448056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runs a workflow start to finish — no human in the loop.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here — and it keeps compounding.</a:t>
            </a:r>
            <a:endParaRPr lang="en-US" sz="1150" dirty="0"/>
          </a:p>
        </p:txBody>
      </p:sp>
      <p:sp>
        <p:nvSpPr>
          <p:cNvPr id="31" name="Text 24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LANDSCAPE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1005840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Multifamily is</a:t>
            </a:r>
            <a:endParaRPr lang="en-US" sz="3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AI-curious. Not AI-ready.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3017520"/>
            <a:ext cx="5394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Operators are being sold tools faster than they can evaluate them. The gap isn't appetite — it's a structured way to know what's actually needed, what's actually ready, and what it's actually worth.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675120" y="1188720"/>
            <a:ext cx="1600200" cy="260604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cpu_gold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048" y="137160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75120" y="187452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C7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675120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TOOLS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766560" y="292608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close that gap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8458200" y="1188720"/>
            <a:ext cx="1600200" cy="260604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clock_gold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128" y="137160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458200" y="187452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C7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</a:t>
            </a:r>
            <a:endParaRPr lang="en-US" sz="3400" dirty="0"/>
          </a:p>
        </p:txBody>
      </p:sp>
      <p:sp>
        <p:nvSpPr>
          <p:cNvPr id="13" name="Text 9"/>
          <p:cNvSpPr/>
          <p:nvPr/>
        </p:nvSpPr>
        <p:spPr>
          <a:xfrm>
            <a:off x="8458200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MINUTES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8549640" y="292608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 clear technology snapshot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10241280" y="1188720"/>
            <a:ext cx="1600200" cy="260604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s/target_gold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8208" y="137160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241280" y="187452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4C7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3400" dirty="0"/>
          </a:p>
        </p:txBody>
      </p:sp>
      <p:sp>
        <p:nvSpPr>
          <p:cNvPr id="18" name="Text 13"/>
          <p:cNvSpPr/>
          <p:nvPr/>
        </p:nvSpPr>
        <p:spPr>
          <a:xfrm>
            <a:off x="10241280" y="25146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GUESSWORK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10332720" y="292608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investment case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of waiting isn't neutral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wifi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4" y="2257654"/>
            <a:ext cx="285293" cy="2852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9260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Rising vendor noise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229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PMS, CRM, and point solution now claims an AI feature. Executives need a filter, not another pitch deck.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4805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dollar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094" y="2257654"/>
            <a:ext cx="285293" cy="28529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480560" y="29260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Budget cycles are tightening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spend has to compete for the same capital as renovations and staffing. It needs a defensible case, not enthusiasm.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81381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user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694" y="2257654"/>
            <a:ext cx="285293" cy="2852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38160" y="29260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Teams are already improvising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81381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a framework, individual teams adopt ad hoc tools — creating fragmentation before there's a strategy.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FRAMEWORK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tools. One decision path.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3246120" cy="4023360"/>
          </a:xfrm>
          <a:prstGeom prst="roundRect">
            <a:avLst>
              <a:gd name="adj" fmla="val 2254"/>
            </a:avLst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43000" y="224028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eye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46" y="2382926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3000" y="2926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43000" y="3310128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 Gap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Assessment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143000" y="44348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are we today, honestly — across systems, process, and people?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069080" y="356616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4480560" y="1965960"/>
            <a:ext cx="3246120" cy="4023360"/>
          </a:xfrm>
          <a:prstGeom prst="roundRect">
            <a:avLst>
              <a:gd name="adj" fmla="val 2254"/>
            </a:avLst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800600" y="224028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icons/shield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46" y="2382926"/>
            <a:ext cx="263347" cy="26334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00600" y="2926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800600" y="3310128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Readiness Assessment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4800600" y="44348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we actually positioned to adopt what we're considering?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7726680" y="356616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4"/>
          <p:cNvSpPr/>
          <p:nvPr/>
        </p:nvSpPr>
        <p:spPr>
          <a:xfrm>
            <a:off x="8138160" y="1965960"/>
            <a:ext cx="3246120" cy="4023360"/>
          </a:xfrm>
          <a:prstGeom prst="roundRect">
            <a:avLst>
              <a:gd name="adj" fmla="val 2254"/>
            </a:avLst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8458200" y="224028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icons/award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846" y="2382926"/>
            <a:ext cx="263347" cy="263347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458200" y="2926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JUSTIFY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458200" y="3310128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ROI</a:t>
            </a:r>
            <a:endParaRPr lang="en-US" sz="19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Calculator</a:t>
            </a:r>
            <a:endParaRPr lang="en-US" sz="1900" dirty="0"/>
          </a:p>
        </p:txBody>
      </p:sp>
      <p:sp>
        <p:nvSpPr>
          <p:cNvPr id="23" name="Text 18"/>
          <p:cNvSpPr/>
          <p:nvPr/>
        </p:nvSpPr>
        <p:spPr>
          <a:xfrm>
            <a:off x="8458200" y="443484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the return, in numbers a CFO will sign off on?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22960" y="502920"/>
            <a:ext cx="548640" cy="54864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icons/datab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645566"/>
            <a:ext cx="263347" cy="2633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5669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ONE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600200" y="841248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 Gap Assessment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600200" y="16916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techgapassessment.netlify.app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2148840"/>
            <a:ext cx="5074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structured audit of where your current stack — PMS, CRM, leasing, maintenance, resident experience — actually stands versus where the market has moved. Built to surface blind spots leadership doesn't usually see until a resident or a competitor points them out.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4114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MEASURES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22960" y="4480560"/>
            <a:ext cx="329184" cy="329184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48" y="4566148"/>
            <a:ext cx="158008" cy="1580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449884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 across core operational systems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22960" y="5047488"/>
            <a:ext cx="329184" cy="329184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wrench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548" y="5133076"/>
            <a:ext cx="158008" cy="1580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80160" y="506577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workarounds masking as "process"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822960" y="5614416"/>
            <a:ext cx="329184" cy="329184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datab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48" y="5700004"/>
            <a:ext cx="158008" cy="15800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80160" y="56327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fragmentation between platforms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822960" y="6181344"/>
            <a:ext cx="329184" cy="329184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icons/ey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548" y="6266932"/>
            <a:ext cx="158008" cy="15800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80160" y="619963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portfolio is exposed competitively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6172200" y="1508760"/>
            <a:ext cx="5212080" cy="466344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6"/>
          <p:cNvSpPr/>
          <p:nvPr/>
        </p:nvSpPr>
        <p:spPr>
          <a:xfrm>
            <a:off x="6172200" y="1508760"/>
            <a:ext cx="5212080" cy="36576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6336792" y="1636776"/>
            <a:ext cx="109728" cy="109728"/>
          </a:xfrm>
          <a:prstGeom prst="ellipse">
            <a:avLst/>
          </a:prstGeom>
          <a:solidFill>
            <a:srgbClr val="E899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6537960" y="1636776"/>
            <a:ext cx="109728" cy="109728"/>
          </a:xfrm>
          <a:prstGeom prst="ellipse">
            <a:avLst/>
          </a:prstGeom>
          <a:solidFill>
            <a:srgbClr val="F0C6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6739128" y="1636776"/>
            <a:ext cx="109728" cy="109728"/>
          </a:xfrm>
          <a:prstGeom prst="ellipse">
            <a:avLst/>
          </a:prstGeom>
          <a:solidFill>
            <a:srgbClr val="8FBF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7040880" y="1591056"/>
            <a:ext cx="4114800" cy="201168"/>
          </a:xfrm>
          <a:prstGeom prst="roundRect">
            <a:avLst>
              <a:gd name="adj" fmla="val 181818"/>
            </a:avLst>
          </a:prstGeom>
          <a:solidFill>
            <a:srgbClr val="FFFFFF"/>
          </a:solidFill>
          <a:ln w="9525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7132320" y="1586484"/>
            <a:ext cx="3931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techgapassessment.netlify.app</a:t>
            </a:r>
            <a:endParaRPr lang="en-US" sz="850" dirty="0"/>
          </a:p>
        </p:txBody>
      </p:sp>
      <p:sp>
        <p:nvSpPr>
          <p:cNvPr id="29" name="Text 22"/>
          <p:cNvSpPr/>
          <p:nvPr/>
        </p:nvSpPr>
        <p:spPr>
          <a:xfrm>
            <a:off x="6492240" y="2103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TOOL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6492240" y="243230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Multifamily Technology</a:t>
            </a:r>
            <a:endParaRPr lang="en-US" sz="19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Assessment Tool</a:t>
            </a:r>
            <a:endParaRPr lang="en-US" sz="1900" dirty="0"/>
          </a:p>
        </p:txBody>
      </p:sp>
      <p:sp>
        <p:nvSpPr>
          <p:cNvPr id="31" name="Text 24"/>
          <p:cNvSpPr/>
          <p:nvPr/>
        </p:nvSpPr>
        <p:spPr>
          <a:xfrm>
            <a:off x="6492240" y="318211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gaps. Prioritize investments. Build your roadmap.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6492240" y="3685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6492240" y="3886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 of 60 answered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6492240" y="4215384"/>
            <a:ext cx="4572000" cy="9144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8"/>
          <p:cNvSpPr/>
          <p:nvPr/>
        </p:nvSpPr>
        <p:spPr>
          <a:xfrm>
            <a:off x="6492240" y="4215384"/>
            <a:ext cx="365760" cy="9144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6492240" y="4535424"/>
            <a:ext cx="793699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0"/>
          <p:cNvSpPr/>
          <p:nvPr/>
        </p:nvSpPr>
        <p:spPr>
          <a:xfrm>
            <a:off x="6492240" y="4535424"/>
            <a:ext cx="79369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 min</a:t>
            </a:r>
            <a:endParaRPr lang="en-US" sz="850" dirty="0"/>
          </a:p>
        </p:txBody>
      </p:sp>
      <p:sp>
        <p:nvSpPr>
          <p:cNvPr id="38" name="Shape 31"/>
          <p:cNvSpPr/>
          <p:nvPr/>
        </p:nvSpPr>
        <p:spPr>
          <a:xfrm>
            <a:off x="7395667" y="4535424"/>
            <a:ext cx="1978762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2"/>
          <p:cNvSpPr/>
          <p:nvPr/>
        </p:nvSpPr>
        <p:spPr>
          <a:xfrm>
            <a:off x="7395667" y="4535424"/>
            <a:ext cx="197876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questions · 8 categories</a:t>
            </a:r>
            <a:endParaRPr lang="en-US" sz="850" dirty="0"/>
          </a:p>
        </p:txBody>
      </p:sp>
      <p:sp>
        <p:nvSpPr>
          <p:cNvPr id="40" name="Shape 33"/>
          <p:cNvSpPr/>
          <p:nvPr/>
        </p:nvSpPr>
        <p:spPr>
          <a:xfrm>
            <a:off x="9484157" y="4535424"/>
            <a:ext cx="1254557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/>
          <p:nvPr/>
        </p:nvSpPr>
        <p:spPr>
          <a:xfrm>
            <a:off x="9484157" y="4535424"/>
            <a:ext cx="125455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Compliance-ready</a:t>
            </a:r>
            <a:endParaRPr lang="en-US" sz="850" dirty="0"/>
          </a:p>
        </p:txBody>
      </p:sp>
      <p:sp>
        <p:nvSpPr>
          <p:cNvPr id="42" name="Shape 35"/>
          <p:cNvSpPr/>
          <p:nvPr/>
        </p:nvSpPr>
        <p:spPr>
          <a:xfrm>
            <a:off x="6492240" y="5038344"/>
            <a:ext cx="2103120" cy="384048"/>
          </a:xfrm>
          <a:prstGeom prst="roundRect">
            <a:avLst>
              <a:gd name="adj" fmla="val 14286"/>
            </a:avLst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6"/>
          <p:cNvSpPr/>
          <p:nvPr/>
        </p:nvSpPr>
        <p:spPr>
          <a:xfrm>
            <a:off x="6492240" y="5038344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My Results</a:t>
            </a:r>
            <a:endParaRPr lang="en-US" sz="950" dirty="0"/>
          </a:p>
        </p:txBody>
      </p:sp>
      <p:sp>
        <p:nvSpPr>
          <p:cNvPr id="44" name="Shape 37"/>
          <p:cNvSpPr/>
          <p:nvPr/>
        </p:nvSpPr>
        <p:spPr>
          <a:xfrm>
            <a:off x="8732520" y="5038344"/>
            <a:ext cx="2331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4B21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8"/>
          <p:cNvSpPr/>
          <p:nvPr/>
        </p:nvSpPr>
        <p:spPr>
          <a:xfrm>
            <a:off x="8732520" y="5038344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Example</a:t>
            </a:r>
            <a:endParaRPr lang="en-US" sz="950" dirty="0"/>
          </a:p>
        </p:txBody>
      </p:sp>
      <p:sp>
        <p:nvSpPr>
          <p:cNvPr id="46" name="Text 39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ONE — SAMPLE OUTPUT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leadership actually sees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22960" y="2103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Leasing &amp; Marketing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931920" y="2130552"/>
            <a:ext cx="5943600" cy="274320"/>
          </a:xfrm>
          <a:prstGeom prst="rect">
            <a:avLst/>
          </a:prstGeom>
          <a:solidFill>
            <a:srgbClr val="3A3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931920" y="2130552"/>
            <a:ext cx="4636008" cy="2743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0" y="21031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78%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880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 Experience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931920" y="2907792"/>
            <a:ext cx="5943600" cy="274320"/>
          </a:xfrm>
          <a:prstGeom prst="rect">
            <a:avLst/>
          </a:prstGeom>
          <a:solidFill>
            <a:srgbClr val="3A3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931920" y="2907792"/>
            <a:ext cx="3209544" cy="2743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0" y="28803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54%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36576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Ops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931920" y="3685032"/>
            <a:ext cx="5943600" cy="274320"/>
          </a:xfrm>
          <a:prstGeom prst="rect">
            <a:avLst/>
          </a:prstGeom>
          <a:solidFill>
            <a:srgbClr val="3A3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931920" y="3685032"/>
            <a:ext cx="2436876" cy="2743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58400" y="36576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41%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2960" y="44348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Reporting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931920" y="4462272"/>
            <a:ext cx="5943600" cy="274320"/>
          </a:xfrm>
          <a:prstGeom prst="rect">
            <a:avLst/>
          </a:prstGeom>
          <a:solidFill>
            <a:srgbClr val="3A36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931920" y="4462272"/>
            <a:ext cx="3744468" cy="2743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058400" y="4434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54864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E9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Directional scoring, plain-language findings, no jargon leadership has to translate before acting on it.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22960" y="502920"/>
            <a:ext cx="548640" cy="548640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645566"/>
            <a:ext cx="263347" cy="2633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5669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TWO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600200" y="841248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 Readiness Assessment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600200" y="16916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techimplementationreadiness.netlify.app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2148840"/>
            <a:ext cx="5074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assessment tells you what's missing. This tells you whether your organization can actually absorb the fix — leadership alignment, team capacity, change tolerance, data hygiene. The tool most operators skip, and the one that predicts whether a rollout succeeds.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4114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MEASURES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22960" y="4480560"/>
            <a:ext cx="329184" cy="329184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us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48" y="4566148"/>
            <a:ext cx="158008" cy="1580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449884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and stakeholder alignment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22960" y="5047488"/>
            <a:ext cx="329184" cy="329184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c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548" y="5133076"/>
            <a:ext cx="158008" cy="1580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80160" y="506577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bandwidth and change fatigue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822960" y="5614416"/>
            <a:ext cx="329184" cy="329184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databas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548" y="5700004"/>
            <a:ext cx="158008" cy="15800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80160" y="56327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quality and system prerequisites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822960" y="6181344"/>
            <a:ext cx="329184" cy="329184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icons/targe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48" y="6266932"/>
            <a:ext cx="158008" cy="15800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80160" y="619963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Realistic rollout timeline expectations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6172200" y="1508760"/>
            <a:ext cx="5212080" cy="466344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6"/>
          <p:cNvSpPr/>
          <p:nvPr/>
        </p:nvSpPr>
        <p:spPr>
          <a:xfrm>
            <a:off x="6172200" y="1508760"/>
            <a:ext cx="5212080" cy="36576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6336792" y="1636776"/>
            <a:ext cx="109728" cy="109728"/>
          </a:xfrm>
          <a:prstGeom prst="ellipse">
            <a:avLst/>
          </a:prstGeom>
          <a:solidFill>
            <a:srgbClr val="E899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6537960" y="1636776"/>
            <a:ext cx="109728" cy="109728"/>
          </a:xfrm>
          <a:prstGeom prst="ellipse">
            <a:avLst/>
          </a:prstGeom>
          <a:solidFill>
            <a:srgbClr val="F0C6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6739128" y="1636776"/>
            <a:ext cx="109728" cy="109728"/>
          </a:xfrm>
          <a:prstGeom prst="ellipse">
            <a:avLst/>
          </a:prstGeom>
          <a:solidFill>
            <a:srgbClr val="8FBF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7040880" y="1591056"/>
            <a:ext cx="4114800" cy="201168"/>
          </a:xfrm>
          <a:prstGeom prst="roundRect">
            <a:avLst>
              <a:gd name="adj" fmla="val 181818"/>
            </a:avLst>
          </a:prstGeom>
          <a:solidFill>
            <a:srgbClr val="FFFFFF"/>
          </a:solidFill>
          <a:ln w="9525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7132320" y="1586484"/>
            <a:ext cx="3931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techimplementationreadiness.netlify.app</a:t>
            </a:r>
            <a:endParaRPr lang="en-US" sz="850" dirty="0"/>
          </a:p>
        </p:txBody>
      </p:sp>
      <p:sp>
        <p:nvSpPr>
          <p:cNvPr id="29" name="Text 22"/>
          <p:cNvSpPr/>
          <p:nvPr/>
        </p:nvSpPr>
        <p:spPr>
          <a:xfrm>
            <a:off x="6492240" y="2103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TOOL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6492240" y="243230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 Implementation</a:t>
            </a:r>
            <a:endParaRPr lang="en-US" sz="19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Readiness Assessment</a:t>
            </a:r>
            <a:endParaRPr lang="en-US" sz="1900" dirty="0"/>
          </a:p>
        </p:txBody>
      </p:sp>
      <p:sp>
        <p:nvSpPr>
          <p:cNvPr id="31" name="Text 24"/>
          <p:cNvSpPr/>
          <p:nvPr/>
        </p:nvSpPr>
        <p:spPr>
          <a:xfrm>
            <a:off x="6492240" y="318211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before you go. Spot what blocks execution before you invest.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6492240" y="368503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6492240" y="3886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 of 72 answered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6492240" y="4215384"/>
            <a:ext cx="4572000" cy="9144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8"/>
          <p:cNvSpPr/>
          <p:nvPr/>
        </p:nvSpPr>
        <p:spPr>
          <a:xfrm>
            <a:off x="6492240" y="4215384"/>
            <a:ext cx="365760" cy="91440"/>
          </a:xfrm>
          <a:prstGeom prst="rect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6492240" y="4535424"/>
            <a:ext cx="793699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0"/>
          <p:cNvSpPr/>
          <p:nvPr/>
        </p:nvSpPr>
        <p:spPr>
          <a:xfrm>
            <a:off x="6492240" y="4535424"/>
            <a:ext cx="79369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 min</a:t>
            </a:r>
            <a:endParaRPr lang="en-US" sz="850" dirty="0"/>
          </a:p>
        </p:txBody>
      </p:sp>
      <p:sp>
        <p:nvSpPr>
          <p:cNvPr id="38" name="Shape 31"/>
          <p:cNvSpPr/>
          <p:nvPr/>
        </p:nvSpPr>
        <p:spPr>
          <a:xfrm>
            <a:off x="7395667" y="4535424"/>
            <a:ext cx="1978762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2"/>
          <p:cNvSpPr/>
          <p:nvPr/>
        </p:nvSpPr>
        <p:spPr>
          <a:xfrm>
            <a:off x="7395667" y="4535424"/>
            <a:ext cx="197876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questions · 9 dimensions</a:t>
            </a:r>
            <a:endParaRPr lang="en-US" sz="850" dirty="0"/>
          </a:p>
        </p:txBody>
      </p:sp>
      <p:sp>
        <p:nvSpPr>
          <p:cNvPr id="40" name="Shape 33"/>
          <p:cNvSpPr/>
          <p:nvPr/>
        </p:nvSpPr>
        <p:spPr>
          <a:xfrm>
            <a:off x="9484157" y="4535424"/>
            <a:ext cx="1517904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/>
          <p:nvPr/>
        </p:nvSpPr>
        <p:spPr>
          <a:xfrm>
            <a:off x="9484157" y="4535424"/>
            <a:ext cx="15179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Multifamily-specific</a:t>
            </a:r>
            <a:endParaRPr lang="en-US" sz="850" dirty="0"/>
          </a:p>
        </p:txBody>
      </p:sp>
      <p:sp>
        <p:nvSpPr>
          <p:cNvPr id="42" name="Shape 35"/>
          <p:cNvSpPr/>
          <p:nvPr/>
        </p:nvSpPr>
        <p:spPr>
          <a:xfrm>
            <a:off x="6492240" y="5038344"/>
            <a:ext cx="2103120" cy="384048"/>
          </a:xfrm>
          <a:prstGeom prst="roundRect">
            <a:avLst>
              <a:gd name="adj" fmla="val 14286"/>
            </a:avLst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6"/>
          <p:cNvSpPr/>
          <p:nvPr/>
        </p:nvSpPr>
        <p:spPr>
          <a:xfrm>
            <a:off x="6492240" y="5038344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My Results</a:t>
            </a:r>
            <a:endParaRPr lang="en-US" sz="950" dirty="0"/>
          </a:p>
        </p:txBody>
      </p:sp>
      <p:sp>
        <p:nvSpPr>
          <p:cNvPr id="44" name="Shape 37"/>
          <p:cNvSpPr/>
          <p:nvPr/>
        </p:nvSpPr>
        <p:spPr>
          <a:xfrm>
            <a:off x="8732520" y="5038344"/>
            <a:ext cx="2331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6B35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8"/>
          <p:cNvSpPr/>
          <p:nvPr/>
        </p:nvSpPr>
        <p:spPr>
          <a:xfrm>
            <a:off x="8732520" y="5038344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Example</a:t>
            </a:r>
            <a:endParaRPr lang="en-US" sz="950" dirty="0"/>
          </a:p>
        </p:txBody>
      </p:sp>
      <p:sp>
        <p:nvSpPr>
          <p:cNvPr id="46" name="Text 39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TWO — WHY IT MATTERS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failed AI rollouts</a:t>
            </a:r>
            <a:endParaRPr lang="en-US" sz="2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aren't a tech problem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22960" y="26517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 was fine.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760720" y="2596896"/>
            <a:ext cx="384048" cy="384048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arrowRigh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72" y="2696748"/>
            <a:ext cx="184343" cy="18434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309360" y="26517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org wasn't ready to run it.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35661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vendor delivered.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760720" y="3511296"/>
            <a:ext cx="384048" cy="384048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arrowRigh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72" y="3611148"/>
            <a:ext cx="184343" cy="18434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09360" y="35661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one owned adoption internally.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822960" y="44805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pilot worked.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760720" y="4425696"/>
            <a:ext cx="384048" cy="384048"/>
          </a:xfrm>
          <a:prstGeom prst="ellipse">
            <a:avLst/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arrowRigh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572" y="4525548"/>
            <a:ext cx="184343" cy="18434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09360" y="44805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never scaled past one property.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22960" y="502920"/>
            <a:ext cx="548640" cy="548640"/>
          </a:xfrm>
          <a:prstGeom prst="ellipse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icons/awar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645566"/>
            <a:ext cx="263347" cy="2633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5669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3A18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THREE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600200" y="841248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ROI Calculator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600200" y="16916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3A18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multifamilyroicalculator.netlify.app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2148840"/>
            <a:ext cx="5074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4A45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board-facing tool. Converts unit count, current spend, and target use cases into a defensible return projection — so an AI investment gets evaluated on the same terms as a capex project, not on a vendor's promise.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4114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3A18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MEASURES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822960" y="4480560"/>
            <a:ext cx="329184" cy="329184"/>
          </a:xfrm>
          <a:prstGeom prst="ellipse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548" y="4566148"/>
            <a:ext cx="158008" cy="1580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449884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Portfolio-specific inputs, not generic benchmarks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22960" y="5047488"/>
            <a:ext cx="329184" cy="329184"/>
          </a:xfrm>
          <a:prstGeom prst="ellipse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c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548" y="5133076"/>
            <a:ext cx="158008" cy="1580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80160" y="506577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Time-to-value and payback modeling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822960" y="5614416"/>
            <a:ext cx="329184" cy="329184"/>
          </a:xfrm>
          <a:prstGeom prst="ellipse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dolla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548" y="5700004"/>
            <a:ext cx="158008" cy="15800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80160" y="56327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Cost-of-inaction framing for the board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822960" y="6181344"/>
            <a:ext cx="329184" cy="329184"/>
          </a:xfrm>
          <a:prstGeom prst="ellipse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icons/fileTex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548" y="6266932"/>
            <a:ext cx="158008" cy="15800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80160" y="619963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Exportable figures for the capital request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6172200" y="1508760"/>
            <a:ext cx="5212080" cy="466344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6"/>
          <p:cNvSpPr/>
          <p:nvPr/>
        </p:nvSpPr>
        <p:spPr>
          <a:xfrm>
            <a:off x="6172200" y="1508760"/>
            <a:ext cx="5212080" cy="36576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7"/>
          <p:cNvSpPr/>
          <p:nvPr/>
        </p:nvSpPr>
        <p:spPr>
          <a:xfrm>
            <a:off x="6336792" y="1636776"/>
            <a:ext cx="109728" cy="109728"/>
          </a:xfrm>
          <a:prstGeom prst="ellipse">
            <a:avLst/>
          </a:prstGeom>
          <a:solidFill>
            <a:srgbClr val="E8998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6537960" y="1636776"/>
            <a:ext cx="109728" cy="109728"/>
          </a:xfrm>
          <a:prstGeom prst="ellipse">
            <a:avLst/>
          </a:prstGeom>
          <a:solidFill>
            <a:srgbClr val="F0C6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6739128" y="1636776"/>
            <a:ext cx="109728" cy="109728"/>
          </a:xfrm>
          <a:prstGeom prst="ellipse">
            <a:avLst/>
          </a:prstGeom>
          <a:solidFill>
            <a:srgbClr val="8FBF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0"/>
          <p:cNvSpPr/>
          <p:nvPr/>
        </p:nvSpPr>
        <p:spPr>
          <a:xfrm>
            <a:off x="7040880" y="1591056"/>
            <a:ext cx="4114800" cy="201168"/>
          </a:xfrm>
          <a:prstGeom prst="roundRect">
            <a:avLst>
              <a:gd name="adj" fmla="val 181818"/>
            </a:avLst>
          </a:prstGeom>
          <a:solidFill>
            <a:srgbClr val="FFFFFF"/>
          </a:solidFill>
          <a:ln w="9525">
            <a:solidFill>
              <a:srgbClr val="DCD4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7132320" y="1586484"/>
            <a:ext cx="3931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multifamilyroicalculator.netlify.app</a:t>
            </a:r>
            <a:endParaRPr lang="en-US" sz="850" dirty="0"/>
          </a:p>
        </p:txBody>
      </p:sp>
      <p:sp>
        <p:nvSpPr>
          <p:cNvPr id="29" name="Text 22"/>
          <p:cNvSpPr/>
          <p:nvPr/>
        </p:nvSpPr>
        <p:spPr>
          <a:xfrm>
            <a:off x="6492240" y="2103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3A18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TOOL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6492240" y="2432304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ROI Calculator</a:t>
            </a:r>
            <a:endParaRPr lang="en-US" sz="1900" dirty="0"/>
          </a:p>
        </p:txBody>
      </p:sp>
      <p:sp>
        <p:nvSpPr>
          <p:cNvPr id="31" name="Text 24"/>
          <p:cNvSpPr/>
          <p:nvPr/>
        </p:nvSpPr>
        <p:spPr>
          <a:xfrm>
            <a:off x="6492240" y="288950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property management. Every cost. Every risk. All portfolio sizes.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6492240" y="339242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5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6492240" y="359359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 of 6 · Portfolio</a:t>
            </a:r>
            <a:endParaRPr lang="en-US" sz="1300" dirty="0"/>
          </a:p>
        </p:txBody>
      </p:sp>
      <p:sp>
        <p:nvSpPr>
          <p:cNvPr id="34" name="Shape 27"/>
          <p:cNvSpPr/>
          <p:nvPr/>
        </p:nvSpPr>
        <p:spPr>
          <a:xfrm>
            <a:off x="6492240" y="3922776"/>
            <a:ext cx="4572000" cy="91440"/>
          </a:xfrm>
          <a:prstGeom prst="rect">
            <a:avLst/>
          </a:prstGeom>
          <a:solidFill>
            <a:srgbClr val="EFE9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8"/>
          <p:cNvSpPr/>
          <p:nvPr/>
        </p:nvSpPr>
        <p:spPr>
          <a:xfrm>
            <a:off x="6492240" y="3922776"/>
            <a:ext cx="365760" cy="91440"/>
          </a:xfrm>
          <a:prstGeom prst="rect">
            <a:avLst/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29"/>
          <p:cNvSpPr/>
          <p:nvPr/>
        </p:nvSpPr>
        <p:spPr>
          <a:xfrm>
            <a:off x="6492240" y="4242816"/>
            <a:ext cx="793699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0"/>
          <p:cNvSpPr/>
          <p:nvPr/>
        </p:nvSpPr>
        <p:spPr>
          <a:xfrm>
            <a:off x="6492240" y="4242816"/>
            <a:ext cx="79369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</a:t>
            </a:r>
            <a:endParaRPr lang="en-US" sz="850" dirty="0"/>
          </a:p>
        </p:txBody>
      </p:sp>
      <p:sp>
        <p:nvSpPr>
          <p:cNvPr id="38" name="Shape 31"/>
          <p:cNvSpPr/>
          <p:nvPr/>
        </p:nvSpPr>
        <p:spPr>
          <a:xfrm>
            <a:off x="7395667" y="4242816"/>
            <a:ext cx="530352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2"/>
          <p:cNvSpPr/>
          <p:nvPr/>
        </p:nvSpPr>
        <p:spPr>
          <a:xfrm>
            <a:off x="7395667" y="4242816"/>
            <a:ext cx="530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</a:t>
            </a:r>
            <a:endParaRPr lang="en-US" sz="850" dirty="0"/>
          </a:p>
        </p:txBody>
      </p:sp>
      <p:sp>
        <p:nvSpPr>
          <p:cNvPr id="40" name="Shape 33"/>
          <p:cNvSpPr/>
          <p:nvPr/>
        </p:nvSpPr>
        <p:spPr>
          <a:xfrm>
            <a:off x="8035747" y="4242816"/>
            <a:ext cx="530352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/>
          <p:nvPr/>
        </p:nvSpPr>
        <p:spPr>
          <a:xfrm>
            <a:off x="8035747" y="4242816"/>
            <a:ext cx="530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</a:t>
            </a:r>
            <a:endParaRPr lang="en-US" sz="850" dirty="0"/>
          </a:p>
        </p:txBody>
      </p:sp>
      <p:sp>
        <p:nvSpPr>
          <p:cNvPr id="42" name="Shape 35"/>
          <p:cNvSpPr/>
          <p:nvPr/>
        </p:nvSpPr>
        <p:spPr>
          <a:xfrm>
            <a:off x="8675827" y="4242816"/>
            <a:ext cx="530352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6"/>
          <p:cNvSpPr/>
          <p:nvPr/>
        </p:nvSpPr>
        <p:spPr>
          <a:xfrm>
            <a:off x="8675827" y="4242816"/>
            <a:ext cx="530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</a:t>
            </a:r>
            <a:endParaRPr lang="en-US" sz="850" dirty="0"/>
          </a:p>
        </p:txBody>
      </p:sp>
      <p:sp>
        <p:nvSpPr>
          <p:cNvPr id="44" name="Shape 37"/>
          <p:cNvSpPr/>
          <p:nvPr/>
        </p:nvSpPr>
        <p:spPr>
          <a:xfrm>
            <a:off x="9315907" y="4242816"/>
            <a:ext cx="662026" cy="292608"/>
          </a:xfrm>
          <a:prstGeom prst="roundRect">
            <a:avLst>
              <a:gd name="adj" fmla="val 50000"/>
            </a:avLst>
          </a:prstGeom>
          <a:solidFill>
            <a:srgbClr val="F7F3EC"/>
          </a:solidFill>
          <a:ln w="9525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8"/>
          <p:cNvSpPr/>
          <p:nvPr/>
        </p:nvSpPr>
        <p:spPr>
          <a:xfrm>
            <a:off x="9315907" y="4242816"/>
            <a:ext cx="66202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850" dirty="0"/>
          </a:p>
        </p:txBody>
      </p:sp>
      <p:sp>
        <p:nvSpPr>
          <p:cNvPr id="46" name="Shape 39"/>
          <p:cNvSpPr/>
          <p:nvPr/>
        </p:nvSpPr>
        <p:spPr>
          <a:xfrm>
            <a:off x="6492240" y="4745736"/>
            <a:ext cx="2103120" cy="384048"/>
          </a:xfrm>
          <a:prstGeom prst="roundRect">
            <a:avLst>
              <a:gd name="adj" fmla="val 14286"/>
            </a:avLst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0"/>
          <p:cNvSpPr/>
          <p:nvPr/>
        </p:nvSpPr>
        <p:spPr>
          <a:xfrm>
            <a:off x="6492240" y="4745736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Example</a:t>
            </a:r>
            <a:endParaRPr lang="en-US" sz="950" dirty="0"/>
          </a:p>
        </p:txBody>
      </p:sp>
      <p:sp>
        <p:nvSpPr>
          <p:cNvPr id="48" name="Shape 41"/>
          <p:cNvSpPr/>
          <p:nvPr/>
        </p:nvSpPr>
        <p:spPr>
          <a:xfrm>
            <a:off x="8732520" y="4745736"/>
            <a:ext cx="233172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3A18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2"/>
          <p:cNvSpPr/>
          <p:nvPr/>
        </p:nvSpPr>
        <p:spPr>
          <a:xfrm>
            <a:off x="8732520" y="4745736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3A18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My Analysis</a:t>
            </a:r>
            <a:endParaRPr lang="en-US" sz="950" dirty="0"/>
          </a:p>
        </p:txBody>
      </p:sp>
      <p:sp>
        <p:nvSpPr>
          <p:cNvPr id="50" name="Text 43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THREE — THE LOGIC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inputs to investment case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fileText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337206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Inputs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22960" y="3337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count, current tech spend, target use cases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023360" y="2468880"/>
            <a:ext cx="548640" cy="0"/>
          </a:xfrm>
          <a:prstGeom prst="line">
            <a:avLst/>
          </a:prstGeom>
          <a:noFill/>
          <a:ln w="12700">
            <a:solidFill>
              <a:srgbClr val="8A868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617720" y="21945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barChart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366" y="233720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1772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Modeling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617720" y="3337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saved, cost offset, and revenue lift by category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7818120" y="2468880"/>
            <a:ext cx="548640" cy="0"/>
          </a:xfrm>
          <a:prstGeom prst="line">
            <a:avLst/>
          </a:prstGeom>
          <a:noFill/>
          <a:ln w="12700">
            <a:solidFill>
              <a:srgbClr val="8A868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412480" y="21945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icons/award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126" y="2337206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41248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Output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412480" y="333756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 period, 12/24-month ROI, cost of waiting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592928" y="141732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icons/cpu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446" y="1678838"/>
            <a:ext cx="482803" cy="48280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834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7A75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stop looking at pictures of it.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 live.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22960" y="4937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techgapassessment.netlify.app   ·   techimplementationreadiness.netlify.app   ·   multifamilyroicalculator.netlify.app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TOGETHER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looks like on a real portfolio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2296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example — a 300-unit mixed-income operator running all three tools back to back.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43000" y="242316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eye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46" y="2565806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3108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Assessment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43000" y="345643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 / 100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143000" y="4206240"/>
            <a:ext cx="2651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leasing tech. Weak data &amp; analytics, thin maintenance integration.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069080" y="374904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4480560" y="2148840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800600" y="242316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icons/shield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46" y="2565806"/>
            <a:ext cx="263347" cy="26334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800600" y="3108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 Assessment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800600" y="345643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 / 100</a:t>
            </a:r>
            <a:endParaRPr lang="en-US" sz="2600" dirty="0"/>
          </a:p>
        </p:txBody>
      </p:sp>
      <p:sp>
        <p:nvSpPr>
          <p:cNvPr id="17" name="Text 13"/>
          <p:cNvSpPr/>
          <p:nvPr/>
        </p:nvSpPr>
        <p:spPr>
          <a:xfrm>
            <a:off x="4800600" y="4206240"/>
            <a:ext cx="2651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aligned. Site-level buy-in shaky — a real blocker, caught early.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7726680" y="374904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5"/>
          <p:cNvSpPr/>
          <p:nvPr/>
        </p:nvSpPr>
        <p:spPr>
          <a:xfrm>
            <a:off x="8138160" y="2148840"/>
            <a:ext cx="3246120" cy="3794760"/>
          </a:xfrm>
          <a:prstGeom prst="roundRect">
            <a:avLst>
              <a:gd name="adj" fmla="val 2254"/>
            </a:avLst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8458200" y="242316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icons/award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846" y="2565806"/>
            <a:ext cx="263347" cy="263347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58200" y="3108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 Calculator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458200" y="345643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$186K / yr</a:t>
            </a:r>
            <a:endParaRPr lang="en-US" sz="2600" dirty="0"/>
          </a:p>
        </p:txBody>
      </p:sp>
      <p:sp>
        <p:nvSpPr>
          <p:cNvPr id="24" name="Text 19"/>
          <p:cNvSpPr/>
          <p:nvPr/>
        </p:nvSpPr>
        <p:spPr>
          <a:xfrm>
            <a:off x="8458200" y="4206240"/>
            <a:ext cx="2651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D8C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7-month payback. 240% first-year ROI on the two tools worth prioritizing.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822960" y="6172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 are illustrative — the point isn't the figures, it's that all three tools talk about the same portfolio in the same language.</a:t>
            </a:r>
            <a:endParaRPr lang="en-US" sz="1050" dirty="0"/>
          </a:p>
        </p:txBody>
      </p:sp>
      <p:sp>
        <p:nvSpPr>
          <p:cNvPr id="26" name="Text 21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BUILDABLE TODAY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isn't roadmap talk. It's live.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51560" y="201168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us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319" y="2142439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560" y="26517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Autonomous Leasing Agents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51560" y="308152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Qualifies, tours, and follows up — without a human touch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389120" y="178308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17720" y="201168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icons/wren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479" y="2142439"/>
            <a:ext cx="241402" cy="2414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17720" y="26517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Predictive Maintenance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617720" y="308152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Flags equipment failure before a resident ever calls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7955280" y="178308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183880" y="201168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icons/dollar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639" y="2142439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3880" y="26517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Revenue Optimization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8183880" y="308152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 that adjusts in real time to actual demand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822960" y="379476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1051560" y="402336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icons/fileTex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2319" y="4154119"/>
            <a:ext cx="241402" cy="2414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51560" y="46634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Document &amp; Lease Intelligence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1051560" y="509320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Extracts terms, flags risk, files itself — no data entry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4389120" y="379476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4617720" y="402336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icons/message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479" y="4154119"/>
            <a:ext cx="241402" cy="24140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617720" y="46634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Always-On Resident Communication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4617720" y="509320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Instant, personalized, multilingual, never off the clock</a:t>
            </a:r>
            <a:endParaRPr lang="en-US" sz="950" dirty="0"/>
          </a:p>
        </p:txBody>
      </p:sp>
      <p:sp>
        <p:nvSpPr>
          <p:cNvPr id="29" name="Shape 22"/>
          <p:cNvSpPr/>
          <p:nvPr/>
        </p:nvSpPr>
        <p:spPr>
          <a:xfrm>
            <a:off x="7955280" y="3794760"/>
            <a:ext cx="333756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CC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8183880" y="4023360"/>
            <a:ext cx="502920" cy="50292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icons/gitBranch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4639" y="4154119"/>
            <a:ext cx="241402" cy="24140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183880" y="46634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Agentic Workflow Automation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8183880" y="509320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Multi-step tasks completed end-to-end, unsupervised</a:t>
            </a:r>
            <a:endParaRPr lang="en-US" sz="950" dirty="0"/>
          </a:p>
        </p:txBody>
      </p:sp>
      <p:sp>
        <p:nvSpPr>
          <p:cNvPr id="34" name="Text 26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ASK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isn't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arrowRight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2" y="2065812"/>
            <a:ext cx="184343" cy="18434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91109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this replace my team?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989320" y="1911096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— it removes the manual grind, not the judgment calls.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822960" y="292608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arrowRight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2" y="3025932"/>
            <a:ext cx="184343" cy="18434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71600" y="287121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my data safe?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5989320" y="2871216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Results stay with you. Nothing is stored unless you choose to email yourself a copy.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822960" y="388620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arrowRight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2" y="3986052"/>
            <a:ext cx="184343" cy="18434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71600" y="383133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this just AI hype?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5989320" y="3831336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It's live today — you just saw six use cases running, not a roadmap.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822960" y="484632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arrowRight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2" y="4946172"/>
            <a:ext cx="184343" cy="18434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71600" y="479145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 get sold to afterward?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989320" y="4791456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Free, vendor-neutral, no pitch buried in the results.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PART MOST TOOLS SKIP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Compliance isn't an afterthought here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22960" y="16916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AI-in-multifamily conversations skip straight past the part that actually governs affordable and mixed-income portfolios. These tools don't.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22960" y="2514600"/>
            <a:ext cx="548640" cy="54864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657246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4688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HUD reporting continuity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554480" y="2898648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Checked before go-live, not discovered after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172200" y="2514600"/>
            <a:ext cx="548640" cy="54864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icons/fileTex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846" y="265724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903720" y="24688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LIHTC &amp; income verification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6903720" y="2898648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Workflows scoped, not assumed to "just work"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822960" y="4251960"/>
            <a:ext cx="548640" cy="54864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icons/c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06" y="4394606"/>
            <a:ext cx="263347" cy="26334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554480" y="4206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Recert timing vs. rollout windows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1554480" y="4636008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Leasing season and compliance deadlines factored into the plan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172200" y="4251960"/>
            <a:ext cx="548640" cy="54864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icons/ey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846" y="4394606"/>
            <a:ext cx="263347" cy="26334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903720" y="4206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 housing risk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6903720" y="4636008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Flagged before it becomes a violation, not after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PUTTING IT TOGETHER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45-minute path to a board-ready case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188720" y="2377440"/>
            <a:ext cx="2743200" cy="1920240"/>
          </a:xfrm>
          <a:prstGeom prst="roundRect">
            <a:avLst>
              <a:gd name="adj" fmla="val 2857"/>
            </a:avLst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40280" y="2651760"/>
            <a:ext cx="640080" cy="64008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eye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701" y="28181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8872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88720" y="3931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931920" y="301752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4480560" y="2377440"/>
            <a:ext cx="2743200" cy="1920240"/>
          </a:xfrm>
          <a:prstGeom prst="roundRect">
            <a:avLst>
              <a:gd name="adj" fmla="val 2857"/>
            </a:avLst>
          </a:prstGeom>
          <a:solidFill>
            <a:srgbClr val="6B35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532120" y="2651760"/>
            <a:ext cx="640080" cy="64008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icons/shield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541" y="281818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8056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Prepare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4480560" y="3931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223760" y="301752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3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600" dirty="0"/>
          </a:p>
        </p:txBody>
      </p:sp>
      <p:sp>
        <p:nvSpPr>
          <p:cNvPr id="16" name="Shape 12"/>
          <p:cNvSpPr/>
          <p:nvPr/>
        </p:nvSpPr>
        <p:spPr>
          <a:xfrm>
            <a:off x="7772400" y="2377440"/>
            <a:ext cx="2743200" cy="1920240"/>
          </a:xfrm>
          <a:prstGeom prst="roundRect">
            <a:avLst>
              <a:gd name="adj" fmla="val 2857"/>
            </a:avLst>
          </a:prstGeom>
          <a:solidFill>
            <a:srgbClr val="3A18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823960" y="2651760"/>
            <a:ext cx="640080" cy="64008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icons/award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381" y="281818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77240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Justify</a:t>
            </a:r>
            <a:endParaRPr lang="en-US" sz="2000" dirty="0"/>
          </a:p>
        </p:txBody>
      </p:sp>
      <p:sp>
        <p:nvSpPr>
          <p:cNvPr id="20" name="Text 15"/>
          <p:cNvSpPr/>
          <p:nvPr/>
        </p:nvSpPr>
        <p:spPr>
          <a:xfrm>
            <a:off x="7772400" y="3931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1188720" y="4846320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i="1" dirty="0">
                <a:solidFill>
                  <a:srgbClr val="C9C4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output, every time: a clear stack view, an honest readiness read, and numbers finance can act on — without hiring a consultant to get there.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4B21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APPROACH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by someone who's run the properties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awar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4" y="2257654"/>
            <a:ext cx="285293" cy="2852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Operator-built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22960" y="342900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years on-site and in operations — not a vendor's marketing team guessing at pain points.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4805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shiel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094" y="2257654"/>
            <a:ext cx="285293" cy="28529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4805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Vendor-neutral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4480560" y="342900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platform to sell. The tools point to what's true for your portfolio, not a specific product.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8138160" y="2103120"/>
            <a:ext cx="594360" cy="594360"/>
          </a:xfrm>
          <a:prstGeom prst="ellipse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star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694" y="2257654"/>
            <a:ext cx="285293" cy="2852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381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Free, first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8138160" y="342900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A5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lower the barrier to a real conversation — not to gate insight behind a sales call.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6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4B2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40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GO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9601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covered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icons/cpu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245766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20756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has already arrived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600200" y="24688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capability today, not a roadmap promise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822960" y="301752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icons/layers_charco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06" y="3160166"/>
            <a:ext cx="263347" cy="2633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00200" y="29900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path, three tools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1600200" y="33832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 → Prepare → Justify, in that order, for a reason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22960" y="393192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icons/barChart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606" y="4074566"/>
            <a:ext cx="263347" cy="26334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00200" y="39044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math, not vendor math</a:t>
            </a:r>
            <a:endParaRPr lang="en-US" sz="1650" dirty="0"/>
          </a:p>
        </p:txBody>
      </p:sp>
      <p:sp>
        <p:nvSpPr>
          <p:cNvPr id="15" name="Text 10"/>
          <p:cNvSpPr/>
          <p:nvPr/>
        </p:nvSpPr>
        <p:spPr>
          <a:xfrm>
            <a:off x="1600200" y="42976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number traces back to your actual portfolio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822960" y="4846320"/>
            <a:ext cx="548640" cy="54864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icons/shield_charco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06" y="4988966"/>
            <a:ext cx="263347" cy="26334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00200" y="48188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Compliance built in</a:t>
            </a:r>
            <a:endParaRPr lang="en-US" sz="1650" dirty="0"/>
          </a:p>
        </p:txBody>
      </p:sp>
      <p:sp>
        <p:nvSpPr>
          <p:cNvPr id="19" name="Text 13"/>
          <p:cNvSpPr/>
          <p:nvPr/>
        </p:nvSpPr>
        <p:spPr>
          <a:xfrm>
            <a:off x="1600200" y="52120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bolted on after the fact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777240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where you are — today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137160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C9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Free. Anonymous. Nothing stored — use them right now, no strings.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icons/eye_charc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7" y="2070567"/>
            <a:ext cx="193121" cy="1931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92938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 Gap Assessment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417320" y="242316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techgapassessment.netlify.app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709160" y="1892808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qrcodes/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1975104"/>
            <a:ext cx="795528" cy="79552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3319272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icons/shield_charco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567" y="3423879"/>
            <a:ext cx="193121" cy="1931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17320" y="328269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Implementation Readiness Assessment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1417320" y="377647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techimplementationreadiness.netlify.app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4709160" y="3246120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qrcodes/readine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1456" y="3328416"/>
            <a:ext cx="795528" cy="795528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822960" y="4672584"/>
            <a:ext cx="402336" cy="402336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4" descr="icons/award_charco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567" y="4777191"/>
            <a:ext cx="193121" cy="193121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417320" y="4636008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ROI Calculator</a:t>
            </a:r>
            <a:endParaRPr lang="en-US" sz="1250" dirty="0"/>
          </a:p>
        </p:txBody>
      </p:sp>
      <p:sp>
        <p:nvSpPr>
          <p:cNvPr id="20" name="Text 13"/>
          <p:cNvSpPr/>
          <p:nvPr/>
        </p:nvSpPr>
        <p:spPr>
          <a:xfrm>
            <a:off x="1417320" y="512978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multifamilyroicalculator.netlify.app</a:t>
            </a:r>
            <a:endParaRPr lang="en-US" sz="950" dirty="0"/>
          </a:p>
        </p:txBody>
      </p:sp>
      <p:sp>
        <p:nvSpPr>
          <p:cNvPr id="21" name="Shape 14"/>
          <p:cNvSpPr/>
          <p:nvPr/>
        </p:nvSpPr>
        <p:spPr>
          <a:xfrm>
            <a:off x="4709160" y="4599432"/>
            <a:ext cx="960120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5" descr="qrcodes/roi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1456" y="4681728"/>
            <a:ext cx="795528" cy="795528"/>
          </a:xfrm>
          <a:prstGeom prst="rect">
            <a:avLst/>
          </a:prstGeom>
        </p:spPr>
      </p:pic>
      <p:sp>
        <p:nvSpPr>
          <p:cNvPr id="23" name="Shape 15"/>
          <p:cNvSpPr/>
          <p:nvPr/>
        </p:nvSpPr>
        <p:spPr>
          <a:xfrm>
            <a:off x="6446520" y="502920"/>
            <a:ext cx="4937760" cy="585216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6"/>
          <p:cNvSpPr/>
          <p:nvPr/>
        </p:nvSpPr>
        <p:spPr>
          <a:xfrm>
            <a:off x="6812280" y="7772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4C7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IT DONE WITH YOU?</a:t>
            </a:r>
            <a:endParaRPr lang="en-US" sz="1100" dirty="0"/>
          </a:p>
        </p:txBody>
      </p:sp>
      <p:sp>
        <p:nvSpPr>
          <p:cNvPr id="25" name="Text 17"/>
          <p:cNvSpPr/>
          <p:nvPr/>
        </p:nvSpPr>
        <p:spPr>
          <a:xfrm>
            <a:off x="6812280" y="114300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dirty="0">
                <a:solidFill>
                  <a:schemeClr val="bg1"/>
                </a:solidFill>
              </a:rPr>
              <a:t>Running the assessment is step one. I also teach this — The Human Algorithm and a growing set of courses built specifically for the disconnect between what corporate decides and what on-site actually lives. Data without training just becomes another PDF nobody opens.</a:t>
            </a:r>
          </a:p>
        </p:txBody>
      </p:sp>
      <p:sp>
        <p:nvSpPr>
          <p:cNvPr id="26" name="Shape 18"/>
          <p:cNvSpPr/>
          <p:nvPr/>
        </p:nvSpPr>
        <p:spPr>
          <a:xfrm>
            <a:off x="6812280" y="2240280"/>
            <a:ext cx="457200" cy="45720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6" descr="icons/layers_charcoa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1152" y="2359152"/>
            <a:ext cx="219456" cy="219456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7406640" y="220370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Human Algorithm</a:t>
            </a:r>
            <a:endParaRPr lang="en-US" sz="1300" dirty="0"/>
          </a:p>
        </p:txBody>
      </p:sp>
      <p:sp>
        <p:nvSpPr>
          <p:cNvPr id="29" name="Text 20"/>
          <p:cNvSpPr/>
          <p:nvPr/>
        </p:nvSpPr>
        <p:spPr>
          <a:xfrm>
            <a:off x="7406640" y="2569464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course built for the disconnect between on-site and corporate — how to human alongside the tech.</a:t>
            </a:r>
            <a:endParaRPr lang="en-US" sz="1000" dirty="0"/>
          </a:p>
        </p:txBody>
      </p:sp>
      <p:sp>
        <p:nvSpPr>
          <p:cNvPr id="30" name="Shape 21"/>
          <p:cNvSpPr/>
          <p:nvPr/>
        </p:nvSpPr>
        <p:spPr>
          <a:xfrm>
            <a:off x="6812280" y="3566160"/>
            <a:ext cx="457200" cy="457200"/>
          </a:xfrm>
          <a:prstGeom prst="ellipse">
            <a:avLst/>
          </a:prstGeom>
          <a:solidFill>
            <a:srgbClr val="E4C7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7" descr="icons/cpu_charcoal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1152" y="3685032"/>
            <a:ext cx="219456" cy="219456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7406640" y="3529584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Direct Path Solutions, the platform</a:t>
            </a:r>
            <a:endParaRPr lang="en-US" sz="1300" dirty="0"/>
          </a:p>
        </p:txBody>
      </p:sp>
      <p:sp>
        <p:nvSpPr>
          <p:cNvPr id="33" name="Text 23"/>
          <p:cNvSpPr/>
          <p:nvPr/>
        </p:nvSpPr>
        <p:spPr>
          <a:xfrm>
            <a:off x="7406640" y="3895344"/>
            <a:ext cx="3794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D8C4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the home for all three tools plus a full technology assessment &amp; risk product — one place, one system.</a:t>
            </a:r>
            <a:endParaRPr lang="en-US" sz="1000" dirty="0"/>
          </a:p>
        </p:txBody>
      </p:sp>
      <p:sp>
        <p:nvSpPr>
          <p:cNvPr id="34" name="Shape 24"/>
          <p:cNvSpPr/>
          <p:nvPr/>
        </p:nvSpPr>
        <p:spPr>
          <a:xfrm>
            <a:off x="6812280" y="5166360"/>
            <a:ext cx="4251960" cy="868680"/>
          </a:xfrm>
          <a:prstGeom prst="roundRect">
            <a:avLst>
              <a:gd name="adj" fmla="val 7368"/>
            </a:avLst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5"/>
          <p:cNvSpPr/>
          <p:nvPr/>
        </p:nvSpPr>
        <p:spPr>
          <a:xfrm>
            <a:off x="6949440" y="5285232"/>
            <a:ext cx="640080" cy="6400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8" descr="qrcodes/booki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04304" y="5340096"/>
            <a:ext cx="530352" cy="530352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7726680" y="528523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1C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 time with Dalia</a:t>
            </a:r>
            <a:endParaRPr lang="en-US" sz="1400" dirty="0"/>
          </a:p>
        </p:txBody>
      </p:sp>
      <p:sp>
        <p:nvSpPr>
          <p:cNvPr id="38" name="Text 27"/>
          <p:cNvSpPr/>
          <p:nvPr/>
        </p:nvSpPr>
        <p:spPr>
          <a:xfrm>
            <a:off x="7726680" y="56509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C1C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calendar.app.google/5f5Dqm3XQEqXoGNK6</a:t>
            </a:r>
            <a:endParaRPr lang="en-US" sz="850" dirty="0"/>
          </a:p>
        </p:txBody>
      </p:sp>
      <p:sp>
        <p:nvSpPr>
          <p:cNvPr id="39" name="Text 28"/>
          <p:cNvSpPr/>
          <p:nvPr/>
        </p:nvSpPr>
        <p:spPr>
          <a:xfrm>
            <a:off x="11368735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AC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C1C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0338" y="0"/>
            <a:ext cx="6024992" cy="6858000"/>
          </a:xfrm>
          <a:prstGeom prst="rect">
            <a:avLst/>
          </a:prstGeom>
          <a:solidFill>
            <a:srgbClr val="4B21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27432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3383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53467" y="21945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you.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1188720" y="627821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- </a:t>
            </a:r>
            <a:r>
              <a:rPr lang="en-US" sz="1500" dirty="0" err="1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directpathsolutions.com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53867" y="627821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 - </a:t>
            </a:r>
            <a:r>
              <a:rPr lang="en-US" sz="1400" dirty="0" err="1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www.linkedin.com</a:t>
            </a:r>
            <a:r>
              <a:rPr lang="en-US" sz="140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/in/</a:t>
            </a:r>
            <a:r>
              <a:rPr lang="en-US" sz="1400" dirty="0" err="1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dshafi</a:t>
            </a:r>
            <a:r>
              <a:rPr lang="en-US" sz="140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endParaRPr lang="en-US" sz="14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1823</Words>
  <Application>Microsoft Office PowerPoint</Application>
  <PresentationFormat>Widescreen</PresentationFormat>
  <Paragraphs>328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Dalia Kalgreen</cp:lastModifiedBy>
  <cp:revision>6</cp:revision>
  <dcterms:created xsi:type="dcterms:W3CDTF">2026-08-22T16:58:13Z</dcterms:created>
  <dcterms:modified xsi:type="dcterms:W3CDTF">2026-08-22T18:19:54Z</dcterms:modified>
</cp:coreProperties>
</file>