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51141-25F9-4D4E-8546-B44D0CE11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983746"/>
            <a:ext cx="8377595" cy="1676401"/>
          </a:xfrm>
        </p:spPr>
        <p:txBody>
          <a:bodyPr/>
          <a:lstStyle/>
          <a:p>
            <a:r>
              <a:rPr lang="en-US" sz="7200" b="1"/>
              <a:t>TRADE SHOW 101</a:t>
            </a: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0FFC6-8492-4916-8D6D-6EA5A27A9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227" y="2660147"/>
            <a:ext cx="7740597" cy="1947333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How to succeed at the Greater Charlotte Apartment Association’s Annual Trade Show</a:t>
            </a:r>
          </a:p>
          <a:p>
            <a:endParaRPr lang="en-US" b="1" dirty="0"/>
          </a:p>
          <a:p>
            <a:r>
              <a:rPr lang="en-US" dirty="0"/>
              <a:t>Presented by Leah Vinansky &amp; Dana Montgomery</a:t>
            </a:r>
          </a:p>
          <a:p>
            <a:r>
              <a:rPr lang="en-US" dirty="0"/>
              <a:t>June 3, 2021</a:t>
            </a: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9E49F8C9-1BDE-4DF8-9389-E55AEF676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5" y="4714875"/>
            <a:ext cx="50006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7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-68685"/>
            <a:ext cx="8534400" cy="150706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8382"/>
            <a:ext cx="8747464" cy="507543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Visual Marketing &amp; Budgeting</a:t>
            </a:r>
          </a:p>
          <a:p>
            <a:pPr lvl="1"/>
            <a:r>
              <a:rPr lang="en-US" dirty="0"/>
              <a:t>Booth Theme &amp; Décor</a:t>
            </a:r>
          </a:p>
          <a:p>
            <a:pPr lvl="1"/>
            <a:r>
              <a:rPr lang="en-US" dirty="0"/>
              <a:t>Costumes</a:t>
            </a:r>
          </a:p>
          <a:p>
            <a:pPr lvl="1"/>
            <a:r>
              <a:rPr lang="en-US" dirty="0"/>
              <a:t>Giveaways &amp; Swag</a:t>
            </a:r>
          </a:p>
          <a:p>
            <a:pPr lvl="1"/>
            <a:r>
              <a:rPr lang="en-US" dirty="0"/>
              <a:t>Create the Buzz</a:t>
            </a:r>
          </a:p>
          <a:p>
            <a:r>
              <a:rPr lang="en-US" dirty="0"/>
              <a:t>Set Up &amp; Logistics	</a:t>
            </a:r>
          </a:p>
          <a:p>
            <a:r>
              <a:rPr lang="en-US" dirty="0"/>
              <a:t>Important Regulations &amp; Reminders</a:t>
            </a:r>
          </a:p>
          <a:p>
            <a:r>
              <a:rPr lang="en-US" dirty="0"/>
              <a:t>What to Expect During the Show</a:t>
            </a:r>
          </a:p>
          <a:p>
            <a:pPr lvl="1"/>
            <a:r>
              <a:rPr lang="en-US" dirty="0"/>
              <a:t>Get out of your Bubble</a:t>
            </a:r>
          </a:p>
          <a:p>
            <a:r>
              <a:rPr lang="en-US" dirty="0"/>
              <a:t>Follow Up &amp; Lead Retrieval</a:t>
            </a:r>
          </a:p>
          <a:p>
            <a:pPr lvl="1"/>
            <a:r>
              <a:rPr lang="en-US" dirty="0"/>
              <a:t>Best Return on Investment</a:t>
            </a:r>
          </a:p>
          <a:p>
            <a:pPr lvl="1"/>
            <a:r>
              <a:rPr lang="en-US" dirty="0"/>
              <a:t>Call, Email, Rinse &amp; Repeat!!!</a:t>
            </a:r>
          </a:p>
          <a:p>
            <a:pPr lvl="1"/>
            <a:r>
              <a:rPr lang="en-US" dirty="0"/>
              <a:t>New Lead Retrieval </a:t>
            </a:r>
          </a:p>
          <a:p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7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BD3AACB4-F57B-47C5-A2C1-0BD8FDAA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3947" y="169333"/>
            <a:ext cx="3983314" cy="1507067"/>
          </a:xfrm>
        </p:spPr>
        <p:txBody>
          <a:bodyPr>
            <a:normAutofit/>
          </a:bodyPr>
          <a:lstStyle/>
          <a:p>
            <a:r>
              <a:rPr lang="en-US" sz="3200" dirty="0"/>
              <a:t>Visual Marketing &amp; Budgeting</a:t>
            </a:r>
          </a:p>
        </p:txBody>
      </p:sp>
      <p:sp>
        <p:nvSpPr>
          <p:cNvPr id="77" name="Snip Diagonal Corner Rectangle 20">
            <a:extLst>
              <a:ext uri="{FF2B5EF4-FFF2-40B4-BE49-F238E27FC236}">
                <a16:creationId xmlns:a16="http://schemas.microsoft.com/office/drawing/2014/main" id="{A455A656-05F2-40AA-902E-1D3C17893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-2"/>
            <a:ext cx="6096001" cy="6858000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Image may contain: 5 people, people smiling, people standing and indoor">
            <a:extLst>
              <a:ext uri="{FF2B5EF4-FFF2-40B4-BE49-F238E27FC236}">
                <a16:creationId xmlns:a16="http://schemas.microsoft.com/office/drawing/2014/main" id="{6F06ECB9-28D6-4600-8BB0-0F609AF45E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" r="2" b="6705"/>
          <a:stretch/>
        </p:blipFill>
        <p:spPr bwMode="auto">
          <a:xfrm>
            <a:off x="20" y="-1"/>
            <a:ext cx="6105507" cy="423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may contain: 5 people, including Betsy Kirkpatrick, people smiling, people standing">
            <a:extLst>
              <a:ext uri="{FF2B5EF4-FFF2-40B4-BE49-F238E27FC236}">
                <a16:creationId xmlns:a16="http://schemas.microsoft.com/office/drawing/2014/main" id="{56C5AC15-A95B-4ACD-8F0D-89566D6E7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1" r="4" b="2678"/>
          <a:stretch/>
        </p:blipFill>
        <p:spPr bwMode="auto">
          <a:xfrm>
            <a:off x="-1" y="4233333"/>
            <a:ext cx="3749040" cy="262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may contain: 7 people, including Brad Forbis, people smiling, people standing">
            <a:extLst>
              <a:ext uri="{FF2B5EF4-FFF2-40B4-BE49-F238E27FC236}">
                <a16:creationId xmlns:a16="http://schemas.microsoft.com/office/drawing/2014/main" id="{32786141-00F9-4EDE-A957-86BCC5445C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5" r="7952" b="1"/>
          <a:stretch/>
        </p:blipFill>
        <p:spPr bwMode="auto">
          <a:xfrm>
            <a:off x="3749040" y="4233334"/>
            <a:ext cx="2343786" cy="262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BCE24C0-1195-4FAD-8FB8-FE00484D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040380" y="1192953"/>
            <a:ext cx="0" cy="608076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626BDE5-09F2-4D38-BA0A-A8C2A8CC2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49039" y="4233333"/>
            <a:ext cx="0" cy="2624667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E96DC64-9813-49CD-9471-AECE06ACC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88011" y="0"/>
            <a:ext cx="0" cy="6858000"/>
          </a:xfrm>
          <a:prstGeom prst="line">
            <a:avLst/>
          </a:prstGeom>
          <a:ln w="28575" cap="sq"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901" y="1456873"/>
            <a:ext cx="4609848" cy="4956282"/>
          </a:xfrm>
        </p:spPr>
        <p:txBody>
          <a:bodyPr>
            <a:normAutofit/>
          </a:bodyPr>
          <a:lstStyle/>
          <a:p>
            <a:r>
              <a:rPr lang="en-US" dirty="0"/>
              <a:t>Booth Theme &amp; Décor</a:t>
            </a:r>
          </a:p>
          <a:p>
            <a:endParaRPr lang="en-US" dirty="0"/>
          </a:p>
          <a:p>
            <a:r>
              <a:rPr lang="en-US" dirty="0"/>
              <a:t>Costumes</a:t>
            </a:r>
          </a:p>
          <a:p>
            <a:endParaRPr lang="en-US" dirty="0"/>
          </a:p>
          <a:p>
            <a:r>
              <a:rPr lang="en-US" dirty="0"/>
              <a:t>Giveaways &amp; Swag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Creating the BUZZ</a:t>
            </a:r>
          </a:p>
          <a:p>
            <a:pPr lvl="1"/>
            <a:r>
              <a:rPr lang="en-US" dirty="0"/>
              <a:t>Pre-Event Marketing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1BFC7C4-C447-4EEA-90EF-531521442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2292" y="2963333"/>
            <a:ext cx="1896535" cy="2218267"/>
            <a:chOff x="10292292" y="2963333"/>
            <a:chExt cx="1896535" cy="22182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6D63989-C830-40FF-B768-709BF97F9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4BDB437-C124-4CEC-8D81-EC1C3E9F4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699485" y="3190344"/>
              <a:ext cx="1489342" cy="14893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53EF13A-27A4-40B7-8289-4D7FA73E7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547BD59-3992-441E-85B0-AAF0D965B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4B9466E-3D1B-4EA6-929A-622919AB1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861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4299"/>
            <a:ext cx="8534400" cy="1507067"/>
          </a:xfrm>
        </p:spPr>
        <p:txBody>
          <a:bodyPr/>
          <a:lstStyle/>
          <a:p>
            <a:r>
              <a:rPr lang="en-US" dirty="0"/>
              <a:t>Setup &amp;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6432"/>
            <a:ext cx="8726916" cy="5200674"/>
          </a:xfrm>
        </p:spPr>
        <p:txBody>
          <a:bodyPr>
            <a:normAutofit/>
          </a:bodyPr>
          <a:lstStyle/>
          <a:p>
            <a:r>
              <a:rPr lang="en-US" sz="1800" dirty="0"/>
              <a:t>Logistics</a:t>
            </a:r>
          </a:p>
          <a:p>
            <a:pPr lvl="1"/>
            <a:r>
              <a:rPr lang="en-US" sz="1600" dirty="0"/>
              <a:t>2/25 – Advance Order Discount Deadline</a:t>
            </a:r>
          </a:p>
          <a:p>
            <a:pPr lvl="1"/>
            <a:r>
              <a:rPr lang="en-US" sz="1600" dirty="0"/>
              <a:t>3/10 – Freight to be Delivered by EOD to Avoid Late Charges</a:t>
            </a:r>
          </a:p>
          <a:p>
            <a:pPr lvl="1"/>
            <a:r>
              <a:rPr lang="en-US" sz="1600" dirty="0"/>
              <a:t>3/16 – Last Day of Advance warehouse Receiving</a:t>
            </a:r>
          </a:p>
          <a:p>
            <a:pPr lvl="1"/>
            <a:r>
              <a:rPr lang="en-US" sz="1600" dirty="0"/>
              <a:t>3/18 – Show Site Deliveries</a:t>
            </a:r>
          </a:p>
          <a:p>
            <a:endParaRPr lang="en-US" sz="1800" dirty="0"/>
          </a:p>
          <a:p>
            <a:r>
              <a:rPr lang="en-US" sz="1800" dirty="0"/>
              <a:t>Setup on March 18</a:t>
            </a:r>
            <a:r>
              <a:rPr lang="en-US" sz="1800" baseline="30000" dirty="0"/>
              <a:t>th</a:t>
            </a:r>
            <a:r>
              <a:rPr lang="en-US" sz="1800" dirty="0"/>
              <a:t> </a:t>
            </a:r>
          </a:p>
          <a:p>
            <a:pPr lvl="1"/>
            <a:r>
              <a:rPr lang="en-US" sz="1600" dirty="0"/>
              <a:t>Move-in time: 8am-3pm:</a:t>
            </a:r>
          </a:p>
          <a:p>
            <a:pPr lvl="1"/>
            <a:r>
              <a:rPr lang="en-US" sz="1600" dirty="0"/>
              <a:t>Exhibit: 3:30pm-8pm</a:t>
            </a:r>
          </a:p>
          <a:p>
            <a:pPr lvl="1"/>
            <a:r>
              <a:rPr lang="en-US" sz="1600" dirty="0"/>
              <a:t>Move-out/Teardown: 8pm-10pm</a:t>
            </a:r>
          </a:p>
          <a:p>
            <a:pPr marL="457200" lvl="1" indent="0">
              <a:buNone/>
            </a:pP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866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4299"/>
            <a:ext cx="8583078" cy="1507067"/>
          </a:xfrm>
        </p:spPr>
        <p:txBody>
          <a:bodyPr/>
          <a:lstStyle/>
          <a:p>
            <a:r>
              <a:rPr lang="en-US" dirty="0"/>
              <a:t>Important regulations/reminders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6432"/>
            <a:ext cx="8726916" cy="52006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 Free Exhibitor Admissions </a:t>
            </a:r>
          </a:p>
          <a:p>
            <a:pPr lvl="1"/>
            <a:r>
              <a:rPr lang="en-US" dirty="0"/>
              <a:t>$49 per additional </a:t>
            </a:r>
          </a:p>
          <a:p>
            <a:pPr lvl="1"/>
            <a:r>
              <a:rPr lang="en-US" dirty="0"/>
              <a:t>Booth Worker Form Online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Standard Booth</a:t>
            </a:r>
          </a:p>
          <a:p>
            <a:pPr lvl="1"/>
            <a:r>
              <a:rPr lang="en-US" dirty="0"/>
              <a:t>10’x10’ Exhibit Space</a:t>
            </a:r>
          </a:p>
          <a:p>
            <a:pPr lvl="1"/>
            <a:r>
              <a:rPr lang="en-US" dirty="0"/>
              <a:t>8’ Red, White, &amp; Blue back drape, 3’ Red side drape, (1) 6’ White Skirted Table, (2) Folding Chairs, (1) Wastebasket, and one (1) black and white 6” x 24” ID sign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Additional Booth Service Options</a:t>
            </a:r>
          </a:p>
          <a:p>
            <a:pPr lvl="1"/>
            <a:r>
              <a:rPr lang="en-US" dirty="0"/>
              <a:t>Food &amp; Beverage (No outside food or beverage allowed)</a:t>
            </a:r>
          </a:p>
          <a:p>
            <a:pPr lvl="1"/>
            <a:r>
              <a:rPr lang="en-US" dirty="0"/>
              <a:t>Booth Service Order Form Online</a:t>
            </a:r>
          </a:p>
          <a:p>
            <a:pPr lvl="1"/>
            <a:r>
              <a:rPr lang="en-US" dirty="0"/>
              <a:t>Internet, Electrical, Plumbing, Telephone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0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4299"/>
            <a:ext cx="8534400" cy="1507067"/>
          </a:xfrm>
        </p:spPr>
        <p:txBody>
          <a:bodyPr/>
          <a:lstStyle/>
          <a:p>
            <a:r>
              <a:rPr lang="en-US" dirty="0"/>
              <a:t>What to Expect During the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6432"/>
            <a:ext cx="8534400" cy="4820531"/>
          </a:xfrm>
        </p:spPr>
        <p:txBody>
          <a:bodyPr>
            <a:normAutofit/>
          </a:bodyPr>
          <a:lstStyle/>
          <a:p>
            <a:r>
              <a:rPr lang="en-US" sz="2400" dirty="0"/>
              <a:t>Get out of your Bubble &amp; Interact</a:t>
            </a:r>
          </a:p>
          <a:p>
            <a:pPr lvl="1"/>
            <a:r>
              <a:rPr lang="en-US" sz="2000" dirty="0"/>
              <a:t>Avoid a hard sell pitch</a:t>
            </a:r>
          </a:p>
          <a:p>
            <a:pPr lvl="1"/>
            <a:r>
              <a:rPr lang="en-US" sz="2000" dirty="0"/>
              <a:t>Get creative with your approach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Be Involved beyond the show</a:t>
            </a:r>
          </a:p>
          <a:p>
            <a:pPr lvl="1"/>
            <a:r>
              <a:rPr lang="en-US" sz="2000" dirty="0"/>
              <a:t>Build contacts &amp; get information</a:t>
            </a:r>
          </a:p>
          <a:p>
            <a:pPr lvl="1"/>
            <a:r>
              <a:rPr lang="en-US" sz="2000" dirty="0"/>
              <a:t>Continue to build relationships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301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4299"/>
            <a:ext cx="8534400" cy="1507067"/>
          </a:xfrm>
        </p:spPr>
        <p:txBody>
          <a:bodyPr/>
          <a:lstStyle/>
          <a:p>
            <a:r>
              <a:rPr lang="en-US" dirty="0"/>
              <a:t>Follow Up &amp; lead retrieval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ADDC-E564-49FA-A285-90D983D5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36432"/>
            <a:ext cx="8534400" cy="4820531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How to get the Best Return on Investment</a:t>
            </a:r>
          </a:p>
          <a:p>
            <a:pPr lvl="2"/>
            <a:r>
              <a:rPr lang="en-US" sz="1800" b="1" dirty="0"/>
              <a:t>Use the Information Provided to You!</a:t>
            </a:r>
          </a:p>
          <a:p>
            <a:pPr lvl="2"/>
            <a:r>
              <a:rPr lang="en-US" sz="1800" dirty="0"/>
              <a:t>Organize contacts &amp; Follow up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r>
              <a:rPr lang="en-US" sz="2000" dirty="0"/>
              <a:t>Call, Email, Rinse &amp; Repeat!!!</a:t>
            </a:r>
          </a:p>
          <a:p>
            <a:pPr lvl="2"/>
            <a:r>
              <a:rPr lang="en-US" sz="1800" dirty="0"/>
              <a:t>It takes 8 cold calls to reach a prospect</a:t>
            </a:r>
          </a:p>
          <a:p>
            <a:pPr lvl="2"/>
            <a:r>
              <a:rPr lang="en-US" sz="1800" dirty="0"/>
              <a:t>92% of sales pros give up after the 4th call, but 80% of prospects say no four times before they say yes</a:t>
            </a:r>
          </a:p>
          <a:p>
            <a:pPr lvl="2"/>
            <a:r>
              <a:rPr lang="en-US" sz="1800" dirty="0"/>
              <a:t>80% of sales are made by 20% of salespeople</a:t>
            </a:r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New Lead Retrieval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832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2365-7CFD-4C4A-B73F-5EE91BFA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42" y="2169131"/>
            <a:ext cx="8534400" cy="1507067"/>
          </a:xfrm>
        </p:spPr>
        <p:txBody>
          <a:bodyPr>
            <a:noAutofit/>
          </a:bodyPr>
          <a:lstStyle/>
          <a:p>
            <a:r>
              <a:rPr lang="en-US" sz="9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84859363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373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Slice</vt:lpstr>
      <vt:lpstr>TRADE SHOW 101 </vt:lpstr>
      <vt:lpstr>Agenda</vt:lpstr>
      <vt:lpstr>Visual Marketing &amp; Budgeting</vt:lpstr>
      <vt:lpstr>Setup &amp; Logistics</vt:lpstr>
      <vt:lpstr>Important regulations/reminders</vt:lpstr>
      <vt:lpstr>What to Expect During the Show</vt:lpstr>
      <vt:lpstr>Follow Up &amp; lead retrieval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SHOW 101</dc:title>
  <dc:creator>Leah Vinansky</dc:creator>
  <cp:lastModifiedBy>Ashley Honeycutt</cp:lastModifiedBy>
  <cp:revision>10</cp:revision>
  <dcterms:created xsi:type="dcterms:W3CDTF">2020-02-18T21:59:25Z</dcterms:created>
  <dcterms:modified xsi:type="dcterms:W3CDTF">2021-05-27T15:29:39Z</dcterms:modified>
</cp:coreProperties>
</file>