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7"/>
  </p:notesMasterIdLst>
  <p:sldIdLst>
    <p:sldId id="256" r:id="rId3"/>
    <p:sldId id="257" r:id="rId4"/>
    <p:sldId id="270" r:id="rId5"/>
    <p:sldId id="259" r:id="rId6"/>
    <p:sldId id="263" r:id="rId7"/>
    <p:sldId id="265" r:id="rId8"/>
    <p:sldId id="292" r:id="rId9"/>
    <p:sldId id="289" r:id="rId10"/>
    <p:sldId id="294" r:id="rId11"/>
    <p:sldId id="290" r:id="rId12"/>
    <p:sldId id="288" r:id="rId13"/>
    <p:sldId id="293" r:id="rId14"/>
    <p:sldId id="269" r:id="rId15"/>
    <p:sldId id="29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to Light" panose="020B0604020202020204" charset="0"/>
      <p:regular r:id="rId24"/>
      <p:bold r:id="rId25"/>
      <p:italic r:id="rId26"/>
      <p:boldItalic r:id="rId27"/>
    </p:embeddedFont>
    <p:embeddedFont>
      <p:font typeface="Roboto Slab Regular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EE1F347-242D-4870-88A1-C8957F706FAA}">
          <p14:sldIdLst>
            <p14:sldId id="256"/>
            <p14:sldId id="257"/>
            <p14:sldId id="270"/>
            <p14:sldId id="259"/>
            <p14:sldId id="263"/>
            <p14:sldId id="265"/>
            <p14:sldId id="292"/>
            <p14:sldId id="289"/>
            <p14:sldId id="294"/>
            <p14:sldId id="290"/>
            <p14:sldId id="288"/>
            <p14:sldId id="293"/>
            <p14:sldId id="26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CCCC"/>
    <a:srgbClr val="33CC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4FC34B-D032-47D5-88D9-CE0B213E5794}">
  <a:tblStyle styleId="{3A4FC34B-D032-47D5-88D9-CE0B213E5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137" autoAdjust="0"/>
  </p:normalViewPr>
  <p:slideViewPr>
    <p:cSldViewPr snapToGrid="0">
      <p:cViewPr varScale="1">
        <p:scale>
          <a:sx n="84" d="100"/>
          <a:sy n="84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6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90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00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A7D8-850E-4A96-B930-09ADCD04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AC06B-BFD5-49FB-9988-78AA1EB7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A14D5-3397-4F29-96D5-4E432340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EEA8-FD4B-4F0C-A4E4-7A476355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2D4AD-3A7E-4A31-8800-3B905618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22618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AAB3-55F3-401B-B198-CDFBBDD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309F-A034-4A00-B273-6C96410D4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BB1E6-FDD0-41B3-B02E-6F4361E0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9D8A2-0F4B-4E22-A806-4E4DD737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B51CB-874D-4848-875E-34D2ED5C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4EA33-42B9-4300-9168-2100A1B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86424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2FA1-4E1E-45B2-97C6-792BFE96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A62E-7A1F-4E1C-9BE4-3FABE3A5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86E8-5C33-47A3-866D-B12EDF458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56DC2-2908-4C5F-ADA4-B4C92228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99E51-487A-4239-A62B-FB615AC9A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97FD1-5125-4D4D-9E6B-60D7938B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C7E68-91F0-4269-839C-BF70D0EB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CF263-9477-4012-ABAD-42883F86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1369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5324-22CD-4CBF-A38C-A0CE75E4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1B3C4-2899-4CD5-AD31-97C4C378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4947C-5070-4931-91C5-817BF7B1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6A392-0283-4C24-AA04-3DB5DB9E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3209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DDD6A-BD8B-4A49-BCB4-B7F1FBDC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B7039-57B6-46B6-9A51-CC7E0CFB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A32B-6A01-4671-8573-F4013919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73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70BD-2043-4095-94AB-58E046B9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A09F-E263-4195-A22C-B9CAEE54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49FC-20B9-47A5-AC45-D40A3F8F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225B9-A43C-4432-8E0F-A6D2A100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50D9-52C8-4772-AF31-59F1EA30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02E75-8966-4069-A51D-73D7D77F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1551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093F-E89C-4B9D-9F9D-5D263D7F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2DAA4-A589-498E-9CAB-6C391F965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160FC-5690-4ABA-8FE5-74D55B669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E1B55-27E0-4A1E-9732-F47C6CC9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477A5-1C3B-4C01-9D08-508F3B0B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9E1DB-B00D-4878-86B9-1808A84C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72204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66B7-7D1E-4031-98FE-89498710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16F60-3B6E-4EF9-83F8-6FEE468B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2D3F-34E0-40B9-A67C-A19D0806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8A9D2-7695-4443-96D9-125F7F85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F36E-D9E7-45BD-AB44-9C99560D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9786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B16F5-A166-4FB6-B1C1-EA407A7BE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FE608-A4A3-442F-A581-854797EDF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568C-AC81-4666-932A-09BCF9CE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8A886-2630-465D-8226-913D39F9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B886-DF8E-4C00-8FF0-B26BE456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202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6F18-A7AE-41B6-B48E-C1CF59AD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19866-6093-41D1-989C-D58279600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D8B9-4937-468B-8B70-26643A3B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1F6BF-3EAC-441D-9D65-2A3E36EF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760C-26CF-4167-83BE-D94EFC0D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81067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EBAF-0B0C-4CA8-9094-8AA627B1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5002A-F4D6-4F55-BF6B-B2910A21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D952-AA0E-47ED-8A12-2B315A74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06947-DA17-44F5-8E4F-2CC9A3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8D7B-54AF-4202-A282-2029E04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0317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9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0B07D-BF9A-4508-BBEF-FF4604FD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A89C-E7D9-49C8-B264-2ADB31D8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E87F-85D1-4F53-A50E-FA8C16941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7F8-FF62-4657-960B-1116C500A6F7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1056-D4C4-4F7C-84A7-506688601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347E9-ADCB-4C98-8CBC-A3D905C3D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38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esley@greatercaa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@greatercaa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464475" y="1565910"/>
            <a:ext cx="4215050" cy="2387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Products and Services Council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249F5-13F9-48DF-9C5C-BB7369BDC663}"/>
              </a:ext>
            </a:extLst>
          </p:cNvPr>
          <p:cNvSpPr txBox="1"/>
          <p:nvPr/>
        </p:nvSpPr>
        <p:spPr>
          <a:xfrm>
            <a:off x="3331845" y="1714500"/>
            <a:ext cx="24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>
                <a:latin typeface="Roboto Slab Regular" panose="020B0604020202020204" charset="0"/>
                <a:ea typeface="Roboto Slab Regular" panose="020B0604020202020204" charset="0"/>
              </a:rPr>
              <a:t>Greater Charlotte Apartment Association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BD62A-F003-47A3-BD40-8CB4289D15A5}"/>
              </a:ext>
            </a:extLst>
          </p:cNvPr>
          <p:cNvSpPr txBox="1"/>
          <p:nvPr/>
        </p:nvSpPr>
        <p:spPr>
          <a:xfrm>
            <a:off x="3571874" y="3953550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ato Light" panose="020B0604020202020204" charset="0"/>
                <a:ea typeface="Roboto Slab Regular" panose="020B0604020202020204" charset="0"/>
              </a:rPr>
              <a:t>August 5, 2021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0BFC4DE-F09B-4384-B762-22366C60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249454" y="750594"/>
            <a:ext cx="645091" cy="8787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F28D79-C702-4701-AC02-B747055D8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80C3A-CA99-4AE6-BEA7-AB8F95915203}"/>
              </a:ext>
            </a:extLst>
          </p:cNvPr>
          <p:cNvSpPr txBox="1"/>
          <p:nvPr/>
        </p:nvSpPr>
        <p:spPr>
          <a:xfrm>
            <a:off x="569382" y="447343"/>
            <a:ext cx="8233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cap="all" dirty="0">
                <a:solidFill>
                  <a:schemeClr val="tx2">
                    <a:lumMod val="2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Trade Show SPONSORSHIPS</a:t>
            </a:r>
          </a:p>
          <a:p>
            <a:pPr algn="ctr"/>
            <a:endParaRPr lang="en-US" cap="all" dirty="0">
              <a:latin typeface="Roboto Slab Regular" panose="020B0604020202020204" charset="0"/>
              <a:ea typeface="Roboto Slab Regular" panose="020B0604020202020204" charset="0"/>
            </a:endParaRPr>
          </a:p>
          <a:p>
            <a:endParaRPr lang="en-US" sz="1200" cap="all" dirty="0">
              <a:latin typeface="Roboto Slab Regular" panose="020B0604020202020204" charset="0"/>
              <a:ea typeface="Roboto Slab Regular" panose="020B0604020202020204" charset="0"/>
            </a:endParaRPr>
          </a:p>
          <a:p>
            <a:r>
              <a:rPr lang="en-US" b="1" dirty="0">
                <a:latin typeface="Lato Light" panose="020B0604020202020204" charset="0"/>
              </a:rPr>
              <a:t>Web Ad </a:t>
            </a:r>
            <a:r>
              <a:rPr lang="en-US" sz="1200" dirty="0">
                <a:latin typeface="Lato Light" panose="020B0604020202020204" charset="0"/>
              </a:rPr>
              <a:t>$250 (6 Available)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Your logo, company website link, booth number will be featured on the Guest Registration page for 2-3 months giving you exposure to the 1000+ Trade Show registrants.</a:t>
            </a:r>
          </a:p>
          <a:p>
            <a:r>
              <a:rPr lang="en-US" b="1" dirty="0">
                <a:latin typeface="Lato Light" panose="020B0604020202020204" charset="0"/>
              </a:rPr>
              <a:t>Silver Featured Exhibitor </a:t>
            </a:r>
            <a:r>
              <a:rPr lang="en-US" sz="1200" dirty="0">
                <a:latin typeface="Lato Light" panose="020B0604020202020204" charset="0"/>
              </a:rPr>
              <a:t>$150 (10 Available)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Featured Exhibitor will be listed on various Trade Show collateral and promotional materials: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Logo will be displayed on window decal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List of attendees in Excel Format</a:t>
            </a:r>
          </a:p>
          <a:p>
            <a:r>
              <a:rPr lang="en-US" b="1" dirty="0">
                <a:latin typeface="Lato Light" panose="020B0604020202020204" charset="0"/>
              </a:rPr>
              <a:t>Gold Featured Exhibitor </a:t>
            </a:r>
            <a:r>
              <a:rPr lang="en-US" sz="1200" dirty="0">
                <a:latin typeface="Lato Light" panose="020B0604020202020204" charset="0"/>
              </a:rPr>
              <a:t>$200 (6 Available)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Featured Exhibitor will be listed on various Trade Show collateral and promotional materials.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Logo will be displayed on window decal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List of attendees in Excel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Drawing prize give away via Facebook Live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Picture to be featured in Apartment Times Magazine</a:t>
            </a:r>
          </a:p>
          <a:p>
            <a:r>
              <a:rPr lang="en-US" b="1" dirty="0">
                <a:latin typeface="Lato Light" panose="020B0604020202020204" charset="0"/>
              </a:rPr>
              <a:t>Platinum Featured Exhibitor </a:t>
            </a:r>
            <a:r>
              <a:rPr lang="en-US" sz="1200" dirty="0">
                <a:latin typeface="Lato Light" panose="020B0604020202020204" charset="0"/>
              </a:rPr>
              <a:t>$250 (1 Available)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Featured Exhibitor will be listed on various Trade Show collateral and promotional materials.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Logo will be displayed on window decal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List of Attendees in Excel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Drawing prize give away (Choice of in-person at Trade Show or via Facebook Live)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Lato Light" panose="020B0604020202020204" charset="0"/>
              </a:rPr>
              <a:t>Picture to be featured in Apartment Times Magazine</a:t>
            </a:r>
          </a:p>
        </p:txBody>
      </p:sp>
    </p:spTree>
    <p:extLst>
      <p:ext uri="{BB962C8B-B14F-4D97-AF65-F5344CB8AC3E}">
        <p14:creationId xmlns:p14="http://schemas.microsoft.com/office/powerpoint/2010/main" val="369429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7"/>
          <p:cNvSpPr/>
          <p:nvPr/>
        </p:nvSpPr>
        <p:spPr>
          <a:xfrm>
            <a:off x="1435750" y="943900"/>
            <a:ext cx="6028040" cy="401024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A6BCC9"/>
          </a:solidFill>
          <a:ln w="9525" cap="flat" cmpd="sng">
            <a:solidFill>
              <a:srgbClr val="DEE9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7"/>
          <p:cNvSpPr txBox="1">
            <a:spLocks noGrp="1"/>
          </p:cNvSpPr>
          <p:nvPr>
            <p:ph type="body" idx="4294967295"/>
          </p:nvPr>
        </p:nvSpPr>
        <p:spPr>
          <a:xfrm>
            <a:off x="1785874" y="0"/>
            <a:ext cx="5572251" cy="12905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cap="all" dirty="0">
                <a:solidFill>
                  <a:srgbClr val="02BDC7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UPCOMING GCAA Events &amp; SPONSORSHIPS</a:t>
            </a:r>
            <a:endParaRPr cap="all" dirty="0">
              <a:solidFill>
                <a:srgbClr val="02BDC7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8" name="Google Shape;588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1C1BE-8D13-465A-8D6D-1F982621D042}"/>
              </a:ext>
            </a:extLst>
          </p:cNvPr>
          <p:cNvSpPr txBox="1"/>
          <p:nvPr/>
        </p:nvSpPr>
        <p:spPr>
          <a:xfrm>
            <a:off x="1660850" y="1188988"/>
            <a:ext cx="557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Lato Light" panose="020B0604020202020204" charset="0"/>
              </a:rPr>
              <a:t>CAM/CAS Fast Track </a:t>
            </a:r>
          </a:p>
          <a:p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Lato Light" panose="020B0604020202020204" charset="0"/>
              </a:rPr>
              <a:t>September 27, 28, 29, 30, and October 1</a:t>
            </a:r>
          </a:p>
          <a:p>
            <a:r>
              <a:rPr lang="en-US" sz="1200" dirty="0">
                <a:latin typeface="Lato Light" panose="020B0604020202020204" charset="0"/>
              </a:rPr>
              <a:t>Breakfast and Lunch Sponsorships </a:t>
            </a:r>
          </a:p>
          <a:p>
            <a:r>
              <a:rPr lang="en-US" sz="1200" i="1" dirty="0">
                <a:latin typeface="Lato Light" panose="020B0604020202020204" charset="0"/>
              </a:rPr>
              <a:t>Sponsorships Cost: $100 plus the cost of food</a:t>
            </a:r>
          </a:p>
          <a:p>
            <a:r>
              <a:rPr lang="en-US" sz="1200" i="1" dirty="0">
                <a:latin typeface="Lato Light" panose="020B0604020202020204" charset="0"/>
              </a:rPr>
              <a:t>Contact </a:t>
            </a:r>
            <a:r>
              <a:rPr lang="en-US" sz="1200" i="1" dirty="0">
                <a:latin typeface="Lato Light" panose="020B0604020202020204" charset="0"/>
                <a:hlinkClick r:id="rId3"/>
              </a:rPr>
              <a:t>Wesley@greatercaa.org</a:t>
            </a:r>
            <a:r>
              <a:rPr lang="en-US" sz="1200" i="1" dirty="0">
                <a:latin typeface="Lato Light" panose="020B0604020202020204" charset="0"/>
              </a:rPr>
              <a:t> to purchase! </a:t>
            </a:r>
            <a:endParaRPr lang="en-US" sz="1200" dirty="0">
              <a:latin typeface="Lato Light" panose="020B0604020202020204" charset="0"/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  <a:latin typeface="Lato Light" panose="020B0604020202020204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Lato Light" panose="020B0604020202020204" charset="0"/>
              </a:rPr>
              <a:t>New Construction Bus Tour </a:t>
            </a:r>
          </a:p>
          <a:p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Lato Light" panose="020B0604020202020204" charset="0"/>
              </a:rPr>
              <a:t>September 24, 2021</a:t>
            </a:r>
          </a:p>
          <a:p>
            <a:r>
              <a:rPr lang="en-US" sz="1200" dirty="0">
                <a:latin typeface="Lato Light" panose="020B0604020202020204" charset="0"/>
              </a:rPr>
              <a:t>Event Sponsorships Available </a:t>
            </a:r>
          </a:p>
          <a:p>
            <a:r>
              <a:rPr lang="en-US" sz="1200" i="1" dirty="0">
                <a:latin typeface="Lato Light" panose="020B0604020202020204" charset="0"/>
              </a:rPr>
              <a:t>Sponsorships Includes</a:t>
            </a:r>
            <a:r>
              <a:rPr lang="en-US" sz="1200" dirty="0">
                <a:latin typeface="Lato Light" panose="020B0604020202020204" charset="0"/>
              </a:rPr>
              <a:t>: Tote Sponsors, Lunch Sponsors, Advertising Sponsorships, and Bus Sponsors.</a:t>
            </a:r>
          </a:p>
          <a:p>
            <a:endParaRPr lang="en-US" dirty="0">
              <a:latin typeface="Lato Light" panose="020B0604020202020204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Lato Light" panose="020B0604020202020204" charset="0"/>
              </a:rPr>
              <a:t>Morning Perks </a:t>
            </a:r>
          </a:p>
          <a:p>
            <a:r>
              <a:rPr lang="en-US" sz="1200" dirty="0">
                <a:latin typeface="Lato Light" panose="020B0604020202020204" charset="0"/>
              </a:rPr>
              <a:t>Breakfast Sponsorships Available for November 19,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7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42268-4AC0-4E32-A7C5-B0E248C0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5" y="418063"/>
            <a:ext cx="2142000" cy="2630400"/>
          </a:xfrm>
        </p:spPr>
        <p:txBody>
          <a:bodyPr/>
          <a:lstStyle/>
          <a:p>
            <a:r>
              <a:rPr lang="en-US" dirty="0"/>
              <a:t>PSC SECRETARY NOMINEES 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9A404-6D24-4029-876B-C531FA22D6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DA6E37E-A9EF-4DBC-83FC-61F09A60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65" y="1343893"/>
            <a:ext cx="1700924" cy="1700924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D367311-E555-4216-956B-01249B89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47" y="1468501"/>
            <a:ext cx="1459552" cy="1576316"/>
          </a:xfrm>
          <a:prstGeom prst="ellipse">
            <a:avLst/>
          </a:prstGeom>
        </p:spPr>
      </p:pic>
      <p:pic>
        <p:nvPicPr>
          <p:cNvPr id="10" name="Picture 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6EB25C7-86D4-448B-884A-580B3B8F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736" y="1497219"/>
            <a:ext cx="1547598" cy="1547598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E608CD-8C66-4227-8A05-3B8B7621BF25}"/>
              </a:ext>
            </a:extLst>
          </p:cNvPr>
          <p:cNvSpPr txBox="1"/>
          <p:nvPr/>
        </p:nvSpPr>
        <p:spPr>
          <a:xfrm>
            <a:off x="1965960" y="3081319"/>
            <a:ext cx="2606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Stephanie Caudill</a:t>
            </a:r>
          </a:p>
          <a:p>
            <a:pPr algn="ctr"/>
            <a:r>
              <a:rPr lang="en-US" sz="1200" i="1" dirty="0"/>
              <a:t>Stealth Monitoring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BAB7C-721C-46EF-B422-E3E7B683A0B7}"/>
              </a:ext>
            </a:extLst>
          </p:cNvPr>
          <p:cNvSpPr txBox="1"/>
          <p:nvPr/>
        </p:nvSpPr>
        <p:spPr>
          <a:xfrm>
            <a:off x="4220403" y="3114175"/>
            <a:ext cx="2606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Liz Newkirk</a:t>
            </a:r>
          </a:p>
          <a:p>
            <a:pPr algn="ctr"/>
            <a:r>
              <a:rPr lang="en-US" sz="1200" i="1" dirty="0"/>
              <a:t>Loebsack &amp; Brownlee, PLLC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6D241-1727-4E99-8033-4E28594E3E92}"/>
              </a:ext>
            </a:extLst>
          </p:cNvPr>
          <p:cNvSpPr txBox="1"/>
          <p:nvPr/>
        </p:nvSpPr>
        <p:spPr>
          <a:xfrm>
            <a:off x="6315515" y="3081319"/>
            <a:ext cx="2606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Dana Flaherty </a:t>
            </a:r>
          </a:p>
          <a:p>
            <a:pPr algn="ctr"/>
            <a:r>
              <a:rPr lang="en-US" sz="1200" i="1" dirty="0"/>
              <a:t>BG Multifamily </a:t>
            </a:r>
          </a:p>
        </p:txBody>
      </p:sp>
    </p:spTree>
    <p:extLst>
      <p:ext uri="{BB962C8B-B14F-4D97-AF65-F5344CB8AC3E}">
        <p14:creationId xmlns:p14="http://schemas.microsoft.com/office/powerpoint/2010/main" val="106474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 txBox="1">
            <a:spLocks noGrp="1"/>
          </p:cNvSpPr>
          <p:nvPr>
            <p:ph type="title" idx="4294967295"/>
          </p:nvPr>
        </p:nvSpPr>
        <p:spPr>
          <a:xfrm>
            <a:off x="407850" y="1938253"/>
            <a:ext cx="8328300" cy="228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cap="all" dirty="0"/>
              <a:t>Questions?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sz="1200" dirty="0"/>
              <a:t>If you have questions and would like to contact Ashley directly, feel free to email at </a:t>
            </a:r>
            <a:r>
              <a:rPr lang="en" sz="1200" dirty="0">
                <a:hlinkClick r:id="rId3"/>
              </a:rPr>
              <a:t>ashley@greatercaa.org</a:t>
            </a:r>
            <a:br>
              <a:rPr lang="en" dirty="0"/>
            </a:br>
            <a:endParaRPr dirty="0"/>
          </a:p>
        </p:txBody>
      </p:sp>
      <p:sp>
        <p:nvSpPr>
          <p:cNvPr id="506" name="Google Shape;506;p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9492E-B52E-4D9A-B44B-8E47D04D4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 YOUR 2022 PSC SECRETARY VOTE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B39A2-1241-4893-8D0A-0C660C25FCD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45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81253" y="614863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cap="all" dirty="0"/>
              <a:t>Agenda</a:t>
            </a:r>
            <a:endParaRPr sz="2800" cap="all"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C661B-2B5E-44A1-B5BE-6B53B3DE9A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30925" y="902970"/>
            <a:ext cx="5547264" cy="30746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Welcome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2021 PSC Calendar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PSC Sub-Committees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2021 Trade Show Exhibitor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GCAA Events &amp; Sponsorship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2022 PSC Secretary Nominee Speeches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Q &amp;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Roboto Slab Regular" panose="020B0604020202020204" charset="0"/>
                <a:ea typeface="Roboto Slab Regular" panose="020B0604020202020204" charset="0"/>
              </a:rPr>
              <a:t>Vote for 2022 PSC Secretary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9FFB6-349B-4999-9263-7ECDD9A5C6BF}"/>
              </a:ext>
            </a:extLst>
          </p:cNvPr>
          <p:cNvSpPr txBox="1"/>
          <p:nvPr/>
        </p:nvSpPr>
        <p:spPr>
          <a:xfrm>
            <a:off x="1417320" y="811663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PSC Calendar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1058F-FC44-41F6-8F0F-912C14C17869}"/>
              </a:ext>
            </a:extLst>
          </p:cNvPr>
          <p:cNvSpPr txBox="1"/>
          <p:nvPr/>
        </p:nvSpPr>
        <p:spPr>
          <a:xfrm>
            <a:off x="1488338" y="1709975"/>
            <a:ext cx="25807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atin typeface="Roboto Slab Regular" panose="020B0604020202020204" charset="0"/>
                <a:ea typeface="Roboto Slab Regular" panose="020B0604020202020204" charset="0"/>
              </a:rPr>
              <a:t>PSC Business Meetings</a:t>
            </a:r>
            <a:endParaRPr lang="en-US" b="1" dirty="0"/>
          </a:p>
          <a:p>
            <a:endParaRPr lang="en-US" sz="1200" dirty="0">
              <a:latin typeface="Lato Light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October 14, 2021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E88A4-D389-44BB-9669-D9C161FA9836}"/>
              </a:ext>
            </a:extLst>
          </p:cNvPr>
          <p:cNvSpPr txBox="1"/>
          <p:nvPr/>
        </p:nvSpPr>
        <p:spPr>
          <a:xfrm>
            <a:off x="1488338" y="3100731"/>
            <a:ext cx="2366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atin typeface="Roboto Slab Regular" panose="020B0604020202020204" charset="0"/>
                <a:ea typeface="Roboto Slab Regular" panose="020B0604020202020204" charset="0"/>
              </a:rPr>
              <a:t>Morning Perks</a:t>
            </a:r>
            <a:endParaRPr lang="en-US" b="1" dirty="0"/>
          </a:p>
          <a:p>
            <a:endParaRPr lang="en-US" sz="1200" dirty="0">
              <a:latin typeface="Lato Light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September 17, 2021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November 19, 2021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784C-7830-47EC-870F-1E1F53C6DE8E}"/>
              </a:ext>
            </a:extLst>
          </p:cNvPr>
          <p:cNvSpPr txBox="1"/>
          <p:nvPr/>
        </p:nvSpPr>
        <p:spPr>
          <a:xfrm>
            <a:off x="4602866" y="1701568"/>
            <a:ext cx="36659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atin typeface="Roboto Slab Regular" panose="020B0604020202020204" charset="0"/>
                <a:ea typeface="Roboto Slab Regular" panose="020B0604020202020204" charset="0"/>
              </a:rPr>
              <a:t>GCAA Events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 </a:t>
            </a:r>
            <a:endParaRPr lang="en-US" sz="500" dirty="0">
              <a:latin typeface="Lato Light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August 19, 2021 – Trade Show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September 24, 2021 – New Construction Bus Tour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October 2021 – GCAA Bowling Tournament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Lato Light" panose="020B0604020202020204" charset="0"/>
              </a:rPr>
              <a:t>December 9, 2021 – Bravo Awards  </a:t>
            </a:r>
            <a:endParaRPr lang="en-US" dirty="0">
              <a:latin typeface="Lato Light" panose="020B0604020202020204" charset="0"/>
            </a:endParaRPr>
          </a:p>
          <a:p>
            <a:pPr algn="ctr"/>
            <a:endParaRPr lang="en-US" sz="600" i="1" dirty="0">
              <a:latin typeface="Lato Light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2280032"/>
            <a:ext cx="3371700" cy="636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PSC Involvement </a:t>
            </a:r>
            <a:endParaRPr dirty="0"/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Sub-Committees 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9B8ACE2-BF35-44CB-97F9-2821B4B2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22" y="989916"/>
            <a:ext cx="1400556" cy="1306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F6F177-7BA6-48E9-8D9B-7D433E2B90CA}"/>
              </a:ext>
            </a:extLst>
          </p:cNvPr>
          <p:cNvSpPr/>
          <p:nvPr/>
        </p:nvSpPr>
        <p:spPr>
          <a:xfrm>
            <a:off x="306417" y="337185"/>
            <a:ext cx="8531166" cy="446913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" name="Google Shape;777;p41">
            <a:extLst>
              <a:ext uri="{FF2B5EF4-FFF2-40B4-BE49-F238E27FC236}">
                <a16:creationId xmlns:a16="http://schemas.microsoft.com/office/drawing/2014/main" id="{23CA5D4B-A444-4447-995A-CF663BED62F9}"/>
              </a:ext>
            </a:extLst>
          </p:cNvPr>
          <p:cNvGrpSpPr/>
          <p:nvPr/>
        </p:nvGrpSpPr>
        <p:grpSpPr>
          <a:xfrm>
            <a:off x="306417" y="2996448"/>
            <a:ext cx="450490" cy="365877"/>
            <a:chOff x="5247525" y="3007275"/>
            <a:chExt cx="517575" cy="384825"/>
          </a:xfrm>
          <a:solidFill>
            <a:schemeClr val="accent2"/>
          </a:solidFill>
        </p:grpSpPr>
        <p:sp>
          <p:nvSpPr>
            <p:cNvPr id="20" name="Google Shape;778;p41">
              <a:extLst>
                <a:ext uri="{FF2B5EF4-FFF2-40B4-BE49-F238E27FC236}">
                  <a16:creationId xmlns:a16="http://schemas.microsoft.com/office/drawing/2014/main" id="{B29F4A45-9A8C-4707-A767-22546D67AA84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9;p41">
              <a:extLst>
                <a:ext uri="{FF2B5EF4-FFF2-40B4-BE49-F238E27FC236}">
                  <a16:creationId xmlns:a16="http://schemas.microsoft.com/office/drawing/2014/main" id="{5ED5AFDF-3E50-4FC3-A939-7BA8050C767B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grp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27D0D14-74DA-4321-A9D7-66BFD6071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" t="2096" r="3733" b="2101"/>
          <a:stretch/>
        </p:blipFill>
        <p:spPr>
          <a:xfrm>
            <a:off x="7883092" y="3832779"/>
            <a:ext cx="897668" cy="918121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48F87D-32A1-4FD6-A4D9-6586224B8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11" y="2343637"/>
            <a:ext cx="4117525" cy="2462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5C12FC-B8BF-4A23-91CF-26AE29C4FED6}"/>
              </a:ext>
            </a:extLst>
          </p:cNvPr>
          <p:cNvSpPr txBox="1"/>
          <p:nvPr/>
        </p:nvSpPr>
        <p:spPr>
          <a:xfrm>
            <a:off x="812074" y="3329821"/>
            <a:ext cx="2891246" cy="830997"/>
          </a:xfrm>
          <a:prstGeom prst="rect">
            <a:avLst/>
          </a:prstGeom>
          <a:solidFill>
            <a:srgbClr val="777777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September 17, 2021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Building your Own Brand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@Pine25 </a:t>
            </a:r>
            <a:r>
              <a:rPr lang="en-US" sz="1600" dirty="0" err="1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NorthEnd</a:t>
            </a:r>
            <a:endParaRPr lang="en-US" sz="1600" dirty="0">
              <a:solidFill>
                <a:schemeClr val="bg1"/>
              </a:solidFill>
              <a:latin typeface="Roboto Slab Regular" panose="020B0604020202020204" charset="0"/>
              <a:ea typeface="Roboto Slab Regular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188D3-5704-4FE9-AE15-CEB3C4D3F2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112"/>
          <a:stretch/>
        </p:blipFill>
        <p:spPr>
          <a:xfrm>
            <a:off x="4561706" y="1255476"/>
            <a:ext cx="4265583" cy="24813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AB922F-0214-432E-A5E2-A01EC7396A34}"/>
              </a:ext>
            </a:extLst>
          </p:cNvPr>
          <p:cNvSpPr txBox="1"/>
          <p:nvPr/>
        </p:nvSpPr>
        <p:spPr>
          <a:xfrm>
            <a:off x="5271298" y="2071089"/>
            <a:ext cx="3242772" cy="830997"/>
          </a:xfrm>
          <a:prstGeom prst="rect">
            <a:avLst/>
          </a:prstGeom>
          <a:solidFill>
            <a:srgbClr val="777777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November 19, 2021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Polish your Professionalism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Slab Regular" panose="020B0604020202020204" charset="0"/>
                <a:ea typeface="Roboto Slab Regular" panose="020B0604020202020204" charset="0"/>
              </a:rPr>
              <a:t>@One305 Central </a:t>
            </a:r>
          </a:p>
        </p:txBody>
      </p:sp>
      <p:sp>
        <p:nvSpPr>
          <p:cNvPr id="450" name="Google Shape;450;p22"/>
          <p:cNvSpPr txBox="1">
            <a:spLocks noGrp="1"/>
          </p:cNvSpPr>
          <p:nvPr>
            <p:ph type="body" idx="4294967295"/>
          </p:nvPr>
        </p:nvSpPr>
        <p:spPr>
          <a:xfrm>
            <a:off x="1573641" y="361723"/>
            <a:ext cx="5976130" cy="60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cap="all" dirty="0">
                <a:latin typeface="Roboto Slab Regular" panose="020B0604020202020204" charset="0"/>
                <a:ea typeface="Roboto Slab Regular" panose="020B0604020202020204" charset="0"/>
              </a:rPr>
              <a:t>Associate Development </a:t>
            </a:r>
          </a:p>
          <a:p>
            <a:pPr marL="114300" indent="0">
              <a:spcBef>
                <a:spcPts val="600"/>
              </a:spcBef>
              <a:buNone/>
            </a:pPr>
            <a:endParaRPr lang="en-US" sz="1400" dirty="0">
              <a:latin typeface="Lato Light" panose="020B0604020202020204" charset="0"/>
            </a:endParaRPr>
          </a:p>
          <a:p>
            <a:pPr marL="114300" indent="0">
              <a:spcBef>
                <a:spcPts val="600"/>
              </a:spcBef>
              <a:buNone/>
            </a:pPr>
            <a:endParaRPr lang="en-US" sz="1400" dirty="0">
              <a:latin typeface="Lato Light" panose="020B0604020202020204" charset="0"/>
            </a:endParaRPr>
          </a:p>
          <a:p>
            <a:pPr marL="114300" indent="0">
              <a:spcBef>
                <a:spcPts val="600"/>
              </a:spcBef>
              <a:buNone/>
            </a:pPr>
            <a:endParaRPr lang="en-US" sz="1400" dirty="0">
              <a:latin typeface="Lato Light" panose="020B0604020202020204" charset="0"/>
            </a:endParaRPr>
          </a:p>
          <a:p>
            <a:pPr marL="114300" indent="0">
              <a:spcBef>
                <a:spcPts val="600"/>
              </a:spcBef>
              <a:buNone/>
            </a:pPr>
            <a:endParaRPr lang="en-US" sz="1400" dirty="0">
              <a:latin typeface="Lato Light" panose="020B0604020202020204" charset="0"/>
            </a:endParaRPr>
          </a:p>
          <a:p>
            <a:pPr marL="114300" indent="0">
              <a:spcBef>
                <a:spcPts val="600"/>
              </a:spcBef>
              <a:buNone/>
            </a:pPr>
            <a:endParaRPr lang="en-US" sz="1400" dirty="0">
              <a:latin typeface="Lato Light" panose="020B060402020202020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300C-EE11-453A-AE35-186A9AC0E1BE}"/>
              </a:ext>
            </a:extLst>
          </p:cNvPr>
          <p:cNvSpPr txBox="1"/>
          <p:nvPr/>
        </p:nvSpPr>
        <p:spPr>
          <a:xfrm>
            <a:off x="4603749" y="4471440"/>
            <a:ext cx="218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**Sponsorships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83230-DE2D-4D37-8DFF-6628286B6FE9}"/>
              </a:ext>
            </a:extLst>
          </p:cNvPr>
          <p:cNvSpPr txBox="1"/>
          <p:nvPr/>
        </p:nvSpPr>
        <p:spPr>
          <a:xfrm>
            <a:off x="600279" y="1455536"/>
            <a:ext cx="38976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>
                <a:latin typeface="Lato Light" panose="020B0604020202020204" charset="0"/>
              </a:rPr>
              <a:t>Upcoming Morning Perks</a:t>
            </a:r>
          </a:p>
          <a:p>
            <a:r>
              <a:rPr lang="en-US" i="1" dirty="0">
                <a:latin typeface="Roboto Slab Regular" panose="020B0604020202020204" charset="0"/>
                <a:ea typeface="Roboto Slab Regular" panose="020B0604020202020204" charset="0"/>
              </a:rPr>
              <a:t>A Coffee Mixer for all GCAA Members</a:t>
            </a:r>
          </a:p>
        </p:txBody>
      </p:sp>
      <p:pic>
        <p:nvPicPr>
          <p:cNvPr id="14" name="Graphic 13" descr="Chevron arrows outline">
            <a:extLst>
              <a:ext uri="{FF2B5EF4-FFF2-40B4-BE49-F238E27FC236}">
                <a16:creationId xmlns:a16="http://schemas.microsoft.com/office/drawing/2014/main" id="{F25A4458-C06F-4145-AAE1-34497D540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4204" y="1119857"/>
            <a:ext cx="479545" cy="4795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7FAF3-2937-4F54-8AF8-595BEA48B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84810" y="1889934"/>
            <a:ext cx="475529" cy="481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95214" y="538534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cap="all" dirty="0"/>
              <a:t>Trade S</a:t>
            </a:r>
            <a:r>
              <a:rPr lang="en-US" cap="all" dirty="0"/>
              <a:t>h</a:t>
            </a:r>
            <a:r>
              <a:rPr lang="en" cap="all" dirty="0"/>
              <a:t>ow </a:t>
            </a:r>
            <a:endParaRPr cap="all" dirty="0"/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87B15CC-9791-4E3F-A00A-F4432380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62" y="-534388"/>
            <a:ext cx="3923414" cy="3743883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83BC29-B743-4E02-ABAD-C122B2685067}"/>
              </a:ext>
            </a:extLst>
          </p:cNvPr>
          <p:cNvSpPr txBox="1"/>
          <p:nvPr/>
        </p:nvSpPr>
        <p:spPr>
          <a:xfrm>
            <a:off x="1636295" y="1337553"/>
            <a:ext cx="50051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August 19, 2021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3:30pm – 8:00pm</a:t>
            </a:r>
          </a:p>
          <a:p>
            <a:pPr algn="ctr"/>
            <a:endParaRPr lang="en-US" sz="2800" dirty="0">
              <a:latin typeface="Roboto Slab Regular" panose="020B0604020202020204" charset="0"/>
              <a:ea typeface="Roboto Slab Regular" panose="020B0604020202020204" charset="0"/>
            </a:endParaRPr>
          </a:p>
          <a:p>
            <a:pPr algn="ctr"/>
            <a:r>
              <a:rPr lang="en-US" sz="2800" dirty="0">
                <a:latin typeface="Roboto Slab Regular" panose="020B0604020202020204" charset="0"/>
                <a:ea typeface="Roboto Slab Regular" panose="020B0604020202020204" charset="0"/>
              </a:rPr>
              <a:t>@</a:t>
            </a:r>
          </a:p>
          <a:p>
            <a:pPr algn="ctr"/>
            <a:endParaRPr lang="en-US" sz="2800" dirty="0">
              <a:latin typeface="Roboto Slab Regular" panose="020B0604020202020204" charset="0"/>
              <a:ea typeface="Roboto Slab Regular" panose="020B0604020202020204" charset="0"/>
            </a:endParaRP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Park Expo &amp; Conference Center</a:t>
            </a:r>
          </a:p>
          <a:p>
            <a:pPr algn="ctr"/>
            <a:endParaRPr lang="en-US" sz="2000" dirty="0">
              <a:latin typeface="Roboto Slab Regular" panose="020B0604020202020204" charset="0"/>
              <a:ea typeface="Roboto Slab Regular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3DC34-497F-44F2-8B6B-CA3235CA1749}"/>
              </a:ext>
            </a:extLst>
          </p:cNvPr>
          <p:cNvSpPr txBox="1"/>
          <p:nvPr/>
        </p:nvSpPr>
        <p:spPr>
          <a:xfrm>
            <a:off x="2028888" y="3870014"/>
            <a:ext cx="4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all" dirty="0">
                <a:solidFill>
                  <a:schemeClr val="accent4">
                    <a:lumMod val="50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Registration is open &amp; Sponsorships Available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E508C6-02AC-451B-82E1-0368A2DB0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603" y="2452377"/>
            <a:ext cx="3784387" cy="1492936"/>
          </a:xfrm>
        </p:spPr>
        <p:txBody>
          <a:bodyPr/>
          <a:lstStyle/>
          <a:p>
            <a:pPr algn="l"/>
            <a:r>
              <a:rPr lang="en-US" sz="1600" dirty="0"/>
              <a:t>VIPER Exhibitor Packet </a:t>
            </a:r>
            <a:br>
              <a:rPr lang="en-US" sz="1600" dirty="0"/>
            </a:br>
            <a:r>
              <a:rPr lang="en-US" sz="1600" dirty="0"/>
              <a:t>Booth Workers Form </a:t>
            </a:r>
            <a:br>
              <a:rPr lang="en-US" sz="1600" dirty="0"/>
            </a:br>
            <a:r>
              <a:rPr lang="en-US" sz="1600" dirty="0"/>
              <a:t>Ancillary Services Form</a:t>
            </a:r>
            <a:br>
              <a:rPr lang="en-US" sz="1600" dirty="0"/>
            </a:br>
            <a:r>
              <a:rPr lang="en-US" sz="1600" dirty="0"/>
              <a:t>Exhibitor Rules and Regulations </a:t>
            </a:r>
            <a:br>
              <a:rPr lang="en-US" sz="1600" dirty="0"/>
            </a:br>
            <a:r>
              <a:rPr lang="en-US" sz="1600" dirty="0">
                <a:solidFill>
                  <a:schemeClr val="accent4"/>
                </a:solidFill>
              </a:rPr>
              <a:t>NEW!! </a:t>
            </a:r>
            <a:r>
              <a:rPr lang="en-US" sz="1600" dirty="0"/>
              <a:t>FINAL EXHIBITOR INFO</a:t>
            </a:r>
            <a:endParaRPr lang="en-US" dirty="0"/>
          </a:p>
        </p:txBody>
      </p:sp>
      <p:sp>
        <p:nvSpPr>
          <p:cNvPr id="513" name="Google Shape;513;p29"/>
          <p:cNvSpPr txBox="1"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9FFB6-349B-4999-9263-7ECDD9A5C6BF}"/>
              </a:ext>
            </a:extLst>
          </p:cNvPr>
          <p:cNvSpPr txBox="1"/>
          <p:nvPr/>
        </p:nvSpPr>
        <p:spPr>
          <a:xfrm>
            <a:off x="2896303" y="789346"/>
            <a:ext cx="3478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IMPORTANT TRADE SHOW DETAILS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39F71-A2D8-4F06-95C8-6B25CC9B7262}"/>
              </a:ext>
            </a:extLst>
          </p:cNvPr>
          <p:cNvSpPr txBox="1"/>
          <p:nvPr/>
        </p:nvSpPr>
        <p:spPr>
          <a:xfrm>
            <a:off x="3437862" y="2242240"/>
            <a:ext cx="301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4067"/>
                </a:solidFill>
                <a:effectLst/>
                <a:uLnTx/>
                <a:uFillTx/>
                <a:latin typeface="Roboto Slab Regular"/>
                <a:ea typeface="Roboto Slab Regular"/>
                <a:sym typeface="Roboto Slab Regular"/>
              </a:rPr>
              <a:t>IMPORTANT EXHIBITOR FORMS</a:t>
            </a:r>
            <a:endParaRPr lang="en-US" dirty="0">
              <a:latin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2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9FFB6-349B-4999-9263-7ECDD9A5C6BF}"/>
              </a:ext>
            </a:extLst>
          </p:cNvPr>
          <p:cNvSpPr txBox="1"/>
          <p:nvPr/>
        </p:nvSpPr>
        <p:spPr>
          <a:xfrm>
            <a:off x="1291590" y="463916"/>
            <a:ext cx="69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 Slab Regular" panose="020B0604020202020204" charset="0"/>
                <a:ea typeface="Roboto Slab Regular" panose="020B0604020202020204" charset="0"/>
              </a:rPr>
              <a:t>IMPORTANT TRADE SHOW Details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65A5C-DF60-4BB6-8E31-E8A133C0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13" y="1032989"/>
            <a:ext cx="6658904" cy="12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E3EA9-A18B-4117-AC53-C64090EF19C8}"/>
              </a:ext>
            </a:extLst>
          </p:cNvPr>
          <p:cNvSpPr txBox="1"/>
          <p:nvPr/>
        </p:nvSpPr>
        <p:spPr>
          <a:xfrm>
            <a:off x="1419713" y="2336317"/>
            <a:ext cx="5840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boto Slab Regular" panose="020B0604020202020204" charset="0"/>
                <a:ea typeface="Roboto Slab Regular" panose="020B0604020202020204" charset="0"/>
              </a:rPr>
              <a:t>Viper Service Desk </a:t>
            </a:r>
          </a:p>
          <a:p>
            <a:endParaRPr lang="en-US" dirty="0"/>
          </a:p>
          <a:p>
            <a:r>
              <a:rPr lang="en-US" dirty="0"/>
              <a:t>The service desk will be located on the show floor for any questions or show site orders. A Viper representative will be at the Viper Service Desk if you see any discrepancy. Credits are not provided to claims made post show</a:t>
            </a:r>
          </a:p>
          <a:p>
            <a:endParaRPr lang="en-US" dirty="0"/>
          </a:p>
          <a:p>
            <a:r>
              <a:rPr lang="en-US" dirty="0"/>
              <a:t>Booth orders &amp; freight delivery – A booth and freight check will be completed prior to setup and everything that was pre‐ordered and/or sent to the Advance Warehouse will be in your booth. </a:t>
            </a:r>
          </a:p>
        </p:txBody>
      </p:sp>
    </p:spTree>
    <p:extLst>
      <p:ext uri="{BB962C8B-B14F-4D97-AF65-F5344CB8AC3E}">
        <p14:creationId xmlns:p14="http://schemas.microsoft.com/office/powerpoint/2010/main" val="232256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18DC1D-A1A6-4D3F-9A94-FA3108602BDD}"/>
              </a:ext>
            </a:extLst>
          </p:cNvPr>
          <p:cNvSpPr txBox="1"/>
          <p:nvPr/>
        </p:nvSpPr>
        <p:spPr>
          <a:xfrm>
            <a:off x="1040130" y="1120140"/>
            <a:ext cx="75095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of 8.5.2021 </a:t>
            </a:r>
            <a:r>
              <a:rPr lang="en-US" dirty="0"/>
              <a:t>– We will be STRONGLY encouraging our exhibitors and attendees to wear masks, regardless of vaccination status. IF this changes, we will send out mass communication to all members.  </a:t>
            </a:r>
          </a:p>
          <a:p>
            <a:endParaRPr lang="en-US" dirty="0"/>
          </a:p>
          <a:p>
            <a:r>
              <a:rPr lang="en-US" b="1" dirty="0"/>
              <a:t>We will be implementing the following safety protocols for the safety of all members: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Covid Waiver (Signed by all Exhibitors and Attendees)</a:t>
            </a:r>
          </a:p>
          <a:p>
            <a:pPr lvl="3"/>
            <a:r>
              <a:rPr lang="en-US" dirty="0"/>
              <a:t>	</a:t>
            </a:r>
            <a:r>
              <a:rPr lang="en-US" sz="1100" i="1" dirty="0"/>
              <a:t>There will be a COVID check-in station for those do not fill out the google form before the show</a:t>
            </a:r>
          </a:p>
          <a:p>
            <a:pPr marL="285750" indent="-285750">
              <a:buFontTx/>
              <a:buChar char="-"/>
            </a:pPr>
            <a:r>
              <a:rPr lang="en-US" dirty="0"/>
              <a:t>Masks and Sanitizer Provided </a:t>
            </a:r>
          </a:p>
          <a:p>
            <a:pPr marL="285750" indent="-285750">
              <a:buFontTx/>
              <a:buChar char="-"/>
            </a:pPr>
            <a:r>
              <a:rPr lang="en-US" dirty="0"/>
              <a:t>Larger aisles to allow for social distancing </a:t>
            </a:r>
          </a:p>
          <a:p>
            <a:pPr marL="285750" indent="-285750">
              <a:buFontTx/>
              <a:buChar char="-"/>
            </a:pPr>
            <a:r>
              <a:rPr lang="en-US" dirty="0"/>
              <a:t>Green and Red Stickers for Name Tags (Indicating your personal contact preference)</a:t>
            </a:r>
          </a:p>
          <a:p>
            <a:pPr marL="285750" indent="-285750">
              <a:buFontTx/>
              <a:buChar char="-"/>
            </a:pPr>
            <a:r>
              <a:rPr lang="en-US" dirty="0"/>
              <a:t>Caution Tape (Provided for those who want to limit attendee access to their booth)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* At this time, we will NOT be implementing Temperature Checks at the Trade Show, after consideration we felt this could be a hinderance to attendees getting into the show. *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4E322-5F82-4BB7-9DCE-0C87BB8D2506}"/>
              </a:ext>
            </a:extLst>
          </p:cNvPr>
          <p:cNvSpPr txBox="1"/>
          <p:nvPr/>
        </p:nvSpPr>
        <p:spPr>
          <a:xfrm>
            <a:off x="1257300" y="545484"/>
            <a:ext cx="667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accent2"/>
                </a:solidFill>
                <a:latin typeface="Roboto Slab Regular" panose="020B0604020202020204" charset="0"/>
                <a:ea typeface="Roboto Slab Regular" panose="020B0604020202020204" charset="0"/>
              </a:rPr>
              <a:t>COVID-19 Mask Updates </a:t>
            </a:r>
          </a:p>
        </p:txBody>
      </p:sp>
    </p:spTree>
    <p:extLst>
      <p:ext uri="{BB962C8B-B14F-4D97-AF65-F5344CB8AC3E}">
        <p14:creationId xmlns:p14="http://schemas.microsoft.com/office/powerpoint/2010/main" val="284767621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15246</TotalTime>
  <Words>767</Words>
  <Application>Microsoft Office PowerPoint</Application>
  <PresentationFormat>On-screen Show (16:9)</PresentationFormat>
  <Paragraphs>128</Paragraphs>
  <Slides>14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Roboto Slab Regular</vt:lpstr>
      <vt:lpstr>Calibri</vt:lpstr>
      <vt:lpstr>Lato Light</vt:lpstr>
      <vt:lpstr>Kent template</vt:lpstr>
      <vt:lpstr>Office Theme</vt:lpstr>
      <vt:lpstr>Products and Services Council</vt:lpstr>
      <vt:lpstr>Agenda</vt:lpstr>
      <vt:lpstr>PowerPoint Presentation</vt:lpstr>
      <vt:lpstr>PSC Involvement </vt:lpstr>
      <vt:lpstr>PowerPoint Presentation</vt:lpstr>
      <vt:lpstr>Trade Show </vt:lpstr>
      <vt:lpstr>VIPER Exhibitor Packet  Booth Workers Form  Ancillary Services Form Exhibitor Rules and Regulations  NEW!! FINAL EXHIBITOR INFO</vt:lpstr>
      <vt:lpstr>PowerPoint Presentation</vt:lpstr>
      <vt:lpstr>PowerPoint Presentation</vt:lpstr>
      <vt:lpstr>PowerPoint Presentation</vt:lpstr>
      <vt:lpstr>PowerPoint Presentation</vt:lpstr>
      <vt:lpstr>PSC SECRETARY NOMINEES  </vt:lpstr>
      <vt:lpstr>Questions?    If you have questions and would like to contact Ashley directly, feel free to email at ashley@greatercaa.org </vt:lpstr>
      <vt:lpstr>SUBMIT YOUR 2022 PSC SECRETARY VOTE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and Services Council</dc:title>
  <dc:creator>Ashley Honeycutt</dc:creator>
  <cp:lastModifiedBy>Ashley Honeycutt</cp:lastModifiedBy>
  <cp:revision>78</cp:revision>
  <dcterms:modified xsi:type="dcterms:W3CDTF">2021-08-04T17:56:04Z</dcterms:modified>
</cp:coreProperties>
</file>