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Montserrat" panose="000005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13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81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could use this card in social promo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lack of awareness is down 3% since 2023, its stepped down every year.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864037" y="956310"/>
            <a:ext cx="12902327" cy="395049"/>
          </a:xfrm>
          <a:prstGeom prst="rect">
            <a:avLst/>
          </a:prstGeom>
          <a:noFill/>
          <a:ln/>
        </p:spPr>
        <p:txBody>
          <a:bodyPr wrap="none" lIns="0" tIns="0" rIns="0" bIns="0" rtlCol="0" anchor="t"/>
          <a:lstStyle/>
          <a:p>
            <a:pPr marL="0" indent="0" algn="ctr">
              <a:lnSpc>
                <a:spcPts val="3100"/>
              </a:lnSpc>
              <a:buNone/>
            </a:pPr>
            <a:endParaRPr lang="en-US" sz="1900" dirty="0"/>
          </a:p>
        </p:txBody>
      </p:sp>
      <p:pic>
        <p:nvPicPr>
          <p:cNvPr id="3" name="Image 0" descr="preencoded.png"/>
          <p:cNvPicPr>
            <a:picLocks noChangeAspect="1"/>
          </p:cNvPicPr>
          <p:nvPr/>
        </p:nvPicPr>
        <p:blipFill>
          <a:blip r:embed="rId3"/>
          <a:stretch>
            <a:fillRect/>
          </a:stretch>
        </p:blipFill>
        <p:spPr>
          <a:xfrm>
            <a:off x="864037" y="1906667"/>
            <a:ext cx="2962632" cy="1151096"/>
          </a:xfrm>
          <a:prstGeom prst="rect">
            <a:avLst/>
          </a:prstGeom>
        </p:spPr>
      </p:pic>
      <p:sp>
        <p:nvSpPr>
          <p:cNvPr id="4" name="Text 1"/>
          <p:cNvSpPr/>
          <p:nvPr/>
        </p:nvSpPr>
        <p:spPr>
          <a:xfrm>
            <a:off x="5598200" y="1851184"/>
            <a:ext cx="8175665"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3705701"/>
            <a:ext cx="7292578" cy="771525"/>
          </a:xfrm>
          <a:prstGeom prst="rect">
            <a:avLst/>
          </a:prstGeom>
          <a:noFill/>
          <a:ln/>
        </p:spPr>
        <p:txBody>
          <a:bodyPr wrap="none" lIns="0" tIns="0" rIns="0" bIns="0" rtlCol="0" anchor="t"/>
          <a:lstStyle/>
          <a:p>
            <a:pPr marL="0" indent="0" algn="l">
              <a:lnSpc>
                <a:spcPts val="6050"/>
              </a:lnSpc>
              <a:buNone/>
            </a:pPr>
            <a:r>
              <a:rPr lang="en-US" sz="4850" b="1" dirty="0">
                <a:solidFill>
                  <a:srgbClr val="05346C"/>
                </a:solidFill>
                <a:latin typeface="Montserrat Bold" pitchFamily="34" charset="0"/>
                <a:ea typeface="Montserrat Bold" pitchFamily="34" charset="-122"/>
                <a:cs typeface="Montserrat Bold" pitchFamily="34" charset="-120"/>
              </a:rPr>
              <a:t>ANNUAL SURVEY 2026</a:t>
            </a:r>
            <a:endParaRPr lang="en-US" sz="4850" dirty="0"/>
          </a:p>
        </p:txBody>
      </p:sp>
      <p:sp>
        <p:nvSpPr>
          <p:cNvPr id="6" name="Text 3"/>
          <p:cNvSpPr/>
          <p:nvPr/>
        </p:nvSpPr>
        <p:spPr>
          <a:xfrm>
            <a:off x="864036" y="511074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05346C"/>
                </a:solidFill>
                <a:latin typeface="Montserrat" pitchFamily="34" charset="0"/>
                <a:ea typeface="Montserrat" pitchFamily="34" charset="-122"/>
                <a:cs typeface="Montserrat" pitchFamily="34" charset="-120"/>
              </a:rPr>
              <a:t>Using insights from industry professionals, this survey report analyzes responses from 208 participants to understand the current state of GALA member satisfaction and nonmember interests. Respondents appraised our association's value, ranked our programs, shared their challenges, and highlighted professional development needs.</a:t>
            </a:r>
            <a:endParaRPr lang="en-US" sz="1900" dirty="0"/>
          </a:p>
        </p:txBody>
      </p:sp>
      <p:sp>
        <p:nvSpPr>
          <p:cNvPr id="7" name="Text 4"/>
          <p:cNvSpPr/>
          <p:nvPr/>
        </p:nvSpPr>
        <p:spPr>
          <a:xfrm>
            <a:off x="864037" y="6705362"/>
            <a:ext cx="12902327" cy="790099"/>
          </a:xfrm>
          <a:prstGeom prst="rect">
            <a:avLst/>
          </a:prstGeom>
          <a:noFill/>
          <a:ln/>
        </p:spPr>
        <p:txBody>
          <a:bodyPr wrap="square" lIns="0" tIns="0" rIns="0" bIns="0" rtlCol="0" anchor="t"/>
          <a:lstStyle/>
          <a:p>
            <a:pPr marL="0" indent="0" algn="l">
              <a:lnSpc>
                <a:spcPts val="3100"/>
              </a:lnSpc>
              <a:buNone/>
            </a:pP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531977" y="624483"/>
            <a:ext cx="9246394" cy="634127"/>
          </a:xfrm>
          <a:prstGeom prst="rect">
            <a:avLst/>
          </a:prstGeom>
          <a:noFill/>
          <a:ln/>
        </p:spPr>
        <p:txBody>
          <a:bodyPr wrap="none" lIns="0" tIns="0" rIns="0" bIns="0" rtlCol="0" anchor="t"/>
          <a:lstStyle/>
          <a:p>
            <a:pPr marL="0" indent="0" algn="l">
              <a:lnSpc>
                <a:spcPts val="4950"/>
              </a:lnSpc>
              <a:buNone/>
            </a:pPr>
            <a:r>
              <a:rPr lang="en-US" sz="3950" b="1" dirty="0">
                <a:solidFill>
                  <a:srgbClr val="05346C"/>
                </a:solidFill>
                <a:latin typeface="Montserrat Bold" pitchFamily="34" charset="0"/>
                <a:ea typeface="Montserrat Bold" pitchFamily="34" charset="-122"/>
                <a:cs typeface="Montserrat Bold" pitchFamily="34" charset="-120"/>
              </a:rPr>
              <a:t>MOST USEFUL CONTENT FORMATS</a:t>
            </a:r>
            <a:endParaRPr lang="en-US" sz="3950" dirty="0"/>
          </a:p>
        </p:txBody>
      </p:sp>
      <p:pic>
        <p:nvPicPr>
          <p:cNvPr id="3" name="Image 0" descr="preencoded.png"/>
          <p:cNvPicPr>
            <a:picLocks noChangeAspect="1"/>
          </p:cNvPicPr>
          <p:nvPr/>
        </p:nvPicPr>
        <p:blipFill>
          <a:blip r:embed="rId3"/>
          <a:stretch>
            <a:fillRect/>
          </a:stretch>
        </p:blipFill>
        <p:spPr>
          <a:xfrm>
            <a:off x="1531977" y="1696283"/>
            <a:ext cx="4577001" cy="5721191"/>
          </a:xfrm>
          <a:prstGeom prst="rect">
            <a:avLst/>
          </a:prstGeom>
        </p:spPr>
      </p:pic>
      <p:sp>
        <p:nvSpPr>
          <p:cNvPr id="4" name="Text 1"/>
          <p:cNvSpPr/>
          <p:nvPr/>
        </p:nvSpPr>
        <p:spPr>
          <a:xfrm>
            <a:off x="7570351" y="1675448"/>
            <a:ext cx="3798927" cy="380405"/>
          </a:xfrm>
          <a:prstGeom prst="rect">
            <a:avLst/>
          </a:prstGeom>
          <a:noFill/>
          <a:ln/>
        </p:spPr>
        <p:txBody>
          <a:bodyPr wrap="none" lIns="0" tIns="0" rIns="0" bIns="0" rtlCol="0" anchor="t"/>
          <a:lstStyle/>
          <a:p>
            <a:pPr marL="0" indent="0" algn="l">
              <a:lnSpc>
                <a:spcPts val="2950"/>
              </a:lnSpc>
              <a:buNone/>
            </a:pPr>
            <a:r>
              <a:rPr lang="en-US" sz="2350" b="1" dirty="0">
                <a:solidFill>
                  <a:srgbClr val="05346C"/>
                </a:solidFill>
                <a:latin typeface="Montserrat Bold" pitchFamily="34" charset="0"/>
                <a:ea typeface="Montserrat Bold" pitchFamily="34" charset="-122"/>
                <a:cs typeface="Montserrat Bold" pitchFamily="34" charset="-120"/>
              </a:rPr>
              <a:t>FORMAT PREFERENCES</a:t>
            </a:r>
            <a:endParaRPr lang="en-US" sz="2350" dirty="0"/>
          </a:p>
        </p:txBody>
      </p:sp>
      <p:sp>
        <p:nvSpPr>
          <p:cNvPr id="5" name="Text 2"/>
          <p:cNvSpPr/>
          <p:nvPr/>
        </p:nvSpPr>
        <p:spPr>
          <a:xfrm>
            <a:off x="7570351" y="2222540"/>
            <a:ext cx="5535692" cy="3598397"/>
          </a:xfrm>
          <a:prstGeom prst="rect">
            <a:avLst/>
          </a:prstGeom>
          <a:noFill/>
          <a:ln/>
        </p:spPr>
        <p:txBody>
          <a:bodyPr wrap="square" lIns="0" tIns="0" rIns="0" bIns="0" rtlCol="0" anchor="t"/>
          <a:lstStyle/>
          <a:p>
            <a:r>
              <a:rPr lang="en-US" sz="2000" dirty="0">
                <a:solidFill>
                  <a:srgbClr val="05346C"/>
                </a:solidFill>
                <a:latin typeface="Montserrat" pitchFamily="34" charset="0"/>
                <a:ea typeface="Montserrat" pitchFamily="34" charset="-122"/>
                <a:cs typeface="Montserrat" pitchFamily="34" charset="-120"/>
              </a:rPr>
              <a:t>Webinars dominate content preferences with 78% rating them the most useful format for remote learning.</a:t>
            </a:r>
          </a:p>
          <a:p>
            <a:endParaRPr lang="en-US" sz="2000" dirty="0">
              <a:solidFill>
                <a:srgbClr val="05346C"/>
              </a:solidFill>
              <a:latin typeface="Montserrat" pitchFamily="34" charset="0"/>
              <a:ea typeface="Montserrat" pitchFamily="34" charset="-122"/>
              <a:cs typeface="Montserrat" pitchFamily="34" charset="-120"/>
            </a:endParaRPr>
          </a:p>
          <a:p>
            <a:r>
              <a:rPr lang="en-US" sz="2000" dirty="0">
                <a:solidFill>
                  <a:srgbClr val="05346C"/>
                </a:solidFill>
                <a:latin typeface="Montserrat" pitchFamily="34" charset="0"/>
                <a:ea typeface="Montserrat" pitchFamily="34" charset="-122"/>
                <a:cs typeface="Montserrat" pitchFamily="34" charset="-120"/>
              </a:rPr>
              <a:t>Business reports (48%) and academies (38%) are popular, and complementary: one provides data-driven insights and the other deep-dive educational experiences. Meanwhile, interest in blogs and articles, while widely accessible, hover in the middle.</a:t>
            </a:r>
            <a:endParaRPr lang="en-US" sz="2000" dirty="0"/>
          </a:p>
        </p:txBody>
      </p:sp>
      <p:sp>
        <p:nvSpPr>
          <p:cNvPr id="6" name="Text 3"/>
          <p:cNvSpPr/>
          <p:nvPr/>
        </p:nvSpPr>
        <p:spPr>
          <a:xfrm>
            <a:off x="7570351" y="3259455"/>
            <a:ext cx="5535692" cy="1478161"/>
          </a:xfrm>
          <a:prstGeom prst="rect">
            <a:avLst/>
          </a:prstGeom>
          <a:noFill/>
          <a:ln/>
        </p:spPr>
        <p:txBody>
          <a:bodyPr wrap="square" lIns="0" tIns="0" rIns="0" bIns="0" rtlCol="0" anchor="t"/>
          <a:lstStyle/>
          <a:p>
            <a:pPr marL="0" indent="0" algn="l">
              <a:lnSpc>
                <a:spcPts val="2300"/>
              </a:lnSpc>
              <a:buNone/>
            </a:pP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57922" y="941546"/>
            <a:ext cx="8805505" cy="965597"/>
          </a:xfrm>
          <a:prstGeom prst="rect">
            <a:avLst/>
          </a:prstGeom>
          <a:noFill/>
          <a:ln/>
        </p:spPr>
        <p:txBody>
          <a:bodyPr wrap="square" lIns="0" tIns="0" rIns="0" bIns="0" rtlCol="0" anchor="t"/>
          <a:lstStyle/>
          <a:p>
            <a:pPr marL="0" indent="0" algn="l">
              <a:lnSpc>
                <a:spcPts val="3800"/>
              </a:lnSpc>
              <a:buNone/>
            </a:pPr>
            <a:r>
              <a:rPr lang="en-US" sz="4000" b="1" dirty="0">
                <a:solidFill>
                  <a:srgbClr val="05346C"/>
                </a:solidFill>
                <a:latin typeface="Montserrat Bold" pitchFamily="34" charset="0"/>
                <a:ea typeface="Montserrat Bold" pitchFamily="34" charset="-122"/>
                <a:cs typeface="Montserrat Bold" pitchFamily="34" charset="-120"/>
              </a:rPr>
              <a:t>PREFERRED PROFESSIONAL DEVELOPMENT FORMATS</a:t>
            </a:r>
            <a:endParaRPr lang="en-US" sz="4000" dirty="0"/>
          </a:p>
        </p:txBody>
      </p:sp>
      <p:sp>
        <p:nvSpPr>
          <p:cNvPr id="3" name="Text 1"/>
          <p:cNvSpPr/>
          <p:nvPr/>
        </p:nvSpPr>
        <p:spPr>
          <a:xfrm>
            <a:off x="657922" y="3374093"/>
            <a:ext cx="4817327" cy="2381763"/>
          </a:xfrm>
          <a:prstGeom prst="rect">
            <a:avLst/>
          </a:prstGeom>
          <a:noFill/>
          <a:ln/>
        </p:spPr>
        <p:txBody>
          <a:bodyPr wrap="square" lIns="0" tIns="0" rIns="0" bIns="0" rtlCol="0" anchor="t"/>
          <a:lstStyle/>
          <a:p>
            <a:pPr marL="0" indent="0" algn="l">
              <a:buNone/>
            </a:pPr>
            <a:r>
              <a:rPr lang="en-US" dirty="0">
                <a:solidFill>
                  <a:srgbClr val="05346C"/>
                </a:solidFill>
                <a:latin typeface="Montserrat" pitchFamily="34" charset="0"/>
                <a:ea typeface="Montserrat" pitchFamily="34" charset="-122"/>
                <a:cs typeface="Montserrat" pitchFamily="34" charset="-120"/>
              </a:rPr>
              <a:t>Live webinars are a favorite for developing professionals, according to 41% of respondents. </a:t>
            </a:r>
          </a:p>
          <a:p>
            <a:pPr marL="0" indent="0" algn="l">
              <a:buNone/>
            </a:pPr>
            <a:endParaRPr lang="en-US" dirty="0">
              <a:solidFill>
                <a:srgbClr val="05346C"/>
              </a:solidFill>
              <a:latin typeface="Montserrat" pitchFamily="34" charset="0"/>
              <a:ea typeface="Montserrat" pitchFamily="34" charset="-122"/>
              <a:cs typeface="Montserrat" pitchFamily="34" charset="-120"/>
            </a:endParaRPr>
          </a:p>
          <a:p>
            <a:pPr marL="0" indent="0" algn="l">
              <a:buNone/>
            </a:pPr>
            <a:r>
              <a:rPr lang="en-US" dirty="0">
                <a:solidFill>
                  <a:srgbClr val="05346C"/>
                </a:solidFill>
                <a:latin typeface="Montserrat" pitchFamily="34" charset="0"/>
                <a:ea typeface="Montserrat" pitchFamily="34" charset="-122"/>
                <a:cs typeface="Montserrat" pitchFamily="34" charset="-120"/>
              </a:rPr>
              <a:t>27% prefer multi-day conferences. </a:t>
            </a:r>
            <a:endParaRPr lang="en-US" dirty="0"/>
          </a:p>
        </p:txBody>
      </p:sp>
      <p:pic>
        <p:nvPicPr>
          <p:cNvPr id="4" name="Image 0" descr="preencoded.png"/>
          <p:cNvPicPr>
            <a:picLocks noChangeAspect="1"/>
          </p:cNvPicPr>
          <p:nvPr/>
        </p:nvPicPr>
        <p:blipFill>
          <a:blip r:embed="rId3"/>
          <a:stretch>
            <a:fillRect/>
          </a:stretch>
        </p:blipFill>
        <p:spPr>
          <a:xfrm>
            <a:off x="6246599" y="2329220"/>
            <a:ext cx="4930973" cy="4930973"/>
          </a:xfrm>
          <a:prstGeom prst="rect">
            <a:avLst/>
          </a:prstGeom>
        </p:spPr>
      </p:pic>
      <p:sp>
        <p:nvSpPr>
          <p:cNvPr id="5" name="Shape 2"/>
          <p:cNvSpPr/>
          <p:nvPr/>
        </p:nvSpPr>
        <p:spPr>
          <a:xfrm>
            <a:off x="11208046" y="4103489"/>
            <a:ext cx="154424" cy="154424"/>
          </a:xfrm>
          <a:prstGeom prst="roundRect">
            <a:avLst>
              <a:gd name="adj" fmla="val 11843"/>
            </a:avLst>
          </a:prstGeom>
          <a:solidFill>
            <a:srgbClr val="032349"/>
          </a:solidFill>
          <a:ln/>
        </p:spPr>
        <p:txBody>
          <a:bodyPr/>
          <a:lstStyle/>
          <a:p>
            <a:endParaRPr lang="en-US"/>
          </a:p>
        </p:txBody>
      </p:sp>
      <p:sp>
        <p:nvSpPr>
          <p:cNvPr id="6" name="Text 3"/>
          <p:cNvSpPr/>
          <p:nvPr/>
        </p:nvSpPr>
        <p:spPr>
          <a:xfrm>
            <a:off x="11423436" y="4103489"/>
            <a:ext cx="1053108" cy="154543"/>
          </a:xfrm>
          <a:prstGeom prst="rect">
            <a:avLst/>
          </a:prstGeom>
          <a:noFill/>
          <a:ln/>
        </p:spPr>
        <p:txBody>
          <a:bodyPr wrap="none" lIns="0" tIns="0" rIns="0" bIns="0" rtlCol="0" anchor="t"/>
          <a:lstStyle/>
          <a:p>
            <a:pPr marL="0" indent="0" algn="l">
              <a:lnSpc>
                <a:spcPts val="1200"/>
              </a:lnSpc>
              <a:buNone/>
            </a:pPr>
            <a:r>
              <a:rPr lang="en-US" sz="1200" dirty="0">
                <a:solidFill>
                  <a:srgbClr val="05346C"/>
                </a:solidFill>
                <a:latin typeface="Montserrat" pitchFamily="34" charset="0"/>
                <a:ea typeface="Montserrat" pitchFamily="34" charset="-122"/>
                <a:cs typeface="Montserrat" pitchFamily="34" charset="-120"/>
              </a:rPr>
              <a:t>Live webinars</a:t>
            </a:r>
            <a:endParaRPr lang="en-US" sz="1200" dirty="0"/>
          </a:p>
        </p:txBody>
      </p:sp>
      <p:sp>
        <p:nvSpPr>
          <p:cNvPr id="7" name="Shape 4"/>
          <p:cNvSpPr/>
          <p:nvPr/>
        </p:nvSpPr>
        <p:spPr>
          <a:xfrm>
            <a:off x="11208046" y="4410432"/>
            <a:ext cx="154424" cy="154424"/>
          </a:xfrm>
          <a:prstGeom prst="roundRect">
            <a:avLst>
              <a:gd name="adj" fmla="val 11843"/>
            </a:avLst>
          </a:prstGeom>
          <a:solidFill>
            <a:srgbClr val="074691"/>
          </a:solidFill>
          <a:ln/>
        </p:spPr>
        <p:txBody>
          <a:bodyPr/>
          <a:lstStyle/>
          <a:p>
            <a:endParaRPr lang="en-US"/>
          </a:p>
        </p:txBody>
      </p:sp>
      <p:sp>
        <p:nvSpPr>
          <p:cNvPr id="8" name="Text 5"/>
          <p:cNvSpPr/>
          <p:nvPr/>
        </p:nvSpPr>
        <p:spPr>
          <a:xfrm>
            <a:off x="11423436" y="4410432"/>
            <a:ext cx="1716048" cy="154543"/>
          </a:xfrm>
          <a:prstGeom prst="rect">
            <a:avLst/>
          </a:prstGeom>
          <a:noFill/>
          <a:ln/>
        </p:spPr>
        <p:txBody>
          <a:bodyPr wrap="none" lIns="0" tIns="0" rIns="0" bIns="0" rtlCol="0" anchor="t"/>
          <a:lstStyle/>
          <a:p>
            <a:pPr marL="0" indent="0" algn="l">
              <a:lnSpc>
                <a:spcPts val="1200"/>
              </a:lnSpc>
              <a:buNone/>
            </a:pPr>
            <a:r>
              <a:rPr lang="en-US" sz="1200" dirty="0">
                <a:solidFill>
                  <a:srgbClr val="05346C"/>
                </a:solidFill>
                <a:latin typeface="Montserrat" pitchFamily="34" charset="0"/>
                <a:ea typeface="Montserrat" pitchFamily="34" charset="-122"/>
                <a:cs typeface="Montserrat" pitchFamily="34" charset="-120"/>
              </a:rPr>
              <a:t>Multi-day conferences</a:t>
            </a:r>
            <a:endParaRPr lang="en-US" sz="1200" dirty="0"/>
          </a:p>
        </p:txBody>
      </p:sp>
      <p:sp>
        <p:nvSpPr>
          <p:cNvPr id="9" name="Shape 6"/>
          <p:cNvSpPr/>
          <p:nvPr/>
        </p:nvSpPr>
        <p:spPr>
          <a:xfrm>
            <a:off x="11208046" y="4717375"/>
            <a:ext cx="154424" cy="154424"/>
          </a:xfrm>
          <a:prstGeom prst="roundRect">
            <a:avLst>
              <a:gd name="adj" fmla="val 11843"/>
            </a:avLst>
          </a:prstGeom>
          <a:solidFill>
            <a:srgbClr val="0A69D9"/>
          </a:solidFill>
          <a:ln/>
        </p:spPr>
        <p:txBody>
          <a:bodyPr/>
          <a:lstStyle/>
          <a:p>
            <a:endParaRPr lang="en-US"/>
          </a:p>
        </p:txBody>
      </p:sp>
      <p:sp>
        <p:nvSpPr>
          <p:cNvPr id="10" name="Text 7"/>
          <p:cNvSpPr/>
          <p:nvPr/>
        </p:nvSpPr>
        <p:spPr>
          <a:xfrm>
            <a:off x="11423436" y="4717375"/>
            <a:ext cx="1450658" cy="154543"/>
          </a:xfrm>
          <a:prstGeom prst="rect">
            <a:avLst/>
          </a:prstGeom>
          <a:noFill/>
          <a:ln/>
        </p:spPr>
        <p:txBody>
          <a:bodyPr wrap="none" lIns="0" tIns="0" rIns="0" bIns="0" rtlCol="0" anchor="t"/>
          <a:lstStyle/>
          <a:p>
            <a:pPr marL="0" indent="0" algn="l">
              <a:lnSpc>
                <a:spcPts val="1200"/>
              </a:lnSpc>
              <a:buNone/>
            </a:pPr>
            <a:r>
              <a:rPr lang="en-US" sz="1200" dirty="0">
                <a:solidFill>
                  <a:srgbClr val="05346C"/>
                </a:solidFill>
                <a:latin typeface="Montserrat" pitchFamily="34" charset="0"/>
                <a:ea typeface="Montserrat" pitchFamily="34" charset="-122"/>
                <a:cs typeface="Montserrat" pitchFamily="34" charset="-120"/>
              </a:rPr>
              <a:t>Self-paced courses</a:t>
            </a:r>
            <a:endParaRPr lang="en-US" sz="1200" dirty="0"/>
          </a:p>
        </p:txBody>
      </p:sp>
      <p:sp>
        <p:nvSpPr>
          <p:cNvPr id="11" name="Shape 8"/>
          <p:cNvSpPr/>
          <p:nvPr/>
        </p:nvSpPr>
        <p:spPr>
          <a:xfrm>
            <a:off x="11208052" y="5024318"/>
            <a:ext cx="154424" cy="154424"/>
          </a:xfrm>
          <a:prstGeom prst="roundRect">
            <a:avLst>
              <a:gd name="adj" fmla="val 11843"/>
            </a:avLst>
          </a:prstGeom>
          <a:solidFill>
            <a:srgbClr val="398FF6"/>
          </a:solidFill>
          <a:ln/>
        </p:spPr>
        <p:txBody>
          <a:bodyPr/>
          <a:lstStyle/>
          <a:p>
            <a:endParaRPr lang="en-US"/>
          </a:p>
        </p:txBody>
      </p:sp>
      <p:sp>
        <p:nvSpPr>
          <p:cNvPr id="12" name="Text 9"/>
          <p:cNvSpPr/>
          <p:nvPr/>
        </p:nvSpPr>
        <p:spPr>
          <a:xfrm>
            <a:off x="11423436" y="5024318"/>
            <a:ext cx="1239798" cy="154543"/>
          </a:xfrm>
          <a:prstGeom prst="rect">
            <a:avLst/>
          </a:prstGeom>
          <a:noFill/>
          <a:ln/>
        </p:spPr>
        <p:txBody>
          <a:bodyPr wrap="none" lIns="0" tIns="0" rIns="0" bIns="0" rtlCol="0" anchor="t"/>
          <a:lstStyle/>
          <a:p>
            <a:pPr marL="0" indent="0" algn="l">
              <a:lnSpc>
                <a:spcPts val="1200"/>
              </a:lnSpc>
              <a:buNone/>
            </a:pPr>
            <a:r>
              <a:rPr lang="en-US" sz="1200" dirty="0">
                <a:solidFill>
                  <a:srgbClr val="05346C"/>
                </a:solidFill>
                <a:latin typeface="Montserrat" pitchFamily="34" charset="0"/>
                <a:ea typeface="Montserrat" pitchFamily="34" charset="-122"/>
                <a:cs typeface="Montserrat" pitchFamily="34" charset="-120"/>
              </a:rPr>
              <a:t>Industry reports</a:t>
            </a:r>
            <a:endParaRPr lang="en-US" sz="1200" dirty="0"/>
          </a:p>
        </p:txBody>
      </p:sp>
      <p:sp>
        <p:nvSpPr>
          <p:cNvPr id="13" name="Shape 10"/>
          <p:cNvSpPr/>
          <p:nvPr/>
        </p:nvSpPr>
        <p:spPr>
          <a:xfrm>
            <a:off x="11208052" y="5331262"/>
            <a:ext cx="154424" cy="154424"/>
          </a:xfrm>
          <a:prstGeom prst="roundRect">
            <a:avLst>
              <a:gd name="adj" fmla="val 11843"/>
            </a:avLst>
          </a:prstGeom>
          <a:solidFill>
            <a:srgbClr val="81B8F9"/>
          </a:solidFill>
          <a:ln/>
        </p:spPr>
        <p:txBody>
          <a:bodyPr/>
          <a:lstStyle/>
          <a:p>
            <a:endParaRPr lang="en-US"/>
          </a:p>
        </p:txBody>
      </p:sp>
      <p:sp>
        <p:nvSpPr>
          <p:cNvPr id="14" name="Text 11"/>
          <p:cNvSpPr/>
          <p:nvPr/>
        </p:nvSpPr>
        <p:spPr>
          <a:xfrm>
            <a:off x="11423436" y="5331262"/>
            <a:ext cx="1698069" cy="154543"/>
          </a:xfrm>
          <a:prstGeom prst="rect">
            <a:avLst/>
          </a:prstGeom>
          <a:noFill/>
          <a:ln/>
        </p:spPr>
        <p:txBody>
          <a:bodyPr wrap="none" lIns="0" tIns="0" rIns="0" bIns="0" rtlCol="0" anchor="t"/>
          <a:lstStyle/>
          <a:p>
            <a:pPr marL="0" indent="0" algn="l">
              <a:lnSpc>
                <a:spcPts val="1200"/>
              </a:lnSpc>
              <a:buNone/>
            </a:pPr>
            <a:r>
              <a:rPr lang="en-US" sz="1200" dirty="0">
                <a:solidFill>
                  <a:srgbClr val="05346C"/>
                </a:solidFill>
                <a:latin typeface="Montserrat" pitchFamily="34" charset="0"/>
                <a:ea typeface="Montserrat" pitchFamily="34" charset="-122"/>
                <a:cs typeface="Montserrat" pitchFamily="34" charset="-120"/>
              </a:rPr>
              <a:t>Single-day workshops</a:t>
            </a:r>
            <a:endParaRPr lang="en-US" sz="1200" dirty="0"/>
          </a:p>
        </p:txBody>
      </p:sp>
      <p:sp>
        <p:nvSpPr>
          <p:cNvPr id="18" name="TextBox 17">
            <a:extLst>
              <a:ext uri="{FF2B5EF4-FFF2-40B4-BE49-F238E27FC236}">
                <a16:creationId xmlns:a16="http://schemas.microsoft.com/office/drawing/2014/main" id="{F8425CBF-CD74-B71E-AAEC-91DC97174BB1}"/>
              </a:ext>
            </a:extLst>
          </p:cNvPr>
          <p:cNvSpPr txBox="1"/>
          <p:nvPr/>
        </p:nvSpPr>
        <p:spPr>
          <a:xfrm>
            <a:off x="657922" y="2654831"/>
            <a:ext cx="3635297" cy="505331"/>
          </a:xfrm>
          <a:prstGeom prst="rect">
            <a:avLst/>
          </a:prstGeom>
          <a:noFill/>
        </p:spPr>
        <p:txBody>
          <a:bodyPr wrap="square">
            <a:spAutoFit/>
          </a:bodyPr>
          <a:lstStyle/>
          <a:p>
            <a:pPr marL="0" indent="0" algn="l">
              <a:lnSpc>
                <a:spcPts val="3600"/>
              </a:lnSpc>
              <a:buNone/>
            </a:pPr>
            <a:r>
              <a:rPr lang="en-US" sz="2000" b="1" dirty="0">
                <a:solidFill>
                  <a:srgbClr val="05346C"/>
                </a:solidFill>
                <a:latin typeface="Montserrat Bold" pitchFamily="34" charset="0"/>
                <a:ea typeface="Montserrat Bold" pitchFamily="34" charset="-122"/>
                <a:cs typeface="Montserrat Bold" pitchFamily="34" charset="-120"/>
              </a:rPr>
              <a:t>LEARNING PREFERENCES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2915007" y="758309"/>
            <a:ext cx="6509504" cy="482441"/>
          </a:xfrm>
          <a:prstGeom prst="rect">
            <a:avLst/>
          </a:prstGeom>
          <a:noFill/>
          <a:ln/>
        </p:spPr>
        <p:txBody>
          <a:bodyPr wrap="none" lIns="0" tIns="0" rIns="0" bIns="0" rtlCol="0" anchor="t"/>
          <a:lstStyle/>
          <a:p>
            <a:pPr marL="0" indent="0" algn="l">
              <a:lnSpc>
                <a:spcPts val="3750"/>
              </a:lnSpc>
              <a:buNone/>
            </a:pPr>
            <a:r>
              <a:rPr lang="en-US" sz="3000" b="1" dirty="0">
                <a:solidFill>
                  <a:srgbClr val="05346C"/>
                </a:solidFill>
                <a:latin typeface="Montserrat Bold" pitchFamily="34" charset="0"/>
                <a:ea typeface="Montserrat Bold" pitchFamily="34" charset="-122"/>
                <a:cs typeface="Montserrat Bold" pitchFamily="34" charset="-120"/>
              </a:rPr>
              <a:t>CONTENT TOPIC CONSUMPTION</a:t>
            </a:r>
            <a:endParaRPr lang="en-US" sz="3000" dirty="0"/>
          </a:p>
        </p:txBody>
      </p:sp>
      <p:sp>
        <p:nvSpPr>
          <p:cNvPr id="3" name="Text 1"/>
          <p:cNvSpPr/>
          <p:nvPr/>
        </p:nvSpPr>
        <p:spPr>
          <a:xfrm>
            <a:off x="2915007" y="1433751"/>
            <a:ext cx="8800386" cy="401479"/>
          </a:xfrm>
          <a:prstGeom prst="rect">
            <a:avLst/>
          </a:prstGeom>
          <a:noFill/>
          <a:ln/>
        </p:spPr>
        <p:txBody>
          <a:bodyPr wrap="squar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The top five content preferences reflect the industry's ongoing digital transformation, and highlight members' needs to deliver service and position themselves competitively.</a:t>
            </a:r>
            <a:endParaRPr lang="en-US" sz="1200" dirty="0"/>
          </a:p>
        </p:txBody>
      </p:sp>
      <p:sp>
        <p:nvSpPr>
          <p:cNvPr id="4" name="Shape 2"/>
          <p:cNvSpPr/>
          <p:nvPr/>
        </p:nvSpPr>
        <p:spPr>
          <a:xfrm>
            <a:off x="2915007" y="1943814"/>
            <a:ext cx="8800386" cy="926306"/>
          </a:xfrm>
          <a:prstGeom prst="roundRect">
            <a:avLst>
              <a:gd name="adj" fmla="val 987"/>
            </a:avLst>
          </a:prstGeom>
          <a:solidFill>
            <a:srgbClr val="FFFFFF"/>
          </a:solidFill>
          <a:ln w="22860">
            <a:solidFill>
              <a:srgbClr val="B4C9E3"/>
            </a:solidFill>
            <a:prstDash val="solid"/>
          </a:ln>
        </p:spPr>
        <p:txBody>
          <a:bodyPr/>
          <a:lstStyle/>
          <a:p>
            <a:endParaRPr lang="en-US"/>
          </a:p>
        </p:txBody>
      </p:sp>
      <p:sp>
        <p:nvSpPr>
          <p:cNvPr id="5" name="Shape 3"/>
          <p:cNvSpPr/>
          <p:nvPr/>
        </p:nvSpPr>
        <p:spPr>
          <a:xfrm>
            <a:off x="2937867" y="1966674"/>
            <a:ext cx="617577" cy="880586"/>
          </a:xfrm>
          <a:prstGeom prst="rect">
            <a:avLst/>
          </a:prstGeom>
          <a:solidFill>
            <a:srgbClr val="CEE3FD"/>
          </a:solidFill>
          <a:ln/>
        </p:spPr>
        <p:txBody>
          <a:bodyPr/>
          <a:lstStyle/>
          <a:p>
            <a:endParaRPr lang="en-US"/>
          </a:p>
        </p:txBody>
      </p:sp>
      <p:sp>
        <p:nvSpPr>
          <p:cNvPr id="6" name="Text 4"/>
          <p:cNvSpPr/>
          <p:nvPr/>
        </p:nvSpPr>
        <p:spPr>
          <a:xfrm>
            <a:off x="3127058" y="2262188"/>
            <a:ext cx="231577" cy="289441"/>
          </a:xfrm>
          <a:prstGeom prst="rect">
            <a:avLst/>
          </a:prstGeom>
          <a:noFill/>
          <a:ln/>
        </p:spPr>
        <p:txBody>
          <a:bodyPr wrap="none" lIns="0" tIns="0" rIns="0" bIns="0" rtlCol="0" anchor="t"/>
          <a:lstStyle/>
          <a:p>
            <a:pPr marL="0" indent="0" algn="l">
              <a:lnSpc>
                <a:spcPts val="1800"/>
              </a:lnSpc>
              <a:buNone/>
            </a:pPr>
            <a:r>
              <a:rPr lang="en-US" sz="1800" b="1" dirty="0">
                <a:solidFill>
                  <a:srgbClr val="05346C"/>
                </a:solidFill>
                <a:latin typeface="Montserrat Bold" pitchFamily="34" charset="0"/>
                <a:ea typeface="Montserrat Bold" pitchFamily="34" charset="-122"/>
                <a:cs typeface="Montserrat Bold" pitchFamily="34" charset="-120"/>
              </a:rPr>
              <a:t>1</a:t>
            </a:r>
            <a:endParaRPr lang="en-US" sz="1800" dirty="0"/>
          </a:p>
        </p:txBody>
      </p:sp>
      <p:sp>
        <p:nvSpPr>
          <p:cNvPr id="7" name="Text 5"/>
          <p:cNvSpPr/>
          <p:nvPr/>
        </p:nvSpPr>
        <p:spPr>
          <a:xfrm>
            <a:off x="3651885" y="2120979"/>
            <a:ext cx="1929884" cy="241221"/>
          </a:xfrm>
          <a:prstGeom prst="rect">
            <a:avLst/>
          </a:prstGeom>
          <a:noFill/>
          <a:ln/>
        </p:spPr>
        <p:txBody>
          <a:bodyPr wrap="none" lIns="0" tIns="0" rIns="0" bIns="0" rtlCol="0" anchor="t"/>
          <a:lstStyle/>
          <a:p>
            <a:pPr marL="0" indent="0" algn="l">
              <a:lnSpc>
                <a:spcPts val="1850"/>
              </a:lnSpc>
              <a:buNone/>
            </a:pPr>
            <a:r>
              <a:rPr lang="en-US" sz="1500" b="1" dirty="0">
                <a:solidFill>
                  <a:srgbClr val="05346C"/>
                </a:solidFill>
                <a:latin typeface="Montserrat Bold" pitchFamily="34" charset="0"/>
                <a:ea typeface="Montserrat Bold" pitchFamily="34" charset="-122"/>
                <a:cs typeface="Montserrat Bold" pitchFamily="34" charset="-120"/>
              </a:rPr>
              <a:t>TECHNOLOGY</a:t>
            </a:r>
            <a:endParaRPr lang="en-US" sz="1500" dirty="0"/>
          </a:p>
        </p:txBody>
      </p:sp>
      <p:sp>
        <p:nvSpPr>
          <p:cNvPr id="8" name="Text 6"/>
          <p:cNvSpPr/>
          <p:nvPr/>
        </p:nvSpPr>
        <p:spPr>
          <a:xfrm>
            <a:off x="3651885" y="2420064"/>
            <a:ext cx="7886343" cy="200739"/>
          </a:xfrm>
          <a:prstGeom prst="rect">
            <a:avLst/>
          </a:prstGeom>
          <a:noFill/>
          <a:ln/>
        </p:spPr>
        <p:txBody>
          <a:bodyPr wrap="non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AI, Automation, ML, MT, NLP, Speech technologies</a:t>
            </a:r>
            <a:endParaRPr lang="en-US" sz="1200" dirty="0"/>
          </a:p>
        </p:txBody>
      </p:sp>
      <p:sp>
        <p:nvSpPr>
          <p:cNvPr id="9" name="Shape 7"/>
          <p:cNvSpPr/>
          <p:nvPr/>
        </p:nvSpPr>
        <p:spPr>
          <a:xfrm>
            <a:off x="2915007" y="2966561"/>
            <a:ext cx="8800386" cy="926306"/>
          </a:xfrm>
          <a:prstGeom prst="roundRect">
            <a:avLst>
              <a:gd name="adj" fmla="val 987"/>
            </a:avLst>
          </a:prstGeom>
          <a:solidFill>
            <a:srgbClr val="FFFFFF"/>
          </a:solidFill>
          <a:ln w="22860">
            <a:solidFill>
              <a:srgbClr val="B4C9E3"/>
            </a:solidFill>
            <a:prstDash val="solid"/>
          </a:ln>
        </p:spPr>
        <p:txBody>
          <a:bodyPr/>
          <a:lstStyle/>
          <a:p>
            <a:endParaRPr lang="en-US"/>
          </a:p>
        </p:txBody>
      </p:sp>
      <p:sp>
        <p:nvSpPr>
          <p:cNvPr id="10" name="Shape 8"/>
          <p:cNvSpPr/>
          <p:nvPr/>
        </p:nvSpPr>
        <p:spPr>
          <a:xfrm>
            <a:off x="2937867" y="2989421"/>
            <a:ext cx="617577" cy="880586"/>
          </a:xfrm>
          <a:prstGeom prst="rect">
            <a:avLst/>
          </a:prstGeom>
          <a:solidFill>
            <a:srgbClr val="CEE3FD"/>
          </a:solidFill>
          <a:ln/>
        </p:spPr>
        <p:txBody>
          <a:bodyPr/>
          <a:lstStyle/>
          <a:p>
            <a:endParaRPr lang="en-US"/>
          </a:p>
        </p:txBody>
      </p:sp>
      <p:sp>
        <p:nvSpPr>
          <p:cNvPr id="11" name="Text 9"/>
          <p:cNvSpPr/>
          <p:nvPr/>
        </p:nvSpPr>
        <p:spPr>
          <a:xfrm>
            <a:off x="3127058" y="3284934"/>
            <a:ext cx="231577" cy="289441"/>
          </a:xfrm>
          <a:prstGeom prst="rect">
            <a:avLst/>
          </a:prstGeom>
          <a:noFill/>
          <a:ln/>
        </p:spPr>
        <p:txBody>
          <a:bodyPr wrap="none" lIns="0" tIns="0" rIns="0" bIns="0" rtlCol="0" anchor="t"/>
          <a:lstStyle/>
          <a:p>
            <a:pPr marL="0" indent="0" algn="l">
              <a:lnSpc>
                <a:spcPts val="1800"/>
              </a:lnSpc>
              <a:buNone/>
            </a:pPr>
            <a:r>
              <a:rPr lang="en-US" sz="1800" b="1" dirty="0">
                <a:solidFill>
                  <a:srgbClr val="05346C"/>
                </a:solidFill>
                <a:latin typeface="Montserrat Bold" pitchFamily="34" charset="0"/>
                <a:ea typeface="Montserrat Bold" pitchFamily="34" charset="-122"/>
                <a:cs typeface="Montserrat Bold" pitchFamily="34" charset="-120"/>
              </a:rPr>
              <a:t>2</a:t>
            </a:r>
            <a:endParaRPr lang="en-US" sz="1800" dirty="0"/>
          </a:p>
        </p:txBody>
      </p:sp>
      <p:sp>
        <p:nvSpPr>
          <p:cNvPr id="12" name="Text 10"/>
          <p:cNvSpPr/>
          <p:nvPr/>
        </p:nvSpPr>
        <p:spPr>
          <a:xfrm>
            <a:off x="3651885" y="3143726"/>
            <a:ext cx="2157293" cy="241221"/>
          </a:xfrm>
          <a:prstGeom prst="rect">
            <a:avLst/>
          </a:prstGeom>
          <a:noFill/>
          <a:ln/>
        </p:spPr>
        <p:txBody>
          <a:bodyPr wrap="none" lIns="0" tIns="0" rIns="0" bIns="0" rtlCol="0" anchor="t"/>
          <a:lstStyle/>
          <a:p>
            <a:pPr marL="0" indent="0" algn="l">
              <a:lnSpc>
                <a:spcPts val="1850"/>
              </a:lnSpc>
              <a:buNone/>
            </a:pPr>
            <a:r>
              <a:rPr lang="en-US" sz="1500" b="1" dirty="0">
                <a:solidFill>
                  <a:srgbClr val="05346C"/>
                </a:solidFill>
                <a:latin typeface="Montserrat Bold" pitchFamily="34" charset="0"/>
                <a:ea typeface="Montserrat Bold" pitchFamily="34" charset="-122"/>
                <a:cs typeface="Montserrat Bold" pitchFamily="34" charset="-120"/>
              </a:rPr>
              <a:t>LINGUISTIC MATTERS</a:t>
            </a:r>
            <a:endParaRPr lang="en-US" sz="1500" dirty="0"/>
          </a:p>
        </p:txBody>
      </p:sp>
      <p:sp>
        <p:nvSpPr>
          <p:cNvPr id="13" name="Text 11"/>
          <p:cNvSpPr/>
          <p:nvPr/>
        </p:nvSpPr>
        <p:spPr>
          <a:xfrm>
            <a:off x="3651885" y="3442811"/>
            <a:ext cx="7886343" cy="200739"/>
          </a:xfrm>
          <a:prstGeom prst="rect">
            <a:avLst/>
          </a:prstGeom>
          <a:noFill/>
          <a:ln/>
        </p:spPr>
        <p:txBody>
          <a:bodyPr wrap="non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Terminology, Quality assurance, Language standards</a:t>
            </a:r>
            <a:endParaRPr lang="en-US" sz="1200" dirty="0"/>
          </a:p>
        </p:txBody>
      </p:sp>
      <p:sp>
        <p:nvSpPr>
          <p:cNvPr id="14" name="Shape 12"/>
          <p:cNvSpPr/>
          <p:nvPr/>
        </p:nvSpPr>
        <p:spPr>
          <a:xfrm>
            <a:off x="2915007" y="3989308"/>
            <a:ext cx="8800386" cy="926306"/>
          </a:xfrm>
          <a:prstGeom prst="roundRect">
            <a:avLst>
              <a:gd name="adj" fmla="val 987"/>
            </a:avLst>
          </a:prstGeom>
          <a:solidFill>
            <a:srgbClr val="FFFFFF"/>
          </a:solidFill>
          <a:ln w="22860">
            <a:solidFill>
              <a:srgbClr val="B4C9E3"/>
            </a:solidFill>
            <a:prstDash val="solid"/>
          </a:ln>
        </p:spPr>
        <p:txBody>
          <a:bodyPr/>
          <a:lstStyle/>
          <a:p>
            <a:endParaRPr lang="en-US"/>
          </a:p>
        </p:txBody>
      </p:sp>
      <p:sp>
        <p:nvSpPr>
          <p:cNvPr id="15" name="Shape 13"/>
          <p:cNvSpPr/>
          <p:nvPr/>
        </p:nvSpPr>
        <p:spPr>
          <a:xfrm>
            <a:off x="2937867" y="4012168"/>
            <a:ext cx="617577" cy="880586"/>
          </a:xfrm>
          <a:prstGeom prst="rect">
            <a:avLst/>
          </a:prstGeom>
          <a:solidFill>
            <a:srgbClr val="CEE3FD"/>
          </a:solidFill>
          <a:ln/>
        </p:spPr>
        <p:txBody>
          <a:bodyPr/>
          <a:lstStyle/>
          <a:p>
            <a:endParaRPr lang="en-US"/>
          </a:p>
        </p:txBody>
      </p:sp>
      <p:sp>
        <p:nvSpPr>
          <p:cNvPr id="16" name="Text 14"/>
          <p:cNvSpPr/>
          <p:nvPr/>
        </p:nvSpPr>
        <p:spPr>
          <a:xfrm>
            <a:off x="3127058" y="4307681"/>
            <a:ext cx="231577" cy="289441"/>
          </a:xfrm>
          <a:prstGeom prst="rect">
            <a:avLst/>
          </a:prstGeom>
          <a:noFill/>
          <a:ln/>
        </p:spPr>
        <p:txBody>
          <a:bodyPr wrap="none" lIns="0" tIns="0" rIns="0" bIns="0" rtlCol="0" anchor="t"/>
          <a:lstStyle/>
          <a:p>
            <a:pPr marL="0" indent="0" algn="l">
              <a:lnSpc>
                <a:spcPts val="1800"/>
              </a:lnSpc>
              <a:buNone/>
            </a:pPr>
            <a:r>
              <a:rPr lang="en-US" sz="1800" b="1" dirty="0">
                <a:solidFill>
                  <a:srgbClr val="05346C"/>
                </a:solidFill>
                <a:latin typeface="Montserrat Bold" pitchFamily="34" charset="0"/>
                <a:ea typeface="Montserrat Bold" pitchFamily="34" charset="-122"/>
                <a:cs typeface="Montserrat Bold" pitchFamily="34" charset="-120"/>
              </a:rPr>
              <a:t>3</a:t>
            </a:r>
            <a:endParaRPr lang="en-US" sz="1800" dirty="0"/>
          </a:p>
        </p:txBody>
      </p:sp>
      <p:sp>
        <p:nvSpPr>
          <p:cNvPr id="17" name="Text 15"/>
          <p:cNvSpPr/>
          <p:nvPr/>
        </p:nvSpPr>
        <p:spPr>
          <a:xfrm>
            <a:off x="3651885" y="4166473"/>
            <a:ext cx="2634020" cy="241221"/>
          </a:xfrm>
          <a:prstGeom prst="rect">
            <a:avLst/>
          </a:prstGeom>
          <a:noFill/>
          <a:ln/>
        </p:spPr>
        <p:txBody>
          <a:bodyPr wrap="none" lIns="0" tIns="0" rIns="0" bIns="0" rtlCol="0" anchor="t"/>
          <a:lstStyle/>
          <a:p>
            <a:pPr marL="0" indent="0" algn="l">
              <a:lnSpc>
                <a:spcPts val="1850"/>
              </a:lnSpc>
              <a:buNone/>
            </a:pPr>
            <a:r>
              <a:rPr lang="en-US" sz="1500" b="1" dirty="0">
                <a:solidFill>
                  <a:srgbClr val="05346C"/>
                </a:solidFill>
                <a:latin typeface="Montserrat Bold" pitchFamily="34" charset="0"/>
                <a:ea typeface="Montserrat Bold" pitchFamily="34" charset="-122"/>
                <a:cs typeface="Montserrat Bold" pitchFamily="34" charset="-120"/>
              </a:rPr>
              <a:t>BUSINESS DEVELOPMENT</a:t>
            </a:r>
            <a:endParaRPr lang="en-US" sz="1500" dirty="0"/>
          </a:p>
        </p:txBody>
      </p:sp>
      <p:sp>
        <p:nvSpPr>
          <p:cNvPr id="18" name="Text 16"/>
          <p:cNvSpPr/>
          <p:nvPr/>
        </p:nvSpPr>
        <p:spPr>
          <a:xfrm>
            <a:off x="3651885" y="4465558"/>
            <a:ext cx="7886343" cy="200739"/>
          </a:xfrm>
          <a:prstGeom prst="rect">
            <a:avLst/>
          </a:prstGeom>
          <a:noFill/>
          <a:ln/>
        </p:spPr>
        <p:txBody>
          <a:bodyPr wrap="non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Growth strategies, Market expansion, Sales</a:t>
            </a:r>
            <a:endParaRPr lang="en-US" sz="1200" dirty="0"/>
          </a:p>
        </p:txBody>
      </p:sp>
      <p:sp>
        <p:nvSpPr>
          <p:cNvPr id="19" name="Shape 17"/>
          <p:cNvSpPr/>
          <p:nvPr/>
        </p:nvSpPr>
        <p:spPr>
          <a:xfrm>
            <a:off x="2915007" y="5012055"/>
            <a:ext cx="8800386" cy="926306"/>
          </a:xfrm>
          <a:prstGeom prst="roundRect">
            <a:avLst>
              <a:gd name="adj" fmla="val 987"/>
            </a:avLst>
          </a:prstGeom>
          <a:solidFill>
            <a:srgbClr val="FFFFFF"/>
          </a:solidFill>
          <a:ln w="22860">
            <a:solidFill>
              <a:srgbClr val="B4C9E3"/>
            </a:solidFill>
            <a:prstDash val="solid"/>
          </a:ln>
        </p:spPr>
        <p:txBody>
          <a:bodyPr/>
          <a:lstStyle/>
          <a:p>
            <a:endParaRPr lang="en-US"/>
          </a:p>
        </p:txBody>
      </p:sp>
      <p:sp>
        <p:nvSpPr>
          <p:cNvPr id="20" name="Shape 18"/>
          <p:cNvSpPr/>
          <p:nvPr/>
        </p:nvSpPr>
        <p:spPr>
          <a:xfrm>
            <a:off x="2937867" y="5034915"/>
            <a:ext cx="617577" cy="880586"/>
          </a:xfrm>
          <a:prstGeom prst="rect">
            <a:avLst/>
          </a:prstGeom>
          <a:solidFill>
            <a:srgbClr val="CEE3FD"/>
          </a:solidFill>
          <a:ln/>
        </p:spPr>
        <p:txBody>
          <a:bodyPr/>
          <a:lstStyle/>
          <a:p>
            <a:endParaRPr lang="en-US"/>
          </a:p>
        </p:txBody>
      </p:sp>
      <p:sp>
        <p:nvSpPr>
          <p:cNvPr id="21" name="Text 19"/>
          <p:cNvSpPr/>
          <p:nvPr/>
        </p:nvSpPr>
        <p:spPr>
          <a:xfrm>
            <a:off x="3127058" y="5330428"/>
            <a:ext cx="231577" cy="289441"/>
          </a:xfrm>
          <a:prstGeom prst="rect">
            <a:avLst/>
          </a:prstGeom>
          <a:noFill/>
          <a:ln/>
        </p:spPr>
        <p:txBody>
          <a:bodyPr wrap="none" lIns="0" tIns="0" rIns="0" bIns="0" rtlCol="0" anchor="t"/>
          <a:lstStyle/>
          <a:p>
            <a:pPr marL="0" indent="0" algn="l">
              <a:lnSpc>
                <a:spcPts val="1800"/>
              </a:lnSpc>
              <a:buNone/>
            </a:pPr>
            <a:r>
              <a:rPr lang="en-US" sz="1800" b="1" dirty="0">
                <a:solidFill>
                  <a:srgbClr val="05346C"/>
                </a:solidFill>
                <a:latin typeface="Montserrat Bold" pitchFamily="34" charset="0"/>
                <a:ea typeface="Montserrat Bold" pitchFamily="34" charset="-122"/>
                <a:cs typeface="Montserrat Bold" pitchFamily="34" charset="-120"/>
              </a:rPr>
              <a:t>4</a:t>
            </a:r>
            <a:endParaRPr lang="en-US" sz="1800" dirty="0"/>
          </a:p>
        </p:txBody>
      </p:sp>
      <p:sp>
        <p:nvSpPr>
          <p:cNvPr id="22" name="Text 20"/>
          <p:cNvSpPr/>
          <p:nvPr/>
        </p:nvSpPr>
        <p:spPr>
          <a:xfrm>
            <a:off x="3651885" y="5189220"/>
            <a:ext cx="1929884" cy="241221"/>
          </a:xfrm>
          <a:prstGeom prst="rect">
            <a:avLst/>
          </a:prstGeom>
          <a:noFill/>
          <a:ln/>
        </p:spPr>
        <p:txBody>
          <a:bodyPr wrap="none" lIns="0" tIns="0" rIns="0" bIns="0" rtlCol="0" anchor="t"/>
          <a:lstStyle/>
          <a:p>
            <a:pPr marL="0" indent="0" algn="l">
              <a:lnSpc>
                <a:spcPts val="1850"/>
              </a:lnSpc>
              <a:buNone/>
            </a:pPr>
            <a:r>
              <a:rPr lang="en-US" sz="1500" b="1" dirty="0">
                <a:solidFill>
                  <a:srgbClr val="05346C"/>
                </a:solidFill>
                <a:latin typeface="Montserrat Bold" pitchFamily="34" charset="0"/>
                <a:ea typeface="Montserrat Bold" pitchFamily="34" charset="-122"/>
                <a:cs typeface="Montserrat Bold" pitchFamily="34" charset="-120"/>
              </a:rPr>
              <a:t>LEADERSHIP</a:t>
            </a:r>
            <a:endParaRPr lang="en-US" sz="1500" dirty="0"/>
          </a:p>
        </p:txBody>
      </p:sp>
      <p:sp>
        <p:nvSpPr>
          <p:cNvPr id="23" name="Text 21"/>
          <p:cNvSpPr/>
          <p:nvPr/>
        </p:nvSpPr>
        <p:spPr>
          <a:xfrm>
            <a:off x="3651885" y="5488305"/>
            <a:ext cx="7886343" cy="200739"/>
          </a:xfrm>
          <a:prstGeom prst="rect">
            <a:avLst/>
          </a:prstGeom>
          <a:noFill/>
          <a:ln/>
        </p:spPr>
        <p:txBody>
          <a:bodyPr wrap="non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Management skills, Team development, Strategy</a:t>
            </a:r>
            <a:endParaRPr lang="en-US" sz="1200" dirty="0"/>
          </a:p>
        </p:txBody>
      </p:sp>
      <p:sp>
        <p:nvSpPr>
          <p:cNvPr id="24" name="Shape 22"/>
          <p:cNvSpPr/>
          <p:nvPr/>
        </p:nvSpPr>
        <p:spPr>
          <a:xfrm>
            <a:off x="2915007" y="6034802"/>
            <a:ext cx="8800386" cy="926306"/>
          </a:xfrm>
          <a:prstGeom prst="roundRect">
            <a:avLst>
              <a:gd name="adj" fmla="val 987"/>
            </a:avLst>
          </a:prstGeom>
          <a:solidFill>
            <a:srgbClr val="FFFFFF"/>
          </a:solidFill>
          <a:ln w="22860">
            <a:solidFill>
              <a:srgbClr val="B4C9E3"/>
            </a:solidFill>
            <a:prstDash val="solid"/>
          </a:ln>
        </p:spPr>
        <p:txBody>
          <a:bodyPr/>
          <a:lstStyle/>
          <a:p>
            <a:endParaRPr lang="en-US"/>
          </a:p>
        </p:txBody>
      </p:sp>
      <p:sp>
        <p:nvSpPr>
          <p:cNvPr id="25" name="Shape 23"/>
          <p:cNvSpPr/>
          <p:nvPr/>
        </p:nvSpPr>
        <p:spPr>
          <a:xfrm>
            <a:off x="2937867" y="6057662"/>
            <a:ext cx="617577" cy="880586"/>
          </a:xfrm>
          <a:prstGeom prst="rect">
            <a:avLst/>
          </a:prstGeom>
          <a:solidFill>
            <a:srgbClr val="CEE3FD"/>
          </a:solidFill>
          <a:ln/>
        </p:spPr>
        <p:txBody>
          <a:bodyPr/>
          <a:lstStyle/>
          <a:p>
            <a:endParaRPr lang="en-US"/>
          </a:p>
        </p:txBody>
      </p:sp>
      <p:sp>
        <p:nvSpPr>
          <p:cNvPr id="26" name="Text 24"/>
          <p:cNvSpPr/>
          <p:nvPr/>
        </p:nvSpPr>
        <p:spPr>
          <a:xfrm>
            <a:off x="3127058" y="6353175"/>
            <a:ext cx="231577" cy="289441"/>
          </a:xfrm>
          <a:prstGeom prst="rect">
            <a:avLst/>
          </a:prstGeom>
          <a:noFill/>
          <a:ln/>
        </p:spPr>
        <p:txBody>
          <a:bodyPr wrap="none" lIns="0" tIns="0" rIns="0" bIns="0" rtlCol="0" anchor="t"/>
          <a:lstStyle/>
          <a:p>
            <a:pPr marL="0" indent="0" algn="l">
              <a:lnSpc>
                <a:spcPts val="1800"/>
              </a:lnSpc>
              <a:buNone/>
            </a:pPr>
            <a:r>
              <a:rPr lang="en-US" sz="1800" b="1" dirty="0">
                <a:solidFill>
                  <a:srgbClr val="05346C"/>
                </a:solidFill>
                <a:latin typeface="Montserrat Bold" pitchFamily="34" charset="0"/>
                <a:ea typeface="Montserrat Bold" pitchFamily="34" charset="-122"/>
                <a:cs typeface="Montserrat Bold" pitchFamily="34" charset="-120"/>
              </a:rPr>
              <a:t>5</a:t>
            </a:r>
            <a:endParaRPr lang="en-US" sz="1800" dirty="0"/>
          </a:p>
        </p:txBody>
      </p:sp>
      <p:sp>
        <p:nvSpPr>
          <p:cNvPr id="27" name="Text 25"/>
          <p:cNvSpPr/>
          <p:nvPr/>
        </p:nvSpPr>
        <p:spPr>
          <a:xfrm>
            <a:off x="3651885" y="6211967"/>
            <a:ext cx="2362081" cy="241221"/>
          </a:xfrm>
          <a:prstGeom prst="rect">
            <a:avLst/>
          </a:prstGeom>
          <a:noFill/>
          <a:ln/>
        </p:spPr>
        <p:txBody>
          <a:bodyPr wrap="none" lIns="0" tIns="0" rIns="0" bIns="0" rtlCol="0" anchor="t"/>
          <a:lstStyle/>
          <a:p>
            <a:pPr marL="0" indent="0" algn="l">
              <a:lnSpc>
                <a:spcPts val="1850"/>
              </a:lnSpc>
              <a:buNone/>
            </a:pPr>
            <a:r>
              <a:rPr lang="en-US" sz="1500" b="1" dirty="0">
                <a:solidFill>
                  <a:srgbClr val="05346C"/>
                </a:solidFill>
                <a:latin typeface="Montserrat Bold" pitchFamily="34" charset="0"/>
                <a:ea typeface="Montserrat Bold" pitchFamily="34" charset="-122"/>
                <a:cs typeface="Montserrat Bold" pitchFamily="34" charset="-120"/>
              </a:rPr>
              <a:t>INDUSTRY STANDARDS</a:t>
            </a:r>
            <a:endParaRPr lang="en-US" sz="1500" dirty="0"/>
          </a:p>
        </p:txBody>
      </p:sp>
      <p:sp>
        <p:nvSpPr>
          <p:cNvPr id="28" name="Text 26"/>
          <p:cNvSpPr/>
          <p:nvPr/>
        </p:nvSpPr>
        <p:spPr>
          <a:xfrm>
            <a:off x="3651885" y="6511052"/>
            <a:ext cx="7886343" cy="200739"/>
          </a:xfrm>
          <a:prstGeom prst="rect">
            <a:avLst/>
          </a:prstGeom>
          <a:noFill/>
          <a:ln/>
        </p:spPr>
        <p:txBody>
          <a:bodyPr wrap="none" lIns="0" tIns="0" rIns="0" bIns="0" rtlCol="0" anchor="t"/>
          <a:lstStyle/>
          <a:p>
            <a:pPr marL="0" indent="0" algn="l">
              <a:lnSpc>
                <a:spcPts val="1550"/>
              </a:lnSpc>
              <a:buNone/>
            </a:pPr>
            <a:r>
              <a:rPr lang="en-US" sz="1200" dirty="0">
                <a:solidFill>
                  <a:srgbClr val="05346C"/>
                </a:solidFill>
                <a:latin typeface="Montserrat" pitchFamily="34" charset="0"/>
                <a:ea typeface="Montserrat" pitchFamily="34" charset="-122"/>
                <a:cs typeface="Montserrat" pitchFamily="34" charset="-120"/>
              </a:rPr>
              <a:t>ISO, ASTM, Best practices, Compliance</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3" name="Shape 8">
            <a:extLst>
              <a:ext uri="{FF2B5EF4-FFF2-40B4-BE49-F238E27FC236}">
                <a16:creationId xmlns:a16="http://schemas.microsoft.com/office/drawing/2014/main" id="{D024620C-4039-E8DC-0DB1-54B42C7CAECC}"/>
              </a:ext>
            </a:extLst>
          </p:cNvPr>
          <p:cNvSpPr/>
          <p:nvPr/>
        </p:nvSpPr>
        <p:spPr>
          <a:xfrm>
            <a:off x="9544054" y="2941235"/>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2" name="Text 0"/>
          <p:cNvSpPr/>
          <p:nvPr/>
        </p:nvSpPr>
        <p:spPr>
          <a:xfrm>
            <a:off x="1829920" y="779493"/>
            <a:ext cx="10819828" cy="894398"/>
          </a:xfrm>
          <a:prstGeom prst="rect">
            <a:avLst/>
          </a:prstGeom>
          <a:noFill/>
          <a:ln/>
        </p:spPr>
        <p:txBody>
          <a:bodyPr wrap="square" lIns="0" tIns="0" rIns="0" bIns="0" rtlCol="0" anchor="t"/>
          <a:lstStyle/>
          <a:p>
            <a:pPr marL="0" indent="0" algn="l">
              <a:lnSpc>
                <a:spcPts val="3500"/>
              </a:lnSpc>
              <a:buNone/>
            </a:pPr>
            <a:r>
              <a:rPr lang="en-US" sz="3600" b="1" dirty="0">
                <a:solidFill>
                  <a:srgbClr val="05346C"/>
                </a:solidFill>
                <a:latin typeface="Montserrat Bold" pitchFamily="34" charset="0"/>
                <a:ea typeface="Montserrat Bold" pitchFamily="34" charset="-122"/>
                <a:cs typeface="Montserrat Bold" pitchFamily="34" charset="-120"/>
              </a:rPr>
              <a:t>EMERGING TOPICS AND INDUSTRY CHALLENGES</a:t>
            </a:r>
            <a:endParaRPr lang="en-US" sz="3600" dirty="0"/>
          </a:p>
        </p:txBody>
      </p:sp>
      <p:sp>
        <p:nvSpPr>
          <p:cNvPr id="3" name="Text 1"/>
          <p:cNvSpPr/>
          <p:nvPr/>
        </p:nvSpPr>
        <p:spPr>
          <a:xfrm>
            <a:off x="1818211" y="1981151"/>
            <a:ext cx="10993977" cy="894398"/>
          </a:xfrm>
          <a:prstGeom prst="rect">
            <a:avLst/>
          </a:prstGeom>
          <a:noFill/>
          <a:ln/>
        </p:spPr>
        <p:txBody>
          <a:bodyPr wrap="square" lIns="0" tIns="0" rIns="0" bIns="0" rtlCol="0" anchor="t"/>
          <a:lstStyle/>
          <a:p>
            <a:pPr marL="0" indent="0" algn="l">
              <a:buNone/>
            </a:pPr>
            <a:r>
              <a:rPr lang="en-US" sz="1400" dirty="0">
                <a:solidFill>
                  <a:srgbClr val="05346C"/>
                </a:solidFill>
                <a:latin typeface="Montserrat" pitchFamily="34" charset="0"/>
                <a:ea typeface="Montserrat" pitchFamily="34" charset="-122"/>
                <a:cs typeface="Montserrat" pitchFamily="34" charset="-120"/>
              </a:rPr>
              <a:t>Member feedback shows AI as the primary challenge, reflecting profound industry uncertainty about technology's impact on workflows, pricing models, job roles, and service delivery. Professionals seek practical guidance on AI implementation, ethical considerations, quality evaluation of AI outputs, and sustainable workforce models.</a:t>
            </a:r>
            <a:endParaRPr lang="en-US" sz="1400" dirty="0"/>
          </a:p>
        </p:txBody>
      </p:sp>
      <p:sp>
        <p:nvSpPr>
          <p:cNvPr id="4" name="Shape 2"/>
          <p:cNvSpPr/>
          <p:nvPr/>
        </p:nvSpPr>
        <p:spPr>
          <a:xfrm>
            <a:off x="1829920" y="2966221"/>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5" name="Text 3"/>
          <p:cNvSpPr/>
          <p:nvPr/>
        </p:nvSpPr>
        <p:spPr>
          <a:xfrm>
            <a:off x="1980652" y="3338036"/>
            <a:ext cx="2422613" cy="261676"/>
          </a:xfrm>
          <a:prstGeom prst="rect">
            <a:avLst/>
          </a:prstGeom>
          <a:noFill/>
          <a:ln/>
        </p:spPr>
        <p:txBody>
          <a:bodyPr wrap="non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AI IMPLEMENTATION</a:t>
            </a:r>
            <a:endParaRPr lang="en-US" sz="1400" dirty="0"/>
          </a:p>
        </p:txBody>
      </p:sp>
      <p:sp>
        <p:nvSpPr>
          <p:cNvPr id="6" name="Text 4"/>
          <p:cNvSpPr/>
          <p:nvPr/>
        </p:nvSpPr>
        <p:spPr>
          <a:xfrm>
            <a:off x="1980652" y="3729180"/>
            <a:ext cx="2814371" cy="875788"/>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Practical strategies for integrating AI tools, ethical considerations, quality assurance, and workflow adaptation</a:t>
            </a:r>
            <a:endParaRPr lang="en-US" sz="1100" dirty="0"/>
          </a:p>
        </p:txBody>
      </p:sp>
      <p:sp>
        <p:nvSpPr>
          <p:cNvPr id="7" name="Shape 5"/>
          <p:cNvSpPr/>
          <p:nvPr/>
        </p:nvSpPr>
        <p:spPr>
          <a:xfrm>
            <a:off x="5675278" y="2966221"/>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8" name="Text 6"/>
          <p:cNvSpPr/>
          <p:nvPr/>
        </p:nvSpPr>
        <p:spPr>
          <a:xfrm>
            <a:off x="5826011" y="3333414"/>
            <a:ext cx="2908690" cy="523353"/>
          </a:xfrm>
          <a:prstGeom prst="rect">
            <a:avLst/>
          </a:prstGeom>
          <a:noFill/>
          <a:ln/>
        </p:spPr>
        <p:txBody>
          <a:bodyPr wrap="squar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BUSINESS MODEL EVOLUTION</a:t>
            </a:r>
            <a:endParaRPr lang="en-US" sz="1400" dirty="0"/>
          </a:p>
        </p:txBody>
      </p:sp>
      <p:sp>
        <p:nvSpPr>
          <p:cNvPr id="9" name="Text 7"/>
          <p:cNvSpPr/>
          <p:nvPr/>
        </p:nvSpPr>
        <p:spPr>
          <a:xfrm>
            <a:off x="5826011" y="3726597"/>
            <a:ext cx="2908690" cy="846616"/>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New pricing structures beyond per-word rates, service diversification, transformation strategies for SME LSPs</a:t>
            </a:r>
            <a:endParaRPr lang="en-US" sz="1100" dirty="0"/>
          </a:p>
        </p:txBody>
      </p:sp>
      <p:sp>
        <p:nvSpPr>
          <p:cNvPr id="11" name="Text 9"/>
          <p:cNvSpPr/>
          <p:nvPr/>
        </p:nvSpPr>
        <p:spPr>
          <a:xfrm>
            <a:off x="9741058" y="3310522"/>
            <a:ext cx="2908690" cy="523353"/>
          </a:xfrm>
          <a:prstGeom prst="rect">
            <a:avLst/>
          </a:prstGeom>
          <a:noFill/>
          <a:ln/>
        </p:spPr>
        <p:txBody>
          <a:bodyPr wrap="squar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WORKFORCE SUSTAINABILITY</a:t>
            </a:r>
            <a:endParaRPr lang="en-US" sz="1400" dirty="0"/>
          </a:p>
        </p:txBody>
      </p:sp>
      <p:sp>
        <p:nvSpPr>
          <p:cNvPr id="12" name="Text 10"/>
          <p:cNvSpPr/>
          <p:nvPr/>
        </p:nvSpPr>
        <p:spPr>
          <a:xfrm>
            <a:off x="9741058" y="3729180"/>
            <a:ext cx="2908690" cy="846616"/>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Career paths in AI era, linguist compensation models, talent development, attracting new professionals</a:t>
            </a:r>
            <a:endParaRPr lang="en-US" sz="1100" dirty="0"/>
          </a:p>
        </p:txBody>
      </p:sp>
      <p:sp>
        <p:nvSpPr>
          <p:cNvPr id="13" name="Shape 11"/>
          <p:cNvSpPr/>
          <p:nvPr/>
        </p:nvSpPr>
        <p:spPr>
          <a:xfrm>
            <a:off x="1829920" y="5251170"/>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14" name="Text 12"/>
          <p:cNvSpPr/>
          <p:nvPr/>
        </p:nvSpPr>
        <p:spPr>
          <a:xfrm>
            <a:off x="1980652" y="5618324"/>
            <a:ext cx="2908690" cy="523353"/>
          </a:xfrm>
          <a:prstGeom prst="rect">
            <a:avLst/>
          </a:prstGeom>
          <a:noFill/>
          <a:ln/>
        </p:spPr>
        <p:txBody>
          <a:bodyPr wrap="squar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INDUSTRY-EDUCATION GAP</a:t>
            </a:r>
            <a:endParaRPr lang="en-US" sz="1400" dirty="0"/>
          </a:p>
        </p:txBody>
      </p:sp>
      <p:sp>
        <p:nvSpPr>
          <p:cNvPr id="15" name="Text 13"/>
          <p:cNvSpPr/>
          <p:nvPr/>
        </p:nvSpPr>
        <p:spPr>
          <a:xfrm>
            <a:off x="2015496" y="5992092"/>
            <a:ext cx="2908690" cy="846616"/>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Curriculum modernization, practical skills training, university-industry collaboration, preparing graduates</a:t>
            </a:r>
            <a:endParaRPr lang="en-US" sz="1100" dirty="0"/>
          </a:p>
        </p:txBody>
      </p:sp>
      <p:sp>
        <p:nvSpPr>
          <p:cNvPr id="16" name="Shape 14"/>
          <p:cNvSpPr/>
          <p:nvPr/>
        </p:nvSpPr>
        <p:spPr>
          <a:xfrm>
            <a:off x="5697580" y="5251172"/>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17" name="Text 15"/>
          <p:cNvSpPr/>
          <p:nvPr/>
        </p:nvSpPr>
        <p:spPr>
          <a:xfrm>
            <a:off x="5848313" y="5622987"/>
            <a:ext cx="2205520" cy="261676"/>
          </a:xfrm>
          <a:prstGeom prst="rect">
            <a:avLst/>
          </a:prstGeom>
          <a:noFill/>
          <a:ln/>
        </p:spPr>
        <p:txBody>
          <a:bodyPr wrap="non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CLIENT RELATIONS</a:t>
            </a:r>
            <a:endParaRPr lang="en-US" sz="1400" dirty="0"/>
          </a:p>
        </p:txBody>
      </p:sp>
      <p:sp>
        <p:nvSpPr>
          <p:cNvPr id="18" name="Text 16"/>
          <p:cNvSpPr/>
          <p:nvPr/>
        </p:nvSpPr>
        <p:spPr>
          <a:xfrm>
            <a:off x="5860854" y="5992092"/>
            <a:ext cx="2908690" cy="846616"/>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Managing AI expectations, demonstrating human value, positioning localization strategically, measuring ROI</a:t>
            </a:r>
            <a:endParaRPr lang="en-US" sz="1100" dirty="0"/>
          </a:p>
        </p:txBody>
      </p:sp>
      <p:sp>
        <p:nvSpPr>
          <p:cNvPr id="19" name="Shape 17"/>
          <p:cNvSpPr/>
          <p:nvPr/>
        </p:nvSpPr>
        <p:spPr>
          <a:xfrm>
            <a:off x="9544054" y="5251170"/>
            <a:ext cx="3279843" cy="1781015"/>
          </a:xfrm>
          <a:prstGeom prst="roundRect">
            <a:avLst>
              <a:gd name="adj" fmla="val 601"/>
            </a:avLst>
          </a:prstGeom>
          <a:solidFill>
            <a:srgbClr val="CEE3FD"/>
          </a:solidFill>
          <a:ln w="7620">
            <a:solidFill>
              <a:srgbClr val="B4C9E3"/>
            </a:solidFill>
            <a:prstDash val="solid"/>
          </a:ln>
        </p:spPr>
        <p:txBody>
          <a:bodyPr/>
          <a:lstStyle/>
          <a:p>
            <a:endParaRPr lang="en-US"/>
          </a:p>
        </p:txBody>
      </p:sp>
      <p:sp>
        <p:nvSpPr>
          <p:cNvPr id="20" name="Text 18"/>
          <p:cNvSpPr/>
          <p:nvPr/>
        </p:nvSpPr>
        <p:spPr>
          <a:xfrm>
            <a:off x="9694787" y="5622985"/>
            <a:ext cx="2202589" cy="261676"/>
          </a:xfrm>
          <a:prstGeom prst="rect">
            <a:avLst/>
          </a:prstGeom>
          <a:noFill/>
          <a:ln/>
        </p:spPr>
        <p:txBody>
          <a:bodyPr wrap="none" lIns="0" tIns="0" rIns="0" bIns="0" rtlCol="0" anchor="t"/>
          <a:lstStyle/>
          <a:p>
            <a:pPr marL="0" indent="0" algn="l">
              <a:lnSpc>
                <a:spcPts val="1750"/>
              </a:lnSpc>
              <a:buNone/>
            </a:pPr>
            <a:r>
              <a:rPr lang="en-US" sz="1400" b="1" dirty="0">
                <a:solidFill>
                  <a:srgbClr val="05346C"/>
                </a:solidFill>
                <a:latin typeface="Montserrat Bold" pitchFamily="34" charset="0"/>
                <a:ea typeface="Montserrat Bold" pitchFamily="34" charset="-122"/>
                <a:cs typeface="Montserrat Bold" pitchFamily="34" charset="-120"/>
              </a:rPr>
              <a:t>SOFT SKILLS</a:t>
            </a:r>
            <a:endParaRPr lang="en-US" sz="1400" dirty="0"/>
          </a:p>
        </p:txBody>
      </p:sp>
      <p:sp>
        <p:nvSpPr>
          <p:cNvPr id="21" name="Text 19"/>
          <p:cNvSpPr/>
          <p:nvPr/>
        </p:nvSpPr>
        <p:spPr>
          <a:xfrm>
            <a:off x="9694787" y="5989594"/>
            <a:ext cx="2908690" cy="849113"/>
          </a:xfrm>
          <a:prstGeom prst="rect">
            <a:avLst/>
          </a:prstGeom>
          <a:noFill/>
          <a:ln/>
        </p:spPr>
        <p:txBody>
          <a:bodyPr wrap="square" lIns="0" tIns="0" rIns="0" bIns="0" rtlCol="0" anchor="t"/>
          <a:lstStyle/>
          <a:p>
            <a:pPr marL="0" indent="0" algn="l">
              <a:lnSpc>
                <a:spcPts val="1400"/>
              </a:lnSpc>
              <a:buNone/>
            </a:pPr>
            <a:r>
              <a:rPr lang="en-US" sz="1100" dirty="0">
                <a:solidFill>
                  <a:srgbClr val="05346C"/>
                </a:solidFill>
                <a:latin typeface="Montserrat" pitchFamily="34" charset="0"/>
                <a:ea typeface="Montserrat" pitchFamily="34" charset="-122"/>
                <a:cs typeface="Montserrat" pitchFamily="34" charset="-120"/>
              </a:rPr>
              <a:t>Cross-functional collaboration, sales transformation, negotiation, C-level communication, change management</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4037" y="760333"/>
            <a:ext cx="7736919" cy="771525"/>
          </a:xfrm>
          <a:prstGeom prst="rect">
            <a:avLst/>
          </a:prstGeom>
          <a:noFill/>
          <a:ln/>
        </p:spPr>
        <p:txBody>
          <a:bodyPr wrap="none" lIns="0" tIns="0" rIns="0" bIns="0" rtlCol="0" anchor="t"/>
          <a:lstStyle/>
          <a:p>
            <a:pPr marL="0" indent="0" algn="l">
              <a:lnSpc>
                <a:spcPts val="6050"/>
              </a:lnSpc>
              <a:buNone/>
            </a:pPr>
            <a:r>
              <a:rPr lang="en-US" sz="4850" b="1" dirty="0">
                <a:solidFill>
                  <a:srgbClr val="05346C"/>
                </a:solidFill>
                <a:latin typeface="Montserrat Bold" pitchFamily="34" charset="0"/>
                <a:ea typeface="Montserrat Bold" pitchFamily="34" charset="-122"/>
                <a:cs typeface="Montserrat Bold" pitchFamily="34" charset="-120"/>
              </a:rPr>
              <a:t>MEMBER ENGAGEMENT</a:t>
            </a:r>
            <a:endParaRPr lang="en-US" sz="4850" dirty="0"/>
          </a:p>
        </p:txBody>
      </p:sp>
      <p:sp>
        <p:nvSpPr>
          <p:cNvPr id="3" name="Text 1"/>
          <p:cNvSpPr/>
          <p:nvPr/>
        </p:nvSpPr>
        <p:spPr>
          <a:xfrm>
            <a:off x="864037" y="2148959"/>
            <a:ext cx="5146238" cy="462796"/>
          </a:xfrm>
          <a:prstGeom prst="rect">
            <a:avLst/>
          </a:prstGeom>
          <a:noFill/>
          <a:ln/>
        </p:spPr>
        <p:txBody>
          <a:bodyPr wrap="none" lIns="0" tIns="0" rIns="0" bIns="0" rtlCol="0" anchor="t"/>
          <a:lstStyle/>
          <a:p>
            <a:pPr marL="0" indent="0" algn="l">
              <a:lnSpc>
                <a:spcPts val="3600"/>
              </a:lnSpc>
              <a:buNone/>
            </a:pPr>
            <a:r>
              <a:rPr lang="en-US" sz="2900" b="1" dirty="0">
                <a:solidFill>
                  <a:srgbClr val="05346C"/>
                </a:solidFill>
                <a:latin typeface="Montserrat Bold" pitchFamily="34" charset="0"/>
                <a:ea typeface="Montserrat Bold" pitchFamily="34" charset="-122"/>
                <a:cs typeface="Montserrat Bold" pitchFamily="34" charset="-120"/>
              </a:rPr>
              <a:t>ENGAGEMENT SENTIMENT</a:t>
            </a:r>
            <a:endParaRPr lang="en-US" sz="2900" dirty="0"/>
          </a:p>
        </p:txBody>
      </p:sp>
      <p:sp>
        <p:nvSpPr>
          <p:cNvPr id="4" name="Text 2"/>
          <p:cNvSpPr/>
          <p:nvPr/>
        </p:nvSpPr>
        <p:spPr>
          <a:xfrm>
            <a:off x="864037" y="2858572"/>
            <a:ext cx="6420088" cy="2765346"/>
          </a:xfrm>
          <a:prstGeom prst="rect">
            <a:avLst/>
          </a:prstGeom>
          <a:noFill/>
          <a:ln/>
        </p:spPr>
        <p:txBody>
          <a:bodyPr wrap="square" lIns="0" tIns="0" rIns="0" bIns="0" rtlCol="0" anchor="t"/>
          <a:lstStyle/>
          <a:p>
            <a:pPr>
              <a:lnSpc>
                <a:spcPts val="3100"/>
              </a:lnSpc>
            </a:pPr>
            <a:r>
              <a:rPr lang="en-US" sz="1900" dirty="0">
                <a:solidFill>
                  <a:srgbClr val="05346C"/>
                </a:solidFill>
                <a:latin typeface="Montserrat" pitchFamily="34" charset="0"/>
                <a:ea typeface="Montserrat" pitchFamily="34" charset="-122"/>
                <a:cs typeface="Montserrat" pitchFamily="34" charset="-120"/>
              </a:rPr>
              <a:t>Two-thirds of members feel engaged, while one quarter feel a neutral level of engagement. Not a single respondent strongly disagreed.</a:t>
            </a:r>
            <a:endParaRPr lang="en-US" sz="1900" dirty="0"/>
          </a:p>
          <a:p>
            <a:pPr marL="0" indent="0" algn="l">
              <a:lnSpc>
                <a:spcPts val="3100"/>
              </a:lnSpc>
              <a:buNone/>
            </a:pPr>
            <a:endParaRPr lang="en-US" sz="1900" dirty="0"/>
          </a:p>
        </p:txBody>
      </p:sp>
      <p:pic>
        <p:nvPicPr>
          <p:cNvPr id="5" name="Image 0" descr="preencoded.png"/>
          <p:cNvPicPr>
            <a:picLocks noChangeAspect="1"/>
          </p:cNvPicPr>
          <p:nvPr/>
        </p:nvPicPr>
        <p:blipFill>
          <a:blip r:embed="rId3"/>
          <a:stretch>
            <a:fillRect/>
          </a:stretch>
        </p:blipFill>
        <p:spPr>
          <a:xfrm>
            <a:off x="7606323" y="2179796"/>
            <a:ext cx="6160040" cy="3444122"/>
          </a:xfrm>
          <a:prstGeom prst="rect">
            <a:avLst/>
          </a:prstGeom>
        </p:spPr>
      </p:pic>
      <p:sp>
        <p:nvSpPr>
          <p:cNvPr id="6" name="Text 3"/>
          <p:cNvSpPr/>
          <p:nvPr/>
        </p:nvSpPr>
        <p:spPr>
          <a:xfrm>
            <a:off x="1234320" y="6584869"/>
            <a:ext cx="12532043" cy="423151"/>
          </a:xfrm>
          <a:prstGeom prst="rect">
            <a:avLst/>
          </a:prstGeom>
          <a:noFill/>
          <a:ln/>
        </p:spPr>
        <p:txBody>
          <a:bodyPr wrap="square" lIns="0" tIns="0" rIns="0" bIns="0" rtlCol="0" anchor="t"/>
          <a:lstStyle/>
          <a:p>
            <a:pPr>
              <a:lnSpc>
                <a:spcPts val="3100"/>
              </a:lnSpc>
            </a:pP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64037" y="757118"/>
            <a:ext cx="10242828" cy="771525"/>
          </a:xfrm>
          <a:prstGeom prst="rect">
            <a:avLst/>
          </a:prstGeom>
          <a:noFill/>
          <a:ln/>
        </p:spPr>
        <p:txBody>
          <a:bodyPr wrap="none" lIns="0" tIns="0" rIns="0" bIns="0" rtlCol="0" anchor="t"/>
          <a:lstStyle/>
          <a:p>
            <a:pPr marL="0" indent="0" algn="l">
              <a:lnSpc>
                <a:spcPts val="6050"/>
              </a:lnSpc>
              <a:buNone/>
            </a:pPr>
            <a:r>
              <a:rPr lang="en-US" sz="4850" b="1" dirty="0">
                <a:solidFill>
                  <a:srgbClr val="05346C"/>
                </a:solidFill>
                <a:latin typeface="Montserrat Bold" pitchFamily="34" charset="0"/>
                <a:ea typeface="Montserrat Bold" pitchFamily="34" charset="-122"/>
                <a:cs typeface="Montserrat Bold" pitchFamily="34" charset="-120"/>
              </a:rPr>
              <a:t>GALA'S PROFESSIONAL IMPACT</a:t>
            </a:r>
            <a:endParaRPr lang="en-US" sz="4850" dirty="0"/>
          </a:p>
        </p:txBody>
      </p:sp>
      <p:pic>
        <p:nvPicPr>
          <p:cNvPr id="3" name="Image 0" descr="preencoded.png"/>
          <p:cNvPicPr>
            <a:picLocks noChangeAspect="1"/>
          </p:cNvPicPr>
          <p:nvPr/>
        </p:nvPicPr>
        <p:blipFill>
          <a:blip r:embed="rId3"/>
          <a:stretch>
            <a:fillRect/>
          </a:stretch>
        </p:blipFill>
        <p:spPr>
          <a:xfrm>
            <a:off x="893641" y="2145744"/>
            <a:ext cx="5806483" cy="4224218"/>
          </a:xfrm>
          <a:prstGeom prst="rect">
            <a:avLst/>
          </a:prstGeom>
        </p:spPr>
      </p:pic>
      <p:sp>
        <p:nvSpPr>
          <p:cNvPr id="4" name="Text 1"/>
          <p:cNvSpPr/>
          <p:nvPr/>
        </p:nvSpPr>
        <p:spPr>
          <a:xfrm>
            <a:off x="7218759" y="2145744"/>
            <a:ext cx="5836087" cy="462796"/>
          </a:xfrm>
          <a:prstGeom prst="rect">
            <a:avLst/>
          </a:prstGeom>
          <a:noFill/>
          <a:ln/>
        </p:spPr>
        <p:txBody>
          <a:bodyPr wrap="none" lIns="0" tIns="0" rIns="0" bIns="0" rtlCol="0" anchor="t"/>
          <a:lstStyle/>
          <a:p>
            <a:pPr marL="0" indent="0" algn="l">
              <a:lnSpc>
                <a:spcPts val="3600"/>
              </a:lnSpc>
              <a:buNone/>
            </a:pPr>
            <a:r>
              <a:rPr lang="en-US" sz="2900" b="1" dirty="0">
                <a:solidFill>
                  <a:srgbClr val="05346C"/>
                </a:solidFill>
                <a:latin typeface="Montserrat Bold" pitchFamily="34" charset="0"/>
                <a:ea typeface="Montserrat Bold" pitchFamily="34" charset="-122"/>
                <a:cs typeface="Montserrat Bold" pitchFamily="34" charset="-120"/>
              </a:rPr>
              <a:t>POSITIVE CAREER INFLUENCE</a:t>
            </a:r>
            <a:endParaRPr lang="en-US" sz="2900" dirty="0"/>
          </a:p>
        </p:txBody>
      </p:sp>
      <p:sp>
        <p:nvSpPr>
          <p:cNvPr id="5" name="Text 2"/>
          <p:cNvSpPr/>
          <p:nvPr/>
        </p:nvSpPr>
        <p:spPr>
          <a:xfrm>
            <a:off x="7218759" y="2855356"/>
            <a:ext cx="6555105" cy="3623503"/>
          </a:xfrm>
          <a:prstGeom prst="rect">
            <a:avLst/>
          </a:prstGeom>
          <a:noFill/>
          <a:ln/>
        </p:spPr>
        <p:txBody>
          <a:bodyPr wrap="square" lIns="0" tIns="0" rIns="0" bIns="0" rtlCol="0" anchor="t"/>
          <a:lstStyle/>
          <a:p>
            <a:pPr>
              <a:lnSpc>
                <a:spcPts val="3100"/>
              </a:lnSpc>
            </a:pPr>
            <a:r>
              <a:rPr lang="en-US" sz="1900" dirty="0">
                <a:solidFill>
                  <a:srgbClr val="05346C"/>
                </a:solidFill>
                <a:latin typeface="Montserrat" pitchFamily="34" charset="0"/>
                <a:ea typeface="Montserrat" pitchFamily="34" charset="-122"/>
                <a:cs typeface="Montserrat" pitchFamily="34" charset="-120"/>
              </a:rPr>
              <a:t>Three-quarters of member respondents agree or strongly agree that GALA positively impacts their professional life and career. No one strongly disagreed. </a:t>
            </a:r>
          </a:p>
          <a:p>
            <a:pPr>
              <a:lnSpc>
                <a:spcPts val="3100"/>
              </a:lnSpc>
            </a:pPr>
            <a:endParaRPr lang="en-US" sz="1900" dirty="0">
              <a:solidFill>
                <a:srgbClr val="05346C"/>
              </a:solidFill>
              <a:latin typeface="Montserrat" pitchFamily="34" charset="0"/>
              <a:ea typeface="Montserrat" pitchFamily="34" charset="-122"/>
              <a:cs typeface="Montserrat" pitchFamily="34" charset="-120"/>
            </a:endParaRPr>
          </a:p>
          <a:p>
            <a:pPr>
              <a:lnSpc>
                <a:spcPts val="3100"/>
              </a:lnSpc>
            </a:pPr>
            <a:r>
              <a:rPr lang="en-US" sz="1900" dirty="0">
                <a:solidFill>
                  <a:srgbClr val="05346C"/>
                </a:solidFill>
                <a:latin typeface="Montserrat" pitchFamily="34" charset="0"/>
                <a:ea typeface="Montserrat" pitchFamily="34" charset="-122"/>
                <a:cs typeface="Montserrat" pitchFamily="34" charset="-120"/>
              </a:rPr>
              <a:t>The fact that the engagement sentiment correlates almost exactly with impact highlights that the more engaged someone is, the more likely they are to positively benefit from GALA membership. </a:t>
            </a:r>
            <a:endParaRPr lang="en-US" sz="1900" dirty="0"/>
          </a:p>
          <a:p>
            <a:pPr marL="0" indent="0" algn="l">
              <a:lnSpc>
                <a:spcPts val="3100"/>
              </a:lnSpc>
              <a:buNone/>
            </a:pPr>
            <a:endParaRPr lang="en-US" sz="1900" dirty="0"/>
          </a:p>
        </p:txBody>
      </p:sp>
      <p:sp>
        <p:nvSpPr>
          <p:cNvPr id="7" name="Text 4"/>
          <p:cNvSpPr/>
          <p:nvPr/>
        </p:nvSpPr>
        <p:spPr>
          <a:xfrm>
            <a:off x="7218759" y="6065044"/>
            <a:ext cx="6555105" cy="1185148"/>
          </a:xfrm>
          <a:prstGeom prst="rect">
            <a:avLst/>
          </a:prstGeom>
          <a:noFill/>
          <a:ln/>
        </p:spPr>
        <p:txBody>
          <a:bodyPr wrap="square" lIns="0" tIns="0" rIns="0" bIns="0" rtlCol="0" anchor="t"/>
          <a:lstStyle/>
          <a:p>
            <a:pPr marL="0" indent="0" algn="l">
              <a:lnSpc>
                <a:spcPts val="3100"/>
              </a:lnSpc>
              <a:buNone/>
            </a:pPr>
            <a:endParaRPr lang="en-US"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24389" y="701040"/>
            <a:ext cx="6517124" cy="736044"/>
          </a:xfrm>
          <a:prstGeom prst="rect">
            <a:avLst/>
          </a:prstGeom>
          <a:noFill/>
          <a:ln/>
        </p:spPr>
        <p:txBody>
          <a:bodyPr wrap="none" lIns="0" tIns="0" rIns="0" bIns="0" rtlCol="0" anchor="t"/>
          <a:lstStyle/>
          <a:p>
            <a:pPr marL="0" indent="0" algn="l">
              <a:lnSpc>
                <a:spcPts val="5750"/>
              </a:lnSpc>
              <a:buNone/>
            </a:pPr>
            <a:r>
              <a:rPr lang="en-US" sz="4600" b="1" dirty="0">
                <a:solidFill>
                  <a:srgbClr val="05346C"/>
                </a:solidFill>
                <a:latin typeface="Montserrat Bold" pitchFamily="34" charset="0"/>
                <a:ea typeface="Montserrat Bold" pitchFamily="34" charset="-122"/>
                <a:cs typeface="Montserrat Bold" pitchFamily="34" charset="-120"/>
              </a:rPr>
              <a:t>MEMBERSHIP VALUE</a:t>
            </a:r>
            <a:endParaRPr lang="en-US" sz="4600" dirty="0"/>
          </a:p>
        </p:txBody>
      </p:sp>
      <p:sp>
        <p:nvSpPr>
          <p:cNvPr id="3" name="Shape 1"/>
          <p:cNvSpPr/>
          <p:nvPr/>
        </p:nvSpPr>
        <p:spPr>
          <a:xfrm>
            <a:off x="654844" y="1774150"/>
            <a:ext cx="4282678" cy="5754291"/>
          </a:xfrm>
          <a:prstGeom prst="roundRect">
            <a:avLst>
              <a:gd name="adj" fmla="val 825"/>
            </a:avLst>
          </a:prstGeom>
          <a:solidFill>
            <a:srgbClr val="05346C"/>
          </a:solidFill>
          <a:ln/>
        </p:spPr>
        <p:txBody>
          <a:bodyPr/>
          <a:lstStyle/>
          <a:p>
            <a:endParaRPr lang="en-US"/>
          </a:p>
        </p:txBody>
      </p:sp>
      <p:sp>
        <p:nvSpPr>
          <p:cNvPr id="4" name="Text 2"/>
          <p:cNvSpPr/>
          <p:nvPr/>
        </p:nvSpPr>
        <p:spPr>
          <a:xfrm>
            <a:off x="890349" y="1998821"/>
            <a:ext cx="3811667" cy="883444"/>
          </a:xfrm>
          <a:prstGeom prst="rect">
            <a:avLst/>
          </a:prstGeom>
          <a:noFill/>
          <a:ln/>
        </p:spPr>
        <p:txBody>
          <a:bodyPr wrap="square" lIns="0" tIns="0" rIns="0" bIns="0" rtlCol="0" anchor="t"/>
          <a:lstStyle/>
          <a:p>
            <a:pPr marL="0" indent="0" algn="l">
              <a:lnSpc>
                <a:spcPts val="3450"/>
              </a:lnSpc>
              <a:buNone/>
            </a:pPr>
            <a:r>
              <a:rPr lang="en-US" sz="2750" b="1" dirty="0">
                <a:solidFill>
                  <a:srgbClr val="FFFFFF"/>
                </a:solidFill>
                <a:latin typeface="Montserrat Bold" pitchFamily="34" charset="0"/>
                <a:ea typeface="Montserrat Bold" pitchFamily="34" charset="-122"/>
                <a:cs typeface="Montserrat Bold" pitchFamily="34" charset="-120"/>
              </a:rPr>
              <a:t>STRONG VALUE RECOGNITION</a:t>
            </a:r>
            <a:endParaRPr lang="en-US" sz="2750" dirty="0"/>
          </a:p>
        </p:txBody>
      </p:sp>
      <p:sp>
        <p:nvSpPr>
          <p:cNvPr id="5" name="Text 3"/>
          <p:cNvSpPr/>
          <p:nvPr/>
        </p:nvSpPr>
        <p:spPr>
          <a:xfrm>
            <a:off x="890349" y="3252787"/>
            <a:ext cx="3811667" cy="777240"/>
          </a:xfrm>
          <a:prstGeom prst="rect">
            <a:avLst/>
          </a:prstGeom>
          <a:noFill/>
          <a:ln/>
        </p:spPr>
        <p:txBody>
          <a:bodyPr wrap="none" lIns="0" tIns="0" rIns="0" bIns="0" rtlCol="0" anchor="t"/>
          <a:lstStyle/>
          <a:p>
            <a:pPr marL="0" indent="0" algn="ctr">
              <a:lnSpc>
                <a:spcPts val="6100"/>
              </a:lnSpc>
              <a:buNone/>
            </a:pPr>
            <a:r>
              <a:rPr lang="en-US" sz="6100" b="1" dirty="0">
                <a:solidFill>
                  <a:srgbClr val="FFFFFF"/>
                </a:solidFill>
                <a:latin typeface="Montserrat Bold" pitchFamily="34" charset="0"/>
                <a:ea typeface="Montserrat Bold" pitchFamily="34" charset="-122"/>
                <a:cs typeface="Montserrat Bold" pitchFamily="34" charset="-120"/>
              </a:rPr>
              <a:t>100%</a:t>
            </a:r>
            <a:endParaRPr lang="en-US" sz="6100" dirty="0"/>
          </a:p>
        </p:txBody>
      </p:sp>
      <p:sp>
        <p:nvSpPr>
          <p:cNvPr id="6" name="Text 4"/>
          <p:cNvSpPr/>
          <p:nvPr/>
        </p:nvSpPr>
        <p:spPr>
          <a:xfrm>
            <a:off x="1323975" y="4316254"/>
            <a:ext cx="2944297" cy="368022"/>
          </a:xfrm>
          <a:prstGeom prst="rect">
            <a:avLst/>
          </a:prstGeom>
          <a:noFill/>
          <a:ln/>
        </p:spPr>
        <p:txBody>
          <a:bodyPr wrap="none" lIns="0" tIns="0" rIns="0" bIns="0" rtlCol="0" anchor="t"/>
          <a:lstStyle/>
          <a:p>
            <a:pPr marL="0" indent="0" algn="ctr">
              <a:lnSpc>
                <a:spcPts val="2850"/>
              </a:lnSpc>
              <a:buNone/>
            </a:pPr>
            <a:r>
              <a:rPr lang="en-US" sz="2300" b="1" dirty="0">
                <a:solidFill>
                  <a:srgbClr val="FFFFFF"/>
                </a:solidFill>
                <a:latin typeface="Montserrat Bold" pitchFamily="34" charset="0"/>
                <a:ea typeface="Montserrat Bold" pitchFamily="34" charset="-122"/>
                <a:cs typeface="Montserrat Bold" pitchFamily="34" charset="-120"/>
              </a:rPr>
              <a:t>FIND VALUE</a:t>
            </a:r>
            <a:endParaRPr lang="en-US" sz="2300" dirty="0"/>
          </a:p>
        </p:txBody>
      </p:sp>
      <p:sp>
        <p:nvSpPr>
          <p:cNvPr id="7" name="Text 5"/>
          <p:cNvSpPr/>
          <p:nvPr/>
        </p:nvSpPr>
        <p:spPr>
          <a:xfrm>
            <a:off x="890349" y="4908947"/>
            <a:ext cx="3811667" cy="368141"/>
          </a:xfrm>
          <a:prstGeom prst="rect">
            <a:avLst/>
          </a:prstGeom>
          <a:noFill/>
          <a:ln/>
        </p:spPr>
        <p:txBody>
          <a:bodyPr wrap="none" lIns="0" tIns="0" rIns="0" bIns="0" rtlCol="0" anchor="t"/>
          <a:lstStyle/>
          <a:p>
            <a:pPr marL="0" indent="0" algn="ctr">
              <a:lnSpc>
                <a:spcPts val="2850"/>
              </a:lnSpc>
              <a:buNone/>
            </a:pPr>
            <a:endParaRPr lang="en-US" sz="1850" dirty="0"/>
          </a:p>
        </p:txBody>
      </p:sp>
      <p:sp>
        <p:nvSpPr>
          <p:cNvPr id="8" name="Text 6"/>
          <p:cNvSpPr/>
          <p:nvPr/>
        </p:nvSpPr>
        <p:spPr>
          <a:xfrm>
            <a:off x="890349" y="5844183"/>
            <a:ext cx="3811667" cy="777240"/>
          </a:xfrm>
          <a:prstGeom prst="rect">
            <a:avLst/>
          </a:prstGeom>
          <a:noFill/>
          <a:ln/>
        </p:spPr>
        <p:txBody>
          <a:bodyPr wrap="none" lIns="0" tIns="0" rIns="0" bIns="0" rtlCol="0" anchor="t"/>
          <a:lstStyle/>
          <a:p>
            <a:pPr marL="0" indent="0" algn="ctr">
              <a:lnSpc>
                <a:spcPts val="6100"/>
              </a:lnSpc>
              <a:buNone/>
            </a:pPr>
            <a:r>
              <a:rPr lang="en-US" sz="6100" b="1" dirty="0">
                <a:solidFill>
                  <a:srgbClr val="FFFFFF"/>
                </a:solidFill>
                <a:latin typeface="Montserrat Bold" pitchFamily="34" charset="0"/>
                <a:ea typeface="Montserrat Bold" pitchFamily="34" charset="-122"/>
                <a:cs typeface="Montserrat Bold" pitchFamily="34" charset="-120"/>
              </a:rPr>
              <a:t>38%</a:t>
            </a:r>
            <a:endParaRPr lang="en-US" sz="6100" dirty="0"/>
          </a:p>
        </p:txBody>
      </p:sp>
      <p:sp>
        <p:nvSpPr>
          <p:cNvPr id="9" name="Text 7"/>
          <p:cNvSpPr/>
          <p:nvPr/>
        </p:nvSpPr>
        <p:spPr>
          <a:xfrm>
            <a:off x="1323975" y="6907649"/>
            <a:ext cx="2944297" cy="368022"/>
          </a:xfrm>
          <a:prstGeom prst="rect">
            <a:avLst/>
          </a:prstGeom>
          <a:noFill/>
          <a:ln/>
        </p:spPr>
        <p:txBody>
          <a:bodyPr wrap="none" lIns="0" tIns="0" rIns="0" bIns="0" rtlCol="0" anchor="t"/>
          <a:lstStyle/>
          <a:p>
            <a:pPr marL="0" indent="0" algn="ctr">
              <a:lnSpc>
                <a:spcPts val="2850"/>
              </a:lnSpc>
              <a:buNone/>
            </a:pPr>
            <a:r>
              <a:rPr lang="en-US" sz="2300" b="1" dirty="0">
                <a:solidFill>
                  <a:srgbClr val="FFFFFF"/>
                </a:solidFill>
                <a:latin typeface="Montserrat Bold" pitchFamily="34" charset="0"/>
                <a:ea typeface="Montserrat Bold" pitchFamily="34" charset="-122"/>
                <a:cs typeface="Montserrat Bold" pitchFamily="34" charset="-120"/>
              </a:rPr>
              <a:t>VERY VALUABLE</a:t>
            </a:r>
            <a:endParaRPr lang="en-US" sz="2300" dirty="0"/>
          </a:p>
        </p:txBody>
      </p:sp>
      <p:sp>
        <p:nvSpPr>
          <p:cNvPr id="10" name="Text 8"/>
          <p:cNvSpPr/>
          <p:nvPr/>
        </p:nvSpPr>
        <p:spPr>
          <a:xfrm>
            <a:off x="6947896" y="1774150"/>
            <a:ext cx="6517124" cy="2407801"/>
          </a:xfrm>
          <a:prstGeom prst="rect">
            <a:avLst/>
          </a:prstGeom>
          <a:noFill/>
          <a:ln/>
        </p:spPr>
        <p:txBody>
          <a:bodyPr wrap="square" lIns="0" tIns="0" rIns="0" bIns="0" rtlCol="0" anchor="t"/>
          <a:lstStyle/>
          <a:p>
            <a:pPr marL="0" indent="0" algn="l">
              <a:lnSpc>
                <a:spcPts val="2850"/>
              </a:lnSpc>
              <a:buNone/>
            </a:pPr>
            <a:r>
              <a:rPr lang="en-US" sz="1850" dirty="0">
                <a:solidFill>
                  <a:srgbClr val="05346C"/>
                </a:solidFill>
                <a:latin typeface="Montserrat" pitchFamily="34" charset="0"/>
                <a:ea typeface="Montserrat" pitchFamily="34" charset="-122"/>
                <a:cs typeface="Montserrat" pitchFamily="34" charset="-120"/>
              </a:rPr>
              <a:t>Member satisfaction remains high, with 84% rating their membership as valuable or very valuable. 2026 is the highest "very valuable" rating from members in any known annual survey. </a:t>
            </a:r>
            <a:r>
              <a:rPr lang="en-US" sz="1850" b="1" dirty="0">
                <a:solidFill>
                  <a:srgbClr val="05346C"/>
                </a:solidFill>
                <a:latin typeface="Montserrat" pitchFamily="34" charset="0"/>
                <a:ea typeface="Montserrat" pitchFamily="34" charset="-122"/>
                <a:cs typeface="Montserrat" pitchFamily="34" charset="-120"/>
              </a:rPr>
              <a:t>For eight years in a row every single respondent has reported they find value in GALA membership.</a:t>
            </a:r>
            <a:endParaRPr lang="en-US" sz="1850" dirty="0"/>
          </a:p>
        </p:txBody>
      </p:sp>
      <p:pic>
        <p:nvPicPr>
          <p:cNvPr id="11" name="Image 0" descr="preencoded.png"/>
          <p:cNvPicPr>
            <a:picLocks noChangeAspect="1"/>
          </p:cNvPicPr>
          <p:nvPr/>
        </p:nvPicPr>
        <p:blipFill>
          <a:blip r:embed="rId3"/>
          <a:stretch>
            <a:fillRect/>
          </a:stretch>
        </p:blipFill>
        <p:spPr>
          <a:xfrm>
            <a:off x="7341513" y="4541524"/>
            <a:ext cx="4867603" cy="27189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1527572" y="738426"/>
            <a:ext cx="9005768" cy="634603"/>
          </a:xfrm>
          <a:prstGeom prst="rect">
            <a:avLst/>
          </a:prstGeom>
          <a:noFill/>
          <a:ln/>
        </p:spPr>
        <p:txBody>
          <a:bodyPr wrap="none" lIns="0" tIns="0" rIns="0" bIns="0" rtlCol="0" anchor="t"/>
          <a:lstStyle/>
          <a:p>
            <a:pPr marL="0" indent="0" algn="l">
              <a:lnSpc>
                <a:spcPts val="4950"/>
              </a:lnSpc>
              <a:buNone/>
            </a:pPr>
            <a:r>
              <a:rPr lang="en-US" sz="3950" b="1" dirty="0">
                <a:solidFill>
                  <a:srgbClr val="05346C"/>
                </a:solidFill>
                <a:latin typeface="Montserrat Bold" pitchFamily="34" charset="0"/>
                <a:ea typeface="Montserrat Bold" pitchFamily="34" charset="-122"/>
                <a:cs typeface="Montserrat Bold" pitchFamily="34" charset="-120"/>
              </a:rPr>
              <a:t>CLARITY OF VALUE PROPOSITION</a:t>
            </a:r>
            <a:endParaRPr lang="en-US" sz="3950" dirty="0"/>
          </a:p>
        </p:txBody>
      </p:sp>
      <p:sp>
        <p:nvSpPr>
          <p:cNvPr id="3" name="Text 1"/>
          <p:cNvSpPr/>
          <p:nvPr/>
        </p:nvSpPr>
        <p:spPr>
          <a:xfrm>
            <a:off x="1527452" y="2073183"/>
            <a:ext cx="11575256" cy="592217"/>
          </a:xfrm>
          <a:prstGeom prst="rect">
            <a:avLst/>
          </a:prstGeom>
          <a:noFill/>
          <a:ln/>
        </p:spPr>
        <p:txBody>
          <a:bodyPr wrap="square" lIns="0" tIns="0" rIns="0" bIns="0" rtlCol="0" anchor="t"/>
          <a:lstStyle/>
          <a:p>
            <a:pPr marL="0" indent="0" algn="l">
              <a:lnSpc>
                <a:spcPts val="2300"/>
              </a:lnSpc>
              <a:buNone/>
            </a:pPr>
            <a:r>
              <a:rPr lang="en-US" sz="1550" dirty="0">
                <a:solidFill>
                  <a:srgbClr val="05346C"/>
                </a:solidFill>
                <a:latin typeface="Montserrat" pitchFamily="34" charset="0"/>
                <a:ea typeface="Montserrat" pitchFamily="34" charset="-122"/>
                <a:cs typeface="Montserrat" pitchFamily="34" charset="-120"/>
              </a:rPr>
              <a:t>Members demonstrate a strong understanding of GALA's value proposition, with 72% of the membership base agreeing or strongly agreeing they have a clear sense of our offerings.</a:t>
            </a:r>
            <a:endParaRPr lang="en-US" sz="1550" dirty="0"/>
          </a:p>
        </p:txBody>
      </p:sp>
      <p:sp>
        <p:nvSpPr>
          <p:cNvPr id="4" name="Text 2"/>
          <p:cNvSpPr/>
          <p:nvPr/>
        </p:nvSpPr>
        <p:spPr>
          <a:xfrm>
            <a:off x="2138243" y="4754876"/>
            <a:ext cx="2497693" cy="507683"/>
          </a:xfrm>
          <a:prstGeom prst="rect">
            <a:avLst/>
          </a:prstGeom>
          <a:noFill/>
          <a:ln/>
        </p:spPr>
        <p:txBody>
          <a:bodyPr wrap="none" lIns="0" tIns="0" rIns="0" bIns="0" rtlCol="0" anchor="t"/>
          <a:lstStyle/>
          <a:p>
            <a:pPr marL="0" indent="0" algn="ctr">
              <a:lnSpc>
                <a:spcPts val="3950"/>
              </a:lnSpc>
              <a:buNone/>
            </a:pPr>
            <a:r>
              <a:rPr lang="en-US" sz="3950" b="1" dirty="0">
                <a:solidFill>
                  <a:srgbClr val="05346C"/>
                </a:solidFill>
                <a:latin typeface="Montserrat Bold" pitchFamily="34" charset="0"/>
                <a:ea typeface="Montserrat Bold" pitchFamily="34" charset="-122"/>
                <a:cs typeface="Montserrat Bold" pitchFamily="34" charset="-120"/>
              </a:rPr>
              <a:t>72%</a:t>
            </a:r>
            <a:endParaRPr lang="en-US" sz="3950" dirty="0"/>
          </a:p>
        </p:txBody>
      </p:sp>
      <p:pic>
        <p:nvPicPr>
          <p:cNvPr id="5" name="Image 0" descr="preencoded.png"/>
          <p:cNvPicPr>
            <a:picLocks noChangeAspect="1"/>
          </p:cNvPicPr>
          <p:nvPr/>
        </p:nvPicPr>
        <p:blipFill>
          <a:blip r:embed="rId3"/>
          <a:stretch>
            <a:fillRect/>
          </a:stretch>
        </p:blipFill>
        <p:spPr>
          <a:xfrm>
            <a:off x="1864162" y="3485670"/>
            <a:ext cx="3046095" cy="3046095"/>
          </a:xfrm>
          <a:prstGeom prst="rect">
            <a:avLst/>
          </a:prstGeom>
        </p:spPr>
      </p:pic>
      <p:sp>
        <p:nvSpPr>
          <p:cNvPr id="6" name="Text 3"/>
          <p:cNvSpPr/>
          <p:nvPr/>
        </p:nvSpPr>
        <p:spPr>
          <a:xfrm>
            <a:off x="2118003" y="6749411"/>
            <a:ext cx="2538413" cy="317302"/>
          </a:xfrm>
          <a:prstGeom prst="rect">
            <a:avLst/>
          </a:prstGeom>
          <a:noFill/>
          <a:ln/>
        </p:spPr>
        <p:txBody>
          <a:bodyPr wrap="none" lIns="0" tIns="0" rIns="0" bIns="0" rtlCol="0" anchor="t"/>
          <a:lstStyle/>
          <a:p>
            <a:pPr marL="0" indent="0" algn="ctr">
              <a:lnSpc>
                <a:spcPts val="2450"/>
              </a:lnSpc>
              <a:buNone/>
            </a:pPr>
            <a:r>
              <a:rPr lang="en-US" sz="1950" b="1" dirty="0">
                <a:solidFill>
                  <a:srgbClr val="05346C"/>
                </a:solidFill>
                <a:latin typeface="Montserrat Bold" pitchFamily="34" charset="0"/>
                <a:ea typeface="Montserrat Bold" pitchFamily="34" charset="-122"/>
                <a:cs typeface="Montserrat Bold" pitchFamily="34" charset="-120"/>
              </a:rPr>
              <a:t>CLEAR VALUE</a:t>
            </a:r>
            <a:endParaRPr lang="en-US" sz="1950" dirty="0"/>
          </a:p>
        </p:txBody>
      </p:sp>
      <p:sp>
        <p:nvSpPr>
          <p:cNvPr id="7" name="Text 4"/>
          <p:cNvSpPr/>
          <p:nvPr/>
        </p:nvSpPr>
        <p:spPr>
          <a:xfrm>
            <a:off x="6066234" y="4754876"/>
            <a:ext cx="2497693" cy="507683"/>
          </a:xfrm>
          <a:prstGeom prst="rect">
            <a:avLst/>
          </a:prstGeom>
          <a:noFill/>
          <a:ln/>
        </p:spPr>
        <p:txBody>
          <a:bodyPr wrap="none" lIns="0" tIns="0" rIns="0" bIns="0" rtlCol="0" anchor="t"/>
          <a:lstStyle/>
          <a:p>
            <a:pPr marL="0" indent="0" algn="ctr">
              <a:lnSpc>
                <a:spcPts val="3950"/>
              </a:lnSpc>
              <a:buNone/>
            </a:pPr>
            <a:r>
              <a:rPr lang="en-US" sz="3950" b="1" dirty="0">
                <a:solidFill>
                  <a:srgbClr val="05346C"/>
                </a:solidFill>
                <a:latin typeface="Montserrat Bold" pitchFamily="34" charset="0"/>
                <a:ea typeface="Montserrat Bold" pitchFamily="34" charset="-122"/>
                <a:cs typeface="Montserrat Bold" pitchFamily="34" charset="-120"/>
              </a:rPr>
              <a:t>20%</a:t>
            </a:r>
            <a:endParaRPr lang="en-US" sz="3950" dirty="0"/>
          </a:p>
        </p:txBody>
      </p:sp>
      <p:pic>
        <p:nvPicPr>
          <p:cNvPr id="8" name="Image 1" descr="preencoded.png"/>
          <p:cNvPicPr>
            <a:picLocks noChangeAspect="1"/>
          </p:cNvPicPr>
          <p:nvPr/>
        </p:nvPicPr>
        <p:blipFill>
          <a:blip r:embed="rId4"/>
          <a:stretch>
            <a:fillRect/>
          </a:stretch>
        </p:blipFill>
        <p:spPr>
          <a:xfrm>
            <a:off x="5792153" y="3485670"/>
            <a:ext cx="3046095" cy="3046095"/>
          </a:xfrm>
          <a:prstGeom prst="rect">
            <a:avLst/>
          </a:prstGeom>
        </p:spPr>
      </p:pic>
      <p:sp>
        <p:nvSpPr>
          <p:cNvPr id="9" name="Text 5"/>
          <p:cNvSpPr/>
          <p:nvPr/>
        </p:nvSpPr>
        <p:spPr>
          <a:xfrm>
            <a:off x="5995868" y="6749411"/>
            <a:ext cx="2638544" cy="317302"/>
          </a:xfrm>
          <a:prstGeom prst="rect">
            <a:avLst/>
          </a:prstGeom>
          <a:noFill/>
          <a:ln/>
        </p:spPr>
        <p:txBody>
          <a:bodyPr wrap="none" lIns="0" tIns="0" rIns="0" bIns="0" rtlCol="0" anchor="t"/>
          <a:lstStyle/>
          <a:p>
            <a:pPr marL="0" indent="0" algn="ctr">
              <a:lnSpc>
                <a:spcPts val="2450"/>
              </a:lnSpc>
              <a:buNone/>
            </a:pPr>
            <a:r>
              <a:rPr lang="en-US" sz="1950" b="1" dirty="0">
                <a:solidFill>
                  <a:srgbClr val="05346C"/>
                </a:solidFill>
                <a:latin typeface="Montserrat Bold" pitchFamily="34" charset="0"/>
                <a:ea typeface="Montserrat Bold" pitchFamily="34" charset="-122"/>
                <a:cs typeface="Montserrat Bold" pitchFamily="34" charset="-120"/>
              </a:rPr>
              <a:t>NEUTRAL POSITION</a:t>
            </a:r>
            <a:endParaRPr lang="en-US" sz="1950" dirty="0"/>
          </a:p>
        </p:txBody>
      </p:sp>
      <p:sp>
        <p:nvSpPr>
          <p:cNvPr id="10" name="Text 6"/>
          <p:cNvSpPr/>
          <p:nvPr/>
        </p:nvSpPr>
        <p:spPr>
          <a:xfrm>
            <a:off x="9994225" y="4754876"/>
            <a:ext cx="2497693" cy="507683"/>
          </a:xfrm>
          <a:prstGeom prst="rect">
            <a:avLst/>
          </a:prstGeom>
          <a:noFill/>
          <a:ln/>
        </p:spPr>
        <p:txBody>
          <a:bodyPr wrap="none" lIns="0" tIns="0" rIns="0" bIns="0" rtlCol="0" anchor="t"/>
          <a:lstStyle/>
          <a:p>
            <a:pPr marL="0" indent="0" algn="ctr">
              <a:lnSpc>
                <a:spcPts val="3950"/>
              </a:lnSpc>
              <a:buNone/>
            </a:pPr>
            <a:r>
              <a:rPr lang="en-US" sz="3950" b="1" dirty="0">
                <a:solidFill>
                  <a:srgbClr val="05346C"/>
                </a:solidFill>
                <a:latin typeface="Montserrat Bold" pitchFamily="34" charset="0"/>
                <a:ea typeface="Montserrat Bold" pitchFamily="34" charset="-122"/>
                <a:cs typeface="Montserrat Bold" pitchFamily="34" charset="-120"/>
              </a:rPr>
              <a:t>7%</a:t>
            </a:r>
            <a:endParaRPr lang="en-US" sz="3950" dirty="0"/>
          </a:p>
        </p:txBody>
      </p:sp>
      <p:pic>
        <p:nvPicPr>
          <p:cNvPr id="11" name="Image 2" descr="preencoded.png"/>
          <p:cNvPicPr>
            <a:picLocks noChangeAspect="1"/>
          </p:cNvPicPr>
          <p:nvPr/>
        </p:nvPicPr>
        <p:blipFill>
          <a:blip r:embed="rId5"/>
          <a:stretch>
            <a:fillRect/>
          </a:stretch>
        </p:blipFill>
        <p:spPr>
          <a:xfrm>
            <a:off x="9720143" y="3485670"/>
            <a:ext cx="3046095" cy="3046095"/>
          </a:xfrm>
          <a:prstGeom prst="rect">
            <a:avLst/>
          </a:prstGeom>
        </p:spPr>
      </p:pic>
      <p:sp>
        <p:nvSpPr>
          <p:cNvPr id="12" name="Text 7"/>
          <p:cNvSpPr/>
          <p:nvPr/>
        </p:nvSpPr>
        <p:spPr>
          <a:xfrm>
            <a:off x="9973985" y="6749411"/>
            <a:ext cx="2538413" cy="317302"/>
          </a:xfrm>
          <a:prstGeom prst="rect">
            <a:avLst/>
          </a:prstGeom>
          <a:noFill/>
          <a:ln/>
        </p:spPr>
        <p:txBody>
          <a:bodyPr wrap="none" lIns="0" tIns="0" rIns="0" bIns="0" rtlCol="0" anchor="t"/>
          <a:lstStyle/>
          <a:p>
            <a:pPr marL="0" indent="0" algn="ctr">
              <a:lnSpc>
                <a:spcPts val="2450"/>
              </a:lnSpc>
              <a:buNone/>
            </a:pPr>
            <a:r>
              <a:rPr lang="en-US" sz="1950" b="1" dirty="0">
                <a:solidFill>
                  <a:srgbClr val="05346C"/>
                </a:solidFill>
                <a:latin typeface="Montserrat Bold" pitchFamily="34" charset="0"/>
                <a:ea typeface="Montserrat Bold" pitchFamily="34" charset="-122"/>
                <a:cs typeface="Montserrat Bold" pitchFamily="34" charset="-120"/>
              </a:rPr>
              <a:t>UNCLEAR VALUE</a:t>
            </a:r>
            <a:endParaRPr lang="en-US" sz="19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1880401" y="1186458"/>
            <a:ext cx="7935278" cy="537210"/>
          </a:xfrm>
          <a:prstGeom prst="rect">
            <a:avLst/>
          </a:prstGeom>
          <a:noFill/>
          <a:ln/>
        </p:spPr>
        <p:txBody>
          <a:bodyPr wrap="none" lIns="0" tIns="0" rIns="0" bIns="0" rtlCol="0" anchor="t"/>
          <a:lstStyle/>
          <a:p>
            <a:pPr marL="0" indent="0" algn="l">
              <a:lnSpc>
                <a:spcPts val="4200"/>
              </a:lnSpc>
              <a:buNone/>
            </a:pPr>
            <a:r>
              <a:rPr lang="en-US" sz="4400" b="1" dirty="0">
                <a:solidFill>
                  <a:srgbClr val="05346C"/>
                </a:solidFill>
                <a:latin typeface="Montserrat Bold" pitchFamily="34" charset="0"/>
                <a:ea typeface="Montserrat Bold" pitchFamily="34" charset="-122"/>
                <a:cs typeface="Montserrat Bold" pitchFamily="34" charset="-120"/>
              </a:rPr>
              <a:t>BRAND ASSOCIATIONS WITH GALA</a:t>
            </a:r>
            <a:endParaRPr lang="en-US" sz="4400" dirty="0"/>
          </a:p>
        </p:txBody>
      </p:sp>
      <p:sp>
        <p:nvSpPr>
          <p:cNvPr id="3" name="Text 1"/>
          <p:cNvSpPr/>
          <p:nvPr/>
        </p:nvSpPr>
        <p:spPr>
          <a:xfrm>
            <a:off x="1880401" y="2661593"/>
            <a:ext cx="10334340" cy="711210"/>
          </a:xfrm>
          <a:prstGeom prst="rect">
            <a:avLst/>
          </a:prstGeom>
          <a:noFill/>
          <a:ln/>
        </p:spPr>
        <p:txBody>
          <a:bodyPr wrap="square" lIns="0" tIns="0" rIns="0" bIns="0" rtlCol="0" anchor="t"/>
          <a:lstStyle/>
          <a:p>
            <a:pPr marL="0" indent="0" algn="l">
              <a:buNone/>
            </a:pPr>
            <a:r>
              <a:rPr lang="en-US" sz="1600" dirty="0">
                <a:solidFill>
                  <a:srgbClr val="05346C"/>
                </a:solidFill>
                <a:latin typeface="Montserrat" pitchFamily="34" charset="0"/>
                <a:ea typeface="Montserrat" pitchFamily="34" charset="-122"/>
                <a:cs typeface="Montserrat" pitchFamily="34" charset="-120"/>
              </a:rPr>
              <a:t>When asked what comes to mind about GALA, members and nonmembers have distinct but complementary brand perceptions. </a:t>
            </a:r>
            <a:endParaRPr lang="en-US" sz="1600" dirty="0"/>
          </a:p>
        </p:txBody>
      </p:sp>
      <p:sp>
        <p:nvSpPr>
          <p:cNvPr id="4" name="Shape 2"/>
          <p:cNvSpPr/>
          <p:nvPr/>
        </p:nvSpPr>
        <p:spPr>
          <a:xfrm>
            <a:off x="1880401" y="3764305"/>
            <a:ext cx="4839653" cy="2307669"/>
          </a:xfrm>
          <a:prstGeom prst="roundRect">
            <a:avLst>
              <a:gd name="adj" fmla="val 396"/>
            </a:avLst>
          </a:prstGeom>
          <a:solidFill>
            <a:srgbClr val="CEE3FD"/>
          </a:solidFill>
          <a:ln w="7620">
            <a:solidFill>
              <a:srgbClr val="B4C9E3"/>
            </a:solidFill>
            <a:prstDash val="solid"/>
          </a:ln>
        </p:spPr>
        <p:txBody>
          <a:bodyPr/>
          <a:lstStyle/>
          <a:p>
            <a:endParaRPr lang="en-US"/>
          </a:p>
        </p:txBody>
      </p:sp>
      <p:sp>
        <p:nvSpPr>
          <p:cNvPr id="5" name="Text 3"/>
          <p:cNvSpPr/>
          <p:nvPr/>
        </p:nvSpPr>
        <p:spPr>
          <a:xfrm>
            <a:off x="2059828" y="3943733"/>
            <a:ext cx="2682121" cy="268605"/>
          </a:xfrm>
          <a:prstGeom prst="rect">
            <a:avLst/>
          </a:prstGeom>
          <a:noFill/>
          <a:ln/>
        </p:spPr>
        <p:txBody>
          <a:bodyPr wrap="none" lIns="0" tIns="0" rIns="0" bIns="0" rtlCol="0" anchor="t"/>
          <a:lstStyle/>
          <a:p>
            <a:pPr marL="0" indent="0" algn="l">
              <a:lnSpc>
                <a:spcPts val="2100"/>
              </a:lnSpc>
              <a:buNone/>
            </a:pPr>
            <a:r>
              <a:rPr lang="en-US" sz="1650" b="1" dirty="0">
                <a:solidFill>
                  <a:srgbClr val="05346C"/>
                </a:solidFill>
                <a:latin typeface="Montserrat Bold" pitchFamily="34" charset="0"/>
                <a:ea typeface="Montserrat Bold" pitchFamily="34" charset="-122"/>
                <a:cs typeface="Montserrat Bold" pitchFamily="34" charset="-120"/>
              </a:rPr>
              <a:t>MEMBER PERCEPTIONS</a:t>
            </a:r>
            <a:endParaRPr lang="en-US" sz="1650" dirty="0"/>
          </a:p>
        </p:txBody>
      </p:sp>
      <p:sp>
        <p:nvSpPr>
          <p:cNvPr id="6" name="Text 4"/>
          <p:cNvSpPr/>
          <p:nvPr/>
        </p:nvSpPr>
        <p:spPr>
          <a:xfrm>
            <a:off x="2059828" y="4284132"/>
            <a:ext cx="4480798" cy="1608415"/>
          </a:xfrm>
          <a:prstGeom prst="rect">
            <a:avLst/>
          </a:prstGeom>
          <a:noFill/>
          <a:ln/>
        </p:spPr>
        <p:txBody>
          <a:bodyPr wrap="square" lIns="0" tIns="0" rIns="0" bIns="0" rtlCol="0" anchor="t"/>
          <a:lstStyle/>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Professional community and networking</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Annual conference and events</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Industry knowledge sharing</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Collegiality and tight-knit community</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Localization focus and expertise</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Educational webinars and learning</a:t>
            </a:r>
            <a:endParaRPr lang="en-US" sz="1350" dirty="0"/>
          </a:p>
        </p:txBody>
      </p:sp>
      <p:sp>
        <p:nvSpPr>
          <p:cNvPr id="7" name="Shape 5"/>
          <p:cNvSpPr/>
          <p:nvPr/>
        </p:nvSpPr>
        <p:spPr>
          <a:xfrm>
            <a:off x="7374969" y="3771780"/>
            <a:ext cx="4839772" cy="2307669"/>
          </a:xfrm>
          <a:prstGeom prst="roundRect">
            <a:avLst>
              <a:gd name="adj" fmla="val 396"/>
            </a:avLst>
          </a:prstGeom>
          <a:solidFill>
            <a:srgbClr val="CEE3FD"/>
          </a:solidFill>
          <a:ln w="7620">
            <a:solidFill>
              <a:srgbClr val="B4C9E3"/>
            </a:solidFill>
            <a:prstDash val="solid"/>
          </a:ln>
        </p:spPr>
        <p:txBody>
          <a:bodyPr/>
          <a:lstStyle/>
          <a:p>
            <a:endParaRPr lang="en-US"/>
          </a:p>
        </p:txBody>
      </p:sp>
      <p:sp>
        <p:nvSpPr>
          <p:cNvPr id="8" name="Text 6"/>
          <p:cNvSpPr/>
          <p:nvPr/>
        </p:nvSpPr>
        <p:spPr>
          <a:xfrm>
            <a:off x="7554397" y="3951208"/>
            <a:ext cx="3210520" cy="268605"/>
          </a:xfrm>
          <a:prstGeom prst="rect">
            <a:avLst/>
          </a:prstGeom>
          <a:noFill/>
          <a:ln/>
        </p:spPr>
        <p:txBody>
          <a:bodyPr wrap="none" lIns="0" tIns="0" rIns="0" bIns="0" rtlCol="0" anchor="t"/>
          <a:lstStyle/>
          <a:p>
            <a:pPr marL="0" indent="0" algn="l">
              <a:lnSpc>
                <a:spcPts val="2100"/>
              </a:lnSpc>
              <a:buNone/>
            </a:pPr>
            <a:r>
              <a:rPr lang="en-US" sz="1650" b="1" dirty="0">
                <a:solidFill>
                  <a:srgbClr val="05346C"/>
                </a:solidFill>
                <a:latin typeface="Montserrat Bold" pitchFamily="34" charset="0"/>
                <a:ea typeface="Montserrat Bold" pitchFamily="34" charset="-122"/>
                <a:cs typeface="Montserrat Bold" pitchFamily="34" charset="-120"/>
              </a:rPr>
              <a:t>NONMEMBER PERCEPTIONS</a:t>
            </a:r>
            <a:endParaRPr lang="en-US" sz="1650" dirty="0"/>
          </a:p>
        </p:txBody>
      </p:sp>
      <p:sp>
        <p:nvSpPr>
          <p:cNvPr id="9" name="Text 7"/>
          <p:cNvSpPr/>
          <p:nvPr/>
        </p:nvSpPr>
        <p:spPr>
          <a:xfrm>
            <a:off x="7554397" y="4291607"/>
            <a:ext cx="4480917" cy="1608415"/>
          </a:xfrm>
          <a:prstGeom prst="rect">
            <a:avLst/>
          </a:prstGeom>
          <a:noFill/>
          <a:ln/>
        </p:spPr>
        <p:txBody>
          <a:bodyPr wrap="square" lIns="0" tIns="0" rIns="0" bIns="0" rtlCol="0" anchor="t"/>
          <a:lstStyle/>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US and Europe industry focus</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LSP-oriented organization</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Conference and educational events</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Global professional community</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Localization business emphasis</a:t>
            </a:r>
            <a:endParaRPr lang="en-US" sz="1350" dirty="0"/>
          </a:p>
          <a:p>
            <a:pPr marL="342900" indent="-342900" algn="l">
              <a:lnSpc>
                <a:spcPts val="1800"/>
              </a:lnSpc>
              <a:buSzPct val="100000"/>
              <a:buChar char="•"/>
            </a:pPr>
            <a:r>
              <a:rPr lang="en-US" sz="1350" dirty="0">
                <a:solidFill>
                  <a:srgbClr val="05346C"/>
                </a:solidFill>
                <a:latin typeface="Montserrat" pitchFamily="34" charset="0"/>
                <a:ea typeface="Montserrat" pitchFamily="34" charset="-122"/>
                <a:cs typeface="Montserrat" pitchFamily="34" charset="-120"/>
              </a:rPr>
              <a:t>Operational rather than strategic focus</a:t>
            </a:r>
            <a:endParaRPr lang="en-US" sz="13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2638448" y="1019672"/>
            <a:ext cx="9112070" cy="498396"/>
          </a:xfrm>
          <a:prstGeom prst="rect">
            <a:avLst/>
          </a:prstGeom>
          <a:noFill/>
          <a:ln/>
        </p:spPr>
        <p:txBody>
          <a:bodyPr wrap="none" lIns="0" tIns="0" rIns="0" bIns="0" rtlCol="0" anchor="t"/>
          <a:lstStyle/>
          <a:p>
            <a:pPr marL="0" indent="0" algn="l">
              <a:lnSpc>
                <a:spcPts val="3900"/>
              </a:lnSpc>
              <a:buNone/>
            </a:pPr>
            <a:r>
              <a:rPr lang="en-US" sz="4000" b="1" dirty="0">
                <a:solidFill>
                  <a:srgbClr val="05346C"/>
                </a:solidFill>
                <a:latin typeface="Montserrat Bold" pitchFamily="34" charset="0"/>
                <a:ea typeface="Montserrat Bold" pitchFamily="34" charset="-122"/>
                <a:cs typeface="Montserrat Bold" pitchFamily="34" charset="-120"/>
              </a:rPr>
              <a:t>FAVORITE GALA EXPERIENCES</a:t>
            </a:r>
            <a:endParaRPr lang="en-US" sz="4000" dirty="0"/>
          </a:p>
        </p:txBody>
      </p:sp>
      <p:sp>
        <p:nvSpPr>
          <p:cNvPr id="3" name="Text 1"/>
          <p:cNvSpPr/>
          <p:nvPr/>
        </p:nvSpPr>
        <p:spPr>
          <a:xfrm>
            <a:off x="2660572" y="1856939"/>
            <a:ext cx="9089946" cy="1261943"/>
          </a:xfrm>
          <a:prstGeom prst="rect">
            <a:avLst/>
          </a:prstGeom>
          <a:noFill/>
          <a:ln/>
        </p:spPr>
        <p:txBody>
          <a:bodyPr wrap="square" lIns="0" tIns="0" rIns="0" bIns="0" rtlCol="0" anchor="t"/>
          <a:lstStyle/>
          <a:p>
            <a:pPr marL="0" indent="0" algn="l">
              <a:buNone/>
            </a:pPr>
            <a:r>
              <a:rPr lang="en-US" sz="1600" dirty="0">
                <a:solidFill>
                  <a:srgbClr val="05346C"/>
                </a:solidFill>
                <a:latin typeface="Montserrat" pitchFamily="34" charset="0"/>
                <a:ea typeface="Montserrat" pitchFamily="34" charset="-122"/>
                <a:cs typeface="Montserrat" pitchFamily="34" charset="-120"/>
              </a:rPr>
              <a:t>Annual conferences are consistently members' most memorable GALA experiences, with Montreal 2025 and roadshow events highlighting the value of in-person connection. </a:t>
            </a:r>
          </a:p>
          <a:p>
            <a:pPr marL="0" indent="0" algn="l">
              <a:buNone/>
            </a:pPr>
            <a:endParaRPr lang="en-US" sz="1600" dirty="0">
              <a:solidFill>
                <a:srgbClr val="05346C"/>
              </a:solidFill>
              <a:latin typeface="Montserrat" pitchFamily="34" charset="0"/>
              <a:ea typeface="Montserrat" pitchFamily="34" charset="-122"/>
              <a:cs typeface="Montserrat" pitchFamily="34" charset="-120"/>
            </a:endParaRPr>
          </a:p>
          <a:p>
            <a:pPr marL="0" indent="0" algn="l">
              <a:buNone/>
            </a:pPr>
            <a:r>
              <a:rPr lang="en-US" sz="1600" dirty="0">
                <a:solidFill>
                  <a:srgbClr val="05346C"/>
                </a:solidFill>
                <a:latin typeface="Montserrat" pitchFamily="34" charset="0"/>
                <a:ea typeface="Montserrat" pitchFamily="34" charset="-122"/>
                <a:cs typeface="Montserrat" pitchFamily="34" charset="-120"/>
              </a:rPr>
              <a:t>Members say conference provides opportunities to reconnect with peers, discover new partnerships, and "fall in love with the industry all over again."</a:t>
            </a:r>
            <a:endParaRPr lang="en-US" sz="1600" dirty="0"/>
          </a:p>
        </p:txBody>
      </p:sp>
      <p:pic>
        <p:nvPicPr>
          <p:cNvPr id="4" name="Image 0" descr="preencoded.png"/>
          <p:cNvPicPr>
            <a:picLocks noChangeAspect="1"/>
          </p:cNvPicPr>
          <p:nvPr/>
        </p:nvPicPr>
        <p:blipFill>
          <a:blip r:embed="rId3"/>
          <a:stretch>
            <a:fillRect/>
          </a:stretch>
        </p:blipFill>
        <p:spPr>
          <a:xfrm>
            <a:off x="2660572" y="3483828"/>
            <a:ext cx="1261943" cy="1261943"/>
          </a:xfrm>
          <a:prstGeom prst="rect">
            <a:avLst/>
          </a:prstGeom>
        </p:spPr>
      </p:pic>
      <p:sp>
        <p:nvSpPr>
          <p:cNvPr id="5" name="Text 2"/>
          <p:cNvSpPr/>
          <p:nvPr/>
        </p:nvSpPr>
        <p:spPr>
          <a:xfrm>
            <a:off x="2641520" y="4886088"/>
            <a:ext cx="2175867" cy="498157"/>
          </a:xfrm>
          <a:prstGeom prst="rect">
            <a:avLst/>
          </a:prstGeom>
          <a:noFill/>
          <a:ln/>
        </p:spPr>
        <p:txBody>
          <a:bodyPr wrap="square" lIns="0" tIns="0" rIns="0" bIns="0" rtlCol="0" anchor="t"/>
          <a:lstStyle/>
          <a:p>
            <a:pPr marL="0" indent="0" algn="l">
              <a:lnSpc>
                <a:spcPts val="1950"/>
              </a:lnSpc>
              <a:buNone/>
            </a:pPr>
            <a:r>
              <a:rPr lang="en-US" sz="1550" b="1" dirty="0">
                <a:solidFill>
                  <a:srgbClr val="05346C"/>
                </a:solidFill>
                <a:latin typeface="Montserrat Bold" pitchFamily="34" charset="0"/>
                <a:ea typeface="Montserrat Bold" pitchFamily="34" charset="-122"/>
                <a:cs typeface="Montserrat Bold" pitchFamily="34" charset="-120"/>
              </a:rPr>
              <a:t>ANNUAL CONFERENCES</a:t>
            </a:r>
            <a:endParaRPr lang="en-US" sz="1550" dirty="0"/>
          </a:p>
        </p:txBody>
      </p:sp>
      <p:sp>
        <p:nvSpPr>
          <p:cNvPr id="6" name="Text 3"/>
          <p:cNvSpPr/>
          <p:nvPr/>
        </p:nvSpPr>
        <p:spPr>
          <a:xfrm>
            <a:off x="2641520" y="5446039"/>
            <a:ext cx="2175867" cy="839629"/>
          </a:xfrm>
          <a:prstGeom prst="rect">
            <a:avLst/>
          </a:prstGeom>
          <a:noFill/>
          <a:ln/>
        </p:spPr>
        <p:txBody>
          <a:bodyPr wrap="square" lIns="0" tIns="0" rIns="0" bIns="0" rtlCol="0" anchor="t"/>
          <a:lstStyle/>
          <a:p>
            <a:pPr marL="0" indent="0" algn="l">
              <a:lnSpc>
                <a:spcPts val="1650"/>
              </a:lnSpc>
              <a:buNone/>
            </a:pPr>
            <a:r>
              <a:rPr lang="en-US" sz="1250" dirty="0">
                <a:solidFill>
                  <a:srgbClr val="05346C"/>
                </a:solidFill>
                <a:latin typeface="Montserrat" pitchFamily="34" charset="0"/>
                <a:ea typeface="Montserrat" pitchFamily="34" charset="-122"/>
                <a:cs typeface="Montserrat" pitchFamily="34" charset="-120"/>
              </a:rPr>
              <a:t>Premier networking events creating lasting connections and industry enthusiasm</a:t>
            </a:r>
            <a:endParaRPr lang="en-US" sz="1250" dirty="0"/>
          </a:p>
        </p:txBody>
      </p:sp>
      <p:pic>
        <p:nvPicPr>
          <p:cNvPr id="7" name="Image 1" descr="preencoded.png"/>
          <p:cNvPicPr>
            <a:picLocks noChangeAspect="1"/>
          </p:cNvPicPr>
          <p:nvPr/>
        </p:nvPicPr>
        <p:blipFill>
          <a:blip r:embed="rId4"/>
          <a:stretch>
            <a:fillRect/>
          </a:stretch>
        </p:blipFill>
        <p:spPr>
          <a:xfrm>
            <a:off x="4946094" y="3483828"/>
            <a:ext cx="1262063" cy="1262063"/>
          </a:xfrm>
          <a:prstGeom prst="rect">
            <a:avLst/>
          </a:prstGeom>
        </p:spPr>
      </p:pic>
      <p:sp>
        <p:nvSpPr>
          <p:cNvPr id="8" name="Text 4"/>
          <p:cNvSpPr/>
          <p:nvPr/>
        </p:nvSpPr>
        <p:spPr>
          <a:xfrm>
            <a:off x="4946094" y="4886207"/>
            <a:ext cx="2175986" cy="498157"/>
          </a:xfrm>
          <a:prstGeom prst="rect">
            <a:avLst/>
          </a:prstGeom>
          <a:noFill/>
          <a:ln/>
        </p:spPr>
        <p:txBody>
          <a:bodyPr wrap="square" lIns="0" tIns="0" rIns="0" bIns="0" rtlCol="0" anchor="t"/>
          <a:lstStyle/>
          <a:p>
            <a:pPr marL="0" indent="0" algn="l">
              <a:lnSpc>
                <a:spcPts val="1950"/>
              </a:lnSpc>
              <a:buNone/>
            </a:pPr>
            <a:r>
              <a:rPr lang="en-US" sz="1550" b="1" dirty="0">
                <a:solidFill>
                  <a:srgbClr val="05346C"/>
                </a:solidFill>
                <a:latin typeface="Montserrat Bold" pitchFamily="34" charset="0"/>
                <a:ea typeface="Montserrat Bold" pitchFamily="34" charset="-122"/>
                <a:cs typeface="Montserrat Bold" pitchFamily="34" charset="-120"/>
              </a:rPr>
              <a:t>EDUCATIONAL WEBINARS</a:t>
            </a:r>
            <a:endParaRPr lang="en-US" sz="1550" dirty="0"/>
          </a:p>
        </p:txBody>
      </p:sp>
      <p:sp>
        <p:nvSpPr>
          <p:cNvPr id="9" name="Text 5"/>
          <p:cNvSpPr/>
          <p:nvPr/>
        </p:nvSpPr>
        <p:spPr>
          <a:xfrm>
            <a:off x="4946094" y="5446158"/>
            <a:ext cx="2175986" cy="629722"/>
          </a:xfrm>
          <a:prstGeom prst="rect">
            <a:avLst/>
          </a:prstGeom>
          <a:noFill/>
          <a:ln/>
        </p:spPr>
        <p:txBody>
          <a:bodyPr wrap="square" lIns="0" tIns="0" rIns="0" bIns="0" rtlCol="0" anchor="t"/>
          <a:lstStyle/>
          <a:p>
            <a:pPr marL="0" indent="0" algn="l">
              <a:lnSpc>
                <a:spcPts val="1650"/>
              </a:lnSpc>
              <a:buNone/>
            </a:pPr>
            <a:r>
              <a:rPr lang="en-US" sz="1250" dirty="0">
                <a:solidFill>
                  <a:srgbClr val="05346C"/>
                </a:solidFill>
                <a:latin typeface="Montserrat" pitchFamily="34" charset="0"/>
                <a:ea typeface="Montserrat" pitchFamily="34" charset="-122"/>
                <a:cs typeface="Montserrat" pitchFamily="34" charset="-120"/>
              </a:rPr>
              <a:t>Accessible learning on emerging topics from AI to inclusive language</a:t>
            </a:r>
            <a:endParaRPr lang="en-US" sz="1250" dirty="0"/>
          </a:p>
        </p:txBody>
      </p:sp>
      <p:pic>
        <p:nvPicPr>
          <p:cNvPr id="10" name="Image 2" descr="preencoded.png"/>
          <p:cNvPicPr>
            <a:picLocks noChangeAspect="1"/>
          </p:cNvPicPr>
          <p:nvPr/>
        </p:nvPicPr>
        <p:blipFill>
          <a:blip r:embed="rId5"/>
          <a:stretch>
            <a:fillRect/>
          </a:stretch>
        </p:blipFill>
        <p:spPr>
          <a:xfrm>
            <a:off x="7315140" y="3491086"/>
            <a:ext cx="1262063" cy="1262063"/>
          </a:xfrm>
          <a:prstGeom prst="rect">
            <a:avLst/>
          </a:prstGeom>
        </p:spPr>
      </p:pic>
      <p:sp>
        <p:nvSpPr>
          <p:cNvPr id="11" name="Text 6"/>
          <p:cNvSpPr/>
          <p:nvPr/>
        </p:nvSpPr>
        <p:spPr>
          <a:xfrm>
            <a:off x="7250787" y="4886207"/>
            <a:ext cx="2175986" cy="498157"/>
          </a:xfrm>
          <a:prstGeom prst="rect">
            <a:avLst/>
          </a:prstGeom>
          <a:noFill/>
          <a:ln/>
        </p:spPr>
        <p:txBody>
          <a:bodyPr wrap="square" lIns="0" tIns="0" rIns="0" bIns="0" rtlCol="0" anchor="t"/>
          <a:lstStyle/>
          <a:p>
            <a:pPr marL="0" indent="0" algn="l">
              <a:lnSpc>
                <a:spcPts val="1950"/>
              </a:lnSpc>
              <a:buNone/>
            </a:pPr>
            <a:r>
              <a:rPr lang="en-US" sz="1550" b="1" dirty="0">
                <a:solidFill>
                  <a:srgbClr val="05346C"/>
                </a:solidFill>
                <a:latin typeface="Montserrat Bold" pitchFamily="34" charset="0"/>
                <a:ea typeface="Montserrat Bold" pitchFamily="34" charset="-122"/>
                <a:cs typeface="Montserrat Bold" pitchFamily="34" charset="-120"/>
              </a:rPr>
              <a:t>SPECIAL INTEREST GROUPS</a:t>
            </a:r>
            <a:endParaRPr lang="en-US" sz="1550" dirty="0"/>
          </a:p>
        </p:txBody>
      </p:sp>
      <p:sp>
        <p:nvSpPr>
          <p:cNvPr id="12" name="Text 7"/>
          <p:cNvSpPr/>
          <p:nvPr/>
        </p:nvSpPr>
        <p:spPr>
          <a:xfrm>
            <a:off x="7250787" y="5446158"/>
            <a:ext cx="2175986" cy="839629"/>
          </a:xfrm>
          <a:prstGeom prst="rect">
            <a:avLst/>
          </a:prstGeom>
          <a:noFill/>
          <a:ln/>
        </p:spPr>
        <p:txBody>
          <a:bodyPr wrap="square" lIns="0" tIns="0" rIns="0" bIns="0" rtlCol="0" anchor="t"/>
          <a:lstStyle/>
          <a:p>
            <a:pPr marL="0" indent="0" algn="l">
              <a:lnSpc>
                <a:spcPts val="1650"/>
              </a:lnSpc>
              <a:buNone/>
            </a:pPr>
            <a:r>
              <a:rPr lang="en-US" sz="1250" dirty="0">
                <a:solidFill>
                  <a:srgbClr val="05346C"/>
                </a:solidFill>
                <a:latin typeface="Montserrat" pitchFamily="34" charset="0"/>
                <a:ea typeface="Montserrat" pitchFamily="34" charset="-122"/>
                <a:cs typeface="Montserrat" pitchFamily="34" charset="-120"/>
              </a:rPr>
              <a:t>Focused communities enabling deep engagement with specialist topics</a:t>
            </a:r>
            <a:endParaRPr lang="en-US" sz="1250" dirty="0"/>
          </a:p>
        </p:txBody>
      </p:sp>
      <p:pic>
        <p:nvPicPr>
          <p:cNvPr id="13" name="Image 3" descr="preencoded.png"/>
          <p:cNvPicPr>
            <a:picLocks noChangeAspect="1"/>
          </p:cNvPicPr>
          <p:nvPr/>
        </p:nvPicPr>
        <p:blipFill>
          <a:blip r:embed="rId6"/>
          <a:stretch>
            <a:fillRect/>
          </a:stretch>
        </p:blipFill>
        <p:spPr>
          <a:xfrm>
            <a:off x="9600782" y="3519724"/>
            <a:ext cx="1262063" cy="1262063"/>
          </a:xfrm>
          <a:prstGeom prst="rect">
            <a:avLst/>
          </a:prstGeom>
        </p:spPr>
      </p:pic>
      <p:sp>
        <p:nvSpPr>
          <p:cNvPr id="14" name="Text 8"/>
          <p:cNvSpPr/>
          <p:nvPr/>
        </p:nvSpPr>
        <p:spPr>
          <a:xfrm>
            <a:off x="9555480" y="4886207"/>
            <a:ext cx="2175986" cy="498157"/>
          </a:xfrm>
          <a:prstGeom prst="rect">
            <a:avLst/>
          </a:prstGeom>
          <a:noFill/>
          <a:ln/>
        </p:spPr>
        <p:txBody>
          <a:bodyPr wrap="square" lIns="0" tIns="0" rIns="0" bIns="0" rtlCol="0" anchor="t"/>
          <a:lstStyle/>
          <a:p>
            <a:pPr marL="0" indent="0" algn="l">
              <a:lnSpc>
                <a:spcPts val="1950"/>
              </a:lnSpc>
              <a:buNone/>
            </a:pPr>
            <a:r>
              <a:rPr lang="en-US" sz="1550" b="1" dirty="0">
                <a:solidFill>
                  <a:srgbClr val="05346C"/>
                </a:solidFill>
                <a:latin typeface="Montserrat Bold" pitchFamily="34" charset="0"/>
                <a:ea typeface="Montserrat Bold" pitchFamily="34" charset="-122"/>
                <a:cs typeface="Montserrat Bold" pitchFamily="34" charset="-120"/>
              </a:rPr>
              <a:t>VOLUNTEERING OPPORTUNITIES</a:t>
            </a:r>
            <a:endParaRPr lang="en-US" sz="1550" dirty="0"/>
          </a:p>
        </p:txBody>
      </p:sp>
      <p:sp>
        <p:nvSpPr>
          <p:cNvPr id="15" name="Text 9"/>
          <p:cNvSpPr/>
          <p:nvPr/>
        </p:nvSpPr>
        <p:spPr>
          <a:xfrm>
            <a:off x="9555480" y="5446158"/>
            <a:ext cx="2175986" cy="839629"/>
          </a:xfrm>
          <a:prstGeom prst="rect">
            <a:avLst/>
          </a:prstGeom>
          <a:noFill/>
          <a:ln/>
        </p:spPr>
        <p:txBody>
          <a:bodyPr wrap="square" lIns="0" tIns="0" rIns="0" bIns="0" rtlCol="0" anchor="t"/>
          <a:lstStyle/>
          <a:p>
            <a:pPr marL="0" indent="0" algn="l">
              <a:lnSpc>
                <a:spcPts val="1650"/>
              </a:lnSpc>
              <a:buNone/>
            </a:pPr>
            <a:r>
              <a:rPr lang="en-US" sz="1250" dirty="0">
                <a:solidFill>
                  <a:srgbClr val="05346C"/>
                </a:solidFill>
                <a:latin typeface="Montserrat" pitchFamily="34" charset="0"/>
                <a:ea typeface="Montserrat" pitchFamily="34" charset="-122"/>
                <a:cs typeface="Montserrat" pitchFamily="34" charset="-120"/>
              </a:rPr>
              <a:t>Board service, committees, and leadership roles creating meaningful involvement</a:t>
            </a:r>
            <a:endParaRPr lang="en-US" sz="1250" dirty="0"/>
          </a:p>
        </p:txBody>
      </p:sp>
      <p:sp>
        <p:nvSpPr>
          <p:cNvPr id="17" name="Text 11"/>
          <p:cNvSpPr/>
          <p:nvPr/>
        </p:nvSpPr>
        <p:spPr>
          <a:xfrm>
            <a:off x="2305028" y="7151451"/>
            <a:ext cx="10020223" cy="334426"/>
          </a:xfrm>
          <a:prstGeom prst="rect">
            <a:avLst/>
          </a:prstGeom>
          <a:noFill/>
          <a:ln/>
        </p:spPr>
        <p:txBody>
          <a:bodyPr wrap="none" lIns="0" tIns="0" rIns="0" bIns="0" rtlCol="0" anchor="t"/>
          <a:lstStyle/>
          <a:p>
            <a:pPr marL="0" indent="0" algn="l">
              <a:lnSpc>
                <a:spcPts val="1650"/>
              </a:lnSpc>
              <a:buNone/>
            </a:pPr>
            <a:r>
              <a:rPr lang="en-US" sz="1600" dirty="0">
                <a:solidFill>
                  <a:srgbClr val="05346C"/>
                </a:solidFill>
                <a:latin typeface="Montserrat" pitchFamily="34" charset="0"/>
                <a:ea typeface="Montserrat" pitchFamily="34" charset="-122"/>
                <a:cs typeface="Montserrat" pitchFamily="34" charset="-120"/>
              </a:rPr>
              <a:t>Members emphasize the personal fulfillment and energy they gain from being involved with GALA.</a:t>
            </a:r>
            <a:endParaRPr lang="en-US" sz="1600" dirty="0"/>
          </a:p>
        </p:txBody>
      </p:sp>
      <p:sp>
        <p:nvSpPr>
          <p:cNvPr id="18" name="Shape 4">
            <a:extLst>
              <a:ext uri="{FF2B5EF4-FFF2-40B4-BE49-F238E27FC236}">
                <a16:creationId xmlns:a16="http://schemas.microsoft.com/office/drawing/2014/main" id="{FECC0E7A-13A0-417A-A7A4-17A71EA1CA2C}"/>
              </a:ext>
            </a:extLst>
          </p:cNvPr>
          <p:cNvSpPr/>
          <p:nvPr/>
        </p:nvSpPr>
        <p:spPr>
          <a:xfrm flipH="1">
            <a:off x="2043092" y="6735337"/>
            <a:ext cx="45719" cy="1048364"/>
          </a:xfrm>
          <a:prstGeom prst="rect">
            <a:avLst/>
          </a:prstGeom>
          <a:solidFill>
            <a:srgbClr val="05346C"/>
          </a:solid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166098"/>
            <a:ext cx="7868364" cy="771525"/>
          </a:xfrm>
          <a:prstGeom prst="rect">
            <a:avLst/>
          </a:prstGeom>
          <a:noFill/>
          <a:ln/>
        </p:spPr>
        <p:txBody>
          <a:bodyPr wrap="none" lIns="0" tIns="0" rIns="0" bIns="0" rtlCol="0" anchor="t"/>
          <a:lstStyle/>
          <a:p>
            <a:pPr marL="0" indent="0" algn="l">
              <a:lnSpc>
                <a:spcPts val="6050"/>
              </a:lnSpc>
              <a:buNone/>
            </a:pPr>
            <a:r>
              <a:rPr lang="en-US" sz="4850" b="1" dirty="0">
                <a:solidFill>
                  <a:srgbClr val="05346C"/>
                </a:solidFill>
                <a:latin typeface="Montserrat Bold" pitchFamily="34" charset="0"/>
                <a:ea typeface="Montserrat Bold" pitchFamily="34" charset="-122"/>
                <a:cs typeface="Montserrat Bold" pitchFamily="34" charset="-120"/>
              </a:rPr>
              <a:t>SURVEY PARTICIAPTION</a:t>
            </a:r>
            <a:endParaRPr lang="en-US" sz="4850" dirty="0"/>
          </a:p>
        </p:txBody>
      </p:sp>
      <p:pic>
        <p:nvPicPr>
          <p:cNvPr id="3" name="Image 0" descr="preencoded.png"/>
          <p:cNvPicPr>
            <a:picLocks noChangeAspect="1"/>
          </p:cNvPicPr>
          <p:nvPr/>
        </p:nvPicPr>
        <p:blipFill>
          <a:blip r:embed="rId3"/>
          <a:stretch>
            <a:fillRect/>
          </a:stretch>
        </p:blipFill>
        <p:spPr>
          <a:xfrm>
            <a:off x="864037" y="2585561"/>
            <a:ext cx="7500461" cy="3922752"/>
          </a:xfrm>
          <a:prstGeom prst="rect">
            <a:avLst/>
          </a:prstGeom>
        </p:spPr>
      </p:pic>
      <p:sp>
        <p:nvSpPr>
          <p:cNvPr id="4" name="Shape 1"/>
          <p:cNvSpPr/>
          <p:nvPr/>
        </p:nvSpPr>
        <p:spPr>
          <a:xfrm>
            <a:off x="3818811" y="6538793"/>
            <a:ext cx="246817" cy="246817"/>
          </a:xfrm>
          <a:prstGeom prst="roundRect">
            <a:avLst>
              <a:gd name="adj" fmla="val 7410"/>
            </a:avLst>
          </a:prstGeom>
          <a:solidFill>
            <a:srgbClr val="032349"/>
          </a:solidFill>
          <a:ln/>
        </p:spPr>
        <p:txBody>
          <a:bodyPr/>
          <a:lstStyle/>
          <a:p>
            <a:endParaRPr lang="en-US"/>
          </a:p>
        </p:txBody>
      </p:sp>
      <p:sp>
        <p:nvSpPr>
          <p:cNvPr id="5" name="Text 2"/>
          <p:cNvSpPr/>
          <p:nvPr/>
        </p:nvSpPr>
        <p:spPr>
          <a:xfrm>
            <a:off x="4126587" y="6538793"/>
            <a:ext cx="411480" cy="246936"/>
          </a:xfrm>
          <a:prstGeom prst="rect">
            <a:avLst/>
          </a:prstGeom>
          <a:noFill/>
          <a:ln/>
        </p:spPr>
        <p:txBody>
          <a:bodyPr wrap="none" lIns="0" tIns="0" rIns="0" bIns="0" rtlCol="0" anchor="t"/>
          <a:lstStyle/>
          <a:p>
            <a:pPr marL="0" indent="0" algn="l">
              <a:lnSpc>
                <a:spcPts val="1900"/>
              </a:lnSpc>
              <a:buNone/>
            </a:pPr>
            <a:r>
              <a:rPr lang="en-US" sz="1900" dirty="0">
                <a:solidFill>
                  <a:srgbClr val="05346C"/>
                </a:solidFill>
                <a:latin typeface="Montserrat" pitchFamily="34" charset="0"/>
                <a:ea typeface="Montserrat" pitchFamily="34" charset="-122"/>
                <a:cs typeface="Montserrat" pitchFamily="34" charset="-120"/>
              </a:rPr>
              <a:t>Yes</a:t>
            </a:r>
            <a:endParaRPr lang="en-US" sz="1900" dirty="0"/>
          </a:p>
        </p:txBody>
      </p:sp>
      <p:sp>
        <p:nvSpPr>
          <p:cNvPr id="6" name="Shape 3"/>
          <p:cNvSpPr/>
          <p:nvPr/>
        </p:nvSpPr>
        <p:spPr>
          <a:xfrm>
            <a:off x="4690467" y="6538793"/>
            <a:ext cx="246817" cy="246817"/>
          </a:xfrm>
          <a:prstGeom prst="roundRect">
            <a:avLst>
              <a:gd name="adj" fmla="val 7410"/>
            </a:avLst>
          </a:prstGeom>
          <a:solidFill>
            <a:srgbClr val="157BF4"/>
          </a:solidFill>
          <a:ln/>
        </p:spPr>
        <p:txBody>
          <a:bodyPr/>
          <a:lstStyle/>
          <a:p>
            <a:endParaRPr lang="en-US"/>
          </a:p>
        </p:txBody>
      </p:sp>
      <p:sp>
        <p:nvSpPr>
          <p:cNvPr id="7" name="Text 4"/>
          <p:cNvSpPr/>
          <p:nvPr/>
        </p:nvSpPr>
        <p:spPr>
          <a:xfrm>
            <a:off x="4998244" y="6538793"/>
            <a:ext cx="355521" cy="246936"/>
          </a:xfrm>
          <a:prstGeom prst="rect">
            <a:avLst/>
          </a:prstGeom>
          <a:noFill/>
          <a:ln/>
        </p:spPr>
        <p:txBody>
          <a:bodyPr wrap="none" lIns="0" tIns="0" rIns="0" bIns="0" rtlCol="0" anchor="t"/>
          <a:lstStyle/>
          <a:p>
            <a:pPr marL="0" indent="0" algn="l">
              <a:lnSpc>
                <a:spcPts val="1900"/>
              </a:lnSpc>
              <a:buNone/>
            </a:pPr>
            <a:r>
              <a:rPr lang="en-US" sz="1900" dirty="0">
                <a:solidFill>
                  <a:srgbClr val="05346C"/>
                </a:solidFill>
                <a:latin typeface="Montserrat" pitchFamily="34" charset="0"/>
                <a:ea typeface="Montserrat" pitchFamily="34" charset="-122"/>
                <a:cs typeface="Montserrat" pitchFamily="34" charset="-120"/>
              </a:rPr>
              <a:t>No</a:t>
            </a:r>
            <a:endParaRPr lang="en-US" sz="1900" dirty="0"/>
          </a:p>
        </p:txBody>
      </p:sp>
      <p:sp>
        <p:nvSpPr>
          <p:cNvPr id="8" name="Text 5"/>
          <p:cNvSpPr/>
          <p:nvPr/>
        </p:nvSpPr>
        <p:spPr>
          <a:xfrm>
            <a:off x="8974336" y="2554724"/>
            <a:ext cx="4799528" cy="925592"/>
          </a:xfrm>
          <a:prstGeom prst="rect">
            <a:avLst/>
          </a:prstGeom>
          <a:noFill/>
          <a:ln/>
        </p:spPr>
        <p:txBody>
          <a:bodyPr wrap="square" lIns="0" tIns="0" rIns="0" bIns="0" rtlCol="0" anchor="t"/>
          <a:lstStyle/>
          <a:p>
            <a:pPr marL="0" indent="0" algn="l">
              <a:lnSpc>
                <a:spcPts val="3600"/>
              </a:lnSpc>
              <a:buNone/>
            </a:pPr>
            <a:r>
              <a:rPr lang="en-US" sz="2900" b="1" dirty="0">
                <a:solidFill>
                  <a:srgbClr val="05346C"/>
                </a:solidFill>
                <a:latin typeface="Montserrat Bold" pitchFamily="34" charset="0"/>
                <a:ea typeface="Montserrat Bold" pitchFamily="34" charset="-122"/>
                <a:cs typeface="Montserrat Bold" pitchFamily="34" charset="-120"/>
              </a:rPr>
              <a:t>MEMBERS AND NONMEMBERS</a:t>
            </a:r>
            <a:endParaRPr lang="en-US" sz="2900" dirty="0"/>
          </a:p>
        </p:txBody>
      </p:sp>
      <p:sp>
        <p:nvSpPr>
          <p:cNvPr id="9" name="Text 6"/>
          <p:cNvSpPr/>
          <p:nvPr/>
        </p:nvSpPr>
        <p:spPr>
          <a:xfrm>
            <a:off x="8974336" y="3727133"/>
            <a:ext cx="4799528" cy="1580198"/>
          </a:xfrm>
          <a:prstGeom prst="rect">
            <a:avLst/>
          </a:prstGeom>
          <a:noFill/>
          <a:ln/>
        </p:spPr>
        <p:txBody>
          <a:bodyPr wrap="square" lIns="0" tIns="0" rIns="0" bIns="0" rtlCol="0" anchor="t"/>
          <a:lstStyle/>
          <a:p>
            <a:pPr marL="0" indent="0" algn="l">
              <a:lnSpc>
                <a:spcPts val="3100"/>
              </a:lnSpc>
              <a:buNone/>
            </a:pPr>
            <a:r>
              <a:rPr lang="en-US" sz="1900" dirty="0">
                <a:solidFill>
                  <a:srgbClr val="05346C"/>
                </a:solidFill>
                <a:latin typeface="Montserrat" pitchFamily="34" charset="0"/>
                <a:ea typeface="Montserrat" pitchFamily="34" charset="-122"/>
                <a:cs typeface="Montserrat" pitchFamily="34" charset="-120"/>
              </a:rPr>
              <a:t>Survey questions were asked based on member status. 60% of respondents were members and 40% were nonmembers. </a:t>
            </a:r>
            <a:endParaRPr lang="en-US"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1828800" y="800814"/>
            <a:ext cx="10995102" cy="1226344"/>
          </a:xfrm>
          <a:prstGeom prst="rect">
            <a:avLst/>
          </a:prstGeom>
          <a:noFill/>
          <a:ln/>
        </p:spPr>
        <p:txBody>
          <a:bodyPr wrap="square" lIns="0" tIns="0" rIns="0" bIns="0" rtlCol="0" anchor="t"/>
          <a:lstStyle/>
          <a:p>
            <a:pPr marL="0" indent="0" algn="l">
              <a:buNone/>
            </a:pPr>
            <a:r>
              <a:rPr lang="en-US" sz="3600" b="1" dirty="0">
                <a:solidFill>
                  <a:srgbClr val="05346C"/>
                </a:solidFill>
                <a:latin typeface="Montserrat Bold" pitchFamily="34" charset="0"/>
                <a:ea typeface="Montserrat Bold" pitchFamily="34" charset="-122"/>
                <a:cs typeface="Montserrat Bold" pitchFamily="34" charset="-120"/>
              </a:rPr>
              <a:t>MEMBER FEEDBACK AND RECOMMENDATIONS</a:t>
            </a:r>
            <a:endParaRPr lang="en-US" sz="3600" dirty="0"/>
          </a:p>
        </p:txBody>
      </p:sp>
      <p:sp>
        <p:nvSpPr>
          <p:cNvPr id="4" name="Shape 2"/>
          <p:cNvSpPr/>
          <p:nvPr/>
        </p:nvSpPr>
        <p:spPr>
          <a:xfrm>
            <a:off x="1891161" y="2292512"/>
            <a:ext cx="3327610" cy="2100434"/>
          </a:xfrm>
          <a:prstGeom prst="roundRect">
            <a:avLst>
              <a:gd name="adj" fmla="val 4212"/>
            </a:avLst>
          </a:prstGeom>
          <a:solidFill>
            <a:srgbClr val="FFFFFF"/>
          </a:solidFill>
          <a:ln w="15240">
            <a:solidFill>
              <a:srgbClr val="B4C9E3"/>
            </a:solidFill>
            <a:prstDash val="solid"/>
          </a:ln>
        </p:spPr>
        <p:txBody>
          <a:bodyPr/>
          <a:lstStyle/>
          <a:p>
            <a:endParaRPr lang="en-US"/>
          </a:p>
        </p:txBody>
      </p:sp>
      <p:sp>
        <p:nvSpPr>
          <p:cNvPr id="5" name="Shape 3"/>
          <p:cNvSpPr/>
          <p:nvPr/>
        </p:nvSpPr>
        <p:spPr>
          <a:xfrm>
            <a:off x="1890241" y="2292512"/>
            <a:ext cx="77340" cy="2100434"/>
          </a:xfrm>
          <a:prstGeom prst="roundRect">
            <a:avLst>
              <a:gd name="adj" fmla="val 15000"/>
            </a:avLst>
          </a:prstGeom>
          <a:solidFill>
            <a:srgbClr val="05346C"/>
          </a:solidFill>
          <a:ln/>
        </p:spPr>
        <p:txBody>
          <a:bodyPr/>
          <a:lstStyle/>
          <a:p>
            <a:endParaRPr lang="en-US"/>
          </a:p>
        </p:txBody>
      </p:sp>
      <p:sp>
        <p:nvSpPr>
          <p:cNvPr id="6" name="Text 4"/>
          <p:cNvSpPr/>
          <p:nvPr/>
        </p:nvSpPr>
        <p:spPr>
          <a:xfrm>
            <a:off x="2075470" y="2713993"/>
            <a:ext cx="2513716" cy="466540"/>
          </a:xfrm>
          <a:prstGeom prst="rect">
            <a:avLst/>
          </a:prstGeom>
          <a:noFill/>
          <a:ln/>
        </p:spPr>
        <p:txBody>
          <a:bodyPr wrap="squar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MEMBERSHIP MODEL EVOLUTION</a:t>
            </a:r>
            <a:endParaRPr lang="en-US" sz="1600" dirty="0"/>
          </a:p>
        </p:txBody>
      </p:sp>
      <p:sp>
        <p:nvSpPr>
          <p:cNvPr id="7" name="Text 5"/>
          <p:cNvSpPr/>
          <p:nvPr/>
        </p:nvSpPr>
        <p:spPr>
          <a:xfrm>
            <a:off x="2070014" y="3249357"/>
            <a:ext cx="2981488" cy="850152"/>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Members celebrate the new individual membership while requesting more inclusive pricing for SMEs, economic regions, and further revenue-based tiers.</a:t>
            </a:r>
            <a:endParaRPr lang="en-US" sz="1100" dirty="0"/>
          </a:p>
        </p:txBody>
      </p:sp>
      <p:sp>
        <p:nvSpPr>
          <p:cNvPr id="8" name="Shape 6"/>
          <p:cNvSpPr/>
          <p:nvPr/>
        </p:nvSpPr>
        <p:spPr>
          <a:xfrm>
            <a:off x="5579418" y="2319448"/>
            <a:ext cx="3235950" cy="2100434"/>
          </a:xfrm>
          <a:prstGeom prst="roundRect">
            <a:avLst>
              <a:gd name="adj" fmla="val 4212"/>
            </a:avLst>
          </a:prstGeom>
          <a:solidFill>
            <a:srgbClr val="FFFFFF"/>
          </a:solidFill>
          <a:ln w="15240">
            <a:solidFill>
              <a:srgbClr val="B4C9E3"/>
            </a:solidFill>
            <a:prstDash val="solid"/>
          </a:ln>
        </p:spPr>
        <p:txBody>
          <a:bodyPr/>
          <a:lstStyle/>
          <a:p>
            <a:endParaRPr lang="en-US" dirty="0"/>
          </a:p>
        </p:txBody>
      </p:sp>
      <p:sp>
        <p:nvSpPr>
          <p:cNvPr id="9" name="Shape 7"/>
          <p:cNvSpPr/>
          <p:nvPr/>
        </p:nvSpPr>
        <p:spPr>
          <a:xfrm>
            <a:off x="5564178" y="2319448"/>
            <a:ext cx="77340" cy="2100434"/>
          </a:xfrm>
          <a:prstGeom prst="roundRect">
            <a:avLst>
              <a:gd name="adj" fmla="val 15000"/>
            </a:avLst>
          </a:prstGeom>
          <a:solidFill>
            <a:srgbClr val="05346C"/>
          </a:solidFill>
          <a:ln/>
        </p:spPr>
        <p:txBody>
          <a:bodyPr/>
          <a:lstStyle/>
          <a:p>
            <a:endParaRPr lang="en-US"/>
          </a:p>
        </p:txBody>
      </p:sp>
      <p:sp>
        <p:nvSpPr>
          <p:cNvPr id="10" name="Text 8"/>
          <p:cNvSpPr/>
          <p:nvPr/>
        </p:nvSpPr>
        <p:spPr>
          <a:xfrm>
            <a:off x="5763727" y="2732594"/>
            <a:ext cx="2210246" cy="233269"/>
          </a:xfrm>
          <a:prstGeom prst="rect">
            <a:avLst/>
          </a:prstGeom>
          <a:noFill/>
          <a:ln/>
        </p:spPr>
        <p:txBody>
          <a:bodyPr wrap="non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CONTENT PRIORITIES</a:t>
            </a:r>
            <a:endParaRPr lang="en-US" sz="1600" dirty="0"/>
          </a:p>
        </p:txBody>
      </p:sp>
      <p:sp>
        <p:nvSpPr>
          <p:cNvPr id="11" name="Text 9"/>
          <p:cNvSpPr/>
          <p:nvPr/>
        </p:nvSpPr>
        <p:spPr>
          <a:xfrm>
            <a:off x="5763726" y="3124605"/>
            <a:ext cx="2884373" cy="990196"/>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Requests for fresh perspectives, diverse speakers, practical implementation, case studies, and content beyond traditional localization focus toward global growth and user experience.</a:t>
            </a:r>
            <a:endParaRPr lang="en-US" sz="1100" dirty="0"/>
          </a:p>
        </p:txBody>
      </p:sp>
      <p:sp>
        <p:nvSpPr>
          <p:cNvPr id="12" name="Shape 10"/>
          <p:cNvSpPr/>
          <p:nvPr/>
        </p:nvSpPr>
        <p:spPr>
          <a:xfrm>
            <a:off x="9237862" y="2292512"/>
            <a:ext cx="3436335" cy="2100434"/>
          </a:xfrm>
          <a:prstGeom prst="roundRect">
            <a:avLst>
              <a:gd name="adj" fmla="val 4212"/>
            </a:avLst>
          </a:prstGeom>
          <a:solidFill>
            <a:srgbClr val="FFFFFF"/>
          </a:solidFill>
          <a:ln w="15240">
            <a:solidFill>
              <a:srgbClr val="B4C9E3"/>
            </a:solidFill>
            <a:prstDash val="solid"/>
          </a:ln>
        </p:spPr>
        <p:txBody>
          <a:bodyPr/>
          <a:lstStyle/>
          <a:p>
            <a:endParaRPr lang="en-US"/>
          </a:p>
        </p:txBody>
      </p:sp>
      <p:sp>
        <p:nvSpPr>
          <p:cNvPr id="13" name="Shape 11"/>
          <p:cNvSpPr/>
          <p:nvPr/>
        </p:nvSpPr>
        <p:spPr>
          <a:xfrm>
            <a:off x="9230968" y="2302048"/>
            <a:ext cx="77340" cy="2100434"/>
          </a:xfrm>
          <a:prstGeom prst="roundRect">
            <a:avLst>
              <a:gd name="adj" fmla="val 15000"/>
            </a:avLst>
          </a:prstGeom>
          <a:solidFill>
            <a:srgbClr val="05346C"/>
          </a:solidFill>
          <a:ln/>
        </p:spPr>
        <p:txBody>
          <a:bodyPr/>
          <a:lstStyle/>
          <a:p>
            <a:endParaRPr lang="en-US"/>
          </a:p>
        </p:txBody>
      </p:sp>
      <p:sp>
        <p:nvSpPr>
          <p:cNvPr id="14" name="Text 12"/>
          <p:cNvSpPr/>
          <p:nvPr/>
        </p:nvSpPr>
        <p:spPr>
          <a:xfrm>
            <a:off x="9389704" y="2637980"/>
            <a:ext cx="2513716" cy="466540"/>
          </a:xfrm>
          <a:prstGeom prst="rect">
            <a:avLst/>
          </a:prstGeom>
          <a:noFill/>
          <a:ln/>
        </p:spPr>
        <p:txBody>
          <a:bodyPr wrap="squar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GEOGRAPHIC REPRESENTATION</a:t>
            </a:r>
            <a:endParaRPr lang="en-US" sz="1600" dirty="0"/>
          </a:p>
        </p:txBody>
      </p:sp>
      <p:sp>
        <p:nvSpPr>
          <p:cNvPr id="15" name="Text 13"/>
          <p:cNvSpPr/>
          <p:nvPr/>
        </p:nvSpPr>
        <p:spPr>
          <a:xfrm>
            <a:off x="9389704" y="3172072"/>
            <a:ext cx="3102311" cy="994988"/>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Members from Latin American and Asia request more regional event representation, noting conferences heavily favor European and North American locations, creating participation barriers.</a:t>
            </a:r>
            <a:endParaRPr lang="en-US" sz="1100" dirty="0"/>
          </a:p>
        </p:txBody>
      </p:sp>
      <p:sp>
        <p:nvSpPr>
          <p:cNvPr id="16" name="Shape 14"/>
          <p:cNvSpPr/>
          <p:nvPr/>
        </p:nvSpPr>
        <p:spPr>
          <a:xfrm>
            <a:off x="1842628" y="4762429"/>
            <a:ext cx="3376143" cy="1921306"/>
          </a:xfrm>
          <a:prstGeom prst="roundRect">
            <a:avLst>
              <a:gd name="adj" fmla="val 4605"/>
            </a:avLst>
          </a:prstGeom>
          <a:solidFill>
            <a:srgbClr val="FFFFFF"/>
          </a:solidFill>
          <a:ln w="15240">
            <a:solidFill>
              <a:srgbClr val="B4C9E3"/>
            </a:solidFill>
            <a:prstDash val="solid"/>
          </a:ln>
        </p:spPr>
        <p:txBody>
          <a:bodyPr/>
          <a:lstStyle/>
          <a:p>
            <a:endParaRPr lang="en-US"/>
          </a:p>
        </p:txBody>
      </p:sp>
      <p:sp>
        <p:nvSpPr>
          <p:cNvPr id="17" name="Shape 15"/>
          <p:cNvSpPr/>
          <p:nvPr/>
        </p:nvSpPr>
        <p:spPr>
          <a:xfrm>
            <a:off x="1856318" y="4762429"/>
            <a:ext cx="77340" cy="1921306"/>
          </a:xfrm>
          <a:prstGeom prst="roundRect">
            <a:avLst>
              <a:gd name="adj" fmla="val 15000"/>
            </a:avLst>
          </a:prstGeom>
          <a:solidFill>
            <a:srgbClr val="05346C"/>
          </a:solidFill>
          <a:ln/>
        </p:spPr>
        <p:txBody>
          <a:bodyPr/>
          <a:lstStyle/>
          <a:p>
            <a:endParaRPr lang="en-US"/>
          </a:p>
        </p:txBody>
      </p:sp>
      <p:sp>
        <p:nvSpPr>
          <p:cNvPr id="18" name="Text 16"/>
          <p:cNvSpPr/>
          <p:nvPr/>
        </p:nvSpPr>
        <p:spPr>
          <a:xfrm>
            <a:off x="2026937" y="5193284"/>
            <a:ext cx="2379276" cy="233269"/>
          </a:xfrm>
          <a:prstGeom prst="rect">
            <a:avLst/>
          </a:prstGeom>
          <a:noFill/>
          <a:ln/>
        </p:spPr>
        <p:txBody>
          <a:bodyPr wrap="non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COMMUNITY BUILDING</a:t>
            </a:r>
            <a:endParaRPr lang="en-US" sz="1600" dirty="0"/>
          </a:p>
        </p:txBody>
      </p:sp>
      <p:sp>
        <p:nvSpPr>
          <p:cNvPr id="19" name="Text 17"/>
          <p:cNvSpPr/>
          <p:nvPr/>
        </p:nvSpPr>
        <p:spPr>
          <a:xfrm>
            <a:off x="2035274" y="5580805"/>
            <a:ext cx="3039383" cy="895640"/>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Appreciation for GALA's collegial spirit with suggestions for even more personal interactions and platforms for collaborative problem-solving.</a:t>
            </a:r>
            <a:endParaRPr lang="en-US" sz="1100" dirty="0"/>
          </a:p>
        </p:txBody>
      </p:sp>
      <p:sp>
        <p:nvSpPr>
          <p:cNvPr id="20" name="Shape 18"/>
          <p:cNvSpPr/>
          <p:nvPr/>
        </p:nvSpPr>
        <p:spPr>
          <a:xfrm>
            <a:off x="5544824" y="4762430"/>
            <a:ext cx="3317014" cy="1985708"/>
          </a:xfrm>
          <a:prstGeom prst="roundRect">
            <a:avLst>
              <a:gd name="adj" fmla="val 4605"/>
            </a:avLst>
          </a:prstGeom>
          <a:solidFill>
            <a:srgbClr val="FFFFFF"/>
          </a:solidFill>
          <a:ln w="15240">
            <a:solidFill>
              <a:srgbClr val="B4C9E3"/>
            </a:solidFill>
            <a:prstDash val="solid"/>
          </a:ln>
        </p:spPr>
        <p:txBody>
          <a:bodyPr/>
          <a:lstStyle/>
          <a:p>
            <a:endParaRPr lang="en-US"/>
          </a:p>
        </p:txBody>
      </p:sp>
      <p:sp>
        <p:nvSpPr>
          <p:cNvPr id="21" name="Shape 19"/>
          <p:cNvSpPr/>
          <p:nvPr/>
        </p:nvSpPr>
        <p:spPr>
          <a:xfrm>
            <a:off x="5559639" y="4789365"/>
            <a:ext cx="77340" cy="1950582"/>
          </a:xfrm>
          <a:prstGeom prst="roundRect">
            <a:avLst>
              <a:gd name="adj" fmla="val 15000"/>
            </a:avLst>
          </a:prstGeom>
          <a:solidFill>
            <a:srgbClr val="05346C"/>
          </a:solidFill>
          <a:ln/>
        </p:spPr>
        <p:txBody>
          <a:bodyPr/>
          <a:lstStyle/>
          <a:p>
            <a:endParaRPr lang="en-US"/>
          </a:p>
        </p:txBody>
      </p:sp>
      <p:sp>
        <p:nvSpPr>
          <p:cNvPr id="22" name="Text 20"/>
          <p:cNvSpPr/>
          <p:nvPr/>
        </p:nvSpPr>
        <p:spPr>
          <a:xfrm>
            <a:off x="5749656" y="5168976"/>
            <a:ext cx="2513867" cy="466540"/>
          </a:xfrm>
          <a:prstGeom prst="rect">
            <a:avLst/>
          </a:prstGeom>
          <a:noFill/>
          <a:ln/>
        </p:spPr>
        <p:txBody>
          <a:bodyPr wrap="squar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INCLUSIVE PERSPECTIVES</a:t>
            </a:r>
            <a:endParaRPr lang="en-US" sz="1600" dirty="0"/>
          </a:p>
        </p:txBody>
      </p:sp>
      <p:sp>
        <p:nvSpPr>
          <p:cNvPr id="23" name="Text 21"/>
          <p:cNvSpPr/>
          <p:nvPr/>
        </p:nvSpPr>
        <p:spPr>
          <a:xfrm>
            <a:off x="5734973" y="5732781"/>
            <a:ext cx="2983622" cy="817677"/>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Requests to amplify voices beyond large LSPs, including individual linguists, client-side professionals, and specialists in interpreting and public service language access.</a:t>
            </a:r>
            <a:endParaRPr lang="en-US" sz="1100" dirty="0"/>
          </a:p>
        </p:txBody>
      </p:sp>
      <p:sp>
        <p:nvSpPr>
          <p:cNvPr id="24" name="Shape 22"/>
          <p:cNvSpPr/>
          <p:nvPr/>
        </p:nvSpPr>
        <p:spPr>
          <a:xfrm>
            <a:off x="9211874" y="4762428"/>
            <a:ext cx="3462323" cy="1988949"/>
          </a:xfrm>
          <a:prstGeom prst="roundRect">
            <a:avLst>
              <a:gd name="adj" fmla="val 4605"/>
            </a:avLst>
          </a:prstGeom>
          <a:solidFill>
            <a:srgbClr val="FFFFFF"/>
          </a:solidFill>
          <a:ln w="15240">
            <a:solidFill>
              <a:srgbClr val="B4C9E3"/>
            </a:solidFill>
            <a:prstDash val="solid"/>
          </a:ln>
        </p:spPr>
        <p:txBody>
          <a:bodyPr/>
          <a:lstStyle/>
          <a:p>
            <a:endParaRPr lang="en-US"/>
          </a:p>
        </p:txBody>
      </p:sp>
      <p:sp>
        <p:nvSpPr>
          <p:cNvPr id="25" name="Shape 23"/>
          <p:cNvSpPr/>
          <p:nvPr/>
        </p:nvSpPr>
        <p:spPr>
          <a:xfrm>
            <a:off x="9209418" y="4774138"/>
            <a:ext cx="77340" cy="1921306"/>
          </a:xfrm>
          <a:prstGeom prst="roundRect">
            <a:avLst>
              <a:gd name="adj" fmla="val 15000"/>
            </a:avLst>
          </a:prstGeom>
          <a:solidFill>
            <a:srgbClr val="05346C"/>
          </a:solidFill>
          <a:ln/>
        </p:spPr>
        <p:txBody>
          <a:bodyPr/>
          <a:lstStyle/>
          <a:p>
            <a:endParaRPr lang="en-US"/>
          </a:p>
        </p:txBody>
      </p:sp>
      <p:sp>
        <p:nvSpPr>
          <p:cNvPr id="26" name="Text 24"/>
          <p:cNvSpPr/>
          <p:nvPr/>
        </p:nvSpPr>
        <p:spPr>
          <a:xfrm>
            <a:off x="9389704" y="5076648"/>
            <a:ext cx="2513716" cy="466540"/>
          </a:xfrm>
          <a:prstGeom prst="rect">
            <a:avLst/>
          </a:prstGeom>
          <a:noFill/>
          <a:ln/>
        </p:spPr>
        <p:txBody>
          <a:bodyPr wrap="square" lIns="0" tIns="0" rIns="0" bIns="0" rtlCol="0" anchor="t"/>
          <a:lstStyle/>
          <a:p>
            <a:pPr marL="0" indent="0" algn="l">
              <a:buNone/>
            </a:pPr>
            <a:r>
              <a:rPr lang="en-US" sz="1600" b="1" dirty="0">
                <a:solidFill>
                  <a:srgbClr val="05346C"/>
                </a:solidFill>
                <a:latin typeface="Montserrat Bold" pitchFamily="34" charset="0"/>
                <a:ea typeface="Montserrat Bold" pitchFamily="34" charset="-122"/>
                <a:cs typeface="Montserrat Bold" pitchFamily="34" charset="-120"/>
              </a:rPr>
              <a:t>EDUCATIONAL PARTNERSHIPS</a:t>
            </a:r>
            <a:endParaRPr lang="en-US" sz="1600" dirty="0"/>
          </a:p>
        </p:txBody>
      </p:sp>
      <p:sp>
        <p:nvSpPr>
          <p:cNvPr id="27" name="Text 25"/>
          <p:cNvSpPr/>
          <p:nvPr/>
        </p:nvSpPr>
        <p:spPr>
          <a:xfrm>
            <a:off x="9386106" y="5702537"/>
            <a:ext cx="3200173" cy="755492"/>
          </a:xfrm>
          <a:prstGeom prst="rect">
            <a:avLst/>
          </a:prstGeom>
          <a:noFill/>
          <a:ln/>
        </p:spPr>
        <p:txBody>
          <a:bodyPr wrap="square" lIns="0" tIns="0" rIns="0" bIns="0" rtlCol="0" anchor="t"/>
          <a:lstStyle/>
          <a:p>
            <a:pPr marL="0" indent="0" algn="l">
              <a:buNone/>
            </a:pPr>
            <a:r>
              <a:rPr lang="en-US" sz="1100" dirty="0">
                <a:solidFill>
                  <a:srgbClr val="05346C"/>
                </a:solidFill>
                <a:latin typeface="Montserrat" pitchFamily="34" charset="0"/>
                <a:ea typeface="Montserrat" pitchFamily="34" charset="-122"/>
                <a:cs typeface="Montserrat" pitchFamily="34" charset="-120"/>
              </a:rPr>
              <a:t>Closer industry-university collaboration could modernize curricula, prepare graduates for current realities, and address the gap between education and industry needs.</a:t>
            </a:r>
            <a:endParaRPr lang="en-US" sz="1100" dirty="0"/>
          </a:p>
        </p:txBody>
      </p:sp>
      <p:sp>
        <p:nvSpPr>
          <p:cNvPr id="28" name="Text 26"/>
          <p:cNvSpPr/>
          <p:nvPr/>
        </p:nvSpPr>
        <p:spPr>
          <a:xfrm>
            <a:off x="1818249" y="7053218"/>
            <a:ext cx="10957963" cy="895640"/>
          </a:xfrm>
          <a:prstGeom prst="rect">
            <a:avLst/>
          </a:prstGeom>
          <a:noFill/>
          <a:ln/>
        </p:spPr>
        <p:txBody>
          <a:bodyPr wrap="square" lIns="0" tIns="0" rIns="0" bIns="0" rtlCol="0" anchor="t"/>
          <a:lstStyle/>
          <a:p>
            <a:r>
              <a:rPr lang="en-US" sz="1400" dirty="0">
                <a:solidFill>
                  <a:srgbClr val="05346C"/>
                </a:solidFill>
                <a:latin typeface="Montserrat" pitchFamily="34" charset="0"/>
                <a:ea typeface="Montserrat" pitchFamily="34" charset="-122"/>
                <a:cs typeface="Montserrat" pitchFamily="34" charset="-120"/>
              </a:rPr>
              <a:t>Multiple respondents expressed appreciation for GALA staff professionalism and volunteer leadership quality. Calls for transparency around industry challenges, particularly AI's market impact and sustainable pricing models, suggests members value GALA as a trusted truth-teller capable of facilitating honest dialogue.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060728" y="1079183"/>
            <a:ext cx="10160318" cy="685800"/>
          </a:xfrm>
          <a:prstGeom prst="rect">
            <a:avLst/>
          </a:prstGeom>
          <a:noFill/>
          <a:ln/>
        </p:spPr>
        <p:txBody>
          <a:bodyPr wrap="none" lIns="0" tIns="0" rIns="0" bIns="0" rtlCol="0" anchor="t"/>
          <a:lstStyle/>
          <a:p>
            <a:pPr marL="0" indent="0" algn="l">
              <a:lnSpc>
                <a:spcPts val="5400"/>
              </a:lnSpc>
              <a:buNone/>
            </a:pPr>
            <a:r>
              <a:rPr lang="en-US" sz="4300" b="1" dirty="0">
                <a:solidFill>
                  <a:srgbClr val="05346C"/>
                </a:solidFill>
                <a:latin typeface="Montserrat Bold" pitchFamily="34" charset="0"/>
                <a:ea typeface="Montserrat Bold" pitchFamily="34" charset="-122"/>
                <a:cs typeface="Montserrat Bold" pitchFamily="34" charset="-120"/>
              </a:rPr>
              <a:t>OTHER INDUSTRY ORGANIZATIONS</a:t>
            </a:r>
            <a:endParaRPr lang="en-US" sz="4300" dirty="0"/>
          </a:p>
        </p:txBody>
      </p:sp>
      <p:sp>
        <p:nvSpPr>
          <p:cNvPr id="3" name="Text 1"/>
          <p:cNvSpPr/>
          <p:nvPr/>
        </p:nvSpPr>
        <p:spPr>
          <a:xfrm>
            <a:off x="1060728" y="2564487"/>
            <a:ext cx="4625697" cy="411480"/>
          </a:xfrm>
          <a:prstGeom prst="rect">
            <a:avLst/>
          </a:prstGeom>
          <a:noFill/>
          <a:ln/>
        </p:spPr>
        <p:txBody>
          <a:bodyPr wrap="none" lIns="0" tIns="0" rIns="0" bIns="0" rtlCol="0" anchor="t"/>
          <a:lstStyle/>
          <a:p>
            <a:pPr marL="0" indent="0" algn="l">
              <a:lnSpc>
                <a:spcPts val="3200"/>
              </a:lnSpc>
              <a:buNone/>
            </a:pPr>
            <a:r>
              <a:rPr lang="en-US" sz="2550" b="1" dirty="0">
                <a:solidFill>
                  <a:srgbClr val="05346C"/>
                </a:solidFill>
                <a:latin typeface="Montserrat Bold" pitchFamily="34" charset="0"/>
                <a:ea typeface="Montserrat Bold" pitchFamily="34" charset="-122"/>
                <a:cs typeface="Montserrat Bold" pitchFamily="34" charset="-120"/>
              </a:rPr>
              <a:t>MEMBERSHIP LANDSCAPE</a:t>
            </a:r>
            <a:endParaRPr lang="en-US" sz="2550" dirty="0"/>
          </a:p>
        </p:txBody>
      </p:sp>
      <p:sp>
        <p:nvSpPr>
          <p:cNvPr id="4" name="Text 2"/>
          <p:cNvSpPr/>
          <p:nvPr/>
        </p:nvSpPr>
        <p:spPr>
          <a:xfrm>
            <a:off x="1060728" y="3170991"/>
            <a:ext cx="4625697" cy="3285565"/>
          </a:xfrm>
          <a:prstGeom prst="rect">
            <a:avLst/>
          </a:prstGeom>
          <a:noFill/>
          <a:ln/>
        </p:spPr>
        <p:txBody>
          <a:bodyPr wrap="square" lIns="0" tIns="0" rIns="0" bIns="0" rtlCol="0" anchor="t"/>
          <a:lstStyle/>
          <a:p>
            <a:pPr marL="0" indent="0" algn="l">
              <a:lnSpc>
                <a:spcPts val="2600"/>
              </a:lnSpc>
              <a:buNone/>
            </a:pPr>
            <a:r>
              <a:rPr lang="en-US" sz="2000" dirty="0">
                <a:solidFill>
                  <a:srgbClr val="05346C"/>
                </a:solidFill>
                <a:latin typeface="Montserrat" pitchFamily="34" charset="0"/>
                <a:ea typeface="Montserrat" pitchFamily="34" charset="-122"/>
                <a:cs typeface="Montserrat" pitchFamily="34" charset="-120"/>
              </a:rPr>
              <a:t>Nearly half of respondents (member and nonmember alike) are not members of other industry associations. </a:t>
            </a:r>
          </a:p>
          <a:p>
            <a:pPr marL="0" indent="0" algn="l">
              <a:lnSpc>
                <a:spcPts val="2600"/>
              </a:lnSpc>
              <a:buNone/>
            </a:pPr>
            <a:endParaRPr lang="en-US" sz="2000" dirty="0">
              <a:solidFill>
                <a:srgbClr val="05346C"/>
              </a:solidFill>
              <a:latin typeface="Montserrat" pitchFamily="34" charset="0"/>
              <a:ea typeface="Montserrat" pitchFamily="34" charset="-122"/>
              <a:cs typeface="Montserrat" pitchFamily="34" charset="-120"/>
            </a:endParaRPr>
          </a:p>
          <a:p>
            <a:pPr marL="0" indent="0" algn="l">
              <a:lnSpc>
                <a:spcPts val="2600"/>
              </a:lnSpc>
              <a:buNone/>
            </a:pPr>
            <a:r>
              <a:rPr lang="en-US" sz="2000" dirty="0">
                <a:solidFill>
                  <a:srgbClr val="05346C"/>
                </a:solidFill>
                <a:latin typeface="Montserrat" pitchFamily="34" charset="0"/>
                <a:ea typeface="Montserrat" pitchFamily="34" charset="-122"/>
                <a:cs typeface="Montserrat" pitchFamily="34" charset="-120"/>
              </a:rPr>
              <a:t>Of those who have multiple memberships, they are most likely to also be members of their regional association.</a:t>
            </a:r>
            <a:endParaRPr lang="en-US" sz="2000" dirty="0"/>
          </a:p>
        </p:txBody>
      </p:sp>
      <p:sp>
        <p:nvSpPr>
          <p:cNvPr id="7" name="Text 5"/>
          <p:cNvSpPr/>
          <p:nvPr/>
        </p:nvSpPr>
        <p:spPr>
          <a:xfrm>
            <a:off x="7590473" y="2233017"/>
            <a:ext cx="5986820" cy="331470"/>
          </a:xfrm>
          <a:prstGeom prst="rect">
            <a:avLst/>
          </a:prstGeom>
          <a:noFill/>
          <a:ln/>
        </p:spPr>
        <p:txBody>
          <a:bodyPr wrap="none" lIns="0" tIns="0" rIns="0" bIns="0" rtlCol="0" anchor="t"/>
          <a:lstStyle/>
          <a:p>
            <a:pPr marL="0" indent="0" algn="l">
              <a:lnSpc>
                <a:spcPts val="2600"/>
              </a:lnSpc>
              <a:buNone/>
            </a:pPr>
            <a:endParaRPr lang="en-US" sz="1700" dirty="0"/>
          </a:p>
        </p:txBody>
      </p:sp>
      <p:pic>
        <p:nvPicPr>
          <p:cNvPr id="8" name="Image 0" descr="preencoded.png"/>
          <p:cNvPicPr>
            <a:picLocks noChangeAspect="1"/>
          </p:cNvPicPr>
          <p:nvPr/>
        </p:nvPicPr>
        <p:blipFill>
          <a:blip r:embed="rId3"/>
          <a:stretch>
            <a:fillRect/>
          </a:stretch>
        </p:blipFill>
        <p:spPr>
          <a:xfrm>
            <a:off x="6278137" y="2398752"/>
            <a:ext cx="6262240" cy="4688924"/>
          </a:xfrm>
          <a:prstGeom prst="rect">
            <a:avLst/>
          </a:prstGeom>
        </p:spPr>
      </p:pic>
      <p:sp>
        <p:nvSpPr>
          <p:cNvPr id="9" name="Text 6"/>
          <p:cNvSpPr/>
          <p:nvPr/>
        </p:nvSpPr>
        <p:spPr>
          <a:xfrm>
            <a:off x="7590473" y="6709648"/>
            <a:ext cx="5986820" cy="265271"/>
          </a:xfrm>
          <a:prstGeom prst="rect">
            <a:avLst/>
          </a:prstGeom>
          <a:noFill/>
          <a:ln/>
        </p:spPr>
        <p:txBody>
          <a:bodyPr wrap="none" lIns="0" tIns="0" rIns="0" bIns="0" rtlCol="0" anchor="t"/>
          <a:lstStyle/>
          <a:p>
            <a:pPr marL="0" indent="0" algn="l">
              <a:lnSpc>
                <a:spcPts val="2050"/>
              </a:lnSpc>
              <a:buNone/>
            </a:pP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2638782" y="461843"/>
            <a:ext cx="8529995" cy="512683"/>
          </a:xfrm>
          <a:prstGeom prst="rect">
            <a:avLst/>
          </a:prstGeom>
          <a:noFill/>
          <a:ln/>
        </p:spPr>
        <p:txBody>
          <a:bodyPr wrap="none" lIns="0" tIns="0" rIns="0" bIns="0" rtlCol="0" anchor="t"/>
          <a:lstStyle/>
          <a:p>
            <a:pPr marL="0" indent="0" algn="l">
              <a:lnSpc>
                <a:spcPts val="4000"/>
              </a:lnSpc>
              <a:buNone/>
            </a:pPr>
            <a:r>
              <a:rPr lang="en-US" sz="3600" b="1" dirty="0">
                <a:solidFill>
                  <a:srgbClr val="05346C"/>
                </a:solidFill>
                <a:latin typeface="Montserrat Bold" pitchFamily="34" charset="0"/>
                <a:ea typeface="Montserrat Bold" pitchFamily="34" charset="-122"/>
                <a:cs typeface="Montserrat Bold" pitchFamily="34" charset="-120"/>
              </a:rPr>
              <a:t>TOP REASONS FOR GALA MEMBERSHIP</a:t>
            </a:r>
            <a:endParaRPr lang="en-US" sz="3600" dirty="0"/>
          </a:p>
        </p:txBody>
      </p:sp>
      <p:sp>
        <p:nvSpPr>
          <p:cNvPr id="3" name="Text 1"/>
          <p:cNvSpPr/>
          <p:nvPr/>
        </p:nvSpPr>
        <p:spPr>
          <a:xfrm>
            <a:off x="2638782" y="1460892"/>
            <a:ext cx="9352836" cy="647421"/>
          </a:xfrm>
          <a:prstGeom prst="rect">
            <a:avLst/>
          </a:prstGeom>
          <a:noFill/>
          <a:ln/>
        </p:spPr>
        <p:txBody>
          <a:bodyPr wrap="square" lIns="0" tIns="0" rIns="0" bIns="0" rtlCol="0" anchor="t"/>
          <a:lstStyle/>
          <a:p>
            <a:pPr marL="0" indent="0" algn="l">
              <a:lnSpc>
                <a:spcPts val="1700"/>
              </a:lnSpc>
              <a:buNone/>
            </a:pPr>
            <a:r>
              <a:rPr lang="en-US" sz="1400" dirty="0">
                <a:solidFill>
                  <a:srgbClr val="05346C"/>
                </a:solidFill>
                <a:latin typeface="Montserrat" pitchFamily="34" charset="0"/>
                <a:ea typeface="Montserrat" pitchFamily="34" charset="-122"/>
                <a:cs typeface="Montserrat" pitchFamily="34" charset="-120"/>
              </a:rPr>
              <a:t>GALA members prioritize learning and professional community above all else. Understanding trends, best practices, and emerging technologies drives 80% of respondents. </a:t>
            </a:r>
            <a:endParaRPr lang="en-US" sz="1400" dirty="0"/>
          </a:p>
        </p:txBody>
      </p:sp>
      <p:pic>
        <p:nvPicPr>
          <p:cNvPr id="4" name="Image 0" descr="preencoded.png"/>
          <p:cNvPicPr>
            <a:picLocks noChangeAspect="1"/>
          </p:cNvPicPr>
          <p:nvPr/>
        </p:nvPicPr>
        <p:blipFill>
          <a:blip r:embed="rId3"/>
          <a:stretch>
            <a:fillRect/>
          </a:stretch>
        </p:blipFill>
        <p:spPr>
          <a:xfrm>
            <a:off x="2638782" y="2108963"/>
            <a:ext cx="9352836" cy="52375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56178" y="678061"/>
            <a:ext cx="7803475" cy="764381"/>
          </a:xfrm>
          <a:prstGeom prst="rect">
            <a:avLst/>
          </a:prstGeom>
          <a:noFill/>
          <a:ln/>
        </p:spPr>
        <p:txBody>
          <a:bodyPr wrap="none" lIns="0" tIns="0" rIns="0" bIns="0" rtlCol="0" anchor="t"/>
          <a:lstStyle/>
          <a:p>
            <a:pPr marL="0" indent="0" algn="l">
              <a:lnSpc>
                <a:spcPts val="6000"/>
              </a:lnSpc>
              <a:buNone/>
            </a:pPr>
            <a:r>
              <a:rPr lang="en-US" sz="4800" b="1" dirty="0">
                <a:solidFill>
                  <a:srgbClr val="05346C"/>
                </a:solidFill>
                <a:latin typeface="Montserrat Bold" pitchFamily="34" charset="0"/>
                <a:ea typeface="Montserrat Bold" pitchFamily="34" charset="-122"/>
                <a:cs typeface="Montserrat Bold" pitchFamily="34" charset="-120"/>
              </a:rPr>
              <a:t>BARRIERS TO RENEWAL</a:t>
            </a:r>
            <a:endParaRPr lang="en-US" sz="4800" dirty="0"/>
          </a:p>
        </p:txBody>
      </p:sp>
      <p:sp>
        <p:nvSpPr>
          <p:cNvPr id="3" name="Text 1"/>
          <p:cNvSpPr/>
          <p:nvPr/>
        </p:nvSpPr>
        <p:spPr>
          <a:xfrm>
            <a:off x="856178" y="1927146"/>
            <a:ext cx="12918043" cy="389573"/>
          </a:xfrm>
          <a:prstGeom prst="rect">
            <a:avLst/>
          </a:prstGeom>
          <a:noFill/>
          <a:ln/>
        </p:spPr>
        <p:txBody>
          <a:bodyPr wrap="none" lIns="0" tIns="0" rIns="0" bIns="0" rtlCol="0" anchor="t"/>
          <a:lstStyle/>
          <a:p>
            <a:pPr marL="0" indent="0" algn="l">
              <a:lnSpc>
                <a:spcPts val="3050"/>
              </a:lnSpc>
              <a:buNone/>
            </a:pPr>
            <a:endParaRPr lang="en-US" sz="1900" dirty="0"/>
          </a:p>
        </p:txBody>
      </p:sp>
      <p:pic>
        <p:nvPicPr>
          <p:cNvPr id="4" name="Image 0" descr="preencoded.png"/>
          <p:cNvPicPr>
            <a:picLocks noChangeAspect="1"/>
          </p:cNvPicPr>
          <p:nvPr/>
        </p:nvPicPr>
        <p:blipFill>
          <a:blip r:embed="rId3"/>
          <a:stretch>
            <a:fillRect/>
          </a:stretch>
        </p:blipFill>
        <p:spPr>
          <a:xfrm>
            <a:off x="856178" y="2316720"/>
            <a:ext cx="6198814" cy="4962048"/>
          </a:xfrm>
          <a:prstGeom prst="rect">
            <a:avLst/>
          </a:prstGeom>
        </p:spPr>
      </p:pic>
      <p:sp>
        <p:nvSpPr>
          <p:cNvPr id="5" name="Text 2"/>
          <p:cNvSpPr/>
          <p:nvPr/>
        </p:nvSpPr>
        <p:spPr>
          <a:xfrm>
            <a:off x="8643657" y="2316720"/>
            <a:ext cx="3304612" cy="458629"/>
          </a:xfrm>
          <a:prstGeom prst="rect">
            <a:avLst/>
          </a:prstGeom>
          <a:noFill/>
          <a:ln/>
        </p:spPr>
        <p:txBody>
          <a:bodyPr wrap="none" lIns="0" tIns="0" rIns="0" bIns="0" rtlCol="0" anchor="t"/>
          <a:lstStyle/>
          <a:p>
            <a:pPr marL="0" indent="0" algn="l">
              <a:lnSpc>
                <a:spcPts val="3600"/>
              </a:lnSpc>
              <a:buNone/>
            </a:pPr>
            <a:r>
              <a:rPr lang="en-US" sz="2850" b="1" dirty="0">
                <a:solidFill>
                  <a:srgbClr val="05346C"/>
                </a:solidFill>
                <a:latin typeface="Montserrat Bold" pitchFamily="34" charset="0"/>
                <a:ea typeface="Montserrat Bold" pitchFamily="34" charset="-122"/>
                <a:cs typeface="Montserrat Bold" pitchFamily="34" charset="-120"/>
              </a:rPr>
              <a:t>KEY FINDINGS</a:t>
            </a:r>
            <a:endParaRPr lang="en-US" sz="2850" dirty="0"/>
          </a:p>
        </p:txBody>
      </p:sp>
      <p:sp>
        <p:nvSpPr>
          <p:cNvPr id="6" name="Text 3"/>
          <p:cNvSpPr/>
          <p:nvPr/>
        </p:nvSpPr>
        <p:spPr>
          <a:xfrm>
            <a:off x="8643657" y="3017641"/>
            <a:ext cx="4923931" cy="1947862"/>
          </a:xfrm>
          <a:prstGeom prst="rect">
            <a:avLst/>
          </a:prstGeom>
          <a:noFill/>
          <a:ln/>
        </p:spPr>
        <p:txBody>
          <a:bodyPr wrap="square" lIns="0" tIns="0" rIns="0" bIns="0" rtlCol="0" anchor="t"/>
          <a:lstStyle/>
          <a:p>
            <a:pPr>
              <a:lnSpc>
                <a:spcPts val="3050"/>
              </a:lnSpc>
            </a:pPr>
            <a:r>
              <a:rPr lang="en-US" sz="1900" dirty="0">
                <a:solidFill>
                  <a:srgbClr val="05346C"/>
                </a:solidFill>
                <a:latin typeface="Montserrat" pitchFamily="34" charset="0"/>
                <a:ea typeface="Montserrat" pitchFamily="34" charset="-122"/>
                <a:cs typeface="Montserrat" pitchFamily="34" charset="-120"/>
              </a:rPr>
              <a:t>Budget constraints are the primary challenge for renewal, affecting 40% of members.</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706892" y="838080"/>
            <a:ext cx="9250825" cy="691157"/>
          </a:xfrm>
          <a:prstGeom prst="rect">
            <a:avLst/>
          </a:prstGeom>
          <a:noFill/>
          <a:ln/>
        </p:spPr>
        <p:txBody>
          <a:bodyPr wrap="none" lIns="0" tIns="0" rIns="0" bIns="0" rtlCol="0" anchor="t"/>
          <a:lstStyle/>
          <a:p>
            <a:pPr marL="0" indent="0" algn="l">
              <a:lnSpc>
                <a:spcPts val="3100"/>
              </a:lnSpc>
              <a:buNone/>
            </a:pPr>
            <a:r>
              <a:rPr lang="en-US" sz="4000" b="1" dirty="0">
                <a:solidFill>
                  <a:srgbClr val="05346C"/>
                </a:solidFill>
                <a:latin typeface="Montserrat Bold" pitchFamily="34" charset="0"/>
                <a:ea typeface="Montserrat Bold" pitchFamily="34" charset="-122"/>
                <a:cs typeface="Montserrat Bold" pitchFamily="34" charset="-120"/>
              </a:rPr>
              <a:t>BARRIERS TO JOINING GALA</a:t>
            </a:r>
            <a:endParaRPr lang="en-US" sz="4000" dirty="0"/>
          </a:p>
        </p:txBody>
      </p:sp>
      <p:sp>
        <p:nvSpPr>
          <p:cNvPr id="4" name="Text 2"/>
          <p:cNvSpPr/>
          <p:nvPr/>
        </p:nvSpPr>
        <p:spPr>
          <a:xfrm>
            <a:off x="4712018" y="2718554"/>
            <a:ext cx="1557218" cy="316468"/>
          </a:xfrm>
          <a:prstGeom prst="rect">
            <a:avLst/>
          </a:prstGeom>
          <a:noFill/>
          <a:ln/>
        </p:spPr>
        <p:txBody>
          <a:bodyPr wrap="none" lIns="0" tIns="0" rIns="0" bIns="0" rtlCol="0" anchor="t"/>
          <a:lstStyle/>
          <a:p>
            <a:pPr marL="0" indent="0" algn="ctr">
              <a:lnSpc>
                <a:spcPts val="2450"/>
              </a:lnSpc>
              <a:buNone/>
            </a:pPr>
            <a:r>
              <a:rPr lang="en-US" sz="2450" b="1" dirty="0">
                <a:solidFill>
                  <a:srgbClr val="05346C"/>
                </a:solidFill>
                <a:latin typeface="Montserrat Bold" pitchFamily="34" charset="0"/>
                <a:ea typeface="Montserrat Bold" pitchFamily="34" charset="-122"/>
                <a:cs typeface="Montserrat Bold" pitchFamily="34" charset="-120"/>
              </a:rPr>
              <a:t>62%</a:t>
            </a:r>
            <a:endParaRPr lang="en-US" sz="2450" dirty="0"/>
          </a:p>
        </p:txBody>
      </p:sp>
      <p:pic>
        <p:nvPicPr>
          <p:cNvPr id="5" name="Image 0" descr="preencoded.png"/>
          <p:cNvPicPr>
            <a:picLocks noChangeAspect="1"/>
          </p:cNvPicPr>
          <p:nvPr/>
        </p:nvPicPr>
        <p:blipFill>
          <a:blip r:embed="rId3"/>
          <a:stretch>
            <a:fillRect/>
          </a:stretch>
        </p:blipFill>
        <p:spPr>
          <a:xfrm>
            <a:off x="4541163" y="1927265"/>
            <a:ext cx="1899047" cy="1899047"/>
          </a:xfrm>
          <a:prstGeom prst="rect">
            <a:avLst/>
          </a:prstGeom>
        </p:spPr>
      </p:pic>
      <p:sp>
        <p:nvSpPr>
          <p:cNvPr id="6" name="Text 3"/>
          <p:cNvSpPr/>
          <p:nvPr/>
        </p:nvSpPr>
        <p:spPr>
          <a:xfrm>
            <a:off x="4526161" y="3922752"/>
            <a:ext cx="1929170" cy="197763"/>
          </a:xfrm>
          <a:prstGeom prst="rect">
            <a:avLst/>
          </a:prstGeom>
          <a:noFill/>
          <a:ln/>
        </p:spPr>
        <p:txBody>
          <a:bodyPr wrap="none" lIns="0" tIns="0" rIns="0" bIns="0" rtlCol="0" anchor="t"/>
          <a:lstStyle/>
          <a:p>
            <a:pPr marL="0" indent="0" algn="ctr">
              <a:lnSpc>
                <a:spcPts val="1550"/>
              </a:lnSpc>
              <a:buNone/>
            </a:pPr>
            <a:r>
              <a:rPr lang="en-US" sz="1200" b="1" dirty="0">
                <a:solidFill>
                  <a:srgbClr val="05346C"/>
                </a:solidFill>
                <a:latin typeface="Montserrat Bold" pitchFamily="34" charset="0"/>
                <a:ea typeface="Montserrat Bold" pitchFamily="34" charset="-122"/>
                <a:cs typeface="Montserrat Bold" pitchFamily="34" charset="-120"/>
              </a:rPr>
              <a:t>BUDGET CONSTRAINTS</a:t>
            </a:r>
            <a:endParaRPr lang="en-US" sz="1200" dirty="0"/>
          </a:p>
        </p:txBody>
      </p:sp>
      <p:sp>
        <p:nvSpPr>
          <p:cNvPr id="7" name="Text 4"/>
          <p:cNvSpPr/>
          <p:nvPr/>
        </p:nvSpPr>
        <p:spPr>
          <a:xfrm>
            <a:off x="8360926" y="2718554"/>
            <a:ext cx="1557218" cy="316468"/>
          </a:xfrm>
          <a:prstGeom prst="rect">
            <a:avLst/>
          </a:prstGeom>
          <a:noFill/>
          <a:ln/>
        </p:spPr>
        <p:txBody>
          <a:bodyPr wrap="none" lIns="0" tIns="0" rIns="0" bIns="0" rtlCol="0" anchor="t"/>
          <a:lstStyle/>
          <a:p>
            <a:pPr marL="0" indent="0" algn="ctr">
              <a:lnSpc>
                <a:spcPts val="2450"/>
              </a:lnSpc>
              <a:buNone/>
            </a:pPr>
            <a:r>
              <a:rPr lang="en-US" sz="2450" b="1" dirty="0">
                <a:solidFill>
                  <a:srgbClr val="05346C"/>
                </a:solidFill>
                <a:latin typeface="Montserrat Bold" pitchFamily="34" charset="0"/>
                <a:ea typeface="Montserrat Bold" pitchFamily="34" charset="-122"/>
                <a:cs typeface="Montserrat Bold" pitchFamily="34" charset="-120"/>
              </a:rPr>
              <a:t>21%</a:t>
            </a:r>
            <a:endParaRPr lang="en-US" sz="2450" dirty="0"/>
          </a:p>
        </p:txBody>
      </p:sp>
      <p:pic>
        <p:nvPicPr>
          <p:cNvPr id="8" name="Image 1" descr="preencoded.png"/>
          <p:cNvPicPr>
            <a:picLocks noChangeAspect="1"/>
          </p:cNvPicPr>
          <p:nvPr/>
        </p:nvPicPr>
        <p:blipFill>
          <a:blip r:embed="rId4"/>
          <a:stretch>
            <a:fillRect/>
          </a:stretch>
        </p:blipFill>
        <p:spPr>
          <a:xfrm>
            <a:off x="8190071" y="1927265"/>
            <a:ext cx="1899047" cy="1899047"/>
          </a:xfrm>
          <a:prstGeom prst="rect">
            <a:avLst/>
          </a:prstGeom>
        </p:spPr>
      </p:pic>
      <p:sp>
        <p:nvSpPr>
          <p:cNvPr id="9" name="Text 5"/>
          <p:cNvSpPr/>
          <p:nvPr/>
        </p:nvSpPr>
        <p:spPr>
          <a:xfrm>
            <a:off x="8093631" y="3922752"/>
            <a:ext cx="2091928" cy="197763"/>
          </a:xfrm>
          <a:prstGeom prst="rect">
            <a:avLst/>
          </a:prstGeom>
          <a:noFill/>
          <a:ln/>
        </p:spPr>
        <p:txBody>
          <a:bodyPr wrap="none" lIns="0" tIns="0" rIns="0" bIns="0" rtlCol="0" anchor="t"/>
          <a:lstStyle/>
          <a:p>
            <a:pPr marL="0" indent="0" algn="ctr">
              <a:lnSpc>
                <a:spcPts val="1550"/>
              </a:lnSpc>
              <a:buNone/>
            </a:pPr>
            <a:r>
              <a:rPr lang="en-US" sz="1200" b="1" dirty="0">
                <a:solidFill>
                  <a:srgbClr val="05346C"/>
                </a:solidFill>
                <a:latin typeface="Montserrat Bold" pitchFamily="34" charset="0"/>
                <a:ea typeface="Montserrat Bold" pitchFamily="34" charset="-122"/>
                <a:cs typeface="Montserrat Bold" pitchFamily="34" charset="-120"/>
              </a:rPr>
              <a:t>PERCEIVED USEFULNESS</a:t>
            </a:r>
            <a:endParaRPr lang="en-US" sz="1200" dirty="0"/>
          </a:p>
        </p:txBody>
      </p:sp>
      <p:sp>
        <p:nvSpPr>
          <p:cNvPr id="10" name="Text 6"/>
          <p:cNvSpPr/>
          <p:nvPr/>
        </p:nvSpPr>
        <p:spPr>
          <a:xfrm>
            <a:off x="7355681" y="4159448"/>
            <a:ext cx="3567827" cy="153114"/>
          </a:xfrm>
          <a:prstGeom prst="rect">
            <a:avLst/>
          </a:prstGeom>
          <a:noFill/>
          <a:ln/>
        </p:spPr>
        <p:txBody>
          <a:bodyPr wrap="none" lIns="0" tIns="0" rIns="0" bIns="0" rtlCol="0" anchor="t"/>
          <a:lstStyle/>
          <a:p>
            <a:pPr marL="0" indent="0" algn="ctr">
              <a:lnSpc>
                <a:spcPts val="1200"/>
              </a:lnSpc>
              <a:buNone/>
            </a:pPr>
            <a:endParaRPr lang="en-US" sz="950" dirty="0"/>
          </a:p>
        </p:txBody>
      </p:sp>
      <p:sp>
        <p:nvSpPr>
          <p:cNvPr id="11" name="Text 7"/>
          <p:cNvSpPr/>
          <p:nvPr/>
        </p:nvSpPr>
        <p:spPr>
          <a:xfrm>
            <a:off x="4712018" y="5265182"/>
            <a:ext cx="1557218" cy="316468"/>
          </a:xfrm>
          <a:prstGeom prst="rect">
            <a:avLst/>
          </a:prstGeom>
          <a:noFill/>
          <a:ln/>
        </p:spPr>
        <p:txBody>
          <a:bodyPr wrap="none" lIns="0" tIns="0" rIns="0" bIns="0" rtlCol="0" anchor="t"/>
          <a:lstStyle/>
          <a:p>
            <a:pPr marL="0" indent="0" algn="ctr">
              <a:lnSpc>
                <a:spcPts val="2450"/>
              </a:lnSpc>
              <a:buNone/>
            </a:pPr>
            <a:r>
              <a:rPr lang="en-US" sz="2450" b="1" dirty="0">
                <a:solidFill>
                  <a:srgbClr val="05346C"/>
                </a:solidFill>
                <a:latin typeface="Montserrat Bold" pitchFamily="34" charset="0"/>
                <a:ea typeface="Montserrat Bold" pitchFamily="34" charset="-122"/>
                <a:cs typeface="Montserrat Bold" pitchFamily="34" charset="-120"/>
              </a:rPr>
              <a:t>5%</a:t>
            </a:r>
            <a:endParaRPr lang="en-US" sz="2450" dirty="0"/>
          </a:p>
        </p:txBody>
      </p:sp>
      <p:pic>
        <p:nvPicPr>
          <p:cNvPr id="12" name="Image 2" descr="preencoded.png"/>
          <p:cNvPicPr>
            <a:picLocks noChangeAspect="1"/>
          </p:cNvPicPr>
          <p:nvPr/>
        </p:nvPicPr>
        <p:blipFill>
          <a:blip r:embed="rId5"/>
          <a:stretch>
            <a:fillRect/>
          </a:stretch>
        </p:blipFill>
        <p:spPr>
          <a:xfrm>
            <a:off x="4541163" y="4473893"/>
            <a:ext cx="1899047" cy="1899047"/>
          </a:xfrm>
          <a:prstGeom prst="rect">
            <a:avLst/>
          </a:prstGeom>
        </p:spPr>
      </p:pic>
      <p:sp>
        <p:nvSpPr>
          <p:cNvPr id="13" name="Text 8"/>
          <p:cNvSpPr/>
          <p:nvPr/>
        </p:nvSpPr>
        <p:spPr>
          <a:xfrm>
            <a:off x="4560213" y="6469380"/>
            <a:ext cx="1861066" cy="197763"/>
          </a:xfrm>
          <a:prstGeom prst="rect">
            <a:avLst/>
          </a:prstGeom>
          <a:noFill/>
          <a:ln/>
        </p:spPr>
        <p:txBody>
          <a:bodyPr wrap="none" lIns="0" tIns="0" rIns="0" bIns="0" rtlCol="0" anchor="t"/>
          <a:lstStyle/>
          <a:p>
            <a:pPr marL="0" indent="0" algn="ctr">
              <a:lnSpc>
                <a:spcPts val="1550"/>
              </a:lnSpc>
              <a:buNone/>
            </a:pPr>
            <a:r>
              <a:rPr lang="en-US" sz="1200" b="1" dirty="0">
                <a:solidFill>
                  <a:srgbClr val="05346C"/>
                </a:solidFill>
                <a:latin typeface="Montserrat Bold" pitchFamily="34" charset="0"/>
                <a:ea typeface="Montserrat Bold" pitchFamily="34" charset="-122"/>
                <a:cs typeface="Montserrat Bold" pitchFamily="34" charset="-120"/>
              </a:rPr>
              <a:t>MANAGEMENT BUY-IN</a:t>
            </a:r>
            <a:endParaRPr lang="en-US" sz="1200" dirty="0"/>
          </a:p>
        </p:txBody>
      </p:sp>
      <p:sp>
        <p:nvSpPr>
          <p:cNvPr id="14" name="Text 9"/>
          <p:cNvSpPr/>
          <p:nvPr/>
        </p:nvSpPr>
        <p:spPr>
          <a:xfrm>
            <a:off x="3706892" y="6706076"/>
            <a:ext cx="3567708" cy="153114"/>
          </a:xfrm>
          <a:prstGeom prst="rect">
            <a:avLst/>
          </a:prstGeom>
          <a:noFill/>
          <a:ln/>
        </p:spPr>
        <p:txBody>
          <a:bodyPr wrap="none" lIns="0" tIns="0" rIns="0" bIns="0" rtlCol="0" anchor="t"/>
          <a:lstStyle/>
          <a:p>
            <a:pPr marL="0" indent="0" algn="ctr">
              <a:lnSpc>
                <a:spcPts val="1200"/>
              </a:lnSpc>
              <a:buNone/>
            </a:pPr>
            <a:endParaRPr lang="en-US" sz="950" dirty="0"/>
          </a:p>
        </p:txBody>
      </p:sp>
      <p:sp>
        <p:nvSpPr>
          <p:cNvPr id="15" name="Text 10"/>
          <p:cNvSpPr/>
          <p:nvPr/>
        </p:nvSpPr>
        <p:spPr>
          <a:xfrm>
            <a:off x="8360926" y="5265182"/>
            <a:ext cx="1557218" cy="316468"/>
          </a:xfrm>
          <a:prstGeom prst="rect">
            <a:avLst/>
          </a:prstGeom>
          <a:noFill/>
          <a:ln/>
        </p:spPr>
        <p:txBody>
          <a:bodyPr wrap="none" lIns="0" tIns="0" rIns="0" bIns="0" rtlCol="0" anchor="t"/>
          <a:lstStyle/>
          <a:p>
            <a:pPr marL="0" indent="0" algn="ctr">
              <a:lnSpc>
                <a:spcPts val="2450"/>
              </a:lnSpc>
              <a:buNone/>
            </a:pPr>
            <a:r>
              <a:rPr lang="en-US" sz="2450" b="1" dirty="0">
                <a:solidFill>
                  <a:srgbClr val="05346C"/>
                </a:solidFill>
                <a:latin typeface="Montserrat Bold" pitchFamily="34" charset="0"/>
                <a:ea typeface="Montserrat Bold" pitchFamily="34" charset="-122"/>
                <a:cs typeface="Montserrat Bold" pitchFamily="34" charset="-120"/>
              </a:rPr>
              <a:t>5%</a:t>
            </a:r>
            <a:endParaRPr lang="en-US" sz="2450" dirty="0"/>
          </a:p>
        </p:txBody>
      </p:sp>
      <p:pic>
        <p:nvPicPr>
          <p:cNvPr id="16" name="Image 3" descr="preencoded.png"/>
          <p:cNvPicPr>
            <a:picLocks noChangeAspect="1"/>
          </p:cNvPicPr>
          <p:nvPr/>
        </p:nvPicPr>
        <p:blipFill>
          <a:blip r:embed="rId5"/>
          <a:stretch>
            <a:fillRect/>
          </a:stretch>
        </p:blipFill>
        <p:spPr>
          <a:xfrm>
            <a:off x="8190071" y="4473893"/>
            <a:ext cx="1899047" cy="1899047"/>
          </a:xfrm>
          <a:prstGeom prst="rect">
            <a:avLst/>
          </a:prstGeom>
        </p:spPr>
      </p:pic>
      <p:sp>
        <p:nvSpPr>
          <p:cNvPr id="17" name="Text 11"/>
          <p:cNvSpPr/>
          <p:nvPr/>
        </p:nvSpPr>
        <p:spPr>
          <a:xfrm>
            <a:off x="8322588" y="6469380"/>
            <a:ext cx="1634014" cy="197763"/>
          </a:xfrm>
          <a:prstGeom prst="rect">
            <a:avLst/>
          </a:prstGeom>
          <a:noFill/>
          <a:ln/>
        </p:spPr>
        <p:txBody>
          <a:bodyPr wrap="none" lIns="0" tIns="0" rIns="0" bIns="0" rtlCol="0" anchor="t"/>
          <a:lstStyle/>
          <a:p>
            <a:pPr marL="0" indent="0" algn="ctr">
              <a:lnSpc>
                <a:spcPts val="1550"/>
              </a:lnSpc>
              <a:buNone/>
            </a:pPr>
            <a:r>
              <a:rPr lang="en-US" sz="1200" b="1" dirty="0">
                <a:solidFill>
                  <a:srgbClr val="05346C"/>
                </a:solidFill>
                <a:latin typeface="Montserrat Bold" pitchFamily="34" charset="0"/>
                <a:ea typeface="Montserrat Bold" pitchFamily="34" charset="-122"/>
                <a:cs typeface="Montserrat Bold" pitchFamily="34" charset="-120"/>
              </a:rPr>
              <a:t>TIME CONSTRAINTS</a:t>
            </a:r>
            <a:endParaRPr lang="en-US" sz="1200" dirty="0"/>
          </a:p>
        </p:txBody>
      </p:sp>
      <p:sp>
        <p:nvSpPr>
          <p:cNvPr id="18" name="Text 12"/>
          <p:cNvSpPr/>
          <p:nvPr/>
        </p:nvSpPr>
        <p:spPr>
          <a:xfrm>
            <a:off x="7355681" y="6706076"/>
            <a:ext cx="3567827" cy="153114"/>
          </a:xfrm>
          <a:prstGeom prst="rect">
            <a:avLst/>
          </a:prstGeom>
          <a:noFill/>
          <a:ln/>
        </p:spPr>
        <p:txBody>
          <a:bodyPr wrap="none" lIns="0" tIns="0" rIns="0" bIns="0" rtlCol="0" anchor="t"/>
          <a:lstStyle/>
          <a:p>
            <a:pPr marL="0" indent="0" algn="ctr">
              <a:lnSpc>
                <a:spcPts val="1200"/>
              </a:lnSpc>
              <a:buNone/>
            </a:pP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2667334" y="806634"/>
            <a:ext cx="8421053" cy="493276"/>
          </a:xfrm>
          <a:prstGeom prst="rect">
            <a:avLst/>
          </a:prstGeom>
          <a:noFill/>
          <a:ln/>
        </p:spPr>
        <p:txBody>
          <a:bodyPr wrap="none" lIns="0" tIns="0" rIns="0" bIns="0" rtlCol="0" anchor="t"/>
          <a:lstStyle/>
          <a:p>
            <a:pPr marL="0" indent="0" algn="l">
              <a:lnSpc>
                <a:spcPts val="3850"/>
              </a:lnSpc>
              <a:buNone/>
            </a:pPr>
            <a:r>
              <a:rPr lang="en-US" sz="3600" b="1" dirty="0">
                <a:solidFill>
                  <a:srgbClr val="05346C"/>
                </a:solidFill>
                <a:latin typeface="Montserrat Bold" pitchFamily="34" charset="0"/>
                <a:ea typeface="Montserrat Bold" pitchFamily="34" charset="-122"/>
                <a:cs typeface="Montserrat Bold" pitchFamily="34" charset="-120"/>
              </a:rPr>
              <a:t>HOW NONMEMBERS DISCOVERED GALA</a:t>
            </a:r>
            <a:endParaRPr lang="en-US" sz="3600" dirty="0"/>
          </a:p>
        </p:txBody>
      </p:sp>
      <p:pic>
        <p:nvPicPr>
          <p:cNvPr id="3" name="Image 0" descr="preencoded.png"/>
          <p:cNvPicPr>
            <a:picLocks noChangeAspect="1"/>
          </p:cNvPicPr>
          <p:nvPr/>
        </p:nvPicPr>
        <p:blipFill>
          <a:blip r:embed="rId3"/>
          <a:stretch>
            <a:fillRect/>
          </a:stretch>
        </p:blipFill>
        <p:spPr>
          <a:xfrm>
            <a:off x="2079966" y="1773044"/>
            <a:ext cx="9595791" cy="53736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57726" y="689848"/>
            <a:ext cx="11186993" cy="765810"/>
          </a:xfrm>
          <a:prstGeom prst="rect">
            <a:avLst/>
          </a:prstGeom>
          <a:noFill/>
          <a:ln/>
        </p:spPr>
        <p:txBody>
          <a:bodyPr wrap="none" lIns="0" tIns="0" rIns="0" bIns="0" rtlCol="0" anchor="t"/>
          <a:lstStyle/>
          <a:p>
            <a:pPr marL="0" indent="0" algn="l">
              <a:lnSpc>
                <a:spcPts val="6000"/>
              </a:lnSpc>
              <a:buNone/>
            </a:pPr>
            <a:r>
              <a:rPr lang="en-US" sz="4800" b="1" dirty="0">
                <a:solidFill>
                  <a:srgbClr val="05346C"/>
                </a:solidFill>
                <a:latin typeface="Montserrat Bold" pitchFamily="34" charset="0"/>
                <a:ea typeface="Montserrat Bold" pitchFamily="34" charset="-122"/>
                <a:cs typeface="Montserrat Bold" pitchFamily="34" charset="-120"/>
              </a:rPr>
              <a:t>INDIVIDUAL MEMBERSHIP OPTION</a:t>
            </a:r>
            <a:endParaRPr lang="en-US" sz="4800" dirty="0"/>
          </a:p>
        </p:txBody>
      </p:sp>
      <p:sp>
        <p:nvSpPr>
          <p:cNvPr id="3" name="Text 1"/>
          <p:cNvSpPr/>
          <p:nvPr/>
        </p:nvSpPr>
        <p:spPr>
          <a:xfrm>
            <a:off x="857726" y="2063710"/>
            <a:ext cx="3676055" cy="459581"/>
          </a:xfrm>
          <a:prstGeom prst="rect">
            <a:avLst/>
          </a:prstGeom>
          <a:noFill/>
          <a:ln/>
        </p:spPr>
        <p:txBody>
          <a:bodyPr wrap="none" lIns="0" tIns="0" rIns="0" bIns="0" rtlCol="0" anchor="t"/>
          <a:lstStyle/>
          <a:p>
            <a:pPr marL="0" indent="0" algn="l">
              <a:lnSpc>
                <a:spcPts val="3600"/>
              </a:lnSpc>
              <a:buNone/>
            </a:pPr>
            <a:r>
              <a:rPr lang="en-US" sz="2850" b="1" dirty="0">
                <a:solidFill>
                  <a:srgbClr val="05346C"/>
                </a:solidFill>
                <a:latin typeface="Montserrat Bold" pitchFamily="34" charset="0"/>
                <a:ea typeface="Montserrat Bold" pitchFamily="34" charset="-122"/>
                <a:cs typeface="Montserrat Bold" pitchFamily="34" charset="-120"/>
              </a:rPr>
              <a:t>STRONG INTEREST</a:t>
            </a:r>
            <a:endParaRPr lang="en-US" sz="2850" dirty="0"/>
          </a:p>
        </p:txBody>
      </p:sp>
      <p:sp>
        <p:nvSpPr>
          <p:cNvPr id="4" name="Text 2"/>
          <p:cNvSpPr/>
          <p:nvPr/>
        </p:nvSpPr>
        <p:spPr>
          <a:xfrm>
            <a:off x="879259" y="2787145"/>
            <a:ext cx="5488087" cy="1939279"/>
          </a:xfrm>
          <a:prstGeom prst="rect">
            <a:avLst/>
          </a:prstGeom>
          <a:noFill/>
          <a:ln/>
        </p:spPr>
        <p:txBody>
          <a:bodyPr wrap="square" lIns="0" tIns="0" rIns="0" bIns="0" rtlCol="0" anchor="t"/>
          <a:lstStyle/>
          <a:p>
            <a:pPr marL="0" indent="0" algn="l">
              <a:lnSpc>
                <a:spcPts val="3050"/>
              </a:lnSpc>
              <a:buNone/>
            </a:pPr>
            <a:r>
              <a:rPr lang="en-US" sz="1900" dirty="0">
                <a:solidFill>
                  <a:srgbClr val="05346C"/>
                </a:solidFill>
                <a:latin typeface="Montserrat" pitchFamily="34" charset="0"/>
                <a:ea typeface="Montserrat" pitchFamily="34" charset="-122"/>
                <a:cs typeface="Montserrat" pitchFamily="34" charset="-120"/>
              </a:rPr>
              <a:t>Nonmembers show significant interest in GALA's new individual membership option, with half requesting more information. </a:t>
            </a:r>
            <a:endParaRPr lang="en-US" sz="1900" dirty="0"/>
          </a:p>
        </p:txBody>
      </p:sp>
      <p:sp>
        <p:nvSpPr>
          <p:cNvPr id="6" name="Shape 4"/>
          <p:cNvSpPr/>
          <p:nvPr/>
        </p:nvSpPr>
        <p:spPr>
          <a:xfrm>
            <a:off x="7445335" y="1820466"/>
            <a:ext cx="6511409" cy="4507944"/>
          </a:xfrm>
          <a:prstGeom prst="roundRect">
            <a:avLst>
              <a:gd name="adj" fmla="val 815"/>
            </a:avLst>
          </a:prstGeom>
          <a:solidFill>
            <a:srgbClr val="05346C"/>
          </a:solidFill>
          <a:ln/>
        </p:spPr>
        <p:txBody>
          <a:bodyPr/>
          <a:lstStyle/>
          <a:p>
            <a:endParaRPr lang="en-US"/>
          </a:p>
        </p:txBody>
      </p:sp>
      <p:sp>
        <p:nvSpPr>
          <p:cNvPr id="7" name="Text 5"/>
          <p:cNvSpPr/>
          <p:nvPr/>
        </p:nvSpPr>
        <p:spPr>
          <a:xfrm>
            <a:off x="7690366" y="2216587"/>
            <a:ext cx="6021348" cy="808673"/>
          </a:xfrm>
          <a:prstGeom prst="rect">
            <a:avLst/>
          </a:prstGeom>
          <a:noFill/>
          <a:ln/>
        </p:spPr>
        <p:txBody>
          <a:bodyPr wrap="none" lIns="0" tIns="0" rIns="0" bIns="0" rtlCol="0" anchor="t"/>
          <a:lstStyle/>
          <a:p>
            <a:pPr marL="0" indent="0" algn="ctr">
              <a:lnSpc>
                <a:spcPts val="6350"/>
              </a:lnSpc>
              <a:buNone/>
            </a:pPr>
            <a:r>
              <a:rPr lang="en-US" sz="6350" b="1" dirty="0">
                <a:solidFill>
                  <a:srgbClr val="FFFFFF"/>
                </a:solidFill>
                <a:latin typeface="Montserrat Bold" pitchFamily="34" charset="0"/>
                <a:ea typeface="Montserrat Bold" pitchFamily="34" charset="-122"/>
                <a:cs typeface="Montserrat Bold" pitchFamily="34" charset="-120"/>
              </a:rPr>
              <a:t>52%</a:t>
            </a:r>
            <a:endParaRPr lang="en-US" sz="6350" dirty="0"/>
          </a:p>
        </p:txBody>
      </p:sp>
      <p:sp>
        <p:nvSpPr>
          <p:cNvPr id="8" name="Text 6"/>
          <p:cNvSpPr/>
          <p:nvPr/>
        </p:nvSpPr>
        <p:spPr>
          <a:xfrm>
            <a:off x="9169360" y="3330178"/>
            <a:ext cx="3063359" cy="382905"/>
          </a:xfrm>
          <a:prstGeom prst="rect">
            <a:avLst/>
          </a:prstGeom>
          <a:noFill/>
          <a:ln/>
        </p:spPr>
        <p:txBody>
          <a:bodyPr wrap="none" lIns="0" tIns="0" rIns="0" bIns="0" rtlCol="0" anchor="t"/>
          <a:lstStyle/>
          <a:p>
            <a:pPr marL="0" indent="0" algn="ctr">
              <a:lnSpc>
                <a:spcPts val="3000"/>
              </a:lnSpc>
              <a:buNone/>
            </a:pPr>
            <a:r>
              <a:rPr lang="en-US" sz="2400" b="1" dirty="0">
                <a:solidFill>
                  <a:srgbClr val="FFFFFF"/>
                </a:solidFill>
                <a:latin typeface="Montserrat Bold" pitchFamily="34" charset="0"/>
                <a:ea typeface="Montserrat Bold" pitchFamily="34" charset="-122"/>
                <a:cs typeface="Montserrat Bold" pitchFamily="34" charset="-120"/>
              </a:rPr>
              <a:t>YES - REACH OUT</a:t>
            </a:r>
            <a:endParaRPr lang="en-US" sz="2400" dirty="0"/>
          </a:p>
        </p:txBody>
      </p:sp>
      <p:sp>
        <p:nvSpPr>
          <p:cNvPr id="9" name="Text 7"/>
          <p:cNvSpPr/>
          <p:nvPr/>
        </p:nvSpPr>
        <p:spPr>
          <a:xfrm>
            <a:off x="7690366" y="4322088"/>
            <a:ext cx="6021348" cy="808673"/>
          </a:xfrm>
          <a:prstGeom prst="rect">
            <a:avLst/>
          </a:prstGeom>
          <a:noFill/>
          <a:ln/>
        </p:spPr>
        <p:txBody>
          <a:bodyPr wrap="none" lIns="0" tIns="0" rIns="0" bIns="0" rtlCol="0" anchor="t"/>
          <a:lstStyle/>
          <a:p>
            <a:pPr marL="0" indent="0" algn="ctr">
              <a:lnSpc>
                <a:spcPts val="6350"/>
              </a:lnSpc>
              <a:buNone/>
            </a:pPr>
            <a:r>
              <a:rPr lang="en-US" sz="6350" b="1" dirty="0">
                <a:solidFill>
                  <a:srgbClr val="FFFFFF"/>
                </a:solidFill>
                <a:latin typeface="Montserrat Bold" pitchFamily="34" charset="0"/>
                <a:ea typeface="Montserrat Bold" pitchFamily="34" charset="-122"/>
                <a:cs typeface="Montserrat Bold" pitchFamily="34" charset="-120"/>
              </a:rPr>
              <a:t>48%</a:t>
            </a:r>
            <a:endParaRPr lang="en-US" sz="6350" dirty="0"/>
          </a:p>
        </p:txBody>
      </p:sp>
      <p:sp>
        <p:nvSpPr>
          <p:cNvPr id="10" name="Text 8"/>
          <p:cNvSpPr/>
          <p:nvPr/>
        </p:nvSpPr>
        <p:spPr>
          <a:xfrm>
            <a:off x="9169360" y="5435679"/>
            <a:ext cx="3063359" cy="382905"/>
          </a:xfrm>
          <a:prstGeom prst="rect">
            <a:avLst/>
          </a:prstGeom>
          <a:noFill/>
          <a:ln/>
        </p:spPr>
        <p:txBody>
          <a:bodyPr wrap="none" lIns="0" tIns="0" rIns="0" bIns="0" rtlCol="0" anchor="t"/>
          <a:lstStyle/>
          <a:p>
            <a:pPr marL="0" indent="0" algn="ctr">
              <a:lnSpc>
                <a:spcPts val="3000"/>
              </a:lnSpc>
              <a:buNone/>
            </a:pPr>
            <a:r>
              <a:rPr lang="en-US" sz="2400" b="1" dirty="0">
                <a:solidFill>
                  <a:srgbClr val="FFFFFF"/>
                </a:solidFill>
                <a:latin typeface="Montserrat Bold" pitchFamily="34" charset="0"/>
                <a:ea typeface="Montserrat Bold" pitchFamily="34" charset="-122"/>
                <a:cs typeface="Montserrat Bold" pitchFamily="34" charset="-120"/>
              </a:rPr>
              <a:t>NO - DECLINED</a:t>
            </a:r>
            <a:endParaRPr lang="en-US" sz="2400" dirty="0"/>
          </a:p>
        </p:txBody>
      </p:sp>
      <p:sp>
        <p:nvSpPr>
          <p:cNvPr id="11" name="Text 9"/>
          <p:cNvSpPr/>
          <p:nvPr/>
        </p:nvSpPr>
        <p:spPr>
          <a:xfrm>
            <a:off x="1225272" y="6875621"/>
            <a:ext cx="12547402" cy="390525"/>
          </a:xfrm>
          <a:prstGeom prst="rect">
            <a:avLst/>
          </a:prstGeom>
          <a:noFill/>
          <a:ln/>
        </p:spPr>
        <p:txBody>
          <a:bodyPr wrap="none" lIns="0" tIns="0" rIns="0" bIns="0" rtlCol="0" anchor="t"/>
          <a:lstStyle/>
          <a:p>
            <a:pPr marL="0" indent="0" algn="l">
              <a:lnSpc>
                <a:spcPts val="3050"/>
              </a:lnSpc>
              <a:buNone/>
            </a:pPr>
            <a:r>
              <a:rPr lang="en-US" sz="1900" dirty="0">
                <a:solidFill>
                  <a:srgbClr val="05346C"/>
                </a:solidFill>
                <a:latin typeface="Montserrat" pitchFamily="34" charset="0"/>
                <a:ea typeface="Montserrat" pitchFamily="34" charset="-122"/>
                <a:cs typeface="Montserrat" pitchFamily="34" charset="-120"/>
              </a:rPr>
              <a:t>The introduction of individual membership represents a strategic response to budget obstacles. </a:t>
            </a:r>
            <a:endParaRPr lang="en-US" sz="1900" dirty="0"/>
          </a:p>
        </p:txBody>
      </p:sp>
      <p:sp>
        <p:nvSpPr>
          <p:cNvPr id="12" name="Shape 10"/>
          <p:cNvSpPr/>
          <p:nvPr/>
        </p:nvSpPr>
        <p:spPr>
          <a:xfrm>
            <a:off x="857726" y="6602016"/>
            <a:ext cx="30480" cy="937736"/>
          </a:xfrm>
          <a:prstGeom prst="rect">
            <a:avLst/>
          </a:prstGeom>
          <a:solidFill>
            <a:srgbClr val="05346C"/>
          </a:solid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2272546" y="1226701"/>
            <a:ext cx="5886212" cy="552807"/>
          </a:xfrm>
          <a:prstGeom prst="rect">
            <a:avLst/>
          </a:prstGeom>
          <a:noFill/>
          <a:ln/>
        </p:spPr>
        <p:txBody>
          <a:bodyPr wrap="none" lIns="0" tIns="0" rIns="0" bIns="0" rtlCol="0" anchor="t"/>
          <a:lstStyle/>
          <a:p>
            <a:pPr marL="0" indent="0" algn="l">
              <a:lnSpc>
                <a:spcPts val="4350"/>
              </a:lnSpc>
              <a:buNone/>
            </a:pPr>
            <a:r>
              <a:rPr lang="en-US" sz="4800" b="1" dirty="0">
                <a:solidFill>
                  <a:srgbClr val="05346C"/>
                </a:solidFill>
                <a:latin typeface="Montserrat Bold" pitchFamily="34" charset="0"/>
                <a:ea typeface="Montserrat Bold" pitchFamily="34" charset="-122"/>
                <a:cs typeface="Montserrat Bold" pitchFamily="34" charset="-120"/>
              </a:rPr>
              <a:t>PROGRAM ENGAGEMENT</a:t>
            </a:r>
            <a:endParaRPr lang="en-US" sz="4800" dirty="0"/>
          </a:p>
        </p:txBody>
      </p:sp>
      <p:sp>
        <p:nvSpPr>
          <p:cNvPr id="4" name="Shape 2"/>
          <p:cNvSpPr/>
          <p:nvPr/>
        </p:nvSpPr>
        <p:spPr>
          <a:xfrm>
            <a:off x="2272546" y="2904292"/>
            <a:ext cx="3277195" cy="2113121"/>
          </a:xfrm>
          <a:prstGeom prst="roundRect">
            <a:avLst>
              <a:gd name="adj" fmla="val 433"/>
            </a:avLst>
          </a:prstGeom>
          <a:solidFill>
            <a:srgbClr val="CEE3FD"/>
          </a:solidFill>
          <a:ln w="7620">
            <a:solidFill>
              <a:srgbClr val="B4C9E3"/>
            </a:solidFill>
            <a:prstDash val="solid"/>
          </a:ln>
        </p:spPr>
        <p:txBody>
          <a:bodyPr/>
          <a:lstStyle/>
          <a:p>
            <a:endParaRPr lang="en-US"/>
          </a:p>
        </p:txBody>
      </p:sp>
      <p:sp>
        <p:nvSpPr>
          <p:cNvPr id="5" name="Text 3"/>
          <p:cNvSpPr/>
          <p:nvPr/>
        </p:nvSpPr>
        <p:spPr>
          <a:xfrm>
            <a:off x="2457093" y="3088838"/>
            <a:ext cx="2321123" cy="276463"/>
          </a:xfrm>
          <a:prstGeom prst="rect">
            <a:avLst/>
          </a:prstGeom>
          <a:noFill/>
          <a:ln/>
        </p:spPr>
        <p:txBody>
          <a:bodyPr wrap="none" lIns="0" tIns="0" rIns="0" bIns="0" rtlCol="0" anchor="t"/>
          <a:lstStyle/>
          <a:p>
            <a:pPr marL="0" indent="0" algn="l">
              <a:lnSpc>
                <a:spcPts val="2150"/>
              </a:lnSpc>
              <a:buNone/>
            </a:pPr>
            <a:r>
              <a:rPr lang="en-US" sz="1700" b="1" dirty="0">
                <a:solidFill>
                  <a:srgbClr val="05346C"/>
                </a:solidFill>
                <a:latin typeface="Montserrat Bold" pitchFamily="34" charset="0"/>
                <a:ea typeface="Montserrat Bold" pitchFamily="34" charset="-122"/>
                <a:cs typeface="Montserrat Bold" pitchFamily="34" charset="-120"/>
              </a:rPr>
              <a:t>HIGH ENGAGEMENT</a:t>
            </a:r>
            <a:endParaRPr lang="en-US" sz="1700" dirty="0"/>
          </a:p>
        </p:txBody>
      </p:sp>
      <p:sp>
        <p:nvSpPr>
          <p:cNvPr id="6" name="Text 4"/>
          <p:cNvSpPr/>
          <p:nvPr/>
        </p:nvSpPr>
        <p:spPr>
          <a:xfrm>
            <a:off x="2457093" y="3441263"/>
            <a:ext cx="2908102" cy="1391602"/>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Webinars (95%)</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Barometer Reports (85%)</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Resource Center (87%)</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Barometer Surveys (81%)</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Academies (72%)</a:t>
            </a:r>
            <a:endParaRPr lang="en-US" sz="1400" dirty="0"/>
          </a:p>
        </p:txBody>
      </p:sp>
      <p:sp>
        <p:nvSpPr>
          <p:cNvPr id="7" name="Shape 5"/>
          <p:cNvSpPr/>
          <p:nvPr/>
        </p:nvSpPr>
        <p:spPr>
          <a:xfrm>
            <a:off x="5676424" y="2904292"/>
            <a:ext cx="3277314" cy="2113121"/>
          </a:xfrm>
          <a:prstGeom prst="roundRect">
            <a:avLst>
              <a:gd name="adj" fmla="val 433"/>
            </a:avLst>
          </a:prstGeom>
          <a:solidFill>
            <a:srgbClr val="CEE3FD"/>
          </a:solidFill>
          <a:ln w="7620">
            <a:solidFill>
              <a:srgbClr val="B4C9E3"/>
            </a:solidFill>
            <a:prstDash val="solid"/>
          </a:ln>
        </p:spPr>
        <p:txBody>
          <a:bodyPr/>
          <a:lstStyle/>
          <a:p>
            <a:endParaRPr lang="en-US"/>
          </a:p>
        </p:txBody>
      </p:sp>
      <p:sp>
        <p:nvSpPr>
          <p:cNvPr id="8" name="Text 6"/>
          <p:cNvSpPr/>
          <p:nvPr/>
        </p:nvSpPr>
        <p:spPr>
          <a:xfrm>
            <a:off x="5860971" y="3088838"/>
            <a:ext cx="2908221" cy="552926"/>
          </a:xfrm>
          <a:prstGeom prst="rect">
            <a:avLst/>
          </a:prstGeom>
          <a:noFill/>
          <a:ln/>
        </p:spPr>
        <p:txBody>
          <a:bodyPr wrap="square" lIns="0" tIns="0" rIns="0" bIns="0" rtlCol="0" anchor="t"/>
          <a:lstStyle/>
          <a:p>
            <a:pPr marL="0" indent="0" algn="l">
              <a:lnSpc>
                <a:spcPts val="2150"/>
              </a:lnSpc>
              <a:buNone/>
            </a:pPr>
            <a:r>
              <a:rPr lang="en-US" sz="1700" b="1" dirty="0">
                <a:solidFill>
                  <a:srgbClr val="05346C"/>
                </a:solidFill>
                <a:latin typeface="Montserrat Bold" pitchFamily="34" charset="0"/>
                <a:ea typeface="Montserrat Bold" pitchFamily="34" charset="-122"/>
                <a:cs typeface="Montserrat Bold" pitchFamily="34" charset="-120"/>
              </a:rPr>
              <a:t>MODERATE ENGAGEMENT</a:t>
            </a:r>
            <a:endParaRPr lang="en-US" sz="1700" dirty="0"/>
          </a:p>
        </p:txBody>
      </p:sp>
      <p:sp>
        <p:nvSpPr>
          <p:cNvPr id="9" name="Text 7"/>
          <p:cNvSpPr/>
          <p:nvPr/>
        </p:nvSpPr>
        <p:spPr>
          <a:xfrm>
            <a:off x="5860971" y="3717727"/>
            <a:ext cx="2908221" cy="1104424"/>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SIGs (65%)</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Member Directory (50%)</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Contributing content (41%)</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Volunteering (42%)</a:t>
            </a:r>
            <a:endParaRPr lang="en-US" sz="1400" dirty="0"/>
          </a:p>
        </p:txBody>
      </p:sp>
      <p:sp>
        <p:nvSpPr>
          <p:cNvPr id="10" name="Shape 8"/>
          <p:cNvSpPr/>
          <p:nvPr/>
        </p:nvSpPr>
        <p:spPr>
          <a:xfrm>
            <a:off x="9080421" y="2904292"/>
            <a:ext cx="3277195" cy="2113121"/>
          </a:xfrm>
          <a:prstGeom prst="roundRect">
            <a:avLst>
              <a:gd name="adj" fmla="val 433"/>
            </a:avLst>
          </a:prstGeom>
          <a:solidFill>
            <a:srgbClr val="CEE3FD"/>
          </a:solidFill>
          <a:ln w="7620">
            <a:solidFill>
              <a:srgbClr val="B4C9E3"/>
            </a:solidFill>
            <a:prstDash val="solid"/>
          </a:ln>
        </p:spPr>
        <p:txBody>
          <a:bodyPr/>
          <a:lstStyle/>
          <a:p>
            <a:endParaRPr lang="en-US"/>
          </a:p>
        </p:txBody>
      </p:sp>
      <p:sp>
        <p:nvSpPr>
          <p:cNvPr id="11" name="Text 9"/>
          <p:cNvSpPr/>
          <p:nvPr/>
        </p:nvSpPr>
        <p:spPr>
          <a:xfrm>
            <a:off x="9264968" y="3088838"/>
            <a:ext cx="2211586" cy="276463"/>
          </a:xfrm>
          <a:prstGeom prst="rect">
            <a:avLst/>
          </a:prstGeom>
          <a:noFill/>
          <a:ln/>
        </p:spPr>
        <p:txBody>
          <a:bodyPr wrap="none" lIns="0" tIns="0" rIns="0" bIns="0" rtlCol="0" anchor="t"/>
          <a:lstStyle/>
          <a:p>
            <a:pPr marL="0" indent="0" algn="l">
              <a:lnSpc>
                <a:spcPts val="2150"/>
              </a:lnSpc>
              <a:buNone/>
            </a:pPr>
            <a:r>
              <a:rPr lang="en-US" sz="1700" b="1" dirty="0">
                <a:solidFill>
                  <a:srgbClr val="05346C"/>
                </a:solidFill>
                <a:latin typeface="Montserrat Bold" pitchFamily="34" charset="0"/>
                <a:ea typeface="Montserrat Bold" pitchFamily="34" charset="-122"/>
                <a:cs typeface="Montserrat Bold" pitchFamily="34" charset="-120"/>
              </a:rPr>
              <a:t>LOW </a:t>
            </a:r>
            <a:endParaRPr lang="en-US" sz="1700" dirty="0"/>
          </a:p>
        </p:txBody>
      </p:sp>
      <p:sp>
        <p:nvSpPr>
          <p:cNvPr id="12" name="Text 10"/>
          <p:cNvSpPr/>
          <p:nvPr/>
        </p:nvSpPr>
        <p:spPr>
          <a:xfrm>
            <a:off x="9264968" y="3415903"/>
            <a:ext cx="2211586" cy="276463"/>
          </a:xfrm>
          <a:prstGeom prst="rect">
            <a:avLst/>
          </a:prstGeom>
          <a:noFill/>
          <a:ln/>
        </p:spPr>
        <p:txBody>
          <a:bodyPr wrap="none" lIns="0" tIns="0" rIns="0" bIns="0" rtlCol="0" anchor="t"/>
          <a:lstStyle/>
          <a:p>
            <a:pPr marL="0" indent="0" algn="l">
              <a:lnSpc>
                <a:spcPts val="2150"/>
              </a:lnSpc>
              <a:buNone/>
            </a:pPr>
            <a:r>
              <a:rPr lang="en-US" sz="1700" b="1" dirty="0">
                <a:solidFill>
                  <a:srgbClr val="05346C"/>
                </a:solidFill>
                <a:latin typeface="Montserrat Bold" pitchFamily="34" charset="0"/>
                <a:ea typeface="Montserrat Bold" pitchFamily="34" charset="-122"/>
                <a:cs typeface="Montserrat Bold" pitchFamily="34" charset="-120"/>
              </a:rPr>
              <a:t>ENGAGEMENT</a:t>
            </a:r>
            <a:endParaRPr lang="en-US" sz="1700" dirty="0"/>
          </a:p>
        </p:txBody>
      </p:sp>
      <p:sp>
        <p:nvSpPr>
          <p:cNvPr id="13" name="Text 11"/>
          <p:cNvSpPr/>
          <p:nvPr/>
        </p:nvSpPr>
        <p:spPr>
          <a:xfrm>
            <a:off x="9264968" y="3768328"/>
            <a:ext cx="2908102" cy="817245"/>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Roadshows (31%)</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Event/press postings (25%)</a:t>
            </a:r>
            <a:endParaRPr lang="en-US" sz="1400" dirty="0"/>
          </a:p>
          <a:p>
            <a:pPr marL="342900" indent="-342900" algn="l">
              <a:lnSpc>
                <a:spcPts val="1900"/>
              </a:lnSpc>
              <a:buSzPct val="100000"/>
              <a:buChar char="•"/>
            </a:pPr>
            <a:r>
              <a:rPr lang="en-US" sz="1400" dirty="0">
                <a:solidFill>
                  <a:srgbClr val="05346C"/>
                </a:solidFill>
                <a:latin typeface="Montserrat" pitchFamily="34" charset="0"/>
                <a:ea typeface="Montserrat" pitchFamily="34" charset="-122"/>
                <a:cs typeface="Montserrat" pitchFamily="34" charset="-120"/>
              </a:rPr>
              <a:t>Advertising (19%)</a:t>
            </a:r>
            <a:endParaRPr lang="en-US" sz="1400" dirty="0"/>
          </a:p>
        </p:txBody>
      </p:sp>
      <p:sp>
        <p:nvSpPr>
          <p:cNvPr id="15" name="Text 13"/>
          <p:cNvSpPr/>
          <p:nvPr/>
        </p:nvSpPr>
        <p:spPr>
          <a:xfrm>
            <a:off x="2272546" y="5554384"/>
            <a:ext cx="10085189" cy="1448515"/>
          </a:xfrm>
          <a:prstGeom prst="rect">
            <a:avLst/>
          </a:prstGeom>
          <a:noFill/>
          <a:ln/>
        </p:spPr>
        <p:txBody>
          <a:bodyPr wrap="square" lIns="0" tIns="0" rIns="0" bIns="0" rtlCol="0" anchor="t"/>
          <a:lstStyle/>
          <a:p>
            <a:pPr marL="0" indent="0" algn="l">
              <a:lnSpc>
                <a:spcPts val="1900"/>
              </a:lnSpc>
              <a:buNone/>
            </a:pPr>
            <a:r>
              <a:rPr lang="en-US" sz="1600" dirty="0">
                <a:solidFill>
                  <a:srgbClr val="05346C"/>
                </a:solidFill>
                <a:latin typeface="Montserrat" pitchFamily="34" charset="0"/>
                <a:ea typeface="Montserrat" pitchFamily="34" charset="-122"/>
                <a:cs typeface="Montserrat" pitchFamily="34" charset="-120"/>
              </a:rPr>
              <a:t>This is not a critique of the value of the programs, only a measure of their usage. For example, programs like Roadshows are not as popular since they are restricted to audiences in certain geographic areas, yet they consistently receive positive feedback.</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1329</Words>
  <Application>Microsoft Office PowerPoint</Application>
  <PresentationFormat>Custom</PresentationFormat>
  <Paragraphs>187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Montserrat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Jessica DiPietro</dc:creator>
  <cp:lastModifiedBy>Jessica DiPietro</cp:lastModifiedBy>
  <cp:revision>2</cp:revision>
  <dcterms:created xsi:type="dcterms:W3CDTF">2026-03-11T17:17:23Z</dcterms:created>
  <dcterms:modified xsi:type="dcterms:W3CDTF">2026-03-11T18:26:41Z</dcterms:modified>
</cp:coreProperties>
</file>