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8" r:id="rId4"/>
    <p:sldId id="271" r:id="rId5"/>
    <p:sldId id="272" r:id="rId6"/>
    <p:sldId id="273" r:id="rId7"/>
    <p:sldId id="284" r:id="rId8"/>
    <p:sldId id="285" r:id="rId9"/>
    <p:sldId id="286" r:id="rId10"/>
    <p:sldId id="275" r:id="rId11"/>
    <p:sldId id="283" r:id="rId12"/>
    <p:sldId id="281" r:id="rId13"/>
    <p:sldId id="276" r:id="rId14"/>
    <p:sldId id="277" r:id="rId15"/>
    <p:sldId id="278" r:id="rId16"/>
    <p:sldId id="260" r:id="rId17"/>
    <p:sldId id="259" r:id="rId18"/>
    <p:sldId id="279" r:id="rId19"/>
    <p:sldId id="268" r:id="rId20"/>
    <p:sldId id="282" r:id="rId21"/>
    <p:sldId id="267" r:id="rId22"/>
    <p:sldId id="28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B41756-AE7A-4006-BEAA-269347F69E70}" v="6" dt="2026-07-24T19:29:01.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Guimond" userId="12e397fa6cf1dd20" providerId="LiveId" clId="{023CB6A6-B1DA-483D-BCAC-280FC37C96C2}"/>
    <pc:docChg chg="modSld">
      <pc:chgData name="Julie Guimond" userId="12e397fa6cf1dd20" providerId="LiveId" clId="{023CB6A6-B1DA-483D-BCAC-280FC37C96C2}" dt="2026-07-24T19:29:01.416" v="5"/>
      <pc:docMkLst>
        <pc:docMk/>
      </pc:docMkLst>
      <pc:sldChg chg="modSp">
        <pc:chgData name="Julie Guimond" userId="12e397fa6cf1dd20" providerId="LiveId" clId="{023CB6A6-B1DA-483D-BCAC-280FC37C96C2}" dt="2026-07-24T19:27:56.980" v="0"/>
        <pc:sldMkLst>
          <pc:docMk/>
          <pc:sldMk cId="2408114510" sldId="271"/>
        </pc:sldMkLst>
        <pc:spChg chg="mod">
          <ac:chgData name="Julie Guimond" userId="12e397fa6cf1dd20" providerId="LiveId" clId="{023CB6A6-B1DA-483D-BCAC-280FC37C96C2}" dt="2026-07-24T19:27:56.980" v="0"/>
          <ac:spMkLst>
            <pc:docMk/>
            <pc:sldMk cId="2408114510" sldId="271"/>
            <ac:spMk id="3" creationId="{149F5A65-6073-61A4-A643-E057DB783213}"/>
          </ac:spMkLst>
        </pc:spChg>
      </pc:sldChg>
      <pc:sldChg chg="modSp">
        <pc:chgData name="Julie Guimond" userId="12e397fa6cf1dd20" providerId="LiveId" clId="{023CB6A6-B1DA-483D-BCAC-280FC37C96C2}" dt="2026-07-24T19:28:13.521" v="1"/>
        <pc:sldMkLst>
          <pc:docMk/>
          <pc:sldMk cId="3697947598" sldId="272"/>
        </pc:sldMkLst>
        <pc:spChg chg="mod">
          <ac:chgData name="Julie Guimond" userId="12e397fa6cf1dd20" providerId="LiveId" clId="{023CB6A6-B1DA-483D-BCAC-280FC37C96C2}" dt="2026-07-24T19:28:13.521" v="1"/>
          <ac:spMkLst>
            <pc:docMk/>
            <pc:sldMk cId="3697947598" sldId="272"/>
            <ac:spMk id="3" creationId="{774AF730-65AD-A80B-0CB7-AAC390111FC3}"/>
          </ac:spMkLst>
        </pc:spChg>
      </pc:sldChg>
      <pc:sldChg chg="modSp">
        <pc:chgData name="Julie Guimond" userId="12e397fa6cf1dd20" providerId="LiveId" clId="{023CB6A6-B1DA-483D-BCAC-280FC37C96C2}" dt="2026-07-24T19:29:01.416" v="5"/>
        <pc:sldMkLst>
          <pc:docMk/>
          <pc:sldMk cId="332574271" sldId="282"/>
        </pc:sldMkLst>
        <pc:spChg chg="mod">
          <ac:chgData name="Julie Guimond" userId="12e397fa6cf1dd20" providerId="LiveId" clId="{023CB6A6-B1DA-483D-BCAC-280FC37C96C2}" dt="2026-07-24T19:28:51.594" v="3"/>
          <ac:spMkLst>
            <pc:docMk/>
            <pc:sldMk cId="332574271" sldId="282"/>
            <ac:spMk id="3" creationId="{D629F129-B297-7975-F3D1-9AEAD8FB6A4A}"/>
          </ac:spMkLst>
        </pc:spChg>
        <pc:spChg chg="mod">
          <ac:chgData name="Julie Guimond" userId="12e397fa6cf1dd20" providerId="LiveId" clId="{023CB6A6-B1DA-483D-BCAC-280FC37C96C2}" dt="2026-07-24T19:29:01.416" v="5"/>
          <ac:spMkLst>
            <pc:docMk/>
            <pc:sldMk cId="332574271" sldId="282"/>
            <ac:spMk id="4" creationId="{A67042B2-1E94-F265-71A6-FB70D110E17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45564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0B91D1-F1AD-45AF-8F59-D63E0C4B60ED}"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3653703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2813969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61947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1005608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1908563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1161975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2556848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3942448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211650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1125243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0B91D1-F1AD-45AF-8F59-D63E0C4B60ED}"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1535880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0B91D1-F1AD-45AF-8F59-D63E0C4B60ED}"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3563188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36134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1110360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960B91D1-F1AD-45AF-8F59-D63E0C4B60ED}" type="datetimeFigureOut">
              <a:rPr lang="en-US" smtClean="0"/>
              <a:t>7/24/2026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3191459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0B91D1-F1AD-45AF-8F59-D63E0C4B60ED}"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ABF20E-1FA2-490C-8752-4A75DCD3A3CA}" type="slidenum">
              <a:rPr lang="en-US" smtClean="0"/>
              <a:t>‹#›</a:t>
            </a:fld>
            <a:endParaRPr lang="en-US"/>
          </a:p>
        </p:txBody>
      </p:sp>
    </p:spTree>
    <p:extLst>
      <p:ext uri="{BB962C8B-B14F-4D97-AF65-F5344CB8AC3E}">
        <p14:creationId xmlns:p14="http://schemas.microsoft.com/office/powerpoint/2010/main" val="471111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60B91D1-F1AD-45AF-8F59-D63E0C4B60ED}" type="datetimeFigureOut">
              <a:rPr lang="en-US" smtClean="0"/>
              <a:t>7/24/2026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ABF20E-1FA2-490C-8752-4A75DCD3A3CA}" type="slidenum">
              <a:rPr lang="en-US" smtClean="0"/>
              <a:t>‹#›</a:t>
            </a:fld>
            <a:endParaRPr lang="en-US"/>
          </a:p>
        </p:txBody>
      </p:sp>
    </p:spTree>
    <p:extLst>
      <p:ext uri="{BB962C8B-B14F-4D97-AF65-F5344CB8AC3E}">
        <p14:creationId xmlns:p14="http://schemas.microsoft.com/office/powerpoint/2010/main" val="3460814341"/>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8" name="Picture 3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0" name="Oval 3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4" name="Picture 4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46" name="Rectangle 4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4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0" name="Rectangle 4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54" name="Freeform: Shape 5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sp>
        <p:nvSpPr>
          <p:cNvPr id="2" name="Title 1">
            <a:extLst>
              <a:ext uri="{FF2B5EF4-FFF2-40B4-BE49-F238E27FC236}">
                <a16:creationId xmlns:a16="http://schemas.microsoft.com/office/drawing/2014/main" id="{B79038BD-CCD7-36BB-D780-CA3DDB66FF3D}"/>
              </a:ext>
            </a:extLst>
          </p:cNvPr>
          <p:cNvSpPr>
            <a:spLocks noGrp="1"/>
          </p:cNvSpPr>
          <p:nvPr>
            <p:ph type="ctrTitle"/>
          </p:nvPr>
        </p:nvSpPr>
        <p:spPr>
          <a:xfrm>
            <a:off x="-1" y="452718"/>
            <a:ext cx="12191999" cy="1400530"/>
          </a:xfrm>
        </p:spPr>
        <p:txBody>
          <a:bodyPr vert="horz" lIns="91440" tIns="45720" rIns="91440" bIns="45720" rtlCol="0" anchor="ctr">
            <a:normAutofit/>
          </a:bodyPr>
          <a:lstStyle/>
          <a:p>
            <a:pPr algn="ctr"/>
            <a:r>
              <a:rPr lang="en-US" b="1" dirty="0">
                <a:solidFill>
                  <a:srgbClr val="FF0000"/>
                </a:solidFill>
                <a:effectLst>
                  <a:outerShdw blurRad="38100" dist="38100" dir="2700000" algn="tl">
                    <a:srgbClr val="000000">
                      <a:alpha val="43137"/>
                    </a:srgbClr>
                  </a:outerShdw>
                </a:effectLst>
              </a:rPr>
              <a:t>PFAS</a:t>
            </a:r>
            <a:endParaRPr lang="en-US" b="1" i="0" kern="1200" dirty="0">
              <a:solidFill>
                <a:srgbClr val="FF0000"/>
              </a:solidFill>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D348C7CC-CACB-1E44-0A44-7F5BC041E687}"/>
              </a:ext>
            </a:extLst>
          </p:cNvPr>
          <p:cNvSpPr>
            <a:spLocks/>
          </p:cNvSpPr>
          <p:nvPr/>
        </p:nvSpPr>
        <p:spPr>
          <a:xfrm>
            <a:off x="1" y="2300791"/>
            <a:ext cx="12191998" cy="4228123"/>
          </a:xfrm>
          <a:prstGeom prst="rect">
            <a:avLst/>
          </a:prstGeom>
        </p:spPr>
        <p:txBody>
          <a:bodyPr vert="horz" lIns="91440" tIns="45720" rIns="91440" bIns="45720" rtlCol="0">
            <a:noAutofit/>
          </a:bodyPr>
          <a:lstStyle/>
          <a:p>
            <a:pPr algn="ctr">
              <a:spcBef>
                <a:spcPts val="1000"/>
              </a:spcBef>
              <a:buClr>
                <a:schemeClr val="bg2">
                  <a:lumMod val="40000"/>
                  <a:lumOff val="60000"/>
                </a:schemeClr>
              </a:buClr>
              <a:buSzPct val="80000"/>
              <a:buFont typeface="Wingdings 3" charset="2"/>
              <a:buChar char=""/>
            </a:pPr>
            <a:r>
              <a:rPr lang="en-US" sz="4400" b="1" dirty="0">
                <a:solidFill>
                  <a:srgbClr val="FFC000"/>
                </a:solidFill>
                <a:latin typeface="Roboto" panose="02000000000000000000" pitchFamily="2" charset="0"/>
                <a:ea typeface="Roboto" panose="02000000000000000000" pitchFamily="2" charset="0"/>
                <a:cs typeface="Roboto" panose="02000000000000000000" pitchFamily="2" charset="0"/>
              </a:rPr>
              <a:t>By Julie Guimond</a:t>
            </a:r>
          </a:p>
          <a:p>
            <a:pPr algn="ctr">
              <a:spcBef>
                <a:spcPts val="1000"/>
              </a:spcBef>
              <a:buClr>
                <a:schemeClr val="bg2">
                  <a:lumMod val="40000"/>
                  <a:lumOff val="60000"/>
                </a:schemeClr>
              </a:buClr>
              <a:buSzPct val="80000"/>
              <a:buFont typeface="Wingdings 3" charset="2"/>
              <a:buChar char=""/>
            </a:pPr>
            <a:r>
              <a:rPr lang="en-US" sz="4400" b="1" dirty="0">
                <a:solidFill>
                  <a:srgbClr val="FFC000"/>
                </a:solidFill>
                <a:latin typeface="Roboto" panose="02000000000000000000" pitchFamily="2" charset="0"/>
                <a:ea typeface="Roboto" panose="02000000000000000000" pitchFamily="2" charset="0"/>
                <a:cs typeface="Roboto" panose="02000000000000000000" pitchFamily="2" charset="0"/>
              </a:rPr>
              <a:t>of </a:t>
            </a:r>
          </a:p>
          <a:p>
            <a:pPr algn="ctr">
              <a:spcBef>
                <a:spcPts val="1000"/>
              </a:spcBef>
              <a:buClr>
                <a:schemeClr val="bg2">
                  <a:lumMod val="40000"/>
                  <a:lumOff val="60000"/>
                </a:schemeClr>
              </a:buClr>
              <a:buSzPct val="80000"/>
              <a:buFont typeface="Wingdings 3" charset="2"/>
              <a:buChar char=""/>
            </a:pPr>
            <a:r>
              <a:rPr lang="en-US" sz="4400" b="1" dirty="0">
                <a:solidFill>
                  <a:srgbClr val="FFC000"/>
                </a:solidFill>
                <a:latin typeface="Roboto" panose="02000000000000000000" pitchFamily="2" charset="0"/>
                <a:ea typeface="Roboto" panose="02000000000000000000" pitchFamily="2" charset="0"/>
                <a:cs typeface="Roboto" panose="02000000000000000000" pitchFamily="2" charset="0"/>
              </a:rPr>
              <a:t>Sensible Water Solutions, LLC</a:t>
            </a:r>
          </a:p>
          <a:p>
            <a:pPr algn="ctr">
              <a:spcBef>
                <a:spcPts val="1000"/>
              </a:spcBef>
              <a:buClr>
                <a:schemeClr val="bg2">
                  <a:lumMod val="40000"/>
                  <a:lumOff val="60000"/>
                </a:schemeClr>
              </a:buClr>
              <a:buSzPct val="80000"/>
              <a:buFont typeface="Wingdings 3" charset="2"/>
              <a:buChar char=""/>
            </a:pPr>
            <a:r>
              <a:rPr lang="en-US" sz="4400" b="1" dirty="0">
                <a:solidFill>
                  <a:srgbClr val="FFC000"/>
                </a:solidFill>
                <a:latin typeface="Roboto" panose="02000000000000000000" pitchFamily="2" charset="0"/>
                <a:ea typeface="Roboto" panose="02000000000000000000" pitchFamily="2" charset="0"/>
                <a:cs typeface="Roboto" panose="02000000000000000000" pitchFamily="2" charset="0"/>
              </a:rPr>
              <a:t>and</a:t>
            </a:r>
          </a:p>
          <a:p>
            <a:pPr algn="ctr">
              <a:spcBef>
                <a:spcPts val="1000"/>
              </a:spcBef>
              <a:buClr>
                <a:schemeClr val="bg2">
                  <a:lumMod val="40000"/>
                  <a:lumOff val="60000"/>
                </a:schemeClr>
              </a:buClr>
              <a:buSzPct val="80000"/>
              <a:buFont typeface="Wingdings 3" charset="2"/>
              <a:buChar char=""/>
            </a:pPr>
            <a:r>
              <a:rPr lang="en-US" sz="4400" b="1" dirty="0">
                <a:solidFill>
                  <a:srgbClr val="FFC000"/>
                </a:solidFill>
                <a:latin typeface="Roboto" panose="02000000000000000000" pitchFamily="2" charset="0"/>
                <a:ea typeface="Roboto" panose="02000000000000000000" pitchFamily="2" charset="0"/>
                <a:cs typeface="Roboto" panose="02000000000000000000" pitchFamily="2" charset="0"/>
              </a:rPr>
              <a:t>Sensible Municipal Water Systems, Inc.</a:t>
            </a:r>
          </a:p>
        </p:txBody>
      </p:sp>
    </p:spTree>
    <p:extLst>
      <p:ext uri="{BB962C8B-B14F-4D97-AF65-F5344CB8AC3E}">
        <p14:creationId xmlns:p14="http://schemas.microsoft.com/office/powerpoint/2010/main" val="67373410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48837C9-1570-DDD3-5A41-ABB1DC80FA85}"/>
              </a:ext>
            </a:extLst>
          </p:cNvPr>
          <p:cNvSpPr>
            <a:spLocks noGrp="1"/>
          </p:cNvSpPr>
          <p:nvPr>
            <p:ph type="title"/>
          </p:nvPr>
        </p:nvSpPr>
        <p:spPr>
          <a:xfrm>
            <a:off x="0" y="1023777"/>
            <a:ext cx="12191998" cy="1016654"/>
          </a:xfrm>
        </p:spPr>
        <p:txBody>
          <a:bodyPr>
            <a:noAutofit/>
          </a:bodyPr>
          <a:lstStyle/>
          <a:p>
            <a:pPr algn="ctr"/>
            <a:r>
              <a:rPr lang="en-US" sz="54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Compliance</a:t>
            </a:r>
            <a:r>
              <a:rPr lang="en-US" sz="5400" b="1" dirty="0">
                <a:solidFill>
                  <a:srgbClr val="FF0000"/>
                </a:solidFill>
                <a:effectLst>
                  <a:outerShdw blurRad="38100" dist="38100" dir="2700000" algn="tl">
                    <a:srgbClr val="000000">
                      <a:alpha val="43137"/>
                    </a:srgbClr>
                  </a:outerShdw>
                </a:effectLst>
              </a:rPr>
              <a:t> Monitoring MCL Chart</a:t>
            </a:r>
          </a:p>
        </p:txBody>
      </p:sp>
      <p:sp>
        <p:nvSpPr>
          <p:cNvPr id="14" name="Rectangle 1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4">
            <a:extLst>
              <a:ext uri="{FF2B5EF4-FFF2-40B4-BE49-F238E27FC236}">
                <a16:creationId xmlns:a16="http://schemas.microsoft.com/office/drawing/2014/main" id="{F69EFE86-6783-3CBF-DF64-BF2F7058931B}"/>
              </a:ext>
            </a:extLst>
          </p:cNvPr>
          <p:cNvGraphicFramePr>
            <a:graphicFrameLocks noGrp="1"/>
          </p:cNvGraphicFramePr>
          <p:nvPr>
            <p:ph idx="1"/>
            <p:extLst>
              <p:ext uri="{D42A27DB-BD31-4B8C-83A1-F6EECF244321}">
                <p14:modId xmlns:p14="http://schemas.microsoft.com/office/powerpoint/2010/main" val="2327520708"/>
              </p:ext>
              <p:ext uri="{E7BDC344-281C-4309-B0C6-D0EE65EED2A8}">
                <p202:designPr xmlns:p202="http://schemas.microsoft.com/office/powerpoint/2020/02/main">
                  <p202:designTagLst>
                    <p202:designTag name="ARCH:1:CLS" val="InformationTable"/>
                  </p202:designTagLst>
                </p202:designPr>
              </p:ext>
            </p:extLst>
          </p:nvPr>
        </p:nvGraphicFramePr>
        <p:xfrm>
          <a:off x="2" y="2318794"/>
          <a:ext cx="12191998" cy="4847647"/>
        </p:xfrm>
        <a:graphic>
          <a:graphicData uri="http://schemas.openxmlformats.org/drawingml/2006/table">
            <a:tbl>
              <a:tblPr bandRow="1">
                <a:tableStyleId>{5C22544A-7EE6-4342-B048-85BDC9FD1C3A}</a:tableStyleId>
              </a:tblPr>
              <a:tblGrid>
                <a:gridCol w="351889">
                  <a:extLst>
                    <a:ext uri="{9D8B030D-6E8A-4147-A177-3AD203B41FA5}">
                      <a16:colId xmlns:a16="http://schemas.microsoft.com/office/drawing/2014/main" val="1469654578"/>
                    </a:ext>
                  </a:extLst>
                </a:gridCol>
                <a:gridCol w="3774820">
                  <a:extLst>
                    <a:ext uri="{9D8B030D-6E8A-4147-A177-3AD203B41FA5}">
                      <a16:colId xmlns:a16="http://schemas.microsoft.com/office/drawing/2014/main" val="132264850"/>
                    </a:ext>
                  </a:extLst>
                </a:gridCol>
                <a:gridCol w="4030740">
                  <a:extLst>
                    <a:ext uri="{9D8B030D-6E8A-4147-A177-3AD203B41FA5}">
                      <a16:colId xmlns:a16="http://schemas.microsoft.com/office/drawing/2014/main" val="3907102812"/>
                    </a:ext>
                  </a:extLst>
                </a:gridCol>
                <a:gridCol w="3755765">
                  <a:extLst>
                    <a:ext uri="{9D8B030D-6E8A-4147-A177-3AD203B41FA5}">
                      <a16:colId xmlns:a16="http://schemas.microsoft.com/office/drawing/2014/main" val="490060115"/>
                    </a:ext>
                  </a:extLst>
                </a:gridCol>
                <a:gridCol w="278784">
                  <a:extLst>
                    <a:ext uri="{9D8B030D-6E8A-4147-A177-3AD203B41FA5}">
                      <a16:colId xmlns:a16="http://schemas.microsoft.com/office/drawing/2014/main" val="2453868520"/>
                    </a:ext>
                  </a:extLst>
                </a:gridCol>
              </a:tblGrid>
              <a:tr h="692521">
                <a:tc>
                  <a:txBody>
                    <a:bodyPr/>
                    <a:lstStyle/>
                    <a:p>
                      <a:pPr>
                        <a:buNone/>
                      </a:pPr>
                      <a:endParaRPr lang="en-US" sz="2200"/>
                    </a:p>
                  </a:txBody>
                  <a:tcPr marL="110528" marR="110528" marT="55264" marB="55264" anchor="ctr">
                    <a:lnL>
                      <a:noFill/>
                    </a:lnL>
                    <a:lnR>
                      <a:noFill/>
                    </a:lnR>
                    <a:lnT>
                      <a:noFill/>
                    </a:lnT>
                    <a:lnB>
                      <a:noFill/>
                    </a:lnB>
                    <a:noFill/>
                  </a:tcPr>
                </a:tc>
                <a:tc>
                  <a:txBody>
                    <a:bodyPr/>
                    <a:lstStyle/>
                    <a:p>
                      <a:pPr>
                        <a:buNone/>
                      </a:pPr>
                      <a:r>
                        <a:rPr lang="en-US" sz="2200" b="1" u="sng" dirty="0">
                          <a:latin typeface="Roboto" panose="02000000000000000000" pitchFamily="2" charset="0"/>
                          <a:ea typeface="Roboto" panose="02000000000000000000" pitchFamily="2" charset="0"/>
                          <a:cs typeface="Roboto" panose="02000000000000000000" pitchFamily="2" charset="0"/>
                        </a:rPr>
                        <a:t>Contamination</a:t>
                      </a:r>
                    </a:p>
                  </a:txBody>
                  <a:tcPr marL="110528" marR="110528" marT="55264" marB="55264" anchor="ctr">
                    <a:lnL>
                      <a:noFill/>
                    </a:lnL>
                    <a:lnR>
                      <a:noFill/>
                    </a:lnR>
                    <a:lnT>
                      <a:noFill/>
                    </a:lnT>
                    <a:lnB>
                      <a:noFill/>
                    </a:lnB>
                    <a:noFill/>
                  </a:tcPr>
                </a:tc>
                <a:tc>
                  <a:txBody>
                    <a:bodyPr/>
                    <a:lstStyle/>
                    <a:p>
                      <a:pPr>
                        <a:buNone/>
                      </a:pPr>
                      <a:r>
                        <a:rPr lang="en-US" sz="2200" b="1" u="sng" dirty="0">
                          <a:latin typeface="Roboto" panose="02000000000000000000" pitchFamily="2" charset="0"/>
                          <a:ea typeface="Roboto" panose="02000000000000000000" pitchFamily="2" charset="0"/>
                          <a:cs typeface="Roboto" panose="02000000000000000000" pitchFamily="2" charset="0"/>
                        </a:rPr>
                        <a:t>Trigger Level</a:t>
                      </a:r>
                    </a:p>
                  </a:txBody>
                  <a:tcPr marL="110528" marR="110528" marT="55264" marB="55264" anchor="ctr">
                    <a:lnL>
                      <a:noFill/>
                    </a:lnL>
                    <a:lnR>
                      <a:noFill/>
                    </a:lnR>
                    <a:lnT>
                      <a:noFill/>
                    </a:lnT>
                    <a:lnB>
                      <a:noFill/>
                    </a:lnB>
                    <a:noFill/>
                  </a:tcPr>
                </a:tc>
                <a:tc>
                  <a:txBody>
                    <a:bodyPr/>
                    <a:lstStyle/>
                    <a:p>
                      <a:pPr>
                        <a:buNone/>
                      </a:pPr>
                      <a:r>
                        <a:rPr lang="en-US" sz="2200" b="1" u="sng" dirty="0">
                          <a:latin typeface="Roboto" panose="02000000000000000000" pitchFamily="2" charset="0"/>
                          <a:ea typeface="Roboto" panose="02000000000000000000" pitchFamily="2" charset="0"/>
                          <a:cs typeface="Roboto" panose="02000000000000000000" pitchFamily="2" charset="0"/>
                        </a:rPr>
                        <a:t>MCL</a:t>
                      </a:r>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3394049037"/>
                  </a:ext>
                </a:extLst>
              </a:tr>
              <a:tr h="692521">
                <a:tc>
                  <a:txBody>
                    <a:bodyPr/>
                    <a:lstStyle/>
                    <a:p>
                      <a:pPr>
                        <a:buNone/>
                      </a:pPr>
                      <a:endParaRPr lang="en-US" sz="2200" dirty="0"/>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PFAS</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2.0 ppt</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4.0 ppt</a:t>
                      </a:r>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4076169250"/>
                  </a:ext>
                </a:extLst>
              </a:tr>
              <a:tr h="692521">
                <a:tc>
                  <a:txBody>
                    <a:bodyPr/>
                    <a:lstStyle/>
                    <a:p>
                      <a:pPr>
                        <a:buNone/>
                      </a:pPr>
                      <a:endParaRPr lang="en-US" sz="2200"/>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PFOS</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2.0 ppt</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4.0 ppt</a:t>
                      </a:r>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2959001688"/>
                  </a:ext>
                </a:extLst>
              </a:tr>
              <a:tr h="692521">
                <a:tc>
                  <a:txBody>
                    <a:bodyPr/>
                    <a:lstStyle/>
                    <a:p>
                      <a:pPr>
                        <a:buNone/>
                      </a:pPr>
                      <a:endParaRPr lang="en-US" sz="2200"/>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HFPO-DA</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5 ppt</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10 ppt</a:t>
                      </a:r>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2042171309"/>
                  </a:ext>
                </a:extLst>
              </a:tr>
              <a:tr h="692521">
                <a:tc>
                  <a:txBody>
                    <a:bodyPr/>
                    <a:lstStyle/>
                    <a:p>
                      <a:pPr>
                        <a:buNone/>
                      </a:pPr>
                      <a:endParaRPr lang="en-US" sz="2200"/>
                    </a:p>
                  </a:txBody>
                  <a:tcPr marL="110528" marR="110528" marT="55264" marB="55264" anchor="ctr">
                    <a:lnL>
                      <a:noFill/>
                    </a:lnL>
                    <a:lnR>
                      <a:noFill/>
                    </a:lnR>
                    <a:lnT>
                      <a:noFill/>
                    </a:lnT>
                    <a:lnB>
                      <a:noFill/>
                    </a:lnB>
                    <a:noFill/>
                  </a:tcPr>
                </a:tc>
                <a:tc>
                  <a:txBody>
                    <a:bodyPr/>
                    <a:lstStyle/>
                    <a:p>
                      <a:pPr>
                        <a:buNone/>
                      </a:pPr>
                      <a:r>
                        <a:rPr lang="en-US" sz="2200" dirty="0" err="1">
                          <a:latin typeface="Roboto" panose="02000000000000000000" pitchFamily="2" charset="0"/>
                          <a:ea typeface="Roboto" panose="02000000000000000000" pitchFamily="2" charset="0"/>
                          <a:cs typeface="Roboto" panose="02000000000000000000" pitchFamily="2" charset="0"/>
                        </a:rPr>
                        <a:t>PFHxS</a:t>
                      </a:r>
                      <a:endParaRPr lang="en-US" sz="2200" dirty="0">
                        <a:latin typeface="Roboto" panose="02000000000000000000" pitchFamily="2" charset="0"/>
                        <a:ea typeface="Roboto" panose="02000000000000000000" pitchFamily="2" charset="0"/>
                        <a:cs typeface="Roboto" panose="02000000000000000000" pitchFamily="2" charset="0"/>
                      </a:endParaRP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5 ppt</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10 ppt</a:t>
                      </a:r>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2494281980"/>
                  </a:ext>
                </a:extLst>
              </a:tr>
              <a:tr h="692521">
                <a:tc>
                  <a:txBody>
                    <a:bodyPr/>
                    <a:lstStyle/>
                    <a:p>
                      <a:pPr>
                        <a:buNone/>
                      </a:pPr>
                      <a:endParaRPr lang="en-US" sz="2200"/>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PFNA</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5ppt</a:t>
                      </a:r>
                    </a:p>
                  </a:txBody>
                  <a:tcPr marL="110528" marR="110528" marT="55264" marB="55264" anchor="ctr">
                    <a:lnL>
                      <a:noFill/>
                    </a:lnL>
                    <a:lnR>
                      <a:noFill/>
                    </a:lnR>
                    <a:lnT>
                      <a:noFill/>
                    </a:lnT>
                    <a:lnB>
                      <a:noFill/>
                    </a:lnB>
                    <a:noFill/>
                  </a:tcPr>
                </a:tc>
                <a:tc>
                  <a:txBody>
                    <a:bodyPr/>
                    <a:lstStyle/>
                    <a:p>
                      <a:pPr>
                        <a:buNone/>
                      </a:pPr>
                      <a:r>
                        <a:rPr lang="en-US" sz="2200" dirty="0">
                          <a:latin typeface="Roboto" panose="02000000000000000000" pitchFamily="2" charset="0"/>
                          <a:ea typeface="Roboto" panose="02000000000000000000" pitchFamily="2" charset="0"/>
                          <a:cs typeface="Roboto" panose="02000000000000000000" pitchFamily="2" charset="0"/>
                        </a:rPr>
                        <a:t>10 ppt</a:t>
                      </a:r>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1237436019"/>
                  </a:ext>
                </a:extLst>
              </a:tr>
              <a:tr h="692521">
                <a:tc>
                  <a:txBody>
                    <a:bodyPr/>
                    <a:lstStyle/>
                    <a:p>
                      <a:pPr>
                        <a:buNone/>
                      </a:pPr>
                      <a:endParaRPr lang="en-US" sz="2200" dirty="0"/>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tc>
                  <a:txBody>
                    <a:bodyPr/>
                    <a:lstStyle/>
                    <a:p>
                      <a:pPr>
                        <a:buNone/>
                      </a:pPr>
                      <a:endParaRPr lang="en-US" sz="2200" dirty="0"/>
                    </a:p>
                  </a:txBody>
                  <a:tcPr marL="110528" marR="110528" marT="55264" marB="55264" anchor="ctr">
                    <a:lnL>
                      <a:noFill/>
                    </a:lnL>
                    <a:lnR>
                      <a:noFill/>
                    </a:lnR>
                    <a:lnT>
                      <a:noFill/>
                    </a:lnT>
                    <a:lnB>
                      <a:noFill/>
                    </a:lnB>
                    <a:noFill/>
                  </a:tcPr>
                </a:tc>
                <a:extLst>
                  <a:ext uri="{0D108BD9-81ED-4DB2-BD59-A6C34878D82A}">
                    <a16:rowId xmlns:a16="http://schemas.microsoft.com/office/drawing/2014/main" val="801025869"/>
                  </a:ext>
                </a:extLst>
              </a:tr>
            </a:tbl>
          </a:graphicData>
        </a:graphic>
      </p:graphicFrame>
    </p:spTree>
    <p:extLst>
      <p:ext uri="{BB962C8B-B14F-4D97-AF65-F5344CB8AC3E}">
        <p14:creationId xmlns:p14="http://schemas.microsoft.com/office/powerpoint/2010/main" val="81729370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16808-BED1-0870-981F-1571F65E55EE}"/>
              </a:ext>
            </a:extLst>
          </p:cNvPr>
          <p:cNvSpPr>
            <a:spLocks noGrp="1"/>
          </p:cNvSpPr>
          <p:nvPr>
            <p:ph type="title"/>
          </p:nvPr>
        </p:nvSpPr>
        <p:spPr>
          <a:xfrm>
            <a:off x="141404" y="122549"/>
            <a:ext cx="12050596" cy="1410188"/>
          </a:xfrm>
        </p:spPr>
        <p:txBody>
          <a:bodyPr/>
          <a:lstStyle/>
          <a:p>
            <a:pPr algn="ctr"/>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The final rule established on </a:t>
            </a:r>
            <a:b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br>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April 10, 2024 made these items mandatory</a:t>
            </a:r>
          </a:p>
        </p:txBody>
      </p:sp>
      <p:sp>
        <p:nvSpPr>
          <p:cNvPr id="3" name="Content Placeholder 2">
            <a:extLst>
              <a:ext uri="{FF2B5EF4-FFF2-40B4-BE49-F238E27FC236}">
                <a16:creationId xmlns:a16="http://schemas.microsoft.com/office/drawing/2014/main" id="{E52818FE-EA4A-C55C-9527-1C2471EE84A2}"/>
              </a:ext>
            </a:extLst>
          </p:cNvPr>
          <p:cNvSpPr>
            <a:spLocks noGrp="1"/>
          </p:cNvSpPr>
          <p:nvPr>
            <p:ph idx="1"/>
          </p:nvPr>
        </p:nvSpPr>
        <p:spPr>
          <a:xfrm>
            <a:off x="47135" y="1772239"/>
            <a:ext cx="11915479" cy="4457307"/>
          </a:xfrm>
        </p:spPr>
        <p:txBody>
          <a:bodyPr>
            <a:noAutofit/>
          </a:bodyPr>
          <a:lstStyle/>
          <a:p>
            <a:r>
              <a:rPr lang="en-US" sz="2400" b="1" dirty="0">
                <a:latin typeface="Roboto" panose="02000000000000000000" pitchFamily="2" charset="0"/>
                <a:ea typeface="Roboto" panose="02000000000000000000" pitchFamily="2" charset="0"/>
                <a:cs typeface="Roboto" panose="02000000000000000000" pitchFamily="2" charset="0"/>
              </a:rPr>
              <a:t>Public water systems must monitor for the PFAS listed in the previous chart and have three years to complete initial monitoring (by 2027), followed by ongoing compliance monitoring.  </a:t>
            </a:r>
            <a:r>
              <a:rPr lang="en-US" sz="2400" b="1" dirty="0">
                <a:solidFill>
                  <a:srgbClr val="FF0000"/>
                </a:solidFill>
                <a:highlight>
                  <a:srgbClr val="FFFF00"/>
                </a:highlight>
                <a:latin typeface="Roboto" panose="02000000000000000000" pitchFamily="2" charset="0"/>
                <a:ea typeface="Roboto" panose="02000000000000000000" pitchFamily="2" charset="0"/>
                <a:cs typeface="Roboto" panose="02000000000000000000" pitchFamily="2" charset="0"/>
              </a:rPr>
              <a:t>Water systems must also provide the public with information on the levels of these PFAS in their drinking water beginning in 2027.</a:t>
            </a:r>
          </a:p>
          <a:p>
            <a:r>
              <a:rPr lang="en-US" sz="2400" b="1" dirty="0">
                <a:latin typeface="Roboto" panose="02000000000000000000" pitchFamily="2" charset="0"/>
                <a:ea typeface="Roboto" panose="02000000000000000000" pitchFamily="2" charset="0"/>
                <a:cs typeface="Roboto" panose="02000000000000000000" pitchFamily="2" charset="0"/>
              </a:rPr>
              <a:t>Public water systems have five years (by 2029) to implement solutions that reduce these PFAS if monitoring shows that drinking water levels exceed these MCLs listed in the chart on the previous slide.</a:t>
            </a:r>
          </a:p>
          <a:p>
            <a:r>
              <a:rPr lang="en-US" sz="2400" b="1" dirty="0">
                <a:latin typeface="Roboto" panose="02000000000000000000" pitchFamily="2" charset="0"/>
                <a:ea typeface="Roboto" panose="02000000000000000000" pitchFamily="2" charset="0"/>
                <a:cs typeface="Roboto" panose="02000000000000000000" pitchFamily="2" charset="0"/>
              </a:rPr>
              <a:t>Beginning in 5 years (2029), public water systems that have PFAS in drinking water which violates one or more of these MCLs must take action to reduce levels of these PFAS in their drinking water and must provide notifications to the public of the violation.</a:t>
            </a:r>
          </a:p>
        </p:txBody>
      </p:sp>
    </p:spTree>
    <p:extLst>
      <p:ext uri="{BB962C8B-B14F-4D97-AF65-F5344CB8AC3E}">
        <p14:creationId xmlns:p14="http://schemas.microsoft.com/office/powerpoint/2010/main" val="881672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DF2FF-7155-F4B0-6EF8-DE0AC4C27973}"/>
              </a:ext>
            </a:extLst>
          </p:cNvPr>
          <p:cNvSpPr>
            <a:spLocks noGrp="1"/>
          </p:cNvSpPr>
          <p:nvPr>
            <p:ph type="title"/>
          </p:nvPr>
        </p:nvSpPr>
        <p:spPr>
          <a:xfrm>
            <a:off x="646111" y="452718"/>
            <a:ext cx="9404723" cy="782194"/>
          </a:xfrm>
        </p:spPr>
        <p:txBody>
          <a:bodyPr/>
          <a:lstStyle/>
          <a:p>
            <a:pPr algn="ctr"/>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Stay Informed</a:t>
            </a:r>
          </a:p>
        </p:txBody>
      </p:sp>
      <p:sp>
        <p:nvSpPr>
          <p:cNvPr id="3" name="Content Placeholder 2">
            <a:extLst>
              <a:ext uri="{FF2B5EF4-FFF2-40B4-BE49-F238E27FC236}">
                <a16:creationId xmlns:a16="http://schemas.microsoft.com/office/drawing/2014/main" id="{7ADF0B9E-449D-4A98-AEB2-0C15E9F36002}"/>
              </a:ext>
            </a:extLst>
          </p:cNvPr>
          <p:cNvSpPr>
            <a:spLocks noGrp="1"/>
          </p:cNvSpPr>
          <p:nvPr>
            <p:ph idx="1"/>
          </p:nvPr>
        </p:nvSpPr>
        <p:spPr>
          <a:xfrm>
            <a:off x="188536" y="1234912"/>
            <a:ext cx="11660957" cy="5013488"/>
          </a:xfrm>
        </p:spPr>
        <p:txBody>
          <a:bodyPr>
            <a:normAutofit/>
          </a:bodyPr>
          <a:lstStyle/>
          <a:p>
            <a:r>
              <a:rPr lang="en-US" sz="2800" b="1" dirty="0">
                <a:latin typeface="Roboto" panose="02000000000000000000" pitchFamily="2" charset="0"/>
                <a:ea typeface="Roboto" panose="02000000000000000000" pitchFamily="2" charset="0"/>
                <a:cs typeface="Roboto" panose="02000000000000000000" pitchFamily="2" charset="0"/>
              </a:rPr>
              <a:t>Focus on Change</a:t>
            </a:r>
          </a:p>
          <a:p>
            <a:r>
              <a:rPr lang="en-US" sz="2800" b="1" dirty="0">
                <a:latin typeface="Roboto" panose="02000000000000000000" pitchFamily="2" charset="0"/>
                <a:ea typeface="Roboto" panose="02000000000000000000" pitchFamily="2" charset="0"/>
                <a:cs typeface="Roboto" panose="02000000000000000000" pitchFamily="2" charset="0"/>
              </a:rPr>
              <a:t>Contact you FDEP rep.</a:t>
            </a:r>
          </a:p>
          <a:p>
            <a:r>
              <a:rPr lang="en-US" sz="2800" b="1" dirty="0">
                <a:latin typeface="Roboto" panose="02000000000000000000" pitchFamily="2" charset="0"/>
                <a:ea typeface="Roboto" panose="02000000000000000000" pitchFamily="2" charset="0"/>
                <a:cs typeface="Roboto" panose="02000000000000000000" pitchFamily="2" charset="0"/>
              </a:rPr>
              <a:t>Contact Florida Rural Water Association</a:t>
            </a:r>
          </a:p>
          <a:p>
            <a:r>
              <a:rPr lang="en-US" sz="2800" b="1" dirty="0">
                <a:latin typeface="Roboto" panose="02000000000000000000" pitchFamily="2" charset="0"/>
                <a:ea typeface="Roboto" panose="02000000000000000000" pitchFamily="2" charset="0"/>
                <a:cs typeface="Roboto" panose="02000000000000000000" pitchFamily="2" charset="0"/>
              </a:rPr>
              <a:t>Contact us at Sensible Water Solutions and Sensible Municipal Water </a:t>
            </a:r>
            <a:r>
              <a:rPr lang="en-US" sz="2800" b="1" dirty="0">
                <a:solidFill>
                  <a:srgbClr val="FF0000"/>
                </a:solidFill>
                <a:highlight>
                  <a:srgbClr val="FFFF00"/>
                </a:highlight>
                <a:latin typeface="Roboto" panose="02000000000000000000" pitchFamily="2" charset="0"/>
                <a:ea typeface="Roboto" panose="02000000000000000000" pitchFamily="2" charset="0"/>
                <a:cs typeface="Roboto" panose="02000000000000000000" pitchFamily="2" charset="0"/>
              </a:rPr>
              <a:t>SMWSinc.com.  SMWSinc@gmail.com</a:t>
            </a:r>
          </a:p>
          <a:p>
            <a:r>
              <a:rPr lang="en-US" sz="2800" b="1" dirty="0">
                <a:latin typeface="Roboto" panose="02000000000000000000" pitchFamily="2" charset="0"/>
                <a:ea typeface="Roboto" panose="02000000000000000000" pitchFamily="2" charset="0"/>
                <a:cs typeface="Roboto" panose="02000000000000000000" pitchFamily="2" charset="0"/>
              </a:rPr>
              <a:t>This is a hot issue and there is a lot of attention on it from government and public.  </a:t>
            </a:r>
          </a:p>
          <a:p>
            <a:r>
              <a:rPr lang="en-US" sz="2800" b="1" dirty="0">
                <a:latin typeface="Roboto" panose="02000000000000000000" pitchFamily="2" charset="0"/>
                <a:ea typeface="Roboto" panose="02000000000000000000" pitchFamily="2" charset="0"/>
                <a:cs typeface="Roboto" panose="02000000000000000000" pitchFamily="2" charset="0"/>
              </a:rPr>
              <a:t>Stay informed.</a:t>
            </a:r>
          </a:p>
          <a:p>
            <a:r>
              <a:rPr lang="en-US" sz="2800" b="1" dirty="0">
                <a:latin typeface="Roboto" panose="02000000000000000000" pitchFamily="2" charset="0"/>
                <a:ea typeface="Roboto" panose="02000000000000000000" pitchFamily="2" charset="0"/>
                <a:cs typeface="Roboto" panose="02000000000000000000" pitchFamily="2" charset="0"/>
              </a:rPr>
              <a:t>This issue is constantly evolving and changing.</a:t>
            </a:r>
          </a:p>
        </p:txBody>
      </p:sp>
    </p:spTree>
    <p:extLst>
      <p:ext uri="{BB962C8B-B14F-4D97-AF65-F5344CB8AC3E}">
        <p14:creationId xmlns:p14="http://schemas.microsoft.com/office/powerpoint/2010/main" val="2032671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FD7E7-225E-AF27-43D1-8455D61CA0BE}"/>
              </a:ext>
            </a:extLst>
          </p:cNvPr>
          <p:cNvSpPr>
            <a:spLocks noGrp="1"/>
          </p:cNvSpPr>
          <p:nvPr>
            <p:ph type="title"/>
          </p:nvPr>
        </p:nvSpPr>
        <p:spPr>
          <a:xfrm>
            <a:off x="646111" y="452718"/>
            <a:ext cx="9404723" cy="791620"/>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Testing for PFOA and PFAS</a:t>
            </a:r>
          </a:p>
        </p:txBody>
      </p:sp>
      <p:graphicFrame>
        <p:nvGraphicFramePr>
          <p:cNvPr id="4" name="Content Placeholder 3">
            <a:extLst>
              <a:ext uri="{FF2B5EF4-FFF2-40B4-BE49-F238E27FC236}">
                <a16:creationId xmlns:a16="http://schemas.microsoft.com/office/drawing/2014/main" id="{3163239F-400F-EEC8-985E-390B0C76EF0D}"/>
              </a:ext>
            </a:extLst>
          </p:cNvPr>
          <p:cNvGraphicFramePr>
            <a:graphicFrameLocks noGrp="1"/>
          </p:cNvGraphicFramePr>
          <p:nvPr>
            <p:ph idx="1"/>
            <p:extLst>
              <p:ext uri="{D42A27DB-BD31-4B8C-83A1-F6EECF244321}">
                <p14:modId xmlns:p14="http://schemas.microsoft.com/office/powerpoint/2010/main" val="4218628678"/>
              </p:ext>
            </p:extLst>
          </p:nvPr>
        </p:nvGraphicFramePr>
        <p:xfrm>
          <a:off x="305620" y="1418155"/>
          <a:ext cx="11580760" cy="5223662"/>
        </p:xfrm>
        <a:graphic>
          <a:graphicData uri="http://schemas.openxmlformats.org/drawingml/2006/table">
            <a:tbl>
              <a:tblPr/>
              <a:tblGrid>
                <a:gridCol w="1158076">
                  <a:extLst>
                    <a:ext uri="{9D8B030D-6E8A-4147-A177-3AD203B41FA5}">
                      <a16:colId xmlns:a16="http://schemas.microsoft.com/office/drawing/2014/main" val="3270028912"/>
                    </a:ext>
                  </a:extLst>
                </a:gridCol>
                <a:gridCol w="1158076">
                  <a:extLst>
                    <a:ext uri="{9D8B030D-6E8A-4147-A177-3AD203B41FA5}">
                      <a16:colId xmlns:a16="http://schemas.microsoft.com/office/drawing/2014/main" val="3316239432"/>
                    </a:ext>
                  </a:extLst>
                </a:gridCol>
                <a:gridCol w="1158076">
                  <a:extLst>
                    <a:ext uri="{9D8B030D-6E8A-4147-A177-3AD203B41FA5}">
                      <a16:colId xmlns:a16="http://schemas.microsoft.com/office/drawing/2014/main" val="968359261"/>
                    </a:ext>
                  </a:extLst>
                </a:gridCol>
                <a:gridCol w="1158076">
                  <a:extLst>
                    <a:ext uri="{9D8B030D-6E8A-4147-A177-3AD203B41FA5}">
                      <a16:colId xmlns:a16="http://schemas.microsoft.com/office/drawing/2014/main" val="1693878398"/>
                    </a:ext>
                  </a:extLst>
                </a:gridCol>
                <a:gridCol w="1158076">
                  <a:extLst>
                    <a:ext uri="{9D8B030D-6E8A-4147-A177-3AD203B41FA5}">
                      <a16:colId xmlns:a16="http://schemas.microsoft.com/office/drawing/2014/main" val="718996847"/>
                    </a:ext>
                  </a:extLst>
                </a:gridCol>
                <a:gridCol w="1158076">
                  <a:extLst>
                    <a:ext uri="{9D8B030D-6E8A-4147-A177-3AD203B41FA5}">
                      <a16:colId xmlns:a16="http://schemas.microsoft.com/office/drawing/2014/main" val="3368808831"/>
                    </a:ext>
                  </a:extLst>
                </a:gridCol>
                <a:gridCol w="1158076">
                  <a:extLst>
                    <a:ext uri="{9D8B030D-6E8A-4147-A177-3AD203B41FA5}">
                      <a16:colId xmlns:a16="http://schemas.microsoft.com/office/drawing/2014/main" val="1158551425"/>
                    </a:ext>
                  </a:extLst>
                </a:gridCol>
                <a:gridCol w="1158076">
                  <a:extLst>
                    <a:ext uri="{9D8B030D-6E8A-4147-A177-3AD203B41FA5}">
                      <a16:colId xmlns:a16="http://schemas.microsoft.com/office/drawing/2014/main" val="1695771232"/>
                    </a:ext>
                  </a:extLst>
                </a:gridCol>
                <a:gridCol w="1158076">
                  <a:extLst>
                    <a:ext uri="{9D8B030D-6E8A-4147-A177-3AD203B41FA5}">
                      <a16:colId xmlns:a16="http://schemas.microsoft.com/office/drawing/2014/main" val="1174549120"/>
                    </a:ext>
                  </a:extLst>
                </a:gridCol>
                <a:gridCol w="1158076">
                  <a:extLst>
                    <a:ext uri="{9D8B030D-6E8A-4147-A177-3AD203B41FA5}">
                      <a16:colId xmlns:a16="http://schemas.microsoft.com/office/drawing/2014/main" val="967625594"/>
                    </a:ext>
                  </a:extLst>
                </a:gridCol>
              </a:tblGrid>
              <a:tr h="1234222">
                <a:tc>
                  <a:txBody>
                    <a:bodyPr/>
                    <a:lstStyle/>
                    <a:p>
                      <a:pPr algn="l" fontAlgn="b">
                        <a:buNone/>
                      </a:pPr>
                      <a:r>
                        <a:rPr lang="en-US" sz="1000" b="0" i="0" u="none" strike="noStrike" dirty="0">
                          <a:solidFill>
                            <a:schemeClr val="tx1"/>
                          </a:solidFill>
                          <a:effectLst/>
                          <a:latin typeface="Calibri" panose="020F0502020204030204" pitchFamily="34" charset="0"/>
                        </a:rPr>
                        <a:t>DOH ID</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Organization Name - </a:t>
                      </a: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r>
                        <a:rPr lang="en-US" sz="1000" b="0" i="0" u="none" strike="noStrike" dirty="0">
                          <a:solidFill>
                            <a:schemeClr val="tx1"/>
                          </a:solidFill>
                          <a:effectLst/>
                          <a:latin typeface="Calibri" panose="020F0502020204030204" pitchFamily="34" charset="0"/>
                        </a:rPr>
                        <a:t> </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 </a:t>
                      </a: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r>
                        <a:rPr lang="en-US" sz="1000" b="0" i="0" u="none" strike="noStrike" dirty="0">
                          <a:solidFill>
                            <a:schemeClr val="tx1"/>
                          </a:solidFill>
                          <a:effectLst/>
                          <a:latin typeface="Calibri" panose="020F0502020204030204" pitchFamily="34" charset="0"/>
                        </a:rPr>
                        <a:t>Current Selections: </a:t>
                      </a:r>
                    </a:p>
                  </a:txBody>
                  <a:tcPr marL="5086" marR="5086" marT="5086" marB="0" anchor="b">
                    <a:lnL>
                      <a:noFill/>
                    </a:lnL>
                    <a:lnR>
                      <a:noFill/>
                    </a:lnR>
                    <a:lnT>
                      <a:noFill/>
                    </a:lnT>
                    <a:lnB>
                      <a:noFill/>
                    </a:lnB>
                    <a:noFill/>
                  </a:tcPr>
                </a:tc>
                <a:tc>
                  <a:txBody>
                    <a:bodyPr/>
                    <a:lstStyle/>
                    <a:p>
                      <a:pPr algn="l" fontAlgn="b">
                        <a:buNone/>
                      </a:pP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r>
                        <a:rPr lang="en-US" sz="1000" b="0" i="0" u="none" strike="noStrike" dirty="0">
                          <a:solidFill>
                            <a:schemeClr val="tx1"/>
                          </a:solidFill>
                          <a:effectLst/>
                          <a:latin typeface="Calibri" panose="020F0502020204030204" pitchFamily="34" charset="0"/>
                        </a:rPr>
                        <a:t>Current Selections: EPA 533, EPA 537.1, EPA 537.1 (Rev. 2), GEL SOP EPA 537.1 Modified / LC-MS-MS</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Certification Status - </a:t>
                      </a: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r>
                        <a:rPr lang="en-US" sz="1000" b="0" i="0" u="none" strike="noStrike" dirty="0">
                          <a:solidFill>
                            <a:schemeClr val="tx1"/>
                          </a:solidFill>
                          <a:effectLst/>
                          <a:latin typeface="Calibri" panose="020F0502020204030204" pitchFamily="34" charset="0"/>
                        </a:rPr>
                        <a:t>Current Selections: 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Street Address</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City - </a:t>
                      </a: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br>
                        <a:rPr lang="en-US" sz="1000" b="0" i="0" u="none" strike="noStrike" dirty="0">
                          <a:solidFill>
                            <a:schemeClr val="tx1"/>
                          </a:solidFill>
                          <a:effectLst/>
                          <a:latin typeface="Calibri" panose="020F0502020204030204" pitchFamily="34" charset="0"/>
                        </a:rPr>
                      </a:br>
                      <a:r>
                        <a:rPr lang="en-US" sz="1000" b="0" i="0" u="none" strike="noStrike" dirty="0">
                          <a:solidFill>
                            <a:schemeClr val="tx1"/>
                          </a:solidFill>
                          <a:effectLst/>
                          <a:latin typeface="Calibri" panose="020F0502020204030204" pitchFamily="34" charset="0"/>
                        </a:rPr>
                        <a:t>Current Selections: </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State - </a:t>
                      </a:r>
                      <a:br>
                        <a:rPr lang="en-US" sz="1000" b="0" i="0" u="none" strike="noStrike">
                          <a:solidFill>
                            <a:schemeClr val="tx1"/>
                          </a:solidFill>
                          <a:effectLst/>
                          <a:latin typeface="Calibri" panose="020F0502020204030204" pitchFamily="34" charset="0"/>
                        </a:rPr>
                      </a:br>
                      <a:br>
                        <a:rPr lang="en-US" sz="1000" b="0" i="0" u="none" strike="noStrike">
                          <a:solidFill>
                            <a:schemeClr val="tx1"/>
                          </a:solidFill>
                          <a:effectLst/>
                          <a:latin typeface="Calibri" panose="020F0502020204030204" pitchFamily="34" charset="0"/>
                        </a:rPr>
                      </a:br>
                      <a:br>
                        <a:rPr lang="en-US" sz="1000" b="0" i="0" u="none" strike="noStrike">
                          <a:solidFill>
                            <a:schemeClr val="tx1"/>
                          </a:solidFill>
                          <a:effectLst/>
                          <a:latin typeface="Calibri" panose="020F0502020204030204" pitchFamily="34" charset="0"/>
                        </a:rPr>
                      </a:br>
                      <a:r>
                        <a:rPr lang="en-US" sz="1000" b="0" i="0" u="none" strike="noStrike">
                          <a:solidFill>
                            <a:schemeClr val="tx1"/>
                          </a:solidFill>
                          <a:effectLst/>
                          <a:latin typeface="Calibri" panose="020F0502020204030204" pitchFamily="34" charset="0"/>
                        </a:rPr>
                        <a:t>Current Selections: </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Phone</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County</a:t>
                      </a:r>
                    </a:p>
                  </a:txBody>
                  <a:tcPr marL="5086" marR="5086" marT="5086" marB="0" anchor="b">
                    <a:lnL>
                      <a:noFill/>
                    </a:lnL>
                    <a:lnR>
                      <a:noFill/>
                    </a:lnR>
                    <a:lnT>
                      <a:noFill/>
                    </a:lnT>
                    <a:lnB>
                      <a:noFill/>
                    </a:lnB>
                    <a:noFill/>
                  </a:tcPr>
                </a:tc>
                <a:extLst>
                  <a:ext uri="{0D108BD9-81ED-4DB2-BD59-A6C34878D82A}">
                    <a16:rowId xmlns:a16="http://schemas.microsoft.com/office/drawing/2014/main" val="3974800012"/>
                  </a:ext>
                </a:extLst>
              </a:tr>
              <a:tr h="285321">
                <a:tc>
                  <a:txBody>
                    <a:bodyPr/>
                    <a:lstStyle/>
                    <a:p>
                      <a:pPr algn="l" fontAlgn="b">
                        <a:buNone/>
                      </a:pPr>
                      <a:r>
                        <a:rPr lang="en-US" sz="1000" b="0" i="0" u="none" strike="noStrike">
                          <a:solidFill>
                            <a:schemeClr val="tx1"/>
                          </a:solidFill>
                          <a:effectLst/>
                          <a:latin typeface="Calibri" panose="020F0502020204030204" pitchFamily="34" charset="0"/>
                        </a:rPr>
                        <a:t>E52459</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JEA Laboratory Services</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EPA 533</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1002 N. Main Street</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Jacksonville</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9046654517</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Duval</a:t>
                      </a:r>
                    </a:p>
                  </a:txBody>
                  <a:tcPr marL="5086" marR="5086" marT="5086" marB="0" anchor="b">
                    <a:lnL>
                      <a:noFill/>
                    </a:lnL>
                    <a:lnR>
                      <a:noFill/>
                    </a:lnR>
                    <a:lnT>
                      <a:noFill/>
                    </a:lnT>
                    <a:lnB>
                      <a:noFill/>
                    </a:lnB>
                    <a:noFill/>
                  </a:tcPr>
                </a:tc>
                <a:extLst>
                  <a:ext uri="{0D108BD9-81ED-4DB2-BD59-A6C34878D82A}">
                    <a16:rowId xmlns:a16="http://schemas.microsoft.com/office/drawing/2014/main" val="1793940856"/>
                  </a:ext>
                </a:extLst>
              </a:tr>
              <a:tr h="285321">
                <a:tc>
                  <a:txBody>
                    <a:bodyPr/>
                    <a:lstStyle/>
                    <a:p>
                      <a:pPr algn="l" fontAlgn="b">
                        <a:buNone/>
                      </a:pPr>
                      <a:r>
                        <a:rPr lang="en-US" sz="1000" b="0" i="0" u="none" strike="noStrike">
                          <a:solidFill>
                            <a:schemeClr val="tx1"/>
                          </a:solidFill>
                          <a:effectLst/>
                          <a:latin typeface="Calibri" panose="020F0502020204030204" pitchFamily="34" charset="0"/>
                        </a:rPr>
                        <a:t>E54715</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Tampa Bay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533</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8825 Pump Station Road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Land O Lakes</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8139294511</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Pasco</a:t>
                      </a:r>
                    </a:p>
                  </a:txBody>
                  <a:tcPr marL="5086" marR="5086" marT="5086" marB="0" anchor="b">
                    <a:lnL>
                      <a:noFill/>
                    </a:lnL>
                    <a:lnR>
                      <a:noFill/>
                    </a:lnR>
                    <a:lnT>
                      <a:noFill/>
                    </a:lnT>
                    <a:lnB>
                      <a:noFill/>
                    </a:lnB>
                    <a:noFill/>
                  </a:tcPr>
                </a:tc>
                <a:extLst>
                  <a:ext uri="{0D108BD9-81ED-4DB2-BD59-A6C34878D82A}">
                    <a16:rowId xmlns:a16="http://schemas.microsoft.com/office/drawing/2014/main" val="731862289"/>
                  </a:ext>
                </a:extLst>
              </a:tr>
              <a:tr h="285321">
                <a:tc>
                  <a:txBody>
                    <a:bodyPr/>
                    <a:lstStyle/>
                    <a:p>
                      <a:pPr algn="l" fontAlgn="b">
                        <a:buNone/>
                      </a:pPr>
                      <a:r>
                        <a:rPr lang="en-US" sz="1000" b="0" i="0" u="none" strike="noStrike">
                          <a:solidFill>
                            <a:schemeClr val="tx1"/>
                          </a:solidFill>
                          <a:effectLst/>
                          <a:latin typeface="Calibri" panose="020F0502020204030204" pitchFamily="34" charset="0"/>
                        </a:rPr>
                        <a:t>E54715</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Tampa Bay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537.1</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8825 Pump Station Road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Land O Lakes</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8139294511</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Pasco</a:t>
                      </a:r>
                    </a:p>
                  </a:txBody>
                  <a:tcPr marL="5086" marR="5086" marT="5086" marB="0" anchor="b">
                    <a:lnL>
                      <a:noFill/>
                    </a:lnL>
                    <a:lnR>
                      <a:noFill/>
                    </a:lnR>
                    <a:lnT>
                      <a:noFill/>
                    </a:lnT>
                    <a:lnB>
                      <a:noFill/>
                    </a:lnB>
                    <a:noFill/>
                  </a:tcPr>
                </a:tc>
                <a:extLst>
                  <a:ext uri="{0D108BD9-81ED-4DB2-BD59-A6C34878D82A}">
                    <a16:rowId xmlns:a16="http://schemas.microsoft.com/office/drawing/2014/main" val="1132598927"/>
                  </a:ext>
                </a:extLst>
              </a:tr>
              <a:tr h="425639">
                <a:tc>
                  <a:txBody>
                    <a:bodyPr/>
                    <a:lstStyle/>
                    <a:p>
                      <a:pPr algn="l" fontAlgn="b">
                        <a:buNone/>
                      </a:pPr>
                      <a:r>
                        <a:rPr lang="en-US" sz="1000" b="0" i="0" u="none" strike="noStrike">
                          <a:solidFill>
                            <a:schemeClr val="tx1"/>
                          </a:solidFill>
                          <a:effectLst/>
                          <a:latin typeface="Calibri" panose="020F0502020204030204" pitchFamily="34" charset="0"/>
                        </a:rPr>
                        <a:t>E56386</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City of Boca Raton Quality Control Laboratory</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537.1 (Rev. 2)</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1401 Glades Road</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Boca Raton</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5613387327</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Palm Beach</a:t>
                      </a:r>
                    </a:p>
                  </a:txBody>
                  <a:tcPr marL="5086" marR="5086" marT="5086" marB="0" anchor="b">
                    <a:lnL>
                      <a:noFill/>
                    </a:lnL>
                    <a:lnR>
                      <a:noFill/>
                    </a:lnR>
                    <a:lnT>
                      <a:noFill/>
                    </a:lnT>
                    <a:lnB>
                      <a:noFill/>
                    </a:lnB>
                    <a:noFill/>
                  </a:tcPr>
                </a:tc>
                <a:extLst>
                  <a:ext uri="{0D108BD9-81ED-4DB2-BD59-A6C34878D82A}">
                    <a16:rowId xmlns:a16="http://schemas.microsoft.com/office/drawing/2014/main" val="2163931039"/>
                  </a:ext>
                </a:extLst>
              </a:tr>
              <a:tr h="425639">
                <a:tc>
                  <a:txBody>
                    <a:bodyPr/>
                    <a:lstStyle/>
                    <a:p>
                      <a:pPr algn="l" fontAlgn="b">
                        <a:buNone/>
                      </a:pPr>
                      <a:r>
                        <a:rPr lang="en-US" sz="1000" b="0" i="0" u="none" strike="noStrike">
                          <a:solidFill>
                            <a:schemeClr val="tx1"/>
                          </a:solidFill>
                          <a:effectLst/>
                          <a:latin typeface="Calibri" panose="020F0502020204030204" pitchFamily="34" charset="0"/>
                        </a:rPr>
                        <a:t>E82574</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Advanced Environmental Laboratories, Inc.</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533</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6681 Southpoint Parkway</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Jacksonville</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9043639350</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Duval</a:t>
                      </a:r>
                    </a:p>
                  </a:txBody>
                  <a:tcPr marL="5086" marR="5086" marT="5086" marB="0" anchor="b">
                    <a:lnL>
                      <a:noFill/>
                    </a:lnL>
                    <a:lnR>
                      <a:noFill/>
                    </a:lnR>
                    <a:lnT>
                      <a:noFill/>
                    </a:lnT>
                    <a:lnB>
                      <a:noFill/>
                    </a:lnB>
                    <a:noFill/>
                  </a:tcPr>
                </a:tc>
                <a:extLst>
                  <a:ext uri="{0D108BD9-81ED-4DB2-BD59-A6C34878D82A}">
                    <a16:rowId xmlns:a16="http://schemas.microsoft.com/office/drawing/2014/main" val="848765648"/>
                  </a:ext>
                </a:extLst>
              </a:tr>
              <a:tr h="425639">
                <a:tc>
                  <a:txBody>
                    <a:bodyPr/>
                    <a:lstStyle/>
                    <a:p>
                      <a:pPr algn="l" fontAlgn="b">
                        <a:buNone/>
                      </a:pPr>
                      <a:r>
                        <a:rPr lang="en-US" sz="1000" b="0" i="0" u="none" strike="noStrike">
                          <a:solidFill>
                            <a:schemeClr val="tx1"/>
                          </a:solidFill>
                          <a:effectLst/>
                          <a:latin typeface="Calibri" panose="020F0502020204030204" pitchFamily="34" charset="0"/>
                        </a:rPr>
                        <a:t>E82574</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Advanced Environmental Laboratories, Inc.</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537.1 (Rev. 2)</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6681 Southpoint Parkway</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Jacksonville</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9043639350</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Duval</a:t>
                      </a:r>
                    </a:p>
                  </a:txBody>
                  <a:tcPr marL="5086" marR="5086" marT="5086" marB="0" anchor="b">
                    <a:lnL>
                      <a:noFill/>
                    </a:lnL>
                    <a:lnR>
                      <a:noFill/>
                    </a:lnR>
                    <a:lnT>
                      <a:noFill/>
                    </a:lnT>
                    <a:lnB>
                      <a:noFill/>
                    </a:lnB>
                    <a:noFill/>
                  </a:tcPr>
                </a:tc>
                <a:extLst>
                  <a:ext uri="{0D108BD9-81ED-4DB2-BD59-A6C34878D82A}">
                    <a16:rowId xmlns:a16="http://schemas.microsoft.com/office/drawing/2014/main" val="1794146556"/>
                  </a:ext>
                </a:extLst>
              </a:tr>
              <a:tr h="425639">
                <a:tc>
                  <a:txBody>
                    <a:bodyPr/>
                    <a:lstStyle/>
                    <a:p>
                      <a:pPr algn="l" fontAlgn="b">
                        <a:buNone/>
                      </a:pPr>
                      <a:r>
                        <a:rPr lang="en-US" sz="1000" b="0" i="0" u="none" strike="noStrike">
                          <a:solidFill>
                            <a:schemeClr val="tx1"/>
                          </a:solidFill>
                          <a:effectLst/>
                          <a:latin typeface="Calibri" panose="020F0502020204030204" pitchFamily="34" charset="0"/>
                        </a:rPr>
                        <a:t>E83079</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Pace Analytical Services, LLC - Ormond Beach 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533</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8 East Tower Circle</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Ormond Beach</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3866725668</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Volusia</a:t>
                      </a:r>
                    </a:p>
                  </a:txBody>
                  <a:tcPr marL="5086" marR="5086" marT="5086" marB="0" anchor="b">
                    <a:lnL>
                      <a:noFill/>
                    </a:lnL>
                    <a:lnR>
                      <a:noFill/>
                    </a:lnR>
                    <a:lnT>
                      <a:noFill/>
                    </a:lnT>
                    <a:lnB>
                      <a:noFill/>
                    </a:lnB>
                    <a:noFill/>
                  </a:tcPr>
                </a:tc>
                <a:extLst>
                  <a:ext uri="{0D108BD9-81ED-4DB2-BD59-A6C34878D82A}">
                    <a16:rowId xmlns:a16="http://schemas.microsoft.com/office/drawing/2014/main" val="2902312768"/>
                  </a:ext>
                </a:extLst>
              </a:tr>
              <a:tr h="425639">
                <a:tc>
                  <a:txBody>
                    <a:bodyPr/>
                    <a:lstStyle/>
                    <a:p>
                      <a:pPr algn="l" fontAlgn="b">
                        <a:buNone/>
                      </a:pPr>
                      <a:r>
                        <a:rPr lang="en-US" sz="1000" b="0" i="0" u="none" strike="noStrike">
                          <a:solidFill>
                            <a:schemeClr val="tx1"/>
                          </a:solidFill>
                          <a:effectLst/>
                          <a:latin typeface="Calibri" panose="020F0502020204030204" pitchFamily="34" charset="0"/>
                        </a:rPr>
                        <a:t>E83079</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Pace Analytical Services, LLC - Ormond Beach 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537.1 (Rev. 2)</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8 East Tower Circle</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Ormond Beach</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3866725668</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Volusia</a:t>
                      </a:r>
                    </a:p>
                  </a:txBody>
                  <a:tcPr marL="5086" marR="5086" marT="5086" marB="0" anchor="b">
                    <a:lnL>
                      <a:noFill/>
                    </a:lnL>
                    <a:lnR>
                      <a:noFill/>
                    </a:lnR>
                    <a:lnT>
                      <a:noFill/>
                    </a:lnT>
                    <a:lnB>
                      <a:noFill/>
                    </a:lnB>
                    <a:noFill/>
                  </a:tcPr>
                </a:tc>
                <a:extLst>
                  <a:ext uri="{0D108BD9-81ED-4DB2-BD59-A6C34878D82A}">
                    <a16:rowId xmlns:a16="http://schemas.microsoft.com/office/drawing/2014/main" val="651792332"/>
                  </a:ext>
                </a:extLst>
              </a:tr>
              <a:tr h="374176">
                <a:tc>
                  <a:txBody>
                    <a:bodyPr/>
                    <a:lstStyle/>
                    <a:p>
                      <a:pPr algn="l" fontAlgn="b">
                        <a:buNone/>
                      </a:pPr>
                      <a:r>
                        <a:rPr lang="en-US" sz="1000" b="0" i="0" u="none" strike="noStrike">
                          <a:solidFill>
                            <a:schemeClr val="tx1"/>
                          </a:solidFill>
                          <a:effectLst/>
                          <a:latin typeface="Calibri" panose="020F0502020204030204" pitchFamily="34" charset="0"/>
                        </a:rPr>
                        <a:t>E83510</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SGS North America, Inc. - Orlando</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533</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4405 Vineland Road, Suite C-15</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Orlando</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4074256700</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Orange</a:t>
                      </a:r>
                    </a:p>
                  </a:txBody>
                  <a:tcPr marL="5086" marR="5086" marT="5086" marB="0" anchor="b">
                    <a:lnL>
                      <a:noFill/>
                    </a:lnL>
                    <a:lnR>
                      <a:noFill/>
                    </a:lnR>
                    <a:lnT>
                      <a:noFill/>
                    </a:lnT>
                    <a:lnB>
                      <a:noFill/>
                    </a:lnB>
                    <a:noFill/>
                  </a:tcPr>
                </a:tc>
                <a:extLst>
                  <a:ext uri="{0D108BD9-81ED-4DB2-BD59-A6C34878D82A}">
                    <a16:rowId xmlns:a16="http://schemas.microsoft.com/office/drawing/2014/main" val="3200415860"/>
                  </a:ext>
                </a:extLst>
              </a:tr>
              <a:tr h="374176">
                <a:tc>
                  <a:txBody>
                    <a:bodyPr/>
                    <a:lstStyle/>
                    <a:p>
                      <a:pPr algn="l" fontAlgn="b">
                        <a:buNone/>
                      </a:pPr>
                      <a:r>
                        <a:rPr lang="en-US" sz="1000" b="0" i="0" u="none" strike="noStrike">
                          <a:solidFill>
                            <a:schemeClr val="tx1"/>
                          </a:solidFill>
                          <a:effectLst/>
                          <a:latin typeface="Calibri" panose="020F0502020204030204" pitchFamily="34" charset="0"/>
                        </a:rPr>
                        <a:t>E83510</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SGS North America, Inc. - Orlando</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Drinking Water</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EPA 537.1 (Rev. 2)</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Accredited</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4405 Vineland Road, Suite C-15</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Orlando</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FL</a:t>
                      </a:r>
                    </a:p>
                  </a:txBody>
                  <a:tcPr marL="5086" marR="5086" marT="5086" marB="0" anchor="b">
                    <a:lnL>
                      <a:noFill/>
                    </a:lnL>
                    <a:lnR>
                      <a:noFill/>
                    </a:lnR>
                    <a:lnT>
                      <a:noFill/>
                    </a:lnT>
                    <a:lnB>
                      <a:noFill/>
                    </a:lnB>
                    <a:noFill/>
                  </a:tcPr>
                </a:tc>
                <a:tc>
                  <a:txBody>
                    <a:bodyPr/>
                    <a:lstStyle/>
                    <a:p>
                      <a:pPr algn="l" fontAlgn="b">
                        <a:buNone/>
                      </a:pPr>
                      <a:r>
                        <a:rPr lang="en-US" sz="1000" b="0" i="0" u="none" strike="noStrike">
                          <a:solidFill>
                            <a:schemeClr val="tx1"/>
                          </a:solidFill>
                          <a:effectLst/>
                          <a:latin typeface="Calibri" panose="020F0502020204030204" pitchFamily="34" charset="0"/>
                        </a:rPr>
                        <a:t>4074256700</a:t>
                      </a:r>
                    </a:p>
                  </a:txBody>
                  <a:tcPr marL="5086" marR="5086" marT="5086" marB="0" anchor="b">
                    <a:lnL>
                      <a:noFill/>
                    </a:lnL>
                    <a:lnR>
                      <a:noFill/>
                    </a:lnR>
                    <a:lnT>
                      <a:noFill/>
                    </a:lnT>
                    <a:lnB>
                      <a:noFill/>
                    </a:lnB>
                    <a:noFill/>
                  </a:tcPr>
                </a:tc>
                <a:tc>
                  <a:txBody>
                    <a:bodyPr/>
                    <a:lstStyle/>
                    <a:p>
                      <a:pPr algn="l" fontAlgn="b">
                        <a:buNone/>
                      </a:pPr>
                      <a:r>
                        <a:rPr lang="en-US" sz="1000" b="0" i="0" u="none" strike="noStrike" dirty="0">
                          <a:solidFill>
                            <a:schemeClr val="tx1"/>
                          </a:solidFill>
                          <a:effectLst/>
                          <a:latin typeface="Calibri" panose="020F0502020204030204" pitchFamily="34" charset="0"/>
                        </a:rPr>
                        <a:t>Orange</a:t>
                      </a:r>
                    </a:p>
                  </a:txBody>
                  <a:tcPr marL="5086" marR="5086" marT="5086" marB="0" anchor="b">
                    <a:lnL>
                      <a:noFill/>
                    </a:lnL>
                    <a:lnR>
                      <a:noFill/>
                    </a:lnR>
                    <a:lnT>
                      <a:noFill/>
                    </a:lnT>
                    <a:lnB>
                      <a:noFill/>
                    </a:lnB>
                    <a:noFill/>
                  </a:tcPr>
                </a:tc>
                <a:extLst>
                  <a:ext uri="{0D108BD9-81ED-4DB2-BD59-A6C34878D82A}">
                    <a16:rowId xmlns:a16="http://schemas.microsoft.com/office/drawing/2014/main" val="2657097669"/>
                  </a:ext>
                </a:extLst>
              </a:tr>
            </a:tbl>
          </a:graphicData>
        </a:graphic>
      </p:graphicFrame>
    </p:spTree>
    <p:extLst>
      <p:ext uri="{BB962C8B-B14F-4D97-AF65-F5344CB8AC3E}">
        <p14:creationId xmlns:p14="http://schemas.microsoft.com/office/powerpoint/2010/main" val="94084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4237-4A98-159B-8954-91B1AC0A64CB}"/>
              </a:ext>
            </a:extLst>
          </p:cNvPr>
          <p:cNvSpPr>
            <a:spLocks noGrp="1"/>
          </p:cNvSpPr>
          <p:nvPr>
            <p:ph type="title"/>
          </p:nvPr>
        </p:nvSpPr>
        <p:spPr>
          <a:xfrm>
            <a:off x="94269" y="452718"/>
            <a:ext cx="9956566" cy="914169"/>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Testing Methods</a:t>
            </a:r>
          </a:p>
        </p:txBody>
      </p:sp>
      <p:sp>
        <p:nvSpPr>
          <p:cNvPr id="3" name="Content Placeholder 2">
            <a:extLst>
              <a:ext uri="{FF2B5EF4-FFF2-40B4-BE49-F238E27FC236}">
                <a16:creationId xmlns:a16="http://schemas.microsoft.com/office/drawing/2014/main" id="{F257EA6D-59CF-C3CD-BA73-FB5EBDF41690}"/>
              </a:ext>
            </a:extLst>
          </p:cNvPr>
          <p:cNvSpPr>
            <a:spLocks noGrp="1"/>
          </p:cNvSpPr>
          <p:nvPr>
            <p:ph idx="1"/>
          </p:nvPr>
        </p:nvSpPr>
        <p:spPr>
          <a:xfrm>
            <a:off x="317369" y="1159498"/>
            <a:ext cx="11557261" cy="5458118"/>
          </a:xfrm>
        </p:spPr>
        <p:txBody>
          <a:bodyPr>
            <a:normAutofit/>
          </a:bodyPr>
          <a:lstStyle/>
          <a:p>
            <a:r>
              <a:rPr lang="en-US" sz="2400" b="1" u="sng" dirty="0">
                <a:solidFill>
                  <a:schemeClr val="accent2"/>
                </a:solidFill>
                <a:latin typeface="Roboto" panose="02000000000000000000" pitchFamily="2" charset="0"/>
                <a:ea typeface="Roboto" panose="02000000000000000000" pitchFamily="2" charset="0"/>
                <a:cs typeface="Roboto" panose="02000000000000000000" pitchFamily="2" charset="0"/>
              </a:rPr>
              <a:t>Laboratory Testing</a:t>
            </a:r>
          </a:p>
          <a:p>
            <a:r>
              <a:rPr lang="en-US" sz="2400" b="1" dirty="0">
                <a:latin typeface="Roboto" panose="02000000000000000000" pitchFamily="2" charset="0"/>
                <a:ea typeface="Roboto" panose="02000000000000000000" pitchFamily="2" charset="0"/>
                <a:cs typeface="Roboto" panose="02000000000000000000" pitchFamily="2" charset="0"/>
              </a:rPr>
              <a:t>The most accurate PFAS testing is performed in a certified laboratory using the EPA Methods 533 and 537.1 which employ liquid chromatography-tandem mass spectrometry (LC-MS/MS) to detect 29 PFAS compounds.  These methods are validated for regulatory monitoring under the PFAS National Primary Drinking Water Regulations (NPDWR) and the Unregulated Contaminant Monitoring Rule (UCMR 5).</a:t>
            </a:r>
          </a:p>
          <a:p>
            <a:r>
              <a:rPr lang="en-US" sz="2400" b="1" dirty="0">
                <a:latin typeface="Roboto" panose="02000000000000000000" pitchFamily="2" charset="0"/>
                <a:ea typeface="Roboto" panose="02000000000000000000" pitchFamily="2" charset="0"/>
                <a:cs typeface="Roboto" panose="02000000000000000000" pitchFamily="2" charset="0"/>
              </a:rPr>
              <a:t>If you are going to collect the samples yourselves, use only bottles supplied by the certified lab and avoid contamination from personal care products, clothing </a:t>
            </a:r>
          </a:p>
          <a:p>
            <a:r>
              <a:rPr lang="en-US" sz="2400" b="1" dirty="0">
                <a:latin typeface="Roboto" panose="02000000000000000000" pitchFamily="2" charset="0"/>
                <a:ea typeface="Roboto" panose="02000000000000000000" pitchFamily="2" charset="0"/>
                <a:cs typeface="Roboto" panose="02000000000000000000" pitchFamily="2" charset="0"/>
              </a:rPr>
              <a:t>Follow the lab’s flow and preservation instructions.  </a:t>
            </a:r>
          </a:p>
        </p:txBody>
      </p:sp>
    </p:spTree>
    <p:extLst>
      <p:ext uri="{BB962C8B-B14F-4D97-AF65-F5344CB8AC3E}">
        <p14:creationId xmlns:p14="http://schemas.microsoft.com/office/powerpoint/2010/main" val="492493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E6AFB-A3ED-4A96-1F70-38D14B31B472}"/>
              </a:ext>
            </a:extLst>
          </p:cNvPr>
          <p:cNvSpPr>
            <a:spLocks noGrp="1"/>
          </p:cNvSpPr>
          <p:nvPr>
            <p:ph type="title"/>
          </p:nvPr>
        </p:nvSpPr>
        <p:spPr>
          <a:xfrm>
            <a:off x="160256" y="424438"/>
            <a:ext cx="9890578" cy="1400530"/>
          </a:xfrm>
        </p:spPr>
        <p:txBody>
          <a:bodyPr/>
          <a:lstStyle/>
          <a:p>
            <a:pPr algn="ctr"/>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How can you remove PFAS and PFOA from your water system?</a:t>
            </a:r>
          </a:p>
        </p:txBody>
      </p:sp>
      <p:sp>
        <p:nvSpPr>
          <p:cNvPr id="3" name="Content Placeholder 2">
            <a:extLst>
              <a:ext uri="{FF2B5EF4-FFF2-40B4-BE49-F238E27FC236}">
                <a16:creationId xmlns:a16="http://schemas.microsoft.com/office/drawing/2014/main" id="{FC813CED-ACC8-7BC9-4AFF-67860F3BFF56}"/>
              </a:ext>
            </a:extLst>
          </p:cNvPr>
          <p:cNvSpPr>
            <a:spLocks noGrp="1"/>
          </p:cNvSpPr>
          <p:nvPr>
            <p:ph idx="1"/>
          </p:nvPr>
        </p:nvSpPr>
        <p:spPr>
          <a:xfrm>
            <a:off x="160256" y="2052918"/>
            <a:ext cx="11462993" cy="4195481"/>
          </a:xfrm>
        </p:spPr>
        <p:txBody>
          <a:bodyPr>
            <a:normAutofit/>
          </a:bodyPr>
          <a:lstStyle/>
          <a:p>
            <a:r>
              <a:rPr lang="en-US" sz="4000" b="1" dirty="0">
                <a:latin typeface="Roboto" panose="02000000000000000000" pitchFamily="2" charset="0"/>
                <a:ea typeface="Roboto" panose="02000000000000000000" pitchFamily="2" charset="0"/>
                <a:cs typeface="Roboto" panose="02000000000000000000" pitchFamily="2" charset="0"/>
              </a:rPr>
              <a:t>Granular Activated Carbon</a:t>
            </a:r>
          </a:p>
          <a:p>
            <a:r>
              <a:rPr lang="en-US" sz="4000" b="1" dirty="0">
                <a:latin typeface="Roboto" panose="02000000000000000000" pitchFamily="2" charset="0"/>
                <a:ea typeface="Roboto" panose="02000000000000000000" pitchFamily="2" charset="0"/>
                <a:cs typeface="Roboto" panose="02000000000000000000" pitchFamily="2" charset="0"/>
              </a:rPr>
              <a:t>Ion Exchange Resin</a:t>
            </a:r>
          </a:p>
          <a:p>
            <a:r>
              <a:rPr lang="en-US" sz="4000" b="1" dirty="0">
                <a:latin typeface="Roboto" panose="02000000000000000000" pitchFamily="2" charset="0"/>
                <a:ea typeface="Roboto" panose="02000000000000000000" pitchFamily="2" charset="0"/>
                <a:cs typeface="Roboto" panose="02000000000000000000" pitchFamily="2" charset="0"/>
              </a:rPr>
              <a:t>Reverse Osmosis and Nanofiltration</a:t>
            </a:r>
          </a:p>
          <a:p>
            <a:endParaRPr lang="en-US" sz="4000" b="1" dirty="0">
              <a:latin typeface="Roboto" panose="02000000000000000000" pitchFamily="2" charset="0"/>
              <a:ea typeface="Roboto" panose="02000000000000000000" pitchFamily="2" charset="0"/>
              <a:cs typeface="Roboto" panose="02000000000000000000" pitchFamily="2" charset="0"/>
            </a:endParaRPr>
          </a:p>
          <a:p>
            <a:r>
              <a:rPr lang="en-US" sz="4000" b="1" dirty="0">
                <a:latin typeface="Roboto" panose="02000000000000000000" pitchFamily="2" charset="0"/>
                <a:ea typeface="Roboto" panose="02000000000000000000" pitchFamily="2" charset="0"/>
                <a:cs typeface="Roboto" panose="02000000000000000000" pitchFamily="2" charset="0"/>
              </a:rPr>
              <a:t>Which one is best for your water system?</a:t>
            </a:r>
          </a:p>
        </p:txBody>
      </p:sp>
    </p:spTree>
    <p:extLst>
      <p:ext uri="{BB962C8B-B14F-4D97-AF65-F5344CB8AC3E}">
        <p14:creationId xmlns:p14="http://schemas.microsoft.com/office/powerpoint/2010/main" val="1785863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CABAC-01F3-FFB5-4C9A-2F5F3EB7C19D}"/>
              </a:ext>
            </a:extLst>
          </p:cNvPr>
          <p:cNvSpPr>
            <a:spLocks noGrp="1"/>
          </p:cNvSpPr>
          <p:nvPr>
            <p:ph type="title"/>
          </p:nvPr>
        </p:nvSpPr>
        <p:spPr>
          <a:xfrm>
            <a:off x="141402" y="167353"/>
            <a:ext cx="8117535" cy="652779"/>
          </a:xfrm>
        </p:spPr>
        <p:txBody>
          <a:bodyPr>
            <a:normAutofit fontScale="90000"/>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Granulated Activated Carbon</a:t>
            </a:r>
          </a:p>
        </p:txBody>
      </p:sp>
      <p:sp>
        <p:nvSpPr>
          <p:cNvPr id="3" name="Content Placeholder 2">
            <a:extLst>
              <a:ext uri="{FF2B5EF4-FFF2-40B4-BE49-F238E27FC236}">
                <a16:creationId xmlns:a16="http://schemas.microsoft.com/office/drawing/2014/main" id="{FE4B42E0-1F7D-D070-2926-E2C464DCAE1F}"/>
              </a:ext>
            </a:extLst>
          </p:cNvPr>
          <p:cNvSpPr>
            <a:spLocks noGrp="1"/>
          </p:cNvSpPr>
          <p:nvPr>
            <p:ph idx="1"/>
          </p:nvPr>
        </p:nvSpPr>
        <p:spPr>
          <a:xfrm>
            <a:off x="141402" y="820132"/>
            <a:ext cx="7909088" cy="5967167"/>
          </a:xfrm>
        </p:spPr>
        <p:txBody>
          <a:bodyPr>
            <a:normAutofit lnSpcReduction="10000"/>
          </a:bodyPr>
          <a:lstStyle/>
          <a:p>
            <a:pPr marL="457200" lvl="1" indent="0">
              <a:buNone/>
            </a:pPr>
            <a:r>
              <a:rPr lang="en-US" sz="2400" b="1" dirty="0">
                <a:latin typeface="Roboto" panose="02000000000000000000" pitchFamily="2" charset="0"/>
                <a:ea typeface="Roboto" panose="02000000000000000000" pitchFamily="2" charset="0"/>
                <a:cs typeface="Roboto" panose="02000000000000000000" pitchFamily="2" charset="0"/>
              </a:rPr>
              <a:t>Granular activated carbon (GAC) is a porous adsorption media with extremely high internal surface area.  GAC is made from a variety of materials:  bituminous coal, lignite coal, peat, wood, coconut shells.</a:t>
            </a:r>
          </a:p>
          <a:p>
            <a:pPr lvl="1">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Advantages:</a:t>
            </a:r>
          </a:p>
          <a:p>
            <a:pPr lvl="2">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Has an extremely high removal rate for TTHM, HAA5, PFAS, PFOA and many other contaminants.</a:t>
            </a:r>
          </a:p>
          <a:p>
            <a:pPr lvl="2">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GAC works well on longer-chain PFAS like PFOA and PFOS </a:t>
            </a:r>
          </a:p>
          <a:p>
            <a:pPr lvl="1">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Disadvantages </a:t>
            </a:r>
          </a:p>
          <a:p>
            <a:pPr lvl="2">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Re-bedding when carbon is loaded can be expensive</a:t>
            </a:r>
          </a:p>
          <a:p>
            <a:pPr lvl="2">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Disposal – has to be incinerated if it contains PFAS.  Cannot be put in a landfill.  </a:t>
            </a:r>
          </a:p>
          <a:p>
            <a:pPr lvl="2">
              <a:buFont typeface="Wingdings" panose="05000000000000000000" pitchFamily="2" charset="2"/>
              <a:buChar char="§"/>
            </a:pPr>
            <a:r>
              <a:rPr lang="en-US" sz="1900" b="1" dirty="0">
                <a:latin typeface="Roboto" panose="02000000000000000000" pitchFamily="2" charset="0"/>
                <a:ea typeface="Roboto" panose="02000000000000000000" pitchFamily="2" charset="0"/>
                <a:cs typeface="Roboto" panose="02000000000000000000" pitchFamily="2" charset="0"/>
              </a:rPr>
              <a:t>GAC does not adsorb shorter chains PFAS like </a:t>
            </a:r>
            <a:r>
              <a:rPr lang="en-US" sz="1900" b="1" dirty="0" err="1">
                <a:latin typeface="Roboto" panose="02000000000000000000" pitchFamily="2" charset="0"/>
                <a:ea typeface="Roboto" panose="02000000000000000000" pitchFamily="2" charset="0"/>
                <a:cs typeface="Roboto" panose="02000000000000000000" pitchFamily="2" charset="0"/>
              </a:rPr>
              <a:t>Perfluorobutanesulfonic</a:t>
            </a:r>
            <a:r>
              <a:rPr lang="en-US" sz="1900" b="1" dirty="0">
                <a:latin typeface="Roboto" panose="02000000000000000000" pitchFamily="2" charset="0"/>
                <a:ea typeface="Roboto" panose="02000000000000000000" pitchFamily="2" charset="0"/>
                <a:cs typeface="Roboto" panose="02000000000000000000" pitchFamily="2" charset="0"/>
              </a:rPr>
              <a:t> acid (PFBS) and </a:t>
            </a:r>
            <a:r>
              <a:rPr lang="en-US" sz="1900" b="1" dirty="0" err="1">
                <a:latin typeface="Roboto" panose="02000000000000000000" pitchFamily="2" charset="0"/>
                <a:ea typeface="Roboto" panose="02000000000000000000" pitchFamily="2" charset="0"/>
                <a:cs typeface="Roboto" panose="02000000000000000000" pitchFamily="2" charset="0"/>
              </a:rPr>
              <a:t>Perfluorobutyrate</a:t>
            </a:r>
            <a:r>
              <a:rPr lang="en-US" sz="1900" b="1" dirty="0">
                <a:latin typeface="Roboto" panose="02000000000000000000" pitchFamily="2" charset="0"/>
                <a:ea typeface="Roboto" panose="02000000000000000000" pitchFamily="2" charset="0"/>
                <a:cs typeface="Roboto" panose="02000000000000000000" pitchFamily="2" charset="0"/>
              </a:rPr>
              <a:t> (PFBA) </a:t>
            </a:r>
          </a:p>
          <a:p>
            <a:pPr lvl="1">
              <a:buFont typeface="Wingdings" panose="05000000000000000000" pitchFamily="2" charset="2"/>
              <a:buChar char="§"/>
            </a:pPr>
            <a:endParaRPr lang="en-US" dirty="0"/>
          </a:p>
        </p:txBody>
      </p:sp>
      <p:pic>
        <p:nvPicPr>
          <p:cNvPr id="5" name="Picture 4" descr="Molecules">
            <a:extLst>
              <a:ext uri="{FF2B5EF4-FFF2-40B4-BE49-F238E27FC236}">
                <a16:creationId xmlns:a16="http://schemas.microsoft.com/office/drawing/2014/main" id="{725B6596-BEC1-F2DB-3E8D-2CFF2670CAA4}"/>
              </a:ext>
            </a:extLst>
          </p:cNvPr>
          <p:cNvPicPr>
            <a:picLocks noChangeAspect="1"/>
          </p:cNvPicPr>
          <p:nvPr/>
        </p:nvPicPr>
        <p:blipFill>
          <a:blip r:embed="rId3"/>
          <a:srcRect l="38780" r="21713" b="-1"/>
          <a:stretch/>
        </p:blipFill>
        <p:spPr>
          <a:xfrm>
            <a:off x="8135860" y="10"/>
            <a:ext cx="4058949" cy="6857990"/>
          </a:xfrm>
          <a:prstGeom prst="rect">
            <a:avLst/>
          </a:prstGeom>
        </p:spPr>
      </p:pic>
    </p:spTree>
    <p:extLst>
      <p:ext uri="{BB962C8B-B14F-4D97-AF65-F5344CB8AC3E}">
        <p14:creationId xmlns:p14="http://schemas.microsoft.com/office/powerpoint/2010/main" val="3469618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2A9E-80C5-2A6A-EB05-AD4394C890CB}"/>
              </a:ext>
            </a:extLst>
          </p:cNvPr>
          <p:cNvSpPr>
            <a:spLocks noGrp="1"/>
          </p:cNvSpPr>
          <p:nvPr>
            <p:ph type="title"/>
          </p:nvPr>
        </p:nvSpPr>
        <p:spPr>
          <a:xfrm>
            <a:off x="0" y="273666"/>
            <a:ext cx="5674935" cy="1641986"/>
          </a:xfrm>
        </p:spPr>
        <p:txBody>
          <a:bodyPr>
            <a:normAutofit/>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Carbon</a:t>
            </a:r>
            <a:r>
              <a:rPr lang="en-US" dirty="0">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 </a:t>
            </a:r>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Filtration</a:t>
            </a:r>
          </a:p>
        </p:txBody>
      </p:sp>
      <p:sp>
        <p:nvSpPr>
          <p:cNvPr id="3" name="Content Placeholder 2">
            <a:extLst>
              <a:ext uri="{FF2B5EF4-FFF2-40B4-BE49-F238E27FC236}">
                <a16:creationId xmlns:a16="http://schemas.microsoft.com/office/drawing/2014/main" id="{5A415A0B-E404-16C1-D030-A48F0B460F5C}"/>
              </a:ext>
            </a:extLst>
          </p:cNvPr>
          <p:cNvSpPr>
            <a:spLocks noGrp="1"/>
          </p:cNvSpPr>
          <p:nvPr>
            <p:ph idx="1"/>
          </p:nvPr>
        </p:nvSpPr>
        <p:spPr>
          <a:xfrm>
            <a:off x="111761" y="1018095"/>
            <a:ext cx="4394252" cy="5646655"/>
          </a:xfrm>
        </p:spPr>
        <p:txBody>
          <a:bodyPr>
            <a:normAutofit/>
          </a:bodyPr>
          <a:lstStyle/>
          <a:p>
            <a:r>
              <a:rPr lang="en-US" b="1" dirty="0">
                <a:latin typeface="Roboto" panose="02000000000000000000" pitchFamily="2" charset="0"/>
                <a:ea typeface="Roboto" panose="02000000000000000000" pitchFamily="2" charset="0"/>
                <a:cs typeface="Roboto" panose="02000000000000000000" pitchFamily="2" charset="0"/>
              </a:rPr>
              <a:t>Carbon Filtration can be used in a variety of ways for a variety of reason.  </a:t>
            </a:r>
          </a:p>
          <a:p>
            <a:r>
              <a:rPr lang="en-US" b="1" dirty="0">
                <a:latin typeface="Roboto" panose="02000000000000000000" pitchFamily="2" charset="0"/>
                <a:ea typeface="Roboto" panose="02000000000000000000" pitchFamily="2" charset="0"/>
                <a:cs typeface="Roboto" panose="02000000000000000000" pitchFamily="2" charset="0"/>
              </a:rPr>
              <a:t>DBPs – Disinfection byproducts -TTHM and HAA5</a:t>
            </a:r>
          </a:p>
          <a:p>
            <a:r>
              <a:rPr lang="en-US" b="1" dirty="0">
                <a:latin typeface="Roboto" panose="02000000000000000000" pitchFamily="2" charset="0"/>
                <a:ea typeface="Roboto" panose="02000000000000000000" pitchFamily="2" charset="0"/>
                <a:cs typeface="Roboto" panose="02000000000000000000" pitchFamily="2" charset="0"/>
              </a:rPr>
              <a:t>PFOA and PFOS</a:t>
            </a:r>
          </a:p>
          <a:p>
            <a:r>
              <a:rPr lang="en-US" b="1" dirty="0">
                <a:latin typeface="Roboto" panose="02000000000000000000" pitchFamily="2" charset="0"/>
                <a:ea typeface="Roboto" panose="02000000000000000000" pitchFamily="2" charset="0"/>
                <a:cs typeface="Roboto" panose="02000000000000000000" pitchFamily="2" charset="0"/>
              </a:rPr>
              <a:t>Taste and Odor.</a:t>
            </a:r>
          </a:p>
          <a:p>
            <a:r>
              <a:rPr lang="en-US" b="1" dirty="0">
                <a:latin typeface="Roboto" panose="02000000000000000000" pitchFamily="2" charset="0"/>
                <a:ea typeface="Roboto" panose="02000000000000000000" pitchFamily="2" charset="0"/>
                <a:cs typeface="Roboto" panose="02000000000000000000" pitchFamily="2" charset="0"/>
              </a:rPr>
              <a:t>Natural Organic Matter</a:t>
            </a:r>
          </a:p>
          <a:p>
            <a:r>
              <a:rPr lang="en-US" b="1" dirty="0">
                <a:latin typeface="Roboto" panose="02000000000000000000" pitchFamily="2" charset="0"/>
                <a:ea typeface="Roboto" panose="02000000000000000000" pitchFamily="2" charset="0"/>
                <a:cs typeface="Roboto" panose="02000000000000000000" pitchFamily="2" charset="0"/>
              </a:rPr>
              <a:t>Volatile Organic Compounds (VOCs)</a:t>
            </a:r>
          </a:p>
          <a:p>
            <a:r>
              <a:rPr lang="en-US" b="1" dirty="0">
                <a:latin typeface="Roboto" panose="02000000000000000000" pitchFamily="2" charset="0"/>
                <a:ea typeface="Roboto" panose="02000000000000000000" pitchFamily="2" charset="0"/>
                <a:cs typeface="Roboto" panose="02000000000000000000" pitchFamily="2" charset="0"/>
              </a:rPr>
              <a:t>Synthetic organic compounds</a:t>
            </a:r>
          </a:p>
          <a:p>
            <a:r>
              <a:rPr lang="en-US" b="1" dirty="0">
                <a:latin typeface="Roboto" panose="02000000000000000000" pitchFamily="2" charset="0"/>
                <a:ea typeface="Roboto" panose="02000000000000000000" pitchFamily="2" charset="0"/>
                <a:cs typeface="Roboto" panose="02000000000000000000" pitchFamily="2" charset="0"/>
              </a:rPr>
              <a:t>And a host of other contaminants.</a:t>
            </a:r>
          </a:p>
        </p:txBody>
      </p:sp>
      <p:pic>
        <p:nvPicPr>
          <p:cNvPr id="6" name="Picture 5" descr="Several large green tanks&#10;&#10;Description automatically generated">
            <a:extLst>
              <a:ext uri="{FF2B5EF4-FFF2-40B4-BE49-F238E27FC236}">
                <a16:creationId xmlns:a16="http://schemas.microsoft.com/office/drawing/2014/main" id="{1D6CCFD6-A355-2FD2-85C5-A4B19804A616}"/>
              </a:ext>
            </a:extLst>
          </p:cNvPr>
          <p:cNvPicPr>
            <a:picLocks noChangeAspect="1"/>
          </p:cNvPicPr>
          <p:nvPr/>
        </p:nvPicPr>
        <p:blipFill rotWithShape="1">
          <a:blip r:embed="rId3">
            <a:extLst>
              <a:ext uri="{28A0092B-C50C-407E-A947-70E740481C1C}">
                <a14:useLocalDpi xmlns:a14="http://schemas.microsoft.com/office/drawing/2010/main" val="0"/>
              </a:ext>
            </a:extLst>
          </a:blip>
          <a:srcRect l="12722" r="13693" b="-1"/>
          <a:stretch/>
        </p:blipFill>
        <p:spPr>
          <a:xfrm>
            <a:off x="4631870" y="-91430"/>
            <a:ext cx="7560130"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8152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16640-48EB-989D-4A33-DD16337E7716}"/>
              </a:ext>
            </a:extLst>
          </p:cNvPr>
          <p:cNvSpPr>
            <a:spLocks noGrp="1"/>
          </p:cNvSpPr>
          <p:nvPr>
            <p:ph type="title"/>
          </p:nvPr>
        </p:nvSpPr>
        <p:spPr>
          <a:xfrm>
            <a:off x="273377" y="160487"/>
            <a:ext cx="9598348" cy="1400530"/>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Ion Exchange Resin </a:t>
            </a:r>
            <a:b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br>
            <a:r>
              <a:rPr lang="en-US" sz="28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Cationic Exchange Resin and Anion Exchange Resin</a:t>
            </a:r>
          </a:p>
        </p:txBody>
      </p:sp>
      <p:sp>
        <p:nvSpPr>
          <p:cNvPr id="3" name="Content Placeholder 2">
            <a:extLst>
              <a:ext uri="{FF2B5EF4-FFF2-40B4-BE49-F238E27FC236}">
                <a16:creationId xmlns:a16="http://schemas.microsoft.com/office/drawing/2014/main" id="{E2EB7A7A-4924-CDD6-85DD-6B10DF516785}"/>
              </a:ext>
            </a:extLst>
          </p:cNvPr>
          <p:cNvSpPr>
            <a:spLocks noGrp="1"/>
          </p:cNvSpPr>
          <p:nvPr>
            <p:ph idx="1"/>
          </p:nvPr>
        </p:nvSpPr>
        <p:spPr>
          <a:xfrm>
            <a:off x="84841" y="1348034"/>
            <a:ext cx="11990895" cy="5349480"/>
          </a:xfrm>
        </p:spPr>
        <p:txBody>
          <a:bodyPr>
            <a:normAutofit/>
          </a:bodyPr>
          <a:lstStyle/>
          <a:p>
            <a:r>
              <a:rPr lang="en-US" b="1" dirty="0">
                <a:latin typeface="Roboto" panose="02000000000000000000" pitchFamily="2" charset="0"/>
                <a:ea typeface="Roboto" panose="02000000000000000000" pitchFamily="2" charset="0"/>
                <a:cs typeface="Roboto" panose="02000000000000000000" pitchFamily="2" charset="0"/>
              </a:rPr>
              <a:t>CER – Cationic Exchange Resin – Negatively charged cationic exchange resin are effective at removing positively charged contaminants like calcium and magnesium.  These are used in water softening and demineralization. </a:t>
            </a:r>
          </a:p>
          <a:p>
            <a:pPr marR="0" lvl="1" algn="l" defTabSz="457200" rtl="0" eaLnBrk="1" fontAlgn="auto" latinLnBrk="0" hangingPunct="1">
              <a:lnSpc>
                <a:spcPct val="100000"/>
              </a:lnSpc>
              <a:spcBef>
                <a:spcPts val="1000"/>
              </a:spcBef>
              <a:spcAft>
                <a:spcPts val="0"/>
              </a:spcAft>
              <a:buClr>
                <a:srgbClr val="ACD433"/>
              </a:buClr>
              <a:buSzPct val="80000"/>
              <a:buFont typeface="Wingdings" panose="05000000000000000000" pitchFamily="2" charset="2"/>
              <a:buChar char="§"/>
              <a:tabLst/>
              <a:defRPr/>
            </a:pPr>
            <a:r>
              <a:rPr kumimoji="0" lang="en-US" sz="1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Must be regenerated with either hydrochloric acid (HCl) for hydrogen-form resin or sodium chloride (NaCl) for sodium form resin.</a:t>
            </a:r>
            <a:endParaRPr lang="en-US" b="1"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AER – Anion Exchange Resin – Positively charged anion exchange resins are effective for removing negatively charged contaminants like PFAS.  </a:t>
            </a:r>
          </a:p>
          <a:p>
            <a:pPr lvl="1">
              <a:buFont typeface="Wingdings" panose="05000000000000000000" pitchFamily="2" charset="2"/>
              <a:buChar char="§"/>
            </a:pPr>
            <a:r>
              <a:rPr lang="en-US" b="1" dirty="0">
                <a:latin typeface="Roboto" panose="02000000000000000000" pitchFamily="2" charset="0"/>
                <a:ea typeface="Roboto" panose="02000000000000000000" pitchFamily="2" charset="0"/>
                <a:cs typeface="Roboto" panose="02000000000000000000" pitchFamily="2" charset="0"/>
              </a:rPr>
              <a:t>AER have shown to have a high capacity for many PFAS.</a:t>
            </a:r>
          </a:p>
          <a:p>
            <a:pPr lvl="1">
              <a:buFont typeface="Wingdings" panose="05000000000000000000" pitchFamily="2" charset="2"/>
              <a:buChar char="§"/>
            </a:pPr>
            <a:r>
              <a:rPr lang="en-US" b="1" dirty="0">
                <a:latin typeface="Roboto" panose="02000000000000000000" pitchFamily="2" charset="0"/>
                <a:ea typeface="Roboto" panose="02000000000000000000" pitchFamily="2" charset="0"/>
                <a:cs typeface="Roboto" panose="02000000000000000000" pitchFamily="2" charset="0"/>
              </a:rPr>
              <a:t>Advantage – Does not have to be regenerated.  </a:t>
            </a:r>
          </a:p>
          <a:p>
            <a:pPr lvl="1">
              <a:buFont typeface="Wingdings" panose="05000000000000000000" pitchFamily="2" charset="2"/>
              <a:buChar char="§"/>
            </a:pPr>
            <a:r>
              <a:rPr lang="en-US" b="1" dirty="0">
                <a:latin typeface="Roboto" panose="02000000000000000000" pitchFamily="2" charset="0"/>
                <a:ea typeface="Roboto" panose="02000000000000000000" pitchFamily="2" charset="0"/>
                <a:cs typeface="Roboto" panose="02000000000000000000" pitchFamily="2" charset="0"/>
              </a:rPr>
              <a:t>Does have to be incinerated when loaded with PFAS.</a:t>
            </a:r>
          </a:p>
          <a:p>
            <a:pPr lvl="1">
              <a:buFont typeface="Wingdings" panose="05000000000000000000" pitchFamily="2" charset="2"/>
              <a:buChar char="§"/>
            </a:pPr>
            <a:r>
              <a:rPr lang="en-US" b="1" dirty="0">
                <a:latin typeface="Roboto" panose="02000000000000000000" pitchFamily="2" charset="0"/>
                <a:ea typeface="Roboto" panose="02000000000000000000" pitchFamily="2" charset="0"/>
                <a:cs typeface="Roboto" panose="02000000000000000000" pitchFamily="2" charset="0"/>
              </a:rPr>
              <a:t>Like GAC, AER removes 100% of the PFAS for a period of time before the resin has to be removed and replaced.  This is dictated by the choice of resin, bed depth, flow rate, which PFAS needs to be removed, and the degree and type of background organic mater and other contaminants present in the water being treated</a:t>
            </a:r>
            <a:r>
              <a:rPr lang="en-US" dirty="0">
                <a:latin typeface="Roboto" panose="02000000000000000000" pitchFamily="2" charset="0"/>
                <a:ea typeface="Roboto" panose="02000000000000000000" pitchFamily="2" charset="0"/>
                <a:cs typeface="Roboto" panose="02000000000000000000" pitchFamily="2" charset="0"/>
              </a:rPr>
              <a:t>.</a:t>
            </a:r>
          </a:p>
        </p:txBody>
      </p:sp>
    </p:spTree>
    <p:extLst>
      <p:ext uri="{BB962C8B-B14F-4D97-AF65-F5344CB8AC3E}">
        <p14:creationId xmlns:p14="http://schemas.microsoft.com/office/powerpoint/2010/main" val="4243967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0CBC-84B5-CA65-B9D2-16682B19F8D1}"/>
              </a:ext>
            </a:extLst>
          </p:cNvPr>
          <p:cNvSpPr>
            <a:spLocks noGrp="1"/>
          </p:cNvSpPr>
          <p:nvPr>
            <p:ph type="ctrTitle"/>
          </p:nvPr>
        </p:nvSpPr>
        <p:spPr>
          <a:xfrm>
            <a:off x="6429080" y="2028434"/>
            <a:ext cx="4361230" cy="4087989"/>
          </a:xfrm>
        </p:spPr>
        <p:txBody>
          <a:bodyPr>
            <a:noAutofit/>
          </a:bodyPr>
          <a:lstStyle/>
          <a:p>
            <a:pPr>
              <a:lnSpc>
                <a:spcPct val="90000"/>
              </a:lnSpc>
            </a:pPr>
            <a:br>
              <a:rPr lang="en-US" sz="2800" dirty="0"/>
            </a:br>
            <a:r>
              <a:rPr lang="en-US" sz="3200" b="1" dirty="0">
                <a:latin typeface="Roboto" panose="02000000000000000000" pitchFamily="2" charset="0"/>
                <a:ea typeface="Roboto" panose="02000000000000000000" pitchFamily="2" charset="0"/>
                <a:cs typeface="Roboto" panose="02000000000000000000" pitchFamily="2" charset="0"/>
              </a:rPr>
              <a:t>Strong Acid Cation</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a:latin typeface="Roboto" panose="02000000000000000000" pitchFamily="2" charset="0"/>
                <a:ea typeface="Roboto" panose="02000000000000000000" pitchFamily="2" charset="0"/>
                <a:cs typeface="Roboto" panose="02000000000000000000" pitchFamily="2" charset="0"/>
              </a:rPr>
              <a:t>Weak Acid Cation</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a:latin typeface="Roboto" panose="02000000000000000000" pitchFamily="2" charset="0"/>
                <a:ea typeface="Roboto" panose="02000000000000000000" pitchFamily="2" charset="0"/>
                <a:cs typeface="Roboto" panose="02000000000000000000" pitchFamily="2" charset="0"/>
              </a:rPr>
              <a:t>Strong Base Anion</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a:latin typeface="Roboto" panose="02000000000000000000" pitchFamily="2" charset="0"/>
                <a:ea typeface="Roboto" panose="02000000000000000000" pitchFamily="2" charset="0"/>
                <a:cs typeface="Roboto" panose="02000000000000000000" pitchFamily="2" charset="0"/>
              </a:rPr>
              <a:t>Weak Base Anion</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a:latin typeface="Roboto" panose="02000000000000000000" pitchFamily="2" charset="0"/>
                <a:ea typeface="Roboto" panose="02000000000000000000" pitchFamily="2" charset="0"/>
                <a:cs typeface="Roboto" panose="02000000000000000000" pitchFamily="2" charset="0"/>
              </a:rPr>
              <a:t>Acrylic Gel</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a:latin typeface="Roboto" panose="02000000000000000000" pitchFamily="2" charset="0"/>
                <a:ea typeface="Roboto" panose="02000000000000000000" pitchFamily="2" charset="0"/>
                <a:cs typeface="Roboto" panose="02000000000000000000" pitchFamily="2" charset="0"/>
              </a:rPr>
              <a:t>Acrylic </a:t>
            </a:r>
            <a:r>
              <a:rPr lang="en-US" sz="3200" b="1" dirty="0" err="1">
                <a:latin typeface="Roboto" panose="02000000000000000000" pitchFamily="2" charset="0"/>
                <a:ea typeface="Roboto" panose="02000000000000000000" pitchFamily="2" charset="0"/>
                <a:cs typeface="Roboto" panose="02000000000000000000" pitchFamily="2" charset="0"/>
              </a:rPr>
              <a:t>Macroporous</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err="1">
                <a:latin typeface="Roboto" panose="02000000000000000000" pitchFamily="2" charset="0"/>
                <a:ea typeface="Roboto" panose="02000000000000000000" pitchFamily="2" charset="0"/>
                <a:cs typeface="Roboto" panose="02000000000000000000" pitchFamily="2" charset="0"/>
              </a:rPr>
              <a:t>Styrenic</a:t>
            </a:r>
            <a:r>
              <a:rPr lang="en-US" sz="3200" b="1" dirty="0">
                <a:latin typeface="Roboto" panose="02000000000000000000" pitchFamily="2" charset="0"/>
                <a:ea typeface="Roboto" panose="02000000000000000000" pitchFamily="2" charset="0"/>
                <a:cs typeface="Roboto" panose="02000000000000000000" pitchFamily="2" charset="0"/>
              </a:rPr>
              <a:t> Gel</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err="1">
                <a:latin typeface="Roboto" panose="02000000000000000000" pitchFamily="2" charset="0"/>
                <a:ea typeface="Roboto" panose="02000000000000000000" pitchFamily="2" charset="0"/>
                <a:cs typeface="Roboto" panose="02000000000000000000" pitchFamily="2" charset="0"/>
              </a:rPr>
              <a:t>Styrenic</a:t>
            </a:r>
            <a:r>
              <a:rPr lang="en-US" sz="3200" b="1" dirty="0">
                <a:latin typeface="Roboto" panose="02000000000000000000" pitchFamily="2" charset="0"/>
                <a:ea typeface="Roboto" panose="02000000000000000000" pitchFamily="2" charset="0"/>
                <a:cs typeface="Roboto" panose="02000000000000000000" pitchFamily="2" charset="0"/>
              </a:rPr>
              <a:t> </a:t>
            </a:r>
            <a:r>
              <a:rPr lang="en-US" sz="3200" b="1" dirty="0" err="1">
                <a:latin typeface="Roboto" panose="02000000000000000000" pitchFamily="2" charset="0"/>
                <a:ea typeface="Roboto" panose="02000000000000000000" pitchFamily="2" charset="0"/>
                <a:cs typeface="Roboto" panose="02000000000000000000" pitchFamily="2" charset="0"/>
              </a:rPr>
              <a:t>Macroporous</a:t>
            </a:r>
            <a:br>
              <a:rPr lang="en-US" sz="3200" b="1" dirty="0">
                <a:latin typeface="Roboto" panose="02000000000000000000" pitchFamily="2" charset="0"/>
                <a:ea typeface="Roboto" panose="02000000000000000000" pitchFamily="2" charset="0"/>
                <a:cs typeface="Roboto" panose="02000000000000000000" pitchFamily="2" charset="0"/>
              </a:rPr>
            </a:br>
            <a:r>
              <a:rPr lang="en-US" sz="3200" b="1" dirty="0" err="1">
                <a:latin typeface="Roboto" panose="02000000000000000000" pitchFamily="2" charset="0"/>
                <a:ea typeface="Roboto" panose="02000000000000000000" pitchFamily="2" charset="0"/>
                <a:cs typeface="Roboto" panose="02000000000000000000" pitchFamily="2" charset="0"/>
              </a:rPr>
              <a:t>Styrenic</a:t>
            </a:r>
            <a:r>
              <a:rPr lang="en-US" sz="3200" b="1" dirty="0">
                <a:latin typeface="Roboto" panose="02000000000000000000" pitchFamily="2" charset="0"/>
                <a:ea typeface="Roboto" panose="02000000000000000000" pitchFamily="2" charset="0"/>
                <a:cs typeface="Roboto" panose="02000000000000000000" pitchFamily="2" charset="0"/>
              </a:rPr>
              <a:t> Porous Gel</a:t>
            </a:r>
          </a:p>
        </p:txBody>
      </p:sp>
      <p:pic>
        <p:nvPicPr>
          <p:cNvPr id="4" name="Picture 3" descr="Clear petri dishes and one orange petri dish">
            <a:extLst>
              <a:ext uri="{FF2B5EF4-FFF2-40B4-BE49-F238E27FC236}">
                <a16:creationId xmlns:a16="http://schemas.microsoft.com/office/drawing/2014/main" id="{5C8C8B85-E156-78F6-6BEC-82243427378E}"/>
              </a:ext>
            </a:extLst>
          </p:cNvPr>
          <p:cNvPicPr>
            <a:picLocks noChangeAspect="1"/>
          </p:cNvPicPr>
          <p:nvPr/>
        </p:nvPicPr>
        <p:blipFill>
          <a:blip r:embed="rId3"/>
          <a:srcRect r="2812" b="2"/>
          <a:stretch/>
        </p:blipFill>
        <p:spPr>
          <a:xfrm>
            <a:off x="296765" y="411640"/>
            <a:ext cx="4027466" cy="2766058"/>
          </a:xfrm>
          <a:prstGeom prst="rect">
            <a:avLst/>
          </a:prstGeom>
          <a:effectLst>
            <a:outerShdw blurRad="50800" dist="38100" dir="5400000" algn="t" rotWithShape="0">
              <a:prstClr val="black">
                <a:alpha val="43000"/>
              </a:prstClr>
            </a:outerShdw>
          </a:effectLst>
        </p:spPr>
      </p:pic>
      <p:pic>
        <p:nvPicPr>
          <p:cNvPr id="1026" name="Picture 2">
            <a:extLst>
              <a:ext uri="{FF2B5EF4-FFF2-40B4-BE49-F238E27FC236}">
                <a16:creationId xmlns:a16="http://schemas.microsoft.com/office/drawing/2014/main" id="{8DC287C7-C1CE-39E0-96D1-3C8599877E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1665" r="3" b="3"/>
          <a:stretch/>
        </p:blipFill>
        <p:spPr bwMode="auto">
          <a:xfrm>
            <a:off x="296765" y="3350365"/>
            <a:ext cx="4027466" cy="2766058"/>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E1CE38-41F8-A5C9-2867-6D58490ADF44}"/>
              </a:ext>
            </a:extLst>
          </p:cNvPr>
          <p:cNvSpPr txBox="1"/>
          <p:nvPr/>
        </p:nvSpPr>
        <p:spPr>
          <a:xfrm>
            <a:off x="4635315" y="89442"/>
            <a:ext cx="7720552" cy="1938992"/>
          </a:xfrm>
          <a:prstGeom prst="rect">
            <a:avLst/>
          </a:prstGeom>
          <a:noFill/>
        </p:spPr>
        <p:txBody>
          <a:bodyPr wrap="square" rtlCol="0">
            <a:spAutoFit/>
          </a:bodyPr>
          <a:lstStyle/>
          <a:p>
            <a:r>
              <a:rPr lang="en-US" sz="40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Many Different Types of Resin</a:t>
            </a:r>
          </a:p>
          <a:p>
            <a:r>
              <a:rPr lang="en-US" sz="40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Which one is best for your water?</a:t>
            </a:r>
          </a:p>
        </p:txBody>
      </p:sp>
    </p:spTree>
    <p:extLst>
      <p:ext uri="{BB962C8B-B14F-4D97-AF65-F5344CB8AC3E}">
        <p14:creationId xmlns:p14="http://schemas.microsoft.com/office/powerpoint/2010/main" val="127639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E5A035-23A3-4720-BB93-54574C24F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ED0816-3202-48E9-ABED-521A721599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16">
            <a:extLst>
              <a:ext uri="{FF2B5EF4-FFF2-40B4-BE49-F238E27FC236}">
                <a16:creationId xmlns:a16="http://schemas.microsoft.com/office/drawing/2014/main" id="{CABE022E-1488-4DA5-89B5-07646B3A2F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27737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2">
              <a:alpha val="20000"/>
            </a:schemeClr>
          </a:solidFill>
          <a:ln>
            <a:noFill/>
          </a:ln>
        </p:spPr>
        <p:txBody>
          <a:bodyPr rtlCol="0" anchor="ctr"/>
          <a:lstStyle/>
          <a:p>
            <a:pPr algn="ctr"/>
            <a:endParaRPr lang="en-US">
              <a:solidFill>
                <a:schemeClr val="tx1"/>
              </a:solidFill>
            </a:endParaRPr>
          </a:p>
        </p:txBody>
      </p:sp>
      <p:sp useBgFill="1">
        <p:nvSpPr>
          <p:cNvPr id="11" name="Rectangle 10">
            <a:extLst>
              <a:ext uri="{FF2B5EF4-FFF2-40B4-BE49-F238E27FC236}">
                <a16:creationId xmlns:a16="http://schemas.microsoft.com/office/drawing/2014/main" id="{E3D6803B-AEC6-4CD2-86EF-E591BD2FD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3846"/>
            <a:ext cx="12191695" cy="114415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5">
            <a:extLst>
              <a:ext uri="{FF2B5EF4-FFF2-40B4-BE49-F238E27FC236}">
                <a16:creationId xmlns:a16="http://schemas.microsoft.com/office/drawing/2014/main" id="{80B51C95-9EBC-4AA5-AC2C-3F053E14DE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357920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txBody>
          <a:bodyPr/>
          <a:lstStyle/>
          <a:p>
            <a:endParaRPr lang="en-US"/>
          </a:p>
        </p:txBody>
      </p:sp>
      <p:sp>
        <p:nvSpPr>
          <p:cNvPr id="2" name="Title 1">
            <a:extLst>
              <a:ext uri="{FF2B5EF4-FFF2-40B4-BE49-F238E27FC236}">
                <a16:creationId xmlns:a16="http://schemas.microsoft.com/office/drawing/2014/main" id="{2BE69687-F8FE-2973-20F9-173DF2653B30}"/>
              </a:ext>
            </a:extLst>
          </p:cNvPr>
          <p:cNvSpPr>
            <a:spLocks noGrp="1"/>
          </p:cNvSpPr>
          <p:nvPr>
            <p:ph type="ctrTitle"/>
          </p:nvPr>
        </p:nvSpPr>
        <p:spPr>
          <a:xfrm>
            <a:off x="100399" y="4158254"/>
            <a:ext cx="11990895" cy="1772408"/>
          </a:xfrm>
        </p:spPr>
        <p:txBody>
          <a:bodyPr>
            <a:noAutofit/>
          </a:bodyPr>
          <a:lstStyle/>
          <a:p>
            <a:pPr>
              <a:lnSpc>
                <a:spcPct val="90000"/>
              </a:lnSpc>
            </a:pPr>
            <a:r>
              <a:rPr lang="en-US" sz="3200" b="1" dirty="0">
                <a:latin typeface="Roboto" panose="02000000000000000000" pitchFamily="2" charset="0"/>
                <a:ea typeface="Roboto" panose="02000000000000000000" pitchFamily="2" charset="0"/>
                <a:cs typeface="Roboto" panose="02000000000000000000" pitchFamily="2" charset="0"/>
              </a:rPr>
              <a:t>Sensible Municipal Water Systems, Inc. is in the process of patenting a DBPs and PFAS Reduction System that can be retro fit to existing facilities and included in the construction of new facilities.  </a:t>
            </a:r>
          </a:p>
        </p:txBody>
      </p:sp>
      <p:sp>
        <p:nvSpPr>
          <p:cNvPr id="3" name="Subtitle 2">
            <a:extLst>
              <a:ext uri="{FF2B5EF4-FFF2-40B4-BE49-F238E27FC236}">
                <a16:creationId xmlns:a16="http://schemas.microsoft.com/office/drawing/2014/main" id="{4A57F0BE-85FB-1058-4013-4D249C581AE6}"/>
              </a:ext>
            </a:extLst>
          </p:cNvPr>
          <p:cNvSpPr>
            <a:spLocks noGrp="1"/>
          </p:cNvSpPr>
          <p:nvPr>
            <p:ph type="subTitle" idx="1"/>
          </p:nvPr>
        </p:nvSpPr>
        <p:spPr>
          <a:xfrm>
            <a:off x="320512" y="5930662"/>
            <a:ext cx="11472420" cy="579046"/>
          </a:xfrm>
        </p:spPr>
        <p:txBody>
          <a:bodyPr>
            <a:noAutofit/>
          </a:bodyPr>
          <a:lstStyle/>
          <a:p>
            <a:pPr>
              <a:lnSpc>
                <a:spcPct val="90000"/>
              </a:lnSpc>
            </a:pPr>
            <a:r>
              <a:rPr lang="en-US" sz="1800" dirty="0">
                <a:latin typeface="Arial" panose="020B0604020202020204" pitchFamily="34" charset="0"/>
                <a:cs typeface="Arial" panose="020B0604020202020204" pitchFamily="34" charset="0"/>
              </a:rPr>
              <a:t>We currently have several systems around the state.  Please come see one of us if you have questions after the presentation.  </a:t>
            </a:r>
          </a:p>
        </p:txBody>
      </p:sp>
      <p:pic>
        <p:nvPicPr>
          <p:cNvPr id="5" name="Picture 4" descr="A logo for a water system&#10;&#10;Description automatically generated">
            <a:extLst>
              <a:ext uri="{FF2B5EF4-FFF2-40B4-BE49-F238E27FC236}">
                <a16:creationId xmlns:a16="http://schemas.microsoft.com/office/drawing/2014/main" id="{DAAA7543-9113-A875-1604-D5220E1C2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123" y="294506"/>
            <a:ext cx="10195957" cy="3543209"/>
          </a:xfrm>
          <a:prstGeom prst="rect">
            <a:avLst/>
          </a:prstGeom>
          <a:effectLst/>
        </p:spPr>
      </p:pic>
    </p:spTree>
    <p:extLst>
      <p:ext uri="{BB962C8B-B14F-4D97-AF65-F5344CB8AC3E}">
        <p14:creationId xmlns:p14="http://schemas.microsoft.com/office/powerpoint/2010/main" val="1078258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DB2EC-1A30-F259-B75A-FC007099AA14}"/>
              </a:ext>
            </a:extLst>
          </p:cNvPr>
          <p:cNvSpPr>
            <a:spLocks noGrp="1"/>
          </p:cNvSpPr>
          <p:nvPr>
            <p:ph type="title"/>
          </p:nvPr>
        </p:nvSpPr>
        <p:spPr>
          <a:xfrm>
            <a:off x="94267" y="452718"/>
            <a:ext cx="9956567" cy="1400530"/>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Reverse Osmosis and Nanofiltration</a:t>
            </a:r>
          </a:p>
        </p:txBody>
      </p:sp>
      <p:sp>
        <p:nvSpPr>
          <p:cNvPr id="3" name="Content Placeholder 2">
            <a:extLst>
              <a:ext uri="{FF2B5EF4-FFF2-40B4-BE49-F238E27FC236}">
                <a16:creationId xmlns:a16="http://schemas.microsoft.com/office/drawing/2014/main" id="{D629F129-B297-7975-F3D1-9AEAD8FB6A4A}"/>
              </a:ext>
            </a:extLst>
          </p:cNvPr>
          <p:cNvSpPr>
            <a:spLocks noGrp="1"/>
          </p:cNvSpPr>
          <p:nvPr>
            <p:ph sz="half" idx="1"/>
          </p:nvPr>
        </p:nvSpPr>
        <p:spPr>
          <a:xfrm>
            <a:off x="94268" y="1338607"/>
            <a:ext cx="5405384" cy="5316717"/>
          </a:xfrm>
        </p:spPr>
        <p:txBody>
          <a:bodyPr>
            <a:normAutofit/>
          </a:bodyPr>
          <a:lstStyle/>
          <a:p>
            <a:r>
              <a:rPr lang="en-US" sz="2000" b="1" u="sng"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Reverse Osmosis Advantages</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Removes PFAS very effectively, 99%.</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Removes all salts and minerals.</a:t>
            </a:r>
          </a:p>
          <a:p>
            <a:endParaRPr lang="en-US" sz="2000" dirty="0">
              <a:latin typeface="Roboto" panose="02000000000000000000" pitchFamily="2" charset="0"/>
              <a:ea typeface="Roboto" panose="02000000000000000000" pitchFamily="2" charset="0"/>
              <a:cs typeface="Roboto" panose="02000000000000000000" pitchFamily="2" charset="0"/>
            </a:endParaRPr>
          </a:p>
          <a:p>
            <a:r>
              <a:rPr lang="en-US" sz="2000" b="1" u="sng"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Reverse Osmosis Disadvantages</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Expensive to install and maintain.</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Has a waste stream of about 20% - to 50% of the feed flow.  Difficult to dispose of, especially with PFAS present.</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Must have pretreatment to remove the hardness, THM, iron, sulfur and other contaminants.  </a:t>
            </a:r>
          </a:p>
          <a:p>
            <a:endParaRPr lang="en-US" dirty="0">
              <a:latin typeface="Roboto" panose="02000000000000000000" pitchFamily="2" charset="0"/>
              <a:ea typeface="Roboto" panose="02000000000000000000" pitchFamily="2" charset="0"/>
              <a:cs typeface="Roboto" panose="02000000000000000000" pitchFamily="2" charset="0"/>
            </a:endParaRPr>
          </a:p>
          <a:p>
            <a:endParaRPr lang="en-US" dirty="0">
              <a:solidFill>
                <a:schemeClr val="tx1">
                  <a:lumMod val="95000"/>
                </a:schemeClr>
              </a:solidFill>
              <a:latin typeface="Roboto" panose="02000000000000000000" pitchFamily="2" charset="0"/>
              <a:ea typeface="Roboto" panose="02000000000000000000" pitchFamily="2" charset="0"/>
              <a:cs typeface="Roboto" panose="02000000000000000000" pitchFamily="2" charset="0"/>
            </a:endParaRPr>
          </a:p>
          <a:p>
            <a:endParaRPr lang="en-US" dirty="0">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Content Placeholder 3">
            <a:extLst>
              <a:ext uri="{FF2B5EF4-FFF2-40B4-BE49-F238E27FC236}">
                <a16:creationId xmlns:a16="http://schemas.microsoft.com/office/drawing/2014/main" id="{A67042B2-1E94-F265-71A6-FB70D110E17B}"/>
              </a:ext>
            </a:extLst>
          </p:cNvPr>
          <p:cNvSpPr>
            <a:spLocks noGrp="1"/>
          </p:cNvSpPr>
          <p:nvPr>
            <p:ph sz="half" idx="2"/>
          </p:nvPr>
        </p:nvSpPr>
        <p:spPr>
          <a:xfrm>
            <a:off x="5654493" y="1338606"/>
            <a:ext cx="6223280" cy="4917732"/>
          </a:xfrm>
        </p:spPr>
        <p:txBody>
          <a:bodyPr>
            <a:noAutofit/>
          </a:bodyPr>
          <a:lstStyle/>
          <a:p>
            <a:r>
              <a:rPr lang="en-US" sz="2000" b="1" u="sng"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Nanofiltration Advantages</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Excellent removal of long-chain compounds and partial short-chain removal.  </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Runs at lower pressure that Reverse Osmosis saving 30% to 50% in energy costs.</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Only 5% to 20% of the water becomes waste compared to a much higher percentage in reverse osmosis.</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Simultaneously removes hardness, iron, and organic materials. So not as much pretreatment is required.  </a:t>
            </a:r>
          </a:p>
          <a:p>
            <a:r>
              <a:rPr lang="en-US" sz="2000" b="1" u="sng"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Nanofiltration Disadvantages</a:t>
            </a:r>
          </a:p>
          <a:p>
            <a:pPr>
              <a:buFont typeface="Wingdings" panose="05000000000000000000" pitchFamily="2" charset="2"/>
              <a:buChar char="§"/>
            </a:pPr>
            <a:r>
              <a:rPr lang="en-US" sz="2000" dirty="0">
                <a:solidFill>
                  <a:schemeClr val="tx1">
                    <a:lumMod val="95000"/>
                  </a:schemeClr>
                </a:solidFill>
                <a:latin typeface="Roboto" panose="02000000000000000000" pitchFamily="2" charset="0"/>
                <a:ea typeface="Roboto" panose="02000000000000000000" pitchFamily="2" charset="0"/>
                <a:cs typeface="Roboto" panose="02000000000000000000" pitchFamily="2" charset="0"/>
              </a:rPr>
              <a:t>Waste stream and its disposal.  </a:t>
            </a:r>
          </a:p>
          <a:p>
            <a:pPr>
              <a:buFont typeface="Wingdings" panose="05000000000000000000" pitchFamily="2" charset="2"/>
              <a:buChar char="§"/>
            </a:pPr>
            <a:r>
              <a:rPr lang="en-US" sz="2000" dirty="0">
                <a:latin typeface="Roboto" panose="02000000000000000000" pitchFamily="2" charset="0"/>
                <a:ea typeface="Roboto" panose="02000000000000000000" pitchFamily="2" charset="0"/>
                <a:cs typeface="Roboto" panose="02000000000000000000" pitchFamily="2" charset="0"/>
              </a:rPr>
              <a:t>Expensive to install and maintain.</a:t>
            </a:r>
          </a:p>
        </p:txBody>
      </p:sp>
    </p:spTree>
    <p:extLst>
      <p:ext uri="{BB962C8B-B14F-4D97-AF65-F5344CB8AC3E}">
        <p14:creationId xmlns:p14="http://schemas.microsoft.com/office/powerpoint/2010/main" val="332574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7B6323F-75FD-4FFA-950D-6D013A6DC1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0" name="Picture 19">
            <a:extLst>
              <a:ext uri="{FF2B5EF4-FFF2-40B4-BE49-F238E27FC236}">
                <a16:creationId xmlns:a16="http://schemas.microsoft.com/office/drawing/2014/main" id="{DA2C34EF-101A-44FE-8A31-E0A7F4776A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2" name="Oval 21">
            <a:extLst>
              <a:ext uri="{FF2B5EF4-FFF2-40B4-BE49-F238E27FC236}">
                <a16:creationId xmlns:a16="http://schemas.microsoft.com/office/drawing/2014/main" id="{5C86EC89-02DB-4384-8A63-0EFFEFD1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4" name="Picture 23">
            <a:extLst>
              <a:ext uri="{FF2B5EF4-FFF2-40B4-BE49-F238E27FC236}">
                <a16:creationId xmlns:a16="http://schemas.microsoft.com/office/drawing/2014/main" id="{54BB1565-EB36-4D75-8888-72796286DC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6" name="Picture 25">
            <a:extLst>
              <a:ext uri="{FF2B5EF4-FFF2-40B4-BE49-F238E27FC236}">
                <a16:creationId xmlns:a16="http://schemas.microsoft.com/office/drawing/2014/main" id="{871DF8C3-722E-49D1-87D5-E0FB1D6409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8" name="Rectangle 27">
            <a:extLst>
              <a:ext uri="{FF2B5EF4-FFF2-40B4-BE49-F238E27FC236}">
                <a16:creationId xmlns:a16="http://schemas.microsoft.com/office/drawing/2014/main" id="{93E59372-1F66-480B-ADD0-8000A0547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BD0DE5A-4376-15F3-F5A2-A8BB8A2DE40D}"/>
              </a:ext>
            </a:extLst>
          </p:cNvPr>
          <p:cNvSpPr>
            <a:spLocks noGrp="1"/>
          </p:cNvSpPr>
          <p:nvPr>
            <p:ph type="title"/>
          </p:nvPr>
        </p:nvSpPr>
        <p:spPr>
          <a:xfrm>
            <a:off x="7878682" y="2892347"/>
            <a:ext cx="3904823" cy="945200"/>
          </a:xfrm>
        </p:spPr>
        <p:txBody>
          <a:bodyPr vert="horz" lIns="91440" tIns="45720" rIns="91440" bIns="45720" rtlCol="0" anchor="b">
            <a:normAutofit/>
          </a:bodyPr>
          <a:lstStyle/>
          <a:p>
            <a:r>
              <a:rPr lang="en-US" sz="54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Thank you!</a:t>
            </a:r>
          </a:p>
        </p:txBody>
      </p:sp>
      <p:sp>
        <p:nvSpPr>
          <p:cNvPr id="30" name="Rectangle 29">
            <a:extLst>
              <a:ext uri="{FF2B5EF4-FFF2-40B4-BE49-F238E27FC236}">
                <a16:creationId xmlns:a16="http://schemas.microsoft.com/office/drawing/2014/main" id="{51DC20DD-0224-434E-91DA-395B807D0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BB5EE64C-1B5F-4C91-BF40-5CD149BAE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4" name="Freeform 5">
            <a:extLst>
              <a:ext uri="{FF2B5EF4-FFF2-40B4-BE49-F238E27FC236}">
                <a16:creationId xmlns:a16="http://schemas.microsoft.com/office/drawing/2014/main" id="{12E122C9-74FD-4763-BC56-6377E3DA7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US"/>
          </a:p>
        </p:txBody>
      </p:sp>
      <p:pic>
        <p:nvPicPr>
          <p:cNvPr id="10" name="Picture 9" descr="A logo with blue text&#10;&#10;Description automatically generated">
            <a:extLst>
              <a:ext uri="{FF2B5EF4-FFF2-40B4-BE49-F238E27FC236}">
                <a16:creationId xmlns:a16="http://schemas.microsoft.com/office/drawing/2014/main" id="{F2F8FDB8-DE4E-5B11-833B-78F8FFC252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854" y="856150"/>
            <a:ext cx="6270662" cy="2241763"/>
          </a:xfrm>
          <a:prstGeom prst="rect">
            <a:avLst/>
          </a:prstGeom>
          <a:effectLst/>
        </p:spPr>
      </p:pic>
      <p:pic>
        <p:nvPicPr>
          <p:cNvPr id="13" name="Content Placeholder 4" descr="A blue heart with a black background&#10;&#10;Description automatically generated">
            <a:extLst>
              <a:ext uri="{FF2B5EF4-FFF2-40B4-BE49-F238E27FC236}">
                <a16:creationId xmlns:a16="http://schemas.microsoft.com/office/drawing/2014/main" id="{0235C71B-222A-3D79-0A32-4F27315E56A3}"/>
              </a:ext>
            </a:extLst>
          </p:cNvPr>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643854" y="4133082"/>
            <a:ext cx="6675952" cy="1485398"/>
          </a:xfrm>
          <a:prstGeom prst="rect">
            <a:avLst/>
          </a:prstGeom>
          <a:effectLst/>
        </p:spPr>
      </p:pic>
    </p:spTree>
    <p:extLst>
      <p:ext uri="{BB962C8B-B14F-4D97-AF65-F5344CB8AC3E}">
        <p14:creationId xmlns:p14="http://schemas.microsoft.com/office/powerpoint/2010/main" val="2660385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46F10-2980-FB42-8C4E-3A5F2CCA48C8}"/>
              </a:ext>
            </a:extLst>
          </p:cNvPr>
          <p:cNvSpPr>
            <a:spLocks noGrp="1"/>
          </p:cNvSpPr>
          <p:nvPr>
            <p:ph type="title"/>
          </p:nvPr>
        </p:nvSpPr>
        <p:spPr>
          <a:xfrm>
            <a:off x="122549" y="84842"/>
            <a:ext cx="11519554" cy="678730"/>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What we can do for you! Contact us.</a:t>
            </a:r>
          </a:p>
        </p:txBody>
      </p:sp>
      <p:sp>
        <p:nvSpPr>
          <p:cNvPr id="3" name="Content Placeholder 2">
            <a:extLst>
              <a:ext uri="{FF2B5EF4-FFF2-40B4-BE49-F238E27FC236}">
                <a16:creationId xmlns:a16="http://schemas.microsoft.com/office/drawing/2014/main" id="{CE6E7334-75E8-5211-6271-C10A393B56C9}"/>
              </a:ext>
            </a:extLst>
          </p:cNvPr>
          <p:cNvSpPr>
            <a:spLocks noGrp="1"/>
          </p:cNvSpPr>
          <p:nvPr>
            <p:ph sz="half" idx="1"/>
          </p:nvPr>
        </p:nvSpPr>
        <p:spPr>
          <a:xfrm>
            <a:off x="339367" y="1131216"/>
            <a:ext cx="7013540" cy="5571241"/>
          </a:xfrm>
        </p:spPr>
        <p:txBody>
          <a:bodyPr>
            <a:normAutofit fontScale="92500" lnSpcReduction="10000"/>
          </a:bodyPr>
          <a:lstStyle/>
          <a:p>
            <a:r>
              <a:rPr lang="en-US" sz="2000" b="1" dirty="0">
                <a:latin typeface="Roboto" panose="02000000000000000000" pitchFamily="2" charset="0"/>
                <a:ea typeface="Roboto" panose="02000000000000000000" pitchFamily="2" charset="0"/>
                <a:cs typeface="Roboto" panose="02000000000000000000" pitchFamily="2" charset="0"/>
              </a:rPr>
              <a:t>PFOS &amp; PFOA REDUCTION SYSTEMS [PATENT PENDING]</a:t>
            </a:r>
          </a:p>
          <a:p>
            <a:r>
              <a:rPr lang="en-US" sz="2000" b="1" dirty="0">
                <a:latin typeface="Roboto" panose="02000000000000000000" pitchFamily="2" charset="0"/>
                <a:ea typeface="Roboto" panose="02000000000000000000" pitchFamily="2" charset="0"/>
                <a:cs typeface="Roboto" panose="02000000000000000000" pitchFamily="2" charset="0"/>
              </a:rPr>
              <a:t>DPB REDUCTION SYSTEMS [PATENT PENDING]</a:t>
            </a:r>
          </a:p>
          <a:p>
            <a:r>
              <a:rPr lang="en-US" sz="2000" b="1" dirty="0">
                <a:latin typeface="Roboto" panose="02000000000000000000" pitchFamily="2" charset="0"/>
                <a:ea typeface="Roboto" panose="02000000000000000000" pitchFamily="2" charset="0"/>
                <a:cs typeface="Roboto" panose="02000000000000000000" pitchFamily="2" charset="0"/>
              </a:rPr>
              <a:t>AERATION SYSTEMS </a:t>
            </a:r>
          </a:p>
          <a:p>
            <a:r>
              <a:rPr lang="en-US" sz="2000" b="1" dirty="0">
                <a:latin typeface="Roboto" panose="02000000000000000000" pitchFamily="2" charset="0"/>
                <a:ea typeface="Roboto" panose="02000000000000000000" pitchFamily="2" charset="0"/>
                <a:cs typeface="Roboto" panose="02000000000000000000" pitchFamily="2" charset="0"/>
              </a:rPr>
              <a:t>SULFUR/IRON/HARDNESS REMOVAL SYSTEMS</a:t>
            </a:r>
          </a:p>
          <a:p>
            <a:r>
              <a:rPr lang="en-US" sz="2000" b="1" dirty="0">
                <a:latin typeface="Roboto" panose="02000000000000000000" pitchFamily="2" charset="0"/>
                <a:ea typeface="Roboto" panose="02000000000000000000" pitchFamily="2" charset="0"/>
                <a:cs typeface="Roboto" panose="02000000000000000000" pitchFamily="2" charset="0"/>
              </a:rPr>
              <a:t>PFAS SAMPLE TESTING </a:t>
            </a:r>
          </a:p>
          <a:p>
            <a:r>
              <a:rPr lang="en-US" sz="2000" b="1" dirty="0">
                <a:latin typeface="Roboto" panose="02000000000000000000" pitchFamily="2" charset="0"/>
                <a:ea typeface="Roboto" panose="02000000000000000000" pitchFamily="2" charset="0"/>
                <a:cs typeface="Roboto" panose="02000000000000000000" pitchFamily="2" charset="0"/>
              </a:rPr>
              <a:t>LEAD SERVICE LINE INVENTORY </a:t>
            </a:r>
          </a:p>
          <a:p>
            <a:r>
              <a:rPr lang="en-US" sz="2000" b="1" dirty="0">
                <a:latin typeface="Roboto" panose="02000000000000000000" pitchFamily="2" charset="0"/>
                <a:ea typeface="Roboto" panose="02000000000000000000" pitchFamily="2" charset="0"/>
                <a:cs typeface="Roboto" panose="02000000000000000000" pitchFamily="2" charset="0"/>
              </a:rPr>
              <a:t>LEAD SAMPLE TESTING IN SCHOOLS</a:t>
            </a:r>
          </a:p>
          <a:p>
            <a:r>
              <a:rPr lang="en-US" sz="2000" b="1" dirty="0">
                <a:latin typeface="Roboto" panose="02000000000000000000" pitchFamily="2" charset="0"/>
                <a:ea typeface="Roboto" panose="02000000000000000000" pitchFamily="2" charset="0"/>
                <a:cs typeface="Roboto" panose="02000000000000000000" pitchFamily="2" charset="0"/>
              </a:rPr>
              <a:t>GIS WATER METER MAPPING</a:t>
            </a:r>
          </a:p>
          <a:p>
            <a:r>
              <a:rPr lang="en-US" sz="2000" b="1" dirty="0">
                <a:latin typeface="Roboto" panose="02000000000000000000" pitchFamily="2" charset="0"/>
                <a:ea typeface="Roboto" panose="02000000000000000000" pitchFamily="2" charset="0"/>
                <a:cs typeface="Roboto" panose="02000000000000000000" pitchFamily="2" charset="0"/>
              </a:rPr>
              <a:t>GIS SEWER MAPPING </a:t>
            </a:r>
          </a:p>
          <a:p>
            <a:r>
              <a:rPr lang="en-US" sz="2000" b="1" dirty="0">
                <a:latin typeface="Roboto" panose="02000000000000000000" pitchFamily="2" charset="0"/>
                <a:ea typeface="Roboto" panose="02000000000000000000" pitchFamily="2" charset="0"/>
                <a:cs typeface="Roboto" panose="02000000000000000000" pitchFamily="2" charset="0"/>
              </a:rPr>
              <a:t>WATER METER REPLACEMENT</a:t>
            </a:r>
          </a:p>
          <a:p>
            <a:r>
              <a:rPr lang="en-US" sz="2000" b="1" dirty="0">
                <a:latin typeface="Roboto" panose="02000000000000000000" pitchFamily="2" charset="0"/>
                <a:ea typeface="Roboto" panose="02000000000000000000" pitchFamily="2" charset="0"/>
                <a:cs typeface="Roboto" panose="02000000000000000000" pitchFamily="2" charset="0"/>
              </a:rPr>
              <a:t>MEDIA TANK REBED</a:t>
            </a:r>
          </a:p>
          <a:p>
            <a:r>
              <a:rPr lang="en-US" sz="2000" b="1" dirty="0">
                <a:latin typeface="Roboto" panose="02000000000000000000" pitchFamily="2" charset="0"/>
                <a:ea typeface="Roboto" panose="02000000000000000000" pitchFamily="2" charset="0"/>
                <a:cs typeface="Roboto" panose="02000000000000000000" pitchFamily="2" charset="0"/>
              </a:rPr>
              <a:t>POTABLE WATER BACKFLOW PREVENTER TESTING/INSPECTION </a:t>
            </a:r>
          </a:p>
          <a:p>
            <a:r>
              <a:rPr lang="en-US" sz="2000" b="1" dirty="0">
                <a:latin typeface="Roboto" panose="02000000000000000000" pitchFamily="2" charset="0"/>
                <a:ea typeface="Roboto" panose="02000000000000000000" pitchFamily="2" charset="0"/>
                <a:cs typeface="Roboto" panose="02000000000000000000" pitchFamily="2" charset="0"/>
              </a:rPr>
              <a:t>POTABLE WATER TANK CLEANING</a:t>
            </a:r>
          </a:p>
          <a:p>
            <a:endParaRPr lang="en-US" dirty="0"/>
          </a:p>
        </p:txBody>
      </p:sp>
      <p:pic>
        <p:nvPicPr>
          <p:cNvPr id="6" name="Content Placeholder 5">
            <a:extLst>
              <a:ext uri="{FF2B5EF4-FFF2-40B4-BE49-F238E27FC236}">
                <a16:creationId xmlns:a16="http://schemas.microsoft.com/office/drawing/2014/main" id="{20177A69-E3C5-9081-B486-1821F971AAD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50105" y="838897"/>
            <a:ext cx="4095784" cy="5703954"/>
          </a:xfrm>
          <a:prstGeom prst="rect">
            <a:avLst/>
          </a:prstGeom>
        </p:spPr>
      </p:pic>
    </p:spTree>
    <p:extLst>
      <p:ext uri="{BB962C8B-B14F-4D97-AF65-F5344CB8AC3E}">
        <p14:creationId xmlns:p14="http://schemas.microsoft.com/office/powerpoint/2010/main" val="325874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9" name="Picture 28">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30">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2" name="Picture 31">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32">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33">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BC8E541E-F46D-4823-8DB2-872BC4A72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5DFA58F-DE6F-4232-907E-6B5DB371D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Freeform 16">
            <a:extLst>
              <a:ext uri="{FF2B5EF4-FFF2-40B4-BE49-F238E27FC236}">
                <a16:creationId xmlns:a16="http://schemas.microsoft.com/office/drawing/2014/main" id="{8DB971D8-C6E3-4485-8895-8ABD7A9AB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2835162"/>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2">
              <a:alpha val="20000"/>
            </a:schemeClr>
          </a:solidFill>
          <a:ln>
            <a:noFill/>
          </a:ln>
        </p:spPr>
        <p:txBody>
          <a:bodyPr rtlCol="0" anchor="ctr"/>
          <a:lstStyle/>
          <a:p>
            <a:pPr algn="ctr"/>
            <a:endParaRPr lang="en-US">
              <a:solidFill>
                <a:schemeClr val="tx1"/>
              </a:solidFill>
            </a:endParaRPr>
          </a:p>
        </p:txBody>
      </p:sp>
      <p:sp useBgFill="1">
        <p:nvSpPr>
          <p:cNvPr id="38" name="Rectangle 37">
            <a:extLst>
              <a:ext uri="{FF2B5EF4-FFF2-40B4-BE49-F238E27FC236}">
                <a16:creationId xmlns:a16="http://schemas.microsoft.com/office/drawing/2014/main" id="{4526474A-480D-4539-BBC4-C39D5B71B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0824"/>
            <a:ext cx="12191695" cy="14871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Freeform 5">
            <a:extLst>
              <a:ext uri="{FF2B5EF4-FFF2-40B4-BE49-F238E27FC236}">
                <a16:creationId xmlns:a16="http://schemas.microsoft.com/office/drawing/2014/main" id="{1BBBFF8E-A51B-4081-B134-B1E893A89F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3136999"/>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txBody>
          <a:bodyPr/>
          <a:lstStyle/>
          <a:p>
            <a:endParaRPr lang="en-US"/>
          </a:p>
        </p:txBody>
      </p:sp>
      <p:sp>
        <p:nvSpPr>
          <p:cNvPr id="2" name="Title 1">
            <a:extLst>
              <a:ext uri="{FF2B5EF4-FFF2-40B4-BE49-F238E27FC236}">
                <a16:creationId xmlns:a16="http://schemas.microsoft.com/office/drawing/2014/main" id="{09F097CA-DACD-8B4F-0926-976F836A824D}"/>
              </a:ext>
            </a:extLst>
          </p:cNvPr>
          <p:cNvSpPr>
            <a:spLocks noGrp="1"/>
          </p:cNvSpPr>
          <p:nvPr>
            <p:ph type="title"/>
          </p:nvPr>
        </p:nvSpPr>
        <p:spPr>
          <a:xfrm>
            <a:off x="1" y="3928983"/>
            <a:ext cx="12191694" cy="2650568"/>
          </a:xfrm>
        </p:spPr>
        <p:txBody>
          <a:bodyPr vert="horz" lIns="91440" tIns="45720" rIns="91440" bIns="45720" rtlCol="0" anchor="b">
            <a:noAutofit/>
          </a:bodyPr>
          <a:lstStyle/>
          <a:p>
            <a:pPr>
              <a:lnSpc>
                <a:spcPct val="90000"/>
              </a:lnSpc>
            </a:pPr>
            <a:r>
              <a:rPr lang="en-US" sz="3000" b="1" dirty="0">
                <a:latin typeface="Roboto" panose="02000000000000000000" pitchFamily="2" charset="0"/>
                <a:ea typeface="Roboto" panose="02000000000000000000" pitchFamily="2" charset="0"/>
                <a:cs typeface="Roboto" panose="02000000000000000000" pitchFamily="2" charset="0"/>
              </a:rPr>
              <a:t>Sensible Water Solutions has been in business since 2012.  We have installed commercial, community and residential water systems all over the state of Florida.  </a:t>
            </a:r>
            <a:br>
              <a:rPr lang="en-US" sz="3000" b="1" dirty="0">
                <a:latin typeface="Roboto" panose="02000000000000000000" pitchFamily="2" charset="0"/>
                <a:ea typeface="Roboto" panose="02000000000000000000" pitchFamily="2" charset="0"/>
                <a:cs typeface="Roboto" panose="02000000000000000000" pitchFamily="2" charset="0"/>
              </a:rPr>
            </a:br>
            <a:br>
              <a:rPr lang="en-US" sz="3000" b="1" dirty="0">
                <a:latin typeface="Roboto" panose="02000000000000000000" pitchFamily="2" charset="0"/>
                <a:ea typeface="Roboto" panose="02000000000000000000" pitchFamily="2" charset="0"/>
                <a:cs typeface="Roboto" panose="02000000000000000000" pitchFamily="2" charset="0"/>
              </a:rPr>
            </a:br>
            <a:r>
              <a:rPr lang="en-US" sz="3000" b="1" dirty="0">
                <a:latin typeface="Roboto" panose="02000000000000000000" pitchFamily="2" charset="0"/>
                <a:ea typeface="Roboto" panose="02000000000000000000" pitchFamily="2" charset="0"/>
                <a:cs typeface="Roboto" panose="02000000000000000000" pitchFamily="2" charset="0"/>
              </a:rPr>
              <a:t>Sensible Water Solutions has completed over 50 Lead Service Line Inventories (LSLI) throughout the state.  If you need assistance with your LSLI or your UNKNOWNS let us KNOW.</a:t>
            </a:r>
          </a:p>
        </p:txBody>
      </p:sp>
      <p:pic>
        <p:nvPicPr>
          <p:cNvPr id="5" name="Content Placeholder 4" descr="A blue heart with a black background&#10;&#10;Description automatically generated">
            <a:extLst>
              <a:ext uri="{FF2B5EF4-FFF2-40B4-BE49-F238E27FC236}">
                <a16:creationId xmlns:a16="http://schemas.microsoft.com/office/drawing/2014/main" id="{4F33DB9F-589F-1008-9109-AE63639E13FB}"/>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218922" y="106572"/>
            <a:ext cx="11559817" cy="2572056"/>
          </a:xfrm>
          <a:prstGeom prst="rect">
            <a:avLst/>
          </a:prstGeom>
          <a:effectLst/>
        </p:spPr>
      </p:pic>
    </p:spTree>
    <p:extLst>
      <p:ext uri="{BB962C8B-B14F-4D97-AF65-F5344CB8AC3E}">
        <p14:creationId xmlns:p14="http://schemas.microsoft.com/office/powerpoint/2010/main" val="1536249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6F34B-8F9B-2B86-F004-C3D437AB8D61}"/>
              </a:ext>
            </a:extLst>
          </p:cNvPr>
          <p:cNvSpPr>
            <a:spLocks noGrp="1"/>
          </p:cNvSpPr>
          <p:nvPr>
            <p:ph type="title"/>
          </p:nvPr>
        </p:nvSpPr>
        <p:spPr>
          <a:xfrm>
            <a:off x="3454458" y="330170"/>
            <a:ext cx="5283084" cy="809172"/>
          </a:xfrm>
        </p:spPr>
        <p:txBody>
          <a:bodyPr/>
          <a:lstStyle/>
          <a:p>
            <a:pPr algn="ctr"/>
            <a:r>
              <a:rPr lang="en-US" sz="54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What are PFAS?</a:t>
            </a:r>
          </a:p>
        </p:txBody>
      </p:sp>
      <p:sp>
        <p:nvSpPr>
          <p:cNvPr id="3" name="Content Placeholder 2">
            <a:extLst>
              <a:ext uri="{FF2B5EF4-FFF2-40B4-BE49-F238E27FC236}">
                <a16:creationId xmlns:a16="http://schemas.microsoft.com/office/drawing/2014/main" id="{149F5A65-6073-61A4-A643-E057DB783213}"/>
              </a:ext>
            </a:extLst>
          </p:cNvPr>
          <p:cNvSpPr>
            <a:spLocks noGrp="1"/>
          </p:cNvSpPr>
          <p:nvPr>
            <p:ph idx="1"/>
          </p:nvPr>
        </p:nvSpPr>
        <p:spPr>
          <a:xfrm>
            <a:off x="1" y="1261891"/>
            <a:ext cx="12191998" cy="5596110"/>
          </a:xfrm>
        </p:spPr>
        <p:txBody>
          <a:bodyPr vert="horz" lIns="91440" tIns="45720" rIns="91440" bIns="45720" rtlCol="0" anchor="t">
            <a:normAutofit/>
          </a:bodyPr>
          <a:lstStyle/>
          <a:p>
            <a:pPr>
              <a:buFont typeface="Wingdings" panose="05000000000000000000" pitchFamily="2" charset="2"/>
              <a:buChar char="§"/>
            </a:pPr>
            <a:r>
              <a:rPr lang="en-US" sz="2400" b="1" dirty="0">
                <a:solidFill>
                  <a:srgbClr val="FFFFFF"/>
                </a:solidFill>
                <a:latin typeface="Roboto" panose="02000000000000000000" pitchFamily="2" charset="0"/>
                <a:ea typeface="Roboto" panose="02000000000000000000" pitchFamily="2" charset="0"/>
                <a:cs typeface="Roboto" panose="02000000000000000000" pitchFamily="2" charset="0"/>
              </a:rPr>
              <a:t>PFAS per-and </a:t>
            </a:r>
            <a:r>
              <a:rPr lang="en-US" sz="2400" b="1" dirty="0" err="1">
                <a:solidFill>
                  <a:srgbClr val="FFFFFF"/>
                </a:solidFill>
                <a:latin typeface="Roboto" panose="02000000000000000000" pitchFamily="2" charset="0"/>
                <a:ea typeface="Roboto" panose="02000000000000000000" pitchFamily="2" charset="0"/>
                <a:cs typeface="Roboto" panose="02000000000000000000" pitchFamily="2" charset="0"/>
              </a:rPr>
              <a:t>polyflouroakyl</a:t>
            </a:r>
            <a:r>
              <a:rPr lang="en-US" sz="2400" b="1" dirty="0">
                <a:solidFill>
                  <a:srgbClr val="FFFFFF"/>
                </a:solidFill>
                <a:latin typeface="Roboto" panose="02000000000000000000" pitchFamily="2" charset="0"/>
                <a:ea typeface="Roboto" panose="02000000000000000000" pitchFamily="2" charset="0"/>
                <a:cs typeface="Roboto" panose="02000000000000000000" pitchFamily="2" charset="0"/>
              </a:rPr>
              <a:t> substances are a large class of man-made chemicals designed to resist heat, oil grease and water.  They have been used since the 1940's in products such as nonstick cookware, stain-resistant fabrics, firefighting foams, ski wax, and food packaging.  PFAS are often called forever chemicals because they do not break down easily in the environment and the human body, leading to contamination in water, soil, air and food.  </a:t>
            </a:r>
            <a:endParaRPr lang="en-US" sz="2400" b="1" dirty="0">
              <a:latin typeface="Roboto" panose="02000000000000000000" pitchFamily="2" charset="0"/>
              <a:ea typeface="Roboto" panose="02000000000000000000" pitchFamily="2" charset="0"/>
              <a:cs typeface="Roboto" panose="02000000000000000000" pitchFamily="2" charset="0"/>
            </a:endParaRPr>
          </a:p>
          <a:p>
            <a:pPr>
              <a:buFont typeface="Wingdings" panose="05000000000000000000" pitchFamily="2" charset="2"/>
              <a:buChar char="§"/>
            </a:pPr>
            <a:r>
              <a:rPr lang="en-US" sz="2400" b="1" dirty="0">
                <a:solidFill>
                  <a:srgbClr val="FFFFFF"/>
                </a:solidFill>
                <a:latin typeface="Roboto" panose="02000000000000000000" pitchFamily="2" charset="0"/>
                <a:ea typeface="Roboto" panose="02000000000000000000" pitchFamily="2" charset="0"/>
                <a:cs typeface="Roboto" panose="02000000000000000000" pitchFamily="2" charset="0"/>
              </a:rPr>
              <a:t>PFOA perfluorooctanoic acid and PFOS perfluorooctanoic sulfonate are two of the most studied PFAS compounds.  Both are synthetic chemicals of carbon atoms fully bonded to fluorine which makes them both extremely stable. </a:t>
            </a:r>
          </a:p>
          <a:p>
            <a:pPr>
              <a:buFont typeface="Wingdings" panose="05000000000000000000" pitchFamily="2" charset="2"/>
              <a:buChar char="§"/>
            </a:pPr>
            <a:r>
              <a:rPr lang="en-US" sz="3200" b="1" u="sng"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Health concerns liked to PFAS include:</a:t>
            </a:r>
          </a:p>
          <a:p>
            <a:pPr>
              <a:buFont typeface="Courier New" panose="02070309020205020404" pitchFamily="49" charset="0"/>
              <a:buChar char="o"/>
            </a:pPr>
            <a:r>
              <a:rPr lang="en-US" b="1" dirty="0">
                <a:solidFill>
                  <a:srgbClr val="FFFFFF"/>
                </a:solidFill>
                <a:latin typeface="Roboto" panose="02000000000000000000" pitchFamily="2" charset="0"/>
                <a:ea typeface="Roboto" panose="02000000000000000000" pitchFamily="2" charset="0"/>
                <a:cs typeface="Roboto" panose="02000000000000000000" pitchFamily="2" charset="0"/>
              </a:rPr>
              <a:t>Immune system suppression           Elevated risks of certain cancer    </a:t>
            </a:r>
          </a:p>
          <a:p>
            <a:pPr>
              <a:buFont typeface="Courier New" charset="2"/>
              <a:buChar char="o"/>
            </a:pPr>
            <a:r>
              <a:rPr lang="en-US" b="1" dirty="0">
                <a:solidFill>
                  <a:srgbClr val="FFFFFF"/>
                </a:solidFill>
                <a:latin typeface="Roboto" panose="02000000000000000000" pitchFamily="2" charset="0"/>
                <a:ea typeface="Roboto" panose="02000000000000000000" pitchFamily="2" charset="0"/>
                <a:cs typeface="Roboto" panose="02000000000000000000" pitchFamily="2" charset="0"/>
              </a:rPr>
              <a:t>Liver and kidney damage            Developmental delays in children</a:t>
            </a:r>
          </a:p>
          <a:p>
            <a:pPr>
              <a:buFont typeface="Courier New" charset="2"/>
              <a:buChar char="o"/>
            </a:pPr>
            <a:r>
              <a:rPr lang="en-US" b="1" dirty="0">
                <a:solidFill>
                  <a:srgbClr val="FFFFFF"/>
                </a:solidFill>
                <a:latin typeface="Roboto" panose="02000000000000000000" pitchFamily="2" charset="0"/>
                <a:ea typeface="Roboto" panose="02000000000000000000" pitchFamily="2" charset="0"/>
                <a:cs typeface="Roboto" panose="02000000000000000000" pitchFamily="2" charset="0"/>
              </a:rPr>
              <a:t>Increased cholesterol levels                                  Fertility and Pregnancy complications</a:t>
            </a:r>
          </a:p>
          <a:p>
            <a:pPr>
              <a:buFont typeface="Courier New" charset="2"/>
              <a:buChar char="o"/>
            </a:pPr>
            <a:endParaRPr lang="en-US" sz="1500" b="1" dirty="0">
              <a:solidFill>
                <a:srgbClr val="FFFFFF"/>
              </a:solidFill>
              <a:latin typeface="Roboto"/>
              <a:ea typeface="Roboto"/>
              <a:cs typeface="Roboto"/>
            </a:endParaRPr>
          </a:p>
          <a:p>
            <a:pPr>
              <a:buFont typeface="Courier New" charset="2"/>
              <a:buChar char="o"/>
            </a:pPr>
            <a:endParaRPr lang="en-US" sz="1500" b="1" dirty="0">
              <a:solidFill>
                <a:srgbClr val="FFFFFF"/>
              </a:solidFill>
              <a:latin typeface="Roboto"/>
              <a:ea typeface="Roboto"/>
              <a:cs typeface="Roboto"/>
            </a:endParaRPr>
          </a:p>
          <a:p>
            <a:pPr>
              <a:buFont typeface="Courier New" charset="2"/>
              <a:buChar char="o"/>
            </a:pPr>
            <a:endParaRPr lang="en-US" sz="1500" b="1" dirty="0">
              <a:latin typeface="Roboto"/>
              <a:ea typeface="Roboto"/>
              <a:cs typeface="Roboto"/>
            </a:endParaRPr>
          </a:p>
        </p:txBody>
      </p:sp>
    </p:spTree>
    <p:extLst>
      <p:ext uri="{BB962C8B-B14F-4D97-AF65-F5344CB8AC3E}">
        <p14:creationId xmlns:p14="http://schemas.microsoft.com/office/powerpoint/2010/main" val="2408114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622FE-471A-C3CD-8461-5192C52785CA}"/>
              </a:ext>
            </a:extLst>
          </p:cNvPr>
          <p:cNvSpPr>
            <a:spLocks noGrp="1"/>
          </p:cNvSpPr>
          <p:nvPr>
            <p:ph type="title"/>
          </p:nvPr>
        </p:nvSpPr>
        <p:spPr>
          <a:xfrm>
            <a:off x="0" y="452718"/>
            <a:ext cx="12191999" cy="1400530"/>
          </a:xfrm>
        </p:spPr>
        <p:txBody>
          <a:bodyPr/>
          <a:lstStyle/>
          <a:p>
            <a:pPr algn="ctr"/>
            <a:r>
              <a:rPr lang="en-US" sz="40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Community Water Systems and </a:t>
            </a:r>
            <a:br>
              <a:rPr lang="en-US" sz="40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br>
            <a:r>
              <a:rPr lang="en-US" sz="40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Non-Transient Non-Community Water Systems</a:t>
            </a:r>
          </a:p>
        </p:txBody>
      </p:sp>
      <p:sp>
        <p:nvSpPr>
          <p:cNvPr id="3" name="Content Placeholder 2">
            <a:extLst>
              <a:ext uri="{FF2B5EF4-FFF2-40B4-BE49-F238E27FC236}">
                <a16:creationId xmlns:a16="http://schemas.microsoft.com/office/drawing/2014/main" id="{774AF730-65AD-A80B-0CB7-AAC390111FC3}"/>
              </a:ext>
            </a:extLst>
          </p:cNvPr>
          <p:cNvSpPr>
            <a:spLocks noGrp="1"/>
          </p:cNvSpPr>
          <p:nvPr>
            <p:ph idx="1"/>
          </p:nvPr>
        </p:nvSpPr>
        <p:spPr>
          <a:xfrm>
            <a:off x="1" y="1719090"/>
            <a:ext cx="11987510" cy="4935709"/>
          </a:xfrm>
        </p:spPr>
        <p:txBody>
          <a:bodyPr vert="horz" lIns="91440" tIns="45720" rIns="91440" bIns="45720" rtlCol="0" anchor="t">
            <a:noAutofit/>
          </a:bodyPr>
          <a:lstStyle/>
          <a:p>
            <a:r>
              <a:rPr lang="en-US" sz="2600" b="1" dirty="0">
                <a:latin typeface="Roboto" panose="02000000000000000000" pitchFamily="2" charset="0"/>
                <a:ea typeface="Roboto" panose="02000000000000000000" pitchFamily="2" charset="0"/>
                <a:cs typeface="Roboto" panose="02000000000000000000" pitchFamily="2" charset="0"/>
              </a:rPr>
              <a:t>On April 26, 2024 the EPA amended CFR (Code of Federal Regulations) Part 141 (National Primary Drinking Water Regulations), to incorporate monitoring and compliance requirements for PFAS for all community water systems and non-transient non-community systems.</a:t>
            </a:r>
          </a:p>
          <a:p>
            <a:r>
              <a:rPr lang="en-US" sz="2800" b="1" u="sng"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Initial Sampling Requirements:</a:t>
            </a:r>
          </a:p>
          <a:p>
            <a:r>
              <a:rPr lang="en-US" sz="2600" b="1" dirty="0">
                <a:latin typeface="Roboto" panose="02000000000000000000" pitchFamily="2" charset="0"/>
                <a:ea typeface="Roboto" panose="02000000000000000000" pitchFamily="2" charset="0"/>
                <a:cs typeface="Roboto" panose="02000000000000000000" pitchFamily="2" charset="0"/>
              </a:rPr>
              <a:t>All community water systems and non-transient non-community water systems must conduct initial monitoring or obtain approval to use previously collected monitoring data for per and polyfluoroalkyl substances (PFAS) by April 26, 2027.  As of today this is still the requirement.  </a:t>
            </a:r>
          </a:p>
        </p:txBody>
      </p:sp>
    </p:spTree>
    <p:extLst>
      <p:ext uri="{BB962C8B-B14F-4D97-AF65-F5344CB8AC3E}">
        <p14:creationId xmlns:p14="http://schemas.microsoft.com/office/powerpoint/2010/main" val="3697947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5F786-F3D6-7A8D-E7CB-E770B6053116}"/>
              </a:ext>
            </a:extLst>
          </p:cNvPr>
          <p:cNvSpPr>
            <a:spLocks noGrp="1"/>
          </p:cNvSpPr>
          <p:nvPr>
            <p:ph type="title"/>
          </p:nvPr>
        </p:nvSpPr>
        <p:spPr>
          <a:xfrm>
            <a:off x="0" y="285804"/>
            <a:ext cx="12122870" cy="1316753"/>
          </a:xfrm>
        </p:spPr>
        <p:txBody>
          <a:bodyPr/>
          <a:lstStyle/>
          <a:p>
            <a:pPr algn="ctr"/>
            <a:r>
              <a:rPr lang="en-US" sz="3600"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Initial Monitoring Requirements are based on the size of the system and the system's source water</a:t>
            </a:r>
          </a:p>
        </p:txBody>
      </p:sp>
      <p:sp>
        <p:nvSpPr>
          <p:cNvPr id="3" name="Content Placeholder 2">
            <a:extLst>
              <a:ext uri="{FF2B5EF4-FFF2-40B4-BE49-F238E27FC236}">
                <a16:creationId xmlns:a16="http://schemas.microsoft.com/office/drawing/2014/main" id="{179D72FE-F946-4C9E-DDEA-4EA888C97F7D}"/>
              </a:ext>
            </a:extLst>
          </p:cNvPr>
          <p:cNvSpPr>
            <a:spLocks noGrp="1"/>
          </p:cNvSpPr>
          <p:nvPr>
            <p:ph idx="1"/>
          </p:nvPr>
        </p:nvSpPr>
        <p:spPr>
          <a:xfrm>
            <a:off x="0" y="1461155"/>
            <a:ext cx="12192000" cy="5208159"/>
          </a:xfrm>
        </p:spPr>
        <p:txBody>
          <a:bodyPr vert="horz" lIns="91440" tIns="45720" rIns="91440" bIns="45720" rtlCol="0" anchor="t">
            <a:normAutofit/>
          </a:bodyPr>
          <a:lstStyle/>
          <a:p>
            <a:pPr>
              <a:buFont typeface="Arial" charset="2"/>
              <a:buChar char="•"/>
            </a:pPr>
            <a:r>
              <a:rPr lang="en-US" sz="2700" b="1" dirty="0">
                <a:latin typeface="Roboto" panose="02000000000000000000" pitchFamily="2" charset="0"/>
                <a:ea typeface="Roboto" panose="02000000000000000000" pitchFamily="2" charset="0"/>
                <a:cs typeface="Roboto" panose="02000000000000000000" pitchFamily="2" charset="0"/>
              </a:rPr>
              <a:t>All Surface Water Systems regardless of population size.</a:t>
            </a:r>
          </a:p>
          <a:p>
            <a:pPr lvl="1">
              <a:buFont typeface="Wingdings" panose="05000000000000000000" pitchFamily="2" charset="2"/>
              <a:buChar char="q"/>
            </a:pPr>
            <a:r>
              <a:rPr lang="en-US" sz="2700" b="1" dirty="0">
                <a:latin typeface="Roboto" panose="02000000000000000000" pitchFamily="2" charset="0"/>
                <a:ea typeface="Roboto" panose="02000000000000000000" pitchFamily="2" charset="0"/>
                <a:cs typeface="Roboto" panose="02000000000000000000" pitchFamily="2" charset="0"/>
              </a:rPr>
              <a:t>Quarterly within a 12-month period</a:t>
            </a:r>
          </a:p>
          <a:p>
            <a:pPr lvl="1">
              <a:buFont typeface="Wingdings" panose="05000000000000000000" pitchFamily="2" charset="2"/>
              <a:buChar char="q"/>
            </a:pPr>
            <a:r>
              <a:rPr lang="en-US" sz="2700" b="1" dirty="0">
                <a:latin typeface="Roboto" panose="02000000000000000000" pitchFamily="2" charset="0"/>
                <a:ea typeface="Roboto" panose="02000000000000000000" pitchFamily="2" charset="0"/>
                <a:cs typeface="Roboto" panose="02000000000000000000" pitchFamily="2" charset="0"/>
              </a:rPr>
              <a:t>Samples must be collected 2 to 4 months apart</a:t>
            </a:r>
          </a:p>
          <a:p>
            <a:pPr>
              <a:buFont typeface="Arial" charset="2"/>
              <a:buChar char="•"/>
            </a:pPr>
            <a:r>
              <a:rPr lang="en-US" sz="2700" b="1" dirty="0">
                <a:latin typeface="Roboto" panose="02000000000000000000" pitchFamily="2" charset="0"/>
                <a:ea typeface="Roboto" panose="02000000000000000000" pitchFamily="2" charset="0"/>
                <a:cs typeface="Roboto" panose="02000000000000000000" pitchFamily="2" charset="0"/>
              </a:rPr>
              <a:t>Groundwater Systems serving more than 10,000 customers</a:t>
            </a:r>
          </a:p>
          <a:p>
            <a:pPr lvl="1">
              <a:buFont typeface="Wingdings" panose="05000000000000000000" pitchFamily="2" charset="2"/>
              <a:buChar char="q"/>
            </a:pPr>
            <a:r>
              <a:rPr lang="en-US" sz="2700" b="1" dirty="0">
                <a:latin typeface="Roboto" panose="02000000000000000000" pitchFamily="2" charset="0"/>
                <a:ea typeface="Roboto" panose="02000000000000000000" pitchFamily="2" charset="0"/>
                <a:cs typeface="Roboto" panose="02000000000000000000" pitchFamily="2" charset="0"/>
              </a:rPr>
              <a:t>Quarterly within a 12-month period</a:t>
            </a:r>
          </a:p>
          <a:p>
            <a:pPr lvl="1">
              <a:buFont typeface="Wingdings" panose="05000000000000000000" pitchFamily="2" charset="2"/>
              <a:buChar char="q"/>
            </a:pPr>
            <a:r>
              <a:rPr lang="en-US" sz="2700" b="1" dirty="0">
                <a:latin typeface="Roboto" panose="02000000000000000000" pitchFamily="2" charset="0"/>
                <a:ea typeface="Roboto" panose="02000000000000000000" pitchFamily="2" charset="0"/>
                <a:cs typeface="Roboto" panose="02000000000000000000" pitchFamily="2" charset="0"/>
              </a:rPr>
              <a:t>Samples must be collected 2 to 4 months apart</a:t>
            </a:r>
          </a:p>
          <a:p>
            <a:pPr>
              <a:buFont typeface="Arial" charset="2"/>
              <a:buChar char="•"/>
            </a:pPr>
            <a:r>
              <a:rPr lang="en-US" sz="2700" b="1" dirty="0">
                <a:latin typeface="Roboto" panose="02000000000000000000" pitchFamily="2" charset="0"/>
                <a:ea typeface="Roboto" panose="02000000000000000000" pitchFamily="2" charset="0"/>
                <a:cs typeface="Roboto" panose="02000000000000000000" pitchFamily="2" charset="0"/>
              </a:rPr>
              <a:t>Groundwater Systems serving less than or equal to 10,000 customers </a:t>
            </a:r>
          </a:p>
          <a:p>
            <a:pPr lvl="1">
              <a:buFont typeface="Wingdings" panose="05000000000000000000" pitchFamily="2" charset="2"/>
              <a:buChar char="q"/>
            </a:pPr>
            <a:r>
              <a:rPr lang="en-US" sz="2700" b="1" dirty="0">
                <a:latin typeface="Roboto" panose="02000000000000000000" pitchFamily="2" charset="0"/>
                <a:ea typeface="Roboto" panose="02000000000000000000" pitchFamily="2" charset="0"/>
                <a:cs typeface="Roboto" panose="02000000000000000000" pitchFamily="2" charset="0"/>
              </a:rPr>
              <a:t>Twice within a 12-month period </a:t>
            </a:r>
          </a:p>
          <a:p>
            <a:pPr lvl="1">
              <a:buFont typeface="Wingdings" panose="05000000000000000000" pitchFamily="2" charset="2"/>
              <a:buChar char="q"/>
            </a:pPr>
            <a:r>
              <a:rPr lang="en-US" sz="2700" b="1" dirty="0">
                <a:latin typeface="Roboto" panose="02000000000000000000" pitchFamily="2" charset="0"/>
                <a:ea typeface="Roboto" panose="02000000000000000000" pitchFamily="2" charset="0"/>
                <a:cs typeface="Roboto" panose="02000000000000000000" pitchFamily="2" charset="0"/>
              </a:rPr>
              <a:t>Samples must be collected 5 to 7 months apart</a:t>
            </a:r>
          </a:p>
          <a:p>
            <a:pPr lvl="1">
              <a:buFont typeface="Courier New" charset="2"/>
              <a:buChar char="o"/>
            </a:pPr>
            <a:endParaRPr lang="en-US" dirty="0"/>
          </a:p>
        </p:txBody>
      </p:sp>
    </p:spTree>
    <p:extLst>
      <p:ext uri="{BB962C8B-B14F-4D97-AF65-F5344CB8AC3E}">
        <p14:creationId xmlns:p14="http://schemas.microsoft.com/office/powerpoint/2010/main" val="3594981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4EE30-D196-3DB5-DD3F-6BF03485AAD6}"/>
              </a:ext>
            </a:extLst>
          </p:cNvPr>
          <p:cNvSpPr>
            <a:spLocks noGrp="1"/>
          </p:cNvSpPr>
          <p:nvPr>
            <p:ph type="title"/>
          </p:nvPr>
        </p:nvSpPr>
        <p:spPr>
          <a:xfrm>
            <a:off x="646111" y="452718"/>
            <a:ext cx="10577898" cy="1400530"/>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General Initial Monitoring Requirements (40 CFR 141.902(b)(1))</a:t>
            </a:r>
            <a:br>
              <a:rPr lang="en-US" b="1" dirty="0">
                <a:solidFill>
                  <a:srgbClr val="FF0000"/>
                </a:solidFill>
                <a:latin typeface="Roboto" panose="02000000000000000000" pitchFamily="2" charset="0"/>
                <a:ea typeface="Roboto" panose="02000000000000000000" pitchFamily="2" charset="0"/>
                <a:cs typeface="Roboto" panose="02000000000000000000" pitchFamily="2" charset="0"/>
              </a:rPr>
            </a:br>
            <a:br>
              <a:rPr lang="en-US" b="1" dirty="0">
                <a:solidFill>
                  <a:srgbClr val="FF0000"/>
                </a:solidFill>
                <a:latin typeface="Roboto" panose="02000000000000000000" pitchFamily="2" charset="0"/>
                <a:ea typeface="Roboto" panose="02000000000000000000" pitchFamily="2" charset="0"/>
                <a:cs typeface="Roboto" panose="02000000000000000000" pitchFamily="2" charset="0"/>
              </a:rPr>
            </a:br>
            <a:br>
              <a:rPr lang="en-US" b="1" dirty="0">
                <a:solidFill>
                  <a:srgbClr val="FF0000"/>
                </a:solidFill>
                <a:latin typeface="Roboto" panose="02000000000000000000" pitchFamily="2" charset="0"/>
                <a:ea typeface="Roboto" panose="02000000000000000000" pitchFamily="2" charset="0"/>
                <a:cs typeface="Roboto" panose="02000000000000000000" pitchFamily="2" charset="0"/>
              </a:rPr>
            </a:br>
            <a:endParaRPr lang="en-US"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3" name="Content Placeholder 2">
            <a:extLst>
              <a:ext uri="{FF2B5EF4-FFF2-40B4-BE49-F238E27FC236}">
                <a16:creationId xmlns:a16="http://schemas.microsoft.com/office/drawing/2014/main" id="{FBE21FCF-FB38-6ECE-409D-C6619BE101F7}"/>
              </a:ext>
            </a:extLst>
          </p:cNvPr>
          <p:cNvSpPr>
            <a:spLocks noGrp="1"/>
          </p:cNvSpPr>
          <p:nvPr>
            <p:ph idx="1"/>
          </p:nvPr>
        </p:nvSpPr>
        <p:spPr>
          <a:xfrm>
            <a:off x="175967" y="2098345"/>
            <a:ext cx="11840065" cy="4613540"/>
          </a:xfrm>
        </p:spPr>
        <p:txBody>
          <a:bodyPr>
            <a:normAutofit fontScale="47500" lnSpcReduction="20000"/>
          </a:bodyPr>
          <a:lstStyle/>
          <a:p>
            <a:r>
              <a:rPr lang="en-US" sz="6300" b="1" u="sng" dirty="0">
                <a:solidFill>
                  <a:srgbClr val="FFC000"/>
                </a:solidFill>
                <a:latin typeface="Roboto" panose="02000000000000000000" pitchFamily="2" charset="0"/>
                <a:ea typeface="Roboto" panose="02000000000000000000" pitchFamily="2" charset="0"/>
                <a:cs typeface="Roboto" panose="02000000000000000000" pitchFamily="2" charset="0"/>
              </a:rPr>
              <a:t>Groundwater CWSs and NTNCWSs serving </a:t>
            </a:r>
          </a:p>
          <a:p>
            <a:r>
              <a:rPr lang="en-US" sz="6300" b="1" u="sng" dirty="0">
                <a:solidFill>
                  <a:srgbClr val="FFC000"/>
                </a:solidFill>
                <a:latin typeface="Roboto" panose="02000000000000000000" pitchFamily="2" charset="0"/>
                <a:ea typeface="Roboto" panose="02000000000000000000" pitchFamily="2" charset="0"/>
                <a:cs typeface="Roboto" panose="02000000000000000000" pitchFamily="2" charset="0"/>
              </a:rPr>
              <a:t>10,000 or fewer persons:</a:t>
            </a:r>
          </a:p>
          <a:p>
            <a:pPr lvl="1">
              <a:buFont typeface="Wingdings" panose="05000000000000000000" pitchFamily="2" charset="2"/>
              <a:buChar char="§"/>
            </a:pPr>
            <a:r>
              <a:rPr lang="en-US" sz="4400" b="1" dirty="0">
                <a:latin typeface="Roboto" panose="02000000000000000000" pitchFamily="2" charset="0"/>
                <a:ea typeface="Roboto" panose="02000000000000000000" pitchFamily="2" charset="0"/>
                <a:cs typeface="Roboto" panose="02000000000000000000" pitchFamily="2" charset="0"/>
              </a:rPr>
              <a:t>Initial </a:t>
            </a:r>
            <a:r>
              <a:rPr lang="en-US" sz="4400" b="1" dirty="0" err="1">
                <a:latin typeface="Roboto" panose="02000000000000000000" pitchFamily="2" charset="0"/>
                <a:ea typeface="Roboto" panose="02000000000000000000" pitchFamily="2" charset="0"/>
                <a:cs typeface="Roboto" panose="02000000000000000000" pitchFamily="2" charset="0"/>
              </a:rPr>
              <a:t>MonitoringRequirements</a:t>
            </a:r>
            <a:r>
              <a:rPr lang="en-US" sz="4400" b="1" dirty="0">
                <a:latin typeface="Roboto" panose="02000000000000000000" pitchFamily="2" charset="0"/>
                <a:ea typeface="Roboto" panose="02000000000000000000" pitchFamily="2" charset="0"/>
                <a:cs typeface="Roboto" panose="02000000000000000000" pitchFamily="2" charset="0"/>
              </a:rPr>
              <a:t> </a:t>
            </a:r>
            <a:r>
              <a:rPr lang="en-US" sz="4400" b="1" baseline="30000" dirty="0">
                <a:latin typeface="Roboto" panose="02000000000000000000" pitchFamily="2" charset="0"/>
                <a:ea typeface="Roboto" panose="02000000000000000000" pitchFamily="2" charset="0"/>
                <a:cs typeface="Roboto" panose="02000000000000000000" pitchFamily="2" charset="0"/>
              </a:rPr>
              <a:t>1</a:t>
            </a:r>
          </a:p>
          <a:p>
            <a:pPr lvl="2">
              <a:buFont typeface="Wingdings" panose="05000000000000000000" pitchFamily="2" charset="2"/>
              <a:buChar char="§"/>
            </a:pPr>
            <a:r>
              <a:rPr lang="en-US" sz="4400" b="1" dirty="0">
                <a:latin typeface="Roboto" panose="02000000000000000000" pitchFamily="2" charset="0"/>
                <a:ea typeface="Roboto" panose="02000000000000000000" pitchFamily="2" charset="0"/>
                <a:cs typeface="Roboto" panose="02000000000000000000" pitchFamily="2" charset="0"/>
              </a:rPr>
              <a:t>For entry points to the distribution systems that only use groundwater sources, two (2) consecutive samples per entry point within a 12-month period, unless the exemption below applies</a:t>
            </a:r>
            <a:r>
              <a:rPr lang="en-US" sz="4400" b="1" baseline="30000" dirty="0">
                <a:latin typeface="Roboto" panose="02000000000000000000" pitchFamily="2" charset="0"/>
                <a:ea typeface="Roboto" panose="02000000000000000000" pitchFamily="2" charset="0"/>
                <a:cs typeface="Roboto" panose="02000000000000000000" pitchFamily="2" charset="0"/>
              </a:rPr>
              <a:t>2  </a:t>
            </a:r>
            <a:r>
              <a:rPr lang="en-US" sz="4400" b="1" dirty="0">
                <a:latin typeface="Roboto" panose="02000000000000000000" pitchFamily="2" charset="0"/>
                <a:ea typeface="Roboto" panose="02000000000000000000" pitchFamily="2" charset="0"/>
                <a:cs typeface="Roboto" panose="02000000000000000000" pitchFamily="2" charset="0"/>
              </a:rPr>
              <a:t> Samples must be taken five (5) to seven (7) months apart</a:t>
            </a:r>
            <a:r>
              <a:rPr lang="en-US" sz="4400" dirty="0">
                <a:latin typeface="Roboto" panose="02000000000000000000" pitchFamily="2" charset="0"/>
                <a:ea typeface="Roboto" panose="02000000000000000000" pitchFamily="2" charset="0"/>
                <a:cs typeface="Roboto" panose="02000000000000000000" pitchFamily="2" charset="0"/>
              </a:rPr>
              <a:t>.</a:t>
            </a:r>
          </a:p>
          <a:p>
            <a:pPr lvl="2">
              <a:buFont typeface="Wingdings" panose="05000000000000000000" pitchFamily="2" charset="2"/>
              <a:buChar char="§"/>
            </a:pPr>
            <a:endParaRPr lang="en-US" dirty="0">
              <a:latin typeface="Roboto" panose="02000000000000000000" pitchFamily="2" charset="0"/>
              <a:ea typeface="Roboto" panose="02000000000000000000" pitchFamily="2" charset="0"/>
              <a:cs typeface="Roboto" panose="02000000000000000000" pitchFamily="2" charset="0"/>
            </a:endParaRPr>
          </a:p>
          <a:p>
            <a:r>
              <a:rPr lang="en-US" sz="3600" baseline="30000" dirty="0">
                <a:latin typeface="Roboto" panose="02000000000000000000" pitchFamily="2" charset="0"/>
                <a:ea typeface="Roboto" panose="02000000000000000000" pitchFamily="2" charset="0"/>
                <a:cs typeface="Roboto" panose="02000000000000000000" pitchFamily="2" charset="0"/>
              </a:rPr>
              <a:t>1</a:t>
            </a:r>
            <a:r>
              <a:rPr lang="en-US" sz="3600" dirty="0">
                <a:latin typeface="Roboto" panose="02000000000000000000" pitchFamily="2" charset="0"/>
                <a:ea typeface="Roboto" panose="02000000000000000000" pitchFamily="2" charset="0"/>
                <a:cs typeface="Roboto" panose="02000000000000000000" pitchFamily="2" charset="0"/>
              </a:rPr>
              <a:t> Conducted at each entry point, under normal/representative operating conditions. </a:t>
            </a:r>
            <a:r>
              <a:rPr lang="en-US" sz="3600" dirty="0">
                <a:solidFill>
                  <a:srgbClr val="FF0000"/>
                </a:solidFill>
                <a:highlight>
                  <a:srgbClr val="FFFF00"/>
                </a:highlight>
                <a:latin typeface="Roboto" panose="02000000000000000000" pitchFamily="2" charset="0"/>
                <a:ea typeface="Roboto" panose="02000000000000000000" pitchFamily="2" charset="0"/>
                <a:cs typeface="Roboto" panose="02000000000000000000" pitchFamily="2" charset="0"/>
              </a:rPr>
              <a:t>Consecutive system interconnections that transmit  finished water are not entry points. </a:t>
            </a:r>
          </a:p>
          <a:p>
            <a:r>
              <a:rPr lang="en-US" sz="3600" baseline="30000" dirty="0">
                <a:latin typeface="Roboto" panose="02000000000000000000" pitchFamily="2" charset="0"/>
                <a:ea typeface="Roboto" panose="02000000000000000000" pitchFamily="2" charset="0"/>
                <a:cs typeface="Roboto" panose="02000000000000000000" pitchFamily="2" charset="0"/>
              </a:rPr>
              <a:t>2 </a:t>
            </a:r>
            <a:r>
              <a:rPr lang="en-US" sz="3600" dirty="0">
                <a:latin typeface="Roboto" panose="02000000000000000000" pitchFamily="2" charset="0"/>
                <a:ea typeface="Roboto" panose="02000000000000000000" pitchFamily="2" charset="0"/>
                <a:cs typeface="Roboto" panose="02000000000000000000" pitchFamily="2" charset="0"/>
              </a:rPr>
              <a:t> Water systems can use previously acquired data to satisfy some or all of these requirements.  If a system has some previously collected results meeting PFAS requirements, but less than necessary to meet the initial monitoring requirements, the system can supplement with additional monitoring events such that all required calendar periods are represented, ,regardless of the year.  See 40 CFR 141.902(b)(1)(viii).</a:t>
            </a:r>
            <a:endParaRPr lang="en-US" sz="3600" baseline="30000" dirty="0">
              <a:latin typeface="Roboto" panose="02000000000000000000" pitchFamily="2" charset="0"/>
              <a:ea typeface="Roboto" panose="02000000000000000000" pitchFamily="2" charset="0"/>
              <a:cs typeface="Roboto" panose="02000000000000000000" pitchFamily="2" charset="0"/>
            </a:endParaRPr>
          </a:p>
          <a:p>
            <a:endParaRPr lang="en-US" dirty="0"/>
          </a:p>
        </p:txBody>
      </p:sp>
    </p:spTree>
    <p:extLst>
      <p:ext uri="{BB962C8B-B14F-4D97-AF65-F5344CB8AC3E}">
        <p14:creationId xmlns:p14="http://schemas.microsoft.com/office/powerpoint/2010/main" val="297595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00549-B983-9E66-5C6F-F1F0661270C9}"/>
              </a:ext>
            </a:extLst>
          </p:cNvPr>
          <p:cNvSpPr>
            <a:spLocks noGrp="1"/>
          </p:cNvSpPr>
          <p:nvPr>
            <p:ph type="title"/>
          </p:nvPr>
        </p:nvSpPr>
        <p:spPr>
          <a:xfrm>
            <a:off x="207390" y="179341"/>
            <a:ext cx="10346786" cy="1400530"/>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General Initial Monitoring Requirements (40 CFR 141.902(b)(1))</a:t>
            </a:r>
          </a:p>
        </p:txBody>
      </p:sp>
      <p:sp>
        <p:nvSpPr>
          <p:cNvPr id="3" name="Content Placeholder 2">
            <a:extLst>
              <a:ext uri="{FF2B5EF4-FFF2-40B4-BE49-F238E27FC236}">
                <a16:creationId xmlns:a16="http://schemas.microsoft.com/office/drawing/2014/main" id="{FA7B0E77-A698-A035-2B25-AF20365166B9}"/>
              </a:ext>
            </a:extLst>
          </p:cNvPr>
          <p:cNvSpPr>
            <a:spLocks noGrp="1"/>
          </p:cNvSpPr>
          <p:nvPr>
            <p:ph idx="1"/>
          </p:nvPr>
        </p:nvSpPr>
        <p:spPr>
          <a:xfrm>
            <a:off x="207390" y="1685273"/>
            <a:ext cx="11915480" cy="4993386"/>
          </a:xfrm>
        </p:spPr>
        <p:txBody>
          <a:bodyPr>
            <a:normAutofit fontScale="25000" lnSpcReduction="20000"/>
          </a:bodyPr>
          <a:lstStyle/>
          <a:p>
            <a:r>
              <a:rPr lang="en-US" sz="7200" b="1" u="sng" dirty="0">
                <a:solidFill>
                  <a:srgbClr val="FFC000"/>
                </a:solidFill>
                <a:latin typeface="Roboto" panose="02000000000000000000" pitchFamily="2" charset="0"/>
                <a:ea typeface="Roboto" panose="02000000000000000000" pitchFamily="2" charset="0"/>
                <a:cs typeface="Roboto" panose="02000000000000000000" pitchFamily="2" charset="0"/>
              </a:rPr>
              <a:t>All Other CWS and NTNCWSs including</a:t>
            </a:r>
            <a:r>
              <a:rPr lang="en-US" sz="7200" b="1" dirty="0">
                <a:solidFill>
                  <a:srgbClr val="FFC000"/>
                </a:solidFill>
                <a:latin typeface="Roboto" panose="02000000000000000000" pitchFamily="2" charset="0"/>
                <a:ea typeface="Roboto" panose="02000000000000000000" pitchFamily="2" charset="0"/>
                <a:cs typeface="Roboto" panose="02000000000000000000" pitchFamily="2" charset="0"/>
              </a:rPr>
              <a:t>:</a:t>
            </a:r>
          </a:p>
          <a:p>
            <a:pPr lvl="1">
              <a:buFont typeface="Wingdings" panose="05000000000000000000" pitchFamily="2" charset="2"/>
              <a:buChar char="q"/>
            </a:pPr>
            <a:r>
              <a:rPr lang="en-US" sz="7200" b="1" dirty="0">
                <a:latin typeface="Roboto" panose="02000000000000000000" pitchFamily="2" charset="0"/>
                <a:ea typeface="Roboto" panose="02000000000000000000" pitchFamily="2" charset="0"/>
                <a:cs typeface="Roboto" panose="02000000000000000000" pitchFamily="2" charset="0"/>
              </a:rPr>
              <a:t>All surface water systems</a:t>
            </a:r>
          </a:p>
          <a:p>
            <a:pPr lvl="1">
              <a:buFont typeface="Wingdings" panose="05000000000000000000" pitchFamily="2" charset="2"/>
              <a:buChar char="q"/>
            </a:pPr>
            <a:r>
              <a:rPr lang="en-US" sz="7200" b="1" dirty="0">
                <a:latin typeface="Roboto" panose="02000000000000000000" pitchFamily="2" charset="0"/>
                <a:ea typeface="Roboto" panose="02000000000000000000" pitchFamily="2" charset="0"/>
                <a:cs typeface="Roboto" panose="02000000000000000000" pitchFamily="2" charset="0"/>
              </a:rPr>
              <a:t>All groundwater under direct influence (GWUDI)</a:t>
            </a:r>
          </a:p>
          <a:p>
            <a:pPr lvl="1">
              <a:buFont typeface="Wingdings" panose="05000000000000000000" pitchFamily="2" charset="2"/>
              <a:buChar char="q"/>
            </a:pPr>
            <a:r>
              <a:rPr lang="en-US" sz="7200" b="1" dirty="0">
                <a:latin typeface="Roboto" panose="02000000000000000000" pitchFamily="2" charset="0"/>
                <a:ea typeface="Roboto" panose="02000000000000000000" pitchFamily="2" charset="0"/>
                <a:cs typeface="Roboto" panose="02000000000000000000" pitchFamily="2" charset="0"/>
              </a:rPr>
              <a:t>Groundwater systems serving more than 10,000 persons or more</a:t>
            </a:r>
          </a:p>
          <a:p>
            <a:pPr lvl="1">
              <a:buFont typeface="Wingdings" panose="05000000000000000000" pitchFamily="2" charset="2"/>
              <a:buChar char="q"/>
            </a:pPr>
            <a:r>
              <a:rPr lang="en-US" sz="7200" b="1" dirty="0">
                <a:latin typeface="Roboto" panose="02000000000000000000" pitchFamily="2" charset="0"/>
                <a:ea typeface="Roboto" panose="02000000000000000000" pitchFamily="2" charset="0"/>
                <a:cs typeface="Roboto" panose="02000000000000000000" pitchFamily="2" charset="0"/>
              </a:rPr>
              <a:t>Any entry point that blends surface water and groundwater</a:t>
            </a:r>
          </a:p>
          <a:p>
            <a:pPr lvl="1">
              <a:buFont typeface="Wingdings" panose="05000000000000000000" pitchFamily="2" charset="2"/>
              <a:buChar char="q"/>
            </a:pPr>
            <a:r>
              <a:rPr lang="en-US" sz="7200" b="1" dirty="0">
                <a:latin typeface="Roboto" panose="02000000000000000000" pitchFamily="2" charset="0"/>
                <a:ea typeface="Roboto" panose="02000000000000000000" pitchFamily="2" charset="0"/>
                <a:cs typeface="Roboto" panose="02000000000000000000" pitchFamily="2" charset="0"/>
              </a:rPr>
              <a:t>Systems that change the source water type seasonally (e.g., surface water one part of the year, groundwater the remaining part of the year)</a:t>
            </a:r>
          </a:p>
          <a:p>
            <a:pPr lvl="1"/>
            <a:r>
              <a:rPr lang="en-US" sz="7200" b="1" u="sng" dirty="0">
                <a:solidFill>
                  <a:srgbClr val="FFC000"/>
                </a:solidFill>
                <a:latin typeface="Roboto" panose="02000000000000000000" pitchFamily="2" charset="0"/>
                <a:ea typeface="Roboto" panose="02000000000000000000" pitchFamily="2" charset="0"/>
                <a:cs typeface="Roboto" panose="02000000000000000000" pitchFamily="2" charset="0"/>
              </a:rPr>
              <a:t>Initial Monitoring Requirements</a:t>
            </a:r>
            <a:r>
              <a:rPr lang="en-US" sz="7200" b="1" u="sng" baseline="30000" dirty="0">
                <a:latin typeface="Roboto" panose="02000000000000000000" pitchFamily="2" charset="0"/>
                <a:ea typeface="Roboto" panose="02000000000000000000" pitchFamily="2" charset="0"/>
                <a:cs typeface="Roboto" panose="02000000000000000000" pitchFamily="2" charset="0"/>
              </a:rPr>
              <a:t>1</a:t>
            </a:r>
          </a:p>
          <a:p>
            <a:pPr lvl="2">
              <a:buFont typeface="Wingdings" panose="05000000000000000000" pitchFamily="2" charset="2"/>
              <a:buChar char="q"/>
            </a:pPr>
            <a:r>
              <a:rPr lang="en-US" sz="7200" b="1" dirty="0">
                <a:latin typeface="Roboto" panose="02000000000000000000" pitchFamily="2" charset="0"/>
                <a:ea typeface="Roboto" panose="02000000000000000000" pitchFamily="2" charset="0"/>
                <a:cs typeface="Roboto" panose="02000000000000000000" pitchFamily="2" charset="0"/>
              </a:rPr>
              <a:t>Four (4) consecutive quarters of samples per entry point within a 12-month period, unless the exception below applies.</a:t>
            </a:r>
            <a:r>
              <a:rPr lang="en-US" sz="7200" b="1" baseline="30000" dirty="0">
                <a:latin typeface="Roboto" panose="02000000000000000000" pitchFamily="2" charset="0"/>
                <a:ea typeface="Roboto" panose="02000000000000000000" pitchFamily="2" charset="0"/>
                <a:cs typeface="Roboto" panose="02000000000000000000" pitchFamily="2" charset="0"/>
              </a:rPr>
              <a:t>2</a:t>
            </a:r>
            <a:r>
              <a:rPr lang="en-US" sz="7200" b="1" dirty="0">
                <a:latin typeface="Roboto" panose="02000000000000000000" pitchFamily="2" charset="0"/>
                <a:ea typeface="Roboto" panose="02000000000000000000" pitchFamily="2" charset="0"/>
                <a:cs typeface="Roboto" panose="02000000000000000000" pitchFamily="2" charset="0"/>
              </a:rPr>
              <a:t> Samples must be taken two (2) to four (4) calendar months apart.  </a:t>
            </a:r>
          </a:p>
          <a:p>
            <a:r>
              <a:rPr lang="en-US" sz="7200" baseline="30000" dirty="0">
                <a:latin typeface="Roboto" panose="02000000000000000000" pitchFamily="2" charset="0"/>
                <a:ea typeface="Roboto" panose="02000000000000000000" pitchFamily="2" charset="0"/>
                <a:cs typeface="Roboto" panose="02000000000000000000" pitchFamily="2" charset="0"/>
              </a:rPr>
              <a:t>1</a:t>
            </a:r>
            <a:r>
              <a:rPr lang="en-US" sz="7200" dirty="0">
                <a:latin typeface="Roboto" panose="02000000000000000000" pitchFamily="2" charset="0"/>
                <a:ea typeface="Roboto" panose="02000000000000000000" pitchFamily="2" charset="0"/>
                <a:cs typeface="Roboto" panose="02000000000000000000" pitchFamily="2" charset="0"/>
              </a:rPr>
              <a:t> Conducted at each entry point, under normal/representative operating conditions. </a:t>
            </a:r>
            <a:r>
              <a:rPr lang="en-US" sz="7200" dirty="0">
                <a:solidFill>
                  <a:srgbClr val="FF0000"/>
                </a:solidFill>
                <a:highlight>
                  <a:srgbClr val="FFFF00"/>
                </a:highlight>
                <a:latin typeface="Roboto" panose="02000000000000000000" pitchFamily="2" charset="0"/>
                <a:ea typeface="Roboto" panose="02000000000000000000" pitchFamily="2" charset="0"/>
                <a:cs typeface="Roboto" panose="02000000000000000000" pitchFamily="2" charset="0"/>
              </a:rPr>
              <a:t>Consecutive system interconnections that transmit  finished water are not entry points. </a:t>
            </a:r>
          </a:p>
          <a:p>
            <a:r>
              <a:rPr lang="en-US" sz="7200" baseline="30000" dirty="0">
                <a:latin typeface="Roboto" panose="02000000000000000000" pitchFamily="2" charset="0"/>
                <a:ea typeface="Roboto" panose="02000000000000000000" pitchFamily="2" charset="0"/>
                <a:cs typeface="Roboto" panose="02000000000000000000" pitchFamily="2" charset="0"/>
              </a:rPr>
              <a:t>2 </a:t>
            </a:r>
            <a:r>
              <a:rPr lang="en-US" sz="7200" dirty="0">
                <a:latin typeface="Roboto" panose="02000000000000000000" pitchFamily="2" charset="0"/>
                <a:ea typeface="Roboto" panose="02000000000000000000" pitchFamily="2" charset="0"/>
                <a:cs typeface="Roboto" panose="02000000000000000000" pitchFamily="2" charset="0"/>
              </a:rPr>
              <a:t> Water systems can use previously acquired data to satisfy some or all of these requirements.  If a system has some previously collected results meeting PFAS requirements, but less than necessary to meet the initial monitoring requirements, the system can supplement with additional monitoring events such that all required calendar periods are represented, ,regardless of the year.  See 40 CFR 141.902(b)(1)(viii).</a:t>
            </a:r>
          </a:p>
          <a:p>
            <a:endParaRPr lang="en-US" dirty="0"/>
          </a:p>
        </p:txBody>
      </p:sp>
    </p:spTree>
    <p:extLst>
      <p:ext uri="{BB962C8B-B14F-4D97-AF65-F5344CB8AC3E}">
        <p14:creationId xmlns:p14="http://schemas.microsoft.com/office/powerpoint/2010/main" val="603078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B4AE0-08EB-6E4D-1D19-35708140BEC0}"/>
              </a:ext>
            </a:extLst>
          </p:cNvPr>
          <p:cNvSpPr>
            <a:spLocks noGrp="1"/>
          </p:cNvSpPr>
          <p:nvPr>
            <p:ph type="title"/>
          </p:nvPr>
        </p:nvSpPr>
        <p:spPr>
          <a:xfrm>
            <a:off x="127637" y="188767"/>
            <a:ext cx="11050170" cy="857608"/>
          </a:xfrm>
        </p:spPr>
        <p:txBody>
          <a:bodyPr/>
          <a:lstStyle/>
          <a:p>
            <a:r>
              <a:rPr lang="en-US" b="1" dirty="0">
                <a:solidFill>
                  <a:srgbClr val="FF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Initial Monitoring:  A Quick Reference Guide</a:t>
            </a:r>
          </a:p>
        </p:txBody>
      </p:sp>
      <p:sp>
        <p:nvSpPr>
          <p:cNvPr id="3" name="Content Placeholder 2">
            <a:extLst>
              <a:ext uri="{FF2B5EF4-FFF2-40B4-BE49-F238E27FC236}">
                <a16:creationId xmlns:a16="http://schemas.microsoft.com/office/drawing/2014/main" id="{900E475F-7665-8247-EC5C-255874FD6907}"/>
              </a:ext>
            </a:extLst>
          </p:cNvPr>
          <p:cNvSpPr>
            <a:spLocks noGrp="1"/>
          </p:cNvSpPr>
          <p:nvPr>
            <p:ph idx="1"/>
          </p:nvPr>
        </p:nvSpPr>
        <p:spPr>
          <a:xfrm>
            <a:off x="127638" y="914400"/>
            <a:ext cx="11759562" cy="5863472"/>
          </a:xfrm>
        </p:spPr>
        <p:txBody>
          <a:bodyPr>
            <a:normAutofit lnSpcReduction="10000"/>
          </a:bodyPr>
          <a:lstStyle/>
          <a:p>
            <a:r>
              <a:rPr lang="en-US" b="1" dirty="0">
                <a:latin typeface="Roboto" panose="02000000000000000000" pitchFamily="2" charset="0"/>
                <a:ea typeface="Roboto" panose="02000000000000000000" pitchFamily="2" charset="0"/>
                <a:cs typeface="Roboto" panose="02000000000000000000" pitchFamily="2" charset="0"/>
              </a:rPr>
              <a:t>Rule Title</a:t>
            </a:r>
          </a:p>
          <a:p>
            <a:pPr lvl="1">
              <a:buFont typeface="Wingdings" panose="05000000000000000000" pitchFamily="2" charset="2"/>
              <a:buChar char="q"/>
            </a:pPr>
            <a:r>
              <a:rPr lang="en-US" b="1" dirty="0">
                <a:latin typeface="Roboto" panose="02000000000000000000" pitchFamily="2" charset="0"/>
                <a:ea typeface="Roboto" panose="02000000000000000000" pitchFamily="2" charset="0"/>
                <a:cs typeface="Roboto" panose="02000000000000000000" pitchFamily="2" charset="0"/>
              </a:rPr>
              <a:t>Per-and Polyfluoroalkyl Substances (PFAS) National Primary Drinking Water Regulations (NPDWR), 89FR 32532, April 26, 2024, Vol. 89, No. 82</a:t>
            </a:r>
          </a:p>
          <a:p>
            <a:r>
              <a:rPr lang="en-US" b="1" dirty="0">
                <a:latin typeface="Roboto" panose="02000000000000000000" pitchFamily="2" charset="0"/>
                <a:ea typeface="Roboto" panose="02000000000000000000" pitchFamily="2" charset="0"/>
                <a:cs typeface="Roboto" panose="02000000000000000000" pitchFamily="2" charset="0"/>
              </a:rPr>
              <a:t>Utilities Covered</a:t>
            </a:r>
          </a:p>
          <a:p>
            <a:pPr lvl="1">
              <a:buFont typeface="Wingdings" panose="05000000000000000000" pitchFamily="2" charset="2"/>
              <a:buChar char="q"/>
            </a:pPr>
            <a:r>
              <a:rPr lang="en-US" b="1" dirty="0">
                <a:latin typeface="Roboto" panose="02000000000000000000" pitchFamily="2" charset="0"/>
                <a:ea typeface="Roboto" panose="02000000000000000000" pitchFamily="2" charset="0"/>
                <a:cs typeface="Roboto" panose="02000000000000000000" pitchFamily="2" charset="0"/>
              </a:rPr>
              <a:t>The PFAS Rule applies to all community water systems (CWSs) and non-transient non-community water systems (NTNCWSs), hereafter referred to collectively as water systems.  </a:t>
            </a:r>
          </a:p>
          <a:p>
            <a:r>
              <a:rPr lang="en-US" b="1" dirty="0">
                <a:latin typeface="Roboto" panose="02000000000000000000" pitchFamily="2" charset="0"/>
                <a:ea typeface="Roboto" panose="02000000000000000000" pitchFamily="2" charset="0"/>
                <a:cs typeface="Roboto" panose="02000000000000000000" pitchFamily="2" charset="0"/>
              </a:rPr>
              <a:t>Key Milestones</a:t>
            </a:r>
          </a:p>
          <a:p>
            <a:pPr lvl="1">
              <a:buFont typeface="Wingdings" panose="05000000000000000000" pitchFamily="2" charset="2"/>
              <a:buChar char="q"/>
            </a:pPr>
            <a:r>
              <a:rPr lang="en-US" b="1" dirty="0">
                <a:latin typeface="Roboto" panose="02000000000000000000" pitchFamily="2" charset="0"/>
                <a:ea typeface="Roboto" panose="02000000000000000000" pitchFamily="2" charset="0"/>
                <a:cs typeface="Roboto" panose="02000000000000000000" pitchFamily="2" charset="0"/>
              </a:rPr>
              <a:t>April 26, 2027 – Initial Monitoring ends and compliance monitoring begins. </a:t>
            </a:r>
          </a:p>
          <a:p>
            <a:pPr lvl="1">
              <a:buFont typeface="Wingdings" panose="05000000000000000000" pitchFamily="2" charset="2"/>
              <a:buChar char="q"/>
            </a:pPr>
            <a:r>
              <a:rPr lang="en-US" b="1" dirty="0">
                <a:latin typeface="Roboto" panose="02000000000000000000" pitchFamily="2" charset="0"/>
                <a:ea typeface="Roboto" panose="02000000000000000000" pitchFamily="2" charset="0"/>
                <a:cs typeface="Roboto" panose="02000000000000000000" pitchFamily="2" charset="0"/>
              </a:rPr>
              <a:t>April 26, 2029 – Deadline for compliance with Maximum Contaminant Levels (MCLs)</a:t>
            </a:r>
          </a:p>
          <a:p>
            <a:r>
              <a:rPr lang="en-US" b="1" dirty="0">
                <a:latin typeface="Roboto" panose="02000000000000000000" pitchFamily="2" charset="0"/>
                <a:ea typeface="Roboto" panose="02000000000000000000" pitchFamily="2" charset="0"/>
                <a:cs typeface="Roboto" panose="02000000000000000000" pitchFamily="2" charset="0"/>
              </a:rPr>
              <a:t>Practical Quantitative Level  (PQL)</a:t>
            </a:r>
          </a:p>
          <a:p>
            <a:pPr lvl="1">
              <a:buFont typeface="Wingdings" panose="05000000000000000000" pitchFamily="2" charset="2"/>
              <a:buChar char="q"/>
            </a:pPr>
            <a:r>
              <a:rPr lang="en-US" b="1" dirty="0">
                <a:latin typeface="Roboto" panose="02000000000000000000" pitchFamily="2" charset="0"/>
                <a:ea typeface="Roboto" panose="02000000000000000000" pitchFamily="2" charset="0"/>
                <a:cs typeface="Roboto" panose="02000000000000000000" pitchFamily="2" charset="0"/>
              </a:rPr>
              <a:t>The lowest level at which a contaminant can be reliably quantified within specific limits of precision and accuracy during routine laboratory operating conditions using the approved methods (89 FR 32573.  The PQLs are used as part of determining compliance with PFAS MCLs.</a:t>
            </a:r>
          </a:p>
          <a:p>
            <a:r>
              <a:rPr lang="en-US" b="1" dirty="0">
                <a:latin typeface="Roboto" panose="02000000000000000000" pitchFamily="2" charset="0"/>
                <a:ea typeface="Roboto" panose="02000000000000000000" pitchFamily="2" charset="0"/>
                <a:cs typeface="Roboto" panose="02000000000000000000" pitchFamily="2" charset="0"/>
              </a:rPr>
              <a:t>Trigger Levels</a:t>
            </a:r>
          </a:p>
          <a:p>
            <a:pPr lvl="1">
              <a:buFont typeface="Wingdings" panose="05000000000000000000" pitchFamily="2" charset="2"/>
              <a:buChar char="q"/>
            </a:pPr>
            <a:r>
              <a:rPr lang="en-US" b="1" dirty="0">
                <a:latin typeface="Roboto" panose="02000000000000000000" pitchFamily="2" charset="0"/>
                <a:ea typeface="Roboto" panose="02000000000000000000" pitchFamily="2" charset="0"/>
                <a:cs typeface="Roboto" panose="02000000000000000000" pitchFamily="2" charset="0"/>
              </a:rPr>
              <a:t>The trigger levels are used to determine an appropriate monitoring frequency and are set at one-half of </a:t>
            </a:r>
            <a:r>
              <a:rPr lang="en-US" b="1" dirty="0" err="1">
                <a:latin typeface="Roboto" panose="02000000000000000000" pitchFamily="2" charset="0"/>
                <a:ea typeface="Roboto" panose="02000000000000000000" pitchFamily="2" charset="0"/>
                <a:cs typeface="Roboto" panose="02000000000000000000" pitchFamily="2" charset="0"/>
              </a:rPr>
              <a:t>te</a:t>
            </a:r>
            <a:r>
              <a:rPr lang="en-US" b="1" dirty="0">
                <a:latin typeface="Roboto" panose="02000000000000000000" pitchFamily="2" charset="0"/>
                <a:ea typeface="Roboto" panose="02000000000000000000" pitchFamily="2" charset="0"/>
                <a:cs typeface="Roboto" panose="02000000000000000000" pitchFamily="2" charset="0"/>
              </a:rPr>
              <a:t> MCLs for Regulated PFAS (see 40 CFR 141.902(a)(5)).</a:t>
            </a:r>
          </a:p>
          <a:p>
            <a:pPr lvl="1"/>
            <a:endParaRPr lang="en-US" dirty="0"/>
          </a:p>
        </p:txBody>
      </p:sp>
    </p:spTree>
    <p:extLst>
      <p:ext uri="{BB962C8B-B14F-4D97-AF65-F5344CB8AC3E}">
        <p14:creationId xmlns:p14="http://schemas.microsoft.com/office/powerpoint/2010/main" val="12622416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4290</TotalTime>
  <Words>2373</Words>
  <Application>Microsoft Office PowerPoint</Application>
  <PresentationFormat>Widescreen</PresentationFormat>
  <Paragraphs>278</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Century Gothic</vt:lpstr>
      <vt:lpstr>Courier New</vt:lpstr>
      <vt:lpstr>Roboto</vt:lpstr>
      <vt:lpstr>Wingdings</vt:lpstr>
      <vt:lpstr>Wingdings 3</vt:lpstr>
      <vt:lpstr>Ion</vt:lpstr>
      <vt:lpstr>PFAS</vt:lpstr>
      <vt:lpstr>Sensible Municipal Water Systems, Inc. is in the process of patenting a DBPs and PFAS Reduction System that can be retro fit to existing facilities and included in the construction of new facilities.  </vt:lpstr>
      <vt:lpstr>Sensible Water Solutions has been in business since 2012.  We have installed commercial, community and residential water systems all over the state of Florida.    Sensible Water Solutions has completed over 50 Lead Service Line Inventories (LSLI) throughout the state.  If you need assistance with your LSLI or your UNKNOWNS let us KNOW.</vt:lpstr>
      <vt:lpstr>What are PFAS?</vt:lpstr>
      <vt:lpstr>Community Water Systems and  Non-Transient Non-Community Water Systems</vt:lpstr>
      <vt:lpstr>Initial Monitoring Requirements are based on the size of the system and the system's source water</vt:lpstr>
      <vt:lpstr>General Initial Monitoring Requirements (40 CFR 141.902(b)(1))   </vt:lpstr>
      <vt:lpstr>General Initial Monitoring Requirements (40 CFR 141.902(b)(1))</vt:lpstr>
      <vt:lpstr>Initial Monitoring:  A Quick Reference Guide</vt:lpstr>
      <vt:lpstr>Compliance Monitoring MCL Chart</vt:lpstr>
      <vt:lpstr>The final rule established on  April 10, 2024 made these items mandatory</vt:lpstr>
      <vt:lpstr>Stay Informed</vt:lpstr>
      <vt:lpstr>Testing for PFOA and PFAS</vt:lpstr>
      <vt:lpstr>Testing Methods</vt:lpstr>
      <vt:lpstr>How can you remove PFAS and PFOA from your water system?</vt:lpstr>
      <vt:lpstr>Granulated Activated Carbon</vt:lpstr>
      <vt:lpstr>Carbon Filtration</vt:lpstr>
      <vt:lpstr>Ion Exchange Resin  Cationic Exchange Resin and Anion Exchange Resin</vt:lpstr>
      <vt:lpstr> Strong Acid Cation Weak Acid Cation Strong Base Anion Weak Base Anion Acrylic Gel Acrylic Macroporous Styrenic Gel Styrenic Macroporous Styrenic Porous Gel</vt:lpstr>
      <vt:lpstr>Reverse Osmosis and Nanofiltration</vt:lpstr>
      <vt:lpstr>Thank you!</vt:lpstr>
      <vt:lpstr>What we can do for you! 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Guimond</dc:creator>
  <cp:lastModifiedBy>Julie Guimond</cp:lastModifiedBy>
  <cp:revision>5</cp:revision>
  <dcterms:created xsi:type="dcterms:W3CDTF">2024-07-30T18:46:21Z</dcterms:created>
  <dcterms:modified xsi:type="dcterms:W3CDTF">2026-07-24T19:29:03Z</dcterms:modified>
</cp:coreProperties>
</file>