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6858000" cx="12192000"/>
  <p:notesSz cx="6858000" cy="9144000"/>
  <p:embeddedFontLst>
    <p:embeddedFont>
      <p:font typeface="Plus Jakarta Sans ExtraBold"/>
      <p:bold r:id="rId25"/>
      <p:boldItalic r:id="rId26"/>
    </p:embeddedFont>
    <p:embeddedFont>
      <p:font typeface="Lato"/>
      <p:regular r:id="rId27"/>
      <p:bold r:id="rId28"/>
      <p:italic r:id="rId29"/>
      <p:boldItalic r:id="rId30"/>
    </p:embeddedFont>
    <p:embeddedFont>
      <p:font typeface="Urbanist"/>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B0B7C85-2802-4CDB-BBE7-17E29F7E854C}">
  <a:tblStyle styleId="{7B0B7C85-2802-4CDB-BBE7-17E29F7E854C}"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PlusJakartaSansExtraBold-boldItalic.fntdata"/><Relationship Id="rId25" Type="http://schemas.openxmlformats.org/officeDocument/2006/relationships/font" Target="fonts/PlusJakartaSansExtraBold-bold.fntdata"/><Relationship Id="rId28" Type="http://schemas.openxmlformats.org/officeDocument/2006/relationships/font" Target="fonts/Lato-bold.fntdata"/><Relationship Id="rId27" Type="http://schemas.openxmlformats.org/officeDocument/2006/relationships/font" Target="fonts/Lato-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Lato-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Urbanist-regular.fntdata"/><Relationship Id="rId30" Type="http://schemas.openxmlformats.org/officeDocument/2006/relationships/font" Target="fonts/Lato-boldItalic.fntdata"/><Relationship Id="rId11" Type="http://schemas.openxmlformats.org/officeDocument/2006/relationships/slide" Target="slides/slide5.xml"/><Relationship Id="rId33" Type="http://schemas.openxmlformats.org/officeDocument/2006/relationships/font" Target="fonts/Urbanist-italic.fntdata"/><Relationship Id="rId10" Type="http://schemas.openxmlformats.org/officeDocument/2006/relationships/slide" Target="slides/slide4.xml"/><Relationship Id="rId32" Type="http://schemas.openxmlformats.org/officeDocument/2006/relationships/font" Target="fonts/Urbanist-bold.fntdata"/><Relationship Id="rId13" Type="http://schemas.openxmlformats.org/officeDocument/2006/relationships/slide" Target="slides/slide7.xml"/><Relationship Id="rId12" Type="http://schemas.openxmlformats.org/officeDocument/2006/relationships/slide" Target="slides/slide6.xml"/><Relationship Id="rId34" Type="http://schemas.openxmlformats.org/officeDocument/2006/relationships/font" Target="fonts/Urbanist-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f2e3e197ad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g3f2e3e197ad_0_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3f2e3e197ad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g3f2e3e197ad_0_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f2d29a982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g3f2d29a9820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f2e3e197ad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3f2e3e197ad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f2e3e197ad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g3f2e3e197ad_0_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7.jpg"/><Relationship Id="rId8" Type="http://schemas.openxmlformats.org/officeDocument/2006/relationships/image" Target="../media/image3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1.png"/><Relationship Id="rId4" Type="http://schemas.openxmlformats.org/officeDocument/2006/relationships/image" Target="../media/image3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4.png"/><Relationship Id="rId9" Type="http://schemas.openxmlformats.org/officeDocument/2006/relationships/image" Target="../media/image20.png"/><Relationship Id="rId5" Type="http://schemas.openxmlformats.org/officeDocument/2006/relationships/image" Target="../media/image2.png"/><Relationship Id="rId6" Type="http://schemas.openxmlformats.org/officeDocument/2006/relationships/image" Target="../media/image13.png"/><Relationship Id="rId7" Type="http://schemas.openxmlformats.org/officeDocument/2006/relationships/image" Target="../media/image27.png"/><Relationship Id="rId8"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6.png"/><Relationship Id="rId4" Type="http://schemas.openxmlformats.org/officeDocument/2006/relationships/image" Target="../media/image22.png"/><Relationship Id="rId5"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2.png"/><Relationship Id="rId4" Type="http://schemas.openxmlformats.org/officeDocument/2006/relationships/hyperlink" Target="http://www.dunhamengineering.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6.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4.png"/><Relationship Id="rId9" Type="http://schemas.openxmlformats.org/officeDocument/2006/relationships/image" Target="../media/image9.png"/><Relationship Id="rId5" Type="http://schemas.openxmlformats.org/officeDocument/2006/relationships/image" Target="../media/image2.png"/><Relationship Id="rId6" Type="http://schemas.openxmlformats.org/officeDocument/2006/relationships/image" Target="../media/image13.png"/><Relationship Id="rId7" Type="http://schemas.openxmlformats.org/officeDocument/2006/relationships/image" Target="../media/image5.png"/><Relationship Id="rId8"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11.png"/><Relationship Id="rId5" Type="http://schemas.openxmlformats.org/officeDocument/2006/relationships/image" Target="../media/image10.png"/><Relationship Id="rId6" Type="http://schemas.openxmlformats.org/officeDocument/2006/relationships/image" Target="../media/image24.png"/><Relationship Id="rId7"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83" name="Shape 83"/>
        <p:cNvGrpSpPr/>
        <p:nvPr/>
      </p:nvGrpSpPr>
      <p:grpSpPr>
        <a:xfrm>
          <a:off x="0" y="0"/>
          <a:ext cx="0" cy="0"/>
          <a:chOff x="0" y="0"/>
          <a:chExt cx="0" cy="0"/>
        </a:xfrm>
      </p:grpSpPr>
      <p:pic>
        <p:nvPicPr>
          <p:cNvPr descr="image.png" id="84" name="Google Shape;84;p1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3"/>
          <p:cNvSpPr txBox="1"/>
          <p:nvPr/>
        </p:nvSpPr>
        <p:spPr>
          <a:xfrm>
            <a:off x="295275" y="1590675"/>
            <a:ext cx="11601600" cy="1309800"/>
          </a:xfrm>
          <a:prstGeom prst="rect">
            <a:avLst/>
          </a:prstGeom>
          <a:noFill/>
          <a:ln>
            <a:noFill/>
          </a:ln>
        </p:spPr>
        <p:txBody>
          <a:bodyPr anchorCtr="0" anchor="t" bIns="0" lIns="0" spcFirstLastPara="1" rIns="0" wrap="square" tIns="0">
            <a:spAutoFit/>
          </a:bodyPr>
          <a:lstStyle/>
          <a:p>
            <a:pPr indent="0" lvl="0" marL="368300" rtl="0" algn="ctr">
              <a:lnSpc>
                <a:spcPct val="136363"/>
              </a:lnSpc>
              <a:spcBef>
                <a:spcPts val="0"/>
              </a:spcBef>
              <a:spcAft>
                <a:spcPts val="0"/>
              </a:spcAft>
              <a:buSzPts val="1100"/>
              <a:buNone/>
            </a:pPr>
            <a:r>
              <a:rPr b="1" lang="en-US" sz="3600">
                <a:solidFill>
                  <a:schemeClr val="accent3"/>
                </a:solidFill>
                <a:latin typeface="Times New Roman"/>
                <a:ea typeface="Times New Roman"/>
                <a:cs typeface="Times New Roman"/>
                <a:sym typeface="Times New Roman"/>
              </a:rPr>
              <a:t>Reviving AWWA D101: Advancing Inspection Protocols for Reliable Water Storage Infrastructure</a:t>
            </a:r>
            <a:endParaRPr b="1" sz="7900">
              <a:solidFill>
                <a:srgbClr val="F5F5F5"/>
              </a:solidFill>
              <a:latin typeface="Urbanist"/>
              <a:ea typeface="Urbanist"/>
              <a:cs typeface="Urbanist"/>
              <a:sym typeface="Urbanist"/>
            </a:endParaRPr>
          </a:p>
        </p:txBody>
      </p:sp>
      <p:sp>
        <p:nvSpPr>
          <p:cNvPr id="86" name="Google Shape;86;p13"/>
          <p:cNvSpPr txBox="1"/>
          <p:nvPr/>
        </p:nvSpPr>
        <p:spPr>
          <a:xfrm>
            <a:off x="571500" y="3609975"/>
            <a:ext cx="11049000" cy="3693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b="0" i="0" lang="en-US" sz="2400" u="none" cap="none" strike="noStrike">
                <a:solidFill>
                  <a:srgbClr val="DAFFDE"/>
                </a:solidFill>
                <a:latin typeface="Lato"/>
                <a:ea typeface="Lato"/>
                <a:cs typeface="Lato"/>
                <a:sym typeface="Lato"/>
              </a:rPr>
              <a:t>ANSI/AWWA D101-24 Standard Review</a:t>
            </a:r>
            <a:endParaRPr/>
          </a:p>
        </p:txBody>
      </p:sp>
      <p:sp>
        <p:nvSpPr>
          <p:cNvPr id="87" name="Google Shape;87;p13"/>
          <p:cNvSpPr/>
          <p:nvPr/>
        </p:nvSpPr>
        <p:spPr>
          <a:xfrm>
            <a:off x="5143500" y="4943475"/>
            <a:ext cx="1905000" cy="38100"/>
          </a:xfrm>
          <a:prstGeom prst="rect">
            <a:avLst/>
          </a:prstGeom>
          <a:solidFill>
            <a:srgbClr val="DEFF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84" name="Shape 184"/>
        <p:cNvGrpSpPr/>
        <p:nvPr/>
      </p:nvGrpSpPr>
      <p:grpSpPr>
        <a:xfrm>
          <a:off x="0" y="0"/>
          <a:ext cx="0" cy="0"/>
          <a:chOff x="0" y="0"/>
          <a:chExt cx="0" cy="0"/>
        </a:xfrm>
      </p:grpSpPr>
      <p:sp>
        <p:nvSpPr>
          <p:cNvPr id="185" name="Google Shape;185;p22"/>
          <p:cNvSpPr txBox="1"/>
          <p:nvPr/>
        </p:nvSpPr>
        <p:spPr>
          <a:xfrm>
            <a:off x="571500" y="476250"/>
            <a:ext cx="11601600" cy="11082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SECTION 4.3 C</a:t>
            </a:r>
            <a:r>
              <a:rPr b="1" i="0" lang="en-US" sz="3600" u="none" cap="none" strike="noStrike">
                <a:solidFill>
                  <a:srgbClr val="F5F5F5"/>
                </a:solidFill>
                <a:latin typeface="Urbanist"/>
                <a:ea typeface="Urbanist"/>
                <a:cs typeface="Urbanist"/>
                <a:sym typeface="Urbanist"/>
              </a:rPr>
              <a:t>ONSTRUCTION QUALITY </a:t>
            </a:r>
            <a:r>
              <a:rPr b="1" i="0" lang="en-US" sz="3600" u="sng" cap="none" strike="noStrike">
                <a:solidFill>
                  <a:srgbClr val="F5F5F5"/>
                </a:solidFill>
                <a:latin typeface="Urbanist"/>
                <a:ea typeface="Urbanist"/>
                <a:cs typeface="Urbanist"/>
                <a:sym typeface="Urbanist"/>
              </a:rPr>
              <a:t>DOCUMENTATION</a:t>
            </a:r>
            <a:endParaRPr u="sng"/>
          </a:p>
        </p:txBody>
      </p:sp>
      <p:pic>
        <p:nvPicPr>
          <p:cNvPr id="186" name="Google Shape;186;p22"/>
          <p:cNvPicPr preferRelativeResize="0"/>
          <p:nvPr/>
        </p:nvPicPr>
        <p:blipFill>
          <a:blip r:embed="rId3">
            <a:alphaModFix/>
          </a:blip>
          <a:stretch>
            <a:fillRect/>
          </a:stretch>
        </p:blipFill>
        <p:spPr>
          <a:xfrm>
            <a:off x="5668175" y="1584450"/>
            <a:ext cx="6316655" cy="4968750"/>
          </a:xfrm>
          <a:prstGeom prst="rect">
            <a:avLst/>
          </a:prstGeom>
          <a:noFill/>
          <a:ln>
            <a:noFill/>
          </a:ln>
        </p:spPr>
      </p:pic>
      <p:pic>
        <p:nvPicPr>
          <p:cNvPr id="187" name="Google Shape;187;p22"/>
          <p:cNvPicPr preferRelativeResize="0"/>
          <p:nvPr/>
        </p:nvPicPr>
        <p:blipFill>
          <a:blip r:embed="rId4">
            <a:alphaModFix/>
          </a:blip>
          <a:stretch>
            <a:fillRect/>
          </a:stretch>
        </p:blipFill>
        <p:spPr>
          <a:xfrm>
            <a:off x="78975" y="2019975"/>
            <a:ext cx="5363375" cy="36327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91" name="Shape 191"/>
        <p:cNvGrpSpPr/>
        <p:nvPr/>
      </p:nvGrpSpPr>
      <p:grpSpPr>
        <a:xfrm>
          <a:off x="0" y="0"/>
          <a:ext cx="0" cy="0"/>
          <a:chOff x="0" y="0"/>
          <a:chExt cx="0" cy="0"/>
        </a:xfrm>
      </p:grpSpPr>
      <p:sp>
        <p:nvSpPr>
          <p:cNvPr id="192" name="Google Shape;192;p23"/>
          <p:cNvSpPr txBox="1"/>
          <p:nvPr/>
        </p:nvSpPr>
        <p:spPr>
          <a:xfrm>
            <a:off x="952500" y="1137900"/>
            <a:ext cx="10668000" cy="2310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1" i="0" lang="en-US" sz="1500" u="none" cap="none" strike="noStrike">
                <a:solidFill>
                  <a:srgbClr val="DAFFDE"/>
                </a:solidFill>
                <a:latin typeface="Lato"/>
                <a:ea typeface="Lato"/>
                <a:cs typeface="Lato"/>
                <a:sym typeface="Lato"/>
              </a:rPr>
              <a:t>Visual Competency:</a:t>
            </a:r>
            <a:r>
              <a:rPr b="0" i="0" lang="en-US" sz="1500" u="none" cap="none" strike="noStrike">
                <a:solidFill>
                  <a:srgbClr val="DAFFDE"/>
                </a:solidFill>
                <a:latin typeface="Lato"/>
                <a:ea typeface="Lato"/>
                <a:cs typeface="Lato"/>
                <a:sym typeface="Lato"/>
              </a:rPr>
              <a:t> Inspectors must hold AWS D1.1 credentials or proven metal fabrication experience.</a:t>
            </a:r>
            <a:endParaRPr/>
          </a:p>
        </p:txBody>
      </p:sp>
      <p:sp>
        <p:nvSpPr>
          <p:cNvPr id="193" name="Google Shape;193;p23"/>
          <p:cNvSpPr txBox="1"/>
          <p:nvPr/>
        </p:nvSpPr>
        <p:spPr>
          <a:xfrm>
            <a:off x="952500" y="1595100"/>
            <a:ext cx="10668000" cy="2310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1" i="0" lang="en-US" sz="1500" u="none" cap="none" strike="noStrike">
                <a:solidFill>
                  <a:srgbClr val="DAFFDE"/>
                </a:solidFill>
                <a:latin typeface="Lato"/>
                <a:ea typeface="Lato"/>
                <a:cs typeface="Lato"/>
                <a:sym typeface="Lato"/>
              </a:rPr>
              <a:t>NDE Frequency:</a:t>
            </a:r>
            <a:r>
              <a:rPr b="0" i="0" lang="en-US" sz="1500" u="none" cap="none" strike="noStrike">
                <a:solidFill>
                  <a:srgbClr val="DAFFDE"/>
                </a:solidFill>
                <a:latin typeface="Lato"/>
                <a:ea typeface="Lato"/>
                <a:cs typeface="Lato"/>
                <a:sym typeface="Lato"/>
              </a:rPr>
              <a:t> The first 10 feet of weld for *every welder* must be X-rayed (Radiographic Testing) early.</a:t>
            </a:r>
            <a:endParaRPr/>
          </a:p>
        </p:txBody>
      </p:sp>
      <p:sp>
        <p:nvSpPr>
          <p:cNvPr id="194" name="Google Shape;194;p23"/>
          <p:cNvSpPr txBox="1"/>
          <p:nvPr/>
        </p:nvSpPr>
        <p:spPr>
          <a:xfrm>
            <a:off x="952500" y="2052300"/>
            <a:ext cx="10668000" cy="2310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1" i="0" lang="en-US" sz="1500" u="none" cap="none" strike="noStrike">
                <a:solidFill>
                  <a:srgbClr val="DAFFDE"/>
                </a:solidFill>
                <a:latin typeface="Lato"/>
                <a:ea typeface="Lato"/>
                <a:cs typeface="Lato"/>
                <a:sym typeface="Lato"/>
              </a:rPr>
              <a:t>Accessories (4.5):</a:t>
            </a:r>
            <a:r>
              <a:rPr b="0" i="0" lang="en-US" sz="1500" u="none" cap="none" strike="noStrike">
                <a:solidFill>
                  <a:srgbClr val="DAFFDE"/>
                </a:solidFill>
                <a:latin typeface="Lato"/>
                <a:ea typeface="Lato"/>
                <a:cs typeface="Lato"/>
                <a:sym typeface="Lato"/>
              </a:rPr>
              <a:t> Functional verification of ladders, platforms, vents, and relief valves.</a:t>
            </a:r>
            <a:endParaRPr/>
          </a:p>
        </p:txBody>
      </p:sp>
      <p:sp>
        <p:nvSpPr>
          <p:cNvPr id="195" name="Google Shape;195;p23"/>
          <p:cNvSpPr txBox="1"/>
          <p:nvPr/>
        </p:nvSpPr>
        <p:spPr>
          <a:xfrm>
            <a:off x="952500" y="2509500"/>
            <a:ext cx="10668000" cy="2310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1" i="0" lang="en-US" sz="1500" u="none" cap="none" strike="noStrike">
                <a:solidFill>
                  <a:srgbClr val="DAFFDE"/>
                </a:solidFill>
                <a:latin typeface="Lato"/>
                <a:ea typeface="Lato"/>
                <a:cs typeface="Lato"/>
                <a:sym typeface="Lato"/>
              </a:rPr>
              <a:t>Overflow Logic:</a:t>
            </a:r>
            <a:r>
              <a:rPr b="0" i="0" lang="en-US" sz="1500" u="none" cap="none" strike="noStrike">
                <a:solidFill>
                  <a:srgbClr val="DAFFDE"/>
                </a:solidFill>
                <a:latin typeface="Lato"/>
                <a:ea typeface="Lato"/>
                <a:cs typeface="Lato"/>
                <a:sym typeface="Lato"/>
              </a:rPr>
              <a:t> Verification that check valves and air gaps remain free of structural obstructions.</a:t>
            </a:r>
            <a:endParaRPr/>
          </a:p>
        </p:txBody>
      </p:sp>
      <p:pic>
        <p:nvPicPr>
          <p:cNvPr descr="image.png" id="196" name="Google Shape;196;p23"/>
          <p:cNvPicPr preferRelativeResize="0"/>
          <p:nvPr/>
        </p:nvPicPr>
        <p:blipFill rotWithShape="1">
          <a:blip r:embed="rId3">
            <a:alphaModFix/>
          </a:blip>
          <a:srcRect b="0" l="0" r="0" t="0"/>
          <a:stretch/>
        </p:blipFill>
        <p:spPr>
          <a:xfrm>
            <a:off x="571500" y="1171237"/>
            <a:ext cx="180975" cy="219075"/>
          </a:xfrm>
          <a:prstGeom prst="rect">
            <a:avLst/>
          </a:prstGeom>
          <a:noFill/>
          <a:ln>
            <a:noFill/>
          </a:ln>
        </p:spPr>
      </p:pic>
      <p:pic>
        <p:nvPicPr>
          <p:cNvPr descr="image.png" id="197" name="Google Shape;197;p23"/>
          <p:cNvPicPr preferRelativeResize="0"/>
          <p:nvPr/>
        </p:nvPicPr>
        <p:blipFill rotWithShape="1">
          <a:blip r:embed="rId4">
            <a:alphaModFix/>
          </a:blip>
          <a:srcRect b="0" l="0" r="0" t="0"/>
          <a:stretch/>
        </p:blipFill>
        <p:spPr>
          <a:xfrm>
            <a:off x="571500" y="1628437"/>
            <a:ext cx="209550" cy="219075"/>
          </a:xfrm>
          <a:prstGeom prst="rect">
            <a:avLst/>
          </a:prstGeom>
          <a:noFill/>
          <a:ln>
            <a:noFill/>
          </a:ln>
        </p:spPr>
      </p:pic>
      <p:pic>
        <p:nvPicPr>
          <p:cNvPr descr="image.png" id="198" name="Google Shape;198;p23"/>
          <p:cNvPicPr preferRelativeResize="0"/>
          <p:nvPr/>
        </p:nvPicPr>
        <p:blipFill rotWithShape="1">
          <a:blip r:embed="rId5">
            <a:alphaModFix/>
          </a:blip>
          <a:srcRect b="0" l="0" r="0" t="0"/>
          <a:stretch/>
        </p:blipFill>
        <p:spPr>
          <a:xfrm>
            <a:off x="571500" y="2085637"/>
            <a:ext cx="238125" cy="219075"/>
          </a:xfrm>
          <a:prstGeom prst="rect">
            <a:avLst/>
          </a:prstGeom>
          <a:noFill/>
          <a:ln>
            <a:noFill/>
          </a:ln>
        </p:spPr>
      </p:pic>
      <p:pic>
        <p:nvPicPr>
          <p:cNvPr descr="image.png" id="199" name="Google Shape;199;p23"/>
          <p:cNvPicPr preferRelativeResize="0"/>
          <p:nvPr/>
        </p:nvPicPr>
        <p:blipFill rotWithShape="1">
          <a:blip r:embed="rId6">
            <a:alphaModFix/>
          </a:blip>
          <a:srcRect b="0" l="0" r="0" t="0"/>
          <a:stretch/>
        </p:blipFill>
        <p:spPr>
          <a:xfrm>
            <a:off x="571500" y="2542837"/>
            <a:ext cx="161925" cy="219075"/>
          </a:xfrm>
          <a:prstGeom prst="rect">
            <a:avLst/>
          </a:prstGeom>
          <a:noFill/>
          <a:ln>
            <a:noFill/>
          </a:ln>
        </p:spPr>
      </p:pic>
      <p:sp>
        <p:nvSpPr>
          <p:cNvPr id="200" name="Google Shape;200;p23"/>
          <p:cNvSpPr txBox="1"/>
          <p:nvPr/>
        </p:nvSpPr>
        <p:spPr>
          <a:xfrm>
            <a:off x="571500" y="476250"/>
            <a:ext cx="11601600" cy="554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4.4 </a:t>
            </a:r>
            <a:r>
              <a:rPr b="1" i="0" lang="en-US" sz="3600" u="none" cap="none" strike="noStrike">
                <a:solidFill>
                  <a:srgbClr val="F5F5F5"/>
                </a:solidFill>
                <a:latin typeface="Urbanist"/>
                <a:ea typeface="Urbanist"/>
                <a:cs typeface="Urbanist"/>
                <a:sym typeface="Urbanist"/>
              </a:rPr>
              <a:t>WELDING AND 4.5 ACCESSORY CONTROLS</a:t>
            </a:r>
            <a:endParaRPr/>
          </a:p>
        </p:txBody>
      </p:sp>
      <p:pic>
        <p:nvPicPr>
          <p:cNvPr id="201" name="Google Shape;201;p23" title="IMG_1847.jpeg"/>
          <p:cNvPicPr preferRelativeResize="0"/>
          <p:nvPr/>
        </p:nvPicPr>
        <p:blipFill>
          <a:blip r:embed="rId7">
            <a:alphaModFix/>
          </a:blip>
          <a:stretch>
            <a:fillRect/>
          </a:stretch>
        </p:blipFill>
        <p:spPr>
          <a:xfrm>
            <a:off x="82350" y="2881575"/>
            <a:ext cx="5083602" cy="3812701"/>
          </a:xfrm>
          <a:prstGeom prst="rect">
            <a:avLst/>
          </a:prstGeom>
          <a:noFill/>
          <a:ln>
            <a:noFill/>
          </a:ln>
        </p:spPr>
      </p:pic>
      <p:pic>
        <p:nvPicPr>
          <p:cNvPr id="202" name="Google Shape;202;p23" title="Overflow and proper flap valve.jpeg"/>
          <p:cNvPicPr preferRelativeResize="0"/>
          <p:nvPr/>
        </p:nvPicPr>
        <p:blipFill>
          <a:blip r:embed="rId8">
            <a:alphaModFix/>
          </a:blip>
          <a:stretch>
            <a:fillRect/>
          </a:stretch>
        </p:blipFill>
        <p:spPr>
          <a:xfrm>
            <a:off x="6536902" y="2966700"/>
            <a:ext cx="5083602" cy="38127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06" name="Shape 206"/>
        <p:cNvGrpSpPr/>
        <p:nvPr/>
      </p:nvGrpSpPr>
      <p:grpSpPr>
        <a:xfrm>
          <a:off x="0" y="0"/>
          <a:ext cx="0" cy="0"/>
          <a:chOff x="0" y="0"/>
          <a:chExt cx="0" cy="0"/>
        </a:xfrm>
      </p:grpSpPr>
      <p:pic>
        <p:nvPicPr>
          <p:cNvPr id="207" name="Google Shape;207;p24"/>
          <p:cNvPicPr preferRelativeResize="0"/>
          <p:nvPr/>
        </p:nvPicPr>
        <p:blipFill>
          <a:blip r:embed="rId3">
            <a:alphaModFix/>
          </a:blip>
          <a:stretch>
            <a:fillRect/>
          </a:stretch>
        </p:blipFill>
        <p:spPr>
          <a:xfrm>
            <a:off x="1051575" y="988600"/>
            <a:ext cx="2845469" cy="4502225"/>
          </a:xfrm>
          <a:prstGeom prst="rect">
            <a:avLst/>
          </a:prstGeom>
          <a:noFill/>
          <a:ln>
            <a:noFill/>
          </a:ln>
        </p:spPr>
      </p:pic>
      <p:pic>
        <p:nvPicPr>
          <p:cNvPr id="208" name="Google Shape;208;p24" title="DJI_0016.JPG"/>
          <p:cNvPicPr preferRelativeResize="0"/>
          <p:nvPr/>
        </p:nvPicPr>
        <p:blipFill rotWithShape="1">
          <a:blip r:embed="rId4">
            <a:alphaModFix/>
          </a:blip>
          <a:srcRect b="8215" l="21809" r="24632" t="0"/>
          <a:stretch/>
        </p:blipFill>
        <p:spPr>
          <a:xfrm>
            <a:off x="6665625" y="1028700"/>
            <a:ext cx="3440302" cy="4422025"/>
          </a:xfrm>
          <a:prstGeom prst="rect">
            <a:avLst/>
          </a:prstGeom>
          <a:noFill/>
          <a:ln>
            <a:noFill/>
          </a:ln>
        </p:spPr>
      </p:pic>
      <p:sp>
        <p:nvSpPr>
          <p:cNvPr id="209" name="Google Shape;209;p24"/>
          <p:cNvSpPr txBox="1"/>
          <p:nvPr/>
        </p:nvSpPr>
        <p:spPr>
          <a:xfrm>
            <a:off x="440463" y="4978475"/>
            <a:ext cx="5500800" cy="3693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highlight>
                  <a:schemeClr val="dk2"/>
                </a:highlight>
                <a:latin typeface="Urbanist"/>
                <a:ea typeface="Urbanist"/>
                <a:cs typeface="Urbanist"/>
                <a:sym typeface="Urbanist"/>
              </a:rPr>
              <a:t>4.6.1 Shop Quality</a:t>
            </a:r>
            <a:endParaRPr>
              <a:highlight>
                <a:schemeClr val="dk2"/>
              </a:highlight>
            </a:endParaRPr>
          </a:p>
        </p:txBody>
      </p:sp>
      <p:sp>
        <p:nvSpPr>
          <p:cNvPr id="210" name="Google Shape;210;p24"/>
          <p:cNvSpPr txBox="1"/>
          <p:nvPr/>
        </p:nvSpPr>
        <p:spPr>
          <a:xfrm>
            <a:off x="440463" y="5530925"/>
            <a:ext cx="5238900" cy="9234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Verifies fabrication techniques, abrasive blast profiles, and prime coat applications before components hit the road. Ensures steel plates have parallel edges and square geometry.</a:t>
            </a:r>
            <a:endParaRPr/>
          </a:p>
        </p:txBody>
      </p:sp>
      <p:sp>
        <p:nvSpPr>
          <p:cNvPr id="211" name="Google Shape;211;p24"/>
          <p:cNvSpPr txBox="1"/>
          <p:nvPr/>
        </p:nvSpPr>
        <p:spPr>
          <a:xfrm>
            <a:off x="6250713" y="4978475"/>
            <a:ext cx="5500800" cy="3693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highlight>
                  <a:schemeClr val="dk2"/>
                </a:highlight>
                <a:latin typeface="Urbanist"/>
                <a:ea typeface="Urbanist"/>
                <a:cs typeface="Urbanist"/>
                <a:sym typeface="Urbanist"/>
              </a:rPr>
              <a:t>4.6.2.2 Resident Field</a:t>
            </a:r>
            <a:endParaRPr>
              <a:highlight>
                <a:schemeClr val="dk2"/>
              </a:highlight>
            </a:endParaRPr>
          </a:p>
        </p:txBody>
      </p:sp>
      <p:sp>
        <p:nvSpPr>
          <p:cNvPr id="212" name="Google Shape;212;p24"/>
          <p:cNvSpPr txBox="1"/>
          <p:nvPr/>
        </p:nvSpPr>
        <p:spPr>
          <a:xfrm>
            <a:off x="6250713" y="5530925"/>
            <a:ext cx="5238900" cy="9234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Independent oversight of environmental logs (dew point, wind), batch numbers, and DFT calibrations. Mandates DC wet sponge holiday detectors for electrical discontinuity checks.</a:t>
            </a:r>
            <a:endParaRPr/>
          </a:p>
        </p:txBody>
      </p:sp>
      <p:sp>
        <p:nvSpPr>
          <p:cNvPr id="213" name="Google Shape;213;p24"/>
          <p:cNvSpPr txBox="1"/>
          <p:nvPr/>
        </p:nvSpPr>
        <p:spPr>
          <a:xfrm>
            <a:off x="571500" y="476250"/>
            <a:ext cx="11601600" cy="554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4.6 </a:t>
            </a:r>
            <a:r>
              <a:rPr b="1" i="0" lang="en-US" sz="3600" u="none" cap="none" strike="noStrike">
                <a:solidFill>
                  <a:srgbClr val="F5F5F5"/>
                </a:solidFill>
                <a:latin typeface="Urbanist"/>
                <a:ea typeface="Urbanist"/>
                <a:cs typeface="Urbanist"/>
                <a:sym typeface="Urbanist"/>
              </a:rPr>
              <a:t>COATING AND LINING OBSERVATIONS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17" name="Shape 217"/>
        <p:cNvGrpSpPr/>
        <p:nvPr/>
      </p:nvGrpSpPr>
      <p:grpSpPr>
        <a:xfrm>
          <a:off x="0" y="0"/>
          <a:ext cx="0" cy="0"/>
          <a:chOff x="0" y="0"/>
          <a:chExt cx="0" cy="0"/>
        </a:xfrm>
      </p:grpSpPr>
      <p:pic>
        <p:nvPicPr>
          <p:cNvPr descr="image.png" id="218" name="Google Shape;218;p2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descr="image.png" id="219" name="Google Shape;219;p25"/>
          <p:cNvPicPr preferRelativeResize="0"/>
          <p:nvPr/>
        </p:nvPicPr>
        <p:blipFill rotWithShape="1">
          <a:blip r:embed="rId4">
            <a:alphaModFix/>
          </a:blip>
          <a:srcRect b="0" l="0" r="0" t="0"/>
          <a:stretch/>
        </p:blipFill>
        <p:spPr>
          <a:xfrm>
            <a:off x="571500" y="2333625"/>
            <a:ext cx="3492549" cy="2838450"/>
          </a:xfrm>
          <a:prstGeom prst="rect">
            <a:avLst/>
          </a:prstGeom>
          <a:noFill/>
          <a:ln>
            <a:noFill/>
          </a:ln>
        </p:spPr>
      </p:pic>
      <p:pic>
        <p:nvPicPr>
          <p:cNvPr descr="image.png" id="220" name="Google Shape;220;p25"/>
          <p:cNvPicPr preferRelativeResize="0"/>
          <p:nvPr/>
        </p:nvPicPr>
        <p:blipFill rotWithShape="1">
          <a:blip r:embed="rId5">
            <a:alphaModFix/>
          </a:blip>
          <a:srcRect b="0" l="0" r="0" t="0"/>
          <a:stretch/>
        </p:blipFill>
        <p:spPr>
          <a:xfrm>
            <a:off x="4349799" y="2333625"/>
            <a:ext cx="3492549" cy="2838450"/>
          </a:xfrm>
          <a:prstGeom prst="rect">
            <a:avLst/>
          </a:prstGeom>
          <a:noFill/>
          <a:ln>
            <a:noFill/>
          </a:ln>
        </p:spPr>
      </p:pic>
      <p:pic>
        <p:nvPicPr>
          <p:cNvPr descr="image.png" id="221" name="Google Shape;221;p25"/>
          <p:cNvPicPr preferRelativeResize="0"/>
          <p:nvPr/>
        </p:nvPicPr>
        <p:blipFill rotWithShape="1">
          <a:blip r:embed="rId6">
            <a:alphaModFix/>
          </a:blip>
          <a:srcRect b="0" l="0" r="0" t="0"/>
          <a:stretch/>
        </p:blipFill>
        <p:spPr>
          <a:xfrm>
            <a:off x="8128099" y="2333625"/>
            <a:ext cx="3492549" cy="2838450"/>
          </a:xfrm>
          <a:prstGeom prst="rect">
            <a:avLst/>
          </a:prstGeom>
          <a:noFill/>
          <a:ln>
            <a:noFill/>
          </a:ln>
        </p:spPr>
      </p:pic>
      <p:sp>
        <p:nvSpPr>
          <p:cNvPr id="222" name="Google Shape;222;p25"/>
          <p:cNvSpPr txBox="1"/>
          <p:nvPr/>
        </p:nvSpPr>
        <p:spPr>
          <a:xfrm>
            <a:off x="866775" y="3276600"/>
            <a:ext cx="3047099" cy="36195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latin typeface="Urbanist"/>
                <a:ea typeface="Urbanist"/>
                <a:cs typeface="Urbanist"/>
                <a:sym typeface="Urbanist"/>
              </a:rPr>
              <a:t>Bolted Steel</a:t>
            </a:r>
            <a:endParaRPr/>
          </a:p>
        </p:txBody>
      </p:sp>
      <p:sp>
        <p:nvSpPr>
          <p:cNvPr id="223" name="Google Shape;223;p25"/>
          <p:cNvSpPr txBox="1"/>
          <p:nvPr/>
        </p:nvSpPr>
        <p:spPr>
          <a:xfrm>
            <a:off x="866775" y="3829050"/>
            <a:ext cx="2901999" cy="85725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Gasket placement and aluminum dome roof seams leak testing at ≥50 psi nozzle pressure.</a:t>
            </a:r>
            <a:endParaRPr/>
          </a:p>
        </p:txBody>
      </p:sp>
      <p:sp>
        <p:nvSpPr>
          <p:cNvPr id="224" name="Google Shape;224;p25"/>
          <p:cNvSpPr txBox="1"/>
          <p:nvPr/>
        </p:nvSpPr>
        <p:spPr>
          <a:xfrm>
            <a:off x="4645074" y="3276600"/>
            <a:ext cx="3047099" cy="36195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latin typeface="Urbanist"/>
                <a:ea typeface="Urbanist"/>
                <a:cs typeface="Urbanist"/>
                <a:sym typeface="Urbanist"/>
              </a:rPr>
              <a:t>Composite</a:t>
            </a:r>
            <a:endParaRPr/>
          </a:p>
        </p:txBody>
      </p:sp>
      <p:sp>
        <p:nvSpPr>
          <p:cNvPr id="225" name="Google Shape;225;p25"/>
          <p:cNvSpPr txBox="1"/>
          <p:nvPr/>
        </p:nvSpPr>
        <p:spPr>
          <a:xfrm>
            <a:off x="4645074" y="3829050"/>
            <a:ext cx="2901999" cy="85725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Support structure strength validation and strict ACI thermal curing protection protocols.</a:t>
            </a:r>
            <a:endParaRPr/>
          </a:p>
        </p:txBody>
      </p:sp>
      <p:sp>
        <p:nvSpPr>
          <p:cNvPr id="226" name="Google Shape;226;p25"/>
          <p:cNvSpPr txBox="1"/>
          <p:nvPr/>
        </p:nvSpPr>
        <p:spPr>
          <a:xfrm>
            <a:off x="8423374" y="3276600"/>
            <a:ext cx="3047099" cy="36195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latin typeface="Urbanist"/>
                <a:ea typeface="Urbanist"/>
                <a:cs typeface="Urbanist"/>
                <a:sym typeface="Urbanist"/>
              </a:rPr>
              <a:t>Hydropneumatic</a:t>
            </a:r>
            <a:endParaRPr/>
          </a:p>
        </p:txBody>
      </p:sp>
      <p:sp>
        <p:nvSpPr>
          <p:cNvPr id="227" name="Google Shape;227;p25"/>
          <p:cNvSpPr txBox="1"/>
          <p:nvPr/>
        </p:nvSpPr>
        <p:spPr>
          <a:xfrm>
            <a:off x="8423374" y="3829050"/>
            <a:ext cx="2901999" cy="85725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Dimensional design alignment with ASME and National Board Authorized Inspector certifications.</a:t>
            </a:r>
            <a:endParaRPr/>
          </a:p>
        </p:txBody>
      </p:sp>
      <p:pic>
        <p:nvPicPr>
          <p:cNvPr descr="image.png" id="228" name="Google Shape;228;p25"/>
          <p:cNvPicPr preferRelativeResize="0"/>
          <p:nvPr/>
        </p:nvPicPr>
        <p:blipFill rotWithShape="1">
          <a:blip r:embed="rId7">
            <a:alphaModFix/>
          </a:blip>
          <a:srcRect b="0" l="0" r="0" t="0"/>
          <a:stretch/>
        </p:blipFill>
        <p:spPr>
          <a:xfrm>
            <a:off x="866775" y="2657475"/>
            <a:ext cx="381000" cy="381000"/>
          </a:xfrm>
          <a:prstGeom prst="rect">
            <a:avLst/>
          </a:prstGeom>
          <a:noFill/>
          <a:ln>
            <a:noFill/>
          </a:ln>
        </p:spPr>
      </p:pic>
      <p:pic>
        <p:nvPicPr>
          <p:cNvPr descr="image.png" id="229" name="Google Shape;229;p25"/>
          <p:cNvPicPr preferRelativeResize="0"/>
          <p:nvPr/>
        </p:nvPicPr>
        <p:blipFill rotWithShape="1">
          <a:blip r:embed="rId8">
            <a:alphaModFix/>
          </a:blip>
          <a:srcRect b="0" l="0" r="0" t="0"/>
          <a:stretch/>
        </p:blipFill>
        <p:spPr>
          <a:xfrm>
            <a:off x="4645074" y="2657475"/>
            <a:ext cx="381000" cy="381000"/>
          </a:xfrm>
          <a:prstGeom prst="rect">
            <a:avLst/>
          </a:prstGeom>
          <a:noFill/>
          <a:ln>
            <a:noFill/>
          </a:ln>
        </p:spPr>
      </p:pic>
      <p:pic>
        <p:nvPicPr>
          <p:cNvPr descr="image.png" id="230" name="Google Shape;230;p25"/>
          <p:cNvPicPr preferRelativeResize="0"/>
          <p:nvPr/>
        </p:nvPicPr>
        <p:blipFill rotWithShape="1">
          <a:blip r:embed="rId9">
            <a:alphaModFix/>
          </a:blip>
          <a:srcRect b="0" l="0" r="0" t="0"/>
          <a:stretch/>
        </p:blipFill>
        <p:spPr>
          <a:xfrm>
            <a:off x="8423374" y="2657475"/>
            <a:ext cx="333375" cy="381000"/>
          </a:xfrm>
          <a:prstGeom prst="rect">
            <a:avLst/>
          </a:prstGeom>
          <a:noFill/>
          <a:ln>
            <a:noFill/>
          </a:ln>
        </p:spPr>
      </p:pic>
      <p:sp>
        <p:nvSpPr>
          <p:cNvPr id="231" name="Google Shape;231;p25"/>
          <p:cNvSpPr txBox="1"/>
          <p:nvPr/>
        </p:nvSpPr>
        <p:spPr>
          <a:xfrm>
            <a:off x="571500" y="476250"/>
            <a:ext cx="11601600" cy="554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4.7-4.11 </a:t>
            </a:r>
            <a:r>
              <a:rPr b="1" i="0" lang="en-US" sz="3600" u="none" cap="none" strike="noStrike">
                <a:solidFill>
                  <a:srgbClr val="F5F5F5"/>
                </a:solidFill>
                <a:latin typeface="Urbanist"/>
                <a:ea typeface="Urbanist"/>
                <a:cs typeface="Urbanist"/>
                <a:sym typeface="Urbanist"/>
              </a:rPr>
              <a:t>STANDARDS FOR SPECIFIC TANK TYPES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35" name="Shape 235"/>
        <p:cNvGrpSpPr/>
        <p:nvPr/>
      </p:nvGrpSpPr>
      <p:grpSpPr>
        <a:xfrm>
          <a:off x="0" y="0"/>
          <a:ext cx="0" cy="0"/>
          <a:chOff x="0" y="0"/>
          <a:chExt cx="0" cy="0"/>
        </a:xfrm>
      </p:grpSpPr>
      <p:sp>
        <p:nvSpPr>
          <p:cNvPr id="236" name="Google Shape;236;p26"/>
          <p:cNvSpPr txBox="1"/>
          <p:nvPr/>
        </p:nvSpPr>
        <p:spPr>
          <a:xfrm>
            <a:off x="571500" y="476250"/>
            <a:ext cx="5800800" cy="16623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Section 5 </a:t>
            </a:r>
            <a:r>
              <a:rPr b="1" i="0" lang="en-US" sz="3600" u="none" cap="none" strike="noStrike">
                <a:solidFill>
                  <a:srgbClr val="F5F5F5"/>
                </a:solidFill>
                <a:latin typeface="Urbanist"/>
                <a:ea typeface="Urbanist"/>
                <a:cs typeface="Urbanist"/>
                <a:sym typeface="Urbanist"/>
              </a:rPr>
              <a:t>1-YEAR ANNIVERSARY EVALUATION</a:t>
            </a:r>
            <a:endParaRPr/>
          </a:p>
        </p:txBody>
      </p:sp>
      <p:sp>
        <p:nvSpPr>
          <p:cNvPr id="237" name="Google Shape;237;p26"/>
          <p:cNvSpPr txBox="1"/>
          <p:nvPr/>
        </p:nvSpPr>
        <p:spPr>
          <a:xfrm>
            <a:off x="571538" y="3071200"/>
            <a:ext cx="5800800" cy="3693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latin typeface="Urbanist"/>
                <a:ea typeface="Urbanist"/>
                <a:cs typeface="Urbanist"/>
                <a:sym typeface="Urbanist"/>
              </a:rPr>
              <a:t>The Warranty Safety Net</a:t>
            </a:r>
            <a:endParaRPr/>
          </a:p>
        </p:txBody>
      </p:sp>
      <p:sp>
        <p:nvSpPr>
          <p:cNvPr id="238" name="Google Shape;238;p26"/>
          <p:cNvSpPr txBox="1"/>
          <p:nvPr/>
        </p:nvSpPr>
        <p:spPr>
          <a:xfrm>
            <a:off x="571538" y="3766525"/>
            <a:ext cx="5524500" cy="5772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1" i="0" lang="en-US" sz="1500" u="none" cap="none" strike="noStrike">
                <a:solidFill>
                  <a:srgbClr val="DAFFDE"/>
                </a:solidFill>
                <a:latin typeface="Lato"/>
                <a:ea typeface="Lato"/>
                <a:cs typeface="Lato"/>
                <a:sym typeface="Lato"/>
              </a:rPr>
              <a:t>Sec 5.2:</a:t>
            </a:r>
            <a:r>
              <a:rPr b="0" i="0" lang="en-US" sz="1500" u="none" cap="none" strike="noStrike">
                <a:solidFill>
                  <a:srgbClr val="DAFFDE"/>
                </a:solidFill>
                <a:latin typeface="Lato"/>
                <a:ea typeface="Lato"/>
                <a:cs typeface="Lato"/>
                <a:sym typeface="Lato"/>
              </a:rPr>
              <a:t> Gathering baseline data to identify latent workmanship defects manifested since construction.</a:t>
            </a:r>
            <a:endParaRPr/>
          </a:p>
        </p:txBody>
      </p:sp>
      <p:sp>
        <p:nvSpPr>
          <p:cNvPr id="239" name="Google Shape;239;p26"/>
          <p:cNvSpPr txBox="1"/>
          <p:nvPr/>
        </p:nvSpPr>
        <p:spPr>
          <a:xfrm>
            <a:off x="571538" y="4719025"/>
            <a:ext cx="5524500" cy="5772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1" i="0" lang="en-US" sz="1500" u="none" cap="none" strike="noStrike">
                <a:solidFill>
                  <a:srgbClr val="DAFFDE"/>
                </a:solidFill>
                <a:latin typeface="Lato"/>
                <a:ea typeface="Lato"/>
                <a:cs typeface="Lato"/>
                <a:sym typeface="Lato"/>
              </a:rPr>
              <a:t>Sec 5.3:</a:t>
            </a:r>
            <a:r>
              <a:rPr b="0" i="0" lang="en-US" sz="1500" u="none" cap="none" strike="noStrike">
                <a:solidFill>
                  <a:srgbClr val="DAFFDE"/>
                </a:solidFill>
                <a:latin typeface="Lato"/>
                <a:ea typeface="Lato"/>
                <a:cs typeface="Lato"/>
                <a:sym typeface="Lato"/>
              </a:rPr>
              <a:t> Detailed analysis of coating failure % and adhesion testing. Sample extraction must capture all layers to substrate.</a:t>
            </a:r>
            <a:endParaRPr/>
          </a:p>
        </p:txBody>
      </p:sp>
      <p:pic>
        <p:nvPicPr>
          <p:cNvPr id="240" name="Google Shape;240;p26"/>
          <p:cNvPicPr preferRelativeResize="0"/>
          <p:nvPr/>
        </p:nvPicPr>
        <p:blipFill>
          <a:blip r:embed="rId3">
            <a:alphaModFix/>
          </a:blip>
          <a:stretch>
            <a:fillRect/>
          </a:stretch>
        </p:blipFill>
        <p:spPr>
          <a:xfrm>
            <a:off x="7634625" y="0"/>
            <a:ext cx="4557375" cy="685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44" name="Shape 244"/>
        <p:cNvGrpSpPr/>
        <p:nvPr/>
      </p:nvGrpSpPr>
      <p:grpSpPr>
        <a:xfrm>
          <a:off x="0" y="0"/>
          <a:ext cx="0" cy="0"/>
          <a:chOff x="0" y="0"/>
          <a:chExt cx="0" cy="0"/>
        </a:xfrm>
      </p:grpSpPr>
      <p:graphicFrame>
        <p:nvGraphicFramePr>
          <p:cNvPr id="245" name="Google Shape;245;p27"/>
          <p:cNvGraphicFramePr/>
          <p:nvPr/>
        </p:nvGraphicFramePr>
        <p:xfrm>
          <a:off x="571500" y="1393637"/>
          <a:ext cx="3000000" cy="3000000"/>
        </p:xfrm>
        <a:graphic>
          <a:graphicData uri="http://schemas.openxmlformats.org/drawingml/2006/table">
            <a:tbl>
              <a:tblPr bandRow="1" firstRow="1">
                <a:noFill/>
                <a:tableStyleId>{7B0B7C85-2802-4CDB-BBE7-17E29F7E854C}</a:tableStyleId>
              </a:tblPr>
              <a:tblGrid>
                <a:gridCol w="2381250"/>
                <a:gridCol w="8667750"/>
              </a:tblGrid>
              <a:tr h="551500">
                <a:tc>
                  <a:txBody>
                    <a:bodyPr/>
                    <a:lstStyle/>
                    <a:p>
                      <a:pPr indent="0" lvl="0" marL="0" marR="0" rtl="0" algn="l">
                        <a:spcBef>
                          <a:spcPts val="0"/>
                        </a:spcBef>
                        <a:spcAft>
                          <a:spcPts val="0"/>
                        </a:spcAft>
                        <a:buNone/>
                      </a:pPr>
                      <a:r>
                        <a:rPr lang="en-US" sz="1700">
                          <a:solidFill>
                            <a:srgbClr val="DEFF9A"/>
                          </a:solidFill>
                          <a:latin typeface="Times New Roman"/>
                          <a:ea typeface="Times New Roman"/>
                          <a:cs typeface="Times New Roman"/>
                          <a:sym typeface="Times New Roman"/>
                        </a:rPr>
                        <a:t>Asset Classification</a:t>
                      </a:r>
                      <a:r>
                        <a:rPr lang="en-US" sz="1600">
                          <a:solidFill>
                            <a:srgbClr val="DEFF9A"/>
                          </a:solidFill>
                          <a:latin typeface="Arial"/>
                          <a:ea typeface="Arial"/>
                          <a:cs typeface="Arial"/>
                          <a:sym typeface="Arial"/>
                        </a:rPr>
                        <a:t> </a:t>
                      </a:r>
                      <a:endParaRPr sz="1900">
                        <a:solidFill>
                          <a:srgbClr val="DEFF9A"/>
                        </a:solidFill>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11111"/>
                    </a:solidFill>
                  </a:tcPr>
                </a:tc>
                <a:tc>
                  <a:txBody>
                    <a:bodyPr/>
                    <a:lstStyle/>
                    <a:p>
                      <a:pPr indent="0" lvl="0" marL="0" marR="0" rtl="0" algn="l">
                        <a:spcBef>
                          <a:spcPts val="0"/>
                        </a:spcBef>
                        <a:spcAft>
                          <a:spcPts val="0"/>
                        </a:spcAft>
                        <a:buNone/>
                      </a:pPr>
                      <a:r>
                        <a:rPr lang="en-US" sz="1700">
                          <a:solidFill>
                            <a:srgbClr val="DEFF9A"/>
                          </a:solidFill>
                          <a:latin typeface="Times New Roman"/>
                          <a:ea typeface="Times New Roman"/>
                          <a:cs typeface="Times New Roman"/>
                          <a:sym typeface="Times New Roman"/>
                        </a:rPr>
                        <a:t>Mandated Core Year-One Structural Verification Parameters</a:t>
                      </a:r>
                      <a:r>
                        <a:rPr lang="en-US" sz="1600">
                          <a:solidFill>
                            <a:srgbClr val="DEFF9A"/>
                          </a:solidFill>
                          <a:latin typeface="Arial"/>
                          <a:ea typeface="Arial"/>
                          <a:cs typeface="Arial"/>
                          <a:sym typeface="Arial"/>
                        </a:rPr>
                        <a:t> </a:t>
                      </a:r>
                      <a:endParaRPr sz="1900">
                        <a:solidFill>
                          <a:srgbClr val="DEFF9A"/>
                        </a:solidFill>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11111"/>
                    </a:solidFill>
                  </a:tcPr>
                </a:tc>
              </a:tr>
              <a:tr h="588925">
                <a:tc>
                  <a:txBody>
                    <a:bodyPr/>
                    <a:lstStyle/>
                    <a:p>
                      <a:pPr indent="0" lvl="0" marL="0" marR="0" rtl="0" algn="l">
                        <a:spcBef>
                          <a:spcPts val="0"/>
                        </a:spcBef>
                        <a:spcAft>
                          <a:spcPts val="0"/>
                        </a:spcAft>
                        <a:buNone/>
                      </a:pPr>
                      <a:r>
                        <a:rPr b="1" lang="en-US" sz="1500">
                          <a:latin typeface="Times New Roman"/>
                          <a:ea typeface="Times New Roman"/>
                          <a:cs typeface="Times New Roman"/>
                          <a:sym typeface="Times New Roman"/>
                        </a:rPr>
                        <a:t>Welded Steel &amp; Elevated Tanks</a:t>
                      </a:r>
                      <a:r>
                        <a:rPr lang="en-US">
                          <a:latin typeface="Arial"/>
                          <a:ea typeface="Arial"/>
                          <a:cs typeface="Arial"/>
                          <a:sym typeface="Arial"/>
                        </a:rPr>
                        <a:t> </a:t>
                      </a:r>
                      <a:endParaRPr>
                        <a:latin typeface="Arial"/>
                        <a:ea typeface="Arial"/>
                        <a:cs typeface="Arial"/>
                        <a:sym typeface="Arial"/>
                      </a:endParaRPr>
                    </a:p>
                    <a:p>
                      <a:pPr indent="0" lvl="0" marL="0" marR="0" rtl="0" algn="l">
                        <a:spcBef>
                          <a:spcPts val="0"/>
                        </a:spcBef>
                        <a:spcAft>
                          <a:spcPts val="0"/>
                        </a:spcAft>
                        <a:buNone/>
                      </a:pPr>
                      <a:r>
                        <a:rPr lang="en-US" sz="1500">
                          <a:latin typeface="Times New Roman"/>
                          <a:ea typeface="Times New Roman"/>
                          <a:cs typeface="Times New Roman"/>
                          <a:sym typeface="Times New Roman"/>
                        </a:rPr>
                        <a:t>(Sec. 5.4.1)</a:t>
                      </a:r>
                      <a:r>
                        <a:rPr lang="en-US">
                          <a:latin typeface="Arial"/>
                          <a:ea typeface="Arial"/>
                          <a:cs typeface="Arial"/>
                          <a:sym typeface="Arial"/>
                        </a:rPr>
                        <a:t> </a:t>
                      </a:r>
                      <a:endParaRPr>
                        <a:latin typeface="Arial"/>
                        <a:ea typeface="Arial"/>
                        <a:cs typeface="Arial"/>
                        <a:sym typeface="Arial"/>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lang="en-US" sz="1500">
                          <a:latin typeface="Times New Roman"/>
                          <a:ea typeface="Times New Roman"/>
                          <a:cs typeface="Times New Roman"/>
                          <a:sym typeface="Times New Roman"/>
                        </a:rPr>
                        <a:t>Evaluate concrete ringwall and pier settlement or structural deterioration. Observe grout profiles for delamination or baseplate interface gaps. Verify that anchor bolt nuts are tight with projecting threads, and check structural column/plate components for creases, dents, or buckles. Inspect diagonal bracing rods, struts, and risers.</a:t>
                      </a:r>
                      <a:r>
                        <a:rPr lang="en-US">
                          <a:latin typeface="Arial"/>
                          <a:ea typeface="Arial"/>
                          <a:cs typeface="Arial"/>
                          <a:sym typeface="Arial"/>
                        </a:rPr>
                        <a:t> </a:t>
                      </a:r>
                      <a:endParaRPr sz="1700"/>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61975">
                <a:tc>
                  <a:txBody>
                    <a:bodyPr/>
                    <a:lstStyle/>
                    <a:p>
                      <a:pPr indent="0" lvl="0" marL="0" marR="0" rtl="0" algn="l">
                        <a:spcBef>
                          <a:spcPts val="0"/>
                        </a:spcBef>
                        <a:spcAft>
                          <a:spcPts val="0"/>
                        </a:spcAft>
                        <a:buNone/>
                      </a:pPr>
                      <a:r>
                        <a:rPr b="1" lang="en-US" sz="1500">
                          <a:latin typeface="Times New Roman"/>
                          <a:ea typeface="Times New Roman"/>
                          <a:cs typeface="Times New Roman"/>
                          <a:sym typeface="Times New Roman"/>
                        </a:rPr>
                        <a:t>Bolted Steel Tanks</a:t>
                      </a:r>
                      <a:r>
                        <a:rPr lang="en-US">
                          <a:latin typeface="Arial"/>
                          <a:ea typeface="Arial"/>
                          <a:cs typeface="Arial"/>
                          <a:sym typeface="Arial"/>
                        </a:rPr>
                        <a:t> </a:t>
                      </a:r>
                      <a:endParaRPr>
                        <a:latin typeface="Arial"/>
                        <a:ea typeface="Arial"/>
                        <a:cs typeface="Arial"/>
                        <a:sym typeface="Arial"/>
                      </a:endParaRPr>
                    </a:p>
                    <a:p>
                      <a:pPr indent="0" lvl="0" marL="0" marR="0" rtl="0" algn="l">
                        <a:spcBef>
                          <a:spcPts val="0"/>
                        </a:spcBef>
                        <a:spcAft>
                          <a:spcPts val="0"/>
                        </a:spcAft>
                        <a:buNone/>
                      </a:pPr>
                      <a:r>
                        <a:rPr lang="en-US" sz="1500">
                          <a:latin typeface="Times New Roman"/>
                          <a:ea typeface="Times New Roman"/>
                          <a:cs typeface="Times New Roman"/>
                          <a:sym typeface="Times New Roman"/>
                        </a:rPr>
                        <a:t>(Sec. 5.4.2)</a:t>
                      </a:r>
                      <a:r>
                        <a:rPr lang="en-US">
                          <a:latin typeface="Arial"/>
                          <a:ea typeface="Arial"/>
                          <a:cs typeface="Arial"/>
                          <a:sym typeface="Arial"/>
                        </a:rPr>
                        <a:t> </a:t>
                      </a:r>
                      <a:endParaRPr>
                        <a:latin typeface="Arial"/>
                        <a:ea typeface="Arial"/>
                        <a:cs typeface="Arial"/>
                        <a:sym typeface="Arial"/>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lang="en-US" sz="1500">
                          <a:latin typeface="Times New Roman"/>
                          <a:ea typeface="Times New Roman"/>
                          <a:cs typeface="Times New Roman"/>
                          <a:sym typeface="Times New Roman"/>
                        </a:rPr>
                        <a:t>Conduct an exterior survey to cross-examine past or persistent active floor leakage points. Audit flexible joint sealants and preformed gaskets for localized cracking, peeling, voids, or chalking degradation. Check connect hardware, bolt assemblies, and channels for corrosion, and verify encapsulation integrity. Scan glass-fused-to-steel coatings for fractures or chips.</a:t>
                      </a:r>
                      <a:r>
                        <a:rPr lang="en-US">
                          <a:latin typeface="Arial"/>
                          <a:ea typeface="Arial"/>
                          <a:cs typeface="Arial"/>
                          <a:sym typeface="Arial"/>
                        </a:rPr>
                        <a:t> </a:t>
                      </a:r>
                      <a:endParaRPr sz="1700"/>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61975">
                <a:tc>
                  <a:txBody>
                    <a:bodyPr/>
                    <a:lstStyle/>
                    <a:p>
                      <a:pPr indent="0" lvl="0" marL="0" marR="0" rtl="0" algn="l">
                        <a:spcBef>
                          <a:spcPts val="0"/>
                        </a:spcBef>
                        <a:spcAft>
                          <a:spcPts val="0"/>
                        </a:spcAft>
                        <a:buNone/>
                      </a:pPr>
                      <a:r>
                        <a:rPr b="1" lang="en-US" sz="1500">
                          <a:latin typeface="Times New Roman"/>
                          <a:ea typeface="Times New Roman"/>
                          <a:cs typeface="Times New Roman"/>
                          <a:sym typeface="Times New Roman"/>
                        </a:rPr>
                        <a:t>Hydropneumatic Tanks</a:t>
                      </a:r>
                      <a:r>
                        <a:rPr lang="en-US">
                          <a:latin typeface="Arial"/>
                          <a:ea typeface="Arial"/>
                          <a:cs typeface="Arial"/>
                          <a:sym typeface="Arial"/>
                        </a:rPr>
                        <a:t> </a:t>
                      </a:r>
                      <a:endParaRPr>
                        <a:latin typeface="Arial"/>
                        <a:ea typeface="Arial"/>
                        <a:cs typeface="Arial"/>
                        <a:sym typeface="Arial"/>
                      </a:endParaRPr>
                    </a:p>
                    <a:p>
                      <a:pPr indent="0" lvl="0" marL="0" marR="0" rtl="0" algn="l">
                        <a:spcBef>
                          <a:spcPts val="0"/>
                        </a:spcBef>
                        <a:spcAft>
                          <a:spcPts val="0"/>
                        </a:spcAft>
                        <a:buNone/>
                      </a:pPr>
                      <a:r>
                        <a:rPr lang="en-US" sz="1500">
                          <a:latin typeface="Times New Roman"/>
                          <a:ea typeface="Times New Roman"/>
                          <a:cs typeface="Times New Roman"/>
                          <a:sym typeface="Times New Roman"/>
                        </a:rPr>
                        <a:t>(Sec. 5.4.3)</a:t>
                      </a:r>
                      <a:r>
                        <a:rPr lang="en-US">
                          <a:latin typeface="Arial"/>
                          <a:ea typeface="Arial"/>
                          <a:cs typeface="Arial"/>
                          <a:sym typeface="Arial"/>
                        </a:rPr>
                        <a:t> </a:t>
                      </a:r>
                      <a:endParaRPr>
                        <a:latin typeface="Arial"/>
                        <a:ea typeface="Arial"/>
                        <a:cs typeface="Arial"/>
                        <a:sym typeface="Arial"/>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lang="en-US" sz="1500">
                          <a:latin typeface="Times New Roman"/>
                          <a:ea typeface="Times New Roman"/>
                          <a:cs typeface="Times New Roman"/>
                          <a:sym typeface="Times New Roman"/>
                        </a:rPr>
                        <a:t>Examine shell plates and end caps for localized coating breakdowns and substrate anomalies. Focus on nozzle welds and piping flanges vulnerable to localized vibration and water hammer stress concentrations. Verify that concrete saddles allow uniform thermal expansion spacing. Track pressure gauges, sensors, and relief valves. Measure internal head-to-shell weld seam pitting.</a:t>
                      </a:r>
                      <a:r>
                        <a:rPr lang="en-US">
                          <a:latin typeface="Arial"/>
                          <a:ea typeface="Arial"/>
                          <a:cs typeface="Arial"/>
                          <a:sym typeface="Arial"/>
                        </a:rPr>
                        <a:t> </a:t>
                      </a:r>
                      <a:endParaRPr sz="1700"/>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61975">
                <a:tc>
                  <a:txBody>
                    <a:bodyPr/>
                    <a:lstStyle/>
                    <a:p>
                      <a:pPr indent="0" lvl="0" marL="0" rtl="0" algn="l">
                        <a:spcBef>
                          <a:spcPts val="0"/>
                        </a:spcBef>
                        <a:spcAft>
                          <a:spcPts val="0"/>
                        </a:spcAft>
                        <a:buClr>
                          <a:schemeClr val="dk1"/>
                        </a:buClr>
                        <a:buSzPts val="1100"/>
                        <a:buFont typeface="Arial"/>
                        <a:buNone/>
                      </a:pPr>
                      <a:r>
                        <a:rPr b="1" lang="en-US" sz="1500">
                          <a:latin typeface="Times New Roman"/>
                          <a:ea typeface="Times New Roman"/>
                          <a:cs typeface="Times New Roman"/>
                          <a:sym typeface="Times New Roman"/>
                        </a:rPr>
                        <a:t>Membrane-Covered Basins</a:t>
                      </a:r>
                      <a:endParaRPr b="1" sz="1500">
                        <a:latin typeface="Times New Roman"/>
                        <a:ea typeface="Times New Roman"/>
                        <a:cs typeface="Times New Roman"/>
                        <a:sym typeface="Times New Roman"/>
                      </a:endParaRPr>
                    </a:p>
                    <a:p>
                      <a:pPr indent="0" lvl="0" marL="0" marR="0" rtl="0" algn="l">
                        <a:spcBef>
                          <a:spcPts val="0"/>
                        </a:spcBef>
                        <a:spcAft>
                          <a:spcPts val="0"/>
                        </a:spcAft>
                        <a:buNone/>
                      </a:pPr>
                      <a:r>
                        <a:rPr lang="en-US" sz="1500">
                          <a:latin typeface="Times New Roman"/>
                          <a:ea typeface="Times New Roman"/>
                          <a:cs typeface="Times New Roman"/>
                          <a:sym typeface="Times New Roman"/>
                        </a:rPr>
                        <a:t>(Sec. 5.4.4)</a:t>
                      </a:r>
                      <a:r>
                        <a:rPr lang="en-US">
                          <a:latin typeface="Arial"/>
                          <a:ea typeface="Arial"/>
                          <a:cs typeface="Arial"/>
                          <a:sym typeface="Arial"/>
                        </a:rPr>
                        <a:t> </a:t>
                      </a:r>
                      <a:endParaRPr b="1" sz="1800">
                        <a:latin typeface="Lato"/>
                        <a:ea typeface="Lato"/>
                        <a:cs typeface="Lato"/>
                        <a:sym typeface="Lato"/>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lang="en-US" sz="1500">
                          <a:latin typeface="Times New Roman"/>
                          <a:ea typeface="Times New Roman"/>
                          <a:cs typeface="Times New Roman"/>
                          <a:sym typeface="Times New Roman"/>
                        </a:rPr>
                        <a:t>Pump off all surface water pooled in membrane folds (trampoline, pillow, or cable-stayed variations) to facilitate close-range visual inspection. Test post, cable, counterweight, and sheave functionality. Check perimeter attachment batten strips and heat-welded seams. Utilize bright sunlight shafts streaming to the basin floor to identify cover holes.</a:t>
                      </a:r>
                      <a:r>
                        <a:rPr lang="en-US">
                          <a:latin typeface="Arial"/>
                          <a:ea typeface="Arial"/>
                          <a:cs typeface="Arial"/>
                          <a:sym typeface="Arial"/>
                        </a:rPr>
                        <a:t> </a:t>
                      </a:r>
                      <a:endParaRPr sz="1700"/>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246" name="Google Shape;246;p27"/>
          <p:cNvSpPr txBox="1"/>
          <p:nvPr/>
        </p:nvSpPr>
        <p:spPr>
          <a:xfrm>
            <a:off x="571500" y="476250"/>
            <a:ext cx="11601600" cy="554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Font typeface="Arial"/>
              <a:buNone/>
            </a:pPr>
            <a:r>
              <a:rPr b="1" lang="en-US" sz="3600">
                <a:solidFill>
                  <a:srgbClr val="F5F5F5"/>
                </a:solidFill>
                <a:latin typeface="Urbanist"/>
                <a:ea typeface="Urbanist"/>
                <a:cs typeface="Urbanist"/>
                <a:sym typeface="Urbanist"/>
              </a:rPr>
              <a:t>1-YEAR ANNIVERSARY EVALUATION</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50" name="Shape 250"/>
        <p:cNvGrpSpPr/>
        <p:nvPr/>
      </p:nvGrpSpPr>
      <p:grpSpPr>
        <a:xfrm>
          <a:off x="0" y="0"/>
          <a:ext cx="0" cy="0"/>
          <a:chOff x="0" y="0"/>
          <a:chExt cx="0" cy="0"/>
        </a:xfrm>
      </p:grpSpPr>
      <p:sp>
        <p:nvSpPr>
          <p:cNvPr id="251" name="Google Shape;251;p28"/>
          <p:cNvSpPr txBox="1"/>
          <p:nvPr/>
        </p:nvSpPr>
        <p:spPr>
          <a:xfrm>
            <a:off x="5658425" y="1663600"/>
            <a:ext cx="6369600" cy="3693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latin typeface="Urbanist"/>
                <a:ea typeface="Urbanist"/>
                <a:cs typeface="Urbanist"/>
                <a:sym typeface="Urbanist"/>
              </a:rPr>
              <a:t>Personnel Credentials</a:t>
            </a:r>
            <a:endParaRPr/>
          </a:p>
        </p:txBody>
      </p:sp>
      <p:sp>
        <p:nvSpPr>
          <p:cNvPr id="252" name="Google Shape;252;p28"/>
          <p:cNvSpPr txBox="1"/>
          <p:nvPr/>
        </p:nvSpPr>
        <p:spPr>
          <a:xfrm>
            <a:off x="5658425" y="2885600"/>
            <a:ext cx="6066300" cy="23088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lang="en-US" sz="1500">
                <a:solidFill>
                  <a:srgbClr val="DAFFDE"/>
                </a:solidFill>
                <a:latin typeface="Lato"/>
                <a:ea typeface="Lato"/>
                <a:cs typeface="Lato"/>
                <a:sym typeface="Lato"/>
              </a:rPr>
              <a:t>“Tank observation firms should have a combination of engineering personnel and technical observers working closely together </a:t>
            </a:r>
            <a:r>
              <a:rPr lang="en-US" sz="1500">
                <a:solidFill>
                  <a:srgbClr val="DAFFDE"/>
                </a:solidFill>
                <a:latin typeface="Lato"/>
                <a:ea typeface="Lato"/>
                <a:cs typeface="Lato"/>
                <a:sym typeface="Lato"/>
              </a:rPr>
              <a:t>throughout</a:t>
            </a:r>
            <a:r>
              <a:rPr lang="en-US" sz="1500">
                <a:solidFill>
                  <a:srgbClr val="DAFFDE"/>
                </a:solidFill>
                <a:latin typeface="Lato"/>
                <a:ea typeface="Lato"/>
                <a:cs typeface="Lato"/>
                <a:sym typeface="Lato"/>
              </a:rPr>
              <a:t> construction”</a:t>
            </a:r>
            <a:endParaRPr sz="1500">
              <a:solidFill>
                <a:srgbClr val="DAFFDE"/>
              </a:solidFill>
              <a:latin typeface="Lato"/>
              <a:ea typeface="Lato"/>
              <a:cs typeface="Lato"/>
              <a:sym typeface="Lato"/>
            </a:endParaRPr>
          </a:p>
          <a:p>
            <a:pPr indent="0" lvl="0" marL="0" marR="0" rtl="0" algn="l">
              <a:lnSpc>
                <a:spcPct val="150000"/>
              </a:lnSpc>
              <a:spcBef>
                <a:spcPts val="0"/>
              </a:spcBef>
              <a:spcAft>
                <a:spcPts val="0"/>
              </a:spcAft>
              <a:buNone/>
            </a:pPr>
            <a:r>
              <a:t/>
            </a:r>
            <a:endParaRPr sz="1500">
              <a:solidFill>
                <a:srgbClr val="DAFFDE"/>
              </a:solidFill>
              <a:latin typeface="Lato"/>
              <a:ea typeface="Lato"/>
              <a:cs typeface="Lato"/>
              <a:sym typeface="Lato"/>
            </a:endParaRPr>
          </a:p>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Observers must prove competency via NACE/AMPP certs or AWS CWI credentials. Firm policies must include active quality control audits and specialized training for confined space/height safety.</a:t>
            </a:r>
            <a:endParaRPr/>
          </a:p>
        </p:txBody>
      </p:sp>
      <p:sp>
        <p:nvSpPr>
          <p:cNvPr id="253" name="Google Shape;253;p28"/>
          <p:cNvSpPr txBox="1"/>
          <p:nvPr/>
        </p:nvSpPr>
        <p:spPr>
          <a:xfrm>
            <a:off x="571500" y="476250"/>
            <a:ext cx="11601600" cy="554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SECTION 6 </a:t>
            </a:r>
            <a:r>
              <a:rPr b="1" i="0" lang="en-US" sz="3600" u="none" cap="none" strike="noStrike">
                <a:solidFill>
                  <a:srgbClr val="F5F5F5"/>
                </a:solidFill>
                <a:latin typeface="Urbanist"/>
                <a:ea typeface="Urbanist"/>
                <a:cs typeface="Urbanist"/>
                <a:sym typeface="Urbanist"/>
              </a:rPr>
              <a:t>INSPECTION FIRM QUALIFICATIONS</a:t>
            </a:r>
            <a:endParaRPr/>
          </a:p>
        </p:txBody>
      </p:sp>
      <p:pic>
        <p:nvPicPr>
          <p:cNvPr id="254" name="Google Shape;254;p28"/>
          <p:cNvPicPr preferRelativeResize="0"/>
          <p:nvPr/>
        </p:nvPicPr>
        <p:blipFill>
          <a:blip r:embed="rId3">
            <a:alphaModFix/>
          </a:blip>
          <a:stretch>
            <a:fillRect/>
          </a:stretch>
        </p:blipFill>
        <p:spPr>
          <a:xfrm>
            <a:off x="424000" y="1827800"/>
            <a:ext cx="2324100" cy="638175"/>
          </a:xfrm>
          <a:prstGeom prst="rect">
            <a:avLst/>
          </a:prstGeom>
          <a:noFill/>
          <a:ln>
            <a:noFill/>
          </a:ln>
        </p:spPr>
      </p:pic>
      <p:pic>
        <p:nvPicPr>
          <p:cNvPr id="255" name="Google Shape;255;p28"/>
          <p:cNvPicPr preferRelativeResize="0"/>
          <p:nvPr/>
        </p:nvPicPr>
        <p:blipFill>
          <a:blip r:embed="rId4">
            <a:alphaModFix/>
          </a:blip>
          <a:stretch>
            <a:fillRect/>
          </a:stretch>
        </p:blipFill>
        <p:spPr>
          <a:xfrm>
            <a:off x="1528900" y="3048400"/>
            <a:ext cx="1219200" cy="1057275"/>
          </a:xfrm>
          <a:prstGeom prst="rect">
            <a:avLst/>
          </a:prstGeom>
          <a:noFill/>
          <a:ln>
            <a:noFill/>
          </a:ln>
        </p:spPr>
      </p:pic>
      <p:pic>
        <p:nvPicPr>
          <p:cNvPr id="256" name="Google Shape;256;p28"/>
          <p:cNvPicPr preferRelativeResize="0"/>
          <p:nvPr/>
        </p:nvPicPr>
        <p:blipFill>
          <a:blip r:embed="rId5">
            <a:alphaModFix/>
          </a:blip>
          <a:stretch>
            <a:fillRect/>
          </a:stretch>
        </p:blipFill>
        <p:spPr>
          <a:xfrm>
            <a:off x="2393150" y="4688100"/>
            <a:ext cx="1181100" cy="8096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60" name="Shape 260"/>
        <p:cNvGrpSpPr/>
        <p:nvPr/>
      </p:nvGrpSpPr>
      <p:grpSpPr>
        <a:xfrm>
          <a:off x="0" y="0"/>
          <a:ext cx="0" cy="0"/>
          <a:chOff x="0" y="0"/>
          <a:chExt cx="0" cy="0"/>
        </a:xfrm>
      </p:grpSpPr>
      <p:sp>
        <p:nvSpPr>
          <p:cNvPr id="261" name="Google Shape;261;p29"/>
          <p:cNvSpPr txBox="1"/>
          <p:nvPr/>
        </p:nvSpPr>
        <p:spPr>
          <a:xfrm>
            <a:off x="3310651" y="476250"/>
            <a:ext cx="5570696" cy="1143000"/>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b="1" i="0" lang="en-US" sz="7500" u="none" cap="none" strike="noStrike">
                <a:solidFill>
                  <a:srgbClr val="DEFF9A"/>
                </a:solidFill>
                <a:latin typeface="Urbanist"/>
                <a:ea typeface="Urbanist"/>
                <a:cs typeface="Urbanist"/>
                <a:sym typeface="Urbanist"/>
              </a:rPr>
              <a:t>Questions?</a:t>
            </a:r>
            <a:endParaRPr/>
          </a:p>
        </p:txBody>
      </p:sp>
      <p:sp>
        <p:nvSpPr>
          <p:cNvPr id="262" name="Google Shape;262;p29"/>
          <p:cNvSpPr txBox="1"/>
          <p:nvPr/>
        </p:nvSpPr>
        <p:spPr>
          <a:xfrm>
            <a:off x="3443287" y="1924050"/>
            <a:ext cx="5305425" cy="4572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b="0" i="0" lang="en-US" sz="2400" u="none" cap="none" strike="noStrike">
                <a:solidFill>
                  <a:srgbClr val="FFFFFF"/>
                </a:solidFill>
                <a:latin typeface="Lato"/>
                <a:ea typeface="Lato"/>
                <a:cs typeface="Lato"/>
                <a:sym typeface="Lato"/>
              </a:rPr>
              <a:t>Thank you for your attention.</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6" name="Shape 266"/>
        <p:cNvGrpSpPr/>
        <p:nvPr/>
      </p:nvGrpSpPr>
      <p:grpSpPr>
        <a:xfrm>
          <a:off x="0" y="0"/>
          <a:ext cx="0" cy="0"/>
          <a:chOff x="0" y="0"/>
          <a:chExt cx="0" cy="0"/>
        </a:xfrm>
      </p:grpSpPr>
      <p:sp>
        <p:nvSpPr>
          <p:cNvPr id="267" name="Google Shape;267;p30"/>
          <p:cNvSpPr txBox="1"/>
          <p:nvPr/>
        </p:nvSpPr>
        <p:spPr>
          <a:xfrm>
            <a:off x="772575" y="269665"/>
            <a:ext cx="11201400" cy="8313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5400">
                <a:solidFill>
                  <a:srgbClr val="0F172A"/>
                </a:solidFill>
                <a:latin typeface="Plus Jakarta Sans ExtraBold"/>
                <a:ea typeface="Plus Jakarta Sans ExtraBold"/>
                <a:cs typeface="Plus Jakarta Sans ExtraBold"/>
                <a:sym typeface="Plus Jakarta Sans ExtraBold"/>
              </a:rPr>
              <a:t>Thank You</a:t>
            </a:r>
            <a:endParaRPr/>
          </a:p>
        </p:txBody>
      </p:sp>
      <p:pic>
        <p:nvPicPr>
          <p:cNvPr id="268" name="Google Shape;268;p30"/>
          <p:cNvPicPr preferRelativeResize="0"/>
          <p:nvPr/>
        </p:nvPicPr>
        <p:blipFill>
          <a:blip r:embed="rId3">
            <a:alphaModFix/>
          </a:blip>
          <a:stretch>
            <a:fillRect/>
          </a:stretch>
        </p:blipFill>
        <p:spPr>
          <a:xfrm>
            <a:off x="5964275" y="213195"/>
            <a:ext cx="5625525" cy="2289650"/>
          </a:xfrm>
          <a:prstGeom prst="rect">
            <a:avLst/>
          </a:prstGeom>
          <a:noFill/>
          <a:ln>
            <a:noFill/>
          </a:ln>
        </p:spPr>
      </p:pic>
      <p:sp>
        <p:nvSpPr>
          <p:cNvPr id="269" name="Google Shape;269;p30"/>
          <p:cNvSpPr txBox="1"/>
          <p:nvPr/>
        </p:nvSpPr>
        <p:spPr>
          <a:xfrm>
            <a:off x="713675" y="2223025"/>
            <a:ext cx="4645500" cy="3418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2200">
                <a:solidFill>
                  <a:schemeClr val="dk1"/>
                </a:solidFill>
                <a:highlight>
                  <a:srgbClr val="FFFFFF"/>
                </a:highlight>
              </a:rPr>
              <a:t>Wesley A. Oatman, PE, AMPP, CWI</a:t>
            </a:r>
            <a:endParaRPr sz="2200">
              <a:solidFill>
                <a:schemeClr val="dk1"/>
              </a:solidFill>
              <a:highlight>
                <a:srgbClr val="FFFFFF"/>
              </a:highlight>
            </a:endParaRPr>
          </a:p>
          <a:p>
            <a:pPr indent="0" lvl="0" marL="0" rtl="0" algn="l">
              <a:lnSpc>
                <a:spcPct val="115000"/>
              </a:lnSpc>
              <a:spcBef>
                <a:spcPts val="0"/>
              </a:spcBef>
              <a:spcAft>
                <a:spcPts val="0"/>
              </a:spcAft>
              <a:buNone/>
            </a:pPr>
            <a:r>
              <a:rPr lang="en-US" sz="2200">
                <a:solidFill>
                  <a:schemeClr val="dk1"/>
                </a:solidFill>
                <a:highlight>
                  <a:srgbClr val="FFFFFF"/>
                </a:highlight>
              </a:rPr>
              <a:t>President</a:t>
            </a:r>
            <a:endParaRPr sz="2200">
              <a:solidFill>
                <a:schemeClr val="dk1"/>
              </a:solidFill>
              <a:highlight>
                <a:srgbClr val="FFFFFF"/>
              </a:highlight>
            </a:endParaRPr>
          </a:p>
          <a:p>
            <a:pPr indent="0" lvl="0" marL="0" rtl="0" algn="l">
              <a:lnSpc>
                <a:spcPct val="115000"/>
              </a:lnSpc>
              <a:spcBef>
                <a:spcPts val="0"/>
              </a:spcBef>
              <a:spcAft>
                <a:spcPts val="0"/>
              </a:spcAft>
              <a:buNone/>
            </a:pPr>
            <a:r>
              <a:rPr lang="en-US" sz="2000" u="sng">
                <a:solidFill>
                  <a:schemeClr val="dk1"/>
                </a:solidFill>
                <a:highlight>
                  <a:srgbClr val="FFFFFF"/>
                </a:highlight>
                <a:hlinkClick r:id="rId4">
                  <a:extLst>
                    <a:ext uri="{A12FA001-AC4F-418D-AE19-62706E023703}">
                      <ahyp:hlinkClr val="tx"/>
                    </a:ext>
                  </a:extLst>
                </a:hlinkClick>
              </a:rPr>
              <a:t>www.DunhamEngineering.com</a:t>
            </a:r>
            <a:endParaRPr sz="2000" u="sng">
              <a:solidFill>
                <a:schemeClr val="dk1"/>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US" sz="2000">
                <a:solidFill>
                  <a:schemeClr val="dk1"/>
                </a:solidFill>
                <a:highlight>
                  <a:schemeClr val="lt1"/>
                </a:highlight>
              </a:rPr>
              <a:t>(Cell) 210-392-4894</a:t>
            </a:r>
            <a:endParaRPr sz="20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en-US" sz="2000">
                <a:solidFill>
                  <a:schemeClr val="dk1"/>
                </a:solidFill>
                <a:highlight>
                  <a:schemeClr val="lt1"/>
                </a:highlight>
              </a:rPr>
              <a:t>Wesley@DunhamEngineering.com</a:t>
            </a:r>
            <a:endParaRPr sz="2000" u="sng">
              <a:solidFill>
                <a:schemeClr val="dk1"/>
              </a:solidFill>
              <a:highlight>
                <a:srgbClr val="FFFFFF"/>
              </a:highlight>
            </a:endParaRPr>
          </a:p>
          <a:p>
            <a:pPr indent="0" lvl="0" marL="0" rtl="0" algn="l">
              <a:lnSpc>
                <a:spcPct val="115000"/>
              </a:lnSpc>
              <a:spcBef>
                <a:spcPts val="0"/>
              </a:spcBef>
              <a:spcAft>
                <a:spcPts val="0"/>
              </a:spcAft>
              <a:buNone/>
            </a:pPr>
            <a:r>
              <a:t/>
            </a:r>
            <a:endParaRPr sz="2000" u="sng">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1605 Rock Prairie Rd. Ste. 318</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College Station, Texas 77845</a:t>
            </a:r>
            <a:endParaRPr sz="2000">
              <a:solidFill>
                <a:schemeClr val="dk1"/>
              </a:solidFill>
              <a:highlight>
                <a:srgbClr val="FFFFFF"/>
              </a:highlight>
            </a:endParaRPr>
          </a:p>
          <a:p>
            <a:pPr indent="0" lvl="0" marL="0" rtl="0" algn="l">
              <a:lnSpc>
                <a:spcPct val="115000"/>
              </a:lnSpc>
              <a:spcBef>
                <a:spcPts val="0"/>
              </a:spcBef>
              <a:spcAft>
                <a:spcPts val="0"/>
              </a:spcAft>
              <a:buNone/>
            </a:pPr>
            <a:r>
              <a:rPr lang="en-US" sz="2000">
                <a:solidFill>
                  <a:schemeClr val="dk1"/>
                </a:solidFill>
                <a:highlight>
                  <a:srgbClr val="FFFFFF"/>
                </a:highlight>
              </a:rPr>
              <a:t>(Phone) 979-690-6555</a:t>
            </a:r>
            <a:endParaRPr sz="2000">
              <a:solidFill>
                <a:schemeClr val="dk1"/>
              </a:solidFill>
              <a:highlight>
                <a:srgbClr val="FFFFFF"/>
              </a:highlight>
            </a:endParaRPr>
          </a:p>
          <a:p>
            <a:pPr indent="0" lvl="0" marL="0" rtl="0" algn="l">
              <a:lnSpc>
                <a:spcPct val="115000"/>
              </a:lnSpc>
              <a:spcBef>
                <a:spcPts val="0"/>
              </a:spcBef>
              <a:spcAft>
                <a:spcPts val="0"/>
              </a:spcAft>
              <a:buNone/>
            </a:pPr>
            <a:r>
              <a:t/>
            </a:r>
            <a:endParaRPr sz="2000">
              <a:solidFill>
                <a:schemeClr val="dk1"/>
              </a:solidFill>
              <a:highlight>
                <a:srgbClr val="FFFFFF"/>
              </a:highlight>
            </a:endParaRPr>
          </a:p>
          <a:p>
            <a:pPr indent="0" lvl="0" marL="0" rtl="0" algn="l">
              <a:spcBef>
                <a:spcPts val="0"/>
              </a:spcBef>
              <a:spcAft>
                <a:spcPts val="0"/>
              </a:spcAft>
              <a:buNone/>
            </a:pPr>
            <a:r>
              <a:t/>
            </a:r>
            <a:endParaRPr sz="2400">
              <a:solidFill>
                <a:schemeClr val="dk2"/>
              </a:solidFill>
              <a:latin typeface="Lato"/>
              <a:ea typeface="Lato"/>
              <a:cs typeface="Lato"/>
              <a:sym typeface="Lato"/>
            </a:endParaRPr>
          </a:p>
        </p:txBody>
      </p:sp>
      <p:sp>
        <p:nvSpPr>
          <p:cNvPr id="270" name="Google Shape;270;p30"/>
          <p:cNvSpPr txBox="1"/>
          <p:nvPr/>
        </p:nvSpPr>
        <p:spPr>
          <a:xfrm>
            <a:off x="5726600" y="4384325"/>
            <a:ext cx="4645500" cy="1200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2000">
                <a:solidFill>
                  <a:schemeClr val="dk1"/>
                </a:solidFill>
                <a:highlight>
                  <a:srgbClr val="FFFFFF"/>
                </a:highlight>
              </a:rPr>
              <a:t>4040 Del Prado Blvd., Ste 835</a:t>
            </a:r>
            <a:endParaRPr sz="2000">
              <a:solidFill>
                <a:schemeClr val="dk1"/>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US" sz="2000">
                <a:solidFill>
                  <a:schemeClr val="dk1"/>
                </a:solidFill>
                <a:highlight>
                  <a:srgbClr val="FFFFFF"/>
                </a:highlight>
              </a:rPr>
              <a:t>Cape Coral, FL  33904</a:t>
            </a:r>
            <a:endParaRPr sz="2000">
              <a:solidFill>
                <a:schemeClr val="dk1"/>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US" sz="2000">
                <a:solidFill>
                  <a:schemeClr val="dk1"/>
                </a:solidFill>
                <a:highlight>
                  <a:srgbClr val="FFFFFF"/>
                </a:highlight>
              </a:rPr>
              <a:t>(Phone) 239-460-6818</a:t>
            </a:r>
            <a:endParaRPr sz="2000">
              <a:solidFill>
                <a:schemeClr val="dk1"/>
              </a:solidFill>
              <a:highlight>
                <a:srgbClr val="FFFFFF"/>
              </a:highlight>
            </a:endParaRPr>
          </a:p>
          <a:p>
            <a:pPr indent="0" lvl="0" marL="0" rtl="0" algn="l">
              <a:lnSpc>
                <a:spcPct val="115000"/>
              </a:lnSpc>
              <a:spcBef>
                <a:spcPts val="0"/>
              </a:spcBef>
              <a:spcAft>
                <a:spcPts val="0"/>
              </a:spcAft>
              <a:buNone/>
            </a:pPr>
            <a:r>
              <a:t/>
            </a:r>
            <a:endParaRPr sz="2000">
              <a:solidFill>
                <a:schemeClr val="accent2"/>
              </a:solidFill>
              <a:highlight>
                <a:srgbClr val="FFFFFF"/>
              </a:highlight>
            </a:endParaRPr>
          </a:p>
          <a:p>
            <a:pPr indent="0" lvl="0" marL="0" rtl="0" algn="l">
              <a:lnSpc>
                <a:spcPct val="115000"/>
              </a:lnSpc>
              <a:spcBef>
                <a:spcPts val="0"/>
              </a:spcBef>
              <a:spcAft>
                <a:spcPts val="0"/>
              </a:spcAft>
              <a:buNone/>
            </a:pPr>
            <a:r>
              <a:t/>
            </a:r>
            <a:endParaRPr sz="2000">
              <a:solidFill>
                <a:schemeClr val="accent2"/>
              </a:solidFill>
              <a:highlight>
                <a:srgbClr val="FFFFFF"/>
              </a:highlight>
            </a:endParaRPr>
          </a:p>
          <a:p>
            <a:pPr indent="0" lvl="0" marL="0" rtl="0" algn="l">
              <a:spcBef>
                <a:spcPts val="0"/>
              </a:spcBef>
              <a:spcAft>
                <a:spcPts val="0"/>
              </a:spcAft>
              <a:buNone/>
            </a:pPr>
            <a:r>
              <a:t/>
            </a:r>
            <a:endParaRPr sz="2400">
              <a:solidFill>
                <a:schemeClr val="dk2"/>
              </a:solidFill>
              <a:latin typeface="Lato"/>
              <a:ea typeface="Lato"/>
              <a:cs typeface="Lato"/>
              <a:sym typeface="La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91" name="Shape 91"/>
        <p:cNvGrpSpPr/>
        <p:nvPr/>
      </p:nvGrpSpPr>
      <p:grpSpPr>
        <a:xfrm>
          <a:off x="0" y="0"/>
          <a:ext cx="0" cy="0"/>
          <a:chOff x="0" y="0"/>
          <a:chExt cx="0" cy="0"/>
        </a:xfrm>
      </p:grpSpPr>
      <p:pic>
        <p:nvPicPr>
          <p:cNvPr descr="image.png" id="92" name="Google Shape;92;p14"/>
          <p:cNvPicPr preferRelativeResize="0"/>
          <p:nvPr/>
        </p:nvPicPr>
        <p:blipFill rotWithShape="1">
          <a:blip r:embed="rId3">
            <a:alphaModFix/>
          </a:blip>
          <a:srcRect b="0" l="0" r="0" t="0"/>
          <a:stretch/>
        </p:blipFill>
        <p:spPr>
          <a:xfrm>
            <a:off x="84875" y="2485925"/>
            <a:ext cx="5238750" cy="2476500"/>
          </a:xfrm>
          <a:prstGeom prst="rect">
            <a:avLst/>
          </a:prstGeom>
          <a:noFill/>
          <a:ln>
            <a:noFill/>
          </a:ln>
          <a:effectLst>
            <a:outerShdw blurRad="57150" rotWithShape="0" algn="bl" dir="5400000" dist="19050">
              <a:srgbClr val="000000">
                <a:alpha val="15999"/>
              </a:srgbClr>
            </a:outerShdw>
          </a:effectLst>
        </p:spPr>
      </p:pic>
      <p:pic>
        <p:nvPicPr>
          <p:cNvPr descr="image.png" id="93" name="Google Shape;93;p14"/>
          <p:cNvPicPr preferRelativeResize="0"/>
          <p:nvPr/>
        </p:nvPicPr>
        <p:blipFill rotWithShape="1">
          <a:blip r:embed="rId4">
            <a:alphaModFix/>
          </a:blip>
          <a:srcRect b="0" l="0" r="0" t="0"/>
          <a:stretch/>
        </p:blipFill>
        <p:spPr>
          <a:xfrm>
            <a:off x="5533875" y="2190750"/>
            <a:ext cx="6487550" cy="3066848"/>
          </a:xfrm>
          <a:prstGeom prst="rect">
            <a:avLst/>
          </a:prstGeom>
          <a:noFill/>
          <a:ln>
            <a:noFill/>
          </a:ln>
        </p:spPr>
      </p:pic>
      <p:sp>
        <p:nvSpPr>
          <p:cNvPr id="94" name="Google Shape;94;p14"/>
          <p:cNvSpPr txBox="1"/>
          <p:nvPr/>
        </p:nvSpPr>
        <p:spPr>
          <a:xfrm>
            <a:off x="380150" y="2781200"/>
            <a:ext cx="4880700" cy="3693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latin typeface="Urbanist"/>
                <a:ea typeface="Urbanist"/>
                <a:cs typeface="Urbanist"/>
                <a:sym typeface="Urbanist"/>
              </a:rPr>
              <a:t>1.1 - 1.3</a:t>
            </a:r>
            <a:endParaRPr/>
          </a:p>
        </p:txBody>
      </p:sp>
      <p:sp>
        <p:nvSpPr>
          <p:cNvPr id="95" name="Google Shape;95;p14"/>
          <p:cNvSpPr txBox="1"/>
          <p:nvPr/>
        </p:nvSpPr>
        <p:spPr>
          <a:xfrm>
            <a:off x="380150" y="3333650"/>
            <a:ext cx="4648200" cy="12699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Governs evaluation of assets in water treatment, storage, and distribution. Covers field fabrication, erection, and the critical post-construction warranty window.</a:t>
            </a:r>
            <a:endParaRPr/>
          </a:p>
        </p:txBody>
      </p:sp>
      <p:sp>
        <p:nvSpPr>
          <p:cNvPr id="96" name="Google Shape;96;p14"/>
          <p:cNvSpPr txBox="1"/>
          <p:nvPr/>
        </p:nvSpPr>
        <p:spPr>
          <a:xfrm>
            <a:off x="6247774" y="2710072"/>
            <a:ext cx="5700300" cy="4314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803" u="none" cap="none" strike="noStrike">
                <a:solidFill>
                  <a:srgbClr val="DEFF9A"/>
                </a:solidFill>
                <a:latin typeface="Urbanist"/>
                <a:ea typeface="Urbanist"/>
                <a:cs typeface="Urbanist"/>
                <a:sym typeface="Urbanist"/>
              </a:rPr>
              <a:t>Core Purpose</a:t>
            </a:r>
            <a:endParaRPr sz="1635"/>
          </a:p>
        </p:txBody>
      </p:sp>
      <p:sp>
        <p:nvSpPr>
          <p:cNvPr id="97" name="Google Shape;97;p14"/>
          <p:cNvSpPr txBox="1"/>
          <p:nvPr/>
        </p:nvSpPr>
        <p:spPr>
          <a:xfrm>
            <a:off x="6247774" y="3355297"/>
            <a:ext cx="5428800" cy="16809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985" u="none" cap="none" strike="noStrike">
                <a:solidFill>
                  <a:srgbClr val="DAFFDE"/>
                </a:solidFill>
                <a:latin typeface="Lato"/>
                <a:ea typeface="Lato"/>
                <a:cs typeface="Lato"/>
                <a:sym typeface="Lato"/>
              </a:rPr>
              <a:t>Establishes minimum qualification levels for evaluation firms. Recognizes criteria as qualitative; mandates defining stakeholder expectations *before* activities begin.</a:t>
            </a:r>
            <a:endParaRPr sz="1869"/>
          </a:p>
        </p:txBody>
      </p:sp>
      <p:sp>
        <p:nvSpPr>
          <p:cNvPr id="98" name="Google Shape;98;p14"/>
          <p:cNvSpPr txBox="1"/>
          <p:nvPr/>
        </p:nvSpPr>
        <p:spPr>
          <a:xfrm>
            <a:off x="571500" y="476250"/>
            <a:ext cx="11601600" cy="554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SECTION 1 </a:t>
            </a:r>
            <a:r>
              <a:rPr b="1" i="0" lang="en-US" sz="3600" u="none" cap="none" strike="noStrike">
                <a:solidFill>
                  <a:srgbClr val="F5F5F5"/>
                </a:solidFill>
                <a:latin typeface="Urbanist"/>
                <a:ea typeface="Urbanist"/>
                <a:cs typeface="Urbanist"/>
                <a:sym typeface="Urbanist"/>
              </a:rPr>
              <a:t>STANDARD SCOPE AND INTENT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02" name="Shape 102"/>
        <p:cNvGrpSpPr/>
        <p:nvPr/>
      </p:nvGrpSpPr>
      <p:grpSpPr>
        <a:xfrm>
          <a:off x="0" y="0"/>
          <a:ext cx="0" cy="0"/>
          <a:chOff x="0" y="0"/>
          <a:chExt cx="0" cy="0"/>
        </a:xfrm>
      </p:grpSpPr>
      <p:pic>
        <p:nvPicPr>
          <p:cNvPr id="103" name="Google Shape;103;p15"/>
          <p:cNvPicPr preferRelativeResize="0"/>
          <p:nvPr/>
        </p:nvPicPr>
        <p:blipFill>
          <a:blip r:embed="rId3">
            <a:alphaModFix/>
          </a:blip>
          <a:stretch>
            <a:fillRect/>
          </a:stretch>
        </p:blipFill>
        <p:spPr>
          <a:xfrm>
            <a:off x="133350" y="3047988"/>
            <a:ext cx="11925300" cy="3810000"/>
          </a:xfrm>
          <a:prstGeom prst="rect">
            <a:avLst/>
          </a:prstGeom>
          <a:noFill/>
          <a:ln>
            <a:noFill/>
          </a:ln>
        </p:spPr>
      </p:pic>
      <p:pic>
        <p:nvPicPr>
          <p:cNvPr descr="image.png" id="104" name="Google Shape;104;p15"/>
          <p:cNvPicPr preferRelativeResize="0"/>
          <p:nvPr/>
        </p:nvPicPr>
        <p:blipFill rotWithShape="1">
          <a:blip r:embed="rId4">
            <a:alphaModFix/>
          </a:blip>
          <a:srcRect b="0" l="0" r="0" t="0"/>
          <a:stretch/>
        </p:blipFill>
        <p:spPr>
          <a:xfrm>
            <a:off x="650725" y="1227163"/>
            <a:ext cx="3492549" cy="2838450"/>
          </a:xfrm>
          <a:prstGeom prst="rect">
            <a:avLst/>
          </a:prstGeom>
          <a:noFill/>
          <a:ln>
            <a:noFill/>
          </a:ln>
        </p:spPr>
      </p:pic>
      <p:pic>
        <p:nvPicPr>
          <p:cNvPr descr="image.png" id="105" name="Google Shape;105;p15"/>
          <p:cNvPicPr preferRelativeResize="0"/>
          <p:nvPr/>
        </p:nvPicPr>
        <p:blipFill rotWithShape="1">
          <a:blip r:embed="rId5">
            <a:alphaModFix/>
          </a:blip>
          <a:srcRect b="0" l="0" r="0" t="0"/>
          <a:stretch/>
        </p:blipFill>
        <p:spPr>
          <a:xfrm>
            <a:off x="4429024" y="1227163"/>
            <a:ext cx="3492549" cy="2838450"/>
          </a:xfrm>
          <a:prstGeom prst="rect">
            <a:avLst/>
          </a:prstGeom>
          <a:noFill/>
          <a:ln>
            <a:noFill/>
          </a:ln>
        </p:spPr>
      </p:pic>
      <p:pic>
        <p:nvPicPr>
          <p:cNvPr descr="image.png" id="106" name="Google Shape;106;p15"/>
          <p:cNvPicPr preferRelativeResize="0"/>
          <p:nvPr/>
        </p:nvPicPr>
        <p:blipFill rotWithShape="1">
          <a:blip r:embed="rId6">
            <a:alphaModFix/>
          </a:blip>
          <a:srcRect b="0" l="0" r="0" t="0"/>
          <a:stretch/>
        </p:blipFill>
        <p:spPr>
          <a:xfrm>
            <a:off x="8207324" y="1227163"/>
            <a:ext cx="3492549" cy="2838450"/>
          </a:xfrm>
          <a:prstGeom prst="rect">
            <a:avLst/>
          </a:prstGeom>
          <a:noFill/>
          <a:ln>
            <a:noFill/>
          </a:ln>
        </p:spPr>
      </p:pic>
      <p:sp>
        <p:nvSpPr>
          <p:cNvPr id="107" name="Google Shape;107;p15"/>
          <p:cNvSpPr txBox="1"/>
          <p:nvPr/>
        </p:nvSpPr>
        <p:spPr>
          <a:xfrm>
            <a:off x="946000" y="2170138"/>
            <a:ext cx="3047100" cy="3693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latin typeface="Urbanist"/>
                <a:ea typeface="Urbanist"/>
                <a:cs typeface="Urbanist"/>
                <a:sym typeface="Urbanist"/>
              </a:rPr>
              <a:t>Mechanical</a:t>
            </a:r>
            <a:endParaRPr/>
          </a:p>
        </p:txBody>
      </p:sp>
      <p:sp>
        <p:nvSpPr>
          <p:cNvPr id="108" name="Google Shape;108;p15"/>
          <p:cNvSpPr txBox="1"/>
          <p:nvPr/>
        </p:nvSpPr>
        <p:spPr>
          <a:xfrm>
            <a:off x="946000" y="2722588"/>
            <a:ext cx="2901900" cy="9234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Does not cover all mechanical handling due to the immense variety of treatment technologies.</a:t>
            </a:r>
            <a:endParaRPr/>
          </a:p>
        </p:txBody>
      </p:sp>
      <p:sp>
        <p:nvSpPr>
          <p:cNvPr id="109" name="Google Shape;109;p15"/>
          <p:cNvSpPr txBox="1"/>
          <p:nvPr/>
        </p:nvSpPr>
        <p:spPr>
          <a:xfrm>
            <a:off x="4724299" y="2170138"/>
            <a:ext cx="3047100" cy="3693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latin typeface="Urbanist"/>
                <a:ea typeface="Urbanist"/>
                <a:cs typeface="Urbanist"/>
                <a:sym typeface="Urbanist"/>
              </a:rPr>
              <a:t>Pressure</a:t>
            </a:r>
            <a:endParaRPr/>
          </a:p>
        </p:txBody>
      </p:sp>
      <p:sp>
        <p:nvSpPr>
          <p:cNvPr id="110" name="Google Shape;110;p15"/>
          <p:cNvSpPr txBox="1"/>
          <p:nvPr/>
        </p:nvSpPr>
        <p:spPr>
          <a:xfrm>
            <a:off x="4724299" y="2722588"/>
            <a:ext cx="2901900" cy="9234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Excludes structures operating above atmospheric pressure (except hydropneumatic tanks).</a:t>
            </a:r>
            <a:endParaRPr/>
          </a:p>
        </p:txBody>
      </p:sp>
      <p:sp>
        <p:nvSpPr>
          <p:cNvPr id="111" name="Google Shape;111;p15"/>
          <p:cNvSpPr txBox="1"/>
          <p:nvPr/>
        </p:nvSpPr>
        <p:spPr>
          <a:xfrm>
            <a:off x="8502599" y="2170138"/>
            <a:ext cx="3047100" cy="3693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latin typeface="Urbanist"/>
                <a:ea typeface="Urbanist"/>
                <a:cs typeface="Urbanist"/>
                <a:sym typeface="Urbanist"/>
              </a:rPr>
              <a:t>ASME Purview</a:t>
            </a:r>
            <a:endParaRPr/>
          </a:p>
        </p:txBody>
      </p:sp>
      <p:sp>
        <p:nvSpPr>
          <p:cNvPr id="112" name="Google Shape;112;p15"/>
          <p:cNvSpPr txBox="1"/>
          <p:nvPr/>
        </p:nvSpPr>
        <p:spPr>
          <a:xfrm>
            <a:off x="8502599" y="2722588"/>
            <a:ext cx="2901900" cy="9234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Higher pressure assets fall strictly under standard American Society of Mechanical Engineers codes.</a:t>
            </a:r>
            <a:endParaRPr/>
          </a:p>
        </p:txBody>
      </p:sp>
      <p:pic>
        <p:nvPicPr>
          <p:cNvPr descr="image.png" id="113" name="Google Shape;113;p15"/>
          <p:cNvPicPr preferRelativeResize="0"/>
          <p:nvPr/>
        </p:nvPicPr>
        <p:blipFill rotWithShape="1">
          <a:blip r:embed="rId7">
            <a:alphaModFix/>
          </a:blip>
          <a:srcRect b="0" l="0" r="0" t="0"/>
          <a:stretch/>
        </p:blipFill>
        <p:spPr>
          <a:xfrm>
            <a:off x="946000" y="1551013"/>
            <a:ext cx="476250" cy="381000"/>
          </a:xfrm>
          <a:prstGeom prst="rect">
            <a:avLst/>
          </a:prstGeom>
          <a:noFill/>
          <a:ln>
            <a:noFill/>
          </a:ln>
        </p:spPr>
      </p:pic>
      <p:pic>
        <p:nvPicPr>
          <p:cNvPr descr="image.png" id="114" name="Google Shape;114;p15"/>
          <p:cNvPicPr preferRelativeResize="0"/>
          <p:nvPr/>
        </p:nvPicPr>
        <p:blipFill rotWithShape="1">
          <a:blip r:embed="rId8">
            <a:alphaModFix/>
          </a:blip>
          <a:srcRect b="0" l="0" r="0" t="0"/>
          <a:stretch/>
        </p:blipFill>
        <p:spPr>
          <a:xfrm>
            <a:off x="4724299" y="1551013"/>
            <a:ext cx="381000" cy="381000"/>
          </a:xfrm>
          <a:prstGeom prst="rect">
            <a:avLst/>
          </a:prstGeom>
          <a:noFill/>
          <a:ln>
            <a:noFill/>
          </a:ln>
        </p:spPr>
      </p:pic>
      <p:pic>
        <p:nvPicPr>
          <p:cNvPr descr="image.png" id="115" name="Google Shape;115;p15"/>
          <p:cNvPicPr preferRelativeResize="0"/>
          <p:nvPr/>
        </p:nvPicPr>
        <p:blipFill rotWithShape="1">
          <a:blip r:embed="rId9">
            <a:alphaModFix/>
          </a:blip>
          <a:srcRect b="0" l="0" r="0" t="0"/>
          <a:stretch/>
        </p:blipFill>
        <p:spPr>
          <a:xfrm>
            <a:off x="8502599" y="1551013"/>
            <a:ext cx="381000" cy="381000"/>
          </a:xfrm>
          <a:prstGeom prst="rect">
            <a:avLst/>
          </a:prstGeom>
          <a:noFill/>
          <a:ln>
            <a:noFill/>
          </a:ln>
        </p:spPr>
      </p:pic>
      <p:sp>
        <p:nvSpPr>
          <p:cNvPr id="116" name="Google Shape;116;p15"/>
          <p:cNvSpPr txBox="1"/>
          <p:nvPr/>
        </p:nvSpPr>
        <p:spPr>
          <a:xfrm>
            <a:off x="571500" y="476250"/>
            <a:ext cx="11601600" cy="554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1.4 </a:t>
            </a:r>
            <a:r>
              <a:rPr b="1" i="0" lang="en-US" sz="3600" u="none" cap="none" strike="noStrike">
                <a:solidFill>
                  <a:srgbClr val="F5F5F5"/>
                </a:solidFill>
                <a:latin typeface="Urbanist"/>
                <a:ea typeface="Urbanist"/>
                <a:cs typeface="Urbanist"/>
                <a:sym typeface="Urbanist"/>
              </a:rPr>
              <a:t>INFRASTRUCTURE EXCLUSIONS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20" name="Shape 120"/>
        <p:cNvGrpSpPr/>
        <p:nvPr/>
      </p:nvGrpSpPr>
      <p:grpSpPr>
        <a:xfrm>
          <a:off x="0" y="0"/>
          <a:ext cx="0" cy="0"/>
          <a:chOff x="0" y="0"/>
          <a:chExt cx="0" cy="0"/>
        </a:xfrm>
      </p:grpSpPr>
      <p:sp>
        <p:nvSpPr>
          <p:cNvPr id="121" name="Google Shape;121;p16"/>
          <p:cNvSpPr/>
          <p:nvPr/>
        </p:nvSpPr>
        <p:spPr>
          <a:xfrm>
            <a:off x="571500" y="5143500"/>
            <a:ext cx="2381250" cy="9525"/>
          </a:xfrm>
          <a:prstGeom prst="rect">
            <a:avLst/>
          </a:prstGeom>
          <a:solidFill>
            <a:srgbClr val="3333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2" name="Google Shape;122;p16"/>
          <p:cNvSpPr txBox="1"/>
          <p:nvPr/>
        </p:nvSpPr>
        <p:spPr>
          <a:xfrm>
            <a:off x="571500" y="476250"/>
            <a:ext cx="11601600" cy="554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SECTION 3 </a:t>
            </a:r>
            <a:r>
              <a:rPr b="1" i="0" lang="en-US" sz="3600" u="none" cap="none" strike="noStrike">
                <a:solidFill>
                  <a:srgbClr val="F5F5F5"/>
                </a:solidFill>
                <a:latin typeface="Urbanist"/>
                <a:ea typeface="Urbanist"/>
                <a:cs typeface="Urbanist"/>
                <a:sym typeface="Urbanist"/>
              </a:rPr>
              <a:t>KEY DEFINITIONS AND ROLES</a:t>
            </a:r>
            <a:endParaRPr/>
          </a:p>
        </p:txBody>
      </p:sp>
      <p:pic>
        <p:nvPicPr>
          <p:cNvPr id="123" name="Google Shape;123;p16"/>
          <p:cNvPicPr preferRelativeResize="0"/>
          <p:nvPr/>
        </p:nvPicPr>
        <p:blipFill>
          <a:blip r:embed="rId3">
            <a:alphaModFix/>
          </a:blip>
          <a:stretch>
            <a:fillRect/>
          </a:stretch>
        </p:blipFill>
        <p:spPr>
          <a:xfrm>
            <a:off x="1049850" y="1993013"/>
            <a:ext cx="5400675" cy="3857625"/>
          </a:xfrm>
          <a:prstGeom prst="rect">
            <a:avLst/>
          </a:prstGeom>
          <a:noFill/>
          <a:ln>
            <a:noFill/>
          </a:ln>
        </p:spPr>
      </p:pic>
      <p:pic>
        <p:nvPicPr>
          <p:cNvPr id="124" name="Google Shape;124;p16"/>
          <p:cNvPicPr preferRelativeResize="0"/>
          <p:nvPr/>
        </p:nvPicPr>
        <p:blipFill>
          <a:blip r:embed="rId4">
            <a:alphaModFix/>
          </a:blip>
          <a:stretch>
            <a:fillRect/>
          </a:stretch>
        </p:blipFill>
        <p:spPr>
          <a:xfrm>
            <a:off x="7141149" y="1075025"/>
            <a:ext cx="4120474" cy="57829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28" name="Shape 128"/>
        <p:cNvGrpSpPr/>
        <p:nvPr/>
      </p:nvGrpSpPr>
      <p:grpSpPr>
        <a:xfrm>
          <a:off x="0" y="0"/>
          <a:ext cx="0" cy="0"/>
          <a:chOff x="0" y="0"/>
          <a:chExt cx="0" cy="0"/>
        </a:xfrm>
      </p:grpSpPr>
      <p:pic>
        <p:nvPicPr>
          <p:cNvPr descr="image.png" id="129" name="Google Shape;129;p17"/>
          <p:cNvPicPr preferRelativeResize="0"/>
          <p:nvPr/>
        </p:nvPicPr>
        <p:blipFill rotWithShape="1">
          <a:blip r:embed="rId3">
            <a:alphaModFix/>
          </a:blip>
          <a:srcRect b="0" l="0" r="0" t="0"/>
          <a:stretch/>
        </p:blipFill>
        <p:spPr>
          <a:xfrm>
            <a:off x="0" y="0"/>
            <a:ext cx="12192000" cy="6858000"/>
          </a:xfrm>
          <a:prstGeom prst="rect">
            <a:avLst/>
          </a:prstGeom>
          <a:noFill/>
          <a:ln>
            <a:noFill/>
          </a:ln>
        </p:spPr>
      </p:pic>
      <p:graphicFrame>
        <p:nvGraphicFramePr>
          <p:cNvPr id="130" name="Google Shape;130;p17"/>
          <p:cNvGraphicFramePr/>
          <p:nvPr/>
        </p:nvGraphicFramePr>
        <p:xfrm>
          <a:off x="571500" y="2347912"/>
          <a:ext cx="3000000" cy="3000000"/>
        </p:xfrm>
        <a:graphic>
          <a:graphicData uri="http://schemas.openxmlformats.org/drawingml/2006/table">
            <a:tbl>
              <a:tblPr bandRow="1" firstRow="1">
                <a:noFill/>
                <a:tableStyleId>{7B0B7C85-2802-4CDB-BBE7-17E29F7E854C}</a:tableStyleId>
              </a:tblPr>
              <a:tblGrid>
                <a:gridCol w="2381250"/>
                <a:gridCol w="8667750"/>
              </a:tblGrid>
              <a:tr h="561975">
                <a:tc>
                  <a:txBody>
                    <a:bodyPr/>
                    <a:lstStyle/>
                    <a:p>
                      <a:pPr indent="0" lvl="0" marL="0" marR="0" rtl="0" algn="l">
                        <a:spcBef>
                          <a:spcPts val="0"/>
                        </a:spcBef>
                        <a:spcAft>
                          <a:spcPts val="0"/>
                        </a:spcAft>
                        <a:buNone/>
                      </a:pPr>
                      <a:r>
                        <a:rPr b="1" i="0" lang="en-US" sz="1200" u="none" cap="none" strike="noStrike">
                          <a:solidFill>
                            <a:srgbClr val="DEFF9A"/>
                          </a:solidFill>
                          <a:latin typeface="Urbanist"/>
                          <a:ea typeface="Urbanist"/>
                          <a:cs typeface="Urbanist"/>
                          <a:sym typeface="Urbanist"/>
                        </a:rPr>
                        <a:t>Role</a:t>
                      </a:r>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11111"/>
                    </a:solidFill>
                  </a:tcPr>
                </a:tc>
                <a:tc>
                  <a:txBody>
                    <a:bodyPr/>
                    <a:lstStyle/>
                    <a:p>
                      <a:pPr indent="0" lvl="0" marL="0" marR="0" rtl="0" algn="l">
                        <a:spcBef>
                          <a:spcPts val="0"/>
                        </a:spcBef>
                        <a:spcAft>
                          <a:spcPts val="0"/>
                        </a:spcAft>
                        <a:buNone/>
                      </a:pPr>
                      <a:r>
                        <a:rPr b="1" i="0" lang="en-US" sz="1200" u="none" cap="none" strike="noStrike">
                          <a:solidFill>
                            <a:srgbClr val="DEFF9A"/>
                          </a:solidFill>
                          <a:latin typeface="Urbanist"/>
                          <a:ea typeface="Urbanist"/>
                          <a:cs typeface="Urbanist"/>
                          <a:sym typeface="Urbanist"/>
                        </a:rPr>
                        <a:t>Standardized D101-24 Definition</a:t>
                      </a:r>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11111"/>
                    </a:solidFill>
                  </a:tcPr>
                </a:tc>
              </a:tr>
              <a:tr h="561975">
                <a:tc>
                  <a:txBody>
                    <a:bodyPr/>
                    <a:lstStyle/>
                    <a:p>
                      <a:pPr indent="0" lvl="0" marL="0" marR="0" rtl="0" algn="l">
                        <a:spcBef>
                          <a:spcPts val="0"/>
                        </a:spcBef>
                        <a:spcAft>
                          <a:spcPts val="0"/>
                        </a:spcAft>
                        <a:buNone/>
                      </a:pPr>
                      <a:r>
                        <a:rPr b="1" i="0" lang="en-US" sz="1500" u="none" cap="none" strike="noStrike">
                          <a:latin typeface="Lato"/>
                          <a:ea typeface="Lato"/>
                          <a:cs typeface="Lato"/>
                          <a:sym typeface="Lato"/>
                        </a:rPr>
                        <a:t>Contractor</a:t>
                      </a:r>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b="0" i="0" lang="en-US" sz="1500" u="none" cap="none" strike="noStrike">
                          <a:latin typeface="Lato"/>
                          <a:ea typeface="Lato"/>
                          <a:cs typeface="Lato"/>
                          <a:sym typeface="Lato"/>
                        </a:rPr>
                        <a:t>The party furnishing the work and materials for placement or installation.</a:t>
                      </a:r>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61975">
                <a:tc>
                  <a:txBody>
                    <a:bodyPr/>
                    <a:lstStyle/>
                    <a:p>
                      <a:pPr indent="0" lvl="0" marL="0" marR="0" rtl="0" algn="l">
                        <a:spcBef>
                          <a:spcPts val="0"/>
                        </a:spcBef>
                        <a:spcAft>
                          <a:spcPts val="0"/>
                        </a:spcAft>
                        <a:buNone/>
                      </a:pPr>
                      <a:r>
                        <a:rPr b="1" i="0" lang="en-US" sz="1500" u="none" cap="none" strike="noStrike">
                          <a:latin typeface="Lato"/>
                          <a:ea typeface="Lato"/>
                          <a:cs typeface="Lato"/>
                          <a:sym typeface="Lato"/>
                        </a:rPr>
                        <a:t>Engineer</a:t>
                      </a:r>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b="0" i="0" lang="en-US" sz="1500" u="none" cap="none" strike="noStrike">
                          <a:latin typeface="Lato"/>
                          <a:ea typeface="Lato"/>
                          <a:cs typeface="Lato"/>
                          <a:sym typeface="Lato"/>
                        </a:rPr>
                        <a:t>Qualified Owner employee or engineering firm engaged to prepare specifications.</a:t>
                      </a:r>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61975">
                <a:tc>
                  <a:txBody>
                    <a:bodyPr/>
                    <a:lstStyle/>
                    <a:p>
                      <a:pPr indent="0" lvl="0" marL="0" marR="0" rtl="0" algn="l">
                        <a:spcBef>
                          <a:spcPts val="0"/>
                        </a:spcBef>
                        <a:spcAft>
                          <a:spcPts val="0"/>
                        </a:spcAft>
                        <a:buNone/>
                      </a:pPr>
                      <a:r>
                        <a:rPr b="1" i="0" lang="en-US" sz="1500" u="none" cap="none" strike="noStrike">
                          <a:latin typeface="Lato"/>
                          <a:ea typeface="Lato"/>
                          <a:cs typeface="Lato"/>
                          <a:sym typeface="Lato"/>
                        </a:rPr>
                        <a:t>Observer</a:t>
                      </a:r>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b="0" i="0" lang="en-US" sz="1500" u="none" cap="none" strike="noStrike">
                          <a:latin typeface="Lato"/>
                          <a:ea typeface="Lato"/>
                          <a:cs typeface="Lato"/>
                          <a:sym typeface="Lato"/>
                        </a:rPr>
                        <a:t>Authorized representative of the Observation Co. or Owner assigned to the work.</a:t>
                      </a:r>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61975">
                <a:tc>
                  <a:txBody>
                    <a:bodyPr/>
                    <a:lstStyle/>
                    <a:p>
                      <a:pPr indent="0" lvl="0" marL="0" marR="0" rtl="0" algn="l">
                        <a:spcBef>
                          <a:spcPts val="0"/>
                        </a:spcBef>
                        <a:spcAft>
                          <a:spcPts val="0"/>
                        </a:spcAft>
                        <a:buNone/>
                      </a:pPr>
                      <a:r>
                        <a:rPr b="1" i="0" lang="en-US" sz="1500" u="none" cap="none" strike="noStrike">
                          <a:latin typeface="Lato"/>
                          <a:ea typeface="Lato"/>
                          <a:cs typeface="Lato"/>
                          <a:sym typeface="Lato"/>
                        </a:rPr>
                        <a:t>Observation Co.</a:t>
                      </a:r>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b="0" i="0" lang="en-US" sz="1500" u="none" cap="none" strike="noStrike">
                          <a:latin typeface="Lato"/>
                          <a:ea typeface="Lato"/>
                          <a:cs typeface="Lato"/>
                          <a:sym typeface="Lato"/>
                        </a:rPr>
                        <a:t>Qualified third-party firm that observes the Contractor's work on behalf of the Owner.</a:t>
                      </a:r>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61975">
                <a:tc>
                  <a:txBody>
                    <a:bodyPr/>
                    <a:lstStyle/>
                    <a:p>
                      <a:pPr indent="0" lvl="0" marL="0" marR="0" rtl="0" algn="l">
                        <a:spcBef>
                          <a:spcPts val="0"/>
                        </a:spcBef>
                        <a:spcAft>
                          <a:spcPts val="0"/>
                        </a:spcAft>
                        <a:buNone/>
                      </a:pPr>
                      <a:r>
                        <a:rPr b="1" lang="en-US" sz="1500">
                          <a:highlight>
                            <a:srgbClr val="DEFF9A"/>
                          </a:highlight>
                          <a:latin typeface="Lato"/>
                          <a:ea typeface="Lato"/>
                          <a:cs typeface="Lato"/>
                          <a:sym typeface="Lato"/>
                        </a:rPr>
                        <a:t>Owner</a:t>
                      </a:r>
                      <a:endParaRPr b="1" i="0" sz="1500" u="none" cap="none" strike="noStrike">
                        <a:highlight>
                          <a:srgbClr val="DEFF9A"/>
                        </a:highlight>
                        <a:latin typeface="Lato"/>
                        <a:ea typeface="Lato"/>
                        <a:cs typeface="Lato"/>
                        <a:sym typeface="Lato"/>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rPr lang="en-US" sz="1500">
                          <a:highlight>
                            <a:srgbClr val="DEFF9A"/>
                          </a:highlight>
                          <a:latin typeface="Lato"/>
                          <a:ea typeface="Lato"/>
                          <a:cs typeface="Lato"/>
                          <a:sym typeface="Lato"/>
                        </a:rPr>
                        <a:t>The asset-holding utility, municipality, water supply company, or district on whose behalf the project is executed, and who holds the ultimate authority to specify optional features , dictate reporting granularity , authorize project modifications , and accept or reject completed construction items.  </a:t>
                      </a:r>
                      <a:endParaRPr b="0" i="0" sz="1500" u="none" cap="none" strike="noStrike">
                        <a:highlight>
                          <a:srgbClr val="DEFF9A"/>
                        </a:highlight>
                        <a:latin typeface="Lato"/>
                        <a:ea typeface="Lato"/>
                        <a:cs typeface="Lato"/>
                        <a:sym typeface="Lato"/>
                      </a:endParaRPr>
                    </a:p>
                  </a:txBody>
                  <a:tcPr marT="25400" marB="25400" marR="63500" marL="635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131" name="Google Shape;131;p17"/>
          <p:cNvSpPr/>
          <p:nvPr/>
        </p:nvSpPr>
        <p:spPr>
          <a:xfrm>
            <a:off x="571500" y="2805112"/>
            <a:ext cx="2381400" cy="19200"/>
          </a:xfrm>
          <a:prstGeom prst="rect">
            <a:avLst/>
          </a:prstGeom>
          <a:solidFill>
            <a:srgbClr val="DEFF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2" name="Google Shape;132;p17"/>
          <p:cNvSpPr/>
          <p:nvPr/>
        </p:nvSpPr>
        <p:spPr>
          <a:xfrm>
            <a:off x="2952750" y="2805112"/>
            <a:ext cx="8667900" cy="19200"/>
          </a:xfrm>
          <a:prstGeom prst="rect">
            <a:avLst/>
          </a:prstGeom>
          <a:solidFill>
            <a:srgbClr val="DEFF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3" name="Google Shape;133;p17"/>
          <p:cNvSpPr/>
          <p:nvPr/>
        </p:nvSpPr>
        <p:spPr>
          <a:xfrm>
            <a:off x="571500" y="3400425"/>
            <a:ext cx="2381400" cy="9600"/>
          </a:xfrm>
          <a:prstGeom prst="rect">
            <a:avLst/>
          </a:prstGeom>
          <a:solidFill>
            <a:srgbClr val="3333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4" name="Google Shape;134;p17"/>
          <p:cNvSpPr/>
          <p:nvPr/>
        </p:nvSpPr>
        <p:spPr>
          <a:xfrm>
            <a:off x="2952750" y="3400425"/>
            <a:ext cx="8667900" cy="9600"/>
          </a:xfrm>
          <a:prstGeom prst="rect">
            <a:avLst/>
          </a:prstGeom>
          <a:solidFill>
            <a:srgbClr val="3333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5" name="Google Shape;135;p17"/>
          <p:cNvSpPr/>
          <p:nvPr/>
        </p:nvSpPr>
        <p:spPr>
          <a:xfrm>
            <a:off x="571500" y="3981450"/>
            <a:ext cx="2381400" cy="9600"/>
          </a:xfrm>
          <a:prstGeom prst="rect">
            <a:avLst/>
          </a:prstGeom>
          <a:solidFill>
            <a:srgbClr val="3333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6" name="Google Shape;136;p17"/>
          <p:cNvSpPr/>
          <p:nvPr/>
        </p:nvSpPr>
        <p:spPr>
          <a:xfrm>
            <a:off x="2952750" y="3981450"/>
            <a:ext cx="8667900" cy="9600"/>
          </a:xfrm>
          <a:prstGeom prst="rect">
            <a:avLst/>
          </a:prstGeom>
          <a:solidFill>
            <a:srgbClr val="3333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7" name="Google Shape;137;p17"/>
          <p:cNvSpPr/>
          <p:nvPr/>
        </p:nvSpPr>
        <p:spPr>
          <a:xfrm>
            <a:off x="571500" y="4562475"/>
            <a:ext cx="2381400" cy="9600"/>
          </a:xfrm>
          <a:prstGeom prst="rect">
            <a:avLst/>
          </a:prstGeom>
          <a:solidFill>
            <a:srgbClr val="3333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8" name="Google Shape;138;p17"/>
          <p:cNvSpPr/>
          <p:nvPr/>
        </p:nvSpPr>
        <p:spPr>
          <a:xfrm>
            <a:off x="2952750" y="4562475"/>
            <a:ext cx="8667900" cy="9600"/>
          </a:xfrm>
          <a:prstGeom prst="rect">
            <a:avLst/>
          </a:prstGeom>
          <a:solidFill>
            <a:srgbClr val="3333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9" name="Google Shape;139;p17"/>
          <p:cNvSpPr/>
          <p:nvPr/>
        </p:nvSpPr>
        <p:spPr>
          <a:xfrm>
            <a:off x="571500" y="5143500"/>
            <a:ext cx="2381400" cy="9600"/>
          </a:xfrm>
          <a:prstGeom prst="rect">
            <a:avLst/>
          </a:prstGeom>
          <a:solidFill>
            <a:srgbClr val="3333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0" name="Google Shape;140;p17"/>
          <p:cNvSpPr/>
          <p:nvPr/>
        </p:nvSpPr>
        <p:spPr>
          <a:xfrm>
            <a:off x="2952750" y="5143500"/>
            <a:ext cx="8667900" cy="9600"/>
          </a:xfrm>
          <a:prstGeom prst="rect">
            <a:avLst/>
          </a:prstGeom>
          <a:solidFill>
            <a:srgbClr val="3333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1" name="Google Shape;141;p17"/>
          <p:cNvSpPr txBox="1"/>
          <p:nvPr/>
        </p:nvSpPr>
        <p:spPr>
          <a:xfrm>
            <a:off x="571500" y="476250"/>
            <a:ext cx="11601600" cy="554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SECTION 3 </a:t>
            </a:r>
            <a:r>
              <a:rPr b="1" i="0" lang="en-US" sz="3600" u="none" cap="none" strike="noStrike">
                <a:solidFill>
                  <a:srgbClr val="F5F5F5"/>
                </a:solidFill>
                <a:latin typeface="Urbanist"/>
                <a:ea typeface="Urbanist"/>
                <a:cs typeface="Urbanist"/>
                <a:sym typeface="Urbanist"/>
              </a:rPr>
              <a:t>KEY DEFINITIONS AND ROLES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45" name="Shape 145"/>
        <p:cNvGrpSpPr/>
        <p:nvPr/>
      </p:nvGrpSpPr>
      <p:grpSpPr>
        <a:xfrm>
          <a:off x="0" y="0"/>
          <a:ext cx="0" cy="0"/>
          <a:chOff x="0" y="0"/>
          <a:chExt cx="0" cy="0"/>
        </a:xfrm>
      </p:grpSpPr>
      <p:sp>
        <p:nvSpPr>
          <p:cNvPr id="146" name="Google Shape;146;p18"/>
          <p:cNvSpPr txBox="1"/>
          <p:nvPr/>
        </p:nvSpPr>
        <p:spPr>
          <a:xfrm>
            <a:off x="197550" y="1545850"/>
            <a:ext cx="11796900" cy="12315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4000">
                <a:solidFill>
                  <a:srgbClr val="F5F5F5"/>
                </a:solidFill>
                <a:latin typeface="Urbanist"/>
                <a:ea typeface="Urbanist"/>
                <a:cs typeface="Urbanist"/>
                <a:sym typeface="Urbanist"/>
              </a:rPr>
              <a:t>SECTION 4 INSPECTION OF NEW TANK CONSTRUCTION</a:t>
            </a:r>
            <a:endParaRPr sz="1800"/>
          </a:p>
        </p:txBody>
      </p:sp>
      <p:sp>
        <p:nvSpPr>
          <p:cNvPr id="147" name="Google Shape;147;p18"/>
          <p:cNvSpPr txBox="1"/>
          <p:nvPr/>
        </p:nvSpPr>
        <p:spPr>
          <a:xfrm>
            <a:off x="571500" y="3609975"/>
            <a:ext cx="11049000" cy="369300"/>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lang="en-US" sz="2400">
                <a:solidFill>
                  <a:srgbClr val="DAFFDE"/>
                </a:solidFill>
                <a:latin typeface="Lato"/>
                <a:ea typeface="Lato"/>
                <a:cs typeface="Lato"/>
                <a:sym typeface="Lato"/>
              </a:rPr>
              <a:t>Where the fun begins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51" name="Shape 151"/>
        <p:cNvGrpSpPr/>
        <p:nvPr/>
      </p:nvGrpSpPr>
      <p:grpSpPr>
        <a:xfrm>
          <a:off x="0" y="0"/>
          <a:ext cx="0" cy="0"/>
          <a:chOff x="0" y="0"/>
          <a:chExt cx="0" cy="0"/>
        </a:xfrm>
      </p:grpSpPr>
      <p:pic>
        <p:nvPicPr>
          <p:cNvPr descr="image.png" id="152" name="Google Shape;152;p1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3" name="Google Shape;153;p19"/>
          <p:cNvSpPr txBox="1"/>
          <p:nvPr/>
        </p:nvSpPr>
        <p:spPr>
          <a:xfrm>
            <a:off x="571500" y="476250"/>
            <a:ext cx="5800800" cy="11082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4.1 </a:t>
            </a:r>
            <a:r>
              <a:rPr b="1" i="0" lang="en-US" sz="3600" u="none" cap="none" strike="noStrike">
                <a:solidFill>
                  <a:srgbClr val="F5F5F5"/>
                </a:solidFill>
                <a:latin typeface="Urbanist"/>
                <a:ea typeface="Urbanist"/>
                <a:cs typeface="Urbanist"/>
                <a:sym typeface="Urbanist"/>
              </a:rPr>
              <a:t>GEOTECHNICAL SUBSURFACE WORK</a:t>
            </a:r>
            <a:endParaRPr/>
          </a:p>
        </p:txBody>
      </p:sp>
      <p:pic>
        <p:nvPicPr>
          <p:cNvPr descr="image.png" id="154" name="Google Shape;154;p19"/>
          <p:cNvPicPr preferRelativeResize="0"/>
          <p:nvPr/>
        </p:nvPicPr>
        <p:blipFill rotWithShape="1">
          <a:blip r:embed="rId4">
            <a:alphaModFix/>
          </a:blip>
          <a:srcRect b="0" l="0" r="0" t="0"/>
          <a:stretch/>
        </p:blipFill>
        <p:spPr>
          <a:xfrm>
            <a:off x="6096000" y="0"/>
            <a:ext cx="6096000" cy="6858000"/>
          </a:xfrm>
          <a:prstGeom prst="rect">
            <a:avLst/>
          </a:prstGeom>
          <a:noFill/>
          <a:ln>
            <a:noFill/>
          </a:ln>
        </p:spPr>
      </p:pic>
      <p:sp>
        <p:nvSpPr>
          <p:cNvPr id="155" name="Google Shape;155;p19"/>
          <p:cNvSpPr txBox="1"/>
          <p:nvPr/>
        </p:nvSpPr>
        <p:spPr>
          <a:xfrm>
            <a:off x="571500" y="2657475"/>
            <a:ext cx="5524500" cy="5772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1" i="0" lang="en-US" sz="1500" u="none" cap="none" strike="noStrike">
                <a:solidFill>
                  <a:srgbClr val="DAFFDE"/>
                </a:solidFill>
                <a:latin typeface="Lato"/>
                <a:ea typeface="Lato"/>
                <a:cs typeface="Lato"/>
                <a:sym typeface="Lato"/>
              </a:rPr>
              <a:t>Sec 4.1.1:</a:t>
            </a:r>
            <a:r>
              <a:rPr b="0" i="0" lang="en-US" sz="1500" u="none" cap="none" strike="noStrike">
                <a:solidFill>
                  <a:srgbClr val="DAFFDE"/>
                </a:solidFill>
                <a:latin typeface="Lato"/>
                <a:ea typeface="Lato"/>
                <a:cs typeface="Lato"/>
                <a:sym typeface="Lato"/>
              </a:rPr>
              <a:t> Investigation must be supervised by a Geotechnical PE licensed in the construction state.</a:t>
            </a:r>
            <a:endParaRPr/>
          </a:p>
        </p:txBody>
      </p:sp>
      <p:sp>
        <p:nvSpPr>
          <p:cNvPr id="156" name="Google Shape;156;p19"/>
          <p:cNvSpPr txBox="1"/>
          <p:nvPr/>
        </p:nvSpPr>
        <p:spPr>
          <a:xfrm>
            <a:off x="571500" y="3609975"/>
            <a:ext cx="5524500" cy="9234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1" i="0" lang="en-US" sz="1500" u="none" cap="none" strike="noStrike">
                <a:solidFill>
                  <a:srgbClr val="DAFFDE"/>
                </a:solidFill>
                <a:latin typeface="Lato"/>
                <a:ea typeface="Lato"/>
                <a:cs typeface="Lato"/>
                <a:sym typeface="Lato"/>
              </a:rPr>
              <a:t>Sec 4.1.2:</a:t>
            </a:r>
            <a:r>
              <a:rPr b="0" i="0" lang="en-US" sz="1500" u="none" cap="none" strike="noStrike">
                <a:solidFill>
                  <a:srgbClr val="DAFFDE"/>
                </a:solidFill>
                <a:latin typeface="Lato"/>
                <a:ea typeface="Lato"/>
                <a:cs typeface="Lato"/>
                <a:sym typeface="Lato"/>
              </a:rPr>
              <a:t> Reports must explicitly evaluate rock presence, expansive clays, flood plain suitability, seismic liquefaction, and differential settlement.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60" name="Shape 160"/>
        <p:cNvGrpSpPr/>
        <p:nvPr/>
      </p:nvGrpSpPr>
      <p:grpSpPr>
        <a:xfrm>
          <a:off x="0" y="0"/>
          <a:ext cx="0" cy="0"/>
          <a:chOff x="0" y="0"/>
          <a:chExt cx="0" cy="0"/>
        </a:xfrm>
      </p:grpSpPr>
      <p:pic>
        <p:nvPicPr>
          <p:cNvPr descr="image.png" id="161" name="Google Shape;161;p20"/>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descr="image.png" id="162" name="Google Shape;162;p20"/>
          <p:cNvPicPr preferRelativeResize="0"/>
          <p:nvPr/>
        </p:nvPicPr>
        <p:blipFill rotWithShape="1">
          <a:blip r:embed="rId4">
            <a:alphaModFix/>
          </a:blip>
          <a:srcRect b="0" l="0" r="0" t="0"/>
          <a:stretch/>
        </p:blipFill>
        <p:spPr>
          <a:xfrm>
            <a:off x="571500" y="1847850"/>
            <a:ext cx="4419600" cy="3810000"/>
          </a:xfrm>
          <a:prstGeom prst="rect">
            <a:avLst/>
          </a:prstGeom>
          <a:noFill/>
          <a:ln>
            <a:noFill/>
          </a:ln>
        </p:spPr>
      </p:pic>
      <p:pic>
        <p:nvPicPr>
          <p:cNvPr descr="image.png" id="163" name="Google Shape;163;p20"/>
          <p:cNvPicPr preferRelativeResize="0"/>
          <p:nvPr/>
        </p:nvPicPr>
        <p:blipFill rotWithShape="1">
          <a:blip r:embed="rId5">
            <a:alphaModFix/>
          </a:blip>
          <a:srcRect b="0" l="0" r="0" t="0"/>
          <a:stretch/>
        </p:blipFill>
        <p:spPr>
          <a:xfrm>
            <a:off x="5276850" y="1847850"/>
            <a:ext cx="3076575" cy="3810000"/>
          </a:xfrm>
          <a:prstGeom prst="rect">
            <a:avLst/>
          </a:prstGeom>
          <a:noFill/>
          <a:ln>
            <a:noFill/>
          </a:ln>
        </p:spPr>
      </p:pic>
      <p:pic>
        <p:nvPicPr>
          <p:cNvPr descr="image.png" id="164" name="Google Shape;164;p20"/>
          <p:cNvPicPr preferRelativeResize="0"/>
          <p:nvPr/>
        </p:nvPicPr>
        <p:blipFill rotWithShape="1">
          <a:blip r:embed="rId5">
            <a:alphaModFix/>
          </a:blip>
          <a:srcRect b="0" l="0" r="0" t="0"/>
          <a:stretch/>
        </p:blipFill>
        <p:spPr>
          <a:xfrm>
            <a:off x="8543925" y="1847850"/>
            <a:ext cx="3076575" cy="3810000"/>
          </a:xfrm>
          <a:prstGeom prst="rect">
            <a:avLst/>
          </a:prstGeom>
          <a:noFill/>
          <a:ln>
            <a:noFill/>
          </a:ln>
        </p:spPr>
      </p:pic>
      <p:sp>
        <p:nvSpPr>
          <p:cNvPr id="165" name="Google Shape;165;p20"/>
          <p:cNvSpPr txBox="1"/>
          <p:nvPr/>
        </p:nvSpPr>
        <p:spPr>
          <a:xfrm>
            <a:off x="866775" y="2143125"/>
            <a:ext cx="4020502" cy="36195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latin typeface="Urbanist"/>
                <a:ea typeface="Urbanist"/>
                <a:cs typeface="Urbanist"/>
                <a:sym typeface="Urbanist"/>
              </a:rPr>
              <a:t>Pre-Pour Defense</a:t>
            </a:r>
            <a:endParaRPr/>
          </a:p>
        </p:txBody>
      </p:sp>
      <p:sp>
        <p:nvSpPr>
          <p:cNvPr id="166" name="Google Shape;166;p20"/>
          <p:cNvSpPr txBox="1"/>
          <p:nvPr/>
        </p:nvSpPr>
        <p:spPr>
          <a:xfrm>
            <a:off x="866775" y="2695575"/>
            <a:ext cx="3829050" cy="11430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Proper foundation evaluation ensures the infrastructure survives its intended life cycle. Checks include rebar clearance, overlap verification, and batch ticket timing.</a:t>
            </a:r>
            <a:endParaRPr/>
          </a:p>
        </p:txBody>
      </p:sp>
      <p:pic>
        <p:nvPicPr>
          <p:cNvPr descr="image.png" id="167" name="Google Shape;167;p20"/>
          <p:cNvPicPr preferRelativeResize="0"/>
          <p:nvPr/>
        </p:nvPicPr>
        <p:blipFill rotWithShape="1">
          <a:blip r:embed="rId6">
            <a:alphaModFix/>
          </a:blip>
          <a:srcRect b="0" l="0" r="0" t="0"/>
          <a:stretch/>
        </p:blipFill>
        <p:spPr>
          <a:xfrm>
            <a:off x="5286375" y="1857375"/>
            <a:ext cx="3057525" cy="3790950"/>
          </a:xfrm>
          <a:prstGeom prst="rect">
            <a:avLst/>
          </a:prstGeom>
          <a:noFill/>
          <a:ln>
            <a:noFill/>
          </a:ln>
        </p:spPr>
      </p:pic>
      <p:pic>
        <p:nvPicPr>
          <p:cNvPr descr="image.png" id="168" name="Google Shape;168;p20"/>
          <p:cNvPicPr preferRelativeResize="0"/>
          <p:nvPr/>
        </p:nvPicPr>
        <p:blipFill rotWithShape="1">
          <a:blip r:embed="rId7">
            <a:alphaModFix/>
          </a:blip>
          <a:srcRect b="0" l="0" r="0" t="0"/>
          <a:stretch/>
        </p:blipFill>
        <p:spPr>
          <a:xfrm>
            <a:off x="8553450" y="1857375"/>
            <a:ext cx="3057525" cy="3790950"/>
          </a:xfrm>
          <a:prstGeom prst="rect">
            <a:avLst/>
          </a:prstGeom>
          <a:noFill/>
          <a:ln>
            <a:noFill/>
          </a:ln>
        </p:spPr>
      </p:pic>
      <p:sp>
        <p:nvSpPr>
          <p:cNvPr id="169" name="Google Shape;169;p20"/>
          <p:cNvSpPr txBox="1"/>
          <p:nvPr/>
        </p:nvSpPr>
        <p:spPr>
          <a:xfrm>
            <a:off x="571500" y="476250"/>
            <a:ext cx="11601600" cy="554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4.2 </a:t>
            </a:r>
            <a:r>
              <a:rPr b="1" i="0" lang="en-US" sz="3600" u="none" cap="none" strike="noStrike">
                <a:solidFill>
                  <a:srgbClr val="F5F5F5"/>
                </a:solidFill>
                <a:latin typeface="Urbanist"/>
                <a:ea typeface="Urbanist"/>
                <a:cs typeface="Urbanist"/>
                <a:sym typeface="Urbanist"/>
              </a:rPr>
              <a:t>FOUNDATION INSPECTION INTEGRITY</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73" name="Shape 173"/>
        <p:cNvGrpSpPr/>
        <p:nvPr/>
      </p:nvGrpSpPr>
      <p:grpSpPr>
        <a:xfrm>
          <a:off x="0" y="0"/>
          <a:ext cx="0" cy="0"/>
          <a:chOff x="0" y="0"/>
          <a:chExt cx="0" cy="0"/>
        </a:xfrm>
      </p:grpSpPr>
      <p:pic>
        <p:nvPicPr>
          <p:cNvPr descr="image.png" id="174" name="Google Shape;174;p21"/>
          <p:cNvPicPr preferRelativeResize="0"/>
          <p:nvPr/>
        </p:nvPicPr>
        <p:blipFill rotWithShape="1">
          <a:blip r:embed="rId3">
            <a:alphaModFix/>
          </a:blip>
          <a:srcRect b="0" l="0" r="0" t="0"/>
          <a:stretch/>
        </p:blipFill>
        <p:spPr>
          <a:xfrm>
            <a:off x="0" y="45275"/>
            <a:ext cx="12192000" cy="6858000"/>
          </a:xfrm>
          <a:prstGeom prst="rect">
            <a:avLst/>
          </a:prstGeom>
          <a:noFill/>
          <a:ln>
            <a:noFill/>
          </a:ln>
        </p:spPr>
      </p:pic>
      <p:pic>
        <p:nvPicPr>
          <p:cNvPr descr="image.png" id="175" name="Google Shape;175;p21"/>
          <p:cNvPicPr preferRelativeResize="0"/>
          <p:nvPr/>
        </p:nvPicPr>
        <p:blipFill rotWithShape="1">
          <a:blip r:embed="rId4">
            <a:alphaModFix/>
          </a:blip>
          <a:srcRect b="0" l="0" r="0" t="0"/>
          <a:stretch/>
        </p:blipFill>
        <p:spPr>
          <a:xfrm>
            <a:off x="6381750" y="1847850"/>
            <a:ext cx="5238750" cy="3810000"/>
          </a:xfrm>
          <a:prstGeom prst="rect">
            <a:avLst/>
          </a:prstGeom>
          <a:noFill/>
          <a:ln>
            <a:noFill/>
          </a:ln>
        </p:spPr>
      </p:pic>
      <p:sp>
        <p:nvSpPr>
          <p:cNvPr id="176" name="Google Shape;176;p21"/>
          <p:cNvSpPr txBox="1"/>
          <p:nvPr/>
        </p:nvSpPr>
        <p:spPr>
          <a:xfrm>
            <a:off x="571500" y="1847850"/>
            <a:ext cx="5500687" cy="36195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i="0" lang="en-US" sz="2400" u="none" cap="none" strike="noStrike">
                <a:solidFill>
                  <a:srgbClr val="DEFF9A"/>
                </a:solidFill>
                <a:latin typeface="Urbanist"/>
                <a:ea typeface="Urbanist"/>
                <a:cs typeface="Urbanist"/>
                <a:sym typeface="Urbanist"/>
              </a:rPr>
              <a:t>Technical Paper Trails</a:t>
            </a:r>
            <a:endParaRPr/>
          </a:p>
        </p:txBody>
      </p:sp>
      <p:sp>
        <p:nvSpPr>
          <p:cNvPr id="177" name="Google Shape;177;p21"/>
          <p:cNvSpPr txBox="1"/>
          <p:nvPr/>
        </p:nvSpPr>
        <p:spPr>
          <a:xfrm>
            <a:off x="571500" y="2400300"/>
            <a:ext cx="5238900" cy="5772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i="0" lang="en-US" sz="1500" u="none" cap="none" strike="noStrike">
                <a:solidFill>
                  <a:srgbClr val="DAFFDE"/>
                </a:solidFill>
                <a:latin typeface="Lato"/>
                <a:ea typeface="Lato"/>
                <a:cs typeface="Lato"/>
                <a:sym typeface="Lato"/>
              </a:rPr>
              <a:t>Records correspondence between all parties. High-resolution digital files (pictorial/video) are recommended.</a:t>
            </a:r>
            <a:endParaRPr/>
          </a:p>
        </p:txBody>
      </p:sp>
      <p:sp>
        <p:nvSpPr>
          <p:cNvPr id="178" name="Google Shape;178;p21"/>
          <p:cNvSpPr txBox="1"/>
          <p:nvPr/>
        </p:nvSpPr>
        <p:spPr>
          <a:xfrm>
            <a:off x="571500" y="3162300"/>
            <a:ext cx="5238900" cy="11697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1" i="0" lang="en-US" sz="1900" u="none" cap="none" strike="noStrike">
                <a:solidFill>
                  <a:srgbClr val="DAFFDE"/>
                </a:solidFill>
                <a:latin typeface="Lato"/>
                <a:ea typeface="Lato"/>
                <a:cs typeface="Lato"/>
                <a:sym typeface="Lato"/>
              </a:rPr>
              <a:t>Owner Control:</a:t>
            </a:r>
            <a:r>
              <a:rPr b="0" i="0" lang="en-US" sz="1900" u="none" cap="none" strike="noStrike">
                <a:solidFill>
                  <a:srgbClr val="DAFFDE"/>
                </a:solidFill>
                <a:latin typeface="Lato"/>
                <a:ea typeface="Lato"/>
                <a:cs typeface="Lato"/>
                <a:sym typeface="Lato"/>
              </a:rPr>
              <a:t> The standard highlights that the owner should dictate specific report granularity to match their unique operational risk.</a:t>
            </a:r>
            <a:endParaRPr sz="1800"/>
          </a:p>
        </p:txBody>
      </p:sp>
      <p:pic>
        <p:nvPicPr>
          <p:cNvPr descr="image.png" id="179" name="Google Shape;179;p21"/>
          <p:cNvPicPr preferRelativeResize="0"/>
          <p:nvPr/>
        </p:nvPicPr>
        <p:blipFill rotWithShape="1">
          <a:blip r:embed="rId5">
            <a:alphaModFix/>
          </a:blip>
          <a:srcRect b="0" l="0" r="0" t="0"/>
          <a:stretch/>
        </p:blipFill>
        <p:spPr>
          <a:xfrm>
            <a:off x="6391275" y="1857375"/>
            <a:ext cx="5219700" cy="3790950"/>
          </a:xfrm>
          <a:prstGeom prst="rect">
            <a:avLst/>
          </a:prstGeom>
          <a:noFill/>
          <a:ln>
            <a:noFill/>
          </a:ln>
        </p:spPr>
      </p:pic>
      <p:sp>
        <p:nvSpPr>
          <p:cNvPr id="180" name="Google Shape;180;p21"/>
          <p:cNvSpPr txBox="1"/>
          <p:nvPr/>
        </p:nvSpPr>
        <p:spPr>
          <a:xfrm>
            <a:off x="571500" y="476250"/>
            <a:ext cx="11601600" cy="11082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3600">
                <a:solidFill>
                  <a:srgbClr val="F5F5F5"/>
                </a:solidFill>
                <a:latin typeface="Urbanist"/>
                <a:ea typeface="Urbanist"/>
                <a:cs typeface="Urbanist"/>
                <a:sym typeface="Urbanist"/>
              </a:rPr>
              <a:t>SECTION 4.3 C</a:t>
            </a:r>
            <a:r>
              <a:rPr b="1" i="0" lang="en-US" sz="3600" u="none" cap="none" strike="noStrike">
                <a:solidFill>
                  <a:srgbClr val="F5F5F5"/>
                </a:solidFill>
                <a:latin typeface="Urbanist"/>
                <a:ea typeface="Urbanist"/>
                <a:cs typeface="Urbanist"/>
                <a:sym typeface="Urbanist"/>
              </a:rPr>
              <a:t>ONSTRUCTION QUALITY </a:t>
            </a:r>
            <a:r>
              <a:rPr b="1" i="0" lang="en-US" sz="3600" u="sng" cap="none" strike="noStrike">
                <a:solidFill>
                  <a:srgbClr val="F5F5F5"/>
                </a:solidFill>
                <a:latin typeface="Urbanist"/>
                <a:ea typeface="Urbanist"/>
                <a:cs typeface="Urbanist"/>
                <a:sym typeface="Urbanist"/>
              </a:rPr>
              <a:t>DOCUMENTATION</a:t>
            </a:r>
            <a:endParaRPr u="sng"/>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