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38"/>
  </p:notesMasterIdLst>
  <p:sldIdLst>
    <p:sldId id="397" r:id="rId2"/>
    <p:sldId id="622" r:id="rId3"/>
    <p:sldId id="563" r:id="rId4"/>
    <p:sldId id="459" r:id="rId5"/>
    <p:sldId id="463" r:id="rId6"/>
    <p:sldId id="565" r:id="rId7"/>
    <p:sldId id="592" r:id="rId8"/>
    <p:sldId id="593" r:id="rId9"/>
    <p:sldId id="594" r:id="rId10"/>
    <p:sldId id="595" r:id="rId11"/>
    <p:sldId id="598" r:id="rId12"/>
    <p:sldId id="600" r:id="rId13"/>
    <p:sldId id="500" r:id="rId14"/>
    <p:sldId id="497" r:id="rId15"/>
    <p:sldId id="573" r:id="rId16"/>
    <p:sldId id="582" r:id="rId17"/>
    <p:sldId id="614" r:id="rId18"/>
    <p:sldId id="613" r:id="rId19"/>
    <p:sldId id="615" r:id="rId20"/>
    <p:sldId id="584" r:id="rId21"/>
    <p:sldId id="585" r:id="rId22"/>
    <p:sldId id="606" r:id="rId23"/>
    <p:sldId id="612" r:id="rId24"/>
    <p:sldId id="610" r:id="rId25"/>
    <p:sldId id="601" r:id="rId26"/>
    <p:sldId id="602" r:id="rId27"/>
    <p:sldId id="603" r:id="rId28"/>
    <p:sldId id="604" r:id="rId29"/>
    <p:sldId id="617" r:id="rId30"/>
    <p:sldId id="611" r:id="rId31"/>
    <p:sldId id="621" r:id="rId32"/>
    <p:sldId id="377" r:id="rId33"/>
    <p:sldId id="507" r:id="rId34"/>
    <p:sldId id="620" r:id="rId35"/>
    <p:sldId id="618" r:id="rId36"/>
    <p:sldId id="61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DA7CE-918A-455B-843D-CDBBCDBA6B62}" v="16" dt="2021-08-02T14:30:26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89643" autoAdjust="0"/>
  </p:normalViewPr>
  <p:slideViewPr>
    <p:cSldViewPr snapToGrid="0">
      <p:cViewPr varScale="1">
        <p:scale>
          <a:sx n="97" d="100"/>
          <a:sy n="97" d="100"/>
        </p:scale>
        <p:origin x="3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10890152896987"/>
          <c:y val="3.1180633824900061E-2"/>
          <c:w val="0.77871115923291767"/>
          <c:h val="0.8112429802291787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53-44CD-9279-62C7A6804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59683040"/>
        <c:axId val="-559664000"/>
      </c:scatterChart>
      <c:valAx>
        <c:axId val="-559683040"/>
        <c:scaling>
          <c:logBase val="10"/>
          <c:orientation val="minMax"/>
          <c:max val="9.9999999999999995E+32"/>
          <c:min val="1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Electron 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density (m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-3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)</a:t>
                </a:r>
                <a:endParaRPr lang="en-US" sz="18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110798444563132"/>
              <c:y val="0.915879502910420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59664000"/>
        <c:crosses val="autoZero"/>
        <c:crossBetween val="midCat"/>
        <c:majorUnit val="1000000"/>
      </c:valAx>
      <c:valAx>
        <c:axId val="-559664000"/>
        <c:scaling>
          <c:logBase val="10"/>
          <c:orientation val="minMax"/>
          <c:max val="1000000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Plasma</a:t>
                </a:r>
                <a:r>
                  <a:rPr lang="en-US" sz="1800" b="1" baseline="0" dirty="0">
                    <a:solidFill>
                      <a:schemeClr val="tx1"/>
                    </a:solidFill>
                  </a:rPr>
                  <a:t> temperature (K)</a:t>
                </a:r>
                <a:endParaRPr lang="en-US" sz="18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5277870780323211E-3"/>
              <c:y val="0.196443149384106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59683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0.66094</cdr:x>
      <cdr:y>0.05008</cdr:y>
    </cdr:from>
    <cdr:to>
      <cdr:x>0.81504</cdr:x>
      <cdr:y>0.22101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4362C50-86AF-48A1-A079-3C795AF4867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25843" y="260121"/>
          <a:ext cx="961959" cy="88772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9E42-B36E-4403-8DA2-75BECFF066A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E04CE-F953-49B8-A868-793BB2EFD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4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3C120-EBF5-4791-9D37-B85D8FF2106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86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have also fully characterized the system with respect to electrical and properties such as breakdown voltage and energy per pulse </a:t>
            </a:r>
          </a:p>
          <a:p>
            <a:r>
              <a:rPr lang="en-US" dirty="0"/>
              <a:t>- As well as plasma prosperities such as gas temperature, electron density, electron energy, and plasma volume</a:t>
            </a:r>
          </a:p>
          <a:p>
            <a:r>
              <a:rPr lang="en-US" dirty="0"/>
              <a:t>- By employing various chemical probes we can also investigate mass and energy transfer between gas and liquid phases as well as the plasma channel</a:t>
            </a:r>
          </a:p>
          <a:p>
            <a:r>
              <a:rPr lang="en-US" dirty="0"/>
              <a:t>- For example we can employ a highly water soluble OH probe to investigate the mass transferrer of OH into the liquid film.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50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Starts from case 6 </a:t>
            </a:r>
            <a:r>
              <a:rPr lang="en-US" dirty="0" err="1"/>
              <a:t>dioxane</a:t>
            </a:r>
            <a:r>
              <a:rPr lang="en-US" dirty="0"/>
              <a:t>-TOC-</a:t>
            </a:r>
            <a:r>
              <a:rPr lang="en-US" dirty="0" err="1"/>
              <a:t>comparision</a:t>
            </a:r>
            <a:r>
              <a:rPr lang="en-US" dirty="0"/>
              <a:t> between these two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C8C59-46E4-4441-861A-9E0522E8A7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5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52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20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8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from our work – not meant to be exhaustive – there are other methods as well, diaphragm</a:t>
            </a:r>
            <a:r>
              <a:rPr lang="en-US" baseline="0" dirty="0"/>
              <a:t> discharge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9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review of the fundamental aspects of this topic will be published</a:t>
            </a:r>
            <a:r>
              <a:rPr lang="en-US" baseline="0" dirty="0"/>
              <a:t> based upon the Lorentz Workshop held in Leiden Netherlands summer of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9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–liquid plasma and the interactions of plasma at the surface of a liquid can be quite complex</a:t>
            </a:r>
          </a:p>
          <a:p>
            <a:endParaRPr lang="en-US" dirty="0"/>
          </a:p>
          <a:p>
            <a:r>
              <a:rPr lang="en-US" dirty="0"/>
              <a:t>Here we are not dealing with underwater discharges per se – have published extensively on that subject in previous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0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species – simplified</a:t>
            </a:r>
            <a:r>
              <a:rPr lang="en-US" baseline="0" dirty="0"/>
              <a:t> with oxygen and hydrogen only – not 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1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a few of the many ways to generate plasma at the</a:t>
            </a:r>
            <a:r>
              <a:rPr lang="en-US" baseline="0" dirty="0"/>
              <a:t> interface with liquid water.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focus on the continuous flow small reactor since we can control the gas and liquids (semi-independently)</a:t>
            </a:r>
            <a:r>
              <a:rPr lang="en-US" baseline="0" dirty="0"/>
              <a:t> and can focus on a small section of the plasma at the gas-liquid interface.</a:t>
            </a:r>
          </a:p>
          <a:p>
            <a:endParaRPr lang="en-US" baseline="0" dirty="0"/>
          </a:p>
          <a:p>
            <a:r>
              <a:rPr lang="en-US" baseline="0" dirty="0"/>
              <a:t>Show where electrodes are placed.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77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This is </a:t>
            </a:r>
            <a:r>
              <a:rPr lang="en-US" b="1" dirty="0"/>
              <a:t>process schematic </a:t>
            </a:r>
            <a:r>
              <a:rPr lang="en-US" dirty="0"/>
              <a:t>for the water film plasma reactor system</a:t>
            </a:r>
          </a:p>
          <a:p>
            <a:r>
              <a:rPr lang="en-US" dirty="0"/>
              <a:t>- </a:t>
            </a:r>
            <a:r>
              <a:rPr lang="en-US" b="1" dirty="0"/>
              <a:t>The inputs to this system </a:t>
            </a:r>
            <a:r>
              <a:rPr lang="en-US" dirty="0"/>
              <a:t>are water, delivered with a high pressure reciprocating pump.  And a high pressure gas source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</a:t>
            </a:r>
            <a:r>
              <a:rPr lang="en-US" b="1" dirty="0"/>
              <a:t>gas/liquid mixture enters and exits </a:t>
            </a:r>
            <a:r>
              <a:rPr lang="en-US" dirty="0"/>
              <a:t>the plasma discharge region through </a:t>
            </a:r>
            <a:r>
              <a:rPr lang="en-US" b="1" dirty="0"/>
              <a:t>S.S. inlet capillary tubes </a:t>
            </a:r>
            <a:r>
              <a:rPr lang="en-US" dirty="0"/>
              <a:t>which also act as the plasma electrodes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After exiting </a:t>
            </a:r>
            <a:r>
              <a:rPr lang="en-US" dirty="0"/>
              <a:t>they system the gas liquid mixture is </a:t>
            </a:r>
            <a:r>
              <a:rPr lang="en-US" b="1" dirty="0"/>
              <a:t>separated</a:t>
            </a:r>
            <a:r>
              <a:rPr lang="en-US" dirty="0"/>
              <a:t> and can be </a:t>
            </a:r>
            <a:r>
              <a:rPr lang="en-US" b="1" dirty="0"/>
              <a:t>analyzed by several analytical quantification techniques </a:t>
            </a:r>
            <a:r>
              <a:rPr lang="en-US" dirty="0"/>
              <a:t>we have available, including IC, GC, FTIR and UV vis.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 </a:t>
            </a:r>
            <a:r>
              <a:rPr lang="en-US" b="1" dirty="0"/>
              <a:t>commercially available power supply</a:t>
            </a:r>
            <a:r>
              <a:rPr lang="en-US" dirty="0"/>
              <a:t> is used to generate the plasma discharge and </a:t>
            </a:r>
            <a:r>
              <a:rPr lang="en-US" b="1" dirty="0"/>
              <a:t>current and voltage are measured with a </a:t>
            </a:r>
            <a:r>
              <a:rPr lang="en-US" b="1" dirty="0" err="1"/>
              <a:t>rogowski</a:t>
            </a:r>
            <a:r>
              <a:rPr lang="en-US" b="1" dirty="0"/>
              <a:t> coil </a:t>
            </a:r>
            <a:r>
              <a:rPr lang="en-US" dirty="0"/>
              <a:t>centered around the discharge region and an </a:t>
            </a:r>
            <a:r>
              <a:rPr lang="en-US" b="1" dirty="0"/>
              <a:t>HV probe </a:t>
            </a:r>
            <a:r>
              <a:rPr lang="en-US" dirty="0"/>
              <a:t>attached across the electrodes.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finally, </a:t>
            </a:r>
            <a:r>
              <a:rPr lang="en-US" b="1" dirty="0"/>
              <a:t>plasma diagnostics are performed with OES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We have also performed extensive </a:t>
            </a:r>
            <a:r>
              <a:rPr lang="en-US" b="1" dirty="0"/>
              <a:t>high speed imaging to assess </a:t>
            </a:r>
            <a:r>
              <a:rPr lang="en-US" dirty="0"/>
              <a:t>what is physically occurring inside the plasma discharge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04CE-F953-49B8-A868-793BB2EFDB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5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Gas and liquid phases </a:t>
            </a:r>
          </a:p>
          <a:p>
            <a:r>
              <a:rPr lang="en-US" baseline="0" dirty="0"/>
              <a:t>- Plasma propagates along interface</a:t>
            </a:r>
          </a:p>
          <a:p>
            <a:r>
              <a:rPr lang="en-US" baseline="0" dirty="0"/>
              <a:t>- Then long exposure </a:t>
            </a:r>
          </a:p>
          <a:p>
            <a:r>
              <a:rPr lang="en-US" baseline="0" dirty="0"/>
              <a:t>- Fast exposure</a:t>
            </a:r>
          </a:p>
          <a:p>
            <a:r>
              <a:rPr lang="en-US" baseline="0" dirty="0"/>
              <a:t>- Show video</a:t>
            </a:r>
            <a:endParaRPr lang="en-US" dirty="0"/>
          </a:p>
          <a:p>
            <a:endParaRPr lang="en-US" dirty="0"/>
          </a:p>
          <a:p>
            <a:r>
              <a:rPr lang="en-US" baseline="0" dirty="0"/>
              <a:t>- Can also use images to estimate gas and liquid volumes to calculate residence time</a:t>
            </a:r>
          </a:p>
          <a:p>
            <a:endParaRPr lang="en-US" baseline="0" dirty="0"/>
          </a:p>
          <a:p>
            <a:r>
              <a:rPr lang="en-US" baseline="0" dirty="0"/>
              <a:t>- As well as analyze flow patters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3C120-EBF5-4791-9D37-B85D8FF2106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8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0EAD-FFDA-4966-AE4B-982EACF105A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2AD8-8FE1-45E8-803F-89018AC6DB3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2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F47A-0540-447E-B55F-62C362E27BB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3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174E-6947-400A-A867-27031A61AA3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7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C13-54E0-427B-A846-43641222882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9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C6A4-F8BB-4CC9-BE5A-F16D9197D45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2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4B6E-ED37-4CA9-ABC6-C7709AE6EB2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1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2ECB-8FC1-4D8F-A71B-73604A867F1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B21A-A62F-43C5-8946-54B17AB5DCE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4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1597-187D-4D32-8510-25FBCC67E6B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F6B-012E-4FD7-B26E-C7874BEE11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0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BCF16-B95E-434A-A271-325F82B201D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8/2/2021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146" y="2368436"/>
            <a:ext cx="8157069" cy="477343"/>
          </a:xfrm>
        </p:spPr>
        <p:txBody>
          <a:bodyPr>
            <a:noAutofit/>
          </a:bodyPr>
          <a:lstStyle/>
          <a:p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Robert J. Wandell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Rachel Gallan, Radha Bulusu, Karam Eeso, Mojtaba Nouri, *Youneng Tang, *Bruce R. Locke</a:t>
            </a: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9403" y="1009991"/>
            <a:ext cx="6887726" cy="12161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PFAS Removal in Gas-Liquid Plasma Reactors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0100" y="3526953"/>
            <a:ext cx="621516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Department of Chemical and Biomedical Engineering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Department of Civil and Environmental Engineering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FAMU-FSU College of Engineering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Tallahassee, FL</a:t>
            </a:r>
          </a:p>
          <a:p>
            <a:pPr algn="ctr"/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80100" y="4955352"/>
            <a:ext cx="6676225" cy="1501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Funding and Collaboration</a:t>
            </a:r>
          </a:p>
          <a:p>
            <a:pPr marL="0" indent="0" algn="ctr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National Science Foundation </a:t>
            </a: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CBET – 1236225, 1702166</a:t>
            </a:r>
          </a:p>
          <a:p>
            <a:pPr marL="0" indent="0" algn="ctr">
              <a:buNone/>
            </a:pPr>
            <a:r>
              <a:rPr lang="en-US" alt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Hinkley</a:t>
            </a: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Center for Solid and Hazardous Waste Management</a:t>
            </a:r>
          </a:p>
          <a:p>
            <a:pPr marL="0" indent="0" algn="ctr">
              <a:buNone/>
            </a:pPr>
            <a:r>
              <a:rPr lang="en-US" alt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Geosyntec</a:t>
            </a: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/FSU Research Agreement</a:t>
            </a:r>
          </a:p>
          <a:p>
            <a:pPr marL="0" indent="0" algn="ctr">
              <a:buNone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Florida Department of Environmental Protection – PFAS analysis</a:t>
            </a:r>
          </a:p>
          <a:p>
            <a:pPr marL="0" indent="0" algn="ctr">
              <a:buNone/>
            </a:pP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Professor Igor </a:t>
            </a:r>
            <a:r>
              <a:rPr lang="en-US" alt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Alabugin</a:t>
            </a:r>
            <a:r>
              <a:rPr lang="en-US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– FSU Department of Chemistry and Biochemistry</a:t>
            </a:r>
          </a:p>
          <a:p>
            <a:pPr marL="0" indent="0" algn="ctr">
              <a:buNone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7" y="5036694"/>
            <a:ext cx="126841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7" y="98724"/>
            <a:ext cx="2779355" cy="908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E0673-AE7B-4DEC-91BD-5AFC07E31FF6}"/>
              </a:ext>
            </a:extLst>
          </p:cNvPr>
          <p:cNvSpPr txBox="1"/>
          <p:nvPr/>
        </p:nvSpPr>
        <p:spPr>
          <a:xfrm>
            <a:off x="4971826" y="3056458"/>
            <a:ext cx="2117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*Principal Investigators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C172-A039-4453-90C1-5817701D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2" name="Picture 2" descr="https://encrypted-tbn3.gstatic.com/images?q=tbn:ANd9GcTslx4Kh1j0LrgEax5z0OZK1u8sCu7MmHNWEM_P-Sy1fe2OGrQA">
            <a:extLst>
              <a:ext uri="{FF2B5EF4-FFF2-40B4-BE49-F238E27FC236}">
                <a16:creationId xmlns:a16="http://schemas.microsoft.com/office/drawing/2014/main" id="{76E54B9D-E6DA-4DA5-96F5-3D33CA9D3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444" y1="19111" x2="12444" y2="19111"/>
                        <a14:foregroundMark x1="24000" y1="10667" x2="24000" y2="10667"/>
                        <a14:foregroundMark x1="51111" y1="38667" x2="51111" y2="38667"/>
                        <a14:foregroundMark x1="38667" y1="39556" x2="38667" y2="39556"/>
                        <a14:backgroundMark x1="34667" y1="889" x2="34667" y2="889"/>
                        <a14:backgroundMark x1="36889" y1="444" x2="36889" y2="444"/>
                        <a14:backgroundMark x1="38667" y1="444" x2="38667" y2="444"/>
                        <a14:backgroundMark x1="40889" y1="444" x2="40889" y2="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"/>
          <a:stretch/>
        </p:blipFill>
        <p:spPr bwMode="auto">
          <a:xfrm>
            <a:off x="8037129" y="93316"/>
            <a:ext cx="880324" cy="8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4E2EF52-4DEF-49D1-89EB-6AD99BEB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4895887"/>
            <a:ext cx="2000250" cy="77152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B65AF75-E2BF-4B2A-9E62-8F6791A3A0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4" b="37595"/>
          <a:stretch/>
        </p:blipFill>
        <p:spPr>
          <a:xfrm>
            <a:off x="6764594" y="4320447"/>
            <a:ext cx="2379406" cy="5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6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18" y="-8759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Reactor/Plasma Characterization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90" y="4254131"/>
            <a:ext cx="4325407" cy="165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B7D26D-04A1-4F38-AA2C-CEFE3956A685}"/>
              </a:ext>
            </a:extLst>
          </p:cNvPr>
          <p:cNvSpPr txBox="1">
            <a:spLocks/>
          </p:cNvSpPr>
          <p:nvPr/>
        </p:nvSpPr>
        <p:spPr>
          <a:xfrm>
            <a:off x="127602" y="1237972"/>
            <a:ext cx="5904533" cy="29543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Electrical properties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Breakdown voltage, and rise rate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Peak / total current per pulse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Energy per pulse / Power</a:t>
            </a:r>
          </a:p>
          <a:p>
            <a:pPr marL="457200" lvl="1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Plasma properties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(time averaged OES)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Plasma gas temperature ≈ 500 K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Electron density ≈ 4 x 10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Electron energy ≈ 4 eV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Plasma volume ≈ 0.04 mm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8AD362-64AD-4FDA-961E-1F556814D84A}"/>
              </a:ext>
            </a:extLst>
          </p:cNvPr>
          <p:cNvGrpSpPr/>
          <p:nvPr/>
        </p:nvGrpSpPr>
        <p:grpSpPr>
          <a:xfrm>
            <a:off x="4486340" y="530638"/>
            <a:ext cx="4078983" cy="3336603"/>
            <a:chOff x="4325734" y="1225613"/>
            <a:chExt cx="4360851" cy="355636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41EC33-CB35-4278-B526-861BBC700D2C}"/>
                </a:ext>
              </a:extLst>
            </p:cNvPr>
            <p:cNvSpPr txBox="1"/>
            <p:nvPr/>
          </p:nvSpPr>
          <p:spPr>
            <a:xfrm>
              <a:off x="4325734" y="1225613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u="sng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87BA20-88B9-45F5-BC42-E19F4BAF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157" y="2207405"/>
              <a:ext cx="3814111" cy="1989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4FD38B-F0D7-4183-A575-2B0EF9B077D0}"/>
                </a:ext>
              </a:extLst>
            </p:cNvPr>
            <p:cNvSpPr txBox="1"/>
            <p:nvPr/>
          </p:nvSpPr>
          <p:spPr>
            <a:xfrm>
              <a:off x="4967233" y="4135650"/>
              <a:ext cx="3719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5.5 kV peak, 0.3 kV/ns, 3 A peak,</a:t>
              </a:r>
            </a:p>
            <a:p>
              <a:r>
                <a:rPr lang="en-US" sz="1400" dirty="0"/>
                <a:t>150 </a:t>
              </a:r>
              <a:r>
                <a:rPr lang="en-US" sz="1400" dirty="0">
                  <a:latin typeface="Symbol" panose="05050102010706020507" pitchFamily="18" charset="2"/>
                </a:rPr>
                <a:t>m</a:t>
              </a:r>
              <a:r>
                <a:rPr lang="en-US" sz="1400" dirty="0"/>
                <a:t>J/pulse, 0.30 W @ 2 kHz (argon)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9446BB-02C2-4713-9788-EAA7293FB92B}"/>
                </a:ext>
              </a:extLst>
            </p:cNvPr>
            <p:cNvSpPr txBox="1"/>
            <p:nvPr/>
          </p:nvSpPr>
          <p:spPr>
            <a:xfrm>
              <a:off x="5020799" y="2313455"/>
              <a:ext cx="868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voltage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0258BF-0BFA-48CF-B3EA-B1CCC4D30DA2}"/>
                </a:ext>
              </a:extLst>
            </p:cNvPr>
            <p:cNvSpPr txBox="1"/>
            <p:nvPr/>
          </p:nvSpPr>
          <p:spPr>
            <a:xfrm>
              <a:off x="6843505" y="2291053"/>
              <a:ext cx="87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current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3D3951-4C6C-410E-9F55-8763BC3EBE4A}"/>
                </a:ext>
              </a:extLst>
            </p:cNvPr>
            <p:cNvCxnSpPr>
              <a:cxnSpLocks/>
            </p:cNvCxnSpPr>
            <p:nvPr/>
          </p:nvCxnSpPr>
          <p:spPr>
            <a:xfrm>
              <a:off x="5492053" y="2682787"/>
              <a:ext cx="328875" cy="276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9D08AA-DA37-4DE4-B761-27385C061B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1981" y="2608432"/>
              <a:ext cx="421525" cy="1031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68A35CA-503C-4F06-92D4-E42CE328F1DA}"/>
              </a:ext>
            </a:extLst>
          </p:cNvPr>
          <p:cNvSpPr/>
          <p:nvPr/>
        </p:nvSpPr>
        <p:spPr>
          <a:xfrm>
            <a:off x="4003650" y="6539046"/>
            <a:ext cx="6918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(Hsieh et al. 2016, Wandell et al. 2018, Wang et al. 2018, 2019)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895B4A-9FEC-465E-8B8D-37A221FFDF69}"/>
              </a:ext>
            </a:extLst>
          </p:cNvPr>
          <p:cNvSpPr/>
          <p:nvPr/>
        </p:nvSpPr>
        <p:spPr>
          <a:xfrm>
            <a:off x="127602" y="4567381"/>
            <a:ext cx="4572000" cy="1184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Mass and energy transfer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Liquid and gas (film theory)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Liquid and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Chemical probes (scavengers)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50BFE-CAE8-4E90-9088-7D240828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3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362" y="114634"/>
            <a:ext cx="8229600" cy="9872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Power Supplies - Nanopulsers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236911" y="1175525"/>
            <a:ext cx="4784900" cy="5592851"/>
            <a:chOff x="4236911" y="1175525"/>
            <a:chExt cx="4784900" cy="5592851"/>
          </a:xfrm>
        </p:grpSpPr>
        <p:sp>
          <p:nvSpPr>
            <p:cNvPr id="14" name="TextBox 13"/>
            <p:cNvSpPr txBox="1"/>
            <p:nvPr/>
          </p:nvSpPr>
          <p:spPr>
            <a:xfrm>
              <a:off x="4325734" y="1225613"/>
              <a:ext cx="4628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2) Eagle Harbor Technologies (commercial)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36911" y="1175525"/>
              <a:ext cx="4784900" cy="55928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3246" y="4212574"/>
              <a:ext cx="3298960" cy="165673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3157" y="2207405"/>
              <a:ext cx="3814111" cy="1989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634248" y="1598121"/>
              <a:ext cx="4069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kHz, 5.5 kV peak, 20 ns (rise), 0.3 kV/ns,</a:t>
              </a:r>
            </a:p>
            <a:p>
              <a:r>
                <a:rPr lang="en-US" dirty="0"/>
                <a:t>150 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J/pulse, 0.30 W, argon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44211" y="2423767"/>
              <a:ext cx="868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voltage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4838" y="2583426"/>
              <a:ext cx="87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current</a:t>
              </a:r>
            </a:p>
          </p:txBody>
        </p:sp>
        <p:cxnSp>
          <p:nvCxnSpPr>
            <p:cNvPr id="13" name="Straight Arrow Connector 12"/>
            <p:cNvCxnSpPr>
              <a:stCxn id="25" idx="2"/>
            </p:cNvCxnSpPr>
            <p:nvPr/>
          </p:nvCxnSpPr>
          <p:spPr>
            <a:xfrm>
              <a:off x="5478561" y="2793099"/>
              <a:ext cx="328875" cy="276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435107" y="2947174"/>
              <a:ext cx="283027" cy="1999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739579" y="4533133"/>
              <a:ext cx="78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power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7574" y="5951602"/>
              <a:ext cx="3125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Frequency range:   to 10 kHz</a:t>
              </a:r>
            </a:p>
            <a:p>
              <a:r>
                <a:rPr lang="en-US" u="sng" dirty="0"/>
                <a:t>Pulse width range: 20 to 260 ns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0229" y="1234758"/>
            <a:ext cx="3781418" cy="5533618"/>
            <a:chOff x="210229" y="1234758"/>
            <a:chExt cx="3781418" cy="5533618"/>
          </a:xfrm>
        </p:grpSpPr>
        <p:sp>
          <p:nvSpPr>
            <p:cNvPr id="15" name="TextBox 14"/>
            <p:cNvSpPr txBox="1"/>
            <p:nvPr/>
          </p:nvSpPr>
          <p:spPr>
            <a:xfrm>
              <a:off x="378350" y="1274439"/>
              <a:ext cx="3394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1) Airity Technologies (custom)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0229" y="1234758"/>
              <a:ext cx="3781418" cy="553361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9404" y="1655651"/>
              <a:ext cx="31486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kHz, 3.8 kV peak, 140 ns (rise)</a:t>
              </a:r>
            </a:p>
            <a:p>
              <a:r>
                <a:rPr lang="en-US" dirty="0"/>
                <a:t>130 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J/pulse, 0.13 W, argon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33801" y="2714886"/>
              <a:ext cx="87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current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1639" y="2410618"/>
              <a:ext cx="868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voltage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80338" y="4318579"/>
              <a:ext cx="78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power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1410" y="5933709"/>
              <a:ext cx="30484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Energy:  80 to 140 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J/pulse</a:t>
              </a:r>
            </a:p>
            <a:p>
              <a:r>
                <a:rPr lang="en-US" u="sng" dirty="0"/>
                <a:t>Frequency Ranges: to &gt; 60 kHz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228" y="2538599"/>
              <a:ext cx="3645724" cy="3206774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3A971-6F6A-4168-9A4E-BB07D8A4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23" y="282083"/>
            <a:ext cx="8484732" cy="7867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Influence of Liquid Conductivity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(Eagle Harbor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nanopulser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9674" y="1660387"/>
            <a:ext cx="74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Argon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8564" y="166038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1" y="2060962"/>
            <a:ext cx="4263079" cy="256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85" y="2060962"/>
            <a:ext cx="4260685" cy="25632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159" y="4845317"/>
            <a:ext cx="8989682" cy="11387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Plasma properties relatively unaffected by large changes in liquid conductivity.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(Discharges effectively in near seawater, (seawater = 50 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/cm), conductivity.)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Unique for nano-pulsers (not found with microsecond pulser), fast rise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Some effects of conductivity above 36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/cm seen for argon, but not helium.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9429" y="6519446"/>
            <a:ext cx="2214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(Wang et al.,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40DA-3346-443B-9F3B-BF7E2DDE48DF}"/>
              </a:ext>
            </a:extLst>
          </p:cNvPr>
          <p:cNvSpPr txBox="1"/>
          <p:nvPr/>
        </p:nvSpPr>
        <p:spPr>
          <a:xfrm>
            <a:off x="2222090" y="5984374"/>
            <a:ext cx="393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Essential for treating real world samples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24106-8F17-48CF-9635-F56C6887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6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11" y="1688176"/>
            <a:ext cx="3870604" cy="4089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36573" y="1635308"/>
            <a:ext cx="48250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Example Application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Partial degradation of 1,4 </a:t>
            </a:r>
            <a:r>
              <a:rPr lang="en-US" dirty="0" err="1"/>
              <a:t>dioxane</a:t>
            </a:r>
            <a:r>
              <a:rPr lang="en-US" dirty="0"/>
              <a:t> by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1, 4 </a:t>
            </a:r>
            <a:r>
              <a:rPr lang="en-US" dirty="0" err="1"/>
              <a:t>dioxane</a:t>
            </a:r>
            <a:r>
              <a:rPr lang="en-US" dirty="0"/>
              <a:t> highly water soluble, non-volatile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Emerging groundwater contaminant found in combination with chlorinated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Mineralization in bioreactor after plasma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Seeking to improve overall efficiency by reducing overall energy cost by combining plasma for initial degradation with bioreactor for complete </a:t>
            </a:r>
            <a:r>
              <a:rPr lang="en-US" dirty="0" err="1"/>
              <a:t>mineriization</a:t>
            </a:r>
            <a:r>
              <a:rPr lang="en-US" dirty="0"/>
              <a:t> of products from plasma.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3115" y="156173"/>
            <a:ext cx="8229600" cy="1143000"/>
          </a:xfrm>
        </p:spPr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Post-plasma Considerations</a:t>
            </a:r>
            <a:br>
              <a:rPr lang="en-US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1,4 dioxane degradation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5646" y="6488668"/>
            <a:ext cx="194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Xiong</a:t>
            </a:r>
            <a:r>
              <a:rPr lang="en-US" dirty="0"/>
              <a:t> et al., 2019)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748F4-1C11-4576-89C6-DA7933A6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5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407" y="237092"/>
            <a:ext cx="86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Plasma/Bioreactor Treatment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8" y="1339803"/>
            <a:ext cx="4253942" cy="2620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910" y="1339803"/>
            <a:ext cx="4388405" cy="3473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8864" y="1011402"/>
            <a:ext cx="284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reactor performance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3381" y="998102"/>
            <a:ext cx="24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Bioreactor performance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634" y="4734410"/>
            <a:ext cx="7795320" cy="17543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Optimum HRT in plasma reactor occurs when majority of </a:t>
            </a:r>
            <a:r>
              <a:rPr lang="en-US" dirty="0" err="1"/>
              <a:t>dioxane</a:t>
            </a:r>
            <a:r>
              <a:rPr lang="en-US" dirty="0"/>
              <a:t> is converted to intermediates in plasma reactor, but organic products remain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Plasma degrades 1, 4 </a:t>
            </a:r>
            <a:r>
              <a:rPr lang="en-US" dirty="0" err="1"/>
              <a:t>dioxane</a:t>
            </a:r>
            <a:r>
              <a:rPr lang="en-US" dirty="0"/>
              <a:t>; bioreactor degrades remaining products.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Plasma/bioreactor utilizes 5 times less power than plasma alone</a:t>
            </a:r>
          </a:p>
          <a:p>
            <a:r>
              <a:rPr lang="en-US" dirty="0"/>
              <a:t>         and bioreactor is about 5 times faster than without plasma.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Bioreactor alone can only partially remove 1, 4 dioxane and organic carbon.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6642AF-CCE5-4F3E-85B2-552FA9CE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97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Dioxane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Plasma Degradation Pathway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(liquid phase, ·OH based)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66" y="1503488"/>
            <a:ext cx="5427917" cy="405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216" y="2084832"/>
            <a:ext cx="2594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(boxed products detected</a:t>
            </a:r>
          </a:p>
          <a:p>
            <a:r>
              <a:rPr lang="en-US" dirty="0"/>
              <a:t>By GC/MS and NMR)</a:t>
            </a:r>
          </a:p>
        </p:txBody>
      </p:sp>
      <p:sp>
        <p:nvSpPr>
          <p:cNvPr id="4" name="Oval 3"/>
          <p:cNvSpPr/>
          <p:nvPr/>
        </p:nvSpPr>
        <p:spPr>
          <a:xfrm>
            <a:off x="440971" y="3358543"/>
            <a:ext cx="493615" cy="517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54677" y="6271327"/>
            <a:ext cx="5132559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Products from 1, 4 </a:t>
            </a:r>
            <a:r>
              <a:rPr lang="en-US" dirty="0" err="1"/>
              <a:t>dioxane</a:t>
            </a:r>
            <a:r>
              <a:rPr lang="en-US" dirty="0"/>
              <a:t> suggest oxidation by ·OH.</a:t>
            </a:r>
          </a:p>
        </p:txBody>
      </p:sp>
      <p:sp>
        <p:nvSpPr>
          <p:cNvPr id="6" name="Rectangle 5"/>
          <p:cNvSpPr/>
          <p:nvPr/>
        </p:nvSpPr>
        <p:spPr>
          <a:xfrm>
            <a:off x="934586" y="1541207"/>
            <a:ext cx="598811" cy="3931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7037" y="2044204"/>
            <a:ext cx="416360" cy="411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9534" y="3358543"/>
            <a:ext cx="519239" cy="4619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4587" y="3239185"/>
            <a:ext cx="444388" cy="283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9374" y="4798607"/>
            <a:ext cx="598811" cy="22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73940" y="3876434"/>
            <a:ext cx="706943" cy="3317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96586" y="5279207"/>
            <a:ext cx="917788" cy="22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9374" y="5279207"/>
            <a:ext cx="780600" cy="22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88774" y="5287007"/>
            <a:ext cx="511200" cy="22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2088" y="2825207"/>
            <a:ext cx="425486" cy="22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1287" y="2044204"/>
            <a:ext cx="247650" cy="411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768B4-DC83-49C2-BB7C-DCD53917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3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FAA11B-BB73-4683-BCED-8EF33A8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6" y="195033"/>
            <a:ext cx="8855469" cy="57905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Perfluorinated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alkylated substances (PFASs)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B5B214-AA35-42FB-9247-03BFD9C0DFBB}"/>
              </a:ext>
            </a:extLst>
          </p:cNvPr>
          <p:cNvGrpSpPr/>
          <p:nvPr/>
        </p:nvGrpSpPr>
        <p:grpSpPr>
          <a:xfrm>
            <a:off x="375508" y="4870475"/>
            <a:ext cx="3891256" cy="1652133"/>
            <a:chOff x="375508" y="4870475"/>
            <a:chExt cx="3891256" cy="16521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735E16-6B42-414C-ADC1-2C4D0109C488}"/>
                </a:ext>
              </a:extLst>
            </p:cNvPr>
            <p:cNvSpPr txBox="1"/>
            <p:nvPr/>
          </p:nvSpPr>
          <p:spPr>
            <a:xfrm>
              <a:off x="375508" y="5599278"/>
              <a:ext cx="3891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Perfluorooctanoic acid (PFOA)</a:t>
              </a:r>
            </a:p>
            <a:p>
              <a:r>
                <a:rPr lang="en-US" sz="1350" dirty="0"/>
                <a:t>Chemical formula – C</a:t>
              </a:r>
              <a:r>
                <a:rPr lang="en-US" sz="1350" baseline="-25000" dirty="0"/>
                <a:t>8</a:t>
              </a:r>
              <a:r>
                <a:rPr lang="en-US" sz="1350" dirty="0"/>
                <a:t>HF</a:t>
              </a:r>
              <a:r>
                <a:rPr lang="en-US" sz="1350" baseline="-25000" dirty="0"/>
                <a:t>15</a:t>
              </a:r>
              <a:r>
                <a:rPr lang="en-US" sz="1350" dirty="0"/>
                <a:t>O</a:t>
              </a:r>
              <a:r>
                <a:rPr lang="en-US" sz="1350" baseline="-25000" dirty="0"/>
                <a:t>2</a:t>
              </a:r>
              <a:endParaRPr lang="en-US" sz="1350" dirty="0"/>
            </a:p>
            <a:p>
              <a:r>
                <a:rPr lang="en-US" sz="1350" dirty="0"/>
                <a:t>Molecular weight – 414 g/mole</a:t>
              </a:r>
            </a:p>
            <a:p>
              <a:r>
                <a:rPr lang="en-US" sz="1350" dirty="0"/>
                <a:t>Boiling point – 189°C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680DEF-8B50-4F0A-91D7-EBAD14AA1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22" y="4870475"/>
              <a:ext cx="1885626" cy="626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88D5C3D-4818-42BD-91B5-67BF27DE380C}"/>
              </a:ext>
            </a:extLst>
          </p:cNvPr>
          <p:cNvSpPr txBox="1"/>
          <p:nvPr/>
        </p:nvSpPr>
        <p:spPr>
          <a:xfrm>
            <a:off x="223450" y="878671"/>
            <a:ext cx="800967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economic player for major chemical production companies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in emulsion polymerization to produce fluoropolymers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Extremely resistant to heat and chemical reactions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Teflon coatings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Extreme surfactant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Firefighting foams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Paint industry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Clothing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 billion annual market for use in stain repellents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$100 million annual market for use in polishes, paints, and coatings</a:t>
            </a:r>
          </a:p>
        </p:txBody>
      </p:sp>
      <p:pic>
        <p:nvPicPr>
          <p:cNvPr id="14" name="Picture 13" descr="A picture containing blue, accessory&#10;&#10;Description automatically generated">
            <a:extLst>
              <a:ext uri="{FF2B5EF4-FFF2-40B4-BE49-F238E27FC236}">
                <a16:creationId xmlns:a16="http://schemas.microsoft.com/office/drawing/2014/main" id="{9CE1F343-528A-4EBC-82D8-3E13398E7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46" y="953358"/>
            <a:ext cx="1827039" cy="15408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14B252-9839-466F-84F5-9812091497B9}"/>
              </a:ext>
            </a:extLst>
          </p:cNvPr>
          <p:cNvSpPr txBox="1"/>
          <p:nvPr/>
        </p:nvSpPr>
        <p:spPr>
          <a:xfrm>
            <a:off x="6867788" y="2454066"/>
            <a:ext cx="2052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Fluorine-containing repellent makes fabrics water-resistant</a:t>
            </a:r>
          </a:p>
          <a:p>
            <a:pPr algn="ctr"/>
            <a:r>
              <a:rPr lang="en-US" sz="1600" dirty="0"/>
              <a:t>(Wikipedia)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326-78CF-44A4-B874-83808D62CACF}"/>
              </a:ext>
            </a:extLst>
          </p:cNvPr>
          <p:cNvSpPr txBox="1"/>
          <p:nvPr/>
        </p:nvSpPr>
        <p:spPr>
          <a:xfrm>
            <a:off x="6404431" y="4571525"/>
            <a:ext cx="2526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other similar compounds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have to know what to look for to know if its there!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50E5E4-6F68-4072-BC69-D563B9AE3D42}"/>
              </a:ext>
            </a:extLst>
          </p:cNvPr>
          <p:cNvGrpSpPr/>
          <p:nvPr/>
        </p:nvGrpSpPr>
        <p:grpSpPr>
          <a:xfrm>
            <a:off x="3066104" y="4755357"/>
            <a:ext cx="3891256" cy="1806956"/>
            <a:chOff x="3066104" y="4755357"/>
            <a:chExt cx="3891256" cy="18069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559B12-4BA7-4B9A-AD88-6227E8DBA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104" y="4755357"/>
              <a:ext cx="2226047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C5CD84-C826-49C0-96F7-06ED3CC84A06}"/>
                </a:ext>
              </a:extLst>
            </p:cNvPr>
            <p:cNvSpPr txBox="1"/>
            <p:nvPr/>
          </p:nvSpPr>
          <p:spPr>
            <a:xfrm>
              <a:off x="3066104" y="5638983"/>
              <a:ext cx="3891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err="1"/>
                <a:t>Perfluorooctanesulfonic</a:t>
              </a:r>
              <a:r>
                <a:rPr lang="en-US" sz="1350" dirty="0"/>
                <a:t> acid (PFOS)</a:t>
              </a:r>
            </a:p>
            <a:p>
              <a:r>
                <a:rPr lang="en-US" sz="1350" dirty="0"/>
                <a:t>Chemical formula – C</a:t>
              </a:r>
              <a:r>
                <a:rPr lang="en-US" sz="1350" baseline="-25000" dirty="0"/>
                <a:t>8</a:t>
              </a:r>
              <a:r>
                <a:rPr lang="en-US" sz="1350" dirty="0"/>
                <a:t>HF</a:t>
              </a:r>
              <a:r>
                <a:rPr lang="en-US" sz="1350" baseline="-25000" dirty="0"/>
                <a:t>17</a:t>
              </a:r>
              <a:r>
                <a:rPr lang="en-US" sz="1350" dirty="0"/>
                <a:t>O</a:t>
              </a:r>
              <a:r>
                <a:rPr lang="en-US" sz="1350" baseline="-25000" dirty="0"/>
                <a:t>3</a:t>
              </a:r>
              <a:r>
                <a:rPr lang="en-US" sz="1350" dirty="0"/>
                <a:t>S</a:t>
              </a:r>
            </a:p>
            <a:p>
              <a:r>
                <a:rPr lang="en-US" sz="1350" dirty="0"/>
                <a:t>Molecular weight – 500 g/mole</a:t>
              </a:r>
            </a:p>
            <a:p>
              <a:r>
                <a:rPr lang="en-US" sz="1350" dirty="0"/>
                <a:t>Boiling point – 133°C</a:t>
              </a: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4502AB-EAD6-4D2F-85B0-CD463A38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7AC1-D093-4850-B1E1-E3BD228681FD}"/>
              </a:ext>
            </a:extLst>
          </p:cNvPr>
          <p:cNvSpPr txBox="1"/>
          <p:nvPr/>
        </p:nvSpPr>
        <p:spPr>
          <a:xfrm>
            <a:off x="6267298" y="6547166"/>
            <a:ext cx="4596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(Wikipedia)</a:t>
            </a:r>
          </a:p>
        </p:txBody>
      </p:sp>
    </p:spTree>
    <p:extLst>
      <p:ext uri="{BB962C8B-B14F-4D97-AF65-F5344CB8AC3E}">
        <p14:creationId xmlns:p14="http://schemas.microsoft.com/office/powerpoint/2010/main" val="324711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81C2D2-E39F-4364-9E32-850CFF01EB9A}"/>
              </a:ext>
            </a:extLst>
          </p:cNvPr>
          <p:cNvSpPr txBox="1"/>
          <p:nvPr/>
        </p:nvSpPr>
        <p:spPr>
          <a:xfrm>
            <a:off x="337131" y="927451"/>
            <a:ext cx="84697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First utilized in the 1940s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Considered to be “inert” molecules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“Forever chemical” (4-5 year half life)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Highly recalcitrant (extremely resistant to natural degradation)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Initially considered harmless to humans and animals due to its “inert” quality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Bioaccumulation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Accumulation of chemicals in the body (animals and humans)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No natural enzymes to break them down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Now linked to many serious health complications such as thyroid disease and various cancers (testicular, kidney)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Currently found in low concentrations in almost all ground water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Advancements in analytical analysis now allow for detection at very low levels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US-EPA advisory level (PFOA, 2009) – 70 </a:t>
            </a:r>
            <a:r>
              <a:rPr lang="en-US" b="1" u="sng" dirty="0"/>
              <a:t>ppt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FAA11B-BB73-4683-BCED-8EF33A8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6" y="195033"/>
            <a:ext cx="8855469" cy="57905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Perfluorinated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alkylated substances (PFASs)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7738D-EA99-455E-B33D-7843142A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73A56-C1C0-4987-9093-C004AC6C31E4}"/>
              </a:ext>
            </a:extLst>
          </p:cNvPr>
          <p:cNvSpPr txBox="1"/>
          <p:nvPr/>
        </p:nvSpPr>
        <p:spPr>
          <a:xfrm>
            <a:off x="6267298" y="6547166"/>
            <a:ext cx="4596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(Wikipedia)</a:t>
            </a:r>
          </a:p>
        </p:txBody>
      </p:sp>
    </p:spTree>
    <p:extLst>
      <p:ext uri="{BB962C8B-B14F-4D97-AF65-F5344CB8AC3E}">
        <p14:creationId xmlns:p14="http://schemas.microsoft.com/office/powerpoint/2010/main" val="259723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81C2D2-E39F-4364-9E32-850CFF01EB9A}"/>
              </a:ext>
            </a:extLst>
          </p:cNvPr>
          <p:cNvSpPr txBox="1"/>
          <p:nvPr/>
        </p:nvSpPr>
        <p:spPr>
          <a:xfrm>
            <a:off x="75333" y="929522"/>
            <a:ext cx="7981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Filtration (current industry standard)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US" dirty="0"/>
              <a:t>Activated carbon, Reverse osmosis 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Requires further treatment for reuse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Disposing residue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Advanced oxidation 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US" dirty="0" err="1"/>
              <a:t>Sonolysis</a:t>
            </a:r>
            <a:r>
              <a:rPr lang="en-US" dirty="0"/>
              <a:t>, electrolysis, activated persulfate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Enhanced by addition of chemicals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Low removal efficiency</a:t>
            </a:r>
          </a:p>
          <a:p>
            <a:pPr marL="342900" lvl="1"/>
            <a:r>
              <a:rPr lang="en-US" dirty="0"/>
              <a:t>	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Non thermal plasma water treatment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Uses electricity and water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Plasma produces reductive species like H, e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, OH</a:t>
            </a:r>
          </a:p>
          <a:p>
            <a:pPr marL="1357313" lvl="3" indent="-214313">
              <a:buFont typeface="Arial" panose="020B0604020202020204" pitchFamily="34" charset="0"/>
              <a:buChar char="•"/>
            </a:pPr>
            <a:r>
              <a:rPr lang="en-US" dirty="0"/>
              <a:t>The reductive species mineralizes PFOA to F</a:t>
            </a:r>
            <a:r>
              <a:rPr lang="en-US" baseline="30000" dirty="0"/>
              <a:t>-</a:t>
            </a:r>
            <a:r>
              <a:rPr lang="en-US" dirty="0"/>
              <a:t> 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FAA11B-BB73-4683-BCED-8EF33A8C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78" y="350464"/>
            <a:ext cx="7126527" cy="57905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PFAS Removal Methods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CFFA5-6179-4BA5-9808-E1E1B0364454}"/>
              </a:ext>
            </a:extLst>
          </p:cNvPr>
          <p:cNvSpPr txBox="1"/>
          <p:nvPr/>
        </p:nvSpPr>
        <p:spPr>
          <a:xfrm>
            <a:off x="2220803" y="5236458"/>
            <a:ext cx="369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Plasma is a destructive method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Current industry standards of removal only transport the problem to an alternate location</a:t>
            </a: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F70833BE-014D-4E11-B870-9FD9250AB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37" y="883594"/>
            <a:ext cx="2151575" cy="150931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D36587-E53E-4365-93E7-E7FCD077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t="6181" r="6445"/>
          <a:stretch/>
        </p:blipFill>
        <p:spPr bwMode="auto">
          <a:xfrm>
            <a:off x="6923197" y="4817827"/>
            <a:ext cx="1368955" cy="191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47F5912-416C-403F-9A86-D2B955481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76" y="2698067"/>
            <a:ext cx="2445670" cy="195844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BAFAD4-9884-40D9-B128-767E8AE1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44CE5-1C03-45C0-8B1D-DADE83D4C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32668" r="22294" b="32668"/>
          <a:stretch/>
        </p:blipFill>
        <p:spPr>
          <a:xfrm rot="5400000">
            <a:off x="1118335" y="3720295"/>
            <a:ext cx="1523436" cy="416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2E13F-A1B0-4ED3-A490-7780A274A1A7}"/>
              </a:ext>
            </a:extLst>
          </p:cNvPr>
          <p:cNvSpPr txBox="1"/>
          <p:nvPr/>
        </p:nvSpPr>
        <p:spPr>
          <a:xfrm>
            <a:off x="3749853" y="2558191"/>
            <a:ext cx="1001679" cy="24622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>
                <a:solidFill>
                  <a:prstClr val="black"/>
                </a:solidFill>
              </a:rPr>
              <a:t>Argon (60 psi)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67F50D-6F5B-4FC0-A98E-9060307EA0C6}"/>
              </a:ext>
            </a:extLst>
          </p:cNvPr>
          <p:cNvGrpSpPr/>
          <p:nvPr/>
        </p:nvGrpSpPr>
        <p:grpSpPr>
          <a:xfrm>
            <a:off x="463734" y="2469209"/>
            <a:ext cx="514350" cy="599405"/>
            <a:chOff x="1701433" y="4556760"/>
            <a:chExt cx="685800" cy="799207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BF1E91E6-C6D8-44E3-AD84-D497D3B4A79B}"/>
                </a:ext>
              </a:extLst>
            </p:cNvPr>
            <p:cNvSpPr/>
            <p:nvPr/>
          </p:nvSpPr>
          <p:spPr>
            <a:xfrm>
              <a:off x="1701433" y="4702433"/>
              <a:ext cx="685800" cy="653534"/>
            </a:xfrm>
            <a:prstGeom prst="triangl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00" kern="0">
                <a:solidFill>
                  <a:prstClr val="white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A86D6B-392A-4C51-B26E-791A08DB8B9A}"/>
                </a:ext>
              </a:extLst>
            </p:cNvPr>
            <p:cNvSpPr/>
            <p:nvPr/>
          </p:nvSpPr>
          <p:spPr>
            <a:xfrm>
              <a:off x="1713724" y="4556760"/>
              <a:ext cx="617220" cy="54864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00" kern="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43EF21-3320-46CC-81BE-C9E77EF14A7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423177" y="2681302"/>
            <a:ext cx="1326676" cy="244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0522700-FF9F-4479-868B-CC54B80AF030}"/>
              </a:ext>
            </a:extLst>
          </p:cNvPr>
          <p:cNvSpPr txBox="1"/>
          <p:nvPr/>
        </p:nvSpPr>
        <p:spPr>
          <a:xfrm>
            <a:off x="1231756" y="2551281"/>
            <a:ext cx="1187411" cy="24622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>
                <a:solidFill>
                  <a:prstClr val="black"/>
                </a:solidFill>
              </a:rPr>
              <a:t>Mixing zone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1DEF68-EAEC-4CEB-B1A1-3BC526BAB618}"/>
              </a:ext>
            </a:extLst>
          </p:cNvPr>
          <p:cNvCxnSpPr/>
          <p:nvPr/>
        </p:nvCxnSpPr>
        <p:spPr>
          <a:xfrm>
            <a:off x="941404" y="2662317"/>
            <a:ext cx="276128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407D0F-FECE-44B2-ABDF-83DD9A98AF86}"/>
              </a:ext>
            </a:extLst>
          </p:cNvPr>
          <p:cNvCxnSpPr/>
          <p:nvPr/>
        </p:nvCxnSpPr>
        <p:spPr>
          <a:xfrm flipH="1">
            <a:off x="1880053" y="2819185"/>
            <a:ext cx="0" cy="34783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1DA8F8-BC9A-4A77-B289-6079D8133263}"/>
              </a:ext>
            </a:extLst>
          </p:cNvPr>
          <p:cNvSpPr txBox="1"/>
          <p:nvPr/>
        </p:nvSpPr>
        <p:spPr>
          <a:xfrm>
            <a:off x="1131433" y="4915170"/>
            <a:ext cx="1459784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>
                <a:solidFill>
                  <a:prstClr val="black"/>
                </a:solidFill>
              </a:rPr>
              <a:t>Ion-chronography ( F-)</a:t>
            </a:r>
          </a:p>
          <a:p>
            <a:pPr algn="ctr">
              <a:defRPr/>
            </a:pPr>
            <a:r>
              <a:rPr lang="en-US" sz="1000" kern="0" dirty="0">
                <a:solidFill>
                  <a:prstClr val="black"/>
                </a:solidFill>
              </a:rPr>
              <a:t>UV-Vis (H2O2)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2D61C4-EB72-48AB-9E39-5CE095DBD10C}"/>
              </a:ext>
            </a:extLst>
          </p:cNvPr>
          <p:cNvCxnSpPr/>
          <p:nvPr/>
        </p:nvCxnSpPr>
        <p:spPr>
          <a:xfrm flipH="1">
            <a:off x="1897054" y="4693470"/>
            <a:ext cx="0" cy="22170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4BB0517-D299-4202-85B6-4E56B8B9B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 rot="16200000">
            <a:off x="2206697" y="3313460"/>
            <a:ext cx="1888062" cy="102869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195409-A6CD-49CB-BB8A-F6CB4E524F85}"/>
              </a:ext>
            </a:extLst>
          </p:cNvPr>
          <p:cNvCxnSpPr/>
          <p:nvPr/>
        </p:nvCxnSpPr>
        <p:spPr>
          <a:xfrm flipV="1">
            <a:off x="1891002" y="2879339"/>
            <a:ext cx="734427" cy="9509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C4C433-C907-4426-891B-30DD73B76417}"/>
              </a:ext>
            </a:extLst>
          </p:cNvPr>
          <p:cNvCxnSpPr/>
          <p:nvPr/>
        </p:nvCxnSpPr>
        <p:spPr>
          <a:xfrm>
            <a:off x="1875196" y="3940548"/>
            <a:ext cx="750233" cy="76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9573D-6BD2-4EA8-A5EA-599486BC04DE}"/>
              </a:ext>
            </a:extLst>
          </p:cNvPr>
          <p:cNvCxnSpPr/>
          <p:nvPr/>
        </p:nvCxnSpPr>
        <p:spPr>
          <a:xfrm>
            <a:off x="2591217" y="3051124"/>
            <a:ext cx="0" cy="151435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5FD021-25E7-44C4-BAC0-C3B6EAF413BB}"/>
              </a:ext>
            </a:extLst>
          </p:cNvPr>
          <p:cNvSpPr txBox="1"/>
          <p:nvPr/>
        </p:nvSpPr>
        <p:spPr>
          <a:xfrm>
            <a:off x="2125248" y="3641591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 mm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2CD2A80-FFCC-42F5-9565-C7B869A4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" y="378853"/>
            <a:ext cx="8585216" cy="579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Initial Experiments at FSU (2018)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High concentration synthetic PFOA 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1474E1-2ACB-436C-83C3-7FF0BF828603}"/>
              </a:ext>
            </a:extLst>
          </p:cNvPr>
          <p:cNvSpPr txBox="1"/>
          <p:nvPr/>
        </p:nvSpPr>
        <p:spPr>
          <a:xfrm>
            <a:off x="525764" y="1289366"/>
            <a:ext cx="8092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Perfluorooctanoic</a:t>
            </a:r>
            <a:r>
              <a:rPr lang="en-US" sz="1600" dirty="0"/>
              <a:t> acid – </a:t>
            </a:r>
            <a:r>
              <a:rPr lang="en-US" sz="1600" b="1" i="1" u="sng" dirty="0"/>
              <a:t>50 ppm in deionized water</a:t>
            </a:r>
            <a:r>
              <a:rPr lang="en-US" sz="1600" dirty="0"/>
              <a:t>, argon carrier gas, liquid flow rate 2 ml/min</a:t>
            </a:r>
          </a:p>
          <a:p>
            <a:r>
              <a:rPr lang="en-US" sz="1600" dirty="0"/>
              <a:t>Power supply settings – 16 kV, 40 ns, 0.25-10 kHz</a:t>
            </a:r>
          </a:p>
          <a:p>
            <a:r>
              <a:rPr lang="en-US" sz="1600" dirty="0"/>
              <a:t>Fluoride measure by ion chromatography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73C46A-06B1-4848-BC43-1342BCCBC5D0}"/>
              </a:ext>
            </a:extLst>
          </p:cNvPr>
          <p:cNvSpPr txBox="1"/>
          <p:nvPr/>
        </p:nvSpPr>
        <p:spPr>
          <a:xfrm>
            <a:off x="3912871" y="3120790"/>
            <a:ext cx="50439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the difficulty of analytical analysis, we were limited to indirect indication of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initial PFOA concentration used for easy quantification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fluoride measured in initial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PFOA quantification very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Defluorination used as an indicator for PFOA degradation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09A4E8-7B8A-497D-BA34-E937903248F6}"/>
              </a:ext>
            </a:extLst>
          </p:cNvPr>
          <p:cNvSpPr txBox="1"/>
          <p:nvPr/>
        </p:nvSpPr>
        <p:spPr>
          <a:xfrm>
            <a:off x="204456" y="3045190"/>
            <a:ext cx="10215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50 ppm PFOA in DI water </a:t>
            </a:r>
          </a:p>
          <a:p>
            <a:pPr algn="ctr"/>
            <a:r>
              <a:rPr lang="en-US" sz="1000" kern="0" dirty="0">
                <a:solidFill>
                  <a:prstClr val="black"/>
                </a:solidFill>
              </a:rPr>
              <a:t>@ 2 mL/min</a:t>
            </a:r>
            <a:endParaRPr lang="en-US" sz="1000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A78DABC-4FDB-4B38-B32B-DEF2BAB7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3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84A3B-994E-4169-B8F8-BEE293A4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1" y="-322511"/>
            <a:ext cx="7770813" cy="1430338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4800" b="1" i="1" dirty="0">
                <a:latin typeface="+mn-lt"/>
                <a:ea typeface="ＭＳ Ｐゴシック" pitchFamily="34" charset="-128"/>
              </a:rPr>
              <a:t>Plasma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BE167B-32C1-48CB-BC2D-B581A9653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2717" y="94296"/>
            <a:ext cx="9143069" cy="129183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20040" indent="-320040">
              <a:buNone/>
              <a:defRPr/>
            </a:pPr>
            <a:r>
              <a:rPr lang="en-US" dirty="0"/>
              <a:t>     </a:t>
            </a:r>
          </a:p>
          <a:p>
            <a:pPr marL="0" indent="0" algn="ctr">
              <a:buNone/>
              <a:defRPr/>
            </a:pPr>
            <a:r>
              <a:rPr lang="en-US" dirty="0"/>
              <a:t>Most common state of matter in the Universe </a:t>
            </a:r>
            <a:r>
              <a:rPr lang="en-US" sz="1600" dirty="0"/>
              <a:t>(excluding dark matter)</a:t>
            </a:r>
          </a:p>
          <a:p>
            <a:pPr marL="320040" lvl="1" indent="-320040">
              <a:buNone/>
              <a:defRPr/>
            </a:pP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9FCF24A-172F-4D59-BEC8-3FE376397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59870"/>
              </p:ext>
            </p:extLst>
          </p:nvPr>
        </p:nvGraphicFramePr>
        <p:xfrm>
          <a:off x="165850" y="1529057"/>
          <a:ext cx="6242362" cy="5193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AB13B65-7B56-43B9-97F0-204CFB06A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9" r="8038"/>
          <a:stretch/>
        </p:blipFill>
        <p:spPr>
          <a:xfrm>
            <a:off x="1309513" y="4868290"/>
            <a:ext cx="1320229" cy="818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1B20A-E0E1-4D35-93B8-5EB2054DB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902" y="2616791"/>
            <a:ext cx="1146929" cy="1121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D6E51-6D58-44C5-BB44-030EF7B9C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710" y="1631300"/>
            <a:ext cx="1248065" cy="758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8326E-16C5-489E-BBF7-B8E4D84F1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768" y="3811897"/>
            <a:ext cx="980235" cy="980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ED0D4-46BA-42A9-AD56-030405511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023" y="2833462"/>
            <a:ext cx="1306259" cy="978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79C071-F16E-4559-8807-510693E25A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79" r="12161" b="30053"/>
          <a:stretch/>
        </p:blipFill>
        <p:spPr>
          <a:xfrm>
            <a:off x="2770424" y="2448975"/>
            <a:ext cx="1033214" cy="836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A00136-59DD-484F-8C66-30AD38ED2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0045" y="2614689"/>
            <a:ext cx="898959" cy="898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9014E6-4B0B-46F8-A6EC-D1D2675BFE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7667" y="3904139"/>
            <a:ext cx="1064465" cy="77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435F89-BE12-4262-9492-63DA7A4F7A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00" r="7007"/>
          <a:stretch/>
        </p:blipFill>
        <p:spPr>
          <a:xfrm>
            <a:off x="4121274" y="3671281"/>
            <a:ext cx="1147209" cy="800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9CB102-D8EE-4A02-889F-9020EF6630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0509" y="4710770"/>
            <a:ext cx="643544" cy="70970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67AEE6D-B95F-41B5-B56B-B4AB0E6297B2}"/>
              </a:ext>
            </a:extLst>
          </p:cNvPr>
          <p:cNvSpPr txBox="1">
            <a:spLocks/>
          </p:cNvSpPr>
          <p:nvPr/>
        </p:nvSpPr>
        <p:spPr>
          <a:xfrm>
            <a:off x="6477606" y="1135414"/>
            <a:ext cx="2836468" cy="553745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endParaRPr lang="en-US" sz="1600" dirty="0"/>
          </a:p>
          <a:p>
            <a:pPr marL="320040" indent="-320040">
              <a:defRPr/>
            </a:pPr>
            <a:r>
              <a:rPr lang="en-US" sz="2000" dirty="0"/>
              <a:t>Key factors</a:t>
            </a:r>
          </a:p>
          <a:p>
            <a:pPr marL="620071" lvl="1" indent="-320040">
              <a:defRPr/>
            </a:pPr>
            <a:r>
              <a:rPr lang="en-US" sz="1600" dirty="0"/>
              <a:t>Electron temperature</a:t>
            </a:r>
          </a:p>
          <a:p>
            <a:pPr marL="620071" lvl="1" indent="-320040">
              <a:defRPr/>
            </a:pPr>
            <a:r>
              <a:rPr lang="en-US" sz="1600" dirty="0"/>
              <a:t>Electron density</a:t>
            </a:r>
          </a:p>
          <a:p>
            <a:pPr marL="620071" lvl="1" indent="-320040">
              <a:defRPr/>
            </a:pPr>
            <a:r>
              <a:rPr lang="en-US" sz="1600" dirty="0"/>
              <a:t>Background gas    (plasma) temperature</a:t>
            </a:r>
          </a:p>
          <a:p>
            <a:pPr marL="320040" indent="-320040">
              <a:defRPr/>
            </a:pPr>
            <a:endParaRPr lang="en-US" sz="1800" dirty="0"/>
          </a:p>
          <a:p>
            <a:pPr marL="320040" indent="-320040">
              <a:defRPr/>
            </a:pPr>
            <a:endParaRPr lang="en-US" sz="1800" dirty="0"/>
          </a:p>
          <a:p>
            <a:pPr marL="320040" indent="-320040">
              <a:defRPr/>
            </a:pPr>
            <a:r>
              <a:rPr lang="en-US" sz="2000" dirty="0"/>
              <a:t>Thermal</a:t>
            </a:r>
          </a:p>
          <a:p>
            <a:pPr marL="620071" lvl="1" indent="-320040">
              <a:defRPr/>
            </a:pPr>
            <a:r>
              <a:rPr lang="en-US" sz="1600" dirty="0"/>
              <a:t>T</a:t>
            </a:r>
            <a:r>
              <a:rPr lang="en-US" sz="1600" baseline="-25000" dirty="0"/>
              <a:t>e</a:t>
            </a:r>
            <a:r>
              <a:rPr lang="en-US" sz="1600" dirty="0"/>
              <a:t> ≈ </a:t>
            </a:r>
            <a:r>
              <a:rPr lang="en-US" sz="1600" dirty="0" err="1"/>
              <a:t>T</a:t>
            </a:r>
            <a:r>
              <a:rPr lang="en-US" sz="1600" baseline="-25000" dirty="0" err="1"/>
              <a:t>i</a:t>
            </a:r>
            <a:r>
              <a:rPr lang="en-US" sz="1600" dirty="0"/>
              <a:t> ≈ </a:t>
            </a:r>
            <a:r>
              <a:rPr lang="en-US" sz="1600" dirty="0" err="1"/>
              <a:t>T</a:t>
            </a:r>
            <a:r>
              <a:rPr lang="en-US" sz="1600" baseline="-25000" dirty="0" err="1"/>
              <a:t>p</a:t>
            </a:r>
            <a:endParaRPr lang="en-US" sz="1600" dirty="0"/>
          </a:p>
          <a:p>
            <a:pPr marL="620071" lvl="1" indent="-320040">
              <a:defRPr/>
            </a:pPr>
            <a:r>
              <a:rPr lang="en-US" sz="1600" dirty="0"/>
              <a:t>Lightning,                fusion,                            arc welding            </a:t>
            </a:r>
          </a:p>
          <a:p>
            <a:pPr marL="320040" indent="-320040">
              <a:defRPr/>
            </a:pPr>
            <a:endParaRPr lang="en-US" sz="800" dirty="0"/>
          </a:p>
          <a:p>
            <a:pPr marL="320040" indent="-320040">
              <a:defRPr/>
            </a:pPr>
            <a:endParaRPr lang="en-US" sz="800" dirty="0"/>
          </a:p>
          <a:p>
            <a:pPr marL="320040" indent="-320040">
              <a:defRPr/>
            </a:pPr>
            <a:endParaRPr lang="en-US" sz="800" dirty="0"/>
          </a:p>
          <a:p>
            <a:pPr marL="320040" indent="-320040">
              <a:defRPr/>
            </a:pPr>
            <a:r>
              <a:rPr lang="en-US" sz="2000" dirty="0"/>
              <a:t>Non-thermal</a:t>
            </a:r>
          </a:p>
          <a:p>
            <a:pPr marL="620071" lvl="1" indent="-320040">
              <a:defRPr/>
            </a:pPr>
            <a:r>
              <a:rPr lang="en-US" sz="1600" dirty="0"/>
              <a:t>T</a:t>
            </a:r>
            <a:r>
              <a:rPr lang="en-US" sz="1600" baseline="-25000" dirty="0"/>
              <a:t>e</a:t>
            </a:r>
            <a:r>
              <a:rPr lang="en-US" sz="1600" dirty="0"/>
              <a:t> &gt;&gt; </a:t>
            </a:r>
            <a:r>
              <a:rPr lang="en-US" sz="1600" dirty="0" err="1"/>
              <a:t>T</a:t>
            </a:r>
            <a:r>
              <a:rPr lang="en-US" sz="1600" baseline="-25000" dirty="0" err="1"/>
              <a:t>i</a:t>
            </a:r>
            <a:r>
              <a:rPr lang="en-US" sz="1600" dirty="0"/>
              <a:t> , </a:t>
            </a:r>
            <a:r>
              <a:rPr lang="en-US" sz="1600" dirty="0" err="1"/>
              <a:t>T</a:t>
            </a:r>
            <a:r>
              <a:rPr lang="en-US" sz="1600" baseline="-25000" dirty="0" err="1"/>
              <a:t>p</a:t>
            </a:r>
            <a:endParaRPr lang="en-US" sz="1600" dirty="0"/>
          </a:p>
          <a:p>
            <a:pPr marL="620071" lvl="1" indent="-320040">
              <a:defRPr/>
            </a:pPr>
            <a:r>
              <a:rPr lang="en-US" sz="1600" dirty="0"/>
              <a:t>Aura Borealis, fluorescent lighting</a:t>
            </a:r>
          </a:p>
          <a:p>
            <a:pPr marL="320040" lvl="1" indent="-320040">
              <a:buNone/>
              <a:defRPr/>
            </a:pPr>
            <a:endParaRPr lang="en-US" sz="1600" dirty="0"/>
          </a:p>
          <a:p>
            <a:pPr marL="320040" lvl="1" indent="-320040">
              <a:buNone/>
              <a:defRPr/>
            </a:pPr>
            <a:endParaRPr lang="en-US" sz="1600" dirty="0"/>
          </a:p>
          <a:p>
            <a:pPr marL="320040" lvl="1" indent="-320040">
              <a:defRPr/>
            </a:pPr>
            <a:endParaRPr lang="en-US" sz="1600" dirty="0"/>
          </a:p>
          <a:p>
            <a:pPr marL="320040" indent="-320040">
              <a:buNone/>
              <a:defRPr/>
            </a:pPr>
            <a:endParaRPr lang="en-US" sz="1600" dirty="0"/>
          </a:p>
          <a:p>
            <a:pPr marL="320040" lvl="1" indent="-320040">
              <a:buNone/>
              <a:defRPr/>
            </a:pP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EAFD89-00FC-4D5B-BE01-70DFF43F7469}"/>
              </a:ext>
            </a:extLst>
          </p:cNvPr>
          <p:cNvSpPr txBox="1"/>
          <p:nvPr/>
        </p:nvSpPr>
        <p:spPr>
          <a:xfrm>
            <a:off x="2471977" y="980389"/>
            <a:ext cx="307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i="1" dirty="0"/>
              <a:t>Field of free electrons and ions</a:t>
            </a:r>
          </a:p>
          <a:p>
            <a:pPr defTabSz="914400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259150-7B7B-40A9-A2BC-BF80F5500C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7899" r="16003"/>
          <a:stretch/>
        </p:blipFill>
        <p:spPr>
          <a:xfrm rot="16200000">
            <a:off x="3470588" y="4525943"/>
            <a:ext cx="1112957" cy="85637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76532D2-9E34-43FE-A3AD-A53410DA4F74}"/>
              </a:ext>
            </a:extLst>
          </p:cNvPr>
          <p:cNvSpPr/>
          <p:nvPr/>
        </p:nvSpPr>
        <p:spPr>
          <a:xfrm>
            <a:off x="3603190" y="4397651"/>
            <a:ext cx="825628" cy="1118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226FF3-5709-4973-956E-C9E3C715D1EF}"/>
              </a:ext>
            </a:extLst>
          </p:cNvPr>
          <p:cNvSpPr txBox="1"/>
          <p:nvPr/>
        </p:nvSpPr>
        <p:spPr>
          <a:xfrm>
            <a:off x="3098654" y="5486982"/>
            <a:ext cx="204524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/>
              <a:t>This work ≈ 500 K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35C4E5-3A48-462E-8B51-ACB2622E1D02}"/>
              </a:ext>
            </a:extLst>
          </p:cNvPr>
          <p:cNvCxnSpPr/>
          <p:nvPr/>
        </p:nvCxnSpPr>
        <p:spPr>
          <a:xfrm>
            <a:off x="1207346" y="3233776"/>
            <a:ext cx="4938910" cy="159111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AE42376-C75B-4AC2-B4B4-05FFB13E033A}"/>
              </a:ext>
            </a:extLst>
          </p:cNvPr>
          <p:cNvSpPr/>
          <p:nvPr/>
        </p:nvSpPr>
        <p:spPr>
          <a:xfrm rot="1177985">
            <a:off x="5958715" y="2580297"/>
            <a:ext cx="379403" cy="212349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4BD0948-17ED-4A11-9D72-BF22717D1D1C}"/>
              </a:ext>
            </a:extLst>
          </p:cNvPr>
          <p:cNvSpPr/>
          <p:nvPr/>
        </p:nvSpPr>
        <p:spPr>
          <a:xfrm rot="1041800">
            <a:off x="5980658" y="4951073"/>
            <a:ext cx="396996" cy="83352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4CB246A1-93BB-454B-B8CA-0C6D77D4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3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ED28-3862-4D9E-A4F0-6F4D448D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2" y="475343"/>
            <a:ext cx="8585216" cy="579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Initial Experiments at FSU (2018)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High concentration (50 ppm) synthetic PFOA solution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469" y="6483238"/>
            <a:ext cx="8297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Bulusu</a:t>
            </a:r>
            <a:r>
              <a:rPr lang="en-US" sz="1600" dirty="0"/>
              <a:t> et al., Plasma Processes and Polymers, 2020, http://dx.doi.org/10.1002/ppap.202000074)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FED2F-A197-4292-BA2E-969BEB9D9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08"/>
          <a:stretch/>
        </p:blipFill>
        <p:spPr>
          <a:xfrm>
            <a:off x="938143" y="1879799"/>
            <a:ext cx="6809675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DA6A0-4FBC-4D41-ACD2-DE4EBEDAC174}"/>
              </a:ext>
            </a:extLst>
          </p:cNvPr>
          <p:cNvSpPr txBox="1"/>
          <p:nvPr/>
        </p:nvSpPr>
        <p:spPr>
          <a:xfrm>
            <a:off x="1621145" y="4925195"/>
            <a:ext cx="604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Initial results showed significant evidence of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production unaffected by PFOA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8677AF-47FF-4993-BCC5-B98132BFB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53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DE197C-1143-43D5-806A-BAAAC67A8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591241"/>
              </p:ext>
            </p:extLst>
          </p:nvPr>
        </p:nvGraphicFramePr>
        <p:xfrm>
          <a:off x="658335" y="985708"/>
          <a:ext cx="7827330" cy="41265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9258">
                  <a:extLst>
                    <a:ext uri="{9D8B030D-6E8A-4147-A177-3AD203B41FA5}">
                      <a16:colId xmlns:a16="http://schemas.microsoft.com/office/drawing/2014/main" val="2640596078"/>
                    </a:ext>
                  </a:extLst>
                </a:gridCol>
                <a:gridCol w="1256145">
                  <a:extLst>
                    <a:ext uri="{9D8B030D-6E8A-4147-A177-3AD203B41FA5}">
                      <a16:colId xmlns:a16="http://schemas.microsoft.com/office/drawing/2014/main" val="4167097472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3372871022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val="2211029576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747412749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val="1261327255"/>
                    </a:ext>
                  </a:extLst>
                </a:gridCol>
              </a:tblGrid>
              <a:tr h="84589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Initial PFOA concentration (µM, ppm)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Production rate</a:t>
                      </a:r>
                    </a:p>
                    <a:p>
                      <a:pPr algn="ctr"/>
                      <a:r>
                        <a:rPr lang="en-US" sz="1400" dirty="0"/>
                        <a:t>(moles/s)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 yield (</a:t>
                      </a:r>
                      <a:r>
                        <a:rPr lang="en-US" sz="1400" dirty="0" err="1"/>
                        <a:t>nmoles</a:t>
                      </a:r>
                      <a:r>
                        <a:rPr lang="en-US" sz="1400" dirty="0"/>
                        <a:t>/J)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(W)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defluorination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863698"/>
                  </a:ext>
                </a:extLst>
              </a:tr>
              <a:tr h="5729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Yasouka</a:t>
                      </a:r>
                      <a:r>
                        <a:rPr lang="en-US" sz="1400" dirty="0"/>
                        <a:t> et. al. (2011)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120, 50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 × 10</a:t>
                      </a:r>
                      <a:r>
                        <a:rPr lang="en-US" sz="1400" baseline="30000" dirty="0"/>
                        <a:t>-9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803043"/>
                  </a:ext>
                </a:extLst>
              </a:tr>
              <a:tr h="5729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Stratton et. al. (2017)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(high removal efficiency)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20, 8.28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1.17 × 10</a:t>
                      </a:r>
                      <a:r>
                        <a:rPr lang="en-US" sz="1400" baseline="30000" dirty="0"/>
                        <a:t>-9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 </a:t>
                      </a:r>
                      <a:endParaRPr lang="en-US" sz="1400" baseline="30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641481"/>
                  </a:ext>
                </a:extLst>
              </a:tr>
              <a:tr h="326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Stratton et. al. (2017)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(high removal rate)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20, 8.28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6.3 × 10</a:t>
                      </a:r>
                      <a:r>
                        <a:rPr lang="en-US" sz="1400" baseline="30000" dirty="0"/>
                        <a:t>-8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76.5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608022"/>
                  </a:ext>
                </a:extLst>
              </a:tr>
              <a:tr h="8197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This work (16kV, 40ns, 250Hz) (high removal efficiency)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120, 50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 × 10</a:t>
                      </a:r>
                      <a:r>
                        <a:rPr lang="en-US" sz="1400" baseline="30000" dirty="0"/>
                        <a:t>-9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3.65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2844"/>
                  </a:ext>
                </a:extLst>
              </a:tr>
              <a:tr h="8197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This work (16kV, 40ns, 5kHz) (high removal rate)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120, 50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 × 10</a:t>
                      </a:r>
                      <a:r>
                        <a:rPr lang="en-US" sz="1400" baseline="30000" dirty="0"/>
                        <a:t>-8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5.38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90985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1217" y="6481954"/>
            <a:ext cx="8297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Bulusu</a:t>
            </a:r>
            <a:r>
              <a:rPr lang="en-US" sz="1600" dirty="0"/>
              <a:t> et al., Plasma Processes and Polymers, 2020, http://dx.doi.org/10.1002/ppap.202000074)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16FF2-6DC8-4B39-8D40-3BD6DB8F556F}"/>
              </a:ext>
            </a:extLst>
          </p:cNvPr>
          <p:cNvSpPr txBox="1"/>
          <p:nvPr/>
        </p:nvSpPr>
        <p:spPr>
          <a:xfrm>
            <a:off x="994958" y="5473931"/>
            <a:ext cx="7490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early experiments used fluoride as indicator for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of thin-film plasma reactor better than other plasma systems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C90B42-167E-409D-AA93-FBA2F4486EAF}"/>
              </a:ext>
            </a:extLst>
          </p:cNvPr>
          <p:cNvSpPr txBox="1">
            <a:spLocks/>
          </p:cNvSpPr>
          <p:nvPr/>
        </p:nvSpPr>
        <p:spPr>
          <a:xfrm>
            <a:off x="0" y="-907465"/>
            <a:ext cx="8786079" cy="2416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/>
              <a:t>Performance comparison with other plasma systems </a:t>
            </a:r>
            <a:br>
              <a:rPr lang="en-US" sz="3200" b="1" dirty="0"/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Fluoride energy yield comparison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12138A-DE92-4A80-936C-1E68828E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7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D4AB-F29A-4A75-B070-4424805B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26" y="-142522"/>
            <a:ext cx="868529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Hypothesis for why gas/liquid plasma treatment works well compared to other AOPs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F40CE4-1714-44E5-A7B6-7138010D4219}"/>
              </a:ext>
            </a:extLst>
          </p:cNvPr>
          <p:cNvSpPr txBox="1">
            <a:spLocks/>
          </p:cNvSpPr>
          <p:nvPr/>
        </p:nvSpPr>
        <p:spPr>
          <a:xfrm>
            <a:off x="202406" y="5180811"/>
            <a:ext cx="8712597" cy="1287462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212121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Surfactant nature of PFOA induces a high concentration at the plasma interface where the concentration of reactive species is extremely high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Experiments with other non-surfactant compounds show a significant drop in efficiency at low concentrations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212121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11688-A8BD-4CE3-A78E-46A3B05539BB}"/>
              </a:ext>
            </a:extLst>
          </p:cNvPr>
          <p:cNvSpPr txBox="1"/>
          <p:nvPr/>
        </p:nvSpPr>
        <p:spPr bwMode="auto">
          <a:xfrm>
            <a:off x="2287110" y="1087789"/>
            <a:ext cx="2977580" cy="36933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 w="19050" cmpd="sng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High pressure mixing</a:t>
            </a:r>
          </a:p>
        </p:txBody>
      </p:sp>
      <p:sp>
        <p:nvSpPr>
          <p:cNvPr id="12" name="Left Arrow 8">
            <a:extLst>
              <a:ext uri="{FF2B5EF4-FFF2-40B4-BE49-F238E27FC236}">
                <a16:creationId xmlns:a16="http://schemas.microsoft.com/office/drawing/2014/main" id="{F8C3FA02-A5D7-4654-AA2F-33BCA92F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62" y="1232113"/>
            <a:ext cx="578889" cy="154370"/>
          </a:xfrm>
          <a:prstGeom prst="leftArrow">
            <a:avLst>
              <a:gd name="adj1" fmla="val 50000"/>
              <a:gd name="adj2" fmla="val 50008"/>
            </a:avLst>
          </a:prstGeom>
          <a:solidFill>
            <a:schemeClr val="tx1"/>
          </a:solidFill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ight Arrow 9">
            <a:extLst>
              <a:ext uri="{FF2B5EF4-FFF2-40B4-BE49-F238E27FC236}">
                <a16:creationId xmlns:a16="http://schemas.microsoft.com/office/drawing/2014/main" id="{0109D96B-6F00-4F40-808B-3A6D4028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350" y="1232112"/>
            <a:ext cx="662411" cy="166299"/>
          </a:xfrm>
          <a:prstGeom prst="rightArrow">
            <a:avLst>
              <a:gd name="adj1" fmla="val 50000"/>
              <a:gd name="adj2" fmla="val 49996"/>
            </a:avLst>
          </a:prstGeom>
          <a:solidFill>
            <a:schemeClr val="tx1"/>
          </a:solidFill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nector 29">
            <a:extLst>
              <a:ext uri="{FF2B5EF4-FFF2-40B4-BE49-F238E27FC236}">
                <a16:creationId xmlns:a16="http://schemas.microsoft.com/office/drawing/2014/main" id="{684BF69C-034A-4D8A-9B6F-68926218CB01}"/>
              </a:ext>
            </a:extLst>
          </p:cNvPr>
          <p:cNvSpPr/>
          <p:nvPr/>
        </p:nvSpPr>
        <p:spPr>
          <a:xfrm>
            <a:off x="6050186" y="1079713"/>
            <a:ext cx="395804" cy="366814"/>
          </a:xfrm>
          <a:prstGeom prst="flowChartConnector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3" descr="640px-Water_molecule_3D.png">
            <a:extLst>
              <a:ext uri="{FF2B5EF4-FFF2-40B4-BE49-F238E27FC236}">
                <a16:creationId xmlns:a16="http://schemas.microsoft.com/office/drawing/2014/main" id="{BD21CB7E-4AE8-4865-8072-D5E0B64F5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92" y="1020487"/>
            <a:ext cx="689019" cy="5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CE9DFA-B1EA-4124-A6F5-9EA24B852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26" y="1180034"/>
            <a:ext cx="365218" cy="21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H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O</a:t>
            </a:r>
          </a:p>
        </p:txBody>
      </p:sp>
      <p:sp>
        <p:nvSpPr>
          <p:cNvPr id="17" name="TextBox 45">
            <a:extLst>
              <a:ext uri="{FF2B5EF4-FFF2-40B4-BE49-F238E27FC236}">
                <a16:creationId xmlns:a16="http://schemas.microsoft.com/office/drawing/2014/main" id="{0B8E2449-9D44-4BB9-9927-0F524FFC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248" y="1079713"/>
            <a:ext cx="748321" cy="2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Argon (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Ar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)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09EA12FF-CD96-4AFA-807D-4405B4F7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47" y="958197"/>
            <a:ext cx="474407" cy="2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Liquid</a:t>
            </a:r>
          </a:p>
        </p:txBody>
      </p:sp>
      <p:sp>
        <p:nvSpPr>
          <p:cNvPr id="19" name="TextBox 50">
            <a:extLst>
              <a:ext uri="{FF2B5EF4-FFF2-40B4-BE49-F238E27FC236}">
                <a16:creationId xmlns:a16="http://schemas.microsoft.com/office/drawing/2014/main" id="{F16719DF-01BC-4ADE-98A0-E5FCEABBC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982" y="978600"/>
            <a:ext cx="360512" cy="21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Gas</a:t>
            </a:r>
          </a:p>
        </p:txBody>
      </p:sp>
      <p:sp>
        <p:nvSpPr>
          <p:cNvPr id="20" name="Down Arrow 16">
            <a:extLst>
              <a:ext uri="{FF2B5EF4-FFF2-40B4-BE49-F238E27FC236}">
                <a16:creationId xmlns:a16="http://schemas.microsoft.com/office/drawing/2014/main" id="{B0011AB1-BF28-4C0F-86D2-237DE209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848" y="1469009"/>
            <a:ext cx="251852" cy="544850"/>
          </a:xfrm>
          <a:prstGeom prst="downArrow">
            <a:avLst>
              <a:gd name="adj1" fmla="val 50000"/>
              <a:gd name="adj2" fmla="val 50015"/>
            </a:avLst>
          </a:prstGeom>
          <a:solidFill>
            <a:schemeClr val="tx1"/>
          </a:solidFill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2DC971-ED94-4EBE-B562-60C7FC57B297}"/>
              </a:ext>
            </a:extLst>
          </p:cNvPr>
          <p:cNvSpPr/>
          <p:nvPr/>
        </p:nvSpPr>
        <p:spPr>
          <a:xfrm>
            <a:off x="1496994" y="2097881"/>
            <a:ext cx="92142" cy="331711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119EB4-6B21-4AD8-96B8-DE7C416E54C8}"/>
              </a:ext>
            </a:extLst>
          </p:cNvPr>
          <p:cNvSpPr/>
          <p:nvPr/>
        </p:nvSpPr>
        <p:spPr>
          <a:xfrm>
            <a:off x="6461413" y="2097982"/>
            <a:ext cx="92142" cy="331711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oon 22">
            <a:extLst>
              <a:ext uri="{FF2B5EF4-FFF2-40B4-BE49-F238E27FC236}">
                <a16:creationId xmlns:a16="http://schemas.microsoft.com/office/drawing/2014/main" id="{A7336603-6030-42E1-983B-9D8B3BD70E5A}"/>
              </a:ext>
            </a:extLst>
          </p:cNvPr>
          <p:cNvSpPr/>
          <p:nvPr/>
        </p:nvSpPr>
        <p:spPr>
          <a:xfrm>
            <a:off x="2052057" y="2082150"/>
            <a:ext cx="967491" cy="3317112"/>
          </a:xfrm>
          <a:prstGeom prst="moon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oon 23">
            <a:extLst>
              <a:ext uri="{FF2B5EF4-FFF2-40B4-BE49-F238E27FC236}">
                <a16:creationId xmlns:a16="http://schemas.microsoft.com/office/drawing/2014/main" id="{62958C44-128F-4F98-8751-95EF15D47B0D}"/>
              </a:ext>
            </a:extLst>
          </p:cNvPr>
          <p:cNvSpPr/>
          <p:nvPr/>
        </p:nvSpPr>
        <p:spPr>
          <a:xfrm flipH="1">
            <a:off x="4839662" y="2077655"/>
            <a:ext cx="1013562" cy="3317112"/>
          </a:xfrm>
          <a:prstGeom prst="moon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090F14-2C66-41BD-A8B7-ECD005D34973}"/>
              </a:ext>
            </a:extLst>
          </p:cNvPr>
          <p:cNvSpPr/>
          <p:nvPr/>
        </p:nvSpPr>
        <p:spPr>
          <a:xfrm>
            <a:off x="1614527" y="2082150"/>
            <a:ext cx="921275" cy="3313741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2997FB-37D2-4D3E-8C76-E539B9245779}"/>
              </a:ext>
            </a:extLst>
          </p:cNvPr>
          <p:cNvSpPr/>
          <p:nvPr/>
        </p:nvSpPr>
        <p:spPr>
          <a:xfrm>
            <a:off x="5576797" y="2083274"/>
            <a:ext cx="885274" cy="3311493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3B0E3735-179F-409D-B11B-AD487FF6E4B0}"/>
              </a:ext>
            </a:extLst>
          </p:cNvPr>
          <p:cNvSpPr/>
          <p:nvPr/>
        </p:nvSpPr>
        <p:spPr>
          <a:xfrm>
            <a:off x="2187461" y="4929562"/>
            <a:ext cx="190464" cy="466329"/>
          </a:xfrm>
          <a:prstGeom prst="rtTriangl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3D0FD2D8-FA18-4047-BD89-012D1705FB75}"/>
              </a:ext>
            </a:extLst>
          </p:cNvPr>
          <p:cNvSpPr/>
          <p:nvPr/>
        </p:nvSpPr>
        <p:spPr>
          <a:xfrm flipH="1">
            <a:off x="4885732" y="4663251"/>
            <a:ext cx="844448" cy="731517"/>
          </a:xfrm>
          <a:prstGeom prst="rtTriangl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275C836-1E0B-407B-B400-B361451884B4}"/>
              </a:ext>
            </a:extLst>
          </p:cNvPr>
          <p:cNvSpPr/>
          <p:nvPr/>
        </p:nvSpPr>
        <p:spPr>
          <a:xfrm>
            <a:off x="2198136" y="4929562"/>
            <a:ext cx="775341" cy="466329"/>
          </a:xfrm>
          <a:prstGeom prst="rtTriangl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80980085-2422-4B81-99FB-E68702AE8028}"/>
              </a:ext>
            </a:extLst>
          </p:cNvPr>
          <p:cNvSpPr/>
          <p:nvPr/>
        </p:nvSpPr>
        <p:spPr>
          <a:xfrm flipV="1">
            <a:off x="2142514" y="2082148"/>
            <a:ext cx="877035" cy="501162"/>
          </a:xfrm>
          <a:prstGeom prst="rtTriangl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2793DD59-21C3-4E4F-B0EF-26CE4BF60424}"/>
              </a:ext>
            </a:extLst>
          </p:cNvPr>
          <p:cNvSpPr/>
          <p:nvPr/>
        </p:nvSpPr>
        <p:spPr>
          <a:xfrm flipH="1" flipV="1">
            <a:off x="4885733" y="2077655"/>
            <a:ext cx="902318" cy="864112"/>
          </a:xfrm>
          <a:prstGeom prst="rtTriangl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58E9FF-9191-4B94-83BC-45E91A9924E3}"/>
              </a:ext>
            </a:extLst>
          </p:cNvPr>
          <p:cNvCxnSpPr/>
          <p:nvPr/>
        </p:nvCxnSpPr>
        <p:spPr>
          <a:xfrm>
            <a:off x="2052057" y="2011358"/>
            <a:ext cx="967491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8FE3E4-B234-4F27-B10D-13553EB015F8}"/>
              </a:ext>
            </a:extLst>
          </p:cNvPr>
          <p:cNvCxnSpPr/>
          <p:nvPr/>
        </p:nvCxnSpPr>
        <p:spPr>
          <a:xfrm>
            <a:off x="4839662" y="1991132"/>
            <a:ext cx="1015809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8F69BCE-8B4D-4523-ABA5-EF5E4A600D0D}"/>
              </a:ext>
            </a:extLst>
          </p:cNvPr>
          <p:cNvSpPr txBox="1"/>
          <p:nvPr/>
        </p:nvSpPr>
        <p:spPr>
          <a:xfrm>
            <a:off x="1954052" y="1679998"/>
            <a:ext cx="136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Liquid film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E126A9-64B7-4D87-A4F9-C08AF60E18F8}"/>
              </a:ext>
            </a:extLst>
          </p:cNvPr>
          <p:cNvSpPr/>
          <p:nvPr/>
        </p:nvSpPr>
        <p:spPr>
          <a:xfrm>
            <a:off x="4768223" y="1659772"/>
            <a:ext cx="115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Liquid film</a:t>
            </a:r>
          </a:p>
        </p:txBody>
      </p:sp>
      <p:sp>
        <p:nvSpPr>
          <p:cNvPr id="36" name="Lightning Bolt 35">
            <a:extLst>
              <a:ext uri="{FF2B5EF4-FFF2-40B4-BE49-F238E27FC236}">
                <a16:creationId xmlns:a16="http://schemas.microsoft.com/office/drawing/2014/main" id="{79E993D9-3786-44C6-82C0-6109A856E388}"/>
              </a:ext>
            </a:extLst>
          </p:cNvPr>
          <p:cNvSpPr/>
          <p:nvPr/>
        </p:nvSpPr>
        <p:spPr>
          <a:xfrm>
            <a:off x="2581874" y="3989852"/>
            <a:ext cx="368568" cy="1411798"/>
          </a:xfrm>
          <a:prstGeom prst="lightningBol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6EC3E5-EE07-4E53-9ABA-E896EE4AC843}"/>
              </a:ext>
            </a:extLst>
          </p:cNvPr>
          <p:cNvSpPr txBox="1"/>
          <p:nvPr/>
        </p:nvSpPr>
        <p:spPr>
          <a:xfrm>
            <a:off x="3920042" y="3192876"/>
            <a:ext cx="111690" cy="223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3E2D592-BBCC-438B-B0BA-D6D25351B749}"/>
              </a:ext>
            </a:extLst>
          </p:cNvPr>
          <p:cNvCxnSpPr>
            <a:cxnSpLocks/>
            <a:endCxn id="25" idx="3"/>
          </p:cNvCxnSpPr>
          <p:nvPr/>
        </p:nvCxnSpPr>
        <p:spPr>
          <a:xfrm>
            <a:off x="1187907" y="2951069"/>
            <a:ext cx="1347895" cy="78795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81ABE30-5677-485A-97D4-5ECC9B74690C}"/>
              </a:ext>
            </a:extLst>
          </p:cNvPr>
          <p:cNvSpPr txBox="1"/>
          <p:nvPr/>
        </p:nvSpPr>
        <p:spPr>
          <a:xfrm>
            <a:off x="0" y="2589275"/>
            <a:ext cx="138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Gas-Liquid interface</a:t>
            </a:r>
          </a:p>
        </p:txBody>
      </p:sp>
      <p:sp>
        <p:nvSpPr>
          <p:cNvPr id="40" name="Lightning Bolt 39">
            <a:extLst>
              <a:ext uri="{FF2B5EF4-FFF2-40B4-BE49-F238E27FC236}">
                <a16:creationId xmlns:a16="http://schemas.microsoft.com/office/drawing/2014/main" id="{69B51990-1C29-4C14-8BB3-B07ABB7E9CB7}"/>
              </a:ext>
            </a:extLst>
          </p:cNvPr>
          <p:cNvSpPr/>
          <p:nvPr/>
        </p:nvSpPr>
        <p:spPr>
          <a:xfrm flipH="1">
            <a:off x="4942693" y="3971647"/>
            <a:ext cx="368568" cy="1383207"/>
          </a:xfrm>
          <a:prstGeom prst="lightningBol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9CB9114-722F-425C-A2BC-2A5179F5F176}"/>
              </a:ext>
            </a:extLst>
          </p:cNvPr>
          <p:cNvCxnSpPr>
            <a:cxnSpLocks/>
          </p:cNvCxnSpPr>
          <p:nvPr/>
        </p:nvCxnSpPr>
        <p:spPr>
          <a:xfrm>
            <a:off x="1257695" y="4294104"/>
            <a:ext cx="1376739" cy="80486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89F4052-FC39-49F8-B7EB-6236CDE7E23C}"/>
              </a:ext>
            </a:extLst>
          </p:cNvPr>
          <p:cNvSpPr txBox="1"/>
          <p:nvPr/>
        </p:nvSpPr>
        <p:spPr>
          <a:xfrm>
            <a:off x="126780" y="3665645"/>
            <a:ext cx="1304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discharge along interface</a:t>
            </a:r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56891F4-4085-473A-B0A5-89FF3B4C6D43}"/>
              </a:ext>
            </a:extLst>
          </p:cNvPr>
          <p:cNvSpPr/>
          <p:nvPr/>
        </p:nvSpPr>
        <p:spPr>
          <a:xfrm rot="1680000">
            <a:off x="2586763" y="2071890"/>
            <a:ext cx="368568" cy="1411798"/>
          </a:xfrm>
          <a:prstGeom prst="lightningBol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ghtning Bolt 43">
            <a:extLst>
              <a:ext uri="{FF2B5EF4-FFF2-40B4-BE49-F238E27FC236}">
                <a16:creationId xmlns:a16="http://schemas.microsoft.com/office/drawing/2014/main" id="{7FC7D7E1-95DC-452D-A006-9918DEF15837}"/>
              </a:ext>
            </a:extLst>
          </p:cNvPr>
          <p:cNvSpPr/>
          <p:nvPr/>
        </p:nvSpPr>
        <p:spPr>
          <a:xfrm rot="-1800000" flipH="1">
            <a:off x="4920350" y="2102501"/>
            <a:ext cx="368568" cy="1383207"/>
          </a:xfrm>
          <a:prstGeom prst="lightningBol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0BFEF83-68AA-4098-976E-3C2C7012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378">
            <a:off x="5113339" y="2415483"/>
            <a:ext cx="607384" cy="2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E101FA2-6663-4ABE-B5C4-CA86E1B7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378">
            <a:off x="5280173" y="2867141"/>
            <a:ext cx="622324" cy="20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06D49B-BE44-414F-A6FA-2857A3EA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62" y="3458280"/>
            <a:ext cx="607384" cy="2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11334FF-0DDC-41C0-AA62-6DDCABD26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65" y="3989849"/>
            <a:ext cx="607384" cy="2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DF6C5E9-D809-48D5-8138-7D1E26C0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361">
            <a:off x="5281606" y="4511145"/>
            <a:ext cx="607384" cy="2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5CD681-F269-4133-9195-00CDD064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361">
            <a:off x="5091524" y="4938684"/>
            <a:ext cx="607384" cy="2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90AB671-3DA4-4627-AD43-792997FD55E7}"/>
              </a:ext>
            </a:extLst>
          </p:cNvPr>
          <p:cNvSpPr txBox="1"/>
          <p:nvPr/>
        </p:nvSpPr>
        <p:spPr>
          <a:xfrm>
            <a:off x="3294676" y="3304005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phase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A38B603-31F6-4478-94AA-70F64BF7FA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32668" r="22294" b="32668"/>
          <a:stretch/>
        </p:blipFill>
        <p:spPr>
          <a:xfrm rot="5400000">
            <a:off x="6429053" y="4167566"/>
            <a:ext cx="1523436" cy="4168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C35B07D-5935-4B9B-876A-20865F1F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 rot="16200000">
            <a:off x="7517415" y="3760731"/>
            <a:ext cx="1888062" cy="1028698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6CD0D5E-7136-458C-B08D-5FC74B4B1F4C}"/>
              </a:ext>
            </a:extLst>
          </p:cNvPr>
          <p:cNvCxnSpPr/>
          <p:nvPr/>
        </p:nvCxnSpPr>
        <p:spPr>
          <a:xfrm flipV="1">
            <a:off x="7201720" y="3326610"/>
            <a:ext cx="734427" cy="9509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B0FD9FB-2F01-4A15-86AD-2D2F097F8B39}"/>
              </a:ext>
            </a:extLst>
          </p:cNvPr>
          <p:cNvCxnSpPr/>
          <p:nvPr/>
        </p:nvCxnSpPr>
        <p:spPr>
          <a:xfrm>
            <a:off x="7185914" y="4387819"/>
            <a:ext cx="750233" cy="76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201A435B-18B0-4E86-B9A4-98F4615A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96" y="2068001"/>
            <a:ext cx="1928481" cy="64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626F654-31FD-4947-B0FE-B84C0B3FFB46}"/>
              </a:ext>
            </a:extLst>
          </p:cNvPr>
          <p:cNvSpPr txBox="1"/>
          <p:nvPr/>
        </p:nvSpPr>
        <p:spPr>
          <a:xfrm>
            <a:off x="6975360" y="1731481"/>
            <a:ext cx="1120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Hydrophobic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8C14A3C-6289-4718-BE21-EE4B3CE5A157}"/>
              </a:ext>
            </a:extLst>
          </p:cNvPr>
          <p:cNvSpPr txBox="1"/>
          <p:nvPr/>
        </p:nvSpPr>
        <p:spPr>
          <a:xfrm>
            <a:off x="8099220" y="1734356"/>
            <a:ext cx="1014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Hydrophilic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CBF579-583A-4AE3-A025-53C1539720F5}"/>
              </a:ext>
            </a:extLst>
          </p:cNvPr>
          <p:cNvCxnSpPr>
            <a:cxnSpLocks/>
          </p:cNvCxnSpPr>
          <p:nvPr/>
        </p:nvCxnSpPr>
        <p:spPr>
          <a:xfrm>
            <a:off x="8001506" y="1711040"/>
            <a:ext cx="471258" cy="114801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3D8F58F1-BB4B-4D5F-8FF7-B71DD5D2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4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F166-1748-463A-A365-8B8EEE5DE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77" y="-94583"/>
            <a:ext cx="8259711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Proposed PFOS/PFOA degradation mechanism with plasma treatment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64A8B-309C-4366-8A0D-58C96A7EF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7" t="22313" r="60576" b="10937"/>
          <a:stretch/>
        </p:blipFill>
        <p:spPr>
          <a:xfrm>
            <a:off x="313864" y="990598"/>
            <a:ext cx="7891537" cy="4837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2AE24-38FF-4AB8-BC6B-705100C050DC}"/>
              </a:ext>
            </a:extLst>
          </p:cNvPr>
          <p:cNvSpPr txBox="1"/>
          <p:nvPr/>
        </p:nvSpPr>
        <p:spPr>
          <a:xfrm>
            <a:off x="1397188" y="5711312"/>
            <a:ext cx="634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Literature suggests stepwise defloration degradation pathway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97FE7-EF16-4A10-871F-EFB650793E54}"/>
              </a:ext>
            </a:extLst>
          </p:cNvPr>
          <p:cNvSpPr txBox="1"/>
          <p:nvPr/>
        </p:nvSpPr>
        <p:spPr>
          <a:xfrm>
            <a:off x="196337" y="6080644"/>
            <a:ext cx="915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carbons </a:t>
            </a:r>
            <a:r>
              <a:rPr lang="en-US" dirty="0">
                <a:sym typeface="Wingdings" panose="05000000000000000000" pitchFamily="2" charset="2"/>
              </a:rPr>
              <a:t> 7 carbons  6 carbons  5 carbons  4 carbons  3 carbons  mineralization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697B7-D5FB-4491-B4ED-424A9AEE56AA}"/>
              </a:ext>
            </a:extLst>
          </p:cNvPr>
          <p:cNvSpPr txBox="1"/>
          <p:nvPr/>
        </p:nvSpPr>
        <p:spPr>
          <a:xfrm>
            <a:off x="2959512" y="6482363"/>
            <a:ext cx="61844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Singh, Raj Kamal, et al. "Breakdown products from </a:t>
            </a:r>
            <a:r>
              <a:rPr lang="en-US" sz="1100" dirty="0" err="1"/>
              <a:t>perfluorinated</a:t>
            </a:r>
            <a:r>
              <a:rPr lang="en-US" sz="1100" dirty="0"/>
              <a:t> alkyl substances (PFAS) degradation in a plasma-based water treatment process." </a:t>
            </a:r>
            <a:r>
              <a:rPr lang="en-US" sz="1100" i="1" dirty="0"/>
              <a:t>Environmental science &amp; technology</a:t>
            </a:r>
            <a:r>
              <a:rPr lang="en-US" sz="1100" dirty="0"/>
              <a:t> 53.5 (2019): 2731-2738.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7EAB989-0520-4E53-86A5-627FD366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9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8DE355-924E-4DC8-8B6B-499229F82D26}"/>
              </a:ext>
            </a:extLst>
          </p:cNvPr>
          <p:cNvSpPr txBox="1"/>
          <p:nvPr/>
        </p:nvSpPr>
        <p:spPr>
          <a:xfrm>
            <a:off x="137302" y="2236798"/>
            <a:ext cx="3385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/>
              <a:t>Influents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Synthetic PFOA/PFOS solutions </a:t>
            </a:r>
            <a:r>
              <a:rPr lang="en-US" sz="1400" b="1" dirty="0"/>
              <a:t>(10 ppb)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Ground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Landfill Leachate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D2C7A-E1CA-4541-AC5F-B1AE434C7643}"/>
              </a:ext>
            </a:extLst>
          </p:cNvPr>
          <p:cNvSpPr txBox="1"/>
          <p:nvPr/>
        </p:nvSpPr>
        <p:spPr>
          <a:xfrm>
            <a:off x="1379018" y="129171"/>
            <a:ext cx="6257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Experimental Results at FSU (2021)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56390-A102-4409-87A1-12897EC022B9}"/>
              </a:ext>
            </a:extLst>
          </p:cNvPr>
          <p:cNvSpPr txBox="1"/>
          <p:nvPr/>
        </p:nvSpPr>
        <p:spPr>
          <a:xfrm>
            <a:off x="527617" y="5461049"/>
            <a:ext cx="8396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collaboration with DEP allows for critical analytical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for analysis of concentrations relevant to actual ground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Analysis of degradation products allows for assessment of degradation pathway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626A64-490C-44F0-948E-755F964B7BED}"/>
              </a:ext>
            </a:extLst>
          </p:cNvPr>
          <p:cNvGrpSpPr/>
          <p:nvPr/>
        </p:nvGrpSpPr>
        <p:grpSpPr>
          <a:xfrm>
            <a:off x="1440115" y="863864"/>
            <a:ext cx="4893137" cy="3688521"/>
            <a:chOff x="2520852" y="1128881"/>
            <a:chExt cx="4893137" cy="3688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04D8C9-0582-44E4-BC0C-8E8A7CD9D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2" t="32668" r="22294" b="32668"/>
            <a:stretch/>
          </p:blipFill>
          <p:spPr>
            <a:xfrm rot="5400000">
              <a:off x="4097078" y="2369317"/>
              <a:ext cx="1523436" cy="416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787BD5-6E04-4756-976D-AB0B4C7D749E}"/>
                </a:ext>
              </a:extLst>
            </p:cNvPr>
            <p:cNvSpPr txBox="1"/>
            <p:nvPr/>
          </p:nvSpPr>
          <p:spPr>
            <a:xfrm>
              <a:off x="6412310" y="1197481"/>
              <a:ext cx="1001679" cy="24622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Argon (60 psi)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0F77045-2DC8-4BF1-8FAF-D6D4E92001AB}"/>
                </a:ext>
              </a:extLst>
            </p:cNvPr>
            <p:cNvGrpSpPr/>
            <p:nvPr/>
          </p:nvGrpSpPr>
          <p:grpSpPr>
            <a:xfrm>
              <a:off x="2723966" y="1128881"/>
              <a:ext cx="514350" cy="599405"/>
              <a:chOff x="1701433" y="4556760"/>
              <a:chExt cx="685800" cy="799207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176B3FE0-8EEF-4B05-BFED-C222A6708101}"/>
                  </a:ext>
                </a:extLst>
              </p:cNvPr>
              <p:cNvSpPr/>
              <p:nvPr/>
            </p:nvSpPr>
            <p:spPr>
              <a:xfrm>
                <a:off x="1701433" y="4702433"/>
                <a:ext cx="685800" cy="653534"/>
              </a:xfrm>
              <a:prstGeom prst="triangl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65B025F-6661-4016-9950-415CF1A020EC}"/>
                  </a:ext>
                </a:extLst>
              </p:cNvPr>
              <p:cNvSpPr/>
              <p:nvPr/>
            </p:nvSpPr>
            <p:spPr>
              <a:xfrm>
                <a:off x="1713724" y="4556760"/>
                <a:ext cx="617220" cy="54864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00" kern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96CCEF6-0717-4309-867A-9C83A6419A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1920" y="1320592"/>
              <a:ext cx="1010390" cy="12172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17C586-D448-43DF-9129-3EAEBD1D1534}"/>
                </a:ext>
              </a:extLst>
            </p:cNvPr>
            <p:cNvSpPr txBox="1"/>
            <p:nvPr/>
          </p:nvSpPr>
          <p:spPr>
            <a:xfrm>
              <a:off x="2520852" y="1752950"/>
              <a:ext cx="84102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Untreated sample </a:t>
              </a:r>
            </a:p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@ 2 mL/min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A91F2D-28E0-4191-A9A2-02BAF926A729}"/>
                </a:ext>
              </a:extLst>
            </p:cNvPr>
            <p:cNvSpPr txBox="1"/>
            <p:nvPr/>
          </p:nvSpPr>
          <p:spPr>
            <a:xfrm>
              <a:off x="4210499" y="1200303"/>
              <a:ext cx="1187411" cy="24622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Mixing zone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4665C0-8A5B-4585-B795-4DAE63CBF391}"/>
                </a:ext>
              </a:extLst>
            </p:cNvPr>
            <p:cNvCxnSpPr>
              <a:cxnSpLocks/>
            </p:cNvCxnSpPr>
            <p:nvPr/>
          </p:nvCxnSpPr>
          <p:spPr>
            <a:xfrm>
              <a:off x="3201636" y="1321989"/>
              <a:ext cx="976378" cy="0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860E7F8-4A1C-4CC8-A677-350B517D7044}"/>
                </a:ext>
              </a:extLst>
            </p:cNvPr>
            <p:cNvCxnSpPr/>
            <p:nvPr/>
          </p:nvCxnSpPr>
          <p:spPr>
            <a:xfrm flipH="1">
              <a:off x="4858796" y="1468207"/>
              <a:ext cx="0" cy="347830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A8AA4F-1ED1-440F-ACA1-E59543A202FE}"/>
                </a:ext>
              </a:extLst>
            </p:cNvPr>
            <p:cNvSpPr txBox="1"/>
            <p:nvPr/>
          </p:nvSpPr>
          <p:spPr>
            <a:xfrm>
              <a:off x="4128904" y="3955628"/>
              <a:ext cx="1459784" cy="86177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1000" kern="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LC/MS/MS</a:t>
              </a:r>
            </a:p>
            <a:p>
              <a:pPr algn="ctr">
                <a:defRPr/>
              </a:pPr>
              <a:endParaRPr lang="en-US" sz="1000" kern="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(DEP) </a:t>
              </a:r>
            </a:p>
            <a:p>
              <a:pPr algn="ctr">
                <a:defRPr/>
              </a:pPr>
              <a:endParaRPr lang="en-US" sz="1000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AB44D27-1577-4D9B-B25E-F6C4D8218549}"/>
                </a:ext>
              </a:extLst>
            </p:cNvPr>
            <p:cNvCxnSpPr/>
            <p:nvPr/>
          </p:nvCxnSpPr>
          <p:spPr>
            <a:xfrm flipH="1">
              <a:off x="4875797" y="3342492"/>
              <a:ext cx="0" cy="221700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A8BB78-8C30-4A7A-857F-C621F83488BD}"/>
                </a:ext>
              </a:extLst>
            </p:cNvPr>
            <p:cNvSpPr txBox="1"/>
            <p:nvPr/>
          </p:nvSpPr>
          <p:spPr>
            <a:xfrm>
              <a:off x="4251438" y="3516118"/>
              <a:ext cx="11874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</a:rPr>
                <a:t>Plasma treated sample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D420F41-C076-4D38-8D4B-50C55D2FFFD2}"/>
              </a:ext>
            </a:extLst>
          </p:cNvPr>
          <p:cNvSpPr txBox="1"/>
          <p:nvPr/>
        </p:nvSpPr>
        <p:spPr>
          <a:xfrm>
            <a:off x="5157504" y="1507845"/>
            <a:ext cx="357159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/>
              <a:t>Method 533: </a:t>
            </a:r>
            <a:r>
              <a:rPr lang="en-US" sz="1400" dirty="0"/>
              <a:t>Determination of Per- and Polyfluoroalkyl Substances in Drinking Water by Isotope Dilution Anion Exchange Solid Phase Extraction and Liquid Chromatography/Tandem Mass Spectrometry</a:t>
            </a:r>
          </a:p>
          <a:p>
            <a:endParaRPr lang="en-US" sz="1400" b="1" u="sng" dirty="0"/>
          </a:p>
          <a:p>
            <a:r>
              <a:rPr lang="en-US" sz="1400" b="1" u="sng" dirty="0"/>
              <a:t>Method 537.1: </a:t>
            </a:r>
            <a:r>
              <a:rPr lang="en-US" sz="1400" dirty="0"/>
              <a:t>Determination of Selected Per- and Polyfluorinated Alkyl Substances in Drinking Water by Solid Phase Extraction and Liquid Chromatography/Tandem Mass Spectrometry (LC/MS/MS)</a:t>
            </a:r>
          </a:p>
          <a:p>
            <a:endParaRPr lang="en-US" sz="1400" b="1" u="sng" dirty="0"/>
          </a:p>
          <a:p>
            <a:r>
              <a:rPr lang="en-US" sz="1400" b="1" u="sng" dirty="0"/>
              <a:t>Method 537: </a:t>
            </a:r>
            <a:r>
              <a:rPr lang="en-US" sz="1400" dirty="0"/>
              <a:t>Determination of Selected </a:t>
            </a:r>
            <a:r>
              <a:rPr lang="en-US" sz="1400" dirty="0" err="1"/>
              <a:t>Perfluorinated</a:t>
            </a:r>
            <a:r>
              <a:rPr lang="en-US" sz="1400" dirty="0"/>
              <a:t> Alkyl Acids in Drinking Water by Solid Phase Extraction and Liquid Chromatography/Tandem Mass Spectrometry (LC/MS/MS)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55ABA914-3DF2-46F3-8A4C-BD3C4234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6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60" y="-6926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New Experimental Results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65712"/>
              </p:ext>
            </p:extLst>
          </p:nvPr>
        </p:nvGraphicFramePr>
        <p:xfrm>
          <a:off x="85779" y="2066122"/>
          <a:ext cx="8972437" cy="2296160"/>
        </p:xfrm>
        <a:graphic>
          <a:graphicData uri="http://schemas.openxmlformats.org/drawingml/2006/table">
            <a:tbl>
              <a:tblPr/>
              <a:tblGrid>
                <a:gridCol w="1787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6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1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w/ plasma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 Removal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PFOA ppb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PFOS ppb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w/ plasma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PFOA ppb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PFOS ppb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2546" y="1235812"/>
            <a:ext cx="841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kHz pulsed plasma, 2 ml/min water flow, PFOA/PFOS in DI water, argon carrier 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B9066-F7F8-49DF-AA1C-28B111D58807}"/>
              </a:ext>
            </a:extLst>
          </p:cNvPr>
          <p:cNvSpPr txBox="1"/>
          <p:nvPr/>
        </p:nvSpPr>
        <p:spPr>
          <a:xfrm>
            <a:off x="1871078" y="770830"/>
            <a:ext cx="5653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Concentration (10 ppb) synthetic solutions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2C347-2299-4851-84F6-747B367460F5}"/>
              </a:ext>
            </a:extLst>
          </p:cNvPr>
          <p:cNvSpPr txBox="1"/>
          <p:nvPr/>
        </p:nvSpPr>
        <p:spPr>
          <a:xfrm>
            <a:off x="510838" y="5504551"/>
            <a:ext cx="855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confirm indirect fluoride measurements for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Confirms significant removal is still possible at relevant concentrations (ground water)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DFE91-E4D2-443E-86B6-6FB1FEEE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4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1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Variation of plasma parameters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Frequency Effects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496761"/>
            <a:ext cx="808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and 10 kHz pulsed plasma, 2 ml/min water flow, PFAS in DI water, argon carrier gas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005438"/>
              </p:ext>
            </p:extLst>
          </p:nvPr>
        </p:nvGraphicFramePr>
        <p:xfrm>
          <a:off x="1588626" y="2178151"/>
          <a:ext cx="5966748" cy="3175224"/>
        </p:xfrm>
        <a:graphic>
          <a:graphicData uri="http://schemas.openxmlformats.org/drawingml/2006/table">
            <a:tbl>
              <a:tblPr/>
              <a:tblGrid>
                <a:gridCol w="1988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8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726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(ppb)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5kHz (ppb)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reduction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(ppb)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10kHz (ppb)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reduction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5A161E7-B364-4C0C-8856-5BDEF0798A7A}"/>
              </a:ext>
            </a:extLst>
          </p:cNvPr>
          <p:cNvSpPr txBox="1"/>
          <p:nvPr/>
        </p:nvSpPr>
        <p:spPr>
          <a:xfrm>
            <a:off x="1258566" y="5576942"/>
            <a:ext cx="6823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 of plasma parameters strongly affects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optimization is to improve performance may be possible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00799-259E-4F75-B2B0-A0FDEB60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83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551778"/>
              </p:ext>
            </p:extLst>
          </p:nvPr>
        </p:nvGraphicFramePr>
        <p:xfrm>
          <a:off x="1952901" y="1144037"/>
          <a:ext cx="5238198" cy="2673124"/>
        </p:xfrm>
        <a:graphic>
          <a:graphicData uri="http://schemas.openxmlformats.org/drawingml/2006/table">
            <a:tbl>
              <a:tblPr/>
              <a:tblGrid>
                <a:gridCol w="1746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56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PFHpA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(ppb)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3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</a:t>
                      </a: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(no plasma)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5kHz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10kHz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86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PFHxA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(ppb)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3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(no plasma)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5kHz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10kHz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14" y="3921082"/>
            <a:ext cx="1696889" cy="169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5449" y="5627723"/>
            <a:ext cx="182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PFHpA</a:t>
            </a:r>
            <a:r>
              <a:rPr lang="en-US" dirty="0"/>
              <a:t> (7 carbon)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44" y="3921082"/>
            <a:ext cx="1801775" cy="18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8181" y="5714196"/>
            <a:ext cx="180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PFHxA</a:t>
            </a:r>
            <a:r>
              <a:rPr lang="en-US" dirty="0"/>
              <a:t> (6 carbon)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675" y="-16227"/>
            <a:ext cx="7475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Major Byproducts of PFOA from Plasma Treatment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E87C21F-195D-433C-ABFB-A95F470C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3" y="4269641"/>
            <a:ext cx="2044293" cy="67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3AEB3-954C-4339-BD26-6D0C86E4EF7B}"/>
              </a:ext>
            </a:extLst>
          </p:cNvPr>
          <p:cNvSpPr txBox="1"/>
          <p:nvPr/>
        </p:nvSpPr>
        <p:spPr>
          <a:xfrm>
            <a:off x="1170507" y="5067865"/>
            <a:ext cx="114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PFOA</a:t>
            </a:r>
          </a:p>
          <a:p>
            <a:r>
              <a:rPr lang="en-US" dirty="0"/>
              <a:t>(8 carbon)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028252-8D1A-46C1-8CD3-D5C4837FBD5C}"/>
              </a:ext>
            </a:extLst>
          </p:cNvPr>
          <p:cNvCxnSpPr>
            <a:cxnSpLocks/>
          </p:cNvCxnSpPr>
          <p:nvPr/>
        </p:nvCxnSpPr>
        <p:spPr>
          <a:xfrm>
            <a:off x="2900515" y="4843863"/>
            <a:ext cx="5073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33F6E5-DE64-436C-9ABB-9095C6523498}"/>
              </a:ext>
            </a:extLst>
          </p:cNvPr>
          <p:cNvCxnSpPr>
            <a:cxnSpLocks/>
          </p:cNvCxnSpPr>
          <p:nvPr/>
        </p:nvCxnSpPr>
        <p:spPr>
          <a:xfrm>
            <a:off x="5486399" y="4840423"/>
            <a:ext cx="530943" cy="3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107F22-8F64-4003-93CF-D57722FB0DEE}"/>
              </a:ext>
            </a:extLst>
          </p:cNvPr>
          <p:cNvSpPr txBox="1"/>
          <p:nvPr/>
        </p:nvSpPr>
        <p:spPr>
          <a:xfrm flipH="1">
            <a:off x="606055" y="6087174"/>
            <a:ext cx="82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support previously proposed stepwise degradation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with Organic Chemistry Dept. (Prof. </a:t>
            </a:r>
            <a:r>
              <a:rPr lang="en-US" dirty="0" err="1"/>
              <a:t>Alabugin</a:t>
            </a:r>
            <a:r>
              <a:rPr lang="en-US" dirty="0"/>
              <a:t>) to investigate further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C43293-35BC-408E-9FBE-B45A8B87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6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7" y="-10597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Groundwater Treatment with Plasma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5137672"/>
            <a:ext cx="4363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Total PFASs reduction 26%, </a:t>
            </a:r>
            <a:r>
              <a:rPr lang="en-US" dirty="0"/>
              <a:t>total F reduction 30%, total C reduction 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carbon chain species reduced to 7 and 6 carbon chain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C5ED9-96C4-44C8-9515-07E4899B92E5}"/>
              </a:ext>
            </a:extLst>
          </p:cNvPr>
          <p:cNvSpPr txBox="1"/>
          <p:nvPr/>
        </p:nvSpPr>
        <p:spPr>
          <a:xfrm>
            <a:off x="8424387" y="0"/>
            <a:ext cx="6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GW1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BAF9309-FD50-4C43-A038-ABD7C4669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95749"/>
              </p:ext>
            </p:extLst>
          </p:nvPr>
        </p:nvGraphicFramePr>
        <p:xfrm>
          <a:off x="253794" y="1024402"/>
          <a:ext cx="5372100" cy="3609101"/>
        </p:xfrm>
        <a:graphic>
          <a:graphicData uri="http://schemas.openxmlformats.org/drawingml/2006/table">
            <a:tbl>
              <a:tblPr/>
              <a:tblGrid>
                <a:gridCol w="1078862">
                  <a:extLst>
                    <a:ext uri="{9D8B030D-6E8A-4147-A177-3AD203B41FA5}">
                      <a16:colId xmlns:a16="http://schemas.microsoft.com/office/drawing/2014/main" val="920464964"/>
                    </a:ext>
                  </a:extLst>
                </a:gridCol>
                <a:gridCol w="609240">
                  <a:extLst>
                    <a:ext uri="{9D8B030D-6E8A-4147-A177-3AD203B41FA5}">
                      <a16:colId xmlns:a16="http://schemas.microsoft.com/office/drawing/2014/main" val="4221107442"/>
                    </a:ext>
                  </a:extLst>
                </a:gridCol>
                <a:gridCol w="516167">
                  <a:extLst>
                    <a:ext uri="{9D8B030D-6E8A-4147-A177-3AD203B41FA5}">
                      <a16:colId xmlns:a16="http://schemas.microsoft.com/office/drawing/2014/main" val="4031036335"/>
                    </a:ext>
                  </a:extLst>
                </a:gridCol>
                <a:gridCol w="1159243">
                  <a:extLst>
                    <a:ext uri="{9D8B030D-6E8A-4147-A177-3AD203B41FA5}">
                      <a16:colId xmlns:a16="http://schemas.microsoft.com/office/drawing/2014/main" val="3838757834"/>
                    </a:ext>
                  </a:extLst>
                </a:gridCol>
                <a:gridCol w="980496">
                  <a:extLst>
                    <a:ext uri="{9D8B030D-6E8A-4147-A177-3AD203B41FA5}">
                      <a16:colId xmlns:a16="http://schemas.microsoft.com/office/drawing/2014/main" val="1427540582"/>
                    </a:ext>
                  </a:extLst>
                </a:gridCol>
                <a:gridCol w="1028092">
                  <a:extLst>
                    <a:ext uri="{9D8B030D-6E8A-4147-A177-3AD203B41FA5}">
                      <a16:colId xmlns:a16="http://schemas.microsoft.com/office/drawing/2014/main" val="2978911268"/>
                    </a:ext>
                  </a:extLst>
                </a:gridCol>
              </a:tblGrid>
              <a:tr h="7420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atoms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atoms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Untreated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plasma treatment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72921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08569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8063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82685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83953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80477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7758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54676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81244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34318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6:2 FTS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86675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6671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8:2 FTS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28814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03E198-91D8-4E15-A1E2-8374D3D49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54093"/>
              </p:ext>
            </p:extLst>
          </p:nvPr>
        </p:nvGraphicFramePr>
        <p:xfrm>
          <a:off x="253794" y="5190687"/>
          <a:ext cx="4076700" cy="1518907"/>
        </p:xfrm>
        <a:graphic>
          <a:graphicData uri="http://schemas.openxmlformats.org/drawingml/2006/table">
            <a:tbl>
              <a:tblPr/>
              <a:tblGrid>
                <a:gridCol w="1130300">
                  <a:extLst>
                    <a:ext uri="{9D8B030D-6E8A-4147-A177-3AD203B41FA5}">
                      <a16:colId xmlns:a16="http://schemas.microsoft.com/office/drawing/2014/main" val="426129861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39043822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408372992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434254037"/>
                    </a:ext>
                  </a:extLst>
                </a:gridCol>
              </a:tblGrid>
              <a:tr h="1033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Untreated 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plasma treatment 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50453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F atoms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8788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 atoms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21166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F4EEFBB-0885-44BE-8519-A764797888CC}"/>
              </a:ext>
            </a:extLst>
          </p:cNvPr>
          <p:cNvSpPr txBox="1"/>
          <p:nvPr/>
        </p:nvSpPr>
        <p:spPr>
          <a:xfrm>
            <a:off x="5805948" y="1612165"/>
            <a:ext cx="333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6:2 FTS (major contaminant)</a:t>
            </a:r>
            <a:endParaRPr lang="en-US" u="sng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29F518D-A286-4C7B-9F5E-4986D400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53" y="2123353"/>
            <a:ext cx="2682392" cy="8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F46A41-EC28-43D4-9C98-25AE80D60249}"/>
              </a:ext>
            </a:extLst>
          </p:cNvPr>
          <p:cNvSpPr txBox="1"/>
          <p:nvPr/>
        </p:nvSpPr>
        <p:spPr>
          <a:xfrm>
            <a:off x="3807754" y="54227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BECEBF-3AE0-4D97-B8A2-8091D6A63441}"/>
              </a:ext>
            </a:extLst>
          </p:cNvPr>
          <p:cNvSpPr txBox="1"/>
          <p:nvPr/>
        </p:nvSpPr>
        <p:spPr>
          <a:xfrm>
            <a:off x="5358348" y="587652"/>
            <a:ext cx="37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 – 7.4, Conductivity – 0.43 (mS/cm)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3260D-9172-4F31-970C-95C3E4AAB764}"/>
              </a:ext>
            </a:extLst>
          </p:cNvPr>
          <p:cNvSpPr txBox="1"/>
          <p:nvPr/>
        </p:nvSpPr>
        <p:spPr>
          <a:xfrm>
            <a:off x="253794" y="4597568"/>
            <a:ext cx="522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PFAS                              833.1          616.7           </a:t>
            </a:r>
            <a:r>
              <a:rPr lang="en-US" dirty="0">
                <a:solidFill>
                  <a:srgbClr val="FF0000"/>
                </a:solidFill>
              </a:rPr>
              <a:t>26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576B8-1DFF-41A4-A51B-793125C408F3}"/>
              </a:ext>
            </a:extLst>
          </p:cNvPr>
          <p:cNvSpPr txBox="1"/>
          <p:nvPr/>
        </p:nvSpPr>
        <p:spPr>
          <a:xfrm>
            <a:off x="6067853" y="3340841"/>
            <a:ext cx="254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*Extremely “hot” sample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34552B5-DF9A-4026-AC09-2AEB20D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98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7" y="-20729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Groundwater Treatment with Plasma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C5ED9-96C4-44C8-9515-07E4899B92E5}"/>
              </a:ext>
            </a:extLst>
          </p:cNvPr>
          <p:cNvSpPr txBox="1"/>
          <p:nvPr/>
        </p:nvSpPr>
        <p:spPr>
          <a:xfrm>
            <a:off x="8424387" y="0"/>
            <a:ext cx="6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EEFBB-0885-44BE-8519-A764797888CC}"/>
              </a:ext>
            </a:extLst>
          </p:cNvPr>
          <p:cNvSpPr txBox="1"/>
          <p:nvPr/>
        </p:nvSpPr>
        <p:spPr>
          <a:xfrm>
            <a:off x="5864941" y="1332381"/>
            <a:ext cx="3888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PFHxS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(major contaminant)</a:t>
            </a:r>
            <a:endParaRPr lang="en-US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46A41-EC28-43D4-9C98-25AE80D60249}"/>
              </a:ext>
            </a:extLst>
          </p:cNvPr>
          <p:cNvSpPr txBox="1"/>
          <p:nvPr/>
        </p:nvSpPr>
        <p:spPr>
          <a:xfrm>
            <a:off x="3807754" y="54227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236D7C3-472D-4530-8BCC-A578B61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13" y="1731917"/>
            <a:ext cx="2676835" cy="266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ED6A9-419E-4699-B6E9-9C0ACAFE053D}"/>
              </a:ext>
            </a:extLst>
          </p:cNvPr>
          <p:cNvSpPr txBox="1"/>
          <p:nvPr/>
        </p:nvSpPr>
        <p:spPr>
          <a:xfrm>
            <a:off x="5413672" y="4805289"/>
            <a:ext cx="3730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PFASs reduction 32%, total F reduction 37%, total C reduction 36%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Likely conversion of </a:t>
            </a:r>
            <a:r>
              <a:rPr lang="en-US" sz="1600" dirty="0" err="1"/>
              <a:t>PFHxS</a:t>
            </a:r>
            <a:r>
              <a:rPr lang="en-US" sz="1600" dirty="0"/>
              <a:t> to </a:t>
            </a:r>
            <a:r>
              <a:rPr lang="en-US" sz="1600" dirty="0" err="1"/>
              <a:t>PFHxA</a:t>
            </a:r>
            <a:r>
              <a:rPr lang="en-US" sz="1600" dirty="0"/>
              <a:t> (removal of sulfate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 performance even though total PFASs concentration Is much lower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9539F2-0EE0-48F0-B54A-F0DD648F7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71838"/>
              </p:ext>
            </p:extLst>
          </p:nvPr>
        </p:nvGraphicFramePr>
        <p:xfrm>
          <a:off x="292420" y="5222494"/>
          <a:ext cx="4038073" cy="1447800"/>
        </p:xfrm>
        <a:graphic>
          <a:graphicData uri="http://schemas.openxmlformats.org/drawingml/2006/table">
            <a:tbl>
              <a:tblPr/>
              <a:tblGrid>
                <a:gridCol w="915852">
                  <a:extLst>
                    <a:ext uri="{9D8B030D-6E8A-4147-A177-3AD203B41FA5}">
                      <a16:colId xmlns:a16="http://schemas.microsoft.com/office/drawing/2014/main" val="4068132603"/>
                    </a:ext>
                  </a:extLst>
                </a:gridCol>
                <a:gridCol w="1054617">
                  <a:extLst>
                    <a:ext uri="{9D8B030D-6E8A-4147-A177-3AD203B41FA5}">
                      <a16:colId xmlns:a16="http://schemas.microsoft.com/office/drawing/2014/main" val="4262584104"/>
                    </a:ext>
                  </a:extLst>
                </a:gridCol>
                <a:gridCol w="957481">
                  <a:extLst>
                    <a:ext uri="{9D8B030D-6E8A-4147-A177-3AD203B41FA5}">
                      <a16:colId xmlns:a16="http://schemas.microsoft.com/office/drawing/2014/main" val="3603975603"/>
                    </a:ext>
                  </a:extLst>
                </a:gridCol>
                <a:gridCol w="1110123">
                  <a:extLst>
                    <a:ext uri="{9D8B030D-6E8A-4147-A177-3AD203B41FA5}">
                      <a16:colId xmlns:a16="http://schemas.microsoft.com/office/drawing/2014/main" val="1859326591"/>
                    </a:ext>
                  </a:extLst>
                </a:gridCol>
              </a:tblGrid>
              <a:tr h="962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Untreated 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plasma treatment 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46077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F atoms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27926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 atoms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42122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964F77-DBE5-40D7-BFEC-DD063A2A5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896167"/>
              </p:ext>
            </p:extLst>
          </p:nvPr>
        </p:nvGraphicFramePr>
        <p:xfrm>
          <a:off x="292420" y="911606"/>
          <a:ext cx="5207000" cy="3838575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30019443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84902490"/>
                    </a:ext>
                  </a:extLst>
                </a:gridCol>
                <a:gridCol w="542413">
                  <a:extLst>
                    <a:ext uri="{9D8B030D-6E8A-4147-A177-3AD203B41FA5}">
                      <a16:colId xmlns:a16="http://schemas.microsoft.com/office/drawing/2014/main" val="832130944"/>
                    </a:ext>
                  </a:extLst>
                </a:gridCol>
                <a:gridCol w="1006987">
                  <a:extLst>
                    <a:ext uri="{9D8B030D-6E8A-4147-A177-3AD203B41FA5}">
                      <a16:colId xmlns:a16="http://schemas.microsoft.com/office/drawing/2014/main" val="356789648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7008966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280655392"/>
                    </a:ext>
                  </a:extLst>
                </a:gridCol>
              </a:tblGrid>
              <a:tr h="962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Atoms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atoms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Untreated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plasma treatment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69019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54374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91346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04083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58547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22719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8677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74351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PFHpS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0638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8058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85279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6:2 FTS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03137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40972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4F7A96C-9B99-4935-99AA-5C6EAD3544EA}"/>
              </a:ext>
            </a:extLst>
          </p:cNvPr>
          <p:cNvSpPr txBox="1"/>
          <p:nvPr/>
        </p:nvSpPr>
        <p:spPr>
          <a:xfrm>
            <a:off x="5269976" y="502664"/>
            <a:ext cx="37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 – 7.1, Conductivity – 0.69 (mS/cm)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6717D2-8149-4704-82D6-6C615B4CD2BC}"/>
              </a:ext>
            </a:extLst>
          </p:cNvPr>
          <p:cNvSpPr txBox="1"/>
          <p:nvPr/>
        </p:nvSpPr>
        <p:spPr>
          <a:xfrm>
            <a:off x="251893" y="4705261"/>
            <a:ext cx="503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PFAS                              </a:t>
            </a:r>
            <a:r>
              <a:rPr lang="en-US" b="1" dirty="0"/>
              <a:t>14.1</a:t>
            </a:r>
            <a:r>
              <a:rPr lang="en-US" dirty="0"/>
              <a:t>          7.1               </a:t>
            </a:r>
            <a:r>
              <a:rPr lang="en-US" dirty="0">
                <a:solidFill>
                  <a:srgbClr val="FF0000"/>
                </a:solidFill>
              </a:rPr>
              <a:t>32</a:t>
            </a:r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E707F-CB1C-46C9-AD48-B8CA9CEA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8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32486" y="108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</a:rPr>
              <a:t>Contacting Non-Thermal Plasma with Liquid Water</a:t>
            </a:r>
            <a:endParaRPr lang="en-US" altLang="en-US" sz="32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7681" y="1039972"/>
            <a:ext cx="7437205" cy="1744535"/>
            <a:chOff x="1067681" y="1039972"/>
            <a:chExt cx="7437205" cy="1744535"/>
          </a:xfrm>
        </p:grpSpPr>
        <p:sp>
          <p:nvSpPr>
            <p:cNvPr id="343043" name="Text Box 3"/>
            <p:cNvSpPr txBox="1">
              <a:spLocks noChangeArrowheads="1"/>
            </p:cNvSpPr>
            <p:nvPr/>
          </p:nvSpPr>
          <p:spPr bwMode="auto">
            <a:xfrm>
              <a:off x="3853292" y="1398885"/>
              <a:ext cx="4651594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Electrical discharge underwater (pulsed, RF, microwave)</a:t>
              </a:r>
            </a:p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 - 10</a:t>
              </a:r>
              <a:r>
                <a:rPr lang="en-US" altLang="en-US" sz="1400" baseline="30000" dirty="0">
                  <a:latin typeface="Arial" panose="020B0604020202020204" pitchFamily="34" charset="0"/>
                </a:rPr>
                <a:t>-3</a:t>
              </a:r>
              <a:r>
                <a:rPr lang="en-US" altLang="en-US" sz="1400" dirty="0">
                  <a:latin typeface="Arial" panose="020B0604020202020204" pitchFamily="34" charset="0"/>
                </a:rPr>
                <a:t> to 1 J/pulse (also ns to </a:t>
              </a:r>
              <a:r>
                <a:rPr lang="en-US" altLang="en-US" sz="1400" dirty="0" err="1">
                  <a:latin typeface="Symbol" panose="05050102010706020507" pitchFamily="18" charset="2"/>
                </a:rPr>
                <a:t>m</a:t>
              </a:r>
              <a:r>
                <a:rPr lang="en-US" altLang="en-US" sz="1400" dirty="0" err="1">
                  <a:latin typeface="Arial" panose="020B0604020202020204" pitchFamily="34" charset="0"/>
                </a:rPr>
                <a:t>s</a:t>
              </a:r>
              <a:r>
                <a:rPr lang="en-US" altLang="en-US" sz="1400" dirty="0">
                  <a:latin typeface="Arial" panose="020B0604020202020204" pitchFamily="34" charset="0"/>
                </a:rPr>
                <a:t> pulses possible)</a:t>
              </a:r>
            </a:p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 - up to kJ/pulse - electrohydraulic discharge,</a:t>
              </a:r>
            </a:p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             arc formation, exploding wire</a:t>
              </a:r>
            </a:p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 - breakdown underwater: 1 MV/cm</a:t>
              </a:r>
            </a:p>
          </p:txBody>
        </p:sp>
        <p:pic>
          <p:nvPicPr>
            <p:cNvPr id="343046" name="Picture 6" descr="diwatersigpuls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031" y="1488361"/>
              <a:ext cx="132750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7681" y="1373182"/>
              <a:ext cx="972856" cy="14113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3753" y="1039972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Underwater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8501" y="2912713"/>
            <a:ext cx="8662773" cy="1874956"/>
            <a:chOff x="569371" y="2866744"/>
            <a:chExt cx="8662773" cy="1874956"/>
          </a:xfrm>
        </p:grpSpPr>
        <p:sp>
          <p:nvSpPr>
            <p:cNvPr id="343044" name="Text Box 4"/>
            <p:cNvSpPr txBox="1">
              <a:spLocks noChangeArrowheads="1"/>
            </p:cNvSpPr>
            <p:nvPr/>
          </p:nvSpPr>
          <p:spPr bwMode="auto">
            <a:xfrm>
              <a:off x="4817514" y="2889580"/>
              <a:ext cx="17475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</a:rPr>
                <a:t>(AC, DC, or pulsed)</a:t>
              </a:r>
            </a:p>
          </p:txBody>
        </p:sp>
        <p:graphicFrame>
          <p:nvGraphicFramePr>
            <p:cNvPr id="343048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9718596"/>
                </p:ext>
              </p:extLst>
            </p:nvPr>
          </p:nvGraphicFramePr>
          <p:xfrm>
            <a:off x="663489" y="3261483"/>
            <a:ext cx="1064805" cy="1185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5" imgW="2469061" imgH="3650269" progId="Paint.Picture">
                    <p:embed/>
                  </p:oleObj>
                </mc:Choice>
                <mc:Fallback>
                  <p:oleObj name="Bitmap Image" r:id="rId5" imgW="2469061" imgH="3650269" progId="Paint.Picture">
                    <p:embed/>
                    <p:pic>
                      <p:nvPicPr>
                        <p:cNvPr id="343048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489" y="3261483"/>
                          <a:ext cx="1064805" cy="1185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3052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995" y="3253332"/>
              <a:ext cx="1576510" cy="1167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5511" y="3253333"/>
              <a:ext cx="1453573" cy="11677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5483269" y="3137246"/>
              <a:ext cx="1160858" cy="139303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55299" y="2866744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Gas-liquid Interface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9371" y="43723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Gliding arc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98136" y="4348158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Bubbles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95648" y="435573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Films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0068" y="3141262"/>
              <a:ext cx="2432076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Discharge in gas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- plasma in gas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- gas phase breakdown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- plasma touches water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  surface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- liquid properties can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  be important (conductivity)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09534" y="439412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462" y="5361021"/>
            <a:ext cx="2185214" cy="1454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75" y="5358994"/>
            <a:ext cx="2185214" cy="14529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82473" y="498966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Scaled prototypes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7AAD6CB-A68D-43D0-9287-A572FC22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07F483-15AC-4679-A2A7-888154BAEEBB}"/>
              </a:ext>
            </a:extLst>
          </p:cNvPr>
          <p:cNvSpPr txBox="1"/>
          <p:nvPr/>
        </p:nvSpPr>
        <p:spPr>
          <a:xfrm>
            <a:off x="6700014" y="546197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scaling, many reactors are placed in parallel</a:t>
            </a:r>
          </a:p>
        </p:txBody>
      </p:sp>
    </p:spTree>
    <p:extLst>
      <p:ext uri="{BB962C8B-B14F-4D97-AF65-F5344CB8AC3E}">
        <p14:creationId xmlns:p14="http://schemas.microsoft.com/office/powerpoint/2010/main" val="31958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667BB4-A911-45BF-92CD-21762BAF035C}"/>
              </a:ext>
            </a:extLst>
          </p:cNvPr>
          <p:cNvSpPr txBox="1">
            <a:spLocks/>
          </p:cNvSpPr>
          <p:nvPr/>
        </p:nvSpPr>
        <p:spPr>
          <a:xfrm>
            <a:off x="315561" y="-88914"/>
            <a:ext cx="8512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Landfill Leachate Treatment with Plasma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247202-0CD5-46C9-AC48-B509B0FC0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229937"/>
              </p:ext>
            </p:extLst>
          </p:nvPr>
        </p:nvGraphicFramePr>
        <p:xfrm>
          <a:off x="429547" y="1108612"/>
          <a:ext cx="5295900" cy="3838575"/>
        </p:xfrm>
        <a:graphic>
          <a:graphicData uri="http://schemas.openxmlformats.org/drawingml/2006/table">
            <a:tbl>
              <a:tblPr/>
              <a:tblGrid>
                <a:gridCol w="1003300">
                  <a:extLst>
                    <a:ext uri="{9D8B030D-6E8A-4147-A177-3AD203B41FA5}">
                      <a16:colId xmlns:a16="http://schemas.microsoft.com/office/drawing/2014/main" val="195031038"/>
                    </a:ext>
                  </a:extLst>
                </a:gridCol>
                <a:gridCol w="553269">
                  <a:extLst>
                    <a:ext uri="{9D8B030D-6E8A-4147-A177-3AD203B41FA5}">
                      <a16:colId xmlns:a16="http://schemas.microsoft.com/office/drawing/2014/main" val="531586455"/>
                    </a:ext>
                  </a:extLst>
                </a:gridCol>
                <a:gridCol w="550607">
                  <a:extLst>
                    <a:ext uri="{9D8B030D-6E8A-4147-A177-3AD203B41FA5}">
                      <a16:colId xmlns:a16="http://schemas.microsoft.com/office/drawing/2014/main" val="2428348334"/>
                    </a:ext>
                  </a:extLst>
                </a:gridCol>
                <a:gridCol w="1169424">
                  <a:extLst>
                    <a:ext uri="{9D8B030D-6E8A-4147-A177-3AD203B41FA5}">
                      <a16:colId xmlns:a16="http://schemas.microsoft.com/office/drawing/2014/main" val="266835533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364697256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465034631"/>
                    </a:ext>
                  </a:extLst>
                </a:gridCol>
              </a:tblGrid>
              <a:tr h="962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atoms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atoms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Untreated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plasma treatment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47807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73289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53746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4492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84626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08995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4:2 FTS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77414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7024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6689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6:2 FTS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268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2893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87775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73343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02B1F4-CB5D-4073-8857-F1A25BE0E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086717"/>
              </p:ext>
            </p:extLst>
          </p:nvPr>
        </p:nvGraphicFramePr>
        <p:xfrm>
          <a:off x="429547" y="5339197"/>
          <a:ext cx="4051300" cy="1447800"/>
        </p:xfrm>
        <a:graphic>
          <a:graphicData uri="http://schemas.openxmlformats.org/drawingml/2006/table">
            <a:tbl>
              <a:tblPr/>
              <a:tblGrid>
                <a:gridCol w="1027894">
                  <a:extLst>
                    <a:ext uri="{9D8B030D-6E8A-4147-A177-3AD203B41FA5}">
                      <a16:colId xmlns:a16="http://schemas.microsoft.com/office/drawing/2014/main" val="3040056941"/>
                    </a:ext>
                  </a:extLst>
                </a:gridCol>
                <a:gridCol w="926374">
                  <a:extLst>
                    <a:ext uri="{9D8B030D-6E8A-4147-A177-3AD203B41FA5}">
                      <a16:colId xmlns:a16="http://schemas.microsoft.com/office/drawing/2014/main" val="1121342416"/>
                    </a:ext>
                  </a:extLst>
                </a:gridCol>
                <a:gridCol w="942237">
                  <a:extLst>
                    <a:ext uri="{9D8B030D-6E8A-4147-A177-3AD203B41FA5}">
                      <a16:colId xmlns:a16="http://schemas.microsoft.com/office/drawing/2014/main" val="159672068"/>
                    </a:ext>
                  </a:extLst>
                </a:gridCol>
                <a:gridCol w="1154795">
                  <a:extLst>
                    <a:ext uri="{9D8B030D-6E8A-4147-A177-3AD203B41FA5}">
                      <a16:colId xmlns:a16="http://schemas.microsoft.com/office/drawing/2014/main" val="2153341746"/>
                    </a:ext>
                  </a:extLst>
                </a:gridCol>
              </a:tblGrid>
              <a:tr h="962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Untreated 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plasma treatment  (ppb)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reduction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58312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F atoms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3488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 atoms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16834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DB1C24A-6B6D-46C3-8F06-008644E95210}"/>
              </a:ext>
            </a:extLst>
          </p:cNvPr>
          <p:cNvSpPr txBox="1"/>
          <p:nvPr/>
        </p:nvSpPr>
        <p:spPr>
          <a:xfrm>
            <a:off x="5805948" y="1484346"/>
            <a:ext cx="333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6:2 FTS (major contaminant)</a:t>
            </a:r>
            <a:endParaRPr lang="en-US" u="sng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2253F89-A74A-4EBB-BF98-200EA1B0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53" y="1995534"/>
            <a:ext cx="2682392" cy="8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892B52-AC68-42A9-8D54-8C8FA296590D}"/>
              </a:ext>
            </a:extLst>
          </p:cNvPr>
          <p:cNvSpPr txBox="1"/>
          <p:nvPr/>
        </p:nvSpPr>
        <p:spPr>
          <a:xfrm>
            <a:off x="4915970" y="5273709"/>
            <a:ext cx="4480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PFASs reduction 49%, total F reduction 58%, total C reduction 57%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Degradation of PFASs still high even at high conductivity and in presence of other compounds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574BD1-0377-477C-87A0-26B7CCE52DD6}"/>
              </a:ext>
            </a:extLst>
          </p:cNvPr>
          <p:cNvSpPr txBox="1"/>
          <p:nvPr/>
        </p:nvSpPr>
        <p:spPr>
          <a:xfrm>
            <a:off x="4937886" y="647776"/>
            <a:ext cx="367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 – 7.5, </a:t>
            </a:r>
            <a:r>
              <a:rPr lang="en-US" b="1" dirty="0">
                <a:solidFill>
                  <a:srgbClr val="FF0000"/>
                </a:solidFill>
              </a:rPr>
              <a:t>Conductivity – </a:t>
            </a:r>
            <a:r>
              <a:rPr lang="en-US" b="1" u="sng" dirty="0">
                <a:solidFill>
                  <a:srgbClr val="FF0000"/>
                </a:solidFill>
              </a:rPr>
              <a:t>15.7 </a:t>
            </a:r>
            <a:r>
              <a:rPr lang="en-US" b="1" u="sng" dirty="0" err="1">
                <a:solidFill>
                  <a:srgbClr val="FF0000"/>
                </a:solidFill>
              </a:rPr>
              <a:t>ms</a:t>
            </a:r>
            <a:r>
              <a:rPr lang="en-US" b="1" u="sng" dirty="0">
                <a:solidFill>
                  <a:srgbClr val="FF0000"/>
                </a:solidFill>
              </a:rPr>
              <a:t>/cm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9EF74-AFC1-4139-ADDC-52F3CD02C4EA}"/>
              </a:ext>
            </a:extLst>
          </p:cNvPr>
          <p:cNvSpPr txBox="1"/>
          <p:nvPr/>
        </p:nvSpPr>
        <p:spPr>
          <a:xfrm>
            <a:off x="349046" y="4904377"/>
            <a:ext cx="52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PFAS                              14.1            7.1               </a:t>
            </a:r>
            <a:r>
              <a:rPr lang="en-US" dirty="0">
                <a:solidFill>
                  <a:srgbClr val="FF0000"/>
                </a:solidFill>
              </a:rPr>
              <a:t>49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F39CDE-54AC-4A67-A486-5605381D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3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4CA-B3C7-4D1F-8637-FF0C8BBD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0" y="-106646"/>
            <a:ext cx="843669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Effect of chain length on surface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58DB1-51E7-4620-9DF2-18AAE4FD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34" y="1906295"/>
            <a:ext cx="3658149" cy="3045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3B52B9-03AA-40BB-9DF7-B35D5593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63" y="2086551"/>
            <a:ext cx="3658149" cy="294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6D5BE-A678-4C8C-ADE2-35A3CBC351AD}"/>
              </a:ext>
            </a:extLst>
          </p:cNvPr>
          <p:cNvSpPr txBox="1"/>
          <p:nvPr/>
        </p:nvSpPr>
        <p:spPr>
          <a:xfrm>
            <a:off x="788617" y="1029249"/>
            <a:ext cx="742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ground water and leachate samples, it is evident that longer chain PFASs are degraded more readily than shorter chain compounds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2FD45-74CC-4E75-BB43-61D174635CAE}"/>
              </a:ext>
            </a:extLst>
          </p:cNvPr>
          <p:cNvSpPr txBox="1"/>
          <p:nvPr/>
        </p:nvSpPr>
        <p:spPr>
          <a:xfrm>
            <a:off x="7034980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Yasuoka</a:t>
            </a:r>
            <a:r>
              <a:rPr lang="en-US" dirty="0"/>
              <a:t> et. al. 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3F9AD-805F-4E49-B167-BC794F066FCE}"/>
              </a:ext>
            </a:extLst>
          </p:cNvPr>
          <p:cNvSpPr txBox="1"/>
          <p:nvPr/>
        </p:nvSpPr>
        <p:spPr>
          <a:xfrm>
            <a:off x="73845" y="5119598"/>
            <a:ext cx="899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Literature shows that surface activity increases as a function of chain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Supports hypotheses that surface activity is key to effectiveness of PFASs plasma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Longer chain compounds will be at a higher concentration at the gas/liquid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experiments with various chain lengths are needed to investigate further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EDC50-C09F-490D-84C1-AA3B10AB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82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53" y="-42793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4790" y="814457"/>
            <a:ext cx="8474419" cy="3556231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800" dirty="0">
                <a:cs typeface="Arial"/>
              </a:rPr>
              <a:t>Thin film Gas-liquid reactor utilized can efficiently remove PFOA and PFOS from deionized water solutions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Highest efficiency determined for PFOA (based upon fluoride) starting with 50 ppm compared to other plasma and advanced oxidation methods</a:t>
            </a: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endParaRPr lang="en-US" sz="800" dirty="0">
              <a:cs typeface="Arial"/>
            </a:endParaRP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800" dirty="0">
                <a:cs typeface="Arial"/>
              </a:rPr>
              <a:t>Significant degradation (50%) also found with low concentration synthetic solutions of PFOA and PFOS (10 ppb)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Proves effectiveness at relevant working concentrations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Further improvement likely possible with optimization of plasma parameters</a:t>
            </a: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endParaRPr lang="en-US" sz="800" dirty="0">
              <a:cs typeface="Arial"/>
            </a:endParaRP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800" dirty="0">
                <a:cs typeface="Arial"/>
              </a:rPr>
              <a:t>Degradation of PFOA into shorter chain PFASs support stepwise defluorination degradation pathway </a:t>
            </a: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endParaRPr lang="en-US" sz="800" dirty="0">
              <a:cs typeface="Arial"/>
            </a:endParaRP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800" dirty="0">
                <a:cs typeface="Arial"/>
              </a:rPr>
              <a:t>Groundwater samples show average total PFASs reduction of 30% 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Total carbon and fluorine reduction is 10% higher than total PFASs reduction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Longer chain compounds are more readily degraded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Longer chain compounds degrade into shorter chain compounds </a:t>
            </a: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endParaRPr lang="en-US" sz="800" dirty="0">
              <a:cs typeface="Arial"/>
            </a:endParaRP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800" dirty="0">
                <a:cs typeface="Arial"/>
              </a:rPr>
              <a:t>PFASs degradation in leachate was even higher than that in ground water, 50% 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Shows performance is not affected by high conductivity or the presence of other compounds </a:t>
            </a:r>
          </a:p>
          <a:p>
            <a:pPr lvl="1"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r>
              <a:rPr lang="en-US" sz="1400" dirty="0">
                <a:cs typeface="Arial"/>
              </a:rPr>
              <a:t>High surface activity of PFASs likely responsible </a:t>
            </a:r>
          </a:p>
          <a:p>
            <a:pPr marL="0" indent="0">
              <a:spcBef>
                <a:spcPts val="338"/>
              </a:spcBef>
              <a:spcAft>
                <a:spcPts val="338"/>
              </a:spcAft>
              <a:buNone/>
              <a:defRPr/>
            </a:pPr>
            <a:endParaRPr lang="en-US" sz="1800" dirty="0">
              <a:cs typeface="Arial"/>
            </a:endParaRPr>
          </a:p>
          <a:p>
            <a:pPr>
              <a:spcBef>
                <a:spcPts val="338"/>
              </a:spcBef>
              <a:spcAft>
                <a:spcPts val="338"/>
              </a:spcAft>
              <a:buFont typeface="Arial"/>
              <a:buChar char="•"/>
              <a:defRPr/>
            </a:pPr>
            <a:endParaRPr lang="en-US" sz="2000" dirty="0"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DFD3D-EE14-4610-AAD6-5AA5CF0F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1035"/>
          <p:cNvSpPr txBox="1">
            <a:spLocks noChangeArrowheads="1"/>
          </p:cNvSpPr>
          <p:nvPr/>
        </p:nvSpPr>
        <p:spPr bwMode="auto">
          <a:xfrm>
            <a:off x="1715511" y="95309"/>
            <a:ext cx="54890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Collaborators on this work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48" y="2894347"/>
            <a:ext cx="804732" cy="10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11" y="988208"/>
            <a:ext cx="907433" cy="11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90438" y="4063177"/>
            <a:ext cx="144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Prof. Igor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Alabugin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Biochem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8911" y="2131208"/>
            <a:ext cx="1641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Stefan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Bresch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PhD 2015)</a:t>
            </a:r>
          </a:p>
        </p:txBody>
      </p:sp>
      <p:pic>
        <p:nvPicPr>
          <p:cNvPr id="17" name="Picture 2" descr="DSC_009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4776" r="18237"/>
          <a:stretch>
            <a:fillRect/>
          </a:stretch>
        </p:blipFill>
        <p:spPr bwMode="auto">
          <a:xfrm>
            <a:off x="2897353" y="2882171"/>
            <a:ext cx="967751" cy="110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656043" y="4021971"/>
            <a:ext cx="1450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Kevin Hsieh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PhD 2015)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259147" y="2147476"/>
            <a:ext cx="1309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Blip>
                <a:blip r:embed="rId6"/>
              </a:buBlip>
              <a:defRPr sz="22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Huihui Wang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PhD 2018)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7" t="15243"/>
          <a:stretch/>
        </p:blipFill>
        <p:spPr>
          <a:xfrm>
            <a:off x="5448661" y="983694"/>
            <a:ext cx="921853" cy="1135157"/>
          </a:xfrm>
          <a:prstGeom prst="rect">
            <a:avLst/>
          </a:prstGeom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199851" y="3984504"/>
            <a:ext cx="1633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Blip>
                <a:blip r:embed="rId6"/>
              </a:buBlip>
              <a:defRPr sz="22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Radha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Bulusu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PhD candidate)</a:t>
            </a: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2512281" y="2206515"/>
            <a:ext cx="1521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Blip>
                <a:blip r:embed="rId6"/>
              </a:buBlip>
              <a:defRPr sz="22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Youneng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Tang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(Civil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Envir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Engr.)</a:t>
            </a: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6612260" y="2107606"/>
            <a:ext cx="1327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Blip>
                <a:blip r:embed="rId6"/>
              </a:buBlip>
              <a:defRPr sz="22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Calisto MT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Yi Xiong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(CEE PhD 2020)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11" y="919132"/>
            <a:ext cx="833153" cy="124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Bruce\Dropbox\Research\Photos\Xio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26" y="1007982"/>
            <a:ext cx="817319" cy="11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62" y="2912811"/>
            <a:ext cx="10715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bruce locke fsu">
            <a:extLst>
              <a:ext uri="{FF2B5EF4-FFF2-40B4-BE49-F238E27FC236}">
                <a16:creationId xmlns:a16="http://schemas.microsoft.com/office/drawing/2014/main" id="{0B03D168-9834-4A9B-927B-3B9AAA17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71" y="892337"/>
            <a:ext cx="952880" cy="12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C316965-A806-4492-A101-FC353D8B390A}"/>
              </a:ext>
            </a:extLst>
          </p:cNvPr>
          <p:cNvSpPr txBox="1"/>
          <p:nvPr/>
        </p:nvSpPr>
        <p:spPr>
          <a:xfrm>
            <a:off x="839432" y="2201652"/>
            <a:ext cx="169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Prof. Bruce Locke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(Principal Investigator)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772F49-26C6-47B5-AC07-C905501E3557}"/>
              </a:ext>
            </a:extLst>
          </p:cNvPr>
          <p:cNvSpPr txBox="1"/>
          <p:nvPr/>
        </p:nvSpPr>
        <p:spPr>
          <a:xfrm>
            <a:off x="4441755" y="4066201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Rachel Gallan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MS candidate)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33088CE-B06D-4739-B5E6-7B9128367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19" y="2882171"/>
            <a:ext cx="1107049" cy="11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7BB7A5-AFCA-4828-A842-6E8D5619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3C472-9279-4E78-9618-87B68917412F}"/>
              </a:ext>
            </a:extLst>
          </p:cNvPr>
          <p:cNvSpPr txBox="1"/>
          <p:nvPr/>
        </p:nvSpPr>
        <p:spPr>
          <a:xfrm>
            <a:off x="1956691" y="5064462"/>
            <a:ext cx="169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Undergraduates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31B474-1C97-4EB8-9037-852A05233CF1}"/>
              </a:ext>
            </a:extLst>
          </p:cNvPr>
          <p:cNvSpPr txBox="1"/>
          <p:nvPr/>
        </p:nvSpPr>
        <p:spPr>
          <a:xfrm>
            <a:off x="1847711" y="54158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Karam Eeso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Mojtaba Nouri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17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584E-DC48-4144-9CB6-9F641AF5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392" y="1548567"/>
            <a:ext cx="78867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D7B6DA-14DB-4E0E-BADE-BD577214C25D}"/>
              </a:ext>
            </a:extLst>
          </p:cNvPr>
          <p:cNvSpPr txBox="1"/>
          <p:nvPr/>
        </p:nvSpPr>
        <p:spPr>
          <a:xfrm>
            <a:off x="2662165" y="2842770"/>
            <a:ext cx="1726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01D53-3640-4748-A1E8-3365243E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 rot="16200000">
            <a:off x="5434058" y="1020835"/>
            <a:ext cx="3627852" cy="1976611"/>
          </a:xfrm>
          <a:prstGeom prst="rect">
            <a:avLst/>
          </a:prstGeom>
        </p:spPr>
      </p:pic>
      <p:pic>
        <p:nvPicPr>
          <p:cNvPr id="7" name="Picture 6" descr="A large building with a fountai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491C2C78-48EB-4D25-84B0-D029D5CCC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6" y="4377065"/>
            <a:ext cx="3264310" cy="2176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43971-19D0-46C1-93B5-6D3063725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377065"/>
            <a:ext cx="4035872" cy="217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DAB5BB-917C-4507-9C80-CBE587E26ED0}"/>
              </a:ext>
            </a:extLst>
          </p:cNvPr>
          <p:cNvSpPr txBox="1"/>
          <p:nvPr/>
        </p:nvSpPr>
        <p:spPr>
          <a:xfrm>
            <a:off x="1022555" y="4007733"/>
            <a:ext cx="223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Westcott building FSU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E2681-A019-4348-B247-87B5C24CFF19}"/>
              </a:ext>
            </a:extLst>
          </p:cNvPr>
          <p:cNvSpPr txBox="1"/>
          <p:nvPr/>
        </p:nvSpPr>
        <p:spPr>
          <a:xfrm>
            <a:off x="5040476" y="4007733"/>
            <a:ext cx="33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FAMU/FSU College of Engineering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16802-3A06-43FE-8B09-92C61B34B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69" y="288581"/>
            <a:ext cx="2779355" cy="90833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31F88E-A3D7-4593-8352-58EC228D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26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667BB4-A911-45BF-92CD-21762BAF035C}"/>
              </a:ext>
            </a:extLst>
          </p:cNvPr>
          <p:cNvSpPr txBox="1">
            <a:spLocks/>
          </p:cNvSpPr>
          <p:nvPr/>
        </p:nvSpPr>
        <p:spPr>
          <a:xfrm>
            <a:off x="78658" y="71003"/>
            <a:ext cx="8512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Landfill Leachate Treatment with Plasma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37736-5AEF-405A-AA4A-2FB016F8E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98" y="1606871"/>
            <a:ext cx="5358782" cy="321451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F4635-0400-4EBA-A717-EE0067C0846B}"/>
              </a:ext>
            </a:extLst>
          </p:cNvPr>
          <p:cNvSpPr txBox="1"/>
          <p:nvPr/>
        </p:nvSpPr>
        <p:spPr>
          <a:xfrm>
            <a:off x="2286000" y="52511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PFSAs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sulphur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containing compounds)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FC302-F7D1-4DEE-81D8-718D916E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7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667BB4-A911-45BF-92CD-21762BAF035C}"/>
              </a:ext>
            </a:extLst>
          </p:cNvPr>
          <p:cNvSpPr txBox="1">
            <a:spLocks/>
          </p:cNvSpPr>
          <p:nvPr/>
        </p:nvSpPr>
        <p:spPr>
          <a:xfrm>
            <a:off x="78658" y="71003"/>
            <a:ext cx="8512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Landfill Leachate Treatment with Plasma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CC5AD-2658-40CF-8B77-3642D1B29A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47" y="1506537"/>
            <a:ext cx="6123305" cy="38449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A090A-38A4-47F9-9F5D-2CB0890FA7E2}"/>
              </a:ext>
            </a:extLst>
          </p:cNvPr>
          <p:cNvSpPr txBox="1"/>
          <p:nvPr/>
        </p:nvSpPr>
        <p:spPr>
          <a:xfrm>
            <a:off x="3936890" y="56065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PFCAs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7DCA-16DF-444C-B594-624BEDB3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1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Applications of Plasma with Liquid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7875"/>
            <a:ext cx="8455891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 pollution treatment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Wide range of organic and some inorganic compounds – emerging contaminants –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perfluorinated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species, antibiotics, personal care products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Air pollution treatment (wet plasma – water sprays and films)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Nitrogen and sulfur oxides, volatile organic compounds (VOCs)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Disinfection and biomedical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Bacteria, yeast, viruses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Biomedical – wound healing, cancer treatment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Chemical synthesis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Partial oxidation – alcohols, aldehydes…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Nanoparticle synthesis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Polymer coatings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Plasma activated water for agriculture uses – nitrates/nitrites, seed germination…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7022" y="5660582"/>
            <a:ext cx="6176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Many reviews on this subject published in last 10 years:  Akiyama, Malik, Locke,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Sunka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Sato,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Bruggeman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Lukes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Thagard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Weltmann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Brandenburg,…..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Bruggeman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M.J. Kushner, B.R. Locke, et al., Plasma-Liquid Interactions: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Review and Roadmap,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Plasma Sources Science and Technology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AD745-217E-4003-802F-AF4D6BE8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3" y="640865"/>
            <a:ext cx="7833853" cy="5117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6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Complexities of Gas-Liquid Water Plasma Chemistry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8529" y="6362645"/>
            <a:ext cx="671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Bruggeman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M.J. Kushner, B.R. Locke,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Plasma Sources Science and Technology, 2016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0443" y="1897843"/>
            <a:ext cx="1950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(With air or argon)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303" y="5597243"/>
            <a:ext cx="8368854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Chemistry strongly dependent on gas composition (air, 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all factors equally important or occur in all types of gas-liquid plasma</a:t>
            </a:r>
          </a:p>
        </p:txBody>
      </p:sp>
      <p:sp>
        <p:nvSpPr>
          <p:cNvPr id="7" name="Oval 6"/>
          <p:cNvSpPr/>
          <p:nvPr/>
        </p:nvSpPr>
        <p:spPr>
          <a:xfrm>
            <a:off x="3920443" y="1664208"/>
            <a:ext cx="1154477" cy="11521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124712" y="2743200"/>
            <a:ext cx="3090672" cy="28540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EB1DC0-94F2-4D29-84ED-85CB7FE4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9138" y="152400"/>
            <a:ext cx="7772400" cy="1143000"/>
          </a:xfrm>
        </p:spPr>
        <p:txBody>
          <a:bodyPr/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Key Chemical Species from Electrical Discharge with Water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3000" y="1905000"/>
            <a:ext cx="3462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H</a:t>
            </a:r>
            <a:r>
              <a:rPr lang="en-US" altLang="en-US" sz="2400" b="1" baseline="-25000">
                <a:latin typeface="Arial" panose="020B0604020202020204" pitchFamily="34" charset="0"/>
              </a:rPr>
              <a:t>2</a:t>
            </a:r>
            <a:r>
              <a:rPr lang="en-US" altLang="en-US" sz="2400" b="1">
                <a:latin typeface="Arial" panose="020B0604020202020204" pitchFamily="34" charset="0"/>
              </a:rPr>
              <a:t>O +e</a:t>
            </a:r>
            <a:r>
              <a:rPr lang="en-US" altLang="en-US" sz="2400" b="1" baseline="30000">
                <a:latin typeface="Arial" panose="020B0604020202020204" pitchFamily="34" charset="0"/>
              </a:rPr>
              <a:t>-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 b="1">
                <a:latin typeface="Arial" panose="020B0604020202020204" pitchFamily="34" charset="0"/>
                <a:sym typeface="Wingdings" panose="05000000000000000000" pitchFamily="2" charset="2"/>
              </a:rPr>
              <a:t> H + ·OH + e</a:t>
            </a:r>
            <a:r>
              <a:rPr lang="en-US" altLang="en-US" sz="2400" b="1" baseline="30000">
                <a:latin typeface="Arial" panose="020B0604020202020204" pitchFamily="34" charset="0"/>
                <a:sym typeface="Wingdings" panose="05000000000000000000" pitchFamily="2" charset="2"/>
              </a:rPr>
              <a:t>-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85800" y="3429000"/>
            <a:ext cx="426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Possible Products and active species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393825" y="3787775"/>
            <a:ext cx="399891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 </a:t>
            </a:r>
            <a:r>
              <a:rPr lang="en-US" altLang="en-US" sz="2000" b="1" dirty="0">
                <a:latin typeface="Arial" panose="020B0604020202020204" pitchFamily="34" charset="0"/>
              </a:rPr>
              <a:t>Molecules: (stable)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	H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latin typeface="Arial" panose="020B0604020202020204" pitchFamily="34" charset="0"/>
              </a:rPr>
              <a:t>, O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latin typeface="Arial" panose="020B0604020202020204" pitchFamily="34" charset="0"/>
              </a:rPr>
              <a:t>, H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latin typeface="Arial" panose="020B0604020202020204" pitchFamily="34" charset="0"/>
              </a:rPr>
              <a:t>O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2000" b="1" dirty="0">
                <a:latin typeface="Arial" panose="020B0604020202020204" pitchFamily="34" charset="0"/>
              </a:rPr>
              <a:t>, (O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3</a:t>
            </a:r>
            <a:r>
              <a:rPr lang="en-US" altLang="en-US" sz="20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Radicals and atoms: (short life)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	O, ·H, ·OH, HO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baseline="-25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	H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+</a:t>
            </a:r>
            <a:r>
              <a:rPr lang="en-US" altLang="en-US" sz="2000" b="1" dirty="0">
                <a:latin typeface="Arial" panose="020B0604020202020204" pitchFamily="34" charset="0"/>
              </a:rPr>
              <a:t>(H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3</a:t>
            </a:r>
            <a:r>
              <a:rPr lang="en-US" altLang="en-US" sz="2000" b="1" dirty="0">
                <a:latin typeface="Arial" panose="020B0604020202020204" pitchFamily="34" charset="0"/>
              </a:rPr>
              <a:t>O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+</a:t>
            </a:r>
            <a:r>
              <a:rPr lang="en-US" altLang="en-US" sz="2000" b="1" dirty="0">
                <a:latin typeface="Arial" panose="020B0604020202020204" pitchFamily="34" charset="0"/>
              </a:rPr>
              <a:t>), O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baseline="30000" dirty="0">
                <a:latin typeface="Arial" panose="020B0604020202020204" pitchFamily="34" charset="0"/>
              </a:rPr>
              <a:t>	</a:t>
            </a:r>
            <a:r>
              <a:rPr lang="en-US" altLang="en-US" sz="2000" b="1" dirty="0">
                <a:latin typeface="Arial" panose="020B0604020202020204" pitchFamily="34" charset="0"/>
              </a:rPr>
              <a:t>H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-</a:t>
            </a:r>
            <a:r>
              <a:rPr lang="en-US" altLang="en-US" sz="2000" b="1" dirty="0">
                <a:latin typeface="Arial" panose="020B0604020202020204" pitchFamily="34" charset="0"/>
              </a:rPr>
              <a:t>, O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-</a:t>
            </a:r>
            <a:r>
              <a:rPr lang="en-US" altLang="en-US" sz="2000" b="1" dirty="0">
                <a:latin typeface="Arial" panose="020B0604020202020204" pitchFamily="34" charset="0"/>
              </a:rPr>
              <a:t>, O</a:t>
            </a:r>
            <a:r>
              <a:rPr lang="en-US" altLang="en-US" sz="2000" b="1" baseline="-25000" dirty="0">
                <a:latin typeface="Arial" panose="020B0604020202020204" pitchFamily="34" charset="0"/>
              </a:rPr>
              <a:t>2·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-</a:t>
            </a:r>
            <a:r>
              <a:rPr lang="en-US" altLang="en-US" sz="2000" b="1" dirty="0">
                <a:latin typeface="Arial" panose="020B0604020202020204" pitchFamily="34" charset="0"/>
              </a:rPr>
              <a:t>, OH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baseline="30000" dirty="0">
                <a:latin typeface="Arial" panose="020B0604020202020204" pitchFamily="34" charset="0"/>
              </a:rPr>
              <a:t>	</a:t>
            </a:r>
            <a:r>
              <a:rPr lang="en-US" altLang="en-US" sz="2000" b="1" dirty="0" err="1">
                <a:latin typeface="Arial" panose="020B0604020202020204" pitchFamily="34" charset="0"/>
              </a:rPr>
              <a:t>e</a:t>
            </a:r>
            <a:r>
              <a:rPr lang="en-US" altLang="en-US" sz="2000" b="1" baseline="-25000" dirty="0" err="1">
                <a:latin typeface="Arial" panose="020B0604020202020204" pitchFamily="34" charset="0"/>
              </a:rPr>
              <a:t>aq</a:t>
            </a:r>
            <a:r>
              <a:rPr lang="en-US" altLang="en-US" sz="2000" b="1" baseline="300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600200" y="1524000"/>
            <a:ext cx="249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Electron dissociation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3200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•OH = 2.80 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O = 2.42 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O</a:t>
            </a:r>
            <a:r>
              <a:rPr lang="en-US" altLang="en-US" sz="1800" b="1" baseline="-25000" dirty="0">
                <a:latin typeface="Arial" panose="020B0604020202020204" pitchFamily="34" charset="0"/>
              </a:rPr>
              <a:t>3</a:t>
            </a:r>
            <a:r>
              <a:rPr lang="en-US" altLang="en-US" sz="1800" b="1" dirty="0">
                <a:latin typeface="Arial" panose="020B0604020202020204" pitchFamily="34" charset="0"/>
              </a:rPr>
              <a:t> = 2.07 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H</a:t>
            </a:r>
            <a:r>
              <a:rPr lang="en-US" altLang="en-US" sz="18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1800" b="1" dirty="0">
                <a:latin typeface="Arial" panose="020B0604020202020204" pitchFamily="34" charset="0"/>
              </a:rPr>
              <a:t>O</a:t>
            </a:r>
            <a:r>
              <a:rPr lang="en-US" altLang="en-US" sz="18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1800" b="1" dirty="0">
                <a:latin typeface="Arial" panose="020B0604020202020204" pitchFamily="34" charset="0"/>
              </a:rPr>
              <a:t> = 1.77 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•HO</a:t>
            </a:r>
            <a:r>
              <a:rPr lang="en-US" altLang="en-US" sz="1800" b="1" baseline="-25000" dirty="0">
                <a:latin typeface="Arial" panose="020B0604020202020204" pitchFamily="34" charset="0"/>
              </a:rPr>
              <a:t>2</a:t>
            </a:r>
            <a:r>
              <a:rPr lang="en-US" altLang="en-US" sz="1800" b="1" dirty="0">
                <a:latin typeface="Arial" panose="020B0604020202020204" pitchFamily="34" charset="0"/>
              </a:rPr>
              <a:t> = 1.7 V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257800" y="1676400"/>
            <a:ext cx="1936750" cy="155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686300" y="1256506"/>
            <a:ext cx="3459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Standard oxidation potentials</a:t>
            </a:r>
            <a:endParaRPr lang="en-US" altLang="en-US" sz="2400" dirty="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219200" y="2819400"/>
            <a:ext cx="3579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H</a:t>
            </a:r>
            <a:r>
              <a:rPr lang="en-US" altLang="en-US" sz="2400" b="1" baseline="-25000">
                <a:latin typeface="Arial" panose="020B0604020202020204" pitchFamily="34" charset="0"/>
              </a:rPr>
              <a:t>2</a:t>
            </a:r>
            <a:r>
              <a:rPr lang="en-US" altLang="en-US" sz="2400" b="1">
                <a:latin typeface="Arial" panose="020B0604020202020204" pitchFamily="34" charset="0"/>
              </a:rPr>
              <a:t>O + M </a:t>
            </a:r>
            <a:r>
              <a:rPr lang="en-US" altLang="en-US" sz="2400" b="1">
                <a:latin typeface="Arial" panose="020B0604020202020204" pitchFamily="34" charset="0"/>
                <a:sym typeface="Wingdings" panose="05000000000000000000" pitchFamily="2" charset="2"/>
              </a:rPr>
              <a:t> H + ·OH + M</a:t>
            </a:r>
            <a:endParaRPr lang="en-US" altLang="en-US" sz="2400" b="1" baseline="3000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676400" y="25146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Thermal dissociation</a:t>
            </a:r>
          </a:p>
        </p:txBody>
      </p:sp>
      <p:sp>
        <p:nvSpPr>
          <p:cNvPr id="347148" name="Oval 12"/>
          <p:cNvSpPr>
            <a:spLocks noChangeArrowheads="1"/>
          </p:cNvSpPr>
          <p:nvPr/>
        </p:nvSpPr>
        <p:spPr bwMode="auto">
          <a:xfrm>
            <a:off x="2286000" y="41148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49" name="Oval 13"/>
          <p:cNvSpPr>
            <a:spLocks noChangeArrowheads="1"/>
          </p:cNvSpPr>
          <p:nvPr/>
        </p:nvSpPr>
        <p:spPr bwMode="auto">
          <a:xfrm>
            <a:off x="3124200" y="4114800"/>
            <a:ext cx="7620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50" name="Line 14"/>
          <p:cNvSpPr>
            <a:spLocks noChangeShapeType="1"/>
          </p:cNvSpPr>
          <p:nvPr/>
        </p:nvSpPr>
        <p:spPr bwMode="auto">
          <a:xfrm flipH="1" flipV="1">
            <a:off x="4546796" y="4295775"/>
            <a:ext cx="845942" cy="6032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51" name="Text Box 15"/>
          <p:cNvSpPr txBox="1">
            <a:spLocks noChangeArrowheads="1"/>
          </p:cNvSpPr>
          <p:nvPr/>
        </p:nvSpPr>
        <p:spPr bwMode="auto">
          <a:xfrm>
            <a:off x="5392738" y="4092574"/>
            <a:ext cx="3536950" cy="527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Disinfection, chemical destruction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Stable molecular carrier for OH radicals</a:t>
            </a:r>
          </a:p>
        </p:txBody>
      </p:sp>
      <p:sp>
        <p:nvSpPr>
          <p:cNvPr id="347158" name="Oval 22"/>
          <p:cNvSpPr>
            <a:spLocks noChangeArrowheads="1"/>
          </p:cNvSpPr>
          <p:nvPr/>
        </p:nvSpPr>
        <p:spPr bwMode="auto">
          <a:xfrm>
            <a:off x="3276600" y="1905000"/>
            <a:ext cx="6858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59" name="Oval 23"/>
          <p:cNvSpPr>
            <a:spLocks noChangeArrowheads="1"/>
          </p:cNvSpPr>
          <p:nvPr/>
        </p:nvSpPr>
        <p:spPr bwMode="auto">
          <a:xfrm>
            <a:off x="3429000" y="2819400"/>
            <a:ext cx="66675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60" name="Line 24"/>
          <p:cNvSpPr>
            <a:spLocks noChangeShapeType="1"/>
          </p:cNvSpPr>
          <p:nvPr/>
        </p:nvSpPr>
        <p:spPr bwMode="auto">
          <a:xfrm flipV="1">
            <a:off x="3886200" y="1905000"/>
            <a:ext cx="1600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61" name="Line 25"/>
          <p:cNvSpPr>
            <a:spLocks noChangeShapeType="1"/>
          </p:cNvSpPr>
          <p:nvPr/>
        </p:nvSpPr>
        <p:spPr bwMode="auto">
          <a:xfrm flipV="1">
            <a:off x="4038600" y="1981200"/>
            <a:ext cx="14478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64" name="Oval 28"/>
          <p:cNvSpPr>
            <a:spLocks noChangeArrowheads="1"/>
          </p:cNvSpPr>
          <p:nvPr/>
        </p:nvSpPr>
        <p:spPr bwMode="auto">
          <a:xfrm>
            <a:off x="3810000" y="4038600"/>
            <a:ext cx="6096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65" name="Line 29"/>
          <p:cNvSpPr>
            <a:spLocks noChangeShapeType="1"/>
          </p:cNvSpPr>
          <p:nvPr/>
        </p:nvSpPr>
        <p:spPr bwMode="auto">
          <a:xfrm flipV="1">
            <a:off x="4267200" y="2438400"/>
            <a:ext cx="121920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66" name="Oval 30"/>
          <p:cNvSpPr>
            <a:spLocks noChangeArrowheads="1"/>
          </p:cNvSpPr>
          <p:nvPr/>
        </p:nvSpPr>
        <p:spPr bwMode="auto">
          <a:xfrm>
            <a:off x="2667000" y="5029200"/>
            <a:ext cx="4572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67" name="Oval 31"/>
          <p:cNvSpPr>
            <a:spLocks noChangeArrowheads="1"/>
          </p:cNvSpPr>
          <p:nvPr/>
        </p:nvSpPr>
        <p:spPr bwMode="auto">
          <a:xfrm>
            <a:off x="2286000" y="6447504"/>
            <a:ext cx="6096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7168" name="Line 32"/>
          <p:cNvSpPr>
            <a:spLocks noChangeShapeType="1"/>
          </p:cNvSpPr>
          <p:nvPr/>
        </p:nvSpPr>
        <p:spPr bwMode="auto">
          <a:xfrm flipH="1" flipV="1">
            <a:off x="3048000" y="5334000"/>
            <a:ext cx="1981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69" name="Line 33"/>
          <p:cNvSpPr>
            <a:spLocks noChangeShapeType="1"/>
          </p:cNvSpPr>
          <p:nvPr/>
        </p:nvSpPr>
        <p:spPr bwMode="auto">
          <a:xfrm flipH="1">
            <a:off x="3581400" y="5715000"/>
            <a:ext cx="1447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70" name="Text Box 34"/>
          <p:cNvSpPr txBox="1">
            <a:spLocks noChangeArrowheads="1"/>
          </p:cNvSpPr>
          <p:nvPr/>
        </p:nvSpPr>
        <p:spPr bwMode="auto">
          <a:xfrm>
            <a:off x="5089525" y="5497513"/>
            <a:ext cx="3648075" cy="3238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May be important for reduction reactions</a:t>
            </a:r>
          </a:p>
        </p:txBody>
      </p:sp>
      <p:sp>
        <p:nvSpPr>
          <p:cNvPr id="347171" name="Oval 35"/>
          <p:cNvSpPr>
            <a:spLocks noChangeArrowheads="1"/>
          </p:cNvSpPr>
          <p:nvPr/>
        </p:nvSpPr>
        <p:spPr bwMode="auto">
          <a:xfrm>
            <a:off x="3124200" y="6172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42505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8" grpId="0" animBg="1"/>
      <p:bldP spid="347148" grpId="1" animBg="1"/>
      <p:bldP spid="347149" grpId="0" animBg="1"/>
      <p:bldP spid="347149" grpId="1" animBg="1"/>
      <p:bldP spid="347150" grpId="0" animBg="1"/>
      <p:bldP spid="347150" grpId="1" animBg="1"/>
      <p:bldP spid="347151" grpId="0" animBg="1"/>
      <p:bldP spid="347151" grpId="1" animBg="1"/>
      <p:bldP spid="347158" grpId="0" animBg="1"/>
      <p:bldP spid="347158" grpId="1" animBg="1"/>
      <p:bldP spid="347159" grpId="0" animBg="1"/>
      <p:bldP spid="347159" grpId="1" animBg="1"/>
      <p:bldP spid="347160" grpId="0" animBg="1"/>
      <p:bldP spid="347160" grpId="1" animBg="1"/>
      <p:bldP spid="347161" grpId="0" animBg="1"/>
      <p:bldP spid="347161" grpId="1" animBg="1"/>
      <p:bldP spid="347164" grpId="0" animBg="1"/>
      <p:bldP spid="347164" grpId="1" animBg="1"/>
      <p:bldP spid="347165" grpId="0" animBg="1"/>
      <p:bldP spid="347165" grpId="1" animBg="1"/>
      <p:bldP spid="347166" grpId="0" animBg="1"/>
      <p:bldP spid="347167" grpId="0" animBg="1"/>
      <p:bldP spid="347168" grpId="0" animBg="1"/>
      <p:bldP spid="347169" grpId="0" animBg="1"/>
      <p:bldP spid="3471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56" y="2286917"/>
            <a:ext cx="86211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101728" y="2361938"/>
            <a:ext cx="2553994" cy="2246654"/>
            <a:chOff x="4533778" y="2804475"/>
            <a:chExt cx="3405325" cy="2786063"/>
          </a:xfrm>
        </p:grpSpPr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5664216" y="3427209"/>
              <a:ext cx="2274887" cy="1920875"/>
            </a:xfrm>
            <a:prstGeom prst="rect">
              <a:avLst/>
            </a:prstGeom>
            <a:solidFill>
              <a:srgbClr val="0F6FC6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endParaRPr lang="en-US" altLang="en-US" sz="1800" ker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5718195" y="2875164"/>
              <a:ext cx="1257183" cy="400755"/>
            </a:xfrm>
            <a:prstGeom prst="rect">
              <a:avLst/>
            </a:prstGeom>
            <a:noFill/>
            <a:ln w="28575">
              <a:solidFill>
                <a:srgbClr val="F491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50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Bubbles</a:t>
              </a:r>
            </a:p>
          </p:txBody>
        </p:sp>
        <p:sp>
          <p:nvSpPr>
            <p:cNvPr id="54" name="Oval 7"/>
            <p:cNvSpPr>
              <a:spLocks noChangeArrowheads="1"/>
            </p:cNvSpPr>
            <p:nvPr/>
          </p:nvSpPr>
          <p:spPr bwMode="auto">
            <a:xfrm>
              <a:off x="6497542" y="3622472"/>
              <a:ext cx="1284287" cy="1417637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rgbClr val="DBEFF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endParaRPr lang="en-US" altLang="en-US" sz="1800" ker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5664217" y="3501823"/>
              <a:ext cx="984989" cy="40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500" b="1" kern="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H</a:t>
              </a:r>
              <a:r>
                <a:rPr lang="en-US" altLang="en-US" sz="1500" b="1" kern="0" baseline="-2500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2</a:t>
              </a:r>
              <a:r>
                <a:rPr lang="en-US" altLang="en-US" sz="1500" b="1" kern="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O</a:t>
              </a:r>
              <a:r>
                <a:rPr lang="en-US" altLang="en-US" sz="1500" b="1" kern="0" baseline="-2500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liq</a:t>
              </a:r>
            </a:p>
          </p:txBody>
        </p:sp>
        <p:pic>
          <p:nvPicPr>
            <p:cNvPr id="56" name="Picture 25" descr="1-200 F4 ISO800 bubble with discharge 2 100%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905" y="3497438"/>
              <a:ext cx="1082675" cy="156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32"/>
            <p:cNvSpPr txBox="1">
              <a:spLocks noChangeArrowheads="1"/>
            </p:cNvSpPr>
            <p:nvPr/>
          </p:nvSpPr>
          <p:spPr bwMode="auto">
            <a:xfrm>
              <a:off x="6739720" y="3989467"/>
              <a:ext cx="881011" cy="515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05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Vapor</a:t>
              </a:r>
            </a:p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05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bubble</a:t>
              </a:r>
            </a:p>
          </p:txBody>
        </p:sp>
        <p:sp>
          <p:nvSpPr>
            <p:cNvPr id="58" name="Block Arc 57"/>
            <p:cNvSpPr/>
            <p:nvPr/>
          </p:nvSpPr>
          <p:spPr bwMode="auto">
            <a:xfrm rot="16200000">
              <a:off x="6144435" y="4199528"/>
              <a:ext cx="846137" cy="282575"/>
            </a:xfrm>
            <a:prstGeom prst="blockArc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783">
                <a:defRPr/>
              </a:pPr>
              <a:endParaRPr lang="en-US" sz="1350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>
              <a:off x="6426216" y="4271758"/>
              <a:ext cx="0" cy="1167535"/>
            </a:xfrm>
            <a:prstGeom prst="line">
              <a:avLst/>
            </a:prstGeom>
            <a:noFill/>
            <a:ln w="76200" algn="ctr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6426216" y="5081384"/>
              <a:ext cx="1045585" cy="314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050" b="1" kern="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electrode</a:t>
              </a:r>
            </a:p>
          </p:txBody>
        </p:sp>
        <p:sp>
          <p:nvSpPr>
            <p:cNvPr id="61" name="Rectangle 64"/>
            <p:cNvSpPr>
              <a:spLocks noChangeArrowheads="1"/>
            </p:cNvSpPr>
            <p:nvPr/>
          </p:nvSpPr>
          <p:spPr bwMode="auto">
            <a:xfrm>
              <a:off x="4533778" y="2804475"/>
              <a:ext cx="3404864" cy="2786063"/>
            </a:xfrm>
            <a:prstGeom prst="rect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endParaRPr lang="en-US" altLang="en-US" sz="1800" kern="0">
                <a:solidFill>
                  <a:prstClr val="black"/>
                </a:solidFill>
              </a:endParaRPr>
            </a:p>
          </p:txBody>
        </p:sp>
        <p:cxnSp>
          <p:nvCxnSpPr>
            <p:cNvPr id="62" name="Straight Arrow Connector 47"/>
            <p:cNvCxnSpPr>
              <a:cxnSpLocks noChangeShapeType="1"/>
            </p:cNvCxnSpPr>
            <p:nvPr/>
          </p:nvCxnSpPr>
          <p:spPr bwMode="auto">
            <a:xfrm>
              <a:off x="4795918" y="5131727"/>
              <a:ext cx="654050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TextBox 54"/>
            <p:cNvSpPr txBox="1">
              <a:spLocks noChangeArrowheads="1"/>
            </p:cNvSpPr>
            <p:nvPr/>
          </p:nvSpPr>
          <p:spPr bwMode="auto">
            <a:xfrm>
              <a:off x="4795917" y="5107119"/>
              <a:ext cx="779463" cy="343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defRPr/>
              </a:pPr>
              <a:r>
                <a:rPr lang="en-US" altLang="en-US" sz="1200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1 cm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05150" y="2361939"/>
            <a:ext cx="2671148" cy="2259940"/>
            <a:chOff x="757297" y="2748138"/>
            <a:chExt cx="3561530" cy="2786063"/>
          </a:xfrm>
        </p:grpSpPr>
        <p:pic>
          <p:nvPicPr>
            <p:cNvPr id="65" name="Picture 30" descr="IMG_4827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950" y="3772489"/>
              <a:ext cx="1566530" cy="115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1908980" y="2879695"/>
              <a:ext cx="2043723" cy="398399"/>
            </a:xfrm>
            <a:prstGeom prst="rect">
              <a:avLst/>
            </a:prstGeom>
            <a:noFill/>
            <a:ln w="28575">
              <a:solidFill>
                <a:srgbClr val="F491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50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Planar Surface</a:t>
              </a:r>
            </a:p>
          </p:txBody>
        </p:sp>
        <p:grpSp>
          <p:nvGrpSpPr>
            <p:cNvPr id="67" name="Group 2"/>
            <p:cNvGrpSpPr>
              <a:grpSpLocks/>
            </p:cNvGrpSpPr>
            <p:nvPr/>
          </p:nvGrpSpPr>
          <p:grpSpPr bwMode="auto">
            <a:xfrm>
              <a:off x="757297" y="3385866"/>
              <a:ext cx="2085218" cy="1766887"/>
              <a:chOff x="303677" y="1366043"/>
              <a:chExt cx="2709518" cy="1767681"/>
            </a:xfrm>
          </p:grpSpPr>
          <p:sp>
            <p:nvSpPr>
              <p:cNvPr id="71" name="Rectangle 1"/>
              <p:cNvSpPr>
                <a:spLocks noChangeArrowheads="1"/>
              </p:cNvSpPr>
              <p:nvPr/>
            </p:nvSpPr>
            <p:spPr bwMode="auto">
              <a:xfrm>
                <a:off x="349703" y="1497011"/>
                <a:ext cx="2493963" cy="754063"/>
              </a:xfrm>
              <a:prstGeom prst="rect">
                <a:avLst/>
              </a:prstGeom>
              <a:solidFill>
                <a:sysClr val="window" lastClr="FFFFFF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685783">
                  <a:spcBef>
                    <a:spcPct val="0"/>
                  </a:spcBef>
                  <a:buNone/>
                  <a:defRPr/>
                </a:pPr>
                <a:endParaRPr lang="en-US" altLang="en-US" sz="18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28"/>
              <p:cNvSpPr>
                <a:spLocks noChangeArrowheads="1"/>
              </p:cNvSpPr>
              <p:nvPr/>
            </p:nvSpPr>
            <p:spPr bwMode="auto">
              <a:xfrm>
                <a:off x="349703" y="2219324"/>
                <a:ext cx="2490902" cy="914400"/>
              </a:xfrm>
              <a:prstGeom prst="rect">
                <a:avLst/>
              </a:prstGeom>
              <a:solidFill>
                <a:srgbClr val="0F6FC6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defTabSz="685783">
                  <a:spcBef>
                    <a:spcPct val="0"/>
                  </a:spcBef>
                  <a:buNone/>
                  <a:defRPr/>
                </a:pPr>
                <a:endParaRPr lang="en-US" altLang="en-US" sz="1050" b="1" ker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Text Box 29"/>
              <p:cNvSpPr txBox="1">
                <a:spLocks noChangeArrowheads="1"/>
              </p:cNvSpPr>
              <p:nvPr/>
            </p:nvSpPr>
            <p:spPr bwMode="auto">
              <a:xfrm>
                <a:off x="1502242" y="2459755"/>
                <a:ext cx="1310613" cy="398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685783">
                  <a:spcBef>
                    <a:spcPct val="0"/>
                  </a:spcBef>
                  <a:buNone/>
                  <a:defRPr/>
                </a:pPr>
                <a:r>
                  <a:rPr lang="en-US" altLang="en-US" sz="1500" b="1" kern="0" dirty="0">
                    <a:solidFill>
                      <a:srgbClr val="DBEFF9"/>
                    </a:solidFill>
                    <a:latin typeface="Arial" charset="0"/>
                    <a:cs typeface="Arial" charset="0"/>
                  </a:rPr>
                  <a:t>H</a:t>
                </a:r>
                <a:r>
                  <a:rPr lang="en-US" altLang="en-US" sz="1500" b="1" kern="0" baseline="-25000" dirty="0">
                    <a:solidFill>
                      <a:srgbClr val="DBEFF9"/>
                    </a:solidFill>
                    <a:latin typeface="Arial" charset="0"/>
                    <a:cs typeface="Arial" charset="0"/>
                  </a:rPr>
                  <a:t>2</a:t>
                </a:r>
                <a:r>
                  <a:rPr lang="en-US" altLang="en-US" sz="1500" b="1" kern="0" dirty="0">
                    <a:solidFill>
                      <a:srgbClr val="DBEFF9"/>
                    </a:solidFill>
                    <a:latin typeface="Arial" charset="0"/>
                    <a:cs typeface="Arial" charset="0"/>
                  </a:rPr>
                  <a:t>O</a:t>
                </a:r>
                <a:r>
                  <a:rPr lang="en-US" altLang="en-US" sz="1500" b="1" kern="0" baseline="-25000" dirty="0">
                    <a:solidFill>
                      <a:srgbClr val="DBEFF9"/>
                    </a:solidFill>
                    <a:latin typeface="Arial" charset="0"/>
                    <a:cs typeface="Arial" charset="0"/>
                  </a:rPr>
                  <a:t>liq</a:t>
                </a:r>
              </a:p>
            </p:txBody>
          </p:sp>
          <p:sp>
            <p:nvSpPr>
              <p:cNvPr id="74" name="Text Box 32"/>
              <p:cNvSpPr txBox="1">
                <a:spLocks noChangeArrowheads="1"/>
              </p:cNvSpPr>
              <p:nvPr/>
            </p:nvSpPr>
            <p:spPr bwMode="auto">
              <a:xfrm>
                <a:off x="1512928" y="1516231"/>
                <a:ext cx="1500267" cy="313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685783">
                  <a:spcBef>
                    <a:spcPct val="0"/>
                  </a:spcBef>
                  <a:buNone/>
                  <a:defRPr/>
                </a:pPr>
                <a:r>
                  <a:rPr lang="en-US" altLang="en-US" sz="1050" b="1" kern="0" dirty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Gas phase</a:t>
                </a:r>
              </a:p>
            </p:txBody>
          </p:sp>
          <p:cxnSp>
            <p:nvCxnSpPr>
              <p:cNvPr id="75" name="Straight Connector 59"/>
              <p:cNvCxnSpPr>
                <a:cxnSpLocks noChangeShapeType="1"/>
              </p:cNvCxnSpPr>
              <p:nvPr/>
            </p:nvCxnSpPr>
            <p:spPr bwMode="auto">
              <a:xfrm>
                <a:off x="1607117" y="1366043"/>
                <a:ext cx="0" cy="611187"/>
              </a:xfrm>
              <a:prstGeom prst="line">
                <a:avLst/>
              </a:prstGeom>
              <a:noFill/>
              <a:ln w="76200" algn="ctr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6" name="Text Box 32"/>
              <p:cNvSpPr txBox="1">
                <a:spLocks noChangeArrowheads="1"/>
              </p:cNvSpPr>
              <p:nvPr/>
            </p:nvSpPr>
            <p:spPr bwMode="auto">
              <a:xfrm>
                <a:off x="303677" y="1758914"/>
                <a:ext cx="1358627" cy="313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685783">
                  <a:spcBef>
                    <a:spcPct val="0"/>
                  </a:spcBef>
                  <a:buNone/>
                  <a:defRPr/>
                </a:pPr>
                <a:r>
                  <a:rPr lang="en-US" altLang="en-US" sz="1050" b="1" kern="0" dirty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electrode</a:t>
                </a:r>
              </a:p>
            </p:txBody>
          </p:sp>
          <p:sp>
            <p:nvSpPr>
              <p:cNvPr id="77" name="Block Arc 76"/>
              <p:cNvSpPr/>
              <p:nvPr/>
            </p:nvSpPr>
            <p:spPr bwMode="auto">
              <a:xfrm rot="13631277">
                <a:off x="1509204" y="1803653"/>
                <a:ext cx="749637" cy="255587"/>
              </a:xfrm>
              <a:prstGeom prst="blockArc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685783">
                  <a:defRPr/>
                </a:pPr>
                <a:endParaRPr lang="en-US" sz="1350" kern="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8" name="Straight Connector 3"/>
              <p:cNvCxnSpPr>
                <a:cxnSpLocks noChangeShapeType="1"/>
              </p:cNvCxnSpPr>
              <p:nvPr/>
            </p:nvCxnSpPr>
            <p:spPr bwMode="auto">
              <a:xfrm>
                <a:off x="2048328" y="2178049"/>
                <a:ext cx="609600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8" name="Rectangle 15"/>
            <p:cNvSpPr>
              <a:spLocks noChangeArrowheads="1"/>
            </p:cNvSpPr>
            <p:nvPr/>
          </p:nvSpPr>
          <p:spPr bwMode="auto">
            <a:xfrm>
              <a:off x="787395" y="2748138"/>
              <a:ext cx="3472700" cy="2786063"/>
            </a:xfrm>
            <a:prstGeom prst="rect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endParaRPr lang="en-US" altLang="en-US" sz="1800" kern="0">
                <a:solidFill>
                  <a:prstClr val="black"/>
                </a:solidFill>
              </a:endParaRPr>
            </a:p>
          </p:txBody>
        </p:sp>
        <p:cxnSp>
          <p:nvCxnSpPr>
            <p:cNvPr id="69" name="Straight Arrow Connector 2"/>
            <p:cNvCxnSpPr>
              <a:cxnSpLocks noChangeShapeType="1"/>
            </p:cNvCxnSpPr>
            <p:nvPr/>
          </p:nvCxnSpPr>
          <p:spPr bwMode="auto">
            <a:xfrm>
              <a:off x="3401258" y="5062713"/>
              <a:ext cx="858837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TextBox 54"/>
            <p:cNvSpPr txBox="1">
              <a:spLocks noChangeArrowheads="1"/>
            </p:cNvSpPr>
            <p:nvPr/>
          </p:nvSpPr>
          <p:spPr bwMode="auto">
            <a:xfrm>
              <a:off x="3539366" y="5089313"/>
              <a:ext cx="779461" cy="34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defRPr/>
              </a:pPr>
              <a:r>
                <a:rPr lang="en-US" altLang="en-US" sz="1200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5 cm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731354" y="2361938"/>
            <a:ext cx="2713729" cy="2246654"/>
            <a:chOff x="8434662" y="2738352"/>
            <a:chExt cx="3123196" cy="2786063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7278" y="3483609"/>
              <a:ext cx="1247278" cy="1766887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9840038" y="3516775"/>
              <a:ext cx="1478193" cy="1480508"/>
            </a:xfrm>
            <a:prstGeom prst="rect">
              <a:avLst/>
            </a:prstGeom>
            <a:solidFill>
              <a:srgbClr val="0F6FC6"/>
            </a:solidFill>
            <a:ln w="12700" cap="flat" cmpd="sng" algn="ctr">
              <a:solidFill>
                <a:srgbClr val="0F6F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0117780" y="3516681"/>
              <a:ext cx="574928" cy="148050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BEFF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342847" y="3288939"/>
              <a:ext cx="128047" cy="20658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 flipV="1">
              <a:off x="9970920" y="5142784"/>
              <a:ext cx="423172" cy="1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9970983" y="5141384"/>
              <a:ext cx="0" cy="192465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 flipH="1">
              <a:off x="9779598" y="5333849"/>
              <a:ext cx="371777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>
            <a:xfrm flipH="1">
              <a:off x="9834642" y="5395761"/>
              <a:ext cx="249755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>
            <a:xfrm flipH="1">
              <a:off x="9873905" y="5462435"/>
              <a:ext cx="180753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sp>
          <p:nvSpPr>
            <p:cNvPr id="89" name="Block Arc 88"/>
            <p:cNvSpPr/>
            <p:nvPr/>
          </p:nvSpPr>
          <p:spPr bwMode="auto">
            <a:xfrm rot="5400000">
              <a:off x="9616854" y="3914562"/>
              <a:ext cx="1517410" cy="669162"/>
            </a:xfrm>
            <a:prstGeom prst="blockArc">
              <a:avLst>
                <a:gd name="adj1" fmla="val 10955075"/>
                <a:gd name="adj2" fmla="val 21572259"/>
                <a:gd name="adj3" fmla="val 9337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783">
                <a:defRPr/>
              </a:pPr>
              <a:endParaRPr lang="en-US" sz="1350" kern="0" dirty="0">
                <a:solidFill>
                  <a:prstClr val="black"/>
                </a:solidFill>
              </a:endParaRPr>
            </a:p>
          </p:txBody>
        </p:sp>
        <p:sp>
          <p:nvSpPr>
            <p:cNvPr id="90" name="Text Box 32"/>
            <p:cNvSpPr txBox="1">
              <a:spLocks noChangeArrowheads="1"/>
            </p:cNvSpPr>
            <p:nvPr/>
          </p:nvSpPr>
          <p:spPr bwMode="auto">
            <a:xfrm>
              <a:off x="10405244" y="3231857"/>
              <a:ext cx="902513" cy="314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05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electrode</a:t>
              </a:r>
            </a:p>
          </p:txBody>
        </p:sp>
        <p:sp>
          <p:nvSpPr>
            <p:cNvPr id="91" name="Text Box 8"/>
            <p:cNvSpPr txBox="1">
              <a:spLocks noChangeArrowheads="1"/>
            </p:cNvSpPr>
            <p:nvPr/>
          </p:nvSpPr>
          <p:spPr bwMode="auto">
            <a:xfrm>
              <a:off x="10643459" y="3518194"/>
              <a:ext cx="914399" cy="40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500" b="1" kern="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H</a:t>
              </a:r>
              <a:r>
                <a:rPr lang="en-US" altLang="en-US" sz="1500" b="1" kern="0" baseline="-2500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2</a:t>
              </a:r>
              <a:r>
                <a:rPr lang="en-US" altLang="en-US" sz="1500" b="1" kern="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O</a:t>
              </a:r>
              <a:r>
                <a:rPr lang="en-US" altLang="en-US" sz="1500" b="1" kern="0" baseline="-25000" dirty="0">
                  <a:solidFill>
                    <a:srgbClr val="DBEFF9"/>
                  </a:solidFill>
                  <a:latin typeface="Arial" charset="0"/>
                  <a:cs typeface="Arial" charset="0"/>
                </a:rPr>
                <a:t>liq</a:t>
              </a:r>
            </a:p>
          </p:txBody>
        </p:sp>
        <p:sp>
          <p:nvSpPr>
            <p:cNvPr id="92" name="Rectangle 64"/>
            <p:cNvSpPr>
              <a:spLocks noChangeArrowheads="1"/>
            </p:cNvSpPr>
            <p:nvPr/>
          </p:nvSpPr>
          <p:spPr bwMode="auto">
            <a:xfrm>
              <a:off x="8434662" y="2738352"/>
              <a:ext cx="2919138" cy="2786063"/>
            </a:xfrm>
            <a:prstGeom prst="rect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endParaRPr lang="en-US" alt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93" name="Text Box 32"/>
            <p:cNvSpPr txBox="1">
              <a:spLocks noChangeArrowheads="1"/>
            </p:cNvSpPr>
            <p:nvPr/>
          </p:nvSpPr>
          <p:spPr bwMode="auto">
            <a:xfrm>
              <a:off x="10133114" y="3989445"/>
              <a:ext cx="544260" cy="515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05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Gas flow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356643" y="5016311"/>
              <a:ext cx="114251" cy="25545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Text Box 4"/>
            <p:cNvSpPr txBox="1">
              <a:spLocks noChangeArrowheads="1"/>
            </p:cNvSpPr>
            <p:nvPr/>
          </p:nvSpPr>
          <p:spPr bwMode="auto">
            <a:xfrm>
              <a:off x="8719005" y="2853387"/>
              <a:ext cx="2157028" cy="400755"/>
            </a:xfrm>
            <a:prstGeom prst="rect">
              <a:avLst/>
            </a:prstGeom>
            <a:noFill/>
            <a:ln w="28575">
              <a:solidFill>
                <a:srgbClr val="F491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783">
                <a:spcBef>
                  <a:spcPct val="0"/>
                </a:spcBef>
                <a:buNone/>
                <a:defRPr/>
              </a:pPr>
              <a:r>
                <a:rPr lang="en-US" altLang="en-US" sz="1500" b="1" kern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Water film reactor</a:t>
              </a:r>
            </a:p>
          </p:txBody>
        </p:sp>
      </p:grpSp>
      <p:sp>
        <p:nvSpPr>
          <p:cNvPr id="96" name="Oval 95"/>
          <p:cNvSpPr/>
          <p:nvPr/>
        </p:nvSpPr>
        <p:spPr>
          <a:xfrm>
            <a:off x="5697783" y="2036142"/>
            <a:ext cx="2539091" cy="26613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7" name="Straight Arrow Connector 2"/>
          <p:cNvCxnSpPr>
            <a:cxnSpLocks noChangeShapeType="1"/>
          </p:cNvCxnSpPr>
          <p:nvPr/>
        </p:nvCxnSpPr>
        <p:spPr bwMode="auto">
          <a:xfrm flipV="1">
            <a:off x="8354843" y="2968413"/>
            <a:ext cx="12414" cy="118761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Box 54"/>
          <p:cNvSpPr txBox="1">
            <a:spLocks noChangeArrowheads="1"/>
          </p:cNvSpPr>
          <p:nvPr/>
        </p:nvSpPr>
        <p:spPr bwMode="auto">
          <a:xfrm>
            <a:off x="8368798" y="3453267"/>
            <a:ext cx="584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 dirty="0">
                <a:latin typeface="Arial" charset="0"/>
                <a:cs typeface="Arial" charset="0"/>
              </a:rPr>
              <a:t>4 mm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558383" y="187797"/>
            <a:ext cx="7886700" cy="9941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Discharges at Gas-Liquid Interface</a:t>
            </a:r>
            <a:br>
              <a:rPr lang="en-US" sz="202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Content Placeholder 2"/>
          <p:cNvSpPr txBox="1">
            <a:spLocks/>
          </p:cNvSpPr>
          <p:nvPr/>
        </p:nvSpPr>
        <p:spPr>
          <a:xfrm>
            <a:off x="912118" y="815851"/>
            <a:ext cx="7455139" cy="4764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Plasma propagates in gas phase along the gas/liquid interface</a:t>
            </a:r>
          </a:p>
          <a:p>
            <a:r>
              <a:rPr lang="en-US" sz="2000" dirty="0"/>
              <a:t>Requires lower electric field to generate plasma than inside water</a:t>
            </a:r>
          </a:p>
          <a:p>
            <a:r>
              <a:rPr lang="en-US" sz="2000" dirty="0"/>
              <a:t>More efficient generation of plasma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6054262" y="3014054"/>
            <a:ext cx="11614" cy="1326056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 rot="5400000">
            <a:off x="5598591" y="3445942"/>
            <a:ext cx="1188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direction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853431" y="4958194"/>
            <a:ext cx="317681" cy="41184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3030288" y="4873630"/>
            <a:ext cx="390568" cy="4964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ontent Placeholder 2"/>
          <p:cNvSpPr txBox="1">
            <a:spLocks/>
          </p:cNvSpPr>
          <p:nvPr/>
        </p:nvSpPr>
        <p:spPr>
          <a:xfrm>
            <a:off x="1512609" y="5306942"/>
            <a:ext cx="3618270" cy="4764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Batch, semi-batch systems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7064660" y="4958193"/>
            <a:ext cx="1595" cy="4796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ontent Placeholder 2"/>
          <p:cNvSpPr txBox="1">
            <a:spLocks/>
          </p:cNvSpPr>
          <p:nvPr/>
        </p:nvSpPr>
        <p:spPr>
          <a:xfrm>
            <a:off x="5647805" y="5000017"/>
            <a:ext cx="3118649" cy="4764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Continuous flow system</a:t>
            </a:r>
          </a:p>
        </p:txBody>
      </p:sp>
      <p:cxnSp>
        <p:nvCxnSpPr>
          <p:cNvPr id="108" name="Straight Connector 107"/>
          <p:cNvCxnSpPr/>
          <p:nvPr/>
        </p:nvCxnSpPr>
        <p:spPr>
          <a:xfrm>
            <a:off x="1099996" y="4227738"/>
            <a:ext cx="0" cy="155202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109" name="Straight Connector 108"/>
          <p:cNvCxnSpPr/>
          <p:nvPr/>
        </p:nvCxnSpPr>
        <p:spPr>
          <a:xfrm flipH="1">
            <a:off x="933703" y="4382939"/>
            <a:ext cx="323035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110" name="Straight Connector 109"/>
          <p:cNvCxnSpPr/>
          <p:nvPr/>
        </p:nvCxnSpPr>
        <p:spPr>
          <a:xfrm flipH="1">
            <a:off x="981530" y="4432865"/>
            <a:ext cx="21701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111" name="Straight Connector 110"/>
          <p:cNvCxnSpPr/>
          <p:nvPr/>
        </p:nvCxnSpPr>
        <p:spPr>
          <a:xfrm flipH="1">
            <a:off x="1015646" y="4486630"/>
            <a:ext cx="157055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grpSp>
        <p:nvGrpSpPr>
          <p:cNvPr id="3" name="Group 2"/>
          <p:cNvGrpSpPr/>
          <p:nvPr/>
        </p:nvGrpSpPr>
        <p:grpSpPr>
          <a:xfrm rot="10800000">
            <a:off x="5332687" y="2690687"/>
            <a:ext cx="323035" cy="258892"/>
            <a:chOff x="5335440" y="2837349"/>
            <a:chExt cx="323035" cy="258892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5501733" y="2837349"/>
              <a:ext cx="0" cy="155202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 flipH="1">
              <a:off x="5335440" y="2992550"/>
              <a:ext cx="323035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>
            <a:xfrm flipH="1">
              <a:off x="5383267" y="3042476"/>
              <a:ext cx="217011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>
            <a:xfrm flipH="1">
              <a:off x="5417383" y="3096241"/>
              <a:ext cx="157055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3621810" y="4635017"/>
            <a:ext cx="1823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(Shih and Locke, 2009)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883253" y="4650416"/>
            <a:ext cx="2113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(Wandell and Locke, 2014)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45449" y="4662957"/>
            <a:ext cx="1982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(Grymonpre et al., 2004)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2840197" y="3651683"/>
            <a:ext cx="315854" cy="3045866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16E3854-863F-498E-99EB-03CC0D671AA8}"/>
              </a:ext>
            </a:extLst>
          </p:cNvPr>
          <p:cNvSpPr txBox="1"/>
          <p:nvPr/>
        </p:nvSpPr>
        <p:spPr>
          <a:xfrm>
            <a:off x="882329" y="5787385"/>
            <a:ext cx="7472514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system useful to control gas/liquid, residence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gas and liquid products and reactants at reactor exit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immediately quench to prevent post plasma interactions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AC9FD-AB5E-4C30-8B44-79CD50FF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8" grpId="0"/>
      <p:bldP spid="101" grpId="0" build="p"/>
      <p:bldP spid="103" grpId="0"/>
      <p:bldP spid="105" grpId="0"/>
      <p:bldP spid="107" grpId="0"/>
      <p:bldP spid="6" grpId="0"/>
      <p:bldP spid="116" grpId="0"/>
      <p:bldP spid="11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39463" y="2989146"/>
            <a:ext cx="99796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83974" y="297023"/>
            <a:ext cx="7576052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Water Film Plasma Reactor System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6" y="963837"/>
            <a:ext cx="5734050" cy="45053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199730" y="3546435"/>
            <a:ext cx="179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Eagle Harbor, LLC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1929" y="968282"/>
            <a:ext cx="1310932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High pressure gas source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0634" y="4247353"/>
            <a:ext cx="1229824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/>
              <a:t>Gas samples:</a:t>
            </a:r>
          </a:p>
          <a:p>
            <a:pPr algn="ctr"/>
            <a:r>
              <a:rPr lang="en-US" sz="1400" dirty="0"/>
              <a:t> FTIR (in-line), </a:t>
            </a:r>
          </a:p>
          <a:p>
            <a:pPr algn="ctr"/>
            <a:r>
              <a:rPr lang="en-US" sz="1400" dirty="0"/>
              <a:t>GC/MS, </a:t>
            </a:r>
          </a:p>
          <a:p>
            <a:pPr algn="ctr"/>
            <a:r>
              <a:rPr lang="en-US" sz="1400" dirty="0"/>
              <a:t>GC/FID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2585" y="4940056"/>
            <a:ext cx="1422279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Liquid samples:</a:t>
            </a:r>
          </a:p>
          <a:p>
            <a:pPr algn="ctr"/>
            <a:r>
              <a:rPr lang="en-US" sz="1400" dirty="0"/>
              <a:t>IC, GC/MS, </a:t>
            </a:r>
          </a:p>
          <a:p>
            <a:pPr algn="ctr"/>
            <a:r>
              <a:rPr lang="en-US" sz="1400" dirty="0"/>
              <a:t>NMR, GC/FID, UV spectroscopy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408" y="2627671"/>
            <a:ext cx="1458413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Optical emissions</a:t>
            </a:r>
          </a:p>
          <a:p>
            <a:pPr algn="ctr"/>
            <a:r>
              <a:rPr lang="en-US" sz="1400" dirty="0"/>
              <a:t>Spectrometer</a:t>
            </a:r>
          </a:p>
          <a:p>
            <a:pPr algn="ctr"/>
            <a:r>
              <a:rPr lang="en-US" sz="1400" dirty="0"/>
              <a:t>(w/ optical fiber)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AC8F89-CB5E-445D-882E-F17B3356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33254" r="7937"/>
          <a:stretch/>
        </p:blipFill>
        <p:spPr>
          <a:xfrm>
            <a:off x="7047686" y="2366062"/>
            <a:ext cx="2001569" cy="1231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6F4B5-B59B-4E76-8C0E-F1EEEB08FEEE}"/>
              </a:ext>
            </a:extLst>
          </p:cNvPr>
          <p:cNvSpPr txBox="1"/>
          <p:nvPr/>
        </p:nvSpPr>
        <p:spPr>
          <a:xfrm>
            <a:off x="4395088" y="1573713"/>
            <a:ext cx="717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(60 </a:t>
            </a:r>
            <a:r>
              <a:rPr lang="en-US" sz="1200" dirty="0" err="1"/>
              <a:t>psig</a:t>
            </a:r>
            <a:r>
              <a:rPr lang="en-US" sz="1200" dirty="0"/>
              <a:t>)</a:t>
            </a:r>
          </a:p>
        </p:txBody>
      </p:sp>
      <p:pic>
        <p:nvPicPr>
          <p:cNvPr id="13" name="Picture 1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719A7106-E489-4D09-9124-33B6791A4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" y="4471218"/>
            <a:ext cx="3075700" cy="2273383"/>
          </a:xfrm>
          <a:prstGeom prst="rect">
            <a:avLst/>
          </a:prstGeom>
          <a:noFill/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971B7C3-FB36-470D-A34D-91720C8F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3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 txBox="1">
            <a:spLocks/>
          </p:cNvSpPr>
          <p:nvPr/>
        </p:nvSpPr>
        <p:spPr>
          <a:xfrm>
            <a:off x="334220" y="19449"/>
            <a:ext cx="8612831" cy="9430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High Speed Imaging of Water Film Reactor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96856" y="503690"/>
            <a:ext cx="5545662" cy="3659249"/>
            <a:chOff x="2998220" y="1109501"/>
            <a:chExt cx="5545662" cy="3659249"/>
          </a:xfrm>
        </p:grpSpPr>
        <p:grpSp>
          <p:nvGrpSpPr>
            <p:cNvPr id="4109" name="Group 4108"/>
            <p:cNvGrpSpPr>
              <a:grpSpLocks noChangeAspect="1"/>
            </p:cNvGrpSpPr>
            <p:nvPr/>
          </p:nvGrpSpPr>
          <p:grpSpPr>
            <a:xfrm>
              <a:off x="2998220" y="1109501"/>
              <a:ext cx="5545662" cy="3659249"/>
              <a:chOff x="425337" y="617850"/>
              <a:chExt cx="7596014" cy="5012152"/>
            </a:xfrm>
          </p:grpSpPr>
          <p:sp>
            <p:nvSpPr>
              <p:cNvPr id="40" name="TextBox 87"/>
              <p:cNvSpPr txBox="1">
                <a:spLocks noChangeArrowheads="1"/>
              </p:cNvSpPr>
              <p:nvPr/>
            </p:nvSpPr>
            <p:spPr bwMode="auto">
              <a:xfrm>
                <a:off x="5131886" y="2698105"/>
                <a:ext cx="2321644" cy="463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Gas flow region</a:t>
                </a:r>
              </a:p>
            </p:txBody>
          </p:sp>
          <p:grpSp>
            <p:nvGrpSpPr>
              <p:cNvPr id="4108" name="Group 4107"/>
              <p:cNvGrpSpPr/>
              <p:nvPr/>
            </p:nvGrpSpPr>
            <p:grpSpPr>
              <a:xfrm>
                <a:off x="425337" y="617850"/>
                <a:ext cx="7596014" cy="5012152"/>
                <a:chOff x="425337" y="617850"/>
                <a:chExt cx="7596014" cy="5012152"/>
              </a:xfrm>
            </p:grpSpPr>
            <p:pic>
              <p:nvPicPr>
                <p:cNvPr id="4" name="tracking.avi">
                  <a:hlinkClick r:id="" action="ppaction://media"/>
                </p:cNvPr>
                <p:cNvPicPr>
                  <a:picLocks noChangeAspect="1"/>
                </p:cNvPicPr>
                <p:nvPr>
                  <a:videoFile r:link="rId2"/>
                  <p:extLst>
                    <p:ext uri="{DAA4B4D4-6D71-4841-9C94-3DE7FCFB9230}">
                      <p14:media xmlns:p14="http://schemas.microsoft.com/office/powerpoint/2010/main" r:embed="rId1"/>
                    </p:ext>
                  </p:extLst>
                </p:nvPr>
              </p:nvPicPr>
              <p:blipFill rotWithShape="1">
                <a:blip r:embed="rId5"/>
                <a:srcRect l="7226" t="3300" r="11436" b="4567"/>
                <a:stretch/>
              </p:blipFill>
              <p:spPr>
                <a:xfrm rot="5400000">
                  <a:off x="1111854" y="1505991"/>
                  <a:ext cx="4072381" cy="3459637"/>
                </a:xfrm>
                <a:prstGeom prst="rect">
                  <a:avLst/>
                </a:prstGeom>
                <a:ln w="19050">
                  <a:solidFill>
                    <a:srgbClr val="FF0000"/>
                  </a:solidFill>
                </a:ln>
              </p:spPr>
            </p:pic>
            <p:grpSp>
              <p:nvGrpSpPr>
                <p:cNvPr id="20" name="Group 19"/>
                <p:cNvGrpSpPr/>
                <p:nvPr/>
              </p:nvGrpSpPr>
              <p:grpSpPr>
                <a:xfrm>
                  <a:off x="425337" y="1461241"/>
                  <a:ext cx="7536639" cy="2738830"/>
                  <a:chOff x="729074" y="576051"/>
                  <a:chExt cx="7536639" cy="2738830"/>
                </a:xfrm>
              </p:grpSpPr>
              <p:sp>
                <p:nvSpPr>
                  <p:cNvPr id="22" name="TextBox 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34098" y="576051"/>
                    <a:ext cx="2831615" cy="4637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Liquid film flow region</a:t>
                    </a:r>
                  </a:p>
                </p:txBody>
              </p:sp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4553343" y="837673"/>
                    <a:ext cx="905061" cy="535844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sysDash"/>
                    <a:headEnd type="none" w="med" len="med"/>
                    <a:tailEnd type="triangl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flipH="1" flipV="1">
                    <a:off x="3630839" y="1824258"/>
                    <a:ext cx="1905948" cy="194759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sysDash"/>
                    <a:headEnd type="none" w="med" len="med"/>
                    <a:tailEnd type="triangl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 flipH="1" flipV="1">
                    <a:off x="4497466" y="2357510"/>
                    <a:ext cx="960938" cy="431302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sysDash"/>
                    <a:headEnd type="none" w="med" len="med"/>
                    <a:tailEnd type="triangl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/>
                  <p:cNvCxnSpPr/>
                  <p:nvPr/>
                </p:nvCxnSpPr>
                <p:spPr>
                  <a:xfrm flipV="1">
                    <a:off x="1546417" y="1057141"/>
                    <a:ext cx="0" cy="225774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729074" y="1831840"/>
                    <a:ext cx="907250" cy="4637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 mm</a:t>
                    </a:r>
                  </a:p>
                </p:txBody>
              </p:sp>
            </p:grpSp>
            <p:cxnSp>
              <p:nvCxnSpPr>
                <p:cNvPr id="64" name="Straight Arrow Connector 63"/>
                <p:cNvCxnSpPr/>
                <p:nvPr/>
              </p:nvCxnSpPr>
              <p:spPr>
                <a:xfrm flipH="1">
                  <a:off x="1752600" y="1015198"/>
                  <a:ext cx="2702961" cy="12038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2650454" y="617850"/>
                  <a:ext cx="907250" cy="4637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 mm</a:t>
                  </a:r>
                </a:p>
              </p:txBody>
            </p:sp>
            <p:sp>
              <p:nvSpPr>
                <p:cNvPr id="71" name="TextBox 83"/>
                <p:cNvSpPr txBox="1">
                  <a:spLocks noChangeArrowheads="1"/>
                </p:cNvSpPr>
                <p:nvPr/>
              </p:nvSpPr>
              <p:spPr bwMode="auto">
                <a:xfrm>
                  <a:off x="4937603" y="3452780"/>
                  <a:ext cx="3083748" cy="8009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/>
                  <a:r>
                    <a:rPr lang="en-US" sz="16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rPr>
                    <a:t>Gas-liquid interface / Plasma discharge region</a:t>
                  </a:r>
                </a:p>
              </p:txBody>
            </p:sp>
            <p:sp>
              <p:nvSpPr>
                <p:cNvPr id="4107" name="TextBox 4106"/>
                <p:cNvSpPr txBox="1"/>
                <p:nvPr/>
              </p:nvSpPr>
              <p:spPr>
                <a:xfrm>
                  <a:off x="1463739" y="5218973"/>
                  <a:ext cx="1255220" cy="4110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*4,000 fps</a:t>
                  </a:r>
                </a:p>
              </p:txBody>
            </p:sp>
          </p:grpSp>
        </p:grpSp>
        <p:cxnSp>
          <p:nvCxnSpPr>
            <p:cNvPr id="41" name="Straight Connector 40"/>
            <p:cNvCxnSpPr/>
            <p:nvPr/>
          </p:nvCxnSpPr>
          <p:spPr>
            <a:xfrm>
              <a:off x="4414107" y="2247886"/>
              <a:ext cx="11614" cy="1326056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5400000">
              <a:off x="3610679" y="2596641"/>
              <a:ext cx="1372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Flow direction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093034" y="6165450"/>
            <a:ext cx="143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*1/12,000 sec. shutter speed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04" y="4334503"/>
            <a:ext cx="1522793" cy="183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r="22022"/>
          <a:stretch/>
        </p:blipFill>
        <p:spPr>
          <a:xfrm>
            <a:off x="415851" y="928425"/>
            <a:ext cx="2234832" cy="2973972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42" name="Straight Arrow Connector 4"/>
          <p:cNvCxnSpPr>
            <a:cxnSpLocks noChangeShapeType="1"/>
          </p:cNvCxnSpPr>
          <p:nvPr/>
        </p:nvCxnSpPr>
        <p:spPr bwMode="auto">
          <a:xfrm flipV="1">
            <a:off x="1698562" y="1470666"/>
            <a:ext cx="1678703" cy="77940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7"/>
          <p:cNvCxnSpPr>
            <a:cxnSpLocks noChangeShapeType="1"/>
          </p:cNvCxnSpPr>
          <p:nvPr/>
        </p:nvCxnSpPr>
        <p:spPr bwMode="auto">
          <a:xfrm>
            <a:off x="1698562" y="2658928"/>
            <a:ext cx="1638835" cy="46005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1" name="Group 50"/>
          <p:cNvGrpSpPr/>
          <p:nvPr/>
        </p:nvGrpSpPr>
        <p:grpSpPr>
          <a:xfrm>
            <a:off x="0" y="4321662"/>
            <a:ext cx="1986762" cy="2247015"/>
            <a:chOff x="6246438" y="953741"/>
            <a:chExt cx="2649015" cy="2996019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6" t="6181" r="6445"/>
            <a:stretch/>
          </p:blipFill>
          <p:spPr bwMode="auto">
            <a:xfrm>
              <a:off x="6692064" y="953741"/>
              <a:ext cx="1825273" cy="2557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6246438" y="3539391"/>
              <a:ext cx="264901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*1/60 sec. shutter speed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20810CB-1847-4FE6-9224-B0D431CF3293}"/>
              </a:ext>
            </a:extLst>
          </p:cNvPr>
          <p:cNvSpPr/>
          <p:nvPr/>
        </p:nvSpPr>
        <p:spPr>
          <a:xfrm>
            <a:off x="1371163" y="2233125"/>
            <a:ext cx="330483" cy="425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3755626" y="4230645"/>
            <a:ext cx="5761334" cy="2648978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Geometrical Properties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Volumes of liquids and gases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Interfacial area (gas-liquid and plasma-liquid)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Residence times of liquids and gases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100-250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(liquid), 2–5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(gas); nozzle size dependent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Hydrodynamics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Flow patterns and regimes (annular flow)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Pressure in reactor (choked flow at inlet) higher pressure forces liquid to form film on walls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evidence of plasma discharge affecting hydrodynamics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E0D8EB-9992-4B69-BE9D-92D289D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87ED2-DDEA-4741-BA62-15334E2FEFD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288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67697</TotalTime>
  <Words>4103</Words>
  <Application>Microsoft Office PowerPoint</Application>
  <PresentationFormat>On-screen Show (4:3)</PresentationFormat>
  <Paragraphs>930</Paragraphs>
  <Slides>36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Symbol</vt:lpstr>
      <vt:lpstr>Times New Roman</vt:lpstr>
      <vt:lpstr>Office Theme</vt:lpstr>
      <vt:lpstr>Bitmap Image</vt:lpstr>
      <vt:lpstr>PowerPoint Presentation</vt:lpstr>
      <vt:lpstr>Plasma</vt:lpstr>
      <vt:lpstr>PowerPoint Presentation</vt:lpstr>
      <vt:lpstr>Applications of Plasma with Liquid Water</vt:lpstr>
      <vt:lpstr>Complexities of Gas-Liquid Water Plasma Chemistry</vt:lpstr>
      <vt:lpstr>Key Chemical Species from Electrical Discharge with Water</vt:lpstr>
      <vt:lpstr>PowerPoint Presentation</vt:lpstr>
      <vt:lpstr>PowerPoint Presentation</vt:lpstr>
      <vt:lpstr>PowerPoint Presentation</vt:lpstr>
      <vt:lpstr>Reactor/Plasma Characterization</vt:lpstr>
      <vt:lpstr>Power Supplies - Nanopulsers</vt:lpstr>
      <vt:lpstr>Influence of Liquid Conductivity (Eagle Harbor nanopulser)</vt:lpstr>
      <vt:lpstr>Post-plasma Considerations 1,4 dioxane degradation</vt:lpstr>
      <vt:lpstr>PowerPoint Presentation</vt:lpstr>
      <vt:lpstr>Dioxane Plasma Degradation Pathway (liquid phase, ·OH based)</vt:lpstr>
      <vt:lpstr>Perfluorinated alkylated substances (PFASs)</vt:lpstr>
      <vt:lpstr>Perfluorinated alkylated substances (PFASs)</vt:lpstr>
      <vt:lpstr>PFAS Removal Methods</vt:lpstr>
      <vt:lpstr>Initial Experiments at FSU (2018)  High concentration synthetic PFOA solution</vt:lpstr>
      <vt:lpstr>Initial Experiments at FSU (2018)  High concentration (50 ppm) synthetic PFOA solution</vt:lpstr>
      <vt:lpstr>PowerPoint Presentation</vt:lpstr>
      <vt:lpstr>Hypothesis for why gas/liquid plasma treatment works well compared to other AOPs</vt:lpstr>
      <vt:lpstr>Proposed PFOS/PFOA degradation mechanism with plasma treatment </vt:lpstr>
      <vt:lpstr>PowerPoint Presentation</vt:lpstr>
      <vt:lpstr>New Experimental Results </vt:lpstr>
      <vt:lpstr>Variation of plasma parameters Frequency Effects</vt:lpstr>
      <vt:lpstr>PowerPoint Presentation</vt:lpstr>
      <vt:lpstr>Groundwater Treatment with Plasma </vt:lpstr>
      <vt:lpstr>Groundwater Treatment with Plasma </vt:lpstr>
      <vt:lpstr>PowerPoint Presentation</vt:lpstr>
      <vt:lpstr>Effect of chain length on surface activity</vt:lpstr>
      <vt:lpstr>Conclusions</vt:lpstr>
      <vt:lpstr>PowerPoint Presentation</vt:lpstr>
      <vt:lpstr>Thank you!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Wandell, Robert</dc:creator>
  <cp:lastModifiedBy>Robert</cp:lastModifiedBy>
  <cp:revision>978</cp:revision>
  <dcterms:created xsi:type="dcterms:W3CDTF">2015-12-08T22:51:43Z</dcterms:created>
  <dcterms:modified xsi:type="dcterms:W3CDTF">2021-08-02T15:10:44Z</dcterms:modified>
</cp:coreProperties>
</file>