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600" r:id="rId2"/>
    <p:sldId id="670" r:id="rId3"/>
    <p:sldId id="673" r:id="rId4"/>
    <p:sldId id="674" r:id="rId5"/>
    <p:sldId id="675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671" r:id="rId14"/>
    <p:sldId id="700" r:id="rId15"/>
    <p:sldId id="701" r:id="rId16"/>
    <p:sldId id="703" r:id="rId17"/>
    <p:sldId id="672" r:id="rId18"/>
    <p:sldId id="704" r:id="rId19"/>
    <p:sldId id="705" r:id="rId20"/>
    <p:sldId id="706" r:id="rId21"/>
    <p:sldId id="707" r:id="rId22"/>
    <p:sldId id="708" r:id="rId23"/>
    <p:sldId id="669" r:id="rId24"/>
    <p:sldId id="626" r:id="rId25"/>
    <p:sldId id="648" r:id="rId26"/>
    <p:sldId id="649" r:id="rId27"/>
    <p:sldId id="652" r:id="rId28"/>
    <p:sldId id="650" r:id="rId29"/>
    <p:sldId id="651" r:id="rId30"/>
    <p:sldId id="658" r:id="rId31"/>
    <p:sldId id="668" r:id="rId32"/>
    <p:sldId id="665" r:id="rId33"/>
    <p:sldId id="667" r:id="rId34"/>
    <p:sldId id="660" r:id="rId35"/>
    <p:sldId id="692" r:id="rId36"/>
  </p:sldIdLst>
  <p:sldSz cx="12192000" cy="6858000"/>
  <p:notesSz cx="7315200" cy="9601200"/>
  <p:custShowLst>
    <p:custShow name="Water/Wastewater" id="0">
      <p:sldLst/>
    </p:custShow>
    <p:custShow name="VTScada - Interactive" id="1">
      <p:sldLst/>
    </p:custShow>
    <p:custShow name="Major Projects" id="2">
      <p:sldLst/>
    </p:custShow>
    <p:custShow name="VTScada - Standalone" id="3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666699"/>
    <a:srgbClr val="7A7E8A"/>
    <a:srgbClr val="808080"/>
    <a:srgbClr val="2DA2BF"/>
    <a:srgbClr val="FFCC00"/>
    <a:srgbClr val="000000"/>
    <a:srgbClr val="260026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9873" autoAdjust="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324" y="-6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03084" y="9183763"/>
            <a:ext cx="438428" cy="325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0" tIns="46985" rIns="95650" bIns="46985" anchor="ctr">
            <a:spAutoFit/>
          </a:bodyPr>
          <a:lstStyle/>
          <a:p>
            <a:pPr algn="r" defTabSz="965780">
              <a:defRPr/>
            </a:pPr>
            <a:fld id="{2901BD90-2E06-436A-BAF5-8C3C398022E4}" type="slidenum">
              <a:rPr lang="en-US" sz="1500"/>
              <a:pPr algn="r" defTabSz="965780">
                <a:defRPr/>
              </a:pPr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31474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0901"/>
            <a:ext cx="5365820" cy="4319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0" tIns="46985" rIns="95650" bIns="46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727075"/>
            <a:ext cx="6375400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03084" y="9183763"/>
            <a:ext cx="438428" cy="325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0" tIns="46985" rIns="95650" bIns="46985" anchor="ctr">
            <a:spAutoFit/>
          </a:bodyPr>
          <a:lstStyle/>
          <a:p>
            <a:pPr algn="r" defTabSz="965780">
              <a:defRPr/>
            </a:pPr>
            <a:fld id="{27D3B689-EFED-4159-B9C5-D0D53A83AC98}" type="slidenum">
              <a:rPr lang="en-US" sz="1500"/>
              <a:pPr algn="r" defTabSz="965780">
                <a:defRPr/>
              </a:pPr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9694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1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" y="1725707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Header.png"/>
          <p:cNvPicPr>
            <a:picLocks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1"/>
            <a:ext cx="12192000" cy="11338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9145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DF763-34F3-42BE-A30B-BE6BB28D9AB4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F2B4-F8FB-4C73-A2B3-090BC62CB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VTScadaFooterNew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3" y="3031066"/>
            <a:ext cx="12192000" cy="38415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Sansatio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Sansatio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entityforce.com/business-blog/iranian-hackers-charged-massive-data-breach" TargetMode="External"/><Relationship Id="rId3" Type="http://schemas.openxmlformats.org/officeDocument/2006/relationships/hyperlink" Target="https://www.usatoday.com/story/money/2018/01/08/electronic-toymaker-vtech-reaches-650-k-ftc-settlement-over-child-privacy-violations/1013880001/" TargetMode="External"/><Relationship Id="rId7" Type="http://schemas.openxmlformats.org/officeDocument/2006/relationships/hyperlink" Target="https://www.wsj.com/articles/orbitz-discloses-possible-data-breach-affecting-880-000-payment-cards-1521555385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nd.com/news/local/article204778129.html" TargetMode="External"/><Relationship Id="rId11" Type="http://schemas.openxmlformats.org/officeDocument/2006/relationships/hyperlink" Target="https://krebsonsecurity.com/2018/04/panerabread-com-leaks-millions-of-customer-records/" TargetMode="External"/><Relationship Id="rId5" Type="http://schemas.openxmlformats.org/officeDocument/2006/relationships/hyperlink" Target="https://gizmodo.com/119-000-passports-and-photo-ids-of-fedex-customers-foun-1823035669" TargetMode="External"/><Relationship Id="rId10" Type="http://schemas.openxmlformats.org/officeDocument/2006/relationships/hyperlink" Target="https://www.identityforce.com/blog/5-million-cards-stolen-saks-lord-taylor-data-breach" TargetMode="External"/><Relationship Id="rId4" Type="http://schemas.openxmlformats.org/officeDocument/2006/relationships/hyperlink" Target="http://wfla.com/2018/02/02/careplus-health-plans-notifying-customers-of-privacy-breach/" TargetMode="External"/><Relationship Id="rId9" Type="http://schemas.openxmlformats.org/officeDocument/2006/relationships/hyperlink" Target="https://www.identityforce.com/blog/under-armour-data-breach-myfitnesspa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xtZvOmn5OvE&amp;feature=youtu.be&amp;hd=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87" y="5603299"/>
            <a:ext cx="3907777" cy="560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6) VTScada Logo - Red and 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07" y="5523726"/>
            <a:ext cx="3993510" cy="844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649" y="4557266"/>
            <a:ext cx="555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Bryan Sinkler, Regional Technical Sales </a:t>
            </a:r>
            <a:r>
              <a:rPr lang="en-US" sz="1800" b="1" spc="1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Mgr</a:t>
            </a:r>
            <a:endParaRPr lang="en-US" sz="1800" b="1" spc="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0" y="4909691"/>
            <a:ext cx="4810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bryan.sinkler@trihedral.com</a:t>
            </a:r>
          </a:p>
        </p:txBody>
      </p:sp>
      <p:sp>
        <p:nvSpPr>
          <p:cNvPr id="10" name="Rectangle 1032">
            <a:extLst>
              <a:ext uri="{FF2B5EF4-FFF2-40B4-BE49-F238E27FC236}">
                <a16:creationId xmlns:a16="http://schemas.microsoft.com/office/drawing/2014/main" id="{DB3C3EA1-424F-4385-AA0C-F33FA7788E9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1999" cy="112746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SCADA – Evolution, Anatomy and Security</a:t>
            </a:r>
            <a:endParaRPr lang="en-CA" sz="4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F6FDB39-84DD-46D6-AFED-C2CBCA3D2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28" y="1471557"/>
            <a:ext cx="2899741" cy="289974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Types of SCADA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00DFA-255A-463E-9BF0-F4CDCFAA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981074"/>
            <a:ext cx="29019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440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B25A-B2F6-45C0-A81D-94CBA1CE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Proprietary/DCS SCADA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2D6BC7-15B2-4FDE-99BE-22A05BD802A2}"/>
              </a:ext>
            </a:extLst>
          </p:cNvPr>
          <p:cNvSpPr/>
          <p:nvPr/>
        </p:nvSpPr>
        <p:spPr>
          <a:xfrm>
            <a:off x="304801" y="1237077"/>
            <a:ext cx="6096000" cy="52783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All components manufactured by one supplier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Installation and service from same single source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Typically lack compatibility with other products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Uses proprietary communications protocol and programming 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Use of communications systems that are not compatible with any other system components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HMI typically runs on Linux/Unix Operating System</a:t>
            </a:r>
          </a:p>
        </p:txBody>
      </p:sp>
      <p:pic>
        <p:nvPicPr>
          <p:cNvPr id="6" name="Picture 3" descr="Picture1">
            <a:extLst>
              <a:ext uri="{FF2B5EF4-FFF2-40B4-BE49-F238E27FC236}">
                <a16:creationId xmlns:a16="http://schemas.microsoft.com/office/drawing/2014/main" id="{9BBC8411-896F-4B0D-8490-5BD83FCB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801" y="1868557"/>
            <a:ext cx="5369337" cy="2196547"/>
          </a:xfrm>
          <a:prstGeom prst="rect">
            <a:avLst/>
          </a:prstGeom>
          <a:noFill/>
          <a:ln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3EAE6-AB54-41CD-BC70-19888432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625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FDCE-DA1A-405C-9636-7CC5AEC8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SCADA (Mix and Match)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06333-FF5A-400B-A751-C1B22563EA9A}"/>
              </a:ext>
            </a:extLst>
          </p:cNvPr>
          <p:cNvSpPr/>
          <p:nvPr/>
        </p:nvSpPr>
        <p:spPr>
          <a:xfrm>
            <a:off x="-72887" y="1296711"/>
            <a:ext cx="6096000" cy="49090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1688" lvl="2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Uses off the shelf PLC/RTU, radios, cell modems, etc.</a:t>
            </a:r>
          </a:p>
          <a:p>
            <a:pPr marL="801688" lvl="2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Utilizes open source protocols</a:t>
            </a:r>
          </a:p>
          <a:p>
            <a:pPr marL="801688" lvl="2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HMI is specifically designed for application</a:t>
            </a:r>
          </a:p>
          <a:p>
            <a:pPr marL="801688" lvl="2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Radios, Power Supplies, </a:t>
            </a:r>
            <a:r>
              <a:rPr lang="en-US" sz="2400" dirty="0" err="1">
                <a:solidFill>
                  <a:prstClr val="black"/>
                </a:solidFill>
                <a:latin typeface="Open Sans" panose="020B0606030504020204"/>
              </a:rPr>
              <a:t>etc</a:t>
            </a: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 are readily available</a:t>
            </a:r>
          </a:p>
          <a:p>
            <a:pPr marL="801688" lvl="2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The source code for the RTU and HMI were supplied for end user</a:t>
            </a:r>
          </a:p>
          <a:p>
            <a:pPr marL="801688" lvl="2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System can be maintained, expanded, and serviced by several local or national sources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FF52408-BD42-4ED7-A553-616E33D56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69" y="1709367"/>
            <a:ext cx="3856932" cy="3856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986EE-CF6C-42EB-B05A-F0CF38B7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9687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Logger SCADA Systems</a:t>
            </a:r>
          </a:p>
        </p:txBody>
      </p:sp>
      <p:pic>
        <p:nvPicPr>
          <p:cNvPr id="6" name="Picture 5" descr="cr1000">
            <a:extLst>
              <a:ext uri="{FF2B5EF4-FFF2-40B4-BE49-F238E27FC236}">
                <a16:creationId xmlns:a16="http://schemas.microsoft.com/office/drawing/2014/main" id="{8BD2D298-B080-46CC-A516-DC55F953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916129" y="3339384"/>
            <a:ext cx="3009576" cy="214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1E06BBD-D55C-47F0-9BD9-8155E8ADC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142" y="1179320"/>
            <a:ext cx="8750808" cy="5024927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Usually proprietary communications</a:t>
            </a:r>
          </a:p>
          <a:p>
            <a:r>
              <a:rPr lang="en-US" sz="2400" dirty="0"/>
              <a:t>Low cost</a:t>
            </a:r>
          </a:p>
          <a:p>
            <a:r>
              <a:rPr lang="en-US" sz="2400" dirty="0"/>
              <a:t>Stores large quantity of Data</a:t>
            </a:r>
          </a:p>
          <a:p>
            <a:r>
              <a:rPr lang="en-US" sz="2400" dirty="0"/>
              <a:t>Low cost for monitoring analog data</a:t>
            </a:r>
          </a:p>
          <a:p>
            <a:r>
              <a:rPr lang="en-US" sz="2400" dirty="0"/>
              <a:t>Frequent polling difficult</a:t>
            </a:r>
          </a:p>
          <a:p>
            <a:r>
              <a:rPr lang="en-US" sz="2400" dirty="0"/>
              <a:t>Usually heavily in Environmental Monitoring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6B55C-80A3-4DEE-BCE0-F77C5AD3F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644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701B-5E59-4AB9-8498-B8FBD8F7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Based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3785B-AE5B-44B2-944F-A7664351465F}"/>
              </a:ext>
            </a:extLst>
          </p:cNvPr>
          <p:cNvSpPr/>
          <p:nvPr/>
        </p:nvSpPr>
        <p:spPr>
          <a:xfrm>
            <a:off x="251534" y="1860878"/>
            <a:ext cx="6096000" cy="346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2628" lvl="0" indent="-342900"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Examples: Mission, Omni-Site, Xylem Pump View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Low cost of RTUs – easily installed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No HMI initial cost – connect via internet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Software not user configurable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HMI and data are at providers server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Monthly charge for cellular and web site varies $25-35 month (but can be higher)</a:t>
            </a:r>
          </a:p>
        </p:txBody>
      </p:sp>
      <p:pic>
        <p:nvPicPr>
          <p:cNvPr id="6" name="Picture 9" descr="m110">
            <a:extLst>
              <a:ext uri="{FF2B5EF4-FFF2-40B4-BE49-F238E27FC236}">
                <a16:creationId xmlns:a16="http://schemas.microsoft.com/office/drawing/2014/main" id="{383524FD-1ACC-463A-BB6B-52BA8817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55239" y="1864691"/>
            <a:ext cx="1738122" cy="312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nextelandboard">
            <a:extLst>
              <a:ext uri="{FF2B5EF4-FFF2-40B4-BE49-F238E27FC236}">
                <a16:creationId xmlns:a16="http://schemas.microsoft.com/office/drawing/2014/main" id="{0F72678B-613A-46F5-AECE-F8466F7A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12598" y="2741534"/>
            <a:ext cx="2598807" cy="226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007A7-27D4-4FA8-AFF3-EA7026AB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677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6639-3F3E-476B-9AF3-975E0343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Dialers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B749B-A81B-4AA6-BD15-A52A2CE5D7CD}"/>
              </a:ext>
            </a:extLst>
          </p:cNvPr>
          <p:cNvSpPr/>
          <p:nvPr/>
        </p:nvSpPr>
        <p:spPr>
          <a:xfrm>
            <a:off x="473475" y="2023865"/>
            <a:ext cx="6096000" cy="30623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Relatively Low Cost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Easy to program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Upgrade existing units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Protocol – Either MODBUS or Proprietary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Slow polling with existing telephone line</a:t>
            </a:r>
          </a:p>
          <a:p>
            <a:pPr marL="452628" lvl="0" indent="-342900" algn="l" eaLnBrk="1" fontAlgn="auto" hangingPunct="1">
              <a:spcBef>
                <a:spcPts val="6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Limited information storage</a:t>
            </a:r>
          </a:p>
        </p:txBody>
      </p:sp>
      <p:pic>
        <p:nvPicPr>
          <p:cNvPr id="5" name="Picture 8" descr="ph_verbatim">
            <a:extLst>
              <a:ext uri="{FF2B5EF4-FFF2-40B4-BE49-F238E27FC236}">
                <a16:creationId xmlns:a16="http://schemas.microsoft.com/office/drawing/2014/main" id="{D82C57B1-8E88-4061-94A2-AA0F9B78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74982" y="1469637"/>
            <a:ext cx="3308459" cy="34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4EF1B-0962-4FC2-8DE4-E1821286D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0745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SCADA Anatomy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00DFA-255A-463E-9BF0-F4CDCFAA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981074"/>
            <a:ext cx="29019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1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– A Working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0E3D6-4628-4910-8530-F4F6D7097497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124713"/>
            <a:ext cx="12192000" cy="5733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</a:p>
          <a:p>
            <a:pPr fontAlgn="auto">
              <a:buClrTx/>
              <a:buFont typeface="Wingdings" panose="05000000000000000000" pitchFamily="2" charset="2"/>
              <a:buChar char="§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A monitoring and/or control </a:t>
            </a:r>
            <a:r>
              <a:rPr lang="en-US" sz="2400" dirty="0">
                <a:solidFill>
                  <a:sysClr val="windowText" lastClr="000000"/>
                </a:solidFill>
                <a:latin typeface="Open Sans" panose="020B0606030504020204"/>
              </a:rPr>
              <a:t>s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ystem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 that utilizes a central computer for storing information and on site/remote hardware to monitor facilities and processes.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 </a:t>
            </a:r>
          </a:p>
          <a:p>
            <a:pPr fontAlgn="auto">
              <a:buClrTx/>
              <a:buFont typeface="Wingdings" panose="05000000000000000000" pitchFamily="2" charset="2"/>
              <a:buChar char="§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Control may be automatic or manual and may occur at the remote units or the central computer.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7E10E-A709-4240-A2F9-844297A5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928" y="99020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0930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86E2-FB9A-4228-A61C-B7940E27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Definitions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EA9FD-D61F-4BA1-9B4F-98C1F01D4021}"/>
              </a:ext>
            </a:extLst>
          </p:cNvPr>
          <p:cNvSpPr/>
          <p:nvPr/>
        </p:nvSpPr>
        <p:spPr>
          <a:xfrm>
            <a:off x="535619" y="1286966"/>
            <a:ext cx="71879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fontAlgn="auto" hangingPunct="1">
              <a:spcBef>
                <a:spcPts val="40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TELEMETRY 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</a:pPr>
            <a:r>
              <a:rPr lang="en-US" sz="2100" dirty="0">
                <a:solidFill>
                  <a:prstClr val="black"/>
                </a:solidFill>
                <a:latin typeface="Open Sans"/>
              </a:rPr>
              <a:t>Transmitting &amp; Receiving Information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600"/>
              </a:spcAft>
              <a:buSzPct val="100000"/>
              <a:buFont typeface="Wingdings 2"/>
              <a:buChar char=""/>
            </a:pPr>
            <a:r>
              <a:rPr lang="en-US" sz="2100" dirty="0">
                <a:solidFill>
                  <a:prstClr val="black"/>
                </a:solidFill>
                <a:latin typeface="Open Sans"/>
              </a:rPr>
              <a:t>System Measurements / OFF/ON Control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SCADA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</a:pPr>
            <a:r>
              <a:rPr lang="en-US" sz="2100" b="1" dirty="0">
                <a:solidFill>
                  <a:prstClr val="black"/>
                </a:solidFill>
                <a:latin typeface="Open Sans"/>
              </a:rPr>
              <a:t>S</a:t>
            </a:r>
            <a:r>
              <a:rPr lang="en-US" sz="2100" dirty="0">
                <a:solidFill>
                  <a:prstClr val="black"/>
                </a:solidFill>
                <a:latin typeface="Open Sans"/>
              </a:rPr>
              <a:t>upervisory – Remotely turn OFF/ON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</a:pPr>
            <a:r>
              <a:rPr lang="en-US" sz="2100" b="1" dirty="0">
                <a:solidFill>
                  <a:prstClr val="black"/>
                </a:solidFill>
                <a:latin typeface="Open Sans"/>
              </a:rPr>
              <a:t>C</a:t>
            </a:r>
            <a:r>
              <a:rPr lang="en-US" sz="2100" dirty="0">
                <a:solidFill>
                  <a:prstClr val="black"/>
                </a:solidFill>
                <a:latin typeface="Open Sans"/>
              </a:rPr>
              <a:t>ontrol – Automated &amp; Programmable Control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</a:pPr>
            <a:r>
              <a:rPr lang="en-US" sz="2100" b="1" dirty="0">
                <a:solidFill>
                  <a:prstClr val="black"/>
                </a:solidFill>
                <a:latin typeface="Open Sans"/>
              </a:rPr>
              <a:t>A</a:t>
            </a:r>
            <a:r>
              <a:rPr lang="en-US" sz="2100" dirty="0">
                <a:solidFill>
                  <a:prstClr val="black"/>
                </a:solidFill>
                <a:latin typeface="Open Sans"/>
              </a:rPr>
              <a:t>nd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600"/>
              </a:spcAft>
              <a:buSzPct val="100000"/>
              <a:buFont typeface="Wingdings 2"/>
              <a:buChar char=""/>
            </a:pPr>
            <a:r>
              <a:rPr lang="en-US" sz="2100" b="1" dirty="0">
                <a:solidFill>
                  <a:prstClr val="black"/>
                </a:solidFill>
                <a:latin typeface="Open Sans"/>
              </a:rPr>
              <a:t>D</a:t>
            </a:r>
            <a:r>
              <a:rPr lang="en-US" sz="2100" dirty="0">
                <a:solidFill>
                  <a:prstClr val="black"/>
                </a:solidFill>
                <a:latin typeface="Open Sans"/>
              </a:rPr>
              <a:t>ata </a:t>
            </a:r>
            <a:r>
              <a:rPr lang="en-US" sz="2100" b="1" dirty="0">
                <a:solidFill>
                  <a:prstClr val="black"/>
                </a:solidFill>
                <a:latin typeface="Open Sans"/>
              </a:rPr>
              <a:t>A</a:t>
            </a:r>
            <a:r>
              <a:rPr lang="en-US" sz="2100" dirty="0">
                <a:solidFill>
                  <a:prstClr val="black"/>
                </a:solidFill>
                <a:latin typeface="Open Sans"/>
              </a:rPr>
              <a:t>cquisition – Data stored on Computer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HMI </a:t>
            </a:r>
          </a:p>
          <a:p>
            <a:pPr marL="685800" lvl="2" indent="-228600" algn="l" eaLnBrk="1" fontAlgn="auto" hangingPunct="1">
              <a:spcBef>
                <a:spcPts val="350"/>
              </a:spcBef>
              <a:spcAft>
                <a:spcPts val="600"/>
              </a:spcAft>
              <a:buSzPct val="100000"/>
              <a:buFont typeface="Wingdings 2"/>
              <a:buChar char=""/>
            </a:pPr>
            <a:r>
              <a:rPr lang="en-US" sz="2100" dirty="0">
                <a:solidFill>
                  <a:prstClr val="black"/>
                </a:solidFill>
                <a:latin typeface="Open Sans"/>
              </a:rPr>
              <a:t>Human Machine Interface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0C6BF-8F23-4B4E-A0BC-A6839952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066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539B-1100-4421-81ED-8B1C79CC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Definitions - Continued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3CC144-7973-4721-A0A9-17FB8F6BC0F4}"/>
              </a:ext>
            </a:extLst>
          </p:cNvPr>
          <p:cNvSpPr txBox="1">
            <a:spLocks noChangeArrowheads="1"/>
          </p:cNvSpPr>
          <p:nvPr/>
        </p:nvSpPr>
        <p:spPr>
          <a:xfrm>
            <a:off x="412812" y="1275442"/>
            <a:ext cx="8229600" cy="551625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fontAlgn="auto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RTU</a:t>
            </a:r>
          </a:p>
          <a:p>
            <a:pPr marL="800100" lvl="2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Remote Telemetry Unit</a:t>
            </a:r>
          </a:p>
          <a:p>
            <a:pPr marL="342900" indent="-342900" fontAlgn="auto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OPC</a:t>
            </a:r>
          </a:p>
          <a:p>
            <a:pPr marL="800100" lvl="2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OLE for Process Control</a:t>
            </a:r>
          </a:p>
          <a:p>
            <a:pPr marL="342900" indent="-342900" fontAlgn="auto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OLE</a:t>
            </a:r>
          </a:p>
          <a:p>
            <a:pPr marL="800100" lvl="2" indent="-342900" fontAlgn="auto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Object Linking and Embedding (standards created in 1996 by ISA Task Force) defines communications of real time plant data between control devices from different manufacturers.</a:t>
            </a:r>
          </a:p>
          <a:p>
            <a:pPr marL="393192" indent="-457200" fontAlgn="auto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ISA </a:t>
            </a:r>
          </a:p>
          <a:p>
            <a:pPr marL="800100" lvl="2" indent="-342900" fontAlgn="auto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International Society of Automation</a:t>
            </a:r>
          </a:p>
          <a:p>
            <a:pPr marL="393192" indent="-457200" fontAlgn="auto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PLC </a:t>
            </a:r>
          </a:p>
          <a:p>
            <a:pPr marL="800100" lvl="2" indent="-342900" fontAlgn="auto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Open Sans"/>
              </a:rPr>
              <a:t>Programmable Logic Controller (Delta, AB, Siemens, Motorola, etc.)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6D231-8D78-4D80-AECC-3BA1B782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682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2297C3C-F0FD-4E3B-9FC6-9DE816B913E0}"/>
              </a:ext>
            </a:extLst>
          </p:cNvPr>
          <p:cNvSpPr txBox="1">
            <a:spLocks/>
          </p:cNvSpPr>
          <p:nvPr/>
        </p:nvSpPr>
        <p:spPr>
          <a:xfrm>
            <a:off x="457200" y="2392167"/>
            <a:ext cx="4791917" cy="37593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SCADA Evolution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Types of SCADA Systems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SCADA Anatomy: Definitions and How HMIs are Created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/>
            </a:endParaRP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/>
              </a:rPr>
              <a:t>SCADA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86220" marR="0" lvl="1" indent="-2301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86220" marR="0" lvl="1" indent="-2301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3A55B89-74C5-426E-9C38-B763095D22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17" y="1566391"/>
            <a:ext cx="5590715" cy="39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3FD7CB8-3BB9-4134-B9BC-BF58A3A8A6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117" y="3477409"/>
            <a:ext cx="3078770" cy="23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847CCD-71C5-4440-ABED-8CF77105D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832" y="99020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440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A4C1-AC25-407A-B8F4-C2C945E4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8ED179-493F-439D-8EEF-A2B9661382EA}"/>
              </a:ext>
            </a:extLst>
          </p:cNvPr>
          <p:cNvSpPr/>
          <p:nvPr/>
        </p:nvSpPr>
        <p:spPr>
          <a:xfrm>
            <a:off x="295922" y="1433791"/>
            <a:ext cx="6096000" cy="421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2628" lvl="0" indent="-342900" algn="l" eaLnBrk="1" fontAlgn="auto" hangingPunct="1"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Dedicated Wire / Phone Line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Ethernet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Cellular Modem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Satellite 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Private Cable Networks 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Fiber Optic</a:t>
            </a:r>
          </a:p>
          <a:p>
            <a:pPr marL="452628" lvl="0" indent="-342900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Analog/Digital Radio</a:t>
            </a:r>
          </a:p>
          <a:p>
            <a:pPr marL="687388" lvl="2" indent="-342900" algn="l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Open Sans"/>
              </a:rPr>
              <a:t>Unlicensed CB Band</a:t>
            </a:r>
          </a:p>
          <a:p>
            <a:pPr marL="687388" lvl="2" indent="-342900" algn="l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Open Sans"/>
              </a:rPr>
              <a:t>Licensed VHF/UHF</a:t>
            </a:r>
            <a:endParaRPr lang="en-US" sz="2200" dirty="0">
              <a:solidFill>
                <a:prstClr val="black"/>
              </a:solidFill>
              <a:latin typeface="Open Sans"/>
            </a:endParaRPr>
          </a:p>
          <a:p>
            <a:pPr marL="687388" lvl="2" indent="-342900" algn="l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Open Sans"/>
              </a:rPr>
              <a:t>Unlicensed Spread Spectrum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EB9F8-C45A-4B0C-BA6C-4FAF58BEC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34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1DCF-D504-49EE-858B-731B24F0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Water/WW Protocols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B1621-31AD-4ADC-A92C-00C37BE2DD23}"/>
              </a:ext>
            </a:extLst>
          </p:cNvPr>
          <p:cNvSpPr/>
          <p:nvPr/>
        </p:nvSpPr>
        <p:spPr>
          <a:xfrm>
            <a:off x="411332" y="1639726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2628" lvl="0" indent="-342900" algn="l" eaLnBrk="1" fontAlgn="auto" hangingPunct="1">
              <a:spcBef>
                <a:spcPts val="0"/>
              </a:spcBef>
              <a:spcAft>
                <a:spcPts val="12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MODBUS – ASCII, RTU, Modbus Plus, Modbus TCP/IP and Open Modbus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12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Allen Bradley DF-1, Data Highway, CIP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12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OPC – Ole for Process Control (OPC Server, OPC Client) e.g. </a:t>
            </a:r>
            <a:r>
              <a:rPr lang="en-US" sz="2400" dirty="0" err="1">
                <a:solidFill>
                  <a:prstClr val="black"/>
                </a:solidFill>
                <a:latin typeface="Open Sans" panose="020B0606030504020204"/>
              </a:rPr>
              <a:t>Matrikon</a:t>
            </a:r>
            <a:endParaRPr lang="en-US" sz="2400" dirty="0">
              <a:solidFill>
                <a:prstClr val="black"/>
              </a:solidFill>
              <a:latin typeface="Open Sans" panose="020B0606030504020204"/>
            </a:endParaRP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12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DNP3 – Distributed Network Protocol –Back-fills data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12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Profibus, STD Bus, </a:t>
            </a:r>
            <a:r>
              <a:rPr lang="en-US" sz="2400" dirty="0" err="1">
                <a:solidFill>
                  <a:prstClr val="black"/>
                </a:solidFill>
                <a:latin typeface="Open Sans" panose="020B0606030504020204"/>
              </a:rPr>
              <a:t>Devicenet</a:t>
            </a: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, etc.</a:t>
            </a:r>
          </a:p>
          <a:p>
            <a:pPr marL="452628" lvl="0" indent="-342900" algn="l" eaLnBrk="1" fontAlgn="auto" hangingPunct="1">
              <a:spcBef>
                <a:spcPts val="0"/>
              </a:spcBef>
              <a:spcAft>
                <a:spcPts val="120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 panose="020B0606030504020204"/>
              </a:rPr>
              <a:t>Siemens S7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12E50-1269-42BE-BA22-BC18EF10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41728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4ABA-152B-4CDD-B2D4-B6631BFA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SCADA HMIs are Built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4D4E96E-D86B-4841-8F9E-2BBE34BD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06" y="1252575"/>
            <a:ext cx="3835155" cy="5516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C7664-0ED8-4FE0-8A00-7EFF5662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12067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9EF4-62AF-494E-A241-91880917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SCADA System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CF7C-88C1-4B57-B887-C246C030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4400" b="1" spc="100" dirty="0">
                <a:solidFill>
                  <a:srgbClr val="C00000"/>
                </a:solidFill>
                <a:latin typeface="Sansation" pitchFamily="2" charset="0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D4DFC-5974-470E-BD79-F75CAD41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981074"/>
            <a:ext cx="29019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3863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5.identityforce.com/wp-content/uploads/2017/12/2018-Data-Breaches-9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9552"/>
            <a:ext cx="12310282" cy="57284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8237" y="2680447"/>
            <a:ext cx="11286564" cy="14971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839BF-027B-4CE7-913A-5EA44311793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 Timely Message 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319" y="1285315"/>
            <a:ext cx="3305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2828925"/>
            <a:ext cx="11087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F80EC-2A07-4813-949C-9DADD7D83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806" y="97381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Some Notable Attacks in 2018 …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411382"/>
            <a:ext cx="12192000" cy="4525963"/>
          </a:xfrm>
        </p:spPr>
        <p:txBody>
          <a:bodyPr>
            <a:noAutofit/>
          </a:bodyPr>
          <a:lstStyle/>
          <a:p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January 8: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VTech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cyberattack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that exposed the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personal data of an estimated 6.4 million children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worldwide.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January 11: Jason’s Deli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– used malware to steal 2 million customers’ credit card information and sell it on the dark web.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January 17: Aetna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violating the privacy of about 12,000 members.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February 2: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CarePlus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11,200 members were exposed as a result of this breach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February 5: Partners HealthCare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exposed the personal information of 2,600 patients.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February 15: FedEx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information of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119,000 customers from an unsecured Amazon Web Services (AWS) cloud storage server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March 12: BJC Healthcare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exposed scanned images of documents from 33,420 patients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March13:St. Peter’s Surgery &amp; Endoscopy Center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- 134,512 individuals may have been impacted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March 20: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Orbitz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7"/>
              </a:rPr>
              <a:t>data breach affecting 880,000 consumers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March 22: ATI Physical Therapy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- 35,136 patients exposed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March 23: Massive Hack Sponsored by Iran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 systematically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8"/>
              </a:rPr>
              <a:t>hacked into the computer networks of 144 U.S. universities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by performing a phishing scam and breaching the email accounts of roughly 4,000 professors.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March 29: Under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Armour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- one of the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9"/>
              </a:rPr>
              <a:t> largest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9"/>
              </a:rPr>
              <a:t>cyberattacks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9"/>
              </a:rPr>
              <a:t> on record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150 million users of its app,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MyFitnessPal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April 1: Saks Fifth Avenue, Lord &amp; Taylor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10"/>
              </a:rPr>
              <a:t>hackers stole the data of more than 5 million credit and debit cards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..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April 2: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Panera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Bread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11"/>
              </a:rPr>
              <a:t>–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11"/>
              </a:rPr>
              <a:t>the information of up to 37 million customers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 plain text accessible from its website.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05779-5922-48B4-B5E4-DCDFE1D8DE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86806" y="97381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City of Atlanta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657350"/>
            <a:ext cx="4181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8200" y="1365438"/>
            <a:ext cx="72771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"Today, the City of Atlanta is advising its employees to turn on computers and printers for the first time since the March 22 cyberattack," Mayor Keisha Lance Bottoms' office said in a statement late Tuesday morning.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Several computer systems used by the city remained offline as of Monday afternoon, and at least one of the affected entities -- the website for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Atlanta's Department of Watershed Management </a:t>
            </a:r>
            <a:r>
              <a:rPr lang="en-US" sz="2400" dirty="0"/>
              <a:t>-- still appeared to be impacted as of Tuesday afternoon.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E2425-C95B-4875-8490-ABC13159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531" y="59019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839BF-027B-4CE7-913A-5EA44311793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Lessons from The City of Atlanta Attack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 Secure your networks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/>
              <a:t> Through VPNs, segmented networks, etc.</a:t>
            </a:r>
          </a:p>
          <a:p>
            <a:pPr eaLnBrk="1" hangingPunct="1"/>
            <a:r>
              <a:rPr lang="en-US" altLang="en-US" sz="3200" dirty="0"/>
              <a:t> Educate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/>
              <a:t> What to do (or not do), risky behaviors, etc.</a:t>
            </a:r>
          </a:p>
          <a:p>
            <a:pPr eaLnBrk="1" hangingPunct="1"/>
            <a:r>
              <a:rPr lang="en-US" altLang="en-US" sz="3200" dirty="0"/>
              <a:t> Stay up-to-date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/>
              <a:t> Software vulnerabilities, procedures, etc.</a:t>
            </a:r>
          </a:p>
          <a:p>
            <a:pPr eaLnBrk="1" hangingPunct="1"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389A3-115E-4D08-85B1-61A70DC0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050" y="97381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839BF-027B-4CE7-913A-5EA44311793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TrendMicro’s</a:t>
            </a:r>
            <a:r>
              <a:rPr lang="en-US" altLang="en-US" sz="3600" dirty="0"/>
              <a:t> Report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25" y="1352550"/>
            <a:ext cx="2152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4" y="1372132"/>
            <a:ext cx="9358311" cy="8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4825" y="2140774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www.trendmicro.com/vinfo/us/security/news/vulnerabilities-and-exploits/the-state-of-scada-hmi-vulnerabilities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2635137"/>
            <a:ext cx="7291644" cy="42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119C0F-23CB-4271-BD6A-5B156F865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006" y="97381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500" y="6381750"/>
            <a:ext cx="7658100" cy="466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6250" y="6413501"/>
            <a:ext cx="2844800" cy="365125"/>
          </a:xfrm>
        </p:spPr>
        <p:txBody>
          <a:bodyPr/>
          <a:lstStyle/>
          <a:p>
            <a:pPr>
              <a:defRPr/>
            </a:pPr>
            <a:fld id="{082839BF-027B-4CE7-913A-5EA44311793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dirty="0"/>
              <a:t>SCADA System Vulnerabilities – Average Days to Patch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50" y="638749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www.helpnetsecurity.com/2017/05/23/scada-systems-insecure/</a:t>
            </a:r>
          </a:p>
        </p:txBody>
      </p:sp>
      <p:pic>
        <p:nvPicPr>
          <p:cNvPr id="45058" name="Picture 2" descr="SCADA systems insec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4" y="1182687"/>
            <a:ext cx="7667773" cy="5037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838326" y="1304925"/>
            <a:ext cx="1714500" cy="3590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38326" y="5305424"/>
            <a:ext cx="1714500" cy="514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235930">
            <a:off x="1141304" y="272921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Redacted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0CEBF3-4C8F-40A6-AC02-2DD28E61C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715" y="108164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Evolution of SCADA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00DFA-255A-463E-9BF0-F4CDCFAA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981074"/>
            <a:ext cx="29019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6980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3600" dirty="0"/>
              <a:t>Create Multi-Level Secure Networks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8150" y="2171700"/>
            <a:ext cx="5534458" cy="2429034"/>
            <a:chOff x="224287" y="3873261"/>
            <a:chExt cx="5779698" cy="2794958"/>
          </a:xfrm>
        </p:grpSpPr>
        <p:sp>
          <p:nvSpPr>
            <p:cNvPr id="6" name="Rounded Rectangle 5"/>
            <p:cNvSpPr/>
            <p:nvPr/>
          </p:nvSpPr>
          <p:spPr>
            <a:xfrm>
              <a:off x="224287" y="3873261"/>
              <a:ext cx="5779698" cy="2794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52082" y="3912621"/>
              <a:ext cx="5596626" cy="2652081"/>
              <a:chOff x="1600200" y="1839760"/>
              <a:chExt cx="5773738" cy="3494240"/>
            </a:xfrm>
          </p:grpSpPr>
          <p:pic>
            <p:nvPicPr>
              <p:cNvPr id="9" name="Picture 43" descr="PanelPCBlan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48350" y="2601913"/>
                <a:ext cx="566738" cy="557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0" descr="plcs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340968" flipH="1">
                <a:off x="2060575" y="2632075"/>
                <a:ext cx="3398838" cy="231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4" descr="crt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5588" y="3203575"/>
                <a:ext cx="836612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PipeOnly01.png"/>
              <p:cNvPicPr>
                <a:picLocks noChangeAspect="1"/>
              </p:cNvPicPr>
              <p:nvPr/>
            </p:nvPicPr>
            <p:blipFill>
              <a:blip r:embed="rId5" cstate="print"/>
              <a:srcRect l="4657" t="6314"/>
              <a:stretch>
                <a:fillRect/>
              </a:stretch>
            </p:blipFill>
            <p:spPr bwMode="auto">
              <a:xfrm>
                <a:off x="1600200" y="1839760"/>
                <a:ext cx="3330575" cy="212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cartoon_clouds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71788" y="3971925"/>
                <a:ext cx="1031875" cy="790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4" descr="Laptop2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699950">
                <a:off x="5886450" y="3641725"/>
                <a:ext cx="855663" cy="76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3" descr="BlkBerry01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91525">
                <a:off x="6729413" y="3698875"/>
                <a:ext cx="303212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1" descr="plcs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62463" y="4073525"/>
                <a:ext cx="1282700" cy="1260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9" descr="PanelPCBlank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734175" y="3003551"/>
                <a:ext cx="639763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" descr="PLC01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047875" y="4772025"/>
                <a:ext cx="342900" cy="37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PLC01.png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4724400" y="2540000"/>
                <a:ext cx="445884" cy="450412"/>
              </a:xfrm>
              <a:prstGeom prst="rect">
                <a:avLst/>
              </a:prstGeom>
            </p:spPr>
          </p:pic>
          <p:pic>
            <p:nvPicPr>
              <p:cNvPr id="20" name="Picture 50" descr="PLC2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21363152" flipH="1">
                <a:off x="3086100" y="3273425"/>
                <a:ext cx="334963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2" descr="AlarmBell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76800" y="4368800"/>
                <a:ext cx="336550" cy="373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6400799" y="1943100"/>
            <a:ext cx="5572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  <a:cs typeface="Calibri" pitchFamily="34" charset="0"/>
              </a:rPr>
              <a:t>Consider separate networks for: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Office Computers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SCADA Computers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PLCs / RTUs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Remote Devices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Remote Connections</a:t>
            </a:r>
          </a:p>
          <a:p>
            <a:pPr algn="l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800" dirty="0">
                <a:latin typeface="Calibri" pitchFamily="34" charset="0"/>
                <a:cs typeface="Calibri" pitchFamily="34" charset="0"/>
              </a:rPr>
              <a:t>Maybe “Contractor Laptops” to minimize unauthorized exposure?</a:t>
            </a: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FBCC4-FBA6-4628-9C99-0F8D01B56B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27715" y="108164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3600" dirty="0"/>
              <a:t>Follow Practical Procedures and Best Practices</a:t>
            </a:r>
          </a:p>
        </p:txBody>
      </p:sp>
      <p:sp>
        <p:nvSpPr>
          <p:cNvPr id="136" name="Rectangle 3"/>
          <p:cNvSpPr txBox="1">
            <a:spLocks noChangeArrowheads="1"/>
          </p:cNvSpPr>
          <p:nvPr/>
        </p:nvSpPr>
        <p:spPr>
          <a:xfrm>
            <a:off x="157802" y="1140828"/>
            <a:ext cx="7995598" cy="4888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limit physical access to authorized personnel: areas, control panels, devices, cabling, and control room – escort and track visitors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infrastructure framework, firewalls with intrusion detection and intrusion prevention systems (IDS/IPS), and integrated protection of networking equipment such as switches and routers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Hardening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patch management, antivirus software as well as removal of unused applications, protocols, and services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authentication, authorization, and audit software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 Hardening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change management and restrictive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Access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Secure Data Accessibility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object 6"/>
          <p:cNvSpPr/>
          <p:nvPr/>
        </p:nvSpPr>
        <p:spPr>
          <a:xfrm>
            <a:off x="8367026" y="1290183"/>
            <a:ext cx="3552806" cy="3342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6AC18-DF77-4D29-80C2-BBE4BEE8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861" y="97921"/>
            <a:ext cx="930826" cy="9288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3600" dirty="0"/>
              <a:t>Network Examples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2324100" y="1238251"/>
            <a:ext cx="7713039" cy="5439506"/>
            <a:chOff x="918" y="929"/>
            <a:chExt cx="4231" cy="27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18" y="929"/>
              <a:ext cx="4231" cy="563"/>
            </a:xfrm>
            <a:prstGeom prst="rect">
              <a:avLst/>
            </a:prstGeom>
            <a:solidFill>
              <a:srgbClr val="D2D2D4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8" y="1517"/>
              <a:ext cx="4231" cy="707"/>
            </a:xfrm>
            <a:prstGeom prst="rect">
              <a:avLst/>
            </a:prstGeom>
            <a:solidFill>
              <a:srgbClr val="D2D2D4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18" y="2243"/>
              <a:ext cx="4231" cy="1481"/>
            </a:xfrm>
            <a:prstGeom prst="rect">
              <a:avLst/>
            </a:prstGeom>
            <a:solidFill>
              <a:srgbClr val="D2D2D4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43" y="963"/>
              <a:ext cx="2613" cy="280"/>
            </a:xfrm>
            <a:prstGeom prst="roundRect">
              <a:avLst>
                <a:gd name="adj" fmla="val 0"/>
              </a:avLst>
            </a:prstGeom>
            <a:solidFill>
              <a:srgbClr val="678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1643" y="1269"/>
              <a:ext cx="2613" cy="211"/>
            </a:xfrm>
            <a:prstGeom prst="roundRect">
              <a:avLst>
                <a:gd name="adj" fmla="val 0"/>
              </a:avLst>
            </a:prstGeom>
            <a:solidFill>
              <a:srgbClr val="8E8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643" y="2264"/>
              <a:ext cx="2613" cy="389"/>
            </a:xfrm>
            <a:prstGeom prst="roundRect">
              <a:avLst>
                <a:gd name="adj" fmla="val 0"/>
              </a:avLst>
            </a:prstGeom>
            <a:solidFill>
              <a:srgbClr val="8A4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599" y="2650"/>
              <a:ext cx="3451" cy="10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643" y="2650"/>
              <a:ext cx="2613" cy="425"/>
            </a:xfrm>
            <a:prstGeom prst="roundRect">
              <a:avLst>
                <a:gd name="adj" fmla="val 0"/>
              </a:avLst>
            </a:prstGeom>
            <a:solidFill>
              <a:srgbClr val="EE6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643" y="3071"/>
              <a:ext cx="2613" cy="353"/>
            </a:xfrm>
            <a:prstGeom prst="roundRect">
              <a:avLst>
                <a:gd name="adj" fmla="val 0"/>
              </a:avLst>
            </a:prstGeom>
            <a:solidFill>
              <a:srgbClr val="EFB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643" y="3426"/>
              <a:ext cx="2613" cy="215"/>
            </a:xfrm>
            <a:prstGeom prst="roundRect">
              <a:avLst>
                <a:gd name="adj" fmla="val 0"/>
              </a:avLst>
            </a:prstGeom>
            <a:solidFill>
              <a:srgbClr val="89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1643" y="1550"/>
              <a:ext cx="2613" cy="635"/>
            </a:xfrm>
            <a:prstGeom prst="roundRect">
              <a:avLst>
                <a:gd name="adj" fmla="val 0"/>
              </a:avLst>
            </a:prstGeom>
            <a:solidFill>
              <a:srgbClr val="F0C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043" y="997"/>
              <a:ext cx="503" cy="218"/>
            </a:xfrm>
            <a:prstGeom prst="rect">
              <a:avLst/>
            </a:prstGeom>
            <a:solidFill>
              <a:srgbClr val="3E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084" y="1026"/>
              <a:ext cx="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Level 5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043" y="1238"/>
              <a:ext cx="503" cy="219"/>
            </a:xfrm>
            <a:prstGeom prst="rect">
              <a:avLst/>
            </a:pr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084" y="1267"/>
              <a:ext cx="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Level 4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043" y="2364"/>
              <a:ext cx="503" cy="219"/>
            </a:xfrm>
            <a:prstGeom prst="rect">
              <a:avLst/>
            </a:prstGeom>
            <a:solidFill>
              <a:srgbClr val="663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84" y="2394"/>
              <a:ext cx="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Level 3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43" y="2739"/>
              <a:ext cx="503" cy="218"/>
            </a:xfrm>
            <a:prstGeom prst="rect">
              <a:avLst/>
            </a:prstGeom>
            <a:solidFill>
              <a:srgbClr val="B54F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084" y="2768"/>
              <a:ext cx="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Level 2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043" y="3147"/>
              <a:ext cx="503" cy="218"/>
            </a:xfrm>
            <a:prstGeom prst="rect">
              <a:avLst/>
            </a:prstGeom>
            <a:solidFill>
              <a:srgbClr val="D2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084" y="3177"/>
              <a:ext cx="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Level 1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043" y="3431"/>
              <a:ext cx="503" cy="218"/>
            </a:xfrm>
            <a:prstGeom prst="rect">
              <a:avLst/>
            </a:prstGeom>
            <a:solidFill>
              <a:srgbClr val="697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084" y="3460"/>
              <a:ext cx="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Level 0</a:t>
              </a: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668" y="1860"/>
              <a:ext cx="24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1764" y="1754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2507" y="1754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247" y="1754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88" y="1853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2433" y="1853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1810" y="1853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pic>
          <p:nvPicPr>
            <p:cNvPr id="34" name="Picture 3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" y="1616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" y="1616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1616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8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196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" y="196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" y="196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1847" y="1598"/>
              <a:ext cx="44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Terminal Services</a:t>
              </a: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2555" y="1598"/>
              <a:ext cx="59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Patch Management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3327" y="1598"/>
              <a:ext cx="35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AV </a:t>
              </a:r>
              <a:br>
                <a:rPr lang="en-US" sz="800" b="1">
                  <a:latin typeface="Arial" charset="0"/>
                  <a:ea typeface="MS PGothic" pitchFamily="34" charset="-128"/>
                </a:rPr>
              </a:br>
              <a:r>
                <a:rPr lang="en-US" sz="800" b="1">
                  <a:latin typeface="Arial" charset="0"/>
                  <a:ea typeface="MS PGothic" pitchFamily="34" charset="-128"/>
                </a:rPr>
                <a:t>Server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1897" y="1934"/>
              <a:ext cx="47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Historian Mirror</a:t>
              </a: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2491" y="1934"/>
              <a:ext cx="64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Web Services Operations</a:t>
              </a: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3258" y="1934"/>
              <a:ext cx="5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Application</a:t>
              </a:r>
              <a:br>
                <a:rPr lang="en-US" sz="800" b="1">
                  <a:latin typeface="Arial" charset="0"/>
                  <a:ea typeface="MS PGothic" pitchFamily="34" charset="-128"/>
                </a:rPr>
              </a:br>
              <a:r>
                <a:rPr lang="en-US" sz="800" b="1">
                  <a:latin typeface="Arial" charset="0"/>
                  <a:ea typeface="MS PGothic" pitchFamily="34" charset="-128"/>
                </a:rPr>
                <a:t>Server</a:t>
              </a: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1721" y="1015"/>
              <a:ext cx="23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1721" y="1418"/>
              <a:ext cx="23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2518" y="1008"/>
              <a:ext cx="5" cy="4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2321" y="1056"/>
              <a:ext cx="39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2324" y="1061"/>
              <a:ext cx="3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  <a:ea typeface="MS PGothic" pitchFamily="34" charset="-128"/>
                </a:rPr>
                <a:t>Router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2964" y="1028"/>
              <a:ext cx="90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Enterprise Network</a:t>
              </a: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2530" y="1300"/>
              <a:ext cx="15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Site Business Planning and Logistics Network</a:t>
              </a:r>
            </a:p>
          </p:txBody>
        </p:sp>
        <p:sp>
          <p:nvSpPr>
            <p:cNvPr id="53" name="Text Box 54"/>
            <p:cNvSpPr txBox="1">
              <a:spLocks noChangeArrowheads="1"/>
            </p:cNvSpPr>
            <p:nvPr/>
          </p:nvSpPr>
          <p:spPr bwMode="auto">
            <a:xfrm>
              <a:off x="1741" y="1300"/>
              <a:ext cx="72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E-Mail, Intranet, etc.</a:t>
              </a:r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>
              <a:off x="1721" y="2623"/>
              <a:ext cx="2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1721" y="3022"/>
              <a:ext cx="23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V="1">
              <a:off x="1915" y="2494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V="1">
              <a:off x="2395" y="2494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V="1">
              <a:off x="2825" y="2494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V="1">
              <a:off x="3227" y="2494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V="1">
              <a:off x="1951" y="2866"/>
              <a:ext cx="0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 flipV="1">
              <a:off x="2833" y="2860"/>
              <a:ext cx="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V="1">
              <a:off x="3153" y="2817"/>
              <a:ext cx="0" cy="2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3628" y="2792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 flipV="1">
              <a:off x="1909" y="3018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 flipV="1">
              <a:off x="3301" y="3018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 flipV="1">
              <a:off x="3707" y="3018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 flipV="1">
              <a:off x="3083" y="3022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8" name="Line 69"/>
            <p:cNvSpPr>
              <a:spLocks noChangeShapeType="1"/>
            </p:cNvSpPr>
            <p:nvPr/>
          </p:nvSpPr>
          <p:spPr bwMode="auto">
            <a:xfrm flipV="1">
              <a:off x="2643" y="3022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 flipV="1">
              <a:off x="2135" y="3022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 flipV="1">
              <a:off x="3487" y="3022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V="1">
              <a:off x="2349" y="3018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>
              <a:off x="4090" y="1521"/>
              <a:ext cx="6" cy="1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 flipV="1">
              <a:off x="2271" y="2822"/>
              <a:ext cx="0" cy="1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726" y="2680"/>
              <a:ext cx="446" cy="211"/>
            </a:xfrm>
            <a:prstGeom prst="rect">
              <a:avLst/>
            </a:prstGeom>
            <a:solidFill>
              <a:srgbClr val="FC8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2650" y="2680"/>
              <a:ext cx="446" cy="211"/>
            </a:xfrm>
            <a:prstGeom prst="rect">
              <a:avLst/>
            </a:prstGeom>
            <a:solidFill>
              <a:srgbClr val="FC8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 flipV="1">
              <a:off x="2619" y="2626"/>
              <a:ext cx="0" cy="3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746" y="3176"/>
              <a:ext cx="338" cy="211"/>
            </a:xfrm>
            <a:prstGeom prst="rect">
              <a:avLst/>
            </a:prstGeom>
            <a:solidFill>
              <a:srgbClr val="F0C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2214" y="3176"/>
              <a:ext cx="338" cy="211"/>
            </a:xfrm>
            <a:prstGeom prst="rect">
              <a:avLst/>
            </a:prstGeom>
            <a:solidFill>
              <a:srgbClr val="F0C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2678" y="3176"/>
              <a:ext cx="338" cy="211"/>
            </a:xfrm>
            <a:prstGeom prst="rect">
              <a:avLst/>
            </a:prstGeom>
            <a:solidFill>
              <a:srgbClr val="F0C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3118" y="3176"/>
              <a:ext cx="338" cy="211"/>
            </a:xfrm>
            <a:prstGeom prst="rect">
              <a:avLst/>
            </a:prstGeom>
            <a:solidFill>
              <a:srgbClr val="F0C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3522" y="3176"/>
              <a:ext cx="338" cy="211"/>
            </a:xfrm>
            <a:prstGeom prst="rect">
              <a:avLst/>
            </a:prstGeom>
            <a:solidFill>
              <a:srgbClr val="F0C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1962" y="3456"/>
              <a:ext cx="342" cy="163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2442" y="3456"/>
              <a:ext cx="342" cy="163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2898" y="3456"/>
              <a:ext cx="342" cy="163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3322" y="3456"/>
              <a:ext cx="342" cy="163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86" name="Picture 8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1302"/>
              <a:ext cx="156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2052"/>
              <a:ext cx="156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1738" y="2304"/>
              <a:ext cx="374" cy="211"/>
            </a:xfrm>
            <a:prstGeom prst="rect">
              <a:avLst/>
            </a:prstGeom>
            <a:solidFill>
              <a:srgbClr val="AA7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2160" y="2304"/>
              <a:ext cx="384" cy="211"/>
            </a:xfrm>
            <a:prstGeom prst="rect">
              <a:avLst/>
            </a:prstGeom>
            <a:solidFill>
              <a:srgbClr val="AA7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2635" y="2304"/>
              <a:ext cx="374" cy="211"/>
            </a:xfrm>
            <a:prstGeom prst="rect">
              <a:avLst/>
            </a:prstGeom>
            <a:solidFill>
              <a:srgbClr val="AA7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3077" y="2304"/>
              <a:ext cx="374" cy="211"/>
            </a:xfrm>
            <a:prstGeom prst="rect">
              <a:avLst/>
            </a:prstGeom>
            <a:solidFill>
              <a:srgbClr val="AA7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2" name="Text Box 93"/>
            <p:cNvSpPr txBox="1">
              <a:spLocks noChangeArrowheads="1"/>
            </p:cNvSpPr>
            <p:nvPr/>
          </p:nvSpPr>
          <p:spPr bwMode="auto">
            <a:xfrm>
              <a:off x="1656" y="2308"/>
              <a:ext cx="5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SCADA Server</a:t>
              </a:r>
            </a:p>
          </p:txBody>
        </p:sp>
        <p:sp>
          <p:nvSpPr>
            <p:cNvPr id="93" name="Text Box 94"/>
            <p:cNvSpPr txBox="1">
              <a:spLocks noChangeArrowheads="1"/>
            </p:cNvSpPr>
            <p:nvPr/>
          </p:nvSpPr>
          <p:spPr bwMode="auto">
            <a:xfrm>
              <a:off x="2106" y="2314"/>
              <a:ext cx="4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Data Historian</a:t>
              </a:r>
            </a:p>
          </p:txBody>
        </p:sp>
        <p:sp>
          <p:nvSpPr>
            <p:cNvPr id="94" name="Text Box 95"/>
            <p:cNvSpPr txBox="1">
              <a:spLocks noChangeArrowheads="1"/>
            </p:cNvSpPr>
            <p:nvPr/>
          </p:nvSpPr>
          <p:spPr bwMode="auto">
            <a:xfrm>
              <a:off x="2561" y="2314"/>
              <a:ext cx="52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Engineering Workstation</a:t>
              </a:r>
            </a:p>
          </p:txBody>
        </p:sp>
        <p:sp>
          <p:nvSpPr>
            <p:cNvPr id="95" name="Text Box 96"/>
            <p:cNvSpPr txBox="1">
              <a:spLocks noChangeArrowheads="1"/>
            </p:cNvSpPr>
            <p:nvPr/>
          </p:nvSpPr>
          <p:spPr bwMode="auto">
            <a:xfrm>
              <a:off x="3036" y="2314"/>
              <a:ext cx="46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Domain Controller</a:t>
              </a:r>
            </a:p>
          </p:txBody>
        </p:sp>
        <p:sp>
          <p:nvSpPr>
            <p:cNvPr id="96" name="Text Box 97"/>
            <p:cNvSpPr txBox="1">
              <a:spLocks noChangeArrowheads="1"/>
            </p:cNvSpPr>
            <p:nvPr/>
          </p:nvSpPr>
          <p:spPr bwMode="auto">
            <a:xfrm>
              <a:off x="1697" y="2693"/>
              <a:ext cx="51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SCADA</a:t>
              </a:r>
              <a:b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</a:b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Client</a:t>
              </a:r>
            </a:p>
          </p:txBody>
        </p:sp>
        <p:pic>
          <p:nvPicPr>
            <p:cNvPr id="97" name="Picture 98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2677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 Box 99"/>
            <p:cNvSpPr txBox="1">
              <a:spLocks noChangeArrowheads="1"/>
            </p:cNvSpPr>
            <p:nvPr/>
          </p:nvSpPr>
          <p:spPr bwMode="auto">
            <a:xfrm>
              <a:off x="2248" y="2842"/>
              <a:ext cx="3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Operator Interface</a:t>
              </a:r>
            </a:p>
          </p:txBody>
        </p:sp>
        <p:sp>
          <p:nvSpPr>
            <p:cNvPr id="99" name="Text Box 100"/>
            <p:cNvSpPr txBox="1">
              <a:spLocks noChangeArrowheads="1"/>
            </p:cNvSpPr>
            <p:nvPr/>
          </p:nvSpPr>
          <p:spPr bwMode="auto">
            <a:xfrm>
              <a:off x="2614" y="2693"/>
              <a:ext cx="51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SCADA</a:t>
              </a:r>
              <a:b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</a:b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Client</a:t>
              </a:r>
            </a:p>
          </p:txBody>
        </p:sp>
        <p:pic>
          <p:nvPicPr>
            <p:cNvPr id="100" name="Picture 10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2677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Text Box 102"/>
            <p:cNvSpPr txBox="1">
              <a:spLocks noChangeArrowheads="1"/>
            </p:cNvSpPr>
            <p:nvPr/>
          </p:nvSpPr>
          <p:spPr bwMode="auto">
            <a:xfrm>
              <a:off x="3140" y="2842"/>
              <a:ext cx="49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Engineering Workstation</a:t>
              </a:r>
            </a:p>
          </p:txBody>
        </p:sp>
        <p:pic>
          <p:nvPicPr>
            <p:cNvPr id="102" name="Picture 10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2677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 Box 104"/>
            <p:cNvSpPr txBox="1">
              <a:spLocks noChangeArrowheads="1"/>
            </p:cNvSpPr>
            <p:nvPr/>
          </p:nvSpPr>
          <p:spPr bwMode="auto">
            <a:xfrm>
              <a:off x="3603" y="2842"/>
              <a:ext cx="3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Operator Interface</a:t>
              </a:r>
            </a:p>
          </p:txBody>
        </p:sp>
        <p:sp>
          <p:nvSpPr>
            <p:cNvPr id="104" name="Text Box 105"/>
            <p:cNvSpPr txBox="1">
              <a:spLocks noChangeArrowheads="1"/>
            </p:cNvSpPr>
            <p:nvPr/>
          </p:nvSpPr>
          <p:spPr bwMode="auto">
            <a:xfrm>
              <a:off x="1743" y="3193"/>
              <a:ext cx="34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Batch Control</a:t>
              </a:r>
            </a:p>
          </p:txBody>
        </p:sp>
        <p:sp>
          <p:nvSpPr>
            <p:cNvPr id="105" name="Text Box 106"/>
            <p:cNvSpPr txBox="1">
              <a:spLocks noChangeArrowheads="1"/>
            </p:cNvSpPr>
            <p:nvPr/>
          </p:nvSpPr>
          <p:spPr bwMode="auto">
            <a:xfrm>
              <a:off x="2175" y="3193"/>
              <a:ext cx="42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Discrete Control</a:t>
              </a:r>
            </a:p>
          </p:txBody>
        </p:sp>
        <p:sp>
          <p:nvSpPr>
            <p:cNvPr id="106" name="Text Box 107"/>
            <p:cNvSpPr txBox="1">
              <a:spLocks noChangeArrowheads="1"/>
            </p:cNvSpPr>
            <p:nvPr/>
          </p:nvSpPr>
          <p:spPr bwMode="auto">
            <a:xfrm>
              <a:off x="2636" y="3193"/>
              <a:ext cx="42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Drive Control</a:t>
              </a:r>
            </a:p>
          </p:txBody>
        </p:sp>
        <p:sp>
          <p:nvSpPr>
            <p:cNvPr id="107" name="Text Box 108"/>
            <p:cNvSpPr txBox="1">
              <a:spLocks noChangeArrowheads="1"/>
            </p:cNvSpPr>
            <p:nvPr/>
          </p:nvSpPr>
          <p:spPr bwMode="auto">
            <a:xfrm>
              <a:off x="3060" y="3157"/>
              <a:ext cx="47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Continuous</a:t>
              </a:r>
              <a:br>
                <a:rPr lang="en-US" sz="800" b="1">
                  <a:latin typeface="Arial" charset="0"/>
                  <a:ea typeface="MS PGothic" pitchFamily="34" charset="-128"/>
                </a:rPr>
              </a:br>
              <a:r>
                <a:rPr lang="en-US" sz="800" b="1">
                  <a:latin typeface="Arial" charset="0"/>
                  <a:ea typeface="MS PGothic" pitchFamily="34" charset="-128"/>
                </a:rPr>
                <a:t>Process Control</a:t>
              </a:r>
            </a:p>
          </p:txBody>
        </p:sp>
        <p:sp>
          <p:nvSpPr>
            <p:cNvPr id="108" name="Text Box 109"/>
            <p:cNvSpPr txBox="1">
              <a:spLocks noChangeArrowheads="1"/>
            </p:cNvSpPr>
            <p:nvPr/>
          </p:nvSpPr>
          <p:spPr bwMode="auto">
            <a:xfrm>
              <a:off x="3524" y="3193"/>
              <a:ext cx="34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Safety Control</a:t>
              </a:r>
            </a:p>
          </p:txBody>
        </p:sp>
        <p:sp>
          <p:nvSpPr>
            <p:cNvPr id="109" name="Text Box 110"/>
            <p:cNvSpPr txBox="1">
              <a:spLocks noChangeArrowheads="1"/>
            </p:cNvSpPr>
            <p:nvPr/>
          </p:nvSpPr>
          <p:spPr bwMode="auto">
            <a:xfrm>
              <a:off x="1939" y="3476"/>
              <a:ext cx="38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Sensors</a:t>
              </a:r>
            </a:p>
          </p:txBody>
        </p:sp>
        <p:sp>
          <p:nvSpPr>
            <p:cNvPr id="110" name="Text Box 111"/>
            <p:cNvSpPr txBox="1">
              <a:spLocks noChangeArrowheads="1"/>
            </p:cNvSpPr>
            <p:nvPr/>
          </p:nvSpPr>
          <p:spPr bwMode="auto">
            <a:xfrm>
              <a:off x="2423" y="3476"/>
              <a:ext cx="38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Drives</a:t>
              </a:r>
            </a:p>
          </p:txBody>
        </p:sp>
        <p:sp>
          <p:nvSpPr>
            <p:cNvPr id="111" name="Text Box 112"/>
            <p:cNvSpPr txBox="1">
              <a:spLocks noChangeArrowheads="1"/>
            </p:cNvSpPr>
            <p:nvPr/>
          </p:nvSpPr>
          <p:spPr bwMode="auto">
            <a:xfrm>
              <a:off x="2857" y="3476"/>
              <a:ext cx="4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Actuators</a:t>
              </a:r>
            </a:p>
          </p:txBody>
        </p:sp>
        <p:sp>
          <p:nvSpPr>
            <p:cNvPr id="112" name="Text Box 113"/>
            <p:cNvSpPr txBox="1">
              <a:spLocks noChangeArrowheads="1"/>
            </p:cNvSpPr>
            <p:nvPr/>
          </p:nvSpPr>
          <p:spPr bwMode="auto">
            <a:xfrm>
              <a:off x="3285" y="3476"/>
              <a:ext cx="4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Robots</a:t>
              </a:r>
            </a:p>
          </p:txBody>
        </p:sp>
        <p:sp>
          <p:nvSpPr>
            <p:cNvPr id="113" name="Text Box 114"/>
            <p:cNvSpPr txBox="1">
              <a:spLocks noChangeArrowheads="1"/>
            </p:cNvSpPr>
            <p:nvPr/>
          </p:nvSpPr>
          <p:spPr bwMode="auto">
            <a:xfrm>
              <a:off x="4309" y="1081"/>
              <a:ext cx="52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  <a:ea typeface="MS PGothic" pitchFamily="34" charset="-128"/>
                </a:rPr>
                <a:t>Enterprise </a:t>
              </a:r>
              <a:br>
                <a:rPr lang="en-US" sz="1200">
                  <a:latin typeface="Arial" charset="0"/>
                  <a:ea typeface="MS PGothic" pitchFamily="34" charset="-128"/>
                </a:rPr>
              </a:br>
              <a:r>
                <a:rPr lang="en-US" sz="1200">
                  <a:latin typeface="Arial" charset="0"/>
                  <a:ea typeface="MS PGothic" pitchFamily="34" charset="-128"/>
                </a:rPr>
                <a:t>Zone</a:t>
              </a:r>
            </a:p>
          </p:txBody>
        </p:sp>
        <p:sp>
          <p:nvSpPr>
            <p:cNvPr id="114" name="Text Box 115"/>
            <p:cNvSpPr txBox="1">
              <a:spLocks noChangeArrowheads="1"/>
            </p:cNvSpPr>
            <p:nvPr/>
          </p:nvSpPr>
          <p:spPr bwMode="auto">
            <a:xfrm>
              <a:off x="4309" y="1786"/>
              <a:ext cx="2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  <a:ea typeface="MS PGothic" pitchFamily="34" charset="-128"/>
                </a:rPr>
                <a:t>DMZ</a:t>
              </a:r>
            </a:p>
          </p:txBody>
        </p:sp>
        <p:sp>
          <p:nvSpPr>
            <p:cNvPr id="115" name="Text Box 116"/>
            <p:cNvSpPr txBox="1">
              <a:spLocks noChangeArrowheads="1"/>
            </p:cNvSpPr>
            <p:nvPr/>
          </p:nvSpPr>
          <p:spPr bwMode="auto">
            <a:xfrm>
              <a:off x="4309" y="2323"/>
              <a:ext cx="3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  <a:ea typeface="MS PGothic" pitchFamily="34" charset="-128"/>
                </a:rPr>
                <a:t>SCADA</a:t>
              </a:r>
              <a:br>
                <a:rPr lang="en-US" sz="1200">
                  <a:latin typeface="Arial" charset="0"/>
                  <a:ea typeface="MS PGothic" pitchFamily="34" charset="-128"/>
                </a:rPr>
              </a:br>
              <a:r>
                <a:rPr lang="en-US" sz="1200">
                  <a:latin typeface="Arial" charset="0"/>
                  <a:ea typeface="MS PGothic" pitchFamily="34" charset="-128"/>
                </a:rPr>
                <a:t>Zone</a:t>
              </a:r>
            </a:p>
          </p:txBody>
        </p:sp>
        <p:sp>
          <p:nvSpPr>
            <p:cNvPr id="116" name="Text Box 117"/>
            <p:cNvSpPr txBox="1">
              <a:spLocks noChangeArrowheads="1"/>
            </p:cNvSpPr>
            <p:nvPr/>
          </p:nvSpPr>
          <p:spPr bwMode="auto">
            <a:xfrm>
              <a:off x="4309" y="3005"/>
              <a:ext cx="48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  <a:ea typeface="MS PGothic" pitchFamily="34" charset="-128"/>
                </a:rPr>
                <a:t>Cell/Area </a:t>
              </a:r>
              <a:br>
                <a:rPr lang="en-US" sz="1200">
                  <a:latin typeface="Arial" charset="0"/>
                  <a:ea typeface="MS PGothic" pitchFamily="34" charset="-128"/>
                </a:rPr>
              </a:br>
              <a:r>
                <a:rPr lang="en-US" sz="1200">
                  <a:latin typeface="Arial" charset="0"/>
                  <a:ea typeface="MS PGothic" pitchFamily="34" charset="-128"/>
                </a:rPr>
                <a:t>Zone</a:t>
              </a:r>
            </a:p>
          </p:txBody>
        </p:sp>
        <p:sp>
          <p:nvSpPr>
            <p:cNvPr id="117" name="Oval 118"/>
            <p:cNvSpPr>
              <a:spLocks noChangeArrowheads="1"/>
            </p:cNvSpPr>
            <p:nvPr/>
          </p:nvSpPr>
          <p:spPr bwMode="auto">
            <a:xfrm>
              <a:off x="3900" y="1699"/>
              <a:ext cx="368" cy="338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8" name="Text Box 119"/>
            <p:cNvSpPr txBox="1">
              <a:spLocks noChangeArrowheads="1"/>
            </p:cNvSpPr>
            <p:nvPr/>
          </p:nvSpPr>
          <p:spPr bwMode="auto">
            <a:xfrm>
              <a:off x="3921" y="1710"/>
              <a:ext cx="30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sz="1000">
                  <a:latin typeface="Arial" charset="0"/>
                  <a:ea typeface="MS PGothic" pitchFamily="34" charset="-128"/>
                </a:rPr>
                <a:t>Web</a:t>
              </a:r>
            </a:p>
            <a:p>
              <a:pPr>
                <a:lnSpc>
                  <a:spcPct val="95000"/>
                </a:lnSpc>
              </a:pPr>
              <a:r>
                <a:rPr lang="en-US" sz="1000">
                  <a:latin typeface="Arial" charset="0"/>
                  <a:ea typeface="MS PGothic" pitchFamily="34" charset="-128"/>
                </a:rPr>
                <a:t>E-Mail</a:t>
              </a:r>
            </a:p>
            <a:p>
              <a:pPr>
                <a:lnSpc>
                  <a:spcPct val="95000"/>
                </a:lnSpc>
              </a:pPr>
              <a:r>
                <a:rPr lang="en-US" sz="1000">
                  <a:latin typeface="Arial" charset="0"/>
                  <a:ea typeface="MS PGothic" pitchFamily="34" charset="-128"/>
                </a:rPr>
                <a:t>CIP</a:t>
              </a:r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 flipH="1" flipV="1">
              <a:off x="3960" y="1739"/>
              <a:ext cx="259" cy="2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538" y="1910"/>
              <a:ext cx="314" cy="404"/>
            </a:xfrm>
            <a:custGeom>
              <a:avLst/>
              <a:gdLst>
                <a:gd name="T0" fmla="*/ 0 w 314"/>
                <a:gd name="T1" fmla="*/ 6 h 404"/>
                <a:gd name="T2" fmla="*/ 201 w 314"/>
                <a:gd name="T3" fmla="*/ 6 h 404"/>
                <a:gd name="T4" fmla="*/ 278 w 314"/>
                <a:gd name="T5" fmla="*/ 44 h 404"/>
                <a:gd name="T6" fmla="*/ 312 w 314"/>
                <a:gd name="T7" fmla="*/ 184 h 404"/>
                <a:gd name="T8" fmla="*/ 292 w 314"/>
                <a:gd name="T9" fmla="*/ 404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404"/>
                <a:gd name="T17" fmla="*/ 314 w 314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404">
                  <a:moveTo>
                    <a:pt x="0" y="6"/>
                  </a:moveTo>
                  <a:cubicBezTo>
                    <a:pt x="77" y="3"/>
                    <a:pt x="155" y="0"/>
                    <a:pt x="201" y="6"/>
                  </a:cubicBezTo>
                  <a:cubicBezTo>
                    <a:pt x="247" y="12"/>
                    <a:pt x="260" y="14"/>
                    <a:pt x="278" y="44"/>
                  </a:cubicBezTo>
                  <a:cubicBezTo>
                    <a:pt x="296" y="74"/>
                    <a:pt x="310" y="124"/>
                    <a:pt x="312" y="184"/>
                  </a:cubicBezTo>
                  <a:cubicBezTo>
                    <a:pt x="314" y="244"/>
                    <a:pt x="303" y="324"/>
                    <a:pt x="292" y="404"/>
                  </a:cubicBezTo>
                </a:path>
              </a:pathLst>
            </a:custGeom>
            <a:noFill/>
            <a:ln w="508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 flipV="1">
              <a:off x="3538" y="1401"/>
              <a:ext cx="314" cy="404"/>
            </a:xfrm>
            <a:custGeom>
              <a:avLst/>
              <a:gdLst>
                <a:gd name="T0" fmla="*/ 0 w 314"/>
                <a:gd name="T1" fmla="*/ 6 h 404"/>
                <a:gd name="T2" fmla="*/ 201 w 314"/>
                <a:gd name="T3" fmla="*/ 6 h 404"/>
                <a:gd name="T4" fmla="*/ 278 w 314"/>
                <a:gd name="T5" fmla="*/ 44 h 404"/>
                <a:gd name="T6" fmla="*/ 312 w 314"/>
                <a:gd name="T7" fmla="*/ 184 h 404"/>
                <a:gd name="T8" fmla="*/ 292 w 314"/>
                <a:gd name="T9" fmla="*/ 404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404"/>
                <a:gd name="T17" fmla="*/ 314 w 314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404">
                  <a:moveTo>
                    <a:pt x="0" y="6"/>
                  </a:moveTo>
                  <a:cubicBezTo>
                    <a:pt x="77" y="3"/>
                    <a:pt x="155" y="0"/>
                    <a:pt x="201" y="6"/>
                  </a:cubicBezTo>
                  <a:cubicBezTo>
                    <a:pt x="247" y="12"/>
                    <a:pt x="260" y="14"/>
                    <a:pt x="278" y="44"/>
                  </a:cubicBezTo>
                  <a:cubicBezTo>
                    <a:pt x="296" y="74"/>
                    <a:pt x="310" y="124"/>
                    <a:pt x="312" y="184"/>
                  </a:cubicBezTo>
                  <a:cubicBezTo>
                    <a:pt x="314" y="244"/>
                    <a:pt x="303" y="324"/>
                    <a:pt x="292" y="404"/>
                  </a:cubicBezTo>
                </a:path>
              </a:pathLst>
            </a:custGeom>
            <a:noFill/>
            <a:ln w="508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lIns="82124" tIns="41061" rIns="82124" bIns="41061"/>
            <a:lstStyle/>
            <a:p>
              <a:endParaRPr lang="en-US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2" name="Text Box 123"/>
            <p:cNvSpPr txBox="1">
              <a:spLocks noChangeArrowheads="1"/>
            </p:cNvSpPr>
            <p:nvPr/>
          </p:nvSpPr>
          <p:spPr bwMode="auto">
            <a:xfrm>
              <a:off x="3710" y="1550"/>
              <a:ext cx="39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Firewall</a:t>
              </a:r>
            </a:p>
          </p:txBody>
        </p:sp>
        <p:sp>
          <p:nvSpPr>
            <p:cNvPr id="123" name="Text Box 124"/>
            <p:cNvSpPr txBox="1">
              <a:spLocks noChangeArrowheads="1"/>
            </p:cNvSpPr>
            <p:nvPr/>
          </p:nvSpPr>
          <p:spPr bwMode="auto">
            <a:xfrm>
              <a:off x="3710" y="2289"/>
              <a:ext cx="39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Firewall</a:t>
              </a:r>
            </a:p>
          </p:txBody>
        </p:sp>
        <p:sp>
          <p:nvSpPr>
            <p:cNvPr id="124" name="Text Box 125"/>
            <p:cNvSpPr txBox="1">
              <a:spLocks noChangeArrowheads="1"/>
            </p:cNvSpPr>
            <p:nvPr/>
          </p:nvSpPr>
          <p:spPr bwMode="auto">
            <a:xfrm>
              <a:off x="3284" y="2439"/>
              <a:ext cx="83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Site Operations        and Control</a:t>
              </a:r>
            </a:p>
          </p:txBody>
        </p:sp>
        <p:sp>
          <p:nvSpPr>
            <p:cNvPr id="125" name="Text Box 126"/>
            <p:cNvSpPr txBox="1">
              <a:spLocks noChangeArrowheads="1"/>
            </p:cNvSpPr>
            <p:nvPr/>
          </p:nvSpPr>
          <p:spPr bwMode="auto">
            <a:xfrm>
              <a:off x="3791" y="2640"/>
              <a:ext cx="4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Area Supervisory Control</a:t>
              </a:r>
            </a:p>
          </p:txBody>
        </p:sp>
        <p:sp>
          <p:nvSpPr>
            <p:cNvPr id="126" name="Text Box 127"/>
            <p:cNvSpPr txBox="1">
              <a:spLocks noChangeArrowheads="1"/>
            </p:cNvSpPr>
            <p:nvPr/>
          </p:nvSpPr>
          <p:spPr bwMode="auto">
            <a:xfrm>
              <a:off x="3791" y="3078"/>
              <a:ext cx="4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sz="800" b="1">
                  <a:latin typeface="Arial" charset="0"/>
                  <a:ea typeface="MS PGothic" pitchFamily="34" charset="-128"/>
                </a:rPr>
                <a:t>Basic Control</a:t>
              </a:r>
            </a:p>
          </p:txBody>
        </p:sp>
        <p:sp>
          <p:nvSpPr>
            <p:cNvPr id="127" name="Text Box 128"/>
            <p:cNvSpPr txBox="1">
              <a:spLocks noChangeArrowheads="1"/>
            </p:cNvSpPr>
            <p:nvPr/>
          </p:nvSpPr>
          <p:spPr bwMode="auto">
            <a:xfrm>
              <a:off x="3791" y="3474"/>
              <a:ext cx="4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sz="8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Process</a:t>
              </a:r>
            </a:p>
          </p:txBody>
        </p:sp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AB0E5BD1-1523-4B49-88B6-44FC79401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861" y="97921"/>
            <a:ext cx="930826" cy="9288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3600" dirty="0"/>
              <a:t>Many groups working to keep networks secure…</a:t>
            </a:r>
          </a:p>
        </p:txBody>
      </p:sp>
      <p:sp>
        <p:nvSpPr>
          <p:cNvPr id="128" name="object 2"/>
          <p:cNvSpPr txBox="1"/>
          <p:nvPr/>
        </p:nvSpPr>
        <p:spPr>
          <a:xfrm>
            <a:off x="66678" y="1352663"/>
            <a:ext cx="5810673" cy="611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518" indent="-609585">
              <a:spcBef>
                <a:spcPts val="1813"/>
              </a:spcBef>
              <a:buClr>
                <a:srgbClr val="BB2332"/>
              </a:buClr>
              <a:buFont typeface="Wingdings"/>
              <a:buChar char=""/>
              <a:tabLst>
                <a:tab pos="626518" algn="l"/>
              </a:tabLst>
            </a:pPr>
            <a:r>
              <a:rPr sz="2400" spc="-7" dirty="0">
                <a:latin typeface="Arial" pitchFamily="34" charset="0"/>
                <a:cs typeface="Arial" pitchFamily="34" charset="0"/>
              </a:rPr>
              <a:t>Inte</a:t>
            </a:r>
            <a:r>
              <a:rPr sz="2400" spc="7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nationa</a:t>
            </a:r>
            <a:r>
              <a:rPr sz="2400" dirty="0">
                <a:latin typeface="Arial" pitchFamily="34" charset="0"/>
                <a:cs typeface="Arial" pitchFamily="34" charset="0"/>
              </a:rPr>
              <a:t>l</a:t>
            </a:r>
            <a:r>
              <a:rPr sz="2400" spc="-27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Ele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t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ote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hni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a</a:t>
            </a:r>
            <a:r>
              <a:rPr sz="2400" dirty="0">
                <a:latin typeface="Arial" pitchFamily="34" charset="0"/>
                <a:cs typeface="Arial" pitchFamily="34" charset="0"/>
              </a:rPr>
              <a:t>l</a:t>
            </a:r>
            <a:r>
              <a:rPr sz="2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ommi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ss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ion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937237" lvl="1" indent="-310719">
              <a:spcBef>
                <a:spcPts val="7"/>
              </a:spcBef>
              <a:buClr>
                <a:srgbClr val="808080"/>
              </a:buClr>
              <a:buSzPct val="78125"/>
              <a:buFont typeface="Wingdings"/>
              <a:buChar char=""/>
              <a:tabLst>
                <a:tab pos="938083" algn="l"/>
              </a:tabLst>
            </a:pPr>
            <a:r>
              <a:rPr sz="2000" spc="-13" dirty="0">
                <a:latin typeface="Arial" pitchFamily="34" charset="0"/>
                <a:cs typeface="Arial" pitchFamily="34" charset="0"/>
              </a:rPr>
              <a:t>IEC-62443</a:t>
            </a:r>
            <a:r>
              <a:rPr sz="2000" spc="-33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(Formerly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IS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A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-99),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Industrial</a:t>
            </a:r>
            <a:r>
              <a:rPr sz="2000" spc="-2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Automation</a:t>
            </a:r>
            <a:r>
              <a:rPr sz="2000" spc="-53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and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Control</a:t>
            </a:r>
            <a:r>
              <a:rPr sz="2000" spc="-2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Systems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(IACS)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Se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urity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937237" lvl="1" indent="-310719">
              <a:buClr>
                <a:srgbClr val="808080"/>
              </a:buClr>
              <a:buSzPct val="78125"/>
              <a:buFont typeface="Wingdings"/>
              <a:buChar char=""/>
              <a:tabLst>
                <a:tab pos="938083" algn="l"/>
              </a:tabLst>
            </a:pPr>
            <a:r>
              <a:rPr sz="2000" spc="-13" dirty="0">
                <a:latin typeface="Arial" pitchFamily="34" charset="0"/>
                <a:cs typeface="Arial" pitchFamily="34" charset="0"/>
              </a:rPr>
              <a:t>Zones</a:t>
            </a:r>
            <a:r>
              <a:rPr sz="2000" spc="-33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and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Conduits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546837" lvl="2" indent="-310719">
              <a:buClr>
                <a:srgbClr val="808080"/>
              </a:buClr>
              <a:buSzPct val="78125"/>
              <a:buFont typeface="Wingdings"/>
              <a:buChar char=""/>
              <a:tabLst>
                <a:tab pos="938083" algn="l"/>
              </a:tabLst>
            </a:pPr>
            <a:r>
              <a:rPr sz="1600" spc="-7" dirty="0">
                <a:latin typeface="Arial" pitchFamily="34" charset="0"/>
                <a:cs typeface="Arial" pitchFamily="34" charset="0"/>
              </a:rPr>
              <a:t>De</a:t>
            </a:r>
            <a:r>
              <a:rPr sz="1600" dirty="0">
                <a:latin typeface="Arial" pitchFamily="34" charset="0"/>
                <a:cs typeface="Arial" pitchFamily="34" charset="0"/>
              </a:rPr>
              <a:t>f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sz="1600" dirty="0">
                <a:latin typeface="Arial" pitchFamily="34" charset="0"/>
                <a:cs typeface="Arial" pitchFamily="34" charset="0"/>
              </a:rPr>
              <a:t>s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</a:t>
            </a:r>
            <a:r>
              <a:rPr sz="1600" dirty="0">
                <a:latin typeface="Arial" pitchFamily="34" charset="0"/>
                <a:cs typeface="Arial" pitchFamily="34" charset="0"/>
              </a:rPr>
              <a:t>-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in</a:t>
            </a:r>
            <a:r>
              <a:rPr sz="1600" dirty="0">
                <a:latin typeface="Arial" pitchFamily="34" charset="0"/>
                <a:cs typeface="Arial" pitchFamily="34" charset="0"/>
              </a:rPr>
              <a:t>-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Dep</a:t>
            </a:r>
            <a:r>
              <a:rPr sz="1600" dirty="0">
                <a:latin typeface="Arial" pitchFamily="34" charset="0"/>
                <a:cs typeface="Arial" pitchFamily="34" charset="0"/>
              </a:rPr>
              <a:t>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546837" lvl="2" indent="-310719">
              <a:buClr>
                <a:srgbClr val="808080"/>
              </a:buClr>
              <a:buSzPct val="78125"/>
              <a:buFont typeface="Wingdings"/>
              <a:buChar char=""/>
              <a:tabLst>
                <a:tab pos="938083" algn="l"/>
              </a:tabLst>
            </a:pPr>
            <a:r>
              <a:rPr sz="1600" dirty="0">
                <a:latin typeface="Arial" pitchFamily="34" charset="0"/>
                <a:cs typeface="Arial" pitchFamily="34" charset="0"/>
              </a:rPr>
              <a:t>S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eg</a:t>
            </a:r>
            <a:r>
              <a:rPr sz="1600" dirty="0">
                <a:latin typeface="Arial" pitchFamily="34" charset="0"/>
                <a:cs typeface="Arial" pitchFamily="34" charset="0"/>
              </a:rPr>
              <a:t>m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sz="1600" dirty="0">
                <a:latin typeface="Arial" pitchFamily="34" charset="0"/>
                <a:cs typeface="Arial" pitchFamily="34" charset="0"/>
              </a:rPr>
              <a:t>t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a</a:t>
            </a:r>
            <a:r>
              <a:rPr sz="1600" dirty="0">
                <a:latin typeface="Arial" pitchFamily="34" charset="0"/>
                <a:cs typeface="Arial" pitchFamily="34" charset="0"/>
              </a:rPr>
              <a:t>t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ion</a:t>
            </a:r>
            <a:r>
              <a:rPr sz="1600" dirty="0">
                <a:latin typeface="Arial" pitchFamily="34" charset="0"/>
                <a:cs typeface="Arial" pitchFamily="34" charset="0"/>
              </a:rPr>
              <a:t>,</a:t>
            </a:r>
            <a:r>
              <a:rPr sz="1600" spc="27" dirty="0"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latin typeface="Arial" pitchFamily="34" charset="0"/>
                <a:cs typeface="Arial" pitchFamily="34" charset="0"/>
              </a:rPr>
              <a:t>I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D</a:t>
            </a:r>
            <a:r>
              <a:rPr sz="1600" dirty="0">
                <a:latin typeface="Arial" pitchFamily="34" charset="0"/>
                <a:cs typeface="Arial" pitchFamily="34" charset="0"/>
              </a:rPr>
              <a:t>MZ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546837" lvl="2" indent="-310719">
              <a:buClr>
                <a:srgbClr val="808080"/>
              </a:buClr>
              <a:buSzPct val="78125"/>
              <a:buFont typeface="Wingdings"/>
              <a:buChar char=""/>
              <a:tabLst>
                <a:tab pos="938083" algn="l"/>
              </a:tabLst>
            </a:pPr>
            <a:endParaRPr sz="1800" dirty="0">
              <a:latin typeface="Arial" pitchFamily="34" charset="0"/>
              <a:cs typeface="Arial" pitchFamily="34" charset="0"/>
            </a:endParaRPr>
          </a:p>
          <a:p>
            <a:pPr marL="626518" marR="918610" indent="-609585">
              <a:lnSpc>
                <a:spcPts val="3200"/>
              </a:lnSpc>
              <a:spcBef>
                <a:spcPts val="93"/>
              </a:spcBef>
              <a:buClr>
                <a:srgbClr val="BB2332"/>
              </a:buClr>
              <a:buFont typeface="Wingdings"/>
              <a:buChar char=""/>
              <a:tabLst>
                <a:tab pos="626518" algn="l"/>
              </a:tabLst>
            </a:pPr>
            <a:r>
              <a:rPr sz="2400" dirty="0">
                <a:latin typeface="Arial" pitchFamily="34" charset="0"/>
                <a:cs typeface="Arial" pitchFamily="34" charset="0"/>
              </a:rPr>
              <a:t>N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ationa</a:t>
            </a:r>
            <a:r>
              <a:rPr sz="2400" dirty="0">
                <a:latin typeface="Arial" pitchFamily="34" charset="0"/>
                <a:cs typeface="Arial" pitchFamily="34" charset="0"/>
              </a:rPr>
              <a:t>l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 In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s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titut</a:t>
            </a:r>
            <a:r>
              <a:rPr sz="2400" dirty="0">
                <a:latin typeface="Arial" pitchFamily="34" charset="0"/>
                <a:cs typeface="Arial" pitchFamily="34" charset="0"/>
              </a:rPr>
              <a:t>e</a:t>
            </a:r>
            <a:r>
              <a:rPr sz="2400" spc="-4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</a:t>
            </a:r>
            <a:r>
              <a:rPr sz="2400" dirty="0">
                <a:latin typeface="Arial" pitchFamily="34" charset="0"/>
                <a:cs typeface="Arial" pitchFamily="34" charset="0"/>
              </a:rPr>
              <a:t>f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Standa</a:t>
            </a:r>
            <a:r>
              <a:rPr sz="2400" spc="7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d</a:t>
            </a:r>
            <a:r>
              <a:rPr sz="2400" dirty="0">
                <a:latin typeface="Arial" pitchFamily="34" charset="0"/>
                <a:cs typeface="Arial" pitchFamily="34" charset="0"/>
              </a:rPr>
              <a:t>s</a:t>
            </a:r>
            <a:r>
              <a:rPr sz="2400" spc="7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and </a:t>
            </a:r>
            <a:r>
              <a:rPr sz="2400" dirty="0">
                <a:latin typeface="Arial" pitchFamily="34" charset="0"/>
                <a:cs typeface="Arial" pitchFamily="34" charset="0"/>
              </a:rPr>
              <a:t>T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hnology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969418" lvl="1" indent="-342900">
              <a:lnSpc>
                <a:spcPts val="2460"/>
              </a:lnSpc>
              <a:buClr>
                <a:srgbClr val="808080"/>
              </a:buClr>
              <a:buSzPct val="78125"/>
              <a:buFont typeface="Wingdings" panose="05000000000000000000" pitchFamily="2" charset="2"/>
              <a:buChar char="§"/>
              <a:tabLst>
                <a:tab pos="938083" algn="l"/>
              </a:tabLst>
            </a:pPr>
            <a:r>
              <a:rPr sz="2000" spc="-13" dirty="0">
                <a:latin typeface="Arial" pitchFamily="34" charset="0"/>
                <a:cs typeface="Arial" pitchFamily="34" charset="0"/>
              </a:rPr>
              <a:t>NIST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800-82,</a:t>
            </a:r>
            <a:r>
              <a:rPr sz="2000" spc="-4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Indu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s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trial</a:t>
            </a:r>
            <a:r>
              <a:rPr sz="2000" spc="-33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Control</a:t>
            </a:r>
            <a:r>
              <a:rPr sz="2000" spc="-2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S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ys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tem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(ICS)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Se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urity</a:t>
            </a:r>
            <a:endParaRPr lang="en-US" sz="2000" spc="-13" dirty="0">
              <a:latin typeface="Arial" pitchFamily="34" charset="0"/>
              <a:cs typeface="Arial" pitchFamily="34" charset="0"/>
            </a:endParaRPr>
          </a:p>
          <a:p>
            <a:pPr marL="969418" lvl="1" indent="-342900">
              <a:lnSpc>
                <a:spcPts val="2460"/>
              </a:lnSpc>
              <a:buClr>
                <a:srgbClr val="808080"/>
              </a:buClr>
              <a:buSzPct val="78125"/>
              <a:buFont typeface="Wingdings" panose="05000000000000000000" pitchFamily="2" charset="2"/>
              <a:buChar char="§"/>
              <a:tabLst>
                <a:tab pos="938083" algn="l"/>
              </a:tabLst>
            </a:pPr>
            <a:r>
              <a:rPr lang="en-US" sz="2000" spc="-13" dirty="0">
                <a:latin typeface="Arial" pitchFamily="34" charset="0"/>
                <a:cs typeface="Arial" pitchFamily="34" charset="0"/>
              </a:rPr>
              <a:t>Cyberse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urity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Framework:</a:t>
            </a:r>
            <a:r>
              <a:rPr lang="en-US" sz="2000" spc="-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Identif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y,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 Protect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 Dete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 Re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pond,</a:t>
            </a:r>
            <a:r>
              <a:rPr lang="en-US" sz="2000" spc="-5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Recover</a:t>
            </a:r>
          </a:p>
          <a:p>
            <a:pPr marL="1579018" lvl="2" indent="-342900">
              <a:lnSpc>
                <a:spcPts val="2460"/>
              </a:lnSpc>
              <a:buClr>
                <a:srgbClr val="808080"/>
              </a:buClr>
              <a:buSzPct val="78125"/>
              <a:buFont typeface="Wingdings" panose="05000000000000000000" pitchFamily="2" charset="2"/>
              <a:buChar char="§"/>
              <a:tabLst>
                <a:tab pos="938083" algn="l"/>
              </a:tabLst>
            </a:pPr>
            <a:r>
              <a:rPr lang="en-US" sz="1600" spc="-7" dirty="0">
                <a:latin typeface="Arial" pitchFamily="34" charset="0"/>
                <a:cs typeface="Arial" pitchFamily="34" charset="0"/>
              </a:rPr>
              <a:t>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Dep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 </a:t>
            </a:r>
          </a:p>
          <a:p>
            <a:pPr marL="1579018" lvl="2" indent="-342900">
              <a:lnSpc>
                <a:spcPts val="2460"/>
              </a:lnSpc>
              <a:buClr>
                <a:srgbClr val="808080"/>
              </a:buClr>
              <a:buSzPct val="78125"/>
              <a:buFont typeface="Wingdings" panose="05000000000000000000" pitchFamily="2" charset="2"/>
              <a:buChar char="§"/>
              <a:tabLst>
                <a:tab pos="938083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spc="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MZ</a:t>
            </a:r>
          </a:p>
          <a:p>
            <a:pPr marL="937237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37237"/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ject 3"/>
          <p:cNvSpPr txBox="1"/>
          <p:nvPr/>
        </p:nvSpPr>
        <p:spPr>
          <a:xfrm>
            <a:off x="6200818" y="1365792"/>
            <a:ext cx="5532967" cy="5268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518" marR="6773" indent="-609585">
              <a:buClr>
                <a:srgbClr val="BB2332"/>
              </a:buClr>
              <a:buFont typeface="Wingdings"/>
              <a:buChar char=""/>
              <a:tabLst>
                <a:tab pos="626518" algn="l"/>
              </a:tabLst>
            </a:pPr>
            <a:r>
              <a:rPr sz="2400" dirty="0">
                <a:latin typeface="Arial" pitchFamily="34" charset="0"/>
                <a:cs typeface="Arial" pitchFamily="34" charset="0"/>
              </a:rPr>
              <a:t>D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epa</a:t>
            </a:r>
            <a:r>
              <a:rPr sz="2400" spc="7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tmen</a:t>
            </a:r>
            <a:r>
              <a:rPr sz="2400" dirty="0">
                <a:latin typeface="Arial" pitchFamily="34" charset="0"/>
                <a:cs typeface="Arial" pitchFamily="34" charset="0"/>
              </a:rPr>
              <a:t>t</a:t>
            </a:r>
            <a:r>
              <a:rPr sz="2400" spc="-33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</a:t>
            </a:r>
            <a:r>
              <a:rPr sz="2400" dirty="0">
                <a:latin typeface="Arial" pitchFamily="34" charset="0"/>
                <a:cs typeface="Arial" pitchFamily="34" charset="0"/>
              </a:rPr>
              <a:t>f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H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omelan</a:t>
            </a:r>
            <a:r>
              <a:rPr sz="2400" dirty="0">
                <a:latin typeface="Arial" pitchFamily="34" charset="0"/>
                <a:cs typeface="Arial" pitchFamily="34" charset="0"/>
              </a:rPr>
              <a:t>d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 Se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u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it</a:t>
            </a:r>
            <a:r>
              <a:rPr sz="2400" dirty="0">
                <a:latin typeface="Arial" pitchFamily="34" charset="0"/>
                <a:cs typeface="Arial" pitchFamily="34" charset="0"/>
              </a:rPr>
              <a:t>y</a:t>
            </a:r>
            <a:r>
              <a:rPr sz="2400" spc="13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/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T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he Indu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s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t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ia</a:t>
            </a:r>
            <a:r>
              <a:rPr sz="2400" dirty="0">
                <a:latin typeface="Arial" pitchFamily="34" charset="0"/>
                <a:cs typeface="Arial" pitchFamily="34" charset="0"/>
              </a:rPr>
              <a:t>l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ont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</a:t>
            </a:r>
            <a:r>
              <a:rPr sz="2400" dirty="0">
                <a:latin typeface="Arial" pitchFamily="34" charset="0"/>
                <a:cs typeface="Arial" pitchFamily="34" charset="0"/>
              </a:rPr>
              <a:t>l</a:t>
            </a:r>
            <a:r>
              <a:rPr sz="2400" spc="-27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S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ys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tem</a:t>
            </a:r>
            <a:r>
              <a:rPr sz="2400" dirty="0">
                <a:latin typeface="Arial" pitchFamily="34" charset="0"/>
                <a:cs typeface="Arial" pitchFamily="34" charset="0"/>
              </a:rPr>
              <a:t>s</a:t>
            </a:r>
            <a:r>
              <a:rPr sz="2400" spc="7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y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ber Eme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gen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dirty="0">
                <a:latin typeface="Arial" pitchFamily="34" charset="0"/>
                <a:cs typeface="Arial" pitchFamily="34" charset="0"/>
              </a:rPr>
              <a:t>y</a:t>
            </a:r>
            <a:r>
              <a:rPr sz="2400" spc="7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s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pon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s</a:t>
            </a:r>
            <a:r>
              <a:rPr sz="2400" dirty="0">
                <a:latin typeface="Arial" pitchFamily="34" charset="0"/>
                <a:cs typeface="Arial" pitchFamily="34" charset="0"/>
              </a:rPr>
              <a:t>e</a:t>
            </a:r>
            <a:r>
              <a:rPr sz="2400" spc="13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T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ea</a:t>
            </a:r>
            <a:r>
              <a:rPr sz="2400" dirty="0">
                <a:latin typeface="Arial" pitchFamily="34" charset="0"/>
                <a:cs typeface="Arial" pitchFamily="34" charset="0"/>
              </a:rPr>
              <a:t>m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7" dirty="0">
                <a:latin typeface="Arial" pitchFamily="34" charset="0"/>
                <a:cs typeface="Arial" pitchFamily="34" charset="0"/>
              </a:rPr>
              <a:t>(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I</a:t>
            </a:r>
            <a:r>
              <a:rPr sz="2400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S</a:t>
            </a:r>
            <a:r>
              <a:rPr sz="2400" dirty="0">
                <a:latin typeface="Arial" pitchFamily="34" charset="0"/>
                <a:cs typeface="Arial" pitchFamily="34" charset="0"/>
              </a:rPr>
              <a:t>- 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</a:t>
            </a:r>
            <a:r>
              <a:rPr sz="2400" dirty="0">
                <a:latin typeface="Arial" pitchFamily="34" charset="0"/>
                <a:cs typeface="Arial" pitchFamily="34" charset="0"/>
              </a:rPr>
              <a:t>RT)</a:t>
            </a:r>
          </a:p>
          <a:p>
            <a:pPr marL="931310" marR="413163" lvl="1" indent="-304792">
              <a:buClr>
                <a:srgbClr val="808080"/>
              </a:buClr>
              <a:buSzPct val="78125"/>
              <a:buFont typeface="Wingdings"/>
              <a:buChar char=""/>
              <a:tabLst>
                <a:tab pos="931310" algn="l"/>
              </a:tabLst>
            </a:pPr>
            <a:r>
              <a:rPr sz="2000" spc="-13" dirty="0">
                <a:latin typeface="Arial" pitchFamily="34" charset="0"/>
                <a:cs typeface="Arial" pitchFamily="34" charset="0"/>
              </a:rPr>
              <a:t>Re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ommend</a:t>
            </a:r>
            <a:r>
              <a:rPr sz="2000" spc="-27" dirty="0">
                <a:latin typeface="Arial" pitchFamily="34" charset="0"/>
                <a:cs typeface="Arial" pitchFamily="34" charset="0"/>
              </a:rPr>
              <a:t>e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d</a:t>
            </a:r>
            <a:r>
              <a:rPr sz="2000" spc="-53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Practices, Secure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Network Ar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hite</a:t>
            </a:r>
            <a:r>
              <a:rPr sz="2000" spc="-7" dirty="0">
                <a:latin typeface="Arial" pitchFamily="34" charset="0"/>
                <a:cs typeface="Arial" pitchFamily="34" charset="0"/>
              </a:rPr>
              <a:t>c</a:t>
            </a:r>
            <a:r>
              <a:rPr sz="2000" spc="-13" dirty="0">
                <a:latin typeface="Arial" pitchFamily="34" charset="0"/>
                <a:cs typeface="Arial" pitchFamily="34" charset="0"/>
              </a:rPr>
              <a:t>tu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re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1246261" lvl="2" indent="-311564">
              <a:spcBef>
                <a:spcPts val="7"/>
              </a:spcBef>
              <a:buClr>
                <a:srgbClr val="808080"/>
              </a:buClr>
              <a:buSzPct val="78571"/>
              <a:buFont typeface="Wingdings"/>
              <a:buChar char=""/>
              <a:tabLst>
                <a:tab pos="1246261" algn="l"/>
              </a:tabLst>
            </a:pPr>
            <a:r>
              <a:rPr sz="1600" spc="-7" dirty="0">
                <a:latin typeface="Arial" pitchFamily="34" charset="0"/>
                <a:cs typeface="Arial" pitchFamily="34" charset="0"/>
              </a:rPr>
              <a:t>De</a:t>
            </a:r>
            <a:r>
              <a:rPr sz="1600" dirty="0">
                <a:latin typeface="Arial" pitchFamily="34" charset="0"/>
                <a:cs typeface="Arial" pitchFamily="34" charset="0"/>
              </a:rPr>
              <a:t>f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sz="1600" dirty="0">
                <a:latin typeface="Arial" pitchFamily="34" charset="0"/>
                <a:cs typeface="Arial" pitchFamily="34" charset="0"/>
              </a:rPr>
              <a:t>s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</a:t>
            </a:r>
            <a:r>
              <a:rPr sz="1600" dirty="0">
                <a:latin typeface="Arial" pitchFamily="34" charset="0"/>
                <a:cs typeface="Arial" pitchFamily="34" charset="0"/>
              </a:rPr>
              <a:t>-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in</a:t>
            </a:r>
            <a:r>
              <a:rPr sz="1600" dirty="0">
                <a:latin typeface="Arial" pitchFamily="34" charset="0"/>
                <a:cs typeface="Arial" pitchFamily="34" charset="0"/>
              </a:rPr>
              <a:t>-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Dep</a:t>
            </a:r>
            <a:r>
              <a:rPr sz="1600" dirty="0">
                <a:latin typeface="Arial" pitchFamily="34" charset="0"/>
                <a:cs typeface="Arial" pitchFamily="34" charset="0"/>
              </a:rPr>
              <a:t>th</a:t>
            </a:r>
          </a:p>
          <a:p>
            <a:pPr marL="1246261" lvl="2" indent="-311564">
              <a:lnSpc>
                <a:spcPts val="2233"/>
              </a:lnSpc>
              <a:buClr>
                <a:srgbClr val="808080"/>
              </a:buClr>
              <a:buSzPct val="78571"/>
              <a:buFont typeface="Wingdings"/>
              <a:buChar char=""/>
              <a:tabLst>
                <a:tab pos="1246261" algn="l"/>
              </a:tabLst>
            </a:pPr>
            <a:r>
              <a:rPr sz="1600" dirty="0">
                <a:latin typeface="Arial" pitchFamily="34" charset="0"/>
                <a:cs typeface="Arial" pitchFamily="34" charset="0"/>
              </a:rPr>
              <a:t>S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eg</a:t>
            </a:r>
            <a:r>
              <a:rPr sz="1600" dirty="0">
                <a:latin typeface="Arial" pitchFamily="34" charset="0"/>
                <a:cs typeface="Arial" pitchFamily="34" charset="0"/>
              </a:rPr>
              <a:t>m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sz="1600" dirty="0">
                <a:latin typeface="Arial" pitchFamily="34" charset="0"/>
                <a:cs typeface="Arial" pitchFamily="34" charset="0"/>
              </a:rPr>
              <a:t>t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a</a:t>
            </a:r>
            <a:r>
              <a:rPr sz="1600" dirty="0">
                <a:latin typeface="Arial" pitchFamily="34" charset="0"/>
                <a:cs typeface="Arial" pitchFamily="34" charset="0"/>
              </a:rPr>
              <a:t>t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ion</a:t>
            </a:r>
            <a:r>
              <a:rPr sz="1600" dirty="0">
                <a:latin typeface="Arial" pitchFamily="34" charset="0"/>
                <a:cs typeface="Arial" pitchFamily="34" charset="0"/>
              </a:rPr>
              <a:t>,</a:t>
            </a:r>
            <a:r>
              <a:rPr sz="1600" spc="27" dirty="0"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latin typeface="Arial" pitchFamily="34" charset="0"/>
                <a:cs typeface="Arial" pitchFamily="34" charset="0"/>
              </a:rPr>
              <a:t>I</a:t>
            </a:r>
            <a:r>
              <a:rPr sz="1600" spc="-7" dirty="0">
                <a:latin typeface="Arial" pitchFamily="34" charset="0"/>
                <a:cs typeface="Arial" pitchFamily="34" charset="0"/>
              </a:rPr>
              <a:t>D</a:t>
            </a:r>
            <a:r>
              <a:rPr sz="1600" dirty="0">
                <a:latin typeface="Arial" pitchFamily="34" charset="0"/>
                <a:cs typeface="Arial" pitchFamily="34" charset="0"/>
              </a:rPr>
              <a:t>MZ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246261" lvl="2" indent="-311564">
              <a:lnSpc>
                <a:spcPts val="2233"/>
              </a:lnSpc>
              <a:buClr>
                <a:srgbClr val="808080"/>
              </a:buClr>
              <a:buSzPct val="78571"/>
              <a:buFont typeface="Wingdings"/>
              <a:buChar char=""/>
              <a:tabLst>
                <a:tab pos="1246261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6518" marR="561326" indent="-609585">
              <a:lnSpc>
                <a:spcPts val="3200"/>
              </a:lnSpc>
              <a:spcBef>
                <a:spcPts val="100"/>
              </a:spcBef>
              <a:buClr>
                <a:srgbClr val="BB2332"/>
              </a:buClr>
              <a:buFont typeface="Wingdings"/>
              <a:buChar char=""/>
              <a:tabLst>
                <a:tab pos="626518" algn="l"/>
              </a:tabLst>
            </a:pPr>
            <a:r>
              <a:rPr sz="2400" dirty="0">
                <a:latin typeface="Arial" pitchFamily="34" charset="0"/>
                <a:cs typeface="Arial" pitchFamily="34" charset="0"/>
              </a:rPr>
              <a:t>D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epa</a:t>
            </a:r>
            <a:r>
              <a:rPr sz="2400" spc="7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tmen</a:t>
            </a:r>
            <a:r>
              <a:rPr sz="2400" dirty="0">
                <a:latin typeface="Arial" pitchFamily="34" charset="0"/>
                <a:cs typeface="Arial" pitchFamily="34" charset="0"/>
              </a:rPr>
              <a:t>t</a:t>
            </a:r>
            <a:r>
              <a:rPr sz="2400" spc="-33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</a:t>
            </a:r>
            <a:r>
              <a:rPr sz="2400" dirty="0">
                <a:latin typeface="Arial" pitchFamily="34" charset="0"/>
                <a:cs typeface="Arial" pitchFamily="34" charset="0"/>
              </a:rPr>
              <a:t>f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H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omelan</a:t>
            </a:r>
            <a:r>
              <a:rPr sz="2400" dirty="0">
                <a:latin typeface="Arial" pitchFamily="34" charset="0"/>
                <a:cs typeface="Arial" pitchFamily="34" charset="0"/>
              </a:rPr>
              <a:t>d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 Se</a:t>
            </a:r>
            <a:r>
              <a:rPr sz="2400" spc="-13" dirty="0">
                <a:latin typeface="Arial" pitchFamily="34" charset="0"/>
                <a:cs typeface="Arial" pitchFamily="34" charset="0"/>
              </a:rPr>
              <a:t>c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u</a:t>
            </a:r>
            <a:r>
              <a:rPr sz="2400" dirty="0">
                <a:latin typeface="Arial" pitchFamily="34" charset="0"/>
                <a:cs typeface="Arial" pitchFamily="34" charset="0"/>
              </a:rPr>
              <a:t>r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it</a:t>
            </a:r>
            <a:r>
              <a:rPr sz="2400" dirty="0">
                <a:latin typeface="Arial" pitchFamily="34" charset="0"/>
                <a:cs typeface="Arial" pitchFamily="34" charset="0"/>
              </a:rPr>
              <a:t>y</a:t>
            </a:r>
            <a:r>
              <a:rPr sz="2400" spc="7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/ 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Idah</a:t>
            </a:r>
            <a:r>
              <a:rPr sz="2400" dirty="0">
                <a:latin typeface="Arial" pitchFamily="34" charset="0"/>
                <a:cs typeface="Arial" pitchFamily="34" charset="0"/>
              </a:rPr>
              <a:t>o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N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ationa</a:t>
            </a:r>
            <a:r>
              <a:rPr sz="2400" dirty="0">
                <a:latin typeface="Arial" pitchFamily="34" charset="0"/>
                <a:cs typeface="Arial" pitchFamily="34" charset="0"/>
              </a:rPr>
              <a:t>l</a:t>
            </a:r>
            <a:r>
              <a:rPr sz="2400" spc="-7" dirty="0">
                <a:latin typeface="Arial" pitchFamily="34" charset="0"/>
                <a:cs typeface="Arial" pitchFamily="34" charset="0"/>
              </a:rPr>
              <a:t> Lab</a:t>
            </a:r>
            <a:endParaRPr lang="en-US" sz="2400" spc="-7" dirty="0">
              <a:latin typeface="Arial" pitchFamily="34" charset="0"/>
              <a:cs typeface="Arial" pitchFamily="34" charset="0"/>
            </a:endParaRPr>
          </a:p>
          <a:p>
            <a:pPr marL="967846" lvl="1" indent="-3429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spc="-13" dirty="0">
                <a:latin typeface="Arial" pitchFamily="34" charset="0"/>
                <a:cs typeface="Arial" pitchFamily="34" charset="0"/>
              </a:rPr>
              <a:t>DHS</a:t>
            </a:r>
            <a:r>
              <a:rPr lang="en-US" sz="2000" spc="-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INL/EXT-06-11478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67846" marR="6773" lvl="1" indent="-3429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spc="-13" dirty="0">
                <a:latin typeface="Arial" pitchFamily="34" charset="0"/>
                <a:cs typeface="Arial" pitchFamily="34" charset="0"/>
              </a:rPr>
              <a:t>Control</a:t>
            </a:r>
            <a:r>
              <a:rPr lang="en-US" sz="2000" spc="-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Systems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3" dirty="0">
                <a:latin typeface="Arial" pitchFamily="34" charset="0"/>
                <a:cs typeface="Arial" pitchFamily="34" charset="0"/>
              </a:rPr>
              <a:t>Cyber Security: </a:t>
            </a:r>
          </a:p>
          <a:p>
            <a:pPr marL="1577446" marR="6773" lvl="2" indent="-3429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spc="-13" dirty="0">
                <a:latin typeface="Arial" pitchFamily="34" charset="0"/>
                <a:cs typeface="Arial" pitchFamily="34" charset="0"/>
              </a:rPr>
              <a:t>Defense</a:t>
            </a:r>
            <a:r>
              <a:rPr lang="en-US" sz="1600" spc="-2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spc="-13" dirty="0">
                <a:latin typeface="Arial" pitchFamily="34" charset="0"/>
                <a:cs typeface="Arial" pitchFamily="34" charset="0"/>
              </a:rPr>
              <a:t>in- Depth</a:t>
            </a:r>
          </a:p>
          <a:p>
            <a:pPr marL="1577446" marR="6773" lvl="2" indent="-3429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spc="2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spc="-7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MZ</a:t>
            </a:r>
          </a:p>
          <a:p>
            <a:pPr marL="1234531" marR="561326" lvl="1" indent="-609585">
              <a:lnSpc>
                <a:spcPts val="3200"/>
              </a:lnSpc>
              <a:spcBef>
                <a:spcPts val="100"/>
              </a:spcBef>
              <a:buClr>
                <a:srgbClr val="BB2332"/>
              </a:buClr>
              <a:buFont typeface="Wingdings"/>
              <a:buChar char=""/>
              <a:tabLst>
                <a:tab pos="626518" algn="l"/>
              </a:tabLst>
            </a:pP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bject 5"/>
          <p:cNvSpPr/>
          <p:nvPr/>
        </p:nvSpPr>
        <p:spPr>
          <a:xfrm>
            <a:off x="11164190" y="4610988"/>
            <a:ext cx="631951" cy="631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31" name="object 6"/>
          <p:cNvSpPr/>
          <p:nvPr/>
        </p:nvSpPr>
        <p:spPr>
          <a:xfrm>
            <a:off x="5244464" y="2814066"/>
            <a:ext cx="680719" cy="638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32" name="object 7"/>
          <p:cNvSpPr/>
          <p:nvPr/>
        </p:nvSpPr>
        <p:spPr>
          <a:xfrm>
            <a:off x="5173979" y="6086982"/>
            <a:ext cx="650239" cy="219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33" name="object 8"/>
          <p:cNvSpPr/>
          <p:nvPr/>
        </p:nvSpPr>
        <p:spPr>
          <a:xfrm>
            <a:off x="5031104" y="3433826"/>
            <a:ext cx="428751" cy="382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34" name="object 9"/>
          <p:cNvSpPr/>
          <p:nvPr/>
        </p:nvSpPr>
        <p:spPr>
          <a:xfrm>
            <a:off x="5807330" y="3427730"/>
            <a:ext cx="414527" cy="412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35" name="object 10"/>
          <p:cNvSpPr/>
          <p:nvPr/>
        </p:nvSpPr>
        <p:spPr>
          <a:xfrm>
            <a:off x="10366376" y="2543811"/>
            <a:ext cx="1753615" cy="294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860CB-EFD1-4054-AE9E-1AF5DFE98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4456" y="108164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839BF-027B-4CE7-913A-5EA44311793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143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Security - Final Thoughts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/>
              <a:t> Take Responsibility</a:t>
            </a:r>
          </a:p>
          <a:p>
            <a:r>
              <a:rPr lang="en-US" altLang="en-US" sz="3200" dirty="0"/>
              <a:t> Embrace Technologies Wisely</a:t>
            </a:r>
          </a:p>
          <a:p>
            <a:pPr eaLnBrk="1" hangingPunct="1"/>
            <a:r>
              <a:rPr lang="en-US" altLang="en-US" sz="3200" dirty="0"/>
              <a:t> Consult and Collaborate Using Best Practices</a:t>
            </a:r>
          </a:p>
          <a:p>
            <a:pPr eaLnBrk="1" hangingPunct="1"/>
            <a:r>
              <a:rPr lang="en-US" altLang="en-US" sz="3200" dirty="0"/>
              <a:t> Develop Written Strategies and Contingencies</a:t>
            </a:r>
          </a:p>
          <a:p>
            <a:pPr eaLnBrk="1" hangingPunct="1"/>
            <a:r>
              <a:rPr lang="en-US" altLang="en-US" sz="3200" dirty="0"/>
              <a:t> Have Individual Credentials (where possible)</a:t>
            </a:r>
          </a:p>
          <a:p>
            <a:pPr eaLnBrk="1" hangingPunct="1"/>
            <a:r>
              <a:rPr lang="en-US" altLang="en-US" sz="3200" dirty="0"/>
              <a:t> Educate Continually</a:t>
            </a:r>
          </a:p>
          <a:p>
            <a:r>
              <a:rPr lang="en-US" altLang="en-US" sz="3200" dirty="0">
                <a:hlinkClick r:id="rId2"/>
              </a:rPr>
              <a:t>http://www.youtube.com/watch?v=xtZvOmn5OvE&amp;feature=youtu.be&amp;hd=1</a:t>
            </a:r>
            <a:r>
              <a:rPr lang="en-US" altLang="en-US" sz="3200" dirty="0"/>
              <a:t> 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3200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sz="3000" dirty="0"/>
          </a:p>
          <a:p>
            <a:pPr eaLnBrk="1" hangingPunct="1">
              <a:buNone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FC5FC-ED14-4ECC-9BB1-F554677C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806" y="97381"/>
            <a:ext cx="932769" cy="9266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2BB8-0AF2-4A52-8F16-B46530A4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Open Sans"/>
              </a:rPr>
              <a:t>Questions????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E698E-C780-4A93-B23B-56D06592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981074"/>
            <a:ext cx="29019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3639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to Order SCADA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BBEE058-DD84-4555-BE95-D99D2488AC94}"/>
              </a:ext>
            </a:extLst>
          </p:cNvPr>
          <p:cNvSpPr txBox="1">
            <a:spLocks/>
          </p:cNvSpPr>
          <p:nvPr/>
        </p:nvSpPr>
        <p:spPr>
          <a:xfrm>
            <a:off x="462580" y="1409252"/>
            <a:ext cx="8518466" cy="44117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1960’s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Limited to monitoring and direct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All sensors/controls wired to command center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Special-purpose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Extremely expensive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Large operational staff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E072103-FE0F-4052-85B1-A3654CD4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91508" y="1910154"/>
            <a:ext cx="2721933" cy="272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DBF243-6ABB-4D7B-BDC6-8EDAC5B7C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6301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A1B-D864-4717-A41E-FB6C946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 SCADA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66E6896-600C-4929-BAAC-563BA955EF19}"/>
              </a:ext>
            </a:extLst>
          </p:cNvPr>
          <p:cNvSpPr txBox="1">
            <a:spLocks/>
          </p:cNvSpPr>
          <p:nvPr/>
        </p:nvSpPr>
        <p:spPr>
          <a:xfrm>
            <a:off x="448056" y="1411945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1970’s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Embedded control loop functionality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Less expensive than made-to-order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Common components/specialized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integration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Distributed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Sensors/controls wired to device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concentrators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Fewer operational staff required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A9E76E-EB04-4D80-9FB8-F9C6089EC6FB}"/>
              </a:ext>
            </a:extLst>
          </p:cNvPr>
          <p:cNvGrpSpPr/>
          <p:nvPr/>
        </p:nvGrpSpPr>
        <p:grpSpPr>
          <a:xfrm>
            <a:off x="7517810" y="1501313"/>
            <a:ext cx="3146877" cy="5118148"/>
            <a:chOff x="6848153" y="2067577"/>
            <a:chExt cx="2110153" cy="443659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64889A2-2468-48A4-9F46-038263D4F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918993" y="2067577"/>
              <a:ext cx="1893650" cy="37717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5784F6-1449-4E89-B014-9DE4F48FCCF4}"/>
                </a:ext>
              </a:extLst>
            </p:cNvPr>
            <p:cNvSpPr txBox="1"/>
            <p:nvPr/>
          </p:nvSpPr>
          <p:spPr>
            <a:xfrm>
              <a:off x="6848153" y="5919397"/>
              <a:ext cx="21101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Lucida Sans Unicode"/>
                </a:rPr>
                <a:t>Honeywell </a:t>
              </a:r>
            </a:p>
            <a:p>
              <a:r>
                <a:rPr lang="en-US" sz="1600" dirty="0">
                  <a:solidFill>
                    <a:prstClr val="black"/>
                  </a:solidFill>
                  <a:latin typeface="Lucida Sans Unicode"/>
                </a:rPr>
                <a:t>TDC 2000</a:t>
              </a:r>
              <a:endParaRPr lang="en-CA" sz="1600" dirty="0">
                <a:solidFill>
                  <a:prstClr val="black"/>
                </a:solidFill>
                <a:latin typeface="Lucida Sans Unicode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BDC279-362C-43F9-8FC3-92F08790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6355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F8EB-50AC-4794-AB56-944C2404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Machine Interface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3BA39-55A8-4F61-BB76-0D770518F139}"/>
              </a:ext>
            </a:extLst>
          </p:cNvPr>
          <p:cNvSpPr/>
          <p:nvPr/>
        </p:nvSpPr>
        <p:spPr>
          <a:xfrm>
            <a:off x="334617" y="1340627"/>
            <a:ext cx="609600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lvl="0" indent="-230188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</a:pPr>
            <a:r>
              <a:rPr lang="en-US" sz="2800" b="1" dirty="0">
                <a:solidFill>
                  <a:prstClr val="black"/>
                </a:solidFill>
                <a:latin typeface="Open Sans"/>
              </a:rPr>
              <a:t>1980’s</a:t>
            </a:r>
            <a:endParaRPr lang="en-US" sz="2000" dirty="0">
              <a:solidFill>
                <a:prstClr val="black"/>
              </a:solidFill>
              <a:latin typeface="Open Sans"/>
            </a:endParaRP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Programmable Logic - PLC’s, RTU’s and  PC’s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Significant cost reduction 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Control localized to assets/reduced wiring 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Independent integrators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Proprietary networks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Reallocation of operational staff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B93D5D-46F2-4D1B-B107-32D65A49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88569" y="1340627"/>
            <a:ext cx="1959184" cy="238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341F6D4-823B-44B2-B030-BD7D62B45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989" y="3060632"/>
            <a:ext cx="1902443" cy="253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F9795-F683-41C6-9D70-ED3B63C1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310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76E4-B997-43A2-B993-A8EF39D7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Open/Networked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9F4F5-FF83-413F-9B4F-83FA21A4214A}"/>
              </a:ext>
            </a:extLst>
          </p:cNvPr>
          <p:cNvSpPr/>
          <p:nvPr/>
        </p:nvSpPr>
        <p:spPr>
          <a:xfrm>
            <a:off x="187508" y="1357749"/>
            <a:ext cx="7285383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lvl="0" indent="-230188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</a:pPr>
            <a:r>
              <a:rPr lang="en-US" sz="2800" b="1" dirty="0">
                <a:solidFill>
                  <a:prstClr val="black"/>
                </a:solidFill>
                <a:latin typeface="Open Sans"/>
              </a:rPr>
              <a:t>1990 – 2000’s</a:t>
            </a:r>
            <a:endParaRPr lang="en-US" sz="2000" dirty="0">
              <a:solidFill>
                <a:prstClr val="black"/>
              </a:solidFill>
              <a:latin typeface="Open Sans"/>
            </a:endParaRP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Open communication protocols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New communication mediums (cellular, satellite)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Many new system integrators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Low cost instrumentation</a:t>
            </a:r>
          </a:p>
          <a:p>
            <a:pPr marL="342900" lvl="0" indent="-3429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Emergence of wide-area SCADA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5BAF1-6BA4-4628-AD16-4AF9CAB66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91" y="1267560"/>
            <a:ext cx="4136013" cy="4136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B2E6B-3554-4D0C-98D4-56FCC1C75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378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EE45-1BC6-4DC0-8DB6-486DD85E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SCADA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DFC64-EF85-4BEB-A069-61AD1EAD65CF}"/>
              </a:ext>
            </a:extLst>
          </p:cNvPr>
          <p:cNvSpPr/>
          <p:nvPr/>
        </p:nvSpPr>
        <p:spPr>
          <a:xfrm>
            <a:off x="185531" y="1384850"/>
            <a:ext cx="6096000" cy="32060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lvl="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</a:pPr>
            <a:r>
              <a:rPr lang="en-US" sz="2700" b="1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2000 - 2010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Integrated Alarm Notification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Integrated Historian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Integrated Mapping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Ability to Interface to 3</a:t>
            </a:r>
            <a:r>
              <a:rPr lang="en-US" sz="2700" baseline="300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rd</a:t>
            </a:r>
            <a:r>
              <a:rPr lang="en-US" sz="27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Parties Such as GIS, CMMS, LIMS, Reporting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E671A-B10C-4171-BABA-5BCA2C9A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6501"/>
            <a:ext cx="5539785" cy="2678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DBCFC-52C8-413E-9982-A3503EBC5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63" y="2673626"/>
            <a:ext cx="2376472" cy="11831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CE5C39-D25A-4DE5-B77B-1E03842BB2F9}"/>
              </a:ext>
            </a:extLst>
          </p:cNvPr>
          <p:cNvSpPr/>
          <p:nvPr/>
        </p:nvSpPr>
        <p:spPr>
          <a:xfrm>
            <a:off x="9889435" y="2922104"/>
            <a:ext cx="924339" cy="19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8BFD2-0D9E-4DC8-9E8B-FA91AD9A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903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145A-3FC0-4D3F-9969-87B481EA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- Predictive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D9053-9692-4EBD-B08C-0DE166FD2AF5}"/>
              </a:ext>
            </a:extLst>
          </p:cNvPr>
          <p:cNvSpPr/>
          <p:nvPr/>
        </p:nvSpPr>
        <p:spPr>
          <a:xfrm>
            <a:off x="424069" y="1489385"/>
            <a:ext cx="6096000" cy="5021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lvl="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</a:pPr>
            <a:r>
              <a:rPr lang="en-US" sz="2700" b="1" dirty="0">
                <a:solidFill>
                  <a:prstClr val="black"/>
                </a:solidFill>
                <a:latin typeface="Open Sans"/>
              </a:rPr>
              <a:t>2010 - Now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Built In Analytics in Reporting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Interaction With GIS and CMMS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Focus on Cyber Security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IoT and </a:t>
            </a:r>
            <a:r>
              <a:rPr lang="en-US" sz="2700" dirty="0" err="1">
                <a:solidFill>
                  <a:prstClr val="black"/>
                </a:solidFill>
                <a:latin typeface="Open Sans"/>
              </a:rPr>
              <a:t>IIoT</a:t>
            </a:r>
            <a:endParaRPr lang="en-US" sz="2700" dirty="0">
              <a:solidFill>
                <a:prstClr val="black"/>
              </a:solidFill>
              <a:latin typeface="Open Sans"/>
            </a:endParaRP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Data Scraping via Web Services – USGS, NOAA</a:t>
            </a:r>
          </a:p>
          <a:p>
            <a:pPr marL="566928" lvl="0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Situational Awareness Graphics</a:t>
            </a:r>
          </a:p>
          <a:p>
            <a:pPr marL="566928" indent="-457200" algn="l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  <a:latin typeface="Open Sans"/>
              </a:rPr>
              <a:t>Heading Towards Predictive SCADA – AI and Machine Learning via 3</a:t>
            </a:r>
            <a:r>
              <a:rPr lang="en-US" sz="2700" baseline="30000" dirty="0">
                <a:solidFill>
                  <a:prstClr val="black"/>
                </a:solidFill>
                <a:latin typeface="Open Sans"/>
              </a:rPr>
              <a:t>rd</a:t>
            </a:r>
            <a:r>
              <a:rPr lang="en-US" sz="2700" dirty="0">
                <a:solidFill>
                  <a:prstClr val="black"/>
                </a:solidFill>
                <a:latin typeface="Open Sans"/>
              </a:rPr>
              <a:t> Party Software</a:t>
            </a:r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E4AB8BB-E34B-45E9-AA73-5C013B88E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7" y="4159353"/>
            <a:ext cx="5165313" cy="1542050"/>
          </a:xfrm>
          <a:prstGeom prst="rect">
            <a:avLst/>
          </a:prstGeom>
        </p:spPr>
      </p:pic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307B0BC-741E-4BF4-B328-F7AADF203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9" y="1429750"/>
            <a:ext cx="4965118" cy="2794236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F3BE5474-B8BC-42B2-AA01-34FC52B88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82" y="1191212"/>
            <a:ext cx="2713767" cy="1382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6F0BF8-9D63-4E19-A277-16E396539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36" y="95916"/>
            <a:ext cx="93276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9521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NewVTSc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p Text">
      <a:majorFont>
        <a:latin typeface="Sansation"/>
        <a:ea typeface=""/>
        <a:cs typeface=""/>
      </a:majorFont>
      <a:minorFont>
        <a:latin typeface="Sansa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ScadaFest.pptx" id="{C5A1FCFE-A513-4B9B-BEE1-F82B2682D748}" vid="{4F61BD00-7694-48F0-AEEC-0AF50CBC91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Pages>22</Pages>
  <Words>1610</Words>
  <Application>Microsoft Office PowerPoint</Application>
  <PresentationFormat>Widescreen</PresentationFormat>
  <Paragraphs>282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4</vt:i4>
      </vt:variant>
    </vt:vector>
  </HeadingPairs>
  <TitlesOfParts>
    <vt:vector size="49" baseType="lpstr">
      <vt:lpstr>Arial</vt:lpstr>
      <vt:lpstr>Book Antiqua</vt:lpstr>
      <vt:lpstr>Calibri</vt:lpstr>
      <vt:lpstr>Lucida Sans Unicode</vt:lpstr>
      <vt:lpstr>Open Sans</vt:lpstr>
      <vt:lpstr>Sansation</vt:lpstr>
      <vt:lpstr>Wingdings</vt:lpstr>
      <vt:lpstr>Wingdings 2</vt:lpstr>
      <vt:lpstr>Wingdings 3</vt:lpstr>
      <vt:lpstr>NewVTScada</vt:lpstr>
      <vt:lpstr>PowerPoint Presentation</vt:lpstr>
      <vt:lpstr>Topics Covered</vt:lpstr>
      <vt:lpstr>Evolution of SCADA</vt:lpstr>
      <vt:lpstr>Made to Order SCADA</vt:lpstr>
      <vt:lpstr>Dedicate SCADA</vt:lpstr>
      <vt:lpstr>Human Machine Interface</vt:lpstr>
      <vt:lpstr>Open/Networked</vt:lpstr>
      <vt:lpstr>Integrated SCADA</vt:lpstr>
      <vt:lpstr>Analytics - Predictive</vt:lpstr>
      <vt:lpstr>Types of SCADA Systems</vt:lpstr>
      <vt:lpstr>Proprietary/DCS SCADA Systems</vt:lpstr>
      <vt:lpstr>Traditional SCADA (Mix and Match) Systems</vt:lpstr>
      <vt:lpstr>Data Logger SCADA Systems</vt:lpstr>
      <vt:lpstr>Cloud Based Solutions</vt:lpstr>
      <vt:lpstr>Auto Dialers</vt:lpstr>
      <vt:lpstr>SCADA Anatomy</vt:lpstr>
      <vt:lpstr>SCADA – A Working Definition</vt:lpstr>
      <vt:lpstr>SCADA Definitions</vt:lpstr>
      <vt:lpstr>SCADA Definitions - Continued</vt:lpstr>
      <vt:lpstr>Communications Methods</vt:lpstr>
      <vt:lpstr>Common Water/WW Protocols</vt:lpstr>
      <vt:lpstr>How SCADA HMIs are Built</vt:lpstr>
      <vt:lpstr>SCADA System Security</vt:lpstr>
      <vt:lpstr>A Timely Message …</vt:lpstr>
      <vt:lpstr>Some Notable Attacks in 2018 …</vt:lpstr>
      <vt:lpstr>The City of Atlanta</vt:lpstr>
      <vt:lpstr>Lessons from The City of Atlanta Attack</vt:lpstr>
      <vt:lpstr>TrendMicro’s Report</vt:lpstr>
      <vt:lpstr>SCADA System Vulnerabilities – Average Days to Patch</vt:lpstr>
      <vt:lpstr>Create Multi-Level Secure Networks</vt:lpstr>
      <vt:lpstr>Follow Practical Procedures and Best Practices</vt:lpstr>
      <vt:lpstr>Network Examples</vt:lpstr>
      <vt:lpstr>Many groups working to keep networks secure…</vt:lpstr>
      <vt:lpstr>Security - Final Thoughts</vt:lpstr>
      <vt:lpstr>Questions????</vt:lpstr>
      <vt:lpstr>Water/Wastewater</vt:lpstr>
      <vt:lpstr>VTScada - Interactive</vt:lpstr>
      <vt:lpstr>Major Projects</vt:lpstr>
      <vt:lpstr>VTScada - Standalone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Bloice</dc:creator>
  <cp:lastModifiedBy>Bryan Sinkler</cp:lastModifiedBy>
  <cp:revision>109</cp:revision>
  <cp:lastPrinted>1996-06-14T13:25:58Z</cp:lastPrinted>
  <dcterms:created xsi:type="dcterms:W3CDTF">2018-01-23T16:37:39Z</dcterms:created>
  <dcterms:modified xsi:type="dcterms:W3CDTF">2021-07-29T20:08:37Z</dcterms:modified>
</cp:coreProperties>
</file>