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notesMasterIdLst>
    <p:notesMasterId r:id="rId51"/>
  </p:notesMasterIdLst>
  <p:handoutMasterIdLst>
    <p:handoutMasterId r:id="rId52"/>
  </p:handoutMasterIdLst>
  <p:sldIdLst>
    <p:sldId id="283" r:id="rId2"/>
    <p:sldId id="274" r:id="rId3"/>
    <p:sldId id="445" r:id="rId4"/>
    <p:sldId id="265" r:id="rId5"/>
    <p:sldId id="266" r:id="rId6"/>
    <p:sldId id="276" r:id="rId7"/>
    <p:sldId id="410" r:id="rId8"/>
    <p:sldId id="408" r:id="rId9"/>
    <p:sldId id="316" r:id="rId10"/>
    <p:sldId id="298" r:id="rId11"/>
    <p:sldId id="396" r:id="rId12"/>
    <p:sldId id="444" r:id="rId13"/>
    <p:sldId id="434" r:id="rId14"/>
    <p:sldId id="435" r:id="rId15"/>
    <p:sldId id="436" r:id="rId16"/>
    <p:sldId id="437" r:id="rId17"/>
    <p:sldId id="438" r:id="rId18"/>
    <p:sldId id="439" r:id="rId19"/>
    <p:sldId id="440" r:id="rId20"/>
    <p:sldId id="441" r:id="rId21"/>
    <p:sldId id="442" r:id="rId22"/>
    <p:sldId id="443" r:id="rId23"/>
    <p:sldId id="364" r:id="rId24"/>
    <p:sldId id="426" r:id="rId25"/>
    <p:sldId id="335" r:id="rId26"/>
    <p:sldId id="419" r:id="rId27"/>
    <p:sldId id="416" r:id="rId28"/>
    <p:sldId id="428" r:id="rId29"/>
    <p:sldId id="427" r:id="rId30"/>
    <p:sldId id="420" r:id="rId31"/>
    <p:sldId id="430" r:id="rId32"/>
    <p:sldId id="349" r:id="rId33"/>
    <p:sldId id="411" r:id="rId34"/>
    <p:sldId id="412" r:id="rId35"/>
    <p:sldId id="413" r:id="rId36"/>
    <p:sldId id="391" r:id="rId37"/>
    <p:sldId id="431" r:id="rId38"/>
    <p:sldId id="432" r:id="rId39"/>
    <p:sldId id="401" r:id="rId40"/>
    <p:sldId id="414" r:id="rId41"/>
    <p:sldId id="400" r:id="rId42"/>
    <p:sldId id="415" r:id="rId43"/>
    <p:sldId id="318" r:id="rId44"/>
    <p:sldId id="373" r:id="rId45"/>
    <p:sldId id="422" r:id="rId46"/>
    <p:sldId id="429" r:id="rId47"/>
    <p:sldId id="417" r:id="rId48"/>
    <p:sldId id="421" r:id="rId49"/>
    <p:sldId id="295" r:id="rId50"/>
  </p:sldIdLst>
  <p:sldSz cx="12192000" cy="6858000"/>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 Bloetscher" initials="FB" lastIdx="2" clrIdx="0"/>
  <p:cmAuthor id="2" name="Frederick Bloetscher" initials="F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764"/>
    <a:srgbClr val="C2272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p:cViewPr varScale="1">
        <p:scale>
          <a:sx n="55" d="100"/>
          <a:sy n="55" d="100"/>
        </p:scale>
        <p:origin x="547" y="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xmlns="" id="{FC4D2634-4659-4B23-8937-518956E662D7}"/>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67939" name="Rectangle 3">
            <a:extLst>
              <a:ext uri="{FF2B5EF4-FFF2-40B4-BE49-F238E27FC236}">
                <a16:creationId xmlns:a16="http://schemas.microsoft.com/office/drawing/2014/main" xmlns="" id="{29F84B91-FF70-409F-BBFB-7EA2A8017542}"/>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67940" name="Rectangle 4">
            <a:extLst>
              <a:ext uri="{FF2B5EF4-FFF2-40B4-BE49-F238E27FC236}">
                <a16:creationId xmlns:a16="http://schemas.microsoft.com/office/drawing/2014/main" xmlns="" id="{C87B5CEA-0A08-4ACB-B64F-B240868438E1}"/>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67941" name="Rectangle 5">
            <a:extLst>
              <a:ext uri="{FF2B5EF4-FFF2-40B4-BE49-F238E27FC236}">
                <a16:creationId xmlns:a16="http://schemas.microsoft.com/office/drawing/2014/main" xmlns="" id="{99C8EF2F-EC0C-4556-9E97-D0FEC7DC97A8}"/>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484D23F-1E05-4AD0-B38A-3738EE72C96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F4661BE0-283A-47E8-901A-A55FF0B79A72}"/>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xmlns="" id="{58F46D40-9C55-4C07-AC08-9CDAC95D0989}"/>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xmlns="" id="{B7A3C4B7-DAC8-406C-B191-86FE4D390CBD}"/>
              </a:ext>
            </a:extLst>
          </p:cNvPr>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xmlns="" id="{A17F6BAF-3025-41DF-9C62-912BFDA4E062}"/>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xmlns="" id="{B077D8B4-2BC6-4FD0-9658-F0E16AFBD64A}"/>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xmlns="" id="{918184FE-B4A9-411F-A55C-DB55212541DA}"/>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4CF1D8E-DE70-40BD-8B13-46F022004C17}" type="slidenum">
              <a:rPr lang="en-US" altLang="en-US"/>
              <a:pPr>
                <a:defRPr/>
              </a:pPr>
              <a:t>‹#›</a:t>
            </a:fld>
            <a:endParaRPr lang="en-US" altLang="en-US"/>
          </a:p>
        </p:txBody>
      </p:sp>
    </p:spTree>
    <p:extLst>
      <p:ext uri="{BB962C8B-B14F-4D97-AF65-F5344CB8AC3E}">
        <p14:creationId xmlns:p14="http://schemas.microsoft.com/office/powerpoint/2010/main" val="2153828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xmlns="" id="{016BB1F9-6A67-47D2-A125-C06C60E87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CFF9A0-18F3-4EE6-A336-EDEC0BED51EB}" type="slidenum">
              <a:rPr lang="en-US" altLang="en-US" smtClean="0"/>
              <a:pPr/>
              <a:t>1</a:t>
            </a:fld>
            <a:endParaRPr lang="en-US" altLang="en-US"/>
          </a:p>
        </p:txBody>
      </p:sp>
      <p:sp>
        <p:nvSpPr>
          <p:cNvPr id="6147" name="Rectangle 2050">
            <a:extLst>
              <a:ext uri="{FF2B5EF4-FFF2-40B4-BE49-F238E27FC236}">
                <a16:creationId xmlns:a16="http://schemas.microsoft.com/office/drawing/2014/main" xmlns="" id="{A413BEA2-2831-4916-A7B9-5EF6EFEE8674}"/>
              </a:ext>
            </a:extLst>
          </p:cNvPr>
          <p:cNvSpPr>
            <a:spLocks noGrp="1" noRot="1" noChangeAspect="1" noChangeArrowheads="1" noTextEdit="1"/>
          </p:cNvSpPr>
          <p:nvPr>
            <p:ph type="sldImg"/>
          </p:nvPr>
        </p:nvSpPr>
        <p:spPr>
          <a:ln/>
        </p:spPr>
      </p:sp>
      <p:sp>
        <p:nvSpPr>
          <p:cNvPr id="6148" name="Rectangle 2051">
            <a:extLst>
              <a:ext uri="{FF2B5EF4-FFF2-40B4-BE49-F238E27FC236}">
                <a16:creationId xmlns:a16="http://schemas.microsoft.com/office/drawing/2014/main" xmlns="" id="{9493B6E7-CC0B-4DC1-9131-13EFDF473D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4542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xmlns="" id="{0D8C7648-F572-473F-9CA3-CFD139DD2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6CF138-4B47-4862-A360-E67FC5AE0258}" type="slidenum">
              <a:rPr lang="en-US" altLang="en-US" smtClean="0"/>
              <a:pPr/>
              <a:t>10</a:t>
            </a:fld>
            <a:endParaRPr lang="en-US" altLang="en-US"/>
          </a:p>
        </p:txBody>
      </p:sp>
      <p:sp>
        <p:nvSpPr>
          <p:cNvPr id="20483" name="Rectangle 1026">
            <a:extLst>
              <a:ext uri="{FF2B5EF4-FFF2-40B4-BE49-F238E27FC236}">
                <a16:creationId xmlns:a16="http://schemas.microsoft.com/office/drawing/2014/main" xmlns="" id="{53B712B4-34B6-4CC3-ACFF-CB0D50B7E594}"/>
              </a:ext>
            </a:extLst>
          </p:cNvPr>
          <p:cNvSpPr>
            <a:spLocks noGrp="1" noRot="1" noChangeAspect="1" noChangeArrowheads="1" noTextEdit="1"/>
          </p:cNvSpPr>
          <p:nvPr>
            <p:ph type="sldImg"/>
          </p:nvPr>
        </p:nvSpPr>
        <p:spPr>
          <a:ln/>
        </p:spPr>
      </p:sp>
      <p:sp>
        <p:nvSpPr>
          <p:cNvPr id="20484" name="Rectangle 1027">
            <a:extLst>
              <a:ext uri="{FF2B5EF4-FFF2-40B4-BE49-F238E27FC236}">
                <a16:creationId xmlns:a16="http://schemas.microsoft.com/office/drawing/2014/main" xmlns="" id="{0900893D-2728-4192-9BBA-56EA07E08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0025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E4EF8755-6CBF-4E4F-8B57-B4C08C9BA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FE75E-0AC8-4477-9DAD-B46EB1B9AC39}" type="slidenum">
              <a:rPr lang="en-US" altLang="en-US" smtClean="0"/>
              <a:pPr/>
              <a:t>12</a:t>
            </a:fld>
            <a:endParaRPr lang="en-US" altLang="en-US"/>
          </a:p>
        </p:txBody>
      </p:sp>
      <p:sp>
        <p:nvSpPr>
          <p:cNvPr id="8195" name="Rectangle 2">
            <a:extLst>
              <a:ext uri="{FF2B5EF4-FFF2-40B4-BE49-F238E27FC236}">
                <a16:creationId xmlns:a16="http://schemas.microsoft.com/office/drawing/2014/main" xmlns="" id="{0DC386BE-F4C5-4098-8D21-C10A2B28E8B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xmlns="" id="{5AE6CC62-AD90-4CB9-A049-7BF7903383C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9489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13</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345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14</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2903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15</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301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16</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6494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17</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1379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18</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48723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19</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3025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20</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7607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E4EF8755-6CBF-4E4F-8B57-B4C08C9BA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FE75E-0AC8-4477-9DAD-B46EB1B9AC39}" type="slidenum">
              <a:rPr lang="en-US" altLang="en-US" smtClean="0"/>
              <a:pPr/>
              <a:t>2</a:t>
            </a:fld>
            <a:endParaRPr lang="en-US" altLang="en-US"/>
          </a:p>
        </p:txBody>
      </p:sp>
      <p:sp>
        <p:nvSpPr>
          <p:cNvPr id="8195" name="Rectangle 2">
            <a:extLst>
              <a:ext uri="{FF2B5EF4-FFF2-40B4-BE49-F238E27FC236}">
                <a16:creationId xmlns:a16="http://schemas.microsoft.com/office/drawing/2014/main" xmlns="" id="{0DC386BE-F4C5-4098-8D21-C10A2B28E8B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xmlns="" id="{5AE6CC62-AD90-4CB9-A049-7BF7903383C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26467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21</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6002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B9622913-1EB0-48B9-A98F-33E4730C068A}"/>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030233A5-4DF2-4798-B5EF-A40C953E2A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xmlns="" id="{8ACE5BDA-D7E5-49CF-83B3-4B84455F0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0890C8-9D03-469C-82C9-573510537CAC}" type="slidenum">
              <a:rPr lang="en-US" altLang="en-US" smtClean="0"/>
              <a:pPr/>
              <a:t>23</a:t>
            </a:fld>
            <a:endParaRPr lang="en-US" altLang="en-US"/>
          </a:p>
        </p:txBody>
      </p:sp>
    </p:spTree>
    <p:extLst>
      <p:ext uri="{BB962C8B-B14F-4D97-AF65-F5344CB8AC3E}">
        <p14:creationId xmlns:p14="http://schemas.microsoft.com/office/powerpoint/2010/main" val="260500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7926FD55-EA25-4FC9-82BD-6C2460059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14B0C5-F1F8-4BB5-ADDE-E8C23508DF0E}" type="slidenum">
              <a:rPr lang="en-US" altLang="en-US" smtClean="0"/>
              <a:pPr/>
              <a:t>25</a:t>
            </a:fld>
            <a:endParaRPr lang="en-US" altLang="en-US"/>
          </a:p>
        </p:txBody>
      </p:sp>
      <p:sp>
        <p:nvSpPr>
          <p:cNvPr id="27651" name="Rectangle 2">
            <a:extLst>
              <a:ext uri="{FF2B5EF4-FFF2-40B4-BE49-F238E27FC236}">
                <a16:creationId xmlns:a16="http://schemas.microsoft.com/office/drawing/2014/main" xmlns="" id="{549872DA-E852-4455-BBFE-B942DC4AA250}"/>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xmlns="" id="{45E0EA5B-B114-4515-97AF-B2F9FBE20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6527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1C095167-339F-4186-8824-6262660B4AFD}"/>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ACEB84E6-FA85-4A4A-B64B-841EB7C4C9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xmlns="" id="{8AA4D86A-6919-467D-A25C-EE21AD0FCA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AE5F82-446A-4068-B782-98DD9DA86E68}" type="slidenum">
              <a:rPr lang="en-US" altLang="en-US" smtClean="0"/>
              <a:pPr/>
              <a:t>32</a:t>
            </a:fld>
            <a:endParaRPr lang="en-US" altLang="en-US"/>
          </a:p>
        </p:txBody>
      </p:sp>
    </p:spTree>
    <p:extLst>
      <p:ext uri="{BB962C8B-B14F-4D97-AF65-F5344CB8AC3E}">
        <p14:creationId xmlns:p14="http://schemas.microsoft.com/office/powerpoint/2010/main" val="3178524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2071EB4D-3D2A-4091-912D-4070959E2975}"/>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xmlns="" id="{52E8EDCD-B5AF-490B-B43A-9AF5E0AF03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xmlns="" id="{14793847-42FE-467B-A8E5-406FADCB7E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6B680C-5F1C-40D2-92CC-DF56F023B616}" type="slidenum">
              <a:rPr lang="en-US" altLang="en-US" smtClean="0"/>
              <a:pPr/>
              <a:t>33</a:t>
            </a:fld>
            <a:endParaRPr lang="en-US" altLang="en-US"/>
          </a:p>
        </p:txBody>
      </p:sp>
    </p:spTree>
    <p:extLst>
      <p:ext uri="{BB962C8B-B14F-4D97-AF65-F5344CB8AC3E}">
        <p14:creationId xmlns:p14="http://schemas.microsoft.com/office/powerpoint/2010/main" val="4098091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xmlns="" id="{2C6D6C41-0AB2-43A8-9AA2-FA57A5DC6066}"/>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xmlns="" id="{C58EE65D-F13B-4377-969C-5E9D1403A9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xmlns="" id="{3C4F1D2A-043F-44AD-BFE8-3AD4CC245D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A6063C-1F30-49A7-AA6B-5407EB9E466A}" type="slidenum">
              <a:rPr lang="en-US" altLang="en-US" smtClean="0"/>
              <a:pPr/>
              <a:t>34</a:t>
            </a:fld>
            <a:endParaRPr lang="en-US" altLang="en-US"/>
          </a:p>
        </p:txBody>
      </p:sp>
    </p:spTree>
    <p:extLst>
      <p:ext uri="{BB962C8B-B14F-4D97-AF65-F5344CB8AC3E}">
        <p14:creationId xmlns:p14="http://schemas.microsoft.com/office/powerpoint/2010/main" val="3319383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365AA479-4D1B-4BF1-A8B9-CE6A53900884}"/>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xmlns="" id="{781A387A-A70C-413C-9C19-76E4D169AE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xmlns="" id="{BA09FE91-1067-4F12-AAC0-F8BEA8284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BDD068-8BEC-42AC-9434-C4C0E47CDD8A}" type="slidenum">
              <a:rPr lang="en-US" altLang="en-US" smtClean="0"/>
              <a:pPr/>
              <a:t>35</a:t>
            </a:fld>
            <a:endParaRPr lang="en-US" altLang="en-US"/>
          </a:p>
        </p:txBody>
      </p:sp>
    </p:spTree>
    <p:extLst>
      <p:ext uri="{BB962C8B-B14F-4D97-AF65-F5344CB8AC3E}">
        <p14:creationId xmlns:p14="http://schemas.microsoft.com/office/powerpoint/2010/main" val="354565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E2A83BBA-3F84-4FAA-BDEA-51EEC9BB27AA}"/>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xmlns="" id="{CFAC33F1-EAF2-44B4-8C36-BEA0478BB8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xmlns="" id="{D8A3561A-3B8C-4B3D-B5F9-0C29B7DD57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4BAFDC-88AB-464E-A837-85B722EACFEC}" type="slidenum">
              <a:rPr lang="en-US" altLang="en-US" smtClean="0"/>
              <a:pPr/>
              <a:t>40</a:t>
            </a:fld>
            <a:endParaRPr lang="en-US" altLang="en-US"/>
          </a:p>
        </p:txBody>
      </p:sp>
    </p:spTree>
    <p:extLst>
      <p:ext uri="{BB962C8B-B14F-4D97-AF65-F5344CB8AC3E}">
        <p14:creationId xmlns:p14="http://schemas.microsoft.com/office/powerpoint/2010/main" val="2691950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xmlns="" id="{F1B71BD2-7170-470A-9F5B-54C2CC2B3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265FB0-33C1-4588-8000-9426300144C7}" type="slidenum">
              <a:rPr lang="en-US" altLang="en-US" smtClean="0"/>
              <a:pPr/>
              <a:t>43</a:t>
            </a:fld>
            <a:endParaRPr lang="en-US" altLang="en-US"/>
          </a:p>
        </p:txBody>
      </p:sp>
      <p:sp>
        <p:nvSpPr>
          <p:cNvPr id="52227" name="Rectangle 2">
            <a:extLst>
              <a:ext uri="{FF2B5EF4-FFF2-40B4-BE49-F238E27FC236}">
                <a16:creationId xmlns:a16="http://schemas.microsoft.com/office/drawing/2014/main" xmlns="" id="{B0932AB5-074F-4523-894F-BC2FCE05913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xmlns="" id="{49E53866-8657-477E-8859-52F2486F14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54041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xmlns="" id="{69AD6708-0AF8-4740-8D39-0EB3BB260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ED1BB-8681-4C63-9167-A58F4C3CA27F}" type="slidenum">
              <a:rPr lang="en-US" altLang="en-US" smtClean="0"/>
              <a:pPr/>
              <a:t>49</a:t>
            </a:fld>
            <a:endParaRPr lang="en-US" altLang="en-US"/>
          </a:p>
        </p:txBody>
      </p:sp>
      <p:sp>
        <p:nvSpPr>
          <p:cNvPr id="61443" name="Rectangle 2">
            <a:extLst>
              <a:ext uri="{FF2B5EF4-FFF2-40B4-BE49-F238E27FC236}">
                <a16:creationId xmlns:a16="http://schemas.microsoft.com/office/drawing/2014/main" xmlns="" id="{75ADDE71-E59A-423A-8BFD-7049EB0803FC}"/>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xmlns="" id="{6B05A228-69F5-43EF-95E2-1BD0C291AEB1}"/>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2302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E4EF8755-6CBF-4E4F-8B57-B4C08C9BA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FE75E-0AC8-4477-9DAD-B46EB1B9AC39}" type="slidenum">
              <a:rPr lang="en-US" altLang="en-US" smtClean="0"/>
              <a:pPr/>
              <a:t>3</a:t>
            </a:fld>
            <a:endParaRPr lang="en-US" altLang="en-US"/>
          </a:p>
        </p:txBody>
      </p:sp>
      <p:sp>
        <p:nvSpPr>
          <p:cNvPr id="8195" name="Rectangle 2">
            <a:extLst>
              <a:ext uri="{FF2B5EF4-FFF2-40B4-BE49-F238E27FC236}">
                <a16:creationId xmlns:a16="http://schemas.microsoft.com/office/drawing/2014/main" xmlns="" id="{0DC386BE-F4C5-4098-8D21-C10A2B28E8B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xmlns="" id="{5AE6CC62-AD90-4CB9-A049-7BF7903383C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8827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72E19C7F-240F-4F72-830C-16B89920E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28C3-448E-4771-9EC5-A6B4DA2C2EF8}" type="slidenum">
              <a:rPr lang="en-US" altLang="en-US" smtClean="0"/>
              <a:pPr/>
              <a:t>4</a:t>
            </a:fld>
            <a:endParaRPr lang="en-US" altLang="en-US"/>
          </a:p>
        </p:txBody>
      </p:sp>
      <p:sp>
        <p:nvSpPr>
          <p:cNvPr id="12291" name="Rectangle 2">
            <a:extLst>
              <a:ext uri="{FF2B5EF4-FFF2-40B4-BE49-F238E27FC236}">
                <a16:creationId xmlns:a16="http://schemas.microsoft.com/office/drawing/2014/main" xmlns="" id="{87C75C06-C6B7-43D3-915B-C37A863303B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3641A4DF-8672-4E6D-BBAB-6F90B7423EB5}"/>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7184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xmlns="" id="{0C7A25EE-D9ED-4114-81A7-CC70B38E08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BD410A-DACE-4A40-BB8F-11BA7D5C6508}" type="slidenum">
              <a:rPr lang="en-US" altLang="en-US" smtClean="0"/>
              <a:pPr/>
              <a:t>5</a:t>
            </a:fld>
            <a:endParaRPr lang="en-US" altLang="en-US"/>
          </a:p>
        </p:txBody>
      </p:sp>
      <p:sp>
        <p:nvSpPr>
          <p:cNvPr id="14339" name="Rectangle 2">
            <a:extLst>
              <a:ext uri="{FF2B5EF4-FFF2-40B4-BE49-F238E27FC236}">
                <a16:creationId xmlns:a16="http://schemas.microsoft.com/office/drawing/2014/main" xmlns="" id="{29A89943-9EA1-48A1-94BF-BF2BA3D896C6}"/>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xmlns="" id="{B24023D9-2865-44F6-863C-09DA48A131BA}"/>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5463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xmlns="" id="{C6A0313B-B317-41F3-B6AA-B9B6BDCE3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317C4-4ED3-49B9-8B2A-DFEEC3C1796C}" type="slidenum">
              <a:rPr lang="en-US" altLang="en-US" smtClean="0"/>
              <a:pPr/>
              <a:t>6</a:t>
            </a:fld>
            <a:endParaRPr lang="en-US" altLang="en-US"/>
          </a:p>
        </p:txBody>
      </p:sp>
      <p:sp>
        <p:nvSpPr>
          <p:cNvPr id="10243" name="Rectangle 2">
            <a:extLst>
              <a:ext uri="{FF2B5EF4-FFF2-40B4-BE49-F238E27FC236}">
                <a16:creationId xmlns:a16="http://schemas.microsoft.com/office/drawing/2014/main" xmlns="" id="{5F89DD57-7BAA-4854-B686-9B845BA438A1}"/>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xmlns="" id="{C4399761-3C9B-41D2-84F6-A310ECC3D138}"/>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00522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xmlns="" id="{195BCA47-AC2F-471A-976C-4D94E3026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380500-A4BE-4E7D-AB94-DE0161ACBA18}" type="slidenum">
              <a:rPr lang="en-US" altLang="en-US" smtClean="0"/>
              <a:pPr/>
              <a:t>7</a:t>
            </a:fld>
            <a:endParaRPr lang="en-US" altLang="en-US"/>
          </a:p>
        </p:txBody>
      </p:sp>
      <p:sp>
        <p:nvSpPr>
          <p:cNvPr id="16387" name="Rectangle 2">
            <a:extLst>
              <a:ext uri="{FF2B5EF4-FFF2-40B4-BE49-F238E27FC236}">
                <a16:creationId xmlns:a16="http://schemas.microsoft.com/office/drawing/2014/main" xmlns="" id="{D69B2798-B32C-4A8A-8BE8-5A699ADCDD54}"/>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xmlns="" id="{2EEFEFBC-436A-44A6-82E0-5F447F61BD46}"/>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137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xmlns="" id="{18431E67-7B31-434D-9B02-69C585259E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F760F6-AD6D-4490-96E5-5E1547755F37}" type="slidenum">
              <a:rPr lang="en-US" altLang="en-US" smtClean="0">
                <a:solidFill>
                  <a:srgbClr val="000000"/>
                </a:solidFill>
              </a:rPr>
              <a:pPr/>
              <a:t>8</a:t>
            </a:fld>
            <a:endParaRPr lang="en-US" altLang="en-US">
              <a:solidFill>
                <a:srgbClr val="000000"/>
              </a:solidFill>
            </a:endParaRPr>
          </a:p>
        </p:txBody>
      </p:sp>
      <p:sp>
        <p:nvSpPr>
          <p:cNvPr id="54275" name="Rectangle 2">
            <a:extLst>
              <a:ext uri="{FF2B5EF4-FFF2-40B4-BE49-F238E27FC236}">
                <a16:creationId xmlns:a16="http://schemas.microsoft.com/office/drawing/2014/main" xmlns="" id="{0141F771-4314-4004-94FB-3B3320BE1D6A}"/>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xmlns="" id="{97FBA3EE-3C3C-4396-8B2F-519313C088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3075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6BADE43A-EDDC-4E31-BFA2-BCA660A9A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0A425-1D1D-48F3-9D94-0389B9FBF3D7}" type="slidenum">
              <a:rPr lang="en-US" altLang="en-US" smtClean="0"/>
              <a:pPr/>
              <a:t>9</a:t>
            </a:fld>
            <a:endParaRPr lang="en-US" altLang="en-US"/>
          </a:p>
        </p:txBody>
      </p:sp>
      <p:sp>
        <p:nvSpPr>
          <p:cNvPr id="18435" name="Rectangle 2">
            <a:extLst>
              <a:ext uri="{FF2B5EF4-FFF2-40B4-BE49-F238E27FC236}">
                <a16:creationId xmlns:a16="http://schemas.microsoft.com/office/drawing/2014/main" xmlns="" id="{3B98776F-3659-4D67-A710-55C66EF77E0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xmlns="" id="{5A6FF88A-B0F3-4D1F-B764-2F348B3E5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461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796" y="1122363"/>
            <a:ext cx="10364411"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3796" y="3602038"/>
            <a:ext cx="1036441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6D2E06FB-3DC8-4D9F-9CFA-82ECBE877E8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2804E0D-921D-46B8-8647-8A750B5C59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1475E0C-AD55-447C-A1AF-9D3D0C3EA0CB}"/>
              </a:ext>
            </a:extLst>
          </p:cNvPr>
          <p:cNvSpPr>
            <a:spLocks noGrp="1"/>
          </p:cNvSpPr>
          <p:nvPr>
            <p:ph type="sldNum" sz="quarter" idx="12"/>
          </p:nvPr>
        </p:nvSpPr>
        <p:spPr/>
        <p:txBody>
          <a:bodyPr/>
          <a:lstStyle>
            <a:lvl1pPr>
              <a:defRPr/>
            </a:lvl1pPr>
          </a:lstStyle>
          <a:p>
            <a:pPr>
              <a:defRPr/>
            </a:pPr>
            <a:fld id="{F3D9E983-D71E-4AD8-B9D3-BD72AF22FC35}" type="slidenum">
              <a:rPr lang="en-US" altLang="en-US"/>
              <a:pPr>
                <a:defRPr/>
              </a:pPr>
              <a:t>‹#›</a:t>
            </a:fld>
            <a:endParaRPr lang="en-US" altLang="en-US"/>
          </a:p>
        </p:txBody>
      </p:sp>
    </p:spTree>
    <p:extLst>
      <p:ext uri="{BB962C8B-B14F-4D97-AF65-F5344CB8AC3E}">
        <p14:creationId xmlns:p14="http://schemas.microsoft.com/office/powerpoint/2010/main" val="1296825699"/>
      </p:ext>
    </p:extLst>
  </p:cSld>
  <p:clrMapOvr>
    <a:masterClrMapping/>
  </p:clrMapOvr>
  <p:transition spd="slow" advTm="6926"/>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4"/>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7" y="621323"/>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5" y="5108728"/>
            <a:ext cx="10365999"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B7291FC1-19F1-4854-90FC-E4A3375FA67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A35EE64F-2F93-4362-8DD2-66226770CF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B84927C-4315-4833-83A8-411D7D4538B5}"/>
              </a:ext>
            </a:extLst>
          </p:cNvPr>
          <p:cNvSpPr>
            <a:spLocks noGrp="1"/>
          </p:cNvSpPr>
          <p:nvPr>
            <p:ph type="sldNum" sz="quarter" idx="12"/>
          </p:nvPr>
        </p:nvSpPr>
        <p:spPr/>
        <p:txBody>
          <a:bodyPr/>
          <a:lstStyle>
            <a:lvl1pPr>
              <a:defRPr/>
            </a:lvl1pPr>
          </a:lstStyle>
          <a:p>
            <a:pPr>
              <a:defRPr/>
            </a:pPr>
            <a:fld id="{FAC5028A-973C-4704-BA78-3CEDDD7762A2}" type="slidenum">
              <a:rPr lang="en-US" altLang="en-US"/>
              <a:pPr>
                <a:defRPr/>
              </a:pPr>
              <a:t>‹#›</a:t>
            </a:fld>
            <a:endParaRPr lang="en-US" altLang="en-US"/>
          </a:p>
        </p:txBody>
      </p:sp>
    </p:spTree>
    <p:extLst>
      <p:ext uri="{BB962C8B-B14F-4D97-AF65-F5344CB8AC3E}">
        <p14:creationId xmlns:p14="http://schemas.microsoft.com/office/powerpoint/2010/main" val="120852741"/>
      </p:ext>
    </p:extLst>
  </p:cSld>
  <p:clrMapOvr>
    <a:masterClrMapping/>
  </p:clrMapOvr>
  <p:transition spd="slow" advTm="6926"/>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2"/>
            <a:ext cx="10353763"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7"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AF3424F2-1B90-4C0D-840B-849ACFDAEAB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128AEF9D-461A-4D20-93C4-8A66E60FF1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BB16D4A-FFBD-4A20-8C55-C34D7E3534D8}"/>
              </a:ext>
            </a:extLst>
          </p:cNvPr>
          <p:cNvSpPr>
            <a:spLocks noGrp="1"/>
          </p:cNvSpPr>
          <p:nvPr>
            <p:ph type="sldNum" sz="quarter" idx="12"/>
          </p:nvPr>
        </p:nvSpPr>
        <p:spPr/>
        <p:txBody>
          <a:bodyPr/>
          <a:lstStyle>
            <a:lvl1pPr>
              <a:defRPr/>
            </a:lvl1pPr>
          </a:lstStyle>
          <a:p>
            <a:pPr>
              <a:defRPr/>
            </a:pPr>
            <a:fld id="{019F62DB-55B6-44F7-8F66-937C651574A2}" type="slidenum">
              <a:rPr lang="en-US" altLang="en-US"/>
              <a:pPr>
                <a:defRPr/>
              </a:pPr>
              <a:t>‹#›</a:t>
            </a:fld>
            <a:endParaRPr lang="en-US" altLang="en-US"/>
          </a:p>
        </p:txBody>
      </p:sp>
    </p:spTree>
    <p:extLst>
      <p:ext uri="{BB962C8B-B14F-4D97-AF65-F5344CB8AC3E}">
        <p14:creationId xmlns:p14="http://schemas.microsoft.com/office/powerpoint/2010/main" val="4290284547"/>
      </p:ext>
    </p:extLst>
  </p:cSld>
  <p:clrMapOvr>
    <a:masterClrMapping/>
  </p:clrMapOvr>
  <p:transition spd="slow" advTm="6926"/>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F396CEC-3646-415D-9B9A-E98E27DFEF7B}"/>
              </a:ext>
            </a:extLst>
          </p:cNvPr>
          <p:cNvSpPr txBox="1"/>
          <p:nvPr/>
        </p:nvSpPr>
        <p:spPr>
          <a:xfrm>
            <a:off x="673100" y="64135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5">
            <a:extLst>
              <a:ext uri="{FF2B5EF4-FFF2-40B4-BE49-F238E27FC236}">
                <a16:creationId xmlns:a16="http://schemas.microsoft.com/office/drawing/2014/main" xmlns="" id="{8E92671C-7DBB-4840-B1E4-FEFAD7A95910}"/>
              </a:ext>
            </a:extLst>
          </p:cNvPr>
          <p:cNvSpPr txBox="1"/>
          <p:nvPr/>
        </p:nvSpPr>
        <p:spPr>
          <a:xfrm>
            <a:off x="10596563" y="3073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3" y="4204821"/>
            <a:ext cx="10353763"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a:extLst>
              <a:ext uri="{FF2B5EF4-FFF2-40B4-BE49-F238E27FC236}">
                <a16:creationId xmlns:a16="http://schemas.microsoft.com/office/drawing/2014/main" xmlns="" id="{80E4DB9E-9D19-48E2-9D89-590095DD437A}"/>
              </a:ext>
            </a:extLst>
          </p:cNvPr>
          <p:cNvSpPr>
            <a:spLocks noGrp="1"/>
          </p:cNvSpPr>
          <p:nvPr>
            <p:ph type="dt" sz="half" idx="14"/>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xmlns="" id="{756139F5-E270-4935-81F0-9AEF3D67B6E7}"/>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xmlns="" id="{E3220C90-FEBE-4273-87C8-D7451C830C91}"/>
              </a:ext>
            </a:extLst>
          </p:cNvPr>
          <p:cNvSpPr>
            <a:spLocks noGrp="1"/>
          </p:cNvSpPr>
          <p:nvPr>
            <p:ph type="sldNum" sz="quarter" idx="16"/>
          </p:nvPr>
        </p:nvSpPr>
        <p:spPr/>
        <p:txBody>
          <a:bodyPr/>
          <a:lstStyle>
            <a:lvl1pPr>
              <a:defRPr/>
            </a:lvl1pPr>
          </a:lstStyle>
          <a:p>
            <a:pPr>
              <a:defRPr/>
            </a:pPr>
            <a:fld id="{B7A4B161-04C0-4816-BF64-AEC424A58763}" type="slidenum">
              <a:rPr lang="en-US" altLang="en-US"/>
              <a:pPr>
                <a:defRPr/>
              </a:pPr>
              <a:t>‹#›</a:t>
            </a:fld>
            <a:endParaRPr lang="en-US" altLang="en-US"/>
          </a:p>
        </p:txBody>
      </p:sp>
    </p:spTree>
    <p:extLst>
      <p:ext uri="{BB962C8B-B14F-4D97-AF65-F5344CB8AC3E}">
        <p14:creationId xmlns:p14="http://schemas.microsoft.com/office/powerpoint/2010/main" val="92241698"/>
      </p:ext>
    </p:extLst>
  </p:cSld>
  <p:clrMapOvr>
    <a:masterClrMapping/>
  </p:clrMapOvr>
  <p:transition spd="slow" advTm="6926"/>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4"/>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722A771C-C546-436C-8D38-9F7F425D27C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7FE96E1-DBE0-4E25-9887-8F94179181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DD4DAC0-43A2-437C-8F20-714CE9072491}"/>
              </a:ext>
            </a:extLst>
          </p:cNvPr>
          <p:cNvSpPr>
            <a:spLocks noGrp="1"/>
          </p:cNvSpPr>
          <p:nvPr>
            <p:ph type="sldNum" sz="quarter" idx="12"/>
          </p:nvPr>
        </p:nvSpPr>
        <p:spPr/>
        <p:txBody>
          <a:bodyPr/>
          <a:lstStyle>
            <a:lvl1pPr>
              <a:defRPr/>
            </a:lvl1pPr>
          </a:lstStyle>
          <a:p>
            <a:pPr>
              <a:defRPr/>
            </a:pPr>
            <a:fld id="{FE0CEBE7-2FC4-4DDB-A749-C34B33DB0DB6}" type="slidenum">
              <a:rPr lang="en-US" altLang="en-US"/>
              <a:pPr>
                <a:defRPr/>
              </a:pPr>
              <a:t>‹#›</a:t>
            </a:fld>
            <a:endParaRPr lang="en-US" altLang="en-US"/>
          </a:p>
        </p:txBody>
      </p:sp>
    </p:spTree>
    <p:extLst>
      <p:ext uri="{BB962C8B-B14F-4D97-AF65-F5344CB8AC3E}">
        <p14:creationId xmlns:p14="http://schemas.microsoft.com/office/powerpoint/2010/main" val="4018198397"/>
      </p:ext>
    </p:extLst>
  </p:cSld>
  <p:clrMapOvr>
    <a:masterClrMapping/>
  </p:clrMapOvr>
  <p:transition spd="slow" advTm="6926"/>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xmlns="" id="{94F03A1D-F78A-4CB3-ADDF-C5EBD9382B67}"/>
              </a:ext>
            </a:extLst>
          </p:cNvPr>
          <p:cNvSpPr>
            <a:spLocks noGrp="1"/>
          </p:cNvSpPr>
          <p:nvPr>
            <p:ph type="dt" sz="half" idx="18"/>
          </p:nvPr>
        </p:nvSpPr>
        <p:spPr/>
        <p:txBody>
          <a:bodyPr/>
          <a:lstStyle>
            <a:lvl1pPr>
              <a:defRPr/>
            </a:lvl1pPr>
          </a:lstStyle>
          <a:p>
            <a:pPr>
              <a:defRPr/>
            </a:pPr>
            <a:endParaRPr lang="en-US"/>
          </a:p>
        </p:txBody>
      </p:sp>
      <p:sp>
        <p:nvSpPr>
          <p:cNvPr id="14" name="Footer Placeholder 4">
            <a:extLst>
              <a:ext uri="{FF2B5EF4-FFF2-40B4-BE49-F238E27FC236}">
                <a16:creationId xmlns:a16="http://schemas.microsoft.com/office/drawing/2014/main" xmlns="" id="{7039A804-15B6-4724-BA05-314DEBE0D5CE}"/>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xmlns="" id="{CE5585AC-4EA0-4582-B20B-17D05CACBC26}"/>
              </a:ext>
            </a:extLst>
          </p:cNvPr>
          <p:cNvSpPr>
            <a:spLocks noGrp="1"/>
          </p:cNvSpPr>
          <p:nvPr>
            <p:ph type="sldNum" sz="quarter" idx="20"/>
          </p:nvPr>
        </p:nvSpPr>
        <p:spPr/>
        <p:txBody>
          <a:bodyPr/>
          <a:lstStyle>
            <a:lvl1pPr>
              <a:defRPr/>
            </a:lvl1pPr>
          </a:lstStyle>
          <a:p>
            <a:pPr>
              <a:defRPr/>
            </a:pPr>
            <a:fld id="{DB0BBB51-50D2-4C98-97AB-2550E022D05C}" type="slidenum">
              <a:rPr lang="en-US" altLang="en-US"/>
              <a:pPr>
                <a:defRPr/>
              </a:pPr>
              <a:t>‹#›</a:t>
            </a:fld>
            <a:endParaRPr lang="en-US" altLang="en-US"/>
          </a:p>
        </p:txBody>
      </p:sp>
    </p:spTree>
    <p:extLst>
      <p:ext uri="{BB962C8B-B14F-4D97-AF65-F5344CB8AC3E}">
        <p14:creationId xmlns:p14="http://schemas.microsoft.com/office/powerpoint/2010/main" val="1862264558"/>
      </p:ext>
    </p:extLst>
  </p:cSld>
  <p:clrMapOvr>
    <a:masterClrMapping/>
  </p:clrMapOvr>
  <p:transition spd="slow" advTm="6926"/>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2"/>
            <a:ext cx="10353763"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6" y="3989147"/>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092235"/>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96" y="4565409"/>
            <a:ext cx="3298955" cy="122579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2" y="3989147"/>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092235"/>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565408"/>
            <a:ext cx="3300336" cy="122579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3989147"/>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5" y="2092235"/>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297" y="4565410"/>
            <a:ext cx="3294259" cy="1225790"/>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a:extLst>
              <a:ext uri="{FF2B5EF4-FFF2-40B4-BE49-F238E27FC236}">
                <a16:creationId xmlns:a16="http://schemas.microsoft.com/office/drawing/2014/main" xmlns="" id="{EEDE1455-CA2F-4592-8FC2-7194DE728102}"/>
              </a:ext>
            </a:extLst>
          </p:cNvPr>
          <p:cNvSpPr>
            <a:spLocks noGrp="1"/>
          </p:cNvSpPr>
          <p:nvPr>
            <p:ph type="dt" sz="half" idx="23"/>
          </p:nvPr>
        </p:nvSpPr>
        <p:spPr/>
        <p:txBody>
          <a:bodyPr/>
          <a:lstStyle>
            <a:lvl1pPr>
              <a:defRPr/>
            </a:lvl1pPr>
          </a:lstStyle>
          <a:p>
            <a:pPr>
              <a:defRPr/>
            </a:pPr>
            <a:endParaRPr lang="en-US"/>
          </a:p>
        </p:txBody>
      </p:sp>
      <p:sp>
        <p:nvSpPr>
          <p:cNvPr id="13" name="Footer Placeholder 4">
            <a:extLst>
              <a:ext uri="{FF2B5EF4-FFF2-40B4-BE49-F238E27FC236}">
                <a16:creationId xmlns:a16="http://schemas.microsoft.com/office/drawing/2014/main" xmlns="" id="{DF234E9F-4AA9-43C6-ABB8-6067D070AD69}"/>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xmlns="" id="{2DC092AD-647F-420E-A550-CA342FEEDD5F}"/>
              </a:ext>
            </a:extLst>
          </p:cNvPr>
          <p:cNvSpPr>
            <a:spLocks noGrp="1"/>
          </p:cNvSpPr>
          <p:nvPr>
            <p:ph type="sldNum" sz="quarter" idx="25"/>
          </p:nvPr>
        </p:nvSpPr>
        <p:spPr/>
        <p:txBody>
          <a:bodyPr/>
          <a:lstStyle>
            <a:lvl1pPr>
              <a:defRPr/>
            </a:lvl1pPr>
          </a:lstStyle>
          <a:p>
            <a:pPr>
              <a:defRPr/>
            </a:pPr>
            <a:fld id="{2AA1C165-267F-407E-B0D6-BC11389E046E}" type="slidenum">
              <a:rPr lang="en-US" altLang="en-US"/>
              <a:pPr>
                <a:defRPr/>
              </a:pPr>
              <a:t>‹#›</a:t>
            </a:fld>
            <a:endParaRPr lang="en-US" altLang="en-US"/>
          </a:p>
        </p:txBody>
      </p:sp>
    </p:spTree>
    <p:extLst>
      <p:ext uri="{BB962C8B-B14F-4D97-AF65-F5344CB8AC3E}">
        <p14:creationId xmlns:p14="http://schemas.microsoft.com/office/powerpoint/2010/main" val="2483922039"/>
      </p:ext>
    </p:extLst>
  </p:cSld>
  <p:clrMapOvr>
    <a:masterClrMapping/>
  </p:clrMapOvr>
  <p:transition spd="slow" advTm="6926"/>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BCE924B9-526E-4508-B51B-4382A56FA4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03F4D09A-4A4F-43E5-A387-C6CF4B05FD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AE7E5EF-F042-467B-8A48-532DB2ED227E}"/>
              </a:ext>
            </a:extLst>
          </p:cNvPr>
          <p:cNvSpPr>
            <a:spLocks noGrp="1"/>
          </p:cNvSpPr>
          <p:nvPr>
            <p:ph type="sldNum" sz="quarter" idx="12"/>
          </p:nvPr>
        </p:nvSpPr>
        <p:spPr/>
        <p:txBody>
          <a:bodyPr/>
          <a:lstStyle>
            <a:lvl1pPr>
              <a:defRPr/>
            </a:lvl1pPr>
          </a:lstStyle>
          <a:p>
            <a:pPr>
              <a:defRPr/>
            </a:pPr>
            <a:fld id="{0EFDC96A-EF71-4AD5-8274-3981BD046662}" type="slidenum">
              <a:rPr lang="en-US" altLang="en-US"/>
              <a:pPr>
                <a:defRPr/>
              </a:pPr>
              <a:t>‹#›</a:t>
            </a:fld>
            <a:endParaRPr lang="en-US" altLang="en-US"/>
          </a:p>
        </p:txBody>
      </p:sp>
    </p:spTree>
    <p:extLst>
      <p:ext uri="{BB962C8B-B14F-4D97-AF65-F5344CB8AC3E}">
        <p14:creationId xmlns:p14="http://schemas.microsoft.com/office/powerpoint/2010/main" val="4289260185"/>
      </p:ext>
    </p:extLst>
  </p:cSld>
  <p:clrMapOvr>
    <a:masterClrMapping/>
  </p:clrMapOvr>
  <p:transition spd="slow" advTm="6926"/>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76FD9E4-85B9-4AF6-AEFE-16814B8698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4276D98-29FF-416E-A901-6A86D7A3F6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08AEE8-1635-403C-A2C5-2B8DCACDEE48}"/>
              </a:ext>
            </a:extLst>
          </p:cNvPr>
          <p:cNvSpPr>
            <a:spLocks noGrp="1"/>
          </p:cNvSpPr>
          <p:nvPr>
            <p:ph type="sldNum" sz="quarter" idx="12"/>
          </p:nvPr>
        </p:nvSpPr>
        <p:spPr/>
        <p:txBody>
          <a:bodyPr/>
          <a:lstStyle>
            <a:lvl1pPr>
              <a:defRPr/>
            </a:lvl1pPr>
          </a:lstStyle>
          <a:p>
            <a:pPr>
              <a:defRPr/>
            </a:pPr>
            <a:fld id="{29536861-07BE-43EB-B86F-84613ACF48BF}" type="slidenum">
              <a:rPr lang="en-US" altLang="en-US"/>
              <a:pPr>
                <a:defRPr/>
              </a:pPr>
              <a:t>‹#›</a:t>
            </a:fld>
            <a:endParaRPr lang="en-US" altLang="en-US"/>
          </a:p>
        </p:txBody>
      </p:sp>
    </p:spTree>
    <p:extLst>
      <p:ext uri="{BB962C8B-B14F-4D97-AF65-F5344CB8AC3E}">
        <p14:creationId xmlns:p14="http://schemas.microsoft.com/office/powerpoint/2010/main" val="1980913586"/>
      </p:ext>
    </p:extLst>
  </p:cSld>
  <p:clrMapOvr>
    <a:masterClrMapping/>
  </p:clrMapOvr>
  <p:transition spd="slow" advTm="6926"/>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ADF5C3BE-9136-4F9B-BD2C-E08134FC19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2B4B1A65-C2B2-4299-B636-048CC63504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3A23EDC-8518-4C63-9398-ECECD97E7EDC}"/>
              </a:ext>
            </a:extLst>
          </p:cNvPr>
          <p:cNvSpPr>
            <a:spLocks noGrp="1"/>
          </p:cNvSpPr>
          <p:nvPr>
            <p:ph type="sldNum" sz="quarter" idx="12"/>
          </p:nvPr>
        </p:nvSpPr>
        <p:spPr/>
        <p:txBody>
          <a:bodyPr/>
          <a:lstStyle>
            <a:lvl1pPr>
              <a:defRPr/>
            </a:lvl1pPr>
          </a:lstStyle>
          <a:p>
            <a:pPr>
              <a:defRPr/>
            </a:pPr>
            <a:fld id="{8A0E2F8F-3C41-4573-A49A-2A71403C5AD5}" type="slidenum">
              <a:rPr lang="en-US" altLang="en-US"/>
              <a:pPr>
                <a:defRPr/>
              </a:pPr>
              <a:t>‹#›</a:t>
            </a:fld>
            <a:endParaRPr lang="en-US" altLang="en-US"/>
          </a:p>
        </p:txBody>
      </p:sp>
    </p:spTree>
    <p:extLst>
      <p:ext uri="{BB962C8B-B14F-4D97-AF65-F5344CB8AC3E}">
        <p14:creationId xmlns:p14="http://schemas.microsoft.com/office/powerpoint/2010/main" val="1518483566"/>
      </p:ext>
    </p:extLst>
  </p:cSld>
  <p:clrMapOvr>
    <a:masterClrMapping/>
  </p:clrMapOvr>
  <p:transition spd="slow" advTm="6926"/>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40"/>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08E790-1FE4-4BFB-8B67-A6EEB3E715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E5A3196-5860-482D-9EF4-8C90391237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5523BE1-373A-47A8-9BEF-CE917245ADB6}"/>
              </a:ext>
            </a:extLst>
          </p:cNvPr>
          <p:cNvSpPr>
            <a:spLocks noGrp="1"/>
          </p:cNvSpPr>
          <p:nvPr>
            <p:ph type="sldNum" sz="quarter" idx="12"/>
          </p:nvPr>
        </p:nvSpPr>
        <p:spPr/>
        <p:txBody>
          <a:bodyPr/>
          <a:lstStyle>
            <a:lvl1pPr>
              <a:defRPr/>
            </a:lvl1pPr>
          </a:lstStyle>
          <a:p>
            <a:pPr>
              <a:defRPr/>
            </a:pPr>
            <a:fld id="{909C3323-B4A3-4FF3-96FD-49C8B4B5EDCF}" type="slidenum">
              <a:rPr lang="en-US" altLang="en-US"/>
              <a:pPr>
                <a:defRPr/>
              </a:pPr>
              <a:t>‹#›</a:t>
            </a:fld>
            <a:endParaRPr lang="en-US" altLang="en-US"/>
          </a:p>
        </p:txBody>
      </p:sp>
    </p:spTree>
    <p:extLst>
      <p:ext uri="{BB962C8B-B14F-4D97-AF65-F5344CB8AC3E}">
        <p14:creationId xmlns:p14="http://schemas.microsoft.com/office/powerpoint/2010/main" val="2612710334"/>
      </p:ext>
    </p:extLst>
  </p:cSld>
  <p:clrMapOvr>
    <a:masterClrMapping/>
  </p:clrMapOvr>
  <p:transition spd="slow" advTm="6926"/>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21"/>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21"/>
            <a:ext cx="5094155"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352FE251-0DFE-4077-99BC-2A95ADD905B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7B0E91E-1145-44B0-9D97-96CFBA3AE4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B43146C-EEF3-4B58-A717-6543E0ECF110}"/>
              </a:ext>
            </a:extLst>
          </p:cNvPr>
          <p:cNvSpPr>
            <a:spLocks noGrp="1"/>
          </p:cNvSpPr>
          <p:nvPr>
            <p:ph type="sldNum" sz="quarter" idx="12"/>
          </p:nvPr>
        </p:nvSpPr>
        <p:spPr/>
        <p:txBody>
          <a:bodyPr/>
          <a:lstStyle>
            <a:lvl1pPr>
              <a:defRPr/>
            </a:lvl1pPr>
          </a:lstStyle>
          <a:p>
            <a:pPr>
              <a:defRPr/>
            </a:pPr>
            <a:fld id="{3A90F866-816C-4AB4-98E3-E5C215068F44}" type="slidenum">
              <a:rPr lang="en-US" altLang="en-US"/>
              <a:pPr>
                <a:defRPr/>
              </a:pPr>
              <a:t>‹#›</a:t>
            </a:fld>
            <a:endParaRPr lang="en-US" altLang="en-US"/>
          </a:p>
        </p:txBody>
      </p:sp>
    </p:spTree>
    <p:extLst>
      <p:ext uri="{BB962C8B-B14F-4D97-AF65-F5344CB8AC3E}">
        <p14:creationId xmlns:p14="http://schemas.microsoft.com/office/powerpoint/2010/main" val="892901085"/>
      </p:ext>
    </p:extLst>
  </p:cSld>
  <p:clrMapOvr>
    <a:masterClrMapping/>
  </p:clrMapOvr>
  <p:transition spd="slow" advTm="6926"/>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20569" y="2088320"/>
            <a:ext cx="4800435"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8974" y="2088320"/>
            <a:ext cx="4788583"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D13ADF1E-8EEE-4289-8015-B06EE68768F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C65088F-0FA3-47A3-9A8F-1F31E7B809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AE309188-BD17-483B-849D-703210043E11}"/>
              </a:ext>
            </a:extLst>
          </p:cNvPr>
          <p:cNvSpPr>
            <a:spLocks noGrp="1"/>
          </p:cNvSpPr>
          <p:nvPr>
            <p:ph type="sldNum" sz="quarter" idx="12"/>
          </p:nvPr>
        </p:nvSpPr>
        <p:spPr/>
        <p:txBody>
          <a:bodyPr/>
          <a:lstStyle>
            <a:lvl1pPr>
              <a:defRPr/>
            </a:lvl1pPr>
          </a:lstStyle>
          <a:p>
            <a:pPr>
              <a:defRPr/>
            </a:pPr>
            <a:fld id="{72A81ED1-B362-4BAE-8853-3A5FB130782B}" type="slidenum">
              <a:rPr lang="en-US" altLang="en-US"/>
              <a:pPr>
                <a:defRPr/>
              </a:pPr>
              <a:t>‹#›</a:t>
            </a:fld>
            <a:endParaRPr lang="en-US" altLang="en-US"/>
          </a:p>
        </p:txBody>
      </p:sp>
    </p:spTree>
    <p:extLst>
      <p:ext uri="{BB962C8B-B14F-4D97-AF65-F5344CB8AC3E}">
        <p14:creationId xmlns:p14="http://schemas.microsoft.com/office/powerpoint/2010/main" val="447007750"/>
      </p:ext>
    </p:extLst>
  </p:cSld>
  <p:clrMapOvr>
    <a:masterClrMapping/>
  </p:clrMapOvr>
  <p:transition spd="slow" advTm="6926"/>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A14FED11-0605-418B-A1DC-68E33904E04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56877C2C-A54F-43BB-8493-7D48615169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35BFEFA4-CF18-41CA-A3A5-A769993D8FB0}"/>
              </a:ext>
            </a:extLst>
          </p:cNvPr>
          <p:cNvSpPr>
            <a:spLocks noGrp="1"/>
          </p:cNvSpPr>
          <p:nvPr>
            <p:ph type="sldNum" sz="quarter" idx="12"/>
          </p:nvPr>
        </p:nvSpPr>
        <p:spPr/>
        <p:txBody>
          <a:bodyPr/>
          <a:lstStyle>
            <a:lvl1pPr>
              <a:defRPr/>
            </a:lvl1pPr>
          </a:lstStyle>
          <a:p>
            <a:pPr>
              <a:defRPr/>
            </a:pPr>
            <a:fld id="{DD71E1DB-D0AF-4D57-94BE-B3899A6572EB}" type="slidenum">
              <a:rPr lang="en-US" altLang="en-US"/>
              <a:pPr>
                <a:defRPr/>
              </a:pPr>
              <a:t>‹#›</a:t>
            </a:fld>
            <a:endParaRPr lang="en-US" altLang="en-US"/>
          </a:p>
        </p:txBody>
      </p:sp>
    </p:spTree>
    <p:extLst>
      <p:ext uri="{BB962C8B-B14F-4D97-AF65-F5344CB8AC3E}">
        <p14:creationId xmlns:p14="http://schemas.microsoft.com/office/powerpoint/2010/main" val="656545637"/>
      </p:ext>
    </p:extLst>
  </p:cSld>
  <p:clrMapOvr>
    <a:masterClrMapping/>
  </p:clrMapOvr>
  <p:transition spd="slow" advTm="6926"/>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38BED8AA-ECBF-4CC7-9188-C53D5ADD3D38}"/>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CA8F898C-0B78-46E7-B494-2127262D4F1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7C30A985-EEDD-4B5D-A13C-4FE215005EC0}"/>
              </a:ext>
            </a:extLst>
          </p:cNvPr>
          <p:cNvSpPr>
            <a:spLocks noGrp="1"/>
          </p:cNvSpPr>
          <p:nvPr>
            <p:ph type="sldNum" sz="quarter" idx="12"/>
          </p:nvPr>
        </p:nvSpPr>
        <p:spPr/>
        <p:txBody>
          <a:bodyPr/>
          <a:lstStyle>
            <a:lvl1pPr>
              <a:defRPr/>
            </a:lvl1pPr>
          </a:lstStyle>
          <a:p>
            <a:pPr>
              <a:defRPr/>
            </a:pPr>
            <a:fld id="{A78D783F-CD5E-41B4-839D-44863FC964BF}" type="slidenum">
              <a:rPr lang="en-US" altLang="en-US"/>
              <a:pPr>
                <a:defRPr/>
              </a:pPr>
              <a:t>‹#›</a:t>
            </a:fld>
            <a:endParaRPr lang="en-US" altLang="en-US"/>
          </a:p>
        </p:txBody>
      </p:sp>
    </p:spTree>
    <p:extLst>
      <p:ext uri="{BB962C8B-B14F-4D97-AF65-F5344CB8AC3E}">
        <p14:creationId xmlns:p14="http://schemas.microsoft.com/office/powerpoint/2010/main" val="4185428565"/>
      </p:ext>
    </p:extLst>
  </p:cSld>
  <p:clrMapOvr>
    <a:masterClrMapping/>
  </p:clrMapOvr>
  <p:transition spd="slow" advTm="6926"/>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5"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2"/>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F845AEAE-F4C0-4562-B1DD-29EDE3BE914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6C30318E-81F0-44C8-A9DD-9E500D3DB8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C3FAF96-9EA4-494C-B29E-BD9E56A2D3B5}"/>
              </a:ext>
            </a:extLst>
          </p:cNvPr>
          <p:cNvSpPr>
            <a:spLocks noGrp="1"/>
          </p:cNvSpPr>
          <p:nvPr>
            <p:ph type="sldNum" sz="quarter" idx="12"/>
          </p:nvPr>
        </p:nvSpPr>
        <p:spPr/>
        <p:txBody>
          <a:bodyPr/>
          <a:lstStyle>
            <a:lvl1pPr>
              <a:defRPr/>
            </a:lvl1pPr>
          </a:lstStyle>
          <a:p>
            <a:pPr>
              <a:defRPr/>
            </a:pPr>
            <a:fld id="{9BADD3AE-D20B-4FB6-B6E6-898AC48CCD90}" type="slidenum">
              <a:rPr lang="en-US" altLang="en-US"/>
              <a:pPr>
                <a:defRPr/>
              </a:pPr>
              <a:t>‹#›</a:t>
            </a:fld>
            <a:endParaRPr lang="en-US" altLang="en-US"/>
          </a:p>
        </p:txBody>
      </p:sp>
    </p:spTree>
    <p:extLst>
      <p:ext uri="{BB962C8B-B14F-4D97-AF65-F5344CB8AC3E}">
        <p14:creationId xmlns:p14="http://schemas.microsoft.com/office/powerpoint/2010/main" val="3720295122"/>
      </p:ext>
    </p:extLst>
  </p:cSld>
  <p:clrMapOvr>
    <a:masterClrMapping/>
  </p:clrMapOvr>
  <p:transition spd="slow" advTm="6926"/>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9" y="609600"/>
            <a:ext cx="5556804"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99910" y="758881"/>
            <a:ext cx="39559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5" y="2971800"/>
            <a:ext cx="5561656"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AC0F6723-761D-4677-A843-54E4D483764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0A28BDC-B572-47A3-A38D-FE9D04C073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86CA03E-082E-4C50-B474-9BCD11D1A3DA}"/>
              </a:ext>
            </a:extLst>
          </p:cNvPr>
          <p:cNvSpPr>
            <a:spLocks noGrp="1"/>
          </p:cNvSpPr>
          <p:nvPr>
            <p:ph type="sldNum" sz="quarter" idx="12"/>
          </p:nvPr>
        </p:nvSpPr>
        <p:spPr/>
        <p:txBody>
          <a:bodyPr/>
          <a:lstStyle>
            <a:lvl1pPr>
              <a:defRPr/>
            </a:lvl1pPr>
          </a:lstStyle>
          <a:p>
            <a:pPr>
              <a:defRPr/>
            </a:pPr>
            <a:fld id="{69E897DD-DA6A-4936-B124-87C93808C457}" type="slidenum">
              <a:rPr lang="en-US" altLang="en-US"/>
              <a:pPr>
                <a:defRPr/>
              </a:pPr>
              <a:t>‹#›</a:t>
            </a:fld>
            <a:endParaRPr lang="en-US" altLang="en-US"/>
          </a:p>
        </p:txBody>
      </p:sp>
    </p:spTree>
    <p:extLst>
      <p:ext uri="{BB962C8B-B14F-4D97-AF65-F5344CB8AC3E}">
        <p14:creationId xmlns:p14="http://schemas.microsoft.com/office/powerpoint/2010/main" val="260064708"/>
      </p:ext>
    </p:extLst>
  </p:cSld>
  <p:clrMapOvr>
    <a:masterClrMapping/>
  </p:clrMapOvr>
  <p:transition spd="slow" advTm="6926"/>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9A65136-BB99-4186-8760-D7ECC5F77B85}"/>
              </a:ext>
            </a:extLst>
          </p:cNvPr>
          <p:cNvSpPr>
            <a:spLocks noGrp="1"/>
          </p:cNvSpPr>
          <p:nvPr>
            <p:ph type="title"/>
          </p:nvPr>
        </p:nvSpPr>
        <p:spPr>
          <a:xfrm>
            <a:off x="914400" y="609600"/>
            <a:ext cx="1035208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F22F8AF-F304-4181-961B-E81A2ADEEDF2}"/>
              </a:ext>
            </a:extLst>
          </p:cNvPr>
          <p:cNvSpPr>
            <a:spLocks noGrp="1"/>
          </p:cNvSpPr>
          <p:nvPr>
            <p:ph type="body" idx="1"/>
          </p:nvPr>
        </p:nvSpPr>
        <p:spPr>
          <a:xfrm>
            <a:off x="914400" y="2095500"/>
            <a:ext cx="10352088" cy="3695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BAF8D0F-0631-42CA-867E-05C4100624C0}"/>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xmlns="" id="{DB09F88E-72FD-4FCF-9384-7269FCD45A9B}"/>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A6BA1699-21A9-472B-ADE2-6A63C20F4ADC}"/>
              </a:ext>
            </a:extLst>
          </p:cNvPr>
          <p:cNvSpPr>
            <a:spLocks noGrp="1"/>
          </p:cNvSpPr>
          <p:nvPr>
            <p:ph type="sldNum" sz="quarter" idx="4"/>
          </p:nvPr>
        </p:nvSpPr>
        <p:spPr>
          <a:xfrm>
            <a:off x="10514013" y="5883275"/>
            <a:ext cx="7524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a:defRPr/>
            </a:pPr>
            <a:fld id="{AF0D06FF-04E8-469A-9BDE-AE1AD476B00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6" r:id="rId12"/>
    <p:sldLayoutId id="2147484321" r:id="rId13"/>
    <p:sldLayoutId id="2147484322" r:id="rId14"/>
    <p:sldLayoutId id="2147484323" r:id="rId15"/>
    <p:sldLayoutId id="2147484324" r:id="rId16"/>
    <p:sldLayoutId id="2147484325" r:id="rId17"/>
  </p:sldLayoutIdLst>
  <p:transition spd="slow" advTm="6926"/>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Arial" panose="020B0604020202020204" pitchFamily="34" charset="0"/>
          <a:ea typeface="+mj-ea"/>
          <a:cs typeface="+mj-cs"/>
        </a:defRPr>
      </a:lvl1pPr>
      <a:lvl2pPr algn="ctr" rtl="0" eaLnBrk="0" fontAlgn="base" hangingPunct="0">
        <a:lnSpc>
          <a:spcPct val="90000"/>
        </a:lnSpc>
        <a:spcBef>
          <a:spcPct val="0"/>
        </a:spcBef>
        <a:spcAft>
          <a:spcPct val="0"/>
        </a:spcAft>
        <a:defRPr sz="3400" b="1">
          <a:solidFill>
            <a:schemeClr val="tx1"/>
          </a:solidFill>
          <a:latin typeface="Arial" charset="0"/>
        </a:defRPr>
      </a:lvl2pPr>
      <a:lvl3pPr algn="ctr" rtl="0" eaLnBrk="0" fontAlgn="base" hangingPunct="0">
        <a:lnSpc>
          <a:spcPct val="90000"/>
        </a:lnSpc>
        <a:spcBef>
          <a:spcPct val="0"/>
        </a:spcBef>
        <a:spcAft>
          <a:spcPct val="0"/>
        </a:spcAft>
        <a:defRPr sz="3400" b="1">
          <a:solidFill>
            <a:schemeClr val="tx1"/>
          </a:solidFill>
          <a:latin typeface="Arial" charset="0"/>
        </a:defRPr>
      </a:lvl3pPr>
      <a:lvl4pPr algn="ctr" rtl="0" eaLnBrk="0" fontAlgn="base" hangingPunct="0">
        <a:lnSpc>
          <a:spcPct val="90000"/>
        </a:lnSpc>
        <a:spcBef>
          <a:spcPct val="0"/>
        </a:spcBef>
        <a:spcAft>
          <a:spcPct val="0"/>
        </a:spcAft>
        <a:defRPr sz="3400" b="1">
          <a:solidFill>
            <a:schemeClr val="tx1"/>
          </a:solidFill>
          <a:latin typeface="Arial" charset="0"/>
        </a:defRPr>
      </a:lvl4pPr>
      <a:lvl5pPr algn="ctr" rtl="0" eaLnBrk="0" fontAlgn="base" hangingPunct="0">
        <a:lnSpc>
          <a:spcPct val="90000"/>
        </a:lnSpc>
        <a:spcBef>
          <a:spcPct val="0"/>
        </a:spcBef>
        <a:spcAft>
          <a:spcPct val="0"/>
        </a:spcAft>
        <a:defRPr sz="3400" b="1">
          <a:solidFill>
            <a:schemeClr val="tx1"/>
          </a:solidFill>
          <a:latin typeface="Arial" charset="0"/>
        </a:defRPr>
      </a:lvl5pPr>
      <a:lvl6pPr marL="457200" algn="ctr" rtl="0" fontAlgn="base">
        <a:lnSpc>
          <a:spcPct val="90000"/>
        </a:lnSpc>
        <a:spcBef>
          <a:spcPct val="0"/>
        </a:spcBef>
        <a:spcAft>
          <a:spcPct val="0"/>
        </a:spcAft>
        <a:defRPr sz="3400" b="1">
          <a:solidFill>
            <a:schemeClr val="tx1"/>
          </a:solidFill>
          <a:latin typeface="Arial" charset="0"/>
        </a:defRPr>
      </a:lvl6pPr>
      <a:lvl7pPr marL="914400" algn="ctr" rtl="0" fontAlgn="base">
        <a:lnSpc>
          <a:spcPct val="90000"/>
        </a:lnSpc>
        <a:spcBef>
          <a:spcPct val="0"/>
        </a:spcBef>
        <a:spcAft>
          <a:spcPct val="0"/>
        </a:spcAft>
        <a:defRPr sz="3400" b="1">
          <a:solidFill>
            <a:schemeClr val="tx1"/>
          </a:solidFill>
          <a:latin typeface="Arial" charset="0"/>
        </a:defRPr>
      </a:lvl7pPr>
      <a:lvl8pPr marL="1371600" algn="ctr" rtl="0" fontAlgn="base">
        <a:lnSpc>
          <a:spcPct val="90000"/>
        </a:lnSpc>
        <a:spcBef>
          <a:spcPct val="0"/>
        </a:spcBef>
        <a:spcAft>
          <a:spcPct val="0"/>
        </a:spcAft>
        <a:defRPr sz="3400" b="1">
          <a:solidFill>
            <a:schemeClr val="tx1"/>
          </a:solidFill>
          <a:latin typeface="Arial" charset="0"/>
        </a:defRPr>
      </a:lvl8pPr>
      <a:lvl9pPr marL="1828800" algn="ctr" rtl="0" fontAlgn="base">
        <a:lnSpc>
          <a:spcPct val="90000"/>
        </a:lnSpc>
        <a:spcBef>
          <a:spcPct val="0"/>
        </a:spcBef>
        <a:spcAft>
          <a:spcPct val="0"/>
        </a:spcAft>
        <a:defRPr sz="3400" b="1">
          <a:solidFill>
            <a:schemeClr val="tx1"/>
          </a:solidFill>
          <a:latin typeface="Arial"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xmlns="" id="{18BD21F8-8F4C-4130-9B23-410BB7B11DE9}"/>
              </a:ext>
            </a:extLst>
          </p:cNvPr>
          <p:cNvSpPr>
            <a:spLocks noGrp="1" noChangeArrowheads="1"/>
          </p:cNvSpPr>
          <p:nvPr>
            <p:ph type="ctrTitle"/>
          </p:nvPr>
        </p:nvSpPr>
        <p:spPr>
          <a:xfrm>
            <a:off x="5791200" y="914400"/>
            <a:ext cx="5867400" cy="2286000"/>
          </a:xfrm>
        </p:spPr>
        <p:txBody>
          <a:bodyPr>
            <a:normAutofit fontScale="90000"/>
          </a:bodyPr>
          <a:lstStyle/>
          <a:p>
            <a:pPr eaLnBrk="1" fontAlgn="auto" hangingPunct="1">
              <a:spcAft>
                <a:spcPts val="0"/>
              </a:spcAft>
              <a:defRPr/>
            </a:pPr>
            <a:r>
              <a:rPr lang="en-US" altLang="en-US" dirty="0">
                <a:solidFill>
                  <a:srgbClr val="193764"/>
                </a:solidFill>
                <a:effectLst/>
              </a:rPr>
              <a:t>Separating Inflow Reduction and Infiltration Removal</a:t>
            </a:r>
          </a:p>
        </p:txBody>
      </p:sp>
      <p:sp>
        <p:nvSpPr>
          <p:cNvPr id="5123" name="Rectangle 1027">
            <a:extLst>
              <a:ext uri="{FF2B5EF4-FFF2-40B4-BE49-F238E27FC236}">
                <a16:creationId xmlns:a16="http://schemas.microsoft.com/office/drawing/2014/main" xmlns="" id="{B1F5BA13-C4FA-4021-B8E6-71BD2F101FAF}"/>
              </a:ext>
            </a:extLst>
          </p:cNvPr>
          <p:cNvSpPr>
            <a:spLocks noGrp="1" noChangeArrowheads="1"/>
          </p:cNvSpPr>
          <p:nvPr>
            <p:ph type="subTitle" idx="1"/>
          </p:nvPr>
        </p:nvSpPr>
        <p:spPr bwMode="auto">
          <a:xfrm>
            <a:off x="-381000" y="3581400"/>
            <a:ext cx="7772400" cy="3657600"/>
          </a:xfrm>
        </p:spPr>
        <p:txBody>
          <a:bodyPr wrap="square" numCol="1" anchor="t" anchorCtr="0" compatLnSpc="1">
            <a:prstTxWarp prst="textNoShape">
              <a:avLst/>
            </a:prstTxWarp>
          </a:bodyPr>
          <a:lstStyle/>
          <a:p>
            <a:pPr eaLnBrk="1" hangingPunct="1">
              <a:spcBef>
                <a:spcPts val="300"/>
              </a:spcBef>
            </a:pPr>
            <a:r>
              <a:rPr lang="en-US" altLang="en-US" b="1">
                <a:solidFill>
                  <a:srgbClr val="193764"/>
                </a:solidFill>
                <a:effectLst/>
              </a:rPr>
              <a:t>Eric McRoberts, Dion Vlasak | USSI, Inc. </a:t>
            </a:r>
          </a:p>
          <a:p>
            <a:pPr eaLnBrk="1" hangingPunct="1">
              <a:spcBef>
                <a:spcPts val="300"/>
              </a:spcBef>
            </a:pPr>
            <a:endParaRPr lang="en-US" altLang="en-US" b="1">
              <a:solidFill>
                <a:srgbClr val="193764"/>
              </a:solidFill>
              <a:effectLst/>
            </a:endParaRPr>
          </a:p>
          <a:p>
            <a:pPr eaLnBrk="1" hangingPunct="1">
              <a:spcBef>
                <a:spcPts val="300"/>
              </a:spcBef>
            </a:pPr>
            <a:r>
              <a:rPr lang="en-US" altLang="en-US" sz="1600" b="1">
                <a:solidFill>
                  <a:srgbClr val="193764"/>
                </a:solidFill>
                <a:effectLst/>
              </a:rPr>
              <a:t>Frederick Bloetscher, PhD, PE  | Florida Atlantic University</a:t>
            </a:r>
          </a:p>
          <a:p>
            <a:pPr eaLnBrk="1" hangingPunct="1">
              <a:spcBef>
                <a:spcPts val="300"/>
              </a:spcBef>
            </a:pPr>
            <a:endParaRPr lang="en-US" altLang="en-US" sz="1600" b="1">
              <a:solidFill>
                <a:srgbClr val="193764"/>
              </a:solidFill>
              <a:effectLst/>
            </a:endParaRPr>
          </a:p>
        </p:txBody>
      </p:sp>
    </p:spTree>
  </p:cSld>
  <p:clrMapOvr>
    <a:masterClrMapping/>
  </p:clrMapOvr>
  <p:transition spd="slow" advTm="6926"/>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1028">
            <a:extLst>
              <a:ext uri="{FF2B5EF4-FFF2-40B4-BE49-F238E27FC236}">
                <a16:creationId xmlns:a16="http://schemas.microsoft.com/office/drawing/2014/main" xmlns="" id="{FBE5FDF3-FB97-49DD-A1B7-C7AC7BC2856D}"/>
              </a:ext>
            </a:extLst>
          </p:cNvPr>
          <p:cNvSpPr txBox="1">
            <a:spLocks noChangeArrowheads="1"/>
          </p:cNvSpPr>
          <p:nvPr/>
        </p:nvSpPr>
        <p:spPr bwMode="auto">
          <a:xfrm>
            <a:off x="0" y="35560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Sewer Flows V. Rainfall</a:t>
            </a:r>
            <a:br>
              <a:rPr lang="en-US" altLang="en-US" sz="4500" b="1">
                <a:solidFill>
                  <a:srgbClr val="C2272D"/>
                </a:solidFill>
              </a:rPr>
            </a:br>
            <a:r>
              <a:rPr lang="en-US" altLang="en-US" sz="4500" b="1">
                <a:solidFill>
                  <a:srgbClr val="C2272D"/>
                </a:solidFill>
              </a:rPr>
              <a:t>We Can See…INFLOW!</a:t>
            </a:r>
          </a:p>
        </p:txBody>
      </p:sp>
      <p:pic>
        <p:nvPicPr>
          <p:cNvPr id="3" name="Picture 2">
            <a:extLst>
              <a:ext uri="{FF2B5EF4-FFF2-40B4-BE49-F238E27FC236}">
                <a16:creationId xmlns:a16="http://schemas.microsoft.com/office/drawing/2014/main" xmlns="" id="{30B8D93D-239D-45A1-AA6A-A4BAD3D67202}"/>
              </a:ext>
            </a:extLst>
          </p:cNvPr>
          <p:cNvPicPr>
            <a:picLocks noChangeAspect="1"/>
          </p:cNvPicPr>
          <p:nvPr/>
        </p:nvPicPr>
        <p:blipFill>
          <a:blip r:embed="rId4"/>
          <a:stretch>
            <a:fillRect/>
          </a:stretch>
        </p:blipFill>
        <p:spPr>
          <a:xfrm>
            <a:off x="469900" y="1866900"/>
            <a:ext cx="5765800" cy="3968750"/>
          </a:xfrm>
          <a:prstGeom prst="rect">
            <a:avLst/>
          </a:prstGeom>
          <a:effectLst>
            <a:outerShdw blurRad="50800" dist="38100" dir="2700000" algn="tl" rotWithShape="0">
              <a:srgbClr val="193764">
                <a:alpha val="40000"/>
              </a:srgbClr>
            </a:outerShdw>
          </a:effectLst>
        </p:spPr>
      </p:pic>
      <p:sp>
        <p:nvSpPr>
          <p:cNvPr id="6" name="TextBox 5">
            <a:extLst>
              <a:ext uri="{FF2B5EF4-FFF2-40B4-BE49-F238E27FC236}">
                <a16:creationId xmlns:a16="http://schemas.microsoft.com/office/drawing/2014/main" xmlns="" id="{3A66F999-BC04-43F8-96E2-7368C38963F1}"/>
              </a:ext>
            </a:extLst>
          </p:cNvPr>
          <p:cNvSpPr txBox="1"/>
          <p:nvPr/>
        </p:nvSpPr>
        <p:spPr>
          <a:xfrm>
            <a:off x="6508750" y="2019300"/>
            <a:ext cx="5410200" cy="3816350"/>
          </a:xfrm>
          <a:prstGeom prst="rect">
            <a:avLst/>
          </a:prstGeom>
          <a:noFill/>
        </p:spPr>
        <p:txBody>
          <a:bodyPr>
            <a:spAutoFit/>
          </a:bodyPr>
          <a:lstStyle/>
          <a:p>
            <a:pPr marL="342900" indent="-342900">
              <a:buFont typeface="Arial" panose="020B0604020202020204" pitchFamily="34" charset="0"/>
              <a:buChar char="•"/>
              <a:defRPr/>
            </a:pPr>
            <a:r>
              <a:rPr lang="en-US" sz="2200" dirty="0">
                <a:solidFill>
                  <a:srgbClr val="193764"/>
                </a:solidFill>
              </a:rPr>
              <a:t>Sewer flow peaks during rain events.</a:t>
            </a:r>
          </a:p>
          <a:p>
            <a:pPr marL="342900" indent="-342900">
              <a:buFont typeface="Arial" panose="020B0604020202020204" pitchFamily="34" charset="0"/>
              <a:buChar char="•"/>
              <a:defRPr/>
            </a:pPr>
            <a:r>
              <a:rPr lang="en-US" sz="2200" dirty="0">
                <a:solidFill>
                  <a:srgbClr val="193764"/>
                </a:solidFill>
              </a:rPr>
              <a:t>The size of the storm event matters - </a:t>
            </a:r>
            <a:br>
              <a:rPr lang="en-US" sz="2200" dirty="0">
                <a:solidFill>
                  <a:srgbClr val="193764"/>
                </a:solidFill>
              </a:rPr>
            </a:br>
            <a:r>
              <a:rPr lang="en-US" sz="2200" dirty="0">
                <a:solidFill>
                  <a:srgbClr val="193764"/>
                </a:solidFill>
              </a:rPr>
              <a:t>A larger storm event will create </a:t>
            </a:r>
            <a:br>
              <a:rPr lang="en-US" sz="2200" dirty="0">
                <a:solidFill>
                  <a:srgbClr val="193764"/>
                </a:solidFill>
              </a:rPr>
            </a:br>
            <a:r>
              <a:rPr lang="en-US" sz="2200" dirty="0">
                <a:solidFill>
                  <a:srgbClr val="193764"/>
                </a:solidFill>
              </a:rPr>
              <a:t>more inflow.</a:t>
            </a:r>
          </a:p>
          <a:p>
            <a:pPr marL="342900" indent="-342900">
              <a:buFont typeface="Arial" panose="020B0604020202020204" pitchFamily="34" charset="0"/>
              <a:buChar char="•"/>
              <a:defRPr/>
            </a:pPr>
            <a:r>
              <a:rPr lang="en-US" sz="2200" dirty="0">
                <a:solidFill>
                  <a:srgbClr val="193764"/>
                </a:solidFill>
              </a:rPr>
              <a:t>During storm events, wastewater flow is linearly related to rainfall.</a:t>
            </a:r>
          </a:p>
          <a:p>
            <a:pPr marL="342900" indent="-342900">
              <a:buFont typeface="Arial" panose="020B0604020202020204" pitchFamily="34" charset="0"/>
              <a:buChar char="•"/>
              <a:defRPr/>
            </a:pPr>
            <a:r>
              <a:rPr lang="en-US" sz="2200" dirty="0">
                <a:solidFill>
                  <a:srgbClr val="193764"/>
                </a:solidFill>
              </a:rPr>
              <a:t>Based on an analysis of flow vs. </a:t>
            </a:r>
            <a:br>
              <a:rPr lang="en-US" sz="2200" dirty="0">
                <a:solidFill>
                  <a:srgbClr val="193764"/>
                </a:solidFill>
              </a:rPr>
            </a:br>
            <a:r>
              <a:rPr lang="en-US" sz="2200" dirty="0">
                <a:solidFill>
                  <a:srgbClr val="193764"/>
                </a:solidFill>
              </a:rPr>
              <a:t>rainfall graphs from pre and post construction activities inflow reduction will be calculated.</a:t>
            </a:r>
          </a:p>
          <a:p>
            <a:pPr>
              <a:defRPr/>
            </a:pPr>
            <a:endParaRPr lang="en-US" sz="2200" dirty="0">
              <a:solidFill>
                <a:srgbClr val="193764"/>
              </a:solidFill>
            </a:endParaRPr>
          </a:p>
        </p:txBody>
      </p:sp>
      <p:sp>
        <p:nvSpPr>
          <p:cNvPr id="19461" name="TextBox 6">
            <a:extLst>
              <a:ext uri="{FF2B5EF4-FFF2-40B4-BE49-F238E27FC236}">
                <a16:creationId xmlns:a16="http://schemas.microsoft.com/office/drawing/2014/main" xmlns="" id="{EE684789-1550-4A71-8D66-2B6B38C1A8F6}"/>
              </a:ext>
            </a:extLst>
          </p:cNvPr>
          <p:cNvSpPr txBox="1">
            <a:spLocks noChangeArrowheads="1"/>
          </p:cNvSpPr>
          <p:nvPr/>
        </p:nvSpPr>
        <p:spPr bwMode="auto">
          <a:xfrm>
            <a:off x="609600" y="59436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400" b="1">
                <a:solidFill>
                  <a:srgbClr val="C2272D"/>
                </a:solidFill>
              </a:rPr>
              <a:t>Potential Sanitary Sewer Overflows</a:t>
            </a:r>
          </a:p>
        </p:txBody>
      </p:sp>
    </p:spTree>
  </p:cSld>
  <p:clrMapOvr>
    <a:masterClrMapping/>
  </p:clrMapOvr>
  <p:transition spd="slow" advTm="6926"/>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4" name="Picture 2">
            <a:extLst>
              <a:ext uri="{FF2B5EF4-FFF2-40B4-BE49-F238E27FC236}">
                <a16:creationId xmlns:a16="http://schemas.microsoft.com/office/drawing/2014/main" xmlns="" id="{0F244353-4FE4-437E-B11B-B627A3B8713B}"/>
              </a:ext>
            </a:extLst>
          </p:cNvPr>
          <p:cNvPicPr>
            <a:picLocks noChangeArrowheads="1"/>
          </p:cNvPicPr>
          <p:nvPr/>
        </p:nvPicPr>
        <p:blipFill>
          <a:blip r:embed="rId3"/>
          <a:srcRect/>
          <a:stretch>
            <a:fillRect/>
          </a:stretch>
        </p:blipFill>
        <p:spPr bwMode="auto">
          <a:xfrm>
            <a:off x="381000" y="1352550"/>
            <a:ext cx="7086600" cy="4649788"/>
          </a:xfrm>
          <a:prstGeom prst="rect">
            <a:avLst/>
          </a:prstGeom>
          <a:noFill/>
          <a:ln w="9525">
            <a:solidFill>
              <a:srgbClr val="193764"/>
            </a:solidFill>
            <a:miter lim="800000"/>
            <a:headEnd/>
            <a:tailEnd/>
          </a:ln>
          <a:effectLst>
            <a:outerShdw blurRad="50800" dist="38100" dir="2700000" algn="tl" rotWithShape="0">
              <a:prstClr val="black">
                <a:alpha val="40000"/>
              </a:prstClr>
            </a:outerShdw>
          </a:effectLst>
        </p:spPr>
      </p:pic>
      <p:sp>
        <p:nvSpPr>
          <p:cNvPr id="21507" name="Rectangle 1028">
            <a:extLst>
              <a:ext uri="{FF2B5EF4-FFF2-40B4-BE49-F238E27FC236}">
                <a16:creationId xmlns:a16="http://schemas.microsoft.com/office/drawing/2014/main" xmlns="" id="{C5FA287C-A0F9-4A49-AC1F-69F5A260422B}"/>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Flows Get Worse With Time</a:t>
            </a:r>
          </a:p>
        </p:txBody>
      </p:sp>
      <p:sp>
        <p:nvSpPr>
          <p:cNvPr id="21508" name="TextBox 3">
            <a:extLst>
              <a:ext uri="{FF2B5EF4-FFF2-40B4-BE49-F238E27FC236}">
                <a16:creationId xmlns:a16="http://schemas.microsoft.com/office/drawing/2014/main" xmlns="" id="{4FB20C11-8A9E-4B4B-A27A-607E9CD5AAE4}"/>
              </a:ext>
            </a:extLst>
          </p:cNvPr>
          <p:cNvSpPr txBox="1">
            <a:spLocks noChangeArrowheads="1"/>
          </p:cNvSpPr>
          <p:nvPr/>
        </p:nvSpPr>
        <p:spPr bwMode="auto">
          <a:xfrm>
            <a:off x="7886700" y="1752600"/>
            <a:ext cx="3886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a:solidFill>
                  <a:srgbClr val="193764"/>
                </a:solidFill>
              </a:rPr>
              <a:t>Track rainfall vs Flow - Data from a utility/no growth shows how the deterioration of the sewer system increases flow to treatment plants.  </a:t>
            </a:r>
          </a:p>
          <a:p>
            <a:pPr>
              <a:lnSpc>
                <a:spcPct val="100000"/>
              </a:lnSpc>
              <a:spcBef>
                <a:spcPct val="0"/>
              </a:spcBef>
              <a:buFontTx/>
              <a:buNone/>
            </a:pPr>
            <a:endParaRPr lang="en-US" altLang="en-US" sz="2700">
              <a:solidFill>
                <a:srgbClr val="193764"/>
              </a:solidFill>
            </a:endParaRPr>
          </a:p>
        </p:txBody>
      </p:sp>
    </p:spTree>
  </p:cSld>
  <p:clrMapOvr>
    <a:masterClrMapping/>
  </p:clrMapOvr>
  <p:transition spd="slow" advTm="6926"/>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9" name="Rectangle 1029">
            <a:extLst>
              <a:ext uri="{FF2B5EF4-FFF2-40B4-BE49-F238E27FC236}">
                <a16:creationId xmlns:a16="http://schemas.microsoft.com/office/drawing/2014/main" xmlns="" id="{C2F2EEFF-A4B2-45E4-B70A-7C1B80BD4EB1}"/>
              </a:ext>
            </a:extLst>
          </p:cNvPr>
          <p:cNvSpPr>
            <a:spLocks noGrp="1" noChangeArrowheads="1"/>
          </p:cNvSpPr>
          <p:nvPr>
            <p:ph sz="half" idx="1"/>
          </p:nvPr>
        </p:nvSpPr>
        <p:spPr>
          <a:xfrm>
            <a:off x="0" y="2514600"/>
            <a:ext cx="12192000" cy="838200"/>
          </a:xfrm>
        </p:spPr>
        <p:txBody>
          <a:bodyPr>
            <a:normAutofit lnSpcReduction="10000"/>
          </a:bodyPr>
          <a:lstStyle/>
          <a:p>
            <a:pPr marL="45720" indent="0" algn="ctr">
              <a:buFont typeface="Arial" panose="020B0604020202020204" pitchFamily="34" charset="0"/>
              <a:buNone/>
              <a:defRPr/>
            </a:pPr>
            <a:r>
              <a:rPr lang="en-US" sz="4500" b="1" dirty="0">
                <a:solidFill>
                  <a:srgbClr val="C2272D"/>
                </a:solidFill>
                <a:effectLst/>
              </a:rPr>
              <a:t>DEP and SSES Policy Changes </a:t>
            </a:r>
          </a:p>
        </p:txBody>
      </p:sp>
    </p:spTree>
    <p:extLst>
      <p:ext uri="{BB962C8B-B14F-4D97-AF65-F5344CB8AC3E}">
        <p14:creationId xmlns:p14="http://schemas.microsoft.com/office/powerpoint/2010/main" val="3835368559"/>
      </p:ext>
    </p:extLst>
  </p:cSld>
  <p:clrMapOvr>
    <a:masterClrMapping/>
  </p:clrMapOvr>
  <p:transition spd="slow" advTm="6926"/>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The Legislature Passed a SB712:  SSOs</a:t>
            </a:r>
          </a:p>
        </p:txBody>
      </p:sp>
      <p:sp>
        <p:nvSpPr>
          <p:cNvPr id="11267" name="TextBox 1">
            <a:extLst>
              <a:ext uri="{FF2B5EF4-FFF2-40B4-BE49-F238E27FC236}">
                <a16:creationId xmlns:a16="http://schemas.microsoft.com/office/drawing/2014/main" xmlns="" id="{43DDB164-564F-41F4-A7C2-61CC08FAA25B}"/>
              </a:ext>
            </a:extLst>
          </p:cNvPr>
          <p:cNvSpPr txBox="1">
            <a:spLocks noChangeArrowheads="1"/>
          </p:cNvSpPr>
          <p:nvPr/>
        </p:nvSpPr>
        <p:spPr bwMode="auto">
          <a:xfrm>
            <a:off x="762000" y="1089367"/>
            <a:ext cx="11201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endParaRPr lang="en-US" altLang="en-US" sz="2700" b="1" dirty="0">
              <a:solidFill>
                <a:srgbClr val="193764"/>
              </a:solidFill>
            </a:endParaRPr>
          </a:p>
          <a:p>
            <a:pPr marL="457200" indent="-457200">
              <a:lnSpc>
                <a:spcPct val="100000"/>
              </a:lnSpc>
              <a:spcBef>
                <a:spcPct val="0"/>
              </a:spcBef>
            </a:pPr>
            <a:r>
              <a:rPr lang="en-US" altLang="en-US" sz="2700" dirty="0">
                <a:solidFill>
                  <a:srgbClr val="193764"/>
                </a:solidFill>
              </a:rPr>
              <a:t>Passed unanimously during the 2020 Legislative Session.</a:t>
            </a:r>
          </a:p>
          <a:p>
            <a:pPr marL="457200" indent="-457200">
              <a:lnSpc>
                <a:spcPct val="100000"/>
              </a:lnSpc>
              <a:spcBef>
                <a:spcPct val="0"/>
              </a:spcBef>
            </a:pPr>
            <a:r>
              <a:rPr lang="en-US" altLang="en-US" sz="2700" dirty="0">
                <a:solidFill>
                  <a:srgbClr val="193764"/>
                </a:solidFill>
              </a:rPr>
              <a:t>The issue results from the Pinellas County overflows in 2015, but also Largo, Gulfport, St. Petersburg, Clearwater, St. Augustine, JEA.</a:t>
            </a:r>
          </a:p>
          <a:p>
            <a:pPr marL="457200" indent="-457200">
              <a:lnSpc>
                <a:spcPct val="100000"/>
              </a:lnSpc>
              <a:spcBef>
                <a:spcPct val="0"/>
              </a:spcBef>
            </a:pPr>
            <a:r>
              <a:rPr lang="en-US" altLang="en-US" sz="2700" dirty="0">
                <a:solidFill>
                  <a:srgbClr val="193764"/>
                </a:solidFill>
              </a:rPr>
              <a:t>The department shall adopt rules to reasonably limit, reduce, and eliminate domestic wastewater collection and transmission system pipe leakages and inflow and infiltration. </a:t>
            </a:r>
          </a:p>
          <a:p>
            <a:pPr>
              <a:lnSpc>
                <a:spcPct val="100000"/>
              </a:lnSpc>
              <a:spcBef>
                <a:spcPct val="0"/>
              </a:spcBef>
              <a:buFontTx/>
              <a:buNone/>
            </a:pPr>
            <a:endParaRPr lang="en-US" altLang="en-US" sz="2700" dirty="0">
              <a:solidFill>
                <a:srgbClr val="193764"/>
              </a:solidFill>
            </a:endParaRPr>
          </a:p>
        </p:txBody>
      </p:sp>
      <p:sp>
        <p:nvSpPr>
          <p:cNvPr id="3" name="TextBox 2">
            <a:extLst>
              <a:ext uri="{FF2B5EF4-FFF2-40B4-BE49-F238E27FC236}">
                <a16:creationId xmlns:a16="http://schemas.microsoft.com/office/drawing/2014/main" xmlns="" id="{649C78DA-F92A-45E8-B2B3-A1838BC1B963}"/>
              </a:ext>
            </a:extLst>
          </p:cNvPr>
          <p:cNvSpPr txBox="1"/>
          <p:nvPr/>
        </p:nvSpPr>
        <p:spPr>
          <a:xfrm>
            <a:off x="1034532" y="5522527"/>
            <a:ext cx="6248400" cy="1036181"/>
          </a:xfrm>
          <a:prstGeom prst="rect">
            <a:avLst/>
          </a:prstGeom>
          <a:noFill/>
        </p:spPr>
        <p:txBody>
          <a:bodyPr wrap="square" rtlCol="0">
            <a:spAutoFit/>
          </a:bodyPr>
          <a:lstStyle/>
          <a:p>
            <a:pPr>
              <a:lnSpc>
                <a:spcPts val="2600"/>
              </a:lnSpc>
            </a:pPr>
            <a:r>
              <a:rPr lang="en-US" altLang="en-US" dirty="0">
                <a:solidFill>
                  <a:srgbClr val="193764"/>
                </a:solidFill>
              </a:rPr>
              <a:t/>
            </a:r>
            <a:br>
              <a:rPr lang="en-US" altLang="en-US" dirty="0">
                <a:solidFill>
                  <a:srgbClr val="193764"/>
                </a:solidFill>
              </a:rPr>
            </a:br>
            <a:r>
              <a:rPr lang="en-US" altLang="en-US" sz="2800" dirty="0">
                <a:solidFill>
                  <a:srgbClr val="193764"/>
                </a:solidFill>
              </a:rPr>
              <a:t>for sanitary sewer overflows (SSO)</a:t>
            </a:r>
          </a:p>
          <a:p>
            <a:endParaRPr lang="en-US" dirty="0"/>
          </a:p>
        </p:txBody>
      </p:sp>
      <p:sp>
        <p:nvSpPr>
          <p:cNvPr id="4" name="TextBox 3">
            <a:extLst>
              <a:ext uri="{FF2B5EF4-FFF2-40B4-BE49-F238E27FC236}">
                <a16:creationId xmlns:a16="http://schemas.microsoft.com/office/drawing/2014/main" xmlns="" id="{B5FF6B23-14D8-4012-A13C-5F2FB892C067}"/>
              </a:ext>
            </a:extLst>
          </p:cNvPr>
          <p:cNvSpPr txBox="1"/>
          <p:nvPr/>
        </p:nvSpPr>
        <p:spPr>
          <a:xfrm>
            <a:off x="4044432" y="4505687"/>
            <a:ext cx="3962400" cy="1323439"/>
          </a:xfrm>
          <a:prstGeom prst="rect">
            <a:avLst/>
          </a:prstGeom>
          <a:noFill/>
        </p:spPr>
        <p:txBody>
          <a:bodyPr wrap="square" rtlCol="0">
            <a:spAutoFit/>
          </a:bodyPr>
          <a:lstStyle/>
          <a:p>
            <a:pPr>
              <a:lnSpc>
                <a:spcPts val="4800"/>
              </a:lnSpc>
            </a:pPr>
            <a:r>
              <a:rPr lang="en-US" altLang="en-US" sz="4000" b="1" dirty="0">
                <a:solidFill>
                  <a:srgbClr val="193764"/>
                </a:solidFill>
              </a:rPr>
              <a:t>INCREASE IN </a:t>
            </a:r>
            <a:r>
              <a:rPr lang="en-US" altLang="en-US" sz="4800" b="1" dirty="0">
                <a:solidFill>
                  <a:srgbClr val="193764"/>
                </a:solidFill>
              </a:rPr>
              <a:t>PENALTIES</a:t>
            </a:r>
            <a:endParaRPr lang="en-US" sz="4800" b="1" dirty="0"/>
          </a:p>
        </p:txBody>
      </p:sp>
      <p:sp>
        <p:nvSpPr>
          <p:cNvPr id="7" name="TextBox 6">
            <a:extLst>
              <a:ext uri="{FF2B5EF4-FFF2-40B4-BE49-F238E27FC236}">
                <a16:creationId xmlns:a16="http://schemas.microsoft.com/office/drawing/2014/main" xmlns="" id="{2F4DB4A5-FE1F-475B-B1D9-0F1B22677CB2}"/>
              </a:ext>
            </a:extLst>
          </p:cNvPr>
          <p:cNvSpPr txBox="1"/>
          <p:nvPr/>
        </p:nvSpPr>
        <p:spPr>
          <a:xfrm>
            <a:off x="786882" y="4356959"/>
            <a:ext cx="4953000" cy="1569660"/>
          </a:xfrm>
          <a:prstGeom prst="rect">
            <a:avLst/>
          </a:prstGeom>
          <a:noFill/>
        </p:spPr>
        <p:txBody>
          <a:bodyPr wrap="square" rtlCol="0">
            <a:spAutoFit/>
          </a:bodyPr>
          <a:lstStyle/>
          <a:p>
            <a:r>
              <a:rPr lang="en-US" altLang="en-US" sz="9600" b="1" dirty="0">
                <a:solidFill>
                  <a:srgbClr val="193764"/>
                </a:solidFill>
              </a:rPr>
              <a:t>100%</a:t>
            </a:r>
            <a:endParaRPr lang="en-US" dirty="0"/>
          </a:p>
        </p:txBody>
      </p:sp>
    </p:spTree>
    <p:extLst>
      <p:ext uri="{BB962C8B-B14F-4D97-AF65-F5344CB8AC3E}">
        <p14:creationId xmlns:p14="http://schemas.microsoft.com/office/powerpoint/2010/main" val="3177834747"/>
      </p:ext>
    </p:extLst>
  </p:cSld>
  <p:clrMapOvr>
    <a:masterClrMapping/>
  </p:clrMapOvr>
  <p:transition spd="slow" advTm="6926"/>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SSOs</a:t>
            </a:r>
          </a:p>
        </p:txBody>
      </p:sp>
      <p:sp>
        <p:nvSpPr>
          <p:cNvPr id="11267" name="TextBox 1">
            <a:extLst>
              <a:ext uri="{FF2B5EF4-FFF2-40B4-BE49-F238E27FC236}">
                <a16:creationId xmlns:a16="http://schemas.microsoft.com/office/drawing/2014/main" xmlns="" id="{43DDB164-564F-41F4-A7C2-61CC08FAA25B}"/>
              </a:ext>
            </a:extLst>
          </p:cNvPr>
          <p:cNvSpPr txBox="1">
            <a:spLocks noChangeArrowheads="1"/>
          </p:cNvSpPr>
          <p:nvPr/>
        </p:nvSpPr>
        <p:spPr bwMode="auto">
          <a:xfrm>
            <a:off x="762000" y="912674"/>
            <a:ext cx="11201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None/>
            </a:pPr>
            <a:endParaRPr lang="en-US" altLang="en-US" sz="2700" b="1" dirty="0">
              <a:solidFill>
                <a:srgbClr val="193764"/>
              </a:solidFill>
            </a:endParaRPr>
          </a:p>
          <a:p>
            <a:pPr>
              <a:lnSpc>
                <a:spcPct val="100000"/>
              </a:lnSpc>
              <a:spcBef>
                <a:spcPct val="0"/>
              </a:spcBef>
              <a:buNone/>
            </a:pPr>
            <a:r>
              <a:rPr lang="en-US" altLang="en-US" sz="2700" dirty="0">
                <a:solidFill>
                  <a:srgbClr val="193764"/>
                </a:solidFill>
              </a:rPr>
              <a:t>A sanitary sewer overflow can spill domestic wastewater out of manholes, onto streets and into stormwater systems or surface water bodies before it is able to reach a treatment facility</a:t>
            </a:r>
          </a:p>
        </p:txBody>
      </p:sp>
      <p:pic>
        <p:nvPicPr>
          <p:cNvPr id="10" name="Graphic 9">
            <a:extLst>
              <a:ext uri="{FF2B5EF4-FFF2-40B4-BE49-F238E27FC236}">
                <a16:creationId xmlns:a16="http://schemas.microsoft.com/office/drawing/2014/main" xmlns="" id="{4AD30461-31C3-468B-A334-2A82A19B484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4800" y="2971800"/>
            <a:ext cx="8325413" cy="3810000"/>
          </a:xfrm>
          <a:prstGeom prst="rect">
            <a:avLst/>
          </a:prstGeom>
        </p:spPr>
      </p:pic>
      <p:sp>
        <p:nvSpPr>
          <p:cNvPr id="6" name="TextBox 5">
            <a:extLst>
              <a:ext uri="{FF2B5EF4-FFF2-40B4-BE49-F238E27FC236}">
                <a16:creationId xmlns:a16="http://schemas.microsoft.com/office/drawing/2014/main" xmlns="" id="{C2C9BBCE-F72B-4FD0-87D7-BCBD5A5CF816}"/>
              </a:ext>
            </a:extLst>
          </p:cNvPr>
          <p:cNvSpPr txBox="1"/>
          <p:nvPr/>
        </p:nvSpPr>
        <p:spPr>
          <a:xfrm>
            <a:off x="5486400" y="3739817"/>
            <a:ext cx="2438400" cy="2677656"/>
          </a:xfrm>
          <a:prstGeom prst="rect">
            <a:avLst/>
          </a:prstGeom>
          <a:noFill/>
        </p:spPr>
        <p:txBody>
          <a:bodyPr wrap="square" rtlCol="0">
            <a:spAutoFit/>
          </a:bodyPr>
          <a:lstStyle/>
          <a:p>
            <a:pPr algn="ctr"/>
            <a:r>
              <a:rPr lang="en-US" altLang="en-US" sz="2400" dirty="0">
                <a:solidFill>
                  <a:srgbClr val="193764"/>
                </a:solidFill>
              </a:rPr>
              <a:t>SSOs</a:t>
            </a:r>
            <a:br>
              <a:rPr lang="en-US" altLang="en-US" sz="2400" dirty="0">
                <a:solidFill>
                  <a:srgbClr val="193764"/>
                </a:solidFill>
              </a:rPr>
            </a:br>
            <a:r>
              <a:rPr lang="en-US" altLang="en-US" sz="2400" dirty="0">
                <a:solidFill>
                  <a:srgbClr val="193764"/>
                </a:solidFill>
              </a:rPr>
              <a:t> entering rivers, lakes or streams is their negative effect on water quality. </a:t>
            </a:r>
          </a:p>
          <a:p>
            <a:pPr algn="ctr"/>
            <a:endParaRPr lang="en-US" sz="2400" dirty="0"/>
          </a:p>
        </p:txBody>
      </p:sp>
      <p:sp>
        <p:nvSpPr>
          <p:cNvPr id="8" name="TextBox 7">
            <a:extLst>
              <a:ext uri="{FF2B5EF4-FFF2-40B4-BE49-F238E27FC236}">
                <a16:creationId xmlns:a16="http://schemas.microsoft.com/office/drawing/2014/main" xmlns="" id="{CC2A7A75-6FC8-4AC8-BC47-C35EA050F1B0}"/>
              </a:ext>
            </a:extLst>
          </p:cNvPr>
          <p:cNvSpPr txBox="1"/>
          <p:nvPr/>
        </p:nvSpPr>
        <p:spPr>
          <a:xfrm>
            <a:off x="685800" y="3640502"/>
            <a:ext cx="5029200" cy="769441"/>
          </a:xfrm>
          <a:prstGeom prst="rect">
            <a:avLst/>
          </a:prstGeom>
          <a:noFill/>
        </p:spPr>
        <p:txBody>
          <a:bodyPr wrap="square" rtlCol="0">
            <a:spAutoFit/>
          </a:bodyPr>
          <a:lstStyle/>
          <a:p>
            <a:r>
              <a:rPr lang="en-US" altLang="en-US" sz="4400" b="1" dirty="0">
                <a:solidFill>
                  <a:srgbClr val="193764"/>
                </a:solidFill>
              </a:rPr>
              <a:t>A Key Concern</a:t>
            </a:r>
            <a:endParaRPr lang="en-US" sz="4400" b="1" dirty="0"/>
          </a:p>
        </p:txBody>
      </p:sp>
    </p:spTree>
    <p:extLst>
      <p:ext uri="{BB962C8B-B14F-4D97-AF65-F5344CB8AC3E}">
        <p14:creationId xmlns:p14="http://schemas.microsoft.com/office/powerpoint/2010/main" val="1884769897"/>
      </p:ext>
    </p:extLst>
  </p:cSld>
  <p:clrMapOvr>
    <a:masterClrMapping/>
  </p:clrMapOvr>
  <p:transition spd="slow" advTm="6926"/>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Gov DeSantis</a:t>
            </a:r>
          </a:p>
        </p:txBody>
      </p:sp>
      <p:sp>
        <p:nvSpPr>
          <p:cNvPr id="11267" name="TextBox 1">
            <a:extLst>
              <a:ext uri="{FF2B5EF4-FFF2-40B4-BE49-F238E27FC236}">
                <a16:creationId xmlns:a16="http://schemas.microsoft.com/office/drawing/2014/main" xmlns="" id="{43DDB164-564F-41F4-A7C2-61CC08FAA25B}"/>
              </a:ext>
            </a:extLst>
          </p:cNvPr>
          <p:cNvSpPr txBox="1">
            <a:spLocks noChangeArrowheads="1"/>
          </p:cNvSpPr>
          <p:nvPr/>
        </p:nvSpPr>
        <p:spPr bwMode="auto">
          <a:xfrm>
            <a:off x="762000" y="1089367"/>
            <a:ext cx="10744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None/>
            </a:pPr>
            <a:endParaRPr lang="en-US" altLang="en-US" sz="2700" b="1" dirty="0">
              <a:solidFill>
                <a:srgbClr val="193764"/>
              </a:solidFill>
            </a:endParaRPr>
          </a:p>
          <a:p>
            <a:pPr>
              <a:lnSpc>
                <a:spcPct val="100000"/>
              </a:lnSpc>
              <a:spcBef>
                <a:spcPct val="0"/>
              </a:spcBef>
              <a:buNone/>
            </a:pPr>
            <a:r>
              <a:rPr lang="en-US" altLang="en-US" sz="2700" dirty="0">
                <a:solidFill>
                  <a:srgbClr val="193764"/>
                </a:solidFill>
              </a:rPr>
              <a:t>Penalties for violating environmental laws should do what they’re meant to do: Serve as a meaningful deterrent against bad actors. </a:t>
            </a:r>
          </a:p>
          <a:p>
            <a:pPr>
              <a:lnSpc>
                <a:spcPct val="100000"/>
              </a:lnSpc>
              <a:spcBef>
                <a:spcPct val="0"/>
              </a:spcBef>
              <a:buNone/>
            </a:pPr>
            <a:endParaRPr lang="en-US" altLang="en-US" sz="2700" dirty="0">
              <a:solidFill>
                <a:srgbClr val="193764"/>
              </a:solidFill>
            </a:endParaRPr>
          </a:p>
          <a:p>
            <a:pPr>
              <a:lnSpc>
                <a:spcPct val="100000"/>
              </a:lnSpc>
              <a:spcBef>
                <a:spcPct val="0"/>
              </a:spcBef>
              <a:buNone/>
            </a:pPr>
            <a:r>
              <a:rPr lang="en-US" altLang="en-US" sz="2700" dirty="0">
                <a:solidFill>
                  <a:srgbClr val="193764"/>
                </a:solidFill>
              </a:rPr>
              <a:t>Many of the state’s existing fines and penalties had not been adjusted since 2001 and had lost their deterrent effect. This penalty increase will enhance the department’s enforcement ability, better protecting our environment and ensuring that our environmental investments are safeguarded.</a:t>
            </a:r>
          </a:p>
          <a:p>
            <a:pPr>
              <a:lnSpc>
                <a:spcPct val="100000"/>
              </a:lnSpc>
              <a:spcBef>
                <a:spcPct val="0"/>
              </a:spcBef>
              <a:buNone/>
            </a:pPr>
            <a:endParaRPr lang="en-US" altLang="en-US" sz="2700" dirty="0">
              <a:solidFill>
                <a:srgbClr val="193764"/>
              </a:solidFill>
            </a:endParaRPr>
          </a:p>
        </p:txBody>
      </p:sp>
    </p:spTree>
    <p:extLst>
      <p:ext uri="{BB962C8B-B14F-4D97-AF65-F5344CB8AC3E}">
        <p14:creationId xmlns:p14="http://schemas.microsoft.com/office/powerpoint/2010/main" val="3541051092"/>
      </p:ext>
    </p:extLst>
  </p:cSld>
  <p:clrMapOvr>
    <a:masterClrMapping/>
  </p:clrMapOvr>
  <p:transition spd="slow" advTm="6926"/>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How does DEP respond to SSOs</a:t>
            </a:r>
          </a:p>
        </p:txBody>
      </p:sp>
      <p:pic>
        <p:nvPicPr>
          <p:cNvPr id="7" name="Graphic 6">
            <a:extLst>
              <a:ext uri="{FF2B5EF4-FFF2-40B4-BE49-F238E27FC236}">
                <a16:creationId xmlns:a16="http://schemas.microsoft.com/office/drawing/2014/main" xmlns="" id="{58FB1334-C613-49AD-8C6B-FC95A27E209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14400" y="2057400"/>
            <a:ext cx="10134600" cy="3293069"/>
          </a:xfrm>
          <a:prstGeom prst="rect">
            <a:avLst/>
          </a:prstGeom>
        </p:spPr>
      </p:pic>
      <p:sp>
        <p:nvSpPr>
          <p:cNvPr id="11267" name="TextBox 1">
            <a:extLst>
              <a:ext uri="{FF2B5EF4-FFF2-40B4-BE49-F238E27FC236}">
                <a16:creationId xmlns:a16="http://schemas.microsoft.com/office/drawing/2014/main" xmlns="" id="{43DDB164-564F-41F4-A7C2-61CC08FAA25B}"/>
              </a:ext>
            </a:extLst>
          </p:cNvPr>
          <p:cNvSpPr txBox="1">
            <a:spLocks noChangeArrowheads="1"/>
          </p:cNvSpPr>
          <p:nvPr/>
        </p:nvSpPr>
        <p:spPr bwMode="auto">
          <a:xfrm>
            <a:off x="913563" y="1307575"/>
            <a:ext cx="10744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None/>
            </a:pPr>
            <a:r>
              <a:rPr lang="en-US" altLang="en-US" sz="2700" b="1" dirty="0">
                <a:solidFill>
                  <a:srgbClr val="193764"/>
                </a:solidFill>
              </a:rPr>
              <a:t>An investigation is undertaken:</a:t>
            </a:r>
          </a:p>
        </p:txBody>
      </p:sp>
      <p:sp>
        <p:nvSpPr>
          <p:cNvPr id="8" name="TextBox 7">
            <a:extLst>
              <a:ext uri="{FF2B5EF4-FFF2-40B4-BE49-F238E27FC236}">
                <a16:creationId xmlns:a16="http://schemas.microsoft.com/office/drawing/2014/main" xmlns="" id="{4287A8AB-8A0F-4382-B7F7-D61EBB9FEDDD}"/>
              </a:ext>
            </a:extLst>
          </p:cNvPr>
          <p:cNvSpPr txBox="1"/>
          <p:nvPr/>
        </p:nvSpPr>
        <p:spPr>
          <a:xfrm>
            <a:off x="1295400" y="3387296"/>
            <a:ext cx="1600200" cy="923330"/>
          </a:xfrm>
          <a:prstGeom prst="rect">
            <a:avLst/>
          </a:prstGeom>
          <a:noFill/>
        </p:spPr>
        <p:txBody>
          <a:bodyPr wrap="square" rtlCol="0">
            <a:spAutoFit/>
          </a:bodyPr>
          <a:lstStyle/>
          <a:p>
            <a:pPr algn="ctr"/>
            <a:r>
              <a:rPr lang="en-US" altLang="en-US" sz="1800" b="1" dirty="0">
                <a:solidFill>
                  <a:srgbClr val="193764"/>
                </a:solidFill>
              </a:rPr>
              <a:t>How serious was the violation? </a:t>
            </a:r>
          </a:p>
        </p:txBody>
      </p:sp>
      <p:sp>
        <p:nvSpPr>
          <p:cNvPr id="11" name="TextBox 10">
            <a:extLst>
              <a:ext uri="{FF2B5EF4-FFF2-40B4-BE49-F238E27FC236}">
                <a16:creationId xmlns:a16="http://schemas.microsoft.com/office/drawing/2014/main" xmlns="" id="{62672413-40D3-4499-95A4-874253D7AF0D}"/>
              </a:ext>
            </a:extLst>
          </p:cNvPr>
          <p:cNvSpPr txBox="1"/>
          <p:nvPr/>
        </p:nvSpPr>
        <p:spPr>
          <a:xfrm>
            <a:off x="3886200" y="3248797"/>
            <a:ext cx="1600200" cy="1200329"/>
          </a:xfrm>
          <a:prstGeom prst="rect">
            <a:avLst/>
          </a:prstGeom>
          <a:noFill/>
        </p:spPr>
        <p:txBody>
          <a:bodyPr wrap="square" rtlCol="0">
            <a:spAutoFit/>
          </a:bodyPr>
          <a:lstStyle/>
          <a:p>
            <a:pPr algn="ctr">
              <a:lnSpc>
                <a:spcPct val="100000"/>
              </a:lnSpc>
              <a:spcBef>
                <a:spcPct val="0"/>
              </a:spcBef>
              <a:buNone/>
            </a:pPr>
            <a:r>
              <a:rPr lang="en-US" altLang="en-US" sz="1800" b="1" dirty="0">
                <a:solidFill>
                  <a:srgbClr val="193764"/>
                </a:solidFill>
              </a:rPr>
              <a:t>Is it a first-time violator or a chronic offender? </a:t>
            </a:r>
          </a:p>
        </p:txBody>
      </p:sp>
      <p:sp>
        <p:nvSpPr>
          <p:cNvPr id="12" name="TextBox 11">
            <a:extLst>
              <a:ext uri="{FF2B5EF4-FFF2-40B4-BE49-F238E27FC236}">
                <a16:creationId xmlns:a16="http://schemas.microsoft.com/office/drawing/2014/main" xmlns="" id="{3D793A58-E48D-4321-8B04-33FB6A7BAF3D}"/>
              </a:ext>
            </a:extLst>
          </p:cNvPr>
          <p:cNvSpPr txBox="1"/>
          <p:nvPr/>
        </p:nvSpPr>
        <p:spPr>
          <a:xfrm>
            <a:off x="6324600" y="2971798"/>
            <a:ext cx="1676400" cy="1754326"/>
          </a:xfrm>
          <a:prstGeom prst="rect">
            <a:avLst/>
          </a:prstGeom>
          <a:noFill/>
        </p:spPr>
        <p:txBody>
          <a:bodyPr wrap="square" rtlCol="0">
            <a:spAutoFit/>
          </a:bodyPr>
          <a:lstStyle/>
          <a:p>
            <a:pPr algn="ctr">
              <a:lnSpc>
                <a:spcPct val="100000"/>
              </a:lnSpc>
              <a:spcBef>
                <a:spcPct val="0"/>
              </a:spcBef>
              <a:buNone/>
            </a:pPr>
            <a:r>
              <a:rPr lang="en-US" altLang="en-US" sz="1800" b="1" dirty="0">
                <a:solidFill>
                  <a:srgbClr val="193764"/>
                </a:solidFill>
              </a:rPr>
              <a:t>Was the violation inadvertent or beyond reasonable control? </a:t>
            </a:r>
          </a:p>
        </p:txBody>
      </p:sp>
      <p:sp>
        <p:nvSpPr>
          <p:cNvPr id="13" name="TextBox 12">
            <a:extLst>
              <a:ext uri="{FF2B5EF4-FFF2-40B4-BE49-F238E27FC236}">
                <a16:creationId xmlns:a16="http://schemas.microsoft.com/office/drawing/2014/main" xmlns="" id="{7793C6A7-E7B5-4972-8B38-C80E186F2912}"/>
              </a:ext>
            </a:extLst>
          </p:cNvPr>
          <p:cNvSpPr txBox="1"/>
          <p:nvPr/>
        </p:nvSpPr>
        <p:spPr>
          <a:xfrm>
            <a:off x="8801100" y="2971798"/>
            <a:ext cx="1866900" cy="1754326"/>
          </a:xfrm>
          <a:prstGeom prst="rect">
            <a:avLst/>
          </a:prstGeom>
          <a:noFill/>
        </p:spPr>
        <p:txBody>
          <a:bodyPr wrap="square" rtlCol="0">
            <a:spAutoFit/>
          </a:bodyPr>
          <a:lstStyle/>
          <a:p>
            <a:pPr algn="ctr"/>
            <a:r>
              <a:rPr lang="en-US" altLang="en-US" sz="1800" b="1" dirty="0">
                <a:solidFill>
                  <a:srgbClr val="193764"/>
                </a:solidFill>
              </a:rPr>
              <a:t>Can any damage to the environment be undone or remediated quickly? </a:t>
            </a:r>
          </a:p>
        </p:txBody>
      </p:sp>
    </p:spTree>
    <p:extLst>
      <p:ext uri="{BB962C8B-B14F-4D97-AF65-F5344CB8AC3E}">
        <p14:creationId xmlns:p14="http://schemas.microsoft.com/office/powerpoint/2010/main" val="1942500993"/>
      </p:ext>
    </p:extLst>
  </p:cSld>
  <p:clrMapOvr>
    <a:masterClrMapping/>
  </p:clrMapOvr>
  <p:transition spd="slow" advTm="6926"/>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Sewer System Cleaning &amp; Maintenance</a:t>
            </a:r>
          </a:p>
        </p:txBody>
      </p:sp>
      <p:sp>
        <p:nvSpPr>
          <p:cNvPr id="9" name="TextBox 1">
            <a:extLst>
              <a:ext uri="{FF2B5EF4-FFF2-40B4-BE49-F238E27FC236}">
                <a16:creationId xmlns:a16="http://schemas.microsoft.com/office/drawing/2014/main" xmlns="" id="{509F92A4-6DAE-4D19-9EEF-FE173F65D6F6}"/>
              </a:ext>
            </a:extLst>
          </p:cNvPr>
          <p:cNvSpPr txBox="1">
            <a:spLocks noChangeArrowheads="1"/>
          </p:cNvSpPr>
          <p:nvPr/>
        </p:nvSpPr>
        <p:spPr bwMode="auto">
          <a:xfrm>
            <a:off x="762000" y="1720840"/>
            <a:ext cx="11201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marL="457200" indent="-457200">
              <a:lnSpc>
                <a:spcPct val="100000"/>
              </a:lnSpc>
              <a:spcBef>
                <a:spcPct val="0"/>
              </a:spcBef>
            </a:pPr>
            <a:r>
              <a:rPr lang="en-US" altLang="en-US" sz="2700" dirty="0">
                <a:solidFill>
                  <a:srgbClr val="193764"/>
                </a:solidFill>
              </a:rPr>
              <a:t>Reducing inflow through system rehabilitation and repairing </a:t>
            </a:r>
            <a:br>
              <a:rPr lang="en-US" altLang="en-US" sz="2700" dirty="0">
                <a:solidFill>
                  <a:srgbClr val="193764"/>
                </a:solidFill>
              </a:rPr>
            </a:br>
            <a:r>
              <a:rPr lang="en-US" altLang="en-US" sz="2700" dirty="0">
                <a:solidFill>
                  <a:srgbClr val="193764"/>
                </a:solidFill>
              </a:rPr>
              <a:t>broken or leaking lines. (CIPP, Lateral Lining, Manhole Rehab)</a:t>
            </a:r>
          </a:p>
          <a:p>
            <a:pPr marL="457200" indent="-457200">
              <a:lnSpc>
                <a:spcPct val="100000"/>
              </a:lnSpc>
              <a:spcBef>
                <a:spcPct val="0"/>
              </a:spcBef>
            </a:pPr>
            <a:endParaRPr lang="en-US" altLang="en-US" sz="2700" dirty="0">
              <a:solidFill>
                <a:srgbClr val="193764"/>
              </a:solidFill>
            </a:endParaRPr>
          </a:p>
          <a:p>
            <a:pPr marL="457200" indent="-457200">
              <a:lnSpc>
                <a:spcPct val="100000"/>
              </a:lnSpc>
              <a:spcBef>
                <a:spcPct val="0"/>
              </a:spcBef>
            </a:pPr>
            <a:r>
              <a:rPr lang="en-US" altLang="en-US" sz="2700" dirty="0">
                <a:solidFill>
                  <a:srgbClr val="193764"/>
                </a:solidFill>
              </a:rPr>
              <a:t>Enlarging or upgrading sewer, pump station or sewage</a:t>
            </a:r>
            <a:br>
              <a:rPr lang="en-US" altLang="en-US" sz="2700" dirty="0">
                <a:solidFill>
                  <a:srgbClr val="193764"/>
                </a:solidFill>
              </a:rPr>
            </a:br>
            <a:r>
              <a:rPr lang="en-US" altLang="en-US" sz="2700" dirty="0">
                <a:solidFill>
                  <a:srgbClr val="193764"/>
                </a:solidFill>
              </a:rPr>
              <a:t>treatment plant capacity and/or reliability. </a:t>
            </a:r>
          </a:p>
          <a:p>
            <a:pPr marL="457200" indent="-457200">
              <a:lnSpc>
                <a:spcPct val="100000"/>
              </a:lnSpc>
              <a:spcBef>
                <a:spcPct val="0"/>
              </a:spcBef>
            </a:pPr>
            <a:endParaRPr lang="en-US" altLang="en-US" sz="2700" dirty="0">
              <a:solidFill>
                <a:srgbClr val="193764"/>
              </a:solidFill>
            </a:endParaRPr>
          </a:p>
          <a:p>
            <a:pPr marL="457200" indent="-457200">
              <a:lnSpc>
                <a:spcPct val="100000"/>
              </a:lnSpc>
              <a:spcBef>
                <a:spcPct val="0"/>
              </a:spcBef>
            </a:pPr>
            <a:r>
              <a:rPr lang="en-US" altLang="en-US" sz="2700" dirty="0">
                <a:solidFill>
                  <a:srgbClr val="193764"/>
                </a:solidFill>
              </a:rPr>
              <a:t>Construction of wet weather storage and treatment </a:t>
            </a:r>
            <a:br>
              <a:rPr lang="en-US" altLang="en-US" sz="2700" dirty="0">
                <a:solidFill>
                  <a:srgbClr val="193764"/>
                </a:solidFill>
              </a:rPr>
            </a:br>
            <a:r>
              <a:rPr lang="en-US" altLang="en-US" sz="2700" dirty="0">
                <a:solidFill>
                  <a:srgbClr val="193764"/>
                </a:solidFill>
              </a:rPr>
              <a:t>facilities to treat excess flows.</a:t>
            </a:r>
          </a:p>
        </p:txBody>
      </p:sp>
    </p:spTree>
    <p:extLst>
      <p:ext uri="{BB962C8B-B14F-4D97-AF65-F5344CB8AC3E}">
        <p14:creationId xmlns:p14="http://schemas.microsoft.com/office/powerpoint/2010/main" val="3792034480"/>
      </p:ext>
    </p:extLst>
  </p:cSld>
  <p:clrMapOvr>
    <a:masterClrMapping/>
  </p:clrMapOvr>
  <p:transition spd="slow" advTm="6926"/>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Requirements </a:t>
            </a:r>
          </a:p>
        </p:txBody>
      </p:sp>
      <p:sp>
        <p:nvSpPr>
          <p:cNvPr id="9" name="TextBox 1">
            <a:extLst>
              <a:ext uri="{FF2B5EF4-FFF2-40B4-BE49-F238E27FC236}">
                <a16:creationId xmlns:a16="http://schemas.microsoft.com/office/drawing/2014/main" xmlns="" id="{509F92A4-6DAE-4D19-9EEF-FE173F65D6F6}"/>
              </a:ext>
            </a:extLst>
          </p:cNvPr>
          <p:cNvSpPr txBox="1">
            <a:spLocks noChangeArrowheads="1"/>
          </p:cNvSpPr>
          <p:nvPr/>
        </p:nvSpPr>
        <p:spPr bwMode="auto">
          <a:xfrm>
            <a:off x="838200" y="2256812"/>
            <a:ext cx="10896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marL="457200" indent="-457200">
              <a:lnSpc>
                <a:spcPct val="100000"/>
              </a:lnSpc>
              <a:spcBef>
                <a:spcPct val="0"/>
              </a:spcBef>
            </a:pPr>
            <a:r>
              <a:rPr lang="en-US" altLang="en-US" sz="2700" dirty="0">
                <a:solidFill>
                  <a:srgbClr val="193764"/>
                </a:solidFill>
              </a:rPr>
              <a:t>All sewage disposal facilities under subsection (2) which control a collection or transmission system of pipes and pumps to collect and transmit wastewater from domestic or industrial sources to the facility </a:t>
            </a:r>
            <a:r>
              <a:rPr lang="en-US" altLang="en-US" sz="2700" b="1" dirty="0">
                <a:solidFill>
                  <a:srgbClr val="193764"/>
                </a:solidFill>
              </a:rPr>
              <a:t>shall take steps to prevent sanitary sewer overflows or underground pipe leaks and ensure that collected wastewater reaches the facility for appropriate treatment. </a:t>
            </a:r>
          </a:p>
          <a:p>
            <a:pPr marL="457200" indent="-457200">
              <a:lnSpc>
                <a:spcPct val="100000"/>
              </a:lnSpc>
              <a:spcBef>
                <a:spcPct val="0"/>
              </a:spcBef>
            </a:pPr>
            <a:r>
              <a:rPr lang="en-US" altLang="en-US" sz="2700" dirty="0">
                <a:solidFill>
                  <a:srgbClr val="193764"/>
                </a:solidFill>
              </a:rPr>
              <a:t>FDEP must annually report the number of overflows</a:t>
            </a:r>
          </a:p>
        </p:txBody>
      </p:sp>
      <p:sp>
        <p:nvSpPr>
          <p:cNvPr id="2" name="TextBox 1">
            <a:extLst>
              <a:ext uri="{FF2B5EF4-FFF2-40B4-BE49-F238E27FC236}">
                <a16:creationId xmlns:a16="http://schemas.microsoft.com/office/drawing/2014/main" xmlns="" id="{F34E1FEB-067F-44BF-9CCF-CB78943F1F99}"/>
              </a:ext>
            </a:extLst>
          </p:cNvPr>
          <p:cNvSpPr txBox="1"/>
          <p:nvPr/>
        </p:nvSpPr>
        <p:spPr>
          <a:xfrm>
            <a:off x="762000" y="1219200"/>
            <a:ext cx="10972800" cy="1384995"/>
          </a:xfrm>
          <a:prstGeom prst="rect">
            <a:avLst/>
          </a:prstGeom>
          <a:noFill/>
        </p:spPr>
        <p:txBody>
          <a:bodyPr wrap="square" rtlCol="0">
            <a:spAutoFit/>
          </a:bodyPr>
          <a:lstStyle/>
          <a:p>
            <a:r>
              <a:rPr lang="en-US" altLang="en-US" sz="2800" b="1" dirty="0">
                <a:solidFill>
                  <a:srgbClr val="193764"/>
                </a:solidFill>
              </a:rPr>
              <a:t>The department shall adopt rules regarding the implementation of inflow and infiltration studies and leakage surveys; </a:t>
            </a:r>
          </a:p>
          <a:p>
            <a:endParaRPr lang="en-US" sz="2800" b="1" dirty="0"/>
          </a:p>
        </p:txBody>
      </p:sp>
      <p:sp>
        <p:nvSpPr>
          <p:cNvPr id="3" name="TextBox 2">
            <a:extLst>
              <a:ext uri="{FF2B5EF4-FFF2-40B4-BE49-F238E27FC236}">
                <a16:creationId xmlns:a16="http://schemas.microsoft.com/office/drawing/2014/main" xmlns="" id="{E587EDE4-15FF-4139-84B2-817A02D30FE1}"/>
              </a:ext>
            </a:extLst>
          </p:cNvPr>
          <p:cNvSpPr txBox="1"/>
          <p:nvPr/>
        </p:nvSpPr>
        <p:spPr>
          <a:xfrm>
            <a:off x="533400" y="5400152"/>
            <a:ext cx="3200400" cy="1015663"/>
          </a:xfrm>
          <a:prstGeom prst="rect">
            <a:avLst/>
          </a:prstGeom>
          <a:noFill/>
        </p:spPr>
        <p:txBody>
          <a:bodyPr wrap="square" rtlCol="0">
            <a:spAutoFit/>
          </a:bodyPr>
          <a:lstStyle/>
          <a:p>
            <a:r>
              <a:rPr lang="en-US" sz="6000" b="1" dirty="0">
                <a:solidFill>
                  <a:srgbClr val="193764"/>
                </a:solidFill>
              </a:rPr>
              <a:t>YIKES!</a:t>
            </a:r>
          </a:p>
        </p:txBody>
      </p:sp>
      <p:sp>
        <p:nvSpPr>
          <p:cNvPr id="4" name="TextBox 3">
            <a:extLst>
              <a:ext uri="{FF2B5EF4-FFF2-40B4-BE49-F238E27FC236}">
                <a16:creationId xmlns:a16="http://schemas.microsoft.com/office/drawing/2014/main" xmlns="" id="{5F959BA0-0C77-4992-9A47-2064A9B4960E}"/>
              </a:ext>
            </a:extLst>
          </p:cNvPr>
          <p:cNvSpPr txBox="1"/>
          <p:nvPr/>
        </p:nvSpPr>
        <p:spPr>
          <a:xfrm>
            <a:off x="3352800" y="5329165"/>
            <a:ext cx="3810000" cy="1538883"/>
          </a:xfrm>
          <a:prstGeom prst="rect">
            <a:avLst/>
          </a:prstGeom>
          <a:noFill/>
        </p:spPr>
        <p:txBody>
          <a:bodyPr wrap="square" rtlCol="0">
            <a:spAutoFit/>
          </a:bodyPr>
          <a:lstStyle/>
          <a:p>
            <a:pPr>
              <a:lnSpc>
                <a:spcPts val="3900"/>
              </a:lnSpc>
            </a:pPr>
            <a:r>
              <a:rPr lang="en-US" altLang="en-US" sz="2800" b="1" dirty="0">
                <a:solidFill>
                  <a:srgbClr val="193764"/>
                </a:solidFill>
              </a:rPr>
              <a:t>FEES CAN BE $50K </a:t>
            </a:r>
            <a:r>
              <a:rPr lang="en-US" altLang="en-US" sz="3700" b="1" dirty="0">
                <a:solidFill>
                  <a:srgbClr val="193764"/>
                </a:solidFill>
              </a:rPr>
              <a:t>PER INCIDENT </a:t>
            </a:r>
          </a:p>
          <a:p>
            <a:pPr>
              <a:lnSpc>
                <a:spcPts val="3900"/>
              </a:lnSpc>
            </a:pPr>
            <a:endParaRPr lang="en-US" sz="2800" b="1" dirty="0"/>
          </a:p>
        </p:txBody>
      </p:sp>
    </p:spTree>
    <p:extLst>
      <p:ext uri="{BB962C8B-B14F-4D97-AF65-F5344CB8AC3E}">
        <p14:creationId xmlns:p14="http://schemas.microsoft.com/office/powerpoint/2010/main" val="3487430857"/>
      </p:ext>
    </p:extLst>
  </p:cSld>
  <p:clrMapOvr>
    <a:masterClrMapping/>
  </p:clrMapOvr>
  <p:transition spd="slow" advTm="6926"/>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MORE Requirements </a:t>
            </a:r>
          </a:p>
        </p:txBody>
      </p:sp>
      <p:sp>
        <p:nvSpPr>
          <p:cNvPr id="9" name="TextBox 1">
            <a:extLst>
              <a:ext uri="{FF2B5EF4-FFF2-40B4-BE49-F238E27FC236}">
                <a16:creationId xmlns:a16="http://schemas.microsoft.com/office/drawing/2014/main" xmlns="" id="{509F92A4-6DAE-4D19-9EEF-FE173F65D6F6}"/>
              </a:ext>
            </a:extLst>
          </p:cNvPr>
          <p:cNvSpPr txBox="1">
            <a:spLocks noChangeArrowheads="1"/>
          </p:cNvSpPr>
          <p:nvPr/>
        </p:nvSpPr>
        <p:spPr bwMode="auto">
          <a:xfrm>
            <a:off x="838200" y="1464875"/>
            <a:ext cx="10896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marL="457200" indent="-457200">
              <a:lnSpc>
                <a:spcPct val="100000"/>
              </a:lnSpc>
              <a:spcBef>
                <a:spcPct val="0"/>
              </a:spcBef>
            </a:pPr>
            <a:r>
              <a:rPr lang="en-US" altLang="en-US" sz="2700" dirty="0">
                <a:solidFill>
                  <a:srgbClr val="193764"/>
                </a:solidFill>
              </a:rPr>
              <a:t>Plan </a:t>
            </a:r>
            <a:r>
              <a:rPr lang="en-US" altLang="en-US" sz="2700" b="1" dirty="0">
                <a:solidFill>
                  <a:srgbClr val="193764"/>
                </a:solidFill>
              </a:rPr>
              <a:t>must have 5-year planning horizon </a:t>
            </a:r>
            <a:r>
              <a:rPr lang="en-US" altLang="en-US" sz="2700" dirty="0">
                <a:solidFill>
                  <a:srgbClr val="193764"/>
                </a:solidFill>
              </a:rPr>
              <a:t>that complies with department rule to limit, reduce, and eliminate leaks, seepages, or inputs into wastewater treatment systems’ underground pipes. </a:t>
            </a:r>
          </a:p>
          <a:p>
            <a:pPr marL="457200" indent="-457200">
              <a:lnSpc>
                <a:spcPct val="100000"/>
              </a:lnSpc>
              <a:spcBef>
                <a:spcPct val="0"/>
              </a:spcBef>
            </a:pPr>
            <a:r>
              <a:rPr lang="en-US" altLang="en-US" sz="2700" dirty="0">
                <a:solidFill>
                  <a:srgbClr val="193764"/>
                </a:solidFill>
              </a:rPr>
              <a:t>A deliberate, proactive approach to investigating or surveying a significant percentage of the domestic wastewater collection system throughout the duration of the permit to determine </a:t>
            </a:r>
            <a:br>
              <a:rPr lang="en-US" altLang="en-US" sz="2700" dirty="0">
                <a:solidFill>
                  <a:srgbClr val="193764"/>
                </a:solidFill>
              </a:rPr>
            </a:br>
            <a:r>
              <a:rPr lang="en-US" altLang="en-US" sz="2700" dirty="0">
                <a:solidFill>
                  <a:srgbClr val="193764"/>
                </a:solidFill>
              </a:rPr>
              <a:t>pipe integrity.</a:t>
            </a:r>
          </a:p>
          <a:p>
            <a:pPr marL="457200" indent="-457200">
              <a:lnSpc>
                <a:spcPct val="100000"/>
              </a:lnSpc>
              <a:spcBef>
                <a:spcPct val="0"/>
              </a:spcBef>
            </a:pPr>
            <a:r>
              <a:rPr lang="en-US" altLang="en-US" sz="2700" dirty="0">
                <a:solidFill>
                  <a:srgbClr val="193764"/>
                </a:solidFill>
              </a:rPr>
              <a:t>Facilities </a:t>
            </a:r>
            <a:r>
              <a:rPr lang="en-US" altLang="en-US" sz="2700" b="1" dirty="0">
                <a:solidFill>
                  <a:srgbClr val="193764"/>
                </a:solidFill>
              </a:rPr>
              <a:t>must use inflow and infiltration studies and leakage surveys </a:t>
            </a:r>
            <a:r>
              <a:rPr lang="en-US" altLang="en-US" sz="2700" dirty="0">
                <a:solidFill>
                  <a:srgbClr val="193764"/>
                </a:solidFill>
              </a:rPr>
              <a:t>to develop pipe assessment, repair, and replacement action plans. </a:t>
            </a:r>
          </a:p>
        </p:txBody>
      </p:sp>
    </p:spTree>
    <p:extLst>
      <p:ext uri="{BB962C8B-B14F-4D97-AF65-F5344CB8AC3E}">
        <p14:creationId xmlns:p14="http://schemas.microsoft.com/office/powerpoint/2010/main" val="1214022482"/>
      </p:ext>
    </p:extLst>
  </p:cSld>
  <p:clrMapOvr>
    <a:masterClrMapping/>
  </p:clrMapOvr>
  <p:transition spd="slow" advTm="6926"/>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9" name="Rectangle 1029">
            <a:extLst>
              <a:ext uri="{FF2B5EF4-FFF2-40B4-BE49-F238E27FC236}">
                <a16:creationId xmlns:a16="http://schemas.microsoft.com/office/drawing/2014/main" xmlns="" id="{C2F2EEFF-A4B2-45E4-B70A-7C1B80BD4EB1}"/>
              </a:ext>
            </a:extLst>
          </p:cNvPr>
          <p:cNvSpPr>
            <a:spLocks noGrp="1" noChangeArrowheads="1"/>
          </p:cNvSpPr>
          <p:nvPr>
            <p:ph sz="half" idx="1"/>
          </p:nvPr>
        </p:nvSpPr>
        <p:spPr>
          <a:xfrm>
            <a:off x="914400" y="1447800"/>
            <a:ext cx="10353675" cy="4419600"/>
          </a:xfrm>
        </p:spPr>
        <p:txBody>
          <a:bodyPr>
            <a:normAutofit fontScale="85000" lnSpcReduction="10000"/>
          </a:bodyPr>
          <a:lstStyle/>
          <a:p>
            <a:pPr marL="45720" indent="0">
              <a:buFont typeface="Arial" panose="020B0604020202020204" pitchFamily="34" charset="0"/>
              <a:buNone/>
              <a:defRPr/>
            </a:pPr>
            <a:r>
              <a:rPr lang="en-US" sz="3200" dirty="0">
                <a:solidFill>
                  <a:srgbClr val="193764"/>
                </a:solidFill>
                <a:effectLst/>
              </a:rPr>
              <a:t>USSI was established with the express purpose of eliminating rainwater inflow into the wastewater collections systems. Over the years we have developed the G7 program (now AIIM) which provides unique products, procedures and systems.</a:t>
            </a:r>
          </a:p>
          <a:p>
            <a:pPr marL="45720" indent="0">
              <a:buFont typeface="Arial" panose="020B0604020202020204" pitchFamily="34" charset="0"/>
              <a:buNone/>
              <a:defRPr/>
            </a:pPr>
            <a:r>
              <a:rPr lang="en-US" sz="3200" dirty="0">
                <a:solidFill>
                  <a:srgbClr val="193764"/>
                </a:solidFill>
                <a:effectLst/>
              </a:rPr>
              <a:t>When rainwater is prevented from entering the front end of the collection system, the AIIM program reduces overflows and spillages by increasing sewer capacity. The AIIM program is not only effective in preventing “Inflow” but it is also cost effective.</a:t>
            </a:r>
          </a:p>
        </p:txBody>
      </p:sp>
      <p:sp>
        <p:nvSpPr>
          <p:cNvPr id="2" name="Title 1">
            <a:extLst>
              <a:ext uri="{FF2B5EF4-FFF2-40B4-BE49-F238E27FC236}">
                <a16:creationId xmlns:a16="http://schemas.microsoft.com/office/drawing/2014/main" xmlns="" id="{3EBEF6B0-E588-45EB-B9B5-0F4E8EF17E4E}"/>
              </a:ext>
            </a:extLst>
          </p:cNvPr>
          <p:cNvSpPr>
            <a:spLocks noGrp="1"/>
          </p:cNvSpPr>
          <p:nvPr>
            <p:ph type="title"/>
          </p:nvPr>
        </p:nvSpPr>
        <p:spPr>
          <a:xfrm>
            <a:off x="914400" y="0"/>
            <a:ext cx="10353675" cy="1706563"/>
          </a:xfrm>
        </p:spPr>
        <p:txBody>
          <a:bodyPr>
            <a:noAutofit/>
          </a:bodyPr>
          <a:lstStyle/>
          <a:p>
            <a:pPr>
              <a:defRPr/>
            </a:pPr>
            <a:r>
              <a:rPr lang="en-US" sz="4500" dirty="0">
                <a:solidFill>
                  <a:srgbClr val="C2272D"/>
                </a:solidFill>
                <a:effectLst/>
              </a:rPr>
              <a:t>About Us</a:t>
            </a:r>
          </a:p>
        </p:txBody>
      </p:sp>
    </p:spTree>
  </p:cSld>
  <p:clrMapOvr>
    <a:masterClrMapping/>
  </p:clrMapOvr>
  <p:transition spd="slow" advTm="6926"/>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And Just a Few MORE Requirements </a:t>
            </a:r>
          </a:p>
        </p:txBody>
      </p:sp>
      <p:sp>
        <p:nvSpPr>
          <p:cNvPr id="9" name="TextBox 1">
            <a:extLst>
              <a:ext uri="{FF2B5EF4-FFF2-40B4-BE49-F238E27FC236}">
                <a16:creationId xmlns:a16="http://schemas.microsoft.com/office/drawing/2014/main" xmlns="" id="{509F92A4-6DAE-4D19-9EEF-FE173F65D6F6}"/>
              </a:ext>
            </a:extLst>
          </p:cNvPr>
          <p:cNvSpPr txBox="1">
            <a:spLocks noChangeArrowheads="1"/>
          </p:cNvSpPr>
          <p:nvPr/>
        </p:nvSpPr>
        <p:spPr bwMode="auto">
          <a:xfrm>
            <a:off x="838200" y="1066800"/>
            <a:ext cx="108966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marL="457200" indent="-457200">
              <a:lnSpc>
                <a:spcPct val="100000"/>
              </a:lnSpc>
              <a:spcBef>
                <a:spcPct val="0"/>
              </a:spcBef>
            </a:pPr>
            <a:r>
              <a:rPr lang="en-US" altLang="en-US" sz="2700" dirty="0">
                <a:solidFill>
                  <a:srgbClr val="193764"/>
                </a:solidFill>
              </a:rPr>
              <a:t>The pipe assessment, repair, and replacement action plans must be reported to the department. The facility action plans must include information regarding the annual expenditures dedicated to the inflow and infiltration studies and the required replacement action plans. </a:t>
            </a:r>
          </a:p>
          <a:p>
            <a:pPr marL="457200" indent="-457200">
              <a:lnSpc>
                <a:spcPct val="100000"/>
              </a:lnSpc>
              <a:spcBef>
                <a:spcPct val="0"/>
              </a:spcBef>
            </a:pPr>
            <a:r>
              <a:rPr lang="en-US" altLang="en-US" sz="2700" dirty="0">
                <a:solidFill>
                  <a:srgbClr val="193764"/>
                </a:solidFill>
              </a:rPr>
              <a:t>The report must detail any deviation of annual expenditures from identified system needs related to inflow and infiltration studies; model plans for pipe assessment, repair, and replacement; and pipe assessment, repair, and replacement.</a:t>
            </a:r>
          </a:p>
          <a:p>
            <a:pPr marL="457200" indent="-457200">
              <a:lnSpc>
                <a:spcPct val="100000"/>
              </a:lnSpc>
              <a:spcBef>
                <a:spcPct val="0"/>
              </a:spcBef>
            </a:pPr>
            <a:r>
              <a:rPr lang="en-US" altLang="en-US" sz="2700" dirty="0">
                <a:solidFill>
                  <a:srgbClr val="193764"/>
                </a:solidFill>
              </a:rPr>
              <a:t>Expenditures that are dedicated to pipe assessment, repair, and replacement; and expenditures designed to limit the</a:t>
            </a:r>
            <a:br>
              <a:rPr lang="en-US" altLang="en-US" sz="2700" dirty="0">
                <a:solidFill>
                  <a:srgbClr val="193764"/>
                </a:solidFill>
              </a:rPr>
            </a:br>
            <a:r>
              <a:rPr lang="en-US" altLang="en-US" sz="2700" dirty="0">
                <a:solidFill>
                  <a:srgbClr val="193764"/>
                </a:solidFill>
              </a:rPr>
              <a:t>presence of fats, roots, oils, and grease in the</a:t>
            </a:r>
            <a:br>
              <a:rPr lang="en-US" altLang="en-US" sz="2700" dirty="0">
                <a:solidFill>
                  <a:srgbClr val="193764"/>
                </a:solidFill>
              </a:rPr>
            </a:br>
            <a:r>
              <a:rPr lang="en-US" altLang="en-US" sz="2700" dirty="0">
                <a:solidFill>
                  <a:srgbClr val="193764"/>
                </a:solidFill>
              </a:rPr>
              <a:t>facility’s collection system. </a:t>
            </a:r>
          </a:p>
          <a:p>
            <a:pPr marL="457200" indent="-457200">
              <a:lnSpc>
                <a:spcPct val="100000"/>
              </a:lnSpc>
              <a:spcBef>
                <a:spcPct val="0"/>
              </a:spcBef>
            </a:pPr>
            <a:endParaRPr lang="en-US" altLang="en-US" sz="2700" dirty="0">
              <a:solidFill>
                <a:srgbClr val="193764"/>
              </a:solidFill>
            </a:endParaRPr>
          </a:p>
        </p:txBody>
      </p:sp>
    </p:spTree>
    <p:extLst>
      <p:ext uri="{BB962C8B-B14F-4D97-AF65-F5344CB8AC3E}">
        <p14:creationId xmlns:p14="http://schemas.microsoft.com/office/powerpoint/2010/main" val="3127524405"/>
      </p:ext>
    </p:extLst>
  </p:cSld>
  <p:clrMapOvr>
    <a:masterClrMapping/>
  </p:clrMapOvr>
  <p:transition spd="slow" advTm="6926"/>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43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The EASY Solution</a:t>
            </a:r>
          </a:p>
        </p:txBody>
      </p:sp>
      <p:sp>
        <p:nvSpPr>
          <p:cNvPr id="9" name="TextBox 1">
            <a:extLst>
              <a:ext uri="{FF2B5EF4-FFF2-40B4-BE49-F238E27FC236}">
                <a16:creationId xmlns:a16="http://schemas.microsoft.com/office/drawing/2014/main" xmlns="" id="{509F92A4-6DAE-4D19-9EEF-FE173F65D6F6}"/>
              </a:ext>
            </a:extLst>
          </p:cNvPr>
          <p:cNvSpPr txBox="1">
            <a:spLocks noChangeArrowheads="1"/>
          </p:cNvSpPr>
          <p:nvPr/>
        </p:nvSpPr>
        <p:spPr bwMode="auto">
          <a:xfrm>
            <a:off x="838200" y="1066800"/>
            <a:ext cx="108966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None/>
            </a:pPr>
            <a:r>
              <a:rPr lang="en-US" altLang="en-US" sz="2700" dirty="0">
                <a:solidFill>
                  <a:srgbClr val="193764"/>
                </a:solidFill>
              </a:rPr>
              <a:t>USSI has a program to take care of these requirements…</a:t>
            </a:r>
            <a:br>
              <a:rPr lang="en-US" altLang="en-US" sz="2700" dirty="0">
                <a:solidFill>
                  <a:srgbClr val="193764"/>
                </a:solidFill>
              </a:rPr>
            </a:br>
            <a:r>
              <a:rPr lang="en-US" altLang="en-US" sz="2700" dirty="0">
                <a:solidFill>
                  <a:srgbClr val="193764"/>
                </a:solidFill>
              </a:rPr>
              <a:t>so now you can get back to the real work.</a:t>
            </a:r>
          </a:p>
          <a:p>
            <a:pPr algn="ctr">
              <a:lnSpc>
                <a:spcPct val="100000"/>
              </a:lnSpc>
              <a:spcBef>
                <a:spcPct val="0"/>
              </a:spcBef>
              <a:buNone/>
            </a:pPr>
            <a:endParaRPr lang="en-US" altLang="en-US" sz="2700" dirty="0">
              <a:solidFill>
                <a:srgbClr val="193764"/>
              </a:solidFill>
            </a:endParaRPr>
          </a:p>
        </p:txBody>
      </p:sp>
      <p:pic>
        <p:nvPicPr>
          <p:cNvPr id="4" name="Graphic 3">
            <a:extLst>
              <a:ext uri="{FF2B5EF4-FFF2-40B4-BE49-F238E27FC236}">
                <a16:creationId xmlns:a16="http://schemas.microsoft.com/office/drawing/2014/main" xmlns="" id="{72C1F9CF-1C6C-4065-A298-8A6CA44948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90800" y="2209800"/>
            <a:ext cx="6451472" cy="4154005"/>
          </a:xfrm>
          <a:prstGeom prst="rect">
            <a:avLst/>
          </a:prstGeom>
        </p:spPr>
      </p:pic>
    </p:spTree>
    <p:extLst>
      <p:ext uri="{BB962C8B-B14F-4D97-AF65-F5344CB8AC3E}">
        <p14:creationId xmlns:p14="http://schemas.microsoft.com/office/powerpoint/2010/main" val="3720681028"/>
      </p:ext>
    </p:extLst>
  </p:cSld>
  <p:clrMapOvr>
    <a:masterClrMapping/>
  </p:clrMapOvr>
  <p:transition spd="slow" advTm="6926"/>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37DE0CF3-67CB-441D-A044-322663A41F2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43200" y="1351997"/>
            <a:ext cx="6451472" cy="4154005"/>
          </a:xfrm>
          <a:prstGeom prst="rect">
            <a:avLst/>
          </a:prstGeom>
        </p:spPr>
      </p:pic>
    </p:spTree>
    <p:extLst>
      <p:ext uri="{BB962C8B-B14F-4D97-AF65-F5344CB8AC3E}">
        <p14:creationId xmlns:p14="http://schemas.microsoft.com/office/powerpoint/2010/main" val="4261846629"/>
      </p:ext>
    </p:extLst>
  </p:cSld>
  <p:clrMapOvr>
    <a:masterClrMapping/>
  </p:clrMapOvr>
  <p:transition spd="slow" advTm="6926"/>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556" name="TextBox 14">
            <a:extLst>
              <a:ext uri="{FF2B5EF4-FFF2-40B4-BE49-F238E27FC236}">
                <a16:creationId xmlns:a16="http://schemas.microsoft.com/office/drawing/2014/main" xmlns="" id="{33A8B53F-5531-47B1-B720-401D4A847626}"/>
              </a:ext>
            </a:extLst>
          </p:cNvPr>
          <p:cNvSpPr txBox="1">
            <a:spLocks noChangeArrowheads="1"/>
          </p:cNvSpPr>
          <p:nvPr/>
        </p:nvSpPr>
        <p:spPr bwMode="auto">
          <a:xfrm>
            <a:off x="8343036" y="1752600"/>
            <a:ext cx="376645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Manhole inspections reveal surcharge in the collection system and evaluates condition of ring and cover, corbel and chimney. USSI has a 48 point inspection.</a:t>
            </a:r>
          </a:p>
        </p:txBody>
      </p:sp>
      <p:grpSp>
        <p:nvGrpSpPr>
          <p:cNvPr id="6" name="Group 5">
            <a:extLst>
              <a:ext uri="{FF2B5EF4-FFF2-40B4-BE49-F238E27FC236}">
                <a16:creationId xmlns:a16="http://schemas.microsoft.com/office/drawing/2014/main" xmlns="" id="{718CDA6A-EB74-466C-AD08-ACCAA722B732}"/>
              </a:ext>
            </a:extLst>
          </p:cNvPr>
          <p:cNvGrpSpPr/>
          <p:nvPr/>
        </p:nvGrpSpPr>
        <p:grpSpPr>
          <a:xfrm>
            <a:off x="548951" y="1447800"/>
            <a:ext cx="6543869" cy="5198207"/>
            <a:chOff x="542731" y="1912776"/>
            <a:chExt cx="5519738" cy="4384675"/>
          </a:xfrm>
        </p:grpSpPr>
        <p:pic>
          <p:nvPicPr>
            <p:cNvPr id="23555" name="Picture 4" descr="image">
              <a:extLst>
                <a:ext uri="{FF2B5EF4-FFF2-40B4-BE49-F238E27FC236}">
                  <a16:creationId xmlns:a16="http://schemas.microsoft.com/office/drawing/2014/main" xmlns="" id="{33609537-A096-47F9-9588-7D26A8C3E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508"/>
            <a:stretch>
              <a:fillRect/>
            </a:stretch>
          </p:blipFill>
          <p:spPr bwMode="auto">
            <a:xfrm>
              <a:off x="542731" y="1912776"/>
              <a:ext cx="32004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9" descr="sewer_leak">
              <a:extLst>
                <a:ext uri="{FF2B5EF4-FFF2-40B4-BE49-F238E27FC236}">
                  <a16:creationId xmlns:a16="http://schemas.microsoft.com/office/drawing/2014/main" xmlns="" id="{3CA8462D-43F5-4FF9-BE2E-E5B326073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3707"/>
            <a:stretch>
              <a:fillRect/>
            </a:stretch>
          </p:blipFill>
          <p:spPr bwMode="auto">
            <a:xfrm>
              <a:off x="3593906" y="4151151"/>
              <a:ext cx="24685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8" descr="brick_sewer">
              <a:extLst>
                <a:ext uri="{FF2B5EF4-FFF2-40B4-BE49-F238E27FC236}">
                  <a16:creationId xmlns:a16="http://schemas.microsoft.com/office/drawing/2014/main" xmlns="" id="{88101E3E-A3BD-4277-BADC-2FF191DB8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131" y="1912776"/>
              <a:ext cx="2192338"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1" name="TextBox 33">
            <a:extLst>
              <a:ext uri="{FF2B5EF4-FFF2-40B4-BE49-F238E27FC236}">
                <a16:creationId xmlns:a16="http://schemas.microsoft.com/office/drawing/2014/main" xmlns="" id="{16B1362D-5A27-4F47-BC61-454CD6962766}"/>
              </a:ext>
            </a:extLst>
          </p:cNvPr>
          <p:cNvSpPr txBox="1">
            <a:spLocks noChangeArrowheads="1"/>
          </p:cNvSpPr>
          <p:nvPr/>
        </p:nvSpPr>
        <p:spPr bwMode="auto">
          <a:xfrm>
            <a:off x="3058108" y="334496"/>
            <a:ext cx="6695492" cy="157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4800" b="1" dirty="0">
                <a:solidFill>
                  <a:srgbClr val="193764"/>
                </a:solidFill>
              </a:rPr>
              <a:t>Manhole Inspections</a:t>
            </a:r>
          </a:p>
        </p:txBody>
      </p:sp>
      <p:pic>
        <p:nvPicPr>
          <p:cNvPr id="5" name="Graphic 4">
            <a:extLst>
              <a:ext uri="{FF2B5EF4-FFF2-40B4-BE49-F238E27FC236}">
                <a16:creationId xmlns:a16="http://schemas.microsoft.com/office/drawing/2014/main" xmlns="" id="{543F81FF-919B-4989-BFE1-578D8773E49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486025" y="495299"/>
            <a:ext cx="561975" cy="514350"/>
          </a:xfrm>
          <a:prstGeom prst="rect">
            <a:avLst/>
          </a:prstGeom>
        </p:spPr>
      </p:pic>
      <p:sp>
        <p:nvSpPr>
          <p:cNvPr id="15" name="TextBox 14">
            <a:extLst>
              <a:ext uri="{FF2B5EF4-FFF2-40B4-BE49-F238E27FC236}">
                <a16:creationId xmlns:a16="http://schemas.microsoft.com/office/drawing/2014/main" xmlns="" id="{03536DBE-CC97-4909-8F0A-DB1995FC925F}"/>
              </a:ext>
            </a:extLst>
          </p:cNvPr>
          <p:cNvSpPr txBox="1"/>
          <p:nvPr/>
        </p:nvSpPr>
        <p:spPr>
          <a:xfrm>
            <a:off x="7111481" y="923091"/>
            <a:ext cx="3276600" cy="3939540"/>
          </a:xfrm>
          <a:prstGeom prst="rect">
            <a:avLst/>
          </a:prstGeom>
          <a:noFill/>
        </p:spPr>
        <p:txBody>
          <a:bodyPr wrap="square" rtlCol="0">
            <a:spAutoFit/>
          </a:bodyPr>
          <a:lstStyle/>
          <a:p>
            <a:r>
              <a:rPr lang="en-US" sz="25000" dirty="0"/>
              <a:t>{</a:t>
            </a:r>
          </a:p>
        </p:txBody>
      </p:sp>
      <p:pic>
        <p:nvPicPr>
          <p:cNvPr id="3" name="Picture 2">
            <a:extLst>
              <a:ext uri="{FF2B5EF4-FFF2-40B4-BE49-F238E27FC236}">
                <a16:creationId xmlns:a16="http://schemas.microsoft.com/office/drawing/2014/main" xmlns="" id="{4EDF2C2D-3C18-4F70-98BD-6DBBB35C40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66664" y="3691908"/>
            <a:ext cx="2457449" cy="3276599"/>
          </a:xfrm>
          <a:prstGeom prst="rect">
            <a:avLst/>
          </a:prstGeom>
        </p:spPr>
      </p:pic>
    </p:spTree>
  </p:cSld>
  <p:clrMapOvr>
    <a:masterClrMapping/>
  </p:clrMapOvr>
  <p:transition spd="slow" advTm="6926"/>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602" name="Rectangle 1028">
            <a:extLst>
              <a:ext uri="{FF2B5EF4-FFF2-40B4-BE49-F238E27FC236}">
                <a16:creationId xmlns:a16="http://schemas.microsoft.com/office/drawing/2014/main" xmlns="" id="{8D8FC276-F48C-445F-9128-336667EB05B9}"/>
              </a:ext>
            </a:extLst>
          </p:cNvPr>
          <p:cNvSpPr txBox="1">
            <a:spLocks noChangeArrowheads="1"/>
          </p:cNvSpPr>
          <p:nvPr/>
        </p:nvSpPr>
        <p:spPr bwMode="auto">
          <a:xfrm>
            <a:off x="377825" y="4191000"/>
            <a:ext cx="76993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800" b="1" dirty="0">
                <a:solidFill>
                  <a:srgbClr val="C2272D"/>
                </a:solidFill>
              </a:rPr>
              <a:t>Manhole Inspections are critical for Surveying Collection Systems. </a:t>
            </a:r>
          </a:p>
          <a:p>
            <a:pPr algn="ctr" eaLnBrk="1" hangingPunct="1">
              <a:lnSpc>
                <a:spcPct val="90000"/>
              </a:lnSpc>
              <a:spcBef>
                <a:spcPct val="0"/>
              </a:spcBef>
              <a:buFontTx/>
              <a:buNone/>
            </a:pPr>
            <a:endParaRPr lang="en-US" altLang="en-US" sz="800" b="1" dirty="0">
              <a:solidFill>
                <a:srgbClr val="C2272D"/>
              </a:solidFill>
            </a:endParaRPr>
          </a:p>
          <a:p>
            <a:pPr algn="ctr" eaLnBrk="1" hangingPunct="1">
              <a:lnSpc>
                <a:spcPct val="90000"/>
              </a:lnSpc>
              <a:spcBef>
                <a:spcPct val="0"/>
              </a:spcBef>
              <a:buFontTx/>
              <a:buNone/>
            </a:pPr>
            <a:r>
              <a:rPr lang="en-US" altLang="en-US" sz="4400" b="1" dirty="0">
                <a:solidFill>
                  <a:srgbClr val="C2272D"/>
                </a:solidFill>
              </a:rPr>
              <a:t>USSI crews average 60-80 Inspections per day.  </a:t>
            </a:r>
          </a:p>
        </p:txBody>
      </p:sp>
      <p:pic>
        <p:nvPicPr>
          <p:cNvPr id="25603" name="Picture 2" descr="A close up of a spider&#10;&#10;Description automatically generated with medium confidence">
            <a:extLst>
              <a:ext uri="{FF2B5EF4-FFF2-40B4-BE49-F238E27FC236}">
                <a16:creationId xmlns:a16="http://schemas.microsoft.com/office/drawing/2014/main" xmlns="" id="{868A6A4F-D094-4661-ABC9-7E7932646C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151"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A picture containing fire, hydrant, chocolate, outdoor object&#10;&#10;Description automatically generated">
            <a:extLst>
              <a:ext uri="{FF2B5EF4-FFF2-40B4-BE49-F238E27FC236}">
                <a16:creationId xmlns:a16="http://schemas.microsoft.com/office/drawing/2014/main" xmlns="" id="{043482C3-0707-494F-B8A1-3FC876F0CC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825" y="0"/>
            <a:ext cx="3584575"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A picture containing stone&#10;&#10;Description automatically generated">
            <a:extLst>
              <a:ext uri="{FF2B5EF4-FFF2-40B4-BE49-F238E27FC236}">
                <a16:creationId xmlns:a16="http://schemas.microsoft.com/office/drawing/2014/main" xmlns="" id="{616B7C75-23D8-4F39-B69F-57E68FE40F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7788" y="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926"/>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9BE1A755-E885-4371-B447-A6091C3FBDD2}"/>
              </a:ext>
            </a:extLst>
          </p:cNvPr>
          <p:cNvSpPr>
            <a:spLocks noChangeArrowheads="1"/>
          </p:cNvSpPr>
          <p:nvPr/>
        </p:nvSpPr>
        <p:spPr bwMode="auto">
          <a:xfrm>
            <a:off x="1524000" y="5318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endParaRPr lang="en-US" altLang="en-US" sz="1800"/>
          </a:p>
        </p:txBody>
      </p:sp>
      <p:sp>
        <p:nvSpPr>
          <p:cNvPr id="26627" name="Rectangle 10">
            <a:extLst>
              <a:ext uri="{FF2B5EF4-FFF2-40B4-BE49-F238E27FC236}">
                <a16:creationId xmlns:a16="http://schemas.microsoft.com/office/drawing/2014/main" xmlns="" id="{6088F6DE-B5F6-460F-AF7E-D06E62F4B6C1}"/>
              </a:ext>
            </a:extLst>
          </p:cNvPr>
          <p:cNvSpPr>
            <a:spLocks noChangeArrowheads="1"/>
          </p:cNvSpPr>
          <p:nvPr/>
        </p:nvSpPr>
        <p:spPr bwMode="auto">
          <a:xfrm>
            <a:off x="1524000" y="5640388"/>
            <a:ext cx="2476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900"/>
          </a:p>
          <a:p>
            <a:pPr>
              <a:lnSpc>
                <a:spcPct val="100000"/>
              </a:lnSpc>
              <a:spcBef>
                <a:spcPct val="0"/>
              </a:spcBef>
              <a:buFontTx/>
              <a:buNone/>
            </a:pPr>
            <a:r>
              <a:rPr lang="en-US" altLang="en-US" sz="1800"/>
              <a:t> </a:t>
            </a:r>
          </a:p>
        </p:txBody>
      </p:sp>
      <p:sp>
        <p:nvSpPr>
          <p:cNvPr id="26628" name="Rectangle 11">
            <a:extLst>
              <a:ext uri="{FF2B5EF4-FFF2-40B4-BE49-F238E27FC236}">
                <a16:creationId xmlns:a16="http://schemas.microsoft.com/office/drawing/2014/main" xmlns="" id="{1CC561C0-6E06-4618-A900-DD249025C006}"/>
              </a:ext>
            </a:extLst>
          </p:cNvPr>
          <p:cNvSpPr>
            <a:spLocks noChangeArrowheads="1"/>
          </p:cNvSpPr>
          <p:nvPr/>
        </p:nvSpPr>
        <p:spPr bwMode="auto">
          <a:xfrm>
            <a:off x="1524000" y="5318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endParaRPr lang="en-US" altLang="en-US" sz="1800"/>
          </a:p>
        </p:txBody>
      </p:sp>
      <p:sp>
        <p:nvSpPr>
          <p:cNvPr id="26629" name="Rectangle 38">
            <a:extLst>
              <a:ext uri="{FF2B5EF4-FFF2-40B4-BE49-F238E27FC236}">
                <a16:creationId xmlns:a16="http://schemas.microsoft.com/office/drawing/2014/main" xmlns="" id="{4DE8755F-C8ED-4035-91AB-15553CDACC2E}"/>
              </a:ext>
            </a:extLst>
          </p:cNvPr>
          <p:cNvSpPr>
            <a:spLocks noChangeArrowheads="1"/>
          </p:cNvSpPr>
          <p:nvPr/>
        </p:nvSpPr>
        <p:spPr bwMode="auto">
          <a:xfrm>
            <a:off x="1524000" y="5640388"/>
            <a:ext cx="2476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900"/>
          </a:p>
          <a:p>
            <a:pPr>
              <a:lnSpc>
                <a:spcPct val="100000"/>
              </a:lnSpc>
              <a:spcBef>
                <a:spcPct val="0"/>
              </a:spcBef>
              <a:buFontTx/>
              <a:buNone/>
            </a:pPr>
            <a:r>
              <a:rPr lang="en-US" altLang="en-US" sz="1800"/>
              <a:t> </a:t>
            </a:r>
          </a:p>
        </p:txBody>
      </p:sp>
      <p:sp>
        <p:nvSpPr>
          <p:cNvPr id="26631" name="Text Box 40">
            <a:extLst>
              <a:ext uri="{FF2B5EF4-FFF2-40B4-BE49-F238E27FC236}">
                <a16:creationId xmlns:a16="http://schemas.microsoft.com/office/drawing/2014/main" xmlns="" id="{2E1CAD39-C9D5-48FB-96ED-4C877B084EF1}"/>
              </a:ext>
            </a:extLst>
          </p:cNvPr>
          <p:cNvSpPr txBox="1">
            <a:spLocks noChangeArrowheads="1"/>
          </p:cNvSpPr>
          <p:nvPr/>
        </p:nvSpPr>
        <p:spPr bwMode="auto">
          <a:xfrm>
            <a:off x="-2147483648" y="2147483647"/>
            <a:ext cx="2147483647" cy="21474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400" b="1">
                <a:cs typeface="Arial" panose="020B0604020202020204" pitchFamily="34" charset="0"/>
              </a:rPr>
              <a:t>         </a:t>
            </a:r>
            <a:r>
              <a:rPr lang="en-US" altLang="en-US" sz="1200" b="1" i="1">
                <a:cs typeface="Arial" panose="020B0604020202020204" pitchFamily="34" charset="0"/>
              </a:rPr>
              <a:t>Infiltration</a:t>
            </a:r>
            <a:endParaRPr lang="en-US" altLang="en-US" sz="900"/>
          </a:p>
          <a:p>
            <a:pPr>
              <a:lnSpc>
                <a:spcPct val="100000"/>
              </a:lnSpc>
              <a:spcBef>
                <a:spcPct val="0"/>
              </a:spcBef>
              <a:buFontTx/>
              <a:buNone/>
            </a:pPr>
            <a:r>
              <a:rPr lang="en-US" altLang="en-US" sz="1100" b="1" i="1">
                <a:solidFill>
                  <a:srgbClr val="8C8C8C"/>
                </a:solidFill>
                <a:cs typeface="Arial" panose="020B0604020202020204" pitchFamily="34" charset="0"/>
              </a:rPr>
              <a:t>           Rain or Shine</a:t>
            </a:r>
            <a:endParaRPr lang="en-US" altLang="en-US" sz="1800"/>
          </a:p>
        </p:txBody>
      </p:sp>
      <p:sp>
        <p:nvSpPr>
          <p:cNvPr id="26632" name="Text Box 41">
            <a:extLst>
              <a:ext uri="{FF2B5EF4-FFF2-40B4-BE49-F238E27FC236}">
                <a16:creationId xmlns:a16="http://schemas.microsoft.com/office/drawing/2014/main" xmlns="" id="{04F58985-B86B-4CAD-894C-BDCE434B7C29}"/>
              </a:ext>
            </a:extLst>
          </p:cNvPr>
          <p:cNvSpPr txBox="1">
            <a:spLocks noChangeArrowheads="1"/>
          </p:cNvSpPr>
          <p:nvPr/>
        </p:nvSpPr>
        <p:spPr bwMode="auto">
          <a:xfrm>
            <a:off x="-2147483648" y="2147483647"/>
            <a:ext cx="2147483647" cy="21474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cs typeface="Arial" panose="020B0604020202020204" pitchFamily="34" charset="0"/>
              </a:rPr>
              <a:t>Water Table</a:t>
            </a:r>
            <a:endParaRPr lang="en-US" altLang="en-US" sz="1800"/>
          </a:p>
        </p:txBody>
      </p:sp>
      <p:sp>
        <p:nvSpPr>
          <p:cNvPr id="26634" name="Line 51">
            <a:extLst>
              <a:ext uri="{FF2B5EF4-FFF2-40B4-BE49-F238E27FC236}">
                <a16:creationId xmlns:a16="http://schemas.microsoft.com/office/drawing/2014/main" xmlns="" id="{331F511C-6424-4A7F-8E54-73B5E7A0DF08}"/>
              </a:ext>
            </a:extLst>
          </p:cNvPr>
          <p:cNvSpPr>
            <a:spLocks noChangeShapeType="1"/>
          </p:cNvSpPr>
          <p:nvPr/>
        </p:nvSpPr>
        <p:spPr bwMode="auto">
          <a:xfrm flipH="1">
            <a:off x="-2147483648" y="2147483647"/>
            <a:ext cx="214748364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5" name="Line 52">
            <a:extLst>
              <a:ext uri="{FF2B5EF4-FFF2-40B4-BE49-F238E27FC236}">
                <a16:creationId xmlns:a16="http://schemas.microsoft.com/office/drawing/2014/main" xmlns="" id="{98117EA0-6215-4ACB-B32E-8953935E0751}"/>
              </a:ext>
            </a:extLst>
          </p:cNvPr>
          <p:cNvSpPr>
            <a:spLocks noChangeShapeType="1"/>
          </p:cNvSpPr>
          <p:nvPr/>
        </p:nvSpPr>
        <p:spPr bwMode="auto">
          <a:xfrm flipH="1">
            <a:off x="2147483647" y="2147483647"/>
            <a:ext cx="214748268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6" name="Line 53">
            <a:extLst>
              <a:ext uri="{FF2B5EF4-FFF2-40B4-BE49-F238E27FC236}">
                <a16:creationId xmlns:a16="http://schemas.microsoft.com/office/drawing/2014/main" xmlns="" id="{7BD15451-437D-4647-9F54-B117E198BD44}"/>
              </a:ext>
            </a:extLst>
          </p:cNvPr>
          <p:cNvSpPr>
            <a:spLocks noChangeShapeType="1"/>
          </p:cNvSpPr>
          <p:nvPr/>
        </p:nvSpPr>
        <p:spPr bwMode="auto">
          <a:xfrm>
            <a:off x="-2147483648" y="2147483647"/>
            <a:ext cx="2147483647" cy="0"/>
          </a:xfrm>
          <a:prstGeom prst="line">
            <a:avLst/>
          </a:prstGeom>
          <a:noFill/>
          <a:ln w="28575">
            <a:solidFill>
              <a:srgbClr val="0066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6637" name="Rectangle 54">
            <a:extLst>
              <a:ext uri="{FF2B5EF4-FFF2-40B4-BE49-F238E27FC236}">
                <a16:creationId xmlns:a16="http://schemas.microsoft.com/office/drawing/2014/main" xmlns="" id="{81126DF1-E863-46B8-8F79-7A23752343D4}"/>
              </a:ext>
            </a:extLst>
          </p:cNvPr>
          <p:cNvSpPr>
            <a:spLocks noChangeArrowheads="1"/>
          </p:cNvSpPr>
          <p:nvPr/>
        </p:nvSpPr>
        <p:spPr bwMode="auto">
          <a:xfrm>
            <a:off x="-2147483648" y="-2147483648"/>
            <a:ext cx="2147483647" cy="816530625"/>
          </a:xfrm>
          <a:prstGeom prst="rect">
            <a:avLst/>
          </a:prstGeom>
          <a:noFill/>
          <a:ln w="2857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endParaRPr lang="en-US" altLang="en-US" sz="1800"/>
          </a:p>
        </p:txBody>
      </p:sp>
      <p:sp>
        <p:nvSpPr>
          <p:cNvPr id="26638" name="TextBox 33">
            <a:extLst>
              <a:ext uri="{FF2B5EF4-FFF2-40B4-BE49-F238E27FC236}">
                <a16:creationId xmlns:a16="http://schemas.microsoft.com/office/drawing/2014/main" xmlns="" id="{11CBBC7C-1D85-4405-BC4F-9B9AF22E1809}"/>
              </a:ext>
            </a:extLst>
          </p:cNvPr>
          <p:cNvSpPr txBox="1">
            <a:spLocks noChangeArrowheads="1"/>
          </p:cNvSpPr>
          <p:nvPr/>
        </p:nvSpPr>
        <p:spPr bwMode="auto">
          <a:xfrm>
            <a:off x="0" y="388204"/>
            <a:ext cx="12344400"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a:solidFill>
                  <a:srgbClr val="193764"/>
                </a:solidFill>
              </a:rPr>
              <a:t>Smoke Testing</a:t>
            </a:r>
          </a:p>
        </p:txBody>
      </p:sp>
      <p:pic>
        <p:nvPicPr>
          <p:cNvPr id="26639" name="Picture 5">
            <a:extLst>
              <a:ext uri="{FF2B5EF4-FFF2-40B4-BE49-F238E27FC236}">
                <a16:creationId xmlns:a16="http://schemas.microsoft.com/office/drawing/2014/main" xmlns="" id="{2F10112C-1234-4A41-9AFA-DEF1281A32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88306"/>
            <a:ext cx="563086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TextBox 38">
            <a:extLst>
              <a:ext uri="{FF2B5EF4-FFF2-40B4-BE49-F238E27FC236}">
                <a16:creationId xmlns:a16="http://schemas.microsoft.com/office/drawing/2014/main" xmlns="" id="{FCB31AB8-3B2F-47F0-A402-B4907E9C8F20}"/>
              </a:ext>
            </a:extLst>
          </p:cNvPr>
          <p:cNvSpPr txBox="1">
            <a:spLocks noChangeArrowheads="1"/>
          </p:cNvSpPr>
          <p:nvPr/>
        </p:nvSpPr>
        <p:spPr bwMode="auto">
          <a:xfrm>
            <a:off x="7543800" y="1928589"/>
            <a:ext cx="418465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Smoke testing reveals location of breaks within the sewer system. (Broken clean-outs, illegal tie-ins, cross connections and potential broken sewer lines). </a:t>
            </a:r>
          </a:p>
        </p:txBody>
      </p:sp>
      <p:pic>
        <p:nvPicPr>
          <p:cNvPr id="26" name="Graphic 25">
            <a:extLst>
              <a:ext uri="{FF2B5EF4-FFF2-40B4-BE49-F238E27FC236}">
                <a16:creationId xmlns:a16="http://schemas.microsoft.com/office/drawing/2014/main" xmlns="" id="{101F0011-59D6-4257-8A83-B5EECD38569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276600" y="546527"/>
            <a:ext cx="561975" cy="514350"/>
          </a:xfrm>
          <a:prstGeom prst="rect">
            <a:avLst/>
          </a:prstGeom>
        </p:spPr>
      </p:pic>
      <p:sp>
        <p:nvSpPr>
          <p:cNvPr id="27" name="TextBox 26">
            <a:extLst>
              <a:ext uri="{FF2B5EF4-FFF2-40B4-BE49-F238E27FC236}">
                <a16:creationId xmlns:a16="http://schemas.microsoft.com/office/drawing/2014/main" xmlns="" id="{D3DE71BF-1F4C-4295-8012-09497E5A7231}"/>
              </a:ext>
            </a:extLst>
          </p:cNvPr>
          <p:cNvSpPr txBox="1"/>
          <p:nvPr/>
        </p:nvSpPr>
        <p:spPr>
          <a:xfrm>
            <a:off x="6240463" y="1118027"/>
            <a:ext cx="3276600" cy="3939540"/>
          </a:xfrm>
          <a:prstGeom prst="rect">
            <a:avLst/>
          </a:prstGeom>
          <a:noFill/>
        </p:spPr>
        <p:txBody>
          <a:bodyPr wrap="square" rtlCol="0">
            <a:spAutoFit/>
          </a:bodyPr>
          <a:lstStyle/>
          <a:p>
            <a:r>
              <a:rPr lang="en-US" sz="25000" dirty="0"/>
              <a:t>{</a:t>
            </a:r>
          </a:p>
        </p:txBody>
      </p:sp>
    </p:spTree>
  </p:cSld>
  <p:clrMapOvr>
    <a:masterClrMapping/>
  </p:clrMapOvr>
  <p:transition spd="slow" advTm="6926"/>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674" name="TextBox 8">
            <a:extLst>
              <a:ext uri="{FF2B5EF4-FFF2-40B4-BE49-F238E27FC236}">
                <a16:creationId xmlns:a16="http://schemas.microsoft.com/office/drawing/2014/main" xmlns="" id="{1690FEF3-5429-4897-898A-003D8490114E}"/>
              </a:ext>
            </a:extLst>
          </p:cNvPr>
          <p:cNvSpPr txBox="1">
            <a:spLocks noChangeArrowheads="1"/>
          </p:cNvSpPr>
          <p:nvPr/>
        </p:nvSpPr>
        <p:spPr bwMode="auto">
          <a:xfrm>
            <a:off x="7391400" y="2133600"/>
            <a:ext cx="704088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Illegal Connection to </a:t>
            </a:r>
            <a:br>
              <a:rPr lang="en-US" altLang="en-US" sz="3200" dirty="0">
                <a:solidFill>
                  <a:srgbClr val="193764"/>
                </a:solidFill>
              </a:rPr>
            </a:br>
            <a:r>
              <a:rPr lang="en-US" altLang="en-US" sz="3200" dirty="0">
                <a:solidFill>
                  <a:srgbClr val="193764"/>
                </a:solidFill>
              </a:rPr>
              <a:t>Sewer System</a:t>
            </a:r>
          </a:p>
        </p:txBody>
      </p:sp>
      <p:pic>
        <p:nvPicPr>
          <p:cNvPr id="28675" name="Picture 1">
            <a:extLst>
              <a:ext uri="{FF2B5EF4-FFF2-40B4-BE49-F238E27FC236}">
                <a16:creationId xmlns:a16="http://schemas.microsoft.com/office/drawing/2014/main" xmlns="" id="{DA278803-819C-4379-94EB-615ACB6CC11C}"/>
              </a:ext>
            </a:extLst>
          </p:cNvPr>
          <p:cNvPicPr>
            <a:picLocks noChangeAspect="1"/>
          </p:cNvPicPr>
          <p:nvPr/>
        </p:nvPicPr>
        <p:blipFill rotWithShape="1">
          <a:blip r:embed="rId3">
            <a:extLst>
              <a:ext uri="{28A0092B-C50C-407E-A947-70E740481C1C}">
                <a14:useLocalDpi xmlns:a14="http://schemas.microsoft.com/office/drawing/2010/main" val="0"/>
              </a:ext>
            </a:extLst>
          </a:blip>
          <a:srcRect b="14458"/>
          <a:stretch/>
        </p:blipFill>
        <p:spPr bwMode="auto">
          <a:xfrm>
            <a:off x="533400" y="152399"/>
            <a:ext cx="5715000" cy="65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368119AE-A587-4686-B457-B8E353659092}"/>
              </a:ext>
            </a:extLst>
          </p:cNvPr>
          <p:cNvSpPr txBox="1"/>
          <p:nvPr/>
        </p:nvSpPr>
        <p:spPr>
          <a:xfrm>
            <a:off x="6400800" y="609600"/>
            <a:ext cx="3604260" cy="3939540"/>
          </a:xfrm>
          <a:prstGeom prst="rect">
            <a:avLst/>
          </a:prstGeom>
          <a:noFill/>
        </p:spPr>
        <p:txBody>
          <a:bodyPr wrap="square" rtlCol="0">
            <a:spAutoFit/>
          </a:bodyPr>
          <a:lstStyle/>
          <a:p>
            <a:r>
              <a:rPr lang="en-US" sz="25000" dirty="0"/>
              <a:t>{</a:t>
            </a:r>
          </a:p>
        </p:txBody>
      </p:sp>
    </p:spTree>
  </p:cSld>
  <p:clrMapOvr>
    <a:masterClrMapping/>
  </p:clrMapOvr>
  <p:transition spd="slow" advTm="6926"/>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9698" name="Rectangle 1028">
            <a:extLst>
              <a:ext uri="{FF2B5EF4-FFF2-40B4-BE49-F238E27FC236}">
                <a16:creationId xmlns:a16="http://schemas.microsoft.com/office/drawing/2014/main" xmlns="" id="{CC8F3EBE-502E-444A-A080-0B56F53DD4DC}"/>
              </a:ext>
            </a:extLst>
          </p:cNvPr>
          <p:cNvSpPr txBox="1">
            <a:spLocks noChangeArrowheads="1"/>
          </p:cNvSpPr>
          <p:nvPr/>
        </p:nvSpPr>
        <p:spPr bwMode="auto">
          <a:xfrm>
            <a:off x="0" y="533400"/>
            <a:ext cx="350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4500" b="1">
              <a:solidFill>
                <a:srgbClr val="C2272D"/>
              </a:solidFill>
            </a:endParaRPr>
          </a:p>
        </p:txBody>
      </p:sp>
      <p:pic>
        <p:nvPicPr>
          <p:cNvPr id="29699" name="Picture 2" descr="A picture containing grass, outdoor&#10;&#10;Description automatically generated">
            <a:extLst>
              <a:ext uri="{FF2B5EF4-FFF2-40B4-BE49-F238E27FC236}">
                <a16:creationId xmlns:a16="http://schemas.microsoft.com/office/drawing/2014/main" xmlns="" id="{1BE1636A-52AA-42E2-9C76-88343A3DB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0480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a:extLst>
              <a:ext uri="{FF2B5EF4-FFF2-40B4-BE49-F238E27FC236}">
                <a16:creationId xmlns:a16="http://schemas.microsoft.com/office/drawing/2014/main" xmlns="" id="{9595509C-54C8-47AD-A256-7EC27C3D4DC0}"/>
              </a:ext>
            </a:extLst>
          </p:cNvPr>
          <p:cNvSpPr txBox="1">
            <a:spLocks noChangeArrowheads="1"/>
          </p:cNvSpPr>
          <p:nvPr/>
        </p:nvSpPr>
        <p:spPr bwMode="auto">
          <a:xfrm>
            <a:off x="9144000" y="1143000"/>
            <a:ext cx="2895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Broken Cleanout in a newer development that was in a swale. Large I&amp;I defect.</a:t>
            </a:r>
          </a:p>
        </p:txBody>
      </p:sp>
      <p:sp>
        <p:nvSpPr>
          <p:cNvPr id="5" name="TextBox 4">
            <a:extLst>
              <a:ext uri="{FF2B5EF4-FFF2-40B4-BE49-F238E27FC236}">
                <a16:creationId xmlns:a16="http://schemas.microsoft.com/office/drawing/2014/main" xmlns="" id="{246D8573-0A4B-44D7-8925-4D8B16C938EC}"/>
              </a:ext>
            </a:extLst>
          </p:cNvPr>
          <p:cNvSpPr txBox="1"/>
          <p:nvPr/>
        </p:nvSpPr>
        <p:spPr>
          <a:xfrm>
            <a:off x="8049208" y="304800"/>
            <a:ext cx="1170992" cy="3902218"/>
          </a:xfrm>
          <a:prstGeom prst="rect">
            <a:avLst/>
          </a:prstGeom>
          <a:noFill/>
        </p:spPr>
        <p:txBody>
          <a:bodyPr wrap="square" rtlCol="0">
            <a:spAutoFit/>
          </a:bodyPr>
          <a:lstStyle/>
          <a:p>
            <a:r>
              <a:rPr lang="en-US" sz="25000" dirty="0"/>
              <a:t>{</a:t>
            </a:r>
            <a:endParaRPr lang="en-US" sz="25000" dirty="0">
              <a:solidFill>
                <a:schemeClr val="bg2"/>
              </a:solidFill>
            </a:endParaRPr>
          </a:p>
        </p:txBody>
      </p:sp>
    </p:spTree>
  </p:cSld>
  <p:clrMapOvr>
    <a:masterClrMapping/>
  </p:clrMapOvr>
  <p:transition spd="slow" advTm="6926"/>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0724" name="Picture 4" descr="A picture containing grass, sky, outdoor, river&#10;&#10;Description automatically generated">
            <a:extLst>
              <a:ext uri="{FF2B5EF4-FFF2-40B4-BE49-F238E27FC236}">
                <a16:creationId xmlns:a16="http://schemas.microsoft.com/office/drawing/2014/main" xmlns="" id="{466456DD-F5E3-4709-A45B-A14C5450FB9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62"/>
          <a:stretch/>
        </p:blipFill>
        <p:spPr bwMode="auto">
          <a:xfrm>
            <a:off x="228600" y="381000"/>
            <a:ext cx="7106485" cy="617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A picture containing outdoor, grass, green, sprinkler system&#10;&#10;Description automatically generated">
            <a:extLst>
              <a:ext uri="{FF2B5EF4-FFF2-40B4-BE49-F238E27FC236}">
                <a16:creationId xmlns:a16="http://schemas.microsoft.com/office/drawing/2014/main" xmlns="" id="{DB449F09-1B44-49F8-B7CE-E820077869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12" r="22652" b="27210"/>
          <a:stretch/>
        </p:blipFill>
        <p:spPr bwMode="auto">
          <a:xfrm>
            <a:off x="7639885" y="381000"/>
            <a:ext cx="2667000" cy="442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1028">
            <a:extLst>
              <a:ext uri="{FF2B5EF4-FFF2-40B4-BE49-F238E27FC236}">
                <a16:creationId xmlns:a16="http://schemas.microsoft.com/office/drawing/2014/main" xmlns="" id="{F26D5CB6-AA02-45A1-A3B1-449A8AFCF2E8}"/>
              </a:ext>
            </a:extLst>
          </p:cNvPr>
          <p:cNvSpPr txBox="1">
            <a:spLocks noChangeArrowheads="1"/>
          </p:cNvSpPr>
          <p:nvPr/>
        </p:nvSpPr>
        <p:spPr bwMode="auto">
          <a:xfrm>
            <a:off x="1371600" y="4588130"/>
            <a:ext cx="586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800" b="1" dirty="0"/>
              <a:t>Smoke Testing revealed a broken cleanout in a storm pond that was never wet. Repaired and results are obvious.</a:t>
            </a:r>
          </a:p>
        </p:txBody>
      </p:sp>
      <p:sp>
        <p:nvSpPr>
          <p:cNvPr id="5" name="TextBox 4">
            <a:extLst>
              <a:ext uri="{FF2B5EF4-FFF2-40B4-BE49-F238E27FC236}">
                <a16:creationId xmlns:a16="http://schemas.microsoft.com/office/drawing/2014/main" xmlns="" id="{7A901A16-96DB-4451-BA77-16F53BCF42EF}"/>
              </a:ext>
            </a:extLst>
          </p:cNvPr>
          <p:cNvSpPr txBox="1"/>
          <p:nvPr/>
        </p:nvSpPr>
        <p:spPr>
          <a:xfrm>
            <a:off x="505242" y="2582593"/>
            <a:ext cx="3276600" cy="3939540"/>
          </a:xfrm>
          <a:prstGeom prst="rect">
            <a:avLst/>
          </a:prstGeom>
          <a:noFill/>
        </p:spPr>
        <p:txBody>
          <a:bodyPr wrap="square" rtlCol="0">
            <a:spAutoFit/>
          </a:bodyPr>
          <a:lstStyle/>
          <a:p>
            <a:r>
              <a:rPr lang="en-US" sz="25000" dirty="0"/>
              <a:t>{</a:t>
            </a:r>
          </a:p>
        </p:txBody>
      </p:sp>
    </p:spTree>
  </p:cSld>
  <p:clrMapOvr>
    <a:masterClrMapping/>
  </p:clrMapOvr>
  <p:transition spd="slow" advTm="6926"/>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746" name="Rectangle 1028">
            <a:extLst>
              <a:ext uri="{FF2B5EF4-FFF2-40B4-BE49-F238E27FC236}">
                <a16:creationId xmlns:a16="http://schemas.microsoft.com/office/drawing/2014/main" xmlns="" id="{93BD30B9-3483-4AC5-A40A-48A6CA38087A}"/>
              </a:ext>
            </a:extLst>
          </p:cNvPr>
          <p:cNvSpPr txBox="1">
            <a:spLocks noChangeArrowheads="1"/>
          </p:cNvSpPr>
          <p:nvPr/>
        </p:nvSpPr>
        <p:spPr bwMode="auto">
          <a:xfrm>
            <a:off x="0" y="-25400"/>
            <a:ext cx="352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4500" b="1" dirty="0">
              <a:solidFill>
                <a:srgbClr val="C2272D"/>
              </a:solidFill>
            </a:endParaRPr>
          </a:p>
        </p:txBody>
      </p:sp>
      <p:pic>
        <p:nvPicPr>
          <p:cNvPr id="31747" name="Picture 2">
            <a:extLst>
              <a:ext uri="{FF2B5EF4-FFF2-40B4-BE49-F238E27FC236}">
                <a16:creationId xmlns:a16="http://schemas.microsoft.com/office/drawing/2014/main" xmlns="" id="{7AE5A526-0193-4865-A7C9-E1C12206D8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22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2E93675-01F1-4C85-A53F-864C63800890}"/>
              </a:ext>
            </a:extLst>
          </p:cNvPr>
          <p:cNvSpPr txBox="1"/>
          <p:nvPr/>
        </p:nvSpPr>
        <p:spPr>
          <a:xfrm>
            <a:off x="5833188" y="657761"/>
            <a:ext cx="3276600" cy="3939540"/>
          </a:xfrm>
          <a:prstGeom prst="rect">
            <a:avLst/>
          </a:prstGeom>
          <a:noFill/>
        </p:spPr>
        <p:txBody>
          <a:bodyPr wrap="square" rtlCol="0">
            <a:spAutoFit/>
          </a:bodyPr>
          <a:lstStyle/>
          <a:p>
            <a:r>
              <a:rPr lang="en-US" sz="25000" dirty="0"/>
              <a:t>{</a:t>
            </a:r>
          </a:p>
        </p:txBody>
      </p:sp>
      <p:sp>
        <p:nvSpPr>
          <p:cNvPr id="6" name="TextBox 8">
            <a:extLst>
              <a:ext uri="{FF2B5EF4-FFF2-40B4-BE49-F238E27FC236}">
                <a16:creationId xmlns:a16="http://schemas.microsoft.com/office/drawing/2014/main" xmlns="" id="{63A45E90-2205-4AC0-A0BE-435042289E5C}"/>
              </a:ext>
            </a:extLst>
          </p:cNvPr>
          <p:cNvSpPr txBox="1">
            <a:spLocks noChangeArrowheads="1"/>
          </p:cNvSpPr>
          <p:nvPr/>
        </p:nvSpPr>
        <p:spPr bwMode="auto">
          <a:xfrm>
            <a:off x="6858000" y="2334754"/>
            <a:ext cx="6400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Smoke Testing </a:t>
            </a:r>
            <a:br>
              <a:rPr lang="en-US" altLang="en-US" sz="3200" dirty="0">
                <a:solidFill>
                  <a:srgbClr val="193764"/>
                </a:solidFill>
              </a:rPr>
            </a:br>
            <a:r>
              <a:rPr lang="en-US" altLang="en-US" sz="3200" dirty="0">
                <a:solidFill>
                  <a:srgbClr val="193764"/>
                </a:solidFill>
              </a:rPr>
              <a:t>Revealed a Crossover</a:t>
            </a:r>
          </a:p>
        </p:txBody>
      </p:sp>
    </p:spTree>
  </p:cSld>
  <p:clrMapOvr>
    <a:masterClrMapping/>
  </p:clrMapOvr>
  <p:transition spd="slow" advTm="6926"/>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9" name="Rectangle 1029">
            <a:extLst>
              <a:ext uri="{FF2B5EF4-FFF2-40B4-BE49-F238E27FC236}">
                <a16:creationId xmlns:a16="http://schemas.microsoft.com/office/drawing/2014/main" xmlns="" id="{C2F2EEFF-A4B2-45E4-B70A-7C1B80BD4EB1}"/>
              </a:ext>
            </a:extLst>
          </p:cNvPr>
          <p:cNvSpPr>
            <a:spLocks noGrp="1" noChangeArrowheads="1"/>
          </p:cNvSpPr>
          <p:nvPr>
            <p:ph sz="half" idx="1"/>
          </p:nvPr>
        </p:nvSpPr>
        <p:spPr>
          <a:xfrm>
            <a:off x="152400" y="533400"/>
            <a:ext cx="12192000" cy="3505200"/>
          </a:xfrm>
        </p:spPr>
        <p:txBody>
          <a:bodyPr>
            <a:normAutofit fontScale="92500" lnSpcReduction="20000"/>
          </a:bodyPr>
          <a:lstStyle/>
          <a:p>
            <a:pPr marL="45720" indent="0">
              <a:buFont typeface="Arial" panose="020B0604020202020204" pitchFamily="34" charset="0"/>
              <a:buNone/>
              <a:defRPr/>
            </a:pPr>
            <a:r>
              <a:rPr lang="en-US" sz="3900" b="1" dirty="0">
                <a:solidFill>
                  <a:srgbClr val="C2272D"/>
                </a:solidFill>
                <a:effectLst/>
              </a:rPr>
              <a:t>Outline:</a:t>
            </a:r>
          </a:p>
          <a:p>
            <a:pPr marL="45720" indent="0">
              <a:buFont typeface="Arial" panose="020B0604020202020204" pitchFamily="34" charset="0"/>
              <a:buNone/>
              <a:defRPr/>
            </a:pPr>
            <a:r>
              <a:rPr lang="en-US" sz="3900" b="1" dirty="0">
                <a:solidFill>
                  <a:srgbClr val="C2272D"/>
                </a:solidFill>
                <a:effectLst/>
              </a:rPr>
              <a:t>Basics of I&amp;I </a:t>
            </a:r>
          </a:p>
          <a:p>
            <a:pPr marL="45720" indent="0">
              <a:buFont typeface="Arial" panose="020B0604020202020204" pitchFamily="34" charset="0"/>
              <a:buNone/>
              <a:defRPr/>
            </a:pPr>
            <a:r>
              <a:rPr lang="en-US" sz="3900" b="1" dirty="0">
                <a:solidFill>
                  <a:srgbClr val="C2272D"/>
                </a:solidFill>
                <a:effectLst/>
              </a:rPr>
              <a:t>Water Sales versus Wastewater Flows</a:t>
            </a:r>
          </a:p>
          <a:p>
            <a:pPr marL="45720" indent="0">
              <a:buFont typeface="Arial" panose="020B0604020202020204" pitchFamily="34" charset="0"/>
              <a:buNone/>
              <a:defRPr/>
            </a:pPr>
            <a:r>
              <a:rPr lang="en-US" sz="3900" b="1" dirty="0">
                <a:solidFill>
                  <a:srgbClr val="C2272D"/>
                </a:solidFill>
                <a:effectLst/>
              </a:rPr>
              <a:t>SSES  SB712 Methods and Requirements</a:t>
            </a:r>
          </a:p>
          <a:p>
            <a:pPr marL="45720" indent="0">
              <a:buFont typeface="Arial" panose="020B0604020202020204" pitchFamily="34" charset="0"/>
              <a:buNone/>
              <a:defRPr/>
            </a:pPr>
            <a:r>
              <a:rPr lang="en-US" sz="3900" b="1" dirty="0">
                <a:solidFill>
                  <a:srgbClr val="C2272D"/>
                </a:solidFill>
                <a:effectLst/>
              </a:rPr>
              <a:t>USSI AIIM (Annual Inflow and Infiltration Maintenance)</a:t>
            </a:r>
          </a:p>
          <a:p>
            <a:pPr marL="45720" indent="0">
              <a:buFont typeface="Arial" panose="020B0604020202020204" pitchFamily="34" charset="0"/>
              <a:buNone/>
              <a:defRPr/>
            </a:pPr>
            <a:endParaRPr lang="en-US" sz="3900" b="1" dirty="0">
              <a:solidFill>
                <a:srgbClr val="C2272D"/>
              </a:solidFill>
              <a:effectLst/>
            </a:endParaRPr>
          </a:p>
          <a:p>
            <a:pPr marL="45720" indent="0">
              <a:buFont typeface="Arial" panose="020B0604020202020204" pitchFamily="34" charset="0"/>
              <a:buNone/>
              <a:defRPr/>
            </a:pPr>
            <a:endParaRPr lang="en-US" sz="3900" b="1" dirty="0">
              <a:solidFill>
                <a:srgbClr val="C2272D"/>
              </a:solidFill>
              <a:effectLst/>
            </a:endParaRPr>
          </a:p>
          <a:p>
            <a:pPr marL="45720" indent="0">
              <a:buFont typeface="Arial" panose="020B0604020202020204" pitchFamily="34" charset="0"/>
              <a:buNone/>
              <a:defRPr/>
            </a:pPr>
            <a:endParaRPr lang="en-US" sz="3900" b="1" dirty="0">
              <a:solidFill>
                <a:srgbClr val="C2272D"/>
              </a:solidFill>
              <a:effectLst/>
            </a:endParaRPr>
          </a:p>
          <a:p>
            <a:pPr marL="45720" indent="0" algn="ctr">
              <a:buFont typeface="Arial" panose="020B0604020202020204" pitchFamily="34" charset="0"/>
              <a:buNone/>
              <a:defRPr/>
            </a:pPr>
            <a:endParaRPr lang="en-US" sz="4500" b="1" dirty="0">
              <a:solidFill>
                <a:srgbClr val="C2272D"/>
              </a:solidFill>
              <a:effectLst/>
            </a:endParaRPr>
          </a:p>
        </p:txBody>
      </p:sp>
    </p:spTree>
    <p:extLst>
      <p:ext uri="{BB962C8B-B14F-4D97-AF65-F5344CB8AC3E}">
        <p14:creationId xmlns:p14="http://schemas.microsoft.com/office/powerpoint/2010/main" val="2670122075"/>
      </p:ext>
    </p:extLst>
  </p:cSld>
  <p:clrMapOvr>
    <a:masterClrMapping/>
  </p:clrMapOvr>
  <p:transition spd="slow" advTm="6926"/>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xmlns="" id="{0BFF366F-26F5-4D8B-A69E-6223936A3A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24371" b="41719"/>
          <a:stretch/>
        </p:blipFill>
        <p:spPr bwMode="auto">
          <a:xfrm>
            <a:off x="304801" y="381000"/>
            <a:ext cx="6019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43D15A9-3AF1-495D-8CBA-09068A341A21}"/>
              </a:ext>
            </a:extLst>
          </p:cNvPr>
          <p:cNvSpPr txBox="1"/>
          <p:nvPr/>
        </p:nvSpPr>
        <p:spPr>
          <a:xfrm>
            <a:off x="6626153" y="609600"/>
            <a:ext cx="3276600" cy="3939540"/>
          </a:xfrm>
          <a:prstGeom prst="rect">
            <a:avLst/>
          </a:prstGeom>
          <a:noFill/>
        </p:spPr>
        <p:txBody>
          <a:bodyPr wrap="square" rtlCol="0">
            <a:spAutoFit/>
          </a:bodyPr>
          <a:lstStyle/>
          <a:p>
            <a:r>
              <a:rPr lang="en-US" sz="25000" dirty="0"/>
              <a:t>{</a:t>
            </a:r>
          </a:p>
        </p:txBody>
      </p:sp>
      <p:sp>
        <p:nvSpPr>
          <p:cNvPr id="4" name="TextBox 8">
            <a:extLst>
              <a:ext uri="{FF2B5EF4-FFF2-40B4-BE49-F238E27FC236}">
                <a16:creationId xmlns:a16="http://schemas.microsoft.com/office/drawing/2014/main" xmlns="" id="{2C015C9B-79A9-4A31-B1AB-0F600E11611D}"/>
              </a:ext>
            </a:extLst>
          </p:cNvPr>
          <p:cNvSpPr txBox="1">
            <a:spLocks noChangeArrowheads="1"/>
          </p:cNvSpPr>
          <p:nvPr/>
        </p:nvSpPr>
        <p:spPr bwMode="auto">
          <a:xfrm>
            <a:off x="7650965" y="1295401"/>
            <a:ext cx="438863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Found this defect in a coastal Marina where high tide submerged entire pipe.  Very Serious.  </a:t>
            </a:r>
          </a:p>
        </p:txBody>
      </p:sp>
    </p:spTree>
  </p:cSld>
  <p:clrMapOvr>
    <a:masterClrMapping/>
  </p:clrMapOvr>
  <p:transition spd="slow" advTm="6926"/>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3796" name="Picture 48">
            <a:extLst>
              <a:ext uri="{FF2B5EF4-FFF2-40B4-BE49-F238E27FC236}">
                <a16:creationId xmlns:a16="http://schemas.microsoft.com/office/drawing/2014/main" xmlns="" id="{CC0CE15C-DBEE-4FE4-ACE6-7A387E2F7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99" y="1066800"/>
            <a:ext cx="7772400" cy="42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3CBFDBB-150B-49A1-8387-4C57FB7B52A1}"/>
              </a:ext>
            </a:extLst>
          </p:cNvPr>
          <p:cNvSpPr txBox="1"/>
          <p:nvPr/>
        </p:nvSpPr>
        <p:spPr>
          <a:xfrm>
            <a:off x="8382000" y="657761"/>
            <a:ext cx="727788" cy="3939540"/>
          </a:xfrm>
          <a:prstGeom prst="rect">
            <a:avLst/>
          </a:prstGeom>
          <a:noFill/>
        </p:spPr>
        <p:txBody>
          <a:bodyPr wrap="square" rtlCol="0">
            <a:spAutoFit/>
          </a:bodyPr>
          <a:lstStyle/>
          <a:p>
            <a:r>
              <a:rPr lang="en-US" sz="25000" dirty="0"/>
              <a:t>{</a:t>
            </a:r>
          </a:p>
        </p:txBody>
      </p:sp>
      <p:sp>
        <p:nvSpPr>
          <p:cNvPr id="6" name="TextBox 8">
            <a:extLst>
              <a:ext uri="{FF2B5EF4-FFF2-40B4-BE49-F238E27FC236}">
                <a16:creationId xmlns:a16="http://schemas.microsoft.com/office/drawing/2014/main" xmlns="" id="{5A6F598D-9743-4792-96CA-08936C14093A}"/>
              </a:ext>
            </a:extLst>
          </p:cNvPr>
          <p:cNvSpPr txBox="1">
            <a:spLocks noChangeArrowheads="1"/>
          </p:cNvSpPr>
          <p:nvPr/>
        </p:nvSpPr>
        <p:spPr bwMode="auto">
          <a:xfrm>
            <a:off x="8745894" y="304800"/>
            <a:ext cx="2912706"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USSI’s Smoke Test Results Report Includes:</a:t>
            </a:r>
          </a:p>
          <a:p>
            <a:pPr>
              <a:lnSpc>
                <a:spcPct val="100000"/>
              </a:lnSpc>
              <a:spcBef>
                <a:spcPct val="0"/>
              </a:spcBef>
              <a:buFontTx/>
              <a:buNone/>
            </a:pPr>
            <a:r>
              <a:rPr lang="en-US" altLang="en-US" sz="2400" dirty="0">
                <a:solidFill>
                  <a:srgbClr val="193764"/>
                </a:solidFill>
              </a:rPr>
              <a:t>GPS</a:t>
            </a:r>
          </a:p>
          <a:p>
            <a:pPr>
              <a:lnSpc>
                <a:spcPct val="100000"/>
              </a:lnSpc>
              <a:spcBef>
                <a:spcPct val="0"/>
              </a:spcBef>
              <a:buFontTx/>
              <a:buNone/>
            </a:pPr>
            <a:r>
              <a:rPr lang="en-US" altLang="en-US" sz="2400" dirty="0">
                <a:solidFill>
                  <a:srgbClr val="193764"/>
                </a:solidFill>
              </a:rPr>
              <a:t>Address</a:t>
            </a:r>
          </a:p>
          <a:p>
            <a:pPr>
              <a:lnSpc>
                <a:spcPct val="100000"/>
              </a:lnSpc>
              <a:spcBef>
                <a:spcPct val="0"/>
              </a:spcBef>
              <a:buFontTx/>
              <a:buNone/>
            </a:pPr>
            <a:r>
              <a:rPr lang="en-US" altLang="en-US" sz="2400" dirty="0">
                <a:solidFill>
                  <a:srgbClr val="193764"/>
                </a:solidFill>
              </a:rPr>
              <a:t>Type of Defect</a:t>
            </a:r>
          </a:p>
          <a:p>
            <a:pPr>
              <a:lnSpc>
                <a:spcPct val="100000"/>
              </a:lnSpc>
              <a:spcBef>
                <a:spcPct val="0"/>
              </a:spcBef>
              <a:buFontTx/>
              <a:buNone/>
            </a:pPr>
            <a:r>
              <a:rPr lang="en-US" altLang="en-US" sz="2400" dirty="0">
                <a:solidFill>
                  <a:srgbClr val="193764"/>
                </a:solidFill>
              </a:rPr>
              <a:t>Severity</a:t>
            </a:r>
          </a:p>
          <a:p>
            <a:pPr>
              <a:lnSpc>
                <a:spcPct val="100000"/>
              </a:lnSpc>
              <a:spcBef>
                <a:spcPct val="0"/>
              </a:spcBef>
              <a:buFontTx/>
              <a:buNone/>
            </a:pPr>
            <a:r>
              <a:rPr lang="en-US" altLang="en-US" sz="2400" dirty="0">
                <a:solidFill>
                  <a:srgbClr val="193764"/>
                </a:solidFill>
              </a:rPr>
              <a:t>Elevation of Defect</a:t>
            </a:r>
          </a:p>
          <a:p>
            <a:pPr>
              <a:lnSpc>
                <a:spcPct val="100000"/>
              </a:lnSpc>
              <a:spcBef>
                <a:spcPct val="0"/>
              </a:spcBef>
              <a:buFontTx/>
              <a:buNone/>
            </a:pPr>
            <a:r>
              <a:rPr lang="en-US" altLang="en-US" sz="2400" dirty="0">
                <a:solidFill>
                  <a:srgbClr val="193764"/>
                </a:solidFill>
              </a:rPr>
              <a:t>Public/Private</a:t>
            </a:r>
          </a:p>
          <a:p>
            <a:pPr>
              <a:lnSpc>
                <a:spcPct val="100000"/>
              </a:lnSpc>
              <a:spcBef>
                <a:spcPct val="0"/>
              </a:spcBef>
              <a:buFontTx/>
              <a:buNone/>
            </a:pPr>
            <a:endParaRPr lang="en-US" altLang="en-US" sz="2400" dirty="0">
              <a:solidFill>
                <a:srgbClr val="193764"/>
              </a:solidFill>
            </a:endParaRPr>
          </a:p>
          <a:p>
            <a:pPr>
              <a:lnSpc>
                <a:spcPct val="100000"/>
              </a:lnSpc>
              <a:spcBef>
                <a:spcPct val="0"/>
              </a:spcBef>
              <a:buFontTx/>
              <a:buNone/>
            </a:pPr>
            <a:endParaRPr lang="en-US" altLang="en-US" sz="2400" dirty="0">
              <a:solidFill>
                <a:srgbClr val="193764"/>
              </a:solidFill>
            </a:endParaRPr>
          </a:p>
          <a:p>
            <a:pPr>
              <a:lnSpc>
                <a:spcPct val="100000"/>
              </a:lnSpc>
              <a:spcBef>
                <a:spcPct val="0"/>
              </a:spcBef>
              <a:buFontTx/>
              <a:buNone/>
            </a:pPr>
            <a:endParaRPr lang="en-US" altLang="en-US" sz="3200" dirty="0">
              <a:solidFill>
                <a:srgbClr val="193764"/>
              </a:solidFill>
            </a:endParaRPr>
          </a:p>
        </p:txBody>
      </p:sp>
    </p:spTree>
  </p:cSld>
  <p:clrMapOvr>
    <a:masterClrMapping/>
  </p:clrMapOvr>
  <p:transition spd="slow" advTm="6926"/>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xmlns="" id="{AFBC6E5F-9A7D-4A2F-8D9A-BD738F756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568825"/>
            <a:ext cx="28194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a:extLst>
              <a:ext uri="{FF2B5EF4-FFF2-40B4-BE49-F238E27FC236}">
                <a16:creationId xmlns:a16="http://schemas.microsoft.com/office/drawing/2014/main" xmlns="" id="{7BFD5645-981C-493D-96D5-16683FF659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436" y="1755775"/>
            <a:ext cx="2868613"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8">
            <a:extLst>
              <a:ext uri="{FF2B5EF4-FFF2-40B4-BE49-F238E27FC236}">
                <a16:creationId xmlns:a16="http://schemas.microsoft.com/office/drawing/2014/main" xmlns="" id="{353AF844-81AF-4A84-9D0F-36689576C7CC}"/>
              </a:ext>
            </a:extLst>
          </p:cNvPr>
          <p:cNvSpPr txBox="1">
            <a:spLocks noChangeArrowheads="1"/>
          </p:cNvSpPr>
          <p:nvPr/>
        </p:nvSpPr>
        <p:spPr bwMode="auto">
          <a:xfrm>
            <a:off x="0" y="620059"/>
            <a:ext cx="12192000" cy="83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a:solidFill>
                  <a:srgbClr val="193764"/>
                </a:solidFill>
              </a:rPr>
              <a:t>LDL™ Clean-out Smart Plug</a:t>
            </a:r>
          </a:p>
        </p:txBody>
      </p:sp>
      <p:sp>
        <p:nvSpPr>
          <p:cNvPr id="34821" name="TextBox 9">
            <a:extLst>
              <a:ext uri="{FF2B5EF4-FFF2-40B4-BE49-F238E27FC236}">
                <a16:creationId xmlns:a16="http://schemas.microsoft.com/office/drawing/2014/main" xmlns="" id="{B90A0FAA-459C-4289-AFF6-F1DF6E7C9B51}"/>
              </a:ext>
            </a:extLst>
          </p:cNvPr>
          <p:cNvSpPr txBox="1">
            <a:spLocks noChangeArrowheads="1"/>
          </p:cNvSpPr>
          <p:nvPr/>
        </p:nvSpPr>
        <p:spPr bwMode="auto">
          <a:xfrm>
            <a:off x="3886200" y="1755775"/>
            <a:ext cx="75374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Designed to abate rainwater inflow from entering the lateral line clean-out access points, while also providing location. Installation of the LDL™ Clean-out Smart Plug and Plug seat are depicted as shown. The outer sleeve and cap installs to the existing vertical PVC Pipe.</a:t>
            </a:r>
          </a:p>
        </p:txBody>
      </p:sp>
      <p:pic>
        <p:nvPicPr>
          <p:cNvPr id="8" name="Graphic 7">
            <a:extLst>
              <a:ext uri="{FF2B5EF4-FFF2-40B4-BE49-F238E27FC236}">
                <a16:creationId xmlns:a16="http://schemas.microsoft.com/office/drawing/2014/main" xmlns="" id="{359DE7B8-D788-4246-923F-8E4FDA0887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02273" y="779087"/>
            <a:ext cx="561975" cy="514350"/>
          </a:xfrm>
          <a:prstGeom prst="rect">
            <a:avLst/>
          </a:prstGeom>
        </p:spPr>
      </p:pic>
    </p:spTree>
  </p:cSld>
  <p:clrMapOvr>
    <a:masterClrMapping/>
  </p:clrMapOvr>
  <p:transition spd="slow" advTm="6926"/>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6870" name="TextBox 8">
            <a:extLst>
              <a:ext uri="{FF2B5EF4-FFF2-40B4-BE49-F238E27FC236}">
                <a16:creationId xmlns:a16="http://schemas.microsoft.com/office/drawing/2014/main" xmlns="" id="{AF81D1FB-ECFE-4D67-942D-1621B87AABFB}"/>
              </a:ext>
            </a:extLst>
          </p:cNvPr>
          <p:cNvSpPr txBox="1">
            <a:spLocks noChangeArrowheads="1"/>
          </p:cNvSpPr>
          <p:nvPr/>
        </p:nvSpPr>
        <p:spPr bwMode="auto">
          <a:xfrm>
            <a:off x="0" y="693771"/>
            <a:ext cx="12192000" cy="83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err="1">
                <a:solidFill>
                  <a:srgbClr val="193764"/>
                </a:solidFill>
              </a:rPr>
              <a:t>ElastaSeal</a:t>
            </a:r>
            <a:r>
              <a:rPr lang="en-US" altLang="en-US" sz="4800" b="1" baseline="30000" dirty="0">
                <a:solidFill>
                  <a:srgbClr val="193764"/>
                </a:solidFill>
              </a:rPr>
              <a:t>®</a:t>
            </a:r>
          </a:p>
        </p:txBody>
      </p:sp>
      <p:sp>
        <p:nvSpPr>
          <p:cNvPr id="36867" name="TextBox 9">
            <a:extLst>
              <a:ext uri="{FF2B5EF4-FFF2-40B4-BE49-F238E27FC236}">
                <a16:creationId xmlns:a16="http://schemas.microsoft.com/office/drawing/2014/main" xmlns="" id="{28F1D7EF-20F4-428C-AE86-3B36C8012FD1}"/>
              </a:ext>
            </a:extLst>
          </p:cNvPr>
          <p:cNvSpPr txBox="1">
            <a:spLocks noChangeArrowheads="1"/>
          </p:cNvSpPr>
          <p:nvPr/>
        </p:nvSpPr>
        <p:spPr bwMode="auto">
          <a:xfrm>
            <a:off x="5645150" y="1981200"/>
            <a:ext cx="59372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USSI will begin by sandblasting the </a:t>
            </a:r>
          </a:p>
          <a:p>
            <a:pPr>
              <a:lnSpc>
                <a:spcPct val="100000"/>
              </a:lnSpc>
              <a:spcBef>
                <a:spcPct val="0"/>
              </a:spcBef>
              <a:buFontTx/>
              <a:buNone/>
            </a:pPr>
            <a:r>
              <a:rPr lang="en-US" altLang="en-US" sz="2700" dirty="0">
                <a:solidFill>
                  <a:srgbClr val="193764"/>
                </a:solidFill>
              </a:rPr>
              <a:t>frame and chimney. </a:t>
            </a:r>
            <a:r>
              <a:rPr lang="en-US" altLang="en-US" sz="2700" dirty="0" err="1">
                <a:solidFill>
                  <a:srgbClr val="193764"/>
                </a:solidFill>
              </a:rPr>
              <a:t>Elastaseal</a:t>
            </a:r>
            <a:r>
              <a:rPr lang="en-US" altLang="en-US" sz="2700" baseline="30000" dirty="0">
                <a:solidFill>
                  <a:srgbClr val="193764"/>
                </a:solidFill>
              </a:rPr>
              <a:t>®</a:t>
            </a:r>
            <a:r>
              <a:rPr lang="en-US" altLang="en-US" sz="2700" dirty="0">
                <a:solidFill>
                  <a:srgbClr val="193764"/>
                </a:solidFill>
              </a:rPr>
              <a:t> is applied which provides a tough high build 4,800 psi tensile strength. The </a:t>
            </a:r>
            <a:r>
              <a:rPr lang="en-US" altLang="en-US" sz="2700" dirty="0" err="1">
                <a:solidFill>
                  <a:srgbClr val="193764"/>
                </a:solidFill>
              </a:rPr>
              <a:t>Elastaseal</a:t>
            </a:r>
            <a:r>
              <a:rPr lang="en-US" altLang="en-US" sz="2700" baseline="30000" dirty="0">
                <a:solidFill>
                  <a:srgbClr val="193764"/>
                </a:solidFill>
              </a:rPr>
              <a:t>®</a:t>
            </a:r>
            <a:r>
              <a:rPr lang="en-US" altLang="en-US" sz="2700" dirty="0">
                <a:solidFill>
                  <a:srgbClr val="193764"/>
                </a:solidFill>
              </a:rPr>
              <a:t> protective coating is chemical and corrosion resistant. </a:t>
            </a:r>
          </a:p>
        </p:txBody>
      </p:sp>
      <p:pic>
        <p:nvPicPr>
          <p:cNvPr id="36868" name="Picture 1">
            <a:extLst>
              <a:ext uri="{FF2B5EF4-FFF2-40B4-BE49-F238E27FC236}">
                <a16:creationId xmlns:a16="http://schemas.microsoft.com/office/drawing/2014/main" xmlns="" id="{D25FDEBA-C48F-45AC-9918-9321142379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14525"/>
            <a:ext cx="5062538"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xmlns="" id="{4FDEA250-7127-4973-A95E-393D1FE256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33800" y="851710"/>
            <a:ext cx="561975" cy="514350"/>
          </a:xfrm>
          <a:prstGeom prst="rect">
            <a:avLst/>
          </a:prstGeom>
        </p:spPr>
      </p:pic>
    </p:spTree>
  </p:cSld>
  <p:clrMapOvr>
    <a:masterClrMapping/>
  </p:clrMapOvr>
  <p:transition spd="slow" advTm="6926"/>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8918" name="TextBox 8">
            <a:extLst>
              <a:ext uri="{FF2B5EF4-FFF2-40B4-BE49-F238E27FC236}">
                <a16:creationId xmlns:a16="http://schemas.microsoft.com/office/drawing/2014/main" xmlns="" id="{1EC0A9F2-0FD1-4259-B69C-BFDC481B2DF6}"/>
              </a:ext>
            </a:extLst>
          </p:cNvPr>
          <p:cNvSpPr txBox="1">
            <a:spLocks noChangeArrowheads="1"/>
          </p:cNvSpPr>
          <p:nvPr/>
        </p:nvSpPr>
        <p:spPr bwMode="auto">
          <a:xfrm>
            <a:off x="0" y="685800"/>
            <a:ext cx="12268200" cy="82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a:solidFill>
                  <a:srgbClr val="193764"/>
                </a:solidFill>
              </a:rPr>
              <a:t>Inflow Defender</a:t>
            </a:r>
            <a:r>
              <a:rPr lang="en-US" altLang="en-US" sz="4800" b="1" baseline="30000" dirty="0">
                <a:solidFill>
                  <a:srgbClr val="193764"/>
                </a:solidFill>
              </a:rPr>
              <a:t>®</a:t>
            </a:r>
          </a:p>
        </p:txBody>
      </p:sp>
      <p:sp>
        <p:nvSpPr>
          <p:cNvPr id="38915" name="TextBox 9">
            <a:extLst>
              <a:ext uri="{FF2B5EF4-FFF2-40B4-BE49-F238E27FC236}">
                <a16:creationId xmlns:a16="http://schemas.microsoft.com/office/drawing/2014/main" xmlns="" id="{3C060ABA-73A5-440C-B57C-9048C7118EC8}"/>
              </a:ext>
            </a:extLst>
          </p:cNvPr>
          <p:cNvSpPr txBox="1">
            <a:spLocks noChangeArrowheads="1"/>
          </p:cNvSpPr>
          <p:nvPr/>
        </p:nvSpPr>
        <p:spPr bwMode="auto">
          <a:xfrm>
            <a:off x="6069013" y="2065338"/>
            <a:ext cx="56388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The Inflow Defender</a:t>
            </a:r>
            <a:r>
              <a:rPr lang="en-US" altLang="en-US" sz="2700" baseline="30000" dirty="0">
                <a:solidFill>
                  <a:srgbClr val="193764"/>
                </a:solidFill>
              </a:rPr>
              <a:t>®</a:t>
            </a:r>
            <a:r>
              <a:rPr lang="en-US" altLang="en-US" sz="2700" dirty="0">
                <a:solidFill>
                  <a:srgbClr val="193764"/>
                </a:solidFill>
              </a:rPr>
              <a:t> has a watertight gasket seal (resealable), a unique design for a longer life. It is custom designed and installed by our USSI technician team. This product resists all gases in a sanitary system. </a:t>
            </a:r>
          </a:p>
        </p:txBody>
      </p:sp>
      <p:pic>
        <p:nvPicPr>
          <p:cNvPr id="38916" name="Picture 2">
            <a:extLst>
              <a:ext uri="{FF2B5EF4-FFF2-40B4-BE49-F238E27FC236}">
                <a16:creationId xmlns:a16="http://schemas.microsoft.com/office/drawing/2014/main" xmlns="" id="{5B968F6C-2256-4DA7-A76E-721590F4EA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2057400"/>
            <a:ext cx="56483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xmlns="" id="{8AD2184E-AECD-4340-B0D9-0461EE23AEC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71800" y="842446"/>
            <a:ext cx="561975" cy="514350"/>
          </a:xfrm>
          <a:prstGeom prst="rect">
            <a:avLst/>
          </a:prstGeom>
        </p:spPr>
      </p:pic>
    </p:spTree>
  </p:cSld>
  <p:clrMapOvr>
    <a:masterClrMapping/>
  </p:clrMapOvr>
  <p:transition spd="slow" advTm="6926"/>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66" name="TextBox 8">
            <a:extLst>
              <a:ext uri="{FF2B5EF4-FFF2-40B4-BE49-F238E27FC236}">
                <a16:creationId xmlns:a16="http://schemas.microsoft.com/office/drawing/2014/main" xmlns="" id="{55AE6A7F-F669-437B-B79A-7C32EF07F623}"/>
              </a:ext>
            </a:extLst>
          </p:cNvPr>
          <p:cNvSpPr txBox="1">
            <a:spLocks noChangeArrowheads="1"/>
          </p:cNvSpPr>
          <p:nvPr/>
        </p:nvSpPr>
        <p:spPr bwMode="auto">
          <a:xfrm>
            <a:off x="0" y="696359"/>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a:solidFill>
                  <a:srgbClr val="193764"/>
                </a:solidFill>
              </a:rPr>
              <a:t>Night-Time Monitoring</a:t>
            </a:r>
          </a:p>
        </p:txBody>
      </p:sp>
      <p:sp>
        <p:nvSpPr>
          <p:cNvPr id="40963" name="TextBox 9">
            <a:extLst>
              <a:ext uri="{FF2B5EF4-FFF2-40B4-BE49-F238E27FC236}">
                <a16:creationId xmlns:a16="http://schemas.microsoft.com/office/drawing/2014/main" xmlns="" id="{7B49F74F-6327-49C0-ABB1-D45CDD8707E3}"/>
              </a:ext>
            </a:extLst>
          </p:cNvPr>
          <p:cNvSpPr txBox="1">
            <a:spLocks noChangeArrowheads="1"/>
          </p:cNvSpPr>
          <p:nvPr/>
        </p:nvSpPr>
        <p:spPr bwMode="auto">
          <a:xfrm>
            <a:off x="5645150" y="1981200"/>
            <a:ext cx="61658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Night-time monitoring is intended to target the location of infiltrations in the piping system. Typically, the best time for such an analysis occurs from 1am to 5am when consumer water usage is low. Our technicians monitor the flow and determine where the infiltration </a:t>
            </a:r>
            <a:br>
              <a:rPr lang="en-US" altLang="en-US" sz="2700" dirty="0">
                <a:solidFill>
                  <a:srgbClr val="193764"/>
                </a:solidFill>
              </a:rPr>
            </a:br>
            <a:r>
              <a:rPr lang="en-US" altLang="en-US" sz="2700" dirty="0">
                <a:solidFill>
                  <a:srgbClr val="193764"/>
                </a:solidFill>
              </a:rPr>
              <a:t>is occurring.</a:t>
            </a:r>
          </a:p>
        </p:txBody>
      </p:sp>
      <p:pic>
        <p:nvPicPr>
          <p:cNvPr id="40964" name="Picture 3">
            <a:extLst>
              <a:ext uri="{FF2B5EF4-FFF2-40B4-BE49-F238E27FC236}">
                <a16:creationId xmlns:a16="http://schemas.microsoft.com/office/drawing/2014/main" xmlns="" id="{026B30EB-9C9B-49D3-842E-6952A8A13747}"/>
              </a:ext>
            </a:extLst>
          </p:cNvPr>
          <p:cNvPicPr>
            <a:picLocks noChangeAspect="1"/>
          </p:cNvPicPr>
          <p:nvPr/>
        </p:nvPicPr>
        <p:blipFill>
          <a:blip r:embed="rId4">
            <a:extLst>
              <a:ext uri="{28A0092B-C50C-407E-A947-70E740481C1C}">
                <a14:useLocalDpi xmlns:a14="http://schemas.microsoft.com/office/drawing/2010/main" val="0"/>
              </a:ext>
            </a:extLst>
          </a:blip>
          <a:srcRect b="8269"/>
          <a:stretch>
            <a:fillRect/>
          </a:stretch>
        </p:blipFill>
        <p:spPr bwMode="auto">
          <a:xfrm>
            <a:off x="347663" y="1992313"/>
            <a:ext cx="50292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xmlns="" id="{F62AC55B-B655-4E06-8365-1AF1FCBBA85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33600" y="857250"/>
            <a:ext cx="561975" cy="514350"/>
          </a:xfrm>
          <a:prstGeom prst="rect">
            <a:avLst/>
          </a:prstGeom>
        </p:spPr>
      </p:pic>
    </p:spTree>
  </p:cSld>
  <p:clrMapOvr>
    <a:masterClrMapping/>
  </p:clrMapOvr>
  <p:transition spd="slow" advTm="6926"/>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B63DA9AA-EA3F-4C2A-86BD-3EAF982FB693}"/>
              </a:ext>
            </a:extLst>
          </p:cNvPr>
          <p:cNvSpPr>
            <a:spLocks noChangeArrowheads="1"/>
          </p:cNvSpPr>
          <p:nvPr/>
        </p:nvSpPr>
        <p:spPr bwMode="auto">
          <a:xfrm>
            <a:off x="4052888" y="29241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endParaRPr lang="en-US" altLang="en-US" sz="1800"/>
          </a:p>
        </p:txBody>
      </p:sp>
      <p:cxnSp>
        <p:nvCxnSpPr>
          <p:cNvPr id="8" name="Straight Connector 7">
            <a:extLst>
              <a:ext uri="{FF2B5EF4-FFF2-40B4-BE49-F238E27FC236}">
                <a16:creationId xmlns:a16="http://schemas.microsoft.com/office/drawing/2014/main" xmlns="" id="{3F3FF829-D88B-41CB-BA65-35BC37D9BAB9}"/>
              </a:ext>
            </a:extLst>
          </p:cNvPr>
          <p:cNvCxnSpPr/>
          <p:nvPr/>
        </p:nvCxnSpPr>
        <p:spPr>
          <a:xfrm>
            <a:off x="10225088" y="7415213"/>
            <a:ext cx="1352550" cy="19050"/>
          </a:xfrm>
          <a:prstGeom prst="line">
            <a:avLst/>
          </a:prstGeom>
        </p:spPr>
        <p:style>
          <a:lnRef idx="1">
            <a:schemeClr val="accent1"/>
          </a:lnRef>
          <a:fillRef idx="0">
            <a:schemeClr val="accent1"/>
          </a:fillRef>
          <a:effectRef idx="0">
            <a:schemeClr val="accent1"/>
          </a:effectRef>
          <a:fontRef idx="minor">
            <a:schemeClr val="tx1"/>
          </a:fontRef>
        </p:style>
      </p:cxnSp>
      <p:pic>
        <p:nvPicPr>
          <p:cNvPr id="44038" name="Picture 2">
            <a:extLst>
              <a:ext uri="{FF2B5EF4-FFF2-40B4-BE49-F238E27FC236}">
                <a16:creationId xmlns:a16="http://schemas.microsoft.com/office/drawing/2014/main" xmlns="" id="{B2B844ED-A307-4E3C-AB58-1F0885C175DD}"/>
              </a:ext>
            </a:extLst>
          </p:cNvPr>
          <p:cNvPicPr>
            <a:picLocks noChangeAspect="1" noChangeArrowheads="1"/>
          </p:cNvPicPr>
          <p:nvPr/>
        </p:nvPicPr>
        <p:blipFill rotWithShape="1">
          <a:blip r:embed="rId3"/>
          <a:srcRect t="1" b="43378"/>
          <a:stretch/>
        </p:blipFill>
        <p:spPr bwMode="auto">
          <a:xfrm>
            <a:off x="381000" y="1524000"/>
            <a:ext cx="6216650" cy="4800600"/>
          </a:xfrm>
          <a:prstGeom prst="rect">
            <a:avLst/>
          </a:prstGeom>
          <a:noFill/>
          <a:ln w="9525">
            <a:solidFill>
              <a:srgbClr val="193764"/>
            </a:solidFill>
            <a:miter lim="800000"/>
            <a:headEnd/>
            <a:tailEnd/>
          </a:ln>
          <a:effectLst>
            <a:outerShdw blurRad="50800" dist="38100" dir="2700000" algn="tl" rotWithShape="0">
              <a:prstClr val="black">
                <a:alpha val="40000"/>
              </a:prstClr>
            </a:outerShdw>
          </a:effectLst>
        </p:spPr>
      </p:pic>
      <p:graphicFrame>
        <p:nvGraphicFramePr>
          <p:cNvPr id="11" name="Table 10">
            <a:extLst>
              <a:ext uri="{FF2B5EF4-FFF2-40B4-BE49-F238E27FC236}">
                <a16:creationId xmlns:a16="http://schemas.microsoft.com/office/drawing/2014/main" xmlns="" id="{48A66279-A366-4D03-B75D-81ACA2CC4D08}"/>
              </a:ext>
            </a:extLst>
          </p:cNvPr>
          <p:cNvGraphicFramePr>
            <a:graphicFrameLocks noGrp="1"/>
          </p:cNvGraphicFramePr>
          <p:nvPr/>
        </p:nvGraphicFramePr>
        <p:xfrm>
          <a:off x="5986463" y="1917700"/>
          <a:ext cx="5686425" cy="2197098"/>
        </p:xfrm>
        <a:graphic>
          <a:graphicData uri="http://schemas.openxmlformats.org/drawingml/2006/table">
            <a:tbl>
              <a:tblPr firstRow="1" firstCol="1" bandRow="1">
                <a:tableStyleId>{5C22544A-7EE6-4342-B048-85BDC9FD1C3A}</a:tableStyleId>
              </a:tblPr>
              <a:tblGrid>
                <a:gridCol w="3933822">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838203">
                  <a:extLst>
                    <a:ext uri="{9D8B030D-6E8A-4147-A177-3AD203B41FA5}">
                      <a16:colId xmlns:a16="http://schemas.microsoft.com/office/drawing/2014/main" xmlns="" val="20002"/>
                    </a:ext>
                  </a:extLst>
                </a:gridCol>
              </a:tblGrid>
              <a:tr h="442370">
                <a:tc>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flow.  2 inch wide flow, 1/4 in deep at 2 </a:t>
                      </a:r>
                      <a:r>
                        <a:rPr lang="en-US" sz="1400" b="0" dirty="0" err="1">
                          <a:effectLst/>
                          <a:latin typeface="Arial" panose="020B0604020202020204" pitchFamily="34" charset="0"/>
                          <a:cs typeface="Arial" panose="020B0604020202020204" pitchFamily="34" charset="0"/>
                        </a:rPr>
                        <a:t>ft</a:t>
                      </a:r>
                      <a:r>
                        <a:rPr lang="en-US" sz="1400" b="0" dirty="0">
                          <a:effectLst/>
                          <a:latin typeface="Arial" panose="020B0604020202020204" pitchFamily="34" charset="0"/>
                          <a:cs typeface="Arial" panose="020B0604020202020204" pitchFamily="34" charset="0"/>
                        </a:rPr>
                        <a:t>/s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lgn="r">
                        <a:spcBef>
                          <a:spcPts val="0"/>
                        </a:spcBef>
                        <a:spcAft>
                          <a:spcPts val="0"/>
                        </a:spcAft>
                      </a:pPr>
                      <a:r>
                        <a:rPr lang="en-US" sz="1400" b="0" dirty="0">
                          <a:effectLst/>
                          <a:latin typeface="Arial" panose="020B0604020202020204" pitchFamily="34" charset="0"/>
                          <a:cs typeface="Arial" panose="020B0604020202020204" pitchFamily="34" charset="0"/>
                        </a:rPr>
                        <a:t>0.77917</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spcBef>
                          <a:spcPts val="0"/>
                        </a:spcBef>
                        <a:spcAft>
                          <a:spcPts val="0"/>
                        </a:spcAft>
                      </a:pPr>
                      <a:r>
                        <a:rPr lang="en-US" sz="1400" b="0" dirty="0" err="1">
                          <a:effectLst/>
                          <a:latin typeface="Arial" panose="020B0604020202020204" pitchFamily="34" charset="0"/>
                          <a:cs typeface="Arial" panose="020B0604020202020204" pitchFamily="34" charset="0"/>
                        </a:rPr>
                        <a:t>gpm</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extLst>
                  <a:ext uri="{0D108BD9-81ED-4DB2-BD59-A6C34878D82A}">
                    <a16:rowId xmlns:a16="http://schemas.microsoft.com/office/drawing/2014/main" xmlns="" val="10000"/>
                  </a:ext>
                </a:extLst>
              </a:tr>
              <a:tr h="442370">
                <a:tc>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flow.  3 inch wide flow, 1/2 in deep at 2 </a:t>
                      </a:r>
                      <a:r>
                        <a:rPr lang="en-US" sz="1400" b="0" dirty="0" err="1">
                          <a:effectLst/>
                          <a:latin typeface="Arial" panose="020B0604020202020204" pitchFamily="34" charset="0"/>
                          <a:cs typeface="Arial" panose="020B0604020202020204" pitchFamily="34" charset="0"/>
                        </a:rPr>
                        <a:t>ft</a:t>
                      </a:r>
                      <a:r>
                        <a:rPr lang="en-US" sz="1400" b="0" dirty="0">
                          <a:effectLst/>
                          <a:latin typeface="Arial" panose="020B0604020202020204" pitchFamily="34" charset="0"/>
                          <a:cs typeface="Arial" panose="020B0604020202020204" pitchFamily="34" charset="0"/>
                        </a:rPr>
                        <a:t>/s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lgn="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2.3375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r>
                        <a:rPr lang="en-US" sz="1400" b="0" dirty="0" err="1">
                          <a:solidFill>
                            <a:schemeClr val="tx1"/>
                          </a:solidFill>
                          <a:effectLst/>
                          <a:latin typeface="Arial" panose="020B0604020202020204" pitchFamily="34" charset="0"/>
                          <a:cs typeface="Arial" panose="020B0604020202020204" pitchFamily="34" charset="0"/>
                        </a:rPr>
                        <a:t>gpm</a:t>
                      </a:r>
                      <a:endParaRPr lang="en-US" sz="1400" b="0" dirty="0">
                        <a:solidFill>
                          <a:schemeClr val="tx1"/>
                        </a:solidFill>
                        <a:effectLst/>
                        <a:latin typeface="Arial" panose="020B0604020202020204" pitchFamily="34" charset="0"/>
                        <a:cs typeface="Arial" panose="020B0604020202020204" pitchFamily="34" charset="0"/>
                      </a:endParaRPr>
                    </a:p>
                    <a:p>
                      <a:endParaRPr lang="en-US" sz="1400" b="0" dirty="0">
                        <a:solidFill>
                          <a:schemeClr val="tx1"/>
                        </a:solidFill>
                        <a:effectLst/>
                        <a:latin typeface="Arial" panose="020B0604020202020204" pitchFamily="34" charset="0"/>
                        <a:cs typeface="Arial" panose="020B0604020202020204" pitchFamily="34" charset="0"/>
                      </a:endParaRPr>
                    </a:p>
                  </a:txBody>
                  <a:tcPr marL="68580" marR="68580" marT="0" marB="0" anchor="b">
                    <a:solidFill>
                      <a:srgbClr val="193764"/>
                    </a:solidFill>
                  </a:tcPr>
                </a:tc>
                <a:extLst>
                  <a:ext uri="{0D108BD9-81ED-4DB2-BD59-A6C34878D82A}">
                    <a16:rowId xmlns:a16="http://schemas.microsoft.com/office/drawing/2014/main" xmlns="" val="10001"/>
                  </a:ext>
                </a:extLst>
              </a:tr>
              <a:tr h="442370">
                <a:tc>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flow.  4 inch wide flow, .75 in deep at 2 </a:t>
                      </a:r>
                      <a:r>
                        <a:rPr lang="en-US" sz="1400" b="0" dirty="0" err="1">
                          <a:effectLst/>
                          <a:latin typeface="Arial" panose="020B0604020202020204" pitchFamily="34" charset="0"/>
                          <a:cs typeface="Arial" panose="020B0604020202020204" pitchFamily="34" charset="0"/>
                        </a:rPr>
                        <a:t>ft</a:t>
                      </a:r>
                      <a:r>
                        <a:rPr lang="en-US" sz="1400" b="0" dirty="0">
                          <a:effectLst/>
                          <a:latin typeface="Arial" panose="020B0604020202020204" pitchFamily="34" charset="0"/>
                          <a:cs typeface="Arial" panose="020B0604020202020204" pitchFamily="34" charset="0"/>
                        </a:rPr>
                        <a:t>/s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lgn="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4.675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spcBef>
                          <a:spcPts val="0"/>
                        </a:spcBef>
                        <a:spcAft>
                          <a:spcPts val="0"/>
                        </a:spcAft>
                      </a:pPr>
                      <a:r>
                        <a:rPr lang="en-US" sz="1400" b="0" dirty="0" err="1">
                          <a:solidFill>
                            <a:schemeClr val="tx1"/>
                          </a:solidFill>
                          <a:effectLst/>
                          <a:latin typeface="Arial" panose="020B0604020202020204" pitchFamily="34" charset="0"/>
                          <a:cs typeface="Arial" panose="020B0604020202020204" pitchFamily="34" charset="0"/>
                        </a:rPr>
                        <a:t>gpm</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extLst>
                  <a:ext uri="{0D108BD9-81ED-4DB2-BD59-A6C34878D82A}">
                    <a16:rowId xmlns:a16="http://schemas.microsoft.com/office/drawing/2014/main" xmlns="" val="10002"/>
                  </a:ext>
                </a:extLst>
              </a:tr>
              <a:tr h="442370">
                <a:tc>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flow.  6 inch wide flow, 1.25 in deep at 2 </a:t>
                      </a:r>
                      <a:r>
                        <a:rPr lang="en-US" sz="1400" b="0" dirty="0" err="1">
                          <a:effectLst/>
                          <a:latin typeface="Arial" panose="020B0604020202020204" pitchFamily="34" charset="0"/>
                          <a:cs typeface="Arial" panose="020B0604020202020204" pitchFamily="34" charset="0"/>
                        </a:rPr>
                        <a:t>ft</a:t>
                      </a:r>
                      <a:r>
                        <a:rPr lang="en-US" sz="1400" b="0" dirty="0">
                          <a:effectLst/>
                          <a:latin typeface="Arial" panose="020B0604020202020204" pitchFamily="34" charset="0"/>
                          <a:cs typeface="Arial" panose="020B0604020202020204" pitchFamily="34" charset="0"/>
                        </a:rPr>
                        <a:t>/s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lgn="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28.05</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spcBef>
                          <a:spcPts val="0"/>
                        </a:spcBef>
                        <a:spcAft>
                          <a:spcPts val="0"/>
                        </a:spcAft>
                      </a:pPr>
                      <a:r>
                        <a:rPr lang="en-US" sz="1400" b="0" dirty="0" err="1">
                          <a:solidFill>
                            <a:schemeClr val="tx1"/>
                          </a:solidFill>
                          <a:effectLst/>
                          <a:latin typeface="Arial" panose="020B0604020202020204" pitchFamily="34" charset="0"/>
                          <a:cs typeface="Arial" panose="020B0604020202020204" pitchFamily="34" charset="0"/>
                        </a:rPr>
                        <a:t>gpm</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extLst>
                  <a:ext uri="{0D108BD9-81ED-4DB2-BD59-A6C34878D82A}">
                    <a16:rowId xmlns:a16="http://schemas.microsoft.com/office/drawing/2014/main" xmlns="" val="10003"/>
                  </a:ext>
                </a:extLst>
              </a:tr>
              <a:tr h="427618">
                <a:tc>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flow.  8 inch wide flow, 4 in deep at 2 </a:t>
                      </a:r>
                      <a:r>
                        <a:rPr lang="en-US" sz="1400" b="0" dirty="0" err="1">
                          <a:effectLst/>
                          <a:latin typeface="Arial" panose="020B0604020202020204" pitchFamily="34" charset="0"/>
                          <a:cs typeface="Arial" panose="020B0604020202020204" pitchFamily="34" charset="0"/>
                        </a:rPr>
                        <a:t>ft</a:t>
                      </a:r>
                      <a:r>
                        <a:rPr lang="en-US" sz="1400" b="0" dirty="0">
                          <a:effectLst/>
                          <a:latin typeface="Arial" panose="020B0604020202020204" pitchFamily="34" charset="0"/>
                          <a:cs typeface="Arial" panose="020B0604020202020204" pitchFamily="34" charset="0"/>
                        </a:rPr>
                        <a:t>/s =</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lgn="r">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49.8667</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tc>
                  <a:txBody>
                    <a:bodyPr/>
                    <a:lstStyle/>
                    <a:p>
                      <a:pPr marL="0" marR="0">
                        <a:spcBef>
                          <a:spcPts val="0"/>
                        </a:spcBef>
                        <a:spcAft>
                          <a:spcPts val="0"/>
                        </a:spcAft>
                      </a:pPr>
                      <a:r>
                        <a:rPr lang="en-US" sz="1400" b="0" dirty="0" err="1">
                          <a:solidFill>
                            <a:schemeClr val="tx1"/>
                          </a:solidFill>
                          <a:effectLst/>
                          <a:latin typeface="Arial" panose="020B0604020202020204" pitchFamily="34" charset="0"/>
                          <a:cs typeface="Arial" panose="020B0604020202020204" pitchFamily="34" charset="0"/>
                        </a:rPr>
                        <a:t>gpm</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193764"/>
                    </a:solidFill>
                  </a:tcPr>
                </a:tc>
                <a:extLst>
                  <a:ext uri="{0D108BD9-81ED-4DB2-BD59-A6C34878D82A}">
                    <a16:rowId xmlns:a16="http://schemas.microsoft.com/office/drawing/2014/main" xmlns="" val="10004"/>
                  </a:ext>
                </a:extLst>
              </a:tr>
            </a:tbl>
          </a:graphicData>
        </a:graphic>
      </p:graphicFrame>
      <p:sp>
        <p:nvSpPr>
          <p:cNvPr id="43039" name="Rectangle 1028">
            <a:extLst>
              <a:ext uri="{FF2B5EF4-FFF2-40B4-BE49-F238E27FC236}">
                <a16:creationId xmlns:a16="http://schemas.microsoft.com/office/drawing/2014/main" xmlns="" id="{A36D1F07-45DD-4E65-B842-D9E93AB2253C}"/>
              </a:ext>
            </a:extLst>
          </p:cNvPr>
          <p:cNvSpPr txBox="1">
            <a:spLocks noChangeArrowheads="1"/>
          </p:cNvSpPr>
          <p:nvPr/>
        </p:nvSpPr>
        <p:spPr bwMode="auto">
          <a:xfrm>
            <a:off x="-3733800" y="360188"/>
            <a:ext cx="12192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Midnight Run</a:t>
            </a:r>
          </a:p>
        </p:txBody>
      </p:sp>
    </p:spTree>
  </p:cSld>
  <p:clrMapOvr>
    <a:masterClrMapping/>
  </p:clrMapOvr>
  <p:transition spd="slow" advTm="6926"/>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795BA-AFDE-467E-B1D3-1ADF72B9F2F4}"/>
              </a:ext>
            </a:extLst>
          </p:cNvPr>
          <p:cNvSpPr>
            <a:spLocks noGrp="1"/>
          </p:cNvSpPr>
          <p:nvPr>
            <p:ph type="title"/>
          </p:nvPr>
        </p:nvSpPr>
        <p:spPr/>
        <p:txBody>
          <a:bodyPr/>
          <a:lstStyle/>
          <a:p>
            <a:pPr>
              <a:defRPr/>
            </a:pPr>
            <a:r>
              <a:rPr lang="en-US" dirty="0"/>
              <a:t>We p</a:t>
            </a:r>
          </a:p>
        </p:txBody>
      </p:sp>
      <p:pic>
        <p:nvPicPr>
          <p:cNvPr id="44035" name="Picture 50">
            <a:extLst>
              <a:ext uri="{FF2B5EF4-FFF2-40B4-BE49-F238E27FC236}">
                <a16:creationId xmlns:a16="http://schemas.microsoft.com/office/drawing/2014/main" xmlns="" id="{7B5D7F85-7ABE-454F-B307-4B58F6C87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40725" cy="536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E287CB45-0DC6-40A8-9D1E-EA980C206087}"/>
              </a:ext>
            </a:extLst>
          </p:cNvPr>
          <p:cNvSpPr txBox="1"/>
          <p:nvPr/>
        </p:nvSpPr>
        <p:spPr>
          <a:xfrm>
            <a:off x="8721725" y="228600"/>
            <a:ext cx="727788" cy="3939540"/>
          </a:xfrm>
          <a:prstGeom prst="rect">
            <a:avLst/>
          </a:prstGeom>
          <a:noFill/>
        </p:spPr>
        <p:txBody>
          <a:bodyPr wrap="square" rtlCol="0">
            <a:spAutoFit/>
          </a:bodyPr>
          <a:lstStyle/>
          <a:p>
            <a:r>
              <a:rPr lang="en-US" sz="25000" dirty="0"/>
              <a:t>{</a:t>
            </a:r>
          </a:p>
        </p:txBody>
      </p:sp>
      <p:sp>
        <p:nvSpPr>
          <p:cNvPr id="5" name="TextBox 8">
            <a:extLst>
              <a:ext uri="{FF2B5EF4-FFF2-40B4-BE49-F238E27FC236}">
                <a16:creationId xmlns:a16="http://schemas.microsoft.com/office/drawing/2014/main" xmlns="" id="{B8535B18-72D5-4B0B-930E-736D6D68A1A1}"/>
              </a:ext>
            </a:extLst>
          </p:cNvPr>
          <p:cNvSpPr txBox="1">
            <a:spLocks noChangeArrowheads="1"/>
          </p:cNvSpPr>
          <p:nvPr/>
        </p:nvSpPr>
        <p:spPr bwMode="auto">
          <a:xfrm>
            <a:off x="9558652" y="245616"/>
            <a:ext cx="17526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800" dirty="0">
                <a:solidFill>
                  <a:srgbClr val="193764"/>
                </a:solidFill>
              </a:rPr>
              <a:t>USSI provides an overview map of each basin which shows lines that need TV.</a:t>
            </a:r>
          </a:p>
        </p:txBody>
      </p:sp>
    </p:spTree>
  </p:cSld>
  <p:clrMapOvr>
    <a:masterClrMapping/>
  </p:clrMapOvr>
  <p:transition spd="slow" advTm="6926"/>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5060" name="Picture 47">
            <a:extLst>
              <a:ext uri="{FF2B5EF4-FFF2-40B4-BE49-F238E27FC236}">
                <a16:creationId xmlns:a16="http://schemas.microsoft.com/office/drawing/2014/main" xmlns="" id="{2105F00D-1B22-4372-AFAB-1774281B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3467"/>
            <a:ext cx="720989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xmlns="" id="{74F68B37-8F3F-40BF-B739-B383C18F6E1C}"/>
              </a:ext>
            </a:extLst>
          </p:cNvPr>
          <p:cNvPicPr>
            <a:picLocks noChangeAspect="1" noChangeArrowheads="1"/>
          </p:cNvPicPr>
          <p:nvPr/>
        </p:nvPicPr>
        <p:blipFill rotWithShape="1">
          <a:blip r:embed="rId4"/>
          <a:srcRect l="1961" t="737" r="5883" b="17335"/>
          <a:stretch/>
        </p:blipFill>
        <p:spPr bwMode="auto">
          <a:xfrm>
            <a:off x="7696200" y="276768"/>
            <a:ext cx="3621987" cy="4316413"/>
          </a:xfrm>
          <a:prstGeom prst="rect">
            <a:avLst/>
          </a:prstGeom>
          <a:noFill/>
          <a:ln w="9525">
            <a:solidFill>
              <a:srgbClr val="193764"/>
            </a:solidFill>
            <a:miter lim="800000"/>
            <a:headEnd/>
            <a:tailEnd/>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6635F441-8C98-46F1-A72E-3ABB3ACB7590}"/>
              </a:ext>
            </a:extLst>
          </p:cNvPr>
          <p:cNvSpPr txBox="1"/>
          <p:nvPr/>
        </p:nvSpPr>
        <p:spPr>
          <a:xfrm>
            <a:off x="228600" y="5943600"/>
            <a:ext cx="6096000" cy="369332"/>
          </a:xfrm>
          <a:prstGeom prst="rect">
            <a:avLst/>
          </a:prstGeom>
          <a:noFill/>
        </p:spPr>
        <p:txBody>
          <a:bodyPr wrap="square" rtlCol="0">
            <a:spAutoFit/>
          </a:bodyPr>
          <a:lstStyle/>
          <a:p>
            <a:r>
              <a:rPr lang="en-US" dirty="0">
                <a:solidFill>
                  <a:srgbClr val="00B050"/>
                </a:solidFill>
              </a:rPr>
              <a:t>Green = Good/Leave Alone  </a:t>
            </a:r>
            <a:r>
              <a:rPr lang="en-US" dirty="0">
                <a:solidFill>
                  <a:srgbClr val="FF0000"/>
                </a:solidFill>
              </a:rPr>
              <a:t>Red = TV more investigation</a:t>
            </a:r>
            <a:endParaRPr lang="en-US" dirty="0">
              <a:solidFill>
                <a:srgbClr val="00B050"/>
              </a:solidFill>
            </a:endParaRPr>
          </a:p>
        </p:txBody>
      </p:sp>
    </p:spTree>
  </p:cSld>
  <p:clrMapOvr>
    <a:masterClrMapping/>
  </p:clrMapOvr>
  <p:transition spd="slow" advTm="6926"/>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xmlns="" id="{A561D9CC-BCA2-4890-908F-1906A4B6D342}"/>
              </a:ext>
            </a:extLst>
          </p:cNvPr>
          <p:cNvSpPr txBox="1">
            <a:spLocks noChangeArrowheads="1"/>
          </p:cNvSpPr>
          <p:nvPr/>
        </p:nvSpPr>
        <p:spPr bwMode="auto">
          <a:xfrm>
            <a:off x="5181600" y="1273175"/>
            <a:ext cx="6248400" cy="39084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400" b="1" dirty="0">
                <a:solidFill>
                  <a:srgbClr val="193764"/>
                </a:solidFill>
              </a:rPr>
              <a:t>Benefits of Utilizing Midnight Run Monitoring: </a:t>
            </a:r>
          </a:p>
          <a:p>
            <a:pPr marL="285750" indent="-285750">
              <a:buFont typeface="Arial" panose="020B0604020202020204" pitchFamily="34" charset="0"/>
              <a:buChar char="•"/>
              <a:defRPr/>
            </a:pPr>
            <a:r>
              <a:rPr lang="en-US" altLang="en-US" sz="2200" dirty="0">
                <a:solidFill>
                  <a:srgbClr val="193764"/>
                </a:solidFill>
              </a:rPr>
              <a:t>USSI is able to narrow down the sewer lines that have infiltration issues. </a:t>
            </a:r>
          </a:p>
          <a:p>
            <a:pPr marL="285750" indent="-285750">
              <a:buFont typeface="Arial" panose="020B0604020202020204" pitchFamily="34" charset="0"/>
              <a:buChar char="•"/>
              <a:defRPr/>
            </a:pPr>
            <a:r>
              <a:rPr lang="en-US" altLang="en-US" sz="2200" dirty="0">
                <a:solidFill>
                  <a:srgbClr val="193764"/>
                </a:solidFill>
              </a:rPr>
              <a:t>Reduces the need for jetting, cleaning, and CCTV an entire basin.</a:t>
            </a:r>
          </a:p>
          <a:p>
            <a:pPr marL="285750" indent="-285750">
              <a:buFont typeface="Arial" panose="020B0604020202020204" pitchFamily="34" charset="0"/>
              <a:buChar char="•"/>
              <a:defRPr/>
            </a:pPr>
            <a:r>
              <a:rPr lang="en-US" altLang="en-US" sz="2200" dirty="0">
                <a:solidFill>
                  <a:srgbClr val="193764"/>
                </a:solidFill>
              </a:rPr>
              <a:t>Saves time, labor, money and reduces liability</a:t>
            </a:r>
          </a:p>
          <a:p>
            <a:pPr>
              <a:defRPr/>
            </a:pPr>
            <a:r>
              <a:rPr lang="en-US" altLang="en-US" sz="2200" dirty="0">
                <a:solidFill>
                  <a:srgbClr val="193764"/>
                </a:solidFill>
              </a:rPr>
              <a:t>*This particular project USSI Midnight Run Monitoring indicated that only 20% of pipes needed to be inspected</a:t>
            </a:r>
          </a:p>
        </p:txBody>
      </p:sp>
      <p:pic>
        <p:nvPicPr>
          <p:cNvPr id="46084" name="Picture 51">
            <a:extLst>
              <a:ext uri="{FF2B5EF4-FFF2-40B4-BE49-F238E27FC236}">
                <a16:creationId xmlns:a16="http://schemas.microsoft.com/office/drawing/2014/main" xmlns="" id="{524D6427-BB99-481F-9E1D-C8C0A119B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4432300" cy="585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926"/>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1028">
            <a:extLst>
              <a:ext uri="{FF2B5EF4-FFF2-40B4-BE49-F238E27FC236}">
                <a16:creationId xmlns:a16="http://schemas.microsoft.com/office/drawing/2014/main" xmlns="" id="{426D401E-491A-4D09-AB85-0560FC65DF8A}"/>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Infiltration / Inflow (I/I)</a:t>
            </a:r>
          </a:p>
        </p:txBody>
      </p:sp>
      <p:sp>
        <p:nvSpPr>
          <p:cNvPr id="11267" name="TextBox 1">
            <a:extLst>
              <a:ext uri="{FF2B5EF4-FFF2-40B4-BE49-F238E27FC236}">
                <a16:creationId xmlns:a16="http://schemas.microsoft.com/office/drawing/2014/main" xmlns="" id="{43DDB164-564F-41F4-A7C2-61CC08FAA25B}"/>
              </a:ext>
            </a:extLst>
          </p:cNvPr>
          <p:cNvSpPr txBox="1">
            <a:spLocks noChangeArrowheads="1"/>
          </p:cNvSpPr>
          <p:nvPr/>
        </p:nvSpPr>
        <p:spPr bwMode="auto">
          <a:xfrm>
            <a:off x="762000" y="1447800"/>
            <a:ext cx="106680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b="1">
                <a:solidFill>
                  <a:srgbClr val="193764"/>
                </a:solidFill>
              </a:rPr>
              <a:t>Infiltration</a:t>
            </a:r>
          </a:p>
          <a:p>
            <a:pPr>
              <a:lnSpc>
                <a:spcPct val="100000"/>
              </a:lnSpc>
              <a:spcBef>
                <a:spcPct val="0"/>
              </a:spcBef>
              <a:buFontTx/>
              <a:buNone/>
            </a:pPr>
            <a:r>
              <a:rPr lang="en-US" altLang="en-US" sz="2700">
                <a:solidFill>
                  <a:srgbClr val="193764"/>
                </a:solidFill>
              </a:rPr>
              <a:t>Groundwater that enters the sewer through defective pipes, joints, connections &amp; manholes</a:t>
            </a:r>
          </a:p>
          <a:p>
            <a:pPr>
              <a:lnSpc>
                <a:spcPct val="100000"/>
              </a:lnSpc>
              <a:spcBef>
                <a:spcPct val="0"/>
              </a:spcBef>
              <a:buFontTx/>
              <a:buNone/>
            </a:pPr>
            <a:endParaRPr lang="en-US" altLang="en-US" sz="2700" b="1">
              <a:solidFill>
                <a:srgbClr val="193764"/>
              </a:solidFill>
            </a:endParaRPr>
          </a:p>
          <a:p>
            <a:pPr>
              <a:lnSpc>
                <a:spcPct val="100000"/>
              </a:lnSpc>
              <a:spcBef>
                <a:spcPct val="0"/>
              </a:spcBef>
              <a:buFontTx/>
              <a:buNone/>
            </a:pPr>
            <a:r>
              <a:rPr lang="en-US" altLang="en-US" sz="2700" b="1">
                <a:solidFill>
                  <a:srgbClr val="193764"/>
                </a:solidFill>
              </a:rPr>
              <a:t>Inflow</a:t>
            </a:r>
          </a:p>
          <a:p>
            <a:pPr>
              <a:lnSpc>
                <a:spcPct val="100000"/>
              </a:lnSpc>
              <a:spcBef>
                <a:spcPct val="0"/>
              </a:spcBef>
              <a:buFontTx/>
              <a:buNone/>
            </a:pPr>
            <a:r>
              <a:rPr lang="en-US" altLang="en-US" sz="2700">
                <a:solidFill>
                  <a:srgbClr val="193764"/>
                </a:solidFill>
              </a:rPr>
              <a:t>Stormwater discharged directly into sewers from roof drains and stormwater runoff.  This includes broken cleanouts and manholes.</a:t>
            </a:r>
          </a:p>
          <a:p>
            <a:pPr>
              <a:lnSpc>
                <a:spcPct val="100000"/>
              </a:lnSpc>
              <a:spcBef>
                <a:spcPct val="0"/>
              </a:spcBef>
              <a:buFontTx/>
              <a:buNone/>
            </a:pPr>
            <a:endParaRPr lang="en-US" altLang="en-US" sz="2700">
              <a:solidFill>
                <a:srgbClr val="193764"/>
              </a:solidFill>
            </a:endParaRPr>
          </a:p>
          <a:p>
            <a:pPr>
              <a:lnSpc>
                <a:spcPct val="100000"/>
              </a:lnSpc>
              <a:spcBef>
                <a:spcPct val="0"/>
              </a:spcBef>
              <a:buFontTx/>
              <a:buNone/>
            </a:pPr>
            <a:r>
              <a:rPr lang="en-US" altLang="en-US" sz="2700">
                <a:solidFill>
                  <a:srgbClr val="193764"/>
                </a:solidFill>
              </a:rPr>
              <a:t>Both overload the collection system &amp; reduces treatment efficiency</a:t>
            </a:r>
          </a:p>
          <a:p>
            <a:pPr>
              <a:lnSpc>
                <a:spcPct val="100000"/>
              </a:lnSpc>
              <a:spcBef>
                <a:spcPct val="0"/>
              </a:spcBef>
              <a:buFontTx/>
              <a:buNone/>
            </a:pPr>
            <a:r>
              <a:rPr lang="en-US" altLang="en-US" sz="2700">
                <a:solidFill>
                  <a:srgbClr val="193764"/>
                </a:solidFill>
              </a:rPr>
              <a:t> - Function of age</a:t>
            </a:r>
          </a:p>
          <a:p>
            <a:pPr>
              <a:lnSpc>
                <a:spcPct val="100000"/>
              </a:lnSpc>
              <a:spcBef>
                <a:spcPct val="0"/>
              </a:spcBef>
              <a:buFontTx/>
              <a:buNone/>
            </a:pPr>
            <a:endParaRPr lang="en-US" altLang="en-US" sz="2700">
              <a:solidFill>
                <a:srgbClr val="193764"/>
              </a:solidFill>
            </a:endParaRPr>
          </a:p>
        </p:txBody>
      </p:sp>
    </p:spTree>
  </p:cSld>
  <p:clrMapOvr>
    <a:masterClrMapping/>
  </p:clrMapOvr>
  <p:transition spd="slow" advTm="6926"/>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7110" name="TextBox 8">
            <a:extLst>
              <a:ext uri="{FF2B5EF4-FFF2-40B4-BE49-F238E27FC236}">
                <a16:creationId xmlns:a16="http://schemas.microsoft.com/office/drawing/2014/main" xmlns="" id="{5E057A93-D546-415A-B277-0669BB603A51}"/>
              </a:ext>
            </a:extLst>
          </p:cNvPr>
          <p:cNvSpPr txBox="1">
            <a:spLocks noChangeArrowheads="1"/>
          </p:cNvSpPr>
          <p:nvPr/>
        </p:nvSpPr>
        <p:spPr bwMode="auto">
          <a:xfrm>
            <a:off x="0" y="53340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4800" b="1" dirty="0">
                <a:solidFill>
                  <a:srgbClr val="193764"/>
                </a:solidFill>
              </a:rPr>
              <a:t>Inspections/Reports</a:t>
            </a:r>
          </a:p>
        </p:txBody>
      </p:sp>
      <p:sp>
        <p:nvSpPr>
          <p:cNvPr id="47107" name="TextBox 9">
            <a:extLst>
              <a:ext uri="{FF2B5EF4-FFF2-40B4-BE49-F238E27FC236}">
                <a16:creationId xmlns:a16="http://schemas.microsoft.com/office/drawing/2014/main" xmlns="" id="{F036C590-5688-4530-8711-FDB1BB49A013}"/>
              </a:ext>
            </a:extLst>
          </p:cNvPr>
          <p:cNvSpPr txBox="1">
            <a:spLocks noChangeArrowheads="1"/>
          </p:cNvSpPr>
          <p:nvPr/>
        </p:nvSpPr>
        <p:spPr bwMode="auto">
          <a:xfrm>
            <a:off x="5562600" y="1676400"/>
            <a:ext cx="6324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Time is important, that is why USSI provides online reporting within 3 days. Our reports are compatible with utility GIS systems and our data can be stored in multiple formats. When it comes to basin smoke testing, manhole inspections and LDL Plugs, USSI’s reports are accurate </a:t>
            </a:r>
            <a:br>
              <a:rPr lang="en-US" altLang="en-US" sz="2700" dirty="0">
                <a:solidFill>
                  <a:srgbClr val="193764"/>
                </a:solidFill>
              </a:rPr>
            </a:br>
            <a:r>
              <a:rPr lang="en-US" altLang="en-US" sz="2700" dirty="0">
                <a:solidFill>
                  <a:srgbClr val="193764"/>
                </a:solidFill>
              </a:rPr>
              <a:t>and timely. </a:t>
            </a:r>
          </a:p>
        </p:txBody>
      </p:sp>
      <p:pic>
        <p:nvPicPr>
          <p:cNvPr id="47108" name="Picture 3">
            <a:extLst>
              <a:ext uri="{FF2B5EF4-FFF2-40B4-BE49-F238E27FC236}">
                <a16:creationId xmlns:a16="http://schemas.microsoft.com/office/drawing/2014/main" xmlns="" id="{67C91699-B933-4AC4-BE63-12B90A31A1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44802"/>
            <a:ext cx="6615482" cy="44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xmlns="" id="{E8C9FF0A-0211-4C64-B17E-59FA4C8671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38400" y="691910"/>
            <a:ext cx="561975" cy="514350"/>
          </a:xfrm>
          <a:prstGeom prst="rect">
            <a:avLst/>
          </a:prstGeom>
        </p:spPr>
      </p:pic>
    </p:spTree>
  </p:cSld>
  <p:clrMapOvr>
    <a:masterClrMapping/>
  </p:clrMapOvr>
  <p:transition spd="slow" advTm="6926"/>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2" name="Chart 18">
            <a:extLst>
              <a:ext uri="{FF2B5EF4-FFF2-40B4-BE49-F238E27FC236}">
                <a16:creationId xmlns:a16="http://schemas.microsoft.com/office/drawing/2014/main" xmlns="" id="{32FE62AD-07C0-4942-BE62-1EF3BEDE10B4}"/>
              </a:ext>
            </a:extLst>
          </p:cNvPr>
          <p:cNvPicPr>
            <a:picLocks noChangeArrowheads="1"/>
          </p:cNvPicPr>
          <p:nvPr/>
        </p:nvPicPr>
        <p:blipFill rotWithShape="1">
          <a:blip r:embed="rId3"/>
          <a:srcRect l="4406" t="-7" r="-192" b="-7"/>
          <a:stretch/>
        </p:blipFill>
        <p:spPr bwMode="auto">
          <a:xfrm>
            <a:off x="381000" y="1447800"/>
            <a:ext cx="7620000" cy="50292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49155" name="Rectangle 1028">
            <a:extLst>
              <a:ext uri="{FF2B5EF4-FFF2-40B4-BE49-F238E27FC236}">
                <a16:creationId xmlns:a16="http://schemas.microsoft.com/office/drawing/2014/main" xmlns="" id="{571A3B37-E3F9-4715-818B-D72488693B8C}"/>
              </a:ext>
            </a:extLst>
          </p:cNvPr>
          <p:cNvSpPr txBox="1">
            <a:spLocks noChangeArrowheads="1"/>
          </p:cNvSpPr>
          <p:nvPr/>
        </p:nvSpPr>
        <p:spPr bwMode="auto">
          <a:xfrm>
            <a:off x="-1447800" y="22860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It works!!! LS 52 – Cooper City</a:t>
            </a:r>
          </a:p>
        </p:txBody>
      </p:sp>
    </p:spTree>
  </p:cSld>
  <p:clrMapOvr>
    <a:masterClrMapping/>
  </p:clrMapOvr>
  <p:transition spd="slow" advTm="6926"/>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2" name="Chart 18">
            <a:extLst>
              <a:ext uri="{FF2B5EF4-FFF2-40B4-BE49-F238E27FC236}">
                <a16:creationId xmlns:a16="http://schemas.microsoft.com/office/drawing/2014/main" xmlns="" id="{BB071C6B-5146-4AAC-AA71-6D2DBE00005E}"/>
              </a:ext>
            </a:extLst>
          </p:cNvPr>
          <p:cNvPicPr>
            <a:picLocks noChangeArrowheads="1"/>
          </p:cNvPicPr>
          <p:nvPr/>
        </p:nvPicPr>
        <p:blipFill>
          <a:blip r:embed="rId3"/>
          <a:stretch>
            <a:fillRect/>
          </a:stretch>
        </p:blipFill>
        <p:spPr bwMode="auto">
          <a:xfrm>
            <a:off x="474663" y="1295400"/>
            <a:ext cx="7585075" cy="50292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50179" name="Rectangle 1028">
            <a:extLst>
              <a:ext uri="{FF2B5EF4-FFF2-40B4-BE49-F238E27FC236}">
                <a16:creationId xmlns:a16="http://schemas.microsoft.com/office/drawing/2014/main" xmlns="" id="{92F530D5-6815-4EC1-B81C-0B8BDAC0B441}"/>
              </a:ext>
            </a:extLst>
          </p:cNvPr>
          <p:cNvSpPr txBox="1">
            <a:spLocks noChangeArrowheads="1"/>
          </p:cNvSpPr>
          <p:nvPr/>
        </p:nvSpPr>
        <p:spPr bwMode="auto">
          <a:xfrm>
            <a:off x="-1600200" y="15240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Results = LS 53 – Cooper City</a:t>
            </a:r>
          </a:p>
        </p:txBody>
      </p:sp>
    </p:spTree>
  </p:cSld>
  <p:clrMapOvr>
    <a:masterClrMapping/>
  </p:clrMapOvr>
  <p:transition spd="slow" advTm="6926"/>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xmlns="" id="{67E46199-F274-46E5-AA02-ECCA65747DA3}"/>
              </a:ext>
            </a:extLst>
          </p:cNvPr>
          <p:cNvSpPr>
            <a:spLocks noGrp="1" noChangeArrowheads="1"/>
          </p:cNvSpPr>
          <p:nvPr>
            <p:ph idx="1"/>
          </p:nvPr>
        </p:nvSpPr>
        <p:spPr bwMode="auto">
          <a:xfrm>
            <a:off x="685800" y="4800600"/>
            <a:ext cx="6553200" cy="1219200"/>
          </a:xfrm>
        </p:spPr>
        <p:txBody>
          <a:bodyPr wrap="square" numCol="1" anchor="t" anchorCtr="0" compatLnSpc="1">
            <a:prstTxWarp prst="textNoShape">
              <a:avLst/>
            </a:prstTxWarp>
            <a:normAutofit fontScale="92500" lnSpcReduction="10000"/>
          </a:bodyPr>
          <a:lstStyle/>
          <a:p>
            <a:pPr eaLnBrk="1" hangingPunct="1">
              <a:defRPr/>
            </a:pPr>
            <a:r>
              <a:rPr lang="en-US" altLang="en-US" sz="3200">
                <a:solidFill>
                  <a:srgbClr val="C2272D"/>
                </a:solidFill>
                <a:effectLst/>
              </a:rPr>
              <a:t>Once Stormwater inflow is out….</a:t>
            </a:r>
          </a:p>
          <a:p>
            <a:pPr eaLnBrk="1" hangingPunct="1">
              <a:defRPr/>
            </a:pPr>
            <a:r>
              <a:rPr lang="en-US" altLang="en-US" sz="3200">
                <a:solidFill>
                  <a:srgbClr val="C2272D"/>
                </a:solidFill>
                <a:effectLst/>
              </a:rPr>
              <a:t>Pipelines…</a:t>
            </a:r>
          </a:p>
        </p:txBody>
      </p:sp>
      <p:graphicFrame>
        <p:nvGraphicFramePr>
          <p:cNvPr id="4" name="Table 3">
            <a:extLst>
              <a:ext uri="{FF2B5EF4-FFF2-40B4-BE49-F238E27FC236}">
                <a16:creationId xmlns:a16="http://schemas.microsoft.com/office/drawing/2014/main" xmlns="" id="{05923162-0D08-455A-942C-DAE3221D2139}"/>
              </a:ext>
            </a:extLst>
          </p:cNvPr>
          <p:cNvGraphicFramePr>
            <a:graphicFrameLocks noGrp="1"/>
          </p:cNvGraphicFramePr>
          <p:nvPr/>
        </p:nvGraphicFramePr>
        <p:xfrm>
          <a:off x="628650" y="1295400"/>
          <a:ext cx="10934700" cy="2973387"/>
        </p:xfrm>
        <a:graphic>
          <a:graphicData uri="http://schemas.openxmlformats.org/drawingml/2006/table">
            <a:tbl>
              <a:tblPr/>
              <a:tblGrid>
                <a:gridCol w="50673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tblGrid>
              <a:tr h="991129">
                <a:tc>
                  <a:txBody>
                    <a:bodyPr/>
                    <a:lstStyle/>
                    <a:p>
                      <a:pPr marL="0" marR="0" algn="ctr">
                        <a:lnSpc>
                          <a:spcPct val="115000"/>
                        </a:lnSpc>
                        <a:spcBef>
                          <a:spcPts val="0"/>
                        </a:spcBef>
                        <a:spcAft>
                          <a:spcPts val="1000"/>
                        </a:spcAft>
                        <a:tabLst>
                          <a:tab pos="-457200" algn="l"/>
                        </a:tabLst>
                      </a:pPr>
                      <a:r>
                        <a:rPr lang="en-US" sz="3200" b="1" dirty="0">
                          <a:latin typeface="Arial" panose="020B0604020202020204" pitchFamily="34" charset="0"/>
                          <a:ea typeface="Times New Roman"/>
                          <a:cs typeface="Arial" panose="020B0604020202020204" pitchFamily="34" charset="0"/>
                        </a:rPr>
                        <a:t>  COMMUNITY</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1000"/>
                        </a:spcAft>
                        <a:tabLst>
                          <a:tab pos="-457200" algn="l"/>
                        </a:tabLst>
                      </a:pPr>
                      <a:r>
                        <a:rPr lang="en-US" sz="3200" b="1" dirty="0">
                          <a:latin typeface="Arial" panose="020B0604020202020204" pitchFamily="34" charset="0"/>
                          <a:ea typeface="Times New Roman"/>
                          <a:cs typeface="Arial" panose="020B0604020202020204" pitchFamily="34" charset="0"/>
                        </a:rPr>
                        <a:t>% CHANGE (PRE VS. POST) </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991129">
                <a:tc>
                  <a:txBody>
                    <a:bodyPr/>
                    <a:lstStyle/>
                    <a:p>
                      <a:pPr marL="0" marR="0" algn="ctr">
                        <a:lnSpc>
                          <a:spcPct val="115000"/>
                        </a:lnSpc>
                        <a:spcBef>
                          <a:spcPts val="0"/>
                        </a:spcBef>
                        <a:spcAft>
                          <a:spcPts val="1000"/>
                        </a:spcAft>
                        <a:tabLst>
                          <a:tab pos="-457200" algn="l"/>
                        </a:tabLst>
                      </a:pPr>
                      <a:r>
                        <a:rPr lang="en-US" sz="2800" dirty="0">
                          <a:latin typeface="Arial" panose="020B0604020202020204" pitchFamily="34" charset="0"/>
                          <a:ea typeface="Times New Roman"/>
                          <a:cs typeface="Arial" panose="020B0604020202020204" pitchFamily="34" charset="0"/>
                        </a:rPr>
                        <a:t>Dania Beach (2006 vs. 2009) </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93764"/>
                    </a:solidFill>
                  </a:tcPr>
                </a:tc>
                <a:tc>
                  <a:txBody>
                    <a:bodyPr/>
                    <a:lstStyle/>
                    <a:p>
                      <a:pPr marL="0" marR="0" algn="ctr">
                        <a:lnSpc>
                          <a:spcPct val="115000"/>
                        </a:lnSpc>
                        <a:spcBef>
                          <a:spcPts val="0"/>
                        </a:spcBef>
                        <a:spcAft>
                          <a:spcPts val="1000"/>
                        </a:spcAft>
                        <a:tabLst>
                          <a:tab pos="-457200" algn="l"/>
                        </a:tabLst>
                      </a:pPr>
                      <a:r>
                        <a:rPr lang="en-US" sz="2800" dirty="0">
                          <a:latin typeface="Arial" panose="020B0604020202020204" pitchFamily="34" charset="0"/>
                          <a:ea typeface="Times New Roman"/>
                          <a:cs typeface="Arial" panose="020B0604020202020204" pitchFamily="34" charset="0"/>
                        </a:rPr>
                        <a:t>-31.9%</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93764"/>
                    </a:solidFill>
                  </a:tcPr>
                </a:tc>
                <a:extLst>
                  <a:ext uri="{0D108BD9-81ED-4DB2-BD59-A6C34878D82A}">
                    <a16:rowId xmlns:a16="http://schemas.microsoft.com/office/drawing/2014/main" xmlns="" val="10001"/>
                  </a:ext>
                </a:extLst>
              </a:tr>
              <a:tr h="991129">
                <a:tc>
                  <a:txBody>
                    <a:bodyPr/>
                    <a:lstStyle/>
                    <a:p>
                      <a:pPr marL="0" marR="0" algn="ctr">
                        <a:lnSpc>
                          <a:spcPct val="115000"/>
                        </a:lnSpc>
                        <a:spcBef>
                          <a:spcPts val="0"/>
                        </a:spcBef>
                        <a:spcAft>
                          <a:spcPts val="1000"/>
                        </a:spcAft>
                        <a:tabLst>
                          <a:tab pos="-457200" algn="l"/>
                        </a:tabLst>
                      </a:pPr>
                      <a:r>
                        <a:rPr lang="en-US" sz="2800" dirty="0">
                          <a:latin typeface="Arial" panose="020B0604020202020204" pitchFamily="34" charset="0"/>
                          <a:ea typeface="Times New Roman"/>
                          <a:cs typeface="Arial" panose="020B0604020202020204" pitchFamily="34" charset="0"/>
                        </a:rPr>
                        <a:t>Cooper City (2011 vs. 2013) </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93764"/>
                    </a:solidFill>
                  </a:tcPr>
                </a:tc>
                <a:tc>
                  <a:txBody>
                    <a:bodyPr/>
                    <a:lstStyle/>
                    <a:p>
                      <a:pPr marL="0" marR="0" algn="ctr">
                        <a:lnSpc>
                          <a:spcPct val="115000"/>
                        </a:lnSpc>
                        <a:spcBef>
                          <a:spcPts val="0"/>
                        </a:spcBef>
                        <a:spcAft>
                          <a:spcPts val="1000"/>
                        </a:spcAft>
                        <a:tabLst>
                          <a:tab pos="-457200" algn="l"/>
                        </a:tabLst>
                      </a:pPr>
                      <a:r>
                        <a:rPr lang="en-US" sz="2800" dirty="0">
                          <a:latin typeface="Arial" panose="020B0604020202020204" pitchFamily="34" charset="0"/>
                          <a:ea typeface="Times New Roman"/>
                          <a:cs typeface="Arial" panose="020B0604020202020204" pitchFamily="34" charset="0"/>
                        </a:rPr>
                        <a:t>-62.8%</a:t>
                      </a:r>
                    </a:p>
                  </a:txBody>
                  <a:tcPr marL="68573" marR="68573" marT="9511"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93764"/>
                    </a:solidFill>
                  </a:tcPr>
                </a:tc>
                <a:extLst>
                  <a:ext uri="{0D108BD9-81ED-4DB2-BD59-A6C34878D82A}">
                    <a16:rowId xmlns:a16="http://schemas.microsoft.com/office/drawing/2014/main" xmlns="" val="10002"/>
                  </a:ext>
                </a:extLst>
              </a:tr>
            </a:tbl>
          </a:graphicData>
        </a:graphic>
      </p:graphicFrame>
      <p:sp>
        <p:nvSpPr>
          <p:cNvPr id="51217" name="Rectangle 1028">
            <a:extLst>
              <a:ext uri="{FF2B5EF4-FFF2-40B4-BE49-F238E27FC236}">
                <a16:creationId xmlns:a16="http://schemas.microsoft.com/office/drawing/2014/main" xmlns="" id="{38D6AA03-9C91-48D7-A749-30C2F311B0C6}"/>
              </a:ext>
            </a:extLst>
          </p:cNvPr>
          <p:cNvSpPr txBox="1">
            <a:spLocks noChangeArrowheads="1"/>
          </p:cNvSpPr>
          <p:nvPr/>
        </p:nvSpPr>
        <p:spPr bwMode="auto">
          <a:xfrm>
            <a:off x="-4343400" y="15240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Results</a:t>
            </a:r>
          </a:p>
        </p:txBody>
      </p:sp>
      <p:sp>
        <p:nvSpPr>
          <p:cNvPr id="51218" name="TextBox 2">
            <a:extLst>
              <a:ext uri="{FF2B5EF4-FFF2-40B4-BE49-F238E27FC236}">
                <a16:creationId xmlns:a16="http://schemas.microsoft.com/office/drawing/2014/main" xmlns="" id="{EFF157B1-A1DF-45BD-A5D8-5C496AE4392A}"/>
              </a:ext>
            </a:extLst>
          </p:cNvPr>
          <p:cNvSpPr txBox="1">
            <a:spLocks noChangeArrowheads="1"/>
          </p:cNvSpPr>
          <p:nvPr/>
        </p:nvSpPr>
        <p:spPr bwMode="auto">
          <a:xfrm>
            <a:off x="609600" y="4343400"/>
            <a:ext cx="1097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1800">
                <a:solidFill>
                  <a:schemeClr val="bg1"/>
                </a:solidFill>
              </a:rPr>
              <a:t>Results may vary.  Pipeline repairs may be necessary in addition to the G7 </a:t>
            </a:r>
          </a:p>
        </p:txBody>
      </p:sp>
    </p:spTree>
  </p:cSld>
  <p:clrMapOvr>
    <a:masterClrMapping/>
  </p:clrMapOvr>
  <p:transition spd="slow" advTm="6926"/>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6902C912-E46D-4E7A-96BC-B5D1535E017E}"/>
              </a:ext>
            </a:extLst>
          </p:cNvPr>
          <p:cNvSpPr>
            <a:spLocks noGrp="1"/>
          </p:cNvSpPr>
          <p:nvPr>
            <p:ph idx="1"/>
          </p:nvPr>
        </p:nvSpPr>
        <p:spPr>
          <a:xfrm>
            <a:off x="0" y="2743200"/>
            <a:ext cx="12192000" cy="457200"/>
          </a:xfrm>
        </p:spPr>
        <p:txBody>
          <a:bodyPr>
            <a:normAutofit fontScale="92500" lnSpcReduction="20000"/>
          </a:bodyPr>
          <a:lstStyle/>
          <a:p>
            <a:pPr marL="0" indent="0" algn="ctr" eaLnBrk="1" fontAlgn="auto" hangingPunct="1">
              <a:spcAft>
                <a:spcPts val="0"/>
              </a:spcAft>
              <a:buFont typeface="Arial" panose="020B0604020202020204" pitchFamily="34" charset="0"/>
              <a:buNone/>
              <a:defRPr/>
            </a:pPr>
            <a:r>
              <a:rPr lang="en-US" sz="2400" b="1" dirty="0">
                <a:solidFill>
                  <a:srgbClr val="193764"/>
                </a:solidFill>
                <a:effectLst/>
              </a:rPr>
              <a:t>A comparison of slopes developed the following findings:</a:t>
            </a:r>
            <a:endParaRPr lang="en-US" b="1" dirty="0">
              <a:solidFill>
                <a:srgbClr val="193764"/>
              </a:solidFill>
              <a:effectLst/>
            </a:endParaRPr>
          </a:p>
          <a:p>
            <a:pPr lvl="1" eaLnBrk="1" fontAlgn="auto" hangingPunct="1">
              <a:spcAft>
                <a:spcPts val="0"/>
              </a:spcAft>
              <a:buFont typeface="Arial" panose="020B0604020202020204" pitchFamily="34" charset="0"/>
              <a:buNone/>
              <a:defRPr/>
            </a:pPr>
            <a:endParaRPr lang="en-US" sz="2200" dirty="0">
              <a:solidFill>
                <a:schemeClr val="tx1">
                  <a:lumMod val="75000"/>
                  <a:lumOff val="25000"/>
                </a:schemeClr>
              </a:solidFill>
            </a:endParaRPr>
          </a:p>
        </p:txBody>
      </p:sp>
      <p:graphicFrame>
        <p:nvGraphicFramePr>
          <p:cNvPr id="9" name="Table 8">
            <a:extLst>
              <a:ext uri="{FF2B5EF4-FFF2-40B4-BE49-F238E27FC236}">
                <a16:creationId xmlns:a16="http://schemas.microsoft.com/office/drawing/2014/main" xmlns="" id="{5C0EAAD1-512A-4D38-9E7C-3F03E7CC7799}"/>
              </a:ext>
            </a:extLst>
          </p:cNvPr>
          <p:cNvGraphicFramePr>
            <a:graphicFrameLocks noGrp="1"/>
          </p:cNvGraphicFramePr>
          <p:nvPr/>
        </p:nvGraphicFramePr>
        <p:xfrm>
          <a:off x="685800" y="3200400"/>
          <a:ext cx="11125200" cy="1066800"/>
        </p:xfrm>
        <a:graphic>
          <a:graphicData uri="http://schemas.openxmlformats.org/drawingml/2006/table">
            <a:tbl>
              <a:tblPr firstRow="1" bandRow="1">
                <a:tableStyleId>{5C22544A-7EE6-4342-B048-85BDC9FD1C3A}</a:tableStyleId>
              </a:tblPr>
              <a:tblGrid>
                <a:gridCol w="2781300">
                  <a:extLst>
                    <a:ext uri="{9D8B030D-6E8A-4147-A177-3AD203B41FA5}">
                      <a16:colId xmlns:a16="http://schemas.microsoft.com/office/drawing/2014/main" xmlns="" val="20000"/>
                    </a:ext>
                  </a:extLst>
                </a:gridCol>
                <a:gridCol w="2781300">
                  <a:extLst>
                    <a:ext uri="{9D8B030D-6E8A-4147-A177-3AD203B41FA5}">
                      <a16:colId xmlns:a16="http://schemas.microsoft.com/office/drawing/2014/main" xmlns="" val="20001"/>
                    </a:ext>
                  </a:extLst>
                </a:gridCol>
                <a:gridCol w="2781300">
                  <a:extLst>
                    <a:ext uri="{9D8B030D-6E8A-4147-A177-3AD203B41FA5}">
                      <a16:colId xmlns:a16="http://schemas.microsoft.com/office/drawing/2014/main" xmlns="" val="20002"/>
                    </a:ext>
                  </a:extLst>
                </a:gridCol>
                <a:gridCol w="2781300">
                  <a:extLst>
                    <a:ext uri="{9D8B030D-6E8A-4147-A177-3AD203B41FA5}">
                      <a16:colId xmlns:a16="http://schemas.microsoft.com/office/drawing/2014/main" xmlns="" val="20003"/>
                    </a:ext>
                  </a:extLst>
                </a:gridCol>
              </a:tblGrid>
              <a:tr h="609594">
                <a:tc>
                  <a:txBody>
                    <a:bodyPr/>
                    <a:lstStyle/>
                    <a:p>
                      <a:pPr algn="ctr"/>
                      <a:r>
                        <a:rPr lang="en-US" sz="2400" dirty="0">
                          <a:solidFill>
                            <a:schemeClr val="tx1"/>
                          </a:solidFill>
                          <a:latin typeface="Arial" panose="020B0604020202020204" pitchFamily="34" charset="0"/>
                          <a:cs typeface="Arial" panose="020B0604020202020204" pitchFamily="34" charset="0"/>
                        </a:rPr>
                        <a:t>2006 Slope</a:t>
                      </a:r>
                    </a:p>
                  </a:txBody>
                  <a:tcPr marT="45723" marB="45723" anchor="ctr" anchorCtr="1">
                    <a:solidFill>
                      <a:srgbClr val="C2272D"/>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2009 Slope</a:t>
                      </a:r>
                    </a:p>
                  </a:txBody>
                  <a:tcPr marT="45723" marB="45723" anchor="ctr" anchorCtr="1">
                    <a:solidFill>
                      <a:srgbClr val="C2272D"/>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Total %</a:t>
                      </a:r>
                      <a:r>
                        <a:rPr lang="en-US" sz="2400" baseline="0" dirty="0">
                          <a:solidFill>
                            <a:schemeClr val="tx1"/>
                          </a:solidFill>
                          <a:latin typeface="Arial" panose="020B0604020202020204" pitchFamily="34" charset="0"/>
                          <a:cs typeface="Arial" panose="020B0604020202020204" pitchFamily="34" charset="0"/>
                        </a:rPr>
                        <a:t> Change</a:t>
                      </a:r>
                      <a:endParaRPr lang="en-US" sz="2400" dirty="0">
                        <a:solidFill>
                          <a:schemeClr val="tx1"/>
                        </a:solidFill>
                        <a:latin typeface="Arial" panose="020B0604020202020204" pitchFamily="34" charset="0"/>
                        <a:cs typeface="Arial" panose="020B0604020202020204" pitchFamily="34" charset="0"/>
                      </a:endParaRPr>
                    </a:p>
                  </a:txBody>
                  <a:tcPr marT="45723" marB="45723" anchor="ctr" anchorCtr="1">
                    <a:solidFill>
                      <a:srgbClr val="C2272D"/>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a:t>
                      </a:r>
                      <a:r>
                        <a:rPr lang="en-US" sz="2400" baseline="0" dirty="0">
                          <a:solidFill>
                            <a:schemeClr val="tx1"/>
                          </a:solidFill>
                          <a:latin typeface="Arial" panose="020B0604020202020204" pitchFamily="34" charset="0"/>
                          <a:cs typeface="Arial" panose="020B0604020202020204" pitchFamily="34" charset="0"/>
                        </a:rPr>
                        <a:t> Change/Year</a:t>
                      </a:r>
                      <a:endParaRPr lang="en-US" sz="2400" dirty="0">
                        <a:solidFill>
                          <a:schemeClr val="tx1"/>
                        </a:solidFill>
                        <a:latin typeface="Arial" panose="020B0604020202020204" pitchFamily="34" charset="0"/>
                        <a:cs typeface="Arial" panose="020B0604020202020204" pitchFamily="34" charset="0"/>
                      </a:endParaRPr>
                    </a:p>
                  </a:txBody>
                  <a:tcPr marT="45723" marB="45723" anchor="ctr" anchorCtr="1">
                    <a:solidFill>
                      <a:srgbClr val="C2272D"/>
                    </a:solidFill>
                  </a:tcPr>
                </a:tc>
                <a:extLst>
                  <a:ext uri="{0D108BD9-81ED-4DB2-BD59-A6C34878D82A}">
                    <a16:rowId xmlns:a16="http://schemas.microsoft.com/office/drawing/2014/main" xmlns="" val="10000"/>
                  </a:ext>
                </a:extLst>
              </a:tr>
              <a:tr h="457206">
                <a:tc>
                  <a:txBody>
                    <a:bodyPr/>
                    <a:lstStyle/>
                    <a:p>
                      <a:pPr algn="ctr"/>
                      <a:r>
                        <a:rPr lang="en-US" sz="2400" dirty="0">
                          <a:solidFill>
                            <a:schemeClr val="tx1"/>
                          </a:solidFill>
                          <a:latin typeface="Arial" panose="020B0604020202020204" pitchFamily="34" charset="0"/>
                          <a:cs typeface="Arial" panose="020B0604020202020204" pitchFamily="34" charset="0"/>
                        </a:rPr>
                        <a:t>0.4147x</a:t>
                      </a:r>
                    </a:p>
                  </a:txBody>
                  <a:tcPr marT="45723" marB="45723" anchor="ctr" anchorCtr="1">
                    <a:solidFill>
                      <a:srgbClr val="193764"/>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0.5558x</a:t>
                      </a:r>
                    </a:p>
                  </a:txBody>
                  <a:tcPr marT="45723" marB="45723" anchor="ctr" anchorCtr="1">
                    <a:solidFill>
                      <a:srgbClr val="193764"/>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25.4%</a:t>
                      </a:r>
                    </a:p>
                  </a:txBody>
                  <a:tcPr marT="45723" marB="45723" anchor="ctr" anchorCtr="1">
                    <a:solidFill>
                      <a:srgbClr val="193764"/>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8.5%</a:t>
                      </a:r>
                    </a:p>
                  </a:txBody>
                  <a:tcPr marT="45723" marB="45723" anchor="ctr" anchorCtr="1">
                    <a:solidFill>
                      <a:srgbClr val="193764"/>
                    </a:solidFill>
                  </a:tcPr>
                </a:tc>
                <a:extLst>
                  <a:ext uri="{0D108BD9-81ED-4DB2-BD59-A6C34878D82A}">
                    <a16:rowId xmlns:a16="http://schemas.microsoft.com/office/drawing/2014/main" xmlns="" val="10001"/>
                  </a:ext>
                </a:extLst>
              </a:tr>
            </a:tbl>
          </a:graphicData>
        </a:graphic>
      </p:graphicFrame>
      <p:sp>
        <p:nvSpPr>
          <p:cNvPr id="10" name="Content Placeholder 2">
            <a:extLst>
              <a:ext uri="{FF2B5EF4-FFF2-40B4-BE49-F238E27FC236}">
                <a16:creationId xmlns:a16="http://schemas.microsoft.com/office/drawing/2014/main" xmlns="" id="{9C9CDFFE-FAC2-4E7E-99C8-04FC94B6F86B}"/>
              </a:ext>
            </a:extLst>
          </p:cNvPr>
          <p:cNvSpPr txBox="1">
            <a:spLocks/>
          </p:cNvSpPr>
          <p:nvPr/>
        </p:nvSpPr>
        <p:spPr bwMode="auto">
          <a:xfrm>
            <a:off x="685800" y="4648200"/>
            <a:ext cx="11353800" cy="1295400"/>
          </a:xfrm>
          <a:prstGeom prst="rect">
            <a:avLst/>
          </a:prstGeom>
          <a:noFill/>
          <a:ln>
            <a:noFill/>
          </a:ln>
          <a:effectLst/>
        </p:spPr>
        <p:txBody>
          <a:bodyPr/>
          <a:lstStyle/>
          <a:p>
            <a:pPr marL="342900" indent="-342900" eaLnBrk="1" hangingPunct="1">
              <a:spcBef>
                <a:spcPct val="20000"/>
              </a:spcBef>
              <a:buFontTx/>
              <a:buChar char="•"/>
              <a:defRPr/>
            </a:pPr>
            <a:r>
              <a:rPr lang="en-US" sz="2000" kern="0" dirty="0">
                <a:solidFill>
                  <a:srgbClr val="193764"/>
                </a:solidFill>
                <a:cs typeface="Arial" panose="020B0604020202020204" pitchFamily="34" charset="0"/>
              </a:rPr>
              <a:t>In total Dania Beach experienced a 25.4% increase in infiltration </a:t>
            </a:r>
            <a:br>
              <a:rPr lang="en-US" sz="2000" kern="0" dirty="0">
                <a:solidFill>
                  <a:srgbClr val="193764"/>
                </a:solidFill>
                <a:cs typeface="Arial" panose="020B0604020202020204" pitchFamily="34" charset="0"/>
              </a:rPr>
            </a:br>
            <a:r>
              <a:rPr lang="en-US" sz="2000" kern="0" dirty="0">
                <a:solidFill>
                  <a:srgbClr val="193764"/>
                </a:solidFill>
                <a:cs typeface="Arial" panose="020B0604020202020204" pitchFamily="34" charset="0"/>
              </a:rPr>
              <a:t>between 2006 and 2009.</a:t>
            </a:r>
          </a:p>
          <a:p>
            <a:pPr marL="342900" indent="-342900" eaLnBrk="1" hangingPunct="1">
              <a:spcBef>
                <a:spcPct val="20000"/>
              </a:spcBef>
              <a:buFontTx/>
              <a:buChar char="•"/>
              <a:defRPr/>
            </a:pPr>
            <a:r>
              <a:rPr lang="en-US" sz="2000" kern="0" dirty="0">
                <a:solidFill>
                  <a:srgbClr val="193764"/>
                </a:solidFill>
                <a:cs typeface="Arial" panose="020B0604020202020204" pitchFamily="34" charset="0"/>
              </a:rPr>
              <a:t>Based on the findings above it is assumed that without any</a:t>
            </a:r>
            <a:br>
              <a:rPr lang="en-US" sz="2000" kern="0" dirty="0">
                <a:solidFill>
                  <a:srgbClr val="193764"/>
                </a:solidFill>
                <a:cs typeface="Arial" panose="020B0604020202020204" pitchFamily="34" charset="0"/>
              </a:rPr>
            </a:br>
            <a:r>
              <a:rPr lang="en-US" sz="2000" kern="0" dirty="0">
                <a:solidFill>
                  <a:srgbClr val="193764"/>
                </a:solidFill>
                <a:cs typeface="Arial" panose="020B0604020202020204" pitchFamily="34" charset="0"/>
              </a:rPr>
              <a:t>improvements utilities can expect approximately an 8.5% </a:t>
            </a:r>
            <a:br>
              <a:rPr lang="en-US" sz="2000" kern="0" dirty="0">
                <a:solidFill>
                  <a:srgbClr val="193764"/>
                </a:solidFill>
                <a:cs typeface="Arial" panose="020B0604020202020204" pitchFamily="34" charset="0"/>
              </a:rPr>
            </a:br>
            <a:r>
              <a:rPr lang="en-US" sz="2000" kern="0" dirty="0">
                <a:solidFill>
                  <a:srgbClr val="193764"/>
                </a:solidFill>
                <a:cs typeface="Arial" panose="020B0604020202020204" pitchFamily="34" charset="0"/>
              </a:rPr>
              <a:t>increase in infiltration per year.</a:t>
            </a:r>
          </a:p>
          <a:p>
            <a:pPr marL="742950" lvl="1" indent="-285750" eaLnBrk="1" hangingPunct="1">
              <a:spcBef>
                <a:spcPct val="20000"/>
              </a:spcBef>
              <a:defRPr/>
            </a:pPr>
            <a:endParaRPr lang="en-US" sz="2200" b="1" kern="0" dirty="0">
              <a:solidFill>
                <a:srgbClr val="193764"/>
              </a:solidFill>
              <a:cs typeface="Arial" panose="020B0604020202020204" pitchFamily="34" charset="0"/>
            </a:endParaRPr>
          </a:p>
        </p:txBody>
      </p:sp>
      <p:sp>
        <p:nvSpPr>
          <p:cNvPr id="55317" name="Rectangle 1028">
            <a:extLst>
              <a:ext uri="{FF2B5EF4-FFF2-40B4-BE49-F238E27FC236}">
                <a16:creationId xmlns:a16="http://schemas.microsoft.com/office/drawing/2014/main" xmlns="" id="{8EE94217-1003-483A-9076-8EE52481CA40}"/>
              </a:ext>
            </a:extLst>
          </p:cNvPr>
          <p:cNvSpPr txBox="1">
            <a:spLocks noChangeArrowheads="1"/>
          </p:cNvSpPr>
          <p:nvPr/>
        </p:nvSpPr>
        <p:spPr bwMode="auto">
          <a:xfrm>
            <a:off x="0" y="-33338"/>
            <a:ext cx="12192000" cy="154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Infiltration</a:t>
            </a:r>
          </a:p>
        </p:txBody>
      </p:sp>
      <p:sp>
        <p:nvSpPr>
          <p:cNvPr id="55318" name="TextBox 2">
            <a:extLst>
              <a:ext uri="{FF2B5EF4-FFF2-40B4-BE49-F238E27FC236}">
                <a16:creationId xmlns:a16="http://schemas.microsoft.com/office/drawing/2014/main" xmlns="" id="{43D02661-BDDC-469F-94E2-EBE131B97588}"/>
              </a:ext>
            </a:extLst>
          </p:cNvPr>
          <p:cNvSpPr txBox="1">
            <a:spLocks noChangeArrowheads="1"/>
          </p:cNvSpPr>
          <p:nvPr/>
        </p:nvSpPr>
        <p:spPr bwMode="auto">
          <a:xfrm>
            <a:off x="0" y="1284288"/>
            <a:ext cx="12192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3200" b="1">
                <a:solidFill>
                  <a:srgbClr val="193764"/>
                </a:solidFill>
              </a:rPr>
              <a:t>USSI has developed a model which has determined an estimated 8.5% increase of I&amp;I annually if a sewer system is not maintained correctly.</a:t>
            </a:r>
          </a:p>
          <a:p>
            <a:pPr algn="ctr">
              <a:lnSpc>
                <a:spcPct val="100000"/>
              </a:lnSpc>
              <a:spcBef>
                <a:spcPct val="0"/>
              </a:spcBef>
              <a:buFontTx/>
              <a:buNone/>
            </a:pPr>
            <a:endParaRPr lang="en-US" altLang="en-US" sz="3200" b="1">
              <a:solidFill>
                <a:srgbClr val="193764"/>
              </a:solidFill>
            </a:endParaRPr>
          </a:p>
        </p:txBody>
      </p:sp>
    </p:spTree>
  </p:cSld>
  <p:clrMapOvr>
    <a:masterClrMapping/>
  </p:clrMapOvr>
  <p:transition spd="slow" advTm="6926"/>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6322" name="Rectangle 1028">
            <a:extLst>
              <a:ext uri="{FF2B5EF4-FFF2-40B4-BE49-F238E27FC236}">
                <a16:creationId xmlns:a16="http://schemas.microsoft.com/office/drawing/2014/main" xmlns="" id="{DB0A6B12-CA14-443C-B6E3-9DF9080110EA}"/>
              </a:ext>
            </a:extLst>
          </p:cNvPr>
          <p:cNvSpPr txBox="1">
            <a:spLocks noChangeArrowheads="1"/>
          </p:cNvSpPr>
          <p:nvPr/>
        </p:nvSpPr>
        <p:spPr bwMode="auto">
          <a:xfrm>
            <a:off x="3352800" y="6007100"/>
            <a:ext cx="47244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4500" b="1" dirty="0">
              <a:solidFill>
                <a:srgbClr val="C2272D"/>
              </a:solidFill>
            </a:endParaRPr>
          </a:p>
        </p:txBody>
      </p:sp>
      <p:pic>
        <p:nvPicPr>
          <p:cNvPr id="56323" name="Picture 5" descr="A picture containing rock, close&#10;&#10;Description automatically generated">
            <a:extLst>
              <a:ext uri="{FF2B5EF4-FFF2-40B4-BE49-F238E27FC236}">
                <a16:creationId xmlns:a16="http://schemas.microsoft.com/office/drawing/2014/main" xmlns="" id="{9FF48D04-A434-4F46-8880-81AB236E24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7620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5257B6ED-F47D-4E6D-9937-6FEB4DE0C849}"/>
              </a:ext>
            </a:extLst>
          </p:cNvPr>
          <p:cNvSpPr txBox="1"/>
          <p:nvPr/>
        </p:nvSpPr>
        <p:spPr>
          <a:xfrm>
            <a:off x="7772400" y="304800"/>
            <a:ext cx="3276600" cy="3939540"/>
          </a:xfrm>
          <a:prstGeom prst="rect">
            <a:avLst/>
          </a:prstGeom>
          <a:noFill/>
        </p:spPr>
        <p:txBody>
          <a:bodyPr wrap="square" rtlCol="0">
            <a:spAutoFit/>
          </a:bodyPr>
          <a:lstStyle/>
          <a:p>
            <a:r>
              <a:rPr lang="en-US" sz="25000" dirty="0"/>
              <a:t>{</a:t>
            </a:r>
          </a:p>
        </p:txBody>
      </p:sp>
      <p:sp>
        <p:nvSpPr>
          <p:cNvPr id="5" name="TextBox 8">
            <a:extLst>
              <a:ext uri="{FF2B5EF4-FFF2-40B4-BE49-F238E27FC236}">
                <a16:creationId xmlns:a16="http://schemas.microsoft.com/office/drawing/2014/main" xmlns="" id="{E988B77E-BBE1-41EA-A460-446D05AE2B1C}"/>
              </a:ext>
            </a:extLst>
          </p:cNvPr>
          <p:cNvSpPr txBox="1">
            <a:spLocks noChangeArrowheads="1"/>
          </p:cNvSpPr>
          <p:nvPr/>
        </p:nvSpPr>
        <p:spPr bwMode="auto">
          <a:xfrm>
            <a:off x="8763000" y="1828800"/>
            <a:ext cx="6400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Manhole with </a:t>
            </a:r>
            <a:br>
              <a:rPr lang="en-US" altLang="en-US" sz="3200" dirty="0">
                <a:solidFill>
                  <a:srgbClr val="193764"/>
                </a:solidFill>
              </a:rPr>
            </a:br>
            <a:r>
              <a:rPr lang="en-US" altLang="en-US" sz="3200" dirty="0">
                <a:solidFill>
                  <a:srgbClr val="193764"/>
                </a:solidFill>
              </a:rPr>
              <a:t>Completely </a:t>
            </a:r>
            <a:br>
              <a:rPr lang="en-US" altLang="en-US" sz="3200" dirty="0">
                <a:solidFill>
                  <a:srgbClr val="193764"/>
                </a:solidFill>
              </a:rPr>
            </a:br>
            <a:r>
              <a:rPr lang="en-US" altLang="en-US" sz="3200" dirty="0">
                <a:solidFill>
                  <a:srgbClr val="193764"/>
                </a:solidFill>
              </a:rPr>
              <a:t>Failed Coating</a:t>
            </a:r>
          </a:p>
          <a:p>
            <a:pPr>
              <a:lnSpc>
                <a:spcPct val="100000"/>
              </a:lnSpc>
              <a:spcBef>
                <a:spcPct val="0"/>
              </a:spcBef>
              <a:buFontTx/>
              <a:buNone/>
            </a:pPr>
            <a:endParaRPr lang="en-US" altLang="en-US" sz="3200" dirty="0">
              <a:solidFill>
                <a:srgbClr val="193764"/>
              </a:solidFill>
            </a:endParaRPr>
          </a:p>
        </p:txBody>
      </p:sp>
    </p:spTree>
  </p:cSld>
  <p:clrMapOvr>
    <a:masterClrMapping/>
  </p:clrMapOvr>
  <p:transition spd="slow" advTm="6926"/>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7347" name="Picture 2" descr="A picture containing outdoor&#10;&#10;Description automatically generated">
            <a:extLst>
              <a:ext uri="{FF2B5EF4-FFF2-40B4-BE49-F238E27FC236}">
                <a16:creationId xmlns:a16="http://schemas.microsoft.com/office/drawing/2014/main" xmlns="" id="{C47B536C-789B-4621-9B17-9FC5E42F29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93D86EC1-6413-413E-AD0A-AF248977FD9D}"/>
              </a:ext>
            </a:extLst>
          </p:cNvPr>
          <p:cNvSpPr txBox="1"/>
          <p:nvPr/>
        </p:nvSpPr>
        <p:spPr>
          <a:xfrm>
            <a:off x="5562600" y="533400"/>
            <a:ext cx="3276600" cy="3939540"/>
          </a:xfrm>
          <a:prstGeom prst="rect">
            <a:avLst/>
          </a:prstGeom>
          <a:noFill/>
        </p:spPr>
        <p:txBody>
          <a:bodyPr wrap="square" rtlCol="0">
            <a:spAutoFit/>
          </a:bodyPr>
          <a:lstStyle/>
          <a:p>
            <a:r>
              <a:rPr lang="en-US" sz="25000" dirty="0"/>
              <a:t>{</a:t>
            </a:r>
          </a:p>
        </p:txBody>
      </p:sp>
      <p:sp>
        <p:nvSpPr>
          <p:cNvPr id="7" name="TextBox 8">
            <a:extLst>
              <a:ext uri="{FF2B5EF4-FFF2-40B4-BE49-F238E27FC236}">
                <a16:creationId xmlns:a16="http://schemas.microsoft.com/office/drawing/2014/main" xmlns="" id="{A9391D2F-83D4-4231-89D2-E32E2AB8381A}"/>
              </a:ext>
            </a:extLst>
          </p:cNvPr>
          <p:cNvSpPr txBox="1">
            <a:spLocks noChangeArrowheads="1"/>
          </p:cNvSpPr>
          <p:nvPr/>
        </p:nvSpPr>
        <p:spPr bwMode="auto">
          <a:xfrm>
            <a:off x="6629400" y="2057400"/>
            <a:ext cx="6400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dirty="0">
                <a:solidFill>
                  <a:srgbClr val="193764"/>
                </a:solidFill>
              </a:rPr>
              <a:t>Failure to carry out </a:t>
            </a:r>
            <a:br>
              <a:rPr lang="en-US" altLang="en-US" sz="3200" dirty="0">
                <a:solidFill>
                  <a:srgbClr val="193764"/>
                </a:solidFill>
              </a:rPr>
            </a:br>
            <a:r>
              <a:rPr lang="en-US" altLang="en-US" sz="3200" dirty="0">
                <a:solidFill>
                  <a:srgbClr val="193764"/>
                </a:solidFill>
              </a:rPr>
              <a:t>SSES can lead to this </a:t>
            </a:r>
            <a:br>
              <a:rPr lang="en-US" altLang="en-US" sz="3200" dirty="0">
                <a:solidFill>
                  <a:srgbClr val="193764"/>
                </a:solidFill>
              </a:rPr>
            </a:br>
            <a:r>
              <a:rPr lang="en-US" altLang="en-US" sz="3200" dirty="0">
                <a:solidFill>
                  <a:srgbClr val="193764"/>
                </a:solidFill>
              </a:rPr>
              <a:t>serious situation.</a:t>
            </a:r>
          </a:p>
        </p:txBody>
      </p:sp>
    </p:spTree>
  </p:cSld>
  <p:clrMapOvr>
    <a:masterClrMapping/>
  </p:clrMapOvr>
  <p:transition spd="slow" advTm="6926"/>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xmlns="" id="{82AB6017-FC55-4BA3-843F-D9FF89F019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49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8">
            <a:extLst>
              <a:ext uri="{FF2B5EF4-FFF2-40B4-BE49-F238E27FC236}">
                <a16:creationId xmlns:a16="http://schemas.microsoft.com/office/drawing/2014/main" xmlns="" id="{C4B62782-E74A-4447-9EB8-112065E1C6A2}"/>
              </a:ext>
            </a:extLst>
          </p:cNvPr>
          <p:cNvSpPr txBox="1">
            <a:spLocks noChangeArrowheads="1"/>
          </p:cNvSpPr>
          <p:nvPr/>
        </p:nvSpPr>
        <p:spPr bwMode="auto">
          <a:xfrm>
            <a:off x="8686800" y="533400"/>
            <a:ext cx="3352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3200">
                <a:solidFill>
                  <a:srgbClr val="193764"/>
                </a:solidFill>
              </a:rPr>
              <a:t>“City officials are planning a sewer system smoke test project designed to locate previously undetected sewer leaks.”</a:t>
            </a:r>
          </a:p>
        </p:txBody>
      </p:sp>
    </p:spTree>
  </p:cSld>
  <p:clrMapOvr>
    <a:masterClrMapping/>
  </p:clrMapOvr>
  <p:transition spd="slow" advTm="6926"/>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9394" name="Rectangle 1028">
            <a:extLst>
              <a:ext uri="{FF2B5EF4-FFF2-40B4-BE49-F238E27FC236}">
                <a16:creationId xmlns:a16="http://schemas.microsoft.com/office/drawing/2014/main" xmlns="" id="{8699F077-5E4F-47DD-84EA-07C15EDD3D6F}"/>
              </a:ext>
            </a:extLst>
          </p:cNvPr>
          <p:cNvSpPr txBox="1">
            <a:spLocks noChangeArrowheads="1"/>
          </p:cNvSpPr>
          <p:nvPr/>
        </p:nvSpPr>
        <p:spPr bwMode="auto">
          <a:xfrm>
            <a:off x="0" y="-2540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Conclusion</a:t>
            </a:r>
          </a:p>
        </p:txBody>
      </p:sp>
      <p:sp>
        <p:nvSpPr>
          <p:cNvPr id="59395" name="TextBox 4">
            <a:extLst>
              <a:ext uri="{FF2B5EF4-FFF2-40B4-BE49-F238E27FC236}">
                <a16:creationId xmlns:a16="http://schemas.microsoft.com/office/drawing/2014/main" xmlns="" id="{8CD10893-4B9D-4B80-91A2-9E27FC434EA3}"/>
              </a:ext>
            </a:extLst>
          </p:cNvPr>
          <p:cNvSpPr txBox="1">
            <a:spLocks noChangeArrowheads="1"/>
          </p:cNvSpPr>
          <p:nvPr/>
        </p:nvSpPr>
        <p:spPr bwMode="auto">
          <a:xfrm>
            <a:off x="381000" y="1290638"/>
            <a:ext cx="114300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a:lnSpc>
                <a:spcPct val="100000"/>
              </a:lnSpc>
              <a:spcBef>
                <a:spcPct val="0"/>
              </a:spcBef>
              <a:buFontTx/>
              <a:buNone/>
            </a:pPr>
            <a:r>
              <a:rPr lang="en-US" altLang="en-US" sz="3000" dirty="0">
                <a:solidFill>
                  <a:srgbClr val="193764"/>
                </a:solidFill>
              </a:rPr>
              <a:t>Full implementation of the AIIM Program helps to </a:t>
            </a:r>
            <a:br>
              <a:rPr lang="en-US" altLang="en-US" sz="3000" dirty="0">
                <a:solidFill>
                  <a:srgbClr val="193764"/>
                </a:solidFill>
              </a:rPr>
            </a:br>
            <a:r>
              <a:rPr lang="en-US" altLang="en-US" sz="5400" b="1" dirty="0">
                <a:solidFill>
                  <a:srgbClr val="C00000"/>
                </a:solidFill>
              </a:rPr>
              <a:t>reduce the risk of overflows</a:t>
            </a:r>
            <a:r>
              <a:rPr lang="en-US" altLang="en-US" sz="5400" dirty="0">
                <a:solidFill>
                  <a:srgbClr val="C00000"/>
                </a:solidFill>
              </a:rPr>
              <a:t> </a:t>
            </a:r>
            <a:r>
              <a:rPr lang="en-US" altLang="en-US" sz="3000" dirty="0">
                <a:solidFill>
                  <a:srgbClr val="C00000"/>
                </a:solidFill>
              </a:rPr>
              <a:t/>
            </a:r>
            <a:br>
              <a:rPr lang="en-US" altLang="en-US" sz="3000" dirty="0">
                <a:solidFill>
                  <a:srgbClr val="C00000"/>
                </a:solidFill>
              </a:rPr>
            </a:br>
            <a:r>
              <a:rPr lang="en-US" altLang="en-US" sz="3000" dirty="0">
                <a:solidFill>
                  <a:srgbClr val="193764"/>
                </a:solidFill>
              </a:rPr>
              <a:t>due to an increased hydraulic loading on the sewer system. </a:t>
            </a:r>
          </a:p>
          <a:p>
            <a:pPr algn="ctr">
              <a:lnSpc>
                <a:spcPct val="100000"/>
              </a:lnSpc>
              <a:spcBef>
                <a:spcPct val="0"/>
              </a:spcBef>
              <a:buFontTx/>
              <a:buNone/>
            </a:pPr>
            <a:endParaRPr lang="en-US" altLang="en-US" sz="1400" dirty="0">
              <a:solidFill>
                <a:srgbClr val="193764"/>
              </a:solidFill>
            </a:endParaRPr>
          </a:p>
          <a:p>
            <a:pPr algn="ctr">
              <a:lnSpc>
                <a:spcPct val="100000"/>
              </a:lnSpc>
              <a:spcBef>
                <a:spcPct val="0"/>
              </a:spcBef>
              <a:buFontTx/>
              <a:buNone/>
            </a:pPr>
            <a:r>
              <a:rPr lang="en-US" altLang="en-US" sz="3000" dirty="0">
                <a:solidFill>
                  <a:srgbClr val="193764"/>
                </a:solidFill>
              </a:rPr>
              <a:t>By </a:t>
            </a:r>
            <a:r>
              <a:rPr lang="en-US" altLang="en-US" sz="3000" b="1" dirty="0">
                <a:solidFill>
                  <a:srgbClr val="C00000"/>
                </a:solidFill>
              </a:rPr>
              <a:t>limiting Inflow </a:t>
            </a:r>
            <a:r>
              <a:rPr lang="en-US" altLang="en-US" sz="3000" dirty="0">
                <a:solidFill>
                  <a:srgbClr val="193764"/>
                </a:solidFill>
              </a:rPr>
              <a:t>you will reduce pump run times, </a:t>
            </a:r>
            <a:r>
              <a:rPr lang="en-US" altLang="en-US" sz="3000" dirty="0" err="1">
                <a:solidFill>
                  <a:srgbClr val="193764"/>
                </a:solidFill>
              </a:rPr>
              <a:t>esp</a:t>
            </a:r>
            <a:r>
              <a:rPr lang="en-US" altLang="en-US" sz="3000" dirty="0">
                <a:solidFill>
                  <a:srgbClr val="193764"/>
                </a:solidFill>
              </a:rPr>
              <a:t> during critical rain events, and less wear and tear on mechanicals.</a:t>
            </a:r>
            <a:r>
              <a:rPr lang="en-US" altLang="en-US" sz="3200" dirty="0">
                <a:solidFill>
                  <a:srgbClr val="193764"/>
                </a:solidFill>
              </a:rPr>
              <a:t> </a:t>
            </a:r>
          </a:p>
          <a:p>
            <a:pPr algn="ctr">
              <a:lnSpc>
                <a:spcPct val="100000"/>
              </a:lnSpc>
              <a:spcBef>
                <a:spcPct val="0"/>
              </a:spcBef>
              <a:buFontTx/>
              <a:buNone/>
            </a:pPr>
            <a:endParaRPr lang="en-US" altLang="en-US" sz="1400" dirty="0">
              <a:solidFill>
                <a:srgbClr val="193764"/>
              </a:solidFill>
            </a:endParaRPr>
          </a:p>
          <a:p>
            <a:pPr algn="ctr">
              <a:lnSpc>
                <a:spcPct val="100000"/>
              </a:lnSpc>
              <a:spcBef>
                <a:spcPct val="0"/>
              </a:spcBef>
              <a:buFontTx/>
              <a:buNone/>
            </a:pPr>
            <a:endParaRPr lang="en-US" altLang="en-US" sz="3200" dirty="0">
              <a:solidFill>
                <a:srgbClr val="193764"/>
              </a:solidFill>
            </a:endParaRPr>
          </a:p>
        </p:txBody>
      </p:sp>
      <p:sp>
        <p:nvSpPr>
          <p:cNvPr id="2" name="TextBox 1">
            <a:extLst>
              <a:ext uri="{FF2B5EF4-FFF2-40B4-BE49-F238E27FC236}">
                <a16:creationId xmlns:a16="http://schemas.microsoft.com/office/drawing/2014/main" xmlns="" id="{FF55E026-2685-4340-9F44-7B670B529435}"/>
              </a:ext>
            </a:extLst>
          </p:cNvPr>
          <p:cNvSpPr txBox="1"/>
          <p:nvPr/>
        </p:nvSpPr>
        <p:spPr>
          <a:xfrm>
            <a:off x="1600200" y="4572000"/>
            <a:ext cx="6172200" cy="2554545"/>
          </a:xfrm>
          <a:prstGeom prst="rect">
            <a:avLst/>
          </a:prstGeom>
          <a:noFill/>
        </p:spPr>
        <p:txBody>
          <a:bodyPr wrap="square" rtlCol="0">
            <a:spAutoFit/>
          </a:bodyPr>
          <a:lstStyle/>
          <a:p>
            <a:r>
              <a:rPr lang="en-US" altLang="en-US" sz="3200" dirty="0">
                <a:solidFill>
                  <a:srgbClr val="193764"/>
                </a:solidFill>
              </a:rPr>
              <a:t>All this together leads to </a:t>
            </a:r>
            <a:r>
              <a:rPr lang="en-US" altLang="en-US" sz="3200" b="1" dirty="0">
                <a:solidFill>
                  <a:srgbClr val="C2272D"/>
                </a:solidFill>
              </a:rPr>
              <a:t>cost savings </a:t>
            </a:r>
            <a:r>
              <a:rPr lang="en-US" altLang="en-US" sz="3200" dirty="0">
                <a:solidFill>
                  <a:srgbClr val="193764"/>
                </a:solidFill>
              </a:rPr>
              <a:t>to any utility, in regards to maintenance and treatment at the wastewater facility.</a:t>
            </a:r>
          </a:p>
          <a:p>
            <a:endParaRPr lang="en-US" sz="3200" dirty="0"/>
          </a:p>
        </p:txBody>
      </p:sp>
    </p:spTree>
  </p:cSld>
  <p:clrMapOvr>
    <a:masterClrMapping/>
  </p:clrMapOvr>
  <p:transition spd="slow" advTm="6926"/>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F8739-F7A0-4EF1-BE16-B8CF2DBDE35E}"/>
              </a:ext>
            </a:extLst>
          </p:cNvPr>
          <p:cNvSpPr>
            <a:spLocks noGrp="1"/>
          </p:cNvSpPr>
          <p:nvPr>
            <p:ph type="ctrTitle"/>
          </p:nvPr>
        </p:nvSpPr>
        <p:spPr>
          <a:xfrm>
            <a:off x="-1143000" y="1219200"/>
            <a:ext cx="5486400" cy="1219200"/>
          </a:xfrm>
        </p:spPr>
        <p:txBody>
          <a:bodyPr>
            <a:normAutofit fontScale="90000"/>
          </a:bodyPr>
          <a:lstStyle/>
          <a:p>
            <a:pPr>
              <a:defRPr/>
            </a:pPr>
            <a:r>
              <a:rPr lang="en-US" sz="9800" dirty="0">
                <a:solidFill>
                  <a:srgbClr val="C00000"/>
                </a:solidFill>
              </a:rPr>
              <a:t>Q&amp;A</a:t>
            </a:r>
            <a:r>
              <a:rPr lang="en-US" dirty="0"/>
              <a:t/>
            </a:r>
            <a:br>
              <a:rPr lang="en-US" dirty="0"/>
            </a:br>
            <a:endParaRPr lang="en-US" dirty="0"/>
          </a:p>
        </p:txBody>
      </p:sp>
    </p:spTree>
  </p:cSld>
  <p:clrMapOvr>
    <a:masterClrMapping/>
  </p:clrMapOvr>
  <p:transition spd="slow" advTm="6926"/>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1028">
            <a:extLst>
              <a:ext uri="{FF2B5EF4-FFF2-40B4-BE49-F238E27FC236}">
                <a16:creationId xmlns:a16="http://schemas.microsoft.com/office/drawing/2014/main" xmlns="" id="{2BF3291C-EAD0-4A3F-9B38-900BEC9CFAD1}"/>
              </a:ext>
            </a:extLst>
          </p:cNvPr>
          <p:cNvSpPr txBox="1">
            <a:spLocks noChangeArrowheads="1"/>
          </p:cNvSpPr>
          <p:nvPr/>
        </p:nvSpPr>
        <p:spPr bwMode="auto">
          <a:xfrm>
            <a:off x="0" y="0"/>
            <a:ext cx="12192000" cy="1549400"/>
          </a:xfrm>
          <a:prstGeom prst="rect">
            <a:avLst/>
          </a:prstGeom>
          <a:noFill/>
          <a:ln>
            <a:noFill/>
          </a:ln>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defRPr/>
            </a:pPr>
            <a:r>
              <a:rPr lang="en-US" altLang="en-US" sz="4500" b="1" dirty="0">
                <a:solidFill>
                  <a:srgbClr val="C2272D"/>
                </a:solidFill>
              </a:rPr>
              <a:t>What is </a:t>
            </a:r>
            <a:r>
              <a:rPr lang="en-US" altLang="en-US" sz="4500" b="1" dirty="0">
                <a:solidFill>
                  <a:schemeClr val="tx2">
                    <a:lumMod val="75000"/>
                  </a:schemeClr>
                </a:solidFill>
              </a:rPr>
              <a:t>Inflow</a:t>
            </a:r>
            <a:r>
              <a:rPr lang="en-US" altLang="en-US" sz="4500" b="1" dirty="0">
                <a:solidFill>
                  <a:srgbClr val="C2272D"/>
                </a:solidFill>
              </a:rPr>
              <a:t> &amp; </a:t>
            </a:r>
            <a:r>
              <a:rPr lang="en-US" altLang="en-US" sz="4500" b="1" dirty="0">
                <a:solidFill>
                  <a:schemeClr val="tx2">
                    <a:lumMod val="25000"/>
                  </a:schemeClr>
                </a:solidFill>
              </a:rPr>
              <a:t>Infiltration</a:t>
            </a:r>
            <a:r>
              <a:rPr lang="en-US" altLang="en-US" sz="4500" b="1" dirty="0">
                <a:solidFill>
                  <a:srgbClr val="C2272D"/>
                </a:solidFill>
              </a:rPr>
              <a:t>?</a:t>
            </a:r>
          </a:p>
        </p:txBody>
      </p:sp>
      <p:pic>
        <p:nvPicPr>
          <p:cNvPr id="13315" name="Picture 1">
            <a:extLst>
              <a:ext uri="{FF2B5EF4-FFF2-40B4-BE49-F238E27FC236}">
                <a16:creationId xmlns:a16="http://schemas.microsoft.com/office/drawing/2014/main" xmlns="" id="{364E0E6A-40C6-4B23-A229-EBD7FF8773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270000"/>
            <a:ext cx="64008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a:extLst>
              <a:ext uri="{FF2B5EF4-FFF2-40B4-BE49-F238E27FC236}">
                <a16:creationId xmlns:a16="http://schemas.microsoft.com/office/drawing/2014/main" xmlns="" id="{C6A8FF99-0181-4F94-8D47-EEA96D6CBDC1}"/>
              </a:ext>
            </a:extLst>
          </p:cNvPr>
          <p:cNvSpPr txBox="1">
            <a:spLocks noChangeArrowheads="1"/>
          </p:cNvSpPr>
          <p:nvPr/>
        </p:nvSpPr>
        <p:spPr bwMode="auto">
          <a:xfrm>
            <a:off x="711200" y="1316038"/>
            <a:ext cx="3276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100" b="1">
                <a:solidFill>
                  <a:srgbClr val="C2272D"/>
                </a:solidFill>
              </a:rPr>
              <a:t>Inflow: Rainwater</a:t>
            </a:r>
          </a:p>
        </p:txBody>
      </p:sp>
      <p:sp>
        <p:nvSpPr>
          <p:cNvPr id="5" name="Rectangle 4">
            <a:extLst>
              <a:ext uri="{FF2B5EF4-FFF2-40B4-BE49-F238E27FC236}">
                <a16:creationId xmlns:a16="http://schemas.microsoft.com/office/drawing/2014/main" xmlns="" id="{C1D6B063-BC2C-4464-8F65-0187B05F2394}"/>
              </a:ext>
            </a:extLst>
          </p:cNvPr>
          <p:cNvSpPr/>
          <p:nvPr/>
        </p:nvSpPr>
        <p:spPr>
          <a:xfrm>
            <a:off x="1447800" y="1727200"/>
            <a:ext cx="1676400" cy="800100"/>
          </a:xfrm>
          <a:prstGeom prst="rect">
            <a:avLst/>
          </a:prstGeom>
          <a:solidFill>
            <a:schemeClr val="tx2">
              <a:lumMod val="50000"/>
            </a:schemeClr>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5">
            <a:extLst>
              <a:ext uri="{FF2B5EF4-FFF2-40B4-BE49-F238E27FC236}">
                <a16:creationId xmlns:a16="http://schemas.microsoft.com/office/drawing/2014/main" xmlns="" id="{3B3FFD7D-A3AC-4928-A048-F8FB9BB7EA93}"/>
              </a:ext>
            </a:extLst>
          </p:cNvPr>
          <p:cNvSpPr txBox="1">
            <a:spLocks noChangeArrowheads="1"/>
          </p:cNvSpPr>
          <p:nvPr/>
        </p:nvSpPr>
        <p:spPr bwMode="auto">
          <a:xfrm>
            <a:off x="1524000" y="1766888"/>
            <a:ext cx="152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Manhole Cover</a:t>
            </a:r>
          </a:p>
          <a:p>
            <a:pPr>
              <a:lnSpc>
                <a:spcPct val="100000"/>
              </a:lnSpc>
              <a:spcBef>
                <a:spcPct val="0"/>
              </a:spcBef>
              <a:buFontTx/>
              <a:buNone/>
            </a:pPr>
            <a:r>
              <a:rPr lang="en-US" altLang="en-US" sz="1400"/>
              <a:t>- Vented</a:t>
            </a:r>
          </a:p>
          <a:p>
            <a:pPr>
              <a:lnSpc>
                <a:spcPct val="100000"/>
              </a:lnSpc>
              <a:spcBef>
                <a:spcPct val="0"/>
              </a:spcBef>
              <a:buFontTx/>
              <a:buNone/>
            </a:pPr>
            <a:r>
              <a:rPr lang="en-US" altLang="en-US" sz="1400"/>
              <a:t>- Poor Fit</a:t>
            </a:r>
          </a:p>
        </p:txBody>
      </p:sp>
      <p:sp>
        <p:nvSpPr>
          <p:cNvPr id="9" name="Rectangle 8">
            <a:extLst>
              <a:ext uri="{FF2B5EF4-FFF2-40B4-BE49-F238E27FC236}">
                <a16:creationId xmlns:a16="http://schemas.microsoft.com/office/drawing/2014/main" xmlns="" id="{9EF3198F-CB41-4EC6-B233-DEFD0C848571}"/>
              </a:ext>
            </a:extLst>
          </p:cNvPr>
          <p:cNvSpPr/>
          <p:nvPr/>
        </p:nvSpPr>
        <p:spPr>
          <a:xfrm>
            <a:off x="1190625" y="2728913"/>
            <a:ext cx="1676400" cy="563562"/>
          </a:xfrm>
          <a:prstGeom prst="rect">
            <a:avLst/>
          </a:prstGeom>
          <a:solidFill>
            <a:schemeClr val="tx2">
              <a:lumMod val="50000"/>
            </a:schemeClr>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0" name="TextBox 9">
            <a:extLst>
              <a:ext uri="{FF2B5EF4-FFF2-40B4-BE49-F238E27FC236}">
                <a16:creationId xmlns:a16="http://schemas.microsoft.com/office/drawing/2014/main" xmlns="" id="{E1EDEECE-9669-4DA9-84FF-6E3E3BB4D1E8}"/>
              </a:ext>
            </a:extLst>
          </p:cNvPr>
          <p:cNvSpPr txBox="1">
            <a:spLocks noChangeArrowheads="1"/>
          </p:cNvSpPr>
          <p:nvPr/>
        </p:nvSpPr>
        <p:spPr bwMode="auto">
          <a:xfrm>
            <a:off x="1266825" y="27686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Corbel</a:t>
            </a:r>
          </a:p>
          <a:p>
            <a:pPr>
              <a:lnSpc>
                <a:spcPct val="100000"/>
              </a:lnSpc>
              <a:spcBef>
                <a:spcPct val="0"/>
              </a:spcBef>
              <a:buFontTx/>
              <a:buNone/>
            </a:pPr>
            <a:r>
              <a:rPr lang="en-US" altLang="en-US" sz="1400"/>
              <a:t>- Cracked</a:t>
            </a:r>
          </a:p>
        </p:txBody>
      </p:sp>
      <p:sp>
        <p:nvSpPr>
          <p:cNvPr id="11" name="Rectangle 10">
            <a:extLst>
              <a:ext uri="{FF2B5EF4-FFF2-40B4-BE49-F238E27FC236}">
                <a16:creationId xmlns:a16="http://schemas.microsoft.com/office/drawing/2014/main" xmlns="" id="{ABE88262-CAD1-41A1-8700-AA6D1555B558}"/>
              </a:ext>
            </a:extLst>
          </p:cNvPr>
          <p:cNvSpPr/>
          <p:nvPr/>
        </p:nvSpPr>
        <p:spPr>
          <a:xfrm>
            <a:off x="1447800" y="4684713"/>
            <a:ext cx="1676400" cy="992187"/>
          </a:xfrm>
          <a:prstGeom prst="rect">
            <a:avLst/>
          </a:prstGeom>
          <a:solidFill>
            <a:srgbClr val="193764"/>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2" name="TextBox 11">
            <a:extLst>
              <a:ext uri="{FF2B5EF4-FFF2-40B4-BE49-F238E27FC236}">
                <a16:creationId xmlns:a16="http://schemas.microsoft.com/office/drawing/2014/main" xmlns="" id="{8E23E099-7A8C-4342-8609-E473DB274078}"/>
              </a:ext>
            </a:extLst>
          </p:cNvPr>
          <p:cNvSpPr txBox="1">
            <a:spLocks noChangeArrowheads="1"/>
          </p:cNvSpPr>
          <p:nvPr/>
        </p:nvSpPr>
        <p:spPr bwMode="auto">
          <a:xfrm>
            <a:off x="1524000" y="4722813"/>
            <a:ext cx="152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Connections</a:t>
            </a:r>
          </a:p>
          <a:p>
            <a:pPr>
              <a:lnSpc>
                <a:spcPct val="100000"/>
              </a:lnSpc>
              <a:spcBef>
                <a:spcPct val="0"/>
              </a:spcBef>
              <a:buFontTx/>
              <a:buNone/>
            </a:pPr>
            <a:r>
              <a:rPr lang="en-US" altLang="en-US" sz="1400"/>
              <a:t>- Cracked</a:t>
            </a:r>
          </a:p>
          <a:p>
            <a:pPr>
              <a:lnSpc>
                <a:spcPct val="100000"/>
              </a:lnSpc>
              <a:spcBef>
                <a:spcPct val="0"/>
              </a:spcBef>
              <a:buFontTx/>
              <a:buNone/>
            </a:pPr>
            <a:r>
              <a:rPr lang="en-US" altLang="en-US" sz="1400"/>
              <a:t>- Illegal</a:t>
            </a:r>
            <a:br>
              <a:rPr lang="en-US" altLang="en-US" sz="1400"/>
            </a:br>
            <a:r>
              <a:rPr lang="en-US" altLang="en-US" sz="1400"/>
              <a:t>- Taps/Wyes</a:t>
            </a:r>
          </a:p>
        </p:txBody>
      </p:sp>
      <p:sp>
        <p:nvSpPr>
          <p:cNvPr id="13323" name="TextBox 12">
            <a:extLst>
              <a:ext uri="{FF2B5EF4-FFF2-40B4-BE49-F238E27FC236}">
                <a16:creationId xmlns:a16="http://schemas.microsoft.com/office/drawing/2014/main" xmlns="" id="{D509A4FE-B2BC-429E-88C5-308475C5625F}"/>
              </a:ext>
            </a:extLst>
          </p:cNvPr>
          <p:cNvSpPr txBox="1">
            <a:spLocks noChangeArrowheads="1"/>
          </p:cNvSpPr>
          <p:nvPr/>
        </p:nvSpPr>
        <p:spPr bwMode="auto">
          <a:xfrm>
            <a:off x="990600" y="3727450"/>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600" b="1">
                <a:solidFill>
                  <a:srgbClr val="C2272D"/>
                </a:solidFill>
              </a:rPr>
              <a:t>To Private Sector</a:t>
            </a:r>
          </a:p>
        </p:txBody>
      </p:sp>
      <p:sp>
        <p:nvSpPr>
          <p:cNvPr id="14" name="Rectangle 13">
            <a:extLst>
              <a:ext uri="{FF2B5EF4-FFF2-40B4-BE49-F238E27FC236}">
                <a16:creationId xmlns:a16="http://schemas.microsoft.com/office/drawing/2014/main" xmlns="" id="{76F017A5-2058-41D2-AFA7-FB2BBA2B0995}"/>
              </a:ext>
            </a:extLst>
          </p:cNvPr>
          <p:cNvSpPr/>
          <p:nvPr/>
        </p:nvSpPr>
        <p:spPr>
          <a:xfrm>
            <a:off x="3733800" y="3517900"/>
            <a:ext cx="1428750" cy="800100"/>
          </a:xfrm>
          <a:prstGeom prst="rect">
            <a:avLst/>
          </a:prstGeom>
          <a:solidFill>
            <a:schemeClr val="tx2">
              <a:lumMod val="50000"/>
            </a:schemeClr>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5" name="TextBox 14">
            <a:extLst>
              <a:ext uri="{FF2B5EF4-FFF2-40B4-BE49-F238E27FC236}">
                <a16:creationId xmlns:a16="http://schemas.microsoft.com/office/drawing/2014/main" xmlns="" id="{6C3305F7-40BD-4DD0-A603-5A0D6D08E29E}"/>
              </a:ext>
            </a:extLst>
          </p:cNvPr>
          <p:cNvSpPr txBox="1">
            <a:spLocks noChangeArrowheads="1"/>
          </p:cNvSpPr>
          <p:nvPr/>
        </p:nvSpPr>
        <p:spPr bwMode="auto">
          <a:xfrm>
            <a:off x="3810000" y="3557588"/>
            <a:ext cx="152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Storm Sewer</a:t>
            </a:r>
          </a:p>
          <a:p>
            <a:pPr>
              <a:lnSpc>
                <a:spcPct val="100000"/>
              </a:lnSpc>
              <a:spcBef>
                <a:spcPct val="0"/>
              </a:spcBef>
              <a:buFontTx/>
              <a:buNone/>
            </a:pPr>
            <a:r>
              <a:rPr lang="en-US" altLang="en-US" sz="1400"/>
              <a:t>- Illegal Connection</a:t>
            </a:r>
          </a:p>
        </p:txBody>
      </p:sp>
      <p:sp>
        <p:nvSpPr>
          <p:cNvPr id="16" name="Rectangle 15">
            <a:extLst>
              <a:ext uri="{FF2B5EF4-FFF2-40B4-BE49-F238E27FC236}">
                <a16:creationId xmlns:a16="http://schemas.microsoft.com/office/drawing/2014/main" xmlns="" id="{DC495500-4CBA-4B7C-804E-D06FFC69DE49}"/>
              </a:ext>
            </a:extLst>
          </p:cNvPr>
          <p:cNvSpPr/>
          <p:nvPr/>
        </p:nvSpPr>
        <p:spPr>
          <a:xfrm>
            <a:off x="8639175" y="1465263"/>
            <a:ext cx="1676400" cy="561975"/>
          </a:xfrm>
          <a:prstGeom prst="rect">
            <a:avLst/>
          </a:prstGeom>
          <a:solidFill>
            <a:schemeClr val="tx2">
              <a:lumMod val="50000"/>
            </a:schemeClr>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7" name="TextBox 16">
            <a:extLst>
              <a:ext uri="{FF2B5EF4-FFF2-40B4-BE49-F238E27FC236}">
                <a16:creationId xmlns:a16="http://schemas.microsoft.com/office/drawing/2014/main" xmlns="" id="{600AFA28-DF2C-41D0-AFBF-844E6FB213D6}"/>
              </a:ext>
            </a:extLst>
          </p:cNvPr>
          <p:cNvSpPr txBox="1">
            <a:spLocks noChangeArrowheads="1"/>
          </p:cNvSpPr>
          <p:nvPr/>
        </p:nvSpPr>
        <p:spPr bwMode="auto">
          <a:xfrm>
            <a:off x="8715375" y="1504950"/>
            <a:ext cx="152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Manhole Frame</a:t>
            </a:r>
          </a:p>
          <a:p>
            <a:pPr>
              <a:lnSpc>
                <a:spcPct val="100000"/>
              </a:lnSpc>
              <a:spcBef>
                <a:spcPct val="0"/>
              </a:spcBef>
              <a:buFontTx/>
              <a:buNone/>
            </a:pPr>
            <a:r>
              <a:rPr lang="en-US" altLang="en-US" sz="1400"/>
              <a:t>- Loose</a:t>
            </a:r>
          </a:p>
        </p:txBody>
      </p:sp>
      <p:sp>
        <p:nvSpPr>
          <p:cNvPr id="18" name="Rectangle 17">
            <a:extLst>
              <a:ext uri="{FF2B5EF4-FFF2-40B4-BE49-F238E27FC236}">
                <a16:creationId xmlns:a16="http://schemas.microsoft.com/office/drawing/2014/main" xmlns="" id="{6EB64E56-B152-44CD-912A-B2511BC6457B}"/>
              </a:ext>
            </a:extLst>
          </p:cNvPr>
          <p:cNvSpPr/>
          <p:nvPr/>
        </p:nvSpPr>
        <p:spPr>
          <a:xfrm>
            <a:off x="8270875" y="3322638"/>
            <a:ext cx="2044700" cy="563562"/>
          </a:xfrm>
          <a:prstGeom prst="rect">
            <a:avLst/>
          </a:prstGeom>
          <a:solidFill>
            <a:srgbClr val="193764"/>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9" name="TextBox 18">
            <a:extLst>
              <a:ext uri="{FF2B5EF4-FFF2-40B4-BE49-F238E27FC236}">
                <a16:creationId xmlns:a16="http://schemas.microsoft.com/office/drawing/2014/main" xmlns="" id="{0DDE22D3-8EB3-4B5A-BD1A-F5C2DC46DF26}"/>
              </a:ext>
            </a:extLst>
          </p:cNvPr>
          <p:cNvSpPr txBox="1">
            <a:spLocks noChangeArrowheads="1"/>
          </p:cNvSpPr>
          <p:nvPr/>
        </p:nvSpPr>
        <p:spPr bwMode="auto">
          <a:xfrm>
            <a:off x="8347075" y="3362325"/>
            <a:ext cx="209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Sanitary Sewer Pipe</a:t>
            </a:r>
          </a:p>
          <a:p>
            <a:pPr>
              <a:lnSpc>
                <a:spcPct val="100000"/>
              </a:lnSpc>
              <a:spcBef>
                <a:spcPct val="0"/>
              </a:spcBef>
              <a:buFontTx/>
              <a:buNone/>
            </a:pPr>
            <a:r>
              <a:rPr lang="en-US" altLang="en-US" sz="1400"/>
              <a:t>- Cracked</a:t>
            </a:r>
          </a:p>
        </p:txBody>
      </p:sp>
      <p:sp>
        <p:nvSpPr>
          <p:cNvPr id="20" name="Rectangle 19">
            <a:extLst>
              <a:ext uri="{FF2B5EF4-FFF2-40B4-BE49-F238E27FC236}">
                <a16:creationId xmlns:a16="http://schemas.microsoft.com/office/drawing/2014/main" xmlns="" id="{53329478-362C-4F63-84C5-86469DDF6328}"/>
              </a:ext>
            </a:extLst>
          </p:cNvPr>
          <p:cNvSpPr/>
          <p:nvPr/>
        </p:nvSpPr>
        <p:spPr>
          <a:xfrm>
            <a:off x="8658225" y="2187575"/>
            <a:ext cx="1676400" cy="993775"/>
          </a:xfrm>
          <a:prstGeom prst="rect">
            <a:avLst/>
          </a:prstGeom>
          <a:solidFill>
            <a:schemeClr val="tx2">
              <a:lumMod val="50000"/>
            </a:schemeClr>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31" name="TextBox 20">
            <a:extLst>
              <a:ext uri="{FF2B5EF4-FFF2-40B4-BE49-F238E27FC236}">
                <a16:creationId xmlns:a16="http://schemas.microsoft.com/office/drawing/2014/main" xmlns="" id="{F958A50D-8397-4B1E-9B44-DA49C2D6EFB8}"/>
              </a:ext>
            </a:extLst>
          </p:cNvPr>
          <p:cNvSpPr txBox="1">
            <a:spLocks noChangeArrowheads="1"/>
          </p:cNvSpPr>
          <p:nvPr/>
        </p:nvSpPr>
        <p:spPr bwMode="auto">
          <a:xfrm>
            <a:off x="8734425" y="2227263"/>
            <a:ext cx="152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Cross-Over</a:t>
            </a:r>
          </a:p>
          <a:p>
            <a:pPr>
              <a:lnSpc>
                <a:spcPct val="100000"/>
              </a:lnSpc>
              <a:spcBef>
                <a:spcPct val="0"/>
              </a:spcBef>
              <a:buFontTx/>
              <a:buNone/>
            </a:pPr>
            <a:r>
              <a:rPr lang="en-US" altLang="en-US" sz="1400"/>
              <a:t>- Water</a:t>
            </a:r>
          </a:p>
          <a:p>
            <a:pPr>
              <a:lnSpc>
                <a:spcPct val="100000"/>
              </a:lnSpc>
              <a:spcBef>
                <a:spcPct val="0"/>
              </a:spcBef>
              <a:buFontTx/>
              <a:buNone/>
            </a:pPr>
            <a:r>
              <a:rPr lang="en-US" altLang="en-US" sz="1400"/>
              <a:t>- Storm Pipe</a:t>
            </a:r>
            <a:br>
              <a:rPr lang="en-US" altLang="en-US" sz="1400"/>
            </a:br>
            <a:r>
              <a:rPr lang="en-US" altLang="en-US" sz="1400"/>
              <a:t>- Cracked</a:t>
            </a:r>
          </a:p>
        </p:txBody>
      </p:sp>
      <p:sp>
        <p:nvSpPr>
          <p:cNvPr id="22" name="Rectangle 21">
            <a:extLst>
              <a:ext uri="{FF2B5EF4-FFF2-40B4-BE49-F238E27FC236}">
                <a16:creationId xmlns:a16="http://schemas.microsoft.com/office/drawing/2014/main" xmlns="" id="{1112638E-C646-4E74-A30D-6DE18793F73F}"/>
              </a:ext>
            </a:extLst>
          </p:cNvPr>
          <p:cNvSpPr/>
          <p:nvPr/>
        </p:nvSpPr>
        <p:spPr>
          <a:xfrm>
            <a:off x="6248400" y="4645025"/>
            <a:ext cx="1676400" cy="993775"/>
          </a:xfrm>
          <a:prstGeom prst="rect">
            <a:avLst/>
          </a:prstGeom>
          <a:solidFill>
            <a:srgbClr val="193764"/>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33" name="TextBox 22">
            <a:extLst>
              <a:ext uri="{FF2B5EF4-FFF2-40B4-BE49-F238E27FC236}">
                <a16:creationId xmlns:a16="http://schemas.microsoft.com/office/drawing/2014/main" xmlns="" id="{6BEC2F17-8FE7-4262-8C44-BE124ED1064D}"/>
              </a:ext>
            </a:extLst>
          </p:cNvPr>
          <p:cNvSpPr txBox="1">
            <a:spLocks noChangeArrowheads="1"/>
          </p:cNvSpPr>
          <p:nvPr/>
        </p:nvSpPr>
        <p:spPr bwMode="auto">
          <a:xfrm>
            <a:off x="6324600" y="4684713"/>
            <a:ext cx="152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Joints</a:t>
            </a:r>
          </a:p>
          <a:p>
            <a:pPr>
              <a:lnSpc>
                <a:spcPct val="100000"/>
              </a:lnSpc>
              <a:spcBef>
                <a:spcPct val="0"/>
              </a:spcBef>
              <a:buFontTx/>
              <a:buNone/>
            </a:pPr>
            <a:r>
              <a:rPr lang="en-US" altLang="en-US" sz="1400"/>
              <a:t>- Cracked</a:t>
            </a:r>
          </a:p>
          <a:p>
            <a:pPr>
              <a:lnSpc>
                <a:spcPct val="100000"/>
              </a:lnSpc>
              <a:spcBef>
                <a:spcPct val="0"/>
              </a:spcBef>
              <a:buFontTx/>
              <a:buNone/>
            </a:pPr>
            <a:r>
              <a:rPr lang="en-US" altLang="en-US" sz="1400"/>
              <a:t>- Broken</a:t>
            </a:r>
            <a:br>
              <a:rPr lang="en-US" altLang="en-US" sz="1400"/>
            </a:br>
            <a:r>
              <a:rPr lang="en-US" altLang="en-US" sz="1400"/>
              <a:t>- Offset</a:t>
            </a:r>
          </a:p>
        </p:txBody>
      </p:sp>
      <p:sp>
        <p:nvSpPr>
          <p:cNvPr id="24" name="Rectangle 23">
            <a:extLst>
              <a:ext uri="{FF2B5EF4-FFF2-40B4-BE49-F238E27FC236}">
                <a16:creationId xmlns:a16="http://schemas.microsoft.com/office/drawing/2014/main" xmlns="" id="{FF4408A6-F290-43C2-B493-925CF8D6A83C}"/>
              </a:ext>
            </a:extLst>
          </p:cNvPr>
          <p:cNvSpPr/>
          <p:nvPr/>
        </p:nvSpPr>
        <p:spPr>
          <a:xfrm>
            <a:off x="8586788" y="4137025"/>
            <a:ext cx="1728787" cy="561975"/>
          </a:xfrm>
          <a:prstGeom prst="rect">
            <a:avLst/>
          </a:prstGeom>
          <a:solidFill>
            <a:srgbClr val="193764"/>
          </a:solidFill>
          <a:ln>
            <a:solidFill>
              <a:srgbClr val="C227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35" name="TextBox 24">
            <a:extLst>
              <a:ext uri="{FF2B5EF4-FFF2-40B4-BE49-F238E27FC236}">
                <a16:creationId xmlns:a16="http://schemas.microsoft.com/office/drawing/2014/main" xmlns="" id="{BD7670AD-D790-4030-A79E-A9E599885094}"/>
              </a:ext>
            </a:extLst>
          </p:cNvPr>
          <p:cNvSpPr txBox="1">
            <a:spLocks noChangeArrowheads="1"/>
          </p:cNvSpPr>
          <p:nvPr/>
        </p:nvSpPr>
        <p:spPr bwMode="auto">
          <a:xfrm>
            <a:off x="8662988" y="4175125"/>
            <a:ext cx="209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1400" b="1"/>
              <a:t>Pipe Seal</a:t>
            </a:r>
          </a:p>
          <a:p>
            <a:pPr>
              <a:lnSpc>
                <a:spcPct val="100000"/>
              </a:lnSpc>
              <a:spcBef>
                <a:spcPct val="0"/>
              </a:spcBef>
              <a:buFontTx/>
              <a:buNone/>
            </a:pPr>
            <a:r>
              <a:rPr lang="en-US" altLang="en-US" sz="1400"/>
              <a:t>- Cracked</a:t>
            </a:r>
          </a:p>
        </p:txBody>
      </p:sp>
      <p:sp>
        <p:nvSpPr>
          <p:cNvPr id="13336" name="TextBox 25">
            <a:extLst>
              <a:ext uri="{FF2B5EF4-FFF2-40B4-BE49-F238E27FC236}">
                <a16:creationId xmlns:a16="http://schemas.microsoft.com/office/drawing/2014/main" xmlns="" id="{D25E9EE8-6D87-482F-BF37-D505ED71BAA3}"/>
              </a:ext>
            </a:extLst>
          </p:cNvPr>
          <p:cNvSpPr txBox="1">
            <a:spLocks noChangeArrowheads="1"/>
          </p:cNvSpPr>
          <p:nvPr/>
        </p:nvSpPr>
        <p:spPr bwMode="auto">
          <a:xfrm>
            <a:off x="8202613" y="4741863"/>
            <a:ext cx="422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100" b="1">
                <a:solidFill>
                  <a:srgbClr val="C2272D"/>
                </a:solidFill>
              </a:rPr>
              <a:t>Infiltration: Groundwater</a:t>
            </a:r>
          </a:p>
        </p:txBody>
      </p:sp>
      <p:sp>
        <p:nvSpPr>
          <p:cNvPr id="13337" name="TextBox 6">
            <a:extLst>
              <a:ext uri="{FF2B5EF4-FFF2-40B4-BE49-F238E27FC236}">
                <a16:creationId xmlns:a16="http://schemas.microsoft.com/office/drawing/2014/main" xmlns="" id="{6E930E36-35B5-485A-A266-BD82F49CD669}"/>
              </a:ext>
            </a:extLst>
          </p:cNvPr>
          <p:cNvSpPr txBox="1">
            <a:spLocks noChangeArrowheads="1"/>
          </p:cNvSpPr>
          <p:nvPr/>
        </p:nvSpPr>
        <p:spPr bwMode="auto">
          <a:xfrm>
            <a:off x="676275" y="5873750"/>
            <a:ext cx="5648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400" b="1">
                <a:solidFill>
                  <a:srgbClr val="C00000"/>
                </a:solidFill>
              </a:rPr>
              <a:t>Rain &amp; High Groundwater Effects Wastewater Collections System </a:t>
            </a:r>
          </a:p>
        </p:txBody>
      </p:sp>
    </p:spTree>
  </p:cSld>
  <p:clrMapOvr>
    <a:masterClrMapping/>
  </p:clrMapOvr>
  <p:transition spd="slow" advTm="6926"/>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218" name="Picture 4" descr="grav2">
            <a:extLst>
              <a:ext uri="{FF2B5EF4-FFF2-40B4-BE49-F238E27FC236}">
                <a16:creationId xmlns:a16="http://schemas.microsoft.com/office/drawing/2014/main" xmlns="" id="{C6CA2456-6462-4A63-962E-A75563F17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63" y="1447800"/>
            <a:ext cx="30861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vistapipe">
            <a:extLst>
              <a:ext uri="{FF2B5EF4-FFF2-40B4-BE49-F238E27FC236}">
                <a16:creationId xmlns:a16="http://schemas.microsoft.com/office/drawing/2014/main" xmlns="" id="{3BFB0A00-9C79-4362-98EE-C230AFB1F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9" t="2" r="6184" b="4829"/>
          <a:stretch>
            <a:fillRect/>
          </a:stretch>
        </p:blipFill>
        <p:spPr bwMode="auto">
          <a:xfrm>
            <a:off x="1084263" y="4038600"/>
            <a:ext cx="3086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1">
            <a:extLst>
              <a:ext uri="{FF2B5EF4-FFF2-40B4-BE49-F238E27FC236}">
                <a16:creationId xmlns:a16="http://schemas.microsoft.com/office/drawing/2014/main" xmlns="" id="{4D61B019-2881-42B5-A4C5-9A37741FF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610"/>
          <a:stretch>
            <a:fillRect/>
          </a:stretch>
        </p:blipFill>
        <p:spPr bwMode="auto">
          <a:xfrm>
            <a:off x="6324600" y="1825625"/>
            <a:ext cx="38195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028">
            <a:extLst>
              <a:ext uri="{FF2B5EF4-FFF2-40B4-BE49-F238E27FC236}">
                <a16:creationId xmlns:a16="http://schemas.microsoft.com/office/drawing/2014/main" xmlns="" id="{7D5515DC-0622-417A-926D-2C4843FC09A2}"/>
              </a:ext>
            </a:extLst>
          </p:cNvPr>
          <p:cNvSpPr txBox="1">
            <a:spLocks noChangeArrowheads="1"/>
          </p:cNvSpPr>
          <p:nvPr/>
        </p:nvSpPr>
        <p:spPr bwMode="auto">
          <a:xfrm>
            <a:off x="2286000" y="0"/>
            <a:ext cx="7772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Types Of Manholes</a:t>
            </a:r>
          </a:p>
        </p:txBody>
      </p:sp>
      <p:sp>
        <p:nvSpPr>
          <p:cNvPr id="3" name="Rectangle 2">
            <a:extLst>
              <a:ext uri="{FF2B5EF4-FFF2-40B4-BE49-F238E27FC236}">
                <a16:creationId xmlns:a16="http://schemas.microsoft.com/office/drawing/2014/main" xmlns="" id="{8003C8C4-785D-4B6B-BFE3-B868104D3005}"/>
              </a:ext>
            </a:extLst>
          </p:cNvPr>
          <p:cNvSpPr/>
          <p:nvPr/>
        </p:nvSpPr>
        <p:spPr>
          <a:xfrm>
            <a:off x="3657600" y="2286000"/>
            <a:ext cx="2133600" cy="479425"/>
          </a:xfrm>
          <a:prstGeom prst="rect">
            <a:avLst/>
          </a:prstGeom>
          <a:solidFill>
            <a:srgbClr val="193764">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3" name="TextBox 3">
            <a:extLst>
              <a:ext uri="{FF2B5EF4-FFF2-40B4-BE49-F238E27FC236}">
                <a16:creationId xmlns:a16="http://schemas.microsoft.com/office/drawing/2014/main" xmlns="" id="{DFEE7B2F-5F1E-4E7B-A808-3BE3F81766D7}"/>
              </a:ext>
            </a:extLst>
          </p:cNvPr>
          <p:cNvSpPr txBox="1">
            <a:spLocks noChangeArrowheads="1"/>
          </p:cNvSpPr>
          <p:nvPr/>
        </p:nvSpPr>
        <p:spPr bwMode="auto">
          <a:xfrm>
            <a:off x="3711575" y="2243138"/>
            <a:ext cx="2003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800"/>
              <a:t>Precast</a:t>
            </a:r>
          </a:p>
        </p:txBody>
      </p:sp>
      <p:grpSp>
        <p:nvGrpSpPr>
          <p:cNvPr id="9224" name="Group 4">
            <a:extLst>
              <a:ext uri="{FF2B5EF4-FFF2-40B4-BE49-F238E27FC236}">
                <a16:creationId xmlns:a16="http://schemas.microsoft.com/office/drawing/2014/main" xmlns="" id="{5A0D4447-73FA-44BC-826B-421B269A4F50}"/>
              </a:ext>
            </a:extLst>
          </p:cNvPr>
          <p:cNvGrpSpPr>
            <a:grpSpLocks/>
          </p:cNvGrpSpPr>
          <p:nvPr/>
        </p:nvGrpSpPr>
        <p:grpSpPr bwMode="auto">
          <a:xfrm>
            <a:off x="3711575" y="4381500"/>
            <a:ext cx="2133600" cy="523875"/>
            <a:chOff x="3810000" y="2416898"/>
            <a:chExt cx="2133600" cy="523220"/>
          </a:xfrm>
        </p:grpSpPr>
        <p:sp>
          <p:nvSpPr>
            <p:cNvPr id="13" name="Rectangle 12">
              <a:extLst>
                <a:ext uri="{FF2B5EF4-FFF2-40B4-BE49-F238E27FC236}">
                  <a16:creationId xmlns:a16="http://schemas.microsoft.com/office/drawing/2014/main" xmlns="" id="{A922F347-A1B7-4331-8A72-31628BE97E48}"/>
                </a:ext>
              </a:extLst>
            </p:cNvPr>
            <p:cNvSpPr/>
            <p:nvPr/>
          </p:nvSpPr>
          <p:spPr>
            <a:xfrm>
              <a:off x="3810000" y="2439095"/>
              <a:ext cx="2133600" cy="478826"/>
            </a:xfrm>
            <a:prstGeom prst="rect">
              <a:avLst/>
            </a:prstGeom>
            <a:solidFill>
              <a:srgbClr val="193764">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8" name="TextBox 13">
              <a:extLst>
                <a:ext uri="{FF2B5EF4-FFF2-40B4-BE49-F238E27FC236}">
                  <a16:creationId xmlns:a16="http://schemas.microsoft.com/office/drawing/2014/main" xmlns="" id="{D912C295-4C60-4E05-B74A-06F769E0E42C}"/>
                </a:ext>
              </a:extLst>
            </p:cNvPr>
            <p:cNvSpPr txBox="1">
              <a:spLocks noChangeArrowheads="1"/>
            </p:cNvSpPr>
            <p:nvPr/>
          </p:nvSpPr>
          <p:spPr bwMode="auto">
            <a:xfrm>
              <a:off x="3874724" y="2416898"/>
              <a:ext cx="2004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800"/>
                <a:t>Drop</a:t>
              </a:r>
            </a:p>
          </p:txBody>
        </p:sp>
      </p:grpSp>
      <p:sp>
        <p:nvSpPr>
          <p:cNvPr id="17" name="Rectangle 16">
            <a:extLst>
              <a:ext uri="{FF2B5EF4-FFF2-40B4-BE49-F238E27FC236}">
                <a16:creationId xmlns:a16="http://schemas.microsoft.com/office/drawing/2014/main" xmlns="" id="{C3DF38AB-7CA6-4C78-BB7A-426363DFC4C5}"/>
              </a:ext>
            </a:extLst>
          </p:cNvPr>
          <p:cNvSpPr/>
          <p:nvPr/>
        </p:nvSpPr>
        <p:spPr>
          <a:xfrm>
            <a:off x="8382000" y="2278063"/>
            <a:ext cx="2133600" cy="481012"/>
          </a:xfrm>
          <a:prstGeom prst="rect">
            <a:avLst/>
          </a:prstGeom>
          <a:solidFill>
            <a:srgbClr val="193764">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6" name="TextBox 17">
            <a:extLst>
              <a:ext uri="{FF2B5EF4-FFF2-40B4-BE49-F238E27FC236}">
                <a16:creationId xmlns:a16="http://schemas.microsoft.com/office/drawing/2014/main" xmlns="" id="{B26B3744-A920-4216-9436-D76BFEA2D6EF}"/>
              </a:ext>
            </a:extLst>
          </p:cNvPr>
          <p:cNvSpPr txBox="1">
            <a:spLocks noChangeArrowheads="1"/>
          </p:cNvSpPr>
          <p:nvPr/>
        </p:nvSpPr>
        <p:spPr bwMode="auto">
          <a:xfrm>
            <a:off x="8435975" y="2235200"/>
            <a:ext cx="200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800"/>
              <a:t>Brick</a:t>
            </a:r>
          </a:p>
        </p:txBody>
      </p:sp>
    </p:spTree>
  </p:cSld>
  <p:clrMapOvr>
    <a:masterClrMapping/>
  </p:clrMapOvr>
  <p:transition spd="slow" advTm="6926"/>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362" name="Picture 1027" descr="5tuayxgres1-zoom">
            <a:extLst>
              <a:ext uri="{FF2B5EF4-FFF2-40B4-BE49-F238E27FC236}">
                <a16:creationId xmlns:a16="http://schemas.microsoft.com/office/drawing/2014/main" xmlns="" id="{B19D928A-9A18-4AC7-A664-E4E58E5D683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4857"/>
          <a:stretch>
            <a:fillRect/>
          </a:stretch>
        </p:blipFill>
        <p:spPr bwMode="auto">
          <a:xfrm>
            <a:off x="11113" y="1533271"/>
            <a:ext cx="5627687" cy="471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028">
            <a:extLst>
              <a:ext uri="{FF2B5EF4-FFF2-40B4-BE49-F238E27FC236}">
                <a16:creationId xmlns:a16="http://schemas.microsoft.com/office/drawing/2014/main" xmlns="" id="{7D5866A8-4085-4E96-94C2-3A4C0C1E514B}"/>
              </a:ext>
            </a:extLst>
          </p:cNvPr>
          <p:cNvSpPr>
            <a:spLocks noGrp="1" noChangeArrowheads="1"/>
          </p:cNvSpPr>
          <p:nvPr>
            <p:ph type="title"/>
          </p:nvPr>
        </p:nvSpPr>
        <p:spPr bwMode="auto">
          <a:xfrm>
            <a:off x="228600" y="0"/>
            <a:ext cx="11811000" cy="1549400"/>
          </a:xfrm>
        </p:spPr>
        <p:txBody>
          <a:bodyPr wrap="square" numCol="1" anchorCtr="0" compatLnSpc="1">
            <a:prstTxWarp prst="textNoShape">
              <a:avLst/>
            </a:prstTxWarp>
          </a:bodyPr>
          <a:lstStyle/>
          <a:p>
            <a:pPr eaLnBrk="1" hangingPunct="1"/>
            <a:r>
              <a:rPr lang="en-US" altLang="en-US" sz="4500" cap="none" dirty="0">
                <a:solidFill>
                  <a:srgbClr val="C2272D"/>
                </a:solidFill>
                <a:effectLst/>
              </a:rPr>
              <a:t>The Problem - Sanitary Pipe Materials</a:t>
            </a:r>
          </a:p>
        </p:txBody>
      </p:sp>
      <p:sp>
        <p:nvSpPr>
          <p:cNvPr id="2" name="TextBox 1">
            <a:extLst>
              <a:ext uri="{FF2B5EF4-FFF2-40B4-BE49-F238E27FC236}">
                <a16:creationId xmlns:a16="http://schemas.microsoft.com/office/drawing/2014/main" xmlns="" id="{1AE6945E-C7B1-401B-B344-64E247D4B681}"/>
              </a:ext>
            </a:extLst>
          </p:cNvPr>
          <p:cNvSpPr txBox="1"/>
          <p:nvPr/>
        </p:nvSpPr>
        <p:spPr>
          <a:xfrm>
            <a:off x="6362700" y="1447800"/>
            <a:ext cx="4321175" cy="4246563"/>
          </a:xfrm>
          <a:prstGeom prst="rect">
            <a:avLst/>
          </a:prstGeom>
          <a:noFill/>
        </p:spPr>
        <p:txBody>
          <a:bodyPr>
            <a:spAutoFit/>
          </a:bodyPr>
          <a:lstStyle/>
          <a:p>
            <a:pPr eaLnBrk="1" fontAlgn="auto" hangingPunct="1">
              <a:spcAft>
                <a:spcPts val="0"/>
              </a:spcAft>
              <a:defRPr/>
            </a:pPr>
            <a:r>
              <a:rPr lang="en-US" altLang="en-US" sz="2700" b="1" dirty="0">
                <a:solidFill>
                  <a:srgbClr val="193764"/>
                </a:solidFill>
              </a:rPr>
              <a:t>Small lines:</a:t>
            </a:r>
          </a:p>
          <a:p>
            <a:pPr lvl="1" eaLnBrk="1" fontAlgn="auto" hangingPunct="1">
              <a:spcAft>
                <a:spcPts val="0"/>
              </a:spcAft>
              <a:defRPr/>
            </a:pPr>
            <a:r>
              <a:rPr lang="en-US" altLang="en-US" sz="2700" dirty="0">
                <a:solidFill>
                  <a:srgbClr val="193764"/>
                </a:solidFill>
              </a:rPr>
              <a:t>PVC</a:t>
            </a:r>
          </a:p>
          <a:p>
            <a:pPr lvl="1" eaLnBrk="1" fontAlgn="auto" hangingPunct="1">
              <a:spcAft>
                <a:spcPts val="0"/>
              </a:spcAft>
              <a:defRPr/>
            </a:pPr>
            <a:r>
              <a:rPr lang="en-US" altLang="en-US" sz="2700" dirty="0">
                <a:solidFill>
                  <a:srgbClr val="193764"/>
                </a:solidFill>
              </a:rPr>
              <a:t>Vitrified clay</a:t>
            </a:r>
          </a:p>
          <a:p>
            <a:pPr lvl="1" eaLnBrk="1" fontAlgn="auto" hangingPunct="1">
              <a:spcAft>
                <a:spcPts val="0"/>
              </a:spcAft>
              <a:defRPr/>
            </a:pPr>
            <a:r>
              <a:rPr lang="en-US" altLang="en-US" sz="2700" dirty="0">
                <a:solidFill>
                  <a:srgbClr val="193764"/>
                </a:solidFill>
              </a:rPr>
              <a:t>Asbestos cement</a:t>
            </a:r>
          </a:p>
          <a:p>
            <a:pPr eaLnBrk="1" fontAlgn="auto" hangingPunct="1">
              <a:spcAft>
                <a:spcPts val="0"/>
              </a:spcAft>
              <a:defRPr/>
            </a:pPr>
            <a:endParaRPr lang="en-US" altLang="en-US" sz="2700" b="1" dirty="0">
              <a:solidFill>
                <a:srgbClr val="193764"/>
              </a:solidFill>
            </a:endParaRPr>
          </a:p>
          <a:p>
            <a:pPr eaLnBrk="1" fontAlgn="auto" hangingPunct="1">
              <a:spcAft>
                <a:spcPts val="0"/>
              </a:spcAft>
              <a:defRPr/>
            </a:pPr>
            <a:r>
              <a:rPr lang="en-US" altLang="en-US" sz="2700" b="1" dirty="0">
                <a:solidFill>
                  <a:srgbClr val="193764"/>
                </a:solidFill>
              </a:rPr>
              <a:t>Larger lines:</a:t>
            </a:r>
          </a:p>
          <a:p>
            <a:pPr marL="914400" lvl="1" indent="-457200" eaLnBrk="1" fontAlgn="auto" hangingPunct="1">
              <a:spcAft>
                <a:spcPts val="0"/>
              </a:spcAft>
              <a:buFont typeface="Arial" panose="020B0604020202020204" pitchFamily="34" charset="0"/>
              <a:buChar char="•"/>
              <a:defRPr/>
            </a:pPr>
            <a:r>
              <a:rPr lang="en-US" altLang="en-US" sz="2700" dirty="0">
                <a:solidFill>
                  <a:srgbClr val="193764"/>
                </a:solidFill>
              </a:rPr>
              <a:t>Ductile iron</a:t>
            </a:r>
          </a:p>
          <a:p>
            <a:pPr marL="914400" lvl="1" indent="-457200" eaLnBrk="1" fontAlgn="auto" hangingPunct="1">
              <a:spcAft>
                <a:spcPts val="0"/>
              </a:spcAft>
              <a:buFont typeface="Arial" panose="020B0604020202020204" pitchFamily="34" charset="0"/>
              <a:buChar char="•"/>
              <a:defRPr/>
            </a:pPr>
            <a:r>
              <a:rPr lang="en-US" altLang="en-US" sz="2700" dirty="0">
                <a:solidFill>
                  <a:srgbClr val="193764"/>
                </a:solidFill>
              </a:rPr>
              <a:t>Asbestos cement</a:t>
            </a:r>
          </a:p>
          <a:p>
            <a:pPr marL="914400" lvl="1" indent="-457200" eaLnBrk="1" fontAlgn="auto" hangingPunct="1">
              <a:spcAft>
                <a:spcPts val="0"/>
              </a:spcAft>
              <a:buFont typeface="Arial" panose="020B0604020202020204" pitchFamily="34" charset="0"/>
              <a:buChar char="•"/>
              <a:defRPr/>
            </a:pPr>
            <a:r>
              <a:rPr lang="en-US" altLang="en-US" sz="2700" dirty="0">
                <a:solidFill>
                  <a:srgbClr val="193764"/>
                </a:solidFill>
              </a:rPr>
              <a:t>Concrete</a:t>
            </a:r>
          </a:p>
          <a:p>
            <a:pPr>
              <a:defRPr/>
            </a:pPr>
            <a:endParaRPr lang="en-US" sz="2700" dirty="0"/>
          </a:p>
        </p:txBody>
      </p:sp>
      <p:pic>
        <p:nvPicPr>
          <p:cNvPr id="15365" name="Picture 1026" descr="storm%20sewer">
            <a:extLst>
              <a:ext uri="{FF2B5EF4-FFF2-40B4-BE49-F238E27FC236}">
                <a16:creationId xmlns:a16="http://schemas.microsoft.com/office/drawing/2014/main" xmlns="" id="{B16EF7C9-A0C6-4266-A8EB-916E86461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00" t="15076" r="12300" b="22838"/>
          <a:stretch>
            <a:fillRect/>
          </a:stretch>
        </p:blipFill>
        <p:spPr bwMode="auto">
          <a:xfrm>
            <a:off x="2895600" y="3822700"/>
            <a:ext cx="27432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926"/>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xmlns="" id="{7D3C5A07-071B-4525-8056-E0C211D66254}"/>
              </a:ext>
            </a:extLst>
          </p:cNvPr>
          <p:cNvSpPr>
            <a:spLocks noGrp="1" noChangeArrowheads="1"/>
          </p:cNvSpPr>
          <p:nvPr>
            <p:ph idx="1"/>
          </p:nvPr>
        </p:nvSpPr>
        <p:spPr>
          <a:xfrm>
            <a:off x="-436563" y="2405063"/>
            <a:ext cx="10352088" cy="3695700"/>
          </a:xfrm>
        </p:spPr>
        <p:txBody>
          <a:bodyPr/>
          <a:lstStyle/>
          <a:p>
            <a:pPr eaLnBrk="1" fontAlgn="auto" hangingPunct="1">
              <a:spcAft>
                <a:spcPts val="0"/>
              </a:spcAft>
              <a:buFont typeface="Arial" panose="020B0604020202020204" pitchFamily="34" charset="0"/>
              <a:buNone/>
              <a:defRPr/>
            </a:pPr>
            <a:r>
              <a:rPr lang="en-US" altLang="en-US" b="1" dirty="0"/>
              <a:t/>
            </a:r>
            <a:br>
              <a:rPr lang="en-US" altLang="en-US" b="1" dirty="0"/>
            </a:br>
            <a:r>
              <a:rPr lang="en-US" altLang="en-US" b="1" dirty="0"/>
              <a:t> </a:t>
            </a:r>
            <a:r>
              <a:rPr lang="en-US" altLang="en-US" dirty="0"/>
              <a:t> </a:t>
            </a:r>
          </a:p>
        </p:txBody>
      </p:sp>
      <p:pic>
        <p:nvPicPr>
          <p:cNvPr id="53251" name="Picture 4" descr="PIPE-1-DEMO">
            <a:extLst>
              <a:ext uri="{FF2B5EF4-FFF2-40B4-BE49-F238E27FC236}">
                <a16:creationId xmlns:a16="http://schemas.microsoft.com/office/drawing/2014/main" xmlns="" id="{77024E07-6B01-4E8D-9EA3-44A933968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869" y="1434970"/>
            <a:ext cx="374226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cracks">
            <a:extLst>
              <a:ext uri="{FF2B5EF4-FFF2-40B4-BE49-F238E27FC236}">
                <a16:creationId xmlns:a16="http://schemas.microsoft.com/office/drawing/2014/main" xmlns="" id="{60F89D28-C57D-4AF0-9D6E-F96B6F417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0" y="1434969"/>
            <a:ext cx="307547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descr="03_22_2003_10a">
            <a:extLst>
              <a:ext uri="{FF2B5EF4-FFF2-40B4-BE49-F238E27FC236}">
                <a16:creationId xmlns:a16="http://schemas.microsoft.com/office/drawing/2014/main" xmlns="" id="{098273AA-B888-4888-AE43-60D500A94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132" y="1434970"/>
            <a:ext cx="374226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4" descr="seweroverflows1">
            <a:extLst>
              <a:ext uri="{FF2B5EF4-FFF2-40B4-BE49-F238E27FC236}">
                <a16:creationId xmlns:a16="http://schemas.microsoft.com/office/drawing/2014/main" xmlns="" id="{3858CC6E-305D-4C23-88EA-2418E0A12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8688" y="4919663"/>
            <a:ext cx="1714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1028">
            <a:extLst>
              <a:ext uri="{FF2B5EF4-FFF2-40B4-BE49-F238E27FC236}">
                <a16:creationId xmlns:a16="http://schemas.microsoft.com/office/drawing/2014/main" xmlns="" id="{C37E065E-A7FF-44F4-AD6E-AC8CA5784521}"/>
              </a:ext>
            </a:extLst>
          </p:cNvPr>
          <p:cNvSpPr txBox="1">
            <a:spLocks noChangeArrowheads="1"/>
          </p:cNvSpPr>
          <p:nvPr/>
        </p:nvSpPr>
        <p:spPr bwMode="auto">
          <a:xfrm>
            <a:off x="-1752600" y="231775"/>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dirty="0">
                <a:solidFill>
                  <a:srgbClr val="C2272D"/>
                </a:solidFill>
              </a:rPr>
              <a:t>Broken Pipe = Infiltration</a:t>
            </a:r>
          </a:p>
        </p:txBody>
      </p:sp>
      <p:pic>
        <p:nvPicPr>
          <p:cNvPr id="53256" name="Picture 3">
            <a:extLst>
              <a:ext uri="{FF2B5EF4-FFF2-40B4-BE49-F238E27FC236}">
                <a16:creationId xmlns:a16="http://schemas.microsoft.com/office/drawing/2014/main" xmlns="" id="{B80F70BD-8D7C-4F28-A810-416942ED1E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4250" y="3776663"/>
            <a:ext cx="355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9419A7BF-F63C-4C64-8CB8-3FC8E9508647}"/>
              </a:ext>
            </a:extLst>
          </p:cNvPr>
          <p:cNvSpPr/>
          <p:nvPr/>
        </p:nvSpPr>
        <p:spPr>
          <a:xfrm>
            <a:off x="3841750" y="4343400"/>
            <a:ext cx="2133600" cy="479425"/>
          </a:xfrm>
          <a:prstGeom prst="rect">
            <a:avLst/>
          </a:prstGeom>
          <a:solidFill>
            <a:srgbClr val="193764">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8" name="TextBox 3">
            <a:extLst>
              <a:ext uri="{FF2B5EF4-FFF2-40B4-BE49-F238E27FC236}">
                <a16:creationId xmlns:a16="http://schemas.microsoft.com/office/drawing/2014/main" xmlns="" id="{F4894ECB-CB63-42E2-94B4-C287BA7B2469}"/>
              </a:ext>
            </a:extLst>
          </p:cNvPr>
          <p:cNvSpPr txBox="1">
            <a:spLocks noChangeArrowheads="1"/>
          </p:cNvSpPr>
          <p:nvPr/>
        </p:nvSpPr>
        <p:spPr bwMode="auto">
          <a:xfrm>
            <a:off x="3895725" y="4300538"/>
            <a:ext cx="2003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800"/>
              <a:t>Infiltration</a:t>
            </a:r>
          </a:p>
        </p:txBody>
      </p:sp>
    </p:spTree>
  </p:cSld>
  <p:clrMapOvr>
    <a:masterClrMapping/>
  </p:clrMapOvr>
  <p:transition spd="slow" advTm="6926"/>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1028">
            <a:extLst>
              <a:ext uri="{FF2B5EF4-FFF2-40B4-BE49-F238E27FC236}">
                <a16:creationId xmlns:a16="http://schemas.microsoft.com/office/drawing/2014/main" xmlns="" id="{CAFDFD31-DAC0-4403-A114-32F661035852}"/>
              </a:ext>
            </a:extLst>
          </p:cNvPr>
          <p:cNvSpPr txBox="1">
            <a:spLocks noChangeArrowheads="1"/>
          </p:cNvSpPr>
          <p:nvPr/>
        </p:nvSpPr>
        <p:spPr bwMode="auto">
          <a:xfrm>
            <a:off x="0" y="0"/>
            <a:ext cx="12192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685800" indent="-22860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500" b="1">
                <a:solidFill>
                  <a:srgbClr val="C2272D"/>
                </a:solidFill>
              </a:rPr>
              <a:t>Age &amp; Water = Infiltration &amp; Inflow</a:t>
            </a:r>
          </a:p>
        </p:txBody>
      </p:sp>
      <p:pic>
        <p:nvPicPr>
          <p:cNvPr id="5" name="Picture 1028">
            <a:extLst>
              <a:ext uri="{FF2B5EF4-FFF2-40B4-BE49-F238E27FC236}">
                <a16:creationId xmlns:a16="http://schemas.microsoft.com/office/drawing/2014/main" xmlns="" id="{ED107E35-A589-45F7-B8C3-1A6E20D3B3AE}"/>
              </a:ext>
            </a:extLst>
          </p:cNvPr>
          <p:cNvPicPr>
            <a:picLocks noChangeAspect="1" noChangeArrowheads="1"/>
          </p:cNvPicPr>
          <p:nvPr/>
        </p:nvPicPr>
        <p:blipFill>
          <a:blip r:embed="rId4"/>
          <a:srcRect/>
          <a:stretch>
            <a:fillRect/>
          </a:stretch>
        </p:blipFill>
        <p:spPr bwMode="auto">
          <a:xfrm>
            <a:off x="381000" y="1371600"/>
            <a:ext cx="6781800" cy="4659313"/>
          </a:xfrm>
          <a:prstGeom prst="rect">
            <a:avLst/>
          </a:prstGeom>
          <a:solidFill>
            <a:schemeClr val="tx1"/>
          </a:solidFill>
          <a:ln w="9525">
            <a:solidFill>
              <a:srgbClr val="193764"/>
            </a:solidFill>
            <a:miter lim="800000"/>
            <a:headEnd/>
            <a:tailEnd/>
          </a:ln>
          <a:effectLst>
            <a:outerShdw blurRad="50800" dist="38100" dir="2700000" algn="tl" rotWithShape="0">
              <a:prstClr val="black">
                <a:alpha val="40000"/>
              </a:prstClr>
            </a:outerShdw>
          </a:effectLst>
        </p:spPr>
      </p:pic>
      <p:sp>
        <p:nvSpPr>
          <p:cNvPr id="17412" name="TextBox 3">
            <a:extLst>
              <a:ext uri="{FF2B5EF4-FFF2-40B4-BE49-F238E27FC236}">
                <a16:creationId xmlns:a16="http://schemas.microsoft.com/office/drawing/2014/main" xmlns="" id="{90AE1B34-5B5B-4D32-939B-B9758E8E1361}"/>
              </a:ext>
            </a:extLst>
          </p:cNvPr>
          <p:cNvSpPr txBox="1">
            <a:spLocks noChangeArrowheads="1"/>
          </p:cNvSpPr>
          <p:nvPr/>
        </p:nvSpPr>
        <p:spPr bwMode="auto">
          <a:xfrm>
            <a:off x="7467600" y="1785347"/>
            <a:ext cx="44196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2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12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12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20000"/>
              </a:lnSpc>
              <a:spcBef>
                <a:spcPts val="500"/>
              </a:spcBef>
              <a:buFont typeface="Arial" panose="020B0604020202020204" pitchFamily="34" charset="0"/>
              <a:buChar char="•"/>
              <a:defRPr sz="1200">
                <a:solidFill>
                  <a:schemeClr val="tx1"/>
                </a:solidFill>
                <a:latin typeface="Arial" panose="020B0604020202020204" pitchFamily="34"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Arial" panose="020B0604020202020204" pitchFamily="34" charset="0"/>
              </a:defRPr>
            </a:lvl9pPr>
          </a:lstStyle>
          <a:p>
            <a:pPr>
              <a:lnSpc>
                <a:spcPct val="100000"/>
              </a:lnSpc>
              <a:spcBef>
                <a:spcPct val="0"/>
              </a:spcBef>
              <a:buFontTx/>
              <a:buNone/>
            </a:pPr>
            <a:r>
              <a:rPr lang="en-US" altLang="en-US" sz="2700" dirty="0">
                <a:solidFill>
                  <a:srgbClr val="193764"/>
                </a:solidFill>
              </a:rPr>
              <a:t>Through trackable data water sales are lower than the flows at Wastewater Treatment Plants</a:t>
            </a:r>
          </a:p>
          <a:p>
            <a:pPr>
              <a:lnSpc>
                <a:spcPct val="100000"/>
              </a:lnSpc>
              <a:spcBef>
                <a:spcPct val="0"/>
              </a:spcBef>
              <a:buFontTx/>
              <a:buNone/>
            </a:pPr>
            <a:endParaRPr lang="en-US" altLang="en-US" sz="2700" dirty="0">
              <a:solidFill>
                <a:srgbClr val="193764"/>
              </a:solidFill>
            </a:endParaRPr>
          </a:p>
          <a:p>
            <a:pPr>
              <a:lnSpc>
                <a:spcPct val="100000"/>
              </a:lnSpc>
              <a:spcBef>
                <a:spcPct val="0"/>
              </a:spcBef>
              <a:buFontTx/>
              <a:buNone/>
            </a:pPr>
            <a:r>
              <a:rPr lang="en-US" altLang="en-US" sz="2700" dirty="0">
                <a:solidFill>
                  <a:srgbClr val="193764"/>
                </a:solidFill>
              </a:rPr>
              <a:t>That is not possible w/o I&amp;I</a:t>
            </a:r>
          </a:p>
          <a:p>
            <a:pPr>
              <a:lnSpc>
                <a:spcPct val="100000"/>
              </a:lnSpc>
              <a:spcBef>
                <a:spcPct val="0"/>
              </a:spcBef>
              <a:buFontTx/>
              <a:buNone/>
            </a:pPr>
            <a:r>
              <a:rPr lang="en-US" altLang="en-US" sz="2700" dirty="0">
                <a:solidFill>
                  <a:srgbClr val="193764"/>
                </a:solidFill>
              </a:rPr>
              <a:t>Blue Line = Water Sales</a:t>
            </a:r>
          </a:p>
          <a:p>
            <a:pPr>
              <a:lnSpc>
                <a:spcPct val="100000"/>
              </a:lnSpc>
              <a:spcBef>
                <a:spcPct val="0"/>
              </a:spcBef>
              <a:buFontTx/>
              <a:buNone/>
            </a:pPr>
            <a:r>
              <a:rPr lang="en-US" altLang="en-US" sz="2700" dirty="0">
                <a:solidFill>
                  <a:srgbClr val="193764"/>
                </a:solidFill>
              </a:rPr>
              <a:t>Pink Line = Wastewater Plant Flow</a:t>
            </a:r>
          </a:p>
        </p:txBody>
      </p:sp>
    </p:spTree>
  </p:cSld>
  <p:clrMapOvr>
    <a:masterClrMapping/>
  </p:clrMapOvr>
  <p:transition spd="slow" advTm="6926"/>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4063</TotalTime>
  <Words>1681</Words>
  <Application>Microsoft Office PowerPoint</Application>
  <PresentationFormat>Widescreen</PresentationFormat>
  <Paragraphs>264</Paragraphs>
  <Slides>49</Slides>
  <Notes>29</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Rockwell</vt:lpstr>
      <vt:lpstr>Times New Roman</vt:lpstr>
      <vt:lpstr>Damask</vt:lpstr>
      <vt:lpstr>Separating Inflow Reduction and Infiltration Removal</vt:lpstr>
      <vt:lpstr>About Us</vt:lpstr>
      <vt:lpstr>PowerPoint Presentation</vt:lpstr>
      <vt:lpstr>PowerPoint Presentation</vt:lpstr>
      <vt:lpstr>PowerPoint Presentation</vt:lpstr>
      <vt:lpstr>PowerPoint Presentation</vt:lpstr>
      <vt:lpstr>The Problem - Sanitary Pipe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vt:lpstr>
    </vt:vector>
  </TitlesOfParts>
  <Company>PUMPS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Infiltration/Inflow</dc:title>
  <dc:creator>Frederick Bloetscher</dc:creator>
  <cp:lastModifiedBy>Ben Lewis</cp:lastModifiedBy>
  <cp:revision>117</cp:revision>
  <dcterms:created xsi:type="dcterms:W3CDTF">2008-01-20T23:57:41Z</dcterms:created>
  <dcterms:modified xsi:type="dcterms:W3CDTF">2021-07-29T19:43:26Z</dcterms:modified>
</cp:coreProperties>
</file>