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20"/>
  </p:notesMasterIdLst>
  <p:handoutMasterIdLst>
    <p:handoutMasterId r:id="rId21"/>
  </p:handoutMasterIdLst>
  <p:sldIdLst>
    <p:sldId id="256" r:id="rId5"/>
    <p:sldId id="266" r:id="rId6"/>
    <p:sldId id="267" r:id="rId7"/>
    <p:sldId id="268" r:id="rId8"/>
    <p:sldId id="269" r:id="rId9"/>
    <p:sldId id="271" r:id="rId10"/>
    <p:sldId id="272" r:id="rId11"/>
    <p:sldId id="273" r:id="rId12"/>
    <p:sldId id="274" r:id="rId13"/>
    <p:sldId id="275" r:id="rId14"/>
    <p:sldId id="277" r:id="rId15"/>
    <p:sldId id="276" r:id="rId16"/>
    <p:sldId id="279" r:id="rId17"/>
    <p:sldId id="278" r:id="rId18"/>
    <p:sldId id="26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5"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AEF700-9B0B-4359-8356-DCE7EE4E41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B9BF05B-06DB-4EC8-B476-CF95F9BD85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3D6361-1E3C-4214-95E1-B8DE93421F8F}" type="datetimeFigureOut">
              <a:rPr lang="en-US" smtClean="0"/>
              <a:t>8/3/2021</a:t>
            </a:fld>
            <a:endParaRPr lang="en-US" dirty="0"/>
          </a:p>
        </p:txBody>
      </p:sp>
      <p:sp>
        <p:nvSpPr>
          <p:cNvPr id="4" name="Footer Placeholder 3">
            <a:extLst>
              <a:ext uri="{FF2B5EF4-FFF2-40B4-BE49-F238E27FC236}">
                <a16:creationId xmlns:a16="http://schemas.microsoft.com/office/drawing/2014/main" id="{6321952E-79CD-4E03-AAEB-C22680419E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3DCA65F-8548-4E36-8331-FD471638BD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0281-66A0-46B8-BDE2-AEF0C7453753}" type="slidenum">
              <a:rPr lang="en-US" smtClean="0"/>
              <a:t>‹#›</a:t>
            </a:fld>
            <a:endParaRPr lang="en-US" dirty="0"/>
          </a:p>
        </p:txBody>
      </p:sp>
    </p:spTree>
    <p:extLst>
      <p:ext uri="{BB962C8B-B14F-4D97-AF65-F5344CB8AC3E}">
        <p14:creationId xmlns:p14="http://schemas.microsoft.com/office/powerpoint/2010/main" val="65573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9CFFA-1E2F-4435-8DD6-9B5CC3FF4505}" type="datetimeFigureOut">
              <a:rPr lang="en-US" smtClean="0"/>
              <a:t>8/3/2021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DED1C-4656-4CF8-AD34-DC4A65BB3913}" type="slidenum">
              <a:rPr lang="en-US" smtClean="0"/>
              <a:t>‹#›</a:t>
            </a:fld>
            <a:endParaRPr lang="en-US" dirty="0"/>
          </a:p>
        </p:txBody>
      </p:sp>
    </p:spTree>
    <p:extLst>
      <p:ext uri="{BB962C8B-B14F-4D97-AF65-F5344CB8AC3E}">
        <p14:creationId xmlns:p14="http://schemas.microsoft.com/office/powerpoint/2010/main" val="389542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EDED1C-4656-4CF8-AD34-DC4A65BB3913}" type="slidenum">
              <a:rPr lang="en-US" smtClean="0"/>
              <a:t>1</a:t>
            </a:fld>
            <a:endParaRPr lang="en-US" dirty="0"/>
          </a:p>
        </p:txBody>
      </p:sp>
    </p:spTree>
    <p:extLst>
      <p:ext uri="{BB962C8B-B14F-4D97-AF65-F5344CB8AC3E}">
        <p14:creationId xmlns:p14="http://schemas.microsoft.com/office/powerpoint/2010/main" val="204084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EDED1C-4656-4CF8-AD34-DC4A65BB3913}" type="slidenum">
              <a:rPr lang="en-US" smtClean="0"/>
              <a:t>15</a:t>
            </a:fld>
            <a:endParaRPr lang="en-US" dirty="0"/>
          </a:p>
        </p:txBody>
      </p:sp>
    </p:spTree>
    <p:extLst>
      <p:ext uri="{BB962C8B-B14F-4D97-AF65-F5344CB8AC3E}">
        <p14:creationId xmlns:p14="http://schemas.microsoft.com/office/powerpoint/2010/main" val="3929177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740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697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42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3161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21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83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7418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9669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5640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497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270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53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164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2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32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379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518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249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8/3/2021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2617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705"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mailto:frwa@frwa.net" TargetMode="External"/><Relationship Id="rId2" Type="http://schemas.openxmlformats.org/officeDocument/2006/relationships/hyperlink" Target="mailto:pws@floridadep.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40FCD49-2060-48B9-8212-8A5F1DF47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tri Dish">
            <a:extLst>
              <a:ext uri="{FF2B5EF4-FFF2-40B4-BE49-F238E27FC236}">
                <a16:creationId xmlns:a16="http://schemas.microsoft.com/office/drawing/2014/main" id="{D16B27C4-A9C2-4AC4-9DD3-88F63F48E83C}"/>
              </a:ext>
            </a:extLst>
          </p:cNvPr>
          <p:cNvPicPr>
            <a:picLocks noChangeAspect="1"/>
          </p:cNvPicPr>
          <p:nvPr/>
        </p:nvPicPr>
        <p:blipFill rotWithShape="1">
          <a:blip r:embed="rId3" cstate="email">
            <a:alphaModFix amt="35000"/>
            <a:extLst>
              <a:ext uri="{28A0092B-C50C-407E-A947-70E740481C1C}">
                <a14:useLocalDpi xmlns:a14="http://schemas.microsoft.com/office/drawing/2010/main"/>
              </a:ext>
            </a:extLst>
          </a:blip>
          <a:srcRect t="5451" b="54892"/>
          <a:stretch/>
        </p:blipFill>
        <p:spPr>
          <a:xfrm>
            <a:off x="20" y="10"/>
            <a:ext cx="12191980" cy="6857990"/>
          </a:xfrm>
          <a:prstGeom prst="rect">
            <a:avLst/>
          </a:prstGeom>
        </p:spPr>
      </p:pic>
      <p:pic>
        <p:nvPicPr>
          <p:cNvPr id="23" name="Picture 22">
            <a:extLst>
              <a:ext uri="{FF2B5EF4-FFF2-40B4-BE49-F238E27FC236}">
                <a16:creationId xmlns:a16="http://schemas.microsoft.com/office/drawing/2014/main" id="{83A45DCD-B5FB-4A86-88D2-91088C7FFC5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E7596B-F237-47DD-989E-9D8B0B49B4BB}"/>
              </a:ext>
            </a:extLst>
          </p:cNvPr>
          <p:cNvSpPr>
            <a:spLocks noGrp="1"/>
          </p:cNvSpPr>
          <p:nvPr>
            <p:ph type="ctrTitle"/>
          </p:nvPr>
        </p:nvSpPr>
        <p:spPr>
          <a:xfrm>
            <a:off x="1751012" y="1300785"/>
            <a:ext cx="8689976" cy="2509213"/>
          </a:xfrm>
        </p:spPr>
        <p:txBody>
          <a:bodyPr>
            <a:normAutofit/>
          </a:bodyPr>
          <a:lstStyle/>
          <a:p>
            <a:r>
              <a:rPr lang="en-US" dirty="0"/>
              <a:t>Sampling for lead in Schools and Childcares</a:t>
            </a:r>
          </a:p>
        </p:txBody>
      </p:sp>
      <p:sp>
        <p:nvSpPr>
          <p:cNvPr id="3" name="Subtitle 2">
            <a:extLst>
              <a:ext uri="{FF2B5EF4-FFF2-40B4-BE49-F238E27FC236}">
                <a16:creationId xmlns:a16="http://schemas.microsoft.com/office/drawing/2014/main" id="{6063915B-82A1-4F1C-B5C6-3E18DDD97232}"/>
              </a:ext>
            </a:extLst>
          </p:cNvPr>
          <p:cNvSpPr>
            <a:spLocks noGrp="1"/>
          </p:cNvSpPr>
          <p:nvPr>
            <p:ph type="subTitle" idx="1"/>
          </p:nvPr>
        </p:nvSpPr>
        <p:spPr>
          <a:xfrm>
            <a:off x="1751012" y="3886200"/>
            <a:ext cx="8689976" cy="1371599"/>
          </a:xfrm>
        </p:spPr>
        <p:txBody>
          <a:bodyPr>
            <a:normAutofit lnSpcReduction="10000"/>
          </a:bodyPr>
          <a:lstStyle/>
          <a:p>
            <a:r>
              <a:rPr lang="en-US" dirty="0">
                <a:solidFill>
                  <a:schemeClr val="tx1">
                    <a:lumMod val="65000"/>
                    <a:lumOff val="35000"/>
                  </a:schemeClr>
                </a:solidFill>
              </a:rPr>
              <a:t>Voluntary, no cost program available to School Districts and </a:t>
            </a:r>
          </a:p>
          <a:p>
            <a:r>
              <a:rPr lang="en-US" dirty="0">
                <a:solidFill>
                  <a:schemeClr val="tx1">
                    <a:lumMod val="65000"/>
                    <a:lumOff val="35000"/>
                  </a:schemeClr>
                </a:solidFill>
              </a:rPr>
              <a:t>Childcare facilities </a:t>
            </a:r>
          </a:p>
        </p:txBody>
      </p:sp>
    </p:spTree>
    <p:extLst>
      <p:ext uri="{BB962C8B-B14F-4D97-AF65-F5344CB8AC3E}">
        <p14:creationId xmlns:p14="http://schemas.microsoft.com/office/powerpoint/2010/main" val="2642022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F53BC9E-92AC-4CD9-B5A3-F54562BC0E3F}"/>
              </a:ext>
            </a:extLst>
          </p:cNvPr>
          <p:cNvSpPr/>
          <p:nvPr/>
        </p:nvSpPr>
        <p:spPr>
          <a:xfrm>
            <a:off x="132725" y="-55195"/>
            <a:ext cx="6096000" cy="2388154"/>
          </a:xfrm>
          <a:prstGeom prst="rect">
            <a:avLst/>
          </a:prstGeom>
        </p:spPr>
        <p:txBody>
          <a:bodyPr>
            <a:spAutoFit/>
          </a:bodyPr>
          <a:lstStyle/>
          <a:p>
            <a:pPr>
              <a:lnSpc>
                <a:spcPct val="107000"/>
              </a:lnSpc>
              <a:spcAft>
                <a:spcPts val="800"/>
              </a:spcAft>
            </a:pPr>
            <a:r>
              <a:rPr lang="en-US" sz="4000" b="1" dirty="0">
                <a:latin typeface="Calibri" panose="020F0502020204030204" pitchFamily="34" charset="0"/>
                <a:ea typeface="Calibri" panose="020F0502020204030204" pitchFamily="34" charset="0"/>
                <a:cs typeface="Times New Roman" panose="02020603050405020304" pitchFamily="18" charset="0"/>
              </a:rPr>
              <a:t>Free Voluntary Lead in Drinking Water Testing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Lead is a natural occurring element, while it has some beneficial uses, it can be harmful to children and others</a:t>
            </a:r>
            <a:r>
              <a:rPr lang="en-US" dirty="0">
                <a:solidFill>
                  <a:srgbClr val="FFFFFF"/>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is no safe blood lead level in children.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7" name="Group 36">
            <a:extLst>
              <a:ext uri="{FF2B5EF4-FFF2-40B4-BE49-F238E27FC236}">
                <a16:creationId xmlns:a16="http://schemas.microsoft.com/office/drawing/2014/main" id="{D94D8BA0-904E-4426-8209-F05747B8EE43}"/>
              </a:ext>
            </a:extLst>
          </p:cNvPr>
          <p:cNvGrpSpPr/>
          <p:nvPr/>
        </p:nvGrpSpPr>
        <p:grpSpPr>
          <a:xfrm>
            <a:off x="4899670" y="1988823"/>
            <a:ext cx="7159605" cy="3804901"/>
            <a:chOff x="4933920" y="2770701"/>
            <a:chExt cx="7159605" cy="3804901"/>
          </a:xfrm>
        </p:grpSpPr>
        <p:grpSp>
          <p:nvGrpSpPr>
            <p:cNvPr id="16" name="Group 15">
              <a:extLst>
                <a:ext uri="{FF2B5EF4-FFF2-40B4-BE49-F238E27FC236}">
                  <a16:creationId xmlns:a16="http://schemas.microsoft.com/office/drawing/2014/main" id="{7C9AB78B-DE57-4515-8405-FBD21D35455E}"/>
                </a:ext>
              </a:extLst>
            </p:cNvPr>
            <p:cNvGrpSpPr/>
            <p:nvPr/>
          </p:nvGrpSpPr>
          <p:grpSpPr>
            <a:xfrm>
              <a:off x="5935780" y="5175648"/>
              <a:ext cx="6135541" cy="910138"/>
              <a:chOff x="979633" y="2407975"/>
              <a:chExt cx="6135541" cy="910138"/>
            </a:xfrm>
          </p:grpSpPr>
          <p:sp>
            <p:nvSpPr>
              <p:cNvPr id="17" name="Rectangle: Top Corners Rounded 16">
                <a:extLst>
                  <a:ext uri="{FF2B5EF4-FFF2-40B4-BE49-F238E27FC236}">
                    <a16:creationId xmlns:a16="http://schemas.microsoft.com/office/drawing/2014/main" id="{57E5DADE-E5D4-430B-9152-2434DD82F7D1}"/>
                  </a:ext>
                </a:extLst>
              </p:cNvPr>
              <p:cNvSpPr/>
              <p:nvPr/>
            </p:nvSpPr>
            <p:spPr>
              <a:xfrm rot="5400000">
                <a:off x="3592335" y="-204727"/>
                <a:ext cx="910138" cy="6135541"/>
              </a:xfrm>
              <a:prstGeom prst="round2SameRect">
                <a:avLst/>
              </a:prstGeom>
            </p:spPr>
            <p:style>
              <a:lnRef idx="2">
                <a:schemeClr val="accent5">
                  <a:shade val="80000"/>
                  <a:hueOff val="271263"/>
                  <a:satOff val="5175"/>
                  <a:lumOff val="2285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Top Corners Rounded 4">
                <a:extLst>
                  <a:ext uri="{FF2B5EF4-FFF2-40B4-BE49-F238E27FC236}">
                    <a16:creationId xmlns:a16="http://schemas.microsoft.com/office/drawing/2014/main" id="{98EFD142-23AF-49A5-8AB3-B92C917BBCE5}"/>
                  </a:ext>
                </a:extLst>
              </p:cNvPr>
              <p:cNvSpPr txBox="1"/>
              <p:nvPr/>
            </p:nvSpPr>
            <p:spPr>
              <a:xfrm>
                <a:off x="979634" y="2452403"/>
                <a:ext cx="6091112" cy="8212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b="0" kern="1200" cap="none" spc="0">
                    <a:ln w="0"/>
                    <a:effectLst>
                      <a:outerShdw blurRad="38100" dist="19050" dir="2700000" algn="tl" rotWithShape="0">
                        <a:schemeClr val="dk1">
                          <a:alpha val="40000"/>
                        </a:schemeClr>
                      </a:outerShdw>
                    </a:effectLst>
                  </a:rPr>
                  <a:t> Guidance for ways to reduce lead exposure.  </a:t>
                </a:r>
              </a:p>
            </p:txBody>
          </p:sp>
        </p:grpSp>
        <p:grpSp>
          <p:nvGrpSpPr>
            <p:cNvPr id="22" name="Group 21">
              <a:extLst>
                <a:ext uri="{FF2B5EF4-FFF2-40B4-BE49-F238E27FC236}">
                  <a16:creationId xmlns:a16="http://schemas.microsoft.com/office/drawing/2014/main" id="{3B0F1061-139F-4EFE-983A-1E72ECFB55D3}"/>
                </a:ext>
              </a:extLst>
            </p:cNvPr>
            <p:cNvGrpSpPr/>
            <p:nvPr/>
          </p:nvGrpSpPr>
          <p:grpSpPr>
            <a:xfrm>
              <a:off x="5957984" y="3991657"/>
              <a:ext cx="6135541" cy="909659"/>
              <a:chOff x="979633" y="1205262"/>
              <a:chExt cx="6135541" cy="909659"/>
            </a:xfrm>
          </p:grpSpPr>
          <p:sp>
            <p:nvSpPr>
              <p:cNvPr id="23" name="Rectangle: Top Corners Rounded 22">
                <a:extLst>
                  <a:ext uri="{FF2B5EF4-FFF2-40B4-BE49-F238E27FC236}">
                    <a16:creationId xmlns:a16="http://schemas.microsoft.com/office/drawing/2014/main" id="{646A846E-FB0E-4EDA-854A-4B27198A11F0}"/>
                  </a:ext>
                </a:extLst>
              </p:cNvPr>
              <p:cNvSpPr/>
              <p:nvPr/>
            </p:nvSpPr>
            <p:spPr>
              <a:xfrm rot="5400000">
                <a:off x="3592574" y="-1407679"/>
                <a:ext cx="909659" cy="6135541"/>
              </a:xfrm>
              <a:prstGeom prst="round2SameRect">
                <a:avLst/>
              </a:prstGeom>
            </p:spPr>
            <p:style>
              <a:lnRef idx="2">
                <a:schemeClr val="accent5">
                  <a:shade val="80000"/>
                  <a:hueOff val="135632"/>
                  <a:satOff val="2588"/>
                  <a:lumOff val="114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Rectangle: Top Corners Rounded 4">
                <a:extLst>
                  <a:ext uri="{FF2B5EF4-FFF2-40B4-BE49-F238E27FC236}">
                    <a16:creationId xmlns:a16="http://schemas.microsoft.com/office/drawing/2014/main" id="{9470C333-5721-462A-8AFD-303F0C6C2501}"/>
                  </a:ext>
                </a:extLst>
              </p:cNvPr>
              <p:cNvSpPr txBox="1"/>
              <p:nvPr/>
            </p:nvSpPr>
            <p:spPr>
              <a:xfrm>
                <a:off x="979633" y="1249668"/>
                <a:ext cx="6091135" cy="8208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44500">
                  <a:lnSpc>
                    <a:spcPct val="90000"/>
                  </a:lnSpc>
                  <a:spcBef>
                    <a:spcPct val="0"/>
                  </a:spcBef>
                  <a:spcAft>
                    <a:spcPct val="15000"/>
                  </a:spcAft>
                  <a:buFont typeface="Wingdings" panose="05000000000000000000" pitchFamily="2" charset="2"/>
                  <a:buNone/>
                </a:pPr>
                <a:endParaRPr lang="en-US" sz="1000" b="0" kern="1200" cap="none" spc="0" dirty="0">
                  <a:ln w="0"/>
                  <a:effectLst>
                    <a:outerShdw blurRad="38100" dist="19050" dir="2700000" algn="tl" rotWithShape="0">
                      <a:schemeClr val="dk1">
                        <a:alpha val="40000"/>
                      </a:schemeClr>
                    </a:outerShdw>
                  </a:effectLst>
                </a:endParaRPr>
              </a:p>
              <a:p>
                <a:pPr marL="57150" lvl="1" indent="-57150" algn="l" defTabSz="466725">
                  <a:lnSpc>
                    <a:spcPct val="90000"/>
                  </a:lnSpc>
                  <a:spcBef>
                    <a:spcPct val="0"/>
                  </a:spcBef>
                  <a:spcAft>
                    <a:spcPct val="15000"/>
                  </a:spcAft>
                  <a:buChar char="•"/>
                </a:pPr>
                <a:r>
                  <a:rPr lang="en-US" sz="1050" b="0" kern="1200" cap="none" spc="0" dirty="0">
                    <a:ln w="0"/>
                    <a:effectLst>
                      <a:outerShdw blurRad="38100" dist="19050" dir="2700000" algn="tl" rotWithShape="0">
                        <a:schemeClr val="dk1">
                          <a:alpha val="40000"/>
                        </a:schemeClr>
                      </a:outerShdw>
                    </a:effectLst>
                  </a:rPr>
                  <a:t> Educational materials on the health effects of lead in drinking water, methods to reduce lead exposure, proper methods for sample collection and preservation, and responding to elevated results.</a:t>
                </a:r>
              </a:p>
              <a:p>
                <a:pPr marL="57150" lvl="1" indent="-57150" algn="l" defTabSz="466725">
                  <a:lnSpc>
                    <a:spcPct val="90000"/>
                  </a:lnSpc>
                  <a:spcBef>
                    <a:spcPct val="0"/>
                  </a:spcBef>
                  <a:spcAft>
                    <a:spcPct val="15000"/>
                  </a:spcAft>
                  <a:buChar char="•"/>
                </a:pPr>
                <a:r>
                  <a:rPr lang="en-US" sz="1050" b="0" kern="1200" cap="none" spc="0" dirty="0">
                    <a:ln w="0"/>
                    <a:effectLst>
                      <a:outerShdw blurRad="38100" dist="19050" dir="2700000" algn="tl" rotWithShape="0">
                        <a:schemeClr val="dk1">
                          <a:alpha val="40000"/>
                        </a:schemeClr>
                      </a:outerShdw>
                    </a:effectLst>
                  </a:rPr>
                  <a:t> Guidance for effectively communicating with parents and the community.</a:t>
                </a:r>
              </a:p>
              <a:p>
                <a:pPr marL="57150" lvl="1" indent="-57150" algn="l" defTabSz="444500">
                  <a:lnSpc>
                    <a:spcPct val="90000"/>
                  </a:lnSpc>
                  <a:spcBef>
                    <a:spcPct val="0"/>
                  </a:spcBef>
                  <a:spcAft>
                    <a:spcPct val="15000"/>
                  </a:spcAft>
                  <a:buChar char="•"/>
                </a:pPr>
                <a:endParaRPr lang="en-US" sz="1000" b="0" kern="1200" cap="none" spc="0" dirty="0">
                  <a:ln w="0"/>
                  <a:effectLst>
                    <a:outerShdw blurRad="38100" dist="19050" dir="2700000" algn="tl" rotWithShape="0">
                      <a:schemeClr val="dk1">
                        <a:alpha val="40000"/>
                      </a:schemeClr>
                    </a:outerShdw>
                  </a:effectLst>
                </a:endParaRPr>
              </a:p>
            </p:txBody>
          </p:sp>
        </p:grpSp>
        <p:grpSp>
          <p:nvGrpSpPr>
            <p:cNvPr id="25" name="Group 24">
              <a:extLst>
                <a:ext uri="{FF2B5EF4-FFF2-40B4-BE49-F238E27FC236}">
                  <a16:creationId xmlns:a16="http://schemas.microsoft.com/office/drawing/2014/main" id="{953542D6-C0A1-4D40-A554-36D10C8309E9}"/>
                </a:ext>
              </a:extLst>
            </p:cNvPr>
            <p:cNvGrpSpPr/>
            <p:nvPr/>
          </p:nvGrpSpPr>
          <p:grpSpPr>
            <a:xfrm>
              <a:off x="5935780" y="2864684"/>
              <a:ext cx="6135541" cy="909659"/>
              <a:chOff x="979633" y="2550"/>
              <a:chExt cx="6135541" cy="909659"/>
            </a:xfrm>
          </p:grpSpPr>
          <p:sp>
            <p:nvSpPr>
              <p:cNvPr id="26" name="Rectangle: Top Corners Rounded 25">
                <a:extLst>
                  <a:ext uri="{FF2B5EF4-FFF2-40B4-BE49-F238E27FC236}">
                    <a16:creationId xmlns:a16="http://schemas.microsoft.com/office/drawing/2014/main" id="{0018A1AA-9D74-462D-8A9B-34E8C176E178}"/>
                  </a:ext>
                </a:extLst>
              </p:cNvPr>
              <p:cNvSpPr/>
              <p:nvPr/>
            </p:nvSpPr>
            <p:spPr>
              <a:xfrm rot="5400000">
                <a:off x="3592574" y="-2610391"/>
                <a:ext cx="909659" cy="6135541"/>
              </a:xfrm>
              <a:prstGeom prst="round2SameRect">
                <a:avLst/>
              </a:prstGeom>
            </p:spPr>
            <p:style>
              <a:lnRef idx="2">
                <a:schemeClr val="accent5">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Rectangle: Top Corners Rounded 4">
                <a:extLst>
                  <a:ext uri="{FF2B5EF4-FFF2-40B4-BE49-F238E27FC236}">
                    <a16:creationId xmlns:a16="http://schemas.microsoft.com/office/drawing/2014/main" id="{D37787E0-2D9D-4FE1-A63D-DFADB4137EE8}"/>
                  </a:ext>
                </a:extLst>
              </p:cNvPr>
              <p:cNvSpPr txBox="1"/>
              <p:nvPr/>
            </p:nvSpPr>
            <p:spPr>
              <a:xfrm>
                <a:off x="979633" y="46956"/>
                <a:ext cx="6091135" cy="8208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171450" lvl="1" indent="-171450" algn="l" defTabSz="755650">
                  <a:lnSpc>
                    <a:spcPct val="90000"/>
                  </a:lnSpc>
                  <a:spcBef>
                    <a:spcPct val="0"/>
                  </a:spcBef>
                  <a:spcAft>
                    <a:spcPct val="15000"/>
                  </a:spcAft>
                  <a:buFont typeface="Wingdings" panose="05000000000000000000" pitchFamily="2" charset="2"/>
                  <a:buNone/>
                </a:pPr>
                <a:endParaRPr lang="en-US" sz="1700" b="0" kern="1200" cap="none" spc="0">
                  <a:ln w="0"/>
                  <a:effectLst>
                    <a:outerShdw blurRad="38100" dist="19050" dir="2700000" algn="tl" rotWithShape="0">
                      <a:schemeClr val="dk1">
                        <a:alpha val="40000"/>
                      </a:schemeClr>
                    </a:outerShdw>
                  </a:effectLst>
                </a:endParaRPr>
              </a:p>
              <a:p>
                <a:pPr marL="57150" lvl="1" indent="-57150" algn="l" defTabSz="466725">
                  <a:lnSpc>
                    <a:spcPct val="90000"/>
                  </a:lnSpc>
                  <a:spcBef>
                    <a:spcPct val="0"/>
                  </a:spcBef>
                  <a:spcAft>
                    <a:spcPct val="15000"/>
                  </a:spcAft>
                  <a:buChar char="•"/>
                </a:pPr>
                <a:r>
                  <a:rPr lang="en-US" sz="1050" b="0" kern="1200" cap="none" spc="0">
                    <a:ln w="0"/>
                    <a:effectLst>
                      <a:outerShdw blurRad="38100" dist="19050" dir="2700000" algn="tl" rotWithShape="0">
                        <a:schemeClr val="dk1">
                          <a:alpha val="40000"/>
                        </a:schemeClr>
                      </a:outerShdw>
                    </a:effectLst>
                  </a:rPr>
                  <a:t>On-site drinking water sample collection and analysis</a:t>
                </a:r>
                <a:r>
                  <a:rPr lang="en-US" sz="1700" b="0" kern="1200" cap="none" spc="0">
                    <a:ln w="0"/>
                    <a:effectLst>
                      <a:outerShdw blurRad="38100" dist="19050" dir="2700000" algn="tl" rotWithShape="0">
                        <a:schemeClr val="dk1">
                          <a:alpha val="40000"/>
                        </a:schemeClr>
                      </a:outerShdw>
                    </a:effectLst>
                  </a:rPr>
                  <a:t>.</a:t>
                </a:r>
              </a:p>
              <a:p>
                <a:pPr marL="171450" lvl="1" indent="-171450" algn="l" defTabSz="755650">
                  <a:lnSpc>
                    <a:spcPct val="90000"/>
                  </a:lnSpc>
                  <a:spcBef>
                    <a:spcPct val="0"/>
                  </a:spcBef>
                  <a:spcAft>
                    <a:spcPct val="15000"/>
                  </a:spcAft>
                  <a:buChar char="•"/>
                </a:pPr>
                <a:endParaRPr lang="en-US" sz="1700" b="0" kern="1200" cap="none" spc="0">
                  <a:ln w="0"/>
                  <a:effectLst>
                    <a:outerShdw blurRad="38100" dist="19050" dir="2700000" algn="tl" rotWithShape="0">
                      <a:schemeClr val="dk1">
                        <a:alpha val="40000"/>
                      </a:schemeClr>
                    </a:outerShdw>
                  </a:effectLst>
                </a:endParaRPr>
              </a:p>
            </p:txBody>
          </p:sp>
        </p:grpSp>
        <p:grpSp>
          <p:nvGrpSpPr>
            <p:cNvPr id="28" name="Group 27">
              <a:extLst>
                <a:ext uri="{FF2B5EF4-FFF2-40B4-BE49-F238E27FC236}">
                  <a16:creationId xmlns:a16="http://schemas.microsoft.com/office/drawing/2014/main" id="{1456C05B-11B0-4097-9365-E65D324CB2F4}"/>
                </a:ext>
              </a:extLst>
            </p:cNvPr>
            <p:cNvGrpSpPr/>
            <p:nvPr/>
          </p:nvGrpSpPr>
          <p:grpSpPr>
            <a:xfrm>
              <a:off x="4933920" y="2770701"/>
              <a:ext cx="979634" cy="1399476"/>
              <a:chOff x="0" y="2549"/>
              <a:chExt cx="979634" cy="1399476"/>
            </a:xfrm>
          </p:grpSpPr>
          <p:sp>
            <p:nvSpPr>
              <p:cNvPr id="35" name="Arrow: Chevron 34">
                <a:extLst>
                  <a:ext uri="{FF2B5EF4-FFF2-40B4-BE49-F238E27FC236}">
                    <a16:creationId xmlns:a16="http://schemas.microsoft.com/office/drawing/2014/main" id="{9DBFB29A-3BCE-404A-AB61-DC2000C9E245}"/>
                  </a:ext>
                </a:extLst>
              </p:cNvPr>
              <p:cNvSpPr/>
              <p:nvPr/>
            </p:nvSpPr>
            <p:spPr>
              <a:xfrm rot="5400000">
                <a:off x="-209921" y="212470"/>
                <a:ext cx="1399476" cy="979633"/>
              </a:xfrm>
              <a:prstGeom prst="chevron">
                <a:avLst/>
              </a:prstGeom>
            </p:spPr>
            <p:style>
              <a:lnRef idx="2">
                <a:schemeClr val="accent5">
                  <a:shade val="80000"/>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sp>
          <p:sp>
            <p:nvSpPr>
              <p:cNvPr id="36" name="Arrow: Chevron 4">
                <a:extLst>
                  <a:ext uri="{FF2B5EF4-FFF2-40B4-BE49-F238E27FC236}">
                    <a16:creationId xmlns:a16="http://schemas.microsoft.com/office/drawing/2014/main" id="{AE4EF2CD-54AD-436A-8B51-9CDCC6586272}"/>
                  </a:ext>
                </a:extLst>
              </p:cNvPr>
              <p:cNvSpPr txBox="1"/>
              <p:nvPr/>
            </p:nvSpPr>
            <p:spPr>
              <a:xfrm>
                <a:off x="1" y="492366"/>
                <a:ext cx="979633" cy="4198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Testing</a:t>
                </a:r>
              </a:p>
            </p:txBody>
          </p:sp>
        </p:grpSp>
        <p:grpSp>
          <p:nvGrpSpPr>
            <p:cNvPr id="29" name="Group 28">
              <a:extLst>
                <a:ext uri="{FF2B5EF4-FFF2-40B4-BE49-F238E27FC236}">
                  <a16:creationId xmlns:a16="http://schemas.microsoft.com/office/drawing/2014/main" id="{D2A3B7E7-4CE4-4A18-A207-009CB2FC048E}"/>
                </a:ext>
              </a:extLst>
            </p:cNvPr>
            <p:cNvGrpSpPr/>
            <p:nvPr/>
          </p:nvGrpSpPr>
          <p:grpSpPr>
            <a:xfrm>
              <a:off x="4933920" y="3973414"/>
              <a:ext cx="979634" cy="1399476"/>
              <a:chOff x="0" y="1205262"/>
              <a:chExt cx="979634" cy="1399476"/>
            </a:xfrm>
          </p:grpSpPr>
          <p:sp>
            <p:nvSpPr>
              <p:cNvPr id="33" name="Arrow: Chevron 32">
                <a:extLst>
                  <a:ext uri="{FF2B5EF4-FFF2-40B4-BE49-F238E27FC236}">
                    <a16:creationId xmlns:a16="http://schemas.microsoft.com/office/drawing/2014/main" id="{42748B65-0ED0-41A1-9EE5-C9BDE7B8CC00}"/>
                  </a:ext>
                </a:extLst>
              </p:cNvPr>
              <p:cNvSpPr/>
              <p:nvPr/>
            </p:nvSpPr>
            <p:spPr>
              <a:xfrm rot="5400000">
                <a:off x="-209921" y="1415183"/>
                <a:ext cx="1399476" cy="979633"/>
              </a:xfrm>
              <a:prstGeom prst="chevron">
                <a:avLst/>
              </a:prstGeom>
            </p:spPr>
            <p:style>
              <a:lnRef idx="2">
                <a:schemeClr val="accent5">
                  <a:shade val="80000"/>
                  <a:hueOff val="135632"/>
                  <a:satOff val="2588"/>
                  <a:lumOff val="11428"/>
                  <a:alphaOff val="0"/>
                </a:schemeClr>
              </a:lnRef>
              <a:fillRef idx="1">
                <a:schemeClr val="accent5">
                  <a:shade val="80000"/>
                  <a:hueOff val="135632"/>
                  <a:satOff val="2588"/>
                  <a:lumOff val="11428"/>
                  <a:alphaOff val="0"/>
                </a:schemeClr>
              </a:fillRef>
              <a:effectRef idx="0">
                <a:schemeClr val="accent5">
                  <a:shade val="80000"/>
                  <a:hueOff val="135632"/>
                  <a:satOff val="2588"/>
                  <a:lumOff val="11428"/>
                  <a:alphaOff val="0"/>
                </a:schemeClr>
              </a:effectRef>
              <a:fontRef idx="minor">
                <a:schemeClr val="lt1"/>
              </a:fontRef>
            </p:style>
          </p:sp>
          <p:sp>
            <p:nvSpPr>
              <p:cNvPr id="34" name="Arrow: Chevron 6">
                <a:extLst>
                  <a:ext uri="{FF2B5EF4-FFF2-40B4-BE49-F238E27FC236}">
                    <a16:creationId xmlns:a16="http://schemas.microsoft.com/office/drawing/2014/main" id="{9B27A3D6-D8F4-440F-9974-4293BB9F4A5A}"/>
                  </a:ext>
                </a:extLst>
              </p:cNvPr>
              <p:cNvSpPr txBox="1"/>
              <p:nvPr/>
            </p:nvSpPr>
            <p:spPr>
              <a:xfrm>
                <a:off x="1" y="1695079"/>
                <a:ext cx="979633" cy="4198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Training</a:t>
                </a:r>
              </a:p>
            </p:txBody>
          </p:sp>
        </p:grpSp>
        <p:grpSp>
          <p:nvGrpSpPr>
            <p:cNvPr id="30" name="Group 29">
              <a:extLst>
                <a:ext uri="{FF2B5EF4-FFF2-40B4-BE49-F238E27FC236}">
                  <a16:creationId xmlns:a16="http://schemas.microsoft.com/office/drawing/2014/main" id="{51F3D678-0EB0-49A5-ADB5-363CF793A4C7}"/>
                </a:ext>
              </a:extLst>
            </p:cNvPr>
            <p:cNvGrpSpPr/>
            <p:nvPr/>
          </p:nvGrpSpPr>
          <p:grpSpPr>
            <a:xfrm>
              <a:off x="4933920" y="5176126"/>
              <a:ext cx="979634" cy="1399476"/>
              <a:chOff x="0" y="2407974"/>
              <a:chExt cx="979634" cy="1399476"/>
            </a:xfrm>
          </p:grpSpPr>
          <p:sp>
            <p:nvSpPr>
              <p:cNvPr id="31" name="Arrow: Chevron 30">
                <a:extLst>
                  <a:ext uri="{FF2B5EF4-FFF2-40B4-BE49-F238E27FC236}">
                    <a16:creationId xmlns:a16="http://schemas.microsoft.com/office/drawing/2014/main" id="{5644BF60-7F63-4514-9892-1FA3FAE795F6}"/>
                  </a:ext>
                </a:extLst>
              </p:cNvPr>
              <p:cNvSpPr/>
              <p:nvPr/>
            </p:nvSpPr>
            <p:spPr>
              <a:xfrm rot="5400000">
                <a:off x="-209921" y="2617895"/>
                <a:ext cx="1399476" cy="979633"/>
              </a:xfrm>
              <a:prstGeom prst="chevron">
                <a:avLst/>
              </a:prstGeom>
            </p:spPr>
            <p:style>
              <a:lnRef idx="2">
                <a:schemeClr val="accent5">
                  <a:shade val="80000"/>
                  <a:hueOff val="271263"/>
                  <a:satOff val="5175"/>
                  <a:lumOff val="22855"/>
                  <a:alphaOff val="0"/>
                </a:schemeClr>
              </a:lnRef>
              <a:fillRef idx="1">
                <a:schemeClr val="accent5">
                  <a:shade val="80000"/>
                  <a:hueOff val="271263"/>
                  <a:satOff val="5175"/>
                  <a:lumOff val="22855"/>
                  <a:alphaOff val="0"/>
                </a:schemeClr>
              </a:fillRef>
              <a:effectRef idx="0">
                <a:schemeClr val="accent5">
                  <a:shade val="80000"/>
                  <a:hueOff val="271263"/>
                  <a:satOff val="5175"/>
                  <a:lumOff val="22855"/>
                  <a:alphaOff val="0"/>
                </a:schemeClr>
              </a:effectRef>
              <a:fontRef idx="minor">
                <a:schemeClr val="lt1"/>
              </a:fontRef>
            </p:style>
          </p:sp>
          <p:sp>
            <p:nvSpPr>
              <p:cNvPr id="32" name="Arrow: Chevron 8">
                <a:extLst>
                  <a:ext uri="{FF2B5EF4-FFF2-40B4-BE49-F238E27FC236}">
                    <a16:creationId xmlns:a16="http://schemas.microsoft.com/office/drawing/2014/main" id="{831725ED-94ED-49E5-BA45-A22A19B21E3F}"/>
                  </a:ext>
                </a:extLst>
              </p:cNvPr>
              <p:cNvSpPr txBox="1"/>
              <p:nvPr/>
            </p:nvSpPr>
            <p:spPr>
              <a:xfrm>
                <a:off x="1" y="2897791"/>
                <a:ext cx="979633" cy="4198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Taking Action</a:t>
                </a:r>
              </a:p>
            </p:txBody>
          </p:sp>
        </p:grpSp>
      </p:grpSp>
      <p:sp>
        <p:nvSpPr>
          <p:cNvPr id="38" name="Rectangle 37">
            <a:extLst>
              <a:ext uri="{FF2B5EF4-FFF2-40B4-BE49-F238E27FC236}">
                <a16:creationId xmlns:a16="http://schemas.microsoft.com/office/drawing/2014/main" id="{32ACEBD8-C645-4D88-BF1A-8A53CBFDFEB4}"/>
              </a:ext>
            </a:extLst>
          </p:cNvPr>
          <p:cNvSpPr/>
          <p:nvPr/>
        </p:nvSpPr>
        <p:spPr>
          <a:xfrm>
            <a:off x="132725" y="4368086"/>
            <a:ext cx="6096000" cy="2366545"/>
          </a:xfrm>
          <a:prstGeom prst="rect">
            <a:avLst/>
          </a:prstGeom>
        </p:spPr>
        <p:txBody>
          <a:bodyPr>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For more information, please contact</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Florida Department of Environmental Protection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Florida Department of Children and Families</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latin typeface="Calibri" panose="020F0502020204030204" pitchFamily="34" charset="0"/>
                <a:ea typeface="Calibri" panose="020F0502020204030204" pitchFamily="34" charset="0"/>
                <a:cs typeface="Times New Roman" panose="02020603050405020304" pitchFamily="18" charset="0"/>
              </a:rPr>
              <a:t>850-245-8486 or</a:t>
            </a:r>
            <a:r>
              <a:rPr lang="en-US" u="sng" dirty="0">
                <a:solidFill>
                  <a:srgbClr val="FFFFFF"/>
                </a:solidFill>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FFFFFF"/>
                </a:solidFill>
                <a:latin typeface="Calibri" panose="020F0502020204030204" pitchFamily="34" charset="0"/>
                <a:ea typeface="Calibri" panose="020F0502020204030204" pitchFamily="34" charset="0"/>
                <a:cs typeface="Times New Roman" panose="02020603050405020304" pitchFamily="18" charset="0"/>
                <a:hlinkClick r:id="rId2"/>
              </a:rPr>
              <a:t>pws@floridadep.gov</a:t>
            </a:r>
            <a:r>
              <a:rPr lang="en-US" dirty="0">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Florida Rural Water Association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850-668-2746 or</a:t>
            </a:r>
            <a:r>
              <a:rPr lang="en-US" dirty="0">
                <a:solidFill>
                  <a:srgbClr val="FFFFFF"/>
                </a:solidFill>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FFFFFF"/>
                </a:solidFill>
                <a:latin typeface="Calibri" panose="020F0502020204030204" pitchFamily="34" charset="0"/>
                <a:ea typeface="Calibri" panose="020F0502020204030204" pitchFamily="34" charset="0"/>
                <a:cs typeface="Times New Roman" panose="02020603050405020304" pitchFamily="18" charset="0"/>
                <a:hlinkClick r:id="rId3"/>
              </a:rPr>
              <a:t>frwa@frwa.net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13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14507E-8B4F-476C-952B-7A28CCA39367}"/>
              </a:ext>
            </a:extLst>
          </p:cNvPr>
          <p:cNvSpPr/>
          <p:nvPr/>
        </p:nvSpPr>
        <p:spPr>
          <a:xfrm>
            <a:off x="0" y="735955"/>
            <a:ext cx="12192000" cy="5386090"/>
          </a:xfrm>
          <a:prstGeom prst="rect">
            <a:avLst/>
          </a:prstGeom>
        </p:spPr>
        <p:txBody>
          <a:bodyPr wrap="square">
            <a:spAutoFit/>
          </a:bodyPr>
          <a:lstStyle/>
          <a:p>
            <a:endParaRPr lang="en-US" sz="2000" dirty="0">
              <a:solidFill>
                <a:srgbClr val="000000"/>
              </a:solidFill>
              <a:latin typeface="Arial" panose="020B0604020202020204" pitchFamily="34" charset="0"/>
            </a:endParaRPr>
          </a:p>
          <a:p>
            <a:r>
              <a:rPr lang="en-US" sz="2000" dirty="0">
                <a:solidFill>
                  <a:srgbClr val="000000"/>
                </a:solidFill>
                <a:latin typeface="Arial" panose="020B0604020202020204" pitchFamily="34" charset="0"/>
              </a:rPr>
              <a:t> </a:t>
            </a:r>
            <a:r>
              <a:rPr lang="en-US" sz="1600" b="1" dirty="0">
                <a:solidFill>
                  <a:srgbClr val="000000"/>
                </a:solidFill>
                <a:latin typeface="Arial" panose="020B0604020202020204" pitchFamily="34" charset="0"/>
              </a:rPr>
              <a:t>Florida’s Voluntary Testing Program for Schools and Childcare Facilities: </a:t>
            </a:r>
            <a:endParaRPr lang="en-US" sz="1600" dirty="0">
              <a:solidFill>
                <a:srgbClr val="000000"/>
              </a:solidFill>
              <a:latin typeface="Arial" panose="020B0604020202020204" pitchFamily="34" charset="0"/>
            </a:endParaRPr>
          </a:p>
          <a:p>
            <a:r>
              <a:rPr lang="en-US" sz="1600" b="1" dirty="0">
                <a:solidFill>
                  <a:srgbClr val="000000"/>
                </a:solidFill>
                <a:latin typeface="Arial" panose="020B0604020202020204" pitchFamily="34" charset="0"/>
              </a:rPr>
              <a:t>Frequently Asked Questions </a:t>
            </a:r>
            <a:endParaRPr lang="en-US" sz="1600" dirty="0">
              <a:solidFill>
                <a:srgbClr val="000000"/>
              </a:solidFill>
              <a:latin typeface="Arial" panose="020B0604020202020204" pitchFamily="34" charset="0"/>
            </a:endParaRPr>
          </a:p>
          <a:p>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Where can I find more information about the health effects of lead </a:t>
            </a:r>
            <a:r>
              <a:rPr lang="en-US" sz="1600" b="1" dirty="0" err="1">
                <a:solidFill>
                  <a:srgbClr val="000000"/>
                </a:solidFill>
                <a:latin typeface="Arial" panose="020B0604020202020204" pitchFamily="34" charset="0"/>
              </a:rPr>
              <a:t>onchildren?</a:t>
            </a:r>
            <a:r>
              <a:rPr lang="en-US" sz="1600" dirty="0" err="1">
                <a:solidFill>
                  <a:srgbClr val="000000"/>
                </a:solidFill>
                <a:latin typeface="Arial" panose="020B0604020202020204" pitchFamily="34" charset="0"/>
              </a:rPr>
              <a:t>For</a:t>
            </a:r>
            <a:r>
              <a:rPr lang="en-US" sz="1600" dirty="0">
                <a:solidFill>
                  <a:srgbClr val="000000"/>
                </a:solidFill>
                <a:latin typeface="Arial" panose="020B0604020202020204" pitchFamily="34" charset="0"/>
              </a:rPr>
              <a:t> information on the health effects of lead on children, please visit the </a:t>
            </a:r>
            <a:r>
              <a:rPr lang="en-US" sz="1600" dirty="0" err="1">
                <a:solidFill>
                  <a:srgbClr val="000000"/>
                </a:solidFill>
                <a:latin typeface="Arial" panose="020B0604020202020204" pitchFamily="34" charset="0"/>
              </a:rPr>
              <a:t>FloridaDepartment</a:t>
            </a:r>
            <a:r>
              <a:rPr lang="en-US" sz="1600" dirty="0">
                <a:solidFill>
                  <a:srgbClr val="000000"/>
                </a:solidFill>
                <a:latin typeface="Arial" panose="020B0604020202020204" pitchFamily="34" charset="0"/>
              </a:rPr>
              <a:t> of Health’s “Information for Parents and Caregivers” web page.</a:t>
            </a:r>
          </a:p>
          <a:p>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Why is lead a concern for schools and childcare </a:t>
            </a:r>
            <a:r>
              <a:rPr lang="en-US" sz="1600" b="1" dirty="0" err="1">
                <a:solidFill>
                  <a:srgbClr val="000000"/>
                </a:solidFill>
                <a:latin typeface="Arial" panose="020B0604020202020204" pitchFamily="34" charset="0"/>
              </a:rPr>
              <a:t>facilities?</a:t>
            </a:r>
            <a:r>
              <a:rPr lang="en-US" sz="1600" dirty="0" err="1">
                <a:solidFill>
                  <a:srgbClr val="000000"/>
                </a:solidFill>
                <a:latin typeface="Arial" panose="020B0604020202020204" pitchFamily="34" charset="0"/>
              </a:rPr>
              <a:t>The</a:t>
            </a:r>
            <a:r>
              <a:rPr lang="en-US" sz="1600" dirty="0">
                <a:solidFill>
                  <a:srgbClr val="000000"/>
                </a:solidFill>
                <a:latin typeface="Arial" panose="020B0604020202020204" pitchFamily="34" charset="0"/>
              </a:rPr>
              <a:t> “on-again, off-again” nature of water use at most schools can raise lead levels </a:t>
            </a:r>
            <a:r>
              <a:rPr lang="en-US" sz="1600" dirty="0" err="1">
                <a:solidFill>
                  <a:srgbClr val="000000"/>
                </a:solidFill>
                <a:latin typeface="Arial" panose="020B0604020202020204" pitchFamily="34" charset="0"/>
              </a:rPr>
              <a:t>indrinking</a:t>
            </a:r>
            <a:r>
              <a:rPr lang="en-US" sz="1600" dirty="0">
                <a:solidFill>
                  <a:srgbClr val="000000"/>
                </a:solidFill>
                <a:latin typeface="Arial" panose="020B0604020202020204" pitchFamily="34" charset="0"/>
              </a:rPr>
              <a:t> water. Water that sits overnight, during a weekend, or during periods </a:t>
            </a:r>
            <a:r>
              <a:rPr lang="en-US" sz="1600" dirty="0" err="1">
                <a:solidFill>
                  <a:srgbClr val="000000"/>
                </a:solidFill>
                <a:latin typeface="Arial" panose="020B0604020202020204" pitchFamily="34" charset="0"/>
              </a:rPr>
              <a:t>ofschool</a:t>
            </a:r>
            <a:r>
              <a:rPr lang="en-US" sz="1600" dirty="0">
                <a:solidFill>
                  <a:srgbClr val="000000"/>
                </a:solidFill>
                <a:latin typeface="Arial" panose="020B0604020202020204" pitchFamily="34" charset="0"/>
              </a:rPr>
              <a:t> closure like summer or holiday breaks stays in contact with lead pipes or </a:t>
            </a:r>
            <a:r>
              <a:rPr lang="en-US" sz="1600" dirty="0" err="1">
                <a:solidFill>
                  <a:srgbClr val="000000"/>
                </a:solidFill>
                <a:latin typeface="Arial" panose="020B0604020202020204" pitchFamily="34" charset="0"/>
              </a:rPr>
              <a:t>leadsolder</a:t>
            </a:r>
            <a:r>
              <a:rPr lang="en-US" sz="1600" dirty="0">
                <a:solidFill>
                  <a:srgbClr val="000000"/>
                </a:solidFill>
                <a:latin typeface="Arial" panose="020B0604020202020204" pitchFamily="34" charset="0"/>
              </a:rPr>
              <a:t> longer and could contain higher levels of lead. Reducing the amount of lead </a:t>
            </a:r>
            <a:r>
              <a:rPr lang="en-US" sz="1600" dirty="0" err="1">
                <a:solidFill>
                  <a:srgbClr val="000000"/>
                </a:solidFill>
                <a:latin typeface="Arial" panose="020B0604020202020204" pitchFamily="34" charset="0"/>
              </a:rPr>
              <a:t>indrinking</a:t>
            </a:r>
            <a:r>
              <a:rPr lang="en-US" sz="1600" dirty="0">
                <a:solidFill>
                  <a:srgbClr val="000000"/>
                </a:solidFill>
                <a:latin typeface="Arial" panose="020B0604020202020204" pitchFamily="34" charset="0"/>
              </a:rPr>
              <a:t> water to </a:t>
            </a:r>
            <a:r>
              <a:rPr lang="en-US" sz="1600" i="1" dirty="0">
                <a:solidFill>
                  <a:srgbClr val="000000"/>
                </a:solidFill>
                <a:latin typeface="Arial" panose="020B0604020202020204" pitchFamily="34" charset="0"/>
              </a:rPr>
              <a:t>as close to zero as possible </a:t>
            </a:r>
            <a:r>
              <a:rPr lang="en-US" sz="1600" dirty="0">
                <a:solidFill>
                  <a:srgbClr val="000000"/>
                </a:solidFill>
                <a:latin typeface="Arial" panose="020B0604020202020204" pitchFamily="34" charset="0"/>
              </a:rPr>
              <a:t>is an important part of reducing </a:t>
            </a:r>
            <a:r>
              <a:rPr lang="en-US" sz="1600" dirty="0" err="1">
                <a:solidFill>
                  <a:srgbClr val="000000"/>
                </a:solidFill>
                <a:latin typeface="Arial" panose="020B0604020202020204" pitchFamily="34" charset="0"/>
              </a:rPr>
              <a:t>achild’s</a:t>
            </a:r>
            <a:r>
              <a:rPr lang="en-US" sz="1600" dirty="0">
                <a:solidFill>
                  <a:srgbClr val="000000"/>
                </a:solidFill>
                <a:latin typeface="Arial" panose="020B0604020202020204" pitchFamily="34" charset="0"/>
              </a:rPr>
              <a:t> overall exposure to lead in his or her environment.</a:t>
            </a:r>
          </a:p>
          <a:p>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How does lead enter drinking </a:t>
            </a:r>
            <a:r>
              <a:rPr lang="en-US" sz="1600" b="1" dirty="0" err="1">
                <a:solidFill>
                  <a:srgbClr val="000000"/>
                </a:solidFill>
                <a:latin typeface="Arial" panose="020B0604020202020204" pitchFamily="34" charset="0"/>
              </a:rPr>
              <a:t>water?</a:t>
            </a:r>
            <a:r>
              <a:rPr lang="en-US" sz="1600" dirty="0" err="1">
                <a:solidFill>
                  <a:srgbClr val="000000"/>
                </a:solidFill>
                <a:latin typeface="Arial" panose="020B0604020202020204" pitchFamily="34" charset="0"/>
              </a:rPr>
              <a:t>Lead</a:t>
            </a:r>
            <a:r>
              <a:rPr lang="en-US" sz="1600" dirty="0">
                <a:solidFill>
                  <a:srgbClr val="000000"/>
                </a:solidFill>
                <a:latin typeface="Arial" panose="020B0604020202020204" pitchFamily="34" charset="0"/>
              </a:rPr>
              <a:t> in drinking water usually comes from a building’s plumbing system. </a:t>
            </a:r>
            <a:r>
              <a:rPr lang="en-US" sz="1600" dirty="0" err="1">
                <a:solidFill>
                  <a:srgbClr val="000000"/>
                </a:solidFill>
                <a:latin typeface="Arial" panose="020B0604020202020204" pitchFamily="34" charset="0"/>
              </a:rPr>
              <a:t>Leadpresent</a:t>
            </a:r>
            <a:r>
              <a:rPr lang="en-US" sz="1600" dirty="0">
                <a:solidFill>
                  <a:srgbClr val="000000"/>
                </a:solidFill>
                <a:latin typeface="Arial" panose="020B0604020202020204" pitchFamily="34" charset="0"/>
              </a:rPr>
              <a:t> in solder, brass fixtures, and lead galvanized pipes can leach into </a:t>
            </a:r>
            <a:r>
              <a:rPr lang="en-US" sz="1600" dirty="0" err="1">
                <a:solidFill>
                  <a:srgbClr val="000000"/>
                </a:solidFill>
                <a:latin typeface="Arial" panose="020B0604020202020204" pitchFamily="34" charset="0"/>
              </a:rPr>
              <a:t>waterstanding</a:t>
            </a:r>
            <a:r>
              <a:rPr lang="en-US" sz="1600" dirty="0">
                <a:solidFill>
                  <a:srgbClr val="000000"/>
                </a:solidFill>
                <a:latin typeface="Arial" panose="020B0604020202020204" pitchFamily="34" charset="0"/>
              </a:rPr>
              <a:t> in the plumbing system. The amount of lead that leaches into </a:t>
            </a:r>
            <a:r>
              <a:rPr lang="en-US" sz="1600" dirty="0" err="1">
                <a:solidFill>
                  <a:srgbClr val="000000"/>
                </a:solidFill>
                <a:latin typeface="Arial" panose="020B0604020202020204" pitchFamily="34" charset="0"/>
              </a:rPr>
              <a:t>drinkingwater</a:t>
            </a:r>
            <a:r>
              <a:rPr lang="en-US" sz="1600" dirty="0">
                <a:solidFill>
                  <a:srgbClr val="000000"/>
                </a:solidFill>
                <a:latin typeface="Arial" panose="020B0604020202020204" pitchFamily="34" charset="0"/>
              </a:rPr>
              <a:t> depends on the corrosiveness of the water as well as the materials used </a:t>
            </a:r>
            <a:r>
              <a:rPr lang="en-US" sz="1600" dirty="0" err="1">
                <a:solidFill>
                  <a:srgbClr val="000000"/>
                </a:solidFill>
                <a:latin typeface="Arial" panose="020B0604020202020204" pitchFamily="34" charset="0"/>
              </a:rPr>
              <a:t>toconstruct</a:t>
            </a:r>
            <a:r>
              <a:rPr lang="en-US" sz="1600" dirty="0">
                <a:solidFill>
                  <a:srgbClr val="000000"/>
                </a:solidFill>
                <a:latin typeface="Arial" panose="020B0604020202020204" pitchFamily="34" charset="0"/>
              </a:rPr>
              <a:t> the plumbing system.</a:t>
            </a:r>
          </a:p>
          <a:p>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Are schools and childcare facilities required to test for lead in drinking </a:t>
            </a:r>
            <a:r>
              <a:rPr lang="en-US" sz="1600" b="1" dirty="0" err="1">
                <a:solidFill>
                  <a:srgbClr val="000000"/>
                </a:solidFill>
                <a:latin typeface="Arial" panose="020B0604020202020204" pitchFamily="34" charset="0"/>
              </a:rPr>
              <a:t>water?</a:t>
            </a:r>
            <a:r>
              <a:rPr lang="en-US" sz="1600" dirty="0" err="1">
                <a:solidFill>
                  <a:srgbClr val="000000"/>
                </a:solidFill>
                <a:latin typeface="Arial" panose="020B0604020202020204" pitchFamily="34" charset="0"/>
              </a:rPr>
              <a:t>Currently</a:t>
            </a:r>
            <a:r>
              <a:rPr lang="en-US" sz="1600" dirty="0">
                <a:solidFill>
                  <a:srgbClr val="000000"/>
                </a:solidFill>
                <a:latin typeface="Arial" panose="020B0604020202020204" pitchFamily="34" charset="0"/>
              </a:rPr>
              <a:t>, there are no federal regulations that require testing of drinking water </a:t>
            </a:r>
            <a:r>
              <a:rPr lang="en-US" sz="1600" dirty="0" err="1">
                <a:solidFill>
                  <a:srgbClr val="000000"/>
                </a:solidFill>
                <a:latin typeface="Arial" panose="020B0604020202020204" pitchFamily="34" charset="0"/>
              </a:rPr>
              <a:t>inschools</a:t>
            </a:r>
            <a:r>
              <a:rPr lang="en-US" sz="1600" dirty="0">
                <a:solidFill>
                  <a:srgbClr val="000000"/>
                </a:solidFill>
                <a:latin typeface="Arial" panose="020B0604020202020204" pitchFamily="34" charset="0"/>
              </a:rPr>
              <a:t> and childcare facilities that do not own or operate their own public </a:t>
            </a:r>
            <a:r>
              <a:rPr lang="en-US" sz="1600" dirty="0" err="1">
                <a:solidFill>
                  <a:srgbClr val="000000"/>
                </a:solidFill>
                <a:latin typeface="Arial" panose="020B0604020202020204" pitchFamily="34" charset="0"/>
              </a:rPr>
              <a:t>watersystem</a:t>
            </a:r>
            <a:r>
              <a:rPr lang="en-US" sz="1600" dirty="0">
                <a:solidFill>
                  <a:srgbClr val="000000"/>
                </a:solidFill>
                <a:latin typeface="Arial" panose="020B0604020202020204" pitchFamily="34" charset="0"/>
              </a:rPr>
              <a:t>. With the funding appropriated under section 1464(d) of the federal </a:t>
            </a:r>
            <a:r>
              <a:rPr lang="en-US" sz="1600" dirty="0" err="1">
                <a:solidFill>
                  <a:srgbClr val="000000"/>
                </a:solidFill>
                <a:latin typeface="Arial" panose="020B0604020202020204" pitchFamily="34" charset="0"/>
              </a:rPr>
              <a:t>SafeDrinking</a:t>
            </a:r>
            <a:r>
              <a:rPr lang="en-US" sz="1600" dirty="0">
                <a:solidFill>
                  <a:srgbClr val="000000"/>
                </a:solidFill>
                <a:latin typeface="Arial" panose="020B0604020202020204" pitchFamily="34" charset="0"/>
              </a:rPr>
              <a:t> Water Act, amended by the WIIN Act section 2107, Florida has </a:t>
            </a:r>
            <a:r>
              <a:rPr lang="en-US" sz="1600" dirty="0" err="1">
                <a:solidFill>
                  <a:srgbClr val="000000"/>
                </a:solidFill>
                <a:latin typeface="Arial" panose="020B0604020202020204" pitchFamily="34" charset="0"/>
              </a:rPr>
              <a:t>establisheda</a:t>
            </a:r>
            <a:r>
              <a:rPr lang="en-US" sz="1600" dirty="0">
                <a:solidFill>
                  <a:srgbClr val="000000"/>
                </a:solidFill>
                <a:latin typeface="Arial" panose="020B0604020202020204" pitchFamily="34" charset="0"/>
              </a:rPr>
              <a:t> volunteer-based program for testing drinking water lead levels in schools </a:t>
            </a:r>
            <a:r>
              <a:rPr lang="en-US" sz="1600" dirty="0" err="1">
                <a:solidFill>
                  <a:srgbClr val="000000"/>
                </a:solidFill>
                <a:latin typeface="Arial" panose="020B0604020202020204" pitchFamily="34" charset="0"/>
              </a:rPr>
              <a:t>andchildcare</a:t>
            </a:r>
            <a:r>
              <a:rPr lang="en-US" sz="1600" dirty="0">
                <a:solidFill>
                  <a:srgbClr val="000000"/>
                </a:solidFill>
                <a:latin typeface="Arial" panose="020B0604020202020204" pitchFamily="34" charset="0"/>
              </a:rPr>
              <a:t> facilities.</a:t>
            </a:r>
          </a:p>
          <a:p>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What is the U.S. Environmental Protection Agency’s (EPA’s) 3Ts </a:t>
            </a:r>
            <a:r>
              <a:rPr lang="en-US" sz="1600" b="1" dirty="0" err="1">
                <a:solidFill>
                  <a:srgbClr val="000000"/>
                </a:solidFill>
                <a:latin typeface="Arial" panose="020B0604020202020204" pitchFamily="34" charset="0"/>
              </a:rPr>
              <a:t>program?</a:t>
            </a:r>
            <a:r>
              <a:rPr lang="en-US" sz="1600" dirty="0" err="1">
                <a:solidFill>
                  <a:srgbClr val="000000"/>
                </a:solidFill>
                <a:latin typeface="Arial" panose="020B0604020202020204" pitchFamily="34" charset="0"/>
              </a:rPr>
              <a:t>EPA’s</a:t>
            </a:r>
            <a:r>
              <a:rPr lang="en-US" sz="1600" dirty="0">
                <a:solidFill>
                  <a:srgbClr val="000000"/>
                </a:solidFill>
                <a:latin typeface="Arial" panose="020B0604020202020204" pitchFamily="34" charset="0"/>
              </a:rPr>
              <a:t> </a:t>
            </a:r>
            <a:r>
              <a:rPr lang="en-US" sz="1600" i="1" dirty="0">
                <a:solidFill>
                  <a:srgbClr val="000000"/>
                </a:solidFill>
                <a:latin typeface="Arial" panose="020B0604020202020204" pitchFamily="34" charset="0"/>
              </a:rPr>
              <a:t>3Ts Program for Reducing Lead in Drinking Water in Schools and Child </a:t>
            </a:r>
            <a:r>
              <a:rPr lang="en-US" sz="1600" i="1" dirty="0" err="1">
                <a:solidFill>
                  <a:srgbClr val="000000"/>
                </a:solidFill>
                <a:latin typeface="Arial" panose="020B0604020202020204" pitchFamily="34" charset="0"/>
              </a:rPr>
              <a:t>CareFacilities</a:t>
            </a:r>
            <a:r>
              <a:rPr lang="en-US" sz="1600" i="1" dirty="0">
                <a:solidFill>
                  <a:srgbClr val="000000"/>
                </a:solidFill>
                <a:latin typeface="Arial" panose="020B0604020202020204" pitchFamily="34" charset="0"/>
              </a:rPr>
              <a:t> </a:t>
            </a:r>
            <a:r>
              <a:rPr lang="en-US" sz="1600" dirty="0">
                <a:solidFill>
                  <a:srgbClr val="000000"/>
                </a:solidFill>
                <a:latin typeface="Arial" panose="020B0604020202020204" pitchFamily="34" charset="0"/>
              </a:rPr>
              <a:t>was developed to assist schools and childcare facilities with lead in </a:t>
            </a:r>
            <a:r>
              <a:rPr lang="en-US" sz="1600" dirty="0" err="1">
                <a:solidFill>
                  <a:srgbClr val="000000"/>
                </a:solidFill>
                <a:latin typeface="Arial" panose="020B0604020202020204" pitchFamily="34" charset="0"/>
              </a:rPr>
              <a:t>theirdrinking</a:t>
            </a:r>
            <a:r>
              <a:rPr lang="en-US" sz="1600" dirty="0">
                <a:solidFill>
                  <a:srgbClr val="000000"/>
                </a:solidFill>
                <a:latin typeface="Arial" panose="020B0604020202020204" pitchFamily="34" charset="0"/>
              </a:rPr>
              <a:t> water, and to implement prevention programs using a “3Ts” </a:t>
            </a:r>
            <a:r>
              <a:rPr lang="en-US" sz="1600" dirty="0" err="1">
                <a:solidFill>
                  <a:srgbClr val="000000"/>
                </a:solidFill>
                <a:latin typeface="Arial" panose="020B0604020202020204" pitchFamily="34" charset="0"/>
              </a:rPr>
              <a:t>approachincluding</a:t>
            </a:r>
            <a:r>
              <a:rPr lang="en-US" sz="1600" dirty="0">
                <a:solidFill>
                  <a:srgbClr val="000000"/>
                </a:solidFill>
                <a:latin typeface="Arial" panose="020B0604020202020204" pitchFamily="34" charset="0"/>
              </a:rPr>
              <a:t> Training, Testing, and Taking Action. It is intended for use by </a:t>
            </a:r>
            <a:r>
              <a:rPr lang="en-US" sz="1600" dirty="0" err="1">
                <a:solidFill>
                  <a:srgbClr val="000000"/>
                </a:solidFill>
                <a:latin typeface="Arial" panose="020B0604020202020204" pitchFamily="34" charset="0"/>
              </a:rPr>
              <a:t>schoolofficials</a:t>
            </a:r>
            <a:r>
              <a:rPr lang="en-US" sz="1600" dirty="0">
                <a:solidFill>
                  <a:srgbClr val="000000"/>
                </a:solidFill>
                <a:latin typeface="Arial" panose="020B0604020202020204" pitchFamily="34" charset="0"/>
              </a:rPr>
              <a:t> interested in reducing lead exposure</a:t>
            </a:r>
            <a:r>
              <a:rPr lang="en-US" sz="1600" b="1" dirty="0">
                <a:solidFill>
                  <a:srgbClr val="000000"/>
                </a:solidFill>
                <a:latin typeface="Arial" panose="020B0604020202020204" pitchFamily="34" charset="0"/>
              </a:rPr>
              <a:t>.</a:t>
            </a:r>
            <a:endParaRPr lang="en-US" sz="1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03958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CD76-8519-4F2E-AA6B-8C3CF8C4B12A}"/>
              </a:ext>
            </a:extLst>
          </p:cNvPr>
          <p:cNvSpPr>
            <a:spLocks noGrp="1"/>
          </p:cNvSpPr>
          <p:nvPr>
            <p:ph type="title"/>
          </p:nvPr>
        </p:nvSpPr>
        <p:spPr/>
        <p:txBody>
          <a:bodyPr/>
          <a:lstStyle/>
          <a:p>
            <a:r>
              <a:rPr lang="en-US" dirty="0"/>
              <a:t>Water systems assurance of water quality</a:t>
            </a:r>
          </a:p>
        </p:txBody>
      </p:sp>
      <p:sp>
        <p:nvSpPr>
          <p:cNvPr id="3" name="Content Placeholder 2">
            <a:extLst>
              <a:ext uri="{FF2B5EF4-FFF2-40B4-BE49-F238E27FC236}">
                <a16:creationId xmlns:a16="http://schemas.microsoft.com/office/drawing/2014/main" id="{B1ECBDE0-0B00-44BD-B48C-290D1E25A085}"/>
              </a:ext>
            </a:extLst>
          </p:cNvPr>
          <p:cNvSpPr>
            <a:spLocks noGrp="1"/>
          </p:cNvSpPr>
          <p:nvPr>
            <p:ph sz="quarter" idx="13"/>
          </p:nvPr>
        </p:nvSpPr>
        <p:spPr/>
        <p:txBody>
          <a:bodyPr/>
          <a:lstStyle/>
          <a:p>
            <a:r>
              <a:rPr lang="en-US" dirty="0"/>
              <a:t>Since we know that Lead isn’t in the raw or our finished water, we wanted to demonstrate that to parents that may not have known that with a POE sample at each sampled school.  That hasn’t worked well!</a:t>
            </a:r>
          </a:p>
          <a:p>
            <a:r>
              <a:rPr lang="en-US" dirty="0"/>
              <a:t>WE suggested to water systems for representative of water in the main to not sample from Backflow preventor, hydrant, outside hose bib of house.  We had 12 very high POE levels—where do you think they were sampled from?</a:t>
            </a:r>
          </a:p>
          <a:p>
            <a:r>
              <a:rPr lang="en-US" dirty="0"/>
              <a:t>So, we scrapped proactive POE sampling and will do now if needed with oversight</a:t>
            </a:r>
          </a:p>
        </p:txBody>
      </p:sp>
    </p:spTree>
    <p:extLst>
      <p:ext uri="{BB962C8B-B14F-4D97-AF65-F5344CB8AC3E}">
        <p14:creationId xmlns:p14="http://schemas.microsoft.com/office/powerpoint/2010/main" val="4028163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7F1E9-DE26-41BC-85F1-9B2E8E1743CF}"/>
              </a:ext>
            </a:extLst>
          </p:cNvPr>
          <p:cNvSpPr>
            <a:spLocks noGrp="1"/>
          </p:cNvSpPr>
          <p:nvPr>
            <p:ph type="title"/>
          </p:nvPr>
        </p:nvSpPr>
        <p:spPr/>
        <p:txBody>
          <a:bodyPr/>
          <a:lstStyle/>
          <a:p>
            <a:r>
              <a:rPr lang="en-US" dirty="0"/>
              <a:t>Letter you will get related to volunteer in your service area</a:t>
            </a:r>
          </a:p>
        </p:txBody>
      </p:sp>
      <p:sp>
        <p:nvSpPr>
          <p:cNvPr id="3" name="Content Placeholder 2">
            <a:extLst>
              <a:ext uri="{FF2B5EF4-FFF2-40B4-BE49-F238E27FC236}">
                <a16:creationId xmlns:a16="http://schemas.microsoft.com/office/drawing/2014/main" id="{B822A068-1CB3-4343-B9FC-BC494799E7D2}"/>
              </a:ext>
            </a:extLst>
          </p:cNvPr>
          <p:cNvSpPr>
            <a:spLocks noGrp="1"/>
          </p:cNvSpPr>
          <p:nvPr>
            <p:ph sz="quarter" idx="13"/>
          </p:nvPr>
        </p:nvSpPr>
        <p:spPr>
          <a:xfrm>
            <a:off x="397565" y="2108676"/>
            <a:ext cx="11423373" cy="4543915"/>
          </a:xfrm>
        </p:spPr>
        <p:txBody>
          <a:bodyPr>
            <a:normAutofit fontScale="40000" lnSpcReduction="20000"/>
          </a:bodyPr>
          <a:lstStyle/>
          <a:p>
            <a:r>
              <a:rPr lang="en-US" dirty="0"/>
              <a:t>Florida Water Utility,</a:t>
            </a:r>
          </a:p>
          <a:p>
            <a:r>
              <a:rPr lang="en-US" dirty="0"/>
              <a:t> </a:t>
            </a:r>
          </a:p>
          <a:p>
            <a:r>
              <a:rPr lang="en-US" dirty="0"/>
              <a:t>The Florida Lead in Schools and Daycare’s sampling program has a volunteer facility in your community set-up to get some first draw and flushed samples and results.  This program is an effort through the Florida Department of Environmental Protection, Florida Department of Education and the United States Environmental Protection Agency water quality at locations where our kids spend a lot of time and could get high levels of lead in drinking water.  The Florida Rural Water Association is serving as a contractor to the project to get private labs, their samplers and facility staff together to collect the samples.  </a:t>
            </a:r>
          </a:p>
          <a:p>
            <a:r>
              <a:rPr lang="en-US" dirty="0"/>
              <a:t>We are letting you know of the pending sampling in your service area to make you aware of the activity, encourage you to reach out to the facility with offer of assistance to assure sampling is representative, possibly consider installing a Point of Entry Sample tap at the location and take a lead sample the same morning as the facility is sampled.  This will allow you to compare the sample results inside and outside of the building.  Further, the program will reimburse you for the analytical cost of the sample upon submittal of the invoice for payment by the program. </a:t>
            </a:r>
          </a:p>
          <a:p>
            <a:r>
              <a:rPr lang="en-US" dirty="0"/>
              <a:t>We also hope you will assist the facility with sample result communications to the public and advice on remediation if any is warranted from the results.  As we know the lead sample results if normally from the fixture or the building piping but without a sample representative of the water in your systems and going into the building your water utility may get bad publicity and blame for any elevated sample results. </a:t>
            </a:r>
          </a:p>
          <a:p>
            <a:r>
              <a:rPr lang="en-US" dirty="0"/>
              <a:t>The facility where the lead samples will be performed is _____________________________________</a:t>
            </a:r>
          </a:p>
          <a:p>
            <a:r>
              <a:rPr lang="en-US" dirty="0"/>
              <a:t>We expect this sampling to occur on___________________________________________________</a:t>
            </a:r>
          </a:p>
          <a:p>
            <a:r>
              <a:rPr lang="en-US" dirty="0"/>
              <a:t> </a:t>
            </a:r>
          </a:p>
          <a:p>
            <a:r>
              <a:rPr lang="en-US" dirty="0"/>
              <a:t>Thank you for your efforts and 24/7 work to protect public health in your community.</a:t>
            </a:r>
          </a:p>
          <a:p>
            <a:r>
              <a:rPr lang="en-US" dirty="0"/>
              <a:t> </a:t>
            </a:r>
          </a:p>
          <a:p>
            <a:r>
              <a:rPr lang="en-US" dirty="0"/>
              <a:t>Respectfully,</a:t>
            </a:r>
          </a:p>
          <a:p>
            <a:r>
              <a:rPr lang="en-US" dirty="0"/>
              <a:t> </a:t>
            </a:r>
          </a:p>
          <a:p>
            <a:r>
              <a:rPr lang="en-US" dirty="0"/>
              <a:t>Gary Williams, Executive Director,</a:t>
            </a:r>
          </a:p>
          <a:p>
            <a:r>
              <a:rPr lang="en-US" dirty="0"/>
              <a:t>Florida Rural Water Association</a:t>
            </a:r>
          </a:p>
          <a:p>
            <a:endParaRPr lang="en-US" dirty="0"/>
          </a:p>
        </p:txBody>
      </p:sp>
    </p:spTree>
    <p:extLst>
      <p:ext uri="{BB962C8B-B14F-4D97-AF65-F5344CB8AC3E}">
        <p14:creationId xmlns:p14="http://schemas.microsoft.com/office/powerpoint/2010/main" val="337338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99CA3-37BE-4357-B1A8-3A6C164FBDAB}"/>
              </a:ext>
            </a:extLst>
          </p:cNvPr>
          <p:cNvSpPr>
            <a:spLocks noGrp="1"/>
          </p:cNvSpPr>
          <p:nvPr>
            <p:ph type="title"/>
          </p:nvPr>
        </p:nvSpPr>
        <p:spPr/>
        <p:txBody>
          <a:bodyPr/>
          <a:lstStyle/>
          <a:p>
            <a:r>
              <a:rPr lang="en-US" dirty="0"/>
              <a:t>Will leave copies in the back for handout of stuff hard to see on screen</a:t>
            </a:r>
          </a:p>
        </p:txBody>
      </p:sp>
    </p:spTree>
    <p:extLst>
      <p:ext uri="{BB962C8B-B14F-4D97-AF65-F5344CB8AC3E}">
        <p14:creationId xmlns:p14="http://schemas.microsoft.com/office/powerpoint/2010/main" val="880856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46" name="Picture 2">
            <a:extLst>
              <a:ext uri="{FF2B5EF4-FFF2-40B4-BE49-F238E27FC236}">
                <a16:creationId xmlns:a16="http://schemas.microsoft.com/office/drawing/2014/main" id="{22790EC5-ACA7-4536-8066-B60199F3C6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7">
            <a:extLst>
              <a:ext uri="{FF2B5EF4-FFF2-40B4-BE49-F238E27FC236}">
                <a16:creationId xmlns:a16="http://schemas.microsoft.com/office/drawing/2014/main" id="{CAD20AEA-7CAF-4A83-BE2E-EAF010B8B7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50" name="Rectangle 49">
            <a:extLst>
              <a:ext uri="{FF2B5EF4-FFF2-40B4-BE49-F238E27FC236}">
                <a16:creationId xmlns:a16="http://schemas.microsoft.com/office/drawing/2014/main" id="{2255CADE-DCE0-447F-B290-2AE78E5E5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2" name="Picture 2">
            <a:extLst>
              <a:ext uri="{FF2B5EF4-FFF2-40B4-BE49-F238E27FC236}">
                <a16:creationId xmlns:a16="http://schemas.microsoft.com/office/drawing/2014/main" id="{240987D2-7FAC-4B65-A97B-0EAADE73BB3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30627"/>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Placeholder 5" descr="Science Lab">
            <a:extLst>
              <a:ext uri="{FF2B5EF4-FFF2-40B4-BE49-F238E27FC236}">
                <a16:creationId xmlns:a16="http://schemas.microsoft.com/office/drawing/2014/main" id="{2543122C-30CE-4CD2-B15E-CA20AE39CC4D}"/>
              </a:ext>
            </a:extLst>
          </p:cNvPr>
          <p:cNvPicPr>
            <a:picLocks noGrp="1" noChangeAspect="1"/>
          </p:cNvPicPr>
          <p:nvPr>
            <p:ph type="pic" idx="1"/>
          </p:nvPr>
        </p:nvPicPr>
        <p:blipFill rotWithShape="1">
          <a:blip r:embed="rId5" cstate="email">
            <a:extLst>
              <a:ext uri="{28A0092B-C50C-407E-A947-70E740481C1C}">
                <a14:useLocalDpi xmlns:a14="http://schemas.microsoft.com/office/drawing/2010/main"/>
              </a:ext>
            </a:extLst>
          </a:blip>
          <a:srcRect l="7364" r="2" b="2"/>
          <a:stretch/>
        </p:blipFill>
        <p:spPr>
          <a:xfrm>
            <a:off x="8860" y="10"/>
            <a:ext cx="6924201" cy="6857990"/>
          </a:xfrm>
          <a:prstGeom prst="rect">
            <a:avLst/>
          </a:prstGeom>
        </p:spPr>
      </p:pic>
      <p:sp>
        <p:nvSpPr>
          <p:cNvPr id="54" name="Rectangle 53">
            <a:extLst>
              <a:ext uri="{FF2B5EF4-FFF2-40B4-BE49-F238E27FC236}">
                <a16:creationId xmlns:a16="http://schemas.microsoft.com/office/drawing/2014/main" id="{4245587C-701C-48A1-9B6B-10C3DF81A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3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6" name="Picture 55">
            <a:extLst>
              <a:ext uri="{FF2B5EF4-FFF2-40B4-BE49-F238E27FC236}">
                <a16:creationId xmlns:a16="http://schemas.microsoft.com/office/drawing/2014/main" id="{2E5CF545-7AAF-4A13-8871-089E929E85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8860" y="0"/>
            <a:ext cx="12192000" cy="6858000"/>
          </a:xfrm>
          <a:prstGeom prst="rect">
            <a:avLst/>
          </a:prstGeom>
        </p:spPr>
      </p:pic>
      <p:sp>
        <p:nvSpPr>
          <p:cNvPr id="2" name="Title 1">
            <a:extLst>
              <a:ext uri="{FF2B5EF4-FFF2-40B4-BE49-F238E27FC236}">
                <a16:creationId xmlns:a16="http://schemas.microsoft.com/office/drawing/2014/main" id="{12B77B0A-41A1-428C-897D-2AEE4B4A56BD}"/>
              </a:ext>
            </a:extLst>
          </p:cNvPr>
          <p:cNvSpPr>
            <a:spLocks noGrp="1"/>
          </p:cNvSpPr>
          <p:nvPr>
            <p:ph type="title"/>
          </p:nvPr>
        </p:nvSpPr>
        <p:spPr>
          <a:xfrm>
            <a:off x="7570382" y="1358901"/>
            <a:ext cx="3707844" cy="2730498"/>
          </a:xfrm>
        </p:spPr>
        <p:txBody>
          <a:bodyPr vert="horz" lIns="91440" tIns="45720" rIns="91440" bIns="45720" rtlCol="0" anchor="b">
            <a:normAutofit/>
          </a:bodyPr>
          <a:lstStyle/>
          <a:p>
            <a:r>
              <a:rPr lang="en-US" sz="4800" dirty="0"/>
              <a:t>Questions and/or input?</a:t>
            </a:r>
          </a:p>
        </p:txBody>
      </p:sp>
      <p:sp>
        <p:nvSpPr>
          <p:cNvPr id="4" name="Text Placeholder 3">
            <a:extLst>
              <a:ext uri="{FF2B5EF4-FFF2-40B4-BE49-F238E27FC236}">
                <a16:creationId xmlns:a16="http://schemas.microsoft.com/office/drawing/2014/main" id="{038BA689-20E2-4C6E-9788-5A871F3D197B}"/>
              </a:ext>
            </a:extLst>
          </p:cNvPr>
          <p:cNvSpPr>
            <a:spLocks noGrp="1"/>
          </p:cNvSpPr>
          <p:nvPr>
            <p:ph type="body" sz="half" idx="2"/>
          </p:nvPr>
        </p:nvSpPr>
        <p:spPr>
          <a:xfrm>
            <a:off x="7676707" y="4165601"/>
            <a:ext cx="3487479" cy="789172"/>
          </a:xfrm>
        </p:spPr>
        <p:txBody>
          <a:bodyPr vert="horz" lIns="91440" tIns="45720" rIns="91440" bIns="45720" rtlCol="0">
            <a:normAutofit/>
          </a:bodyPr>
          <a:lstStyle/>
          <a:p>
            <a:r>
              <a:rPr lang="en-US" sz="2200" dirty="0">
                <a:solidFill>
                  <a:schemeClr val="bg1">
                    <a:lumMod val="50000"/>
                  </a:schemeClr>
                </a:solidFill>
              </a:rPr>
              <a:t>FRWA@frwa.net</a:t>
            </a:r>
          </a:p>
        </p:txBody>
      </p:sp>
    </p:spTree>
    <p:extLst>
      <p:ext uri="{BB962C8B-B14F-4D97-AF65-F5344CB8AC3E}">
        <p14:creationId xmlns:p14="http://schemas.microsoft.com/office/powerpoint/2010/main" val="298461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5486-3F04-444D-9FE6-D2E5B93FD4E9}"/>
              </a:ext>
            </a:extLst>
          </p:cNvPr>
          <p:cNvSpPr>
            <a:spLocks noGrp="1"/>
          </p:cNvSpPr>
          <p:nvPr>
            <p:ph type="title"/>
          </p:nvPr>
        </p:nvSpPr>
        <p:spPr/>
        <p:txBody>
          <a:bodyPr/>
          <a:lstStyle/>
          <a:p>
            <a:r>
              <a:rPr lang="en-US" dirty="0"/>
              <a:t>Proposed revisions to the existing EPA Lead and Copper Rule</a:t>
            </a:r>
          </a:p>
        </p:txBody>
      </p:sp>
      <p:sp>
        <p:nvSpPr>
          <p:cNvPr id="3" name="Content Placeholder 2">
            <a:extLst>
              <a:ext uri="{FF2B5EF4-FFF2-40B4-BE49-F238E27FC236}">
                <a16:creationId xmlns:a16="http://schemas.microsoft.com/office/drawing/2014/main" id="{4E4E1812-0B22-47F9-9725-71EAF56B3EAA}"/>
              </a:ext>
            </a:extLst>
          </p:cNvPr>
          <p:cNvSpPr>
            <a:spLocks noGrp="1"/>
          </p:cNvSpPr>
          <p:nvPr>
            <p:ph sz="quarter" idx="13"/>
          </p:nvPr>
        </p:nvSpPr>
        <p:spPr/>
        <p:txBody>
          <a:bodyPr/>
          <a:lstStyle/>
          <a:p>
            <a:r>
              <a:rPr lang="en-US" dirty="0"/>
              <a:t>The Trump administration released a new proposed rule that had not been adopted and the Biden administration pulled back into EPA to further revise.  Expect additional burdens when released again.</a:t>
            </a:r>
          </a:p>
          <a:p>
            <a:r>
              <a:rPr lang="en-US" dirty="0"/>
              <a:t>The revised version proposed all schools in your water system service are be sampled by the water system and sites added to your approved sampling plan.  Although we have opposed that requirement, we expect it to happen anyway!</a:t>
            </a:r>
          </a:p>
          <a:p>
            <a:r>
              <a:rPr lang="en-US" dirty="0"/>
              <a:t>Possible other considerations???   Water Utility remediation?, Access? Water age reduction?—etc. </a:t>
            </a:r>
          </a:p>
        </p:txBody>
      </p:sp>
    </p:spTree>
    <p:extLst>
      <p:ext uri="{BB962C8B-B14F-4D97-AF65-F5344CB8AC3E}">
        <p14:creationId xmlns:p14="http://schemas.microsoft.com/office/powerpoint/2010/main" val="421647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F4DB63-A191-45D9-8A53-9B18F8FE2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0BB8E50-9569-495A-A548-A5AD5055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6F26545-4582-4DBE-973B-ED1BC9CBD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91"/>
            <a:ext cx="12188952" cy="2286002"/>
          </a:xfrm>
          <a:prstGeom prst="rect">
            <a:avLst/>
          </a:prstGeom>
          <a:solidFill>
            <a:schemeClr val="tx1"/>
          </a:solidFill>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47A6981-7EBF-4F2B-BD20-3124170BF88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7037" b="73004"/>
          <a:stretch/>
        </p:blipFill>
        <p:spPr>
          <a:xfrm>
            <a:off x="77277" y="-1"/>
            <a:ext cx="1272021" cy="841175"/>
          </a:xfrm>
          <a:prstGeom prst="rect">
            <a:avLst/>
          </a:prstGeom>
        </p:spPr>
      </p:pic>
      <p:pic>
        <p:nvPicPr>
          <p:cNvPr id="16" name="Picture 15">
            <a:extLst>
              <a:ext uri="{FF2B5EF4-FFF2-40B4-BE49-F238E27FC236}">
                <a16:creationId xmlns:a16="http://schemas.microsoft.com/office/drawing/2014/main" id="{6497DCFF-C2AA-4065-BFCF-1E7535B0D8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55924" t="86960" r="29150"/>
          <a:stretch/>
        </p:blipFill>
        <p:spPr>
          <a:xfrm>
            <a:off x="11061755" y="-1"/>
            <a:ext cx="1127197" cy="553967"/>
          </a:xfrm>
          <a:prstGeom prst="rect">
            <a:avLst/>
          </a:prstGeom>
        </p:spPr>
      </p:pic>
      <p:pic>
        <p:nvPicPr>
          <p:cNvPr id="18" name="Picture 17">
            <a:extLst>
              <a:ext uri="{FF2B5EF4-FFF2-40B4-BE49-F238E27FC236}">
                <a16:creationId xmlns:a16="http://schemas.microsoft.com/office/drawing/2014/main" id="{15E1159C-5B31-49A8-A933-C1179723C53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9959" t="72411" r="-74" b="13790"/>
          <a:stretch/>
        </p:blipFill>
        <p:spPr>
          <a:xfrm>
            <a:off x="77277" y="1444827"/>
            <a:ext cx="1096303" cy="841175"/>
          </a:xfrm>
          <a:custGeom>
            <a:avLst/>
            <a:gdLst>
              <a:gd name="connsiteX0" fmla="*/ 0 w 915864"/>
              <a:gd name="connsiteY0" fmla="*/ 0 h 702727"/>
              <a:gd name="connsiteX1" fmla="*/ 915864 w 915864"/>
              <a:gd name="connsiteY1" fmla="*/ 0 h 702727"/>
              <a:gd name="connsiteX2" fmla="*/ 915864 w 915864"/>
              <a:gd name="connsiteY2" fmla="*/ 702727 h 702727"/>
              <a:gd name="connsiteX3" fmla="*/ 176126 w 915864"/>
              <a:gd name="connsiteY3" fmla="*/ 702727 h 702727"/>
              <a:gd name="connsiteX4" fmla="*/ 175195 w 915864"/>
              <a:gd name="connsiteY4" fmla="*/ 702179 h 702727"/>
              <a:gd name="connsiteX5" fmla="*/ 45222 w 915864"/>
              <a:gd name="connsiteY5" fmla="*/ 592499 h 702727"/>
              <a:gd name="connsiteX6" fmla="*/ 0 w 915864"/>
              <a:gd name="connsiteY6" fmla="*/ 531614 h 70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864" h="702727">
                <a:moveTo>
                  <a:pt x="0" y="0"/>
                </a:moveTo>
                <a:lnTo>
                  <a:pt x="915864" y="0"/>
                </a:lnTo>
                <a:lnTo>
                  <a:pt x="915864" y="702727"/>
                </a:lnTo>
                <a:lnTo>
                  <a:pt x="176126" y="702727"/>
                </a:lnTo>
                <a:lnTo>
                  <a:pt x="175195" y="702179"/>
                </a:lnTo>
                <a:cubicBezTo>
                  <a:pt x="126139" y="669596"/>
                  <a:pt x="82453" y="632772"/>
                  <a:pt x="45222" y="592499"/>
                </a:cubicBezTo>
                <a:lnTo>
                  <a:pt x="0" y="531614"/>
                </a:lnTo>
                <a:close/>
              </a:path>
            </a:pathLst>
          </a:custGeom>
        </p:spPr>
      </p:pic>
      <p:pic>
        <p:nvPicPr>
          <p:cNvPr id="20" name="Picture 19">
            <a:extLst>
              <a:ext uri="{FF2B5EF4-FFF2-40B4-BE49-F238E27FC236}">
                <a16:creationId xmlns:a16="http://schemas.microsoft.com/office/drawing/2014/main" id="{DA9BD01A-0D38-48EA-98E5-BB66386F39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524" t="71774" r="2564"/>
          <a:stretch/>
        </p:blipFill>
        <p:spPr>
          <a:xfrm>
            <a:off x="11036686" y="1071807"/>
            <a:ext cx="1155314" cy="1230086"/>
          </a:xfrm>
          <a:prstGeom prst="rect">
            <a:avLst/>
          </a:prstGeom>
        </p:spPr>
      </p:pic>
      <p:sp>
        <p:nvSpPr>
          <p:cNvPr id="2" name="Title 1">
            <a:extLst>
              <a:ext uri="{FF2B5EF4-FFF2-40B4-BE49-F238E27FC236}">
                <a16:creationId xmlns:a16="http://schemas.microsoft.com/office/drawing/2014/main" id="{C093716D-FB93-46AE-A967-254FA3E73063}"/>
              </a:ext>
            </a:extLst>
          </p:cNvPr>
          <p:cNvSpPr>
            <a:spLocks noGrp="1"/>
          </p:cNvSpPr>
          <p:nvPr>
            <p:ph type="title"/>
          </p:nvPr>
        </p:nvSpPr>
        <p:spPr>
          <a:xfrm>
            <a:off x="913775" y="439924"/>
            <a:ext cx="10364451" cy="1437937"/>
          </a:xfrm>
        </p:spPr>
        <p:txBody>
          <a:bodyPr>
            <a:normAutofit/>
          </a:bodyPr>
          <a:lstStyle/>
          <a:p>
            <a:r>
              <a:rPr lang="en-US" dirty="0">
                <a:solidFill>
                  <a:schemeClr val="bg1"/>
                </a:solidFill>
              </a:rPr>
              <a:t>We all want to improve and protect public health—our Children</a:t>
            </a:r>
          </a:p>
        </p:txBody>
      </p:sp>
      <p:sp>
        <p:nvSpPr>
          <p:cNvPr id="3" name="Content Placeholder 2">
            <a:extLst>
              <a:ext uri="{FF2B5EF4-FFF2-40B4-BE49-F238E27FC236}">
                <a16:creationId xmlns:a16="http://schemas.microsoft.com/office/drawing/2014/main" id="{A779EA1D-7D31-464B-BD2B-1713BA09F6C3}"/>
              </a:ext>
            </a:extLst>
          </p:cNvPr>
          <p:cNvSpPr>
            <a:spLocks noGrp="1"/>
          </p:cNvSpPr>
          <p:nvPr>
            <p:ph sz="quarter" idx="13"/>
          </p:nvPr>
        </p:nvSpPr>
        <p:spPr>
          <a:xfrm>
            <a:off x="913774" y="2705878"/>
            <a:ext cx="10363826" cy="3085322"/>
          </a:xfrm>
        </p:spPr>
        <p:txBody>
          <a:bodyPr anchor="ctr">
            <a:normAutofit/>
          </a:bodyPr>
          <a:lstStyle/>
          <a:p>
            <a:r>
              <a:rPr lang="en-US" dirty="0"/>
              <a:t>The current EPA, FDEP, FDOH, FDOE, FDCF program/partnership IS TO HELP SCHOOLS AND Childcares with no cost sampling to identify potential issues and address them.  </a:t>
            </a:r>
          </a:p>
          <a:p>
            <a:r>
              <a:rPr lang="en-US" dirty="0"/>
              <a:t>We need water system and your help in spreading the word, encouraging your county School districts and childcares to volunteer and sign up for this no cost sampling program.  Please contact them!!!!!!!!!!!!!!</a:t>
            </a:r>
          </a:p>
        </p:txBody>
      </p:sp>
    </p:spTree>
    <p:extLst>
      <p:ext uri="{BB962C8B-B14F-4D97-AF65-F5344CB8AC3E}">
        <p14:creationId xmlns:p14="http://schemas.microsoft.com/office/powerpoint/2010/main" val="82449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31AA009-40AD-4098-8AE7-680CA35C6E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2" name="Rectangle 11">
            <a:extLst>
              <a:ext uri="{FF2B5EF4-FFF2-40B4-BE49-F238E27FC236}">
                <a16:creationId xmlns:a16="http://schemas.microsoft.com/office/drawing/2014/main" id="{864672EB-02A8-48AB-BCFB-00B78DBA6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55A803-13A1-44E9-ACA9-889A5CC39B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BC82C52F-0333-430E-AF00-FA48A518A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286708"/>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BE9CCFFE-A385-4D35-8504-960F050EF7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76269"/>
          <a:stretch/>
        </p:blipFill>
        <p:spPr>
          <a:xfrm>
            <a:off x="0" y="0"/>
            <a:ext cx="12192000" cy="1627464"/>
          </a:xfrm>
          <a:prstGeom prst="rect">
            <a:avLst/>
          </a:prstGeom>
        </p:spPr>
      </p:pic>
      <p:pic>
        <p:nvPicPr>
          <p:cNvPr id="20" name="Picture 19">
            <a:extLst>
              <a:ext uri="{FF2B5EF4-FFF2-40B4-BE49-F238E27FC236}">
                <a16:creationId xmlns:a16="http://schemas.microsoft.com/office/drawing/2014/main" id="{1AD41804-3572-46FD-8124-D3079B64271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48251" t="72447" r="32841"/>
          <a:stretch/>
        </p:blipFill>
        <p:spPr>
          <a:xfrm>
            <a:off x="6526134" y="3384053"/>
            <a:ext cx="2305206"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22" name="Picture 21">
            <a:extLst>
              <a:ext uri="{FF2B5EF4-FFF2-40B4-BE49-F238E27FC236}">
                <a16:creationId xmlns:a16="http://schemas.microsoft.com/office/drawing/2014/main" id="{5316A1D8-3445-4B94-B595-2285C05EEE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25269" t="72447" r="62822"/>
          <a:stretch/>
        </p:blipFill>
        <p:spPr>
          <a:xfrm>
            <a:off x="5443064" y="3371019"/>
            <a:ext cx="1451918"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24" name="Picture 23">
            <a:extLst>
              <a:ext uri="{FF2B5EF4-FFF2-40B4-BE49-F238E27FC236}">
                <a16:creationId xmlns:a16="http://schemas.microsoft.com/office/drawing/2014/main" id="{2FA7483C-C90B-453F-AB53-60D8FDE6D3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445" t="47340"/>
          <a:stretch/>
        </p:blipFill>
        <p:spPr>
          <a:xfrm>
            <a:off x="8965579" y="1675248"/>
            <a:ext cx="3237619" cy="3611460"/>
          </a:xfrm>
          <a:custGeom>
            <a:avLst/>
            <a:gdLst>
              <a:gd name="connsiteX0" fmla="*/ 2237500 w 3237619"/>
              <a:gd name="connsiteY0" fmla="*/ 2921316 h 3611460"/>
              <a:gd name="connsiteX1" fmla="*/ 2237500 w 3237619"/>
              <a:gd name="connsiteY1" fmla="*/ 3598426 h 3611460"/>
              <a:gd name="connsiteX2" fmla="*/ 2563236 w 3237619"/>
              <a:gd name="connsiteY2" fmla="*/ 3598426 h 3611460"/>
              <a:gd name="connsiteX3" fmla="*/ 2563236 w 3237619"/>
              <a:gd name="connsiteY3" fmla="*/ 2921316 h 3611460"/>
              <a:gd name="connsiteX4" fmla="*/ 0 w 3237619"/>
              <a:gd name="connsiteY4" fmla="*/ 0 h 3611460"/>
              <a:gd name="connsiteX5" fmla="*/ 3237619 w 3237619"/>
              <a:gd name="connsiteY5" fmla="*/ 0 h 3611460"/>
              <a:gd name="connsiteX6" fmla="*/ 3237619 w 3237619"/>
              <a:gd name="connsiteY6" fmla="*/ 3611460 h 3611460"/>
              <a:gd name="connsiteX7" fmla="*/ 557562 w 3237619"/>
              <a:gd name="connsiteY7" fmla="*/ 3611460 h 3611460"/>
              <a:gd name="connsiteX8" fmla="*/ 557562 w 3237619"/>
              <a:gd name="connsiteY8" fmla="*/ 2822752 h 3611460"/>
              <a:gd name="connsiteX9" fmla="*/ 0 w 3237619"/>
              <a:gd name="connsiteY9" fmla="*/ 2822752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7619" h="3611460">
                <a:moveTo>
                  <a:pt x="2237500" y="2921316"/>
                </a:moveTo>
                <a:lnTo>
                  <a:pt x="2237500" y="3598426"/>
                </a:lnTo>
                <a:lnTo>
                  <a:pt x="2563236" y="3598426"/>
                </a:lnTo>
                <a:lnTo>
                  <a:pt x="2563236" y="2921316"/>
                </a:lnTo>
                <a:close/>
                <a:moveTo>
                  <a:pt x="0" y="0"/>
                </a:moveTo>
                <a:lnTo>
                  <a:pt x="3237619" y="0"/>
                </a:lnTo>
                <a:lnTo>
                  <a:pt x="3237619" y="3611460"/>
                </a:lnTo>
                <a:lnTo>
                  <a:pt x="557562" y="3611460"/>
                </a:lnTo>
                <a:lnTo>
                  <a:pt x="557562" y="2822752"/>
                </a:lnTo>
                <a:lnTo>
                  <a:pt x="0" y="2822752"/>
                </a:lnTo>
                <a:close/>
              </a:path>
            </a:pathLst>
          </a:custGeom>
        </p:spPr>
      </p:pic>
      <p:sp>
        <p:nvSpPr>
          <p:cNvPr id="2" name="Title 1">
            <a:extLst>
              <a:ext uri="{FF2B5EF4-FFF2-40B4-BE49-F238E27FC236}">
                <a16:creationId xmlns:a16="http://schemas.microsoft.com/office/drawing/2014/main" id="{95E4A5A1-731B-48F2-949F-023700C9D5D1}"/>
              </a:ext>
            </a:extLst>
          </p:cNvPr>
          <p:cNvSpPr>
            <a:spLocks noGrp="1"/>
          </p:cNvSpPr>
          <p:nvPr>
            <p:ph type="title"/>
          </p:nvPr>
        </p:nvSpPr>
        <p:spPr>
          <a:xfrm>
            <a:off x="1835233" y="1124125"/>
            <a:ext cx="8689976" cy="1844385"/>
          </a:xfrm>
        </p:spPr>
        <p:txBody>
          <a:bodyPr vert="horz" lIns="91440" tIns="45720" rIns="91440" bIns="45720" rtlCol="0" anchor="b">
            <a:normAutofit/>
          </a:bodyPr>
          <a:lstStyle/>
          <a:p>
            <a:r>
              <a:rPr lang="en-US" sz="4000" dirty="0"/>
              <a:t>How you might approach and encourage participation/improved public health</a:t>
            </a:r>
          </a:p>
        </p:txBody>
      </p:sp>
    </p:spTree>
    <p:extLst>
      <p:ext uri="{BB962C8B-B14F-4D97-AF65-F5344CB8AC3E}">
        <p14:creationId xmlns:p14="http://schemas.microsoft.com/office/powerpoint/2010/main" val="388408526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F447D6-DFAF-4AF9-84AC-E3072A32738F}"/>
              </a:ext>
            </a:extLst>
          </p:cNvPr>
          <p:cNvSpPr>
            <a:spLocks noGrp="1"/>
          </p:cNvSpPr>
          <p:nvPr>
            <p:ph type="title"/>
          </p:nvPr>
        </p:nvSpPr>
        <p:spPr/>
        <p:txBody>
          <a:bodyPr/>
          <a:lstStyle/>
          <a:p>
            <a:r>
              <a:rPr lang="en-US" dirty="0"/>
              <a:t>Partnership dialogue </a:t>
            </a:r>
          </a:p>
        </p:txBody>
      </p:sp>
      <p:sp>
        <p:nvSpPr>
          <p:cNvPr id="5" name="Content Placeholder 4">
            <a:extLst>
              <a:ext uri="{FF2B5EF4-FFF2-40B4-BE49-F238E27FC236}">
                <a16:creationId xmlns:a16="http://schemas.microsoft.com/office/drawing/2014/main" id="{CD099584-DB55-4409-B1A9-763830D39472}"/>
              </a:ext>
            </a:extLst>
          </p:cNvPr>
          <p:cNvSpPr>
            <a:spLocks noGrp="1"/>
          </p:cNvSpPr>
          <p:nvPr>
            <p:ph sz="quarter" idx="13"/>
          </p:nvPr>
        </p:nvSpPr>
        <p:spPr/>
        <p:txBody>
          <a:bodyPr/>
          <a:lstStyle/>
          <a:p>
            <a:r>
              <a:rPr lang="en-US" dirty="0"/>
              <a:t>Provide an education on sources of lead</a:t>
            </a:r>
          </a:p>
          <a:p>
            <a:r>
              <a:rPr lang="en-US" dirty="0"/>
              <a:t>Discuss fixture/faucet/plumbing contributions</a:t>
            </a:r>
          </a:p>
          <a:p>
            <a:r>
              <a:rPr lang="en-US" dirty="0"/>
              <a:t>Discuss 60’s to 80’s construction materials and Souder </a:t>
            </a:r>
          </a:p>
          <a:p>
            <a:r>
              <a:rPr lang="en-US" dirty="0"/>
              <a:t>Discuss water age and stagnation </a:t>
            </a:r>
          </a:p>
          <a:p>
            <a:endParaRPr lang="en-US" dirty="0"/>
          </a:p>
        </p:txBody>
      </p:sp>
      <p:sp>
        <p:nvSpPr>
          <p:cNvPr id="6" name="Content Placeholder 5">
            <a:extLst>
              <a:ext uri="{FF2B5EF4-FFF2-40B4-BE49-F238E27FC236}">
                <a16:creationId xmlns:a16="http://schemas.microsoft.com/office/drawing/2014/main" id="{FE57106F-7797-4EDF-B88D-E6A49D94A502}"/>
              </a:ext>
            </a:extLst>
          </p:cNvPr>
          <p:cNvSpPr>
            <a:spLocks noGrp="1"/>
          </p:cNvSpPr>
          <p:nvPr>
            <p:ph sz="quarter" idx="14"/>
          </p:nvPr>
        </p:nvSpPr>
        <p:spPr/>
        <p:txBody>
          <a:bodyPr/>
          <a:lstStyle/>
          <a:p>
            <a:r>
              <a:rPr lang="en-US" dirty="0"/>
              <a:t>Discuss Flushing after periods of location nonuse</a:t>
            </a:r>
          </a:p>
          <a:p>
            <a:r>
              <a:rPr lang="en-US" dirty="0"/>
              <a:t>Discuss water system partnership and flushing credits after summer, holidays, breaks at locations</a:t>
            </a:r>
          </a:p>
          <a:p>
            <a:r>
              <a:rPr lang="en-US" dirty="0"/>
              <a:t>Help with messaging to parents and public</a:t>
            </a:r>
          </a:p>
          <a:p>
            <a:r>
              <a:rPr lang="en-US" dirty="0"/>
              <a:t>Other? </a:t>
            </a:r>
          </a:p>
        </p:txBody>
      </p:sp>
    </p:spTree>
    <p:extLst>
      <p:ext uri="{BB962C8B-B14F-4D97-AF65-F5344CB8AC3E}">
        <p14:creationId xmlns:p14="http://schemas.microsoft.com/office/powerpoint/2010/main" val="211770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BC4E-A2C9-4B3C-AC95-A118063C81A5}"/>
              </a:ext>
            </a:extLst>
          </p:cNvPr>
          <p:cNvSpPr>
            <a:spLocks noGrp="1"/>
          </p:cNvSpPr>
          <p:nvPr>
            <p:ph type="title"/>
          </p:nvPr>
        </p:nvSpPr>
        <p:spPr/>
        <p:txBody>
          <a:bodyPr/>
          <a:lstStyle/>
          <a:p>
            <a:r>
              <a:rPr lang="en-US" dirty="0"/>
              <a:t>Program Information</a:t>
            </a:r>
          </a:p>
        </p:txBody>
      </p:sp>
      <p:sp>
        <p:nvSpPr>
          <p:cNvPr id="3" name="Content Placeholder 2">
            <a:extLst>
              <a:ext uri="{FF2B5EF4-FFF2-40B4-BE49-F238E27FC236}">
                <a16:creationId xmlns:a16="http://schemas.microsoft.com/office/drawing/2014/main" id="{F478F8E7-5024-4F91-B73E-7D6CC73E45E3}"/>
              </a:ext>
            </a:extLst>
          </p:cNvPr>
          <p:cNvSpPr>
            <a:spLocks noGrp="1"/>
          </p:cNvSpPr>
          <p:nvPr>
            <p:ph idx="1"/>
          </p:nvPr>
        </p:nvSpPr>
        <p:spPr/>
        <p:txBody>
          <a:bodyPr/>
          <a:lstStyle/>
          <a:p>
            <a:r>
              <a:rPr lang="en-US" dirty="0"/>
              <a:t>Each school District or Childcare is allowed to pick the number and sample locations</a:t>
            </a:r>
          </a:p>
          <a:p>
            <a:r>
              <a:rPr lang="en-US" dirty="0"/>
              <a:t>Can pick the Certified lab, if want</a:t>
            </a:r>
          </a:p>
          <a:p>
            <a:r>
              <a:rPr lang="en-US" dirty="0"/>
              <a:t>We suggest first </a:t>
            </a:r>
            <a:r>
              <a:rPr lang="en-US" dirty="0" err="1"/>
              <a:t>draW</a:t>
            </a:r>
            <a:r>
              <a:rPr lang="en-US" dirty="0"/>
              <a:t> AFTER 8 HOURS FROM FLUSHED/USED (LOCATION CAN BE BAGGED IT THAT HELPS) AND A RUNNING SAMPLE OF LIKE 30 SECONDS</a:t>
            </a:r>
          </a:p>
          <a:p>
            <a:r>
              <a:rPr lang="en-US" dirty="0"/>
              <a:t>The school/childcare coordinates with Lab sampler for scheduling and is escorted by facility official—many times </a:t>
            </a:r>
            <a:r>
              <a:rPr lang="en-US" dirty="0" err="1"/>
              <a:t>Maint</a:t>
            </a:r>
            <a:r>
              <a:rPr lang="en-US" dirty="0"/>
              <a:t>. person</a:t>
            </a:r>
          </a:p>
        </p:txBody>
      </p:sp>
    </p:spTree>
    <p:extLst>
      <p:ext uri="{BB962C8B-B14F-4D97-AF65-F5344CB8AC3E}">
        <p14:creationId xmlns:p14="http://schemas.microsoft.com/office/powerpoint/2010/main" val="53623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E50-07F4-41C2-A746-CEFB6D2408B0}"/>
              </a:ext>
            </a:extLst>
          </p:cNvPr>
          <p:cNvSpPr>
            <a:spLocks noGrp="1"/>
          </p:cNvSpPr>
          <p:nvPr>
            <p:ph type="title"/>
          </p:nvPr>
        </p:nvSpPr>
        <p:spPr/>
        <p:txBody>
          <a:bodyPr/>
          <a:lstStyle/>
          <a:p>
            <a:r>
              <a:rPr lang="en-US" dirty="0"/>
              <a:t>If elevated results</a:t>
            </a:r>
          </a:p>
        </p:txBody>
      </p:sp>
      <p:sp>
        <p:nvSpPr>
          <p:cNvPr id="3" name="Content Placeholder 2">
            <a:extLst>
              <a:ext uri="{FF2B5EF4-FFF2-40B4-BE49-F238E27FC236}">
                <a16:creationId xmlns:a16="http://schemas.microsoft.com/office/drawing/2014/main" id="{D07A8B9F-0DC0-474A-A875-C39C4C7B03BC}"/>
              </a:ext>
            </a:extLst>
          </p:cNvPr>
          <p:cNvSpPr>
            <a:spLocks noGrp="1"/>
          </p:cNvSpPr>
          <p:nvPr>
            <p:ph idx="1"/>
          </p:nvPr>
        </p:nvSpPr>
        <p:spPr/>
        <p:txBody>
          <a:bodyPr>
            <a:normAutofit fontScale="92500"/>
          </a:bodyPr>
          <a:lstStyle/>
          <a:p>
            <a:r>
              <a:rPr lang="en-US" dirty="0"/>
              <a:t>Some locations, upon investigation, are determined to be non representative (computer room, janitors closest, closed off rooms and location where kids can’t drink)—So maybe flushed and resampled to be mark as nondrinking locations.</a:t>
            </a:r>
          </a:p>
          <a:p>
            <a:r>
              <a:rPr lang="en-US" dirty="0"/>
              <a:t>Normally drinking water locations are remediated with EPA approved materials (fixture, faucet, drinking fountain—first draw and plumbing if running sample elevation)</a:t>
            </a:r>
          </a:p>
          <a:p>
            <a:r>
              <a:rPr lang="en-US" dirty="0"/>
              <a:t>Elevated location are resampled to assure low level after remediation.  </a:t>
            </a:r>
          </a:p>
          <a:p>
            <a:pPr marL="0" indent="0">
              <a:buNone/>
            </a:pPr>
            <a:r>
              <a:rPr lang="en-US" dirty="0"/>
              <a:t> </a:t>
            </a:r>
          </a:p>
        </p:txBody>
      </p:sp>
    </p:spTree>
    <p:extLst>
      <p:ext uri="{BB962C8B-B14F-4D97-AF65-F5344CB8AC3E}">
        <p14:creationId xmlns:p14="http://schemas.microsoft.com/office/powerpoint/2010/main" val="3141360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820D-B28F-4E82-86B4-8C15411047BE}"/>
              </a:ext>
            </a:extLst>
          </p:cNvPr>
          <p:cNvSpPr>
            <a:spLocks noGrp="1"/>
          </p:cNvSpPr>
          <p:nvPr>
            <p:ph type="title"/>
          </p:nvPr>
        </p:nvSpPr>
        <p:spPr/>
        <p:txBody>
          <a:bodyPr/>
          <a:lstStyle/>
          <a:p>
            <a:r>
              <a:rPr lang="en-US" dirty="0"/>
              <a:t>Some current program statistics</a:t>
            </a:r>
          </a:p>
        </p:txBody>
      </p:sp>
      <p:sp>
        <p:nvSpPr>
          <p:cNvPr id="3" name="Content Placeholder 2">
            <a:extLst>
              <a:ext uri="{FF2B5EF4-FFF2-40B4-BE49-F238E27FC236}">
                <a16:creationId xmlns:a16="http://schemas.microsoft.com/office/drawing/2014/main" id="{84EA63D3-A0E5-4E49-A96A-830183232D49}"/>
              </a:ext>
            </a:extLst>
          </p:cNvPr>
          <p:cNvSpPr>
            <a:spLocks noGrp="1"/>
          </p:cNvSpPr>
          <p:nvPr>
            <p:ph idx="1"/>
          </p:nvPr>
        </p:nvSpPr>
        <p:spPr/>
        <p:txBody>
          <a:bodyPr/>
          <a:lstStyle/>
          <a:p>
            <a:r>
              <a:rPr lang="en-US" dirty="0"/>
              <a:t>4 county school districts have volunteered that have been sampled—Volusia—78 schools,—Alex is here—Bay- 29 schools, Columbia-6 schools and Santa Rosa-7 schools.  120 schools</a:t>
            </a:r>
          </a:p>
          <a:p>
            <a:r>
              <a:rPr lang="en-US" dirty="0"/>
              <a:t>2546 samples—1.7% elevated levels-12 elevated levels were POE (more on that later)  $117,847 spent on the sampling so far. For sampler time/travel, chain of Custody, analysis we are paying average of $46.29 a sample</a:t>
            </a:r>
          </a:p>
          <a:p>
            <a:r>
              <a:rPr lang="en-US" dirty="0"/>
              <a:t>About 60 Childcare’s signed up to date. 17 samples collected at 6 so far </a:t>
            </a:r>
          </a:p>
        </p:txBody>
      </p:sp>
    </p:spTree>
    <p:extLst>
      <p:ext uri="{BB962C8B-B14F-4D97-AF65-F5344CB8AC3E}">
        <p14:creationId xmlns:p14="http://schemas.microsoft.com/office/powerpoint/2010/main" val="138576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1628-2E84-493D-A999-08FC4571F041}"/>
              </a:ext>
            </a:extLst>
          </p:cNvPr>
          <p:cNvSpPr>
            <a:spLocks noGrp="1"/>
          </p:cNvSpPr>
          <p:nvPr>
            <p:ph type="title"/>
          </p:nvPr>
        </p:nvSpPr>
        <p:spPr/>
        <p:txBody>
          <a:bodyPr/>
          <a:lstStyle/>
          <a:p>
            <a:r>
              <a:rPr lang="en-US" dirty="0"/>
              <a:t>Upcoming on Schools</a:t>
            </a:r>
          </a:p>
        </p:txBody>
      </p:sp>
      <p:sp>
        <p:nvSpPr>
          <p:cNvPr id="3" name="Content Placeholder 2">
            <a:extLst>
              <a:ext uri="{FF2B5EF4-FFF2-40B4-BE49-F238E27FC236}">
                <a16:creationId xmlns:a16="http://schemas.microsoft.com/office/drawing/2014/main" id="{66E0A3BC-AF76-4AF5-B8EE-3C61EF72E62C}"/>
              </a:ext>
            </a:extLst>
          </p:cNvPr>
          <p:cNvSpPr>
            <a:spLocks noGrp="1"/>
          </p:cNvSpPr>
          <p:nvPr>
            <p:ph idx="1"/>
          </p:nvPr>
        </p:nvSpPr>
        <p:spPr/>
        <p:txBody>
          <a:bodyPr>
            <a:normAutofit fontScale="92500" lnSpcReduction="20000"/>
          </a:bodyPr>
          <a:lstStyle/>
          <a:p>
            <a:r>
              <a:rPr lang="en-US" dirty="0"/>
              <a:t>Sumter</a:t>
            </a:r>
          </a:p>
          <a:p>
            <a:r>
              <a:rPr lang="en-US" dirty="0"/>
              <a:t>Broward</a:t>
            </a:r>
          </a:p>
          <a:p>
            <a:r>
              <a:rPr lang="en-US" dirty="0"/>
              <a:t>More Columbia</a:t>
            </a:r>
          </a:p>
          <a:p>
            <a:r>
              <a:rPr lang="en-US" dirty="0"/>
              <a:t>More Santa Rosa </a:t>
            </a:r>
          </a:p>
          <a:p>
            <a:r>
              <a:rPr lang="en-US" dirty="0"/>
              <a:t>More Volusia?</a:t>
            </a:r>
          </a:p>
          <a:p>
            <a:r>
              <a:rPr lang="en-US" dirty="0"/>
              <a:t>Your County School District??????</a:t>
            </a:r>
          </a:p>
          <a:p>
            <a:endParaRPr lang="en-US" dirty="0"/>
          </a:p>
          <a:p>
            <a:r>
              <a:rPr lang="en-US" dirty="0"/>
              <a:t>About $1.4 million left in program to sample more locations</a:t>
            </a:r>
          </a:p>
        </p:txBody>
      </p:sp>
    </p:spTree>
    <p:extLst>
      <p:ext uri="{BB962C8B-B14F-4D97-AF65-F5344CB8AC3E}">
        <p14:creationId xmlns:p14="http://schemas.microsoft.com/office/powerpoint/2010/main" val="24855675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BA7D41-7EBD-45D7-AFB8-22EF4BFA6BA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9C9275B-1E7E-409A-9467-302622C468D2}">
  <ds:schemaRefs>
    <ds:schemaRef ds:uri="http://schemas.microsoft.com/sharepoint/v3/contenttype/forms"/>
  </ds:schemaRefs>
</ds:datastoreItem>
</file>

<file path=customXml/itemProps3.xml><?xml version="1.0" encoding="utf-8"?>
<ds:datastoreItem xmlns:ds="http://schemas.openxmlformats.org/officeDocument/2006/customXml" ds:itemID="{38E52988-C458-4121-9BF8-864CDB291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1065</TotalTime>
  <Words>1559</Words>
  <Application>Microsoft Office PowerPoint</Application>
  <PresentationFormat>Widescreen</PresentationFormat>
  <Paragraphs>91</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Tw Cen MT</vt:lpstr>
      <vt:lpstr>Wingdings</vt:lpstr>
      <vt:lpstr>Droplet</vt:lpstr>
      <vt:lpstr>Sampling for lead in Schools and Childcares</vt:lpstr>
      <vt:lpstr>Proposed revisions to the existing EPA Lead and Copper Rule</vt:lpstr>
      <vt:lpstr>We all want to improve and protect public health—our Children</vt:lpstr>
      <vt:lpstr>How you might approach and encourage participation/improved public health</vt:lpstr>
      <vt:lpstr>Partnership dialogue </vt:lpstr>
      <vt:lpstr>Program Information</vt:lpstr>
      <vt:lpstr>If elevated results</vt:lpstr>
      <vt:lpstr>Some current program statistics</vt:lpstr>
      <vt:lpstr>Upcoming on Schools</vt:lpstr>
      <vt:lpstr>PowerPoint Presentation</vt:lpstr>
      <vt:lpstr>PowerPoint Presentation</vt:lpstr>
      <vt:lpstr>Water systems assurance of water quality</vt:lpstr>
      <vt:lpstr>Letter you will get related to volunteer in your service area</vt:lpstr>
      <vt:lpstr>Will leave copies in the back for handout of stuff hard to see on screen</vt:lpstr>
      <vt:lpstr>Questions and/or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for lead in Schools and Childcares</dc:title>
  <dc:creator>Gary Williams</dc:creator>
  <cp:lastModifiedBy>Gary Williams</cp:lastModifiedBy>
  <cp:revision>12</cp:revision>
  <dcterms:created xsi:type="dcterms:W3CDTF">2021-08-03T19:02:18Z</dcterms:created>
  <dcterms:modified xsi:type="dcterms:W3CDTF">2021-08-04T12:48:05Z</dcterms:modified>
</cp:coreProperties>
</file>