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3.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54"/>
  </p:notesMasterIdLst>
  <p:sldIdLst>
    <p:sldId id="278" r:id="rId5"/>
    <p:sldId id="371" r:id="rId6"/>
    <p:sldId id="396" r:id="rId7"/>
    <p:sldId id="398" r:id="rId8"/>
    <p:sldId id="399" r:id="rId9"/>
    <p:sldId id="388" r:id="rId10"/>
    <p:sldId id="389" r:id="rId11"/>
    <p:sldId id="391" r:id="rId12"/>
    <p:sldId id="393" r:id="rId13"/>
    <p:sldId id="400" r:id="rId14"/>
    <p:sldId id="390" r:id="rId15"/>
    <p:sldId id="394" r:id="rId16"/>
    <p:sldId id="392" r:id="rId17"/>
    <p:sldId id="314" r:id="rId18"/>
    <p:sldId id="351" r:id="rId19"/>
    <p:sldId id="356" r:id="rId20"/>
    <p:sldId id="318" r:id="rId21"/>
    <p:sldId id="310" r:id="rId22"/>
    <p:sldId id="353" r:id="rId23"/>
    <p:sldId id="321" r:id="rId24"/>
    <p:sldId id="322" r:id="rId25"/>
    <p:sldId id="354" r:id="rId26"/>
    <p:sldId id="323" r:id="rId27"/>
    <p:sldId id="341" r:id="rId28"/>
    <p:sldId id="344" r:id="rId29"/>
    <p:sldId id="326" r:id="rId30"/>
    <p:sldId id="345" r:id="rId31"/>
    <p:sldId id="346" r:id="rId32"/>
    <p:sldId id="327" r:id="rId33"/>
    <p:sldId id="347" r:id="rId34"/>
    <p:sldId id="348" r:id="rId35"/>
    <p:sldId id="328" r:id="rId36"/>
    <p:sldId id="349" r:id="rId37"/>
    <p:sldId id="350" r:id="rId38"/>
    <p:sldId id="378" r:id="rId39"/>
    <p:sldId id="332" r:id="rId40"/>
    <p:sldId id="380" r:id="rId41"/>
    <p:sldId id="333" r:id="rId42"/>
    <p:sldId id="360" r:id="rId43"/>
    <p:sldId id="381" r:id="rId44"/>
    <p:sldId id="382" r:id="rId45"/>
    <p:sldId id="383" r:id="rId46"/>
    <p:sldId id="335" r:id="rId47"/>
    <p:sldId id="384" r:id="rId48"/>
    <p:sldId id="365" r:id="rId49"/>
    <p:sldId id="366" r:id="rId50"/>
    <p:sldId id="309" r:id="rId51"/>
    <p:sldId id="387" r:id="rId52"/>
    <p:sldId id="312" r:id="rId53"/>
  </p:sldIdLst>
  <p:sldSz cx="9144000" cy="6858000" type="screen4x3"/>
  <p:notesSz cx="7010400" cy="9296400"/>
  <p:embeddedFontLst>
    <p:embeddedFont>
      <p:font typeface="Calibri" panose="020F0502020204030204" pitchFamily="34" charset="0"/>
      <p:regular r:id="rId55"/>
      <p:bold r:id="rId56"/>
      <p:italic r:id="rId57"/>
      <p:boldItalic r:id="rId58"/>
    </p:embeddedFont>
    <p:embeddedFont>
      <p:font typeface="Proxima Nova Rg" panose="02000506030000020004" charset="0"/>
      <p:regular r:id="rId59"/>
      <p:bold r:id="rId60"/>
      <p:italic r:id="rId61"/>
      <p:boldItalic r:id="rId6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Hairston" initials="TH" lastIdx="18" clrIdx="0">
    <p:extLst>
      <p:ext uri="{19B8F6BF-5375-455C-9EA6-DF929625EA0E}">
        <p15:presenceInfo xmlns:p15="http://schemas.microsoft.com/office/powerpoint/2012/main" userId="S::ahairston@raftelis.com::20ff3a45-de11-4b25-9153-93ae428508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CCD5"/>
    <a:srgbClr val="969999"/>
    <a:srgbClr val="023B40"/>
    <a:srgbClr val="E6E9E9"/>
    <a:srgbClr val="FF9999"/>
    <a:srgbClr val="D7DADA"/>
    <a:srgbClr val="C8CBCB"/>
    <a:srgbClr val="3F5962"/>
    <a:srgbClr val="00B6DE"/>
    <a:srgbClr val="7B86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C3DA9-B718-428B-8EB5-6B4C8D126A59}" v="103" vWet="107" dt="2021-07-30T16:43:03.102"/>
    <p1510:client id="{5131A0AF-9397-58AC-964B-C8D11BB38015}" v="1121" dt="2021-07-30T20:36:16.092"/>
    <p1510:client id="{BA69F6B9-23A4-4B8C-656D-F4958F44530D}" v="43" dt="2021-07-30T13:03:45.865"/>
    <p1510:client id="{BC4033E5-72CD-4F7F-B942-02661CDF06AE}" v="289" dt="2021-07-30T21:00:48.122"/>
    <p1510:client id="{D768B02C-27E1-80A4-673A-B85EBFE9ACA7}" v="199" dt="2021-07-30T17:48:25.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7.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5.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6.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89_4EA64AF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a:t>Capital</a:t>
            </a:r>
            <a:r>
              <a:rPr lang="en-US" b="1" baseline="0"/>
              <a:t> Funding</a:t>
            </a:r>
            <a:endParaRPr lang="en-US" b="1"/>
          </a:p>
        </c:rich>
      </c:tx>
      <c:layout>
        <c:manualLayout>
          <c:xMode val="edge"/>
          <c:yMode val="edge"/>
          <c:x val="0.38375455018200727"/>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861956997964958"/>
          <c:y val="0.11766776358221109"/>
          <c:w val="0.80849951478374094"/>
          <c:h val="0.71274280752920982"/>
        </c:manualLayout>
      </c:layout>
      <c:barChart>
        <c:barDir val="col"/>
        <c:grouping val="clustered"/>
        <c:varyColors val="0"/>
        <c:ser>
          <c:idx val="0"/>
          <c:order val="0"/>
          <c:tx>
            <c:strRef>
              <c:f>Sheet1!$B$1</c:f>
              <c:strCache>
                <c:ptCount val="1"/>
                <c:pt idx="0">
                  <c:v>Planned Capital Expenditures</c:v>
                </c:pt>
              </c:strCache>
            </c:strRef>
          </c:tx>
          <c:spPr>
            <a:solidFill>
              <a:schemeClr val="accent1"/>
            </a:solidFill>
            <a:ln>
              <a:noFill/>
            </a:ln>
            <a:effectLst/>
          </c:spPr>
          <c:invertIfNegative val="0"/>
          <c:cat>
            <c:numRef>
              <c:f>Sheet1!$A$2:$A$7</c:f>
              <c:numCache>
                <c:formatCode>General</c:formatCode>
                <c:ptCount val="6"/>
                <c:pt idx="0">
                  <c:v>2022</c:v>
                </c:pt>
                <c:pt idx="1">
                  <c:v>2023</c:v>
                </c:pt>
                <c:pt idx="2">
                  <c:v>2024</c:v>
                </c:pt>
                <c:pt idx="3">
                  <c:v>2025</c:v>
                </c:pt>
                <c:pt idx="4">
                  <c:v>2026</c:v>
                </c:pt>
                <c:pt idx="5">
                  <c:v>2027</c:v>
                </c:pt>
              </c:numCache>
            </c:numRef>
          </c:cat>
          <c:val>
            <c:numRef>
              <c:f>Sheet1!$B$2:$B$7</c:f>
              <c:numCache>
                <c:formatCode>"$"#,##0_);[Red]\("$"#,##0\)</c:formatCode>
                <c:ptCount val="6"/>
                <c:pt idx="0">
                  <c:v>4702483</c:v>
                </c:pt>
                <c:pt idx="1">
                  <c:v>4438233</c:v>
                </c:pt>
                <c:pt idx="2">
                  <c:v>3788000</c:v>
                </c:pt>
                <c:pt idx="3">
                  <c:v>11505000</c:v>
                </c:pt>
                <c:pt idx="4">
                  <c:v>3420000</c:v>
                </c:pt>
                <c:pt idx="5">
                  <c:v>2698000</c:v>
                </c:pt>
              </c:numCache>
            </c:numRef>
          </c:val>
          <c:extLst>
            <c:ext xmlns:c16="http://schemas.microsoft.com/office/drawing/2014/chart" uri="{C3380CC4-5D6E-409C-BE32-E72D297353CC}">
              <c16:uniqueId val="{00000000-3DDB-4CF1-8161-AF31DD87AE4D}"/>
            </c:ext>
          </c:extLst>
        </c:ser>
        <c:dLbls>
          <c:showLegendKey val="0"/>
          <c:showVal val="0"/>
          <c:showCatName val="0"/>
          <c:showSerName val="0"/>
          <c:showPercent val="0"/>
          <c:showBubbleSize val="0"/>
        </c:dLbls>
        <c:gapWidth val="219"/>
        <c:overlap val="-27"/>
        <c:axId val="842295343"/>
        <c:axId val="842296175"/>
      </c:barChart>
      <c:catAx>
        <c:axId val="84229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42296175"/>
        <c:crosses val="autoZero"/>
        <c:auto val="1"/>
        <c:lblAlgn val="ctr"/>
        <c:lblOffset val="100"/>
        <c:noMultiLvlLbl val="0"/>
      </c:catAx>
      <c:valAx>
        <c:axId val="84229617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42295343"/>
        <c:crosses val="autoZero"/>
        <c:crossBetween val="between"/>
      </c:valAx>
      <c:spPr>
        <a:noFill/>
        <a:ln>
          <a:noFill/>
        </a:ln>
        <a:effectLst/>
      </c:spPr>
    </c:plotArea>
    <c:legend>
      <c:legendPos val="b"/>
      <c:layout>
        <c:manualLayout>
          <c:xMode val="edge"/>
          <c:yMode val="edge"/>
          <c:x val="0.59289692532583205"/>
          <c:y val="0.92483400210667943"/>
          <c:w val="0.3966294462802134"/>
          <c:h val="7.516599789332058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7-30T10:04:34.416" idx="16">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7-30T10:04:34.416" idx="18">
    <p:pos x="10" y="10"/>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7-30T10:04:34.416" idx="15">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AF6A2C40-EAD5-4EAD-97EF-B18BEAEB0951}" type="datetimeFigureOut">
              <a:rPr lang="en-US" smtClean="0"/>
              <a:t>7/30/2021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6A237059-8342-457B-8424-3DEA8AC2FC65}" type="slidenum">
              <a:rPr lang="en-US" smtClean="0"/>
              <a:t>‹#›</a:t>
            </a:fld>
            <a:endParaRPr lang="en-US"/>
          </a:p>
        </p:txBody>
      </p:sp>
    </p:spTree>
    <p:extLst>
      <p:ext uri="{BB962C8B-B14F-4D97-AF65-F5344CB8AC3E}">
        <p14:creationId xmlns:p14="http://schemas.microsoft.com/office/powerpoint/2010/main" val="1475404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26C27DEE-8029-4AAF-9F47-C97C4D2172BB}" type="slidenum">
              <a:rPr lang="en-US" smtClean="0"/>
              <a:t>‹#›</a:t>
            </a:fld>
            <a:endParaRPr lang="en-US"/>
          </a:p>
        </p:txBody>
      </p:sp>
    </p:spTree>
    <p:extLst>
      <p:ext uri="{BB962C8B-B14F-4D97-AF65-F5344CB8AC3E}">
        <p14:creationId xmlns:p14="http://schemas.microsoft.com/office/powerpoint/2010/main" val="49022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6C27DEE-8029-4AAF-9F47-C97C4D2172BB}" type="slidenum">
              <a:rPr lang="en-US" smtClean="0"/>
              <a:t>‹#›</a:t>
            </a:fld>
            <a:endParaRPr lang="en-US"/>
          </a:p>
        </p:txBody>
      </p:sp>
    </p:spTree>
    <p:extLst>
      <p:ext uri="{BB962C8B-B14F-4D97-AF65-F5344CB8AC3E}">
        <p14:creationId xmlns:p14="http://schemas.microsoft.com/office/powerpoint/2010/main" val="224501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6C27DEE-8029-4AAF-9F47-C97C4D2172BB}" type="slidenum">
              <a:rPr lang="en-US" smtClean="0"/>
              <a:t>‹#›</a:t>
            </a:fld>
            <a:endParaRPr lang="en-US"/>
          </a:p>
        </p:txBody>
      </p:sp>
    </p:spTree>
    <p:extLst>
      <p:ext uri="{BB962C8B-B14F-4D97-AF65-F5344CB8AC3E}">
        <p14:creationId xmlns:p14="http://schemas.microsoft.com/office/powerpoint/2010/main" val="167261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6C27DEE-8029-4AAF-9F47-C97C4D2172BB}" type="slidenum">
              <a:rPr lang="en-US" smtClean="0"/>
              <a:t>‹#›</a:t>
            </a:fld>
            <a:endParaRPr lang="en-US"/>
          </a:p>
        </p:txBody>
      </p:sp>
    </p:spTree>
    <p:extLst>
      <p:ext uri="{BB962C8B-B14F-4D97-AF65-F5344CB8AC3E}">
        <p14:creationId xmlns:p14="http://schemas.microsoft.com/office/powerpoint/2010/main" val="314600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26C27DEE-8029-4AAF-9F47-C97C4D2172BB}" type="slidenum">
              <a:rPr lang="en-US" smtClean="0"/>
              <a:t>‹#›</a:t>
            </a:fld>
            <a:endParaRPr lang="en-US"/>
          </a:p>
        </p:txBody>
      </p:sp>
    </p:spTree>
    <p:extLst>
      <p:ext uri="{BB962C8B-B14F-4D97-AF65-F5344CB8AC3E}">
        <p14:creationId xmlns:p14="http://schemas.microsoft.com/office/powerpoint/2010/main" val="35255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6C27DEE-8029-4AAF-9F47-C97C4D2172BB}" type="slidenum">
              <a:rPr lang="en-US" smtClean="0"/>
              <a:t>‹#›</a:t>
            </a:fld>
            <a:endParaRPr lang="en-US"/>
          </a:p>
        </p:txBody>
      </p:sp>
    </p:spTree>
    <p:extLst>
      <p:ext uri="{BB962C8B-B14F-4D97-AF65-F5344CB8AC3E}">
        <p14:creationId xmlns:p14="http://schemas.microsoft.com/office/powerpoint/2010/main" val="347922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6C27DEE-8029-4AAF-9F47-C97C4D2172BB}" type="slidenum">
              <a:rPr lang="en-US" smtClean="0"/>
              <a:t>‹#›</a:t>
            </a:fld>
            <a:endParaRPr lang="en-US"/>
          </a:p>
        </p:txBody>
      </p:sp>
    </p:spTree>
    <p:extLst>
      <p:ext uri="{BB962C8B-B14F-4D97-AF65-F5344CB8AC3E}">
        <p14:creationId xmlns:p14="http://schemas.microsoft.com/office/powerpoint/2010/main" val="413359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6C27DEE-8029-4AAF-9F47-C97C4D2172BB}" type="slidenum">
              <a:rPr lang="en-US" smtClean="0"/>
              <a:t>‹#›</a:t>
            </a:fld>
            <a:endParaRPr lang="en-US"/>
          </a:p>
        </p:txBody>
      </p:sp>
    </p:spTree>
    <p:extLst>
      <p:ext uri="{BB962C8B-B14F-4D97-AF65-F5344CB8AC3E}">
        <p14:creationId xmlns:p14="http://schemas.microsoft.com/office/powerpoint/2010/main" val="411057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C27DEE-8029-4AAF-9F47-C97C4D2172BB}" type="slidenum">
              <a:rPr lang="en-US" smtClean="0"/>
              <a:t>‹#›</a:t>
            </a:fld>
            <a:endParaRPr lang="en-US"/>
          </a:p>
        </p:txBody>
      </p:sp>
    </p:spTree>
    <p:extLst>
      <p:ext uri="{BB962C8B-B14F-4D97-AF65-F5344CB8AC3E}">
        <p14:creationId xmlns:p14="http://schemas.microsoft.com/office/powerpoint/2010/main" val="205022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6C27DEE-8029-4AAF-9F47-C97C4D2172BB}" type="slidenum">
              <a:rPr lang="en-US" smtClean="0"/>
              <a:t>‹#›</a:t>
            </a:fld>
            <a:endParaRPr lang="en-US"/>
          </a:p>
        </p:txBody>
      </p:sp>
    </p:spTree>
    <p:extLst>
      <p:ext uri="{BB962C8B-B14F-4D97-AF65-F5344CB8AC3E}">
        <p14:creationId xmlns:p14="http://schemas.microsoft.com/office/powerpoint/2010/main" val="36680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6C27DEE-8029-4AAF-9F47-C97C4D2172BB}" type="slidenum">
              <a:rPr lang="en-US" smtClean="0"/>
              <a:t>‹#›</a:t>
            </a:fld>
            <a:endParaRPr lang="en-US"/>
          </a:p>
        </p:txBody>
      </p:sp>
    </p:spTree>
    <p:extLst>
      <p:ext uri="{BB962C8B-B14F-4D97-AF65-F5344CB8AC3E}">
        <p14:creationId xmlns:p14="http://schemas.microsoft.com/office/powerpoint/2010/main" val="205446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94C855-A7F4-4E0C-AD24-8ABE9FB3381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740582" y="6311899"/>
            <a:ext cx="2057400" cy="365125"/>
          </a:xfrm>
          <a:prstGeom prst="rect">
            <a:avLst/>
          </a:prstGeom>
        </p:spPr>
        <p:txBody>
          <a:bodyPr vert="horz" lIns="91440" tIns="45720" rIns="91440" bIns="45720" rtlCol="0" anchor="ctr"/>
          <a:lstStyle>
            <a:lvl1pPr algn="r">
              <a:defRPr sz="1200">
                <a:solidFill>
                  <a:srgbClr val="969999"/>
                </a:solidFill>
                <a:latin typeface="Proxima Nova Rg" panose="02000506030000020004" pitchFamily="50" charset="0"/>
              </a:defRPr>
            </a:lvl1pPr>
          </a:lstStyle>
          <a:p>
            <a:fld id="{26C27DEE-8029-4AAF-9F47-C97C4D2172BB}" type="slidenum">
              <a:rPr lang="en-US" smtClean="0"/>
              <a:pPr/>
              <a:t>‹#›</a:t>
            </a:fld>
            <a:endParaRPr lang="en-US"/>
          </a:p>
        </p:txBody>
      </p:sp>
    </p:spTree>
    <p:extLst>
      <p:ext uri="{BB962C8B-B14F-4D97-AF65-F5344CB8AC3E}">
        <p14:creationId xmlns:p14="http://schemas.microsoft.com/office/powerpoint/2010/main" val="841431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1" kern="1200">
          <a:solidFill>
            <a:srgbClr val="023B40"/>
          </a:solidFill>
          <a:latin typeface="Proxima Nova Rg" panose="02000506030000020004" pitchFamily="50" charset="0"/>
          <a:ea typeface="+mj-ea"/>
          <a:cs typeface="+mj-cs"/>
        </a:defRPr>
      </a:lvl1pPr>
    </p:titleStyle>
    <p:bodyStyle>
      <a:lvl1pPr marL="228600" indent="-228600" algn="l" defTabSz="914400" rtl="0" eaLnBrk="1" latinLnBrk="0" hangingPunct="1">
        <a:lnSpc>
          <a:spcPct val="90000"/>
        </a:lnSpc>
        <a:spcBef>
          <a:spcPts val="1000"/>
        </a:spcBef>
        <a:buClr>
          <a:srgbClr val="3DCCD5"/>
        </a:buClr>
        <a:buFont typeface="Arial" panose="020B0604020202020204" pitchFamily="34" charset="0"/>
        <a:buChar char="•"/>
        <a:defRPr sz="2400" kern="1200">
          <a:solidFill>
            <a:srgbClr val="023B40"/>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Clr>
          <a:srgbClr val="3DCCD5"/>
        </a:buClr>
        <a:buFont typeface="Proxima Nova Rg" panose="02000506030000020004" pitchFamily="50" charset="0"/>
        <a:buChar char="›"/>
        <a:defRPr sz="2200" kern="1200">
          <a:solidFill>
            <a:srgbClr val="023B40"/>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Clr>
          <a:srgbClr val="3DCCD5"/>
        </a:buClr>
        <a:buFont typeface="Proxima Nova Rg" panose="02000506030000020004" pitchFamily="50" charset="0"/>
        <a:buChar char="–"/>
        <a:defRPr sz="2000" kern="1200">
          <a:solidFill>
            <a:srgbClr val="023B40"/>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Clr>
          <a:srgbClr val="3DCCD5"/>
        </a:buClr>
        <a:buFont typeface="Proxima Nova Rg" panose="02000506030000020004" pitchFamily="50" charset="0"/>
        <a:buChar char="–"/>
        <a:defRPr sz="2000" kern="1200">
          <a:solidFill>
            <a:srgbClr val="023B40"/>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Clr>
          <a:srgbClr val="3DCCD5"/>
        </a:buClr>
        <a:buFont typeface="Proxima Nova Rg" panose="02000506030000020004" pitchFamily="50" charset="0"/>
        <a:buChar char="–"/>
        <a:defRPr sz="2000" kern="1200">
          <a:solidFill>
            <a:srgbClr val="023B40"/>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raftelis.com/insights/surveys/" TargetMode="External"/><Relationship Id="rId2" Type="http://schemas.openxmlformats.org/officeDocument/2006/relationships/hyperlink" Target="https://www.frwa.net/revplan"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1322-1649-4C8F-A96C-E6647F81167F}"/>
              </a:ext>
            </a:extLst>
          </p:cNvPr>
          <p:cNvSpPr>
            <a:spLocks noGrp="1"/>
          </p:cNvSpPr>
          <p:nvPr>
            <p:ph type="title"/>
          </p:nvPr>
        </p:nvSpPr>
        <p:spPr/>
        <p:txBody>
          <a:bodyPr/>
          <a:lstStyle/>
          <a:p>
            <a:r>
              <a:rPr lang="en-US"/>
              <a:t>t</a:t>
            </a:r>
          </a:p>
        </p:txBody>
      </p:sp>
      <p:sp>
        <p:nvSpPr>
          <p:cNvPr id="4" name="Rectangle 3">
            <a:extLst>
              <a:ext uri="{FF2B5EF4-FFF2-40B4-BE49-F238E27FC236}">
                <a16:creationId xmlns:a16="http://schemas.microsoft.com/office/drawing/2014/main" id="{45BFE0DC-1D96-48EE-9328-B1D8F2898357}"/>
              </a:ext>
            </a:extLst>
          </p:cNvPr>
          <p:cNvSpPr/>
          <p:nvPr/>
        </p:nvSpPr>
        <p:spPr>
          <a:xfrm>
            <a:off x="0" y="0"/>
            <a:ext cx="9144000" cy="6858000"/>
          </a:xfrm>
          <a:prstGeom prst="rect">
            <a:avLst/>
          </a:prstGeom>
          <a:solidFill>
            <a:srgbClr val="023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23B40"/>
              </a:highlight>
            </a:endParaRPr>
          </a:p>
        </p:txBody>
      </p:sp>
      <p:sp>
        <p:nvSpPr>
          <p:cNvPr id="8" name="TextBox 7">
            <a:extLst>
              <a:ext uri="{FF2B5EF4-FFF2-40B4-BE49-F238E27FC236}">
                <a16:creationId xmlns:a16="http://schemas.microsoft.com/office/drawing/2014/main" id="{447B63B9-4A9A-4A7C-8270-77E2D70DFFD9}"/>
              </a:ext>
            </a:extLst>
          </p:cNvPr>
          <p:cNvSpPr txBox="1"/>
          <p:nvPr/>
        </p:nvSpPr>
        <p:spPr>
          <a:xfrm>
            <a:off x="738375" y="3285510"/>
            <a:ext cx="8190497" cy="1529008"/>
          </a:xfrm>
          <a:prstGeom prst="rect">
            <a:avLst/>
          </a:prstGeom>
          <a:noFill/>
        </p:spPr>
        <p:txBody>
          <a:bodyPr wrap="square" lIns="91440" tIns="45720" rIns="91440" bIns="45720" rtlCol="0" anchor="t">
            <a:spAutoFit/>
          </a:bodyPr>
          <a:lstStyle/>
          <a:p>
            <a:r>
              <a:rPr lang="en-US" sz="2400">
                <a:solidFill>
                  <a:schemeClr val="bg1"/>
                </a:solidFill>
                <a:latin typeface="Proxima Nova Rg" panose="02000506030000020004" pitchFamily="50" charset="0"/>
              </a:rPr>
              <a:t>RevPlan and (Expected) Loss of Revenue during COVID-19</a:t>
            </a:r>
          </a:p>
          <a:p>
            <a:endParaRPr lang="en-US" sz="2400">
              <a:solidFill>
                <a:schemeClr val="bg1"/>
              </a:solidFill>
              <a:latin typeface="Proxima Nova Rg"/>
            </a:endParaRPr>
          </a:p>
          <a:p>
            <a:r>
              <a:rPr lang="en-US" sz="2400">
                <a:solidFill>
                  <a:schemeClr val="bg1"/>
                </a:solidFill>
                <a:latin typeface="Proxima Nova Rg" panose="02000506030000020004" pitchFamily="50" charset="0"/>
              </a:rPr>
              <a:t>Florida Rural Water Association Annual Conference</a:t>
            </a:r>
          </a:p>
          <a:p>
            <a:pPr>
              <a:lnSpc>
                <a:spcPct val="150000"/>
              </a:lnSpc>
            </a:pPr>
            <a:r>
              <a:rPr lang="en-US" sz="1600">
                <a:solidFill>
                  <a:schemeClr val="bg1"/>
                </a:solidFill>
                <a:latin typeface="Proxima Nova Rg" panose="02000506030000020004" pitchFamily="50" charset="0"/>
              </a:rPr>
              <a:t>August 2021</a:t>
            </a:r>
          </a:p>
        </p:txBody>
      </p:sp>
      <p:cxnSp>
        <p:nvCxnSpPr>
          <p:cNvPr id="10" name="Straight Connector 9">
            <a:extLst>
              <a:ext uri="{FF2B5EF4-FFF2-40B4-BE49-F238E27FC236}">
                <a16:creationId xmlns:a16="http://schemas.microsoft.com/office/drawing/2014/main" id="{D9A55B8B-C35A-475A-89F2-47DA4BE58553}"/>
              </a:ext>
            </a:extLst>
          </p:cNvPr>
          <p:cNvCxnSpPr>
            <a:cxnSpLocks/>
          </p:cNvCxnSpPr>
          <p:nvPr/>
        </p:nvCxnSpPr>
        <p:spPr>
          <a:xfrm>
            <a:off x="779939" y="3172790"/>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8F06096-694C-4F3D-9FA2-D3C25249B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375" y="5550249"/>
            <a:ext cx="2352394" cy="382088"/>
          </a:xfrm>
          <a:prstGeom prst="rect">
            <a:avLst/>
          </a:prstGeom>
        </p:spPr>
      </p:pic>
      <p:pic>
        <p:nvPicPr>
          <p:cNvPr id="11" name="Picture 10">
            <a:extLst>
              <a:ext uri="{FF2B5EF4-FFF2-40B4-BE49-F238E27FC236}">
                <a16:creationId xmlns:a16="http://schemas.microsoft.com/office/drawing/2014/main" id="{E251DFDD-ED3A-4AE2-B2D4-F6A81E61B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75" y="1907952"/>
            <a:ext cx="4026584" cy="1030334"/>
          </a:xfrm>
          <a:prstGeom prst="rect">
            <a:avLst/>
          </a:prstGeom>
        </p:spPr>
      </p:pic>
    </p:spTree>
    <p:extLst>
      <p:ext uri="{BB962C8B-B14F-4D97-AF65-F5344CB8AC3E}">
        <p14:creationId xmlns:p14="http://schemas.microsoft.com/office/powerpoint/2010/main" val="136665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B5CF-84B6-43B6-9F6E-C9604A2AF229}"/>
              </a:ext>
            </a:extLst>
          </p:cNvPr>
          <p:cNvSpPr>
            <a:spLocks noGrp="1"/>
          </p:cNvSpPr>
          <p:nvPr>
            <p:ph type="title"/>
          </p:nvPr>
        </p:nvSpPr>
        <p:spPr>
          <a:xfrm>
            <a:off x="628650" y="365127"/>
            <a:ext cx="7886700" cy="918390"/>
          </a:xfrm>
        </p:spPr>
        <p:txBody>
          <a:bodyPr>
            <a:normAutofit/>
          </a:bodyPr>
          <a:lstStyle/>
          <a:p>
            <a:r>
              <a:rPr lang="en-US"/>
              <a:t>Anywhere Utility Funding by Year</a:t>
            </a:r>
          </a:p>
        </p:txBody>
      </p:sp>
      <p:sp>
        <p:nvSpPr>
          <p:cNvPr id="3" name="Content Placeholder 2">
            <a:extLst>
              <a:ext uri="{FF2B5EF4-FFF2-40B4-BE49-F238E27FC236}">
                <a16:creationId xmlns:a16="http://schemas.microsoft.com/office/drawing/2014/main" id="{B9DAB72E-AA5E-4166-BC06-36790CB9A18E}"/>
              </a:ext>
            </a:extLst>
          </p:cNvPr>
          <p:cNvSpPr>
            <a:spLocks noGrp="1"/>
          </p:cNvSpPr>
          <p:nvPr>
            <p:ph idx="1"/>
          </p:nvPr>
        </p:nvSpPr>
        <p:spPr>
          <a:xfrm>
            <a:off x="447675" y="1335796"/>
            <a:ext cx="8439150" cy="3834284"/>
          </a:xfrm>
        </p:spPr>
        <p:txBody>
          <a:bodyPr vert="horz" lIns="91440" tIns="45720" rIns="91440" bIns="45720" rtlCol="0" anchor="t">
            <a:normAutofit/>
          </a:bodyPr>
          <a:lstStyle/>
          <a:p>
            <a:pPr>
              <a:spcBef>
                <a:spcPts val="0"/>
              </a:spcBef>
              <a:spcAft>
                <a:spcPts val="600"/>
              </a:spcAft>
            </a:pPr>
            <a:r>
              <a:rPr lang="en-US"/>
              <a:t>Strategically use reserves and connection fees</a:t>
            </a:r>
          </a:p>
          <a:p>
            <a:pPr lvl="1">
              <a:spcBef>
                <a:spcPts val="0"/>
              </a:spcBef>
              <a:spcAft>
                <a:spcPts val="600"/>
              </a:spcAft>
            </a:pPr>
            <a:r>
              <a:rPr lang="en-US"/>
              <a:t>Align with projects and growth outcomes</a:t>
            </a:r>
          </a:p>
          <a:p>
            <a:pPr>
              <a:spcBef>
                <a:spcPts val="0"/>
              </a:spcBef>
              <a:spcAft>
                <a:spcPts val="600"/>
              </a:spcAft>
            </a:pPr>
            <a:r>
              <a:rPr lang="en-US">
                <a:latin typeface="Proxima Nova Rg"/>
              </a:rPr>
              <a:t>“Sustainable” pay-go funding by the end of forecast </a:t>
            </a:r>
            <a:endParaRPr lang="en-US"/>
          </a:p>
          <a:p>
            <a:pPr lvl="1">
              <a:spcBef>
                <a:spcPts val="0"/>
              </a:spcBef>
              <a:spcAft>
                <a:spcPts val="600"/>
              </a:spcAft>
            </a:pPr>
            <a:r>
              <a:rPr lang="en-US">
                <a:latin typeface="Proxima Nova Rg"/>
              </a:rPr>
              <a:t>$1.0 to $1.3 million per year</a:t>
            </a:r>
            <a:endParaRPr lang="en-US" dirty="0">
              <a:latin typeface="Proxima Nova Rg"/>
            </a:endParaRPr>
          </a:p>
          <a:p>
            <a:pPr>
              <a:spcBef>
                <a:spcPts val="0"/>
              </a:spcBef>
              <a:spcAft>
                <a:spcPts val="600"/>
              </a:spcAft>
            </a:pPr>
            <a:r>
              <a:rPr lang="en-US"/>
              <a:t>Use of debt for appropriate projects based on cost, timing, etc.</a:t>
            </a:r>
          </a:p>
          <a:p>
            <a:pPr>
              <a:spcBef>
                <a:spcPts val="0"/>
              </a:spcBef>
              <a:spcAft>
                <a:spcPts val="600"/>
              </a:spcAft>
            </a:pPr>
            <a:r>
              <a:rPr lang="en-US">
                <a:latin typeface="Proxima Nova Rg"/>
              </a:rPr>
              <a:t>Mitigate size of rate increases based on optimal pay-go and debt</a:t>
            </a:r>
            <a:endParaRPr lang="en-US" dirty="0"/>
          </a:p>
        </p:txBody>
      </p:sp>
      <p:graphicFrame>
        <p:nvGraphicFramePr>
          <p:cNvPr id="5" name="Table 4">
            <a:extLst>
              <a:ext uri="{FF2B5EF4-FFF2-40B4-BE49-F238E27FC236}">
                <a16:creationId xmlns:a16="http://schemas.microsoft.com/office/drawing/2014/main" id="{EDBE42C7-8257-4598-83A1-ACCBD7DB82E8}"/>
              </a:ext>
            </a:extLst>
          </p:cNvPr>
          <p:cNvGraphicFramePr>
            <a:graphicFrameLocks noGrp="1"/>
          </p:cNvGraphicFramePr>
          <p:nvPr>
            <p:extLst>
              <p:ext uri="{D42A27DB-BD31-4B8C-83A1-F6EECF244321}">
                <p14:modId xmlns:p14="http://schemas.microsoft.com/office/powerpoint/2010/main" val="4022602952"/>
              </p:ext>
            </p:extLst>
          </p:nvPr>
        </p:nvGraphicFramePr>
        <p:xfrm>
          <a:off x="538161" y="4438785"/>
          <a:ext cx="8067678" cy="1761288"/>
        </p:xfrm>
        <a:graphic>
          <a:graphicData uri="http://schemas.openxmlformats.org/drawingml/2006/table">
            <a:tbl>
              <a:tblPr>
                <a:tableStyleId>{5C22544A-7EE6-4342-B048-85BDC9FD1C3A}</a:tableStyleId>
              </a:tblPr>
              <a:tblGrid>
                <a:gridCol w="1778700">
                  <a:extLst>
                    <a:ext uri="{9D8B030D-6E8A-4147-A177-3AD203B41FA5}">
                      <a16:colId xmlns:a16="http://schemas.microsoft.com/office/drawing/2014/main" val="2776536529"/>
                    </a:ext>
                  </a:extLst>
                </a:gridCol>
                <a:gridCol w="899938">
                  <a:extLst>
                    <a:ext uri="{9D8B030D-6E8A-4147-A177-3AD203B41FA5}">
                      <a16:colId xmlns:a16="http://schemas.microsoft.com/office/drawing/2014/main" val="1016549405"/>
                    </a:ext>
                  </a:extLst>
                </a:gridCol>
                <a:gridCol w="899938">
                  <a:extLst>
                    <a:ext uri="{9D8B030D-6E8A-4147-A177-3AD203B41FA5}">
                      <a16:colId xmlns:a16="http://schemas.microsoft.com/office/drawing/2014/main" val="1282008631"/>
                    </a:ext>
                  </a:extLst>
                </a:gridCol>
                <a:gridCol w="899938">
                  <a:extLst>
                    <a:ext uri="{9D8B030D-6E8A-4147-A177-3AD203B41FA5}">
                      <a16:colId xmlns:a16="http://schemas.microsoft.com/office/drawing/2014/main" val="949705720"/>
                    </a:ext>
                  </a:extLst>
                </a:gridCol>
                <a:gridCol w="899938">
                  <a:extLst>
                    <a:ext uri="{9D8B030D-6E8A-4147-A177-3AD203B41FA5}">
                      <a16:colId xmlns:a16="http://schemas.microsoft.com/office/drawing/2014/main" val="3359482139"/>
                    </a:ext>
                  </a:extLst>
                </a:gridCol>
                <a:gridCol w="899938">
                  <a:extLst>
                    <a:ext uri="{9D8B030D-6E8A-4147-A177-3AD203B41FA5}">
                      <a16:colId xmlns:a16="http://schemas.microsoft.com/office/drawing/2014/main" val="3966708861"/>
                    </a:ext>
                  </a:extLst>
                </a:gridCol>
                <a:gridCol w="899938">
                  <a:extLst>
                    <a:ext uri="{9D8B030D-6E8A-4147-A177-3AD203B41FA5}">
                      <a16:colId xmlns:a16="http://schemas.microsoft.com/office/drawing/2014/main" val="1548414967"/>
                    </a:ext>
                  </a:extLst>
                </a:gridCol>
                <a:gridCol w="889350">
                  <a:extLst>
                    <a:ext uri="{9D8B030D-6E8A-4147-A177-3AD203B41FA5}">
                      <a16:colId xmlns:a16="http://schemas.microsoft.com/office/drawing/2014/main" val="1139739449"/>
                    </a:ext>
                  </a:extLst>
                </a:gridCol>
              </a:tblGrid>
              <a:tr h="222011">
                <a:tc>
                  <a:txBody>
                    <a:bodyPr/>
                    <a:lstStyle/>
                    <a:p>
                      <a:pPr algn="ctr" fontAlgn="b"/>
                      <a:r>
                        <a:rPr lang="en-US" sz="1200" b="1" u="none" strike="noStrike">
                          <a:effectLst/>
                        </a:rPr>
                        <a:t>Funding Sources</a:t>
                      </a:r>
                      <a:endParaRPr lang="en-US" sz="1200" b="1" i="0" u="none" strike="noStrike">
                        <a:solidFill>
                          <a:srgbClr val="000000"/>
                        </a:solidFill>
                        <a:effectLst/>
                        <a:latin typeface="Times New Roman"/>
                      </a:endParaRPr>
                    </a:p>
                  </a:txBody>
                  <a:tcPr marL="0" marR="0" marT="0" marB="0" anchor="b"/>
                </a:tc>
                <a:tc>
                  <a:txBody>
                    <a:bodyPr/>
                    <a:lstStyle/>
                    <a:p>
                      <a:pPr algn="ctr" fontAlgn="b"/>
                      <a:r>
                        <a:rPr lang="en-US" sz="1200" b="1" u="none" strike="noStrike">
                          <a:effectLst/>
                        </a:rPr>
                        <a:t>2022</a:t>
                      </a:r>
                      <a:endParaRPr lang="en-US" sz="1200" b="1" i="0" u="none" strike="noStrike">
                        <a:solidFill>
                          <a:srgbClr val="000000"/>
                        </a:solidFill>
                        <a:effectLst/>
                        <a:latin typeface="Times New Roman"/>
                      </a:endParaRPr>
                    </a:p>
                  </a:txBody>
                  <a:tcPr marL="0" marR="0" marT="0" marB="0" anchor="b"/>
                </a:tc>
                <a:tc>
                  <a:txBody>
                    <a:bodyPr/>
                    <a:lstStyle/>
                    <a:p>
                      <a:pPr algn="ctr" fontAlgn="b"/>
                      <a:r>
                        <a:rPr lang="en-US" sz="1200" b="1" u="none" strike="noStrike">
                          <a:effectLst/>
                        </a:rPr>
                        <a:t>2023</a:t>
                      </a:r>
                      <a:endParaRPr lang="en-US" sz="1200" b="1" i="0" u="none" strike="noStrike">
                        <a:solidFill>
                          <a:srgbClr val="000000"/>
                        </a:solidFill>
                        <a:effectLst/>
                        <a:latin typeface="Times New Roman"/>
                      </a:endParaRPr>
                    </a:p>
                  </a:txBody>
                  <a:tcPr marL="0" marR="0" marT="0" marB="0" anchor="b"/>
                </a:tc>
                <a:tc>
                  <a:txBody>
                    <a:bodyPr/>
                    <a:lstStyle/>
                    <a:p>
                      <a:pPr algn="ctr" fontAlgn="b"/>
                      <a:r>
                        <a:rPr lang="en-US" sz="1200" b="1" u="none" strike="noStrike">
                          <a:effectLst/>
                        </a:rPr>
                        <a:t>2024</a:t>
                      </a:r>
                      <a:endParaRPr lang="en-US" sz="1200" b="1" i="0" u="none" strike="noStrike">
                        <a:solidFill>
                          <a:srgbClr val="000000"/>
                        </a:solidFill>
                        <a:effectLst/>
                        <a:latin typeface="Times New Roman"/>
                      </a:endParaRPr>
                    </a:p>
                  </a:txBody>
                  <a:tcPr marL="0" marR="0" marT="0" marB="0" anchor="b"/>
                </a:tc>
                <a:tc>
                  <a:txBody>
                    <a:bodyPr/>
                    <a:lstStyle/>
                    <a:p>
                      <a:pPr algn="ctr" fontAlgn="b"/>
                      <a:r>
                        <a:rPr lang="en-US" sz="1200" b="1" u="none" strike="noStrike">
                          <a:effectLst/>
                        </a:rPr>
                        <a:t>2025</a:t>
                      </a:r>
                      <a:endParaRPr lang="en-US" sz="1200" b="1" i="0" u="none" strike="noStrike">
                        <a:solidFill>
                          <a:srgbClr val="000000"/>
                        </a:solidFill>
                        <a:effectLst/>
                        <a:latin typeface="Times New Roman"/>
                      </a:endParaRPr>
                    </a:p>
                  </a:txBody>
                  <a:tcPr marL="0" marR="0" marT="0" marB="0" anchor="b"/>
                </a:tc>
                <a:tc>
                  <a:txBody>
                    <a:bodyPr/>
                    <a:lstStyle/>
                    <a:p>
                      <a:pPr algn="ctr" fontAlgn="b"/>
                      <a:r>
                        <a:rPr lang="en-US" sz="1200" b="1" u="none" strike="noStrike">
                          <a:effectLst/>
                        </a:rPr>
                        <a:t>2026</a:t>
                      </a:r>
                      <a:endParaRPr lang="en-US" sz="1200" b="1" i="0" u="none" strike="noStrike">
                        <a:solidFill>
                          <a:srgbClr val="000000"/>
                        </a:solidFill>
                        <a:effectLst/>
                        <a:latin typeface="Times New Roman"/>
                      </a:endParaRPr>
                    </a:p>
                  </a:txBody>
                  <a:tcPr marL="0" marR="0" marT="0" marB="0" anchor="b"/>
                </a:tc>
                <a:tc>
                  <a:txBody>
                    <a:bodyPr/>
                    <a:lstStyle/>
                    <a:p>
                      <a:pPr algn="ctr" fontAlgn="b"/>
                      <a:r>
                        <a:rPr lang="en-US" sz="1200" b="1" u="none" strike="noStrike">
                          <a:effectLst/>
                        </a:rPr>
                        <a:t>2027</a:t>
                      </a:r>
                      <a:endParaRPr lang="en-US" sz="1200" b="1" i="0" u="none" strike="noStrike">
                        <a:solidFill>
                          <a:srgbClr val="000000"/>
                        </a:solidFill>
                        <a:effectLst/>
                        <a:latin typeface="Times New Roman"/>
                      </a:endParaRPr>
                    </a:p>
                  </a:txBody>
                  <a:tcPr marL="0" marR="0" marT="0" marB="0" anchor="b"/>
                </a:tc>
                <a:tc>
                  <a:txBody>
                    <a:bodyPr/>
                    <a:lstStyle/>
                    <a:p>
                      <a:pPr algn="ctr" fontAlgn="b"/>
                      <a:r>
                        <a:rPr lang="en-US" sz="1200" b="1" u="none" strike="noStrike">
                          <a:effectLst/>
                        </a:rPr>
                        <a:t>Total</a:t>
                      </a:r>
                      <a:endParaRPr lang="en-US" sz="1200" b="1"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2315905651"/>
                  </a:ext>
                </a:extLst>
              </a:tr>
              <a:tr h="222011">
                <a:tc>
                  <a:txBody>
                    <a:bodyPr/>
                    <a:lstStyle/>
                    <a:p>
                      <a:pPr algn="l" fontAlgn="b"/>
                      <a:r>
                        <a:rPr lang="en-US" sz="1200" u="none" strike="noStrike">
                          <a:effectLst/>
                        </a:rPr>
                        <a:t>Connection Fees</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$600,000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$350,000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$1,250,000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$2,200,000 </a:t>
                      </a:r>
                      <a:endParaRPr lang="en-US" sz="12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2227629047"/>
                  </a:ext>
                </a:extLst>
              </a:tr>
              <a:tr h="222011">
                <a:tc>
                  <a:txBody>
                    <a:bodyPr/>
                    <a:lstStyle/>
                    <a:p>
                      <a:pPr algn="l" fontAlgn="b"/>
                      <a:r>
                        <a:rPr lang="en-US" sz="1200" u="none" strike="noStrike">
                          <a:effectLst/>
                        </a:rPr>
                        <a:t>Rate Revenue (Pay-Go)</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700,000 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650,000 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533,000 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835,000 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1,270,000 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1,098,000 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5,286,000 </a:t>
                      </a:r>
                      <a:endParaRPr lang="en-US" sz="12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4054105921"/>
                  </a:ext>
                </a:extLst>
              </a:tr>
              <a:tr h="222011">
                <a:tc>
                  <a:txBody>
                    <a:bodyPr/>
                    <a:lstStyle/>
                    <a:p>
                      <a:pPr algn="l" fontAlgn="b"/>
                      <a:r>
                        <a:rPr lang="en-US" sz="1200" u="none" strike="noStrike">
                          <a:effectLst/>
                        </a:rPr>
                        <a:t>Reserve Funds</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1,800,000 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1,648,000 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650,000 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500,000 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250,000 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4,648,000 </a:t>
                      </a:r>
                      <a:endParaRPr lang="en-US" sz="12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264653800"/>
                  </a:ext>
                </a:extLst>
              </a:tr>
              <a:tr h="222011">
                <a:tc>
                  <a:txBody>
                    <a:bodyPr/>
                    <a:lstStyle/>
                    <a:p>
                      <a:pPr algn="l" fontAlgn="b"/>
                      <a:r>
                        <a:rPr lang="en-US" sz="1200" u="none" strike="noStrike">
                          <a:effectLst/>
                        </a:rPr>
                        <a:t>Federal Relief Money</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1,575,000 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1,790,000 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75,000 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3,440,000 </a:t>
                      </a:r>
                      <a:endParaRPr lang="en-US" sz="12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3232283631"/>
                  </a:ext>
                </a:extLst>
              </a:tr>
              <a:tr h="222011">
                <a:tc>
                  <a:txBody>
                    <a:bodyPr/>
                    <a:lstStyle/>
                    <a:p>
                      <a:pPr algn="l" fontAlgn="b"/>
                      <a:r>
                        <a:rPr lang="en-US" sz="1200" u="none" strike="noStrike">
                          <a:effectLst/>
                        </a:rPr>
                        <a:t>New Debt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2,530,000 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8,920,000 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1,900,000 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1,600,000 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14,950,000 </a:t>
                      </a:r>
                      <a:endParaRPr lang="en-US" sz="12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785158449"/>
                  </a:ext>
                </a:extLst>
              </a:tr>
              <a:tr h="207211">
                <a:tc>
                  <a:txBody>
                    <a:bodyPr/>
                    <a:lstStyle/>
                    <a:p>
                      <a:pPr algn="l" fontAlgn="b"/>
                      <a:endParaRPr lang="en-US" sz="1200" u="sng" strike="noStrike" dirty="0">
                        <a:effectLst/>
                      </a:endParaRPr>
                    </a:p>
                  </a:txBody>
                  <a:tcPr marL="0" marR="0" marT="0" marB="0" anchor="b"/>
                </a:tc>
                <a:tc>
                  <a:txBody>
                    <a:bodyPr/>
                    <a:lstStyle/>
                    <a:p>
                      <a:pPr algn="l" fontAlgn="b"/>
                      <a:endParaRPr lang="en-US" sz="1200" u="sng" strike="noStrike" dirty="0">
                        <a:effectLst/>
                      </a:endParaRPr>
                    </a:p>
                  </a:txBody>
                  <a:tcPr marL="0" marR="0" marT="0" marB="0" anchor="b"/>
                </a:tc>
                <a:tc>
                  <a:txBody>
                    <a:bodyPr/>
                    <a:lstStyle/>
                    <a:p>
                      <a:pPr algn="l" fontAlgn="b"/>
                      <a:endParaRPr lang="en-US" sz="1200" u="sng" strike="noStrike" dirty="0">
                        <a:effectLst/>
                      </a:endParaRPr>
                    </a:p>
                  </a:txBody>
                  <a:tcPr marL="0" marR="0" marT="0" marB="0" anchor="b"/>
                </a:tc>
                <a:tc>
                  <a:txBody>
                    <a:bodyPr/>
                    <a:lstStyle/>
                    <a:p>
                      <a:pPr algn="l" fontAlgn="b"/>
                      <a:endParaRPr lang="en-US" sz="1200" u="sng" strike="noStrike" dirty="0">
                        <a:effectLst/>
                      </a:endParaRPr>
                    </a:p>
                  </a:txBody>
                  <a:tcPr marL="0" marR="0" marT="0" marB="0" anchor="b"/>
                </a:tc>
                <a:tc>
                  <a:txBody>
                    <a:bodyPr/>
                    <a:lstStyle/>
                    <a:p>
                      <a:pPr algn="l" fontAlgn="b"/>
                      <a:endParaRPr lang="en-US" sz="1200" u="sng" strike="noStrike" dirty="0">
                        <a:effectLst/>
                      </a:endParaRPr>
                    </a:p>
                  </a:txBody>
                  <a:tcPr marL="0" marR="0" marT="0" marB="0" anchor="b"/>
                </a:tc>
                <a:tc>
                  <a:txBody>
                    <a:bodyPr/>
                    <a:lstStyle/>
                    <a:p>
                      <a:pPr algn="l" fontAlgn="b"/>
                      <a:endParaRPr lang="en-US" sz="1200" u="sng" strike="noStrike" dirty="0">
                        <a:effectLst/>
                      </a:endParaRPr>
                    </a:p>
                  </a:txBody>
                  <a:tcPr marL="0" marR="0" marT="0" marB="0" anchor="b"/>
                </a:tc>
                <a:tc>
                  <a:txBody>
                    <a:bodyPr/>
                    <a:lstStyle/>
                    <a:p>
                      <a:pPr algn="l" fontAlgn="b"/>
                      <a:endParaRPr lang="en-US" sz="1200" u="sng" strike="noStrike" dirty="0">
                        <a:effectLst/>
                      </a:endParaRPr>
                    </a:p>
                  </a:txBody>
                  <a:tcPr marL="0" marR="0" marT="0" marB="0" anchor="b"/>
                </a:tc>
                <a:tc>
                  <a:txBody>
                    <a:bodyPr/>
                    <a:lstStyle/>
                    <a:p>
                      <a:pPr algn="l" fontAlgn="b"/>
                      <a:endParaRPr lang="en-US" sz="1200" u="sng" strike="noStrike" dirty="0">
                        <a:effectLst/>
                      </a:endParaRPr>
                    </a:p>
                  </a:txBody>
                  <a:tcPr marL="0" marR="0" marT="0" marB="0" anchor="b"/>
                </a:tc>
                <a:extLst>
                  <a:ext uri="{0D108BD9-81ED-4DB2-BD59-A6C34878D82A}">
                    <a16:rowId xmlns:a16="http://schemas.microsoft.com/office/drawing/2014/main" val="2877227782"/>
                  </a:ext>
                </a:extLst>
              </a:tr>
              <a:tr h="222011">
                <a:tc>
                  <a:txBody>
                    <a:bodyPr/>
                    <a:lstStyle/>
                    <a:p>
                      <a:pPr algn="l" fontAlgn="b"/>
                      <a:r>
                        <a:rPr lang="en-US" sz="1200" u="none" strike="noStrike">
                          <a:effectLst/>
                        </a:rPr>
                        <a:t>Total</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$4,675,000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$4,438,000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$3,788,000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$11,505,000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$3,420,000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$2,698,000 </a:t>
                      </a:r>
                      <a:endParaRPr lang="en-US" sz="1200" b="0" i="0" u="none" strike="noStrike">
                        <a:solidFill>
                          <a:srgbClr val="000000"/>
                        </a:solidFill>
                        <a:effectLst/>
                        <a:latin typeface="Times New Roman"/>
                      </a:endParaRPr>
                    </a:p>
                  </a:txBody>
                  <a:tcPr marL="0" marR="0" marT="0" marB="0" anchor="b"/>
                </a:tc>
                <a:tc>
                  <a:txBody>
                    <a:bodyPr/>
                    <a:lstStyle/>
                    <a:p>
                      <a:pPr algn="r" fontAlgn="b"/>
                      <a:r>
                        <a:rPr lang="en-US" sz="1200" u="none" strike="noStrike">
                          <a:effectLst/>
                        </a:rPr>
                        <a:t>$30,524,000 </a:t>
                      </a:r>
                      <a:endParaRPr lang="en-US" sz="12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2689337961"/>
                  </a:ext>
                </a:extLst>
              </a:tr>
            </a:tbl>
          </a:graphicData>
        </a:graphic>
      </p:graphicFrame>
      <p:sp>
        <p:nvSpPr>
          <p:cNvPr id="6" name="Slide Number Placeholder 3">
            <a:extLst>
              <a:ext uri="{FF2B5EF4-FFF2-40B4-BE49-F238E27FC236}">
                <a16:creationId xmlns:a16="http://schemas.microsoft.com/office/drawing/2014/main" id="{AF222C9C-5141-4080-A51B-566C8A694567}"/>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113927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B5CF-84B6-43B6-9F6E-C9604A2AF229}"/>
              </a:ext>
            </a:extLst>
          </p:cNvPr>
          <p:cNvSpPr>
            <a:spLocks noGrp="1"/>
          </p:cNvSpPr>
          <p:nvPr>
            <p:ph type="title"/>
          </p:nvPr>
        </p:nvSpPr>
        <p:spPr>
          <a:xfrm>
            <a:off x="628650" y="365127"/>
            <a:ext cx="7886700" cy="918390"/>
          </a:xfrm>
        </p:spPr>
        <p:txBody>
          <a:bodyPr>
            <a:normAutofit/>
          </a:bodyPr>
          <a:lstStyle/>
          <a:p>
            <a:r>
              <a:rPr lang="en-US"/>
              <a:t>Debt </a:t>
            </a:r>
          </a:p>
        </p:txBody>
      </p:sp>
      <p:sp>
        <p:nvSpPr>
          <p:cNvPr id="3" name="Content Placeholder 2">
            <a:extLst>
              <a:ext uri="{FF2B5EF4-FFF2-40B4-BE49-F238E27FC236}">
                <a16:creationId xmlns:a16="http://schemas.microsoft.com/office/drawing/2014/main" id="{B9DAB72E-AA5E-4166-BC06-36790CB9A18E}"/>
              </a:ext>
            </a:extLst>
          </p:cNvPr>
          <p:cNvSpPr>
            <a:spLocks noGrp="1"/>
          </p:cNvSpPr>
          <p:nvPr>
            <p:ph idx="1"/>
          </p:nvPr>
        </p:nvSpPr>
        <p:spPr>
          <a:xfrm>
            <a:off x="3158836" y="2236121"/>
            <a:ext cx="5985164" cy="3665909"/>
          </a:xfrm>
        </p:spPr>
        <p:txBody>
          <a:bodyPr>
            <a:noAutofit/>
          </a:bodyPr>
          <a:lstStyle/>
          <a:p>
            <a:pPr lvl="0">
              <a:spcBef>
                <a:spcPts val="0"/>
              </a:spcBef>
              <a:spcAft>
                <a:spcPts val="1200"/>
              </a:spcAft>
            </a:pPr>
            <a:r>
              <a:rPr lang="en-US" sz="2800" b="1"/>
              <a:t>Why debt?</a:t>
            </a:r>
          </a:p>
          <a:p>
            <a:pPr lvl="1">
              <a:spcBef>
                <a:spcPts val="0"/>
              </a:spcBef>
              <a:spcAft>
                <a:spcPts val="1200"/>
              </a:spcAft>
            </a:pPr>
            <a:r>
              <a:rPr lang="en-US" sz="2400"/>
              <a:t>Utility business is capital intensive</a:t>
            </a:r>
          </a:p>
          <a:p>
            <a:pPr lvl="1">
              <a:spcBef>
                <a:spcPts val="0"/>
              </a:spcBef>
              <a:spcAft>
                <a:spcPts val="1200"/>
              </a:spcAft>
            </a:pPr>
            <a:r>
              <a:rPr lang="en-US" sz="2400"/>
              <a:t>Long-lived service lives</a:t>
            </a:r>
          </a:p>
          <a:p>
            <a:pPr lvl="1">
              <a:spcBef>
                <a:spcPts val="0"/>
              </a:spcBef>
              <a:spcAft>
                <a:spcPts val="1200"/>
              </a:spcAft>
            </a:pPr>
            <a:r>
              <a:rPr lang="en-US" sz="2400"/>
              <a:t>“Intergenerational rate equity”</a:t>
            </a:r>
          </a:p>
          <a:p>
            <a:pPr lvl="2">
              <a:spcBef>
                <a:spcPts val="0"/>
              </a:spcBef>
              <a:spcAft>
                <a:spcPts val="1200"/>
              </a:spcAft>
            </a:pPr>
            <a:r>
              <a:rPr lang="en-US" sz="2200"/>
              <a:t>Existing rate payers and future ratepayers</a:t>
            </a:r>
          </a:p>
          <a:p>
            <a:pPr lvl="2">
              <a:spcBef>
                <a:spcPts val="0"/>
              </a:spcBef>
              <a:spcAft>
                <a:spcPts val="1200"/>
              </a:spcAft>
            </a:pPr>
            <a:r>
              <a:rPr lang="en-US" sz="2200"/>
              <a:t>Growth and aging population</a:t>
            </a:r>
          </a:p>
          <a:p>
            <a:pPr lvl="1">
              <a:spcBef>
                <a:spcPts val="0"/>
              </a:spcBef>
              <a:spcAft>
                <a:spcPts val="1200"/>
              </a:spcAft>
            </a:pPr>
            <a:r>
              <a:rPr lang="en-US" sz="2400"/>
              <a:t>Get utility rates adopted!</a:t>
            </a:r>
          </a:p>
        </p:txBody>
      </p:sp>
      <p:pic>
        <p:nvPicPr>
          <p:cNvPr id="7" name="Picture 6" descr="A person in a suit and tie holding up a flag&#10;&#10;Description automatically generated with medium confidence">
            <a:extLst>
              <a:ext uri="{FF2B5EF4-FFF2-40B4-BE49-F238E27FC236}">
                <a16:creationId xmlns:a16="http://schemas.microsoft.com/office/drawing/2014/main" id="{9AA7DAF3-A406-474E-9740-B22680491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60" y="2630974"/>
            <a:ext cx="2676570" cy="2926080"/>
          </a:xfrm>
          <a:prstGeom prst="rect">
            <a:avLst/>
          </a:prstGeom>
          <a:ln>
            <a:noFill/>
          </a:ln>
          <a:effectLst>
            <a:outerShdw blurRad="190500" algn="tl" rotWithShape="0">
              <a:srgbClr val="000000">
                <a:alpha val="70000"/>
              </a:srgbClr>
            </a:outerShdw>
          </a:effectLst>
        </p:spPr>
      </p:pic>
      <p:sp>
        <p:nvSpPr>
          <p:cNvPr id="26" name="Slide Number Placeholder 3">
            <a:extLst>
              <a:ext uri="{FF2B5EF4-FFF2-40B4-BE49-F238E27FC236}">
                <a16:creationId xmlns:a16="http://schemas.microsoft.com/office/drawing/2014/main" id="{0F1ADD48-9978-45E2-9956-CD69A666D709}"/>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514154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B72E-AA5E-4166-BC06-36790CB9A18E}"/>
              </a:ext>
            </a:extLst>
          </p:cNvPr>
          <p:cNvSpPr>
            <a:spLocks noGrp="1"/>
          </p:cNvSpPr>
          <p:nvPr>
            <p:ph idx="1"/>
          </p:nvPr>
        </p:nvSpPr>
        <p:spPr>
          <a:xfrm>
            <a:off x="730501" y="1376580"/>
            <a:ext cx="7886700" cy="4351338"/>
          </a:xfrm>
        </p:spPr>
        <p:txBody>
          <a:bodyPr vert="horz" lIns="91440" tIns="45720" rIns="91440" bIns="45720" rtlCol="0" anchor="t">
            <a:normAutofit/>
          </a:bodyPr>
          <a:lstStyle/>
          <a:p>
            <a:r>
              <a:rPr lang="en-US">
                <a:latin typeface="Proxima Nova Rg"/>
              </a:rPr>
              <a:t>Example of proposed debt structured around existing debt</a:t>
            </a:r>
          </a:p>
          <a:p>
            <a:r>
              <a:rPr lang="en-US">
                <a:latin typeface="Proxima Nova Rg"/>
              </a:rPr>
              <a:t>Interest-only until existing debt matures in 2029</a:t>
            </a:r>
            <a:endParaRPr lang="en-US"/>
          </a:p>
          <a:p>
            <a:pPr lvl="0"/>
            <a:endParaRPr lang="en-US"/>
          </a:p>
          <a:p>
            <a:endParaRPr lang="en-US"/>
          </a:p>
          <a:p>
            <a:endParaRPr lang="en-US"/>
          </a:p>
        </p:txBody>
      </p:sp>
      <p:sp>
        <p:nvSpPr>
          <p:cNvPr id="5" name="Slide Number Placeholder 3">
            <a:extLst>
              <a:ext uri="{FF2B5EF4-FFF2-40B4-BE49-F238E27FC236}">
                <a16:creationId xmlns:a16="http://schemas.microsoft.com/office/drawing/2014/main" id="{1DBD0073-8E8A-42CA-A356-D1B2B590C249}"/>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
        <p:nvSpPr>
          <p:cNvPr id="8" name="Title 1">
            <a:extLst>
              <a:ext uri="{FF2B5EF4-FFF2-40B4-BE49-F238E27FC236}">
                <a16:creationId xmlns:a16="http://schemas.microsoft.com/office/drawing/2014/main" id="{36719EBF-6E80-45F1-9045-826F5CFDBD76}"/>
              </a:ext>
            </a:extLst>
          </p:cNvPr>
          <p:cNvSpPr>
            <a:spLocks noGrp="1"/>
          </p:cNvSpPr>
          <p:nvPr>
            <p:ph type="title"/>
          </p:nvPr>
        </p:nvSpPr>
        <p:spPr>
          <a:xfrm>
            <a:off x="628650" y="365127"/>
            <a:ext cx="7886700" cy="918390"/>
          </a:xfrm>
        </p:spPr>
        <p:txBody>
          <a:bodyPr>
            <a:normAutofit/>
          </a:bodyPr>
          <a:lstStyle/>
          <a:p>
            <a:r>
              <a:rPr lang="en-US"/>
              <a:t>Debt </a:t>
            </a:r>
            <a:r>
              <a:rPr lang="en-US" sz="2000"/>
              <a:t>(cont’d.)</a:t>
            </a:r>
          </a:p>
        </p:txBody>
      </p:sp>
      <p:pic>
        <p:nvPicPr>
          <p:cNvPr id="2" name="Picture 3" descr="Chart, bar chart&#10;&#10;Description automatically generated">
            <a:extLst>
              <a:ext uri="{FF2B5EF4-FFF2-40B4-BE49-F238E27FC236}">
                <a16:creationId xmlns:a16="http://schemas.microsoft.com/office/drawing/2014/main" id="{A18DDC6A-2F9F-43B5-A64E-EFEE9A1B8653}"/>
              </a:ext>
            </a:extLst>
          </p:cNvPr>
          <p:cNvPicPr>
            <a:picLocks noChangeAspect="1"/>
          </p:cNvPicPr>
          <p:nvPr/>
        </p:nvPicPr>
        <p:blipFill>
          <a:blip r:embed="rId2"/>
          <a:stretch>
            <a:fillRect/>
          </a:stretch>
        </p:blipFill>
        <p:spPr>
          <a:xfrm>
            <a:off x="631479" y="2714973"/>
            <a:ext cx="8412931" cy="3963022"/>
          </a:xfrm>
          <a:prstGeom prst="rect">
            <a:avLst/>
          </a:prstGeom>
        </p:spPr>
      </p:pic>
    </p:spTree>
    <p:extLst>
      <p:ext uri="{BB962C8B-B14F-4D97-AF65-F5344CB8AC3E}">
        <p14:creationId xmlns:p14="http://schemas.microsoft.com/office/powerpoint/2010/main" val="3644458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B5CF-84B6-43B6-9F6E-C9604A2AF229}"/>
              </a:ext>
            </a:extLst>
          </p:cNvPr>
          <p:cNvSpPr>
            <a:spLocks noGrp="1"/>
          </p:cNvSpPr>
          <p:nvPr>
            <p:ph type="title"/>
          </p:nvPr>
        </p:nvSpPr>
        <p:spPr>
          <a:xfrm>
            <a:off x="628650" y="365127"/>
            <a:ext cx="7886700" cy="918390"/>
          </a:xfrm>
        </p:spPr>
        <p:txBody>
          <a:bodyPr>
            <a:normAutofit/>
          </a:bodyPr>
          <a:lstStyle/>
          <a:p>
            <a:r>
              <a:rPr lang="en-US"/>
              <a:t>Debt </a:t>
            </a:r>
            <a:r>
              <a:rPr lang="en-US" sz="2000"/>
              <a:t>(cont’d.)</a:t>
            </a:r>
          </a:p>
        </p:txBody>
      </p:sp>
      <p:sp>
        <p:nvSpPr>
          <p:cNvPr id="3" name="Content Placeholder 2">
            <a:extLst>
              <a:ext uri="{FF2B5EF4-FFF2-40B4-BE49-F238E27FC236}">
                <a16:creationId xmlns:a16="http://schemas.microsoft.com/office/drawing/2014/main" id="{B9DAB72E-AA5E-4166-BC06-36790CB9A18E}"/>
              </a:ext>
            </a:extLst>
          </p:cNvPr>
          <p:cNvSpPr>
            <a:spLocks noGrp="1"/>
          </p:cNvSpPr>
          <p:nvPr>
            <p:ph idx="1"/>
          </p:nvPr>
        </p:nvSpPr>
        <p:spPr>
          <a:xfrm>
            <a:off x="628650" y="1455797"/>
            <a:ext cx="7886700" cy="4351338"/>
          </a:xfrm>
        </p:spPr>
        <p:txBody>
          <a:bodyPr>
            <a:normAutofit/>
          </a:bodyPr>
          <a:lstStyle/>
          <a:p>
            <a:pPr>
              <a:spcBef>
                <a:spcPts val="0"/>
              </a:spcBef>
              <a:spcAft>
                <a:spcPts val="600"/>
              </a:spcAft>
            </a:pPr>
            <a:r>
              <a:rPr lang="en-US"/>
              <a:t>Avoiding too much debt</a:t>
            </a:r>
          </a:p>
          <a:p>
            <a:pPr lvl="1">
              <a:spcBef>
                <a:spcPts val="0"/>
              </a:spcBef>
              <a:spcAft>
                <a:spcPts val="600"/>
              </a:spcAft>
            </a:pPr>
            <a:r>
              <a:rPr lang="en-US"/>
              <a:t>Number of repayment years &lt;= asset service life</a:t>
            </a:r>
          </a:p>
          <a:p>
            <a:pPr lvl="1">
              <a:spcBef>
                <a:spcPts val="0"/>
              </a:spcBef>
              <a:spcAft>
                <a:spcPts val="600"/>
              </a:spcAft>
            </a:pPr>
            <a:r>
              <a:rPr lang="en-US"/>
              <a:t>Scenario planning (what if growth doesn’t materialize, or water sales/collections decline unexpectedly?)</a:t>
            </a:r>
          </a:p>
          <a:p>
            <a:pPr lvl="1">
              <a:spcBef>
                <a:spcPts val="0"/>
              </a:spcBef>
              <a:spcAft>
                <a:spcPts val="600"/>
              </a:spcAft>
            </a:pPr>
            <a:r>
              <a:rPr lang="en-US"/>
              <a:t>Develop reasonable financial forecast projections</a:t>
            </a:r>
          </a:p>
          <a:p>
            <a:pPr lvl="1">
              <a:spcBef>
                <a:spcPts val="0"/>
              </a:spcBef>
              <a:spcAft>
                <a:spcPts val="600"/>
              </a:spcAft>
            </a:pPr>
            <a:r>
              <a:rPr lang="en-US"/>
              <a:t>Work with a finance team</a:t>
            </a:r>
          </a:p>
          <a:p>
            <a:pPr lvl="2">
              <a:spcBef>
                <a:spcPts val="0"/>
              </a:spcBef>
              <a:spcAft>
                <a:spcPts val="600"/>
              </a:spcAft>
            </a:pPr>
            <a:r>
              <a:rPr lang="en-US"/>
              <a:t>Internal stakeholders</a:t>
            </a:r>
          </a:p>
          <a:p>
            <a:pPr lvl="2">
              <a:spcBef>
                <a:spcPts val="0"/>
              </a:spcBef>
              <a:spcAft>
                <a:spcPts val="600"/>
              </a:spcAft>
            </a:pPr>
            <a:r>
              <a:rPr lang="en-US"/>
              <a:t>Financial advisor</a:t>
            </a:r>
          </a:p>
          <a:p>
            <a:pPr lvl="2">
              <a:spcBef>
                <a:spcPts val="0"/>
              </a:spcBef>
              <a:spcAft>
                <a:spcPts val="600"/>
              </a:spcAft>
            </a:pPr>
            <a:r>
              <a:rPr lang="en-US"/>
              <a:t>Rate consultant</a:t>
            </a:r>
          </a:p>
          <a:p>
            <a:pPr lvl="2">
              <a:spcBef>
                <a:spcPts val="0"/>
              </a:spcBef>
              <a:spcAft>
                <a:spcPts val="600"/>
              </a:spcAft>
            </a:pPr>
            <a:r>
              <a:rPr lang="en-US"/>
              <a:t>Consulting engineers</a:t>
            </a:r>
          </a:p>
        </p:txBody>
      </p:sp>
      <p:sp>
        <p:nvSpPr>
          <p:cNvPr id="5" name="Slide Number Placeholder 3">
            <a:extLst>
              <a:ext uri="{FF2B5EF4-FFF2-40B4-BE49-F238E27FC236}">
                <a16:creationId xmlns:a16="http://schemas.microsoft.com/office/drawing/2014/main" id="{4C859214-B24B-40DB-8898-6B29F21B521D}"/>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150920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8163C2-9600-4428-8CB0-AA46ECFC4A0F}"/>
              </a:ext>
            </a:extLst>
          </p:cNvPr>
          <p:cNvSpPr/>
          <p:nvPr/>
        </p:nvSpPr>
        <p:spPr>
          <a:xfrm>
            <a:off x="0" y="0"/>
            <a:ext cx="9144000" cy="6858000"/>
          </a:xfrm>
          <a:prstGeom prst="rect">
            <a:avLst/>
          </a:prstGeom>
          <a:solidFill>
            <a:srgbClr val="023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59B4C4-9668-4182-941D-3274BECE7B07}"/>
              </a:ext>
            </a:extLst>
          </p:cNvPr>
          <p:cNvSpPr>
            <a:spLocks noGrp="1"/>
          </p:cNvSpPr>
          <p:nvPr>
            <p:ph type="sldNum" sz="quarter" idx="12"/>
          </p:nvPr>
        </p:nvSpPr>
        <p:spPr/>
        <p:txBody>
          <a:bodyPr/>
          <a:lstStyle/>
          <a:p>
            <a:fld id="{26C27DEE-8029-4AAF-9F47-C97C4D2172BB}" type="slidenum">
              <a:rPr lang="en-US" b="1" smtClean="0">
                <a:solidFill>
                  <a:schemeClr val="bg1"/>
                </a:solidFill>
              </a:rPr>
              <a:t>14</a:t>
            </a:fld>
            <a:endParaRPr lang="en-US" b="1">
              <a:solidFill>
                <a:schemeClr val="bg1"/>
              </a:solidFill>
            </a:endParaRPr>
          </a:p>
        </p:txBody>
      </p:sp>
      <p:sp>
        <p:nvSpPr>
          <p:cNvPr id="6" name="TextBox 5">
            <a:extLst>
              <a:ext uri="{FF2B5EF4-FFF2-40B4-BE49-F238E27FC236}">
                <a16:creationId xmlns:a16="http://schemas.microsoft.com/office/drawing/2014/main" id="{129C8E1A-D663-4DE3-B6C6-C4FABC40AF73}"/>
              </a:ext>
            </a:extLst>
          </p:cNvPr>
          <p:cNvSpPr txBox="1"/>
          <p:nvPr/>
        </p:nvSpPr>
        <p:spPr>
          <a:xfrm>
            <a:off x="0" y="2328032"/>
            <a:ext cx="9144000" cy="2086725"/>
          </a:xfrm>
          <a:prstGeom prst="rect">
            <a:avLst/>
          </a:prstGeom>
          <a:noFill/>
        </p:spPr>
        <p:txBody>
          <a:bodyPr wrap="square" rtlCol="0">
            <a:spAutoFit/>
          </a:bodyPr>
          <a:lstStyle/>
          <a:p>
            <a:pPr algn="ctr">
              <a:lnSpc>
                <a:spcPct val="90000"/>
              </a:lnSpc>
            </a:pPr>
            <a:r>
              <a:rPr lang="en-US" sz="7200" b="1">
                <a:solidFill>
                  <a:schemeClr val="bg1"/>
                </a:solidFill>
                <a:latin typeface="Proxima Nova Rg" panose="02000506030000020004" pitchFamily="50" charset="0"/>
              </a:rPr>
              <a:t>RevPlan </a:t>
            </a:r>
          </a:p>
          <a:p>
            <a:pPr algn="ctr">
              <a:lnSpc>
                <a:spcPct val="90000"/>
              </a:lnSpc>
            </a:pPr>
            <a:r>
              <a:rPr lang="en-US" sz="7200" b="1">
                <a:solidFill>
                  <a:schemeClr val="bg1"/>
                </a:solidFill>
                <a:latin typeface="Proxima Nova Rg" panose="02000506030000020004" pitchFamily="50" charset="0"/>
              </a:rPr>
              <a:t>Overview</a:t>
            </a:r>
          </a:p>
        </p:txBody>
      </p:sp>
    </p:spTree>
    <p:extLst>
      <p:ext uri="{BB962C8B-B14F-4D97-AF65-F5344CB8AC3E}">
        <p14:creationId xmlns:p14="http://schemas.microsoft.com/office/powerpoint/2010/main" val="381614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13409B2-D349-48F1-925F-305F8A206BD0}"/>
              </a:ext>
            </a:extLst>
          </p:cNvPr>
          <p:cNvPicPr>
            <a:picLocks noChangeAspect="1"/>
          </p:cNvPicPr>
          <p:nvPr/>
        </p:nvPicPr>
        <p:blipFill rotWithShape="1">
          <a:blip r:embed="rId2">
            <a:alphaModFix amt="30000"/>
            <a:extLst>
              <a:ext uri="{28A0092B-C50C-407E-A947-70E740481C1C}">
                <a14:useLocalDpi xmlns:a14="http://schemas.microsoft.com/office/drawing/2010/main" val="0"/>
              </a:ext>
            </a:extLst>
          </a:blip>
          <a:srcRect l="22286" r="25589" b="2"/>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903FB063-BCFA-4F74-973C-739FADB439D8}"/>
              </a:ext>
            </a:extLst>
          </p:cNvPr>
          <p:cNvSpPr>
            <a:spLocks noGrp="1"/>
          </p:cNvSpPr>
          <p:nvPr>
            <p:ph type="title"/>
          </p:nvPr>
        </p:nvSpPr>
        <p:spPr>
          <a:xfrm>
            <a:off x="491490" y="365125"/>
            <a:ext cx="8037368" cy="1692794"/>
          </a:xfrm>
        </p:spPr>
        <p:txBody>
          <a:bodyPr>
            <a:normAutofit/>
          </a:bodyPr>
          <a:lstStyle/>
          <a:p>
            <a:r>
              <a:rPr lang="en-US"/>
              <a:t>Genesis of the Project</a:t>
            </a:r>
          </a:p>
        </p:txBody>
      </p:sp>
      <p:cxnSp>
        <p:nvCxnSpPr>
          <p:cNvPr id="30" name="Straight Arrow Connector 2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6C9342-EC95-46CB-9561-46975CC4757D}"/>
              </a:ext>
            </a:extLst>
          </p:cNvPr>
          <p:cNvSpPr>
            <a:spLocks noGrp="1"/>
          </p:cNvSpPr>
          <p:nvPr>
            <p:ph idx="1"/>
          </p:nvPr>
        </p:nvSpPr>
        <p:spPr>
          <a:xfrm>
            <a:off x="491490" y="2575034"/>
            <a:ext cx="8303375" cy="3462228"/>
          </a:xfrm>
        </p:spPr>
        <p:txBody>
          <a:bodyPr>
            <a:normAutofit fontScale="92500" lnSpcReduction="10000"/>
          </a:bodyPr>
          <a:lstStyle/>
          <a:p>
            <a:r>
              <a:rPr lang="en-US"/>
              <a:t>Florida Department of Environmental Protection assisting funding FRWA clients</a:t>
            </a:r>
          </a:p>
          <a:p>
            <a:pPr lvl="1"/>
            <a:r>
              <a:rPr lang="en-US"/>
              <a:t>Asset sustainability</a:t>
            </a:r>
          </a:p>
          <a:p>
            <a:pPr lvl="1"/>
            <a:r>
              <a:rPr lang="en-US"/>
              <a:t>Financial sustainability</a:t>
            </a:r>
          </a:p>
          <a:p>
            <a:r>
              <a:rPr lang="en-US"/>
              <a:t>Asset Management Plan – DiamondMaps </a:t>
            </a:r>
          </a:p>
          <a:p>
            <a:pPr lvl="1"/>
            <a:r>
              <a:rPr lang="en-US" sz="2400"/>
              <a:t>AMP tool built for clients</a:t>
            </a:r>
          </a:p>
          <a:p>
            <a:pPr lvl="1"/>
            <a:r>
              <a:rPr lang="en-US" sz="2400"/>
              <a:t>Needed financial component</a:t>
            </a:r>
          </a:p>
          <a:p>
            <a:r>
              <a:rPr lang="en-US"/>
              <a:t>Question: Can Raftelis build a web-based financial model to work with DiamondMaps?</a:t>
            </a:r>
          </a:p>
          <a:p>
            <a:r>
              <a:rPr lang="en-US"/>
              <a:t>Yes!</a:t>
            </a:r>
          </a:p>
        </p:txBody>
      </p:sp>
      <p:sp>
        <p:nvSpPr>
          <p:cNvPr id="7" name="Slide Number Placeholder 3">
            <a:extLst>
              <a:ext uri="{FF2B5EF4-FFF2-40B4-BE49-F238E27FC236}">
                <a16:creationId xmlns:a16="http://schemas.microsoft.com/office/drawing/2014/main" id="{243DD0E1-A163-4B22-B3FB-C4B1F183EA83}"/>
              </a:ext>
            </a:extLst>
          </p:cNvPr>
          <p:cNvSpPr>
            <a:spLocks noGrp="1"/>
          </p:cNvSpPr>
          <p:nvPr>
            <p:ph type="sldNum" sz="quarter" idx="12"/>
          </p:nvPr>
        </p:nvSpPr>
        <p:spPr>
          <a:xfrm>
            <a:off x="4188578"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57207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13409B2-D349-48F1-925F-305F8A206BD0}"/>
              </a:ext>
            </a:extLst>
          </p:cNvPr>
          <p:cNvPicPr>
            <a:picLocks noChangeAspect="1"/>
          </p:cNvPicPr>
          <p:nvPr/>
        </p:nvPicPr>
        <p:blipFill rotWithShape="1">
          <a:blip r:embed="rId2">
            <a:alphaModFix amt="30000"/>
            <a:extLst>
              <a:ext uri="{28A0092B-C50C-407E-A947-70E740481C1C}">
                <a14:useLocalDpi xmlns:a14="http://schemas.microsoft.com/office/drawing/2010/main" val="0"/>
              </a:ext>
            </a:extLst>
          </a:blip>
          <a:srcRect l="22286" r="25589" b="2"/>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903FB063-BCFA-4F74-973C-739FADB439D8}"/>
              </a:ext>
            </a:extLst>
          </p:cNvPr>
          <p:cNvSpPr>
            <a:spLocks noGrp="1"/>
          </p:cNvSpPr>
          <p:nvPr>
            <p:ph type="title"/>
          </p:nvPr>
        </p:nvSpPr>
        <p:spPr>
          <a:xfrm>
            <a:off x="491490" y="365125"/>
            <a:ext cx="8037368" cy="1692794"/>
          </a:xfrm>
        </p:spPr>
        <p:txBody>
          <a:bodyPr>
            <a:normAutofit/>
          </a:bodyPr>
          <a:lstStyle/>
          <a:p>
            <a:r>
              <a:rPr lang="en-US"/>
              <a:t>Project Goals</a:t>
            </a:r>
          </a:p>
        </p:txBody>
      </p:sp>
      <p:sp>
        <p:nvSpPr>
          <p:cNvPr id="6" name="Content Placeholder 2">
            <a:extLst>
              <a:ext uri="{FF2B5EF4-FFF2-40B4-BE49-F238E27FC236}">
                <a16:creationId xmlns:a16="http://schemas.microsoft.com/office/drawing/2014/main" id="{7E392F7A-7855-4324-8232-6AE39CE83C71}"/>
              </a:ext>
            </a:extLst>
          </p:cNvPr>
          <p:cNvSpPr>
            <a:spLocks noGrp="1"/>
          </p:cNvSpPr>
          <p:nvPr>
            <p:ph idx="1"/>
          </p:nvPr>
        </p:nvSpPr>
        <p:spPr>
          <a:xfrm>
            <a:off x="566824" y="2282289"/>
            <a:ext cx="7886700" cy="4351338"/>
          </a:xfrm>
        </p:spPr>
        <p:txBody>
          <a:bodyPr/>
          <a:lstStyle/>
          <a:p>
            <a:r>
              <a:rPr lang="en-US"/>
              <a:t>Replace aging asset management financial planning software supplied by the EPA </a:t>
            </a:r>
          </a:p>
          <a:p>
            <a:r>
              <a:rPr lang="en-US"/>
              <a:t>Strengthen usage of web-based asset management mapping tool (DiamondMaps)</a:t>
            </a:r>
          </a:p>
          <a:p>
            <a:r>
              <a:rPr lang="en-US"/>
              <a:t>Increase engagement with member communities</a:t>
            </a:r>
          </a:p>
          <a:p>
            <a:r>
              <a:rPr lang="en-US"/>
              <a:t>Provide a reality check on the resources needed to maintain these small systems</a:t>
            </a:r>
          </a:p>
          <a:p>
            <a:r>
              <a:rPr lang="en-US"/>
              <a:t>Help communities to qualify for state revolving fund low interest loans</a:t>
            </a:r>
          </a:p>
        </p:txBody>
      </p:sp>
      <p:sp>
        <p:nvSpPr>
          <p:cNvPr id="7" name="Slide Number Placeholder 3">
            <a:extLst>
              <a:ext uri="{FF2B5EF4-FFF2-40B4-BE49-F238E27FC236}">
                <a16:creationId xmlns:a16="http://schemas.microsoft.com/office/drawing/2014/main" id="{E61F072B-4F05-4EE3-B04D-B1BEB35AC6FB}"/>
              </a:ext>
            </a:extLst>
          </p:cNvPr>
          <p:cNvSpPr>
            <a:spLocks noGrp="1"/>
          </p:cNvSpPr>
          <p:nvPr>
            <p:ph type="sldNum" sz="quarter" idx="12"/>
          </p:nvPr>
        </p:nvSpPr>
        <p:spPr>
          <a:xfrm>
            <a:off x="4188578"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3168316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B063-BCFA-4F74-973C-739FADB439D8}"/>
              </a:ext>
            </a:extLst>
          </p:cNvPr>
          <p:cNvSpPr>
            <a:spLocks noGrp="1"/>
          </p:cNvSpPr>
          <p:nvPr>
            <p:ph type="title"/>
          </p:nvPr>
        </p:nvSpPr>
        <p:spPr/>
        <p:txBody>
          <a:bodyPr/>
          <a:lstStyle/>
          <a:p>
            <a:r>
              <a:rPr lang="en-US"/>
              <a:t>Software Project Process</a:t>
            </a:r>
          </a:p>
        </p:txBody>
      </p:sp>
      <p:sp>
        <p:nvSpPr>
          <p:cNvPr id="3" name="Content Placeholder 2">
            <a:extLst>
              <a:ext uri="{FF2B5EF4-FFF2-40B4-BE49-F238E27FC236}">
                <a16:creationId xmlns:a16="http://schemas.microsoft.com/office/drawing/2014/main" id="{9E6C9342-EC95-46CB-9561-46975CC4757D}"/>
              </a:ext>
            </a:extLst>
          </p:cNvPr>
          <p:cNvSpPr>
            <a:spLocks noGrp="1"/>
          </p:cNvSpPr>
          <p:nvPr>
            <p:ph idx="1"/>
          </p:nvPr>
        </p:nvSpPr>
        <p:spPr/>
        <p:txBody>
          <a:bodyPr/>
          <a:lstStyle/>
          <a:p>
            <a:r>
              <a:rPr lang="en-US"/>
              <a:t>Data and Systems Review</a:t>
            </a:r>
          </a:p>
          <a:p>
            <a:r>
              <a:rPr lang="en-US"/>
              <a:t>Design and Requirements</a:t>
            </a:r>
          </a:p>
          <a:p>
            <a:r>
              <a:rPr lang="en-US"/>
              <a:t>Prototyping</a:t>
            </a:r>
          </a:p>
          <a:p>
            <a:r>
              <a:rPr lang="en-US"/>
              <a:t>Programming and Database Development</a:t>
            </a:r>
          </a:p>
          <a:p>
            <a:r>
              <a:rPr lang="en-US"/>
              <a:t>Systems Integration</a:t>
            </a:r>
          </a:p>
          <a:p>
            <a:r>
              <a:rPr lang="en-US"/>
              <a:t>Documentation and Training</a:t>
            </a:r>
          </a:p>
          <a:p>
            <a:r>
              <a:rPr lang="en-US"/>
              <a:t>Post Go-Live Support</a:t>
            </a:r>
          </a:p>
          <a:p>
            <a:r>
              <a:rPr lang="en-US"/>
              <a:t>Continued Maintenance</a:t>
            </a:r>
          </a:p>
        </p:txBody>
      </p:sp>
      <p:sp>
        <p:nvSpPr>
          <p:cNvPr id="5" name="Slide Number Placeholder 3">
            <a:extLst>
              <a:ext uri="{FF2B5EF4-FFF2-40B4-BE49-F238E27FC236}">
                <a16:creationId xmlns:a16="http://schemas.microsoft.com/office/drawing/2014/main" id="{7B99DAEF-A8B4-4108-9E5A-A410219E0ED0}"/>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3915511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8163C2-9600-4428-8CB0-AA46ECFC4A0F}"/>
              </a:ext>
            </a:extLst>
          </p:cNvPr>
          <p:cNvSpPr/>
          <p:nvPr/>
        </p:nvSpPr>
        <p:spPr>
          <a:xfrm>
            <a:off x="0" y="0"/>
            <a:ext cx="9144000" cy="6858000"/>
          </a:xfrm>
          <a:prstGeom prst="rect">
            <a:avLst/>
          </a:prstGeom>
          <a:solidFill>
            <a:srgbClr val="023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59B4C4-9668-4182-941D-3274BECE7B07}"/>
              </a:ext>
            </a:extLst>
          </p:cNvPr>
          <p:cNvSpPr>
            <a:spLocks noGrp="1"/>
          </p:cNvSpPr>
          <p:nvPr>
            <p:ph type="sldNum" sz="quarter" idx="12"/>
          </p:nvPr>
        </p:nvSpPr>
        <p:spPr/>
        <p:txBody>
          <a:bodyPr/>
          <a:lstStyle/>
          <a:p>
            <a:fld id="{26C27DEE-8029-4AAF-9F47-C97C4D2172BB}" type="slidenum">
              <a:rPr lang="en-US" b="1" smtClean="0">
                <a:solidFill>
                  <a:schemeClr val="bg1"/>
                </a:solidFill>
              </a:rPr>
              <a:t>18</a:t>
            </a:fld>
            <a:endParaRPr lang="en-US" b="1">
              <a:solidFill>
                <a:schemeClr val="bg1"/>
              </a:solidFill>
            </a:endParaRPr>
          </a:p>
        </p:txBody>
      </p:sp>
      <p:sp>
        <p:nvSpPr>
          <p:cNvPr id="6" name="TextBox 5">
            <a:extLst>
              <a:ext uri="{FF2B5EF4-FFF2-40B4-BE49-F238E27FC236}">
                <a16:creationId xmlns:a16="http://schemas.microsoft.com/office/drawing/2014/main" id="{129C8E1A-D663-4DE3-B6C6-C4FABC40AF73}"/>
              </a:ext>
            </a:extLst>
          </p:cNvPr>
          <p:cNvSpPr txBox="1"/>
          <p:nvPr/>
        </p:nvSpPr>
        <p:spPr>
          <a:xfrm>
            <a:off x="0" y="2611185"/>
            <a:ext cx="9144000" cy="1089529"/>
          </a:xfrm>
          <a:prstGeom prst="rect">
            <a:avLst/>
          </a:prstGeom>
          <a:noFill/>
        </p:spPr>
        <p:txBody>
          <a:bodyPr wrap="square" rtlCol="0">
            <a:spAutoFit/>
          </a:bodyPr>
          <a:lstStyle/>
          <a:p>
            <a:pPr algn="ctr">
              <a:lnSpc>
                <a:spcPct val="90000"/>
              </a:lnSpc>
            </a:pPr>
            <a:r>
              <a:rPr lang="en-US" sz="7200" b="1">
                <a:solidFill>
                  <a:schemeClr val="bg1"/>
                </a:solidFill>
                <a:latin typeface="Proxima Nova Rg" panose="02000506030000020004" pitchFamily="50" charset="0"/>
              </a:rPr>
              <a:t>Demonstration</a:t>
            </a:r>
          </a:p>
        </p:txBody>
      </p:sp>
    </p:spTree>
    <p:extLst>
      <p:ext uri="{BB962C8B-B14F-4D97-AF65-F5344CB8AC3E}">
        <p14:creationId xmlns:p14="http://schemas.microsoft.com/office/powerpoint/2010/main" val="334613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B063-BCFA-4F74-973C-739FADB439D8}"/>
              </a:ext>
            </a:extLst>
          </p:cNvPr>
          <p:cNvSpPr>
            <a:spLocks noGrp="1"/>
          </p:cNvSpPr>
          <p:nvPr>
            <p:ph type="title"/>
          </p:nvPr>
        </p:nvSpPr>
        <p:spPr>
          <a:xfrm>
            <a:off x="628650" y="365127"/>
            <a:ext cx="7886700" cy="1097914"/>
          </a:xfrm>
        </p:spPr>
        <p:txBody>
          <a:bodyPr/>
          <a:lstStyle/>
          <a:p>
            <a:r>
              <a:rPr lang="en-US"/>
              <a:t>Overview</a:t>
            </a:r>
          </a:p>
        </p:txBody>
      </p:sp>
      <p:sp>
        <p:nvSpPr>
          <p:cNvPr id="3" name="Content Placeholder 2">
            <a:extLst>
              <a:ext uri="{FF2B5EF4-FFF2-40B4-BE49-F238E27FC236}">
                <a16:creationId xmlns:a16="http://schemas.microsoft.com/office/drawing/2014/main" id="{9E6C9342-EC95-46CB-9561-46975CC4757D}"/>
              </a:ext>
            </a:extLst>
          </p:cNvPr>
          <p:cNvSpPr>
            <a:spLocks noGrp="1"/>
          </p:cNvSpPr>
          <p:nvPr>
            <p:ph idx="1"/>
          </p:nvPr>
        </p:nvSpPr>
        <p:spPr/>
        <p:txBody>
          <a:bodyPr/>
          <a:lstStyle/>
          <a:p>
            <a:r>
              <a:rPr lang="en-US"/>
              <a:t>When a user logs in, they land on the Overview screen.</a:t>
            </a:r>
          </a:p>
          <a:p>
            <a:r>
              <a:rPr lang="en-US"/>
              <a:t>Here they can create a new rate model or continue working on an existing one.  </a:t>
            </a:r>
          </a:p>
          <a:p>
            <a:pPr marL="0" indent="0">
              <a:buNone/>
            </a:pPr>
            <a:endParaRPr lang="en-US"/>
          </a:p>
        </p:txBody>
      </p:sp>
      <p:pic>
        <p:nvPicPr>
          <p:cNvPr id="5" name="Picture 4">
            <a:extLst>
              <a:ext uri="{FF2B5EF4-FFF2-40B4-BE49-F238E27FC236}">
                <a16:creationId xmlns:a16="http://schemas.microsoft.com/office/drawing/2014/main" id="{E3304281-1DCD-4370-826E-22E4AD991815}"/>
              </a:ext>
            </a:extLst>
          </p:cNvPr>
          <p:cNvPicPr>
            <a:picLocks noChangeAspect="1"/>
          </p:cNvPicPr>
          <p:nvPr/>
        </p:nvPicPr>
        <p:blipFill>
          <a:blip r:embed="rId2"/>
          <a:stretch>
            <a:fillRect/>
          </a:stretch>
        </p:blipFill>
        <p:spPr>
          <a:xfrm>
            <a:off x="142875" y="3075928"/>
            <a:ext cx="8515350" cy="3782072"/>
          </a:xfrm>
          <a:prstGeom prst="rect">
            <a:avLst/>
          </a:prstGeom>
        </p:spPr>
      </p:pic>
      <p:pic>
        <p:nvPicPr>
          <p:cNvPr id="16" name="Picture 15">
            <a:extLst>
              <a:ext uri="{FF2B5EF4-FFF2-40B4-BE49-F238E27FC236}">
                <a16:creationId xmlns:a16="http://schemas.microsoft.com/office/drawing/2014/main" id="{AA64E7F9-E560-4965-B876-9A260EAFB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53374">
            <a:off x="1195509" y="3584211"/>
            <a:ext cx="548640" cy="821945"/>
          </a:xfrm>
          <a:prstGeom prst="rect">
            <a:avLst/>
          </a:prstGeom>
        </p:spPr>
      </p:pic>
      <p:pic>
        <p:nvPicPr>
          <p:cNvPr id="17" name="Picture 16">
            <a:extLst>
              <a:ext uri="{FF2B5EF4-FFF2-40B4-BE49-F238E27FC236}">
                <a16:creationId xmlns:a16="http://schemas.microsoft.com/office/drawing/2014/main" id="{A1CD0F1B-9577-4BB6-A398-8A2678FC6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53374">
            <a:off x="6302297" y="5900927"/>
            <a:ext cx="548640" cy="821945"/>
          </a:xfrm>
          <a:prstGeom prst="rect">
            <a:avLst/>
          </a:prstGeom>
        </p:spPr>
      </p:pic>
      <p:sp>
        <p:nvSpPr>
          <p:cNvPr id="8" name="Slide Number Placeholder 3">
            <a:extLst>
              <a:ext uri="{FF2B5EF4-FFF2-40B4-BE49-F238E27FC236}">
                <a16:creationId xmlns:a16="http://schemas.microsoft.com/office/drawing/2014/main" id="{EF7972FF-C8B7-4B07-84CA-F9D67B02EA42}"/>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194866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16"/>
                                        </p:tgtEl>
                                      </p:cBhvr>
                                    </p:animEffect>
                                    <p:set>
                                      <p:cBhvr>
                                        <p:cTn id="12" dur="1" fill="hold">
                                          <p:stCondLst>
                                            <p:cond delay="249"/>
                                          </p:stCondLst>
                                        </p:cTn>
                                        <p:tgtEl>
                                          <p:spTgt spid="1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BB7802-8EA4-4D59-AC89-26694678438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
        <p:nvSpPr>
          <p:cNvPr id="6" name="Content Placeholder 5">
            <a:extLst>
              <a:ext uri="{FF2B5EF4-FFF2-40B4-BE49-F238E27FC236}">
                <a16:creationId xmlns:a16="http://schemas.microsoft.com/office/drawing/2014/main" id="{628DB510-C9C8-45E2-87A3-30A2796F9632}"/>
              </a:ext>
            </a:extLst>
          </p:cNvPr>
          <p:cNvSpPr>
            <a:spLocks noGrp="1"/>
          </p:cNvSpPr>
          <p:nvPr>
            <p:ph idx="1"/>
          </p:nvPr>
        </p:nvSpPr>
        <p:spPr>
          <a:xfrm>
            <a:off x="418193" y="2277687"/>
            <a:ext cx="8373323" cy="3786974"/>
          </a:xfrm>
        </p:spPr>
        <p:txBody>
          <a:bodyPr vert="horz" lIns="91440" tIns="45720" rIns="91440" bIns="45720" rtlCol="0" anchor="t">
            <a:normAutofit/>
          </a:bodyPr>
          <a:lstStyle/>
          <a:p>
            <a:pPr marL="0" indent="0">
              <a:buNone/>
            </a:pPr>
            <a:r>
              <a:rPr lang="en-US" sz="2600">
                <a:latin typeface="Proxima Nova Rg"/>
              </a:rPr>
              <a:t>Discussion Overview:</a:t>
            </a:r>
          </a:p>
          <a:p>
            <a:r>
              <a:rPr lang="en-US" sz="2600">
                <a:latin typeface="Proxima Nova Rg"/>
              </a:rPr>
              <a:t>Preparing for expected loss of revenue</a:t>
            </a:r>
          </a:p>
          <a:p>
            <a:r>
              <a:rPr lang="en-US" sz="2600">
                <a:latin typeface="Proxima Nova Rg"/>
              </a:rPr>
              <a:t>Capital finance planning</a:t>
            </a:r>
          </a:p>
          <a:p>
            <a:r>
              <a:rPr lang="en-US" sz="2600">
                <a:latin typeface="Proxima Nova Rg"/>
              </a:rPr>
              <a:t>RevPlan...an overview</a:t>
            </a:r>
          </a:p>
        </p:txBody>
      </p:sp>
      <p:pic>
        <p:nvPicPr>
          <p:cNvPr id="7" name="Picture 6">
            <a:extLst>
              <a:ext uri="{FF2B5EF4-FFF2-40B4-BE49-F238E27FC236}">
                <a16:creationId xmlns:a16="http://schemas.microsoft.com/office/drawing/2014/main" id="{C5D5288D-13F7-41B9-AA96-5D8FC3A24ED2}"/>
              </a:ext>
            </a:extLst>
          </p:cNvPr>
          <p:cNvPicPr>
            <a:picLocks noChangeAspect="1"/>
          </p:cNvPicPr>
          <p:nvPr/>
        </p:nvPicPr>
        <p:blipFill>
          <a:blip r:embed="rId2"/>
          <a:stretch>
            <a:fillRect/>
          </a:stretch>
        </p:blipFill>
        <p:spPr>
          <a:xfrm>
            <a:off x="4061758" y="3720639"/>
            <a:ext cx="1219200" cy="568959"/>
          </a:xfrm>
          <a:prstGeom prst="rect">
            <a:avLst/>
          </a:prstGeom>
        </p:spPr>
      </p:pic>
      <p:sp>
        <p:nvSpPr>
          <p:cNvPr id="5" name="Title 4">
            <a:extLst>
              <a:ext uri="{FF2B5EF4-FFF2-40B4-BE49-F238E27FC236}">
                <a16:creationId xmlns:a16="http://schemas.microsoft.com/office/drawing/2014/main" id="{65914809-1F4F-4DA5-AC78-2E42A7E60B25}"/>
              </a:ext>
            </a:extLst>
          </p:cNvPr>
          <p:cNvSpPr>
            <a:spLocks noGrp="1"/>
          </p:cNvSpPr>
          <p:nvPr>
            <p:ph type="title"/>
          </p:nvPr>
        </p:nvSpPr>
        <p:spPr/>
        <p:txBody>
          <a:bodyPr>
            <a:normAutofit/>
          </a:bodyPr>
          <a:lstStyle/>
          <a:p>
            <a:r>
              <a:rPr lang="en-US"/>
              <a:t>RevPlan and (Expected) Loss of Revenue during COVID-19</a:t>
            </a:r>
          </a:p>
        </p:txBody>
      </p:sp>
    </p:spTree>
    <p:extLst>
      <p:ext uri="{BB962C8B-B14F-4D97-AF65-F5344CB8AC3E}">
        <p14:creationId xmlns:p14="http://schemas.microsoft.com/office/powerpoint/2010/main" val="4202586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B063-BCFA-4F74-973C-739FADB439D8}"/>
              </a:ext>
            </a:extLst>
          </p:cNvPr>
          <p:cNvSpPr>
            <a:spLocks noGrp="1"/>
          </p:cNvSpPr>
          <p:nvPr>
            <p:ph type="title"/>
          </p:nvPr>
        </p:nvSpPr>
        <p:spPr>
          <a:xfrm>
            <a:off x="628650" y="365126"/>
            <a:ext cx="7886700" cy="1114539"/>
          </a:xfrm>
        </p:spPr>
        <p:txBody>
          <a:bodyPr/>
          <a:lstStyle/>
          <a:p>
            <a:r>
              <a:rPr lang="en-US"/>
              <a:t>Data Entry</a:t>
            </a:r>
          </a:p>
        </p:txBody>
      </p:sp>
      <p:sp>
        <p:nvSpPr>
          <p:cNvPr id="3" name="Content Placeholder 2">
            <a:extLst>
              <a:ext uri="{FF2B5EF4-FFF2-40B4-BE49-F238E27FC236}">
                <a16:creationId xmlns:a16="http://schemas.microsoft.com/office/drawing/2014/main" id="{9E6C9342-EC95-46CB-9561-46975CC4757D}"/>
              </a:ext>
            </a:extLst>
          </p:cNvPr>
          <p:cNvSpPr>
            <a:spLocks noGrp="1"/>
          </p:cNvSpPr>
          <p:nvPr>
            <p:ph idx="1"/>
          </p:nvPr>
        </p:nvSpPr>
        <p:spPr/>
        <p:txBody>
          <a:bodyPr/>
          <a:lstStyle/>
          <a:p>
            <a:r>
              <a:rPr lang="en-US"/>
              <a:t>We arrive at a series of Data Entry screens. </a:t>
            </a:r>
          </a:p>
          <a:p>
            <a:r>
              <a:rPr lang="en-US"/>
              <a:t>These screens guide the user through entering financial data for their utility. </a:t>
            </a:r>
          </a:p>
          <a:p>
            <a:r>
              <a:rPr lang="en-US"/>
              <a:t>The progress bars fill in as the user marks screens as complete, so they can see their overall progress and which items they still need to attend to. Here you can see we’ve left a screen incomplete to show a little data entry. </a:t>
            </a:r>
          </a:p>
          <a:p>
            <a:r>
              <a:rPr lang="en-US"/>
              <a:t>Clicking Resume would bring us to the first not completed screen. Instead we’ll click Next to go to the first screen in the progression.</a:t>
            </a:r>
          </a:p>
        </p:txBody>
      </p:sp>
      <p:sp>
        <p:nvSpPr>
          <p:cNvPr id="5" name="Slide Number Placeholder 3">
            <a:extLst>
              <a:ext uri="{FF2B5EF4-FFF2-40B4-BE49-F238E27FC236}">
                <a16:creationId xmlns:a16="http://schemas.microsoft.com/office/drawing/2014/main" id="{F0347395-E9D3-4078-804F-37156337C2D7}"/>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274653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C124-9ED1-4320-8AFA-BC51AF582E77}"/>
              </a:ext>
            </a:extLst>
          </p:cNvPr>
          <p:cNvSpPr>
            <a:spLocks noGrp="1"/>
          </p:cNvSpPr>
          <p:nvPr>
            <p:ph type="title"/>
          </p:nvPr>
        </p:nvSpPr>
        <p:spPr>
          <a:xfrm>
            <a:off x="628650" y="365127"/>
            <a:ext cx="7886700" cy="1147790"/>
          </a:xfrm>
        </p:spPr>
        <p:txBody>
          <a:bodyPr/>
          <a:lstStyle/>
          <a:p>
            <a:r>
              <a:rPr lang="en-US"/>
              <a:t>System Statistics </a:t>
            </a:r>
          </a:p>
        </p:txBody>
      </p:sp>
      <p:sp>
        <p:nvSpPr>
          <p:cNvPr id="3" name="Content Placeholder 2">
            <a:extLst>
              <a:ext uri="{FF2B5EF4-FFF2-40B4-BE49-F238E27FC236}">
                <a16:creationId xmlns:a16="http://schemas.microsoft.com/office/drawing/2014/main" id="{4A18A0C4-5A9D-4CEF-BAD1-592D588DDA1C}"/>
              </a:ext>
            </a:extLst>
          </p:cNvPr>
          <p:cNvSpPr>
            <a:spLocks noGrp="1"/>
          </p:cNvSpPr>
          <p:nvPr>
            <p:ph idx="1"/>
          </p:nvPr>
        </p:nvSpPr>
        <p:spPr/>
        <p:txBody>
          <a:bodyPr/>
          <a:lstStyle/>
          <a:p>
            <a:r>
              <a:rPr lang="en-US"/>
              <a:t>We begin by asking the user for high-level information about their system.</a:t>
            </a:r>
          </a:p>
          <a:p>
            <a:r>
              <a:rPr lang="en-US"/>
              <a:t>This information isn't directly used in the model outputs, but it’s used to "gut checks" some of the data they’ll enter later in the model.</a:t>
            </a:r>
          </a:p>
          <a:p>
            <a:r>
              <a:rPr lang="en-US"/>
              <a:t>These “?” buttons open the Help panel with additional guidance for each line item.</a:t>
            </a:r>
          </a:p>
          <a:p>
            <a:endParaRPr lang="en-US"/>
          </a:p>
        </p:txBody>
      </p:sp>
      <p:sp>
        <p:nvSpPr>
          <p:cNvPr id="5" name="Slide Number Placeholder 3">
            <a:extLst>
              <a:ext uri="{FF2B5EF4-FFF2-40B4-BE49-F238E27FC236}">
                <a16:creationId xmlns:a16="http://schemas.microsoft.com/office/drawing/2014/main" id="{FD048F80-98B9-4D8C-B2A5-4BE174C7B27B}"/>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258301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B063-BCFA-4F74-973C-739FADB439D8}"/>
              </a:ext>
            </a:extLst>
          </p:cNvPr>
          <p:cNvSpPr>
            <a:spLocks noGrp="1"/>
          </p:cNvSpPr>
          <p:nvPr>
            <p:ph type="title"/>
          </p:nvPr>
        </p:nvSpPr>
        <p:spPr>
          <a:xfrm>
            <a:off x="628650" y="365127"/>
            <a:ext cx="7886700" cy="1126056"/>
          </a:xfrm>
        </p:spPr>
        <p:txBody>
          <a:bodyPr/>
          <a:lstStyle/>
          <a:p>
            <a:r>
              <a:rPr lang="en-US"/>
              <a:t>Data Entry</a:t>
            </a:r>
          </a:p>
        </p:txBody>
      </p:sp>
      <p:sp>
        <p:nvSpPr>
          <p:cNvPr id="6" name="Content Placeholder 5">
            <a:extLst>
              <a:ext uri="{FF2B5EF4-FFF2-40B4-BE49-F238E27FC236}">
                <a16:creationId xmlns:a16="http://schemas.microsoft.com/office/drawing/2014/main" id="{309976E4-F4E5-4E1E-8A9A-CDF7954702CC}"/>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A9E2D97D-0057-4FE0-9AFC-1B82E524690E}"/>
              </a:ext>
            </a:extLst>
          </p:cNvPr>
          <p:cNvPicPr>
            <a:picLocks noChangeAspect="1"/>
          </p:cNvPicPr>
          <p:nvPr/>
        </p:nvPicPr>
        <p:blipFill>
          <a:blip r:embed="rId2"/>
          <a:stretch>
            <a:fillRect/>
          </a:stretch>
        </p:blipFill>
        <p:spPr>
          <a:xfrm>
            <a:off x="0" y="1690689"/>
            <a:ext cx="9144000" cy="4860758"/>
          </a:xfrm>
          <a:prstGeom prst="rect">
            <a:avLst/>
          </a:prstGeom>
        </p:spPr>
      </p:pic>
      <p:pic>
        <p:nvPicPr>
          <p:cNvPr id="7" name="Picture 6">
            <a:extLst>
              <a:ext uri="{FF2B5EF4-FFF2-40B4-BE49-F238E27FC236}">
                <a16:creationId xmlns:a16="http://schemas.microsoft.com/office/drawing/2014/main" id="{5BA12A5B-4D45-42B2-9174-4BD4E6D77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076055">
            <a:off x="1774338" y="3642397"/>
            <a:ext cx="548640" cy="821945"/>
          </a:xfrm>
          <a:prstGeom prst="rect">
            <a:avLst/>
          </a:prstGeom>
        </p:spPr>
      </p:pic>
      <p:sp>
        <p:nvSpPr>
          <p:cNvPr id="9" name="Slide Number Placeholder 3">
            <a:extLst>
              <a:ext uri="{FF2B5EF4-FFF2-40B4-BE49-F238E27FC236}">
                <a16:creationId xmlns:a16="http://schemas.microsoft.com/office/drawing/2014/main" id="{C77E7EA3-DDC6-4136-877B-6AF789CD28DC}"/>
              </a:ext>
            </a:extLst>
          </p:cNvPr>
          <p:cNvSpPr>
            <a:spLocks noGrp="1"/>
          </p:cNvSpPr>
          <p:nvPr>
            <p:ph type="sldNum" sz="quarter" idx="12"/>
          </p:nvPr>
        </p:nvSpPr>
        <p:spPr>
          <a:xfrm>
            <a:off x="6740582" y="6511406"/>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27557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6512-9360-4D7E-B574-C764DA30A4B2}"/>
              </a:ext>
            </a:extLst>
          </p:cNvPr>
          <p:cNvSpPr>
            <a:spLocks noGrp="1"/>
          </p:cNvSpPr>
          <p:nvPr>
            <p:ph type="title"/>
          </p:nvPr>
        </p:nvSpPr>
        <p:spPr>
          <a:xfrm>
            <a:off x="628650" y="365127"/>
            <a:ext cx="7886700" cy="1122852"/>
          </a:xfrm>
        </p:spPr>
        <p:txBody>
          <a:bodyPr/>
          <a:lstStyle/>
          <a:p>
            <a:r>
              <a:rPr lang="en-US"/>
              <a:t>Capital Financing Plan</a:t>
            </a:r>
          </a:p>
        </p:txBody>
      </p:sp>
      <p:sp>
        <p:nvSpPr>
          <p:cNvPr id="3" name="Content Placeholder 2">
            <a:extLst>
              <a:ext uri="{FF2B5EF4-FFF2-40B4-BE49-F238E27FC236}">
                <a16:creationId xmlns:a16="http://schemas.microsoft.com/office/drawing/2014/main" id="{FADCAF9C-8C3D-42ED-B0CB-DAE87C0A4CD6}"/>
              </a:ext>
            </a:extLst>
          </p:cNvPr>
          <p:cNvSpPr>
            <a:spLocks noGrp="1"/>
          </p:cNvSpPr>
          <p:nvPr>
            <p:ph idx="1"/>
          </p:nvPr>
        </p:nvSpPr>
        <p:spPr/>
        <p:txBody>
          <a:bodyPr/>
          <a:lstStyle/>
          <a:p>
            <a:r>
              <a:rPr lang="en-US"/>
              <a:t>This is another screen gathering high-level information.</a:t>
            </a:r>
          </a:p>
          <a:p>
            <a:r>
              <a:rPr lang="en-US"/>
              <a:t>This screen is modeled after one of the forms required by FDEP for applications to State Revolving Fund loans.</a:t>
            </a:r>
          </a:p>
          <a:p>
            <a:pPr marL="0" indent="0">
              <a:buNone/>
            </a:pPr>
            <a:endParaRPr lang="en-US"/>
          </a:p>
        </p:txBody>
      </p:sp>
      <p:sp>
        <p:nvSpPr>
          <p:cNvPr id="5" name="Slide Number Placeholder 3">
            <a:extLst>
              <a:ext uri="{FF2B5EF4-FFF2-40B4-BE49-F238E27FC236}">
                <a16:creationId xmlns:a16="http://schemas.microsoft.com/office/drawing/2014/main" id="{3C3C8F8B-24AC-43A5-BA87-E4D36B977DEA}"/>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706794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FB933-EB9B-4797-8819-34C7FFAB79C7}"/>
              </a:ext>
            </a:extLst>
          </p:cNvPr>
          <p:cNvSpPr>
            <a:spLocks noGrp="1"/>
          </p:cNvSpPr>
          <p:nvPr>
            <p:ph type="title"/>
          </p:nvPr>
        </p:nvSpPr>
        <p:spPr>
          <a:xfrm>
            <a:off x="628650" y="365126"/>
            <a:ext cx="7886700" cy="1077705"/>
          </a:xfrm>
        </p:spPr>
        <p:txBody>
          <a:bodyPr/>
          <a:lstStyle/>
          <a:p>
            <a:r>
              <a:rPr lang="en-US"/>
              <a:t>Assets</a:t>
            </a:r>
          </a:p>
        </p:txBody>
      </p:sp>
      <p:sp>
        <p:nvSpPr>
          <p:cNvPr id="6" name="Content Placeholder 5">
            <a:extLst>
              <a:ext uri="{FF2B5EF4-FFF2-40B4-BE49-F238E27FC236}">
                <a16:creationId xmlns:a16="http://schemas.microsoft.com/office/drawing/2014/main" id="{CAEFE0CA-8382-43F5-A777-C835A3491B8D}"/>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B0817948-E4B9-4F50-B391-9D60980B5778}"/>
              </a:ext>
            </a:extLst>
          </p:cNvPr>
          <p:cNvPicPr>
            <a:picLocks noChangeAspect="1"/>
          </p:cNvPicPr>
          <p:nvPr/>
        </p:nvPicPr>
        <p:blipFill>
          <a:blip r:embed="rId2"/>
          <a:stretch>
            <a:fillRect/>
          </a:stretch>
        </p:blipFill>
        <p:spPr>
          <a:xfrm>
            <a:off x="0" y="1698999"/>
            <a:ext cx="9144000" cy="4860758"/>
          </a:xfrm>
          <a:prstGeom prst="rect">
            <a:avLst/>
          </a:prstGeom>
        </p:spPr>
      </p:pic>
      <p:pic>
        <p:nvPicPr>
          <p:cNvPr id="9" name="Picture 8">
            <a:extLst>
              <a:ext uri="{FF2B5EF4-FFF2-40B4-BE49-F238E27FC236}">
                <a16:creationId xmlns:a16="http://schemas.microsoft.com/office/drawing/2014/main" id="{83326E21-1D6F-4BD6-95C6-917CCEC68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076055">
            <a:off x="1794026" y="4534627"/>
            <a:ext cx="548640" cy="821945"/>
          </a:xfrm>
          <a:prstGeom prst="rect">
            <a:avLst/>
          </a:prstGeom>
        </p:spPr>
      </p:pic>
      <p:sp>
        <p:nvSpPr>
          <p:cNvPr id="8" name="Slide Number Placeholder 3">
            <a:extLst>
              <a:ext uri="{FF2B5EF4-FFF2-40B4-BE49-F238E27FC236}">
                <a16:creationId xmlns:a16="http://schemas.microsoft.com/office/drawing/2014/main" id="{5F5835E4-432D-4163-B8D6-43BEE4506149}"/>
              </a:ext>
            </a:extLst>
          </p:cNvPr>
          <p:cNvSpPr>
            <a:spLocks noGrp="1"/>
          </p:cNvSpPr>
          <p:nvPr>
            <p:ph type="sldNum" sz="quarter" idx="12"/>
          </p:nvPr>
        </p:nvSpPr>
        <p:spPr>
          <a:xfrm>
            <a:off x="6740582" y="6511404"/>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2866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7503-3592-44E6-90BC-8904F6E94AA9}"/>
              </a:ext>
            </a:extLst>
          </p:cNvPr>
          <p:cNvSpPr>
            <a:spLocks noGrp="1"/>
          </p:cNvSpPr>
          <p:nvPr>
            <p:ph type="title"/>
          </p:nvPr>
        </p:nvSpPr>
        <p:spPr>
          <a:xfrm>
            <a:off x="628650" y="365126"/>
            <a:ext cx="7886700" cy="1010599"/>
          </a:xfrm>
        </p:spPr>
        <p:txBody>
          <a:bodyPr/>
          <a:lstStyle/>
          <a:p>
            <a:r>
              <a:rPr lang="en-US"/>
              <a:t>Existing Debt</a:t>
            </a:r>
          </a:p>
        </p:txBody>
      </p:sp>
      <p:sp>
        <p:nvSpPr>
          <p:cNvPr id="6" name="Content Placeholder 5">
            <a:extLst>
              <a:ext uri="{FF2B5EF4-FFF2-40B4-BE49-F238E27FC236}">
                <a16:creationId xmlns:a16="http://schemas.microsoft.com/office/drawing/2014/main" id="{43DE065E-0F52-4378-9E11-808D457349A1}"/>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5814307A-6BE7-40EB-B279-F7D424ADD819}"/>
              </a:ext>
            </a:extLst>
          </p:cNvPr>
          <p:cNvPicPr>
            <a:picLocks noChangeAspect="1"/>
          </p:cNvPicPr>
          <p:nvPr/>
        </p:nvPicPr>
        <p:blipFill>
          <a:blip r:embed="rId2"/>
          <a:stretch>
            <a:fillRect/>
          </a:stretch>
        </p:blipFill>
        <p:spPr>
          <a:xfrm>
            <a:off x="0" y="1632116"/>
            <a:ext cx="9144000" cy="4860758"/>
          </a:xfrm>
          <a:prstGeom prst="rect">
            <a:avLst/>
          </a:prstGeom>
        </p:spPr>
      </p:pic>
      <p:pic>
        <p:nvPicPr>
          <p:cNvPr id="9" name="Picture 8">
            <a:extLst>
              <a:ext uri="{FF2B5EF4-FFF2-40B4-BE49-F238E27FC236}">
                <a16:creationId xmlns:a16="http://schemas.microsoft.com/office/drawing/2014/main" id="{F9DD497F-B6E3-409B-9694-B7D8D0E87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41563">
            <a:off x="2583734" y="2875416"/>
            <a:ext cx="548640" cy="821945"/>
          </a:xfrm>
          <a:prstGeom prst="rect">
            <a:avLst/>
          </a:prstGeom>
        </p:spPr>
      </p:pic>
      <p:pic>
        <p:nvPicPr>
          <p:cNvPr id="10" name="Picture 9">
            <a:extLst>
              <a:ext uri="{FF2B5EF4-FFF2-40B4-BE49-F238E27FC236}">
                <a16:creationId xmlns:a16="http://schemas.microsoft.com/office/drawing/2014/main" id="{97007D01-CA6F-4E1A-AB2F-BA710912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80603">
            <a:off x="708369" y="5015710"/>
            <a:ext cx="548640" cy="821945"/>
          </a:xfrm>
          <a:prstGeom prst="rect">
            <a:avLst/>
          </a:prstGeom>
        </p:spPr>
      </p:pic>
      <p:pic>
        <p:nvPicPr>
          <p:cNvPr id="11" name="Picture 10">
            <a:extLst>
              <a:ext uri="{FF2B5EF4-FFF2-40B4-BE49-F238E27FC236}">
                <a16:creationId xmlns:a16="http://schemas.microsoft.com/office/drawing/2014/main" id="{9FA43E36-C3D5-4975-B87D-A8AA0D04E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80603">
            <a:off x="2049490" y="5015710"/>
            <a:ext cx="548640" cy="821945"/>
          </a:xfrm>
          <a:prstGeom prst="rect">
            <a:avLst/>
          </a:prstGeom>
        </p:spPr>
      </p:pic>
      <p:pic>
        <p:nvPicPr>
          <p:cNvPr id="12" name="Picture 11">
            <a:extLst>
              <a:ext uri="{FF2B5EF4-FFF2-40B4-BE49-F238E27FC236}">
                <a16:creationId xmlns:a16="http://schemas.microsoft.com/office/drawing/2014/main" id="{4D6E4F43-DFDC-425A-9AA7-A64981C85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80603">
            <a:off x="6358253" y="5015710"/>
            <a:ext cx="548640" cy="821945"/>
          </a:xfrm>
          <a:prstGeom prst="rect">
            <a:avLst/>
          </a:prstGeom>
        </p:spPr>
      </p:pic>
      <p:sp>
        <p:nvSpPr>
          <p:cNvPr id="13" name="Slide Number Placeholder 3">
            <a:extLst>
              <a:ext uri="{FF2B5EF4-FFF2-40B4-BE49-F238E27FC236}">
                <a16:creationId xmlns:a16="http://schemas.microsoft.com/office/drawing/2014/main" id="{1A465FAD-7BB9-478C-BE42-14E309B3EAF7}"/>
              </a:ext>
            </a:extLst>
          </p:cNvPr>
          <p:cNvSpPr>
            <a:spLocks noGrp="1"/>
          </p:cNvSpPr>
          <p:nvPr>
            <p:ph type="sldNum" sz="quarter" idx="12"/>
          </p:nvPr>
        </p:nvSpPr>
        <p:spPr>
          <a:xfrm>
            <a:off x="6740582" y="649478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31952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9"/>
                                        </p:tgtEl>
                                      </p:cBhvr>
                                    </p:animEffect>
                                    <p:set>
                                      <p:cBhvr>
                                        <p:cTn id="12" dur="1" fill="hold">
                                          <p:stCondLst>
                                            <p:cond delay="249"/>
                                          </p:stCondLst>
                                        </p:cTn>
                                        <p:tgtEl>
                                          <p:spTgt spid="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10"/>
                                        </p:tgtEl>
                                      </p:cBhvr>
                                    </p:animEffect>
                                    <p:set>
                                      <p:cBhvr>
                                        <p:cTn id="20" dur="1" fill="hold">
                                          <p:stCondLst>
                                            <p:cond delay="249"/>
                                          </p:stCondLst>
                                        </p:cTn>
                                        <p:tgtEl>
                                          <p:spTgt spid="1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11"/>
                                        </p:tgtEl>
                                      </p:cBhvr>
                                    </p:animEffect>
                                    <p:set>
                                      <p:cBhvr>
                                        <p:cTn id="28" dur="1" fill="hold">
                                          <p:stCondLst>
                                            <p:cond delay="249"/>
                                          </p:stCondLst>
                                        </p:cTn>
                                        <p:tgtEl>
                                          <p:spTgt spid="1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8033-189E-46A3-AA5C-E52C1F3F1B3E}"/>
              </a:ext>
            </a:extLst>
          </p:cNvPr>
          <p:cNvSpPr>
            <a:spLocks noGrp="1"/>
          </p:cNvSpPr>
          <p:nvPr>
            <p:ph type="title"/>
          </p:nvPr>
        </p:nvSpPr>
        <p:spPr>
          <a:xfrm>
            <a:off x="628650" y="365127"/>
            <a:ext cx="7886700" cy="956598"/>
          </a:xfrm>
        </p:spPr>
        <p:txBody>
          <a:bodyPr/>
          <a:lstStyle/>
          <a:p>
            <a:r>
              <a:rPr lang="en-US"/>
              <a:t>Operating Expenses &amp; Maintenance</a:t>
            </a:r>
          </a:p>
        </p:txBody>
      </p:sp>
      <p:sp>
        <p:nvSpPr>
          <p:cNvPr id="3" name="Content Placeholder 2">
            <a:extLst>
              <a:ext uri="{FF2B5EF4-FFF2-40B4-BE49-F238E27FC236}">
                <a16:creationId xmlns:a16="http://schemas.microsoft.com/office/drawing/2014/main" id="{294106C1-C231-483E-B62A-036C30F3FCEA}"/>
              </a:ext>
            </a:extLst>
          </p:cNvPr>
          <p:cNvSpPr>
            <a:spLocks noGrp="1"/>
          </p:cNvSpPr>
          <p:nvPr>
            <p:ph idx="1"/>
          </p:nvPr>
        </p:nvSpPr>
        <p:spPr/>
        <p:txBody>
          <a:bodyPr/>
          <a:lstStyle/>
          <a:p>
            <a:r>
              <a:rPr lang="en-US"/>
              <a:t>Next, we ask for the utility’s operating expenses.</a:t>
            </a:r>
          </a:p>
          <a:p>
            <a:endParaRPr lang="en-US"/>
          </a:p>
        </p:txBody>
      </p:sp>
      <p:sp>
        <p:nvSpPr>
          <p:cNvPr id="5" name="Slide Number Placeholder 3">
            <a:extLst>
              <a:ext uri="{FF2B5EF4-FFF2-40B4-BE49-F238E27FC236}">
                <a16:creationId xmlns:a16="http://schemas.microsoft.com/office/drawing/2014/main" id="{708E2122-F999-471A-BD12-79F56064669A}"/>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2833745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679AB5-DB12-44DC-A156-91472CE7C44F}"/>
              </a:ext>
            </a:extLst>
          </p:cNvPr>
          <p:cNvPicPr>
            <a:picLocks noChangeAspect="1"/>
          </p:cNvPicPr>
          <p:nvPr/>
        </p:nvPicPr>
        <p:blipFill>
          <a:blip r:embed="rId2"/>
          <a:stretch>
            <a:fillRect/>
          </a:stretch>
        </p:blipFill>
        <p:spPr>
          <a:xfrm>
            <a:off x="161354" y="1523241"/>
            <a:ext cx="9144000" cy="4856244"/>
          </a:xfrm>
          <a:prstGeom prst="rect">
            <a:avLst/>
          </a:prstGeom>
        </p:spPr>
      </p:pic>
      <p:pic>
        <p:nvPicPr>
          <p:cNvPr id="10" name="Picture 9">
            <a:extLst>
              <a:ext uri="{FF2B5EF4-FFF2-40B4-BE49-F238E27FC236}">
                <a16:creationId xmlns:a16="http://schemas.microsoft.com/office/drawing/2014/main" id="{1158783E-54D5-47DA-8DA7-2B9C3FEC3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94773">
            <a:off x="3260755" y="2991792"/>
            <a:ext cx="548640" cy="821945"/>
          </a:xfrm>
          <a:prstGeom prst="rect">
            <a:avLst/>
          </a:prstGeom>
        </p:spPr>
      </p:pic>
      <p:pic>
        <p:nvPicPr>
          <p:cNvPr id="12" name="Picture 11">
            <a:extLst>
              <a:ext uri="{FF2B5EF4-FFF2-40B4-BE49-F238E27FC236}">
                <a16:creationId xmlns:a16="http://schemas.microsoft.com/office/drawing/2014/main" id="{4D06FCCE-9E3A-42CA-8E03-78DC6FFCD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94773">
            <a:off x="-57554" y="5393698"/>
            <a:ext cx="548640" cy="821945"/>
          </a:xfrm>
          <a:prstGeom prst="rect">
            <a:avLst/>
          </a:prstGeom>
        </p:spPr>
      </p:pic>
      <p:pic>
        <p:nvPicPr>
          <p:cNvPr id="13" name="Picture 12">
            <a:extLst>
              <a:ext uri="{FF2B5EF4-FFF2-40B4-BE49-F238E27FC236}">
                <a16:creationId xmlns:a16="http://schemas.microsoft.com/office/drawing/2014/main" id="{697E586E-1944-40EB-9534-32A9A0E08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94773">
            <a:off x="737611" y="5414573"/>
            <a:ext cx="548640" cy="821945"/>
          </a:xfrm>
          <a:prstGeom prst="rect">
            <a:avLst/>
          </a:prstGeom>
        </p:spPr>
      </p:pic>
      <p:pic>
        <p:nvPicPr>
          <p:cNvPr id="14" name="Picture 13">
            <a:extLst>
              <a:ext uri="{FF2B5EF4-FFF2-40B4-BE49-F238E27FC236}">
                <a16:creationId xmlns:a16="http://schemas.microsoft.com/office/drawing/2014/main" id="{A0DC1252-C3C5-40F4-896B-930CCFF75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94773">
            <a:off x="1950116" y="5435727"/>
            <a:ext cx="548640" cy="821945"/>
          </a:xfrm>
          <a:prstGeom prst="rect">
            <a:avLst/>
          </a:prstGeom>
        </p:spPr>
      </p:pic>
      <p:pic>
        <p:nvPicPr>
          <p:cNvPr id="15" name="Picture 14">
            <a:extLst>
              <a:ext uri="{FF2B5EF4-FFF2-40B4-BE49-F238E27FC236}">
                <a16:creationId xmlns:a16="http://schemas.microsoft.com/office/drawing/2014/main" id="{580AE156-7610-42B4-B064-669D14B1D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94773">
            <a:off x="5093922" y="5435729"/>
            <a:ext cx="548640" cy="821945"/>
          </a:xfrm>
          <a:prstGeom prst="rect">
            <a:avLst/>
          </a:prstGeom>
        </p:spPr>
      </p:pic>
      <p:pic>
        <p:nvPicPr>
          <p:cNvPr id="16" name="Picture 15">
            <a:extLst>
              <a:ext uri="{FF2B5EF4-FFF2-40B4-BE49-F238E27FC236}">
                <a16:creationId xmlns:a16="http://schemas.microsoft.com/office/drawing/2014/main" id="{A07F2D8B-6C5A-416D-A822-0B20B57F8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94773">
            <a:off x="6117506" y="5435728"/>
            <a:ext cx="548640" cy="821945"/>
          </a:xfrm>
          <a:prstGeom prst="rect">
            <a:avLst/>
          </a:prstGeom>
        </p:spPr>
      </p:pic>
      <p:pic>
        <p:nvPicPr>
          <p:cNvPr id="17" name="Picture 16">
            <a:extLst>
              <a:ext uri="{FF2B5EF4-FFF2-40B4-BE49-F238E27FC236}">
                <a16:creationId xmlns:a16="http://schemas.microsoft.com/office/drawing/2014/main" id="{E92E473E-DC91-493D-BCC8-A1A0A40F8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94773">
            <a:off x="6841498" y="5448775"/>
            <a:ext cx="548640" cy="821945"/>
          </a:xfrm>
          <a:prstGeom prst="rect">
            <a:avLst/>
          </a:prstGeom>
        </p:spPr>
      </p:pic>
      <p:sp>
        <p:nvSpPr>
          <p:cNvPr id="18" name="Slide Number Placeholder 3">
            <a:extLst>
              <a:ext uri="{FF2B5EF4-FFF2-40B4-BE49-F238E27FC236}">
                <a16:creationId xmlns:a16="http://schemas.microsoft.com/office/drawing/2014/main" id="{79943E78-4EBC-43B1-BDFF-00DD5F10BB7D}"/>
              </a:ext>
            </a:extLst>
          </p:cNvPr>
          <p:cNvSpPr>
            <a:spLocks noGrp="1"/>
          </p:cNvSpPr>
          <p:nvPr>
            <p:ph type="sldNum" sz="quarter" idx="12"/>
          </p:nvPr>
        </p:nvSpPr>
        <p:spPr>
          <a:xfrm>
            <a:off x="6740582" y="6511403"/>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
        <p:nvSpPr>
          <p:cNvPr id="19" name="Title 1">
            <a:extLst>
              <a:ext uri="{FF2B5EF4-FFF2-40B4-BE49-F238E27FC236}">
                <a16:creationId xmlns:a16="http://schemas.microsoft.com/office/drawing/2014/main" id="{AF730F89-BEEB-463E-9701-4E9E7026E65C}"/>
              </a:ext>
            </a:extLst>
          </p:cNvPr>
          <p:cNvSpPr>
            <a:spLocks noGrp="1"/>
          </p:cNvSpPr>
          <p:nvPr>
            <p:ph type="title"/>
          </p:nvPr>
        </p:nvSpPr>
        <p:spPr>
          <a:xfrm>
            <a:off x="628650" y="365127"/>
            <a:ext cx="8515350" cy="956598"/>
          </a:xfrm>
        </p:spPr>
        <p:txBody>
          <a:bodyPr>
            <a:normAutofit/>
          </a:bodyPr>
          <a:lstStyle/>
          <a:p>
            <a:r>
              <a:rPr lang="en-US"/>
              <a:t>Operating Expenses &amp; Maintenance </a:t>
            </a:r>
            <a:r>
              <a:rPr lang="en-US" sz="2200"/>
              <a:t>(cont’d.)</a:t>
            </a:r>
          </a:p>
        </p:txBody>
      </p:sp>
    </p:spTree>
    <p:extLst>
      <p:ext uri="{BB962C8B-B14F-4D97-AF65-F5344CB8AC3E}">
        <p14:creationId xmlns:p14="http://schemas.microsoft.com/office/powerpoint/2010/main" val="381695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10"/>
                                        </p:tgtEl>
                                      </p:cBhvr>
                                    </p:animEffect>
                                    <p:set>
                                      <p:cBhvr>
                                        <p:cTn id="12" dur="1" fill="hold">
                                          <p:stCondLst>
                                            <p:cond delay="249"/>
                                          </p:stCondLst>
                                        </p:cTn>
                                        <p:tgtEl>
                                          <p:spTgt spid="1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12"/>
                                        </p:tgtEl>
                                      </p:cBhvr>
                                    </p:animEffect>
                                    <p:set>
                                      <p:cBhvr>
                                        <p:cTn id="20" dur="1" fill="hold">
                                          <p:stCondLst>
                                            <p:cond delay="249"/>
                                          </p:stCondLst>
                                        </p:cTn>
                                        <p:tgtEl>
                                          <p:spTgt spid="1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13"/>
                                        </p:tgtEl>
                                      </p:cBhvr>
                                    </p:animEffect>
                                    <p:set>
                                      <p:cBhvr>
                                        <p:cTn id="28" dur="1" fill="hold">
                                          <p:stCondLst>
                                            <p:cond delay="249"/>
                                          </p:stCondLst>
                                        </p:cTn>
                                        <p:tgtEl>
                                          <p:spTgt spid="1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50"/>
                                        <p:tgtEl>
                                          <p:spTgt spid="14"/>
                                        </p:tgtEl>
                                      </p:cBhvr>
                                    </p:animEffect>
                                    <p:set>
                                      <p:cBhvr>
                                        <p:cTn id="36" dur="1" fill="hold">
                                          <p:stCondLst>
                                            <p:cond delay="249"/>
                                          </p:stCondLst>
                                        </p:cTn>
                                        <p:tgtEl>
                                          <p:spTgt spid="1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50"/>
                                        <p:tgtEl>
                                          <p:spTgt spid="15"/>
                                        </p:tgtEl>
                                      </p:cBhvr>
                                    </p:animEffect>
                                    <p:set>
                                      <p:cBhvr>
                                        <p:cTn id="44" dur="1" fill="hold">
                                          <p:stCondLst>
                                            <p:cond delay="249"/>
                                          </p:stCondLst>
                                        </p:cTn>
                                        <p:tgtEl>
                                          <p:spTgt spid="15"/>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50"/>
                                        <p:tgtEl>
                                          <p:spTgt spid="16"/>
                                        </p:tgtEl>
                                      </p:cBhvr>
                                    </p:animEffect>
                                    <p:set>
                                      <p:cBhvr>
                                        <p:cTn id="52" dur="1" fill="hold">
                                          <p:stCondLst>
                                            <p:cond delay="249"/>
                                          </p:stCondLst>
                                        </p:cTn>
                                        <p:tgtEl>
                                          <p:spTgt spid="16"/>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B11B1-B135-4F28-A69B-C81EF96B6601}"/>
              </a:ext>
            </a:extLst>
          </p:cNvPr>
          <p:cNvPicPr>
            <a:picLocks noChangeAspect="1"/>
          </p:cNvPicPr>
          <p:nvPr/>
        </p:nvPicPr>
        <p:blipFill>
          <a:blip r:embed="rId2"/>
          <a:stretch>
            <a:fillRect/>
          </a:stretch>
        </p:blipFill>
        <p:spPr>
          <a:xfrm>
            <a:off x="0" y="1690689"/>
            <a:ext cx="9144000" cy="4211053"/>
          </a:xfrm>
          <a:prstGeom prst="rect">
            <a:avLst/>
          </a:prstGeom>
        </p:spPr>
      </p:pic>
      <p:pic>
        <p:nvPicPr>
          <p:cNvPr id="8" name="Picture 7">
            <a:extLst>
              <a:ext uri="{FF2B5EF4-FFF2-40B4-BE49-F238E27FC236}">
                <a16:creationId xmlns:a16="http://schemas.microsoft.com/office/drawing/2014/main" id="{4B3CA0E3-D4A0-4860-8306-E51B1748A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905935" y="3042612"/>
            <a:ext cx="548640" cy="821945"/>
          </a:xfrm>
          <a:prstGeom prst="rect">
            <a:avLst/>
          </a:prstGeom>
        </p:spPr>
      </p:pic>
      <p:pic>
        <p:nvPicPr>
          <p:cNvPr id="11" name="Picture 10">
            <a:extLst>
              <a:ext uri="{FF2B5EF4-FFF2-40B4-BE49-F238E27FC236}">
                <a16:creationId xmlns:a16="http://schemas.microsoft.com/office/drawing/2014/main" id="{B1310446-55C5-4D69-850F-A9778E716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94773">
            <a:off x="7006448" y="5604598"/>
            <a:ext cx="548640" cy="821945"/>
          </a:xfrm>
          <a:prstGeom prst="rect">
            <a:avLst/>
          </a:prstGeom>
        </p:spPr>
      </p:pic>
      <p:pic>
        <p:nvPicPr>
          <p:cNvPr id="13" name="Picture 12">
            <a:extLst>
              <a:ext uri="{FF2B5EF4-FFF2-40B4-BE49-F238E27FC236}">
                <a16:creationId xmlns:a16="http://schemas.microsoft.com/office/drawing/2014/main" id="{68F6BC86-D499-4D14-9B2A-AD0B63BB3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012103" y="3316931"/>
            <a:ext cx="548640" cy="821945"/>
          </a:xfrm>
          <a:prstGeom prst="rect">
            <a:avLst/>
          </a:prstGeom>
        </p:spPr>
      </p:pic>
      <p:pic>
        <p:nvPicPr>
          <p:cNvPr id="14" name="Picture 13">
            <a:extLst>
              <a:ext uri="{FF2B5EF4-FFF2-40B4-BE49-F238E27FC236}">
                <a16:creationId xmlns:a16="http://schemas.microsoft.com/office/drawing/2014/main" id="{5E736FB4-C398-4ED1-AA99-BBED5D16A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012104" y="3536373"/>
            <a:ext cx="548640" cy="821945"/>
          </a:xfrm>
          <a:prstGeom prst="rect">
            <a:avLst/>
          </a:prstGeom>
        </p:spPr>
      </p:pic>
      <p:pic>
        <p:nvPicPr>
          <p:cNvPr id="15" name="Picture 14">
            <a:extLst>
              <a:ext uri="{FF2B5EF4-FFF2-40B4-BE49-F238E27FC236}">
                <a16:creationId xmlns:a16="http://schemas.microsoft.com/office/drawing/2014/main" id="{94242D84-F777-41A5-95D3-556C1AE6F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838372" y="4664297"/>
            <a:ext cx="548640" cy="821945"/>
          </a:xfrm>
          <a:prstGeom prst="rect">
            <a:avLst/>
          </a:prstGeom>
        </p:spPr>
      </p:pic>
      <p:sp>
        <p:nvSpPr>
          <p:cNvPr id="10" name="Slide Number Placeholder 3">
            <a:extLst>
              <a:ext uri="{FF2B5EF4-FFF2-40B4-BE49-F238E27FC236}">
                <a16:creationId xmlns:a16="http://schemas.microsoft.com/office/drawing/2014/main" id="{40C56424-7F99-4BE2-B2CF-51354DB2A259}"/>
              </a:ext>
            </a:extLst>
          </p:cNvPr>
          <p:cNvSpPr>
            <a:spLocks noGrp="1"/>
          </p:cNvSpPr>
          <p:nvPr>
            <p:ph type="sldNum" sz="quarter" idx="12"/>
          </p:nvPr>
        </p:nvSpPr>
        <p:spPr>
          <a:xfrm>
            <a:off x="6740582" y="64781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
        <p:nvSpPr>
          <p:cNvPr id="16" name="Title 1">
            <a:extLst>
              <a:ext uri="{FF2B5EF4-FFF2-40B4-BE49-F238E27FC236}">
                <a16:creationId xmlns:a16="http://schemas.microsoft.com/office/drawing/2014/main" id="{1B0F3B87-ECAD-45A7-8EEB-6793AB29FB4C}"/>
              </a:ext>
            </a:extLst>
          </p:cNvPr>
          <p:cNvSpPr>
            <a:spLocks noGrp="1"/>
          </p:cNvSpPr>
          <p:nvPr>
            <p:ph type="title"/>
          </p:nvPr>
        </p:nvSpPr>
        <p:spPr>
          <a:xfrm>
            <a:off x="628650" y="365127"/>
            <a:ext cx="8515350" cy="956598"/>
          </a:xfrm>
        </p:spPr>
        <p:txBody>
          <a:bodyPr>
            <a:normAutofit/>
          </a:bodyPr>
          <a:lstStyle/>
          <a:p>
            <a:r>
              <a:rPr lang="en-US"/>
              <a:t>Operating Expenses &amp; Maintenance </a:t>
            </a:r>
            <a:r>
              <a:rPr lang="en-US" sz="2200"/>
              <a:t>(cont’d.)</a:t>
            </a:r>
          </a:p>
        </p:txBody>
      </p:sp>
    </p:spTree>
    <p:extLst>
      <p:ext uri="{BB962C8B-B14F-4D97-AF65-F5344CB8AC3E}">
        <p14:creationId xmlns:p14="http://schemas.microsoft.com/office/powerpoint/2010/main" val="186473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8"/>
                                        </p:tgtEl>
                                      </p:cBhvr>
                                    </p:animEffect>
                                    <p:set>
                                      <p:cBhvr>
                                        <p:cTn id="12" dur="1" fill="hold">
                                          <p:stCondLst>
                                            <p:cond delay="249"/>
                                          </p:stCondLst>
                                        </p:cTn>
                                        <p:tgtEl>
                                          <p:spTgt spid="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13"/>
                                        </p:tgtEl>
                                      </p:cBhvr>
                                    </p:animEffect>
                                    <p:set>
                                      <p:cBhvr>
                                        <p:cTn id="20" dur="1" fill="hold">
                                          <p:stCondLst>
                                            <p:cond delay="249"/>
                                          </p:stCondLst>
                                        </p:cTn>
                                        <p:tgtEl>
                                          <p:spTgt spid="1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14"/>
                                        </p:tgtEl>
                                      </p:cBhvr>
                                    </p:animEffect>
                                    <p:set>
                                      <p:cBhvr>
                                        <p:cTn id="28" dur="1" fill="hold">
                                          <p:stCondLst>
                                            <p:cond delay="249"/>
                                          </p:stCondLst>
                                        </p:cTn>
                                        <p:tgtEl>
                                          <p:spTgt spid="1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50"/>
                                        <p:tgtEl>
                                          <p:spTgt spid="15"/>
                                        </p:tgtEl>
                                      </p:cBhvr>
                                    </p:animEffect>
                                    <p:set>
                                      <p:cBhvr>
                                        <p:cTn id="36" dur="1" fill="hold">
                                          <p:stCondLst>
                                            <p:cond delay="249"/>
                                          </p:stCondLst>
                                        </p:cTn>
                                        <p:tgtEl>
                                          <p:spTgt spid="15"/>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60C8-0208-44B7-8E14-77E397774A96}"/>
              </a:ext>
            </a:extLst>
          </p:cNvPr>
          <p:cNvSpPr>
            <a:spLocks noGrp="1"/>
          </p:cNvSpPr>
          <p:nvPr>
            <p:ph type="title"/>
          </p:nvPr>
        </p:nvSpPr>
        <p:spPr>
          <a:xfrm>
            <a:off x="628650" y="365126"/>
            <a:ext cx="7886700" cy="1039725"/>
          </a:xfrm>
        </p:spPr>
        <p:txBody>
          <a:bodyPr/>
          <a:lstStyle/>
          <a:p>
            <a:r>
              <a:rPr lang="en-US"/>
              <a:t>Capital Improvement Plan</a:t>
            </a:r>
          </a:p>
        </p:txBody>
      </p:sp>
      <p:sp>
        <p:nvSpPr>
          <p:cNvPr id="3" name="Content Placeholder 2">
            <a:extLst>
              <a:ext uri="{FF2B5EF4-FFF2-40B4-BE49-F238E27FC236}">
                <a16:creationId xmlns:a16="http://schemas.microsoft.com/office/drawing/2014/main" id="{85607300-81E2-469D-9888-26F6CBFAF835}"/>
              </a:ext>
            </a:extLst>
          </p:cNvPr>
          <p:cNvSpPr>
            <a:spLocks noGrp="1"/>
          </p:cNvSpPr>
          <p:nvPr>
            <p:ph idx="1"/>
          </p:nvPr>
        </p:nvSpPr>
        <p:spPr/>
        <p:txBody>
          <a:bodyPr/>
          <a:lstStyle/>
          <a:p>
            <a:r>
              <a:rPr lang="en-US"/>
              <a:t>And here the user identifies capital improvement projects anticipated during the forecast period.</a:t>
            </a:r>
          </a:p>
          <a:p>
            <a:r>
              <a:rPr lang="en-US"/>
              <a:t>We see those rolled up Annual Replacement Cost numbers from the Assets screen have been automatically as “Wastewater Collection” and “Water Distribution”.</a:t>
            </a:r>
          </a:p>
          <a:p>
            <a:r>
              <a:rPr lang="en-US"/>
              <a:t>If a project is entered here that’s funded by a Future Loan, a corresponding loan is created on the Anticipated Loans screen coming next.</a:t>
            </a:r>
          </a:p>
          <a:p>
            <a:endParaRPr lang="en-US"/>
          </a:p>
        </p:txBody>
      </p:sp>
      <p:sp>
        <p:nvSpPr>
          <p:cNvPr id="5" name="Slide Number Placeholder 3">
            <a:extLst>
              <a:ext uri="{FF2B5EF4-FFF2-40B4-BE49-F238E27FC236}">
                <a16:creationId xmlns:a16="http://schemas.microsoft.com/office/drawing/2014/main" id="{9584AC90-439F-4DE2-A1DA-C3E58413D08F}"/>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171472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C124-9ED1-4320-8AFA-BC51AF582E77}"/>
              </a:ext>
            </a:extLst>
          </p:cNvPr>
          <p:cNvSpPr>
            <a:spLocks noGrp="1"/>
          </p:cNvSpPr>
          <p:nvPr>
            <p:ph type="title"/>
          </p:nvPr>
        </p:nvSpPr>
        <p:spPr>
          <a:xfrm>
            <a:off x="628650" y="365127"/>
            <a:ext cx="7886700" cy="981536"/>
          </a:xfrm>
        </p:spPr>
        <p:txBody>
          <a:bodyPr/>
          <a:lstStyle/>
          <a:p>
            <a:r>
              <a:rPr lang="en-US"/>
              <a:t>Loss of Revenue during COVID</a:t>
            </a:r>
          </a:p>
        </p:txBody>
      </p:sp>
      <p:sp>
        <p:nvSpPr>
          <p:cNvPr id="3" name="Content Placeholder 2">
            <a:extLst>
              <a:ext uri="{FF2B5EF4-FFF2-40B4-BE49-F238E27FC236}">
                <a16:creationId xmlns:a16="http://schemas.microsoft.com/office/drawing/2014/main" id="{4A18A0C4-5A9D-4CEF-BAD1-592D588DDA1C}"/>
              </a:ext>
            </a:extLst>
          </p:cNvPr>
          <p:cNvSpPr>
            <a:spLocks noGrp="1"/>
          </p:cNvSpPr>
          <p:nvPr>
            <p:ph idx="1"/>
          </p:nvPr>
        </p:nvSpPr>
        <p:spPr/>
        <p:txBody>
          <a:bodyPr>
            <a:normAutofit/>
          </a:bodyPr>
          <a:lstStyle/>
          <a:p>
            <a:r>
              <a:rPr lang="en-US"/>
              <a:t>How ready is your utility for revenue disruptions?</a:t>
            </a:r>
          </a:p>
          <a:p>
            <a:pPr lvl="1"/>
            <a:r>
              <a:rPr lang="en-US"/>
              <a:t>Hurricanes</a:t>
            </a:r>
          </a:p>
          <a:p>
            <a:pPr lvl="1"/>
            <a:r>
              <a:rPr lang="en-US"/>
              <a:t>Epidemic/pandemic</a:t>
            </a:r>
          </a:p>
          <a:p>
            <a:pPr lvl="1"/>
            <a:r>
              <a:rPr lang="en-US"/>
              <a:t>Other events</a:t>
            </a:r>
          </a:p>
          <a:p>
            <a:r>
              <a:rPr lang="en-US"/>
              <a:t>Revenue and collection</a:t>
            </a:r>
          </a:p>
          <a:p>
            <a:r>
              <a:rPr lang="en-US"/>
              <a:t>Financial policies</a:t>
            </a:r>
          </a:p>
          <a:p>
            <a:pPr lvl="1"/>
            <a:r>
              <a:rPr lang="en-US"/>
              <a:t>Minimum reserves targets</a:t>
            </a:r>
          </a:p>
          <a:p>
            <a:pPr lvl="1"/>
            <a:r>
              <a:rPr lang="en-US"/>
              <a:t>Reserves by purpose</a:t>
            </a:r>
          </a:p>
          <a:p>
            <a:pPr lvl="1"/>
            <a:r>
              <a:rPr lang="en-US"/>
              <a:t>Debt levels / cash flow</a:t>
            </a:r>
          </a:p>
          <a:p>
            <a:pPr lvl="1"/>
            <a:r>
              <a:rPr lang="en-US"/>
              <a:t>Financial planning and cash flow stress testing </a:t>
            </a:r>
          </a:p>
          <a:p>
            <a:endParaRPr lang="en-US"/>
          </a:p>
        </p:txBody>
      </p:sp>
      <p:sp>
        <p:nvSpPr>
          <p:cNvPr id="5" name="Slide Number Placeholder 3">
            <a:extLst>
              <a:ext uri="{FF2B5EF4-FFF2-40B4-BE49-F238E27FC236}">
                <a16:creationId xmlns:a16="http://schemas.microsoft.com/office/drawing/2014/main" id="{0AA3AC74-C66F-42DA-BEE0-62C902E396CF}"/>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1422657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94BE760-13E8-4E6B-9A83-03C91DAC791E}"/>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C126D880-F2C7-433E-AD69-D517E17C30F5}"/>
              </a:ext>
            </a:extLst>
          </p:cNvPr>
          <p:cNvPicPr>
            <a:picLocks noChangeAspect="1"/>
          </p:cNvPicPr>
          <p:nvPr/>
        </p:nvPicPr>
        <p:blipFill>
          <a:blip r:embed="rId2"/>
          <a:stretch>
            <a:fillRect/>
          </a:stretch>
        </p:blipFill>
        <p:spPr>
          <a:xfrm>
            <a:off x="95250" y="1724823"/>
            <a:ext cx="9144000" cy="4860758"/>
          </a:xfrm>
          <a:prstGeom prst="rect">
            <a:avLst/>
          </a:prstGeom>
        </p:spPr>
      </p:pic>
      <p:pic>
        <p:nvPicPr>
          <p:cNvPr id="10" name="Picture 9">
            <a:extLst>
              <a:ext uri="{FF2B5EF4-FFF2-40B4-BE49-F238E27FC236}">
                <a16:creationId xmlns:a16="http://schemas.microsoft.com/office/drawing/2014/main" id="{84174E76-76DD-4A64-9B4F-6E5AB8DF7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94773">
            <a:off x="4042151" y="3686037"/>
            <a:ext cx="548640" cy="821945"/>
          </a:xfrm>
          <a:prstGeom prst="rect">
            <a:avLst/>
          </a:prstGeom>
        </p:spPr>
      </p:pic>
      <p:sp>
        <p:nvSpPr>
          <p:cNvPr id="7" name="Slide Number Placeholder 3">
            <a:extLst>
              <a:ext uri="{FF2B5EF4-FFF2-40B4-BE49-F238E27FC236}">
                <a16:creationId xmlns:a16="http://schemas.microsoft.com/office/drawing/2014/main" id="{9313ECC0-164C-4C30-91C4-94D9168FCA9B}"/>
              </a:ext>
            </a:extLst>
          </p:cNvPr>
          <p:cNvSpPr>
            <a:spLocks noGrp="1"/>
          </p:cNvSpPr>
          <p:nvPr>
            <p:ph type="sldNum" sz="quarter" idx="12"/>
          </p:nvPr>
        </p:nvSpPr>
        <p:spPr>
          <a:xfrm>
            <a:off x="6740582" y="652803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
        <p:nvSpPr>
          <p:cNvPr id="11" name="Title 1">
            <a:extLst>
              <a:ext uri="{FF2B5EF4-FFF2-40B4-BE49-F238E27FC236}">
                <a16:creationId xmlns:a16="http://schemas.microsoft.com/office/drawing/2014/main" id="{6205DA9D-49D0-4D7D-8A35-86B4795D837F}"/>
              </a:ext>
            </a:extLst>
          </p:cNvPr>
          <p:cNvSpPr>
            <a:spLocks noGrp="1"/>
          </p:cNvSpPr>
          <p:nvPr>
            <p:ph type="title"/>
          </p:nvPr>
        </p:nvSpPr>
        <p:spPr>
          <a:xfrm>
            <a:off x="628650" y="365126"/>
            <a:ext cx="7886700" cy="1039725"/>
          </a:xfrm>
        </p:spPr>
        <p:txBody>
          <a:bodyPr/>
          <a:lstStyle/>
          <a:p>
            <a:r>
              <a:rPr lang="en-US"/>
              <a:t>Capital Improvement Plan </a:t>
            </a:r>
            <a:r>
              <a:rPr lang="en-US" sz="2000"/>
              <a:t>(cont’d.)</a:t>
            </a:r>
          </a:p>
        </p:txBody>
      </p:sp>
    </p:spTree>
    <p:extLst>
      <p:ext uri="{BB962C8B-B14F-4D97-AF65-F5344CB8AC3E}">
        <p14:creationId xmlns:p14="http://schemas.microsoft.com/office/powerpoint/2010/main" val="224469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E6DDCB-B119-4CEF-8B18-C3A5E13097FA}"/>
              </a:ext>
            </a:extLst>
          </p:cNvPr>
          <p:cNvPicPr>
            <a:picLocks noChangeAspect="1"/>
          </p:cNvPicPr>
          <p:nvPr/>
        </p:nvPicPr>
        <p:blipFill>
          <a:blip r:embed="rId2"/>
          <a:stretch>
            <a:fillRect/>
          </a:stretch>
        </p:blipFill>
        <p:spPr>
          <a:xfrm>
            <a:off x="0" y="1969449"/>
            <a:ext cx="9144000" cy="4175961"/>
          </a:xfrm>
          <a:prstGeom prst="rect">
            <a:avLst/>
          </a:prstGeom>
        </p:spPr>
      </p:pic>
      <p:pic>
        <p:nvPicPr>
          <p:cNvPr id="9" name="Picture 8">
            <a:extLst>
              <a:ext uri="{FF2B5EF4-FFF2-40B4-BE49-F238E27FC236}">
                <a16:creationId xmlns:a16="http://schemas.microsoft.com/office/drawing/2014/main" id="{6ABE5D06-7DC6-45A6-9A92-19D49316E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94773">
            <a:off x="7006448" y="5860381"/>
            <a:ext cx="548640" cy="821945"/>
          </a:xfrm>
          <a:prstGeom prst="rect">
            <a:avLst/>
          </a:prstGeom>
        </p:spPr>
      </p:pic>
      <p:pic>
        <p:nvPicPr>
          <p:cNvPr id="8" name="Picture 7">
            <a:extLst>
              <a:ext uri="{FF2B5EF4-FFF2-40B4-BE49-F238E27FC236}">
                <a16:creationId xmlns:a16="http://schemas.microsoft.com/office/drawing/2014/main" id="{E2D1A231-9E26-4A92-A865-AD22CC95A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227374" y="3056657"/>
            <a:ext cx="548640" cy="821945"/>
          </a:xfrm>
          <a:prstGeom prst="rect">
            <a:avLst/>
          </a:prstGeom>
        </p:spPr>
      </p:pic>
      <p:pic>
        <p:nvPicPr>
          <p:cNvPr id="10" name="Picture 9">
            <a:extLst>
              <a:ext uri="{FF2B5EF4-FFF2-40B4-BE49-F238E27FC236}">
                <a16:creationId xmlns:a16="http://schemas.microsoft.com/office/drawing/2014/main" id="{4E018A30-4AA3-491E-9D20-38BD67F16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227374" y="3330978"/>
            <a:ext cx="548640" cy="821945"/>
          </a:xfrm>
          <a:prstGeom prst="rect">
            <a:avLst/>
          </a:prstGeom>
        </p:spPr>
      </p:pic>
      <p:pic>
        <p:nvPicPr>
          <p:cNvPr id="11" name="Picture 10">
            <a:extLst>
              <a:ext uri="{FF2B5EF4-FFF2-40B4-BE49-F238E27FC236}">
                <a16:creationId xmlns:a16="http://schemas.microsoft.com/office/drawing/2014/main" id="{5780D6B7-6E64-4DD5-AD2C-32B97F30F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14780" y="3918249"/>
            <a:ext cx="548640" cy="821945"/>
          </a:xfrm>
          <a:prstGeom prst="rect">
            <a:avLst/>
          </a:prstGeom>
        </p:spPr>
      </p:pic>
      <p:pic>
        <p:nvPicPr>
          <p:cNvPr id="17" name="Picture 16">
            <a:extLst>
              <a:ext uri="{FF2B5EF4-FFF2-40B4-BE49-F238E27FC236}">
                <a16:creationId xmlns:a16="http://schemas.microsoft.com/office/drawing/2014/main" id="{C017264E-EA7B-4913-9FF4-B695C6517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314851" y="3920776"/>
            <a:ext cx="548640" cy="821945"/>
          </a:xfrm>
          <a:prstGeom prst="rect">
            <a:avLst/>
          </a:prstGeom>
        </p:spPr>
      </p:pic>
      <p:pic>
        <p:nvPicPr>
          <p:cNvPr id="22" name="Picture 21">
            <a:extLst>
              <a:ext uri="{FF2B5EF4-FFF2-40B4-BE49-F238E27FC236}">
                <a16:creationId xmlns:a16="http://schemas.microsoft.com/office/drawing/2014/main" id="{AA3E1658-D158-4054-B28F-1C65FA559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90615" y="3918249"/>
            <a:ext cx="548640" cy="821945"/>
          </a:xfrm>
          <a:prstGeom prst="rect">
            <a:avLst/>
          </a:prstGeom>
        </p:spPr>
      </p:pic>
      <p:pic>
        <p:nvPicPr>
          <p:cNvPr id="27" name="Picture 26">
            <a:extLst>
              <a:ext uri="{FF2B5EF4-FFF2-40B4-BE49-F238E27FC236}">
                <a16:creationId xmlns:a16="http://schemas.microsoft.com/office/drawing/2014/main" id="{550C7F9E-3B03-4722-B719-6874CA857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676943" y="3927754"/>
            <a:ext cx="548640" cy="821945"/>
          </a:xfrm>
          <a:prstGeom prst="rect">
            <a:avLst/>
          </a:prstGeom>
        </p:spPr>
      </p:pic>
      <p:pic>
        <p:nvPicPr>
          <p:cNvPr id="32" name="Picture 31">
            <a:extLst>
              <a:ext uri="{FF2B5EF4-FFF2-40B4-BE49-F238E27FC236}">
                <a16:creationId xmlns:a16="http://schemas.microsoft.com/office/drawing/2014/main" id="{FE1637B9-A22A-4907-92E2-2FD2D7BCA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964314">
            <a:off x="7904608" y="3664590"/>
            <a:ext cx="548640" cy="821945"/>
          </a:xfrm>
          <a:prstGeom prst="rect">
            <a:avLst/>
          </a:prstGeom>
        </p:spPr>
      </p:pic>
      <p:sp>
        <p:nvSpPr>
          <p:cNvPr id="14" name="Slide Number Placeholder 3">
            <a:extLst>
              <a:ext uri="{FF2B5EF4-FFF2-40B4-BE49-F238E27FC236}">
                <a16:creationId xmlns:a16="http://schemas.microsoft.com/office/drawing/2014/main" id="{79F003B1-1A56-43D4-BA28-E5296CBFCD5D}"/>
              </a:ext>
            </a:extLst>
          </p:cNvPr>
          <p:cNvSpPr txBox="1">
            <a:spLocks/>
          </p:cNvSpPr>
          <p:nvPr/>
        </p:nvSpPr>
        <p:spPr>
          <a:xfrm>
            <a:off x="6740582" y="649477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969999"/>
                </a:solidFill>
                <a:latin typeface="Proxima Nova Rg" panose="02000506030000020004" pitchFamily="50"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6C27DEE-8029-4AAF-9F47-C97C4D2172BB}" type="slidenum">
              <a:rPr lang="en-US" b="1" smtClean="0"/>
              <a:pPr>
                <a:defRPr/>
              </a:pPr>
              <a:t>31</a:t>
            </a:fld>
            <a:endParaRPr lang="en-US" b="1"/>
          </a:p>
        </p:txBody>
      </p:sp>
      <p:sp>
        <p:nvSpPr>
          <p:cNvPr id="18" name="Title 1">
            <a:extLst>
              <a:ext uri="{FF2B5EF4-FFF2-40B4-BE49-F238E27FC236}">
                <a16:creationId xmlns:a16="http://schemas.microsoft.com/office/drawing/2014/main" id="{DA49B2C5-9BB3-46F6-B3D6-F7BA1C8A890C}"/>
              </a:ext>
            </a:extLst>
          </p:cNvPr>
          <p:cNvSpPr>
            <a:spLocks noGrp="1"/>
          </p:cNvSpPr>
          <p:nvPr>
            <p:ph type="title"/>
          </p:nvPr>
        </p:nvSpPr>
        <p:spPr>
          <a:xfrm>
            <a:off x="628650" y="365126"/>
            <a:ext cx="7886700" cy="1039725"/>
          </a:xfrm>
        </p:spPr>
        <p:txBody>
          <a:bodyPr/>
          <a:lstStyle/>
          <a:p>
            <a:r>
              <a:rPr lang="en-US"/>
              <a:t>Capital Improvement Plan </a:t>
            </a:r>
            <a:r>
              <a:rPr lang="en-US" sz="2000"/>
              <a:t>(cont’d.)</a:t>
            </a:r>
          </a:p>
        </p:txBody>
      </p:sp>
    </p:spTree>
    <p:extLst>
      <p:ext uri="{BB962C8B-B14F-4D97-AF65-F5344CB8AC3E}">
        <p14:creationId xmlns:p14="http://schemas.microsoft.com/office/powerpoint/2010/main" val="160375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8"/>
                                        </p:tgtEl>
                                      </p:cBhvr>
                                    </p:animEffect>
                                    <p:set>
                                      <p:cBhvr>
                                        <p:cTn id="12" dur="1" fill="hold">
                                          <p:stCondLst>
                                            <p:cond delay="249"/>
                                          </p:stCondLst>
                                        </p:cTn>
                                        <p:tgtEl>
                                          <p:spTgt spid="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10"/>
                                        </p:tgtEl>
                                      </p:cBhvr>
                                    </p:animEffect>
                                    <p:set>
                                      <p:cBhvr>
                                        <p:cTn id="20" dur="1" fill="hold">
                                          <p:stCondLst>
                                            <p:cond delay="249"/>
                                          </p:stCondLst>
                                        </p:cTn>
                                        <p:tgtEl>
                                          <p:spTgt spid="1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11"/>
                                        </p:tgtEl>
                                      </p:cBhvr>
                                    </p:animEffect>
                                    <p:set>
                                      <p:cBhvr>
                                        <p:cTn id="28" dur="1" fill="hold">
                                          <p:stCondLst>
                                            <p:cond delay="249"/>
                                          </p:stCondLst>
                                        </p:cTn>
                                        <p:tgtEl>
                                          <p:spTgt spid="1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50"/>
                                        <p:tgtEl>
                                          <p:spTgt spid="17"/>
                                        </p:tgtEl>
                                      </p:cBhvr>
                                    </p:animEffect>
                                    <p:set>
                                      <p:cBhvr>
                                        <p:cTn id="36" dur="1" fill="hold">
                                          <p:stCondLst>
                                            <p:cond delay="249"/>
                                          </p:stCondLst>
                                        </p:cTn>
                                        <p:tgtEl>
                                          <p:spTgt spid="17"/>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50"/>
                                        <p:tgtEl>
                                          <p:spTgt spid="22"/>
                                        </p:tgtEl>
                                      </p:cBhvr>
                                    </p:animEffect>
                                    <p:set>
                                      <p:cBhvr>
                                        <p:cTn id="44" dur="1" fill="hold">
                                          <p:stCondLst>
                                            <p:cond delay="249"/>
                                          </p:stCondLst>
                                        </p:cTn>
                                        <p:tgtEl>
                                          <p:spTgt spid="22"/>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50"/>
                                        <p:tgtEl>
                                          <p:spTgt spid="27"/>
                                        </p:tgtEl>
                                      </p:cBhvr>
                                    </p:animEffect>
                                    <p:set>
                                      <p:cBhvr>
                                        <p:cTn id="52" dur="1" fill="hold">
                                          <p:stCondLst>
                                            <p:cond delay="249"/>
                                          </p:stCondLst>
                                        </p:cTn>
                                        <p:tgtEl>
                                          <p:spTgt spid="27"/>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250"/>
                                        <p:tgtEl>
                                          <p:spTgt spid="32"/>
                                        </p:tgtEl>
                                      </p:cBhvr>
                                    </p:animEffect>
                                    <p:set>
                                      <p:cBhvr>
                                        <p:cTn id="60" dur="1" fill="hold">
                                          <p:stCondLst>
                                            <p:cond delay="249"/>
                                          </p:stCondLst>
                                        </p:cTn>
                                        <p:tgtEl>
                                          <p:spTgt spid="32"/>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F2FC-2A29-4508-AC21-45F0DB6F5472}"/>
              </a:ext>
            </a:extLst>
          </p:cNvPr>
          <p:cNvSpPr>
            <a:spLocks noGrp="1"/>
          </p:cNvSpPr>
          <p:nvPr>
            <p:ph type="title"/>
          </p:nvPr>
        </p:nvSpPr>
        <p:spPr>
          <a:xfrm>
            <a:off x="628650" y="365127"/>
            <a:ext cx="7886700" cy="1048038"/>
          </a:xfrm>
        </p:spPr>
        <p:txBody>
          <a:bodyPr/>
          <a:lstStyle/>
          <a:p>
            <a:r>
              <a:rPr lang="en-US"/>
              <a:t>Anticipated Loans</a:t>
            </a:r>
          </a:p>
        </p:txBody>
      </p:sp>
      <p:sp>
        <p:nvSpPr>
          <p:cNvPr id="3" name="Content Placeholder 2">
            <a:extLst>
              <a:ext uri="{FF2B5EF4-FFF2-40B4-BE49-F238E27FC236}">
                <a16:creationId xmlns:a16="http://schemas.microsoft.com/office/drawing/2014/main" id="{89E5A8FB-75DD-467D-A573-5BE938DFE5CC}"/>
              </a:ext>
            </a:extLst>
          </p:cNvPr>
          <p:cNvSpPr>
            <a:spLocks noGrp="1"/>
          </p:cNvSpPr>
          <p:nvPr>
            <p:ph idx="1"/>
          </p:nvPr>
        </p:nvSpPr>
        <p:spPr/>
        <p:txBody>
          <a:bodyPr/>
          <a:lstStyle/>
          <a:p>
            <a:r>
              <a:rPr lang="en-US"/>
              <a:t>Here we see the anticipated loans associated with the loan-funded CIP line items. </a:t>
            </a:r>
          </a:p>
          <a:p>
            <a:r>
              <a:rPr lang="en-US"/>
              <a:t>RevPlan populates these loans with default properties which the user can modify. But the Project Funds value is directly tied to the CIP line item and changes when the user edits that.</a:t>
            </a:r>
          </a:p>
          <a:p>
            <a:endParaRPr lang="en-US"/>
          </a:p>
        </p:txBody>
      </p:sp>
      <p:sp>
        <p:nvSpPr>
          <p:cNvPr id="5" name="Slide Number Placeholder 3">
            <a:extLst>
              <a:ext uri="{FF2B5EF4-FFF2-40B4-BE49-F238E27FC236}">
                <a16:creationId xmlns:a16="http://schemas.microsoft.com/office/drawing/2014/main" id="{5A8397D8-A663-4DD9-B618-76D5E50663B5}"/>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1149391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680637-4753-4617-8A5E-537A0418BCB7}"/>
              </a:ext>
            </a:extLst>
          </p:cNvPr>
          <p:cNvPicPr>
            <a:picLocks noChangeAspect="1"/>
          </p:cNvPicPr>
          <p:nvPr/>
        </p:nvPicPr>
        <p:blipFill>
          <a:blip r:embed="rId2"/>
          <a:stretch>
            <a:fillRect/>
          </a:stretch>
        </p:blipFill>
        <p:spPr>
          <a:xfrm>
            <a:off x="-28024" y="2313331"/>
            <a:ext cx="9144000" cy="4179543"/>
          </a:xfrm>
          <a:prstGeom prst="rect">
            <a:avLst/>
          </a:prstGeom>
        </p:spPr>
      </p:pic>
      <p:pic>
        <p:nvPicPr>
          <p:cNvPr id="7" name="Picture 6">
            <a:extLst>
              <a:ext uri="{FF2B5EF4-FFF2-40B4-BE49-F238E27FC236}">
                <a16:creationId xmlns:a16="http://schemas.microsoft.com/office/drawing/2014/main" id="{B61634CB-3F3F-4929-8732-95478B4F0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170428" y="4076756"/>
            <a:ext cx="548640" cy="821945"/>
          </a:xfrm>
          <a:prstGeom prst="rect">
            <a:avLst/>
          </a:prstGeom>
        </p:spPr>
      </p:pic>
      <p:pic>
        <p:nvPicPr>
          <p:cNvPr id="8" name="Picture 7">
            <a:extLst>
              <a:ext uri="{FF2B5EF4-FFF2-40B4-BE49-F238E27FC236}">
                <a16:creationId xmlns:a16="http://schemas.microsoft.com/office/drawing/2014/main" id="{F27D9B64-ED08-46D1-AFA2-0FE7C3699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73136">
            <a:off x="1658654" y="4065893"/>
            <a:ext cx="548640" cy="821945"/>
          </a:xfrm>
          <a:prstGeom prst="rect">
            <a:avLst/>
          </a:prstGeom>
        </p:spPr>
      </p:pic>
      <p:pic>
        <p:nvPicPr>
          <p:cNvPr id="9" name="Picture 8">
            <a:extLst>
              <a:ext uri="{FF2B5EF4-FFF2-40B4-BE49-F238E27FC236}">
                <a16:creationId xmlns:a16="http://schemas.microsoft.com/office/drawing/2014/main" id="{D868B36B-8C03-4D56-BD1D-93A975A4E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15085">
            <a:off x="3400789" y="3992128"/>
            <a:ext cx="548640" cy="821945"/>
          </a:xfrm>
          <a:prstGeom prst="rect">
            <a:avLst/>
          </a:prstGeom>
        </p:spPr>
      </p:pic>
      <p:pic>
        <p:nvPicPr>
          <p:cNvPr id="10" name="Picture 9">
            <a:extLst>
              <a:ext uri="{FF2B5EF4-FFF2-40B4-BE49-F238E27FC236}">
                <a16:creationId xmlns:a16="http://schemas.microsoft.com/office/drawing/2014/main" id="{BACE4FCB-310C-4D9A-BCF3-B36088F41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38818" y="5477587"/>
            <a:ext cx="548640" cy="821945"/>
          </a:xfrm>
          <a:prstGeom prst="rect">
            <a:avLst/>
          </a:prstGeom>
        </p:spPr>
      </p:pic>
      <p:sp>
        <p:nvSpPr>
          <p:cNvPr id="11" name="Slide Number Placeholder 3">
            <a:extLst>
              <a:ext uri="{FF2B5EF4-FFF2-40B4-BE49-F238E27FC236}">
                <a16:creationId xmlns:a16="http://schemas.microsoft.com/office/drawing/2014/main" id="{A1A88E20-6CC2-4F1E-89FC-9992E3B0BC5C}"/>
              </a:ext>
            </a:extLst>
          </p:cNvPr>
          <p:cNvSpPr>
            <a:spLocks noGrp="1"/>
          </p:cNvSpPr>
          <p:nvPr>
            <p:ph type="sldNum" sz="quarter" idx="12"/>
          </p:nvPr>
        </p:nvSpPr>
        <p:spPr>
          <a:xfrm>
            <a:off x="6740582" y="650309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
        <p:nvSpPr>
          <p:cNvPr id="12" name="Title 1">
            <a:extLst>
              <a:ext uri="{FF2B5EF4-FFF2-40B4-BE49-F238E27FC236}">
                <a16:creationId xmlns:a16="http://schemas.microsoft.com/office/drawing/2014/main" id="{1B404AD7-173B-4F61-B8AC-D3C79C3AA5A0}"/>
              </a:ext>
            </a:extLst>
          </p:cNvPr>
          <p:cNvSpPr>
            <a:spLocks noGrp="1"/>
          </p:cNvSpPr>
          <p:nvPr>
            <p:ph type="title"/>
          </p:nvPr>
        </p:nvSpPr>
        <p:spPr>
          <a:xfrm>
            <a:off x="628650" y="365127"/>
            <a:ext cx="7886700" cy="1048038"/>
          </a:xfrm>
        </p:spPr>
        <p:txBody>
          <a:bodyPr/>
          <a:lstStyle/>
          <a:p>
            <a:r>
              <a:rPr lang="en-US"/>
              <a:t>Anticipated Loans </a:t>
            </a:r>
            <a:r>
              <a:rPr lang="en-US" sz="2000"/>
              <a:t>(cont’d.)</a:t>
            </a:r>
          </a:p>
        </p:txBody>
      </p:sp>
    </p:spTree>
    <p:extLst>
      <p:ext uri="{BB962C8B-B14F-4D97-AF65-F5344CB8AC3E}">
        <p14:creationId xmlns:p14="http://schemas.microsoft.com/office/powerpoint/2010/main" val="116154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8"/>
                                        </p:tgtEl>
                                      </p:cBhvr>
                                    </p:animEffect>
                                    <p:set>
                                      <p:cBhvr>
                                        <p:cTn id="20" dur="1" fill="hold">
                                          <p:stCondLst>
                                            <p:cond delay="24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9"/>
                                        </p:tgtEl>
                                      </p:cBhvr>
                                    </p:animEffect>
                                    <p:set>
                                      <p:cBhvr>
                                        <p:cTn id="28" dur="1" fill="hold">
                                          <p:stCondLst>
                                            <p:cond delay="249"/>
                                          </p:stCondLst>
                                        </p:cTn>
                                        <p:tgtEl>
                                          <p:spTgt spid="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EA1906-96B6-4A7E-A881-84E188F1C27C}"/>
              </a:ext>
            </a:extLst>
          </p:cNvPr>
          <p:cNvPicPr>
            <a:picLocks noChangeAspect="1"/>
          </p:cNvPicPr>
          <p:nvPr/>
        </p:nvPicPr>
        <p:blipFill>
          <a:blip r:embed="rId2"/>
          <a:stretch>
            <a:fillRect/>
          </a:stretch>
        </p:blipFill>
        <p:spPr>
          <a:xfrm>
            <a:off x="0" y="2320094"/>
            <a:ext cx="9144000" cy="4054694"/>
          </a:xfrm>
          <a:prstGeom prst="rect">
            <a:avLst/>
          </a:prstGeom>
        </p:spPr>
      </p:pic>
      <p:pic>
        <p:nvPicPr>
          <p:cNvPr id="6" name="Picture 5">
            <a:extLst>
              <a:ext uri="{FF2B5EF4-FFF2-40B4-BE49-F238E27FC236}">
                <a16:creationId xmlns:a16="http://schemas.microsoft.com/office/drawing/2014/main" id="{EF92BDC9-1149-4A1B-B3EC-B38CBB243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2433840" y="3383457"/>
            <a:ext cx="548640" cy="821945"/>
          </a:xfrm>
          <a:prstGeom prst="rect">
            <a:avLst/>
          </a:prstGeom>
        </p:spPr>
      </p:pic>
      <p:pic>
        <p:nvPicPr>
          <p:cNvPr id="7" name="Picture 6">
            <a:extLst>
              <a:ext uri="{FF2B5EF4-FFF2-40B4-BE49-F238E27FC236}">
                <a16:creationId xmlns:a16="http://schemas.microsoft.com/office/drawing/2014/main" id="{3FF2CBAE-B557-4913-A8C5-896470433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607344">
            <a:off x="8032626" y="3402447"/>
            <a:ext cx="548640" cy="821945"/>
          </a:xfrm>
          <a:prstGeom prst="rect">
            <a:avLst/>
          </a:prstGeom>
        </p:spPr>
      </p:pic>
      <p:pic>
        <p:nvPicPr>
          <p:cNvPr id="8" name="Picture 7">
            <a:extLst>
              <a:ext uri="{FF2B5EF4-FFF2-40B4-BE49-F238E27FC236}">
                <a16:creationId xmlns:a16="http://schemas.microsoft.com/office/drawing/2014/main" id="{5EFAC35E-0F3E-4E13-B2AF-4FFE327F4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7262018" y="4699708"/>
            <a:ext cx="548640" cy="821945"/>
          </a:xfrm>
          <a:prstGeom prst="rect">
            <a:avLst/>
          </a:prstGeom>
        </p:spPr>
      </p:pic>
      <p:pic>
        <p:nvPicPr>
          <p:cNvPr id="9" name="Picture 8">
            <a:extLst>
              <a:ext uri="{FF2B5EF4-FFF2-40B4-BE49-F238E27FC236}">
                <a16:creationId xmlns:a16="http://schemas.microsoft.com/office/drawing/2014/main" id="{4799585E-B4AD-4FEB-BCD0-A7F5D0495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7283743" y="5065448"/>
            <a:ext cx="548640" cy="821945"/>
          </a:xfrm>
          <a:prstGeom prst="rect">
            <a:avLst/>
          </a:prstGeom>
        </p:spPr>
      </p:pic>
      <p:pic>
        <p:nvPicPr>
          <p:cNvPr id="10" name="Picture 9">
            <a:extLst>
              <a:ext uri="{FF2B5EF4-FFF2-40B4-BE49-F238E27FC236}">
                <a16:creationId xmlns:a16="http://schemas.microsoft.com/office/drawing/2014/main" id="{E538F44E-03A8-47A5-AE9E-191036143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7325392" y="5328461"/>
            <a:ext cx="548640" cy="821945"/>
          </a:xfrm>
          <a:prstGeom prst="rect">
            <a:avLst/>
          </a:prstGeom>
        </p:spPr>
      </p:pic>
      <p:pic>
        <p:nvPicPr>
          <p:cNvPr id="11" name="Picture 10">
            <a:extLst>
              <a:ext uri="{FF2B5EF4-FFF2-40B4-BE49-F238E27FC236}">
                <a16:creationId xmlns:a16="http://schemas.microsoft.com/office/drawing/2014/main" id="{4025104B-5F09-4E59-86E5-ADEBDFDBF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7746918" y="6025286"/>
            <a:ext cx="548640" cy="821945"/>
          </a:xfrm>
          <a:prstGeom prst="rect">
            <a:avLst/>
          </a:prstGeom>
        </p:spPr>
      </p:pic>
      <p:sp>
        <p:nvSpPr>
          <p:cNvPr id="12" name="Slide Number Placeholder 3">
            <a:extLst>
              <a:ext uri="{FF2B5EF4-FFF2-40B4-BE49-F238E27FC236}">
                <a16:creationId xmlns:a16="http://schemas.microsoft.com/office/drawing/2014/main" id="{53DD2034-8368-4AFB-A617-2E169D1DD2A2}"/>
              </a:ext>
            </a:extLst>
          </p:cNvPr>
          <p:cNvSpPr>
            <a:spLocks noGrp="1"/>
          </p:cNvSpPr>
          <p:nvPr>
            <p:ph type="sldNum" sz="quarter" idx="12"/>
          </p:nvPr>
        </p:nvSpPr>
        <p:spPr>
          <a:xfrm>
            <a:off x="7006588" y="64947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
        <p:nvSpPr>
          <p:cNvPr id="14" name="Title 1">
            <a:extLst>
              <a:ext uri="{FF2B5EF4-FFF2-40B4-BE49-F238E27FC236}">
                <a16:creationId xmlns:a16="http://schemas.microsoft.com/office/drawing/2014/main" id="{CEA6F916-917E-411C-87B4-80ED3010B03E}"/>
              </a:ext>
            </a:extLst>
          </p:cNvPr>
          <p:cNvSpPr>
            <a:spLocks noGrp="1"/>
          </p:cNvSpPr>
          <p:nvPr>
            <p:ph type="title"/>
          </p:nvPr>
        </p:nvSpPr>
        <p:spPr>
          <a:xfrm>
            <a:off x="628650" y="365127"/>
            <a:ext cx="7886700" cy="1048038"/>
          </a:xfrm>
        </p:spPr>
        <p:txBody>
          <a:bodyPr/>
          <a:lstStyle/>
          <a:p>
            <a:r>
              <a:rPr lang="en-US"/>
              <a:t>Anticipated Loans </a:t>
            </a:r>
            <a:r>
              <a:rPr lang="en-US" sz="2000"/>
              <a:t>(cont’d.)</a:t>
            </a:r>
          </a:p>
        </p:txBody>
      </p:sp>
    </p:spTree>
    <p:extLst>
      <p:ext uri="{BB962C8B-B14F-4D97-AF65-F5344CB8AC3E}">
        <p14:creationId xmlns:p14="http://schemas.microsoft.com/office/powerpoint/2010/main" val="2429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7"/>
                                        </p:tgtEl>
                                      </p:cBhvr>
                                    </p:animEffect>
                                    <p:set>
                                      <p:cBhvr>
                                        <p:cTn id="20" dur="1" fill="hold">
                                          <p:stCondLst>
                                            <p:cond delay="249"/>
                                          </p:stCondLst>
                                        </p:cTn>
                                        <p:tgtEl>
                                          <p:spTgt spid="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8"/>
                                        </p:tgtEl>
                                      </p:cBhvr>
                                    </p:animEffect>
                                    <p:set>
                                      <p:cBhvr>
                                        <p:cTn id="28" dur="1" fill="hold">
                                          <p:stCondLst>
                                            <p:cond delay="249"/>
                                          </p:stCondLst>
                                        </p:cTn>
                                        <p:tgtEl>
                                          <p:spTgt spid="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50"/>
                                        <p:tgtEl>
                                          <p:spTgt spid="9"/>
                                        </p:tgtEl>
                                      </p:cBhvr>
                                    </p:animEffect>
                                    <p:set>
                                      <p:cBhvr>
                                        <p:cTn id="36" dur="1" fill="hold">
                                          <p:stCondLst>
                                            <p:cond delay="249"/>
                                          </p:stCondLst>
                                        </p:cTn>
                                        <p:tgtEl>
                                          <p:spTgt spid="9"/>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50"/>
                                        <p:tgtEl>
                                          <p:spTgt spid="10"/>
                                        </p:tgtEl>
                                      </p:cBhvr>
                                    </p:animEffect>
                                    <p:set>
                                      <p:cBhvr>
                                        <p:cTn id="44" dur="1" fill="hold">
                                          <p:stCondLst>
                                            <p:cond delay="249"/>
                                          </p:stCondLst>
                                        </p:cTn>
                                        <p:tgtEl>
                                          <p:spTgt spid="10"/>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F04BBF-3233-4B58-9F61-27A42FC6F4BD}"/>
              </a:ext>
            </a:extLst>
          </p:cNvPr>
          <p:cNvPicPr>
            <a:picLocks noChangeAspect="1"/>
          </p:cNvPicPr>
          <p:nvPr/>
        </p:nvPicPr>
        <p:blipFill>
          <a:blip r:embed="rId2"/>
          <a:stretch>
            <a:fillRect/>
          </a:stretch>
        </p:blipFill>
        <p:spPr>
          <a:xfrm>
            <a:off x="105012" y="1619249"/>
            <a:ext cx="9020641" cy="4705093"/>
          </a:xfrm>
          <a:prstGeom prst="rect">
            <a:avLst/>
          </a:prstGeom>
        </p:spPr>
      </p:pic>
      <p:sp>
        <p:nvSpPr>
          <p:cNvPr id="2" name="Title 1">
            <a:extLst>
              <a:ext uri="{FF2B5EF4-FFF2-40B4-BE49-F238E27FC236}">
                <a16:creationId xmlns:a16="http://schemas.microsoft.com/office/drawing/2014/main" id="{9330F2FC-2A29-4508-AC21-45F0DB6F5472}"/>
              </a:ext>
            </a:extLst>
          </p:cNvPr>
          <p:cNvSpPr>
            <a:spLocks noGrp="1"/>
          </p:cNvSpPr>
          <p:nvPr>
            <p:ph type="title"/>
          </p:nvPr>
        </p:nvSpPr>
        <p:spPr>
          <a:xfrm>
            <a:off x="628650" y="365127"/>
            <a:ext cx="7886700" cy="964910"/>
          </a:xfrm>
        </p:spPr>
        <p:txBody>
          <a:bodyPr/>
          <a:lstStyle/>
          <a:p>
            <a:r>
              <a:rPr lang="en-US"/>
              <a:t>Rates &amp; Revenue</a:t>
            </a:r>
          </a:p>
        </p:txBody>
      </p:sp>
      <p:pic>
        <p:nvPicPr>
          <p:cNvPr id="6" name="Picture 5">
            <a:extLst>
              <a:ext uri="{FF2B5EF4-FFF2-40B4-BE49-F238E27FC236}">
                <a16:creationId xmlns:a16="http://schemas.microsoft.com/office/drawing/2014/main" id="{EF92BDC9-1149-4A1B-B3EC-B38CBB243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7000850" y="2248672"/>
            <a:ext cx="548640" cy="821945"/>
          </a:xfrm>
          <a:prstGeom prst="rect">
            <a:avLst/>
          </a:prstGeom>
        </p:spPr>
      </p:pic>
      <p:pic>
        <p:nvPicPr>
          <p:cNvPr id="8" name="Picture 7">
            <a:extLst>
              <a:ext uri="{FF2B5EF4-FFF2-40B4-BE49-F238E27FC236}">
                <a16:creationId xmlns:a16="http://schemas.microsoft.com/office/drawing/2014/main" id="{5EFAC35E-0F3E-4E13-B2AF-4FFE327F4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6633840" y="3853215"/>
            <a:ext cx="548640" cy="821945"/>
          </a:xfrm>
          <a:prstGeom prst="rect">
            <a:avLst/>
          </a:prstGeom>
        </p:spPr>
      </p:pic>
      <p:pic>
        <p:nvPicPr>
          <p:cNvPr id="9" name="Picture 8">
            <a:extLst>
              <a:ext uri="{FF2B5EF4-FFF2-40B4-BE49-F238E27FC236}">
                <a16:creationId xmlns:a16="http://schemas.microsoft.com/office/drawing/2014/main" id="{4799585E-B4AD-4FEB-BCD0-A7F5D0495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6792744" y="5559601"/>
            <a:ext cx="548640" cy="821945"/>
          </a:xfrm>
          <a:prstGeom prst="rect">
            <a:avLst/>
          </a:prstGeom>
        </p:spPr>
      </p:pic>
      <p:sp>
        <p:nvSpPr>
          <p:cNvPr id="10" name="Slide Number Placeholder 3">
            <a:extLst>
              <a:ext uri="{FF2B5EF4-FFF2-40B4-BE49-F238E27FC236}">
                <a16:creationId xmlns:a16="http://schemas.microsoft.com/office/drawing/2014/main" id="{C6538B63-631C-4D9E-A55C-B393F233587A}"/>
              </a:ext>
            </a:extLst>
          </p:cNvPr>
          <p:cNvSpPr>
            <a:spLocks noGrp="1"/>
          </p:cNvSpPr>
          <p:nvPr>
            <p:ph type="sldNum" sz="quarter" idx="12"/>
          </p:nvPr>
        </p:nvSpPr>
        <p:spPr>
          <a:xfrm>
            <a:off x="6873586" y="6444904"/>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71641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8"/>
                                        </p:tgtEl>
                                      </p:cBhvr>
                                    </p:animEffect>
                                    <p:set>
                                      <p:cBhvr>
                                        <p:cTn id="20" dur="1" fill="hold">
                                          <p:stCondLst>
                                            <p:cond delay="24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9"/>
                                        </p:tgtEl>
                                      </p:cBhvr>
                                    </p:animEffect>
                                    <p:set>
                                      <p:cBhvr>
                                        <p:cTn id="28"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70EE-6118-4CB1-8133-D7F21F103D01}"/>
              </a:ext>
            </a:extLst>
          </p:cNvPr>
          <p:cNvSpPr>
            <a:spLocks noGrp="1"/>
          </p:cNvSpPr>
          <p:nvPr>
            <p:ph type="title"/>
          </p:nvPr>
        </p:nvSpPr>
        <p:spPr>
          <a:xfrm>
            <a:off x="628650" y="365127"/>
            <a:ext cx="7886700" cy="1056350"/>
          </a:xfrm>
        </p:spPr>
        <p:txBody>
          <a:bodyPr/>
          <a:lstStyle/>
          <a:p>
            <a:r>
              <a:rPr lang="en-US"/>
              <a:t>Utility Reserves</a:t>
            </a:r>
            <a:endParaRPr lang="en-US" sz="2000"/>
          </a:p>
        </p:txBody>
      </p:sp>
      <p:sp>
        <p:nvSpPr>
          <p:cNvPr id="3" name="Content Placeholder 2">
            <a:extLst>
              <a:ext uri="{FF2B5EF4-FFF2-40B4-BE49-F238E27FC236}">
                <a16:creationId xmlns:a16="http://schemas.microsoft.com/office/drawing/2014/main" id="{1E70F9EF-F561-45AC-8F30-7790C629FA57}"/>
              </a:ext>
            </a:extLst>
          </p:cNvPr>
          <p:cNvSpPr>
            <a:spLocks noGrp="1"/>
          </p:cNvSpPr>
          <p:nvPr>
            <p:ph idx="1"/>
          </p:nvPr>
        </p:nvSpPr>
        <p:spPr/>
        <p:txBody>
          <a:bodyPr/>
          <a:lstStyle/>
          <a:p>
            <a:r>
              <a:rPr lang="en-US"/>
              <a:t>And here they and can enter the amounts held in reserve by the utility.</a:t>
            </a:r>
          </a:p>
          <a:p>
            <a:r>
              <a:rPr lang="en-US"/>
              <a:t>After completing this screen, the we’re brought to the outputs.</a:t>
            </a:r>
          </a:p>
          <a:p>
            <a:endParaRPr lang="en-US"/>
          </a:p>
        </p:txBody>
      </p:sp>
      <p:sp>
        <p:nvSpPr>
          <p:cNvPr id="5" name="Slide Number Placeholder 3">
            <a:extLst>
              <a:ext uri="{FF2B5EF4-FFF2-40B4-BE49-F238E27FC236}">
                <a16:creationId xmlns:a16="http://schemas.microsoft.com/office/drawing/2014/main" id="{49806CE3-3204-4C85-A25D-B8F70FF55185}"/>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608731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A2593-3DA5-4C75-ADD3-E970D135AD81}"/>
              </a:ext>
            </a:extLst>
          </p:cNvPr>
          <p:cNvPicPr>
            <a:picLocks noChangeAspect="1"/>
          </p:cNvPicPr>
          <p:nvPr/>
        </p:nvPicPr>
        <p:blipFill>
          <a:blip r:embed="rId2"/>
          <a:stretch>
            <a:fillRect/>
          </a:stretch>
        </p:blipFill>
        <p:spPr>
          <a:xfrm>
            <a:off x="0" y="1972140"/>
            <a:ext cx="9144000" cy="4026547"/>
          </a:xfrm>
          <a:prstGeom prst="rect">
            <a:avLst/>
          </a:prstGeom>
        </p:spPr>
      </p:pic>
      <p:pic>
        <p:nvPicPr>
          <p:cNvPr id="6" name="Picture 5">
            <a:extLst>
              <a:ext uri="{FF2B5EF4-FFF2-40B4-BE49-F238E27FC236}">
                <a16:creationId xmlns:a16="http://schemas.microsoft.com/office/drawing/2014/main" id="{EF92BDC9-1149-4A1B-B3EC-B38CBB243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7200875" y="2855463"/>
            <a:ext cx="548640" cy="821945"/>
          </a:xfrm>
          <a:prstGeom prst="rect">
            <a:avLst/>
          </a:prstGeom>
        </p:spPr>
      </p:pic>
      <p:pic>
        <p:nvPicPr>
          <p:cNvPr id="8" name="Picture 7">
            <a:extLst>
              <a:ext uri="{FF2B5EF4-FFF2-40B4-BE49-F238E27FC236}">
                <a16:creationId xmlns:a16="http://schemas.microsoft.com/office/drawing/2014/main" id="{5EFAC35E-0F3E-4E13-B2AF-4FFE327F4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3917125" y="4460450"/>
            <a:ext cx="548640" cy="821945"/>
          </a:xfrm>
          <a:prstGeom prst="rect">
            <a:avLst/>
          </a:prstGeom>
        </p:spPr>
      </p:pic>
      <p:pic>
        <p:nvPicPr>
          <p:cNvPr id="9" name="Picture 8">
            <a:extLst>
              <a:ext uri="{FF2B5EF4-FFF2-40B4-BE49-F238E27FC236}">
                <a16:creationId xmlns:a16="http://schemas.microsoft.com/office/drawing/2014/main" id="{4799585E-B4AD-4FEB-BCD0-A7F5D0495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4058812" y="5195127"/>
            <a:ext cx="548640" cy="821945"/>
          </a:xfrm>
          <a:prstGeom prst="rect">
            <a:avLst/>
          </a:prstGeom>
        </p:spPr>
      </p:pic>
      <p:sp>
        <p:nvSpPr>
          <p:cNvPr id="10" name="Slide Number Placeholder 3">
            <a:extLst>
              <a:ext uri="{FF2B5EF4-FFF2-40B4-BE49-F238E27FC236}">
                <a16:creationId xmlns:a16="http://schemas.microsoft.com/office/drawing/2014/main" id="{BC50AD84-D2FA-4DE7-A265-1B20255DAF27}"/>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
        <p:nvSpPr>
          <p:cNvPr id="11" name="Title 1">
            <a:extLst>
              <a:ext uri="{FF2B5EF4-FFF2-40B4-BE49-F238E27FC236}">
                <a16:creationId xmlns:a16="http://schemas.microsoft.com/office/drawing/2014/main" id="{B95FB5CF-C66A-4C77-81F3-D42A827A958F}"/>
              </a:ext>
            </a:extLst>
          </p:cNvPr>
          <p:cNvSpPr>
            <a:spLocks noGrp="1"/>
          </p:cNvSpPr>
          <p:nvPr>
            <p:ph type="title"/>
          </p:nvPr>
        </p:nvSpPr>
        <p:spPr>
          <a:xfrm>
            <a:off x="628650" y="365127"/>
            <a:ext cx="7886700" cy="1056350"/>
          </a:xfrm>
        </p:spPr>
        <p:txBody>
          <a:bodyPr/>
          <a:lstStyle/>
          <a:p>
            <a:r>
              <a:rPr lang="en-US"/>
              <a:t>Utility Reserves </a:t>
            </a:r>
            <a:r>
              <a:rPr lang="en-US" sz="2000"/>
              <a:t>(cont’d.)</a:t>
            </a:r>
          </a:p>
        </p:txBody>
      </p:sp>
    </p:spTree>
    <p:extLst>
      <p:ext uri="{BB962C8B-B14F-4D97-AF65-F5344CB8AC3E}">
        <p14:creationId xmlns:p14="http://schemas.microsoft.com/office/powerpoint/2010/main" val="20036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8"/>
                                        </p:tgtEl>
                                      </p:cBhvr>
                                    </p:animEffect>
                                    <p:set>
                                      <p:cBhvr>
                                        <p:cTn id="20" dur="1" fill="hold">
                                          <p:stCondLst>
                                            <p:cond delay="24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9"/>
                                        </p:tgtEl>
                                      </p:cBhvr>
                                    </p:animEffect>
                                    <p:set>
                                      <p:cBhvr>
                                        <p:cTn id="28"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9744-1F22-4A94-A11F-EDF33DD41832}"/>
              </a:ext>
            </a:extLst>
          </p:cNvPr>
          <p:cNvSpPr>
            <a:spLocks noGrp="1"/>
          </p:cNvSpPr>
          <p:nvPr>
            <p:ph type="title"/>
          </p:nvPr>
        </p:nvSpPr>
        <p:spPr>
          <a:xfrm>
            <a:off x="628650" y="365127"/>
            <a:ext cx="7886700" cy="1031412"/>
          </a:xfrm>
        </p:spPr>
        <p:txBody>
          <a:bodyPr/>
          <a:lstStyle/>
          <a:p>
            <a:r>
              <a:rPr lang="en-US"/>
              <a:t>Output</a:t>
            </a:r>
          </a:p>
        </p:txBody>
      </p:sp>
      <p:sp>
        <p:nvSpPr>
          <p:cNvPr id="3" name="Content Placeholder 2">
            <a:extLst>
              <a:ext uri="{FF2B5EF4-FFF2-40B4-BE49-F238E27FC236}">
                <a16:creationId xmlns:a16="http://schemas.microsoft.com/office/drawing/2014/main" id="{FD3307BE-AC81-44B6-90CD-DE9501F64528}"/>
              </a:ext>
            </a:extLst>
          </p:cNvPr>
          <p:cNvSpPr>
            <a:spLocks noGrp="1"/>
          </p:cNvSpPr>
          <p:nvPr>
            <p:ph idx="1"/>
          </p:nvPr>
        </p:nvSpPr>
        <p:spPr/>
        <p:txBody>
          <a:bodyPr/>
          <a:lstStyle/>
          <a:p>
            <a:r>
              <a:rPr lang="en-US"/>
              <a:t>Here we have the Dashboard and Tabular Schedules output screens. </a:t>
            </a:r>
          </a:p>
        </p:txBody>
      </p:sp>
      <p:sp>
        <p:nvSpPr>
          <p:cNvPr id="5" name="Slide Number Placeholder 3">
            <a:extLst>
              <a:ext uri="{FF2B5EF4-FFF2-40B4-BE49-F238E27FC236}">
                <a16:creationId xmlns:a16="http://schemas.microsoft.com/office/drawing/2014/main" id="{09FF6D54-3ACB-47DC-885B-55ECD26550E8}"/>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2709017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B5CF-84B6-43B6-9F6E-C9604A2AF229}"/>
              </a:ext>
            </a:extLst>
          </p:cNvPr>
          <p:cNvSpPr>
            <a:spLocks noGrp="1"/>
          </p:cNvSpPr>
          <p:nvPr>
            <p:ph type="title"/>
          </p:nvPr>
        </p:nvSpPr>
        <p:spPr>
          <a:xfrm>
            <a:off x="628650" y="365126"/>
            <a:ext cx="7886700" cy="1023099"/>
          </a:xfrm>
        </p:spPr>
        <p:txBody>
          <a:bodyPr/>
          <a:lstStyle/>
          <a:p>
            <a:r>
              <a:rPr lang="en-US"/>
              <a:t>Dashboard</a:t>
            </a:r>
          </a:p>
        </p:txBody>
      </p:sp>
      <p:pic>
        <p:nvPicPr>
          <p:cNvPr id="5" name="Picture 4">
            <a:extLst>
              <a:ext uri="{FF2B5EF4-FFF2-40B4-BE49-F238E27FC236}">
                <a16:creationId xmlns:a16="http://schemas.microsoft.com/office/drawing/2014/main" id="{E031C080-B48A-4807-88F0-AB95250D8137}"/>
              </a:ext>
            </a:extLst>
          </p:cNvPr>
          <p:cNvPicPr>
            <a:picLocks noChangeAspect="1"/>
          </p:cNvPicPr>
          <p:nvPr/>
        </p:nvPicPr>
        <p:blipFill>
          <a:blip r:embed="rId2"/>
          <a:stretch>
            <a:fillRect/>
          </a:stretch>
        </p:blipFill>
        <p:spPr>
          <a:xfrm>
            <a:off x="0" y="1854936"/>
            <a:ext cx="9070863" cy="4056977"/>
          </a:xfrm>
          <a:prstGeom prst="rect">
            <a:avLst/>
          </a:prstGeom>
        </p:spPr>
      </p:pic>
      <p:sp>
        <p:nvSpPr>
          <p:cNvPr id="6" name="Slide Number Placeholder 3">
            <a:extLst>
              <a:ext uri="{FF2B5EF4-FFF2-40B4-BE49-F238E27FC236}">
                <a16:creationId xmlns:a16="http://schemas.microsoft.com/office/drawing/2014/main" id="{AA5D66FF-532F-4FC0-88E9-6868FCC023B4}"/>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340243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C124-9ED1-4320-8AFA-BC51AF582E77}"/>
              </a:ext>
            </a:extLst>
          </p:cNvPr>
          <p:cNvSpPr>
            <a:spLocks noGrp="1"/>
          </p:cNvSpPr>
          <p:nvPr>
            <p:ph type="title"/>
          </p:nvPr>
        </p:nvSpPr>
        <p:spPr>
          <a:xfrm>
            <a:off x="628650" y="180976"/>
            <a:ext cx="7886700" cy="713542"/>
          </a:xfrm>
        </p:spPr>
        <p:txBody>
          <a:bodyPr/>
          <a:lstStyle/>
          <a:p>
            <a:r>
              <a:rPr lang="en-US"/>
              <a:t>Financial Plan Dashboard</a:t>
            </a:r>
          </a:p>
        </p:txBody>
      </p:sp>
      <p:sp>
        <p:nvSpPr>
          <p:cNvPr id="4" name="Slide Number Placeholder 3">
            <a:extLst>
              <a:ext uri="{FF2B5EF4-FFF2-40B4-BE49-F238E27FC236}">
                <a16:creationId xmlns:a16="http://schemas.microsoft.com/office/drawing/2014/main" id="{B22B8268-3A2A-475B-9422-CCBF1F98097E}"/>
              </a:ext>
            </a:extLst>
          </p:cNvPr>
          <p:cNvSpPr>
            <a:spLocks noGrp="1"/>
          </p:cNvSpPr>
          <p:nvPr>
            <p:ph type="sldNum" sz="quarter" idx="12"/>
          </p:nvPr>
        </p:nvSpPr>
        <p:spPr>
          <a:xfrm>
            <a:off x="7086600" y="6492875"/>
            <a:ext cx="2057400" cy="365125"/>
          </a:xfrm>
        </p:spPr>
        <p:txBody>
          <a:bodyPr/>
          <a:lstStyle/>
          <a:p>
            <a:fld id="{26C27DEE-8029-4AAF-9F47-C97C4D2172BB}" type="slidenum">
              <a:rPr lang="en-US" b="1" smtClean="0"/>
              <a:t>4</a:t>
            </a:fld>
            <a:endParaRPr lang="en-US" b="1"/>
          </a:p>
        </p:txBody>
      </p:sp>
      <p:pic>
        <p:nvPicPr>
          <p:cNvPr id="6" name="Picture 5">
            <a:extLst>
              <a:ext uri="{FF2B5EF4-FFF2-40B4-BE49-F238E27FC236}">
                <a16:creationId xmlns:a16="http://schemas.microsoft.com/office/drawing/2014/main" id="{4F3AAD6A-1058-43BC-8D6A-A7BCCB343A46}"/>
              </a:ext>
            </a:extLst>
          </p:cNvPr>
          <p:cNvPicPr>
            <a:picLocks noChangeAspect="1"/>
          </p:cNvPicPr>
          <p:nvPr/>
        </p:nvPicPr>
        <p:blipFill>
          <a:blip r:embed="rId2"/>
          <a:stretch>
            <a:fillRect/>
          </a:stretch>
        </p:blipFill>
        <p:spPr>
          <a:xfrm>
            <a:off x="408994" y="894518"/>
            <a:ext cx="8326012" cy="5963482"/>
          </a:xfrm>
          <a:prstGeom prst="rect">
            <a:avLst/>
          </a:prstGeom>
        </p:spPr>
      </p:pic>
    </p:spTree>
    <p:extLst>
      <p:ext uri="{BB962C8B-B14F-4D97-AF65-F5344CB8AC3E}">
        <p14:creationId xmlns:p14="http://schemas.microsoft.com/office/powerpoint/2010/main" val="2315513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AA22E-DDC9-4434-91E5-679980AE37C4}"/>
              </a:ext>
            </a:extLst>
          </p:cNvPr>
          <p:cNvPicPr>
            <a:picLocks noChangeAspect="1"/>
          </p:cNvPicPr>
          <p:nvPr/>
        </p:nvPicPr>
        <p:blipFill>
          <a:blip r:embed="rId2"/>
          <a:stretch>
            <a:fillRect/>
          </a:stretch>
        </p:blipFill>
        <p:spPr>
          <a:xfrm>
            <a:off x="0" y="1570338"/>
            <a:ext cx="9144000" cy="4774131"/>
          </a:xfrm>
          <a:prstGeom prst="rect">
            <a:avLst/>
          </a:prstGeom>
        </p:spPr>
      </p:pic>
      <p:pic>
        <p:nvPicPr>
          <p:cNvPr id="7" name="Picture 6">
            <a:extLst>
              <a:ext uri="{FF2B5EF4-FFF2-40B4-BE49-F238E27FC236}">
                <a16:creationId xmlns:a16="http://schemas.microsoft.com/office/drawing/2014/main" id="{B61634CB-3F3F-4929-8732-95478B4F0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13308" y="2990911"/>
            <a:ext cx="548640" cy="821945"/>
          </a:xfrm>
          <a:prstGeom prst="rect">
            <a:avLst/>
          </a:prstGeom>
        </p:spPr>
      </p:pic>
      <p:pic>
        <p:nvPicPr>
          <p:cNvPr id="8" name="Picture 7">
            <a:extLst>
              <a:ext uri="{FF2B5EF4-FFF2-40B4-BE49-F238E27FC236}">
                <a16:creationId xmlns:a16="http://schemas.microsoft.com/office/drawing/2014/main" id="{F27D9B64-ED08-46D1-AFA2-0FE7C3699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73136">
            <a:off x="4297680" y="3101681"/>
            <a:ext cx="548640" cy="821945"/>
          </a:xfrm>
          <a:prstGeom prst="rect">
            <a:avLst/>
          </a:prstGeom>
        </p:spPr>
      </p:pic>
      <p:pic>
        <p:nvPicPr>
          <p:cNvPr id="9" name="Picture 8">
            <a:extLst>
              <a:ext uri="{FF2B5EF4-FFF2-40B4-BE49-F238E27FC236}">
                <a16:creationId xmlns:a16="http://schemas.microsoft.com/office/drawing/2014/main" id="{D868B36B-8C03-4D56-BD1D-93A975A4E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15085">
            <a:off x="214948" y="5377819"/>
            <a:ext cx="548640" cy="821945"/>
          </a:xfrm>
          <a:prstGeom prst="rect">
            <a:avLst/>
          </a:prstGeom>
        </p:spPr>
      </p:pic>
      <p:pic>
        <p:nvPicPr>
          <p:cNvPr id="10" name="Picture 9">
            <a:extLst>
              <a:ext uri="{FF2B5EF4-FFF2-40B4-BE49-F238E27FC236}">
                <a16:creationId xmlns:a16="http://schemas.microsoft.com/office/drawing/2014/main" id="{BACE4FCB-310C-4D9A-BCF3-B36088F41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90988" y="4923646"/>
            <a:ext cx="548640" cy="821945"/>
          </a:xfrm>
          <a:prstGeom prst="rect">
            <a:avLst/>
          </a:prstGeom>
        </p:spPr>
      </p:pic>
      <p:sp>
        <p:nvSpPr>
          <p:cNvPr id="11" name="Slide Number Placeholder 3">
            <a:extLst>
              <a:ext uri="{FF2B5EF4-FFF2-40B4-BE49-F238E27FC236}">
                <a16:creationId xmlns:a16="http://schemas.microsoft.com/office/drawing/2014/main" id="{D1573B8D-E959-4BBA-BC35-D39B2EE31572}"/>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
        <p:nvSpPr>
          <p:cNvPr id="12" name="Title 1">
            <a:extLst>
              <a:ext uri="{FF2B5EF4-FFF2-40B4-BE49-F238E27FC236}">
                <a16:creationId xmlns:a16="http://schemas.microsoft.com/office/drawing/2014/main" id="{E744FED7-19F8-4723-B8E5-C17A574413EC}"/>
              </a:ext>
            </a:extLst>
          </p:cNvPr>
          <p:cNvSpPr>
            <a:spLocks noGrp="1"/>
          </p:cNvSpPr>
          <p:nvPr>
            <p:ph type="title"/>
          </p:nvPr>
        </p:nvSpPr>
        <p:spPr>
          <a:xfrm>
            <a:off x="628650" y="365126"/>
            <a:ext cx="7886700" cy="1023099"/>
          </a:xfrm>
        </p:spPr>
        <p:txBody>
          <a:bodyPr/>
          <a:lstStyle/>
          <a:p>
            <a:r>
              <a:rPr lang="en-US"/>
              <a:t>Dashboard </a:t>
            </a:r>
            <a:r>
              <a:rPr lang="en-US" sz="2000"/>
              <a:t>(cont’d.)</a:t>
            </a:r>
          </a:p>
        </p:txBody>
      </p:sp>
    </p:spTree>
    <p:extLst>
      <p:ext uri="{BB962C8B-B14F-4D97-AF65-F5344CB8AC3E}">
        <p14:creationId xmlns:p14="http://schemas.microsoft.com/office/powerpoint/2010/main" val="383238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8"/>
                                        </p:tgtEl>
                                      </p:cBhvr>
                                    </p:animEffect>
                                    <p:set>
                                      <p:cBhvr>
                                        <p:cTn id="20" dur="1" fill="hold">
                                          <p:stCondLst>
                                            <p:cond delay="24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9"/>
                                        </p:tgtEl>
                                      </p:cBhvr>
                                    </p:animEffect>
                                    <p:set>
                                      <p:cBhvr>
                                        <p:cTn id="28" dur="1" fill="hold">
                                          <p:stCondLst>
                                            <p:cond delay="249"/>
                                          </p:stCondLst>
                                        </p:cTn>
                                        <p:tgtEl>
                                          <p:spTgt spid="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89C725-78CF-4C51-947B-15952279852C}"/>
              </a:ext>
            </a:extLst>
          </p:cNvPr>
          <p:cNvPicPr>
            <a:picLocks noChangeAspect="1"/>
          </p:cNvPicPr>
          <p:nvPr/>
        </p:nvPicPr>
        <p:blipFill>
          <a:blip r:embed="rId2"/>
          <a:stretch>
            <a:fillRect/>
          </a:stretch>
        </p:blipFill>
        <p:spPr>
          <a:xfrm>
            <a:off x="0" y="1606549"/>
            <a:ext cx="9020175" cy="4886325"/>
          </a:xfrm>
          <a:prstGeom prst="rect">
            <a:avLst/>
          </a:prstGeom>
        </p:spPr>
      </p:pic>
      <p:pic>
        <p:nvPicPr>
          <p:cNvPr id="7" name="Picture 6">
            <a:extLst>
              <a:ext uri="{FF2B5EF4-FFF2-40B4-BE49-F238E27FC236}">
                <a16:creationId xmlns:a16="http://schemas.microsoft.com/office/drawing/2014/main" id="{B61634CB-3F3F-4929-8732-95478B4F0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2236984" y="2712804"/>
            <a:ext cx="548640" cy="821945"/>
          </a:xfrm>
          <a:prstGeom prst="rect">
            <a:avLst/>
          </a:prstGeom>
        </p:spPr>
      </p:pic>
      <p:pic>
        <p:nvPicPr>
          <p:cNvPr id="8" name="Picture 7">
            <a:extLst>
              <a:ext uri="{FF2B5EF4-FFF2-40B4-BE49-F238E27FC236}">
                <a16:creationId xmlns:a16="http://schemas.microsoft.com/office/drawing/2014/main" id="{F27D9B64-ED08-46D1-AFA2-0FE7C3699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73136">
            <a:off x="2274409" y="3080427"/>
            <a:ext cx="548640" cy="821945"/>
          </a:xfrm>
          <a:prstGeom prst="rect">
            <a:avLst/>
          </a:prstGeom>
        </p:spPr>
      </p:pic>
      <p:pic>
        <p:nvPicPr>
          <p:cNvPr id="9" name="Picture 8">
            <a:extLst>
              <a:ext uri="{FF2B5EF4-FFF2-40B4-BE49-F238E27FC236}">
                <a16:creationId xmlns:a16="http://schemas.microsoft.com/office/drawing/2014/main" id="{D868B36B-8C03-4D56-BD1D-93A975A4E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15085">
            <a:off x="2376103" y="3863928"/>
            <a:ext cx="548640" cy="821945"/>
          </a:xfrm>
          <a:prstGeom prst="rect">
            <a:avLst/>
          </a:prstGeom>
        </p:spPr>
      </p:pic>
      <p:pic>
        <p:nvPicPr>
          <p:cNvPr id="10" name="Picture 9">
            <a:extLst>
              <a:ext uri="{FF2B5EF4-FFF2-40B4-BE49-F238E27FC236}">
                <a16:creationId xmlns:a16="http://schemas.microsoft.com/office/drawing/2014/main" id="{BACE4FCB-310C-4D9A-BCF3-B36088F41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96215" y="4925682"/>
            <a:ext cx="548640" cy="821945"/>
          </a:xfrm>
          <a:prstGeom prst="rect">
            <a:avLst/>
          </a:prstGeom>
        </p:spPr>
      </p:pic>
      <p:sp>
        <p:nvSpPr>
          <p:cNvPr id="11" name="Slide Number Placeholder 3">
            <a:extLst>
              <a:ext uri="{FF2B5EF4-FFF2-40B4-BE49-F238E27FC236}">
                <a16:creationId xmlns:a16="http://schemas.microsoft.com/office/drawing/2014/main" id="{40CF738A-9C86-4C5D-A62E-BB83D94D53EB}"/>
              </a:ext>
            </a:extLst>
          </p:cNvPr>
          <p:cNvSpPr>
            <a:spLocks noGrp="1"/>
          </p:cNvSpPr>
          <p:nvPr>
            <p:ph type="sldNum" sz="quarter" idx="12"/>
          </p:nvPr>
        </p:nvSpPr>
        <p:spPr>
          <a:xfrm>
            <a:off x="6740582" y="6486466"/>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
        <p:nvSpPr>
          <p:cNvPr id="12" name="Title 1">
            <a:extLst>
              <a:ext uri="{FF2B5EF4-FFF2-40B4-BE49-F238E27FC236}">
                <a16:creationId xmlns:a16="http://schemas.microsoft.com/office/drawing/2014/main" id="{617EBC25-19CE-42FB-AAEC-73D2E0DC9924}"/>
              </a:ext>
            </a:extLst>
          </p:cNvPr>
          <p:cNvSpPr>
            <a:spLocks noGrp="1"/>
          </p:cNvSpPr>
          <p:nvPr>
            <p:ph type="title"/>
          </p:nvPr>
        </p:nvSpPr>
        <p:spPr>
          <a:xfrm>
            <a:off x="628650" y="365126"/>
            <a:ext cx="7886700" cy="1023099"/>
          </a:xfrm>
        </p:spPr>
        <p:txBody>
          <a:bodyPr/>
          <a:lstStyle/>
          <a:p>
            <a:r>
              <a:rPr lang="en-US"/>
              <a:t>Dashboard </a:t>
            </a:r>
            <a:r>
              <a:rPr lang="en-US" sz="2000"/>
              <a:t>(cont’d.)</a:t>
            </a:r>
          </a:p>
        </p:txBody>
      </p:sp>
    </p:spTree>
    <p:extLst>
      <p:ext uri="{BB962C8B-B14F-4D97-AF65-F5344CB8AC3E}">
        <p14:creationId xmlns:p14="http://schemas.microsoft.com/office/powerpoint/2010/main" val="111068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8"/>
                                        </p:tgtEl>
                                      </p:cBhvr>
                                    </p:animEffect>
                                    <p:set>
                                      <p:cBhvr>
                                        <p:cTn id="20" dur="1" fill="hold">
                                          <p:stCondLst>
                                            <p:cond delay="24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9"/>
                                        </p:tgtEl>
                                      </p:cBhvr>
                                    </p:animEffect>
                                    <p:set>
                                      <p:cBhvr>
                                        <p:cTn id="28" dur="1" fill="hold">
                                          <p:stCondLst>
                                            <p:cond delay="249"/>
                                          </p:stCondLst>
                                        </p:cTn>
                                        <p:tgtEl>
                                          <p:spTgt spid="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1D2B8C-7FCD-46BF-A2FA-99A657D89D05}"/>
              </a:ext>
            </a:extLst>
          </p:cNvPr>
          <p:cNvPicPr>
            <a:picLocks noChangeAspect="1"/>
          </p:cNvPicPr>
          <p:nvPr/>
        </p:nvPicPr>
        <p:blipFill>
          <a:blip r:embed="rId2"/>
          <a:stretch>
            <a:fillRect/>
          </a:stretch>
        </p:blipFill>
        <p:spPr>
          <a:xfrm>
            <a:off x="1852521" y="1626141"/>
            <a:ext cx="5638800" cy="4772025"/>
          </a:xfrm>
          <a:prstGeom prst="rect">
            <a:avLst/>
          </a:prstGeom>
        </p:spPr>
      </p:pic>
      <p:pic>
        <p:nvPicPr>
          <p:cNvPr id="7" name="Picture 6">
            <a:extLst>
              <a:ext uri="{FF2B5EF4-FFF2-40B4-BE49-F238E27FC236}">
                <a16:creationId xmlns:a16="http://schemas.microsoft.com/office/drawing/2014/main" id="{B61634CB-3F3F-4929-8732-95478B4F0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3301050" y="2020619"/>
            <a:ext cx="548640" cy="821945"/>
          </a:xfrm>
          <a:prstGeom prst="rect">
            <a:avLst/>
          </a:prstGeom>
        </p:spPr>
      </p:pic>
      <p:pic>
        <p:nvPicPr>
          <p:cNvPr id="8" name="Picture 7">
            <a:extLst>
              <a:ext uri="{FF2B5EF4-FFF2-40B4-BE49-F238E27FC236}">
                <a16:creationId xmlns:a16="http://schemas.microsoft.com/office/drawing/2014/main" id="{F27D9B64-ED08-46D1-AFA2-0FE7C3699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73136">
            <a:off x="2218159" y="3880271"/>
            <a:ext cx="548640" cy="821945"/>
          </a:xfrm>
          <a:prstGeom prst="rect">
            <a:avLst/>
          </a:prstGeom>
        </p:spPr>
      </p:pic>
      <p:pic>
        <p:nvPicPr>
          <p:cNvPr id="9" name="Picture 8">
            <a:extLst>
              <a:ext uri="{FF2B5EF4-FFF2-40B4-BE49-F238E27FC236}">
                <a16:creationId xmlns:a16="http://schemas.microsoft.com/office/drawing/2014/main" id="{D868B36B-8C03-4D56-BD1D-93A975A4E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15085">
            <a:off x="5274758" y="3601180"/>
            <a:ext cx="548640" cy="821945"/>
          </a:xfrm>
          <a:prstGeom prst="rect">
            <a:avLst/>
          </a:prstGeom>
        </p:spPr>
      </p:pic>
      <p:sp>
        <p:nvSpPr>
          <p:cNvPr id="10" name="Slide Number Placeholder 3">
            <a:extLst>
              <a:ext uri="{FF2B5EF4-FFF2-40B4-BE49-F238E27FC236}">
                <a16:creationId xmlns:a16="http://schemas.microsoft.com/office/drawing/2014/main" id="{9B1539E2-8246-4916-9EE1-154BDF64B1A3}"/>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
        <p:nvSpPr>
          <p:cNvPr id="11" name="Title 1">
            <a:extLst>
              <a:ext uri="{FF2B5EF4-FFF2-40B4-BE49-F238E27FC236}">
                <a16:creationId xmlns:a16="http://schemas.microsoft.com/office/drawing/2014/main" id="{2EC454AA-7A8A-4346-B497-B7E98DE8BF7B}"/>
              </a:ext>
            </a:extLst>
          </p:cNvPr>
          <p:cNvSpPr>
            <a:spLocks noGrp="1"/>
          </p:cNvSpPr>
          <p:nvPr>
            <p:ph type="title"/>
          </p:nvPr>
        </p:nvSpPr>
        <p:spPr>
          <a:xfrm>
            <a:off x="628650" y="365126"/>
            <a:ext cx="7886700" cy="1023099"/>
          </a:xfrm>
        </p:spPr>
        <p:txBody>
          <a:bodyPr/>
          <a:lstStyle/>
          <a:p>
            <a:r>
              <a:rPr lang="en-US"/>
              <a:t>Dashboard </a:t>
            </a:r>
            <a:r>
              <a:rPr lang="en-US" sz="2000"/>
              <a:t>(cont’d.)</a:t>
            </a:r>
          </a:p>
        </p:txBody>
      </p:sp>
    </p:spTree>
    <p:extLst>
      <p:ext uri="{BB962C8B-B14F-4D97-AF65-F5344CB8AC3E}">
        <p14:creationId xmlns:p14="http://schemas.microsoft.com/office/powerpoint/2010/main" val="270915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8"/>
                                        </p:tgtEl>
                                      </p:cBhvr>
                                    </p:animEffect>
                                    <p:set>
                                      <p:cBhvr>
                                        <p:cTn id="20" dur="1" fill="hold">
                                          <p:stCondLst>
                                            <p:cond delay="24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9"/>
                                        </p:tgtEl>
                                      </p:cBhvr>
                                    </p:animEffect>
                                    <p:set>
                                      <p:cBhvr>
                                        <p:cTn id="28"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B5CF-84B6-43B6-9F6E-C9604A2AF229}"/>
              </a:ext>
            </a:extLst>
          </p:cNvPr>
          <p:cNvSpPr>
            <a:spLocks noGrp="1"/>
          </p:cNvSpPr>
          <p:nvPr>
            <p:ph type="title"/>
          </p:nvPr>
        </p:nvSpPr>
        <p:spPr>
          <a:xfrm>
            <a:off x="628650" y="365126"/>
            <a:ext cx="7886700" cy="1023099"/>
          </a:xfrm>
        </p:spPr>
        <p:txBody>
          <a:bodyPr/>
          <a:lstStyle/>
          <a:p>
            <a:r>
              <a:rPr lang="en-US"/>
              <a:t>Tabular Schedules</a:t>
            </a:r>
          </a:p>
        </p:txBody>
      </p:sp>
      <p:sp>
        <p:nvSpPr>
          <p:cNvPr id="3" name="Content Placeholder 2">
            <a:extLst>
              <a:ext uri="{FF2B5EF4-FFF2-40B4-BE49-F238E27FC236}">
                <a16:creationId xmlns:a16="http://schemas.microsoft.com/office/drawing/2014/main" id="{B9DAB72E-AA5E-4166-BC06-36790CB9A18E}"/>
              </a:ext>
            </a:extLst>
          </p:cNvPr>
          <p:cNvSpPr>
            <a:spLocks noGrp="1"/>
          </p:cNvSpPr>
          <p:nvPr>
            <p:ph idx="1"/>
          </p:nvPr>
        </p:nvSpPr>
        <p:spPr/>
        <p:txBody>
          <a:bodyPr/>
          <a:lstStyle/>
          <a:p>
            <a:pPr marL="0" indent="0">
              <a:buNone/>
            </a:pPr>
            <a:r>
              <a:rPr lang="en-US"/>
              <a:t>And here we have Tabular Schedules: </a:t>
            </a:r>
          </a:p>
          <a:p>
            <a:pPr lvl="0"/>
            <a:r>
              <a:rPr lang="en-US"/>
              <a:t>breaking down the numbers shown in the dashboard charts (Revenue Requirements)</a:t>
            </a:r>
          </a:p>
          <a:p>
            <a:pPr lvl="0"/>
            <a:r>
              <a:rPr lang="en-US"/>
              <a:t>providing detail, summaries, and forecasts of info from data entry screens (CIP Schedule, Debt Service Schedule, Operating Expense Projection)</a:t>
            </a:r>
          </a:p>
          <a:p>
            <a:pPr lvl="0"/>
            <a:r>
              <a:rPr lang="en-US"/>
              <a:t>a detailed rate schedule with adjustments applied (Rate Schedule)</a:t>
            </a:r>
          </a:p>
          <a:p>
            <a:pPr lvl="0"/>
            <a:r>
              <a:rPr lang="en-US"/>
              <a:t>and a detailed breakdown of current rate revenues for each customer class. (Rate Revenue)</a:t>
            </a:r>
          </a:p>
          <a:p>
            <a:endParaRPr lang="en-US"/>
          </a:p>
        </p:txBody>
      </p:sp>
      <p:sp>
        <p:nvSpPr>
          <p:cNvPr id="5" name="Slide Number Placeholder 3">
            <a:extLst>
              <a:ext uri="{FF2B5EF4-FFF2-40B4-BE49-F238E27FC236}">
                <a16:creationId xmlns:a16="http://schemas.microsoft.com/office/drawing/2014/main" id="{5DF00B58-241A-4229-83FA-9E5DB7DA92FF}"/>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3635083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3B2999B-870F-409B-86F1-6CC8B2DE8B92}"/>
              </a:ext>
            </a:extLst>
          </p:cNvPr>
          <p:cNvPicPr>
            <a:picLocks noChangeAspect="1"/>
          </p:cNvPicPr>
          <p:nvPr/>
        </p:nvPicPr>
        <p:blipFill>
          <a:blip r:embed="rId2"/>
          <a:stretch>
            <a:fillRect/>
          </a:stretch>
        </p:blipFill>
        <p:spPr>
          <a:xfrm>
            <a:off x="2164965" y="909853"/>
            <a:ext cx="6947110" cy="5718369"/>
          </a:xfrm>
          <a:prstGeom prst="rect">
            <a:avLst/>
          </a:prstGeom>
        </p:spPr>
      </p:pic>
      <p:sp>
        <p:nvSpPr>
          <p:cNvPr id="2" name="Title 1">
            <a:extLst>
              <a:ext uri="{FF2B5EF4-FFF2-40B4-BE49-F238E27FC236}">
                <a16:creationId xmlns:a16="http://schemas.microsoft.com/office/drawing/2014/main" id="{9330F2FC-2A29-4508-AC21-45F0DB6F5472}"/>
              </a:ext>
            </a:extLst>
          </p:cNvPr>
          <p:cNvSpPr>
            <a:spLocks noGrp="1"/>
          </p:cNvSpPr>
          <p:nvPr>
            <p:ph type="title"/>
          </p:nvPr>
        </p:nvSpPr>
        <p:spPr>
          <a:xfrm>
            <a:off x="628650" y="141680"/>
            <a:ext cx="7886700" cy="768174"/>
          </a:xfrm>
        </p:spPr>
        <p:txBody>
          <a:bodyPr/>
          <a:lstStyle/>
          <a:p>
            <a:r>
              <a:rPr lang="en-US"/>
              <a:t>Dashboard</a:t>
            </a:r>
          </a:p>
        </p:txBody>
      </p:sp>
      <p:pic>
        <p:nvPicPr>
          <p:cNvPr id="7" name="Picture 6">
            <a:extLst>
              <a:ext uri="{FF2B5EF4-FFF2-40B4-BE49-F238E27FC236}">
                <a16:creationId xmlns:a16="http://schemas.microsoft.com/office/drawing/2014/main" id="{B61634CB-3F3F-4929-8732-95478B4F0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2320121" y="1934742"/>
            <a:ext cx="548640" cy="821945"/>
          </a:xfrm>
          <a:prstGeom prst="rect">
            <a:avLst/>
          </a:prstGeom>
        </p:spPr>
      </p:pic>
      <p:pic>
        <p:nvPicPr>
          <p:cNvPr id="8" name="Picture 7">
            <a:extLst>
              <a:ext uri="{FF2B5EF4-FFF2-40B4-BE49-F238E27FC236}">
                <a16:creationId xmlns:a16="http://schemas.microsoft.com/office/drawing/2014/main" id="{F27D9B64-ED08-46D1-AFA2-0FE7C3699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73136">
            <a:off x="2564819" y="2506189"/>
            <a:ext cx="548640" cy="821945"/>
          </a:xfrm>
          <a:prstGeom prst="rect">
            <a:avLst/>
          </a:prstGeom>
        </p:spPr>
      </p:pic>
      <p:pic>
        <p:nvPicPr>
          <p:cNvPr id="9" name="Picture 8">
            <a:extLst>
              <a:ext uri="{FF2B5EF4-FFF2-40B4-BE49-F238E27FC236}">
                <a16:creationId xmlns:a16="http://schemas.microsoft.com/office/drawing/2014/main" id="{D868B36B-8C03-4D56-BD1D-93A975A4E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15085">
            <a:off x="2333808" y="4099875"/>
            <a:ext cx="548640" cy="821945"/>
          </a:xfrm>
          <a:prstGeom prst="rect">
            <a:avLst/>
          </a:prstGeom>
        </p:spPr>
      </p:pic>
      <p:pic>
        <p:nvPicPr>
          <p:cNvPr id="10" name="Picture 9">
            <a:extLst>
              <a:ext uri="{FF2B5EF4-FFF2-40B4-BE49-F238E27FC236}">
                <a16:creationId xmlns:a16="http://schemas.microsoft.com/office/drawing/2014/main" id="{BACE4FCB-310C-4D9A-BCF3-B36088F41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36983" y="5111330"/>
            <a:ext cx="548640" cy="821945"/>
          </a:xfrm>
          <a:prstGeom prst="rect">
            <a:avLst/>
          </a:prstGeom>
        </p:spPr>
      </p:pic>
      <p:sp>
        <p:nvSpPr>
          <p:cNvPr id="12" name="Slide Number Placeholder 3">
            <a:extLst>
              <a:ext uri="{FF2B5EF4-FFF2-40B4-BE49-F238E27FC236}">
                <a16:creationId xmlns:a16="http://schemas.microsoft.com/office/drawing/2014/main" id="{13D4E059-E463-487B-978B-7992C713945E}"/>
              </a:ext>
            </a:extLst>
          </p:cNvPr>
          <p:cNvSpPr>
            <a:spLocks noGrp="1"/>
          </p:cNvSpPr>
          <p:nvPr>
            <p:ph type="sldNum" sz="quarter" idx="12"/>
          </p:nvPr>
        </p:nvSpPr>
        <p:spPr>
          <a:xfrm>
            <a:off x="6740582" y="656959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46030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8"/>
                                        </p:tgtEl>
                                      </p:cBhvr>
                                    </p:animEffect>
                                    <p:set>
                                      <p:cBhvr>
                                        <p:cTn id="20" dur="1" fill="hold">
                                          <p:stCondLst>
                                            <p:cond delay="24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9"/>
                                        </p:tgtEl>
                                      </p:cBhvr>
                                    </p:animEffect>
                                    <p:set>
                                      <p:cBhvr>
                                        <p:cTn id="28" dur="1" fill="hold">
                                          <p:stCondLst>
                                            <p:cond delay="249"/>
                                          </p:stCondLst>
                                        </p:cTn>
                                        <p:tgtEl>
                                          <p:spTgt spid="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C8B7D3-D84F-4F77-8D8F-89E253A3789F}"/>
              </a:ext>
            </a:extLst>
          </p:cNvPr>
          <p:cNvPicPr>
            <a:picLocks noChangeAspect="1"/>
          </p:cNvPicPr>
          <p:nvPr/>
        </p:nvPicPr>
        <p:blipFill>
          <a:blip r:embed="rId2"/>
          <a:stretch>
            <a:fillRect/>
          </a:stretch>
        </p:blipFill>
        <p:spPr>
          <a:xfrm>
            <a:off x="0" y="1027907"/>
            <a:ext cx="9144000" cy="5298752"/>
          </a:xfrm>
          <a:prstGeom prst="rect">
            <a:avLst/>
          </a:prstGeom>
        </p:spPr>
      </p:pic>
      <p:sp>
        <p:nvSpPr>
          <p:cNvPr id="2" name="Title 1">
            <a:extLst>
              <a:ext uri="{FF2B5EF4-FFF2-40B4-BE49-F238E27FC236}">
                <a16:creationId xmlns:a16="http://schemas.microsoft.com/office/drawing/2014/main" id="{9330F2FC-2A29-4508-AC21-45F0DB6F5472}"/>
              </a:ext>
            </a:extLst>
          </p:cNvPr>
          <p:cNvSpPr>
            <a:spLocks noGrp="1"/>
          </p:cNvSpPr>
          <p:nvPr>
            <p:ph type="title"/>
          </p:nvPr>
        </p:nvSpPr>
        <p:spPr>
          <a:xfrm>
            <a:off x="628650" y="323562"/>
            <a:ext cx="7886700" cy="697586"/>
          </a:xfrm>
        </p:spPr>
        <p:txBody>
          <a:bodyPr/>
          <a:lstStyle/>
          <a:p>
            <a:r>
              <a:rPr lang="en-US"/>
              <a:t>Tabular Schedules</a:t>
            </a:r>
          </a:p>
        </p:txBody>
      </p:sp>
      <p:pic>
        <p:nvPicPr>
          <p:cNvPr id="6" name="Picture 5">
            <a:extLst>
              <a:ext uri="{FF2B5EF4-FFF2-40B4-BE49-F238E27FC236}">
                <a16:creationId xmlns:a16="http://schemas.microsoft.com/office/drawing/2014/main" id="{EF92BDC9-1149-4A1B-B3EC-B38CBB243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2779605" y="2562415"/>
            <a:ext cx="548640" cy="821945"/>
          </a:xfrm>
          <a:prstGeom prst="rect">
            <a:avLst/>
          </a:prstGeom>
        </p:spPr>
      </p:pic>
      <p:pic>
        <p:nvPicPr>
          <p:cNvPr id="8" name="Picture 7">
            <a:extLst>
              <a:ext uri="{FF2B5EF4-FFF2-40B4-BE49-F238E27FC236}">
                <a16:creationId xmlns:a16="http://schemas.microsoft.com/office/drawing/2014/main" id="{5EFAC35E-0F3E-4E13-B2AF-4FFE327F4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3003892" y="5661447"/>
            <a:ext cx="548640" cy="821945"/>
          </a:xfrm>
          <a:prstGeom prst="rect">
            <a:avLst/>
          </a:prstGeom>
        </p:spPr>
      </p:pic>
      <p:pic>
        <p:nvPicPr>
          <p:cNvPr id="9" name="Picture 8">
            <a:extLst>
              <a:ext uri="{FF2B5EF4-FFF2-40B4-BE49-F238E27FC236}">
                <a16:creationId xmlns:a16="http://schemas.microsoft.com/office/drawing/2014/main" id="{4799585E-B4AD-4FEB-BCD0-A7F5D0495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455">
            <a:off x="3420364" y="1107353"/>
            <a:ext cx="548640" cy="821945"/>
          </a:xfrm>
          <a:prstGeom prst="rect">
            <a:avLst/>
          </a:prstGeom>
        </p:spPr>
      </p:pic>
      <p:sp>
        <p:nvSpPr>
          <p:cNvPr id="10" name="Slide Number Placeholder 3">
            <a:extLst>
              <a:ext uri="{FF2B5EF4-FFF2-40B4-BE49-F238E27FC236}">
                <a16:creationId xmlns:a16="http://schemas.microsoft.com/office/drawing/2014/main" id="{F062121C-F876-449D-BCBF-F0202B1E8625}"/>
              </a:ext>
            </a:extLst>
          </p:cNvPr>
          <p:cNvSpPr>
            <a:spLocks noGrp="1"/>
          </p:cNvSpPr>
          <p:nvPr>
            <p:ph type="sldNum" sz="quarter" idx="12"/>
          </p:nvPr>
        </p:nvSpPr>
        <p:spPr>
          <a:xfrm>
            <a:off x="6740582" y="6461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303853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8"/>
                                        </p:tgtEl>
                                      </p:cBhvr>
                                    </p:animEffect>
                                    <p:set>
                                      <p:cBhvr>
                                        <p:cTn id="20" dur="1" fill="hold">
                                          <p:stCondLst>
                                            <p:cond delay="24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9"/>
                                        </p:tgtEl>
                                      </p:cBhvr>
                                    </p:animEffect>
                                    <p:set>
                                      <p:cBhvr>
                                        <p:cTn id="28"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83A494-3795-4135-BC0C-BAF16B437879}"/>
              </a:ext>
            </a:extLst>
          </p:cNvPr>
          <p:cNvPicPr>
            <a:picLocks noChangeAspect="1"/>
          </p:cNvPicPr>
          <p:nvPr/>
        </p:nvPicPr>
        <p:blipFill>
          <a:blip r:embed="rId2"/>
          <a:stretch>
            <a:fillRect/>
          </a:stretch>
        </p:blipFill>
        <p:spPr>
          <a:xfrm>
            <a:off x="1380226" y="1463331"/>
            <a:ext cx="5874588" cy="5513525"/>
          </a:xfrm>
          <a:prstGeom prst="rect">
            <a:avLst/>
          </a:prstGeom>
        </p:spPr>
      </p:pic>
      <p:sp>
        <p:nvSpPr>
          <p:cNvPr id="5" name="Slide Number Placeholder 3">
            <a:extLst>
              <a:ext uri="{FF2B5EF4-FFF2-40B4-BE49-F238E27FC236}">
                <a16:creationId xmlns:a16="http://schemas.microsoft.com/office/drawing/2014/main" id="{C2A57B4F-4298-49CB-B8A5-390B1AA4139E}"/>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
        <p:nvSpPr>
          <p:cNvPr id="8" name="Title 1">
            <a:extLst>
              <a:ext uri="{FF2B5EF4-FFF2-40B4-BE49-F238E27FC236}">
                <a16:creationId xmlns:a16="http://schemas.microsoft.com/office/drawing/2014/main" id="{1D4F43E7-B012-46EB-8D86-355E71575A22}"/>
              </a:ext>
            </a:extLst>
          </p:cNvPr>
          <p:cNvSpPr>
            <a:spLocks noGrp="1"/>
          </p:cNvSpPr>
          <p:nvPr>
            <p:ph type="title"/>
          </p:nvPr>
        </p:nvSpPr>
        <p:spPr>
          <a:xfrm>
            <a:off x="628650" y="323562"/>
            <a:ext cx="7886700" cy="697586"/>
          </a:xfrm>
        </p:spPr>
        <p:txBody>
          <a:bodyPr/>
          <a:lstStyle/>
          <a:p>
            <a:r>
              <a:rPr lang="en-US"/>
              <a:t>Tabular Schedules </a:t>
            </a:r>
            <a:r>
              <a:rPr lang="en-US" sz="2000"/>
              <a:t>(cont’d.)</a:t>
            </a:r>
          </a:p>
        </p:txBody>
      </p:sp>
    </p:spTree>
    <p:extLst>
      <p:ext uri="{BB962C8B-B14F-4D97-AF65-F5344CB8AC3E}">
        <p14:creationId xmlns:p14="http://schemas.microsoft.com/office/powerpoint/2010/main" val="521661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C9342-EC95-46CB-9561-46975CC4757D}"/>
              </a:ext>
            </a:extLst>
          </p:cNvPr>
          <p:cNvSpPr>
            <a:spLocks noGrp="1"/>
          </p:cNvSpPr>
          <p:nvPr>
            <p:ph idx="1"/>
          </p:nvPr>
        </p:nvSpPr>
        <p:spPr>
          <a:xfrm>
            <a:off x="562147" y="1557019"/>
            <a:ext cx="4297680" cy="4754880"/>
          </a:xfrm>
        </p:spPr>
        <p:txBody>
          <a:bodyPr>
            <a:noAutofit/>
          </a:bodyPr>
          <a:lstStyle/>
          <a:p>
            <a:pPr>
              <a:lnSpc>
                <a:spcPct val="100000"/>
              </a:lnSpc>
              <a:spcBef>
                <a:spcPts val="0"/>
              </a:spcBef>
            </a:pPr>
            <a:r>
              <a:rPr lang="en-US" sz="2000"/>
              <a:t>Arcadia </a:t>
            </a:r>
          </a:p>
          <a:p>
            <a:pPr>
              <a:lnSpc>
                <a:spcPct val="100000"/>
              </a:lnSpc>
              <a:spcBef>
                <a:spcPts val="0"/>
              </a:spcBef>
            </a:pPr>
            <a:r>
              <a:rPr lang="en-US" sz="2000"/>
              <a:t>Baldwin</a:t>
            </a:r>
          </a:p>
          <a:p>
            <a:pPr>
              <a:lnSpc>
                <a:spcPct val="100000"/>
              </a:lnSpc>
              <a:spcBef>
                <a:spcPts val="0"/>
              </a:spcBef>
            </a:pPr>
            <a:r>
              <a:rPr lang="en-US" sz="2000"/>
              <a:t>Bartow</a:t>
            </a:r>
          </a:p>
          <a:p>
            <a:pPr>
              <a:lnSpc>
                <a:spcPct val="100000"/>
              </a:lnSpc>
              <a:spcBef>
                <a:spcPts val="0"/>
              </a:spcBef>
            </a:pPr>
            <a:r>
              <a:rPr lang="en-US" sz="2000"/>
              <a:t>Bowling Green</a:t>
            </a:r>
          </a:p>
          <a:p>
            <a:pPr>
              <a:lnSpc>
                <a:spcPct val="100000"/>
              </a:lnSpc>
              <a:spcBef>
                <a:spcPts val="0"/>
              </a:spcBef>
            </a:pPr>
            <a:r>
              <a:rPr lang="en-US" sz="2000"/>
              <a:t>Century</a:t>
            </a:r>
          </a:p>
          <a:p>
            <a:pPr>
              <a:lnSpc>
                <a:spcPct val="100000"/>
              </a:lnSpc>
              <a:spcBef>
                <a:spcPts val="0"/>
              </a:spcBef>
            </a:pPr>
            <a:r>
              <a:rPr lang="en-US" sz="2000"/>
              <a:t>Chattahoochee</a:t>
            </a:r>
          </a:p>
          <a:p>
            <a:pPr>
              <a:lnSpc>
                <a:spcPct val="100000"/>
              </a:lnSpc>
              <a:spcBef>
                <a:spcPts val="0"/>
              </a:spcBef>
            </a:pPr>
            <a:r>
              <a:rPr lang="en-US" sz="2000"/>
              <a:t>Clewiston</a:t>
            </a:r>
          </a:p>
          <a:p>
            <a:pPr>
              <a:lnSpc>
                <a:spcPct val="100000"/>
              </a:lnSpc>
              <a:spcBef>
                <a:spcPts val="0"/>
              </a:spcBef>
            </a:pPr>
            <a:r>
              <a:rPr lang="en-US" sz="2000"/>
              <a:t>Eatonville</a:t>
            </a:r>
          </a:p>
          <a:p>
            <a:pPr>
              <a:lnSpc>
                <a:spcPct val="100000"/>
              </a:lnSpc>
              <a:spcBef>
                <a:spcPts val="0"/>
              </a:spcBef>
            </a:pPr>
            <a:r>
              <a:rPr lang="en-US" sz="2000"/>
              <a:t>Everglades City</a:t>
            </a:r>
          </a:p>
          <a:p>
            <a:pPr>
              <a:lnSpc>
                <a:spcPct val="100000"/>
              </a:lnSpc>
              <a:spcBef>
                <a:spcPts val="0"/>
              </a:spcBef>
            </a:pPr>
            <a:r>
              <a:rPr lang="en-US" sz="2000"/>
              <a:t>Florida City</a:t>
            </a:r>
          </a:p>
          <a:p>
            <a:pPr>
              <a:lnSpc>
                <a:spcPct val="100000"/>
              </a:lnSpc>
              <a:spcBef>
                <a:spcPts val="0"/>
              </a:spcBef>
            </a:pPr>
            <a:r>
              <a:rPr lang="en-US" sz="2000"/>
              <a:t>Freeport</a:t>
            </a:r>
          </a:p>
          <a:p>
            <a:pPr>
              <a:lnSpc>
                <a:spcPct val="100000"/>
              </a:lnSpc>
              <a:spcBef>
                <a:spcPts val="0"/>
              </a:spcBef>
            </a:pPr>
            <a:r>
              <a:rPr lang="en-US" sz="2000"/>
              <a:t>Homosassa Special Water District</a:t>
            </a:r>
          </a:p>
          <a:p>
            <a:pPr>
              <a:lnSpc>
                <a:spcPct val="100000"/>
              </a:lnSpc>
              <a:spcBef>
                <a:spcPts val="0"/>
              </a:spcBef>
            </a:pPr>
            <a:r>
              <a:rPr lang="en-US" sz="2000"/>
              <a:t>Jay DW</a:t>
            </a:r>
          </a:p>
          <a:p>
            <a:pPr>
              <a:lnSpc>
                <a:spcPct val="100000"/>
              </a:lnSpc>
              <a:spcBef>
                <a:spcPts val="0"/>
              </a:spcBef>
            </a:pPr>
            <a:r>
              <a:rPr lang="en-US" sz="2000"/>
              <a:t>Madison</a:t>
            </a:r>
          </a:p>
          <a:p>
            <a:pPr>
              <a:lnSpc>
                <a:spcPct val="100000"/>
              </a:lnSpc>
              <a:spcBef>
                <a:spcPts val="0"/>
              </a:spcBef>
            </a:pPr>
            <a:r>
              <a:rPr lang="en-US" sz="2000"/>
              <a:t>Milton</a:t>
            </a:r>
          </a:p>
        </p:txBody>
      </p:sp>
      <p:sp>
        <p:nvSpPr>
          <p:cNvPr id="7" name="Title 6">
            <a:extLst>
              <a:ext uri="{FF2B5EF4-FFF2-40B4-BE49-F238E27FC236}">
                <a16:creationId xmlns:a16="http://schemas.microsoft.com/office/drawing/2014/main" id="{59CE8FFA-62BE-47E9-BB69-E63618259809}"/>
              </a:ext>
            </a:extLst>
          </p:cNvPr>
          <p:cNvSpPr>
            <a:spLocks noGrp="1"/>
          </p:cNvSpPr>
          <p:nvPr>
            <p:ph type="title"/>
          </p:nvPr>
        </p:nvSpPr>
        <p:spPr>
          <a:xfrm>
            <a:off x="628650" y="365126"/>
            <a:ext cx="7886700" cy="840219"/>
          </a:xfrm>
        </p:spPr>
        <p:txBody>
          <a:bodyPr/>
          <a:lstStyle/>
          <a:p>
            <a:r>
              <a:rPr lang="en-US"/>
              <a:t>Florida Utilities using RevPlan</a:t>
            </a:r>
          </a:p>
        </p:txBody>
      </p:sp>
      <p:sp>
        <p:nvSpPr>
          <p:cNvPr id="2" name="TextBox 1">
            <a:extLst>
              <a:ext uri="{FF2B5EF4-FFF2-40B4-BE49-F238E27FC236}">
                <a16:creationId xmlns:a16="http://schemas.microsoft.com/office/drawing/2014/main" id="{94DDA506-77C0-4E02-A461-1DF19772A972}"/>
              </a:ext>
            </a:extLst>
          </p:cNvPr>
          <p:cNvSpPr txBox="1"/>
          <p:nvPr/>
        </p:nvSpPr>
        <p:spPr>
          <a:xfrm>
            <a:off x="4746567" y="1557019"/>
            <a:ext cx="4297680" cy="4754880"/>
          </a:xfrm>
          <a:prstGeom prst="rect">
            <a:avLst/>
          </a:prstGeom>
          <a:noFill/>
        </p:spPr>
        <p:txBody>
          <a:bodyPr wrap="square" rtlCol="0">
            <a:noAutofit/>
          </a:bodyPr>
          <a:lstStyle/>
          <a:p>
            <a:pPr marL="285750" indent="-285750">
              <a:buClr>
                <a:srgbClr val="3DCCD5"/>
              </a:buClr>
              <a:buFont typeface="Arial" panose="020B0604020202020204" pitchFamily="34" charset="0"/>
              <a:buChar char="•"/>
            </a:pPr>
            <a:r>
              <a:rPr lang="en-US" sz="2000"/>
              <a:t>Monticello</a:t>
            </a:r>
          </a:p>
          <a:p>
            <a:pPr marL="285750" indent="-285750">
              <a:buClr>
                <a:srgbClr val="3DCCD5"/>
              </a:buClr>
              <a:buFont typeface="Arial" panose="020B0604020202020204" pitchFamily="34" charset="0"/>
              <a:buChar char="•"/>
            </a:pPr>
            <a:r>
              <a:rPr lang="en-US" sz="2000">
                <a:solidFill>
                  <a:srgbClr val="023B40"/>
                </a:solidFill>
                <a:latin typeface="Proxima Nova Rg" panose="02000506030000020004" pitchFamily="50" charset="0"/>
              </a:rPr>
              <a:t>Orange City</a:t>
            </a:r>
          </a:p>
          <a:p>
            <a:pPr marL="285750" indent="-285750">
              <a:buClr>
                <a:srgbClr val="3DCCD5"/>
              </a:buClr>
              <a:buFont typeface="Arial" panose="020B0604020202020204" pitchFamily="34" charset="0"/>
              <a:buChar char="•"/>
            </a:pPr>
            <a:r>
              <a:rPr lang="en-US" sz="2000">
                <a:solidFill>
                  <a:srgbClr val="023B40"/>
                </a:solidFill>
                <a:latin typeface="Proxima Nova Rg" panose="02000506030000020004" pitchFamily="50" charset="0"/>
              </a:rPr>
              <a:t>Palatka</a:t>
            </a:r>
          </a:p>
          <a:p>
            <a:pPr marL="285750" indent="-285750">
              <a:buClr>
                <a:srgbClr val="3DCCD5"/>
              </a:buClr>
              <a:buFont typeface="Arial" panose="020B0604020202020204" pitchFamily="34" charset="0"/>
              <a:buChar char="•"/>
            </a:pPr>
            <a:r>
              <a:rPr lang="en-US" sz="2000">
                <a:solidFill>
                  <a:srgbClr val="023B40"/>
                </a:solidFill>
                <a:latin typeface="Proxima Nova Rg" panose="02000506030000020004" pitchFamily="50" charset="0"/>
              </a:rPr>
              <a:t>Penney Farms</a:t>
            </a:r>
          </a:p>
          <a:p>
            <a:pPr marL="285750" indent="-285750">
              <a:buClr>
                <a:srgbClr val="3DCCD5"/>
              </a:buClr>
              <a:buFont typeface="Arial" panose="020B0604020202020204" pitchFamily="34" charset="0"/>
              <a:buChar char="•"/>
            </a:pPr>
            <a:r>
              <a:rPr lang="en-US" sz="2000">
                <a:solidFill>
                  <a:srgbClr val="023B40"/>
                </a:solidFill>
                <a:latin typeface="Proxima Nova Rg" panose="02000506030000020004" pitchFamily="50" charset="0"/>
              </a:rPr>
              <a:t>Plantation Bay</a:t>
            </a:r>
          </a:p>
          <a:p>
            <a:pPr marL="285750" indent="-285750">
              <a:buClr>
                <a:srgbClr val="3DCCD5"/>
              </a:buClr>
              <a:buFont typeface="Arial" panose="020B0604020202020204" pitchFamily="34" charset="0"/>
              <a:buChar char="•"/>
            </a:pPr>
            <a:r>
              <a:rPr lang="en-US" sz="2000">
                <a:solidFill>
                  <a:srgbClr val="023B40"/>
                </a:solidFill>
                <a:latin typeface="Proxima Nova Rg" panose="02000506030000020004" pitchFamily="50" charset="0"/>
              </a:rPr>
              <a:t>Polk City</a:t>
            </a:r>
          </a:p>
          <a:p>
            <a:pPr marL="285750" indent="-285750">
              <a:buClr>
                <a:srgbClr val="3DCCD5"/>
              </a:buClr>
              <a:buFont typeface="Arial" panose="020B0604020202020204" pitchFamily="34" charset="0"/>
              <a:buChar char="•"/>
            </a:pPr>
            <a:r>
              <a:rPr lang="en-US" sz="2000">
                <a:solidFill>
                  <a:srgbClr val="023B40"/>
                </a:solidFill>
                <a:latin typeface="Proxima Nova Rg" panose="02000506030000020004" pitchFamily="50" charset="0"/>
              </a:rPr>
              <a:t>Ponce de Leon</a:t>
            </a:r>
          </a:p>
          <a:p>
            <a:pPr marL="285750" indent="-285750">
              <a:buClr>
                <a:srgbClr val="3DCCD5"/>
              </a:buClr>
              <a:buFont typeface="Arial" panose="020B0604020202020204" pitchFamily="34" charset="0"/>
              <a:buChar char="•"/>
            </a:pPr>
            <a:r>
              <a:rPr lang="en-US" sz="2000">
                <a:solidFill>
                  <a:srgbClr val="023B40"/>
                </a:solidFill>
                <a:latin typeface="Proxima Nova Rg" panose="02000506030000020004" pitchFamily="50" charset="0"/>
              </a:rPr>
              <a:t>Quincy</a:t>
            </a:r>
          </a:p>
          <a:p>
            <a:pPr marL="285750" indent="-285750">
              <a:buClr>
                <a:srgbClr val="3DCCD5"/>
              </a:buClr>
              <a:buFont typeface="Arial" panose="020B0604020202020204" pitchFamily="34" charset="0"/>
              <a:buChar char="•"/>
            </a:pPr>
            <a:r>
              <a:rPr lang="en-US" sz="2000">
                <a:solidFill>
                  <a:srgbClr val="023B40"/>
                </a:solidFill>
                <a:latin typeface="Proxima Nova Rg" panose="02000506030000020004" pitchFamily="50" charset="0"/>
              </a:rPr>
              <a:t>South Santa Rosa Utility System</a:t>
            </a:r>
          </a:p>
          <a:p>
            <a:pPr>
              <a:buClr>
                <a:srgbClr val="3DCCD5"/>
              </a:buClr>
            </a:pPr>
            <a:r>
              <a:rPr lang="en-US" sz="2000">
                <a:solidFill>
                  <a:srgbClr val="023B40"/>
                </a:solidFill>
                <a:latin typeface="Proxima Nova Rg" panose="02000506030000020004" pitchFamily="50" charset="0"/>
              </a:rPr>
              <a:t>        (SSRUS)</a:t>
            </a:r>
          </a:p>
          <a:p>
            <a:pPr marL="285750" indent="-285750">
              <a:buClr>
                <a:srgbClr val="3DCCD5"/>
              </a:buClr>
              <a:buFont typeface="Arial" panose="020B0604020202020204" pitchFamily="34" charset="0"/>
              <a:buChar char="•"/>
            </a:pPr>
            <a:r>
              <a:rPr lang="en-US" sz="2000">
                <a:solidFill>
                  <a:srgbClr val="023B40"/>
                </a:solidFill>
                <a:latin typeface="Proxima Nova Rg" panose="02000506030000020004" pitchFamily="50" charset="0"/>
              </a:rPr>
              <a:t>Spring Lake Improvement District</a:t>
            </a:r>
          </a:p>
          <a:p>
            <a:pPr>
              <a:buClr>
                <a:srgbClr val="3DCCD5"/>
              </a:buClr>
            </a:pPr>
            <a:r>
              <a:rPr lang="en-US" sz="2000">
                <a:solidFill>
                  <a:srgbClr val="023B40"/>
                </a:solidFill>
                <a:latin typeface="Proxima Nova Rg" panose="02000506030000020004" pitchFamily="50" charset="0"/>
              </a:rPr>
              <a:t>        (SLID)</a:t>
            </a:r>
          </a:p>
          <a:p>
            <a:pPr marL="285750" indent="-285750">
              <a:buClr>
                <a:srgbClr val="3DCCD5"/>
              </a:buClr>
              <a:buFont typeface="Arial" panose="020B0604020202020204" pitchFamily="34" charset="0"/>
              <a:buChar char="•"/>
            </a:pPr>
            <a:r>
              <a:rPr lang="en-US" sz="2000">
                <a:solidFill>
                  <a:srgbClr val="023B40"/>
                </a:solidFill>
                <a:latin typeface="Proxima Nova Rg" panose="02000506030000020004" pitchFamily="50" charset="0"/>
              </a:rPr>
              <a:t>Springfield</a:t>
            </a:r>
          </a:p>
          <a:p>
            <a:pPr marL="285750" indent="-285750">
              <a:buClr>
                <a:srgbClr val="3DCCD5"/>
              </a:buClr>
              <a:buFont typeface="Arial" panose="020B0604020202020204" pitchFamily="34" charset="0"/>
              <a:buChar char="•"/>
            </a:pPr>
            <a:r>
              <a:rPr lang="en-US" sz="2000">
                <a:solidFill>
                  <a:srgbClr val="023B40"/>
                </a:solidFill>
                <a:latin typeface="Proxima Nova Rg" panose="02000506030000020004" pitchFamily="50" charset="0"/>
              </a:rPr>
              <a:t>White Springs</a:t>
            </a:r>
          </a:p>
          <a:p>
            <a:pPr marL="285750" indent="-285750">
              <a:buClr>
                <a:srgbClr val="3DCCD5"/>
              </a:buClr>
              <a:buFont typeface="Arial" panose="020B0604020202020204" pitchFamily="34" charset="0"/>
              <a:buChar char="•"/>
            </a:pPr>
            <a:r>
              <a:rPr lang="en-US" sz="2000">
                <a:solidFill>
                  <a:srgbClr val="023B40"/>
                </a:solidFill>
                <a:latin typeface="Proxima Nova Rg" panose="02000506030000020004" pitchFamily="50" charset="0"/>
              </a:rPr>
              <a:t>Yankeetown</a:t>
            </a:r>
          </a:p>
        </p:txBody>
      </p:sp>
      <p:sp>
        <p:nvSpPr>
          <p:cNvPr id="6" name="Slide Number Placeholder 3">
            <a:extLst>
              <a:ext uri="{FF2B5EF4-FFF2-40B4-BE49-F238E27FC236}">
                <a16:creationId xmlns:a16="http://schemas.microsoft.com/office/drawing/2014/main" id="{0982CE6D-2085-4E2D-9858-9C2EE7275C39}"/>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4025649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B5CF-84B6-43B6-9F6E-C9604A2AF229}"/>
              </a:ext>
            </a:extLst>
          </p:cNvPr>
          <p:cNvSpPr>
            <a:spLocks noGrp="1"/>
          </p:cNvSpPr>
          <p:nvPr>
            <p:ph type="title"/>
          </p:nvPr>
        </p:nvSpPr>
        <p:spPr>
          <a:xfrm>
            <a:off x="628650" y="365126"/>
            <a:ext cx="7886700" cy="980805"/>
          </a:xfrm>
        </p:spPr>
        <p:txBody>
          <a:bodyPr/>
          <a:lstStyle/>
          <a:p>
            <a:r>
              <a:rPr lang="en-US"/>
              <a:t>Resources</a:t>
            </a:r>
          </a:p>
        </p:txBody>
      </p:sp>
      <p:sp>
        <p:nvSpPr>
          <p:cNvPr id="3" name="Content Placeholder 2">
            <a:extLst>
              <a:ext uri="{FF2B5EF4-FFF2-40B4-BE49-F238E27FC236}">
                <a16:creationId xmlns:a16="http://schemas.microsoft.com/office/drawing/2014/main" id="{B9DAB72E-AA5E-4166-BC06-36790CB9A18E}"/>
              </a:ext>
            </a:extLst>
          </p:cNvPr>
          <p:cNvSpPr>
            <a:spLocks noGrp="1"/>
          </p:cNvSpPr>
          <p:nvPr>
            <p:ph idx="1"/>
          </p:nvPr>
        </p:nvSpPr>
        <p:spPr>
          <a:xfrm>
            <a:off x="628650" y="2211184"/>
            <a:ext cx="7886700" cy="3793399"/>
          </a:xfrm>
        </p:spPr>
        <p:txBody>
          <a:bodyPr vert="horz" lIns="91440" tIns="45720" rIns="91440" bIns="45720" rtlCol="0" anchor="t">
            <a:normAutofit/>
          </a:bodyPr>
          <a:lstStyle/>
          <a:p>
            <a:pPr marL="0" indent="0">
              <a:buNone/>
            </a:pPr>
            <a:r>
              <a:rPr lang="en-US" sz="2600">
                <a:latin typeface="Proxima Nova Rg"/>
              </a:rPr>
              <a:t>Florida RevPlan </a:t>
            </a:r>
            <a:r>
              <a:rPr lang="en-US" sz="2600" dirty="0">
                <a:latin typeface="Proxima Nova Rg"/>
                <a:hlinkClick r:id="rId2"/>
              </a:rPr>
              <a:t>www.frwa.net/revplan</a:t>
            </a:r>
            <a:endParaRPr lang="en-US" sz="2600" dirty="0"/>
          </a:p>
          <a:p>
            <a:pPr marL="0" indent="0">
              <a:buNone/>
            </a:pPr>
            <a:r>
              <a:rPr lang="en-US" sz="2600">
                <a:latin typeface="Proxima Nova Rg"/>
              </a:rPr>
              <a:t>Florida Rate Survey (</a:t>
            </a:r>
            <a:r>
              <a:rPr lang="en-US" sz="2600" dirty="0">
                <a:latin typeface="Proxima Nova Rg"/>
                <a:hlinkClick r:id="rId3"/>
              </a:rPr>
              <a:t>https://www.raftelis.com/insights/surveys/</a:t>
            </a:r>
            <a:r>
              <a:rPr lang="en-US" sz="2600">
                <a:latin typeface="Proxima Nova Rg"/>
              </a:rPr>
              <a:t>)</a:t>
            </a:r>
          </a:p>
          <a:p>
            <a:pPr marL="0" indent="0">
              <a:buNone/>
            </a:pPr>
            <a:endParaRPr lang="en-US" sz="2600" dirty="0"/>
          </a:p>
        </p:txBody>
      </p:sp>
      <p:sp>
        <p:nvSpPr>
          <p:cNvPr id="5" name="Slide Number Placeholder 3">
            <a:extLst>
              <a:ext uri="{FF2B5EF4-FFF2-40B4-BE49-F238E27FC236}">
                <a16:creationId xmlns:a16="http://schemas.microsoft.com/office/drawing/2014/main" id="{AA352CCF-E790-4C17-B6F4-9EA808FF491B}"/>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1745039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F2FA61-B262-422D-ABE8-8E242E5D1BB6}"/>
              </a:ext>
            </a:extLst>
          </p:cNvPr>
          <p:cNvSpPr/>
          <p:nvPr/>
        </p:nvSpPr>
        <p:spPr>
          <a:xfrm>
            <a:off x="0" y="0"/>
            <a:ext cx="9144000" cy="6858000"/>
          </a:xfrm>
          <a:prstGeom prst="rect">
            <a:avLst/>
          </a:prstGeom>
          <a:solidFill>
            <a:srgbClr val="023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59B4C4-9668-4182-941D-3274BECE7B07}"/>
              </a:ext>
            </a:extLst>
          </p:cNvPr>
          <p:cNvSpPr>
            <a:spLocks noGrp="1"/>
          </p:cNvSpPr>
          <p:nvPr>
            <p:ph type="sldNum" sz="quarter" idx="12"/>
          </p:nvPr>
        </p:nvSpPr>
        <p:spPr/>
        <p:txBody>
          <a:bodyPr/>
          <a:lstStyle/>
          <a:p>
            <a:fld id="{26C27DEE-8029-4AAF-9F47-C97C4D2172BB}" type="slidenum">
              <a:rPr lang="en-US" b="1" smtClean="0">
                <a:solidFill>
                  <a:schemeClr val="bg1"/>
                </a:solidFill>
              </a:rPr>
              <a:t>49</a:t>
            </a:fld>
            <a:endParaRPr lang="en-US" b="1">
              <a:solidFill>
                <a:schemeClr val="bg1"/>
              </a:solidFill>
            </a:endParaRPr>
          </a:p>
        </p:txBody>
      </p:sp>
      <p:pic>
        <p:nvPicPr>
          <p:cNvPr id="5" name="Picture 4">
            <a:extLst>
              <a:ext uri="{FF2B5EF4-FFF2-40B4-BE49-F238E27FC236}">
                <a16:creationId xmlns:a16="http://schemas.microsoft.com/office/drawing/2014/main" id="{BADD7BE8-F754-4F33-89E4-EA3500EB2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140" y="1529173"/>
            <a:ext cx="6455677" cy="1798324"/>
          </a:xfrm>
          <a:prstGeom prst="rect">
            <a:avLst/>
          </a:prstGeom>
        </p:spPr>
      </p:pic>
      <p:sp>
        <p:nvSpPr>
          <p:cNvPr id="7" name="Title 1">
            <a:extLst>
              <a:ext uri="{FF2B5EF4-FFF2-40B4-BE49-F238E27FC236}">
                <a16:creationId xmlns:a16="http://schemas.microsoft.com/office/drawing/2014/main" id="{55EB890F-DF21-4899-BABA-7741BFB57B40}"/>
              </a:ext>
            </a:extLst>
          </p:cNvPr>
          <p:cNvSpPr>
            <a:spLocks noGrp="1"/>
          </p:cNvSpPr>
          <p:nvPr>
            <p:ph type="title"/>
          </p:nvPr>
        </p:nvSpPr>
        <p:spPr>
          <a:xfrm>
            <a:off x="977633" y="4003264"/>
            <a:ext cx="7886700" cy="1325563"/>
          </a:xfrm>
        </p:spPr>
        <p:txBody>
          <a:bodyPr>
            <a:normAutofit fontScale="90000"/>
          </a:bodyPr>
          <a:lstStyle/>
          <a:p>
            <a:r>
              <a:rPr lang="en-US" sz="1800">
                <a:solidFill>
                  <a:srgbClr val="3DCCD5"/>
                </a:solidFill>
              </a:rPr>
              <a:t>CONTACTS</a:t>
            </a:r>
            <a:br>
              <a:rPr lang="en-US" sz="1800">
                <a:solidFill>
                  <a:srgbClr val="3DCCD5"/>
                </a:solidFill>
              </a:rPr>
            </a:br>
            <a:br>
              <a:rPr lang="en-US" sz="1800">
                <a:solidFill>
                  <a:srgbClr val="3DCCD5"/>
                </a:solidFill>
              </a:rPr>
            </a:br>
            <a:r>
              <a:rPr lang="en-US" sz="1800">
                <a:solidFill>
                  <a:schemeClr val="bg1"/>
                </a:solidFill>
              </a:rPr>
              <a:t>Tony Hairston</a:t>
            </a:r>
            <a:br>
              <a:rPr lang="en-US" sz="1800">
                <a:solidFill>
                  <a:schemeClr val="bg1"/>
                </a:solidFill>
              </a:rPr>
            </a:br>
            <a:r>
              <a:rPr lang="en-US" sz="1800">
                <a:solidFill>
                  <a:schemeClr val="bg1"/>
                </a:solidFill>
              </a:rPr>
              <a:t>407 960 1811 / ahairston@raftelis.com</a:t>
            </a:r>
            <a:br>
              <a:rPr lang="en-US" sz="1800">
                <a:solidFill>
                  <a:schemeClr val="bg1"/>
                </a:solidFill>
              </a:rPr>
            </a:br>
            <a:br>
              <a:rPr lang="en-US" sz="1800">
                <a:solidFill>
                  <a:schemeClr val="bg1"/>
                </a:solidFill>
              </a:rPr>
            </a:br>
            <a:endParaRPr lang="en-US" sz="1800">
              <a:solidFill>
                <a:schemeClr val="bg1"/>
              </a:solidFill>
            </a:endParaRPr>
          </a:p>
        </p:txBody>
      </p:sp>
    </p:spTree>
    <p:extLst>
      <p:ext uri="{BB962C8B-B14F-4D97-AF65-F5344CB8AC3E}">
        <p14:creationId xmlns:p14="http://schemas.microsoft.com/office/powerpoint/2010/main" val="181669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8163C2-9600-4428-8CB0-AA46ECFC4A0F}"/>
              </a:ext>
            </a:extLst>
          </p:cNvPr>
          <p:cNvSpPr/>
          <p:nvPr/>
        </p:nvSpPr>
        <p:spPr>
          <a:xfrm>
            <a:off x="0" y="0"/>
            <a:ext cx="9144000" cy="6858000"/>
          </a:xfrm>
          <a:prstGeom prst="rect">
            <a:avLst/>
          </a:prstGeom>
          <a:solidFill>
            <a:srgbClr val="023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59B4C4-9668-4182-941D-3274BECE7B07}"/>
              </a:ext>
            </a:extLst>
          </p:cNvPr>
          <p:cNvSpPr>
            <a:spLocks noGrp="1"/>
          </p:cNvSpPr>
          <p:nvPr>
            <p:ph type="sldNum" sz="quarter" idx="12"/>
          </p:nvPr>
        </p:nvSpPr>
        <p:spPr/>
        <p:txBody>
          <a:bodyPr/>
          <a:lstStyle/>
          <a:p>
            <a:fld id="{26C27DEE-8029-4AAF-9F47-C97C4D2172BB}" type="slidenum">
              <a:rPr lang="en-US" b="1" smtClean="0">
                <a:solidFill>
                  <a:schemeClr val="bg1"/>
                </a:solidFill>
              </a:rPr>
              <a:t>5</a:t>
            </a:fld>
            <a:endParaRPr lang="en-US" b="1">
              <a:solidFill>
                <a:schemeClr val="bg1"/>
              </a:solidFill>
            </a:endParaRPr>
          </a:p>
        </p:txBody>
      </p:sp>
      <p:sp>
        <p:nvSpPr>
          <p:cNvPr id="6" name="TextBox 5">
            <a:extLst>
              <a:ext uri="{FF2B5EF4-FFF2-40B4-BE49-F238E27FC236}">
                <a16:creationId xmlns:a16="http://schemas.microsoft.com/office/drawing/2014/main" id="{129C8E1A-D663-4DE3-B6C6-C4FABC40AF73}"/>
              </a:ext>
            </a:extLst>
          </p:cNvPr>
          <p:cNvSpPr txBox="1"/>
          <p:nvPr/>
        </p:nvSpPr>
        <p:spPr>
          <a:xfrm>
            <a:off x="0" y="2328032"/>
            <a:ext cx="9144000" cy="1089529"/>
          </a:xfrm>
          <a:prstGeom prst="rect">
            <a:avLst/>
          </a:prstGeom>
          <a:noFill/>
        </p:spPr>
        <p:txBody>
          <a:bodyPr wrap="square" rtlCol="0">
            <a:spAutoFit/>
          </a:bodyPr>
          <a:lstStyle/>
          <a:p>
            <a:pPr algn="ctr">
              <a:lnSpc>
                <a:spcPct val="90000"/>
              </a:lnSpc>
            </a:pPr>
            <a:r>
              <a:rPr lang="en-US" sz="7000" b="1">
                <a:solidFill>
                  <a:schemeClr val="bg1"/>
                </a:solidFill>
                <a:latin typeface="Proxima Nova Rg" panose="02000506030000020004" pitchFamily="50" charset="0"/>
              </a:rPr>
              <a:t>Capital Funding</a:t>
            </a:r>
          </a:p>
        </p:txBody>
      </p:sp>
    </p:spTree>
    <p:extLst>
      <p:ext uri="{BB962C8B-B14F-4D97-AF65-F5344CB8AC3E}">
        <p14:creationId xmlns:p14="http://schemas.microsoft.com/office/powerpoint/2010/main" val="209057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B5CF-84B6-43B6-9F6E-C9604A2AF229}"/>
              </a:ext>
            </a:extLst>
          </p:cNvPr>
          <p:cNvSpPr>
            <a:spLocks noGrp="1"/>
          </p:cNvSpPr>
          <p:nvPr>
            <p:ph type="title"/>
          </p:nvPr>
        </p:nvSpPr>
        <p:spPr>
          <a:xfrm>
            <a:off x="628650" y="365127"/>
            <a:ext cx="7886700" cy="918390"/>
          </a:xfrm>
        </p:spPr>
        <p:txBody>
          <a:bodyPr/>
          <a:lstStyle/>
          <a:p>
            <a:r>
              <a:rPr lang="en-US"/>
              <a:t>Why is capital funding so difficult? </a:t>
            </a:r>
          </a:p>
        </p:txBody>
      </p:sp>
      <p:sp>
        <p:nvSpPr>
          <p:cNvPr id="3" name="Content Placeholder 2">
            <a:extLst>
              <a:ext uri="{FF2B5EF4-FFF2-40B4-BE49-F238E27FC236}">
                <a16:creationId xmlns:a16="http://schemas.microsoft.com/office/drawing/2014/main" id="{B9DAB72E-AA5E-4166-BC06-36790CB9A18E}"/>
              </a:ext>
            </a:extLst>
          </p:cNvPr>
          <p:cNvSpPr>
            <a:spLocks noGrp="1"/>
          </p:cNvSpPr>
          <p:nvPr>
            <p:ph idx="1"/>
          </p:nvPr>
        </p:nvSpPr>
        <p:spPr>
          <a:xfrm>
            <a:off x="232756" y="1640813"/>
            <a:ext cx="5020888" cy="2374234"/>
          </a:xfrm>
        </p:spPr>
        <p:txBody>
          <a:bodyPr vert="horz" lIns="91440" tIns="45720" rIns="91440" bIns="45720" rtlCol="0" anchor="t">
            <a:noAutofit/>
          </a:bodyPr>
          <a:lstStyle/>
          <a:p>
            <a:pPr lvl="0"/>
            <a:r>
              <a:rPr lang="en-US">
                <a:latin typeface="Proxima Nova Rg"/>
              </a:rPr>
              <a:t>Capital costs are “lumpy” from year to year and project to project</a:t>
            </a:r>
          </a:p>
          <a:p>
            <a:pPr lvl="0"/>
            <a:r>
              <a:rPr lang="en-US">
                <a:latin typeface="Proxima Nova Rg"/>
              </a:rPr>
              <a:t>Projects often can be postponed or delayed</a:t>
            </a:r>
          </a:p>
          <a:p>
            <a:pPr lvl="0"/>
            <a:r>
              <a:rPr lang="en-US">
                <a:latin typeface="Proxima Nova Rg"/>
              </a:rPr>
              <a:t>Significant amount underground and hidden assets</a:t>
            </a:r>
          </a:p>
        </p:txBody>
      </p:sp>
      <p:sp>
        <p:nvSpPr>
          <p:cNvPr id="5" name="Slide Number Placeholder 3">
            <a:extLst>
              <a:ext uri="{FF2B5EF4-FFF2-40B4-BE49-F238E27FC236}">
                <a16:creationId xmlns:a16="http://schemas.microsoft.com/office/drawing/2014/main" id="{305D3F1C-C4FE-45F9-B19C-E5C6BC9C9F7E}"/>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pic>
        <p:nvPicPr>
          <p:cNvPr id="6" name="Picture 5" descr="Frustrated">
            <a:extLst>
              <a:ext uri="{FF2B5EF4-FFF2-40B4-BE49-F238E27FC236}">
                <a16:creationId xmlns:a16="http://schemas.microsoft.com/office/drawing/2014/main" id="{5957F0AB-6E1C-470A-9E80-B362E1B96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580" y="2414851"/>
            <a:ext cx="3657600" cy="2743200"/>
          </a:xfrm>
          <a:prstGeom prst="rect">
            <a:avLst/>
          </a:prstGeom>
          <a:ln>
            <a:noFill/>
          </a:ln>
          <a:effectLst>
            <a:outerShdw blurRad="190500" algn="tl" rotWithShape="0">
              <a:srgbClr val="000000">
                <a:alpha val="70000"/>
              </a:srgbClr>
            </a:outerShdw>
          </a:effectLst>
        </p:spPr>
      </p:pic>
      <p:sp>
        <p:nvSpPr>
          <p:cNvPr id="7" name="Content Placeholder 2">
            <a:extLst>
              <a:ext uri="{FF2B5EF4-FFF2-40B4-BE49-F238E27FC236}">
                <a16:creationId xmlns:a16="http://schemas.microsoft.com/office/drawing/2014/main" id="{1C99A117-A051-4136-9D50-F112DA6D28EF}"/>
              </a:ext>
            </a:extLst>
          </p:cNvPr>
          <p:cNvSpPr txBox="1">
            <a:spLocks/>
          </p:cNvSpPr>
          <p:nvPr/>
        </p:nvSpPr>
        <p:spPr>
          <a:xfrm>
            <a:off x="232757" y="3967075"/>
            <a:ext cx="8282594" cy="27432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DCCD5"/>
              </a:buClr>
              <a:buFont typeface="Arial" panose="020B0604020202020204" pitchFamily="34" charset="0"/>
              <a:buChar char="•"/>
              <a:defRPr sz="2400" kern="1200">
                <a:solidFill>
                  <a:srgbClr val="023B40"/>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Clr>
                <a:srgbClr val="3DCCD5"/>
              </a:buClr>
              <a:buFont typeface="Proxima Nova Rg" panose="02000506030000020004" pitchFamily="50" charset="0"/>
              <a:buChar char="›"/>
              <a:defRPr sz="2200" kern="1200">
                <a:solidFill>
                  <a:srgbClr val="023B40"/>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Clr>
                <a:srgbClr val="3DCCD5"/>
              </a:buClr>
              <a:buFont typeface="Proxima Nova Rg" panose="02000506030000020004" pitchFamily="50" charset="0"/>
              <a:buChar char="–"/>
              <a:defRPr sz="2000" kern="1200">
                <a:solidFill>
                  <a:srgbClr val="023B40"/>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Clr>
                <a:srgbClr val="3DCCD5"/>
              </a:buClr>
              <a:buFont typeface="Proxima Nova Rg" panose="02000506030000020004" pitchFamily="50" charset="0"/>
              <a:buChar char="–"/>
              <a:defRPr sz="2000" kern="1200">
                <a:solidFill>
                  <a:srgbClr val="023B40"/>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Clr>
                <a:srgbClr val="3DCCD5"/>
              </a:buClr>
              <a:buFont typeface="Proxima Nova Rg" panose="02000506030000020004" pitchFamily="50" charset="0"/>
              <a:buChar char="–"/>
              <a:defRPr sz="2000" kern="1200">
                <a:solidFill>
                  <a:srgbClr val="023B40"/>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Proxima Nova Rg"/>
              </a:rPr>
              <a:t>Other…</a:t>
            </a:r>
          </a:p>
          <a:p>
            <a:pPr lvl="1"/>
            <a:r>
              <a:rPr lang="en-US">
                <a:latin typeface="Proxima Nova Rg"/>
              </a:rPr>
              <a:t>Bottlenecks on project execution</a:t>
            </a:r>
          </a:p>
          <a:p>
            <a:pPr lvl="1"/>
            <a:r>
              <a:rPr lang="en-US">
                <a:latin typeface="Proxima Nova Rg"/>
              </a:rPr>
              <a:t>Regulatory uncertainty</a:t>
            </a:r>
          </a:p>
          <a:p>
            <a:pPr lvl="1"/>
            <a:r>
              <a:rPr lang="en-US">
                <a:latin typeface="Proxima Nova Rg"/>
              </a:rPr>
              <a:t>Growth uncertainty</a:t>
            </a:r>
          </a:p>
          <a:p>
            <a:pPr lvl="1"/>
            <a:r>
              <a:rPr lang="en-US">
                <a:latin typeface="Proxima Nova Rg"/>
              </a:rPr>
              <a:t>Cost uncertainty</a:t>
            </a:r>
          </a:p>
          <a:p>
            <a:pPr lvl="1"/>
            <a:r>
              <a:rPr lang="en-US">
                <a:latin typeface="Proxima Nova Rg"/>
              </a:rPr>
              <a:t>Playing “catch up”</a:t>
            </a:r>
          </a:p>
          <a:p>
            <a:pPr lvl="1"/>
            <a:r>
              <a:rPr lang="en-US">
                <a:latin typeface="Proxima Nova Rg"/>
              </a:rPr>
              <a:t>Budget accrual v. cash outlays (and corresponding reports)</a:t>
            </a:r>
            <a:endParaRPr lang="en-US"/>
          </a:p>
          <a:p>
            <a:pPr lvl="1"/>
            <a:endParaRPr lang="en-US"/>
          </a:p>
          <a:p>
            <a:endParaRPr lang="en-US"/>
          </a:p>
          <a:p>
            <a:endParaRPr lang="en-US"/>
          </a:p>
          <a:p>
            <a:endParaRPr lang="en-US"/>
          </a:p>
        </p:txBody>
      </p:sp>
    </p:spTree>
    <p:extLst>
      <p:ext uri="{BB962C8B-B14F-4D97-AF65-F5344CB8AC3E}">
        <p14:creationId xmlns:p14="http://schemas.microsoft.com/office/powerpoint/2010/main" val="259414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B5CF-84B6-43B6-9F6E-C9604A2AF229}"/>
              </a:ext>
            </a:extLst>
          </p:cNvPr>
          <p:cNvSpPr>
            <a:spLocks noGrp="1"/>
          </p:cNvSpPr>
          <p:nvPr>
            <p:ph type="title"/>
          </p:nvPr>
        </p:nvSpPr>
        <p:spPr>
          <a:xfrm>
            <a:off x="628650" y="365127"/>
            <a:ext cx="7886700" cy="918390"/>
          </a:xfrm>
        </p:spPr>
        <p:txBody>
          <a:bodyPr/>
          <a:lstStyle/>
          <a:p>
            <a:r>
              <a:rPr lang="en-US"/>
              <a:t>Capital Finance Planning</a:t>
            </a:r>
          </a:p>
        </p:txBody>
      </p:sp>
      <p:sp>
        <p:nvSpPr>
          <p:cNvPr id="3" name="Content Placeholder 2">
            <a:extLst>
              <a:ext uri="{FF2B5EF4-FFF2-40B4-BE49-F238E27FC236}">
                <a16:creationId xmlns:a16="http://schemas.microsoft.com/office/drawing/2014/main" id="{B9DAB72E-AA5E-4166-BC06-36790CB9A18E}"/>
              </a:ext>
            </a:extLst>
          </p:cNvPr>
          <p:cNvSpPr>
            <a:spLocks noGrp="1"/>
          </p:cNvSpPr>
          <p:nvPr>
            <p:ph idx="1"/>
          </p:nvPr>
        </p:nvSpPr>
        <p:spPr>
          <a:xfrm>
            <a:off x="628650" y="2136371"/>
            <a:ext cx="7886700" cy="3670763"/>
          </a:xfrm>
        </p:spPr>
        <p:txBody>
          <a:bodyPr vert="horz" lIns="91440" tIns="45720" rIns="91440" bIns="45720" rtlCol="0" anchor="t">
            <a:normAutofit/>
          </a:bodyPr>
          <a:lstStyle/>
          <a:p>
            <a:pPr>
              <a:spcBef>
                <a:spcPts val="0"/>
              </a:spcBef>
              <a:spcAft>
                <a:spcPts val="1200"/>
              </a:spcAft>
            </a:pPr>
            <a:r>
              <a:rPr lang="en-US">
                <a:latin typeface="Proxima Nova Rg"/>
              </a:rPr>
              <a:t>Start with an initial 5- to 10-year capital plan</a:t>
            </a:r>
            <a:endParaRPr lang="en-US"/>
          </a:p>
          <a:p>
            <a:pPr>
              <a:spcBef>
                <a:spcPts val="0"/>
              </a:spcBef>
              <a:spcAft>
                <a:spcPts val="1200"/>
              </a:spcAft>
            </a:pPr>
            <a:r>
              <a:rPr lang="en-US"/>
              <a:t>Build a financial model </a:t>
            </a:r>
          </a:p>
          <a:p>
            <a:pPr lvl="1">
              <a:spcBef>
                <a:spcPts val="0"/>
              </a:spcBef>
              <a:spcAft>
                <a:spcPts val="1200"/>
              </a:spcAft>
            </a:pPr>
            <a:r>
              <a:rPr lang="en-US"/>
              <a:t>Revenues, operating costs, existing debt, transfers, etc.</a:t>
            </a:r>
          </a:p>
          <a:p>
            <a:pPr lvl="1">
              <a:spcBef>
                <a:spcPts val="0"/>
              </a:spcBef>
              <a:spcAft>
                <a:spcPts val="1200"/>
              </a:spcAft>
            </a:pPr>
            <a:r>
              <a:rPr lang="en-US"/>
              <a:t>Existing reserves</a:t>
            </a:r>
          </a:p>
          <a:p>
            <a:pPr lvl="1">
              <a:spcBef>
                <a:spcPts val="0"/>
              </a:spcBef>
              <a:spcAft>
                <a:spcPts val="1200"/>
              </a:spcAft>
            </a:pPr>
            <a:r>
              <a:rPr lang="en-US"/>
              <a:t>Identify financial metrics</a:t>
            </a:r>
          </a:p>
          <a:p>
            <a:pPr lvl="2">
              <a:spcBef>
                <a:spcPts val="0"/>
              </a:spcBef>
              <a:spcAft>
                <a:spcPts val="1200"/>
              </a:spcAft>
            </a:pPr>
            <a:r>
              <a:rPr lang="en-US"/>
              <a:t>Minimum reserve levels (e.g., 6 months of revenue)</a:t>
            </a:r>
          </a:p>
          <a:p>
            <a:pPr lvl="2">
              <a:spcBef>
                <a:spcPts val="0"/>
              </a:spcBef>
              <a:spcAft>
                <a:spcPts val="1200"/>
              </a:spcAft>
            </a:pPr>
            <a:r>
              <a:rPr lang="en-US"/>
              <a:t>Minimum annual debt service coverage (cash flow)</a:t>
            </a:r>
          </a:p>
        </p:txBody>
      </p:sp>
      <p:sp>
        <p:nvSpPr>
          <p:cNvPr id="5" name="Slide Number Placeholder 3">
            <a:extLst>
              <a:ext uri="{FF2B5EF4-FFF2-40B4-BE49-F238E27FC236}">
                <a16:creationId xmlns:a16="http://schemas.microsoft.com/office/drawing/2014/main" id="{89B3B580-52BC-4B3D-B3AF-B75DD31635E1}"/>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130447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B5CF-84B6-43B6-9F6E-C9604A2AF229}"/>
              </a:ext>
            </a:extLst>
          </p:cNvPr>
          <p:cNvSpPr>
            <a:spLocks noGrp="1"/>
          </p:cNvSpPr>
          <p:nvPr>
            <p:ph type="title"/>
          </p:nvPr>
        </p:nvSpPr>
        <p:spPr>
          <a:xfrm>
            <a:off x="628650" y="365127"/>
            <a:ext cx="7886700" cy="918390"/>
          </a:xfrm>
        </p:spPr>
        <p:txBody>
          <a:bodyPr/>
          <a:lstStyle/>
          <a:p>
            <a:r>
              <a:rPr lang="en-US"/>
              <a:t>Capital Finance Planning </a:t>
            </a:r>
            <a:r>
              <a:rPr lang="en-US" sz="2000"/>
              <a:t>(cont’d.)</a:t>
            </a:r>
          </a:p>
        </p:txBody>
      </p:sp>
      <p:sp>
        <p:nvSpPr>
          <p:cNvPr id="3" name="Content Placeholder 2">
            <a:extLst>
              <a:ext uri="{FF2B5EF4-FFF2-40B4-BE49-F238E27FC236}">
                <a16:creationId xmlns:a16="http://schemas.microsoft.com/office/drawing/2014/main" id="{B9DAB72E-AA5E-4166-BC06-36790CB9A18E}"/>
              </a:ext>
            </a:extLst>
          </p:cNvPr>
          <p:cNvSpPr>
            <a:spLocks noGrp="1"/>
          </p:cNvSpPr>
          <p:nvPr>
            <p:ph idx="1"/>
          </p:nvPr>
        </p:nvSpPr>
        <p:spPr>
          <a:xfrm>
            <a:off x="628650" y="2078181"/>
            <a:ext cx="7886700" cy="3728953"/>
          </a:xfrm>
        </p:spPr>
        <p:txBody>
          <a:bodyPr>
            <a:normAutofit/>
          </a:bodyPr>
          <a:lstStyle/>
          <a:p>
            <a:pPr>
              <a:spcBef>
                <a:spcPts val="0"/>
              </a:spcBef>
              <a:spcAft>
                <a:spcPts val="1200"/>
              </a:spcAft>
            </a:pPr>
            <a:r>
              <a:rPr lang="en-US"/>
              <a:t>Build in capital funding into financial model</a:t>
            </a:r>
          </a:p>
          <a:p>
            <a:pPr lvl="1">
              <a:spcBef>
                <a:spcPts val="0"/>
              </a:spcBef>
              <a:spcAft>
                <a:spcPts val="1200"/>
              </a:spcAft>
            </a:pPr>
            <a:r>
              <a:rPr lang="en-US"/>
              <a:t>How much $ should rate revenue contribute to pay-go capital by the end of the forecast?</a:t>
            </a:r>
          </a:p>
          <a:p>
            <a:pPr lvl="1">
              <a:spcBef>
                <a:spcPts val="0"/>
              </a:spcBef>
              <a:spcAft>
                <a:spcPts val="1200"/>
              </a:spcAft>
            </a:pPr>
            <a:r>
              <a:rPr lang="en-US"/>
              <a:t>What other funding sources are available that don’t need to be repaid? (e.g., grants)</a:t>
            </a:r>
          </a:p>
          <a:p>
            <a:pPr lvl="1">
              <a:spcBef>
                <a:spcPts val="0"/>
              </a:spcBef>
              <a:spcAft>
                <a:spcPts val="1200"/>
              </a:spcAft>
            </a:pPr>
            <a:r>
              <a:rPr lang="en-US"/>
              <a:t>Explore debt solutions that will smooth out the funding “lumpiness”</a:t>
            </a:r>
          </a:p>
        </p:txBody>
      </p:sp>
      <p:sp>
        <p:nvSpPr>
          <p:cNvPr id="5" name="Slide Number Placeholder 3">
            <a:extLst>
              <a:ext uri="{FF2B5EF4-FFF2-40B4-BE49-F238E27FC236}">
                <a16:creationId xmlns:a16="http://schemas.microsoft.com/office/drawing/2014/main" id="{0FAA705E-F915-447D-9F8C-1D6BAC27FE83}"/>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129091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B5CF-84B6-43B6-9F6E-C9604A2AF229}"/>
              </a:ext>
            </a:extLst>
          </p:cNvPr>
          <p:cNvSpPr>
            <a:spLocks noGrp="1"/>
          </p:cNvSpPr>
          <p:nvPr>
            <p:ph type="title"/>
          </p:nvPr>
        </p:nvSpPr>
        <p:spPr>
          <a:xfrm>
            <a:off x="367650" y="374127"/>
            <a:ext cx="8515350" cy="590837"/>
          </a:xfrm>
        </p:spPr>
        <p:txBody>
          <a:bodyPr>
            <a:normAutofit/>
          </a:bodyPr>
          <a:lstStyle/>
          <a:p>
            <a:r>
              <a:rPr lang="en-US" sz="3100">
                <a:latin typeface="Proxima Nova Rg"/>
              </a:rPr>
              <a:t>Capital Finance Planning for XYZ Utility</a:t>
            </a:r>
            <a:endParaRPr lang="en-US" sz="3100"/>
          </a:p>
        </p:txBody>
      </p:sp>
      <p:sp>
        <p:nvSpPr>
          <p:cNvPr id="3" name="Content Placeholder 2">
            <a:extLst>
              <a:ext uri="{FF2B5EF4-FFF2-40B4-BE49-F238E27FC236}">
                <a16:creationId xmlns:a16="http://schemas.microsoft.com/office/drawing/2014/main" id="{B9DAB72E-AA5E-4166-BC06-36790CB9A18E}"/>
              </a:ext>
            </a:extLst>
          </p:cNvPr>
          <p:cNvSpPr>
            <a:spLocks noGrp="1"/>
          </p:cNvSpPr>
          <p:nvPr>
            <p:ph idx="1"/>
          </p:nvPr>
        </p:nvSpPr>
        <p:spPr>
          <a:xfrm>
            <a:off x="115167" y="1436439"/>
            <a:ext cx="3874942" cy="1315074"/>
          </a:xfrm>
        </p:spPr>
        <p:txBody>
          <a:bodyPr vert="horz" lIns="91440" tIns="45720" rIns="91440" bIns="45720" rtlCol="0" anchor="t">
            <a:normAutofit/>
          </a:bodyPr>
          <a:lstStyle/>
          <a:p>
            <a:r>
              <a:rPr lang="en-US">
                <a:latin typeface="Proxima Nova Rg"/>
              </a:rPr>
              <a:t>Capital plan: $30 million ($5 million/year)</a:t>
            </a:r>
            <a:endParaRPr lang="en-US"/>
          </a:p>
          <a:p>
            <a:r>
              <a:rPr lang="en-US">
                <a:latin typeface="Proxima Nova Rg"/>
              </a:rPr>
              <a:t>Existing cash flow:</a:t>
            </a:r>
            <a:endParaRPr lang="en-US"/>
          </a:p>
        </p:txBody>
      </p:sp>
      <p:graphicFrame>
        <p:nvGraphicFramePr>
          <p:cNvPr id="7" name="Chart 6">
            <a:extLst>
              <a:ext uri="{FF2B5EF4-FFF2-40B4-BE49-F238E27FC236}">
                <a16:creationId xmlns:a16="http://schemas.microsoft.com/office/drawing/2014/main" id="{BE5DDFC2-D0B0-4A1A-9B06-3A30FCE61F22}"/>
              </a:ext>
            </a:extLst>
          </p:cNvPr>
          <p:cNvGraphicFramePr/>
          <p:nvPr>
            <p:extLst>
              <p:ext uri="{D42A27DB-BD31-4B8C-83A1-F6EECF244321}">
                <p14:modId xmlns:p14="http://schemas.microsoft.com/office/powerpoint/2010/main" val="350039997"/>
              </p:ext>
            </p:extLst>
          </p:nvPr>
        </p:nvGraphicFramePr>
        <p:xfrm>
          <a:off x="1519238" y="3400426"/>
          <a:ext cx="6105525" cy="345757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3">
            <a:extLst>
              <a:ext uri="{FF2B5EF4-FFF2-40B4-BE49-F238E27FC236}">
                <a16:creationId xmlns:a16="http://schemas.microsoft.com/office/drawing/2014/main" id="{C3F45ED9-3167-41E1-8C9A-2939B2B29011}"/>
              </a:ext>
            </a:extLst>
          </p:cNvPr>
          <p:cNvSpPr>
            <a:spLocks noGrp="1"/>
          </p:cNvSpPr>
          <p:nvPr>
            <p:ph type="sldNum" sz="quarter" idx="12"/>
          </p:nvPr>
        </p:nvSpPr>
        <p:spPr>
          <a:xfrm>
            <a:off x="6740582" y="63118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27DEE-8029-4AAF-9F47-C97C4D2172BB}" type="slidenum">
              <a:rPr kumimoji="0" lang="en-US" sz="1200" b="1" i="0" u="none" strike="noStrike" kern="1200" cap="none" spc="0" normalizeH="0" baseline="0" noProof="0" smtClean="0">
                <a:ln>
                  <a:noFill/>
                </a:ln>
                <a:solidFill>
                  <a:srgbClr val="969999"/>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srgbClr val="969999"/>
              </a:solidFill>
              <a:effectLst/>
              <a:uLnTx/>
              <a:uFillTx/>
              <a:latin typeface="Proxima Nova Rg" panose="02000506030000020004" pitchFamily="50" charset="0"/>
              <a:ea typeface="+mn-ea"/>
              <a:cs typeface="+mn-cs"/>
            </a:endParaRPr>
          </a:p>
        </p:txBody>
      </p:sp>
      <p:graphicFrame>
        <p:nvGraphicFramePr>
          <p:cNvPr id="4" name="Table 4">
            <a:extLst>
              <a:ext uri="{FF2B5EF4-FFF2-40B4-BE49-F238E27FC236}">
                <a16:creationId xmlns:a16="http://schemas.microsoft.com/office/drawing/2014/main" id="{A707F2F0-6341-4A27-AC1F-EC5AD3C028F0}"/>
              </a:ext>
            </a:extLst>
          </p:cNvPr>
          <p:cNvGraphicFramePr>
            <a:graphicFrameLocks noGrp="1"/>
          </p:cNvGraphicFramePr>
          <p:nvPr>
            <p:extLst>
              <p:ext uri="{D42A27DB-BD31-4B8C-83A1-F6EECF244321}">
                <p14:modId xmlns:p14="http://schemas.microsoft.com/office/powerpoint/2010/main" val="2506866776"/>
              </p:ext>
            </p:extLst>
          </p:nvPr>
        </p:nvGraphicFramePr>
        <p:xfrm>
          <a:off x="5055619" y="1189641"/>
          <a:ext cx="3742363" cy="2239359"/>
        </p:xfrm>
        <a:graphic>
          <a:graphicData uri="http://schemas.openxmlformats.org/drawingml/2006/table">
            <a:tbl>
              <a:tblPr firstRow="1" bandRow="1">
                <a:tableStyleId>{5C22544A-7EE6-4342-B048-85BDC9FD1C3A}</a:tableStyleId>
              </a:tblPr>
              <a:tblGrid>
                <a:gridCol w="1942363">
                  <a:extLst>
                    <a:ext uri="{9D8B030D-6E8A-4147-A177-3AD203B41FA5}">
                      <a16:colId xmlns:a16="http://schemas.microsoft.com/office/drawing/2014/main" val="1720254007"/>
                    </a:ext>
                  </a:extLst>
                </a:gridCol>
                <a:gridCol w="1800000">
                  <a:extLst>
                    <a:ext uri="{9D8B030D-6E8A-4147-A177-3AD203B41FA5}">
                      <a16:colId xmlns:a16="http://schemas.microsoft.com/office/drawing/2014/main" val="2832226306"/>
                    </a:ext>
                  </a:extLst>
                </a:gridCol>
              </a:tblGrid>
              <a:tr h="370840">
                <a:tc>
                  <a:txBody>
                    <a:bodyPr/>
                    <a:lstStyle/>
                    <a:p>
                      <a:endParaRPr lang="en-US" sz="1600" dirty="0"/>
                    </a:p>
                  </a:txBody>
                  <a:tcPr/>
                </a:tc>
                <a:tc>
                  <a:txBody>
                    <a:bodyPr/>
                    <a:lstStyle/>
                    <a:p>
                      <a:r>
                        <a:rPr lang="en-US" sz="1600"/>
                        <a:t>$ Million</a:t>
                      </a:r>
                      <a:endParaRPr lang="en-US" sz="1600" dirty="0"/>
                    </a:p>
                  </a:txBody>
                  <a:tcPr/>
                </a:tc>
                <a:extLst>
                  <a:ext uri="{0D108BD9-81ED-4DB2-BD59-A6C34878D82A}">
                    <a16:rowId xmlns:a16="http://schemas.microsoft.com/office/drawing/2014/main" val="1295627709"/>
                  </a:ext>
                </a:extLst>
              </a:tr>
              <a:tr h="370840">
                <a:tc>
                  <a:txBody>
                    <a:bodyPr/>
                    <a:lstStyle/>
                    <a:p>
                      <a:r>
                        <a:rPr lang="en-US" sz="1600"/>
                        <a:t>Revenue</a:t>
                      </a:r>
                      <a:endParaRPr lang="en-US" sz="1600" dirty="0"/>
                    </a:p>
                  </a:txBody>
                  <a:tcPr/>
                </a:tc>
                <a:tc>
                  <a:txBody>
                    <a:bodyPr/>
                    <a:lstStyle/>
                    <a:p>
                      <a:r>
                        <a:rPr lang="en-US" sz="1600"/>
                        <a:t> $6.3</a:t>
                      </a:r>
                      <a:endParaRPr lang="en-US" sz="1600" dirty="0"/>
                    </a:p>
                  </a:txBody>
                  <a:tcPr/>
                </a:tc>
                <a:extLst>
                  <a:ext uri="{0D108BD9-81ED-4DB2-BD59-A6C34878D82A}">
                    <a16:rowId xmlns:a16="http://schemas.microsoft.com/office/drawing/2014/main" val="3339896987"/>
                  </a:ext>
                </a:extLst>
              </a:tr>
              <a:tr h="370840">
                <a:tc>
                  <a:txBody>
                    <a:bodyPr/>
                    <a:lstStyle/>
                    <a:p>
                      <a:r>
                        <a:rPr lang="en-US" sz="1600"/>
                        <a:t>Operating Expenses</a:t>
                      </a:r>
                      <a:endParaRPr lang="en-US" sz="1600" dirty="0"/>
                    </a:p>
                  </a:txBody>
                  <a:tcPr/>
                </a:tc>
                <a:tc>
                  <a:txBody>
                    <a:bodyPr/>
                    <a:lstStyle/>
                    <a:p>
                      <a:r>
                        <a:rPr lang="en-US" sz="1600" u="sng"/>
                        <a:t>  (3.5)</a:t>
                      </a:r>
                    </a:p>
                  </a:txBody>
                  <a:tcPr/>
                </a:tc>
                <a:extLst>
                  <a:ext uri="{0D108BD9-81ED-4DB2-BD59-A6C34878D82A}">
                    <a16:rowId xmlns:a16="http://schemas.microsoft.com/office/drawing/2014/main" val="753994378"/>
                  </a:ext>
                </a:extLst>
              </a:tr>
              <a:tr h="370840">
                <a:tc>
                  <a:txBody>
                    <a:bodyPr/>
                    <a:lstStyle/>
                    <a:p>
                      <a:r>
                        <a:rPr lang="en-US" sz="1600"/>
                        <a:t>Net Revenue</a:t>
                      </a:r>
                      <a:endParaRPr lang="en-US" sz="1600" dirty="0"/>
                    </a:p>
                  </a:txBody>
                  <a:tcPr/>
                </a:tc>
                <a:tc>
                  <a:txBody>
                    <a:bodyPr/>
                    <a:lstStyle/>
                    <a:p>
                      <a:r>
                        <a:rPr lang="en-US" sz="1600"/>
                        <a:t>   2.8</a:t>
                      </a:r>
                      <a:endParaRPr lang="en-US" sz="1600" dirty="0"/>
                    </a:p>
                  </a:txBody>
                  <a:tcPr/>
                </a:tc>
                <a:extLst>
                  <a:ext uri="{0D108BD9-81ED-4DB2-BD59-A6C34878D82A}">
                    <a16:rowId xmlns:a16="http://schemas.microsoft.com/office/drawing/2014/main" val="1698347229"/>
                  </a:ext>
                </a:extLst>
              </a:tr>
              <a:tr h="378000">
                <a:tc>
                  <a:txBody>
                    <a:bodyPr/>
                    <a:lstStyle/>
                    <a:p>
                      <a:r>
                        <a:rPr lang="en-US" sz="1600"/>
                        <a:t>Debt Service</a:t>
                      </a:r>
                      <a:endParaRPr lang="en-US" sz="1600" dirty="0"/>
                    </a:p>
                  </a:txBody>
                  <a:tcPr/>
                </a:tc>
                <a:tc>
                  <a:txBody>
                    <a:bodyPr/>
                    <a:lstStyle/>
                    <a:p>
                      <a:r>
                        <a:rPr lang="en-US" sz="1600" dirty="0"/>
                        <a:t>  </a:t>
                      </a:r>
                      <a:r>
                        <a:rPr lang="en-US" sz="1600" u="sng"/>
                        <a:t>(1.4)</a:t>
                      </a:r>
                    </a:p>
                  </a:txBody>
                  <a:tcPr/>
                </a:tc>
                <a:extLst>
                  <a:ext uri="{0D108BD9-81ED-4DB2-BD59-A6C34878D82A}">
                    <a16:rowId xmlns:a16="http://schemas.microsoft.com/office/drawing/2014/main" val="2215026784"/>
                  </a:ext>
                </a:extLst>
              </a:tr>
              <a:tr h="377999">
                <a:tc>
                  <a:txBody>
                    <a:bodyPr/>
                    <a:lstStyle/>
                    <a:p>
                      <a:pPr lvl="0">
                        <a:buNone/>
                      </a:pPr>
                      <a:r>
                        <a:rPr lang="en-US" sz="1600"/>
                        <a:t>Net Available </a:t>
                      </a:r>
                      <a:endParaRPr lang="en-US" sz="1600" dirty="0"/>
                    </a:p>
                  </a:txBody>
                  <a:tcPr/>
                </a:tc>
                <a:tc>
                  <a:txBody>
                    <a:bodyPr/>
                    <a:lstStyle/>
                    <a:p>
                      <a:pPr lvl="0">
                        <a:buNone/>
                      </a:pPr>
                      <a:r>
                        <a:rPr lang="en-US" sz="1600"/>
                        <a:t> $1.4 Million</a:t>
                      </a:r>
                      <a:endParaRPr lang="en-US" sz="1600" dirty="0"/>
                    </a:p>
                  </a:txBody>
                  <a:tcPr/>
                </a:tc>
                <a:extLst>
                  <a:ext uri="{0D108BD9-81ED-4DB2-BD59-A6C34878D82A}">
                    <a16:rowId xmlns:a16="http://schemas.microsoft.com/office/drawing/2014/main" val="2122486590"/>
                  </a:ext>
                </a:extLst>
              </a:tr>
            </a:tbl>
          </a:graphicData>
        </a:graphic>
      </p:graphicFrame>
    </p:spTree>
    <p:extLst>
      <p:ext uri="{BB962C8B-B14F-4D97-AF65-F5344CB8AC3E}">
        <p14:creationId xmlns:p14="http://schemas.microsoft.com/office/powerpoint/2010/main" val="13195210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DAF179B2E8BA4EA04F3865D3063B0B" ma:contentTypeVersion="13" ma:contentTypeDescription="Create a new document." ma:contentTypeScope="" ma:versionID="00fa68619f29bebd5ac4c37acb53f147">
  <xsd:schema xmlns:xsd="http://www.w3.org/2001/XMLSchema" xmlns:xs="http://www.w3.org/2001/XMLSchema" xmlns:p="http://schemas.microsoft.com/office/2006/metadata/properties" xmlns:ns2="b2555bd6-d4fe-43ad-8fd3-b2942202274f" xmlns:ns3="8d804f8f-0c5d-4f18-894f-407613ea7786" targetNamespace="http://schemas.microsoft.com/office/2006/metadata/properties" ma:root="true" ma:fieldsID="8c1bc45039ee772e09a64cbd67fb2028" ns2:_="" ns3:_="">
    <xsd:import namespace="b2555bd6-d4fe-43ad-8fd3-b2942202274f"/>
    <xsd:import namespace="8d804f8f-0c5d-4f18-894f-407613ea778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555bd6-d4fe-43ad-8fd3-b2942202274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d804f8f-0c5d-4f18-894f-407613ea778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2555bd6-d4fe-43ad-8fd3-b2942202274f">
      <UserInfo>
        <DisplayName>Donna Cox</DisplayName>
        <AccountId>57</AccountId>
        <AccountType/>
      </UserInfo>
    </SharedWithUsers>
  </documentManagement>
</p:properties>
</file>

<file path=customXml/itemProps1.xml><?xml version="1.0" encoding="utf-8"?>
<ds:datastoreItem xmlns:ds="http://schemas.openxmlformats.org/officeDocument/2006/customXml" ds:itemID="{806AA1DC-AB69-4B2E-B150-850A647A5B3B}">
  <ds:schemaRefs>
    <ds:schemaRef ds:uri="8d804f8f-0c5d-4f18-894f-407613ea7786"/>
    <ds:schemaRef ds:uri="b2555bd6-d4fe-43ad-8fd3-b294220227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F4D5FE-2D12-4A1D-BBE7-2C90FD66ACF6}">
  <ds:schemaRefs>
    <ds:schemaRef ds:uri="http://schemas.microsoft.com/sharepoint/v3/contenttype/forms"/>
  </ds:schemaRefs>
</ds:datastoreItem>
</file>

<file path=customXml/itemProps3.xml><?xml version="1.0" encoding="utf-8"?>
<ds:datastoreItem xmlns:ds="http://schemas.openxmlformats.org/officeDocument/2006/customXml" ds:itemID="{3DEE19F0-51E1-4A64-84B7-B2F421E66218}">
  <ds:schemaRefs>
    <ds:schemaRef ds:uri="8d804f8f-0c5d-4f18-894f-407613ea7786"/>
    <ds:schemaRef ds:uri="b2555bd6-d4fe-43ad-8fd3-b294220227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49</Slides>
  <Notes>0</Notes>
  <HiddenSlides>0</HiddenSlide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t</vt:lpstr>
      <vt:lpstr>RevPlan and (Expected) Loss of Revenue during COVID-19</vt:lpstr>
      <vt:lpstr>Loss of Revenue during COVID</vt:lpstr>
      <vt:lpstr>Financial Plan Dashboard</vt:lpstr>
      <vt:lpstr>PowerPoint Presentation</vt:lpstr>
      <vt:lpstr>Why is capital funding so difficult? </vt:lpstr>
      <vt:lpstr>Capital Finance Planning</vt:lpstr>
      <vt:lpstr>Capital Finance Planning (cont’d.)</vt:lpstr>
      <vt:lpstr>Capital Finance Planning for XYZ Utility</vt:lpstr>
      <vt:lpstr>Anywhere Utility Funding by Year</vt:lpstr>
      <vt:lpstr>Debt </vt:lpstr>
      <vt:lpstr>Debt (cont’d.)</vt:lpstr>
      <vt:lpstr>Debt (cont’d.)</vt:lpstr>
      <vt:lpstr>PowerPoint Presentation</vt:lpstr>
      <vt:lpstr>Genesis of the Project</vt:lpstr>
      <vt:lpstr>Project Goals</vt:lpstr>
      <vt:lpstr>Software Project Process</vt:lpstr>
      <vt:lpstr>PowerPoint Presentation</vt:lpstr>
      <vt:lpstr>Overview</vt:lpstr>
      <vt:lpstr>Data Entry</vt:lpstr>
      <vt:lpstr>System Statistics </vt:lpstr>
      <vt:lpstr>Data Entry</vt:lpstr>
      <vt:lpstr>Capital Financing Plan</vt:lpstr>
      <vt:lpstr>Assets</vt:lpstr>
      <vt:lpstr>Existing Debt</vt:lpstr>
      <vt:lpstr>Operating Expenses &amp; Maintenance</vt:lpstr>
      <vt:lpstr>Operating Expenses &amp; Maintenance (cont’d.)</vt:lpstr>
      <vt:lpstr>Operating Expenses &amp; Maintenance (cont’d.)</vt:lpstr>
      <vt:lpstr>Capital Improvement Plan</vt:lpstr>
      <vt:lpstr>Capital Improvement Plan (cont’d.)</vt:lpstr>
      <vt:lpstr>Capital Improvement Plan (cont’d.)</vt:lpstr>
      <vt:lpstr>Anticipated Loans</vt:lpstr>
      <vt:lpstr>Anticipated Loans (cont’d.)</vt:lpstr>
      <vt:lpstr>Anticipated Loans (cont’d.)</vt:lpstr>
      <vt:lpstr>Rates &amp; Revenue</vt:lpstr>
      <vt:lpstr>Utility Reserves</vt:lpstr>
      <vt:lpstr>Utility Reserves (cont’d.)</vt:lpstr>
      <vt:lpstr>Output</vt:lpstr>
      <vt:lpstr>Dashboard</vt:lpstr>
      <vt:lpstr>Dashboard (cont’d.)</vt:lpstr>
      <vt:lpstr>Dashboard (cont’d.)</vt:lpstr>
      <vt:lpstr>Dashboard (cont’d.)</vt:lpstr>
      <vt:lpstr>Tabular Schedules</vt:lpstr>
      <vt:lpstr>Dashboard</vt:lpstr>
      <vt:lpstr>Tabular Schedules</vt:lpstr>
      <vt:lpstr>Tabular Schedules (cont’d.)</vt:lpstr>
      <vt:lpstr>Florida Utilities using RevPlan</vt:lpstr>
      <vt:lpstr>Resources</vt:lpstr>
      <vt:lpstr>CONTACTS  Tony Hairston 407 960 1811 / ahairston@raftelis.com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RevPlan FRWA Conference (August 2019)</dc:title>
  <dc:creator>Tony Hairston</dc:creator>
  <cp:keywords>Raftelis;RevPlan;FRWA;conference;2019</cp:keywords>
  <cp:revision>267</cp:revision>
  <cp:lastPrinted>2019-08-06T11:57:10Z</cp:lastPrinted>
  <dcterms:created xsi:type="dcterms:W3CDTF">2018-01-18T21:26:19Z</dcterms:created>
  <dcterms:modified xsi:type="dcterms:W3CDTF">2021-07-30T21:00:25Z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0x010100ECDAF179B2E8BA4EA04F3865D3063B0B</vt:lpwstr>
  </property>
</Properties>
</file>