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28"/>
  </p:notesMasterIdLst>
  <p:handoutMasterIdLst>
    <p:handoutMasterId r:id="rId29"/>
  </p:handoutMasterIdLst>
  <p:sldIdLst>
    <p:sldId id="282" r:id="rId2"/>
    <p:sldId id="398" r:id="rId3"/>
    <p:sldId id="379" r:id="rId4"/>
    <p:sldId id="394" r:id="rId5"/>
    <p:sldId id="350" r:id="rId6"/>
    <p:sldId id="351" r:id="rId7"/>
    <p:sldId id="353" r:id="rId8"/>
    <p:sldId id="349" r:id="rId9"/>
    <p:sldId id="354" r:id="rId10"/>
    <p:sldId id="396" r:id="rId11"/>
    <p:sldId id="356" r:id="rId12"/>
    <p:sldId id="357" r:id="rId13"/>
    <p:sldId id="397" r:id="rId14"/>
    <p:sldId id="361" r:id="rId15"/>
    <p:sldId id="362" r:id="rId16"/>
    <p:sldId id="364" r:id="rId17"/>
    <p:sldId id="363" r:id="rId18"/>
    <p:sldId id="365" r:id="rId19"/>
    <p:sldId id="366" r:id="rId20"/>
    <p:sldId id="368" r:id="rId21"/>
    <p:sldId id="369" r:id="rId22"/>
    <p:sldId id="370" r:id="rId23"/>
    <p:sldId id="371" r:id="rId24"/>
    <p:sldId id="372" r:id="rId25"/>
    <p:sldId id="309" r:id="rId26"/>
    <p:sldId id="32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ley Epperly" initials="SE" lastIdx="5" clrIdx="0">
    <p:extLst>
      <p:ext uri="{19B8F6BF-5375-455C-9EA6-DF929625EA0E}">
        <p15:presenceInfo xmlns:p15="http://schemas.microsoft.com/office/powerpoint/2012/main" userId="af35edf3a86538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06" d="100"/>
          <a:sy n="106" d="100"/>
        </p:scale>
        <p:origin x="78" y="9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BD4C97-A6F7-422A-807F-5F04FDF263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587775-0DCD-4F44-BB44-8F1ED14EE6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5CEBDA-A271-42A7-A150-70868F09840D}" type="datetimeFigureOut">
              <a:rPr lang="en-US" smtClean="0"/>
              <a:t>7/28/2021</a:t>
            </a:fld>
            <a:endParaRPr lang="en-US"/>
          </a:p>
        </p:txBody>
      </p:sp>
      <p:sp>
        <p:nvSpPr>
          <p:cNvPr id="4" name="Footer Placeholder 3">
            <a:extLst>
              <a:ext uri="{FF2B5EF4-FFF2-40B4-BE49-F238E27FC236}">
                <a16:creationId xmlns:a16="http://schemas.microsoft.com/office/drawing/2014/main" id="{43B07BF1-48F7-4045-86D7-9D94270A0C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26A879-DEF7-4521-8ABB-12284E2AFD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8AF3AC-56AF-4079-B0A7-6E908FDB73DB}" type="slidenum">
              <a:rPr lang="en-US" smtClean="0"/>
              <a:t>‹#›</a:t>
            </a:fld>
            <a:endParaRPr lang="en-US"/>
          </a:p>
        </p:txBody>
      </p:sp>
    </p:spTree>
    <p:extLst>
      <p:ext uri="{BB962C8B-B14F-4D97-AF65-F5344CB8AC3E}">
        <p14:creationId xmlns:p14="http://schemas.microsoft.com/office/powerpoint/2010/main" val="19820036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FBEA1-88CC-47EF-82C4-66549421E626}"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F9D0A-3FED-47CB-9B7B-DDF2552784FC}" type="slidenum">
              <a:rPr lang="en-US" smtClean="0"/>
              <a:t>‹#›</a:t>
            </a:fld>
            <a:endParaRPr lang="en-US"/>
          </a:p>
        </p:txBody>
      </p:sp>
    </p:spTree>
    <p:extLst>
      <p:ext uri="{BB962C8B-B14F-4D97-AF65-F5344CB8AC3E}">
        <p14:creationId xmlns:p14="http://schemas.microsoft.com/office/powerpoint/2010/main" val="33839419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F9D0A-3FED-47CB-9B7B-DDF2552784FC}" type="slidenum">
              <a:rPr lang="en-US" smtClean="0"/>
              <a:t>1</a:t>
            </a:fld>
            <a:endParaRPr lang="en-US"/>
          </a:p>
        </p:txBody>
      </p:sp>
    </p:spTree>
    <p:extLst>
      <p:ext uri="{BB962C8B-B14F-4D97-AF65-F5344CB8AC3E}">
        <p14:creationId xmlns:p14="http://schemas.microsoft.com/office/powerpoint/2010/main" val="1775503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104EFC8A-2FBE-439D-9E29-16AF08C223AA}"/>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6AD01371-451C-437B-926E-E92BC859774E}"/>
              </a:ext>
            </a:extLst>
          </p:cNvPr>
          <p:cNvSpPr>
            <a:spLocks noGrp="1"/>
          </p:cNvSpPr>
          <p:nvPr>
            <p:ph type="body" idx="1"/>
          </p:nvPr>
        </p:nvSpPr>
        <p:spPr>
          <a:xfrm>
            <a:off x="935038" y="4414838"/>
            <a:ext cx="5140325" cy="3586162"/>
          </a:xfrm>
          <a:noFill/>
        </p:spPr>
        <p:txBody>
          <a:bodyPr/>
          <a:lstStyle/>
          <a:p>
            <a:r>
              <a:rPr lang="en-US" altLang="en-US" sz="2400" dirty="0"/>
              <a:t>Values are approximate</a:t>
            </a:r>
          </a:p>
          <a:p>
            <a:r>
              <a:rPr lang="en-US" altLang="en-US" sz="2400" dirty="0"/>
              <a:t>For a 8” pipe, 1,000 ft long pipe, how many gallons would I flush for 3 volumes?</a:t>
            </a:r>
          </a:p>
          <a:p>
            <a:r>
              <a:rPr lang="en-US" altLang="en-US" sz="2400" dirty="0"/>
              <a:t>(2,611 gals)(3) = 7,833 gallons ~ 8,000 gals </a:t>
            </a:r>
          </a:p>
        </p:txBody>
      </p:sp>
      <p:sp>
        <p:nvSpPr>
          <p:cNvPr id="97284" name="Header Placeholder 3">
            <a:extLst>
              <a:ext uri="{FF2B5EF4-FFF2-40B4-BE49-F238E27FC236}">
                <a16:creationId xmlns:a16="http://schemas.microsoft.com/office/drawing/2014/main" id="{2C96EA53-6E51-48FB-9BB1-3AC04A9F0631}"/>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97285" name="Date Placeholder 4">
            <a:extLst>
              <a:ext uri="{FF2B5EF4-FFF2-40B4-BE49-F238E27FC236}">
                <a16:creationId xmlns:a16="http://schemas.microsoft.com/office/drawing/2014/main" id="{F2E34FC4-3E01-4B14-A3D0-DF6FD2360CB8}"/>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65A29B9A-6A30-4AB4-AF81-CFE12E43A33E}"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7286" name="Footer Placeholder 5">
            <a:extLst>
              <a:ext uri="{FF2B5EF4-FFF2-40B4-BE49-F238E27FC236}">
                <a16:creationId xmlns:a16="http://schemas.microsoft.com/office/drawing/2014/main" id="{2E34E13B-2837-4EF5-A897-0174C50F23AA}"/>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7287" name="Slide Number Placeholder 6">
            <a:extLst>
              <a:ext uri="{FF2B5EF4-FFF2-40B4-BE49-F238E27FC236}">
                <a16:creationId xmlns:a16="http://schemas.microsoft.com/office/drawing/2014/main" id="{44DC4192-4540-4A9D-ABB1-4034E8C70BEE}"/>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EB9E3721-77F5-4046-B5F5-99AD6C7EDF2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25443BA5-504E-402D-A6BE-29467B8A2091}"/>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2898366E-EA76-4439-A3B0-FA062B304100}"/>
              </a:ext>
            </a:extLst>
          </p:cNvPr>
          <p:cNvSpPr>
            <a:spLocks noGrp="1"/>
          </p:cNvSpPr>
          <p:nvPr>
            <p:ph type="body" idx="1"/>
          </p:nvPr>
        </p:nvSpPr>
        <p:spPr/>
        <p:txBody>
          <a:bodyPr/>
          <a:lstStyle/>
          <a:p>
            <a:pPr>
              <a:defRPr/>
            </a:pPr>
            <a:r>
              <a:rPr lang="en-US" sz="2000" b="1" dirty="0"/>
              <a:t>How often to flush</a:t>
            </a:r>
            <a:endParaRPr lang="en-US" sz="2000" dirty="0"/>
          </a:p>
          <a:p>
            <a:pPr marL="171450" indent="-171450">
              <a:buFont typeface="Arial" pitchFamily="34" charset="0"/>
              <a:buChar char="•"/>
              <a:defRPr/>
            </a:pPr>
            <a:r>
              <a:rPr lang="en-US" sz="2000" dirty="0"/>
              <a:t>Monthly, quarterly, semiannually, yearly, etc. </a:t>
            </a:r>
          </a:p>
          <a:p>
            <a:pPr marL="171450" indent="-171450">
              <a:buFont typeface="Arial" pitchFamily="34" charset="0"/>
              <a:buChar char="•"/>
              <a:defRPr/>
            </a:pPr>
            <a:r>
              <a:rPr lang="en-US" sz="2000" dirty="0"/>
              <a:t>Seasonally, usually spring or fall for large areas </a:t>
            </a:r>
          </a:p>
          <a:p>
            <a:pPr marL="171450" indent="-171450">
              <a:buFont typeface="Arial" pitchFamily="34" charset="0"/>
              <a:buChar char="•"/>
              <a:defRPr/>
            </a:pPr>
            <a:r>
              <a:rPr lang="en-US" sz="2000" dirty="0"/>
              <a:t>Before and after main disinfection </a:t>
            </a:r>
          </a:p>
          <a:p>
            <a:pPr marL="171450" indent="-171450">
              <a:buFont typeface="Arial" pitchFamily="34" charset="0"/>
              <a:buChar char="•"/>
              <a:defRPr/>
            </a:pPr>
            <a:r>
              <a:rPr lang="en-US" sz="2000" dirty="0"/>
              <a:t>In response to complaints </a:t>
            </a:r>
          </a:p>
          <a:p>
            <a:pPr marL="171450" indent="-171450">
              <a:buFont typeface="Arial" pitchFamily="34" charset="0"/>
              <a:buChar char="•"/>
              <a:defRPr/>
            </a:pPr>
            <a:r>
              <a:rPr lang="en-US" sz="2000" dirty="0"/>
              <a:t>In response to regulatory violations (i.e., high bacterial counts or low chlorine residual) </a:t>
            </a:r>
          </a:p>
          <a:p>
            <a:pPr marL="171450" indent="-171450">
              <a:buFont typeface="Arial" pitchFamily="34" charset="0"/>
              <a:buChar char="•"/>
              <a:defRPr/>
            </a:pPr>
            <a:r>
              <a:rPr lang="en-US" sz="2000" dirty="0"/>
              <a:t>Coincides with related programs (i.e., fire hydrant testing or valve inspection programs) </a:t>
            </a:r>
          </a:p>
          <a:p>
            <a:pPr>
              <a:defRPr/>
            </a:pPr>
            <a:endParaRPr lang="en-US" sz="2000" dirty="0"/>
          </a:p>
        </p:txBody>
      </p:sp>
      <p:sp>
        <p:nvSpPr>
          <p:cNvPr id="99332" name="Header Placeholder 3">
            <a:extLst>
              <a:ext uri="{FF2B5EF4-FFF2-40B4-BE49-F238E27FC236}">
                <a16:creationId xmlns:a16="http://schemas.microsoft.com/office/drawing/2014/main" id="{7DC8A9CB-4C4D-4847-B76B-73BF79F85B52}"/>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99333" name="Date Placeholder 4">
            <a:extLst>
              <a:ext uri="{FF2B5EF4-FFF2-40B4-BE49-F238E27FC236}">
                <a16:creationId xmlns:a16="http://schemas.microsoft.com/office/drawing/2014/main" id="{5AA08CFD-685D-4B52-863F-CECEAB5A6795}"/>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9678603B-23F9-4A44-B02A-F05895602E62}"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9334" name="Footer Placeholder 5">
            <a:extLst>
              <a:ext uri="{FF2B5EF4-FFF2-40B4-BE49-F238E27FC236}">
                <a16:creationId xmlns:a16="http://schemas.microsoft.com/office/drawing/2014/main" id="{EF59C415-8D6D-4E6B-9065-9F6A87979F99}"/>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9335" name="Slide Number Placeholder 6">
            <a:extLst>
              <a:ext uri="{FF2B5EF4-FFF2-40B4-BE49-F238E27FC236}">
                <a16:creationId xmlns:a16="http://schemas.microsoft.com/office/drawing/2014/main" id="{0DB3D076-47BC-485A-97E1-3E261BBACFF9}"/>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A7429C61-7315-4783-AB35-BF57659C993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F2DB07E8-D4E1-448B-A267-24FBA064DFAF}"/>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61EA6975-6FF2-4DBE-BFB0-6FE1B1BD672B}"/>
              </a:ext>
            </a:extLst>
          </p:cNvPr>
          <p:cNvSpPr>
            <a:spLocks noGrp="1"/>
          </p:cNvSpPr>
          <p:nvPr>
            <p:ph type="body" idx="1"/>
          </p:nvPr>
        </p:nvSpPr>
        <p:spPr>
          <a:noFill/>
        </p:spPr>
        <p:txBody>
          <a:bodyPr/>
          <a:lstStyle/>
          <a:p>
            <a:endParaRPr lang="en-US" altLang="en-US"/>
          </a:p>
        </p:txBody>
      </p:sp>
      <p:sp>
        <p:nvSpPr>
          <p:cNvPr id="101380" name="Header Placeholder 3">
            <a:extLst>
              <a:ext uri="{FF2B5EF4-FFF2-40B4-BE49-F238E27FC236}">
                <a16:creationId xmlns:a16="http://schemas.microsoft.com/office/drawing/2014/main" id="{4A9BD9CD-C905-47A8-9EB8-024572F7429D}"/>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01381" name="Date Placeholder 4">
            <a:extLst>
              <a:ext uri="{FF2B5EF4-FFF2-40B4-BE49-F238E27FC236}">
                <a16:creationId xmlns:a16="http://schemas.microsoft.com/office/drawing/2014/main" id="{356558F6-0114-468D-A74A-AB682E277328}"/>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4417D45D-36D4-49D7-A1EB-1805A6EF472B}"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82" name="Footer Placeholder 5">
            <a:extLst>
              <a:ext uri="{FF2B5EF4-FFF2-40B4-BE49-F238E27FC236}">
                <a16:creationId xmlns:a16="http://schemas.microsoft.com/office/drawing/2014/main" id="{B07D3A6B-0AE9-4A33-A284-57370F729F05}"/>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83" name="Slide Number Placeholder 6">
            <a:extLst>
              <a:ext uri="{FF2B5EF4-FFF2-40B4-BE49-F238E27FC236}">
                <a16:creationId xmlns:a16="http://schemas.microsoft.com/office/drawing/2014/main" id="{0247473B-69DF-4821-8E34-3465E0DF17F0}"/>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BA561470-2F7C-4DF6-985A-22D1783E350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D15DEDC5-0934-4DA7-9BD5-051B8FA97C11}"/>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677B3E04-EA2F-40BC-83A3-8D499BC66099}"/>
              </a:ext>
            </a:extLst>
          </p:cNvPr>
          <p:cNvSpPr>
            <a:spLocks noGrp="1"/>
          </p:cNvSpPr>
          <p:nvPr>
            <p:ph type="body" idx="1"/>
          </p:nvPr>
        </p:nvSpPr>
        <p:spPr>
          <a:noFill/>
        </p:spPr>
        <p:txBody>
          <a:bodyPr/>
          <a:lstStyle/>
          <a:p>
            <a:endParaRPr lang="en-US" altLang="en-US"/>
          </a:p>
        </p:txBody>
      </p:sp>
      <p:sp>
        <p:nvSpPr>
          <p:cNvPr id="103428" name="Header Placeholder 3">
            <a:extLst>
              <a:ext uri="{FF2B5EF4-FFF2-40B4-BE49-F238E27FC236}">
                <a16:creationId xmlns:a16="http://schemas.microsoft.com/office/drawing/2014/main" id="{AB91C024-B7E1-4FD3-BFCD-1B8000771BCE}"/>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03429" name="Date Placeholder 4">
            <a:extLst>
              <a:ext uri="{FF2B5EF4-FFF2-40B4-BE49-F238E27FC236}">
                <a16:creationId xmlns:a16="http://schemas.microsoft.com/office/drawing/2014/main" id="{98B21B7B-DA24-4E46-811C-FCE14C223147}"/>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4EB28BBC-2C96-4FA8-86B2-444269A77370}"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430" name="Footer Placeholder 5">
            <a:extLst>
              <a:ext uri="{FF2B5EF4-FFF2-40B4-BE49-F238E27FC236}">
                <a16:creationId xmlns:a16="http://schemas.microsoft.com/office/drawing/2014/main" id="{29186FE1-A610-43D2-AC00-C23632042413}"/>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431" name="Slide Number Placeholder 6">
            <a:extLst>
              <a:ext uri="{FF2B5EF4-FFF2-40B4-BE49-F238E27FC236}">
                <a16:creationId xmlns:a16="http://schemas.microsoft.com/office/drawing/2014/main" id="{0B19A360-82B5-43AF-8636-B725F5AE573D}"/>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DAA61DCC-C8EA-4F7E-80F3-01FEBBD8F91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81B29FB4-E835-422D-B77F-207EACB17ACF}"/>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0E917DEE-5DEA-48AE-936C-0E4CA9EF2AE5}"/>
              </a:ext>
            </a:extLst>
          </p:cNvPr>
          <p:cNvSpPr>
            <a:spLocks noGrp="1"/>
          </p:cNvSpPr>
          <p:nvPr>
            <p:ph type="body" idx="1"/>
          </p:nvPr>
        </p:nvSpPr>
        <p:spPr>
          <a:noFill/>
        </p:spPr>
        <p:txBody>
          <a:bodyPr/>
          <a:lstStyle/>
          <a:p>
            <a:endParaRPr lang="en-US" altLang="en-US"/>
          </a:p>
        </p:txBody>
      </p:sp>
      <p:sp>
        <p:nvSpPr>
          <p:cNvPr id="105476" name="Header Placeholder 3">
            <a:extLst>
              <a:ext uri="{FF2B5EF4-FFF2-40B4-BE49-F238E27FC236}">
                <a16:creationId xmlns:a16="http://schemas.microsoft.com/office/drawing/2014/main" id="{D4F5F709-92D4-4BDC-AC70-EEB0351196F7}"/>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05477" name="Date Placeholder 4">
            <a:extLst>
              <a:ext uri="{FF2B5EF4-FFF2-40B4-BE49-F238E27FC236}">
                <a16:creationId xmlns:a16="http://schemas.microsoft.com/office/drawing/2014/main" id="{0F028176-64E1-49B0-A333-4AFD6C51B240}"/>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C005549F-6F5A-4A4A-8423-B93D60078E7D}"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5478" name="Footer Placeholder 5">
            <a:extLst>
              <a:ext uri="{FF2B5EF4-FFF2-40B4-BE49-F238E27FC236}">
                <a16:creationId xmlns:a16="http://schemas.microsoft.com/office/drawing/2014/main" id="{EAA6CFAC-8237-453A-B5B4-4CBEC66DA242}"/>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5479" name="Slide Number Placeholder 6">
            <a:extLst>
              <a:ext uri="{FF2B5EF4-FFF2-40B4-BE49-F238E27FC236}">
                <a16:creationId xmlns:a16="http://schemas.microsoft.com/office/drawing/2014/main" id="{27248450-6478-4024-B07F-F60AD8830EF1}"/>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734F8864-FD48-4C5A-BF13-B26D20740CE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09688E92-ECF2-448C-A29E-3D367F04B48A}"/>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401B887A-2800-4EFF-9295-281431DCD591}"/>
              </a:ext>
            </a:extLst>
          </p:cNvPr>
          <p:cNvSpPr>
            <a:spLocks noGrp="1"/>
          </p:cNvSpPr>
          <p:nvPr>
            <p:ph type="body" idx="1"/>
          </p:nvPr>
        </p:nvSpPr>
        <p:spPr>
          <a:noFill/>
        </p:spPr>
        <p:txBody>
          <a:bodyPr/>
          <a:lstStyle/>
          <a:p>
            <a:endParaRPr lang="en-US" altLang="en-US" sz="2400" dirty="0"/>
          </a:p>
        </p:txBody>
      </p:sp>
      <p:sp>
        <p:nvSpPr>
          <p:cNvPr id="107524" name="Header Placeholder 3">
            <a:extLst>
              <a:ext uri="{FF2B5EF4-FFF2-40B4-BE49-F238E27FC236}">
                <a16:creationId xmlns:a16="http://schemas.microsoft.com/office/drawing/2014/main" id="{8D6764AD-DA06-43BA-9AF9-C4EE6BC3527A}"/>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07525" name="Date Placeholder 4">
            <a:extLst>
              <a:ext uri="{FF2B5EF4-FFF2-40B4-BE49-F238E27FC236}">
                <a16:creationId xmlns:a16="http://schemas.microsoft.com/office/drawing/2014/main" id="{A8C9541B-973B-443C-BC0E-B8556B0F12E2}"/>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5F31DD44-9A78-402C-8B38-C949B3D98EE8}"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7526" name="Footer Placeholder 5">
            <a:extLst>
              <a:ext uri="{FF2B5EF4-FFF2-40B4-BE49-F238E27FC236}">
                <a16:creationId xmlns:a16="http://schemas.microsoft.com/office/drawing/2014/main" id="{006B140B-1F80-4DF1-8AE1-7532E175AA23}"/>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7527" name="Slide Number Placeholder 6">
            <a:extLst>
              <a:ext uri="{FF2B5EF4-FFF2-40B4-BE49-F238E27FC236}">
                <a16:creationId xmlns:a16="http://schemas.microsoft.com/office/drawing/2014/main" id="{B35BFEF7-8A5B-47AA-9E42-E70DFEFFACD0}"/>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A44F0B70-CAD0-4FF6-A1B1-AFCF9E1979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716B9AC3-3197-4F76-A715-C706A2BE4655}"/>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083403BD-6BF7-4DE5-97BC-6DF51BC74ECD}"/>
              </a:ext>
            </a:extLst>
          </p:cNvPr>
          <p:cNvSpPr>
            <a:spLocks noGrp="1"/>
          </p:cNvSpPr>
          <p:nvPr>
            <p:ph type="body" idx="1"/>
          </p:nvPr>
        </p:nvSpPr>
        <p:spPr>
          <a:noFill/>
        </p:spPr>
        <p:txBody>
          <a:bodyPr/>
          <a:lstStyle/>
          <a:p>
            <a:r>
              <a:rPr lang="en-US" altLang="en-US" sz="2400" dirty="0"/>
              <a:t>A </a:t>
            </a:r>
            <a:r>
              <a:rPr lang="en-US" altLang="en-US" sz="2400" b="1" dirty="0"/>
              <a:t>pitot</a:t>
            </a:r>
            <a:r>
              <a:rPr lang="en-US" altLang="en-US" sz="2400" dirty="0"/>
              <a:t> </a:t>
            </a:r>
            <a:r>
              <a:rPr lang="en-US" altLang="en-US" sz="2400" b="1" dirty="0"/>
              <a:t>tube</a:t>
            </a:r>
            <a:r>
              <a:rPr lang="en-US" altLang="en-US" sz="2400" dirty="0"/>
              <a:t> is a pressure measurement instrument used to measure fluid flow velocity.</a:t>
            </a:r>
          </a:p>
        </p:txBody>
      </p:sp>
      <p:sp>
        <p:nvSpPr>
          <p:cNvPr id="109572" name="Header Placeholder 3">
            <a:extLst>
              <a:ext uri="{FF2B5EF4-FFF2-40B4-BE49-F238E27FC236}">
                <a16:creationId xmlns:a16="http://schemas.microsoft.com/office/drawing/2014/main" id="{5B623EFF-F1E5-4773-97CD-290F2B88A7EB}"/>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09573" name="Date Placeholder 4">
            <a:extLst>
              <a:ext uri="{FF2B5EF4-FFF2-40B4-BE49-F238E27FC236}">
                <a16:creationId xmlns:a16="http://schemas.microsoft.com/office/drawing/2014/main" id="{B5222669-5A14-4C80-AC0E-4B0BE7E66A99}"/>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C41315CF-5FFD-42EE-9BB0-F955A6C907A2}"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9574" name="Footer Placeholder 5">
            <a:extLst>
              <a:ext uri="{FF2B5EF4-FFF2-40B4-BE49-F238E27FC236}">
                <a16:creationId xmlns:a16="http://schemas.microsoft.com/office/drawing/2014/main" id="{07AE3994-A876-410F-99FB-20002FA30AA6}"/>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9575" name="Slide Number Placeholder 6">
            <a:extLst>
              <a:ext uri="{FF2B5EF4-FFF2-40B4-BE49-F238E27FC236}">
                <a16:creationId xmlns:a16="http://schemas.microsoft.com/office/drawing/2014/main" id="{79B48EB9-CF47-458C-9594-0DDAEB9C3A82}"/>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581A1CC8-D0F2-49DB-9A51-C0879295E99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A6629500-8F8D-471F-82E9-A2E20A48D686}"/>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4FE2C002-80E1-46EF-AE50-BA0AB43C746A}"/>
              </a:ext>
            </a:extLst>
          </p:cNvPr>
          <p:cNvSpPr>
            <a:spLocks noGrp="1"/>
          </p:cNvSpPr>
          <p:nvPr>
            <p:ph type="body" idx="1"/>
          </p:nvPr>
        </p:nvSpPr>
        <p:spPr>
          <a:noFill/>
        </p:spPr>
        <p:txBody>
          <a:bodyPr/>
          <a:lstStyle/>
          <a:p>
            <a:endParaRPr lang="en-US" altLang="en-US"/>
          </a:p>
        </p:txBody>
      </p:sp>
      <p:sp>
        <p:nvSpPr>
          <p:cNvPr id="111620" name="Header Placeholder 3">
            <a:extLst>
              <a:ext uri="{FF2B5EF4-FFF2-40B4-BE49-F238E27FC236}">
                <a16:creationId xmlns:a16="http://schemas.microsoft.com/office/drawing/2014/main" id="{3685FA93-BDBB-41E5-97FE-A488715E4968}"/>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11621" name="Date Placeholder 4">
            <a:extLst>
              <a:ext uri="{FF2B5EF4-FFF2-40B4-BE49-F238E27FC236}">
                <a16:creationId xmlns:a16="http://schemas.microsoft.com/office/drawing/2014/main" id="{7D399815-AF8C-4065-8332-9EAD345F5DFB}"/>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5F0712CF-D9AB-4DC9-9CB6-641BBD83022F}"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1622" name="Footer Placeholder 5">
            <a:extLst>
              <a:ext uri="{FF2B5EF4-FFF2-40B4-BE49-F238E27FC236}">
                <a16:creationId xmlns:a16="http://schemas.microsoft.com/office/drawing/2014/main" id="{92CB2A18-F1EC-4433-B192-BE6DCB730F36}"/>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1623" name="Slide Number Placeholder 6">
            <a:extLst>
              <a:ext uri="{FF2B5EF4-FFF2-40B4-BE49-F238E27FC236}">
                <a16:creationId xmlns:a16="http://schemas.microsoft.com/office/drawing/2014/main" id="{6EBB927B-5D42-4B79-A57A-1E9EC25CD42F}"/>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9A7FFC08-D3F2-45FD-96C9-B95844B9E21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FC312B8-EFE7-4B72-AAF2-B39B527F0020}"/>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F450250E-DC87-46E1-9ABF-EB86D00F7781}"/>
              </a:ext>
            </a:extLst>
          </p:cNvPr>
          <p:cNvSpPr>
            <a:spLocks noGrp="1"/>
          </p:cNvSpPr>
          <p:nvPr>
            <p:ph type="body" idx="1"/>
          </p:nvPr>
        </p:nvSpPr>
        <p:spPr>
          <a:noFill/>
        </p:spPr>
        <p:txBody>
          <a:bodyPr/>
          <a:lstStyle/>
          <a:p>
            <a:endParaRPr lang="en-US" altLang="en-US"/>
          </a:p>
        </p:txBody>
      </p:sp>
      <p:sp>
        <p:nvSpPr>
          <p:cNvPr id="113668" name="Header Placeholder 3">
            <a:extLst>
              <a:ext uri="{FF2B5EF4-FFF2-40B4-BE49-F238E27FC236}">
                <a16:creationId xmlns:a16="http://schemas.microsoft.com/office/drawing/2014/main" id="{2B5F97C1-9672-4E4A-B174-BA0FA6C37A8A}"/>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13669" name="Date Placeholder 4">
            <a:extLst>
              <a:ext uri="{FF2B5EF4-FFF2-40B4-BE49-F238E27FC236}">
                <a16:creationId xmlns:a16="http://schemas.microsoft.com/office/drawing/2014/main" id="{35FD0BD0-704D-480D-9B7B-1ED0BD7718C5}"/>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588AC6D9-5C2A-4368-996A-342E1F45FB9C}"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3670" name="Footer Placeholder 5">
            <a:extLst>
              <a:ext uri="{FF2B5EF4-FFF2-40B4-BE49-F238E27FC236}">
                <a16:creationId xmlns:a16="http://schemas.microsoft.com/office/drawing/2014/main" id="{68AC8311-0C87-430D-813C-624DDE0B544A}"/>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3671" name="Slide Number Placeholder 6">
            <a:extLst>
              <a:ext uri="{FF2B5EF4-FFF2-40B4-BE49-F238E27FC236}">
                <a16:creationId xmlns:a16="http://schemas.microsoft.com/office/drawing/2014/main" id="{5D445FB9-0676-4A2C-B0ED-E0174748F042}"/>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FDB29C36-321E-4082-8610-C7F158DDA3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0BB6476-91CB-4D13-9D35-FEF2C02BD184}"/>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028811DB-6D8F-4CB9-8BE9-AC9DBF520A42}"/>
              </a:ext>
            </a:extLst>
          </p:cNvPr>
          <p:cNvSpPr>
            <a:spLocks noGrp="1"/>
          </p:cNvSpPr>
          <p:nvPr>
            <p:ph type="body" idx="1"/>
          </p:nvPr>
        </p:nvSpPr>
        <p:spPr>
          <a:noFill/>
        </p:spPr>
        <p:txBody>
          <a:bodyPr/>
          <a:lstStyle/>
          <a:p>
            <a:endParaRPr lang="en-US" altLang="en-US"/>
          </a:p>
        </p:txBody>
      </p:sp>
      <p:sp>
        <p:nvSpPr>
          <p:cNvPr id="117764" name="Header Placeholder 3">
            <a:extLst>
              <a:ext uri="{FF2B5EF4-FFF2-40B4-BE49-F238E27FC236}">
                <a16:creationId xmlns:a16="http://schemas.microsoft.com/office/drawing/2014/main" id="{C774E734-8729-40BA-85A5-C98509039D4A}"/>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17765" name="Date Placeholder 4">
            <a:extLst>
              <a:ext uri="{FF2B5EF4-FFF2-40B4-BE49-F238E27FC236}">
                <a16:creationId xmlns:a16="http://schemas.microsoft.com/office/drawing/2014/main" id="{E6FA4B20-9206-428C-AC49-1EA46689F264}"/>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BD119376-54A3-426E-BDC1-6802D812C61A}"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766" name="Footer Placeholder 5">
            <a:extLst>
              <a:ext uri="{FF2B5EF4-FFF2-40B4-BE49-F238E27FC236}">
                <a16:creationId xmlns:a16="http://schemas.microsoft.com/office/drawing/2014/main" id="{7BD2CE58-594B-4ACA-8602-132D31F218F6}"/>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767" name="Slide Number Placeholder 6">
            <a:extLst>
              <a:ext uri="{FF2B5EF4-FFF2-40B4-BE49-F238E27FC236}">
                <a16:creationId xmlns:a16="http://schemas.microsoft.com/office/drawing/2014/main" id="{AA427E1D-C8C7-4AC3-97C7-996C3AA874B7}"/>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F3F07D6F-AAC6-4FFE-A81C-2A223690C6B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7">
            <a:extLst>
              <a:ext uri="{FF2B5EF4-FFF2-40B4-BE49-F238E27FC236}">
                <a16:creationId xmlns:a16="http://schemas.microsoft.com/office/drawing/2014/main" id="{9BF9270A-E6D7-4888-890E-279BE9B2822A}"/>
              </a:ext>
            </a:extLst>
          </p:cNvPr>
          <p:cNvSpPr>
            <a:spLocks noGrp="1" noChangeArrowheads="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6D1EB70B-C481-40DC-89BC-DB8736A92CD4}"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803" name="Rectangle 1030">
            <a:extLst>
              <a:ext uri="{FF2B5EF4-FFF2-40B4-BE49-F238E27FC236}">
                <a16:creationId xmlns:a16="http://schemas.microsoft.com/office/drawing/2014/main" id="{D9039AE5-4FE2-45F7-B741-6EC6E690ABCC}"/>
              </a:ext>
            </a:extLst>
          </p:cNvPr>
          <p:cNvSpPr>
            <a:spLocks noGrp="1" noChangeArrowheads="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804" name="Rectangle 1031">
            <a:extLst>
              <a:ext uri="{FF2B5EF4-FFF2-40B4-BE49-F238E27FC236}">
                <a16:creationId xmlns:a16="http://schemas.microsoft.com/office/drawing/2014/main" id="{3F6FE31D-0E6D-40F6-AD0D-57C068B61E4F}"/>
              </a:ext>
            </a:extLst>
          </p:cNvPr>
          <p:cNvSpPr>
            <a:spLocks noGrp="1" noChangeArrowheads="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6ADD8654-01FE-45EC-B048-6740F672FFC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805" name="Rectangle 2">
            <a:extLst>
              <a:ext uri="{FF2B5EF4-FFF2-40B4-BE49-F238E27FC236}">
                <a16:creationId xmlns:a16="http://schemas.microsoft.com/office/drawing/2014/main" id="{C194F2D9-25C1-4FFE-82A2-B685779EA5F6}"/>
              </a:ext>
            </a:extLst>
          </p:cNvPr>
          <p:cNvSpPr>
            <a:spLocks noGrp="1" noRot="1" noChangeAspect="1" noChangeArrowheads="1" noTextEdit="1"/>
          </p:cNvSpPr>
          <p:nvPr>
            <p:ph type="sldImg"/>
          </p:nvPr>
        </p:nvSpPr>
        <p:spPr>
          <a:solidFill>
            <a:srgbClr val="FFFFFF"/>
          </a:solidFill>
          <a:ln/>
        </p:spPr>
      </p:sp>
      <p:sp>
        <p:nvSpPr>
          <p:cNvPr id="76806" name="Rectangle 3">
            <a:extLst>
              <a:ext uri="{FF2B5EF4-FFF2-40B4-BE49-F238E27FC236}">
                <a16:creationId xmlns:a16="http://schemas.microsoft.com/office/drawing/2014/main" id="{31D4F251-3B6E-491C-8435-6CB3583C3C44}"/>
              </a:ext>
            </a:extLst>
          </p:cNvPr>
          <p:cNvSpPr>
            <a:spLocks noGrp="1" noChangeArrowheads="1"/>
          </p:cNvSpPr>
          <p:nvPr>
            <p:ph type="body" idx="1"/>
          </p:nvPr>
        </p:nvSpPr>
        <p:spPr>
          <a:noFill/>
        </p:spPr>
        <p:txBody>
          <a:bodyPr lIns="93170" tIns="46585" rIns="93170" bIns="46585"/>
          <a:lstStyle/>
          <a:p>
            <a:pPr algn="just">
              <a:spcBef>
                <a:spcPct val="0"/>
              </a:spcBef>
            </a:pPr>
            <a:endParaRPr lang="en-US" altLang="en-US" sz="1600" dirty="0">
              <a:latin typeface="Arial" panose="020B0604020202020204" pitchFamily="34" charset="0"/>
              <a:cs typeface="Arial" panose="020B0604020202020204" pitchFamily="34" charset="0"/>
            </a:endParaRPr>
          </a:p>
          <a:p>
            <a:pPr algn="just">
              <a:spcBef>
                <a:spcPct val="0"/>
              </a:spcBef>
            </a:pPr>
            <a:endParaRPr lang="en-US" altLang="en-US" sz="1600" dirty="0">
              <a:latin typeface="Arial" panose="020B0604020202020204" pitchFamily="34" charset="0"/>
              <a:cs typeface="Arial" panose="020B0604020202020204" pitchFamily="34" charset="0"/>
            </a:endParaRPr>
          </a:p>
          <a:p>
            <a:pPr algn="just">
              <a:spcBef>
                <a:spcPct val="0"/>
              </a:spcBef>
            </a:pPr>
            <a:r>
              <a:rPr lang="en-US" altLang="en-US" sz="1600" dirty="0">
                <a:latin typeface="Arial" panose="020B0604020202020204" pitchFamily="34" charset="0"/>
                <a:cs typeface="Arial" panose="020B0604020202020204" pitchFamily="34" charset="0"/>
              </a:rPr>
              <a:t>Reducing the detention times consists of ensuring that water in the distribution systems turns over in less than two to three days and ensuring that chlorinated water in storage tanks is emptied and refilled each day. </a:t>
            </a:r>
          </a:p>
          <a:p>
            <a:pPr algn="just">
              <a:spcBef>
                <a:spcPct val="0"/>
              </a:spcBef>
            </a:pPr>
            <a:endParaRPr lang="en-US" altLang="en-US" sz="1600" dirty="0">
              <a:latin typeface="Arial" panose="020B0604020202020204" pitchFamily="34" charset="0"/>
              <a:cs typeface="Arial" panose="020B0604020202020204" pitchFamily="34" charset="0"/>
            </a:endParaRPr>
          </a:p>
          <a:p>
            <a:pPr algn="just">
              <a:spcBef>
                <a:spcPct val="0"/>
              </a:spcBef>
            </a:pPr>
            <a:r>
              <a:rPr lang="en-US" altLang="en-US" sz="1600" dirty="0">
                <a:latin typeface="Arial" panose="020B0604020202020204" pitchFamily="34" charset="0"/>
                <a:cs typeface="Arial" panose="020B0604020202020204" pitchFamily="34" charset="0"/>
              </a:rPr>
              <a:t>Starting a proactive distribution maintenance program to keep your system as clean as possible is very important and is a DEP requirement. Where known problems exist with dead end lines the water systems should be looped to provide water movement. </a:t>
            </a:r>
            <a:endParaRPr lang="en-US" altLang="en-US" sz="1600" dirty="0">
              <a:solidFill>
                <a:srgbClr val="000000"/>
              </a:solidFill>
              <a:latin typeface="Arial" panose="020B0604020202020204" pitchFamily="34" charset="0"/>
              <a:cs typeface="Times New Roman" panose="02020603050405020304" pitchFamily="18" charset="0"/>
            </a:endParaRPr>
          </a:p>
          <a:p>
            <a:pPr>
              <a:spcBef>
                <a:spcPct val="0"/>
              </a:spcBef>
            </a:pPr>
            <a:endParaRPr lang="en-US" altLang="en-US" sz="1600" b="1" dirty="0">
              <a:solidFill>
                <a:srgbClr val="000000"/>
              </a:solidFill>
              <a:latin typeface="Arial" panose="020B0604020202020204" pitchFamily="34" charset="0"/>
              <a:cs typeface="Times New Roman" panose="02020603050405020304" pitchFamily="18" charset="0"/>
            </a:endParaRPr>
          </a:p>
          <a:p>
            <a:pPr>
              <a:spcBef>
                <a:spcPct val="0"/>
              </a:spcBef>
            </a:pPr>
            <a:endParaRPr lang="en-US" altLang="en-US" sz="1600" dirty="0"/>
          </a:p>
        </p:txBody>
      </p:sp>
      <p:sp>
        <p:nvSpPr>
          <p:cNvPr id="76807" name="Header Placeholder 1">
            <a:extLst>
              <a:ext uri="{FF2B5EF4-FFF2-40B4-BE49-F238E27FC236}">
                <a16:creationId xmlns:a16="http://schemas.microsoft.com/office/drawing/2014/main" id="{06C8B858-58F6-4CDF-9FBF-462B1A834D07}"/>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6BE75A72-399A-4D0F-9596-32C6A7680267}"/>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B48FDA44-4D84-447D-9A8D-E6537C601366}"/>
              </a:ext>
            </a:extLst>
          </p:cNvPr>
          <p:cNvSpPr>
            <a:spLocks noGrp="1"/>
          </p:cNvSpPr>
          <p:nvPr>
            <p:ph type="body" idx="1"/>
          </p:nvPr>
        </p:nvSpPr>
        <p:spPr>
          <a:noFill/>
        </p:spPr>
        <p:txBody>
          <a:bodyPr/>
          <a:lstStyle/>
          <a:p>
            <a:r>
              <a:rPr lang="en-US" altLang="en-US" dirty="0"/>
              <a:t>Time = Volume/Flow = (A x L x 3)/(Vel x A) = (L x 3)/Vel = (100 x 3)/3 = 100 sec or 1:40  </a:t>
            </a:r>
          </a:p>
        </p:txBody>
      </p:sp>
      <p:sp>
        <p:nvSpPr>
          <p:cNvPr id="119812" name="Header Placeholder 3">
            <a:extLst>
              <a:ext uri="{FF2B5EF4-FFF2-40B4-BE49-F238E27FC236}">
                <a16:creationId xmlns:a16="http://schemas.microsoft.com/office/drawing/2014/main" id="{AC0096B8-DFE0-4CF6-961E-40169C44BD60}"/>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19813" name="Date Placeholder 4">
            <a:extLst>
              <a:ext uri="{FF2B5EF4-FFF2-40B4-BE49-F238E27FC236}">
                <a16:creationId xmlns:a16="http://schemas.microsoft.com/office/drawing/2014/main" id="{B3C9C3AB-CCAD-4897-B446-DDB5512DC2C5}"/>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3487F8F4-C143-4AE0-BE65-09CB3747E082}"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14" name="Footer Placeholder 5">
            <a:extLst>
              <a:ext uri="{FF2B5EF4-FFF2-40B4-BE49-F238E27FC236}">
                <a16:creationId xmlns:a16="http://schemas.microsoft.com/office/drawing/2014/main" id="{B56C3563-278D-45BC-836B-2C556D2DF79F}"/>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15" name="Slide Number Placeholder 6">
            <a:extLst>
              <a:ext uri="{FF2B5EF4-FFF2-40B4-BE49-F238E27FC236}">
                <a16:creationId xmlns:a16="http://schemas.microsoft.com/office/drawing/2014/main" id="{39441347-7391-4EC1-937F-27D63224A127}"/>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71023D8E-0065-4A1E-8F7D-1A9BCF89C29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F2C79F74-AC93-468D-AAF3-6CB36B8410D9}"/>
              </a:ext>
            </a:extLst>
          </p:cNvPr>
          <p:cNvSpPr>
            <a:spLocks noGrp="1" noRot="1" noChangeAspect="1" noTextEdit="1"/>
          </p:cNvSpPr>
          <p:nvPr>
            <p:ph type="sldImg"/>
          </p:nvPr>
        </p:nvSpPr>
        <p:spPr>
          <a:ln/>
        </p:spPr>
      </p:sp>
      <p:sp>
        <p:nvSpPr>
          <p:cNvPr id="123907" name="Notes Placeholder 2">
            <a:extLst>
              <a:ext uri="{FF2B5EF4-FFF2-40B4-BE49-F238E27FC236}">
                <a16:creationId xmlns:a16="http://schemas.microsoft.com/office/drawing/2014/main" id="{880AEE9D-48CB-46D4-8F74-A112DED87781}"/>
              </a:ext>
            </a:extLst>
          </p:cNvPr>
          <p:cNvSpPr>
            <a:spLocks noGrp="1"/>
          </p:cNvSpPr>
          <p:nvPr>
            <p:ph type="body" idx="1"/>
          </p:nvPr>
        </p:nvSpPr>
        <p:spPr>
          <a:noFill/>
        </p:spPr>
        <p:txBody>
          <a:bodyPr/>
          <a:lstStyle/>
          <a:p>
            <a:endParaRPr lang="en-US" altLang="en-US"/>
          </a:p>
        </p:txBody>
      </p:sp>
      <p:sp>
        <p:nvSpPr>
          <p:cNvPr id="123908" name="Header Placeholder 3">
            <a:extLst>
              <a:ext uri="{FF2B5EF4-FFF2-40B4-BE49-F238E27FC236}">
                <a16:creationId xmlns:a16="http://schemas.microsoft.com/office/drawing/2014/main" id="{6695408C-C8C2-4A68-8289-17F6FF1D7FF5}"/>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23909" name="Date Placeholder 4">
            <a:extLst>
              <a:ext uri="{FF2B5EF4-FFF2-40B4-BE49-F238E27FC236}">
                <a16:creationId xmlns:a16="http://schemas.microsoft.com/office/drawing/2014/main" id="{7B02C34D-B42B-4D33-A79B-93B535A64FC1}"/>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B788362D-A3B1-4780-B4D4-C84B54E18BFD}"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3910" name="Footer Placeholder 5">
            <a:extLst>
              <a:ext uri="{FF2B5EF4-FFF2-40B4-BE49-F238E27FC236}">
                <a16:creationId xmlns:a16="http://schemas.microsoft.com/office/drawing/2014/main" id="{826DD2DD-270F-4A75-B79F-F9D135766CE4}"/>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3911" name="Slide Number Placeholder 6">
            <a:extLst>
              <a:ext uri="{FF2B5EF4-FFF2-40B4-BE49-F238E27FC236}">
                <a16:creationId xmlns:a16="http://schemas.microsoft.com/office/drawing/2014/main" id="{5A0A9BB4-28EA-494D-8768-184F88382FB3}"/>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58419C09-6B07-40ED-B704-A86AC587FDE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A8C9CACA-13F8-4E77-9C74-4BF41D407C92}"/>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A5042306-BB05-481B-9A06-B14D4CEED330}"/>
              </a:ext>
            </a:extLst>
          </p:cNvPr>
          <p:cNvSpPr>
            <a:spLocks noGrp="1"/>
          </p:cNvSpPr>
          <p:nvPr>
            <p:ph type="body" idx="1"/>
          </p:nvPr>
        </p:nvSpPr>
        <p:spPr>
          <a:noFill/>
        </p:spPr>
        <p:txBody>
          <a:bodyPr/>
          <a:lstStyle/>
          <a:p>
            <a:r>
              <a:rPr lang="en-US" altLang="en-US" sz="1600"/>
              <a:t>The pipeline flushing process tends to remove most deposits, encrustations, sediments and other debris. Customers should be notified to expect a residual amount of sediment coming into the dwelling for a least a few hours so it would be best to flush their own lines after flushing is completed. </a:t>
            </a:r>
          </a:p>
        </p:txBody>
      </p:sp>
      <p:sp>
        <p:nvSpPr>
          <p:cNvPr id="128004" name="Header Placeholder 3">
            <a:extLst>
              <a:ext uri="{FF2B5EF4-FFF2-40B4-BE49-F238E27FC236}">
                <a16:creationId xmlns:a16="http://schemas.microsoft.com/office/drawing/2014/main" id="{418F5D86-02C5-43F6-84ED-6F6DC8BE73B0}"/>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28005" name="Date Placeholder 4">
            <a:extLst>
              <a:ext uri="{FF2B5EF4-FFF2-40B4-BE49-F238E27FC236}">
                <a16:creationId xmlns:a16="http://schemas.microsoft.com/office/drawing/2014/main" id="{828003AA-A698-44B5-97AC-045B4545902D}"/>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CE6A1BAB-D5B7-433D-9071-1531B5E94D64}"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8006" name="Footer Placeholder 5">
            <a:extLst>
              <a:ext uri="{FF2B5EF4-FFF2-40B4-BE49-F238E27FC236}">
                <a16:creationId xmlns:a16="http://schemas.microsoft.com/office/drawing/2014/main" id="{C0B2A824-F7AC-41DD-ABF4-7E84A15230E2}"/>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8007" name="Slide Number Placeholder 6">
            <a:extLst>
              <a:ext uri="{FF2B5EF4-FFF2-40B4-BE49-F238E27FC236}">
                <a16:creationId xmlns:a16="http://schemas.microsoft.com/office/drawing/2014/main" id="{D5F8791B-F916-4B91-A0C8-A5E063DA51E4}"/>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2F4B7F02-7E7F-45DE-BF2F-A299A39A391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3714837F-83E0-496D-981C-9EEB61CDA4A7}"/>
              </a:ext>
            </a:extLst>
          </p:cNvPr>
          <p:cNvSpPr>
            <a:spLocks noGrp="1" noRot="1" noChangeAspect="1" noTextEdit="1"/>
          </p:cNvSpPr>
          <p:nvPr>
            <p:ph type="sldImg"/>
          </p:nvPr>
        </p:nvSpPr>
        <p:spPr>
          <a:ln/>
        </p:spPr>
      </p:sp>
      <p:sp>
        <p:nvSpPr>
          <p:cNvPr id="125955" name="Notes Placeholder 2">
            <a:extLst>
              <a:ext uri="{FF2B5EF4-FFF2-40B4-BE49-F238E27FC236}">
                <a16:creationId xmlns:a16="http://schemas.microsoft.com/office/drawing/2014/main" id="{C50B6742-C30F-44DF-897C-322C7D085FAE}"/>
              </a:ext>
            </a:extLst>
          </p:cNvPr>
          <p:cNvSpPr>
            <a:spLocks noGrp="1"/>
          </p:cNvSpPr>
          <p:nvPr>
            <p:ph type="body" idx="1"/>
          </p:nvPr>
        </p:nvSpPr>
        <p:spPr>
          <a:noFill/>
        </p:spPr>
        <p:txBody>
          <a:bodyPr/>
          <a:lstStyle/>
          <a:p>
            <a:endParaRPr lang="en-US" altLang="en-US"/>
          </a:p>
        </p:txBody>
      </p:sp>
      <p:sp>
        <p:nvSpPr>
          <p:cNvPr id="125956" name="Header Placeholder 3">
            <a:extLst>
              <a:ext uri="{FF2B5EF4-FFF2-40B4-BE49-F238E27FC236}">
                <a16:creationId xmlns:a16="http://schemas.microsoft.com/office/drawing/2014/main" id="{FC5D69BA-F832-45BD-9084-A3949C3B43CD}"/>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125957" name="Date Placeholder 4">
            <a:extLst>
              <a:ext uri="{FF2B5EF4-FFF2-40B4-BE49-F238E27FC236}">
                <a16:creationId xmlns:a16="http://schemas.microsoft.com/office/drawing/2014/main" id="{017E22C2-B687-4894-A556-11C9465D7C5F}"/>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8CD6687A-53A7-401C-9FDE-B92EB8181643}"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8" name="Footer Placeholder 5">
            <a:extLst>
              <a:ext uri="{FF2B5EF4-FFF2-40B4-BE49-F238E27FC236}">
                <a16:creationId xmlns:a16="http://schemas.microsoft.com/office/drawing/2014/main" id="{F3313B74-0244-4B51-87E6-AD4AE3F1C6D5}"/>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9" name="Slide Number Placeholder 6">
            <a:extLst>
              <a:ext uri="{FF2B5EF4-FFF2-40B4-BE49-F238E27FC236}">
                <a16:creationId xmlns:a16="http://schemas.microsoft.com/office/drawing/2014/main" id="{00EE8310-4643-4D08-B862-5A5A9CF9629B}"/>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830E6CE6-5EDA-407D-BEC2-7CF521426FC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837A0F9-B2B3-4B37-8ADA-6B260D36A420}"/>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8982A541-F177-48E4-BFA1-166FE0573CD5}"/>
              </a:ext>
            </a:extLst>
          </p:cNvPr>
          <p:cNvSpPr>
            <a:spLocks noGrp="1"/>
          </p:cNvSpPr>
          <p:nvPr>
            <p:ph type="body" idx="1"/>
          </p:nvPr>
        </p:nvSpPr>
        <p:spPr>
          <a:noFill/>
        </p:spPr>
        <p:txBody>
          <a:bodyPr/>
          <a:lstStyle/>
          <a:p>
            <a:r>
              <a:rPr lang="en-US" altLang="en-US" sz="1600" dirty="0"/>
              <a:t>One of the challenging issues in designing water pipe systems is to remove the entrained air getting into pipes either from the water itself or through external sources such as pumps and valves. In practice, the popular alternatives for removing air from water systems are the use of air valves and air vents. </a:t>
            </a:r>
          </a:p>
          <a:p>
            <a:endParaRPr lang="en-US" altLang="en-US" sz="1600" dirty="0"/>
          </a:p>
          <a:p>
            <a:r>
              <a:rPr lang="en-US" altLang="en-US" sz="1600" dirty="0"/>
              <a:t>Air collects at high points in the lines and can increase resistance to flow by 10 to 15 percent. It can also create a possible air lock condition and stop flow.</a:t>
            </a:r>
          </a:p>
          <a:p>
            <a:endParaRPr lang="en-US" altLang="en-US" sz="1600" dirty="0"/>
          </a:p>
          <a:p>
            <a:r>
              <a:rPr lang="en-US" altLang="en-US" sz="1600" dirty="0"/>
              <a:t>Vacuum conditions sometimes develop when the mains are being drained and can cause pipe collapse.</a:t>
            </a:r>
          </a:p>
        </p:txBody>
      </p:sp>
      <p:sp>
        <p:nvSpPr>
          <p:cNvPr id="78852" name="Date Placeholder 3">
            <a:extLst>
              <a:ext uri="{FF2B5EF4-FFF2-40B4-BE49-F238E27FC236}">
                <a16:creationId xmlns:a16="http://schemas.microsoft.com/office/drawing/2014/main" id="{6B00A299-E5D2-4539-8801-55B0651E85B9}"/>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CBEF41B5-331A-4BB8-9029-CE65CBB561FA}"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853" name="Footer Placeholder 4">
            <a:extLst>
              <a:ext uri="{FF2B5EF4-FFF2-40B4-BE49-F238E27FC236}">
                <a16:creationId xmlns:a16="http://schemas.microsoft.com/office/drawing/2014/main" id="{070505A9-7CD3-471B-966C-A000320F47CD}"/>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854" name="Slide Number Placeholder 5">
            <a:extLst>
              <a:ext uri="{FF2B5EF4-FFF2-40B4-BE49-F238E27FC236}">
                <a16:creationId xmlns:a16="http://schemas.microsoft.com/office/drawing/2014/main" id="{1D799F0B-DDA1-4262-B021-84D2A251A66D}"/>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671C3D97-C381-4390-BA2D-F686A7B9A7F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855" name="Header Placeholder 1">
            <a:extLst>
              <a:ext uri="{FF2B5EF4-FFF2-40B4-BE49-F238E27FC236}">
                <a16:creationId xmlns:a16="http://schemas.microsoft.com/office/drawing/2014/main" id="{2DA3D1BB-2177-4AAA-B26B-C520E4E45DAA}"/>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DB30745B-AE38-481C-AB1C-ABA31F9E9F22}"/>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9D5E0E4E-D6CA-41B5-9FF2-64E3A43820DD}"/>
              </a:ext>
            </a:extLst>
          </p:cNvPr>
          <p:cNvSpPr>
            <a:spLocks noGrp="1"/>
          </p:cNvSpPr>
          <p:nvPr>
            <p:ph type="body" idx="1"/>
          </p:nvPr>
        </p:nvSpPr>
        <p:spPr>
          <a:noFill/>
        </p:spPr>
        <p:txBody>
          <a:bodyPr/>
          <a:lstStyle/>
          <a:p>
            <a:r>
              <a:rPr lang="en-US" altLang="en-US" sz="2400" dirty="0"/>
              <a:t> Where in the distribution system do you think you have the highest bacteriological counts?</a:t>
            </a:r>
          </a:p>
        </p:txBody>
      </p:sp>
      <p:sp>
        <p:nvSpPr>
          <p:cNvPr id="80900" name="Header Placeholder 3">
            <a:extLst>
              <a:ext uri="{FF2B5EF4-FFF2-40B4-BE49-F238E27FC236}">
                <a16:creationId xmlns:a16="http://schemas.microsoft.com/office/drawing/2014/main" id="{7CAA8116-9A08-4BE4-8A1B-5A5F9E5BB307}"/>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80901" name="Date Placeholder 4">
            <a:extLst>
              <a:ext uri="{FF2B5EF4-FFF2-40B4-BE49-F238E27FC236}">
                <a16:creationId xmlns:a16="http://schemas.microsoft.com/office/drawing/2014/main" id="{0B6D7838-BD9C-4915-B8E6-C2DED575062C}"/>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CA499EE3-F75E-4600-BAC5-9032BF6F79DF}"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902" name="Footer Placeholder 5">
            <a:extLst>
              <a:ext uri="{FF2B5EF4-FFF2-40B4-BE49-F238E27FC236}">
                <a16:creationId xmlns:a16="http://schemas.microsoft.com/office/drawing/2014/main" id="{63E7477E-903E-42DE-BA6A-B5B67573CDD2}"/>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903" name="Slide Number Placeholder 6">
            <a:extLst>
              <a:ext uri="{FF2B5EF4-FFF2-40B4-BE49-F238E27FC236}">
                <a16:creationId xmlns:a16="http://schemas.microsoft.com/office/drawing/2014/main" id="{8865C8B0-B862-44CC-9686-6D6EF9AC226D}"/>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2BD9AC9C-6736-451A-A9DB-AC4A8B392F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7">
            <a:extLst>
              <a:ext uri="{FF2B5EF4-FFF2-40B4-BE49-F238E27FC236}">
                <a16:creationId xmlns:a16="http://schemas.microsoft.com/office/drawing/2014/main" id="{A717F65F-F493-4348-BF65-2EDEA0F00B3C}"/>
              </a:ext>
            </a:extLst>
          </p:cNvPr>
          <p:cNvSpPr>
            <a:spLocks noGrp="1" noChangeArrowheads="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B969086B-6AD7-4868-8FC3-F74BEE8730A3}"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2947" name="Rectangle 1030">
            <a:extLst>
              <a:ext uri="{FF2B5EF4-FFF2-40B4-BE49-F238E27FC236}">
                <a16:creationId xmlns:a16="http://schemas.microsoft.com/office/drawing/2014/main" id="{8B3591FC-93C2-4BEA-B33A-4F9D95C9D7C1}"/>
              </a:ext>
            </a:extLst>
          </p:cNvPr>
          <p:cNvSpPr>
            <a:spLocks noGrp="1" noChangeArrowheads="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2948" name="Rectangle 1031">
            <a:extLst>
              <a:ext uri="{FF2B5EF4-FFF2-40B4-BE49-F238E27FC236}">
                <a16:creationId xmlns:a16="http://schemas.microsoft.com/office/drawing/2014/main" id="{4EA8CFA3-8F58-42E0-8AD2-F586EED183D4}"/>
              </a:ext>
            </a:extLst>
          </p:cNvPr>
          <p:cNvSpPr>
            <a:spLocks noGrp="1" noChangeArrowheads="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EBBB3C42-BCCC-4734-A5C5-A462677624F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2949" name="Rectangle 4098">
            <a:extLst>
              <a:ext uri="{FF2B5EF4-FFF2-40B4-BE49-F238E27FC236}">
                <a16:creationId xmlns:a16="http://schemas.microsoft.com/office/drawing/2014/main" id="{D585B6E1-87A5-4181-B725-20244AA54929}"/>
              </a:ext>
            </a:extLst>
          </p:cNvPr>
          <p:cNvSpPr>
            <a:spLocks noGrp="1" noRot="1" noChangeAspect="1" noChangeArrowheads="1" noTextEdit="1"/>
          </p:cNvSpPr>
          <p:nvPr>
            <p:ph type="sldImg"/>
          </p:nvPr>
        </p:nvSpPr>
        <p:spPr>
          <a:solidFill>
            <a:srgbClr val="FFFFFF"/>
          </a:solidFill>
          <a:ln/>
        </p:spPr>
      </p:sp>
      <p:sp>
        <p:nvSpPr>
          <p:cNvPr id="82950" name="Rectangle 4099">
            <a:extLst>
              <a:ext uri="{FF2B5EF4-FFF2-40B4-BE49-F238E27FC236}">
                <a16:creationId xmlns:a16="http://schemas.microsoft.com/office/drawing/2014/main" id="{B0C96D3B-B3C0-408F-A9EC-FC851597C825}"/>
              </a:ext>
            </a:extLst>
          </p:cNvPr>
          <p:cNvSpPr>
            <a:spLocks noGrp="1" noChangeArrowheads="1"/>
          </p:cNvSpPr>
          <p:nvPr>
            <p:ph type="body" idx="1"/>
          </p:nvPr>
        </p:nvSpPr>
        <p:spPr>
          <a:noFill/>
        </p:spPr>
        <p:txBody>
          <a:bodyPr lIns="93170" tIns="46585" rIns="93170" bIns="46585"/>
          <a:lstStyle/>
          <a:p>
            <a:r>
              <a:rPr lang="en-US" altLang="en-US" sz="2400" dirty="0"/>
              <a:t>Many water distribution systems have extremely high water ages. Water with high water age will frequently not have enough chlorine residual leading to growth of bacteria in dead end distribution lines and in storage tanks. The sediment that has been deposited in the dead end lines and in the water tanks will contain concentrations of compounds that will support biological growth. </a:t>
            </a:r>
          </a:p>
        </p:txBody>
      </p:sp>
      <p:sp>
        <p:nvSpPr>
          <p:cNvPr id="82951" name="Header Placeholder 1">
            <a:extLst>
              <a:ext uri="{FF2B5EF4-FFF2-40B4-BE49-F238E27FC236}">
                <a16:creationId xmlns:a16="http://schemas.microsoft.com/office/drawing/2014/main" id="{E834344D-E9D5-4B5B-B78D-5F522D9DB81A}"/>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487A3960-1D2B-444F-BEF8-21DDC6D75E17}"/>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EE5C9481-2956-4D38-8676-E4813BF7D434}"/>
              </a:ext>
            </a:extLst>
          </p:cNvPr>
          <p:cNvSpPr>
            <a:spLocks noGrp="1"/>
          </p:cNvSpPr>
          <p:nvPr>
            <p:ph type="body" idx="1"/>
          </p:nvPr>
        </p:nvSpPr>
        <p:spPr>
          <a:noFill/>
        </p:spPr>
        <p:txBody>
          <a:bodyPr/>
          <a:lstStyle/>
          <a:p>
            <a:r>
              <a:rPr lang="en-US" altLang="en-US" sz="2400"/>
              <a:t>Flushing is done to clean out distribution pipelines by removing impurities or sediment that may be present in the pipe. Routine flushing is often necessary to avoid taste and odor complaints.</a:t>
            </a:r>
          </a:p>
        </p:txBody>
      </p:sp>
      <p:sp>
        <p:nvSpPr>
          <p:cNvPr id="84996" name="Header Placeholder 3">
            <a:extLst>
              <a:ext uri="{FF2B5EF4-FFF2-40B4-BE49-F238E27FC236}">
                <a16:creationId xmlns:a16="http://schemas.microsoft.com/office/drawing/2014/main" id="{DE81E904-5ED1-46A0-AD96-D9BA35DC2944}"/>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84997" name="Date Placeholder 4">
            <a:extLst>
              <a:ext uri="{FF2B5EF4-FFF2-40B4-BE49-F238E27FC236}">
                <a16:creationId xmlns:a16="http://schemas.microsoft.com/office/drawing/2014/main" id="{551CA219-3652-470B-8BBA-017A237B0675}"/>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14F6C0E4-1D02-4A21-A110-0E22EA1990E2}"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4998" name="Footer Placeholder 5">
            <a:extLst>
              <a:ext uri="{FF2B5EF4-FFF2-40B4-BE49-F238E27FC236}">
                <a16:creationId xmlns:a16="http://schemas.microsoft.com/office/drawing/2014/main" id="{4B99A0F2-E05A-4588-85CF-9AF0DD4326E5}"/>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4999" name="Slide Number Placeholder 6">
            <a:extLst>
              <a:ext uri="{FF2B5EF4-FFF2-40B4-BE49-F238E27FC236}">
                <a16:creationId xmlns:a16="http://schemas.microsoft.com/office/drawing/2014/main" id="{5DE4A6D4-E216-41DE-8C2E-756E00483CBA}"/>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71CDAACD-2EFB-4A35-BCC9-56684338AE7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B16DAD48-81ED-4E71-9B16-5F1A74DB1EEE}"/>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F5663E29-A089-44D8-9984-E855E7715ED8}"/>
              </a:ext>
            </a:extLst>
          </p:cNvPr>
          <p:cNvSpPr>
            <a:spLocks noGrp="1"/>
          </p:cNvSpPr>
          <p:nvPr>
            <p:ph type="body" idx="1"/>
          </p:nvPr>
        </p:nvSpPr>
        <p:spPr/>
        <p:txBody>
          <a:bodyPr/>
          <a:lstStyle/>
          <a:p>
            <a:pPr>
              <a:spcBef>
                <a:spcPts val="0"/>
              </a:spcBef>
              <a:buClr>
                <a:srgbClr val="FFFFFF"/>
              </a:buClr>
              <a:defRPr/>
            </a:pPr>
            <a:r>
              <a:rPr lang="en-US" dirty="0">
                <a:solidFill>
                  <a:srgbClr val="000000"/>
                </a:solidFill>
              </a:rPr>
              <a:t>Microbial control requires a good disinfectant residual. This can be accomplished with chlorine as either free chlorine, chloramines, or carbon dioxide. While chlorine is a more powerful disinfectant, chloramines are more persistent in the distribution system and will eventually penetrate farther into the system for a longer time. Free chlorine will attack biofilms and exhaust itself more quickly, whereas chloramines will continue to attack the biofilm and slowly break down the defenses of the biofilm.</a:t>
            </a:r>
          </a:p>
          <a:p>
            <a:pPr>
              <a:spcBef>
                <a:spcPts val="0"/>
              </a:spcBef>
              <a:buClr>
                <a:srgbClr val="FFFFFF"/>
              </a:buClr>
              <a:defRPr/>
            </a:pPr>
            <a:endParaRPr lang="en-US" dirty="0">
              <a:solidFill>
                <a:srgbClr val="000000"/>
              </a:solidFill>
            </a:endParaRPr>
          </a:p>
          <a:p>
            <a:pPr>
              <a:spcBef>
                <a:spcPts val="0"/>
              </a:spcBef>
              <a:buClr>
                <a:srgbClr val="FFFFFF"/>
              </a:buClr>
              <a:defRPr/>
            </a:pPr>
            <a:r>
              <a:rPr lang="en-US" dirty="0">
                <a:solidFill>
                  <a:srgbClr val="000000"/>
                </a:solidFill>
              </a:rPr>
              <a:t>If water is stagnant or has inadequate disinfectant residuals, biofilm growth increases. Excessive bacterial growth leads to color and taste and odor complaints from customers and results in corrosion problems.</a:t>
            </a:r>
          </a:p>
          <a:p>
            <a:pPr algn="just">
              <a:lnSpc>
                <a:spcPct val="90000"/>
              </a:lnSpc>
              <a:spcBef>
                <a:spcPts val="0"/>
              </a:spcBef>
              <a:buClr>
                <a:srgbClr val="FFFFFF"/>
              </a:buClr>
              <a:defRPr/>
            </a:pPr>
            <a:endParaRPr lang="en-US" dirty="0">
              <a:solidFill>
                <a:srgbClr val="000000"/>
              </a:solidFill>
            </a:endParaRPr>
          </a:p>
          <a:p>
            <a:pPr algn="just">
              <a:lnSpc>
                <a:spcPct val="90000"/>
              </a:lnSpc>
              <a:spcBef>
                <a:spcPts val="0"/>
              </a:spcBef>
              <a:buClr>
                <a:srgbClr val="FFFFFF"/>
              </a:buClr>
              <a:defRPr/>
            </a:pPr>
            <a:r>
              <a:rPr lang="en-US" dirty="0">
                <a:solidFill>
                  <a:srgbClr val="000000"/>
                </a:solidFill>
              </a:rPr>
              <a:t>Coliform bacteria and water borne pathogens survive longer and the public’s health is compromised when stagnant water loses its disinfectant residual. Suspended matter that contains organic material that settles in the main further compromises the ability to maintain disinfectant residual. Water with long detention time results in higher concentrations of regulated disinfection by-products</a:t>
            </a:r>
          </a:p>
          <a:p>
            <a:pPr>
              <a:spcBef>
                <a:spcPts val="0"/>
              </a:spcBef>
              <a:buClr>
                <a:srgbClr val="FFFFFF"/>
              </a:buClr>
              <a:defRPr/>
            </a:pPr>
            <a:endParaRPr lang="en-US" dirty="0">
              <a:solidFill>
                <a:srgbClr val="000000"/>
              </a:solidFill>
            </a:endParaRPr>
          </a:p>
          <a:p>
            <a:pPr marL="171450" indent="-171450">
              <a:spcBef>
                <a:spcPts val="0"/>
              </a:spcBef>
              <a:buClr>
                <a:srgbClr val="FFFFFF"/>
              </a:buClr>
              <a:buFontTx/>
              <a:buChar char="-"/>
              <a:defRPr/>
            </a:pPr>
            <a:r>
              <a:rPr lang="en-US" dirty="0">
                <a:solidFill>
                  <a:srgbClr val="000000"/>
                </a:solidFill>
              </a:rPr>
              <a:t>Some Microbes can develop chloramine resistance</a:t>
            </a:r>
          </a:p>
          <a:p>
            <a:pPr marL="171450" indent="-171450">
              <a:spcBef>
                <a:spcPts val="0"/>
              </a:spcBef>
              <a:buClr>
                <a:srgbClr val="FFFFFF"/>
              </a:buClr>
              <a:buFontTx/>
              <a:buChar char="-"/>
              <a:defRPr/>
            </a:pPr>
            <a:r>
              <a:rPr lang="en-US" dirty="0">
                <a:solidFill>
                  <a:srgbClr val="000000"/>
                </a:solidFill>
              </a:rPr>
              <a:t>Free chlorine is absorbed by biofilm surface (4 ppm free chlorine ineffective in controlling biofilm on pipe surface)</a:t>
            </a:r>
          </a:p>
          <a:p>
            <a:pPr marL="171450" indent="-171450">
              <a:spcBef>
                <a:spcPts val="0"/>
              </a:spcBef>
              <a:buClr>
                <a:srgbClr val="FFFFFF"/>
              </a:buClr>
              <a:buFontTx/>
              <a:buChar char="-"/>
              <a:defRPr/>
            </a:pPr>
            <a:r>
              <a:rPr lang="en-US" dirty="0">
                <a:solidFill>
                  <a:srgbClr val="000000"/>
                </a:solidFill>
              </a:rPr>
              <a:t>Chloramines at 2 mg/l continuous dose was found effective for control</a:t>
            </a:r>
          </a:p>
        </p:txBody>
      </p:sp>
      <p:sp>
        <p:nvSpPr>
          <p:cNvPr id="87044" name="Header Placeholder 3">
            <a:extLst>
              <a:ext uri="{FF2B5EF4-FFF2-40B4-BE49-F238E27FC236}">
                <a16:creationId xmlns:a16="http://schemas.microsoft.com/office/drawing/2014/main" id="{7C382EF3-7164-43DD-A40D-6F1FCC258FB6}"/>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87045" name="Date Placeholder 4">
            <a:extLst>
              <a:ext uri="{FF2B5EF4-FFF2-40B4-BE49-F238E27FC236}">
                <a16:creationId xmlns:a16="http://schemas.microsoft.com/office/drawing/2014/main" id="{392BBB62-7278-4F0F-B2B3-1057C5FF1745}"/>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D853E07B-E8E5-428A-81A2-BF4F81301674}"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7046" name="Footer Placeholder 5">
            <a:extLst>
              <a:ext uri="{FF2B5EF4-FFF2-40B4-BE49-F238E27FC236}">
                <a16:creationId xmlns:a16="http://schemas.microsoft.com/office/drawing/2014/main" id="{0E99B40D-AD0C-4E95-A0A9-864B9386620F}"/>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7047" name="Slide Number Placeholder 6">
            <a:extLst>
              <a:ext uri="{FF2B5EF4-FFF2-40B4-BE49-F238E27FC236}">
                <a16:creationId xmlns:a16="http://schemas.microsoft.com/office/drawing/2014/main" id="{468CE3B4-23FE-4FDB-AA55-720F280DB5EF}"/>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2078DCC3-EFEC-4AFD-A4B5-E02623CB90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C1BCBAA2-ACF1-4150-B8C5-7B94ABE416E5}"/>
              </a:ext>
            </a:extLst>
          </p:cNvPr>
          <p:cNvSpPr>
            <a:spLocks noGrp="1" noRot="1" noChangeAspect="1" noTextEdit="1"/>
          </p:cNvSpPr>
          <p:nvPr>
            <p:ph type="sldImg"/>
          </p:nvPr>
        </p:nvSpPr>
        <p:spPr>
          <a:ln/>
        </p:spPr>
      </p:sp>
      <p:sp>
        <p:nvSpPr>
          <p:cNvPr id="91139" name="Notes Placeholder 2">
            <a:extLst>
              <a:ext uri="{FF2B5EF4-FFF2-40B4-BE49-F238E27FC236}">
                <a16:creationId xmlns:a16="http://schemas.microsoft.com/office/drawing/2014/main" id="{684A2626-39DD-498B-94CA-D7D6C3AC9C67}"/>
              </a:ext>
            </a:extLst>
          </p:cNvPr>
          <p:cNvSpPr>
            <a:spLocks noGrp="1"/>
          </p:cNvSpPr>
          <p:nvPr>
            <p:ph type="body" idx="1"/>
          </p:nvPr>
        </p:nvSpPr>
        <p:spPr>
          <a:noFill/>
        </p:spPr>
        <p:txBody>
          <a:bodyPr/>
          <a:lstStyle/>
          <a:p>
            <a:endParaRPr lang="en-US" altLang="en-US"/>
          </a:p>
        </p:txBody>
      </p:sp>
      <p:sp>
        <p:nvSpPr>
          <p:cNvPr id="91140" name="Header Placeholder 3">
            <a:extLst>
              <a:ext uri="{FF2B5EF4-FFF2-40B4-BE49-F238E27FC236}">
                <a16:creationId xmlns:a16="http://schemas.microsoft.com/office/drawing/2014/main" id="{FCFD31B7-5D1A-4B51-885C-3BF2E51D9766}"/>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91141" name="Date Placeholder 4">
            <a:extLst>
              <a:ext uri="{FF2B5EF4-FFF2-40B4-BE49-F238E27FC236}">
                <a16:creationId xmlns:a16="http://schemas.microsoft.com/office/drawing/2014/main" id="{C8396766-1AE8-4004-9A51-306366ED1D64}"/>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838F251E-EC2C-42CC-824E-06C31721A465}"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42" name="Footer Placeholder 5">
            <a:extLst>
              <a:ext uri="{FF2B5EF4-FFF2-40B4-BE49-F238E27FC236}">
                <a16:creationId xmlns:a16="http://schemas.microsoft.com/office/drawing/2014/main" id="{975580AD-2383-4D97-86A9-333B31549AB6}"/>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43" name="Slide Number Placeholder 6">
            <a:extLst>
              <a:ext uri="{FF2B5EF4-FFF2-40B4-BE49-F238E27FC236}">
                <a16:creationId xmlns:a16="http://schemas.microsoft.com/office/drawing/2014/main" id="{29B8FC7C-61C4-4259-B014-78F7A99B32C4}"/>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A1831ACD-39B0-4FC4-B702-3AE05E5EB4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470C9C2D-D8AA-43FB-88F2-EF3E64A78FDC}"/>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E320842E-08CA-45F9-A758-22E6EB1D3ED6}"/>
              </a:ext>
            </a:extLst>
          </p:cNvPr>
          <p:cNvSpPr>
            <a:spLocks noGrp="1"/>
          </p:cNvSpPr>
          <p:nvPr>
            <p:ph type="body" idx="1"/>
          </p:nvPr>
        </p:nvSpPr>
        <p:spPr>
          <a:noFill/>
        </p:spPr>
        <p:txBody>
          <a:bodyPr/>
          <a:lstStyle/>
          <a:p>
            <a:r>
              <a:rPr lang="en-US" altLang="en-US" sz="2400" dirty="0"/>
              <a:t>There are tables that can give you the volume per foot based on pipe diameter.</a:t>
            </a:r>
          </a:p>
        </p:txBody>
      </p:sp>
      <p:sp>
        <p:nvSpPr>
          <p:cNvPr id="95236" name="Header Placeholder 3">
            <a:extLst>
              <a:ext uri="{FF2B5EF4-FFF2-40B4-BE49-F238E27FC236}">
                <a16:creationId xmlns:a16="http://schemas.microsoft.com/office/drawing/2014/main" id="{9C4777DC-B10E-4FA3-A0B0-24FB493DC00D}"/>
              </a:ext>
            </a:extLst>
          </p:cNvPr>
          <p:cNvSpPr>
            <a:spLocks noGrp="1"/>
          </p:cNvSpPr>
          <p:nvPr>
            <p:ph type="hdr" sz="quarter"/>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WD5 Water Distribution System Maintenance</a:t>
            </a:r>
          </a:p>
        </p:txBody>
      </p:sp>
      <p:sp>
        <p:nvSpPr>
          <p:cNvPr id="95237" name="Date Placeholder 4">
            <a:extLst>
              <a:ext uri="{FF2B5EF4-FFF2-40B4-BE49-F238E27FC236}">
                <a16:creationId xmlns:a16="http://schemas.microsoft.com/office/drawing/2014/main" id="{0AB446CF-05BC-4F80-8BDC-1FED2E8FDDE7}"/>
              </a:ext>
            </a:extLst>
          </p:cNvPr>
          <p:cNvSpPr>
            <a:spLocks noGrp="1"/>
          </p:cNvSpPr>
          <p:nvPr>
            <p:ph type="dt" sz="quarter" idx="1"/>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0BC5D3DE-96BF-4DBF-B33E-623CAAD44E14}"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7/28/2021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5238" name="Footer Placeholder 5">
            <a:extLst>
              <a:ext uri="{FF2B5EF4-FFF2-40B4-BE49-F238E27FC236}">
                <a16:creationId xmlns:a16="http://schemas.microsoft.com/office/drawing/2014/main" id="{3B3F8395-2A2C-4F19-8A8C-361D8E63B4B8}"/>
              </a:ext>
            </a:extLst>
          </p:cNvPr>
          <p:cNvSpPr>
            <a:spLocks noGrp="1"/>
          </p:cNvSpPr>
          <p:nvPr>
            <p:ph type="ftr" sz="quarter" idx="4"/>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5239" name="Slide Number Placeholder 6">
            <a:extLst>
              <a:ext uri="{FF2B5EF4-FFF2-40B4-BE49-F238E27FC236}">
                <a16:creationId xmlns:a16="http://schemas.microsoft.com/office/drawing/2014/main" id="{57A3568E-D102-4041-89A5-64780969258E}"/>
              </a:ext>
            </a:extLst>
          </p:cNvPr>
          <p:cNvSpPr>
            <a:spLocks noGrp="1"/>
          </p:cNvSpPr>
          <p:nvPr>
            <p:ph type="sldNum" sz="quarter" idx="5"/>
          </p:nvPr>
        </p:nvSpPr>
        <p:spPr>
          <a:noFill/>
        </p:spPr>
        <p:txBody>
          <a:bodyPr/>
          <a:lstStyle>
            <a:lvl1pPr defTabSz="930275">
              <a:defRPr sz="1400">
                <a:solidFill>
                  <a:srgbClr val="FFFFFF"/>
                </a:solidFill>
                <a:latin typeface="Times New Roman" panose="02020603050405020304" pitchFamily="18" charset="0"/>
              </a:defRPr>
            </a:lvl1pPr>
            <a:lvl2pPr marL="742950" indent="-285750" defTabSz="930275">
              <a:defRPr sz="1400">
                <a:solidFill>
                  <a:srgbClr val="FFFFFF"/>
                </a:solidFill>
                <a:latin typeface="Times New Roman" panose="02020603050405020304" pitchFamily="18" charset="0"/>
              </a:defRPr>
            </a:lvl2pPr>
            <a:lvl3pPr marL="1143000" indent="-228600" defTabSz="930275">
              <a:defRPr sz="1400">
                <a:solidFill>
                  <a:srgbClr val="FFFFFF"/>
                </a:solidFill>
                <a:latin typeface="Times New Roman" panose="02020603050405020304" pitchFamily="18" charset="0"/>
              </a:defRPr>
            </a:lvl3pPr>
            <a:lvl4pPr marL="1600200" indent="-228600" defTabSz="930275">
              <a:defRPr sz="1400">
                <a:solidFill>
                  <a:srgbClr val="FFFFFF"/>
                </a:solidFill>
                <a:latin typeface="Times New Roman" panose="02020603050405020304" pitchFamily="18" charset="0"/>
              </a:defRPr>
            </a:lvl4pPr>
            <a:lvl5pPr marL="2057400" indent="-228600" defTabSz="930275">
              <a:defRPr sz="1400">
                <a:solidFill>
                  <a:srgbClr val="FFFFFF"/>
                </a:solidFill>
                <a:latin typeface="Times New Roman" panose="02020603050405020304" pitchFamily="18" charset="0"/>
              </a:defRPr>
            </a:lvl5pPr>
            <a:lvl6pPr marL="2514600" indent="-228600" defTabSz="930275" eaLnBrk="0" fontAlgn="base" hangingPunct="0">
              <a:spcBef>
                <a:spcPct val="0"/>
              </a:spcBef>
              <a:spcAft>
                <a:spcPct val="0"/>
              </a:spcAft>
              <a:defRPr sz="1400">
                <a:solidFill>
                  <a:srgbClr val="FFFFFF"/>
                </a:solidFill>
                <a:latin typeface="Times New Roman" panose="02020603050405020304" pitchFamily="18" charset="0"/>
              </a:defRPr>
            </a:lvl6pPr>
            <a:lvl7pPr marL="2971800" indent="-228600" defTabSz="930275" eaLnBrk="0" fontAlgn="base" hangingPunct="0">
              <a:spcBef>
                <a:spcPct val="0"/>
              </a:spcBef>
              <a:spcAft>
                <a:spcPct val="0"/>
              </a:spcAft>
              <a:defRPr sz="1400">
                <a:solidFill>
                  <a:srgbClr val="FFFFFF"/>
                </a:solidFill>
                <a:latin typeface="Times New Roman" panose="02020603050405020304" pitchFamily="18" charset="0"/>
              </a:defRPr>
            </a:lvl7pPr>
            <a:lvl8pPr marL="3429000" indent="-228600" defTabSz="930275" eaLnBrk="0" fontAlgn="base" hangingPunct="0">
              <a:spcBef>
                <a:spcPct val="0"/>
              </a:spcBef>
              <a:spcAft>
                <a:spcPct val="0"/>
              </a:spcAft>
              <a:defRPr sz="1400">
                <a:solidFill>
                  <a:srgbClr val="FFFFFF"/>
                </a:solidFill>
                <a:latin typeface="Times New Roman" panose="02020603050405020304" pitchFamily="18" charset="0"/>
              </a:defRPr>
            </a:lvl8pPr>
            <a:lvl9pPr marL="3886200" indent="-228600" defTabSz="930275" eaLnBrk="0" fontAlgn="base" hangingPunct="0">
              <a:spcBef>
                <a:spcPct val="0"/>
              </a:spcBef>
              <a:spcAft>
                <a:spcPct val="0"/>
              </a:spcAft>
              <a:defRPr sz="1400">
                <a:solidFill>
                  <a:srgbClr val="FFFFFF"/>
                </a:solidFill>
                <a:latin typeface="Times New Roman" panose="02020603050405020304"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67AD03C7-DDB6-461D-8487-E54767E06C1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a:t>4/18/2013</a:t>
            </a:r>
          </a:p>
        </p:txBody>
      </p:sp>
      <p:sp>
        <p:nvSpPr>
          <p:cNvPr id="5" name="Footer Placeholder 4"/>
          <p:cNvSpPr>
            <a:spLocks noGrp="1"/>
          </p:cNvSpPr>
          <p:nvPr>
            <p:ph type="ftr" sz="quarter" idx="11"/>
          </p:nvPr>
        </p:nvSpPr>
        <p:spPr/>
        <p:txBody>
          <a:bodyPr/>
          <a:lstStyle/>
          <a:p>
            <a:pPr>
              <a:defRPr/>
            </a:pPr>
            <a:r>
              <a:rPr lang="en-US"/>
              <a:t>Florida Rural Water Association</a:t>
            </a:r>
          </a:p>
        </p:txBody>
      </p:sp>
      <p:sp>
        <p:nvSpPr>
          <p:cNvPr id="6" name="Slide Number Placeholder 5"/>
          <p:cNvSpPr>
            <a:spLocks noGrp="1"/>
          </p:cNvSpPr>
          <p:nvPr>
            <p:ph type="sldNum" sz="quarter" idx="12"/>
          </p:nvPr>
        </p:nvSpPr>
        <p:spPr>
          <a:xfrm>
            <a:off x="9255346" y="2750337"/>
            <a:ext cx="1171888" cy="1356442"/>
          </a:xfrm>
        </p:spPr>
        <p:txBody>
          <a:bodyPr/>
          <a:lstStyle/>
          <a:p>
            <a:fld id="{F38AD0A0-168E-467A-BC30-C957A7F3FF18}" type="slidenum">
              <a:rPr lang="en-US" altLang="en-US" smtClean="0"/>
              <a:pPr/>
              <a:t>‹#›</a:t>
            </a:fld>
            <a:endParaRPr lang="en-US" altLang="en-US"/>
          </a:p>
        </p:txBody>
      </p:sp>
    </p:spTree>
    <p:extLst>
      <p:ext uri="{BB962C8B-B14F-4D97-AF65-F5344CB8AC3E}">
        <p14:creationId xmlns:p14="http://schemas.microsoft.com/office/powerpoint/2010/main" val="271746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4/18/2013</a:t>
            </a:r>
          </a:p>
        </p:txBody>
      </p:sp>
      <p:sp>
        <p:nvSpPr>
          <p:cNvPr id="6" name="Footer Placeholder 5"/>
          <p:cNvSpPr>
            <a:spLocks noGrp="1"/>
          </p:cNvSpPr>
          <p:nvPr>
            <p:ph type="ftr" sz="quarter" idx="11"/>
          </p:nvPr>
        </p:nvSpPr>
        <p:spPr/>
        <p:txBody>
          <a:bodyPr/>
          <a:lstStyle/>
          <a:p>
            <a:pPr>
              <a:defRPr/>
            </a:pPr>
            <a:r>
              <a:rPr lang="en-US"/>
              <a:t>Florida Rural Water Association</a:t>
            </a:r>
          </a:p>
        </p:txBody>
      </p:sp>
      <p:sp>
        <p:nvSpPr>
          <p:cNvPr id="7" name="Slide Number Placeholder 6"/>
          <p:cNvSpPr>
            <a:spLocks noGrp="1"/>
          </p:cNvSpPr>
          <p:nvPr>
            <p:ph type="sldNum" sz="quarter" idx="12"/>
          </p:nvPr>
        </p:nvSpPr>
        <p:spPr>
          <a:xfrm>
            <a:off x="10729455" y="4711309"/>
            <a:ext cx="1154151" cy="1090789"/>
          </a:xfrm>
        </p:spPr>
        <p:txBody>
          <a:bodyPr/>
          <a:lstStyle/>
          <a:p>
            <a:fld id="{B45FB7D0-05EF-4E23-9B7C-50F3B80C92B1}" type="slidenum">
              <a:rPr lang="en-US" altLang="en-US" smtClean="0"/>
              <a:pPr/>
              <a:t>‹#›</a:t>
            </a:fld>
            <a:endParaRPr lang="en-US" altLang="en-US"/>
          </a:p>
        </p:txBody>
      </p:sp>
    </p:spTree>
    <p:extLst>
      <p:ext uri="{BB962C8B-B14F-4D97-AF65-F5344CB8AC3E}">
        <p14:creationId xmlns:p14="http://schemas.microsoft.com/office/powerpoint/2010/main" val="58094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4/18/2013</a:t>
            </a:r>
          </a:p>
        </p:txBody>
      </p:sp>
      <p:sp>
        <p:nvSpPr>
          <p:cNvPr id="6" name="Footer Placeholder 5"/>
          <p:cNvSpPr>
            <a:spLocks noGrp="1"/>
          </p:cNvSpPr>
          <p:nvPr>
            <p:ph type="ftr" sz="quarter" idx="11"/>
          </p:nvPr>
        </p:nvSpPr>
        <p:spPr/>
        <p:txBody>
          <a:bodyPr/>
          <a:lstStyle/>
          <a:p>
            <a:pPr>
              <a:defRPr/>
            </a:pPr>
            <a:r>
              <a:rPr lang="en-US"/>
              <a:t>Florida Rural Water Association</a:t>
            </a:r>
          </a:p>
        </p:txBody>
      </p:sp>
      <p:sp>
        <p:nvSpPr>
          <p:cNvPr id="7" name="Slide Number Placeholder 6"/>
          <p:cNvSpPr>
            <a:spLocks noGrp="1"/>
          </p:cNvSpPr>
          <p:nvPr>
            <p:ph type="sldNum" sz="quarter" idx="12"/>
          </p:nvPr>
        </p:nvSpPr>
        <p:spPr>
          <a:xfrm>
            <a:off x="10729455" y="4711615"/>
            <a:ext cx="1154151" cy="1090789"/>
          </a:xfrm>
        </p:spPr>
        <p:txBody>
          <a:bodyPr/>
          <a:lstStyle/>
          <a:p>
            <a:fld id="{B45FB7D0-05EF-4E23-9B7C-50F3B80C92B1}" type="slidenum">
              <a:rPr lang="en-US" altLang="en-US" smtClean="0"/>
              <a:pPr/>
              <a:t>‹#›</a:t>
            </a:fld>
            <a:endParaRPr lang="en-US" altLang="en-US"/>
          </a:p>
        </p:txBody>
      </p:sp>
    </p:spTree>
    <p:extLst>
      <p:ext uri="{BB962C8B-B14F-4D97-AF65-F5344CB8AC3E}">
        <p14:creationId xmlns:p14="http://schemas.microsoft.com/office/powerpoint/2010/main" val="32385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4/18/2013</a:t>
            </a:r>
          </a:p>
        </p:txBody>
      </p:sp>
      <p:sp>
        <p:nvSpPr>
          <p:cNvPr id="6" name="Footer Placeholder 5"/>
          <p:cNvSpPr>
            <a:spLocks noGrp="1"/>
          </p:cNvSpPr>
          <p:nvPr>
            <p:ph type="ftr" sz="quarter" idx="11"/>
          </p:nvPr>
        </p:nvSpPr>
        <p:spPr/>
        <p:txBody>
          <a:bodyPr/>
          <a:lstStyle/>
          <a:p>
            <a:pPr>
              <a:defRPr/>
            </a:pPr>
            <a:r>
              <a:rPr lang="en-US"/>
              <a:t>Florida Rural Water Association</a:t>
            </a:r>
          </a:p>
        </p:txBody>
      </p:sp>
      <p:sp>
        <p:nvSpPr>
          <p:cNvPr id="7" name="Slide Number Placeholder 6"/>
          <p:cNvSpPr>
            <a:spLocks noGrp="1"/>
          </p:cNvSpPr>
          <p:nvPr>
            <p:ph type="sldNum" sz="quarter" idx="12"/>
          </p:nvPr>
        </p:nvSpPr>
        <p:spPr>
          <a:xfrm>
            <a:off x="10729455" y="4709925"/>
            <a:ext cx="1154151" cy="1090789"/>
          </a:xfrm>
        </p:spPr>
        <p:txBody>
          <a:bodyPr/>
          <a:lstStyle/>
          <a:p>
            <a:fld id="{B45FB7D0-05EF-4E23-9B7C-50F3B80C92B1}" type="slidenum">
              <a:rPr lang="en-US" altLang="en-US" smtClean="0"/>
              <a:pPr/>
              <a:t>‹#›</a:t>
            </a:fld>
            <a:endParaRPr lang="en-US" alt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67009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4/18/2013</a:t>
            </a:r>
          </a:p>
        </p:txBody>
      </p:sp>
      <p:sp>
        <p:nvSpPr>
          <p:cNvPr id="6" name="Footer Placeholder 5"/>
          <p:cNvSpPr>
            <a:spLocks noGrp="1"/>
          </p:cNvSpPr>
          <p:nvPr>
            <p:ph type="ftr" sz="quarter" idx="11"/>
          </p:nvPr>
        </p:nvSpPr>
        <p:spPr/>
        <p:txBody>
          <a:bodyPr/>
          <a:lstStyle/>
          <a:p>
            <a:pPr>
              <a:defRPr/>
            </a:pPr>
            <a:r>
              <a:rPr lang="en-US"/>
              <a:t>Florida Rural Water Association</a:t>
            </a:r>
          </a:p>
        </p:txBody>
      </p:sp>
      <p:sp>
        <p:nvSpPr>
          <p:cNvPr id="7" name="Slide Number Placeholder 6"/>
          <p:cNvSpPr>
            <a:spLocks noGrp="1"/>
          </p:cNvSpPr>
          <p:nvPr>
            <p:ph type="sldNum" sz="quarter" idx="12"/>
          </p:nvPr>
        </p:nvSpPr>
        <p:spPr>
          <a:xfrm>
            <a:off x="10729455" y="4709925"/>
            <a:ext cx="1154151" cy="1090789"/>
          </a:xfrm>
        </p:spPr>
        <p:txBody>
          <a:bodyPr/>
          <a:lstStyle/>
          <a:p>
            <a:fld id="{B45FB7D0-05EF-4E23-9B7C-50F3B80C92B1}" type="slidenum">
              <a:rPr lang="en-US" altLang="en-US" smtClean="0"/>
              <a:pPr/>
              <a:t>‹#›</a:t>
            </a:fld>
            <a:endParaRPr lang="en-US" altLang="en-US"/>
          </a:p>
        </p:txBody>
      </p:sp>
    </p:spTree>
    <p:extLst>
      <p:ext uri="{BB962C8B-B14F-4D97-AF65-F5344CB8AC3E}">
        <p14:creationId xmlns:p14="http://schemas.microsoft.com/office/powerpoint/2010/main" val="339533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r>
              <a:rPr lang="en-US"/>
              <a:t>4/18/2013</a:t>
            </a:r>
          </a:p>
        </p:txBody>
      </p:sp>
      <p:sp>
        <p:nvSpPr>
          <p:cNvPr id="4" name="Footer Placeholder 3"/>
          <p:cNvSpPr>
            <a:spLocks noGrp="1"/>
          </p:cNvSpPr>
          <p:nvPr>
            <p:ph type="ftr" sz="quarter" idx="11"/>
          </p:nvPr>
        </p:nvSpPr>
        <p:spPr/>
        <p:txBody>
          <a:bodyPr/>
          <a:lstStyle/>
          <a:p>
            <a:pPr>
              <a:defRPr/>
            </a:pPr>
            <a:r>
              <a:rPr lang="en-US"/>
              <a:t>Florida Rural Water Association</a:t>
            </a:r>
          </a:p>
        </p:txBody>
      </p:sp>
      <p:sp>
        <p:nvSpPr>
          <p:cNvPr id="5" name="Slide Number Placeholder 4"/>
          <p:cNvSpPr>
            <a:spLocks noGrp="1"/>
          </p:cNvSpPr>
          <p:nvPr>
            <p:ph type="sldNum" sz="quarter" idx="12"/>
          </p:nvPr>
        </p:nvSpPr>
        <p:spPr/>
        <p:txBody>
          <a:bodyPr/>
          <a:lstStyle/>
          <a:p>
            <a:fld id="{B45FB7D0-05EF-4E23-9B7C-50F3B80C92B1}" type="slidenum">
              <a:rPr lang="en-US" altLang="en-US" smtClean="0"/>
              <a:pPr/>
              <a:t>‹#›</a:t>
            </a:fld>
            <a:endParaRPr lang="en-US" altLang="en-US"/>
          </a:p>
        </p:txBody>
      </p:sp>
    </p:spTree>
    <p:extLst>
      <p:ext uri="{BB962C8B-B14F-4D97-AF65-F5344CB8AC3E}">
        <p14:creationId xmlns:p14="http://schemas.microsoft.com/office/powerpoint/2010/main" val="265037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r>
              <a:rPr lang="en-US"/>
              <a:t>4/18/2013</a:t>
            </a:r>
          </a:p>
        </p:txBody>
      </p:sp>
      <p:sp>
        <p:nvSpPr>
          <p:cNvPr id="4" name="Footer Placeholder 3"/>
          <p:cNvSpPr>
            <a:spLocks noGrp="1"/>
          </p:cNvSpPr>
          <p:nvPr>
            <p:ph type="ftr" sz="quarter" idx="11"/>
          </p:nvPr>
        </p:nvSpPr>
        <p:spPr/>
        <p:txBody>
          <a:bodyPr/>
          <a:lstStyle/>
          <a:p>
            <a:pPr>
              <a:defRPr/>
            </a:pPr>
            <a:r>
              <a:rPr lang="en-US"/>
              <a:t>Florida Rural Water Association</a:t>
            </a:r>
          </a:p>
        </p:txBody>
      </p:sp>
      <p:sp>
        <p:nvSpPr>
          <p:cNvPr id="5" name="Slide Number Placeholder 4"/>
          <p:cNvSpPr>
            <a:spLocks noGrp="1"/>
          </p:cNvSpPr>
          <p:nvPr>
            <p:ph type="sldNum" sz="quarter" idx="12"/>
          </p:nvPr>
        </p:nvSpPr>
        <p:spPr/>
        <p:txBody>
          <a:bodyPr/>
          <a:lstStyle/>
          <a:p>
            <a:fld id="{B45FB7D0-05EF-4E23-9B7C-50F3B80C92B1}" type="slidenum">
              <a:rPr lang="en-US" altLang="en-US" smtClean="0"/>
              <a:pPr/>
              <a:t>‹#›</a:t>
            </a:fld>
            <a:endParaRPr lang="en-US" altLang="en-US"/>
          </a:p>
        </p:txBody>
      </p:sp>
    </p:spTree>
    <p:extLst>
      <p:ext uri="{BB962C8B-B14F-4D97-AF65-F5344CB8AC3E}">
        <p14:creationId xmlns:p14="http://schemas.microsoft.com/office/powerpoint/2010/main" val="404226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4/18/2013</a:t>
            </a:r>
          </a:p>
        </p:txBody>
      </p:sp>
      <p:sp>
        <p:nvSpPr>
          <p:cNvPr id="5" name="Footer Placeholder 4"/>
          <p:cNvSpPr>
            <a:spLocks noGrp="1"/>
          </p:cNvSpPr>
          <p:nvPr>
            <p:ph type="ftr" sz="quarter" idx="11"/>
          </p:nvPr>
        </p:nvSpPr>
        <p:spPr/>
        <p:txBody>
          <a:bodyPr/>
          <a:lstStyle/>
          <a:p>
            <a:pPr>
              <a:defRPr/>
            </a:pPr>
            <a:r>
              <a:rPr lang="en-US"/>
              <a:t>Florida Rural Water Association</a:t>
            </a:r>
          </a:p>
        </p:txBody>
      </p:sp>
      <p:sp>
        <p:nvSpPr>
          <p:cNvPr id="6" name="Slide Number Placeholder 5"/>
          <p:cNvSpPr>
            <a:spLocks noGrp="1"/>
          </p:cNvSpPr>
          <p:nvPr>
            <p:ph type="sldNum" sz="quarter" idx="12"/>
          </p:nvPr>
        </p:nvSpPr>
        <p:spPr/>
        <p:txBody>
          <a:bodyPr/>
          <a:lstStyle/>
          <a:p>
            <a:fld id="{0E11257F-436B-44AE-9BF0-2C52DEBC56EC}" type="slidenum">
              <a:rPr lang="en-US" altLang="en-US" smtClean="0"/>
              <a:pPr/>
              <a:t>‹#›</a:t>
            </a:fld>
            <a:endParaRPr lang="en-US" altLang="en-US"/>
          </a:p>
        </p:txBody>
      </p:sp>
    </p:spTree>
    <p:extLst>
      <p:ext uri="{BB962C8B-B14F-4D97-AF65-F5344CB8AC3E}">
        <p14:creationId xmlns:p14="http://schemas.microsoft.com/office/powerpoint/2010/main" val="59345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pPr>
              <a:defRPr/>
            </a:pPr>
            <a:r>
              <a:rPr lang="en-US"/>
              <a:t>4/18/2013</a:t>
            </a:r>
          </a:p>
        </p:txBody>
      </p:sp>
      <p:sp>
        <p:nvSpPr>
          <p:cNvPr id="5" name="Footer Placeholder 4"/>
          <p:cNvSpPr>
            <a:spLocks noGrp="1"/>
          </p:cNvSpPr>
          <p:nvPr>
            <p:ph type="ftr" sz="quarter" idx="11"/>
          </p:nvPr>
        </p:nvSpPr>
        <p:spPr>
          <a:xfrm>
            <a:off x="680321" y="5936188"/>
            <a:ext cx="6126805" cy="365125"/>
          </a:xfrm>
        </p:spPr>
        <p:txBody>
          <a:bodyPr/>
          <a:lstStyle/>
          <a:p>
            <a:pPr>
              <a:defRPr/>
            </a:pPr>
            <a:r>
              <a:rPr lang="en-US"/>
              <a:t>Florida Rural Water Association</a:t>
            </a: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1F2BC8AE-D7E1-4F84-AC95-89614C8F69AB}" type="slidenum">
              <a:rPr lang="en-US" altLang="en-US" smtClean="0"/>
              <a:pPr/>
              <a:t>‹#›</a:t>
            </a:fld>
            <a:endParaRPr lang="en-US" altLang="en-US"/>
          </a:p>
        </p:txBody>
      </p:sp>
    </p:spTree>
    <p:extLst>
      <p:ext uri="{BB962C8B-B14F-4D97-AF65-F5344CB8AC3E}">
        <p14:creationId xmlns:p14="http://schemas.microsoft.com/office/powerpoint/2010/main" val="103717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4/18/2013</a:t>
            </a:r>
          </a:p>
        </p:txBody>
      </p:sp>
      <p:sp>
        <p:nvSpPr>
          <p:cNvPr id="5" name="Footer Placeholder 4"/>
          <p:cNvSpPr>
            <a:spLocks noGrp="1"/>
          </p:cNvSpPr>
          <p:nvPr>
            <p:ph type="ftr" sz="quarter" idx="11"/>
          </p:nvPr>
        </p:nvSpPr>
        <p:spPr/>
        <p:txBody>
          <a:bodyPr/>
          <a:lstStyle/>
          <a:p>
            <a:pPr>
              <a:defRPr/>
            </a:pPr>
            <a:r>
              <a:rPr lang="en-US"/>
              <a:t>Florida Rural Water Association</a:t>
            </a:r>
          </a:p>
        </p:txBody>
      </p:sp>
      <p:sp>
        <p:nvSpPr>
          <p:cNvPr id="6" name="Slide Number Placeholder 5"/>
          <p:cNvSpPr>
            <a:spLocks noGrp="1"/>
          </p:cNvSpPr>
          <p:nvPr>
            <p:ph type="sldNum" sz="quarter" idx="12"/>
          </p:nvPr>
        </p:nvSpPr>
        <p:spPr/>
        <p:txBody>
          <a:bodyPr/>
          <a:lstStyle/>
          <a:p>
            <a:fld id="{09929AA4-5A2E-4BC0-8528-B3A6FB0F615A}" type="slidenum">
              <a:rPr lang="en-US" altLang="en-US" smtClean="0"/>
              <a:pPr/>
              <a:t>‹#›</a:t>
            </a:fld>
            <a:endParaRPr lang="en-US" altLang="en-US"/>
          </a:p>
        </p:txBody>
      </p:sp>
    </p:spTree>
    <p:extLst>
      <p:ext uri="{BB962C8B-B14F-4D97-AF65-F5344CB8AC3E}">
        <p14:creationId xmlns:p14="http://schemas.microsoft.com/office/powerpoint/2010/main" val="192791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r>
              <a:rPr lang="en-US"/>
              <a:t>4/18/2013</a:t>
            </a:r>
          </a:p>
        </p:txBody>
      </p:sp>
      <p:sp>
        <p:nvSpPr>
          <p:cNvPr id="5" name="Footer Placeholder 4"/>
          <p:cNvSpPr>
            <a:spLocks noGrp="1"/>
          </p:cNvSpPr>
          <p:nvPr>
            <p:ph type="ftr" sz="quarter" idx="11"/>
          </p:nvPr>
        </p:nvSpPr>
        <p:spPr/>
        <p:txBody>
          <a:bodyPr/>
          <a:lstStyle/>
          <a:p>
            <a:pPr>
              <a:defRPr/>
            </a:pPr>
            <a:r>
              <a:rPr lang="en-US"/>
              <a:t>Florida Rural Water Association</a:t>
            </a:r>
          </a:p>
        </p:txBody>
      </p:sp>
      <p:sp>
        <p:nvSpPr>
          <p:cNvPr id="6" name="Slide Number Placeholder 5"/>
          <p:cNvSpPr>
            <a:spLocks noGrp="1"/>
          </p:cNvSpPr>
          <p:nvPr>
            <p:ph type="sldNum" sz="quarter" idx="12"/>
          </p:nvPr>
        </p:nvSpPr>
        <p:spPr>
          <a:xfrm>
            <a:off x="10729455" y="2869895"/>
            <a:ext cx="1154151" cy="1090789"/>
          </a:xfrm>
        </p:spPr>
        <p:txBody>
          <a:bodyPr/>
          <a:lstStyle/>
          <a:p>
            <a:fld id="{0B865DBF-409C-4EC0-AA8E-00335237282E}" type="slidenum">
              <a:rPr lang="en-US" altLang="en-US" smtClean="0"/>
              <a:pPr/>
              <a:t>‹#›</a:t>
            </a:fld>
            <a:endParaRPr lang="en-US" altLang="en-US"/>
          </a:p>
        </p:txBody>
      </p:sp>
    </p:spTree>
    <p:extLst>
      <p:ext uri="{BB962C8B-B14F-4D97-AF65-F5344CB8AC3E}">
        <p14:creationId xmlns:p14="http://schemas.microsoft.com/office/powerpoint/2010/main" val="198448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a:t>4/18/2013</a:t>
            </a:r>
          </a:p>
        </p:txBody>
      </p:sp>
      <p:sp>
        <p:nvSpPr>
          <p:cNvPr id="6" name="Footer Placeholder 5"/>
          <p:cNvSpPr>
            <a:spLocks noGrp="1"/>
          </p:cNvSpPr>
          <p:nvPr>
            <p:ph type="ftr" sz="quarter" idx="11"/>
          </p:nvPr>
        </p:nvSpPr>
        <p:spPr/>
        <p:txBody>
          <a:bodyPr/>
          <a:lstStyle/>
          <a:p>
            <a:pPr>
              <a:defRPr/>
            </a:pPr>
            <a:r>
              <a:rPr lang="en-US"/>
              <a:t>Florida Rural Water Association</a:t>
            </a:r>
          </a:p>
        </p:txBody>
      </p:sp>
      <p:sp>
        <p:nvSpPr>
          <p:cNvPr id="7" name="Slide Number Placeholder 6"/>
          <p:cNvSpPr>
            <a:spLocks noGrp="1"/>
          </p:cNvSpPr>
          <p:nvPr>
            <p:ph type="sldNum" sz="quarter" idx="12"/>
          </p:nvPr>
        </p:nvSpPr>
        <p:spPr/>
        <p:txBody>
          <a:bodyPr/>
          <a:lstStyle/>
          <a:p>
            <a:fld id="{A87C8E4F-695A-40C7-91C4-E5D9544069B0}" type="slidenum">
              <a:rPr lang="en-US" altLang="en-US" smtClean="0"/>
              <a:pPr/>
              <a:t>‹#›</a:t>
            </a:fld>
            <a:endParaRPr lang="en-US" altLang="en-US"/>
          </a:p>
        </p:txBody>
      </p:sp>
    </p:spTree>
    <p:extLst>
      <p:ext uri="{BB962C8B-B14F-4D97-AF65-F5344CB8AC3E}">
        <p14:creationId xmlns:p14="http://schemas.microsoft.com/office/powerpoint/2010/main" val="80504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a:t>4/18/2013</a:t>
            </a:r>
          </a:p>
        </p:txBody>
      </p:sp>
      <p:sp>
        <p:nvSpPr>
          <p:cNvPr id="8" name="Footer Placeholder 7"/>
          <p:cNvSpPr>
            <a:spLocks noGrp="1"/>
          </p:cNvSpPr>
          <p:nvPr>
            <p:ph type="ftr" sz="quarter" idx="11"/>
          </p:nvPr>
        </p:nvSpPr>
        <p:spPr/>
        <p:txBody>
          <a:bodyPr/>
          <a:lstStyle/>
          <a:p>
            <a:pPr>
              <a:defRPr/>
            </a:pPr>
            <a:r>
              <a:rPr lang="en-US"/>
              <a:t>Florida Rural Water Association</a:t>
            </a:r>
          </a:p>
        </p:txBody>
      </p:sp>
      <p:sp>
        <p:nvSpPr>
          <p:cNvPr id="9" name="Slide Number Placeholder 8"/>
          <p:cNvSpPr>
            <a:spLocks noGrp="1"/>
          </p:cNvSpPr>
          <p:nvPr>
            <p:ph type="sldNum" sz="quarter" idx="12"/>
          </p:nvPr>
        </p:nvSpPr>
        <p:spPr/>
        <p:txBody>
          <a:bodyPr/>
          <a:lstStyle/>
          <a:p>
            <a:fld id="{7A78DD87-1476-4983-B457-760EBE838F57}" type="slidenum">
              <a:rPr lang="en-US" altLang="en-US" smtClean="0"/>
              <a:pPr/>
              <a:t>‹#›</a:t>
            </a:fld>
            <a:endParaRPr lang="en-US" altLang="en-US"/>
          </a:p>
        </p:txBody>
      </p:sp>
    </p:spTree>
    <p:extLst>
      <p:ext uri="{BB962C8B-B14F-4D97-AF65-F5344CB8AC3E}">
        <p14:creationId xmlns:p14="http://schemas.microsoft.com/office/powerpoint/2010/main" val="13846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t>4/18/2013</a:t>
            </a:r>
          </a:p>
        </p:txBody>
      </p:sp>
      <p:sp>
        <p:nvSpPr>
          <p:cNvPr id="4" name="Footer Placeholder 3"/>
          <p:cNvSpPr>
            <a:spLocks noGrp="1"/>
          </p:cNvSpPr>
          <p:nvPr>
            <p:ph type="ftr" sz="quarter" idx="11"/>
          </p:nvPr>
        </p:nvSpPr>
        <p:spPr/>
        <p:txBody>
          <a:bodyPr/>
          <a:lstStyle/>
          <a:p>
            <a:pPr>
              <a:defRPr/>
            </a:pPr>
            <a:r>
              <a:rPr lang="en-US"/>
              <a:t>Florida Rural Water Association</a:t>
            </a:r>
          </a:p>
        </p:txBody>
      </p:sp>
      <p:sp>
        <p:nvSpPr>
          <p:cNvPr id="5" name="Slide Number Placeholder 4"/>
          <p:cNvSpPr>
            <a:spLocks noGrp="1"/>
          </p:cNvSpPr>
          <p:nvPr>
            <p:ph type="sldNum" sz="quarter" idx="12"/>
          </p:nvPr>
        </p:nvSpPr>
        <p:spPr/>
        <p:txBody>
          <a:bodyPr/>
          <a:lstStyle/>
          <a:p>
            <a:fld id="{CA4AC121-AB12-4F64-B9B6-F8CC6FB6992E}" type="slidenum">
              <a:rPr lang="en-US" altLang="en-US" smtClean="0"/>
              <a:pPr/>
              <a:t>‹#›</a:t>
            </a:fld>
            <a:endParaRPr lang="en-US" altLang="en-US"/>
          </a:p>
        </p:txBody>
      </p:sp>
    </p:spTree>
    <p:extLst>
      <p:ext uri="{BB962C8B-B14F-4D97-AF65-F5344CB8AC3E}">
        <p14:creationId xmlns:p14="http://schemas.microsoft.com/office/powerpoint/2010/main" val="83963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pPr>
              <a:defRPr/>
            </a:pPr>
            <a:r>
              <a:rPr lang="en-US"/>
              <a:t>4/18/2013</a:t>
            </a:r>
          </a:p>
        </p:txBody>
      </p:sp>
      <p:sp>
        <p:nvSpPr>
          <p:cNvPr id="3" name="Footer Placeholder 2"/>
          <p:cNvSpPr>
            <a:spLocks noGrp="1"/>
          </p:cNvSpPr>
          <p:nvPr>
            <p:ph type="ftr" sz="quarter" idx="11"/>
          </p:nvPr>
        </p:nvSpPr>
        <p:spPr/>
        <p:txBody>
          <a:bodyPr/>
          <a:lstStyle/>
          <a:p>
            <a:pPr>
              <a:defRPr/>
            </a:pPr>
            <a:r>
              <a:rPr lang="en-US"/>
              <a:t>Florida Rural Water Association</a:t>
            </a:r>
          </a:p>
        </p:txBody>
      </p:sp>
      <p:sp>
        <p:nvSpPr>
          <p:cNvPr id="4" name="Slide Number Placeholder 3"/>
          <p:cNvSpPr>
            <a:spLocks noGrp="1"/>
          </p:cNvSpPr>
          <p:nvPr>
            <p:ph type="sldNum" sz="quarter" idx="12"/>
          </p:nvPr>
        </p:nvSpPr>
        <p:spPr/>
        <p:txBody>
          <a:bodyPr/>
          <a:lstStyle/>
          <a:p>
            <a:fld id="{DBC6CF07-46A2-4E1D-AF2D-F0065D7DFC32}" type="slidenum">
              <a:rPr lang="en-US" altLang="en-US" smtClean="0"/>
              <a:pPr/>
              <a:t>‹#›</a:t>
            </a:fld>
            <a:endParaRPr lang="en-US" altLang="en-US"/>
          </a:p>
        </p:txBody>
      </p:sp>
    </p:spTree>
    <p:extLst>
      <p:ext uri="{BB962C8B-B14F-4D97-AF65-F5344CB8AC3E}">
        <p14:creationId xmlns:p14="http://schemas.microsoft.com/office/powerpoint/2010/main" val="12387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4/18/2013</a:t>
            </a:r>
          </a:p>
        </p:txBody>
      </p:sp>
      <p:sp>
        <p:nvSpPr>
          <p:cNvPr id="6" name="Footer Placeholder 5"/>
          <p:cNvSpPr>
            <a:spLocks noGrp="1"/>
          </p:cNvSpPr>
          <p:nvPr>
            <p:ph type="ftr" sz="quarter" idx="11"/>
          </p:nvPr>
        </p:nvSpPr>
        <p:spPr/>
        <p:txBody>
          <a:bodyPr/>
          <a:lstStyle/>
          <a:p>
            <a:pPr>
              <a:defRPr/>
            </a:pPr>
            <a:r>
              <a:rPr lang="en-US"/>
              <a:t>Florida Rural Water Association</a:t>
            </a:r>
          </a:p>
        </p:txBody>
      </p:sp>
      <p:sp>
        <p:nvSpPr>
          <p:cNvPr id="7" name="Slide Number Placeholder 6"/>
          <p:cNvSpPr>
            <a:spLocks noGrp="1"/>
          </p:cNvSpPr>
          <p:nvPr>
            <p:ph type="sldNum" sz="quarter" idx="12"/>
          </p:nvPr>
        </p:nvSpPr>
        <p:spPr/>
        <p:txBody>
          <a:bodyPr/>
          <a:lstStyle/>
          <a:p>
            <a:fld id="{692E13FC-DB86-4014-986C-53FDCAE489A1}" type="slidenum">
              <a:rPr lang="en-US" altLang="en-US" smtClean="0"/>
              <a:pPr/>
              <a:t>‹#›</a:t>
            </a:fld>
            <a:endParaRPr lang="en-US" altLang="en-US"/>
          </a:p>
        </p:txBody>
      </p:sp>
    </p:spTree>
    <p:extLst>
      <p:ext uri="{BB962C8B-B14F-4D97-AF65-F5344CB8AC3E}">
        <p14:creationId xmlns:p14="http://schemas.microsoft.com/office/powerpoint/2010/main" val="313457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4/18/2013</a:t>
            </a:r>
          </a:p>
        </p:txBody>
      </p:sp>
      <p:sp>
        <p:nvSpPr>
          <p:cNvPr id="6" name="Footer Placeholder 5"/>
          <p:cNvSpPr>
            <a:spLocks noGrp="1"/>
          </p:cNvSpPr>
          <p:nvPr>
            <p:ph type="ftr" sz="quarter" idx="11"/>
          </p:nvPr>
        </p:nvSpPr>
        <p:spPr/>
        <p:txBody>
          <a:bodyPr/>
          <a:lstStyle/>
          <a:p>
            <a:pPr>
              <a:defRPr/>
            </a:pPr>
            <a:r>
              <a:rPr lang="en-US"/>
              <a:t>Florida Rural Water Association</a:t>
            </a:r>
          </a:p>
        </p:txBody>
      </p:sp>
      <p:sp>
        <p:nvSpPr>
          <p:cNvPr id="7" name="Slide Number Placeholder 6"/>
          <p:cNvSpPr>
            <a:spLocks noGrp="1"/>
          </p:cNvSpPr>
          <p:nvPr>
            <p:ph type="sldNum" sz="quarter" idx="12"/>
          </p:nvPr>
        </p:nvSpPr>
        <p:spPr/>
        <p:txBody>
          <a:bodyPr/>
          <a:lstStyle/>
          <a:p>
            <a:fld id="{08730E49-A147-49F9-9B12-96B71C2FF403}" type="slidenum">
              <a:rPr lang="en-US" altLang="en-US" smtClean="0"/>
              <a:pPr/>
              <a:t>‹#›</a:t>
            </a:fld>
            <a:endParaRPr lang="en-US" altLang="en-US"/>
          </a:p>
        </p:txBody>
      </p:sp>
    </p:spTree>
    <p:extLst>
      <p:ext uri="{BB962C8B-B14F-4D97-AF65-F5344CB8AC3E}">
        <p14:creationId xmlns:p14="http://schemas.microsoft.com/office/powerpoint/2010/main" val="375584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F8E1E0A-D12D-4FB8-AE2B-5CD5A4DB8F2F}" type="datetimeFigureOut">
              <a:rPr lang="en-US" smtClean="0"/>
              <a:t>7/28/2021</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1AC702A3-1B99-4BF5-8D56-9D3BB1F1A41D}" type="slidenum">
              <a:rPr lang="en-US" smtClean="0"/>
              <a:t>‹#›</a:t>
            </a:fld>
            <a:endParaRPr lang="en-US"/>
          </a:p>
        </p:txBody>
      </p:sp>
    </p:spTree>
    <p:extLst>
      <p:ext uri="{BB962C8B-B14F-4D97-AF65-F5344CB8AC3E}">
        <p14:creationId xmlns:p14="http://schemas.microsoft.com/office/powerpoint/2010/main" val="2613433817"/>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an.Epperly@frwa.ne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wmf"/></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imgres?imgurl=http://grcity.us/enterprise-services/Water-System/PublishingImages/Fire%2520Hydrant%2520Flow%2520test.JPG&amp;imgrefurl=http://grcity.us/enterprise-services/Water-System/Pages/FireHydrantFlowTesting.aspx&amp;h=228&amp;w=325&amp;sz=23&amp;tbnid=d7Aeo3O6aNlzcM:&amp;tbnh=90&amp;tbnw=128&amp;prev=/search%3Fq%3Dmeasuring%2Bfire%2Bhydrant%2Bflow%26tbm%3Disch%26tbo%3Du&amp;zoom=1&amp;q=measuring+fire+hydrant+flow&amp;usg=__cjebfvZ6BGrAUJ0fwh0tDXjrBS8=&amp;hl=en&amp;sa=X&amp;ei=NYt1UYP7GobC9QSUqIDQAw&amp;ved=0CDMQ9QEwC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Stan.Epperly@frwa.net" TargetMode="External"/><Relationship Id="rId1" Type="http://schemas.openxmlformats.org/officeDocument/2006/relationships/slideLayout" Target="../slideLayouts/slideLayout7.xml"/><Relationship Id="rId4" Type="http://schemas.openxmlformats.org/officeDocument/2006/relationships/image" Target="cid:image002.jpg@01D1E60F.214E69E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rds.yahoo.com/_ylt=A9G_bHLvryFIHOEAKQKJzbkF;_ylu=X3oDMTBxNnF2cTl1BHBvcwM1BHNlYwNzcgR2dGlkA0kwODVfMTA3/SIG=1g9tijee5/EXP=1210253679/**http%3A/images.search.yahoo.com/images/view%3Fback=http%253A%252F%252Fimages.search.yahoo.com%252Fsearch%252Fimages%253Fp%253Dflushing%252Bwater%252Bmain%2526y%253DSearch%2526fr%253Dslv1-adbe%2526ei%253Dutf-8%2526js%253D1%2526x%253Dwrt%26w=160%26h=210%26imgurl=www.city.davis.ca.us%252Fstory%252Fimg%252Fwatermain.jpg%26rurl=http%253A%252F%252Fwww.city.davis.ca.us%252Fstory%253Fstory%253Dwatermain%26size=18.6kB%26name=watermain.jpg%26p=flushing%20water%20main%26type=JPG%26oid=f0199b1a48dd844e%26no=5&amp;tt=92" TargetMode="External"/><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hyperlink" Target="http://rds.yahoo.com/_ylt=A0WTbx_DtyFIioMAAwmjzbkF/SIG=12c7811bu/EXP=1210255683/**http%3A/www.inframetrix.com/images/water_sewerflow_sq.jpg"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http://www.wateronline.com/crlive/files/Images/7E70AEA7-2A8C-4D43-84C9-726483E6F863/9700main.jpg"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270000"/>
                <a:satMod val="200000"/>
                <a:lumMod val="128000"/>
              </a:schemeClr>
            </a:gs>
            <a:gs pos="65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30723" name="Content Placeholder 3">
            <a:extLst>
              <a:ext uri="{FF2B5EF4-FFF2-40B4-BE49-F238E27FC236}">
                <a16:creationId xmlns:a16="http://schemas.microsoft.com/office/drawing/2014/main" id="{2B38BD53-0E10-4164-B456-909C9CC5587F}"/>
              </a:ext>
            </a:extLst>
          </p:cNvPr>
          <p:cNvSpPr>
            <a:spLocks noGrp="1"/>
          </p:cNvSpPr>
          <p:nvPr>
            <p:ph idx="1"/>
          </p:nvPr>
        </p:nvSpPr>
        <p:spPr>
          <a:xfrm>
            <a:off x="2362201" y="2060575"/>
            <a:ext cx="7693025" cy="4025900"/>
          </a:xfrm>
        </p:spPr>
        <p:txBody>
          <a:bodyPr>
            <a:normAutofit lnSpcReduction="10000"/>
          </a:bodyPr>
          <a:lstStyle/>
          <a:p>
            <a:r>
              <a:rPr lang="en-US" altLang="en-US" sz="2800" dirty="0">
                <a:solidFill>
                  <a:srgbClr val="FFFF00"/>
                </a:solidFill>
                <a:latin typeface="Algerian" panose="04020705040A02060702" pitchFamily="82" charset="0"/>
              </a:rPr>
              <a:t>Stan Epperly</a:t>
            </a:r>
          </a:p>
          <a:p>
            <a:r>
              <a:rPr lang="en-US" altLang="en-US" sz="2800" dirty="0">
                <a:solidFill>
                  <a:srgbClr val="FFFF00"/>
                </a:solidFill>
                <a:latin typeface="Algerian" panose="04020705040A02060702" pitchFamily="82" charset="0"/>
              </a:rPr>
              <a:t>State Water Circuit Rider</a:t>
            </a:r>
          </a:p>
          <a:p>
            <a:r>
              <a:rPr lang="en-US" altLang="en-US" sz="2800" dirty="0">
                <a:solidFill>
                  <a:srgbClr val="FFFF00"/>
                </a:solidFill>
                <a:latin typeface="Algerian" panose="04020705040A02060702" pitchFamily="82" charset="0"/>
              </a:rPr>
              <a:t>Florida Rural Water Association</a:t>
            </a:r>
          </a:p>
          <a:p>
            <a:r>
              <a:rPr lang="en-US" altLang="en-US" sz="2800" dirty="0">
                <a:solidFill>
                  <a:srgbClr val="FFFF00"/>
                </a:solidFill>
                <a:latin typeface="Algerian" panose="04020705040A02060702" pitchFamily="82" charset="0"/>
              </a:rPr>
              <a:t>2971 Wellington Circle</a:t>
            </a:r>
          </a:p>
          <a:p>
            <a:r>
              <a:rPr lang="en-US" altLang="en-US" sz="2800" dirty="0">
                <a:solidFill>
                  <a:srgbClr val="FFFF00"/>
                </a:solidFill>
                <a:latin typeface="Algerian" panose="04020705040A02060702" pitchFamily="82" charset="0"/>
              </a:rPr>
              <a:t>Tallahassee, FL 32309</a:t>
            </a:r>
          </a:p>
          <a:p>
            <a:r>
              <a:rPr lang="en-US" altLang="en-US" sz="2800" dirty="0">
                <a:solidFill>
                  <a:srgbClr val="FFFF00"/>
                </a:solidFill>
                <a:latin typeface="Algerian" panose="04020705040A02060702" pitchFamily="82" charset="0"/>
              </a:rPr>
              <a:t>Phone 850.668.2746</a:t>
            </a:r>
          </a:p>
          <a:p>
            <a:r>
              <a:rPr lang="en-US" altLang="en-US" sz="2800" dirty="0">
                <a:solidFill>
                  <a:srgbClr val="FFFF00"/>
                </a:solidFill>
                <a:latin typeface="Algerian" panose="04020705040A02060702" pitchFamily="82" charset="0"/>
              </a:rPr>
              <a:t>Cell 941.916.5285</a:t>
            </a:r>
          </a:p>
          <a:p>
            <a:r>
              <a:rPr lang="en-US" altLang="en-US" sz="2800" dirty="0">
                <a:solidFill>
                  <a:srgbClr val="FFFF00"/>
                </a:solidFill>
                <a:latin typeface="Brush Script MT" panose="03060802040406070304" pitchFamily="66" charset="0"/>
              </a:rPr>
              <a:t>E-Mail </a:t>
            </a:r>
            <a:r>
              <a:rPr lang="en-US" altLang="en-US" sz="2800" u="sng" dirty="0">
                <a:solidFill>
                  <a:schemeClr val="tx2"/>
                </a:solidFill>
                <a:latin typeface="Brush Script MT" panose="03060802040406070304" pitchFamily="66" charset="0"/>
                <a:hlinkClick r:id="rId3">
                  <a:extLst>
                    <a:ext uri="{A12FA001-AC4F-418D-AE19-62706E023703}">
                      <ahyp:hlinkClr xmlns:ahyp="http://schemas.microsoft.com/office/drawing/2018/hyperlinkcolor" val="tx"/>
                    </a:ext>
                  </a:extLst>
                </a:hlinkClick>
              </a:rPr>
              <a:t>Stan.Epperly@frwa.net</a:t>
            </a:r>
            <a:endParaRPr lang="en-US" altLang="en-US" sz="2800" dirty="0">
              <a:solidFill>
                <a:schemeClr val="tx2"/>
              </a:solidFill>
              <a:latin typeface="Brush Script MT" panose="03060802040406070304" pitchFamily="66" charset="0"/>
            </a:endParaRPr>
          </a:p>
          <a:p>
            <a:endParaRPr lang="en-US" altLang="en-US" dirty="0"/>
          </a:p>
        </p:txBody>
      </p:sp>
      <p:sp>
        <p:nvSpPr>
          <p:cNvPr id="6" name="Rectangle 2">
            <a:extLst>
              <a:ext uri="{FF2B5EF4-FFF2-40B4-BE49-F238E27FC236}">
                <a16:creationId xmlns:a16="http://schemas.microsoft.com/office/drawing/2014/main" id="{B0F557C7-15BF-4140-B36E-78D9544943ED}"/>
              </a:ext>
            </a:extLst>
          </p:cNvPr>
          <p:cNvSpPr>
            <a:spLocks noGrp="1" noChangeArrowheads="1"/>
          </p:cNvSpPr>
          <p:nvPr>
            <p:ph type="title"/>
          </p:nvPr>
        </p:nvSpPr>
        <p:spPr>
          <a:xfrm>
            <a:off x="1289050" y="573013"/>
            <a:ext cx="9613900" cy="1081088"/>
          </a:xfrm>
        </p:spPr>
        <p:txBody>
          <a:bodyPr>
            <a:normAutofit/>
            <a:scene3d>
              <a:camera prst="perspectiveContrastingRightFacing"/>
              <a:lightRig rig="threePt" dir="t"/>
            </a:scene3d>
          </a:bodyPr>
          <a:lstStyle/>
          <a:p>
            <a:pPr algn="ctr">
              <a:defRPr/>
            </a:pPr>
            <a:r>
              <a:rPr lang="en-US" b="1" dirty="0">
                <a:ln w="22225">
                  <a:solidFill>
                    <a:schemeClr val="accent2"/>
                  </a:solidFill>
                  <a:prstDash val="solid"/>
                </a:ln>
                <a:solidFill>
                  <a:schemeClr val="accent2">
                    <a:lumMod val="40000"/>
                    <a:lumOff val="60000"/>
                  </a:schemeClr>
                </a:solidFill>
                <a:effectLst/>
                <a:latin typeface="Snap ITC" panose="04040A07060A02020202" pitchFamily="82" charset="0"/>
              </a:rPr>
              <a:t>Proper Distribution Flushing for                      Water Systems</a:t>
            </a:r>
          </a:p>
        </p:txBody>
      </p:sp>
      <p:pic>
        <p:nvPicPr>
          <p:cNvPr id="4" name="Picture 2" descr="Minions Minion In Love GIF - Minions MinionInLove GIFs | Minions love,  Minions, Minions funny">
            <a:extLst>
              <a:ext uri="{FF2B5EF4-FFF2-40B4-BE49-F238E27FC236}">
                <a16:creationId xmlns:a16="http://schemas.microsoft.com/office/drawing/2014/main" id="{7CE7F841-33C7-4858-B12F-27334A2DB1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79927" y="3573193"/>
            <a:ext cx="2823023" cy="2141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EFC4BA0E-8FD6-4327-A157-04CD3EBF2CD5}"/>
              </a:ext>
            </a:extLst>
          </p:cNvPr>
          <p:cNvSpPr>
            <a:spLocks noGrp="1" noChangeArrowheads="1"/>
          </p:cNvSpPr>
          <p:nvPr>
            <p:ph type="title"/>
          </p:nvPr>
        </p:nvSpPr>
        <p:spPr/>
        <p:txBody>
          <a:bodyPr/>
          <a:lstStyle/>
          <a:p>
            <a:pPr>
              <a:defRPr/>
            </a:pPr>
            <a:r>
              <a:rPr lang="en-US" dirty="0">
                <a:solidFill>
                  <a:srgbClr val="FFFFFF"/>
                </a:solidFill>
              </a:rPr>
              <a:t>Determining Gallons per Foot of Pipe</a:t>
            </a:r>
          </a:p>
        </p:txBody>
      </p:sp>
      <p:sp>
        <p:nvSpPr>
          <p:cNvPr id="94210" name="Slide Number Placeholder 5">
            <a:extLst>
              <a:ext uri="{FF2B5EF4-FFF2-40B4-BE49-F238E27FC236}">
                <a16:creationId xmlns:a16="http://schemas.microsoft.com/office/drawing/2014/main" id="{5E86BD8A-EA48-4F9F-999A-E341F82F24C5}"/>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3F508779-2F5B-49FD-A045-7F96F76AEAB0}"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10</a:t>
            </a:fld>
            <a:endParaRPr kumimoji="0" lang="en-US" altLang="en-US" sz="1400">
              <a:solidFill>
                <a:srgbClr val="CCECFF"/>
              </a:solidFill>
              <a:latin typeface="Times New Roman" panose="02020603050405020304" pitchFamily="18" charset="0"/>
            </a:endParaRPr>
          </a:p>
        </p:txBody>
      </p:sp>
      <p:pic>
        <p:nvPicPr>
          <p:cNvPr id="5" name="Content Placeholder 4">
            <a:extLst>
              <a:ext uri="{FF2B5EF4-FFF2-40B4-BE49-F238E27FC236}">
                <a16:creationId xmlns:a16="http://schemas.microsoft.com/office/drawing/2014/main" id="{A01E84A4-8AEB-462D-9411-C86C13E4C0D4}"/>
              </a:ext>
            </a:extLst>
          </p:cNvPr>
          <p:cNvPicPr>
            <a:picLocks noGrp="1" noChangeAspect="1"/>
          </p:cNvPicPr>
          <p:nvPr>
            <p:ph idx="1"/>
          </p:nvPr>
        </p:nvPicPr>
        <p:blipFill>
          <a:blip r:embed="rId3"/>
          <a:stretch>
            <a:fillRect/>
          </a:stretch>
        </p:blipFill>
        <p:spPr>
          <a:xfrm>
            <a:off x="2377440" y="2050181"/>
            <a:ext cx="6063916" cy="4177364"/>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BE02BADB-5E05-4488-BA9B-A1416DD10EC9}"/>
              </a:ext>
            </a:extLst>
          </p:cNvPr>
          <p:cNvSpPr>
            <a:spLocks noGrp="1" noChangeArrowheads="1"/>
          </p:cNvSpPr>
          <p:nvPr>
            <p:ph type="title"/>
          </p:nvPr>
        </p:nvSpPr>
        <p:spPr>
          <a:xfrm>
            <a:off x="1524000" y="304800"/>
            <a:ext cx="8534400" cy="1143000"/>
          </a:xfrm>
        </p:spPr>
        <p:txBody>
          <a:bodyPr/>
          <a:lstStyle/>
          <a:p>
            <a:pPr>
              <a:defRPr/>
            </a:pPr>
            <a:r>
              <a:rPr lang="en-US" sz="3600" dirty="0">
                <a:solidFill>
                  <a:srgbClr val="FFFFFF"/>
                </a:solidFill>
              </a:rPr>
              <a:t>Gallons to Flush to Achieve</a:t>
            </a:r>
            <a:br>
              <a:rPr lang="en-US" sz="3600" dirty="0">
                <a:solidFill>
                  <a:srgbClr val="FFFFFF"/>
                </a:solidFill>
              </a:rPr>
            </a:br>
            <a:r>
              <a:rPr lang="en-US" sz="3600" dirty="0">
                <a:solidFill>
                  <a:srgbClr val="FFFFFF"/>
                </a:solidFill>
              </a:rPr>
              <a:t>   Three (3) Volumes of Pipeline</a:t>
            </a:r>
          </a:p>
        </p:txBody>
      </p:sp>
      <p:sp>
        <p:nvSpPr>
          <p:cNvPr id="96258" name="Slide Number Placeholder 5">
            <a:extLst>
              <a:ext uri="{FF2B5EF4-FFF2-40B4-BE49-F238E27FC236}">
                <a16:creationId xmlns:a16="http://schemas.microsoft.com/office/drawing/2014/main" id="{2931D903-6178-484B-B0AE-DC0549037CB6}"/>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D1A91C9D-5C0C-4875-8054-BE47F30D8F73}"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11</a:t>
            </a:fld>
            <a:endParaRPr kumimoji="0" lang="en-US" altLang="en-US" sz="1400">
              <a:solidFill>
                <a:srgbClr val="CCECFF"/>
              </a:solidFill>
              <a:latin typeface="Times New Roman" panose="02020603050405020304" pitchFamily="18" charset="0"/>
            </a:endParaRPr>
          </a:p>
        </p:txBody>
      </p:sp>
      <p:graphicFrame>
        <p:nvGraphicFramePr>
          <p:cNvPr id="228355" name="Group 3">
            <a:extLst>
              <a:ext uri="{FF2B5EF4-FFF2-40B4-BE49-F238E27FC236}">
                <a16:creationId xmlns:a16="http://schemas.microsoft.com/office/drawing/2014/main" id="{34BA69DE-1240-4389-80AC-6DA032E794C4}"/>
              </a:ext>
            </a:extLst>
          </p:cNvPr>
          <p:cNvGraphicFramePr>
            <a:graphicFrameLocks noGrp="1"/>
          </p:cNvGraphicFramePr>
          <p:nvPr/>
        </p:nvGraphicFramePr>
        <p:xfrm>
          <a:off x="2057400" y="1905000"/>
          <a:ext cx="8153400" cy="3471864"/>
        </p:xfrm>
        <a:graphic>
          <a:graphicData uri="http://schemas.openxmlformats.org/drawingml/2006/table">
            <a:tbl>
              <a:tblPr/>
              <a:tblGrid>
                <a:gridCol w="1358900">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1358900">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gridCol w="1358900">
                  <a:extLst>
                    <a:ext uri="{9D8B030D-6E8A-4147-A177-3AD203B41FA5}">
                      <a16:colId xmlns:a16="http://schemas.microsoft.com/office/drawing/2014/main" val="20004"/>
                    </a:ext>
                  </a:extLst>
                </a:gridCol>
                <a:gridCol w="1358900">
                  <a:extLst>
                    <a:ext uri="{9D8B030D-6E8A-4147-A177-3AD203B41FA5}">
                      <a16:colId xmlns:a16="http://schemas.microsoft.com/office/drawing/2014/main" val="20005"/>
                    </a:ext>
                  </a:extLst>
                </a:gridCol>
              </a:tblGrid>
              <a:tr h="7620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Main</a:t>
                      </a:r>
                    </a:p>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Size 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n-US" sz="1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Feet of Pipeline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2438">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085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438">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85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438">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880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1320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085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9FDEB624-AFE8-4B40-8C21-AE64D4422C08}"/>
              </a:ext>
            </a:extLst>
          </p:cNvPr>
          <p:cNvSpPr>
            <a:spLocks noGrp="1" noChangeArrowheads="1"/>
          </p:cNvSpPr>
          <p:nvPr>
            <p:ph type="title"/>
          </p:nvPr>
        </p:nvSpPr>
        <p:spPr>
          <a:xfrm>
            <a:off x="2133600" y="344993"/>
            <a:ext cx="7772400" cy="1143000"/>
          </a:xfrm>
        </p:spPr>
        <p:txBody>
          <a:bodyPr>
            <a:normAutofit fontScale="90000"/>
          </a:bodyPr>
          <a:lstStyle/>
          <a:p>
            <a:pPr>
              <a:defRPr/>
            </a:pPr>
            <a:r>
              <a:rPr lang="en-US" dirty="0">
                <a:solidFill>
                  <a:srgbClr val="FFFFFF"/>
                </a:solidFill>
              </a:rPr>
              <a:t>           </a:t>
            </a:r>
            <a:r>
              <a:rPr lang="en-US" b="1" u="sng" dirty="0">
                <a:solidFill>
                  <a:srgbClr val="FFFFFF"/>
                </a:solidFill>
              </a:rPr>
              <a:t>How Often to Flush</a:t>
            </a:r>
            <a:br>
              <a:rPr lang="en-US" b="1" u="sng" dirty="0">
                <a:solidFill>
                  <a:srgbClr val="FFFFFF"/>
                </a:solidFill>
              </a:rPr>
            </a:br>
            <a:r>
              <a:rPr lang="en-US" sz="4000" b="1" dirty="0">
                <a:solidFill>
                  <a:srgbClr val="FFFFFF"/>
                </a:solidFill>
                <a:latin typeface="Informal Roman" panose="030604020304060B0204" pitchFamily="66" charset="0"/>
              </a:rPr>
              <a:t>Monthly, quarterly, semiannually, yearly, etc</a:t>
            </a:r>
            <a:r>
              <a:rPr lang="en-US" sz="3600" b="1" dirty="0">
                <a:solidFill>
                  <a:srgbClr val="FFFFFF"/>
                </a:solidFill>
                <a:latin typeface="Informal Roman" panose="030604020304060B0204" pitchFamily="66" charset="0"/>
              </a:rPr>
              <a:t>.</a:t>
            </a:r>
            <a:endParaRPr lang="en-US" sz="3600" b="1" dirty="0">
              <a:solidFill>
                <a:srgbClr val="FFFFFF"/>
              </a:solidFill>
            </a:endParaRPr>
          </a:p>
        </p:txBody>
      </p:sp>
      <p:sp>
        <p:nvSpPr>
          <p:cNvPr id="229379" name="Rectangle 3">
            <a:extLst>
              <a:ext uri="{FF2B5EF4-FFF2-40B4-BE49-F238E27FC236}">
                <a16:creationId xmlns:a16="http://schemas.microsoft.com/office/drawing/2014/main" id="{97ADA85A-1423-4C7C-963D-25B4EBF39510}"/>
              </a:ext>
            </a:extLst>
          </p:cNvPr>
          <p:cNvSpPr>
            <a:spLocks noGrp="1" noChangeArrowheads="1"/>
          </p:cNvSpPr>
          <p:nvPr>
            <p:ph idx="1"/>
          </p:nvPr>
        </p:nvSpPr>
        <p:spPr>
          <a:xfrm>
            <a:off x="1981200" y="1939332"/>
            <a:ext cx="8153400" cy="4573674"/>
          </a:xfrm>
        </p:spPr>
        <p:txBody>
          <a:bodyPr/>
          <a:lstStyle/>
          <a:p>
            <a:pPr marL="228600" lvl="2" indent="0">
              <a:lnSpc>
                <a:spcPct val="90000"/>
              </a:lnSpc>
              <a:spcBef>
                <a:spcPct val="0"/>
              </a:spcBef>
              <a:buClr>
                <a:srgbClr val="FFFFFF"/>
              </a:buClr>
              <a:buSzTx/>
              <a:buNone/>
              <a:defRPr/>
            </a:pPr>
            <a:endParaRPr lang="en-US" sz="3200" dirty="0">
              <a:solidFill>
                <a:srgbClr val="FFFFFF"/>
              </a:solidFill>
              <a:latin typeface="Informal Roman" panose="030604020304060B0204" pitchFamily="66" charset="0"/>
            </a:endParaRPr>
          </a:p>
          <a:p>
            <a:pPr marL="571500" lvl="2" indent="-342900">
              <a:lnSpc>
                <a:spcPct val="90000"/>
              </a:lnSpc>
              <a:spcBef>
                <a:spcPct val="0"/>
              </a:spcBef>
              <a:buClr>
                <a:srgbClr val="FFFFFF"/>
              </a:buClr>
              <a:buSzTx/>
              <a:buFontTx/>
              <a:buChar char="•"/>
              <a:defRPr/>
            </a:pPr>
            <a:r>
              <a:rPr lang="en-US" sz="2800" dirty="0">
                <a:solidFill>
                  <a:srgbClr val="FFFFFF"/>
                </a:solidFill>
                <a:latin typeface="Times New Roman" pitchFamily="18" charset="0"/>
              </a:rPr>
              <a:t>Dead-end mains at least quarterly 62-555.350(2) </a:t>
            </a:r>
          </a:p>
          <a:p>
            <a:pPr marL="571500" lvl="2" indent="-342900">
              <a:lnSpc>
                <a:spcPct val="90000"/>
              </a:lnSpc>
              <a:spcBef>
                <a:spcPct val="0"/>
              </a:spcBef>
              <a:buClr>
                <a:srgbClr val="FFFFFF"/>
              </a:buClr>
              <a:buSzTx/>
              <a:buFontTx/>
              <a:buChar char="•"/>
              <a:defRPr/>
            </a:pPr>
            <a:r>
              <a:rPr lang="en-US" sz="2800" dirty="0">
                <a:solidFill>
                  <a:srgbClr val="FFFFFF"/>
                </a:solidFill>
                <a:latin typeface="Times New Roman" pitchFamily="18" charset="0"/>
              </a:rPr>
              <a:t>At intervals necessary to maintain consistent water quality throughout the distribution system </a:t>
            </a:r>
          </a:p>
          <a:p>
            <a:pPr marL="571500" lvl="2" indent="-342900">
              <a:lnSpc>
                <a:spcPct val="90000"/>
              </a:lnSpc>
              <a:spcBef>
                <a:spcPct val="0"/>
              </a:spcBef>
              <a:buClr>
                <a:srgbClr val="FFFFFF"/>
              </a:buClr>
              <a:buSzTx/>
              <a:buFontTx/>
              <a:buChar char="•"/>
              <a:defRPr/>
            </a:pPr>
            <a:r>
              <a:rPr lang="en-US" sz="2800" dirty="0">
                <a:solidFill>
                  <a:srgbClr val="FFFFFF"/>
                </a:solidFill>
                <a:latin typeface="Times New Roman" pitchFamily="18" charset="0"/>
              </a:rPr>
              <a:t>Often enough to maintain adequate disinfection residuals throughout the distribution system </a:t>
            </a:r>
          </a:p>
          <a:p>
            <a:pPr marL="571500" lvl="2" indent="-342900">
              <a:lnSpc>
                <a:spcPct val="90000"/>
              </a:lnSpc>
              <a:spcBef>
                <a:spcPct val="0"/>
              </a:spcBef>
              <a:buClr>
                <a:srgbClr val="FFFFFF"/>
              </a:buClr>
              <a:buSzTx/>
              <a:buFontTx/>
              <a:buChar char="•"/>
              <a:defRPr/>
            </a:pPr>
            <a:r>
              <a:rPr lang="en-US" sz="2800" dirty="0">
                <a:solidFill>
                  <a:srgbClr val="FFFFFF"/>
                </a:solidFill>
                <a:latin typeface="Times New Roman" pitchFamily="18" charset="0"/>
              </a:rPr>
              <a:t>Whenever Customer complaints of bad taste, odor, clarity or turbidity are received (DEP requirement)</a:t>
            </a:r>
          </a:p>
          <a:p>
            <a:pPr marL="571500" lvl="2" indent="-342900">
              <a:lnSpc>
                <a:spcPct val="90000"/>
              </a:lnSpc>
              <a:spcBef>
                <a:spcPct val="0"/>
              </a:spcBef>
              <a:buClr>
                <a:srgbClr val="FFFFFF"/>
              </a:buClr>
              <a:buSzTx/>
              <a:buFontTx/>
              <a:buChar char="•"/>
              <a:defRPr/>
            </a:pPr>
            <a:r>
              <a:rPr lang="en-US" sz="2800" dirty="0">
                <a:solidFill>
                  <a:srgbClr val="FFFFFF"/>
                </a:solidFill>
                <a:latin typeface="Times New Roman" panose="02020603050405020304" pitchFamily="18" charset="0"/>
                <a:cs typeface="Times New Roman" panose="02020603050405020304" pitchFamily="18" charset="0"/>
              </a:rPr>
              <a:t>Before and after main disinfection </a:t>
            </a:r>
          </a:p>
          <a:p>
            <a:pPr marL="571500" lvl="2" indent="-342900">
              <a:lnSpc>
                <a:spcPct val="90000"/>
              </a:lnSpc>
              <a:spcBef>
                <a:spcPct val="0"/>
              </a:spcBef>
              <a:buClr>
                <a:srgbClr val="FFFFFF"/>
              </a:buClr>
              <a:buSzTx/>
              <a:buFontTx/>
              <a:buChar char="•"/>
              <a:defRPr/>
            </a:pPr>
            <a:endParaRPr lang="en-US" sz="2800" dirty="0">
              <a:solidFill>
                <a:srgbClr val="FFFFFF"/>
              </a:solidFill>
              <a:latin typeface="Times New Roman" pitchFamily="18" charset="0"/>
            </a:endParaRPr>
          </a:p>
          <a:p>
            <a:pPr>
              <a:lnSpc>
                <a:spcPct val="90000"/>
              </a:lnSpc>
              <a:defRPr/>
            </a:pPr>
            <a:endParaRPr lang="en-US" sz="2800" dirty="0">
              <a:solidFill>
                <a:srgbClr val="FFFFFF"/>
              </a:solidFill>
              <a:latin typeface="Times New Roman" pitchFamily="18" charset="0"/>
            </a:endParaRPr>
          </a:p>
        </p:txBody>
      </p:sp>
      <p:sp>
        <p:nvSpPr>
          <p:cNvPr id="98306" name="Slide Number Placeholder 5">
            <a:extLst>
              <a:ext uri="{FF2B5EF4-FFF2-40B4-BE49-F238E27FC236}">
                <a16:creationId xmlns:a16="http://schemas.microsoft.com/office/drawing/2014/main" id="{05A48821-2F7B-40AC-801A-7B0BFE95B430}"/>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50081207-EC19-4C90-9BEE-66A270906ED5}"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12</a:t>
            </a:fld>
            <a:endParaRPr kumimoji="0" lang="en-US" altLang="en-US" sz="140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379">
                                            <p:txEl>
                                              <p:pRg st="1" end="1"/>
                                            </p:txEl>
                                          </p:spTgt>
                                        </p:tgtEl>
                                        <p:attrNameLst>
                                          <p:attrName>style.visibility</p:attrName>
                                        </p:attrNameLst>
                                      </p:cBhvr>
                                      <p:to>
                                        <p:strVal val="visible"/>
                                      </p:to>
                                    </p:set>
                                    <p:animEffect transition="in" filter="fade">
                                      <p:cBhvr>
                                        <p:cTn id="7" dur="500"/>
                                        <p:tgtEl>
                                          <p:spTgt spid="2293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379">
                                            <p:txEl>
                                              <p:pRg st="2" end="2"/>
                                            </p:txEl>
                                          </p:spTgt>
                                        </p:tgtEl>
                                        <p:attrNameLst>
                                          <p:attrName>style.visibility</p:attrName>
                                        </p:attrNameLst>
                                      </p:cBhvr>
                                      <p:to>
                                        <p:strVal val="visible"/>
                                      </p:to>
                                    </p:set>
                                    <p:animEffect transition="in" filter="fade">
                                      <p:cBhvr>
                                        <p:cTn id="12" dur="500"/>
                                        <p:tgtEl>
                                          <p:spTgt spid="2293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9379">
                                            <p:txEl>
                                              <p:pRg st="3" end="3"/>
                                            </p:txEl>
                                          </p:spTgt>
                                        </p:tgtEl>
                                        <p:attrNameLst>
                                          <p:attrName>style.visibility</p:attrName>
                                        </p:attrNameLst>
                                      </p:cBhvr>
                                      <p:to>
                                        <p:strVal val="visible"/>
                                      </p:to>
                                    </p:set>
                                    <p:animEffect transition="in" filter="fade">
                                      <p:cBhvr>
                                        <p:cTn id="17" dur="500"/>
                                        <p:tgtEl>
                                          <p:spTgt spid="2293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9379">
                                            <p:txEl>
                                              <p:pRg st="4" end="4"/>
                                            </p:txEl>
                                          </p:spTgt>
                                        </p:tgtEl>
                                        <p:attrNameLst>
                                          <p:attrName>style.visibility</p:attrName>
                                        </p:attrNameLst>
                                      </p:cBhvr>
                                      <p:to>
                                        <p:strVal val="visible"/>
                                      </p:to>
                                    </p:set>
                                    <p:animEffect transition="in" filter="fade">
                                      <p:cBhvr>
                                        <p:cTn id="22" dur="500"/>
                                        <p:tgtEl>
                                          <p:spTgt spid="22937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9379">
                                            <p:txEl>
                                              <p:pRg st="5" end="5"/>
                                            </p:txEl>
                                          </p:spTgt>
                                        </p:tgtEl>
                                        <p:attrNameLst>
                                          <p:attrName>style.visibility</p:attrName>
                                        </p:attrNameLst>
                                      </p:cBhvr>
                                      <p:to>
                                        <p:strVal val="visible"/>
                                      </p:to>
                                    </p:set>
                                    <p:animEffect transition="in" filter="fade">
                                      <p:cBhvr>
                                        <p:cTn id="27" dur="500"/>
                                        <p:tgtEl>
                                          <p:spTgt spid="2293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0CCA-8E94-420F-B745-FB62FC5D0981}"/>
              </a:ext>
            </a:extLst>
          </p:cNvPr>
          <p:cNvSpPr>
            <a:spLocks noGrp="1"/>
          </p:cNvSpPr>
          <p:nvPr>
            <p:ph type="title"/>
          </p:nvPr>
        </p:nvSpPr>
        <p:spPr>
          <a:xfrm>
            <a:off x="1676400" y="228600"/>
            <a:ext cx="8610600" cy="1143000"/>
          </a:xfrm>
        </p:spPr>
        <p:txBody>
          <a:bodyPr/>
          <a:lstStyle/>
          <a:p>
            <a:pPr>
              <a:defRPr/>
            </a:pPr>
            <a:r>
              <a:rPr lang="en-US" sz="3200" dirty="0">
                <a:solidFill>
                  <a:srgbClr val="FFFFFF"/>
                </a:solidFill>
              </a:rPr>
              <a:t>Flow (gpm) to Achieve Sediment Removal Velocity of 3 to 5 feet per second </a:t>
            </a:r>
            <a:endParaRPr lang="en-US" sz="3200" dirty="0"/>
          </a:p>
        </p:txBody>
      </p:sp>
      <p:sp>
        <p:nvSpPr>
          <p:cNvPr id="3" name="Content Placeholder 2">
            <a:extLst>
              <a:ext uri="{FF2B5EF4-FFF2-40B4-BE49-F238E27FC236}">
                <a16:creationId xmlns:a16="http://schemas.microsoft.com/office/drawing/2014/main" id="{A7C693DB-194A-4640-9389-CF496C275636}"/>
              </a:ext>
            </a:extLst>
          </p:cNvPr>
          <p:cNvSpPr>
            <a:spLocks noGrp="1"/>
          </p:cNvSpPr>
          <p:nvPr>
            <p:ph idx="1"/>
          </p:nvPr>
        </p:nvSpPr>
        <p:spPr>
          <a:xfrm>
            <a:off x="1981200" y="1676400"/>
            <a:ext cx="8305800" cy="4876800"/>
          </a:xfrm>
        </p:spPr>
        <p:txBody>
          <a:bodyPr/>
          <a:lstStyle/>
          <a:p>
            <a:pPr marL="0" indent="0">
              <a:spcBef>
                <a:spcPts val="0"/>
              </a:spcBef>
              <a:buNone/>
              <a:defRPr/>
            </a:pPr>
            <a:r>
              <a:rPr lang="en-US" sz="2800" dirty="0">
                <a:solidFill>
                  <a:srgbClr val="FFFFFF"/>
                </a:solidFill>
                <a:latin typeface="Arial Black" panose="020B0A04020102020204" pitchFamily="34" charset="0"/>
              </a:rPr>
              <a:t>In flushing we want the flows high enough to flush any sediment. Therefore, we want velocities greater than 2.5 fps. To make sure our velocities are high enough we can measure the flow. The flow is going to vary depending on the size of the pipe. </a:t>
            </a:r>
          </a:p>
        </p:txBody>
      </p:sp>
      <p:sp>
        <p:nvSpPr>
          <p:cNvPr id="100356" name="Slide Number Placeholder 3">
            <a:extLst>
              <a:ext uri="{FF2B5EF4-FFF2-40B4-BE49-F238E27FC236}">
                <a16:creationId xmlns:a16="http://schemas.microsoft.com/office/drawing/2014/main" id="{5D94F5B7-2B02-4B5C-AC05-23C6C1ED927C}"/>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EB5AF49C-E229-48C7-A785-CA35DB222673}"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13</a:t>
            </a:fld>
            <a:endParaRPr kumimoji="0" lang="en-US" altLang="en-US" sz="140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AD18E6EA-6F1A-4476-8F34-9647AA773D98}"/>
              </a:ext>
            </a:extLst>
          </p:cNvPr>
          <p:cNvSpPr>
            <a:spLocks noGrp="1" noChangeArrowheads="1"/>
          </p:cNvSpPr>
          <p:nvPr>
            <p:ph type="title"/>
          </p:nvPr>
        </p:nvSpPr>
        <p:spPr>
          <a:xfrm>
            <a:off x="1905000" y="152400"/>
            <a:ext cx="8534400" cy="1066800"/>
          </a:xfrm>
        </p:spPr>
        <p:txBody>
          <a:bodyPr/>
          <a:lstStyle/>
          <a:p>
            <a:pPr>
              <a:defRPr/>
            </a:pPr>
            <a:r>
              <a:rPr lang="en-US" sz="3200" dirty="0">
                <a:solidFill>
                  <a:srgbClr val="FFFFFF"/>
                </a:solidFill>
              </a:rPr>
              <a:t>Flow (gpm) to Achieve Sediment Removal Velocity of 3 to 5 feet per second </a:t>
            </a:r>
          </a:p>
        </p:txBody>
      </p:sp>
      <p:sp>
        <p:nvSpPr>
          <p:cNvPr id="102402" name="Slide Number Placeholder 4">
            <a:extLst>
              <a:ext uri="{FF2B5EF4-FFF2-40B4-BE49-F238E27FC236}">
                <a16:creationId xmlns:a16="http://schemas.microsoft.com/office/drawing/2014/main" id="{B86AC7C1-A38C-4C0E-BAF4-4944DFE843C5}"/>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4EB7CC70-1324-462B-A210-4C0266F24846}"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14</a:t>
            </a:fld>
            <a:endParaRPr kumimoji="0" lang="en-US" altLang="en-US" sz="1400">
              <a:solidFill>
                <a:srgbClr val="CCECFF"/>
              </a:solidFill>
              <a:latin typeface="Times New Roman" panose="02020603050405020304" pitchFamily="18" charset="0"/>
            </a:endParaRPr>
          </a:p>
        </p:txBody>
      </p:sp>
      <p:graphicFrame>
        <p:nvGraphicFramePr>
          <p:cNvPr id="234536" name="Group 40">
            <a:extLst>
              <a:ext uri="{FF2B5EF4-FFF2-40B4-BE49-F238E27FC236}">
                <a16:creationId xmlns:a16="http://schemas.microsoft.com/office/drawing/2014/main" id="{02AA8EDB-94DC-461A-A124-6DBD44D5082F}"/>
              </a:ext>
            </a:extLst>
          </p:cNvPr>
          <p:cNvGraphicFramePr>
            <a:graphicFrameLocks noGrp="1"/>
          </p:cNvGraphicFramePr>
          <p:nvPr/>
        </p:nvGraphicFramePr>
        <p:xfrm>
          <a:off x="2819400" y="1600200"/>
          <a:ext cx="6248400" cy="4572048"/>
        </p:xfrm>
        <a:graphic>
          <a:graphicData uri="http://schemas.openxmlformats.org/drawingml/2006/table">
            <a:tbl>
              <a:tblPr/>
              <a:tblGrid>
                <a:gridCol w="1909763">
                  <a:extLst>
                    <a:ext uri="{9D8B030D-6E8A-4147-A177-3AD203B41FA5}">
                      <a16:colId xmlns:a16="http://schemas.microsoft.com/office/drawing/2014/main" val="20000"/>
                    </a:ext>
                  </a:extLst>
                </a:gridCol>
                <a:gridCol w="2282825">
                  <a:extLst>
                    <a:ext uri="{9D8B030D-6E8A-4147-A177-3AD203B41FA5}">
                      <a16:colId xmlns:a16="http://schemas.microsoft.com/office/drawing/2014/main" val="20001"/>
                    </a:ext>
                  </a:extLst>
                </a:gridCol>
                <a:gridCol w="2055812">
                  <a:extLst>
                    <a:ext uri="{9D8B030D-6E8A-4147-A177-3AD203B41FA5}">
                      <a16:colId xmlns:a16="http://schemas.microsoft.com/office/drawing/2014/main" val="20002"/>
                    </a:ext>
                  </a:extLst>
                </a:gridCol>
              </a:tblGrid>
              <a:tr h="518161">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Velocity in Pipeline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944876">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Size of Main dia”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 fps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 fps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6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29</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6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118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200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6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264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450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6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8</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470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775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6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1,060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1,760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16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7,500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12,500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A2FC3A8-F3C2-4F31-95C1-C6FBB0E57AFB}"/>
              </a:ext>
            </a:extLst>
          </p:cNvPr>
          <p:cNvSpPr>
            <a:spLocks noGrp="1" noChangeArrowheads="1"/>
          </p:cNvSpPr>
          <p:nvPr>
            <p:ph type="title"/>
          </p:nvPr>
        </p:nvSpPr>
        <p:spPr>
          <a:xfrm>
            <a:off x="2438400" y="533400"/>
            <a:ext cx="7772400" cy="1143000"/>
          </a:xfrm>
        </p:spPr>
        <p:txBody>
          <a:bodyPr/>
          <a:lstStyle/>
          <a:p>
            <a:pPr>
              <a:defRPr/>
            </a:pPr>
            <a:r>
              <a:rPr lang="en-US" sz="3200" dirty="0">
                <a:solidFill>
                  <a:srgbClr val="FFFFFF"/>
                </a:solidFill>
              </a:rPr>
              <a:t>Approximating Conventional Flushing Velocities for a 2” Blow Off</a:t>
            </a:r>
          </a:p>
        </p:txBody>
      </p:sp>
      <p:sp>
        <p:nvSpPr>
          <p:cNvPr id="104450" name="Slide Number Placeholder 4">
            <a:extLst>
              <a:ext uri="{FF2B5EF4-FFF2-40B4-BE49-F238E27FC236}">
                <a16:creationId xmlns:a16="http://schemas.microsoft.com/office/drawing/2014/main" id="{21B53A49-C7FD-41DE-BD1A-10858457AB00}"/>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E3B171BB-CEBF-428C-A7ED-012C0B2CA05A}"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15</a:t>
            </a:fld>
            <a:endParaRPr kumimoji="0" lang="en-US" altLang="en-US" sz="1400">
              <a:solidFill>
                <a:srgbClr val="CCECFF"/>
              </a:solidFill>
              <a:latin typeface="Times New Roman" panose="02020603050405020304" pitchFamily="18" charset="0"/>
            </a:endParaRPr>
          </a:p>
        </p:txBody>
      </p:sp>
      <p:pic>
        <p:nvPicPr>
          <p:cNvPr id="104452" name="Picture 3">
            <a:extLst>
              <a:ext uri="{FF2B5EF4-FFF2-40B4-BE49-F238E27FC236}">
                <a16:creationId xmlns:a16="http://schemas.microsoft.com/office/drawing/2014/main" id="{FDD3DC55-7C84-4F58-9376-7E2AC1EF3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57400"/>
            <a:ext cx="3549650"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3" name="Picture 4">
            <a:extLst>
              <a:ext uri="{FF2B5EF4-FFF2-40B4-BE49-F238E27FC236}">
                <a16:creationId xmlns:a16="http://schemas.microsoft.com/office/drawing/2014/main" id="{590A4B6D-4014-4F3B-B983-165DB0AD5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33601"/>
            <a:ext cx="4876800"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4" name="Text Box 5">
            <a:extLst>
              <a:ext uri="{FF2B5EF4-FFF2-40B4-BE49-F238E27FC236}">
                <a16:creationId xmlns:a16="http://schemas.microsoft.com/office/drawing/2014/main" id="{51FC3FCB-09B4-46D3-A4DE-9FFE722B8F89}"/>
              </a:ext>
            </a:extLst>
          </p:cNvPr>
          <p:cNvSpPr txBox="1">
            <a:spLocks noChangeArrowheads="1"/>
          </p:cNvSpPr>
          <p:nvPr/>
        </p:nvSpPr>
        <p:spPr bwMode="auto">
          <a:xfrm>
            <a:off x="1828800" y="5091114"/>
            <a:ext cx="4038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kumimoji="0" lang="en-US" altLang="en-US" sz="2400">
                <a:solidFill>
                  <a:srgbClr val="FFFFFF"/>
                </a:solidFill>
                <a:latin typeface="Times New Roman" panose="02020603050405020304" pitchFamily="18" charset="0"/>
              </a:rPr>
              <a:t>This condition represents a velocity of 2 feet per second. Approximately Correct!</a:t>
            </a:r>
          </a:p>
        </p:txBody>
      </p:sp>
      <p:sp>
        <p:nvSpPr>
          <p:cNvPr id="104455" name="Text Box 6">
            <a:extLst>
              <a:ext uri="{FF2B5EF4-FFF2-40B4-BE49-F238E27FC236}">
                <a16:creationId xmlns:a16="http://schemas.microsoft.com/office/drawing/2014/main" id="{959C5978-80D5-4710-BA5A-CB496A3BF13D}"/>
              </a:ext>
            </a:extLst>
          </p:cNvPr>
          <p:cNvSpPr txBox="1">
            <a:spLocks noChangeArrowheads="1"/>
          </p:cNvSpPr>
          <p:nvPr/>
        </p:nvSpPr>
        <p:spPr bwMode="auto">
          <a:xfrm>
            <a:off x="6096000" y="5046664"/>
            <a:ext cx="45720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kumimoji="0" lang="en-US" altLang="en-US" sz="2400">
                <a:solidFill>
                  <a:srgbClr val="FFFFFF"/>
                </a:solidFill>
                <a:latin typeface="Times New Roman" panose="02020603050405020304" pitchFamily="18" charset="0"/>
              </a:rPr>
              <a:t>This condition represents a velocity of 15 feet per second.  Wasteful and likely to stir sediment</a:t>
            </a:r>
          </a:p>
          <a:p>
            <a:pPr eaLnBrk="0" fontAlgn="base" hangingPunct="0">
              <a:spcBef>
                <a:spcPct val="50000"/>
              </a:spcBef>
              <a:spcAft>
                <a:spcPct val="0"/>
              </a:spcAft>
              <a:buClrTx/>
              <a:buSzTx/>
              <a:buNone/>
            </a:pPr>
            <a:endParaRPr kumimoji="0" lang="en-US" altLang="en-US" sz="240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6525379A-B06A-48C3-976F-0E08824D0DE6}"/>
              </a:ext>
            </a:extLst>
          </p:cNvPr>
          <p:cNvSpPr>
            <a:spLocks noGrp="1" noChangeArrowheads="1"/>
          </p:cNvSpPr>
          <p:nvPr>
            <p:ph type="title"/>
          </p:nvPr>
        </p:nvSpPr>
        <p:spPr>
          <a:xfrm>
            <a:off x="1752600" y="152400"/>
            <a:ext cx="8534400" cy="1447800"/>
          </a:xfrm>
        </p:spPr>
        <p:txBody>
          <a:bodyPr/>
          <a:lstStyle/>
          <a:p>
            <a:pPr>
              <a:defRPr/>
            </a:pPr>
            <a:r>
              <a:rPr lang="en-US" dirty="0">
                <a:solidFill>
                  <a:srgbClr val="FFFFFF"/>
                </a:solidFill>
              </a:rPr>
              <a:t>Measuring Fire Hydrant Flow for Flushing Purposes</a:t>
            </a:r>
          </a:p>
        </p:txBody>
      </p:sp>
      <p:sp>
        <p:nvSpPr>
          <p:cNvPr id="237571" name="Rectangle 3">
            <a:extLst>
              <a:ext uri="{FF2B5EF4-FFF2-40B4-BE49-F238E27FC236}">
                <a16:creationId xmlns:a16="http://schemas.microsoft.com/office/drawing/2014/main" id="{57891D3E-AB36-440B-AC70-B8ED7B2FF8CD}"/>
              </a:ext>
            </a:extLst>
          </p:cNvPr>
          <p:cNvSpPr>
            <a:spLocks noGrp="1" noChangeArrowheads="1"/>
          </p:cNvSpPr>
          <p:nvPr>
            <p:ph idx="1"/>
          </p:nvPr>
        </p:nvSpPr>
        <p:spPr>
          <a:xfrm>
            <a:off x="2209800" y="1981200"/>
            <a:ext cx="4419600" cy="4114800"/>
          </a:xfrm>
        </p:spPr>
        <p:txBody>
          <a:bodyPr/>
          <a:lstStyle/>
          <a:p>
            <a:pPr>
              <a:buClr>
                <a:srgbClr val="FFFFFF"/>
              </a:buClr>
              <a:defRPr/>
            </a:pPr>
            <a:r>
              <a:rPr lang="en-US" sz="3600" dirty="0">
                <a:solidFill>
                  <a:srgbClr val="FFFFFF"/>
                </a:solidFill>
                <a:latin typeface="Times New Roman" pitchFamily="18" charset="0"/>
              </a:rPr>
              <a:t>Pitot Meter</a:t>
            </a:r>
          </a:p>
          <a:p>
            <a:pPr>
              <a:buClr>
                <a:srgbClr val="FFFFFF"/>
              </a:buClr>
              <a:defRPr/>
            </a:pPr>
            <a:r>
              <a:rPr lang="en-US" sz="3600" dirty="0">
                <a:solidFill>
                  <a:srgbClr val="FFFFFF"/>
                </a:solidFill>
                <a:latin typeface="Times New Roman" pitchFamily="18" charset="0"/>
              </a:rPr>
              <a:t>Pitot Gauge and Flow Calculation</a:t>
            </a:r>
          </a:p>
          <a:p>
            <a:pPr>
              <a:buClr>
                <a:srgbClr val="FFFFFF"/>
              </a:buClr>
              <a:defRPr/>
            </a:pPr>
            <a:r>
              <a:rPr lang="en-US" sz="3600" dirty="0">
                <a:solidFill>
                  <a:srgbClr val="FFFFFF"/>
                </a:solidFill>
                <a:latin typeface="Times New Roman" pitchFamily="18" charset="0"/>
              </a:rPr>
              <a:t>Pitot Gauge and Chart</a:t>
            </a:r>
          </a:p>
          <a:p>
            <a:pPr>
              <a:buClr>
                <a:srgbClr val="FFFFFF"/>
              </a:buClr>
              <a:defRPr/>
            </a:pPr>
            <a:r>
              <a:rPr lang="en-US" sz="3600" dirty="0">
                <a:solidFill>
                  <a:srgbClr val="FFFFFF"/>
                </a:solidFill>
                <a:latin typeface="Times New Roman" pitchFamily="18" charset="0"/>
              </a:rPr>
              <a:t>Yardstick</a:t>
            </a:r>
          </a:p>
          <a:p>
            <a:pPr>
              <a:defRPr/>
            </a:pPr>
            <a:endParaRPr lang="en-US" dirty="0">
              <a:solidFill>
                <a:srgbClr val="FFFFFF"/>
              </a:solidFill>
              <a:latin typeface="Times New Roman" pitchFamily="18" charset="0"/>
            </a:endParaRPr>
          </a:p>
        </p:txBody>
      </p:sp>
      <p:sp>
        <p:nvSpPr>
          <p:cNvPr id="106498" name="Slide Number Placeholder 5">
            <a:extLst>
              <a:ext uri="{FF2B5EF4-FFF2-40B4-BE49-F238E27FC236}">
                <a16:creationId xmlns:a16="http://schemas.microsoft.com/office/drawing/2014/main" id="{FE9C08F7-4DE2-46F9-8F11-3C7CF27EE694}"/>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556C4661-EBCE-448F-8F5C-9A4A23FE249D}"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16</a:t>
            </a:fld>
            <a:endParaRPr kumimoji="0" lang="en-US" altLang="en-US" sz="1400">
              <a:solidFill>
                <a:srgbClr val="CCECFF"/>
              </a:solidFill>
              <a:latin typeface="Times New Roman" panose="02020603050405020304" pitchFamily="18" charset="0"/>
            </a:endParaRPr>
          </a:p>
        </p:txBody>
      </p:sp>
      <p:pic>
        <p:nvPicPr>
          <p:cNvPr id="106501" name="Picture 8" descr="http://www.google.com/images?q=tbn:ANd9GcTEVmFAf97OYVlBcxYvqNbnBEhlX-NJTo6axqKsc-ssx3qwpq5B6a7xHBAb">
            <a:hlinkClick r:id="rId3"/>
            <a:extLst>
              <a:ext uri="{FF2B5EF4-FFF2-40B4-BE49-F238E27FC236}">
                <a16:creationId xmlns:a16="http://schemas.microsoft.com/office/drawing/2014/main" id="{F1BAD374-D04A-45D5-A182-550738740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376" y="2286000"/>
            <a:ext cx="2384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animEffect transition="in" filter="fade">
                                      <p:cBhvr>
                                        <p:cTn id="7" dur="500"/>
                                        <p:tgtEl>
                                          <p:spTgt spid="237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7571">
                                            <p:txEl>
                                              <p:pRg st="1" end="1"/>
                                            </p:txEl>
                                          </p:spTgt>
                                        </p:tgtEl>
                                        <p:attrNameLst>
                                          <p:attrName>style.visibility</p:attrName>
                                        </p:attrNameLst>
                                      </p:cBhvr>
                                      <p:to>
                                        <p:strVal val="visible"/>
                                      </p:to>
                                    </p:set>
                                    <p:animEffect transition="in" filter="fade">
                                      <p:cBhvr>
                                        <p:cTn id="12" dur="500"/>
                                        <p:tgtEl>
                                          <p:spTgt spid="237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7571">
                                            <p:txEl>
                                              <p:pRg st="2" end="2"/>
                                            </p:txEl>
                                          </p:spTgt>
                                        </p:tgtEl>
                                        <p:attrNameLst>
                                          <p:attrName>style.visibility</p:attrName>
                                        </p:attrNameLst>
                                      </p:cBhvr>
                                      <p:to>
                                        <p:strVal val="visible"/>
                                      </p:to>
                                    </p:set>
                                    <p:animEffect transition="in" filter="fade">
                                      <p:cBhvr>
                                        <p:cTn id="17" dur="500"/>
                                        <p:tgtEl>
                                          <p:spTgt spid="237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571">
                                            <p:txEl>
                                              <p:pRg st="3" end="3"/>
                                            </p:txEl>
                                          </p:spTgt>
                                        </p:tgtEl>
                                        <p:attrNameLst>
                                          <p:attrName>style.visibility</p:attrName>
                                        </p:attrNameLst>
                                      </p:cBhvr>
                                      <p:to>
                                        <p:strVal val="visible"/>
                                      </p:to>
                                    </p:set>
                                    <p:animEffect transition="in" filter="fade">
                                      <p:cBhvr>
                                        <p:cTn id="22" dur="500"/>
                                        <p:tgtEl>
                                          <p:spTgt spid="2375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0EC04089-A102-49EA-9CB6-F2E5EF3E1CE8}"/>
              </a:ext>
            </a:extLst>
          </p:cNvPr>
          <p:cNvSpPr>
            <a:spLocks noGrp="1" noChangeArrowheads="1"/>
          </p:cNvSpPr>
          <p:nvPr>
            <p:ph type="title"/>
          </p:nvPr>
        </p:nvSpPr>
        <p:spPr>
          <a:xfrm>
            <a:off x="1752600" y="457200"/>
            <a:ext cx="8534400" cy="1143000"/>
          </a:xfrm>
        </p:spPr>
        <p:txBody>
          <a:bodyPr/>
          <a:lstStyle/>
          <a:p>
            <a:pPr>
              <a:defRPr/>
            </a:pPr>
            <a:r>
              <a:rPr lang="en-US" dirty="0">
                <a:solidFill>
                  <a:srgbClr val="FFFFFF"/>
                </a:solidFill>
              </a:rPr>
              <a:t>Measuring Fire Hydrant Flow for Flushing Purposes </a:t>
            </a:r>
          </a:p>
        </p:txBody>
      </p:sp>
      <p:sp>
        <p:nvSpPr>
          <p:cNvPr id="108546" name="Slide Number Placeholder 4">
            <a:extLst>
              <a:ext uri="{FF2B5EF4-FFF2-40B4-BE49-F238E27FC236}">
                <a16:creationId xmlns:a16="http://schemas.microsoft.com/office/drawing/2014/main" id="{510207A6-FC79-430A-B820-C76F60D32EC7}"/>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32348614-3973-4698-A840-93D8A4B0BA6E}"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17</a:t>
            </a:fld>
            <a:endParaRPr kumimoji="0" lang="en-US" altLang="en-US" sz="1400">
              <a:solidFill>
                <a:srgbClr val="CCECFF"/>
              </a:solidFill>
              <a:latin typeface="Times New Roman" panose="02020603050405020304" pitchFamily="18" charset="0"/>
            </a:endParaRPr>
          </a:p>
        </p:txBody>
      </p:sp>
      <p:pic>
        <p:nvPicPr>
          <p:cNvPr id="108548" name="Picture 3">
            <a:extLst>
              <a:ext uri="{FF2B5EF4-FFF2-40B4-BE49-F238E27FC236}">
                <a16:creationId xmlns:a16="http://schemas.microsoft.com/office/drawing/2014/main" id="{AFB94934-B9C9-432A-8BDB-0C0241900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958" y="1910862"/>
            <a:ext cx="5808785"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4" name="Text Box 4">
            <a:extLst>
              <a:ext uri="{FF2B5EF4-FFF2-40B4-BE49-F238E27FC236}">
                <a16:creationId xmlns:a16="http://schemas.microsoft.com/office/drawing/2014/main" id="{53B23A73-C593-46E1-B09D-05657B0699F5}"/>
              </a:ext>
            </a:extLst>
          </p:cNvPr>
          <p:cNvSpPr txBox="1">
            <a:spLocks noChangeArrowheads="1"/>
          </p:cNvSpPr>
          <p:nvPr/>
        </p:nvSpPr>
        <p:spPr bwMode="auto">
          <a:xfrm>
            <a:off x="3966168" y="5606867"/>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FF"/>
                </a:solidFill>
                <a:latin typeface="Times New Roman" pitchFamily="18" charset="0"/>
              </a:defRPr>
            </a:lvl1pPr>
            <a:lvl2pPr marL="742950" indent="-285750">
              <a:defRPr sz="1400">
                <a:solidFill>
                  <a:srgbClr val="FFFFFF"/>
                </a:solidFill>
                <a:latin typeface="Times New Roman" pitchFamily="18" charset="0"/>
              </a:defRPr>
            </a:lvl2pPr>
            <a:lvl3pPr marL="1143000" indent="-228600">
              <a:defRPr sz="1400">
                <a:solidFill>
                  <a:srgbClr val="FFFFFF"/>
                </a:solidFill>
                <a:latin typeface="Times New Roman" pitchFamily="18" charset="0"/>
              </a:defRPr>
            </a:lvl3pPr>
            <a:lvl4pPr marL="1600200" indent="-228600">
              <a:defRPr sz="1400">
                <a:solidFill>
                  <a:srgbClr val="FFFFFF"/>
                </a:solidFill>
                <a:latin typeface="Times New Roman" pitchFamily="18" charset="0"/>
              </a:defRPr>
            </a:lvl4pPr>
            <a:lvl5pPr marL="2057400" indent="-228600">
              <a:defRPr sz="1400">
                <a:solidFill>
                  <a:srgbClr val="FFFFFF"/>
                </a:solidFill>
                <a:latin typeface="Times New Roman" pitchFamily="18" charset="0"/>
              </a:defRPr>
            </a:lvl5pPr>
            <a:lvl6pPr marL="2514600" indent="-228600" eaLnBrk="0" fontAlgn="base" hangingPunct="0">
              <a:spcBef>
                <a:spcPct val="0"/>
              </a:spcBef>
              <a:spcAft>
                <a:spcPct val="0"/>
              </a:spcAft>
              <a:defRPr sz="1400">
                <a:solidFill>
                  <a:srgbClr val="FFFFFF"/>
                </a:solidFill>
                <a:latin typeface="Times New Roman" pitchFamily="18" charset="0"/>
              </a:defRPr>
            </a:lvl6pPr>
            <a:lvl7pPr marL="2971800" indent="-228600" eaLnBrk="0" fontAlgn="base" hangingPunct="0">
              <a:spcBef>
                <a:spcPct val="0"/>
              </a:spcBef>
              <a:spcAft>
                <a:spcPct val="0"/>
              </a:spcAft>
              <a:defRPr sz="1400">
                <a:solidFill>
                  <a:srgbClr val="FFFFFF"/>
                </a:solidFill>
                <a:latin typeface="Times New Roman" pitchFamily="18" charset="0"/>
              </a:defRPr>
            </a:lvl7pPr>
            <a:lvl8pPr marL="3429000" indent="-228600" eaLnBrk="0" fontAlgn="base" hangingPunct="0">
              <a:spcBef>
                <a:spcPct val="0"/>
              </a:spcBef>
              <a:spcAft>
                <a:spcPct val="0"/>
              </a:spcAft>
              <a:defRPr sz="1400">
                <a:solidFill>
                  <a:srgbClr val="FFFFFF"/>
                </a:solidFill>
                <a:latin typeface="Times New Roman" pitchFamily="18" charset="0"/>
              </a:defRPr>
            </a:lvl8pPr>
            <a:lvl9pPr marL="3886200" indent="-228600" eaLnBrk="0" fontAlgn="base" hangingPunct="0">
              <a:spcBef>
                <a:spcPct val="0"/>
              </a:spcBef>
              <a:spcAft>
                <a:spcPct val="0"/>
              </a:spcAft>
              <a:defRPr sz="1400">
                <a:solidFill>
                  <a:srgbClr val="FFFFFF"/>
                </a:solidFill>
                <a:latin typeface="Times New Roman" pitchFamily="18" charset="0"/>
              </a:defRPr>
            </a:lvl9pPr>
          </a:lstStyle>
          <a:p>
            <a:pPr eaLnBrk="0" fontAlgn="base" hangingPunct="0">
              <a:spcBef>
                <a:spcPct val="50000"/>
              </a:spcBef>
              <a:spcAft>
                <a:spcPct val="0"/>
              </a:spcAft>
              <a:defRPr/>
            </a:pPr>
            <a:r>
              <a:rPr lang="en-US" sz="1800" dirty="0">
                <a:effectLst>
                  <a:outerShdw blurRad="38100" dist="38100" dir="2700000" algn="tl">
                    <a:srgbClr val="000000">
                      <a:alpha val="43137"/>
                    </a:srgbClr>
                  </a:outerShdw>
                </a:effectLst>
              </a:rPr>
              <a:t>Pitot Gauge and Diffuser Pollard Water Co</a:t>
            </a:r>
            <a:r>
              <a:rPr lang="en-US" sz="18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F0908E0D-41B4-4A5F-8690-B42D39D93825}"/>
              </a:ext>
            </a:extLst>
          </p:cNvPr>
          <p:cNvSpPr>
            <a:spLocks noGrp="1" noChangeArrowheads="1"/>
          </p:cNvSpPr>
          <p:nvPr>
            <p:ph type="title"/>
          </p:nvPr>
        </p:nvSpPr>
        <p:spPr>
          <a:xfrm>
            <a:off x="2209800" y="304800"/>
            <a:ext cx="7772400" cy="1143000"/>
          </a:xfrm>
        </p:spPr>
        <p:txBody>
          <a:bodyPr/>
          <a:lstStyle/>
          <a:p>
            <a:pPr>
              <a:defRPr/>
            </a:pPr>
            <a:r>
              <a:rPr lang="en-US" sz="3200" dirty="0">
                <a:solidFill>
                  <a:srgbClr val="FFFFFF"/>
                </a:solidFill>
              </a:rPr>
              <a:t>Approximate Flow Rates (gpm) from 2½” Fire Hydrant for Pitot Readings (psi)</a:t>
            </a:r>
          </a:p>
        </p:txBody>
      </p:sp>
      <p:sp>
        <p:nvSpPr>
          <p:cNvPr id="110594" name="Slide Number Placeholder 5">
            <a:extLst>
              <a:ext uri="{FF2B5EF4-FFF2-40B4-BE49-F238E27FC236}">
                <a16:creationId xmlns:a16="http://schemas.microsoft.com/office/drawing/2014/main" id="{AB2CDCF0-60D9-4D84-BE06-A396EF3D3B41}"/>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8E6EDFFE-A10F-4919-AF60-848B98F704D0}"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18</a:t>
            </a:fld>
            <a:endParaRPr kumimoji="0" lang="en-US" altLang="en-US" sz="1400">
              <a:solidFill>
                <a:srgbClr val="CCECFF"/>
              </a:solidFill>
              <a:latin typeface="Times New Roman" panose="02020603050405020304" pitchFamily="18" charset="0"/>
            </a:endParaRPr>
          </a:p>
        </p:txBody>
      </p:sp>
      <p:graphicFrame>
        <p:nvGraphicFramePr>
          <p:cNvPr id="238657" name="Group 65">
            <a:extLst>
              <a:ext uri="{FF2B5EF4-FFF2-40B4-BE49-F238E27FC236}">
                <a16:creationId xmlns:a16="http://schemas.microsoft.com/office/drawing/2014/main" id="{84FA6430-ACF2-4805-A3D4-CFDA4A4BBE8E}"/>
              </a:ext>
            </a:extLst>
          </p:cNvPr>
          <p:cNvGraphicFramePr>
            <a:graphicFrameLocks noGrp="1"/>
          </p:cNvGraphicFramePr>
          <p:nvPr/>
        </p:nvGraphicFramePr>
        <p:xfrm>
          <a:off x="3124200" y="1600200"/>
          <a:ext cx="6096000" cy="4722814"/>
        </p:xfrm>
        <a:graphic>
          <a:graphicData uri="http://schemas.openxmlformats.org/drawingml/2006/table">
            <a:tbl>
              <a:tblPr/>
              <a:tblGrid>
                <a:gridCol w="1428750">
                  <a:extLst>
                    <a:ext uri="{9D8B030D-6E8A-4147-A177-3AD203B41FA5}">
                      <a16:colId xmlns:a16="http://schemas.microsoft.com/office/drawing/2014/main" val="20000"/>
                    </a:ext>
                  </a:extLst>
                </a:gridCol>
                <a:gridCol w="1504950">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657350">
                  <a:extLst>
                    <a:ext uri="{9D8B030D-6E8A-4147-A177-3AD203B41FA5}">
                      <a16:colId xmlns:a16="http://schemas.microsoft.com/office/drawing/2014/main" val="20003"/>
                    </a:ext>
                  </a:extLst>
                </a:gridCol>
              </a:tblGrid>
              <a:tr h="701134">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ahoma" pitchFamily="34" charset="0"/>
                        </a:rPr>
                        <a:t>Pressure at Pitot</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ahoma" pitchFamily="34" charset="0"/>
                        </a:rPr>
                        <a:t>Approx. FH Flow</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ahoma" pitchFamily="34" charset="0"/>
                        </a:rPr>
                        <a:t>Pressure at Pitot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ahoma" pitchFamily="34" charset="0"/>
                        </a:rPr>
                        <a:t>Approx. FH Flow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3279">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170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555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92">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240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580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1692">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290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605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1692">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340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630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3279">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380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650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1692">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410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670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1692">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7</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440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17</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690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0104">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8</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480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710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3279">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9</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500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19</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730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3279">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10</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530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750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4FA7A259-20ED-47E9-BBF3-34EB7C98C7C8}"/>
              </a:ext>
            </a:extLst>
          </p:cNvPr>
          <p:cNvSpPr>
            <a:spLocks noGrp="1" noChangeArrowheads="1"/>
          </p:cNvSpPr>
          <p:nvPr>
            <p:ph type="title"/>
          </p:nvPr>
        </p:nvSpPr>
        <p:spPr/>
        <p:txBody>
          <a:bodyPr/>
          <a:lstStyle/>
          <a:p>
            <a:pPr>
              <a:defRPr/>
            </a:pPr>
            <a:r>
              <a:rPr lang="en-US" dirty="0">
                <a:solidFill>
                  <a:srgbClr val="FFFFFF"/>
                </a:solidFill>
              </a:rPr>
              <a:t>Approximate Flow (gpm) from Hydrant Using Level and Tape</a:t>
            </a:r>
          </a:p>
        </p:txBody>
      </p:sp>
      <p:sp>
        <p:nvSpPr>
          <p:cNvPr id="112642" name="Slide Number Placeholder 4">
            <a:extLst>
              <a:ext uri="{FF2B5EF4-FFF2-40B4-BE49-F238E27FC236}">
                <a16:creationId xmlns:a16="http://schemas.microsoft.com/office/drawing/2014/main" id="{031F433C-747E-4FB1-84A2-B441D0B79924}"/>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5A9F759B-D9B3-492B-99DA-4ECEC4B8F563}"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19</a:t>
            </a:fld>
            <a:endParaRPr kumimoji="0" lang="en-US" altLang="en-US" sz="1400">
              <a:solidFill>
                <a:srgbClr val="CCECFF"/>
              </a:solidFill>
              <a:latin typeface="Times New Roman" panose="02020603050405020304" pitchFamily="18" charset="0"/>
            </a:endParaRPr>
          </a:p>
        </p:txBody>
      </p:sp>
      <p:pic>
        <p:nvPicPr>
          <p:cNvPr id="112644" name="Picture 3">
            <a:extLst>
              <a:ext uri="{FF2B5EF4-FFF2-40B4-BE49-F238E27FC236}">
                <a16:creationId xmlns:a16="http://schemas.microsoft.com/office/drawing/2014/main" id="{2BCF4C88-AA8E-4D26-A1F4-DD7342A84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81201"/>
            <a:ext cx="4876800"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5" name="Line 4">
            <a:extLst>
              <a:ext uri="{FF2B5EF4-FFF2-40B4-BE49-F238E27FC236}">
                <a16:creationId xmlns:a16="http://schemas.microsoft.com/office/drawing/2014/main" id="{301F639D-E2FF-4763-941D-72D2B0F2B94D}"/>
              </a:ext>
            </a:extLst>
          </p:cNvPr>
          <p:cNvSpPr>
            <a:spLocks noChangeShapeType="1"/>
          </p:cNvSpPr>
          <p:nvPr/>
        </p:nvSpPr>
        <p:spPr bwMode="auto">
          <a:xfrm>
            <a:off x="3657600" y="42672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a:solidFill>
                <a:srgbClr val="FFFFFF"/>
              </a:solidFill>
              <a:latin typeface="Times New Roman" panose="02020603050405020304" pitchFamily="18" charset="0"/>
            </a:endParaRPr>
          </a:p>
        </p:txBody>
      </p:sp>
      <p:sp>
        <p:nvSpPr>
          <p:cNvPr id="112646" name="Line 5">
            <a:extLst>
              <a:ext uri="{FF2B5EF4-FFF2-40B4-BE49-F238E27FC236}">
                <a16:creationId xmlns:a16="http://schemas.microsoft.com/office/drawing/2014/main" id="{97799090-8C46-4AB9-8255-1F6614A3F116}"/>
              </a:ext>
            </a:extLst>
          </p:cNvPr>
          <p:cNvSpPr>
            <a:spLocks noChangeShapeType="1"/>
          </p:cNvSpPr>
          <p:nvPr/>
        </p:nvSpPr>
        <p:spPr bwMode="auto">
          <a:xfrm>
            <a:off x="5791200" y="4267200"/>
            <a:ext cx="0" cy="8382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a:solidFill>
                <a:srgbClr val="FFFFFF"/>
              </a:solidFill>
              <a:latin typeface="Times New Roman" panose="02020603050405020304" pitchFamily="18" charset="0"/>
            </a:endParaRPr>
          </a:p>
        </p:txBody>
      </p:sp>
      <p:graphicFrame>
        <p:nvGraphicFramePr>
          <p:cNvPr id="239622" name="Group 6">
            <a:extLst>
              <a:ext uri="{FF2B5EF4-FFF2-40B4-BE49-F238E27FC236}">
                <a16:creationId xmlns:a16="http://schemas.microsoft.com/office/drawing/2014/main" id="{CA082C83-4B1D-47D6-BCD7-BDA111DD5957}"/>
              </a:ext>
            </a:extLst>
          </p:cNvPr>
          <p:cNvGraphicFramePr>
            <a:graphicFrameLocks noGrp="1"/>
          </p:cNvGraphicFramePr>
          <p:nvPr/>
        </p:nvGraphicFramePr>
        <p:xfrm>
          <a:off x="8001000" y="1981200"/>
          <a:ext cx="1828800" cy="4187826"/>
        </p:xfrm>
        <a:graphic>
          <a:graphicData uri="http://schemas.openxmlformats.org/drawingml/2006/table">
            <a:tbl>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tblGrid>
              <a:tr h="4191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chemeClr val="tx1"/>
                          </a:solidFill>
                          <a:effectLst>
                            <a:outerShdw blurRad="38100" dist="38100" dir="2700000" algn="tl">
                              <a:srgbClr val="000000"/>
                            </a:outerShdw>
                          </a:effectLst>
                          <a:latin typeface="Tahoma" pitchFamily="34"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chemeClr val="tx1"/>
                          </a:solidFill>
                          <a:effectLst>
                            <a:outerShdw blurRad="38100" dist="38100" dir="2700000" algn="tl">
                              <a:srgbClr val="000000"/>
                            </a:outerShdw>
                          </a:effectLst>
                          <a:latin typeface="Tahoma" pitchFamily="34" charset="0"/>
                        </a:rPr>
                        <a:t>Flow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91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3">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91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91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91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7513">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91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91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91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1800" b="1" i="0" u="none" strike="noStrike" cap="none" normalizeH="0" baseline="0" dirty="0">
                          <a:ln>
                            <a:noFill/>
                          </a:ln>
                          <a:solidFill>
                            <a:schemeClr val="tx1"/>
                          </a:solidFill>
                          <a:effectLst>
                            <a:outerShdw blurRad="38100" dist="38100" dir="2700000" algn="tl">
                              <a:srgbClr val="000000"/>
                            </a:outerShdw>
                          </a:effectLst>
                          <a:latin typeface="Tahoma" pitchFamily="34" charset="0"/>
                        </a:rPr>
                        <a:t>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12682" name="Text Box 41">
            <a:extLst>
              <a:ext uri="{FF2B5EF4-FFF2-40B4-BE49-F238E27FC236}">
                <a16:creationId xmlns:a16="http://schemas.microsoft.com/office/drawing/2014/main" id="{FD02D011-39A1-4003-BB65-B5835E283F94}"/>
              </a:ext>
            </a:extLst>
          </p:cNvPr>
          <p:cNvSpPr txBox="1">
            <a:spLocks noChangeArrowheads="1"/>
          </p:cNvSpPr>
          <p:nvPr/>
        </p:nvSpPr>
        <p:spPr bwMode="auto">
          <a:xfrm>
            <a:off x="6324600" y="4495800"/>
            <a:ext cx="1066800"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pPr>
            <a:r>
              <a:rPr kumimoji="0" lang="en-US" altLang="en-US" sz="1800" b="1">
                <a:solidFill>
                  <a:srgbClr val="000066"/>
                </a:solidFill>
                <a:latin typeface="Times New Roman" panose="02020603050405020304" pitchFamily="18" charset="0"/>
              </a:rPr>
              <a:t>Distance to Top of Water is Always 12”</a:t>
            </a:r>
          </a:p>
        </p:txBody>
      </p:sp>
      <p:sp>
        <p:nvSpPr>
          <p:cNvPr id="112683" name="Line 42">
            <a:extLst>
              <a:ext uri="{FF2B5EF4-FFF2-40B4-BE49-F238E27FC236}">
                <a16:creationId xmlns:a16="http://schemas.microsoft.com/office/drawing/2014/main" id="{1E494723-69EC-49CF-A38E-48A4B875BA19}"/>
              </a:ext>
            </a:extLst>
          </p:cNvPr>
          <p:cNvSpPr>
            <a:spLocks noChangeShapeType="1"/>
          </p:cNvSpPr>
          <p:nvPr/>
        </p:nvSpPr>
        <p:spPr bwMode="auto">
          <a:xfrm>
            <a:off x="4953000" y="38862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a:solidFill>
                <a:srgbClr val="FFFFFF"/>
              </a:solidFill>
              <a:latin typeface="Times New Roman" panose="02020603050405020304" pitchFamily="18" charset="0"/>
            </a:endParaRPr>
          </a:p>
        </p:txBody>
      </p:sp>
      <p:sp>
        <p:nvSpPr>
          <p:cNvPr id="112684" name="Text Box 43">
            <a:extLst>
              <a:ext uri="{FF2B5EF4-FFF2-40B4-BE49-F238E27FC236}">
                <a16:creationId xmlns:a16="http://schemas.microsoft.com/office/drawing/2014/main" id="{846190DB-B837-4CB3-AB56-4AA1BFFD41FB}"/>
              </a:ext>
            </a:extLst>
          </p:cNvPr>
          <p:cNvSpPr txBox="1">
            <a:spLocks noChangeArrowheads="1"/>
          </p:cNvSpPr>
          <p:nvPr/>
        </p:nvSpPr>
        <p:spPr bwMode="auto">
          <a:xfrm>
            <a:off x="5791200" y="4495801"/>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kumimoji="0" lang="en-US" altLang="en-US" sz="2000" b="1">
                <a:solidFill>
                  <a:srgbClr val="000066"/>
                </a:solidFill>
                <a:latin typeface="Times New Roman" panose="02020603050405020304" pitchFamily="18" charset="0"/>
              </a:rPr>
              <a:t>12”</a:t>
            </a:r>
          </a:p>
        </p:txBody>
      </p:sp>
      <p:sp>
        <p:nvSpPr>
          <p:cNvPr id="112685" name="Text Box 44">
            <a:extLst>
              <a:ext uri="{FF2B5EF4-FFF2-40B4-BE49-F238E27FC236}">
                <a16:creationId xmlns:a16="http://schemas.microsoft.com/office/drawing/2014/main" id="{F645DA6A-861B-4D7E-BCC2-DABEFCF43532}"/>
              </a:ext>
            </a:extLst>
          </p:cNvPr>
          <p:cNvSpPr txBox="1">
            <a:spLocks noChangeArrowheads="1"/>
          </p:cNvSpPr>
          <p:nvPr/>
        </p:nvSpPr>
        <p:spPr bwMode="auto">
          <a:xfrm>
            <a:off x="4876800" y="3429001"/>
            <a:ext cx="22098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kumimoji="0" lang="en-US" altLang="en-US" sz="1800" b="1">
                <a:solidFill>
                  <a:srgbClr val="000066"/>
                </a:solidFill>
                <a:latin typeface="Times New Roman" panose="02020603050405020304" pitchFamily="18" charset="0"/>
              </a:rPr>
              <a:t>X Distance inches</a:t>
            </a:r>
          </a:p>
        </p:txBody>
      </p:sp>
      <p:sp>
        <p:nvSpPr>
          <p:cNvPr id="112686" name="Line 45">
            <a:extLst>
              <a:ext uri="{FF2B5EF4-FFF2-40B4-BE49-F238E27FC236}">
                <a16:creationId xmlns:a16="http://schemas.microsoft.com/office/drawing/2014/main" id="{12B6B354-9163-4432-AFB7-7A164093321C}"/>
              </a:ext>
            </a:extLst>
          </p:cNvPr>
          <p:cNvSpPr>
            <a:spLocks noChangeShapeType="1"/>
          </p:cNvSpPr>
          <p:nvPr/>
        </p:nvSpPr>
        <p:spPr bwMode="auto">
          <a:xfrm>
            <a:off x="4953000" y="4038600"/>
            <a:ext cx="838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a:solidFill>
                <a:srgbClr val="FFFFFF"/>
              </a:solidFill>
              <a:latin typeface="Times New Roman" panose="02020603050405020304" pitchFamily="18" charset="0"/>
            </a:endParaRPr>
          </a:p>
        </p:txBody>
      </p:sp>
      <p:sp>
        <p:nvSpPr>
          <p:cNvPr id="112687" name="Line 46">
            <a:extLst>
              <a:ext uri="{FF2B5EF4-FFF2-40B4-BE49-F238E27FC236}">
                <a16:creationId xmlns:a16="http://schemas.microsoft.com/office/drawing/2014/main" id="{C0913A3F-BB80-4CCA-883A-7F3666FA885A}"/>
              </a:ext>
            </a:extLst>
          </p:cNvPr>
          <p:cNvSpPr>
            <a:spLocks noChangeShapeType="1"/>
          </p:cNvSpPr>
          <p:nvPr/>
        </p:nvSpPr>
        <p:spPr bwMode="auto">
          <a:xfrm>
            <a:off x="5791200" y="3810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a:solidFill>
                <a:srgbClr val="FFFFFF"/>
              </a:solidFill>
              <a:latin typeface="Times New Roman" panose="02020603050405020304" pitchFamily="18" charset="0"/>
            </a:endParaRPr>
          </a:p>
        </p:txBody>
      </p:sp>
      <p:sp>
        <p:nvSpPr>
          <p:cNvPr id="112688" name="Text Box 47">
            <a:extLst>
              <a:ext uri="{FF2B5EF4-FFF2-40B4-BE49-F238E27FC236}">
                <a16:creationId xmlns:a16="http://schemas.microsoft.com/office/drawing/2014/main" id="{CAE42E96-EF46-43E4-8C35-20EC74C24944}"/>
              </a:ext>
            </a:extLst>
          </p:cNvPr>
          <p:cNvSpPr txBox="1">
            <a:spLocks noChangeArrowheads="1"/>
          </p:cNvSpPr>
          <p:nvPr/>
        </p:nvSpPr>
        <p:spPr bwMode="auto">
          <a:xfrm>
            <a:off x="3581400" y="6477000"/>
            <a:ext cx="358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kumimoji="0" lang="en-US" altLang="en-US" sz="1400">
                <a:solidFill>
                  <a:srgbClr val="FFFFFF"/>
                </a:solidFill>
                <a:latin typeface="Times New Roman" panose="02020603050405020304" pitchFamily="18" charset="0"/>
              </a:rPr>
              <a:t>Florida Rural Water Association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9E691F-9F4B-41ED-AE1B-9EC9259E317F}"/>
              </a:ext>
            </a:extLst>
          </p:cNvPr>
          <p:cNvSpPr>
            <a:spLocks noGrp="1"/>
          </p:cNvSpPr>
          <p:nvPr>
            <p:ph idx="4294967295"/>
          </p:nvPr>
        </p:nvSpPr>
        <p:spPr>
          <a:xfrm>
            <a:off x="669303" y="724595"/>
            <a:ext cx="10386898" cy="4874927"/>
          </a:xfrm>
        </p:spPr>
        <p:txBody>
          <a:bodyPr>
            <a:normAutofit fontScale="92500" lnSpcReduction="20000"/>
          </a:bodyPr>
          <a:lstStyle/>
          <a:p>
            <a:pPr marL="1371600" lvl="3" indent="0">
              <a:buNone/>
            </a:pPr>
            <a:r>
              <a:rPr lang="en-US" sz="7200" i="1" u="sng" dirty="0">
                <a:latin typeface="Algerian" panose="04020705040A02060702" pitchFamily="82" charset="0"/>
              </a:rPr>
              <a:t>Why do we flush?</a:t>
            </a:r>
          </a:p>
          <a:p>
            <a:pPr lvl="3">
              <a:buFont typeface="Wingdings" panose="05000000000000000000" pitchFamily="2" charset="2"/>
              <a:buChar char="Ø"/>
            </a:pPr>
            <a:r>
              <a:rPr lang="en-US" sz="3200" dirty="0">
                <a:solidFill>
                  <a:srgbClr val="FFFFFF"/>
                </a:solidFill>
                <a:latin typeface="Times New Roman" panose="02020603050405020304" pitchFamily="18" charset="0"/>
                <a:cs typeface="Times New Roman" panose="02020603050405020304" pitchFamily="18" charset="0"/>
              </a:rPr>
              <a:t>Respond to customer complaints</a:t>
            </a:r>
          </a:p>
          <a:p>
            <a:pPr lvl="3">
              <a:buFont typeface="Wingdings" panose="05000000000000000000" pitchFamily="2" charset="2"/>
              <a:buChar char="Ø"/>
            </a:pPr>
            <a:r>
              <a:rPr lang="en-US" sz="3200" dirty="0">
                <a:solidFill>
                  <a:srgbClr val="FFFFFF"/>
                </a:solidFill>
                <a:latin typeface="Times New Roman" panose="02020603050405020304" pitchFamily="18" charset="0"/>
                <a:cs typeface="Times New Roman" panose="02020603050405020304" pitchFamily="18" charset="0"/>
              </a:rPr>
              <a:t>Expel contaminants from backflow episode</a:t>
            </a:r>
          </a:p>
          <a:p>
            <a:pPr lvl="3">
              <a:buFont typeface="Wingdings" panose="05000000000000000000" pitchFamily="2" charset="2"/>
              <a:buChar char="Ø"/>
            </a:pPr>
            <a:r>
              <a:rPr lang="en-US" sz="3200" dirty="0">
                <a:solidFill>
                  <a:srgbClr val="FFFFFF"/>
                </a:solidFill>
                <a:latin typeface="Times New Roman" panose="02020603050405020304" pitchFamily="18" charset="0"/>
                <a:cs typeface="Times New Roman" panose="02020603050405020304" pitchFamily="18" charset="0"/>
              </a:rPr>
              <a:t>Remove sediment and loose deposits</a:t>
            </a:r>
          </a:p>
          <a:p>
            <a:pPr lvl="3">
              <a:buFont typeface="Wingdings" panose="05000000000000000000" pitchFamily="2" charset="2"/>
              <a:buChar char="Ø"/>
            </a:pPr>
            <a:endParaRPr lang="en-US" sz="3200" dirty="0">
              <a:solidFill>
                <a:srgbClr val="FFFFFF"/>
              </a:solidFill>
              <a:latin typeface="Times New Roman" panose="02020603050405020304" pitchFamily="18" charset="0"/>
              <a:cs typeface="Times New Roman" panose="02020603050405020304" pitchFamily="18" charset="0"/>
            </a:endParaRPr>
          </a:p>
          <a:p>
            <a:pPr lvl="3">
              <a:buFont typeface="Wingdings" panose="05000000000000000000" pitchFamily="2" charset="2"/>
              <a:buChar char="Ø"/>
            </a:pPr>
            <a:endParaRPr lang="en-US" sz="3200" dirty="0">
              <a:solidFill>
                <a:srgbClr val="FFFFFF"/>
              </a:solidFill>
              <a:latin typeface="Times New Roman" panose="02020603050405020304" pitchFamily="18" charset="0"/>
              <a:cs typeface="Times New Roman" panose="02020603050405020304" pitchFamily="18" charset="0"/>
            </a:endParaRPr>
          </a:p>
          <a:p>
            <a:pPr lvl="3">
              <a:buFont typeface="Wingdings" panose="05000000000000000000" pitchFamily="2" charset="2"/>
              <a:buChar char="Ø"/>
            </a:pPr>
            <a:endParaRPr lang="en-US" sz="3200" dirty="0">
              <a:solidFill>
                <a:srgbClr val="FFFFFF"/>
              </a:solidFill>
              <a:latin typeface="Times New Roman" panose="02020603050405020304" pitchFamily="18" charset="0"/>
              <a:cs typeface="Times New Roman" panose="02020603050405020304" pitchFamily="18" charset="0"/>
            </a:endParaRPr>
          </a:p>
          <a:p>
            <a:pPr lvl="3">
              <a:buFont typeface="Wingdings" panose="05000000000000000000" pitchFamily="2" charset="2"/>
              <a:buChar char="Ø"/>
            </a:pPr>
            <a:r>
              <a:rPr lang="en-US" sz="3200" dirty="0">
                <a:solidFill>
                  <a:srgbClr val="FFFFFF"/>
                </a:solidFill>
                <a:latin typeface="Times New Roman" panose="02020603050405020304" pitchFamily="18" charset="0"/>
                <a:cs typeface="Times New Roman" panose="02020603050405020304" pitchFamily="18" charset="0"/>
              </a:rPr>
              <a:t>Scouring</a:t>
            </a:r>
          </a:p>
          <a:p>
            <a:pPr lvl="3">
              <a:buFont typeface="Wingdings" panose="05000000000000000000" pitchFamily="2" charset="2"/>
              <a:buChar char="Ø"/>
            </a:pPr>
            <a:r>
              <a:rPr lang="en-US" sz="3200" dirty="0">
                <a:solidFill>
                  <a:srgbClr val="FFFFFF"/>
                </a:solidFill>
                <a:latin typeface="Times New Roman" panose="02020603050405020304" pitchFamily="18" charset="0"/>
                <a:cs typeface="Times New Roman" panose="02020603050405020304" pitchFamily="18" charset="0"/>
              </a:rPr>
              <a:t>Decreasing water age in dead end mains</a:t>
            </a:r>
          </a:p>
          <a:p>
            <a:pPr lvl="3">
              <a:buFont typeface="Wingdings" panose="05000000000000000000" pitchFamily="2" charset="2"/>
              <a:buChar char="Ø"/>
            </a:pPr>
            <a:r>
              <a:rPr lang="en-US" sz="3200" dirty="0">
                <a:solidFill>
                  <a:srgbClr val="FFFFFF"/>
                </a:solidFill>
                <a:latin typeface="Times New Roman" panose="02020603050405020304" pitchFamily="18" charset="0"/>
                <a:cs typeface="Times New Roman" panose="02020603050405020304" pitchFamily="18" charset="0"/>
              </a:rPr>
              <a:t>Restore chlorine residuals</a:t>
            </a:r>
          </a:p>
          <a:p>
            <a:pPr lvl="3">
              <a:buFont typeface="Wingdings" panose="05000000000000000000" pitchFamily="2" charset="2"/>
              <a:buChar char="Ø"/>
            </a:pPr>
            <a:r>
              <a:rPr lang="en-US" sz="3200" dirty="0">
                <a:solidFill>
                  <a:srgbClr val="FFFFFF"/>
                </a:solidFill>
                <a:latin typeface="Times New Roman" panose="02020603050405020304" pitchFamily="18" charset="0"/>
                <a:cs typeface="Times New Roman" panose="02020603050405020304" pitchFamily="18" charset="0"/>
              </a:rPr>
              <a:t>Prevent or respond to nitrification</a:t>
            </a:r>
          </a:p>
          <a:p>
            <a:pPr lvl="3">
              <a:buFont typeface="Wingdings" panose="05000000000000000000" pitchFamily="2" charset="2"/>
              <a:buChar char="Ø"/>
            </a:pPr>
            <a:endParaRPr lang="en-US" sz="1800" dirty="0">
              <a:solidFill>
                <a:srgbClr val="FFFFFF"/>
              </a:solidFill>
              <a:latin typeface="Times New Roman" panose="02020603050405020304" pitchFamily="18" charset="0"/>
              <a:cs typeface="Times New Roman" panose="02020603050405020304" pitchFamily="18" charset="0"/>
            </a:endParaRPr>
          </a:p>
        </p:txBody>
      </p:sp>
      <p:pic>
        <p:nvPicPr>
          <p:cNvPr id="4" name="Picture 2" descr="Hydrant Mud GIF - Hydrant Mud Explode - Discover &amp;amp; Share GIFs">
            <a:extLst>
              <a:ext uri="{FF2B5EF4-FFF2-40B4-BE49-F238E27FC236}">
                <a16:creationId xmlns:a16="http://schemas.microsoft.com/office/drawing/2014/main" id="{C2792A94-22B7-44DE-8F69-61764A05F81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62847" y="2602524"/>
            <a:ext cx="1352550" cy="112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9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1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9E5567D8-D79C-4DF9-95F0-C894642D012F}"/>
              </a:ext>
            </a:extLst>
          </p:cNvPr>
          <p:cNvSpPr>
            <a:spLocks noGrp="1" noChangeArrowheads="1"/>
          </p:cNvSpPr>
          <p:nvPr>
            <p:ph type="title"/>
          </p:nvPr>
        </p:nvSpPr>
        <p:spPr>
          <a:xfrm>
            <a:off x="2133600" y="304800"/>
            <a:ext cx="7772400" cy="1143000"/>
          </a:xfrm>
        </p:spPr>
        <p:txBody>
          <a:bodyPr/>
          <a:lstStyle/>
          <a:p>
            <a:pPr>
              <a:defRPr/>
            </a:pPr>
            <a:r>
              <a:rPr lang="en-US" dirty="0">
                <a:solidFill>
                  <a:srgbClr val="FFFFFF"/>
                </a:solidFill>
                <a:latin typeface="Algerian" panose="04020705040A02060702" pitchFamily="82" charset="0"/>
              </a:rPr>
              <a:t>Results of Flushing too Fast</a:t>
            </a:r>
            <a:br>
              <a:rPr lang="en-US" dirty="0">
                <a:solidFill>
                  <a:srgbClr val="FFFFFF"/>
                </a:solidFill>
                <a:latin typeface="Algerian" panose="04020705040A02060702" pitchFamily="82" charset="0"/>
              </a:rPr>
            </a:br>
            <a:r>
              <a:rPr lang="en-US" dirty="0">
                <a:solidFill>
                  <a:srgbClr val="FFFFFF"/>
                </a:solidFill>
                <a:latin typeface="Algerian" panose="04020705040A02060702" pitchFamily="82" charset="0"/>
              </a:rPr>
              <a:t>More is not Better!</a:t>
            </a:r>
          </a:p>
        </p:txBody>
      </p:sp>
      <p:sp>
        <p:nvSpPr>
          <p:cNvPr id="241667" name="Rectangle 3">
            <a:extLst>
              <a:ext uri="{FF2B5EF4-FFF2-40B4-BE49-F238E27FC236}">
                <a16:creationId xmlns:a16="http://schemas.microsoft.com/office/drawing/2014/main" id="{988295C2-B9EE-4B6E-82B0-DFB56A4B0E3D}"/>
              </a:ext>
            </a:extLst>
          </p:cNvPr>
          <p:cNvSpPr>
            <a:spLocks noGrp="1" noChangeArrowheads="1"/>
          </p:cNvSpPr>
          <p:nvPr>
            <p:ph idx="1"/>
          </p:nvPr>
        </p:nvSpPr>
        <p:spPr>
          <a:xfrm>
            <a:off x="2971800" y="2057400"/>
            <a:ext cx="6477000" cy="4114800"/>
          </a:xfrm>
        </p:spPr>
        <p:txBody>
          <a:bodyPr/>
          <a:lstStyle/>
          <a:p>
            <a:pPr algn="just">
              <a:spcBef>
                <a:spcPct val="0"/>
              </a:spcBef>
              <a:buClr>
                <a:srgbClr val="FFFFFF"/>
              </a:buClr>
              <a:defRPr/>
            </a:pPr>
            <a:r>
              <a:rPr lang="en-US" dirty="0">
                <a:solidFill>
                  <a:srgbClr val="FFFFFF"/>
                </a:solidFill>
                <a:latin typeface="Times New Roman" pitchFamily="18" charset="0"/>
              </a:rPr>
              <a:t>Excessive Water Loss</a:t>
            </a:r>
          </a:p>
          <a:p>
            <a:pPr algn="just">
              <a:spcBef>
                <a:spcPct val="0"/>
              </a:spcBef>
              <a:buClr>
                <a:srgbClr val="FFFFFF"/>
              </a:buClr>
              <a:defRPr/>
            </a:pPr>
            <a:r>
              <a:rPr lang="en-US" dirty="0">
                <a:solidFill>
                  <a:srgbClr val="FFFFFF"/>
                </a:solidFill>
                <a:latin typeface="Times New Roman" pitchFamily="18" charset="0"/>
              </a:rPr>
              <a:t>Low Water System Pressures</a:t>
            </a:r>
          </a:p>
          <a:p>
            <a:pPr algn="just">
              <a:spcBef>
                <a:spcPct val="0"/>
              </a:spcBef>
              <a:buClr>
                <a:srgbClr val="FFFFFF"/>
              </a:buClr>
              <a:defRPr/>
            </a:pPr>
            <a:r>
              <a:rPr lang="en-US" dirty="0">
                <a:solidFill>
                  <a:srgbClr val="FFFFFF"/>
                </a:solidFill>
                <a:latin typeface="Times New Roman" pitchFamily="18" charset="0"/>
              </a:rPr>
              <a:t>Customer Complaints</a:t>
            </a:r>
          </a:p>
          <a:p>
            <a:pPr algn="just">
              <a:spcBef>
                <a:spcPct val="0"/>
              </a:spcBef>
              <a:defRPr/>
            </a:pPr>
            <a:endParaRPr lang="en-US" dirty="0">
              <a:solidFill>
                <a:srgbClr val="FFFFFF"/>
              </a:solidFill>
              <a:latin typeface="Times New Roman" pitchFamily="18" charset="0"/>
            </a:endParaRPr>
          </a:p>
          <a:p>
            <a:pPr marL="0" indent="0">
              <a:spcBef>
                <a:spcPct val="0"/>
              </a:spcBef>
              <a:buNone/>
              <a:defRPr/>
            </a:pPr>
            <a:r>
              <a:rPr lang="en-US" dirty="0">
                <a:solidFill>
                  <a:srgbClr val="FFFFFF"/>
                </a:solidFill>
                <a:latin typeface="Times New Roman" pitchFamily="18" charset="0"/>
              </a:rPr>
              <a:t>An acceptable Flushing Program </a:t>
            </a:r>
            <a:r>
              <a:rPr lang="en-US" u="sng" dirty="0">
                <a:solidFill>
                  <a:srgbClr val="FFFFFF"/>
                </a:solidFill>
                <a:latin typeface="Times New Roman" pitchFamily="18" charset="0"/>
              </a:rPr>
              <a:t>includes</a:t>
            </a:r>
            <a:r>
              <a:rPr lang="en-US" dirty="0">
                <a:solidFill>
                  <a:srgbClr val="FFFFFF"/>
                </a:solidFill>
                <a:latin typeface="Times New Roman" pitchFamily="18" charset="0"/>
              </a:rPr>
              <a:t> measuring the flow rate and flush time, then calculating and recording the total gallons used.</a:t>
            </a:r>
          </a:p>
          <a:p>
            <a:pPr>
              <a:defRPr/>
            </a:pPr>
            <a:endParaRPr lang="en-US" dirty="0">
              <a:solidFill>
                <a:srgbClr val="FFFFFF"/>
              </a:solidFill>
              <a:effectLst/>
              <a:latin typeface="Times New Roman" pitchFamily="18" charset="0"/>
            </a:endParaRPr>
          </a:p>
        </p:txBody>
      </p:sp>
      <p:sp>
        <p:nvSpPr>
          <p:cNvPr id="116738" name="Slide Number Placeholder 5">
            <a:extLst>
              <a:ext uri="{FF2B5EF4-FFF2-40B4-BE49-F238E27FC236}">
                <a16:creationId xmlns:a16="http://schemas.microsoft.com/office/drawing/2014/main" id="{BF418E97-DA75-465D-9DD9-84E250BEEF2E}"/>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CB213026-5483-4819-AF08-FC0C2EF75F2E}"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20</a:t>
            </a:fld>
            <a:endParaRPr kumimoji="0" lang="en-US" altLang="en-US" sz="140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animEffect transition="in" filter="fade">
                                      <p:cBhvr>
                                        <p:cTn id="7" dur="500"/>
                                        <p:tgtEl>
                                          <p:spTgt spid="2416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667">
                                            <p:txEl>
                                              <p:pRg st="1" end="1"/>
                                            </p:txEl>
                                          </p:spTgt>
                                        </p:tgtEl>
                                        <p:attrNameLst>
                                          <p:attrName>style.visibility</p:attrName>
                                        </p:attrNameLst>
                                      </p:cBhvr>
                                      <p:to>
                                        <p:strVal val="visible"/>
                                      </p:to>
                                    </p:set>
                                    <p:animEffect transition="in" filter="fade">
                                      <p:cBhvr>
                                        <p:cTn id="12" dur="500"/>
                                        <p:tgtEl>
                                          <p:spTgt spid="2416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1667">
                                            <p:txEl>
                                              <p:pRg st="2" end="2"/>
                                            </p:txEl>
                                          </p:spTgt>
                                        </p:tgtEl>
                                        <p:attrNameLst>
                                          <p:attrName>style.visibility</p:attrName>
                                        </p:attrNameLst>
                                      </p:cBhvr>
                                      <p:to>
                                        <p:strVal val="visible"/>
                                      </p:to>
                                    </p:set>
                                    <p:animEffect transition="in" filter="fade">
                                      <p:cBhvr>
                                        <p:cTn id="17" dur="500"/>
                                        <p:tgtEl>
                                          <p:spTgt spid="2416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1667">
                                            <p:txEl>
                                              <p:pRg st="4" end="4"/>
                                            </p:txEl>
                                          </p:spTgt>
                                        </p:tgtEl>
                                        <p:attrNameLst>
                                          <p:attrName>style.visibility</p:attrName>
                                        </p:attrNameLst>
                                      </p:cBhvr>
                                      <p:to>
                                        <p:strVal val="visible"/>
                                      </p:to>
                                    </p:set>
                                    <p:animEffect transition="in" filter="fade">
                                      <p:cBhvr>
                                        <p:cTn id="22" dur="500"/>
                                        <p:tgtEl>
                                          <p:spTgt spid="2416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8AA45B6C-53AD-4E15-9352-2A154938E0EA}"/>
              </a:ext>
            </a:extLst>
          </p:cNvPr>
          <p:cNvSpPr>
            <a:spLocks noGrp="1" noChangeArrowheads="1"/>
          </p:cNvSpPr>
          <p:nvPr>
            <p:ph type="title"/>
          </p:nvPr>
        </p:nvSpPr>
        <p:spPr>
          <a:xfrm>
            <a:off x="2057400" y="228600"/>
            <a:ext cx="7772400" cy="1143000"/>
          </a:xfrm>
        </p:spPr>
        <p:txBody>
          <a:bodyPr>
            <a:normAutofit fontScale="90000"/>
          </a:bodyPr>
          <a:lstStyle/>
          <a:p>
            <a:pPr>
              <a:defRPr/>
            </a:pPr>
            <a:r>
              <a:rPr lang="en-US" sz="4000" dirty="0">
                <a:solidFill>
                  <a:srgbClr val="FFFFFF"/>
                </a:solidFill>
              </a:rPr>
              <a:t>Approximate Time To Flush in a Flushing Program</a:t>
            </a:r>
          </a:p>
        </p:txBody>
      </p:sp>
      <p:sp>
        <p:nvSpPr>
          <p:cNvPr id="118786" name="Slide Number Placeholder 5">
            <a:extLst>
              <a:ext uri="{FF2B5EF4-FFF2-40B4-BE49-F238E27FC236}">
                <a16:creationId xmlns:a16="http://schemas.microsoft.com/office/drawing/2014/main" id="{C0CF4F4A-9B52-45BA-BCA1-58D2D5056534}"/>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55134984-08C6-48BF-878C-4A475E90A432}"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21</a:t>
            </a:fld>
            <a:endParaRPr kumimoji="0" lang="en-US" altLang="en-US" sz="1400">
              <a:solidFill>
                <a:srgbClr val="CCECFF"/>
              </a:solidFill>
              <a:latin typeface="Times New Roman" panose="02020603050405020304" pitchFamily="18" charset="0"/>
            </a:endParaRPr>
          </a:p>
        </p:txBody>
      </p:sp>
      <p:graphicFrame>
        <p:nvGraphicFramePr>
          <p:cNvPr id="242691" name="Group 3">
            <a:extLst>
              <a:ext uri="{FF2B5EF4-FFF2-40B4-BE49-F238E27FC236}">
                <a16:creationId xmlns:a16="http://schemas.microsoft.com/office/drawing/2014/main" id="{4325F2DA-9B18-401E-9A6A-793E298CDEAE}"/>
              </a:ext>
            </a:extLst>
          </p:cNvPr>
          <p:cNvGraphicFramePr>
            <a:graphicFrameLocks noGrp="1"/>
          </p:cNvGraphicFramePr>
          <p:nvPr/>
        </p:nvGraphicFramePr>
        <p:xfrm>
          <a:off x="2209800" y="1905000"/>
          <a:ext cx="8077200" cy="4318000"/>
        </p:xfrm>
        <a:graphic>
          <a:graphicData uri="http://schemas.openxmlformats.org/drawingml/2006/table">
            <a:tbl>
              <a:tblPr/>
              <a:tblGrid>
                <a:gridCol w="1346200">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1346200">
                  <a:extLst>
                    <a:ext uri="{9D8B030D-6E8A-4147-A177-3AD203B41FA5}">
                      <a16:colId xmlns:a16="http://schemas.microsoft.com/office/drawing/2014/main" val="20002"/>
                    </a:ext>
                  </a:extLst>
                </a:gridCol>
                <a:gridCol w="1346200">
                  <a:extLst>
                    <a:ext uri="{9D8B030D-6E8A-4147-A177-3AD203B41FA5}">
                      <a16:colId xmlns:a16="http://schemas.microsoft.com/office/drawing/2014/main" val="20003"/>
                    </a:ext>
                  </a:extLst>
                </a:gridCol>
                <a:gridCol w="1346200">
                  <a:extLst>
                    <a:ext uri="{9D8B030D-6E8A-4147-A177-3AD203B41FA5}">
                      <a16:colId xmlns:a16="http://schemas.microsoft.com/office/drawing/2014/main" val="20004"/>
                    </a:ext>
                  </a:extLst>
                </a:gridCol>
                <a:gridCol w="1346200">
                  <a:extLst>
                    <a:ext uri="{9D8B030D-6E8A-4147-A177-3AD203B41FA5}">
                      <a16:colId xmlns:a16="http://schemas.microsoft.com/office/drawing/2014/main" val="20005"/>
                    </a:ext>
                  </a:extLst>
                </a:gridCol>
              </a:tblGrid>
              <a:tr h="81280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Length of Pipeline and Time for                                         Three (3) pipe volumes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1280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Flushing Velocity</a:t>
                      </a:r>
                    </a:p>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100 feet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200 feet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300 feet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400 feet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500 feet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 fps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8:20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 fps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6:15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0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 fps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1" i="0" u="none" strike="noStrike" cap="none" normalizeH="0" baseline="0" dirty="0">
                          <a:ln>
                            <a:noFill/>
                          </a:ln>
                          <a:solidFill>
                            <a:srgbClr val="FFFFFF"/>
                          </a:solidFill>
                          <a:effectLst>
                            <a:outerShdw blurRad="38100" dist="38100" dir="2700000" algn="tl">
                              <a:srgbClr val="000000"/>
                            </a:outerShdw>
                          </a:effectLst>
                          <a:latin typeface="Times New Roman" pitchFamily="18"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8828" name="Line 43">
            <a:extLst>
              <a:ext uri="{FF2B5EF4-FFF2-40B4-BE49-F238E27FC236}">
                <a16:creationId xmlns:a16="http://schemas.microsoft.com/office/drawing/2014/main" id="{5731B167-67B7-4874-853B-CA796F4DCFE6}"/>
              </a:ext>
            </a:extLst>
          </p:cNvPr>
          <p:cNvSpPr>
            <a:spLocks noChangeShapeType="1"/>
          </p:cNvSpPr>
          <p:nvPr/>
        </p:nvSpPr>
        <p:spPr bwMode="auto">
          <a:xfrm>
            <a:off x="1905000" y="4038600"/>
            <a:ext cx="0" cy="1905000"/>
          </a:xfrm>
          <a:prstGeom prst="line">
            <a:avLst/>
          </a:prstGeom>
          <a:noFill/>
          <a:ln w="25400">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a:solidFill>
                <a:srgbClr val="FFFFFF"/>
              </a:solidFill>
              <a:latin typeface="Times New Roman" panose="02020603050405020304" pitchFamily="18" charset="0"/>
            </a:endParaRPr>
          </a:p>
        </p:txBody>
      </p:sp>
      <p:sp>
        <p:nvSpPr>
          <p:cNvPr id="118829" name="Line 44">
            <a:extLst>
              <a:ext uri="{FF2B5EF4-FFF2-40B4-BE49-F238E27FC236}">
                <a16:creationId xmlns:a16="http://schemas.microsoft.com/office/drawing/2014/main" id="{2D2118AB-8F2B-46BE-ACB8-178FADB106FC}"/>
              </a:ext>
            </a:extLst>
          </p:cNvPr>
          <p:cNvSpPr>
            <a:spLocks noChangeShapeType="1"/>
          </p:cNvSpPr>
          <p:nvPr/>
        </p:nvSpPr>
        <p:spPr bwMode="auto">
          <a:xfrm flipV="1">
            <a:off x="1905000" y="3200400"/>
            <a:ext cx="0" cy="685800"/>
          </a:xfrm>
          <a:prstGeom prst="line">
            <a:avLst/>
          </a:prstGeom>
          <a:noFill/>
          <a:ln w="22225">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a:solidFill>
                <a:srgbClr val="FFFFFF"/>
              </a:solidFill>
              <a:latin typeface="Times New Roman" panose="02020603050405020304" pitchFamily="18" charset="0"/>
            </a:endParaRPr>
          </a:p>
        </p:txBody>
      </p:sp>
      <p:sp>
        <p:nvSpPr>
          <p:cNvPr id="118830" name="Text Box 46">
            <a:extLst>
              <a:ext uri="{FF2B5EF4-FFF2-40B4-BE49-F238E27FC236}">
                <a16:creationId xmlns:a16="http://schemas.microsoft.com/office/drawing/2014/main" id="{2FF7DCE9-F29B-4009-BB9A-DE3D959B1E15}"/>
              </a:ext>
            </a:extLst>
          </p:cNvPr>
          <p:cNvSpPr txBox="1">
            <a:spLocks noChangeArrowheads="1"/>
          </p:cNvSpPr>
          <p:nvPr/>
        </p:nvSpPr>
        <p:spPr bwMode="auto">
          <a:xfrm rot="16200000">
            <a:off x="495300" y="39243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kumimoji="0" lang="en-US" altLang="en-US" sz="1400">
                <a:solidFill>
                  <a:srgbClr val="FFFFFF"/>
                </a:solidFill>
                <a:latin typeface="Times New Roman" panose="02020603050405020304" pitchFamily="18" charset="0"/>
              </a:rPr>
              <a:t>Unidirectional    Conventional </a:t>
            </a:r>
          </a:p>
        </p:txBody>
      </p:sp>
      <p:sp>
        <p:nvSpPr>
          <p:cNvPr id="118831" name="Text Box 47">
            <a:extLst>
              <a:ext uri="{FF2B5EF4-FFF2-40B4-BE49-F238E27FC236}">
                <a16:creationId xmlns:a16="http://schemas.microsoft.com/office/drawing/2014/main" id="{6FE747F7-CE1B-4DA5-80DD-11A8C97E5E2B}"/>
              </a:ext>
            </a:extLst>
          </p:cNvPr>
          <p:cNvSpPr txBox="1">
            <a:spLocks noChangeArrowheads="1"/>
          </p:cNvSpPr>
          <p:nvPr/>
        </p:nvSpPr>
        <p:spPr bwMode="auto">
          <a:xfrm>
            <a:off x="4648200" y="64008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kumimoji="0" lang="en-US" altLang="en-US" sz="1400">
                <a:solidFill>
                  <a:srgbClr val="FFFFFF"/>
                </a:solidFill>
                <a:latin typeface="Times New Roman" panose="02020603050405020304" pitchFamily="18" charset="0"/>
              </a:rPr>
              <a:t>Florida Rural Water Association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BDE81D9E-C993-4415-BB74-F10F16B5D636}"/>
              </a:ext>
            </a:extLst>
          </p:cNvPr>
          <p:cNvSpPr>
            <a:spLocks noGrp="1" noChangeArrowheads="1"/>
          </p:cNvSpPr>
          <p:nvPr>
            <p:ph type="title"/>
          </p:nvPr>
        </p:nvSpPr>
        <p:spPr>
          <a:xfrm>
            <a:off x="2438400" y="381000"/>
            <a:ext cx="7772400" cy="1143000"/>
          </a:xfrm>
        </p:spPr>
        <p:txBody>
          <a:bodyPr/>
          <a:lstStyle/>
          <a:p>
            <a:pPr>
              <a:defRPr/>
            </a:pPr>
            <a:r>
              <a:rPr lang="en-US" dirty="0">
                <a:solidFill>
                  <a:srgbClr val="FFFFFF"/>
                </a:solidFill>
              </a:rPr>
              <a:t>Informing the Customer with the Flushing Schedule</a:t>
            </a:r>
          </a:p>
        </p:txBody>
      </p:sp>
      <p:sp>
        <p:nvSpPr>
          <p:cNvPr id="243715" name="Rectangle 3">
            <a:extLst>
              <a:ext uri="{FF2B5EF4-FFF2-40B4-BE49-F238E27FC236}">
                <a16:creationId xmlns:a16="http://schemas.microsoft.com/office/drawing/2014/main" id="{2802D4C6-2A5B-4D19-904C-6CABDAAB5F28}"/>
              </a:ext>
            </a:extLst>
          </p:cNvPr>
          <p:cNvSpPr>
            <a:spLocks noGrp="1" noChangeArrowheads="1"/>
          </p:cNvSpPr>
          <p:nvPr>
            <p:ph idx="1"/>
          </p:nvPr>
        </p:nvSpPr>
        <p:spPr>
          <a:xfrm>
            <a:off x="2209800" y="1752600"/>
            <a:ext cx="7772400" cy="4114800"/>
          </a:xfrm>
        </p:spPr>
        <p:txBody>
          <a:bodyPr/>
          <a:lstStyle/>
          <a:p>
            <a:pPr>
              <a:buClr>
                <a:srgbClr val="FFFFFF"/>
              </a:buClr>
              <a:defRPr/>
            </a:pPr>
            <a:r>
              <a:rPr lang="en-US" sz="2800" dirty="0">
                <a:solidFill>
                  <a:srgbClr val="FFFFFF"/>
                </a:solidFill>
                <a:latin typeface="Times New Roman" pitchFamily="18" charset="0"/>
              </a:rPr>
              <a:t>Purpose of Flushing and Water Quality Objectives i.e. improving taste, color and eliminating odor</a:t>
            </a:r>
          </a:p>
          <a:p>
            <a:pPr>
              <a:buClr>
                <a:srgbClr val="FFFFFF"/>
              </a:buClr>
              <a:defRPr/>
            </a:pPr>
            <a:r>
              <a:rPr lang="en-US" sz="2800" dirty="0">
                <a:solidFill>
                  <a:srgbClr val="FFFFFF"/>
                </a:solidFill>
                <a:latin typeface="Times New Roman" pitchFamily="18" charset="0"/>
              </a:rPr>
              <a:t>Duration of Flushing Program</a:t>
            </a:r>
          </a:p>
          <a:p>
            <a:pPr>
              <a:buClr>
                <a:srgbClr val="FFFFFF"/>
              </a:buClr>
              <a:defRPr/>
            </a:pPr>
            <a:r>
              <a:rPr lang="en-US" sz="2800" dirty="0">
                <a:solidFill>
                  <a:srgbClr val="FFFFFF"/>
                </a:solidFill>
                <a:latin typeface="Times New Roman" pitchFamily="18" charset="0"/>
              </a:rPr>
              <a:t>Dates, Times and Street Addresses Targeted</a:t>
            </a:r>
          </a:p>
          <a:p>
            <a:pPr>
              <a:buClr>
                <a:srgbClr val="FFFFFF"/>
              </a:buClr>
              <a:defRPr/>
            </a:pPr>
            <a:r>
              <a:rPr lang="en-US" sz="2800" dirty="0">
                <a:solidFill>
                  <a:srgbClr val="FFFFFF"/>
                </a:solidFill>
                <a:latin typeface="Times New Roman" pitchFamily="18" charset="0"/>
              </a:rPr>
              <a:t>Customer notification methods i.e. universal and personal methods to be used</a:t>
            </a:r>
          </a:p>
          <a:p>
            <a:pPr>
              <a:buClr>
                <a:srgbClr val="FFFFFF"/>
              </a:buClr>
              <a:defRPr/>
            </a:pPr>
            <a:r>
              <a:rPr lang="en-US" sz="2800" u="sng" dirty="0">
                <a:solidFill>
                  <a:srgbClr val="FFFFFF"/>
                </a:solidFill>
                <a:latin typeface="Times New Roman" pitchFamily="18" charset="0"/>
              </a:rPr>
              <a:t>Customer Requirements</a:t>
            </a:r>
            <a:r>
              <a:rPr lang="en-US" sz="2800" dirty="0">
                <a:solidFill>
                  <a:srgbClr val="FFFFFF"/>
                </a:solidFill>
                <a:latin typeface="Times New Roman" pitchFamily="18" charset="0"/>
              </a:rPr>
              <a:t> for using water during flushing period</a:t>
            </a:r>
          </a:p>
          <a:p>
            <a:pPr>
              <a:buFont typeface="Monotype Sorts" pitchFamily="2" charset="2"/>
              <a:buNone/>
              <a:defRPr/>
            </a:pPr>
            <a:endParaRPr lang="en-US" sz="2800" dirty="0">
              <a:solidFill>
                <a:srgbClr val="FFFFFF"/>
              </a:solidFill>
              <a:latin typeface="Times New Roman" pitchFamily="18" charset="0"/>
            </a:endParaRPr>
          </a:p>
          <a:p>
            <a:pPr>
              <a:defRPr/>
            </a:pPr>
            <a:endParaRPr lang="en-US" sz="2800" dirty="0"/>
          </a:p>
        </p:txBody>
      </p:sp>
      <p:sp>
        <p:nvSpPr>
          <p:cNvPr id="122882" name="Slide Number Placeholder 5">
            <a:extLst>
              <a:ext uri="{FF2B5EF4-FFF2-40B4-BE49-F238E27FC236}">
                <a16:creationId xmlns:a16="http://schemas.microsoft.com/office/drawing/2014/main" id="{D1BAA374-C771-428E-9935-A87D8D559B44}"/>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C624B152-8567-4229-9DFD-8017E37C0518}"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22</a:t>
            </a:fld>
            <a:endParaRPr kumimoji="0" lang="en-US" altLang="en-US" sz="140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3715">
                                            <p:txEl>
                                              <p:pRg st="1" end="1"/>
                                            </p:txEl>
                                          </p:spTgt>
                                        </p:tgtEl>
                                        <p:attrNameLst>
                                          <p:attrName>style.visibility</p:attrName>
                                        </p:attrNameLst>
                                      </p:cBhvr>
                                      <p:to>
                                        <p:strVal val="visible"/>
                                      </p:to>
                                    </p:set>
                                    <p:animEffect transition="in" filter="fade">
                                      <p:cBhvr>
                                        <p:cTn id="12" dur="500"/>
                                        <p:tgtEl>
                                          <p:spTgt spid="2437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3715">
                                            <p:txEl>
                                              <p:pRg st="2" end="2"/>
                                            </p:txEl>
                                          </p:spTgt>
                                        </p:tgtEl>
                                        <p:attrNameLst>
                                          <p:attrName>style.visibility</p:attrName>
                                        </p:attrNameLst>
                                      </p:cBhvr>
                                      <p:to>
                                        <p:strVal val="visible"/>
                                      </p:to>
                                    </p:set>
                                    <p:animEffect transition="in" filter="fade">
                                      <p:cBhvr>
                                        <p:cTn id="17" dur="500"/>
                                        <p:tgtEl>
                                          <p:spTgt spid="2437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3715">
                                            <p:txEl>
                                              <p:pRg st="3" end="3"/>
                                            </p:txEl>
                                          </p:spTgt>
                                        </p:tgtEl>
                                        <p:attrNameLst>
                                          <p:attrName>style.visibility</p:attrName>
                                        </p:attrNameLst>
                                      </p:cBhvr>
                                      <p:to>
                                        <p:strVal val="visible"/>
                                      </p:to>
                                    </p:set>
                                    <p:animEffect transition="in" filter="fade">
                                      <p:cBhvr>
                                        <p:cTn id="22" dur="500"/>
                                        <p:tgtEl>
                                          <p:spTgt spid="2437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3715">
                                            <p:txEl>
                                              <p:pRg st="4" end="4"/>
                                            </p:txEl>
                                          </p:spTgt>
                                        </p:tgtEl>
                                        <p:attrNameLst>
                                          <p:attrName>style.visibility</p:attrName>
                                        </p:attrNameLst>
                                      </p:cBhvr>
                                      <p:to>
                                        <p:strVal val="visible"/>
                                      </p:to>
                                    </p:set>
                                    <p:animEffect transition="in" filter="fade">
                                      <p:cBhvr>
                                        <p:cTn id="27" dur="500"/>
                                        <p:tgtEl>
                                          <p:spTgt spid="2437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BB81632C-CFCE-418C-8C5C-3AE64337EB27}"/>
              </a:ext>
            </a:extLst>
          </p:cNvPr>
          <p:cNvSpPr>
            <a:spLocks noGrp="1" noChangeArrowheads="1"/>
          </p:cNvSpPr>
          <p:nvPr>
            <p:ph type="title"/>
          </p:nvPr>
        </p:nvSpPr>
        <p:spPr>
          <a:xfrm>
            <a:off x="2362200" y="228600"/>
            <a:ext cx="7772400" cy="1143000"/>
          </a:xfrm>
        </p:spPr>
        <p:txBody>
          <a:bodyPr/>
          <a:lstStyle/>
          <a:p>
            <a:pPr>
              <a:defRPr/>
            </a:pPr>
            <a:r>
              <a:rPr lang="en-US" sz="3200" dirty="0">
                <a:solidFill>
                  <a:srgbClr val="FFFFFF"/>
                </a:solidFill>
              </a:rPr>
              <a:t>Suggested Customer Information to be Included in a Flushing Program </a:t>
            </a:r>
          </a:p>
        </p:txBody>
      </p:sp>
      <p:sp>
        <p:nvSpPr>
          <p:cNvPr id="244739" name="Rectangle 3">
            <a:extLst>
              <a:ext uri="{FF2B5EF4-FFF2-40B4-BE49-F238E27FC236}">
                <a16:creationId xmlns:a16="http://schemas.microsoft.com/office/drawing/2014/main" id="{B31E1E59-4A6E-4C05-8334-E066702B49F9}"/>
              </a:ext>
            </a:extLst>
          </p:cNvPr>
          <p:cNvSpPr>
            <a:spLocks noGrp="1" noChangeArrowheads="1"/>
          </p:cNvSpPr>
          <p:nvPr>
            <p:ph idx="1"/>
          </p:nvPr>
        </p:nvSpPr>
        <p:spPr>
          <a:xfrm>
            <a:off x="2057400" y="1524000"/>
            <a:ext cx="8229600" cy="4724400"/>
          </a:xfrm>
        </p:spPr>
        <p:txBody>
          <a:bodyPr>
            <a:normAutofit lnSpcReduction="10000"/>
          </a:bodyPr>
          <a:lstStyle/>
          <a:p>
            <a:pPr>
              <a:lnSpc>
                <a:spcPct val="90000"/>
              </a:lnSpc>
              <a:buClr>
                <a:srgbClr val="FFFFFF"/>
              </a:buClr>
              <a:defRPr/>
            </a:pPr>
            <a:r>
              <a:rPr lang="en-US" sz="1800" dirty="0">
                <a:solidFill>
                  <a:srgbClr val="FFFFFF"/>
                </a:solidFill>
                <a:latin typeface="Arial" pitchFamily="34" charset="0"/>
                <a:cs typeface="Arial" pitchFamily="34" charset="0"/>
              </a:rPr>
              <a:t>Avoid using water each day during flushing period regardless of where water main flushing is being performed.</a:t>
            </a:r>
          </a:p>
          <a:p>
            <a:pPr>
              <a:lnSpc>
                <a:spcPct val="90000"/>
              </a:lnSpc>
              <a:buClr>
                <a:srgbClr val="FFFFFF"/>
              </a:buClr>
              <a:defRPr/>
            </a:pPr>
            <a:r>
              <a:rPr lang="en-US" sz="1800" dirty="0">
                <a:solidFill>
                  <a:srgbClr val="FFFFFF"/>
                </a:solidFill>
                <a:latin typeface="Arial" pitchFamily="34" charset="0"/>
                <a:cs typeface="Arial" pitchFamily="34" charset="0"/>
              </a:rPr>
              <a:t>Turn off and by-pass any water softening system before 8:00 a.m. on the days flushing will be performed. Do not return your softener to service until after you have flushed your water lead. </a:t>
            </a:r>
          </a:p>
          <a:p>
            <a:pPr>
              <a:lnSpc>
                <a:spcPct val="90000"/>
              </a:lnSpc>
              <a:buClr>
                <a:srgbClr val="FFFFFF"/>
              </a:buClr>
              <a:defRPr/>
            </a:pPr>
            <a:r>
              <a:rPr lang="en-US" sz="1800" dirty="0">
                <a:solidFill>
                  <a:srgbClr val="FFFFFF"/>
                </a:solidFill>
                <a:latin typeface="Arial" pitchFamily="34" charset="0"/>
                <a:cs typeface="Arial" pitchFamily="34" charset="0"/>
              </a:rPr>
              <a:t>DO YOUR LAUNDRY ON ANOTHER DAY TO PREVENT STAINING..</a:t>
            </a:r>
          </a:p>
          <a:p>
            <a:pPr>
              <a:lnSpc>
                <a:spcPct val="90000"/>
              </a:lnSpc>
              <a:buClr>
                <a:srgbClr val="FFFFFF"/>
              </a:buClr>
              <a:defRPr/>
            </a:pPr>
            <a:r>
              <a:rPr lang="en-US" sz="1800" dirty="0">
                <a:solidFill>
                  <a:srgbClr val="FFFFFF"/>
                </a:solidFill>
                <a:latin typeface="Arial" pitchFamily="34" charset="0"/>
                <a:cs typeface="Arial" pitchFamily="34" charset="0"/>
              </a:rPr>
              <a:t>Turn off any automatic water systems, such as time-delayed dishwashers or timed lawn sprinkling systems. </a:t>
            </a:r>
            <a:endParaRPr lang="en-US" sz="1800" dirty="0">
              <a:solidFill>
                <a:srgbClr val="FFFFFF"/>
              </a:solidFill>
              <a:cs typeface="Times New Roman" pitchFamily="18" charset="0"/>
            </a:endParaRPr>
          </a:p>
          <a:p>
            <a:pPr>
              <a:lnSpc>
                <a:spcPct val="90000"/>
              </a:lnSpc>
              <a:buClr>
                <a:srgbClr val="FFFFFF"/>
              </a:buClr>
              <a:defRPr/>
            </a:pPr>
            <a:r>
              <a:rPr lang="en-US" sz="1800" dirty="0">
                <a:latin typeface="Arial" pitchFamily="34" charset="0"/>
                <a:cs typeface="Arial" pitchFamily="34" charset="0"/>
              </a:rPr>
              <a:t>After 4:00 p.m. on the days flushing is performed, or when a notice is posted on your front door, and prior to using water in your home, open the faucet closest to the point where the water enters your home. Allow the water to run into the nearest drain until it runs clear. If appropriate, return you water softener and/or automatic systems to service.  </a:t>
            </a:r>
          </a:p>
          <a:p>
            <a:pPr>
              <a:lnSpc>
                <a:spcPct val="90000"/>
              </a:lnSpc>
              <a:buClr>
                <a:srgbClr val="FFFFFF"/>
              </a:buClr>
              <a:defRPr/>
            </a:pPr>
            <a:r>
              <a:rPr lang="en-US" sz="1800" dirty="0">
                <a:solidFill>
                  <a:srgbClr val="FFFFFF"/>
                </a:solidFill>
                <a:latin typeface="Arial" pitchFamily="34" charset="0"/>
                <a:cs typeface="Arial" pitchFamily="34" charset="0"/>
              </a:rPr>
              <a:t>If you use water while we flush the main waterlines it is possible that some of the rust that collects in the supply lines could enter your household pipes and water softener. </a:t>
            </a:r>
          </a:p>
          <a:p>
            <a:pPr>
              <a:lnSpc>
                <a:spcPct val="90000"/>
              </a:lnSpc>
              <a:buClr>
                <a:srgbClr val="FFFFFF"/>
              </a:buClr>
              <a:defRPr/>
            </a:pPr>
            <a:r>
              <a:rPr lang="en-US" sz="1800" dirty="0">
                <a:solidFill>
                  <a:srgbClr val="FFFFFF"/>
                </a:solidFill>
                <a:cs typeface="Times New Roman" pitchFamily="18" charset="0"/>
              </a:rPr>
              <a:t>Problems: Call Phone # --- ----- </a:t>
            </a:r>
          </a:p>
          <a:p>
            <a:pPr>
              <a:lnSpc>
                <a:spcPct val="90000"/>
              </a:lnSpc>
              <a:buClr>
                <a:srgbClr val="FFFFFF"/>
              </a:buClr>
              <a:defRPr/>
            </a:pPr>
            <a:endParaRPr lang="en-US" sz="1800" b="1" dirty="0">
              <a:solidFill>
                <a:srgbClr val="FFFFFF"/>
              </a:solidFill>
              <a:latin typeface="Arial" pitchFamily="34" charset="0"/>
              <a:cs typeface="Arial" pitchFamily="34" charset="0"/>
            </a:endParaRPr>
          </a:p>
          <a:p>
            <a:pPr>
              <a:lnSpc>
                <a:spcPct val="90000"/>
              </a:lnSpc>
              <a:buClr>
                <a:srgbClr val="FFFFFF"/>
              </a:buClr>
              <a:defRPr/>
            </a:pPr>
            <a:endParaRPr lang="en-US" sz="1800" b="1" dirty="0">
              <a:solidFill>
                <a:srgbClr val="FFFFFF"/>
              </a:solidFill>
              <a:cs typeface="Times New Roman" pitchFamily="18" charset="0"/>
            </a:endParaRPr>
          </a:p>
          <a:p>
            <a:pPr>
              <a:lnSpc>
                <a:spcPct val="90000"/>
              </a:lnSpc>
              <a:buClr>
                <a:srgbClr val="FFFFFF"/>
              </a:buClr>
              <a:defRPr/>
            </a:pPr>
            <a:endParaRPr lang="en-US" sz="1600" b="1" dirty="0">
              <a:solidFill>
                <a:srgbClr val="FFFFFF"/>
              </a:solidFill>
              <a:latin typeface="Arial" pitchFamily="34" charset="0"/>
              <a:cs typeface="Arial" pitchFamily="34" charset="0"/>
            </a:endParaRPr>
          </a:p>
          <a:p>
            <a:pPr>
              <a:lnSpc>
                <a:spcPct val="90000"/>
              </a:lnSpc>
              <a:buClr>
                <a:srgbClr val="FFFFFF"/>
              </a:buClr>
              <a:defRPr/>
            </a:pPr>
            <a:endParaRPr lang="en-US" sz="1600" b="1" dirty="0">
              <a:solidFill>
                <a:srgbClr val="FFFFFF"/>
              </a:solidFill>
              <a:latin typeface="Arial" pitchFamily="34" charset="0"/>
              <a:cs typeface="Arial" pitchFamily="34" charset="0"/>
            </a:endParaRPr>
          </a:p>
          <a:p>
            <a:pPr>
              <a:lnSpc>
                <a:spcPct val="90000"/>
              </a:lnSpc>
              <a:buClr>
                <a:srgbClr val="FFFFFF"/>
              </a:buClr>
              <a:defRPr/>
            </a:pPr>
            <a:endParaRPr lang="en-US" sz="1600" b="1" dirty="0">
              <a:solidFill>
                <a:srgbClr val="FFFFFF"/>
              </a:solidFill>
              <a:latin typeface="Arial" pitchFamily="34" charset="0"/>
              <a:cs typeface="Arial" pitchFamily="34" charset="0"/>
            </a:endParaRPr>
          </a:p>
        </p:txBody>
      </p:sp>
      <p:sp>
        <p:nvSpPr>
          <p:cNvPr id="126978" name="Slide Number Placeholder 5">
            <a:extLst>
              <a:ext uri="{FF2B5EF4-FFF2-40B4-BE49-F238E27FC236}">
                <a16:creationId xmlns:a16="http://schemas.microsoft.com/office/drawing/2014/main" id="{29E9CE56-4407-4A09-9CC7-5F8DACEC7749}"/>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0BAE0BA5-AE2D-4004-A0E1-5596923F42F8}"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23</a:t>
            </a:fld>
            <a:endParaRPr kumimoji="0" lang="en-US" altLang="en-US" sz="140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BC0AA3CA-8CBD-46D4-A5DF-ED3313764369}"/>
              </a:ext>
            </a:extLst>
          </p:cNvPr>
          <p:cNvSpPr>
            <a:spLocks noGrp="1" noChangeArrowheads="1"/>
          </p:cNvSpPr>
          <p:nvPr>
            <p:ph type="title"/>
          </p:nvPr>
        </p:nvSpPr>
        <p:spPr>
          <a:xfrm>
            <a:off x="2286000" y="0"/>
            <a:ext cx="7772400" cy="1143000"/>
          </a:xfrm>
        </p:spPr>
        <p:txBody>
          <a:bodyPr/>
          <a:lstStyle/>
          <a:p>
            <a:pPr>
              <a:defRPr/>
            </a:pPr>
            <a:r>
              <a:rPr lang="en-US" dirty="0">
                <a:solidFill>
                  <a:srgbClr val="FFFFFF"/>
                </a:solidFill>
              </a:rPr>
              <a:t>Flushing Benefits Summarized</a:t>
            </a:r>
          </a:p>
        </p:txBody>
      </p:sp>
      <p:sp>
        <p:nvSpPr>
          <p:cNvPr id="245763" name="Rectangle 3">
            <a:extLst>
              <a:ext uri="{FF2B5EF4-FFF2-40B4-BE49-F238E27FC236}">
                <a16:creationId xmlns:a16="http://schemas.microsoft.com/office/drawing/2014/main" id="{FC0F012D-6AA0-459B-B327-5A18F4BC3EA0}"/>
              </a:ext>
            </a:extLst>
          </p:cNvPr>
          <p:cNvSpPr>
            <a:spLocks noGrp="1" noChangeArrowheads="1"/>
          </p:cNvSpPr>
          <p:nvPr>
            <p:ph idx="1"/>
          </p:nvPr>
        </p:nvSpPr>
        <p:spPr>
          <a:xfrm>
            <a:off x="1854200" y="1371600"/>
            <a:ext cx="8153400" cy="4648200"/>
          </a:xfrm>
        </p:spPr>
        <p:txBody>
          <a:bodyPr/>
          <a:lstStyle/>
          <a:p>
            <a:pPr marL="571500" lvl="2" indent="-342900" algn="just">
              <a:spcBef>
                <a:spcPct val="0"/>
              </a:spcBef>
              <a:buClr>
                <a:srgbClr val="FFFFFF"/>
              </a:buClr>
              <a:buSzTx/>
              <a:buFontTx/>
              <a:buChar char="•"/>
              <a:defRPr/>
            </a:pPr>
            <a:r>
              <a:rPr lang="en-US" sz="2600" dirty="0">
                <a:solidFill>
                  <a:srgbClr val="FFFFFF"/>
                </a:solidFill>
                <a:latin typeface="Times New Roman" pitchFamily="18" charset="0"/>
              </a:rPr>
              <a:t>Restores disinfectant residual </a:t>
            </a:r>
          </a:p>
          <a:p>
            <a:pPr marL="571500" lvl="2" indent="-342900" algn="just">
              <a:spcBef>
                <a:spcPct val="0"/>
              </a:spcBef>
              <a:buClr>
                <a:srgbClr val="FFFFFF"/>
              </a:buClr>
              <a:buSzTx/>
              <a:buFontTx/>
              <a:buChar char="•"/>
              <a:defRPr/>
            </a:pPr>
            <a:r>
              <a:rPr lang="en-US" sz="2600" dirty="0">
                <a:solidFill>
                  <a:srgbClr val="FFFFFF"/>
                </a:solidFill>
                <a:latin typeface="Times New Roman" pitchFamily="18" charset="0"/>
              </a:rPr>
              <a:t>Maintains or improves water quality </a:t>
            </a:r>
          </a:p>
          <a:p>
            <a:pPr marL="571500" lvl="3" indent="-342900" algn="just">
              <a:spcBef>
                <a:spcPct val="0"/>
              </a:spcBef>
              <a:buClr>
                <a:srgbClr val="FFFFFF"/>
              </a:buClr>
              <a:buNone/>
              <a:defRPr/>
            </a:pPr>
            <a:r>
              <a:rPr lang="en-US" sz="2600" dirty="0">
                <a:solidFill>
                  <a:srgbClr val="FFFFFF"/>
                </a:solidFill>
                <a:latin typeface="Times New Roman" pitchFamily="18" charset="0"/>
              </a:rPr>
              <a:t>	a. Reduces bacterial growth </a:t>
            </a:r>
          </a:p>
          <a:p>
            <a:pPr marL="571500" lvl="3" indent="-342900" algn="just">
              <a:spcBef>
                <a:spcPct val="0"/>
              </a:spcBef>
              <a:buClr>
                <a:srgbClr val="FFFFFF"/>
              </a:buClr>
              <a:buNone/>
              <a:defRPr/>
            </a:pPr>
            <a:r>
              <a:rPr lang="en-US" sz="2600" dirty="0">
                <a:solidFill>
                  <a:srgbClr val="FFFFFF"/>
                </a:solidFill>
                <a:latin typeface="Times New Roman" pitchFamily="18" charset="0"/>
              </a:rPr>
              <a:t>	b. Reduces customer complaints </a:t>
            </a:r>
          </a:p>
          <a:p>
            <a:pPr marL="571500" lvl="2" indent="-342900" algn="just">
              <a:spcBef>
                <a:spcPct val="0"/>
              </a:spcBef>
              <a:buClr>
                <a:srgbClr val="FFFFFF"/>
              </a:buClr>
              <a:buSzTx/>
              <a:buFontTx/>
              <a:buChar char="•"/>
              <a:defRPr/>
            </a:pPr>
            <a:r>
              <a:rPr lang="en-US" sz="2600" dirty="0">
                <a:solidFill>
                  <a:srgbClr val="FFFFFF"/>
                </a:solidFill>
                <a:latin typeface="Times New Roman" pitchFamily="18" charset="0"/>
              </a:rPr>
              <a:t>Restores flow and pressure in the distribution system </a:t>
            </a:r>
          </a:p>
          <a:p>
            <a:pPr marL="571500" lvl="3" indent="-342900" algn="just">
              <a:spcBef>
                <a:spcPct val="0"/>
              </a:spcBef>
              <a:buClr>
                <a:srgbClr val="FFFFFF"/>
              </a:buClr>
              <a:buNone/>
              <a:defRPr/>
            </a:pPr>
            <a:r>
              <a:rPr lang="en-US" sz="2600" dirty="0">
                <a:solidFill>
                  <a:srgbClr val="FFFFFF"/>
                </a:solidFill>
                <a:latin typeface="Times New Roman" pitchFamily="18" charset="0"/>
              </a:rPr>
              <a:t>	a. Reduces sediment </a:t>
            </a:r>
          </a:p>
          <a:p>
            <a:pPr marL="571500" lvl="3" indent="-342900" algn="just">
              <a:spcBef>
                <a:spcPct val="0"/>
              </a:spcBef>
              <a:buClr>
                <a:srgbClr val="FFFFFF"/>
              </a:buClr>
              <a:buNone/>
              <a:defRPr/>
            </a:pPr>
            <a:r>
              <a:rPr lang="en-US" sz="2600" dirty="0">
                <a:solidFill>
                  <a:srgbClr val="FFFFFF"/>
                </a:solidFill>
                <a:latin typeface="Times New Roman" pitchFamily="18" charset="0"/>
              </a:rPr>
              <a:t>	b. Reduces corrosion and tuberculation in mains </a:t>
            </a:r>
          </a:p>
          <a:p>
            <a:pPr marL="571500" lvl="2" indent="-342900" algn="just">
              <a:spcBef>
                <a:spcPct val="0"/>
              </a:spcBef>
              <a:buClr>
                <a:srgbClr val="FFFFFF"/>
              </a:buClr>
              <a:buSzTx/>
              <a:buFontTx/>
              <a:buChar char="•"/>
              <a:defRPr/>
            </a:pPr>
            <a:r>
              <a:rPr lang="en-US" sz="2600" dirty="0">
                <a:solidFill>
                  <a:srgbClr val="FFFFFF"/>
                </a:solidFill>
                <a:latin typeface="Times New Roman" pitchFamily="18" charset="0"/>
              </a:rPr>
              <a:t>Reduces DBP problems and lowers disinfection costs </a:t>
            </a:r>
          </a:p>
          <a:p>
            <a:pPr marL="571500" lvl="2" indent="-342900" algn="just">
              <a:spcBef>
                <a:spcPct val="0"/>
              </a:spcBef>
              <a:buClr>
                <a:srgbClr val="FFFFFF"/>
              </a:buClr>
              <a:buSzTx/>
              <a:buFontTx/>
              <a:buChar char="•"/>
              <a:defRPr/>
            </a:pPr>
            <a:r>
              <a:rPr lang="en-US" sz="2600" dirty="0">
                <a:solidFill>
                  <a:srgbClr val="FFFFFF"/>
                </a:solidFill>
                <a:latin typeface="Times New Roman" pitchFamily="18" charset="0"/>
              </a:rPr>
              <a:t>Reduces pipeline maintenance costs </a:t>
            </a:r>
          </a:p>
          <a:p>
            <a:pPr marL="571500" lvl="2" indent="-342900" algn="just">
              <a:spcBef>
                <a:spcPct val="0"/>
              </a:spcBef>
              <a:buClr>
                <a:srgbClr val="FFFFFF"/>
              </a:buClr>
              <a:buSzTx/>
              <a:buFontTx/>
              <a:buChar char="•"/>
              <a:defRPr/>
            </a:pPr>
            <a:r>
              <a:rPr lang="en-US" sz="2600" dirty="0">
                <a:solidFill>
                  <a:srgbClr val="FFFFFF"/>
                </a:solidFill>
                <a:latin typeface="Times New Roman" pitchFamily="18" charset="0"/>
              </a:rPr>
              <a:t>Increases life expectancy of the distribution system </a:t>
            </a:r>
          </a:p>
          <a:p>
            <a:pPr marL="571500" lvl="2" indent="-342900" algn="just">
              <a:spcBef>
                <a:spcPct val="0"/>
              </a:spcBef>
              <a:buClr>
                <a:srgbClr val="FFFFFF"/>
              </a:buClr>
              <a:buSzTx/>
              <a:buFontTx/>
              <a:buChar char="•"/>
              <a:defRPr/>
            </a:pPr>
            <a:r>
              <a:rPr lang="en-US" sz="2600" dirty="0">
                <a:solidFill>
                  <a:srgbClr val="FFFFFF"/>
                </a:solidFill>
                <a:latin typeface="Times New Roman" pitchFamily="18" charset="0"/>
              </a:rPr>
              <a:t>Typically results in a fire hydrant maintenance program </a:t>
            </a:r>
          </a:p>
          <a:p>
            <a:pPr>
              <a:buClr>
                <a:srgbClr val="FFFFFF"/>
              </a:buClr>
              <a:buSzTx/>
              <a:buFontTx/>
              <a:buChar char="•"/>
              <a:defRPr/>
            </a:pPr>
            <a:endParaRPr lang="en-US" sz="1600" b="1" dirty="0">
              <a:solidFill>
                <a:srgbClr val="FFFFFF"/>
              </a:solidFill>
              <a:latin typeface="Times New Roman" pitchFamily="18" charset="0"/>
            </a:endParaRPr>
          </a:p>
          <a:p>
            <a:pPr>
              <a:defRPr/>
            </a:pPr>
            <a:endParaRPr lang="en-US" sz="1600" b="1" dirty="0">
              <a:solidFill>
                <a:srgbClr val="FFFFFF"/>
              </a:solidFill>
              <a:latin typeface="Times New Roman" pitchFamily="18" charset="0"/>
            </a:endParaRPr>
          </a:p>
        </p:txBody>
      </p:sp>
      <p:sp>
        <p:nvSpPr>
          <p:cNvPr id="124930" name="Slide Number Placeholder 5">
            <a:extLst>
              <a:ext uri="{FF2B5EF4-FFF2-40B4-BE49-F238E27FC236}">
                <a16:creationId xmlns:a16="http://schemas.microsoft.com/office/drawing/2014/main" id="{5D086C30-489D-466A-B3CF-2626E7E7D23D}"/>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648EB88C-9065-404F-B7C7-7861FC098311}"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24</a:t>
            </a:fld>
            <a:endParaRPr kumimoji="0" lang="en-US" altLang="en-US" sz="140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63">
                                            <p:txEl>
                                              <p:pRg st="0" end="0"/>
                                            </p:txEl>
                                          </p:spTgt>
                                        </p:tgtEl>
                                        <p:attrNameLst>
                                          <p:attrName>style.visibility</p:attrName>
                                        </p:attrNameLst>
                                      </p:cBhvr>
                                      <p:to>
                                        <p:strVal val="visible"/>
                                      </p:to>
                                    </p:set>
                                    <p:animEffect transition="in" filter="fade">
                                      <p:cBhvr>
                                        <p:cTn id="7" dur="500"/>
                                        <p:tgtEl>
                                          <p:spTgt spid="2457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63">
                                            <p:txEl>
                                              <p:pRg st="1" end="1"/>
                                            </p:txEl>
                                          </p:spTgt>
                                        </p:tgtEl>
                                        <p:attrNameLst>
                                          <p:attrName>style.visibility</p:attrName>
                                        </p:attrNameLst>
                                      </p:cBhvr>
                                      <p:to>
                                        <p:strVal val="visible"/>
                                      </p:to>
                                    </p:set>
                                    <p:animEffect transition="in" filter="fade">
                                      <p:cBhvr>
                                        <p:cTn id="12" dur="500"/>
                                        <p:tgtEl>
                                          <p:spTgt spid="2457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763">
                                            <p:txEl>
                                              <p:pRg st="2" end="2"/>
                                            </p:txEl>
                                          </p:spTgt>
                                        </p:tgtEl>
                                        <p:attrNameLst>
                                          <p:attrName>style.visibility</p:attrName>
                                        </p:attrNameLst>
                                      </p:cBhvr>
                                      <p:to>
                                        <p:strVal val="visible"/>
                                      </p:to>
                                    </p:set>
                                    <p:animEffect transition="in" filter="fade">
                                      <p:cBhvr>
                                        <p:cTn id="17" dur="500"/>
                                        <p:tgtEl>
                                          <p:spTgt spid="2457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5763">
                                            <p:txEl>
                                              <p:pRg st="3" end="3"/>
                                            </p:txEl>
                                          </p:spTgt>
                                        </p:tgtEl>
                                        <p:attrNameLst>
                                          <p:attrName>style.visibility</p:attrName>
                                        </p:attrNameLst>
                                      </p:cBhvr>
                                      <p:to>
                                        <p:strVal val="visible"/>
                                      </p:to>
                                    </p:set>
                                    <p:animEffect transition="in" filter="fade">
                                      <p:cBhvr>
                                        <p:cTn id="22" dur="500"/>
                                        <p:tgtEl>
                                          <p:spTgt spid="2457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5763">
                                            <p:txEl>
                                              <p:pRg st="4" end="4"/>
                                            </p:txEl>
                                          </p:spTgt>
                                        </p:tgtEl>
                                        <p:attrNameLst>
                                          <p:attrName>style.visibility</p:attrName>
                                        </p:attrNameLst>
                                      </p:cBhvr>
                                      <p:to>
                                        <p:strVal val="visible"/>
                                      </p:to>
                                    </p:set>
                                    <p:animEffect transition="in" filter="fade">
                                      <p:cBhvr>
                                        <p:cTn id="27" dur="500"/>
                                        <p:tgtEl>
                                          <p:spTgt spid="2457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5763">
                                            <p:txEl>
                                              <p:pRg st="5" end="5"/>
                                            </p:txEl>
                                          </p:spTgt>
                                        </p:tgtEl>
                                        <p:attrNameLst>
                                          <p:attrName>style.visibility</p:attrName>
                                        </p:attrNameLst>
                                      </p:cBhvr>
                                      <p:to>
                                        <p:strVal val="visible"/>
                                      </p:to>
                                    </p:set>
                                    <p:animEffect transition="in" filter="fade">
                                      <p:cBhvr>
                                        <p:cTn id="32" dur="500"/>
                                        <p:tgtEl>
                                          <p:spTgt spid="2457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5763">
                                            <p:txEl>
                                              <p:pRg st="6" end="6"/>
                                            </p:txEl>
                                          </p:spTgt>
                                        </p:tgtEl>
                                        <p:attrNameLst>
                                          <p:attrName>style.visibility</p:attrName>
                                        </p:attrNameLst>
                                      </p:cBhvr>
                                      <p:to>
                                        <p:strVal val="visible"/>
                                      </p:to>
                                    </p:set>
                                    <p:animEffect transition="in" filter="fade">
                                      <p:cBhvr>
                                        <p:cTn id="37" dur="500"/>
                                        <p:tgtEl>
                                          <p:spTgt spid="2457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5763">
                                            <p:txEl>
                                              <p:pRg st="7" end="7"/>
                                            </p:txEl>
                                          </p:spTgt>
                                        </p:tgtEl>
                                        <p:attrNameLst>
                                          <p:attrName>style.visibility</p:attrName>
                                        </p:attrNameLst>
                                      </p:cBhvr>
                                      <p:to>
                                        <p:strVal val="visible"/>
                                      </p:to>
                                    </p:set>
                                    <p:animEffect transition="in" filter="fade">
                                      <p:cBhvr>
                                        <p:cTn id="42" dur="500"/>
                                        <p:tgtEl>
                                          <p:spTgt spid="24576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5763">
                                            <p:txEl>
                                              <p:pRg st="8" end="8"/>
                                            </p:txEl>
                                          </p:spTgt>
                                        </p:tgtEl>
                                        <p:attrNameLst>
                                          <p:attrName>style.visibility</p:attrName>
                                        </p:attrNameLst>
                                      </p:cBhvr>
                                      <p:to>
                                        <p:strVal val="visible"/>
                                      </p:to>
                                    </p:set>
                                    <p:animEffect transition="in" filter="fade">
                                      <p:cBhvr>
                                        <p:cTn id="47" dur="500"/>
                                        <p:tgtEl>
                                          <p:spTgt spid="24576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5763">
                                            <p:txEl>
                                              <p:pRg st="9" end="9"/>
                                            </p:txEl>
                                          </p:spTgt>
                                        </p:tgtEl>
                                        <p:attrNameLst>
                                          <p:attrName>style.visibility</p:attrName>
                                        </p:attrNameLst>
                                      </p:cBhvr>
                                      <p:to>
                                        <p:strVal val="visible"/>
                                      </p:to>
                                    </p:set>
                                    <p:animEffect transition="in" filter="fade">
                                      <p:cBhvr>
                                        <p:cTn id="52" dur="500"/>
                                        <p:tgtEl>
                                          <p:spTgt spid="24576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5763">
                                            <p:txEl>
                                              <p:pRg st="10" end="10"/>
                                            </p:txEl>
                                          </p:spTgt>
                                        </p:tgtEl>
                                        <p:attrNameLst>
                                          <p:attrName>style.visibility</p:attrName>
                                        </p:attrNameLst>
                                      </p:cBhvr>
                                      <p:to>
                                        <p:strVal val="visible"/>
                                      </p:to>
                                    </p:set>
                                    <p:animEffect transition="in" filter="fade">
                                      <p:cBhvr>
                                        <p:cTn id="57" dur="500"/>
                                        <p:tgtEl>
                                          <p:spTgt spid="24576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1400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657600" y="762000"/>
            <a:ext cx="4495800" cy="5715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524000" y="246196"/>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dirty="0">
                <a:latin typeface="Brush Script MT" pitchFamily="66" charset="0"/>
                <a:ea typeface="Calibri" pitchFamily="34" charset="0"/>
                <a:cs typeface="Times New Roman" pitchFamily="18" charset="0"/>
              </a:rPr>
              <a:t>Stan Epperly</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dirty="0">
                <a:latin typeface="Brush Script MT" pitchFamily="66" charset="0"/>
                <a:ea typeface="Calibri" pitchFamily="34" charset="0"/>
                <a:cs typeface="Times New Roman" pitchFamily="18" charset="0"/>
              </a:rPr>
              <a:t>State Water Circuit Rider Region 5</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dirty="0">
                <a:latin typeface="Brush Script MT" pitchFamily="66" charset="0"/>
                <a:ea typeface="Calibri" pitchFamily="34" charset="0"/>
                <a:cs typeface="Times New Roman" pitchFamily="18" charset="0"/>
              </a:rPr>
              <a:t>Florida Rural Water Association</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dirty="0">
                <a:latin typeface="Brush Script MT" pitchFamily="66" charset="0"/>
                <a:ea typeface="Calibri" pitchFamily="34" charset="0"/>
                <a:cs typeface="Times New Roman" pitchFamily="18" charset="0"/>
              </a:rPr>
              <a:t>2970 Wellington Circle</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dirty="0">
                <a:latin typeface="Brush Script MT" pitchFamily="66" charset="0"/>
                <a:ea typeface="Calibri" pitchFamily="34" charset="0"/>
                <a:cs typeface="Times New Roman" pitchFamily="18" charset="0"/>
              </a:rPr>
              <a:t>Tallahassee, FL 32309</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dirty="0">
                <a:latin typeface="Brush Script MT" pitchFamily="66" charset="0"/>
                <a:ea typeface="Calibri" pitchFamily="34" charset="0"/>
                <a:cs typeface="Times New Roman" pitchFamily="18" charset="0"/>
              </a:rPr>
              <a:t>Phone 850.668.2746</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dirty="0">
                <a:latin typeface="Brush Script MT" pitchFamily="66" charset="0"/>
                <a:ea typeface="Calibri" pitchFamily="34" charset="0"/>
                <a:cs typeface="Times New Roman" pitchFamily="18" charset="0"/>
              </a:rPr>
              <a:t>Cell 941.916.5285</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dirty="0">
                <a:solidFill>
                  <a:srgbClr val="1F497D"/>
                </a:solidFill>
                <a:latin typeface="Brush Script MT" pitchFamily="66" charset="0"/>
                <a:ea typeface="Calibri" pitchFamily="34" charset="0"/>
                <a:cs typeface="Times New Roman" pitchFamily="18" charset="0"/>
              </a:rPr>
              <a:t>E-Mail </a:t>
            </a:r>
            <a:r>
              <a:rPr lang="en-US" sz="3600" dirty="0">
                <a:solidFill>
                  <a:srgbClr val="1F497D"/>
                </a:solidFill>
                <a:latin typeface="Brush Script MT" pitchFamily="66" charset="0"/>
                <a:ea typeface="Calibri" pitchFamily="34" charset="0"/>
                <a:cs typeface="Times New Roman" pitchFamily="18" charset="0"/>
                <a:hlinkClick r:id="rId2"/>
              </a:rPr>
              <a:t>Stan.Epperly@frwa.net</a:t>
            </a:r>
            <a:endParaRPr lang="en-US" sz="3600" dirty="0">
              <a:solidFill>
                <a:prstClr val="black"/>
              </a:solidFill>
              <a:latin typeface="Arial" pitchFamily="34" charset="0"/>
              <a:cs typeface="Arial" pitchFamily="34" charset="0"/>
            </a:endParaRPr>
          </a:p>
          <a:p>
            <a:pPr algn="ctr" eaLnBrk="0" fontAlgn="base" hangingPunct="0">
              <a:spcBef>
                <a:spcPct val="0"/>
              </a:spcBef>
              <a:spcAft>
                <a:spcPct val="0"/>
              </a:spcAft>
            </a:pPr>
            <a:endParaRPr lang="en-US" sz="3600" dirty="0">
              <a:solidFill>
                <a:prstClr val="black"/>
              </a:solidFill>
              <a:latin typeface="Arial" pitchFamily="34" charset="0"/>
              <a:cs typeface="Arial" pitchFamily="34" charset="0"/>
            </a:endParaRPr>
          </a:p>
        </p:txBody>
      </p:sp>
      <p:pic>
        <p:nvPicPr>
          <p:cNvPr id="9217" name="Picture 1" descr="ColorLogoLowRes"/>
          <p:cNvPicPr>
            <a:picLocks noChangeAspect="1" noChangeArrowheads="1"/>
          </p:cNvPicPr>
          <p:nvPr/>
        </p:nvPicPr>
        <p:blipFill>
          <a:blip r:embed="rId3" r:link="rId4" cstate="print"/>
          <a:srcRect/>
          <a:stretch>
            <a:fillRect/>
          </a:stretch>
        </p:blipFill>
        <p:spPr bwMode="auto">
          <a:xfrm>
            <a:off x="2286000" y="2362200"/>
            <a:ext cx="1371600" cy="1371600"/>
          </a:xfrm>
          <a:prstGeom prst="rect">
            <a:avLst/>
          </a:prstGeom>
          <a:noFill/>
        </p:spPr>
      </p:pic>
    </p:spTree>
    <p:extLst>
      <p:ext uri="{BB962C8B-B14F-4D97-AF65-F5344CB8AC3E}">
        <p14:creationId xmlns:p14="http://schemas.microsoft.com/office/powerpoint/2010/main" val="198962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38ABA4E5-266F-477D-B3D7-B44389CA0942}"/>
              </a:ext>
            </a:extLst>
          </p:cNvPr>
          <p:cNvSpPr>
            <a:spLocks noGrp="1" noChangeArrowheads="1"/>
          </p:cNvSpPr>
          <p:nvPr>
            <p:ph type="title"/>
          </p:nvPr>
        </p:nvSpPr>
        <p:spPr>
          <a:xfrm>
            <a:off x="1752600" y="381000"/>
            <a:ext cx="8915400" cy="1143000"/>
          </a:xfrm>
        </p:spPr>
        <p:txBody>
          <a:bodyPr/>
          <a:lstStyle/>
          <a:p>
            <a:pPr>
              <a:defRPr/>
            </a:pPr>
            <a:r>
              <a:rPr lang="en-US" sz="3200" dirty="0">
                <a:solidFill>
                  <a:srgbClr val="FFFFFF"/>
                </a:solidFill>
                <a:cs typeface="Times New Roman" pitchFamily="18" charset="0"/>
              </a:rPr>
              <a:t>Eliminating the Most Common Water Distribution System Problems</a:t>
            </a:r>
            <a:endParaRPr lang="en-US" sz="4000" b="1" dirty="0">
              <a:solidFill>
                <a:srgbClr val="FFFFFF"/>
              </a:solidFill>
              <a:cs typeface="Times New Roman" pitchFamily="18" charset="0"/>
            </a:endParaRPr>
          </a:p>
        </p:txBody>
      </p:sp>
      <p:sp>
        <p:nvSpPr>
          <p:cNvPr id="218115" name="Rectangle 3">
            <a:extLst>
              <a:ext uri="{FF2B5EF4-FFF2-40B4-BE49-F238E27FC236}">
                <a16:creationId xmlns:a16="http://schemas.microsoft.com/office/drawing/2014/main" id="{223FEE07-1968-44CF-9409-1CE4B0B7BE0B}"/>
              </a:ext>
            </a:extLst>
          </p:cNvPr>
          <p:cNvSpPr>
            <a:spLocks noGrp="1" noChangeArrowheads="1"/>
          </p:cNvSpPr>
          <p:nvPr>
            <p:ph idx="1"/>
          </p:nvPr>
        </p:nvSpPr>
        <p:spPr>
          <a:xfrm>
            <a:off x="1752599" y="1628775"/>
            <a:ext cx="8598763" cy="4714875"/>
          </a:xfrm>
        </p:spPr>
        <p:txBody>
          <a:bodyPr>
            <a:normAutofit/>
          </a:bodyPr>
          <a:lstStyle/>
          <a:p>
            <a:pPr marL="609600" indent="-609600">
              <a:buClr>
                <a:srgbClr val="FFFFFF"/>
              </a:buClr>
              <a:buFont typeface="Monotype Sorts" pitchFamily="2" charset="2"/>
              <a:buAutoNum type="arabicPeriod"/>
              <a:defRPr/>
            </a:pPr>
            <a:r>
              <a:rPr lang="en-US" sz="2600" dirty="0">
                <a:solidFill>
                  <a:srgbClr val="FFFFFF"/>
                </a:solidFill>
                <a:latin typeface="Times New Roman" pitchFamily="18" charset="0"/>
                <a:cs typeface="Arial" pitchFamily="34" charset="0"/>
              </a:rPr>
              <a:t>Disinfectant Residual </a:t>
            </a:r>
          </a:p>
          <a:p>
            <a:pPr marL="0" indent="0">
              <a:buClr>
                <a:srgbClr val="FFFFFF"/>
              </a:buClr>
              <a:buNone/>
              <a:defRPr/>
            </a:pPr>
            <a:r>
              <a:rPr lang="en-US" sz="2600" dirty="0">
                <a:solidFill>
                  <a:srgbClr val="FFFFFF"/>
                </a:solidFill>
                <a:latin typeface="Times New Roman" pitchFamily="18" charset="0"/>
                <a:cs typeface="Arial" pitchFamily="34" charset="0"/>
              </a:rPr>
              <a:t>a. increase residual  by turning over  the water in the distribution system’s pipelines.  </a:t>
            </a:r>
          </a:p>
          <a:p>
            <a:pPr marL="0" indent="0">
              <a:buClr>
                <a:srgbClr val="FFFFFF"/>
              </a:buClr>
              <a:buNone/>
              <a:defRPr/>
            </a:pPr>
            <a:r>
              <a:rPr lang="en-US" sz="2600" dirty="0">
                <a:solidFill>
                  <a:srgbClr val="FFFFFF"/>
                </a:solidFill>
                <a:latin typeface="Times New Roman" pitchFamily="18" charset="0"/>
                <a:cs typeface="Arial" pitchFamily="34" charset="0"/>
              </a:rPr>
              <a:t>2.    Sediment </a:t>
            </a:r>
          </a:p>
          <a:p>
            <a:pPr marL="0" indent="0">
              <a:buClr>
                <a:srgbClr val="FFFFFF"/>
              </a:buClr>
              <a:buNone/>
              <a:defRPr/>
            </a:pPr>
            <a:r>
              <a:rPr lang="en-US" sz="2600" dirty="0">
                <a:solidFill>
                  <a:srgbClr val="FFFFFF"/>
                </a:solidFill>
                <a:latin typeface="Times New Roman" pitchFamily="18" charset="0"/>
                <a:cs typeface="Arial" pitchFamily="34" charset="0"/>
              </a:rPr>
              <a:t>b. ensure that sediment in dead-end lines does not accumulate and is removed</a:t>
            </a:r>
          </a:p>
          <a:p>
            <a:pPr marL="0" indent="0">
              <a:buClr>
                <a:srgbClr val="FFFFFF"/>
              </a:buClr>
              <a:buNone/>
              <a:defRPr/>
            </a:pPr>
            <a:r>
              <a:rPr lang="en-US" sz="2600" dirty="0">
                <a:solidFill>
                  <a:srgbClr val="FFFFFF"/>
                </a:solidFill>
                <a:latin typeface="Times New Roman" pitchFamily="18" charset="0"/>
                <a:cs typeface="Arial" pitchFamily="34" charset="0"/>
              </a:rPr>
              <a:t>3.   Water Storage Tank Chlorine Residual  </a:t>
            </a:r>
          </a:p>
          <a:p>
            <a:pPr marL="0" indent="0">
              <a:buClr>
                <a:srgbClr val="FFFFFF"/>
              </a:buClr>
              <a:buNone/>
              <a:defRPr/>
            </a:pPr>
            <a:r>
              <a:rPr lang="en-US" sz="2600" dirty="0">
                <a:solidFill>
                  <a:srgbClr val="FFFFFF"/>
                </a:solidFill>
                <a:latin typeface="Times New Roman" pitchFamily="18" charset="0"/>
                <a:cs typeface="Arial" pitchFamily="34" charset="0"/>
              </a:rPr>
              <a:t>c. ensure residual is maintained and DBP are minimized by managing  the water levels and detention times</a:t>
            </a:r>
          </a:p>
          <a:p>
            <a:pPr marL="0" indent="0">
              <a:buClr>
                <a:srgbClr val="FFFFFF"/>
              </a:buClr>
              <a:buNone/>
              <a:defRPr/>
            </a:pPr>
            <a:r>
              <a:rPr lang="en-US" dirty="0">
                <a:effectLst>
                  <a:outerShdw blurRad="38100" dist="38100" dir="2700000" algn="tl">
                    <a:srgbClr val="000000">
                      <a:alpha val="43137"/>
                    </a:srgbClr>
                  </a:outerShdw>
                </a:effectLst>
              </a:rPr>
              <a:t>  </a:t>
            </a:r>
            <a:r>
              <a:rPr lang="en-US" b="1" u="sng" dirty="0">
                <a:effectLst>
                  <a:outerShdw blurRad="38100" dist="38100" dir="2700000" algn="tl">
                    <a:srgbClr val="000000">
                      <a:alpha val="43137"/>
                    </a:srgbClr>
                  </a:outerShdw>
                </a:effectLst>
                <a:latin typeface="Algerian" panose="04020705040A02060702" pitchFamily="82" charset="0"/>
              </a:rPr>
              <a:t>All of these tasks are accomplished by Flushing !</a:t>
            </a:r>
          </a:p>
          <a:p>
            <a:pPr marL="0" indent="0">
              <a:buClr>
                <a:srgbClr val="FFFFFF"/>
              </a:buClr>
              <a:buNone/>
              <a:defRPr/>
            </a:pPr>
            <a:endParaRPr lang="en-US" sz="2600" dirty="0">
              <a:solidFill>
                <a:srgbClr val="FFFFFF"/>
              </a:solidFill>
              <a:latin typeface="Times New Roman" pitchFamily="18" charset="0"/>
              <a:cs typeface="Arial" pitchFamily="34" charset="0"/>
            </a:endParaRPr>
          </a:p>
        </p:txBody>
      </p:sp>
      <p:sp>
        <p:nvSpPr>
          <p:cNvPr id="75778" name="Slide Number Placeholder 5">
            <a:extLst>
              <a:ext uri="{FF2B5EF4-FFF2-40B4-BE49-F238E27FC236}">
                <a16:creationId xmlns:a16="http://schemas.microsoft.com/office/drawing/2014/main" id="{4C135D0F-213F-4948-A45E-0F4347F72534}"/>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036EAE50-2888-4572-8D21-56E6FAA6FEDF}"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3</a:t>
            </a:fld>
            <a:endParaRPr kumimoji="0" lang="en-US" altLang="en-US" sz="140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fade">
                                      <p:cBhvr>
                                        <p:cTn id="7" dur="500"/>
                                        <p:tgtEl>
                                          <p:spTgt spid="218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8115">
                                            <p:txEl>
                                              <p:pRg st="1" end="1"/>
                                            </p:txEl>
                                          </p:spTgt>
                                        </p:tgtEl>
                                        <p:attrNameLst>
                                          <p:attrName>style.visibility</p:attrName>
                                        </p:attrNameLst>
                                      </p:cBhvr>
                                      <p:to>
                                        <p:strVal val="visible"/>
                                      </p:to>
                                    </p:set>
                                    <p:animEffect transition="in" filter="fade">
                                      <p:cBhvr>
                                        <p:cTn id="12" dur="500"/>
                                        <p:tgtEl>
                                          <p:spTgt spid="218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8115">
                                            <p:txEl>
                                              <p:pRg st="2" end="2"/>
                                            </p:txEl>
                                          </p:spTgt>
                                        </p:tgtEl>
                                        <p:attrNameLst>
                                          <p:attrName>style.visibility</p:attrName>
                                        </p:attrNameLst>
                                      </p:cBhvr>
                                      <p:to>
                                        <p:strVal val="visible"/>
                                      </p:to>
                                    </p:set>
                                    <p:animEffect transition="in" filter="fade">
                                      <p:cBhvr>
                                        <p:cTn id="17" dur="500"/>
                                        <p:tgtEl>
                                          <p:spTgt spid="218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8115">
                                            <p:txEl>
                                              <p:pRg st="3" end="3"/>
                                            </p:txEl>
                                          </p:spTgt>
                                        </p:tgtEl>
                                        <p:attrNameLst>
                                          <p:attrName>style.visibility</p:attrName>
                                        </p:attrNameLst>
                                      </p:cBhvr>
                                      <p:to>
                                        <p:strVal val="visible"/>
                                      </p:to>
                                    </p:set>
                                    <p:animEffect transition="in" filter="fade">
                                      <p:cBhvr>
                                        <p:cTn id="22" dur="500"/>
                                        <p:tgtEl>
                                          <p:spTgt spid="218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8115">
                                            <p:txEl>
                                              <p:pRg st="4" end="4"/>
                                            </p:txEl>
                                          </p:spTgt>
                                        </p:tgtEl>
                                        <p:attrNameLst>
                                          <p:attrName>style.visibility</p:attrName>
                                        </p:attrNameLst>
                                      </p:cBhvr>
                                      <p:to>
                                        <p:strVal val="visible"/>
                                      </p:to>
                                    </p:set>
                                    <p:animEffect transition="in" filter="fade">
                                      <p:cBhvr>
                                        <p:cTn id="27" dur="500"/>
                                        <p:tgtEl>
                                          <p:spTgt spid="2181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8115">
                                            <p:txEl>
                                              <p:pRg st="5" end="5"/>
                                            </p:txEl>
                                          </p:spTgt>
                                        </p:tgtEl>
                                        <p:attrNameLst>
                                          <p:attrName>style.visibility</p:attrName>
                                        </p:attrNameLst>
                                      </p:cBhvr>
                                      <p:to>
                                        <p:strVal val="visible"/>
                                      </p:to>
                                    </p:set>
                                    <p:animEffect transition="in" filter="fade">
                                      <p:cBhvr>
                                        <p:cTn id="32" dur="500"/>
                                        <p:tgtEl>
                                          <p:spTgt spid="2181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8115">
                                            <p:txEl>
                                              <p:pRg st="6" end="6"/>
                                            </p:txEl>
                                          </p:spTgt>
                                        </p:tgtEl>
                                        <p:attrNameLst>
                                          <p:attrName>style.visibility</p:attrName>
                                        </p:attrNameLst>
                                      </p:cBhvr>
                                      <p:to>
                                        <p:strVal val="visible"/>
                                      </p:to>
                                    </p:set>
                                    <p:animEffect transition="in" filter="fade">
                                      <p:cBhvr>
                                        <p:cTn id="37" dur="500"/>
                                        <p:tgtEl>
                                          <p:spTgt spid="2181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D9438-F8F2-4EE9-A8F0-CB72108C211F}"/>
              </a:ext>
            </a:extLst>
          </p:cNvPr>
          <p:cNvSpPr>
            <a:spLocks noGrp="1"/>
          </p:cNvSpPr>
          <p:nvPr>
            <p:ph type="title"/>
          </p:nvPr>
        </p:nvSpPr>
        <p:spPr>
          <a:xfrm>
            <a:off x="1752600" y="457200"/>
            <a:ext cx="4572000" cy="1447800"/>
          </a:xfrm>
        </p:spPr>
        <p:txBody>
          <a:bodyPr/>
          <a:lstStyle/>
          <a:p>
            <a:pPr>
              <a:defRPr/>
            </a:pPr>
            <a:r>
              <a:rPr lang="en-US" dirty="0">
                <a:solidFill>
                  <a:srgbClr val="FFFFFF"/>
                </a:solidFill>
              </a:rPr>
              <a:t>Air and Vacuum Problems</a:t>
            </a:r>
          </a:p>
        </p:txBody>
      </p:sp>
      <p:sp>
        <p:nvSpPr>
          <p:cNvPr id="3" name="Content Placeholder 2">
            <a:extLst>
              <a:ext uri="{FF2B5EF4-FFF2-40B4-BE49-F238E27FC236}">
                <a16:creationId xmlns:a16="http://schemas.microsoft.com/office/drawing/2014/main" id="{5C422BA6-DF98-4F4A-AAC6-A595B3943287}"/>
              </a:ext>
            </a:extLst>
          </p:cNvPr>
          <p:cNvSpPr>
            <a:spLocks noGrp="1"/>
          </p:cNvSpPr>
          <p:nvPr>
            <p:ph idx="1"/>
          </p:nvPr>
        </p:nvSpPr>
        <p:spPr/>
        <p:txBody>
          <a:bodyPr/>
          <a:lstStyle/>
          <a:p>
            <a:pPr>
              <a:defRPr/>
            </a:pPr>
            <a:r>
              <a:rPr lang="en-US" sz="2800" dirty="0">
                <a:solidFill>
                  <a:srgbClr val="FFFFFF"/>
                </a:solidFill>
              </a:rPr>
              <a:t>Air can cause serious pipeline problems.</a:t>
            </a:r>
          </a:p>
          <a:p>
            <a:pPr>
              <a:defRPr/>
            </a:pPr>
            <a:r>
              <a:rPr lang="en-US" sz="2800" dirty="0">
                <a:solidFill>
                  <a:srgbClr val="FFFFFF"/>
                </a:solidFill>
              </a:rPr>
              <a:t>Air may get into water through pumps, packing glands, leaky joints or may already be in the water.</a:t>
            </a:r>
          </a:p>
          <a:p>
            <a:pPr>
              <a:defRPr/>
            </a:pPr>
            <a:r>
              <a:rPr lang="en-US" sz="2800" dirty="0">
                <a:solidFill>
                  <a:srgbClr val="FFFFFF"/>
                </a:solidFill>
              </a:rPr>
              <a:t>Air collects at high points in the lines.</a:t>
            </a:r>
          </a:p>
          <a:p>
            <a:pPr lvl="1">
              <a:defRPr/>
            </a:pPr>
            <a:r>
              <a:rPr lang="en-US" sz="2400" dirty="0">
                <a:solidFill>
                  <a:srgbClr val="FFFFFF"/>
                </a:solidFill>
              </a:rPr>
              <a:t>Increase resistance to flow by 10 to 15 percent.</a:t>
            </a:r>
          </a:p>
          <a:p>
            <a:pPr lvl="1">
              <a:defRPr/>
            </a:pPr>
            <a:r>
              <a:rPr lang="en-US" sz="2400" dirty="0">
                <a:solidFill>
                  <a:srgbClr val="FFFFFF"/>
                </a:solidFill>
              </a:rPr>
              <a:t>Create possible air lock condition and stop flow.</a:t>
            </a:r>
          </a:p>
          <a:p>
            <a:pPr>
              <a:defRPr/>
            </a:pPr>
            <a:r>
              <a:rPr lang="en-US" sz="2800" dirty="0">
                <a:solidFill>
                  <a:srgbClr val="FFFFFF"/>
                </a:solidFill>
              </a:rPr>
              <a:t>Vacuum condition can cause pipe collapse.</a:t>
            </a:r>
          </a:p>
          <a:p>
            <a:pPr>
              <a:defRPr/>
            </a:pPr>
            <a:endParaRPr lang="en-US" dirty="0"/>
          </a:p>
        </p:txBody>
      </p:sp>
      <p:sp>
        <p:nvSpPr>
          <p:cNvPr id="77828" name="Slide Number Placeholder 4">
            <a:extLst>
              <a:ext uri="{FF2B5EF4-FFF2-40B4-BE49-F238E27FC236}">
                <a16:creationId xmlns:a16="http://schemas.microsoft.com/office/drawing/2014/main" id="{413D187F-EB2D-4E13-AF6A-2D34E5FF17E4}"/>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8F4E00D7-5319-401D-8CF9-AF0CEB7937E6}"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4</a:t>
            </a:fld>
            <a:endParaRPr kumimoji="0" lang="en-US" altLang="en-US" sz="1400">
              <a:solidFill>
                <a:srgbClr val="CCECFF"/>
              </a:solidFill>
              <a:latin typeface="Times New Roman" panose="02020603050405020304" pitchFamily="18" charset="0"/>
            </a:endParaRPr>
          </a:p>
        </p:txBody>
      </p:sp>
      <p:sp>
        <p:nvSpPr>
          <p:cNvPr id="77829" name="Oval Callout 3">
            <a:extLst>
              <a:ext uri="{FF2B5EF4-FFF2-40B4-BE49-F238E27FC236}">
                <a16:creationId xmlns:a16="http://schemas.microsoft.com/office/drawing/2014/main" id="{0E5ED6BE-2337-4DB9-8AEB-F387E8027361}"/>
              </a:ext>
            </a:extLst>
          </p:cNvPr>
          <p:cNvSpPr>
            <a:spLocks noChangeArrowheads="1"/>
          </p:cNvSpPr>
          <p:nvPr/>
        </p:nvSpPr>
        <p:spPr bwMode="auto">
          <a:xfrm>
            <a:off x="6172200" y="228600"/>
            <a:ext cx="3429000" cy="1828800"/>
          </a:xfrm>
          <a:prstGeom prst="wedgeEllipseCallout">
            <a:avLst>
              <a:gd name="adj1" fmla="val -42315"/>
              <a:gd name="adj2" fmla="val 52778"/>
            </a:avLst>
          </a:prstGeom>
          <a:solidFill>
            <a:schemeClr val="tx2"/>
          </a:solidFill>
          <a:ln w="12700" algn="ctr">
            <a:solidFill>
              <a:schemeClr val="tx1"/>
            </a:solidFill>
            <a:round/>
            <a:headEnd type="none" w="sm" len="sm"/>
            <a:tailEnd type="none" w="sm" len="sm"/>
          </a:ln>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kumimoji="0" lang="en-US" altLang="en-US" sz="1800" dirty="0">
                <a:solidFill>
                  <a:srgbClr val="1C1C1C"/>
                </a:solidFill>
                <a:latin typeface="Times New Roman" panose="02020603050405020304" pitchFamily="18" charset="0"/>
              </a:rPr>
              <a:t>How can you release air from a newly installed or repaired water main?</a:t>
            </a:r>
          </a:p>
        </p:txBody>
      </p:sp>
      <p:sp>
        <p:nvSpPr>
          <p:cNvPr id="77830" name="TextBox 4">
            <a:extLst>
              <a:ext uri="{FF2B5EF4-FFF2-40B4-BE49-F238E27FC236}">
                <a16:creationId xmlns:a16="http://schemas.microsoft.com/office/drawing/2014/main" id="{0372368F-EB3D-48BD-81BD-0EDA08783CFD}"/>
              </a:ext>
            </a:extLst>
          </p:cNvPr>
          <p:cNvSpPr txBox="1">
            <a:spLocks noChangeArrowheads="1"/>
          </p:cNvSpPr>
          <p:nvPr/>
        </p:nvSpPr>
        <p:spPr bwMode="auto">
          <a:xfrm>
            <a:off x="7010400" y="1371601"/>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kumimoji="0" lang="en-US" altLang="en-US" sz="1400" b="1">
                <a:solidFill>
                  <a:srgbClr val="FF0000"/>
                </a:solidFill>
                <a:latin typeface="Times New Roman" panose="02020603050405020304" pitchFamily="18" charset="0"/>
              </a:rPr>
              <a:t>Through a corporation stop or fire hydrant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7829" grpId="0" animBg="1"/>
      <p:bldP spid="7783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7347199C-C365-44B5-903C-4A707FD95804}"/>
              </a:ext>
            </a:extLst>
          </p:cNvPr>
          <p:cNvSpPr>
            <a:spLocks noGrp="1" noChangeArrowheads="1"/>
          </p:cNvSpPr>
          <p:nvPr>
            <p:ph type="title"/>
          </p:nvPr>
        </p:nvSpPr>
        <p:spPr>
          <a:xfrm>
            <a:off x="656948" y="381000"/>
            <a:ext cx="10937290" cy="1295400"/>
          </a:xfrm>
        </p:spPr>
        <p:txBody>
          <a:bodyPr>
            <a:normAutofit/>
          </a:bodyPr>
          <a:lstStyle/>
          <a:p>
            <a:pPr>
              <a:defRPr/>
            </a:pPr>
            <a:r>
              <a:rPr lang="en-US" dirty="0">
                <a:solidFill>
                  <a:srgbClr val="FFFFFF"/>
                </a:solidFill>
              </a:rPr>
              <a:t>Water Distribution System Bacteriological Hot Spots </a:t>
            </a:r>
          </a:p>
        </p:txBody>
      </p:sp>
      <p:sp>
        <p:nvSpPr>
          <p:cNvPr id="221187" name="Rectangle 3">
            <a:extLst>
              <a:ext uri="{FF2B5EF4-FFF2-40B4-BE49-F238E27FC236}">
                <a16:creationId xmlns:a16="http://schemas.microsoft.com/office/drawing/2014/main" id="{99DDC1CE-DC9F-4909-8DF7-BA38A699E30B}"/>
              </a:ext>
            </a:extLst>
          </p:cNvPr>
          <p:cNvSpPr>
            <a:spLocks noGrp="1" noChangeArrowheads="1"/>
          </p:cNvSpPr>
          <p:nvPr>
            <p:ph idx="1"/>
          </p:nvPr>
        </p:nvSpPr>
        <p:spPr>
          <a:xfrm>
            <a:off x="2209800" y="1676400"/>
            <a:ext cx="8077200" cy="4876800"/>
          </a:xfrm>
        </p:spPr>
        <p:txBody>
          <a:bodyPr/>
          <a:lstStyle/>
          <a:p>
            <a:pPr>
              <a:buFont typeface="Monotype Sorts" pitchFamily="2" charset="2"/>
              <a:buNone/>
              <a:defRPr/>
            </a:pPr>
            <a:r>
              <a:rPr lang="en-US" sz="2800" u="sng" dirty="0">
                <a:solidFill>
                  <a:srgbClr val="FFFFFF"/>
                </a:solidFill>
                <a:latin typeface="Times New Roman" pitchFamily="18" charset="0"/>
              </a:rPr>
              <a:t>Location in Water System</a:t>
            </a:r>
            <a:r>
              <a:rPr lang="en-US" sz="2800" dirty="0">
                <a:solidFill>
                  <a:srgbClr val="FFFFFF"/>
                </a:solidFill>
                <a:latin typeface="Times New Roman" pitchFamily="18" charset="0"/>
              </a:rPr>
              <a:t>	</a:t>
            </a:r>
            <a:r>
              <a:rPr lang="en-US" sz="2800" u="sng" dirty="0">
                <a:solidFill>
                  <a:srgbClr val="FFFFFF"/>
                </a:solidFill>
                <a:latin typeface="Times New Roman" pitchFamily="18" charset="0"/>
              </a:rPr>
              <a:t>Relative # Coliform*</a:t>
            </a:r>
          </a:p>
          <a:p>
            <a:pPr>
              <a:buFont typeface="Monotype Sorts" pitchFamily="2" charset="2"/>
              <a:buNone/>
              <a:defRPr/>
            </a:pPr>
            <a:endParaRPr lang="en-US" sz="1200" dirty="0">
              <a:solidFill>
                <a:srgbClr val="FFFFFF"/>
              </a:solidFill>
              <a:latin typeface="Times New Roman" pitchFamily="18" charset="0"/>
            </a:endParaRPr>
          </a:p>
          <a:p>
            <a:pPr>
              <a:buFont typeface="Monotype Sorts" pitchFamily="2" charset="2"/>
              <a:buNone/>
              <a:defRPr/>
            </a:pPr>
            <a:r>
              <a:rPr lang="en-US" sz="2800" dirty="0">
                <a:solidFill>
                  <a:srgbClr val="FFFFFF"/>
                </a:solidFill>
                <a:latin typeface="Times New Roman" pitchFamily="18" charset="0"/>
              </a:rPr>
              <a:t>Low Flow, Dead End			 High</a:t>
            </a:r>
          </a:p>
          <a:p>
            <a:pPr>
              <a:buFont typeface="Monotype Sorts" pitchFamily="2" charset="2"/>
              <a:buNone/>
              <a:defRPr/>
            </a:pPr>
            <a:r>
              <a:rPr lang="en-US" sz="2800" dirty="0">
                <a:solidFill>
                  <a:srgbClr val="FFFFFF"/>
                </a:solidFill>
                <a:latin typeface="Times New Roman" pitchFamily="18" charset="0"/>
              </a:rPr>
              <a:t>Low Flow, Internal			           Medium</a:t>
            </a:r>
          </a:p>
          <a:p>
            <a:pPr>
              <a:buFont typeface="Monotype Sorts" pitchFamily="2" charset="2"/>
              <a:buNone/>
              <a:defRPr/>
            </a:pPr>
            <a:r>
              <a:rPr lang="en-US" sz="2800" dirty="0">
                <a:solidFill>
                  <a:srgbClr val="FFFFFF"/>
                </a:solidFill>
                <a:latin typeface="Times New Roman" pitchFamily="18" charset="0"/>
              </a:rPr>
              <a:t>Extended Flushing			           Low</a:t>
            </a:r>
          </a:p>
          <a:p>
            <a:pPr>
              <a:buFont typeface="Monotype Sorts" pitchFamily="2" charset="2"/>
              <a:buNone/>
              <a:defRPr/>
            </a:pPr>
            <a:r>
              <a:rPr lang="en-US" sz="2800" dirty="0">
                <a:solidFill>
                  <a:srgbClr val="FFFFFF"/>
                </a:solidFill>
                <a:latin typeface="Times New Roman" pitchFamily="18" charset="0"/>
              </a:rPr>
              <a:t>High Flow					 Lowest</a:t>
            </a:r>
          </a:p>
          <a:p>
            <a:pPr>
              <a:buFont typeface="Monotype Sorts" pitchFamily="2" charset="2"/>
              <a:buNone/>
              <a:defRPr/>
            </a:pPr>
            <a:endParaRPr lang="en-US" sz="1000" baseline="30000" dirty="0">
              <a:solidFill>
                <a:srgbClr val="FFFFFF"/>
              </a:solidFill>
              <a:latin typeface="Times New Roman" pitchFamily="18" charset="0"/>
            </a:endParaRPr>
          </a:p>
          <a:p>
            <a:pPr>
              <a:buFont typeface="Monotype Sorts" pitchFamily="2" charset="2"/>
              <a:buNone/>
              <a:defRPr/>
            </a:pPr>
            <a:r>
              <a:rPr lang="en-US" sz="3200" b="1" dirty="0">
                <a:solidFill>
                  <a:srgbClr val="FFFFFF"/>
                </a:solidFill>
                <a:latin typeface="Algerian" panose="04020705040A02060702" pitchFamily="82" charset="0"/>
              </a:rPr>
              <a:t>*The majority of microbial growth within a water distribution system occurs in dead end water lines.</a:t>
            </a:r>
          </a:p>
          <a:p>
            <a:pPr>
              <a:buFont typeface="Monotype Sorts" pitchFamily="2" charset="2"/>
              <a:buNone/>
              <a:defRPr/>
            </a:pPr>
            <a:endParaRPr lang="en-US" sz="2000" dirty="0">
              <a:solidFill>
                <a:srgbClr val="FFFFFF"/>
              </a:solidFill>
              <a:latin typeface="Times New Roman" pitchFamily="18" charset="0"/>
            </a:endParaRPr>
          </a:p>
        </p:txBody>
      </p:sp>
      <p:sp>
        <p:nvSpPr>
          <p:cNvPr id="79874" name="Slide Number Placeholder 5">
            <a:extLst>
              <a:ext uri="{FF2B5EF4-FFF2-40B4-BE49-F238E27FC236}">
                <a16:creationId xmlns:a16="http://schemas.microsoft.com/office/drawing/2014/main" id="{C8C6C59D-453F-479B-959B-1A00C8983CA9}"/>
              </a:ext>
            </a:extLst>
          </p:cNvPr>
          <p:cNvSpPr>
            <a:spLocks noGrp="1"/>
          </p:cNvSpPr>
          <p:nvPr>
            <p:ph type="sldNum" sz="quarter" idx="12"/>
          </p:nvPr>
        </p:nvSpPr>
        <p:spPr>
          <a:xfrm>
            <a:off x="11356810" y="1811045"/>
            <a:ext cx="483042" cy="654408"/>
          </a:xfrm>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9D4FFB44-1502-44C7-B862-9A989D7D7F40}"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5</a:t>
            </a:fld>
            <a:endParaRPr kumimoji="0" lang="en-US" altLang="en-US" sz="1400" dirty="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1187">
                                            <p:txEl>
                                              <p:pRg st="0" end="0"/>
                                            </p:txEl>
                                          </p:spTgt>
                                        </p:tgtEl>
                                        <p:attrNameLst>
                                          <p:attrName>style.visibility</p:attrName>
                                        </p:attrNameLst>
                                      </p:cBhvr>
                                      <p:to>
                                        <p:strVal val="visible"/>
                                      </p:to>
                                    </p:set>
                                    <p:animEffect transition="in" filter="fade">
                                      <p:cBhvr>
                                        <p:cTn id="7" dur="500"/>
                                        <p:tgtEl>
                                          <p:spTgt spid="221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1187">
                                            <p:txEl>
                                              <p:pRg st="2" end="2"/>
                                            </p:txEl>
                                          </p:spTgt>
                                        </p:tgtEl>
                                        <p:attrNameLst>
                                          <p:attrName>style.visibility</p:attrName>
                                        </p:attrNameLst>
                                      </p:cBhvr>
                                      <p:to>
                                        <p:strVal val="visible"/>
                                      </p:to>
                                    </p:set>
                                    <p:animEffect transition="in" filter="fade">
                                      <p:cBhvr>
                                        <p:cTn id="12" dur="500"/>
                                        <p:tgtEl>
                                          <p:spTgt spid="2211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1187">
                                            <p:txEl>
                                              <p:pRg st="3" end="3"/>
                                            </p:txEl>
                                          </p:spTgt>
                                        </p:tgtEl>
                                        <p:attrNameLst>
                                          <p:attrName>style.visibility</p:attrName>
                                        </p:attrNameLst>
                                      </p:cBhvr>
                                      <p:to>
                                        <p:strVal val="visible"/>
                                      </p:to>
                                    </p:set>
                                    <p:animEffect transition="in" filter="fade">
                                      <p:cBhvr>
                                        <p:cTn id="17" dur="500"/>
                                        <p:tgtEl>
                                          <p:spTgt spid="2211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1187">
                                            <p:txEl>
                                              <p:pRg st="4" end="4"/>
                                            </p:txEl>
                                          </p:spTgt>
                                        </p:tgtEl>
                                        <p:attrNameLst>
                                          <p:attrName>style.visibility</p:attrName>
                                        </p:attrNameLst>
                                      </p:cBhvr>
                                      <p:to>
                                        <p:strVal val="visible"/>
                                      </p:to>
                                    </p:set>
                                    <p:animEffect transition="in" filter="fade">
                                      <p:cBhvr>
                                        <p:cTn id="22" dur="500"/>
                                        <p:tgtEl>
                                          <p:spTgt spid="2211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1187">
                                            <p:txEl>
                                              <p:pRg st="5" end="5"/>
                                            </p:txEl>
                                          </p:spTgt>
                                        </p:tgtEl>
                                        <p:attrNameLst>
                                          <p:attrName>style.visibility</p:attrName>
                                        </p:attrNameLst>
                                      </p:cBhvr>
                                      <p:to>
                                        <p:strVal val="visible"/>
                                      </p:to>
                                    </p:set>
                                    <p:animEffect transition="in" filter="fade">
                                      <p:cBhvr>
                                        <p:cTn id="27" dur="500"/>
                                        <p:tgtEl>
                                          <p:spTgt spid="22118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1187">
                                            <p:txEl>
                                              <p:pRg st="7" end="7"/>
                                            </p:txEl>
                                          </p:spTgt>
                                        </p:tgtEl>
                                        <p:attrNameLst>
                                          <p:attrName>style.visibility</p:attrName>
                                        </p:attrNameLst>
                                      </p:cBhvr>
                                      <p:to>
                                        <p:strVal val="visible"/>
                                      </p:to>
                                    </p:set>
                                    <p:animEffect transition="in" filter="fade">
                                      <p:cBhvr>
                                        <p:cTn id="32" dur="500"/>
                                        <p:tgtEl>
                                          <p:spTgt spid="2211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AC61F508-6BA4-439B-B41F-7D281068DEF0}"/>
              </a:ext>
            </a:extLst>
          </p:cNvPr>
          <p:cNvSpPr>
            <a:spLocks noGrp="1" noChangeArrowheads="1"/>
          </p:cNvSpPr>
          <p:nvPr>
            <p:ph type="title"/>
          </p:nvPr>
        </p:nvSpPr>
        <p:spPr>
          <a:xfrm>
            <a:off x="1717675" y="304800"/>
            <a:ext cx="8915400" cy="1905000"/>
          </a:xfrm>
        </p:spPr>
        <p:txBody>
          <a:bodyPr>
            <a:normAutofit fontScale="90000"/>
          </a:bodyPr>
          <a:lstStyle/>
          <a:p>
            <a:pPr>
              <a:defRPr/>
            </a:pPr>
            <a:br>
              <a:rPr lang="en-US" sz="4000" dirty="0">
                <a:solidFill>
                  <a:srgbClr val="FFFFFF"/>
                </a:solidFill>
                <a:latin typeface="Times New Roman" pitchFamily="18" charset="0"/>
              </a:rPr>
            </a:br>
            <a:r>
              <a:rPr lang="en-US" sz="3600" dirty="0">
                <a:solidFill>
                  <a:srgbClr val="FFFFFF"/>
                </a:solidFill>
              </a:rPr>
              <a:t>Water Detention Time in a Water Distribution System Can Be Very High</a:t>
            </a:r>
            <a:br>
              <a:rPr lang="en-US" sz="4000" dirty="0">
                <a:solidFill>
                  <a:srgbClr val="FFFFFF"/>
                </a:solidFill>
                <a:latin typeface="Times New Roman" pitchFamily="18" charset="0"/>
              </a:rPr>
            </a:br>
            <a:r>
              <a:rPr lang="en-US" sz="2800" dirty="0">
                <a:solidFill>
                  <a:srgbClr val="FFFFFF"/>
                </a:solidFill>
                <a:latin typeface="Times New Roman" pitchFamily="18" charset="0"/>
              </a:rPr>
              <a:t>Typical Distribution System Water Age (Days</a:t>
            </a:r>
            <a:r>
              <a:rPr lang="en-US" sz="3600" dirty="0">
                <a:solidFill>
                  <a:srgbClr val="FFFFFF"/>
                </a:solidFill>
                <a:latin typeface="Times New Roman" pitchFamily="18" charset="0"/>
              </a:rPr>
              <a:t>)</a:t>
            </a:r>
          </a:p>
        </p:txBody>
      </p:sp>
      <p:sp>
        <p:nvSpPr>
          <p:cNvPr id="81922" name="Slide Number Placeholder 4">
            <a:extLst>
              <a:ext uri="{FF2B5EF4-FFF2-40B4-BE49-F238E27FC236}">
                <a16:creationId xmlns:a16="http://schemas.microsoft.com/office/drawing/2014/main" id="{41FB1B2C-45B9-4E3A-8E75-F0FEF534963C}"/>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3C2308BB-55B3-43D8-A132-B18C86E246A2}"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6</a:t>
            </a:fld>
            <a:endParaRPr kumimoji="0" lang="en-US" altLang="en-US" sz="1400">
              <a:solidFill>
                <a:srgbClr val="CCECFF"/>
              </a:solidFill>
              <a:latin typeface="Times New Roman" panose="02020603050405020304" pitchFamily="18" charset="0"/>
            </a:endParaRPr>
          </a:p>
        </p:txBody>
      </p:sp>
      <p:graphicFrame>
        <p:nvGraphicFramePr>
          <p:cNvPr id="222236" name="Group 28">
            <a:extLst>
              <a:ext uri="{FF2B5EF4-FFF2-40B4-BE49-F238E27FC236}">
                <a16:creationId xmlns:a16="http://schemas.microsoft.com/office/drawing/2014/main" id="{CAD3E37E-C301-4A97-9C5C-38C404D27A6A}"/>
              </a:ext>
            </a:extLst>
          </p:cNvPr>
          <p:cNvGraphicFramePr>
            <a:graphicFrameLocks noGrp="1"/>
          </p:cNvGraphicFramePr>
          <p:nvPr/>
        </p:nvGraphicFramePr>
        <p:xfrm>
          <a:off x="1905000" y="2362200"/>
          <a:ext cx="8305800" cy="3382964"/>
        </p:xfrm>
        <a:graphic>
          <a:graphicData uri="http://schemas.openxmlformats.org/drawingml/2006/table">
            <a:tbl>
              <a:tblPr/>
              <a:tblGrid>
                <a:gridCol w="2768600">
                  <a:extLst>
                    <a:ext uri="{9D8B030D-6E8A-4147-A177-3AD203B41FA5}">
                      <a16:colId xmlns:a16="http://schemas.microsoft.com/office/drawing/2014/main" val="20000"/>
                    </a:ext>
                  </a:extLst>
                </a:gridCol>
                <a:gridCol w="2768600">
                  <a:extLst>
                    <a:ext uri="{9D8B030D-6E8A-4147-A177-3AD203B41FA5}">
                      <a16:colId xmlns:a16="http://schemas.microsoft.com/office/drawing/2014/main" val="20001"/>
                    </a:ext>
                  </a:extLst>
                </a:gridCol>
                <a:gridCol w="2768600">
                  <a:extLst>
                    <a:ext uri="{9D8B030D-6E8A-4147-A177-3AD203B41FA5}">
                      <a16:colId xmlns:a16="http://schemas.microsoft.com/office/drawing/2014/main" val="20002"/>
                    </a:ext>
                  </a:extLst>
                </a:gridCol>
              </a:tblGrid>
              <a:tr h="944870">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Population</a:t>
                      </a:r>
                    </a:p>
                  </a:txBody>
                  <a:tcPr marT="45715" marB="4571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Miles of WM</a:t>
                      </a:r>
                    </a:p>
                  </a:txBody>
                  <a:tcPr marT="45715" marB="4571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Water Age Range</a:t>
                      </a:r>
                    </a:p>
                  </a:txBody>
                  <a:tcPr marT="45715" marB="4571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12698">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&gt; 750,000</a:t>
                      </a:r>
                    </a:p>
                  </a:txBody>
                  <a:tcPr marT="45715" marB="4571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&gt; 1,000</a:t>
                      </a:r>
                    </a:p>
                  </a:txBody>
                  <a:tcPr marT="45715" marB="4571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  1 – 7 days</a:t>
                      </a:r>
                    </a:p>
                  </a:txBody>
                  <a:tcPr marT="45715" marB="4571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812698">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&lt; 100,000</a:t>
                      </a:r>
                    </a:p>
                  </a:txBody>
                  <a:tcPr marT="45715" marB="4571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&lt;    400</a:t>
                      </a:r>
                    </a:p>
                  </a:txBody>
                  <a:tcPr marT="45715" marB="4571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  &gt; 16 days</a:t>
                      </a:r>
                    </a:p>
                  </a:txBody>
                  <a:tcPr marT="45715" marB="4571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812698">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&lt;  25,000</a:t>
                      </a:r>
                    </a:p>
                  </a:txBody>
                  <a:tcPr marT="45715" marB="4571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&lt;    100</a:t>
                      </a:r>
                    </a:p>
                  </a:txBody>
                  <a:tcPr marT="45715" marB="4571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0" i="0" u="none" strike="noStrike" cap="none" normalizeH="0" baseline="0" dirty="0">
                          <a:ln>
                            <a:noFill/>
                          </a:ln>
                          <a:solidFill>
                            <a:srgbClr val="FFFFFF"/>
                          </a:solidFill>
                          <a:effectLst>
                            <a:outerShdw blurRad="38100" dist="38100" dir="2700000" algn="tl">
                              <a:srgbClr val="000000"/>
                            </a:outerShdw>
                          </a:effectLst>
                          <a:latin typeface="Tahoma" pitchFamily="34" charset="0"/>
                        </a:rPr>
                        <a:t> 12 – 24 days </a:t>
                      </a:r>
                    </a:p>
                  </a:txBody>
                  <a:tcPr marT="45715" marB="4571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Rectangle 2050">
            <a:extLst>
              <a:ext uri="{FF2B5EF4-FFF2-40B4-BE49-F238E27FC236}">
                <a16:creationId xmlns:a16="http://schemas.microsoft.com/office/drawing/2014/main" id="{FBBB721F-F10F-4F2A-BF8F-B45F65E7DA37}"/>
              </a:ext>
            </a:extLst>
          </p:cNvPr>
          <p:cNvSpPr>
            <a:spLocks noGrp="1" noChangeArrowheads="1"/>
          </p:cNvSpPr>
          <p:nvPr>
            <p:ph type="title"/>
          </p:nvPr>
        </p:nvSpPr>
        <p:spPr>
          <a:xfrm>
            <a:off x="2362200" y="381000"/>
            <a:ext cx="7772400" cy="815976"/>
          </a:xfrm>
        </p:spPr>
        <p:txBody>
          <a:bodyPr/>
          <a:lstStyle/>
          <a:p>
            <a:pPr>
              <a:defRPr/>
            </a:pPr>
            <a:r>
              <a:rPr lang="en-US" dirty="0">
                <a:solidFill>
                  <a:srgbClr val="FFFFFF"/>
                </a:solidFill>
              </a:rPr>
              <a:t>Purpose of Conventional Flushing</a:t>
            </a:r>
          </a:p>
        </p:txBody>
      </p:sp>
      <p:sp>
        <p:nvSpPr>
          <p:cNvPr id="83970" name="Slide Number Placeholder 4">
            <a:extLst>
              <a:ext uri="{FF2B5EF4-FFF2-40B4-BE49-F238E27FC236}">
                <a16:creationId xmlns:a16="http://schemas.microsoft.com/office/drawing/2014/main" id="{7F280669-BE12-41E1-A0C5-0011F8DCFF84}"/>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88F2EC94-4828-467A-B340-323C8776328E}"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7</a:t>
            </a:fld>
            <a:endParaRPr kumimoji="0" lang="en-US" altLang="en-US" sz="1400">
              <a:solidFill>
                <a:srgbClr val="CCECFF"/>
              </a:solidFill>
              <a:latin typeface="Times New Roman" panose="02020603050405020304" pitchFamily="18" charset="0"/>
            </a:endParaRPr>
          </a:p>
        </p:txBody>
      </p:sp>
      <p:pic>
        <p:nvPicPr>
          <p:cNvPr id="83972" name="Picture 2051" descr="Go to fullsize image">
            <a:hlinkClick r:id="rId3"/>
            <a:extLst>
              <a:ext uri="{FF2B5EF4-FFF2-40B4-BE49-F238E27FC236}">
                <a16:creationId xmlns:a16="http://schemas.microsoft.com/office/drawing/2014/main" id="{11C846B1-5FC3-4BA6-8361-7DD7F428B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905000"/>
            <a:ext cx="17414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2053">
            <a:extLst>
              <a:ext uri="{FF2B5EF4-FFF2-40B4-BE49-F238E27FC236}">
                <a16:creationId xmlns:a16="http://schemas.microsoft.com/office/drawing/2014/main" id="{A29059E0-D11C-4E84-BB40-B411F3EC4081}"/>
              </a:ext>
            </a:extLst>
          </p:cNvPr>
          <p:cNvSpPr txBox="1">
            <a:spLocks noChangeArrowheads="1"/>
          </p:cNvSpPr>
          <p:nvPr/>
        </p:nvSpPr>
        <p:spPr bwMode="auto">
          <a:xfrm>
            <a:off x="8001000" y="1524000"/>
            <a:ext cx="2819400" cy="518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FF"/>
                </a:solidFill>
                <a:latin typeface="Times New Roman" pitchFamily="18" charset="0"/>
              </a:defRPr>
            </a:lvl1pPr>
            <a:lvl2pPr marL="742950" indent="-285750">
              <a:defRPr sz="1400">
                <a:solidFill>
                  <a:srgbClr val="FFFFFF"/>
                </a:solidFill>
                <a:latin typeface="Times New Roman" pitchFamily="18" charset="0"/>
              </a:defRPr>
            </a:lvl2pPr>
            <a:lvl3pPr marL="1143000" indent="-228600">
              <a:defRPr sz="1400">
                <a:solidFill>
                  <a:srgbClr val="FFFFFF"/>
                </a:solidFill>
                <a:latin typeface="Times New Roman" pitchFamily="18" charset="0"/>
              </a:defRPr>
            </a:lvl3pPr>
            <a:lvl4pPr marL="1600200" indent="-228600">
              <a:defRPr sz="1400">
                <a:solidFill>
                  <a:srgbClr val="FFFFFF"/>
                </a:solidFill>
                <a:latin typeface="Times New Roman" pitchFamily="18" charset="0"/>
              </a:defRPr>
            </a:lvl4pPr>
            <a:lvl5pPr marL="2057400" indent="-228600">
              <a:defRPr sz="1400">
                <a:solidFill>
                  <a:srgbClr val="FFFFFF"/>
                </a:solidFill>
                <a:latin typeface="Times New Roman" pitchFamily="18" charset="0"/>
              </a:defRPr>
            </a:lvl5pPr>
            <a:lvl6pPr marL="2514600" indent="-228600" eaLnBrk="0" fontAlgn="base" hangingPunct="0">
              <a:spcBef>
                <a:spcPct val="0"/>
              </a:spcBef>
              <a:spcAft>
                <a:spcPct val="0"/>
              </a:spcAft>
              <a:defRPr sz="1400">
                <a:solidFill>
                  <a:srgbClr val="FFFFFF"/>
                </a:solidFill>
                <a:latin typeface="Times New Roman" pitchFamily="18" charset="0"/>
              </a:defRPr>
            </a:lvl6pPr>
            <a:lvl7pPr marL="2971800" indent="-228600" eaLnBrk="0" fontAlgn="base" hangingPunct="0">
              <a:spcBef>
                <a:spcPct val="0"/>
              </a:spcBef>
              <a:spcAft>
                <a:spcPct val="0"/>
              </a:spcAft>
              <a:defRPr sz="1400">
                <a:solidFill>
                  <a:srgbClr val="FFFFFF"/>
                </a:solidFill>
                <a:latin typeface="Times New Roman" pitchFamily="18" charset="0"/>
              </a:defRPr>
            </a:lvl7pPr>
            <a:lvl8pPr marL="3429000" indent="-228600" eaLnBrk="0" fontAlgn="base" hangingPunct="0">
              <a:spcBef>
                <a:spcPct val="0"/>
              </a:spcBef>
              <a:spcAft>
                <a:spcPct val="0"/>
              </a:spcAft>
              <a:defRPr sz="1400">
                <a:solidFill>
                  <a:srgbClr val="FFFFFF"/>
                </a:solidFill>
                <a:latin typeface="Times New Roman" pitchFamily="18" charset="0"/>
              </a:defRPr>
            </a:lvl8pPr>
            <a:lvl9pPr marL="3886200" indent="-228600" eaLnBrk="0" fontAlgn="base" hangingPunct="0">
              <a:spcBef>
                <a:spcPct val="0"/>
              </a:spcBef>
              <a:spcAft>
                <a:spcPct val="0"/>
              </a:spcAft>
              <a:defRPr sz="1400">
                <a:solidFill>
                  <a:srgbClr val="FFFFFF"/>
                </a:solidFill>
                <a:latin typeface="Times New Roman" pitchFamily="18" charset="0"/>
              </a:defRPr>
            </a:lvl9pPr>
          </a:lstStyle>
          <a:p>
            <a:pPr marL="342900" indent="-342900" eaLnBrk="0" fontAlgn="base" hangingPunct="0">
              <a:spcBef>
                <a:spcPct val="20000"/>
              </a:spcBef>
              <a:spcAft>
                <a:spcPct val="0"/>
              </a:spcAft>
              <a:buClr>
                <a:srgbClr val="0066FF"/>
              </a:buClr>
              <a:buSzPct val="75000"/>
              <a:buFont typeface="Monotype Sorts" pitchFamily="2" charset="2"/>
              <a:buChar char="n"/>
              <a:defRPr/>
            </a:pPr>
            <a:r>
              <a:rPr kumimoji="1" lang="en-US" sz="2400" dirty="0">
                <a:effectLst>
                  <a:outerShdw blurRad="38100" dist="38100" dir="2700000" algn="tl">
                    <a:srgbClr val="000000"/>
                  </a:outerShdw>
                </a:effectLst>
                <a:latin typeface="Tahoma"/>
              </a:rPr>
              <a:t>Reducing Water Age and maintain water quality</a:t>
            </a:r>
          </a:p>
          <a:p>
            <a:pPr marL="342900" indent="-342900" eaLnBrk="0" fontAlgn="base" hangingPunct="0">
              <a:spcBef>
                <a:spcPct val="20000"/>
              </a:spcBef>
              <a:spcAft>
                <a:spcPct val="0"/>
              </a:spcAft>
              <a:buClr>
                <a:srgbClr val="0066FF"/>
              </a:buClr>
              <a:buSzPct val="75000"/>
              <a:buFont typeface="Monotype Sorts" pitchFamily="2" charset="2"/>
              <a:buChar char="n"/>
              <a:defRPr/>
            </a:pPr>
            <a:endParaRPr kumimoji="1" lang="en-US" sz="2400" dirty="0">
              <a:effectLst>
                <a:outerShdw blurRad="38100" dist="38100" dir="2700000" algn="tl">
                  <a:srgbClr val="000000"/>
                </a:outerShdw>
              </a:effectLst>
              <a:latin typeface="Tahoma"/>
            </a:endParaRPr>
          </a:p>
          <a:p>
            <a:pPr marL="342900" indent="-342900" eaLnBrk="0" fontAlgn="base" hangingPunct="0">
              <a:spcBef>
                <a:spcPct val="20000"/>
              </a:spcBef>
              <a:spcAft>
                <a:spcPct val="0"/>
              </a:spcAft>
              <a:buClr>
                <a:srgbClr val="0066FF"/>
              </a:buClr>
              <a:buSzPct val="75000"/>
              <a:buFont typeface="Monotype Sorts" pitchFamily="2" charset="2"/>
              <a:buChar char="n"/>
              <a:defRPr/>
            </a:pPr>
            <a:r>
              <a:rPr kumimoji="1" lang="en-US" sz="2400" dirty="0">
                <a:effectLst>
                  <a:outerShdw blurRad="38100" dist="38100" dir="2700000" algn="tl">
                    <a:srgbClr val="000000"/>
                  </a:outerShdw>
                </a:effectLst>
                <a:latin typeface="Tahoma"/>
              </a:rPr>
              <a:t>Increasing or Maintaining Disinfectant Residual</a:t>
            </a:r>
          </a:p>
          <a:p>
            <a:pPr marL="342900" indent="-342900" eaLnBrk="0" fontAlgn="base" hangingPunct="0">
              <a:spcBef>
                <a:spcPct val="20000"/>
              </a:spcBef>
              <a:spcAft>
                <a:spcPct val="0"/>
              </a:spcAft>
              <a:buClr>
                <a:srgbClr val="0066FF"/>
              </a:buClr>
              <a:buSzPct val="75000"/>
              <a:buFont typeface="Monotype Sorts" pitchFamily="2" charset="2"/>
              <a:buChar char="n"/>
              <a:defRPr/>
            </a:pPr>
            <a:endParaRPr kumimoji="1" lang="en-US" sz="2400" dirty="0">
              <a:effectLst>
                <a:outerShdw blurRad="38100" dist="38100" dir="2700000" algn="tl">
                  <a:srgbClr val="000000"/>
                </a:outerShdw>
              </a:effectLst>
              <a:latin typeface="Tahoma"/>
            </a:endParaRPr>
          </a:p>
          <a:p>
            <a:pPr marL="342900" indent="-342900" eaLnBrk="0" fontAlgn="base" hangingPunct="0">
              <a:spcBef>
                <a:spcPct val="20000"/>
              </a:spcBef>
              <a:spcAft>
                <a:spcPct val="0"/>
              </a:spcAft>
              <a:buClr>
                <a:srgbClr val="0066FF"/>
              </a:buClr>
              <a:buSzPct val="75000"/>
              <a:buFont typeface="Monotype Sorts" pitchFamily="2" charset="2"/>
              <a:buChar char="n"/>
              <a:defRPr/>
            </a:pPr>
            <a:r>
              <a:rPr kumimoji="1" lang="en-US" sz="2400" dirty="0">
                <a:effectLst>
                  <a:outerShdw blurRad="38100" dist="38100" dir="2700000" algn="tl">
                    <a:srgbClr val="000000"/>
                  </a:outerShdw>
                </a:effectLst>
                <a:latin typeface="Tahoma"/>
              </a:rPr>
              <a:t>Removing Sedimentation and Coloration</a:t>
            </a:r>
          </a:p>
        </p:txBody>
      </p:sp>
      <p:pic>
        <p:nvPicPr>
          <p:cNvPr id="83975" name="Picture 2054" descr="Image Preview">
            <a:hlinkClick r:id="rId5"/>
            <a:extLst>
              <a:ext uri="{FF2B5EF4-FFF2-40B4-BE49-F238E27FC236}">
                <a16:creationId xmlns:a16="http://schemas.microsoft.com/office/drawing/2014/main" id="{3F9E310C-52AE-4ECB-9D31-C15527542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0938" y="4421188"/>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1">
            <a:extLst>
              <a:ext uri="{FF2B5EF4-FFF2-40B4-BE49-F238E27FC236}">
                <a16:creationId xmlns:a16="http://schemas.microsoft.com/office/drawing/2014/main" id="{683CE659-67C5-4F93-9818-8252739E93C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60888" y="1695451"/>
            <a:ext cx="2151062"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fade">
                                      <p:cBhvr>
                                        <p:cTn id="7" dur="500"/>
                                        <p:tgtEl>
                                          <p:spTgt spid="49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9">
                                            <p:txEl>
                                              <p:pRg st="0" end="0"/>
                                            </p:txEl>
                                          </p:spTgt>
                                        </p:tgtEl>
                                        <p:attrNameLst>
                                          <p:attrName>style.visibility</p:attrName>
                                        </p:attrNameLst>
                                      </p:cBhvr>
                                      <p:to>
                                        <p:strVal val="visible"/>
                                      </p:to>
                                    </p:set>
                                    <p:animEffect transition="in" filter="fade">
                                      <p:cBhvr>
                                        <p:cTn id="12" dur="500"/>
                                        <p:tgtEl>
                                          <p:spTgt spid="491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59">
                                            <p:txEl>
                                              <p:pRg st="2" end="2"/>
                                            </p:txEl>
                                          </p:spTgt>
                                        </p:tgtEl>
                                        <p:attrNameLst>
                                          <p:attrName>style.visibility</p:attrName>
                                        </p:attrNameLst>
                                      </p:cBhvr>
                                      <p:to>
                                        <p:strVal val="visible"/>
                                      </p:to>
                                    </p:set>
                                    <p:animEffect transition="in" filter="fade">
                                      <p:cBhvr>
                                        <p:cTn id="17" dur="500"/>
                                        <p:tgtEl>
                                          <p:spTgt spid="491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159">
                                            <p:txEl>
                                              <p:pRg st="4" end="4"/>
                                            </p:txEl>
                                          </p:spTgt>
                                        </p:tgtEl>
                                        <p:attrNameLst>
                                          <p:attrName>style.visibility</p:attrName>
                                        </p:attrNameLst>
                                      </p:cBhvr>
                                      <p:to>
                                        <p:strVal val="visible"/>
                                      </p:to>
                                    </p:set>
                                    <p:animEffect transition="in" filter="fade">
                                      <p:cBhvr>
                                        <p:cTn id="22" dur="500"/>
                                        <p:tgtEl>
                                          <p:spTgt spid="491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E92317E7-D2D2-4410-A24D-DF7DA12E4880}"/>
              </a:ext>
            </a:extLst>
          </p:cNvPr>
          <p:cNvSpPr>
            <a:spLocks noGrp="1" noChangeArrowheads="1"/>
          </p:cNvSpPr>
          <p:nvPr>
            <p:ph type="title"/>
          </p:nvPr>
        </p:nvSpPr>
        <p:spPr>
          <a:xfrm>
            <a:off x="1981200" y="304800"/>
            <a:ext cx="7772400" cy="1143000"/>
          </a:xfrm>
        </p:spPr>
        <p:txBody>
          <a:bodyPr>
            <a:normAutofit fontScale="90000"/>
          </a:bodyPr>
          <a:lstStyle/>
          <a:p>
            <a:pPr>
              <a:defRPr/>
            </a:pPr>
            <a:r>
              <a:rPr lang="en-US" sz="4000" dirty="0">
                <a:solidFill>
                  <a:srgbClr val="FFFFFF"/>
                </a:solidFill>
              </a:rPr>
              <a:t>Problems Minimized </a:t>
            </a:r>
            <a:br>
              <a:rPr lang="en-US" sz="4000" dirty="0">
                <a:solidFill>
                  <a:srgbClr val="FFFFFF"/>
                </a:solidFill>
              </a:rPr>
            </a:br>
            <a:r>
              <a:rPr lang="en-US" sz="4000" dirty="0">
                <a:solidFill>
                  <a:srgbClr val="FFFFFF"/>
                </a:solidFill>
              </a:rPr>
              <a:t>by Water System Flushing</a:t>
            </a:r>
            <a:r>
              <a:rPr lang="en-US" sz="3200" dirty="0">
                <a:solidFill>
                  <a:srgbClr val="FFFFFF"/>
                </a:solidFill>
              </a:rPr>
              <a:t> </a:t>
            </a:r>
          </a:p>
        </p:txBody>
      </p:sp>
      <p:sp>
        <p:nvSpPr>
          <p:cNvPr id="220163" name="Rectangle 3">
            <a:extLst>
              <a:ext uri="{FF2B5EF4-FFF2-40B4-BE49-F238E27FC236}">
                <a16:creationId xmlns:a16="http://schemas.microsoft.com/office/drawing/2014/main" id="{4F72407C-D3EC-4C2F-8E15-48F4CF6F11C1}"/>
              </a:ext>
            </a:extLst>
          </p:cNvPr>
          <p:cNvSpPr>
            <a:spLocks noGrp="1" noChangeArrowheads="1"/>
          </p:cNvSpPr>
          <p:nvPr>
            <p:ph idx="1"/>
          </p:nvPr>
        </p:nvSpPr>
        <p:spPr>
          <a:xfrm>
            <a:off x="923925" y="1472541"/>
            <a:ext cx="10315575" cy="4842534"/>
          </a:xfrm>
        </p:spPr>
        <p:txBody>
          <a:bodyPr>
            <a:normAutofit lnSpcReduction="10000"/>
          </a:bodyPr>
          <a:lstStyle/>
          <a:p>
            <a:pPr algn="just">
              <a:lnSpc>
                <a:spcPct val="90000"/>
              </a:lnSpc>
              <a:spcBef>
                <a:spcPct val="0"/>
              </a:spcBef>
              <a:buClr>
                <a:srgbClr val="FFFFFF"/>
              </a:buClr>
              <a:defRPr/>
            </a:pPr>
            <a:r>
              <a:rPr lang="en-US" sz="2200" dirty="0">
                <a:solidFill>
                  <a:srgbClr val="FFFFFF"/>
                </a:solidFill>
                <a:latin typeface="Times New Roman" pitchFamily="18" charset="0"/>
              </a:rPr>
              <a:t>Water that stands still, moves slowly, or does not circulate in water mains eventually</a:t>
            </a:r>
          </a:p>
          <a:p>
            <a:pPr algn="just">
              <a:lnSpc>
                <a:spcPct val="90000"/>
              </a:lnSpc>
              <a:spcBef>
                <a:spcPct val="0"/>
              </a:spcBef>
              <a:buClr>
                <a:srgbClr val="FFFFFF"/>
              </a:buClr>
              <a:defRPr/>
            </a:pPr>
            <a:r>
              <a:rPr lang="en-US" sz="2200" dirty="0">
                <a:solidFill>
                  <a:srgbClr val="FFFFFF"/>
                </a:solidFill>
                <a:latin typeface="Times New Roman" pitchFamily="18" charset="0"/>
              </a:rPr>
              <a:t> </a:t>
            </a:r>
            <a:r>
              <a:rPr lang="en-US" sz="2200" dirty="0">
                <a:solidFill>
                  <a:srgbClr val="FFFF00"/>
                </a:solidFill>
                <a:latin typeface="Times New Roman" pitchFamily="18" charset="0"/>
              </a:rPr>
              <a:t>loses disinfection residuals. </a:t>
            </a:r>
          </a:p>
          <a:p>
            <a:pPr algn="just">
              <a:lnSpc>
                <a:spcPct val="90000"/>
              </a:lnSpc>
              <a:spcBef>
                <a:spcPct val="0"/>
              </a:spcBef>
              <a:buClr>
                <a:srgbClr val="FFFFFF"/>
              </a:buClr>
              <a:defRPr/>
            </a:pPr>
            <a:r>
              <a:rPr lang="en-US" sz="2200" dirty="0">
                <a:solidFill>
                  <a:srgbClr val="FFFFFF"/>
                </a:solidFill>
                <a:latin typeface="Times New Roman" pitchFamily="18" charset="0"/>
              </a:rPr>
              <a:t>With inadequate disinfectant residuals, bacterial growth </a:t>
            </a:r>
          </a:p>
          <a:p>
            <a:pPr algn="just">
              <a:lnSpc>
                <a:spcPct val="90000"/>
              </a:lnSpc>
              <a:spcBef>
                <a:spcPct val="0"/>
              </a:spcBef>
              <a:buClr>
                <a:srgbClr val="FFFFFF"/>
              </a:buClr>
              <a:defRPr/>
            </a:pPr>
            <a:r>
              <a:rPr lang="en-US" sz="2200" dirty="0">
                <a:solidFill>
                  <a:srgbClr val="FFFF00"/>
                </a:solidFill>
                <a:latin typeface="Times New Roman" pitchFamily="18" charset="0"/>
              </a:rPr>
              <a:t>increases in the water distribution system.</a:t>
            </a:r>
            <a:r>
              <a:rPr lang="en-US" sz="2200" dirty="0">
                <a:solidFill>
                  <a:srgbClr val="002060"/>
                </a:solidFill>
                <a:latin typeface="Times New Roman" pitchFamily="18" charset="0"/>
              </a:rPr>
              <a:t> </a:t>
            </a:r>
          </a:p>
          <a:p>
            <a:pPr algn="just">
              <a:lnSpc>
                <a:spcPct val="90000"/>
              </a:lnSpc>
              <a:spcBef>
                <a:spcPct val="0"/>
              </a:spcBef>
              <a:buClr>
                <a:srgbClr val="FFFFFF"/>
              </a:buClr>
              <a:defRPr/>
            </a:pPr>
            <a:r>
              <a:rPr lang="en-US" sz="2200" dirty="0">
                <a:solidFill>
                  <a:srgbClr val="FFFFFF"/>
                </a:solidFill>
                <a:latin typeface="Times New Roman" pitchFamily="18" charset="0"/>
              </a:rPr>
              <a:t>Excessive bacterial growth leads to </a:t>
            </a:r>
          </a:p>
          <a:p>
            <a:pPr algn="just">
              <a:lnSpc>
                <a:spcPct val="90000"/>
              </a:lnSpc>
              <a:spcBef>
                <a:spcPct val="0"/>
              </a:spcBef>
              <a:buClr>
                <a:srgbClr val="FFFFFF"/>
              </a:buClr>
              <a:defRPr/>
            </a:pPr>
            <a:r>
              <a:rPr lang="en-US" sz="2200" dirty="0">
                <a:solidFill>
                  <a:srgbClr val="FFFF00"/>
                </a:solidFill>
                <a:latin typeface="Times New Roman" pitchFamily="18" charset="0"/>
              </a:rPr>
              <a:t>color and taste and odor complaints from customers. </a:t>
            </a:r>
          </a:p>
          <a:p>
            <a:pPr algn="just">
              <a:lnSpc>
                <a:spcPct val="90000"/>
              </a:lnSpc>
              <a:spcBef>
                <a:spcPct val="0"/>
              </a:spcBef>
              <a:buClr>
                <a:srgbClr val="FFFFFF"/>
              </a:buClr>
              <a:defRPr/>
            </a:pPr>
            <a:r>
              <a:rPr lang="en-US" sz="2200" dirty="0">
                <a:solidFill>
                  <a:srgbClr val="FFFFFF"/>
                </a:solidFill>
                <a:latin typeface="Times New Roman" pitchFamily="18" charset="0"/>
              </a:rPr>
              <a:t>Bacterial growth results in </a:t>
            </a:r>
          </a:p>
          <a:p>
            <a:pPr algn="just">
              <a:lnSpc>
                <a:spcPct val="90000"/>
              </a:lnSpc>
              <a:spcBef>
                <a:spcPct val="0"/>
              </a:spcBef>
              <a:buClr>
                <a:srgbClr val="FFFFFF"/>
              </a:buClr>
              <a:defRPr/>
            </a:pPr>
            <a:r>
              <a:rPr lang="en-US" sz="2200" dirty="0">
                <a:solidFill>
                  <a:srgbClr val="FFFF00"/>
                </a:solidFill>
                <a:latin typeface="Times New Roman" pitchFamily="18" charset="0"/>
              </a:rPr>
              <a:t>corrosion problems</a:t>
            </a:r>
          </a:p>
          <a:p>
            <a:pPr algn="just">
              <a:lnSpc>
                <a:spcPct val="90000"/>
              </a:lnSpc>
              <a:spcBef>
                <a:spcPct val="0"/>
              </a:spcBef>
              <a:buClr>
                <a:srgbClr val="FFFFFF"/>
              </a:buClr>
              <a:defRPr/>
            </a:pPr>
            <a:r>
              <a:rPr lang="en-US" sz="2200" dirty="0">
                <a:solidFill>
                  <a:srgbClr val="FFFFFF"/>
                </a:solidFill>
                <a:latin typeface="Times New Roman" pitchFamily="18" charset="0"/>
              </a:rPr>
              <a:t>Coliform bacteria and water borne pathogens survive longer and the public’s health is compromised when stagnant water loses its </a:t>
            </a:r>
          </a:p>
          <a:p>
            <a:pPr algn="just">
              <a:lnSpc>
                <a:spcPct val="90000"/>
              </a:lnSpc>
              <a:spcBef>
                <a:spcPct val="0"/>
              </a:spcBef>
              <a:buClr>
                <a:srgbClr val="FFFFFF"/>
              </a:buClr>
              <a:defRPr/>
            </a:pPr>
            <a:r>
              <a:rPr lang="en-US" sz="2200" dirty="0">
                <a:solidFill>
                  <a:srgbClr val="FFFF00"/>
                </a:solidFill>
                <a:latin typeface="Times New Roman" pitchFamily="18" charset="0"/>
              </a:rPr>
              <a:t>disinfectant residual. </a:t>
            </a:r>
          </a:p>
          <a:p>
            <a:pPr algn="just">
              <a:lnSpc>
                <a:spcPct val="90000"/>
              </a:lnSpc>
              <a:spcBef>
                <a:spcPct val="0"/>
              </a:spcBef>
              <a:buClr>
                <a:srgbClr val="FFFFFF"/>
              </a:buClr>
              <a:defRPr/>
            </a:pPr>
            <a:r>
              <a:rPr lang="en-US" sz="2200" dirty="0">
                <a:solidFill>
                  <a:srgbClr val="FFFFFF"/>
                </a:solidFill>
                <a:latin typeface="Times New Roman" pitchFamily="18" charset="0"/>
              </a:rPr>
              <a:t>Suspended matter that contains organic material settles in the main further compromising </a:t>
            </a:r>
          </a:p>
          <a:p>
            <a:pPr algn="just">
              <a:lnSpc>
                <a:spcPct val="90000"/>
              </a:lnSpc>
              <a:spcBef>
                <a:spcPct val="0"/>
              </a:spcBef>
              <a:buClr>
                <a:srgbClr val="FFFFFF"/>
              </a:buClr>
              <a:defRPr/>
            </a:pPr>
            <a:r>
              <a:rPr lang="en-US" sz="2200" dirty="0">
                <a:solidFill>
                  <a:srgbClr val="FFFF00"/>
                </a:solidFill>
                <a:latin typeface="Times New Roman" pitchFamily="18" charset="0"/>
              </a:rPr>
              <a:t>the ability to maintain disinfectant residual </a:t>
            </a:r>
          </a:p>
          <a:p>
            <a:pPr algn="just">
              <a:lnSpc>
                <a:spcPct val="90000"/>
              </a:lnSpc>
              <a:spcBef>
                <a:spcPct val="0"/>
              </a:spcBef>
              <a:buClr>
                <a:srgbClr val="FFFFFF"/>
              </a:buClr>
              <a:defRPr/>
            </a:pPr>
            <a:r>
              <a:rPr lang="en-US" sz="2200" dirty="0">
                <a:solidFill>
                  <a:srgbClr val="FFFFFF"/>
                </a:solidFill>
                <a:latin typeface="Times New Roman" pitchFamily="18" charset="0"/>
              </a:rPr>
              <a:t>Water with a long detention time results in </a:t>
            </a:r>
          </a:p>
          <a:p>
            <a:pPr algn="just">
              <a:lnSpc>
                <a:spcPct val="90000"/>
              </a:lnSpc>
              <a:spcBef>
                <a:spcPct val="0"/>
              </a:spcBef>
              <a:buClr>
                <a:srgbClr val="FFFFFF"/>
              </a:buClr>
              <a:defRPr/>
            </a:pPr>
            <a:r>
              <a:rPr lang="en-US" sz="2200" dirty="0">
                <a:solidFill>
                  <a:srgbClr val="FFFF00"/>
                </a:solidFill>
                <a:latin typeface="Times New Roman" pitchFamily="18" charset="0"/>
              </a:rPr>
              <a:t>higher concentrations of regulated disinfection by-products</a:t>
            </a:r>
          </a:p>
          <a:p>
            <a:pPr>
              <a:lnSpc>
                <a:spcPct val="90000"/>
              </a:lnSpc>
              <a:defRPr/>
            </a:pPr>
            <a:endParaRPr lang="en-US" sz="2000" b="1" dirty="0">
              <a:solidFill>
                <a:srgbClr val="FFFFFF"/>
              </a:solidFill>
              <a:latin typeface="Times New Roman" pitchFamily="18" charset="0"/>
            </a:endParaRPr>
          </a:p>
        </p:txBody>
      </p:sp>
      <p:sp>
        <p:nvSpPr>
          <p:cNvPr id="86018" name="Slide Number Placeholder 5">
            <a:extLst>
              <a:ext uri="{FF2B5EF4-FFF2-40B4-BE49-F238E27FC236}">
                <a16:creationId xmlns:a16="http://schemas.microsoft.com/office/drawing/2014/main" id="{0D935C2C-F9F0-4FE2-919C-0F16780FDA58}"/>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DC612B39-2AAB-42E0-90B9-FC0BBCB07038}"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8</a:t>
            </a:fld>
            <a:endParaRPr kumimoji="0" lang="en-US" altLang="en-US" sz="1400">
              <a:solidFill>
                <a:srgbClr val="CCEC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163">
                                            <p:txEl>
                                              <p:pRg st="0" end="0"/>
                                            </p:txEl>
                                          </p:spTgt>
                                        </p:tgtEl>
                                        <p:attrNameLst>
                                          <p:attrName>style.visibility</p:attrName>
                                        </p:attrNameLst>
                                      </p:cBhvr>
                                      <p:to>
                                        <p:strVal val="visible"/>
                                      </p:to>
                                    </p:set>
                                    <p:animEffect transition="in" filter="fade">
                                      <p:cBhvr>
                                        <p:cTn id="7" dur="500"/>
                                        <p:tgtEl>
                                          <p:spTgt spid="220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163">
                                            <p:txEl>
                                              <p:pRg st="1" end="1"/>
                                            </p:txEl>
                                          </p:spTgt>
                                        </p:tgtEl>
                                        <p:attrNameLst>
                                          <p:attrName>style.visibility</p:attrName>
                                        </p:attrNameLst>
                                      </p:cBhvr>
                                      <p:to>
                                        <p:strVal val="visible"/>
                                      </p:to>
                                    </p:set>
                                    <p:animEffect transition="in" filter="fade">
                                      <p:cBhvr>
                                        <p:cTn id="12" dur="500"/>
                                        <p:tgtEl>
                                          <p:spTgt spid="2201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0163">
                                            <p:txEl>
                                              <p:pRg st="2" end="2"/>
                                            </p:txEl>
                                          </p:spTgt>
                                        </p:tgtEl>
                                        <p:attrNameLst>
                                          <p:attrName>style.visibility</p:attrName>
                                        </p:attrNameLst>
                                      </p:cBhvr>
                                      <p:to>
                                        <p:strVal val="visible"/>
                                      </p:to>
                                    </p:set>
                                    <p:animEffect transition="in" filter="fade">
                                      <p:cBhvr>
                                        <p:cTn id="17" dur="500"/>
                                        <p:tgtEl>
                                          <p:spTgt spid="2201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0163">
                                            <p:txEl>
                                              <p:pRg st="3" end="3"/>
                                            </p:txEl>
                                          </p:spTgt>
                                        </p:tgtEl>
                                        <p:attrNameLst>
                                          <p:attrName>style.visibility</p:attrName>
                                        </p:attrNameLst>
                                      </p:cBhvr>
                                      <p:to>
                                        <p:strVal val="visible"/>
                                      </p:to>
                                    </p:set>
                                    <p:animEffect transition="in" filter="fade">
                                      <p:cBhvr>
                                        <p:cTn id="22" dur="500"/>
                                        <p:tgtEl>
                                          <p:spTgt spid="2201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0163">
                                            <p:txEl>
                                              <p:pRg st="4" end="4"/>
                                            </p:txEl>
                                          </p:spTgt>
                                        </p:tgtEl>
                                        <p:attrNameLst>
                                          <p:attrName>style.visibility</p:attrName>
                                        </p:attrNameLst>
                                      </p:cBhvr>
                                      <p:to>
                                        <p:strVal val="visible"/>
                                      </p:to>
                                    </p:set>
                                    <p:animEffect transition="in" filter="fade">
                                      <p:cBhvr>
                                        <p:cTn id="27" dur="500"/>
                                        <p:tgtEl>
                                          <p:spTgt spid="2201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0163">
                                            <p:txEl>
                                              <p:pRg st="5" end="5"/>
                                            </p:txEl>
                                          </p:spTgt>
                                        </p:tgtEl>
                                        <p:attrNameLst>
                                          <p:attrName>style.visibility</p:attrName>
                                        </p:attrNameLst>
                                      </p:cBhvr>
                                      <p:to>
                                        <p:strVal val="visible"/>
                                      </p:to>
                                    </p:set>
                                    <p:animEffect transition="in" filter="fade">
                                      <p:cBhvr>
                                        <p:cTn id="32" dur="500"/>
                                        <p:tgtEl>
                                          <p:spTgt spid="2201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0163">
                                            <p:txEl>
                                              <p:pRg st="6" end="6"/>
                                            </p:txEl>
                                          </p:spTgt>
                                        </p:tgtEl>
                                        <p:attrNameLst>
                                          <p:attrName>style.visibility</p:attrName>
                                        </p:attrNameLst>
                                      </p:cBhvr>
                                      <p:to>
                                        <p:strVal val="visible"/>
                                      </p:to>
                                    </p:set>
                                    <p:animEffect transition="in" filter="fade">
                                      <p:cBhvr>
                                        <p:cTn id="37" dur="500"/>
                                        <p:tgtEl>
                                          <p:spTgt spid="2201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0163">
                                            <p:txEl>
                                              <p:pRg st="7" end="7"/>
                                            </p:txEl>
                                          </p:spTgt>
                                        </p:tgtEl>
                                        <p:attrNameLst>
                                          <p:attrName>style.visibility</p:attrName>
                                        </p:attrNameLst>
                                      </p:cBhvr>
                                      <p:to>
                                        <p:strVal val="visible"/>
                                      </p:to>
                                    </p:set>
                                    <p:animEffect transition="in" filter="fade">
                                      <p:cBhvr>
                                        <p:cTn id="42" dur="500"/>
                                        <p:tgtEl>
                                          <p:spTgt spid="22016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0163">
                                            <p:txEl>
                                              <p:pRg st="8" end="8"/>
                                            </p:txEl>
                                          </p:spTgt>
                                        </p:tgtEl>
                                        <p:attrNameLst>
                                          <p:attrName>style.visibility</p:attrName>
                                        </p:attrNameLst>
                                      </p:cBhvr>
                                      <p:to>
                                        <p:strVal val="visible"/>
                                      </p:to>
                                    </p:set>
                                    <p:animEffect transition="in" filter="fade">
                                      <p:cBhvr>
                                        <p:cTn id="47" dur="500"/>
                                        <p:tgtEl>
                                          <p:spTgt spid="22016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0163">
                                            <p:txEl>
                                              <p:pRg st="9" end="9"/>
                                            </p:txEl>
                                          </p:spTgt>
                                        </p:tgtEl>
                                        <p:attrNameLst>
                                          <p:attrName>style.visibility</p:attrName>
                                        </p:attrNameLst>
                                      </p:cBhvr>
                                      <p:to>
                                        <p:strVal val="visible"/>
                                      </p:to>
                                    </p:set>
                                    <p:animEffect transition="in" filter="fade">
                                      <p:cBhvr>
                                        <p:cTn id="52" dur="500"/>
                                        <p:tgtEl>
                                          <p:spTgt spid="22016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0163">
                                            <p:txEl>
                                              <p:pRg st="10" end="10"/>
                                            </p:txEl>
                                          </p:spTgt>
                                        </p:tgtEl>
                                        <p:attrNameLst>
                                          <p:attrName>style.visibility</p:attrName>
                                        </p:attrNameLst>
                                      </p:cBhvr>
                                      <p:to>
                                        <p:strVal val="visible"/>
                                      </p:to>
                                    </p:set>
                                    <p:animEffect transition="in" filter="fade">
                                      <p:cBhvr>
                                        <p:cTn id="57" dur="500"/>
                                        <p:tgtEl>
                                          <p:spTgt spid="22016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0163">
                                            <p:txEl>
                                              <p:pRg st="11" end="11"/>
                                            </p:txEl>
                                          </p:spTgt>
                                        </p:tgtEl>
                                        <p:attrNameLst>
                                          <p:attrName>style.visibility</p:attrName>
                                        </p:attrNameLst>
                                      </p:cBhvr>
                                      <p:to>
                                        <p:strVal val="visible"/>
                                      </p:to>
                                    </p:set>
                                    <p:animEffect transition="in" filter="fade">
                                      <p:cBhvr>
                                        <p:cTn id="62" dur="500"/>
                                        <p:tgtEl>
                                          <p:spTgt spid="22016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0163">
                                            <p:txEl>
                                              <p:pRg st="12" end="12"/>
                                            </p:txEl>
                                          </p:spTgt>
                                        </p:tgtEl>
                                        <p:attrNameLst>
                                          <p:attrName>style.visibility</p:attrName>
                                        </p:attrNameLst>
                                      </p:cBhvr>
                                      <p:to>
                                        <p:strVal val="visible"/>
                                      </p:to>
                                    </p:set>
                                    <p:animEffect transition="in" filter="fade">
                                      <p:cBhvr>
                                        <p:cTn id="67" dur="500"/>
                                        <p:tgtEl>
                                          <p:spTgt spid="22016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0163">
                                            <p:txEl>
                                              <p:pRg st="13" end="13"/>
                                            </p:txEl>
                                          </p:spTgt>
                                        </p:tgtEl>
                                        <p:attrNameLst>
                                          <p:attrName>style.visibility</p:attrName>
                                        </p:attrNameLst>
                                      </p:cBhvr>
                                      <p:to>
                                        <p:strVal val="visible"/>
                                      </p:to>
                                    </p:set>
                                    <p:animEffect transition="in" filter="fade">
                                      <p:cBhvr>
                                        <p:cTn id="72" dur="500"/>
                                        <p:tgtEl>
                                          <p:spTgt spid="22016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0431DF90-A669-42EE-9B3B-536E1D9F5F06}"/>
              </a:ext>
            </a:extLst>
          </p:cNvPr>
          <p:cNvSpPr>
            <a:spLocks noGrp="1" noChangeArrowheads="1"/>
          </p:cNvSpPr>
          <p:nvPr>
            <p:ph type="title"/>
          </p:nvPr>
        </p:nvSpPr>
        <p:spPr>
          <a:xfrm>
            <a:off x="1828800" y="381000"/>
            <a:ext cx="7772400" cy="1143000"/>
          </a:xfrm>
        </p:spPr>
        <p:txBody>
          <a:bodyPr/>
          <a:lstStyle/>
          <a:p>
            <a:pPr>
              <a:defRPr/>
            </a:pPr>
            <a:r>
              <a:rPr lang="en-US" dirty="0">
                <a:solidFill>
                  <a:srgbClr val="FFFFFF"/>
                </a:solidFill>
              </a:rPr>
              <a:t>Determining the Correct Amount of Water to Flush</a:t>
            </a:r>
          </a:p>
        </p:txBody>
      </p:sp>
      <p:sp>
        <p:nvSpPr>
          <p:cNvPr id="90114" name="Slide Number Placeholder 4">
            <a:extLst>
              <a:ext uri="{FF2B5EF4-FFF2-40B4-BE49-F238E27FC236}">
                <a16:creationId xmlns:a16="http://schemas.microsoft.com/office/drawing/2014/main" id="{0ECBD61C-F2FC-4D2F-A592-71D1E8A3FBBB}"/>
              </a:ext>
            </a:extLst>
          </p:cNvPr>
          <p:cNvSpPr>
            <a:spLocks noGrp="1"/>
          </p:cNvSpPr>
          <p:nvPr>
            <p:ph type="sldNum" sz="quarter" idx="12"/>
          </p:nvPr>
        </p:nvSpPr>
        <p:spPr>
          <a:noFill/>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fld id="{3872A132-2F04-4466-9B3D-E073895D7858}" type="slidenum">
              <a:rPr kumimoji="0" lang="en-US" altLang="en-US" sz="1400">
                <a:solidFill>
                  <a:srgbClr val="CCECFF"/>
                </a:solidFill>
                <a:latin typeface="Times New Roman" panose="02020603050405020304" pitchFamily="18" charset="0"/>
              </a:rPr>
              <a:pPr eaLnBrk="0" fontAlgn="base" hangingPunct="0">
                <a:spcBef>
                  <a:spcPct val="50000"/>
                </a:spcBef>
                <a:spcAft>
                  <a:spcPct val="0"/>
                </a:spcAft>
                <a:buClrTx/>
                <a:buSzTx/>
                <a:buNone/>
              </a:pPr>
              <a:t>9</a:t>
            </a:fld>
            <a:endParaRPr kumimoji="0" lang="en-US" altLang="en-US" sz="1400">
              <a:solidFill>
                <a:srgbClr val="CCECFF"/>
              </a:solidFill>
              <a:latin typeface="Times New Roman" panose="02020603050405020304" pitchFamily="18" charset="0"/>
            </a:endParaRPr>
          </a:p>
        </p:txBody>
      </p:sp>
      <p:sp>
        <p:nvSpPr>
          <p:cNvPr id="90116" name="Rectangle 3">
            <a:extLst>
              <a:ext uri="{FF2B5EF4-FFF2-40B4-BE49-F238E27FC236}">
                <a16:creationId xmlns:a16="http://schemas.microsoft.com/office/drawing/2014/main" id="{22FE36D9-834A-47A5-BA37-68F3CBEBAB0F}"/>
              </a:ext>
            </a:extLst>
          </p:cNvPr>
          <p:cNvSpPr>
            <a:spLocks noChangeArrowheads="1"/>
          </p:cNvSpPr>
          <p:nvPr/>
        </p:nvSpPr>
        <p:spPr bwMode="auto">
          <a:xfrm>
            <a:off x="5067300" y="2595564"/>
            <a:ext cx="914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endParaRPr kumimoji="0" lang="en-US" altLang="en-US" sz="1400">
              <a:solidFill>
                <a:srgbClr val="FFFFFF"/>
              </a:solidFill>
              <a:latin typeface="Times New Roman" panose="02020603050405020304" pitchFamily="18" charset="0"/>
            </a:endParaRPr>
          </a:p>
        </p:txBody>
      </p:sp>
      <p:pic>
        <p:nvPicPr>
          <p:cNvPr id="90117" name="Picture 4" descr="http://www.wateronline.com/crlive/files/Images/7E70AEA7-2A8C-4D43-84C9-726483E6F863/9700main.jpg">
            <a:extLst>
              <a:ext uri="{FF2B5EF4-FFF2-40B4-BE49-F238E27FC236}">
                <a16:creationId xmlns:a16="http://schemas.microsoft.com/office/drawing/2014/main" id="{91D4909D-AD01-4EB1-9AF7-9E21B8FC4CB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76400" y="1524000"/>
            <a:ext cx="20574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 Box 5">
            <a:extLst>
              <a:ext uri="{FF2B5EF4-FFF2-40B4-BE49-F238E27FC236}">
                <a16:creationId xmlns:a16="http://schemas.microsoft.com/office/drawing/2014/main" id="{461A98BA-F49C-42EA-8F95-D5D38003A36D}"/>
              </a:ext>
            </a:extLst>
          </p:cNvPr>
          <p:cNvSpPr txBox="1">
            <a:spLocks noChangeArrowheads="1"/>
          </p:cNvSpPr>
          <p:nvPr/>
        </p:nvSpPr>
        <p:spPr bwMode="auto">
          <a:xfrm>
            <a:off x="5410200" y="1204913"/>
            <a:ext cx="47244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kumimoji="0" lang="en-US" altLang="en-US" sz="1800" dirty="0">
                <a:solidFill>
                  <a:srgbClr val="CCECFF"/>
                </a:solidFill>
                <a:latin typeface="Times New Roman" panose="02020603050405020304" pitchFamily="18" charset="0"/>
                <a:cs typeface="Times New Roman" panose="02020603050405020304" pitchFamily="18" charset="0"/>
              </a:rPr>
              <a:t> </a:t>
            </a:r>
          </a:p>
          <a:p>
            <a:pPr eaLnBrk="0" fontAlgn="base" hangingPunct="0">
              <a:spcBef>
                <a:spcPct val="50000"/>
              </a:spcBef>
              <a:spcAft>
                <a:spcPct val="0"/>
              </a:spcAft>
              <a:buClrTx/>
              <a:buSzTx/>
              <a:buNone/>
            </a:pPr>
            <a:r>
              <a:rPr kumimoji="0" lang="en-US" altLang="en-US" sz="2400" dirty="0">
                <a:solidFill>
                  <a:srgbClr val="FFFFFF"/>
                </a:solidFill>
                <a:latin typeface="Times New Roman" panose="02020603050405020304" pitchFamily="18" charset="0"/>
                <a:cs typeface="Times New Roman" panose="02020603050405020304" pitchFamily="18" charset="0"/>
              </a:rPr>
              <a:t>Methods of Flushing Fire Hydrants for Maintaining Chlorine or Chloramine Residuals</a:t>
            </a:r>
            <a:r>
              <a:rPr kumimoji="0" lang="en-US" altLang="en-US" sz="2400" dirty="0">
                <a:solidFill>
                  <a:srgbClr val="FFFFFF"/>
                </a:solidFill>
                <a:latin typeface="Times New Roman" panose="02020603050405020304" pitchFamily="18" charset="0"/>
              </a:rPr>
              <a:t> </a:t>
            </a:r>
          </a:p>
        </p:txBody>
      </p:sp>
      <p:sp>
        <p:nvSpPr>
          <p:cNvPr id="50183" name="Text Box 6">
            <a:extLst>
              <a:ext uri="{FF2B5EF4-FFF2-40B4-BE49-F238E27FC236}">
                <a16:creationId xmlns:a16="http://schemas.microsoft.com/office/drawing/2014/main" id="{26BFEF83-13E8-4990-B78C-9426E93B3E98}"/>
              </a:ext>
            </a:extLst>
          </p:cNvPr>
          <p:cNvSpPr txBox="1">
            <a:spLocks noChangeArrowheads="1"/>
          </p:cNvSpPr>
          <p:nvPr/>
        </p:nvSpPr>
        <p:spPr bwMode="auto">
          <a:xfrm>
            <a:off x="5334000" y="2971800"/>
            <a:ext cx="46101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1400">
                <a:solidFill>
                  <a:srgbClr val="FFFFFF"/>
                </a:solidFill>
                <a:latin typeface="Times New Roman" pitchFamily="18" charset="0"/>
              </a:defRPr>
            </a:lvl1pPr>
            <a:lvl2pPr marL="742950" indent="-285750">
              <a:defRPr sz="1400">
                <a:solidFill>
                  <a:srgbClr val="FFFFFF"/>
                </a:solidFill>
                <a:latin typeface="Times New Roman" pitchFamily="18" charset="0"/>
              </a:defRPr>
            </a:lvl2pPr>
            <a:lvl3pPr marL="1143000" indent="-228600">
              <a:defRPr sz="1400">
                <a:solidFill>
                  <a:srgbClr val="FFFFFF"/>
                </a:solidFill>
                <a:latin typeface="Times New Roman" pitchFamily="18" charset="0"/>
              </a:defRPr>
            </a:lvl3pPr>
            <a:lvl4pPr marL="1600200" indent="-228600">
              <a:defRPr sz="1400">
                <a:solidFill>
                  <a:srgbClr val="FFFFFF"/>
                </a:solidFill>
                <a:latin typeface="Times New Roman" pitchFamily="18" charset="0"/>
              </a:defRPr>
            </a:lvl4pPr>
            <a:lvl5pPr marL="2057400" indent="-228600">
              <a:defRPr sz="1400">
                <a:solidFill>
                  <a:srgbClr val="FFFFFF"/>
                </a:solidFill>
                <a:latin typeface="Times New Roman" pitchFamily="18" charset="0"/>
              </a:defRPr>
            </a:lvl5pPr>
            <a:lvl6pPr marL="2514600" indent="-228600" eaLnBrk="0" fontAlgn="base" hangingPunct="0">
              <a:spcBef>
                <a:spcPct val="0"/>
              </a:spcBef>
              <a:spcAft>
                <a:spcPct val="0"/>
              </a:spcAft>
              <a:defRPr sz="1400">
                <a:solidFill>
                  <a:srgbClr val="FFFFFF"/>
                </a:solidFill>
                <a:latin typeface="Times New Roman" pitchFamily="18" charset="0"/>
              </a:defRPr>
            </a:lvl6pPr>
            <a:lvl7pPr marL="2971800" indent="-228600" eaLnBrk="0" fontAlgn="base" hangingPunct="0">
              <a:spcBef>
                <a:spcPct val="0"/>
              </a:spcBef>
              <a:spcAft>
                <a:spcPct val="0"/>
              </a:spcAft>
              <a:defRPr sz="1400">
                <a:solidFill>
                  <a:srgbClr val="FFFFFF"/>
                </a:solidFill>
                <a:latin typeface="Times New Roman" pitchFamily="18" charset="0"/>
              </a:defRPr>
            </a:lvl7pPr>
            <a:lvl8pPr marL="3429000" indent="-228600" eaLnBrk="0" fontAlgn="base" hangingPunct="0">
              <a:spcBef>
                <a:spcPct val="0"/>
              </a:spcBef>
              <a:spcAft>
                <a:spcPct val="0"/>
              </a:spcAft>
              <a:defRPr sz="1400">
                <a:solidFill>
                  <a:srgbClr val="FFFFFF"/>
                </a:solidFill>
                <a:latin typeface="Times New Roman" pitchFamily="18" charset="0"/>
              </a:defRPr>
            </a:lvl8pPr>
            <a:lvl9pPr marL="3886200" indent="-228600" eaLnBrk="0" fontAlgn="base" hangingPunct="0">
              <a:spcBef>
                <a:spcPct val="0"/>
              </a:spcBef>
              <a:spcAft>
                <a:spcPct val="0"/>
              </a:spcAft>
              <a:defRPr sz="1400">
                <a:solidFill>
                  <a:srgbClr val="FFFFFF"/>
                </a:solidFill>
                <a:latin typeface="Times New Roman" pitchFamily="18" charset="0"/>
              </a:defRPr>
            </a:lvl9pPr>
          </a:lstStyle>
          <a:p>
            <a:pPr eaLnBrk="0" fontAlgn="base" hangingPunct="0">
              <a:spcAft>
                <a:spcPts val="1200"/>
              </a:spcAft>
              <a:buFont typeface="+mj-lt"/>
              <a:buAutoNum type="arabicPeriod"/>
              <a:defRPr/>
            </a:pPr>
            <a:r>
              <a:rPr lang="en-US" sz="2000" dirty="0">
                <a:effectLst>
                  <a:outerShdw blurRad="38100" dist="38100" dir="2700000" algn="tl">
                    <a:srgbClr val="000000">
                      <a:alpha val="43137"/>
                    </a:srgbClr>
                  </a:outerShdw>
                </a:effectLst>
                <a:cs typeface="Times New Roman" pitchFamily="18" charset="0"/>
              </a:rPr>
              <a:t>Flush ~ 3 pipe volumes or until the disinfectant residual is restored. </a:t>
            </a:r>
          </a:p>
          <a:p>
            <a:pPr eaLnBrk="0" fontAlgn="base" hangingPunct="0">
              <a:spcAft>
                <a:spcPts val="1200"/>
              </a:spcAft>
              <a:buFont typeface="+mj-lt"/>
              <a:buAutoNum type="arabicPeriod"/>
              <a:defRPr/>
            </a:pPr>
            <a:r>
              <a:rPr lang="en-US" sz="2000" dirty="0">
                <a:effectLst>
                  <a:outerShdw blurRad="38100" dist="38100" dir="2700000" algn="tl">
                    <a:srgbClr val="000000">
                      <a:alpha val="43137"/>
                    </a:srgbClr>
                  </a:outerShdw>
                </a:effectLst>
                <a:cs typeface="Times New Roman" pitchFamily="18" charset="0"/>
              </a:rPr>
              <a:t>Flush until color and turbidity are restored  to normal levels. </a:t>
            </a:r>
          </a:p>
          <a:p>
            <a:pPr eaLnBrk="0" fontAlgn="base" hangingPunct="0">
              <a:spcAft>
                <a:spcPts val="1200"/>
              </a:spcAft>
              <a:buFont typeface="+mj-lt"/>
              <a:buAutoNum type="arabicPeriod"/>
              <a:defRPr/>
            </a:pPr>
            <a:r>
              <a:rPr lang="en-US" sz="2000" dirty="0">
                <a:effectLst>
                  <a:outerShdw blurRad="38100" dist="38100" dir="2700000" algn="tl">
                    <a:srgbClr val="000000">
                      <a:alpha val="43137"/>
                    </a:srgbClr>
                  </a:outerShdw>
                </a:effectLst>
                <a:cs typeface="Times New Roman" pitchFamily="18" charset="0"/>
              </a:rPr>
              <a:t>Flush at a rate that keeps the main pressure  above 35 psi. </a:t>
            </a:r>
          </a:p>
          <a:p>
            <a:pPr eaLnBrk="0" fontAlgn="base" hangingPunct="0">
              <a:spcAft>
                <a:spcPts val="1200"/>
              </a:spcAft>
              <a:buFont typeface="+mj-lt"/>
              <a:buAutoNum type="arabicPeriod"/>
              <a:defRPr/>
            </a:pPr>
            <a:r>
              <a:rPr lang="en-US" sz="2000" dirty="0">
                <a:effectLst>
                  <a:outerShdw blurRad="38100" dist="38100" dir="2700000" algn="tl">
                    <a:srgbClr val="000000">
                      <a:alpha val="43137"/>
                    </a:srgbClr>
                  </a:outerShdw>
                </a:effectLst>
                <a:cs typeface="Times New Roman" pitchFamily="18" charset="0"/>
              </a:rPr>
              <a:t>To minimize water loss, flush for the least amount of time needed</a:t>
            </a:r>
            <a:r>
              <a:rPr lang="en-US" sz="2000" dirty="0">
                <a:effectLst>
                  <a:outerShdw blurRad="38100" dist="38100" dir="2700000" algn="tl">
                    <a:srgbClr val="000000">
                      <a:alpha val="43137"/>
                    </a:srgbClr>
                  </a:outerShdw>
                </a:effectLst>
              </a:rPr>
              <a:t>.</a:t>
            </a:r>
          </a:p>
        </p:txBody>
      </p:sp>
      <p:sp>
        <p:nvSpPr>
          <p:cNvPr id="50184" name="Text Box 7">
            <a:extLst>
              <a:ext uri="{FF2B5EF4-FFF2-40B4-BE49-F238E27FC236}">
                <a16:creationId xmlns:a16="http://schemas.microsoft.com/office/drawing/2014/main" id="{FDC3E250-C78A-4C21-977A-20DC8B96A398}"/>
              </a:ext>
            </a:extLst>
          </p:cNvPr>
          <p:cNvSpPr txBox="1">
            <a:spLocks noChangeArrowheads="1"/>
          </p:cNvSpPr>
          <p:nvPr/>
        </p:nvSpPr>
        <p:spPr bwMode="auto">
          <a:xfrm>
            <a:off x="2133600" y="5194300"/>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FF"/>
                </a:solidFill>
                <a:latin typeface="Times New Roman" pitchFamily="18" charset="0"/>
              </a:defRPr>
            </a:lvl1pPr>
            <a:lvl2pPr marL="742950" indent="-285750">
              <a:defRPr sz="1400">
                <a:solidFill>
                  <a:srgbClr val="FFFFFF"/>
                </a:solidFill>
                <a:latin typeface="Times New Roman" pitchFamily="18" charset="0"/>
              </a:defRPr>
            </a:lvl2pPr>
            <a:lvl3pPr marL="1143000" indent="-228600">
              <a:defRPr sz="1400">
                <a:solidFill>
                  <a:srgbClr val="FFFFFF"/>
                </a:solidFill>
                <a:latin typeface="Times New Roman" pitchFamily="18" charset="0"/>
              </a:defRPr>
            </a:lvl3pPr>
            <a:lvl4pPr marL="1600200" indent="-228600">
              <a:defRPr sz="1400">
                <a:solidFill>
                  <a:srgbClr val="FFFFFF"/>
                </a:solidFill>
                <a:latin typeface="Times New Roman" pitchFamily="18" charset="0"/>
              </a:defRPr>
            </a:lvl4pPr>
            <a:lvl5pPr marL="2057400" indent="-228600">
              <a:defRPr sz="1400">
                <a:solidFill>
                  <a:srgbClr val="FFFFFF"/>
                </a:solidFill>
                <a:latin typeface="Times New Roman" pitchFamily="18" charset="0"/>
              </a:defRPr>
            </a:lvl5pPr>
            <a:lvl6pPr marL="2514600" indent="-228600" eaLnBrk="0" fontAlgn="base" hangingPunct="0">
              <a:spcBef>
                <a:spcPct val="0"/>
              </a:spcBef>
              <a:spcAft>
                <a:spcPct val="0"/>
              </a:spcAft>
              <a:defRPr sz="1400">
                <a:solidFill>
                  <a:srgbClr val="FFFFFF"/>
                </a:solidFill>
                <a:latin typeface="Times New Roman" pitchFamily="18" charset="0"/>
              </a:defRPr>
            </a:lvl6pPr>
            <a:lvl7pPr marL="2971800" indent="-228600" eaLnBrk="0" fontAlgn="base" hangingPunct="0">
              <a:spcBef>
                <a:spcPct val="0"/>
              </a:spcBef>
              <a:spcAft>
                <a:spcPct val="0"/>
              </a:spcAft>
              <a:defRPr sz="1400">
                <a:solidFill>
                  <a:srgbClr val="FFFFFF"/>
                </a:solidFill>
                <a:latin typeface="Times New Roman" pitchFamily="18" charset="0"/>
              </a:defRPr>
            </a:lvl7pPr>
            <a:lvl8pPr marL="3429000" indent="-228600" eaLnBrk="0" fontAlgn="base" hangingPunct="0">
              <a:spcBef>
                <a:spcPct val="0"/>
              </a:spcBef>
              <a:spcAft>
                <a:spcPct val="0"/>
              </a:spcAft>
              <a:defRPr sz="1400">
                <a:solidFill>
                  <a:srgbClr val="FFFFFF"/>
                </a:solidFill>
                <a:latin typeface="Times New Roman" pitchFamily="18" charset="0"/>
              </a:defRPr>
            </a:lvl8pPr>
            <a:lvl9pPr marL="3886200" indent="-228600" eaLnBrk="0" fontAlgn="base" hangingPunct="0">
              <a:spcBef>
                <a:spcPct val="0"/>
              </a:spcBef>
              <a:spcAft>
                <a:spcPct val="0"/>
              </a:spcAft>
              <a:defRPr sz="1400">
                <a:solidFill>
                  <a:srgbClr val="FFFFFF"/>
                </a:solidFill>
                <a:latin typeface="Times New Roman" pitchFamily="18" charset="0"/>
              </a:defRPr>
            </a:lvl9pPr>
          </a:lstStyle>
          <a:p>
            <a:pPr algn="ctr" eaLnBrk="0" fontAlgn="base" hangingPunct="0">
              <a:spcBef>
                <a:spcPct val="50000"/>
              </a:spcBef>
              <a:spcAft>
                <a:spcPct val="0"/>
              </a:spcAft>
              <a:defRPr/>
            </a:pPr>
            <a:r>
              <a:rPr lang="en-US" sz="1800" dirty="0">
                <a:effectLst>
                  <a:outerShdw blurRad="38100" dist="38100" dir="2700000" algn="tl">
                    <a:srgbClr val="000000">
                      <a:alpha val="43137"/>
                    </a:srgbClr>
                  </a:outerShdw>
                </a:effectLst>
              </a:rPr>
              <a:t>Automated Flushing Valve Installation</a:t>
            </a:r>
          </a:p>
        </p:txBody>
      </p:sp>
      <p:sp>
        <p:nvSpPr>
          <p:cNvPr id="90121" name="Text Box 8">
            <a:extLst>
              <a:ext uri="{FF2B5EF4-FFF2-40B4-BE49-F238E27FC236}">
                <a16:creationId xmlns:a16="http://schemas.microsoft.com/office/drawing/2014/main" id="{F14B2C0F-D143-45BE-869C-38697315ED06}"/>
              </a:ext>
            </a:extLst>
          </p:cNvPr>
          <p:cNvSpPr txBox="1">
            <a:spLocks noChangeArrowheads="1"/>
          </p:cNvSpPr>
          <p:nvPr/>
        </p:nvSpPr>
        <p:spPr bwMode="auto">
          <a:xfrm>
            <a:off x="1828800" y="6248400"/>
            <a:ext cx="320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kumimoji="0" lang="en-US" altLang="en-US" sz="1600">
                <a:solidFill>
                  <a:srgbClr val="FFFFFF"/>
                </a:solidFill>
                <a:latin typeface="Times New Roman" panose="02020603050405020304" pitchFamily="18" charset="0"/>
              </a:rPr>
              <a:t>Florida Rural Water Association</a:t>
            </a:r>
          </a:p>
        </p:txBody>
      </p:sp>
      <p:pic>
        <p:nvPicPr>
          <p:cNvPr id="90122" name="Picture 9">
            <a:extLst>
              <a:ext uri="{FF2B5EF4-FFF2-40B4-BE49-F238E27FC236}">
                <a16:creationId xmlns:a16="http://schemas.microsoft.com/office/drawing/2014/main" id="{6416C131-227D-43AE-B617-D09727D23F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44876" y="3248026"/>
            <a:ext cx="169386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83">
                                            <p:txEl>
                                              <p:pRg st="0" end="0"/>
                                            </p:txEl>
                                          </p:spTgt>
                                        </p:tgtEl>
                                        <p:attrNameLst>
                                          <p:attrName>style.visibility</p:attrName>
                                        </p:attrNameLst>
                                      </p:cBhvr>
                                      <p:to>
                                        <p:strVal val="visible"/>
                                      </p:to>
                                    </p:set>
                                    <p:animEffect transition="in" filter="fade">
                                      <p:cBhvr>
                                        <p:cTn id="7" dur="500"/>
                                        <p:tgtEl>
                                          <p:spTgt spid="501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83">
                                            <p:txEl>
                                              <p:pRg st="1" end="1"/>
                                            </p:txEl>
                                          </p:spTgt>
                                        </p:tgtEl>
                                        <p:attrNameLst>
                                          <p:attrName>style.visibility</p:attrName>
                                        </p:attrNameLst>
                                      </p:cBhvr>
                                      <p:to>
                                        <p:strVal val="visible"/>
                                      </p:to>
                                    </p:set>
                                    <p:animEffect transition="in" filter="fade">
                                      <p:cBhvr>
                                        <p:cTn id="12" dur="500"/>
                                        <p:tgtEl>
                                          <p:spTgt spid="501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83">
                                            <p:txEl>
                                              <p:pRg st="2" end="2"/>
                                            </p:txEl>
                                          </p:spTgt>
                                        </p:tgtEl>
                                        <p:attrNameLst>
                                          <p:attrName>style.visibility</p:attrName>
                                        </p:attrNameLst>
                                      </p:cBhvr>
                                      <p:to>
                                        <p:strVal val="visible"/>
                                      </p:to>
                                    </p:set>
                                    <p:animEffect transition="in" filter="fade">
                                      <p:cBhvr>
                                        <p:cTn id="17" dur="500"/>
                                        <p:tgtEl>
                                          <p:spTgt spid="501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183">
                                            <p:txEl>
                                              <p:pRg st="3" end="3"/>
                                            </p:txEl>
                                          </p:spTgt>
                                        </p:tgtEl>
                                        <p:attrNameLst>
                                          <p:attrName>style.visibility</p:attrName>
                                        </p:attrNameLst>
                                      </p:cBhvr>
                                      <p:to>
                                        <p:strVal val="visible"/>
                                      </p:to>
                                    </p:set>
                                    <p:animEffect transition="in" filter="fade">
                                      <p:cBhvr>
                                        <p:cTn id="22" dur="500"/>
                                        <p:tgtEl>
                                          <p:spTgt spid="501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1434</TotalTime>
  <Words>2389</Words>
  <Application>Microsoft Office PowerPoint</Application>
  <PresentationFormat>Widescreen</PresentationFormat>
  <Paragraphs>438</Paragraphs>
  <Slides>26</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Algerian</vt:lpstr>
      <vt:lpstr>Arial</vt:lpstr>
      <vt:lpstr>Arial Black</vt:lpstr>
      <vt:lpstr>Brush Script MT</vt:lpstr>
      <vt:lpstr>Calibri</vt:lpstr>
      <vt:lpstr>Informal Roman</vt:lpstr>
      <vt:lpstr>Monotype Sorts</vt:lpstr>
      <vt:lpstr>Snap ITC</vt:lpstr>
      <vt:lpstr>Tahoma</vt:lpstr>
      <vt:lpstr>Times New Roman</vt:lpstr>
      <vt:lpstr>Trebuchet MS</vt:lpstr>
      <vt:lpstr>Wingdings</vt:lpstr>
      <vt:lpstr>Berlin</vt:lpstr>
      <vt:lpstr>Proper Distribution Flushing for                      Water Systems</vt:lpstr>
      <vt:lpstr>PowerPoint Presentation</vt:lpstr>
      <vt:lpstr>Eliminating the Most Common Water Distribution System Problems</vt:lpstr>
      <vt:lpstr>Air and Vacuum Problems</vt:lpstr>
      <vt:lpstr>Water Distribution System Bacteriological Hot Spots </vt:lpstr>
      <vt:lpstr> Water Detention Time in a Water Distribution System Can Be Very High Typical Distribution System Water Age (Days)</vt:lpstr>
      <vt:lpstr>Purpose of Conventional Flushing</vt:lpstr>
      <vt:lpstr>Problems Minimized  by Water System Flushing </vt:lpstr>
      <vt:lpstr>Determining the Correct Amount of Water to Flush</vt:lpstr>
      <vt:lpstr>Determining Gallons per Foot of Pipe</vt:lpstr>
      <vt:lpstr>Gallons to Flush to Achieve    Three (3) Volumes of Pipeline</vt:lpstr>
      <vt:lpstr>           How Often to Flush Monthly, quarterly, semiannually, yearly, etc.</vt:lpstr>
      <vt:lpstr>Flow (gpm) to Achieve Sediment Removal Velocity of 3 to 5 feet per second </vt:lpstr>
      <vt:lpstr>Flow (gpm) to Achieve Sediment Removal Velocity of 3 to 5 feet per second </vt:lpstr>
      <vt:lpstr>Approximating Conventional Flushing Velocities for a 2” Blow Off</vt:lpstr>
      <vt:lpstr>Measuring Fire Hydrant Flow for Flushing Purposes</vt:lpstr>
      <vt:lpstr>Measuring Fire Hydrant Flow for Flushing Purposes </vt:lpstr>
      <vt:lpstr>Approximate Flow Rates (gpm) from 2½” Fire Hydrant for Pitot Readings (psi)</vt:lpstr>
      <vt:lpstr>Approximate Flow (gpm) from Hydrant Using Level and Tape</vt:lpstr>
      <vt:lpstr>Results of Flushing too Fast More is not Better!</vt:lpstr>
      <vt:lpstr>Approximate Time To Flush in a Flushing Program</vt:lpstr>
      <vt:lpstr>Informing the Customer with the Flushing Schedule</vt:lpstr>
      <vt:lpstr>Suggested Customer Information to be Included in a Flushing Program </vt:lpstr>
      <vt:lpstr>Flushing Benefits Summarized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Stanley Epperly</dc:creator>
  <cp:lastModifiedBy>Stanley Epperly</cp:lastModifiedBy>
  <cp:revision>77</cp:revision>
  <dcterms:created xsi:type="dcterms:W3CDTF">2020-06-11T21:41:31Z</dcterms:created>
  <dcterms:modified xsi:type="dcterms:W3CDTF">2021-07-28T21:26:00Z</dcterms:modified>
</cp:coreProperties>
</file>