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257" r:id="rId3"/>
    <p:sldId id="267" r:id="rId4"/>
    <p:sldId id="271" r:id="rId5"/>
    <p:sldId id="272" r:id="rId6"/>
    <p:sldId id="273" r:id="rId7"/>
    <p:sldId id="274" r:id="rId8"/>
    <p:sldId id="277" r:id="rId9"/>
    <p:sldId id="261" r:id="rId10"/>
    <p:sldId id="268" r:id="rId11"/>
    <p:sldId id="260" r:id="rId12"/>
    <p:sldId id="281" r:id="rId13"/>
    <p:sldId id="305" r:id="rId14"/>
    <p:sldId id="269" r:id="rId15"/>
    <p:sldId id="303" r:id="rId16"/>
    <p:sldId id="302" r:id="rId17"/>
    <p:sldId id="301" r:id="rId18"/>
    <p:sldId id="309" r:id="rId19"/>
    <p:sldId id="276" r:id="rId20"/>
    <p:sldId id="307" r:id="rId21"/>
    <p:sldId id="295" r:id="rId22"/>
    <p:sldId id="308" r:id="rId23"/>
    <p:sldId id="297" r:id="rId24"/>
    <p:sldId id="293" r:id="rId25"/>
    <p:sldId id="300" r:id="rId26"/>
    <p:sldId id="310" r:id="rId27"/>
    <p:sldId id="317" r:id="rId28"/>
    <p:sldId id="306" r:id="rId29"/>
    <p:sldId id="296" r:id="rId30"/>
    <p:sldId id="318" r:id="rId31"/>
    <p:sldId id="311" r:id="rId32"/>
    <p:sldId id="289" r:id="rId33"/>
    <p:sldId id="287" r:id="rId34"/>
    <p:sldId id="292" r:id="rId35"/>
    <p:sldId id="312" r:id="rId36"/>
    <p:sldId id="291" r:id="rId37"/>
    <p:sldId id="298" r:id="rId38"/>
    <p:sldId id="313" r:id="rId39"/>
    <p:sldId id="314" r:id="rId40"/>
    <p:sldId id="315" r:id="rId41"/>
    <p:sldId id="282" r:id="rId42"/>
    <p:sldId id="284" r:id="rId43"/>
    <p:sldId id="283" r:id="rId44"/>
    <p:sldId id="316" r:id="rId45"/>
    <p:sldId id="28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766" autoAdjust="0"/>
  </p:normalViewPr>
  <p:slideViewPr>
    <p:cSldViewPr>
      <p:cViewPr varScale="1">
        <p:scale>
          <a:sx n="101" d="100"/>
          <a:sy n="101" d="100"/>
        </p:scale>
        <p:origin x="990" y="102"/>
      </p:cViewPr>
      <p:guideLst/>
    </p:cSldViewPr>
  </p:slideViewPr>
  <p:notesTextViewPr>
    <p:cViewPr>
      <p:scale>
        <a:sx n="1" d="1"/>
        <a:sy n="1" d="1"/>
      </p:scale>
      <p:origin x="0" y="0"/>
    </p:cViewPr>
  </p:notesTextViewPr>
  <p:sorterViewPr>
    <p:cViewPr>
      <p:scale>
        <a:sx n="100" d="100"/>
        <a:sy n="100" d="100"/>
      </p:scale>
      <p:origin x="0" y="-3774"/>
    </p:cViewPr>
  </p:sorterViewPr>
  <p:notesViewPr>
    <p:cSldViewPr showGuide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B202A-8611-4DDC-831D-D12EB67B6CF7}" type="doc">
      <dgm:prSet loTypeId="urn:microsoft.com/office/officeart/2005/8/layout/hProcess4" loCatId="process" qsTypeId="urn:microsoft.com/office/officeart/2005/8/quickstyle/simple4" qsCatId="simple" csTypeId="urn:microsoft.com/office/officeart/2005/8/colors/accent1_1" csCatId="accent1" phldr="1"/>
      <dgm:spPr/>
      <dgm:t>
        <a:bodyPr/>
        <a:lstStyle/>
        <a:p>
          <a:endParaRPr lang="en-US"/>
        </a:p>
      </dgm:t>
    </dgm:pt>
    <dgm:pt modelId="{11888A7B-1E89-45E6-84F4-EF92B26189CD}">
      <dgm:prSet phldrT="[Text]" custT="1"/>
      <dgm:spPr/>
      <dgm:t>
        <a:bodyPr/>
        <a:lstStyle/>
        <a:p>
          <a:r>
            <a:rPr lang="en-US" sz="1800" b="1" dirty="0"/>
            <a:t>Step </a:t>
          </a:r>
          <a:r>
            <a:rPr lang="en-US" sz="1800" b="1" dirty="0" smtClean="0"/>
            <a:t>1:  </a:t>
          </a:r>
        </a:p>
        <a:p>
          <a:r>
            <a:rPr lang="en-US" sz="1800" b="1" dirty="0" smtClean="0"/>
            <a:t>Get Started</a:t>
          </a:r>
        </a:p>
      </dgm:t>
    </dgm:pt>
    <dgm:pt modelId="{6043087E-917B-44BC-97F8-41385FD50DC3}" type="parTrans" cxnId="{5376348D-4465-4E2E-9DB8-EA1F5276717B}">
      <dgm:prSet/>
      <dgm:spPr/>
      <dgm:t>
        <a:bodyPr/>
        <a:lstStyle/>
        <a:p>
          <a:endParaRPr lang="en-US"/>
        </a:p>
      </dgm:t>
    </dgm:pt>
    <dgm:pt modelId="{438F37F5-E676-4BB5-A241-95D895E1B43F}" type="sibTrans" cxnId="{5376348D-4465-4E2E-9DB8-EA1F5276717B}">
      <dgm:prSet/>
      <dgm:spPr/>
      <dgm:t>
        <a:bodyPr/>
        <a:lstStyle/>
        <a:p>
          <a:endParaRPr lang="en-US"/>
        </a:p>
      </dgm:t>
    </dgm:pt>
    <dgm:pt modelId="{712EDDD5-F1C9-457B-A81D-F94868058B44}">
      <dgm:prSet phldrT="[Text]" custT="1"/>
      <dgm:spPr/>
      <dgm:t>
        <a:bodyPr/>
        <a:lstStyle/>
        <a:p>
          <a:r>
            <a:rPr lang="en-US" sz="1800" b="1" dirty="0"/>
            <a:t>Step </a:t>
          </a:r>
          <a:r>
            <a:rPr lang="en-US" sz="1800" b="1" dirty="0" smtClean="0"/>
            <a:t>2:  </a:t>
          </a:r>
        </a:p>
        <a:p>
          <a:r>
            <a:rPr lang="en-US" sz="1800" b="1" dirty="0" smtClean="0"/>
            <a:t>Develop Strategy</a:t>
          </a:r>
          <a:endParaRPr lang="en-US" sz="1800" b="1" dirty="0"/>
        </a:p>
      </dgm:t>
    </dgm:pt>
    <dgm:pt modelId="{5E2CC1CB-7E12-4298-9BE5-B8F6683E4161}" type="parTrans" cxnId="{392AE56A-6939-469F-BFEC-2DEEC6ABC100}">
      <dgm:prSet/>
      <dgm:spPr/>
      <dgm:t>
        <a:bodyPr/>
        <a:lstStyle/>
        <a:p>
          <a:endParaRPr lang="en-US"/>
        </a:p>
      </dgm:t>
    </dgm:pt>
    <dgm:pt modelId="{630DB5C2-135D-425B-B7D5-1F5FFE12BF3B}" type="sibTrans" cxnId="{392AE56A-6939-469F-BFEC-2DEEC6ABC100}">
      <dgm:prSet/>
      <dgm:spPr/>
      <dgm:t>
        <a:bodyPr/>
        <a:lstStyle/>
        <a:p>
          <a:endParaRPr lang="en-US"/>
        </a:p>
      </dgm:t>
    </dgm:pt>
    <dgm:pt modelId="{356F6FEF-38C8-437A-8562-86A5ED3F5885}">
      <dgm:prSet phldrT="[Text]" custT="1"/>
      <dgm:spPr/>
      <dgm:t>
        <a:bodyPr/>
        <a:lstStyle/>
        <a:p>
          <a:r>
            <a:rPr lang="en-US" sz="1800" b="1" dirty="0"/>
            <a:t>Step </a:t>
          </a:r>
          <a:r>
            <a:rPr lang="en-US" sz="1800" b="1" dirty="0" smtClean="0"/>
            <a:t>3:  </a:t>
          </a:r>
        </a:p>
        <a:p>
          <a:r>
            <a:rPr lang="en-US" sz="1800" b="1" dirty="0" smtClean="0"/>
            <a:t>Identify and Inventory</a:t>
          </a:r>
          <a:endParaRPr lang="en-US" sz="1800" b="1" dirty="0"/>
        </a:p>
      </dgm:t>
    </dgm:pt>
    <dgm:pt modelId="{BD9B34C9-939F-47F5-A040-1B30C9EEA310}" type="parTrans" cxnId="{8247D1A2-555D-4B39-B44D-5F2B5AE64242}">
      <dgm:prSet/>
      <dgm:spPr/>
      <dgm:t>
        <a:bodyPr/>
        <a:lstStyle/>
        <a:p>
          <a:endParaRPr lang="en-US"/>
        </a:p>
      </dgm:t>
    </dgm:pt>
    <dgm:pt modelId="{665399A3-A410-4656-8F7E-3FAB641DE891}" type="sibTrans" cxnId="{8247D1A2-555D-4B39-B44D-5F2B5AE64242}">
      <dgm:prSet/>
      <dgm:spPr/>
      <dgm:t>
        <a:bodyPr/>
        <a:lstStyle/>
        <a:p>
          <a:endParaRPr lang="en-US"/>
        </a:p>
      </dgm:t>
    </dgm:pt>
    <dgm:pt modelId="{640CA9BD-09C1-4472-8DAC-0F150EC5E678}">
      <dgm:prSet phldrT="[Text]" custT="1"/>
      <dgm:spPr/>
      <dgm:t>
        <a:bodyPr/>
        <a:lstStyle/>
        <a:p>
          <a:r>
            <a:rPr lang="en-US" sz="1800" b="1" dirty="0"/>
            <a:t>Step </a:t>
          </a:r>
          <a:r>
            <a:rPr lang="en-US" sz="1800" b="1" dirty="0" smtClean="0"/>
            <a:t>4:  </a:t>
          </a:r>
        </a:p>
        <a:p>
          <a:r>
            <a:rPr lang="en-US" sz="1800" b="1" dirty="0" smtClean="0"/>
            <a:t>Update CMMS/GIS</a:t>
          </a:r>
          <a:endParaRPr lang="en-US" sz="1800" b="1" dirty="0"/>
        </a:p>
      </dgm:t>
    </dgm:pt>
    <dgm:pt modelId="{90609DF7-843B-4BEF-A3B5-89270E6B0951}" type="parTrans" cxnId="{957C551D-31A8-4286-A3AE-C5928DB663CE}">
      <dgm:prSet/>
      <dgm:spPr/>
      <dgm:t>
        <a:bodyPr/>
        <a:lstStyle/>
        <a:p>
          <a:endParaRPr lang="en-US"/>
        </a:p>
      </dgm:t>
    </dgm:pt>
    <dgm:pt modelId="{67B503AA-82FD-4AA4-8357-3D8B59D6160B}" type="sibTrans" cxnId="{957C551D-31A8-4286-A3AE-C5928DB663CE}">
      <dgm:prSet/>
      <dgm:spPr/>
      <dgm:t>
        <a:bodyPr/>
        <a:lstStyle/>
        <a:p>
          <a:endParaRPr lang="en-US"/>
        </a:p>
      </dgm:t>
    </dgm:pt>
    <dgm:pt modelId="{EEF90CB7-6BC0-49A6-BCEC-378CF957A513}">
      <dgm:prSet custT="1"/>
      <dgm:spPr/>
      <dgm:t>
        <a:bodyPr/>
        <a:lstStyle/>
        <a:p>
          <a:r>
            <a:rPr lang="en-US" sz="1600" dirty="0" smtClean="0"/>
            <a:t>Start now</a:t>
          </a:r>
          <a:endParaRPr lang="en-US" sz="1600" dirty="0"/>
        </a:p>
      </dgm:t>
    </dgm:pt>
    <dgm:pt modelId="{C6A875D1-AB0E-427F-AB76-A155E26F7DD4}" type="parTrans" cxnId="{199ECEC8-6F1B-4407-96BD-A99391EB84F9}">
      <dgm:prSet/>
      <dgm:spPr/>
      <dgm:t>
        <a:bodyPr/>
        <a:lstStyle/>
        <a:p>
          <a:endParaRPr lang="en-US"/>
        </a:p>
      </dgm:t>
    </dgm:pt>
    <dgm:pt modelId="{8BFC29EB-F790-4739-9BEA-7217A2F00816}" type="sibTrans" cxnId="{199ECEC8-6F1B-4407-96BD-A99391EB84F9}">
      <dgm:prSet/>
      <dgm:spPr/>
      <dgm:t>
        <a:bodyPr/>
        <a:lstStyle/>
        <a:p>
          <a:endParaRPr lang="en-US"/>
        </a:p>
      </dgm:t>
    </dgm:pt>
    <dgm:pt modelId="{A658E832-A414-4F41-8BB6-8162ADAB1993}">
      <dgm:prSet custT="1"/>
      <dgm:spPr/>
      <dgm:t>
        <a:bodyPr/>
        <a:lstStyle/>
        <a:p>
          <a:r>
            <a:rPr lang="en-US" sz="1600" dirty="0" smtClean="0"/>
            <a:t>Start after the news</a:t>
          </a:r>
          <a:endParaRPr lang="en-US" sz="1600" dirty="0"/>
        </a:p>
      </dgm:t>
    </dgm:pt>
    <dgm:pt modelId="{1BF01D39-8F85-49C5-A574-2F798451D690}" type="parTrans" cxnId="{92BBDC96-1278-4801-81E1-E86234772967}">
      <dgm:prSet/>
      <dgm:spPr/>
      <dgm:t>
        <a:bodyPr/>
        <a:lstStyle/>
        <a:p>
          <a:endParaRPr lang="en-US"/>
        </a:p>
      </dgm:t>
    </dgm:pt>
    <dgm:pt modelId="{D1F2F4B0-5208-49B2-AB99-1C0154FBF53D}" type="sibTrans" cxnId="{92BBDC96-1278-4801-81E1-E86234772967}">
      <dgm:prSet/>
      <dgm:spPr/>
      <dgm:t>
        <a:bodyPr/>
        <a:lstStyle/>
        <a:p>
          <a:endParaRPr lang="en-US"/>
        </a:p>
      </dgm:t>
    </dgm:pt>
    <dgm:pt modelId="{E3A2053E-A7D5-4FA2-A020-5769393A8F85}">
      <dgm:prSet custT="1"/>
      <dgm:spPr/>
      <dgm:t>
        <a:bodyPr/>
        <a:lstStyle/>
        <a:p>
          <a:r>
            <a:rPr lang="en-US" sz="1600" dirty="0" smtClean="0"/>
            <a:t>Develop Framework</a:t>
          </a:r>
          <a:endParaRPr lang="en-US" sz="1600" dirty="0"/>
        </a:p>
      </dgm:t>
    </dgm:pt>
    <dgm:pt modelId="{00F8F5B1-761D-4820-BAF9-8A596BA39BD1}" type="parTrans" cxnId="{49DCFC2F-CE42-4D96-8A88-B707F23CC23D}">
      <dgm:prSet/>
      <dgm:spPr/>
      <dgm:t>
        <a:bodyPr/>
        <a:lstStyle/>
        <a:p>
          <a:endParaRPr lang="en-US"/>
        </a:p>
      </dgm:t>
    </dgm:pt>
    <dgm:pt modelId="{1B331840-B084-48EF-BBD7-3B4FE4100696}" type="sibTrans" cxnId="{49DCFC2F-CE42-4D96-8A88-B707F23CC23D}">
      <dgm:prSet/>
      <dgm:spPr/>
      <dgm:t>
        <a:bodyPr/>
        <a:lstStyle/>
        <a:p>
          <a:endParaRPr lang="en-US"/>
        </a:p>
      </dgm:t>
    </dgm:pt>
    <dgm:pt modelId="{0CB28DB7-D90B-40EA-A360-E2D956CB5188}">
      <dgm:prSet custT="1"/>
      <dgm:spPr/>
      <dgm:t>
        <a:bodyPr/>
        <a:lstStyle/>
        <a:p>
          <a:r>
            <a:rPr lang="en-US" sz="1600" dirty="0" smtClean="0"/>
            <a:t>Develop Priorities</a:t>
          </a:r>
          <a:endParaRPr lang="en-US" sz="1600" dirty="0"/>
        </a:p>
      </dgm:t>
    </dgm:pt>
    <dgm:pt modelId="{871B215B-1785-4AD5-BC8E-F4AC2A03B3C4}" type="parTrans" cxnId="{11C0858C-E5A9-44F2-A714-7EAE4D2AD6CA}">
      <dgm:prSet/>
      <dgm:spPr/>
      <dgm:t>
        <a:bodyPr/>
        <a:lstStyle/>
        <a:p>
          <a:endParaRPr lang="en-US"/>
        </a:p>
      </dgm:t>
    </dgm:pt>
    <dgm:pt modelId="{E27060E9-2FDF-45C0-9222-7304489F11AA}" type="sibTrans" cxnId="{11C0858C-E5A9-44F2-A714-7EAE4D2AD6CA}">
      <dgm:prSet/>
      <dgm:spPr/>
      <dgm:t>
        <a:bodyPr/>
        <a:lstStyle/>
        <a:p>
          <a:endParaRPr lang="en-US"/>
        </a:p>
      </dgm:t>
    </dgm:pt>
    <dgm:pt modelId="{6C64CEAD-0BBB-48CD-8392-8CE6A46BFB17}">
      <dgm:prSet custT="1"/>
      <dgm:spPr/>
      <dgm:t>
        <a:bodyPr/>
        <a:lstStyle/>
        <a:p>
          <a:r>
            <a:rPr lang="en-US" sz="1600" dirty="0" smtClean="0"/>
            <a:t>Prepare list of pipes</a:t>
          </a:r>
          <a:endParaRPr lang="en-US" sz="1600" dirty="0"/>
        </a:p>
      </dgm:t>
    </dgm:pt>
    <dgm:pt modelId="{24C42404-E1AE-4DA4-8F06-4741CD73F2D6}" type="parTrans" cxnId="{3B3F648C-2E33-4002-8BAA-F79E62BBD832}">
      <dgm:prSet/>
      <dgm:spPr/>
      <dgm:t>
        <a:bodyPr/>
        <a:lstStyle/>
        <a:p>
          <a:endParaRPr lang="en-US"/>
        </a:p>
      </dgm:t>
    </dgm:pt>
    <dgm:pt modelId="{D0BC216F-AECD-4BD9-AE0F-616DA51BB671}" type="sibTrans" cxnId="{3B3F648C-2E33-4002-8BAA-F79E62BBD832}">
      <dgm:prSet/>
      <dgm:spPr/>
      <dgm:t>
        <a:bodyPr/>
        <a:lstStyle/>
        <a:p>
          <a:endParaRPr lang="en-US"/>
        </a:p>
      </dgm:t>
    </dgm:pt>
    <dgm:pt modelId="{2DFCAEF4-36A1-4398-AD56-60EF497BD7BF}">
      <dgm:prSet custT="1"/>
      <dgm:spPr/>
      <dgm:t>
        <a:bodyPr/>
        <a:lstStyle/>
        <a:p>
          <a:r>
            <a:rPr lang="en-US" sz="1600" dirty="0" smtClean="0"/>
            <a:t>Prepare pipeline ages, material and diameters</a:t>
          </a:r>
          <a:endParaRPr lang="en-US" sz="1600" dirty="0"/>
        </a:p>
      </dgm:t>
    </dgm:pt>
    <dgm:pt modelId="{D53F63BD-FE74-436B-88A6-3679A2C4A65C}" type="parTrans" cxnId="{DC5F1549-FB79-4BC8-96DB-3CE9860061DA}">
      <dgm:prSet/>
      <dgm:spPr/>
      <dgm:t>
        <a:bodyPr/>
        <a:lstStyle/>
        <a:p>
          <a:endParaRPr lang="en-US"/>
        </a:p>
      </dgm:t>
    </dgm:pt>
    <dgm:pt modelId="{05858321-11F2-4ED4-A0DD-16FD5C153BD5}" type="sibTrans" cxnId="{DC5F1549-FB79-4BC8-96DB-3CE9860061DA}">
      <dgm:prSet/>
      <dgm:spPr/>
      <dgm:t>
        <a:bodyPr/>
        <a:lstStyle/>
        <a:p>
          <a:endParaRPr lang="en-US"/>
        </a:p>
      </dgm:t>
    </dgm:pt>
    <dgm:pt modelId="{41A00BB8-74AC-4341-9900-97369CB6B745}">
      <dgm:prSet custT="1"/>
      <dgm:spPr/>
      <dgm:t>
        <a:bodyPr/>
        <a:lstStyle/>
        <a:p>
          <a:r>
            <a:rPr lang="en-US" sz="1600" dirty="0" smtClean="0">
              <a:solidFill>
                <a:schemeClr val="bg1"/>
              </a:solidFill>
            </a:rPr>
            <a:t>GIS pipe lengths and sizes</a:t>
          </a:r>
          <a:endParaRPr lang="en-US" sz="1600" dirty="0">
            <a:solidFill>
              <a:schemeClr val="bg1"/>
            </a:solidFill>
          </a:endParaRPr>
        </a:p>
      </dgm:t>
    </dgm:pt>
    <dgm:pt modelId="{30BD71D2-E5E4-437D-BB2F-77AE4E665C4A}" type="parTrans" cxnId="{1740A659-5B97-4DCA-9325-A44AF024284D}">
      <dgm:prSet/>
      <dgm:spPr/>
      <dgm:t>
        <a:bodyPr/>
        <a:lstStyle/>
        <a:p>
          <a:endParaRPr lang="en-US"/>
        </a:p>
      </dgm:t>
    </dgm:pt>
    <dgm:pt modelId="{90001DA4-7F75-4FBE-A778-E492B5D42DE1}" type="sibTrans" cxnId="{1740A659-5B97-4DCA-9325-A44AF024284D}">
      <dgm:prSet/>
      <dgm:spPr/>
      <dgm:t>
        <a:bodyPr/>
        <a:lstStyle/>
        <a:p>
          <a:endParaRPr lang="en-US"/>
        </a:p>
      </dgm:t>
    </dgm:pt>
    <dgm:pt modelId="{48CE5DCA-1630-4628-A383-2CF73C404AC5}">
      <dgm:prSet custT="1"/>
      <dgm:spPr/>
      <dgm:t>
        <a:bodyPr/>
        <a:lstStyle/>
        <a:p>
          <a:r>
            <a:rPr lang="en-US" sz="1600" dirty="0" smtClean="0">
              <a:solidFill>
                <a:schemeClr val="bg1"/>
              </a:solidFill>
            </a:rPr>
            <a:t>Update maps with correct GIS information</a:t>
          </a:r>
          <a:endParaRPr lang="en-US" sz="1600" dirty="0">
            <a:solidFill>
              <a:schemeClr val="bg1"/>
            </a:solidFill>
          </a:endParaRPr>
        </a:p>
      </dgm:t>
    </dgm:pt>
    <dgm:pt modelId="{1BE78AED-C0EC-49C9-97A7-D0C4C56BC5C5}" type="parTrans" cxnId="{73794D19-4A63-46EB-AACD-9C9577AA1ED6}">
      <dgm:prSet/>
      <dgm:spPr/>
      <dgm:t>
        <a:bodyPr/>
        <a:lstStyle/>
        <a:p>
          <a:endParaRPr lang="en-US"/>
        </a:p>
      </dgm:t>
    </dgm:pt>
    <dgm:pt modelId="{ED871475-7D2A-4752-A1F3-236993914A8F}" type="sibTrans" cxnId="{73794D19-4A63-46EB-AACD-9C9577AA1ED6}">
      <dgm:prSet/>
      <dgm:spPr/>
      <dgm:t>
        <a:bodyPr/>
        <a:lstStyle/>
        <a:p>
          <a:endParaRPr lang="en-US"/>
        </a:p>
      </dgm:t>
    </dgm:pt>
    <dgm:pt modelId="{0A618B5C-1763-436E-B8BB-322092BBE8D4}" type="pres">
      <dgm:prSet presAssocID="{2EFB202A-8611-4DDC-831D-D12EB67B6CF7}" presName="Name0" presStyleCnt="0">
        <dgm:presLayoutVars>
          <dgm:dir/>
          <dgm:animLvl val="lvl"/>
          <dgm:resizeHandles val="exact"/>
        </dgm:presLayoutVars>
      </dgm:prSet>
      <dgm:spPr/>
      <dgm:t>
        <a:bodyPr/>
        <a:lstStyle/>
        <a:p>
          <a:endParaRPr lang="en-US"/>
        </a:p>
      </dgm:t>
    </dgm:pt>
    <dgm:pt modelId="{5E85282C-B43B-4420-9EF8-57C3B7A70D31}" type="pres">
      <dgm:prSet presAssocID="{2EFB202A-8611-4DDC-831D-D12EB67B6CF7}" presName="tSp" presStyleCnt="0"/>
      <dgm:spPr/>
    </dgm:pt>
    <dgm:pt modelId="{EC9D1CF2-CC06-40C7-A9DD-C5EBC4CB0241}" type="pres">
      <dgm:prSet presAssocID="{2EFB202A-8611-4DDC-831D-D12EB67B6CF7}" presName="bSp" presStyleCnt="0"/>
      <dgm:spPr/>
    </dgm:pt>
    <dgm:pt modelId="{1E9E241F-DC0C-444C-B5B8-FE682D83A541}" type="pres">
      <dgm:prSet presAssocID="{2EFB202A-8611-4DDC-831D-D12EB67B6CF7}" presName="process" presStyleCnt="0"/>
      <dgm:spPr/>
    </dgm:pt>
    <dgm:pt modelId="{D39E0EBF-D6C5-49CB-9F89-A10845010557}" type="pres">
      <dgm:prSet presAssocID="{11888A7B-1E89-45E6-84F4-EF92B26189CD}" presName="composite1" presStyleCnt="0"/>
      <dgm:spPr/>
    </dgm:pt>
    <dgm:pt modelId="{89DA5B69-DE6C-40D8-8253-BA137F805ECF}" type="pres">
      <dgm:prSet presAssocID="{11888A7B-1E89-45E6-84F4-EF92B26189CD}" presName="dummyNode1" presStyleLbl="node1" presStyleIdx="0" presStyleCnt="4"/>
      <dgm:spPr/>
    </dgm:pt>
    <dgm:pt modelId="{1605F7E3-45C3-4986-9C38-4D436DC1F89F}" type="pres">
      <dgm:prSet presAssocID="{11888A7B-1E89-45E6-84F4-EF92B26189CD}" presName="childNode1" presStyleLbl="bgAcc1" presStyleIdx="0" presStyleCnt="4" custLinFactNeighborX="-564" custLinFactNeighborY="-10521">
        <dgm:presLayoutVars>
          <dgm:bulletEnabled val="1"/>
        </dgm:presLayoutVars>
      </dgm:prSet>
      <dgm:spPr/>
      <dgm:t>
        <a:bodyPr/>
        <a:lstStyle/>
        <a:p>
          <a:endParaRPr lang="en-US"/>
        </a:p>
      </dgm:t>
    </dgm:pt>
    <dgm:pt modelId="{8BCD7CE2-C97F-4007-9B6B-2130B4A8AA00}" type="pres">
      <dgm:prSet presAssocID="{11888A7B-1E89-45E6-84F4-EF92B26189CD}" presName="childNode1tx" presStyleLbl="bgAcc1" presStyleIdx="0" presStyleCnt="4">
        <dgm:presLayoutVars>
          <dgm:bulletEnabled val="1"/>
        </dgm:presLayoutVars>
      </dgm:prSet>
      <dgm:spPr/>
      <dgm:t>
        <a:bodyPr/>
        <a:lstStyle/>
        <a:p>
          <a:endParaRPr lang="en-US"/>
        </a:p>
      </dgm:t>
    </dgm:pt>
    <dgm:pt modelId="{923900E9-E30E-4B5A-848B-A478C69B1752}" type="pres">
      <dgm:prSet presAssocID="{11888A7B-1E89-45E6-84F4-EF92B26189CD}" presName="parentNode1" presStyleLbl="node1" presStyleIdx="0" presStyleCnt="4" custScaleY="169394" custLinFactNeighborX="570" custLinFactNeighborY="11326">
        <dgm:presLayoutVars>
          <dgm:chMax val="1"/>
          <dgm:bulletEnabled val="1"/>
        </dgm:presLayoutVars>
      </dgm:prSet>
      <dgm:spPr/>
      <dgm:t>
        <a:bodyPr/>
        <a:lstStyle/>
        <a:p>
          <a:endParaRPr lang="en-US"/>
        </a:p>
      </dgm:t>
    </dgm:pt>
    <dgm:pt modelId="{F1DD644F-84A9-4184-9E37-680F889B6D7E}" type="pres">
      <dgm:prSet presAssocID="{11888A7B-1E89-45E6-84F4-EF92B26189CD}" presName="connSite1" presStyleCnt="0"/>
      <dgm:spPr/>
    </dgm:pt>
    <dgm:pt modelId="{2F6300F6-2675-4946-86E6-A8C53A29CA23}" type="pres">
      <dgm:prSet presAssocID="{438F37F5-E676-4BB5-A241-95D895E1B43F}" presName="Name9" presStyleLbl="sibTrans2D1" presStyleIdx="0" presStyleCnt="3"/>
      <dgm:spPr/>
      <dgm:t>
        <a:bodyPr/>
        <a:lstStyle/>
        <a:p>
          <a:endParaRPr lang="en-US"/>
        </a:p>
      </dgm:t>
    </dgm:pt>
    <dgm:pt modelId="{93565189-7F8E-4C9A-A545-2DD67BFA7DAE}" type="pres">
      <dgm:prSet presAssocID="{712EDDD5-F1C9-457B-A81D-F94868058B44}" presName="composite2" presStyleCnt="0"/>
      <dgm:spPr/>
    </dgm:pt>
    <dgm:pt modelId="{1DBAE9F4-A52B-4F67-8286-FC259D371094}" type="pres">
      <dgm:prSet presAssocID="{712EDDD5-F1C9-457B-A81D-F94868058B44}" presName="dummyNode2" presStyleLbl="node1" presStyleIdx="0" presStyleCnt="4"/>
      <dgm:spPr/>
    </dgm:pt>
    <dgm:pt modelId="{0383F48E-8A55-4756-8790-1F5A10850B0D}" type="pres">
      <dgm:prSet presAssocID="{712EDDD5-F1C9-457B-A81D-F94868058B44}" presName="childNode2" presStyleLbl="bgAcc1" presStyleIdx="1" presStyleCnt="4">
        <dgm:presLayoutVars>
          <dgm:bulletEnabled val="1"/>
        </dgm:presLayoutVars>
      </dgm:prSet>
      <dgm:spPr/>
      <dgm:t>
        <a:bodyPr/>
        <a:lstStyle/>
        <a:p>
          <a:endParaRPr lang="en-US"/>
        </a:p>
      </dgm:t>
    </dgm:pt>
    <dgm:pt modelId="{21F1DF65-7871-4C3A-9D17-C99635414754}" type="pres">
      <dgm:prSet presAssocID="{712EDDD5-F1C9-457B-A81D-F94868058B44}" presName="childNode2tx" presStyleLbl="bgAcc1" presStyleIdx="1" presStyleCnt="4">
        <dgm:presLayoutVars>
          <dgm:bulletEnabled val="1"/>
        </dgm:presLayoutVars>
      </dgm:prSet>
      <dgm:spPr/>
      <dgm:t>
        <a:bodyPr/>
        <a:lstStyle/>
        <a:p>
          <a:endParaRPr lang="en-US"/>
        </a:p>
      </dgm:t>
    </dgm:pt>
    <dgm:pt modelId="{B7A501DD-4A6F-4234-9FAF-08C8666E3893}" type="pres">
      <dgm:prSet presAssocID="{712EDDD5-F1C9-457B-A81D-F94868058B44}" presName="parentNode2" presStyleLbl="node1" presStyleIdx="1" presStyleCnt="4" custScaleX="117778" custScaleY="135929" custLinFactNeighborX="-3235" custLinFactNeighborY="-9275">
        <dgm:presLayoutVars>
          <dgm:chMax val="0"/>
          <dgm:bulletEnabled val="1"/>
        </dgm:presLayoutVars>
      </dgm:prSet>
      <dgm:spPr/>
      <dgm:t>
        <a:bodyPr/>
        <a:lstStyle/>
        <a:p>
          <a:endParaRPr lang="en-US"/>
        </a:p>
      </dgm:t>
    </dgm:pt>
    <dgm:pt modelId="{F67B6724-A890-4E22-A494-A5F483642F2E}" type="pres">
      <dgm:prSet presAssocID="{712EDDD5-F1C9-457B-A81D-F94868058B44}" presName="connSite2" presStyleCnt="0"/>
      <dgm:spPr/>
    </dgm:pt>
    <dgm:pt modelId="{43989D86-07D4-4CD3-966B-4624217FD063}" type="pres">
      <dgm:prSet presAssocID="{630DB5C2-135D-425B-B7D5-1F5FFE12BF3B}" presName="Name18" presStyleLbl="sibTrans2D1" presStyleIdx="1" presStyleCnt="3"/>
      <dgm:spPr/>
      <dgm:t>
        <a:bodyPr/>
        <a:lstStyle/>
        <a:p>
          <a:endParaRPr lang="en-US"/>
        </a:p>
      </dgm:t>
    </dgm:pt>
    <dgm:pt modelId="{6B453F5D-47AC-43E7-942C-757D76715C32}" type="pres">
      <dgm:prSet presAssocID="{356F6FEF-38C8-437A-8562-86A5ED3F5885}" presName="composite1" presStyleCnt="0"/>
      <dgm:spPr/>
    </dgm:pt>
    <dgm:pt modelId="{5B8B0D45-D7C5-40AF-82B4-8C5F93317A24}" type="pres">
      <dgm:prSet presAssocID="{356F6FEF-38C8-437A-8562-86A5ED3F5885}" presName="dummyNode1" presStyleLbl="node1" presStyleIdx="1" presStyleCnt="4"/>
      <dgm:spPr/>
    </dgm:pt>
    <dgm:pt modelId="{EE25C672-B29F-4A10-854F-BED7A6D4D6AD}" type="pres">
      <dgm:prSet presAssocID="{356F6FEF-38C8-437A-8562-86A5ED3F5885}" presName="childNode1" presStyleLbl="bgAcc1" presStyleIdx="2" presStyleCnt="4" custScaleX="127132" custLinFactNeighborX="2142" custLinFactNeighborY="-11080">
        <dgm:presLayoutVars>
          <dgm:bulletEnabled val="1"/>
        </dgm:presLayoutVars>
      </dgm:prSet>
      <dgm:spPr/>
      <dgm:t>
        <a:bodyPr/>
        <a:lstStyle/>
        <a:p>
          <a:endParaRPr lang="en-US"/>
        </a:p>
      </dgm:t>
    </dgm:pt>
    <dgm:pt modelId="{1D8F140A-9D4A-4945-9821-F44C9755DB60}" type="pres">
      <dgm:prSet presAssocID="{356F6FEF-38C8-437A-8562-86A5ED3F5885}" presName="childNode1tx" presStyleLbl="bgAcc1" presStyleIdx="2" presStyleCnt="4">
        <dgm:presLayoutVars>
          <dgm:bulletEnabled val="1"/>
        </dgm:presLayoutVars>
      </dgm:prSet>
      <dgm:spPr/>
      <dgm:t>
        <a:bodyPr/>
        <a:lstStyle/>
        <a:p>
          <a:endParaRPr lang="en-US"/>
        </a:p>
      </dgm:t>
    </dgm:pt>
    <dgm:pt modelId="{F910656F-E9D0-4A32-AFE0-970D203CC669}" type="pres">
      <dgm:prSet presAssocID="{356F6FEF-38C8-437A-8562-86A5ED3F5885}" presName="parentNode1" presStyleLbl="node1" presStyleIdx="2" presStyleCnt="4" custScaleX="132942" custScaleY="136603" custLinFactNeighborX="609" custLinFactNeighborY="39450">
        <dgm:presLayoutVars>
          <dgm:chMax val="1"/>
          <dgm:bulletEnabled val="1"/>
        </dgm:presLayoutVars>
      </dgm:prSet>
      <dgm:spPr/>
      <dgm:t>
        <a:bodyPr/>
        <a:lstStyle/>
        <a:p>
          <a:endParaRPr lang="en-US"/>
        </a:p>
      </dgm:t>
    </dgm:pt>
    <dgm:pt modelId="{A97D9416-B20C-4CAE-A9C7-7E77BF34C351}" type="pres">
      <dgm:prSet presAssocID="{356F6FEF-38C8-437A-8562-86A5ED3F5885}" presName="connSite1" presStyleCnt="0"/>
      <dgm:spPr/>
    </dgm:pt>
    <dgm:pt modelId="{17E8ABF6-FDC1-4DE4-A831-FA8DD856CD5C}" type="pres">
      <dgm:prSet presAssocID="{665399A3-A410-4656-8F7E-3FAB641DE891}" presName="Name9" presStyleLbl="sibTrans2D1" presStyleIdx="2" presStyleCnt="3"/>
      <dgm:spPr/>
      <dgm:t>
        <a:bodyPr/>
        <a:lstStyle/>
        <a:p>
          <a:endParaRPr lang="en-US"/>
        </a:p>
      </dgm:t>
    </dgm:pt>
    <dgm:pt modelId="{24F9B7A1-158A-40E9-8ADB-0E9DA28C7EA0}" type="pres">
      <dgm:prSet presAssocID="{640CA9BD-09C1-4472-8DAC-0F150EC5E678}" presName="composite2" presStyleCnt="0"/>
      <dgm:spPr/>
    </dgm:pt>
    <dgm:pt modelId="{59EDEE8C-B880-4C31-9284-0C293A15DBF8}" type="pres">
      <dgm:prSet presAssocID="{640CA9BD-09C1-4472-8DAC-0F150EC5E678}" presName="dummyNode2" presStyleLbl="node1" presStyleIdx="2" presStyleCnt="4"/>
      <dgm:spPr/>
    </dgm:pt>
    <dgm:pt modelId="{067A1685-160D-4D46-9FF1-4A68035A85B8}" type="pres">
      <dgm:prSet presAssocID="{640CA9BD-09C1-4472-8DAC-0F150EC5E678}" presName="childNode2" presStyleLbl="bgAcc1" presStyleIdx="3" presStyleCnt="4">
        <dgm:presLayoutVars>
          <dgm:bulletEnabled val="1"/>
        </dgm:presLayoutVars>
      </dgm:prSet>
      <dgm:spPr/>
      <dgm:t>
        <a:bodyPr/>
        <a:lstStyle/>
        <a:p>
          <a:endParaRPr lang="en-US"/>
        </a:p>
      </dgm:t>
    </dgm:pt>
    <dgm:pt modelId="{C0EFA3C1-F021-480E-92ED-13EECF2C8A01}" type="pres">
      <dgm:prSet presAssocID="{640CA9BD-09C1-4472-8DAC-0F150EC5E678}" presName="childNode2tx" presStyleLbl="bgAcc1" presStyleIdx="3" presStyleCnt="4">
        <dgm:presLayoutVars>
          <dgm:bulletEnabled val="1"/>
        </dgm:presLayoutVars>
      </dgm:prSet>
      <dgm:spPr/>
      <dgm:t>
        <a:bodyPr/>
        <a:lstStyle/>
        <a:p>
          <a:endParaRPr lang="en-US"/>
        </a:p>
      </dgm:t>
    </dgm:pt>
    <dgm:pt modelId="{651D215E-27EE-45EE-81A2-0F6AD996B1FF}" type="pres">
      <dgm:prSet presAssocID="{640CA9BD-09C1-4472-8DAC-0F150EC5E678}" presName="parentNode2" presStyleLbl="node1" presStyleIdx="3" presStyleCnt="4" custScaleX="109317" custScaleY="130254">
        <dgm:presLayoutVars>
          <dgm:chMax val="0"/>
          <dgm:bulletEnabled val="1"/>
        </dgm:presLayoutVars>
      </dgm:prSet>
      <dgm:spPr/>
      <dgm:t>
        <a:bodyPr/>
        <a:lstStyle/>
        <a:p>
          <a:endParaRPr lang="en-US"/>
        </a:p>
      </dgm:t>
    </dgm:pt>
    <dgm:pt modelId="{1727DC20-5FA7-4B47-8343-9C74757BAC00}" type="pres">
      <dgm:prSet presAssocID="{640CA9BD-09C1-4472-8DAC-0F150EC5E678}" presName="connSite2" presStyleCnt="0"/>
      <dgm:spPr/>
    </dgm:pt>
  </dgm:ptLst>
  <dgm:cxnLst>
    <dgm:cxn modelId="{F5CADB33-FBC6-4024-B4C1-6225C203EB5E}" type="presOf" srcId="{E3A2053E-A7D5-4FA2-A020-5769393A8F85}" destId="{21F1DF65-7871-4C3A-9D17-C99635414754}" srcOrd="1" destOrd="0" presId="urn:microsoft.com/office/officeart/2005/8/layout/hProcess4"/>
    <dgm:cxn modelId="{73794D19-4A63-46EB-AACD-9C9577AA1ED6}" srcId="{640CA9BD-09C1-4472-8DAC-0F150EC5E678}" destId="{48CE5DCA-1630-4628-A383-2CF73C404AC5}" srcOrd="1" destOrd="0" parTransId="{1BE78AED-C0EC-49C9-97A7-D0C4C56BC5C5}" sibTransId="{ED871475-7D2A-4752-A1F3-236993914A8F}"/>
    <dgm:cxn modelId="{8247D1A2-555D-4B39-B44D-5F2B5AE64242}" srcId="{2EFB202A-8611-4DDC-831D-D12EB67B6CF7}" destId="{356F6FEF-38C8-437A-8562-86A5ED3F5885}" srcOrd="2" destOrd="0" parTransId="{BD9B34C9-939F-47F5-A040-1B30C9EEA310}" sibTransId="{665399A3-A410-4656-8F7E-3FAB641DE891}"/>
    <dgm:cxn modelId="{4411D60E-961A-4802-85A4-B063F81E2D11}" type="presOf" srcId="{6C64CEAD-0BBB-48CD-8392-8CE6A46BFB17}" destId="{EE25C672-B29F-4A10-854F-BED7A6D4D6AD}" srcOrd="0" destOrd="0" presId="urn:microsoft.com/office/officeart/2005/8/layout/hProcess4"/>
    <dgm:cxn modelId="{1D44E084-0CB0-46ED-97F2-9860D73F5F75}" type="presOf" srcId="{2DFCAEF4-36A1-4398-AD56-60EF497BD7BF}" destId="{1D8F140A-9D4A-4945-9821-F44C9755DB60}" srcOrd="1" destOrd="1" presId="urn:microsoft.com/office/officeart/2005/8/layout/hProcess4"/>
    <dgm:cxn modelId="{BDB73DDA-A5F8-41A2-A55C-76C675A35BFF}" type="presOf" srcId="{356F6FEF-38C8-437A-8562-86A5ED3F5885}" destId="{F910656F-E9D0-4A32-AFE0-970D203CC669}" srcOrd="0" destOrd="0" presId="urn:microsoft.com/office/officeart/2005/8/layout/hProcess4"/>
    <dgm:cxn modelId="{663B41D6-38C0-441B-B5F8-E21CFC2139B5}" type="presOf" srcId="{A658E832-A414-4F41-8BB6-8162ADAB1993}" destId="{1605F7E3-45C3-4986-9C38-4D436DC1F89F}" srcOrd="0" destOrd="1" presId="urn:microsoft.com/office/officeart/2005/8/layout/hProcess4"/>
    <dgm:cxn modelId="{49DCFC2F-CE42-4D96-8A88-B707F23CC23D}" srcId="{712EDDD5-F1C9-457B-A81D-F94868058B44}" destId="{E3A2053E-A7D5-4FA2-A020-5769393A8F85}" srcOrd="0" destOrd="0" parTransId="{00F8F5B1-761D-4820-BAF9-8A596BA39BD1}" sibTransId="{1B331840-B084-48EF-BBD7-3B4FE4100696}"/>
    <dgm:cxn modelId="{2FC94C16-C359-4793-9A99-1F51C19ED1EA}" type="presOf" srcId="{640CA9BD-09C1-4472-8DAC-0F150EC5E678}" destId="{651D215E-27EE-45EE-81A2-0F6AD996B1FF}" srcOrd="0" destOrd="0" presId="urn:microsoft.com/office/officeart/2005/8/layout/hProcess4"/>
    <dgm:cxn modelId="{5376348D-4465-4E2E-9DB8-EA1F5276717B}" srcId="{2EFB202A-8611-4DDC-831D-D12EB67B6CF7}" destId="{11888A7B-1E89-45E6-84F4-EF92B26189CD}" srcOrd="0" destOrd="0" parTransId="{6043087E-917B-44BC-97F8-41385FD50DC3}" sibTransId="{438F37F5-E676-4BB5-A241-95D895E1B43F}"/>
    <dgm:cxn modelId="{1740A659-5B97-4DCA-9325-A44AF024284D}" srcId="{640CA9BD-09C1-4472-8DAC-0F150EC5E678}" destId="{41A00BB8-74AC-4341-9900-97369CB6B745}" srcOrd="0" destOrd="0" parTransId="{30BD71D2-E5E4-437D-BB2F-77AE4E665C4A}" sibTransId="{90001DA4-7F75-4FBE-A778-E492B5D42DE1}"/>
    <dgm:cxn modelId="{CB8F9670-C026-4925-827D-81F48E28CF25}" type="presOf" srcId="{11888A7B-1E89-45E6-84F4-EF92B26189CD}" destId="{923900E9-E30E-4B5A-848B-A478C69B1752}" srcOrd="0" destOrd="0" presId="urn:microsoft.com/office/officeart/2005/8/layout/hProcess4"/>
    <dgm:cxn modelId="{2E96E4EA-DDAA-4C9A-85B2-A9C984465E08}" type="presOf" srcId="{630DB5C2-135D-425B-B7D5-1F5FFE12BF3B}" destId="{43989D86-07D4-4CD3-966B-4624217FD063}" srcOrd="0" destOrd="0" presId="urn:microsoft.com/office/officeart/2005/8/layout/hProcess4"/>
    <dgm:cxn modelId="{36BCFD4C-2812-458E-BEAC-52645FFC5A4E}" type="presOf" srcId="{48CE5DCA-1630-4628-A383-2CF73C404AC5}" destId="{C0EFA3C1-F021-480E-92ED-13EECF2C8A01}" srcOrd="1" destOrd="1" presId="urn:microsoft.com/office/officeart/2005/8/layout/hProcess4"/>
    <dgm:cxn modelId="{5DBB4151-4716-450C-8B1B-D5226A8B0BD3}" type="presOf" srcId="{EEF90CB7-6BC0-49A6-BCEC-378CF957A513}" destId="{8BCD7CE2-C97F-4007-9B6B-2130B4A8AA00}" srcOrd="1" destOrd="0" presId="urn:microsoft.com/office/officeart/2005/8/layout/hProcess4"/>
    <dgm:cxn modelId="{3B3F648C-2E33-4002-8BAA-F79E62BBD832}" srcId="{356F6FEF-38C8-437A-8562-86A5ED3F5885}" destId="{6C64CEAD-0BBB-48CD-8392-8CE6A46BFB17}" srcOrd="0" destOrd="0" parTransId="{24C42404-E1AE-4DA4-8F06-4741CD73F2D6}" sibTransId="{D0BC216F-AECD-4BD9-AE0F-616DA51BB671}"/>
    <dgm:cxn modelId="{1051ECD4-313E-46C8-85D4-FF346FCD9676}" type="presOf" srcId="{41A00BB8-74AC-4341-9900-97369CB6B745}" destId="{C0EFA3C1-F021-480E-92ED-13EECF2C8A01}" srcOrd="1" destOrd="0" presId="urn:microsoft.com/office/officeart/2005/8/layout/hProcess4"/>
    <dgm:cxn modelId="{76B91217-318E-404D-A175-25F7A48247BD}" type="presOf" srcId="{665399A3-A410-4656-8F7E-3FAB641DE891}" destId="{17E8ABF6-FDC1-4DE4-A831-FA8DD856CD5C}" srcOrd="0" destOrd="0" presId="urn:microsoft.com/office/officeart/2005/8/layout/hProcess4"/>
    <dgm:cxn modelId="{CA27E35E-172F-4DA2-82FB-35A291CEB4AF}" type="presOf" srcId="{2DFCAEF4-36A1-4398-AD56-60EF497BD7BF}" destId="{EE25C672-B29F-4A10-854F-BED7A6D4D6AD}" srcOrd="0" destOrd="1" presId="urn:microsoft.com/office/officeart/2005/8/layout/hProcess4"/>
    <dgm:cxn modelId="{DC5F1549-FB79-4BC8-96DB-3CE9860061DA}" srcId="{356F6FEF-38C8-437A-8562-86A5ED3F5885}" destId="{2DFCAEF4-36A1-4398-AD56-60EF497BD7BF}" srcOrd="1" destOrd="0" parTransId="{D53F63BD-FE74-436B-88A6-3679A2C4A65C}" sibTransId="{05858321-11F2-4ED4-A0DD-16FD5C153BD5}"/>
    <dgm:cxn modelId="{EF237D4D-D111-4EB1-AEEA-67983F46C041}" type="presOf" srcId="{2EFB202A-8611-4DDC-831D-D12EB67B6CF7}" destId="{0A618B5C-1763-436E-B8BB-322092BBE8D4}" srcOrd="0" destOrd="0" presId="urn:microsoft.com/office/officeart/2005/8/layout/hProcess4"/>
    <dgm:cxn modelId="{392AE56A-6939-469F-BFEC-2DEEC6ABC100}" srcId="{2EFB202A-8611-4DDC-831D-D12EB67B6CF7}" destId="{712EDDD5-F1C9-457B-A81D-F94868058B44}" srcOrd="1" destOrd="0" parTransId="{5E2CC1CB-7E12-4298-9BE5-B8F6683E4161}" sibTransId="{630DB5C2-135D-425B-B7D5-1F5FFE12BF3B}"/>
    <dgm:cxn modelId="{11C0858C-E5A9-44F2-A714-7EAE4D2AD6CA}" srcId="{712EDDD5-F1C9-457B-A81D-F94868058B44}" destId="{0CB28DB7-D90B-40EA-A360-E2D956CB5188}" srcOrd="1" destOrd="0" parTransId="{871B215B-1785-4AD5-BC8E-F4AC2A03B3C4}" sibTransId="{E27060E9-2FDF-45C0-9222-7304489F11AA}"/>
    <dgm:cxn modelId="{057CBF25-0167-4D61-809E-50672C7AF86E}" type="presOf" srcId="{41A00BB8-74AC-4341-9900-97369CB6B745}" destId="{067A1685-160D-4D46-9FF1-4A68035A85B8}" srcOrd="0" destOrd="0" presId="urn:microsoft.com/office/officeart/2005/8/layout/hProcess4"/>
    <dgm:cxn modelId="{92BBDC96-1278-4801-81E1-E86234772967}" srcId="{11888A7B-1E89-45E6-84F4-EF92B26189CD}" destId="{A658E832-A414-4F41-8BB6-8162ADAB1993}" srcOrd="1" destOrd="0" parTransId="{1BF01D39-8F85-49C5-A574-2F798451D690}" sibTransId="{D1F2F4B0-5208-49B2-AB99-1C0154FBF53D}"/>
    <dgm:cxn modelId="{A6B55C70-6B54-477A-882E-D3B5E69E898F}" type="presOf" srcId="{E3A2053E-A7D5-4FA2-A020-5769393A8F85}" destId="{0383F48E-8A55-4756-8790-1F5A10850B0D}" srcOrd="0" destOrd="0" presId="urn:microsoft.com/office/officeart/2005/8/layout/hProcess4"/>
    <dgm:cxn modelId="{35B90C55-36B7-4459-A440-D2EED3C0F87D}" type="presOf" srcId="{A658E832-A414-4F41-8BB6-8162ADAB1993}" destId="{8BCD7CE2-C97F-4007-9B6B-2130B4A8AA00}" srcOrd="1" destOrd="1" presId="urn:microsoft.com/office/officeart/2005/8/layout/hProcess4"/>
    <dgm:cxn modelId="{36F6E065-DBA0-4D8D-877A-F327F2FF9EE8}" type="presOf" srcId="{438F37F5-E676-4BB5-A241-95D895E1B43F}" destId="{2F6300F6-2675-4946-86E6-A8C53A29CA23}" srcOrd="0" destOrd="0" presId="urn:microsoft.com/office/officeart/2005/8/layout/hProcess4"/>
    <dgm:cxn modelId="{19A15A3E-82BF-4A20-93C0-B0254EFEAC2D}" type="presOf" srcId="{0CB28DB7-D90B-40EA-A360-E2D956CB5188}" destId="{21F1DF65-7871-4C3A-9D17-C99635414754}" srcOrd="1" destOrd="1" presId="urn:microsoft.com/office/officeart/2005/8/layout/hProcess4"/>
    <dgm:cxn modelId="{199ECEC8-6F1B-4407-96BD-A99391EB84F9}" srcId="{11888A7B-1E89-45E6-84F4-EF92B26189CD}" destId="{EEF90CB7-6BC0-49A6-BCEC-378CF957A513}" srcOrd="0" destOrd="0" parTransId="{C6A875D1-AB0E-427F-AB76-A155E26F7DD4}" sibTransId="{8BFC29EB-F790-4739-9BEA-7217A2F00816}"/>
    <dgm:cxn modelId="{4D79158F-0190-4E28-B5C7-169E541F17EB}" type="presOf" srcId="{6C64CEAD-0BBB-48CD-8392-8CE6A46BFB17}" destId="{1D8F140A-9D4A-4945-9821-F44C9755DB60}" srcOrd="1" destOrd="0" presId="urn:microsoft.com/office/officeart/2005/8/layout/hProcess4"/>
    <dgm:cxn modelId="{0625BE56-9823-4F0F-A64F-79197D1863EC}" type="presOf" srcId="{EEF90CB7-6BC0-49A6-BCEC-378CF957A513}" destId="{1605F7E3-45C3-4986-9C38-4D436DC1F89F}" srcOrd="0" destOrd="0" presId="urn:microsoft.com/office/officeart/2005/8/layout/hProcess4"/>
    <dgm:cxn modelId="{4662EB0A-FAA4-4EBF-8316-199B31CE2A82}" type="presOf" srcId="{712EDDD5-F1C9-457B-A81D-F94868058B44}" destId="{B7A501DD-4A6F-4234-9FAF-08C8666E3893}" srcOrd="0" destOrd="0" presId="urn:microsoft.com/office/officeart/2005/8/layout/hProcess4"/>
    <dgm:cxn modelId="{957C551D-31A8-4286-A3AE-C5928DB663CE}" srcId="{2EFB202A-8611-4DDC-831D-D12EB67B6CF7}" destId="{640CA9BD-09C1-4472-8DAC-0F150EC5E678}" srcOrd="3" destOrd="0" parTransId="{90609DF7-843B-4BEF-A3B5-89270E6B0951}" sibTransId="{67B503AA-82FD-4AA4-8357-3D8B59D6160B}"/>
    <dgm:cxn modelId="{5A7E2380-F76B-427A-86A0-E40889716EAB}" type="presOf" srcId="{48CE5DCA-1630-4628-A383-2CF73C404AC5}" destId="{067A1685-160D-4D46-9FF1-4A68035A85B8}" srcOrd="0" destOrd="1" presId="urn:microsoft.com/office/officeart/2005/8/layout/hProcess4"/>
    <dgm:cxn modelId="{673DC9F6-E97E-4DB6-979C-D9D35B0116AC}" type="presOf" srcId="{0CB28DB7-D90B-40EA-A360-E2D956CB5188}" destId="{0383F48E-8A55-4756-8790-1F5A10850B0D}" srcOrd="0" destOrd="1" presId="urn:microsoft.com/office/officeart/2005/8/layout/hProcess4"/>
    <dgm:cxn modelId="{927E499A-FDA2-41D2-A711-5FEDC3CF107E}" type="presParOf" srcId="{0A618B5C-1763-436E-B8BB-322092BBE8D4}" destId="{5E85282C-B43B-4420-9EF8-57C3B7A70D31}" srcOrd="0" destOrd="0" presId="urn:microsoft.com/office/officeart/2005/8/layout/hProcess4"/>
    <dgm:cxn modelId="{B9AF4BC8-6C1F-4DCC-A4B0-64C8122C0DF4}" type="presParOf" srcId="{0A618B5C-1763-436E-B8BB-322092BBE8D4}" destId="{EC9D1CF2-CC06-40C7-A9DD-C5EBC4CB0241}" srcOrd="1" destOrd="0" presId="urn:microsoft.com/office/officeart/2005/8/layout/hProcess4"/>
    <dgm:cxn modelId="{279F21AD-24F1-41F7-92DE-00BD3C6B2017}" type="presParOf" srcId="{0A618B5C-1763-436E-B8BB-322092BBE8D4}" destId="{1E9E241F-DC0C-444C-B5B8-FE682D83A541}" srcOrd="2" destOrd="0" presId="urn:microsoft.com/office/officeart/2005/8/layout/hProcess4"/>
    <dgm:cxn modelId="{C3803C70-C918-4DE8-8D36-595AC28E205F}" type="presParOf" srcId="{1E9E241F-DC0C-444C-B5B8-FE682D83A541}" destId="{D39E0EBF-D6C5-49CB-9F89-A10845010557}" srcOrd="0" destOrd="0" presId="urn:microsoft.com/office/officeart/2005/8/layout/hProcess4"/>
    <dgm:cxn modelId="{1E5EC5D9-BDDF-4618-8CA1-F52E7D530A4E}" type="presParOf" srcId="{D39E0EBF-D6C5-49CB-9F89-A10845010557}" destId="{89DA5B69-DE6C-40D8-8253-BA137F805ECF}" srcOrd="0" destOrd="0" presId="urn:microsoft.com/office/officeart/2005/8/layout/hProcess4"/>
    <dgm:cxn modelId="{200DBAE2-9469-4813-BB8F-9EF5895A90D0}" type="presParOf" srcId="{D39E0EBF-D6C5-49CB-9F89-A10845010557}" destId="{1605F7E3-45C3-4986-9C38-4D436DC1F89F}" srcOrd="1" destOrd="0" presId="urn:microsoft.com/office/officeart/2005/8/layout/hProcess4"/>
    <dgm:cxn modelId="{D4EF5E60-1E6B-4CDF-A609-2FB7FA9D57B4}" type="presParOf" srcId="{D39E0EBF-D6C5-49CB-9F89-A10845010557}" destId="{8BCD7CE2-C97F-4007-9B6B-2130B4A8AA00}" srcOrd="2" destOrd="0" presId="urn:microsoft.com/office/officeart/2005/8/layout/hProcess4"/>
    <dgm:cxn modelId="{90F9A91F-58E3-4D53-B45E-80FCE061BC94}" type="presParOf" srcId="{D39E0EBF-D6C5-49CB-9F89-A10845010557}" destId="{923900E9-E30E-4B5A-848B-A478C69B1752}" srcOrd="3" destOrd="0" presId="urn:microsoft.com/office/officeart/2005/8/layout/hProcess4"/>
    <dgm:cxn modelId="{E9304A0B-D14A-4A9C-9DEC-1019772C65C0}" type="presParOf" srcId="{D39E0EBF-D6C5-49CB-9F89-A10845010557}" destId="{F1DD644F-84A9-4184-9E37-680F889B6D7E}" srcOrd="4" destOrd="0" presId="urn:microsoft.com/office/officeart/2005/8/layout/hProcess4"/>
    <dgm:cxn modelId="{FD66FDD8-FDBE-4022-BC90-15A6116BAFF5}" type="presParOf" srcId="{1E9E241F-DC0C-444C-B5B8-FE682D83A541}" destId="{2F6300F6-2675-4946-86E6-A8C53A29CA23}" srcOrd="1" destOrd="0" presId="urn:microsoft.com/office/officeart/2005/8/layout/hProcess4"/>
    <dgm:cxn modelId="{827F0CF7-A8A3-4776-8F49-F0CB34E40551}" type="presParOf" srcId="{1E9E241F-DC0C-444C-B5B8-FE682D83A541}" destId="{93565189-7F8E-4C9A-A545-2DD67BFA7DAE}" srcOrd="2" destOrd="0" presId="urn:microsoft.com/office/officeart/2005/8/layout/hProcess4"/>
    <dgm:cxn modelId="{26FBB0F0-8716-4550-83CF-50430FAB9229}" type="presParOf" srcId="{93565189-7F8E-4C9A-A545-2DD67BFA7DAE}" destId="{1DBAE9F4-A52B-4F67-8286-FC259D371094}" srcOrd="0" destOrd="0" presId="urn:microsoft.com/office/officeart/2005/8/layout/hProcess4"/>
    <dgm:cxn modelId="{CB8F1223-B7D8-406B-A35F-62D920AC6618}" type="presParOf" srcId="{93565189-7F8E-4C9A-A545-2DD67BFA7DAE}" destId="{0383F48E-8A55-4756-8790-1F5A10850B0D}" srcOrd="1" destOrd="0" presId="urn:microsoft.com/office/officeart/2005/8/layout/hProcess4"/>
    <dgm:cxn modelId="{DA236F27-420F-4096-9B48-55C49BFDBDE3}" type="presParOf" srcId="{93565189-7F8E-4C9A-A545-2DD67BFA7DAE}" destId="{21F1DF65-7871-4C3A-9D17-C99635414754}" srcOrd="2" destOrd="0" presId="urn:microsoft.com/office/officeart/2005/8/layout/hProcess4"/>
    <dgm:cxn modelId="{657AB6F8-5E3D-41BE-963D-AC80952E5890}" type="presParOf" srcId="{93565189-7F8E-4C9A-A545-2DD67BFA7DAE}" destId="{B7A501DD-4A6F-4234-9FAF-08C8666E3893}" srcOrd="3" destOrd="0" presId="urn:microsoft.com/office/officeart/2005/8/layout/hProcess4"/>
    <dgm:cxn modelId="{1120BE10-A6A5-4705-94F7-698B3CB2B575}" type="presParOf" srcId="{93565189-7F8E-4C9A-A545-2DD67BFA7DAE}" destId="{F67B6724-A890-4E22-A494-A5F483642F2E}" srcOrd="4" destOrd="0" presId="urn:microsoft.com/office/officeart/2005/8/layout/hProcess4"/>
    <dgm:cxn modelId="{29F76FE1-EB22-4F3C-B311-918C9BA10DBA}" type="presParOf" srcId="{1E9E241F-DC0C-444C-B5B8-FE682D83A541}" destId="{43989D86-07D4-4CD3-966B-4624217FD063}" srcOrd="3" destOrd="0" presId="urn:microsoft.com/office/officeart/2005/8/layout/hProcess4"/>
    <dgm:cxn modelId="{D8896AB0-FC45-4144-8FE5-A49B85D03B29}" type="presParOf" srcId="{1E9E241F-DC0C-444C-B5B8-FE682D83A541}" destId="{6B453F5D-47AC-43E7-942C-757D76715C32}" srcOrd="4" destOrd="0" presId="urn:microsoft.com/office/officeart/2005/8/layout/hProcess4"/>
    <dgm:cxn modelId="{F83D57F1-C60F-425C-8B72-DC95D188A744}" type="presParOf" srcId="{6B453F5D-47AC-43E7-942C-757D76715C32}" destId="{5B8B0D45-D7C5-40AF-82B4-8C5F93317A24}" srcOrd="0" destOrd="0" presId="urn:microsoft.com/office/officeart/2005/8/layout/hProcess4"/>
    <dgm:cxn modelId="{F36E08D7-A86A-4D36-ACA5-C7F6130D6C8F}" type="presParOf" srcId="{6B453F5D-47AC-43E7-942C-757D76715C32}" destId="{EE25C672-B29F-4A10-854F-BED7A6D4D6AD}" srcOrd="1" destOrd="0" presId="urn:microsoft.com/office/officeart/2005/8/layout/hProcess4"/>
    <dgm:cxn modelId="{94D699B1-F8AF-4925-AA47-F50C09FE2054}" type="presParOf" srcId="{6B453F5D-47AC-43E7-942C-757D76715C32}" destId="{1D8F140A-9D4A-4945-9821-F44C9755DB60}" srcOrd="2" destOrd="0" presId="urn:microsoft.com/office/officeart/2005/8/layout/hProcess4"/>
    <dgm:cxn modelId="{AB27DCC1-776B-4A58-909F-AB7261FB951D}" type="presParOf" srcId="{6B453F5D-47AC-43E7-942C-757D76715C32}" destId="{F910656F-E9D0-4A32-AFE0-970D203CC669}" srcOrd="3" destOrd="0" presId="urn:microsoft.com/office/officeart/2005/8/layout/hProcess4"/>
    <dgm:cxn modelId="{AD94D3A4-4C84-4CF9-965B-00ED258FBCBE}" type="presParOf" srcId="{6B453F5D-47AC-43E7-942C-757D76715C32}" destId="{A97D9416-B20C-4CAE-A9C7-7E77BF34C351}" srcOrd="4" destOrd="0" presId="urn:microsoft.com/office/officeart/2005/8/layout/hProcess4"/>
    <dgm:cxn modelId="{366B062E-2C4F-4647-9C85-4E56C5746D7A}" type="presParOf" srcId="{1E9E241F-DC0C-444C-B5B8-FE682D83A541}" destId="{17E8ABF6-FDC1-4DE4-A831-FA8DD856CD5C}" srcOrd="5" destOrd="0" presId="urn:microsoft.com/office/officeart/2005/8/layout/hProcess4"/>
    <dgm:cxn modelId="{AD65DDAA-6215-4154-9AD3-0D0C73FEAB14}" type="presParOf" srcId="{1E9E241F-DC0C-444C-B5B8-FE682D83A541}" destId="{24F9B7A1-158A-40E9-8ADB-0E9DA28C7EA0}" srcOrd="6" destOrd="0" presId="urn:microsoft.com/office/officeart/2005/8/layout/hProcess4"/>
    <dgm:cxn modelId="{D3C2EF75-AB7D-4094-B1DF-04368CFBF433}" type="presParOf" srcId="{24F9B7A1-158A-40E9-8ADB-0E9DA28C7EA0}" destId="{59EDEE8C-B880-4C31-9284-0C293A15DBF8}" srcOrd="0" destOrd="0" presId="urn:microsoft.com/office/officeart/2005/8/layout/hProcess4"/>
    <dgm:cxn modelId="{23014734-72C6-44E5-A459-2BE9B04C2358}" type="presParOf" srcId="{24F9B7A1-158A-40E9-8ADB-0E9DA28C7EA0}" destId="{067A1685-160D-4D46-9FF1-4A68035A85B8}" srcOrd="1" destOrd="0" presId="urn:microsoft.com/office/officeart/2005/8/layout/hProcess4"/>
    <dgm:cxn modelId="{4A1251B1-A3DB-4C03-92FB-C609A5BBA62D}" type="presParOf" srcId="{24F9B7A1-158A-40E9-8ADB-0E9DA28C7EA0}" destId="{C0EFA3C1-F021-480E-92ED-13EECF2C8A01}" srcOrd="2" destOrd="0" presId="urn:microsoft.com/office/officeart/2005/8/layout/hProcess4"/>
    <dgm:cxn modelId="{7E80F6A8-9C13-4C0B-BEEA-73F7D39B1B81}" type="presParOf" srcId="{24F9B7A1-158A-40E9-8ADB-0E9DA28C7EA0}" destId="{651D215E-27EE-45EE-81A2-0F6AD996B1FF}" srcOrd="3" destOrd="0" presId="urn:microsoft.com/office/officeart/2005/8/layout/hProcess4"/>
    <dgm:cxn modelId="{D3781C3D-E564-416E-8C4F-EE7DB274D5F5}" type="presParOf" srcId="{24F9B7A1-158A-40E9-8ADB-0E9DA28C7EA0}" destId="{1727DC20-5FA7-4B47-8343-9C74757BAC0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FB202A-8611-4DDC-831D-D12EB67B6CF7}" type="doc">
      <dgm:prSet loTypeId="urn:microsoft.com/office/officeart/2005/8/layout/hProcess4" loCatId="process" qsTypeId="urn:microsoft.com/office/officeart/2005/8/quickstyle/simple4" qsCatId="simple" csTypeId="urn:microsoft.com/office/officeart/2005/8/colors/accent1_1" csCatId="accent1" phldr="1"/>
      <dgm:spPr/>
      <dgm:t>
        <a:bodyPr/>
        <a:lstStyle/>
        <a:p>
          <a:endParaRPr lang="en-US"/>
        </a:p>
      </dgm:t>
    </dgm:pt>
    <dgm:pt modelId="{11888A7B-1E89-45E6-84F4-EF92B26189CD}">
      <dgm:prSet phldrT="[Text]" custT="1"/>
      <dgm:spPr/>
      <dgm:t>
        <a:bodyPr/>
        <a:lstStyle/>
        <a:p>
          <a:r>
            <a:rPr lang="en-US" sz="1800" b="1" dirty="0" smtClean="0"/>
            <a:t>Step 5: </a:t>
          </a:r>
        </a:p>
        <a:p>
          <a:r>
            <a:rPr lang="en-US" sz="1800" b="1" dirty="0" smtClean="0"/>
            <a:t>Prioritize Pipelines</a:t>
          </a:r>
        </a:p>
      </dgm:t>
    </dgm:pt>
    <dgm:pt modelId="{6043087E-917B-44BC-97F8-41385FD50DC3}" type="parTrans" cxnId="{5376348D-4465-4E2E-9DB8-EA1F5276717B}">
      <dgm:prSet/>
      <dgm:spPr/>
      <dgm:t>
        <a:bodyPr/>
        <a:lstStyle/>
        <a:p>
          <a:endParaRPr lang="en-US"/>
        </a:p>
      </dgm:t>
    </dgm:pt>
    <dgm:pt modelId="{438F37F5-E676-4BB5-A241-95D895E1B43F}" type="sibTrans" cxnId="{5376348D-4465-4E2E-9DB8-EA1F5276717B}">
      <dgm:prSet/>
      <dgm:spPr/>
      <dgm:t>
        <a:bodyPr/>
        <a:lstStyle/>
        <a:p>
          <a:endParaRPr lang="en-US"/>
        </a:p>
      </dgm:t>
    </dgm:pt>
    <dgm:pt modelId="{712EDDD5-F1C9-457B-A81D-F94868058B44}">
      <dgm:prSet phldrT="[Text]" custT="1"/>
      <dgm:spPr/>
      <dgm:t>
        <a:bodyPr/>
        <a:lstStyle/>
        <a:p>
          <a:r>
            <a:rPr lang="en-US" sz="1800" b="1" dirty="0" smtClean="0"/>
            <a:t>Step 6:  </a:t>
          </a:r>
        </a:p>
        <a:p>
          <a:r>
            <a:rPr lang="en-US" sz="1800" b="1" dirty="0" smtClean="0"/>
            <a:t>Conduct Condition Assessment</a:t>
          </a:r>
          <a:endParaRPr lang="en-US" sz="1800" b="1" dirty="0"/>
        </a:p>
      </dgm:t>
    </dgm:pt>
    <dgm:pt modelId="{5E2CC1CB-7E12-4298-9BE5-B8F6683E4161}" type="parTrans" cxnId="{392AE56A-6939-469F-BFEC-2DEEC6ABC100}">
      <dgm:prSet/>
      <dgm:spPr/>
      <dgm:t>
        <a:bodyPr/>
        <a:lstStyle/>
        <a:p>
          <a:endParaRPr lang="en-US"/>
        </a:p>
      </dgm:t>
    </dgm:pt>
    <dgm:pt modelId="{630DB5C2-135D-425B-B7D5-1F5FFE12BF3B}" type="sibTrans" cxnId="{392AE56A-6939-469F-BFEC-2DEEC6ABC100}">
      <dgm:prSet/>
      <dgm:spPr/>
      <dgm:t>
        <a:bodyPr/>
        <a:lstStyle/>
        <a:p>
          <a:endParaRPr lang="en-US"/>
        </a:p>
      </dgm:t>
    </dgm:pt>
    <dgm:pt modelId="{356F6FEF-38C8-437A-8562-86A5ED3F5885}">
      <dgm:prSet phldrT="[Text]" custT="1"/>
      <dgm:spPr/>
      <dgm:t>
        <a:bodyPr/>
        <a:lstStyle/>
        <a:p>
          <a:r>
            <a:rPr lang="en-US" sz="1800" b="1" dirty="0" smtClean="0"/>
            <a:t>Step 7: </a:t>
          </a:r>
        </a:p>
        <a:p>
          <a:r>
            <a:rPr lang="en-US" sz="1800" b="1" dirty="0" smtClean="0"/>
            <a:t>Incorporate Work </a:t>
          </a:r>
        </a:p>
        <a:p>
          <a:r>
            <a:rPr lang="en-US" sz="1800" b="1" dirty="0" smtClean="0"/>
            <a:t>into CIP</a:t>
          </a:r>
          <a:endParaRPr lang="en-US" sz="1800" b="1" dirty="0"/>
        </a:p>
      </dgm:t>
    </dgm:pt>
    <dgm:pt modelId="{BD9B34C9-939F-47F5-A040-1B30C9EEA310}" type="parTrans" cxnId="{8247D1A2-555D-4B39-B44D-5F2B5AE64242}">
      <dgm:prSet/>
      <dgm:spPr/>
      <dgm:t>
        <a:bodyPr/>
        <a:lstStyle/>
        <a:p>
          <a:endParaRPr lang="en-US"/>
        </a:p>
      </dgm:t>
    </dgm:pt>
    <dgm:pt modelId="{665399A3-A410-4656-8F7E-3FAB641DE891}" type="sibTrans" cxnId="{8247D1A2-555D-4B39-B44D-5F2B5AE64242}">
      <dgm:prSet/>
      <dgm:spPr/>
      <dgm:t>
        <a:bodyPr/>
        <a:lstStyle/>
        <a:p>
          <a:endParaRPr lang="en-US"/>
        </a:p>
      </dgm:t>
    </dgm:pt>
    <dgm:pt modelId="{EEF90CB7-6BC0-49A6-BCEC-378CF957A513}">
      <dgm:prSet custT="1"/>
      <dgm:spPr/>
      <dgm:t>
        <a:bodyPr/>
        <a:lstStyle/>
        <a:p>
          <a:r>
            <a:rPr lang="en-US" sz="1800" dirty="0" smtClean="0"/>
            <a:t>Identify inspection technologies</a:t>
          </a:r>
          <a:endParaRPr lang="en-US" sz="1800" dirty="0"/>
        </a:p>
      </dgm:t>
    </dgm:pt>
    <dgm:pt modelId="{C6A875D1-AB0E-427F-AB76-A155E26F7DD4}" type="parTrans" cxnId="{199ECEC8-6F1B-4407-96BD-A99391EB84F9}">
      <dgm:prSet/>
      <dgm:spPr/>
      <dgm:t>
        <a:bodyPr/>
        <a:lstStyle/>
        <a:p>
          <a:endParaRPr lang="en-US"/>
        </a:p>
      </dgm:t>
    </dgm:pt>
    <dgm:pt modelId="{8BFC29EB-F790-4739-9BEA-7217A2F00816}" type="sibTrans" cxnId="{199ECEC8-6F1B-4407-96BD-A99391EB84F9}">
      <dgm:prSet/>
      <dgm:spPr/>
      <dgm:t>
        <a:bodyPr/>
        <a:lstStyle/>
        <a:p>
          <a:endParaRPr lang="en-US"/>
        </a:p>
      </dgm:t>
    </dgm:pt>
    <dgm:pt modelId="{E3A2053E-A7D5-4FA2-A020-5769393A8F85}">
      <dgm:prSet custT="1"/>
      <dgm:spPr/>
      <dgm:t>
        <a:bodyPr/>
        <a:lstStyle/>
        <a:p>
          <a:r>
            <a:rPr lang="en-US" sz="1800" dirty="0" smtClean="0">
              <a:solidFill>
                <a:schemeClr val="bg1"/>
              </a:solidFill>
            </a:rPr>
            <a:t>Conduct inspections; indirect and direct</a:t>
          </a:r>
          <a:endParaRPr lang="en-US" sz="1800" dirty="0">
            <a:solidFill>
              <a:schemeClr val="bg1"/>
            </a:solidFill>
          </a:endParaRPr>
        </a:p>
      </dgm:t>
    </dgm:pt>
    <dgm:pt modelId="{00F8F5B1-761D-4820-BAF9-8A596BA39BD1}" type="parTrans" cxnId="{49DCFC2F-CE42-4D96-8A88-B707F23CC23D}">
      <dgm:prSet/>
      <dgm:spPr/>
      <dgm:t>
        <a:bodyPr/>
        <a:lstStyle/>
        <a:p>
          <a:endParaRPr lang="en-US"/>
        </a:p>
      </dgm:t>
    </dgm:pt>
    <dgm:pt modelId="{1B331840-B084-48EF-BBD7-3B4FE4100696}" type="sibTrans" cxnId="{49DCFC2F-CE42-4D96-8A88-B707F23CC23D}">
      <dgm:prSet/>
      <dgm:spPr/>
      <dgm:t>
        <a:bodyPr/>
        <a:lstStyle/>
        <a:p>
          <a:endParaRPr lang="en-US"/>
        </a:p>
      </dgm:t>
    </dgm:pt>
    <dgm:pt modelId="{6C64CEAD-0BBB-48CD-8392-8CE6A46BFB17}">
      <dgm:prSet custT="1"/>
      <dgm:spPr/>
      <dgm:t>
        <a:bodyPr/>
        <a:lstStyle/>
        <a:p>
          <a:r>
            <a:rPr lang="en-US" sz="1800" dirty="0" smtClean="0"/>
            <a:t>Develop planning level repair/rehab/replace action plan</a:t>
          </a:r>
          <a:endParaRPr lang="en-US" sz="1800" dirty="0"/>
        </a:p>
      </dgm:t>
    </dgm:pt>
    <dgm:pt modelId="{24C42404-E1AE-4DA4-8F06-4741CD73F2D6}" type="parTrans" cxnId="{3B3F648C-2E33-4002-8BAA-F79E62BBD832}">
      <dgm:prSet/>
      <dgm:spPr/>
      <dgm:t>
        <a:bodyPr/>
        <a:lstStyle/>
        <a:p>
          <a:endParaRPr lang="en-US"/>
        </a:p>
      </dgm:t>
    </dgm:pt>
    <dgm:pt modelId="{D0BC216F-AECD-4BD9-AE0F-616DA51BB671}" type="sibTrans" cxnId="{3B3F648C-2E33-4002-8BAA-F79E62BBD832}">
      <dgm:prSet/>
      <dgm:spPr/>
      <dgm:t>
        <a:bodyPr/>
        <a:lstStyle/>
        <a:p>
          <a:endParaRPr lang="en-US"/>
        </a:p>
      </dgm:t>
    </dgm:pt>
    <dgm:pt modelId="{87B72ECB-117B-493B-B306-1AB59F68C37F}">
      <dgm:prSet custT="1"/>
      <dgm:spPr/>
      <dgm:t>
        <a:bodyPr/>
        <a:lstStyle/>
        <a:p>
          <a:r>
            <a:rPr lang="en-US" sz="1800" dirty="0" smtClean="0"/>
            <a:t>Develop criteria for LOF and COF</a:t>
          </a:r>
          <a:endParaRPr lang="en-US" sz="1800" dirty="0"/>
        </a:p>
      </dgm:t>
    </dgm:pt>
    <dgm:pt modelId="{BB56A626-BE6F-49A4-9D0A-7026E9ED9C45}" type="parTrans" cxnId="{5F64C5D5-00BF-4F2E-A3D0-3965BFA14143}">
      <dgm:prSet/>
      <dgm:spPr/>
      <dgm:t>
        <a:bodyPr/>
        <a:lstStyle/>
        <a:p>
          <a:endParaRPr lang="en-US"/>
        </a:p>
      </dgm:t>
    </dgm:pt>
    <dgm:pt modelId="{410ACA30-51EB-4B7E-87F3-433C7CA51CE8}" type="sibTrans" cxnId="{5F64C5D5-00BF-4F2E-A3D0-3965BFA14143}">
      <dgm:prSet/>
      <dgm:spPr/>
      <dgm:t>
        <a:bodyPr/>
        <a:lstStyle/>
        <a:p>
          <a:endParaRPr lang="en-US"/>
        </a:p>
      </dgm:t>
    </dgm:pt>
    <dgm:pt modelId="{2FC5981C-2C49-4DFB-BBC0-FB634DCB1180}">
      <dgm:prSet custT="1"/>
      <dgm:spPr/>
      <dgm:t>
        <a:bodyPr/>
        <a:lstStyle/>
        <a:p>
          <a:endParaRPr lang="en-US" sz="1600" dirty="0"/>
        </a:p>
      </dgm:t>
    </dgm:pt>
    <dgm:pt modelId="{2599678A-53AB-43A6-B387-967083190849}" type="parTrans" cxnId="{DFDD2F6E-B8C1-4281-8B92-BFADECB78D6F}">
      <dgm:prSet/>
      <dgm:spPr/>
      <dgm:t>
        <a:bodyPr/>
        <a:lstStyle/>
        <a:p>
          <a:endParaRPr lang="en-US"/>
        </a:p>
      </dgm:t>
    </dgm:pt>
    <dgm:pt modelId="{C4DD8568-AA7E-4084-AF77-62975EBA87AE}" type="sibTrans" cxnId="{DFDD2F6E-B8C1-4281-8B92-BFADECB78D6F}">
      <dgm:prSet/>
      <dgm:spPr/>
      <dgm:t>
        <a:bodyPr/>
        <a:lstStyle/>
        <a:p>
          <a:endParaRPr lang="en-US"/>
        </a:p>
      </dgm:t>
    </dgm:pt>
    <dgm:pt modelId="{6C9C11FF-334C-4CAF-B4D4-E8DAE8FACFAE}">
      <dgm:prSet custT="1"/>
      <dgm:spPr/>
      <dgm:t>
        <a:bodyPr/>
        <a:lstStyle/>
        <a:p>
          <a:r>
            <a:rPr lang="en-US" sz="1800" dirty="0" smtClean="0">
              <a:solidFill>
                <a:schemeClr val="bg1"/>
              </a:solidFill>
            </a:rPr>
            <a:t>Estimate remaining life of pipe</a:t>
          </a:r>
          <a:endParaRPr lang="en-US" sz="1800" dirty="0">
            <a:solidFill>
              <a:schemeClr val="bg1"/>
            </a:solidFill>
          </a:endParaRPr>
        </a:p>
      </dgm:t>
    </dgm:pt>
    <dgm:pt modelId="{49A92B6D-8F6A-44E9-89A4-5D8BE16CF414}" type="parTrans" cxnId="{ACBB921C-2221-4D9F-81F3-34F003DCC67F}">
      <dgm:prSet/>
      <dgm:spPr/>
      <dgm:t>
        <a:bodyPr/>
        <a:lstStyle/>
        <a:p>
          <a:endParaRPr lang="en-US"/>
        </a:p>
      </dgm:t>
    </dgm:pt>
    <dgm:pt modelId="{9F0C8BF6-EF8E-46E4-A542-80C9C8CF54B9}" type="sibTrans" cxnId="{ACBB921C-2221-4D9F-81F3-34F003DCC67F}">
      <dgm:prSet/>
      <dgm:spPr/>
      <dgm:t>
        <a:bodyPr/>
        <a:lstStyle/>
        <a:p>
          <a:endParaRPr lang="en-US"/>
        </a:p>
      </dgm:t>
    </dgm:pt>
    <dgm:pt modelId="{1B60C5D0-C65C-4A83-90CD-290F376D130B}">
      <dgm:prSet custT="1"/>
      <dgm:spPr/>
      <dgm:t>
        <a:bodyPr/>
        <a:lstStyle/>
        <a:p>
          <a:r>
            <a:rPr lang="en-US" sz="1800" dirty="0" smtClean="0"/>
            <a:t>Prioritize high risk assets for rehabilitation </a:t>
          </a:r>
          <a:endParaRPr lang="en-US" sz="1800" dirty="0"/>
        </a:p>
      </dgm:t>
    </dgm:pt>
    <dgm:pt modelId="{F2C93258-43C7-40F3-8661-92A88312151F}" type="parTrans" cxnId="{24B5DC84-C322-4749-BB00-1C3E67950BF2}">
      <dgm:prSet/>
      <dgm:spPr/>
      <dgm:t>
        <a:bodyPr/>
        <a:lstStyle/>
        <a:p>
          <a:endParaRPr lang="en-US"/>
        </a:p>
      </dgm:t>
    </dgm:pt>
    <dgm:pt modelId="{2361C1A6-BC03-47AB-A9CB-0DBEFB8746E0}" type="sibTrans" cxnId="{24B5DC84-C322-4749-BB00-1C3E67950BF2}">
      <dgm:prSet/>
      <dgm:spPr/>
      <dgm:t>
        <a:bodyPr/>
        <a:lstStyle/>
        <a:p>
          <a:endParaRPr lang="en-US"/>
        </a:p>
      </dgm:t>
    </dgm:pt>
    <dgm:pt modelId="{0A618B5C-1763-436E-B8BB-322092BBE8D4}" type="pres">
      <dgm:prSet presAssocID="{2EFB202A-8611-4DDC-831D-D12EB67B6CF7}" presName="Name0" presStyleCnt="0">
        <dgm:presLayoutVars>
          <dgm:dir/>
          <dgm:animLvl val="lvl"/>
          <dgm:resizeHandles val="exact"/>
        </dgm:presLayoutVars>
      </dgm:prSet>
      <dgm:spPr/>
      <dgm:t>
        <a:bodyPr/>
        <a:lstStyle/>
        <a:p>
          <a:endParaRPr lang="en-US"/>
        </a:p>
      </dgm:t>
    </dgm:pt>
    <dgm:pt modelId="{5E85282C-B43B-4420-9EF8-57C3B7A70D31}" type="pres">
      <dgm:prSet presAssocID="{2EFB202A-8611-4DDC-831D-D12EB67B6CF7}" presName="tSp" presStyleCnt="0"/>
      <dgm:spPr/>
    </dgm:pt>
    <dgm:pt modelId="{EC9D1CF2-CC06-40C7-A9DD-C5EBC4CB0241}" type="pres">
      <dgm:prSet presAssocID="{2EFB202A-8611-4DDC-831D-D12EB67B6CF7}" presName="bSp" presStyleCnt="0"/>
      <dgm:spPr/>
    </dgm:pt>
    <dgm:pt modelId="{1E9E241F-DC0C-444C-B5B8-FE682D83A541}" type="pres">
      <dgm:prSet presAssocID="{2EFB202A-8611-4DDC-831D-D12EB67B6CF7}" presName="process" presStyleCnt="0"/>
      <dgm:spPr/>
    </dgm:pt>
    <dgm:pt modelId="{D39E0EBF-D6C5-49CB-9F89-A10845010557}" type="pres">
      <dgm:prSet presAssocID="{11888A7B-1E89-45E6-84F4-EF92B26189CD}" presName="composite1" presStyleCnt="0"/>
      <dgm:spPr/>
    </dgm:pt>
    <dgm:pt modelId="{89DA5B69-DE6C-40D8-8253-BA137F805ECF}" type="pres">
      <dgm:prSet presAssocID="{11888A7B-1E89-45E6-84F4-EF92B26189CD}" presName="dummyNode1" presStyleLbl="node1" presStyleIdx="0" presStyleCnt="3"/>
      <dgm:spPr/>
    </dgm:pt>
    <dgm:pt modelId="{1605F7E3-45C3-4986-9C38-4D436DC1F89F}" type="pres">
      <dgm:prSet presAssocID="{11888A7B-1E89-45E6-84F4-EF92B26189CD}" presName="childNode1" presStyleLbl="bgAcc1" presStyleIdx="0" presStyleCnt="3" custScaleX="110569" custLinFactNeighborX="-564" custLinFactNeighborY="-10521">
        <dgm:presLayoutVars>
          <dgm:bulletEnabled val="1"/>
        </dgm:presLayoutVars>
      </dgm:prSet>
      <dgm:spPr/>
      <dgm:t>
        <a:bodyPr/>
        <a:lstStyle/>
        <a:p>
          <a:endParaRPr lang="en-US"/>
        </a:p>
      </dgm:t>
    </dgm:pt>
    <dgm:pt modelId="{8BCD7CE2-C97F-4007-9B6B-2130B4A8AA00}" type="pres">
      <dgm:prSet presAssocID="{11888A7B-1E89-45E6-84F4-EF92B26189CD}" presName="childNode1tx" presStyleLbl="bgAcc1" presStyleIdx="0" presStyleCnt="3">
        <dgm:presLayoutVars>
          <dgm:bulletEnabled val="1"/>
        </dgm:presLayoutVars>
      </dgm:prSet>
      <dgm:spPr/>
      <dgm:t>
        <a:bodyPr/>
        <a:lstStyle/>
        <a:p>
          <a:endParaRPr lang="en-US"/>
        </a:p>
      </dgm:t>
    </dgm:pt>
    <dgm:pt modelId="{923900E9-E30E-4B5A-848B-A478C69B1752}" type="pres">
      <dgm:prSet presAssocID="{11888A7B-1E89-45E6-84F4-EF92B26189CD}" presName="parentNode1" presStyleLbl="node1" presStyleIdx="0" presStyleCnt="3" custScaleX="127229" custScaleY="169394" custLinFactNeighborX="-9109" custLinFactNeighborY="22435">
        <dgm:presLayoutVars>
          <dgm:chMax val="1"/>
          <dgm:bulletEnabled val="1"/>
        </dgm:presLayoutVars>
      </dgm:prSet>
      <dgm:spPr/>
      <dgm:t>
        <a:bodyPr/>
        <a:lstStyle/>
        <a:p>
          <a:endParaRPr lang="en-US"/>
        </a:p>
      </dgm:t>
    </dgm:pt>
    <dgm:pt modelId="{F1DD644F-84A9-4184-9E37-680F889B6D7E}" type="pres">
      <dgm:prSet presAssocID="{11888A7B-1E89-45E6-84F4-EF92B26189CD}" presName="connSite1" presStyleCnt="0"/>
      <dgm:spPr/>
    </dgm:pt>
    <dgm:pt modelId="{2F6300F6-2675-4946-86E6-A8C53A29CA23}" type="pres">
      <dgm:prSet presAssocID="{438F37F5-E676-4BB5-A241-95D895E1B43F}" presName="Name9" presStyleLbl="sibTrans2D1" presStyleIdx="0" presStyleCnt="2"/>
      <dgm:spPr/>
      <dgm:t>
        <a:bodyPr/>
        <a:lstStyle/>
        <a:p>
          <a:endParaRPr lang="en-US"/>
        </a:p>
      </dgm:t>
    </dgm:pt>
    <dgm:pt modelId="{93565189-7F8E-4C9A-A545-2DD67BFA7DAE}" type="pres">
      <dgm:prSet presAssocID="{712EDDD5-F1C9-457B-A81D-F94868058B44}" presName="composite2" presStyleCnt="0"/>
      <dgm:spPr/>
    </dgm:pt>
    <dgm:pt modelId="{1DBAE9F4-A52B-4F67-8286-FC259D371094}" type="pres">
      <dgm:prSet presAssocID="{712EDDD5-F1C9-457B-A81D-F94868058B44}" presName="dummyNode2" presStyleLbl="node1" presStyleIdx="0" presStyleCnt="3"/>
      <dgm:spPr/>
    </dgm:pt>
    <dgm:pt modelId="{0383F48E-8A55-4756-8790-1F5A10850B0D}" type="pres">
      <dgm:prSet presAssocID="{712EDDD5-F1C9-457B-A81D-F94868058B44}" presName="childNode2" presStyleLbl="bgAcc1" presStyleIdx="1" presStyleCnt="3" custScaleX="106327" custScaleY="129933" custLinFactNeighborX="-8979" custLinFactNeighborY="9795">
        <dgm:presLayoutVars>
          <dgm:bulletEnabled val="1"/>
        </dgm:presLayoutVars>
      </dgm:prSet>
      <dgm:spPr/>
      <dgm:t>
        <a:bodyPr/>
        <a:lstStyle/>
        <a:p>
          <a:endParaRPr lang="en-US"/>
        </a:p>
      </dgm:t>
    </dgm:pt>
    <dgm:pt modelId="{21F1DF65-7871-4C3A-9D17-C99635414754}" type="pres">
      <dgm:prSet presAssocID="{712EDDD5-F1C9-457B-A81D-F94868058B44}" presName="childNode2tx" presStyleLbl="bgAcc1" presStyleIdx="1" presStyleCnt="3">
        <dgm:presLayoutVars>
          <dgm:bulletEnabled val="1"/>
        </dgm:presLayoutVars>
      </dgm:prSet>
      <dgm:spPr/>
      <dgm:t>
        <a:bodyPr/>
        <a:lstStyle/>
        <a:p>
          <a:endParaRPr lang="en-US"/>
        </a:p>
      </dgm:t>
    </dgm:pt>
    <dgm:pt modelId="{B7A501DD-4A6F-4234-9FAF-08C8666E3893}" type="pres">
      <dgm:prSet presAssocID="{712EDDD5-F1C9-457B-A81D-F94868058B44}" presName="parentNode2" presStyleLbl="node1" presStyleIdx="1" presStyleCnt="3" custScaleX="149713" custScaleY="166699" custLinFactNeighborX="-3235" custLinFactNeighborY="-9275">
        <dgm:presLayoutVars>
          <dgm:chMax val="0"/>
          <dgm:bulletEnabled val="1"/>
        </dgm:presLayoutVars>
      </dgm:prSet>
      <dgm:spPr/>
      <dgm:t>
        <a:bodyPr/>
        <a:lstStyle/>
        <a:p>
          <a:endParaRPr lang="en-US"/>
        </a:p>
      </dgm:t>
    </dgm:pt>
    <dgm:pt modelId="{F67B6724-A890-4E22-A494-A5F483642F2E}" type="pres">
      <dgm:prSet presAssocID="{712EDDD5-F1C9-457B-A81D-F94868058B44}" presName="connSite2" presStyleCnt="0"/>
      <dgm:spPr/>
    </dgm:pt>
    <dgm:pt modelId="{43989D86-07D4-4CD3-966B-4624217FD063}" type="pres">
      <dgm:prSet presAssocID="{630DB5C2-135D-425B-B7D5-1F5FFE12BF3B}" presName="Name18" presStyleLbl="sibTrans2D1" presStyleIdx="1" presStyleCnt="2" custLinFactNeighborX="1848" custLinFactNeighborY="6713"/>
      <dgm:spPr/>
      <dgm:t>
        <a:bodyPr/>
        <a:lstStyle/>
        <a:p>
          <a:endParaRPr lang="en-US"/>
        </a:p>
      </dgm:t>
    </dgm:pt>
    <dgm:pt modelId="{6B453F5D-47AC-43E7-942C-757D76715C32}" type="pres">
      <dgm:prSet presAssocID="{356F6FEF-38C8-437A-8562-86A5ED3F5885}" presName="composite1" presStyleCnt="0"/>
      <dgm:spPr/>
    </dgm:pt>
    <dgm:pt modelId="{5B8B0D45-D7C5-40AF-82B4-8C5F93317A24}" type="pres">
      <dgm:prSet presAssocID="{356F6FEF-38C8-437A-8562-86A5ED3F5885}" presName="dummyNode1" presStyleLbl="node1" presStyleIdx="1" presStyleCnt="3"/>
      <dgm:spPr/>
    </dgm:pt>
    <dgm:pt modelId="{EE25C672-B29F-4A10-854F-BED7A6D4D6AD}" type="pres">
      <dgm:prSet presAssocID="{356F6FEF-38C8-437A-8562-86A5ED3F5885}" presName="childNode1" presStyleLbl="bgAcc1" presStyleIdx="2" presStyleCnt="3" custScaleX="127132" custLinFactNeighborX="2142" custLinFactNeighborY="-11080">
        <dgm:presLayoutVars>
          <dgm:bulletEnabled val="1"/>
        </dgm:presLayoutVars>
      </dgm:prSet>
      <dgm:spPr/>
      <dgm:t>
        <a:bodyPr/>
        <a:lstStyle/>
        <a:p>
          <a:endParaRPr lang="en-US"/>
        </a:p>
      </dgm:t>
    </dgm:pt>
    <dgm:pt modelId="{1D8F140A-9D4A-4945-9821-F44C9755DB60}" type="pres">
      <dgm:prSet presAssocID="{356F6FEF-38C8-437A-8562-86A5ED3F5885}" presName="childNode1tx" presStyleLbl="bgAcc1" presStyleIdx="2" presStyleCnt="3">
        <dgm:presLayoutVars>
          <dgm:bulletEnabled val="1"/>
        </dgm:presLayoutVars>
      </dgm:prSet>
      <dgm:spPr/>
      <dgm:t>
        <a:bodyPr/>
        <a:lstStyle/>
        <a:p>
          <a:endParaRPr lang="en-US"/>
        </a:p>
      </dgm:t>
    </dgm:pt>
    <dgm:pt modelId="{F910656F-E9D0-4A32-AFE0-970D203CC669}" type="pres">
      <dgm:prSet presAssocID="{356F6FEF-38C8-437A-8562-86A5ED3F5885}" presName="parentNode1" presStyleLbl="node1" presStyleIdx="2" presStyleCnt="3" custScaleX="132942" custScaleY="136603" custLinFactNeighborX="609" custLinFactNeighborY="39450">
        <dgm:presLayoutVars>
          <dgm:chMax val="1"/>
          <dgm:bulletEnabled val="1"/>
        </dgm:presLayoutVars>
      </dgm:prSet>
      <dgm:spPr/>
      <dgm:t>
        <a:bodyPr/>
        <a:lstStyle/>
        <a:p>
          <a:endParaRPr lang="en-US"/>
        </a:p>
      </dgm:t>
    </dgm:pt>
    <dgm:pt modelId="{A97D9416-B20C-4CAE-A9C7-7E77BF34C351}" type="pres">
      <dgm:prSet presAssocID="{356F6FEF-38C8-437A-8562-86A5ED3F5885}" presName="connSite1" presStyleCnt="0"/>
      <dgm:spPr/>
    </dgm:pt>
  </dgm:ptLst>
  <dgm:cxnLst>
    <dgm:cxn modelId="{8247D1A2-555D-4B39-B44D-5F2B5AE64242}" srcId="{2EFB202A-8611-4DDC-831D-D12EB67B6CF7}" destId="{356F6FEF-38C8-437A-8562-86A5ED3F5885}" srcOrd="2" destOrd="0" parTransId="{BD9B34C9-939F-47F5-A040-1B30C9EEA310}" sibTransId="{665399A3-A410-4656-8F7E-3FAB641DE891}"/>
    <dgm:cxn modelId="{3DAA96E8-9FEA-4BAA-92B8-00AA8665CE69}" type="presOf" srcId="{2FC5981C-2C49-4DFB-BBC0-FB634DCB1180}" destId="{1605F7E3-45C3-4986-9C38-4D436DC1F89F}" srcOrd="0" destOrd="2" presId="urn:microsoft.com/office/officeart/2005/8/layout/hProcess4"/>
    <dgm:cxn modelId="{5F64C5D5-00BF-4F2E-A3D0-3965BFA14143}" srcId="{11888A7B-1E89-45E6-84F4-EF92B26189CD}" destId="{87B72ECB-117B-493B-B306-1AB59F68C37F}" srcOrd="1" destOrd="0" parTransId="{BB56A626-BE6F-49A4-9D0A-7026E9ED9C45}" sibTransId="{410ACA30-51EB-4B7E-87F3-433C7CA51CE8}"/>
    <dgm:cxn modelId="{24B5DC84-C322-4749-BB00-1C3E67950BF2}" srcId="{356F6FEF-38C8-437A-8562-86A5ED3F5885}" destId="{1B60C5D0-C65C-4A83-90CD-290F376D130B}" srcOrd="1" destOrd="0" parTransId="{F2C93258-43C7-40F3-8661-92A88312151F}" sibTransId="{2361C1A6-BC03-47AB-A9CB-0DBEFB8746E0}"/>
    <dgm:cxn modelId="{9DE75D3C-27AF-4743-BBCB-C379B98296EE}" type="presOf" srcId="{2FC5981C-2C49-4DFB-BBC0-FB634DCB1180}" destId="{8BCD7CE2-C97F-4007-9B6B-2130B4A8AA00}" srcOrd="1" destOrd="2" presId="urn:microsoft.com/office/officeart/2005/8/layout/hProcess4"/>
    <dgm:cxn modelId="{49DCFC2F-CE42-4D96-8A88-B707F23CC23D}" srcId="{712EDDD5-F1C9-457B-A81D-F94868058B44}" destId="{E3A2053E-A7D5-4FA2-A020-5769393A8F85}" srcOrd="0" destOrd="0" parTransId="{00F8F5B1-761D-4820-BAF9-8A596BA39BD1}" sibTransId="{1B331840-B084-48EF-BBD7-3B4FE4100696}"/>
    <dgm:cxn modelId="{ACBB921C-2221-4D9F-81F3-34F003DCC67F}" srcId="{712EDDD5-F1C9-457B-A81D-F94868058B44}" destId="{6C9C11FF-334C-4CAF-B4D4-E8DAE8FACFAE}" srcOrd="1" destOrd="0" parTransId="{49A92B6D-8F6A-44E9-89A4-5D8BE16CF414}" sibTransId="{9F0C8BF6-EF8E-46E4-A542-80C9C8CF54B9}"/>
    <dgm:cxn modelId="{0050CA26-2BD7-4DDC-BC1B-7EBF8C0AA545}" type="presOf" srcId="{1B60C5D0-C65C-4A83-90CD-290F376D130B}" destId="{EE25C672-B29F-4A10-854F-BED7A6D4D6AD}" srcOrd="0" destOrd="1" presId="urn:microsoft.com/office/officeart/2005/8/layout/hProcess4"/>
    <dgm:cxn modelId="{B2CDD937-5FC7-4575-97FD-AE88A65FAEF5}" type="presOf" srcId="{1B60C5D0-C65C-4A83-90CD-290F376D130B}" destId="{1D8F140A-9D4A-4945-9821-F44C9755DB60}" srcOrd="1" destOrd="1" presId="urn:microsoft.com/office/officeart/2005/8/layout/hProcess4"/>
    <dgm:cxn modelId="{5376348D-4465-4E2E-9DB8-EA1F5276717B}" srcId="{2EFB202A-8611-4DDC-831D-D12EB67B6CF7}" destId="{11888A7B-1E89-45E6-84F4-EF92B26189CD}" srcOrd="0" destOrd="0" parTransId="{6043087E-917B-44BC-97F8-41385FD50DC3}" sibTransId="{438F37F5-E676-4BB5-A241-95D895E1B43F}"/>
    <dgm:cxn modelId="{242478C0-F0AF-4AE1-AEC1-26FD414FEF07}" type="presOf" srcId="{E3A2053E-A7D5-4FA2-A020-5769393A8F85}" destId="{21F1DF65-7871-4C3A-9D17-C99635414754}" srcOrd="1" destOrd="0" presId="urn:microsoft.com/office/officeart/2005/8/layout/hProcess4"/>
    <dgm:cxn modelId="{7A769A64-D315-4563-A5CB-3D7104C9265E}" type="presOf" srcId="{712EDDD5-F1C9-457B-A81D-F94868058B44}" destId="{B7A501DD-4A6F-4234-9FAF-08C8666E3893}" srcOrd="0" destOrd="0" presId="urn:microsoft.com/office/officeart/2005/8/layout/hProcess4"/>
    <dgm:cxn modelId="{8790907C-0C6A-4939-AE71-4409AA3B689B}" type="presOf" srcId="{EEF90CB7-6BC0-49A6-BCEC-378CF957A513}" destId="{1605F7E3-45C3-4986-9C38-4D436DC1F89F}" srcOrd="0" destOrd="0" presId="urn:microsoft.com/office/officeart/2005/8/layout/hProcess4"/>
    <dgm:cxn modelId="{0504B56A-5855-4F5C-A06D-476B169FE511}" type="presOf" srcId="{6C64CEAD-0BBB-48CD-8392-8CE6A46BFB17}" destId="{1D8F140A-9D4A-4945-9821-F44C9755DB60}" srcOrd="1" destOrd="0" presId="urn:microsoft.com/office/officeart/2005/8/layout/hProcess4"/>
    <dgm:cxn modelId="{B57DC779-0ABC-4CF1-91F9-0CA8FAE76C7A}" type="presOf" srcId="{630DB5C2-135D-425B-B7D5-1F5FFE12BF3B}" destId="{43989D86-07D4-4CD3-966B-4624217FD063}" srcOrd="0" destOrd="0" presId="urn:microsoft.com/office/officeart/2005/8/layout/hProcess4"/>
    <dgm:cxn modelId="{3B3F648C-2E33-4002-8BAA-F79E62BBD832}" srcId="{356F6FEF-38C8-437A-8562-86A5ED3F5885}" destId="{6C64CEAD-0BBB-48CD-8392-8CE6A46BFB17}" srcOrd="0" destOrd="0" parTransId="{24C42404-E1AE-4DA4-8F06-4741CD73F2D6}" sibTransId="{D0BC216F-AECD-4BD9-AE0F-616DA51BB671}"/>
    <dgm:cxn modelId="{392AE56A-6939-469F-BFEC-2DEEC6ABC100}" srcId="{2EFB202A-8611-4DDC-831D-D12EB67B6CF7}" destId="{712EDDD5-F1C9-457B-A81D-F94868058B44}" srcOrd="1" destOrd="0" parTransId="{5E2CC1CB-7E12-4298-9BE5-B8F6683E4161}" sibTransId="{630DB5C2-135D-425B-B7D5-1F5FFE12BF3B}"/>
    <dgm:cxn modelId="{64CE80B9-4019-492B-9C5C-680201FD963B}" type="presOf" srcId="{356F6FEF-38C8-437A-8562-86A5ED3F5885}" destId="{F910656F-E9D0-4A32-AFE0-970D203CC669}" srcOrd="0" destOrd="0" presId="urn:microsoft.com/office/officeart/2005/8/layout/hProcess4"/>
    <dgm:cxn modelId="{DFDD2F6E-B8C1-4281-8B92-BFADECB78D6F}" srcId="{11888A7B-1E89-45E6-84F4-EF92B26189CD}" destId="{2FC5981C-2C49-4DFB-BBC0-FB634DCB1180}" srcOrd="2" destOrd="0" parTransId="{2599678A-53AB-43A6-B387-967083190849}" sibTransId="{C4DD8568-AA7E-4084-AF77-62975EBA87AE}"/>
    <dgm:cxn modelId="{83CD8251-4091-4B04-81AA-0B562058BEEE}" type="presOf" srcId="{2EFB202A-8611-4DDC-831D-D12EB67B6CF7}" destId="{0A618B5C-1763-436E-B8BB-322092BBE8D4}" srcOrd="0" destOrd="0" presId="urn:microsoft.com/office/officeart/2005/8/layout/hProcess4"/>
    <dgm:cxn modelId="{FC843591-3F26-4BC9-95A4-935839CC13EF}" type="presOf" srcId="{E3A2053E-A7D5-4FA2-A020-5769393A8F85}" destId="{0383F48E-8A55-4756-8790-1F5A10850B0D}" srcOrd="0" destOrd="0" presId="urn:microsoft.com/office/officeart/2005/8/layout/hProcess4"/>
    <dgm:cxn modelId="{E2C1DAC6-016E-433F-868C-5109E1C4D3AC}" type="presOf" srcId="{6C9C11FF-334C-4CAF-B4D4-E8DAE8FACFAE}" destId="{21F1DF65-7871-4C3A-9D17-C99635414754}" srcOrd="1" destOrd="1" presId="urn:microsoft.com/office/officeart/2005/8/layout/hProcess4"/>
    <dgm:cxn modelId="{9A611A43-E74A-48E4-9ED8-D161BD8CFAA9}" type="presOf" srcId="{11888A7B-1E89-45E6-84F4-EF92B26189CD}" destId="{923900E9-E30E-4B5A-848B-A478C69B1752}" srcOrd="0" destOrd="0" presId="urn:microsoft.com/office/officeart/2005/8/layout/hProcess4"/>
    <dgm:cxn modelId="{1FBE043D-702C-4122-ABD8-C907B5FD78E2}" type="presOf" srcId="{6C64CEAD-0BBB-48CD-8392-8CE6A46BFB17}" destId="{EE25C672-B29F-4A10-854F-BED7A6D4D6AD}" srcOrd="0" destOrd="0" presId="urn:microsoft.com/office/officeart/2005/8/layout/hProcess4"/>
    <dgm:cxn modelId="{199ECEC8-6F1B-4407-96BD-A99391EB84F9}" srcId="{11888A7B-1E89-45E6-84F4-EF92B26189CD}" destId="{EEF90CB7-6BC0-49A6-BCEC-378CF957A513}" srcOrd="0" destOrd="0" parTransId="{C6A875D1-AB0E-427F-AB76-A155E26F7DD4}" sibTransId="{8BFC29EB-F790-4739-9BEA-7217A2F00816}"/>
    <dgm:cxn modelId="{9D3716C6-99D0-4DA9-8DBE-2D369C128815}" type="presOf" srcId="{87B72ECB-117B-493B-B306-1AB59F68C37F}" destId="{1605F7E3-45C3-4986-9C38-4D436DC1F89F}" srcOrd="0" destOrd="1" presId="urn:microsoft.com/office/officeart/2005/8/layout/hProcess4"/>
    <dgm:cxn modelId="{0A6E4320-B1C3-40D4-BF88-51AF82F98C66}" type="presOf" srcId="{EEF90CB7-6BC0-49A6-BCEC-378CF957A513}" destId="{8BCD7CE2-C97F-4007-9B6B-2130B4A8AA00}" srcOrd="1" destOrd="0" presId="urn:microsoft.com/office/officeart/2005/8/layout/hProcess4"/>
    <dgm:cxn modelId="{7189902A-DE4A-4E73-8674-853DEAFD2937}" type="presOf" srcId="{6C9C11FF-334C-4CAF-B4D4-E8DAE8FACFAE}" destId="{0383F48E-8A55-4756-8790-1F5A10850B0D}" srcOrd="0" destOrd="1" presId="urn:microsoft.com/office/officeart/2005/8/layout/hProcess4"/>
    <dgm:cxn modelId="{190C7551-CA8E-43A6-8C0F-2EEF825EDD32}" type="presOf" srcId="{438F37F5-E676-4BB5-A241-95D895E1B43F}" destId="{2F6300F6-2675-4946-86E6-A8C53A29CA23}" srcOrd="0" destOrd="0" presId="urn:microsoft.com/office/officeart/2005/8/layout/hProcess4"/>
    <dgm:cxn modelId="{0968C6EB-8981-44FA-AC6B-D6C1BCA46F48}" type="presOf" srcId="{87B72ECB-117B-493B-B306-1AB59F68C37F}" destId="{8BCD7CE2-C97F-4007-9B6B-2130B4A8AA00}" srcOrd="1" destOrd="1" presId="urn:microsoft.com/office/officeart/2005/8/layout/hProcess4"/>
    <dgm:cxn modelId="{098CD398-9265-4073-8925-3FA4B262BF99}" type="presParOf" srcId="{0A618B5C-1763-436E-B8BB-322092BBE8D4}" destId="{5E85282C-B43B-4420-9EF8-57C3B7A70D31}" srcOrd="0" destOrd="0" presId="urn:microsoft.com/office/officeart/2005/8/layout/hProcess4"/>
    <dgm:cxn modelId="{4B0FB94D-C107-45BF-9430-846D6BBF006C}" type="presParOf" srcId="{0A618B5C-1763-436E-B8BB-322092BBE8D4}" destId="{EC9D1CF2-CC06-40C7-A9DD-C5EBC4CB0241}" srcOrd="1" destOrd="0" presId="urn:microsoft.com/office/officeart/2005/8/layout/hProcess4"/>
    <dgm:cxn modelId="{1BFC6E82-9FB1-434C-B87B-E7E4125F56A2}" type="presParOf" srcId="{0A618B5C-1763-436E-B8BB-322092BBE8D4}" destId="{1E9E241F-DC0C-444C-B5B8-FE682D83A541}" srcOrd="2" destOrd="0" presId="urn:microsoft.com/office/officeart/2005/8/layout/hProcess4"/>
    <dgm:cxn modelId="{ACD6405C-FDCE-400E-8189-E88FEED5B1EE}" type="presParOf" srcId="{1E9E241F-DC0C-444C-B5B8-FE682D83A541}" destId="{D39E0EBF-D6C5-49CB-9F89-A10845010557}" srcOrd="0" destOrd="0" presId="urn:microsoft.com/office/officeart/2005/8/layout/hProcess4"/>
    <dgm:cxn modelId="{0BF96905-6392-4B9F-BA57-0BE9EE4E74C8}" type="presParOf" srcId="{D39E0EBF-D6C5-49CB-9F89-A10845010557}" destId="{89DA5B69-DE6C-40D8-8253-BA137F805ECF}" srcOrd="0" destOrd="0" presId="urn:microsoft.com/office/officeart/2005/8/layout/hProcess4"/>
    <dgm:cxn modelId="{A998C5CB-6540-46C3-952A-6562735F4464}" type="presParOf" srcId="{D39E0EBF-D6C5-49CB-9F89-A10845010557}" destId="{1605F7E3-45C3-4986-9C38-4D436DC1F89F}" srcOrd="1" destOrd="0" presId="urn:microsoft.com/office/officeart/2005/8/layout/hProcess4"/>
    <dgm:cxn modelId="{2FDC58C5-AF6C-4F37-B7E3-8BA5C01B8BA9}" type="presParOf" srcId="{D39E0EBF-D6C5-49CB-9F89-A10845010557}" destId="{8BCD7CE2-C97F-4007-9B6B-2130B4A8AA00}" srcOrd="2" destOrd="0" presId="urn:microsoft.com/office/officeart/2005/8/layout/hProcess4"/>
    <dgm:cxn modelId="{3E4EECEA-01DC-42C5-A7F9-683446F45E43}" type="presParOf" srcId="{D39E0EBF-D6C5-49CB-9F89-A10845010557}" destId="{923900E9-E30E-4B5A-848B-A478C69B1752}" srcOrd="3" destOrd="0" presId="urn:microsoft.com/office/officeart/2005/8/layout/hProcess4"/>
    <dgm:cxn modelId="{27DDA41E-4F98-439D-B087-F5CE774B901C}" type="presParOf" srcId="{D39E0EBF-D6C5-49CB-9F89-A10845010557}" destId="{F1DD644F-84A9-4184-9E37-680F889B6D7E}" srcOrd="4" destOrd="0" presId="urn:microsoft.com/office/officeart/2005/8/layout/hProcess4"/>
    <dgm:cxn modelId="{995754A2-43C3-49EB-BAB0-7805DDC5A0D3}" type="presParOf" srcId="{1E9E241F-DC0C-444C-B5B8-FE682D83A541}" destId="{2F6300F6-2675-4946-86E6-A8C53A29CA23}" srcOrd="1" destOrd="0" presId="urn:microsoft.com/office/officeart/2005/8/layout/hProcess4"/>
    <dgm:cxn modelId="{BA1F7911-43A2-4D6C-8FBC-BDEBF9120910}" type="presParOf" srcId="{1E9E241F-DC0C-444C-B5B8-FE682D83A541}" destId="{93565189-7F8E-4C9A-A545-2DD67BFA7DAE}" srcOrd="2" destOrd="0" presId="urn:microsoft.com/office/officeart/2005/8/layout/hProcess4"/>
    <dgm:cxn modelId="{2061C6FC-2913-430A-822D-8230047B33F6}" type="presParOf" srcId="{93565189-7F8E-4C9A-A545-2DD67BFA7DAE}" destId="{1DBAE9F4-A52B-4F67-8286-FC259D371094}" srcOrd="0" destOrd="0" presId="urn:microsoft.com/office/officeart/2005/8/layout/hProcess4"/>
    <dgm:cxn modelId="{6CF81D55-D86B-469E-8023-B9014B572EBA}" type="presParOf" srcId="{93565189-7F8E-4C9A-A545-2DD67BFA7DAE}" destId="{0383F48E-8A55-4756-8790-1F5A10850B0D}" srcOrd="1" destOrd="0" presId="urn:microsoft.com/office/officeart/2005/8/layout/hProcess4"/>
    <dgm:cxn modelId="{0B6FD4AA-7EA8-414F-89C1-18E90F901734}" type="presParOf" srcId="{93565189-7F8E-4C9A-A545-2DD67BFA7DAE}" destId="{21F1DF65-7871-4C3A-9D17-C99635414754}" srcOrd="2" destOrd="0" presId="urn:microsoft.com/office/officeart/2005/8/layout/hProcess4"/>
    <dgm:cxn modelId="{456EE0BF-FA22-4A9B-9523-EC271EDED3C7}" type="presParOf" srcId="{93565189-7F8E-4C9A-A545-2DD67BFA7DAE}" destId="{B7A501DD-4A6F-4234-9FAF-08C8666E3893}" srcOrd="3" destOrd="0" presId="urn:microsoft.com/office/officeart/2005/8/layout/hProcess4"/>
    <dgm:cxn modelId="{E46C9284-852F-42D4-975E-EF93FC1AFEDC}" type="presParOf" srcId="{93565189-7F8E-4C9A-A545-2DD67BFA7DAE}" destId="{F67B6724-A890-4E22-A494-A5F483642F2E}" srcOrd="4" destOrd="0" presId="urn:microsoft.com/office/officeart/2005/8/layout/hProcess4"/>
    <dgm:cxn modelId="{79D22BF8-828A-4093-BECD-D80A6752075E}" type="presParOf" srcId="{1E9E241F-DC0C-444C-B5B8-FE682D83A541}" destId="{43989D86-07D4-4CD3-966B-4624217FD063}" srcOrd="3" destOrd="0" presId="urn:microsoft.com/office/officeart/2005/8/layout/hProcess4"/>
    <dgm:cxn modelId="{A2EB8F4D-3D68-4633-ACAF-68F8E126D0DC}" type="presParOf" srcId="{1E9E241F-DC0C-444C-B5B8-FE682D83A541}" destId="{6B453F5D-47AC-43E7-942C-757D76715C32}" srcOrd="4" destOrd="0" presId="urn:microsoft.com/office/officeart/2005/8/layout/hProcess4"/>
    <dgm:cxn modelId="{7DFEA233-6EC3-46F7-AAC7-AA08C0EABA58}" type="presParOf" srcId="{6B453F5D-47AC-43E7-942C-757D76715C32}" destId="{5B8B0D45-D7C5-40AF-82B4-8C5F93317A24}" srcOrd="0" destOrd="0" presId="urn:microsoft.com/office/officeart/2005/8/layout/hProcess4"/>
    <dgm:cxn modelId="{6F81B221-538A-4407-A117-FB67EB49EC65}" type="presParOf" srcId="{6B453F5D-47AC-43E7-942C-757D76715C32}" destId="{EE25C672-B29F-4A10-854F-BED7A6D4D6AD}" srcOrd="1" destOrd="0" presId="urn:microsoft.com/office/officeart/2005/8/layout/hProcess4"/>
    <dgm:cxn modelId="{ACDBFBE7-832D-4364-A6F6-AC6D5A8BC086}" type="presParOf" srcId="{6B453F5D-47AC-43E7-942C-757D76715C32}" destId="{1D8F140A-9D4A-4945-9821-F44C9755DB60}" srcOrd="2" destOrd="0" presId="urn:microsoft.com/office/officeart/2005/8/layout/hProcess4"/>
    <dgm:cxn modelId="{70FE224F-5B23-4D66-BE11-5260BF739793}" type="presParOf" srcId="{6B453F5D-47AC-43E7-942C-757D76715C32}" destId="{F910656F-E9D0-4A32-AFE0-970D203CC669}" srcOrd="3" destOrd="0" presId="urn:microsoft.com/office/officeart/2005/8/layout/hProcess4"/>
    <dgm:cxn modelId="{245D71E7-3529-47A2-90EE-99BEBF276D63}" type="presParOf" srcId="{6B453F5D-47AC-43E7-942C-757D76715C32}" destId="{A97D9416-B20C-4CAE-A9C7-7E77BF34C35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213E66-EB98-4EBA-9245-ED613D91E447}"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2AE226EC-6A7C-49EB-B6D4-25F0EEE2A161}">
      <dgm:prSet phldrT="[Text]" custT="1"/>
      <dgm:spPr/>
      <dgm:t>
        <a:bodyPr/>
        <a:lstStyle/>
        <a:p>
          <a:r>
            <a:rPr lang="en-US" sz="4400" dirty="0" smtClean="0">
              <a:solidFill>
                <a:schemeClr val="bg1"/>
              </a:solidFill>
            </a:rPr>
            <a:t>Tier 1</a:t>
          </a:r>
          <a:endParaRPr lang="en-US" sz="4400" dirty="0">
            <a:solidFill>
              <a:schemeClr val="bg1"/>
            </a:solidFill>
          </a:endParaRPr>
        </a:p>
      </dgm:t>
    </dgm:pt>
    <dgm:pt modelId="{40D33B80-28F0-4BA3-A784-803DD7439521}" type="parTrans" cxnId="{458DA1F7-ECA1-4108-8A8F-65F5C770D549}">
      <dgm:prSet/>
      <dgm:spPr/>
      <dgm:t>
        <a:bodyPr/>
        <a:lstStyle/>
        <a:p>
          <a:endParaRPr lang="en-US"/>
        </a:p>
      </dgm:t>
    </dgm:pt>
    <dgm:pt modelId="{49BA1996-3175-4B2F-9122-22A8CBA825A8}" type="sibTrans" cxnId="{458DA1F7-ECA1-4108-8A8F-65F5C770D549}">
      <dgm:prSet/>
      <dgm:spPr/>
      <dgm:t>
        <a:bodyPr/>
        <a:lstStyle/>
        <a:p>
          <a:endParaRPr lang="en-US"/>
        </a:p>
      </dgm:t>
    </dgm:pt>
    <dgm:pt modelId="{5C9EB3DA-D78B-4A75-B945-353C55A08F3A}">
      <dgm:prSet phldrT="[Text]" custT="1"/>
      <dgm:spPr/>
      <dgm:t>
        <a:bodyPr/>
        <a:lstStyle/>
        <a:p>
          <a:r>
            <a:rPr lang="en-US" sz="4400" dirty="0" smtClean="0">
              <a:solidFill>
                <a:schemeClr val="bg1"/>
              </a:solidFill>
            </a:rPr>
            <a:t>Tier 2</a:t>
          </a:r>
          <a:endParaRPr lang="en-US" sz="4400" dirty="0">
            <a:solidFill>
              <a:schemeClr val="bg1"/>
            </a:solidFill>
          </a:endParaRPr>
        </a:p>
      </dgm:t>
    </dgm:pt>
    <dgm:pt modelId="{C9C78C22-2392-4B4D-9BA2-C5F9DB5511F4}" type="parTrans" cxnId="{B911998D-648B-4400-BEB1-F7CBAB79AFCA}">
      <dgm:prSet/>
      <dgm:spPr/>
      <dgm:t>
        <a:bodyPr/>
        <a:lstStyle/>
        <a:p>
          <a:endParaRPr lang="en-US"/>
        </a:p>
      </dgm:t>
    </dgm:pt>
    <dgm:pt modelId="{D70E5850-ED16-43CC-B14B-4CE61C438998}" type="sibTrans" cxnId="{B911998D-648B-4400-BEB1-F7CBAB79AFCA}">
      <dgm:prSet/>
      <dgm:spPr/>
      <dgm:t>
        <a:bodyPr/>
        <a:lstStyle/>
        <a:p>
          <a:endParaRPr lang="en-US"/>
        </a:p>
      </dgm:t>
    </dgm:pt>
    <dgm:pt modelId="{A5F0ACCF-19EE-4051-A815-74B99D280EAA}">
      <dgm:prSet phldrT="[Text]" custT="1"/>
      <dgm:spPr/>
      <dgm:t>
        <a:bodyPr/>
        <a:lstStyle/>
        <a:p>
          <a:r>
            <a:rPr lang="en-US" sz="1800" dirty="0" smtClean="0">
              <a:solidFill>
                <a:schemeClr val="bg1"/>
              </a:solidFill>
            </a:rPr>
            <a:t>Semi-intrusive</a:t>
          </a:r>
          <a:endParaRPr lang="en-US" sz="1800" dirty="0">
            <a:solidFill>
              <a:schemeClr val="bg1"/>
            </a:solidFill>
          </a:endParaRPr>
        </a:p>
      </dgm:t>
    </dgm:pt>
    <dgm:pt modelId="{63F6960F-1B7B-44EC-B9E4-821856C16233}" type="parTrans" cxnId="{B98A42F7-CED3-4881-A3D5-28B9B1C865FA}">
      <dgm:prSet/>
      <dgm:spPr/>
      <dgm:t>
        <a:bodyPr/>
        <a:lstStyle/>
        <a:p>
          <a:endParaRPr lang="en-US"/>
        </a:p>
      </dgm:t>
    </dgm:pt>
    <dgm:pt modelId="{F8BEB03C-391A-4ADF-BA66-B3E8FFAD1588}" type="sibTrans" cxnId="{B98A42F7-CED3-4881-A3D5-28B9B1C865FA}">
      <dgm:prSet/>
      <dgm:spPr/>
      <dgm:t>
        <a:bodyPr/>
        <a:lstStyle/>
        <a:p>
          <a:endParaRPr lang="en-US"/>
        </a:p>
      </dgm:t>
    </dgm:pt>
    <dgm:pt modelId="{0623FCB7-3379-479F-8825-6F8366DAA2FF}">
      <dgm:prSet phldrT="[Text]" custT="1"/>
      <dgm:spPr/>
      <dgm:t>
        <a:bodyPr/>
        <a:lstStyle/>
        <a:p>
          <a:r>
            <a:rPr lang="en-US" sz="4400" dirty="0" smtClean="0">
              <a:solidFill>
                <a:schemeClr val="bg1"/>
              </a:solidFill>
            </a:rPr>
            <a:t>Tier 3</a:t>
          </a:r>
          <a:endParaRPr lang="en-US" sz="4400" dirty="0">
            <a:solidFill>
              <a:schemeClr val="bg1"/>
            </a:solidFill>
          </a:endParaRPr>
        </a:p>
      </dgm:t>
    </dgm:pt>
    <dgm:pt modelId="{C9B836C2-A708-47F2-B916-CCBF24C39CE0}" type="parTrans" cxnId="{C6457487-B623-4FCD-B4DD-550C2C2C32CF}">
      <dgm:prSet/>
      <dgm:spPr/>
      <dgm:t>
        <a:bodyPr/>
        <a:lstStyle/>
        <a:p>
          <a:endParaRPr lang="en-US"/>
        </a:p>
      </dgm:t>
    </dgm:pt>
    <dgm:pt modelId="{C0F7E6A1-DF6F-450A-8EE3-A8A861B36238}" type="sibTrans" cxnId="{C6457487-B623-4FCD-B4DD-550C2C2C32CF}">
      <dgm:prSet/>
      <dgm:spPr/>
      <dgm:t>
        <a:bodyPr/>
        <a:lstStyle/>
        <a:p>
          <a:endParaRPr lang="en-US"/>
        </a:p>
      </dgm:t>
    </dgm:pt>
    <dgm:pt modelId="{0444AC96-5223-4EF2-B1F9-DDB6F73B5D5D}">
      <dgm:prSet phldrT="[Text]" custT="1"/>
      <dgm:spPr/>
      <dgm:t>
        <a:bodyPr/>
        <a:lstStyle/>
        <a:p>
          <a:r>
            <a:rPr lang="en-US" sz="1800" dirty="0" smtClean="0">
              <a:solidFill>
                <a:schemeClr val="bg1"/>
              </a:solidFill>
            </a:rPr>
            <a:t>Fully-intrusive</a:t>
          </a:r>
          <a:endParaRPr lang="en-US" sz="1800" dirty="0">
            <a:solidFill>
              <a:schemeClr val="bg1"/>
            </a:solidFill>
          </a:endParaRPr>
        </a:p>
      </dgm:t>
    </dgm:pt>
    <dgm:pt modelId="{3C04D154-3FD2-42DF-9594-76EB5D244D87}" type="parTrans" cxnId="{D33FEFA6-B8B9-4CAF-A1B6-50F0DD22D3D8}">
      <dgm:prSet/>
      <dgm:spPr/>
      <dgm:t>
        <a:bodyPr/>
        <a:lstStyle/>
        <a:p>
          <a:endParaRPr lang="en-US"/>
        </a:p>
      </dgm:t>
    </dgm:pt>
    <dgm:pt modelId="{0828105F-FC00-4781-85C5-6693B6B11A07}" type="sibTrans" cxnId="{D33FEFA6-B8B9-4CAF-A1B6-50F0DD22D3D8}">
      <dgm:prSet/>
      <dgm:spPr/>
      <dgm:t>
        <a:bodyPr/>
        <a:lstStyle/>
        <a:p>
          <a:endParaRPr lang="en-US"/>
        </a:p>
      </dgm:t>
    </dgm:pt>
    <dgm:pt modelId="{C86557A4-6E4B-4285-9515-480FDE823900}">
      <dgm:prSet phldrT="[Text]" custT="1"/>
      <dgm:spPr/>
      <dgm:t>
        <a:bodyPr/>
        <a:lstStyle/>
        <a:p>
          <a:r>
            <a:rPr lang="en-US" sz="1800" dirty="0" smtClean="0">
              <a:solidFill>
                <a:schemeClr val="bg1"/>
              </a:solidFill>
            </a:rPr>
            <a:t>Pipe remains in service</a:t>
          </a:r>
          <a:endParaRPr lang="en-US" sz="1800" dirty="0">
            <a:solidFill>
              <a:schemeClr val="bg1"/>
            </a:solidFill>
          </a:endParaRPr>
        </a:p>
      </dgm:t>
    </dgm:pt>
    <dgm:pt modelId="{8FD86CD9-DE71-43C5-ACF6-09943078E60B}" type="parTrans" cxnId="{B67DD9B5-955A-4C86-9B95-4B72F9FCEF45}">
      <dgm:prSet/>
      <dgm:spPr/>
      <dgm:t>
        <a:bodyPr/>
        <a:lstStyle/>
        <a:p>
          <a:endParaRPr lang="en-US"/>
        </a:p>
      </dgm:t>
    </dgm:pt>
    <dgm:pt modelId="{15C1634A-F70C-482A-B407-D83601446232}" type="sibTrans" cxnId="{B67DD9B5-955A-4C86-9B95-4B72F9FCEF45}">
      <dgm:prSet/>
      <dgm:spPr/>
      <dgm:t>
        <a:bodyPr/>
        <a:lstStyle/>
        <a:p>
          <a:endParaRPr lang="en-US"/>
        </a:p>
      </dgm:t>
    </dgm:pt>
    <dgm:pt modelId="{2C1B88C6-0630-43B8-A11C-151AA4C48B2A}">
      <dgm:prSet phldrT="[Text]" custT="1"/>
      <dgm:spPr/>
      <dgm:t>
        <a:bodyPr/>
        <a:lstStyle/>
        <a:p>
          <a:r>
            <a:rPr lang="en-US" sz="1800" dirty="0" smtClean="0">
              <a:solidFill>
                <a:schemeClr val="bg1"/>
              </a:solidFill>
            </a:rPr>
            <a:t>Survey-level information</a:t>
          </a:r>
          <a:endParaRPr lang="en-US" sz="1800" dirty="0">
            <a:solidFill>
              <a:schemeClr val="bg1"/>
            </a:solidFill>
          </a:endParaRPr>
        </a:p>
      </dgm:t>
    </dgm:pt>
    <dgm:pt modelId="{8F6A788B-CA97-4B19-A190-6A0281317166}" type="parTrans" cxnId="{FA02BB83-C616-4DFB-9E16-408D281F3AB7}">
      <dgm:prSet/>
      <dgm:spPr/>
      <dgm:t>
        <a:bodyPr/>
        <a:lstStyle/>
        <a:p>
          <a:endParaRPr lang="en-US"/>
        </a:p>
      </dgm:t>
    </dgm:pt>
    <dgm:pt modelId="{3B3EE21B-DB96-40ED-8DCC-CC4AB8FE0C20}" type="sibTrans" cxnId="{FA02BB83-C616-4DFB-9E16-408D281F3AB7}">
      <dgm:prSet/>
      <dgm:spPr/>
      <dgm:t>
        <a:bodyPr/>
        <a:lstStyle/>
        <a:p>
          <a:endParaRPr lang="en-US"/>
        </a:p>
      </dgm:t>
    </dgm:pt>
    <dgm:pt modelId="{D30CF349-6603-435A-BDF5-E5DFDCB9F9D0}">
      <dgm:prSet phldrT="[Text]" custT="1"/>
      <dgm:spPr/>
      <dgm:t>
        <a:bodyPr/>
        <a:lstStyle/>
        <a:p>
          <a:r>
            <a:rPr lang="en-US" sz="1800" dirty="0" smtClean="0">
              <a:solidFill>
                <a:schemeClr val="bg1"/>
              </a:solidFill>
            </a:rPr>
            <a:t>Pipe remains in service</a:t>
          </a:r>
          <a:endParaRPr lang="en-US" sz="1800" dirty="0">
            <a:solidFill>
              <a:schemeClr val="bg1"/>
            </a:solidFill>
          </a:endParaRPr>
        </a:p>
      </dgm:t>
    </dgm:pt>
    <dgm:pt modelId="{80BF75CB-8476-47B0-93B7-0870FD33E456}" type="parTrans" cxnId="{583D1F3E-91EA-4D0E-8457-02967ED0BFEF}">
      <dgm:prSet/>
      <dgm:spPr/>
      <dgm:t>
        <a:bodyPr/>
        <a:lstStyle/>
        <a:p>
          <a:endParaRPr lang="en-US"/>
        </a:p>
      </dgm:t>
    </dgm:pt>
    <dgm:pt modelId="{F74C2198-81FB-4E9C-8A8E-61DDCEC0EE4C}" type="sibTrans" cxnId="{583D1F3E-91EA-4D0E-8457-02967ED0BFEF}">
      <dgm:prSet/>
      <dgm:spPr/>
      <dgm:t>
        <a:bodyPr/>
        <a:lstStyle/>
        <a:p>
          <a:endParaRPr lang="en-US"/>
        </a:p>
      </dgm:t>
    </dgm:pt>
    <dgm:pt modelId="{19A669D2-4FDD-4F32-8508-558C31180616}">
      <dgm:prSet phldrT="[Text]" custT="1"/>
      <dgm:spPr/>
      <dgm:t>
        <a:bodyPr/>
        <a:lstStyle/>
        <a:p>
          <a:r>
            <a:rPr lang="en-US" sz="1800" dirty="0" smtClean="0">
              <a:solidFill>
                <a:schemeClr val="bg1"/>
              </a:solidFill>
            </a:rPr>
            <a:t>Portions of pipe are exposed</a:t>
          </a:r>
          <a:endParaRPr lang="en-US" sz="1800" dirty="0">
            <a:solidFill>
              <a:schemeClr val="bg1"/>
            </a:solidFill>
          </a:endParaRPr>
        </a:p>
      </dgm:t>
    </dgm:pt>
    <dgm:pt modelId="{4C2D091B-A1AF-4BBA-8893-360B2F43192F}" type="parTrans" cxnId="{074FE0DA-AC5C-4A63-9607-589ECEBD223A}">
      <dgm:prSet/>
      <dgm:spPr/>
      <dgm:t>
        <a:bodyPr/>
        <a:lstStyle/>
        <a:p>
          <a:endParaRPr lang="en-US"/>
        </a:p>
      </dgm:t>
    </dgm:pt>
    <dgm:pt modelId="{E1F24EAE-CCE3-488D-9585-BF5838C80BED}" type="sibTrans" cxnId="{074FE0DA-AC5C-4A63-9607-589ECEBD223A}">
      <dgm:prSet/>
      <dgm:spPr/>
      <dgm:t>
        <a:bodyPr/>
        <a:lstStyle/>
        <a:p>
          <a:endParaRPr lang="en-US"/>
        </a:p>
      </dgm:t>
    </dgm:pt>
    <dgm:pt modelId="{E62A3731-412F-41E3-99A0-1BB78D668EBE}">
      <dgm:prSet phldrT="[Text]" custT="1"/>
      <dgm:spPr/>
      <dgm:t>
        <a:bodyPr/>
        <a:lstStyle/>
        <a:p>
          <a:r>
            <a:rPr lang="en-US" sz="1800" dirty="0" smtClean="0">
              <a:solidFill>
                <a:schemeClr val="bg1"/>
              </a:solidFill>
            </a:rPr>
            <a:t>Quantitative &amp; detailed information</a:t>
          </a:r>
          <a:endParaRPr lang="en-US" sz="1800" dirty="0">
            <a:solidFill>
              <a:schemeClr val="bg1"/>
            </a:solidFill>
          </a:endParaRPr>
        </a:p>
      </dgm:t>
    </dgm:pt>
    <dgm:pt modelId="{49CA48AF-9A6C-42E5-93E3-DFF8C78C7D07}" type="parTrans" cxnId="{82EAE0ED-78A6-46F8-9682-B37E6C90CB12}">
      <dgm:prSet/>
      <dgm:spPr/>
      <dgm:t>
        <a:bodyPr/>
        <a:lstStyle/>
        <a:p>
          <a:endParaRPr lang="en-US"/>
        </a:p>
      </dgm:t>
    </dgm:pt>
    <dgm:pt modelId="{E7900C8C-D580-42A6-8FDA-1150A61294A0}" type="sibTrans" cxnId="{82EAE0ED-78A6-46F8-9682-B37E6C90CB12}">
      <dgm:prSet/>
      <dgm:spPr/>
      <dgm:t>
        <a:bodyPr/>
        <a:lstStyle/>
        <a:p>
          <a:endParaRPr lang="en-US"/>
        </a:p>
      </dgm:t>
    </dgm:pt>
    <dgm:pt modelId="{D73BFB01-58FB-412D-9FE1-BD46C7E7EBA6}">
      <dgm:prSet phldrT="[Text]" custT="1"/>
      <dgm:spPr/>
      <dgm:t>
        <a:bodyPr/>
        <a:lstStyle/>
        <a:p>
          <a:r>
            <a:rPr lang="en-US" sz="1800" dirty="0" smtClean="0">
              <a:solidFill>
                <a:schemeClr val="bg1"/>
              </a:solidFill>
            </a:rPr>
            <a:t>Instruments inserted through pipe</a:t>
          </a:r>
          <a:endParaRPr lang="en-US" sz="1800" dirty="0">
            <a:solidFill>
              <a:schemeClr val="bg1"/>
            </a:solidFill>
          </a:endParaRPr>
        </a:p>
      </dgm:t>
    </dgm:pt>
    <dgm:pt modelId="{F8C59276-498B-4AD5-9678-2DDB29D29E6D}" type="parTrans" cxnId="{C7FBA106-B6CD-4E61-899F-41732DB0B572}">
      <dgm:prSet/>
      <dgm:spPr/>
      <dgm:t>
        <a:bodyPr/>
        <a:lstStyle/>
        <a:p>
          <a:endParaRPr lang="en-US"/>
        </a:p>
      </dgm:t>
    </dgm:pt>
    <dgm:pt modelId="{CB51E95F-828D-4EC7-9B38-74074F7F1745}" type="sibTrans" cxnId="{C7FBA106-B6CD-4E61-899F-41732DB0B572}">
      <dgm:prSet/>
      <dgm:spPr/>
      <dgm:t>
        <a:bodyPr/>
        <a:lstStyle/>
        <a:p>
          <a:endParaRPr lang="en-US"/>
        </a:p>
      </dgm:t>
    </dgm:pt>
    <dgm:pt modelId="{5C4FB051-CDF7-4BA7-BA98-D9FB8E914258}">
      <dgm:prSet phldrT="[Text]" custT="1"/>
      <dgm:spPr/>
      <dgm:t>
        <a:bodyPr/>
        <a:lstStyle/>
        <a:p>
          <a:r>
            <a:rPr lang="en-US" sz="1800" dirty="0" smtClean="0">
              <a:solidFill>
                <a:schemeClr val="bg1"/>
              </a:solidFill>
            </a:rPr>
            <a:t>Flow must be controlled or drained</a:t>
          </a:r>
          <a:endParaRPr lang="en-US" sz="1800" dirty="0">
            <a:solidFill>
              <a:schemeClr val="bg1"/>
            </a:solidFill>
          </a:endParaRPr>
        </a:p>
      </dgm:t>
    </dgm:pt>
    <dgm:pt modelId="{1EE24335-9D8E-4459-B42F-D8A008A35386}" type="parTrans" cxnId="{59F27BF0-5CA9-4178-A398-7481C7C1F4C2}">
      <dgm:prSet/>
      <dgm:spPr/>
      <dgm:t>
        <a:bodyPr/>
        <a:lstStyle/>
        <a:p>
          <a:endParaRPr lang="en-US"/>
        </a:p>
      </dgm:t>
    </dgm:pt>
    <dgm:pt modelId="{794B6FCD-55FC-4187-813D-276FE93141DD}" type="sibTrans" cxnId="{59F27BF0-5CA9-4178-A398-7481C7C1F4C2}">
      <dgm:prSet/>
      <dgm:spPr/>
      <dgm:t>
        <a:bodyPr/>
        <a:lstStyle/>
        <a:p>
          <a:endParaRPr lang="en-US"/>
        </a:p>
      </dgm:t>
    </dgm:pt>
    <dgm:pt modelId="{68B5D794-CE5D-457F-9246-A8730E4CE2B7}">
      <dgm:prSet phldrT="[Text]" custT="1"/>
      <dgm:spPr/>
      <dgm:t>
        <a:bodyPr/>
        <a:lstStyle/>
        <a:p>
          <a:r>
            <a:rPr lang="en-US" sz="1800" dirty="0" smtClean="0">
              <a:solidFill>
                <a:schemeClr val="bg1"/>
              </a:solidFill>
            </a:rPr>
            <a:t>Most specific and detailed information</a:t>
          </a:r>
          <a:endParaRPr lang="en-US" sz="1800" dirty="0">
            <a:solidFill>
              <a:schemeClr val="bg1"/>
            </a:solidFill>
          </a:endParaRPr>
        </a:p>
      </dgm:t>
    </dgm:pt>
    <dgm:pt modelId="{5EDF0911-1574-4EDB-8578-1886F07CCB99}" type="parTrans" cxnId="{0475ED81-866F-458C-B3EB-BCEAEA901241}">
      <dgm:prSet/>
      <dgm:spPr/>
      <dgm:t>
        <a:bodyPr/>
        <a:lstStyle/>
        <a:p>
          <a:endParaRPr lang="en-US"/>
        </a:p>
      </dgm:t>
    </dgm:pt>
    <dgm:pt modelId="{7DF8B114-B4BC-4CEA-A1F9-62FBA3D63786}" type="sibTrans" cxnId="{0475ED81-866F-458C-B3EB-BCEAEA901241}">
      <dgm:prSet/>
      <dgm:spPr/>
      <dgm:t>
        <a:bodyPr/>
        <a:lstStyle/>
        <a:p>
          <a:endParaRPr lang="en-US"/>
        </a:p>
      </dgm:t>
    </dgm:pt>
    <dgm:pt modelId="{D6444CA4-1407-4105-AE3A-2AB9FE06AAC7}">
      <dgm:prSet phldrT="[Text]" custT="1"/>
      <dgm:spPr/>
      <dgm:t>
        <a:bodyPr/>
        <a:lstStyle/>
        <a:p>
          <a:r>
            <a:rPr lang="en-US" sz="1800" dirty="0" smtClean="0">
              <a:solidFill>
                <a:schemeClr val="bg1"/>
              </a:solidFill>
            </a:rPr>
            <a:t>Non-intrusive</a:t>
          </a:r>
          <a:endParaRPr lang="en-US" sz="1800" dirty="0">
            <a:solidFill>
              <a:schemeClr val="bg1"/>
            </a:solidFill>
          </a:endParaRPr>
        </a:p>
      </dgm:t>
    </dgm:pt>
    <dgm:pt modelId="{7201FDD1-682A-4AB4-B305-A1B981A12636}" type="sibTrans" cxnId="{45461350-47F3-4CFD-AE7E-042D739D4795}">
      <dgm:prSet/>
      <dgm:spPr/>
      <dgm:t>
        <a:bodyPr/>
        <a:lstStyle/>
        <a:p>
          <a:endParaRPr lang="en-US"/>
        </a:p>
      </dgm:t>
    </dgm:pt>
    <dgm:pt modelId="{3C5A8806-EB0F-490A-9BBA-DC55E030B883}" type="parTrans" cxnId="{45461350-47F3-4CFD-AE7E-042D739D4795}">
      <dgm:prSet/>
      <dgm:spPr/>
      <dgm:t>
        <a:bodyPr/>
        <a:lstStyle/>
        <a:p>
          <a:endParaRPr lang="en-US"/>
        </a:p>
      </dgm:t>
    </dgm:pt>
    <dgm:pt modelId="{D0637D75-0FD6-44CB-A26E-B13280B5B5C4}">
      <dgm:prSet phldrT="[Text]" custT="1"/>
      <dgm:spPr/>
      <dgm:t>
        <a:bodyPr/>
        <a:lstStyle/>
        <a:p>
          <a:r>
            <a:rPr lang="en-US" sz="1800" dirty="0" smtClean="0">
              <a:solidFill>
                <a:schemeClr val="bg1"/>
              </a:solidFill>
            </a:rPr>
            <a:t>Non-destructive</a:t>
          </a:r>
          <a:endParaRPr lang="en-US" sz="1800" dirty="0">
            <a:solidFill>
              <a:schemeClr val="bg1"/>
            </a:solidFill>
          </a:endParaRPr>
        </a:p>
      </dgm:t>
    </dgm:pt>
    <dgm:pt modelId="{DC4C6CD5-74F9-4E74-8E78-FB16283562C6}" type="parTrans" cxnId="{99EA6F70-207B-4C7B-946A-373720079A85}">
      <dgm:prSet/>
      <dgm:spPr/>
    </dgm:pt>
    <dgm:pt modelId="{13C7368B-F117-4567-A9E5-9F3BFCDB82CE}" type="sibTrans" cxnId="{99EA6F70-207B-4C7B-946A-373720079A85}">
      <dgm:prSet/>
      <dgm:spPr/>
    </dgm:pt>
    <dgm:pt modelId="{DFAEF596-AB54-4B7E-92A0-7772FC43F743}" type="pres">
      <dgm:prSet presAssocID="{68213E66-EB98-4EBA-9245-ED613D91E447}" presName="Name0" presStyleCnt="0">
        <dgm:presLayoutVars>
          <dgm:dir/>
          <dgm:resizeHandles val="exact"/>
        </dgm:presLayoutVars>
      </dgm:prSet>
      <dgm:spPr/>
      <dgm:t>
        <a:bodyPr/>
        <a:lstStyle/>
        <a:p>
          <a:endParaRPr lang="en-US"/>
        </a:p>
      </dgm:t>
    </dgm:pt>
    <dgm:pt modelId="{67876C9E-DF1B-4B0C-A3C7-A27B72D13302}" type="pres">
      <dgm:prSet presAssocID="{2AE226EC-6A7C-49EB-B6D4-25F0EEE2A161}" presName="node" presStyleLbl="node1" presStyleIdx="0" presStyleCnt="3">
        <dgm:presLayoutVars>
          <dgm:bulletEnabled val="1"/>
        </dgm:presLayoutVars>
      </dgm:prSet>
      <dgm:spPr/>
      <dgm:t>
        <a:bodyPr/>
        <a:lstStyle/>
        <a:p>
          <a:endParaRPr lang="en-US"/>
        </a:p>
      </dgm:t>
    </dgm:pt>
    <dgm:pt modelId="{795ACE02-A146-4FB1-9EEA-42821B3D2A61}" type="pres">
      <dgm:prSet presAssocID="{49BA1996-3175-4B2F-9122-22A8CBA825A8}" presName="sibTrans" presStyleCnt="0"/>
      <dgm:spPr/>
    </dgm:pt>
    <dgm:pt modelId="{536D496A-9023-456D-A393-10555EBA3508}" type="pres">
      <dgm:prSet presAssocID="{5C9EB3DA-D78B-4A75-B945-353C55A08F3A}" presName="node" presStyleLbl="node1" presStyleIdx="1" presStyleCnt="3">
        <dgm:presLayoutVars>
          <dgm:bulletEnabled val="1"/>
        </dgm:presLayoutVars>
      </dgm:prSet>
      <dgm:spPr/>
      <dgm:t>
        <a:bodyPr/>
        <a:lstStyle/>
        <a:p>
          <a:endParaRPr lang="en-US"/>
        </a:p>
      </dgm:t>
    </dgm:pt>
    <dgm:pt modelId="{1226575A-DB3F-498E-A399-3173B0B43F72}" type="pres">
      <dgm:prSet presAssocID="{D70E5850-ED16-43CC-B14B-4CE61C438998}" presName="sibTrans" presStyleCnt="0"/>
      <dgm:spPr/>
    </dgm:pt>
    <dgm:pt modelId="{52CC792B-2706-4581-8A48-BBE3CFFC119A}" type="pres">
      <dgm:prSet presAssocID="{0623FCB7-3379-479F-8825-6F8366DAA2FF}" presName="node" presStyleLbl="node1" presStyleIdx="2" presStyleCnt="3">
        <dgm:presLayoutVars>
          <dgm:bulletEnabled val="1"/>
        </dgm:presLayoutVars>
      </dgm:prSet>
      <dgm:spPr/>
      <dgm:t>
        <a:bodyPr/>
        <a:lstStyle/>
        <a:p>
          <a:endParaRPr lang="en-US"/>
        </a:p>
      </dgm:t>
    </dgm:pt>
  </dgm:ptLst>
  <dgm:cxnLst>
    <dgm:cxn modelId="{71841E87-CAB3-4A2B-BA7E-7CCBC74EB133}" type="presOf" srcId="{0623FCB7-3379-479F-8825-6F8366DAA2FF}" destId="{52CC792B-2706-4581-8A48-BBE3CFFC119A}" srcOrd="0" destOrd="0" presId="urn:microsoft.com/office/officeart/2005/8/layout/hList6"/>
    <dgm:cxn modelId="{FA02BB83-C616-4DFB-9E16-408D281F3AB7}" srcId="{2AE226EC-6A7C-49EB-B6D4-25F0EEE2A161}" destId="{2C1B88C6-0630-43B8-A11C-151AA4C48B2A}" srcOrd="3" destOrd="0" parTransId="{8F6A788B-CA97-4B19-A190-6A0281317166}" sibTransId="{3B3EE21B-DB96-40ED-8DCC-CC4AB8FE0C20}"/>
    <dgm:cxn modelId="{B98A42F7-CED3-4881-A3D5-28B9B1C865FA}" srcId="{5C9EB3DA-D78B-4A75-B945-353C55A08F3A}" destId="{A5F0ACCF-19EE-4051-A815-74B99D280EAA}" srcOrd="0" destOrd="0" parTransId="{63F6960F-1B7B-44EC-B9E4-821856C16233}" sibTransId="{F8BEB03C-391A-4ADF-BA66-B3E8FFAD1588}"/>
    <dgm:cxn modelId="{0475ED81-866F-458C-B3EB-BCEAEA901241}" srcId="{0623FCB7-3379-479F-8825-6F8366DAA2FF}" destId="{68B5D794-CE5D-457F-9246-A8730E4CE2B7}" srcOrd="3" destOrd="0" parTransId="{5EDF0911-1574-4EDB-8578-1886F07CCB99}" sibTransId="{7DF8B114-B4BC-4CEA-A1F9-62FBA3D63786}"/>
    <dgm:cxn modelId="{2E9F2011-9D42-49BB-AF98-53A0C9706FFA}" type="presOf" srcId="{A5F0ACCF-19EE-4051-A815-74B99D280EAA}" destId="{536D496A-9023-456D-A393-10555EBA3508}" srcOrd="0" destOrd="1" presId="urn:microsoft.com/office/officeart/2005/8/layout/hList6"/>
    <dgm:cxn modelId="{45DD48F9-0B9A-4123-9289-BA8BF12173C5}" type="presOf" srcId="{0444AC96-5223-4EF2-B1F9-DDB6F73B5D5D}" destId="{52CC792B-2706-4581-8A48-BBE3CFFC119A}" srcOrd="0" destOrd="1" presId="urn:microsoft.com/office/officeart/2005/8/layout/hList6"/>
    <dgm:cxn modelId="{B6B46481-1EB9-448A-801D-23D11E3779A3}" type="presOf" srcId="{68B5D794-CE5D-457F-9246-A8730E4CE2B7}" destId="{52CC792B-2706-4581-8A48-BBE3CFFC119A}" srcOrd="0" destOrd="4" presId="urn:microsoft.com/office/officeart/2005/8/layout/hList6"/>
    <dgm:cxn modelId="{583D1F3E-91EA-4D0E-8457-02967ED0BFEF}" srcId="{5C9EB3DA-D78B-4A75-B945-353C55A08F3A}" destId="{D30CF349-6603-435A-BDF5-E5DFDCB9F9D0}" srcOrd="1" destOrd="0" parTransId="{80BF75CB-8476-47B0-93B7-0870FD33E456}" sibTransId="{F74C2198-81FB-4E9C-8A8E-61DDCEC0EE4C}"/>
    <dgm:cxn modelId="{C6457487-B623-4FCD-B4DD-550C2C2C32CF}" srcId="{68213E66-EB98-4EBA-9245-ED613D91E447}" destId="{0623FCB7-3379-479F-8825-6F8366DAA2FF}" srcOrd="2" destOrd="0" parTransId="{C9B836C2-A708-47F2-B916-CCBF24C39CE0}" sibTransId="{C0F7E6A1-DF6F-450A-8EE3-A8A861B36238}"/>
    <dgm:cxn modelId="{B911998D-648B-4400-BEB1-F7CBAB79AFCA}" srcId="{68213E66-EB98-4EBA-9245-ED613D91E447}" destId="{5C9EB3DA-D78B-4A75-B945-353C55A08F3A}" srcOrd="1" destOrd="0" parTransId="{C9C78C22-2392-4B4D-9BA2-C5F9DB5511F4}" sibTransId="{D70E5850-ED16-43CC-B14B-4CE61C438998}"/>
    <dgm:cxn modelId="{D33FEFA6-B8B9-4CAF-A1B6-50F0DD22D3D8}" srcId="{0623FCB7-3379-479F-8825-6F8366DAA2FF}" destId="{0444AC96-5223-4EF2-B1F9-DDB6F73B5D5D}" srcOrd="0" destOrd="0" parTransId="{3C04D154-3FD2-42DF-9594-76EB5D244D87}" sibTransId="{0828105F-FC00-4781-85C5-6693B6B11A07}"/>
    <dgm:cxn modelId="{97C21D51-4EFF-4F36-9457-0E3E0ED49B12}" type="presOf" srcId="{2C1B88C6-0630-43B8-A11C-151AA4C48B2A}" destId="{67876C9E-DF1B-4B0C-A3C7-A27B72D13302}" srcOrd="0" destOrd="4" presId="urn:microsoft.com/office/officeart/2005/8/layout/hList6"/>
    <dgm:cxn modelId="{A456ED58-1848-409A-97E8-77EE801CADBE}" type="presOf" srcId="{2AE226EC-6A7C-49EB-B6D4-25F0EEE2A161}" destId="{67876C9E-DF1B-4B0C-A3C7-A27B72D13302}" srcOrd="0" destOrd="0" presId="urn:microsoft.com/office/officeart/2005/8/layout/hList6"/>
    <dgm:cxn modelId="{458DA1F7-ECA1-4108-8A8F-65F5C770D549}" srcId="{68213E66-EB98-4EBA-9245-ED613D91E447}" destId="{2AE226EC-6A7C-49EB-B6D4-25F0EEE2A161}" srcOrd="0" destOrd="0" parTransId="{40D33B80-28F0-4BA3-A784-803DD7439521}" sibTransId="{49BA1996-3175-4B2F-9122-22A8CBA825A8}"/>
    <dgm:cxn modelId="{66A58B1B-B328-449D-99E0-3405E6CEF8C9}" type="presOf" srcId="{D6444CA4-1407-4105-AE3A-2AB9FE06AAC7}" destId="{67876C9E-DF1B-4B0C-A3C7-A27B72D13302}" srcOrd="0" destOrd="1" presId="urn:microsoft.com/office/officeart/2005/8/layout/hList6"/>
    <dgm:cxn modelId="{2E2FCD0E-7515-4D90-A01C-2808CACAACB7}" type="presOf" srcId="{19A669D2-4FDD-4F32-8508-558C31180616}" destId="{536D496A-9023-456D-A393-10555EBA3508}" srcOrd="0" destOrd="3" presId="urn:microsoft.com/office/officeart/2005/8/layout/hList6"/>
    <dgm:cxn modelId="{45461350-47F3-4CFD-AE7E-042D739D4795}" srcId="{2AE226EC-6A7C-49EB-B6D4-25F0EEE2A161}" destId="{D6444CA4-1407-4105-AE3A-2AB9FE06AAC7}" srcOrd="0" destOrd="0" parTransId="{3C5A8806-EB0F-490A-9BBA-DC55E030B883}" sibTransId="{7201FDD1-682A-4AB4-B305-A1B981A12636}"/>
    <dgm:cxn modelId="{82EAE0ED-78A6-46F8-9682-B37E6C90CB12}" srcId="{5C9EB3DA-D78B-4A75-B945-353C55A08F3A}" destId="{E62A3731-412F-41E3-99A0-1BB78D668EBE}" srcOrd="3" destOrd="0" parTransId="{49CA48AF-9A6C-42E5-93E3-DFF8C78C7D07}" sibTransId="{E7900C8C-D580-42A6-8FDA-1150A61294A0}"/>
    <dgm:cxn modelId="{074FE0DA-AC5C-4A63-9607-589ECEBD223A}" srcId="{5C9EB3DA-D78B-4A75-B945-353C55A08F3A}" destId="{19A669D2-4FDD-4F32-8508-558C31180616}" srcOrd="2" destOrd="0" parTransId="{4C2D091B-A1AF-4BBA-8893-360B2F43192F}" sibTransId="{E1F24EAE-CCE3-488D-9585-BF5838C80BED}"/>
    <dgm:cxn modelId="{751EE58F-473D-47CD-A007-A37F77BDC728}" type="presOf" srcId="{D73BFB01-58FB-412D-9FE1-BD46C7E7EBA6}" destId="{52CC792B-2706-4581-8A48-BBE3CFFC119A}" srcOrd="0" destOrd="2" presId="urn:microsoft.com/office/officeart/2005/8/layout/hList6"/>
    <dgm:cxn modelId="{983D3B04-2A34-46FB-9EE8-DED7A889EF3A}" type="presOf" srcId="{68213E66-EB98-4EBA-9245-ED613D91E447}" destId="{DFAEF596-AB54-4B7E-92A0-7772FC43F743}" srcOrd="0" destOrd="0" presId="urn:microsoft.com/office/officeart/2005/8/layout/hList6"/>
    <dgm:cxn modelId="{99EA6F70-207B-4C7B-946A-373720079A85}" srcId="{2AE226EC-6A7C-49EB-B6D4-25F0EEE2A161}" destId="{D0637D75-0FD6-44CB-A26E-B13280B5B5C4}" srcOrd="1" destOrd="0" parTransId="{DC4C6CD5-74F9-4E74-8E78-FB16283562C6}" sibTransId="{13C7368B-F117-4567-A9E5-9F3BFCDB82CE}"/>
    <dgm:cxn modelId="{7195992D-36B8-4A5A-BCEB-E586DE8B989B}" type="presOf" srcId="{5C9EB3DA-D78B-4A75-B945-353C55A08F3A}" destId="{536D496A-9023-456D-A393-10555EBA3508}" srcOrd="0" destOrd="0" presId="urn:microsoft.com/office/officeart/2005/8/layout/hList6"/>
    <dgm:cxn modelId="{59F27BF0-5CA9-4178-A398-7481C7C1F4C2}" srcId="{0623FCB7-3379-479F-8825-6F8366DAA2FF}" destId="{5C4FB051-CDF7-4BA7-BA98-D9FB8E914258}" srcOrd="2" destOrd="0" parTransId="{1EE24335-9D8E-4459-B42F-D8A008A35386}" sibTransId="{794B6FCD-55FC-4187-813D-276FE93141DD}"/>
    <dgm:cxn modelId="{E0D2226E-C8E0-43F5-9DD1-45C5836E82D1}" type="presOf" srcId="{E62A3731-412F-41E3-99A0-1BB78D668EBE}" destId="{536D496A-9023-456D-A393-10555EBA3508}" srcOrd="0" destOrd="4" presId="urn:microsoft.com/office/officeart/2005/8/layout/hList6"/>
    <dgm:cxn modelId="{D1F0D6E7-7ABC-47F4-8EDA-A7CC0C76E627}" type="presOf" srcId="{5C4FB051-CDF7-4BA7-BA98-D9FB8E914258}" destId="{52CC792B-2706-4581-8A48-BBE3CFFC119A}" srcOrd="0" destOrd="3" presId="urn:microsoft.com/office/officeart/2005/8/layout/hList6"/>
    <dgm:cxn modelId="{B67DD9B5-955A-4C86-9B95-4B72F9FCEF45}" srcId="{2AE226EC-6A7C-49EB-B6D4-25F0EEE2A161}" destId="{C86557A4-6E4B-4285-9515-480FDE823900}" srcOrd="2" destOrd="0" parTransId="{8FD86CD9-DE71-43C5-ACF6-09943078E60B}" sibTransId="{15C1634A-F70C-482A-B407-D83601446232}"/>
    <dgm:cxn modelId="{59B142AF-E858-4178-8823-FADF771BD449}" type="presOf" srcId="{D30CF349-6603-435A-BDF5-E5DFDCB9F9D0}" destId="{536D496A-9023-456D-A393-10555EBA3508}" srcOrd="0" destOrd="2" presId="urn:microsoft.com/office/officeart/2005/8/layout/hList6"/>
    <dgm:cxn modelId="{9926D3C9-8252-4396-8288-78C67425EAEC}" type="presOf" srcId="{C86557A4-6E4B-4285-9515-480FDE823900}" destId="{67876C9E-DF1B-4B0C-A3C7-A27B72D13302}" srcOrd="0" destOrd="3" presId="urn:microsoft.com/office/officeart/2005/8/layout/hList6"/>
    <dgm:cxn modelId="{8E54352D-80DD-44EF-A68B-0D9DDCB95F21}" type="presOf" srcId="{D0637D75-0FD6-44CB-A26E-B13280B5B5C4}" destId="{67876C9E-DF1B-4B0C-A3C7-A27B72D13302}" srcOrd="0" destOrd="2" presId="urn:microsoft.com/office/officeart/2005/8/layout/hList6"/>
    <dgm:cxn modelId="{C7FBA106-B6CD-4E61-899F-41732DB0B572}" srcId="{0623FCB7-3379-479F-8825-6F8366DAA2FF}" destId="{D73BFB01-58FB-412D-9FE1-BD46C7E7EBA6}" srcOrd="1" destOrd="0" parTransId="{F8C59276-498B-4AD5-9678-2DDB29D29E6D}" sibTransId="{CB51E95F-828D-4EC7-9B38-74074F7F1745}"/>
    <dgm:cxn modelId="{D42946A5-7E3F-4C2A-87BB-6DC120E1B281}" type="presParOf" srcId="{DFAEF596-AB54-4B7E-92A0-7772FC43F743}" destId="{67876C9E-DF1B-4B0C-A3C7-A27B72D13302}" srcOrd="0" destOrd="0" presId="urn:microsoft.com/office/officeart/2005/8/layout/hList6"/>
    <dgm:cxn modelId="{E7FFE8E4-55A1-423E-BF72-F60C906B5CEA}" type="presParOf" srcId="{DFAEF596-AB54-4B7E-92A0-7772FC43F743}" destId="{795ACE02-A146-4FB1-9EEA-42821B3D2A61}" srcOrd="1" destOrd="0" presId="urn:microsoft.com/office/officeart/2005/8/layout/hList6"/>
    <dgm:cxn modelId="{8578BAB3-B85F-4250-8FA7-7D60ED52B42D}" type="presParOf" srcId="{DFAEF596-AB54-4B7E-92A0-7772FC43F743}" destId="{536D496A-9023-456D-A393-10555EBA3508}" srcOrd="2" destOrd="0" presId="urn:microsoft.com/office/officeart/2005/8/layout/hList6"/>
    <dgm:cxn modelId="{0625D81E-869E-4A29-A1C9-65F91FBFDE48}" type="presParOf" srcId="{DFAEF596-AB54-4B7E-92A0-7772FC43F743}" destId="{1226575A-DB3F-498E-A399-3173B0B43F72}" srcOrd="3" destOrd="0" presId="urn:microsoft.com/office/officeart/2005/8/layout/hList6"/>
    <dgm:cxn modelId="{CECB3E63-2AAF-482C-B135-4339D91967FE}" type="presParOf" srcId="{DFAEF596-AB54-4B7E-92A0-7772FC43F743}" destId="{52CC792B-2706-4581-8A48-BBE3CFFC119A}"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5F7E3-45C3-4986-9C38-4D436DC1F89F}">
      <dsp:nvSpPr>
        <dsp:cNvPr id="0" name=""/>
        <dsp:cNvSpPr/>
      </dsp:nvSpPr>
      <dsp:spPr>
        <a:xfrm>
          <a:off x="0" y="1283031"/>
          <a:ext cx="2129309" cy="1756235"/>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Start now</a:t>
          </a:r>
          <a:endParaRPr lang="en-US" sz="1600" kern="1200" dirty="0"/>
        </a:p>
        <a:p>
          <a:pPr marL="171450" lvl="1" indent="-171450" algn="l" defTabSz="711200">
            <a:lnSpc>
              <a:spcPct val="90000"/>
            </a:lnSpc>
            <a:spcBef>
              <a:spcPct val="0"/>
            </a:spcBef>
            <a:spcAft>
              <a:spcPct val="15000"/>
            </a:spcAft>
            <a:buChar char="••"/>
          </a:pPr>
          <a:r>
            <a:rPr lang="en-US" sz="1600" kern="1200" dirty="0" smtClean="0"/>
            <a:t>Start after the news</a:t>
          </a:r>
          <a:endParaRPr lang="en-US" sz="1600" kern="1200" dirty="0"/>
        </a:p>
      </dsp:txBody>
      <dsp:txXfrm>
        <a:off x="40416" y="1323447"/>
        <a:ext cx="2048477" cy="1299067"/>
      </dsp:txXfrm>
    </dsp:sp>
    <dsp:sp modelId="{2F6300F6-2675-4946-86E6-A8C53A29CA23}">
      <dsp:nvSpPr>
        <dsp:cNvPr id="0" name=""/>
        <dsp:cNvSpPr/>
      </dsp:nvSpPr>
      <dsp:spPr>
        <a:xfrm>
          <a:off x="1145118" y="2092341"/>
          <a:ext cx="2448757" cy="2448757"/>
        </a:xfrm>
        <a:prstGeom prst="leftCircularArrow">
          <a:avLst>
            <a:gd name="adj1" fmla="val 3594"/>
            <a:gd name="adj2" fmla="val 446915"/>
            <a:gd name="adj3" fmla="val 1962681"/>
            <a:gd name="adj4" fmla="val 8764744"/>
            <a:gd name="adj5" fmla="val 4193"/>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3900E9-E30E-4B5A-848B-A478C69B1752}">
      <dsp:nvSpPr>
        <dsp:cNvPr id="0" name=""/>
        <dsp:cNvSpPr/>
      </dsp:nvSpPr>
      <dsp:spPr>
        <a:xfrm>
          <a:off x="486249" y="2671797"/>
          <a:ext cx="1892719" cy="127498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a:t>Step </a:t>
          </a:r>
          <a:r>
            <a:rPr lang="en-US" sz="1800" b="1" kern="1200" dirty="0" smtClean="0"/>
            <a:t>1:  </a:t>
          </a:r>
        </a:p>
        <a:p>
          <a:pPr lvl="0" algn="ctr" defTabSz="800100">
            <a:lnSpc>
              <a:spcPct val="90000"/>
            </a:lnSpc>
            <a:spcBef>
              <a:spcPct val="0"/>
            </a:spcBef>
            <a:spcAft>
              <a:spcPct val="35000"/>
            </a:spcAft>
          </a:pPr>
          <a:r>
            <a:rPr lang="en-US" sz="1800" b="1" kern="1200" dirty="0" smtClean="0"/>
            <a:t>Get Started</a:t>
          </a:r>
        </a:p>
      </dsp:txBody>
      <dsp:txXfrm>
        <a:off x="523592" y="2709140"/>
        <a:ext cx="1818033" cy="1200295"/>
      </dsp:txXfrm>
    </dsp:sp>
    <dsp:sp modelId="{0383F48E-8A55-4756-8790-1F5A10850B0D}">
      <dsp:nvSpPr>
        <dsp:cNvPr id="0" name=""/>
        <dsp:cNvSpPr/>
      </dsp:nvSpPr>
      <dsp:spPr>
        <a:xfrm>
          <a:off x="2787251" y="1665989"/>
          <a:ext cx="2129309" cy="1756235"/>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Develop Framework</a:t>
          </a:r>
          <a:endParaRPr lang="en-US" sz="1600" kern="1200" dirty="0"/>
        </a:p>
        <a:p>
          <a:pPr marL="171450" lvl="1" indent="-171450" algn="l" defTabSz="711200">
            <a:lnSpc>
              <a:spcPct val="90000"/>
            </a:lnSpc>
            <a:spcBef>
              <a:spcPct val="0"/>
            </a:spcBef>
            <a:spcAft>
              <a:spcPct val="15000"/>
            </a:spcAft>
            <a:buChar char="••"/>
          </a:pPr>
          <a:r>
            <a:rPr lang="en-US" sz="1600" kern="1200" dirty="0" smtClean="0"/>
            <a:t>Develop Priorities</a:t>
          </a:r>
          <a:endParaRPr lang="en-US" sz="1600" kern="1200" dirty="0"/>
        </a:p>
      </dsp:txBody>
      <dsp:txXfrm>
        <a:off x="2827667" y="2082741"/>
        <a:ext cx="2048477" cy="1299067"/>
      </dsp:txXfrm>
    </dsp:sp>
    <dsp:sp modelId="{43989D86-07D4-4CD3-966B-4624217FD063}">
      <dsp:nvSpPr>
        <dsp:cNvPr id="0" name=""/>
        <dsp:cNvSpPr/>
      </dsp:nvSpPr>
      <dsp:spPr>
        <a:xfrm>
          <a:off x="3876670" y="118608"/>
          <a:ext cx="3378634" cy="3378634"/>
        </a:xfrm>
        <a:prstGeom prst="circularArrow">
          <a:avLst>
            <a:gd name="adj1" fmla="val 2605"/>
            <a:gd name="adj2" fmla="val 316446"/>
            <a:gd name="adj3" fmla="val 19351675"/>
            <a:gd name="adj4" fmla="val 12419143"/>
            <a:gd name="adj5" fmla="val 30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A501DD-4A6F-4234-9FAF-08C8666E3893}">
      <dsp:nvSpPr>
        <dsp:cNvPr id="0" name=""/>
        <dsp:cNvSpPr/>
      </dsp:nvSpPr>
      <dsp:spPr>
        <a:xfrm>
          <a:off x="3030957" y="1084629"/>
          <a:ext cx="2229207" cy="102309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a:t>Step </a:t>
          </a:r>
          <a:r>
            <a:rPr lang="en-US" sz="1800" b="1" kern="1200" dirty="0" smtClean="0"/>
            <a:t>2:  </a:t>
          </a:r>
        </a:p>
        <a:p>
          <a:pPr lvl="0" algn="ctr" defTabSz="800100">
            <a:lnSpc>
              <a:spcPct val="90000"/>
            </a:lnSpc>
            <a:spcBef>
              <a:spcPct val="0"/>
            </a:spcBef>
            <a:spcAft>
              <a:spcPct val="35000"/>
            </a:spcAft>
          </a:pPr>
          <a:r>
            <a:rPr lang="en-US" sz="1800" b="1" kern="1200" dirty="0" smtClean="0"/>
            <a:t>Develop Strategy</a:t>
          </a:r>
          <a:endParaRPr lang="en-US" sz="1800" b="1" kern="1200" dirty="0"/>
        </a:p>
      </dsp:txBody>
      <dsp:txXfrm>
        <a:off x="3060923" y="1114595"/>
        <a:ext cx="2169275" cy="963167"/>
      </dsp:txXfrm>
    </dsp:sp>
    <dsp:sp modelId="{EE25C672-B29F-4A10-854F-BED7A6D4D6AD}">
      <dsp:nvSpPr>
        <dsp:cNvPr id="0" name=""/>
        <dsp:cNvSpPr/>
      </dsp:nvSpPr>
      <dsp:spPr>
        <a:xfrm>
          <a:off x="5786074" y="1334916"/>
          <a:ext cx="2707033" cy="1756235"/>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Prepare list of pipes</a:t>
          </a:r>
          <a:endParaRPr lang="en-US" sz="1600" kern="1200" dirty="0"/>
        </a:p>
        <a:p>
          <a:pPr marL="171450" lvl="1" indent="-171450" algn="l" defTabSz="711200">
            <a:lnSpc>
              <a:spcPct val="90000"/>
            </a:lnSpc>
            <a:spcBef>
              <a:spcPct val="0"/>
            </a:spcBef>
            <a:spcAft>
              <a:spcPct val="15000"/>
            </a:spcAft>
            <a:buChar char="••"/>
          </a:pPr>
          <a:r>
            <a:rPr lang="en-US" sz="1600" kern="1200" dirty="0" smtClean="0"/>
            <a:t>Prepare pipeline ages, material and diameters</a:t>
          </a:r>
          <a:endParaRPr lang="en-US" sz="1600" kern="1200" dirty="0"/>
        </a:p>
      </dsp:txBody>
      <dsp:txXfrm>
        <a:off x="5826490" y="1375332"/>
        <a:ext cx="2626201" cy="1299067"/>
      </dsp:txXfrm>
    </dsp:sp>
    <dsp:sp modelId="{17E8ABF6-FDC1-4DE4-A831-FA8DD856CD5C}">
      <dsp:nvSpPr>
        <dsp:cNvPr id="0" name=""/>
        <dsp:cNvSpPr/>
      </dsp:nvSpPr>
      <dsp:spPr>
        <a:xfrm>
          <a:off x="7095146" y="1886037"/>
          <a:ext cx="2824044" cy="2824044"/>
        </a:xfrm>
        <a:prstGeom prst="leftCircularArrow">
          <a:avLst>
            <a:gd name="adj1" fmla="val 3116"/>
            <a:gd name="adj2" fmla="val 383153"/>
            <a:gd name="adj3" fmla="val 1693538"/>
            <a:gd name="adj4" fmla="val 8559364"/>
            <a:gd name="adj5" fmla="val 3636"/>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910656F-E9D0-4A32-AFE0-970D203CC669}">
      <dsp:nvSpPr>
        <dsp:cNvPr id="0" name=""/>
        <dsp:cNvSpPr/>
      </dsp:nvSpPr>
      <dsp:spPr>
        <a:xfrm>
          <a:off x="6202283" y="3068585"/>
          <a:ext cx="2516219" cy="1028172"/>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a:t>Step </a:t>
          </a:r>
          <a:r>
            <a:rPr lang="en-US" sz="1800" b="1" kern="1200" dirty="0" smtClean="0"/>
            <a:t>3:  </a:t>
          </a:r>
        </a:p>
        <a:p>
          <a:pPr lvl="0" algn="ctr" defTabSz="800100">
            <a:lnSpc>
              <a:spcPct val="90000"/>
            </a:lnSpc>
            <a:spcBef>
              <a:spcPct val="0"/>
            </a:spcBef>
            <a:spcAft>
              <a:spcPct val="35000"/>
            </a:spcAft>
          </a:pPr>
          <a:r>
            <a:rPr lang="en-US" sz="1800" b="1" kern="1200" dirty="0" smtClean="0"/>
            <a:t>Identify and Inventory</a:t>
          </a:r>
          <a:endParaRPr lang="en-US" sz="1800" b="1" kern="1200" dirty="0"/>
        </a:p>
      </dsp:txBody>
      <dsp:txXfrm>
        <a:off x="6232397" y="3098699"/>
        <a:ext cx="2455991" cy="967944"/>
      </dsp:txXfrm>
    </dsp:sp>
    <dsp:sp modelId="{067A1685-160D-4D46-9FF1-4A68035A85B8}">
      <dsp:nvSpPr>
        <dsp:cNvPr id="0" name=""/>
        <dsp:cNvSpPr/>
      </dsp:nvSpPr>
      <dsp:spPr>
        <a:xfrm>
          <a:off x="9126046" y="1655310"/>
          <a:ext cx="2129309" cy="1756235"/>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bg1"/>
              </a:solidFill>
            </a:rPr>
            <a:t>GIS pipe lengths and sizes</a:t>
          </a:r>
          <a:endParaRPr lang="en-US" sz="1600" kern="1200" dirty="0">
            <a:solidFill>
              <a:schemeClr val="bg1"/>
            </a:solidFill>
          </a:endParaRPr>
        </a:p>
        <a:p>
          <a:pPr marL="171450" lvl="1" indent="-171450" algn="l" defTabSz="711200">
            <a:lnSpc>
              <a:spcPct val="90000"/>
            </a:lnSpc>
            <a:spcBef>
              <a:spcPct val="0"/>
            </a:spcBef>
            <a:spcAft>
              <a:spcPct val="15000"/>
            </a:spcAft>
            <a:buChar char="••"/>
          </a:pPr>
          <a:r>
            <a:rPr lang="en-US" sz="1600" kern="1200" dirty="0" smtClean="0">
              <a:solidFill>
                <a:schemeClr val="bg1"/>
              </a:solidFill>
            </a:rPr>
            <a:t>Update maps with correct GIS information</a:t>
          </a:r>
          <a:endParaRPr lang="en-US" sz="1600" kern="1200" dirty="0">
            <a:solidFill>
              <a:schemeClr val="bg1"/>
            </a:solidFill>
          </a:endParaRPr>
        </a:p>
      </dsp:txBody>
      <dsp:txXfrm>
        <a:off x="9166462" y="2072062"/>
        <a:ext cx="2048477" cy="1299067"/>
      </dsp:txXfrm>
    </dsp:sp>
    <dsp:sp modelId="{651D215E-27EE-45EE-81A2-0F6AD996B1FF}">
      <dsp:nvSpPr>
        <dsp:cNvPr id="0" name=""/>
        <dsp:cNvSpPr/>
      </dsp:nvSpPr>
      <dsp:spPr>
        <a:xfrm>
          <a:off x="9511054" y="1165117"/>
          <a:ext cx="2069064" cy="98038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a:t>Step </a:t>
          </a:r>
          <a:r>
            <a:rPr lang="en-US" sz="1800" b="1" kern="1200" dirty="0" smtClean="0"/>
            <a:t>4:  </a:t>
          </a:r>
        </a:p>
        <a:p>
          <a:pPr lvl="0" algn="ctr" defTabSz="800100">
            <a:lnSpc>
              <a:spcPct val="90000"/>
            </a:lnSpc>
            <a:spcBef>
              <a:spcPct val="0"/>
            </a:spcBef>
            <a:spcAft>
              <a:spcPct val="35000"/>
            </a:spcAft>
          </a:pPr>
          <a:r>
            <a:rPr lang="en-US" sz="1800" b="1" kern="1200" dirty="0" smtClean="0"/>
            <a:t>Update CMMS/GIS</a:t>
          </a:r>
          <a:endParaRPr lang="en-US" sz="1800" b="1" kern="1200" dirty="0"/>
        </a:p>
      </dsp:txBody>
      <dsp:txXfrm>
        <a:off x="9539768" y="1193831"/>
        <a:ext cx="2011636" cy="922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5F7E3-45C3-4986-9C38-4D436DC1F89F}">
      <dsp:nvSpPr>
        <dsp:cNvPr id="0" name=""/>
        <dsp:cNvSpPr/>
      </dsp:nvSpPr>
      <dsp:spPr>
        <a:xfrm>
          <a:off x="349763" y="674507"/>
          <a:ext cx="2652873" cy="1978914"/>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Identify inspection technologies</a:t>
          </a:r>
          <a:endParaRPr lang="en-US" sz="1800" kern="1200" dirty="0"/>
        </a:p>
        <a:p>
          <a:pPr marL="171450" lvl="1" indent="-171450" algn="l" defTabSz="800100">
            <a:lnSpc>
              <a:spcPct val="90000"/>
            </a:lnSpc>
            <a:spcBef>
              <a:spcPct val="0"/>
            </a:spcBef>
            <a:spcAft>
              <a:spcPct val="15000"/>
            </a:spcAft>
            <a:buChar char="••"/>
          </a:pPr>
          <a:r>
            <a:rPr lang="en-US" sz="1800" kern="1200" dirty="0" smtClean="0"/>
            <a:t>Develop criteria for LOF and COF</a:t>
          </a:r>
          <a:endParaRPr lang="en-US" sz="1800" kern="1200" dirty="0"/>
        </a:p>
        <a:p>
          <a:pPr marL="171450" lvl="1" indent="-171450" algn="l" defTabSz="711200">
            <a:lnSpc>
              <a:spcPct val="90000"/>
            </a:lnSpc>
            <a:spcBef>
              <a:spcPct val="0"/>
            </a:spcBef>
            <a:spcAft>
              <a:spcPct val="15000"/>
            </a:spcAft>
            <a:buChar char="••"/>
          </a:pPr>
          <a:endParaRPr lang="en-US" sz="1600" kern="1200" dirty="0"/>
        </a:p>
      </dsp:txBody>
      <dsp:txXfrm>
        <a:off x="395303" y="720047"/>
        <a:ext cx="2561793" cy="1463781"/>
      </dsp:txXfrm>
    </dsp:sp>
    <dsp:sp modelId="{2F6300F6-2675-4946-86E6-A8C53A29CA23}">
      <dsp:nvSpPr>
        <dsp:cNvPr id="0" name=""/>
        <dsp:cNvSpPr/>
      </dsp:nvSpPr>
      <dsp:spPr>
        <a:xfrm>
          <a:off x="1563307" y="1344750"/>
          <a:ext cx="3334419" cy="3334419"/>
        </a:xfrm>
        <a:prstGeom prst="leftCircularArrow">
          <a:avLst>
            <a:gd name="adj1" fmla="val 3647"/>
            <a:gd name="adj2" fmla="val 454138"/>
            <a:gd name="adj3" fmla="val 2229602"/>
            <a:gd name="adj4" fmla="val 9024442"/>
            <a:gd name="adj5" fmla="val 4255"/>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23900E9-E30E-4B5A-848B-A478C69B1752}">
      <dsp:nvSpPr>
        <dsp:cNvPr id="0" name=""/>
        <dsp:cNvSpPr/>
      </dsp:nvSpPr>
      <dsp:spPr>
        <a:xfrm>
          <a:off x="538636" y="2333575"/>
          <a:ext cx="2713417" cy="143664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smtClean="0"/>
            <a:t>Step 5: </a:t>
          </a:r>
        </a:p>
        <a:p>
          <a:pPr lvl="0" algn="ctr" defTabSz="800100">
            <a:lnSpc>
              <a:spcPct val="90000"/>
            </a:lnSpc>
            <a:spcBef>
              <a:spcPct val="0"/>
            </a:spcBef>
            <a:spcAft>
              <a:spcPct val="35000"/>
            </a:spcAft>
          </a:pPr>
          <a:r>
            <a:rPr lang="en-US" sz="1800" b="1" kern="1200" dirty="0" smtClean="0"/>
            <a:t>Prioritize Pipelines</a:t>
          </a:r>
        </a:p>
      </dsp:txBody>
      <dsp:txXfrm>
        <a:off x="580714" y="2375653"/>
        <a:ext cx="2629261" cy="1352484"/>
      </dsp:txXfrm>
    </dsp:sp>
    <dsp:sp modelId="{0383F48E-8A55-4756-8790-1F5A10850B0D}">
      <dsp:nvSpPr>
        <dsp:cNvPr id="0" name=""/>
        <dsp:cNvSpPr/>
      </dsp:nvSpPr>
      <dsp:spPr>
        <a:xfrm>
          <a:off x="3810010" y="1066807"/>
          <a:ext cx="2551095" cy="2571262"/>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bg1"/>
              </a:solidFill>
            </a:rPr>
            <a:t>Conduct inspections; indirect and direct</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Estimate remaining life of pipe</a:t>
          </a:r>
          <a:endParaRPr lang="en-US" sz="1800" kern="1200" dirty="0">
            <a:solidFill>
              <a:schemeClr val="bg1"/>
            </a:solidFill>
          </a:endParaRPr>
        </a:p>
      </dsp:txBody>
      <dsp:txXfrm>
        <a:off x="3869182" y="1676964"/>
        <a:ext cx="2432751" cy="1901933"/>
      </dsp:txXfrm>
    </dsp:sp>
    <dsp:sp modelId="{43989D86-07D4-4CD3-966B-4624217FD063}">
      <dsp:nvSpPr>
        <dsp:cNvPr id="0" name=""/>
        <dsp:cNvSpPr/>
      </dsp:nvSpPr>
      <dsp:spPr>
        <a:xfrm>
          <a:off x="5334004" y="-531196"/>
          <a:ext cx="4367424" cy="4367424"/>
        </a:xfrm>
        <a:prstGeom prst="circularArrow">
          <a:avLst>
            <a:gd name="adj1" fmla="val 2785"/>
            <a:gd name="adj2" fmla="val 339717"/>
            <a:gd name="adj3" fmla="val 19412831"/>
            <a:gd name="adj4" fmla="val 12503569"/>
            <a:gd name="adj5" fmla="val 324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7A501DD-4A6F-4234-9FAF-08C8666E3893}">
      <dsp:nvSpPr>
        <dsp:cNvPr id="0" name=""/>
        <dsp:cNvSpPr/>
      </dsp:nvSpPr>
      <dsp:spPr>
        <a:xfrm>
          <a:off x="4035411" y="383593"/>
          <a:ext cx="3192934" cy="141378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smtClean="0"/>
            <a:t>Step 6:  </a:t>
          </a:r>
        </a:p>
        <a:p>
          <a:pPr lvl="0" algn="ctr" defTabSz="800100">
            <a:lnSpc>
              <a:spcPct val="90000"/>
            </a:lnSpc>
            <a:spcBef>
              <a:spcPct val="0"/>
            </a:spcBef>
            <a:spcAft>
              <a:spcPct val="35000"/>
            </a:spcAft>
          </a:pPr>
          <a:r>
            <a:rPr lang="en-US" sz="1800" b="1" kern="1200" dirty="0" smtClean="0"/>
            <a:t>Conduct Condition Assessment</a:t>
          </a:r>
          <a:endParaRPr lang="en-US" sz="1800" b="1" kern="1200" dirty="0"/>
        </a:p>
      </dsp:txBody>
      <dsp:txXfrm>
        <a:off x="4076819" y="425001"/>
        <a:ext cx="3110118" cy="1330968"/>
      </dsp:txXfrm>
    </dsp:sp>
    <dsp:sp modelId="{EE25C672-B29F-4A10-854F-BED7A6D4D6AD}">
      <dsp:nvSpPr>
        <dsp:cNvPr id="0" name=""/>
        <dsp:cNvSpPr/>
      </dsp:nvSpPr>
      <dsp:spPr>
        <a:xfrm>
          <a:off x="7927852" y="732971"/>
          <a:ext cx="3050267" cy="1978914"/>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Develop planning level repair/rehab/replace action plan</a:t>
          </a:r>
          <a:endParaRPr lang="en-US" sz="1800" kern="1200" dirty="0"/>
        </a:p>
        <a:p>
          <a:pPr marL="171450" lvl="1" indent="-171450" algn="l" defTabSz="800100">
            <a:lnSpc>
              <a:spcPct val="90000"/>
            </a:lnSpc>
            <a:spcBef>
              <a:spcPct val="0"/>
            </a:spcBef>
            <a:spcAft>
              <a:spcPct val="15000"/>
            </a:spcAft>
            <a:buChar char="••"/>
          </a:pPr>
          <a:r>
            <a:rPr lang="en-US" sz="1800" kern="1200" dirty="0" smtClean="0"/>
            <a:t>Prioritize high risk assets for rehabilitation </a:t>
          </a:r>
          <a:endParaRPr lang="en-US" sz="1800" kern="1200" dirty="0"/>
        </a:p>
      </dsp:txBody>
      <dsp:txXfrm>
        <a:off x="7973392" y="778511"/>
        <a:ext cx="2959187" cy="1463781"/>
      </dsp:txXfrm>
    </dsp:sp>
    <dsp:sp modelId="{F910656F-E9D0-4A32-AFE0-970D203CC669}">
      <dsp:nvSpPr>
        <dsp:cNvPr id="0" name=""/>
        <dsp:cNvSpPr/>
      </dsp:nvSpPr>
      <dsp:spPr>
        <a:xfrm>
          <a:off x="8396833" y="2686457"/>
          <a:ext cx="2835259" cy="115853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smtClean="0"/>
            <a:t>Step 7: </a:t>
          </a:r>
        </a:p>
        <a:p>
          <a:pPr lvl="0" algn="ctr" defTabSz="800100">
            <a:lnSpc>
              <a:spcPct val="90000"/>
            </a:lnSpc>
            <a:spcBef>
              <a:spcPct val="0"/>
            </a:spcBef>
            <a:spcAft>
              <a:spcPct val="35000"/>
            </a:spcAft>
          </a:pPr>
          <a:r>
            <a:rPr lang="en-US" sz="1800" b="1" kern="1200" dirty="0" smtClean="0"/>
            <a:t>Incorporate Work </a:t>
          </a:r>
        </a:p>
        <a:p>
          <a:pPr lvl="0" algn="ctr" defTabSz="800100">
            <a:lnSpc>
              <a:spcPct val="90000"/>
            </a:lnSpc>
            <a:spcBef>
              <a:spcPct val="0"/>
            </a:spcBef>
            <a:spcAft>
              <a:spcPct val="35000"/>
            </a:spcAft>
          </a:pPr>
          <a:r>
            <a:rPr lang="en-US" sz="1800" b="1" kern="1200" dirty="0" smtClean="0"/>
            <a:t>into CIP</a:t>
          </a:r>
          <a:endParaRPr lang="en-US" sz="1800" b="1" kern="1200" dirty="0"/>
        </a:p>
      </dsp:txBody>
      <dsp:txXfrm>
        <a:off x="8430765" y="2720389"/>
        <a:ext cx="2767395" cy="10906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76C9E-DF1B-4B0C-A3C7-A27B72D13302}">
      <dsp:nvSpPr>
        <dsp:cNvPr id="0" name=""/>
        <dsp:cNvSpPr/>
      </dsp:nvSpPr>
      <dsp:spPr>
        <a:xfrm rot="16200000">
          <a:off x="-1161017" y="1162087"/>
          <a:ext cx="5105400" cy="2781225"/>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0" tIns="0" rIns="279400" bIns="0" numCol="1" spcCol="1270" anchor="t" anchorCtr="0">
          <a:noAutofit/>
        </a:bodyPr>
        <a:lstStyle/>
        <a:p>
          <a:pPr lvl="0" algn="l" defTabSz="1955800">
            <a:lnSpc>
              <a:spcPct val="90000"/>
            </a:lnSpc>
            <a:spcBef>
              <a:spcPct val="0"/>
            </a:spcBef>
            <a:spcAft>
              <a:spcPct val="35000"/>
            </a:spcAft>
          </a:pPr>
          <a:r>
            <a:rPr lang="en-US" sz="4400" kern="1200" dirty="0" smtClean="0">
              <a:solidFill>
                <a:schemeClr val="bg1"/>
              </a:solidFill>
            </a:rPr>
            <a:t>Tier 1</a:t>
          </a:r>
          <a:endParaRPr lang="en-US" sz="44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Non-intrusive</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Non-destructive</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Pipe remains in service</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Survey-level information</a:t>
          </a:r>
          <a:endParaRPr lang="en-US" sz="1800" kern="1200" dirty="0">
            <a:solidFill>
              <a:schemeClr val="bg1"/>
            </a:solidFill>
          </a:endParaRPr>
        </a:p>
      </dsp:txBody>
      <dsp:txXfrm rot="5400000">
        <a:off x="1070" y="1021080"/>
        <a:ext cx="2781225" cy="3063240"/>
      </dsp:txXfrm>
    </dsp:sp>
    <dsp:sp modelId="{536D496A-9023-456D-A393-10555EBA3508}">
      <dsp:nvSpPr>
        <dsp:cNvPr id="0" name=""/>
        <dsp:cNvSpPr/>
      </dsp:nvSpPr>
      <dsp:spPr>
        <a:xfrm rot="16200000">
          <a:off x="1828800" y="1162087"/>
          <a:ext cx="5105400" cy="2781225"/>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0" tIns="0" rIns="279400" bIns="0" numCol="1" spcCol="1270" anchor="t" anchorCtr="0">
          <a:noAutofit/>
        </a:bodyPr>
        <a:lstStyle/>
        <a:p>
          <a:pPr lvl="0" algn="l" defTabSz="1955800">
            <a:lnSpc>
              <a:spcPct val="90000"/>
            </a:lnSpc>
            <a:spcBef>
              <a:spcPct val="0"/>
            </a:spcBef>
            <a:spcAft>
              <a:spcPct val="35000"/>
            </a:spcAft>
          </a:pPr>
          <a:r>
            <a:rPr lang="en-US" sz="4400" kern="1200" dirty="0" smtClean="0">
              <a:solidFill>
                <a:schemeClr val="bg1"/>
              </a:solidFill>
            </a:rPr>
            <a:t>Tier 2</a:t>
          </a:r>
          <a:endParaRPr lang="en-US" sz="44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Semi-intrusive</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Pipe remains in service</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Portions of pipe are exposed</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Quantitative &amp; detailed information</a:t>
          </a:r>
          <a:endParaRPr lang="en-US" sz="1800" kern="1200" dirty="0">
            <a:solidFill>
              <a:schemeClr val="bg1"/>
            </a:solidFill>
          </a:endParaRPr>
        </a:p>
      </dsp:txBody>
      <dsp:txXfrm rot="5400000">
        <a:off x="2990887" y="1021080"/>
        <a:ext cx="2781225" cy="3063240"/>
      </dsp:txXfrm>
    </dsp:sp>
    <dsp:sp modelId="{52CC792B-2706-4581-8A48-BBE3CFFC119A}">
      <dsp:nvSpPr>
        <dsp:cNvPr id="0" name=""/>
        <dsp:cNvSpPr/>
      </dsp:nvSpPr>
      <dsp:spPr>
        <a:xfrm rot="16200000">
          <a:off x="4818617" y="1162087"/>
          <a:ext cx="5105400" cy="2781225"/>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0" tIns="0" rIns="279400" bIns="0" numCol="1" spcCol="1270" anchor="t" anchorCtr="0">
          <a:noAutofit/>
        </a:bodyPr>
        <a:lstStyle/>
        <a:p>
          <a:pPr lvl="0" algn="l" defTabSz="1955800">
            <a:lnSpc>
              <a:spcPct val="90000"/>
            </a:lnSpc>
            <a:spcBef>
              <a:spcPct val="0"/>
            </a:spcBef>
            <a:spcAft>
              <a:spcPct val="35000"/>
            </a:spcAft>
          </a:pPr>
          <a:r>
            <a:rPr lang="en-US" sz="4400" kern="1200" dirty="0" smtClean="0">
              <a:solidFill>
                <a:schemeClr val="bg1"/>
              </a:solidFill>
            </a:rPr>
            <a:t>Tier 3</a:t>
          </a:r>
          <a:endParaRPr lang="en-US" sz="44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Fully-intrusive</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Instruments inserted through pipe</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Flow must be controlled or drained</a:t>
          </a: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Most specific and detailed information</a:t>
          </a:r>
          <a:endParaRPr lang="en-US" sz="1800" kern="1200" dirty="0">
            <a:solidFill>
              <a:schemeClr val="bg1"/>
            </a:solidFill>
          </a:endParaRPr>
        </a:p>
      </dsp:txBody>
      <dsp:txXfrm rot="5400000">
        <a:off x="5980704" y="1021080"/>
        <a:ext cx="2781225" cy="30632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1C5132-FFA3-4B02-9F09-22FCF40EFA74}" type="datetimeFigureOut">
              <a:rPr lang="en-US" smtClean="0"/>
              <a:t>7/30/2021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C20D7-F8F1-4196-9585-26F31AFC85C9}" type="slidenum">
              <a:rPr lang="en-US" smtClean="0"/>
              <a:t>‹#›</a:t>
            </a:fld>
            <a:endParaRPr lang="en-US"/>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E42C9-243F-4DC5-AFF6-9D56B5FA9D63}" type="datetimeFigureOut">
              <a:rPr lang="en-US" smtClean="0"/>
              <a:t>7/30/2021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EC444-603B-4F09-9A06-5917518DD901}" type="slidenum">
              <a:rPr lang="en-US" smtClean="0"/>
              <a:t>‹#›</a:t>
            </a:fld>
            <a:endParaRPr lang="en-US"/>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AEC444-603B-4F09-9A06-5917518DD901}" type="slidenum">
              <a:rPr lang="en-US" smtClean="0"/>
              <a:t>1</a:t>
            </a:fld>
            <a:endParaRPr lang="en-US"/>
          </a:p>
        </p:txBody>
      </p:sp>
    </p:spTree>
    <p:extLst>
      <p:ext uri="{BB962C8B-B14F-4D97-AF65-F5344CB8AC3E}">
        <p14:creationId xmlns:p14="http://schemas.microsoft.com/office/powerpoint/2010/main" val="403915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EC444-603B-4F09-9A06-5917518DD901}" type="slidenum">
              <a:rPr lang="en-US" smtClean="0"/>
              <a:t>5</a:t>
            </a:fld>
            <a:endParaRPr lang="en-US"/>
          </a:p>
        </p:txBody>
      </p:sp>
    </p:spTree>
    <p:extLst>
      <p:ext uri="{BB962C8B-B14F-4D97-AF65-F5344CB8AC3E}">
        <p14:creationId xmlns:p14="http://schemas.microsoft.com/office/powerpoint/2010/main" val="1238695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Secondary leak detection methods utilize pressure differences. These are measured by strategically located flow meters and pressure gauges that can, by differences in the readings, bracket the location of the leak. For example, if flow rates at the start of the pipe length are significantly higher than at its terminus, it is likely that there is a leak occurring between these two points. Pressure drops compared to initial operating condition immediately after installation will indicate the escape of water and subsequent lowering of pressure from its original state. The two systems can be used together with the pressure and flow differentials used to bracket the leak’s location and mobile acoustic sensors running along this bracketed length to pinpoint its location. The use of the former saves considerable time and tedious effort by the latter.</a:t>
            </a:r>
            <a:endParaRPr lang="en-US" dirty="0"/>
          </a:p>
        </p:txBody>
      </p:sp>
      <p:sp>
        <p:nvSpPr>
          <p:cNvPr id="4" name="Slide Number Placeholder 3"/>
          <p:cNvSpPr>
            <a:spLocks noGrp="1"/>
          </p:cNvSpPr>
          <p:nvPr>
            <p:ph type="sldNum" sz="quarter" idx="10"/>
          </p:nvPr>
        </p:nvSpPr>
        <p:spPr/>
        <p:txBody>
          <a:bodyPr/>
          <a:lstStyle/>
          <a:p>
            <a:fld id="{8DAEC444-603B-4F09-9A06-5917518DD901}" type="slidenum">
              <a:rPr lang="en-US" smtClean="0"/>
              <a:t>27</a:t>
            </a:fld>
            <a:endParaRPr lang="en-US"/>
          </a:p>
        </p:txBody>
      </p:sp>
    </p:spTree>
    <p:extLst>
      <p:ext uri="{BB962C8B-B14F-4D97-AF65-F5344CB8AC3E}">
        <p14:creationId xmlns:p14="http://schemas.microsoft.com/office/powerpoint/2010/main" val="222606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EC444-603B-4F09-9A06-5917518DD901}" type="slidenum">
              <a:rPr lang="en-US" smtClean="0"/>
              <a:t>33</a:t>
            </a:fld>
            <a:endParaRPr lang="en-US"/>
          </a:p>
        </p:txBody>
      </p:sp>
    </p:spTree>
    <p:extLst>
      <p:ext uri="{BB962C8B-B14F-4D97-AF65-F5344CB8AC3E}">
        <p14:creationId xmlns:p14="http://schemas.microsoft.com/office/powerpoint/2010/main" val="3505982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4114800"/>
            <a:ext cx="10515598" cy="1158446"/>
          </a:xfrm>
        </p:spPr>
        <p:txBody>
          <a:bodyPr anchor="b">
            <a:normAutofit/>
          </a:bodyPr>
          <a:lstStyle>
            <a:lvl1pPr algn="l">
              <a:defRPr sz="52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1" y="5338170"/>
            <a:ext cx="10515598" cy="474836"/>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7/30/2021</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1693" y="365125"/>
            <a:ext cx="1600200" cy="5811838"/>
          </a:xfrm>
        </p:spPr>
        <p:txBody>
          <a:bodyPr vert="eaVert"/>
          <a:lstStyle>
            <a:lvl1pP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85344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7/30/2021</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1"/>
          </p:nvPr>
        </p:nvSpPr>
        <p:spPr/>
        <p:txBody>
          <a:bodyPr/>
          <a:lstStyle/>
          <a:p>
            <a:endParaRPr lang="en-US" dirty="0"/>
          </a:p>
        </p:txBody>
      </p:sp>
      <p:sp>
        <p:nvSpPr>
          <p:cNvPr id="4" name="Date Placeholder 4"/>
          <p:cNvSpPr>
            <a:spLocks noGrp="1"/>
          </p:cNvSpPr>
          <p:nvPr>
            <p:ph type="dt" sz="half" idx="10"/>
          </p:nvPr>
        </p:nvSpPr>
        <p:spPr/>
        <p:txBody>
          <a:bodyPr/>
          <a:lstStyle/>
          <a:p>
            <a:fld id="{B0FE2824-C2A0-4931-BB32-60B24BDBB3CC}" type="datetimeFigureOut">
              <a:rPr lang="en-US" smtClean="0"/>
              <a:t>7/30/2021</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429000"/>
            <a:ext cx="9601200" cy="1838519"/>
          </a:xfrm>
        </p:spPr>
        <p:txBody>
          <a:bodyPr anchor="b">
            <a:normAutofit/>
          </a:bodyPr>
          <a:lstStyle>
            <a:lvl1pPr>
              <a:defRPr sz="52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41248" y="5340096"/>
            <a:ext cx="9601200" cy="475488"/>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246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7/30/2021</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261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261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6"/>
          <p:cNvSpPr>
            <a:spLocks noGrp="1"/>
          </p:cNvSpPr>
          <p:nvPr>
            <p:ph type="ftr" sz="quarter" idx="11"/>
          </p:nvPr>
        </p:nvSpPr>
        <p:spPr/>
        <p:txBody>
          <a:bodyPr/>
          <a:lstStyle/>
          <a:p>
            <a:endParaRPr lang="en-US"/>
          </a:p>
        </p:txBody>
      </p:sp>
      <p:sp>
        <p:nvSpPr>
          <p:cNvPr id="7" name="Date Placeholder 7"/>
          <p:cNvSpPr>
            <a:spLocks noGrp="1"/>
          </p:cNvSpPr>
          <p:nvPr>
            <p:ph type="dt" sz="half" idx="10"/>
          </p:nvPr>
        </p:nvSpPr>
        <p:spPr/>
        <p:txBody>
          <a:bodyPr/>
          <a:lstStyle/>
          <a:p>
            <a:fld id="{B0FE2824-C2A0-4931-BB32-60B24BDBB3CC}" type="datetimeFigureOut">
              <a:rPr lang="en-US" smtClean="0"/>
              <a:t>7/30/2021</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2"/>
          <p:cNvSpPr>
            <a:spLocks noGrp="1"/>
          </p:cNvSpPr>
          <p:nvPr>
            <p:ph type="ftr" sz="quarter" idx="11"/>
          </p:nvPr>
        </p:nvSpPr>
        <p:spPr/>
        <p:txBody>
          <a:bodyPr/>
          <a:lstStyle/>
          <a:p>
            <a:endParaRPr lang="en-US"/>
          </a:p>
        </p:txBody>
      </p:sp>
      <p:sp>
        <p:nvSpPr>
          <p:cNvPr id="3" name="Date Placeholder 3"/>
          <p:cNvSpPr>
            <a:spLocks noGrp="1"/>
          </p:cNvSpPr>
          <p:nvPr>
            <p:ph type="dt" sz="half" idx="10"/>
          </p:nvPr>
        </p:nvSpPr>
        <p:spPr/>
        <p:txBody>
          <a:bodyPr/>
          <a:lstStyle/>
          <a:p>
            <a:fld id="{B0FE2824-C2A0-4931-BB32-60B24BDBB3CC}" type="datetimeFigureOut">
              <a:rPr lang="en-US" smtClean="0"/>
              <a:t>7/30/2021</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lang="en-US"/>
          </a:p>
        </p:txBody>
      </p:sp>
      <p:sp>
        <p:nvSpPr>
          <p:cNvPr id="2" name="Date Placeholder 2"/>
          <p:cNvSpPr>
            <a:spLocks noGrp="1"/>
          </p:cNvSpPr>
          <p:nvPr>
            <p:ph type="dt" sz="half" idx="10"/>
          </p:nvPr>
        </p:nvSpPr>
        <p:spPr/>
        <p:txBody>
          <a:bodyPr/>
          <a:lstStyle/>
          <a:p>
            <a:fld id="{B0FE2824-C2A0-4931-BB32-60B24BDBB3CC}" type="datetimeFigureOut">
              <a:rPr lang="en-US" smtClean="0"/>
              <a:t>7/30/2021</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4000"/>
            <a:ext cx="3429000" cy="1905000"/>
          </a:xfrm>
        </p:spPr>
        <p:txBody>
          <a:bodyPr anchor="b">
            <a:normAutofit/>
          </a:bodyPr>
          <a:lstStyle>
            <a:lvl1pPr>
              <a:defRPr sz="3400"/>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400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924800" y="3581400"/>
            <a:ext cx="3429000"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7/30/2021</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7048"/>
            <a:ext cx="3429000" cy="1901952"/>
          </a:xfrm>
        </p:spPr>
        <p:txBody>
          <a:bodyPr anchor="b">
            <a:normAutofit/>
          </a:bodyPr>
          <a:lstStyle>
            <a:lvl1pPr>
              <a:defRPr sz="3400"/>
            </a:lvl1pPr>
          </a:lstStyle>
          <a:p>
            <a:r>
              <a:rPr lang="en-US" smtClean="0"/>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838198" y="685800"/>
            <a:ext cx="6400800" cy="52578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7924800" y="3581400"/>
            <a:ext cx="3428999"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7/30/2021</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endParaRPr lang="en-US" dirty="0"/>
          </a:p>
        </p:txBody>
      </p:sp>
      <p:sp>
        <p:nvSpPr>
          <p:cNvPr id="4" name="Date Placeholder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0FE2824-C2A0-4931-BB32-60B24BDBB3CC}" type="datetimeFigureOut">
              <a:rPr lang="en-US" smtClean="0"/>
              <a:pPr/>
              <a:t>7/30/2021</a:t>
            </a:fld>
            <a:endParaRPr lang="en-US"/>
          </a:p>
        </p:txBody>
      </p:sp>
      <p:sp>
        <p:nvSpPr>
          <p:cNvPr id="6" name="Slide Number Placeholder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0.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f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f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Pipe Condition Analysis</a:t>
            </a:r>
            <a:endParaRPr lang="en-US" dirty="0"/>
          </a:p>
        </p:txBody>
      </p:sp>
      <p:sp>
        <p:nvSpPr>
          <p:cNvPr id="3" name="Subtitle 2"/>
          <p:cNvSpPr>
            <a:spLocks noGrp="1"/>
          </p:cNvSpPr>
          <p:nvPr>
            <p:ph type="subTitle" idx="1"/>
          </p:nvPr>
        </p:nvSpPr>
        <p:spPr/>
        <p:txBody>
          <a:bodyPr/>
          <a:lstStyle/>
          <a:p>
            <a:r>
              <a:rPr lang="en-US" dirty="0" smtClean="0"/>
              <a:t>When to Replace</a:t>
            </a:r>
            <a:endParaRPr lang="en-US" dirty="0"/>
          </a:p>
        </p:txBody>
      </p:sp>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0515600" cy="1145224"/>
          </a:xfrm>
        </p:spPr>
        <p:txBody>
          <a:bodyPr anchor="ctr"/>
          <a:lstStyle/>
          <a:p>
            <a:r>
              <a:rPr lang="en-US" dirty="0" smtClean="0"/>
              <a:t>Condition Assessment is an Ongoing Process</a:t>
            </a:r>
            <a:endParaRPr lang="en-US" dirty="0"/>
          </a:p>
        </p:txBody>
      </p:sp>
      <p:pic>
        <p:nvPicPr>
          <p:cNvPr id="4" name="Content Placeholder 3"/>
          <p:cNvPicPr>
            <a:picLocks noGrp="1" noChangeAspect="1"/>
          </p:cNvPicPr>
          <p:nvPr>
            <p:ph idx="1"/>
          </p:nvPr>
        </p:nvPicPr>
        <p:blipFill rotWithShape="1">
          <a:blip r:embed="rId2"/>
          <a:srcRect b="1587"/>
          <a:stretch/>
        </p:blipFill>
        <p:spPr>
          <a:xfrm>
            <a:off x="7239000" y="1640999"/>
            <a:ext cx="4531361" cy="4724400"/>
          </a:xfrm>
          <a:prstGeom prst="rect">
            <a:avLst/>
          </a:prstGeom>
          <a:ln w="19050">
            <a:solidFill>
              <a:schemeClr val="bg2"/>
            </a:solidFill>
          </a:ln>
        </p:spPr>
      </p:pic>
      <p:sp>
        <p:nvSpPr>
          <p:cNvPr id="5" name="Content Placeholder 2"/>
          <p:cNvSpPr txBox="1">
            <a:spLocks/>
          </p:cNvSpPr>
          <p:nvPr/>
        </p:nvSpPr>
        <p:spPr>
          <a:xfrm>
            <a:off x="381000" y="1297624"/>
            <a:ext cx="6705600" cy="5411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To assess the condition of a system, data and information are gathered through observation, direct inspection, investigation, and indirect monitoring and reporting.  An analysis of the data and information helps determine structural and operational issues, and performance of the system.  Condition assessment also includes failure analysis to determine the causes of infrastructure failures and to develop ways to prevent future breakdowns.  Condition assessment enhances the ability of utilities to make technically sound judgments regarding asset management.</a:t>
            </a:r>
          </a:p>
        </p:txBody>
      </p:sp>
    </p:spTree>
    <p:extLst>
      <p:ext uri="{BB962C8B-B14F-4D97-AF65-F5344CB8AC3E}">
        <p14:creationId xmlns:p14="http://schemas.microsoft.com/office/powerpoint/2010/main" val="32321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145224"/>
          </a:xfrm>
        </p:spPr>
        <p:txBody>
          <a:bodyPr/>
          <a:lstStyle/>
          <a:p>
            <a:r>
              <a:rPr lang="en-US" dirty="0" smtClean="0"/>
              <a:t>Condition Assessment Process</a:t>
            </a:r>
            <a:endParaRPr lang="en-US" dirty="0"/>
          </a:p>
        </p:txBody>
      </p:sp>
      <p:graphicFrame>
        <p:nvGraphicFramePr>
          <p:cNvPr id="6" name="Content Placeholder 2" descr="Segmented process showing 4 steps arranged one below the other and three downward pointing arrows are used to indicate progression from first step to second step and second step to third step and third step to fourth step"/>
          <p:cNvGraphicFramePr>
            <a:graphicFrameLocks noGrp="1"/>
          </p:cNvGraphicFramePr>
          <p:nvPr>
            <p:ph sz="half" idx="2"/>
            <p:extLst>
              <p:ext uri="{D42A27DB-BD31-4B8C-83A1-F6EECF244321}">
                <p14:modId xmlns:p14="http://schemas.microsoft.com/office/powerpoint/2010/main" val="696862130"/>
              </p:ext>
            </p:extLst>
          </p:nvPr>
        </p:nvGraphicFramePr>
        <p:xfrm>
          <a:off x="304800" y="1447800"/>
          <a:ext cx="11582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602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145224"/>
          </a:xfrm>
        </p:spPr>
        <p:txBody>
          <a:bodyPr/>
          <a:lstStyle/>
          <a:p>
            <a:r>
              <a:rPr lang="en-US" dirty="0" smtClean="0"/>
              <a:t>Condition Assessment Process</a:t>
            </a:r>
            <a:endParaRPr lang="en-US" dirty="0"/>
          </a:p>
        </p:txBody>
      </p:sp>
      <p:graphicFrame>
        <p:nvGraphicFramePr>
          <p:cNvPr id="6" name="Content Placeholder 2" descr="Segmented process showing 4 steps arranged one below the other and three downward pointing arrows are used to indicate progression from first step to second step and second step to third step and third step to fourth step"/>
          <p:cNvGraphicFramePr>
            <a:graphicFrameLocks noGrp="1"/>
          </p:cNvGraphicFramePr>
          <p:nvPr>
            <p:ph sz="half" idx="2"/>
            <p:extLst>
              <p:ext uri="{D42A27DB-BD31-4B8C-83A1-F6EECF244321}">
                <p14:modId xmlns:p14="http://schemas.microsoft.com/office/powerpoint/2010/main" val="787560226"/>
              </p:ext>
            </p:extLst>
          </p:nvPr>
        </p:nvGraphicFramePr>
        <p:xfrm>
          <a:off x="304800" y="1905000"/>
          <a:ext cx="11582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38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9178" y="1367246"/>
            <a:ext cx="5881890" cy="3593692"/>
          </a:xfrm>
          <a:prstGeom prst="rect">
            <a:avLst/>
          </a:prstGeom>
          <a:solidFill>
            <a:schemeClr val="tx1"/>
          </a:solidFill>
          <a:ln w="15875">
            <a:solidFill>
              <a:schemeClr val="bg1"/>
            </a:solidFill>
          </a:ln>
        </p:spPr>
      </p:pic>
      <p:pic>
        <p:nvPicPr>
          <p:cNvPr id="5" name="Content Placeholder 4"/>
          <p:cNvPicPr>
            <a:picLocks noGrp="1"/>
          </p:cNvPicPr>
          <p:nvPr>
            <p:ph idx="1"/>
          </p:nvPr>
        </p:nvPicPr>
        <p:blipFill>
          <a:blip r:embed="rId3"/>
          <a:stretch>
            <a:fillRect/>
          </a:stretch>
        </p:blipFill>
        <p:spPr>
          <a:xfrm>
            <a:off x="5562600" y="2819400"/>
            <a:ext cx="6302306" cy="3360738"/>
          </a:xfrm>
          <a:prstGeom prst="rect">
            <a:avLst/>
          </a:prstGeom>
          <a:ln w="15875">
            <a:solidFill>
              <a:schemeClr val="bg1"/>
            </a:solidFill>
          </a:ln>
        </p:spPr>
      </p:pic>
      <p:sp>
        <p:nvSpPr>
          <p:cNvPr id="2" name="Title 1"/>
          <p:cNvSpPr>
            <a:spLocks noGrp="1"/>
          </p:cNvSpPr>
          <p:nvPr>
            <p:ph type="title"/>
          </p:nvPr>
        </p:nvSpPr>
        <p:spPr/>
        <p:txBody>
          <a:bodyPr anchor="ctr"/>
          <a:lstStyle/>
          <a:p>
            <a:pPr algn="ctr"/>
            <a:r>
              <a:rPr lang="en-US" dirty="0" smtClean="0"/>
              <a:t>Identify and Inventory</a:t>
            </a:r>
            <a:endParaRPr lang="en-US" dirty="0"/>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7580278" y="2209800"/>
            <a:ext cx="2266950" cy="499745"/>
          </a:xfrm>
          <a:prstGeom prst="rect">
            <a:avLst/>
          </a:prstGeom>
        </p:spPr>
      </p:pic>
    </p:spTree>
    <p:extLst>
      <p:ext uri="{BB962C8B-B14F-4D97-AF65-F5344CB8AC3E}">
        <p14:creationId xmlns:p14="http://schemas.microsoft.com/office/powerpoint/2010/main" val="389700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9600"/>
            <a:ext cx="10515600" cy="5567363"/>
          </a:xfrm>
        </p:spPr>
        <p:txBody>
          <a:bodyPr>
            <a:normAutofit/>
          </a:bodyPr>
          <a:lstStyle/>
          <a:p>
            <a:pPr marL="0" indent="0">
              <a:buNone/>
            </a:pPr>
            <a:r>
              <a:rPr lang="en-US" sz="2400" dirty="0" smtClean="0"/>
              <a:t>Some utilities presume that older pipe must be in poorer condition than newer pipe, which is not always the case.  There are many examples showing 80 year old pipe in excellent condition and 30 year old pipe near failure.  The only way to know for sure is to take a look – perform a condition assessment.</a:t>
            </a:r>
          </a:p>
          <a:p>
            <a:pPr marL="0" indent="0">
              <a:buNone/>
            </a:pPr>
            <a:endParaRPr lang="en-US" sz="2400" dirty="0"/>
          </a:p>
          <a:p>
            <a:pPr marL="0" indent="0">
              <a:buNone/>
            </a:pPr>
            <a:endParaRPr lang="en-US" sz="2400" dirty="0"/>
          </a:p>
        </p:txBody>
      </p:sp>
      <p:pic>
        <p:nvPicPr>
          <p:cNvPr id="4" name="Picture 3"/>
          <p:cNvPicPr>
            <a:picLocks noChangeAspect="1"/>
          </p:cNvPicPr>
          <p:nvPr/>
        </p:nvPicPr>
        <p:blipFill>
          <a:blip r:embed="rId2"/>
          <a:stretch>
            <a:fillRect/>
          </a:stretch>
        </p:blipFill>
        <p:spPr>
          <a:xfrm>
            <a:off x="2059781" y="2438400"/>
            <a:ext cx="8072438" cy="4105275"/>
          </a:xfrm>
          <a:prstGeom prst="rect">
            <a:avLst/>
          </a:prstGeom>
        </p:spPr>
      </p:pic>
    </p:spTree>
    <p:extLst>
      <p:ext uri="{BB962C8B-B14F-4D97-AF65-F5344CB8AC3E}">
        <p14:creationId xmlns:p14="http://schemas.microsoft.com/office/powerpoint/2010/main" val="89378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Conduct Condition Assessment </a:t>
            </a:r>
            <a:endParaRPr lang="en-US" dirty="0"/>
          </a:p>
        </p:txBody>
      </p:sp>
    </p:spTree>
    <p:extLst>
      <p:ext uri="{BB962C8B-B14F-4D97-AF65-F5344CB8AC3E}">
        <p14:creationId xmlns:p14="http://schemas.microsoft.com/office/powerpoint/2010/main" val="187636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Issues Found in Different Types of Pipe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65423448"/>
              </p:ext>
            </p:extLst>
          </p:nvPr>
        </p:nvGraphicFramePr>
        <p:xfrm>
          <a:off x="6629400" y="1752600"/>
          <a:ext cx="4927600" cy="4456112"/>
        </p:xfrm>
        <a:graphic>
          <a:graphicData uri="http://schemas.openxmlformats.org/drawingml/2006/table">
            <a:tbl>
              <a:tblPr/>
              <a:tblGrid>
                <a:gridCol w="256822"/>
                <a:gridCol w="2054567"/>
                <a:gridCol w="2616211"/>
              </a:tblGrid>
              <a:tr h="432788">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endPar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Pipeline Type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Pipe Considerations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831">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1</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Galvanized Steel Pipe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Susceptible to Corrosion &amp; Tuberculation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831">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2</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PVC (schedule 40; thick wall, glued joints)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Susceptible to affects of external Organic Solvents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831">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3</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Polybutylene (compression or banded Joints)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Susceptible to affects of Chlorine</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831">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4</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Copper (Type K; soft and Type L; hard)</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75000"/>
                        <a:buFont typeface="Monotype Sorts" pitchFamily="2" charset="2"/>
                        <a:buNone/>
                        <a:tabLst/>
                      </a:pPr>
                      <a:r>
                        <a:rPr kumimoji="1" lang="en-US" sz="2000" b="0" i="0" u="none" strike="noStrike" cap="none" normalizeH="0" baseline="0" dirty="0" smtClean="0">
                          <a:ln>
                            <a:noFill/>
                          </a:ln>
                          <a:solidFill>
                            <a:srgbClr val="FFFFFF"/>
                          </a:solidFill>
                          <a:effectLst>
                            <a:outerShdw blurRad="38100" dist="38100" dir="2700000" algn="tl">
                              <a:srgbClr val="000000"/>
                            </a:outerShdw>
                          </a:effectLst>
                          <a:latin typeface="Tahoma" pitchFamily="34" charset="0"/>
                        </a:rPr>
                        <a:t>Susceptible to Internal and External Corrosion</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429000"/>
            <a:ext cx="2743200" cy="290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9600" y="1510350"/>
            <a:ext cx="5562600" cy="2308324"/>
          </a:xfrm>
          <a:prstGeom prst="rect">
            <a:avLst/>
          </a:prstGeom>
          <a:noFill/>
        </p:spPr>
        <p:txBody>
          <a:bodyPr wrap="square" rtlCol="0">
            <a:spAutoFit/>
          </a:bodyPr>
          <a:lstStyle/>
          <a:p>
            <a:pPr>
              <a:lnSpc>
                <a:spcPct val="160000"/>
              </a:lnSpc>
            </a:pPr>
            <a:r>
              <a:rPr lang="en-US" dirty="0"/>
              <a:t>A very common but crucial challenge many encounter is to define and adopt the right strategy regarding efficiency issues, taking into account the difficult to predict corrosion and high replacement cost of pipes.</a:t>
            </a:r>
          </a:p>
        </p:txBody>
      </p:sp>
    </p:spTree>
    <p:extLst>
      <p:ext uri="{BB962C8B-B14F-4D97-AF65-F5344CB8AC3E}">
        <p14:creationId xmlns:p14="http://schemas.microsoft.com/office/powerpoint/2010/main" val="283071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Common Pipeline Problems  </a:t>
            </a:r>
            <a:endParaRPr lang="en-US" dirty="0"/>
          </a:p>
        </p:txBody>
      </p:sp>
      <p:sp>
        <p:nvSpPr>
          <p:cNvPr id="3" name="Content Placeholder 2"/>
          <p:cNvSpPr>
            <a:spLocks noGrp="1"/>
          </p:cNvSpPr>
          <p:nvPr>
            <p:ph sz="half" idx="1"/>
          </p:nvPr>
        </p:nvSpPr>
        <p:spPr>
          <a:xfrm>
            <a:off x="838200" y="1600200"/>
            <a:ext cx="5029200" cy="4838700"/>
          </a:xfrm>
        </p:spPr>
        <p:txBody>
          <a:bodyPr>
            <a:normAutofit lnSpcReduction="10000"/>
          </a:bodyPr>
          <a:lstStyle/>
          <a:p>
            <a:r>
              <a:rPr lang="en-US" dirty="0" smtClean="0"/>
              <a:t>Crushed or displaced pipe.</a:t>
            </a:r>
          </a:p>
          <a:p>
            <a:r>
              <a:rPr lang="en-US" dirty="0" smtClean="0"/>
              <a:t>Roots from trees or shrubs. usually grow in at a number of points. If neglected the hair like roots will develop into much larger roots that can break the pipe. </a:t>
            </a:r>
          </a:p>
          <a:p>
            <a:r>
              <a:rPr lang="en-US" dirty="0" smtClean="0"/>
              <a:t>Leaking </a:t>
            </a:r>
            <a:r>
              <a:rPr lang="en-US" dirty="0"/>
              <a:t>pipes or joints can cause soil to wash away. Weight of ground on top of pipe accelerates issue leading to crush or breaks</a:t>
            </a:r>
          </a:p>
          <a:p>
            <a:r>
              <a:rPr lang="en-US" dirty="0"/>
              <a:t>Number of different potential causes including improper backfill, heavy rock placed on top of it during installation, settlement of surrounding topography, inferior materials.</a:t>
            </a:r>
          </a:p>
          <a:p>
            <a:endParaRPr lang="en-US" dirty="0"/>
          </a:p>
        </p:txBody>
      </p:sp>
      <p:pic>
        <p:nvPicPr>
          <p:cNvPr id="5" name="Picture 4"/>
          <p:cNvPicPr>
            <a:picLocks noChangeAspect="1"/>
          </p:cNvPicPr>
          <p:nvPr/>
        </p:nvPicPr>
        <p:blipFill>
          <a:blip r:embed="rId2"/>
          <a:stretch>
            <a:fillRect/>
          </a:stretch>
        </p:blipFill>
        <p:spPr>
          <a:xfrm>
            <a:off x="6019800" y="2038350"/>
            <a:ext cx="5920828" cy="3962400"/>
          </a:xfrm>
          <a:prstGeom prst="rect">
            <a:avLst/>
          </a:prstGeom>
          <a:noFill/>
          <a:ln w="15875">
            <a:solidFill>
              <a:schemeClr val="bg1"/>
            </a:solidFill>
          </a:ln>
        </p:spPr>
      </p:pic>
    </p:spTree>
    <p:extLst>
      <p:ext uri="{BB962C8B-B14F-4D97-AF65-F5344CB8AC3E}">
        <p14:creationId xmlns:p14="http://schemas.microsoft.com/office/powerpoint/2010/main" val="424350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Common Pipeline Problems </a:t>
            </a:r>
            <a:endParaRPr lang="en-US" dirty="0"/>
          </a:p>
        </p:txBody>
      </p:sp>
      <p:sp>
        <p:nvSpPr>
          <p:cNvPr id="3" name="Content Placeholder 2"/>
          <p:cNvSpPr>
            <a:spLocks noGrp="1"/>
          </p:cNvSpPr>
          <p:nvPr>
            <p:ph sz="half" idx="1"/>
          </p:nvPr>
        </p:nvSpPr>
        <p:spPr/>
        <p:txBody>
          <a:bodyPr/>
          <a:lstStyle/>
          <a:p>
            <a:r>
              <a:rPr lang="en-US" dirty="0" smtClean="0"/>
              <a:t>Fats, oils and grease buildup. When poured down a drain, these materials cool and harden while sticking to the inner walls of the pipe.</a:t>
            </a:r>
          </a:p>
          <a:p>
            <a:r>
              <a:rPr lang="en-US" dirty="0" smtClean="0"/>
              <a:t>Inadequate sloping and sewer pipe belly.</a:t>
            </a:r>
            <a:r>
              <a:rPr lang="en-US" dirty="0"/>
              <a:t> </a:t>
            </a:r>
            <a:r>
              <a:rPr lang="en-US" dirty="0" smtClean="0"/>
              <a:t>This doesn’t allow material to flow freely, leading to backup during high flow situations. </a:t>
            </a:r>
          </a:p>
          <a:p>
            <a:endParaRPr lang="en-US" dirty="0" smtClean="0"/>
          </a:p>
        </p:txBody>
      </p:sp>
      <p:pic>
        <p:nvPicPr>
          <p:cNvPr id="5" name="Content Placeholder 4"/>
          <p:cNvPicPr>
            <a:picLocks noChangeAspect="1"/>
          </p:cNvPicPr>
          <p:nvPr/>
        </p:nvPicPr>
        <p:blipFill>
          <a:blip r:embed="rId2"/>
          <a:stretch>
            <a:fillRect/>
          </a:stretch>
        </p:blipFill>
        <p:spPr>
          <a:xfrm>
            <a:off x="1066800" y="4478043"/>
            <a:ext cx="4648200" cy="2018549"/>
          </a:xfrm>
          <a:prstGeom prst="rect">
            <a:avLst/>
          </a:prstGeom>
        </p:spPr>
      </p:pic>
      <p:pic>
        <p:nvPicPr>
          <p:cNvPr id="6" name="Content Placeholder 4"/>
          <p:cNvPicPr>
            <a:picLocks noGrp="1" noChangeAspect="1"/>
          </p:cNvPicPr>
          <p:nvPr>
            <p:ph sz="half" idx="2"/>
          </p:nvPr>
        </p:nvPicPr>
        <p:blipFill>
          <a:blip r:embed="rId3"/>
          <a:stretch>
            <a:fillRect/>
          </a:stretch>
        </p:blipFill>
        <p:spPr>
          <a:xfrm>
            <a:off x="6030965" y="2011405"/>
            <a:ext cx="5333721" cy="3979777"/>
          </a:xfrm>
          <a:prstGeom prst="rect">
            <a:avLst/>
          </a:prstGeom>
          <a:ln w="15875">
            <a:solidFill>
              <a:schemeClr val="bg1"/>
            </a:solidFill>
          </a:ln>
        </p:spPr>
      </p:pic>
    </p:spTree>
    <p:extLst>
      <p:ext uri="{BB962C8B-B14F-4D97-AF65-F5344CB8AC3E}">
        <p14:creationId xmlns:p14="http://schemas.microsoft.com/office/powerpoint/2010/main" val="69034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145224"/>
          </a:xfrm>
        </p:spPr>
        <p:txBody>
          <a:bodyPr anchor="ctr"/>
          <a:lstStyle/>
          <a:p>
            <a:pPr algn="ctr"/>
            <a:r>
              <a:rPr lang="en-US" dirty="0" smtClean="0"/>
              <a:t>What Are Your Options?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61194895"/>
              </p:ext>
            </p:extLst>
          </p:nvPr>
        </p:nvGraphicFramePr>
        <p:xfrm>
          <a:off x="381000" y="1219200"/>
          <a:ext cx="8763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2082659"/>
            <a:ext cx="2623292" cy="3378482"/>
          </a:xfrm>
          <a:prstGeom prst="rect">
            <a:avLst/>
          </a:prstGeom>
        </p:spPr>
      </p:pic>
    </p:spTree>
    <p:extLst>
      <p:ext uri="{BB962C8B-B14F-4D97-AF65-F5344CB8AC3E}">
        <p14:creationId xmlns:p14="http://schemas.microsoft.com/office/powerpoint/2010/main" val="368684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515600" cy="1145224"/>
          </a:xfrm>
        </p:spPr>
        <p:txBody>
          <a:bodyPr/>
          <a:lstStyle/>
          <a:p>
            <a:r>
              <a:rPr lang="en-US" dirty="0"/>
              <a:t>Aging Infrastructure </a:t>
            </a:r>
            <a:r>
              <a:rPr lang="en-US" dirty="0" smtClean="0"/>
              <a:t>Has A Negative Impact </a:t>
            </a:r>
            <a:br>
              <a:rPr lang="en-US" dirty="0" smtClean="0"/>
            </a:br>
            <a:r>
              <a:rPr lang="en-US" dirty="0" smtClean="0"/>
              <a:t>On Your </a:t>
            </a:r>
            <a:r>
              <a:rPr lang="en-US" dirty="0"/>
              <a:t>Utilities Health</a:t>
            </a:r>
          </a:p>
        </p:txBody>
      </p:sp>
      <p:pic>
        <p:nvPicPr>
          <p:cNvPr id="4" name="Content Placeholder 3"/>
          <p:cNvPicPr>
            <a:picLocks noGrp="1" noChangeAspect="1"/>
          </p:cNvPicPr>
          <p:nvPr>
            <p:ph idx="1"/>
          </p:nvPr>
        </p:nvPicPr>
        <p:blipFill>
          <a:blip r:embed="rId2"/>
          <a:stretch>
            <a:fillRect/>
          </a:stretch>
        </p:blipFill>
        <p:spPr>
          <a:xfrm>
            <a:off x="8153400" y="1981200"/>
            <a:ext cx="3709116" cy="3733801"/>
          </a:xfrm>
          <a:prstGeom prst="rect">
            <a:avLst/>
          </a:prstGeom>
        </p:spPr>
      </p:pic>
      <p:sp>
        <p:nvSpPr>
          <p:cNvPr id="6" name="Rectangle 5"/>
          <p:cNvSpPr/>
          <p:nvPr/>
        </p:nvSpPr>
        <p:spPr>
          <a:xfrm>
            <a:off x="304800" y="1524000"/>
            <a:ext cx="7620000" cy="5016758"/>
          </a:xfrm>
          <a:prstGeom prst="rect">
            <a:avLst/>
          </a:prstGeom>
        </p:spPr>
        <p:txBody>
          <a:bodyPr wrap="square">
            <a:spAutoFit/>
          </a:bodyPr>
          <a:lstStyle/>
          <a:p>
            <a:pPr marL="285750" indent="-285750">
              <a:buFont typeface="Arial" panose="020B0604020202020204" pitchFamily="34" charset="0"/>
              <a:buChar char="•"/>
            </a:pPr>
            <a:r>
              <a:rPr lang="en-US" sz="2000" dirty="0"/>
              <a:t>The American Society of Civil Engineers gave the nation’s utility a grade of D </a:t>
            </a:r>
            <a:r>
              <a:rPr lang="en-US" sz="2000" dirty="0" smtClean="0"/>
              <a:t>plus </a:t>
            </a:r>
            <a:r>
              <a:rPr lang="en-US" sz="2000" dirty="0"/>
              <a:t>in its latest report </a:t>
            </a:r>
            <a:r>
              <a:rPr lang="en-US" sz="2000" dirty="0" smtClean="0"/>
              <a:t>card.</a:t>
            </a:r>
            <a:endParaRPr lang="en-US" sz="2000" dirty="0"/>
          </a:p>
          <a:p>
            <a:pPr marL="285750" indent="-285750">
              <a:buFont typeface="Arial" panose="020B0604020202020204" pitchFamily="34" charset="0"/>
              <a:buChar char="•"/>
            </a:pPr>
            <a:r>
              <a:rPr lang="en-US" sz="2000" dirty="0"/>
              <a:t>Nationwide 700 water main breaks occur each day resulting in the loss of water, property, inconvenience, and threats to public heath.</a:t>
            </a:r>
          </a:p>
          <a:p>
            <a:pPr marL="285750" indent="-285750">
              <a:buFont typeface="Arial" panose="020B0604020202020204" pitchFamily="34" charset="0"/>
              <a:buChar char="•"/>
            </a:pPr>
            <a:r>
              <a:rPr lang="en-US" sz="2000" dirty="0" smtClean="0"/>
              <a:t>Six </a:t>
            </a:r>
            <a:r>
              <a:rPr lang="en-US" sz="2000" dirty="0"/>
              <a:t>billion gallons of treated water is lost due to leaking pipes.</a:t>
            </a:r>
          </a:p>
          <a:p>
            <a:pPr marL="285750" indent="-285750">
              <a:buFont typeface="Arial" panose="020B0604020202020204" pitchFamily="34" charset="0"/>
              <a:buChar char="•"/>
            </a:pPr>
            <a:r>
              <a:rPr lang="en-US" sz="2000" dirty="0"/>
              <a:t>30% of pipes (and therefore valves/hydrants associated with them) are between 40 and 80 years old, 10% of those are even older. </a:t>
            </a:r>
          </a:p>
          <a:p>
            <a:pPr marL="285750" indent="-285750">
              <a:buFont typeface="Arial" panose="020B0604020202020204" pitchFamily="34" charset="0"/>
              <a:buChar char="•"/>
            </a:pPr>
            <a:r>
              <a:rPr lang="en-US" sz="2000" dirty="0"/>
              <a:t>Repairs associated with leaks cost valuable time and resources to fix.</a:t>
            </a:r>
          </a:p>
          <a:p>
            <a:pPr marL="285750" indent="-285750">
              <a:buFont typeface="Arial" panose="020B0604020202020204" pitchFamily="34" charset="0"/>
              <a:buChar char="•"/>
            </a:pPr>
            <a:r>
              <a:rPr lang="en-US" sz="2000" dirty="0"/>
              <a:t>The American Water Works Association’s (AWWA’s) State of the Water Industry (SOTWI) report for </a:t>
            </a:r>
            <a:r>
              <a:rPr lang="en-US" sz="2000" dirty="0" smtClean="0"/>
              <a:t>2020 </a:t>
            </a:r>
            <a:r>
              <a:rPr lang="en-US" sz="2000" dirty="0"/>
              <a:t>lists renewal and replacement of water and wastewater infrastructure </a:t>
            </a:r>
            <a:r>
              <a:rPr lang="en-US" sz="2000" dirty="0" smtClean="0"/>
              <a:t>as the </a:t>
            </a:r>
            <a:r>
              <a:rPr lang="en-US" sz="2000" dirty="0"/>
              <a:t>most important </a:t>
            </a:r>
            <a:r>
              <a:rPr lang="en-US" sz="2000" dirty="0" smtClean="0"/>
              <a:t>issue </a:t>
            </a:r>
            <a:r>
              <a:rPr lang="en-US" sz="2000" dirty="0"/>
              <a:t>faced by the US water </a:t>
            </a:r>
            <a:r>
              <a:rPr lang="en-US" sz="2000" dirty="0" smtClean="0"/>
              <a:t>industry.</a:t>
            </a:r>
            <a:endParaRPr lang="en-US" sz="2000" dirty="0"/>
          </a:p>
        </p:txBody>
      </p:sp>
    </p:spTree>
    <p:extLst>
      <p:ext uri="{BB962C8B-B14F-4D97-AF65-F5344CB8AC3E}">
        <p14:creationId xmlns:p14="http://schemas.microsoft.com/office/powerpoint/2010/main" val="6821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Tier 1 Approaches</a:t>
            </a:r>
            <a:endParaRPr lang="en-US" dirty="0"/>
          </a:p>
        </p:txBody>
      </p:sp>
      <p:sp>
        <p:nvSpPr>
          <p:cNvPr id="4" name="Subtitle 3"/>
          <p:cNvSpPr>
            <a:spLocks noGrp="1"/>
          </p:cNvSpPr>
          <p:nvPr>
            <p:ph type="subTitle" idx="1"/>
          </p:nvPr>
        </p:nvSpPr>
        <p:spPr/>
        <p:txBody>
          <a:bodyPr/>
          <a:lstStyle/>
          <a:p>
            <a:r>
              <a:rPr lang="en-US" dirty="0" smtClean="0"/>
              <a:t>Leak Detection, Structural Condition &amp; Hydraulic Performance</a:t>
            </a:r>
            <a:endParaRPr lang="en-US" dirty="0"/>
          </a:p>
        </p:txBody>
      </p:sp>
    </p:spTree>
    <p:extLst>
      <p:ext uri="{BB962C8B-B14F-4D97-AF65-F5344CB8AC3E}">
        <p14:creationId xmlns:p14="http://schemas.microsoft.com/office/powerpoint/2010/main" val="106297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5126"/>
            <a:ext cx="7086600" cy="1145224"/>
          </a:xfrm>
        </p:spPr>
        <p:txBody>
          <a:bodyPr anchor="ctr"/>
          <a:lstStyle/>
          <a:p>
            <a:pPr algn="ctr"/>
            <a:r>
              <a:rPr lang="en-US" dirty="0" smtClean="0"/>
              <a:t>Leak Detection</a:t>
            </a:r>
            <a:endParaRPr lang="en-US" dirty="0"/>
          </a:p>
        </p:txBody>
      </p:sp>
      <p:sp>
        <p:nvSpPr>
          <p:cNvPr id="3" name="Content Placeholder 2"/>
          <p:cNvSpPr>
            <a:spLocks noGrp="1"/>
          </p:cNvSpPr>
          <p:nvPr>
            <p:ph idx="1"/>
          </p:nvPr>
        </p:nvSpPr>
        <p:spPr>
          <a:xfrm>
            <a:off x="838200" y="1510350"/>
            <a:ext cx="7600141" cy="4666613"/>
          </a:xfrm>
        </p:spPr>
        <p:txBody>
          <a:bodyPr>
            <a:normAutofit lnSpcReduction="10000"/>
          </a:bodyPr>
          <a:lstStyle/>
          <a:p>
            <a:r>
              <a:rPr lang="en-US" sz="1800" dirty="0"/>
              <a:t>A</a:t>
            </a:r>
            <a:r>
              <a:rPr lang="en-US" sz="1800" dirty="0" smtClean="0"/>
              <a:t>dvantages </a:t>
            </a:r>
          </a:p>
          <a:p>
            <a:pPr lvl="1"/>
            <a:r>
              <a:rPr lang="en-US" sz="1600" dirty="0" smtClean="0"/>
              <a:t>Pipe remains in service </a:t>
            </a:r>
          </a:p>
          <a:p>
            <a:pPr lvl="1"/>
            <a:r>
              <a:rPr lang="en-US" sz="1600" dirty="0" smtClean="0"/>
              <a:t>No entry is required</a:t>
            </a:r>
          </a:p>
          <a:p>
            <a:pPr lvl="1"/>
            <a:r>
              <a:rPr lang="en-US" sz="1600" dirty="0" smtClean="0"/>
              <a:t>A wide range of tools available </a:t>
            </a:r>
          </a:p>
          <a:p>
            <a:pPr lvl="1"/>
            <a:r>
              <a:rPr lang="en-US" sz="1600" dirty="0" smtClean="0"/>
              <a:t>Provides information quickly on pipe’s condition </a:t>
            </a:r>
            <a:endParaRPr lang="en-US" sz="1600" dirty="0"/>
          </a:p>
          <a:p>
            <a:r>
              <a:rPr lang="en-US" sz="1800" dirty="0" smtClean="0"/>
              <a:t>Limitations </a:t>
            </a:r>
          </a:p>
          <a:p>
            <a:pPr lvl="1"/>
            <a:r>
              <a:rPr lang="en-US" sz="1600" dirty="0" smtClean="0"/>
              <a:t>Will vary depending on method selected</a:t>
            </a:r>
          </a:p>
          <a:p>
            <a:r>
              <a:rPr lang="en-US" sz="1800" dirty="0" smtClean="0"/>
              <a:t>Some Ways to Identify Leaks </a:t>
            </a:r>
          </a:p>
          <a:p>
            <a:pPr lvl="1"/>
            <a:r>
              <a:rPr lang="en-US" sz="1600" dirty="0" smtClean="0"/>
              <a:t>Visual and Physical Inspections</a:t>
            </a:r>
          </a:p>
          <a:p>
            <a:pPr lvl="1"/>
            <a:r>
              <a:rPr lang="en-US" sz="1600" dirty="0" smtClean="0"/>
              <a:t>Customer Complaints</a:t>
            </a:r>
          </a:p>
          <a:p>
            <a:pPr lvl="1"/>
            <a:r>
              <a:rPr lang="en-US" sz="1600" dirty="0" smtClean="0"/>
              <a:t>Standing water in dry periods</a:t>
            </a:r>
          </a:p>
          <a:p>
            <a:pPr lvl="1"/>
            <a:r>
              <a:rPr lang="en-US" sz="1600" dirty="0" smtClean="0"/>
              <a:t>Continuous flow in storm sewers</a:t>
            </a:r>
          </a:p>
          <a:p>
            <a:pPr lvl="1"/>
            <a:r>
              <a:rPr lang="en-US" sz="1600" dirty="0" smtClean="0"/>
              <a:t>Use of leak detection equipment</a:t>
            </a:r>
          </a:p>
          <a:p>
            <a:pPr lvl="1"/>
            <a:endParaRPr lang="en-US" dirty="0" smtClean="0"/>
          </a:p>
          <a:p>
            <a:pPr lvl="1"/>
            <a:endParaRPr lang="en-US" dirty="0" smtClean="0"/>
          </a:p>
          <a:p>
            <a:pPr marL="228600" lvl="1" indent="0">
              <a:buNone/>
            </a:pP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8709"/>
            <a:ext cx="3753659" cy="6477000"/>
          </a:xfrm>
          <a:prstGeom prst="rect">
            <a:avLst/>
          </a:prstGeom>
        </p:spPr>
      </p:pic>
    </p:spTree>
    <p:extLst>
      <p:ext uri="{BB962C8B-B14F-4D97-AF65-F5344CB8AC3E}">
        <p14:creationId xmlns:p14="http://schemas.microsoft.com/office/powerpoint/2010/main" val="163207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Infrared Thermal </a:t>
            </a:r>
            <a:endParaRPr lang="en-US" dirty="0"/>
          </a:p>
        </p:txBody>
      </p:sp>
      <p:sp>
        <p:nvSpPr>
          <p:cNvPr id="3" name="Content Placeholder 2"/>
          <p:cNvSpPr>
            <a:spLocks noGrp="1"/>
          </p:cNvSpPr>
          <p:nvPr>
            <p:ph sz="half" idx="1"/>
          </p:nvPr>
        </p:nvSpPr>
        <p:spPr/>
        <p:txBody>
          <a:bodyPr/>
          <a:lstStyle/>
          <a:p>
            <a:pPr marL="228600" lvl="1" indent="0">
              <a:buNone/>
            </a:pPr>
            <a:r>
              <a:rPr lang="en-US" dirty="0" smtClean="0"/>
              <a:t>This survey level technology method provides heat signature images which may indicate leaks in water lines or effluent discharges.</a:t>
            </a:r>
            <a:endParaRPr lang="en-US" dirty="0"/>
          </a:p>
        </p:txBody>
      </p:sp>
      <p:sp>
        <p:nvSpPr>
          <p:cNvPr id="4" name="Content Placeholder 3"/>
          <p:cNvSpPr>
            <a:spLocks noGrp="1"/>
          </p:cNvSpPr>
          <p:nvPr>
            <p:ph sz="half" idx="2"/>
          </p:nvPr>
        </p:nvSpPr>
        <p:spPr>
          <a:xfrm>
            <a:off x="6491393" y="1825625"/>
            <a:ext cx="5029200" cy="4351338"/>
          </a:xfrm>
        </p:spPr>
        <p:txBody>
          <a:bodyPr/>
          <a:lstStyle/>
          <a:p>
            <a:pPr marL="0" indent="0">
              <a:buNone/>
            </a:pPr>
            <a:r>
              <a:rPr lang="en-US" dirty="0"/>
              <a:t>Advantages:</a:t>
            </a:r>
          </a:p>
          <a:p>
            <a:pPr lvl="1"/>
            <a:r>
              <a:rPr lang="en-US" dirty="0"/>
              <a:t>Allow rapid scanning of objects</a:t>
            </a:r>
          </a:p>
          <a:p>
            <a:pPr lvl="1"/>
            <a:r>
              <a:rPr lang="en-US" dirty="0"/>
              <a:t>No direct contact and intrusion is </a:t>
            </a:r>
            <a:r>
              <a:rPr lang="en-US" dirty="0" smtClean="0"/>
              <a:t>required</a:t>
            </a:r>
          </a:p>
          <a:p>
            <a:pPr lvl="1"/>
            <a:r>
              <a:rPr lang="en-US" dirty="0" smtClean="0"/>
              <a:t>Equipment commercially available</a:t>
            </a:r>
          </a:p>
          <a:p>
            <a:pPr marL="0" indent="0">
              <a:buNone/>
            </a:pPr>
            <a:r>
              <a:rPr lang="en-US" dirty="0" smtClean="0"/>
              <a:t>Limitations:</a:t>
            </a:r>
          </a:p>
          <a:p>
            <a:pPr lvl="2"/>
            <a:r>
              <a:rPr lang="en-US" dirty="0" smtClean="0"/>
              <a:t>In order to identify the anomalies, a temperature difference is necessary. </a:t>
            </a:r>
          </a:p>
          <a:p>
            <a:pPr lvl="2"/>
            <a:r>
              <a:rPr lang="en-US" dirty="0"/>
              <a:t>M</a:t>
            </a:r>
            <a:r>
              <a:rPr lang="en-US" dirty="0" smtClean="0"/>
              <a:t>oderate </a:t>
            </a:r>
            <a:r>
              <a:rPr lang="en-US" dirty="0"/>
              <a:t>training required</a:t>
            </a:r>
          </a:p>
          <a:p>
            <a:pPr marL="502920" lvl="2" indent="0">
              <a:buNone/>
            </a:pPr>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917380"/>
            <a:ext cx="3214793" cy="25748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048000"/>
            <a:ext cx="3344605" cy="2666795"/>
          </a:xfrm>
          <a:prstGeom prst="rect">
            <a:avLst/>
          </a:prstGeom>
        </p:spPr>
      </p:pic>
    </p:spTree>
    <p:extLst>
      <p:ext uri="{BB962C8B-B14F-4D97-AF65-F5344CB8AC3E}">
        <p14:creationId xmlns:p14="http://schemas.microsoft.com/office/powerpoint/2010/main" val="416177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Acoustic Inspection </a:t>
            </a:r>
            <a:endParaRPr lang="en-US" dirty="0"/>
          </a:p>
        </p:txBody>
      </p:sp>
      <p:sp>
        <p:nvSpPr>
          <p:cNvPr id="4" name="Content Placeholder 3"/>
          <p:cNvSpPr>
            <a:spLocks noGrp="1"/>
          </p:cNvSpPr>
          <p:nvPr>
            <p:ph sz="half" idx="1"/>
          </p:nvPr>
        </p:nvSpPr>
        <p:spPr>
          <a:xfrm>
            <a:off x="838200" y="1510350"/>
            <a:ext cx="5029200" cy="4666613"/>
          </a:xfrm>
        </p:spPr>
        <p:txBody>
          <a:bodyPr>
            <a:normAutofit lnSpcReduction="10000"/>
          </a:bodyPr>
          <a:lstStyle/>
          <a:p>
            <a:pPr marL="0" indent="0">
              <a:lnSpc>
                <a:spcPct val="100000"/>
              </a:lnSpc>
              <a:buNone/>
            </a:pPr>
            <a:r>
              <a:rPr lang="en-US" sz="2200" dirty="0" smtClean="0"/>
              <a:t>These methods use acoustic detection technology to locate and characterize pipeline.</a:t>
            </a:r>
          </a:p>
        </p:txBody>
      </p:sp>
      <p:sp>
        <p:nvSpPr>
          <p:cNvPr id="5" name="Content Placeholder 4"/>
          <p:cNvSpPr>
            <a:spLocks noGrp="1"/>
          </p:cNvSpPr>
          <p:nvPr>
            <p:ph sz="half" idx="2"/>
          </p:nvPr>
        </p:nvSpPr>
        <p:spPr>
          <a:xfrm>
            <a:off x="6518563" y="1510350"/>
            <a:ext cx="5029200" cy="4666613"/>
          </a:xfrm>
        </p:spPr>
        <p:txBody>
          <a:bodyPr>
            <a:normAutofit lnSpcReduction="10000"/>
          </a:bodyPr>
          <a:lstStyle/>
          <a:p>
            <a:pPr marL="0" indent="0">
              <a:lnSpc>
                <a:spcPct val="100000"/>
              </a:lnSpc>
              <a:buNone/>
            </a:pPr>
            <a:r>
              <a:rPr lang="en-US" b="1" dirty="0"/>
              <a:t>Advantages</a:t>
            </a:r>
            <a:r>
              <a:rPr lang="en-US" b="1" dirty="0" smtClean="0"/>
              <a:t>:</a:t>
            </a:r>
            <a:endParaRPr lang="en-US" b="1" dirty="0"/>
          </a:p>
          <a:p>
            <a:pPr lvl="1">
              <a:lnSpc>
                <a:spcPct val="100000"/>
              </a:lnSpc>
            </a:pPr>
            <a:r>
              <a:rPr lang="en-US" dirty="0"/>
              <a:t>Cost-effective</a:t>
            </a:r>
            <a:r>
              <a:rPr lang="en-US" dirty="0" smtClean="0"/>
              <a:t>.</a:t>
            </a:r>
          </a:p>
          <a:p>
            <a:pPr lvl="1">
              <a:lnSpc>
                <a:spcPct val="100000"/>
              </a:lnSpc>
            </a:pPr>
            <a:r>
              <a:rPr lang="en-US" dirty="0" smtClean="0"/>
              <a:t>Locates leaks along the pipe.</a:t>
            </a:r>
            <a:endParaRPr lang="en-US" dirty="0"/>
          </a:p>
          <a:p>
            <a:pPr lvl="1">
              <a:lnSpc>
                <a:spcPct val="100000"/>
              </a:lnSpc>
            </a:pPr>
            <a:r>
              <a:rPr lang="en-US" dirty="0"/>
              <a:t>Works in a wide variety of pipe geometries, diameters, and materials. </a:t>
            </a:r>
          </a:p>
          <a:p>
            <a:pPr lvl="1">
              <a:lnSpc>
                <a:spcPct val="100000"/>
              </a:lnSpc>
            </a:pPr>
            <a:r>
              <a:rPr lang="en-US" dirty="0"/>
              <a:t>Acoustic visualization lets operators attack the worst blocks first.</a:t>
            </a:r>
          </a:p>
          <a:p>
            <a:pPr marL="0" indent="0">
              <a:lnSpc>
                <a:spcPct val="100000"/>
              </a:lnSpc>
              <a:buNone/>
            </a:pPr>
            <a:r>
              <a:rPr lang="en-US" b="1" dirty="0" smtClean="0"/>
              <a:t>Limitations</a:t>
            </a:r>
            <a:r>
              <a:rPr lang="en-US" b="1" dirty="0"/>
              <a:t>:</a:t>
            </a:r>
          </a:p>
          <a:p>
            <a:pPr lvl="1">
              <a:lnSpc>
                <a:spcPct val="100000"/>
              </a:lnSpc>
            </a:pPr>
            <a:r>
              <a:rPr lang="en-US" dirty="0"/>
              <a:t>Background noise can interfere</a:t>
            </a:r>
            <a:r>
              <a:rPr lang="en-US" dirty="0" smtClean="0"/>
              <a:t>.</a:t>
            </a:r>
          </a:p>
          <a:p>
            <a:pPr lvl="1">
              <a:lnSpc>
                <a:spcPct val="100000"/>
              </a:lnSpc>
            </a:pPr>
            <a:r>
              <a:rPr lang="en-US" dirty="0" smtClean="0"/>
              <a:t>Best in low traffic areas.</a:t>
            </a:r>
          </a:p>
          <a:p>
            <a:pPr lvl="1">
              <a:lnSpc>
                <a:spcPct val="100000"/>
              </a:lnSpc>
            </a:pPr>
            <a:r>
              <a:rPr lang="en-US" dirty="0" smtClean="0"/>
              <a:t>Does not quantify leak rate.</a:t>
            </a:r>
          </a:p>
          <a:p>
            <a:pPr lvl="1">
              <a:lnSpc>
                <a:spcPct val="100000"/>
              </a:lnSpc>
            </a:pPr>
            <a:r>
              <a:rPr lang="en-US" dirty="0" smtClean="0"/>
              <a:t>May vary depending on the method chosen</a:t>
            </a:r>
            <a:r>
              <a:rPr lang="en-US" sz="1700" dirty="0" smtClean="0"/>
              <a:t>.</a:t>
            </a:r>
            <a:endParaRPr lang="en-US" sz="1700" dirty="0"/>
          </a:p>
          <a:p>
            <a:pPr lvl="1"/>
            <a:endParaRPr lang="en-US" sz="1700" dirty="0"/>
          </a:p>
        </p:txBody>
      </p:sp>
      <p:pic>
        <p:nvPicPr>
          <p:cNvPr id="3" name="Acoustic Testing Ex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1" y="2819400"/>
            <a:ext cx="5569526" cy="3063240"/>
          </a:xfrm>
          <a:prstGeom prst="rect">
            <a:avLst/>
          </a:prstGeom>
        </p:spPr>
      </p:pic>
    </p:spTree>
    <p:extLst>
      <p:ext uri="{BB962C8B-B14F-4D97-AF65-F5344CB8AC3E}">
        <p14:creationId xmlns:p14="http://schemas.microsoft.com/office/powerpoint/2010/main" val="135985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45455">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Ground Penetrating Radar (GPR)</a:t>
            </a:r>
            <a:endParaRPr lang="en-US" dirty="0"/>
          </a:p>
        </p:txBody>
      </p:sp>
      <p:sp>
        <p:nvSpPr>
          <p:cNvPr id="4" name="Content Placeholder 3"/>
          <p:cNvSpPr>
            <a:spLocks noGrp="1"/>
          </p:cNvSpPr>
          <p:nvPr>
            <p:ph sz="half" idx="1"/>
          </p:nvPr>
        </p:nvSpPr>
        <p:spPr>
          <a:xfrm>
            <a:off x="838200" y="1510350"/>
            <a:ext cx="5029200" cy="4843967"/>
          </a:xfrm>
        </p:spPr>
        <p:txBody>
          <a:bodyPr>
            <a:normAutofit fontScale="92500" lnSpcReduction="10000"/>
          </a:bodyPr>
          <a:lstStyle/>
          <a:p>
            <a:pPr marL="0" indent="0">
              <a:lnSpc>
                <a:spcPct val="150000"/>
              </a:lnSpc>
              <a:buNone/>
            </a:pPr>
            <a:r>
              <a:rPr lang="en-US" sz="1800" dirty="0" smtClean="0"/>
              <a:t>Ground-penetrating </a:t>
            </a:r>
            <a:r>
              <a:rPr lang="en-US" sz="1800" dirty="0"/>
              <a:t>radar (GPR) is a geophysical method that uses radar pulses to image the subsurface. This nondestructive method uses electromagnetic radiation in the microwave band (UHF/VHF frequencies) of the radio spectrum, and detects the reflected signals from subsurface structures. GPR can have applications in a variety of media, including rock, soil, ice, fresh water, pavements and structures. In the right conditions, practitioners can use GPR to detect subsurface objects, changes in material properties, and voids and </a:t>
            </a:r>
            <a:r>
              <a:rPr lang="en-US" sz="1800" dirty="0" smtClean="0"/>
              <a:t>cracks.</a:t>
            </a:r>
          </a:p>
          <a:p>
            <a:pPr marL="228600" lvl="1" indent="0">
              <a:lnSpc>
                <a:spcPct val="100000"/>
              </a:lnSpc>
              <a:buNone/>
            </a:pPr>
            <a:endParaRPr lang="en-US" sz="1200" dirty="0"/>
          </a:p>
          <a:p>
            <a:pPr marL="228600" lvl="1" indent="0">
              <a:buNone/>
            </a:pPr>
            <a:endParaRPr lang="en-US" sz="1200" dirty="0"/>
          </a:p>
        </p:txBody>
      </p:sp>
      <p:sp>
        <p:nvSpPr>
          <p:cNvPr id="5" name="Content Placeholder 4"/>
          <p:cNvSpPr>
            <a:spLocks noGrp="1"/>
          </p:cNvSpPr>
          <p:nvPr>
            <p:ph sz="half" idx="2"/>
          </p:nvPr>
        </p:nvSpPr>
        <p:spPr>
          <a:xfrm>
            <a:off x="6259888" y="4267200"/>
            <a:ext cx="2438400" cy="2209800"/>
          </a:xfrm>
        </p:spPr>
        <p:txBody>
          <a:bodyPr>
            <a:normAutofit fontScale="92500" lnSpcReduction="10000"/>
          </a:bodyPr>
          <a:lstStyle/>
          <a:p>
            <a:pPr marL="0" indent="0">
              <a:buNone/>
            </a:pPr>
            <a:r>
              <a:rPr lang="en-US" sz="1900" dirty="0"/>
              <a:t>Made of three main components:</a:t>
            </a:r>
          </a:p>
          <a:p>
            <a:pPr lvl="1"/>
            <a:r>
              <a:rPr lang="en-US" sz="1700" dirty="0"/>
              <a:t>Control unit</a:t>
            </a:r>
          </a:p>
          <a:p>
            <a:pPr lvl="1"/>
            <a:r>
              <a:rPr lang="en-US" sz="1700" dirty="0"/>
              <a:t>Antenna</a:t>
            </a:r>
          </a:p>
          <a:p>
            <a:pPr lvl="1"/>
            <a:r>
              <a:rPr lang="en-US" sz="1700" dirty="0"/>
              <a:t>Power Supply</a:t>
            </a:r>
          </a:p>
          <a:p>
            <a:pPr marL="0" indent="0" algn="ctr">
              <a:buNone/>
            </a:pPr>
            <a:endParaRPr lang="en-US" sz="18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888" y="1295400"/>
            <a:ext cx="4876800" cy="2896614"/>
          </a:xfrm>
          <a:prstGeom prst="rect">
            <a:avLst/>
          </a:prstGeom>
        </p:spPr>
      </p:pic>
      <p:pic>
        <p:nvPicPr>
          <p:cNvPr id="8" name="Picture 7" descr="http://tse1.mm.bing.net/th?&amp;id=OIP.Md92ab76d49e77419cc489f8e091c7470H0&amp;w=300&amp;h=254&amp;c=0&amp;pid=1.9&amp;rs=0&amp;p=0"/>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014" y="4404741"/>
            <a:ext cx="2285099" cy="1934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Ground Penetrating Radar (GPR)</a:t>
            </a:r>
          </a:p>
        </p:txBody>
      </p:sp>
      <p:sp>
        <p:nvSpPr>
          <p:cNvPr id="3" name="Content Placeholder 2"/>
          <p:cNvSpPr>
            <a:spLocks noGrp="1"/>
          </p:cNvSpPr>
          <p:nvPr>
            <p:ph sz="half" idx="1"/>
          </p:nvPr>
        </p:nvSpPr>
        <p:spPr/>
        <p:txBody>
          <a:bodyPr/>
          <a:lstStyle/>
          <a:p>
            <a:pPr marL="0" indent="0">
              <a:buNone/>
            </a:pPr>
            <a:r>
              <a:rPr lang="en-US" sz="1800" b="1" dirty="0"/>
              <a:t>Advantages:</a:t>
            </a:r>
          </a:p>
          <a:p>
            <a:pPr lvl="1"/>
            <a:r>
              <a:rPr lang="en-US" sz="1700" dirty="0"/>
              <a:t>Able to locate pipes of all materials.</a:t>
            </a:r>
          </a:p>
          <a:p>
            <a:pPr lvl="1"/>
            <a:r>
              <a:rPr lang="en-US" sz="1700" dirty="0"/>
              <a:t>Relatively high inspection speed.</a:t>
            </a:r>
          </a:p>
          <a:p>
            <a:pPr lvl="1"/>
            <a:r>
              <a:rPr lang="en-US" sz="1700" dirty="0"/>
              <a:t>Inspection can be performed from the surface non-intrusively.</a:t>
            </a:r>
          </a:p>
          <a:p>
            <a:pPr lvl="1"/>
            <a:r>
              <a:rPr lang="en-US" sz="1700" dirty="0"/>
              <a:t>A GPR survey can provide information on the condition of the soil surrounding the pipe.</a:t>
            </a:r>
          </a:p>
          <a:p>
            <a:pPr marL="0" indent="0">
              <a:buNone/>
            </a:pPr>
            <a:r>
              <a:rPr lang="en-US" sz="1800" b="1" dirty="0"/>
              <a:t>Limitations:</a:t>
            </a:r>
          </a:p>
          <a:p>
            <a:pPr lvl="1"/>
            <a:r>
              <a:rPr lang="en-US" sz="1700" dirty="0"/>
              <a:t>Data interpretation needs skilled operators.</a:t>
            </a:r>
          </a:p>
          <a:p>
            <a:pPr lvl="1"/>
            <a:r>
              <a:rPr lang="en-US" sz="1700" dirty="0"/>
              <a:t>Variations in soil conditions can affect results.</a:t>
            </a:r>
          </a:p>
          <a:p>
            <a:endParaRPr lang="en-US" dirty="0"/>
          </a:p>
        </p:txBody>
      </p:sp>
      <p:sp>
        <p:nvSpPr>
          <p:cNvPr id="4" name="Content Placeholder 3"/>
          <p:cNvSpPr>
            <a:spLocks noGrp="1"/>
          </p:cNvSpPr>
          <p:nvPr>
            <p:ph sz="half" idx="2"/>
          </p:nvPr>
        </p:nvSpPr>
        <p:spPr/>
        <p:txBody>
          <a:bodyPr/>
          <a:lstStyle/>
          <a:p>
            <a:pPr marL="0" indent="0">
              <a:buNone/>
            </a:pPr>
            <a:r>
              <a:rPr lang="en-US" dirty="0" smtClean="0"/>
              <a:t>*FRWA </a:t>
            </a:r>
            <a:r>
              <a:rPr lang="en-US" dirty="0"/>
              <a:t>can use (GPR) to attempt to locate difficult-to-find lines.</a:t>
            </a:r>
          </a:p>
          <a:p>
            <a:pPr marL="171450" indent="-171450"/>
            <a:r>
              <a:rPr lang="en-US" sz="1800" dirty="0"/>
              <a:t>(GPR) will tell if there is a change in contour, but not WHAT is below ground.</a:t>
            </a:r>
          </a:p>
          <a:p>
            <a:pPr marL="171450" indent="-171450"/>
            <a:r>
              <a:rPr lang="en-US" sz="1800" dirty="0"/>
              <a:t>System may have to dig to double check. </a:t>
            </a:r>
          </a:p>
          <a:p>
            <a:endParaRPr lang="en-US" dirty="0"/>
          </a:p>
        </p:txBody>
      </p:sp>
      <p:pic>
        <p:nvPicPr>
          <p:cNvPr id="7" name="Picture 6" descr="http://tse1.mm.bing.net/th?&amp;id=OIP.Mc7261c9c673c91a4726357f3ae9aa943o0&amp;w=125&amp;h=179&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3810000"/>
            <a:ext cx="1905000" cy="214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57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Pressure and Flow Monitoring</a:t>
            </a:r>
            <a:endParaRPr lang="en-US" dirty="0"/>
          </a:p>
        </p:txBody>
      </p:sp>
      <p:sp>
        <p:nvSpPr>
          <p:cNvPr id="3" name="Content Placeholder 2"/>
          <p:cNvSpPr>
            <a:spLocks noGrp="1"/>
          </p:cNvSpPr>
          <p:nvPr>
            <p:ph sz="half" idx="1"/>
          </p:nvPr>
        </p:nvSpPr>
        <p:spPr>
          <a:xfrm>
            <a:off x="533400" y="1510349"/>
            <a:ext cx="5029200" cy="4666613"/>
          </a:xfrm>
        </p:spPr>
        <p:txBody>
          <a:bodyPr>
            <a:normAutofit/>
          </a:bodyPr>
          <a:lstStyle/>
          <a:p>
            <a:pPr marL="0" indent="0">
              <a:lnSpc>
                <a:spcPct val="150000"/>
              </a:lnSpc>
              <a:buNone/>
            </a:pPr>
            <a:r>
              <a:rPr lang="en-US" sz="1800" dirty="0"/>
              <a:t>P</a:t>
            </a:r>
            <a:r>
              <a:rPr lang="en-US" sz="1800" dirty="0" smtClean="0"/>
              <a:t>ressure management in pipe networks is fundamental to the physical integrity of pipelines as well as providing safe drinking water. Surges in pressure have been known to create additional leaks, main breaks and/or greatly reduce infrastructure life. Accurate pressure data allows system operators to reduce leakage volumes, energy costs, system maintenance costs, customer complaints, and water quality problems. </a:t>
            </a:r>
          </a:p>
        </p:txBody>
      </p:sp>
      <p:sp>
        <p:nvSpPr>
          <p:cNvPr id="4" name="Content Placeholder 3"/>
          <p:cNvSpPr>
            <a:spLocks noGrp="1"/>
          </p:cNvSpPr>
          <p:nvPr>
            <p:ph sz="half" idx="2"/>
          </p:nvPr>
        </p:nvSpPr>
        <p:spPr>
          <a:xfrm>
            <a:off x="6324600" y="1510349"/>
            <a:ext cx="5029200" cy="851850"/>
          </a:xfrm>
        </p:spPr>
        <p:txBody>
          <a:bodyPr>
            <a:normAutofit/>
          </a:bodyPr>
          <a:lstStyle/>
          <a:p>
            <a:pPr marL="0" indent="0">
              <a:buNone/>
            </a:pPr>
            <a:r>
              <a:rPr lang="en-US" sz="1800" dirty="0" smtClean="0"/>
              <a:t>The video below illustrates some of the technologies used in monitoring pressure and flow in a system:</a:t>
            </a:r>
            <a:endParaRPr lang="en-US" dirty="0"/>
          </a:p>
        </p:txBody>
      </p:sp>
      <p:pic>
        <p:nvPicPr>
          <p:cNvPr id="5" name="pressure and flow monitoring te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1200" y="2514600"/>
            <a:ext cx="6096000" cy="3662362"/>
          </a:xfrm>
          <a:prstGeom prst="rect">
            <a:avLst/>
          </a:prstGeom>
        </p:spPr>
      </p:pic>
    </p:spTree>
    <p:extLst>
      <p:ext uri="{BB962C8B-B14F-4D97-AF65-F5344CB8AC3E}">
        <p14:creationId xmlns:p14="http://schemas.microsoft.com/office/powerpoint/2010/main" val="382108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127"/>
          </a:xfrm>
        </p:spPr>
        <p:txBody>
          <a:bodyPr anchor="ctr"/>
          <a:lstStyle/>
          <a:p>
            <a:pPr algn="ctr"/>
            <a:r>
              <a:rPr lang="en-US" dirty="0" smtClean="0"/>
              <a:t>Pressure and Flow Monitoring </a:t>
            </a:r>
            <a:endParaRPr lang="en-US" dirty="0"/>
          </a:p>
        </p:txBody>
      </p:sp>
      <p:sp>
        <p:nvSpPr>
          <p:cNvPr id="4" name="Content Placeholder 3"/>
          <p:cNvSpPr>
            <a:spLocks noGrp="1"/>
          </p:cNvSpPr>
          <p:nvPr>
            <p:ph sz="half" idx="2"/>
          </p:nvPr>
        </p:nvSpPr>
        <p:spPr>
          <a:xfrm>
            <a:off x="6324600" y="1365254"/>
            <a:ext cx="5029200" cy="4811710"/>
          </a:xfrm>
        </p:spPr>
        <p:txBody>
          <a:bodyPr/>
          <a:lstStyle/>
          <a:p>
            <a:pPr marL="0" indent="0">
              <a:buNone/>
            </a:pPr>
            <a:r>
              <a:rPr lang="en-US" dirty="0" smtClean="0"/>
              <a:t>Advantages:</a:t>
            </a:r>
          </a:p>
          <a:p>
            <a:pPr lvl="1"/>
            <a:r>
              <a:rPr lang="en-US" dirty="0" smtClean="0"/>
              <a:t>Reduces unaccounted for (non-revenue) water</a:t>
            </a:r>
          </a:p>
          <a:p>
            <a:pPr lvl="1"/>
            <a:r>
              <a:rPr lang="en-US" dirty="0" smtClean="0"/>
              <a:t>Identify potential infrastructure failures related to pressure</a:t>
            </a:r>
          </a:p>
          <a:p>
            <a:pPr lvl="1"/>
            <a:r>
              <a:rPr lang="en-US" dirty="0" smtClean="0"/>
              <a:t>Can reduce costs</a:t>
            </a:r>
          </a:p>
          <a:p>
            <a:pPr lvl="1"/>
            <a:r>
              <a:rPr lang="en-US" dirty="0" smtClean="0"/>
              <a:t>Reduce pumping and energy costs</a:t>
            </a:r>
          </a:p>
          <a:p>
            <a:pPr lvl="1"/>
            <a:r>
              <a:rPr lang="en-US" dirty="0" smtClean="0"/>
              <a:t>Improve public safety</a:t>
            </a:r>
          </a:p>
          <a:p>
            <a:pPr marL="0" indent="0">
              <a:buNone/>
            </a:pPr>
            <a:r>
              <a:rPr lang="en-US" dirty="0" smtClean="0"/>
              <a:t>Limitations:</a:t>
            </a:r>
          </a:p>
          <a:p>
            <a:pPr lvl="1"/>
            <a:r>
              <a:rPr lang="en-US" dirty="0" smtClean="0"/>
              <a:t>Accuracy depends on pressure sensor</a:t>
            </a:r>
          </a:p>
          <a:p>
            <a:pPr lvl="1"/>
            <a:r>
              <a:rPr lang="en-US" dirty="0" smtClean="0"/>
              <a:t>May vary based on method used</a:t>
            </a:r>
          </a:p>
          <a:p>
            <a:pPr lvl="1"/>
            <a:r>
              <a:rPr lang="en-US" dirty="0" smtClean="0"/>
              <a:t>Usually needs to be installed by way of saddle or direct tap</a:t>
            </a:r>
          </a:p>
          <a:p>
            <a:pPr lvl="1"/>
            <a:endParaRPr lang="en-US" dirty="0" smtClean="0"/>
          </a:p>
          <a:p>
            <a:pPr lvl="1"/>
            <a:endParaRPr lang="en-US" dirty="0" smtClean="0"/>
          </a:p>
        </p:txBody>
      </p:sp>
      <p:pic>
        <p:nvPicPr>
          <p:cNvPr id="5" name="Picture 4"/>
          <p:cNvPicPr>
            <a:picLocks noChangeAspect="1"/>
          </p:cNvPicPr>
          <p:nvPr/>
        </p:nvPicPr>
        <p:blipFill>
          <a:blip r:embed="rId3"/>
          <a:stretch>
            <a:fillRect/>
          </a:stretch>
        </p:blipFill>
        <p:spPr>
          <a:xfrm>
            <a:off x="692944" y="3933985"/>
            <a:ext cx="2543175" cy="2486025"/>
          </a:xfrm>
          <a:prstGeom prst="rect">
            <a:avLst/>
          </a:prstGeom>
        </p:spPr>
      </p:pic>
      <p:pic>
        <p:nvPicPr>
          <p:cNvPr id="1026" name="Picture 2" descr="Remote pressure monitoring systems"/>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85800" y="1365253"/>
            <a:ext cx="4419600" cy="28948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3236119" y="3888961"/>
            <a:ext cx="2577415" cy="2531049"/>
          </a:xfrm>
          <a:prstGeom prst="rect">
            <a:avLst/>
          </a:prstGeom>
        </p:spPr>
      </p:pic>
    </p:spTree>
    <p:extLst>
      <p:ext uri="{BB962C8B-B14F-4D97-AF65-F5344CB8AC3E}">
        <p14:creationId xmlns:p14="http://schemas.microsoft.com/office/powerpoint/2010/main" val="8106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Tier 2 Approaches</a:t>
            </a:r>
            <a:endParaRPr lang="en-US" dirty="0"/>
          </a:p>
        </p:txBody>
      </p:sp>
      <p:sp>
        <p:nvSpPr>
          <p:cNvPr id="3" name="Subtitle 2"/>
          <p:cNvSpPr>
            <a:spLocks noGrp="1"/>
          </p:cNvSpPr>
          <p:nvPr>
            <p:ph type="subTitle" idx="1"/>
          </p:nvPr>
        </p:nvSpPr>
        <p:spPr/>
        <p:txBody>
          <a:bodyPr/>
          <a:lstStyle/>
          <a:p>
            <a:r>
              <a:rPr lang="en-US" dirty="0" smtClean="0"/>
              <a:t>Leak Detection &amp; Structural Condition</a:t>
            </a:r>
            <a:endParaRPr lang="en-US" dirty="0"/>
          </a:p>
        </p:txBody>
      </p:sp>
    </p:spTree>
    <p:extLst>
      <p:ext uri="{BB962C8B-B14F-4D97-AF65-F5344CB8AC3E}">
        <p14:creationId xmlns:p14="http://schemas.microsoft.com/office/powerpoint/2010/main" val="14400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145224"/>
          </a:xfrm>
        </p:spPr>
        <p:txBody>
          <a:bodyPr anchor="ctr"/>
          <a:lstStyle/>
          <a:p>
            <a:pPr algn="ctr"/>
            <a:r>
              <a:rPr lang="en-US" dirty="0" smtClean="0"/>
              <a:t>CCTV &amp; Leak Detection</a:t>
            </a:r>
            <a:endParaRPr lang="en-US" dirty="0"/>
          </a:p>
        </p:txBody>
      </p:sp>
      <p:sp>
        <p:nvSpPr>
          <p:cNvPr id="3" name="Content Placeholder 2"/>
          <p:cNvSpPr>
            <a:spLocks noGrp="1"/>
          </p:cNvSpPr>
          <p:nvPr>
            <p:ph sz="half" idx="1"/>
          </p:nvPr>
        </p:nvSpPr>
        <p:spPr>
          <a:xfrm>
            <a:off x="595383" y="1505799"/>
            <a:ext cx="4967217" cy="4895001"/>
          </a:xfrm>
        </p:spPr>
        <p:txBody>
          <a:bodyPr>
            <a:normAutofit/>
          </a:bodyPr>
          <a:lstStyle/>
          <a:p>
            <a:pPr marL="0" indent="0">
              <a:buNone/>
            </a:pPr>
            <a:r>
              <a:rPr lang="en-US" dirty="0" smtClean="0"/>
              <a:t>Basic Steps of CCTV Inspection Include:</a:t>
            </a:r>
          </a:p>
          <a:p>
            <a:pPr lvl="1"/>
            <a:r>
              <a:rPr lang="en-US" sz="2000" dirty="0" smtClean="0"/>
              <a:t>Use a CCTV camera on a carrier in the pipe via access points.</a:t>
            </a:r>
          </a:p>
          <a:p>
            <a:pPr lvl="1"/>
            <a:r>
              <a:rPr lang="en-US" sz="2000" dirty="0" smtClean="0"/>
              <a:t>Analyze Images in the Field or office.</a:t>
            </a:r>
          </a:p>
          <a:p>
            <a:pPr marL="0" indent="0">
              <a:buNone/>
            </a:pPr>
            <a:r>
              <a:rPr lang="en-US" dirty="0" smtClean="0"/>
              <a:t>Possible Uses:</a:t>
            </a:r>
          </a:p>
          <a:p>
            <a:pPr lvl="1"/>
            <a:r>
              <a:rPr lang="en-US" sz="2000" dirty="0" smtClean="0"/>
              <a:t>Location of lost valve(s)</a:t>
            </a:r>
          </a:p>
          <a:p>
            <a:pPr lvl="1"/>
            <a:r>
              <a:rPr lang="en-US" sz="2000" dirty="0" smtClean="0"/>
              <a:t>Corrosion/Tuberculation</a:t>
            </a:r>
          </a:p>
          <a:p>
            <a:pPr lvl="1"/>
            <a:r>
              <a:rPr lang="en-US" sz="2000" dirty="0" smtClean="0"/>
              <a:t>Liner Inspection</a:t>
            </a:r>
          </a:p>
          <a:p>
            <a:pPr lvl="1"/>
            <a:r>
              <a:rPr lang="en-US" sz="2000" dirty="0" smtClean="0"/>
              <a:t>Repair Planning</a:t>
            </a:r>
          </a:p>
          <a:p>
            <a:pPr marL="228600" lvl="1" indent="0">
              <a:buNone/>
            </a:pPr>
            <a:endParaRPr lang="en-US" dirty="0" smtClean="0"/>
          </a:p>
          <a:p>
            <a:pPr lvl="1"/>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973211"/>
            <a:ext cx="5908327" cy="3960176"/>
          </a:xfrm>
          <a:prstGeom prst="rect">
            <a:avLst/>
          </a:prstGeom>
        </p:spPr>
      </p:pic>
    </p:spTree>
    <p:extLst>
      <p:ext uri="{BB962C8B-B14F-4D97-AF65-F5344CB8AC3E}">
        <p14:creationId xmlns:p14="http://schemas.microsoft.com/office/powerpoint/2010/main" val="108317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Perform a Condition Assessment of your Underground Infrastructure?</a:t>
            </a:r>
            <a:endParaRPr lang="en-US" dirty="0"/>
          </a:p>
        </p:txBody>
      </p:sp>
      <p:sp>
        <p:nvSpPr>
          <p:cNvPr id="3" name="Content Placeholder 2"/>
          <p:cNvSpPr>
            <a:spLocks noGrp="1"/>
          </p:cNvSpPr>
          <p:nvPr>
            <p:ph idx="1"/>
          </p:nvPr>
        </p:nvSpPr>
        <p:spPr>
          <a:xfrm>
            <a:off x="838200" y="1676400"/>
            <a:ext cx="10515600" cy="4351338"/>
          </a:xfrm>
        </p:spPr>
        <p:txBody>
          <a:bodyPr>
            <a:noAutofit/>
          </a:bodyPr>
          <a:lstStyle/>
          <a:p>
            <a:pPr marL="0" indent="0">
              <a:buNone/>
            </a:pPr>
            <a:r>
              <a:rPr lang="en-US" sz="2800" dirty="0" smtClean="0"/>
              <a:t>One of the challenges of maintaining distribution and collection systems is that so much of the process takes place underground, out of view.</a:t>
            </a:r>
          </a:p>
          <a:p>
            <a:pPr marL="0" indent="0">
              <a:buNone/>
            </a:pPr>
            <a:r>
              <a:rPr lang="en-US" sz="2800" dirty="0" smtClean="0"/>
              <a:t>Most municipal systems are at least 60 years old and many communities have sewer or water lines that are older than 100 years.  Many past replacement philosophies are “run until failure.”</a:t>
            </a:r>
          </a:p>
          <a:p>
            <a:pPr marL="0" indent="0">
              <a:buNone/>
            </a:pPr>
            <a:r>
              <a:rPr lang="en-US" sz="2800" dirty="0" smtClean="0"/>
              <a:t>Given the age of the systems, many communities and utilities are turning their attention to assessing the condition of their underground pipes and associated infrastructure.  </a:t>
            </a:r>
          </a:p>
        </p:txBody>
      </p:sp>
    </p:spTree>
    <p:extLst>
      <p:ext uri="{BB962C8B-B14F-4D97-AF65-F5344CB8AC3E}">
        <p14:creationId xmlns:p14="http://schemas.microsoft.com/office/powerpoint/2010/main" val="127032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CCTV &amp; Leak Detection</a:t>
            </a:r>
          </a:p>
        </p:txBody>
      </p:sp>
      <p:sp>
        <p:nvSpPr>
          <p:cNvPr id="4" name="Content Placeholder 3"/>
          <p:cNvSpPr>
            <a:spLocks noGrp="1"/>
          </p:cNvSpPr>
          <p:nvPr>
            <p:ph sz="half" idx="2"/>
          </p:nvPr>
        </p:nvSpPr>
        <p:spPr>
          <a:xfrm>
            <a:off x="6324600" y="1510350"/>
            <a:ext cx="5029200" cy="4666613"/>
          </a:xfrm>
        </p:spPr>
        <p:txBody>
          <a:bodyPr>
            <a:normAutofit lnSpcReduction="10000"/>
          </a:bodyPr>
          <a:lstStyle/>
          <a:p>
            <a:pPr marL="0" indent="0">
              <a:buNone/>
            </a:pPr>
            <a:r>
              <a:rPr lang="en-US" dirty="0"/>
              <a:t>Advantages:</a:t>
            </a:r>
          </a:p>
          <a:p>
            <a:pPr lvl="1"/>
            <a:r>
              <a:rPr lang="en-US" sz="2000" dirty="0"/>
              <a:t>Simple, relatively inexpensive, suitable for small and large pipes.</a:t>
            </a:r>
          </a:p>
          <a:p>
            <a:pPr lvl="1"/>
            <a:r>
              <a:rPr lang="en-US" sz="2000" dirty="0"/>
              <a:t>New systems with multi-camera/fish-eye technology can record a full view of a pipe.</a:t>
            </a:r>
          </a:p>
          <a:p>
            <a:pPr lvl="1"/>
            <a:r>
              <a:rPr lang="en-US" sz="2000" dirty="0"/>
              <a:t>Digital recording and storage is very convenient.</a:t>
            </a:r>
          </a:p>
          <a:p>
            <a:pPr marL="0" indent="0">
              <a:buNone/>
            </a:pPr>
            <a:r>
              <a:rPr lang="en-US" dirty="0"/>
              <a:t>Limitations:</a:t>
            </a:r>
          </a:p>
          <a:p>
            <a:pPr lvl="1"/>
            <a:r>
              <a:rPr lang="en-US" sz="2000" dirty="0"/>
              <a:t>Provides information only on defects that are manifested on the pipe inner surface.</a:t>
            </a:r>
          </a:p>
          <a:p>
            <a:pPr lvl="1"/>
            <a:r>
              <a:rPr lang="en-US" sz="2000" dirty="0"/>
              <a:t>Inspection results are qualitative and need interpretation.</a:t>
            </a:r>
          </a:p>
          <a:p>
            <a:endParaRPr lang="en-US" dirty="0"/>
          </a:p>
        </p:txBody>
      </p:sp>
      <p:pic>
        <p:nvPicPr>
          <p:cNvPr id="5" name="Content Placeholder 4"/>
          <p:cNvPicPr>
            <a:picLocks noGrp="1" noChangeAspect="1"/>
          </p:cNvPicPr>
          <p:nvPr>
            <p:ph sz="half" idx="1"/>
          </p:nvPr>
        </p:nvPicPr>
        <p:blipFill>
          <a:blip r:embed="rId2"/>
          <a:stretch>
            <a:fillRect/>
          </a:stretch>
        </p:blipFill>
        <p:spPr>
          <a:xfrm>
            <a:off x="1219200" y="1676400"/>
            <a:ext cx="4351338" cy="4351338"/>
          </a:xfrm>
          <a:prstGeom prst="rect">
            <a:avLst/>
          </a:prstGeom>
        </p:spPr>
      </p:pic>
    </p:spTree>
    <p:extLst>
      <p:ext uri="{BB962C8B-B14F-4D97-AF65-F5344CB8AC3E}">
        <p14:creationId xmlns:p14="http://schemas.microsoft.com/office/powerpoint/2010/main" val="350539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930274"/>
          </a:xfrm>
        </p:spPr>
        <p:txBody>
          <a:bodyPr anchor="ctr"/>
          <a:lstStyle/>
          <a:p>
            <a:pPr algn="ctr"/>
            <a:r>
              <a:rPr lang="en-US" dirty="0" smtClean="0"/>
              <a:t>Internal Hydrophones</a:t>
            </a:r>
            <a:endParaRPr lang="en-US" dirty="0"/>
          </a:p>
        </p:txBody>
      </p:sp>
      <p:sp>
        <p:nvSpPr>
          <p:cNvPr id="8" name="Content Placeholder 7"/>
          <p:cNvSpPr>
            <a:spLocks noGrp="1"/>
          </p:cNvSpPr>
          <p:nvPr>
            <p:ph sz="half" idx="1"/>
          </p:nvPr>
        </p:nvSpPr>
        <p:spPr>
          <a:xfrm>
            <a:off x="838200" y="1295400"/>
            <a:ext cx="5029200" cy="5227595"/>
          </a:xfrm>
        </p:spPr>
        <p:txBody>
          <a:bodyPr>
            <a:normAutofit/>
          </a:bodyPr>
          <a:lstStyle/>
          <a:p>
            <a:pPr marL="0" indent="0">
              <a:buNone/>
            </a:pPr>
            <a:r>
              <a:rPr lang="en-US" sz="1800" dirty="0"/>
              <a:t>A hydrophone is an underwater listening device. Just as a microphone is used to detect sound in the air, a hydrophone detects sounds in the water and converts the acoustic energy into </a:t>
            </a:r>
            <a:r>
              <a:rPr lang="en-US" sz="1800" dirty="0" smtClean="0"/>
              <a:t>electrical energy.</a:t>
            </a:r>
          </a:p>
          <a:p>
            <a:pPr marL="0" indent="0">
              <a:buNone/>
            </a:pPr>
            <a:r>
              <a:rPr lang="en-US" sz="1600" dirty="0"/>
              <a:t>Advantages:</a:t>
            </a:r>
          </a:p>
          <a:p>
            <a:pPr lvl="1"/>
            <a:r>
              <a:rPr lang="en-US" sz="1400" dirty="0"/>
              <a:t>Locates leaks and gas pockets.</a:t>
            </a:r>
          </a:p>
          <a:p>
            <a:pPr lvl="1"/>
            <a:r>
              <a:rPr lang="en-US" sz="1400" dirty="0"/>
              <a:t>Beneficial locating leaks in difficult situations like the following:</a:t>
            </a:r>
          </a:p>
          <a:p>
            <a:pPr lvl="2"/>
            <a:r>
              <a:rPr lang="en-US" sz="1400" dirty="0"/>
              <a:t>Large diameter or trunk mains.</a:t>
            </a:r>
          </a:p>
          <a:p>
            <a:pPr lvl="2"/>
            <a:r>
              <a:rPr lang="en-US" sz="1400" dirty="0"/>
              <a:t> Plastic Pipes</a:t>
            </a:r>
          </a:p>
          <a:p>
            <a:pPr lvl="2"/>
            <a:r>
              <a:rPr lang="en-US" sz="1400" dirty="0"/>
              <a:t>Large distances between available pipe access points.</a:t>
            </a:r>
          </a:p>
          <a:p>
            <a:pPr lvl="2"/>
            <a:r>
              <a:rPr lang="en-US" sz="1400" dirty="0"/>
              <a:t>When high acoustic background noise exists, often due to traffic. </a:t>
            </a:r>
            <a:endParaRPr lang="en-US" sz="1400" dirty="0" smtClean="0"/>
          </a:p>
          <a:p>
            <a:pPr marL="0" indent="0">
              <a:buNone/>
            </a:pPr>
            <a:r>
              <a:rPr lang="en-US" sz="1600" dirty="0" smtClean="0"/>
              <a:t>Limitations:</a:t>
            </a:r>
          </a:p>
          <a:p>
            <a:pPr lvl="1"/>
            <a:r>
              <a:rPr lang="en-US" sz="1400" dirty="0" smtClean="0"/>
              <a:t>Tethered </a:t>
            </a:r>
            <a:r>
              <a:rPr lang="en-US" sz="1400" dirty="0"/>
              <a:t>systems require numerous access points.</a:t>
            </a:r>
          </a:p>
          <a:p>
            <a:pPr marL="0" indent="0">
              <a:buNone/>
            </a:pP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1338478"/>
            <a:ext cx="5334000" cy="5141438"/>
          </a:xfrm>
          <a:prstGeom prst="rect">
            <a:avLst/>
          </a:prstGeom>
          <a:ln w="15875">
            <a:solidFill>
              <a:schemeClr val="bg1"/>
            </a:solidFill>
          </a:ln>
        </p:spPr>
      </p:pic>
    </p:spTree>
    <p:extLst>
      <p:ext uri="{BB962C8B-B14F-4D97-AF65-F5344CB8AC3E}">
        <p14:creationId xmlns:p14="http://schemas.microsoft.com/office/powerpoint/2010/main" val="138071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Electromagnetic Inspection</a:t>
            </a:r>
            <a:br>
              <a:rPr lang="en-US" dirty="0" smtClean="0"/>
            </a:br>
            <a:endParaRPr lang="en-US" dirty="0"/>
          </a:p>
        </p:txBody>
      </p:sp>
      <p:sp>
        <p:nvSpPr>
          <p:cNvPr id="3" name="Content Placeholder 2"/>
          <p:cNvSpPr>
            <a:spLocks noGrp="1"/>
          </p:cNvSpPr>
          <p:nvPr>
            <p:ph sz="half" idx="2"/>
          </p:nvPr>
        </p:nvSpPr>
        <p:spPr>
          <a:xfrm>
            <a:off x="839788" y="1510350"/>
            <a:ext cx="5029200" cy="4679314"/>
          </a:xfrm>
        </p:spPr>
        <p:txBody>
          <a:bodyPr>
            <a:noAutofit/>
          </a:bodyPr>
          <a:lstStyle/>
          <a:p>
            <a:pPr marL="0" indent="0">
              <a:lnSpc>
                <a:spcPct val="100000"/>
              </a:lnSpc>
              <a:buNone/>
            </a:pPr>
            <a:r>
              <a:rPr lang="en-US" sz="1800" dirty="0" smtClean="0"/>
              <a:t>Overview:</a:t>
            </a:r>
          </a:p>
          <a:p>
            <a:pPr marL="0" indent="0">
              <a:lnSpc>
                <a:spcPct val="100000"/>
              </a:lnSpc>
              <a:buNone/>
            </a:pPr>
            <a:r>
              <a:rPr lang="en-US" sz="1800" dirty="0" smtClean="0"/>
              <a:t>Electromagnetic testing is a form of nondestructive inspection. It uses the process of inducing electric currents, magnetic fields, or both, inside a test object and observing the electromagnetic response. If the test is set up properly, a defect inside the object creates a measurable response. </a:t>
            </a:r>
          </a:p>
          <a:p>
            <a:pPr marL="0" indent="0">
              <a:lnSpc>
                <a:spcPct val="100000"/>
              </a:lnSpc>
              <a:buNone/>
            </a:pPr>
            <a:r>
              <a:rPr lang="en-US" sz="1800" dirty="0" smtClean="0"/>
              <a:t>“Electromagnetic testing” is often referring to eddy-current testing (ECT). However, the expanding number of testing methods available is changing that.</a:t>
            </a:r>
          </a:p>
        </p:txBody>
      </p:sp>
      <p:sp>
        <p:nvSpPr>
          <p:cNvPr id="5" name="Text Placeholder 4"/>
          <p:cNvSpPr>
            <a:spLocks noGrp="1"/>
          </p:cNvSpPr>
          <p:nvPr>
            <p:ph type="body" sz="quarter" idx="3"/>
          </p:nvPr>
        </p:nvSpPr>
        <p:spPr>
          <a:xfrm>
            <a:off x="6326188" y="1326675"/>
            <a:ext cx="5029200" cy="685800"/>
          </a:xfrm>
        </p:spPr>
        <p:txBody>
          <a:bodyPr/>
          <a:lstStyle/>
          <a:p>
            <a:r>
              <a:rPr lang="en-US" dirty="0" smtClean="0"/>
              <a:t>Types:</a:t>
            </a:r>
            <a:endParaRPr lang="en-US" dirty="0"/>
          </a:p>
        </p:txBody>
      </p:sp>
      <p:sp>
        <p:nvSpPr>
          <p:cNvPr id="6" name="Content Placeholder 5"/>
          <p:cNvSpPr>
            <a:spLocks noGrp="1"/>
          </p:cNvSpPr>
          <p:nvPr>
            <p:ph sz="quarter" idx="4"/>
          </p:nvPr>
        </p:nvSpPr>
        <p:spPr>
          <a:xfrm>
            <a:off x="6326188" y="2012476"/>
            <a:ext cx="5029200" cy="4177188"/>
          </a:xfrm>
        </p:spPr>
        <p:txBody>
          <a:bodyPr anchor="t"/>
          <a:lstStyle/>
          <a:p>
            <a:r>
              <a:rPr lang="en-US" dirty="0" smtClean="0"/>
              <a:t>Remote Field Eddy Current </a:t>
            </a:r>
          </a:p>
          <a:p>
            <a:r>
              <a:rPr lang="en-US" dirty="0" smtClean="0"/>
              <a:t>Broadband Electromagnetic</a:t>
            </a:r>
          </a:p>
          <a:p>
            <a:r>
              <a:rPr lang="en-US" dirty="0" smtClean="0"/>
              <a:t>Magnetic Flux Leakage</a:t>
            </a:r>
          </a:p>
          <a:p>
            <a:r>
              <a:rPr lang="en-US" dirty="0" smtClean="0"/>
              <a:t>Ground Penetrating Radar (GPR)</a:t>
            </a:r>
          </a:p>
          <a:p>
            <a:pPr marL="0" indent="0">
              <a:buNone/>
            </a:pPr>
            <a:endParaRPr lang="en-US" dirty="0" smtClean="0"/>
          </a:p>
          <a:p>
            <a:endParaRPr lang="en-US" dirty="0" smtClean="0"/>
          </a:p>
        </p:txBody>
      </p:sp>
      <p:pic>
        <p:nvPicPr>
          <p:cNvPr id="7" name="Picture 6"/>
          <p:cNvPicPr>
            <a:picLocks noChangeAspect="1"/>
          </p:cNvPicPr>
          <p:nvPr/>
        </p:nvPicPr>
        <p:blipFill>
          <a:blip r:embed="rId2"/>
          <a:stretch>
            <a:fillRect/>
          </a:stretch>
        </p:blipFill>
        <p:spPr>
          <a:xfrm>
            <a:off x="6821488" y="3886200"/>
            <a:ext cx="4038600" cy="2512230"/>
          </a:xfrm>
          <a:prstGeom prst="rect">
            <a:avLst/>
          </a:prstGeom>
          <a:ln w="15875">
            <a:solidFill>
              <a:schemeClr val="bg1"/>
            </a:solidFill>
          </a:ln>
        </p:spPr>
      </p:pic>
    </p:spTree>
    <p:extLst>
      <p:ext uri="{BB962C8B-B14F-4D97-AF65-F5344CB8AC3E}">
        <p14:creationId xmlns:p14="http://schemas.microsoft.com/office/powerpoint/2010/main" val="160853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838200" y="365127"/>
            <a:ext cx="10515600" cy="854074"/>
          </a:xfrm>
        </p:spPr>
        <p:txBody>
          <a:bodyPr anchor="ctr">
            <a:normAutofit fontScale="90000"/>
          </a:bodyPr>
          <a:lstStyle/>
          <a:p>
            <a:pPr algn="ctr"/>
            <a:r>
              <a:rPr lang="en-US" dirty="0" smtClean="0"/>
              <a:t/>
            </a:r>
            <a:br>
              <a:rPr lang="en-US" dirty="0" smtClean="0"/>
            </a:br>
            <a:r>
              <a:rPr lang="en-US" dirty="0" smtClean="0"/>
              <a:t>Remote Field Eddy Current</a:t>
            </a:r>
            <a:br>
              <a:rPr lang="en-US" dirty="0" smtClean="0"/>
            </a:br>
            <a:endParaRPr lang="en-US" dirty="0"/>
          </a:p>
        </p:txBody>
      </p:sp>
      <p:sp>
        <p:nvSpPr>
          <p:cNvPr id="8" name="Content Placeholder 7"/>
          <p:cNvSpPr>
            <a:spLocks noGrp="1"/>
          </p:cNvSpPr>
          <p:nvPr>
            <p:ph sz="half" idx="1"/>
          </p:nvPr>
        </p:nvSpPr>
        <p:spPr>
          <a:xfrm>
            <a:off x="838200" y="1219201"/>
            <a:ext cx="5029200" cy="4957762"/>
          </a:xfrm>
        </p:spPr>
        <p:txBody>
          <a:bodyPr>
            <a:normAutofit/>
          </a:bodyPr>
          <a:lstStyle/>
          <a:p>
            <a:pPr marL="228600" lvl="1" indent="0">
              <a:lnSpc>
                <a:spcPct val="100000"/>
              </a:lnSpc>
              <a:buNone/>
            </a:pPr>
            <a:r>
              <a:rPr lang="en-US" sz="2000" dirty="0"/>
              <a:t>Advantages</a:t>
            </a:r>
            <a:r>
              <a:rPr lang="en-US" sz="2000" dirty="0" smtClean="0"/>
              <a:t>:</a:t>
            </a:r>
          </a:p>
          <a:p>
            <a:pPr lvl="1">
              <a:lnSpc>
                <a:spcPct val="100000"/>
              </a:lnSpc>
            </a:pPr>
            <a:r>
              <a:rPr lang="en-US" dirty="0" smtClean="0"/>
              <a:t>Can </a:t>
            </a:r>
            <a:r>
              <a:rPr lang="en-US" dirty="0"/>
              <a:t>be applied to </a:t>
            </a:r>
            <a:r>
              <a:rPr lang="en-US" dirty="0" smtClean="0"/>
              <a:t>different </a:t>
            </a:r>
            <a:r>
              <a:rPr lang="en-US" dirty="0"/>
              <a:t>applications (e.g. detect broken wire, measure corrosion pits).</a:t>
            </a:r>
          </a:p>
          <a:p>
            <a:pPr lvl="1">
              <a:lnSpc>
                <a:spcPct val="100000"/>
              </a:lnSpc>
            </a:pPr>
            <a:r>
              <a:rPr lang="en-US" dirty="0"/>
              <a:t>Measures wall thickness and location of pits.</a:t>
            </a:r>
          </a:p>
          <a:p>
            <a:pPr lvl="1">
              <a:lnSpc>
                <a:spcPct val="100000"/>
              </a:lnSpc>
            </a:pPr>
            <a:r>
              <a:rPr lang="en-US" dirty="0"/>
              <a:t>Doesn’t Require Contact.</a:t>
            </a:r>
          </a:p>
          <a:p>
            <a:pPr lvl="1">
              <a:lnSpc>
                <a:spcPct val="100000"/>
              </a:lnSpc>
            </a:pPr>
            <a:r>
              <a:rPr lang="en-US" dirty="0"/>
              <a:t>Operated in wet or dry conditions.</a:t>
            </a:r>
          </a:p>
          <a:p>
            <a:pPr lvl="1">
              <a:lnSpc>
                <a:spcPct val="100000"/>
              </a:lnSpc>
            </a:pPr>
            <a:r>
              <a:rPr lang="en-US" dirty="0"/>
              <a:t>Used for inspecting lined pipe without needing direct contact with pipe</a:t>
            </a:r>
            <a:r>
              <a:rPr lang="en-US" dirty="0" smtClean="0"/>
              <a:t>.</a:t>
            </a:r>
            <a:endParaRPr lang="en-US" dirty="0"/>
          </a:p>
        </p:txBody>
      </p:sp>
      <p:sp>
        <p:nvSpPr>
          <p:cNvPr id="21" name="Content Placeholder 20"/>
          <p:cNvSpPr>
            <a:spLocks noGrp="1"/>
          </p:cNvSpPr>
          <p:nvPr>
            <p:ph sz="half" idx="2"/>
          </p:nvPr>
        </p:nvSpPr>
        <p:spPr>
          <a:xfrm>
            <a:off x="6324600" y="1219201"/>
            <a:ext cx="5029200" cy="4957762"/>
          </a:xfrm>
        </p:spPr>
        <p:txBody>
          <a:bodyPr/>
          <a:lstStyle/>
          <a:p>
            <a:pPr marL="0" indent="0">
              <a:lnSpc>
                <a:spcPct val="100000"/>
              </a:lnSpc>
              <a:buNone/>
            </a:pPr>
            <a:r>
              <a:rPr lang="en-US" dirty="0" smtClean="0"/>
              <a:t>Limitations:</a:t>
            </a:r>
          </a:p>
          <a:p>
            <a:pPr>
              <a:lnSpc>
                <a:spcPct val="100000"/>
              </a:lnSpc>
            </a:pPr>
            <a:r>
              <a:rPr lang="en-US" sz="1800" dirty="0" smtClean="0"/>
              <a:t>Data interpretation needs experience and skill.</a:t>
            </a:r>
          </a:p>
          <a:p>
            <a:pPr>
              <a:lnSpc>
                <a:spcPct val="100000"/>
              </a:lnSpc>
            </a:pPr>
            <a:r>
              <a:rPr lang="en-US" sz="1800" dirty="0" smtClean="0"/>
              <a:t>Some tools require pipe cleaning and/or dewatering before inspection.</a:t>
            </a:r>
          </a:p>
          <a:p>
            <a:pPr>
              <a:lnSpc>
                <a:spcPct val="100000"/>
              </a:lnSpc>
            </a:pPr>
            <a:r>
              <a:rPr lang="en-US" sz="1800" dirty="0" smtClean="0"/>
              <a:t>Reduced accuracy and sensitivity at conductive and magnetic objects on or near the outside of the pipe, such as attachments or tube support plates.</a:t>
            </a:r>
          </a:p>
        </p:txBody>
      </p:sp>
      <p:pic>
        <p:nvPicPr>
          <p:cNvPr id="2" name="Picture 1"/>
          <p:cNvPicPr>
            <a:picLocks noChangeAspect="1"/>
          </p:cNvPicPr>
          <p:nvPr/>
        </p:nvPicPr>
        <p:blipFill>
          <a:blip r:embed="rId3"/>
          <a:stretch>
            <a:fillRect/>
          </a:stretch>
        </p:blipFill>
        <p:spPr>
          <a:xfrm>
            <a:off x="6599261" y="4724396"/>
            <a:ext cx="4754539" cy="1895475"/>
          </a:xfrm>
          <a:prstGeom prst="rect">
            <a:avLst/>
          </a:prstGeom>
          <a:ln w="15875">
            <a:solidFill>
              <a:schemeClr val="bg1"/>
            </a:solidFill>
          </a:ln>
        </p:spPr>
      </p:pic>
      <p:pic>
        <p:nvPicPr>
          <p:cNvPr id="3" name="Picture 2"/>
          <p:cNvPicPr>
            <a:picLocks noChangeAspect="1"/>
          </p:cNvPicPr>
          <p:nvPr/>
        </p:nvPicPr>
        <p:blipFill>
          <a:blip r:embed="rId4"/>
          <a:stretch>
            <a:fillRect/>
          </a:stretch>
        </p:blipFill>
        <p:spPr>
          <a:xfrm>
            <a:off x="838200" y="4724396"/>
            <a:ext cx="4762500" cy="1895475"/>
          </a:xfrm>
          <a:prstGeom prst="rect">
            <a:avLst/>
          </a:prstGeom>
          <a:ln w="15875">
            <a:solidFill>
              <a:schemeClr val="bg1"/>
            </a:solidFill>
          </a:ln>
        </p:spPr>
      </p:pic>
    </p:spTree>
    <p:extLst>
      <p:ext uri="{BB962C8B-B14F-4D97-AF65-F5344CB8AC3E}">
        <p14:creationId xmlns:p14="http://schemas.microsoft.com/office/powerpoint/2010/main" val="164127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Magnetic Flux Leakage</a:t>
            </a:r>
            <a:endParaRPr lang="en-US" dirty="0"/>
          </a:p>
        </p:txBody>
      </p:sp>
      <p:sp>
        <p:nvSpPr>
          <p:cNvPr id="4" name="Content Placeholder 3"/>
          <p:cNvSpPr>
            <a:spLocks noGrp="1"/>
          </p:cNvSpPr>
          <p:nvPr>
            <p:ph sz="half" idx="1"/>
          </p:nvPr>
        </p:nvSpPr>
        <p:spPr>
          <a:xfrm>
            <a:off x="838200" y="1510350"/>
            <a:ext cx="5029200" cy="4666613"/>
          </a:xfrm>
        </p:spPr>
        <p:txBody>
          <a:bodyPr/>
          <a:lstStyle/>
          <a:p>
            <a:pPr marL="0" indent="0">
              <a:buNone/>
            </a:pPr>
            <a:r>
              <a:rPr lang="en-US" dirty="0" smtClean="0"/>
              <a:t>Measure and Identify metal loss due to corrosion in ferrous pipes. </a:t>
            </a:r>
          </a:p>
          <a:p>
            <a:pPr marL="0" indent="0">
              <a:buNone/>
            </a:pPr>
            <a:r>
              <a:rPr lang="en-US" dirty="0" smtClean="0"/>
              <a:t>This technology is primarily used in the oil industry.</a:t>
            </a:r>
          </a:p>
          <a:p>
            <a:pPr marL="228600" lvl="1" indent="0" algn="ctr">
              <a:buNone/>
            </a:pPr>
            <a:endParaRPr lang="en-US" dirty="0"/>
          </a:p>
        </p:txBody>
      </p:sp>
      <p:sp>
        <p:nvSpPr>
          <p:cNvPr id="5" name="Content Placeholder 4"/>
          <p:cNvSpPr>
            <a:spLocks noGrp="1"/>
          </p:cNvSpPr>
          <p:nvPr>
            <p:ph sz="half" idx="2"/>
          </p:nvPr>
        </p:nvSpPr>
        <p:spPr>
          <a:xfrm>
            <a:off x="6324600" y="1510350"/>
            <a:ext cx="5029200" cy="4666613"/>
          </a:xfrm>
        </p:spPr>
        <p:txBody>
          <a:bodyPr/>
          <a:lstStyle/>
          <a:p>
            <a:pPr marL="0" indent="0">
              <a:buNone/>
            </a:pPr>
            <a:r>
              <a:rPr lang="en-US" sz="1800" b="1" dirty="0"/>
              <a:t>Advantages:</a:t>
            </a:r>
          </a:p>
          <a:p>
            <a:pPr lvl="1"/>
            <a:r>
              <a:rPr lang="en-US" sz="1700" dirty="0"/>
              <a:t>High degree of accuracy for wall thickness measurement</a:t>
            </a:r>
            <a:r>
              <a:rPr lang="en-US" sz="1700" dirty="0" smtClean="0"/>
              <a:t>.</a:t>
            </a:r>
          </a:p>
          <a:p>
            <a:pPr lvl="1"/>
            <a:r>
              <a:rPr lang="en-US" sz="1700" dirty="0" smtClean="0"/>
              <a:t>Identifies size and location of defects (including pits).</a:t>
            </a:r>
          </a:p>
          <a:p>
            <a:pPr lvl="1"/>
            <a:r>
              <a:rPr lang="en-US" sz="1700" dirty="0"/>
              <a:t>External surface inspection does not require service interruption</a:t>
            </a:r>
            <a:r>
              <a:rPr lang="en-US" sz="1700" dirty="0" smtClean="0"/>
              <a:t>.</a:t>
            </a:r>
          </a:p>
          <a:p>
            <a:pPr marL="0" indent="0">
              <a:buNone/>
            </a:pPr>
            <a:r>
              <a:rPr lang="en-US" sz="1800" b="1" dirty="0" smtClean="0"/>
              <a:t>Limitations:</a:t>
            </a:r>
          </a:p>
          <a:p>
            <a:pPr lvl="1"/>
            <a:r>
              <a:rPr lang="en-US" sz="1700" dirty="0" smtClean="0"/>
              <a:t>Technology is still emerging for water pipeline applications.</a:t>
            </a:r>
          </a:p>
          <a:p>
            <a:pPr lvl="1"/>
            <a:r>
              <a:rPr lang="en-US" sz="1700" dirty="0" smtClean="0"/>
              <a:t>Requires excavation of buried pipes and replacement of coating or insulation.</a:t>
            </a:r>
          </a:p>
          <a:p>
            <a:pPr lvl="1"/>
            <a:r>
              <a:rPr lang="en-US" sz="1700" dirty="0" smtClean="0"/>
              <a:t>Is not widely used in-line due to the high cost associated.</a:t>
            </a:r>
          </a:p>
          <a:p>
            <a:pPr lvl="1"/>
            <a:endParaRPr lang="en-US" sz="1700"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124200"/>
            <a:ext cx="5029200" cy="2827668"/>
          </a:xfrm>
          <a:prstGeom prst="rect">
            <a:avLst/>
          </a:prstGeom>
        </p:spPr>
      </p:pic>
    </p:spTree>
    <p:extLst>
      <p:ext uri="{BB962C8B-B14F-4D97-AF65-F5344CB8AC3E}">
        <p14:creationId xmlns:p14="http://schemas.microsoft.com/office/powerpoint/2010/main" val="30071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Tier 3 Approaches	</a:t>
            </a:r>
            <a:endParaRPr lang="en-US" dirty="0"/>
          </a:p>
        </p:txBody>
      </p:sp>
      <p:sp>
        <p:nvSpPr>
          <p:cNvPr id="6" name="Subtitle 5"/>
          <p:cNvSpPr>
            <a:spLocks noGrp="1"/>
          </p:cNvSpPr>
          <p:nvPr>
            <p:ph type="subTitle" idx="1"/>
          </p:nvPr>
        </p:nvSpPr>
        <p:spPr/>
        <p:txBody>
          <a:bodyPr/>
          <a:lstStyle/>
          <a:p>
            <a:r>
              <a:rPr lang="en-US" dirty="0" smtClean="0"/>
              <a:t>Structural Condition</a:t>
            </a:r>
            <a:endParaRPr lang="en-US" dirty="0"/>
          </a:p>
        </p:txBody>
      </p:sp>
    </p:spTree>
    <p:extLst>
      <p:ext uri="{BB962C8B-B14F-4D97-AF65-F5344CB8AC3E}">
        <p14:creationId xmlns:p14="http://schemas.microsoft.com/office/powerpoint/2010/main" val="81596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619250" y="4191000"/>
            <a:ext cx="3467100" cy="2230440"/>
          </a:xfrm>
          <a:prstGeom prst="rect">
            <a:avLst/>
          </a:prstGeom>
        </p:spPr>
      </p:pic>
      <p:sp>
        <p:nvSpPr>
          <p:cNvPr id="4" name="Title 3"/>
          <p:cNvSpPr>
            <a:spLocks noGrp="1"/>
          </p:cNvSpPr>
          <p:nvPr>
            <p:ph type="title"/>
          </p:nvPr>
        </p:nvSpPr>
        <p:spPr/>
        <p:txBody>
          <a:bodyPr anchor="ctr"/>
          <a:lstStyle/>
          <a:p>
            <a:pPr algn="ctr"/>
            <a:r>
              <a:rPr lang="en-US" dirty="0" smtClean="0"/>
              <a:t>Broadband Electromagnetic</a:t>
            </a:r>
            <a:endParaRPr lang="en-US" dirty="0"/>
          </a:p>
        </p:txBody>
      </p:sp>
      <p:sp>
        <p:nvSpPr>
          <p:cNvPr id="5" name="Content Placeholder 4"/>
          <p:cNvSpPr>
            <a:spLocks noGrp="1"/>
          </p:cNvSpPr>
          <p:nvPr>
            <p:ph sz="half" idx="1"/>
          </p:nvPr>
        </p:nvSpPr>
        <p:spPr>
          <a:xfrm>
            <a:off x="838200" y="1510350"/>
            <a:ext cx="5029200" cy="4666613"/>
          </a:xfrm>
        </p:spPr>
        <p:txBody>
          <a:bodyPr/>
          <a:lstStyle/>
          <a:p>
            <a:pPr marL="0" indent="0">
              <a:lnSpc>
                <a:spcPct val="100000"/>
              </a:lnSpc>
              <a:buNone/>
            </a:pPr>
            <a:r>
              <a:rPr lang="en-US" dirty="0" smtClean="0"/>
              <a:t>Provides a testing method to measure metallic structures wall thickness. </a:t>
            </a:r>
            <a:endParaRPr lang="en-US" dirty="0"/>
          </a:p>
          <a:p>
            <a:pPr lvl="1">
              <a:lnSpc>
                <a:spcPct val="100000"/>
              </a:lnSpc>
            </a:pPr>
            <a:r>
              <a:rPr lang="en-US" dirty="0" smtClean="0"/>
              <a:t>This technology has been primarily used for condition assessment of water mains.</a:t>
            </a:r>
          </a:p>
          <a:p>
            <a:pPr lvl="1">
              <a:lnSpc>
                <a:spcPct val="100000"/>
              </a:lnSpc>
            </a:pPr>
            <a:r>
              <a:rPr lang="en-US" dirty="0" smtClean="0"/>
              <a:t>Being further modified to facilitate the inspection of pipes exposed in keyhole excavations.</a:t>
            </a:r>
          </a:p>
          <a:p>
            <a:pPr lvl="1"/>
            <a:endParaRPr lang="en-US" dirty="0" smtClean="0"/>
          </a:p>
          <a:p>
            <a:pPr lvl="1"/>
            <a:endParaRPr lang="en-US" dirty="0" smtClean="0"/>
          </a:p>
          <a:p>
            <a:pPr lvl="1"/>
            <a:endParaRPr lang="en-US" dirty="0"/>
          </a:p>
        </p:txBody>
      </p:sp>
      <p:sp>
        <p:nvSpPr>
          <p:cNvPr id="6" name="Content Placeholder 5"/>
          <p:cNvSpPr>
            <a:spLocks noGrp="1"/>
          </p:cNvSpPr>
          <p:nvPr>
            <p:ph sz="half" idx="2"/>
          </p:nvPr>
        </p:nvSpPr>
        <p:spPr>
          <a:xfrm>
            <a:off x="6324600" y="1510350"/>
            <a:ext cx="5029200" cy="4666613"/>
          </a:xfrm>
        </p:spPr>
        <p:txBody>
          <a:bodyPr/>
          <a:lstStyle/>
          <a:p>
            <a:pPr marL="0" indent="0">
              <a:buNone/>
            </a:pPr>
            <a:r>
              <a:rPr lang="en-US" sz="1800" b="1" dirty="0"/>
              <a:t>Advantages:</a:t>
            </a:r>
          </a:p>
          <a:p>
            <a:pPr lvl="1"/>
            <a:r>
              <a:rPr lang="en-US" sz="1700" dirty="0"/>
              <a:t>Can be used externally or internally</a:t>
            </a:r>
          </a:p>
          <a:p>
            <a:pPr lvl="1"/>
            <a:r>
              <a:rPr lang="en-US" sz="1700" dirty="0"/>
              <a:t>Effective for investigating all diameters. </a:t>
            </a:r>
          </a:p>
          <a:p>
            <a:pPr lvl="1"/>
            <a:r>
              <a:rPr lang="en-US" sz="1700" dirty="0"/>
              <a:t>Does not require contact with metallic pipe.</a:t>
            </a:r>
          </a:p>
          <a:p>
            <a:pPr lvl="1"/>
            <a:r>
              <a:rPr lang="en-US" sz="1700" dirty="0"/>
              <a:t>Able to scan through coatings, linings, and insulation.</a:t>
            </a:r>
          </a:p>
          <a:p>
            <a:pPr marL="0" indent="0">
              <a:buNone/>
            </a:pPr>
            <a:r>
              <a:rPr lang="en-US" sz="1800" b="1" dirty="0" smtClean="0"/>
              <a:t>Limitations:</a:t>
            </a:r>
          </a:p>
          <a:p>
            <a:pPr lvl="1"/>
            <a:r>
              <a:rPr lang="en-US" sz="1700" dirty="0" smtClean="0"/>
              <a:t>Unable to detect pin-hole failures or isolated pits.</a:t>
            </a:r>
          </a:p>
          <a:p>
            <a:pPr lvl="1"/>
            <a:r>
              <a:rPr lang="en-US" sz="1700" dirty="0" smtClean="0"/>
              <a:t>For in-line inspection, pipe needs to be emptied and cleaned.</a:t>
            </a:r>
          </a:p>
          <a:p>
            <a:pPr lvl="1"/>
            <a:r>
              <a:rPr lang="en-US" sz="1700" dirty="0" smtClean="0"/>
              <a:t>Inspection process is time consuming.</a:t>
            </a:r>
          </a:p>
          <a:p>
            <a:endParaRPr lang="en-US" sz="1700" b="1" dirty="0"/>
          </a:p>
        </p:txBody>
      </p:sp>
    </p:spTree>
    <p:extLst>
      <p:ext uri="{BB962C8B-B14F-4D97-AF65-F5344CB8AC3E}">
        <p14:creationId xmlns:p14="http://schemas.microsoft.com/office/powerpoint/2010/main" val="220677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Coupon Analysis </a:t>
            </a:r>
            <a:endParaRPr lang="en-US" dirty="0"/>
          </a:p>
        </p:txBody>
      </p:sp>
      <p:sp>
        <p:nvSpPr>
          <p:cNvPr id="4" name="Content Placeholder 3"/>
          <p:cNvSpPr>
            <a:spLocks noGrp="1"/>
          </p:cNvSpPr>
          <p:nvPr>
            <p:ph sz="half" idx="1"/>
          </p:nvPr>
        </p:nvSpPr>
        <p:spPr>
          <a:xfrm>
            <a:off x="838200" y="1510350"/>
            <a:ext cx="5029200" cy="4666613"/>
          </a:xfrm>
        </p:spPr>
        <p:txBody>
          <a:bodyPr/>
          <a:lstStyle/>
          <a:p>
            <a:pPr marL="0" indent="0">
              <a:buNone/>
            </a:pPr>
            <a:r>
              <a:rPr lang="en-US" dirty="0" smtClean="0"/>
              <a:t>Any time you are doing a water tap or have an opportunity to evaluate the exterior of a pipe, getting a coupon of that section is highly beneficial. </a:t>
            </a:r>
            <a:endParaRPr lang="en-US" dirty="0"/>
          </a:p>
        </p:txBody>
      </p:sp>
      <p:sp>
        <p:nvSpPr>
          <p:cNvPr id="5" name="Content Placeholder 4"/>
          <p:cNvSpPr>
            <a:spLocks noGrp="1"/>
          </p:cNvSpPr>
          <p:nvPr>
            <p:ph sz="half" idx="2"/>
          </p:nvPr>
        </p:nvSpPr>
        <p:spPr/>
        <p:txBody>
          <a:bodyPr/>
          <a:lstStyle/>
          <a:p>
            <a:pPr marL="0" indent="0">
              <a:buNone/>
            </a:pPr>
            <a:r>
              <a:rPr lang="en-US" dirty="0" smtClean="0"/>
              <a:t>Advantages: </a:t>
            </a:r>
          </a:p>
          <a:p>
            <a:pPr lvl="1"/>
            <a:r>
              <a:rPr lang="en-US" dirty="0" smtClean="0"/>
              <a:t>Most definitive data set.</a:t>
            </a:r>
          </a:p>
          <a:p>
            <a:pPr lvl="1"/>
            <a:r>
              <a:rPr lang="en-US" dirty="0" smtClean="0"/>
              <a:t>Possible to remove coupons from an operational main by using tapping technologies.</a:t>
            </a:r>
          </a:p>
          <a:p>
            <a:pPr lvl="1"/>
            <a:r>
              <a:rPr lang="en-US" dirty="0" smtClean="0"/>
              <a:t>Multiple tests may be run on the coupon.</a:t>
            </a:r>
          </a:p>
          <a:p>
            <a:pPr marL="0" indent="0">
              <a:buNone/>
            </a:pPr>
            <a:r>
              <a:rPr lang="en-US" dirty="0" smtClean="0"/>
              <a:t>Limitations:</a:t>
            </a:r>
          </a:p>
          <a:p>
            <a:pPr lvl="1"/>
            <a:r>
              <a:rPr lang="en-US" dirty="0" smtClean="0"/>
              <a:t>Provides discrete point information only.</a:t>
            </a:r>
          </a:p>
          <a:p>
            <a:pPr lvl="1"/>
            <a:r>
              <a:rPr lang="en-US" dirty="0" smtClean="0"/>
              <a:t>Requires portion of the pipe to be exposed.</a:t>
            </a:r>
          </a:p>
        </p:txBody>
      </p:sp>
      <p:pic>
        <p:nvPicPr>
          <p:cNvPr id="3" name="Picture 2"/>
          <p:cNvPicPr>
            <a:picLocks noChangeAspect="1"/>
          </p:cNvPicPr>
          <p:nvPr/>
        </p:nvPicPr>
        <p:blipFill>
          <a:blip r:embed="rId2"/>
          <a:stretch>
            <a:fillRect/>
          </a:stretch>
        </p:blipFill>
        <p:spPr>
          <a:xfrm>
            <a:off x="990600" y="2819400"/>
            <a:ext cx="4132232" cy="3560533"/>
          </a:xfrm>
          <a:prstGeom prst="rect">
            <a:avLst/>
          </a:prstGeom>
        </p:spPr>
      </p:pic>
    </p:spTree>
    <p:extLst>
      <p:ext uri="{BB962C8B-B14F-4D97-AF65-F5344CB8AC3E}">
        <p14:creationId xmlns:p14="http://schemas.microsoft.com/office/powerpoint/2010/main" val="354661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Acoustic Impact Echo</a:t>
            </a:r>
            <a:endParaRPr lang="en-US" dirty="0"/>
          </a:p>
        </p:txBody>
      </p:sp>
      <p:sp>
        <p:nvSpPr>
          <p:cNvPr id="3" name="Content Placeholder 2"/>
          <p:cNvSpPr>
            <a:spLocks noGrp="1"/>
          </p:cNvSpPr>
          <p:nvPr>
            <p:ph sz="half" idx="1"/>
          </p:nvPr>
        </p:nvSpPr>
        <p:spPr>
          <a:xfrm>
            <a:off x="838200" y="1510350"/>
            <a:ext cx="5029200" cy="4666613"/>
          </a:xfrm>
        </p:spPr>
        <p:txBody>
          <a:bodyPr/>
          <a:lstStyle/>
          <a:p>
            <a:pPr marL="228600" lvl="1" indent="0">
              <a:buNone/>
            </a:pPr>
            <a:r>
              <a:rPr lang="en-US" dirty="0" smtClean="0"/>
              <a:t>This testing method is based on the use of impact-generated stress waves that propagate through and are reflected by the object under test. Results can help determine the location and extent of flaws such as depth and width of surface cracks and other damages.</a:t>
            </a:r>
            <a:endParaRPr lang="en-US" dirty="0"/>
          </a:p>
        </p:txBody>
      </p:sp>
      <p:sp>
        <p:nvSpPr>
          <p:cNvPr id="4" name="Content Placeholder 3"/>
          <p:cNvSpPr>
            <a:spLocks noGrp="1"/>
          </p:cNvSpPr>
          <p:nvPr>
            <p:ph sz="half" idx="2"/>
          </p:nvPr>
        </p:nvSpPr>
        <p:spPr>
          <a:xfrm>
            <a:off x="6324600" y="1510350"/>
            <a:ext cx="5029200" cy="4666613"/>
          </a:xfrm>
        </p:spPr>
        <p:txBody>
          <a:bodyPr/>
          <a:lstStyle/>
          <a:p>
            <a:pPr marL="0" indent="0">
              <a:buNone/>
            </a:pPr>
            <a:r>
              <a:rPr lang="en-US" dirty="0"/>
              <a:t>Advantages:</a:t>
            </a:r>
          </a:p>
          <a:p>
            <a:pPr lvl="1"/>
            <a:r>
              <a:rPr lang="en-US" dirty="0"/>
              <a:t>Only one side of the structure needs to be accessible</a:t>
            </a:r>
          </a:p>
          <a:p>
            <a:pPr lvl="1"/>
            <a:r>
              <a:rPr lang="en-US" dirty="0"/>
              <a:t>Detects voids beyond the pipe </a:t>
            </a:r>
            <a:r>
              <a:rPr lang="en-US" dirty="0" smtClean="0"/>
              <a:t>wall</a:t>
            </a:r>
          </a:p>
          <a:p>
            <a:pPr lvl="1"/>
            <a:r>
              <a:rPr lang="en-US" dirty="0" smtClean="0"/>
              <a:t>Can be applied to varied materials </a:t>
            </a:r>
            <a:endParaRPr lang="en-US" dirty="0"/>
          </a:p>
          <a:p>
            <a:pPr lvl="1"/>
            <a:r>
              <a:rPr lang="en-US" dirty="0"/>
              <a:t>Detects delamination of concrete </a:t>
            </a:r>
            <a:r>
              <a:rPr lang="en-US" dirty="0" smtClean="0"/>
              <a:t>pipes</a:t>
            </a:r>
          </a:p>
          <a:p>
            <a:pPr marL="0" indent="0">
              <a:buNone/>
            </a:pPr>
            <a:r>
              <a:rPr lang="en-US" dirty="0" smtClean="0"/>
              <a:t>Limitations:</a:t>
            </a:r>
          </a:p>
          <a:p>
            <a:pPr lvl="1"/>
            <a:r>
              <a:rPr lang="en-US" dirty="0" smtClean="0"/>
              <a:t>Not applicable to metals</a:t>
            </a:r>
          </a:p>
          <a:p>
            <a:pPr lvl="1"/>
            <a:r>
              <a:rPr lang="en-US" dirty="0" smtClean="0"/>
              <a:t>Embedded items may affect wave behavior and test results</a:t>
            </a:r>
          </a:p>
          <a:p>
            <a:pPr lvl="1"/>
            <a:r>
              <a:rPr lang="en-US" dirty="0" smtClean="0"/>
              <a:t>Requires dewatered pipe</a:t>
            </a:r>
            <a:endParaRPr lang="en-US" dirty="0"/>
          </a:p>
          <a:p>
            <a:endParaRPr lang="en-US" dirty="0"/>
          </a:p>
        </p:txBody>
      </p:sp>
      <p:pic>
        <p:nvPicPr>
          <p:cNvPr id="5" name="Picture 4"/>
          <p:cNvPicPr>
            <a:picLocks noChangeAspect="1"/>
          </p:cNvPicPr>
          <p:nvPr/>
        </p:nvPicPr>
        <p:blipFill>
          <a:blip r:embed="rId2"/>
          <a:stretch>
            <a:fillRect/>
          </a:stretch>
        </p:blipFill>
        <p:spPr>
          <a:xfrm>
            <a:off x="473122" y="3495862"/>
            <a:ext cx="5759355" cy="2682238"/>
          </a:xfrm>
          <a:prstGeom prst="rect">
            <a:avLst/>
          </a:prstGeom>
        </p:spPr>
      </p:pic>
    </p:spTree>
    <p:extLst>
      <p:ext uri="{BB962C8B-B14F-4D97-AF65-F5344CB8AC3E}">
        <p14:creationId xmlns:p14="http://schemas.microsoft.com/office/powerpoint/2010/main" val="142014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smtClean="0"/>
              <a:t>Internal </a:t>
            </a:r>
            <a:r>
              <a:rPr lang="en-US" dirty="0" smtClean="0"/>
              <a:t>Laser Technology</a:t>
            </a:r>
            <a:endParaRPr lang="en-US" dirty="0"/>
          </a:p>
        </p:txBody>
      </p:sp>
      <p:sp>
        <p:nvSpPr>
          <p:cNvPr id="4" name="Content Placeholder 3"/>
          <p:cNvSpPr>
            <a:spLocks noGrp="1"/>
          </p:cNvSpPr>
          <p:nvPr>
            <p:ph sz="half" idx="2"/>
          </p:nvPr>
        </p:nvSpPr>
        <p:spPr>
          <a:xfrm>
            <a:off x="7086600" y="1600200"/>
            <a:ext cx="4724400" cy="4351338"/>
          </a:xfrm>
        </p:spPr>
        <p:txBody>
          <a:bodyPr/>
          <a:lstStyle/>
          <a:p>
            <a:pPr marL="0" indent="0">
              <a:buNone/>
            </a:pPr>
            <a:r>
              <a:rPr lang="en-US" dirty="0"/>
              <a:t>Advantages:</a:t>
            </a:r>
          </a:p>
          <a:p>
            <a:pPr lvl="1"/>
            <a:r>
              <a:rPr lang="en-US" dirty="0"/>
              <a:t>High-Precision scan of pipe interior dimensions to measure deformation</a:t>
            </a:r>
          </a:p>
          <a:p>
            <a:pPr lvl="1"/>
            <a:r>
              <a:rPr lang="en-US" dirty="0"/>
              <a:t>Contributes to design for CIPP, </a:t>
            </a:r>
            <a:r>
              <a:rPr lang="en-US" dirty="0" err="1"/>
              <a:t>sliplining</a:t>
            </a:r>
            <a:r>
              <a:rPr lang="en-US" dirty="0"/>
              <a:t>, </a:t>
            </a:r>
            <a:r>
              <a:rPr lang="en-US" dirty="0" err="1"/>
              <a:t>swagelining</a:t>
            </a:r>
            <a:r>
              <a:rPr lang="en-US" dirty="0"/>
              <a:t>, etc.</a:t>
            </a:r>
          </a:p>
          <a:p>
            <a:pPr marL="0" indent="0">
              <a:buNone/>
            </a:pPr>
            <a:r>
              <a:rPr lang="en-US" dirty="0"/>
              <a:t>Limitations:</a:t>
            </a:r>
          </a:p>
          <a:p>
            <a:pPr lvl="1"/>
            <a:r>
              <a:rPr lang="en-US" dirty="0"/>
              <a:t>Only functions above water level</a:t>
            </a:r>
          </a:p>
          <a:p>
            <a:pPr lvl="1"/>
            <a:r>
              <a:rPr lang="en-US" dirty="0"/>
              <a:t>Cannot always distinguish scanned materials (can be influenced by tuberculation or buildup)</a:t>
            </a:r>
          </a:p>
          <a:p>
            <a:endParaRPr lang="en-US" dirty="0"/>
          </a:p>
        </p:txBody>
      </p:sp>
      <p:pic>
        <p:nvPicPr>
          <p:cNvPr id="7" name="laser pipeline insp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600200"/>
            <a:ext cx="6781800" cy="4038600"/>
          </a:xfrm>
          <a:prstGeom prst="rect">
            <a:avLst/>
          </a:prstGeom>
        </p:spPr>
      </p:pic>
    </p:spTree>
    <p:extLst>
      <p:ext uri="{BB962C8B-B14F-4D97-AF65-F5344CB8AC3E}">
        <p14:creationId xmlns:p14="http://schemas.microsoft.com/office/powerpoint/2010/main" val="281809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10515600" cy="1145224"/>
          </a:xfrm>
        </p:spPr>
        <p:txBody>
          <a:bodyPr/>
          <a:lstStyle/>
          <a:p>
            <a:r>
              <a:rPr lang="en-US" dirty="0" smtClean="0"/>
              <a:t>Present Replacement Philosophy</a:t>
            </a:r>
            <a:endParaRPr lang="en-US" dirty="0"/>
          </a:p>
        </p:txBody>
      </p:sp>
      <p:sp>
        <p:nvSpPr>
          <p:cNvPr id="3" name="Content Placeholder 2"/>
          <p:cNvSpPr>
            <a:spLocks noGrp="1"/>
          </p:cNvSpPr>
          <p:nvPr>
            <p:ph idx="1"/>
          </p:nvPr>
        </p:nvSpPr>
        <p:spPr>
          <a:xfrm>
            <a:off x="838200" y="1600200"/>
            <a:ext cx="10515600" cy="4351338"/>
          </a:xfrm>
        </p:spPr>
        <p:txBody>
          <a:bodyPr/>
          <a:lstStyle/>
          <a:p>
            <a:pPr marL="0" indent="0">
              <a:buNone/>
            </a:pPr>
            <a:r>
              <a:rPr lang="en-US" sz="2800" dirty="0"/>
              <a:t>A Condition Assessment is an investment – an investment in managing risk </a:t>
            </a:r>
            <a:r>
              <a:rPr lang="en-US" sz="2800" dirty="0" smtClean="0"/>
              <a:t>and </a:t>
            </a:r>
            <a:r>
              <a:rPr lang="en-US" sz="2800" dirty="0"/>
              <a:t>that knowing the structural condition of your assets will allow you to avoid emergencies, prioritize repair and replacement projects, and plan for the future</a:t>
            </a:r>
            <a:r>
              <a:rPr lang="en-US" sz="2800" dirty="0" smtClean="0"/>
              <a:t>.</a:t>
            </a:r>
          </a:p>
          <a:p>
            <a:pPr marL="0" indent="0">
              <a:buNone/>
            </a:pPr>
            <a:endParaRPr lang="en-US" dirty="0"/>
          </a:p>
          <a:p>
            <a:pPr marL="0" indent="0">
              <a:buNone/>
            </a:pPr>
            <a:r>
              <a:rPr lang="en-US" sz="2800" dirty="0" smtClean="0"/>
              <a:t>Risk analysis can be simple or complex.  It is based on the Likelihood of Failure (LOF) and Consequence of Failure (COF). </a:t>
            </a:r>
          </a:p>
          <a:p>
            <a:pPr marL="0" indent="0" algn="ctr">
              <a:buNone/>
            </a:pPr>
            <a:r>
              <a:rPr lang="en-US" sz="2800" b="1" dirty="0" smtClean="0"/>
              <a:t>LOF x COF = Risk</a:t>
            </a:r>
            <a:endParaRPr lang="en-US" sz="2800" b="1" dirty="0"/>
          </a:p>
          <a:p>
            <a:pPr marL="0" indent="0">
              <a:buNone/>
            </a:pPr>
            <a:endParaRPr lang="en-US" dirty="0"/>
          </a:p>
        </p:txBody>
      </p:sp>
    </p:spTree>
    <p:extLst>
      <p:ext uri="{BB962C8B-B14F-4D97-AF65-F5344CB8AC3E}">
        <p14:creationId xmlns:p14="http://schemas.microsoft.com/office/powerpoint/2010/main" val="168693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When to Replace?</a:t>
            </a:r>
            <a:endParaRPr lang="en-US" dirty="0"/>
          </a:p>
        </p:txBody>
      </p:sp>
    </p:spTree>
    <p:extLst>
      <p:ext uri="{BB962C8B-B14F-4D97-AF65-F5344CB8AC3E}">
        <p14:creationId xmlns:p14="http://schemas.microsoft.com/office/powerpoint/2010/main" val="224589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a:t>
            </a:r>
            <a:endParaRPr lang="en-US" dirty="0"/>
          </a:p>
        </p:txBody>
      </p:sp>
      <p:sp>
        <p:nvSpPr>
          <p:cNvPr id="3" name="Content Placeholder 2"/>
          <p:cNvSpPr>
            <a:spLocks noGrp="1"/>
          </p:cNvSpPr>
          <p:nvPr>
            <p:ph idx="1"/>
          </p:nvPr>
        </p:nvSpPr>
        <p:spPr/>
        <p:txBody>
          <a:bodyPr/>
          <a:lstStyle/>
          <a:p>
            <a:pPr marL="0" indent="0">
              <a:buNone/>
            </a:pPr>
            <a:r>
              <a:rPr lang="en-US" dirty="0" smtClean="0"/>
              <a:t>According to the EPA:</a:t>
            </a:r>
          </a:p>
          <a:p>
            <a:r>
              <a:rPr lang="en-US" dirty="0" smtClean="0"/>
              <a:t>Condition assessment is either </a:t>
            </a:r>
            <a:r>
              <a:rPr lang="en-US" b="1" u="sng" dirty="0" smtClean="0"/>
              <a:t>not used </a:t>
            </a:r>
            <a:r>
              <a:rPr lang="en-US" dirty="0" smtClean="0"/>
              <a:t>or </a:t>
            </a:r>
            <a:r>
              <a:rPr lang="en-US" b="1" u="sng" dirty="0" smtClean="0"/>
              <a:t>not used routinely</a:t>
            </a:r>
            <a:r>
              <a:rPr lang="en-US" dirty="0" smtClean="0"/>
              <a:t> by most utilities.</a:t>
            </a:r>
          </a:p>
          <a:p>
            <a:r>
              <a:rPr lang="en-US" dirty="0" smtClean="0"/>
              <a:t>Utilities often have little data in the system besides the type of pipe, type of service, and, installation date.  If inspection have been conducted, systems usually only have qualitative (good or bad) information, which is not useful.</a:t>
            </a:r>
          </a:p>
          <a:p>
            <a:r>
              <a:rPr lang="en-US" dirty="0" smtClean="0"/>
              <a:t>Utilities are leery of new inspection techniques and need to be educated on how to use them effectively.</a:t>
            </a:r>
          </a:p>
          <a:p>
            <a:r>
              <a:rPr lang="en-US" dirty="0" smtClean="0"/>
              <a:t>Repair or replacement typically only occurs after major failure event and associated negative attention.</a:t>
            </a:r>
            <a:endParaRPr lang="en-US" dirty="0"/>
          </a:p>
        </p:txBody>
      </p:sp>
    </p:spTree>
    <p:extLst>
      <p:ext uri="{BB962C8B-B14F-4D97-AF65-F5344CB8AC3E}">
        <p14:creationId xmlns:p14="http://schemas.microsoft.com/office/powerpoint/2010/main" val="150494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smtClean="0"/>
              <a:t>Summary</a:t>
            </a:r>
            <a:endParaRPr lang="en-US" dirty="0"/>
          </a:p>
        </p:txBody>
      </p:sp>
      <p:sp>
        <p:nvSpPr>
          <p:cNvPr id="3" name="Content Placeholder 2"/>
          <p:cNvSpPr>
            <a:spLocks noGrp="1"/>
          </p:cNvSpPr>
          <p:nvPr>
            <p:ph idx="1"/>
          </p:nvPr>
        </p:nvSpPr>
        <p:spPr/>
        <p:txBody>
          <a:bodyPr/>
          <a:lstStyle/>
          <a:p>
            <a:pPr marL="0" indent="0" algn="ctr">
              <a:buNone/>
            </a:pPr>
            <a:r>
              <a:rPr lang="en-US" sz="2800" dirty="0" smtClean="0">
                <a:solidFill>
                  <a:schemeClr val="accent1"/>
                </a:solidFill>
              </a:rPr>
              <a:t>R3 = Replace:  Right pipe, Right time, Right Material</a:t>
            </a:r>
          </a:p>
          <a:p>
            <a:r>
              <a:rPr lang="en-US" dirty="0" smtClean="0"/>
              <a:t>Overcome individual system barriers</a:t>
            </a:r>
          </a:p>
          <a:p>
            <a:r>
              <a:rPr lang="en-US" dirty="0" smtClean="0"/>
              <a:t>Develop a plan for your system</a:t>
            </a:r>
          </a:p>
          <a:p>
            <a:r>
              <a:rPr lang="en-US" dirty="0" smtClean="0"/>
              <a:t>Determine the value of condition assessment for your system</a:t>
            </a:r>
          </a:p>
          <a:p>
            <a:r>
              <a:rPr lang="en-US" dirty="0" smtClean="0"/>
              <a:t>Implement a logical approach for technologies</a:t>
            </a:r>
          </a:p>
          <a:p>
            <a:r>
              <a:rPr lang="en-US" dirty="0" smtClean="0"/>
              <a:t>Use the information to develop a repair/replacement plan</a:t>
            </a:r>
          </a:p>
          <a:p>
            <a:r>
              <a:rPr lang="en-US" dirty="0" smtClean="0"/>
              <a:t>Incorporate the plan into your CIP and Budget document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2629694"/>
            <a:ext cx="2743200" cy="2743200"/>
          </a:xfrm>
          <a:prstGeom prst="rect">
            <a:avLst/>
          </a:prstGeom>
        </p:spPr>
      </p:pic>
    </p:spTree>
    <p:extLst>
      <p:ext uri="{BB962C8B-B14F-4D97-AF65-F5344CB8AC3E}">
        <p14:creationId xmlns:p14="http://schemas.microsoft.com/office/powerpoint/2010/main" val="298263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smtClean="0"/>
              <a:t>Summary</a:t>
            </a:r>
            <a:endParaRPr lang="en-US" dirty="0"/>
          </a:p>
        </p:txBody>
      </p:sp>
      <p:sp>
        <p:nvSpPr>
          <p:cNvPr id="3" name="Content Placeholder 2"/>
          <p:cNvSpPr>
            <a:spLocks noGrp="1"/>
          </p:cNvSpPr>
          <p:nvPr>
            <p:ph idx="1"/>
          </p:nvPr>
        </p:nvSpPr>
        <p:spPr>
          <a:xfrm>
            <a:off x="838200" y="1371600"/>
            <a:ext cx="10515600" cy="4805363"/>
          </a:xfrm>
        </p:spPr>
        <p:txBody>
          <a:bodyPr/>
          <a:lstStyle/>
          <a:p>
            <a:r>
              <a:rPr lang="en-US" dirty="0" smtClean="0"/>
              <a:t>Empowers utility to act as stewards of community systems</a:t>
            </a:r>
          </a:p>
          <a:p>
            <a:r>
              <a:rPr lang="en-US" dirty="0" smtClean="0"/>
              <a:t>Encourages Proactive Investment</a:t>
            </a:r>
          </a:p>
          <a:p>
            <a:r>
              <a:rPr lang="en-US" dirty="0" smtClean="0"/>
              <a:t>Facilitates continuous improvement</a:t>
            </a:r>
          </a:p>
          <a:p>
            <a:r>
              <a:rPr lang="en-US" dirty="0" smtClean="0"/>
              <a:t>Requires Prioritization of Pipes in the System and Condition (emphasis on collecting the quantity and quality of data collected need to determine status of pipelines.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733800"/>
            <a:ext cx="11887200" cy="3007897"/>
          </a:xfrm>
          <a:prstGeom prst="rect">
            <a:avLst/>
          </a:prstGeom>
          <a:ln w="15875">
            <a:solidFill>
              <a:schemeClr val="bg1"/>
            </a:solidFill>
          </a:ln>
        </p:spPr>
      </p:pic>
    </p:spTree>
    <p:extLst>
      <p:ext uri="{BB962C8B-B14F-4D97-AF65-F5344CB8AC3E}">
        <p14:creationId xmlns:p14="http://schemas.microsoft.com/office/powerpoint/2010/main" val="61406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a:t>R3 = </a:t>
            </a:r>
            <a:r>
              <a:rPr lang="en-US" sz="3000" dirty="0" smtClean="0"/>
              <a:t>Replace: Right Pipe</a:t>
            </a:r>
            <a:r>
              <a:rPr lang="en-US" sz="3000" dirty="0"/>
              <a:t>, Right </a:t>
            </a:r>
            <a:r>
              <a:rPr lang="en-US" sz="3000" dirty="0" smtClean="0"/>
              <a:t>Time</a:t>
            </a:r>
            <a:r>
              <a:rPr lang="en-US" sz="3000" dirty="0"/>
              <a:t>, Right Material</a:t>
            </a:r>
            <a:br>
              <a:rPr lang="en-US" sz="3000" dirty="0"/>
            </a:br>
            <a:endParaRPr lang="en-US" sz="3000" dirty="0"/>
          </a:p>
        </p:txBody>
      </p:sp>
      <p:sp>
        <p:nvSpPr>
          <p:cNvPr id="3" name="Content Placeholder 2"/>
          <p:cNvSpPr>
            <a:spLocks noGrp="1"/>
          </p:cNvSpPr>
          <p:nvPr>
            <p:ph idx="1"/>
          </p:nvPr>
        </p:nvSpPr>
        <p:spPr>
          <a:xfrm>
            <a:off x="838200" y="1219200"/>
            <a:ext cx="10515600" cy="4957763"/>
          </a:xfrm>
        </p:spPr>
        <p:txBody>
          <a:bodyPr>
            <a:normAutofit/>
          </a:bodyPr>
          <a:lstStyle/>
          <a:p>
            <a:pPr marL="0" indent="0" algn="ctr">
              <a:buNone/>
            </a:pPr>
            <a:r>
              <a:rPr lang="en-US" sz="3000" dirty="0" smtClean="0">
                <a:solidFill>
                  <a:schemeClr val="accent1"/>
                </a:solidFill>
              </a:rPr>
              <a:t>Start Now Or Start After The News!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828800"/>
            <a:ext cx="6934200" cy="4601787"/>
          </a:xfrm>
          <a:prstGeom prst="rect">
            <a:avLst/>
          </a:prstGeom>
          <a:ln w="15875">
            <a:solidFill>
              <a:schemeClr val="bg1"/>
            </a:solidFill>
          </a:ln>
        </p:spPr>
      </p:pic>
    </p:spTree>
    <p:extLst>
      <p:ext uri="{BB962C8B-B14F-4D97-AF65-F5344CB8AC3E}">
        <p14:creationId xmlns:p14="http://schemas.microsoft.com/office/powerpoint/2010/main" val="335259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1" y="4114800"/>
            <a:ext cx="10515598" cy="914400"/>
          </a:xfrm>
        </p:spPr>
        <p:txBody>
          <a:bodyPr anchor="t">
            <a:normAutofit/>
          </a:bodyPr>
          <a:lstStyle/>
          <a:p>
            <a:pPr algn="ctr"/>
            <a:r>
              <a:rPr lang="en-US" dirty="0" smtClean="0"/>
              <a:t>Questions?</a:t>
            </a:r>
            <a:endParaRPr lang="en-US" dirty="0"/>
          </a:p>
        </p:txBody>
      </p:sp>
      <p:sp>
        <p:nvSpPr>
          <p:cNvPr id="3" name="Content Placeholder 2"/>
          <p:cNvSpPr>
            <a:spLocks noGrp="1"/>
          </p:cNvSpPr>
          <p:nvPr>
            <p:ph type="subTitle" idx="1"/>
          </p:nvPr>
        </p:nvSpPr>
        <p:spPr>
          <a:xfrm>
            <a:off x="76200" y="4720046"/>
            <a:ext cx="4114799" cy="1299754"/>
          </a:xfrm>
        </p:spPr>
        <p:txBody>
          <a:bodyPr>
            <a:normAutofit fontScale="92500" lnSpcReduction="10000"/>
          </a:bodyPr>
          <a:lstStyle/>
          <a:p>
            <a:pPr marL="0" indent="0" algn="ctr">
              <a:spcBef>
                <a:spcPts val="1800"/>
              </a:spcBef>
              <a:buNone/>
            </a:pPr>
            <a:r>
              <a:rPr lang="en-US" sz="2200" dirty="0" smtClean="0"/>
              <a:t>Brian </a:t>
            </a:r>
            <a:r>
              <a:rPr lang="en-US" sz="2200" dirty="0" err="1" smtClean="0"/>
              <a:t>Feltman</a:t>
            </a:r>
            <a:endParaRPr lang="en-US" sz="2200" dirty="0" smtClean="0"/>
          </a:p>
          <a:p>
            <a:pPr marL="0" indent="0" algn="ctr">
              <a:spcBef>
                <a:spcPts val="1800"/>
              </a:spcBef>
              <a:buNone/>
            </a:pPr>
            <a:r>
              <a:rPr lang="en-US" sz="2200" dirty="0" smtClean="0"/>
              <a:t>Brian.Feltman@FRWA.net</a:t>
            </a:r>
          </a:p>
          <a:p>
            <a:pPr marL="0" indent="0" algn="ctr">
              <a:spcBef>
                <a:spcPts val="1800"/>
              </a:spcBef>
              <a:buNone/>
            </a:pPr>
            <a:r>
              <a:rPr lang="en-US" sz="2200" dirty="0" smtClean="0"/>
              <a:t>Phone: 772-214-8651</a:t>
            </a:r>
          </a:p>
          <a:p>
            <a:pPr marL="0" indent="0" algn="ctr">
              <a:buNone/>
            </a:pPr>
            <a:endParaRPr lang="en-US" dirty="0"/>
          </a:p>
          <a:p>
            <a:pPr marL="0" indent="0" algn="ctr">
              <a:buNone/>
            </a:pPr>
            <a:endParaRPr lang="en-US" dirty="0" smtClean="0"/>
          </a:p>
        </p:txBody>
      </p:sp>
      <p:sp>
        <p:nvSpPr>
          <p:cNvPr id="4" name="Content Placeholder 3"/>
          <p:cNvSpPr>
            <a:spLocks noGrp="1"/>
          </p:cNvSpPr>
          <p:nvPr>
            <p:ph sz="half" idx="4294967295"/>
          </p:nvPr>
        </p:nvSpPr>
        <p:spPr>
          <a:xfrm>
            <a:off x="7848600" y="4720046"/>
            <a:ext cx="4267200" cy="1299754"/>
          </a:xfrm>
        </p:spPr>
        <p:txBody>
          <a:bodyPr>
            <a:normAutofit fontScale="92500" lnSpcReduction="10000"/>
          </a:bodyPr>
          <a:lstStyle/>
          <a:p>
            <a:pPr marL="0" indent="0" algn="ctr">
              <a:buNone/>
            </a:pPr>
            <a:r>
              <a:rPr lang="en-US" sz="2200" dirty="0">
                <a:solidFill>
                  <a:schemeClr val="accent1"/>
                </a:solidFill>
              </a:rPr>
              <a:t>Ron </a:t>
            </a:r>
            <a:r>
              <a:rPr lang="en-US" sz="2200" dirty="0" err="1">
                <a:solidFill>
                  <a:schemeClr val="accent1"/>
                </a:solidFill>
              </a:rPr>
              <a:t>Nalley</a:t>
            </a:r>
            <a:endParaRPr lang="en-US" sz="2200" dirty="0">
              <a:solidFill>
                <a:schemeClr val="accent1"/>
              </a:solidFill>
            </a:endParaRPr>
          </a:p>
          <a:p>
            <a:pPr marL="0" indent="0" algn="ctr">
              <a:buNone/>
            </a:pPr>
            <a:r>
              <a:rPr lang="en-US" sz="2200" dirty="0">
                <a:solidFill>
                  <a:schemeClr val="accent1"/>
                </a:solidFill>
              </a:rPr>
              <a:t>Ron.Nalley@FRWA.net</a:t>
            </a:r>
          </a:p>
          <a:p>
            <a:pPr marL="0" indent="0" algn="ctr">
              <a:buNone/>
            </a:pPr>
            <a:r>
              <a:rPr lang="en-US" sz="2200" dirty="0">
                <a:solidFill>
                  <a:schemeClr val="accent1"/>
                </a:solidFill>
              </a:rPr>
              <a:t>Phone: 828-747-2110</a:t>
            </a:r>
          </a:p>
          <a:p>
            <a:pPr algn="ctr"/>
            <a:endParaRPr lang="en-US" dirty="0"/>
          </a:p>
        </p:txBody>
      </p:sp>
    </p:spTree>
    <p:extLst>
      <p:ext uri="{BB962C8B-B14F-4D97-AF65-F5344CB8AC3E}">
        <p14:creationId xmlns:p14="http://schemas.microsoft.com/office/powerpoint/2010/main" val="87147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43200" y="1408090"/>
            <a:ext cx="6402486" cy="4708322"/>
          </a:xfrm>
          <a:prstGeom prst="rect">
            <a:avLst/>
          </a:prstGeom>
          <a:noFill/>
          <a:ln w="25400">
            <a:solidFill>
              <a:schemeClr val="bg2"/>
            </a:solidFill>
          </a:ln>
        </p:spPr>
      </p:pic>
      <p:sp>
        <p:nvSpPr>
          <p:cNvPr id="2" name="TextBox 1"/>
          <p:cNvSpPr txBox="1"/>
          <p:nvPr/>
        </p:nvSpPr>
        <p:spPr>
          <a:xfrm>
            <a:off x="1219200" y="685800"/>
            <a:ext cx="9753600" cy="523220"/>
          </a:xfrm>
          <a:prstGeom prst="rect">
            <a:avLst/>
          </a:prstGeom>
          <a:noFill/>
        </p:spPr>
        <p:txBody>
          <a:bodyPr wrap="square" rtlCol="0">
            <a:spAutoFit/>
          </a:bodyPr>
          <a:lstStyle/>
          <a:p>
            <a:pPr algn="ctr"/>
            <a:r>
              <a:rPr lang="en-US" sz="2800" dirty="0" smtClean="0"/>
              <a:t>Likelihood of Failure x Consequence of Failure = Risk</a:t>
            </a:r>
            <a:endParaRPr lang="en-US" sz="2800" dirty="0"/>
          </a:p>
        </p:txBody>
      </p:sp>
    </p:spTree>
    <p:extLst>
      <p:ext uri="{BB962C8B-B14F-4D97-AF65-F5344CB8AC3E}">
        <p14:creationId xmlns:p14="http://schemas.microsoft.com/office/powerpoint/2010/main" val="140748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Physical Factors for Likelihood of Failure</a:t>
            </a:r>
            <a:endParaRPr lang="en-US" dirty="0"/>
          </a:p>
        </p:txBody>
      </p:sp>
      <p:sp>
        <p:nvSpPr>
          <p:cNvPr id="3" name="Content Placeholder 2"/>
          <p:cNvSpPr>
            <a:spLocks noGrp="1"/>
          </p:cNvSpPr>
          <p:nvPr>
            <p:ph idx="1"/>
          </p:nvPr>
        </p:nvSpPr>
        <p:spPr/>
        <p:txBody>
          <a:bodyPr>
            <a:normAutofit/>
          </a:bodyPr>
          <a:lstStyle/>
          <a:p>
            <a:r>
              <a:rPr lang="en-US" sz="2600" dirty="0" smtClean="0"/>
              <a:t>Pipe Length</a:t>
            </a:r>
          </a:p>
          <a:p>
            <a:r>
              <a:rPr lang="en-US" sz="2600" dirty="0" smtClean="0"/>
              <a:t>Pipe Material</a:t>
            </a:r>
          </a:p>
          <a:p>
            <a:r>
              <a:rPr lang="en-US" sz="2600" dirty="0" smtClean="0"/>
              <a:t>Pipe Age</a:t>
            </a:r>
          </a:p>
          <a:p>
            <a:r>
              <a:rPr lang="en-US" sz="2600" dirty="0" smtClean="0"/>
              <a:t>Surrounding Environment</a:t>
            </a:r>
          </a:p>
          <a:p>
            <a:r>
              <a:rPr lang="en-US" sz="2600" dirty="0" smtClean="0"/>
              <a:t>Electrical Currents</a:t>
            </a:r>
          </a:p>
          <a:p>
            <a:r>
              <a:rPr lang="en-US" sz="2600" dirty="0" smtClean="0"/>
              <a:t>Pipe Breaks/Leak Data</a:t>
            </a:r>
          </a:p>
          <a:p>
            <a:r>
              <a:rPr lang="en-US" sz="2600" dirty="0" smtClean="0"/>
              <a:t>AWWA Standard (</a:t>
            </a:r>
            <a:r>
              <a:rPr lang="en-US" sz="2600" i="1" dirty="0" smtClean="0"/>
              <a:t>M77 Condition Assessment of Water Mains</a:t>
            </a:r>
            <a:r>
              <a:rPr lang="en-US" sz="2600" dirty="0" smtClean="0"/>
              <a:t>, 2019)</a:t>
            </a:r>
            <a:endParaRPr lang="en-US" sz="2600" dirty="0"/>
          </a:p>
        </p:txBody>
      </p:sp>
      <p:pic>
        <p:nvPicPr>
          <p:cNvPr id="4" name="Picture 3"/>
          <p:cNvPicPr>
            <a:picLocks noChangeAspect="1"/>
          </p:cNvPicPr>
          <p:nvPr/>
        </p:nvPicPr>
        <p:blipFill rotWithShape="1">
          <a:blip r:embed="rId2"/>
          <a:srcRect r="9646"/>
          <a:stretch/>
        </p:blipFill>
        <p:spPr>
          <a:xfrm>
            <a:off x="6172200" y="1659744"/>
            <a:ext cx="5181600" cy="3222226"/>
          </a:xfrm>
          <a:prstGeom prst="rect">
            <a:avLst/>
          </a:prstGeom>
          <a:ln w="19050">
            <a:solidFill>
              <a:schemeClr val="bg2"/>
            </a:solidFill>
          </a:ln>
        </p:spPr>
      </p:pic>
    </p:spTree>
    <p:extLst>
      <p:ext uri="{BB962C8B-B14F-4D97-AF65-F5344CB8AC3E}">
        <p14:creationId xmlns:p14="http://schemas.microsoft.com/office/powerpoint/2010/main" val="29974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Factors for Consequence of Failure</a:t>
            </a:r>
            <a:endParaRPr lang="en-US" dirty="0"/>
          </a:p>
        </p:txBody>
      </p:sp>
      <p:sp>
        <p:nvSpPr>
          <p:cNvPr id="3" name="Content Placeholder 2"/>
          <p:cNvSpPr>
            <a:spLocks noGrp="1"/>
          </p:cNvSpPr>
          <p:nvPr>
            <p:ph idx="1"/>
          </p:nvPr>
        </p:nvSpPr>
        <p:spPr/>
        <p:txBody>
          <a:bodyPr>
            <a:noAutofit/>
          </a:bodyPr>
          <a:lstStyle/>
          <a:p>
            <a:r>
              <a:rPr lang="en-US" sz="2600" dirty="0" smtClean="0"/>
              <a:t>Pipe Diameter</a:t>
            </a:r>
          </a:p>
          <a:p>
            <a:r>
              <a:rPr lang="en-US" sz="2600" dirty="0" smtClean="0"/>
              <a:t>Pipe Alignment</a:t>
            </a:r>
          </a:p>
          <a:p>
            <a:r>
              <a:rPr lang="en-US" sz="2600" dirty="0" smtClean="0"/>
              <a:t>Pipe Physical Location</a:t>
            </a:r>
          </a:p>
          <a:p>
            <a:r>
              <a:rPr lang="en-US" sz="2600" dirty="0" smtClean="0"/>
              <a:t>Service Area</a:t>
            </a:r>
          </a:p>
          <a:p>
            <a:r>
              <a:rPr lang="en-US" sz="2600" dirty="0"/>
              <a:t>Land Use </a:t>
            </a:r>
            <a:endParaRPr lang="en-US" sz="2600" dirty="0" smtClean="0"/>
          </a:p>
          <a:p>
            <a:r>
              <a:rPr lang="en-US" sz="2600" dirty="0" smtClean="0"/>
              <a:t>Estimated Duration of Service Interruption</a:t>
            </a:r>
          </a:p>
          <a:p>
            <a:r>
              <a:rPr lang="en-US" sz="2600" dirty="0" smtClean="0"/>
              <a:t>Specific Customers (e.g. Eldercare Facilities, Hospitals, Schools)</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0" y="1676400"/>
            <a:ext cx="5353050" cy="3025284"/>
          </a:xfrm>
          <a:prstGeom prst="rect">
            <a:avLst/>
          </a:prstGeom>
          <a:ln w="15875" cmpd="sng">
            <a:solidFill>
              <a:schemeClr val="bg1"/>
            </a:solidFill>
          </a:ln>
        </p:spPr>
      </p:pic>
    </p:spTree>
    <p:extLst>
      <p:ext uri="{BB962C8B-B14F-4D97-AF65-F5344CB8AC3E}">
        <p14:creationId xmlns:p14="http://schemas.microsoft.com/office/powerpoint/2010/main" val="349930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5088" y="762000"/>
            <a:ext cx="4846740" cy="749873"/>
          </a:xfrm>
          <a:prstGeom prst="rect">
            <a:avLst/>
          </a:prstGeom>
        </p:spPr>
      </p:pic>
      <p:sp>
        <p:nvSpPr>
          <p:cNvPr id="8" name="TextBox 7"/>
          <p:cNvSpPr txBox="1"/>
          <p:nvPr/>
        </p:nvSpPr>
        <p:spPr>
          <a:xfrm>
            <a:off x="1522058" y="1371600"/>
            <a:ext cx="3352800" cy="461665"/>
          </a:xfrm>
          <a:prstGeom prst="rect">
            <a:avLst/>
          </a:prstGeom>
          <a:noFill/>
        </p:spPr>
        <p:txBody>
          <a:bodyPr wrap="square" rtlCol="0">
            <a:spAutoFit/>
          </a:bodyPr>
          <a:lstStyle/>
          <a:p>
            <a:r>
              <a:rPr lang="en-US" sz="2400" b="1" dirty="0" smtClean="0"/>
              <a:t>Population 2,700</a:t>
            </a:r>
            <a:endParaRPr lang="en-US" sz="2400" b="1" dirty="0"/>
          </a:p>
        </p:txBody>
      </p:sp>
      <p:pic>
        <p:nvPicPr>
          <p:cNvPr id="9" name="Picture 8"/>
          <p:cNvPicPr>
            <a:picLocks noChangeAspect="1"/>
          </p:cNvPicPr>
          <p:nvPr/>
        </p:nvPicPr>
        <p:blipFill rotWithShape="1">
          <a:blip r:embed="rId3"/>
          <a:srcRect t="20368" b="5564"/>
          <a:stretch/>
        </p:blipFill>
        <p:spPr>
          <a:xfrm>
            <a:off x="5791201" y="2133600"/>
            <a:ext cx="5997650" cy="4115157"/>
          </a:xfrm>
          <a:prstGeom prst="rect">
            <a:avLst/>
          </a:prstGeom>
          <a:ln w="38100">
            <a:solidFill>
              <a:schemeClr val="bg2"/>
            </a:solidFill>
          </a:ln>
        </p:spPr>
      </p:pic>
      <p:sp>
        <p:nvSpPr>
          <p:cNvPr id="10" name="TextBox 9"/>
          <p:cNvSpPr txBox="1"/>
          <p:nvPr/>
        </p:nvSpPr>
        <p:spPr>
          <a:xfrm>
            <a:off x="6368798" y="847859"/>
            <a:ext cx="4680202" cy="1200329"/>
          </a:xfrm>
          <a:prstGeom prst="rect">
            <a:avLst/>
          </a:prstGeom>
          <a:noFill/>
        </p:spPr>
        <p:txBody>
          <a:bodyPr wrap="square" rtlCol="0">
            <a:spAutoFit/>
          </a:bodyPr>
          <a:lstStyle/>
          <a:p>
            <a:pPr algn="ctr"/>
            <a:r>
              <a:rPr lang="en-US" sz="2400" b="1" dirty="0" smtClean="0"/>
              <a:t>Relationship of Risk Consequence to Work Program</a:t>
            </a:r>
            <a:endParaRPr lang="en-US" sz="2400" b="1" dirty="0"/>
          </a:p>
        </p:txBody>
      </p:sp>
      <p:pic>
        <p:nvPicPr>
          <p:cNvPr id="11" name="Picture 10"/>
          <p:cNvPicPr>
            <a:picLocks noChangeAspect="1"/>
          </p:cNvPicPr>
          <p:nvPr/>
        </p:nvPicPr>
        <p:blipFill rotWithShape="1">
          <a:blip r:embed="rId4"/>
          <a:srcRect l="12195" r="33115" b="17952"/>
          <a:stretch/>
        </p:blipFill>
        <p:spPr>
          <a:xfrm>
            <a:off x="459556" y="2121472"/>
            <a:ext cx="4951263" cy="4088155"/>
          </a:xfrm>
          <a:prstGeom prst="rect">
            <a:avLst/>
          </a:prstGeom>
          <a:noFill/>
          <a:effectLst>
            <a:reflection endPos="0" dist="50800" dir="5400000" sy="-100000" algn="bl" rotWithShape="0"/>
          </a:effectLst>
        </p:spPr>
      </p:pic>
      <p:pic>
        <p:nvPicPr>
          <p:cNvPr id="17" name="Picture 16"/>
          <p:cNvPicPr>
            <a:picLocks noChangeAspect="1"/>
          </p:cNvPicPr>
          <p:nvPr/>
        </p:nvPicPr>
        <p:blipFill>
          <a:blip r:embed="rId5"/>
          <a:stretch>
            <a:fillRect/>
          </a:stretch>
        </p:blipFill>
        <p:spPr>
          <a:xfrm>
            <a:off x="457200" y="2133600"/>
            <a:ext cx="4953619" cy="4076027"/>
          </a:xfrm>
          <a:prstGeom prst="rect">
            <a:avLst/>
          </a:prstGeom>
        </p:spPr>
      </p:pic>
    </p:spTree>
    <p:extLst>
      <p:ext uri="{BB962C8B-B14F-4D97-AF65-F5344CB8AC3E}">
        <p14:creationId xmlns:p14="http://schemas.microsoft.com/office/powerpoint/2010/main" val="13361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Where Do We Start?</a:t>
            </a:r>
            <a:endParaRPr lang="en-US" dirty="0"/>
          </a:p>
        </p:txBody>
      </p:sp>
    </p:spTree>
    <p:extLst>
      <p:ext uri="{BB962C8B-B14F-4D97-AF65-F5344CB8AC3E}">
        <p14:creationId xmlns:p14="http://schemas.microsoft.com/office/powerpoint/2010/main" val="17837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ITY SKETCH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3.potx" id="{55B65C5C-2110-41C9-9432-67D739EC5CFC}" vid="{FDE12540-4521-4F30-863D-D54DD2EE1C3B}"/>
    </a:ext>
  </a:extLst>
</a:theme>
</file>

<file path=ppt/theme/theme2.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office city sketch presentation background (widescreen)</Template>
  <TotalTime>20045</TotalTime>
  <Words>2654</Words>
  <Application>Microsoft Office PowerPoint</Application>
  <PresentationFormat>Widescreen</PresentationFormat>
  <Paragraphs>322</Paragraphs>
  <Slides>45</Slides>
  <Notes>4</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Century Schoolbook</vt:lpstr>
      <vt:lpstr>Monotype Sorts</vt:lpstr>
      <vt:lpstr>Tahoma</vt:lpstr>
      <vt:lpstr>CITY SKETCH 16X9</vt:lpstr>
      <vt:lpstr>Pipe Condition Analysis</vt:lpstr>
      <vt:lpstr>Aging Infrastructure Has A Negative Impact  On Your Utilities Health</vt:lpstr>
      <vt:lpstr>Why Perform a Condition Assessment of your Underground Infrastructure?</vt:lpstr>
      <vt:lpstr>Present Replacement Philosophy</vt:lpstr>
      <vt:lpstr>PowerPoint Presentation</vt:lpstr>
      <vt:lpstr>Physical Factors for Likelihood of Failure</vt:lpstr>
      <vt:lpstr>Factors for Consequence of Failure</vt:lpstr>
      <vt:lpstr>PowerPoint Presentation</vt:lpstr>
      <vt:lpstr>Where Do We Start?</vt:lpstr>
      <vt:lpstr>Condition Assessment is an Ongoing Process</vt:lpstr>
      <vt:lpstr>Condition Assessment Process</vt:lpstr>
      <vt:lpstr>Condition Assessment Process</vt:lpstr>
      <vt:lpstr>Identify and Inventory</vt:lpstr>
      <vt:lpstr>PowerPoint Presentation</vt:lpstr>
      <vt:lpstr>Conduct Condition Assessment </vt:lpstr>
      <vt:lpstr>Issues Found in Different Types of Pipe</vt:lpstr>
      <vt:lpstr>Common Pipeline Problems  </vt:lpstr>
      <vt:lpstr>Common Pipeline Problems </vt:lpstr>
      <vt:lpstr>What Are Your Options?</vt:lpstr>
      <vt:lpstr>Tier 1 Approaches</vt:lpstr>
      <vt:lpstr>Leak Detection</vt:lpstr>
      <vt:lpstr>Infrared Thermal </vt:lpstr>
      <vt:lpstr>Acoustic Inspection </vt:lpstr>
      <vt:lpstr>Ground Penetrating Radar (GPR)</vt:lpstr>
      <vt:lpstr>Ground Penetrating Radar (GPR)</vt:lpstr>
      <vt:lpstr>Pressure and Flow Monitoring</vt:lpstr>
      <vt:lpstr>Pressure and Flow Monitoring </vt:lpstr>
      <vt:lpstr>Tier 2 Approaches</vt:lpstr>
      <vt:lpstr>CCTV &amp; Leak Detection</vt:lpstr>
      <vt:lpstr>CCTV &amp; Leak Detection</vt:lpstr>
      <vt:lpstr>Internal Hydrophones</vt:lpstr>
      <vt:lpstr>Electromagnetic Inspection </vt:lpstr>
      <vt:lpstr> Remote Field Eddy Current </vt:lpstr>
      <vt:lpstr>Magnetic Flux Leakage</vt:lpstr>
      <vt:lpstr>Tier 3 Approaches </vt:lpstr>
      <vt:lpstr>Broadband Electromagnetic</vt:lpstr>
      <vt:lpstr>Coupon Analysis </vt:lpstr>
      <vt:lpstr>Acoustic Impact Echo</vt:lpstr>
      <vt:lpstr>Internal Laser Technology</vt:lpstr>
      <vt:lpstr>When to Replace?</vt:lpstr>
      <vt:lpstr>Summary </vt:lpstr>
      <vt:lpstr>Summary</vt:lpstr>
      <vt:lpstr>Summary</vt:lpstr>
      <vt:lpstr>R3 = Replace: Right Pipe, Right Time, Right Material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Pipe Condition Analysis</dc:title>
  <dc:creator>Ron Nalley</dc:creator>
  <cp:lastModifiedBy>FRWA</cp:lastModifiedBy>
  <cp:revision>193</cp:revision>
  <dcterms:created xsi:type="dcterms:W3CDTF">2020-07-06T19:50:13Z</dcterms:created>
  <dcterms:modified xsi:type="dcterms:W3CDTF">2021-07-30T14:55:31Z</dcterms:modified>
</cp:coreProperties>
</file>