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335" r:id="rId5"/>
    <p:sldId id="352" r:id="rId6"/>
    <p:sldId id="359" r:id="rId7"/>
    <p:sldId id="360" r:id="rId8"/>
    <p:sldId id="320" r:id="rId9"/>
    <p:sldId id="351" r:id="rId10"/>
    <p:sldId id="353" r:id="rId11"/>
    <p:sldId id="354" r:id="rId12"/>
    <p:sldId id="317" r:id="rId13"/>
    <p:sldId id="356" r:id="rId14"/>
    <p:sldId id="355" r:id="rId15"/>
    <p:sldId id="357" r:id="rId16"/>
    <p:sldId id="349" r:id="rId1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00"/>
    <p:restoredTop sz="76078" autoAdjust="0"/>
  </p:normalViewPr>
  <p:slideViewPr>
    <p:cSldViewPr snapToGrid="0" snapToObjects="1">
      <p:cViewPr varScale="1">
        <p:scale>
          <a:sx n="67" d="100"/>
          <a:sy n="67" d="100"/>
        </p:scale>
        <p:origin x="1618" y="96"/>
      </p:cViewPr>
      <p:guideLst/>
    </p:cSldViewPr>
  </p:slideViewPr>
  <p:notesTextViewPr>
    <p:cViewPr>
      <p:scale>
        <a:sx n="3" d="2"/>
        <a:sy n="3" d="2"/>
      </p:scale>
      <p:origin x="0" y="0"/>
    </p:cViewPr>
  </p:notesTextViewPr>
  <p:notesViewPr>
    <p:cSldViewPr snapToGrid="0" snapToObjects="1">
      <p:cViewPr varScale="1">
        <p:scale>
          <a:sx n="140" d="100"/>
          <a:sy n="140" d="100"/>
        </p:scale>
        <p:origin x="629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2772C-282D-4CCC-A696-B773A009F0CD}"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US"/>
        </a:p>
      </dgm:t>
    </dgm:pt>
    <dgm:pt modelId="{F2DB4CC5-B182-421C-BD67-DBE28DDFE385}">
      <dgm:prSet phldrT="[Text]"/>
      <dgm:spPr/>
      <dgm:t>
        <a:bodyPr/>
        <a:lstStyle/>
        <a:p>
          <a:r>
            <a:rPr lang="en-US" dirty="0"/>
            <a:t># TC+ occurrences</a:t>
          </a:r>
        </a:p>
      </dgm:t>
    </dgm:pt>
    <dgm:pt modelId="{E59180B5-BED3-4851-81C2-86D623BAC99C}" type="parTrans" cxnId="{3C7AA019-4BF6-4980-AB96-C1BD9BCB492E}">
      <dgm:prSet/>
      <dgm:spPr/>
      <dgm:t>
        <a:bodyPr/>
        <a:lstStyle/>
        <a:p>
          <a:endParaRPr lang="en-US"/>
        </a:p>
      </dgm:t>
    </dgm:pt>
    <dgm:pt modelId="{FABC924F-F07A-483B-8A9F-BC2D24921056}" type="sibTrans" cxnId="{3C7AA019-4BF6-4980-AB96-C1BD9BCB492E}">
      <dgm:prSet/>
      <dgm:spPr/>
      <dgm:t>
        <a:bodyPr/>
        <a:lstStyle/>
        <a:p>
          <a:endParaRPr lang="en-US"/>
        </a:p>
      </dgm:t>
    </dgm:pt>
    <dgm:pt modelId="{FCBFF0C8-6859-4008-B121-857539B8FEAF}">
      <dgm:prSet phldrT="[Text]"/>
      <dgm:spPr/>
      <dgm:t>
        <a:bodyPr/>
        <a:lstStyle/>
        <a:p>
          <a:r>
            <a:rPr lang="en-US" dirty="0"/>
            <a:t>Triggers</a:t>
          </a:r>
        </a:p>
      </dgm:t>
    </dgm:pt>
    <dgm:pt modelId="{D5C25E30-E0DE-4166-9AE9-E144A51611C3}" type="parTrans" cxnId="{45EBF083-0569-4BFA-BE60-6F35FBB67448}">
      <dgm:prSet/>
      <dgm:spPr/>
      <dgm:t>
        <a:bodyPr/>
        <a:lstStyle/>
        <a:p>
          <a:endParaRPr lang="en-US"/>
        </a:p>
      </dgm:t>
    </dgm:pt>
    <dgm:pt modelId="{57078C4D-01C8-4D3E-9621-FD810D1BA105}" type="sibTrans" cxnId="{45EBF083-0569-4BFA-BE60-6F35FBB67448}">
      <dgm:prSet/>
      <dgm:spPr/>
      <dgm:t>
        <a:bodyPr/>
        <a:lstStyle/>
        <a:p>
          <a:endParaRPr lang="en-US"/>
        </a:p>
      </dgm:t>
    </dgm:pt>
    <dgm:pt modelId="{A402E718-C3C1-4A09-83B2-392D5C97D8EC}">
      <dgm:prSet phldrT="[Text]"/>
      <dgm:spPr/>
      <dgm:t>
        <a:bodyPr/>
        <a:lstStyle/>
        <a:p>
          <a:r>
            <a:rPr lang="en-US" dirty="0"/>
            <a:t>Level 1 or Level 2 Assessment</a:t>
          </a:r>
        </a:p>
      </dgm:t>
    </dgm:pt>
    <dgm:pt modelId="{FD40700F-A3E7-4B0C-84A5-17549FE54553}" type="parTrans" cxnId="{185483A6-F576-494E-9DA1-D32A3F04E91C}">
      <dgm:prSet/>
      <dgm:spPr/>
      <dgm:t>
        <a:bodyPr/>
        <a:lstStyle/>
        <a:p>
          <a:endParaRPr lang="en-US"/>
        </a:p>
      </dgm:t>
    </dgm:pt>
    <dgm:pt modelId="{346191B4-AF89-46EC-A0CA-A54FBC32E8F0}" type="sibTrans" cxnId="{185483A6-F576-494E-9DA1-D32A3F04E91C}">
      <dgm:prSet/>
      <dgm:spPr/>
      <dgm:t>
        <a:bodyPr/>
        <a:lstStyle/>
        <a:p>
          <a:endParaRPr lang="en-US"/>
        </a:p>
      </dgm:t>
    </dgm:pt>
    <dgm:pt modelId="{382A2808-6DDE-495F-AB9C-AE31838FE8AD}">
      <dgm:prSet phldrT="[Text]"/>
      <dgm:spPr/>
      <dgm:t>
        <a:bodyPr/>
        <a:lstStyle/>
        <a:p>
          <a:r>
            <a:rPr lang="en-US" dirty="0"/>
            <a:t>Identify sanitary defects</a:t>
          </a:r>
        </a:p>
      </dgm:t>
    </dgm:pt>
    <dgm:pt modelId="{62BF1A31-6AA4-47FF-8C4C-B0285E48D9FD}" type="parTrans" cxnId="{B01B814D-D61B-4AFC-AEAE-C2C145C7560A}">
      <dgm:prSet/>
      <dgm:spPr/>
      <dgm:t>
        <a:bodyPr/>
        <a:lstStyle/>
        <a:p>
          <a:endParaRPr lang="en-US"/>
        </a:p>
      </dgm:t>
    </dgm:pt>
    <dgm:pt modelId="{7C277356-DB02-4025-BF87-68C49D8B8BDF}" type="sibTrans" cxnId="{B01B814D-D61B-4AFC-AEAE-C2C145C7560A}">
      <dgm:prSet/>
      <dgm:spPr/>
      <dgm:t>
        <a:bodyPr/>
        <a:lstStyle/>
        <a:p>
          <a:endParaRPr lang="en-US"/>
        </a:p>
      </dgm:t>
    </dgm:pt>
    <dgm:pt modelId="{0677F882-EB69-40CB-BD97-F91C4D55C3C1}">
      <dgm:prSet phldrT="[Text]"/>
      <dgm:spPr/>
      <dgm:t>
        <a:bodyPr/>
        <a:lstStyle/>
        <a:p>
          <a:r>
            <a:rPr lang="en-US" dirty="0"/>
            <a:t>Corrective action</a:t>
          </a:r>
        </a:p>
      </dgm:t>
    </dgm:pt>
    <dgm:pt modelId="{C09108E7-A285-4CF9-BF54-97AC95291943}" type="parTrans" cxnId="{06AAB4F0-7D52-46BB-BCCF-56217AE6639C}">
      <dgm:prSet/>
      <dgm:spPr/>
      <dgm:t>
        <a:bodyPr/>
        <a:lstStyle/>
        <a:p>
          <a:endParaRPr lang="en-US"/>
        </a:p>
      </dgm:t>
    </dgm:pt>
    <dgm:pt modelId="{6C7AF7EA-0FAF-4FF2-BE94-6A7E3E08BD9D}" type="sibTrans" cxnId="{06AAB4F0-7D52-46BB-BCCF-56217AE6639C}">
      <dgm:prSet/>
      <dgm:spPr/>
      <dgm:t>
        <a:bodyPr/>
        <a:lstStyle/>
        <a:p>
          <a:endParaRPr lang="en-US"/>
        </a:p>
      </dgm:t>
    </dgm:pt>
    <dgm:pt modelId="{6DFC1492-A5BD-4A3D-BC47-EEBC740DE74F}">
      <dgm:prSet phldrT="[Text]"/>
      <dgm:spPr/>
      <dgm:t>
        <a:bodyPr/>
        <a:lstStyle/>
        <a:p>
          <a:r>
            <a:rPr lang="en-US" dirty="0"/>
            <a:t>Correct sanitary defects</a:t>
          </a:r>
        </a:p>
      </dgm:t>
    </dgm:pt>
    <dgm:pt modelId="{713D1B8D-587C-493A-97E5-0DBF465DF56C}" type="parTrans" cxnId="{78C93F2C-3F82-4783-BCB7-16294A12E731}">
      <dgm:prSet/>
      <dgm:spPr/>
      <dgm:t>
        <a:bodyPr/>
        <a:lstStyle/>
        <a:p>
          <a:endParaRPr lang="en-US"/>
        </a:p>
      </dgm:t>
    </dgm:pt>
    <dgm:pt modelId="{74B6B2B2-41FC-4C11-8460-355E532D93C5}" type="sibTrans" cxnId="{78C93F2C-3F82-4783-BCB7-16294A12E731}">
      <dgm:prSet/>
      <dgm:spPr/>
      <dgm:t>
        <a:bodyPr/>
        <a:lstStyle/>
        <a:p>
          <a:endParaRPr lang="en-US"/>
        </a:p>
      </dgm:t>
    </dgm:pt>
    <dgm:pt modelId="{CCA23F74-CDF1-460A-B55B-FD4C777C40CB}" type="pres">
      <dgm:prSet presAssocID="{09A2772C-282D-4CCC-A696-B773A009F0CD}" presName="rootnode" presStyleCnt="0">
        <dgm:presLayoutVars>
          <dgm:chMax/>
          <dgm:chPref/>
          <dgm:dir/>
          <dgm:animLvl val="lvl"/>
        </dgm:presLayoutVars>
      </dgm:prSet>
      <dgm:spPr/>
      <dgm:t>
        <a:bodyPr/>
        <a:lstStyle/>
        <a:p>
          <a:endParaRPr lang="en-US"/>
        </a:p>
      </dgm:t>
    </dgm:pt>
    <dgm:pt modelId="{03AD40E0-76E6-4040-8A23-6644E273E6D7}" type="pres">
      <dgm:prSet presAssocID="{F2DB4CC5-B182-421C-BD67-DBE28DDFE385}" presName="composite" presStyleCnt="0"/>
      <dgm:spPr/>
    </dgm:pt>
    <dgm:pt modelId="{F3A09DB3-0133-45FA-BA82-1CFABD719683}" type="pres">
      <dgm:prSet presAssocID="{F2DB4CC5-B182-421C-BD67-DBE28DDFE385}" presName="bentUpArrow1" presStyleLbl="alignImgPlace1" presStyleIdx="0" presStyleCnt="2"/>
      <dgm:spPr/>
    </dgm:pt>
    <dgm:pt modelId="{6A125D0C-1102-4A4A-8BAB-CEBCAF5E91DE}" type="pres">
      <dgm:prSet presAssocID="{F2DB4CC5-B182-421C-BD67-DBE28DDFE385}" presName="ParentText" presStyleLbl="node1" presStyleIdx="0" presStyleCnt="3">
        <dgm:presLayoutVars>
          <dgm:chMax val="1"/>
          <dgm:chPref val="1"/>
          <dgm:bulletEnabled val="1"/>
        </dgm:presLayoutVars>
      </dgm:prSet>
      <dgm:spPr/>
      <dgm:t>
        <a:bodyPr/>
        <a:lstStyle/>
        <a:p>
          <a:endParaRPr lang="en-US"/>
        </a:p>
      </dgm:t>
    </dgm:pt>
    <dgm:pt modelId="{22424F90-5894-4DAC-B3E4-2CEF54B26AC3}" type="pres">
      <dgm:prSet presAssocID="{F2DB4CC5-B182-421C-BD67-DBE28DDFE385}" presName="ChildText" presStyleLbl="revTx" presStyleIdx="0" presStyleCnt="3">
        <dgm:presLayoutVars>
          <dgm:chMax val="0"/>
          <dgm:chPref val="0"/>
          <dgm:bulletEnabled val="1"/>
        </dgm:presLayoutVars>
      </dgm:prSet>
      <dgm:spPr/>
      <dgm:t>
        <a:bodyPr/>
        <a:lstStyle/>
        <a:p>
          <a:endParaRPr lang="en-US"/>
        </a:p>
      </dgm:t>
    </dgm:pt>
    <dgm:pt modelId="{7D7A0308-5F8B-40BC-8F48-6C06FD13C101}" type="pres">
      <dgm:prSet presAssocID="{FABC924F-F07A-483B-8A9F-BC2D24921056}" presName="sibTrans" presStyleCnt="0"/>
      <dgm:spPr/>
    </dgm:pt>
    <dgm:pt modelId="{47FAB330-0E8F-40E8-9C69-31125781CD52}" type="pres">
      <dgm:prSet presAssocID="{A402E718-C3C1-4A09-83B2-392D5C97D8EC}" presName="composite" presStyleCnt="0"/>
      <dgm:spPr/>
    </dgm:pt>
    <dgm:pt modelId="{93F7FE89-0202-4E2D-A83E-7B19CA359064}" type="pres">
      <dgm:prSet presAssocID="{A402E718-C3C1-4A09-83B2-392D5C97D8EC}" presName="bentUpArrow1" presStyleLbl="alignImgPlace1" presStyleIdx="1" presStyleCnt="2"/>
      <dgm:spPr/>
    </dgm:pt>
    <dgm:pt modelId="{72049DDA-F5CE-4833-957F-7AE8AE9116BD}" type="pres">
      <dgm:prSet presAssocID="{A402E718-C3C1-4A09-83B2-392D5C97D8EC}" presName="ParentText" presStyleLbl="node1" presStyleIdx="1" presStyleCnt="3">
        <dgm:presLayoutVars>
          <dgm:chMax val="1"/>
          <dgm:chPref val="1"/>
          <dgm:bulletEnabled val="1"/>
        </dgm:presLayoutVars>
      </dgm:prSet>
      <dgm:spPr/>
      <dgm:t>
        <a:bodyPr/>
        <a:lstStyle/>
        <a:p>
          <a:endParaRPr lang="en-US"/>
        </a:p>
      </dgm:t>
    </dgm:pt>
    <dgm:pt modelId="{24295D1B-6C1D-4A19-9F68-8DA0F78B4C49}" type="pres">
      <dgm:prSet presAssocID="{A402E718-C3C1-4A09-83B2-392D5C97D8EC}" presName="ChildText" presStyleLbl="revTx" presStyleIdx="1" presStyleCnt="3">
        <dgm:presLayoutVars>
          <dgm:chMax val="0"/>
          <dgm:chPref val="0"/>
          <dgm:bulletEnabled val="1"/>
        </dgm:presLayoutVars>
      </dgm:prSet>
      <dgm:spPr/>
      <dgm:t>
        <a:bodyPr/>
        <a:lstStyle/>
        <a:p>
          <a:endParaRPr lang="en-US"/>
        </a:p>
      </dgm:t>
    </dgm:pt>
    <dgm:pt modelId="{5A6CB48F-011A-4BBA-B31B-AF1D3BFB5463}" type="pres">
      <dgm:prSet presAssocID="{346191B4-AF89-46EC-A0CA-A54FBC32E8F0}" presName="sibTrans" presStyleCnt="0"/>
      <dgm:spPr/>
    </dgm:pt>
    <dgm:pt modelId="{737691CE-8004-490B-A896-0A6C16E925A8}" type="pres">
      <dgm:prSet presAssocID="{0677F882-EB69-40CB-BD97-F91C4D55C3C1}" presName="composite" presStyleCnt="0"/>
      <dgm:spPr/>
    </dgm:pt>
    <dgm:pt modelId="{FF5F0FB5-F0C1-4370-BCB3-E725E4D19715}" type="pres">
      <dgm:prSet presAssocID="{0677F882-EB69-40CB-BD97-F91C4D55C3C1}" presName="ParentText" presStyleLbl="node1" presStyleIdx="2" presStyleCnt="3">
        <dgm:presLayoutVars>
          <dgm:chMax val="1"/>
          <dgm:chPref val="1"/>
          <dgm:bulletEnabled val="1"/>
        </dgm:presLayoutVars>
      </dgm:prSet>
      <dgm:spPr/>
      <dgm:t>
        <a:bodyPr/>
        <a:lstStyle/>
        <a:p>
          <a:endParaRPr lang="en-US"/>
        </a:p>
      </dgm:t>
    </dgm:pt>
    <dgm:pt modelId="{C9E04054-08FC-4C24-8A45-D44F67D50326}" type="pres">
      <dgm:prSet presAssocID="{0677F882-EB69-40CB-BD97-F91C4D55C3C1}" presName="FinalChildText" presStyleLbl="revTx" presStyleIdx="2" presStyleCnt="3">
        <dgm:presLayoutVars>
          <dgm:chMax val="0"/>
          <dgm:chPref val="0"/>
          <dgm:bulletEnabled val="1"/>
        </dgm:presLayoutVars>
      </dgm:prSet>
      <dgm:spPr/>
      <dgm:t>
        <a:bodyPr/>
        <a:lstStyle/>
        <a:p>
          <a:endParaRPr lang="en-US"/>
        </a:p>
      </dgm:t>
    </dgm:pt>
  </dgm:ptLst>
  <dgm:cxnLst>
    <dgm:cxn modelId="{185483A6-F576-494E-9DA1-D32A3F04E91C}" srcId="{09A2772C-282D-4CCC-A696-B773A009F0CD}" destId="{A402E718-C3C1-4A09-83B2-392D5C97D8EC}" srcOrd="1" destOrd="0" parTransId="{FD40700F-A3E7-4B0C-84A5-17549FE54553}" sibTransId="{346191B4-AF89-46EC-A0CA-A54FBC32E8F0}"/>
    <dgm:cxn modelId="{9335663B-EFC4-4E31-A816-5FE0616C7ABB}" type="presOf" srcId="{F2DB4CC5-B182-421C-BD67-DBE28DDFE385}" destId="{6A125D0C-1102-4A4A-8BAB-CEBCAF5E91DE}" srcOrd="0" destOrd="0" presId="urn:microsoft.com/office/officeart/2005/8/layout/StepDownProcess"/>
    <dgm:cxn modelId="{F4363708-C271-480F-A27E-1B582B912B21}" type="presOf" srcId="{0677F882-EB69-40CB-BD97-F91C4D55C3C1}" destId="{FF5F0FB5-F0C1-4370-BCB3-E725E4D19715}" srcOrd="0" destOrd="0" presId="urn:microsoft.com/office/officeart/2005/8/layout/StepDownProcess"/>
    <dgm:cxn modelId="{3C7AA019-4BF6-4980-AB96-C1BD9BCB492E}" srcId="{09A2772C-282D-4CCC-A696-B773A009F0CD}" destId="{F2DB4CC5-B182-421C-BD67-DBE28DDFE385}" srcOrd="0" destOrd="0" parTransId="{E59180B5-BED3-4851-81C2-86D623BAC99C}" sibTransId="{FABC924F-F07A-483B-8A9F-BC2D24921056}"/>
    <dgm:cxn modelId="{C42E9F55-145D-442A-BEFF-5E81ECEB4815}" type="presOf" srcId="{382A2808-6DDE-495F-AB9C-AE31838FE8AD}" destId="{24295D1B-6C1D-4A19-9F68-8DA0F78B4C49}" srcOrd="0" destOrd="0" presId="urn:microsoft.com/office/officeart/2005/8/layout/StepDownProcess"/>
    <dgm:cxn modelId="{78C93F2C-3F82-4783-BCB7-16294A12E731}" srcId="{0677F882-EB69-40CB-BD97-F91C4D55C3C1}" destId="{6DFC1492-A5BD-4A3D-BC47-EEBC740DE74F}" srcOrd="0" destOrd="0" parTransId="{713D1B8D-587C-493A-97E5-0DBF465DF56C}" sibTransId="{74B6B2B2-41FC-4C11-8460-355E532D93C5}"/>
    <dgm:cxn modelId="{B01B814D-D61B-4AFC-AEAE-C2C145C7560A}" srcId="{A402E718-C3C1-4A09-83B2-392D5C97D8EC}" destId="{382A2808-6DDE-495F-AB9C-AE31838FE8AD}" srcOrd="0" destOrd="0" parTransId="{62BF1A31-6AA4-47FF-8C4C-B0285E48D9FD}" sibTransId="{7C277356-DB02-4025-BF87-68C49D8B8BDF}"/>
    <dgm:cxn modelId="{4BF88A50-D1CB-4122-BB65-3F1DFB65A1EF}" type="presOf" srcId="{09A2772C-282D-4CCC-A696-B773A009F0CD}" destId="{CCA23F74-CDF1-460A-B55B-FD4C777C40CB}" srcOrd="0" destOrd="0" presId="urn:microsoft.com/office/officeart/2005/8/layout/StepDownProcess"/>
    <dgm:cxn modelId="{35EB85AA-76EB-417B-BDD4-843AF6507D24}" type="presOf" srcId="{A402E718-C3C1-4A09-83B2-392D5C97D8EC}" destId="{72049DDA-F5CE-4833-957F-7AE8AE9116BD}" srcOrd="0" destOrd="0" presId="urn:microsoft.com/office/officeart/2005/8/layout/StepDownProcess"/>
    <dgm:cxn modelId="{93D95076-A3F7-4D51-98A7-C72BECF73FCD}" type="presOf" srcId="{FCBFF0C8-6859-4008-B121-857539B8FEAF}" destId="{22424F90-5894-4DAC-B3E4-2CEF54B26AC3}" srcOrd="0" destOrd="0" presId="urn:microsoft.com/office/officeart/2005/8/layout/StepDownProcess"/>
    <dgm:cxn modelId="{45EBF083-0569-4BFA-BE60-6F35FBB67448}" srcId="{F2DB4CC5-B182-421C-BD67-DBE28DDFE385}" destId="{FCBFF0C8-6859-4008-B121-857539B8FEAF}" srcOrd="0" destOrd="0" parTransId="{D5C25E30-E0DE-4166-9AE9-E144A51611C3}" sibTransId="{57078C4D-01C8-4D3E-9621-FD810D1BA105}"/>
    <dgm:cxn modelId="{06AAB4F0-7D52-46BB-BCCF-56217AE6639C}" srcId="{09A2772C-282D-4CCC-A696-B773A009F0CD}" destId="{0677F882-EB69-40CB-BD97-F91C4D55C3C1}" srcOrd="2" destOrd="0" parTransId="{C09108E7-A285-4CF9-BF54-97AC95291943}" sibTransId="{6C7AF7EA-0FAF-4FF2-BE94-6A7E3E08BD9D}"/>
    <dgm:cxn modelId="{B03BE8D5-F19B-48BB-B2EA-8AC3D1F3D98A}" type="presOf" srcId="{6DFC1492-A5BD-4A3D-BC47-EEBC740DE74F}" destId="{C9E04054-08FC-4C24-8A45-D44F67D50326}" srcOrd="0" destOrd="0" presId="urn:microsoft.com/office/officeart/2005/8/layout/StepDownProcess"/>
    <dgm:cxn modelId="{3344B112-F7A6-4F0D-BB86-AD595214B59F}" type="presParOf" srcId="{CCA23F74-CDF1-460A-B55B-FD4C777C40CB}" destId="{03AD40E0-76E6-4040-8A23-6644E273E6D7}" srcOrd="0" destOrd="0" presId="urn:microsoft.com/office/officeart/2005/8/layout/StepDownProcess"/>
    <dgm:cxn modelId="{9E40F265-4E85-48F1-970B-E9BC2DA2A9D4}" type="presParOf" srcId="{03AD40E0-76E6-4040-8A23-6644E273E6D7}" destId="{F3A09DB3-0133-45FA-BA82-1CFABD719683}" srcOrd="0" destOrd="0" presId="urn:microsoft.com/office/officeart/2005/8/layout/StepDownProcess"/>
    <dgm:cxn modelId="{F817475E-54A9-46BC-ACD8-985B39546F9A}" type="presParOf" srcId="{03AD40E0-76E6-4040-8A23-6644E273E6D7}" destId="{6A125D0C-1102-4A4A-8BAB-CEBCAF5E91DE}" srcOrd="1" destOrd="0" presId="urn:microsoft.com/office/officeart/2005/8/layout/StepDownProcess"/>
    <dgm:cxn modelId="{BC732CC6-F36C-4E1A-8E63-E17572F85765}" type="presParOf" srcId="{03AD40E0-76E6-4040-8A23-6644E273E6D7}" destId="{22424F90-5894-4DAC-B3E4-2CEF54B26AC3}" srcOrd="2" destOrd="0" presId="urn:microsoft.com/office/officeart/2005/8/layout/StepDownProcess"/>
    <dgm:cxn modelId="{AC5B9301-0D7C-424E-9CBC-B1B49B56D4A7}" type="presParOf" srcId="{CCA23F74-CDF1-460A-B55B-FD4C777C40CB}" destId="{7D7A0308-5F8B-40BC-8F48-6C06FD13C101}" srcOrd="1" destOrd="0" presId="urn:microsoft.com/office/officeart/2005/8/layout/StepDownProcess"/>
    <dgm:cxn modelId="{F3CD4F75-E8A5-46B2-90A5-47E68790CD76}" type="presParOf" srcId="{CCA23F74-CDF1-460A-B55B-FD4C777C40CB}" destId="{47FAB330-0E8F-40E8-9C69-31125781CD52}" srcOrd="2" destOrd="0" presId="urn:microsoft.com/office/officeart/2005/8/layout/StepDownProcess"/>
    <dgm:cxn modelId="{94059013-B14C-439C-82E4-4539E63D6381}" type="presParOf" srcId="{47FAB330-0E8F-40E8-9C69-31125781CD52}" destId="{93F7FE89-0202-4E2D-A83E-7B19CA359064}" srcOrd="0" destOrd="0" presId="urn:microsoft.com/office/officeart/2005/8/layout/StepDownProcess"/>
    <dgm:cxn modelId="{97063D9A-F002-4EB3-91C5-8BACEF0C2DF6}" type="presParOf" srcId="{47FAB330-0E8F-40E8-9C69-31125781CD52}" destId="{72049DDA-F5CE-4833-957F-7AE8AE9116BD}" srcOrd="1" destOrd="0" presId="urn:microsoft.com/office/officeart/2005/8/layout/StepDownProcess"/>
    <dgm:cxn modelId="{3D9B657B-6133-453E-B472-806081AC2E1D}" type="presParOf" srcId="{47FAB330-0E8F-40E8-9C69-31125781CD52}" destId="{24295D1B-6C1D-4A19-9F68-8DA0F78B4C49}" srcOrd="2" destOrd="0" presId="urn:microsoft.com/office/officeart/2005/8/layout/StepDownProcess"/>
    <dgm:cxn modelId="{C9C3F84C-DD82-4EE8-A7E8-FE4568AD3C13}" type="presParOf" srcId="{CCA23F74-CDF1-460A-B55B-FD4C777C40CB}" destId="{5A6CB48F-011A-4BBA-B31B-AF1D3BFB5463}" srcOrd="3" destOrd="0" presId="urn:microsoft.com/office/officeart/2005/8/layout/StepDownProcess"/>
    <dgm:cxn modelId="{4F7EB8D9-762B-439C-AAAC-C5E6F3257C1D}" type="presParOf" srcId="{CCA23F74-CDF1-460A-B55B-FD4C777C40CB}" destId="{737691CE-8004-490B-A896-0A6C16E925A8}" srcOrd="4" destOrd="0" presId="urn:microsoft.com/office/officeart/2005/8/layout/StepDownProcess"/>
    <dgm:cxn modelId="{37DD554E-4795-4500-9880-B4C677B562F1}" type="presParOf" srcId="{737691CE-8004-490B-A896-0A6C16E925A8}" destId="{FF5F0FB5-F0C1-4370-BCB3-E725E4D19715}" srcOrd="0" destOrd="0" presId="urn:microsoft.com/office/officeart/2005/8/layout/StepDownProcess"/>
    <dgm:cxn modelId="{46B0439F-28E6-4508-8D19-5428A835510F}" type="presParOf" srcId="{737691CE-8004-490B-A896-0A6C16E925A8}" destId="{C9E04054-08FC-4C24-8A45-D44F67D5032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37F76CA-7F6A-4C1F-B030-DBDC3E648B7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8931161C-CCAF-4D9A-BDEB-8C7E97BE434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50876E5-22C5-4CBC-9EA9-638E5052CB8F}" type="datetimeFigureOut">
              <a:rPr lang="en-US"/>
              <a:pPr>
                <a:defRPr/>
              </a:pPr>
              <a:t>7/28/2021</a:t>
            </a:fld>
            <a:endParaRPr lang="en-US"/>
          </a:p>
        </p:txBody>
      </p:sp>
      <p:sp>
        <p:nvSpPr>
          <p:cNvPr id="4" name="Footer Placeholder 3">
            <a:extLst>
              <a:ext uri="{FF2B5EF4-FFF2-40B4-BE49-F238E27FC236}">
                <a16:creationId xmlns:a16="http://schemas.microsoft.com/office/drawing/2014/main" xmlns="" id="{814B1097-9242-4765-923C-ED922F4B1A6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77F495FC-7B74-4387-B05E-E45E92C9269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BB93CAA-929B-4CD7-AAC4-897479BDB11B}" type="slidenum">
              <a:rPr lang="en-US"/>
              <a:pPr>
                <a:defRPr/>
              </a:pPr>
              <a:t>‹#›</a:t>
            </a:fld>
            <a:endParaRPr lang="en-US"/>
          </a:p>
        </p:txBody>
      </p:sp>
    </p:spTree>
    <p:extLst>
      <p:ext uri="{BB962C8B-B14F-4D97-AF65-F5344CB8AC3E}">
        <p14:creationId xmlns:p14="http://schemas.microsoft.com/office/powerpoint/2010/main" val="1944142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852F7EE-7547-461D-AED4-C4BD16A4FE4E}"/>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A72E49C9-B770-42E3-85B5-865D0F9B24FF}"/>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34E103A0-D2F4-4067-A04A-37D3E9E72ADF}" type="datetimeFigureOut">
              <a:rPr lang="en-US"/>
              <a:pPr>
                <a:defRPr/>
              </a:pPr>
              <a:t>7/28/2021</a:t>
            </a:fld>
            <a:endParaRPr lang="en-US"/>
          </a:p>
        </p:txBody>
      </p:sp>
      <p:sp>
        <p:nvSpPr>
          <p:cNvPr id="4" name="Slide Image Placeholder 3">
            <a:extLst>
              <a:ext uri="{FF2B5EF4-FFF2-40B4-BE49-F238E27FC236}">
                <a16:creationId xmlns:a16="http://schemas.microsoft.com/office/drawing/2014/main" xmlns="" id="{4B8ADA71-6360-45A2-95F7-0698C6FB048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xmlns="" id="{39164D5B-585B-4361-BA06-EDF228427B28}"/>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FC830261-4788-4582-B8B3-4F8A7F3B22DE}"/>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42E9A69C-D7AD-4438-B31E-1EBB606CA8C0}"/>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0937EAF5-833A-4902-8E48-9A220085C5FB}" type="slidenum">
              <a:rPr lang="en-US"/>
              <a:pPr>
                <a:defRPr/>
              </a:pPr>
              <a:t>‹#›</a:t>
            </a:fld>
            <a:endParaRPr lang="en-US"/>
          </a:p>
        </p:txBody>
      </p:sp>
    </p:spTree>
    <p:extLst>
      <p:ext uri="{BB962C8B-B14F-4D97-AF65-F5344CB8AC3E}">
        <p14:creationId xmlns:p14="http://schemas.microsoft.com/office/powerpoint/2010/main" val="7346876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xmlns="" id="{C797EFF3-8975-49D0-984A-1DCA5CCF41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A1CE9C62-3769-E94F-85A5-7AFDAD4D2C6A}"/>
              </a:ext>
            </a:extLst>
          </p:cNvPr>
          <p:cNvSpPr>
            <a:spLocks noGrp="1"/>
          </p:cNvSpPr>
          <p:nvPr>
            <p:ph type="body" idx="1"/>
          </p:nvPr>
        </p:nvSpPr>
        <p:spPr/>
        <p:txBody>
          <a:bodyPr/>
          <a:lstStyle/>
          <a:p>
            <a:pPr>
              <a:defRPr/>
            </a:pPr>
            <a:endParaRPr lang="en-US" sz="1500" b="1" dirty="0"/>
          </a:p>
        </p:txBody>
      </p:sp>
      <p:sp>
        <p:nvSpPr>
          <p:cNvPr id="4" name="Slide Number Placeholder 3">
            <a:extLst>
              <a:ext uri="{FF2B5EF4-FFF2-40B4-BE49-F238E27FC236}">
                <a16:creationId xmlns:a16="http://schemas.microsoft.com/office/drawing/2014/main" xmlns="" id="{8115615C-1A64-D54C-8C31-F7C81E967566}"/>
              </a:ext>
            </a:extLst>
          </p:cNvPr>
          <p:cNvSpPr>
            <a:spLocks noGrp="1"/>
          </p:cNvSpPr>
          <p:nvPr>
            <p:ph type="sldNum" sz="quarter" idx="5"/>
          </p:nvPr>
        </p:nvSpPr>
        <p:spPr/>
        <p:txBody>
          <a:bodyPr/>
          <a:lstStyle/>
          <a:p>
            <a:pPr>
              <a:defRPr/>
            </a:pPr>
            <a:fld id="{A3D750E4-E765-41C3-8016-7FB53246DD97}" type="slidenum">
              <a:rPr lang="en-US" smtClean="0"/>
              <a:pPr>
                <a:defRPr/>
              </a:pPr>
              <a:t>1</a:t>
            </a:fld>
            <a:endParaRPr lang="en-US"/>
          </a:p>
        </p:txBody>
      </p:sp>
    </p:spTree>
    <p:extLst>
      <p:ext uri="{BB962C8B-B14F-4D97-AF65-F5344CB8AC3E}">
        <p14:creationId xmlns:p14="http://schemas.microsoft.com/office/powerpoint/2010/main" val="85834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2016D86C-E0BF-4C1F-8437-78AC69C24A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7948BD7B-E41C-4A42-825D-FFDBA125B2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6 pages. Evaluating the same elements, but more in</a:t>
            </a:r>
            <a:r>
              <a:rPr lang="en-US" altLang="en-US" b="0" baseline="0" dirty="0"/>
              <a:t> depth. Can indicate that no sanitary defects or causes for the contamination were found. Corrective action and timeline.</a:t>
            </a:r>
            <a:endParaRPr lang="en-US" altLang="en-US" b="0" dirty="0"/>
          </a:p>
        </p:txBody>
      </p:sp>
      <p:sp>
        <p:nvSpPr>
          <p:cNvPr id="16388" name="Slide Number Placeholder 3">
            <a:extLst>
              <a:ext uri="{FF2B5EF4-FFF2-40B4-BE49-F238E27FC236}">
                <a16:creationId xmlns:a16="http://schemas.microsoft.com/office/drawing/2014/main" xmlns="" id="{77B444A9-29A4-4C40-B15D-4618278929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3BB4A7-39A1-47F4-B801-989665883296}"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357312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309104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90451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D1066662-13D9-4785-B541-DED31F26B9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xmlns="" id="{23555826-9DF2-430C-957B-C45E5A0A44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
        <p:nvSpPr>
          <p:cNvPr id="4" name="Slide Number Placeholder 3">
            <a:extLst>
              <a:ext uri="{FF2B5EF4-FFF2-40B4-BE49-F238E27FC236}">
                <a16:creationId xmlns:a16="http://schemas.microsoft.com/office/drawing/2014/main" xmlns="" id="{0F7598AC-F8EE-AA4B-85FF-209523E60D0C}"/>
              </a:ext>
            </a:extLst>
          </p:cNvPr>
          <p:cNvSpPr>
            <a:spLocks noGrp="1"/>
          </p:cNvSpPr>
          <p:nvPr>
            <p:ph type="sldNum" sz="quarter" idx="5"/>
          </p:nvPr>
        </p:nvSpPr>
        <p:spPr/>
        <p:txBody>
          <a:bodyPr/>
          <a:lstStyle/>
          <a:p>
            <a:pPr>
              <a:defRPr/>
            </a:pPr>
            <a:fld id="{91966637-1E80-4564-A07F-3712268404C3}" type="slidenum">
              <a:rPr lang="en-US" smtClean="0"/>
              <a:pPr>
                <a:defRPr/>
              </a:pPr>
              <a:t>13</a:t>
            </a:fld>
            <a:endParaRPr lang="en-US"/>
          </a:p>
        </p:txBody>
      </p:sp>
    </p:spTree>
    <p:extLst>
      <p:ext uri="{BB962C8B-B14F-4D97-AF65-F5344CB8AC3E}">
        <p14:creationId xmlns:p14="http://schemas.microsoft.com/office/powerpoint/2010/main" val="265577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2</a:t>
            </a:fld>
            <a:endParaRPr lang="en-US" altLang="en-US"/>
          </a:p>
        </p:txBody>
      </p:sp>
    </p:spTree>
    <p:extLst>
      <p:ext uri="{BB962C8B-B14F-4D97-AF65-F5344CB8AC3E}">
        <p14:creationId xmlns:p14="http://schemas.microsoft.com/office/powerpoint/2010/main" val="289531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2016D86C-E0BF-4C1F-8437-78AC69C24A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7948BD7B-E41C-4A42-825D-FFDBA125B2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dirty="0"/>
              <a:t>Public Water systems</a:t>
            </a:r>
            <a:r>
              <a:rPr lang="en-US" altLang="en-US" b="0" baseline="0" dirty="0"/>
              <a:t> that exceed a specified frequency of total coliform positive occurrences in the distribution system must conduct an assessment to determine whether any sanitary defects exist. And if sanitary defects are found, the public water system must complete corrective action. We’re going to go into each of these steps in more depth, but first let’s start with some definitions.</a:t>
            </a:r>
            <a:endParaRPr lang="en-US" altLang="en-US" b="1" dirty="0"/>
          </a:p>
          <a:p>
            <a:pPr eaLnBrk="1" hangingPunct="1">
              <a:spcBef>
                <a:spcPct val="0"/>
              </a:spcBef>
            </a:pPr>
            <a:endParaRPr lang="en-US" altLang="en-US" b="1" dirty="0"/>
          </a:p>
        </p:txBody>
      </p:sp>
      <p:sp>
        <p:nvSpPr>
          <p:cNvPr id="16388" name="Slide Number Placeholder 3">
            <a:extLst>
              <a:ext uri="{FF2B5EF4-FFF2-40B4-BE49-F238E27FC236}">
                <a16:creationId xmlns:a16="http://schemas.microsoft.com/office/drawing/2014/main" xmlns="" id="{77B444A9-29A4-4C40-B15D-4618278929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3BB4A7-39A1-47F4-B801-989665883296}" type="slidenum">
              <a:rPr lang="en-US" altLang="en-US" smtClean="0"/>
              <a:pPr fontAlgn="base">
                <a:spcBef>
                  <a:spcPct val="0"/>
                </a:spcBef>
                <a:spcAft>
                  <a:spcPct val="0"/>
                </a:spcAft>
              </a:pPr>
              <a:t>3</a:t>
            </a:fld>
            <a:endParaRPr lang="en-US" altLang="en-US"/>
          </a:p>
        </p:txBody>
      </p:sp>
    </p:spTree>
    <p:extLst>
      <p:ext uri="{BB962C8B-B14F-4D97-AF65-F5344CB8AC3E}">
        <p14:creationId xmlns:p14="http://schemas.microsoft.com/office/powerpoint/2010/main" val="418360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baseline="0" dirty="0"/>
              <a:t>First, a sanitary defect is a defect that…</a:t>
            </a: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175853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5</a:t>
            </a:fld>
            <a:endParaRPr lang="en-US" altLang="en-US"/>
          </a:p>
        </p:txBody>
      </p:sp>
    </p:spTree>
    <p:extLst>
      <p:ext uri="{BB962C8B-B14F-4D97-AF65-F5344CB8AC3E}">
        <p14:creationId xmlns:p14="http://schemas.microsoft.com/office/powerpoint/2010/main" val="17053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Level 2 assessment may be completed by the operator, as long as the operator did</a:t>
            </a:r>
            <a:r>
              <a:rPr lang="en-US" altLang="en-US" b="1" baseline="0" dirty="0"/>
              <a:t> not conduct a Level 1 assessment for the system in the past 12 months. Otherwise, an FRWA circuit rider could perform the assessment. </a:t>
            </a:r>
          </a:p>
          <a:p>
            <a:pPr defTabSz="888444">
              <a:defRPr/>
            </a:pPr>
            <a:r>
              <a:rPr lang="en-US" dirty="0"/>
              <a:t>State personnel,</a:t>
            </a:r>
          </a:p>
          <a:p>
            <a:pPr defTabSz="888444">
              <a:defRPr/>
            </a:pPr>
            <a:r>
              <a:rPr lang="en-US" dirty="0"/>
              <a:t>An operator certified by the state to operate a system of similar size, type and complexity,</a:t>
            </a:r>
          </a:p>
          <a:p>
            <a:pPr defTabSz="888444">
              <a:defRPr/>
            </a:pPr>
            <a:r>
              <a:rPr lang="en-US" dirty="0"/>
              <a:t>Technical assistance provider such as a circuit rider,</a:t>
            </a:r>
          </a:p>
          <a:p>
            <a:pPr defTabSz="888444">
              <a:defRPr/>
            </a:pPr>
            <a:r>
              <a:rPr lang="en-US" dirty="0"/>
              <a:t>A supervisor or</a:t>
            </a:r>
            <a:r>
              <a:rPr lang="en-US" baseline="0" dirty="0"/>
              <a:t> manager from the water system, supported by other experts or employees of the system, or </a:t>
            </a:r>
          </a:p>
          <a:p>
            <a:pPr defTabSz="888444">
              <a:defRPr/>
            </a:pPr>
            <a:r>
              <a:rPr lang="en-US" baseline="0" dirty="0"/>
              <a:t>A consultant/consulting engineer</a:t>
            </a:r>
          </a:p>
          <a:p>
            <a:pPr eaLnBrk="1" hangingPunct="1">
              <a:spcBef>
                <a:spcPct val="0"/>
              </a:spcBef>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6</a:t>
            </a:fld>
            <a:endParaRPr lang="en-US" altLang="en-US"/>
          </a:p>
        </p:txBody>
      </p:sp>
    </p:spTree>
    <p:extLst>
      <p:ext uri="{BB962C8B-B14F-4D97-AF65-F5344CB8AC3E}">
        <p14:creationId xmlns:p14="http://schemas.microsoft.com/office/powerpoint/2010/main" val="203939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7</a:t>
            </a:fld>
            <a:endParaRPr lang="en-US" altLang="en-US"/>
          </a:p>
        </p:txBody>
      </p:sp>
    </p:spTree>
    <p:extLst>
      <p:ext uri="{BB962C8B-B14F-4D97-AF65-F5344CB8AC3E}">
        <p14:creationId xmlns:p14="http://schemas.microsoft.com/office/powerpoint/2010/main" val="1159655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D33B0041-795C-49F8-8BE4-13C340BDC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CBD1F312-3928-4655-8EB2-D7D2EF999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Level 2 Assessments:</a:t>
            </a:r>
          </a:p>
          <a:p>
            <a:pPr marL="171450" indent="-171450">
              <a:buFont typeface="Arial" panose="020B0604020202020204" pitchFamily="34" charset="0"/>
              <a:buChar char="•"/>
            </a:pPr>
            <a:r>
              <a:rPr lang="en-US" dirty="0"/>
              <a:t>Level 2 must be conducted by a party approved by the state, which is typically going to be either an operator who meets the minimum certification requirements for the system or a Florida rural water circuit rider.</a:t>
            </a:r>
          </a:p>
          <a:p>
            <a:pPr marL="171450" indent="-171450">
              <a:buFont typeface="Arial" panose="020B0604020202020204" pitchFamily="34" charset="0"/>
              <a:buChar char="•"/>
            </a:pPr>
            <a:r>
              <a:rPr lang="en-US" dirty="0"/>
              <a:t>Keep in mind that if an operator completes a level 1 assessment, and a level 2 assessment is triggered within a rolling 12 months, the same operator is not allowed to complete the level 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system must comply with any expedited actions or additional actions required by the </a:t>
            </a:r>
            <a:r>
              <a:rPr lang="en-US" sz="1200" b="0" i="0" u="none" strike="noStrike"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in the case of an </a:t>
            </a:r>
            <a:r>
              <a:rPr lang="en-US" sz="1200" b="0" i="1" kern="1200" dirty="0">
                <a:solidFill>
                  <a:schemeClr val="tx1"/>
                </a:solidFill>
                <a:effectLst/>
                <a:latin typeface="+mn-lt"/>
                <a:ea typeface="+mn-ea"/>
                <a:cs typeface="+mn-cs"/>
              </a:rPr>
              <a:t>E. coli</a:t>
            </a:r>
            <a:r>
              <a:rPr lang="en-US" sz="1200" b="0" i="0" kern="1200" dirty="0">
                <a:solidFill>
                  <a:schemeClr val="tx1"/>
                </a:solidFill>
                <a:effectLst/>
                <a:latin typeface="+mn-lt"/>
                <a:ea typeface="+mn-ea"/>
                <a:cs typeface="+mn-cs"/>
              </a:rPr>
              <a:t> MCL violation.</a:t>
            </a:r>
            <a:endParaRPr lang="en-US" dirty="0"/>
          </a:p>
          <a:p>
            <a:pPr eaLnBrk="1" hangingPunct="1">
              <a:spcBef>
                <a:spcPct val="0"/>
              </a:spcBef>
            </a:pPr>
            <a:endParaRPr lang="en-US" altLang="en-US" b="1" dirty="0"/>
          </a:p>
        </p:txBody>
      </p:sp>
      <p:sp>
        <p:nvSpPr>
          <p:cNvPr id="10244" name="Slide Number Placeholder 3">
            <a:extLst>
              <a:ext uri="{FF2B5EF4-FFF2-40B4-BE49-F238E27FC236}">
                <a16:creationId xmlns:a16="http://schemas.microsoft.com/office/drawing/2014/main" xmlns="" id="{C66C539C-B1C0-469E-A23B-F02A47CA3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E8167C-0421-418D-ADCD-05F734A5B0DB}" type="slidenum">
              <a:rPr lang="en-US" altLang="en-US" smtClean="0"/>
              <a:pPr fontAlgn="base">
                <a:spcBef>
                  <a:spcPct val="0"/>
                </a:spcBef>
                <a:spcAft>
                  <a:spcPct val="0"/>
                </a:spcAft>
              </a:pPr>
              <a:t>8</a:t>
            </a:fld>
            <a:endParaRPr lang="en-US" altLang="en-US"/>
          </a:p>
        </p:txBody>
      </p:sp>
    </p:spTree>
    <p:extLst>
      <p:ext uri="{BB962C8B-B14F-4D97-AF65-F5344CB8AC3E}">
        <p14:creationId xmlns:p14="http://schemas.microsoft.com/office/powerpoint/2010/main" val="1890171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2016D86C-E0BF-4C1F-8437-78AC69C24A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7948BD7B-E41C-4A42-825D-FFDBA125B2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4 pages. Sampling sites, sampling protocol, treatment process, distribution</a:t>
            </a:r>
            <a:r>
              <a:rPr lang="en-US" altLang="en-US" b="0" baseline="0" dirty="0"/>
              <a:t> system, storage tanks, sources. Can indicate that no sanitary defects or causes for the contamination were found. Corrective action and timeline.</a:t>
            </a:r>
            <a:endParaRPr lang="en-US" altLang="en-US" b="0" dirty="0"/>
          </a:p>
        </p:txBody>
      </p:sp>
      <p:sp>
        <p:nvSpPr>
          <p:cNvPr id="16388" name="Slide Number Placeholder 3">
            <a:extLst>
              <a:ext uri="{FF2B5EF4-FFF2-40B4-BE49-F238E27FC236}">
                <a16:creationId xmlns:a16="http://schemas.microsoft.com/office/drawing/2014/main" xmlns="" id="{77B444A9-29A4-4C40-B15D-4618278929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3BB4A7-39A1-47F4-B801-989665883296}"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3424296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xmlns="" id="{CEDB0408-5D09-473C-879A-EDA095EBDC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xmlns="" id="{30A47094-6556-4DDB-9EE1-E92BDA162F05}"/>
              </a:ext>
            </a:extLst>
          </p:cNvPr>
          <p:cNvGrpSpPr>
            <a:grpSpLocks/>
          </p:cNvGrpSpPr>
          <p:nvPr userDrawn="1"/>
        </p:nvGrpSpPr>
        <p:grpSpPr bwMode="auto">
          <a:xfrm>
            <a:off x="782638" y="-144463"/>
            <a:ext cx="1016000" cy="1536701"/>
            <a:chOff x="782638" y="-144463"/>
            <a:chExt cx="1016000" cy="1536701"/>
          </a:xfrm>
        </p:grpSpPr>
        <p:sp>
          <p:nvSpPr>
            <p:cNvPr id="5" name="Freeform 14">
              <a:extLst>
                <a:ext uri="{FF2B5EF4-FFF2-40B4-BE49-F238E27FC236}">
                  <a16:creationId xmlns:a16="http://schemas.microsoft.com/office/drawing/2014/main" xmlns="" id="{7B4805B7-768A-4456-85C0-99455A8A320C}"/>
                </a:ext>
                <a:ext uri="{C183D7F6-B498-43B3-948B-1728B52AA6E4}">
                  <adec:decorative xmlns:adec="http://schemas.microsoft.com/office/drawing/2017/decorative" xmlns=""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4" descr="Florida Department of Environmental Protection Logo">
              <a:extLst>
                <a:ext uri="{FF2B5EF4-FFF2-40B4-BE49-F238E27FC236}">
                  <a16:creationId xmlns:a16="http://schemas.microsoft.com/office/drawing/2014/main" xmlns="" id="{6EBEA62F-0584-44B5-BFE2-5468AA83E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ontent Placeholder 2">
            <a:extLst>
              <a:ext uri="{FF2B5EF4-FFF2-40B4-BE49-F238E27FC236}">
                <a16:creationId xmlns:a16="http://schemas.microsoft.com/office/drawing/2014/main" xmlns="" id="{06CDB77F-B982-324E-961F-B62F9D99A8AD}"/>
              </a:ext>
            </a:extLst>
          </p:cNvPr>
          <p:cNvSpPr>
            <a:spLocks noGrp="1"/>
          </p:cNvSpPr>
          <p:nvPr>
            <p:ph idx="1"/>
          </p:nvPr>
        </p:nvSpPr>
        <p:spPr>
          <a:xfrm>
            <a:off x="838200" y="2874723"/>
            <a:ext cx="10515600"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94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A0DF1D36-8B6D-4BD6-BEF1-6BA82DAE5080}"/>
              </a:ext>
            </a:extLst>
          </p:cNvPr>
          <p:cNvGrpSpPr>
            <a:grpSpLocks/>
          </p:cNvGrpSpPr>
          <p:nvPr userDrawn="1"/>
        </p:nvGrpSpPr>
        <p:grpSpPr bwMode="auto">
          <a:xfrm>
            <a:off x="782638" y="-144463"/>
            <a:ext cx="1016000" cy="1536701"/>
            <a:chOff x="782638" y="-144463"/>
            <a:chExt cx="1016000" cy="1536701"/>
          </a:xfrm>
        </p:grpSpPr>
        <p:sp>
          <p:nvSpPr>
            <p:cNvPr id="4" name="Freeform 14">
              <a:extLst>
                <a:ext uri="{FF2B5EF4-FFF2-40B4-BE49-F238E27FC236}">
                  <a16:creationId xmlns:a16="http://schemas.microsoft.com/office/drawing/2014/main" xmlns="" id="{05751AE4-1975-4A8F-BD35-5EFD3B002402}"/>
                </a:ext>
                <a:ext uri="{C183D7F6-B498-43B3-948B-1728B52AA6E4}">
                  <adec:decorative xmlns:adec="http://schemas.microsoft.com/office/drawing/2017/decorative" xmlns=""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68B1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14" descr="Florida Department of Environmental Protection Logo">
              <a:extLst>
                <a:ext uri="{FF2B5EF4-FFF2-40B4-BE49-F238E27FC236}">
                  <a16:creationId xmlns:a16="http://schemas.microsoft.com/office/drawing/2014/main" xmlns="" id="{5C05981A-3C0D-49D7-BBA1-A7647FA73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2">
            <a:extLst>
              <a:ext uri="{FF2B5EF4-FFF2-40B4-BE49-F238E27FC236}">
                <a16:creationId xmlns:a16="http://schemas.microsoft.com/office/drawing/2014/main" xmlns="" id="{AD74E2BD-A94E-0B47-919D-AB011C614B2C}"/>
              </a:ext>
            </a:extLst>
          </p:cNvPr>
          <p:cNvSpPr>
            <a:spLocks noGrp="1"/>
          </p:cNvSpPr>
          <p:nvPr>
            <p:ph idx="1"/>
          </p:nvPr>
        </p:nvSpPr>
        <p:spPr>
          <a:xfrm>
            <a:off x="815975" y="2874723"/>
            <a:ext cx="10537825"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41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xmlns="" id="{E06B9B27-6F5C-480D-B9B8-FC3E41EDE0AD}"/>
              </a:ext>
            </a:extLst>
          </p:cNvPr>
          <p:cNvGrpSpPr>
            <a:grpSpLocks/>
          </p:cNvGrpSpPr>
          <p:nvPr userDrawn="1"/>
        </p:nvGrpSpPr>
        <p:grpSpPr bwMode="auto">
          <a:xfrm>
            <a:off x="782638" y="-144463"/>
            <a:ext cx="1016000" cy="1536701"/>
            <a:chOff x="782638" y="-144463"/>
            <a:chExt cx="1016000" cy="1536701"/>
          </a:xfrm>
        </p:grpSpPr>
        <p:sp>
          <p:nvSpPr>
            <p:cNvPr id="7" name="Freeform 14">
              <a:extLst>
                <a:ext uri="{FF2B5EF4-FFF2-40B4-BE49-F238E27FC236}">
                  <a16:creationId xmlns:a16="http://schemas.microsoft.com/office/drawing/2014/main" xmlns="" id="{EE34F613-B5A4-49DD-AF0A-6E7FDA6B7787}"/>
                </a:ext>
                <a:ext uri="{C183D7F6-B498-43B3-948B-1728B52AA6E4}">
                  <adec:decorative xmlns:adec="http://schemas.microsoft.com/office/drawing/2017/decorative" xmlns=""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68B1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4" descr="Florida Department of Environmental Protection Logo">
              <a:extLst>
                <a:ext uri="{FF2B5EF4-FFF2-40B4-BE49-F238E27FC236}">
                  <a16:creationId xmlns:a16="http://schemas.microsoft.com/office/drawing/2014/main" xmlns="" id="{860DD4A9-295B-403E-8F97-0E65DF4A5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ontent Placeholder 2">
            <a:extLst>
              <a:ext uri="{FF2B5EF4-FFF2-40B4-BE49-F238E27FC236}">
                <a16:creationId xmlns:a16="http://schemas.microsoft.com/office/drawing/2014/main" xmlns="" id="{377856A5-2186-D247-B15A-B3322FEFA4CD}"/>
              </a:ext>
            </a:extLst>
          </p:cNvPr>
          <p:cNvSpPr>
            <a:spLocks noGrp="1"/>
          </p:cNvSpPr>
          <p:nvPr>
            <p:ph idx="1"/>
          </p:nvPr>
        </p:nvSpPr>
        <p:spPr>
          <a:xfrm>
            <a:off x="838200" y="2874723"/>
            <a:ext cx="10515600"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xmlns="" id="{8E7AC414-BBEC-1041-97FF-D199A993D3BF}"/>
              </a:ext>
            </a:extLst>
          </p:cNvPr>
          <p:cNvSpPr>
            <a:spLocks noGrp="1" noChangeArrowheads="1"/>
          </p:cNvSpPr>
          <p:nvPr>
            <p:ph type="title"/>
          </p:nvPr>
        </p:nvSpPr>
        <p:spPr bwMode="auto">
          <a:xfrm>
            <a:off x="2031274" y="365125"/>
            <a:ext cx="932252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Click to edit Master title style</a:t>
            </a:r>
          </a:p>
        </p:txBody>
      </p:sp>
    </p:spTree>
    <p:extLst>
      <p:ext uri="{BB962C8B-B14F-4D97-AF65-F5344CB8AC3E}">
        <p14:creationId xmlns:p14="http://schemas.microsoft.com/office/powerpoint/2010/main" val="419041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770" y="365125"/>
            <a:ext cx="9427029" cy="1325563"/>
          </a:xfrm>
          <a:prstGeom prst="rect">
            <a:avLst/>
          </a:prstGeom>
        </p:spPr>
        <p:txBody>
          <a:bodyPr/>
          <a:lstStyle>
            <a:lvl1pPr>
              <a:defRPr b="1" i="0">
                <a:latin typeface="Franklin Gothic Demi Cond" panose="020B06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a:latin typeface="Franklin Gothic Medium Cond" panose="020B0606030402020204" pitchFamily="34" charset="0"/>
              </a:defRPr>
            </a:lvl1pPr>
            <a:lvl2pPr>
              <a:defRPr b="0" i="0">
                <a:latin typeface="Franklin Gothic Medium Cond" panose="020B0606030402020204" pitchFamily="34" charset="0"/>
              </a:defRPr>
            </a:lvl2pPr>
            <a:lvl3pPr>
              <a:defRPr b="0" i="0">
                <a:latin typeface="Franklin Gothic Medium Cond" panose="020B0606030402020204" pitchFamily="34" charset="0"/>
              </a:defRPr>
            </a:lvl3pPr>
            <a:lvl4pPr>
              <a:defRPr b="0" i="0">
                <a:latin typeface="Franklin Gothic Medium Cond" panose="020B0606030402020204" pitchFamily="34" charset="0"/>
              </a:defRPr>
            </a:lvl4pPr>
            <a:lvl5pPr>
              <a:defRPr b="0" i="0">
                <a:latin typeface="Franklin Gothic Medium Cond" panose="020B06060304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b="0" i="0">
                <a:latin typeface="Franklin Gothic Medium Cond" panose="020B0606030402020204" pitchFamily="34" charset="0"/>
              </a:defRPr>
            </a:lvl1pPr>
            <a:lvl2pPr>
              <a:defRPr b="0" i="0">
                <a:latin typeface="Franklin Gothic Medium Cond" panose="020B0606030402020204" pitchFamily="34" charset="0"/>
              </a:defRPr>
            </a:lvl2pPr>
            <a:lvl3pPr>
              <a:defRPr b="0" i="0">
                <a:latin typeface="Franklin Gothic Medium Cond" panose="020B0606030402020204" pitchFamily="34" charset="0"/>
              </a:defRPr>
            </a:lvl3pPr>
            <a:lvl4pPr>
              <a:defRPr b="0" i="0">
                <a:latin typeface="Franklin Gothic Medium Cond" panose="020B0606030402020204" pitchFamily="34" charset="0"/>
              </a:defRPr>
            </a:lvl4pPr>
            <a:lvl5pPr>
              <a:defRPr b="0" i="0">
                <a:latin typeface="Franklin Gothic Medium Cond" panose="020B06060304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11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B36AB57-4B29-1046-84F6-7062AE51E543}"/>
              </a:ext>
            </a:extLst>
          </p:cNvPr>
          <p:cNvSpPr>
            <a:spLocks noGrp="1"/>
          </p:cNvSpPr>
          <p:nvPr>
            <p:ph type="title"/>
          </p:nvPr>
        </p:nvSpPr>
        <p:spPr>
          <a:xfrm>
            <a:off x="1848394" y="365125"/>
            <a:ext cx="9505406" cy="1325563"/>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xmlns="" id="{66B91E83-B66C-E346-93C3-0E143847EFBA}"/>
              </a:ext>
            </a:extLst>
          </p:cNvPr>
          <p:cNvSpPr>
            <a:spLocks noGrp="1"/>
          </p:cNvSpPr>
          <p:nvPr>
            <p:ph idx="1"/>
          </p:nvPr>
        </p:nvSpPr>
        <p:spPr>
          <a:xfrm>
            <a:off x="838200" y="2874723"/>
            <a:ext cx="10515600"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72026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2BD978D-B68A-4CE8-9183-08E4C980A3CD}"/>
              </a:ext>
            </a:extLst>
          </p:cNvPr>
          <p:cNvSpPr>
            <a:spLocks noGrp="1" noChangeArrowheads="1"/>
          </p:cNvSpPr>
          <p:nvPr>
            <p:ph type="title"/>
          </p:nvPr>
        </p:nvSpPr>
        <p:spPr bwMode="auto">
          <a:xfrm>
            <a:off x="2032000" y="365125"/>
            <a:ext cx="9321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4A5948B0-E72B-4F47-ABE6-FE16766ECF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4">
            <a:extLst>
              <a:ext uri="{FF2B5EF4-FFF2-40B4-BE49-F238E27FC236}">
                <a16:creationId xmlns:a16="http://schemas.microsoft.com/office/drawing/2014/main" xmlns="" id="{3B182065-710E-45E2-848D-068BD9A63948}"/>
              </a:ext>
            </a:extLst>
          </p:cNvPr>
          <p:cNvGrpSpPr>
            <a:grpSpLocks/>
          </p:cNvGrpSpPr>
          <p:nvPr userDrawn="1"/>
        </p:nvGrpSpPr>
        <p:grpSpPr bwMode="auto">
          <a:xfrm>
            <a:off x="782638" y="-144463"/>
            <a:ext cx="1016000" cy="1536701"/>
            <a:chOff x="782638" y="-144463"/>
            <a:chExt cx="1016000" cy="1536701"/>
          </a:xfrm>
        </p:grpSpPr>
        <p:sp>
          <p:nvSpPr>
            <p:cNvPr id="5" name="Freeform 14">
              <a:extLst>
                <a:ext uri="{FF2B5EF4-FFF2-40B4-BE49-F238E27FC236}">
                  <a16:creationId xmlns:a16="http://schemas.microsoft.com/office/drawing/2014/main" xmlns="" id="{D9C88E8E-A7FE-D946-9A9A-FDCC52D39A47}"/>
                </a:ext>
                <a:ext uri="{C183D7F6-B498-43B3-948B-1728B52AA6E4}">
                  <adec:decorative xmlns:adec="http://schemas.microsoft.com/office/drawing/2017/decorative" xmlns=""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68B1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30" name="Picture 14" descr="Florida Department of Environmental Protection Logo">
              <a:extLst>
                <a:ext uri="{FF2B5EF4-FFF2-40B4-BE49-F238E27FC236}">
                  <a16:creationId xmlns:a16="http://schemas.microsoft.com/office/drawing/2014/main" xmlns="" id="{3EC7D972-D66E-4CEE-8C50-2DC02BA75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19" r:id="rId4"/>
    <p:sldLayoutId id="2147483720" r:id="rId5"/>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Franklin Gothic Demi Cond" panose="020B0603020102020204" pitchFamily="34" charset="0"/>
          <a:ea typeface="+mj-ea"/>
          <a:cs typeface="+mj-cs"/>
        </a:defRPr>
      </a:lvl1pPr>
      <a:lvl2pPr algn="l" rtl="0" eaLnBrk="0" fontAlgn="base" hangingPunct="0">
        <a:lnSpc>
          <a:spcPct val="90000"/>
        </a:lnSpc>
        <a:spcBef>
          <a:spcPct val="0"/>
        </a:spcBef>
        <a:spcAft>
          <a:spcPct val="0"/>
        </a:spcAft>
        <a:defRPr sz="4400" b="1">
          <a:solidFill>
            <a:schemeClr val="tx1"/>
          </a:solidFill>
          <a:latin typeface="Franklin Gothic Demi Cond" panose="020B0603020102020204" pitchFamily="34" charset="0"/>
        </a:defRPr>
      </a:lvl2pPr>
      <a:lvl3pPr algn="l" rtl="0" eaLnBrk="0" fontAlgn="base" hangingPunct="0">
        <a:lnSpc>
          <a:spcPct val="90000"/>
        </a:lnSpc>
        <a:spcBef>
          <a:spcPct val="0"/>
        </a:spcBef>
        <a:spcAft>
          <a:spcPct val="0"/>
        </a:spcAft>
        <a:defRPr sz="4400" b="1">
          <a:solidFill>
            <a:schemeClr val="tx1"/>
          </a:solidFill>
          <a:latin typeface="Franklin Gothic Demi Cond" panose="020B0603020102020204" pitchFamily="34" charset="0"/>
        </a:defRPr>
      </a:lvl3pPr>
      <a:lvl4pPr algn="l" rtl="0" eaLnBrk="0" fontAlgn="base" hangingPunct="0">
        <a:lnSpc>
          <a:spcPct val="90000"/>
        </a:lnSpc>
        <a:spcBef>
          <a:spcPct val="0"/>
        </a:spcBef>
        <a:spcAft>
          <a:spcPct val="0"/>
        </a:spcAft>
        <a:defRPr sz="4400" b="1">
          <a:solidFill>
            <a:schemeClr val="tx1"/>
          </a:solidFill>
          <a:latin typeface="Franklin Gothic Demi Cond" panose="020B0603020102020204" pitchFamily="34" charset="0"/>
        </a:defRPr>
      </a:lvl4pPr>
      <a:lvl5pPr algn="l" rtl="0" eaLnBrk="0" fontAlgn="base" hangingPunct="0">
        <a:lnSpc>
          <a:spcPct val="90000"/>
        </a:lnSpc>
        <a:spcBef>
          <a:spcPct val="0"/>
        </a:spcBef>
        <a:spcAft>
          <a:spcPct val="0"/>
        </a:spcAft>
        <a:defRPr sz="4400" b="1">
          <a:solidFill>
            <a:schemeClr val="tx1"/>
          </a:solidFill>
          <a:latin typeface="Franklin Gothic Demi Cond" panose="020B06030201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Franklin Gothic Medium Cond" panose="020B06060304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Franklin Gothic Medium Cond" panose="020B06060304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Franklin Gothic Medium Cond" panose="020B06060304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Medium Cond" panose="020B06060304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6" descr="Picture of shady spring run with trees hanging over the water.">
            <a:extLst>
              <a:ext uri="{FF2B5EF4-FFF2-40B4-BE49-F238E27FC236}">
                <a16:creationId xmlns:a16="http://schemas.microsoft.com/office/drawing/2014/main" xmlns="" id="{0ED4DB9A-E5B0-444B-AAC6-2649FF303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Slide Number Placeholder 3">
            <a:extLst>
              <a:ext uri="{FF2B5EF4-FFF2-40B4-BE49-F238E27FC236}">
                <a16:creationId xmlns:a16="http://schemas.microsoft.com/office/drawing/2014/main" xmlns="" id="{1458FC1F-ED42-418F-A595-66EC71D884D9}"/>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nSpc>
                <a:spcPct val="100000"/>
              </a:lnSpc>
              <a:spcBef>
                <a:spcPct val="0"/>
              </a:spcBef>
              <a:buFontTx/>
              <a:buNone/>
            </a:pPr>
            <a:fld id="{CE9ACBC6-564B-497D-9789-E655CE5A4F9C}" type="slidenum">
              <a:rPr lang="en-US" altLang="en-US" sz="1800">
                <a:latin typeface="Calibri" panose="020F0502020204030204" pitchFamily="34" charset="0"/>
              </a:rPr>
              <a:pPr>
                <a:lnSpc>
                  <a:spcPct val="100000"/>
                </a:lnSpc>
                <a:spcBef>
                  <a:spcPct val="0"/>
                </a:spcBef>
                <a:buFontTx/>
                <a:buNone/>
              </a:pPr>
              <a:t>1</a:t>
            </a:fld>
            <a:endParaRPr lang="en-US" altLang="en-US" sz="1800">
              <a:latin typeface="Calibri" panose="020F0502020204030204" pitchFamily="34" charset="0"/>
            </a:endParaRPr>
          </a:p>
        </p:txBody>
      </p:sp>
      <p:grpSp>
        <p:nvGrpSpPr>
          <p:cNvPr id="7172" name="Group 1">
            <a:extLst>
              <a:ext uri="{FF2B5EF4-FFF2-40B4-BE49-F238E27FC236}">
                <a16:creationId xmlns:a16="http://schemas.microsoft.com/office/drawing/2014/main" xmlns="" id="{3A12EFBC-CA99-46CC-A29F-9E677F9B170E}"/>
              </a:ext>
            </a:extLst>
          </p:cNvPr>
          <p:cNvGrpSpPr>
            <a:grpSpLocks/>
          </p:cNvGrpSpPr>
          <p:nvPr/>
        </p:nvGrpSpPr>
        <p:grpSpPr bwMode="auto">
          <a:xfrm>
            <a:off x="782638" y="-144463"/>
            <a:ext cx="1016000" cy="1536701"/>
            <a:chOff x="782638" y="-144463"/>
            <a:chExt cx="1016000" cy="1536701"/>
          </a:xfrm>
        </p:grpSpPr>
        <p:sp>
          <p:nvSpPr>
            <p:cNvPr id="14" name="Freeform 14">
              <a:extLst>
                <a:ext uri="{FF2B5EF4-FFF2-40B4-BE49-F238E27FC236}">
                  <a16:creationId xmlns:a16="http://schemas.microsoft.com/office/drawing/2014/main" xmlns="" id="{7F42B832-123A-4D33-9A4C-1BAAF96FC529}"/>
                </a:ext>
                <a:ext uri="{C183D7F6-B498-43B3-948B-1728B52AA6E4}">
                  <adec:decorative xmlns:adec="http://schemas.microsoft.com/office/drawing/2017/decorative" xmlns=""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175" name="Picture 14" descr="Florida Department of Environmental Protection Logo">
              <a:extLst>
                <a:ext uri="{FF2B5EF4-FFF2-40B4-BE49-F238E27FC236}">
                  <a16:creationId xmlns:a16="http://schemas.microsoft.com/office/drawing/2014/main" xmlns="" id="{C550110B-192A-475B-99A8-918B56BE6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TextBox 1">
            <a:extLst>
              <a:ext uri="{FF2B5EF4-FFF2-40B4-BE49-F238E27FC236}">
                <a16:creationId xmlns:a16="http://schemas.microsoft.com/office/drawing/2014/main" xmlns="" id="{151A9241-4D2A-40A9-97C7-10F0D226FECB}"/>
              </a:ext>
            </a:extLst>
          </p:cNvPr>
          <p:cNvSpPr txBox="1">
            <a:spLocks noChangeArrowheads="1"/>
          </p:cNvSpPr>
          <p:nvPr/>
        </p:nvSpPr>
        <p:spPr bwMode="auto">
          <a:xfrm>
            <a:off x="1090612" y="1182231"/>
            <a:ext cx="100107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a:lnSpc>
                <a:spcPct val="100000"/>
              </a:lnSpc>
              <a:spcBef>
                <a:spcPct val="0"/>
              </a:spcBef>
              <a:buFontTx/>
              <a:buNone/>
            </a:pPr>
            <a:r>
              <a:rPr lang="en-US" altLang="en-US" sz="7000" b="1" dirty="0">
                <a:solidFill>
                  <a:schemeClr val="bg1"/>
                </a:solidFill>
                <a:latin typeface="Franklin Gothic Demi Cond" panose="020B0706030402020204" pitchFamily="34" charset="0"/>
              </a:rPr>
              <a:t>Level 1 and Level 2 Assessments</a:t>
            </a:r>
          </a:p>
        </p:txBody>
      </p:sp>
      <p:sp>
        <p:nvSpPr>
          <p:cNvPr id="2" name="TextBox 1"/>
          <p:cNvSpPr txBox="1"/>
          <p:nvPr/>
        </p:nvSpPr>
        <p:spPr>
          <a:xfrm>
            <a:off x="1203442" y="3826401"/>
            <a:ext cx="9581370" cy="1569660"/>
          </a:xfrm>
          <a:prstGeom prst="rect">
            <a:avLst/>
          </a:prstGeom>
          <a:noFill/>
        </p:spPr>
        <p:txBody>
          <a:bodyPr wrap="square" rtlCol="0">
            <a:spAutoFit/>
          </a:bodyPr>
          <a:lstStyle/>
          <a:p>
            <a:pPr algn="ctr"/>
            <a:r>
              <a:rPr lang="en-US" sz="3200" b="1" dirty="0">
                <a:solidFill>
                  <a:schemeClr val="bg1"/>
                </a:solidFill>
                <a:latin typeface="Franklin Gothic Demi" panose="020B0703020102020204" pitchFamily="34" charset="0"/>
              </a:rPr>
              <a:t>Amada Fernandez</a:t>
            </a:r>
          </a:p>
          <a:p>
            <a:pPr algn="ctr"/>
            <a:r>
              <a:rPr lang="en-US" sz="3200" b="1" dirty="0">
                <a:solidFill>
                  <a:schemeClr val="bg1"/>
                </a:solidFill>
                <a:latin typeface="Franklin Gothic Demi" panose="020B0703020102020204" pitchFamily="34" charset="0"/>
              </a:rPr>
              <a:t>Florida Department of Environmental Protection</a:t>
            </a:r>
          </a:p>
          <a:p>
            <a:pPr algn="ctr"/>
            <a:r>
              <a:rPr lang="en-US" sz="3200" b="1" dirty="0">
                <a:solidFill>
                  <a:schemeClr val="bg1"/>
                </a:solidFill>
                <a:latin typeface="Franklin Gothic Demi" panose="020B0703020102020204" pitchFamily="34" charset="0"/>
              </a:rPr>
              <a:t>August 2021</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2">
            <a:extLst>
              <a:ext uri="{FF2B5EF4-FFF2-40B4-BE49-F238E27FC236}">
                <a16:creationId xmlns:a16="http://schemas.microsoft.com/office/drawing/2014/main" xmlns="" id="{3368DBDD-D1C7-AA41-837B-763544321FF3}"/>
              </a:ext>
            </a:extLst>
          </p:cNvPr>
          <p:cNvSpPr txBox="1">
            <a:spLocks noChangeArrowheads="1"/>
          </p:cNvSpPr>
          <p:nvPr/>
        </p:nvSpPr>
        <p:spPr bwMode="auto">
          <a:xfrm>
            <a:off x="4130358" y="200266"/>
            <a:ext cx="392737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eaLnBrk="1" hangingPunct="1">
              <a:lnSpc>
                <a:spcPct val="100000"/>
              </a:lnSpc>
              <a:spcBef>
                <a:spcPct val="0"/>
              </a:spcBef>
              <a:buFontTx/>
              <a:buNone/>
              <a:defRPr/>
            </a:pPr>
            <a:r>
              <a:rPr lang="en-US" altLang="en-US" sz="3600" b="1" dirty="0">
                <a:solidFill>
                  <a:schemeClr val="accent1">
                    <a:lumMod val="50000"/>
                  </a:schemeClr>
                </a:solidFill>
                <a:latin typeface="Franklin Gothic Demi" panose="020B0703020102020204" pitchFamily="34" charset="0"/>
                <a:ea typeface="League Gothic" pitchFamily="2" charset="77"/>
                <a:cs typeface="League Gothic" pitchFamily="2" charset="77"/>
              </a:rPr>
              <a:t>Level 2 Assessment </a:t>
            </a:r>
          </a:p>
          <a:p>
            <a:pPr algn="ctr" eaLnBrk="1" hangingPunct="1">
              <a:lnSpc>
                <a:spcPct val="100000"/>
              </a:lnSpc>
              <a:spcBef>
                <a:spcPct val="0"/>
              </a:spcBef>
              <a:buFontTx/>
              <a:buNone/>
              <a:defRPr/>
            </a:pPr>
            <a:r>
              <a:rPr lang="en-US" altLang="en-US" sz="3600" b="1" dirty="0">
                <a:solidFill>
                  <a:schemeClr val="accent1">
                    <a:lumMod val="50000"/>
                  </a:schemeClr>
                </a:solidFill>
                <a:latin typeface="Franklin Gothic Demi" panose="020B0703020102020204" pitchFamily="34" charset="0"/>
                <a:ea typeface="League Gothic" pitchFamily="2" charset="77"/>
                <a:cs typeface="League Gothic" pitchFamily="2" charset="77"/>
              </a:rPr>
              <a:t>Form</a:t>
            </a:r>
          </a:p>
        </p:txBody>
      </p:sp>
      <p:pic>
        <p:nvPicPr>
          <p:cNvPr id="5" name="Picture 4"/>
          <p:cNvPicPr>
            <a:picLocks noChangeAspect="1"/>
          </p:cNvPicPr>
          <p:nvPr/>
        </p:nvPicPr>
        <p:blipFill>
          <a:blip r:embed="rId3"/>
          <a:stretch>
            <a:fillRect/>
          </a:stretch>
        </p:blipFill>
        <p:spPr>
          <a:xfrm>
            <a:off x="0" y="0"/>
            <a:ext cx="3993083" cy="4973934"/>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045103" y="2144033"/>
            <a:ext cx="3736130" cy="4794786"/>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3740027" y="2135981"/>
            <a:ext cx="3715304" cy="4767289"/>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6590410" y="2135981"/>
            <a:ext cx="3729201" cy="4802838"/>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8195006" y="0"/>
            <a:ext cx="3996994" cy="5114611"/>
          </a:xfrm>
          <a:prstGeom prst="rect">
            <a:avLst/>
          </a:prstGeom>
          <a:ln>
            <a:solidFill>
              <a:schemeClr val="tx1"/>
            </a:solidFill>
          </a:ln>
        </p:spPr>
      </p:pic>
    </p:spTree>
    <p:extLst>
      <p:ext uri="{BB962C8B-B14F-4D97-AF65-F5344CB8AC3E}">
        <p14:creationId xmlns:p14="http://schemas.microsoft.com/office/powerpoint/2010/main" val="12840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854636" y="4972"/>
            <a:ext cx="81486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Assessments and Corrective Action</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296762" y="2698789"/>
            <a:ext cx="1189523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defRPr/>
            </a:pPr>
            <a:r>
              <a:rPr lang="en-US" sz="3200" dirty="0">
                <a:solidFill>
                  <a:schemeClr val="accent6">
                    <a:lumMod val="50000"/>
                  </a:schemeClr>
                </a:solidFill>
              </a:rPr>
              <a:t>Assessment must include:</a:t>
            </a:r>
          </a:p>
          <a:p>
            <a:pPr marL="1200150" lvl="1" indent="-457200" eaLnBrk="1" hangingPunct="1">
              <a:lnSpc>
                <a:spcPct val="100000"/>
              </a:lnSpc>
              <a:spcBef>
                <a:spcPct val="0"/>
              </a:spcBef>
              <a:defRPr/>
            </a:pPr>
            <a:r>
              <a:rPr lang="en-US" sz="2800" dirty="0">
                <a:solidFill>
                  <a:schemeClr val="accent6">
                    <a:lumMod val="50000"/>
                  </a:schemeClr>
                </a:solidFill>
              </a:rPr>
              <a:t>Any sanitary defects found (if none were found, indicate on form)</a:t>
            </a:r>
          </a:p>
          <a:p>
            <a:pPr marL="1200150" lvl="1" indent="-457200" eaLnBrk="1" hangingPunct="1">
              <a:lnSpc>
                <a:spcPct val="100000"/>
              </a:lnSpc>
              <a:spcBef>
                <a:spcPct val="0"/>
              </a:spcBef>
              <a:defRPr/>
            </a:pPr>
            <a:r>
              <a:rPr lang="en-US" sz="2800" dirty="0">
                <a:solidFill>
                  <a:schemeClr val="accent6">
                    <a:lumMod val="50000"/>
                  </a:schemeClr>
                </a:solidFill>
              </a:rPr>
              <a:t>Any corrective actions completed</a:t>
            </a:r>
          </a:p>
          <a:p>
            <a:pPr marL="1200150" lvl="1" indent="-457200" eaLnBrk="1" hangingPunct="1">
              <a:lnSpc>
                <a:spcPct val="100000"/>
              </a:lnSpc>
              <a:spcBef>
                <a:spcPct val="0"/>
              </a:spcBef>
              <a:defRPr/>
            </a:pPr>
            <a:r>
              <a:rPr lang="en-US" sz="2800" dirty="0">
                <a:solidFill>
                  <a:schemeClr val="accent6">
                    <a:lumMod val="50000"/>
                  </a:schemeClr>
                </a:solidFill>
              </a:rPr>
              <a:t>Proposed schedule for any corrective actions not already completed</a:t>
            </a:r>
          </a:p>
          <a:p>
            <a:pPr lvl="1" indent="0" eaLnBrk="1" hangingPunct="1">
              <a:lnSpc>
                <a:spcPct val="100000"/>
              </a:lnSpc>
              <a:spcBef>
                <a:spcPct val="0"/>
              </a:spcBef>
              <a:buNone/>
              <a:defRPr/>
            </a:pPr>
            <a:endParaRPr lang="en-US" sz="2800" dirty="0">
              <a:solidFill>
                <a:schemeClr val="accent6">
                  <a:lumMod val="50000"/>
                </a:schemeClr>
              </a:solidFill>
            </a:endParaRPr>
          </a:p>
          <a:p>
            <a:pPr marL="111125" lvl="1" indent="-111125" eaLnBrk="1" hangingPunct="1">
              <a:lnSpc>
                <a:spcPct val="100000"/>
              </a:lnSpc>
              <a:spcBef>
                <a:spcPct val="0"/>
              </a:spcBef>
              <a:defRPr/>
            </a:pPr>
            <a:r>
              <a:rPr lang="en-US" sz="2800" dirty="0">
                <a:solidFill>
                  <a:schemeClr val="accent6">
                    <a:lumMod val="50000"/>
                  </a:schemeClr>
                </a:solidFill>
              </a:rPr>
              <a:t>    PWS must submit assessment form to DEP within 30 days after learning      assessment is required</a:t>
            </a:r>
          </a:p>
          <a:p>
            <a:pPr marL="0" lvl="1" indent="0" eaLnBrk="1" hangingPunct="1">
              <a:lnSpc>
                <a:spcPct val="100000"/>
              </a:lnSpc>
              <a:spcBef>
                <a:spcPct val="0"/>
              </a:spcBef>
              <a:buNone/>
              <a:defRPr/>
            </a:pPr>
            <a:endParaRPr lang="en-US" sz="2800" dirty="0">
              <a:solidFill>
                <a:schemeClr val="accent6">
                  <a:lumMod val="50000"/>
                </a:schemeClr>
              </a:solidFill>
            </a:endParaRPr>
          </a:p>
          <a:p>
            <a:pPr marL="111125" lvl="1" indent="-111125" eaLnBrk="1" hangingPunct="1">
              <a:lnSpc>
                <a:spcPct val="100000"/>
              </a:lnSpc>
              <a:spcBef>
                <a:spcPct val="0"/>
              </a:spcBef>
              <a:defRPr/>
            </a:pPr>
            <a:r>
              <a:rPr lang="en-US" sz="2800" dirty="0">
                <a:solidFill>
                  <a:schemeClr val="accent6">
                    <a:lumMod val="50000"/>
                  </a:schemeClr>
                </a:solidFill>
              </a:rPr>
              <a:t>    DEP will review and either accept or request revisions</a:t>
            </a:r>
          </a:p>
        </p:txBody>
      </p:sp>
    </p:spTree>
    <p:extLst>
      <p:ext uri="{BB962C8B-B14F-4D97-AF65-F5344CB8AC3E}">
        <p14:creationId xmlns:p14="http://schemas.microsoft.com/office/powerpoint/2010/main" val="46373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914928" y="125552"/>
            <a:ext cx="1088667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6600" b="1" dirty="0">
                <a:solidFill>
                  <a:schemeClr val="bg1"/>
                </a:solidFill>
                <a:latin typeface="Franklin Gothic Demi Cond" panose="020B0706030402020204" pitchFamily="34" charset="0"/>
                <a:ea typeface="League Gothic" pitchFamily="50" charset="0"/>
                <a:cs typeface="League Gothic" pitchFamily="50" charset="0"/>
              </a:rPr>
              <a:t>RTCR Treatment Technique (TT) Violations</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296762" y="2869611"/>
            <a:ext cx="1123874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defRPr/>
            </a:pPr>
            <a:r>
              <a:rPr lang="en-US" sz="2800" dirty="0">
                <a:solidFill>
                  <a:schemeClr val="accent6">
                    <a:lumMod val="50000"/>
                  </a:schemeClr>
                </a:solidFill>
              </a:rPr>
              <a:t>Triggering a Level 1 or 2 Assessment is not a violation in and of itself. </a:t>
            </a:r>
          </a:p>
          <a:p>
            <a:pPr marL="457200" indent="-457200" eaLnBrk="1" hangingPunct="1">
              <a:lnSpc>
                <a:spcPct val="100000"/>
              </a:lnSpc>
              <a:spcBef>
                <a:spcPct val="0"/>
              </a:spcBef>
              <a:defRPr/>
            </a:pPr>
            <a:endParaRPr lang="en-US" dirty="0">
              <a:solidFill>
                <a:schemeClr val="accent6">
                  <a:lumMod val="50000"/>
                </a:schemeClr>
              </a:solidFill>
            </a:endParaRPr>
          </a:p>
          <a:p>
            <a:pPr marL="457200" indent="-457200" eaLnBrk="1" hangingPunct="1">
              <a:lnSpc>
                <a:spcPct val="100000"/>
              </a:lnSpc>
              <a:spcBef>
                <a:spcPct val="0"/>
              </a:spcBef>
              <a:defRPr/>
            </a:pPr>
            <a:r>
              <a:rPr lang="en-US" sz="2800" dirty="0">
                <a:solidFill>
                  <a:schemeClr val="accent6">
                    <a:lumMod val="50000"/>
                  </a:schemeClr>
                </a:solidFill>
              </a:rPr>
              <a:t>However, </a:t>
            </a:r>
          </a:p>
          <a:p>
            <a:pPr marL="1200150" lvl="1" indent="-457200" eaLnBrk="1" hangingPunct="1">
              <a:lnSpc>
                <a:spcPct val="100000"/>
              </a:lnSpc>
              <a:spcBef>
                <a:spcPct val="0"/>
              </a:spcBef>
              <a:defRPr/>
            </a:pPr>
            <a:r>
              <a:rPr lang="en-US" sz="2800" dirty="0">
                <a:solidFill>
                  <a:schemeClr val="accent6">
                    <a:lumMod val="50000"/>
                  </a:schemeClr>
                </a:solidFill>
              </a:rPr>
              <a:t>Failure to submit Assessment form to DEP within 30 days of notification will result in a TT violation.</a:t>
            </a:r>
          </a:p>
          <a:p>
            <a:pPr marL="1200150" lvl="1" indent="-457200" eaLnBrk="1" hangingPunct="1">
              <a:lnSpc>
                <a:spcPct val="100000"/>
              </a:lnSpc>
              <a:spcBef>
                <a:spcPct val="0"/>
              </a:spcBef>
              <a:defRPr/>
            </a:pPr>
            <a:r>
              <a:rPr lang="en-US" sz="2800" dirty="0">
                <a:solidFill>
                  <a:schemeClr val="accent6">
                    <a:lumMod val="50000"/>
                  </a:schemeClr>
                </a:solidFill>
              </a:rPr>
              <a:t>Failure to correct all sanitary defects from Level 1 or Level 2 Assessment within 30 days of trigger, or in accordance with the state-approved timeframe, will result in a TT violation.</a:t>
            </a:r>
          </a:p>
        </p:txBody>
      </p:sp>
    </p:spTree>
    <p:extLst>
      <p:ext uri="{BB962C8B-B14F-4D97-AF65-F5344CB8AC3E}">
        <p14:creationId xmlns:p14="http://schemas.microsoft.com/office/powerpoint/2010/main" val="3791049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Picture of treeline perspective looking up from underneath a shaded canopy.">
            <a:extLst>
              <a:ext uri="{FF2B5EF4-FFF2-40B4-BE49-F238E27FC236}">
                <a16:creationId xmlns:a16="http://schemas.microsoft.com/office/drawing/2014/main" xmlns="" id="{CC8433B1-C88A-4C09-B873-79F975D3A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4" descr="Florida Department of Environmental Protection Logo">
            <a:extLst>
              <a:ext uri="{FF2B5EF4-FFF2-40B4-BE49-F238E27FC236}">
                <a16:creationId xmlns:a16="http://schemas.microsoft.com/office/drawing/2014/main" xmlns="" id="{E737651C-920F-42DD-B091-2846F267A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654050"/>
            <a:ext cx="3400425" cy="3060700"/>
          </a:xfrm>
          <a:prstGeom prst="rect">
            <a:avLst/>
          </a:prstGeom>
          <a:noFill/>
          <a:ln>
            <a:noFill/>
          </a:ln>
          <a:effectLst>
            <a:outerShdw blurRad="63500" sx="103000" sy="103000" algn="ctr" rotWithShape="0">
              <a:srgbClr val="000000">
                <a:alpha val="7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a:extLst>
              <a:ext uri="{FF2B5EF4-FFF2-40B4-BE49-F238E27FC236}">
                <a16:creationId xmlns:a16="http://schemas.microsoft.com/office/drawing/2014/main" xmlns="" id="{622CD51E-D08D-4E30-AB57-321D5B2CD829}"/>
              </a:ext>
            </a:extLst>
          </p:cNvPr>
          <p:cNvSpPr txBox="1">
            <a:spLocks noChangeArrowheads="1"/>
          </p:cNvSpPr>
          <p:nvPr/>
        </p:nvSpPr>
        <p:spPr bwMode="auto">
          <a:xfrm>
            <a:off x="1616074" y="3821113"/>
            <a:ext cx="948880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a:lnSpc>
                <a:spcPct val="100000"/>
              </a:lnSpc>
              <a:spcBef>
                <a:spcPct val="0"/>
              </a:spcBef>
              <a:buFontTx/>
              <a:buNone/>
            </a:pPr>
            <a:r>
              <a:rPr lang="en-US" altLang="en-US" sz="5000" b="1" dirty="0">
                <a:solidFill>
                  <a:schemeClr val="bg1"/>
                </a:solidFill>
                <a:latin typeface="Franklin Gothic Demi Cond" panose="020B0706030402020204" pitchFamily="34" charset="0"/>
              </a:rPr>
              <a:t>Amada Fernandez</a:t>
            </a:r>
          </a:p>
          <a:p>
            <a:pPr algn="ctr">
              <a:lnSpc>
                <a:spcPct val="100000"/>
              </a:lnSpc>
              <a:spcBef>
                <a:spcPct val="0"/>
              </a:spcBef>
              <a:buFontTx/>
              <a:buNone/>
            </a:pPr>
            <a:r>
              <a:rPr lang="en-US" altLang="en-US" sz="5000" b="1" dirty="0">
                <a:solidFill>
                  <a:schemeClr val="bg1"/>
                </a:solidFill>
                <a:latin typeface="Franklin Gothic Demi Cond" panose="020B0706030402020204" pitchFamily="34" charset="0"/>
              </a:rPr>
              <a:t>407-897-4159</a:t>
            </a:r>
          </a:p>
          <a:p>
            <a:pPr algn="ctr">
              <a:lnSpc>
                <a:spcPct val="100000"/>
              </a:lnSpc>
              <a:spcBef>
                <a:spcPct val="0"/>
              </a:spcBef>
              <a:buFontTx/>
              <a:buNone/>
            </a:pPr>
            <a:r>
              <a:rPr lang="en-US" altLang="en-US" sz="5000" b="1" dirty="0">
                <a:solidFill>
                  <a:schemeClr val="bg1"/>
                </a:solidFill>
                <a:latin typeface="Franklin Gothic Demi Cond" panose="020B0706030402020204" pitchFamily="34" charset="0"/>
              </a:rPr>
              <a:t>Amada.M.Fernandez@FloridaDEP.gov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81486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Agenda</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976701" y="2722462"/>
            <a:ext cx="5655212"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685800" indent="-685800" eaLnBrk="1" hangingPunct="1">
              <a:lnSpc>
                <a:spcPct val="100000"/>
              </a:lnSpc>
              <a:spcBef>
                <a:spcPct val="0"/>
              </a:spcBef>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Definitions</a:t>
            </a:r>
          </a:p>
          <a:p>
            <a:pPr marL="685800" indent="-685800" eaLnBrk="1" hangingPunct="1">
              <a:lnSpc>
                <a:spcPct val="100000"/>
              </a:lnSpc>
              <a:spcBef>
                <a:spcPct val="0"/>
              </a:spcBef>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Triggers</a:t>
            </a:r>
          </a:p>
          <a:p>
            <a:pPr marL="685800" indent="-685800" eaLnBrk="1" hangingPunct="1">
              <a:lnSpc>
                <a:spcPct val="100000"/>
              </a:lnSpc>
              <a:spcBef>
                <a:spcPct val="0"/>
              </a:spcBef>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Assessments</a:t>
            </a:r>
          </a:p>
          <a:p>
            <a:pPr marL="685800" indent="-685800" eaLnBrk="1" hangingPunct="1">
              <a:lnSpc>
                <a:spcPct val="100000"/>
              </a:lnSpc>
              <a:spcBef>
                <a:spcPct val="0"/>
              </a:spcBef>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Corrective Action</a:t>
            </a:r>
          </a:p>
          <a:p>
            <a:pPr marL="685800" indent="-685800" eaLnBrk="1" hangingPunct="1">
              <a:lnSpc>
                <a:spcPct val="100000"/>
              </a:lnSpc>
              <a:spcBef>
                <a:spcPct val="0"/>
              </a:spcBef>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Violations</a:t>
            </a:r>
          </a:p>
          <a:p>
            <a:pPr marL="685800" indent="-685800" eaLnBrk="1" hangingPunct="1">
              <a:lnSpc>
                <a:spcPct val="100000"/>
              </a:lnSpc>
              <a:spcBef>
                <a:spcPct val="0"/>
              </a:spcBef>
              <a:defRPr/>
            </a:pPr>
            <a:endParaRPr lang="en-US" sz="3200" dirty="0">
              <a:solidFill>
                <a:schemeClr val="accent6">
                  <a:lumMod val="50000"/>
                </a:schemeClr>
              </a:solidFill>
            </a:endParaRPr>
          </a:p>
        </p:txBody>
      </p:sp>
    </p:spTree>
    <p:extLst>
      <p:ext uri="{BB962C8B-B14F-4D97-AF65-F5344CB8AC3E}">
        <p14:creationId xmlns:p14="http://schemas.microsoft.com/office/powerpoint/2010/main" val="33588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64897283"/>
              </p:ext>
            </p:extLst>
          </p:nvPr>
        </p:nvGraphicFramePr>
        <p:xfrm>
          <a:off x="2644949" y="13076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724777" y="2750"/>
            <a:ext cx="7968343" cy="1600438"/>
          </a:xfrm>
          <a:prstGeom prst="rect">
            <a:avLst/>
          </a:prstGeom>
          <a:noFill/>
        </p:spPr>
        <p:txBody>
          <a:bodyPr wrap="square" rtlCol="0">
            <a:spAutoFit/>
          </a:bodyPr>
          <a:lstStyle/>
          <a:p>
            <a:pPr algn="ctr"/>
            <a:r>
              <a:rPr lang="en-US" sz="4000" b="1" dirty="0">
                <a:solidFill>
                  <a:schemeClr val="accent1">
                    <a:lumMod val="50000"/>
                  </a:schemeClr>
                </a:solidFill>
                <a:latin typeface="Franklin Gothic Demi" panose="020B0703020102020204" pitchFamily="34" charset="0"/>
              </a:rPr>
              <a:t>Revised Total Coliform Rule</a:t>
            </a:r>
          </a:p>
          <a:p>
            <a:pPr algn="ctr"/>
            <a:r>
              <a:rPr lang="en-US" sz="4000" b="1" dirty="0">
                <a:solidFill>
                  <a:schemeClr val="accent1">
                    <a:lumMod val="50000"/>
                  </a:schemeClr>
                </a:solidFill>
                <a:latin typeface="Franklin Gothic Demi" panose="020B0703020102020204" pitchFamily="34" charset="0"/>
              </a:rPr>
              <a:t>40 CFR § 141.859</a:t>
            </a:r>
          </a:p>
          <a:p>
            <a:endParaRPr lang="en-US" dirty="0"/>
          </a:p>
        </p:txBody>
      </p:sp>
    </p:spTree>
    <p:extLst>
      <p:ext uri="{BB962C8B-B14F-4D97-AF65-F5344CB8AC3E}">
        <p14:creationId xmlns:p14="http://schemas.microsoft.com/office/powerpoint/2010/main" val="323214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81486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Definitions</a:t>
            </a:r>
          </a:p>
        </p:txBody>
      </p:sp>
      <p:sp>
        <p:nvSpPr>
          <p:cNvPr id="9219" name="TextBox 32">
            <a:extLst>
              <a:ext uri="{FF2B5EF4-FFF2-40B4-BE49-F238E27FC236}">
                <a16:creationId xmlns:a16="http://schemas.microsoft.com/office/drawing/2014/main" xmlns="" id="{13D77926-9694-457E-A83B-8D78C644CF1E}"/>
              </a:ext>
            </a:extLst>
          </p:cNvPr>
          <p:cNvSpPr txBox="1">
            <a:spLocks noChangeArrowheads="1"/>
          </p:cNvSpPr>
          <p:nvPr/>
        </p:nvSpPr>
        <p:spPr bwMode="auto">
          <a:xfrm>
            <a:off x="1622425" y="1238250"/>
            <a:ext cx="9202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4000" dirty="0">
                <a:solidFill>
                  <a:schemeClr val="bg1"/>
                </a:solidFill>
                <a:ea typeface="League Gothic" pitchFamily="50" charset="0"/>
                <a:cs typeface="League Gothic" pitchFamily="50" charset="0"/>
              </a:rPr>
              <a:t>Rule 62-550.200, Florida Administrative Code (F.A.C.)</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182881" y="2792801"/>
            <a:ext cx="5655212"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Sanitary Defect: </a:t>
            </a:r>
          </a:p>
          <a:p>
            <a:pPr eaLnBrk="1" hangingPunct="1">
              <a:lnSpc>
                <a:spcPct val="100000"/>
              </a:lnSpc>
              <a:spcBef>
                <a:spcPct val="0"/>
              </a:spcBef>
              <a:buNone/>
              <a:defRPr/>
            </a:pPr>
            <a:r>
              <a:rPr lang="en-US" sz="2400" dirty="0">
                <a:solidFill>
                  <a:schemeClr val="accent6">
                    <a:lumMod val="50000"/>
                  </a:schemeClr>
                </a:solidFill>
              </a:rPr>
              <a:t>A defect that could provide pathway for entry of microbial contamination into the distribution system. A sanitary defect is indicative of failure, or imminent failure, of a barrier in place.</a:t>
            </a:r>
            <a:endParaRPr lang="en-US" sz="3200" dirty="0">
              <a:solidFill>
                <a:schemeClr val="accent6">
                  <a:lumMod val="50000"/>
                </a:schemeClr>
              </a:solidFill>
            </a:endParaRPr>
          </a:p>
        </p:txBody>
      </p:sp>
      <p:pic>
        <p:nvPicPr>
          <p:cNvPr id="3" name="Picture 2"/>
          <p:cNvPicPr>
            <a:picLocks noChangeAspect="1"/>
          </p:cNvPicPr>
          <p:nvPr/>
        </p:nvPicPr>
        <p:blipFill>
          <a:blip r:embed="rId3"/>
          <a:stretch>
            <a:fillRect/>
          </a:stretch>
        </p:blipFill>
        <p:spPr>
          <a:xfrm>
            <a:off x="8932984" y="3008967"/>
            <a:ext cx="2852615" cy="3712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6059229" y="3008966"/>
            <a:ext cx="2362598" cy="3690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818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81486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Definitions</a:t>
            </a:r>
          </a:p>
        </p:txBody>
      </p:sp>
      <p:sp>
        <p:nvSpPr>
          <p:cNvPr id="9219" name="TextBox 32">
            <a:extLst>
              <a:ext uri="{FF2B5EF4-FFF2-40B4-BE49-F238E27FC236}">
                <a16:creationId xmlns:a16="http://schemas.microsoft.com/office/drawing/2014/main" xmlns="" id="{13D77926-9694-457E-A83B-8D78C644CF1E}"/>
              </a:ext>
            </a:extLst>
          </p:cNvPr>
          <p:cNvSpPr txBox="1">
            <a:spLocks noChangeArrowheads="1"/>
          </p:cNvSpPr>
          <p:nvPr/>
        </p:nvSpPr>
        <p:spPr bwMode="auto">
          <a:xfrm>
            <a:off x="1622425" y="1238250"/>
            <a:ext cx="9202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4000" dirty="0">
                <a:solidFill>
                  <a:schemeClr val="bg1"/>
                </a:solidFill>
                <a:ea typeface="League Gothic" pitchFamily="50" charset="0"/>
                <a:cs typeface="League Gothic" pitchFamily="50" charset="0"/>
              </a:rPr>
              <a:t>Rule 62-550.200, Florida Administrative Code (F.A.C.)</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182880" y="2561689"/>
            <a:ext cx="11877039"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Level 1 Assessment: </a:t>
            </a:r>
          </a:p>
          <a:p>
            <a:pPr eaLnBrk="1" hangingPunct="1">
              <a:lnSpc>
                <a:spcPct val="100000"/>
              </a:lnSpc>
              <a:spcBef>
                <a:spcPct val="0"/>
              </a:spcBef>
              <a:buNone/>
              <a:defRPr/>
            </a:pPr>
            <a:r>
              <a:rPr lang="en-US" altLang="en-US" sz="2400" dirty="0">
                <a:solidFill>
                  <a:schemeClr val="accent6">
                    <a:lumMod val="50000"/>
                  </a:schemeClr>
                </a:solidFill>
              </a:rPr>
              <a:t>a</a:t>
            </a:r>
            <a:r>
              <a:rPr lang="en-US" sz="2400" dirty="0">
                <a:solidFill>
                  <a:schemeClr val="accent6">
                    <a:lumMod val="50000"/>
                  </a:schemeClr>
                </a:solidFill>
              </a:rPr>
              <a:t>n evaluation to identify the possible presence of sanitary defects, defects in distribution system coliform monitoring practices, and (when possible) the likely reason that the system triggered the assessment. It is </a:t>
            </a:r>
            <a:r>
              <a:rPr lang="en-US" sz="2400" i="1" dirty="0">
                <a:solidFill>
                  <a:schemeClr val="accent6">
                    <a:lumMod val="50000"/>
                  </a:schemeClr>
                </a:solidFill>
              </a:rPr>
              <a:t>conducted by the system operator or owner</a:t>
            </a:r>
            <a:r>
              <a:rPr lang="en-US" sz="2400" dirty="0">
                <a:solidFill>
                  <a:schemeClr val="accent6">
                    <a:lumMod val="50000"/>
                  </a:schemeClr>
                </a:solidFill>
              </a:rPr>
              <a:t>. It is meant to be a self-assessment by the PWS. Minimum elements include:</a:t>
            </a:r>
          </a:p>
          <a:p>
            <a:pPr marL="1428750" lvl="1" indent="-685800" eaLnBrk="1" hangingPunct="1">
              <a:lnSpc>
                <a:spcPct val="100000"/>
              </a:lnSpc>
              <a:spcBef>
                <a:spcPct val="0"/>
              </a:spcBef>
              <a:defRPr/>
            </a:pPr>
            <a:r>
              <a:rPr lang="en-US" sz="1800" dirty="0">
                <a:solidFill>
                  <a:schemeClr val="accent6">
                    <a:lumMod val="50000"/>
                  </a:schemeClr>
                </a:solidFill>
              </a:rPr>
              <a:t>changes in distribution system maintenance and operation that could affect water quality (including water storage)</a:t>
            </a:r>
          </a:p>
          <a:p>
            <a:pPr marL="1428750" lvl="1" indent="-685800" eaLnBrk="1" hangingPunct="1">
              <a:lnSpc>
                <a:spcPct val="100000"/>
              </a:lnSpc>
              <a:spcBef>
                <a:spcPct val="0"/>
              </a:spcBef>
              <a:defRPr/>
            </a:pPr>
            <a:r>
              <a:rPr lang="en-US" sz="1800" dirty="0">
                <a:solidFill>
                  <a:schemeClr val="accent6">
                    <a:lumMod val="50000"/>
                  </a:schemeClr>
                </a:solidFill>
              </a:rPr>
              <a:t>source and treatment </a:t>
            </a:r>
          </a:p>
          <a:p>
            <a:pPr marL="1428750" lvl="1" indent="-685800" eaLnBrk="1" hangingPunct="1">
              <a:lnSpc>
                <a:spcPct val="100000"/>
              </a:lnSpc>
              <a:spcBef>
                <a:spcPct val="0"/>
              </a:spcBef>
              <a:defRPr/>
            </a:pPr>
            <a:r>
              <a:rPr lang="en-US" sz="1800" dirty="0">
                <a:solidFill>
                  <a:schemeClr val="accent6">
                    <a:lumMod val="50000"/>
                  </a:schemeClr>
                </a:solidFill>
              </a:rPr>
              <a:t>existing water quality monitoring data</a:t>
            </a:r>
          </a:p>
          <a:p>
            <a:pPr marL="1428750" lvl="1" indent="-685800" eaLnBrk="1" hangingPunct="1">
              <a:lnSpc>
                <a:spcPct val="100000"/>
              </a:lnSpc>
              <a:spcBef>
                <a:spcPct val="0"/>
              </a:spcBef>
              <a:defRPr/>
            </a:pPr>
            <a:r>
              <a:rPr lang="en-US" sz="1800" dirty="0">
                <a:solidFill>
                  <a:schemeClr val="accent6">
                    <a:lumMod val="50000"/>
                  </a:schemeClr>
                </a:solidFill>
              </a:rPr>
              <a:t>inadequacies in sample sites, sampling protocol, and sample processing</a:t>
            </a:r>
          </a:p>
          <a:p>
            <a:pPr marL="1428750" lvl="1" indent="-685800" eaLnBrk="1" hangingPunct="1">
              <a:lnSpc>
                <a:spcPct val="100000"/>
              </a:lnSpc>
              <a:spcBef>
                <a:spcPct val="0"/>
              </a:spcBef>
              <a:defRPr/>
            </a:pPr>
            <a:r>
              <a:rPr lang="en-US" sz="1800" dirty="0">
                <a:solidFill>
                  <a:schemeClr val="accent6">
                    <a:lumMod val="50000"/>
                  </a:schemeClr>
                </a:solidFill>
              </a:rPr>
              <a:t>identify atypical events that could affect water quality</a:t>
            </a:r>
          </a:p>
          <a:p>
            <a:pPr lvl="1" indent="0" eaLnBrk="1" hangingPunct="1">
              <a:lnSpc>
                <a:spcPct val="100000"/>
              </a:lnSpc>
              <a:spcBef>
                <a:spcPct val="0"/>
              </a:spcBef>
              <a:buNone/>
              <a:defRPr/>
            </a:pPr>
            <a:endParaRPr lang="en-US" sz="3200" dirty="0">
              <a:solidFill>
                <a:schemeClr val="accent6">
                  <a:lumMod val="5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81486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Definitions</a:t>
            </a:r>
          </a:p>
        </p:txBody>
      </p:sp>
      <p:sp>
        <p:nvSpPr>
          <p:cNvPr id="9219" name="TextBox 32">
            <a:extLst>
              <a:ext uri="{FF2B5EF4-FFF2-40B4-BE49-F238E27FC236}">
                <a16:creationId xmlns:a16="http://schemas.microsoft.com/office/drawing/2014/main" xmlns="" id="{13D77926-9694-457E-A83B-8D78C644CF1E}"/>
              </a:ext>
            </a:extLst>
          </p:cNvPr>
          <p:cNvSpPr txBox="1">
            <a:spLocks noChangeArrowheads="1"/>
          </p:cNvSpPr>
          <p:nvPr/>
        </p:nvSpPr>
        <p:spPr bwMode="auto">
          <a:xfrm>
            <a:off x="1622425" y="1238250"/>
            <a:ext cx="9202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4000" dirty="0">
                <a:solidFill>
                  <a:schemeClr val="bg1"/>
                </a:solidFill>
                <a:ea typeface="League Gothic" pitchFamily="50" charset="0"/>
                <a:cs typeface="League Gothic" pitchFamily="50" charset="0"/>
              </a:rPr>
              <a:t>Rule 62-550.200, Florida Administrative Code (F.A.C.)</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182880" y="2561689"/>
            <a:ext cx="11877039"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defRPr/>
            </a:pPr>
            <a:r>
              <a:rPr lang="en-US" altLang="en-US" sz="4500" dirty="0">
                <a:solidFill>
                  <a:schemeClr val="accent6">
                    <a:lumMod val="50000"/>
                  </a:schemeClr>
                </a:solidFill>
                <a:latin typeface="Franklin Gothic Medium" panose="020B0603020102020204" pitchFamily="34" charset="0"/>
                <a:ea typeface="League Gothic" pitchFamily="2" charset="77"/>
                <a:cs typeface="League Gothic" pitchFamily="2" charset="77"/>
              </a:rPr>
              <a:t>Level 2 Assessment: </a:t>
            </a:r>
          </a:p>
          <a:p>
            <a:pPr eaLnBrk="1" hangingPunct="1">
              <a:lnSpc>
                <a:spcPct val="100000"/>
              </a:lnSpc>
              <a:spcBef>
                <a:spcPct val="0"/>
              </a:spcBef>
              <a:buNone/>
              <a:defRPr/>
            </a:pPr>
            <a:r>
              <a:rPr lang="en-US" altLang="en-US" sz="2400" dirty="0">
                <a:solidFill>
                  <a:schemeClr val="accent6">
                    <a:lumMod val="50000"/>
                  </a:schemeClr>
                </a:solidFill>
              </a:rPr>
              <a:t>A Level 2 assessment provides a more detailed examination of the system (including the system’s monitoring and operational practices) than does a Level 1 assessment through the use of more comprehensive investigation and review of available information and additional internal and external resources. </a:t>
            </a:r>
            <a:r>
              <a:rPr lang="en-US" altLang="en-US" sz="2400" i="1" dirty="0">
                <a:solidFill>
                  <a:schemeClr val="accent6">
                    <a:lumMod val="50000"/>
                  </a:schemeClr>
                </a:solidFill>
              </a:rPr>
              <a:t>It is conducted by an individual approved by the State, which may include the system operator. </a:t>
            </a:r>
            <a:endParaRPr lang="en-US" sz="3200" dirty="0">
              <a:solidFill>
                <a:schemeClr val="accent6">
                  <a:lumMod val="50000"/>
                </a:schemeClr>
              </a:solidFill>
            </a:endParaRPr>
          </a:p>
        </p:txBody>
      </p:sp>
    </p:spTree>
    <p:extLst>
      <p:ext uri="{BB962C8B-B14F-4D97-AF65-F5344CB8AC3E}">
        <p14:creationId xmlns:p14="http://schemas.microsoft.com/office/powerpoint/2010/main" val="103666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104981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Level 1 Assessment Triggers</a:t>
            </a:r>
          </a:p>
        </p:txBody>
      </p:sp>
      <p:sp>
        <p:nvSpPr>
          <p:cNvPr id="9219" name="TextBox 32">
            <a:extLst>
              <a:ext uri="{FF2B5EF4-FFF2-40B4-BE49-F238E27FC236}">
                <a16:creationId xmlns:a16="http://schemas.microsoft.com/office/drawing/2014/main" xmlns="" id="{13D77926-9694-457E-A83B-8D78C644CF1E}"/>
              </a:ext>
            </a:extLst>
          </p:cNvPr>
          <p:cNvSpPr txBox="1">
            <a:spLocks noChangeArrowheads="1"/>
          </p:cNvSpPr>
          <p:nvPr/>
        </p:nvSpPr>
        <p:spPr bwMode="auto">
          <a:xfrm>
            <a:off x="1622425" y="1485221"/>
            <a:ext cx="9202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4000" dirty="0">
                <a:solidFill>
                  <a:schemeClr val="bg1"/>
                </a:solidFill>
                <a:ea typeface="League Gothic" pitchFamily="50" charset="0"/>
                <a:cs typeface="League Gothic" pitchFamily="50" charset="0"/>
              </a:rPr>
              <a:t>40 CFR § 141.859</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182880" y="2849515"/>
            <a:ext cx="1187703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defRPr/>
            </a:pPr>
            <a:r>
              <a:rPr lang="en-US" sz="3200" dirty="0">
                <a:solidFill>
                  <a:schemeClr val="accent6">
                    <a:lumMod val="50000"/>
                  </a:schemeClr>
                </a:solidFill>
              </a:rPr>
              <a:t>PWS taking &lt; 40 samples/month has 2 or more TC+ routine/repeat samples in one month</a:t>
            </a:r>
          </a:p>
          <a:p>
            <a:pPr marL="457200" indent="-457200" eaLnBrk="1" hangingPunct="1">
              <a:lnSpc>
                <a:spcPct val="100000"/>
              </a:lnSpc>
              <a:spcBef>
                <a:spcPct val="0"/>
              </a:spcBef>
              <a:defRPr/>
            </a:pPr>
            <a:r>
              <a:rPr lang="en-US" sz="3200" dirty="0">
                <a:solidFill>
                  <a:schemeClr val="accent6">
                    <a:lumMod val="50000"/>
                  </a:schemeClr>
                </a:solidFill>
              </a:rPr>
              <a:t>PWS taking 40 or more samples/month has &gt; 5.0% TC+ routine/repeat samples in one month</a:t>
            </a:r>
          </a:p>
          <a:p>
            <a:pPr marL="457200" indent="-457200" eaLnBrk="1" hangingPunct="1">
              <a:lnSpc>
                <a:spcPct val="100000"/>
              </a:lnSpc>
              <a:spcBef>
                <a:spcPct val="0"/>
              </a:spcBef>
              <a:defRPr/>
            </a:pPr>
            <a:r>
              <a:rPr lang="en-US" sz="3200" dirty="0">
                <a:solidFill>
                  <a:schemeClr val="accent6">
                    <a:lumMod val="50000"/>
                  </a:schemeClr>
                </a:solidFill>
              </a:rPr>
              <a:t>PWS fails to take every required repeat sample after any TC+ routine/repeat sample</a:t>
            </a:r>
          </a:p>
        </p:txBody>
      </p:sp>
    </p:spTree>
    <p:extLst>
      <p:ext uri="{BB962C8B-B14F-4D97-AF65-F5344CB8AC3E}">
        <p14:creationId xmlns:p14="http://schemas.microsoft.com/office/powerpoint/2010/main" val="205330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A5C3C7B7-281D-4769-8872-B5D47AF8BF4D}"/>
              </a:ext>
            </a:extLst>
          </p:cNvPr>
          <p:cNvSpPr txBox="1">
            <a:spLocks noChangeArrowheads="1"/>
          </p:cNvSpPr>
          <p:nvPr/>
        </p:nvSpPr>
        <p:spPr bwMode="auto">
          <a:xfrm>
            <a:off x="1693863" y="366713"/>
            <a:ext cx="1033401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7000" b="1" dirty="0">
                <a:solidFill>
                  <a:schemeClr val="bg1"/>
                </a:solidFill>
                <a:latin typeface="Franklin Gothic Demi Cond" panose="020B0706030402020204" pitchFamily="34" charset="0"/>
                <a:ea typeface="League Gothic" pitchFamily="50" charset="0"/>
                <a:cs typeface="League Gothic" pitchFamily="50" charset="0"/>
              </a:rPr>
              <a:t>Level 2 Assessment Triggers</a:t>
            </a:r>
          </a:p>
        </p:txBody>
      </p:sp>
      <p:sp>
        <p:nvSpPr>
          <p:cNvPr id="9219" name="TextBox 32">
            <a:extLst>
              <a:ext uri="{FF2B5EF4-FFF2-40B4-BE49-F238E27FC236}">
                <a16:creationId xmlns:a16="http://schemas.microsoft.com/office/drawing/2014/main" xmlns="" id="{13D77926-9694-457E-A83B-8D78C644CF1E}"/>
              </a:ext>
            </a:extLst>
          </p:cNvPr>
          <p:cNvSpPr txBox="1">
            <a:spLocks noChangeArrowheads="1"/>
          </p:cNvSpPr>
          <p:nvPr/>
        </p:nvSpPr>
        <p:spPr bwMode="auto">
          <a:xfrm>
            <a:off x="1622425" y="1485221"/>
            <a:ext cx="9202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eaLnBrk="1" hangingPunct="1">
              <a:lnSpc>
                <a:spcPct val="100000"/>
              </a:lnSpc>
              <a:spcBef>
                <a:spcPct val="0"/>
              </a:spcBef>
              <a:buFontTx/>
              <a:buNone/>
            </a:pPr>
            <a:r>
              <a:rPr lang="en-US" altLang="en-US" sz="4000" dirty="0">
                <a:solidFill>
                  <a:schemeClr val="bg1"/>
                </a:solidFill>
                <a:ea typeface="League Gothic" pitchFamily="50" charset="0"/>
                <a:cs typeface="League Gothic" pitchFamily="50" charset="0"/>
              </a:rPr>
              <a:t>40 CFR § 141.859</a:t>
            </a:r>
          </a:p>
        </p:txBody>
      </p:sp>
      <p:sp>
        <p:nvSpPr>
          <p:cNvPr id="6" name="TextBox 18">
            <a:extLst>
              <a:ext uri="{FF2B5EF4-FFF2-40B4-BE49-F238E27FC236}">
                <a16:creationId xmlns:a16="http://schemas.microsoft.com/office/drawing/2014/main" xmlns="" id="{3542FA09-8AD3-764F-9AE0-5A71D00391C6}"/>
              </a:ext>
            </a:extLst>
          </p:cNvPr>
          <p:cNvSpPr txBox="1">
            <a:spLocks noChangeArrowheads="1"/>
          </p:cNvSpPr>
          <p:nvPr/>
        </p:nvSpPr>
        <p:spPr bwMode="auto">
          <a:xfrm>
            <a:off x="1047039" y="3717244"/>
            <a:ext cx="63786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defRPr/>
            </a:pPr>
            <a:r>
              <a:rPr lang="en-US" sz="3200" dirty="0">
                <a:solidFill>
                  <a:schemeClr val="accent6">
                    <a:lumMod val="50000"/>
                  </a:schemeClr>
                </a:solidFill>
              </a:rPr>
              <a:t>E. coli MCL violation</a:t>
            </a:r>
          </a:p>
          <a:p>
            <a:pPr marL="457200" indent="-457200" eaLnBrk="1" hangingPunct="1">
              <a:lnSpc>
                <a:spcPct val="100000"/>
              </a:lnSpc>
              <a:spcBef>
                <a:spcPct val="0"/>
              </a:spcBef>
              <a:defRPr/>
            </a:pPr>
            <a:r>
              <a:rPr lang="en-US" sz="3200" dirty="0">
                <a:solidFill>
                  <a:schemeClr val="accent6">
                    <a:lumMod val="50000"/>
                  </a:schemeClr>
                </a:solidFill>
              </a:rPr>
              <a:t>2</a:t>
            </a:r>
            <a:r>
              <a:rPr lang="en-US" sz="3200" baseline="30000" dirty="0">
                <a:solidFill>
                  <a:schemeClr val="accent6">
                    <a:lumMod val="50000"/>
                  </a:schemeClr>
                </a:solidFill>
              </a:rPr>
              <a:t>nd</a:t>
            </a:r>
            <a:r>
              <a:rPr lang="en-US" sz="3200" dirty="0">
                <a:solidFill>
                  <a:schemeClr val="accent6">
                    <a:lumMod val="50000"/>
                  </a:schemeClr>
                </a:solidFill>
              </a:rPr>
              <a:t> Level 1 Assessment triggered within rolling 12-month period</a:t>
            </a:r>
          </a:p>
        </p:txBody>
      </p:sp>
      <p:pic>
        <p:nvPicPr>
          <p:cNvPr id="1026" name="Picture 2" descr="10 Facts About E Coli | Bacteria Facts | Antimicrobial Technology |  Biomaster Protected | Bio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463" y="3311615"/>
            <a:ext cx="2404645" cy="2404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61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2">
            <a:extLst>
              <a:ext uri="{FF2B5EF4-FFF2-40B4-BE49-F238E27FC236}">
                <a16:creationId xmlns:a16="http://schemas.microsoft.com/office/drawing/2014/main" xmlns="" id="{3368DBDD-D1C7-AA41-837B-763544321FF3}"/>
              </a:ext>
            </a:extLst>
          </p:cNvPr>
          <p:cNvSpPr txBox="1">
            <a:spLocks noChangeArrowheads="1"/>
          </p:cNvSpPr>
          <p:nvPr/>
        </p:nvSpPr>
        <p:spPr bwMode="auto">
          <a:xfrm>
            <a:off x="4315968" y="121850"/>
            <a:ext cx="3693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eaLnBrk="1" hangingPunct="1">
              <a:lnSpc>
                <a:spcPct val="100000"/>
              </a:lnSpc>
              <a:spcBef>
                <a:spcPct val="0"/>
              </a:spcBef>
              <a:buFontTx/>
              <a:buNone/>
              <a:defRPr/>
            </a:pPr>
            <a:r>
              <a:rPr lang="en-US" altLang="en-US" sz="3200" b="1" dirty="0">
                <a:solidFill>
                  <a:schemeClr val="accent1">
                    <a:lumMod val="50000"/>
                  </a:schemeClr>
                </a:solidFill>
                <a:latin typeface="Franklin Gothic Demi" panose="020B0703020102020204" pitchFamily="34" charset="0"/>
                <a:ea typeface="League Gothic" pitchFamily="2" charset="77"/>
                <a:cs typeface="League Gothic" pitchFamily="2" charset="77"/>
              </a:rPr>
              <a:t>Level 1 Assessment </a:t>
            </a:r>
          </a:p>
          <a:p>
            <a:pPr algn="ctr" eaLnBrk="1" hangingPunct="1">
              <a:lnSpc>
                <a:spcPct val="100000"/>
              </a:lnSpc>
              <a:spcBef>
                <a:spcPct val="0"/>
              </a:spcBef>
              <a:buFontTx/>
              <a:buNone/>
              <a:defRPr/>
            </a:pPr>
            <a:r>
              <a:rPr lang="en-US" altLang="en-US" sz="3200" b="1" dirty="0">
                <a:solidFill>
                  <a:schemeClr val="accent1">
                    <a:lumMod val="50000"/>
                  </a:schemeClr>
                </a:solidFill>
                <a:latin typeface="Franklin Gothic Demi" panose="020B0703020102020204" pitchFamily="34" charset="0"/>
                <a:ea typeface="League Gothic" pitchFamily="2" charset="77"/>
                <a:cs typeface="League Gothic" pitchFamily="2" charset="77"/>
              </a:rPr>
              <a:t>Form</a:t>
            </a:r>
          </a:p>
        </p:txBody>
      </p:sp>
      <p:pic>
        <p:nvPicPr>
          <p:cNvPr id="2" name="Picture 1"/>
          <p:cNvPicPr>
            <a:picLocks noChangeAspect="1"/>
          </p:cNvPicPr>
          <p:nvPr/>
        </p:nvPicPr>
        <p:blipFill>
          <a:blip r:embed="rId3"/>
          <a:stretch>
            <a:fillRect/>
          </a:stretch>
        </p:blipFill>
        <p:spPr>
          <a:xfrm>
            <a:off x="107815" y="-1"/>
            <a:ext cx="4212922" cy="540601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4071023" y="1813361"/>
            <a:ext cx="4047894" cy="5044639"/>
          </a:xfrm>
          <a:prstGeom prst="rect">
            <a:avLst/>
          </a:prstGeom>
          <a:ln>
            <a:solidFill>
              <a:schemeClr val="tx1"/>
            </a:solidFill>
          </a:ln>
        </p:spPr>
      </p:pic>
      <p:pic>
        <p:nvPicPr>
          <p:cNvPr id="4" name="Picture 3"/>
          <p:cNvPicPr>
            <a:picLocks noChangeAspect="1"/>
          </p:cNvPicPr>
          <p:nvPr/>
        </p:nvPicPr>
        <p:blipFill>
          <a:blip r:embed="rId5"/>
          <a:stretch>
            <a:fillRect/>
          </a:stretch>
        </p:blipFill>
        <p:spPr>
          <a:xfrm>
            <a:off x="8009881" y="0"/>
            <a:ext cx="4182119" cy="5406013"/>
          </a:xfrm>
          <a:prstGeom prst="rect">
            <a:avLst/>
          </a:prstGeom>
          <a:ln>
            <a:solidFill>
              <a:schemeClr val="tx1"/>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80BD5F0B6DD04D9C6C39E6867307AD" ma:contentTypeVersion="12" ma:contentTypeDescription="Create a new document." ma:contentTypeScope="" ma:versionID="3b7ab6c1b17b25d873cca610432bd62f">
  <xsd:schema xmlns:xsd="http://www.w3.org/2001/XMLSchema" xmlns:xs="http://www.w3.org/2001/XMLSchema" xmlns:p="http://schemas.microsoft.com/office/2006/metadata/properties" xmlns:ns1="http://schemas.microsoft.com/sharepoint/v3" xmlns:ns3="1a920d88-6498-4964-ae93-ae701ada73fa" xmlns:ns4="a437d8cc-3ff3-4e0d-b0dd-9975ffedd610" targetNamespace="http://schemas.microsoft.com/office/2006/metadata/properties" ma:root="true" ma:fieldsID="30c2012fbfbfa43e040daf9d26641d89" ns1:_="" ns3:_="" ns4:_="">
    <xsd:import namespace="http://schemas.microsoft.com/sharepoint/v3"/>
    <xsd:import namespace="1a920d88-6498-4964-ae93-ae701ada73fa"/>
    <xsd:import namespace="a437d8cc-3ff3-4e0d-b0dd-9975ffedd6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1:_ip_UnifiedCompliancePolicyProperties" minOccurs="0"/>
                <xsd:element ref="ns1:_ip_UnifiedCompliancePolicyUIAc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920d88-6498-4964-ae93-ae701ada73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7d8cc-3ff3-4e0d-b0dd-9975ffedd61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193D43-8757-412C-AB4C-70243CD4F972}">
  <ds:schemaRefs>
    <ds:schemaRef ds:uri="1a920d88-6498-4964-ae93-ae701ada73fa"/>
    <ds:schemaRef ds:uri="http://purl.org/dc/terms/"/>
    <ds:schemaRef ds:uri="http://schemas.microsoft.com/office/2006/metadata/properties"/>
    <ds:schemaRef ds:uri="http://schemas.microsoft.com/office/2006/documentManagement/types"/>
    <ds:schemaRef ds:uri="http://schemas.microsoft.com/sharepoint/v3"/>
    <ds:schemaRef ds:uri="a437d8cc-3ff3-4e0d-b0dd-9975ffedd610"/>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BB2272E-D989-4DDF-A416-0F23B822FD35}">
  <ds:schemaRefs>
    <ds:schemaRef ds:uri="http://schemas.microsoft.com/sharepoint/v3/contenttype/forms"/>
  </ds:schemaRefs>
</ds:datastoreItem>
</file>

<file path=customXml/itemProps3.xml><?xml version="1.0" encoding="utf-8"?>
<ds:datastoreItem xmlns:ds="http://schemas.openxmlformats.org/officeDocument/2006/customXml" ds:itemID="{FB7DEA7B-8013-43D0-8999-E74C44AA3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920d88-6498-4964-ae93-ae701ada73fa"/>
    <ds:schemaRef ds:uri="a437d8cc-3ff3-4e0d-b0dd-9975ffedd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4837</TotalTime>
  <Words>870</Words>
  <Application>Microsoft Office PowerPoint</Application>
  <PresentationFormat>Widescreen</PresentationFormat>
  <Paragraphs>94</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Franklin Gothic Demi</vt:lpstr>
      <vt:lpstr>Franklin Gothic Demi Cond</vt:lpstr>
      <vt:lpstr>Franklin Gothic Medium</vt:lpstr>
      <vt:lpstr>Franklin Gothic Medium Cond</vt:lpstr>
      <vt:lpstr>League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Juni Hylton</dc:creator>
  <cp:keywords/>
  <dc:description/>
  <cp:lastModifiedBy>Ben Lewis</cp:lastModifiedBy>
  <cp:revision>270</cp:revision>
  <cp:lastPrinted>2017-10-06T15:40:12Z</cp:lastPrinted>
  <dcterms:created xsi:type="dcterms:W3CDTF">2017-09-27T12:38:32Z</dcterms:created>
  <dcterms:modified xsi:type="dcterms:W3CDTF">2021-07-28T17:31:11Z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0x010100C980BD5F0B6DD04D9C6C39E6867307AD</vt:lpwstr>
  </property>
</Properties>
</file>