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76" r:id="rId1"/>
  </p:sldMasterIdLst>
  <p:notesMasterIdLst>
    <p:notesMasterId r:id="rId73"/>
  </p:notesMasterIdLst>
  <p:handoutMasterIdLst>
    <p:handoutMasterId r:id="rId74"/>
  </p:handoutMasterIdLst>
  <p:sldIdLst>
    <p:sldId id="416" r:id="rId2"/>
    <p:sldId id="530" r:id="rId3"/>
    <p:sldId id="532" r:id="rId4"/>
    <p:sldId id="528" r:id="rId5"/>
    <p:sldId id="531" r:id="rId6"/>
    <p:sldId id="568" r:id="rId7"/>
    <p:sldId id="606" r:id="rId8"/>
    <p:sldId id="567" r:id="rId9"/>
    <p:sldId id="569" r:id="rId10"/>
    <p:sldId id="524" r:id="rId11"/>
    <p:sldId id="589" r:id="rId12"/>
    <p:sldId id="617" r:id="rId13"/>
    <p:sldId id="600" r:id="rId14"/>
    <p:sldId id="599" r:id="rId15"/>
    <p:sldId id="602" r:id="rId16"/>
    <p:sldId id="603" r:id="rId17"/>
    <p:sldId id="605" r:id="rId18"/>
    <p:sldId id="639" r:id="rId19"/>
    <p:sldId id="607" r:id="rId20"/>
    <p:sldId id="601" r:id="rId21"/>
    <p:sldId id="586" r:id="rId22"/>
    <p:sldId id="534" r:id="rId23"/>
    <p:sldId id="610" r:id="rId24"/>
    <p:sldId id="557" r:id="rId25"/>
    <p:sldId id="556" r:id="rId26"/>
    <p:sldId id="558" r:id="rId27"/>
    <p:sldId id="561" r:id="rId28"/>
    <p:sldId id="564" r:id="rId29"/>
    <p:sldId id="565" r:id="rId30"/>
    <p:sldId id="562" r:id="rId31"/>
    <p:sldId id="563" r:id="rId32"/>
    <p:sldId id="516" r:id="rId33"/>
    <p:sldId id="517" r:id="rId34"/>
    <p:sldId id="587" r:id="rId35"/>
    <p:sldId id="538" r:id="rId36"/>
    <p:sldId id="611" r:id="rId37"/>
    <p:sldId id="539" r:id="rId38"/>
    <p:sldId id="540" r:id="rId39"/>
    <p:sldId id="573" r:id="rId40"/>
    <p:sldId id="631" r:id="rId41"/>
    <p:sldId id="520" r:id="rId42"/>
    <p:sldId id="632" r:id="rId43"/>
    <p:sldId id="633" r:id="rId44"/>
    <p:sldId id="291" r:id="rId45"/>
    <p:sldId id="277" r:id="rId46"/>
    <p:sldId id="638" r:id="rId47"/>
    <p:sldId id="275" r:id="rId48"/>
    <p:sldId id="636" r:id="rId49"/>
    <p:sldId id="637" r:id="rId50"/>
    <p:sldId id="634" r:id="rId51"/>
    <p:sldId id="547" r:id="rId52"/>
    <p:sldId id="549" r:id="rId53"/>
    <p:sldId id="582" r:id="rId54"/>
    <p:sldId id="575" r:id="rId55"/>
    <p:sldId id="581" r:id="rId56"/>
    <p:sldId id="583" r:id="rId57"/>
    <p:sldId id="579" r:id="rId58"/>
    <p:sldId id="578" r:id="rId59"/>
    <p:sldId id="574" r:id="rId60"/>
    <p:sldId id="555" r:id="rId61"/>
    <p:sldId id="597" r:id="rId62"/>
    <p:sldId id="612" r:id="rId63"/>
    <p:sldId id="613" r:id="rId64"/>
    <p:sldId id="614" r:id="rId65"/>
    <p:sldId id="615" r:id="rId66"/>
    <p:sldId id="318" r:id="rId67"/>
    <p:sldId id="320" r:id="rId68"/>
    <p:sldId id="330" r:id="rId69"/>
    <p:sldId id="321" r:id="rId70"/>
    <p:sldId id="323" r:id="rId71"/>
    <p:sldId id="598" r:id="rId72"/>
  </p:sldIdLst>
  <p:sldSz cx="9144000" cy="5143500" type="screen16x9"/>
  <p:notesSz cx="6950075" cy="9236075"/>
  <p:defaultTextStyle>
    <a:defPPr>
      <a:defRPr lang="en-US"/>
    </a:defPPr>
    <a:lvl1pPr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1pPr>
    <a:lvl2pPr marL="4572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2pPr>
    <a:lvl3pPr marL="9144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3pPr>
    <a:lvl4pPr marL="13716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4pPr>
    <a:lvl5pPr marL="18288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5pPr>
    <a:lvl6pPr marL="22860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6pPr>
    <a:lvl7pPr marL="27432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7pPr>
    <a:lvl8pPr marL="32004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8pPr>
    <a:lvl9pPr marL="36576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90000"/>
    <a:srgbClr val="66CCFF"/>
    <a:srgbClr val="CCE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44" autoAdjust="0"/>
    <p:restoredTop sz="95064" autoAdjust="0"/>
  </p:normalViewPr>
  <p:slideViewPr>
    <p:cSldViewPr snapToGrid="0">
      <p:cViewPr varScale="1">
        <p:scale>
          <a:sx n="92" d="100"/>
          <a:sy n="92" d="100"/>
        </p:scale>
        <p:origin x="432" y="96"/>
      </p:cViewPr>
      <p:guideLst>
        <p:guide orient="horz" pos="162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17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slide" Target="slides/slide30.xml"/><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050"/>
          <p:cNvSpPr>
            <a:spLocks noGrp="1" noChangeArrowheads="1"/>
          </p:cNvSpPr>
          <p:nvPr>
            <p:ph type="hdr" sz="quarter"/>
          </p:nvPr>
        </p:nvSpPr>
        <p:spPr bwMode="auto">
          <a:xfrm>
            <a:off x="0" y="0"/>
            <a:ext cx="3011699" cy="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t" anchorCtr="0" compatLnSpc="1">
            <a:prstTxWarp prst="textNoShape">
              <a:avLst/>
            </a:prstTxWarp>
          </a:bodyPr>
          <a:lstStyle>
            <a:lvl1pPr algn="l">
              <a:defRPr sz="1100">
                <a:effectLst>
                  <a:outerShdw blurRad="38100" dist="38100" dir="2700000" algn="tl">
                    <a:srgbClr val="C0C0C0"/>
                  </a:outerShdw>
                </a:effectLst>
              </a:defRPr>
            </a:lvl1pPr>
          </a:lstStyle>
          <a:p>
            <a:endParaRPr lang="en-US" altLang="en-US" dirty="0">
              <a:latin typeface="Calibri" panose="020F0502020204030204" pitchFamily="34" charset="0"/>
            </a:endParaRPr>
          </a:p>
        </p:txBody>
      </p:sp>
      <p:sp>
        <p:nvSpPr>
          <p:cNvPr id="271363" name="Rectangle 2051"/>
          <p:cNvSpPr>
            <a:spLocks noGrp="1" noChangeArrowheads="1"/>
          </p:cNvSpPr>
          <p:nvPr>
            <p:ph type="dt" sz="quarter" idx="1"/>
          </p:nvPr>
        </p:nvSpPr>
        <p:spPr bwMode="auto">
          <a:xfrm>
            <a:off x="3938376" y="0"/>
            <a:ext cx="3011699" cy="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t" anchorCtr="0" compatLnSpc="1">
            <a:prstTxWarp prst="textNoShape">
              <a:avLst/>
            </a:prstTxWarp>
          </a:bodyPr>
          <a:lstStyle>
            <a:lvl1pPr algn="r">
              <a:defRPr sz="1100">
                <a:effectLst>
                  <a:outerShdw blurRad="38100" dist="38100" dir="2700000" algn="tl">
                    <a:srgbClr val="C0C0C0"/>
                  </a:outerShdw>
                </a:effectLst>
              </a:defRPr>
            </a:lvl1pPr>
          </a:lstStyle>
          <a:p>
            <a:endParaRPr lang="en-US" altLang="en-US" dirty="0">
              <a:latin typeface="Calibri" panose="020F0502020204030204" pitchFamily="34" charset="0"/>
            </a:endParaRPr>
          </a:p>
        </p:txBody>
      </p:sp>
      <p:sp>
        <p:nvSpPr>
          <p:cNvPr id="271364" name="Rectangle 2052"/>
          <p:cNvSpPr>
            <a:spLocks noGrp="1" noChangeArrowheads="1"/>
          </p:cNvSpPr>
          <p:nvPr>
            <p:ph type="ftr" sz="quarter" idx="2"/>
          </p:nvPr>
        </p:nvSpPr>
        <p:spPr bwMode="auto">
          <a:xfrm>
            <a:off x="0" y="8773959"/>
            <a:ext cx="3011699" cy="46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b" anchorCtr="0" compatLnSpc="1">
            <a:prstTxWarp prst="textNoShape">
              <a:avLst/>
            </a:prstTxWarp>
          </a:bodyPr>
          <a:lstStyle>
            <a:lvl1pPr algn="l">
              <a:defRPr sz="1100">
                <a:effectLst>
                  <a:outerShdw blurRad="38100" dist="38100" dir="2700000" algn="tl">
                    <a:srgbClr val="C0C0C0"/>
                  </a:outerShdw>
                </a:effectLst>
              </a:defRPr>
            </a:lvl1pPr>
          </a:lstStyle>
          <a:p>
            <a:r>
              <a:rPr lang="en-US" altLang="en-US">
                <a:latin typeface="Calibri" panose="020F0502020204030204" pitchFamily="34" charset="0"/>
              </a:rPr>
              <a:t>FRWA Annual Conference 2018</a:t>
            </a:r>
            <a:endParaRPr lang="en-US" altLang="en-US" dirty="0">
              <a:latin typeface="Calibri" panose="020F0502020204030204" pitchFamily="34" charset="0"/>
            </a:endParaRPr>
          </a:p>
        </p:txBody>
      </p:sp>
      <p:sp>
        <p:nvSpPr>
          <p:cNvPr id="271365" name="Rectangle 2053"/>
          <p:cNvSpPr>
            <a:spLocks noGrp="1" noChangeArrowheads="1"/>
          </p:cNvSpPr>
          <p:nvPr>
            <p:ph type="sldNum" sz="quarter" idx="3"/>
          </p:nvPr>
        </p:nvSpPr>
        <p:spPr bwMode="auto">
          <a:xfrm>
            <a:off x="3938376" y="8773959"/>
            <a:ext cx="3011699" cy="46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b" anchorCtr="0" compatLnSpc="1">
            <a:prstTxWarp prst="textNoShape">
              <a:avLst/>
            </a:prstTxWarp>
          </a:bodyPr>
          <a:lstStyle>
            <a:lvl1pPr algn="r">
              <a:defRPr sz="1100">
                <a:effectLst>
                  <a:outerShdw blurRad="38100" dist="38100" dir="2700000" algn="tl">
                    <a:srgbClr val="C0C0C0"/>
                  </a:outerShdw>
                </a:effectLst>
              </a:defRPr>
            </a:lvl1pPr>
          </a:lstStyle>
          <a:p>
            <a:fld id="{A70E8390-7B48-4B29-8491-C497170AC5CE}"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5879603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11699" cy="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t" anchorCtr="0" compatLnSpc="1">
            <a:prstTxWarp prst="textNoShape">
              <a:avLst/>
            </a:prstTxWarp>
          </a:bodyPr>
          <a:lstStyle>
            <a:lvl1pPr algn="l">
              <a:defRPr sz="1100" b="0">
                <a:effectLst/>
                <a:latin typeface="Calibri" panose="020F0502020204030204" pitchFamily="34" charset="0"/>
              </a:defRPr>
            </a:lvl1pPr>
          </a:lstStyle>
          <a:p>
            <a:endParaRPr lang="en-US" altLang="en-US" dirty="0"/>
          </a:p>
        </p:txBody>
      </p:sp>
      <p:sp>
        <p:nvSpPr>
          <p:cNvPr id="3075" name="Rectangle 3"/>
          <p:cNvSpPr>
            <a:spLocks noGrp="1" noChangeArrowheads="1"/>
          </p:cNvSpPr>
          <p:nvPr>
            <p:ph type="dt" idx="1"/>
          </p:nvPr>
        </p:nvSpPr>
        <p:spPr bwMode="auto">
          <a:xfrm>
            <a:off x="3938376" y="0"/>
            <a:ext cx="3011699" cy="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t" anchorCtr="0" compatLnSpc="1">
            <a:prstTxWarp prst="textNoShape">
              <a:avLst/>
            </a:prstTxWarp>
          </a:bodyPr>
          <a:lstStyle>
            <a:lvl1pPr algn="r">
              <a:defRPr sz="1100" b="0">
                <a:effectLst/>
                <a:latin typeface="Calibri" panose="020F0502020204030204" pitchFamily="34" charset="0"/>
              </a:defRPr>
            </a:lvl1pPr>
          </a:lstStyle>
          <a:p>
            <a:endParaRPr lang="en-US" altLang="en-US" dirty="0"/>
          </a:p>
        </p:txBody>
      </p:sp>
      <p:sp>
        <p:nvSpPr>
          <p:cNvPr id="3076"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26677" y="4387769"/>
            <a:ext cx="5096722" cy="415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8" name="Rectangle 6"/>
          <p:cNvSpPr>
            <a:spLocks noGrp="1" noChangeArrowheads="1"/>
          </p:cNvSpPr>
          <p:nvPr>
            <p:ph type="ftr" sz="quarter" idx="4"/>
          </p:nvPr>
        </p:nvSpPr>
        <p:spPr bwMode="auto">
          <a:xfrm>
            <a:off x="0" y="8773959"/>
            <a:ext cx="3011699" cy="46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b" anchorCtr="0" compatLnSpc="1">
            <a:prstTxWarp prst="textNoShape">
              <a:avLst/>
            </a:prstTxWarp>
          </a:bodyPr>
          <a:lstStyle>
            <a:lvl1pPr algn="l">
              <a:defRPr sz="1100" b="0">
                <a:effectLst/>
                <a:latin typeface="Calibri" panose="020F0502020204030204" pitchFamily="34" charset="0"/>
              </a:defRPr>
            </a:lvl1pPr>
          </a:lstStyle>
          <a:p>
            <a:r>
              <a:rPr lang="en-US" altLang="en-US"/>
              <a:t>FRWA Annual Conference 2018</a:t>
            </a:r>
            <a:endParaRPr lang="en-US" altLang="en-US" dirty="0"/>
          </a:p>
        </p:txBody>
      </p:sp>
      <p:sp>
        <p:nvSpPr>
          <p:cNvPr id="3079" name="Rectangle 7"/>
          <p:cNvSpPr>
            <a:spLocks noGrp="1" noChangeArrowheads="1"/>
          </p:cNvSpPr>
          <p:nvPr>
            <p:ph type="sldNum" sz="quarter" idx="5"/>
          </p:nvPr>
        </p:nvSpPr>
        <p:spPr bwMode="auto">
          <a:xfrm>
            <a:off x="3938376" y="8773959"/>
            <a:ext cx="3011699" cy="46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40" tIns="45370" rIns="90740" bIns="45370" numCol="1" anchor="b" anchorCtr="0" compatLnSpc="1">
            <a:prstTxWarp prst="textNoShape">
              <a:avLst/>
            </a:prstTxWarp>
          </a:bodyPr>
          <a:lstStyle>
            <a:lvl1pPr algn="r">
              <a:defRPr sz="1100" b="0">
                <a:effectLst/>
                <a:latin typeface="Calibri" panose="020F0502020204030204" pitchFamily="34" charset="0"/>
              </a:defRPr>
            </a:lvl1pPr>
          </a:lstStyle>
          <a:p>
            <a:fld id="{889E9DB6-33A2-41D7-AA59-E60812707985}" type="slidenum">
              <a:rPr lang="en-US" altLang="en-US" smtClean="0"/>
              <a:pPr/>
              <a:t>‹#›</a:t>
            </a:fld>
            <a:endParaRPr lang="en-US" altLang="en-US" dirty="0"/>
          </a:p>
        </p:txBody>
      </p:sp>
    </p:spTree>
    <p:extLst>
      <p:ext uri="{BB962C8B-B14F-4D97-AF65-F5344CB8AC3E}">
        <p14:creationId xmlns:p14="http://schemas.microsoft.com/office/powerpoint/2010/main" val="331217427"/>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4974A-EA9F-4603-B2AB-D9F1FF70F365}" type="slidenum">
              <a:rPr lang="en-US" altLang="en-US"/>
              <a:pPr/>
              <a:t>1</a:t>
            </a:fld>
            <a:endParaRPr lang="en-US" altLang="en-US"/>
          </a:p>
        </p:txBody>
      </p:sp>
      <p:sp>
        <p:nvSpPr>
          <p:cNvPr id="5122"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26677" y="4387769"/>
            <a:ext cx="5096722" cy="4155919"/>
          </a:xfrm>
          <a:prstGeom prst="rect">
            <a:avLst/>
          </a:prstGeom>
          <a:solidFill>
            <a:srgbClr val="FFFFFF"/>
          </a:solidFill>
          <a:ln>
            <a:solidFill>
              <a:srgbClr val="000000"/>
            </a:solidFill>
            <a:miter lim="800000"/>
            <a:headEnd/>
            <a:tailEnd/>
          </a:ln>
        </p:spPr>
        <p:txBody>
          <a:bodyPr lIns="92458" tIns="46230" rIns="92458" bIns="46230"/>
          <a:lstStyle/>
          <a:p>
            <a:r>
              <a:rPr lang="en-US" altLang="en-US"/>
              <a:t>In this presentation we will discuss the mechanism that produce disinfection by products,  how to control their formation by the production of chloramines and how to prevent Nitrification as an unintended consequence of chloramination.</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41310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16</a:t>
            </a:fld>
            <a:endParaRPr lang="en-US" altLang="en-US" dirty="0"/>
          </a:p>
        </p:txBody>
      </p:sp>
    </p:spTree>
    <p:extLst>
      <p:ext uri="{BB962C8B-B14F-4D97-AF65-F5344CB8AC3E}">
        <p14:creationId xmlns:p14="http://schemas.microsoft.com/office/powerpoint/2010/main" val="6150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17</a:t>
            </a:fld>
            <a:endParaRPr lang="en-US" altLang="en-US" dirty="0"/>
          </a:p>
        </p:txBody>
      </p:sp>
    </p:spTree>
    <p:extLst>
      <p:ext uri="{BB962C8B-B14F-4D97-AF65-F5344CB8AC3E}">
        <p14:creationId xmlns:p14="http://schemas.microsoft.com/office/powerpoint/2010/main" val="403703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18</a:t>
            </a:fld>
            <a:endParaRPr lang="en-US" altLang="en-US" dirty="0"/>
          </a:p>
        </p:txBody>
      </p:sp>
    </p:spTree>
    <p:extLst>
      <p:ext uri="{BB962C8B-B14F-4D97-AF65-F5344CB8AC3E}">
        <p14:creationId xmlns:p14="http://schemas.microsoft.com/office/powerpoint/2010/main" val="89762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19</a:t>
            </a:fld>
            <a:endParaRPr lang="en-US" altLang="en-US" dirty="0"/>
          </a:p>
        </p:txBody>
      </p:sp>
    </p:spTree>
    <p:extLst>
      <p:ext uri="{BB962C8B-B14F-4D97-AF65-F5344CB8AC3E}">
        <p14:creationId xmlns:p14="http://schemas.microsoft.com/office/powerpoint/2010/main" val="413714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20</a:t>
            </a:fld>
            <a:endParaRPr lang="en-US" altLang="en-US" dirty="0"/>
          </a:p>
        </p:txBody>
      </p:sp>
    </p:spTree>
    <p:extLst>
      <p:ext uri="{BB962C8B-B14F-4D97-AF65-F5344CB8AC3E}">
        <p14:creationId xmlns:p14="http://schemas.microsoft.com/office/powerpoint/2010/main" val="12612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This is most common effective</a:t>
            </a:r>
            <a:r>
              <a:rPr lang="en-US" baseline="0" dirty="0"/>
              <a:t> oxidation method </a:t>
            </a:r>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21</a:t>
            </a:fld>
            <a:endParaRPr lang="en-US" altLang="en-US" dirty="0"/>
          </a:p>
        </p:txBody>
      </p:sp>
    </p:spTree>
    <p:extLst>
      <p:ext uri="{BB962C8B-B14F-4D97-AF65-F5344CB8AC3E}">
        <p14:creationId xmlns:p14="http://schemas.microsoft.com/office/powerpoint/2010/main" val="226304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22</a:t>
            </a:fld>
            <a:endParaRPr lang="en-US" altLang="en-US" dirty="0"/>
          </a:p>
        </p:txBody>
      </p:sp>
    </p:spTree>
    <p:extLst>
      <p:ext uri="{BB962C8B-B14F-4D97-AF65-F5344CB8AC3E}">
        <p14:creationId xmlns:p14="http://schemas.microsoft.com/office/powerpoint/2010/main" val="1467235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Should be screened - #24</a:t>
            </a:r>
            <a:r>
              <a:rPr lang="en-US" baseline="0" dirty="0"/>
              <a:t> mesh</a:t>
            </a:r>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26</a:t>
            </a:fld>
            <a:endParaRPr lang="en-US" altLang="en-US" dirty="0"/>
          </a:p>
        </p:txBody>
      </p:sp>
    </p:spTree>
    <p:extLst>
      <p:ext uri="{BB962C8B-B14F-4D97-AF65-F5344CB8AC3E}">
        <p14:creationId xmlns:p14="http://schemas.microsoft.com/office/powerpoint/2010/main" val="123364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20508-5802-492F-83B6-ECB2CA652360}" type="slidenum">
              <a:rPr lang="en-US" altLang="en-US"/>
              <a:pPr/>
              <a:t>27</a:t>
            </a:fld>
            <a:endParaRPr lang="en-US" altLang="en-US"/>
          </a:p>
        </p:txBody>
      </p:sp>
      <p:sp>
        <p:nvSpPr>
          <p:cNvPr id="491522"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491523" name="Rectangle 3"/>
          <p:cNvSpPr>
            <a:spLocks noGrp="1" noChangeArrowheads="1"/>
          </p:cNvSpPr>
          <p:nvPr>
            <p:ph type="body" idx="1"/>
          </p:nvPr>
        </p:nvSpPr>
        <p:spPr bwMode="auto">
          <a:xfrm>
            <a:off x="926994" y="4387768"/>
            <a:ext cx="5096092" cy="4155919"/>
          </a:xfrm>
          <a:prstGeom prst="rect">
            <a:avLst/>
          </a:prstGeom>
          <a:solidFill>
            <a:srgbClr val="FFFFFF"/>
          </a:solidFill>
          <a:ln>
            <a:solidFill>
              <a:srgbClr val="000000"/>
            </a:solidFill>
            <a:miter lim="800000"/>
            <a:headEnd/>
            <a:tailEnd/>
          </a:ln>
        </p:spPr>
        <p:txBody>
          <a:bodyPr lIns="92464" tIns="46233" rIns="92464" bIns="46233"/>
          <a:lstStyle/>
          <a:p>
            <a:r>
              <a:rPr lang="en-US" altLang="en-US"/>
              <a:t>Other aeration techniques include forced draft multiple trays, cascades. The cascade method shown directs water from tray to tray from top to bottom causing a high degree of exchange of oxygen with the water. </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761200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CC391-ADBE-4BB0-9F8D-9A9FDB6FC77A}" type="slidenum">
              <a:rPr lang="en-US" altLang="en-US"/>
              <a:pPr/>
              <a:t>28</a:t>
            </a:fld>
            <a:endParaRPr lang="en-US" altLang="en-US"/>
          </a:p>
        </p:txBody>
      </p:sp>
      <p:sp>
        <p:nvSpPr>
          <p:cNvPr id="493570"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493571" name="Rectangle 3"/>
          <p:cNvSpPr>
            <a:spLocks noGrp="1" noChangeArrowheads="1"/>
          </p:cNvSpPr>
          <p:nvPr>
            <p:ph type="body" idx="1"/>
          </p:nvPr>
        </p:nvSpPr>
        <p:spPr bwMode="auto">
          <a:xfrm>
            <a:off x="926994" y="4387768"/>
            <a:ext cx="5096092" cy="4155919"/>
          </a:xfrm>
          <a:prstGeom prst="rect">
            <a:avLst/>
          </a:prstGeom>
          <a:solidFill>
            <a:srgbClr val="FFFFFF"/>
          </a:solidFill>
          <a:ln>
            <a:solidFill>
              <a:srgbClr val="000000"/>
            </a:solidFill>
            <a:miter lim="800000"/>
            <a:headEnd/>
            <a:tailEnd/>
          </a:ln>
        </p:spPr>
        <p:txBody>
          <a:bodyPr lIns="92464" tIns="46233" rIns="92464" bIns="46233"/>
          <a:lstStyle/>
          <a:p>
            <a:r>
              <a:rPr lang="en-US" altLang="en-US"/>
              <a:t>Packed towers are used to remove offensive odors such as hydrogen sulfide or Iron and Manganese from the water. Water is directed over synthetic media with large surface area to force contact of oxygen with water containing high concentrations of hydrogen sulfide. Removal efficiencies of 99% can be obtained with these systems.</a:t>
            </a:r>
          </a:p>
          <a:p>
            <a:endParaRPr lang="en-US" altLang="en-US"/>
          </a:p>
          <a:p>
            <a:r>
              <a:rPr lang="en-US" altLang="en-US"/>
              <a:t>Where high degrees of gas must be removed, a forced air system can be employed. </a:t>
            </a:r>
          </a:p>
          <a:p>
            <a:endParaRPr lang="en-US" altLang="en-US"/>
          </a:p>
          <a:p>
            <a:r>
              <a:rPr lang="en-US" altLang="en-US"/>
              <a:t>Following the aeration system a filtration system is employed to remove particulate iron, manganese and turbidity resulting from sulfur oxidation. </a:t>
            </a:r>
          </a:p>
          <a:p>
            <a:endParaRPr lang="en-US" altLang="en-US"/>
          </a:p>
          <a:p>
            <a:endParaRPr lang="en-US" altLang="en-US"/>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12409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C7737-D127-42C2-96FB-AD87CB7BDF64}" type="slidenum">
              <a:rPr lang="en-US" altLang="en-US"/>
              <a:pPr/>
              <a:t>2</a:t>
            </a:fld>
            <a:endParaRPr lang="en-US" altLang="en-US"/>
          </a:p>
        </p:txBody>
      </p:sp>
      <p:sp>
        <p:nvSpPr>
          <p:cNvPr id="181250" name="Rectangle 1026"/>
          <p:cNvSpPr>
            <a:spLocks noGrp="1" noRot="1" noChangeAspect="1" noChangeArrowheads="1" noTextEdit="1"/>
          </p:cNvSpPr>
          <p:nvPr>
            <p:ph type="sldImg"/>
          </p:nvPr>
        </p:nvSpPr>
        <p:spPr>
          <a:xfrm>
            <a:off x="396875" y="692150"/>
            <a:ext cx="6156325" cy="3463925"/>
          </a:xfrm>
          <a:ln/>
        </p:spPr>
      </p:sp>
      <p:sp>
        <p:nvSpPr>
          <p:cNvPr id="181251" name="Rectangle 1027"/>
          <p:cNvSpPr>
            <a:spLocks noGrp="1" noChangeArrowheads="1"/>
          </p:cNvSpPr>
          <p:nvPr>
            <p:ph type="body" idx="1"/>
          </p:nvPr>
        </p:nvSpPr>
        <p:spPr/>
        <p:txBody>
          <a:bodyPr/>
          <a:lstStyle/>
          <a:p>
            <a:endParaRPr lang="en-US" altLang="en-US"/>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54082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103535-1F90-445F-BFE0-76466AC80D24}" type="slidenum">
              <a:rPr lang="en-US" altLang="en-US"/>
              <a:pPr/>
              <a:t>29</a:t>
            </a:fld>
            <a:endParaRPr lang="en-US" altLang="en-US"/>
          </a:p>
        </p:txBody>
      </p:sp>
      <p:sp>
        <p:nvSpPr>
          <p:cNvPr id="528386"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528387" name="Rectangle 3"/>
          <p:cNvSpPr>
            <a:spLocks noGrp="1" noChangeArrowheads="1"/>
          </p:cNvSpPr>
          <p:nvPr>
            <p:ph type="body" idx="1"/>
          </p:nvPr>
        </p:nvSpPr>
        <p:spPr bwMode="auto">
          <a:xfrm>
            <a:off x="926994" y="4387768"/>
            <a:ext cx="5096092" cy="4155919"/>
          </a:xfrm>
          <a:prstGeom prst="rect">
            <a:avLst/>
          </a:prstGeom>
          <a:solidFill>
            <a:srgbClr val="FFFFFF"/>
          </a:solidFill>
          <a:ln>
            <a:solidFill>
              <a:srgbClr val="000000"/>
            </a:solidFill>
            <a:miter lim="800000"/>
            <a:headEnd/>
            <a:tailEnd/>
          </a:ln>
        </p:spPr>
        <p:txBody>
          <a:bodyPr lIns="92464" tIns="46233" rIns="92464" bIns="46233"/>
          <a:lstStyle/>
          <a:p>
            <a:r>
              <a:rPr lang="en-US" altLang="en-US"/>
              <a:t>Packed towers are used to remove offensive odors such as hydrogen sulfide or Iron and Manganese from the water. Water is directed over synthetic media with large surface area to force contact of oxygen with water containing high concentrations of hydrogen sulfide. Removal efficiencies of 99% can be obtained with these systems.</a:t>
            </a:r>
          </a:p>
          <a:p>
            <a:endParaRPr lang="en-US" altLang="en-US"/>
          </a:p>
          <a:p>
            <a:r>
              <a:rPr lang="en-US" altLang="en-US"/>
              <a:t>Where high degrees of gas must be removed, a forced air system can be employed. </a:t>
            </a:r>
          </a:p>
          <a:p>
            <a:endParaRPr lang="en-US" altLang="en-US"/>
          </a:p>
          <a:p>
            <a:r>
              <a:rPr lang="en-US" altLang="en-US"/>
              <a:t>Following the aeration system a filtration system is employed to remove particulate iron, manganese and turbidity resulting from sulfur oxidation. </a:t>
            </a:r>
          </a:p>
          <a:p>
            <a:endParaRPr lang="en-US" altLang="en-US"/>
          </a:p>
          <a:p>
            <a:endParaRPr lang="en-US" altLang="en-US"/>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319412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B2A60-CB13-4C56-B655-277ECCBB3BB2}" type="slidenum">
              <a:rPr lang="en-US" altLang="en-US"/>
              <a:pPr/>
              <a:t>30</a:t>
            </a:fld>
            <a:endParaRPr lang="en-US" altLang="en-US"/>
          </a:p>
        </p:txBody>
      </p:sp>
      <p:sp>
        <p:nvSpPr>
          <p:cNvPr id="524290"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524291" name="Rectangle 3"/>
          <p:cNvSpPr>
            <a:spLocks noGrp="1" noChangeArrowheads="1"/>
          </p:cNvSpPr>
          <p:nvPr>
            <p:ph type="body" idx="1"/>
          </p:nvPr>
        </p:nvSpPr>
        <p:spPr bwMode="auto">
          <a:xfrm>
            <a:off x="926994" y="4387768"/>
            <a:ext cx="5096092" cy="4155919"/>
          </a:xfrm>
          <a:prstGeom prst="rect">
            <a:avLst/>
          </a:prstGeom>
          <a:solidFill>
            <a:srgbClr val="FFFFFF"/>
          </a:solidFill>
          <a:ln>
            <a:solidFill>
              <a:srgbClr val="000000"/>
            </a:solidFill>
            <a:miter lim="800000"/>
            <a:headEnd/>
            <a:tailEnd/>
          </a:ln>
        </p:spPr>
        <p:txBody>
          <a:bodyPr lIns="92464" tIns="46233" rIns="92464" bIns="46233"/>
          <a:lstStyle/>
          <a:p>
            <a:r>
              <a:rPr lang="en-US" altLang="en-US"/>
              <a:t>Other aeration techniques include forced draft multiple trays, cascades. The cascade method shown directs water from tray to tray from top to bottom causing a high degree of exchange of oxygen with the water. </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3489522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A9B9A4-41F2-48F9-B01F-E30B35A19FEB}" type="slidenum">
              <a:rPr lang="en-US" altLang="en-US"/>
              <a:pPr/>
              <a:t>31</a:t>
            </a:fld>
            <a:endParaRPr lang="en-US" altLang="en-US"/>
          </a:p>
        </p:txBody>
      </p:sp>
      <p:sp>
        <p:nvSpPr>
          <p:cNvPr id="526338" name="Rectangle 2"/>
          <p:cNvSpPr>
            <a:spLocks noGrp="1" noRot="1" noChangeAspect="1" noChangeArrowheads="1" noTextEdit="1"/>
          </p:cNvSpPr>
          <p:nvPr>
            <p:ph type="sldImg"/>
          </p:nvPr>
        </p:nvSpPr>
        <p:spPr bwMode="auto">
          <a:xfrm>
            <a:off x="396875" y="692150"/>
            <a:ext cx="6156325" cy="3463925"/>
          </a:xfrm>
          <a:prstGeom prst="rect">
            <a:avLst/>
          </a:prstGeom>
          <a:solidFill>
            <a:srgbClr val="FFFFFF"/>
          </a:solidFill>
          <a:ln>
            <a:solidFill>
              <a:srgbClr val="000000"/>
            </a:solidFill>
            <a:miter lim="800000"/>
            <a:headEnd/>
            <a:tailEnd/>
          </a:ln>
        </p:spPr>
      </p:sp>
      <p:sp>
        <p:nvSpPr>
          <p:cNvPr id="526339" name="Rectangle 3"/>
          <p:cNvSpPr>
            <a:spLocks noGrp="1" noChangeArrowheads="1"/>
          </p:cNvSpPr>
          <p:nvPr>
            <p:ph type="body" idx="1"/>
          </p:nvPr>
        </p:nvSpPr>
        <p:spPr bwMode="auto">
          <a:xfrm>
            <a:off x="926994" y="4387768"/>
            <a:ext cx="5096092" cy="4155919"/>
          </a:xfrm>
          <a:prstGeom prst="rect">
            <a:avLst/>
          </a:prstGeom>
          <a:solidFill>
            <a:srgbClr val="FFFFFF"/>
          </a:solidFill>
          <a:ln>
            <a:solidFill>
              <a:srgbClr val="000000"/>
            </a:solidFill>
            <a:miter lim="800000"/>
            <a:headEnd/>
            <a:tailEnd/>
          </a:ln>
        </p:spPr>
        <p:txBody>
          <a:bodyPr lIns="92464" tIns="46233" rIns="92464" bIns="46233"/>
          <a:lstStyle/>
          <a:p>
            <a:r>
              <a:rPr lang="en-US" altLang="en-US"/>
              <a:t>Other aeration techniques include forced draft multiple trays, cascades. The cascade method shown directs water from tray to tray from top to bottom causing a high degree of exchange of oxygen with the water. </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4140801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38D4BE3-0057-4E4D-A85E-6251755AE413}"/>
              </a:ext>
            </a:extLst>
          </p:cNvPr>
          <p:cNvSpPr>
            <a:spLocks noGrp="1" noChangeArrowheads="1"/>
          </p:cNvSpPr>
          <p:nvPr>
            <p:ph type="hdr" sz="quarter"/>
          </p:nvPr>
        </p:nvSpPr>
        <p:spPr>
          <a:ln/>
        </p:spPr>
        <p:txBody>
          <a:bodyPr/>
          <a:lstStyle/>
          <a:p>
            <a:r>
              <a:rPr lang="en-US" altLang="en-US"/>
              <a:t>FRWA DBP Treatment Options</a:t>
            </a:r>
          </a:p>
        </p:txBody>
      </p:sp>
      <p:sp>
        <p:nvSpPr>
          <p:cNvPr id="6" name="Rectangle 6">
            <a:extLst>
              <a:ext uri="{FF2B5EF4-FFF2-40B4-BE49-F238E27FC236}">
                <a16:creationId xmlns:a16="http://schemas.microsoft.com/office/drawing/2014/main" id="{4733F96B-3D2C-4F96-BD1E-5846FF7C5F52}"/>
              </a:ext>
            </a:extLst>
          </p:cNvPr>
          <p:cNvSpPr>
            <a:spLocks noGrp="1" noChangeArrowheads="1"/>
          </p:cNvSpPr>
          <p:nvPr>
            <p:ph type="ftr" sz="quarter" idx="4"/>
          </p:nvPr>
        </p:nvSpPr>
        <p:spPr>
          <a:ln/>
        </p:spPr>
        <p:txBody>
          <a:bodyPr/>
          <a:lstStyle/>
          <a:p>
            <a:r>
              <a:rPr lang="en-US" altLang="en-US"/>
              <a:t>FDEP Drinking Water Mtg August 2008</a:t>
            </a:r>
          </a:p>
        </p:txBody>
      </p:sp>
      <p:sp>
        <p:nvSpPr>
          <p:cNvPr id="7" name="Rectangle 7">
            <a:extLst>
              <a:ext uri="{FF2B5EF4-FFF2-40B4-BE49-F238E27FC236}">
                <a16:creationId xmlns:a16="http://schemas.microsoft.com/office/drawing/2014/main" id="{79AD7557-2211-4E7A-B30A-4C73683B2E28}"/>
              </a:ext>
            </a:extLst>
          </p:cNvPr>
          <p:cNvSpPr>
            <a:spLocks noGrp="1" noChangeArrowheads="1"/>
          </p:cNvSpPr>
          <p:nvPr>
            <p:ph type="sldNum" sz="quarter" idx="5"/>
          </p:nvPr>
        </p:nvSpPr>
        <p:spPr>
          <a:ln/>
        </p:spPr>
        <p:txBody>
          <a:bodyPr/>
          <a:lstStyle/>
          <a:p>
            <a:fld id="{DB5BC0C4-C46A-4304-B0E7-CC923061B97E}" type="slidenum">
              <a:rPr lang="en-US" altLang="en-US"/>
              <a:pPr/>
              <a:t>40</a:t>
            </a:fld>
            <a:endParaRPr lang="en-US" altLang="en-US"/>
          </a:p>
        </p:txBody>
      </p:sp>
      <p:sp>
        <p:nvSpPr>
          <p:cNvPr id="941058" name="Rectangle 2">
            <a:extLst>
              <a:ext uri="{FF2B5EF4-FFF2-40B4-BE49-F238E27FC236}">
                <a16:creationId xmlns:a16="http://schemas.microsoft.com/office/drawing/2014/main" id="{027212EF-AFF7-4E5A-BE19-D8C0F89F7C66}"/>
              </a:ext>
            </a:extLst>
          </p:cNvPr>
          <p:cNvSpPr>
            <a:spLocks noGrp="1" noRot="1" noChangeAspect="1" noChangeArrowheads="1" noTextEdit="1"/>
          </p:cNvSpPr>
          <p:nvPr>
            <p:ph type="sldImg"/>
          </p:nvPr>
        </p:nvSpPr>
        <p:spPr bwMode="auto">
          <a:xfrm>
            <a:off x="334963" y="663575"/>
            <a:ext cx="5903912" cy="3322638"/>
          </a:xfrm>
          <a:prstGeom prst="rect">
            <a:avLst/>
          </a:prstGeom>
          <a:solidFill>
            <a:srgbClr val="FFFFFF"/>
          </a:solidFill>
          <a:ln>
            <a:solidFill>
              <a:srgbClr val="000000"/>
            </a:solidFill>
            <a:miter lim="800000"/>
            <a:headEnd/>
            <a:tailEnd/>
          </a:ln>
        </p:spPr>
      </p:sp>
      <p:sp>
        <p:nvSpPr>
          <p:cNvPr id="941059" name="Rectangle 3">
            <a:extLst>
              <a:ext uri="{FF2B5EF4-FFF2-40B4-BE49-F238E27FC236}">
                <a16:creationId xmlns:a16="http://schemas.microsoft.com/office/drawing/2014/main" id="{F1CF24FB-A033-427C-90E0-0967F04E8BC8}"/>
              </a:ext>
            </a:extLst>
          </p:cNvPr>
          <p:cNvSpPr>
            <a:spLocks noGrp="1" noChangeArrowheads="1"/>
          </p:cNvSpPr>
          <p:nvPr>
            <p:ph type="body" idx="1"/>
          </p:nvPr>
        </p:nvSpPr>
        <p:spPr bwMode="auto">
          <a:xfrm>
            <a:off x="876301" y="4205712"/>
            <a:ext cx="4820408" cy="3984280"/>
          </a:xfrm>
          <a:prstGeom prst="rect">
            <a:avLst/>
          </a:prstGeom>
          <a:solidFill>
            <a:srgbClr val="FFFFFF"/>
          </a:solidFill>
          <a:ln>
            <a:solidFill>
              <a:srgbClr val="000000"/>
            </a:solidFill>
            <a:miter lim="800000"/>
            <a:headEnd/>
            <a:tailEnd/>
          </a:ln>
        </p:spPr>
        <p:txBody>
          <a:bodyPr lIns="88140" tIns="44071" rIns="88140" bIns="44071"/>
          <a:lstStyle/>
          <a:p>
            <a:r>
              <a:rPr lang="en-US" altLang="en-US"/>
              <a:t>The following four case study application of Sodium Permanganate were performed by FRWA. These studies demonstrate the benefit in using the chemical in selected applications. These application include the water systems at Fowlers Bluff, Otter Creek,  Floral and Cross City. An additional application at Lake City was not included since high levels of H2S prohibited effective use of the chemical and the City has since started up a new water treatment facility. </a:t>
            </a:r>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AC14F47-A176-472D-86DB-88C9883013A4}"/>
              </a:ext>
            </a:extLst>
          </p:cNvPr>
          <p:cNvSpPr>
            <a:spLocks noGrp="1" noChangeArrowheads="1"/>
          </p:cNvSpPr>
          <p:nvPr>
            <p:ph type="hdr" sz="quarter"/>
          </p:nvPr>
        </p:nvSpPr>
        <p:spPr>
          <a:ln/>
        </p:spPr>
        <p:txBody>
          <a:bodyPr/>
          <a:lstStyle/>
          <a:p>
            <a:r>
              <a:rPr lang="en-US" altLang="en-US"/>
              <a:t>FRWA DBP Treatment Options</a:t>
            </a:r>
          </a:p>
        </p:txBody>
      </p:sp>
      <p:sp>
        <p:nvSpPr>
          <p:cNvPr id="6" name="Rectangle 6">
            <a:extLst>
              <a:ext uri="{FF2B5EF4-FFF2-40B4-BE49-F238E27FC236}">
                <a16:creationId xmlns:a16="http://schemas.microsoft.com/office/drawing/2014/main" id="{869536EA-56EA-4CB5-969C-86EA6B9F218B}"/>
              </a:ext>
            </a:extLst>
          </p:cNvPr>
          <p:cNvSpPr>
            <a:spLocks noGrp="1" noChangeArrowheads="1"/>
          </p:cNvSpPr>
          <p:nvPr>
            <p:ph type="ftr" sz="quarter" idx="4"/>
          </p:nvPr>
        </p:nvSpPr>
        <p:spPr>
          <a:ln/>
        </p:spPr>
        <p:txBody>
          <a:bodyPr/>
          <a:lstStyle/>
          <a:p>
            <a:r>
              <a:rPr lang="en-US" altLang="en-US"/>
              <a:t>FDEP Drinking Water Mtg August 2008</a:t>
            </a:r>
          </a:p>
        </p:txBody>
      </p:sp>
      <p:sp>
        <p:nvSpPr>
          <p:cNvPr id="7" name="Rectangle 7">
            <a:extLst>
              <a:ext uri="{FF2B5EF4-FFF2-40B4-BE49-F238E27FC236}">
                <a16:creationId xmlns:a16="http://schemas.microsoft.com/office/drawing/2014/main" id="{8309D0C5-2FE9-4D87-A380-E1F3EA961D43}"/>
              </a:ext>
            </a:extLst>
          </p:cNvPr>
          <p:cNvSpPr>
            <a:spLocks noGrp="1" noChangeArrowheads="1"/>
          </p:cNvSpPr>
          <p:nvPr>
            <p:ph type="sldNum" sz="quarter" idx="5"/>
          </p:nvPr>
        </p:nvSpPr>
        <p:spPr>
          <a:ln/>
        </p:spPr>
        <p:txBody>
          <a:bodyPr/>
          <a:lstStyle/>
          <a:p>
            <a:fld id="{F6C9721C-6742-4750-BB7A-C8004B065A2B}" type="slidenum">
              <a:rPr lang="en-US" altLang="en-US"/>
              <a:pPr/>
              <a:t>41</a:t>
            </a:fld>
            <a:endParaRPr lang="en-US" altLang="en-US"/>
          </a:p>
        </p:txBody>
      </p:sp>
      <p:sp>
        <p:nvSpPr>
          <p:cNvPr id="711682" name="Rectangle 2">
            <a:extLst>
              <a:ext uri="{FF2B5EF4-FFF2-40B4-BE49-F238E27FC236}">
                <a16:creationId xmlns:a16="http://schemas.microsoft.com/office/drawing/2014/main" id="{25A40DC6-8560-4E92-B47C-0792D2043CE2}"/>
              </a:ext>
            </a:extLst>
          </p:cNvPr>
          <p:cNvSpPr>
            <a:spLocks noGrp="1" noRot="1" noChangeAspect="1" noChangeArrowheads="1" noTextEdit="1"/>
          </p:cNvSpPr>
          <p:nvPr>
            <p:ph type="sldImg"/>
          </p:nvPr>
        </p:nvSpPr>
        <p:spPr bwMode="auto">
          <a:xfrm>
            <a:off x="334963" y="663575"/>
            <a:ext cx="5902325" cy="3321050"/>
          </a:xfrm>
          <a:prstGeom prst="rect">
            <a:avLst/>
          </a:prstGeom>
          <a:solidFill>
            <a:srgbClr val="FFFFFF"/>
          </a:solidFill>
          <a:ln>
            <a:solidFill>
              <a:srgbClr val="000000"/>
            </a:solidFill>
            <a:miter lim="800000"/>
            <a:headEnd/>
            <a:tailEnd/>
          </a:ln>
        </p:spPr>
      </p:sp>
      <p:sp>
        <p:nvSpPr>
          <p:cNvPr id="711683" name="Rectangle 3">
            <a:extLst>
              <a:ext uri="{FF2B5EF4-FFF2-40B4-BE49-F238E27FC236}">
                <a16:creationId xmlns:a16="http://schemas.microsoft.com/office/drawing/2014/main" id="{39138CB3-6C3B-43F5-9289-FA67B5BB8EA7}"/>
              </a:ext>
            </a:extLst>
          </p:cNvPr>
          <p:cNvSpPr>
            <a:spLocks noGrp="1" noChangeArrowheads="1"/>
          </p:cNvSpPr>
          <p:nvPr>
            <p:ph type="body" idx="1"/>
          </p:nvPr>
        </p:nvSpPr>
        <p:spPr bwMode="auto">
          <a:xfrm>
            <a:off x="657603" y="4205712"/>
            <a:ext cx="5257804" cy="3984280"/>
          </a:xfrm>
          <a:prstGeom prst="rect">
            <a:avLst/>
          </a:prstGeom>
          <a:solidFill>
            <a:srgbClr val="FFFFFF"/>
          </a:solidFill>
          <a:ln>
            <a:solidFill>
              <a:srgbClr val="000000"/>
            </a:solidFill>
            <a:miter lim="800000"/>
            <a:headEnd/>
            <a:tailEnd/>
          </a:ln>
        </p:spPr>
        <p:txBody>
          <a:bodyPr lIns="88140" tIns="44071" rIns="88140" bIns="44071"/>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AC14F47-A176-472D-86DB-88C9883013A4}"/>
              </a:ext>
            </a:extLst>
          </p:cNvPr>
          <p:cNvSpPr>
            <a:spLocks noGrp="1" noChangeArrowheads="1"/>
          </p:cNvSpPr>
          <p:nvPr>
            <p:ph type="hdr" sz="quarter"/>
          </p:nvPr>
        </p:nvSpPr>
        <p:spPr>
          <a:ln/>
        </p:spPr>
        <p:txBody>
          <a:bodyPr/>
          <a:lstStyle/>
          <a:p>
            <a:r>
              <a:rPr lang="en-US" altLang="en-US"/>
              <a:t>FRWA DBP Treatment Options</a:t>
            </a:r>
          </a:p>
        </p:txBody>
      </p:sp>
      <p:sp>
        <p:nvSpPr>
          <p:cNvPr id="6" name="Rectangle 6">
            <a:extLst>
              <a:ext uri="{FF2B5EF4-FFF2-40B4-BE49-F238E27FC236}">
                <a16:creationId xmlns:a16="http://schemas.microsoft.com/office/drawing/2014/main" id="{869536EA-56EA-4CB5-969C-86EA6B9F218B}"/>
              </a:ext>
            </a:extLst>
          </p:cNvPr>
          <p:cNvSpPr>
            <a:spLocks noGrp="1" noChangeArrowheads="1"/>
          </p:cNvSpPr>
          <p:nvPr>
            <p:ph type="ftr" sz="quarter" idx="4"/>
          </p:nvPr>
        </p:nvSpPr>
        <p:spPr>
          <a:ln/>
        </p:spPr>
        <p:txBody>
          <a:bodyPr/>
          <a:lstStyle/>
          <a:p>
            <a:r>
              <a:rPr lang="en-US" altLang="en-US"/>
              <a:t>FDEP Drinking Water Mtg August 2008</a:t>
            </a:r>
          </a:p>
        </p:txBody>
      </p:sp>
      <p:sp>
        <p:nvSpPr>
          <p:cNvPr id="7" name="Rectangle 7">
            <a:extLst>
              <a:ext uri="{FF2B5EF4-FFF2-40B4-BE49-F238E27FC236}">
                <a16:creationId xmlns:a16="http://schemas.microsoft.com/office/drawing/2014/main" id="{8309D0C5-2FE9-4D87-A380-E1F3EA961D43}"/>
              </a:ext>
            </a:extLst>
          </p:cNvPr>
          <p:cNvSpPr>
            <a:spLocks noGrp="1" noChangeArrowheads="1"/>
          </p:cNvSpPr>
          <p:nvPr>
            <p:ph type="sldNum" sz="quarter" idx="5"/>
          </p:nvPr>
        </p:nvSpPr>
        <p:spPr>
          <a:ln/>
        </p:spPr>
        <p:txBody>
          <a:bodyPr/>
          <a:lstStyle/>
          <a:p>
            <a:fld id="{F6C9721C-6742-4750-BB7A-C8004B065A2B}" type="slidenum">
              <a:rPr lang="en-US" altLang="en-US"/>
              <a:pPr/>
              <a:t>42</a:t>
            </a:fld>
            <a:endParaRPr lang="en-US" altLang="en-US"/>
          </a:p>
        </p:txBody>
      </p:sp>
      <p:sp>
        <p:nvSpPr>
          <p:cNvPr id="711682" name="Rectangle 2">
            <a:extLst>
              <a:ext uri="{FF2B5EF4-FFF2-40B4-BE49-F238E27FC236}">
                <a16:creationId xmlns:a16="http://schemas.microsoft.com/office/drawing/2014/main" id="{25A40DC6-8560-4E92-B47C-0792D2043CE2}"/>
              </a:ext>
            </a:extLst>
          </p:cNvPr>
          <p:cNvSpPr>
            <a:spLocks noGrp="1" noRot="1" noChangeAspect="1" noChangeArrowheads="1" noTextEdit="1"/>
          </p:cNvSpPr>
          <p:nvPr>
            <p:ph type="sldImg"/>
          </p:nvPr>
        </p:nvSpPr>
        <p:spPr bwMode="auto">
          <a:xfrm>
            <a:off x="334963" y="663575"/>
            <a:ext cx="5902325" cy="3321050"/>
          </a:xfrm>
          <a:prstGeom prst="rect">
            <a:avLst/>
          </a:prstGeom>
          <a:solidFill>
            <a:srgbClr val="FFFFFF"/>
          </a:solidFill>
          <a:ln>
            <a:solidFill>
              <a:srgbClr val="000000"/>
            </a:solidFill>
            <a:miter lim="800000"/>
            <a:headEnd/>
            <a:tailEnd/>
          </a:ln>
        </p:spPr>
      </p:sp>
      <p:sp>
        <p:nvSpPr>
          <p:cNvPr id="711683" name="Rectangle 3">
            <a:extLst>
              <a:ext uri="{FF2B5EF4-FFF2-40B4-BE49-F238E27FC236}">
                <a16:creationId xmlns:a16="http://schemas.microsoft.com/office/drawing/2014/main" id="{39138CB3-6C3B-43F5-9289-FA67B5BB8EA7}"/>
              </a:ext>
            </a:extLst>
          </p:cNvPr>
          <p:cNvSpPr>
            <a:spLocks noGrp="1" noChangeArrowheads="1"/>
          </p:cNvSpPr>
          <p:nvPr>
            <p:ph type="body" idx="1"/>
          </p:nvPr>
        </p:nvSpPr>
        <p:spPr bwMode="auto">
          <a:xfrm>
            <a:off x="657603" y="4205712"/>
            <a:ext cx="5257804" cy="3984280"/>
          </a:xfrm>
          <a:prstGeom prst="rect">
            <a:avLst/>
          </a:prstGeom>
          <a:solidFill>
            <a:srgbClr val="FFFFFF"/>
          </a:solidFill>
          <a:ln>
            <a:solidFill>
              <a:srgbClr val="000000"/>
            </a:solidFill>
            <a:miter lim="800000"/>
            <a:headEnd/>
            <a:tailEnd/>
          </a:ln>
        </p:spPr>
        <p:txBody>
          <a:bodyPr lIns="88140" tIns="44071" rIns="88140" bIns="44071"/>
          <a:lstStyle/>
          <a:p>
            <a:endParaRPr lang="en-US" altLang="en-US"/>
          </a:p>
        </p:txBody>
      </p:sp>
    </p:spTree>
    <p:extLst>
      <p:ext uri="{BB962C8B-B14F-4D97-AF65-F5344CB8AC3E}">
        <p14:creationId xmlns:p14="http://schemas.microsoft.com/office/powerpoint/2010/main" val="290739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AC14F47-A176-472D-86DB-88C9883013A4}"/>
              </a:ext>
            </a:extLst>
          </p:cNvPr>
          <p:cNvSpPr>
            <a:spLocks noGrp="1" noChangeArrowheads="1"/>
          </p:cNvSpPr>
          <p:nvPr>
            <p:ph type="hdr" sz="quarter"/>
          </p:nvPr>
        </p:nvSpPr>
        <p:spPr>
          <a:ln/>
        </p:spPr>
        <p:txBody>
          <a:bodyPr/>
          <a:lstStyle/>
          <a:p>
            <a:r>
              <a:rPr lang="en-US" altLang="en-US"/>
              <a:t>FRWA DBP Treatment Options</a:t>
            </a:r>
          </a:p>
        </p:txBody>
      </p:sp>
      <p:sp>
        <p:nvSpPr>
          <p:cNvPr id="6" name="Rectangle 6">
            <a:extLst>
              <a:ext uri="{FF2B5EF4-FFF2-40B4-BE49-F238E27FC236}">
                <a16:creationId xmlns:a16="http://schemas.microsoft.com/office/drawing/2014/main" id="{869536EA-56EA-4CB5-969C-86EA6B9F218B}"/>
              </a:ext>
            </a:extLst>
          </p:cNvPr>
          <p:cNvSpPr>
            <a:spLocks noGrp="1" noChangeArrowheads="1"/>
          </p:cNvSpPr>
          <p:nvPr>
            <p:ph type="ftr" sz="quarter" idx="4"/>
          </p:nvPr>
        </p:nvSpPr>
        <p:spPr>
          <a:ln/>
        </p:spPr>
        <p:txBody>
          <a:bodyPr/>
          <a:lstStyle/>
          <a:p>
            <a:r>
              <a:rPr lang="en-US" altLang="en-US"/>
              <a:t>FDEP Drinking Water Mtg August 2008</a:t>
            </a:r>
          </a:p>
        </p:txBody>
      </p:sp>
      <p:sp>
        <p:nvSpPr>
          <p:cNvPr id="7" name="Rectangle 7">
            <a:extLst>
              <a:ext uri="{FF2B5EF4-FFF2-40B4-BE49-F238E27FC236}">
                <a16:creationId xmlns:a16="http://schemas.microsoft.com/office/drawing/2014/main" id="{8309D0C5-2FE9-4D87-A380-E1F3EA961D43}"/>
              </a:ext>
            </a:extLst>
          </p:cNvPr>
          <p:cNvSpPr>
            <a:spLocks noGrp="1" noChangeArrowheads="1"/>
          </p:cNvSpPr>
          <p:nvPr>
            <p:ph type="sldNum" sz="quarter" idx="5"/>
          </p:nvPr>
        </p:nvSpPr>
        <p:spPr>
          <a:ln/>
        </p:spPr>
        <p:txBody>
          <a:bodyPr/>
          <a:lstStyle/>
          <a:p>
            <a:fld id="{F6C9721C-6742-4750-BB7A-C8004B065A2B}" type="slidenum">
              <a:rPr lang="en-US" altLang="en-US"/>
              <a:pPr/>
              <a:t>43</a:t>
            </a:fld>
            <a:endParaRPr lang="en-US" altLang="en-US"/>
          </a:p>
        </p:txBody>
      </p:sp>
      <p:sp>
        <p:nvSpPr>
          <p:cNvPr id="711682" name="Rectangle 2">
            <a:extLst>
              <a:ext uri="{FF2B5EF4-FFF2-40B4-BE49-F238E27FC236}">
                <a16:creationId xmlns:a16="http://schemas.microsoft.com/office/drawing/2014/main" id="{25A40DC6-8560-4E92-B47C-0792D2043CE2}"/>
              </a:ext>
            </a:extLst>
          </p:cNvPr>
          <p:cNvSpPr>
            <a:spLocks noGrp="1" noRot="1" noChangeAspect="1" noChangeArrowheads="1" noTextEdit="1"/>
          </p:cNvSpPr>
          <p:nvPr>
            <p:ph type="sldImg"/>
          </p:nvPr>
        </p:nvSpPr>
        <p:spPr bwMode="auto">
          <a:xfrm>
            <a:off x="334963" y="663575"/>
            <a:ext cx="5902325" cy="3321050"/>
          </a:xfrm>
          <a:prstGeom prst="rect">
            <a:avLst/>
          </a:prstGeom>
          <a:solidFill>
            <a:srgbClr val="FFFFFF"/>
          </a:solidFill>
          <a:ln>
            <a:solidFill>
              <a:srgbClr val="000000"/>
            </a:solidFill>
            <a:miter lim="800000"/>
            <a:headEnd/>
            <a:tailEnd/>
          </a:ln>
        </p:spPr>
      </p:sp>
      <p:sp>
        <p:nvSpPr>
          <p:cNvPr id="711683" name="Rectangle 3">
            <a:extLst>
              <a:ext uri="{FF2B5EF4-FFF2-40B4-BE49-F238E27FC236}">
                <a16:creationId xmlns:a16="http://schemas.microsoft.com/office/drawing/2014/main" id="{39138CB3-6C3B-43F5-9289-FA67B5BB8EA7}"/>
              </a:ext>
            </a:extLst>
          </p:cNvPr>
          <p:cNvSpPr>
            <a:spLocks noGrp="1" noChangeArrowheads="1"/>
          </p:cNvSpPr>
          <p:nvPr>
            <p:ph type="body" idx="1"/>
          </p:nvPr>
        </p:nvSpPr>
        <p:spPr bwMode="auto">
          <a:xfrm>
            <a:off x="657603" y="4205712"/>
            <a:ext cx="5257804" cy="3984280"/>
          </a:xfrm>
          <a:prstGeom prst="rect">
            <a:avLst/>
          </a:prstGeom>
          <a:solidFill>
            <a:srgbClr val="FFFFFF"/>
          </a:solidFill>
          <a:ln>
            <a:solidFill>
              <a:srgbClr val="000000"/>
            </a:solidFill>
            <a:miter lim="800000"/>
            <a:headEnd/>
            <a:tailEnd/>
          </a:ln>
        </p:spPr>
        <p:txBody>
          <a:bodyPr lIns="88140" tIns="44071" rIns="88140" bIns="44071"/>
          <a:lstStyle/>
          <a:p>
            <a:endParaRPr lang="en-US" altLang="en-US"/>
          </a:p>
        </p:txBody>
      </p:sp>
    </p:spTree>
    <p:extLst>
      <p:ext uri="{BB962C8B-B14F-4D97-AF65-F5344CB8AC3E}">
        <p14:creationId xmlns:p14="http://schemas.microsoft.com/office/powerpoint/2010/main" val="657950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AE135E-6B23-45B1-B2C7-59C49842BFA8}"/>
              </a:ext>
            </a:extLst>
          </p:cNvPr>
          <p:cNvSpPr>
            <a:spLocks noGrp="1" noChangeArrowheads="1"/>
          </p:cNvSpPr>
          <p:nvPr>
            <p:ph type="sldNum" sz="quarter" idx="5"/>
          </p:nvPr>
        </p:nvSpPr>
        <p:spPr>
          <a:ln/>
        </p:spPr>
        <p:txBody>
          <a:bodyPr/>
          <a:lstStyle/>
          <a:p>
            <a:fld id="{8712BDB1-319D-40B3-B572-51C619EB23CD}" type="slidenum">
              <a:rPr lang="en-US" altLang="en-US"/>
              <a:pPr/>
              <a:t>44</a:t>
            </a:fld>
            <a:endParaRPr lang="en-US" altLang="en-US"/>
          </a:p>
        </p:txBody>
      </p:sp>
      <p:sp>
        <p:nvSpPr>
          <p:cNvPr id="69634" name="Rectangle 2">
            <a:extLst>
              <a:ext uri="{FF2B5EF4-FFF2-40B4-BE49-F238E27FC236}">
                <a16:creationId xmlns:a16="http://schemas.microsoft.com/office/drawing/2014/main" id="{6404F07A-C236-453C-AB5C-C8265B6A6F1E}"/>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69635" name="Rectangle 3">
            <a:extLst>
              <a:ext uri="{FF2B5EF4-FFF2-40B4-BE49-F238E27FC236}">
                <a16:creationId xmlns:a16="http://schemas.microsoft.com/office/drawing/2014/main" id="{EBC0F439-56EF-4D00-A339-B8B5746DBF5F}"/>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10556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46235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C7737-D127-42C2-96FB-AD87CB7BDF64}" type="slidenum">
              <a:rPr lang="en-US" altLang="en-US"/>
              <a:pPr/>
              <a:t>3</a:t>
            </a:fld>
            <a:endParaRPr lang="en-US" altLang="en-US"/>
          </a:p>
        </p:txBody>
      </p:sp>
      <p:sp>
        <p:nvSpPr>
          <p:cNvPr id="181250" name="Rectangle 1026"/>
          <p:cNvSpPr>
            <a:spLocks noGrp="1" noRot="1" noChangeAspect="1" noChangeArrowheads="1" noTextEdit="1"/>
          </p:cNvSpPr>
          <p:nvPr>
            <p:ph type="sldImg"/>
          </p:nvPr>
        </p:nvSpPr>
        <p:spPr>
          <a:xfrm>
            <a:off x="396875" y="692150"/>
            <a:ext cx="6156325" cy="3463925"/>
          </a:xfrm>
          <a:ln/>
        </p:spPr>
      </p:sp>
      <p:sp>
        <p:nvSpPr>
          <p:cNvPr id="181251" name="Rectangle 1027"/>
          <p:cNvSpPr>
            <a:spLocks noGrp="1" noChangeArrowheads="1"/>
          </p:cNvSpPr>
          <p:nvPr>
            <p:ph type="body" idx="1"/>
          </p:nvPr>
        </p:nvSpPr>
        <p:spPr/>
        <p:txBody>
          <a:bodyPr/>
          <a:lstStyle/>
          <a:p>
            <a:endParaRPr lang="en-US" altLang="en-US"/>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79167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878458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1415597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688169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700581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03367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79900" y="4315217"/>
            <a:ext cx="5439188" cy="4088098"/>
          </a:xfrm>
          <a:prstGeom prst="rect">
            <a:avLst/>
          </a:prstGeom>
        </p:spPr>
        <p:txBody>
          <a:bodyPr lIns="90725" tIns="90725" rIns="90725" bIns="90725"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90121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71475" y="681038"/>
            <a:ext cx="6056313" cy="34067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679900" y="4315217"/>
            <a:ext cx="5439188" cy="4088098"/>
          </a:xfrm>
          <a:prstGeom prst="rect">
            <a:avLst/>
          </a:prstGeom>
        </p:spPr>
        <p:txBody>
          <a:bodyPr lIns="90725" tIns="90725" rIns="90725" bIns="90725" anchor="t" anchorCtr="0">
            <a:noAutofit/>
          </a:bodyPr>
          <a:lstStyle/>
          <a:p>
            <a:pPr>
              <a:spcBef>
                <a:spcPts val="0"/>
              </a:spcBef>
            </a:pPr>
            <a:endParaRPr dirty="0"/>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2793053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A431B7-2352-49C5-BF97-A62FA88AE867}"/>
              </a:ext>
            </a:extLst>
          </p:cNvPr>
          <p:cNvSpPr>
            <a:spLocks noGrp="1" noChangeArrowheads="1"/>
          </p:cNvSpPr>
          <p:nvPr>
            <p:ph type="sldNum" sz="quarter" idx="5"/>
          </p:nvPr>
        </p:nvSpPr>
        <p:spPr>
          <a:ln/>
        </p:spPr>
        <p:txBody>
          <a:bodyPr/>
          <a:lstStyle/>
          <a:p>
            <a:fld id="{6D07C174-E61B-4B4D-819C-5D370B845B78}" type="slidenum">
              <a:rPr lang="en-US" altLang="en-US"/>
              <a:pPr/>
              <a:t>66</a:t>
            </a:fld>
            <a:endParaRPr lang="en-US" altLang="en-US"/>
          </a:p>
        </p:txBody>
      </p:sp>
      <p:sp>
        <p:nvSpPr>
          <p:cNvPr id="116738" name="Rectangle 2">
            <a:extLst>
              <a:ext uri="{FF2B5EF4-FFF2-40B4-BE49-F238E27FC236}">
                <a16:creationId xmlns:a16="http://schemas.microsoft.com/office/drawing/2014/main" id="{DC74F195-A926-4E32-940F-6F204DA093D4}"/>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1664BF98-FF1F-4A8A-B560-B949E8CEE860}"/>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A08BCC-149A-4021-BA5C-7B8BA42D8C52}"/>
              </a:ext>
            </a:extLst>
          </p:cNvPr>
          <p:cNvSpPr>
            <a:spLocks noGrp="1" noChangeArrowheads="1"/>
          </p:cNvSpPr>
          <p:nvPr>
            <p:ph type="sldNum" sz="quarter" idx="5"/>
          </p:nvPr>
        </p:nvSpPr>
        <p:spPr>
          <a:ln/>
        </p:spPr>
        <p:txBody>
          <a:bodyPr/>
          <a:lstStyle/>
          <a:p>
            <a:fld id="{36237E1B-3704-475C-B9DE-10BB1BABDD3F}" type="slidenum">
              <a:rPr lang="en-US" altLang="en-US"/>
              <a:pPr/>
              <a:t>67</a:t>
            </a:fld>
            <a:endParaRPr lang="en-US" altLang="en-US"/>
          </a:p>
        </p:txBody>
      </p:sp>
      <p:sp>
        <p:nvSpPr>
          <p:cNvPr id="120834" name="Rectangle 2">
            <a:extLst>
              <a:ext uri="{FF2B5EF4-FFF2-40B4-BE49-F238E27FC236}">
                <a16:creationId xmlns:a16="http://schemas.microsoft.com/office/drawing/2014/main" id="{607AFAFB-6CC5-4EAE-915C-739708BD95CA}"/>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771CFEC3-D070-4A0D-A25B-17BE1CB24E08}"/>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076609-3F12-4AA4-9778-D17791C24ABB}"/>
              </a:ext>
            </a:extLst>
          </p:cNvPr>
          <p:cNvSpPr>
            <a:spLocks noGrp="1" noChangeArrowheads="1"/>
          </p:cNvSpPr>
          <p:nvPr>
            <p:ph type="sldNum" sz="quarter" idx="5"/>
          </p:nvPr>
        </p:nvSpPr>
        <p:spPr>
          <a:ln/>
        </p:spPr>
        <p:txBody>
          <a:bodyPr/>
          <a:lstStyle/>
          <a:p>
            <a:fld id="{29B92AF8-7F04-4A4A-A6D1-C5A489181232}" type="slidenum">
              <a:rPr lang="en-US" altLang="en-US"/>
              <a:pPr/>
              <a:t>68</a:t>
            </a:fld>
            <a:endParaRPr lang="en-US" altLang="en-US"/>
          </a:p>
        </p:txBody>
      </p:sp>
      <p:sp>
        <p:nvSpPr>
          <p:cNvPr id="143362" name="Rectangle 2">
            <a:extLst>
              <a:ext uri="{FF2B5EF4-FFF2-40B4-BE49-F238E27FC236}">
                <a16:creationId xmlns:a16="http://schemas.microsoft.com/office/drawing/2014/main" id="{8D25ADB1-DE44-41D7-8860-0AF9EE8D946E}"/>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143363" name="Rectangle 3">
            <a:extLst>
              <a:ext uri="{FF2B5EF4-FFF2-40B4-BE49-F238E27FC236}">
                <a16:creationId xmlns:a16="http://schemas.microsoft.com/office/drawing/2014/main" id="{58666B53-A18B-465A-89EF-3C6677CB94D5}"/>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lIns="87485" tIns="43743" rIns="87485" bIns="43743"/>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C7737-D127-42C2-96FB-AD87CB7BDF64}" type="slidenum">
              <a:rPr lang="en-US" altLang="en-US"/>
              <a:pPr/>
              <a:t>4</a:t>
            </a:fld>
            <a:endParaRPr lang="en-US" altLang="en-US"/>
          </a:p>
        </p:txBody>
      </p:sp>
      <p:sp>
        <p:nvSpPr>
          <p:cNvPr id="181250" name="Rectangle 1026"/>
          <p:cNvSpPr>
            <a:spLocks noGrp="1" noRot="1" noChangeAspect="1" noChangeArrowheads="1" noTextEdit="1"/>
          </p:cNvSpPr>
          <p:nvPr>
            <p:ph type="sldImg"/>
          </p:nvPr>
        </p:nvSpPr>
        <p:spPr>
          <a:xfrm>
            <a:off x="396875" y="692150"/>
            <a:ext cx="6156325" cy="3463925"/>
          </a:xfrm>
          <a:ln/>
        </p:spPr>
      </p:sp>
      <p:sp>
        <p:nvSpPr>
          <p:cNvPr id="181251" name="Rectangle 1027"/>
          <p:cNvSpPr>
            <a:spLocks noGrp="1" noChangeArrowheads="1"/>
          </p:cNvSpPr>
          <p:nvPr>
            <p:ph type="body" idx="1"/>
          </p:nvPr>
        </p:nvSpPr>
        <p:spPr/>
        <p:txBody>
          <a:bodyPr/>
          <a:lstStyle/>
          <a:p>
            <a:endParaRPr lang="en-US" altLang="en-US"/>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3869765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E649B4-9E7D-471A-B951-66B8F4957EF8}"/>
              </a:ext>
            </a:extLst>
          </p:cNvPr>
          <p:cNvSpPr>
            <a:spLocks noGrp="1" noChangeArrowheads="1"/>
          </p:cNvSpPr>
          <p:nvPr>
            <p:ph type="sldNum" sz="quarter" idx="5"/>
          </p:nvPr>
        </p:nvSpPr>
        <p:spPr>
          <a:ln/>
        </p:spPr>
        <p:txBody>
          <a:bodyPr/>
          <a:lstStyle/>
          <a:p>
            <a:fld id="{098B936F-0705-4723-A87A-1892F3B8E3DE}" type="slidenum">
              <a:rPr lang="en-US" altLang="en-US"/>
              <a:pPr/>
              <a:t>69</a:t>
            </a:fld>
            <a:endParaRPr lang="en-US" altLang="en-US"/>
          </a:p>
        </p:txBody>
      </p:sp>
      <p:sp>
        <p:nvSpPr>
          <p:cNvPr id="122882" name="Rectangle 2">
            <a:extLst>
              <a:ext uri="{FF2B5EF4-FFF2-40B4-BE49-F238E27FC236}">
                <a16:creationId xmlns:a16="http://schemas.microsoft.com/office/drawing/2014/main" id="{D8E960B4-9132-417B-A383-269C73CFDC5B}"/>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122883" name="Rectangle 3">
            <a:extLst>
              <a:ext uri="{FF2B5EF4-FFF2-40B4-BE49-F238E27FC236}">
                <a16:creationId xmlns:a16="http://schemas.microsoft.com/office/drawing/2014/main" id="{6D3FF5DA-9361-4E3F-A077-E7BB982B8F72}"/>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54A482-6C40-4ED5-89F8-C0DE471819C0}"/>
              </a:ext>
            </a:extLst>
          </p:cNvPr>
          <p:cNvSpPr>
            <a:spLocks noGrp="1" noChangeArrowheads="1"/>
          </p:cNvSpPr>
          <p:nvPr>
            <p:ph type="sldNum" sz="quarter" idx="5"/>
          </p:nvPr>
        </p:nvSpPr>
        <p:spPr>
          <a:ln/>
        </p:spPr>
        <p:txBody>
          <a:bodyPr/>
          <a:lstStyle/>
          <a:p>
            <a:fld id="{5FB95FF2-1451-45FB-AAF5-7380F7A8F0AE}" type="slidenum">
              <a:rPr lang="en-US" altLang="en-US"/>
              <a:pPr/>
              <a:t>70</a:t>
            </a:fld>
            <a:endParaRPr lang="en-US" altLang="en-US"/>
          </a:p>
        </p:txBody>
      </p:sp>
      <p:sp>
        <p:nvSpPr>
          <p:cNvPr id="126978" name="Rectangle 2">
            <a:extLst>
              <a:ext uri="{FF2B5EF4-FFF2-40B4-BE49-F238E27FC236}">
                <a16:creationId xmlns:a16="http://schemas.microsoft.com/office/drawing/2014/main" id="{3DE89AC3-15F4-47BF-BBF0-D1A6A86D79CF}"/>
              </a:ext>
            </a:extLst>
          </p:cNvPr>
          <p:cNvSpPr>
            <a:spLocks noGrp="1" noRot="1" noChangeAspect="1" noChangeArrowheads="1" noTextEdit="1"/>
          </p:cNvSpPr>
          <p:nvPr>
            <p:ph type="sldImg"/>
          </p:nvPr>
        </p:nvSpPr>
        <p:spPr bwMode="auto">
          <a:xfrm>
            <a:off x="327025" y="660400"/>
            <a:ext cx="5861050" cy="3297238"/>
          </a:xfrm>
          <a:prstGeom prst="rect">
            <a:avLst/>
          </a:prstGeom>
          <a:solidFill>
            <a:srgbClr val="FFFFFF"/>
          </a:solidFill>
          <a:ln>
            <a:solidFill>
              <a:srgbClr val="000000"/>
            </a:solidFill>
            <a:miter lim="800000"/>
            <a:headEnd/>
            <a:tailEnd/>
          </a:ln>
        </p:spPr>
      </p:sp>
      <p:sp>
        <p:nvSpPr>
          <p:cNvPr id="126979" name="Rectangle 3">
            <a:extLst>
              <a:ext uri="{FF2B5EF4-FFF2-40B4-BE49-F238E27FC236}">
                <a16:creationId xmlns:a16="http://schemas.microsoft.com/office/drawing/2014/main" id="{1DD05500-17F0-4E5D-9915-1B22D2AE776B}"/>
              </a:ext>
            </a:extLst>
          </p:cNvPr>
          <p:cNvSpPr>
            <a:spLocks noGrp="1" noChangeArrowheads="1"/>
          </p:cNvSpPr>
          <p:nvPr>
            <p:ph type="body" idx="1"/>
          </p:nvPr>
        </p:nvSpPr>
        <p:spPr bwMode="auto">
          <a:xfrm>
            <a:off x="651570" y="4178224"/>
            <a:ext cx="5212556" cy="3958318"/>
          </a:xfrm>
          <a:prstGeom prst="rect">
            <a:avLst/>
          </a:prstGeom>
          <a:solidFill>
            <a:srgbClr val="FFFFFF"/>
          </a:solidFill>
          <a:ln>
            <a:solidFill>
              <a:srgbClr val="000000"/>
            </a:solidFill>
            <a:miter lim="800000"/>
            <a:headEnd/>
            <a:tailEnd/>
          </a:ln>
        </p:spPr>
        <p:txBody>
          <a:bodyPr/>
          <a:lstStyle/>
          <a:p>
            <a:r>
              <a:rPr lang="en-US" altLang="en-US"/>
              <a:t>Reaction continues to occur as long as: </a:t>
            </a:r>
          </a:p>
          <a:p>
            <a:pPr lvl="1"/>
            <a:r>
              <a:rPr lang="en-US" altLang="en-US"/>
              <a:t>Residual Chlorine</a:t>
            </a:r>
          </a:p>
          <a:p>
            <a:pPr lvl="1"/>
            <a:r>
              <a:rPr lang="en-US" altLang="en-US"/>
              <a:t>Organics Available to React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ctr" defTabSz="924727">
              <a:defRPr sz="2400">
                <a:solidFill>
                  <a:schemeClr val="tx1"/>
                </a:solidFill>
                <a:latin typeface="Times New Roman" panose="02020603050405020304" pitchFamily="18" charset="0"/>
              </a:defRPr>
            </a:lvl1pPr>
            <a:lvl2pPr marL="737261" indent="-283562" algn="ctr" defTabSz="924727">
              <a:defRPr sz="2400">
                <a:solidFill>
                  <a:schemeClr val="tx1"/>
                </a:solidFill>
                <a:latin typeface="Times New Roman" panose="02020603050405020304" pitchFamily="18" charset="0"/>
              </a:defRPr>
            </a:lvl2pPr>
            <a:lvl3pPr marL="1134249" indent="-226851" algn="ctr" defTabSz="924727">
              <a:defRPr sz="2400">
                <a:solidFill>
                  <a:schemeClr val="tx1"/>
                </a:solidFill>
                <a:latin typeface="Times New Roman" panose="02020603050405020304" pitchFamily="18" charset="0"/>
              </a:defRPr>
            </a:lvl3pPr>
            <a:lvl4pPr marL="1587947" indent="-226851" algn="ctr" defTabSz="924727">
              <a:defRPr sz="2400">
                <a:solidFill>
                  <a:schemeClr val="tx1"/>
                </a:solidFill>
                <a:latin typeface="Times New Roman" panose="02020603050405020304" pitchFamily="18" charset="0"/>
              </a:defRPr>
            </a:lvl4pPr>
            <a:lvl5pPr marL="2041648" indent="-226851" algn="ctr" defTabSz="924727">
              <a:defRPr sz="2400">
                <a:solidFill>
                  <a:schemeClr val="tx1"/>
                </a:solidFill>
                <a:latin typeface="Times New Roman" panose="02020603050405020304" pitchFamily="18" charset="0"/>
              </a:defRPr>
            </a:lvl5pPr>
            <a:lvl6pPr marL="2495347" indent="-226851" algn="ctr" defTabSz="924727" eaLnBrk="0" fontAlgn="base" hangingPunct="0">
              <a:spcBef>
                <a:spcPct val="0"/>
              </a:spcBef>
              <a:spcAft>
                <a:spcPct val="0"/>
              </a:spcAft>
              <a:defRPr sz="2400">
                <a:solidFill>
                  <a:schemeClr val="tx1"/>
                </a:solidFill>
                <a:latin typeface="Times New Roman" panose="02020603050405020304" pitchFamily="18" charset="0"/>
              </a:defRPr>
            </a:lvl6pPr>
            <a:lvl7pPr marL="2949045" indent="-226851" algn="ctr" defTabSz="924727" eaLnBrk="0" fontAlgn="base" hangingPunct="0">
              <a:spcBef>
                <a:spcPct val="0"/>
              </a:spcBef>
              <a:spcAft>
                <a:spcPct val="0"/>
              </a:spcAft>
              <a:defRPr sz="2400">
                <a:solidFill>
                  <a:schemeClr val="tx1"/>
                </a:solidFill>
                <a:latin typeface="Times New Roman" panose="02020603050405020304" pitchFamily="18" charset="0"/>
              </a:defRPr>
            </a:lvl7pPr>
            <a:lvl8pPr marL="3402745" indent="-226851" algn="ctr" defTabSz="924727" eaLnBrk="0" fontAlgn="base" hangingPunct="0">
              <a:spcBef>
                <a:spcPct val="0"/>
              </a:spcBef>
              <a:spcAft>
                <a:spcPct val="0"/>
              </a:spcAft>
              <a:defRPr sz="2400">
                <a:solidFill>
                  <a:schemeClr val="tx1"/>
                </a:solidFill>
                <a:latin typeface="Times New Roman" panose="02020603050405020304" pitchFamily="18" charset="0"/>
              </a:defRPr>
            </a:lvl8pPr>
            <a:lvl9pPr marL="3856444" indent="-226851" algn="ctr" defTabSz="924727"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6014913-CC22-493C-9256-F31C84C53013}" type="slidenum">
              <a:rPr lang="en-US" altLang="en-US" sz="1100">
                <a:latin typeface="Calibri" panose="020F0502020204030204" pitchFamily="34" charset="0"/>
              </a:rPr>
              <a:pPr algn="r"/>
              <a:t>6</a:t>
            </a:fld>
            <a:endParaRPr lang="en-US" altLang="en-US" sz="1100" dirty="0">
              <a:latin typeface="Calibri" panose="020F0502020204030204" pitchFamily="34" charset="0"/>
            </a:endParaRPr>
          </a:p>
        </p:txBody>
      </p:sp>
      <p:sp>
        <p:nvSpPr>
          <p:cNvPr id="37891" name="Rectangle 2"/>
          <p:cNvSpPr>
            <a:spLocks noGrp="1" noRot="1" noChangeAspect="1" noChangeArrowheads="1" noTextEdit="1"/>
          </p:cNvSpPr>
          <p:nvPr>
            <p:ph type="sldImg"/>
          </p:nvPr>
        </p:nvSpPr>
        <p:spPr>
          <a:xfrm>
            <a:off x="400050" y="693738"/>
            <a:ext cx="6153150" cy="3462337"/>
          </a:xfrm>
          <a:solidFill>
            <a:srgbClr val="FFFFFF"/>
          </a:solidFill>
          <a:ln/>
        </p:spPr>
      </p:sp>
      <p:sp>
        <p:nvSpPr>
          <p:cNvPr id="37892" name="Rectangle 3"/>
          <p:cNvSpPr>
            <a:spLocks noGrp="1" noChangeArrowheads="1"/>
          </p:cNvSpPr>
          <p:nvPr>
            <p:ph type="body" idx="1"/>
          </p:nvPr>
        </p:nvSpPr>
        <p:spPr>
          <a:xfrm>
            <a:off x="926677" y="4387769"/>
            <a:ext cx="5096722" cy="4154342"/>
          </a:xfrm>
          <a:solidFill>
            <a:srgbClr val="FFFFFF"/>
          </a:solidFill>
          <a:ln>
            <a:solidFill>
              <a:srgbClr val="000000"/>
            </a:solidFill>
            <a:miter lim="800000"/>
            <a:headEnd/>
            <a:tailEnd/>
          </a:ln>
        </p:spPr>
        <p:txBody>
          <a:bodyPr lIns="91595" tIns="45797" rIns="91595" bIns="45797"/>
          <a:lstStyle/>
          <a:p>
            <a:pPr eaLnBrk="1" hangingPunct="1"/>
            <a:r>
              <a:rPr lang="en-US" altLang="en-US"/>
              <a:t>Natural Organic Matter makes up the humic content in source waters. NOM is either hydrophilic (more soluble in water) or hydrophobic (less soluble and a more aromatic fraction.) Hydrophobic matter is easier to remove in the treatment process.  </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46700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ctr" defTabSz="924727">
              <a:defRPr sz="2400">
                <a:solidFill>
                  <a:schemeClr val="tx1"/>
                </a:solidFill>
                <a:latin typeface="Times New Roman" panose="02020603050405020304" pitchFamily="18" charset="0"/>
              </a:defRPr>
            </a:lvl1pPr>
            <a:lvl2pPr marL="737261" indent="-283562" algn="ctr" defTabSz="924727">
              <a:defRPr sz="2400">
                <a:solidFill>
                  <a:schemeClr val="tx1"/>
                </a:solidFill>
                <a:latin typeface="Times New Roman" panose="02020603050405020304" pitchFamily="18" charset="0"/>
              </a:defRPr>
            </a:lvl2pPr>
            <a:lvl3pPr marL="1134249" indent="-226851" algn="ctr" defTabSz="924727">
              <a:defRPr sz="2400">
                <a:solidFill>
                  <a:schemeClr val="tx1"/>
                </a:solidFill>
                <a:latin typeface="Times New Roman" panose="02020603050405020304" pitchFamily="18" charset="0"/>
              </a:defRPr>
            </a:lvl3pPr>
            <a:lvl4pPr marL="1587947" indent="-226851" algn="ctr" defTabSz="924727">
              <a:defRPr sz="2400">
                <a:solidFill>
                  <a:schemeClr val="tx1"/>
                </a:solidFill>
                <a:latin typeface="Times New Roman" panose="02020603050405020304" pitchFamily="18" charset="0"/>
              </a:defRPr>
            </a:lvl4pPr>
            <a:lvl5pPr marL="2041648" indent="-226851" algn="ctr" defTabSz="924727">
              <a:defRPr sz="2400">
                <a:solidFill>
                  <a:schemeClr val="tx1"/>
                </a:solidFill>
                <a:latin typeface="Times New Roman" panose="02020603050405020304" pitchFamily="18" charset="0"/>
              </a:defRPr>
            </a:lvl5pPr>
            <a:lvl6pPr marL="2495347" indent="-226851" algn="ctr" defTabSz="924727" eaLnBrk="0" fontAlgn="base" hangingPunct="0">
              <a:spcBef>
                <a:spcPct val="0"/>
              </a:spcBef>
              <a:spcAft>
                <a:spcPct val="0"/>
              </a:spcAft>
              <a:defRPr sz="2400">
                <a:solidFill>
                  <a:schemeClr val="tx1"/>
                </a:solidFill>
                <a:latin typeface="Times New Roman" panose="02020603050405020304" pitchFamily="18" charset="0"/>
              </a:defRPr>
            </a:lvl6pPr>
            <a:lvl7pPr marL="2949045" indent="-226851" algn="ctr" defTabSz="924727" eaLnBrk="0" fontAlgn="base" hangingPunct="0">
              <a:spcBef>
                <a:spcPct val="0"/>
              </a:spcBef>
              <a:spcAft>
                <a:spcPct val="0"/>
              </a:spcAft>
              <a:defRPr sz="2400">
                <a:solidFill>
                  <a:schemeClr val="tx1"/>
                </a:solidFill>
                <a:latin typeface="Times New Roman" panose="02020603050405020304" pitchFamily="18" charset="0"/>
              </a:defRPr>
            </a:lvl7pPr>
            <a:lvl8pPr marL="3402745" indent="-226851" algn="ctr" defTabSz="924727" eaLnBrk="0" fontAlgn="base" hangingPunct="0">
              <a:spcBef>
                <a:spcPct val="0"/>
              </a:spcBef>
              <a:spcAft>
                <a:spcPct val="0"/>
              </a:spcAft>
              <a:defRPr sz="2400">
                <a:solidFill>
                  <a:schemeClr val="tx1"/>
                </a:solidFill>
                <a:latin typeface="Times New Roman" panose="02020603050405020304" pitchFamily="18" charset="0"/>
              </a:defRPr>
            </a:lvl8pPr>
            <a:lvl9pPr marL="3856444" indent="-226851" algn="ctr" defTabSz="924727"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6014913-CC22-493C-9256-F31C84C53013}" type="slidenum">
              <a:rPr lang="en-US" altLang="en-US" sz="1100">
                <a:latin typeface="Calibri" panose="020F0502020204030204" pitchFamily="34" charset="0"/>
              </a:rPr>
              <a:pPr algn="r"/>
              <a:t>7</a:t>
            </a:fld>
            <a:endParaRPr lang="en-US" altLang="en-US" sz="1100" dirty="0">
              <a:latin typeface="Calibri" panose="020F0502020204030204" pitchFamily="34" charset="0"/>
            </a:endParaRPr>
          </a:p>
        </p:txBody>
      </p:sp>
      <p:sp>
        <p:nvSpPr>
          <p:cNvPr id="37891" name="Rectangle 2"/>
          <p:cNvSpPr>
            <a:spLocks noGrp="1" noRot="1" noChangeAspect="1" noChangeArrowheads="1" noTextEdit="1"/>
          </p:cNvSpPr>
          <p:nvPr>
            <p:ph type="sldImg"/>
          </p:nvPr>
        </p:nvSpPr>
        <p:spPr>
          <a:xfrm>
            <a:off x="400050" y="693738"/>
            <a:ext cx="6153150" cy="3462337"/>
          </a:xfrm>
          <a:solidFill>
            <a:srgbClr val="FFFFFF"/>
          </a:solidFill>
          <a:ln/>
        </p:spPr>
      </p:sp>
      <p:sp>
        <p:nvSpPr>
          <p:cNvPr id="37892" name="Rectangle 3"/>
          <p:cNvSpPr>
            <a:spLocks noGrp="1" noChangeArrowheads="1"/>
          </p:cNvSpPr>
          <p:nvPr>
            <p:ph type="body" idx="1"/>
          </p:nvPr>
        </p:nvSpPr>
        <p:spPr>
          <a:xfrm>
            <a:off x="926677" y="4387769"/>
            <a:ext cx="5096722" cy="4154342"/>
          </a:xfrm>
          <a:solidFill>
            <a:srgbClr val="FFFFFF"/>
          </a:solidFill>
          <a:ln>
            <a:solidFill>
              <a:srgbClr val="000000"/>
            </a:solidFill>
            <a:miter lim="800000"/>
            <a:headEnd/>
            <a:tailEnd/>
          </a:ln>
        </p:spPr>
        <p:txBody>
          <a:bodyPr lIns="91595" tIns="45797" rIns="91595" bIns="45797"/>
          <a:lstStyle/>
          <a:p>
            <a:pPr eaLnBrk="1" hangingPunct="1"/>
            <a:r>
              <a:rPr lang="en-US" altLang="en-US"/>
              <a:t>Natural Organic Matter makes up the humic content in source waters. NOM is either hydrophilic (more soluble in water) or hydrophobic (less soluble and a more aromatic fraction.) Hydrophobic matter is easier to remove in the treatment process.  </a:t>
            </a:r>
          </a:p>
        </p:txBody>
      </p:sp>
      <p:sp>
        <p:nvSpPr>
          <p:cNvPr id="2" name="Footer Placeholder 1"/>
          <p:cNvSpPr>
            <a:spLocks noGrp="1"/>
          </p:cNvSpPr>
          <p:nvPr>
            <p:ph type="ftr" sz="quarter" idx="10"/>
          </p:nvPr>
        </p:nvSpPr>
        <p:spPr/>
        <p:txBody>
          <a:bodyPr/>
          <a:lstStyle/>
          <a:p>
            <a:r>
              <a:rPr lang="en-US" altLang="en-US"/>
              <a:t>FRWA Annual Conference 2018</a:t>
            </a:r>
            <a:endParaRPr lang="en-US" altLang="en-US" dirty="0"/>
          </a:p>
        </p:txBody>
      </p:sp>
    </p:spTree>
    <p:extLst>
      <p:ext uri="{BB962C8B-B14F-4D97-AF65-F5344CB8AC3E}">
        <p14:creationId xmlns:p14="http://schemas.microsoft.com/office/powerpoint/2010/main" val="58688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13</a:t>
            </a:fld>
            <a:endParaRPr lang="en-US" altLang="en-US" dirty="0"/>
          </a:p>
        </p:txBody>
      </p:sp>
    </p:spTree>
    <p:extLst>
      <p:ext uri="{BB962C8B-B14F-4D97-AF65-F5344CB8AC3E}">
        <p14:creationId xmlns:p14="http://schemas.microsoft.com/office/powerpoint/2010/main" val="49325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14</a:t>
            </a:fld>
            <a:endParaRPr lang="en-US" altLang="en-US" dirty="0"/>
          </a:p>
        </p:txBody>
      </p:sp>
    </p:spTree>
    <p:extLst>
      <p:ext uri="{BB962C8B-B14F-4D97-AF65-F5344CB8AC3E}">
        <p14:creationId xmlns:p14="http://schemas.microsoft.com/office/powerpoint/2010/main" val="2902602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ltLang="en-US"/>
              <a:t>FRWA Annual Conference 2018</a:t>
            </a:r>
            <a:endParaRPr lang="en-US" altLang="en-US" dirty="0"/>
          </a:p>
        </p:txBody>
      </p:sp>
      <p:sp>
        <p:nvSpPr>
          <p:cNvPr id="5" name="Slide Number Placeholder 4"/>
          <p:cNvSpPr>
            <a:spLocks noGrp="1"/>
          </p:cNvSpPr>
          <p:nvPr>
            <p:ph type="sldNum" sz="quarter" idx="11"/>
          </p:nvPr>
        </p:nvSpPr>
        <p:spPr/>
        <p:txBody>
          <a:bodyPr/>
          <a:lstStyle/>
          <a:p>
            <a:fld id="{889E9DB6-33A2-41D7-AA59-E60812707985}" type="slidenum">
              <a:rPr lang="en-US" altLang="en-US" smtClean="0"/>
              <a:pPr/>
              <a:t>15</a:t>
            </a:fld>
            <a:endParaRPr lang="en-US" altLang="en-US" dirty="0"/>
          </a:p>
        </p:txBody>
      </p:sp>
    </p:spTree>
    <p:extLst>
      <p:ext uri="{BB962C8B-B14F-4D97-AF65-F5344CB8AC3E}">
        <p14:creationId xmlns:p14="http://schemas.microsoft.com/office/powerpoint/2010/main" val="242651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E721D1B-FBB2-49D3-9331-0D572795C80E}" type="slidenum">
              <a:rPr lang="en-US" altLang="en-US" smtClean="0"/>
              <a:pPr/>
              <a:t>‹#›</a:t>
            </a:fld>
            <a:endParaRPr lang="en-US" altLang="en-US"/>
          </a:p>
        </p:txBody>
      </p:sp>
    </p:spTree>
    <p:extLst>
      <p:ext uri="{BB962C8B-B14F-4D97-AF65-F5344CB8AC3E}">
        <p14:creationId xmlns:p14="http://schemas.microsoft.com/office/powerpoint/2010/main" val="39831380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396101836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36181418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latin typeface="Calibri" panose="020F0502020204030204" pitchFamily="34" charset="0"/>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latin typeface="Calibri" panose="020F0502020204030204" pitchFamily="34" charset="0"/>
              </a:rPr>
              <a:t>”</a:t>
            </a:r>
          </a:p>
        </p:txBody>
      </p:sp>
    </p:spTree>
    <p:extLst>
      <p:ext uri="{BB962C8B-B14F-4D97-AF65-F5344CB8AC3E}">
        <p14:creationId xmlns:p14="http://schemas.microsoft.com/office/powerpoint/2010/main" val="9083328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310506559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109484969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27124901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A165BAE-D878-419C-815A-F65140CD5C0D}" type="slidenum">
              <a:rPr lang="en-US" altLang="en-US" smtClean="0"/>
              <a:pPr/>
              <a:t>‹#›</a:t>
            </a:fld>
            <a:endParaRPr lang="en-US" altLang="en-US"/>
          </a:p>
        </p:txBody>
      </p:sp>
    </p:spTree>
    <p:extLst>
      <p:ext uri="{BB962C8B-B14F-4D97-AF65-F5344CB8AC3E}">
        <p14:creationId xmlns:p14="http://schemas.microsoft.com/office/powerpoint/2010/main" val="42919409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B444317-4BEB-4313-9667-1A7BDB491DE5}" type="slidenum">
              <a:rPr lang="en-US" altLang="en-US" smtClean="0"/>
              <a:pPr/>
              <a:t>‹#›</a:t>
            </a:fld>
            <a:endParaRPr lang="en-US" altLang="en-US"/>
          </a:p>
        </p:txBody>
      </p:sp>
    </p:spTree>
    <p:extLst>
      <p:ext uri="{BB962C8B-B14F-4D97-AF65-F5344CB8AC3E}">
        <p14:creationId xmlns:p14="http://schemas.microsoft.com/office/powerpoint/2010/main" val="2664141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3B499A9-B2FC-4281-B13A-801DAC1ADC26}" type="slidenum">
              <a:rPr lang="en-US" altLang="en-US" smtClean="0"/>
              <a:pPr/>
              <a:t>‹#›</a:t>
            </a:fld>
            <a:endParaRPr lang="en-US" altLang="en-US"/>
          </a:p>
        </p:txBody>
      </p:sp>
    </p:spTree>
    <p:extLst>
      <p:ext uri="{BB962C8B-B14F-4D97-AF65-F5344CB8AC3E}">
        <p14:creationId xmlns:p14="http://schemas.microsoft.com/office/powerpoint/2010/main" val="89813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2686FE6-6D17-4B8C-AB10-B0541BCE0DBB}" type="slidenum">
              <a:rPr lang="en-US" altLang="en-US" smtClean="0"/>
              <a:pPr/>
              <a:t>‹#›</a:t>
            </a:fld>
            <a:endParaRPr lang="en-US" altLang="en-US"/>
          </a:p>
        </p:txBody>
      </p:sp>
    </p:spTree>
    <p:extLst>
      <p:ext uri="{BB962C8B-B14F-4D97-AF65-F5344CB8AC3E}">
        <p14:creationId xmlns:p14="http://schemas.microsoft.com/office/powerpoint/2010/main" val="28520104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184BA7C-DCBA-4718-8E5F-DAA0CA5BC270}" type="slidenum">
              <a:rPr lang="en-US" altLang="en-US" smtClean="0"/>
              <a:pPr/>
              <a:t>‹#›</a:t>
            </a:fld>
            <a:endParaRPr lang="en-US" altLang="en-US"/>
          </a:p>
        </p:txBody>
      </p:sp>
    </p:spTree>
    <p:extLst>
      <p:ext uri="{BB962C8B-B14F-4D97-AF65-F5344CB8AC3E}">
        <p14:creationId xmlns:p14="http://schemas.microsoft.com/office/powerpoint/2010/main" val="612979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A12FE30-49C7-40DB-9FBD-F47B62B94E82}" type="slidenum">
              <a:rPr lang="en-US" altLang="en-US" smtClean="0"/>
              <a:pPr/>
              <a:t>‹#›</a:t>
            </a:fld>
            <a:endParaRPr lang="en-US" altLang="en-US"/>
          </a:p>
        </p:txBody>
      </p:sp>
    </p:spTree>
    <p:extLst>
      <p:ext uri="{BB962C8B-B14F-4D97-AF65-F5344CB8AC3E}">
        <p14:creationId xmlns:p14="http://schemas.microsoft.com/office/powerpoint/2010/main" val="13573285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EDD4EC7-CC29-4E19-B40B-47BB11643D16}" type="slidenum">
              <a:rPr lang="en-US" altLang="en-US" smtClean="0"/>
              <a:pPr/>
              <a:t>‹#›</a:t>
            </a:fld>
            <a:endParaRPr lang="en-US" altLang="en-US"/>
          </a:p>
        </p:txBody>
      </p:sp>
    </p:spTree>
    <p:extLst>
      <p:ext uri="{BB962C8B-B14F-4D97-AF65-F5344CB8AC3E}">
        <p14:creationId xmlns:p14="http://schemas.microsoft.com/office/powerpoint/2010/main" val="13852605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B6940A1-13D8-4E6B-B26A-C848DD42EBD7}" type="slidenum">
              <a:rPr lang="en-US" altLang="en-US" smtClean="0"/>
              <a:pPr/>
              <a:t>‹#›</a:t>
            </a:fld>
            <a:endParaRPr lang="en-US" altLang="en-US"/>
          </a:p>
        </p:txBody>
      </p:sp>
    </p:spTree>
    <p:extLst>
      <p:ext uri="{BB962C8B-B14F-4D97-AF65-F5344CB8AC3E}">
        <p14:creationId xmlns:p14="http://schemas.microsoft.com/office/powerpoint/2010/main" val="11574198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F21981C-8ADF-441C-B326-07FDC8B82B33}" type="slidenum">
              <a:rPr lang="en-US" altLang="en-US" smtClean="0"/>
              <a:pPr/>
              <a:t>‹#›</a:t>
            </a:fld>
            <a:endParaRPr lang="en-US" altLang="en-US"/>
          </a:p>
        </p:txBody>
      </p:sp>
    </p:spTree>
    <p:extLst>
      <p:ext uri="{BB962C8B-B14F-4D97-AF65-F5344CB8AC3E}">
        <p14:creationId xmlns:p14="http://schemas.microsoft.com/office/powerpoint/2010/main" val="1561411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69D7CFC-C7F5-452F-9ADC-095EDBFBD0DD}" type="slidenum">
              <a:rPr lang="en-US" altLang="en-US" smtClean="0"/>
              <a:pPr/>
              <a:t>‹#›</a:t>
            </a:fld>
            <a:endParaRPr lang="en-US" altLang="en-US"/>
          </a:p>
        </p:txBody>
      </p:sp>
    </p:spTree>
    <p:extLst>
      <p:ext uri="{BB962C8B-B14F-4D97-AF65-F5344CB8AC3E}">
        <p14:creationId xmlns:p14="http://schemas.microsoft.com/office/powerpoint/2010/main" val="31895515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Calibri" panose="020F0502020204030204" pitchFamily="34" charset="0"/>
              </a:defRPr>
            </a:lvl1pPr>
          </a:lstStyle>
          <a:p>
            <a:fld id="{DC2A30DA-2DCA-4E64-92BB-21A15731A4AA}" type="slidenum">
              <a:rPr lang="en-US" altLang="en-US" smtClean="0"/>
              <a:pPr/>
              <a:t>‹#›</a:t>
            </a:fld>
            <a:endParaRPr lang="en-US" altLang="en-US" dirty="0"/>
          </a:p>
        </p:txBody>
      </p:sp>
    </p:spTree>
    <p:extLst>
      <p:ext uri="{BB962C8B-B14F-4D97-AF65-F5344CB8AC3E}">
        <p14:creationId xmlns:p14="http://schemas.microsoft.com/office/powerpoint/2010/main" val="4112210726"/>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aspub.epa.gov/tdb/pages/general/home.do" TargetMode="Externa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560243" y="721743"/>
            <a:ext cx="8023514" cy="1481874"/>
          </a:xfrm>
        </p:spPr>
        <p:txBody>
          <a:bodyPr wrap="square" anchor="ctr">
            <a:normAutofit fontScale="90000"/>
          </a:bodyPr>
          <a:lstStyle/>
          <a:p>
            <a:pPr algn="ctr"/>
            <a:r>
              <a:rPr lang="en-US" altLang="en-US" sz="6000" b="1" dirty="0">
                <a:solidFill>
                  <a:srgbClr val="FFFF00"/>
                </a:solidFill>
                <a:effectLst>
                  <a:outerShdw blurRad="38100" dist="38100" dir="2700000" algn="tl">
                    <a:srgbClr val="000000"/>
                  </a:outerShdw>
                </a:effectLst>
                <a:ea typeface="MS Mincho" panose="02020609040205080304" pitchFamily="49" charset="-128"/>
              </a:rPr>
              <a:t>Compliance Solutions for Health Based Issues</a:t>
            </a:r>
          </a:p>
        </p:txBody>
      </p:sp>
      <p:sp>
        <p:nvSpPr>
          <p:cNvPr id="3076" name="Rectangle 4"/>
          <p:cNvSpPr>
            <a:spLocks noGrp="1" noChangeArrowheads="1"/>
          </p:cNvSpPr>
          <p:nvPr>
            <p:ph type="subTitle" idx="1"/>
          </p:nvPr>
        </p:nvSpPr>
        <p:spPr>
          <a:xfrm>
            <a:off x="738622" y="2374583"/>
            <a:ext cx="7771534" cy="631197"/>
          </a:xfrm>
        </p:spPr>
        <p:txBody>
          <a:bodyPr>
            <a:normAutofit/>
          </a:bodyPr>
          <a:lstStyle/>
          <a:p>
            <a:pPr algn="ctr"/>
            <a:r>
              <a:rPr lang="en-US" altLang="en-US" sz="3200" b="1" dirty="0">
                <a:solidFill>
                  <a:srgbClr val="FFFF00"/>
                </a:solidFill>
                <a:effectLst>
                  <a:outerShdw blurRad="38100" dist="38100" dir="2700000" algn="tl">
                    <a:srgbClr val="000000"/>
                  </a:outerShdw>
                </a:effectLst>
              </a:rPr>
              <a:t>Techniques and Tools</a:t>
            </a:r>
          </a:p>
        </p:txBody>
      </p:sp>
      <p:sp>
        <p:nvSpPr>
          <p:cNvPr id="66" name="Slide Number Placeholder 5"/>
          <p:cNvSpPr>
            <a:spLocks noGrp="1"/>
          </p:cNvSpPr>
          <p:nvPr>
            <p:ph type="sldNum" sz="quarter" idx="12"/>
          </p:nvPr>
        </p:nvSpPr>
        <p:spPr>
          <a:xfrm>
            <a:off x="0" y="4800600"/>
            <a:ext cx="342900" cy="342900"/>
          </a:xfrm>
        </p:spPr>
        <p:txBody>
          <a:bodyPr anchor="ctr" anchorCtr="1">
            <a:normAutofit/>
          </a:bodyPr>
          <a:lstStyle/>
          <a:p>
            <a:pPr algn="l"/>
            <a:fld id="{1ECEC9F2-8B8D-4A1A-97D2-5D038DFB865A}" type="slidenum">
              <a:rPr lang="en-US" altLang="en-US">
                <a:latin typeface="Calibri Light" panose="020F0302020204030204" pitchFamily="34" charset="0"/>
              </a:rPr>
              <a:pPr algn="l"/>
              <a:t>1</a:t>
            </a:fld>
            <a:endParaRPr lang="en-US" altLang="en-US" dirty="0">
              <a:latin typeface="Calibri Light" panose="020F0302020204030204" pitchFamily="34" charset="0"/>
            </a:endParaRPr>
          </a:p>
        </p:txBody>
      </p:sp>
      <p:sp>
        <p:nvSpPr>
          <p:cNvPr id="3078" name="Line 6"/>
          <p:cNvSpPr>
            <a:spLocks noChangeShapeType="1"/>
          </p:cNvSpPr>
          <p:nvPr/>
        </p:nvSpPr>
        <p:spPr bwMode="auto">
          <a:xfrm>
            <a:off x="654845" y="2317827"/>
            <a:ext cx="8135864" cy="0"/>
          </a:xfrm>
          <a:prstGeom prst="line">
            <a:avLst/>
          </a:prstGeom>
          <a:noFill/>
          <a:ln w="57150" cmpd="thinThick">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Calibri" panose="020F0502020204030204" pitchFamily="34" charset="0"/>
            </a:endParaRPr>
          </a:p>
        </p:txBody>
      </p:sp>
      <p:sp>
        <p:nvSpPr>
          <p:cNvPr id="3136" name="Rectangle 64"/>
          <p:cNvSpPr>
            <a:spLocks noChangeArrowheads="1"/>
          </p:cNvSpPr>
          <p:nvPr/>
        </p:nvSpPr>
        <p:spPr bwMode="auto">
          <a:xfrm>
            <a:off x="4686084" y="3919647"/>
            <a:ext cx="4180285" cy="102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20000"/>
              </a:spcBef>
            </a:pPr>
            <a:r>
              <a:rPr lang="en-US" altLang="en-US" sz="1800" dirty="0">
                <a:solidFill>
                  <a:srgbClr val="66CCFF"/>
                </a:solidFill>
                <a:latin typeface="Calibri" panose="020F0502020204030204" pitchFamily="34" charset="0"/>
              </a:rPr>
              <a:t>Sterling L. Carroll, P.E., </a:t>
            </a:r>
            <a:r>
              <a:rPr lang="en-US" altLang="en-US" sz="1800" dirty="0" err="1">
                <a:solidFill>
                  <a:srgbClr val="66CCFF"/>
                </a:solidFill>
                <a:latin typeface="Calibri" panose="020F0502020204030204" pitchFamily="34" charset="0"/>
              </a:rPr>
              <a:t>M.P.A</a:t>
            </a:r>
            <a:r>
              <a:rPr lang="en-US" altLang="en-US" sz="1800" dirty="0">
                <a:solidFill>
                  <a:srgbClr val="66CCFF"/>
                </a:solidFill>
                <a:latin typeface="Calibri" panose="020F0502020204030204" pitchFamily="34" charset="0"/>
              </a:rPr>
              <a:t>.</a:t>
            </a:r>
          </a:p>
          <a:p>
            <a:pPr algn="r">
              <a:spcBef>
                <a:spcPct val="20000"/>
              </a:spcBef>
            </a:pPr>
            <a:r>
              <a:rPr lang="en-US" altLang="en-US" sz="1800" dirty="0">
                <a:solidFill>
                  <a:srgbClr val="66CCFF"/>
                </a:solidFill>
                <a:latin typeface="Calibri" panose="020F0502020204030204" pitchFamily="34" charset="0"/>
              </a:rPr>
              <a:t>FRWA State Engineer</a:t>
            </a:r>
          </a:p>
          <a:p>
            <a:pPr algn="r">
              <a:spcBef>
                <a:spcPct val="20000"/>
              </a:spcBef>
            </a:pPr>
            <a:r>
              <a:rPr lang="en-US" altLang="en-US" sz="1800" dirty="0">
                <a:solidFill>
                  <a:srgbClr val="66CCFF"/>
                </a:solidFill>
                <a:latin typeface="Calibri" panose="020F0502020204030204" pitchFamily="34" charset="0"/>
              </a:rPr>
              <a:t>Florida Rural Water Assn</a:t>
            </a: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99" y="3226376"/>
            <a:ext cx="1668780" cy="1668780"/>
          </a:xfrm>
          <a:prstGeom prst="rect">
            <a:avLst/>
          </a:prstGeom>
        </p:spPr>
      </p:pic>
    </p:spTree>
    <p:extLst>
      <p:ext uri="{BB962C8B-B14F-4D97-AF65-F5344CB8AC3E}">
        <p14:creationId xmlns:p14="http://schemas.microsoft.com/office/powerpoint/2010/main" val="6063548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410" y="314940"/>
            <a:ext cx="2260316" cy="4095695"/>
          </a:xfrm>
        </p:spPr>
        <p:txBody>
          <a:bodyPr>
            <a:normAutofit/>
          </a:bodyPr>
          <a:lstStyle/>
          <a:p>
            <a:pPr algn="ctr"/>
            <a:r>
              <a:rPr lang="en-US" sz="2800" b="1" dirty="0">
                <a:solidFill>
                  <a:schemeClr val="accent1"/>
                </a:solidFill>
                <a:effectLst>
                  <a:outerShdw blurRad="38100" dist="38100" dir="2700000" algn="tl">
                    <a:srgbClr val="000000">
                      <a:alpha val="43137"/>
                    </a:srgbClr>
                  </a:outerShdw>
                </a:effectLst>
              </a:rPr>
              <a:t>Map of TDS </a:t>
            </a:r>
            <a:br>
              <a:rPr lang="en-US" sz="2800" b="1" dirty="0">
                <a:solidFill>
                  <a:schemeClr val="accent1"/>
                </a:solidFill>
                <a:effectLst>
                  <a:outerShdw blurRad="38100" dist="38100" dir="2700000" algn="tl">
                    <a:srgbClr val="000000">
                      <a:alpha val="43137"/>
                    </a:srgbClr>
                  </a:outerShdw>
                </a:effectLst>
              </a:rPr>
            </a:br>
            <a:br>
              <a:rPr lang="en-US" sz="2800" b="1" dirty="0">
                <a:solidFill>
                  <a:schemeClr val="accent1"/>
                </a:solidFill>
                <a:effectLst>
                  <a:outerShdw blurRad="38100" dist="38100" dir="2700000" algn="tl">
                    <a:srgbClr val="000000">
                      <a:alpha val="43137"/>
                    </a:srgbClr>
                  </a:outerShdw>
                </a:effectLst>
              </a:rPr>
            </a:br>
            <a:r>
              <a:rPr lang="en-US" sz="2800" b="1" dirty="0">
                <a:solidFill>
                  <a:schemeClr val="accent1"/>
                </a:solidFill>
                <a:effectLst>
                  <a:outerShdw blurRad="38100" dist="38100" dir="2700000" algn="tl">
                    <a:srgbClr val="000000">
                      <a:alpha val="43137"/>
                    </a:srgbClr>
                  </a:outerShdw>
                </a:effectLst>
              </a:rPr>
              <a:t>Groundwater Quality </a:t>
            </a:r>
            <a:br>
              <a:rPr lang="en-US" sz="2800" b="1" dirty="0">
                <a:solidFill>
                  <a:schemeClr val="accent1"/>
                </a:solidFill>
                <a:effectLst>
                  <a:outerShdw blurRad="38100" dist="38100" dir="2700000" algn="tl">
                    <a:srgbClr val="000000">
                      <a:alpha val="43137"/>
                    </a:srgbClr>
                  </a:outerShdw>
                </a:effectLst>
              </a:rPr>
            </a:br>
            <a:br>
              <a:rPr lang="en-US" sz="2800" b="1" dirty="0">
                <a:solidFill>
                  <a:schemeClr val="accent1"/>
                </a:solidFill>
                <a:effectLst>
                  <a:outerShdw blurRad="38100" dist="38100" dir="2700000" algn="tl">
                    <a:srgbClr val="000000">
                      <a:alpha val="43137"/>
                    </a:srgbClr>
                  </a:outerShdw>
                </a:effectLst>
              </a:rPr>
            </a:br>
            <a:r>
              <a:rPr lang="en-US" sz="2800" b="1" dirty="0">
                <a:solidFill>
                  <a:schemeClr val="accent1"/>
                </a:solidFill>
                <a:effectLst>
                  <a:outerShdw blurRad="38100" dist="38100" dir="2700000" algn="tl">
                    <a:srgbClr val="000000">
                      <a:alpha val="43137"/>
                    </a:srgbClr>
                  </a:outerShdw>
                </a:effectLst>
              </a:rPr>
              <a:t>relationship w/ TOC, Fe, H</a:t>
            </a:r>
            <a:r>
              <a:rPr lang="en-US" sz="2800" b="1" baseline="-25000" dirty="0">
                <a:solidFill>
                  <a:schemeClr val="accent1"/>
                </a:solidFill>
                <a:effectLst>
                  <a:outerShdw blurRad="38100" dist="38100" dir="2700000" algn="tl">
                    <a:srgbClr val="000000">
                      <a:alpha val="43137"/>
                    </a:srgbClr>
                  </a:outerShdw>
                </a:effectLst>
              </a:rPr>
              <a:t>2</a:t>
            </a:r>
            <a:r>
              <a:rPr lang="en-US" sz="2800" b="1" dirty="0">
                <a:solidFill>
                  <a:schemeClr val="accent1"/>
                </a:solidFill>
                <a:effectLst>
                  <a:outerShdw blurRad="38100" dist="38100" dir="2700000" algn="tl">
                    <a:srgbClr val="000000">
                      <a:alpha val="43137"/>
                    </a:srgbClr>
                  </a:outerShdw>
                </a:effectLst>
              </a:rPr>
              <a:t>S, etc.</a:t>
            </a:r>
          </a:p>
        </p:txBody>
      </p:sp>
      <p:pic>
        <p:nvPicPr>
          <p:cNvPr id="5" name="Picture 4" descr="FloridaAquiferTDSConcentration"/>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t="36890"/>
          <a:stretch>
            <a:fillRect/>
          </a:stretch>
        </p:blipFill>
        <p:spPr bwMode="auto">
          <a:xfrm>
            <a:off x="0" y="0"/>
            <a:ext cx="6858000" cy="5143500"/>
          </a:xfrm>
          <a:prstGeom prst="rect">
            <a:avLst/>
          </a:prstGeom>
          <a:noFill/>
          <a:ln w="9525">
            <a:solidFill>
              <a:srgbClr val="000000"/>
            </a:solidFill>
            <a:miter lim="800000"/>
            <a:headEnd/>
            <a:tailEnd/>
          </a:ln>
        </p:spPr>
      </p:pic>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10</a:t>
            </a:fld>
            <a:endParaRPr lang="en-US" altLang="en-US"/>
          </a:p>
        </p:txBody>
      </p:sp>
    </p:spTree>
    <p:extLst>
      <p:ext uri="{BB962C8B-B14F-4D97-AF65-F5344CB8AC3E}">
        <p14:creationId xmlns:p14="http://schemas.microsoft.com/office/powerpoint/2010/main" val="3650599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5943" y="316536"/>
            <a:ext cx="8708872" cy="798639"/>
          </a:xfrm>
        </p:spPr>
        <p:txBody>
          <a:bodyPr vert="horz" lIns="91440" tIns="45720" rIns="91440" bIns="45720" rtlCol="0" anchor="ctr">
            <a:normAutofit fontScale="90000"/>
          </a:bodyPr>
          <a:lstStyle/>
          <a:p>
            <a:pPr algn="ctr"/>
            <a:r>
              <a:rPr lang="en-US" sz="3600" b="1" spc="0" dirty="0">
                <a:solidFill>
                  <a:schemeClr val="accent1"/>
                </a:solidFill>
                <a:effectLst>
                  <a:outerShdw blurRad="38100" dist="38100" dir="2700000" algn="tl">
                    <a:srgbClr val="000000"/>
                  </a:outerShdw>
                </a:effectLst>
              </a:rPr>
              <a:t>EPA Drinking Water Treatability Database</a:t>
            </a:r>
            <a:br>
              <a:rPr lang="en-US" sz="3600" b="1" spc="0" dirty="0">
                <a:solidFill>
                  <a:schemeClr val="accent1"/>
                </a:solidFill>
                <a:effectLst>
                  <a:outerShdw blurRad="38100" dist="38100" dir="2700000" algn="tl">
                    <a:srgbClr val="000000"/>
                  </a:outerShdw>
                </a:effectLst>
              </a:rPr>
            </a:br>
            <a:r>
              <a:rPr lang="en-US" sz="2200" spc="0" dirty="0">
                <a:solidFill>
                  <a:schemeClr val="tx1"/>
                </a:solidFill>
                <a:effectLst>
                  <a:outerShdw blurRad="38100" dist="38100" dir="2700000" algn="tl">
                    <a:srgbClr val="000000"/>
                  </a:outerShdw>
                </a:effectLst>
                <a:hlinkClick r:id="rId2">
                  <a:extLst>
                    <a:ext uri="{A12FA001-AC4F-418D-AE19-62706E023703}">
                      <ahyp:hlinkClr xmlns:ahyp="http://schemas.microsoft.com/office/drawing/2018/hyperlinkcolor" val="tx"/>
                    </a:ext>
                  </a:extLst>
                </a:hlinkClick>
              </a:rPr>
              <a:t>https://oaspub.epa.gov/tdb/pages/general/home.do</a:t>
            </a:r>
            <a:r>
              <a:rPr lang="en-US" sz="2200" spc="0" dirty="0">
                <a:solidFill>
                  <a:schemeClr val="tx1"/>
                </a:solidFill>
                <a:effectLst>
                  <a:outerShdw blurRad="38100" dist="38100" dir="2700000" algn="tl">
                    <a:srgbClr val="000000"/>
                  </a:outerShdw>
                </a:effectLst>
              </a:rPr>
              <a:t> </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11</a:t>
            </a:fld>
            <a:endParaRPr lang="en-US" altLang="en-US"/>
          </a:p>
        </p:txBody>
      </p:sp>
      <p:pic>
        <p:nvPicPr>
          <p:cNvPr id="8" name="Picture 7" descr="Graphical user interface, website&#10;&#10;Description automatically generated">
            <a:extLst>
              <a:ext uri="{FF2B5EF4-FFF2-40B4-BE49-F238E27FC236}">
                <a16:creationId xmlns:a16="http://schemas.microsoft.com/office/drawing/2014/main" id="{44FA9E98-8314-466B-BE0F-494D0C08F5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852" t="13877" r="20296" b="25441"/>
          <a:stretch/>
        </p:blipFill>
        <p:spPr>
          <a:xfrm>
            <a:off x="976645" y="1255040"/>
            <a:ext cx="7247468" cy="3888460"/>
          </a:xfrm>
          <a:prstGeom prst="rect">
            <a:avLst/>
          </a:prstGeom>
        </p:spPr>
      </p:pic>
    </p:spTree>
    <p:extLst>
      <p:ext uri="{BB962C8B-B14F-4D97-AF65-F5344CB8AC3E}">
        <p14:creationId xmlns:p14="http://schemas.microsoft.com/office/powerpoint/2010/main" val="2122257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F62C7E-6FDC-4AA7-83F1-1848E18007BD}"/>
              </a:ext>
            </a:extLst>
          </p:cNvPr>
          <p:cNvSpPr>
            <a:spLocks noGrp="1"/>
          </p:cNvSpPr>
          <p:nvPr>
            <p:ph type="sldNum" sz="quarter" idx="12"/>
          </p:nvPr>
        </p:nvSpPr>
        <p:spPr/>
        <p:txBody>
          <a:bodyPr/>
          <a:lstStyle/>
          <a:p>
            <a:fld id="{72686FE6-6D17-4B8C-AB10-B0541BCE0DBB}" type="slidenum">
              <a:rPr lang="en-US" altLang="en-US" smtClean="0"/>
              <a:pPr/>
              <a:t>12</a:t>
            </a:fld>
            <a:endParaRPr lang="en-US" altLang="en-US"/>
          </a:p>
        </p:txBody>
      </p:sp>
      <p:pic>
        <p:nvPicPr>
          <p:cNvPr id="6" name="Picture 5" descr="Graphical user interface, website&#10;&#10;Description automatically generated">
            <a:extLst>
              <a:ext uri="{FF2B5EF4-FFF2-40B4-BE49-F238E27FC236}">
                <a16:creationId xmlns:a16="http://schemas.microsoft.com/office/drawing/2014/main" id="{DF2330C1-B716-48C6-8D8C-3A8D4D4512D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815" t="13802" r="18148" b="10018"/>
          <a:stretch/>
        </p:blipFill>
        <p:spPr>
          <a:xfrm>
            <a:off x="781896" y="87260"/>
            <a:ext cx="7733454" cy="4953847"/>
          </a:xfrm>
          <a:prstGeom prst="rect">
            <a:avLst/>
          </a:prstGeom>
        </p:spPr>
      </p:pic>
      <p:sp>
        <p:nvSpPr>
          <p:cNvPr id="5" name="Slide Number Placeholder 3">
            <a:extLst>
              <a:ext uri="{FF2B5EF4-FFF2-40B4-BE49-F238E27FC236}">
                <a16:creationId xmlns:a16="http://schemas.microsoft.com/office/drawing/2014/main" id="{E06C4484-C675-417F-8CB1-E567C1DD3AAB}"/>
              </a:ext>
            </a:extLst>
          </p:cNvPr>
          <p:cNvSpPr txBox="1">
            <a:spLocks/>
          </p:cNvSpPr>
          <p:nvPr/>
        </p:nvSpPr>
        <p:spPr>
          <a:xfrm>
            <a:off x="6968313" y="4756630"/>
            <a:ext cx="2057400"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b="1"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outerShdw blurRad="38100" dist="38100" dir="2700000" algn="tl">
                    <a:srgbClr val="000000">
                      <a:alpha val="43137"/>
                    </a:srgbClr>
                  </a:outerShdw>
                </a:effectLst>
                <a:latin typeface="Calibri" panose="020F0502020204030204" pitchFamily="34" charset="0"/>
                <a:ea typeface="+mn-ea"/>
                <a:cs typeface="+mn-cs"/>
              </a:defRPr>
            </a:lvl1pPr>
            <a:lvl2pPr marL="4572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2pPr>
            <a:lvl3pPr marL="9144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3pPr>
            <a:lvl4pPr marL="13716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4pPr>
            <a:lvl5pPr marL="18288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5pPr>
            <a:lvl6pPr marL="22860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6pPr>
            <a:lvl7pPr marL="27432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7pPr>
            <a:lvl8pPr marL="32004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8pPr>
            <a:lvl9pPr marL="36576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9pPr>
          </a:lstStyle>
          <a:p>
            <a:fld id="{D3B499A9-B2FC-4281-B13A-801DAC1ADC26}" type="slidenum">
              <a:rPr lang="en-US" altLang="en-US" smtClean="0"/>
              <a:pPr/>
              <a:t>12</a:t>
            </a:fld>
            <a:endParaRPr lang="en-US" altLang="en-US"/>
          </a:p>
        </p:txBody>
      </p:sp>
    </p:spTree>
    <p:extLst>
      <p:ext uri="{BB962C8B-B14F-4D97-AF65-F5344CB8AC3E}">
        <p14:creationId xmlns:p14="http://schemas.microsoft.com/office/powerpoint/2010/main" val="29893314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456" y="77972"/>
            <a:ext cx="2932149" cy="795087"/>
          </a:xfrm>
        </p:spPr>
        <p:txBody>
          <a:bodyPr>
            <a:normAutofit/>
          </a:bodyPr>
          <a:lstStyle/>
          <a:p>
            <a:pPr algn="ctr"/>
            <a:r>
              <a:rPr lang="en-US" sz="3000" b="1" dirty="0">
                <a:solidFill>
                  <a:schemeClr val="accent1"/>
                </a:solidFill>
                <a:ea typeface="Tahoma" panose="020B0604030504040204" pitchFamily="34" charset="0"/>
                <a:cs typeface="Tahoma" panose="020B0604030504040204" pitchFamily="34" charset="0"/>
              </a:rPr>
              <a:t>Chloramines</a:t>
            </a:r>
            <a:br>
              <a:rPr lang="en-US" sz="3000" b="1" dirty="0">
                <a:solidFill>
                  <a:schemeClr val="accent1"/>
                </a:solidFill>
                <a:ea typeface="Tahoma" panose="020B0604030504040204" pitchFamily="34" charset="0"/>
                <a:cs typeface="Tahoma" panose="020B0604030504040204" pitchFamily="34" charset="0"/>
              </a:rPr>
            </a:br>
            <a:r>
              <a:rPr lang="en-US" sz="2100" b="1" dirty="0">
                <a:solidFill>
                  <a:schemeClr val="accent1"/>
                </a:solidFill>
                <a:ea typeface="Tahoma" panose="020B0604030504040204" pitchFamily="34" charset="0"/>
                <a:cs typeface="Tahoma" panose="020B0604030504040204" pitchFamily="34" charset="0"/>
              </a:rPr>
              <a:t>(The </a:t>
            </a:r>
            <a:r>
              <a:rPr lang="en-US" sz="2100" b="1" dirty="0">
                <a:solidFill>
                  <a:schemeClr val="accent1"/>
                </a:solidFill>
              </a:rPr>
              <a:t>Last Choice Option)</a:t>
            </a:r>
            <a:endParaRPr lang="en-US" sz="2100" b="1" dirty="0">
              <a:solidFill>
                <a:schemeClr val="accent1"/>
              </a:solidFill>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38223" y="1052623"/>
            <a:ext cx="2902689" cy="3955312"/>
          </a:xfrm>
        </p:spPr>
        <p:txBody>
          <a:bodyPr>
            <a:normAutofit/>
          </a:bodyPr>
          <a:lstStyle/>
          <a:p>
            <a:pPr>
              <a:lnSpc>
                <a:spcPct val="100000"/>
              </a:lnSpc>
              <a:spcBef>
                <a:spcPts val="0"/>
              </a:spcBef>
              <a:spcAft>
                <a:spcPts val="600"/>
              </a:spcAft>
            </a:pPr>
            <a:r>
              <a:rPr lang="en-US" dirty="0">
                <a:solidFill>
                  <a:schemeClr val="tx1"/>
                </a:solidFill>
              </a:rPr>
              <a:t>A chlorine burn is considered “normal operations” &amp; part of periodic maintenance </a:t>
            </a:r>
          </a:p>
          <a:p>
            <a:pPr>
              <a:lnSpc>
                <a:spcPct val="100000"/>
              </a:lnSpc>
              <a:spcBef>
                <a:spcPts val="0"/>
              </a:spcBef>
              <a:spcAft>
                <a:spcPts val="600"/>
              </a:spcAft>
            </a:pPr>
            <a:r>
              <a:rPr lang="en-US" dirty="0">
                <a:solidFill>
                  <a:schemeClr val="tx1"/>
                </a:solidFill>
              </a:rPr>
              <a:t>DBP Formation</a:t>
            </a:r>
          </a:p>
          <a:p>
            <a:pPr>
              <a:lnSpc>
                <a:spcPct val="100000"/>
              </a:lnSpc>
              <a:spcBef>
                <a:spcPts val="0"/>
              </a:spcBef>
              <a:spcAft>
                <a:spcPts val="600"/>
              </a:spcAft>
            </a:pPr>
            <a:r>
              <a:rPr lang="en-US" dirty="0">
                <a:solidFill>
                  <a:schemeClr val="tx1"/>
                </a:solidFill>
              </a:rPr>
              <a:t>Water line breaks are considered non-normal operating condition</a:t>
            </a:r>
          </a:p>
          <a:p>
            <a:pPr>
              <a:lnSpc>
                <a:spcPct val="100000"/>
              </a:lnSpc>
              <a:spcBef>
                <a:spcPts val="0"/>
              </a:spcBef>
              <a:spcAft>
                <a:spcPts val="600"/>
              </a:spcAft>
            </a:pPr>
            <a:r>
              <a:rPr lang="en-US" dirty="0">
                <a:solidFill>
                  <a:schemeClr val="tx1"/>
                </a:solidFill>
              </a:rPr>
              <a:t>Length of chlorine burns max. 21 days</a:t>
            </a:r>
          </a:p>
        </p:txBody>
      </p:sp>
      <p:pic>
        <p:nvPicPr>
          <p:cNvPr id="6" name="Picture 5"/>
          <p:cNvPicPr>
            <a:picLocks noChangeAspect="1"/>
          </p:cNvPicPr>
          <p:nvPr/>
        </p:nvPicPr>
        <p:blipFill rotWithShape="1">
          <a:blip r:embed="rId3"/>
          <a:srcRect l="58026" t="15053" r="15790" b="13369"/>
          <a:stretch/>
        </p:blipFill>
        <p:spPr>
          <a:xfrm>
            <a:off x="3123077" y="0"/>
            <a:ext cx="6020923" cy="5143500"/>
          </a:xfrm>
          <a:prstGeom prst="rect">
            <a:avLst/>
          </a:prstGeom>
        </p:spPr>
      </p:pic>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13</a:t>
            </a:fld>
            <a:endParaRPr lang="en-US" altLang="en-US" dirty="0"/>
          </a:p>
        </p:txBody>
      </p:sp>
    </p:spTree>
    <p:extLst>
      <p:ext uri="{BB962C8B-B14F-4D97-AF65-F5344CB8AC3E}">
        <p14:creationId xmlns:p14="http://schemas.microsoft.com/office/powerpoint/2010/main" val="26514749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111827"/>
            <a:ext cx="8176437" cy="3719946"/>
          </a:xfrm>
        </p:spPr>
        <p:txBody>
          <a:bodyPr>
            <a:normAutofit/>
          </a:bodyPr>
          <a:lstStyle/>
          <a:p>
            <a:pPr marL="1371600" indent="-1371600">
              <a:lnSpc>
                <a:spcPct val="100000"/>
              </a:lnSpc>
              <a:spcBef>
                <a:spcPts val="0"/>
              </a:spcBef>
              <a:spcAft>
                <a:spcPts val="600"/>
              </a:spcAft>
              <a:buNone/>
            </a:pPr>
            <a:r>
              <a:rPr lang="en-US" sz="2800" dirty="0">
                <a:solidFill>
                  <a:schemeClr val="tx1"/>
                </a:solidFill>
              </a:rPr>
              <a:t>To: 	DEP District and Approved County Health Department Offices</a:t>
            </a:r>
          </a:p>
          <a:p>
            <a:pPr marL="1371600" indent="-1371600">
              <a:lnSpc>
                <a:spcPct val="100000"/>
              </a:lnSpc>
              <a:spcBef>
                <a:spcPts val="0"/>
              </a:spcBef>
              <a:spcAft>
                <a:spcPts val="600"/>
              </a:spcAft>
              <a:buNone/>
            </a:pPr>
            <a:r>
              <a:rPr lang="en-US" sz="2800" dirty="0">
                <a:solidFill>
                  <a:schemeClr val="tx1"/>
                </a:solidFill>
              </a:rPr>
              <a:t>From: 	Source and Drinking Water Program</a:t>
            </a:r>
          </a:p>
          <a:p>
            <a:pPr marL="1371600" indent="-1371600">
              <a:lnSpc>
                <a:spcPct val="100000"/>
              </a:lnSpc>
              <a:spcBef>
                <a:spcPts val="0"/>
              </a:spcBef>
              <a:spcAft>
                <a:spcPts val="600"/>
              </a:spcAft>
              <a:buNone/>
            </a:pPr>
            <a:r>
              <a:rPr lang="en-US" sz="2800" dirty="0">
                <a:solidFill>
                  <a:schemeClr val="tx1"/>
                </a:solidFill>
              </a:rPr>
              <a:t>Subject: 	</a:t>
            </a:r>
            <a:r>
              <a:rPr lang="en-US" sz="2800" dirty="0">
                <a:solidFill>
                  <a:schemeClr val="accent1"/>
                </a:solidFill>
              </a:rPr>
              <a:t>Clarification of Rule 62-550.822 Disinfection Byproducts (</a:t>
            </a:r>
            <a:r>
              <a:rPr lang="en-US" sz="2800" dirty="0" err="1">
                <a:solidFill>
                  <a:schemeClr val="accent1"/>
                </a:solidFill>
              </a:rPr>
              <a:t>DBP</a:t>
            </a:r>
            <a:r>
              <a:rPr lang="en-US" sz="2800" dirty="0">
                <a:solidFill>
                  <a:schemeClr val="accent1"/>
                </a:solidFill>
              </a:rPr>
              <a:t>) Requirements: Total Trihalomethanes (</a:t>
            </a:r>
            <a:r>
              <a:rPr lang="en-US" sz="2800" dirty="0" err="1">
                <a:solidFill>
                  <a:schemeClr val="accent1"/>
                </a:solidFill>
              </a:rPr>
              <a:t>TTHM</a:t>
            </a:r>
            <a:r>
              <a:rPr lang="en-US" sz="2800" dirty="0">
                <a:solidFill>
                  <a:schemeClr val="accent1"/>
                </a:solidFill>
              </a:rPr>
              <a:t>) and </a:t>
            </a:r>
            <a:r>
              <a:rPr lang="en-US" sz="2800" dirty="0" err="1">
                <a:solidFill>
                  <a:schemeClr val="accent1"/>
                </a:solidFill>
              </a:rPr>
              <a:t>Haloacetic</a:t>
            </a:r>
            <a:r>
              <a:rPr lang="en-US" sz="2800" dirty="0">
                <a:solidFill>
                  <a:schemeClr val="accent1"/>
                </a:solidFill>
              </a:rPr>
              <a:t> Acids (</a:t>
            </a:r>
            <a:r>
              <a:rPr lang="en-US" sz="2800" dirty="0" err="1">
                <a:solidFill>
                  <a:schemeClr val="accent1"/>
                </a:solidFill>
              </a:rPr>
              <a:t>HAA5</a:t>
            </a:r>
            <a:r>
              <a:rPr lang="en-US" sz="2800" dirty="0">
                <a:solidFill>
                  <a:schemeClr val="accent1"/>
                </a:solidFill>
              </a:rPr>
              <a:t>)</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14</a:t>
            </a:fld>
            <a:endParaRPr lang="en-US" altLang="en-US" dirty="0"/>
          </a:p>
        </p:txBody>
      </p:sp>
    </p:spTree>
    <p:extLst>
      <p:ext uri="{BB962C8B-B14F-4D97-AF65-F5344CB8AC3E}">
        <p14:creationId xmlns:p14="http://schemas.microsoft.com/office/powerpoint/2010/main" val="27293005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111827"/>
            <a:ext cx="8176437" cy="3719946"/>
          </a:xfrm>
        </p:spPr>
        <p:txBody>
          <a:bodyPr>
            <a:normAutofit/>
          </a:bodyPr>
          <a:lstStyle/>
          <a:p>
            <a:pPr marL="342900" indent="-342900">
              <a:lnSpc>
                <a:spcPct val="100000"/>
              </a:lnSpc>
              <a:spcBef>
                <a:spcPts val="0"/>
              </a:spcBef>
              <a:spcAft>
                <a:spcPts val="600"/>
              </a:spcAft>
            </a:pPr>
            <a:r>
              <a:rPr lang="en-US" sz="2800" dirty="0">
                <a:solidFill>
                  <a:schemeClr val="tx1"/>
                </a:solidFill>
              </a:rPr>
              <a:t>Scheduling Requirements for Quarterly Monitoring (62-550.822, </a:t>
            </a:r>
            <a:r>
              <a:rPr lang="en-US" sz="2800" dirty="0" err="1">
                <a:solidFill>
                  <a:schemeClr val="tx1"/>
                </a:solidFill>
              </a:rPr>
              <a:t>F.A.C</a:t>
            </a:r>
            <a:r>
              <a:rPr lang="en-US" sz="2800" dirty="0">
                <a:solidFill>
                  <a:schemeClr val="tx1"/>
                </a:solidFill>
              </a:rPr>
              <a:t>.)</a:t>
            </a:r>
          </a:p>
          <a:p>
            <a:pPr marL="342900" indent="-342900">
              <a:lnSpc>
                <a:spcPct val="100000"/>
              </a:lnSpc>
              <a:spcBef>
                <a:spcPts val="0"/>
              </a:spcBef>
              <a:spcAft>
                <a:spcPts val="600"/>
              </a:spcAft>
            </a:pPr>
            <a:r>
              <a:rPr lang="en-US" sz="2800" dirty="0">
                <a:solidFill>
                  <a:schemeClr val="tx1"/>
                </a:solidFill>
              </a:rPr>
              <a:t>For systems that monitor quarterly, </a:t>
            </a:r>
            <a:r>
              <a:rPr lang="en-US" sz="2800" dirty="0">
                <a:solidFill>
                  <a:schemeClr val="accent1"/>
                </a:solidFill>
              </a:rPr>
              <a:t>regulatory offices must review </a:t>
            </a:r>
            <a:r>
              <a:rPr lang="en-US" sz="2800" dirty="0" err="1">
                <a:solidFill>
                  <a:schemeClr val="accent1"/>
                </a:solidFill>
              </a:rPr>
              <a:t>DBP</a:t>
            </a:r>
            <a:r>
              <a:rPr lang="en-US" sz="2800" dirty="0">
                <a:solidFill>
                  <a:schemeClr val="accent1"/>
                </a:solidFill>
              </a:rPr>
              <a:t> monitoring plans to identify the specific week of the quarter that will be sampled</a:t>
            </a:r>
            <a:r>
              <a:rPr lang="en-US" sz="2800" dirty="0">
                <a:solidFill>
                  <a:schemeClr val="tx1"/>
                </a:solidFill>
              </a:rPr>
              <a:t>. For systems on annual monitoring, schedules must designate the specific month that will be sampled.</a:t>
            </a:r>
          </a:p>
          <a:p>
            <a:pPr>
              <a:lnSpc>
                <a:spcPct val="100000"/>
              </a:lnSpc>
              <a:spcBef>
                <a:spcPts val="0"/>
              </a:spcBef>
              <a:spcAft>
                <a:spcPts val="600"/>
              </a:spcAft>
            </a:pPr>
            <a:endParaRPr lang="en-US" sz="2800" dirty="0">
              <a:solidFill>
                <a:schemeClr val="tx1"/>
              </a:solidFill>
            </a:endParaRP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15</a:t>
            </a:fld>
            <a:endParaRPr lang="en-US" altLang="en-US" dirty="0"/>
          </a:p>
        </p:txBody>
      </p:sp>
    </p:spTree>
    <p:extLst>
      <p:ext uri="{BB962C8B-B14F-4D97-AF65-F5344CB8AC3E}">
        <p14:creationId xmlns:p14="http://schemas.microsoft.com/office/powerpoint/2010/main" val="370397364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009650"/>
            <a:ext cx="8176437" cy="3981450"/>
          </a:xfrm>
        </p:spPr>
        <p:txBody>
          <a:bodyPr>
            <a:normAutofit/>
          </a:bodyPr>
          <a:lstStyle/>
          <a:p>
            <a:pPr marL="0" indent="0">
              <a:lnSpc>
                <a:spcPct val="100000"/>
              </a:lnSpc>
              <a:spcBef>
                <a:spcPts val="0"/>
              </a:spcBef>
              <a:spcAft>
                <a:spcPts val="600"/>
              </a:spcAft>
              <a:buNone/>
            </a:pPr>
            <a:r>
              <a:rPr lang="en-US" sz="2400" dirty="0">
                <a:solidFill>
                  <a:schemeClr val="tx1"/>
                </a:solidFill>
              </a:rPr>
              <a:t>Clarification:</a:t>
            </a:r>
          </a:p>
          <a:p>
            <a:pPr marL="457200" indent="-457200">
              <a:lnSpc>
                <a:spcPct val="100000"/>
              </a:lnSpc>
              <a:spcBef>
                <a:spcPts val="0"/>
              </a:spcBef>
              <a:spcAft>
                <a:spcPts val="600"/>
              </a:spcAft>
              <a:buAutoNum type="alphaLcPeriod"/>
            </a:pPr>
            <a:r>
              <a:rPr lang="en-US" sz="2400" dirty="0">
                <a:solidFill>
                  <a:schemeClr val="tx1"/>
                </a:solidFill>
              </a:rPr>
              <a:t>62-550.822 </a:t>
            </a:r>
            <a:r>
              <a:rPr lang="en-US" sz="2400" dirty="0" err="1">
                <a:solidFill>
                  <a:schemeClr val="tx1"/>
                </a:solidFill>
              </a:rPr>
              <a:t>F.A.C</a:t>
            </a:r>
            <a:r>
              <a:rPr lang="en-US" sz="2400" dirty="0">
                <a:solidFill>
                  <a:schemeClr val="tx1"/>
                </a:solidFill>
              </a:rPr>
              <a:t> adopted 40 CFR 141, Subpart U (Section 141.600-141.605) and 40 CFR 141, Subpart V (Section 141.620-141.629).</a:t>
            </a:r>
          </a:p>
          <a:p>
            <a:pPr marL="457200" indent="-457200">
              <a:lnSpc>
                <a:spcPct val="100000"/>
              </a:lnSpc>
              <a:spcBef>
                <a:spcPts val="0"/>
              </a:spcBef>
              <a:spcAft>
                <a:spcPts val="600"/>
              </a:spcAft>
              <a:buFont typeface="Arial" panose="020B0604020202020204" pitchFamily="34" charset="0"/>
              <a:buAutoNum type="alphaLcPeriod"/>
            </a:pPr>
            <a:r>
              <a:rPr lang="en-US" sz="2400" dirty="0">
                <a:solidFill>
                  <a:schemeClr val="tx1"/>
                </a:solidFill>
              </a:rPr>
              <a:t>As stated in Subpart V in 40 CFR 141.621(a)(2) Footnote 2, Subpart U in §141.605(b) Footnote 2 and §141.605(e), systems on quarterly monitoring must sample every 90 days. </a:t>
            </a:r>
          </a:p>
          <a:p>
            <a:pPr marL="457200" indent="0">
              <a:lnSpc>
                <a:spcPct val="100000"/>
              </a:lnSpc>
              <a:spcBef>
                <a:spcPts val="0"/>
              </a:spcBef>
              <a:spcAft>
                <a:spcPts val="600"/>
              </a:spcAft>
              <a:buNone/>
            </a:pPr>
            <a:r>
              <a:rPr lang="en-US" sz="2400" dirty="0">
                <a:solidFill>
                  <a:schemeClr val="tx1"/>
                </a:solidFill>
              </a:rPr>
              <a:t>The 90-day rule was developed to allow an equal amount of time between sampling…</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16</a:t>
            </a:fld>
            <a:endParaRPr lang="en-US" altLang="en-US" dirty="0"/>
          </a:p>
        </p:txBody>
      </p:sp>
    </p:spTree>
    <p:extLst>
      <p:ext uri="{BB962C8B-B14F-4D97-AF65-F5344CB8AC3E}">
        <p14:creationId xmlns:p14="http://schemas.microsoft.com/office/powerpoint/2010/main" val="400310520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009650"/>
            <a:ext cx="8176437" cy="3981450"/>
          </a:xfrm>
        </p:spPr>
        <p:txBody>
          <a:bodyPr>
            <a:normAutofit/>
          </a:bodyPr>
          <a:lstStyle/>
          <a:p>
            <a:pPr marL="457200" indent="-457200">
              <a:lnSpc>
                <a:spcPct val="100000"/>
              </a:lnSpc>
              <a:spcBef>
                <a:spcPts val="0"/>
              </a:spcBef>
              <a:spcAft>
                <a:spcPts val="600"/>
              </a:spcAft>
              <a:buNone/>
            </a:pPr>
            <a:r>
              <a:rPr lang="en-US" sz="2400" dirty="0">
                <a:solidFill>
                  <a:schemeClr val="tx1"/>
                </a:solidFill>
              </a:rPr>
              <a:t>c.	Samples used for compliance purposes must be designated in the system's State approved monitoring plan. Systems may collect more than the required number and frequency of sampling. However, in order to be used in the calculation of the quarterly average used for compliance purposes, the additional samples must be included in the monitoring plan and approved prior to collecting samples. </a:t>
            </a:r>
            <a:r>
              <a:rPr lang="en-US" sz="2400" dirty="0">
                <a:solidFill>
                  <a:schemeClr val="accent1"/>
                </a:solidFill>
              </a:rPr>
              <a:t>Consideration should be given to assuring that the sampling is equally separated.</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17</a:t>
            </a:fld>
            <a:endParaRPr lang="en-US" altLang="en-US" dirty="0"/>
          </a:p>
        </p:txBody>
      </p:sp>
    </p:spTree>
    <p:extLst>
      <p:ext uri="{BB962C8B-B14F-4D97-AF65-F5344CB8AC3E}">
        <p14:creationId xmlns:p14="http://schemas.microsoft.com/office/powerpoint/2010/main" val="339096975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009650"/>
            <a:ext cx="8176437" cy="3981450"/>
          </a:xfrm>
        </p:spPr>
        <p:txBody>
          <a:bodyPr>
            <a:normAutofit/>
          </a:bodyPr>
          <a:lstStyle/>
          <a:p>
            <a:pPr marL="457200" indent="-457200">
              <a:lnSpc>
                <a:spcPct val="100000"/>
              </a:lnSpc>
              <a:spcBef>
                <a:spcPts val="0"/>
              </a:spcBef>
              <a:spcAft>
                <a:spcPts val="600"/>
              </a:spcAft>
              <a:buNone/>
            </a:pPr>
            <a:r>
              <a:rPr lang="en-US" sz="2400" dirty="0">
                <a:solidFill>
                  <a:schemeClr val="tx1"/>
                </a:solidFill>
              </a:rPr>
              <a:t>d.	</a:t>
            </a:r>
            <a:r>
              <a:rPr lang="en-US" sz="2400" b="1" dirty="0">
                <a:solidFill>
                  <a:schemeClr val="accent1"/>
                </a:solidFill>
              </a:rPr>
              <a:t>The definition of “normal operating conditions” include any routine maintenance practices. </a:t>
            </a:r>
            <a:r>
              <a:rPr lang="en-US" sz="2400" dirty="0">
                <a:solidFill>
                  <a:schemeClr val="tx1"/>
                </a:solidFill>
              </a:rPr>
              <a:t>An event such as a chlorine burn, a switch from chloramine to chlorine, is considered to be part of the normal operations of a system for periodic maintenance. A water line break or other disruptive event which is outside the control of the facility is considered non-normal operating condition.</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18</a:t>
            </a:fld>
            <a:endParaRPr lang="en-US" altLang="en-US" dirty="0"/>
          </a:p>
        </p:txBody>
      </p:sp>
    </p:spTree>
    <p:extLst>
      <p:ext uri="{BB962C8B-B14F-4D97-AF65-F5344CB8AC3E}">
        <p14:creationId xmlns:p14="http://schemas.microsoft.com/office/powerpoint/2010/main" val="244391046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FDEP Memorandum</a:t>
            </a:r>
            <a:br>
              <a:rPr lang="en-US" sz="30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May 10, 2018</a:t>
            </a:r>
          </a:p>
        </p:txBody>
      </p:sp>
      <p:sp>
        <p:nvSpPr>
          <p:cNvPr id="5" name="Content Placeholder 4"/>
          <p:cNvSpPr>
            <a:spLocks noGrp="1"/>
          </p:cNvSpPr>
          <p:nvPr>
            <p:ph idx="1"/>
          </p:nvPr>
        </p:nvSpPr>
        <p:spPr>
          <a:xfrm>
            <a:off x="478465" y="1009650"/>
            <a:ext cx="8176437" cy="3981450"/>
          </a:xfrm>
        </p:spPr>
        <p:txBody>
          <a:bodyPr>
            <a:normAutofit/>
          </a:bodyPr>
          <a:lstStyle/>
          <a:p>
            <a:pPr marL="457200" indent="-457200">
              <a:lnSpc>
                <a:spcPct val="100000"/>
              </a:lnSpc>
              <a:spcBef>
                <a:spcPts val="0"/>
              </a:spcBef>
              <a:spcAft>
                <a:spcPts val="600"/>
              </a:spcAft>
              <a:buNone/>
            </a:pPr>
            <a:r>
              <a:rPr lang="en-US" sz="2400" dirty="0">
                <a:solidFill>
                  <a:schemeClr val="tx1"/>
                </a:solidFill>
              </a:rPr>
              <a:t>e.	</a:t>
            </a:r>
            <a:r>
              <a:rPr lang="en-US" sz="2400" b="1" dirty="0">
                <a:solidFill>
                  <a:schemeClr val="accent1"/>
                </a:solidFill>
              </a:rPr>
              <a:t>The length of chlorine burns should be kept to a maximum of 21 days. </a:t>
            </a:r>
            <a:r>
              <a:rPr lang="en-US" sz="2400" dirty="0">
                <a:solidFill>
                  <a:schemeClr val="tx1"/>
                </a:solidFill>
              </a:rPr>
              <a:t>Whenever possible, systems should try to optimize processes using guidance such as AWWA manual “A Guide for the Implementation and Use of Chloramines” (2004).</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19</a:t>
            </a:fld>
            <a:endParaRPr lang="en-US" altLang="en-US" dirty="0"/>
          </a:p>
        </p:txBody>
      </p:sp>
    </p:spTree>
    <p:extLst>
      <p:ext uri="{BB962C8B-B14F-4D97-AF65-F5344CB8AC3E}">
        <p14:creationId xmlns:p14="http://schemas.microsoft.com/office/powerpoint/2010/main" val="245514952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6349" y="168275"/>
            <a:ext cx="7907918" cy="1123950"/>
          </a:xfrm>
        </p:spPr>
        <p:txBody>
          <a:bodyPr>
            <a:normAutofit fontScale="90000"/>
          </a:bodyPr>
          <a:lstStyle/>
          <a:p>
            <a:pPr algn="ctr"/>
            <a:r>
              <a:rPr lang="en-US" altLang="en-US" b="1" dirty="0">
                <a:solidFill>
                  <a:srgbClr val="FFFF00"/>
                </a:solidFill>
                <a:effectLst>
                  <a:outerShdw blurRad="38100" dist="38100" dir="2700000" algn="tl">
                    <a:srgbClr val="000000"/>
                  </a:outerShdw>
                </a:effectLst>
              </a:rPr>
              <a:t>Most Important Factor in providing Excellent Water Quality</a:t>
            </a:r>
          </a:p>
        </p:txBody>
      </p:sp>
      <p:sp>
        <p:nvSpPr>
          <p:cNvPr id="180227" name="Rectangle 3"/>
          <p:cNvSpPr>
            <a:spLocks noGrp="1" noChangeArrowheads="1"/>
          </p:cNvSpPr>
          <p:nvPr>
            <p:ph idx="1"/>
          </p:nvPr>
        </p:nvSpPr>
        <p:spPr>
          <a:xfrm>
            <a:off x="739640" y="1366222"/>
            <a:ext cx="7712984" cy="3625326"/>
          </a:xfrm>
        </p:spPr>
        <p:txBody>
          <a:bodyPr>
            <a:normAutofit/>
          </a:bodyPr>
          <a:lstStyle/>
          <a:p>
            <a:pPr marL="0" indent="0">
              <a:lnSpc>
                <a:spcPct val="100000"/>
              </a:lnSpc>
              <a:spcBef>
                <a:spcPts val="0"/>
              </a:spcBef>
              <a:spcAft>
                <a:spcPts val="300"/>
              </a:spcAft>
              <a:buNone/>
            </a:pPr>
            <a:r>
              <a:rPr lang="en-US" altLang="en-US" sz="4000" b="1" dirty="0">
                <a:solidFill>
                  <a:schemeClr val="tx2">
                    <a:lumMod val="20000"/>
                    <a:lumOff val="80000"/>
                  </a:schemeClr>
                </a:solidFill>
                <a:effectLst>
                  <a:outerShdw blurRad="38100" dist="38100" dir="2700000" algn="tl">
                    <a:srgbClr val="000000"/>
                  </a:outerShdw>
                </a:effectLst>
                <a:latin typeface="Aharoni" panose="02010803020104030203" pitchFamily="2" charset="-79"/>
                <a:cs typeface="Aharoni" panose="02010803020104030203" pitchFamily="2" charset="-79"/>
              </a:rPr>
              <a:t>The Operator</a:t>
            </a:r>
            <a:endParaRPr lang="en-US" altLang="en-US" sz="2800" b="1" dirty="0">
              <a:solidFill>
                <a:schemeClr val="tx2">
                  <a:lumMod val="20000"/>
                  <a:lumOff val="80000"/>
                </a:schemeClr>
              </a:solidFill>
              <a:effectLst>
                <a:outerShdw blurRad="38100" dist="38100" dir="2700000" algn="tl">
                  <a:srgbClr val="000000"/>
                </a:outerShdw>
              </a:effectLst>
              <a:latin typeface="Aharoni" panose="02010803020104030203" pitchFamily="2" charset="-79"/>
              <a:cs typeface="Aharoni" panose="02010803020104030203" pitchFamily="2" charset="-79"/>
            </a:endParaRPr>
          </a:p>
          <a:p>
            <a:pPr marL="342891" lvl="1" indent="0">
              <a:lnSpc>
                <a:spcPct val="100000"/>
              </a:lnSpc>
              <a:spcBef>
                <a:spcPts val="0"/>
              </a:spcBef>
              <a:spcAft>
                <a:spcPts val="300"/>
              </a:spcAft>
              <a:buNone/>
            </a:pPr>
            <a:r>
              <a:rPr lang="en-US" altLang="en-US" sz="2400" b="1" dirty="0">
                <a:solidFill>
                  <a:schemeClr val="tx1"/>
                </a:solidFill>
                <a:effectLst>
                  <a:outerShdw blurRad="38100" dist="38100" dir="2700000" algn="tl">
                    <a:srgbClr val="000000"/>
                  </a:outerShdw>
                </a:effectLst>
              </a:rPr>
              <a:t>Professional Attention &amp; Care</a:t>
            </a:r>
          </a:p>
          <a:p>
            <a:pPr marL="342891" lvl="1" indent="0">
              <a:lnSpc>
                <a:spcPct val="100000"/>
              </a:lnSpc>
              <a:spcBef>
                <a:spcPts val="0"/>
              </a:spcBef>
              <a:spcAft>
                <a:spcPts val="300"/>
              </a:spcAft>
              <a:buNone/>
            </a:pPr>
            <a:r>
              <a:rPr lang="en-US" altLang="en-US" sz="2400" b="1" dirty="0">
                <a:solidFill>
                  <a:schemeClr val="tx1"/>
                </a:solidFill>
                <a:effectLst>
                  <a:outerShdw blurRad="38100" dist="38100" dir="2700000" algn="tl">
                    <a:srgbClr val="000000"/>
                  </a:outerShdw>
                </a:effectLst>
              </a:rPr>
              <a:t>Proactive</a:t>
            </a:r>
            <a:r>
              <a:rPr lang="en-US" altLang="en-US" sz="2400" dirty="0">
                <a:solidFill>
                  <a:schemeClr val="tx1"/>
                </a:solidFill>
                <a:effectLst>
                  <a:outerShdw blurRad="38100" dist="38100" dir="2700000" algn="tl">
                    <a:srgbClr val="000000"/>
                  </a:outerShdw>
                </a:effectLst>
              </a:rPr>
              <a:t> (not reactive)</a:t>
            </a:r>
          </a:p>
          <a:p>
            <a:pPr marL="985814" lvl="2" indent="-342892">
              <a:lnSpc>
                <a:spcPct val="100000"/>
              </a:lnSpc>
              <a:spcBef>
                <a:spcPts val="0"/>
              </a:spcBef>
              <a:spcAft>
                <a:spcPts val="300"/>
              </a:spcAft>
            </a:pPr>
            <a:r>
              <a:rPr lang="en-US" altLang="en-US" sz="1800" dirty="0">
                <a:solidFill>
                  <a:schemeClr val="tx1"/>
                </a:solidFill>
                <a:effectLst>
                  <a:outerShdw blurRad="38100" dist="38100" dir="2700000" algn="tl">
                    <a:srgbClr val="000000"/>
                  </a:outerShdw>
                </a:effectLst>
              </a:rPr>
              <a:t>Look for problems</a:t>
            </a:r>
          </a:p>
          <a:p>
            <a:pPr marL="985814" lvl="2" indent="-342892">
              <a:lnSpc>
                <a:spcPct val="100000"/>
              </a:lnSpc>
              <a:spcBef>
                <a:spcPts val="0"/>
              </a:spcBef>
              <a:spcAft>
                <a:spcPts val="300"/>
              </a:spcAft>
            </a:pPr>
            <a:r>
              <a:rPr lang="en-US" altLang="en-US" sz="1800" dirty="0">
                <a:solidFill>
                  <a:schemeClr val="tx1"/>
                </a:solidFill>
                <a:effectLst>
                  <a:outerShdw blurRad="38100" dist="38100" dir="2700000" algn="tl">
                    <a:srgbClr val="000000"/>
                  </a:outerShdw>
                </a:effectLst>
              </a:rPr>
              <a:t>Flushing</a:t>
            </a:r>
          </a:p>
          <a:p>
            <a:pPr marL="342891" lvl="1" indent="0">
              <a:lnSpc>
                <a:spcPct val="100000"/>
              </a:lnSpc>
              <a:spcBef>
                <a:spcPts val="0"/>
              </a:spcBef>
              <a:spcAft>
                <a:spcPts val="300"/>
              </a:spcAft>
              <a:buNone/>
            </a:pPr>
            <a:r>
              <a:rPr lang="en-US" altLang="en-US" sz="2400" b="1" dirty="0">
                <a:solidFill>
                  <a:schemeClr val="tx1"/>
                </a:solidFill>
                <a:effectLst>
                  <a:outerShdw blurRad="38100" dist="38100" dir="2700000" algn="tl">
                    <a:srgbClr val="000000"/>
                  </a:outerShdw>
                </a:effectLst>
              </a:rPr>
              <a:t>Preventive Maintenance</a:t>
            </a:r>
          </a:p>
          <a:p>
            <a:pPr marL="985814" lvl="2" indent="-342892">
              <a:lnSpc>
                <a:spcPct val="100000"/>
              </a:lnSpc>
              <a:spcBef>
                <a:spcPts val="0"/>
              </a:spcBef>
              <a:spcAft>
                <a:spcPts val="300"/>
              </a:spcAft>
            </a:pPr>
            <a:r>
              <a:rPr lang="en-US" altLang="en-US" sz="1800" dirty="0">
                <a:solidFill>
                  <a:schemeClr val="tx1"/>
                </a:solidFill>
                <a:effectLst>
                  <a:outerShdw blurRad="38100" dist="38100" dir="2700000" algn="tl">
                    <a:srgbClr val="000000"/>
                  </a:outerShdw>
                </a:effectLst>
              </a:rPr>
              <a:t>Calendared</a:t>
            </a:r>
          </a:p>
          <a:p>
            <a:pPr marL="985814" lvl="2" indent="-342892">
              <a:lnSpc>
                <a:spcPct val="100000"/>
              </a:lnSpc>
              <a:spcBef>
                <a:spcPts val="0"/>
              </a:spcBef>
              <a:spcAft>
                <a:spcPts val="300"/>
              </a:spcAft>
            </a:pPr>
            <a:r>
              <a:rPr lang="en-US" altLang="en-US" sz="1800" dirty="0">
                <a:solidFill>
                  <a:schemeClr val="tx1"/>
                </a:solidFill>
                <a:effectLst>
                  <a:outerShdw blurRad="38100" dist="38100" dir="2700000" algn="tl">
                    <a:srgbClr val="000000"/>
                  </a:outerShdw>
                </a:effectLst>
              </a:rPr>
              <a:t>List actions that need to be taken</a:t>
            </a:r>
          </a:p>
          <a:p>
            <a:pPr marL="985814" lvl="2" indent="-342892">
              <a:lnSpc>
                <a:spcPct val="100000"/>
              </a:lnSpc>
              <a:spcBef>
                <a:spcPts val="0"/>
              </a:spcBef>
              <a:spcAft>
                <a:spcPts val="300"/>
              </a:spcAft>
            </a:pPr>
            <a:r>
              <a:rPr lang="en-US" altLang="en-US" sz="1800" dirty="0">
                <a:solidFill>
                  <a:schemeClr val="tx1"/>
                </a:solidFill>
                <a:effectLst>
                  <a:outerShdw blurRad="38100" dist="38100" dir="2700000" algn="tl">
                    <a:srgbClr val="000000"/>
                  </a:outerShdw>
                </a:effectLst>
              </a:rPr>
              <a:t>Budget time and materials</a:t>
            </a:r>
          </a:p>
          <a:p>
            <a:pPr marL="985814" lvl="2" indent="-342892">
              <a:lnSpc>
                <a:spcPct val="100000"/>
              </a:lnSpc>
              <a:spcBef>
                <a:spcPts val="0"/>
              </a:spcBef>
              <a:spcAft>
                <a:spcPts val="300"/>
              </a:spcAft>
              <a:buFont typeface="Courier New" panose="02070309020205020404" pitchFamily="49" charset="0"/>
              <a:buChar char="o"/>
            </a:pPr>
            <a:endParaRPr lang="en-US" altLang="en-US" sz="1800" dirty="0">
              <a:solidFill>
                <a:schemeClr val="tx1"/>
              </a:solidFill>
              <a:effectLst>
                <a:outerShdw blurRad="38100" dist="38100" dir="2700000" algn="tl">
                  <a:srgbClr val="000000"/>
                </a:outerShdw>
              </a:effectLst>
            </a:endParaRPr>
          </a:p>
          <a:p>
            <a:pPr marL="685783" lvl="1" indent="-342892">
              <a:lnSpc>
                <a:spcPct val="100000"/>
              </a:lnSpc>
              <a:spcBef>
                <a:spcPts val="0"/>
              </a:spcBef>
              <a:spcAft>
                <a:spcPts val="300"/>
              </a:spcAft>
              <a:buFont typeface="Wingdings" panose="05000000000000000000" pitchFamily="2" charset="2"/>
              <a:buChar char="ü"/>
            </a:pPr>
            <a:endParaRPr lang="en-US" altLang="en-US" sz="2400" dirty="0">
              <a:solidFill>
                <a:schemeClr val="tx1"/>
              </a:solidFill>
              <a:effectLst>
                <a:outerShdw blurRad="38100" dist="38100" dir="2700000" algn="tl">
                  <a:srgbClr val="000000"/>
                </a:outerShdw>
              </a:effectLst>
            </a:endParaRPr>
          </a:p>
        </p:txBody>
      </p:sp>
      <p:grpSp>
        <p:nvGrpSpPr>
          <p:cNvPr id="5" name="Group 4"/>
          <p:cNvGrpSpPr/>
          <p:nvPr/>
        </p:nvGrpSpPr>
        <p:grpSpPr>
          <a:xfrm>
            <a:off x="5926665" y="1193428"/>
            <a:ext cx="2269068" cy="3703047"/>
            <a:chOff x="3692525" y="187325"/>
            <a:chExt cx="4071938" cy="6645275"/>
          </a:xfrm>
        </p:grpSpPr>
        <p:sp>
          <p:nvSpPr>
            <p:cNvPr id="6" name="Freeform 2"/>
            <p:cNvSpPr>
              <a:spLocks/>
            </p:cNvSpPr>
            <p:nvPr/>
          </p:nvSpPr>
          <p:spPr bwMode="auto">
            <a:xfrm>
              <a:off x="3692525" y="244475"/>
              <a:ext cx="4071938" cy="6588125"/>
            </a:xfrm>
            <a:custGeom>
              <a:avLst/>
              <a:gdLst>
                <a:gd name="T0" fmla="*/ 1251461 w 2821"/>
                <a:gd name="T1" fmla="*/ 3373210 h 4703"/>
                <a:gd name="T2" fmla="*/ 1316415 w 2821"/>
                <a:gd name="T3" fmla="*/ 4112850 h 4703"/>
                <a:gd name="T4" fmla="*/ 1125881 w 2821"/>
                <a:gd name="T5" fmla="*/ 5268539 h 4703"/>
                <a:gd name="T6" fmla="*/ 1173515 w 2821"/>
                <a:gd name="T7" fmla="*/ 5789649 h 4703"/>
                <a:gd name="T8" fmla="*/ 1151863 w 2821"/>
                <a:gd name="T9" fmla="*/ 6096432 h 4703"/>
                <a:gd name="T10" fmla="*/ 848741 w 2821"/>
                <a:gd name="T11" fmla="*/ 6369595 h 4703"/>
                <a:gd name="T12" fmla="*/ 874723 w 2821"/>
                <a:gd name="T13" fmla="*/ 6588125 h 4703"/>
                <a:gd name="T14" fmla="*/ 1472307 w 2821"/>
                <a:gd name="T15" fmla="*/ 6508277 h 4703"/>
                <a:gd name="T16" fmla="*/ 1684492 w 2821"/>
                <a:gd name="T17" fmla="*/ 6256127 h 4703"/>
                <a:gd name="T18" fmla="*/ 1714804 w 2821"/>
                <a:gd name="T19" fmla="*/ 5932534 h 4703"/>
                <a:gd name="T20" fmla="*/ 1814401 w 2821"/>
                <a:gd name="T21" fmla="*/ 5079426 h 4703"/>
                <a:gd name="T22" fmla="*/ 1922659 w 2821"/>
                <a:gd name="T23" fmla="*/ 3978370 h 4703"/>
                <a:gd name="T24" fmla="*/ 2139175 w 2821"/>
                <a:gd name="T25" fmla="*/ 4049813 h 4703"/>
                <a:gd name="T26" fmla="*/ 2316718 w 2821"/>
                <a:gd name="T27" fmla="*/ 5239121 h 4703"/>
                <a:gd name="T28" fmla="*/ 2485600 w 2821"/>
                <a:gd name="T29" fmla="*/ 5919927 h 4703"/>
                <a:gd name="T30" fmla="*/ 2433636 w 2821"/>
                <a:gd name="T31" fmla="*/ 6356987 h 4703"/>
                <a:gd name="T32" fmla="*/ 3295368 w 2821"/>
                <a:gd name="T33" fmla="*/ 6435434 h 4703"/>
                <a:gd name="T34" fmla="*/ 3620142 w 2821"/>
                <a:gd name="T35" fmla="*/ 6361190 h 4703"/>
                <a:gd name="T36" fmla="*/ 3070192 w 2821"/>
                <a:gd name="T37" fmla="*/ 6058610 h 4703"/>
                <a:gd name="T38" fmla="*/ 2896980 w 2821"/>
                <a:gd name="T39" fmla="*/ 5600537 h 4703"/>
                <a:gd name="T40" fmla="*/ 2836355 w 2821"/>
                <a:gd name="T41" fmla="*/ 4638163 h 4703"/>
                <a:gd name="T42" fmla="*/ 2849346 w 2821"/>
                <a:gd name="T43" fmla="*/ 4070825 h 4703"/>
                <a:gd name="T44" fmla="*/ 2706446 w 2821"/>
                <a:gd name="T45" fmla="*/ 3221920 h 4703"/>
                <a:gd name="T46" fmla="*/ 2593858 w 2821"/>
                <a:gd name="T47" fmla="*/ 2619561 h 4703"/>
                <a:gd name="T48" fmla="*/ 2648708 w 2821"/>
                <a:gd name="T49" fmla="*/ 1695010 h 4703"/>
                <a:gd name="T50" fmla="*/ 4022861 w 2821"/>
                <a:gd name="T51" fmla="*/ 1989185 h 4703"/>
                <a:gd name="T52" fmla="*/ 3979558 w 2821"/>
                <a:gd name="T53" fmla="*/ 1056229 h 4703"/>
                <a:gd name="T54" fmla="*/ 3835214 w 2821"/>
                <a:gd name="T55" fmla="*/ 804079 h 4703"/>
                <a:gd name="T56" fmla="*/ 3494563 w 2821"/>
                <a:gd name="T57" fmla="*/ 589751 h 4703"/>
                <a:gd name="T58" fmla="*/ 3243405 w 2821"/>
                <a:gd name="T59" fmla="*/ 830695 h 4703"/>
                <a:gd name="T60" fmla="*/ 3234744 w 2821"/>
                <a:gd name="T61" fmla="*/ 925952 h 4703"/>
                <a:gd name="T62" fmla="*/ 3595604 w 2821"/>
                <a:gd name="T63" fmla="*/ 983386 h 4703"/>
                <a:gd name="T64" fmla="*/ 3744278 w 2821"/>
                <a:gd name="T65" fmla="*/ 1045023 h 4703"/>
                <a:gd name="T66" fmla="*/ 2782948 w 2821"/>
                <a:gd name="T67" fmla="*/ 1213123 h 4703"/>
                <a:gd name="T68" fmla="*/ 2323935 w 2821"/>
                <a:gd name="T69" fmla="*/ 1185106 h 4703"/>
                <a:gd name="T70" fmla="*/ 2414871 w 2821"/>
                <a:gd name="T71" fmla="*/ 853108 h 4703"/>
                <a:gd name="T72" fmla="*/ 2471165 w 2821"/>
                <a:gd name="T73" fmla="*/ 711624 h 4703"/>
                <a:gd name="T74" fmla="*/ 2458175 w 2821"/>
                <a:gd name="T75" fmla="*/ 612165 h 4703"/>
                <a:gd name="T76" fmla="*/ 2494260 w 2821"/>
                <a:gd name="T77" fmla="*/ 395035 h 4703"/>
                <a:gd name="T78" fmla="*/ 2419202 w 2821"/>
                <a:gd name="T79" fmla="*/ 176505 h 4703"/>
                <a:gd name="T80" fmla="*/ 2313831 w 2821"/>
                <a:gd name="T81" fmla="*/ 72843 h 4703"/>
                <a:gd name="T82" fmla="*/ 2081437 w 2821"/>
                <a:gd name="T83" fmla="*/ 0 h 4703"/>
                <a:gd name="T84" fmla="*/ 1828836 w 2821"/>
                <a:gd name="T85" fmla="*/ 105063 h 4703"/>
                <a:gd name="T86" fmla="*/ 1693153 w 2821"/>
                <a:gd name="T87" fmla="*/ 504300 h 4703"/>
                <a:gd name="T88" fmla="*/ 1697483 w 2821"/>
                <a:gd name="T89" fmla="*/ 641582 h 4703"/>
                <a:gd name="T90" fmla="*/ 1737899 w 2821"/>
                <a:gd name="T91" fmla="*/ 830695 h 4703"/>
                <a:gd name="T92" fmla="*/ 1792750 w 2821"/>
                <a:gd name="T93" fmla="*/ 998795 h 4703"/>
                <a:gd name="T94" fmla="*/ 1851931 w 2821"/>
                <a:gd name="T95" fmla="*/ 1257949 h 4703"/>
                <a:gd name="T96" fmla="*/ 1228366 w 2821"/>
                <a:gd name="T97" fmla="*/ 1204718 h 4703"/>
                <a:gd name="T98" fmla="*/ 307452 w 2821"/>
                <a:gd name="T99" fmla="*/ 991791 h 4703"/>
                <a:gd name="T100" fmla="*/ 796778 w 2821"/>
                <a:gd name="T101" fmla="*/ 741041 h 4703"/>
                <a:gd name="T102" fmla="*/ 831420 w 2821"/>
                <a:gd name="T103" fmla="*/ 631776 h 4703"/>
                <a:gd name="T104" fmla="*/ 653877 w 2821"/>
                <a:gd name="T105" fmla="*/ 386630 h 4703"/>
                <a:gd name="T106" fmla="*/ 112588 w 2821"/>
                <a:gd name="T107" fmla="*/ 703219 h 4703"/>
                <a:gd name="T108" fmla="*/ 2887 w 2821"/>
                <a:gd name="T109" fmla="*/ 1874317 h 4703"/>
                <a:gd name="T110" fmla="*/ 512420 w 2821"/>
                <a:gd name="T111" fmla="*/ 1863110 h 4703"/>
                <a:gd name="T112" fmla="*/ 1573347 w 2821"/>
                <a:gd name="T113" fmla="*/ 1696411 h 4703"/>
                <a:gd name="T114" fmla="*/ 1338067 w 2821"/>
                <a:gd name="T115" fmla="*/ 3007592 h 47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21"/>
                <a:gd name="T175" fmla="*/ 0 h 4703"/>
                <a:gd name="T176" fmla="*/ 2821 w 2821"/>
                <a:gd name="T177" fmla="*/ 4703 h 47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21" h="4703">
                  <a:moveTo>
                    <a:pt x="896" y="2257"/>
                  </a:moveTo>
                  <a:lnTo>
                    <a:pt x="874" y="2309"/>
                  </a:lnTo>
                  <a:lnTo>
                    <a:pt x="870" y="2345"/>
                  </a:lnTo>
                  <a:lnTo>
                    <a:pt x="867" y="2408"/>
                  </a:lnTo>
                  <a:lnTo>
                    <a:pt x="855" y="2489"/>
                  </a:lnTo>
                  <a:lnTo>
                    <a:pt x="867" y="2606"/>
                  </a:lnTo>
                  <a:lnTo>
                    <a:pt x="900" y="2795"/>
                  </a:lnTo>
                  <a:lnTo>
                    <a:pt x="912" y="2936"/>
                  </a:lnTo>
                  <a:lnTo>
                    <a:pt x="897" y="3122"/>
                  </a:lnTo>
                  <a:lnTo>
                    <a:pt x="870" y="3260"/>
                  </a:lnTo>
                  <a:lnTo>
                    <a:pt x="810" y="3623"/>
                  </a:lnTo>
                  <a:lnTo>
                    <a:pt x="780" y="3761"/>
                  </a:lnTo>
                  <a:lnTo>
                    <a:pt x="783" y="3884"/>
                  </a:lnTo>
                  <a:lnTo>
                    <a:pt x="801" y="3986"/>
                  </a:lnTo>
                  <a:lnTo>
                    <a:pt x="816" y="4070"/>
                  </a:lnTo>
                  <a:lnTo>
                    <a:pt x="813" y="4133"/>
                  </a:lnTo>
                  <a:lnTo>
                    <a:pt x="840" y="4190"/>
                  </a:lnTo>
                  <a:lnTo>
                    <a:pt x="810" y="4208"/>
                  </a:lnTo>
                  <a:lnTo>
                    <a:pt x="780" y="4241"/>
                  </a:lnTo>
                  <a:lnTo>
                    <a:pt x="798" y="4352"/>
                  </a:lnTo>
                  <a:lnTo>
                    <a:pt x="795" y="4430"/>
                  </a:lnTo>
                  <a:lnTo>
                    <a:pt x="738" y="4448"/>
                  </a:lnTo>
                  <a:lnTo>
                    <a:pt x="639" y="4502"/>
                  </a:lnTo>
                  <a:lnTo>
                    <a:pt x="588" y="4547"/>
                  </a:lnTo>
                  <a:lnTo>
                    <a:pt x="579" y="4571"/>
                  </a:lnTo>
                  <a:lnTo>
                    <a:pt x="564" y="4616"/>
                  </a:lnTo>
                  <a:lnTo>
                    <a:pt x="573" y="4670"/>
                  </a:lnTo>
                  <a:lnTo>
                    <a:pt x="606" y="4703"/>
                  </a:lnTo>
                  <a:lnTo>
                    <a:pt x="735" y="4697"/>
                  </a:lnTo>
                  <a:lnTo>
                    <a:pt x="846" y="4685"/>
                  </a:lnTo>
                  <a:lnTo>
                    <a:pt x="948" y="4679"/>
                  </a:lnTo>
                  <a:lnTo>
                    <a:pt x="1020" y="4646"/>
                  </a:lnTo>
                  <a:lnTo>
                    <a:pt x="1032" y="4616"/>
                  </a:lnTo>
                  <a:lnTo>
                    <a:pt x="1119" y="4622"/>
                  </a:lnTo>
                  <a:lnTo>
                    <a:pt x="1179" y="4610"/>
                  </a:lnTo>
                  <a:lnTo>
                    <a:pt x="1167" y="4466"/>
                  </a:lnTo>
                  <a:lnTo>
                    <a:pt x="1194" y="4373"/>
                  </a:lnTo>
                  <a:lnTo>
                    <a:pt x="1182" y="4289"/>
                  </a:lnTo>
                  <a:lnTo>
                    <a:pt x="1197" y="4265"/>
                  </a:lnTo>
                  <a:lnTo>
                    <a:pt x="1188" y="4235"/>
                  </a:lnTo>
                  <a:lnTo>
                    <a:pt x="1209" y="4199"/>
                  </a:lnTo>
                  <a:lnTo>
                    <a:pt x="1242" y="4133"/>
                  </a:lnTo>
                  <a:lnTo>
                    <a:pt x="1254" y="3893"/>
                  </a:lnTo>
                  <a:lnTo>
                    <a:pt x="1257" y="3626"/>
                  </a:lnTo>
                  <a:lnTo>
                    <a:pt x="1248" y="3407"/>
                  </a:lnTo>
                  <a:lnTo>
                    <a:pt x="1251" y="3128"/>
                  </a:lnTo>
                  <a:lnTo>
                    <a:pt x="1305" y="2879"/>
                  </a:lnTo>
                  <a:lnTo>
                    <a:pt x="1332" y="2840"/>
                  </a:lnTo>
                  <a:lnTo>
                    <a:pt x="1386" y="2759"/>
                  </a:lnTo>
                  <a:lnTo>
                    <a:pt x="1398" y="2741"/>
                  </a:lnTo>
                  <a:lnTo>
                    <a:pt x="1422" y="2807"/>
                  </a:lnTo>
                  <a:lnTo>
                    <a:pt x="1482" y="2891"/>
                  </a:lnTo>
                  <a:lnTo>
                    <a:pt x="1476" y="2924"/>
                  </a:lnTo>
                  <a:lnTo>
                    <a:pt x="1527" y="3221"/>
                  </a:lnTo>
                  <a:lnTo>
                    <a:pt x="1593" y="3605"/>
                  </a:lnTo>
                  <a:lnTo>
                    <a:pt x="1605" y="3740"/>
                  </a:lnTo>
                  <a:lnTo>
                    <a:pt x="1653" y="3851"/>
                  </a:lnTo>
                  <a:lnTo>
                    <a:pt x="1650" y="4031"/>
                  </a:lnTo>
                  <a:lnTo>
                    <a:pt x="1680" y="4139"/>
                  </a:lnTo>
                  <a:lnTo>
                    <a:pt x="1722" y="4226"/>
                  </a:lnTo>
                  <a:lnTo>
                    <a:pt x="1680" y="4295"/>
                  </a:lnTo>
                  <a:lnTo>
                    <a:pt x="1665" y="4403"/>
                  </a:lnTo>
                  <a:lnTo>
                    <a:pt x="1692" y="4466"/>
                  </a:lnTo>
                  <a:lnTo>
                    <a:pt x="1686" y="4538"/>
                  </a:lnTo>
                  <a:lnTo>
                    <a:pt x="1950" y="4559"/>
                  </a:lnTo>
                  <a:lnTo>
                    <a:pt x="1977" y="4538"/>
                  </a:lnTo>
                  <a:lnTo>
                    <a:pt x="2142" y="4595"/>
                  </a:lnTo>
                  <a:lnTo>
                    <a:pt x="2283" y="4594"/>
                  </a:lnTo>
                  <a:lnTo>
                    <a:pt x="2346" y="4610"/>
                  </a:lnTo>
                  <a:lnTo>
                    <a:pt x="2444" y="4587"/>
                  </a:lnTo>
                  <a:lnTo>
                    <a:pt x="2505" y="4577"/>
                  </a:lnTo>
                  <a:lnTo>
                    <a:pt x="2508" y="4541"/>
                  </a:lnTo>
                  <a:lnTo>
                    <a:pt x="2490" y="4484"/>
                  </a:lnTo>
                  <a:lnTo>
                    <a:pt x="2418" y="4460"/>
                  </a:lnTo>
                  <a:lnTo>
                    <a:pt x="2280" y="4451"/>
                  </a:lnTo>
                  <a:lnTo>
                    <a:pt x="2127" y="4325"/>
                  </a:lnTo>
                  <a:lnTo>
                    <a:pt x="2130" y="4265"/>
                  </a:lnTo>
                  <a:lnTo>
                    <a:pt x="2112" y="4202"/>
                  </a:lnTo>
                  <a:lnTo>
                    <a:pt x="2046" y="4166"/>
                  </a:lnTo>
                  <a:lnTo>
                    <a:pt x="2007" y="3998"/>
                  </a:lnTo>
                  <a:lnTo>
                    <a:pt x="1998" y="3851"/>
                  </a:lnTo>
                  <a:lnTo>
                    <a:pt x="1968" y="3791"/>
                  </a:lnTo>
                  <a:lnTo>
                    <a:pt x="1968" y="3503"/>
                  </a:lnTo>
                  <a:lnTo>
                    <a:pt x="1965" y="3311"/>
                  </a:lnTo>
                  <a:lnTo>
                    <a:pt x="1968" y="3056"/>
                  </a:lnTo>
                  <a:lnTo>
                    <a:pt x="1971" y="3026"/>
                  </a:lnTo>
                  <a:lnTo>
                    <a:pt x="1965" y="2951"/>
                  </a:lnTo>
                  <a:lnTo>
                    <a:pt x="1974" y="2906"/>
                  </a:lnTo>
                  <a:lnTo>
                    <a:pt x="1962" y="2747"/>
                  </a:lnTo>
                  <a:lnTo>
                    <a:pt x="1959" y="2609"/>
                  </a:lnTo>
                  <a:lnTo>
                    <a:pt x="1938" y="2474"/>
                  </a:lnTo>
                  <a:lnTo>
                    <a:pt x="1875" y="2300"/>
                  </a:lnTo>
                  <a:lnTo>
                    <a:pt x="1851" y="2243"/>
                  </a:lnTo>
                  <a:lnTo>
                    <a:pt x="1842" y="2198"/>
                  </a:lnTo>
                  <a:lnTo>
                    <a:pt x="1830" y="2144"/>
                  </a:lnTo>
                  <a:lnTo>
                    <a:pt x="1797" y="1870"/>
                  </a:lnTo>
                  <a:lnTo>
                    <a:pt x="1737" y="1401"/>
                  </a:lnTo>
                  <a:lnTo>
                    <a:pt x="1759" y="1270"/>
                  </a:lnTo>
                  <a:lnTo>
                    <a:pt x="1791" y="1182"/>
                  </a:lnTo>
                  <a:lnTo>
                    <a:pt x="1835" y="1210"/>
                  </a:lnTo>
                  <a:lnTo>
                    <a:pt x="2562" y="1412"/>
                  </a:lnTo>
                  <a:lnTo>
                    <a:pt x="2708" y="1422"/>
                  </a:lnTo>
                  <a:lnTo>
                    <a:pt x="2741" y="1433"/>
                  </a:lnTo>
                  <a:lnTo>
                    <a:pt x="2787" y="1420"/>
                  </a:lnTo>
                  <a:lnTo>
                    <a:pt x="2817" y="1392"/>
                  </a:lnTo>
                  <a:lnTo>
                    <a:pt x="2821" y="1362"/>
                  </a:lnTo>
                  <a:lnTo>
                    <a:pt x="2817" y="1305"/>
                  </a:lnTo>
                  <a:lnTo>
                    <a:pt x="2757" y="754"/>
                  </a:lnTo>
                  <a:lnTo>
                    <a:pt x="2747" y="674"/>
                  </a:lnTo>
                  <a:lnTo>
                    <a:pt x="2736" y="642"/>
                  </a:lnTo>
                  <a:lnTo>
                    <a:pt x="2708" y="612"/>
                  </a:lnTo>
                  <a:lnTo>
                    <a:pt x="2657" y="574"/>
                  </a:lnTo>
                  <a:lnTo>
                    <a:pt x="2564" y="506"/>
                  </a:lnTo>
                  <a:lnTo>
                    <a:pt x="2484" y="446"/>
                  </a:lnTo>
                  <a:lnTo>
                    <a:pt x="2450" y="428"/>
                  </a:lnTo>
                  <a:lnTo>
                    <a:pt x="2421" y="421"/>
                  </a:lnTo>
                  <a:lnTo>
                    <a:pt x="2376" y="421"/>
                  </a:lnTo>
                  <a:lnTo>
                    <a:pt x="2339" y="431"/>
                  </a:lnTo>
                  <a:lnTo>
                    <a:pt x="2266" y="582"/>
                  </a:lnTo>
                  <a:lnTo>
                    <a:pt x="2247" y="593"/>
                  </a:lnTo>
                  <a:lnTo>
                    <a:pt x="2234" y="609"/>
                  </a:lnTo>
                  <a:lnTo>
                    <a:pt x="2226" y="633"/>
                  </a:lnTo>
                  <a:lnTo>
                    <a:pt x="2231" y="649"/>
                  </a:lnTo>
                  <a:lnTo>
                    <a:pt x="2241" y="661"/>
                  </a:lnTo>
                  <a:lnTo>
                    <a:pt x="2263" y="671"/>
                  </a:lnTo>
                  <a:lnTo>
                    <a:pt x="2458" y="671"/>
                  </a:lnTo>
                  <a:lnTo>
                    <a:pt x="2477" y="694"/>
                  </a:lnTo>
                  <a:lnTo>
                    <a:pt x="2491" y="702"/>
                  </a:lnTo>
                  <a:lnTo>
                    <a:pt x="2574" y="705"/>
                  </a:lnTo>
                  <a:lnTo>
                    <a:pt x="2589" y="716"/>
                  </a:lnTo>
                  <a:lnTo>
                    <a:pt x="2588" y="726"/>
                  </a:lnTo>
                  <a:lnTo>
                    <a:pt x="2594" y="746"/>
                  </a:lnTo>
                  <a:lnTo>
                    <a:pt x="2605" y="1155"/>
                  </a:lnTo>
                  <a:lnTo>
                    <a:pt x="2387" y="1057"/>
                  </a:lnTo>
                  <a:lnTo>
                    <a:pt x="2065" y="931"/>
                  </a:lnTo>
                  <a:lnTo>
                    <a:pt x="1928" y="866"/>
                  </a:lnTo>
                  <a:lnTo>
                    <a:pt x="1864" y="868"/>
                  </a:lnTo>
                  <a:lnTo>
                    <a:pt x="1654" y="904"/>
                  </a:lnTo>
                  <a:lnTo>
                    <a:pt x="1602" y="909"/>
                  </a:lnTo>
                  <a:lnTo>
                    <a:pt x="1610" y="846"/>
                  </a:lnTo>
                  <a:lnTo>
                    <a:pt x="1629" y="799"/>
                  </a:lnTo>
                  <a:lnTo>
                    <a:pt x="1652" y="708"/>
                  </a:lnTo>
                  <a:lnTo>
                    <a:pt x="1666" y="655"/>
                  </a:lnTo>
                  <a:lnTo>
                    <a:pt x="1673" y="609"/>
                  </a:lnTo>
                  <a:lnTo>
                    <a:pt x="1684" y="598"/>
                  </a:lnTo>
                  <a:lnTo>
                    <a:pt x="1699" y="570"/>
                  </a:lnTo>
                  <a:lnTo>
                    <a:pt x="1706" y="538"/>
                  </a:lnTo>
                  <a:lnTo>
                    <a:pt x="1712" y="508"/>
                  </a:lnTo>
                  <a:lnTo>
                    <a:pt x="1712" y="480"/>
                  </a:lnTo>
                  <a:lnTo>
                    <a:pt x="1717" y="456"/>
                  </a:lnTo>
                  <a:lnTo>
                    <a:pt x="1712" y="442"/>
                  </a:lnTo>
                  <a:lnTo>
                    <a:pt x="1703" y="437"/>
                  </a:lnTo>
                  <a:lnTo>
                    <a:pt x="1688" y="437"/>
                  </a:lnTo>
                  <a:lnTo>
                    <a:pt x="1704" y="399"/>
                  </a:lnTo>
                  <a:lnTo>
                    <a:pt x="1715" y="367"/>
                  </a:lnTo>
                  <a:lnTo>
                    <a:pt x="1728" y="282"/>
                  </a:lnTo>
                  <a:lnTo>
                    <a:pt x="1717" y="216"/>
                  </a:lnTo>
                  <a:lnTo>
                    <a:pt x="1701" y="175"/>
                  </a:lnTo>
                  <a:lnTo>
                    <a:pt x="1682" y="137"/>
                  </a:lnTo>
                  <a:lnTo>
                    <a:pt x="1676" y="126"/>
                  </a:lnTo>
                  <a:lnTo>
                    <a:pt x="1669" y="109"/>
                  </a:lnTo>
                  <a:lnTo>
                    <a:pt x="1640" y="85"/>
                  </a:lnTo>
                  <a:lnTo>
                    <a:pt x="1624" y="68"/>
                  </a:lnTo>
                  <a:lnTo>
                    <a:pt x="1603" y="52"/>
                  </a:lnTo>
                  <a:lnTo>
                    <a:pt x="1570" y="33"/>
                  </a:lnTo>
                  <a:lnTo>
                    <a:pt x="1531" y="12"/>
                  </a:lnTo>
                  <a:lnTo>
                    <a:pt x="1491" y="4"/>
                  </a:lnTo>
                  <a:lnTo>
                    <a:pt x="1442" y="0"/>
                  </a:lnTo>
                  <a:lnTo>
                    <a:pt x="1395" y="6"/>
                  </a:lnTo>
                  <a:lnTo>
                    <a:pt x="1348" y="19"/>
                  </a:lnTo>
                  <a:lnTo>
                    <a:pt x="1305" y="45"/>
                  </a:lnTo>
                  <a:lnTo>
                    <a:pt x="1267" y="75"/>
                  </a:lnTo>
                  <a:lnTo>
                    <a:pt x="1221" y="113"/>
                  </a:lnTo>
                  <a:lnTo>
                    <a:pt x="1185" y="167"/>
                  </a:lnTo>
                  <a:lnTo>
                    <a:pt x="1163" y="244"/>
                  </a:lnTo>
                  <a:lnTo>
                    <a:pt x="1173" y="360"/>
                  </a:lnTo>
                  <a:lnTo>
                    <a:pt x="1196" y="427"/>
                  </a:lnTo>
                  <a:lnTo>
                    <a:pt x="1185" y="437"/>
                  </a:lnTo>
                  <a:lnTo>
                    <a:pt x="1177" y="445"/>
                  </a:lnTo>
                  <a:lnTo>
                    <a:pt x="1176" y="458"/>
                  </a:lnTo>
                  <a:lnTo>
                    <a:pt x="1177" y="484"/>
                  </a:lnTo>
                  <a:lnTo>
                    <a:pt x="1185" y="538"/>
                  </a:lnTo>
                  <a:lnTo>
                    <a:pt x="1196" y="578"/>
                  </a:lnTo>
                  <a:lnTo>
                    <a:pt x="1204" y="593"/>
                  </a:lnTo>
                  <a:lnTo>
                    <a:pt x="1221" y="607"/>
                  </a:lnTo>
                  <a:lnTo>
                    <a:pt x="1228" y="633"/>
                  </a:lnTo>
                  <a:lnTo>
                    <a:pt x="1236" y="666"/>
                  </a:lnTo>
                  <a:lnTo>
                    <a:pt x="1242" y="713"/>
                  </a:lnTo>
                  <a:lnTo>
                    <a:pt x="1251" y="750"/>
                  </a:lnTo>
                  <a:lnTo>
                    <a:pt x="1261" y="781"/>
                  </a:lnTo>
                  <a:lnTo>
                    <a:pt x="1283" y="847"/>
                  </a:lnTo>
                  <a:lnTo>
                    <a:pt x="1283" y="898"/>
                  </a:lnTo>
                  <a:lnTo>
                    <a:pt x="1220" y="889"/>
                  </a:lnTo>
                  <a:lnTo>
                    <a:pt x="983" y="849"/>
                  </a:lnTo>
                  <a:lnTo>
                    <a:pt x="931" y="849"/>
                  </a:lnTo>
                  <a:lnTo>
                    <a:pt x="851" y="860"/>
                  </a:lnTo>
                  <a:lnTo>
                    <a:pt x="737" y="899"/>
                  </a:lnTo>
                  <a:lnTo>
                    <a:pt x="464" y="991"/>
                  </a:lnTo>
                  <a:lnTo>
                    <a:pt x="240" y="1106"/>
                  </a:lnTo>
                  <a:lnTo>
                    <a:pt x="213" y="708"/>
                  </a:lnTo>
                  <a:lnTo>
                    <a:pt x="227" y="571"/>
                  </a:lnTo>
                  <a:lnTo>
                    <a:pt x="243" y="552"/>
                  </a:lnTo>
                  <a:lnTo>
                    <a:pt x="311" y="549"/>
                  </a:lnTo>
                  <a:lnTo>
                    <a:pt x="552" y="529"/>
                  </a:lnTo>
                  <a:lnTo>
                    <a:pt x="575" y="525"/>
                  </a:lnTo>
                  <a:lnTo>
                    <a:pt x="587" y="505"/>
                  </a:lnTo>
                  <a:lnTo>
                    <a:pt x="586" y="462"/>
                  </a:lnTo>
                  <a:lnTo>
                    <a:pt x="576" y="451"/>
                  </a:lnTo>
                  <a:lnTo>
                    <a:pt x="559" y="440"/>
                  </a:lnTo>
                  <a:lnTo>
                    <a:pt x="524" y="347"/>
                  </a:lnTo>
                  <a:lnTo>
                    <a:pt x="492" y="285"/>
                  </a:lnTo>
                  <a:lnTo>
                    <a:pt x="453" y="276"/>
                  </a:lnTo>
                  <a:lnTo>
                    <a:pt x="404" y="271"/>
                  </a:lnTo>
                  <a:lnTo>
                    <a:pt x="350" y="289"/>
                  </a:lnTo>
                  <a:lnTo>
                    <a:pt x="92" y="469"/>
                  </a:lnTo>
                  <a:lnTo>
                    <a:pt x="78" y="502"/>
                  </a:lnTo>
                  <a:lnTo>
                    <a:pt x="71" y="538"/>
                  </a:lnTo>
                  <a:lnTo>
                    <a:pt x="55" y="664"/>
                  </a:lnTo>
                  <a:lnTo>
                    <a:pt x="0" y="1294"/>
                  </a:lnTo>
                  <a:lnTo>
                    <a:pt x="2" y="1338"/>
                  </a:lnTo>
                  <a:lnTo>
                    <a:pt x="27" y="1365"/>
                  </a:lnTo>
                  <a:lnTo>
                    <a:pt x="59" y="1379"/>
                  </a:lnTo>
                  <a:lnTo>
                    <a:pt x="100" y="1371"/>
                  </a:lnTo>
                  <a:lnTo>
                    <a:pt x="355" y="1330"/>
                  </a:lnTo>
                  <a:lnTo>
                    <a:pt x="1021" y="1177"/>
                  </a:lnTo>
                  <a:lnTo>
                    <a:pt x="1046" y="1141"/>
                  </a:lnTo>
                  <a:lnTo>
                    <a:pt x="1081" y="1161"/>
                  </a:lnTo>
                  <a:lnTo>
                    <a:pt x="1090" y="1211"/>
                  </a:lnTo>
                  <a:lnTo>
                    <a:pt x="1092" y="1264"/>
                  </a:lnTo>
                  <a:lnTo>
                    <a:pt x="1081" y="1401"/>
                  </a:lnTo>
                  <a:lnTo>
                    <a:pt x="989" y="1837"/>
                  </a:lnTo>
                  <a:lnTo>
                    <a:pt x="927" y="2147"/>
                  </a:lnTo>
                  <a:lnTo>
                    <a:pt x="896" y="2257"/>
                  </a:lnTo>
                  <a:close/>
                </a:path>
              </a:pathLst>
            </a:custGeom>
            <a:solidFill>
              <a:schemeClr val="tx2">
                <a:lumMod val="75000"/>
              </a:schemeClr>
            </a:solidFill>
            <a:ln w="3175">
              <a:solidFill>
                <a:schemeClr val="tx1"/>
              </a:solidFill>
              <a:round/>
              <a:headEnd/>
              <a:tailEnd/>
            </a:ln>
          </p:spPr>
          <p:txBody>
            <a:bodyPr wrap="none" anchor="ctr"/>
            <a:lstStyle/>
            <a:p>
              <a:endParaRPr lang="en-US" sz="2400" dirty="0">
                <a:latin typeface="Calibri" panose="020F0502020204030204" pitchFamily="34" charset="0"/>
              </a:endParaRPr>
            </a:p>
          </p:txBody>
        </p:sp>
        <p:sp>
          <p:nvSpPr>
            <p:cNvPr id="7" name="Freeform 3"/>
            <p:cNvSpPr>
              <a:spLocks/>
            </p:cNvSpPr>
            <p:nvPr/>
          </p:nvSpPr>
          <p:spPr bwMode="auto">
            <a:xfrm>
              <a:off x="4373563" y="1371600"/>
              <a:ext cx="2754312" cy="2279650"/>
            </a:xfrm>
            <a:custGeom>
              <a:avLst/>
              <a:gdLst>
                <a:gd name="T0" fmla="*/ 196924 w 2098"/>
                <a:gd name="T1" fmla="*/ 833832 h 1788"/>
                <a:gd name="T2" fmla="*/ 278319 w 2098"/>
                <a:gd name="T3" fmla="*/ 795583 h 1788"/>
                <a:gd name="T4" fmla="*/ 724681 w 2098"/>
                <a:gd name="T5" fmla="*/ 650236 h 1788"/>
                <a:gd name="T6" fmla="*/ 800825 w 2098"/>
                <a:gd name="T7" fmla="*/ 637486 h 1788"/>
                <a:gd name="T8" fmla="*/ 761440 w 2098"/>
                <a:gd name="T9" fmla="*/ 706335 h 1788"/>
                <a:gd name="T10" fmla="*/ 653788 w 2098"/>
                <a:gd name="T11" fmla="*/ 1499367 h 1788"/>
                <a:gd name="T12" fmla="*/ 632783 w 2098"/>
                <a:gd name="T13" fmla="*/ 1716112 h 1788"/>
                <a:gd name="T14" fmla="*/ 640660 w 2098"/>
                <a:gd name="T15" fmla="*/ 1833410 h 1788"/>
                <a:gd name="T16" fmla="*/ 653788 w 2098"/>
                <a:gd name="T17" fmla="*/ 1856359 h 1788"/>
                <a:gd name="T18" fmla="*/ 727306 w 2098"/>
                <a:gd name="T19" fmla="*/ 1986406 h 1788"/>
                <a:gd name="T20" fmla="*/ 1110652 w 2098"/>
                <a:gd name="T21" fmla="*/ 2233751 h 1788"/>
                <a:gd name="T22" fmla="*/ 1701424 w 2098"/>
                <a:gd name="T23" fmla="*/ 2149603 h 1788"/>
                <a:gd name="T24" fmla="*/ 1866841 w 2098"/>
                <a:gd name="T25" fmla="*/ 1988956 h 1788"/>
                <a:gd name="T26" fmla="*/ 1987621 w 2098"/>
                <a:gd name="T27" fmla="*/ 1835960 h 1788"/>
                <a:gd name="T28" fmla="*/ 1948236 w 2098"/>
                <a:gd name="T29" fmla="*/ 1652364 h 1788"/>
                <a:gd name="T30" fmla="*/ 1984995 w 2098"/>
                <a:gd name="T31" fmla="*/ 1382070 h 1788"/>
                <a:gd name="T32" fmla="*/ 1992872 w 2098"/>
                <a:gd name="T33" fmla="*/ 759883 h 1788"/>
                <a:gd name="T34" fmla="*/ 1984995 w 2098"/>
                <a:gd name="T35" fmla="*/ 719084 h 1788"/>
                <a:gd name="T36" fmla="*/ 2029631 w 2098"/>
                <a:gd name="T37" fmla="*/ 744584 h 1788"/>
                <a:gd name="T38" fmla="*/ 2313202 w 2098"/>
                <a:gd name="T39" fmla="*/ 798132 h 1788"/>
                <a:gd name="T40" fmla="*/ 2412977 w 2098"/>
                <a:gd name="T41" fmla="*/ 889930 h 1788"/>
                <a:gd name="T42" fmla="*/ 2754312 w 2098"/>
                <a:gd name="T43" fmla="*/ 328943 h 1788"/>
                <a:gd name="T44" fmla="*/ 2609901 w 2098"/>
                <a:gd name="T45" fmla="*/ 267744 h 1788"/>
                <a:gd name="T46" fmla="*/ 2092647 w 2098"/>
                <a:gd name="T47" fmla="*/ 63749 h 1788"/>
                <a:gd name="T48" fmla="*/ 1761814 w 2098"/>
                <a:gd name="T49" fmla="*/ 124947 h 1788"/>
                <a:gd name="T50" fmla="*/ 1664665 w 2098"/>
                <a:gd name="T51" fmla="*/ 45899 h 1788"/>
                <a:gd name="T52" fmla="*/ 1378469 w 2098"/>
                <a:gd name="T53" fmla="*/ 688485 h 1788"/>
                <a:gd name="T54" fmla="*/ 1276068 w 2098"/>
                <a:gd name="T55" fmla="*/ 203996 h 1788"/>
                <a:gd name="T56" fmla="*/ 1094898 w 2098"/>
                <a:gd name="T57" fmla="*/ 2550 h 1788"/>
                <a:gd name="T58" fmla="*/ 953113 w 2098"/>
                <a:gd name="T59" fmla="*/ 38249 h 1788"/>
                <a:gd name="T60" fmla="*/ 659039 w 2098"/>
                <a:gd name="T61" fmla="*/ 10200 h 1788"/>
                <a:gd name="T62" fmla="*/ 527757 w 2098"/>
                <a:gd name="T63" fmla="*/ 25499 h 1788"/>
                <a:gd name="T64" fmla="*/ 105026 w 2098"/>
                <a:gd name="T65" fmla="*/ 191246 h 17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8"/>
                <a:gd name="T100" fmla="*/ 0 h 1788"/>
                <a:gd name="T101" fmla="*/ 2098 w 2098"/>
                <a:gd name="T102" fmla="*/ 1788 h 17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8" h="1788">
                  <a:moveTo>
                    <a:pt x="0" y="186"/>
                  </a:moveTo>
                  <a:lnTo>
                    <a:pt x="150" y="654"/>
                  </a:lnTo>
                  <a:lnTo>
                    <a:pt x="216" y="634"/>
                  </a:lnTo>
                  <a:lnTo>
                    <a:pt x="212" y="624"/>
                  </a:lnTo>
                  <a:lnTo>
                    <a:pt x="542" y="528"/>
                  </a:lnTo>
                  <a:lnTo>
                    <a:pt x="552" y="510"/>
                  </a:lnTo>
                  <a:lnTo>
                    <a:pt x="576" y="516"/>
                  </a:lnTo>
                  <a:lnTo>
                    <a:pt x="610" y="500"/>
                  </a:lnTo>
                  <a:lnTo>
                    <a:pt x="590" y="524"/>
                  </a:lnTo>
                  <a:lnTo>
                    <a:pt x="580" y="554"/>
                  </a:lnTo>
                  <a:lnTo>
                    <a:pt x="562" y="840"/>
                  </a:lnTo>
                  <a:lnTo>
                    <a:pt x="498" y="1176"/>
                  </a:lnTo>
                  <a:lnTo>
                    <a:pt x="494" y="1284"/>
                  </a:lnTo>
                  <a:lnTo>
                    <a:pt x="482" y="1346"/>
                  </a:lnTo>
                  <a:lnTo>
                    <a:pt x="476" y="1386"/>
                  </a:lnTo>
                  <a:lnTo>
                    <a:pt x="488" y="1438"/>
                  </a:lnTo>
                  <a:lnTo>
                    <a:pt x="512" y="1414"/>
                  </a:lnTo>
                  <a:lnTo>
                    <a:pt x="498" y="1456"/>
                  </a:lnTo>
                  <a:lnTo>
                    <a:pt x="526" y="1508"/>
                  </a:lnTo>
                  <a:lnTo>
                    <a:pt x="554" y="1558"/>
                  </a:lnTo>
                  <a:lnTo>
                    <a:pt x="684" y="1680"/>
                  </a:lnTo>
                  <a:lnTo>
                    <a:pt x="846" y="1752"/>
                  </a:lnTo>
                  <a:lnTo>
                    <a:pt x="1032" y="1788"/>
                  </a:lnTo>
                  <a:lnTo>
                    <a:pt x="1296" y="1686"/>
                  </a:lnTo>
                  <a:lnTo>
                    <a:pt x="1388" y="1602"/>
                  </a:lnTo>
                  <a:lnTo>
                    <a:pt x="1422" y="1560"/>
                  </a:lnTo>
                  <a:lnTo>
                    <a:pt x="1484" y="1508"/>
                  </a:lnTo>
                  <a:lnTo>
                    <a:pt x="1514" y="1440"/>
                  </a:lnTo>
                  <a:lnTo>
                    <a:pt x="1504" y="1356"/>
                  </a:lnTo>
                  <a:lnTo>
                    <a:pt x="1484" y="1296"/>
                  </a:lnTo>
                  <a:lnTo>
                    <a:pt x="1500" y="1312"/>
                  </a:lnTo>
                  <a:lnTo>
                    <a:pt x="1512" y="1084"/>
                  </a:lnTo>
                  <a:lnTo>
                    <a:pt x="1520" y="800"/>
                  </a:lnTo>
                  <a:lnTo>
                    <a:pt x="1518" y="596"/>
                  </a:lnTo>
                  <a:lnTo>
                    <a:pt x="1494" y="582"/>
                  </a:lnTo>
                  <a:lnTo>
                    <a:pt x="1512" y="564"/>
                  </a:lnTo>
                  <a:lnTo>
                    <a:pt x="1518" y="540"/>
                  </a:lnTo>
                  <a:lnTo>
                    <a:pt x="1546" y="584"/>
                  </a:lnTo>
                  <a:lnTo>
                    <a:pt x="1732" y="672"/>
                  </a:lnTo>
                  <a:lnTo>
                    <a:pt x="1762" y="626"/>
                  </a:lnTo>
                  <a:lnTo>
                    <a:pt x="1762" y="662"/>
                  </a:lnTo>
                  <a:lnTo>
                    <a:pt x="1838" y="698"/>
                  </a:lnTo>
                  <a:lnTo>
                    <a:pt x="1944" y="740"/>
                  </a:lnTo>
                  <a:lnTo>
                    <a:pt x="2098" y="258"/>
                  </a:lnTo>
                  <a:lnTo>
                    <a:pt x="1996" y="204"/>
                  </a:lnTo>
                  <a:lnTo>
                    <a:pt x="1988" y="210"/>
                  </a:lnTo>
                  <a:lnTo>
                    <a:pt x="1672" y="74"/>
                  </a:lnTo>
                  <a:lnTo>
                    <a:pt x="1594" y="50"/>
                  </a:lnTo>
                  <a:lnTo>
                    <a:pt x="1500" y="58"/>
                  </a:lnTo>
                  <a:lnTo>
                    <a:pt x="1342" y="98"/>
                  </a:lnTo>
                  <a:lnTo>
                    <a:pt x="1350" y="72"/>
                  </a:lnTo>
                  <a:lnTo>
                    <a:pt x="1268" y="36"/>
                  </a:lnTo>
                  <a:lnTo>
                    <a:pt x="1056" y="258"/>
                  </a:lnTo>
                  <a:lnTo>
                    <a:pt x="1050" y="540"/>
                  </a:lnTo>
                  <a:lnTo>
                    <a:pt x="1010" y="200"/>
                  </a:lnTo>
                  <a:lnTo>
                    <a:pt x="972" y="160"/>
                  </a:lnTo>
                  <a:lnTo>
                    <a:pt x="864" y="0"/>
                  </a:lnTo>
                  <a:lnTo>
                    <a:pt x="834" y="2"/>
                  </a:lnTo>
                  <a:lnTo>
                    <a:pt x="794" y="12"/>
                  </a:lnTo>
                  <a:lnTo>
                    <a:pt x="726" y="30"/>
                  </a:lnTo>
                  <a:lnTo>
                    <a:pt x="742" y="38"/>
                  </a:lnTo>
                  <a:lnTo>
                    <a:pt x="502" y="8"/>
                  </a:lnTo>
                  <a:lnTo>
                    <a:pt x="458" y="12"/>
                  </a:lnTo>
                  <a:lnTo>
                    <a:pt x="402" y="20"/>
                  </a:lnTo>
                  <a:lnTo>
                    <a:pt x="92" y="150"/>
                  </a:lnTo>
                  <a:lnTo>
                    <a:pt x="80" y="150"/>
                  </a:lnTo>
                  <a:lnTo>
                    <a:pt x="0" y="186"/>
                  </a:lnTo>
                  <a:close/>
                </a:path>
              </a:pathLst>
            </a:custGeom>
            <a:solidFill>
              <a:schemeClr val="accent1"/>
            </a:solidFill>
            <a:ln w="9525">
              <a:solidFill>
                <a:schemeClr val="accent3"/>
              </a:solidFill>
              <a:round/>
              <a:headEnd/>
              <a:tailEnd/>
            </a:ln>
          </p:spPr>
          <p:txBody>
            <a:bodyPr wrap="none" anchor="ctr"/>
            <a:lstStyle/>
            <a:p>
              <a:endParaRPr lang="en-US" sz="2400" dirty="0">
                <a:latin typeface="Calibri" panose="020F0502020204030204" pitchFamily="34" charset="0"/>
              </a:endParaRPr>
            </a:p>
          </p:txBody>
        </p:sp>
        <p:sp>
          <p:nvSpPr>
            <p:cNvPr id="8" name="Freeform 4"/>
            <p:cNvSpPr>
              <a:spLocks/>
            </p:cNvSpPr>
            <p:nvPr/>
          </p:nvSpPr>
          <p:spPr bwMode="auto">
            <a:xfrm rot="-222795">
              <a:off x="4781550" y="2581275"/>
              <a:ext cx="249238" cy="1008063"/>
            </a:xfrm>
            <a:custGeom>
              <a:avLst/>
              <a:gdLst>
                <a:gd name="T0" fmla="*/ 45652 w 1889"/>
                <a:gd name="T1" fmla="*/ 503584 h 7885"/>
                <a:gd name="T2" fmla="*/ 19132 w 1889"/>
                <a:gd name="T3" fmla="*/ 692796 h 7885"/>
                <a:gd name="T4" fmla="*/ 27972 w 1889"/>
                <a:gd name="T5" fmla="*/ 702768 h 7885"/>
                <a:gd name="T6" fmla="*/ 0 w 1889"/>
                <a:gd name="T7" fmla="*/ 990804 h 7885"/>
                <a:gd name="T8" fmla="*/ 178385 w 1889"/>
                <a:gd name="T9" fmla="*/ 1008063 h 7885"/>
                <a:gd name="T10" fmla="*/ 209392 w 1889"/>
                <a:gd name="T11" fmla="*/ 728592 h 7885"/>
                <a:gd name="T12" fmla="*/ 225620 w 1889"/>
                <a:gd name="T13" fmla="*/ 671318 h 7885"/>
                <a:gd name="T14" fmla="*/ 238947 w 1889"/>
                <a:gd name="T15" fmla="*/ 664158 h 7885"/>
                <a:gd name="T16" fmla="*/ 249238 w 1889"/>
                <a:gd name="T17" fmla="*/ 529409 h 7885"/>
                <a:gd name="T18" fmla="*/ 238947 w 1889"/>
                <a:gd name="T19" fmla="*/ 513684 h 7885"/>
                <a:gd name="T20" fmla="*/ 225620 w 1889"/>
                <a:gd name="T21" fmla="*/ 503584 h 7885"/>
                <a:gd name="T22" fmla="*/ 221662 w 1889"/>
                <a:gd name="T23" fmla="*/ 406549 h 7885"/>
                <a:gd name="T24" fmla="*/ 217704 w 1889"/>
                <a:gd name="T25" fmla="*/ 338280 h 7885"/>
                <a:gd name="T26" fmla="*/ 212954 w 1889"/>
                <a:gd name="T27" fmla="*/ 101254 h 7885"/>
                <a:gd name="T28" fmla="*/ 212162 w 1889"/>
                <a:gd name="T29" fmla="*/ 47559 h 7885"/>
                <a:gd name="T30" fmla="*/ 216912 w 1889"/>
                <a:gd name="T31" fmla="*/ 41422 h 7885"/>
                <a:gd name="T32" fmla="*/ 216121 w 1889"/>
                <a:gd name="T33" fmla="*/ 12273 h 7885"/>
                <a:gd name="T34" fmla="*/ 212954 w 1889"/>
                <a:gd name="T35" fmla="*/ 0 h 7885"/>
                <a:gd name="T36" fmla="*/ 204246 w 1889"/>
                <a:gd name="T37" fmla="*/ 0 h 7885"/>
                <a:gd name="T38" fmla="*/ 194746 w 1889"/>
                <a:gd name="T39" fmla="*/ 4602 h 7885"/>
                <a:gd name="T40" fmla="*/ 196329 w 1889"/>
                <a:gd name="T41" fmla="*/ 41422 h 7885"/>
                <a:gd name="T42" fmla="*/ 198704 w 1889"/>
                <a:gd name="T43" fmla="*/ 46792 h 7885"/>
                <a:gd name="T44" fmla="*/ 198704 w 1889"/>
                <a:gd name="T45" fmla="*/ 309898 h 7885"/>
                <a:gd name="T46" fmla="*/ 199496 w 1889"/>
                <a:gd name="T47" fmla="*/ 406549 h 7885"/>
                <a:gd name="T48" fmla="*/ 199100 w 1889"/>
                <a:gd name="T49" fmla="*/ 496425 h 7885"/>
                <a:gd name="T50" fmla="*/ 165191 w 1889"/>
                <a:gd name="T51" fmla="*/ 487859 h 7885"/>
                <a:gd name="T52" fmla="*/ 168094 w 1889"/>
                <a:gd name="T53" fmla="*/ 444903 h 7885"/>
                <a:gd name="T54" fmla="*/ 141574 w 1889"/>
                <a:gd name="T55" fmla="*/ 439150 h 7885"/>
                <a:gd name="T56" fmla="*/ 125345 w 1889"/>
                <a:gd name="T57" fmla="*/ 495018 h 7885"/>
                <a:gd name="T58" fmla="*/ 98824 w 1889"/>
                <a:gd name="T59" fmla="*/ 486453 h 7885"/>
                <a:gd name="T60" fmla="*/ 88533 w 1889"/>
                <a:gd name="T61" fmla="*/ 466381 h 7885"/>
                <a:gd name="T62" fmla="*/ 76658 w 1889"/>
                <a:gd name="T63" fmla="*/ 482106 h 7885"/>
                <a:gd name="T64" fmla="*/ 66367 w 1889"/>
                <a:gd name="T65" fmla="*/ 466381 h 7885"/>
                <a:gd name="T66" fmla="*/ 63464 w 1889"/>
                <a:gd name="T67" fmla="*/ 495018 h 7885"/>
                <a:gd name="T68" fmla="*/ 45652 w 1889"/>
                <a:gd name="T69" fmla="*/ 503584 h 78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89"/>
                <a:gd name="T106" fmla="*/ 0 h 7885"/>
                <a:gd name="T107" fmla="*/ 1889 w 1889"/>
                <a:gd name="T108" fmla="*/ 7885 h 78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89" h="7885">
                  <a:moveTo>
                    <a:pt x="346" y="3939"/>
                  </a:moveTo>
                  <a:lnTo>
                    <a:pt x="145" y="5419"/>
                  </a:lnTo>
                  <a:lnTo>
                    <a:pt x="212" y="5497"/>
                  </a:lnTo>
                  <a:lnTo>
                    <a:pt x="0" y="7750"/>
                  </a:lnTo>
                  <a:lnTo>
                    <a:pt x="1352" y="7885"/>
                  </a:lnTo>
                  <a:lnTo>
                    <a:pt x="1587" y="5699"/>
                  </a:lnTo>
                  <a:lnTo>
                    <a:pt x="1710" y="5251"/>
                  </a:lnTo>
                  <a:lnTo>
                    <a:pt x="1811" y="5195"/>
                  </a:lnTo>
                  <a:lnTo>
                    <a:pt x="1889" y="4141"/>
                  </a:lnTo>
                  <a:lnTo>
                    <a:pt x="1811" y="4018"/>
                  </a:lnTo>
                  <a:lnTo>
                    <a:pt x="1710" y="3939"/>
                  </a:lnTo>
                  <a:lnTo>
                    <a:pt x="1680" y="3180"/>
                  </a:lnTo>
                  <a:lnTo>
                    <a:pt x="1650" y="2646"/>
                  </a:lnTo>
                  <a:lnTo>
                    <a:pt x="1614" y="792"/>
                  </a:lnTo>
                  <a:lnTo>
                    <a:pt x="1608" y="372"/>
                  </a:lnTo>
                  <a:lnTo>
                    <a:pt x="1644" y="324"/>
                  </a:lnTo>
                  <a:lnTo>
                    <a:pt x="1638" y="96"/>
                  </a:lnTo>
                  <a:lnTo>
                    <a:pt x="1614" y="0"/>
                  </a:lnTo>
                  <a:lnTo>
                    <a:pt x="1548" y="0"/>
                  </a:lnTo>
                  <a:lnTo>
                    <a:pt x="1476" y="36"/>
                  </a:lnTo>
                  <a:lnTo>
                    <a:pt x="1488" y="324"/>
                  </a:lnTo>
                  <a:lnTo>
                    <a:pt x="1506" y="366"/>
                  </a:lnTo>
                  <a:lnTo>
                    <a:pt x="1506" y="2424"/>
                  </a:lnTo>
                  <a:lnTo>
                    <a:pt x="1512" y="3180"/>
                  </a:lnTo>
                  <a:lnTo>
                    <a:pt x="1509" y="3883"/>
                  </a:lnTo>
                  <a:lnTo>
                    <a:pt x="1252" y="3816"/>
                  </a:lnTo>
                  <a:lnTo>
                    <a:pt x="1274" y="3480"/>
                  </a:lnTo>
                  <a:lnTo>
                    <a:pt x="1073" y="3435"/>
                  </a:lnTo>
                  <a:lnTo>
                    <a:pt x="950" y="3872"/>
                  </a:lnTo>
                  <a:lnTo>
                    <a:pt x="749" y="3805"/>
                  </a:lnTo>
                  <a:lnTo>
                    <a:pt x="671" y="3648"/>
                  </a:lnTo>
                  <a:lnTo>
                    <a:pt x="581" y="3771"/>
                  </a:lnTo>
                  <a:lnTo>
                    <a:pt x="503" y="3648"/>
                  </a:lnTo>
                  <a:lnTo>
                    <a:pt x="481" y="3872"/>
                  </a:lnTo>
                  <a:lnTo>
                    <a:pt x="346" y="3939"/>
                  </a:lnTo>
                  <a:close/>
                </a:path>
              </a:pathLst>
            </a:custGeom>
            <a:solidFill>
              <a:schemeClr val="accent6">
                <a:lumMod val="75000"/>
              </a:schemeClr>
            </a:solidFill>
            <a:ln w="3175">
              <a:solidFill>
                <a:schemeClr val="accent6">
                  <a:lumMod val="60000"/>
                  <a:lumOff val="40000"/>
                </a:schemeClr>
              </a:solidFill>
              <a:round/>
              <a:headEnd/>
              <a:tailEnd/>
            </a:ln>
          </p:spPr>
          <p:txBody>
            <a:bodyPr lIns="13716" tIns="13716" rIns="13716" bIns="13716"/>
            <a:lstStyle/>
            <a:p>
              <a:endParaRPr lang="en-US" sz="2400" dirty="0">
                <a:latin typeface="Calibri" panose="020F0502020204030204" pitchFamily="34" charset="0"/>
              </a:endParaRPr>
            </a:p>
          </p:txBody>
        </p:sp>
        <p:sp>
          <p:nvSpPr>
            <p:cNvPr id="9" name="Freeform 5"/>
            <p:cNvSpPr>
              <a:spLocks/>
            </p:cNvSpPr>
            <p:nvPr/>
          </p:nvSpPr>
          <p:spPr bwMode="auto">
            <a:xfrm>
              <a:off x="5389563" y="1484313"/>
              <a:ext cx="301625" cy="295275"/>
            </a:xfrm>
            <a:custGeom>
              <a:avLst/>
              <a:gdLst>
                <a:gd name="T0" fmla="*/ 0 w 230"/>
                <a:gd name="T1" fmla="*/ 0 h 232"/>
                <a:gd name="T2" fmla="*/ 136387 w 230"/>
                <a:gd name="T3" fmla="*/ 249456 h 232"/>
                <a:gd name="T4" fmla="*/ 165238 w 230"/>
                <a:gd name="T5" fmla="*/ 290184 h 232"/>
                <a:gd name="T6" fmla="*/ 278020 w 230"/>
                <a:gd name="T7" fmla="*/ 160365 h 232"/>
                <a:gd name="T8" fmla="*/ 301625 w 230"/>
                <a:gd name="T9" fmla="*/ 145092 h 232"/>
                <a:gd name="T10" fmla="*/ 296379 w 230"/>
                <a:gd name="T11" fmla="*/ 180729 h 232"/>
                <a:gd name="T12" fmla="*/ 272774 w 230"/>
                <a:gd name="T13" fmla="*/ 213820 h 232"/>
                <a:gd name="T14" fmla="*/ 162615 w 230"/>
                <a:gd name="T15" fmla="*/ 295275 h 232"/>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232"/>
                <a:gd name="T26" fmla="*/ 230 w 230"/>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232">
                  <a:moveTo>
                    <a:pt x="0" y="0"/>
                  </a:moveTo>
                  <a:lnTo>
                    <a:pt x="104" y="196"/>
                  </a:lnTo>
                  <a:lnTo>
                    <a:pt x="126" y="228"/>
                  </a:lnTo>
                  <a:lnTo>
                    <a:pt x="212" y="126"/>
                  </a:lnTo>
                  <a:lnTo>
                    <a:pt x="230" y="114"/>
                  </a:lnTo>
                  <a:lnTo>
                    <a:pt x="226" y="142"/>
                  </a:lnTo>
                  <a:lnTo>
                    <a:pt x="208" y="168"/>
                  </a:lnTo>
                  <a:lnTo>
                    <a:pt x="124" y="232"/>
                  </a:lnTo>
                </a:path>
              </a:pathLst>
            </a:custGeom>
            <a:solidFill>
              <a:schemeClr val="tx1"/>
            </a:solidFill>
            <a:ln w="3175">
              <a:solidFill>
                <a:schemeClr val="bg1"/>
              </a:solidFill>
              <a:round/>
              <a:headEnd/>
              <a:tailEnd/>
            </a:ln>
          </p:spPr>
          <p:txBody>
            <a:bodyPr wrap="none" anchor="ctr"/>
            <a:lstStyle/>
            <a:p>
              <a:endParaRPr lang="en-US" sz="2400" dirty="0">
                <a:latin typeface="Calibri" panose="020F0502020204030204" pitchFamily="34" charset="0"/>
              </a:endParaRPr>
            </a:p>
          </p:txBody>
        </p:sp>
        <p:sp>
          <p:nvSpPr>
            <p:cNvPr id="10" name="Oval 6"/>
            <p:cNvSpPr>
              <a:spLocks noChangeArrowheads="1"/>
            </p:cNvSpPr>
            <p:nvPr/>
          </p:nvSpPr>
          <p:spPr bwMode="auto">
            <a:xfrm>
              <a:off x="5661025" y="1754188"/>
              <a:ext cx="30163" cy="38100"/>
            </a:xfrm>
            <a:prstGeom prst="ellipse">
              <a:avLst/>
            </a:prstGeom>
            <a:solidFill>
              <a:schemeClr val="tx1"/>
            </a:solidFill>
            <a:ln w="317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900">
                <a:latin typeface="Tahoma" panose="020B0604030504040204" pitchFamily="34" charset="0"/>
              </a:endParaRPr>
            </a:p>
          </p:txBody>
        </p:sp>
        <p:sp>
          <p:nvSpPr>
            <p:cNvPr id="11" name="Freeform 7"/>
            <p:cNvSpPr>
              <a:spLocks/>
            </p:cNvSpPr>
            <p:nvPr/>
          </p:nvSpPr>
          <p:spPr bwMode="auto">
            <a:xfrm flipH="1">
              <a:off x="5770563" y="1530350"/>
              <a:ext cx="333375" cy="350838"/>
            </a:xfrm>
            <a:custGeom>
              <a:avLst/>
              <a:gdLst>
                <a:gd name="T0" fmla="*/ 0 w 230"/>
                <a:gd name="T1" fmla="*/ 0 h 232"/>
                <a:gd name="T2" fmla="*/ 150743 w 230"/>
                <a:gd name="T3" fmla="*/ 296398 h 232"/>
                <a:gd name="T4" fmla="*/ 182632 w 230"/>
                <a:gd name="T5" fmla="*/ 344789 h 232"/>
                <a:gd name="T6" fmla="*/ 307285 w 230"/>
                <a:gd name="T7" fmla="*/ 190541 h 232"/>
                <a:gd name="T8" fmla="*/ 333375 w 230"/>
                <a:gd name="T9" fmla="*/ 172395 h 232"/>
                <a:gd name="T10" fmla="*/ 327577 w 230"/>
                <a:gd name="T11" fmla="*/ 214737 h 232"/>
                <a:gd name="T12" fmla="*/ 301487 w 230"/>
                <a:gd name="T13" fmla="*/ 254055 h 232"/>
                <a:gd name="T14" fmla="*/ 179733 w 230"/>
                <a:gd name="T15" fmla="*/ 350838 h 232"/>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232"/>
                <a:gd name="T26" fmla="*/ 230 w 230"/>
                <a:gd name="T27" fmla="*/ 232 h 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232">
                  <a:moveTo>
                    <a:pt x="0" y="0"/>
                  </a:moveTo>
                  <a:lnTo>
                    <a:pt x="104" y="196"/>
                  </a:lnTo>
                  <a:lnTo>
                    <a:pt x="126" y="228"/>
                  </a:lnTo>
                  <a:lnTo>
                    <a:pt x="212" y="126"/>
                  </a:lnTo>
                  <a:lnTo>
                    <a:pt x="230" y="114"/>
                  </a:lnTo>
                  <a:lnTo>
                    <a:pt x="226" y="142"/>
                  </a:lnTo>
                  <a:lnTo>
                    <a:pt x="208" y="168"/>
                  </a:lnTo>
                  <a:lnTo>
                    <a:pt x="124" y="232"/>
                  </a:lnTo>
                </a:path>
              </a:pathLst>
            </a:custGeom>
            <a:solidFill>
              <a:schemeClr val="tx1"/>
            </a:solidFill>
            <a:ln w="3175">
              <a:solidFill>
                <a:schemeClr val="bg1"/>
              </a:solidFill>
              <a:round/>
              <a:headEnd/>
              <a:tailEnd/>
            </a:ln>
          </p:spPr>
          <p:txBody>
            <a:bodyPr wrap="none" anchor="ctr"/>
            <a:lstStyle/>
            <a:p>
              <a:endParaRPr lang="en-US" sz="2400" dirty="0">
                <a:latin typeface="Calibri" panose="020F0502020204030204" pitchFamily="34" charset="0"/>
              </a:endParaRPr>
            </a:p>
          </p:txBody>
        </p:sp>
        <p:sp>
          <p:nvSpPr>
            <p:cNvPr id="12" name="Oval 8"/>
            <p:cNvSpPr>
              <a:spLocks noChangeArrowheads="1"/>
            </p:cNvSpPr>
            <p:nvPr/>
          </p:nvSpPr>
          <p:spPr bwMode="auto">
            <a:xfrm>
              <a:off x="5691188" y="1898650"/>
              <a:ext cx="31750" cy="36513"/>
            </a:xfrm>
            <a:prstGeom prst="ellipse">
              <a:avLst/>
            </a:prstGeom>
            <a:solidFill>
              <a:schemeClr val="tx1"/>
            </a:solidFill>
            <a:ln w="317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900">
                <a:latin typeface="Tahoma" panose="020B0604030504040204" pitchFamily="34" charset="0"/>
              </a:endParaRPr>
            </a:p>
          </p:txBody>
        </p:sp>
        <p:sp>
          <p:nvSpPr>
            <p:cNvPr id="13" name="Freeform 9"/>
            <p:cNvSpPr>
              <a:spLocks/>
            </p:cNvSpPr>
            <p:nvPr/>
          </p:nvSpPr>
          <p:spPr bwMode="auto">
            <a:xfrm flipH="1">
              <a:off x="5334000" y="187325"/>
              <a:ext cx="1019175" cy="727075"/>
            </a:xfrm>
            <a:custGeom>
              <a:avLst/>
              <a:gdLst>
                <a:gd name="T0" fmla="*/ 7420 w 6044"/>
                <a:gd name="T1" fmla="*/ 662856 h 4574"/>
                <a:gd name="T2" fmla="*/ 31196 w 6044"/>
                <a:gd name="T3" fmla="*/ 653636 h 4574"/>
                <a:gd name="T4" fmla="*/ 79423 w 6044"/>
                <a:gd name="T5" fmla="*/ 638058 h 4574"/>
                <a:gd name="T6" fmla="*/ 131865 w 6044"/>
                <a:gd name="T7" fmla="*/ 632336 h 4574"/>
                <a:gd name="T8" fmla="*/ 222418 w 6044"/>
                <a:gd name="T9" fmla="*/ 630428 h 4574"/>
                <a:gd name="T10" fmla="*/ 319040 w 6044"/>
                <a:gd name="T11" fmla="*/ 640761 h 4574"/>
                <a:gd name="T12" fmla="*/ 427804 w 6044"/>
                <a:gd name="T13" fmla="*/ 672870 h 4574"/>
                <a:gd name="T14" fmla="*/ 523078 w 6044"/>
                <a:gd name="T15" fmla="*/ 700370 h 4574"/>
                <a:gd name="T16" fmla="*/ 622061 w 6044"/>
                <a:gd name="T17" fmla="*/ 724373 h 4574"/>
                <a:gd name="T18" fmla="*/ 702158 w 6044"/>
                <a:gd name="T19" fmla="*/ 726598 h 4574"/>
                <a:gd name="T20" fmla="*/ 765393 w 6044"/>
                <a:gd name="T21" fmla="*/ 718650 h 4574"/>
                <a:gd name="T22" fmla="*/ 818847 w 6044"/>
                <a:gd name="T23" fmla="*/ 697191 h 4574"/>
                <a:gd name="T24" fmla="*/ 872302 w 6044"/>
                <a:gd name="T25" fmla="*/ 658087 h 4574"/>
                <a:gd name="T26" fmla="*/ 913447 w 6044"/>
                <a:gd name="T27" fmla="*/ 600703 h 4574"/>
                <a:gd name="T28" fmla="*/ 917999 w 6044"/>
                <a:gd name="T29" fmla="*/ 557943 h 4574"/>
                <a:gd name="T30" fmla="*/ 776016 w 6044"/>
                <a:gd name="T31" fmla="*/ 535848 h 4574"/>
                <a:gd name="T32" fmla="*/ 846839 w 6044"/>
                <a:gd name="T33" fmla="*/ 535848 h 4574"/>
                <a:gd name="T34" fmla="*/ 922046 w 6044"/>
                <a:gd name="T35" fmla="*/ 539345 h 4574"/>
                <a:gd name="T36" fmla="*/ 971960 w 6044"/>
                <a:gd name="T37" fmla="*/ 529649 h 4574"/>
                <a:gd name="T38" fmla="*/ 1006865 w 6044"/>
                <a:gd name="T39" fmla="*/ 518840 h 4574"/>
                <a:gd name="T40" fmla="*/ 1017995 w 6044"/>
                <a:gd name="T41" fmla="*/ 460184 h 4574"/>
                <a:gd name="T42" fmla="*/ 1016646 w 6044"/>
                <a:gd name="T43" fmla="*/ 363855 h 4574"/>
                <a:gd name="T44" fmla="*/ 992363 w 6044"/>
                <a:gd name="T45" fmla="*/ 272295 h 4574"/>
                <a:gd name="T46" fmla="*/ 960830 w 6044"/>
                <a:gd name="T47" fmla="*/ 199811 h 4574"/>
                <a:gd name="T48" fmla="*/ 916313 w 6044"/>
                <a:gd name="T49" fmla="*/ 134956 h 4574"/>
                <a:gd name="T50" fmla="*/ 859992 w 6044"/>
                <a:gd name="T51" fmla="*/ 83771 h 4574"/>
                <a:gd name="T52" fmla="*/ 807887 w 6044"/>
                <a:gd name="T53" fmla="*/ 52297 h 4574"/>
                <a:gd name="T54" fmla="*/ 739425 w 6044"/>
                <a:gd name="T55" fmla="*/ 30520 h 4574"/>
                <a:gd name="T56" fmla="*/ 659159 w 6044"/>
                <a:gd name="T57" fmla="*/ 17485 h 4574"/>
                <a:gd name="T58" fmla="*/ 650559 w 6044"/>
                <a:gd name="T59" fmla="*/ 7630 h 4574"/>
                <a:gd name="T60" fmla="*/ 618688 w 6044"/>
                <a:gd name="T61" fmla="*/ 0 h 4574"/>
                <a:gd name="T62" fmla="*/ 591877 w 6044"/>
                <a:gd name="T63" fmla="*/ 5722 h 4574"/>
                <a:gd name="T64" fmla="*/ 534713 w 6044"/>
                <a:gd name="T65" fmla="*/ 26069 h 4574"/>
                <a:gd name="T66" fmla="*/ 416169 w 6044"/>
                <a:gd name="T67" fmla="*/ 48482 h 4574"/>
                <a:gd name="T68" fmla="*/ 290880 w 6044"/>
                <a:gd name="T69" fmla="*/ 101415 h 4574"/>
                <a:gd name="T70" fmla="*/ 241135 w 6044"/>
                <a:gd name="T71" fmla="*/ 150057 h 4574"/>
                <a:gd name="T72" fmla="*/ 209265 w 6044"/>
                <a:gd name="T73" fmla="*/ 223495 h 4574"/>
                <a:gd name="T74" fmla="*/ 184983 w 6044"/>
                <a:gd name="T75" fmla="*/ 421080 h 4574"/>
                <a:gd name="T76" fmla="*/ 202857 w 6044"/>
                <a:gd name="T77" fmla="*/ 481485 h 4574"/>
                <a:gd name="T78" fmla="*/ 263900 w 6044"/>
                <a:gd name="T79" fmla="*/ 478305 h 4574"/>
                <a:gd name="T80" fmla="*/ 195100 w 6044"/>
                <a:gd name="T81" fmla="*/ 495473 h 4574"/>
                <a:gd name="T82" fmla="*/ 169806 w 6044"/>
                <a:gd name="T83" fmla="*/ 512640 h 4574"/>
                <a:gd name="T84" fmla="*/ 101176 w 6044"/>
                <a:gd name="T85" fmla="*/ 568912 h 4574"/>
                <a:gd name="T86" fmla="*/ 5059 w 6044"/>
                <a:gd name="T87" fmla="*/ 649821 h 4574"/>
                <a:gd name="T88" fmla="*/ 1349 w 6044"/>
                <a:gd name="T89" fmla="*/ 662220 h 45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44"/>
                <a:gd name="T136" fmla="*/ 0 h 4574"/>
                <a:gd name="T137" fmla="*/ 6044 w 6044"/>
                <a:gd name="T138" fmla="*/ 4574 h 45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44" h="4574">
                  <a:moveTo>
                    <a:pt x="8" y="4166"/>
                  </a:moveTo>
                  <a:lnTo>
                    <a:pt x="44" y="4170"/>
                  </a:lnTo>
                  <a:lnTo>
                    <a:pt x="74" y="4163"/>
                  </a:lnTo>
                  <a:lnTo>
                    <a:pt x="185" y="4112"/>
                  </a:lnTo>
                  <a:lnTo>
                    <a:pt x="294" y="4059"/>
                  </a:lnTo>
                  <a:lnTo>
                    <a:pt x="471" y="4014"/>
                  </a:lnTo>
                  <a:lnTo>
                    <a:pt x="636" y="3990"/>
                  </a:lnTo>
                  <a:lnTo>
                    <a:pt x="782" y="3978"/>
                  </a:lnTo>
                  <a:lnTo>
                    <a:pt x="1002" y="3965"/>
                  </a:lnTo>
                  <a:lnTo>
                    <a:pt x="1319" y="3966"/>
                  </a:lnTo>
                  <a:lnTo>
                    <a:pt x="1641" y="3989"/>
                  </a:lnTo>
                  <a:lnTo>
                    <a:pt x="1892" y="4031"/>
                  </a:lnTo>
                  <a:lnTo>
                    <a:pt x="2208" y="4122"/>
                  </a:lnTo>
                  <a:lnTo>
                    <a:pt x="2537" y="4233"/>
                  </a:lnTo>
                  <a:lnTo>
                    <a:pt x="2798" y="4319"/>
                  </a:lnTo>
                  <a:lnTo>
                    <a:pt x="3102" y="4406"/>
                  </a:lnTo>
                  <a:lnTo>
                    <a:pt x="3461" y="4511"/>
                  </a:lnTo>
                  <a:lnTo>
                    <a:pt x="3689" y="4557"/>
                  </a:lnTo>
                  <a:lnTo>
                    <a:pt x="3941" y="4574"/>
                  </a:lnTo>
                  <a:lnTo>
                    <a:pt x="4164" y="4571"/>
                  </a:lnTo>
                  <a:lnTo>
                    <a:pt x="4361" y="4559"/>
                  </a:lnTo>
                  <a:lnTo>
                    <a:pt x="4539" y="4521"/>
                  </a:lnTo>
                  <a:lnTo>
                    <a:pt x="4680" y="4476"/>
                  </a:lnTo>
                  <a:lnTo>
                    <a:pt x="4856" y="4386"/>
                  </a:lnTo>
                  <a:lnTo>
                    <a:pt x="5004" y="4274"/>
                  </a:lnTo>
                  <a:lnTo>
                    <a:pt x="5173" y="4140"/>
                  </a:lnTo>
                  <a:lnTo>
                    <a:pt x="5282" y="4025"/>
                  </a:lnTo>
                  <a:lnTo>
                    <a:pt x="5417" y="3779"/>
                  </a:lnTo>
                  <a:lnTo>
                    <a:pt x="5437" y="3687"/>
                  </a:lnTo>
                  <a:lnTo>
                    <a:pt x="5444" y="3510"/>
                  </a:lnTo>
                  <a:lnTo>
                    <a:pt x="5419" y="3468"/>
                  </a:lnTo>
                  <a:lnTo>
                    <a:pt x="4602" y="3371"/>
                  </a:lnTo>
                  <a:lnTo>
                    <a:pt x="4236" y="3300"/>
                  </a:lnTo>
                  <a:lnTo>
                    <a:pt x="5022" y="3371"/>
                  </a:lnTo>
                  <a:lnTo>
                    <a:pt x="5353" y="3416"/>
                  </a:lnTo>
                  <a:lnTo>
                    <a:pt x="5468" y="3393"/>
                  </a:lnTo>
                  <a:lnTo>
                    <a:pt x="5582" y="3381"/>
                  </a:lnTo>
                  <a:lnTo>
                    <a:pt x="5764" y="3332"/>
                  </a:lnTo>
                  <a:lnTo>
                    <a:pt x="5863" y="3306"/>
                  </a:lnTo>
                  <a:lnTo>
                    <a:pt x="5971" y="3264"/>
                  </a:lnTo>
                  <a:lnTo>
                    <a:pt x="5990" y="3228"/>
                  </a:lnTo>
                  <a:lnTo>
                    <a:pt x="6037" y="2895"/>
                  </a:lnTo>
                  <a:lnTo>
                    <a:pt x="6044" y="2637"/>
                  </a:lnTo>
                  <a:lnTo>
                    <a:pt x="6029" y="2289"/>
                  </a:lnTo>
                  <a:lnTo>
                    <a:pt x="5963" y="1985"/>
                  </a:lnTo>
                  <a:lnTo>
                    <a:pt x="5885" y="1713"/>
                  </a:lnTo>
                  <a:lnTo>
                    <a:pt x="5824" y="1547"/>
                  </a:lnTo>
                  <a:lnTo>
                    <a:pt x="5698" y="1257"/>
                  </a:lnTo>
                  <a:lnTo>
                    <a:pt x="5579" y="1047"/>
                  </a:lnTo>
                  <a:lnTo>
                    <a:pt x="5434" y="849"/>
                  </a:lnTo>
                  <a:lnTo>
                    <a:pt x="5255" y="651"/>
                  </a:lnTo>
                  <a:lnTo>
                    <a:pt x="5100" y="527"/>
                  </a:lnTo>
                  <a:lnTo>
                    <a:pt x="4931" y="417"/>
                  </a:lnTo>
                  <a:lnTo>
                    <a:pt x="4791" y="329"/>
                  </a:lnTo>
                  <a:lnTo>
                    <a:pt x="4566" y="246"/>
                  </a:lnTo>
                  <a:lnTo>
                    <a:pt x="4385" y="192"/>
                  </a:lnTo>
                  <a:lnTo>
                    <a:pt x="4265" y="165"/>
                  </a:lnTo>
                  <a:lnTo>
                    <a:pt x="3909" y="110"/>
                  </a:lnTo>
                  <a:lnTo>
                    <a:pt x="3881" y="92"/>
                  </a:lnTo>
                  <a:lnTo>
                    <a:pt x="3858" y="48"/>
                  </a:lnTo>
                  <a:lnTo>
                    <a:pt x="3824" y="12"/>
                  </a:lnTo>
                  <a:lnTo>
                    <a:pt x="3669" y="0"/>
                  </a:lnTo>
                  <a:lnTo>
                    <a:pt x="3558" y="11"/>
                  </a:lnTo>
                  <a:lnTo>
                    <a:pt x="3510" y="36"/>
                  </a:lnTo>
                  <a:cubicBezTo>
                    <a:pt x="3497" y="42"/>
                    <a:pt x="3486" y="97"/>
                    <a:pt x="3432" y="119"/>
                  </a:cubicBezTo>
                  <a:cubicBezTo>
                    <a:pt x="3376" y="140"/>
                    <a:pt x="3267" y="146"/>
                    <a:pt x="3171" y="164"/>
                  </a:cubicBezTo>
                  <a:cubicBezTo>
                    <a:pt x="3075" y="182"/>
                    <a:pt x="2976" y="202"/>
                    <a:pt x="2859" y="225"/>
                  </a:cubicBezTo>
                  <a:cubicBezTo>
                    <a:pt x="2806" y="237"/>
                    <a:pt x="2552" y="291"/>
                    <a:pt x="2468" y="305"/>
                  </a:cubicBezTo>
                  <a:cubicBezTo>
                    <a:pt x="2344" y="338"/>
                    <a:pt x="2241" y="367"/>
                    <a:pt x="2117" y="423"/>
                  </a:cubicBezTo>
                  <a:cubicBezTo>
                    <a:pt x="1993" y="479"/>
                    <a:pt x="1814" y="581"/>
                    <a:pt x="1725" y="638"/>
                  </a:cubicBezTo>
                  <a:lnTo>
                    <a:pt x="1584" y="767"/>
                  </a:lnTo>
                  <a:lnTo>
                    <a:pt x="1430" y="944"/>
                  </a:lnTo>
                  <a:lnTo>
                    <a:pt x="1313" y="1191"/>
                  </a:lnTo>
                  <a:lnTo>
                    <a:pt x="1241" y="1406"/>
                  </a:lnTo>
                  <a:lnTo>
                    <a:pt x="1197" y="1638"/>
                  </a:lnTo>
                  <a:lnTo>
                    <a:pt x="1097" y="2649"/>
                  </a:lnTo>
                  <a:lnTo>
                    <a:pt x="1062" y="3083"/>
                  </a:lnTo>
                  <a:lnTo>
                    <a:pt x="1203" y="3029"/>
                  </a:lnTo>
                  <a:lnTo>
                    <a:pt x="1362" y="3005"/>
                  </a:lnTo>
                  <a:lnTo>
                    <a:pt x="1565" y="3009"/>
                  </a:lnTo>
                  <a:lnTo>
                    <a:pt x="1332" y="3060"/>
                  </a:lnTo>
                  <a:lnTo>
                    <a:pt x="1157" y="3117"/>
                  </a:lnTo>
                  <a:lnTo>
                    <a:pt x="1065" y="3185"/>
                  </a:lnTo>
                  <a:lnTo>
                    <a:pt x="1007" y="3225"/>
                  </a:lnTo>
                  <a:lnTo>
                    <a:pt x="890" y="3336"/>
                  </a:lnTo>
                  <a:lnTo>
                    <a:pt x="600" y="3579"/>
                  </a:lnTo>
                  <a:lnTo>
                    <a:pt x="357" y="3806"/>
                  </a:lnTo>
                  <a:lnTo>
                    <a:pt x="30" y="4088"/>
                  </a:lnTo>
                  <a:lnTo>
                    <a:pt x="0" y="4133"/>
                  </a:lnTo>
                  <a:lnTo>
                    <a:pt x="8" y="4166"/>
                  </a:lnTo>
                  <a:close/>
                </a:path>
              </a:pathLst>
            </a:custGeom>
            <a:solidFill>
              <a:schemeClr val="accent5">
                <a:lumMod val="50000"/>
              </a:schemeClr>
            </a:solidFill>
            <a:ln w="6350">
              <a:solidFill>
                <a:schemeClr val="tx1"/>
              </a:solidFill>
              <a:round/>
              <a:headEnd/>
              <a:tailEnd/>
            </a:ln>
          </p:spPr>
          <p:txBody>
            <a:bodyPr wrap="none" anchor="ctr"/>
            <a:lstStyle/>
            <a:p>
              <a:endParaRPr lang="en-US" sz="2400" dirty="0">
                <a:latin typeface="Calibri" panose="020F0502020204030204" pitchFamily="34" charset="0"/>
              </a:endParaRPr>
            </a:p>
          </p:txBody>
        </p:sp>
        <p:sp>
          <p:nvSpPr>
            <p:cNvPr id="14" name="Freeform 10"/>
            <p:cNvSpPr>
              <a:spLocks/>
            </p:cNvSpPr>
            <p:nvPr/>
          </p:nvSpPr>
          <p:spPr bwMode="auto">
            <a:xfrm flipH="1">
              <a:off x="5765800" y="373063"/>
              <a:ext cx="258763" cy="209550"/>
            </a:xfrm>
            <a:custGeom>
              <a:avLst/>
              <a:gdLst>
                <a:gd name="T0" fmla="*/ 0 w 1530"/>
                <a:gd name="T1" fmla="*/ 160751 h 1314"/>
                <a:gd name="T2" fmla="*/ 66974 w 1530"/>
                <a:gd name="T3" fmla="*/ 209550 h 1314"/>
                <a:gd name="T4" fmla="*/ 136992 w 1530"/>
                <a:gd name="T5" fmla="*/ 195197 h 1314"/>
                <a:gd name="T6" fmla="*/ 159824 w 1530"/>
                <a:gd name="T7" fmla="*/ 182758 h 1314"/>
                <a:gd name="T8" fmla="*/ 185701 w 1530"/>
                <a:gd name="T9" fmla="*/ 163621 h 1314"/>
                <a:gd name="T10" fmla="*/ 258763 w 1530"/>
                <a:gd name="T11" fmla="*/ 143527 h 1314"/>
                <a:gd name="T12" fmla="*/ 210055 w 1530"/>
                <a:gd name="T13" fmla="*/ 103340 h 1314"/>
                <a:gd name="T14" fmla="*/ 191789 w 1530"/>
                <a:gd name="T15" fmla="*/ 80375 h 1314"/>
                <a:gd name="T16" fmla="*/ 216143 w 1530"/>
                <a:gd name="T17" fmla="*/ 31576 h 1314"/>
                <a:gd name="T18" fmla="*/ 188745 w 1530"/>
                <a:gd name="T19" fmla="*/ 2871 h 1314"/>
                <a:gd name="T20" fmla="*/ 146125 w 1530"/>
                <a:gd name="T21" fmla="*/ 22964 h 1314"/>
                <a:gd name="T22" fmla="*/ 124815 w 1530"/>
                <a:gd name="T23" fmla="*/ 25835 h 1314"/>
                <a:gd name="T24" fmla="*/ 63930 w 1530"/>
                <a:gd name="T25" fmla="*/ 0 h 1314"/>
                <a:gd name="T26" fmla="*/ 39576 w 1530"/>
                <a:gd name="T27" fmla="*/ 28705 h 1314"/>
                <a:gd name="T28" fmla="*/ 15221 w 1530"/>
                <a:gd name="T29" fmla="*/ 88987 h 1314"/>
                <a:gd name="T30" fmla="*/ 48708 w 1530"/>
                <a:gd name="T31" fmla="*/ 106210 h 1314"/>
                <a:gd name="T32" fmla="*/ 82195 w 1530"/>
                <a:gd name="T33" fmla="*/ 132045 h 1314"/>
                <a:gd name="T34" fmla="*/ 24354 w 1530"/>
                <a:gd name="T35" fmla="*/ 146398 h 1314"/>
                <a:gd name="T36" fmla="*/ 0 w 1530"/>
                <a:gd name="T37" fmla="*/ 160751 h 1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0"/>
                <a:gd name="T58" fmla="*/ 0 h 1314"/>
                <a:gd name="T59" fmla="*/ 1530 w 1530"/>
                <a:gd name="T60" fmla="*/ 1314 h 1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0" h="1314">
                  <a:moveTo>
                    <a:pt x="0" y="1008"/>
                  </a:moveTo>
                  <a:lnTo>
                    <a:pt x="396" y="1314"/>
                  </a:lnTo>
                  <a:lnTo>
                    <a:pt x="810" y="1224"/>
                  </a:lnTo>
                  <a:lnTo>
                    <a:pt x="945" y="1146"/>
                  </a:lnTo>
                  <a:lnTo>
                    <a:pt x="1098" y="1026"/>
                  </a:lnTo>
                  <a:lnTo>
                    <a:pt x="1530" y="900"/>
                  </a:lnTo>
                  <a:lnTo>
                    <a:pt x="1242" y="648"/>
                  </a:lnTo>
                  <a:lnTo>
                    <a:pt x="1134" y="504"/>
                  </a:lnTo>
                  <a:lnTo>
                    <a:pt x="1278" y="198"/>
                  </a:lnTo>
                  <a:lnTo>
                    <a:pt x="1116" y="18"/>
                  </a:lnTo>
                  <a:lnTo>
                    <a:pt x="864" y="144"/>
                  </a:lnTo>
                  <a:lnTo>
                    <a:pt x="738" y="162"/>
                  </a:lnTo>
                  <a:lnTo>
                    <a:pt x="378" y="0"/>
                  </a:lnTo>
                  <a:lnTo>
                    <a:pt x="234" y="180"/>
                  </a:lnTo>
                  <a:lnTo>
                    <a:pt x="90" y="558"/>
                  </a:lnTo>
                  <a:lnTo>
                    <a:pt x="288" y="666"/>
                  </a:lnTo>
                  <a:lnTo>
                    <a:pt x="486" y="828"/>
                  </a:lnTo>
                  <a:lnTo>
                    <a:pt x="144" y="918"/>
                  </a:lnTo>
                  <a:lnTo>
                    <a:pt x="0" y="1008"/>
                  </a:lnTo>
                  <a:close/>
                </a:path>
              </a:pathLst>
            </a:custGeom>
            <a:solidFill>
              <a:srgbClr val="FF0000"/>
            </a:solidFill>
            <a:ln w="3175">
              <a:solidFill>
                <a:schemeClr val="tx1"/>
              </a:solidFill>
              <a:round/>
              <a:headEnd/>
              <a:tailEnd/>
            </a:ln>
          </p:spPr>
          <p:txBody>
            <a:bodyPr wrap="none" anchor="ctr"/>
            <a:lstStyle/>
            <a:p>
              <a:endParaRPr lang="en-US" sz="2400" dirty="0">
                <a:latin typeface="Calibri" panose="020F0502020204030204" pitchFamily="34" charset="0"/>
              </a:endParaRPr>
            </a:p>
          </p:txBody>
        </p:sp>
      </p:grpSp>
      <p:sp>
        <p:nvSpPr>
          <p:cNvPr id="1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a:t>
            </a:fld>
            <a:endParaRPr lang="en-US" altLang="en-US"/>
          </a:p>
        </p:txBody>
      </p:sp>
    </p:spTree>
    <p:extLst>
      <p:ext uri="{BB962C8B-B14F-4D97-AF65-F5344CB8AC3E}">
        <p14:creationId xmlns:p14="http://schemas.microsoft.com/office/powerpoint/2010/main" val="4993527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10550" cy="857250"/>
          </a:xfrm>
        </p:spPr>
        <p:txBody>
          <a:bodyPr>
            <a:normAutofit/>
          </a:bodyPr>
          <a:lstStyle/>
          <a:p>
            <a:pPr algn="ctr"/>
            <a:r>
              <a:rPr lang="en-US" sz="3200" b="1" dirty="0">
                <a:solidFill>
                  <a:schemeClr val="accent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Chloramines </a:t>
            </a:r>
            <a:r>
              <a:rPr lang="en-US" sz="3200" b="1" dirty="0" err="1">
                <a:solidFill>
                  <a:schemeClr val="accent1"/>
                </a:solidFill>
              </a:rPr>
              <a:t>NH</a:t>
            </a:r>
            <a:r>
              <a:rPr lang="en-US" sz="3200" b="1" baseline="-25000" dirty="0" err="1">
                <a:solidFill>
                  <a:schemeClr val="accent1"/>
                </a:solidFill>
              </a:rPr>
              <a:t>2</a:t>
            </a:r>
            <a:r>
              <a:rPr lang="en-US" sz="3200" b="1" dirty="0" err="1">
                <a:solidFill>
                  <a:schemeClr val="accent1"/>
                </a:solidFill>
              </a:rPr>
              <a:t>Cl</a:t>
            </a:r>
            <a:br>
              <a:rPr lang="en-US" sz="3200" b="1" dirty="0">
                <a:solidFill>
                  <a:schemeClr val="accent1"/>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(FRWA recommends against using ammonia</a:t>
            </a:r>
            <a:r>
              <a:rPr lang="en-US" sz="2100" b="1" dirty="0">
                <a:solidFill>
                  <a:srgbClr val="FFFF00"/>
                </a:solidFill>
                <a:effectLst>
                  <a:outerShdw blurRad="38100" dist="38100" dir="2700000" algn="tl">
                    <a:srgbClr val="000000">
                      <a:alpha val="43137"/>
                    </a:srgbClr>
                  </a:outerShdw>
                </a:effectLst>
              </a:rPr>
              <a:t>)</a:t>
            </a:r>
            <a:endParaRPr lang="en-US" sz="2100" b="1" dirty="0">
              <a:solidFill>
                <a:srgbClr val="FFFF00"/>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478465" y="983580"/>
            <a:ext cx="8176437" cy="4077517"/>
          </a:xfrm>
        </p:spPr>
        <p:txBody>
          <a:bodyPr>
            <a:normAutofit/>
          </a:bodyPr>
          <a:lstStyle/>
          <a:p>
            <a:pPr marL="0" indent="0">
              <a:lnSpc>
                <a:spcPct val="100000"/>
              </a:lnSpc>
              <a:spcBef>
                <a:spcPts val="0"/>
              </a:spcBef>
              <a:spcAft>
                <a:spcPts val="600"/>
              </a:spcAft>
              <a:buNone/>
            </a:pPr>
            <a:r>
              <a:rPr lang="en-US" sz="2100" b="1" dirty="0">
                <a:solidFill>
                  <a:schemeClr val="accent1"/>
                </a:solidFill>
              </a:rPr>
              <a:t>Ammonia is a Waste By-product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Ammonia does not improve water quality!</a:t>
            </a:r>
          </a:p>
          <a:p>
            <a:pPr marL="0" indent="0">
              <a:lnSpc>
                <a:spcPct val="100000"/>
              </a:lnSpc>
              <a:spcBef>
                <a:spcPts val="0"/>
              </a:spcBef>
              <a:spcAft>
                <a:spcPts val="600"/>
              </a:spcAft>
              <a:buNone/>
            </a:pPr>
            <a:r>
              <a:rPr lang="en-US" sz="2100" b="1" dirty="0" err="1">
                <a:solidFill>
                  <a:schemeClr val="accent1"/>
                </a:solidFill>
              </a:rPr>
              <a:t>NH</a:t>
            </a:r>
            <a:r>
              <a:rPr lang="en-US" sz="2100" b="1" baseline="-25000" dirty="0" err="1">
                <a:solidFill>
                  <a:schemeClr val="accent1"/>
                </a:solidFill>
              </a:rPr>
              <a:t>2</a:t>
            </a:r>
            <a:r>
              <a:rPr lang="en-US" sz="2100" b="1" dirty="0" err="1">
                <a:solidFill>
                  <a:schemeClr val="accent1"/>
                </a:solidFill>
              </a:rPr>
              <a:t>Cl</a:t>
            </a:r>
            <a:r>
              <a:rPr lang="en-US" sz="2100" b="1" dirty="0">
                <a:solidFill>
                  <a:schemeClr val="accent1"/>
                </a:solidFill>
              </a:rPr>
              <a:t> By-Products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may be ultimately more health adverse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future EPA regulation </a:t>
            </a:r>
          </a:p>
          <a:p>
            <a:pPr marL="0" indent="0">
              <a:lnSpc>
                <a:spcPct val="100000"/>
              </a:lnSpc>
              <a:spcBef>
                <a:spcPts val="0"/>
              </a:spcBef>
              <a:spcAft>
                <a:spcPts val="600"/>
              </a:spcAft>
              <a:buNone/>
            </a:pPr>
            <a:r>
              <a:rPr lang="en-US" sz="2100" b="1" dirty="0">
                <a:solidFill>
                  <a:schemeClr val="accent1"/>
                </a:solidFill>
              </a:rPr>
              <a:t>Simultaneous Compliance &amp; Water Quality Problems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Nitrification - </a:t>
            </a:r>
            <a:r>
              <a:rPr lang="en-US" sz="1800" i="1" dirty="0">
                <a:solidFill>
                  <a:schemeClr val="tx1"/>
                </a:solidFill>
              </a:rPr>
              <a:t>total loss of residual occurs w/o notice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More flushing is needed – increased frequency &amp; volume</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Do free chlorine burns deliver more DBPs than the MCL?</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Biofilm Regrowth </a:t>
            </a:r>
          </a:p>
          <a:p>
            <a:pPr marL="685783" lvl="1" indent="-385754">
              <a:lnSpc>
                <a:spcPct val="100000"/>
              </a:lnSpc>
              <a:spcBef>
                <a:spcPts val="0"/>
              </a:spcBef>
              <a:spcAft>
                <a:spcPts val="600"/>
              </a:spcAft>
              <a:buFont typeface="Wingdings" panose="05000000000000000000" pitchFamily="2" charset="2"/>
              <a:buChar char="§"/>
            </a:pPr>
            <a:r>
              <a:rPr lang="en-US" sz="1800" dirty="0">
                <a:solidFill>
                  <a:schemeClr val="tx1"/>
                </a:solidFill>
              </a:rPr>
              <a:t>Difficulty achieving CT 4-log compliance </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20</a:t>
            </a:fld>
            <a:endParaRPr lang="en-US" altLang="en-US" dirty="0"/>
          </a:p>
        </p:txBody>
      </p:sp>
      <p:pic>
        <p:nvPicPr>
          <p:cNvPr id="2" name="Picture 1"/>
          <p:cNvPicPr>
            <a:picLocks noChangeAspect="1"/>
          </p:cNvPicPr>
          <p:nvPr/>
        </p:nvPicPr>
        <p:blipFill>
          <a:blip r:embed="rId3"/>
          <a:stretch>
            <a:fillRect/>
          </a:stretch>
        </p:blipFill>
        <p:spPr>
          <a:xfrm>
            <a:off x="5768132" y="1086522"/>
            <a:ext cx="3065913" cy="1727275"/>
          </a:xfrm>
          <a:prstGeom prst="rect">
            <a:avLst/>
          </a:prstGeom>
        </p:spPr>
      </p:pic>
    </p:spTree>
    <p:extLst>
      <p:ext uri="{BB962C8B-B14F-4D97-AF65-F5344CB8AC3E}">
        <p14:creationId xmlns:p14="http://schemas.microsoft.com/office/powerpoint/2010/main" val="181977833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086399" y="184777"/>
            <a:ext cx="6776428" cy="759144"/>
          </a:xfrm>
        </p:spPr>
        <p:txBody>
          <a:bodyPr>
            <a:noAutofit/>
          </a:bodyPr>
          <a:lstStyle/>
          <a:p>
            <a:pPr algn="ctr">
              <a:lnSpc>
                <a:spcPct val="100000"/>
              </a:lnSpc>
            </a:pPr>
            <a:r>
              <a:rPr lang="en-US" sz="4400" b="1" spc="0" dirty="0">
                <a:solidFill>
                  <a:schemeClr val="accent1"/>
                </a:solidFill>
                <a:effectLst>
                  <a:outerShdw blurRad="38100" dist="38100" dir="2700000" algn="tl">
                    <a:srgbClr val="000000">
                      <a:alpha val="43137"/>
                    </a:srgbClr>
                  </a:outerShdw>
                </a:effectLst>
              </a:rPr>
              <a:t>Oxidation by Aeration</a:t>
            </a:r>
          </a:p>
        </p:txBody>
      </p:sp>
      <p:sp>
        <p:nvSpPr>
          <p:cNvPr id="6" name="Text Placeholder 5"/>
          <p:cNvSpPr>
            <a:spLocks noGrp="1"/>
          </p:cNvSpPr>
          <p:nvPr>
            <p:ph type="subTitle" idx="1"/>
          </p:nvPr>
        </p:nvSpPr>
        <p:spPr>
          <a:xfrm>
            <a:off x="882128" y="3033657"/>
            <a:ext cx="4152452" cy="2109843"/>
          </a:xfrm>
        </p:spPr>
        <p:txBody>
          <a:bodyPr vert="horz" lIns="91440" tIns="45720" rIns="91440" bIns="45720" rtlCol="0" anchor="t" anchorCtr="0">
            <a:noAutofit/>
          </a:bodyPr>
          <a:lstStyle/>
          <a:p>
            <a:pPr>
              <a:lnSpc>
                <a:spcPct val="100000"/>
              </a:lnSpc>
              <a:spcBef>
                <a:spcPts val="0"/>
              </a:spcBef>
              <a:spcAft>
                <a:spcPts val="600"/>
              </a:spcAft>
            </a:pPr>
            <a:r>
              <a:rPr lang="en-US" sz="2800" b="1" dirty="0">
                <a:solidFill>
                  <a:schemeClr val="accent1"/>
                </a:solidFill>
                <a:effectLst>
                  <a:outerShdw blurRad="38100" dist="38100" dir="2700000" algn="tl">
                    <a:srgbClr val="000000">
                      <a:alpha val="43137"/>
                    </a:srgbClr>
                  </a:outerShdw>
                </a:effectLst>
              </a:rPr>
              <a:t>Tank Aeration / Mixing</a:t>
            </a:r>
          </a:p>
          <a:p>
            <a:pPr>
              <a:lnSpc>
                <a:spcPct val="100000"/>
              </a:lnSpc>
              <a:spcBef>
                <a:spcPts val="0"/>
              </a:spcBef>
              <a:spcAft>
                <a:spcPts val="600"/>
              </a:spcAft>
            </a:pPr>
            <a:r>
              <a:rPr lang="en-US" sz="2800" b="1" dirty="0">
                <a:solidFill>
                  <a:schemeClr val="accent1"/>
                </a:solidFill>
                <a:effectLst>
                  <a:outerShdw blurRad="38100" dist="38100" dir="2700000" algn="tl">
                    <a:srgbClr val="000000">
                      <a:alpha val="43137"/>
                    </a:srgbClr>
                  </a:outerShdw>
                </a:effectLst>
              </a:rPr>
              <a:t>Aeration Techniques</a:t>
            </a:r>
          </a:p>
          <a:p>
            <a:pPr marL="342900" indent="-342900">
              <a:lnSpc>
                <a:spcPct val="100000"/>
              </a:lnSpc>
              <a:spcBef>
                <a:spcPts val="0"/>
              </a:spcBef>
              <a:spcAft>
                <a:spcPts val="600"/>
              </a:spcAft>
              <a:buFont typeface="Arial" panose="020B0604020202020204" pitchFamily="34" charset="0"/>
              <a:buChar char="•"/>
            </a:pPr>
            <a:r>
              <a:rPr lang="en-US" sz="2800" b="1" dirty="0">
                <a:solidFill>
                  <a:schemeClr val="accent1"/>
                </a:solidFill>
                <a:effectLst>
                  <a:outerShdw blurRad="38100" dist="38100" dir="2700000" algn="tl">
                    <a:srgbClr val="000000">
                      <a:alpha val="43137"/>
                    </a:srgbClr>
                  </a:outerShdw>
                </a:effectLst>
              </a:rPr>
              <a:t>Cascade Trays</a:t>
            </a:r>
          </a:p>
          <a:p>
            <a:pPr marL="342900" indent="-342900">
              <a:lnSpc>
                <a:spcPct val="100000"/>
              </a:lnSpc>
              <a:spcBef>
                <a:spcPts val="0"/>
              </a:spcBef>
              <a:spcAft>
                <a:spcPts val="600"/>
              </a:spcAft>
              <a:buFont typeface="Arial" panose="020B0604020202020204" pitchFamily="34" charset="0"/>
              <a:buChar char="•"/>
            </a:pPr>
            <a:r>
              <a:rPr lang="en-US" sz="2800" b="1" dirty="0">
                <a:solidFill>
                  <a:schemeClr val="accent1"/>
                </a:solidFill>
                <a:effectLst>
                  <a:outerShdw blurRad="38100" dist="38100" dir="2700000" algn="tl">
                    <a:srgbClr val="000000">
                      <a:alpha val="43137"/>
                    </a:srgbClr>
                  </a:outerShdw>
                </a:effectLst>
              </a:rPr>
              <a:t>Forced Draft Towers</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21</a:t>
            </a:fld>
            <a:endParaRPr lang="en-US" altLang="en-US" dirty="0"/>
          </a:p>
        </p:txBody>
      </p:sp>
      <p:sp>
        <p:nvSpPr>
          <p:cNvPr id="8" name="Text Placeholder 5"/>
          <p:cNvSpPr txBox="1">
            <a:spLocks/>
          </p:cNvSpPr>
          <p:nvPr/>
        </p:nvSpPr>
        <p:spPr>
          <a:xfrm>
            <a:off x="4993342" y="3562575"/>
            <a:ext cx="3838688" cy="1580926"/>
          </a:xfrm>
          <a:prstGeom prst="rect">
            <a:avLst/>
          </a:prstGeom>
        </p:spPr>
        <p:txBody>
          <a:bodyPr vert="horz" lIns="91440" tIns="45720" rIns="91440" bIns="4572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24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342900" indent="-342900" fontAlgn="auto">
              <a:lnSpc>
                <a:spcPct val="100000"/>
              </a:lnSpc>
              <a:spcBef>
                <a:spcPts val="0"/>
              </a:spcBef>
              <a:spcAft>
                <a:spcPts val="600"/>
              </a:spcAft>
              <a:buFont typeface="Arial" panose="020B0604020202020204" pitchFamily="34" charset="0"/>
              <a:buChar char="•"/>
            </a:pPr>
            <a:r>
              <a:rPr lang="en-US" sz="2800" b="1" dirty="0">
                <a:solidFill>
                  <a:schemeClr val="accent1"/>
                </a:solidFill>
                <a:effectLst>
                  <a:outerShdw blurRad="38100" dist="38100" dir="2700000" algn="tl">
                    <a:srgbClr val="000000">
                      <a:alpha val="43137"/>
                    </a:srgbClr>
                  </a:outerShdw>
                </a:effectLst>
              </a:rPr>
              <a:t>Bubble Diffusers</a:t>
            </a:r>
          </a:p>
          <a:p>
            <a:pPr marL="342900" indent="-342900" fontAlgn="auto">
              <a:lnSpc>
                <a:spcPct val="100000"/>
              </a:lnSpc>
              <a:spcBef>
                <a:spcPts val="0"/>
              </a:spcBef>
              <a:spcAft>
                <a:spcPts val="600"/>
              </a:spcAft>
              <a:buFont typeface="Arial" panose="020B0604020202020204" pitchFamily="34" charset="0"/>
              <a:buChar char="•"/>
            </a:pPr>
            <a:r>
              <a:rPr lang="en-US" sz="2800" b="1" dirty="0">
                <a:solidFill>
                  <a:schemeClr val="accent1"/>
                </a:solidFill>
                <a:effectLst>
                  <a:outerShdw blurRad="38100" dist="38100" dir="2700000" algn="tl">
                    <a:srgbClr val="000000">
                      <a:alpha val="43137"/>
                    </a:srgbClr>
                  </a:outerShdw>
                </a:effectLst>
              </a:rPr>
              <a:t>Spray or </a:t>
            </a:r>
          </a:p>
          <a:p>
            <a:pPr marL="342900" indent="-342900" fontAlgn="auto">
              <a:lnSpc>
                <a:spcPct val="100000"/>
              </a:lnSpc>
              <a:spcBef>
                <a:spcPts val="0"/>
              </a:spcBef>
              <a:spcAft>
                <a:spcPts val="600"/>
              </a:spcAft>
              <a:buFont typeface="Arial" panose="020B0604020202020204" pitchFamily="34" charset="0"/>
              <a:buChar char="•"/>
            </a:pPr>
            <a:r>
              <a:rPr lang="en-US" sz="2800" b="1" dirty="0">
                <a:solidFill>
                  <a:schemeClr val="accent1"/>
                </a:solidFill>
                <a:effectLst>
                  <a:outerShdw blurRad="38100" dist="38100" dir="2700000" algn="tl">
                    <a:srgbClr val="000000">
                      <a:alpha val="43137"/>
                    </a:srgbClr>
                  </a:outerShdw>
                </a:effectLst>
              </a:rPr>
              <a:t>Air Induction</a:t>
            </a:r>
          </a:p>
        </p:txBody>
      </p:sp>
    </p:spTree>
    <p:extLst>
      <p:ext uri="{BB962C8B-B14F-4D97-AF65-F5344CB8AC3E}">
        <p14:creationId xmlns:p14="http://schemas.microsoft.com/office/powerpoint/2010/main" val="15959450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740" y="152400"/>
            <a:ext cx="4816548" cy="971550"/>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rPr>
              <a:t>Tank Aerators &amp; Mixers</a:t>
            </a:r>
          </a:p>
        </p:txBody>
      </p:sp>
      <p:sp>
        <p:nvSpPr>
          <p:cNvPr id="3" name="Content Placeholder 2"/>
          <p:cNvSpPr>
            <a:spLocks noGrp="1"/>
          </p:cNvSpPr>
          <p:nvPr>
            <p:ph sz="half" idx="1"/>
          </p:nvPr>
        </p:nvSpPr>
        <p:spPr>
          <a:xfrm>
            <a:off x="265815" y="2979868"/>
            <a:ext cx="3806455" cy="2163632"/>
          </a:xfrm>
        </p:spPr>
        <p:txBody>
          <a:bodyPr>
            <a:normAutofit/>
          </a:bodyPr>
          <a:lstStyle/>
          <a:p>
            <a:pPr marL="0" indent="0">
              <a:buNone/>
            </a:pPr>
            <a:r>
              <a:rPr lang="en-US" b="1" dirty="0">
                <a:solidFill>
                  <a:schemeClr val="accent1"/>
                </a:solidFill>
              </a:rPr>
              <a:t>Port St Joe</a:t>
            </a:r>
          </a:p>
          <a:p>
            <a:pPr marL="282575" indent="-282575"/>
            <a:r>
              <a:rPr lang="en-US" sz="2100" dirty="0">
                <a:solidFill>
                  <a:schemeClr val="tx1"/>
                </a:solidFill>
              </a:rPr>
              <a:t>Commercial ventilation fan</a:t>
            </a:r>
          </a:p>
          <a:p>
            <a:pPr marL="282575" indent="-282575"/>
            <a:r>
              <a:rPr lang="en-US" sz="2100" dirty="0">
                <a:solidFill>
                  <a:schemeClr val="tx1"/>
                </a:solidFill>
              </a:rPr>
              <a:t>Small submersible pump </a:t>
            </a:r>
          </a:p>
          <a:p>
            <a:pPr marL="282575" indent="-282575"/>
            <a:r>
              <a:rPr lang="en-US" sz="2100" dirty="0">
                <a:solidFill>
                  <a:schemeClr val="tx1"/>
                </a:solidFill>
              </a:rPr>
              <a:t>1¼” PVC piping</a:t>
            </a:r>
          </a:p>
          <a:p>
            <a:pPr marL="282575" indent="-282575"/>
            <a:r>
              <a:rPr lang="en-US" sz="2100" dirty="0">
                <a:solidFill>
                  <a:schemeClr val="tx1"/>
                </a:solidFill>
              </a:rPr>
              <a:t>8 household showerhead</a:t>
            </a:r>
            <a:r>
              <a:rPr lang="en-US" sz="2100" dirty="0"/>
              <a:t>s</a:t>
            </a:r>
          </a:p>
        </p:txBody>
      </p:sp>
      <p:sp>
        <p:nvSpPr>
          <p:cNvPr id="4" name="Content Placeholder 3"/>
          <p:cNvSpPr>
            <a:spLocks noGrp="1"/>
          </p:cNvSpPr>
          <p:nvPr>
            <p:ph sz="half" idx="2"/>
          </p:nvPr>
        </p:nvSpPr>
        <p:spPr>
          <a:xfrm>
            <a:off x="4189228" y="1073889"/>
            <a:ext cx="4582632" cy="2307265"/>
          </a:xfrm>
        </p:spPr>
        <p:txBody>
          <a:bodyPr>
            <a:normAutofit/>
          </a:bodyPr>
          <a:lstStyle/>
          <a:p>
            <a:pPr marL="282575" indent="-282575">
              <a:tabLst>
                <a:tab pos="1828800" algn="l"/>
              </a:tabLst>
            </a:pPr>
            <a:r>
              <a:rPr lang="en-US" sz="2100" dirty="0">
                <a:solidFill>
                  <a:schemeClr val="tx1"/>
                </a:solidFill>
              </a:rPr>
              <a:t>50 - 60 ppb </a:t>
            </a:r>
            <a:r>
              <a:rPr lang="en-US" dirty="0">
                <a:solidFill>
                  <a:schemeClr val="tx1"/>
                </a:solidFill>
              </a:rPr>
              <a:t>	</a:t>
            </a:r>
            <a:r>
              <a:rPr lang="en-US" sz="2100" dirty="0">
                <a:solidFill>
                  <a:schemeClr val="tx1"/>
                </a:solidFill>
              </a:rPr>
              <a:t>2</a:t>
            </a:r>
            <a:r>
              <a:rPr lang="en-US" sz="2100" baseline="30000" dirty="0">
                <a:solidFill>
                  <a:schemeClr val="tx1"/>
                </a:solidFill>
              </a:rPr>
              <a:t>nd</a:t>
            </a:r>
            <a:r>
              <a:rPr lang="en-US" sz="2100" dirty="0">
                <a:solidFill>
                  <a:schemeClr val="tx1"/>
                </a:solidFill>
              </a:rPr>
              <a:t> Quarter</a:t>
            </a:r>
          </a:p>
          <a:p>
            <a:pPr marL="282575" indent="-282575">
              <a:tabLst>
                <a:tab pos="1828800" algn="l"/>
              </a:tabLst>
            </a:pPr>
            <a:r>
              <a:rPr lang="en-US" sz="2100" dirty="0">
                <a:solidFill>
                  <a:schemeClr val="tx1"/>
                </a:solidFill>
              </a:rPr>
              <a:t>100 ppb 	3</a:t>
            </a:r>
            <a:r>
              <a:rPr lang="en-US" sz="2100" baseline="30000" dirty="0">
                <a:solidFill>
                  <a:schemeClr val="tx1"/>
                </a:solidFill>
              </a:rPr>
              <a:t>rd</a:t>
            </a:r>
            <a:r>
              <a:rPr lang="en-US" sz="2100" dirty="0">
                <a:solidFill>
                  <a:schemeClr val="tx1"/>
                </a:solidFill>
              </a:rPr>
              <a:t> Quarter</a:t>
            </a:r>
          </a:p>
          <a:p>
            <a:pPr marL="0" indent="0">
              <a:buNone/>
              <a:tabLst>
                <a:tab pos="1828800" algn="l"/>
              </a:tabLst>
            </a:pPr>
            <a:r>
              <a:rPr lang="en-US" sz="2100" b="1" dirty="0">
                <a:solidFill>
                  <a:schemeClr val="tx1"/>
                </a:solidFill>
              </a:rPr>
              <a:t>After </a:t>
            </a:r>
            <a:r>
              <a:rPr lang="en-US" sz="2100" b="1" dirty="0" err="1">
                <a:solidFill>
                  <a:schemeClr val="tx1"/>
                </a:solidFill>
              </a:rPr>
              <a:t>DYI</a:t>
            </a:r>
            <a:r>
              <a:rPr lang="en-US" sz="2100" b="1" dirty="0">
                <a:solidFill>
                  <a:schemeClr val="tx1"/>
                </a:solidFill>
              </a:rPr>
              <a:t> Aeration</a:t>
            </a:r>
          </a:p>
          <a:p>
            <a:pPr marL="282575" indent="-282575">
              <a:tabLst>
                <a:tab pos="1828800" algn="l"/>
              </a:tabLst>
            </a:pPr>
            <a:r>
              <a:rPr lang="en-US" sz="2100" dirty="0">
                <a:solidFill>
                  <a:schemeClr val="tx1"/>
                </a:solidFill>
              </a:rPr>
              <a:t>20-40 ppb 	4</a:t>
            </a:r>
            <a:r>
              <a:rPr lang="en-US" sz="2100" baseline="30000" dirty="0">
                <a:solidFill>
                  <a:schemeClr val="tx1"/>
                </a:solidFill>
              </a:rPr>
              <a:t>th</a:t>
            </a:r>
            <a:r>
              <a:rPr lang="en-US" sz="2100" dirty="0">
                <a:solidFill>
                  <a:schemeClr val="tx1"/>
                </a:solidFill>
              </a:rPr>
              <a:t> Quarter</a:t>
            </a:r>
          </a:p>
          <a:p>
            <a:pPr marL="282575" indent="-282575">
              <a:tabLst>
                <a:tab pos="1828800" algn="l"/>
              </a:tabLst>
            </a:pPr>
            <a:r>
              <a:rPr lang="en-US" sz="2100" dirty="0">
                <a:solidFill>
                  <a:schemeClr val="accent1"/>
                </a:solidFill>
              </a:rPr>
              <a:t>68% Decrease </a:t>
            </a:r>
            <a:r>
              <a:rPr lang="en-US" sz="2100" dirty="0">
                <a:solidFill>
                  <a:schemeClr val="tx1"/>
                </a:solidFill>
              </a:rPr>
              <a:t>across all monitoring locations </a:t>
            </a:r>
          </a:p>
        </p:txBody>
      </p:sp>
      <p:pic>
        <p:nvPicPr>
          <p:cNvPr id="6" name="Picture 5"/>
          <p:cNvPicPr>
            <a:picLocks noChangeAspect="1"/>
          </p:cNvPicPr>
          <p:nvPr/>
        </p:nvPicPr>
        <p:blipFill rotWithShape="1">
          <a:blip r:embed="rId3"/>
          <a:srcRect t="14074" b="24444"/>
          <a:stretch/>
        </p:blipFill>
        <p:spPr>
          <a:xfrm>
            <a:off x="344244" y="265182"/>
            <a:ext cx="3305954" cy="2596352"/>
          </a:xfrm>
          <a:prstGeom prst="rect">
            <a:avLst/>
          </a:prstGeom>
          <a:ln>
            <a:solidFill>
              <a:schemeClr val="tx1"/>
            </a:solidFill>
          </a:ln>
        </p:spPr>
      </p:pic>
      <p:sp>
        <p:nvSpPr>
          <p:cNvPr id="8" name="Content Placeholder 3"/>
          <p:cNvSpPr txBox="1">
            <a:spLocks/>
          </p:cNvSpPr>
          <p:nvPr/>
        </p:nvSpPr>
        <p:spPr bwMode="auto">
          <a:xfrm>
            <a:off x="4235979" y="3572675"/>
            <a:ext cx="4721964" cy="85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mn-cs"/>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100" b="0" dirty="0">
                <a:solidFill>
                  <a:schemeClr val="accent1"/>
                </a:solidFill>
                <a:effectLst/>
              </a:rPr>
              <a:t>&lt; $7,500 ~ Port St Joe </a:t>
            </a:r>
            <a:r>
              <a:rPr lang="en-US" sz="2100" b="0" dirty="0" err="1">
                <a:solidFill>
                  <a:schemeClr val="accent1"/>
                </a:solidFill>
                <a:effectLst/>
              </a:rPr>
              <a:t>DYI</a:t>
            </a:r>
            <a:r>
              <a:rPr lang="en-US" sz="2100" b="0" dirty="0">
                <a:solidFill>
                  <a:schemeClr val="accent1"/>
                </a:solidFill>
                <a:effectLst/>
              </a:rPr>
              <a:t> solution</a:t>
            </a:r>
          </a:p>
          <a:p>
            <a:pPr marL="0" indent="0">
              <a:buNone/>
            </a:pPr>
            <a:r>
              <a:rPr lang="en-US" sz="2100" b="0" dirty="0">
                <a:solidFill>
                  <a:schemeClr val="accent1"/>
                </a:solidFill>
                <a:effectLst/>
              </a:rPr>
              <a:t>$25,000 to $35,000 Commercial Mixers</a:t>
            </a:r>
          </a:p>
        </p:txBody>
      </p:sp>
      <p:sp>
        <p:nvSpPr>
          <p:cNvPr id="9"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22</a:t>
            </a:fld>
            <a:endParaRPr lang="en-US" altLang="en-US" dirty="0"/>
          </a:p>
        </p:txBody>
      </p:sp>
    </p:spTree>
    <p:extLst>
      <p:ext uri="{BB962C8B-B14F-4D97-AF65-F5344CB8AC3E}">
        <p14:creationId xmlns:p14="http://schemas.microsoft.com/office/powerpoint/2010/main" val="16401674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737833"/>
          </a:xfrm>
        </p:spPr>
        <p:txBody>
          <a:bodyPr>
            <a:normAutofit/>
          </a:bodyPr>
          <a:lstStyle/>
          <a:p>
            <a:pPr algn="ctr"/>
            <a:r>
              <a:rPr lang="en-US" sz="3600" b="1" dirty="0">
                <a:solidFill>
                  <a:schemeClr val="accent1"/>
                </a:solidFill>
                <a:effectLst>
                  <a:outerShdw blurRad="38100" dist="38100" dir="2700000" algn="tl">
                    <a:srgbClr val="000000">
                      <a:alpha val="43137"/>
                    </a:srgbClr>
                  </a:outerShdw>
                </a:effectLst>
              </a:rPr>
              <a:t>Commercial Tank Mixers </a:t>
            </a:r>
          </a:p>
        </p:txBody>
      </p:sp>
      <p:sp>
        <p:nvSpPr>
          <p:cNvPr id="4" name="Content Placeholder 3"/>
          <p:cNvSpPr>
            <a:spLocks noGrp="1"/>
          </p:cNvSpPr>
          <p:nvPr>
            <p:ph sz="half" idx="2"/>
          </p:nvPr>
        </p:nvSpPr>
        <p:spPr>
          <a:xfrm>
            <a:off x="4739880" y="1369219"/>
            <a:ext cx="3655090" cy="926509"/>
          </a:xfrm>
        </p:spPr>
        <p:txBody>
          <a:bodyPr vert="horz" lIns="91440" tIns="45720" rIns="91440" bIns="45720" rtlCol="0">
            <a:normAutofit/>
          </a:bodyPr>
          <a:lstStyle/>
          <a:p>
            <a:pPr marL="0" indent="0" algn="ctr">
              <a:buNone/>
            </a:pPr>
            <a:r>
              <a:rPr lang="en-US" sz="2800" b="1" dirty="0" err="1">
                <a:effectLst>
                  <a:outerShdw blurRad="38100" dist="38100" dir="2700000" algn="tl">
                    <a:srgbClr val="000000">
                      <a:alpha val="43137"/>
                    </a:srgbClr>
                  </a:outerShdw>
                </a:effectLst>
              </a:rPr>
              <a:t>GridBee</a:t>
            </a:r>
            <a:r>
              <a:rPr lang="en-US" sz="2800" b="1" dirty="0">
                <a:effectLst>
                  <a:outerShdw blurRad="38100" dist="38100" dir="2700000" algn="tl">
                    <a:srgbClr val="000000">
                      <a:alpha val="43137"/>
                    </a:srgbClr>
                  </a:outerShdw>
                </a:effectLst>
              </a:rPr>
              <a:t> GS-12 Submersible Mixer</a:t>
            </a:r>
          </a:p>
        </p:txBody>
      </p:sp>
      <p:sp>
        <p:nvSpPr>
          <p:cNvPr id="7" name="Content Placeholder 6"/>
          <p:cNvSpPr>
            <a:spLocks noGrp="1"/>
          </p:cNvSpPr>
          <p:nvPr>
            <p:ph sz="half" idx="1"/>
          </p:nvPr>
        </p:nvSpPr>
        <p:spPr>
          <a:xfrm>
            <a:off x="664902" y="1388674"/>
            <a:ext cx="3615268" cy="965420"/>
          </a:xfrm>
        </p:spPr>
        <p:txBody>
          <a:bodyPr>
            <a:normAutofit/>
          </a:bodyPr>
          <a:lstStyle/>
          <a:p>
            <a:pPr marL="0" indent="0" algn="ctr">
              <a:buNone/>
            </a:pPr>
            <a:r>
              <a:rPr lang="en-US" sz="2800" b="1" dirty="0">
                <a:effectLst>
                  <a:outerShdw blurRad="38100" dist="38100" dir="2700000" algn="tl">
                    <a:srgbClr val="000000">
                      <a:alpha val="43137"/>
                    </a:srgbClr>
                  </a:outerShdw>
                </a:effectLst>
              </a:rPr>
              <a:t>PAX Water Technology </a:t>
            </a:r>
          </a:p>
        </p:txBody>
      </p:sp>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53" y="2558373"/>
            <a:ext cx="3648259" cy="2143352"/>
          </a:xfrm>
          <a:prstGeom prst="rect">
            <a:avLst/>
          </a:prstGeom>
        </p:spPr>
      </p:pic>
      <p:sp>
        <p:nvSpPr>
          <p:cNvPr id="9"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23</a:t>
            </a:fld>
            <a:endParaRPr lang="en-US" alt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626" y="2274893"/>
            <a:ext cx="4698459" cy="2594405"/>
          </a:xfrm>
          <a:prstGeom prst="rect">
            <a:avLst/>
          </a:prstGeom>
        </p:spPr>
      </p:pic>
    </p:spTree>
    <p:extLst>
      <p:ext uri="{BB962C8B-B14F-4D97-AF65-F5344CB8AC3E}">
        <p14:creationId xmlns:p14="http://schemas.microsoft.com/office/powerpoint/2010/main" val="37504307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810" name="Picture 66" descr="C:\Documents and Settings\PE.FRWA\My Documents\01-Hydrogen Peroxide\Pix\SprayAerator.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3" y="1874432"/>
            <a:ext cx="2228850" cy="31206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3811" name="Picture 67" descr="C:\Documents and Settings\PE.FRWA\My Documents\01-Hydrogen Peroxide\Pix\SprayAerator.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534" y="1771680"/>
            <a:ext cx="4782573" cy="31183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3746" name="Rectangle 2"/>
          <p:cNvSpPr>
            <a:spLocks noGrp="1" noChangeArrowheads="1"/>
          </p:cNvSpPr>
          <p:nvPr>
            <p:ph type="title"/>
          </p:nvPr>
        </p:nvSpPr>
        <p:spPr/>
        <p:txBody>
          <a:bodyPr>
            <a:normAutofit/>
          </a:bodyPr>
          <a:lstStyle/>
          <a:p>
            <a:pPr algn="ctr"/>
            <a:r>
              <a:rPr lang="en-US" altLang="en-US" sz="3600" b="1" dirty="0">
                <a:solidFill>
                  <a:schemeClr val="accent1"/>
                </a:solidFill>
                <a:effectLst>
                  <a:outerShdw blurRad="38100" dist="38100" dir="2700000" algn="tl">
                    <a:srgbClr val="000000"/>
                  </a:outerShdw>
                </a:effectLst>
              </a:rPr>
              <a:t>Spray Aerators</a:t>
            </a:r>
          </a:p>
        </p:txBody>
      </p:sp>
      <p:sp>
        <p:nvSpPr>
          <p:cNvPr id="543812" name="Rectangle 68"/>
          <p:cNvSpPr>
            <a:spLocks noGrp="1" noChangeArrowheads="1"/>
          </p:cNvSpPr>
          <p:nvPr>
            <p:ph sz="half" idx="1"/>
          </p:nvPr>
        </p:nvSpPr>
        <p:spPr>
          <a:xfrm>
            <a:off x="425302" y="1063257"/>
            <a:ext cx="3072809" cy="724594"/>
          </a:xfrm>
        </p:spPr>
        <p:txBody>
          <a:bodyPr>
            <a:normAutofit lnSpcReduction="10000"/>
          </a:bodyPr>
          <a:lstStyle/>
          <a:p>
            <a:pPr>
              <a:lnSpc>
                <a:spcPct val="90000"/>
              </a:lnSpc>
              <a:buClr>
                <a:schemeClr val="tx1"/>
              </a:buClr>
              <a:buSzPct val="80000"/>
            </a:pPr>
            <a:r>
              <a:rPr lang="en-US" altLang="en-US" sz="2100" dirty="0">
                <a:solidFill>
                  <a:schemeClr val="tx1"/>
                </a:solidFill>
              </a:rPr>
              <a:t>Inexpensive </a:t>
            </a:r>
          </a:p>
          <a:p>
            <a:pPr>
              <a:lnSpc>
                <a:spcPct val="90000"/>
              </a:lnSpc>
              <a:buClr>
                <a:schemeClr val="tx1"/>
              </a:buClr>
              <a:buSzPct val="80000"/>
            </a:pPr>
            <a:r>
              <a:rPr lang="en-US" altLang="en-US" sz="2100" dirty="0">
                <a:solidFill>
                  <a:schemeClr val="tx1"/>
                </a:solidFill>
              </a:rPr>
              <a:t>Less effective</a:t>
            </a:r>
          </a:p>
        </p:txBody>
      </p:sp>
      <p:sp>
        <p:nvSpPr>
          <p:cNvPr id="543813" name="Rectangle 69"/>
          <p:cNvSpPr>
            <a:spLocks noGrp="1" noChangeArrowheads="1"/>
          </p:cNvSpPr>
          <p:nvPr>
            <p:ph sz="half" idx="2"/>
          </p:nvPr>
        </p:nvSpPr>
        <p:spPr>
          <a:xfrm>
            <a:off x="3763704" y="1303597"/>
            <a:ext cx="3028950" cy="422672"/>
          </a:xfrm>
        </p:spPr>
        <p:txBody>
          <a:bodyPr vert="horz" lIns="91440" tIns="45720" rIns="91440" bIns="45720" rtlCol="0">
            <a:normAutofit lnSpcReduction="10000"/>
          </a:bodyPr>
          <a:lstStyle/>
          <a:p>
            <a:pPr>
              <a:buClr>
                <a:schemeClr val="tx1"/>
              </a:buClr>
              <a:buSzPct val="80000"/>
            </a:pPr>
            <a:r>
              <a:rPr lang="en-US" altLang="en-US" dirty="0">
                <a:solidFill>
                  <a:schemeClr val="tx1"/>
                </a:solidFill>
              </a:rPr>
              <a:t>More effective </a:t>
            </a:r>
          </a:p>
        </p:txBody>
      </p:sp>
      <p:sp>
        <p:nvSpPr>
          <p:cNvPr id="8"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24</a:t>
            </a:fld>
            <a:endParaRPr lang="en-US" altLang="en-US" dirty="0"/>
          </a:p>
        </p:txBody>
      </p:sp>
    </p:spTree>
    <p:extLst>
      <p:ext uri="{BB962C8B-B14F-4D97-AF65-F5344CB8AC3E}">
        <p14:creationId xmlns:p14="http://schemas.microsoft.com/office/powerpoint/2010/main" val="36855740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214" name="Picture 70" descr="C:\Documents and Settings\PE.FRWA\My Documents\01-Hydrogen Peroxide\Pix\SprayAerator.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18146" name="Rectangle 2"/>
          <p:cNvSpPr>
            <a:spLocks noGrp="1" noChangeArrowheads="1"/>
          </p:cNvSpPr>
          <p:nvPr>
            <p:ph type="title"/>
          </p:nvPr>
        </p:nvSpPr>
        <p:spPr>
          <a:xfrm>
            <a:off x="245878" y="316374"/>
            <a:ext cx="2050755" cy="994172"/>
          </a:xfrm>
        </p:spPr>
        <p:txBody>
          <a:bodyPr/>
          <a:lstStyle/>
          <a:p>
            <a:r>
              <a:rPr lang="en-US" altLang="en-US" sz="3000" b="1" dirty="0">
                <a:solidFill>
                  <a:schemeClr val="accent1"/>
                </a:solidFill>
                <a:effectLst>
                  <a:outerShdw blurRad="38100" dist="38100" dir="2700000" algn="tl">
                    <a:srgbClr val="000000"/>
                  </a:outerShdw>
                </a:effectLst>
              </a:rPr>
              <a:t>Spray Aerators</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25</a:t>
            </a:fld>
            <a:endParaRPr lang="en-US" altLang="en-US" dirty="0"/>
          </a:p>
        </p:txBody>
      </p:sp>
      <p:sp>
        <p:nvSpPr>
          <p:cNvPr id="6" name="Rectangle 68"/>
          <p:cNvSpPr txBox="1">
            <a:spLocks noChangeArrowheads="1"/>
          </p:cNvSpPr>
          <p:nvPr/>
        </p:nvSpPr>
        <p:spPr>
          <a:xfrm>
            <a:off x="180753" y="2530550"/>
            <a:ext cx="3072809" cy="724594"/>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buClr>
                <a:schemeClr val="tx1"/>
              </a:buClr>
              <a:buSzPct val="80000"/>
            </a:pPr>
            <a:r>
              <a:rPr lang="en-US" altLang="en-US" b="0">
                <a:solidFill>
                  <a:schemeClr val="tx1"/>
                </a:solidFill>
                <a:effectLst/>
              </a:rPr>
              <a:t>Inexpensive </a:t>
            </a:r>
          </a:p>
          <a:p>
            <a:pPr fontAlgn="auto">
              <a:spcAft>
                <a:spcPts val="0"/>
              </a:spcAft>
              <a:buClr>
                <a:schemeClr val="tx1"/>
              </a:buClr>
              <a:buSzPct val="80000"/>
            </a:pPr>
            <a:r>
              <a:rPr lang="en-US" altLang="en-US" b="0">
                <a:solidFill>
                  <a:schemeClr val="tx1"/>
                </a:solidFill>
                <a:effectLst/>
              </a:rPr>
              <a:t>Less effective</a:t>
            </a:r>
            <a:endParaRPr lang="en-US" altLang="en-US" b="0" dirty="0">
              <a:solidFill>
                <a:schemeClr val="tx1"/>
              </a:solidFill>
              <a:effectLst/>
            </a:endParaRPr>
          </a:p>
        </p:txBody>
      </p:sp>
    </p:spTree>
    <p:extLst>
      <p:ext uri="{BB962C8B-B14F-4D97-AF65-F5344CB8AC3E}">
        <p14:creationId xmlns:p14="http://schemas.microsoft.com/office/powerpoint/2010/main" val="10685999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637953" y="0"/>
            <a:ext cx="7829994" cy="857250"/>
          </a:xfrm>
        </p:spPr>
        <p:txBody>
          <a:bodyPr>
            <a:normAutofit/>
          </a:bodyPr>
          <a:lstStyle/>
          <a:p>
            <a:pPr algn="ctr"/>
            <a:r>
              <a:rPr lang="en-US" altLang="en-US" sz="3200" b="1" dirty="0">
                <a:solidFill>
                  <a:schemeClr val="accent1"/>
                </a:solidFill>
                <a:effectLst>
                  <a:outerShdw blurRad="38100" dist="38100" dir="2700000" algn="tl">
                    <a:srgbClr val="000000"/>
                  </a:outerShdw>
                </a:effectLst>
              </a:rPr>
              <a:t>Cascade Tray Aerators</a:t>
            </a:r>
          </a:p>
        </p:txBody>
      </p:sp>
      <p:sp>
        <p:nvSpPr>
          <p:cNvPr id="517190" name="Rectangle 70"/>
          <p:cNvSpPr>
            <a:spLocks noGrp="1" noChangeArrowheads="1"/>
          </p:cNvSpPr>
          <p:nvPr>
            <p:ph idx="1"/>
          </p:nvPr>
        </p:nvSpPr>
        <p:spPr>
          <a:xfrm>
            <a:off x="4295274" y="986589"/>
            <a:ext cx="4582911" cy="4022372"/>
          </a:xfrm>
        </p:spPr>
        <p:txBody>
          <a:bodyPr>
            <a:normAutofit/>
          </a:bodyPr>
          <a:lstStyle/>
          <a:p>
            <a:pPr marL="349250" indent="-349250">
              <a:buClr>
                <a:schemeClr val="tx1"/>
              </a:buClr>
              <a:buFont typeface="Wingdings" panose="05000000000000000000" pitchFamily="2" charset="2"/>
              <a:buChar char="§"/>
            </a:pPr>
            <a:r>
              <a:rPr lang="en-US" altLang="en-US" sz="2800" dirty="0">
                <a:solidFill>
                  <a:schemeClr val="tx1"/>
                </a:solidFill>
              </a:rPr>
              <a:t>Splashing &amp; cascading</a:t>
            </a:r>
          </a:p>
          <a:p>
            <a:pPr marL="349250" indent="-349250">
              <a:lnSpc>
                <a:spcPct val="90000"/>
              </a:lnSpc>
              <a:buClr>
                <a:schemeClr val="tx1"/>
              </a:buClr>
              <a:buFont typeface="Wingdings" panose="05000000000000000000" pitchFamily="2" charset="2"/>
              <a:buChar char="§"/>
            </a:pPr>
            <a:r>
              <a:rPr lang="en-US" altLang="en-US" sz="2800" dirty="0">
                <a:solidFill>
                  <a:schemeClr val="tx1"/>
                </a:solidFill>
              </a:rPr>
              <a:t>Produces small water drops that fall through the air</a:t>
            </a:r>
          </a:p>
          <a:p>
            <a:pPr marL="349250" indent="-349250">
              <a:lnSpc>
                <a:spcPct val="90000"/>
              </a:lnSpc>
              <a:buClr>
                <a:schemeClr val="tx1"/>
              </a:buClr>
              <a:buFont typeface="Wingdings" panose="05000000000000000000" pitchFamily="2" charset="2"/>
              <a:buChar char="§"/>
            </a:pPr>
            <a:r>
              <a:rPr lang="en-US" altLang="en-US" sz="2800" dirty="0">
                <a:solidFill>
                  <a:schemeClr val="tx1"/>
                </a:solidFill>
                <a:cs typeface="Calibri" panose="020F0502020204030204" pitchFamily="34" charset="0"/>
              </a:rPr>
              <a:t>Approx. 15% to 25% total sulfide removal</a:t>
            </a:r>
            <a:r>
              <a:rPr lang="en-US" altLang="en-US" sz="2800" dirty="0">
                <a:solidFill>
                  <a:schemeClr val="tx1"/>
                </a:solidFill>
              </a:rPr>
              <a:t> </a:t>
            </a:r>
          </a:p>
          <a:p>
            <a:pPr marL="349250" indent="-349250">
              <a:lnSpc>
                <a:spcPct val="90000"/>
              </a:lnSpc>
              <a:buClr>
                <a:schemeClr val="tx1"/>
              </a:buClr>
              <a:buFont typeface="Wingdings" panose="05000000000000000000" pitchFamily="2" charset="2"/>
              <a:buChar char="§"/>
            </a:pPr>
            <a:r>
              <a:rPr lang="en-US" altLang="en-US" sz="2800" dirty="0">
                <a:solidFill>
                  <a:schemeClr val="tx1"/>
                </a:solidFill>
              </a:rPr>
              <a:t>Enhanced with </a:t>
            </a:r>
            <a:r>
              <a:rPr lang="en-US" altLang="en-US" sz="2800" dirty="0" err="1">
                <a:solidFill>
                  <a:schemeClr val="tx1"/>
                </a:solidFill>
              </a:rPr>
              <a:t>H</a:t>
            </a:r>
            <a:r>
              <a:rPr lang="en-US" altLang="en-US" sz="2800" baseline="-25000" dirty="0" err="1">
                <a:solidFill>
                  <a:schemeClr val="tx1"/>
                </a:solidFill>
              </a:rPr>
              <a:t>2</a:t>
            </a:r>
            <a:r>
              <a:rPr lang="en-US" altLang="en-US" sz="2800" dirty="0" err="1">
                <a:solidFill>
                  <a:schemeClr val="tx1"/>
                </a:solidFill>
              </a:rPr>
              <a:t>O</a:t>
            </a:r>
            <a:r>
              <a:rPr lang="en-US" altLang="en-US" sz="2800" baseline="-25000" dirty="0" err="1">
                <a:solidFill>
                  <a:schemeClr val="tx1"/>
                </a:solidFill>
              </a:rPr>
              <a:t>2</a:t>
            </a:r>
            <a:endParaRPr lang="en-US" altLang="en-US" sz="2800" baseline="-25000" dirty="0">
              <a:solidFill>
                <a:schemeClr val="tx1"/>
              </a:solidFill>
            </a:endParaRPr>
          </a:p>
          <a:p>
            <a:pPr marL="692150" lvl="1" indent="-349250">
              <a:buClr>
                <a:schemeClr val="tx1"/>
              </a:buClr>
              <a:buFont typeface="Wingdings" panose="05000000000000000000" pitchFamily="2" charset="2"/>
              <a:buChar char="§"/>
            </a:pPr>
            <a:r>
              <a:rPr lang="en-US" altLang="en-US" sz="2800" dirty="0">
                <a:solidFill>
                  <a:schemeClr val="tx1"/>
                </a:solidFill>
              </a:rPr>
              <a:t>H</a:t>
            </a:r>
            <a:r>
              <a:rPr lang="en-US" altLang="en-US" sz="2800" baseline="-25000" dirty="0">
                <a:solidFill>
                  <a:schemeClr val="tx1"/>
                </a:solidFill>
              </a:rPr>
              <a:t>2</a:t>
            </a:r>
            <a:r>
              <a:rPr lang="en-US" altLang="en-US" sz="2800" dirty="0">
                <a:solidFill>
                  <a:schemeClr val="tx1"/>
                </a:solidFill>
              </a:rPr>
              <a:t>O</a:t>
            </a:r>
            <a:r>
              <a:rPr lang="en-US" altLang="en-US" sz="2800" baseline="-25000" dirty="0">
                <a:solidFill>
                  <a:schemeClr val="tx1"/>
                </a:solidFill>
              </a:rPr>
              <a:t> </a:t>
            </a:r>
            <a:r>
              <a:rPr lang="en-US" sz="2800" dirty="0"/>
              <a:t>18  g/mol</a:t>
            </a:r>
          </a:p>
          <a:p>
            <a:pPr marL="692150" lvl="1" indent="-349250">
              <a:buClr>
                <a:schemeClr val="tx1"/>
              </a:buClr>
              <a:buFont typeface="Wingdings" panose="05000000000000000000" pitchFamily="2" charset="2"/>
              <a:buChar char="§"/>
            </a:pPr>
            <a:r>
              <a:rPr lang="en-US" altLang="en-US" sz="2800" dirty="0" err="1">
                <a:solidFill>
                  <a:schemeClr val="tx1"/>
                </a:solidFill>
              </a:rPr>
              <a:t>H</a:t>
            </a:r>
            <a:r>
              <a:rPr lang="en-US" altLang="en-US" sz="2800" baseline="-25000" dirty="0" err="1">
                <a:solidFill>
                  <a:schemeClr val="tx1"/>
                </a:solidFill>
              </a:rPr>
              <a:t>2</a:t>
            </a:r>
            <a:r>
              <a:rPr lang="en-US" altLang="en-US" sz="2800" dirty="0" err="1">
                <a:solidFill>
                  <a:schemeClr val="tx1"/>
                </a:solidFill>
              </a:rPr>
              <a:t>O</a:t>
            </a:r>
            <a:r>
              <a:rPr lang="en-US" altLang="en-US" sz="2800" baseline="-25000" dirty="0" err="1">
                <a:solidFill>
                  <a:schemeClr val="tx1"/>
                </a:solidFill>
              </a:rPr>
              <a:t>2</a:t>
            </a:r>
            <a:r>
              <a:rPr lang="en-US" altLang="en-US" sz="2800" baseline="-25000" dirty="0">
                <a:solidFill>
                  <a:schemeClr val="tx1"/>
                </a:solidFill>
              </a:rPr>
              <a:t> </a:t>
            </a:r>
            <a:r>
              <a:rPr lang="en-US" sz="2800" dirty="0"/>
              <a:t> 34 g/mol</a:t>
            </a:r>
            <a:endParaRPr lang="en-US" altLang="en-US" sz="2400" baseline="-25000" dirty="0">
              <a:solidFill>
                <a:schemeClr val="tx1"/>
              </a:solidFill>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26</a:t>
            </a:fld>
            <a:endParaRPr lang="en-US" altLang="en-US" dirty="0"/>
          </a:p>
        </p:txBody>
      </p:sp>
      <p:pic>
        <p:nvPicPr>
          <p:cNvPr id="8" name="Picture 69" descr="C:\Documents and Settings\PE.FRWA\My Documents\01-Hydrogen Peroxide\Pix\EastPoint-43.JPG">
            <a:extLst>
              <a:ext uri="{FF2B5EF4-FFF2-40B4-BE49-F238E27FC236}">
                <a16:creationId xmlns:a16="http://schemas.microsoft.com/office/drawing/2014/main" id="{C5340C8E-8A34-40E3-A132-7535BFD99E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35" t="19646" r="32745" b="23296"/>
          <a:stretch/>
        </p:blipFill>
        <p:spPr bwMode="auto">
          <a:xfrm>
            <a:off x="265815" y="988953"/>
            <a:ext cx="3813517" cy="3426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99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4869711" y="304799"/>
            <a:ext cx="3987209" cy="1003005"/>
          </a:xfrm>
        </p:spPr>
        <p:txBody>
          <a:bodyPr>
            <a:noAutofit/>
          </a:bodyPr>
          <a:lstStyle/>
          <a:p>
            <a:pPr algn="ctr"/>
            <a:r>
              <a:rPr lang="en-US" altLang="en-US" sz="3200" b="1" dirty="0">
                <a:solidFill>
                  <a:schemeClr val="accent1"/>
                </a:solidFill>
                <a:effectLst>
                  <a:outerShdw blurRad="38100" dist="38100" dir="2700000" algn="tl">
                    <a:srgbClr val="000000"/>
                  </a:outerShdw>
                </a:effectLst>
              </a:rPr>
              <a:t>Cascade Aerator w/ Packing</a:t>
            </a:r>
          </a:p>
        </p:txBody>
      </p:sp>
      <p:sp>
        <p:nvSpPr>
          <p:cNvPr id="490564" name="Rectangle 68"/>
          <p:cNvSpPr>
            <a:spLocks noGrp="1" noChangeArrowheads="1"/>
          </p:cNvSpPr>
          <p:nvPr>
            <p:ph idx="1"/>
          </p:nvPr>
        </p:nvSpPr>
        <p:spPr>
          <a:xfrm>
            <a:off x="5092994" y="1648047"/>
            <a:ext cx="3817090" cy="3391786"/>
          </a:xfrm>
        </p:spPr>
        <p:txBody>
          <a:bodyPr>
            <a:normAutofit/>
          </a:bodyPr>
          <a:lstStyle/>
          <a:p>
            <a:pPr marL="0" indent="0">
              <a:lnSpc>
                <a:spcPct val="100000"/>
              </a:lnSpc>
              <a:spcBef>
                <a:spcPts val="0"/>
              </a:spcBef>
              <a:spcAft>
                <a:spcPts val="600"/>
              </a:spcAft>
              <a:buClr>
                <a:schemeClr val="tx1"/>
              </a:buClr>
              <a:buNone/>
            </a:pPr>
            <a:r>
              <a:rPr lang="en-US" altLang="en-US" sz="2800" dirty="0">
                <a:solidFill>
                  <a:schemeClr val="tx1"/>
                </a:solidFill>
              </a:rPr>
              <a:t>Packing increases the surface to air ratio </a:t>
            </a:r>
            <a:r>
              <a:rPr lang="en-US" altLang="en-US" sz="2800" dirty="0">
                <a:solidFill>
                  <a:schemeClr val="tx1"/>
                </a:solidFill>
                <a:sym typeface="Wingdings" panose="05000000000000000000" pitchFamily="2" charset="2"/>
              </a:rPr>
              <a:t></a:t>
            </a:r>
            <a:r>
              <a:rPr lang="en-US" altLang="en-US" sz="2800" dirty="0">
                <a:solidFill>
                  <a:schemeClr val="tx1"/>
                </a:solidFill>
              </a:rPr>
              <a:t> increases the gas exchange rate</a:t>
            </a:r>
          </a:p>
          <a:p>
            <a:pPr marL="0" indent="0">
              <a:lnSpc>
                <a:spcPct val="100000"/>
              </a:lnSpc>
              <a:spcBef>
                <a:spcPts val="0"/>
              </a:spcBef>
              <a:spcAft>
                <a:spcPts val="600"/>
              </a:spcAft>
              <a:buClr>
                <a:schemeClr val="tx1"/>
              </a:buClr>
              <a:buNone/>
            </a:pPr>
            <a:endParaRPr lang="en-US" altLang="en-US" sz="2800" dirty="0">
              <a:solidFill>
                <a:schemeClr val="tx1"/>
              </a:solidFill>
            </a:endParaRPr>
          </a:p>
          <a:p>
            <a:pPr marL="0" indent="0">
              <a:lnSpc>
                <a:spcPct val="100000"/>
              </a:lnSpc>
              <a:spcBef>
                <a:spcPts val="0"/>
              </a:spcBef>
              <a:spcAft>
                <a:spcPts val="600"/>
              </a:spcAft>
              <a:buClr>
                <a:schemeClr val="tx1"/>
              </a:buClr>
              <a:buNone/>
            </a:pPr>
            <a:r>
              <a:rPr lang="en-US" altLang="en-US" sz="2800" dirty="0">
                <a:solidFill>
                  <a:schemeClr val="tx1"/>
                </a:solidFill>
              </a:rPr>
              <a:t>More effective</a:t>
            </a:r>
          </a:p>
        </p:txBody>
      </p:sp>
      <p:pic>
        <p:nvPicPr>
          <p:cNvPr id="490499" name="Picture 3" descr="C:\Pictures\Plant Photos\MVC-480X.JPG"/>
          <p:cNvPicPr>
            <a:picLocks noChangeAspect="1" noChangeArrowheads="1"/>
          </p:cNvPicPr>
          <p:nvPr/>
        </p:nvPicPr>
        <p:blipFill>
          <a:blip r:embed="rId3">
            <a:extLst>
              <a:ext uri="{28A0092B-C50C-407E-A947-70E740481C1C}">
                <a14:useLocalDpi xmlns:a14="http://schemas.microsoft.com/office/drawing/2010/main" val="0"/>
              </a:ext>
            </a:extLst>
          </a:blip>
          <a:srcRect r="32739"/>
          <a:stretch>
            <a:fillRect/>
          </a:stretch>
        </p:blipFill>
        <p:spPr bwMode="auto">
          <a:xfrm>
            <a:off x="-1" y="0"/>
            <a:ext cx="4727495" cy="514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27</a:t>
            </a:fld>
            <a:endParaRPr lang="en-US" altLang="en-US" dirty="0"/>
          </a:p>
        </p:txBody>
      </p:sp>
    </p:spTree>
    <p:extLst>
      <p:ext uri="{BB962C8B-B14F-4D97-AF65-F5344CB8AC3E}">
        <p14:creationId xmlns:p14="http://schemas.microsoft.com/office/powerpoint/2010/main" val="27048308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478465" y="161925"/>
            <a:ext cx="8225170" cy="857250"/>
          </a:xfrm>
        </p:spPr>
        <p:txBody>
          <a:bodyPr>
            <a:normAutofit/>
          </a:bodyPr>
          <a:lstStyle/>
          <a:p>
            <a:pPr algn="ctr"/>
            <a:r>
              <a:rPr lang="en-US" altLang="en-US" sz="2800" b="1" dirty="0">
                <a:solidFill>
                  <a:schemeClr val="accent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Packed Tower Forced Draft Aerators</a:t>
            </a:r>
          </a:p>
        </p:txBody>
      </p:sp>
      <p:pic>
        <p:nvPicPr>
          <p:cNvPr id="492611" name="Picture 67" descr="C:\Documents and Settings\PE.FRWA\My Documents\01-Hydrogen Peroxide\Pix\Yankeetown-Packed Towers02.jpg"/>
          <p:cNvPicPr>
            <a:picLocks noChangeAspect="1" noChangeArrowheads="1"/>
          </p:cNvPicPr>
          <p:nvPr/>
        </p:nvPicPr>
        <p:blipFill>
          <a:blip r:embed="rId3" cstate="print">
            <a:extLst>
              <a:ext uri="{28A0092B-C50C-407E-A947-70E740481C1C}">
                <a14:useLocalDpi xmlns:a14="http://schemas.microsoft.com/office/drawing/2010/main" val="0"/>
              </a:ext>
            </a:extLst>
          </a:blip>
          <a:srcRect l="33145" r="21033" b="6366"/>
          <a:stretch>
            <a:fillRect/>
          </a:stretch>
        </p:blipFill>
        <p:spPr bwMode="auto">
          <a:xfrm>
            <a:off x="863009" y="904238"/>
            <a:ext cx="2688263" cy="41216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2612" name="Rectangle 68"/>
          <p:cNvSpPr>
            <a:spLocks noChangeArrowheads="1"/>
          </p:cNvSpPr>
          <p:nvPr/>
        </p:nvSpPr>
        <p:spPr bwMode="auto">
          <a:xfrm>
            <a:off x="3683019" y="1013195"/>
            <a:ext cx="4610376" cy="392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0"/>
              </a:spcBef>
              <a:defRPr>
                <a:solidFill>
                  <a:schemeClr val="tx1"/>
                </a:solidFill>
                <a:latin typeface="Arial" panose="020B0604020202020204" pitchFamily="34" charset="0"/>
              </a:defRPr>
            </a:lvl1pPr>
            <a:lvl2pPr marL="742950" indent="-285750" algn="l">
              <a:spcBef>
                <a:spcPct val="0"/>
              </a:spcBef>
              <a:defRPr>
                <a:solidFill>
                  <a:schemeClr val="tx1"/>
                </a:solidFill>
                <a:latin typeface="Arial" panose="020B0604020202020204" pitchFamily="34" charset="0"/>
              </a:defRPr>
            </a:lvl2pPr>
            <a:lvl3pPr marL="1143000" indent="-228600" algn="l">
              <a:spcBef>
                <a:spcPct val="0"/>
              </a:spcBef>
              <a:defRPr>
                <a:solidFill>
                  <a:schemeClr val="tx1"/>
                </a:solidFill>
                <a:latin typeface="Arial" panose="020B0604020202020204" pitchFamily="34" charset="0"/>
              </a:defRPr>
            </a:lvl3pPr>
            <a:lvl4pPr marL="1600200" indent="-228600" algn="l">
              <a:spcBef>
                <a:spcPct val="0"/>
              </a:spcBef>
              <a:defRPr>
                <a:solidFill>
                  <a:schemeClr val="tx1"/>
                </a:solidFill>
                <a:latin typeface="Arial" panose="020B0604020202020204" pitchFamily="34" charset="0"/>
              </a:defRPr>
            </a:lvl4pPr>
            <a:lvl5pPr marL="2057400" indent="-228600" algn="l">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indent="0" eaLnBrk="1" hangingPunct="1">
              <a:lnSpc>
                <a:spcPct val="90000"/>
              </a:lnSpc>
              <a:spcBef>
                <a:spcPct val="50000"/>
              </a:spcBef>
            </a:pPr>
            <a:r>
              <a:rPr lang="en-US" altLang="en-US" sz="2800" b="0" dirty="0">
                <a:effectLst/>
                <a:latin typeface="Calibri" panose="020F0502020204030204" pitchFamily="34" charset="0"/>
              </a:rPr>
              <a:t>Forcing air up through column and packing as water falls</a:t>
            </a:r>
          </a:p>
          <a:p>
            <a:pPr marL="0" indent="0" eaLnBrk="1" hangingPunct="1">
              <a:lnSpc>
                <a:spcPct val="90000"/>
              </a:lnSpc>
              <a:spcBef>
                <a:spcPct val="50000"/>
              </a:spcBef>
            </a:pPr>
            <a:r>
              <a:rPr lang="en-US" altLang="en-US" sz="2800" b="0" dirty="0">
                <a:effectLst/>
                <a:latin typeface="Calibri" panose="020F0502020204030204" pitchFamily="34" charset="0"/>
              </a:rPr>
              <a:t>Most effective aeration</a:t>
            </a:r>
          </a:p>
          <a:p>
            <a:pPr marL="0" indent="0" eaLnBrk="1" hangingPunct="1">
              <a:lnSpc>
                <a:spcPct val="90000"/>
              </a:lnSpc>
              <a:spcBef>
                <a:spcPct val="50000"/>
              </a:spcBef>
            </a:pPr>
            <a:r>
              <a:rPr lang="en-US" altLang="en-US" sz="2800" b="0" dirty="0">
                <a:effectLst/>
                <a:latin typeface="Calibri" panose="020F0502020204030204" pitchFamily="34" charset="0"/>
              </a:rPr>
              <a:t>FDEP says &gt; 90% </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28</a:t>
            </a:fld>
            <a:endParaRPr lang="en-US" altLang="en-US" dirty="0"/>
          </a:p>
        </p:txBody>
      </p:sp>
    </p:spTree>
    <p:extLst>
      <p:ext uri="{BB962C8B-B14F-4D97-AF65-F5344CB8AC3E}">
        <p14:creationId xmlns:p14="http://schemas.microsoft.com/office/powerpoint/2010/main" val="23626696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393404" y="197145"/>
            <a:ext cx="3774558" cy="1376473"/>
          </a:xfrm>
        </p:spPr>
        <p:txBody>
          <a:bodyPr>
            <a:normAutofit/>
          </a:bodyPr>
          <a:lstStyle/>
          <a:p>
            <a:pPr algn="ctr"/>
            <a:r>
              <a:rPr lang="en-US" altLang="en-US" sz="2700" b="1" dirty="0">
                <a:solidFill>
                  <a:schemeClr val="accent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Packed Tower Forced Draft Aerators</a:t>
            </a:r>
          </a:p>
        </p:txBody>
      </p:sp>
      <p:pic>
        <p:nvPicPr>
          <p:cNvPr id="527429" name="Picture 69" descr="C:\Documents and Settings\PE.FRWA\My Documents\01-Hydrogen Peroxide\Pix\PackedTowe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16" y="0"/>
            <a:ext cx="415609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27430" name="Picture 70" descr="C:\Documents and Settings\PE.FRWA\My Documents\01-Hydrogen Peroxide\Pix\PackedTowerAerator.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917" y="0"/>
            <a:ext cx="3983413" cy="513298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29</a:t>
            </a:fld>
            <a:endParaRPr lang="en-US" altLang="en-US" dirty="0"/>
          </a:p>
        </p:txBody>
      </p:sp>
    </p:spTree>
    <p:extLst>
      <p:ext uri="{BB962C8B-B14F-4D97-AF65-F5344CB8AC3E}">
        <p14:creationId xmlns:p14="http://schemas.microsoft.com/office/powerpoint/2010/main" val="2235652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936702" y="483220"/>
            <a:ext cx="7270596" cy="709960"/>
          </a:xfrm>
        </p:spPr>
        <p:txBody>
          <a:bodyPr>
            <a:normAutofit/>
          </a:bodyPr>
          <a:lstStyle/>
          <a:p>
            <a:pPr algn="ctr"/>
            <a:r>
              <a:rPr lang="en-US" altLang="en-US" b="1" dirty="0">
                <a:solidFill>
                  <a:schemeClr val="accent1"/>
                </a:solidFill>
                <a:effectLst>
                  <a:outerShdw blurRad="38100" dist="38100" dir="2700000" algn="tl">
                    <a:srgbClr val="000000"/>
                  </a:outerShdw>
                </a:effectLst>
              </a:rPr>
              <a:t>Source Water Quality Factors </a:t>
            </a:r>
          </a:p>
        </p:txBody>
      </p:sp>
      <p:sp>
        <p:nvSpPr>
          <p:cNvPr id="180227" name="Rectangle 3"/>
          <p:cNvSpPr>
            <a:spLocks noGrp="1" noChangeArrowheads="1"/>
          </p:cNvSpPr>
          <p:nvPr>
            <p:ph idx="1"/>
          </p:nvPr>
        </p:nvSpPr>
        <p:spPr>
          <a:xfrm>
            <a:off x="836342" y="1258645"/>
            <a:ext cx="4989491" cy="3541347"/>
          </a:xfrm>
        </p:spPr>
        <p:txBody>
          <a:bodyPr>
            <a:normAutofit/>
          </a:bodyPr>
          <a:lstStyle/>
          <a:p>
            <a:pPr marL="42862" indent="0">
              <a:lnSpc>
                <a:spcPct val="100000"/>
              </a:lnSpc>
              <a:spcBef>
                <a:spcPts val="0"/>
              </a:spcBef>
              <a:spcAft>
                <a:spcPts val="300"/>
              </a:spcAft>
              <a:buNone/>
            </a:pPr>
            <a:r>
              <a:rPr lang="en-US" altLang="en-US" sz="2800" dirty="0">
                <a:solidFill>
                  <a:schemeClr val="tx1"/>
                </a:solidFill>
                <a:effectLst>
                  <a:outerShdw blurRad="38100" dist="38100" dir="2700000" algn="tl">
                    <a:srgbClr val="000000"/>
                  </a:outerShdw>
                </a:effectLst>
              </a:rPr>
              <a:t>Evaluate your source water first</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VOCs, </a:t>
            </a:r>
            <a:r>
              <a:rPr lang="en-US" altLang="en-US" sz="2400" dirty="0" err="1">
                <a:solidFill>
                  <a:schemeClr val="tx1"/>
                </a:solidFill>
                <a:effectLst>
                  <a:outerShdw blurRad="38100" dist="38100" dir="2700000" algn="tl">
                    <a:srgbClr val="000000"/>
                  </a:outerShdw>
                </a:effectLst>
              </a:rPr>
              <a:t>SOCs</a:t>
            </a:r>
            <a:r>
              <a:rPr lang="en-US" altLang="en-US" sz="2400" dirty="0">
                <a:solidFill>
                  <a:schemeClr val="tx1"/>
                </a:solidFill>
                <a:effectLst>
                  <a:outerShdw blurRad="38100" dist="38100" dir="2700000" algn="tl">
                    <a:srgbClr val="000000"/>
                  </a:outerShdw>
                </a:effectLst>
              </a:rPr>
              <a:t>, Inorganics</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Iron (Fe) </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Hydrogen Sulfide (H</a:t>
            </a:r>
            <a:r>
              <a:rPr lang="en-US" altLang="en-US" sz="2400" baseline="-25000" dirty="0">
                <a:solidFill>
                  <a:schemeClr val="tx1"/>
                </a:solidFill>
                <a:effectLst>
                  <a:outerShdw blurRad="38100" dist="38100" dir="2700000" algn="tl">
                    <a:srgbClr val="000000"/>
                  </a:outerShdw>
                </a:effectLst>
              </a:rPr>
              <a:t>2</a:t>
            </a:r>
            <a:r>
              <a:rPr lang="en-US" altLang="en-US" sz="2400" dirty="0">
                <a:solidFill>
                  <a:schemeClr val="tx1"/>
                </a:solidFill>
                <a:effectLst>
                  <a:outerShdw blurRad="38100" dist="38100" dir="2700000" algn="tl">
                    <a:srgbClr val="000000"/>
                  </a:outerShdw>
                </a:effectLst>
              </a:rPr>
              <a:t>S), </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Organics (TOC), </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TDS, </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Hardness (CaCO</a:t>
            </a:r>
            <a:r>
              <a:rPr lang="en-US" altLang="en-US" sz="2400" baseline="-25000" dirty="0">
                <a:solidFill>
                  <a:schemeClr val="tx1"/>
                </a:solidFill>
                <a:effectLst>
                  <a:outerShdw blurRad="38100" dist="38100" dir="2700000" algn="tl">
                    <a:srgbClr val="000000"/>
                  </a:outerShdw>
                </a:effectLst>
              </a:rPr>
              <a:t>3</a:t>
            </a:r>
            <a:r>
              <a:rPr lang="en-US" altLang="en-US" sz="2400" dirty="0">
                <a:solidFill>
                  <a:schemeClr val="tx1"/>
                </a:solidFill>
                <a:effectLst>
                  <a:outerShdw blurRad="38100" dist="38100" dir="2700000" algn="tl">
                    <a:srgbClr val="000000"/>
                  </a:outerShdw>
                </a:effectLst>
              </a:rPr>
              <a:t>), </a:t>
            </a:r>
          </a:p>
          <a:p>
            <a:pPr marL="685791" lvl="1" indent="-342900">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etc.</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a:t>
            </a:fld>
            <a:endParaRPr lang="en-US" altLang="en-US"/>
          </a:p>
        </p:txBody>
      </p:sp>
      <p:pic>
        <p:nvPicPr>
          <p:cNvPr id="3" name="Picture 2" descr="A picture containing glass&#10;&#10;Description automatically generated">
            <a:extLst>
              <a:ext uri="{FF2B5EF4-FFF2-40B4-BE49-F238E27FC236}">
                <a16:creationId xmlns:a16="http://schemas.microsoft.com/office/drawing/2014/main" id="{24A2FE4B-F016-45BB-B1E3-190BB1895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833" y="1357491"/>
            <a:ext cx="2663542" cy="3399140"/>
          </a:xfrm>
          <a:prstGeom prst="rect">
            <a:avLst/>
          </a:prstGeom>
        </p:spPr>
      </p:pic>
    </p:spTree>
    <p:extLst>
      <p:ext uri="{BB962C8B-B14F-4D97-AF65-F5344CB8AC3E}">
        <p14:creationId xmlns:p14="http://schemas.microsoft.com/office/powerpoint/2010/main" val="910307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1704975" y="85725"/>
            <a:ext cx="5829300" cy="857250"/>
          </a:xfrm>
        </p:spPr>
        <p:txBody>
          <a:bodyPr/>
          <a:lstStyle/>
          <a:p>
            <a:pPr algn="ctr"/>
            <a:r>
              <a:rPr lang="en-US" altLang="en-US" sz="3000" b="1" dirty="0">
                <a:solidFill>
                  <a:schemeClr val="accent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Aerator Packing</a:t>
            </a:r>
          </a:p>
        </p:txBody>
      </p:sp>
      <p:grpSp>
        <p:nvGrpSpPr>
          <p:cNvPr id="2" name="Group 1"/>
          <p:cNvGrpSpPr/>
          <p:nvPr/>
        </p:nvGrpSpPr>
        <p:grpSpPr>
          <a:xfrm>
            <a:off x="160910" y="1043312"/>
            <a:ext cx="8779708" cy="3684624"/>
            <a:chOff x="1824039" y="982049"/>
            <a:chExt cx="6814239" cy="2859766"/>
          </a:xfrm>
        </p:grpSpPr>
        <p:pic>
          <p:nvPicPr>
            <p:cNvPr id="523334" name="Picture 70" descr="C:\Documents and Settings\PE.FRWA\My Documents\01-Hydrogen Peroxide\Pix\AeratorPacking.02.jpg"/>
            <p:cNvPicPr>
              <a:picLocks noChangeAspect="1" noChangeArrowheads="1"/>
            </p:cNvPicPr>
            <p:nvPr/>
          </p:nvPicPr>
          <p:blipFill>
            <a:blip r:embed="rId3">
              <a:extLst>
                <a:ext uri="{28A0092B-C50C-407E-A947-70E740481C1C}">
                  <a14:useLocalDpi xmlns:a14="http://schemas.microsoft.com/office/drawing/2010/main" val="0"/>
                </a:ext>
              </a:extLst>
            </a:blip>
            <a:srcRect l="2251" t="1250" r="1250" b="2251"/>
            <a:stretch>
              <a:fillRect/>
            </a:stretch>
          </p:blipFill>
          <p:spPr bwMode="auto">
            <a:xfrm>
              <a:off x="1824039" y="983457"/>
              <a:ext cx="2341960" cy="2341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3335" name="Picture 71" descr="C:\Documents and Settings\PE.FRWA\My Documents\01-Hydrogen Peroxide\Pix\AeratorPacking.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302" y="1001317"/>
              <a:ext cx="2812976" cy="28129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3333" name="Picture 69" descr="C:\Documents and Settings\PE.FRWA\My Documents\01-Hydrogen Peroxide\Pix\AeratorPacking.01.gif"/>
            <p:cNvPicPr>
              <a:picLocks noChangeAspect="1" noChangeArrowheads="1"/>
            </p:cNvPicPr>
            <p:nvPr/>
          </p:nvPicPr>
          <p:blipFill>
            <a:blip r:embed="rId5">
              <a:extLst>
                <a:ext uri="{28A0092B-C50C-407E-A947-70E740481C1C}">
                  <a14:useLocalDpi xmlns:a14="http://schemas.microsoft.com/office/drawing/2010/main" val="0"/>
                </a:ext>
              </a:extLst>
            </a:blip>
            <a:srcRect l="1389" t="1389" r="1389" b="1389"/>
            <a:stretch>
              <a:fillRect/>
            </a:stretch>
          </p:blipFill>
          <p:spPr bwMode="auto">
            <a:xfrm>
              <a:off x="4243964" y="982049"/>
              <a:ext cx="15240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3337" name="Picture 73" descr="C:\Documents and Settings\PE.FRWA\My Documents\01-Hydrogen Peroxide\Pix\AeratorPacking.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8691" y="2571418"/>
              <a:ext cx="1857375" cy="12703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30</a:t>
            </a:fld>
            <a:endParaRPr lang="en-US" altLang="en-US" dirty="0"/>
          </a:p>
        </p:txBody>
      </p:sp>
    </p:spTree>
    <p:extLst>
      <p:ext uri="{BB962C8B-B14F-4D97-AF65-F5344CB8AC3E}">
        <p14:creationId xmlns:p14="http://schemas.microsoft.com/office/powerpoint/2010/main" val="15086432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584791" y="66675"/>
            <a:ext cx="7955368" cy="857250"/>
          </a:xfrm>
        </p:spPr>
        <p:txBody>
          <a:bodyPr>
            <a:normAutofit/>
          </a:bodyPr>
          <a:lstStyle/>
          <a:p>
            <a:pPr algn="ctr"/>
            <a:r>
              <a:rPr lang="en-US" altLang="en-US" sz="3200" b="1" dirty="0">
                <a:solidFill>
                  <a:schemeClr val="accent1"/>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Aerator Packing</a:t>
            </a:r>
          </a:p>
        </p:txBody>
      </p:sp>
      <p:pic>
        <p:nvPicPr>
          <p:cNvPr id="525379" name="Picture 67" descr="C:\Documents and Settings\PE.FRWA\My Documents\01-Hydrogen Peroxide\Pix\PackedTower.03.jpg"/>
          <p:cNvPicPr>
            <a:picLocks noChangeAspect="1" noChangeArrowheads="1"/>
          </p:cNvPicPr>
          <p:nvPr/>
        </p:nvPicPr>
        <p:blipFill>
          <a:blip r:embed="rId3">
            <a:extLst>
              <a:ext uri="{28A0092B-C50C-407E-A947-70E740481C1C}">
                <a14:useLocalDpi xmlns:a14="http://schemas.microsoft.com/office/drawing/2010/main" val="0"/>
              </a:ext>
            </a:extLst>
          </a:blip>
          <a:srcRect l="27975" t="17680" r="28720" b="18387"/>
          <a:stretch>
            <a:fillRect/>
          </a:stretch>
        </p:blipFill>
        <p:spPr bwMode="auto">
          <a:xfrm>
            <a:off x="247400" y="1152721"/>
            <a:ext cx="5710816" cy="35575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31</a:t>
            </a:fld>
            <a:endParaRPr lang="en-US" altLang="en-US" dirty="0"/>
          </a:p>
        </p:txBody>
      </p:sp>
      <p:sp>
        <p:nvSpPr>
          <p:cNvPr id="2" name="Content Placeholder 1"/>
          <p:cNvSpPr>
            <a:spLocks noGrp="1"/>
          </p:cNvSpPr>
          <p:nvPr>
            <p:ph idx="1"/>
          </p:nvPr>
        </p:nvSpPr>
        <p:spPr>
          <a:xfrm>
            <a:off x="6060557" y="1294792"/>
            <a:ext cx="2860160" cy="3617450"/>
          </a:xfrm>
        </p:spPr>
        <p:txBody>
          <a:bodyPr/>
          <a:lstStyle/>
          <a:p>
            <a:pPr marL="0" indent="0">
              <a:spcBef>
                <a:spcPct val="20000"/>
              </a:spcBef>
              <a:buClr>
                <a:schemeClr val="tx1"/>
              </a:buClr>
              <a:buNone/>
            </a:pPr>
            <a:r>
              <a:rPr lang="en-US" altLang="en-US" sz="2800" b="1" dirty="0">
                <a:solidFill>
                  <a:schemeClr val="tx1"/>
                </a:solidFill>
              </a:rPr>
              <a:t>Maintenance is REQUIRED!</a:t>
            </a:r>
            <a:endParaRPr lang="en-US" altLang="en-US" sz="2400" b="1" dirty="0">
              <a:solidFill>
                <a:schemeClr val="tx1"/>
              </a:solidFill>
            </a:endParaRPr>
          </a:p>
          <a:p>
            <a:pPr marL="287338" indent="-287338">
              <a:buClr>
                <a:schemeClr val="tx1"/>
              </a:buClr>
              <a:buFont typeface="Wingdings" panose="05000000000000000000" pitchFamily="2" charset="2"/>
              <a:buChar char="ü"/>
            </a:pPr>
            <a:r>
              <a:rPr lang="en-US" altLang="en-US" sz="2400" dirty="0">
                <a:solidFill>
                  <a:schemeClr val="tx1"/>
                </a:solidFill>
              </a:rPr>
              <a:t>Annual or Semiannual cleaning of aerator packing</a:t>
            </a:r>
          </a:p>
          <a:p>
            <a:pPr marL="287338" indent="-287338">
              <a:buClr>
                <a:schemeClr val="tx1"/>
              </a:buClr>
              <a:buFont typeface="Wingdings" panose="05000000000000000000" pitchFamily="2" charset="2"/>
              <a:buChar char="ü"/>
            </a:pPr>
            <a:r>
              <a:rPr lang="en-US" altLang="en-US" sz="2400" dirty="0">
                <a:solidFill>
                  <a:schemeClr val="tx1"/>
                </a:solidFill>
              </a:rPr>
              <a:t>Citric / Acetic Acid (potable)</a:t>
            </a:r>
          </a:p>
          <a:p>
            <a:endParaRPr lang="en-US" dirty="0">
              <a:solidFill>
                <a:schemeClr val="tx1"/>
              </a:solidFill>
            </a:endParaRPr>
          </a:p>
        </p:txBody>
      </p:sp>
    </p:spTree>
    <p:extLst>
      <p:ext uri="{BB962C8B-B14F-4D97-AF65-F5344CB8AC3E}">
        <p14:creationId xmlns:p14="http://schemas.microsoft.com/office/powerpoint/2010/main" val="3380352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8843" y="868798"/>
            <a:ext cx="8054162" cy="3660672"/>
            <a:chOff x="1143001" y="975124"/>
            <a:chExt cx="6867525" cy="3075384"/>
          </a:xfrm>
        </p:grpSpPr>
        <p:grpSp>
          <p:nvGrpSpPr>
            <p:cNvPr id="540773" name="Group 101"/>
            <p:cNvGrpSpPr>
              <a:grpSpLocks/>
            </p:cNvGrpSpPr>
            <p:nvPr/>
          </p:nvGrpSpPr>
          <p:grpSpPr bwMode="auto">
            <a:xfrm>
              <a:off x="4077892" y="975124"/>
              <a:ext cx="2006203" cy="1853803"/>
              <a:chOff x="2465" y="819"/>
              <a:chExt cx="1685" cy="1557"/>
            </a:xfrm>
          </p:grpSpPr>
          <p:sp>
            <p:nvSpPr>
              <p:cNvPr id="540683" name="Rectangle 11"/>
              <p:cNvSpPr>
                <a:spLocks noChangeArrowheads="1"/>
              </p:cNvSpPr>
              <p:nvPr/>
            </p:nvSpPr>
            <p:spPr bwMode="auto">
              <a:xfrm flipH="1" flipV="1">
                <a:off x="2504" y="1288"/>
                <a:ext cx="317" cy="378"/>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84" name="Rectangle 12"/>
              <p:cNvSpPr>
                <a:spLocks noChangeArrowheads="1"/>
              </p:cNvSpPr>
              <p:nvPr/>
            </p:nvSpPr>
            <p:spPr bwMode="auto">
              <a:xfrm flipH="1" flipV="1">
                <a:off x="3032" y="867"/>
                <a:ext cx="576" cy="317"/>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85" name="Freeform 13"/>
              <p:cNvSpPr>
                <a:spLocks/>
              </p:cNvSpPr>
              <p:nvPr/>
            </p:nvSpPr>
            <p:spPr bwMode="auto">
              <a:xfrm rot="10800000" flipH="1" flipV="1">
                <a:off x="2465" y="819"/>
                <a:ext cx="574" cy="589"/>
              </a:xfrm>
              <a:custGeom>
                <a:avLst/>
                <a:gdLst>
                  <a:gd name="T0" fmla="*/ 1506 w 1506"/>
                  <a:gd name="T1" fmla="*/ 0 h 1539"/>
                  <a:gd name="T2" fmla="*/ 1503 w 1506"/>
                  <a:gd name="T3" fmla="*/ 1038 h 1539"/>
                  <a:gd name="T4" fmla="*/ 1297 w 1506"/>
                  <a:gd name="T5" fmla="*/ 1035 h 1539"/>
                  <a:gd name="T6" fmla="*/ 1225 w 1506"/>
                  <a:gd name="T7" fmla="*/ 1045 h 1539"/>
                  <a:gd name="T8" fmla="*/ 1158 w 1506"/>
                  <a:gd name="T9" fmla="*/ 1072 h 1539"/>
                  <a:gd name="T10" fmla="*/ 1104 w 1506"/>
                  <a:gd name="T11" fmla="*/ 1108 h 1539"/>
                  <a:gd name="T12" fmla="*/ 1057 w 1506"/>
                  <a:gd name="T13" fmla="*/ 1162 h 1539"/>
                  <a:gd name="T14" fmla="*/ 1027 w 1506"/>
                  <a:gd name="T15" fmla="*/ 1221 h 1539"/>
                  <a:gd name="T16" fmla="*/ 1008 w 1506"/>
                  <a:gd name="T17" fmla="*/ 1276 h 1539"/>
                  <a:gd name="T18" fmla="*/ 999 w 1506"/>
                  <a:gd name="T19" fmla="*/ 1360 h 1539"/>
                  <a:gd name="T20" fmla="*/ 1005 w 1506"/>
                  <a:gd name="T21" fmla="*/ 1539 h 1539"/>
                  <a:gd name="T22" fmla="*/ 1 w 1506"/>
                  <a:gd name="T23" fmla="*/ 1537 h 1539"/>
                  <a:gd name="T24" fmla="*/ 0 w 1506"/>
                  <a:gd name="T25" fmla="*/ 1035 h 1539"/>
                  <a:gd name="T26" fmla="*/ 4 w 1506"/>
                  <a:gd name="T27" fmla="*/ 918 h 1539"/>
                  <a:gd name="T28" fmla="*/ 28 w 1506"/>
                  <a:gd name="T29" fmla="*/ 780 h 1539"/>
                  <a:gd name="T30" fmla="*/ 63 w 1506"/>
                  <a:gd name="T31" fmla="*/ 672 h 1539"/>
                  <a:gd name="T32" fmla="*/ 99 w 1506"/>
                  <a:gd name="T33" fmla="*/ 577 h 1539"/>
                  <a:gd name="T34" fmla="*/ 144 w 1506"/>
                  <a:gd name="T35" fmla="*/ 487 h 1539"/>
                  <a:gd name="T36" fmla="*/ 226 w 1506"/>
                  <a:gd name="T37" fmla="*/ 370 h 1539"/>
                  <a:gd name="T38" fmla="*/ 309 w 1506"/>
                  <a:gd name="T39" fmla="*/ 282 h 1539"/>
                  <a:gd name="T40" fmla="*/ 405 w 1506"/>
                  <a:gd name="T41" fmla="*/ 201 h 1539"/>
                  <a:gd name="T42" fmla="*/ 520 w 1506"/>
                  <a:gd name="T43" fmla="*/ 121 h 1539"/>
                  <a:gd name="T44" fmla="*/ 670 w 1506"/>
                  <a:gd name="T45" fmla="*/ 52 h 1539"/>
                  <a:gd name="T46" fmla="*/ 813 w 1506"/>
                  <a:gd name="T47" fmla="*/ 15 h 1539"/>
                  <a:gd name="T48" fmla="*/ 931 w 1506"/>
                  <a:gd name="T49" fmla="*/ 0 h 1539"/>
                  <a:gd name="T50" fmla="*/ 1000 w 1506"/>
                  <a:gd name="T51" fmla="*/ 1 h 1539"/>
                  <a:gd name="T52" fmla="*/ 1506 w 1506"/>
                  <a:gd name="T53"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6" h="1539">
                    <a:moveTo>
                      <a:pt x="1506" y="0"/>
                    </a:moveTo>
                    <a:lnTo>
                      <a:pt x="1503" y="1038"/>
                    </a:lnTo>
                    <a:lnTo>
                      <a:pt x="1297" y="1035"/>
                    </a:lnTo>
                    <a:lnTo>
                      <a:pt x="1225" y="1045"/>
                    </a:lnTo>
                    <a:lnTo>
                      <a:pt x="1158" y="1072"/>
                    </a:lnTo>
                    <a:lnTo>
                      <a:pt x="1104" y="1108"/>
                    </a:lnTo>
                    <a:lnTo>
                      <a:pt x="1057" y="1162"/>
                    </a:lnTo>
                    <a:lnTo>
                      <a:pt x="1027" y="1221"/>
                    </a:lnTo>
                    <a:lnTo>
                      <a:pt x="1008" y="1276"/>
                    </a:lnTo>
                    <a:lnTo>
                      <a:pt x="999" y="1360"/>
                    </a:lnTo>
                    <a:lnTo>
                      <a:pt x="1005" y="1539"/>
                    </a:lnTo>
                    <a:lnTo>
                      <a:pt x="1" y="1537"/>
                    </a:lnTo>
                    <a:lnTo>
                      <a:pt x="0" y="1035"/>
                    </a:lnTo>
                    <a:lnTo>
                      <a:pt x="4" y="918"/>
                    </a:lnTo>
                    <a:lnTo>
                      <a:pt x="28" y="780"/>
                    </a:lnTo>
                    <a:lnTo>
                      <a:pt x="63" y="672"/>
                    </a:lnTo>
                    <a:lnTo>
                      <a:pt x="99" y="577"/>
                    </a:lnTo>
                    <a:lnTo>
                      <a:pt x="144" y="487"/>
                    </a:lnTo>
                    <a:lnTo>
                      <a:pt x="226" y="370"/>
                    </a:lnTo>
                    <a:lnTo>
                      <a:pt x="309" y="282"/>
                    </a:lnTo>
                    <a:lnTo>
                      <a:pt x="405" y="201"/>
                    </a:lnTo>
                    <a:lnTo>
                      <a:pt x="520" y="121"/>
                    </a:lnTo>
                    <a:lnTo>
                      <a:pt x="670" y="52"/>
                    </a:lnTo>
                    <a:lnTo>
                      <a:pt x="813" y="15"/>
                    </a:lnTo>
                    <a:lnTo>
                      <a:pt x="931" y="0"/>
                    </a:lnTo>
                    <a:lnTo>
                      <a:pt x="1000" y="1"/>
                    </a:lnTo>
                    <a:lnTo>
                      <a:pt x="1506" y="0"/>
                    </a:lnTo>
                    <a:close/>
                  </a:path>
                </a:pathLst>
              </a:custGeom>
              <a:solidFill>
                <a:schemeClr val="tx1"/>
              </a:solidFill>
              <a:ln w="381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86" name="Rectangle 14"/>
              <p:cNvSpPr>
                <a:spLocks noChangeArrowheads="1"/>
              </p:cNvSpPr>
              <p:nvPr/>
            </p:nvSpPr>
            <p:spPr bwMode="auto">
              <a:xfrm flipH="1" flipV="1">
                <a:off x="3790" y="1204"/>
                <a:ext cx="322" cy="117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87" name="Freeform 15"/>
              <p:cNvSpPr>
                <a:spLocks/>
              </p:cNvSpPr>
              <p:nvPr/>
            </p:nvSpPr>
            <p:spPr bwMode="auto">
              <a:xfrm rot="16200000" flipH="1" flipV="1">
                <a:off x="3568" y="831"/>
                <a:ext cx="574" cy="590"/>
              </a:xfrm>
              <a:custGeom>
                <a:avLst/>
                <a:gdLst>
                  <a:gd name="T0" fmla="*/ 1506 w 1506"/>
                  <a:gd name="T1" fmla="*/ 0 h 1539"/>
                  <a:gd name="T2" fmla="*/ 1503 w 1506"/>
                  <a:gd name="T3" fmla="*/ 1038 h 1539"/>
                  <a:gd name="T4" fmla="*/ 1297 w 1506"/>
                  <a:gd name="T5" fmla="*/ 1035 h 1539"/>
                  <a:gd name="T6" fmla="*/ 1225 w 1506"/>
                  <a:gd name="T7" fmla="*/ 1045 h 1539"/>
                  <a:gd name="T8" fmla="*/ 1158 w 1506"/>
                  <a:gd name="T9" fmla="*/ 1072 h 1539"/>
                  <a:gd name="T10" fmla="*/ 1104 w 1506"/>
                  <a:gd name="T11" fmla="*/ 1108 h 1539"/>
                  <a:gd name="T12" fmla="*/ 1057 w 1506"/>
                  <a:gd name="T13" fmla="*/ 1162 h 1539"/>
                  <a:gd name="T14" fmla="*/ 1027 w 1506"/>
                  <a:gd name="T15" fmla="*/ 1221 h 1539"/>
                  <a:gd name="T16" fmla="*/ 1008 w 1506"/>
                  <a:gd name="T17" fmla="*/ 1276 h 1539"/>
                  <a:gd name="T18" fmla="*/ 999 w 1506"/>
                  <a:gd name="T19" fmla="*/ 1360 h 1539"/>
                  <a:gd name="T20" fmla="*/ 1005 w 1506"/>
                  <a:gd name="T21" fmla="*/ 1539 h 1539"/>
                  <a:gd name="T22" fmla="*/ 1 w 1506"/>
                  <a:gd name="T23" fmla="*/ 1537 h 1539"/>
                  <a:gd name="T24" fmla="*/ 0 w 1506"/>
                  <a:gd name="T25" fmla="*/ 1035 h 1539"/>
                  <a:gd name="T26" fmla="*/ 4 w 1506"/>
                  <a:gd name="T27" fmla="*/ 918 h 1539"/>
                  <a:gd name="T28" fmla="*/ 28 w 1506"/>
                  <a:gd name="T29" fmla="*/ 780 h 1539"/>
                  <a:gd name="T30" fmla="*/ 63 w 1506"/>
                  <a:gd name="T31" fmla="*/ 672 h 1539"/>
                  <a:gd name="T32" fmla="*/ 99 w 1506"/>
                  <a:gd name="T33" fmla="*/ 577 h 1539"/>
                  <a:gd name="T34" fmla="*/ 144 w 1506"/>
                  <a:gd name="T35" fmla="*/ 487 h 1539"/>
                  <a:gd name="T36" fmla="*/ 226 w 1506"/>
                  <a:gd name="T37" fmla="*/ 370 h 1539"/>
                  <a:gd name="T38" fmla="*/ 309 w 1506"/>
                  <a:gd name="T39" fmla="*/ 282 h 1539"/>
                  <a:gd name="T40" fmla="*/ 405 w 1506"/>
                  <a:gd name="T41" fmla="*/ 201 h 1539"/>
                  <a:gd name="T42" fmla="*/ 520 w 1506"/>
                  <a:gd name="T43" fmla="*/ 121 h 1539"/>
                  <a:gd name="T44" fmla="*/ 670 w 1506"/>
                  <a:gd name="T45" fmla="*/ 52 h 1539"/>
                  <a:gd name="T46" fmla="*/ 813 w 1506"/>
                  <a:gd name="T47" fmla="*/ 15 h 1539"/>
                  <a:gd name="T48" fmla="*/ 931 w 1506"/>
                  <a:gd name="T49" fmla="*/ 0 h 1539"/>
                  <a:gd name="T50" fmla="*/ 1000 w 1506"/>
                  <a:gd name="T51" fmla="*/ 1 h 1539"/>
                  <a:gd name="T52" fmla="*/ 1506 w 1506"/>
                  <a:gd name="T53"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6" h="1539">
                    <a:moveTo>
                      <a:pt x="1506" y="0"/>
                    </a:moveTo>
                    <a:lnTo>
                      <a:pt x="1503" y="1038"/>
                    </a:lnTo>
                    <a:lnTo>
                      <a:pt x="1297" y="1035"/>
                    </a:lnTo>
                    <a:lnTo>
                      <a:pt x="1225" y="1045"/>
                    </a:lnTo>
                    <a:lnTo>
                      <a:pt x="1158" y="1072"/>
                    </a:lnTo>
                    <a:lnTo>
                      <a:pt x="1104" y="1108"/>
                    </a:lnTo>
                    <a:lnTo>
                      <a:pt x="1057" y="1162"/>
                    </a:lnTo>
                    <a:lnTo>
                      <a:pt x="1027" y="1221"/>
                    </a:lnTo>
                    <a:lnTo>
                      <a:pt x="1008" y="1276"/>
                    </a:lnTo>
                    <a:lnTo>
                      <a:pt x="999" y="1360"/>
                    </a:lnTo>
                    <a:lnTo>
                      <a:pt x="1005" y="1539"/>
                    </a:lnTo>
                    <a:lnTo>
                      <a:pt x="1" y="1537"/>
                    </a:lnTo>
                    <a:lnTo>
                      <a:pt x="0" y="1035"/>
                    </a:lnTo>
                    <a:lnTo>
                      <a:pt x="4" y="918"/>
                    </a:lnTo>
                    <a:lnTo>
                      <a:pt x="28" y="780"/>
                    </a:lnTo>
                    <a:lnTo>
                      <a:pt x="63" y="672"/>
                    </a:lnTo>
                    <a:lnTo>
                      <a:pt x="99" y="577"/>
                    </a:lnTo>
                    <a:lnTo>
                      <a:pt x="144" y="487"/>
                    </a:lnTo>
                    <a:lnTo>
                      <a:pt x="226" y="370"/>
                    </a:lnTo>
                    <a:lnTo>
                      <a:pt x="309" y="282"/>
                    </a:lnTo>
                    <a:lnTo>
                      <a:pt x="405" y="201"/>
                    </a:lnTo>
                    <a:lnTo>
                      <a:pt x="520" y="121"/>
                    </a:lnTo>
                    <a:lnTo>
                      <a:pt x="670" y="52"/>
                    </a:lnTo>
                    <a:lnTo>
                      <a:pt x="813" y="15"/>
                    </a:lnTo>
                    <a:lnTo>
                      <a:pt x="931" y="0"/>
                    </a:lnTo>
                    <a:lnTo>
                      <a:pt x="1000" y="1"/>
                    </a:lnTo>
                    <a:lnTo>
                      <a:pt x="1506" y="0"/>
                    </a:lnTo>
                    <a:close/>
                  </a:path>
                </a:pathLst>
              </a:custGeom>
              <a:solidFill>
                <a:schemeClr val="tx1"/>
              </a:solidFill>
              <a:ln w="381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grpSp>
        <p:sp>
          <p:nvSpPr>
            <p:cNvPr id="540689" name="AutoShape 17"/>
            <p:cNvSpPr>
              <a:spLocks noChangeArrowheads="1"/>
            </p:cNvSpPr>
            <p:nvPr/>
          </p:nvSpPr>
          <p:spPr bwMode="auto">
            <a:xfrm flipH="1">
              <a:off x="4089798" y="1899048"/>
              <a:ext cx="445294" cy="109538"/>
            </a:xfrm>
            <a:custGeom>
              <a:avLst/>
              <a:gdLst>
                <a:gd name="G0" fmla="+- 1024 0 0"/>
                <a:gd name="G1" fmla="+- 21600 0 1024"/>
                <a:gd name="G2" fmla="*/ 1024 1 2"/>
                <a:gd name="G3" fmla="+- 21600 0 G2"/>
                <a:gd name="G4" fmla="+/ 1024 21600 2"/>
                <a:gd name="G5" fmla="+/ G1 0 2"/>
                <a:gd name="G6" fmla="*/ 21600 21600 1024"/>
                <a:gd name="G7" fmla="*/ G6 1 2"/>
                <a:gd name="G8" fmla="+- 21600 0 G7"/>
                <a:gd name="G9" fmla="*/ 21600 1 2"/>
                <a:gd name="G10" fmla="+- 1024 0 G9"/>
                <a:gd name="G11" fmla="?: G10 G8 0"/>
                <a:gd name="G12" fmla="?: G10 G7 21600"/>
                <a:gd name="T0" fmla="*/ 21088 w 21600"/>
                <a:gd name="T1" fmla="*/ 10800 h 21600"/>
                <a:gd name="T2" fmla="*/ 10800 w 21600"/>
                <a:gd name="T3" fmla="*/ 21600 h 21600"/>
                <a:gd name="T4" fmla="*/ 512 w 21600"/>
                <a:gd name="T5" fmla="*/ 10800 h 21600"/>
                <a:gd name="T6" fmla="*/ 10800 w 21600"/>
                <a:gd name="T7" fmla="*/ 0 h 21600"/>
                <a:gd name="T8" fmla="*/ 2312 w 21600"/>
                <a:gd name="T9" fmla="*/ 2312 h 21600"/>
                <a:gd name="T10" fmla="*/ 19288 w 21600"/>
                <a:gd name="T11" fmla="*/ 19288 h 21600"/>
              </a:gdLst>
              <a:ahLst/>
              <a:cxnLst>
                <a:cxn ang="0">
                  <a:pos x="T0" y="T1"/>
                </a:cxn>
                <a:cxn ang="0">
                  <a:pos x="T2" y="T3"/>
                </a:cxn>
                <a:cxn ang="0">
                  <a:pos x="T4" y="T5"/>
                </a:cxn>
                <a:cxn ang="0">
                  <a:pos x="T6" y="T7"/>
                </a:cxn>
              </a:cxnLst>
              <a:rect l="T8" t="T9" r="T10" b="T11"/>
              <a:pathLst>
                <a:path w="21600" h="21600">
                  <a:moveTo>
                    <a:pt x="0" y="0"/>
                  </a:moveTo>
                  <a:lnTo>
                    <a:pt x="1024" y="21600"/>
                  </a:lnTo>
                  <a:lnTo>
                    <a:pt x="20576" y="21600"/>
                  </a:lnTo>
                  <a:lnTo>
                    <a:pt x="21600" y="0"/>
                  </a:lnTo>
                  <a:close/>
                </a:path>
              </a:pathLst>
            </a:custGeom>
            <a:solidFill>
              <a:srgbClr val="969696"/>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grpSp>
          <p:nvGrpSpPr>
            <p:cNvPr id="540775" name="Group 103"/>
            <p:cNvGrpSpPr>
              <a:grpSpLocks/>
            </p:cNvGrpSpPr>
            <p:nvPr/>
          </p:nvGrpSpPr>
          <p:grpSpPr bwMode="auto">
            <a:xfrm>
              <a:off x="1143001" y="1119189"/>
              <a:ext cx="6867525" cy="2859881"/>
              <a:chOff x="0" y="940"/>
              <a:chExt cx="5768" cy="2402"/>
            </a:xfrm>
          </p:grpSpPr>
          <p:sp>
            <p:nvSpPr>
              <p:cNvPr id="540680" name="Rectangle 8"/>
              <p:cNvSpPr>
                <a:spLocks noChangeArrowheads="1"/>
              </p:cNvSpPr>
              <p:nvPr/>
            </p:nvSpPr>
            <p:spPr bwMode="auto">
              <a:xfrm>
                <a:off x="4528" y="2810"/>
                <a:ext cx="1240" cy="532"/>
              </a:xfrm>
              <a:prstGeom prst="rect">
                <a:avLst/>
              </a:prstGeom>
              <a:solidFill>
                <a:srgbClr val="66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75" name="Rectangle 3"/>
              <p:cNvSpPr>
                <a:spLocks noChangeArrowheads="1"/>
              </p:cNvSpPr>
              <p:nvPr/>
            </p:nvSpPr>
            <p:spPr bwMode="auto">
              <a:xfrm>
                <a:off x="0" y="2883"/>
                <a:ext cx="3256" cy="418"/>
              </a:xfrm>
              <a:prstGeom prst="rect">
                <a:avLst/>
              </a:prstGeom>
              <a:solidFill>
                <a:srgbClr val="66CC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676" name="Line 4"/>
              <p:cNvSpPr>
                <a:spLocks noChangeShapeType="1"/>
              </p:cNvSpPr>
              <p:nvPr/>
            </p:nvSpPr>
            <p:spPr bwMode="auto">
              <a:xfrm>
                <a:off x="1106" y="3088"/>
                <a:ext cx="1128" cy="0"/>
              </a:xfrm>
              <a:prstGeom prst="line">
                <a:avLst/>
              </a:prstGeom>
              <a:noFill/>
              <a:ln w="57150">
                <a:solidFill>
                  <a:schemeClr val="bg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677" name="Text Box 5"/>
              <p:cNvSpPr txBox="1">
                <a:spLocks noChangeArrowheads="1"/>
              </p:cNvSpPr>
              <p:nvPr/>
            </p:nvSpPr>
            <p:spPr bwMode="auto">
              <a:xfrm>
                <a:off x="1034" y="2614"/>
                <a:ext cx="1272"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eaLnBrk="1" hangingPunct="1"/>
                <a:r>
                  <a:rPr lang="en-US" altLang="en-US" sz="2400" dirty="0">
                    <a:effectLst/>
                    <a:latin typeface="Calibri" panose="020F0502020204030204" pitchFamily="34" charset="0"/>
                  </a:rPr>
                  <a:t>From Pump</a:t>
                </a:r>
              </a:p>
            </p:txBody>
          </p:sp>
          <p:sp>
            <p:nvSpPr>
              <p:cNvPr id="540678" name="Line 6"/>
              <p:cNvSpPr>
                <a:spLocks noChangeShapeType="1"/>
              </p:cNvSpPr>
              <p:nvPr/>
            </p:nvSpPr>
            <p:spPr bwMode="auto">
              <a:xfrm>
                <a:off x="4686" y="3070"/>
                <a:ext cx="804" cy="0"/>
              </a:xfrm>
              <a:prstGeom prst="line">
                <a:avLst/>
              </a:prstGeom>
              <a:noFill/>
              <a:ln w="57150">
                <a:solidFill>
                  <a:schemeClr val="bg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679" name="Text Box 7"/>
              <p:cNvSpPr txBox="1">
                <a:spLocks noChangeArrowheads="1"/>
              </p:cNvSpPr>
              <p:nvPr/>
            </p:nvSpPr>
            <p:spPr bwMode="auto">
              <a:xfrm>
                <a:off x="4486" y="2570"/>
                <a:ext cx="978"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1" hangingPunct="1"/>
                <a:r>
                  <a:rPr lang="en-US" altLang="en-US" sz="2400" dirty="0">
                    <a:effectLst/>
                    <a:latin typeface="Calibri" panose="020F0502020204030204" pitchFamily="34" charset="0"/>
                  </a:rPr>
                  <a:t>To Tank</a:t>
                </a:r>
              </a:p>
            </p:txBody>
          </p:sp>
          <p:sp>
            <p:nvSpPr>
              <p:cNvPr id="540681" name="Text Box 9"/>
              <p:cNvSpPr txBox="1">
                <a:spLocks noChangeArrowheads="1"/>
              </p:cNvSpPr>
              <p:nvPr/>
            </p:nvSpPr>
            <p:spPr bwMode="auto">
              <a:xfrm>
                <a:off x="192" y="940"/>
                <a:ext cx="1758"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90000"/>
                  </a:lnSpc>
                </a:pPr>
                <a:r>
                  <a:rPr lang="en-US" altLang="en-US" sz="2000" dirty="0">
                    <a:effectLst/>
                    <a:latin typeface="Calibri" panose="020F0502020204030204" pitchFamily="34" charset="0"/>
                  </a:rPr>
                  <a:t>Air Vent w/ down turned elbow</a:t>
                </a:r>
              </a:p>
            </p:txBody>
          </p:sp>
          <p:sp>
            <p:nvSpPr>
              <p:cNvPr id="540690" name="Text Box 18"/>
              <p:cNvSpPr txBox="1">
                <a:spLocks noChangeArrowheads="1"/>
              </p:cNvSpPr>
              <p:nvPr/>
            </p:nvSpPr>
            <p:spPr bwMode="auto">
              <a:xfrm>
                <a:off x="208" y="1604"/>
                <a:ext cx="1471" cy="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l">
                  <a:lnSpc>
                    <a:spcPct val="90000"/>
                  </a:lnSpc>
                </a:pPr>
                <a:r>
                  <a:rPr lang="en-US" altLang="en-US" sz="2000" dirty="0">
                    <a:effectLst/>
                    <a:latin typeface="Calibri" panose="020F0502020204030204" pitchFamily="34" charset="0"/>
                  </a:rPr>
                  <a:t>Install Screen on air line to protect against insects, frogs &amp; debris</a:t>
                </a:r>
              </a:p>
            </p:txBody>
          </p:sp>
          <p:sp>
            <p:nvSpPr>
              <p:cNvPr id="540693" name="Freeform 21"/>
              <p:cNvSpPr>
                <a:spLocks/>
              </p:cNvSpPr>
              <p:nvPr/>
            </p:nvSpPr>
            <p:spPr bwMode="auto">
              <a:xfrm flipV="1">
                <a:off x="1629" y="1638"/>
                <a:ext cx="885" cy="93"/>
              </a:xfrm>
              <a:custGeom>
                <a:avLst/>
                <a:gdLst>
                  <a:gd name="T0" fmla="*/ 0 w 791"/>
                  <a:gd name="T1" fmla="*/ 0 h 331"/>
                  <a:gd name="T2" fmla="*/ 110 w 791"/>
                  <a:gd name="T3" fmla="*/ 0 h 331"/>
                  <a:gd name="T4" fmla="*/ 791 w 791"/>
                  <a:gd name="T5" fmla="*/ 331 h 331"/>
                </a:gdLst>
                <a:ahLst/>
                <a:cxnLst>
                  <a:cxn ang="0">
                    <a:pos x="T0" y="T1"/>
                  </a:cxn>
                  <a:cxn ang="0">
                    <a:pos x="T2" y="T3"/>
                  </a:cxn>
                  <a:cxn ang="0">
                    <a:pos x="T4" y="T5"/>
                  </a:cxn>
                </a:cxnLst>
                <a:rect l="0" t="0" r="r" b="b"/>
                <a:pathLst>
                  <a:path w="791" h="331">
                    <a:moveTo>
                      <a:pt x="0" y="0"/>
                    </a:moveTo>
                    <a:lnTo>
                      <a:pt x="110" y="0"/>
                    </a:lnTo>
                    <a:lnTo>
                      <a:pt x="791" y="331"/>
                    </a:lnTo>
                  </a:path>
                </a:pathLst>
              </a:custGeom>
              <a:noFill/>
              <a:ln w="3175"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682" name="Freeform 10"/>
              <p:cNvSpPr>
                <a:spLocks/>
              </p:cNvSpPr>
              <p:nvPr/>
            </p:nvSpPr>
            <p:spPr bwMode="auto">
              <a:xfrm>
                <a:off x="1681" y="1073"/>
                <a:ext cx="743" cy="211"/>
              </a:xfrm>
              <a:custGeom>
                <a:avLst/>
                <a:gdLst>
                  <a:gd name="T0" fmla="*/ 0 w 791"/>
                  <a:gd name="T1" fmla="*/ 0 h 331"/>
                  <a:gd name="T2" fmla="*/ 110 w 791"/>
                  <a:gd name="T3" fmla="*/ 0 h 331"/>
                  <a:gd name="T4" fmla="*/ 791 w 791"/>
                  <a:gd name="T5" fmla="*/ 331 h 331"/>
                </a:gdLst>
                <a:ahLst/>
                <a:cxnLst>
                  <a:cxn ang="0">
                    <a:pos x="T0" y="T1"/>
                  </a:cxn>
                  <a:cxn ang="0">
                    <a:pos x="T2" y="T3"/>
                  </a:cxn>
                  <a:cxn ang="0">
                    <a:pos x="T4" y="T5"/>
                  </a:cxn>
                </a:cxnLst>
                <a:rect l="0" t="0" r="r" b="b"/>
                <a:pathLst>
                  <a:path w="791" h="331">
                    <a:moveTo>
                      <a:pt x="0" y="0"/>
                    </a:moveTo>
                    <a:lnTo>
                      <a:pt x="110" y="0"/>
                    </a:lnTo>
                    <a:lnTo>
                      <a:pt x="791" y="331"/>
                    </a:lnTo>
                  </a:path>
                </a:pathLst>
              </a:custGeom>
              <a:noFill/>
              <a:ln w="317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grpSp>
        <p:grpSp>
          <p:nvGrpSpPr>
            <p:cNvPr id="540774" name="Group 102"/>
            <p:cNvGrpSpPr>
              <a:grpSpLocks/>
            </p:cNvGrpSpPr>
            <p:nvPr/>
          </p:nvGrpSpPr>
          <p:grpSpPr bwMode="auto">
            <a:xfrm>
              <a:off x="5024438" y="2843214"/>
              <a:ext cx="1514475" cy="1207294"/>
              <a:chOff x="3260" y="2388"/>
              <a:chExt cx="1272" cy="1014"/>
            </a:xfrm>
          </p:grpSpPr>
          <p:sp>
            <p:nvSpPr>
              <p:cNvPr id="540762" name="Freeform 90"/>
              <p:cNvSpPr>
                <a:spLocks/>
              </p:cNvSpPr>
              <p:nvPr/>
            </p:nvSpPr>
            <p:spPr bwMode="auto">
              <a:xfrm>
                <a:off x="3261" y="3142"/>
                <a:ext cx="1271" cy="258"/>
              </a:xfrm>
              <a:custGeom>
                <a:avLst/>
                <a:gdLst>
                  <a:gd name="T0" fmla="*/ 12 w 10476"/>
                  <a:gd name="T1" fmla="*/ 1044 h 1848"/>
                  <a:gd name="T2" fmla="*/ 3708 w 10476"/>
                  <a:gd name="T3" fmla="*/ 1032 h 1848"/>
                  <a:gd name="T4" fmla="*/ 3840 w 10476"/>
                  <a:gd name="T5" fmla="*/ 696 h 1848"/>
                  <a:gd name="T6" fmla="*/ 4032 w 10476"/>
                  <a:gd name="T7" fmla="*/ 576 h 1848"/>
                  <a:gd name="T8" fmla="*/ 4380 w 10476"/>
                  <a:gd name="T9" fmla="*/ 456 h 1848"/>
                  <a:gd name="T10" fmla="*/ 5088 w 10476"/>
                  <a:gd name="T11" fmla="*/ 312 h 1848"/>
                  <a:gd name="T12" fmla="*/ 5844 w 10476"/>
                  <a:gd name="T13" fmla="*/ 204 h 1848"/>
                  <a:gd name="T14" fmla="*/ 6552 w 10476"/>
                  <a:gd name="T15" fmla="*/ 108 h 1848"/>
                  <a:gd name="T16" fmla="*/ 7260 w 10476"/>
                  <a:gd name="T17" fmla="*/ 60 h 1848"/>
                  <a:gd name="T18" fmla="*/ 7872 w 10476"/>
                  <a:gd name="T19" fmla="*/ 0 h 1848"/>
                  <a:gd name="T20" fmla="*/ 7872 w 10476"/>
                  <a:gd name="T21" fmla="*/ 276 h 1848"/>
                  <a:gd name="T22" fmla="*/ 6300 w 10476"/>
                  <a:gd name="T23" fmla="*/ 372 h 1848"/>
                  <a:gd name="T24" fmla="*/ 5748 w 10476"/>
                  <a:gd name="T25" fmla="*/ 792 h 1848"/>
                  <a:gd name="T26" fmla="*/ 5628 w 10476"/>
                  <a:gd name="T27" fmla="*/ 984 h 1848"/>
                  <a:gd name="T28" fmla="*/ 5628 w 10476"/>
                  <a:gd name="T29" fmla="*/ 1344 h 1848"/>
                  <a:gd name="T30" fmla="*/ 7596 w 10476"/>
                  <a:gd name="T31" fmla="*/ 1344 h 1848"/>
                  <a:gd name="T32" fmla="*/ 7608 w 10476"/>
                  <a:gd name="T33" fmla="*/ 1440 h 1848"/>
                  <a:gd name="T34" fmla="*/ 10476 w 10476"/>
                  <a:gd name="T35" fmla="*/ 1435 h 1848"/>
                  <a:gd name="T36" fmla="*/ 10476 w 10476"/>
                  <a:gd name="T37" fmla="*/ 1848 h 1848"/>
                  <a:gd name="T38" fmla="*/ 4332 w 10476"/>
                  <a:gd name="T39" fmla="*/ 1848 h 1848"/>
                  <a:gd name="T40" fmla="*/ 4332 w 10476"/>
                  <a:gd name="T41" fmla="*/ 1584 h 1848"/>
                  <a:gd name="T42" fmla="*/ 4080 w 10476"/>
                  <a:gd name="T43" fmla="*/ 1488 h 1848"/>
                  <a:gd name="T44" fmla="*/ 0 w 10476"/>
                  <a:gd name="T45" fmla="*/ 1488 h 1848"/>
                  <a:gd name="T46" fmla="*/ 12 w 10476"/>
                  <a:gd name="T47" fmla="*/ 104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76" h="1848">
                    <a:moveTo>
                      <a:pt x="12" y="1044"/>
                    </a:moveTo>
                    <a:lnTo>
                      <a:pt x="3708" y="1032"/>
                    </a:lnTo>
                    <a:lnTo>
                      <a:pt x="3840" y="696"/>
                    </a:lnTo>
                    <a:lnTo>
                      <a:pt x="4032" y="576"/>
                    </a:lnTo>
                    <a:lnTo>
                      <a:pt x="4380" y="456"/>
                    </a:lnTo>
                    <a:lnTo>
                      <a:pt x="5088" y="312"/>
                    </a:lnTo>
                    <a:lnTo>
                      <a:pt x="5844" y="204"/>
                    </a:lnTo>
                    <a:lnTo>
                      <a:pt x="6552" y="108"/>
                    </a:lnTo>
                    <a:lnTo>
                      <a:pt x="7260" y="60"/>
                    </a:lnTo>
                    <a:lnTo>
                      <a:pt x="7872" y="0"/>
                    </a:lnTo>
                    <a:lnTo>
                      <a:pt x="7872" y="276"/>
                    </a:lnTo>
                    <a:lnTo>
                      <a:pt x="6300" y="372"/>
                    </a:lnTo>
                    <a:lnTo>
                      <a:pt x="5748" y="792"/>
                    </a:lnTo>
                    <a:lnTo>
                      <a:pt x="5628" y="984"/>
                    </a:lnTo>
                    <a:lnTo>
                      <a:pt x="5628" y="1344"/>
                    </a:lnTo>
                    <a:lnTo>
                      <a:pt x="7596" y="1344"/>
                    </a:lnTo>
                    <a:lnTo>
                      <a:pt x="7608" y="1440"/>
                    </a:lnTo>
                    <a:lnTo>
                      <a:pt x="10476" y="1435"/>
                    </a:lnTo>
                    <a:lnTo>
                      <a:pt x="10476" y="1848"/>
                    </a:lnTo>
                    <a:lnTo>
                      <a:pt x="4332" y="1848"/>
                    </a:lnTo>
                    <a:lnTo>
                      <a:pt x="4332" y="1584"/>
                    </a:lnTo>
                    <a:lnTo>
                      <a:pt x="4080" y="1488"/>
                    </a:lnTo>
                    <a:lnTo>
                      <a:pt x="0" y="1488"/>
                    </a:lnTo>
                    <a:lnTo>
                      <a:pt x="12" y="1044"/>
                    </a:lnTo>
                    <a:close/>
                  </a:path>
                </a:pathLst>
              </a:custGeom>
              <a:solidFill>
                <a:schemeClr val="tx2"/>
              </a:solidFill>
              <a:ln w="285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3" name="Freeform 91"/>
              <p:cNvSpPr>
                <a:spLocks/>
              </p:cNvSpPr>
              <p:nvPr/>
            </p:nvSpPr>
            <p:spPr bwMode="auto">
              <a:xfrm>
                <a:off x="3260" y="2390"/>
                <a:ext cx="956" cy="625"/>
              </a:xfrm>
              <a:custGeom>
                <a:avLst/>
                <a:gdLst>
                  <a:gd name="T0" fmla="*/ 0 w 7860"/>
                  <a:gd name="T1" fmla="*/ 3444 h 4476"/>
                  <a:gd name="T2" fmla="*/ 3696 w 7860"/>
                  <a:gd name="T3" fmla="*/ 3444 h 4476"/>
                  <a:gd name="T4" fmla="*/ 3828 w 7860"/>
                  <a:gd name="T5" fmla="*/ 3780 h 4476"/>
                  <a:gd name="T6" fmla="*/ 4020 w 7860"/>
                  <a:gd name="T7" fmla="*/ 3900 h 4476"/>
                  <a:gd name="T8" fmla="*/ 4368 w 7860"/>
                  <a:gd name="T9" fmla="*/ 4020 h 4476"/>
                  <a:gd name="T10" fmla="*/ 5076 w 7860"/>
                  <a:gd name="T11" fmla="*/ 4164 h 4476"/>
                  <a:gd name="T12" fmla="*/ 5832 w 7860"/>
                  <a:gd name="T13" fmla="*/ 4272 h 4476"/>
                  <a:gd name="T14" fmla="*/ 6540 w 7860"/>
                  <a:gd name="T15" fmla="*/ 4368 h 4476"/>
                  <a:gd name="T16" fmla="*/ 7248 w 7860"/>
                  <a:gd name="T17" fmla="*/ 4416 h 4476"/>
                  <a:gd name="T18" fmla="*/ 7860 w 7860"/>
                  <a:gd name="T19" fmla="*/ 4476 h 4476"/>
                  <a:gd name="T20" fmla="*/ 7860 w 7860"/>
                  <a:gd name="T21" fmla="*/ 4200 h 4476"/>
                  <a:gd name="T22" fmla="*/ 6288 w 7860"/>
                  <a:gd name="T23" fmla="*/ 4104 h 4476"/>
                  <a:gd name="T24" fmla="*/ 5736 w 7860"/>
                  <a:gd name="T25" fmla="*/ 3684 h 4476"/>
                  <a:gd name="T26" fmla="*/ 5616 w 7860"/>
                  <a:gd name="T27" fmla="*/ 3492 h 4476"/>
                  <a:gd name="T28" fmla="*/ 5616 w 7860"/>
                  <a:gd name="T29" fmla="*/ 3132 h 4476"/>
                  <a:gd name="T30" fmla="*/ 4380 w 7860"/>
                  <a:gd name="T31" fmla="*/ 3120 h 4476"/>
                  <a:gd name="T32" fmla="*/ 4368 w 7860"/>
                  <a:gd name="T33" fmla="*/ 2472 h 4476"/>
                  <a:gd name="T34" fmla="*/ 4272 w 7860"/>
                  <a:gd name="T35" fmla="*/ 2484 h 4476"/>
                  <a:gd name="T36" fmla="*/ 4260 w 7860"/>
                  <a:gd name="T37" fmla="*/ 0 h 4476"/>
                  <a:gd name="T38" fmla="*/ 3780 w 7860"/>
                  <a:gd name="T39" fmla="*/ 0 h 4476"/>
                  <a:gd name="T40" fmla="*/ 3792 w 7860"/>
                  <a:gd name="T41" fmla="*/ 2688 h 4476"/>
                  <a:gd name="T42" fmla="*/ 3600 w 7860"/>
                  <a:gd name="T43" fmla="*/ 2916 h 4476"/>
                  <a:gd name="T44" fmla="*/ 3264 w 7860"/>
                  <a:gd name="T45" fmla="*/ 3012 h 4476"/>
                  <a:gd name="T46" fmla="*/ 12 w 7860"/>
                  <a:gd name="T47" fmla="*/ 3012 h 4476"/>
                  <a:gd name="T48" fmla="*/ 0 w 7860"/>
                  <a:gd name="T49" fmla="*/ 3444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60" h="4476">
                    <a:moveTo>
                      <a:pt x="0" y="3444"/>
                    </a:moveTo>
                    <a:lnTo>
                      <a:pt x="3696" y="3444"/>
                    </a:lnTo>
                    <a:lnTo>
                      <a:pt x="3828" y="3780"/>
                    </a:lnTo>
                    <a:lnTo>
                      <a:pt x="4020" y="3900"/>
                    </a:lnTo>
                    <a:lnTo>
                      <a:pt x="4368" y="4020"/>
                    </a:lnTo>
                    <a:lnTo>
                      <a:pt x="5076" y="4164"/>
                    </a:lnTo>
                    <a:lnTo>
                      <a:pt x="5832" y="4272"/>
                    </a:lnTo>
                    <a:lnTo>
                      <a:pt x="6540" y="4368"/>
                    </a:lnTo>
                    <a:lnTo>
                      <a:pt x="7248" y="4416"/>
                    </a:lnTo>
                    <a:lnTo>
                      <a:pt x="7860" y="4476"/>
                    </a:lnTo>
                    <a:lnTo>
                      <a:pt x="7860" y="4200"/>
                    </a:lnTo>
                    <a:lnTo>
                      <a:pt x="6288" y="4104"/>
                    </a:lnTo>
                    <a:lnTo>
                      <a:pt x="5736" y="3684"/>
                    </a:lnTo>
                    <a:lnTo>
                      <a:pt x="5616" y="3492"/>
                    </a:lnTo>
                    <a:lnTo>
                      <a:pt x="5616" y="3132"/>
                    </a:lnTo>
                    <a:lnTo>
                      <a:pt x="4380" y="3120"/>
                    </a:lnTo>
                    <a:lnTo>
                      <a:pt x="4368" y="2472"/>
                    </a:lnTo>
                    <a:lnTo>
                      <a:pt x="4272" y="2484"/>
                    </a:lnTo>
                    <a:lnTo>
                      <a:pt x="4260" y="0"/>
                    </a:lnTo>
                    <a:lnTo>
                      <a:pt x="3780" y="0"/>
                    </a:lnTo>
                    <a:lnTo>
                      <a:pt x="3792" y="2688"/>
                    </a:lnTo>
                    <a:lnTo>
                      <a:pt x="3600" y="2916"/>
                    </a:lnTo>
                    <a:lnTo>
                      <a:pt x="3264" y="3012"/>
                    </a:lnTo>
                    <a:lnTo>
                      <a:pt x="12" y="3012"/>
                    </a:lnTo>
                    <a:lnTo>
                      <a:pt x="0" y="3444"/>
                    </a:lnTo>
                    <a:close/>
                  </a:path>
                </a:pathLst>
              </a:custGeom>
              <a:solidFill>
                <a:schemeClr val="tx2"/>
              </a:solidFill>
              <a:ln w="285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4" name="Line 92"/>
              <p:cNvSpPr>
                <a:spLocks noChangeShapeType="1"/>
              </p:cNvSpPr>
              <p:nvPr/>
            </p:nvSpPr>
            <p:spPr bwMode="auto">
              <a:xfrm>
                <a:off x="3260" y="2809"/>
                <a:ext cx="0" cy="543"/>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5" name="Line 93"/>
              <p:cNvSpPr>
                <a:spLocks noChangeShapeType="1"/>
              </p:cNvSpPr>
              <p:nvPr/>
            </p:nvSpPr>
            <p:spPr bwMode="auto">
              <a:xfrm>
                <a:off x="4216" y="2983"/>
                <a:ext cx="0" cy="19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6" name="Line 94"/>
              <p:cNvSpPr>
                <a:spLocks noChangeShapeType="1"/>
              </p:cNvSpPr>
              <p:nvPr/>
            </p:nvSpPr>
            <p:spPr bwMode="auto">
              <a:xfrm>
                <a:off x="4532" y="2745"/>
                <a:ext cx="0" cy="657"/>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7" name="Line 95"/>
              <p:cNvSpPr>
                <a:spLocks noChangeShapeType="1"/>
              </p:cNvSpPr>
              <p:nvPr/>
            </p:nvSpPr>
            <p:spPr bwMode="auto">
              <a:xfrm>
                <a:off x="3720" y="2388"/>
                <a:ext cx="506"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sp>
            <p:nvSpPr>
              <p:cNvPr id="540769" name="Freeform 97"/>
              <p:cNvSpPr>
                <a:spLocks/>
              </p:cNvSpPr>
              <p:nvPr/>
            </p:nvSpPr>
            <p:spPr bwMode="auto">
              <a:xfrm>
                <a:off x="4155" y="2390"/>
                <a:ext cx="377" cy="442"/>
              </a:xfrm>
              <a:custGeom>
                <a:avLst/>
                <a:gdLst>
                  <a:gd name="T0" fmla="*/ 612 w 3108"/>
                  <a:gd name="T1" fmla="*/ 0 h 3168"/>
                  <a:gd name="T2" fmla="*/ 612 w 3108"/>
                  <a:gd name="T3" fmla="*/ 2328 h 3168"/>
                  <a:gd name="T4" fmla="*/ 840 w 3108"/>
                  <a:gd name="T5" fmla="*/ 2556 h 3168"/>
                  <a:gd name="T6" fmla="*/ 3108 w 3108"/>
                  <a:gd name="T7" fmla="*/ 2556 h 3168"/>
                  <a:gd name="T8" fmla="*/ 3108 w 3108"/>
                  <a:gd name="T9" fmla="*/ 3012 h 3168"/>
                  <a:gd name="T10" fmla="*/ 228 w 3108"/>
                  <a:gd name="T11" fmla="*/ 3012 h 3168"/>
                  <a:gd name="T12" fmla="*/ 228 w 3108"/>
                  <a:gd name="T13" fmla="*/ 3168 h 3168"/>
                  <a:gd name="T14" fmla="*/ 0 w 3108"/>
                  <a:gd name="T15" fmla="*/ 3168 h 3168"/>
                  <a:gd name="T16" fmla="*/ 0 w 3108"/>
                  <a:gd name="T17" fmla="*/ 2448 h 3168"/>
                  <a:gd name="T18" fmla="*/ 96 w 3108"/>
                  <a:gd name="T19" fmla="*/ 2448 h 3168"/>
                  <a:gd name="T20" fmla="*/ 96 w 3108"/>
                  <a:gd name="T21" fmla="*/ 0 h 3168"/>
                  <a:gd name="T22" fmla="*/ 612 w 3108"/>
                  <a:gd name="T23" fmla="*/ 0 h 3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8" h="3168">
                    <a:moveTo>
                      <a:pt x="612" y="0"/>
                    </a:moveTo>
                    <a:lnTo>
                      <a:pt x="612" y="2328"/>
                    </a:lnTo>
                    <a:lnTo>
                      <a:pt x="840" y="2556"/>
                    </a:lnTo>
                    <a:lnTo>
                      <a:pt x="3108" y="2556"/>
                    </a:lnTo>
                    <a:lnTo>
                      <a:pt x="3108" y="3012"/>
                    </a:lnTo>
                    <a:lnTo>
                      <a:pt x="228" y="3012"/>
                    </a:lnTo>
                    <a:lnTo>
                      <a:pt x="228" y="3168"/>
                    </a:lnTo>
                    <a:lnTo>
                      <a:pt x="0" y="3168"/>
                    </a:lnTo>
                    <a:lnTo>
                      <a:pt x="0" y="2448"/>
                    </a:lnTo>
                    <a:lnTo>
                      <a:pt x="96" y="2448"/>
                    </a:lnTo>
                    <a:lnTo>
                      <a:pt x="96" y="0"/>
                    </a:lnTo>
                    <a:lnTo>
                      <a:pt x="612" y="0"/>
                    </a:lnTo>
                    <a:close/>
                  </a:path>
                </a:pathLst>
              </a:custGeom>
              <a:solidFill>
                <a:schemeClr val="tx2"/>
              </a:solidFill>
              <a:ln w="285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dirty="0">
                  <a:latin typeface="Calibri" panose="020F0502020204030204" pitchFamily="34" charset="0"/>
                </a:endParaRPr>
              </a:p>
            </p:txBody>
          </p:sp>
        </p:grpSp>
        <p:sp>
          <p:nvSpPr>
            <p:cNvPr id="540771" name="AutoShape 99"/>
            <p:cNvSpPr>
              <a:spLocks noChangeArrowheads="1"/>
            </p:cNvSpPr>
            <p:nvPr/>
          </p:nvSpPr>
          <p:spPr bwMode="auto">
            <a:xfrm rot="-5400000">
              <a:off x="3948113" y="2109788"/>
              <a:ext cx="676275"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Calibri" panose="020F0502020204030204" pitchFamily="34" charset="0"/>
              </a:endParaRPr>
            </a:p>
          </p:txBody>
        </p:sp>
        <p:sp>
          <p:nvSpPr>
            <p:cNvPr id="540772" name="Text Box 100"/>
            <p:cNvSpPr txBox="1">
              <a:spLocks noChangeArrowheads="1"/>
            </p:cNvSpPr>
            <p:nvPr/>
          </p:nvSpPr>
          <p:spPr bwMode="auto">
            <a:xfrm>
              <a:off x="4517231" y="2293145"/>
              <a:ext cx="476250" cy="36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eaLnBrk="1" hangingPunct="1"/>
              <a:r>
                <a:rPr lang="en-US" altLang="en-US" sz="2800" dirty="0">
                  <a:effectLst/>
                  <a:latin typeface="Calibri" panose="020F0502020204030204" pitchFamily="34" charset="0"/>
                </a:rPr>
                <a:t>Air </a:t>
              </a:r>
            </a:p>
          </p:txBody>
        </p:sp>
      </p:grpSp>
      <p:sp>
        <p:nvSpPr>
          <p:cNvPr id="540694" name="Rectangle 22"/>
          <p:cNvSpPr>
            <a:spLocks noGrp="1" noChangeArrowheads="1"/>
          </p:cNvSpPr>
          <p:nvPr>
            <p:ph type="title"/>
          </p:nvPr>
        </p:nvSpPr>
        <p:spPr>
          <a:xfrm>
            <a:off x="701749" y="120254"/>
            <a:ext cx="8037328" cy="752475"/>
          </a:xfrm>
        </p:spPr>
        <p:txBody>
          <a:bodyPr>
            <a:normAutofit/>
          </a:bodyPr>
          <a:lstStyle/>
          <a:p>
            <a:pPr algn="ctr"/>
            <a:r>
              <a:rPr lang="en-US" altLang="en-US" sz="3600" b="1" dirty="0">
                <a:solidFill>
                  <a:schemeClr val="accent1"/>
                </a:solidFill>
                <a:effectLst>
                  <a:outerShdw blurRad="38100" dist="38100" dir="2700000" algn="tl">
                    <a:srgbClr val="000000"/>
                  </a:outerShdw>
                </a:effectLst>
              </a:rPr>
              <a:t>Air Entrainment </a:t>
            </a:r>
          </a:p>
        </p:txBody>
      </p:sp>
      <p:sp>
        <p:nvSpPr>
          <p:cNvPr id="540695" name="Rectangle 23"/>
          <p:cNvSpPr>
            <a:spLocks noGrp="1" noChangeArrowheads="1"/>
          </p:cNvSpPr>
          <p:nvPr>
            <p:ph idx="1"/>
          </p:nvPr>
        </p:nvSpPr>
        <p:spPr>
          <a:xfrm>
            <a:off x="6594291" y="2743200"/>
            <a:ext cx="2007449" cy="414669"/>
          </a:xfrm>
        </p:spPr>
        <p:txBody>
          <a:bodyPr>
            <a:normAutofit lnSpcReduction="10000"/>
          </a:bodyPr>
          <a:lstStyle/>
          <a:p>
            <a:pPr marL="0" indent="0">
              <a:buClr>
                <a:schemeClr val="tx1"/>
              </a:buClr>
              <a:buNone/>
            </a:pPr>
            <a:r>
              <a:rPr lang="en-US" altLang="en-US" sz="2400" b="1" dirty="0">
                <a:solidFill>
                  <a:schemeClr val="tx1"/>
                </a:solidFill>
              </a:rPr>
              <a:t>Venturi Tee</a:t>
            </a:r>
          </a:p>
        </p:txBody>
      </p:sp>
      <p:sp>
        <p:nvSpPr>
          <p:cNvPr id="34" name="Rectangle 23"/>
          <p:cNvSpPr txBox="1">
            <a:spLocks noChangeArrowheads="1"/>
          </p:cNvSpPr>
          <p:nvPr/>
        </p:nvSpPr>
        <p:spPr bwMode="auto">
          <a:xfrm>
            <a:off x="2609850" y="4549378"/>
            <a:ext cx="4572000" cy="44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891" indent="-342891" algn="l" rtl="0" fontAlgn="base">
              <a:spcBef>
                <a:spcPct val="20000"/>
              </a:spcBef>
              <a:spcAft>
                <a:spcPct val="0"/>
              </a:spcAft>
              <a:buChar char="•"/>
              <a:defRPr sz="3200" kern="1200">
                <a:solidFill>
                  <a:schemeClr val="tx1"/>
                </a:solidFill>
                <a:latin typeface="Calibri" panose="020F0502020204030204" pitchFamily="34" charset="0"/>
                <a:ea typeface="+mn-ea"/>
                <a:cs typeface="+mn-cs"/>
              </a:defRPr>
            </a:lvl1pPr>
            <a:lvl2pPr marL="742932" indent="-285744" algn="l" rtl="0" fontAlgn="base">
              <a:spcBef>
                <a:spcPct val="20000"/>
              </a:spcBef>
              <a:spcAft>
                <a:spcPct val="0"/>
              </a:spcAft>
              <a:buChar char="–"/>
              <a:defRPr sz="2800" kern="1200">
                <a:solidFill>
                  <a:schemeClr val="tx1"/>
                </a:solidFill>
                <a:latin typeface="Calibri" panose="020F0502020204030204" pitchFamily="34" charset="0"/>
                <a:ea typeface="+mn-ea"/>
                <a:cs typeface="+mn-cs"/>
              </a:defRPr>
            </a:lvl2pPr>
            <a:lvl3pPr marL="1142971" indent="-228594" algn="l" rtl="0" fontAlgn="base">
              <a:spcBef>
                <a:spcPct val="20000"/>
              </a:spcBef>
              <a:spcAft>
                <a:spcPct val="0"/>
              </a:spcAft>
              <a:buChar char="•"/>
              <a:defRPr sz="2400" kern="1200">
                <a:solidFill>
                  <a:schemeClr val="tx1"/>
                </a:solidFill>
                <a:latin typeface="Calibri" panose="020F0502020204030204" pitchFamily="34" charset="0"/>
                <a:ea typeface="+mn-ea"/>
                <a:cs typeface="+mn-cs"/>
              </a:defRPr>
            </a:lvl3pPr>
            <a:lvl4pPr marL="1600160" indent="-228594"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4pPr>
            <a:lvl5pPr marL="2057349" indent="-228594" algn="l" rtl="0" fontAlgn="base">
              <a:spcBef>
                <a:spcPct val="20000"/>
              </a:spcBef>
              <a:spcAft>
                <a:spcPct val="0"/>
              </a:spcAft>
              <a:buChar char="»"/>
              <a:defRPr sz="2000" kern="1200">
                <a:solidFill>
                  <a:schemeClr val="tx1"/>
                </a:solidFill>
                <a:latin typeface="Calibri" panose="020F0502020204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en-US" sz="2100" b="0" i="1" dirty="0">
                <a:effectLst/>
              </a:rPr>
              <a:t>But not before a hydropneumatic tank…</a:t>
            </a:r>
          </a:p>
        </p:txBody>
      </p:sp>
      <p:sp>
        <p:nvSpPr>
          <p:cNvPr id="3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32</a:t>
            </a:fld>
            <a:endParaRPr lang="en-US" altLang="en-US" dirty="0"/>
          </a:p>
        </p:txBody>
      </p:sp>
    </p:spTree>
    <p:extLst>
      <p:ext uri="{BB962C8B-B14F-4D97-AF65-F5344CB8AC3E}">
        <p14:creationId xmlns:p14="http://schemas.microsoft.com/office/powerpoint/2010/main" val="33472116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7" name="Rectangle 17"/>
          <p:cNvSpPr>
            <a:spLocks noGrp="1" noChangeArrowheads="1"/>
          </p:cNvSpPr>
          <p:nvPr>
            <p:ph type="title"/>
          </p:nvPr>
        </p:nvSpPr>
        <p:spPr>
          <a:xfrm>
            <a:off x="1591782" y="109620"/>
            <a:ext cx="6172200" cy="752475"/>
          </a:xfrm>
        </p:spPr>
        <p:txBody>
          <a:bodyPr vert="horz" lIns="91440" tIns="45720" rIns="91440" bIns="45720" rtlCol="0" anchor="ctr">
            <a:normAutofit/>
          </a:bodyPr>
          <a:lstStyle/>
          <a:p>
            <a:pPr algn="ctr"/>
            <a:r>
              <a:rPr lang="en-US" altLang="en-US" sz="3600" b="1" dirty="0">
                <a:solidFill>
                  <a:schemeClr val="accent1"/>
                </a:solidFill>
                <a:effectLst>
                  <a:outerShdw blurRad="38100" dist="38100" dir="2700000" algn="tl">
                    <a:srgbClr val="000000"/>
                  </a:outerShdw>
                </a:effectLst>
              </a:rPr>
              <a:t>Air Entrainment </a:t>
            </a:r>
          </a:p>
        </p:txBody>
      </p:sp>
      <p:sp>
        <p:nvSpPr>
          <p:cNvPr id="542738" name="Rectangle 18"/>
          <p:cNvSpPr>
            <a:spLocks noGrp="1" noChangeArrowheads="1"/>
          </p:cNvSpPr>
          <p:nvPr>
            <p:ph idx="1"/>
          </p:nvPr>
        </p:nvSpPr>
        <p:spPr>
          <a:xfrm>
            <a:off x="6375282" y="2342030"/>
            <a:ext cx="2129280" cy="556022"/>
          </a:xfrm>
        </p:spPr>
        <p:txBody>
          <a:bodyPr vert="horz" lIns="91440" tIns="45720" rIns="91440" bIns="45720" rtlCol="0">
            <a:normAutofit/>
          </a:bodyPr>
          <a:lstStyle/>
          <a:p>
            <a:pPr marL="0" indent="0">
              <a:buClr>
                <a:schemeClr val="tx1"/>
              </a:buClr>
              <a:buNone/>
            </a:pPr>
            <a:r>
              <a:rPr lang="en-US" altLang="en-US" sz="2400" b="1" dirty="0">
                <a:solidFill>
                  <a:schemeClr val="tx1"/>
                </a:solidFill>
              </a:rPr>
              <a:t>Venturi Tee</a:t>
            </a:r>
          </a:p>
        </p:txBody>
      </p:sp>
      <p:pic>
        <p:nvPicPr>
          <p:cNvPr id="542813" name="Picture 93" descr="http://www.aqua-man.com/images/jets/VenturiT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462" y="1290602"/>
            <a:ext cx="4820592" cy="32149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33</a:t>
            </a:fld>
            <a:endParaRPr lang="en-US" altLang="en-US" dirty="0"/>
          </a:p>
        </p:txBody>
      </p:sp>
    </p:spTree>
    <p:extLst>
      <p:ext uri="{BB962C8B-B14F-4D97-AF65-F5344CB8AC3E}">
        <p14:creationId xmlns:p14="http://schemas.microsoft.com/office/powerpoint/2010/main" val="34921298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28144" y="272213"/>
            <a:ext cx="5915025" cy="1137044"/>
          </a:xfrm>
        </p:spPr>
        <p:txBody>
          <a:bodyPr vert="horz" lIns="91440" tIns="45720" rIns="91440" bIns="45720" rtlCol="0" anchor="ctr">
            <a:normAutofit/>
          </a:bodyPr>
          <a:lstStyle/>
          <a:p>
            <a:pPr algn="ctr"/>
            <a:r>
              <a:rPr lang="en-US" sz="3600" b="1" spc="0" dirty="0">
                <a:solidFill>
                  <a:schemeClr val="accent1"/>
                </a:solidFill>
                <a:effectLst>
                  <a:outerShdw blurRad="38100" dist="38100" dir="2700000" algn="tl">
                    <a:srgbClr val="000000"/>
                  </a:outerShdw>
                </a:effectLst>
              </a:rPr>
              <a:t>Chemical </a:t>
            </a:r>
            <a:r>
              <a:rPr lang="en-US" sz="3600" b="1" spc="0" dirty="0" err="1">
                <a:solidFill>
                  <a:schemeClr val="accent1"/>
                </a:solidFill>
                <a:effectLst>
                  <a:outerShdw blurRad="38100" dist="38100" dir="2700000" algn="tl">
                    <a:srgbClr val="000000"/>
                  </a:outerShdw>
                </a:effectLst>
              </a:rPr>
              <a:t>Preoxidation</a:t>
            </a:r>
            <a:endParaRPr lang="en-US" sz="3600" b="1" spc="0" dirty="0">
              <a:solidFill>
                <a:schemeClr val="accent1"/>
              </a:solidFill>
              <a:effectLst>
                <a:outerShdw blurRad="38100" dist="38100" dir="2700000" algn="tl">
                  <a:srgbClr val="000000"/>
                </a:outerShdw>
              </a:effectLst>
            </a:endParaRPr>
          </a:p>
        </p:txBody>
      </p:sp>
      <p:sp>
        <p:nvSpPr>
          <p:cNvPr id="6" name="Text Placeholder 5"/>
          <p:cNvSpPr>
            <a:spLocks noGrp="1"/>
          </p:cNvSpPr>
          <p:nvPr>
            <p:ph type="subTitle" idx="1"/>
          </p:nvPr>
        </p:nvSpPr>
        <p:spPr>
          <a:xfrm>
            <a:off x="553453" y="1187015"/>
            <a:ext cx="8037093" cy="340136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noAutofit/>
          </a:bodyPr>
          <a:lstStyle/>
          <a:p>
            <a:pPr marL="457200" indent="-457200" fontAlgn="base">
              <a:lnSpc>
                <a:spcPct val="120000"/>
              </a:lnSpc>
              <a:spcBef>
                <a:spcPts val="0"/>
              </a:spcBef>
              <a:spcAft>
                <a:spcPts val="1200"/>
              </a:spcAft>
              <a:buFont typeface="Arial" panose="020B0604020202020204" pitchFamily="34" charset="0"/>
              <a:buChar char="•"/>
            </a:pPr>
            <a:r>
              <a:rPr lang="en-US" sz="3200" dirty="0">
                <a:solidFill>
                  <a:schemeClr val="tx1"/>
                </a:solidFill>
                <a:latin typeface="+mn-lt"/>
              </a:rPr>
              <a:t>Hydrogen Peroxide (H</a:t>
            </a:r>
            <a:r>
              <a:rPr lang="en-US" sz="3200" baseline="-25000" dirty="0">
                <a:solidFill>
                  <a:schemeClr val="tx1"/>
                </a:solidFill>
                <a:latin typeface="+mn-lt"/>
              </a:rPr>
              <a:t>2</a:t>
            </a:r>
            <a:r>
              <a:rPr lang="en-US" sz="3200" dirty="0">
                <a:solidFill>
                  <a:schemeClr val="tx1"/>
                </a:solidFill>
                <a:latin typeface="+mn-lt"/>
              </a:rPr>
              <a:t>O</a:t>
            </a:r>
            <a:r>
              <a:rPr lang="en-US" sz="3200" baseline="-25000" dirty="0">
                <a:solidFill>
                  <a:schemeClr val="tx1"/>
                </a:solidFill>
                <a:latin typeface="+mn-lt"/>
              </a:rPr>
              <a:t>2</a:t>
            </a:r>
            <a:r>
              <a:rPr lang="en-US" sz="3200" dirty="0">
                <a:solidFill>
                  <a:schemeClr val="tx1"/>
                </a:solidFill>
                <a:latin typeface="+mn-lt"/>
              </a:rPr>
              <a:t>)</a:t>
            </a:r>
          </a:p>
          <a:p>
            <a:pPr marL="457200" indent="-457200">
              <a:lnSpc>
                <a:spcPct val="120000"/>
              </a:lnSpc>
              <a:spcBef>
                <a:spcPts val="0"/>
              </a:spcBef>
              <a:spcAft>
                <a:spcPts val="1200"/>
              </a:spcAft>
              <a:buFont typeface="Arial" panose="020B0604020202020204" pitchFamily="34" charset="0"/>
              <a:buChar char="•"/>
            </a:pPr>
            <a:r>
              <a:rPr lang="en-US" sz="3200" dirty="0">
                <a:solidFill>
                  <a:schemeClr val="tx1"/>
                </a:solidFill>
                <a:latin typeface="+mn-lt"/>
              </a:rPr>
              <a:t>Potassium</a:t>
            </a:r>
            <a:r>
              <a:rPr lang="en-US" sz="3200" b="1" dirty="0">
                <a:latin typeface="+mn-lt"/>
              </a:rPr>
              <a:t> </a:t>
            </a:r>
            <a:r>
              <a:rPr lang="en-US" sz="3200" dirty="0">
                <a:solidFill>
                  <a:schemeClr val="tx1"/>
                </a:solidFill>
                <a:latin typeface="+mn-lt"/>
              </a:rPr>
              <a:t>Permanganate (</a:t>
            </a:r>
            <a:r>
              <a:rPr lang="en-US" sz="3200" dirty="0" err="1">
                <a:solidFill>
                  <a:schemeClr val="tx1"/>
                </a:solidFill>
                <a:latin typeface="+mn-lt"/>
              </a:rPr>
              <a:t>KMnO</a:t>
            </a:r>
            <a:r>
              <a:rPr lang="en-US" sz="3200" baseline="-25000" dirty="0" err="1">
                <a:solidFill>
                  <a:schemeClr val="tx1"/>
                </a:solidFill>
                <a:latin typeface="+mn-lt"/>
              </a:rPr>
              <a:t>4</a:t>
            </a:r>
            <a:r>
              <a:rPr lang="en-US" sz="3200" dirty="0">
                <a:solidFill>
                  <a:schemeClr val="tx1"/>
                </a:solidFill>
                <a:latin typeface="+mn-lt"/>
              </a:rPr>
              <a:t> solid granules) and Greensand Filtration</a:t>
            </a:r>
          </a:p>
          <a:p>
            <a:pPr marL="457200" indent="-457200" fontAlgn="base">
              <a:lnSpc>
                <a:spcPct val="120000"/>
              </a:lnSpc>
              <a:spcBef>
                <a:spcPts val="0"/>
              </a:spcBef>
              <a:spcAft>
                <a:spcPts val="1200"/>
              </a:spcAft>
              <a:buFont typeface="Arial" panose="020B0604020202020204" pitchFamily="34" charset="0"/>
              <a:buChar char="•"/>
            </a:pPr>
            <a:r>
              <a:rPr lang="en-US" sz="3200" dirty="0">
                <a:solidFill>
                  <a:schemeClr val="tx1"/>
                </a:solidFill>
                <a:latin typeface="+mn-lt"/>
              </a:rPr>
              <a:t>Sodium Permanganate (</a:t>
            </a:r>
            <a:r>
              <a:rPr lang="en-US" sz="3200" dirty="0" err="1">
                <a:solidFill>
                  <a:schemeClr val="tx1"/>
                </a:solidFill>
                <a:latin typeface="+mn-lt"/>
              </a:rPr>
              <a:t>NaMnO</a:t>
            </a:r>
            <a:r>
              <a:rPr lang="en-US" sz="3200" baseline="-25000" dirty="0" err="1">
                <a:solidFill>
                  <a:schemeClr val="tx1"/>
                </a:solidFill>
                <a:latin typeface="+mn-lt"/>
              </a:rPr>
              <a:t>4</a:t>
            </a:r>
            <a:r>
              <a:rPr lang="en-US" sz="3200" dirty="0">
                <a:solidFill>
                  <a:schemeClr val="tx1"/>
                </a:solidFill>
                <a:latin typeface="+mn-lt"/>
              </a:rPr>
              <a:t> solution) and Greensand Filtration</a:t>
            </a:r>
          </a:p>
          <a:p>
            <a:pPr marL="457200" indent="-457200" fontAlgn="base">
              <a:lnSpc>
                <a:spcPct val="120000"/>
              </a:lnSpc>
              <a:spcBef>
                <a:spcPts val="0"/>
              </a:spcBef>
              <a:spcAft>
                <a:spcPts val="1200"/>
              </a:spcAft>
              <a:buFont typeface="Arial" panose="020B0604020202020204" pitchFamily="34" charset="0"/>
              <a:buChar char="•"/>
            </a:pPr>
            <a:endParaRPr lang="en-US" sz="3200" dirty="0">
              <a:solidFill>
                <a:schemeClr val="tx1"/>
              </a:solidFill>
              <a:latin typeface="+mn-lt"/>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34</a:t>
            </a:fld>
            <a:endParaRPr lang="en-US" altLang="en-US" dirty="0"/>
          </a:p>
        </p:txBody>
      </p:sp>
    </p:spTree>
    <p:extLst>
      <p:ext uri="{BB962C8B-B14F-4D97-AF65-F5344CB8AC3E}">
        <p14:creationId xmlns:p14="http://schemas.microsoft.com/office/powerpoint/2010/main" val="29682387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841" y="0"/>
            <a:ext cx="7886700" cy="737833"/>
          </a:xfrm>
        </p:spPr>
        <p:txBody>
          <a:bodyPr>
            <a:normAutofit/>
          </a:bodyPr>
          <a:lstStyle/>
          <a:p>
            <a:pPr algn="ctr"/>
            <a:r>
              <a:rPr lang="en-US" sz="3200" b="1" dirty="0">
                <a:solidFill>
                  <a:schemeClr val="accent1"/>
                </a:solidFill>
                <a:effectLst>
                  <a:outerShdw blurRad="38100" dist="38100" dir="2700000" algn="tl">
                    <a:srgbClr val="000000">
                      <a:alpha val="43137"/>
                    </a:srgbClr>
                  </a:outerShdw>
                </a:effectLst>
                <a:latin typeface="+mn-lt"/>
              </a:rPr>
              <a:t>Hydrogen Peroxide (H</a:t>
            </a:r>
            <a:r>
              <a:rPr lang="en-US" sz="3200" b="1" baseline="-25000" dirty="0">
                <a:solidFill>
                  <a:schemeClr val="accent1"/>
                </a:solidFill>
                <a:effectLst>
                  <a:outerShdw blurRad="38100" dist="38100" dir="2700000" algn="tl">
                    <a:srgbClr val="000000">
                      <a:alpha val="43137"/>
                    </a:srgbClr>
                  </a:outerShdw>
                </a:effectLst>
                <a:latin typeface="+mn-lt"/>
              </a:rPr>
              <a:t>2</a:t>
            </a:r>
            <a:r>
              <a:rPr lang="en-US" sz="3200" b="1" dirty="0">
                <a:solidFill>
                  <a:schemeClr val="accent1"/>
                </a:solidFill>
                <a:effectLst>
                  <a:outerShdw blurRad="38100" dist="38100" dir="2700000" algn="tl">
                    <a:srgbClr val="000000">
                      <a:alpha val="43137"/>
                    </a:srgbClr>
                  </a:outerShdw>
                </a:effectLst>
                <a:latin typeface="+mn-lt"/>
              </a:rPr>
              <a:t>O</a:t>
            </a:r>
            <a:r>
              <a:rPr lang="en-US" sz="3200" b="1" baseline="-25000" dirty="0">
                <a:solidFill>
                  <a:schemeClr val="accent1"/>
                </a:solidFill>
                <a:effectLst>
                  <a:outerShdw blurRad="38100" dist="38100" dir="2700000" algn="tl">
                    <a:srgbClr val="000000">
                      <a:alpha val="43137"/>
                    </a:srgbClr>
                  </a:outerShdw>
                </a:effectLst>
                <a:latin typeface="+mn-lt"/>
              </a:rPr>
              <a:t>2</a:t>
            </a:r>
            <a:r>
              <a:rPr lang="en-US" sz="3200" b="1" dirty="0">
                <a:solidFill>
                  <a:schemeClr val="accent1"/>
                </a:solidFill>
                <a:effectLst>
                  <a:outerShdw blurRad="38100" dist="38100" dir="2700000" algn="tl">
                    <a:srgbClr val="000000">
                      <a:alpha val="43137"/>
                    </a:srgbClr>
                  </a:outerShdw>
                </a:effectLst>
                <a:latin typeface="+mn-lt"/>
              </a:rPr>
              <a:t>)</a:t>
            </a:r>
            <a:endParaRPr lang="en-US" sz="2000" b="1" dirty="0">
              <a:solidFill>
                <a:schemeClr val="accent1"/>
              </a:solidFill>
              <a:effectLst>
                <a:outerShdw blurRad="38100" dist="38100" dir="2700000" algn="tl">
                  <a:srgbClr val="000000">
                    <a:alpha val="43137"/>
                  </a:srgbClr>
                </a:outerShdw>
              </a:effectLst>
              <a:latin typeface="+mn-lt"/>
            </a:endParaRPr>
          </a:p>
        </p:txBody>
      </p:sp>
      <p:sp>
        <p:nvSpPr>
          <p:cNvPr id="9" name="Text Placeholder 8"/>
          <p:cNvSpPr>
            <a:spLocks noGrp="1"/>
          </p:cNvSpPr>
          <p:nvPr>
            <p:ph type="body" idx="1"/>
          </p:nvPr>
        </p:nvSpPr>
        <p:spPr>
          <a:xfrm>
            <a:off x="505840" y="815654"/>
            <a:ext cx="3428622" cy="905390"/>
          </a:xfrm>
        </p:spPr>
        <p:txBody>
          <a:bodyPr anchor="ctr" anchorCtr="0">
            <a:normAutofit/>
          </a:bodyPr>
          <a:lstStyle/>
          <a:p>
            <a:pPr algn="ctr"/>
            <a:r>
              <a:rPr lang="en-US" sz="2400" dirty="0">
                <a:solidFill>
                  <a:schemeClr val="tx1"/>
                </a:solidFill>
              </a:rPr>
              <a:t>Pharmacy Grade </a:t>
            </a:r>
          </a:p>
          <a:p>
            <a:pPr algn="ctr"/>
            <a:r>
              <a:rPr lang="en-US" sz="2400" dirty="0">
                <a:solidFill>
                  <a:schemeClr val="tx1"/>
                </a:solidFill>
              </a:rPr>
              <a:t>3% Concentration</a:t>
            </a:r>
          </a:p>
        </p:txBody>
      </p:sp>
      <p:sp>
        <p:nvSpPr>
          <p:cNvPr id="11" name="Content Placeholder 10"/>
          <p:cNvSpPr>
            <a:spLocks noGrp="1"/>
          </p:cNvSpPr>
          <p:nvPr>
            <p:ph sz="half" idx="2"/>
          </p:nvPr>
        </p:nvSpPr>
        <p:spPr>
          <a:xfrm>
            <a:off x="5282119" y="4048076"/>
            <a:ext cx="3749040" cy="825482"/>
          </a:xfrm>
        </p:spPr>
        <p:txBody>
          <a:bodyPr/>
          <a:lstStyle/>
          <a:p>
            <a:pPr marL="0" indent="0">
              <a:buNone/>
            </a:pPr>
            <a:r>
              <a:rPr lang="en-US" sz="1800" dirty="0"/>
              <a:t>Same safety protocols as 12.5% NaOCl</a:t>
            </a:r>
          </a:p>
          <a:p>
            <a:pPr marL="0" indent="0">
              <a:buNone/>
            </a:pPr>
            <a:r>
              <a:rPr lang="en-US" sz="1800" dirty="0"/>
              <a:t>55 gallon drum &amp; </a:t>
            </a:r>
            <a:r>
              <a:rPr lang="en-US" sz="1800" dirty="0" err="1"/>
              <a:t>Stenner</a:t>
            </a:r>
            <a:r>
              <a:rPr lang="en-US" sz="1800" dirty="0"/>
              <a:t> pump</a:t>
            </a:r>
          </a:p>
        </p:txBody>
      </p:sp>
      <p:sp>
        <p:nvSpPr>
          <p:cNvPr id="10" name="Text Placeholder 9"/>
          <p:cNvSpPr>
            <a:spLocks noGrp="1"/>
          </p:cNvSpPr>
          <p:nvPr>
            <p:ph type="body" sz="quarter" idx="3"/>
          </p:nvPr>
        </p:nvSpPr>
        <p:spPr>
          <a:xfrm>
            <a:off x="5283886" y="835109"/>
            <a:ext cx="3445506" cy="905390"/>
          </a:xfrm>
        </p:spPr>
        <p:txBody>
          <a:bodyPr anchor="ctr" anchorCtr="0">
            <a:noAutofit/>
          </a:bodyPr>
          <a:lstStyle/>
          <a:p>
            <a:pPr algn="ctr"/>
            <a:r>
              <a:rPr lang="en-US" sz="2400" dirty="0">
                <a:solidFill>
                  <a:schemeClr val="tx1"/>
                </a:solidFill>
              </a:rPr>
              <a:t>Industrial Grade </a:t>
            </a:r>
          </a:p>
          <a:p>
            <a:pPr algn="ctr"/>
            <a:r>
              <a:rPr lang="en-US" sz="2400" dirty="0">
                <a:solidFill>
                  <a:schemeClr val="tx1"/>
                </a:solidFill>
              </a:rPr>
              <a:t>35% Concentration</a:t>
            </a:r>
          </a:p>
        </p:txBody>
      </p:sp>
      <p:pic>
        <p:nvPicPr>
          <p:cNvPr id="16" name="Picture 15" descr="STA71156.JPG"/>
          <p:cNvPicPr/>
          <p:nvPr/>
        </p:nvPicPr>
        <p:blipFill rotWithShape="1">
          <a:blip r:embed="rId2" cstate="print"/>
          <a:srcRect l="13240" t="16377" r="24565" b="2787"/>
          <a:stretch/>
        </p:blipFill>
        <p:spPr>
          <a:xfrm>
            <a:off x="5913970" y="1802177"/>
            <a:ext cx="2147637" cy="2093495"/>
          </a:xfrm>
          <a:prstGeom prst="rect">
            <a:avLst/>
          </a:prstGeom>
          <a:ln w="6350">
            <a:solidFill>
              <a:schemeClr val="tx1"/>
            </a:solidFill>
          </a:ln>
        </p:spPr>
      </p:pic>
      <p:sp>
        <p:nvSpPr>
          <p:cNvPr id="14" name="Right Arrow 13"/>
          <p:cNvSpPr/>
          <p:nvPr/>
        </p:nvSpPr>
        <p:spPr bwMode="auto">
          <a:xfrm>
            <a:off x="2762655" y="3176314"/>
            <a:ext cx="2425662" cy="1121229"/>
          </a:xfrm>
          <a:prstGeom prst="rightArrow">
            <a:avLst>
              <a:gd name="adj1" fmla="val 50000"/>
              <a:gd name="adj2" fmla="val 38724"/>
            </a:avLst>
          </a:prstGeom>
          <a:noFill/>
          <a:ln w="19050" cap="flat" cmpd="sng" algn="ctr">
            <a:solidFill>
              <a:schemeClr val="tx2"/>
            </a:solidFill>
            <a:prstDash val="solid"/>
            <a:round/>
            <a:headEnd type="none" w="sm" len="lg"/>
            <a:tailEnd type="none" w="sm" len="lg"/>
          </a:ln>
          <a:effectLst/>
        </p:spPr>
        <p:txBody>
          <a:bodyPr vert="horz" wrap="square" lIns="6858" tIns="34290" rIns="6858" bIns="34290" numCol="1" rtlCol="0" anchor="ctr" anchorCtr="0" compatLnSpc="1">
            <a:prstTxWarp prst="textNoShape">
              <a:avLst/>
            </a:prstTxWarp>
          </a:bodyPr>
          <a:lstStyle/>
          <a:p>
            <a:pPr algn="r" defTabSz="685783"/>
            <a:r>
              <a:rPr lang="en-US" sz="2000" dirty="0">
                <a:effectLst/>
                <a:latin typeface="Calibri" panose="020F0502020204030204" pitchFamily="34" charset="0"/>
              </a:rPr>
              <a:t>Feed Rate ~ 3 mg/L</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09" y="2006073"/>
            <a:ext cx="1019102" cy="2634916"/>
          </a:xfrm>
          <a:prstGeom prst="rect">
            <a:avLst/>
          </a:prstGeom>
        </p:spPr>
      </p:pic>
      <p:sp>
        <p:nvSpPr>
          <p:cNvPr id="22" name="Right Arrow 21"/>
          <p:cNvSpPr/>
          <p:nvPr/>
        </p:nvSpPr>
        <p:spPr bwMode="auto">
          <a:xfrm flipH="1">
            <a:off x="2091023" y="2032929"/>
            <a:ext cx="1926629" cy="1121229"/>
          </a:xfrm>
          <a:prstGeom prst="rightArrow">
            <a:avLst>
              <a:gd name="adj1" fmla="val 66096"/>
              <a:gd name="adj2" fmla="val 38724"/>
            </a:avLst>
          </a:prstGeom>
          <a:noFill/>
          <a:ln w="19050" cap="flat" cmpd="sng" algn="ctr">
            <a:solidFill>
              <a:schemeClr val="tx2"/>
            </a:solidFill>
            <a:prstDash val="solid"/>
            <a:round/>
            <a:headEnd type="none" w="sm" len="lg"/>
            <a:tailEnd type="none" w="sm" len="lg"/>
          </a:ln>
          <a:effectLst/>
        </p:spPr>
        <p:txBody>
          <a:bodyPr vert="horz" wrap="square" lIns="6858" tIns="34290" rIns="6858" bIns="34290" numCol="1" rtlCol="0" anchor="ctr" anchorCtr="0" compatLnSpc="1">
            <a:prstTxWarp prst="textNoShape">
              <a:avLst/>
            </a:prstTxWarp>
          </a:bodyPr>
          <a:lstStyle/>
          <a:p>
            <a:pPr algn="ctr" eaLnBrk="1" hangingPunct="1"/>
            <a:r>
              <a:rPr lang="en-US" sz="2000" dirty="0">
                <a:latin typeface="Calibri" panose="020F0502020204030204" pitchFamily="34" charset="0"/>
              </a:rPr>
              <a:t>3% solution = 30,000 mg/L</a:t>
            </a:r>
          </a:p>
        </p:txBody>
      </p:sp>
      <p:sp>
        <p:nvSpPr>
          <p:cNvPr id="12"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35</a:t>
            </a:fld>
            <a:endParaRPr lang="en-US" altLang="en-US" dirty="0"/>
          </a:p>
        </p:txBody>
      </p:sp>
    </p:spTree>
    <p:extLst>
      <p:ext uri="{BB962C8B-B14F-4D97-AF65-F5344CB8AC3E}">
        <p14:creationId xmlns:p14="http://schemas.microsoft.com/office/powerpoint/2010/main" val="7534869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76" name="Picture 68" descr="C:\Documents and Settings\PE.FRWA\My Documents\01-Hydrogen Peroxide\Pix\HydrogenPeroxideJarTest.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5382" y="2382"/>
            <a:ext cx="6855619" cy="5141119"/>
          </a:xfrm>
          <a:prstGeom prst="rect">
            <a:avLst/>
          </a:prstGeom>
          <a:noFill/>
          <a:extLst>
            <a:ext uri="{909E8E84-426E-40DD-AFC4-6F175D3DCCD1}">
              <a14:hiddenFill xmlns:a14="http://schemas.microsoft.com/office/drawing/2010/main">
                <a:solidFill>
                  <a:srgbClr val="FFFFFF"/>
                </a:solidFill>
              </a14:hiddenFill>
            </a:ext>
          </a:extLst>
        </p:spPr>
      </p:pic>
      <p:sp>
        <p:nvSpPr>
          <p:cNvPr id="631811" name="Rectangle 3"/>
          <p:cNvSpPr>
            <a:spLocks noGrp="1" noChangeArrowheads="1"/>
          </p:cNvSpPr>
          <p:nvPr>
            <p:ph type="title"/>
          </p:nvPr>
        </p:nvSpPr>
        <p:spPr>
          <a:xfrm>
            <a:off x="628650" y="273844"/>
            <a:ext cx="7886700" cy="835109"/>
          </a:xfrm>
        </p:spPr>
        <p:txBody>
          <a:bodyPr>
            <a:normAutofit/>
          </a:bodyPr>
          <a:lstStyle/>
          <a:p>
            <a:pPr algn="ctr"/>
            <a:r>
              <a:rPr lang="en-US" altLang="en-US" sz="3200" b="1" dirty="0">
                <a:solidFill>
                  <a:schemeClr val="accent1"/>
                </a:solidFill>
                <a:effectLst>
                  <a:outerShdw blurRad="38100" dist="38100" dir="2700000" algn="tl">
                    <a:srgbClr val="000000"/>
                  </a:outerShdw>
                </a:effectLst>
              </a:rPr>
              <a:t>Jar Testing Hydrogen Peroxide </a:t>
            </a:r>
          </a:p>
        </p:txBody>
      </p:sp>
      <p:sp>
        <p:nvSpPr>
          <p:cNvPr id="631812" name="Rectangle 4"/>
          <p:cNvSpPr>
            <a:spLocks noGrp="1" noChangeArrowheads="1"/>
          </p:cNvSpPr>
          <p:nvPr>
            <p:ph type="body" idx="1"/>
          </p:nvPr>
        </p:nvSpPr>
        <p:spPr>
          <a:xfrm>
            <a:off x="1343025" y="4467226"/>
            <a:ext cx="6172200" cy="346472"/>
          </a:xfrm>
        </p:spPr>
        <p:txBody>
          <a:bodyPr>
            <a:normAutofit fontScale="85000" lnSpcReduction="20000"/>
          </a:bodyPr>
          <a:lstStyle/>
          <a:p>
            <a:pPr>
              <a:lnSpc>
                <a:spcPct val="110000"/>
              </a:lnSpc>
              <a:buClr>
                <a:schemeClr val="tx1"/>
              </a:buClr>
              <a:buSzPct val="80000"/>
              <a:buFont typeface="Wingdings" panose="05000000000000000000" pitchFamily="2" charset="2"/>
              <a:buNone/>
            </a:pPr>
            <a:r>
              <a:rPr lang="en-US" altLang="en-US" dirty="0">
                <a:latin typeface="Calibri" panose="020F0502020204030204" pitchFamily="34" charset="0"/>
              </a:rPr>
              <a:t>May 2012</a:t>
            </a:r>
          </a:p>
        </p:txBody>
      </p:sp>
      <p:sp>
        <p:nvSpPr>
          <p:cNvPr id="68"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36</a:t>
            </a:fld>
            <a:endParaRPr lang="en-US" altLang="en-US" dirty="0"/>
          </a:p>
        </p:txBody>
      </p:sp>
    </p:spTree>
    <p:extLst>
      <p:ext uri="{BB962C8B-B14F-4D97-AF65-F5344CB8AC3E}">
        <p14:creationId xmlns:p14="http://schemas.microsoft.com/office/powerpoint/2010/main" val="2707023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0756" y="195385"/>
            <a:ext cx="7122488" cy="857250"/>
          </a:xfrm>
        </p:spPr>
        <p:txBody>
          <a:bodyPr>
            <a:normAutofit/>
          </a:bodyPr>
          <a:lstStyle/>
          <a:p>
            <a:pPr algn="ctr"/>
            <a:r>
              <a:rPr lang="en-US" sz="3200" b="1" dirty="0">
                <a:solidFill>
                  <a:schemeClr val="accent1"/>
                </a:solidFill>
                <a:effectLst>
                  <a:outerShdw blurRad="38100" dist="38100" dir="2700000" algn="tl">
                    <a:srgbClr val="000000">
                      <a:alpha val="43137"/>
                    </a:srgbClr>
                  </a:outerShdw>
                </a:effectLst>
              </a:rPr>
              <a:t>Hydrogen Peroxide (H</a:t>
            </a:r>
            <a:r>
              <a:rPr lang="en-US" sz="3200" b="1" baseline="-25000" dirty="0">
                <a:solidFill>
                  <a:schemeClr val="accent1"/>
                </a:solidFill>
                <a:effectLst>
                  <a:outerShdw blurRad="38100" dist="38100" dir="2700000" algn="tl">
                    <a:srgbClr val="000000">
                      <a:alpha val="43137"/>
                    </a:srgbClr>
                  </a:outerShdw>
                </a:effectLst>
              </a:rPr>
              <a:t>2</a:t>
            </a:r>
            <a:r>
              <a:rPr lang="en-US" sz="3200" b="1" dirty="0">
                <a:solidFill>
                  <a:schemeClr val="accent1"/>
                </a:solidFill>
                <a:effectLst>
                  <a:outerShdw blurRad="38100" dist="38100" dir="2700000" algn="tl">
                    <a:srgbClr val="000000">
                      <a:alpha val="43137"/>
                    </a:srgbClr>
                  </a:outerShdw>
                </a:effectLst>
              </a:rPr>
              <a:t>O</a:t>
            </a:r>
            <a:r>
              <a:rPr lang="en-US" sz="3200" b="1" baseline="-25000" dirty="0">
                <a:solidFill>
                  <a:schemeClr val="accent1"/>
                </a:solidFill>
                <a:effectLst>
                  <a:outerShdw blurRad="38100" dist="38100" dir="2700000" algn="tl">
                    <a:srgbClr val="000000">
                      <a:alpha val="43137"/>
                    </a:srgbClr>
                  </a:outerShdw>
                </a:effectLst>
              </a:rPr>
              <a:t>2</a:t>
            </a:r>
            <a:r>
              <a:rPr lang="en-US" sz="3200" b="1" dirty="0">
                <a:solidFill>
                  <a:schemeClr val="accent1"/>
                </a:solidFill>
                <a:effectLst>
                  <a:outerShdw blurRad="38100" dist="38100" dir="2700000" algn="tl">
                    <a:srgbClr val="000000">
                      <a:alpha val="43137"/>
                    </a:srgbClr>
                  </a:outerShdw>
                </a:effectLst>
              </a:rPr>
              <a:t>)</a:t>
            </a:r>
            <a:endParaRPr lang="en-US" sz="2000" b="1" dirty="0">
              <a:solidFill>
                <a:schemeClr val="accent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690664" y="1079770"/>
            <a:ext cx="8008167" cy="3950704"/>
          </a:xfrm>
        </p:spPr>
        <p:txBody>
          <a:bodyPr>
            <a:normAutofit/>
          </a:bodyPr>
          <a:lstStyle/>
          <a:p>
            <a:pPr marL="0" indent="0">
              <a:buNone/>
            </a:pPr>
            <a:r>
              <a:rPr lang="en-US" sz="2400" b="1" dirty="0">
                <a:solidFill>
                  <a:schemeClr val="tx1"/>
                </a:solidFill>
                <a:latin typeface="Calibri" panose="020F0502020204030204" pitchFamily="34" charset="0"/>
              </a:rPr>
              <a:t>H</a:t>
            </a:r>
            <a:r>
              <a:rPr lang="en-US" sz="2400" b="1" baseline="-25000" dirty="0">
                <a:solidFill>
                  <a:schemeClr val="tx1"/>
                </a:solidFill>
                <a:latin typeface="Calibri" panose="020F0502020204030204" pitchFamily="34" charset="0"/>
              </a:rPr>
              <a:t>2</a:t>
            </a:r>
            <a:r>
              <a:rPr lang="en-US" sz="2400" b="1" dirty="0">
                <a:solidFill>
                  <a:schemeClr val="tx1"/>
                </a:solidFill>
                <a:latin typeface="Calibri" panose="020F0502020204030204" pitchFamily="34" charset="0"/>
              </a:rPr>
              <a:t>O</a:t>
            </a:r>
            <a:r>
              <a:rPr lang="en-US" sz="2400" b="1" baseline="-25000" dirty="0">
                <a:solidFill>
                  <a:schemeClr val="tx1"/>
                </a:solidFill>
                <a:latin typeface="Calibri" panose="020F0502020204030204" pitchFamily="34" charset="0"/>
              </a:rPr>
              <a:t>2</a:t>
            </a:r>
            <a:r>
              <a:rPr lang="en-US" sz="2400" b="1" dirty="0">
                <a:solidFill>
                  <a:schemeClr val="tx1"/>
                </a:solidFill>
                <a:latin typeface="Calibri" panose="020F0502020204030204" pitchFamily="34" charset="0"/>
              </a:rPr>
              <a:t> is a Preoxidant </a:t>
            </a:r>
          </a:p>
          <a:p>
            <a:r>
              <a:rPr lang="en-US" sz="2400" dirty="0">
                <a:solidFill>
                  <a:schemeClr val="tx1"/>
                </a:solidFill>
              </a:rPr>
              <a:t>Chemically Oxidizes (Reduces) Impurities</a:t>
            </a:r>
          </a:p>
          <a:p>
            <a:pPr lvl="1"/>
            <a:r>
              <a:rPr lang="en-US" sz="2000" dirty="0">
                <a:solidFill>
                  <a:schemeClr val="tx1"/>
                </a:solidFill>
              </a:rPr>
              <a:t>Iron, Sulfur, Organics, Tannins &amp; TOC – all contribute to color, odor, and taste</a:t>
            </a:r>
          </a:p>
          <a:p>
            <a:r>
              <a:rPr lang="en-US" sz="2400" dirty="0">
                <a:solidFill>
                  <a:schemeClr val="tx1"/>
                </a:solidFill>
                <a:latin typeface="Calibri" panose="020F0502020204030204" pitchFamily="34" charset="0"/>
              </a:rPr>
              <a:t>Lowers chlorine demand = lowers DBPs</a:t>
            </a:r>
          </a:p>
          <a:p>
            <a:r>
              <a:rPr lang="en-US" sz="2400" dirty="0">
                <a:solidFill>
                  <a:schemeClr val="tx1"/>
                </a:solidFill>
                <a:latin typeface="Calibri" panose="020F0502020204030204" pitchFamily="34" charset="0"/>
              </a:rPr>
              <a:t>Installed Costs under </a:t>
            </a:r>
            <a:r>
              <a:rPr lang="en-US" sz="2400" b="1" dirty="0">
                <a:solidFill>
                  <a:schemeClr val="tx1"/>
                </a:solidFill>
                <a:latin typeface="Calibri" panose="020F0502020204030204" pitchFamily="34" charset="0"/>
              </a:rPr>
              <a:t>$1,000</a:t>
            </a:r>
          </a:p>
          <a:p>
            <a:pPr lvl="1"/>
            <a:r>
              <a:rPr lang="en-US" sz="2000" dirty="0">
                <a:solidFill>
                  <a:schemeClr val="tx1"/>
                </a:solidFill>
                <a:latin typeface="Calibri" panose="020F0502020204030204" pitchFamily="34" charset="0"/>
              </a:rPr>
              <a:t>easy to install</a:t>
            </a:r>
          </a:p>
          <a:p>
            <a:r>
              <a:rPr lang="en-US" sz="2400" dirty="0">
                <a:solidFill>
                  <a:schemeClr val="tx1"/>
                </a:solidFill>
                <a:latin typeface="Calibri" panose="020F0502020204030204" pitchFamily="34" charset="0"/>
              </a:rPr>
              <a:t>Treatment cost is about </a:t>
            </a:r>
            <a:r>
              <a:rPr lang="en-US" sz="2400" b="1" dirty="0">
                <a:solidFill>
                  <a:schemeClr val="tx1"/>
                </a:solidFill>
                <a:latin typeface="Calibri" panose="020F0502020204030204" pitchFamily="34" charset="0"/>
              </a:rPr>
              <a:t>5</a:t>
            </a:r>
            <a:r>
              <a:rPr lang="en-US" sz="2400" b="1" dirty="0">
                <a:solidFill>
                  <a:schemeClr val="tx1"/>
                </a:solidFill>
                <a:latin typeface="Calibri" panose="020F0502020204030204" pitchFamily="34" charset="0"/>
                <a:cs typeface="Andalus" panose="02020603050405020304" pitchFamily="18" charset="-78"/>
              </a:rPr>
              <a:t>¢</a:t>
            </a:r>
            <a:r>
              <a:rPr lang="en-US" sz="2400" b="1" dirty="0">
                <a:solidFill>
                  <a:schemeClr val="tx1"/>
                </a:solidFill>
                <a:latin typeface="Calibri" panose="020F0502020204030204" pitchFamily="34" charset="0"/>
              </a:rPr>
              <a:t> / 1,000 gal </a:t>
            </a:r>
            <a:r>
              <a:rPr lang="en-US" sz="2400" dirty="0">
                <a:solidFill>
                  <a:schemeClr val="tx1"/>
                </a:solidFill>
                <a:latin typeface="Calibri" panose="020F0502020204030204" pitchFamily="34" charset="0"/>
              </a:rPr>
              <a:t>treated </a:t>
            </a:r>
          </a:p>
          <a:p>
            <a:pPr lvl="1"/>
            <a:r>
              <a:rPr lang="en-US" sz="2000" dirty="0">
                <a:solidFill>
                  <a:schemeClr val="tx1"/>
                </a:solidFill>
                <a:latin typeface="Calibri" panose="020F0502020204030204" pitchFamily="34" charset="0"/>
              </a:rPr>
              <a:t>Reduces chlorine usage by 50% </a:t>
            </a:r>
          </a:p>
          <a:p>
            <a:endParaRPr lang="en-US" sz="2400" dirty="0">
              <a:solidFill>
                <a:schemeClr val="tx1"/>
              </a:solidFill>
              <a:latin typeface="Calibri" panose="020F0502020204030204" pitchFamily="34" charset="0"/>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37</a:t>
            </a:fld>
            <a:endParaRPr lang="en-US" altLang="en-US" dirty="0"/>
          </a:p>
        </p:txBody>
      </p:sp>
    </p:spTree>
    <p:extLst>
      <p:ext uri="{BB962C8B-B14F-4D97-AF65-F5344CB8AC3E}">
        <p14:creationId xmlns:p14="http://schemas.microsoft.com/office/powerpoint/2010/main" val="7212912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8130" y="147386"/>
            <a:ext cx="5915025" cy="634378"/>
          </a:xfrm>
        </p:spPr>
        <p:txBody>
          <a:bodyPr>
            <a:normAutofit/>
          </a:bodyPr>
          <a:lstStyle/>
          <a:p>
            <a:pPr algn="ctr"/>
            <a:r>
              <a:rPr lang="en-US" sz="3200" b="1" dirty="0">
                <a:solidFill>
                  <a:schemeClr val="accent1"/>
                </a:solidFill>
                <a:effectLst>
                  <a:outerShdw blurRad="38100" dist="38100" dir="2700000" algn="tl">
                    <a:srgbClr val="000000">
                      <a:alpha val="43137"/>
                    </a:srgbClr>
                  </a:outerShdw>
                </a:effectLst>
              </a:rPr>
              <a:t>Hydrogen Peroxide (H</a:t>
            </a:r>
            <a:r>
              <a:rPr lang="en-US" sz="3200" b="1" baseline="-25000" dirty="0">
                <a:solidFill>
                  <a:schemeClr val="accent1"/>
                </a:solidFill>
                <a:effectLst>
                  <a:outerShdw blurRad="38100" dist="38100" dir="2700000" algn="tl">
                    <a:srgbClr val="000000">
                      <a:alpha val="43137"/>
                    </a:srgbClr>
                  </a:outerShdw>
                </a:effectLst>
              </a:rPr>
              <a:t>2</a:t>
            </a:r>
            <a:r>
              <a:rPr lang="en-US" sz="3200" b="1" dirty="0">
                <a:solidFill>
                  <a:schemeClr val="accent1"/>
                </a:solidFill>
                <a:effectLst>
                  <a:outerShdw blurRad="38100" dist="38100" dir="2700000" algn="tl">
                    <a:srgbClr val="000000">
                      <a:alpha val="43137"/>
                    </a:srgbClr>
                  </a:outerShdw>
                </a:effectLst>
              </a:rPr>
              <a:t>O</a:t>
            </a:r>
            <a:r>
              <a:rPr lang="en-US" sz="3200" b="1" baseline="-25000" dirty="0">
                <a:solidFill>
                  <a:schemeClr val="accent1"/>
                </a:solidFill>
                <a:effectLst>
                  <a:outerShdw blurRad="38100" dist="38100" dir="2700000" algn="tl">
                    <a:srgbClr val="000000">
                      <a:alpha val="43137"/>
                    </a:srgbClr>
                  </a:outerShdw>
                </a:effectLst>
              </a:rPr>
              <a:t>2</a:t>
            </a:r>
            <a:r>
              <a:rPr lang="en-US" sz="3200" b="1" dirty="0">
                <a:solidFill>
                  <a:schemeClr val="accent1"/>
                </a:solidFill>
                <a:effectLst>
                  <a:outerShdw blurRad="38100" dist="38100" dir="2700000" algn="tl">
                    <a:srgbClr val="000000">
                      <a:alpha val="43137"/>
                    </a:srgbClr>
                  </a:outerShdw>
                </a:effectLst>
              </a:rPr>
              <a:t>)</a:t>
            </a:r>
          </a:p>
        </p:txBody>
      </p:sp>
      <p:sp>
        <p:nvSpPr>
          <p:cNvPr id="4" name="Text Placeholder 3"/>
          <p:cNvSpPr>
            <a:spLocks noGrp="1"/>
          </p:cNvSpPr>
          <p:nvPr>
            <p:ph type="body" idx="1"/>
          </p:nvPr>
        </p:nvSpPr>
        <p:spPr>
          <a:xfrm>
            <a:off x="720735" y="755362"/>
            <a:ext cx="2901553" cy="617934"/>
          </a:xfrm>
        </p:spPr>
        <p:txBody>
          <a:bodyPr anchor="ctr" anchorCtr="0">
            <a:normAutofit/>
          </a:bodyPr>
          <a:lstStyle/>
          <a:p>
            <a:pPr algn="ctr"/>
            <a:r>
              <a:rPr lang="en-US" sz="2800" b="1" dirty="0">
                <a:solidFill>
                  <a:schemeClr val="tx1"/>
                </a:solidFill>
              </a:rPr>
              <a:t>Advantages</a:t>
            </a:r>
          </a:p>
        </p:txBody>
      </p:sp>
      <p:sp>
        <p:nvSpPr>
          <p:cNvPr id="5" name="Content Placeholder 4"/>
          <p:cNvSpPr>
            <a:spLocks noGrp="1"/>
          </p:cNvSpPr>
          <p:nvPr>
            <p:ph sz="half" idx="2"/>
          </p:nvPr>
        </p:nvSpPr>
        <p:spPr>
          <a:xfrm>
            <a:off x="612844" y="1375154"/>
            <a:ext cx="3904390" cy="3572404"/>
          </a:xfrm>
        </p:spPr>
        <p:txBody>
          <a:bodyPr>
            <a:normAutofit/>
          </a:bodyPr>
          <a:lstStyle/>
          <a:p>
            <a:pPr>
              <a:buFont typeface="Wingdings" panose="05000000000000000000" pitchFamily="2" charset="2"/>
              <a:buChar char="§"/>
            </a:pPr>
            <a:r>
              <a:rPr lang="en-US" sz="1800" dirty="0">
                <a:solidFill>
                  <a:schemeClr val="tx1"/>
                </a:solidFill>
              </a:rPr>
              <a:t>Controllable process </a:t>
            </a:r>
          </a:p>
          <a:p>
            <a:pPr>
              <a:buFont typeface="Wingdings" panose="05000000000000000000" pitchFamily="2" charset="2"/>
              <a:buChar char="§"/>
            </a:pPr>
            <a:r>
              <a:rPr lang="en-US" sz="1800" dirty="0">
                <a:solidFill>
                  <a:schemeClr val="tx1"/>
                </a:solidFill>
              </a:rPr>
              <a:t>Inexpensive capital installation</a:t>
            </a:r>
          </a:p>
          <a:p>
            <a:pPr>
              <a:buFont typeface="Wingdings" panose="05000000000000000000" pitchFamily="2" charset="2"/>
              <a:buChar char="§"/>
            </a:pPr>
            <a:r>
              <a:rPr lang="en-US" sz="1800" dirty="0">
                <a:solidFill>
                  <a:schemeClr val="tx1"/>
                </a:solidFill>
              </a:rPr>
              <a:t>Inexpensive chemical cost</a:t>
            </a:r>
          </a:p>
          <a:p>
            <a:pPr>
              <a:buFont typeface="Wingdings" panose="05000000000000000000" pitchFamily="2" charset="2"/>
              <a:buChar char="§"/>
            </a:pPr>
            <a:r>
              <a:rPr lang="en-US" sz="1800" dirty="0">
                <a:solidFill>
                  <a:schemeClr val="tx1"/>
                </a:solidFill>
              </a:rPr>
              <a:t>Reduces ORGANIC color, odor &amp; taste</a:t>
            </a:r>
          </a:p>
          <a:p>
            <a:pPr>
              <a:buFont typeface="Wingdings" panose="05000000000000000000" pitchFamily="2" charset="2"/>
              <a:buChar char="§"/>
            </a:pPr>
            <a:r>
              <a:rPr lang="en-US" sz="1800" dirty="0">
                <a:solidFill>
                  <a:schemeClr val="tx1"/>
                </a:solidFill>
              </a:rPr>
              <a:t>Operation easy to understand &amp; monitor</a:t>
            </a:r>
          </a:p>
          <a:p>
            <a:r>
              <a:rPr lang="en-US" sz="1800" dirty="0">
                <a:solidFill>
                  <a:schemeClr val="tx1"/>
                </a:solidFill>
              </a:rPr>
              <a:t>Long shelf life </a:t>
            </a:r>
          </a:p>
          <a:p>
            <a:pPr lvl="1"/>
            <a:r>
              <a:rPr lang="en-US" sz="1500" dirty="0">
                <a:solidFill>
                  <a:schemeClr val="tx1"/>
                </a:solidFill>
              </a:rPr>
              <a:t>does not off gas </a:t>
            </a:r>
          </a:p>
          <a:p>
            <a:r>
              <a:rPr lang="en-US" sz="1800" dirty="0">
                <a:solidFill>
                  <a:schemeClr val="tx1"/>
                </a:solidFill>
              </a:rPr>
              <a:t>NO residuals </a:t>
            </a:r>
          </a:p>
          <a:p>
            <a:pPr lvl="1"/>
            <a:r>
              <a:rPr lang="en-US" sz="1500" dirty="0">
                <a:solidFill>
                  <a:schemeClr val="tx1"/>
                </a:solidFill>
                <a:effectLst>
                  <a:outerShdw blurRad="38100" dist="38100" dir="2700000" algn="tl">
                    <a:srgbClr val="000000"/>
                  </a:outerShdw>
                </a:effectLst>
              </a:rPr>
              <a:t>only </a:t>
            </a:r>
            <a:r>
              <a:rPr lang="en-US" sz="1500" dirty="0">
                <a:solidFill>
                  <a:schemeClr val="tx1"/>
                </a:solidFill>
              </a:rPr>
              <a:t>H</a:t>
            </a:r>
            <a:r>
              <a:rPr lang="en-US" sz="1500" baseline="-25000" dirty="0">
                <a:solidFill>
                  <a:schemeClr val="tx1"/>
                </a:solidFill>
              </a:rPr>
              <a:t>2</a:t>
            </a:r>
            <a:r>
              <a:rPr lang="en-US" sz="1500" dirty="0">
                <a:solidFill>
                  <a:schemeClr val="tx1"/>
                </a:solidFill>
              </a:rPr>
              <a:t>O &amp; Oxygen  </a:t>
            </a:r>
          </a:p>
        </p:txBody>
      </p:sp>
      <p:sp>
        <p:nvSpPr>
          <p:cNvPr id="6" name="Text Placeholder 5"/>
          <p:cNvSpPr>
            <a:spLocks noGrp="1"/>
          </p:cNvSpPr>
          <p:nvPr>
            <p:ph type="body" sz="quarter" idx="3"/>
          </p:nvPr>
        </p:nvSpPr>
        <p:spPr>
          <a:xfrm>
            <a:off x="5042880" y="774818"/>
            <a:ext cx="2915841" cy="617934"/>
          </a:xfrm>
        </p:spPr>
        <p:txBody>
          <a:bodyPr anchor="ctr" anchorCtr="0"/>
          <a:lstStyle/>
          <a:p>
            <a:pPr algn="ctr"/>
            <a:r>
              <a:rPr lang="en-US" sz="2800" b="1" dirty="0">
                <a:solidFill>
                  <a:schemeClr val="tx1"/>
                </a:solidFill>
              </a:rPr>
              <a:t>Disadvantages</a:t>
            </a:r>
          </a:p>
        </p:txBody>
      </p:sp>
      <p:sp>
        <p:nvSpPr>
          <p:cNvPr id="12" name="Content Placeholder 11"/>
          <p:cNvSpPr>
            <a:spLocks noGrp="1"/>
          </p:cNvSpPr>
          <p:nvPr>
            <p:ph sz="quarter" idx="4"/>
          </p:nvPr>
        </p:nvSpPr>
        <p:spPr>
          <a:xfrm>
            <a:off x="4614863" y="1375154"/>
            <a:ext cx="4315128" cy="3488676"/>
          </a:xfrm>
        </p:spPr>
        <p:txBody>
          <a:bodyPr>
            <a:normAutofit/>
          </a:bodyPr>
          <a:lstStyle/>
          <a:p>
            <a:pPr>
              <a:buFont typeface="Wingdings" panose="05000000000000000000" pitchFamily="2" charset="2"/>
              <a:buChar char="§"/>
            </a:pPr>
            <a:r>
              <a:rPr lang="en-US" sz="1800" dirty="0">
                <a:solidFill>
                  <a:schemeClr val="tx1"/>
                </a:solidFill>
              </a:rPr>
              <a:t>Reaction / Contact Times 15-20 minutes</a:t>
            </a:r>
          </a:p>
          <a:p>
            <a:pPr>
              <a:buFont typeface="Wingdings" panose="05000000000000000000" pitchFamily="2" charset="2"/>
              <a:buChar char="§"/>
            </a:pPr>
            <a:r>
              <a:rPr lang="en-US" sz="1800" dirty="0">
                <a:solidFill>
                  <a:schemeClr val="tx1"/>
                </a:solidFill>
              </a:rPr>
              <a:t>Incomplete oxidation</a:t>
            </a:r>
          </a:p>
          <a:p>
            <a:pPr>
              <a:buFont typeface="Wingdings" panose="05000000000000000000" pitchFamily="2" charset="2"/>
              <a:buChar char="§"/>
            </a:pPr>
            <a:r>
              <a:rPr lang="en-US" sz="1800" dirty="0">
                <a:solidFill>
                  <a:schemeClr val="tx1"/>
                </a:solidFill>
              </a:rPr>
              <a:t>Dechlorinating agent</a:t>
            </a:r>
          </a:p>
          <a:p>
            <a:pPr>
              <a:buFont typeface="Wingdings" panose="05000000000000000000" pitchFamily="2" charset="2"/>
              <a:buChar char="§"/>
            </a:pPr>
            <a:r>
              <a:rPr lang="en-US" sz="1800" dirty="0">
                <a:solidFill>
                  <a:schemeClr val="tx1"/>
                </a:solidFill>
              </a:rPr>
              <a:t>Does not reduce INORGANIC color, odor &amp; taste</a:t>
            </a:r>
          </a:p>
          <a:p>
            <a:pPr>
              <a:buFont typeface="Wingdings" panose="05000000000000000000" pitchFamily="2" charset="2"/>
              <a:buChar char="§"/>
            </a:pPr>
            <a:r>
              <a:rPr lang="en-US" sz="1800" dirty="0">
                <a:solidFill>
                  <a:schemeClr val="tx1"/>
                </a:solidFill>
              </a:rPr>
              <a:t>Must be jar tested</a:t>
            </a:r>
          </a:p>
          <a:p>
            <a:pPr>
              <a:buFont typeface="Wingdings" panose="05000000000000000000" pitchFamily="2" charset="2"/>
              <a:buChar char="§"/>
            </a:pPr>
            <a:r>
              <a:rPr lang="en-US" sz="1800" dirty="0">
                <a:solidFill>
                  <a:schemeClr val="tx1"/>
                </a:solidFill>
              </a:rPr>
              <a:t>Turbidity – requires filtration</a:t>
            </a:r>
          </a:p>
          <a:p>
            <a:pPr>
              <a:buFont typeface="Wingdings" panose="05000000000000000000" pitchFamily="2" charset="2"/>
              <a:buChar char="§"/>
            </a:pPr>
            <a:r>
              <a:rPr lang="en-US" sz="1800" dirty="0">
                <a:solidFill>
                  <a:schemeClr val="tx1"/>
                </a:solidFill>
              </a:rPr>
              <a:t>No direct sunlight </a:t>
            </a:r>
          </a:p>
        </p:txBody>
      </p:sp>
      <p:sp>
        <p:nvSpPr>
          <p:cNvPr id="9"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38</a:t>
            </a:fld>
            <a:endParaRPr lang="en-US" altLang="en-US" dirty="0"/>
          </a:p>
        </p:txBody>
      </p:sp>
    </p:spTree>
    <p:extLst>
      <p:ext uri="{BB962C8B-B14F-4D97-AF65-F5344CB8AC3E}">
        <p14:creationId xmlns:p14="http://schemas.microsoft.com/office/powerpoint/2010/main" val="29473321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5489" y="253314"/>
            <a:ext cx="7355952" cy="851586"/>
          </a:xfrm>
        </p:spPr>
        <p:txBody>
          <a:bodyPr>
            <a:normAutofit/>
          </a:bodyPr>
          <a:lstStyle/>
          <a:p>
            <a:pPr algn="ctr"/>
            <a:r>
              <a:rPr lang="en-US" sz="3000" b="1" dirty="0">
                <a:solidFill>
                  <a:srgbClr val="FFFF00"/>
                </a:solidFill>
                <a:effectLst>
                  <a:outerShdw blurRad="38100" dist="38100" dir="2700000" algn="tl">
                    <a:srgbClr val="000000"/>
                  </a:outerShdw>
                </a:effectLst>
                <a:latin typeface="Calibri" panose="020F0502020204030204" pitchFamily="34" charset="0"/>
              </a:rPr>
              <a:t>Hydrogen Peroxide Vendors </a:t>
            </a:r>
            <a:br>
              <a:rPr lang="en-US" sz="3000" b="1" dirty="0">
                <a:solidFill>
                  <a:srgbClr val="FFFF00"/>
                </a:solidFill>
                <a:effectLst>
                  <a:outerShdw blurRad="38100" dist="38100" dir="2700000" algn="tl">
                    <a:srgbClr val="000000"/>
                  </a:outerShdw>
                </a:effectLst>
                <a:latin typeface="Calibri" panose="020F0502020204030204" pitchFamily="34" charset="0"/>
              </a:rPr>
            </a:br>
            <a:r>
              <a:rPr lang="en-US" sz="2100" b="1" dirty="0">
                <a:solidFill>
                  <a:srgbClr val="FFFF00"/>
                </a:solidFill>
                <a:effectLst>
                  <a:outerShdw blurRad="38100" dist="38100" dir="2700000" algn="tl">
                    <a:srgbClr val="000000"/>
                  </a:outerShdw>
                </a:effectLst>
                <a:latin typeface="Calibri" panose="020F0502020204030204" pitchFamily="34" charset="0"/>
              </a:rPr>
              <a:t>(H</a:t>
            </a:r>
            <a:r>
              <a:rPr lang="en-US" sz="2100" b="1" baseline="-25000" dirty="0">
                <a:solidFill>
                  <a:srgbClr val="FFFF00"/>
                </a:solidFill>
                <a:effectLst>
                  <a:outerShdw blurRad="38100" dist="38100" dir="2700000" algn="tl">
                    <a:srgbClr val="000000"/>
                  </a:outerShdw>
                </a:effectLst>
                <a:latin typeface="Calibri" panose="020F0502020204030204" pitchFamily="34" charset="0"/>
              </a:rPr>
              <a:t>2</a:t>
            </a:r>
            <a:r>
              <a:rPr lang="en-US" sz="2100" b="1" dirty="0">
                <a:solidFill>
                  <a:srgbClr val="FFFF00"/>
                </a:solidFill>
                <a:effectLst>
                  <a:outerShdw blurRad="38100" dist="38100" dir="2700000" algn="tl">
                    <a:srgbClr val="000000"/>
                  </a:outerShdw>
                </a:effectLst>
                <a:latin typeface="Calibri" panose="020F0502020204030204" pitchFamily="34" charset="0"/>
              </a:rPr>
              <a:t>O</a:t>
            </a:r>
            <a:r>
              <a:rPr lang="en-US" sz="2100" b="1" baseline="-25000" dirty="0">
                <a:solidFill>
                  <a:srgbClr val="FFFF00"/>
                </a:solidFill>
                <a:effectLst>
                  <a:outerShdw blurRad="38100" dist="38100" dir="2700000" algn="tl">
                    <a:srgbClr val="000000"/>
                  </a:outerShdw>
                </a:effectLst>
                <a:latin typeface="Calibri" panose="020F0502020204030204" pitchFamily="34" charset="0"/>
              </a:rPr>
              <a:t>2</a:t>
            </a:r>
            <a:r>
              <a:rPr lang="en-US" sz="2100" b="1" dirty="0">
                <a:solidFill>
                  <a:srgbClr val="FFFF00"/>
                </a:solidFill>
                <a:effectLst>
                  <a:outerShdw blurRad="38100" dist="38100" dir="2700000" algn="tl">
                    <a:srgbClr val="000000"/>
                  </a:outerShdw>
                </a:effectLst>
                <a:latin typeface="Calibri" panose="020F0502020204030204" pitchFamily="34" charset="0"/>
              </a:rPr>
              <a:t>)</a:t>
            </a:r>
          </a:p>
        </p:txBody>
      </p:sp>
      <p:sp>
        <p:nvSpPr>
          <p:cNvPr id="5" name="Content Placeholder 4"/>
          <p:cNvSpPr>
            <a:spLocks noGrp="1"/>
          </p:cNvSpPr>
          <p:nvPr>
            <p:ph idx="1"/>
          </p:nvPr>
        </p:nvSpPr>
        <p:spPr>
          <a:xfrm>
            <a:off x="330740" y="1238250"/>
            <a:ext cx="4927060" cy="3676650"/>
          </a:xfrm>
        </p:spPr>
        <p:txBody>
          <a:bodyPr>
            <a:normAutofit/>
          </a:bodyPr>
          <a:lstStyle/>
          <a:p>
            <a:pPr marL="0" indent="0">
              <a:buNone/>
            </a:pPr>
            <a:r>
              <a:rPr lang="en-US" sz="2000" b="1" dirty="0"/>
              <a:t>Dave Symonds &amp; Associates, Inc.</a:t>
            </a:r>
          </a:p>
          <a:p>
            <a:pPr marL="0" indent="0">
              <a:buNone/>
            </a:pPr>
            <a:r>
              <a:rPr lang="en-US" sz="2000" dirty="0"/>
              <a:t>Leesburg FL 34788 </a:t>
            </a:r>
          </a:p>
          <a:p>
            <a:pPr marL="0" indent="0">
              <a:buNone/>
            </a:pPr>
            <a:r>
              <a:rPr lang="en-US" sz="2000" dirty="0"/>
              <a:t>800-226-0340</a:t>
            </a:r>
          </a:p>
          <a:p>
            <a:pPr marL="0" indent="0">
              <a:buNone/>
            </a:pPr>
            <a:r>
              <a:rPr lang="en-US" sz="2000" dirty="0"/>
              <a:t>dsymonds@embarqmail.com </a:t>
            </a:r>
          </a:p>
          <a:p>
            <a:pPr marL="0" indent="0">
              <a:buNone/>
            </a:pPr>
            <a:endParaRPr lang="en-US" sz="2000" dirty="0"/>
          </a:p>
          <a:p>
            <a:pPr marL="0" indent="0">
              <a:buNone/>
            </a:pPr>
            <a:r>
              <a:rPr lang="en-US" sz="2000" b="1" dirty="0"/>
              <a:t>The Dumont Company, Inc.</a:t>
            </a:r>
          </a:p>
          <a:p>
            <a:pPr marL="0" indent="0">
              <a:buNone/>
            </a:pPr>
            <a:r>
              <a:rPr lang="en-US" sz="2000" dirty="0"/>
              <a:t>Oviedo, Florida 32765</a:t>
            </a:r>
          </a:p>
          <a:p>
            <a:pPr marL="0" indent="0">
              <a:buNone/>
            </a:pPr>
            <a:r>
              <a:rPr lang="en-US" sz="2000" dirty="0"/>
              <a:t>800-330-1369</a:t>
            </a:r>
          </a:p>
          <a:p>
            <a:pPr marL="0" indent="0">
              <a:buNone/>
            </a:pPr>
            <a:r>
              <a:rPr lang="en-US" sz="2000" dirty="0"/>
              <a:t>ron.cartwright@dumontchemicals.com</a:t>
            </a:r>
          </a:p>
        </p:txBody>
      </p:sp>
      <p:sp>
        <p:nvSpPr>
          <p:cNvPr id="2" name="Rectangle 1"/>
          <p:cNvSpPr/>
          <p:nvPr/>
        </p:nvSpPr>
        <p:spPr>
          <a:xfrm>
            <a:off x="4667249" y="1250299"/>
            <a:ext cx="4214103" cy="366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algn="l">
              <a:spcBef>
                <a:spcPct val="20000"/>
              </a:spcBef>
            </a:pPr>
            <a:r>
              <a:rPr lang="en-US" sz="2000" dirty="0">
                <a:effectLst/>
                <a:latin typeface="Calibri" panose="020F0502020204030204" pitchFamily="34" charset="0"/>
              </a:rPr>
              <a:t>Val-Co Marketing &amp; Research</a:t>
            </a:r>
          </a:p>
          <a:p>
            <a:pPr algn="l">
              <a:spcBef>
                <a:spcPct val="20000"/>
              </a:spcBef>
            </a:pPr>
            <a:r>
              <a:rPr lang="en-US" sz="2000" b="0" dirty="0">
                <a:effectLst/>
                <a:latin typeface="Calibri" panose="020F0502020204030204" pitchFamily="34" charset="0"/>
              </a:rPr>
              <a:t>Quitman GA 31643 </a:t>
            </a:r>
          </a:p>
          <a:p>
            <a:pPr algn="l">
              <a:spcBef>
                <a:spcPct val="20000"/>
              </a:spcBef>
            </a:pPr>
            <a:r>
              <a:rPr lang="en-US" sz="2000" b="0" dirty="0">
                <a:effectLst/>
                <a:latin typeface="Calibri" panose="020F0502020204030204" pitchFamily="34" charset="0"/>
              </a:rPr>
              <a:t>229-263-5120</a:t>
            </a:r>
          </a:p>
          <a:p>
            <a:pPr algn="l">
              <a:spcBef>
                <a:spcPct val="20000"/>
              </a:spcBef>
            </a:pPr>
            <a:r>
              <a:rPr lang="en-US" sz="2000" b="0" dirty="0">
                <a:effectLst/>
                <a:latin typeface="Calibri" panose="020F0502020204030204" pitchFamily="34" charset="0"/>
              </a:rPr>
              <a:t>Fax 207-729-6604</a:t>
            </a:r>
          </a:p>
          <a:p>
            <a:pPr algn="l">
              <a:spcBef>
                <a:spcPct val="20000"/>
              </a:spcBef>
            </a:pPr>
            <a:endParaRPr lang="en-US" sz="2000" b="0" dirty="0">
              <a:effectLst/>
              <a:latin typeface="Calibri" panose="020F0502020204030204" pitchFamily="34" charset="0"/>
            </a:endParaRPr>
          </a:p>
          <a:p>
            <a:pPr algn="l">
              <a:spcBef>
                <a:spcPct val="20000"/>
              </a:spcBef>
            </a:pPr>
            <a:r>
              <a:rPr lang="en-US" sz="2000" dirty="0">
                <a:effectLst/>
                <a:latin typeface="Calibri" panose="020F0502020204030204" pitchFamily="34" charset="0"/>
              </a:rPr>
              <a:t>Hawkins Water Treatment Group</a:t>
            </a:r>
          </a:p>
          <a:p>
            <a:pPr algn="l">
              <a:spcBef>
                <a:spcPct val="20000"/>
              </a:spcBef>
            </a:pPr>
            <a:r>
              <a:rPr lang="en-US" sz="2000" b="0" dirty="0">
                <a:effectLst/>
                <a:latin typeface="Calibri" panose="020F0502020204030204" pitchFamily="34" charset="0"/>
              </a:rPr>
              <a:t>Thomasville, GA 31792</a:t>
            </a:r>
          </a:p>
          <a:p>
            <a:pPr algn="l">
              <a:spcBef>
                <a:spcPct val="20000"/>
              </a:spcBef>
            </a:pPr>
            <a:r>
              <a:rPr lang="en-US" sz="2000" b="0" dirty="0">
                <a:effectLst/>
                <a:latin typeface="Calibri" panose="020F0502020204030204" pitchFamily="34" charset="0"/>
              </a:rPr>
              <a:t>Cell: 850-712-3670 </a:t>
            </a:r>
          </a:p>
          <a:p>
            <a:pPr algn="l">
              <a:spcBef>
                <a:spcPct val="20000"/>
              </a:spcBef>
            </a:pPr>
            <a:r>
              <a:rPr lang="en-US" sz="2000" b="0" dirty="0">
                <a:effectLst/>
                <a:latin typeface="Calibri" panose="020F0502020204030204" pitchFamily="34" charset="0"/>
              </a:rPr>
              <a:t>Russell.Burton@hawkinsinc.com</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39</a:t>
            </a:fld>
            <a:endParaRPr lang="en-US" altLang="en-US" dirty="0"/>
          </a:p>
        </p:txBody>
      </p:sp>
    </p:spTree>
    <p:extLst>
      <p:ext uri="{BB962C8B-B14F-4D97-AF65-F5344CB8AC3E}">
        <p14:creationId xmlns:p14="http://schemas.microsoft.com/office/powerpoint/2010/main" val="13518649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28775" y="295276"/>
            <a:ext cx="5829300" cy="697706"/>
          </a:xfrm>
        </p:spPr>
        <p:txBody>
          <a:bodyPr/>
          <a:lstStyle/>
          <a:p>
            <a:pPr algn="ctr"/>
            <a:r>
              <a:rPr lang="en-US" altLang="en-US" b="1" dirty="0">
                <a:solidFill>
                  <a:srgbClr val="FFFF00"/>
                </a:solidFill>
                <a:effectLst>
                  <a:outerShdw blurRad="38100" dist="38100" dir="2700000" algn="tl">
                    <a:srgbClr val="000000"/>
                  </a:outerShdw>
                </a:effectLst>
              </a:rPr>
              <a:t>Water Quality Factors </a:t>
            </a:r>
          </a:p>
        </p:txBody>
      </p:sp>
      <p:sp>
        <p:nvSpPr>
          <p:cNvPr id="180227" name="Rectangle 3"/>
          <p:cNvSpPr>
            <a:spLocks noGrp="1" noChangeArrowheads="1"/>
          </p:cNvSpPr>
          <p:nvPr>
            <p:ph idx="1"/>
          </p:nvPr>
        </p:nvSpPr>
        <p:spPr>
          <a:xfrm>
            <a:off x="507578" y="992982"/>
            <a:ext cx="5925496" cy="3947530"/>
          </a:xfrm>
        </p:spPr>
        <p:txBody>
          <a:bodyPr>
            <a:noAutofit/>
          </a:bodyPr>
          <a:lstStyle/>
          <a:p>
            <a:pPr marL="0" indent="0">
              <a:lnSpc>
                <a:spcPct val="100000"/>
              </a:lnSpc>
              <a:spcBef>
                <a:spcPts val="0"/>
              </a:spcBef>
              <a:spcAft>
                <a:spcPts val="300"/>
              </a:spcAft>
              <a:buNone/>
            </a:pPr>
            <a:r>
              <a:rPr lang="en-US" altLang="en-US" sz="2800" dirty="0">
                <a:solidFill>
                  <a:schemeClr val="tx1"/>
                </a:solidFill>
                <a:effectLst>
                  <a:outerShdw blurRad="38100" dist="38100" dir="2700000" algn="tl">
                    <a:srgbClr val="000000"/>
                  </a:outerShdw>
                </a:effectLst>
              </a:rPr>
              <a:t>Treatment type &amp; efficiency</a:t>
            </a:r>
          </a:p>
          <a:p>
            <a:pPr marL="803275" lvl="1" indent="-346075">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Is it effectively removing impurities?</a:t>
            </a:r>
          </a:p>
          <a:p>
            <a:pPr marL="803275" lvl="1" indent="-346075">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Chlorine feed</a:t>
            </a:r>
          </a:p>
          <a:p>
            <a:pPr marL="0" indent="0">
              <a:lnSpc>
                <a:spcPct val="100000"/>
              </a:lnSpc>
              <a:spcBef>
                <a:spcPts val="0"/>
              </a:spcBef>
              <a:spcAft>
                <a:spcPts val="300"/>
              </a:spcAft>
              <a:buNone/>
            </a:pPr>
            <a:r>
              <a:rPr lang="en-US" altLang="en-US" sz="2800" dirty="0">
                <a:solidFill>
                  <a:schemeClr val="tx1"/>
                </a:solidFill>
                <a:effectLst>
                  <a:outerShdw blurRad="38100" dist="38100" dir="2700000" algn="tl">
                    <a:srgbClr val="000000"/>
                  </a:outerShdw>
                </a:effectLst>
              </a:rPr>
              <a:t>Distribution system conditions</a:t>
            </a:r>
          </a:p>
          <a:p>
            <a:pPr marL="803275" lvl="1" indent="-346075">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Age, pipe material, diameter, dead-ends…</a:t>
            </a:r>
          </a:p>
          <a:p>
            <a:pPr marL="803275" lvl="1" indent="-346075">
              <a:lnSpc>
                <a:spcPct val="100000"/>
              </a:lnSpc>
              <a:spcBef>
                <a:spcPts val="0"/>
              </a:spcBef>
              <a:spcAft>
                <a:spcPts val="300"/>
              </a:spcAft>
            </a:pPr>
            <a:r>
              <a:rPr lang="en-US" altLang="en-US" sz="2400" dirty="0">
                <a:solidFill>
                  <a:schemeClr val="tx1"/>
                </a:solidFill>
                <a:effectLst>
                  <a:outerShdw blurRad="38100" dist="38100" dir="2700000" algn="tl">
                    <a:srgbClr val="000000"/>
                  </a:outerShdw>
                </a:effectLst>
              </a:rPr>
              <a:t>Biofilm, tuberculation, etc. </a:t>
            </a:r>
          </a:p>
          <a:p>
            <a:pPr marL="0" indent="0">
              <a:lnSpc>
                <a:spcPct val="100000"/>
              </a:lnSpc>
              <a:spcBef>
                <a:spcPts val="0"/>
              </a:spcBef>
              <a:spcAft>
                <a:spcPts val="300"/>
              </a:spcAft>
              <a:buNone/>
            </a:pPr>
            <a:r>
              <a:rPr lang="en-US" altLang="en-US" sz="2800" dirty="0">
                <a:solidFill>
                  <a:schemeClr val="tx1"/>
                </a:solidFill>
                <a:effectLst>
                  <a:outerShdw blurRad="38100" dist="38100" dir="2700000" algn="tl">
                    <a:srgbClr val="000000"/>
                  </a:outerShdw>
                </a:effectLst>
              </a:rPr>
              <a:t>Homeowner’s piping</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a:t>
            </a:fld>
            <a:endParaRPr lang="en-US" altLang="en-US"/>
          </a:p>
        </p:txBody>
      </p:sp>
      <p:pic>
        <p:nvPicPr>
          <p:cNvPr id="3" name="Picture 2" descr="Diagram&#10;&#10;Description automatically generated">
            <a:extLst>
              <a:ext uri="{FF2B5EF4-FFF2-40B4-BE49-F238E27FC236}">
                <a16:creationId xmlns:a16="http://schemas.microsoft.com/office/drawing/2014/main" id="{DB6B9C55-D5F0-49B3-B139-4F548789B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991" y="669803"/>
            <a:ext cx="3566167" cy="4151384"/>
          </a:xfrm>
          <a:prstGeom prst="rect">
            <a:avLst/>
          </a:prstGeom>
        </p:spPr>
      </p:pic>
    </p:spTree>
    <p:extLst>
      <p:ext uri="{BB962C8B-B14F-4D97-AF65-F5344CB8AC3E}">
        <p14:creationId xmlns:p14="http://schemas.microsoft.com/office/powerpoint/2010/main" val="18857077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1026">
            <a:extLst>
              <a:ext uri="{FF2B5EF4-FFF2-40B4-BE49-F238E27FC236}">
                <a16:creationId xmlns:a16="http://schemas.microsoft.com/office/drawing/2014/main" id="{B53819F0-92BE-4EC3-BA46-696683038636}"/>
              </a:ext>
            </a:extLst>
          </p:cNvPr>
          <p:cNvSpPr>
            <a:spLocks noGrp="1" noChangeArrowheads="1"/>
          </p:cNvSpPr>
          <p:nvPr>
            <p:ph type="title"/>
          </p:nvPr>
        </p:nvSpPr>
        <p:spPr>
          <a:xfrm>
            <a:off x="384117" y="200471"/>
            <a:ext cx="8245988" cy="828320"/>
          </a:xfrm>
        </p:spPr>
        <p:txBody>
          <a:bodyPr vert="horz" lIns="91440" tIns="45720" rIns="91440" bIns="45720" rtlCol="0" anchor="ctr">
            <a:normAutofit/>
          </a:bodyPr>
          <a:lstStyle/>
          <a:p>
            <a:pPr algn="ctr"/>
            <a:r>
              <a:rPr lang="en-US" altLang="en-US" sz="3600" b="1" dirty="0">
                <a:solidFill>
                  <a:schemeClr val="accent1"/>
                </a:solidFill>
                <a:effectLst>
                  <a:outerShdw blurRad="38100" dist="38100" dir="2700000" algn="tl">
                    <a:srgbClr val="000000">
                      <a:alpha val="43137"/>
                    </a:srgbClr>
                  </a:outerShdw>
                </a:effectLst>
                <a:latin typeface="Calibri" panose="020F0502020204030204" pitchFamily="34" charset="0"/>
              </a:rPr>
              <a:t>Permanganate Pre-Oxidation </a:t>
            </a:r>
          </a:p>
        </p:txBody>
      </p:sp>
      <p:sp>
        <p:nvSpPr>
          <p:cNvPr id="940083" name="Text Box 1075">
            <a:extLst>
              <a:ext uri="{FF2B5EF4-FFF2-40B4-BE49-F238E27FC236}">
                <a16:creationId xmlns:a16="http://schemas.microsoft.com/office/drawing/2014/main" id="{6E020726-D2C0-4697-9FED-DF197D75C284}"/>
              </a:ext>
            </a:extLst>
          </p:cNvPr>
          <p:cNvSpPr txBox="1">
            <a:spLocks noChangeArrowheads="1"/>
          </p:cNvSpPr>
          <p:nvPr/>
        </p:nvSpPr>
        <p:spPr bwMode="auto">
          <a:xfrm>
            <a:off x="7245611" y="3135482"/>
            <a:ext cx="152477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700" dirty="0" err="1">
                <a:solidFill>
                  <a:srgbClr val="FF99FF"/>
                </a:solidFill>
                <a:effectLst>
                  <a:outerShdw blurRad="38100" dist="38100" dir="2700000" algn="tl">
                    <a:srgbClr val="000000"/>
                  </a:outerShdw>
                </a:effectLst>
              </a:rPr>
              <a:t>NaMnO</a:t>
            </a:r>
            <a:r>
              <a:rPr lang="en-US" altLang="en-US" sz="2700" baseline="-25000" dirty="0" err="1">
                <a:solidFill>
                  <a:srgbClr val="FF99FF"/>
                </a:solidFill>
                <a:effectLst>
                  <a:outerShdw blurRad="38100" dist="38100" dir="2700000" algn="tl">
                    <a:srgbClr val="000000"/>
                  </a:outerShdw>
                </a:effectLst>
              </a:rPr>
              <a:t>4</a:t>
            </a:r>
            <a:endParaRPr lang="en-US" altLang="en-US" sz="2700" dirty="0">
              <a:solidFill>
                <a:srgbClr val="FF99FF"/>
              </a:solidFill>
              <a:effectLst>
                <a:outerShdw blurRad="38100" dist="38100" dir="2700000" algn="tl">
                  <a:srgbClr val="000000"/>
                </a:outerShdw>
              </a:effectLst>
            </a:endParaRPr>
          </a:p>
        </p:txBody>
      </p:sp>
      <p:grpSp>
        <p:nvGrpSpPr>
          <p:cNvPr id="940112" name="Group 1104">
            <a:extLst>
              <a:ext uri="{FF2B5EF4-FFF2-40B4-BE49-F238E27FC236}">
                <a16:creationId xmlns:a16="http://schemas.microsoft.com/office/drawing/2014/main" id="{AE6564F6-A438-4F64-B6AA-7ECBA71515BF}"/>
              </a:ext>
            </a:extLst>
          </p:cNvPr>
          <p:cNvGrpSpPr>
            <a:grpSpLocks/>
          </p:cNvGrpSpPr>
          <p:nvPr/>
        </p:nvGrpSpPr>
        <p:grpSpPr bwMode="auto">
          <a:xfrm>
            <a:off x="4577264" y="3252339"/>
            <a:ext cx="2712244" cy="1510904"/>
            <a:chOff x="3236" y="2952"/>
            <a:chExt cx="2278" cy="1269"/>
          </a:xfrm>
        </p:grpSpPr>
        <p:sp>
          <p:nvSpPr>
            <p:cNvPr id="940085" name="Oval 1077">
              <a:extLst>
                <a:ext uri="{FF2B5EF4-FFF2-40B4-BE49-F238E27FC236}">
                  <a16:creationId xmlns:a16="http://schemas.microsoft.com/office/drawing/2014/main" id="{1AF38338-FAC5-495F-9804-8119167E090B}"/>
                </a:ext>
              </a:extLst>
            </p:cNvPr>
            <p:cNvSpPr>
              <a:spLocks noChangeAspect="1" noChangeArrowheads="1"/>
            </p:cNvSpPr>
            <p:nvPr/>
          </p:nvSpPr>
          <p:spPr bwMode="auto">
            <a:xfrm>
              <a:off x="4216" y="3775"/>
              <a:ext cx="238" cy="238"/>
            </a:xfrm>
            <a:prstGeom prst="ellipse">
              <a:avLst/>
            </a:prstGeom>
            <a:gradFill rotWithShape="0">
              <a:gsLst>
                <a:gs pos="0">
                  <a:srgbClr val="B2B2B2">
                    <a:gamma/>
                    <a:tint val="33725"/>
                    <a:invGamma/>
                  </a:srgbClr>
                </a:gs>
                <a:gs pos="100000">
                  <a:srgbClr val="B2B2B2"/>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86" name="Oval 1078">
              <a:extLst>
                <a:ext uri="{FF2B5EF4-FFF2-40B4-BE49-F238E27FC236}">
                  <a16:creationId xmlns:a16="http://schemas.microsoft.com/office/drawing/2014/main" id="{0A973013-0D94-4DC3-88E3-A7C890FE0ED8}"/>
                </a:ext>
              </a:extLst>
            </p:cNvPr>
            <p:cNvSpPr>
              <a:spLocks noChangeAspect="1" noChangeArrowheads="1"/>
            </p:cNvSpPr>
            <p:nvPr/>
          </p:nvSpPr>
          <p:spPr bwMode="auto">
            <a:xfrm>
              <a:off x="3700" y="3450"/>
              <a:ext cx="570" cy="570"/>
            </a:xfrm>
            <a:prstGeom prst="ellipse">
              <a:avLst/>
            </a:prstGeom>
            <a:gradFill rotWithShape="0">
              <a:gsLst>
                <a:gs pos="0">
                  <a:srgbClr val="FF00FF">
                    <a:gamma/>
                    <a:tint val="33725"/>
                    <a:invGamma/>
                  </a:srgbClr>
                </a:gs>
                <a:gs pos="100000">
                  <a:srgbClr val="FF00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87" name="Oval 1079">
              <a:extLst>
                <a:ext uri="{FF2B5EF4-FFF2-40B4-BE49-F238E27FC236}">
                  <a16:creationId xmlns:a16="http://schemas.microsoft.com/office/drawing/2014/main" id="{5AFA90CB-0351-4A44-B486-C646A211CDFA}"/>
                </a:ext>
              </a:extLst>
            </p:cNvPr>
            <p:cNvSpPr>
              <a:spLocks noChangeAspect="1" noChangeArrowheads="1"/>
            </p:cNvSpPr>
            <p:nvPr/>
          </p:nvSpPr>
          <p:spPr bwMode="auto">
            <a:xfrm>
              <a:off x="3516" y="3456"/>
              <a:ext cx="238" cy="239"/>
            </a:xfrm>
            <a:prstGeom prst="ellipse">
              <a:avLst/>
            </a:prstGeom>
            <a:gradFill rotWithShape="0">
              <a:gsLst>
                <a:gs pos="0">
                  <a:srgbClr val="B2B2B2">
                    <a:gamma/>
                    <a:tint val="33725"/>
                    <a:invGamma/>
                  </a:srgbClr>
                </a:gs>
                <a:gs pos="100000">
                  <a:srgbClr val="B2B2B2"/>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88" name="Oval 1080">
              <a:extLst>
                <a:ext uri="{FF2B5EF4-FFF2-40B4-BE49-F238E27FC236}">
                  <a16:creationId xmlns:a16="http://schemas.microsoft.com/office/drawing/2014/main" id="{F8CC6034-DB9E-428A-9281-5BE2501586BD}"/>
                </a:ext>
              </a:extLst>
            </p:cNvPr>
            <p:cNvSpPr>
              <a:spLocks noChangeAspect="1" noChangeArrowheads="1"/>
            </p:cNvSpPr>
            <p:nvPr/>
          </p:nvSpPr>
          <p:spPr bwMode="auto">
            <a:xfrm>
              <a:off x="4022" y="3308"/>
              <a:ext cx="166" cy="166"/>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89" name="Rectangle 1081">
              <a:extLst>
                <a:ext uri="{FF2B5EF4-FFF2-40B4-BE49-F238E27FC236}">
                  <a16:creationId xmlns:a16="http://schemas.microsoft.com/office/drawing/2014/main" id="{D09C397E-89E4-4839-A588-9876ABA11E45}"/>
                </a:ext>
              </a:extLst>
            </p:cNvPr>
            <p:cNvSpPr>
              <a:spLocks noChangeAspect="1" noChangeArrowheads="1"/>
            </p:cNvSpPr>
            <p:nvPr/>
          </p:nvSpPr>
          <p:spPr bwMode="auto">
            <a:xfrm>
              <a:off x="3236" y="2952"/>
              <a:ext cx="599"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Oxygen</a:t>
              </a:r>
            </a:p>
          </p:txBody>
        </p:sp>
        <p:sp>
          <p:nvSpPr>
            <p:cNvPr id="940090" name="Rectangle 1082">
              <a:extLst>
                <a:ext uri="{FF2B5EF4-FFF2-40B4-BE49-F238E27FC236}">
                  <a16:creationId xmlns:a16="http://schemas.microsoft.com/office/drawing/2014/main" id="{C11CFC07-B962-4F02-AC71-EA378E40C516}"/>
                </a:ext>
              </a:extLst>
            </p:cNvPr>
            <p:cNvSpPr>
              <a:spLocks noChangeAspect="1" noChangeArrowheads="1"/>
            </p:cNvSpPr>
            <p:nvPr/>
          </p:nvSpPr>
          <p:spPr bwMode="auto">
            <a:xfrm>
              <a:off x="4349" y="3221"/>
              <a:ext cx="89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Manganese</a:t>
              </a:r>
            </a:p>
          </p:txBody>
        </p:sp>
        <p:sp>
          <p:nvSpPr>
            <p:cNvPr id="940091" name="Freeform 1083">
              <a:extLst>
                <a:ext uri="{FF2B5EF4-FFF2-40B4-BE49-F238E27FC236}">
                  <a16:creationId xmlns:a16="http://schemas.microsoft.com/office/drawing/2014/main" id="{A6926654-79CB-4C7C-A755-62D6041EAEF8}"/>
                </a:ext>
              </a:extLst>
            </p:cNvPr>
            <p:cNvSpPr>
              <a:spLocks noChangeAspect="1"/>
            </p:cNvSpPr>
            <p:nvPr/>
          </p:nvSpPr>
          <p:spPr bwMode="auto">
            <a:xfrm>
              <a:off x="3810" y="3127"/>
              <a:ext cx="244" cy="193"/>
            </a:xfrm>
            <a:custGeom>
              <a:avLst/>
              <a:gdLst>
                <a:gd name="T0" fmla="*/ 0 w 464"/>
                <a:gd name="T1" fmla="*/ 0 h 363"/>
                <a:gd name="T2" fmla="*/ 162 w 464"/>
                <a:gd name="T3" fmla="*/ 0 h 363"/>
                <a:gd name="T4" fmla="*/ 464 w 464"/>
                <a:gd name="T5" fmla="*/ 363 h 363"/>
              </a:gdLst>
              <a:ahLst/>
              <a:cxnLst>
                <a:cxn ang="0">
                  <a:pos x="T0" y="T1"/>
                </a:cxn>
                <a:cxn ang="0">
                  <a:pos x="T2" y="T3"/>
                </a:cxn>
                <a:cxn ang="0">
                  <a:pos x="T4" y="T5"/>
                </a:cxn>
              </a:cxnLst>
              <a:rect l="0" t="0" r="r" b="b"/>
              <a:pathLst>
                <a:path w="464" h="363">
                  <a:moveTo>
                    <a:pt x="0" y="0"/>
                  </a:moveTo>
                  <a:lnTo>
                    <a:pt x="162" y="0"/>
                  </a:lnTo>
                  <a:lnTo>
                    <a:pt x="464" y="363"/>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92" name="Oval 1084">
              <a:extLst>
                <a:ext uri="{FF2B5EF4-FFF2-40B4-BE49-F238E27FC236}">
                  <a16:creationId xmlns:a16="http://schemas.microsoft.com/office/drawing/2014/main" id="{20EEFA64-5DBE-4FAD-9DAD-9101282B7E0F}"/>
                </a:ext>
              </a:extLst>
            </p:cNvPr>
            <p:cNvSpPr>
              <a:spLocks noChangeAspect="1" noChangeArrowheads="1"/>
            </p:cNvSpPr>
            <p:nvPr/>
          </p:nvSpPr>
          <p:spPr bwMode="auto">
            <a:xfrm>
              <a:off x="3779" y="4001"/>
              <a:ext cx="166" cy="166"/>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93" name="Freeform 1085">
              <a:extLst>
                <a:ext uri="{FF2B5EF4-FFF2-40B4-BE49-F238E27FC236}">
                  <a16:creationId xmlns:a16="http://schemas.microsoft.com/office/drawing/2014/main" id="{6C9E768D-8068-4AE1-BCB1-08A0B75CCFB0}"/>
                </a:ext>
              </a:extLst>
            </p:cNvPr>
            <p:cNvSpPr>
              <a:spLocks noChangeAspect="1"/>
            </p:cNvSpPr>
            <p:nvPr/>
          </p:nvSpPr>
          <p:spPr bwMode="auto">
            <a:xfrm>
              <a:off x="4194" y="3391"/>
              <a:ext cx="144" cy="190"/>
            </a:xfrm>
            <a:custGeom>
              <a:avLst/>
              <a:gdLst>
                <a:gd name="T0" fmla="*/ 535 w 535"/>
                <a:gd name="T1" fmla="*/ 0 h 513"/>
                <a:gd name="T2" fmla="*/ 451 w 535"/>
                <a:gd name="T3" fmla="*/ 0 h 513"/>
                <a:gd name="T4" fmla="*/ 0 w 535"/>
                <a:gd name="T5" fmla="*/ 513 h 513"/>
              </a:gdLst>
              <a:ahLst/>
              <a:cxnLst>
                <a:cxn ang="0">
                  <a:pos x="T0" y="T1"/>
                </a:cxn>
                <a:cxn ang="0">
                  <a:pos x="T2" y="T3"/>
                </a:cxn>
                <a:cxn ang="0">
                  <a:pos x="T4" y="T5"/>
                </a:cxn>
              </a:cxnLst>
              <a:rect l="0" t="0" r="r" b="b"/>
              <a:pathLst>
                <a:path w="535" h="513">
                  <a:moveTo>
                    <a:pt x="535" y="0"/>
                  </a:moveTo>
                  <a:lnTo>
                    <a:pt x="451" y="0"/>
                  </a:lnTo>
                  <a:lnTo>
                    <a:pt x="0" y="513"/>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94" name="Oval 1086">
              <a:extLst>
                <a:ext uri="{FF2B5EF4-FFF2-40B4-BE49-F238E27FC236}">
                  <a16:creationId xmlns:a16="http://schemas.microsoft.com/office/drawing/2014/main" id="{139D3108-B95B-43DD-B677-5550FC241B2D}"/>
                </a:ext>
              </a:extLst>
            </p:cNvPr>
            <p:cNvSpPr>
              <a:spLocks noChangeAspect="1" noChangeArrowheads="1"/>
            </p:cNvSpPr>
            <p:nvPr/>
          </p:nvSpPr>
          <p:spPr bwMode="auto">
            <a:xfrm>
              <a:off x="3889" y="3689"/>
              <a:ext cx="165" cy="165"/>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095" name="Rectangle 1087">
              <a:extLst>
                <a:ext uri="{FF2B5EF4-FFF2-40B4-BE49-F238E27FC236}">
                  <a16:creationId xmlns:a16="http://schemas.microsoft.com/office/drawing/2014/main" id="{B63DB8F4-517D-4E03-A4C2-AA27ADA6455B}"/>
                </a:ext>
              </a:extLst>
            </p:cNvPr>
            <p:cNvSpPr>
              <a:spLocks noChangeAspect="1" noChangeArrowheads="1"/>
            </p:cNvSpPr>
            <p:nvPr/>
          </p:nvSpPr>
          <p:spPr bwMode="auto">
            <a:xfrm>
              <a:off x="4620" y="4005"/>
              <a:ext cx="89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Sodium</a:t>
              </a:r>
            </a:p>
          </p:txBody>
        </p:sp>
        <p:sp>
          <p:nvSpPr>
            <p:cNvPr id="940096" name="Freeform 1088">
              <a:extLst>
                <a:ext uri="{FF2B5EF4-FFF2-40B4-BE49-F238E27FC236}">
                  <a16:creationId xmlns:a16="http://schemas.microsoft.com/office/drawing/2014/main" id="{12439DED-426F-46DA-AD74-5D0C68BBAC32}"/>
                </a:ext>
              </a:extLst>
            </p:cNvPr>
            <p:cNvSpPr>
              <a:spLocks noChangeAspect="1"/>
            </p:cNvSpPr>
            <p:nvPr/>
          </p:nvSpPr>
          <p:spPr bwMode="auto">
            <a:xfrm>
              <a:off x="4398" y="3982"/>
              <a:ext cx="205" cy="180"/>
            </a:xfrm>
            <a:custGeom>
              <a:avLst/>
              <a:gdLst>
                <a:gd name="T0" fmla="*/ 341 w 341"/>
                <a:gd name="T1" fmla="*/ 301 h 301"/>
                <a:gd name="T2" fmla="*/ 252 w 341"/>
                <a:gd name="T3" fmla="*/ 301 h 301"/>
                <a:gd name="T4" fmla="*/ 0 w 341"/>
                <a:gd name="T5" fmla="*/ 0 h 301"/>
              </a:gdLst>
              <a:ahLst/>
              <a:cxnLst>
                <a:cxn ang="0">
                  <a:pos x="T0" y="T1"/>
                </a:cxn>
                <a:cxn ang="0">
                  <a:pos x="T2" y="T3"/>
                </a:cxn>
                <a:cxn ang="0">
                  <a:pos x="T4" y="T5"/>
                </a:cxn>
              </a:cxnLst>
              <a:rect l="0" t="0" r="r" b="b"/>
              <a:pathLst>
                <a:path w="341" h="301">
                  <a:moveTo>
                    <a:pt x="341" y="301"/>
                  </a:moveTo>
                  <a:lnTo>
                    <a:pt x="252" y="301"/>
                  </a:lnTo>
                  <a:lnTo>
                    <a:pt x="0" y="0"/>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940097" name="Text Box 1089">
            <a:extLst>
              <a:ext uri="{FF2B5EF4-FFF2-40B4-BE49-F238E27FC236}">
                <a16:creationId xmlns:a16="http://schemas.microsoft.com/office/drawing/2014/main" id="{4F969906-089A-4A7A-839D-2DB44478E9ED}"/>
              </a:ext>
            </a:extLst>
          </p:cNvPr>
          <p:cNvSpPr txBox="1">
            <a:spLocks noChangeArrowheads="1"/>
          </p:cNvSpPr>
          <p:nvPr/>
        </p:nvSpPr>
        <p:spPr bwMode="auto">
          <a:xfrm>
            <a:off x="7228503" y="1339843"/>
            <a:ext cx="133241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700" dirty="0" err="1">
                <a:solidFill>
                  <a:srgbClr val="FF99FF"/>
                </a:solidFill>
                <a:effectLst>
                  <a:outerShdw blurRad="38100" dist="38100" dir="2700000" algn="tl">
                    <a:srgbClr val="000000"/>
                  </a:outerShdw>
                </a:effectLst>
              </a:rPr>
              <a:t>KMnO</a:t>
            </a:r>
            <a:r>
              <a:rPr lang="en-US" altLang="en-US" sz="2700" baseline="-25000" dirty="0" err="1">
                <a:solidFill>
                  <a:srgbClr val="FF99FF"/>
                </a:solidFill>
                <a:effectLst>
                  <a:outerShdw blurRad="38100" dist="38100" dir="2700000" algn="tl">
                    <a:srgbClr val="000000"/>
                  </a:outerShdw>
                </a:effectLst>
              </a:rPr>
              <a:t>4</a:t>
            </a:r>
            <a:endParaRPr lang="en-US" altLang="en-US" sz="2700" dirty="0">
              <a:solidFill>
                <a:srgbClr val="FF99FF"/>
              </a:solidFill>
              <a:effectLst>
                <a:outerShdw blurRad="38100" dist="38100" dir="2700000" algn="tl">
                  <a:srgbClr val="000000"/>
                </a:outerShdw>
              </a:effectLst>
            </a:endParaRPr>
          </a:p>
        </p:txBody>
      </p:sp>
      <p:grpSp>
        <p:nvGrpSpPr>
          <p:cNvPr id="940111" name="Group 1103">
            <a:extLst>
              <a:ext uri="{FF2B5EF4-FFF2-40B4-BE49-F238E27FC236}">
                <a16:creationId xmlns:a16="http://schemas.microsoft.com/office/drawing/2014/main" id="{CCC31567-8EFA-4E6F-B398-0B33B379E1FA}"/>
              </a:ext>
            </a:extLst>
          </p:cNvPr>
          <p:cNvGrpSpPr>
            <a:grpSpLocks/>
          </p:cNvGrpSpPr>
          <p:nvPr/>
        </p:nvGrpSpPr>
        <p:grpSpPr bwMode="auto">
          <a:xfrm>
            <a:off x="4507111" y="1237058"/>
            <a:ext cx="2403872" cy="1562101"/>
            <a:chOff x="3146" y="1403"/>
            <a:chExt cx="2019" cy="1312"/>
          </a:xfrm>
        </p:grpSpPr>
        <p:sp>
          <p:nvSpPr>
            <p:cNvPr id="940099" name="Oval 1091">
              <a:extLst>
                <a:ext uri="{FF2B5EF4-FFF2-40B4-BE49-F238E27FC236}">
                  <a16:creationId xmlns:a16="http://schemas.microsoft.com/office/drawing/2014/main" id="{D7D363F8-DD3F-4A32-A061-48CA983798F8}"/>
                </a:ext>
              </a:extLst>
            </p:cNvPr>
            <p:cNvSpPr>
              <a:spLocks noChangeAspect="1" noChangeArrowheads="1"/>
            </p:cNvSpPr>
            <p:nvPr/>
          </p:nvSpPr>
          <p:spPr bwMode="auto">
            <a:xfrm>
              <a:off x="4144" y="2136"/>
              <a:ext cx="404" cy="404"/>
            </a:xfrm>
            <a:prstGeom prst="ellipse">
              <a:avLst/>
            </a:prstGeom>
            <a:gradFill rotWithShape="0">
              <a:gsLst>
                <a:gs pos="0">
                  <a:schemeClr val="accent1">
                    <a:gamma/>
                    <a:tint val="33725"/>
                    <a:invGamma/>
                  </a:schemeClr>
                </a:gs>
                <a:gs pos="100000">
                  <a:schemeClr val="accent1"/>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0" name="Oval 1092">
              <a:extLst>
                <a:ext uri="{FF2B5EF4-FFF2-40B4-BE49-F238E27FC236}">
                  <a16:creationId xmlns:a16="http://schemas.microsoft.com/office/drawing/2014/main" id="{E68420DB-E1FF-430A-AEE9-BE16780E9F6B}"/>
                </a:ext>
              </a:extLst>
            </p:cNvPr>
            <p:cNvSpPr>
              <a:spLocks noChangeAspect="1" noChangeArrowheads="1"/>
            </p:cNvSpPr>
            <p:nvPr/>
          </p:nvSpPr>
          <p:spPr bwMode="auto">
            <a:xfrm>
              <a:off x="3610" y="1901"/>
              <a:ext cx="570" cy="570"/>
            </a:xfrm>
            <a:prstGeom prst="ellipse">
              <a:avLst/>
            </a:prstGeom>
            <a:gradFill rotWithShape="0">
              <a:gsLst>
                <a:gs pos="0">
                  <a:srgbClr val="FF00FF">
                    <a:gamma/>
                    <a:tint val="33725"/>
                    <a:invGamma/>
                  </a:srgbClr>
                </a:gs>
                <a:gs pos="100000">
                  <a:srgbClr val="FF00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1" name="Oval 1093">
              <a:extLst>
                <a:ext uri="{FF2B5EF4-FFF2-40B4-BE49-F238E27FC236}">
                  <a16:creationId xmlns:a16="http://schemas.microsoft.com/office/drawing/2014/main" id="{B7CCB82B-C75A-467A-B80D-A8C074D9DB89}"/>
                </a:ext>
              </a:extLst>
            </p:cNvPr>
            <p:cNvSpPr>
              <a:spLocks noChangeAspect="1" noChangeArrowheads="1"/>
            </p:cNvSpPr>
            <p:nvPr/>
          </p:nvSpPr>
          <p:spPr bwMode="auto">
            <a:xfrm>
              <a:off x="3260" y="1832"/>
              <a:ext cx="404" cy="404"/>
            </a:xfrm>
            <a:prstGeom prst="ellipse">
              <a:avLst/>
            </a:prstGeom>
            <a:gradFill rotWithShape="0">
              <a:gsLst>
                <a:gs pos="0">
                  <a:schemeClr val="accent1">
                    <a:gamma/>
                    <a:tint val="33725"/>
                    <a:invGamma/>
                  </a:schemeClr>
                </a:gs>
                <a:gs pos="100000">
                  <a:schemeClr val="accent1"/>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2" name="Oval 1094">
              <a:extLst>
                <a:ext uri="{FF2B5EF4-FFF2-40B4-BE49-F238E27FC236}">
                  <a16:creationId xmlns:a16="http://schemas.microsoft.com/office/drawing/2014/main" id="{BDBE45A3-4B2A-4C56-9802-ABCC45C7D0F5}"/>
                </a:ext>
              </a:extLst>
            </p:cNvPr>
            <p:cNvSpPr>
              <a:spLocks noChangeAspect="1" noChangeArrowheads="1"/>
            </p:cNvSpPr>
            <p:nvPr/>
          </p:nvSpPr>
          <p:spPr bwMode="auto">
            <a:xfrm>
              <a:off x="3932" y="1759"/>
              <a:ext cx="166" cy="166"/>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3" name="Rectangle 1095">
              <a:extLst>
                <a:ext uri="{FF2B5EF4-FFF2-40B4-BE49-F238E27FC236}">
                  <a16:creationId xmlns:a16="http://schemas.microsoft.com/office/drawing/2014/main" id="{25C346B8-C01E-4B84-BFAD-035283B06993}"/>
                </a:ext>
              </a:extLst>
            </p:cNvPr>
            <p:cNvSpPr>
              <a:spLocks noChangeAspect="1" noChangeArrowheads="1"/>
            </p:cNvSpPr>
            <p:nvPr/>
          </p:nvSpPr>
          <p:spPr bwMode="auto">
            <a:xfrm>
              <a:off x="3146" y="1403"/>
              <a:ext cx="599"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Oxygen</a:t>
              </a:r>
            </a:p>
          </p:txBody>
        </p:sp>
        <p:sp>
          <p:nvSpPr>
            <p:cNvPr id="940104" name="Rectangle 1096">
              <a:extLst>
                <a:ext uri="{FF2B5EF4-FFF2-40B4-BE49-F238E27FC236}">
                  <a16:creationId xmlns:a16="http://schemas.microsoft.com/office/drawing/2014/main" id="{8E8B19CB-8461-4A22-92B5-DF3734402089}"/>
                </a:ext>
              </a:extLst>
            </p:cNvPr>
            <p:cNvSpPr>
              <a:spLocks noChangeAspect="1" noChangeArrowheads="1"/>
            </p:cNvSpPr>
            <p:nvPr/>
          </p:nvSpPr>
          <p:spPr bwMode="auto">
            <a:xfrm>
              <a:off x="4259" y="1672"/>
              <a:ext cx="89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Manganese</a:t>
              </a:r>
            </a:p>
          </p:txBody>
        </p:sp>
        <p:sp>
          <p:nvSpPr>
            <p:cNvPr id="940105" name="Freeform 1097">
              <a:extLst>
                <a:ext uri="{FF2B5EF4-FFF2-40B4-BE49-F238E27FC236}">
                  <a16:creationId xmlns:a16="http://schemas.microsoft.com/office/drawing/2014/main" id="{A07B315D-042D-488A-8EA3-ADC7088F9553}"/>
                </a:ext>
              </a:extLst>
            </p:cNvPr>
            <p:cNvSpPr>
              <a:spLocks noChangeAspect="1"/>
            </p:cNvSpPr>
            <p:nvPr/>
          </p:nvSpPr>
          <p:spPr bwMode="auto">
            <a:xfrm>
              <a:off x="3720" y="1578"/>
              <a:ext cx="244" cy="193"/>
            </a:xfrm>
            <a:custGeom>
              <a:avLst/>
              <a:gdLst>
                <a:gd name="T0" fmla="*/ 0 w 464"/>
                <a:gd name="T1" fmla="*/ 0 h 363"/>
                <a:gd name="T2" fmla="*/ 162 w 464"/>
                <a:gd name="T3" fmla="*/ 0 h 363"/>
                <a:gd name="T4" fmla="*/ 464 w 464"/>
                <a:gd name="T5" fmla="*/ 363 h 363"/>
              </a:gdLst>
              <a:ahLst/>
              <a:cxnLst>
                <a:cxn ang="0">
                  <a:pos x="T0" y="T1"/>
                </a:cxn>
                <a:cxn ang="0">
                  <a:pos x="T2" y="T3"/>
                </a:cxn>
                <a:cxn ang="0">
                  <a:pos x="T4" y="T5"/>
                </a:cxn>
              </a:cxnLst>
              <a:rect l="0" t="0" r="r" b="b"/>
              <a:pathLst>
                <a:path w="464" h="363">
                  <a:moveTo>
                    <a:pt x="0" y="0"/>
                  </a:moveTo>
                  <a:lnTo>
                    <a:pt x="162" y="0"/>
                  </a:lnTo>
                  <a:lnTo>
                    <a:pt x="464" y="363"/>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6" name="Oval 1098">
              <a:extLst>
                <a:ext uri="{FF2B5EF4-FFF2-40B4-BE49-F238E27FC236}">
                  <a16:creationId xmlns:a16="http://schemas.microsoft.com/office/drawing/2014/main" id="{C4D39655-A9A6-48AB-A993-32376368EC1D}"/>
                </a:ext>
              </a:extLst>
            </p:cNvPr>
            <p:cNvSpPr>
              <a:spLocks noChangeAspect="1" noChangeArrowheads="1"/>
            </p:cNvSpPr>
            <p:nvPr/>
          </p:nvSpPr>
          <p:spPr bwMode="auto">
            <a:xfrm>
              <a:off x="3689" y="2452"/>
              <a:ext cx="166" cy="165"/>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7" name="Freeform 1099">
              <a:extLst>
                <a:ext uri="{FF2B5EF4-FFF2-40B4-BE49-F238E27FC236}">
                  <a16:creationId xmlns:a16="http://schemas.microsoft.com/office/drawing/2014/main" id="{873368FD-37AB-40CD-8905-5D289FE01049}"/>
                </a:ext>
              </a:extLst>
            </p:cNvPr>
            <p:cNvSpPr>
              <a:spLocks noChangeAspect="1"/>
            </p:cNvSpPr>
            <p:nvPr/>
          </p:nvSpPr>
          <p:spPr bwMode="auto">
            <a:xfrm>
              <a:off x="4104" y="1842"/>
              <a:ext cx="144" cy="190"/>
            </a:xfrm>
            <a:custGeom>
              <a:avLst/>
              <a:gdLst>
                <a:gd name="T0" fmla="*/ 535 w 535"/>
                <a:gd name="T1" fmla="*/ 0 h 513"/>
                <a:gd name="T2" fmla="*/ 451 w 535"/>
                <a:gd name="T3" fmla="*/ 0 h 513"/>
                <a:gd name="T4" fmla="*/ 0 w 535"/>
                <a:gd name="T5" fmla="*/ 513 h 513"/>
              </a:gdLst>
              <a:ahLst/>
              <a:cxnLst>
                <a:cxn ang="0">
                  <a:pos x="T0" y="T1"/>
                </a:cxn>
                <a:cxn ang="0">
                  <a:pos x="T2" y="T3"/>
                </a:cxn>
                <a:cxn ang="0">
                  <a:pos x="T4" y="T5"/>
                </a:cxn>
              </a:cxnLst>
              <a:rect l="0" t="0" r="r" b="b"/>
              <a:pathLst>
                <a:path w="535" h="513">
                  <a:moveTo>
                    <a:pt x="535" y="0"/>
                  </a:moveTo>
                  <a:lnTo>
                    <a:pt x="451" y="0"/>
                  </a:lnTo>
                  <a:lnTo>
                    <a:pt x="0" y="513"/>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8" name="Oval 1100">
              <a:extLst>
                <a:ext uri="{FF2B5EF4-FFF2-40B4-BE49-F238E27FC236}">
                  <a16:creationId xmlns:a16="http://schemas.microsoft.com/office/drawing/2014/main" id="{CE6E18C0-7CBD-4042-91BB-365AF5AB031B}"/>
                </a:ext>
              </a:extLst>
            </p:cNvPr>
            <p:cNvSpPr>
              <a:spLocks noChangeAspect="1" noChangeArrowheads="1"/>
            </p:cNvSpPr>
            <p:nvPr/>
          </p:nvSpPr>
          <p:spPr bwMode="auto">
            <a:xfrm>
              <a:off x="3799" y="2139"/>
              <a:ext cx="165" cy="166"/>
            </a:xfrm>
            <a:prstGeom prst="ellipse">
              <a:avLst/>
            </a:prstGeom>
            <a:gradFill rotWithShape="0">
              <a:gsLst>
                <a:gs pos="0">
                  <a:srgbClr val="00FFFF">
                    <a:gamma/>
                    <a:tint val="33725"/>
                    <a:invGamma/>
                  </a:srgbClr>
                </a:gs>
                <a:gs pos="100000">
                  <a:srgbClr val="00FFFF"/>
                </a:gs>
              </a:gsLst>
              <a:path path="shape">
                <a:fillToRect l="50000" t="50000" r="50000" b="50000"/>
              </a:path>
            </a:gra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40109" name="Rectangle 1101">
              <a:extLst>
                <a:ext uri="{FF2B5EF4-FFF2-40B4-BE49-F238E27FC236}">
                  <a16:creationId xmlns:a16="http://schemas.microsoft.com/office/drawing/2014/main" id="{8BB02C45-0F7F-4CDB-BE11-59CCE6DC76BF}"/>
                </a:ext>
              </a:extLst>
            </p:cNvPr>
            <p:cNvSpPr>
              <a:spLocks noChangeAspect="1" noChangeArrowheads="1"/>
            </p:cNvSpPr>
            <p:nvPr/>
          </p:nvSpPr>
          <p:spPr bwMode="auto">
            <a:xfrm>
              <a:off x="4271" y="2499"/>
              <a:ext cx="89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a:lnSpc>
                  <a:spcPct val="140000"/>
                </a:lnSpc>
              </a:pPr>
              <a:r>
                <a:rPr lang="en-US" altLang="en-US" sz="1350">
                  <a:effectLst>
                    <a:outerShdw blurRad="38100" dist="38100" dir="2700000" algn="tl">
                      <a:srgbClr val="000000"/>
                    </a:outerShdw>
                  </a:effectLst>
                </a:rPr>
                <a:t>Potassium</a:t>
              </a:r>
            </a:p>
          </p:txBody>
        </p:sp>
        <p:sp>
          <p:nvSpPr>
            <p:cNvPr id="940110" name="Freeform 1102">
              <a:extLst>
                <a:ext uri="{FF2B5EF4-FFF2-40B4-BE49-F238E27FC236}">
                  <a16:creationId xmlns:a16="http://schemas.microsoft.com/office/drawing/2014/main" id="{EE1D7113-FCA0-4A83-A729-84ED1315FDA9}"/>
                </a:ext>
              </a:extLst>
            </p:cNvPr>
            <p:cNvSpPr>
              <a:spLocks noChangeAspect="1"/>
            </p:cNvSpPr>
            <p:nvPr/>
          </p:nvSpPr>
          <p:spPr bwMode="auto">
            <a:xfrm>
              <a:off x="4211" y="2512"/>
              <a:ext cx="63" cy="152"/>
            </a:xfrm>
            <a:custGeom>
              <a:avLst/>
              <a:gdLst>
                <a:gd name="T0" fmla="*/ 69 w 105"/>
                <a:gd name="T1" fmla="*/ 253 h 253"/>
                <a:gd name="T2" fmla="*/ 0 w 105"/>
                <a:gd name="T3" fmla="*/ 253 h 253"/>
                <a:gd name="T4" fmla="*/ 105 w 105"/>
                <a:gd name="T5" fmla="*/ 0 h 253"/>
              </a:gdLst>
              <a:ahLst/>
              <a:cxnLst>
                <a:cxn ang="0">
                  <a:pos x="T0" y="T1"/>
                </a:cxn>
                <a:cxn ang="0">
                  <a:pos x="T2" y="T3"/>
                </a:cxn>
                <a:cxn ang="0">
                  <a:pos x="T4" y="T5"/>
                </a:cxn>
              </a:cxnLst>
              <a:rect l="0" t="0" r="r" b="b"/>
              <a:pathLst>
                <a:path w="105" h="253">
                  <a:moveTo>
                    <a:pt x="69" y="253"/>
                  </a:moveTo>
                  <a:lnTo>
                    <a:pt x="0" y="253"/>
                  </a:lnTo>
                  <a:lnTo>
                    <a:pt x="105" y="0"/>
                  </a:lnTo>
                </a:path>
              </a:pathLst>
            </a:custGeom>
            <a:noFill/>
            <a:ln w="9525" cap="flat" cmpd="sng">
              <a:solidFill>
                <a:schemeClr val="tx1"/>
              </a:solidFill>
              <a:prstDash val="solid"/>
              <a:round/>
              <a:headEnd type="none" w="med" len="med"/>
              <a:tailEnd type="triangle" w="sm"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sp>
        <p:nvSpPr>
          <p:cNvPr id="3" name="Content Placeholder 2">
            <a:extLst>
              <a:ext uri="{FF2B5EF4-FFF2-40B4-BE49-F238E27FC236}">
                <a16:creationId xmlns:a16="http://schemas.microsoft.com/office/drawing/2014/main" id="{22CA86A1-0250-472B-8F75-CFA15816ADC5}"/>
              </a:ext>
            </a:extLst>
          </p:cNvPr>
          <p:cNvSpPr>
            <a:spLocks noGrp="1"/>
          </p:cNvSpPr>
          <p:nvPr>
            <p:ph idx="1"/>
          </p:nvPr>
        </p:nvSpPr>
        <p:spPr>
          <a:xfrm>
            <a:off x="704269" y="1171575"/>
            <a:ext cx="2393519" cy="616743"/>
          </a:xfrm>
        </p:spPr>
        <p:txBody>
          <a:bodyPr/>
          <a:lstStyle/>
          <a:p>
            <a:endParaRPr lang="en-US"/>
          </a:p>
        </p:txBody>
      </p:sp>
      <p:pic>
        <p:nvPicPr>
          <p:cNvPr id="75" name="Picture 47">
            <a:extLst>
              <a:ext uri="{FF2B5EF4-FFF2-40B4-BE49-F238E27FC236}">
                <a16:creationId xmlns:a16="http://schemas.microsoft.com/office/drawing/2014/main" id="{55236A24-867B-4239-947F-74FA7279E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82" y="1171398"/>
            <a:ext cx="2698426" cy="3762071"/>
          </a:xfrm>
          <a:prstGeom prst="rect">
            <a:avLst/>
          </a:prstGeom>
          <a:noFill/>
          <a:extLst>
            <a:ext uri="{909E8E84-426E-40DD-AFC4-6F175D3DCCD1}">
              <a14:hiddenFill xmlns:a14="http://schemas.microsoft.com/office/drawing/2010/main">
                <a:solidFill>
                  <a:srgbClr val="FFFFFF"/>
                </a:solidFill>
              </a14:hiddenFill>
            </a:ext>
          </a:extLst>
        </p:spPr>
      </p:pic>
      <p:sp>
        <p:nvSpPr>
          <p:cNvPr id="76" name="Slide Number Placeholder 3">
            <a:extLst>
              <a:ext uri="{FF2B5EF4-FFF2-40B4-BE49-F238E27FC236}">
                <a16:creationId xmlns:a16="http://schemas.microsoft.com/office/drawing/2014/main" id="{CB1F2A23-C730-4770-8394-BD02E4519DC1}"/>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BF472046-A30E-42A8-9FBF-4405948FE658}"/>
              </a:ext>
            </a:extLst>
          </p:cNvPr>
          <p:cNvSpPr>
            <a:spLocks noGrp="1" noChangeArrowheads="1"/>
          </p:cNvSpPr>
          <p:nvPr>
            <p:ph type="title"/>
          </p:nvPr>
        </p:nvSpPr>
        <p:spPr>
          <a:xfrm>
            <a:off x="1143000" y="301792"/>
            <a:ext cx="6858000" cy="672766"/>
          </a:xfrm>
        </p:spPr>
        <p:txBody>
          <a:bodyPr>
            <a:normAutofit/>
          </a:bodyPr>
          <a:lstStyle/>
          <a:p>
            <a:pPr algn="ctr"/>
            <a:r>
              <a:rPr lang="en-US" altLang="en-US" sz="3600" b="1" dirty="0">
                <a:solidFill>
                  <a:schemeClr val="accent1"/>
                </a:solidFill>
                <a:effectLst>
                  <a:outerShdw blurRad="38100" dist="38100" dir="2700000" algn="tl">
                    <a:srgbClr val="000000">
                      <a:alpha val="43137"/>
                    </a:srgbClr>
                  </a:outerShdw>
                </a:effectLst>
                <a:latin typeface="Calibri" panose="020F0502020204030204" pitchFamily="34" charset="0"/>
              </a:rPr>
              <a:t>Permanganate Pre-Oxidation </a:t>
            </a:r>
            <a:endParaRPr lang="en-US" altLang="en-US" sz="1800" dirty="0">
              <a:effectLst>
                <a:outerShdw blurRad="38100" dist="38100" dir="2700000" algn="tl">
                  <a:srgbClr val="000000">
                    <a:alpha val="43137"/>
                  </a:srgbClr>
                </a:outerShdw>
              </a:effectLst>
              <a:ea typeface="ＭＳ 明朝" panose="02020609040205080304" pitchFamily="49" charset="-128"/>
            </a:endParaRPr>
          </a:p>
        </p:txBody>
      </p:sp>
      <p:sp>
        <p:nvSpPr>
          <p:cNvPr id="710659" name="Rectangle 3">
            <a:extLst>
              <a:ext uri="{FF2B5EF4-FFF2-40B4-BE49-F238E27FC236}">
                <a16:creationId xmlns:a16="http://schemas.microsoft.com/office/drawing/2014/main" id="{88C0D490-8ED1-4094-B1A3-51539A2AD67E}"/>
              </a:ext>
            </a:extLst>
          </p:cNvPr>
          <p:cNvSpPr>
            <a:spLocks noGrp="1" noChangeArrowheads="1"/>
          </p:cNvSpPr>
          <p:nvPr>
            <p:ph type="body" idx="1"/>
          </p:nvPr>
        </p:nvSpPr>
        <p:spPr>
          <a:xfrm>
            <a:off x="589547" y="1130968"/>
            <a:ext cx="8097254" cy="3819024"/>
          </a:xfrm>
        </p:spPr>
        <p:txBody>
          <a:bodyPr>
            <a:normAutofit/>
          </a:bodyPr>
          <a:lstStyle/>
          <a:p>
            <a:pPr marL="259556" indent="-259556">
              <a:lnSpc>
                <a:spcPct val="120000"/>
              </a:lnSpc>
              <a:spcBef>
                <a:spcPts val="0"/>
              </a:spcBef>
              <a:spcAft>
                <a:spcPts val="600"/>
              </a:spcAft>
              <a:buClr>
                <a:schemeClr val="tx1"/>
              </a:buClr>
              <a:buFont typeface="Wingdings" panose="05000000000000000000" pitchFamily="2" charset="2"/>
              <a:buChar char="§"/>
            </a:pPr>
            <a:r>
              <a:rPr lang="en-US" altLang="en-US" sz="2400" b="1" dirty="0">
                <a:effectLst>
                  <a:outerShdw blurRad="38100" dist="38100" dir="2700000" algn="tl">
                    <a:srgbClr val="000000"/>
                  </a:outerShdw>
                </a:effectLst>
                <a:cs typeface="Times New Roman" panose="02020603050405020304" pitchFamily="18" charset="0"/>
              </a:rPr>
              <a:t>Coagulation (10-15 min) and filtration required</a:t>
            </a:r>
          </a:p>
          <a:p>
            <a:pPr marL="259556" indent="-259556">
              <a:lnSpc>
                <a:spcPct val="120000"/>
              </a:lnSpc>
              <a:spcBef>
                <a:spcPts val="0"/>
              </a:spcBef>
              <a:spcAft>
                <a:spcPts val="600"/>
              </a:spcAft>
              <a:buFont typeface="Wingdings" panose="05000000000000000000" pitchFamily="2" charset="2"/>
              <a:buChar char="§"/>
            </a:pPr>
            <a:r>
              <a:rPr lang="en-US" altLang="en-US" sz="2400" b="1" dirty="0">
                <a:solidFill>
                  <a:srgbClr val="FF99FF"/>
                </a:solidFill>
                <a:effectLst>
                  <a:outerShdw blurRad="38100" dist="38100" dir="2700000" algn="tl">
                    <a:srgbClr val="000000"/>
                  </a:outerShdw>
                </a:effectLst>
              </a:rPr>
              <a:t>Potassium Permanganate (</a:t>
            </a:r>
            <a:r>
              <a:rPr lang="en-US" altLang="en-US" sz="2400" b="1" dirty="0" err="1">
                <a:solidFill>
                  <a:srgbClr val="FF99FF"/>
                </a:solidFill>
                <a:effectLst>
                  <a:outerShdw blurRad="38100" dist="38100" dir="2700000" algn="tl">
                    <a:srgbClr val="000000"/>
                  </a:outerShdw>
                </a:effectLst>
              </a:rPr>
              <a:t>KMnO</a:t>
            </a:r>
            <a:r>
              <a:rPr lang="en-US" altLang="en-US" sz="2400" b="1" baseline="-25000" dirty="0" err="1">
                <a:solidFill>
                  <a:srgbClr val="FF99FF"/>
                </a:solidFill>
                <a:effectLst>
                  <a:outerShdw blurRad="38100" dist="38100" dir="2700000" algn="tl">
                    <a:srgbClr val="000000"/>
                  </a:outerShdw>
                </a:effectLst>
              </a:rPr>
              <a:t>4</a:t>
            </a:r>
            <a:r>
              <a:rPr lang="en-US" altLang="en-US" sz="2400" b="1" dirty="0">
                <a:solidFill>
                  <a:srgbClr val="FF99FF"/>
                </a:solidFill>
                <a:effectLst>
                  <a:outerShdw blurRad="38100" dist="38100" dir="2700000" algn="tl">
                    <a:srgbClr val="000000"/>
                  </a:outerShdw>
                </a:effectLst>
              </a:rPr>
              <a:t>)</a:t>
            </a:r>
            <a:r>
              <a:rPr lang="en-US" altLang="en-US" sz="2400" b="1" dirty="0">
                <a:effectLst>
                  <a:outerShdw blurRad="38100" dist="38100" dir="2700000" algn="tl">
                    <a:srgbClr val="000000"/>
                  </a:outerShdw>
                </a:effectLst>
              </a:rPr>
              <a:t> used for decades in water treatment </a:t>
            </a:r>
          </a:p>
          <a:p>
            <a:pPr marL="259556" indent="-259556">
              <a:lnSpc>
                <a:spcPct val="120000"/>
              </a:lnSpc>
              <a:spcBef>
                <a:spcPts val="0"/>
              </a:spcBef>
              <a:spcAft>
                <a:spcPts val="600"/>
              </a:spcAft>
              <a:buFont typeface="Wingdings" panose="05000000000000000000" pitchFamily="2" charset="2"/>
              <a:buChar char="§"/>
            </a:pPr>
            <a:r>
              <a:rPr lang="en-US" altLang="en-US" sz="2400" b="1" dirty="0">
                <a:solidFill>
                  <a:srgbClr val="FF99FF"/>
                </a:solidFill>
                <a:effectLst>
                  <a:outerShdw blurRad="38100" dist="38100" dir="2700000" algn="tl">
                    <a:srgbClr val="000000"/>
                  </a:outerShdw>
                </a:effectLst>
              </a:rPr>
              <a:t>Sodium Permanganate (</a:t>
            </a:r>
            <a:r>
              <a:rPr lang="en-US" altLang="en-US" sz="2400" b="1" dirty="0" err="1">
                <a:solidFill>
                  <a:srgbClr val="FF99FF"/>
                </a:solidFill>
                <a:effectLst>
                  <a:outerShdw blurRad="38100" dist="38100" dir="2700000" algn="tl">
                    <a:srgbClr val="000000"/>
                  </a:outerShdw>
                </a:effectLst>
              </a:rPr>
              <a:t>NaMnO</a:t>
            </a:r>
            <a:r>
              <a:rPr lang="en-US" altLang="en-US" sz="2400" b="1" baseline="-25000" dirty="0" err="1">
                <a:solidFill>
                  <a:srgbClr val="FF99FF"/>
                </a:solidFill>
                <a:effectLst>
                  <a:outerShdw blurRad="38100" dist="38100" dir="2700000" algn="tl">
                    <a:srgbClr val="000000"/>
                  </a:outerShdw>
                </a:effectLst>
              </a:rPr>
              <a:t>4</a:t>
            </a:r>
            <a:r>
              <a:rPr lang="en-US" altLang="en-US" sz="2400" b="1" dirty="0">
                <a:solidFill>
                  <a:srgbClr val="FF99FF"/>
                </a:solidFill>
                <a:effectLst>
                  <a:outerShdw blurRad="38100" dist="38100" dir="2700000" algn="tl">
                    <a:srgbClr val="000000"/>
                  </a:outerShdw>
                </a:effectLst>
              </a:rPr>
              <a:t>)</a:t>
            </a:r>
            <a:r>
              <a:rPr lang="en-US" altLang="en-US" sz="2400" b="1" dirty="0">
                <a:effectLst>
                  <a:outerShdw blurRad="38100" dist="38100" dir="2700000" algn="tl">
                    <a:srgbClr val="000000"/>
                  </a:outerShdw>
                </a:effectLst>
              </a:rPr>
              <a:t> specific use because of higher cost</a:t>
            </a:r>
          </a:p>
          <a:p>
            <a:pPr marL="259556" indent="-259556">
              <a:lnSpc>
                <a:spcPct val="120000"/>
              </a:lnSpc>
              <a:spcBef>
                <a:spcPts val="0"/>
              </a:spcBef>
              <a:spcAft>
                <a:spcPts val="600"/>
              </a:spcAft>
              <a:buFont typeface="Wingdings" panose="05000000000000000000" pitchFamily="2" charset="2"/>
              <a:buChar char="§"/>
            </a:pPr>
            <a:r>
              <a:rPr lang="en-US" altLang="en-US" sz="2400" b="1" dirty="0" err="1">
                <a:solidFill>
                  <a:srgbClr val="FF99FF"/>
                </a:solidFill>
                <a:effectLst>
                  <a:outerShdw blurRad="38100" dist="38100" dir="2700000" algn="tl">
                    <a:srgbClr val="000000"/>
                  </a:outerShdw>
                </a:effectLst>
              </a:rPr>
              <a:t>NaMnO</a:t>
            </a:r>
            <a:r>
              <a:rPr lang="en-US" altLang="en-US" sz="2400" b="1" baseline="-25000" dirty="0" err="1">
                <a:solidFill>
                  <a:srgbClr val="FF99FF"/>
                </a:solidFill>
                <a:effectLst>
                  <a:outerShdw blurRad="38100" dist="38100" dir="2700000" algn="tl">
                    <a:srgbClr val="000000"/>
                  </a:outerShdw>
                </a:effectLst>
              </a:rPr>
              <a:t>4</a:t>
            </a:r>
            <a:r>
              <a:rPr lang="en-US" altLang="en-US" sz="2400" b="1" dirty="0">
                <a:solidFill>
                  <a:srgbClr val="FF99FF"/>
                </a:solidFill>
                <a:effectLst>
                  <a:outerShdw blurRad="38100" dist="38100" dir="2700000" algn="tl">
                    <a:srgbClr val="000000"/>
                  </a:outerShdw>
                </a:effectLst>
              </a:rPr>
              <a:t> </a:t>
            </a:r>
            <a:r>
              <a:rPr lang="en-US" altLang="en-US" sz="2400" b="1" dirty="0">
                <a:effectLst>
                  <a:outerShdw blurRad="38100" dist="38100" dir="2700000" algn="tl">
                    <a:srgbClr val="000000"/>
                  </a:outerShdw>
                </a:effectLst>
              </a:rPr>
              <a:t>is </a:t>
            </a:r>
            <a:r>
              <a:rPr lang="en-US" altLang="en-US" sz="2400" b="1" dirty="0" err="1">
                <a:effectLst>
                  <a:outerShdw blurRad="38100" dist="38100" dir="2700000" algn="tl">
                    <a:srgbClr val="000000"/>
                  </a:outerShdw>
                </a:effectLst>
              </a:rPr>
              <a:t>15x</a:t>
            </a:r>
            <a:r>
              <a:rPr lang="en-US" altLang="en-US" sz="2400" b="1" dirty="0">
                <a:effectLst>
                  <a:outerShdw blurRad="38100" dist="38100" dir="2700000" algn="tl">
                    <a:srgbClr val="000000"/>
                  </a:outerShdw>
                </a:effectLst>
              </a:rPr>
              <a:t> more soluble than </a:t>
            </a:r>
            <a:r>
              <a:rPr lang="en-US" altLang="en-US" sz="2400" b="1" dirty="0" err="1">
                <a:solidFill>
                  <a:srgbClr val="FF99FF"/>
                </a:solidFill>
                <a:effectLst>
                  <a:outerShdw blurRad="38100" dist="38100" dir="2700000" algn="tl">
                    <a:srgbClr val="000000"/>
                  </a:outerShdw>
                </a:effectLst>
              </a:rPr>
              <a:t>KMnO</a:t>
            </a:r>
            <a:r>
              <a:rPr lang="en-US" altLang="en-US" sz="2400" b="1" baseline="-25000" dirty="0" err="1">
                <a:solidFill>
                  <a:srgbClr val="FF99FF"/>
                </a:solidFill>
                <a:effectLst>
                  <a:outerShdw blurRad="38100" dist="38100" dir="2700000" algn="tl">
                    <a:srgbClr val="000000"/>
                  </a:outerShdw>
                </a:effectLst>
              </a:rPr>
              <a:t>4</a:t>
            </a:r>
            <a:r>
              <a:rPr lang="en-US" altLang="en-US" sz="2400" b="1" dirty="0">
                <a:effectLst>
                  <a:outerShdw blurRad="38100" dist="38100" dir="2700000" algn="tl">
                    <a:srgbClr val="000000"/>
                  </a:outerShdw>
                </a:effectLst>
              </a:rPr>
              <a:t>, thus maintenance concerns are minimal</a:t>
            </a:r>
          </a:p>
        </p:txBody>
      </p:sp>
      <p:sp>
        <p:nvSpPr>
          <p:cNvPr id="45" name="Slide Number Placeholder 3">
            <a:extLst>
              <a:ext uri="{FF2B5EF4-FFF2-40B4-BE49-F238E27FC236}">
                <a16:creationId xmlns:a16="http://schemas.microsoft.com/office/drawing/2014/main" id="{03DCCFC0-B5C0-4903-9526-E247D37DD985}"/>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BF472046-A30E-42A8-9FBF-4405948FE658}"/>
              </a:ext>
            </a:extLst>
          </p:cNvPr>
          <p:cNvSpPr>
            <a:spLocks noGrp="1" noChangeArrowheads="1"/>
          </p:cNvSpPr>
          <p:nvPr>
            <p:ph type="title"/>
          </p:nvPr>
        </p:nvSpPr>
        <p:spPr>
          <a:xfrm>
            <a:off x="1143000" y="301792"/>
            <a:ext cx="6858000" cy="672766"/>
          </a:xfrm>
        </p:spPr>
        <p:txBody>
          <a:bodyPr>
            <a:normAutofit/>
          </a:bodyPr>
          <a:lstStyle/>
          <a:p>
            <a:pPr algn="ctr"/>
            <a:r>
              <a:rPr lang="en-US" altLang="en-US" sz="3600" b="1" dirty="0">
                <a:solidFill>
                  <a:schemeClr val="accent1"/>
                </a:solidFill>
                <a:effectLst>
                  <a:outerShdw blurRad="38100" dist="38100" dir="2700000" algn="tl">
                    <a:srgbClr val="000000">
                      <a:alpha val="43137"/>
                    </a:srgbClr>
                  </a:outerShdw>
                </a:effectLst>
                <a:latin typeface="Calibri" panose="020F0502020204030204" pitchFamily="34" charset="0"/>
              </a:rPr>
              <a:t>Permanganate Pre-Oxidation </a:t>
            </a:r>
            <a:endParaRPr lang="en-US" altLang="en-US" sz="1800" dirty="0">
              <a:effectLst>
                <a:outerShdw blurRad="38100" dist="38100" dir="2700000" algn="tl">
                  <a:srgbClr val="000000">
                    <a:alpha val="43137"/>
                  </a:srgbClr>
                </a:outerShdw>
              </a:effectLst>
              <a:ea typeface="ＭＳ 明朝" panose="02020609040205080304" pitchFamily="49" charset="-128"/>
            </a:endParaRPr>
          </a:p>
        </p:txBody>
      </p:sp>
      <p:sp>
        <p:nvSpPr>
          <p:cNvPr id="710659" name="Rectangle 3">
            <a:extLst>
              <a:ext uri="{FF2B5EF4-FFF2-40B4-BE49-F238E27FC236}">
                <a16:creationId xmlns:a16="http://schemas.microsoft.com/office/drawing/2014/main" id="{88C0D490-8ED1-4094-B1A3-51539A2AD67E}"/>
              </a:ext>
            </a:extLst>
          </p:cNvPr>
          <p:cNvSpPr>
            <a:spLocks noGrp="1" noChangeArrowheads="1"/>
          </p:cNvSpPr>
          <p:nvPr>
            <p:ph type="body" idx="1"/>
          </p:nvPr>
        </p:nvSpPr>
        <p:spPr>
          <a:xfrm>
            <a:off x="409074" y="1070810"/>
            <a:ext cx="8488278" cy="3879181"/>
          </a:xfrm>
        </p:spPr>
        <p:txBody>
          <a:bodyPr>
            <a:normAutofit/>
          </a:bodyPr>
          <a:lstStyle/>
          <a:p>
            <a:pPr marL="259556" indent="-259556">
              <a:lnSpc>
                <a:spcPct val="120000"/>
              </a:lnSpc>
              <a:spcBef>
                <a:spcPts val="0"/>
              </a:spcBef>
              <a:spcAft>
                <a:spcPts val="600"/>
              </a:spcAft>
              <a:buFont typeface="Wingdings" panose="05000000000000000000" pitchFamily="2" charset="2"/>
              <a:buChar char="§"/>
            </a:pPr>
            <a:r>
              <a:rPr lang="en-US" altLang="en-US" sz="2800" b="1" dirty="0">
                <a:solidFill>
                  <a:srgbClr val="FF99FF"/>
                </a:solidFill>
                <a:effectLst>
                  <a:outerShdw blurRad="38100" dist="38100" dir="2700000" algn="tl">
                    <a:srgbClr val="000000"/>
                  </a:outerShdw>
                </a:effectLst>
              </a:rPr>
              <a:t>Permanganate </a:t>
            </a:r>
            <a:r>
              <a:rPr lang="en-US" altLang="en-US" sz="2800" b="1" dirty="0">
                <a:effectLst>
                  <a:outerShdw blurRad="38100" dist="38100" dir="2700000" algn="tl">
                    <a:srgbClr val="000000"/>
                  </a:outerShdw>
                </a:effectLst>
              </a:rPr>
              <a:t>do not create </a:t>
            </a:r>
            <a:r>
              <a:rPr lang="en-US" altLang="en-US" sz="2800" b="1" dirty="0" err="1">
                <a:effectLst>
                  <a:outerShdw blurRad="38100" dist="38100" dir="2700000" algn="tl">
                    <a:srgbClr val="000000"/>
                  </a:outerShdw>
                </a:effectLst>
              </a:rPr>
              <a:t>DBP’s</a:t>
            </a:r>
            <a:endParaRPr lang="en-US" altLang="en-US" sz="2800" b="1" dirty="0">
              <a:effectLst>
                <a:outerShdw blurRad="38100" dist="38100" dir="2700000" algn="tl">
                  <a:srgbClr val="000000"/>
                </a:outerShdw>
              </a:effectLst>
            </a:endParaRPr>
          </a:p>
          <a:p>
            <a:pPr marL="259556" indent="-259556">
              <a:lnSpc>
                <a:spcPct val="120000"/>
              </a:lnSpc>
              <a:spcBef>
                <a:spcPts val="0"/>
              </a:spcBef>
              <a:spcAft>
                <a:spcPts val="600"/>
              </a:spcAft>
              <a:buFont typeface="Wingdings" panose="05000000000000000000" pitchFamily="2" charset="2"/>
              <a:buChar char="§"/>
            </a:pPr>
            <a:r>
              <a:rPr lang="en-US" altLang="en-US" sz="2800" b="1" dirty="0">
                <a:effectLst>
                  <a:outerShdw blurRad="38100" dist="38100" dir="2700000" algn="tl">
                    <a:srgbClr val="000000"/>
                  </a:outerShdw>
                </a:effectLst>
              </a:rPr>
              <a:t>Strong oxidant / poor disinfectant</a:t>
            </a:r>
          </a:p>
          <a:p>
            <a:pPr marL="259556" indent="-259556">
              <a:lnSpc>
                <a:spcPct val="120000"/>
              </a:lnSpc>
              <a:spcBef>
                <a:spcPts val="0"/>
              </a:spcBef>
              <a:spcAft>
                <a:spcPts val="600"/>
              </a:spcAft>
              <a:buFont typeface="Wingdings" panose="05000000000000000000" pitchFamily="2" charset="2"/>
              <a:buChar char="§"/>
            </a:pPr>
            <a:r>
              <a:rPr lang="en-US" altLang="en-US" sz="2800" b="1" dirty="0">
                <a:effectLst>
                  <a:outerShdw blurRad="38100" dist="38100" dir="2700000" algn="tl">
                    <a:srgbClr val="000000"/>
                  </a:outerShdw>
                </a:effectLst>
              </a:rPr>
              <a:t>Difficult to overfeed since they are destroyed by chlorine oxidation</a:t>
            </a:r>
          </a:p>
          <a:p>
            <a:pPr marL="259556" indent="-259556">
              <a:lnSpc>
                <a:spcPct val="120000"/>
              </a:lnSpc>
              <a:spcBef>
                <a:spcPts val="0"/>
              </a:spcBef>
              <a:spcAft>
                <a:spcPts val="600"/>
              </a:spcAft>
              <a:buFont typeface="Wingdings" panose="05000000000000000000" pitchFamily="2" charset="2"/>
              <a:buChar char="§"/>
            </a:pPr>
            <a:r>
              <a:rPr lang="en-US" altLang="en-US" sz="2800" b="1" dirty="0">
                <a:effectLst>
                  <a:outerShdw blurRad="38100" dist="38100" dir="2700000" algn="tl">
                    <a:srgbClr val="000000"/>
                  </a:outerShdw>
                </a:effectLst>
              </a:rPr>
              <a:t>Good for TOC &amp; Fe removal (poor </a:t>
            </a:r>
            <a:r>
              <a:rPr lang="en-US" altLang="en-US" sz="2800" b="1" dirty="0" err="1">
                <a:effectLst>
                  <a:outerShdw blurRad="38100" dist="38100" dir="2700000" algn="tl">
                    <a:srgbClr val="000000"/>
                  </a:outerShdw>
                </a:effectLst>
              </a:rPr>
              <a:t>H</a:t>
            </a:r>
            <a:r>
              <a:rPr lang="en-US" altLang="en-US" sz="2800" b="1" baseline="-25000" dirty="0" err="1">
                <a:effectLst>
                  <a:outerShdw blurRad="38100" dist="38100" dir="2700000" algn="tl">
                    <a:srgbClr val="000000"/>
                  </a:outerShdw>
                </a:effectLst>
              </a:rPr>
              <a:t>2</a:t>
            </a:r>
            <a:r>
              <a:rPr lang="en-US" altLang="en-US" sz="2800" b="1" dirty="0" err="1">
                <a:effectLst>
                  <a:outerShdw blurRad="38100" dist="38100" dir="2700000" algn="tl">
                    <a:srgbClr val="000000"/>
                  </a:outerShdw>
                </a:effectLst>
              </a:rPr>
              <a:t>S</a:t>
            </a:r>
            <a:r>
              <a:rPr lang="en-US" altLang="en-US" sz="2800" b="1" dirty="0">
                <a:effectLst>
                  <a:outerShdw blurRad="38100" dist="38100" dir="2700000" algn="tl">
                    <a:srgbClr val="000000"/>
                  </a:outerShdw>
                </a:effectLst>
              </a:rPr>
              <a:t>)</a:t>
            </a:r>
          </a:p>
        </p:txBody>
      </p:sp>
      <p:sp>
        <p:nvSpPr>
          <p:cNvPr id="4" name="Slide Number Placeholder 3">
            <a:extLst>
              <a:ext uri="{FF2B5EF4-FFF2-40B4-BE49-F238E27FC236}">
                <a16:creationId xmlns:a16="http://schemas.microsoft.com/office/drawing/2014/main" id="{FE191394-E563-4C16-AF92-8371C00629CB}"/>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42</a:t>
            </a:fld>
            <a:endParaRPr lang="en-US" altLang="en-US"/>
          </a:p>
        </p:txBody>
      </p:sp>
    </p:spTree>
    <p:extLst>
      <p:ext uri="{BB962C8B-B14F-4D97-AF65-F5344CB8AC3E}">
        <p14:creationId xmlns:p14="http://schemas.microsoft.com/office/powerpoint/2010/main" val="25279447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BF472046-A30E-42A8-9FBF-4405948FE658}"/>
              </a:ext>
            </a:extLst>
          </p:cNvPr>
          <p:cNvSpPr>
            <a:spLocks noGrp="1" noChangeArrowheads="1"/>
          </p:cNvSpPr>
          <p:nvPr>
            <p:ph type="title"/>
          </p:nvPr>
        </p:nvSpPr>
        <p:spPr>
          <a:xfrm>
            <a:off x="1143000" y="301792"/>
            <a:ext cx="6858000" cy="672766"/>
          </a:xfrm>
        </p:spPr>
        <p:txBody>
          <a:bodyPr>
            <a:normAutofit/>
          </a:bodyPr>
          <a:lstStyle/>
          <a:p>
            <a:pPr algn="ctr"/>
            <a:r>
              <a:rPr lang="en-US" altLang="en-US" sz="3600" b="1" dirty="0">
                <a:solidFill>
                  <a:schemeClr val="accent1"/>
                </a:solidFill>
                <a:effectLst>
                  <a:outerShdw blurRad="38100" dist="38100" dir="2700000" algn="tl">
                    <a:srgbClr val="000000">
                      <a:alpha val="43137"/>
                    </a:srgbClr>
                  </a:outerShdw>
                </a:effectLst>
                <a:latin typeface="Calibri" panose="020F0502020204030204" pitchFamily="34" charset="0"/>
              </a:rPr>
              <a:t>Permanganate Pre-Oxidation </a:t>
            </a:r>
            <a:endParaRPr lang="en-US" altLang="en-US" sz="1800" dirty="0">
              <a:effectLst>
                <a:outerShdw blurRad="38100" dist="38100" dir="2700000" algn="tl">
                  <a:srgbClr val="000000">
                    <a:alpha val="43137"/>
                  </a:srgbClr>
                </a:outerShdw>
              </a:effectLst>
              <a:ea typeface="ＭＳ 明朝" panose="02020609040205080304" pitchFamily="49" charset="-128"/>
            </a:endParaRPr>
          </a:p>
        </p:txBody>
      </p:sp>
      <p:pic>
        <p:nvPicPr>
          <p:cNvPr id="5" name="Content Placeholder 4" descr="A picture containing grass, outdoor, blue, area&#10;&#10;Description automatically generated">
            <a:extLst>
              <a:ext uri="{FF2B5EF4-FFF2-40B4-BE49-F238E27FC236}">
                <a16:creationId xmlns:a16="http://schemas.microsoft.com/office/drawing/2014/main" id="{E9C26A5F-887E-486C-A67B-E20F9F57E36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6852" y="1042946"/>
            <a:ext cx="4949768" cy="3712326"/>
          </a:xfrm>
        </p:spPr>
      </p:pic>
      <p:pic>
        <p:nvPicPr>
          <p:cNvPr id="7" name="Picture 6" descr="A picture containing grass, outdoor, building, house&#10;&#10;Description automatically generated">
            <a:extLst>
              <a:ext uri="{FF2B5EF4-FFF2-40B4-BE49-F238E27FC236}">
                <a16:creationId xmlns:a16="http://schemas.microsoft.com/office/drawing/2014/main" id="{C669B200-D892-43FD-82E8-17261B1F3C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12" t="5868" r="18245" b="18596"/>
          <a:stretch/>
        </p:blipFill>
        <p:spPr>
          <a:xfrm>
            <a:off x="5498432" y="1042946"/>
            <a:ext cx="3140242" cy="2661513"/>
          </a:xfrm>
          <a:prstGeom prst="rect">
            <a:avLst/>
          </a:prstGeom>
        </p:spPr>
      </p:pic>
      <p:sp>
        <p:nvSpPr>
          <p:cNvPr id="10" name="Slide Number Placeholder 3">
            <a:extLst>
              <a:ext uri="{FF2B5EF4-FFF2-40B4-BE49-F238E27FC236}">
                <a16:creationId xmlns:a16="http://schemas.microsoft.com/office/drawing/2014/main" id="{EFBD57E4-71DC-40F3-B524-5DDBA248E1C8}"/>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43</a:t>
            </a:fld>
            <a:endParaRPr lang="en-US" altLang="en-US"/>
          </a:p>
        </p:txBody>
      </p:sp>
    </p:spTree>
    <p:extLst>
      <p:ext uri="{BB962C8B-B14F-4D97-AF65-F5344CB8AC3E}">
        <p14:creationId xmlns:p14="http://schemas.microsoft.com/office/powerpoint/2010/main" val="836774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53" name="Picture 45">
            <a:extLst>
              <a:ext uri="{FF2B5EF4-FFF2-40B4-BE49-F238E27FC236}">
                <a16:creationId xmlns:a16="http://schemas.microsoft.com/office/drawing/2014/main" id="{A8EC9328-AE25-4C19-BE13-CD7EFA5496B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123" b="31800"/>
          <a:stretch/>
        </p:blipFill>
        <p:spPr bwMode="auto">
          <a:xfrm>
            <a:off x="194959" y="982633"/>
            <a:ext cx="3904308" cy="385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0" name="Rectangle 2">
            <a:extLst>
              <a:ext uri="{FF2B5EF4-FFF2-40B4-BE49-F238E27FC236}">
                <a16:creationId xmlns:a16="http://schemas.microsoft.com/office/drawing/2014/main" id="{CC858DC3-7396-4E6A-87B8-61C86731461B}"/>
              </a:ext>
            </a:extLst>
          </p:cNvPr>
          <p:cNvSpPr>
            <a:spLocks noGrp="1" noChangeArrowheads="1"/>
          </p:cNvSpPr>
          <p:nvPr>
            <p:ph type="title"/>
          </p:nvPr>
        </p:nvSpPr>
        <p:spPr>
          <a:xfrm>
            <a:off x="1257300" y="148829"/>
            <a:ext cx="6724650" cy="885389"/>
          </a:xfrm>
        </p:spPr>
        <p:txBody>
          <a:bodyPr vert="horz" lIns="91440" tIns="45720" rIns="91440" bIns="45720" rtlCol="0" anchor="ctr">
            <a:normAutofit/>
          </a:bodyPr>
          <a:lstStyle/>
          <a:p>
            <a:pPr algn="ctr"/>
            <a:r>
              <a:rPr lang="en-US" altLang="en-US" sz="3200" b="1" dirty="0">
                <a:solidFill>
                  <a:srgbClr val="FFFF00"/>
                </a:solidFill>
                <a:effectLst>
                  <a:outerShdw blurRad="38100" dist="38100" dir="2700000" algn="tl">
                    <a:srgbClr val="000000"/>
                  </a:outerShdw>
                </a:effectLst>
                <a:latin typeface="Calibri" panose="020F0502020204030204" pitchFamily="34" charset="0"/>
              </a:rPr>
              <a:t>Granular Activated Carbon Filters</a:t>
            </a:r>
          </a:p>
        </p:txBody>
      </p:sp>
      <p:sp>
        <p:nvSpPr>
          <p:cNvPr id="68611" name="Rectangle 3">
            <a:extLst>
              <a:ext uri="{FF2B5EF4-FFF2-40B4-BE49-F238E27FC236}">
                <a16:creationId xmlns:a16="http://schemas.microsoft.com/office/drawing/2014/main" id="{8C30127A-B83B-4A04-9EFC-6F20729B0155}"/>
              </a:ext>
            </a:extLst>
          </p:cNvPr>
          <p:cNvSpPr>
            <a:spLocks noGrp="1" noChangeArrowheads="1"/>
          </p:cNvSpPr>
          <p:nvPr>
            <p:ph type="body" idx="1"/>
          </p:nvPr>
        </p:nvSpPr>
        <p:spPr>
          <a:xfrm>
            <a:off x="4229585" y="1034218"/>
            <a:ext cx="4719456" cy="3527822"/>
          </a:xfrm>
        </p:spPr>
        <p:txBody>
          <a:bodyPr>
            <a:normAutofit/>
          </a:bodyPr>
          <a:lstStyle/>
          <a:p>
            <a:pPr>
              <a:lnSpc>
                <a:spcPct val="110000"/>
              </a:lnSpc>
              <a:buClr>
                <a:schemeClr val="tx1"/>
              </a:buClr>
              <a:buSzPct val="85000"/>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EPA Best Available Technology for removal of </a:t>
            </a:r>
            <a:r>
              <a:rPr lang="en-US" altLang="en-US" sz="2400" b="1" dirty="0" err="1">
                <a:effectLst>
                  <a:outerShdw blurRad="38100" dist="38100" dir="2700000" algn="tl">
                    <a:srgbClr val="000000"/>
                  </a:outerShdw>
                </a:effectLst>
                <a:latin typeface="Calibri" panose="020F0502020204030204" pitchFamily="34" charset="0"/>
                <a:cs typeface="Calibri" panose="020F0502020204030204" pitchFamily="34" charset="0"/>
              </a:rPr>
              <a:t>DBP</a:t>
            </a: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 Precursors</a:t>
            </a:r>
            <a:endParaRPr lang="en-US" altLang="en-US" sz="2400" b="1" dirty="0">
              <a:effectLst>
                <a:outerShdw blurRad="38100" dist="38100" dir="2700000" algn="tl">
                  <a:srgbClr val="000000"/>
                </a:outerShdw>
              </a:effectLst>
              <a:cs typeface="Calibri" panose="020F0502020204030204" pitchFamily="34" charset="0"/>
            </a:endParaRPr>
          </a:p>
          <a:p>
            <a:pPr>
              <a:lnSpc>
                <a:spcPct val="110000"/>
              </a:lnSpc>
              <a:buClr>
                <a:schemeClr val="tx1"/>
              </a:buClr>
              <a:buSzPct val="85000"/>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Expected </a:t>
            </a:r>
            <a:r>
              <a:rPr lang="en-US" altLang="en-US" sz="2400" b="1" dirty="0" err="1">
                <a:effectLst>
                  <a:outerShdw blurRad="38100" dist="38100" dir="2700000" algn="tl">
                    <a:srgbClr val="000000"/>
                  </a:outerShdw>
                </a:effectLst>
                <a:latin typeface="Calibri" panose="020F0502020204030204" pitchFamily="34" charset="0"/>
                <a:cs typeface="Calibri" panose="020F0502020204030204" pitchFamily="34" charset="0"/>
              </a:rPr>
              <a:t>DBP</a:t>
            </a: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 Reduction 50% to 70%</a:t>
            </a:r>
          </a:p>
          <a:p>
            <a:pPr>
              <a:lnSpc>
                <a:spcPct val="110000"/>
              </a:lnSpc>
              <a:buClr>
                <a:schemeClr val="tx1"/>
              </a:buClr>
              <a:buSzPct val="85000"/>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Pilot Study Required </a:t>
            </a:r>
          </a:p>
          <a:p>
            <a:pPr lvl="1">
              <a:lnSpc>
                <a:spcPct val="110000"/>
              </a:lnSpc>
              <a:buClr>
                <a:schemeClr val="tx1"/>
              </a:buClr>
              <a:buSzPct val="85000"/>
              <a:buFont typeface="Wingdings" panose="05000000000000000000" pitchFamily="2" charset="2"/>
              <a:buChar char="ü"/>
            </a:pPr>
            <a:r>
              <a:rPr lang="en-US" altLang="en-US" sz="2000" b="1" dirty="0">
                <a:effectLst>
                  <a:outerShdw blurRad="38100" dist="38100" dir="2700000" algn="tl">
                    <a:srgbClr val="000000"/>
                  </a:outerShdw>
                </a:effectLst>
                <a:latin typeface="Calibri" panose="020F0502020204030204" pitchFamily="34" charset="0"/>
                <a:cs typeface="Calibri" panose="020F0502020204030204" pitchFamily="34" charset="0"/>
              </a:rPr>
              <a:t>Ten States Standards </a:t>
            </a:r>
          </a:p>
          <a:p>
            <a:pPr lvl="1">
              <a:lnSpc>
                <a:spcPct val="110000"/>
              </a:lnSpc>
              <a:buClr>
                <a:schemeClr val="tx1"/>
              </a:buClr>
              <a:buSzPct val="85000"/>
              <a:buFont typeface="Wingdings" panose="05000000000000000000" pitchFamily="2" charset="2"/>
              <a:buChar char="ü"/>
            </a:pPr>
            <a:r>
              <a:rPr lang="en-US" altLang="en-US" sz="2000" b="1" dirty="0">
                <a:effectLst>
                  <a:outerShdw blurRad="38100" dist="38100" dir="2700000" algn="tl">
                    <a:srgbClr val="000000"/>
                  </a:outerShdw>
                </a:effectLst>
                <a:latin typeface="Calibri" panose="020F0502020204030204" pitchFamily="34" charset="0"/>
                <a:cs typeface="Calibri" panose="020F0502020204030204" pitchFamily="34" charset="0"/>
              </a:rPr>
              <a:t>FDEP </a:t>
            </a:r>
          </a:p>
        </p:txBody>
      </p:sp>
      <p:sp>
        <p:nvSpPr>
          <p:cNvPr id="5" name="Slide Number Placeholder 3">
            <a:extLst>
              <a:ext uri="{FF2B5EF4-FFF2-40B4-BE49-F238E27FC236}">
                <a16:creationId xmlns:a16="http://schemas.microsoft.com/office/drawing/2014/main" id="{864A9545-28E7-40AE-BAEF-36269DEF68F8}"/>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44</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358630" y="1014677"/>
            <a:ext cx="84267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l">
              <a:spcAft>
                <a:spcPts val="1200"/>
              </a:spcAft>
              <a:buFont typeface="Arial" panose="020B0604020202020204" pitchFamily="34" charset="0"/>
              <a:buChar char="•"/>
            </a:pPr>
            <a:r>
              <a:rPr lang="en-US" altLang="en-US" sz="2400" dirty="0">
                <a:latin typeface="+mn-lt"/>
              </a:rPr>
              <a:t>Most common adsorbent</a:t>
            </a:r>
          </a:p>
          <a:p>
            <a:pPr marL="285750" indent="-285750" algn="l">
              <a:spcAft>
                <a:spcPts val="1200"/>
              </a:spcAft>
              <a:buFont typeface="Arial" panose="020B0604020202020204" pitchFamily="34" charset="0"/>
              <a:buChar char="•"/>
            </a:pPr>
            <a:r>
              <a:rPr lang="en-US" altLang="en-US" sz="2400" dirty="0">
                <a:latin typeface="+mn-lt"/>
              </a:rPr>
              <a:t>Irregular particles, 0.2-5 mm dia.</a:t>
            </a:r>
          </a:p>
          <a:p>
            <a:pPr marL="1085850" lvl="1" indent="-342900" algn="l">
              <a:spcAft>
                <a:spcPts val="1200"/>
              </a:spcAft>
              <a:buFont typeface="Courier New" panose="02070309020205020404" pitchFamily="49" charset="0"/>
              <a:buChar char="o"/>
            </a:pPr>
            <a:r>
              <a:rPr lang="en-US" altLang="en-US" sz="2400" dirty="0">
                <a:latin typeface="+mn-lt"/>
              </a:rPr>
              <a:t>char of carbon material (wood or coal) </a:t>
            </a:r>
          </a:p>
          <a:p>
            <a:pPr marL="285750" indent="-285750" algn="l">
              <a:spcAft>
                <a:spcPts val="1200"/>
              </a:spcAft>
              <a:buFont typeface="Arial" panose="020B0604020202020204" pitchFamily="34" charset="0"/>
              <a:buChar char="•"/>
            </a:pPr>
            <a:r>
              <a:rPr lang="en-US" altLang="en-US" sz="2400" dirty="0">
                <a:latin typeface="+mn-lt"/>
              </a:rPr>
              <a:t>Activated exposure to steam at high temperature</a:t>
            </a:r>
          </a:p>
          <a:p>
            <a:pPr marL="1085850" lvl="1" indent="-342900" algn="l">
              <a:spcAft>
                <a:spcPts val="1200"/>
              </a:spcAft>
              <a:buFont typeface="Courier New" panose="02070309020205020404" pitchFamily="49" charset="0"/>
              <a:buChar char="o"/>
            </a:pPr>
            <a:r>
              <a:rPr lang="en-US" altLang="en-US" sz="2400" dirty="0">
                <a:latin typeface="+mn-lt"/>
              </a:rPr>
              <a:t>made more porous</a:t>
            </a:r>
          </a:p>
          <a:p>
            <a:pPr marL="285750" indent="-285750" algn="l">
              <a:spcAft>
                <a:spcPts val="1200"/>
              </a:spcAft>
              <a:buFont typeface="Arial" panose="020B0604020202020204" pitchFamily="34" charset="0"/>
              <a:buChar char="•"/>
            </a:pPr>
            <a:r>
              <a:rPr lang="en-US" altLang="en-US" sz="2400" dirty="0">
                <a:latin typeface="+mn-lt"/>
              </a:rPr>
              <a:t>1,000 </a:t>
            </a:r>
            <a:r>
              <a:rPr lang="en-US" altLang="en-US" sz="2400" dirty="0" err="1">
                <a:latin typeface="+mn-lt"/>
              </a:rPr>
              <a:t>m</a:t>
            </a:r>
            <a:r>
              <a:rPr lang="en-US" altLang="en-US" sz="2400" baseline="30000" dirty="0" err="1">
                <a:latin typeface="+mn-lt"/>
              </a:rPr>
              <a:t>2</a:t>
            </a:r>
            <a:r>
              <a:rPr lang="en-US" altLang="en-US" sz="2400" dirty="0">
                <a:latin typeface="+mn-lt"/>
              </a:rPr>
              <a:t> of adsorbing surface area per gram (~ 1 teaspoon) </a:t>
            </a:r>
          </a:p>
          <a:p>
            <a:pPr marL="1085850" lvl="1" indent="-342900" algn="l">
              <a:spcAft>
                <a:spcPts val="1200"/>
              </a:spcAft>
              <a:buFont typeface="Courier New" panose="02070309020205020404" pitchFamily="49" charset="0"/>
              <a:buChar char="o"/>
            </a:pPr>
            <a:r>
              <a:rPr lang="en-US" altLang="en-US" sz="2400" dirty="0">
                <a:latin typeface="+mn-lt"/>
              </a:rPr>
              <a:t>equivalent to 40 acre farm in one handful!</a:t>
            </a:r>
          </a:p>
        </p:txBody>
      </p:sp>
      <p:sp>
        <p:nvSpPr>
          <p:cNvPr id="13324" name="Text Box 13"/>
          <p:cNvSpPr txBox="1">
            <a:spLocks noChangeArrowheads="1"/>
          </p:cNvSpPr>
          <p:nvPr/>
        </p:nvSpPr>
        <p:spPr bwMode="auto">
          <a:xfrm>
            <a:off x="2211206" y="240344"/>
            <a:ext cx="4415055" cy="507831"/>
          </a:xfrm>
          <a:prstGeom prst="rect">
            <a:avLst/>
          </a:prstGeom>
        </p:spPr>
        <p:txBody>
          <a:bodyPr vert="horz" lIns="91440" tIns="45720" rIns="91440" bIns="45720" rtlCol="0" anchor="ctr">
            <a:normAutofit/>
          </a:bodyPr>
          <a:lstStyle>
            <a:lvl1pPr defTabSz="685800" eaLnBrk="1" latinLnBrk="0" hangingPunct="1">
              <a:lnSpc>
                <a:spcPct val="90000"/>
              </a:lnSpc>
              <a:buNone/>
              <a:defRPr sz="3000">
                <a:solidFill>
                  <a:srgbClr val="FFFF00"/>
                </a:solidFill>
                <a:effectLst>
                  <a:outerShdw blurRad="38100" dist="38100" dir="2700000" algn="tl">
                    <a:srgbClr val="000000"/>
                  </a:outerShdw>
                </a:effectLst>
                <a:latin typeface="Calibri" panose="020F0502020204030204" pitchFamily="34" charset="0"/>
                <a:ea typeface="+mj-ea"/>
                <a:cs typeface="+mj-cs"/>
              </a:defRPr>
            </a:lvl1pPr>
          </a:lstStyle>
          <a:p>
            <a:r>
              <a:rPr lang="en-US" altLang="en-US" dirty="0"/>
              <a:t>Granular Activated Carbon</a:t>
            </a:r>
          </a:p>
        </p:txBody>
      </p:sp>
      <p:sp>
        <p:nvSpPr>
          <p:cNvPr id="8" name="Slide Number Placeholder 3">
            <a:extLst>
              <a:ext uri="{FF2B5EF4-FFF2-40B4-BE49-F238E27FC236}">
                <a16:creationId xmlns:a16="http://schemas.microsoft.com/office/drawing/2014/main" id="{9785AD9B-E367-4A03-8FF2-F443636529A3}"/>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45</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7" name="Text Box 28"/>
          <p:cNvSpPr txBox="1">
            <a:spLocks noChangeArrowheads="1"/>
          </p:cNvSpPr>
          <p:nvPr/>
        </p:nvSpPr>
        <p:spPr bwMode="auto">
          <a:xfrm>
            <a:off x="2447631" y="177642"/>
            <a:ext cx="3937553" cy="507830"/>
          </a:xfrm>
          <a:prstGeom prst="rect">
            <a:avLst/>
          </a:prstGeom>
        </p:spPr>
        <p:txBody>
          <a:bodyPr vert="horz" lIns="91440" tIns="45720" rIns="91440" bIns="45720" rtlCol="0" anchor="ctr">
            <a:normAutofit/>
          </a:bodyPr>
          <a:lstStyle>
            <a:defPPr>
              <a:defRPr lang="en-US"/>
            </a:defPPr>
            <a:lvl1pPr defTabSz="685800" eaLnBrk="1" latinLnBrk="0" hangingPunct="1">
              <a:lnSpc>
                <a:spcPct val="90000"/>
              </a:lnSpc>
              <a:buNone/>
              <a:defRPr sz="3000">
                <a:solidFill>
                  <a:srgbClr val="FFFF00"/>
                </a:solidFill>
                <a:effectLst>
                  <a:outerShdw blurRad="38100" dist="38100" dir="2700000" algn="tl">
                    <a:srgbClr val="000000"/>
                  </a:outerShdw>
                </a:effectLst>
                <a:latin typeface="Calibri" panose="020F0502020204030204" pitchFamily="34" charset="0"/>
                <a:ea typeface="+mj-ea"/>
                <a:cs typeface="+mj-cs"/>
              </a:defRPr>
            </a:lvl1pPr>
          </a:lstStyle>
          <a:p>
            <a:r>
              <a:rPr lang="en-US" altLang="en-US" dirty="0"/>
              <a:t>The Adsorption Process</a:t>
            </a:r>
          </a:p>
        </p:txBody>
      </p:sp>
      <p:grpSp>
        <p:nvGrpSpPr>
          <p:cNvPr id="8" name="Group 7">
            <a:extLst>
              <a:ext uri="{FF2B5EF4-FFF2-40B4-BE49-F238E27FC236}">
                <a16:creationId xmlns:a16="http://schemas.microsoft.com/office/drawing/2014/main" id="{ACA46844-FCC9-4819-A6B6-D3A839FCAD53}"/>
              </a:ext>
            </a:extLst>
          </p:cNvPr>
          <p:cNvGrpSpPr/>
          <p:nvPr/>
        </p:nvGrpSpPr>
        <p:grpSpPr>
          <a:xfrm>
            <a:off x="1118796" y="835332"/>
            <a:ext cx="7082442" cy="4043227"/>
            <a:chOff x="491265" y="673968"/>
            <a:chExt cx="7538174" cy="4303395"/>
          </a:xfrm>
        </p:grpSpPr>
        <p:pic>
          <p:nvPicPr>
            <p:cNvPr id="3" name="Picture 2" descr="Background pattern&#10;&#10;Description automatically generated">
              <a:extLst>
                <a:ext uri="{FF2B5EF4-FFF2-40B4-BE49-F238E27FC236}">
                  <a16:creationId xmlns:a16="http://schemas.microsoft.com/office/drawing/2014/main" id="{F392EE41-3D21-4B97-9FD7-80EA057317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1" t="3318" r="3708" b="2738"/>
            <a:stretch/>
          </p:blipFill>
          <p:spPr>
            <a:xfrm>
              <a:off x="491265" y="673969"/>
              <a:ext cx="3453205" cy="2343246"/>
            </a:xfrm>
            <a:prstGeom prst="rect">
              <a:avLst/>
            </a:prstGeom>
          </p:spPr>
        </p:pic>
        <p:pic>
          <p:nvPicPr>
            <p:cNvPr id="5" name="Picture 4">
              <a:extLst>
                <a:ext uri="{FF2B5EF4-FFF2-40B4-BE49-F238E27FC236}">
                  <a16:creationId xmlns:a16="http://schemas.microsoft.com/office/drawing/2014/main" id="{29F861BB-3C61-46D5-B16D-B94ADC277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733" y="673968"/>
              <a:ext cx="3839706" cy="4303393"/>
            </a:xfrm>
            <a:prstGeom prst="rect">
              <a:avLst/>
            </a:prstGeom>
          </p:spPr>
        </p:pic>
        <p:pic>
          <p:nvPicPr>
            <p:cNvPr id="7" name="Picture 6" descr="A close-up of a tree&#10;&#10;Description automatically generated with low confidence">
              <a:extLst>
                <a:ext uri="{FF2B5EF4-FFF2-40B4-BE49-F238E27FC236}">
                  <a16:creationId xmlns:a16="http://schemas.microsoft.com/office/drawing/2014/main" id="{BEAEA588-49D1-4449-8FD5-6AB65B9790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07"/>
            <a:stretch/>
          </p:blipFill>
          <p:spPr>
            <a:xfrm>
              <a:off x="491265" y="3188169"/>
              <a:ext cx="3452553" cy="1789194"/>
            </a:xfrm>
            <a:prstGeom prst="rect">
              <a:avLst/>
            </a:prstGeom>
          </p:spPr>
        </p:pic>
      </p:grpSp>
      <p:sp>
        <p:nvSpPr>
          <p:cNvPr id="41" name="Slide Number Placeholder 3">
            <a:extLst>
              <a:ext uri="{FF2B5EF4-FFF2-40B4-BE49-F238E27FC236}">
                <a16:creationId xmlns:a16="http://schemas.microsoft.com/office/drawing/2014/main" id="{8B064033-B655-472D-A0FA-DD2AD52EC46B}"/>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46</a:t>
            </a:fld>
            <a:endParaRPr lang="en-US" altLang="en-US"/>
          </a:p>
        </p:txBody>
      </p:sp>
    </p:spTree>
    <p:extLst>
      <p:ext uri="{BB962C8B-B14F-4D97-AF65-F5344CB8AC3E}">
        <p14:creationId xmlns:p14="http://schemas.microsoft.com/office/powerpoint/2010/main" val="6554857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488343" y="632084"/>
            <a:ext cx="813516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spcAft>
                <a:spcPts val="1200"/>
              </a:spcAft>
            </a:pPr>
            <a:r>
              <a:rPr lang="en-US" altLang="en-US" sz="2000" dirty="0">
                <a:latin typeface="Calibri" panose="020F0502020204030204" pitchFamily="34" charset="0"/>
              </a:rPr>
              <a:t>Adsorption:</a:t>
            </a:r>
          </a:p>
          <a:p>
            <a:pPr marL="344488" indent="-227013" algn="l">
              <a:spcAft>
                <a:spcPts val="1200"/>
              </a:spcAft>
              <a:buFont typeface="Arial" panose="020B0604020202020204" pitchFamily="34" charset="0"/>
              <a:buChar char="•"/>
            </a:pPr>
            <a:r>
              <a:rPr lang="en-US" altLang="en-US" sz="2000" dirty="0">
                <a:solidFill>
                  <a:schemeClr val="accent1"/>
                </a:solidFill>
                <a:latin typeface="Calibri" panose="020F0502020204030204" pitchFamily="34" charset="0"/>
              </a:rPr>
              <a:t>the physical-chemical attraction of a solid material for a chemical in solution</a:t>
            </a:r>
          </a:p>
          <a:p>
            <a:pPr marL="344488" indent="-227013" algn="l">
              <a:spcAft>
                <a:spcPts val="1200"/>
              </a:spcAft>
              <a:buFont typeface="Arial" panose="020B0604020202020204" pitchFamily="34" charset="0"/>
              <a:buChar char="•"/>
            </a:pPr>
            <a:r>
              <a:rPr lang="en-US" altLang="en-US" sz="2000" dirty="0">
                <a:solidFill>
                  <a:schemeClr val="accent1"/>
                </a:solidFill>
                <a:latin typeface="Calibri" panose="020F0502020204030204" pitchFamily="34" charset="0"/>
              </a:rPr>
              <a:t>In adsorption, the chemical being adsorbed is termed the </a:t>
            </a:r>
            <a:r>
              <a:rPr lang="en-US" altLang="en-US" sz="2000" dirty="0">
                <a:latin typeface="Calibri" panose="020F0502020204030204" pitchFamily="34" charset="0"/>
              </a:rPr>
              <a:t>ADSORBATE</a:t>
            </a:r>
            <a:r>
              <a:rPr lang="en-US" altLang="en-US" sz="2000" dirty="0">
                <a:solidFill>
                  <a:schemeClr val="accent1"/>
                </a:solidFill>
                <a:latin typeface="Calibri" panose="020F0502020204030204" pitchFamily="34" charset="0"/>
              </a:rPr>
              <a:t> and the solid to which it sorbs is the </a:t>
            </a:r>
            <a:r>
              <a:rPr lang="en-US" altLang="en-US" sz="2000" dirty="0">
                <a:latin typeface="Calibri" panose="020F0502020204030204" pitchFamily="34" charset="0"/>
              </a:rPr>
              <a:t>ADSORBENT</a:t>
            </a:r>
          </a:p>
          <a:p>
            <a:pPr marL="285750" indent="-285750" algn="l">
              <a:spcAft>
                <a:spcPts val="1200"/>
              </a:spcAft>
              <a:buFont typeface="Arial" panose="020B0604020202020204" pitchFamily="34" charset="0"/>
              <a:buChar char="•"/>
            </a:pPr>
            <a:endParaRPr lang="en-US" altLang="en-US" sz="2000" dirty="0">
              <a:latin typeface="Calibri" panose="020F0502020204030204" pitchFamily="34" charset="0"/>
            </a:endParaRPr>
          </a:p>
        </p:txBody>
      </p:sp>
      <p:sp>
        <p:nvSpPr>
          <p:cNvPr id="14358" name="Freeform 7"/>
          <p:cNvSpPr>
            <a:spLocks/>
          </p:cNvSpPr>
          <p:nvPr/>
        </p:nvSpPr>
        <p:spPr bwMode="auto">
          <a:xfrm>
            <a:off x="3098401" y="3544493"/>
            <a:ext cx="2226284" cy="1158136"/>
          </a:xfrm>
          <a:custGeom>
            <a:avLst/>
            <a:gdLst>
              <a:gd name="T0" fmla="*/ 384 w 1415"/>
              <a:gd name="T1" fmla="*/ 146 h 1040"/>
              <a:gd name="T2" fmla="*/ 312 w 1415"/>
              <a:gd name="T3" fmla="*/ 314 h 1040"/>
              <a:gd name="T4" fmla="*/ 228 w 1415"/>
              <a:gd name="T5" fmla="*/ 338 h 1040"/>
              <a:gd name="T6" fmla="*/ 276 w 1415"/>
              <a:gd name="T7" fmla="*/ 506 h 1040"/>
              <a:gd name="T8" fmla="*/ 120 w 1415"/>
              <a:gd name="T9" fmla="*/ 518 h 1040"/>
              <a:gd name="T10" fmla="*/ 72 w 1415"/>
              <a:gd name="T11" fmla="*/ 518 h 1040"/>
              <a:gd name="T12" fmla="*/ 24 w 1415"/>
              <a:gd name="T13" fmla="*/ 710 h 1040"/>
              <a:gd name="T14" fmla="*/ 180 w 1415"/>
              <a:gd name="T15" fmla="*/ 566 h 1040"/>
              <a:gd name="T16" fmla="*/ 120 w 1415"/>
              <a:gd name="T17" fmla="*/ 938 h 1040"/>
              <a:gd name="T18" fmla="*/ 312 w 1415"/>
              <a:gd name="T19" fmla="*/ 782 h 1040"/>
              <a:gd name="T20" fmla="*/ 372 w 1415"/>
              <a:gd name="T21" fmla="*/ 746 h 1040"/>
              <a:gd name="T22" fmla="*/ 408 w 1415"/>
              <a:gd name="T23" fmla="*/ 998 h 1040"/>
              <a:gd name="T24" fmla="*/ 660 w 1415"/>
              <a:gd name="T25" fmla="*/ 722 h 1040"/>
              <a:gd name="T26" fmla="*/ 696 w 1415"/>
              <a:gd name="T27" fmla="*/ 674 h 1040"/>
              <a:gd name="T28" fmla="*/ 840 w 1415"/>
              <a:gd name="T29" fmla="*/ 830 h 1040"/>
              <a:gd name="T30" fmla="*/ 864 w 1415"/>
              <a:gd name="T31" fmla="*/ 998 h 1040"/>
              <a:gd name="T32" fmla="*/ 1116 w 1415"/>
              <a:gd name="T33" fmla="*/ 1010 h 1040"/>
              <a:gd name="T34" fmla="*/ 1320 w 1415"/>
              <a:gd name="T35" fmla="*/ 866 h 1040"/>
              <a:gd name="T36" fmla="*/ 1176 w 1415"/>
              <a:gd name="T37" fmla="*/ 806 h 1040"/>
              <a:gd name="T38" fmla="*/ 972 w 1415"/>
              <a:gd name="T39" fmla="*/ 890 h 1040"/>
              <a:gd name="T40" fmla="*/ 888 w 1415"/>
              <a:gd name="T41" fmla="*/ 722 h 1040"/>
              <a:gd name="T42" fmla="*/ 972 w 1415"/>
              <a:gd name="T43" fmla="*/ 578 h 1040"/>
              <a:gd name="T44" fmla="*/ 1296 w 1415"/>
              <a:gd name="T45" fmla="*/ 542 h 1040"/>
              <a:gd name="T46" fmla="*/ 1212 w 1415"/>
              <a:gd name="T47" fmla="*/ 398 h 1040"/>
              <a:gd name="T48" fmla="*/ 708 w 1415"/>
              <a:gd name="T49" fmla="*/ 542 h 1040"/>
              <a:gd name="T50" fmla="*/ 852 w 1415"/>
              <a:gd name="T51" fmla="*/ 386 h 1040"/>
              <a:gd name="T52" fmla="*/ 1104 w 1415"/>
              <a:gd name="T53" fmla="*/ 410 h 1040"/>
              <a:gd name="T54" fmla="*/ 948 w 1415"/>
              <a:gd name="T55" fmla="*/ 218 h 1040"/>
              <a:gd name="T56" fmla="*/ 828 w 1415"/>
              <a:gd name="T57" fmla="*/ 134 h 1040"/>
              <a:gd name="T58" fmla="*/ 756 w 1415"/>
              <a:gd name="T59" fmla="*/ 182 h 1040"/>
              <a:gd name="T60" fmla="*/ 588 w 1415"/>
              <a:gd name="T61" fmla="*/ 122 h 1040"/>
              <a:gd name="T62" fmla="*/ 288 w 1415"/>
              <a:gd name="T63" fmla="*/ 14 h 1040"/>
              <a:gd name="T64" fmla="*/ 372 w 1415"/>
              <a:gd name="T65" fmla="*/ 50 h 1040"/>
              <a:gd name="T66" fmla="*/ 504 w 1415"/>
              <a:gd name="T67" fmla="*/ 146 h 1040"/>
              <a:gd name="T68" fmla="*/ 480 w 1415"/>
              <a:gd name="T69" fmla="*/ 230 h 10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5"/>
              <a:gd name="T106" fmla="*/ 0 h 1040"/>
              <a:gd name="T107" fmla="*/ 1415 w 1415"/>
              <a:gd name="T108" fmla="*/ 1040 h 10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5" h="1040">
                <a:moveTo>
                  <a:pt x="480" y="230"/>
                </a:moveTo>
                <a:cubicBezTo>
                  <a:pt x="441" y="204"/>
                  <a:pt x="423" y="172"/>
                  <a:pt x="384" y="146"/>
                </a:cubicBezTo>
                <a:cubicBezTo>
                  <a:pt x="366" y="201"/>
                  <a:pt x="363" y="211"/>
                  <a:pt x="420" y="230"/>
                </a:cubicBezTo>
                <a:cubicBezTo>
                  <a:pt x="391" y="274"/>
                  <a:pt x="355" y="285"/>
                  <a:pt x="312" y="314"/>
                </a:cubicBezTo>
                <a:cubicBezTo>
                  <a:pt x="288" y="310"/>
                  <a:pt x="263" y="295"/>
                  <a:pt x="240" y="302"/>
                </a:cubicBezTo>
                <a:cubicBezTo>
                  <a:pt x="228" y="305"/>
                  <a:pt x="228" y="325"/>
                  <a:pt x="228" y="338"/>
                </a:cubicBezTo>
                <a:cubicBezTo>
                  <a:pt x="228" y="430"/>
                  <a:pt x="219" y="415"/>
                  <a:pt x="276" y="434"/>
                </a:cubicBezTo>
                <a:cubicBezTo>
                  <a:pt x="295" y="462"/>
                  <a:pt x="321" y="478"/>
                  <a:pt x="276" y="506"/>
                </a:cubicBezTo>
                <a:cubicBezTo>
                  <a:pt x="255" y="519"/>
                  <a:pt x="204" y="530"/>
                  <a:pt x="204" y="530"/>
                </a:cubicBezTo>
                <a:cubicBezTo>
                  <a:pt x="176" y="526"/>
                  <a:pt x="146" y="529"/>
                  <a:pt x="120" y="518"/>
                </a:cubicBezTo>
                <a:cubicBezTo>
                  <a:pt x="107" y="512"/>
                  <a:pt x="110" y="482"/>
                  <a:pt x="96" y="482"/>
                </a:cubicBezTo>
                <a:cubicBezTo>
                  <a:pt x="82" y="482"/>
                  <a:pt x="78" y="505"/>
                  <a:pt x="72" y="518"/>
                </a:cubicBezTo>
                <a:cubicBezTo>
                  <a:pt x="48" y="566"/>
                  <a:pt x="17" y="610"/>
                  <a:pt x="0" y="662"/>
                </a:cubicBezTo>
                <a:cubicBezTo>
                  <a:pt x="8" y="678"/>
                  <a:pt x="6" y="707"/>
                  <a:pt x="24" y="710"/>
                </a:cubicBezTo>
                <a:cubicBezTo>
                  <a:pt x="88" y="722"/>
                  <a:pt x="124" y="691"/>
                  <a:pt x="168" y="662"/>
                </a:cubicBezTo>
                <a:cubicBezTo>
                  <a:pt x="172" y="630"/>
                  <a:pt x="161" y="592"/>
                  <a:pt x="180" y="566"/>
                </a:cubicBezTo>
                <a:cubicBezTo>
                  <a:pt x="192" y="549"/>
                  <a:pt x="258" y="598"/>
                  <a:pt x="264" y="602"/>
                </a:cubicBezTo>
                <a:cubicBezTo>
                  <a:pt x="308" y="735"/>
                  <a:pt x="175" y="828"/>
                  <a:pt x="120" y="938"/>
                </a:cubicBezTo>
                <a:cubicBezTo>
                  <a:pt x="190" y="961"/>
                  <a:pt x="224" y="943"/>
                  <a:pt x="264" y="878"/>
                </a:cubicBezTo>
                <a:cubicBezTo>
                  <a:pt x="283" y="848"/>
                  <a:pt x="312" y="782"/>
                  <a:pt x="312" y="782"/>
                </a:cubicBezTo>
                <a:cubicBezTo>
                  <a:pt x="316" y="762"/>
                  <a:pt x="307" y="732"/>
                  <a:pt x="324" y="722"/>
                </a:cubicBezTo>
                <a:cubicBezTo>
                  <a:pt x="339" y="713"/>
                  <a:pt x="355" y="740"/>
                  <a:pt x="372" y="746"/>
                </a:cubicBezTo>
                <a:cubicBezTo>
                  <a:pt x="387" y="752"/>
                  <a:pt x="404" y="754"/>
                  <a:pt x="420" y="758"/>
                </a:cubicBezTo>
                <a:cubicBezTo>
                  <a:pt x="446" y="837"/>
                  <a:pt x="424" y="919"/>
                  <a:pt x="408" y="998"/>
                </a:cubicBezTo>
                <a:cubicBezTo>
                  <a:pt x="533" y="1040"/>
                  <a:pt x="634" y="955"/>
                  <a:pt x="672" y="842"/>
                </a:cubicBezTo>
                <a:cubicBezTo>
                  <a:pt x="668" y="802"/>
                  <a:pt x="669" y="761"/>
                  <a:pt x="660" y="722"/>
                </a:cubicBezTo>
                <a:cubicBezTo>
                  <a:pt x="657" y="708"/>
                  <a:pt x="627" y="698"/>
                  <a:pt x="636" y="686"/>
                </a:cubicBezTo>
                <a:cubicBezTo>
                  <a:pt x="648" y="670"/>
                  <a:pt x="676" y="678"/>
                  <a:pt x="696" y="674"/>
                </a:cubicBezTo>
                <a:cubicBezTo>
                  <a:pt x="782" y="731"/>
                  <a:pt x="748" y="702"/>
                  <a:pt x="804" y="758"/>
                </a:cubicBezTo>
                <a:cubicBezTo>
                  <a:pt x="812" y="783"/>
                  <a:pt x="834" y="804"/>
                  <a:pt x="840" y="830"/>
                </a:cubicBezTo>
                <a:cubicBezTo>
                  <a:pt x="849" y="873"/>
                  <a:pt x="846" y="918"/>
                  <a:pt x="852" y="962"/>
                </a:cubicBezTo>
                <a:cubicBezTo>
                  <a:pt x="854" y="975"/>
                  <a:pt x="854" y="990"/>
                  <a:pt x="864" y="998"/>
                </a:cubicBezTo>
                <a:cubicBezTo>
                  <a:pt x="896" y="1023"/>
                  <a:pt x="944" y="1015"/>
                  <a:pt x="984" y="1022"/>
                </a:cubicBezTo>
                <a:cubicBezTo>
                  <a:pt x="1028" y="1018"/>
                  <a:pt x="1072" y="1015"/>
                  <a:pt x="1116" y="1010"/>
                </a:cubicBezTo>
                <a:cubicBezTo>
                  <a:pt x="1136" y="1007"/>
                  <a:pt x="1159" y="1010"/>
                  <a:pt x="1176" y="998"/>
                </a:cubicBezTo>
                <a:cubicBezTo>
                  <a:pt x="1230" y="961"/>
                  <a:pt x="1268" y="905"/>
                  <a:pt x="1320" y="866"/>
                </a:cubicBezTo>
                <a:cubicBezTo>
                  <a:pt x="1292" y="857"/>
                  <a:pt x="1263" y="854"/>
                  <a:pt x="1236" y="842"/>
                </a:cubicBezTo>
                <a:cubicBezTo>
                  <a:pt x="1215" y="833"/>
                  <a:pt x="1197" y="816"/>
                  <a:pt x="1176" y="806"/>
                </a:cubicBezTo>
                <a:cubicBezTo>
                  <a:pt x="1153" y="796"/>
                  <a:pt x="1104" y="782"/>
                  <a:pt x="1104" y="782"/>
                </a:cubicBezTo>
                <a:cubicBezTo>
                  <a:pt x="965" y="797"/>
                  <a:pt x="996" y="772"/>
                  <a:pt x="972" y="890"/>
                </a:cubicBezTo>
                <a:cubicBezTo>
                  <a:pt x="952" y="858"/>
                  <a:pt x="932" y="826"/>
                  <a:pt x="912" y="794"/>
                </a:cubicBezTo>
                <a:cubicBezTo>
                  <a:pt x="899" y="773"/>
                  <a:pt x="888" y="722"/>
                  <a:pt x="888" y="722"/>
                </a:cubicBezTo>
                <a:cubicBezTo>
                  <a:pt x="892" y="690"/>
                  <a:pt x="884" y="654"/>
                  <a:pt x="900" y="626"/>
                </a:cubicBezTo>
                <a:cubicBezTo>
                  <a:pt x="915" y="601"/>
                  <a:pt x="972" y="578"/>
                  <a:pt x="972" y="578"/>
                </a:cubicBezTo>
                <a:cubicBezTo>
                  <a:pt x="1099" y="592"/>
                  <a:pt x="1085" y="599"/>
                  <a:pt x="1188" y="650"/>
                </a:cubicBezTo>
                <a:cubicBezTo>
                  <a:pt x="1268" y="630"/>
                  <a:pt x="1249" y="609"/>
                  <a:pt x="1296" y="542"/>
                </a:cubicBezTo>
                <a:cubicBezTo>
                  <a:pt x="1330" y="493"/>
                  <a:pt x="1342" y="484"/>
                  <a:pt x="1380" y="446"/>
                </a:cubicBezTo>
                <a:cubicBezTo>
                  <a:pt x="1415" y="342"/>
                  <a:pt x="1269" y="393"/>
                  <a:pt x="1212" y="398"/>
                </a:cubicBezTo>
                <a:cubicBezTo>
                  <a:pt x="1115" y="463"/>
                  <a:pt x="1029" y="472"/>
                  <a:pt x="912" y="482"/>
                </a:cubicBezTo>
                <a:cubicBezTo>
                  <a:pt x="848" y="578"/>
                  <a:pt x="850" y="554"/>
                  <a:pt x="708" y="542"/>
                </a:cubicBezTo>
                <a:cubicBezTo>
                  <a:pt x="712" y="494"/>
                  <a:pt x="687" y="433"/>
                  <a:pt x="720" y="398"/>
                </a:cubicBezTo>
                <a:cubicBezTo>
                  <a:pt x="750" y="366"/>
                  <a:pt x="808" y="391"/>
                  <a:pt x="852" y="386"/>
                </a:cubicBezTo>
                <a:cubicBezTo>
                  <a:pt x="876" y="383"/>
                  <a:pt x="900" y="378"/>
                  <a:pt x="924" y="374"/>
                </a:cubicBezTo>
                <a:cubicBezTo>
                  <a:pt x="987" y="383"/>
                  <a:pt x="1042" y="398"/>
                  <a:pt x="1104" y="410"/>
                </a:cubicBezTo>
                <a:cubicBezTo>
                  <a:pt x="1152" y="378"/>
                  <a:pt x="1146" y="356"/>
                  <a:pt x="1188" y="314"/>
                </a:cubicBezTo>
                <a:cubicBezTo>
                  <a:pt x="1233" y="179"/>
                  <a:pt x="1011" y="221"/>
                  <a:pt x="948" y="218"/>
                </a:cubicBezTo>
                <a:cubicBezTo>
                  <a:pt x="867" y="137"/>
                  <a:pt x="887" y="178"/>
                  <a:pt x="864" y="110"/>
                </a:cubicBezTo>
                <a:cubicBezTo>
                  <a:pt x="852" y="118"/>
                  <a:pt x="838" y="124"/>
                  <a:pt x="828" y="134"/>
                </a:cubicBezTo>
                <a:cubicBezTo>
                  <a:pt x="818" y="144"/>
                  <a:pt x="816" y="162"/>
                  <a:pt x="804" y="170"/>
                </a:cubicBezTo>
                <a:cubicBezTo>
                  <a:pt x="790" y="179"/>
                  <a:pt x="771" y="176"/>
                  <a:pt x="756" y="182"/>
                </a:cubicBezTo>
                <a:cubicBezTo>
                  <a:pt x="739" y="188"/>
                  <a:pt x="724" y="198"/>
                  <a:pt x="708" y="206"/>
                </a:cubicBezTo>
                <a:cubicBezTo>
                  <a:pt x="632" y="191"/>
                  <a:pt x="630" y="185"/>
                  <a:pt x="588" y="122"/>
                </a:cubicBezTo>
                <a:cubicBezTo>
                  <a:pt x="569" y="44"/>
                  <a:pt x="573" y="29"/>
                  <a:pt x="492" y="2"/>
                </a:cubicBezTo>
                <a:cubicBezTo>
                  <a:pt x="424" y="6"/>
                  <a:pt x="355" y="0"/>
                  <a:pt x="288" y="14"/>
                </a:cubicBezTo>
                <a:cubicBezTo>
                  <a:pt x="274" y="17"/>
                  <a:pt x="311" y="32"/>
                  <a:pt x="324" y="38"/>
                </a:cubicBezTo>
                <a:cubicBezTo>
                  <a:pt x="339" y="44"/>
                  <a:pt x="356" y="46"/>
                  <a:pt x="372" y="50"/>
                </a:cubicBezTo>
                <a:cubicBezTo>
                  <a:pt x="408" y="74"/>
                  <a:pt x="444" y="86"/>
                  <a:pt x="480" y="110"/>
                </a:cubicBezTo>
                <a:cubicBezTo>
                  <a:pt x="488" y="122"/>
                  <a:pt x="503" y="132"/>
                  <a:pt x="504" y="146"/>
                </a:cubicBezTo>
                <a:cubicBezTo>
                  <a:pt x="507" y="186"/>
                  <a:pt x="503" y="227"/>
                  <a:pt x="492" y="266"/>
                </a:cubicBezTo>
                <a:cubicBezTo>
                  <a:pt x="489" y="278"/>
                  <a:pt x="484" y="242"/>
                  <a:pt x="480" y="230"/>
                </a:cubicBezTo>
                <a:close/>
              </a:path>
            </a:pathLst>
          </a:cu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2" name="Oval 13"/>
          <p:cNvSpPr>
            <a:spLocks noChangeArrowheads="1"/>
          </p:cNvSpPr>
          <p:nvPr/>
        </p:nvSpPr>
        <p:spPr bwMode="auto">
          <a:xfrm>
            <a:off x="412750" y="3858444"/>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3" name="AutoShape 14"/>
          <p:cNvSpPr>
            <a:spLocks noChangeArrowheads="1"/>
          </p:cNvSpPr>
          <p:nvPr/>
        </p:nvSpPr>
        <p:spPr bwMode="auto">
          <a:xfrm>
            <a:off x="299073" y="3432429"/>
            <a:ext cx="2499148" cy="1270200"/>
          </a:xfrm>
          <a:prstGeom prst="rightArrow">
            <a:avLst>
              <a:gd name="adj1" fmla="val 50000"/>
              <a:gd name="adj2" fmla="val 53427"/>
            </a:avLst>
          </a:prstGeom>
          <a:noFill/>
          <a:ln w="2857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4" name="Oval 15"/>
          <p:cNvSpPr>
            <a:spLocks noChangeArrowheads="1"/>
          </p:cNvSpPr>
          <p:nvPr/>
        </p:nvSpPr>
        <p:spPr bwMode="auto">
          <a:xfrm>
            <a:off x="807562" y="3855375"/>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5" name="Oval 16"/>
          <p:cNvSpPr>
            <a:spLocks noChangeArrowheads="1"/>
          </p:cNvSpPr>
          <p:nvPr/>
        </p:nvSpPr>
        <p:spPr bwMode="auto">
          <a:xfrm>
            <a:off x="578010" y="4105448"/>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6" name="Oval 17"/>
          <p:cNvSpPr>
            <a:spLocks noChangeArrowheads="1"/>
          </p:cNvSpPr>
          <p:nvPr/>
        </p:nvSpPr>
        <p:spPr bwMode="auto">
          <a:xfrm>
            <a:off x="1236240" y="3801672"/>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7" name="Oval 18"/>
          <p:cNvSpPr>
            <a:spLocks noChangeArrowheads="1"/>
          </p:cNvSpPr>
          <p:nvPr/>
        </p:nvSpPr>
        <p:spPr bwMode="auto">
          <a:xfrm>
            <a:off x="985746" y="4006893"/>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8" name="Oval 19"/>
          <p:cNvSpPr>
            <a:spLocks noChangeArrowheads="1"/>
          </p:cNvSpPr>
          <p:nvPr/>
        </p:nvSpPr>
        <p:spPr bwMode="auto">
          <a:xfrm>
            <a:off x="1325925" y="4098410"/>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49" name="Oval 20"/>
          <p:cNvSpPr>
            <a:spLocks noChangeArrowheads="1"/>
          </p:cNvSpPr>
          <p:nvPr/>
        </p:nvSpPr>
        <p:spPr bwMode="auto">
          <a:xfrm>
            <a:off x="1596114" y="3857678"/>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50" name="Oval 21"/>
          <p:cNvSpPr>
            <a:spLocks noChangeArrowheads="1"/>
          </p:cNvSpPr>
          <p:nvPr/>
        </p:nvSpPr>
        <p:spPr bwMode="auto">
          <a:xfrm>
            <a:off x="1687875" y="4134010"/>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51" name="Oval 22"/>
          <p:cNvSpPr>
            <a:spLocks noChangeArrowheads="1"/>
          </p:cNvSpPr>
          <p:nvPr/>
        </p:nvSpPr>
        <p:spPr bwMode="auto">
          <a:xfrm>
            <a:off x="1940791" y="3849773"/>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4353" name="Text Box 24"/>
          <p:cNvSpPr txBox="1">
            <a:spLocks noChangeArrowheads="1"/>
          </p:cNvSpPr>
          <p:nvPr/>
        </p:nvSpPr>
        <p:spPr bwMode="auto">
          <a:xfrm>
            <a:off x="167870" y="3330969"/>
            <a:ext cx="20419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latin typeface="Calibri" panose="020F0502020204030204" pitchFamily="34" charset="0"/>
              </a:rPr>
              <a:t>Influent stream</a:t>
            </a:r>
          </a:p>
        </p:txBody>
      </p:sp>
      <p:sp>
        <p:nvSpPr>
          <p:cNvPr id="14356" name="Line 27"/>
          <p:cNvSpPr>
            <a:spLocks noChangeShapeType="1"/>
          </p:cNvSpPr>
          <p:nvPr/>
        </p:nvSpPr>
        <p:spPr bwMode="auto">
          <a:xfrm flipV="1">
            <a:off x="4333216" y="2445135"/>
            <a:ext cx="972590" cy="12702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square" anchor="ctr">
            <a:spAutoFit/>
          </a:bodyPr>
          <a:lstStyle/>
          <a:p>
            <a:endParaRPr lang="en-US" sz="2400" dirty="0">
              <a:latin typeface="Calibri" panose="020F0502020204030204" pitchFamily="34" charset="0"/>
            </a:endParaRPr>
          </a:p>
        </p:txBody>
      </p:sp>
      <p:sp>
        <p:nvSpPr>
          <p:cNvPr id="14357" name="Text Box 28"/>
          <p:cNvSpPr txBox="1">
            <a:spLocks noChangeArrowheads="1"/>
          </p:cNvSpPr>
          <p:nvPr/>
        </p:nvSpPr>
        <p:spPr bwMode="auto">
          <a:xfrm>
            <a:off x="2451602" y="166138"/>
            <a:ext cx="3937553" cy="507831"/>
          </a:xfrm>
          <a:prstGeom prst="rect">
            <a:avLst/>
          </a:prstGeom>
        </p:spPr>
        <p:txBody>
          <a:bodyPr vert="horz" lIns="91440" tIns="45720" rIns="91440" bIns="45720" rtlCol="0" anchor="ctr">
            <a:normAutofit/>
          </a:bodyPr>
          <a:lstStyle>
            <a:defPPr>
              <a:defRPr lang="en-US"/>
            </a:defPPr>
            <a:lvl1pPr defTabSz="685800" eaLnBrk="1" latinLnBrk="0" hangingPunct="1">
              <a:lnSpc>
                <a:spcPct val="90000"/>
              </a:lnSpc>
              <a:buNone/>
              <a:defRPr sz="3000">
                <a:solidFill>
                  <a:srgbClr val="FFFF00"/>
                </a:solidFill>
                <a:effectLst>
                  <a:outerShdw blurRad="38100" dist="38100" dir="2700000" algn="tl">
                    <a:srgbClr val="000000"/>
                  </a:outerShdw>
                </a:effectLst>
                <a:latin typeface="Calibri" panose="020F0502020204030204" pitchFamily="34" charset="0"/>
                <a:ea typeface="+mj-ea"/>
                <a:cs typeface="+mj-cs"/>
              </a:defRPr>
            </a:lvl1pPr>
          </a:lstStyle>
          <a:p>
            <a:r>
              <a:rPr lang="en-US" altLang="en-US" dirty="0"/>
              <a:t>The Adsorption Process</a:t>
            </a:r>
          </a:p>
        </p:txBody>
      </p:sp>
      <p:sp>
        <p:nvSpPr>
          <p:cNvPr id="28" name="Oval 13">
            <a:extLst>
              <a:ext uri="{FF2B5EF4-FFF2-40B4-BE49-F238E27FC236}">
                <a16:creationId xmlns:a16="http://schemas.microsoft.com/office/drawing/2014/main" id="{B6D64A89-96DD-43CA-91A0-E35300AE0C0D}"/>
              </a:ext>
            </a:extLst>
          </p:cNvPr>
          <p:cNvSpPr>
            <a:spLocks noChangeArrowheads="1"/>
          </p:cNvSpPr>
          <p:nvPr/>
        </p:nvSpPr>
        <p:spPr bwMode="auto">
          <a:xfrm>
            <a:off x="2037891" y="4055566"/>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29" name="Oval 15">
            <a:extLst>
              <a:ext uri="{FF2B5EF4-FFF2-40B4-BE49-F238E27FC236}">
                <a16:creationId xmlns:a16="http://schemas.microsoft.com/office/drawing/2014/main" id="{A680D3C4-E034-46B6-8E91-1B5CFA3892D1}"/>
              </a:ext>
            </a:extLst>
          </p:cNvPr>
          <p:cNvSpPr>
            <a:spLocks noChangeArrowheads="1"/>
          </p:cNvSpPr>
          <p:nvPr/>
        </p:nvSpPr>
        <p:spPr bwMode="auto">
          <a:xfrm>
            <a:off x="2282600" y="3774867"/>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0" name="Oval 16">
            <a:extLst>
              <a:ext uri="{FF2B5EF4-FFF2-40B4-BE49-F238E27FC236}">
                <a16:creationId xmlns:a16="http://schemas.microsoft.com/office/drawing/2014/main" id="{7DA401E0-D775-4B52-9A5A-F69A46A1B9CB}"/>
              </a:ext>
            </a:extLst>
          </p:cNvPr>
          <p:cNvSpPr>
            <a:spLocks noChangeArrowheads="1"/>
          </p:cNvSpPr>
          <p:nvPr/>
        </p:nvSpPr>
        <p:spPr bwMode="auto">
          <a:xfrm>
            <a:off x="2209837" y="4276001"/>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1" name="Oval 18">
            <a:extLst>
              <a:ext uri="{FF2B5EF4-FFF2-40B4-BE49-F238E27FC236}">
                <a16:creationId xmlns:a16="http://schemas.microsoft.com/office/drawing/2014/main" id="{8C71493D-0CAE-40B2-AA58-1B8AC3A93C62}"/>
              </a:ext>
            </a:extLst>
          </p:cNvPr>
          <p:cNvSpPr>
            <a:spLocks noChangeArrowheads="1"/>
          </p:cNvSpPr>
          <p:nvPr/>
        </p:nvSpPr>
        <p:spPr bwMode="auto">
          <a:xfrm>
            <a:off x="2412702" y="4032653"/>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2" name="Oval 19">
            <a:extLst>
              <a:ext uri="{FF2B5EF4-FFF2-40B4-BE49-F238E27FC236}">
                <a16:creationId xmlns:a16="http://schemas.microsoft.com/office/drawing/2014/main" id="{1A881B03-49FD-4996-B5AF-256CFFA59C9C}"/>
              </a:ext>
            </a:extLst>
          </p:cNvPr>
          <p:cNvSpPr>
            <a:spLocks noChangeArrowheads="1"/>
          </p:cNvSpPr>
          <p:nvPr/>
        </p:nvSpPr>
        <p:spPr bwMode="auto">
          <a:xfrm>
            <a:off x="3554563" y="4430368"/>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3" name="Oval 21">
            <a:extLst>
              <a:ext uri="{FF2B5EF4-FFF2-40B4-BE49-F238E27FC236}">
                <a16:creationId xmlns:a16="http://schemas.microsoft.com/office/drawing/2014/main" id="{D9ED1F3D-69B9-4A0E-A533-90BC10DCBD85}"/>
              </a:ext>
            </a:extLst>
          </p:cNvPr>
          <p:cNvSpPr>
            <a:spLocks noChangeArrowheads="1"/>
          </p:cNvSpPr>
          <p:nvPr/>
        </p:nvSpPr>
        <p:spPr bwMode="auto">
          <a:xfrm>
            <a:off x="4150336" y="4350934"/>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4" name="Oval 13">
            <a:extLst>
              <a:ext uri="{FF2B5EF4-FFF2-40B4-BE49-F238E27FC236}">
                <a16:creationId xmlns:a16="http://schemas.microsoft.com/office/drawing/2014/main" id="{764447B2-B254-4F04-9B9C-7186ADF5DA7D}"/>
              </a:ext>
            </a:extLst>
          </p:cNvPr>
          <p:cNvSpPr>
            <a:spLocks noChangeArrowheads="1"/>
          </p:cNvSpPr>
          <p:nvPr/>
        </p:nvSpPr>
        <p:spPr bwMode="auto">
          <a:xfrm>
            <a:off x="4506319" y="4241639"/>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5" name="Oval 19">
            <a:extLst>
              <a:ext uri="{FF2B5EF4-FFF2-40B4-BE49-F238E27FC236}">
                <a16:creationId xmlns:a16="http://schemas.microsoft.com/office/drawing/2014/main" id="{63D7E791-3E2E-4201-ACC3-73EA66210784}"/>
              </a:ext>
            </a:extLst>
          </p:cNvPr>
          <p:cNvSpPr>
            <a:spLocks noChangeArrowheads="1"/>
          </p:cNvSpPr>
          <p:nvPr/>
        </p:nvSpPr>
        <p:spPr bwMode="auto">
          <a:xfrm>
            <a:off x="3247908" y="3937694"/>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6" name="Oval 21">
            <a:extLst>
              <a:ext uri="{FF2B5EF4-FFF2-40B4-BE49-F238E27FC236}">
                <a16:creationId xmlns:a16="http://schemas.microsoft.com/office/drawing/2014/main" id="{6F20F45A-0257-441D-A3F2-6303BEAC3D14}"/>
              </a:ext>
            </a:extLst>
          </p:cNvPr>
          <p:cNvSpPr>
            <a:spLocks noChangeArrowheads="1"/>
          </p:cNvSpPr>
          <p:nvPr/>
        </p:nvSpPr>
        <p:spPr bwMode="auto">
          <a:xfrm>
            <a:off x="4005326" y="3524151"/>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7" name="Oval 13">
            <a:extLst>
              <a:ext uri="{FF2B5EF4-FFF2-40B4-BE49-F238E27FC236}">
                <a16:creationId xmlns:a16="http://schemas.microsoft.com/office/drawing/2014/main" id="{C9F11770-99DB-435C-A781-3206257C2B42}"/>
              </a:ext>
            </a:extLst>
          </p:cNvPr>
          <p:cNvSpPr>
            <a:spLocks noChangeArrowheads="1"/>
          </p:cNvSpPr>
          <p:nvPr/>
        </p:nvSpPr>
        <p:spPr bwMode="auto">
          <a:xfrm>
            <a:off x="4528693" y="3591987"/>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8" name="Oval 13">
            <a:extLst>
              <a:ext uri="{FF2B5EF4-FFF2-40B4-BE49-F238E27FC236}">
                <a16:creationId xmlns:a16="http://schemas.microsoft.com/office/drawing/2014/main" id="{3AAAD9AD-5062-4EED-A2BE-A2A1D4391AB8}"/>
              </a:ext>
            </a:extLst>
          </p:cNvPr>
          <p:cNvSpPr>
            <a:spLocks noChangeArrowheads="1"/>
          </p:cNvSpPr>
          <p:nvPr/>
        </p:nvSpPr>
        <p:spPr bwMode="auto">
          <a:xfrm>
            <a:off x="5894524" y="3846481"/>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39" name="AutoShape 14">
            <a:extLst>
              <a:ext uri="{FF2B5EF4-FFF2-40B4-BE49-F238E27FC236}">
                <a16:creationId xmlns:a16="http://schemas.microsoft.com/office/drawing/2014/main" id="{98F80EC6-343D-4D6D-8AD0-863F3CF535C3}"/>
              </a:ext>
            </a:extLst>
          </p:cNvPr>
          <p:cNvSpPr>
            <a:spLocks noChangeArrowheads="1"/>
          </p:cNvSpPr>
          <p:nvPr/>
        </p:nvSpPr>
        <p:spPr bwMode="auto">
          <a:xfrm>
            <a:off x="5780847" y="3420466"/>
            <a:ext cx="2499148" cy="1270200"/>
          </a:xfrm>
          <a:prstGeom prst="rightArrow">
            <a:avLst>
              <a:gd name="adj1" fmla="val 50000"/>
              <a:gd name="adj2" fmla="val 53427"/>
            </a:avLst>
          </a:prstGeom>
          <a:noFill/>
          <a:ln w="2857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40" name="Oval 19">
            <a:extLst>
              <a:ext uri="{FF2B5EF4-FFF2-40B4-BE49-F238E27FC236}">
                <a16:creationId xmlns:a16="http://schemas.microsoft.com/office/drawing/2014/main" id="{F811D1F3-0519-49B8-9EC6-C45A308B93DE}"/>
              </a:ext>
            </a:extLst>
          </p:cNvPr>
          <p:cNvSpPr>
            <a:spLocks noChangeArrowheads="1"/>
          </p:cNvSpPr>
          <p:nvPr/>
        </p:nvSpPr>
        <p:spPr bwMode="auto">
          <a:xfrm>
            <a:off x="7364685" y="4093121"/>
            <a:ext cx="182880" cy="182880"/>
          </a:xfrm>
          <a:prstGeom prst="ellipse">
            <a:avLst/>
          </a:pr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42" name="Line 27">
            <a:extLst>
              <a:ext uri="{FF2B5EF4-FFF2-40B4-BE49-F238E27FC236}">
                <a16:creationId xmlns:a16="http://schemas.microsoft.com/office/drawing/2014/main" id="{56191CF8-60BD-4838-9CC9-E83AF0AAA5F5}"/>
              </a:ext>
            </a:extLst>
          </p:cNvPr>
          <p:cNvSpPr>
            <a:spLocks noChangeShapeType="1"/>
          </p:cNvSpPr>
          <p:nvPr/>
        </p:nvSpPr>
        <p:spPr bwMode="auto">
          <a:xfrm flipV="1">
            <a:off x="4663247" y="2162229"/>
            <a:ext cx="2466142" cy="1488496"/>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square" anchor="ctr">
            <a:spAutoFit/>
          </a:bodyPr>
          <a:lstStyle/>
          <a:p>
            <a:endParaRPr lang="en-US" sz="2400" dirty="0">
              <a:latin typeface="Calibri" panose="020F0502020204030204" pitchFamily="34" charset="0"/>
            </a:endParaRPr>
          </a:p>
        </p:txBody>
      </p:sp>
      <p:sp>
        <p:nvSpPr>
          <p:cNvPr id="41" name="Slide Number Placeholder 3">
            <a:extLst>
              <a:ext uri="{FF2B5EF4-FFF2-40B4-BE49-F238E27FC236}">
                <a16:creationId xmlns:a16="http://schemas.microsoft.com/office/drawing/2014/main" id="{6F0FDE70-32FF-4576-B4B7-3E9127516EF0}"/>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47</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75503" y="211827"/>
            <a:ext cx="8038923" cy="601579"/>
          </a:xfrm>
        </p:spPr>
        <p:txBody>
          <a:bodyPr>
            <a:normAutofit fontScale="90000"/>
          </a:bodyPr>
          <a:lstStyle/>
          <a:p>
            <a:pPr algn="ctr">
              <a:lnSpc>
                <a:spcPct val="100000"/>
              </a:lnSpc>
            </a:pPr>
            <a:r>
              <a:rPr lang="en-US" sz="3600" b="1" spc="0" dirty="0">
                <a:solidFill>
                  <a:schemeClr val="accent1"/>
                </a:solidFill>
                <a:effectLst>
                  <a:outerShdw blurRad="38100" dist="38100" dir="2700000" algn="tl">
                    <a:srgbClr val="000000">
                      <a:alpha val="43137"/>
                    </a:srgbClr>
                  </a:outerShdw>
                </a:effectLst>
              </a:rPr>
              <a:t>PFAS ~ Per- and Polyfluoroalkyl Substances </a:t>
            </a:r>
            <a:br>
              <a:rPr lang="en-US" sz="3600" b="1" spc="0" dirty="0">
                <a:solidFill>
                  <a:schemeClr val="accent1"/>
                </a:solidFill>
                <a:effectLst>
                  <a:outerShdw blurRad="38100" dist="38100" dir="2700000" algn="tl">
                    <a:srgbClr val="000000">
                      <a:alpha val="43137"/>
                    </a:srgbClr>
                  </a:outerShdw>
                </a:effectLst>
              </a:rPr>
            </a:br>
            <a:endParaRPr lang="en-US" sz="3600" b="1" spc="0" dirty="0">
              <a:solidFill>
                <a:schemeClr val="accent1"/>
              </a:solidFill>
              <a:effectLst>
                <a:outerShdw blurRad="38100" dist="38100" dir="2700000" algn="tl">
                  <a:srgbClr val="000000">
                    <a:alpha val="43137"/>
                  </a:srgbClr>
                </a:outerShdw>
              </a:effectLst>
            </a:endParaRPr>
          </a:p>
        </p:txBody>
      </p:sp>
      <p:sp>
        <p:nvSpPr>
          <p:cNvPr id="6" name="Text Placeholder 5"/>
          <p:cNvSpPr>
            <a:spLocks noGrp="1"/>
          </p:cNvSpPr>
          <p:nvPr>
            <p:ph type="subTitle" idx="1"/>
          </p:nvPr>
        </p:nvSpPr>
        <p:spPr>
          <a:xfrm>
            <a:off x="375503" y="813406"/>
            <a:ext cx="8287234" cy="4217068"/>
          </a:xfrm>
        </p:spPr>
        <p:txBody>
          <a:bodyPr anchor="t" anchorCtr="0">
            <a:normAutofit fontScale="92500" lnSpcReduction="20000"/>
          </a:bodyPr>
          <a:lstStyle/>
          <a:p>
            <a:pPr>
              <a:lnSpc>
                <a:spcPct val="120000"/>
              </a:lnSpc>
              <a:spcBef>
                <a:spcPts val="0"/>
              </a:spcBef>
              <a:spcAft>
                <a:spcPts val="600"/>
              </a:spcAft>
            </a:pPr>
            <a:r>
              <a:rPr lang="en-US" sz="2800" b="1" dirty="0" err="1">
                <a:solidFill>
                  <a:schemeClr val="accent1"/>
                </a:solidFill>
                <a:effectLst>
                  <a:outerShdw blurRad="38100" dist="38100" dir="2700000" algn="tl">
                    <a:srgbClr val="000000">
                      <a:alpha val="43137"/>
                    </a:srgbClr>
                  </a:outerShdw>
                </a:effectLst>
              </a:rPr>
              <a:t>GAC</a:t>
            </a:r>
            <a:r>
              <a:rPr lang="en-US" sz="2800" b="1" dirty="0">
                <a:solidFill>
                  <a:schemeClr val="accent1"/>
                </a:solidFill>
                <a:effectLst>
                  <a:outerShdw blurRad="38100" dist="38100" dir="2700000" algn="tl">
                    <a:srgbClr val="000000">
                      <a:alpha val="43137"/>
                    </a:srgbClr>
                  </a:outerShdw>
                </a:effectLst>
              </a:rPr>
              <a:t> Media</a:t>
            </a:r>
            <a:endParaRPr lang="en-US" b="1" dirty="0">
              <a:solidFill>
                <a:schemeClr val="accent1"/>
              </a:solidFill>
              <a:effectLst>
                <a:outerShdw blurRad="38100" dist="38100" dir="2700000" algn="tl">
                  <a:srgbClr val="000000">
                    <a:alpha val="43137"/>
                  </a:srgbClr>
                </a:outerShdw>
              </a:effectLst>
            </a:endParaRPr>
          </a:p>
          <a:p>
            <a:pPr marL="257168" indent="-257168">
              <a:lnSpc>
                <a:spcPct val="120000"/>
              </a:lnSpc>
              <a:spcBef>
                <a:spcPts val="0"/>
              </a:spcBef>
              <a:spcAft>
                <a:spcPts val="600"/>
              </a:spcAft>
              <a:buFont typeface="Wingdings" panose="05000000000000000000" pitchFamily="2" charset="2"/>
              <a:buChar char="§"/>
            </a:pPr>
            <a:r>
              <a:rPr lang="en-US" b="1" dirty="0"/>
              <a:t>Bench, pilot studies and full-scale applications, removals of up to greater than 99%</a:t>
            </a:r>
          </a:p>
          <a:p>
            <a:pPr marL="257168" indent="-257168">
              <a:lnSpc>
                <a:spcPct val="120000"/>
              </a:lnSpc>
              <a:spcBef>
                <a:spcPts val="0"/>
              </a:spcBef>
              <a:spcAft>
                <a:spcPts val="600"/>
              </a:spcAft>
              <a:buFont typeface="Wingdings" panose="05000000000000000000" pitchFamily="2" charset="2"/>
              <a:buChar char="§"/>
            </a:pPr>
            <a:r>
              <a:rPr lang="en-US" b="1" dirty="0" err="1"/>
              <a:t>GAC</a:t>
            </a:r>
            <a:r>
              <a:rPr lang="en-US" b="1" dirty="0"/>
              <a:t> can be quite effective for many PFAS compounds</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Perfluorobutanoic</a:t>
            </a:r>
            <a:r>
              <a:rPr lang="en-US" sz="2400" b="1" dirty="0">
                <a:solidFill>
                  <a:schemeClr val="tx1"/>
                </a:solidFill>
              </a:rPr>
              <a:t> Acid (</a:t>
            </a:r>
            <a:r>
              <a:rPr lang="en-US" sz="2400" b="1" dirty="0" err="1">
                <a:solidFill>
                  <a:schemeClr val="tx1"/>
                </a:solidFill>
              </a:rPr>
              <a:t>PFBA</a:t>
            </a:r>
            <a:r>
              <a:rPr lang="en-US" sz="2400" b="1" dirty="0">
                <a:solidFill>
                  <a:schemeClr val="tx1"/>
                </a:solidFill>
              </a:rPr>
              <a:t>) 	99%+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Perfluorobutyl</a:t>
            </a:r>
            <a:r>
              <a:rPr lang="en-US" sz="2400" b="1" dirty="0">
                <a:solidFill>
                  <a:schemeClr val="tx1"/>
                </a:solidFill>
              </a:rPr>
              <a:t> Sulfonate (</a:t>
            </a:r>
            <a:r>
              <a:rPr lang="en-US" sz="2400" b="1" dirty="0" err="1">
                <a:solidFill>
                  <a:schemeClr val="tx1"/>
                </a:solidFill>
              </a:rPr>
              <a:t>PFBS</a:t>
            </a:r>
            <a:r>
              <a:rPr lang="en-US" sz="2400" b="1" dirty="0">
                <a:solidFill>
                  <a:schemeClr val="tx1"/>
                </a:solidFill>
              </a:rPr>
              <a:t>)	98%+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a:solidFill>
                  <a:schemeClr val="tx1"/>
                </a:solidFill>
              </a:rPr>
              <a:t>Perfluorohexyl Sulfonate (</a:t>
            </a:r>
            <a:r>
              <a:rPr lang="en-US" sz="2400" b="1" dirty="0" err="1">
                <a:solidFill>
                  <a:schemeClr val="tx1"/>
                </a:solidFill>
              </a:rPr>
              <a:t>PFHxS</a:t>
            </a:r>
            <a:r>
              <a:rPr lang="en-US" sz="2400" b="1" dirty="0">
                <a:solidFill>
                  <a:schemeClr val="tx1"/>
                </a:solidFill>
              </a:rPr>
              <a:t>)	up to 98%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Perfluorohexanoic</a:t>
            </a:r>
            <a:r>
              <a:rPr lang="en-US" sz="2400" b="1" dirty="0">
                <a:solidFill>
                  <a:schemeClr val="tx1"/>
                </a:solidFill>
              </a:rPr>
              <a:t> Acid (</a:t>
            </a:r>
            <a:r>
              <a:rPr lang="en-US" sz="2400" b="1" dirty="0" err="1">
                <a:solidFill>
                  <a:schemeClr val="tx1"/>
                </a:solidFill>
              </a:rPr>
              <a:t>PFHxA</a:t>
            </a:r>
            <a:r>
              <a:rPr lang="en-US" sz="2400" b="1" dirty="0">
                <a:solidFill>
                  <a:schemeClr val="tx1"/>
                </a:solidFill>
              </a:rPr>
              <a:t>) 	up to 95%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Perfluorononanoic</a:t>
            </a:r>
            <a:r>
              <a:rPr lang="en-US" sz="2400" b="1" dirty="0">
                <a:solidFill>
                  <a:schemeClr val="tx1"/>
                </a:solidFill>
              </a:rPr>
              <a:t> Acid (</a:t>
            </a:r>
            <a:r>
              <a:rPr lang="en-US" sz="2400" b="1" dirty="0" err="1">
                <a:solidFill>
                  <a:schemeClr val="tx1"/>
                </a:solidFill>
              </a:rPr>
              <a:t>PFNA</a:t>
            </a:r>
            <a:r>
              <a:rPr lang="en-US" sz="2400" b="1" dirty="0">
                <a:solidFill>
                  <a:schemeClr val="tx1"/>
                </a:solidFill>
              </a:rPr>
              <a:t>) 	93%+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Perfluorodecanoic</a:t>
            </a:r>
            <a:r>
              <a:rPr lang="en-US" sz="2400" b="1" dirty="0">
                <a:solidFill>
                  <a:schemeClr val="tx1"/>
                </a:solidFill>
              </a:rPr>
              <a:t> Acid (</a:t>
            </a:r>
            <a:r>
              <a:rPr lang="en-US" sz="2400" b="1" dirty="0" err="1">
                <a:solidFill>
                  <a:schemeClr val="tx1"/>
                </a:solidFill>
              </a:rPr>
              <a:t>PFDA</a:t>
            </a:r>
            <a:r>
              <a:rPr lang="en-US" sz="2400" b="1" dirty="0">
                <a:solidFill>
                  <a:schemeClr val="tx1"/>
                </a:solidFill>
              </a:rPr>
              <a:t>) 	up to 97% removal</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48</a:t>
            </a:fld>
            <a:endParaRPr lang="en-US" altLang="en-US" dirty="0"/>
          </a:p>
        </p:txBody>
      </p:sp>
    </p:spTree>
    <p:extLst>
      <p:ext uri="{BB962C8B-B14F-4D97-AF65-F5344CB8AC3E}">
        <p14:creationId xmlns:p14="http://schemas.microsoft.com/office/powerpoint/2010/main" val="3887459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75503" y="211827"/>
            <a:ext cx="8038923" cy="601579"/>
          </a:xfrm>
        </p:spPr>
        <p:txBody>
          <a:bodyPr>
            <a:normAutofit fontScale="90000"/>
          </a:bodyPr>
          <a:lstStyle/>
          <a:p>
            <a:pPr algn="ctr">
              <a:lnSpc>
                <a:spcPct val="100000"/>
              </a:lnSpc>
            </a:pPr>
            <a:r>
              <a:rPr lang="en-US" sz="3600" b="1" spc="0" dirty="0">
                <a:solidFill>
                  <a:schemeClr val="accent1"/>
                </a:solidFill>
                <a:effectLst>
                  <a:outerShdw blurRad="38100" dist="38100" dir="2700000" algn="tl">
                    <a:srgbClr val="000000">
                      <a:alpha val="43137"/>
                    </a:srgbClr>
                  </a:outerShdw>
                </a:effectLst>
              </a:rPr>
              <a:t>PFAS ~ Per- and Polyfluoroalkyl Substances </a:t>
            </a:r>
            <a:br>
              <a:rPr lang="en-US" sz="3600" b="1" spc="0" dirty="0">
                <a:solidFill>
                  <a:schemeClr val="accent1"/>
                </a:solidFill>
                <a:effectLst>
                  <a:outerShdw blurRad="38100" dist="38100" dir="2700000" algn="tl">
                    <a:srgbClr val="000000">
                      <a:alpha val="43137"/>
                    </a:srgbClr>
                  </a:outerShdw>
                </a:effectLst>
              </a:rPr>
            </a:br>
            <a:endParaRPr lang="en-US" sz="3600" b="1" spc="0" dirty="0">
              <a:solidFill>
                <a:schemeClr val="accent1"/>
              </a:solidFill>
              <a:effectLst>
                <a:outerShdw blurRad="38100" dist="38100" dir="2700000" algn="tl">
                  <a:srgbClr val="000000">
                    <a:alpha val="43137"/>
                  </a:srgbClr>
                </a:outerShdw>
              </a:effectLst>
            </a:endParaRPr>
          </a:p>
        </p:txBody>
      </p:sp>
      <p:sp>
        <p:nvSpPr>
          <p:cNvPr id="6" name="Text Placeholder 5"/>
          <p:cNvSpPr>
            <a:spLocks noGrp="1"/>
          </p:cNvSpPr>
          <p:nvPr>
            <p:ph type="subTitle" idx="1"/>
          </p:nvPr>
        </p:nvSpPr>
        <p:spPr>
          <a:xfrm>
            <a:off x="375503" y="813406"/>
            <a:ext cx="8392994" cy="4217068"/>
          </a:xfrm>
        </p:spPr>
        <p:txBody>
          <a:bodyPr anchor="t" anchorCtr="0">
            <a:normAutofit fontScale="92500" lnSpcReduction="10000"/>
          </a:bodyPr>
          <a:lstStyle/>
          <a:p>
            <a:pPr>
              <a:lnSpc>
                <a:spcPct val="120000"/>
              </a:lnSpc>
              <a:spcBef>
                <a:spcPts val="0"/>
              </a:spcBef>
              <a:spcAft>
                <a:spcPts val="600"/>
              </a:spcAft>
            </a:pPr>
            <a:r>
              <a:rPr lang="en-US" sz="2800" b="1" dirty="0">
                <a:solidFill>
                  <a:schemeClr val="accent1"/>
                </a:solidFill>
                <a:effectLst>
                  <a:outerShdw blurRad="38100" dist="38100" dir="2700000" algn="tl">
                    <a:srgbClr val="000000">
                      <a:alpha val="43137"/>
                    </a:srgbClr>
                  </a:outerShdw>
                </a:effectLst>
              </a:rPr>
              <a:t>Ion Exchange</a:t>
            </a:r>
            <a:endParaRPr lang="en-US" b="1" dirty="0">
              <a:solidFill>
                <a:schemeClr val="accent1"/>
              </a:solidFill>
              <a:effectLst>
                <a:outerShdw blurRad="38100" dist="38100" dir="2700000" algn="tl">
                  <a:srgbClr val="000000">
                    <a:alpha val="43137"/>
                  </a:srgbClr>
                </a:outerShdw>
              </a:effectLst>
            </a:endParaRPr>
          </a:p>
          <a:p>
            <a:pPr marL="257168" indent="-257168">
              <a:lnSpc>
                <a:spcPct val="120000"/>
              </a:lnSpc>
              <a:spcBef>
                <a:spcPts val="0"/>
              </a:spcBef>
              <a:spcAft>
                <a:spcPts val="600"/>
              </a:spcAft>
              <a:buFont typeface="Wingdings" panose="05000000000000000000" pitchFamily="2" charset="2"/>
              <a:buChar char="§"/>
            </a:pPr>
            <a:r>
              <a:rPr lang="en-US" b="1" dirty="0"/>
              <a:t>Bench, pilot studies and full-scale applications, removals 57% to 99%</a:t>
            </a:r>
          </a:p>
          <a:p>
            <a:pPr marL="257168" indent="-257168">
              <a:lnSpc>
                <a:spcPct val="120000"/>
              </a:lnSpc>
              <a:spcBef>
                <a:spcPts val="0"/>
              </a:spcBef>
              <a:spcAft>
                <a:spcPts val="600"/>
              </a:spcAft>
              <a:buFont typeface="Wingdings" panose="05000000000000000000" pitchFamily="2" charset="2"/>
              <a:buChar char="§"/>
            </a:pPr>
            <a:r>
              <a:rPr lang="en-US" b="1" dirty="0"/>
              <a:t>Effective for many PFAS compounds</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Perfluorobutanoic</a:t>
            </a:r>
            <a:r>
              <a:rPr lang="en-US" sz="2400" b="1" dirty="0">
                <a:solidFill>
                  <a:schemeClr val="tx1"/>
                </a:solidFill>
              </a:rPr>
              <a:t> Acid (</a:t>
            </a:r>
            <a:r>
              <a:rPr lang="en-US" sz="2400" b="1" dirty="0" err="1">
                <a:solidFill>
                  <a:schemeClr val="tx1"/>
                </a:solidFill>
              </a:rPr>
              <a:t>PFBA</a:t>
            </a:r>
            <a:r>
              <a:rPr lang="en-US" sz="2400" b="1" dirty="0">
                <a:solidFill>
                  <a:schemeClr val="tx1"/>
                </a:solidFill>
              </a:rPr>
              <a:t>) 	97%+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Perfluorobutyl</a:t>
            </a:r>
            <a:r>
              <a:rPr lang="en-US" sz="2400" b="1" dirty="0">
                <a:solidFill>
                  <a:schemeClr val="tx1"/>
                </a:solidFill>
              </a:rPr>
              <a:t> Sulfonate (</a:t>
            </a:r>
            <a:r>
              <a:rPr lang="en-US" sz="2400" b="1" dirty="0" err="1">
                <a:solidFill>
                  <a:schemeClr val="tx1"/>
                </a:solidFill>
              </a:rPr>
              <a:t>PFBS</a:t>
            </a:r>
            <a:r>
              <a:rPr lang="en-US" sz="2400" b="1" dirty="0">
                <a:solidFill>
                  <a:schemeClr val="tx1"/>
                </a:solidFill>
              </a:rPr>
              <a:t>)	98%+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a:solidFill>
                  <a:schemeClr val="tx1"/>
                </a:solidFill>
              </a:rPr>
              <a:t>Perfluorohexyl Sulfonate (</a:t>
            </a:r>
            <a:r>
              <a:rPr lang="en-US" sz="2400" b="1" dirty="0" err="1">
                <a:solidFill>
                  <a:schemeClr val="tx1"/>
                </a:solidFill>
              </a:rPr>
              <a:t>PFHxS</a:t>
            </a:r>
            <a:r>
              <a:rPr lang="en-US" sz="2400" b="1" dirty="0">
                <a:solidFill>
                  <a:schemeClr val="tx1"/>
                </a:solidFill>
              </a:rPr>
              <a:t>)	99%+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Perfluorohexanoic</a:t>
            </a:r>
            <a:r>
              <a:rPr lang="en-US" sz="2400" b="1" dirty="0">
                <a:solidFill>
                  <a:schemeClr val="tx1"/>
                </a:solidFill>
              </a:rPr>
              <a:t> Acid (</a:t>
            </a:r>
            <a:r>
              <a:rPr lang="en-US" sz="2400" b="1" dirty="0" err="1">
                <a:solidFill>
                  <a:schemeClr val="tx1"/>
                </a:solidFill>
              </a:rPr>
              <a:t>PFHxA</a:t>
            </a:r>
            <a:r>
              <a:rPr lang="en-US" sz="2400" b="1" dirty="0">
                <a:solidFill>
                  <a:schemeClr val="tx1"/>
                </a:solidFill>
              </a:rPr>
              <a:t>) 	97%+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Perfluorononanoic</a:t>
            </a:r>
            <a:r>
              <a:rPr lang="en-US" sz="2400" b="1" dirty="0">
                <a:solidFill>
                  <a:schemeClr val="tx1"/>
                </a:solidFill>
              </a:rPr>
              <a:t> Acid (</a:t>
            </a:r>
            <a:r>
              <a:rPr lang="en-US" sz="2400" b="1" dirty="0" err="1">
                <a:solidFill>
                  <a:schemeClr val="tx1"/>
                </a:solidFill>
              </a:rPr>
              <a:t>PFNA</a:t>
            </a:r>
            <a:r>
              <a:rPr lang="en-US" sz="2400" b="1" dirty="0">
                <a:solidFill>
                  <a:schemeClr val="tx1"/>
                </a:solidFill>
              </a:rPr>
              <a:t>) 	up to 98% removal</a:t>
            </a:r>
          </a:p>
          <a:p>
            <a:pPr marL="600068" lvl="1" indent="-257168" algn="l">
              <a:lnSpc>
                <a:spcPct val="120000"/>
              </a:lnSpc>
              <a:spcBef>
                <a:spcPts val="0"/>
              </a:spcBef>
              <a:spcAft>
                <a:spcPts val="600"/>
              </a:spcAft>
              <a:buFont typeface="Wingdings" panose="05000000000000000000" pitchFamily="2" charset="2"/>
              <a:buChar char="§"/>
              <a:tabLst>
                <a:tab pos="5486400" algn="l"/>
              </a:tabLst>
            </a:pPr>
            <a:r>
              <a:rPr lang="en-US" sz="2400" b="1" dirty="0" err="1">
                <a:solidFill>
                  <a:schemeClr val="tx1"/>
                </a:solidFill>
              </a:rPr>
              <a:t>Perfluorodecanoic</a:t>
            </a:r>
            <a:r>
              <a:rPr lang="en-US" sz="2400" b="1" dirty="0">
                <a:solidFill>
                  <a:schemeClr val="tx1"/>
                </a:solidFill>
              </a:rPr>
              <a:t> Acid (</a:t>
            </a:r>
            <a:r>
              <a:rPr lang="en-US" sz="2400" b="1" dirty="0" err="1">
                <a:solidFill>
                  <a:schemeClr val="tx1"/>
                </a:solidFill>
              </a:rPr>
              <a:t>PFDA</a:t>
            </a:r>
            <a:r>
              <a:rPr lang="en-US" sz="2400" b="1" dirty="0">
                <a:solidFill>
                  <a:schemeClr val="tx1"/>
                </a:solidFill>
              </a:rPr>
              <a:t>) 	up to 98% removal</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49</a:t>
            </a:fld>
            <a:endParaRPr lang="en-US" altLang="en-US" dirty="0"/>
          </a:p>
        </p:txBody>
      </p:sp>
    </p:spTree>
    <p:extLst>
      <p:ext uri="{BB962C8B-B14F-4D97-AF65-F5344CB8AC3E}">
        <p14:creationId xmlns:p14="http://schemas.microsoft.com/office/powerpoint/2010/main" val="29233634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35711" y="291238"/>
            <a:ext cx="8472578" cy="590931"/>
          </a:xfrm>
        </p:spPr>
        <p:txBody>
          <a:bodyPr wrap="square">
            <a:spAutoFit/>
          </a:bodyPr>
          <a:lstStyle/>
          <a:p>
            <a:pPr algn="ctr"/>
            <a:r>
              <a:rPr lang="en-US" sz="3600" b="1" spc="0" dirty="0">
                <a:solidFill>
                  <a:srgbClr val="FFFF00"/>
                </a:solidFill>
                <a:effectLst>
                  <a:outerShdw blurRad="38100" dist="38100" dir="2700000" algn="tl">
                    <a:srgbClr val="000000">
                      <a:alpha val="43137"/>
                    </a:srgbClr>
                  </a:outerShdw>
                </a:effectLst>
              </a:rPr>
              <a:t>Compliance Solutions Techniques and Tools</a:t>
            </a:r>
          </a:p>
        </p:txBody>
      </p:sp>
      <p:sp>
        <p:nvSpPr>
          <p:cNvPr id="6" name="Text Placeholder 5"/>
          <p:cNvSpPr>
            <a:spLocks noGrp="1"/>
          </p:cNvSpPr>
          <p:nvPr>
            <p:ph type="subTitle" idx="1"/>
          </p:nvPr>
        </p:nvSpPr>
        <p:spPr>
          <a:xfrm>
            <a:off x="682794" y="911468"/>
            <a:ext cx="7778411" cy="3982084"/>
          </a:xfrm>
        </p:spPr>
        <p:txBody>
          <a:bodyPr>
            <a:noAutofit/>
          </a:bodyPr>
          <a:lstStyle/>
          <a:p>
            <a:r>
              <a:rPr lang="en-US" sz="2800" dirty="0">
                <a:solidFill>
                  <a:schemeClr val="tx1"/>
                </a:solidFill>
              </a:rPr>
              <a:t>Oxidation by Aeration</a:t>
            </a:r>
          </a:p>
          <a:p>
            <a:r>
              <a:rPr lang="en-US" sz="2800" dirty="0">
                <a:solidFill>
                  <a:schemeClr val="tx1"/>
                </a:solidFill>
              </a:rPr>
              <a:t>Chemical </a:t>
            </a:r>
            <a:r>
              <a:rPr lang="en-US" sz="2800" dirty="0" err="1">
                <a:solidFill>
                  <a:schemeClr val="tx1"/>
                </a:solidFill>
              </a:rPr>
              <a:t>Preoxidation</a:t>
            </a:r>
            <a:endParaRPr lang="en-US" sz="2800" dirty="0">
              <a:solidFill>
                <a:schemeClr val="tx1"/>
              </a:solidFill>
            </a:endParaRPr>
          </a:p>
          <a:p>
            <a:pPr marL="685791" lvl="1" indent="-342900" algn="l">
              <a:buFont typeface="Arial" panose="020B0604020202020204" pitchFamily="34" charset="0"/>
              <a:buChar char="•"/>
            </a:pPr>
            <a:r>
              <a:rPr lang="en-US" sz="2400" dirty="0">
                <a:solidFill>
                  <a:schemeClr val="tx1"/>
                </a:solidFill>
              </a:rPr>
              <a:t>Hydrogen Peroxide (</a:t>
            </a:r>
            <a:r>
              <a:rPr lang="en-US" sz="2400" dirty="0" err="1">
                <a:solidFill>
                  <a:schemeClr val="tx1"/>
                </a:solidFill>
              </a:rPr>
              <a:t>H</a:t>
            </a:r>
            <a:r>
              <a:rPr lang="en-US" sz="2400" baseline="-25000" dirty="0" err="1">
                <a:solidFill>
                  <a:schemeClr val="tx1"/>
                </a:solidFill>
              </a:rPr>
              <a:t>2</a:t>
            </a:r>
            <a:r>
              <a:rPr lang="en-US" sz="2400" dirty="0" err="1">
                <a:solidFill>
                  <a:schemeClr val="tx1"/>
                </a:solidFill>
              </a:rPr>
              <a:t>O</a:t>
            </a:r>
            <a:r>
              <a:rPr lang="en-US" sz="2400" baseline="-25000" dirty="0" err="1">
                <a:solidFill>
                  <a:schemeClr val="tx1"/>
                </a:solidFill>
              </a:rPr>
              <a:t>2</a:t>
            </a:r>
            <a:r>
              <a:rPr lang="en-US" sz="2400" dirty="0">
                <a:solidFill>
                  <a:schemeClr val="tx1"/>
                </a:solidFill>
              </a:rPr>
              <a:t>)</a:t>
            </a:r>
          </a:p>
          <a:p>
            <a:pPr marL="685791" lvl="1" indent="-342900" algn="l">
              <a:buFont typeface="Arial" panose="020B0604020202020204" pitchFamily="34" charset="0"/>
              <a:buChar char="•"/>
            </a:pPr>
            <a:r>
              <a:rPr lang="en-US" sz="2400" dirty="0">
                <a:solidFill>
                  <a:schemeClr val="tx1"/>
                </a:solidFill>
              </a:rPr>
              <a:t>Permanganate (</a:t>
            </a:r>
            <a:r>
              <a:rPr lang="en-US" sz="2400" dirty="0" err="1">
                <a:solidFill>
                  <a:schemeClr val="tx1"/>
                </a:solidFill>
              </a:rPr>
              <a:t>KMnO</a:t>
            </a:r>
            <a:r>
              <a:rPr lang="en-US" sz="2400" dirty="0">
                <a:solidFill>
                  <a:schemeClr val="tx1"/>
                </a:solidFill>
              </a:rPr>
              <a:t>₄, </a:t>
            </a:r>
            <a:r>
              <a:rPr lang="en-US" sz="2400" dirty="0" err="1">
                <a:solidFill>
                  <a:schemeClr val="tx1"/>
                </a:solidFill>
              </a:rPr>
              <a:t>NaMnO</a:t>
            </a:r>
            <a:r>
              <a:rPr lang="en-US" sz="2400" dirty="0">
                <a:solidFill>
                  <a:schemeClr val="tx1"/>
                </a:solidFill>
              </a:rPr>
              <a:t>₄)</a:t>
            </a:r>
          </a:p>
          <a:p>
            <a:r>
              <a:rPr lang="en-US" sz="2800" dirty="0">
                <a:solidFill>
                  <a:schemeClr val="tx1"/>
                </a:solidFill>
              </a:rPr>
              <a:t>Absorption</a:t>
            </a:r>
          </a:p>
          <a:p>
            <a:pPr marL="685791" lvl="1" indent="-342900" algn="l">
              <a:buFont typeface="Arial" panose="020B0604020202020204" pitchFamily="34" charset="0"/>
              <a:buChar char="•"/>
            </a:pPr>
            <a:r>
              <a:rPr lang="en-US" sz="2400" dirty="0">
                <a:solidFill>
                  <a:schemeClr val="tx1"/>
                </a:solidFill>
              </a:rPr>
              <a:t>Activated Alumina Filtration </a:t>
            </a:r>
          </a:p>
          <a:p>
            <a:pPr marL="685791" lvl="1" indent="-342900" algn="l">
              <a:buFont typeface="Arial" panose="020B0604020202020204" pitchFamily="34" charset="0"/>
              <a:buChar char="•"/>
            </a:pPr>
            <a:r>
              <a:rPr lang="en-US" sz="2400" dirty="0" err="1">
                <a:solidFill>
                  <a:schemeClr val="tx1"/>
                </a:solidFill>
              </a:rPr>
              <a:t>GAC</a:t>
            </a:r>
            <a:r>
              <a:rPr lang="en-US" sz="2400" dirty="0">
                <a:solidFill>
                  <a:schemeClr val="tx1"/>
                </a:solidFill>
              </a:rPr>
              <a:t> Filters</a:t>
            </a:r>
          </a:p>
          <a:p>
            <a:r>
              <a:rPr lang="en-US" sz="2800" dirty="0">
                <a:solidFill>
                  <a:schemeClr val="tx1"/>
                </a:solidFill>
              </a:rPr>
              <a:t>Ion / Anion Exchange</a:t>
            </a:r>
          </a:p>
          <a:p>
            <a:r>
              <a:rPr lang="en-US" sz="2800" dirty="0">
                <a:solidFill>
                  <a:schemeClr val="tx1"/>
                </a:solidFill>
              </a:rPr>
              <a:t>Reverse Osmosis</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a:t>
            </a:fld>
            <a:endParaRPr lang="en-US" altLang="en-US"/>
          </a:p>
        </p:txBody>
      </p:sp>
      <p:pic>
        <p:nvPicPr>
          <p:cNvPr id="3" name="Picture 2" descr="A picture containing text&#10;&#10;Description automatically generated">
            <a:extLst>
              <a:ext uri="{FF2B5EF4-FFF2-40B4-BE49-F238E27FC236}">
                <a16:creationId xmlns:a16="http://schemas.microsoft.com/office/drawing/2014/main" id="{747DB05B-612C-4B05-8EF3-9D351EDF2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22" y="1316657"/>
            <a:ext cx="2532767" cy="3381375"/>
          </a:xfrm>
          <a:prstGeom prst="rect">
            <a:avLst/>
          </a:prstGeom>
        </p:spPr>
      </p:pic>
    </p:spTree>
    <p:extLst>
      <p:ext uri="{BB962C8B-B14F-4D97-AF65-F5344CB8AC3E}">
        <p14:creationId xmlns:p14="http://schemas.microsoft.com/office/powerpoint/2010/main" val="18054420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75503" y="455453"/>
            <a:ext cx="8038923" cy="1169065"/>
          </a:xfrm>
        </p:spPr>
        <p:txBody>
          <a:bodyPr>
            <a:normAutofit fontScale="90000"/>
          </a:bodyPr>
          <a:lstStyle/>
          <a:p>
            <a:pPr algn="ctr">
              <a:lnSpc>
                <a:spcPct val="100000"/>
              </a:lnSpc>
            </a:pPr>
            <a:r>
              <a:rPr lang="en-US" sz="3600" b="1" spc="0" dirty="0">
                <a:solidFill>
                  <a:schemeClr val="accent1"/>
                </a:solidFill>
                <a:effectLst>
                  <a:outerShdw blurRad="38100" dist="38100" dir="2700000" algn="tl">
                    <a:srgbClr val="000000">
                      <a:alpha val="43137"/>
                    </a:srgbClr>
                  </a:outerShdw>
                </a:effectLst>
              </a:rPr>
              <a:t>Activated Alumina Filtration</a:t>
            </a:r>
            <a:br>
              <a:rPr lang="en-US" sz="3600" b="1" spc="0" dirty="0">
                <a:solidFill>
                  <a:schemeClr val="accent1"/>
                </a:solidFill>
                <a:effectLst>
                  <a:outerShdw blurRad="38100" dist="38100" dir="2700000" algn="tl">
                    <a:srgbClr val="000000">
                      <a:alpha val="43137"/>
                    </a:srgbClr>
                  </a:outerShdw>
                </a:effectLst>
              </a:rPr>
            </a:br>
            <a:r>
              <a:rPr lang="en-US" sz="3600" b="1" spc="0" dirty="0">
                <a:solidFill>
                  <a:schemeClr val="accent1"/>
                </a:solidFill>
                <a:effectLst>
                  <a:outerShdw blurRad="38100" dist="38100" dir="2700000" algn="tl">
                    <a:srgbClr val="000000">
                      <a:alpha val="43137"/>
                    </a:srgbClr>
                  </a:outerShdw>
                </a:effectLst>
              </a:rPr>
              <a:t> (Oxidation &amp; Adsorption)</a:t>
            </a:r>
          </a:p>
        </p:txBody>
      </p:sp>
      <p:sp>
        <p:nvSpPr>
          <p:cNvPr id="6" name="Text Placeholder 5"/>
          <p:cNvSpPr>
            <a:spLocks noGrp="1"/>
          </p:cNvSpPr>
          <p:nvPr>
            <p:ph type="subTitle" idx="1"/>
          </p:nvPr>
        </p:nvSpPr>
        <p:spPr>
          <a:xfrm>
            <a:off x="1606888" y="1785965"/>
            <a:ext cx="5801916" cy="1125140"/>
          </a:xfrm>
        </p:spPr>
        <p:txBody>
          <a:bodyPr>
            <a:normAutofit/>
          </a:bodyPr>
          <a:lstStyle/>
          <a:p>
            <a:pPr marL="257168" indent="-257168">
              <a:buFont typeface="Wingdings" panose="05000000000000000000" pitchFamily="2" charset="2"/>
              <a:buChar char="§"/>
            </a:pPr>
            <a:r>
              <a:rPr lang="en-US" sz="3200" i="1" dirty="0"/>
              <a:t>If nothing else works, this will…</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50</a:t>
            </a:fld>
            <a:endParaRPr lang="en-US" altLang="en-US" dirty="0"/>
          </a:p>
        </p:txBody>
      </p:sp>
    </p:spTree>
    <p:extLst>
      <p:ext uri="{BB962C8B-B14F-4D97-AF65-F5344CB8AC3E}">
        <p14:creationId xmlns:p14="http://schemas.microsoft.com/office/powerpoint/2010/main" val="19523937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299" y="295275"/>
            <a:ext cx="7855946" cy="876300"/>
          </a:xfrm>
        </p:spPr>
        <p:txBody>
          <a:bodyPr>
            <a:normAutofit fontScale="90000"/>
          </a:bodyPr>
          <a:lstStyle/>
          <a:p>
            <a:pPr lvl="0" algn="ctr"/>
            <a:r>
              <a:rPr lang="en-US" b="1" dirty="0">
                <a:solidFill>
                  <a:schemeClr val="accent1"/>
                </a:solidFill>
                <a:effectLst>
                  <a:outerShdw blurRad="38100" dist="38100" dir="2700000" algn="tl">
                    <a:srgbClr val="000000">
                      <a:alpha val="43137"/>
                    </a:srgbClr>
                  </a:outerShdw>
                </a:effectLst>
              </a:rPr>
              <a:t>Activated Alumina Filtration</a:t>
            </a:r>
            <a:br>
              <a:rPr lang="en-US" b="1" dirty="0">
                <a:solidFill>
                  <a:schemeClr val="accent1"/>
                </a:solidFill>
                <a:effectLst>
                  <a:outerShdw blurRad="38100" dist="38100" dir="2700000" algn="tl">
                    <a:srgbClr val="000000">
                      <a:alpha val="43137"/>
                    </a:srgbClr>
                  </a:outerShdw>
                </a:effectLst>
              </a:rPr>
            </a:br>
            <a:r>
              <a:rPr lang="en-US" sz="2325" b="1" dirty="0">
                <a:solidFill>
                  <a:schemeClr val="accent1"/>
                </a:solidFill>
                <a:effectLst>
                  <a:outerShdw blurRad="38100" dist="38100" dir="2700000" algn="tl">
                    <a:srgbClr val="000000">
                      <a:alpha val="43137"/>
                    </a:srgbClr>
                  </a:outerShdw>
                </a:effectLst>
              </a:rPr>
              <a:t>(</a:t>
            </a:r>
            <a:r>
              <a:rPr lang="en-US" sz="2325" b="1" i="1" dirty="0">
                <a:solidFill>
                  <a:schemeClr val="accent1"/>
                </a:solidFill>
                <a:effectLst>
                  <a:outerShdw blurRad="38100" dist="38100" dir="2700000" algn="tl">
                    <a:srgbClr val="000000">
                      <a:alpha val="43137"/>
                    </a:srgbClr>
                  </a:outerShdw>
                </a:effectLst>
                <a:latin typeface="Calibri"/>
                <a:ea typeface="Calibri"/>
                <a:cs typeface="Calibri"/>
                <a:sym typeface="Calibri"/>
              </a:rPr>
              <a:t>Adsorption)</a:t>
            </a:r>
            <a:endParaRPr lang="en-US" sz="2325" b="1" dirty="0">
              <a:solidFill>
                <a:schemeClr val="accent1"/>
              </a:solidFill>
              <a:effectLst>
                <a:outerShdw blurRad="38100" dist="38100" dir="2700000" algn="tl">
                  <a:srgbClr val="000000">
                    <a:alpha val="43137"/>
                  </a:srgbClr>
                </a:outerShdw>
              </a:effectLst>
            </a:endParaRPr>
          </a:p>
        </p:txBody>
      </p:sp>
      <p:sp>
        <p:nvSpPr>
          <p:cNvPr id="6" name="Shape 96"/>
          <p:cNvSpPr txBox="1">
            <a:spLocks noGrp="1"/>
          </p:cNvSpPr>
          <p:nvPr>
            <p:ph idx="1"/>
          </p:nvPr>
        </p:nvSpPr>
        <p:spPr>
          <a:xfrm>
            <a:off x="525293" y="1181101"/>
            <a:ext cx="7840493" cy="3705225"/>
          </a:xfrm>
          <a:prstGeom prst="rect">
            <a:avLst/>
          </a:prstGeom>
          <a:noFill/>
          <a:ln>
            <a:noFill/>
          </a:ln>
        </p:spPr>
        <p:txBody>
          <a:bodyPr vert="horz" wrap="square" lIns="68569" tIns="34275" rIns="68569" bIns="34275" numCol="1" anchor="t" anchorCtr="0" compatLnSpc="1">
            <a:prstTxWarp prst="textNoShape">
              <a:avLst/>
            </a:prstTxWarp>
            <a:noAutofit/>
          </a:bodyPr>
          <a:lstStyle/>
          <a:p>
            <a:pPr marL="85723" indent="0">
              <a:lnSpc>
                <a:spcPts val="2625"/>
              </a:lnSpc>
              <a:spcBef>
                <a:spcPts val="0"/>
              </a:spcBef>
              <a:buClr>
                <a:schemeClr val="tx1"/>
              </a:buClr>
              <a:buSzPct val="100000"/>
              <a:buNone/>
            </a:pPr>
            <a:r>
              <a:rPr lang="en-US" sz="2100" dirty="0">
                <a:solidFill>
                  <a:schemeClr val="tx1"/>
                </a:solidFill>
                <a:latin typeface="Calibri"/>
                <a:ea typeface="Calibri"/>
                <a:cs typeface="Calibri"/>
                <a:sym typeface="Calibri"/>
              </a:rPr>
              <a:t>Activated Alumina substrate</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sym typeface="Calibri"/>
              </a:rPr>
              <a:t>Very hard &amp; Durable</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sym typeface="Calibri"/>
              </a:rPr>
              <a:t>Porous (exposed surface area &gt;350m</a:t>
            </a:r>
            <a:r>
              <a:rPr lang="en-US" sz="1800" baseline="30000" dirty="0">
                <a:solidFill>
                  <a:schemeClr val="tx1"/>
                </a:solidFill>
                <a:latin typeface="Calibri"/>
                <a:sym typeface="Calibri"/>
              </a:rPr>
              <a:t>2</a:t>
            </a:r>
            <a:r>
              <a:rPr lang="en-US" sz="1800" dirty="0">
                <a:solidFill>
                  <a:schemeClr val="tx1"/>
                </a:solidFill>
                <a:latin typeface="Calibri"/>
                <a:sym typeface="Calibri"/>
              </a:rPr>
              <a:t>/gm)</a:t>
            </a:r>
          </a:p>
          <a:p>
            <a:pPr marL="85723" lvl="1" indent="0">
              <a:lnSpc>
                <a:spcPts val="2625"/>
              </a:lnSpc>
              <a:spcBef>
                <a:spcPts val="0"/>
              </a:spcBef>
              <a:buClr>
                <a:schemeClr val="tx1"/>
              </a:buClr>
              <a:buSzPct val="100000"/>
              <a:buNone/>
            </a:pPr>
            <a:r>
              <a:rPr lang="en-US" dirty="0">
                <a:solidFill>
                  <a:schemeClr val="tx1"/>
                </a:solidFill>
                <a:latin typeface="Calibri"/>
                <a:ea typeface="Calibri"/>
                <a:cs typeface="Calibri"/>
                <a:sym typeface="Calibri"/>
              </a:rPr>
              <a:t>Patented Chemistry - </a:t>
            </a:r>
            <a:r>
              <a:rPr lang="en-US" sz="1800" dirty="0">
                <a:solidFill>
                  <a:schemeClr val="tx1"/>
                </a:solidFill>
                <a:latin typeface="Calibri"/>
                <a:ea typeface="Calibri"/>
                <a:cs typeface="Calibri"/>
                <a:sym typeface="Calibri"/>
              </a:rPr>
              <a:t>creates a new complex</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A strong oxidant</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High Adsorption capacity &amp; Kinetics rate</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Effective over a wide pH range</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Contaminant metals bond permanently to media</a:t>
            </a:r>
          </a:p>
          <a:p>
            <a:pPr marL="102868" indent="0">
              <a:lnSpc>
                <a:spcPts val="2625"/>
              </a:lnSpc>
              <a:spcBef>
                <a:spcPts val="0"/>
              </a:spcBef>
              <a:buClr>
                <a:schemeClr val="tx1"/>
              </a:buClr>
              <a:buSzPct val="100000"/>
              <a:buNone/>
            </a:pPr>
            <a:r>
              <a:rPr lang="en-US" sz="2100" dirty="0">
                <a:solidFill>
                  <a:schemeClr val="tx1"/>
                </a:solidFill>
                <a:sym typeface="Calibri"/>
              </a:rPr>
              <a:t>Manufacturing Process</a:t>
            </a:r>
          </a:p>
          <a:p>
            <a:pPr marL="702928" lvl="1"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sym typeface="Calibri"/>
              </a:rPr>
              <a:t>Enables chemistry to penetrate Inner spaces of Activated Alumina to take full advantage of the surface area</a:t>
            </a:r>
          </a:p>
          <a:p>
            <a:pPr marL="702928" lvl="1" indent="-342892">
              <a:lnSpc>
                <a:spcPts val="2625"/>
              </a:lnSpc>
              <a:spcBef>
                <a:spcPts val="0"/>
              </a:spcBef>
              <a:buClr>
                <a:schemeClr val="tx1"/>
              </a:buClr>
              <a:buSzPct val="100000"/>
              <a:buFont typeface="Wingdings" panose="05000000000000000000" pitchFamily="2" charset="2"/>
              <a:buChar char="Ø"/>
            </a:pPr>
            <a:endParaRPr sz="1950" dirty="0">
              <a:solidFill>
                <a:schemeClr val="tx1"/>
              </a:solidFill>
            </a:endParaRPr>
          </a:p>
          <a:p>
            <a:pPr marL="640064" lvl="1" indent="-257168">
              <a:lnSpc>
                <a:spcPts val="2625"/>
              </a:lnSpc>
              <a:spcBef>
                <a:spcPts val="360"/>
              </a:spcBef>
              <a:buClr>
                <a:schemeClr val="tx1"/>
              </a:buClr>
              <a:buFont typeface="Wingdings" panose="05000000000000000000" pitchFamily="2" charset="2"/>
              <a:buChar char="Ø"/>
            </a:pPr>
            <a:endParaRPr sz="1800" dirty="0">
              <a:solidFill>
                <a:schemeClr val="tx1"/>
              </a:solidFill>
              <a:latin typeface="Calibri"/>
              <a:ea typeface="Calibri"/>
              <a:cs typeface="Calibri"/>
              <a:sym typeface="Calibri"/>
            </a:endParaRP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51</a:t>
            </a:fld>
            <a:endParaRPr lang="en-US" altLang="en-US" dirty="0"/>
          </a:p>
        </p:txBody>
      </p:sp>
    </p:spTree>
    <p:extLst>
      <p:ext uri="{BB962C8B-B14F-4D97-AF65-F5344CB8AC3E}">
        <p14:creationId xmlns:p14="http://schemas.microsoft.com/office/powerpoint/2010/main" val="21689798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778213" y="342900"/>
            <a:ext cx="781617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AP Oxidation Media</a:t>
            </a:r>
          </a:p>
        </p:txBody>
      </p:sp>
      <p:sp>
        <p:nvSpPr>
          <p:cNvPr id="126" name="Shape 126"/>
          <p:cNvSpPr txBox="1">
            <a:spLocks noGrp="1"/>
          </p:cNvSpPr>
          <p:nvPr>
            <p:ph idx="1"/>
          </p:nvPr>
        </p:nvSpPr>
        <p:spPr>
          <a:xfrm>
            <a:off x="612842" y="1011677"/>
            <a:ext cx="7791855" cy="396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9" tIns="34275" rIns="68569" bIns="34275" numCol="1" anchor="t" anchorCtr="0" compatLnSpc="1">
            <a:prstTxWarp prst="textNoShape">
              <a:avLst/>
            </a:prstTxWarp>
            <a:noAutofit/>
          </a:bodyPr>
          <a:lstStyle/>
          <a:p>
            <a:pPr marL="85723" indent="0">
              <a:lnSpc>
                <a:spcPts val="2625"/>
              </a:lnSpc>
              <a:spcBef>
                <a:spcPts val="0"/>
              </a:spcBef>
              <a:buClr>
                <a:schemeClr val="tx1"/>
              </a:buClr>
              <a:buSzPct val="100000"/>
              <a:buNone/>
            </a:pPr>
            <a:r>
              <a:rPr lang="en-US" sz="2400" b="1" dirty="0">
                <a:solidFill>
                  <a:schemeClr val="tx1"/>
                </a:solidFill>
                <a:effectLst>
                  <a:outerShdw blurRad="38100" dist="38100" dir="2700000" algn="tl">
                    <a:srgbClr val="000000">
                      <a:alpha val="43137"/>
                    </a:srgbClr>
                  </a:outerShdw>
                </a:effectLst>
                <a:latin typeface="Calibri"/>
                <a:ea typeface="Calibri"/>
                <a:cs typeface="Calibri"/>
                <a:sym typeface="Calibri"/>
              </a:rPr>
              <a:t>On-demand Oxidation &amp; </a:t>
            </a:r>
            <a:r>
              <a:rPr lang="en-US" sz="2400" b="1" dirty="0">
                <a:solidFill>
                  <a:schemeClr val="tx1"/>
                </a:solidFill>
                <a:latin typeface="Calibri"/>
                <a:ea typeface="Calibri"/>
                <a:cs typeface="Calibri"/>
                <a:sym typeface="Calibri"/>
              </a:rPr>
              <a:t>Adsorption Capability</a:t>
            </a:r>
          </a:p>
          <a:p>
            <a:pPr marL="728645" lvl="1" indent="-342892">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Very efficient Anti-Microbial capability</a:t>
            </a:r>
          </a:p>
          <a:p>
            <a:pPr lvl="2"/>
            <a:r>
              <a:rPr lang="en-US" dirty="0">
                <a:solidFill>
                  <a:schemeClr val="tx1"/>
                </a:solidFill>
                <a:sym typeface="Calibri"/>
              </a:rPr>
              <a:t>Coliform, Iron &amp; Sulfur Reducing Bacteria</a:t>
            </a:r>
          </a:p>
          <a:p>
            <a:pPr marL="728645" lvl="1" indent="-342892">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Arsenic III can be rapidly oxidized to Arsenic V</a:t>
            </a:r>
          </a:p>
          <a:p>
            <a:pPr marL="728645" lvl="1" indent="-342892">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Adsorption capability</a:t>
            </a:r>
          </a:p>
          <a:p>
            <a:pPr marL="85723" indent="0">
              <a:lnSpc>
                <a:spcPts val="2625"/>
              </a:lnSpc>
              <a:spcBef>
                <a:spcPts val="0"/>
              </a:spcBef>
              <a:buClr>
                <a:schemeClr val="tx1"/>
              </a:buClr>
              <a:buSzPct val="100000"/>
              <a:buNone/>
            </a:pPr>
            <a:r>
              <a:rPr lang="en-US" sz="2000" b="1" dirty="0">
                <a:solidFill>
                  <a:schemeClr val="tx1"/>
                </a:solidFill>
                <a:effectLst>
                  <a:outerShdw blurRad="38100" dist="38100" dir="2700000" algn="tl">
                    <a:srgbClr val="000000">
                      <a:alpha val="43137"/>
                    </a:srgbClr>
                  </a:outerShdw>
                </a:effectLst>
                <a:latin typeface="Calibri"/>
                <a:ea typeface="Calibri"/>
                <a:cs typeface="Calibri"/>
                <a:sym typeface="Calibri"/>
              </a:rPr>
              <a:t>Effective in any water </a:t>
            </a:r>
          </a:p>
          <a:p>
            <a:pPr marL="642922" lvl="1">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industrial streams with high concentration of metals at varying oxidation states</a:t>
            </a:r>
          </a:p>
          <a:p>
            <a:pPr marL="85723" indent="0">
              <a:lnSpc>
                <a:spcPts val="2625"/>
              </a:lnSpc>
              <a:spcBef>
                <a:spcPts val="0"/>
              </a:spcBef>
              <a:buClr>
                <a:schemeClr val="tx1"/>
              </a:buClr>
              <a:buSzPct val="100000"/>
              <a:buNone/>
            </a:pPr>
            <a:r>
              <a:rPr lang="en-US" sz="2000" b="1" dirty="0">
                <a:solidFill>
                  <a:schemeClr val="tx1"/>
                </a:solidFill>
                <a:effectLst>
                  <a:outerShdw blurRad="38100" dist="38100" dir="2700000" algn="tl">
                    <a:srgbClr val="000000">
                      <a:alpha val="43137"/>
                    </a:srgbClr>
                  </a:outerShdw>
                </a:effectLst>
                <a:latin typeface="Calibri"/>
                <a:ea typeface="Calibri"/>
                <a:cs typeface="Calibri"/>
                <a:sym typeface="Calibri"/>
              </a:rPr>
              <a:t>No chlorine/dechlorination steps are required</a:t>
            </a:r>
          </a:p>
          <a:p>
            <a:pPr marL="728645" lvl="1" indent="-342892">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Removes annoying taste and odor.</a:t>
            </a:r>
          </a:p>
          <a:p>
            <a:pPr marL="728645" lvl="1" indent="-342892">
              <a:lnSpc>
                <a:spcPts val="2625"/>
              </a:lnSpc>
              <a:spcBef>
                <a:spcPts val="0"/>
              </a:spcBef>
              <a:buClr>
                <a:schemeClr val="tx1"/>
              </a:buClr>
              <a:buSzPct val="100000"/>
              <a:buFont typeface="Wingdings" panose="05000000000000000000" pitchFamily="2" charset="2"/>
              <a:buChar char="ü"/>
            </a:pPr>
            <a:r>
              <a:rPr lang="en-US" sz="1800" dirty="0">
                <a:solidFill>
                  <a:schemeClr val="tx1"/>
                </a:solidFill>
                <a:latin typeface="Calibri"/>
                <a:ea typeface="Calibri"/>
                <a:cs typeface="Calibri"/>
                <a:sym typeface="Calibri"/>
              </a:rPr>
              <a:t>No generation of Disinfectant By Products (DBPs) </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52</a:t>
            </a:fld>
            <a:endParaRPr lang="en-US" altLang="en-US" dirty="0"/>
          </a:p>
        </p:txBody>
      </p:sp>
    </p:spTree>
    <p:extLst>
      <p:ext uri="{BB962C8B-B14F-4D97-AF65-F5344CB8AC3E}">
        <p14:creationId xmlns:p14="http://schemas.microsoft.com/office/powerpoint/2010/main" val="1191584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943583" y="342900"/>
            <a:ext cx="748543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AM Adsorption Media</a:t>
            </a:r>
          </a:p>
        </p:txBody>
      </p:sp>
      <p:sp>
        <p:nvSpPr>
          <p:cNvPr id="126" name="Shape 126"/>
          <p:cNvSpPr txBox="1">
            <a:spLocks noGrp="1"/>
          </p:cNvSpPr>
          <p:nvPr>
            <p:ph idx="1"/>
          </p:nvPr>
        </p:nvSpPr>
        <p:spPr>
          <a:xfrm>
            <a:off x="0" y="908265"/>
            <a:ext cx="7032287" cy="40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9" tIns="34275" rIns="68569" bIns="34275" numCol="1" anchor="t" anchorCtr="0" compatLnSpc="1">
            <a:prstTxWarp prst="textNoShape">
              <a:avLst/>
            </a:prstTxWarp>
            <a:noAutofit/>
          </a:bodyPr>
          <a:lstStyle/>
          <a:p>
            <a:pPr marL="85723" indent="0">
              <a:lnSpc>
                <a:spcPts val="2625"/>
              </a:lnSpc>
              <a:spcBef>
                <a:spcPts val="0"/>
              </a:spcBef>
              <a:buClr>
                <a:schemeClr val="tx1"/>
              </a:buClr>
              <a:buSzPct val="100000"/>
              <a:buNone/>
            </a:pPr>
            <a:r>
              <a:rPr lang="en-US" sz="2400" b="1" dirty="0">
                <a:solidFill>
                  <a:schemeClr val="tx1"/>
                </a:solidFill>
                <a:effectLst>
                  <a:outerShdw blurRad="38100" dist="38100" dir="2700000" algn="tl">
                    <a:srgbClr val="000000">
                      <a:alpha val="43137"/>
                    </a:srgbClr>
                  </a:outerShdw>
                </a:effectLst>
                <a:latin typeface="Calibri"/>
                <a:ea typeface="Calibri"/>
                <a:cs typeface="Calibri"/>
                <a:sym typeface="Calibri"/>
              </a:rPr>
              <a:t>Adsorption Only </a:t>
            </a:r>
            <a:r>
              <a:rPr lang="en-US" sz="2400" dirty="0">
                <a:solidFill>
                  <a:schemeClr val="tx1"/>
                </a:solidFill>
                <a:effectLst>
                  <a:outerShdw blurRad="38100" dist="38100" dir="2700000" algn="tl">
                    <a:srgbClr val="000000">
                      <a:alpha val="43137"/>
                    </a:srgbClr>
                  </a:outerShdw>
                </a:effectLst>
                <a:latin typeface="Calibri"/>
                <a:ea typeface="Calibri"/>
                <a:cs typeface="Calibri"/>
                <a:sym typeface="Calibri"/>
              </a:rPr>
              <a:t>(no oxidation)</a:t>
            </a:r>
            <a:endParaRPr lang="en-US" sz="2400" dirty="0">
              <a:solidFill>
                <a:schemeClr val="tx1"/>
              </a:solidFill>
              <a:latin typeface="Calibri"/>
              <a:ea typeface="Calibri"/>
              <a:cs typeface="Calibri"/>
              <a:sym typeface="Calibri"/>
            </a:endParaRP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Removes metals and semi-metals</a:t>
            </a:r>
          </a:p>
          <a:p>
            <a:pPr marL="1028674" lvl="2"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Arsenic, </a:t>
            </a:r>
          </a:p>
          <a:p>
            <a:pPr marL="1028674" lvl="2"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Fluoride, </a:t>
            </a:r>
          </a:p>
          <a:p>
            <a:pPr marL="1028674" lvl="2"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Iron &amp; </a:t>
            </a:r>
          </a:p>
          <a:p>
            <a:pPr marL="1028674" lvl="2" indent="-342892">
              <a:lnSpc>
                <a:spcPts val="2625"/>
              </a:lnSpc>
              <a:spcBef>
                <a:spcPts val="0"/>
              </a:spcBef>
              <a:buClr>
                <a:schemeClr val="tx1"/>
              </a:buClr>
              <a:buSzPct val="100000"/>
              <a:buFont typeface="Wingdings" panose="05000000000000000000" pitchFamily="2" charset="2"/>
              <a:buChar char="§"/>
            </a:pPr>
            <a:r>
              <a:rPr lang="en-US" sz="1800" dirty="0">
                <a:solidFill>
                  <a:schemeClr val="tx1"/>
                </a:solidFill>
                <a:latin typeface="Calibri"/>
                <a:ea typeface="Calibri"/>
                <a:cs typeface="Calibri"/>
                <a:sym typeface="Calibri"/>
              </a:rPr>
              <a:t>20 other metals and semi-metals</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Only Metals – No Hardness</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Creates a complex with media </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Metal contaminant will not leach out </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Spent media disposed in Landfill or Concrete Additive</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Very little pressure drop</a:t>
            </a:r>
            <a:endParaRPr lang="en-US" sz="2000" b="1"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2" name="Rectangle 1"/>
          <p:cNvSpPr/>
          <p:nvPr/>
        </p:nvSpPr>
        <p:spPr>
          <a:xfrm>
            <a:off x="3384212" y="1542069"/>
            <a:ext cx="3429000" cy="1092607"/>
          </a:xfrm>
          <a:prstGeom prst="rect">
            <a:avLst/>
          </a:prstGeom>
        </p:spPr>
        <p:txBody>
          <a:bodyPr>
            <a:spAutoFit/>
          </a:bodyPr>
          <a:lstStyle/>
          <a:p>
            <a:pPr marL="1028674" lvl="2" indent="-342892" algn="l">
              <a:lnSpc>
                <a:spcPts val="2625"/>
              </a:lnSpc>
              <a:spcBef>
                <a:spcPts val="0"/>
              </a:spcBef>
              <a:buClr>
                <a:schemeClr val="tx1"/>
              </a:buClr>
              <a:buSzPct val="100000"/>
              <a:buFont typeface="Wingdings" panose="05000000000000000000" pitchFamily="2" charset="2"/>
              <a:buChar char="§"/>
            </a:pPr>
            <a:r>
              <a:rPr lang="en-US" sz="1800" b="0" dirty="0">
                <a:latin typeface="Calibri"/>
                <a:ea typeface="Calibri"/>
                <a:cs typeface="Calibri"/>
                <a:sym typeface="Calibri"/>
              </a:rPr>
              <a:t>Fluoride, </a:t>
            </a:r>
          </a:p>
          <a:p>
            <a:pPr marL="1028674" lvl="2" indent="-342892" algn="l">
              <a:lnSpc>
                <a:spcPts val="2625"/>
              </a:lnSpc>
              <a:spcBef>
                <a:spcPts val="0"/>
              </a:spcBef>
              <a:buClr>
                <a:schemeClr val="tx1"/>
              </a:buClr>
              <a:buSzPct val="100000"/>
              <a:buFont typeface="Wingdings" panose="05000000000000000000" pitchFamily="2" charset="2"/>
              <a:buChar char="§"/>
            </a:pPr>
            <a:r>
              <a:rPr lang="en-US" sz="1800" b="0" dirty="0">
                <a:latin typeface="Calibri"/>
                <a:ea typeface="Calibri"/>
                <a:cs typeface="Calibri"/>
                <a:sym typeface="Calibri"/>
              </a:rPr>
              <a:t>Selenium, </a:t>
            </a:r>
          </a:p>
          <a:p>
            <a:pPr marL="1028674" lvl="2" indent="-342892" algn="l">
              <a:lnSpc>
                <a:spcPts val="2625"/>
              </a:lnSpc>
              <a:spcBef>
                <a:spcPts val="0"/>
              </a:spcBef>
              <a:buClr>
                <a:schemeClr val="tx1"/>
              </a:buClr>
              <a:buSzPct val="100000"/>
              <a:buFont typeface="Wingdings" panose="05000000000000000000" pitchFamily="2" charset="2"/>
              <a:buChar char="§"/>
            </a:pPr>
            <a:r>
              <a:rPr lang="en-US" sz="1800" b="0" dirty="0">
                <a:latin typeface="Calibri"/>
                <a:ea typeface="Calibri"/>
                <a:cs typeface="Calibri"/>
                <a:sym typeface="Calibri"/>
              </a:rPr>
              <a:t>Lead, </a:t>
            </a:r>
          </a:p>
        </p:txBody>
      </p:sp>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53</a:t>
            </a:fld>
            <a:endParaRPr lang="en-US" altLang="en-US" dirty="0"/>
          </a:p>
        </p:txBody>
      </p:sp>
      <p:pic>
        <p:nvPicPr>
          <p:cNvPr id="4" name="Picture 3" descr="A picture containing indoor, close, projectile, several&#10;&#10;Description automatically generated">
            <a:extLst>
              <a:ext uri="{FF2B5EF4-FFF2-40B4-BE49-F238E27FC236}">
                <a16:creationId xmlns:a16="http://schemas.microsoft.com/office/drawing/2014/main" id="{44867220-2B43-423C-81B0-786F8496E591}"/>
              </a:ext>
            </a:extLst>
          </p:cNvPr>
          <p:cNvPicPr>
            <a:picLocks noChangeAspect="1"/>
          </p:cNvPicPr>
          <p:nvPr/>
        </p:nvPicPr>
        <p:blipFill rotWithShape="1">
          <a:blip r:embed="rId3">
            <a:extLst>
              <a:ext uri="{28A0092B-C50C-407E-A947-70E740481C1C}">
                <a14:useLocalDpi xmlns:a14="http://schemas.microsoft.com/office/drawing/2010/main" val="0"/>
              </a:ext>
            </a:extLst>
          </a:blip>
          <a:srcRect l="35713" r="17120"/>
          <a:stretch/>
        </p:blipFill>
        <p:spPr>
          <a:xfrm>
            <a:off x="6423753" y="1441798"/>
            <a:ext cx="2515853" cy="2781300"/>
          </a:xfrm>
          <a:prstGeom prst="rect">
            <a:avLst/>
          </a:prstGeom>
        </p:spPr>
      </p:pic>
    </p:spTree>
    <p:extLst>
      <p:ext uri="{BB962C8B-B14F-4D97-AF65-F5344CB8AC3E}">
        <p14:creationId xmlns:p14="http://schemas.microsoft.com/office/powerpoint/2010/main" val="34625052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285" y="123826"/>
            <a:ext cx="861668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AP Oxidation Field Test</a:t>
            </a:r>
            <a:br>
              <a:rPr lang="en-US" sz="3600" b="1" dirty="0">
                <a:solidFill>
                  <a:schemeClr val="accent1"/>
                </a:solidFill>
                <a:effectLst>
                  <a:outerShdw blurRad="38100" dist="38100" dir="2700000" algn="tl">
                    <a:srgbClr val="000000">
                      <a:alpha val="43137"/>
                    </a:srgbClr>
                  </a:outerShdw>
                </a:effectLst>
                <a:sym typeface="Calibri"/>
              </a:rPr>
            </a:br>
            <a:r>
              <a:rPr lang="en-US" sz="1800" dirty="0">
                <a:solidFill>
                  <a:schemeClr val="accent1"/>
                </a:solidFill>
                <a:effectLst>
                  <a:outerShdw blurRad="38100" dist="38100" dir="2700000" algn="tl">
                    <a:srgbClr val="000000">
                      <a:alpha val="43137"/>
                    </a:srgbClr>
                  </a:outerShdw>
                </a:effectLst>
                <a:sym typeface="Calibri"/>
              </a:rPr>
              <a:t>SR-6 / I-75 Hamilton County Water System, PWS: 2244150</a:t>
            </a:r>
            <a:endParaRPr lang="en-US" sz="3000" dirty="0">
              <a:solidFill>
                <a:schemeClr val="accent1"/>
              </a:solidFill>
              <a:effectLst>
                <a:outerShdw blurRad="38100" dist="38100" dir="2700000" algn="tl">
                  <a:srgbClr val="000000">
                    <a:alpha val="43137"/>
                  </a:srgbClr>
                </a:outerShdw>
              </a:effectLst>
              <a:sym typeface="Calibri"/>
            </a:endParaRPr>
          </a:p>
        </p:txBody>
      </p:sp>
      <p:sp>
        <p:nvSpPr>
          <p:cNvPr id="126" name="Shape 126"/>
          <p:cNvSpPr txBox="1">
            <a:spLocks noGrp="1"/>
          </p:cNvSpPr>
          <p:nvPr>
            <p:ph idx="1"/>
          </p:nvPr>
        </p:nvSpPr>
        <p:spPr>
          <a:xfrm>
            <a:off x="778212" y="1190625"/>
            <a:ext cx="797942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9" tIns="34275" rIns="68569" bIns="34275" numCol="1" anchor="t" anchorCtr="0" compatLnSpc="1">
            <a:prstTxWarp prst="textNoShape">
              <a:avLst/>
            </a:prstTxWarp>
            <a:noAutofit/>
          </a:bodyPr>
          <a:lstStyle/>
          <a:p>
            <a:pPr marL="85723" indent="0">
              <a:lnSpc>
                <a:spcPts val="2625"/>
              </a:lnSpc>
              <a:spcBef>
                <a:spcPts val="0"/>
              </a:spcBef>
              <a:buClr>
                <a:schemeClr val="tx1"/>
              </a:buClr>
              <a:buSzPct val="100000"/>
              <a:buNone/>
            </a:pPr>
            <a:r>
              <a:rPr lang="en-US" sz="2400" b="1" dirty="0">
                <a:solidFill>
                  <a:schemeClr val="tx1"/>
                </a:solidFill>
                <a:latin typeface="Calibri"/>
                <a:ea typeface="Calibri"/>
                <a:cs typeface="Calibri"/>
                <a:sym typeface="Calibri"/>
              </a:rPr>
              <a:t>Raw water is high in TDS, coliform hits, organics, etc. </a:t>
            </a:r>
          </a:p>
          <a:p>
            <a:pPr marL="728645" lvl="1"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Tested Empty Bed Contact Times (</a:t>
            </a:r>
            <a:r>
              <a:rPr lang="en-US" sz="2000" dirty="0" err="1">
                <a:solidFill>
                  <a:schemeClr val="tx1"/>
                </a:solidFill>
                <a:latin typeface="Calibri"/>
                <a:ea typeface="Calibri"/>
                <a:cs typeface="Calibri"/>
                <a:sym typeface="Calibri"/>
              </a:rPr>
              <a:t>EBCT</a:t>
            </a:r>
            <a:r>
              <a:rPr lang="en-US" sz="2000" dirty="0">
                <a:solidFill>
                  <a:schemeClr val="tx1"/>
                </a:solidFill>
                <a:latin typeface="Calibri"/>
                <a:ea typeface="Calibri"/>
                <a:cs typeface="Calibri"/>
                <a:sym typeface="Calibri"/>
              </a:rPr>
              <a:t> )</a:t>
            </a:r>
          </a:p>
          <a:p>
            <a:pPr marL="1028675" lvl="2"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5 min. &amp; and 10 min. </a:t>
            </a:r>
          </a:p>
          <a:p>
            <a:pPr marL="1028675" lvl="2" indent="-342892">
              <a:lnSpc>
                <a:spcPts val="2625"/>
              </a:lnSpc>
              <a:spcBef>
                <a:spcPts val="0"/>
              </a:spcBef>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Chlorine added: 4 drops NaOCl to a 16.9 </a:t>
            </a:r>
            <a:r>
              <a:rPr lang="en-US" sz="2000" dirty="0" err="1">
                <a:solidFill>
                  <a:schemeClr val="tx1"/>
                </a:solidFill>
                <a:latin typeface="Calibri"/>
                <a:ea typeface="Calibri"/>
                <a:cs typeface="Calibri"/>
                <a:sym typeface="Calibri"/>
              </a:rPr>
              <a:t>oz</a:t>
            </a:r>
            <a:r>
              <a:rPr lang="en-US" sz="2000" dirty="0">
                <a:solidFill>
                  <a:schemeClr val="tx1"/>
                </a:solidFill>
                <a:latin typeface="Calibri"/>
                <a:ea typeface="Calibri"/>
                <a:cs typeface="Calibri"/>
                <a:sym typeface="Calibri"/>
              </a:rPr>
              <a:t> bottle</a:t>
            </a:r>
          </a:p>
          <a:p>
            <a:pPr marL="85723" indent="0">
              <a:lnSpc>
                <a:spcPts val="2625"/>
              </a:lnSpc>
              <a:spcBef>
                <a:spcPts val="0"/>
              </a:spcBef>
              <a:buClr>
                <a:schemeClr val="tx1"/>
              </a:buClr>
              <a:buSzPct val="100000"/>
              <a:buNone/>
              <a:tabLst>
                <a:tab pos="2571686" algn="ctr"/>
                <a:tab pos="3600360" algn="ctr"/>
                <a:tab pos="4629035" algn="ctr"/>
              </a:tabLst>
            </a:pPr>
            <a:endParaRPr lang="en-US" sz="1800" dirty="0">
              <a:solidFill>
                <a:schemeClr val="tx1"/>
              </a:solidFill>
              <a:latin typeface="Calibri"/>
              <a:ea typeface="Calibri"/>
              <a:cs typeface="Calibri"/>
              <a:sym typeface="Calibri"/>
            </a:endParaRPr>
          </a:p>
          <a:p>
            <a:pPr marL="85723" indent="0">
              <a:lnSpc>
                <a:spcPts val="2625"/>
              </a:lnSpc>
              <a:spcBef>
                <a:spcPts val="0"/>
              </a:spcBef>
              <a:buClr>
                <a:schemeClr val="tx1"/>
              </a:buClr>
              <a:buSzPct val="100000"/>
              <a:buNone/>
              <a:tabLst>
                <a:tab pos="2571686" algn="ctr"/>
                <a:tab pos="3600360" algn="ctr"/>
                <a:tab pos="4629035" algn="ctr"/>
              </a:tabLst>
            </a:pPr>
            <a:r>
              <a:rPr lang="en-US" sz="2000" dirty="0">
                <a:solidFill>
                  <a:schemeClr val="tx1"/>
                </a:solidFill>
                <a:latin typeface="Calibri"/>
                <a:ea typeface="Calibri"/>
                <a:cs typeface="Calibri"/>
                <a:sym typeface="Calibri"/>
              </a:rPr>
              <a:t>Sample	TOC 	HAA5 	</a:t>
            </a:r>
            <a:r>
              <a:rPr lang="en-US" sz="2000" dirty="0" err="1">
                <a:solidFill>
                  <a:schemeClr val="tx1"/>
                </a:solidFill>
                <a:latin typeface="Calibri"/>
                <a:ea typeface="Calibri"/>
                <a:cs typeface="Calibri"/>
                <a:sym typeface="Calibri"/>
              </a:rPr>
              <a:t>TTHM</a:t>
            </a:r>
            <a:r>
              <a:rPr lang="en-US" sz="2000" dirty="0">
                <a:solidFill>
                  <a:schemeClr val="tx1"/>
                </a:solidFill>
                <a:latin typeface="Calibri"/>
                <a:ea typeface="Calibri"/>
                <a:cs typeface="Calibri"/>
                <a:sym typeface="Calibri"/>
              </a:rPr>
              <a:t>  </a:t>
            </a:r>
          </a:p>
          <a:p>
            <a:pPr marL="85723" indent="0">
              <a:spcBef>
                <a:spcPts val="0"/>
              </a:spcBef>
              <a:buClr>
                <a:schemeClr val="tx1"/>
              </a:buClr>
              <a:buSzPct val="100000"/>
              <a:buNone/>
              <a:tabLst>
                <a:tab pos="2571686" algn="ctr"/>
                <a:tab pos="3600360" algn="ctr"/>
                <a:tab pos="4629035" algn="ctr"/>
              </a:tabLst>
            </a:pPr>
            <a:r>
              <a:rPr lang="en-US" sz="1600" dirty="0">
                <a:solidFill>
                  <a:schemeClr val="tx1"/>
                </a:solidFill>
                <a:latin typeface="Calibri"/>
                <a:ea typeface="Calibri"/>
                <a:cs typeface="Calibri"/>
                <a:sym typeface="Calibri"/>
              </a:rPr>
              <a:t>	 (mg/L) 	 (µg/L)	 (µg/L)</a:t>
            </a:r>
            <a:endParaRPr lang="en-US" sz="2000" dirty="0">
              <a:solidFill>
                <a:schemeClr val="tx1"/>
              </a:solidFill>
              <a:latin typeface="Calibri"/>
              <a:ea typeface="Calibri"/>
              <a:cs typeface="Calibri"/>
              <a:sym typeface="Calibri"/>
            </a:endParaRPr>
          </a:p>
          <a:p>
            <a:pPr marL="85723" indent="0">
              <a:lnSpc>
                <a:spcPts val="2625"/>
              </a:lnSpc>
              <a:spcBef>
                <a:spcPts val="0"/>
              </a:spcBef>
              <a:buClr>
                <a:schemeClr val="tx1"/>
              </a:buClr>
              <a:buSzPct val="100000"/>
              <a:buNone/>
              <a:tabLst>
                <a:tab pos="2571686" algn="ctr"/>
                <a:tab pos="3600360" algn="ctr"/>
                <a:tab pos="4629035" algn="ctr"/>
              </a:tabLst>
            </a:pPr>
            <a:r>
              <a:rPr lang="en-US" sz="2000" dirty="0">
                <a:solidFill>
                  <a:schemeClr val="tx1"/>
                </a:solidFill>
                <a:latin typeface="Calibri"/>
                <a:ea typeface="Calibri"/>
                <a:cs typeface="Calibri"/>
                <a:sym typeface="Calibri"/>
              </a:rPr>
              <a:t>Raw well	5.5	- - -	 - - -</a:t>
            </a:r>
          </a:p>
          <a:p>
            <a:pPr marL="85723" indent="0">
              <a:lnSpc>
                <a:spcPts val="2625"/>
              </a:lnSpc>
              <a:spcBef>
                <a:spcPts val="0"/>
              </a:spcBef>
              <a:buClr>
                <a:schemeClr val="tx1"/>
              </a:buClr>
              <a:buSzPct val="100000"/>
              <a:buNone/>
              <a:tabLst>
                <a:tab pos="2571686" algn="ctr"/>
                <a:tab pos="3600360" algn="ctr"/>
                <a:tab pos="4629035" algn="ctr"/>
              </a:tabLst>
            </a:pPr>
            <a:r>
              <a:rPr lang="en-US" sz="2000" dirty="0">
                <a:solidFill>
                  <a:schemeClr val="tx1"/>
                </a:solidFill>
                <a:latin typeface="Calibri"/>
                <a:ea typeface="Calibri"/>
                <a:cs typeface="Calibri"/>
                <a:sym typeface="Calibri"/>
              </a:rPr>
              <a:t>5 minute </a:t>
            </a:r>
            <a:r>
              <a:rPr lang="en-US" sz="2000" dirty="0" err="1">
                <a:solidFill>
                  <a:schemeClr val="tx1"/>
                </a:solidFill>
                <a:latin typeface="Calibri"/>
                <a:ea typeface="Calibri"/>
                <a:cs typeface="Calibri"/>
                <a:sym typeface="Calibri"/>
              </a:rPr>
              <a:t>EBCT</a:t>
            </a:r>
            <a:r>
              <a:rPr lang="en-US" sz="2000" dirty="0">
                <a:solidFill>
                  <a:schemeClr val="tx1"/>
                </a:solidFill>
                <a:latin typeface="Calibri"/>
                <a:ea typeface="Calibri"/>
                <a:cs typeface="Calibri"/>
                <a:sym typeface="Calibri"/>
              </a:rPr>
              <a:t>	1.4	0.52	0.14</a:t>
            </a:r>
          </a:p>
          <a:p>
            <a:pPr marL="85723" indent="0">
              <a:lnSpc>
                <a:spcPts val="2625"/>
              </a:lnSpc>
              <a:spcBef>
                <a:spcPts val="0"/>
              </a:spcBef>
              <a:buClr>
                <a:schemeClr val="tx1"/>
              </a:buClr>
              <a:buSzPct val="100000"/>
              <a:buNone/>
              <a:tabLst>
                <a:tab pos="2571686" algn="ctr"/>
                <a:tab pos="3600360" algn="ctr"/>
                <a:tab pos="4629035" algn="ctr"/>
              </a:tabLst>
            </a:pPr>
            <a:r>
              <a:rPr lang="en-US" sz="2000" dirty="0">
                <a:solidFill>
                  <a:schemeClr val="tx1"/>
                </a:solidFill>
                <a:latin typeface="Calibri"/>
                <a:ea typeface="Calibri"/>
                <a:cs typeface="Calibri"/>
                <a:sym typeface="Calibri"/>
              </a:rPr>
              <a:t>10 minute </a:t>
            </a:r>
            <a:r>
              <a:rPr lang="en-US" sz="2000" dirty="0" err="1">
                <a:solidFill>
                  <a:schemeClr val="tx1"/>
                </a:solidFill>
                <a:latin typeface="Calibri"/>
                <a:ea typeface="Calibri"/>
                <a:cs typeface="Calibri"/>
                <a:sym typeface="Calibri"/>
              </a:rPr>
              <a:t>EBCT</a:t>
            </a:r>
            <a:r>
              <a:rPr lang="en-US" sz="2000" dirty="0">
                <a:solidFill>
                  <a:schemeClr val="tx1"/>
                </a:solidFill>
                <a:latin typeface="Calibri"/>
                <a:ea typeface="Calibri"/>
                <a:cs typeface="Calibri"/>
                <a:sym typeface="Calibri"/>
              </a:rPr>
              <a:t>	1.2	0.52	0.14</a:t>
            </a:r>
          </a:p>
          <a:p>
            <a:pPr marL="85723" indent="0">
              <a:lnSpc>
                <a:spcPts val="2625"/>
              </a:lnSpc>
              <a:spcBef>
                <a:spcPts val="0"/>
              </a:spcBef>
              <a:buClr>
                <a:schemeClr val="tx1"/>
              </a:buClr>
              <a:buSzPct val="100000"/>
              <a:buNone/>
              <a:tabLst>
                <a:tab pos="2571686" algn="ctr"/>
                <a:tab pos="3600360" algn="ctr"/>
                <a:tab pos="4629035" algn="ctr"/>
              </a:tabLst>
            </a:pPr>
            <a:r>
              <a:rPr lang="en-US" sz="2000" dirty="0">
                <a:solidFill>
                  <a:schemeClr val="tx1"/>
                </a:solidFill>
                <a:latin typeface="Calibri"/>
                <a:ea typeface="Calibri"/>
                <a:cs typeface="Calibri"/>
                <a:sym typeface="Calibri"/>
              </a:rPr>
              <a:t>Chlorine added	 - - - 	13.89	16.09</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54</a:t>
            </a:fld>
            <a:endParaRPr lang="en-US" altLang="en-US" dirty="0"/>
          </a:p>
        </p:txBody>
      </p:sp>
    </p:spTree>
    <p:extLst>
      <p:ext uri="{BB962C8B-B14F-4D97-AF65-F5344CB8AC3E}">
        <p14:creationId xmlns:p14="http://schemas.microsoft.com/office/powerpoint/2010/main" val="14286053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37745" y="123826"/>
            <a:ext cx="83585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AP Oxidation Field Test</a:t>
            </a:r>
            <a:br>
              <a:rPr lang="en-US" sz="3600" b="1" dirty="0">
                <a:solidFill>
                  <a:schemeClr val="accent1"/>
                </a:solidFill>
                <a:effectLst>
                  <a:outerShdw blurRad="38100" dist="38100" dir="2700000" algn="tl">
                    <a:srgbClr val="000000">
                      <a:alpha val="43137"/>
                    </a:srgbClr>
                  </a:outerShdw>
                </a:effectLst>
                <a:sym typeface="Calibri"/>
              </a:rPr>
            </a:br>
            <a:r>
              <a:rPr lang="en-US" sz="1800" dirty="0">
                <a:solidFill>
                  <a:schemeClr val="accent1"/>
                </a:solidFill>
                <a:effectLst>
                  <a:outerShdw blurRad="38100" dist="38100" dir="2700000" algn="tl">
                    <a:srgbClr val="000000">
                      <a:alpha val="43137"/>
                    </a:srgbClr>
                  </a:outerShdw>
                </a:effectLst>
                <a:sym typeface="Calibri"/>
              </a:rPr>
              <a:t>SR-6 / I-75 Hamilton County Water System, PWS: 2244150</a:t>
            </a:r>
            <a:endParaRPr lang="en-US" sz="3200" dirty="0">
              <a:solidFill>
                <a:schemeClr val="accent1"/>
              </a:solidFill>
              <a:effectLst>
                <a:outerShdw blurRad="38100" dist="38100" dir="2700000" algn="tl">
                  <a:srgbClr val="000000">
                    <a:alpha val="43137"/>
                  </a:srgbClr>
                </a:outerShdw>
              </a:effectLst>
              <a:sym typeface="Calibri"/>
            </a:endParaRP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21076" t="12972" r="18889" b="19035"/>
          <a:stretch/>
        </p:blipFill>
        <p:spPr>
          <a:xfrm>
            <a:off x="4365938" y="1068946"/>
            <a:ext cx="4533364" cy="3850784"/>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036" t="19251" r="20817" b="5010"/>
          <a:stretch/>
        </p:blipFill>
        <p:spPr>
          <a:xfrm rot="5400000">
            <a:off x="243348" y="1046940"/>
            <a:ext cx="3881765" cy="3927119"/>
          </a:xfrm>
          <a:prstGeom prst="rect">
            <a:avLst/>
          </a:prstGeom>
        </p:spPr>
      </p:pic>
      <p:sp>
        <p:nvSpPr>
          <p:cNvPr id="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55</a:t>
            </a:fld>
            <a:endParaRPr lang="en-US" altLang="en-US" dirty="0"/>
          </a:p>
        </p:txBody>
      </p:sp>
    </p:spTree>
    <p:extLst>
      <p:ext uri="{BB962C8B-B14F-4D97-AF65-F5344CB8AC3E}">
        <p14:creationId xmlns:p14="http://schemas.microsoft.com/office/powerpoint/2010/main" val="121292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p:cNvPicPr>
            <a:picLocks noChangeAspect="1"/>
          </p:cNvPicPr>
          <p:nvPr/>
        </p:nvPicPr>
        <p:blipFill>
          <a:blip r:embed="rId3">
            <a:lum contrast="20000"/>
          </a:blip>
          <a:stretch>
            <a:fillRect/>
          </a:stretch>
        </p:blipFill>
        <p:spPr>
          <a:xfrm>
            <a:off x="618186" y="1"/>
            <a:ext cx="7907628" cy="5134397"/>
          </a:xfrm>
          <a:prstGeom prst="rect">
            <a:avLst/>
          </a:prstGeom>
        </p:spPr>
      </p:pic>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56</a:t>
            </a:fld>
            <a:endParaRPr lang="en-US" altLang="en-US" dirty="0"/>
          </a:p>
        </p:txBody>
      </p:sp>
    </p:spTree>
    <p:extLst>
      <p:ext uri="{BB962C8B-B14F-4D97-AF65-F5344CB8AC3E}">
        <p14:creationId xmlns:p14="http://schemas.microsoft.com/office/powerpoint/2010/main" val="7359925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12124" y="123826"/>
            <a:ext cx="841500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rtlCol="0"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AP Oxidation Field Test</a:t>
            </a:r>
            <a:br>
              <a:rPr lang="en-US" sz="3600" b="1" dirty="0">
                <a:solidFill>
                  <a:schemeClr val="accent1"/>
                </a:solidFill>
                <a:effectLst>
                  <a:outerShdw blurRad="38100" dist="38100" dir="2700000" algn="tl">
                    <a:srgbClr val="000000">
                      <a:alpha val="43137"/>
                    </a:srgbClr>
                  </a:outerShdw>
                </a:effectLst>
                <a:sym typeface="Calibri"/>
              </a:rPr>
            </a:br>
            <a:r>
              <a:rPr lang="en-US" sz="1800" dirty="0">
                <a:solidFill>
                  <a:schemeClr val="accent1"/>
                </a:solidFill>
                <a:effectLst>
                  <a:outerShdw blurRad="38100" dist="38100" dir="2700000" algn="tl">
                    <a:srgbClr val="000000">
                      <a:alpha val="43137"/>
                    </a:srgbClr>
                  </a:outerShdw>
                </a:effectLst>
                <a:sym typeface="Calibri"/>
              </a:rPr>
              <a:t>SR-6 / I-75 Hamilton County Water System, PWS: 2244150</a:t>
            </a:r>
          </a:p>
        </p:txBody>
      </p:sp>
      <p:sp>
        <p:nvSpPr>
          <p:cNvPr id="126" name="Shape 126"/>
          <p:cNvSpPr txBox="1">
            <a:spLocks noGrp="1"/>
          </p:cNvSpPr>
          <p:nvPr>
            <p:ph idx="1"/>
          </p:nvPr>
        </p:nvSpPr>
        <p:spPr>
          <a:xfrm>
            <a:off x="2021983" y="1234361"/>
            <a:ext cx="497124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9" tIns="34275" rIns="68569" bIns="34275" numCol="1" anchor="t" anchorCtr="0" compatLnSpc="1">
            <a:prstTxWarp prst="textNoShape">
              <a:avLst/>
            </a:prstTxWarp>
            <a:noAutofit/>
          </a:bodyPr>
          <a:lstStyle/>
          <a:p>
            <a:pPr marL="85723" indent="0">
              <a:lnSpc>
                <a:spcPct val="100000"/>
              </a:lnSpc>
              <a:spcBef>
                <a:spcPts val="0"/>
              </a:spcBef>
              <a:spcAft>
                <a:spcPts val="600"/>
              </a:spcAft>
              <a:buClr>
                <a:schemeClr val="tx1"/>
              </a:buClr>
              <a:buSzPct val="100000"/>
              <a:buNone/>
            </a:pPr>
            <a:r>
              <a:rPr lang="en-US" sz="2800" b="1" dirty="0">
                <a:latin typeface="Calibri"/>
                <a:ea typeface="Calibri"/>
                <a:cs typeface="Calibri"/>
                <a:sym typeface="Calibri"/>
              </a:rPr>
              <a:t>Current DBPs</a:t>
            </a:r>
            <a:endParaRPr lang="en-US" sz="2400" dirty="0">
              <a:latin typeface="Calibri"/>
              <a:ea typeface="Calibri"/>
              <a:cs typeface="Calibri"/>
              <a:sym typeface="Calibri"/>
            </a:endParaRP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en-US" sz="2400" dirty="0">
                <a:latin typeface="Calibri"/>
                <a:ea typeface="Calibri"/>
                <a:cs typeface="Calibri"/>
                <a:sym typeface="Calibri"/>
              </a:rPr>
              <a:t>Last 4 quarters	</a:t>
            </a:r>
            <a:r>
              <a:rPr lang="nl-NL" sz="2400" dirty="0">
                <a:latin typeface="Calibri"/>
                <a:ea typeface="Calibri"/>
                <a:cs typeface="Calibri"/>
                <a:sym typeface="Calibri"/>
              </a:rPr>
              <a:t> TTHMs </a:t>
            </a:r>
            <a:r>
              <a:rPr lang="en-US" sz="2400" dirty="0">
                <a:latin typeface="Calibri"/>
                <a:ea typeface="Calibri"/>
                <a:cs typeface="Calibri"/>
                <a:sym typeface="Calibri"/>
              </a:rPr>
              <a:t>	</a:t>
            </a:r>
            <a:r>
              <a:rPr lang="nl-NL" sz="2400" dirty="0">
                <a:latin typeface="Calibri"/>
                <a:ea typeface="Calibri"/>
                <a:cs typeface="Calibri"/>
                <a:sym typeface="Calibri"/>
              </a:rPr>
              <a:t>HAA5s</a:t>
            </a: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en-US" sz="1800" dirty="0">
                <a:latin typeface="Calibri"/>
                <a:ea typeface="Calibri"/>
                <a:cs typeface="Calibri"/>
                <a:sym typeface="Calibri"/>
              </a:rPr>
              <a:t>	 (µg/L)	 (µg/L)</a:t>
            </a:r>
            <a:endParaRPr lang="en-US" sz="2400" dirty="0">
              <a:latin typeface="Calibri"/>
              <a:ea typeface="Calibri"/>
              <a:cs typeface="Calibri"/>
              <a:sym typeface="Calibri"/>
            </a:endParaRP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nl-NL" sz="2400" dirty="0">
                <a:latin typeface="Calibri"/>
                <a:ea typeface="Calibri"/>
                <a:cs typeface="Calibri"/>
                <a:sym typeface="Calibri"/>
              </a:rPr>
              <a:t>21-Jun-17	57.8	55.3</a:t>
            </a: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nl-NL" sz="2400" dirty="0">
                <a:latin typeface="Calibri"/>
                <a:ea typeface="Calibri"/>
                <a:cs typeface="Calibri"/>
                <a:sym typeface="Calibri"/>
              </a:rPr>
              <a:t>27-Sep-17	531	792</a:t>
            </a: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nl-NL" sz="2400" dirty="0">
                <a:latin typeface="Calibri"/>
                <a:ea typeface="Calibri"/>
                <a:cs typeface="Calibri"/>
                <a:sym typeface="Calibri"/>
              </a:rPr>
              <a:t>5-Dec-17	300	231</a:t>
            </a: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nl-NL" sz="2400" dirty="0">
                <a:latin typeface="Calibri"/>
                <a:ea typeface="Calibri"/>
                <a:cs typeface="Calibri"/>
                <a:sym typeface="Calibri"/>
              </a:rPr>
              <a:t>14-Mar-18	704	546</a:t>
            </a:r>
          </a:p>
          <a:p>
            <a:pPr marL="85723" indent="0">
              <a:lnSpc>
                <a:spcPct val="100000"/>
              </a:lnSpc>
              <a:spcBef>
                <a:spcPts val="0"/>
              </a:spcBef>
              <a:spcAft>
                <a:spcPts val="600"/>
              </a:spcAft>
              <a:buClr>
                <a:schemeClr val="tx1"/>
              </a:buClr>
              <a:buSzPct val="100000"/>
              <a:buNone/>
              <a:tabLst>
                <a:tab pos="2571686" algn="ctr"/>
                <a:tab pos="3600360" algn="ctr"/>
                <a:tab pos="4629035" algn="ctr"/>
              </a:tabLst>
            </a:pPr>
            <a:r>
              <a:rPr lang="nl-NL" sz="2400" b="1" dirty="0">
                <a:solidFill>
                  <a:schemeClr val="accent1"/>
                </a:solidFill>
                <a:latin typeface="Calibri"/>
                <a:ea typeface="Calibri"/>
                <a:cs typeface="Calibri"/>
                <a:sym typeface="Calibri"/>
              </a:rPr>
              <a:t>LRAA</a:t>
            </a:r>
            <a:r>
              <a:rPr lang="nl-NL" sz="2400" dirty="0">
                <a:solidFill>
                  <a:schemeClr val="accent1"/>
                </a:solidFill>
                <a:latin typeface="Calibri"/>
                <a:ea typeface="Calibri"/>
                <a:cs typeface="Calibri"/>
                <a:sym typeface="Calibri"/>
              </a:rPr>
              <a:t>	</a:t>
            </a:r>
            <a:r>
              <a:rPr lang="nl-NL" sz="2400" b="1" dirty="0">
                <a:solidFill>
                  <a:schemeClr val="accent1"/>
                </a:solidFill>
                <a:latin typeface="Calibri"/>
                <a:ea typeface="Calibri"/>
                <a:cs typeface="Calibri"/>
                <a:sym typeface="Calibri"/>
              </a:rPr>
              <a:t>398.2	406.1</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57</a:t>
            </a:fld>
            <a:endParaRPr lang="en-US" altLang="en-US" dirty="0"/>
          </a:p>
        </p:txBody>
      </p:sp>
    </p:spTree>
    <p:extLst>
      <p:ext uri="{BB962C8B-B14F-4D97-AF65-F5344CB8AC3E}">
        <p14:creationId xmlns:p14="http://schemas.microsoft.com/office/powerpoint/2010/main" val="10780164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86383" y="123826"/>
            <a:ext cx="8266484"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600" b="1" dirty="0">
                <a:solidFill>
                  <a:schemeClr val="accent1"/>
                </a:solidFill>
                <a:effectLst>
                  <a:outerShdw blurRad="38100" dist="38100" dir="2700000" algn="tl">
                    <a:srgbClr val="000000">
                      <a:alpha val="43137"/>
                    </a:srgbClr>
                  </a:outerShdw>
                </a:effectLst>
                <a:sym typeface="Calibri"/>
              </a:rPr>
              <a:t>AP Oxidation Field Test</a:t>
            </a:r>
            <a:br>
              <a:rPr lang="en-US" sz="3600" b="1" dirty="0">
                <a:solidFill>
                  <a:schemeClr val="accent1"/>
                </a:solidFill>
                <a:effectLst>
                  <a:outerShdw blurRad="38100" dist="38100" dir="2700000" algn="tl">
                    <a:srgbClr val="000000">
                      <a:alpha val="43137"/>
                    </a:srgbClr>
                  </a:outerShdw>
                </a:effectLst>
                <a:sym typeface="Calibri"/>
              </a:rPr>
            </a:br>
            <a:r>
              <a:rPr lang="en-US" sz="1800" dirty="0">
                <a:solidFill>
                  <a:schemeClr val="accent1"/>
                </a:solidFill>
                <a:effectLst>
                  <a:outerShdw blurRad="38100" dist="38100" dir="2700000" algn="tl">
                    <a:srgbClr val="000000">
                      <a:alpha val="43137"/>
                    </a:srgbClr>
                  </a:outerShdw>
                </a:effectLst>
                <a:sym typeface="Calibri"/>
              </a:rPr>
              <a:t>SR-6 / I-75 Hamilton County Water System, PWS: 2244150</a:t>
            </a:r>
            <a:endParaRPr lang="en-US" sz="3000" dirty="0">
              <a:solidFill>
                <a:schemeClr val="accent1"/>
              </a:solidFill>
              <a:effectLst>
                <a:outerShdw blurRad="38100" dist="38100" dir="2700000" algn="tl">
                  <a:srgbClr val="000000">
                    <a:alpha val="43137"/>
                  </a:srgbClr>
                </a:outerShdw>
              </a:effectLst>
              <a:sym typeface="Calibri"/>
            </a:endParaRPr>
          </a:p>
        </p:txBody>
      </p:sp>
      <p:sp>
        <p:nvSpPr>
          <p:cNvPr id="126" name="Shape 126"/>
          <p:cNvSpPr txBox="1">
            <a:spLocks noGrp="1"/>
          </p:cNvSpPr>
          <p:nvPr>
            <p:ph idx="1"/>
          </p:nvPr>
        </p:nvSpPr>
        <p:spPr>
          <a:xfrm>
            <a:off x="826851" y="1443342"/>
            <a:ext cx="7752945" cy="30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69" tIns="34275" rIns="68569" bIns="34275" numCol="1" anchor="t" anchorCtr="0" compatLnSpc="1">
            <a:prstTxWarp prst="textNoShape">
              <a:avLst/>
            </a:prstTxWarp>
            <a:noAutofit/>
          </a:bodyPr>
          <a:lstStyle/>
          <a:p>
            <a:pPr marL="85723" indent="0">
              <a:lnSpc>
                <a:spcPct val="100000"/>
              </a:lnSpc>
              <a:spcBef>
                <a:spcPts val="0"/>
              </a:spcBef>
              <a:spcAft>
                <a:spcPts val="1200"/>
              </a:spcAft>
              <a:buClr>
                <a:schemeClr val="tx1"/>
              </a:buClr>
              <a:buSzPct val="100000"/>
              <a:buNone/>
            </a:pPr>
            <a:r>
              <a:rPr lang="en-US" sz="2400" dirty="0">
                <a:solidFill>
                  <a:schemeClr val="tx1"/>
                </a:solidFill>
                <a:latin typeface="Calibri"/>
                <a:ea typeface="Calibri"/>
                <a:cs typeface="Calibri"/>
                <a:sym typeface="Calibri"/>
              </a:rPr>
              <a:t>74.5% of TOC was removed with 5 min. </a:t>
            </a:r>
            <a:r>
              <a:rPr lang="en-US" sz="2400" dirty="0" err="1">
                <a:solidFill>
                  <a:schemeClr val="tx1"/>
                </a:solidFill>
                <a:latin typeface="Calibri"/>
                <a:ea typeface="Calibri"/>
                <a:cs typeface="Calibri"/>
                <a:sym typeface="Calibri"/>
              </a:rPr>
              <a:t>EBCT</a:t>
            </a:r>
            <a:endParaRPr lang="en-US" sz="2400" dirty="0">
              <a:solidFill>
                <a:schemeClr val="tx1"/>
              </a:solidFill>
              <a:latin typeface="Calibri"/>
              <a:ea typeface="Calibri"/>
              <a:cs typeface="Calibri"/>
              <a:sym typeface="Calibri"/>
            </a:endParaRPr>
          </a:p>
          <a:p>
            <a:pPr marL="85723" indent="0">
              <a:lnSpc>
                <a:spcPct val="100000"/>
              </a:lnSpc>
              <a:spcBef>
                <a:spcPts val="0"/>
              </a:spcBef>
              <a:spcAft>
                <a:spcPts val="1200"/>
              </a:spcAft>
              <a:buClr>
                <a:schemeClr val="tx1"/>
              </a:buClr>
              <a:buSzPct val="100000"/>
              <a:buNone/>
            </a:pPr>
            <a:r>
              <a:rPr lang="en-US" sz="2400" dirty="0">
                <a:solidFill>
                  <a:schemeClr val="tx1"/>
                </a:solidFill>
                <a:latin typeface="Calibri"/>
                <a:ea typeface="Calibri"/>
                <a:cs typeface="Calibri"/>
                <a:sym typeface="Calibri"/>
              </a:rPr>
              <a:t>76.4% of TOC was removed with 10 min. </a:t>
            </a:r>
            <a:r>
              <a:rPr lang="en-US" sz="2400" dirty="0" err="1">
                <a:solidFill>
                  <a:schemeClr val="tx1"/>
                </a:solidFill>
                <a:latin typeface="Calibri"/>
                <a:ea typeface="Calibri"/>
                <a:cs typeface="Calibri"/>
                <a:sym typeface="Calibri"/>
              </a:rPr>
              <a:t>EBCT</a:t>
            </a:r>
            <a:endParaRPr lang="en-US" sz="2400" dirty="0">
              <a:solidFill>
                <a:schemeClr val="tx1"/>
              </a:solidFill>
              <a:latin typeface="Calibri"/>
              <a:ea typeface="Calibri"/>
              <a:cs typeface="Calibri"/>
              <a:sym typeface="Calibri"/>
            </a:endParaRPr>
          </a:p>
          <a:p>
            <a:pPr marL="85723" indent="0">
              <a:lnSpc>
                <a:spcPct val="100000"/>
              </a:lnSpc>
              <a:spcBef>
                <a:spcPts val="0"/>
              </a:spcBef>
              <a:spcAft>
                <a:spcPts val="1200"/>
              </a:spcAft>
              <a:buClr>
                <a:schemeClr val="tx1"/>
              </a:buClr>
              <a:buSzPct val="100000"/>
              <a:buNone/>
            </a:pPr>
            <a:r>
              <a:rPr lang="en-US" sz="2400" dirty="0">
                <a:solidFill>
                  <a:schemeClr val="tx1"/>
                </a:solidFill>
                <a:latin typeface="Calibri"/>
                <a:ea typeface="Calibri"/>
                <a:cs typeface="Calibri"/>
                <a:sym typeface="Calibri"/>
              </a:rPr>
              <a:t>99.87% of </a:t>
            </a:r>
            <a:r>
              <a:rPr lang="en-US" sz="2400" dirty="0" err="1">
                <a:solidFill>
                  <a:schemeClr val="tx1"/>
                </a:solidFill>
                <a:latin typeface="Calibri"/>
                <a:ea typeface="Calibri"/>
                <a:cs typeface="Calibri"/>
                <a:sym typeface="Calibri"/>
              </a:rPr>
              <a:t>TTHM</a:t>
            </a:r>
            <a:r>
              <a:rPr lang="en-US" sz="2400" dirty="0">
                <a:solidFill>
                  <a:schemeClr val="tx1"/>
                </a:solidFill>
                <a:latin typeface="Calibri"/>
                <a:ea typeface="Calibri"/>
                <a:cs typeface="Calibri"/>
                <a:sym typeface="Calibri"/>
              </a:rPr>
              <a:t> reduction with 5 or 10 min. </a:t>
            </a:r>
            <a:r>
              <a:rPr lang="en-US" sz="2400" dirty="0" err="1">
                <a:solidFill>
                  <a:schemeClr val="tx1"/>
                </a:solidFill>
                <a:latin typeface="Calibri"/>
                <a:ea typeface="Calibri"/>
                <a:cs typeface="Calibri"/>
                <a:sym typeface="Calibri"/>
              </a:rPr>
              <a:t>EBCT</a:t>
            </a:r>
            <a:endParaRPr lang="en-US" sz="2400" dirty="0">
              <a:solidFill>
                <a:schemeClr val="tx1"/>
              </a:solidFill>
              <a:latin typeface="Calibri"/>
              <a:ea typeface="Calibri"/>
              <a:cs typeface="Calibri"/>
              <a:sym typeface="Calibri"/>
            </a:endParaRPr>
          </a:p>
          <a:p>
            <a:pPr marL="728645" lvl="1" indent="-342892">
              <a:lnSpc>
                <a:spcPct val="100000"/>
              </a:lnSpc>
              <a:spcBef>
                <a:spcPts val="0"/>
              </a:spcBef>
              <a:spcAft>
                <a:spcPts val="1200"/>
              </a:spcAft>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398.2 to 0.52 µg/L</a:t>
            </a:r>
          </a:p>
          <a:p>
            <a:pPr marL="85723" indent="0">
              <a:lnSpc>
                <a:spcPct val="100000"/>
              </a:lnSpc>
              <a:spcBef>
                <a:spcPts val="0"/>
              </a:spcBef>
              <a:spcAft>
                <a:spcPts val="1200"/>
              </a:spcAft>
              <a:buClr>
                <a:schemeClr val="tx1"/>
              </a:buClr>
              <a:buSzPct val="100000"/>
              <a:buNone/>
            </a:pPr>
            <a:r>
              <a:rPr lang="en-US" sz="2400" dirty="0">
                <a:solidFill>
                  <a:schemeClr val="tx1"/>
                </a:solidFill>
                <a:latin typeface="Calibri"/>
                <a:ea typeface="Calibri"/>
                <a:cs typeface="Calibri"/>
                <a:sym typeface="Calibri"/>
              </a:rPr>
              <a:t>99.72% of HAA5 reduction with 5 or 10 min. </a:t>
            </a:r>
            <a:r>
              <a:rPr lang="en-US" sz="2400" dirty="0" err="1">
                <a:solidFill>
                  <a:schemeClr val="tx1"/>
                </a:solidFill>
                <a:latin typeface="Calibri"/>
                <a:ea typeface="Calibri"/>
                <a:cs typeface="Calibri"/>
                <a:sym typeface="Calibri"/>
              </a:rPr>
              <a:t>EBCT</a:t>
            </a:r>
            <a:endParaRPr lang="en-US" sz="2400" dirty="0">
              <a:solidFill>
                <a:schemeClr val="tx1"/>
              </a:solidFill>
              <a:latin typeface="Calibri"/>
              <a:ea typeface="Calibri"/>
              <a:cs typeface="Calibri"/>
              <a:sym typeface="Calibri"/>
            </a:endParaRPr>
          </a:p>
          <a:p>
            <a:pPr marL="728645" lvl="1" indent="-342892">
              <a:lnSpc>
                <a:spcPct val="100000"/>
              </a:lnSpc>
              <a:spcBef>
                <a:spcPts val="0"/>
              </a:spcBef>
              <a:spcAft>
                <a:spcPts val="1200"/>
              </a:spcAft>
              <a:buClr>
                <a:schemeClr val="tx1"/>
              </a:buClr>
              <a:buSzPct val="100000"/>
              <a:buFont typeface="Wingdings" panose="05000000000000000000" pitchFamily="2" charset="2"/>
              <a:buChar char="ü"/>
            </a:pPr>
            <a:r>
              <a:rPr lang="en-US" sz="2000" dirty="0">
                <a:solidFill>
                  <a:schemeClr val="tx1"/>
                </a:solidFill>
                <a:latin typeface="Calibri"/>
                <a:ea typeface="Calibri"/>
                <a:cs typeface="Calibri"/>
                <a:sym typeface="Calibri"/>
              </a:rPr>
              <a:t>406.1 to 1.14 µg/L</a:t>
            </a:r>
          </a:p>
        </p:txBody>
      </p:sp>
      <p:sp>
        <p:nvSpPr>
          <p:cNvPr id="5"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58</a:t>
            </a:fld>
            <a:endParaRPr lang="en-US" altLang="en-US" dirty="0"/>
          </a:p>
        </p:txBody>
      </p:sp>
    </p:spTree>
    <p:extLst>
      <p:ext uri="{BB962C8B-B14F-4D97-AF65-F5344CB8AC3E}">
        <p14:creationId xmlns:p14="http://schemas.microsoft.com/office/powerpoint/2010/main" val="20990732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37745" y="133677"/>
            <a:ext cx="834838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4275" rIns="0" bIns="0" numCol="1" anchor="b" anchorCtr="0" compatLnSpc="1">
            <a:prstTxWarp prst="textNoShape">
              <a:avLst/>
            </a:prstTxWarp>
            <a:noAutofit/>
          </a:bodyPr>
          <a:lstStyle/>
          <a:p>
            <a:pPr algn="ctr">
              <a:spcBef>
                <a:spcPts val="0"/>
              </a:spcBef>
              <a:buClr>
                <a:schemeClr val="dk2"/>
              </a:buClr>
            </a:pPr>
            <a:r>
              <a:rPr lang="en-US" sz="3200" b="1" dirty="0">
                <a:solidFill>
                  <a:schemeClr val="accent1"/>
                </a:solidFill>
                <a:effectLst>
                  <a:outerShdw blurRad="38100" dist="38100" dir="2700000" algn="tl">
                    <a:srgbClr val="000000">
                      <a:alpha val="43137"/>
                    </a:srgbClr>
                  </a:outerShdw>
                </a:effectLst>
                <a:sym typeface="Calibri"/>
              </a:rPr>
              <a:t>Typical Adsorption Media Installation</a:t>
            </a:r>
          </a:p>
        </p:txBody>
      </p:sp>
      <p:sp>
        <p:nvSpPr>
          <p:cNvPr id="7" name="Text Box 669"/>
          <p:cNvSpPr txBox="1">
            <a:spLocks noChangeArrowheads="1"/>
          </p:cNvSpPr>
          <p:nvPr/>
        </p:nvSpPr>
        <p:spPr bwMode="auto">
          <a:xfrm flipH="1">
            <a:off x="311285" y="3907979"/>
            <a:ext cx="1704667" cy="443198"/>
          </a:xfrm>
          <a:prstGeom prst="rect">
            <a:avLst/>
          </a:prstGeom>
          <a:noFill/>
          <a:ln w="9525">
            <a:noFill/>
            <a:miter lim="800000"/>
            <a:headEnd/>
            <a:tailEnd/>
          </a:ln>
          <a:effectLst/>
        </p:spPr>
        <p:txBody>
          <a:bodyPr wrap="square" lIns="0" tIns="0" rIns="0" bIns="0">
            <a:spAutoFit/>
          </a:bodyPr>
          <a:lstStyle/>
          <a:p>
            <a:pPr algn="l" eaLnBrk="0" hangingPunct="0">
              <a:lnSpc>
                <a:spcPct val="90000"/>
              </a:lnSpc>
              <a:spcBef>
                <a:spcPct val="50000"/>
              </a:spcBef>
            </a:pPr>
            <a:r>
              <a:rPr lang="en-US" sz="1600" b="0" dirty="0">
                <a:latin typeface="Calibri" panose="020F0502020204030204" pitchFamily="34" charset="0"/>
              </a:rPr>
              <a:t>Filter By-Pass Valve Normally Closed</a:t>
            </a:r>
          </a:p>
        </p:txBody>
      </p:sp>
      <p:sp>
        <p:nvSpPr>
          <p:cNvPr id="8" name="Text Box 672"/>
          <p:cNvSpPr txBox="1">
            <a:spLocks noChangeArrowheads="1"/>
          </p:cNvSpPr>
          <p:nvPr/>
        </p:nvSpPr>
        <p:spPr bwMode="auto">
          <a:xfrm flipH="1">
            <a:off x="341326" y="1208445"/>
            <a:ext cx="1740114" cy="664797"/>
          </a:xfrm>
          <a:prstGeom prst="rect">
            <a:avLst/>
          </a:prstGeom>
          <a:noFill/>
          <a:ln w="9525">
            <a:noFill/>
            <a:miter lim="800000"/>
            <a:headEnd/>
            <a:tailEnd/>
          </a:ln>
          <a:effectLst/>
        </p:spPr>
        <p:txBody>
          <a:bodyPr wrap="square" lIns="0" tIns="0" rIns="0" bIns="0">
            <a:spAutoFit/>
          </a:bodyPr>
          <a:lstStyle/>
          <a:p>
            <a:pPr algn="l" eaLnBrk="0" hangingPunct="0">
              <a:lnSpc>
                <a:spcPct val="90000"/>
              </a:lnSpc>
              <a:spcBef>
                <a:spcPct val="50000"/>
              </a:spcBef>
            </a:pPr>
            <a:r>
              <a:rPr lang="en-US" sz="1600" b="0" dirty="0">
                <a:latin typeface="Calibri" panose="020F0502020204030204" pitchFamily="34" charset="0"/>
              </a:rPr>
              <a:t>Pressure Gauges both sides of all filters (typ. 4 places)</a:t>
            </a:r>
          </a:p>
        </p:txBody>
      </p:sp>
      <p:sp>
        <p:nvSpPr>
          <p:cNvPr id="9" name="Freeform 679"/>
          <p:cNvSpPr>
            <a:spLocks/>
          </p:cNvSpPr>
          <p:nvPr/>
        </p:nvSpPr>
        <p:spPr bwMode="auto">
          <a:xfrm flipH="1">
            <a:off x="1926077" y="3778271"/>
            <a:ext cx="580943" cy="239251"/>
          </a:xfrm>
          <a:custGeom>
            <a:avLst/>
            <a:gdLst/>
            <a:ahLst/>
            <a:cxnLst>
              <a:cxn ang="0">
                <a:pos x="200" y="680"/>
              </a:cxn>
              <a:cxn ang="0">
                <a:pos x="139" y="680"/>
              </a:cxn>
              <a:cxn ang="0">
                <a:pos x="0" y="0"/>
              </a:cxn>
            </a:cxnLst>
            <a:rect l="0" t="0" r="r" b="b"/>
            <a:pathLst>
              <a:path w="200" h="680">
                <a:moveTo>
                  <a:pt x="200" y="680"/>
                </a:moveTo>
                <a:lnTo>
                  <a:pt x="139" y="680"/>
                </a:lnTo>
                <a:lnTo>
                  <a:pt x="0" y="0"/>
                </a:lnTo>
              </a:path>
            </a:pathLst>
          </a:custGeom>
          <a:noFill/>
          <a:ln w="3175" cap="flat" cmpd="sng">
            <a:solidFill>
              <a:schemeClr val="tx1"/>
            </a:solidFill>
            <a:prstDash val="solid"/>
            <a:round/>
            <a:headEnd type="none" w="med" len="med"/>
            <a:tailEnd type="triangle" w="sm" len="med"/>
          </a:ln>
          <a:effectLst/>
        </p:spPr>
        <p:txBody>
          <a:bodyPr/>
          <a:lstStyle/>
          <a:p>
            <a:endParaRPr lang="en-US" sz="2800">
              <a:latin typeface="Calibri" panose="020F0502020204030204" pitchFamily="34" charset="0"/>
            </a:endParaRPr>
          </a:p>
        </p:txBody>
      </p:sp>
      <p:sp>
        <p:nvSpPr>
          <p:cNvPr id="10" name="Text Box 682"/>
          <p:cNvSpPr txBox="1">
            <a:spLocks noChangeArrowheads="1"/>
          </p:cNvSpPr>
          <p:nvPr/>
        </p:nvSpPr>
        <p:spPr bwMode="auto">
          <a:xfrm flipH="1">
            <a:off x="2175010" y="4027635"/>
            <a:ext cx="1571489" cy="830997"/>
          </a:xfrm>
          <a:prstGeom prst="rect">
            <a:avLst/>
          </a:prstGeom>
          <a:noFill/>
          <a:ln w="9525">
            <a:noFill/>
            <a:miter lim="800000"/>
            <a:headEnd/>
            <a:tailEnd/>
          </a:ln>
          <a:effectLst/>
        </p:spPr>
        <p:txBody>
          <a:bodyPr wrap="square" lIns="0" tIns="0" rIns="0" bIns="0">
            <a:spAutoFit/>
          </a:bodyPr>
          <a:lstStyle/>
          <a:p>
            <a:pPr eaLnBrk="0" hangingPunct="0">
              <a:lnSpc>
                <a:spcPct val="90000"/>
              </a:lnSpc>
              <a:spcBef>
                <a:spcPct val="50000"/>
              </a:spcBef>
            </a:pPr>
            <a:r>
              <a:rPr lang="en-US" sz="2000" dirty="0">
                <a:latin typeface="Calibri" panose="020F0502020204030204" pitchFamily="34" charset="0"/>
              </a:rPr>
              <a:t>10-Micron Cartridge Filter</a:t>
            </a:r>
          </a:p>
        </p:txBody>
      </p:sp>
      <p:sp>
        <p:nvSpPr>
          <p:cNvPr id="11" name="Freeform 739"/>
          <p:cNvSpPr>
            <a:spLocks/>
          </p:cNvSpPr>
          <p:nvPr/>
        </p:nvSpPr>
        <p:spPr bwMode="auto">
          <a:xfrm flipH="1">
            <a:off x="1765501" y="1301892"/>
            <a:ext cx="559409" cy="1606678"/>
          </a:xfrm>
          <a:custGeom>
            <a:avLst/>
            <a:gdLst/>
            <a:ahLst/>
            <a:cxnLst>
              <a:cxn ang="0">
                <a:pos x="134" y="0"/>
              </a:cxn>
              <a:cxn ang="0">
                <a:pos x="91" y="0"/>
              </a:cxn>
              <a:cxn ang="0">
                <a:pos x="0" y="599"/>
              </a:cxn>
            </a:cxnLst>
            <a:rect l="0" t="0" r="r" b="b"/>
            <a:pathLst>
              <a:path w="134" h="599">
                <a:moveTo>
                  <a:pt x="134" y="0"/>
                </a:moveTo>
                <a:lnTo>
                  <a:pt x="91" y="0"/>
                </a:lnTo>
                <a:lnTo>
                  <a:pt x="0" y="599"/>
                </a:lnTo>
              </a:path>
            </a:pathLst>
          </a:custGeom>
          <a:noFill/>
          <a:ln w="3175" cap="flat" cmpd="sng">
            <a:solidFill>
              <a:schemeClr val="tx1"/>
            </a:solidFill>
            <a:prstDash val="solid"/>
            <a:round/>
            <a:headEnd type="none" w="med" len="med"/>
            <a:tailEnd type="triangle" w="sm" len="med"/>
          </a:ln>
          <a:effectLst/>
        </p:spPr>
        <p:txBody>
          <a:bodyPr/>
          <a:lstStyle/>
          <a:p>
            <a:endParaRPr lang="en-US" sz="2800">
              <a:latin typeface="Calibri" panose="020F0502020204030204" pitchFamily="34" charset="0"/>
            </a:endParaRPr>
          </a:p>
        </p:txBody>
      </p:sp>
      <p:sp>
        <p:nvSpPr>
          <p:cNvPr id="12" name="Line 746"/>
          <p:cNvSpPr>
            <a:spLocks noChangeShapeType="1"/>
          </p:cNvSpPr>
          <p:nvPr/>
        </p:nvSpPr>
        <p:spPr bwMode="auto">
          <a:xfrm>
            <a:off x="3805911" y="1393485"/>
            <a:ext cx="5120640" cy="0"/>
          </a:xfrm>
          <a:prstGeom prst="line">
            <a:avLst/>
          </a:prstGeom>
          <a:noFill/>
          <a:ln w="38100">
            <a:solidFill>
              <a:schemeClr val="tx2"/>
            </a:solidFill>
            <a:round/>
            <a:headEnd/>
            <a:tailEnd type="triangle" w="sm" len="lg"/>
          </a:ln>
          <a:effectLst/>
        </p:spPr>
        <p:txBody>
          <a:bodyPr/>
          <a:lstStyle/>
          <a:p>
            <a:endParaRPr lang="en-US" sz="2800">
              <a:latin typeface="Calibri" panose="020F0502020204030204" pitchFamily="34" charset="0"/>
            </a:endParaRPr>
          </a:p>
        </p:txBody>
      </p:sp>
      <p:grpSp>
        <p:nvGrpSpPr>
          <p:cNvPr id="13" name="Group 12"/>
          <p:cNvGrpSpPr/>
          <p:nvPr/>
        </p:nvGrpSpPr>
        <p:grpSpPr>
          <a:xfrm>
            <a:off x="4644193" y="1322506"/>
            <a:ext cx="408275" cy="2048066"/>
            <a:chOff x="4413452" y="921438"/>
            <a:chExt cx="577850" cy="1631950"/>
          </a:xfrm>
        </p:grpSpPr>
        <p:grpSp>
          <p:nvGrpSpPr>
            <p:cNvPr id="14" name="Group 748"/>
            <p:cNvGrpSpPr>
              <a:grpSpLocks/>
            </p:cNvGrpSpPr>
            <p:nvPr/>
          </p:nvGrpSpPr>
          <p:grpSpPr bwMode="auto">
            <a:xfrm>
              <a:off x="4413452" y="1024625"/>
              <a:ext cx="577850" cy="1528763"/>
              <a:chOff x="2275" y="524"/>
              <a:chExt cx="364" cy="963"/>
            </a:xfrm>
          </p:grpSpPr>
          <p:sp>
            <p:nvSpPr>
              <p:cNvPr id="16" name="Freeform 749"/>
              <p:cNvSpPr>
                <a:spLocks/>
              </p:cNvSpPr>
              <p:nvPr/>
            </p:nvSpPr>
            <p:spPr bwMode="auto">
              <a:xfrm flipH="1">
                <a:off x="2275" y="524"/>
                <a:ext cx="364" cy="138"/>
              </a:xfrm>
              <a:custGeom>
                <a:avLst/>
                <a:gdLst/>
                <a:ahLst/>
                <a:cxnLst>
                  <a:cxn ang="0">
                    <a:pos x="2" y="6335"/>
                  </a:cxn>
                  <a:cxn ang="0">
                    <a:pos x="6680" y="6339"/>
                  </a:cxn>
                  <a:cxn ang="0">
                    <a:pos x="6678" y="3198"/>
                  </a:cxn>
                  <a:cxn ang="0">
                    <a:pos x="6657" y="2946"/>
                  </a:cxn>
                  <a:cxn ang="0">
                    <a:pos x="6626" y="2733"/>
                  </a:cxn>
                  <a:cxn ang="0">
                    <a:pos x="6585" y="2547"/>
                  </a:cxn>
                  <a:cxn ang="0">
                    <a:pos x="6530" y="2349"/>
                  </a:cxn>
                  <a:cxn ang="0">
                    <a:pos x="6449" y="2115"/>
                  </a:cxn>
                  <a:cxn ang="0">
                    <a:pos x="6335" y="1856"/>
                  </a:cxn>
                  <a:cxn ang="0">
                    <a:pos x="6200" y="1613"/>
                  </a:cxn>
                  <a:cxn ang="0">
                    <a:pos x="6068" y="1410"/>
                  </a:cxn>
                  <a:cxn ang="0">
                    <a:pos x="5915" y="1211"/>
                  </a:cxn>
                  <a:cxn ang="0">
                    <a:pos x="5772" y="1052"/>
                  </a:cxn>
                  <a:cxn ang="0">
                    <a:pos x="5612" y="890"/>
                  </a:cxn>
                  <a:cxn ang="0">
                    <a:pos x="5427" y="731"/>
                  </a:cxn>
                  <a:cxn ang="0">
                    <a:pos x="5243" y="594"/>
                  </a:cxn>
                  <a:cxn ang="0">
                    <a:pos x="5057" y="477"/>
                  </a:cxn>
                  <a:cxn ang="0">
                    <a:pos x="4838" y="354"/>
                  </a:cxn>
                  <a:cxn ang="0">
                    <a:pos x="4619" y="254"/>
                  </a:cxn>
                  <a:cxn ang="0">
                    <a:pos x="4361" y="161"/>
                  </a:cxn>
                  <a:cxn ang="0">
                    <a:pos x="4094" y="86"/>
                  </a:cxn>
                  <a:cxn ang="0">
                    <a:pos x="3825" y="35"/>
                  </a:cxn>
                  <a:cxn ang="0">
                    <a:pos x="3606" y="14"/>
                  </a:cxn>
                  <a:cxn ang="0">
                    <a:pos x="3374" y="0"/>
                  </a:cxn>
                  <a:cxn ang="0">
                    <a:pos x="3098" y="9"/>
                  </a:cxn>
                  <a:cxn ang="0">
                    <a:pos x="2835" y="41"/>
                  </a:cxn>
                  <a:cxn ang="0">
                    <a:pos x="2585" y="87"/>
                  </a:cxn>
                  <a:cxn ang="0">
                    <a:pos x="2330" y="159"/>
                  </a:cxn>
                  <a:cxn ang="0">
                    <a:pos x="2043" y="264"/>
                  </a:cxn>
                  <a:cxn ang="0">
                    <a:pos x="1745" y="399"/>
                  </a:cxn>
                  <a:cxn ang="0">
                    <a:pos x="1472" y="573"/>
                  </a:cxn>
                  <a:cxn ang="0">
                    <a:pos x="1244" y="738"/>
                  </a:cxn>
                  <a:cxn ang="0">
                    <a:pos x="1035" y="926"/>
                  </a:cxn>
                  <a:cxn ang="0">
                    <a:pos x="836" y="1131"/>
                  </a:cxn>
                  <a:cxn ang="0">
                    <a:pos x="771" y="1206"/>
                  </a:cxn>
                  <a:cxn ang="0">
                    <a:pos x="710" y="1286"/>
                  </a:cxn>
                  <a:cxn ang="0">
                    <a:pos x="573" y="1469"/>
                  </a:cxn>
                  <a:cxn ang="0">
                    <a:pos x="465" y="1647"/>
                  </a:cxn>
                  <a:cxn ang="0">
                    <a:pos x="354" y="1845"/>
                  </a:cxn>
                  <a:cxn ang="0">
                    <a:pos x="264" y="2043"/>
                  </a:cxn>
                  <a:cxn ang="0">
                    <a:pos x="179" y="2255"/>
                  </a:cxn>
                  <a:cxn ang="0">
                    <a:pos x="140" y="2387"/>
                  </a:cxn>
                  <a:cxn ang="0">
                    <a:pos x="90" y="2568"/>
                  </a:cxn>
                  <a:cxn ang="0">
                    <a:pos x="48" y="2793"/>
                  </a:cxn>
                  <a:cxn ang="0">
                    <a:pos x="17" y="2994"/>
                  </a:cxn>
                  <a:cxn ang="0">
                    <a:pos x="2" y="3198"/>
                  </a:cxn>
                  <a:cxn ang="0">
                    <a:pos x="0" y="3413"/>
                  </a:cxn>
                  <a:cxn ang="0">
                    <a:pos x="2" y="6335"/>
                  </a:cxn>
                </a:cxnLst>
                <a:rect l="0" t="0" r="r" b="b"/>
                <a:pathLst>
                  <a:path w="6680" h="6339">
                    <a:moveTo>
                      <a:pt x="2" y="6335"/>
                    </a:moveTo>
                    <a:lnTo>
                      <a:pt x="6680" y="6339"/>
                    </a:lnTo>
                    <a:lnTo>
                      <a:pt x="6678" y="3198"/>
                    </a:lnTo>
                    <a:lnTo>
                      <a:pt x="6657" y="2946"/>
                    </a:lnTo>
                    <a:lnTo>
                      <a:pt x="6626" y="2733"/>
                    </a:lnTo>
                    <a:lnTo>
                      <a:pt x="6585" y="2547"/>
                    </a:lnTo>
                    <a:lnTo>
                      <a:pt x="6530" y="2349"/>
                    </a:lnTo>
                    <a:lnTo>
                      <a:pt x="6449" y="2115"/>
                    </a:lnTo>
                    <a:lnTo>
                      <a:pt x="6335" y="1856"/>
                    </a:lnTo>
                    <a:lnTo>
                      <a:pt x="6200" y="1613"/>
                    </a:lnTo>
                    <a:lnTo>
                      <a:pt x="6068" y="1410"/>
                    </a:lnTo>
                    <a:lnTo>
                      <a:pt x="5915" y="1211"/>
                    </a:lnTo>
                    <a:lnTo>
                      <a:pt x="5772" y="1052"/>
                    </a:lnTo>
                    <a:lnTo>
                      <a:pt x="5612" y="890"/>
                    </a:lnTo>
                    <a:lnTo>
                      <a:pt x="5427" y="731"/>
                    </a:lnTo>
                    <a:lnTo>
                      <a:pt x="5243" y="594"/>
                    </a:lnTo>
                    <a:lnTo>
                      <a:pt x="5057" y="477"/>
                    </a:lnTo>
                    <a:lnTo>
                      <a:pt x="4838" y="354"/>
                    </a:lnTo>
                    <a:lnTo>
                      <a:pt x="4619" y="254"/>
                    </a:lnTo>
                    <a:lnTo>
                      <a:pt x="4361" y="161"/>
                    </a:lnTo>
                    <a:lnTo>
                      <a:pt x="4094" y="86"/>
                    </a:lnTo>
                    <a:lnTo>
                      <a:pt x="3825" y="35"/>
                    </a:lnTo>
                    <a:lnTo>
                      <a:pt x="3606" y="14"/>
                    </a:lnTo>
                    <a:lnTo>
                      <a:pt x="3374" y="0"/>
                    </a:lnTo>
                    <a:lnTo>
                      <a:pt x="3098" y="9"/>
                    </a:lnTo>
                    <a:lnTo>
                      <a:pt x="2835" y="41"/>
                    </a:lnTo>
                    <a:lnTo>
                      <a:pt x="2585" y="87"/>
                    </a:lnTo>
                    <a:lnTo>
                      <a:pt x="2330" y="159"/>
                    </a:lnTo>
                    <a:lnTo>
                      <a:pt x="2043" y="264"/>
                    </a:lnTo>
                    <a:lnTo>
                      <a:pt x="1745" y="399"/>
                    </a:lnTo>
                    <a:lnTo>
                      <a:pt x="1472" y="573"/>
                    </a:lnTo>
                    <a:lnTo>
                      <a:pt x="1244" y="738"/>
                    </a:lnTo>
                    <a:lnTo>
                      <a:pt x="1035" y="926"/>
                    </a:lnTo>
                    <a:lnTo>
                      <a:pt x="836" y="1131"/>
                    </a:lnTo>
                    <a:lnTo>
                      <a:pt x="771" y="1206"/>
                    </a:lnTo>
                    <a:lnTo>
                      <a:pt x="710" y="1286"/>
                    </a:lnTo>
                    <a:lnTo>
                      <a:pt x="573" y="1469"/>
                    </a:lnTo>
                    <a:lnTo>
                      <a:pt x="465" y="1647"/>
                    </a:lnTo>
                    <a:lnTo>
                      <a:pt x="354" y="1845"/>
                    </a:lnTo>
                    <a:lnTo>
                      <a:pt x="264" y="2043"/>
                    </a:lnTo>
                    <a:lnTo>
                      <a:pt x="179" y="2255"/>
                    </a:lnTo>
                    <a:lnTo>
                      <a:pt x="140" y="2387"/>
                    </a:lnTo>
                    <a:lnTo>
                      <a:pt x="90" y="2568"/>
                    </a:lnTo>
                    <a:lnTo>
                      <a:pt x="48" y="2793"/>
                    </a:lnTo>
                    <a:lnTo>
                      <a:pt x="17" y="2994"/>
                    </a:lnTo>
                    <a:lnTo>
                      <a:pt x="2" y="3198"/>
                    </a:lnTo>
                    <a:lnTo>
                      <a:pt x="0" y="3413"/>
                    </a:lnTo>
                    <a:lnTo>
                      <a:pt x="2" y="6335"/>
                    </a:lnTo>
                    <a:close/>
                  </a:path>
                </a:pathLst>
              </a:custGeom>
              <a:solidFill>
                <a:srgbClr val="FFFF00"/>
              </a:solidFill>
              <a:ln w="19050" cap="flat" cmpd="sng">
                <a:solidFill>
                  <a:srgbClr val="FF0000"/>
                </a:solidFill>
                <a:prstDash val="solid"/>
                <a:round/>
                <a:headEnd/>
                <a:tailEnd/>
              </a:ln>
              <a:effectLst/>
            </p:spPr>
            <p:txBody>
              <a:bodyPr wrap="none" anchor="ctr"/>
              <a:lstStyle/>
              <a:p>
                <a:endParaRPr lang="en-US" sz="2800">
                  <a:latin typeface="Calibri" panose="020F0502020204030204" pitchFamily="34" charset="0"/>
                </a:endParaRPr>
              </a:p>
            </p:txBody>
          </p:sp>
          <p:sp>
            <p:nvSpPr>
              <p:cNvPr id="17" name="Rectangle 750"/>
              <p:cNvSpPr>
                <a:spLocks noChangeArrowheads="1"/>
              </p:cNvSpPr>
              <p:nvPr/>
            </p:nvSpPr>
            <p:spPr bwMode="auto">
              <a:xfrm flipH="1">
                <a:off x="2275" y="633"/>
                <a:ext cx="364" cy="854"/>
              </a:xfrm>
              <a:prstGeom prst="rect">
                <a:avLst/>
              </a:prstGeom>
              <a:solidFill>
                <a:srgbClr val="FFFF00"/>
              </a:solidFill>
              <a:ln w="19050">
                <a:solidFill>
                  <a:srgbClr val="FF0000"/>
                </a:solidFill>
                <a:miter lim="800000"/>
                <a:headEnd/>
                <a:tailEnd type="none" w="sm" len="med"/>
              </a:ln>
              <a:effectLst/>
            </p:spPr>
            <p:txBody>
              <a:bodyPr wrap="none" anchor="ctr"/>
              <a:lstStyle/>
              <a:p>
                <a:endParaRPr lang="en-US" sz="2800">
                  <a:latin typeface="Calibri" panose="020F0502020204030204" pitchFamily="34" charset="0"/>
                </a:endParaRPr>
              </a:p>
            </p:txBody>
          </p:sp>
        </p:grpSp>
        <p:sp>
          <p:nvSpPr>
            <p:cNvPr id="15" name="Rectangle 769"/>
            <p:cNvSpPr>
              <a:spLocks noChangeArrowheads="1"/>
            </p:cNvSpPr>
            <p:nvPr/>
          </p:nvSpPr>
          <p:spPr bwMode="auto">
            <a:xfrm>
              <a:off x="4603952" y="921438"/>
              <a:ext cx="193675" cy="109537"/>
            </a:xfrm>
            <a:prstGeom prst="rect">
              <a:avLst/>
            </a:pr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grpSp>
      <p:grpSp>
        <p:nvGrpSpPr>
          <p:cNvPr id="18" name="Group 828"/>
          <p:cNvGrpSpPr>
            <a:grpSpLocks/>
          </p:cNvGrpSpPr>
          <p:nvPr/>
        </p:nvGrpSpPr>
        <p:grpSpPr bwMode="auto">
          <a:xfrm>
            <a:off x="2724760" y="1819179"/>
            <a:ext cx="531608" cy="1259126"/>
            <a:chOff x="1504" y="705"/>
            <a:chExt cx="300" cy="602"/>
          </a:xfrm>
        </p:grpSpPr>
        <p:grpSp>
          <p:nvGrpSpPr>
            <p:cNvPr id="19" name="Group 829"/>
            <p:cNvGrpSpPr>
              <a:grpSpLocks/>
            </p:cNvGrpSpPr>
            <p:nvPr/>
          </p:nvGrpSpPr>
          <p:grpSpPr bwMode="auto">
            <a:xfrm>
              <a:off x="1515" y="705"/>
              <a:ext cx="282" cy="602"/>
              <a:chOff x="1515" y="705"/>
              <a:chExt cx="282" cy="602"/>
            </a:xfrm>
          </p:grpSpPr>
          <p:sp>
            <p:nvSpPr>
              <p:cNvPr id="21" name="AutoShape 830"/>
              <p:cNvSpPr>
                <a:spLocks noChangeArrowheads="1"/>
              </p:cNvSpPr>
              <p:nvPr/>
            </p:nvSpPr>
            <p:spPr bwMode="auto">
              <a:xfrm>
                <a:off x="1739" y="1149"/>
                <a:ext cx="31"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22" name="AutoShape 831"/>
              <p:cNvSpPr>
                <a:spLocks noChangeArrowheads="1"/>
              </p:cNvSpPr>
              <p:nvPr/>
            </p:nvSpPr>
            <p:spPr bwMode="auto">
              <a:xfrm>
                <a:off x="1538" y="1151"/>
                <a:ext cx="31" cy="1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23" name="Oval 832"/>
              <p:cNvSpPr>
                <a:spLocks noChangeArrowheads="1"/>
              </p:cNvSpPr>
              <p:nvPr/>
            </p:nvSpPr>
            <p:spPr bwMode="auto">
              <a:xfrm>
                <a:off x="1515" y="705"/>
                <a:ext cx="282" cy="64"/>
              </a:xfrm>
              <a:prstGeom prst="ellipse">
                <a:avLst/>
              </a:prstGeom>
              <a:solidFill>
                <a:srgbClr val="FFFF00"/>
              </a:solidFill>
              <a:ln w="19050">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24" name="Rectangle 833"/>
              <p:cNvSpPr>
                <a:spLocks noChangeArrowheads="1"/>
              </p:cNvSpPr>
              <p:nvPr/>
            </p:nvSpPr>
            <p:spPr bwMode="auto">
              <a:xfrm>
                <a:off x="1538" y="733"/>
                <a:ext cx="236" cy="420"/>
              </a:xfrm>
              <a:prstGeom prst="rect">
                <a:avLst/>
              </a:pr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grpSp>
        <p:sp>
          <p:nvSpPr>
            <p:cNvPr id="20" name="Rectangle 834"/>
            <p:cNvSpPr>
              <a:spLocks noChangeArrowheads="1"/>
            </p:cNvSpPr>
            <p:nvPr/>
          </p:nvSpPr>
          <p:spPr bwMode="auto">
            <a:xfrm>
              <a:off x="1504" y="725"/>
              <a:ext cx="300" cy="28"/>
            </a:xfrm>
            <a:prstGeom prst="rect">
              <a:avLst/>
            </a:pr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grpSp>
      <p:grpSp>
        <p:nvGrpSpPr>
          <p:cNvPr id="25" name="Group 837"/>
          <p:cNvGrpSpPr>
            <a:grpSpLocks/>
          </p:cNvGrpSpPr>
          <p:nvPr/>
        </p:nvGrpSpPr>
        <p:grpSpPr bwMode="auto">
          <a:xfrm>
            <a:off x="3066976" y="2757347"/>
            <a:ext cx="759902" cy="415697"/>
            <a:chOff x="1792" y="1178"/>
            <a:chExt cx="491" cy="219"/>
          </a:xfrm>
        </p:grpSpPr>
        <p:sp>
          <p:nvSpPr>
            <p:cNvPr id="26" name="Line 838"/>
            <p:cNvSpPr>
              <a:spLocks noChangeShapeType="1"/>
            </p:cNvSpPr>
            <p:nvPr/>
          </p:nvSpPr>
          <p:spPr bwMode="auto">
            <a:xfrm>
              <a:off x="1792" y="1388"/>
              <a:ext cx="491" cy="0"/>
            </a:xfrm>
            <a:prstGeom prst="line">
              <a:avLst/>
            </a:prstGeom>
            <a:noFill/>
            <a:ln w="38100">
              <a:solidFill>
                <a:schemeClr val="tx2"/>
              </a:solidFill>
              <a:round/>
              <a:headEnd/>
              <a:tailEnd/>
            </a:ln>
            <a:effectLst/>
          </p:spPr>
          <p:txBody>
            <a:bodyPr/>
            <a:lstStyle/>
            <a:p>
              <a:endParaRPr lang="en-US" sz="2800">
                <a:latin typeface="Calibri" panose="020F0502020204030204" pitchFamily="34" charset="0"/>
              </a:endParaRPr>
            </a:p>
          </p:txBody>
        </p:sp>
        <p:sp>
          <p:nvSpPr>
            <p:cNvPr id="27" name="Line 839"/>
            <p:cNvSpPr>
              <a:spLocks noChangeShapeType="1"/>
            </p:cNvSpPr>
            <p:nvPr/>
          </p:nvSpPr>
          <p:spPr bwMode="auto">
            <a:xfrm flipV="1">
              <a:off x="1796" y="1178"/>
              <a:ext cx="0" cy="219"/>
            </a:xfrm>
            <a:prstGeom prst="line">
              <a:avLst/>
            </a:prstGeom>
            <a:noFill/>
            <a:ln w="38100">
              <a:solidFill>
                <a:schemeClr val="tx2"/>
              </a:solidFill>
              <a:round/>
              <a:headEnd/>
              <a:tailEnd/>
            </a:ln>
            <a:effectLst/>
          </p:spPr>
          <p:txBody>
            <a:bodyPr/>
            <a:lstStyle/>
            <a:p>
              <a:endParaRPr lang="en-US" sz="2800">
                <a:latin typeface="Calibri" panose="020F0502020204030204" pitchFamily="34" charset="0"/>
              </a:endParaRPr>
            </a:p>
          </p:txBody>
        </p:sp>
      </p:grpSp>
      <p:sp>
        <p:nvSpPr>
          <p:cNvPr id="28" name="Line 840"/>
          <p:cNvSpPr>
            <a:spLocks noChangeShapeType="1"/>
          </p:cNvSpPr>
          <p:nvPr/>
        </p:nvSpPr>
        <p:spPr bwMode="auto">
          <a:xfrm flipH="1">
            <a:off x="2447299" y="3714758"/>
            <a:ext cx="1091571" cy="0"/>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29" name="Line 841"/>
          <p:cNvSpPr>
            <a:spLocks noChangeShapeType="1"/>
          </p:cNvSpPr>
          <p:nvPr/>
        </p:nvSpPr>
        <p:spPr bwMode="auto">
          <a:xfrm flipV="1">
            <a:off x="2459705" y="3145462"/>
            <a:ext cx="0" cy="568908"/>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30" name="Line 842"/>
          <p:cNvSpPr>
            <a:spLocks noChangeShapeType="1"/>
          </p:cNvSpPr>
          <p:nvPr/>
        </p:nvSpPr>
        <p:spPr bwMode="auto">
          <a:xfrm flipH="1">
            <a:off x="291829" y="3152123"/>
            <a:ext cx="2661291" cy="0"/>
          </a:xfrm>
          <a:prstGeom prst="line">
            <a:avLst/>
          </a:prstGeom>
          <a:noFill/>
          <a:ln w="38100">
            <a:solidFill>
              <a:schemeClr val="tx2"/>
            </a:solidFill>
            <a:round/>
            <a:headEnd/>
            <a:tailEnd/>
          </a:ln>
          <a:effectLst/>
        </p:spPr>
        <p:txBody>
          <a:bodyPr/>
          <a:lstStyle/>
          <a:p>
            <a:endParaRPr lang="en-US" sz="2800">
              <a:latin typeface="Calibri" panose="020F0502020204030204" pitchFamily="34" charset="0"/>
            </a:endParaRPr>
          </a:p>
        </p:txBody>
      </p:sp>
      <p:sp>
        <p:nvSpPr>
          <p:cNvPr id="31" name="Line 843"/>
          <p:cNvSpPr>
            <a:spLocks noChangeShapeType="1"/>
          </p:cNvSpPr>
          <p:nvPr/>
        </p:nvSpPr>
        <p:spPr bwMode="auto">
          <a:xfrm flipH="1" flipV="1">
            <a:off x="2934106" y="2757432"/>
            <a:ext cx="0" cy="412264"/>
          </a:xfrm>
          <a:prstGeom prst="line">
            <a:avLst/>
          </a:prstGeom>
          <a:noFill/>
          <a:ln w="38100">
            <a:solidFill>
              <a:schemeClr val="tx2"/>
            </a:solidFill>
            <a:round/>
            <a:headEnd/>
            <a:tailEnd/>
          </a:ln>
          <a:effectLst/>
        </p:spPr>
        <p:txBody>
          <a:bodyPr/>
          <a:lstStyle/>
          <a:p>
            <a:endParaRPr lang="en-US" sz="2800">
              <a:latin typeface="Calibri" panose="020F0502020204030204" pitchFamily="34" charset="0"/>
            </a:endParaRPr>
          </a:p>
        </p:txBody>
      </p:sp>
      <p:sp>
        <p:nvSpPr>
          <p:cNvPr id="32" name="Line 844"/>
          <p:cNvSpPr>
            <a:spLocks noChangeShapeType="1"/>
          </p:cNvSpPr>
          <p:nvPr/>
        </p:nvSpPr>
        <p:spPr bwMode="auto">
          <a:xfrm flipH="1" flipV="1">
            <a:off x="3531409" y="3132911"/>
            <a:ext cx="0" cy="596099"/>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33" name="Freeform 847"/>
          <p:cNvSpPr>
            <a:spLocks/>
          </p:cNvSpPr>
          <p:nvPr/>
        </p:nvSpPr>
        <p:spPr bwMode="auto">
          <a:xfrm flipH="1">
            <a:off x="2520890" y="3658287"/>
            <a:ext cx="191380" cy="115038"/>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solidFill>
            <a:srgbClr val="002060"/>
          </a:solidFill>
          <a:ln w="19050" cap="flat" cmpd="sng">
            <a:solidFill>
              <a:schemeClr val="tx1"/>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nvGrpSpPr>
          <p:cNvPr id="34" name="Group 850"/>
          <p:cNvGrpSpPr>
            <a:grpSpLocks/>
          </p:cNvGrpSpPr>
          <p:nvPr/>
        </p:nvGrpSpPr>
        <p:grpSpPr bwMode="auto">
          <a:xfrm>
            <a:off x="2526205" y="2980617"/>
            <a:ext cx="191380" cy="227982"/>
            <a:chOff x="1549" y="1305"/>
            <a:chExt cx="108" cy="109"/>
          </a:xfrm>
          <a:solidFill>
            <a:srgbClr val="FFFF00"/>
          </a:solidFill>
        </p:grpSpPr>
        <p:sp>
          <p:nvSpPr>
            <p:cNvPr id="35" name="Freeform 851"/>
            <p:cNvSpPr>
              <a:spLocks/>
            </p:cNvSpPr>
            <p:nvPr/>
          </p:nvSpPr>
          <p:spPr bwMode="auto">
            <a:xfrm>
              <a:off x="1549" y="1359"/>
              <a:ext cx="108" cy="55"/>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36" name="Line 852"/>
            <p:cNvSpPr>
              <a:spLocks noChangeShapeType="1"/>
            </p:cNvSpPr>
            <p:nvPr/>
          </p:nvSpPr>
          <p:spPr bwMode="auto">
            <a:xfrm flipV="1">
              <a:off x="1604" y="1306"/>
              <a:ext cx="0" cy="8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sp>
          <p:nvSpPr>
            <p:cNvPr id="37" name="Line 853"/>
            <p:cNvSpPr>
              <a:spLocks noChangeShapeType="1"/>
            </p:cNvSpPr>
            <p:nvPr/>
          </p:nvSpPr>
          <p:spPr bwMode="auto">
            <a:xfrm>
              <a:off x="1576" y="1305"/>
              <a:ext cx="55" cy="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38" name="Group 854"/>
          <p:cNvGrpSpPr>
            <a:grpSpLocks/>
          </p:cNvGrpSpPr>
          <p:nvPr/>
        </p:nvGrpSpPr>
        <p:grpSpPr bwMode="auto">
          <a:xfrm>
            <a:off x="3238562" y="2982710"/>
            <a:ext cx="191380" cy="227982"/>
            <a:chOff x="1951" y="1306"/>
            <a:chExt cx="108" cy="109"/>
          </a:xfrm>
          <a:solidFill>
            <a:srgbClr val="FFFF00"/>
          </a:solidFill>
        </p:grpSpPr>
        <p:sp>
          <p:nvSpPr>
            <p:cNvPr id="39" name="Freeform 855"/>
            <p:cNvSpPr>
              <a:spLocks/>
            </p:cNvSpPr>
            <p:nvPr/>
          </p:nvSpPr>
          <p:spPr bwMode="auto">
            <a:xfrm flipH="1">
              <a:off x="1951" y="1360"/>
              <a:ext cx="108" cy="55"/>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40" name="Line 856"/>
            <p:cNvSpPr>
              <a:spLocks noChangeShapeType="1"/>
            </p:cNvSpPr>
            <p:nvPr/>
          </p:nvSpPr>
          <p:spPr bwMode="auto">
            <a:xfrm flipH="1" flipV="1">
              <a:off x="2004" y="1307"/>
              <a:ext cx="0" cy="8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sp>
          <p:nvSpPr>
            <p:cNvPr id="41" name="Line 857"/>
            <p:cNvSpPr>
              <a:spLocks noChangeShapeType="1"/>
            </p:cNvSpPr>
            <p:nvPr/>
          </p:nvSpPr>
          <p:spPr bwMode="auto">
            <a:xfrm flipH="1">
              <a:off x="1977" y="1306"/>
              <a:ext cx="55" cy="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42" name="Group 858"/>
          <p:cNvGrpSpPr>
            <a:grpSpLocks/>
          </p:cNvGrpSpPr>
          <p:nvPr/>
        </p:nvGrpSpPr>
        <p:grpSpPr bwMode="auto">
          <a:xfrm>
            <a:off x="2271033" y="2940877"/>
            <a:ext cx="136448" cy="255172"/>
            <a:chOff x="1405" y="1286"/>
            <a:chExt cx="77" cy="122"/>
          </a:xfrm>
          <a:solidFill>
            <a:srgbClr val="FFFF00"/>
          </a:solidFill>
        </p:grpSpPr>
        <p:grpSp>
          <p:nvGrpSpPr>
            <p:cNvPr id="43" name="Group 859"/>
            <p:cNvGrpSpPr>
              <a:grpSpLocks/>
            </p:cNvGrpSpPr>
            <p:nvPr/>
          </p:nvGrpSpPr>
          <p:grpSpPr bwMode="auto">
            <a:xfrm>
              <a:off x="1429" y="1286"/>
              <a:ext cx="33" cy="58"/>
              <a:chOff x="1429" y="1286"/>
              <a:chExt cx="33" cy="58"/>
            </a:xfrm>
            <a:grpFill/>
          </p:grpSpPr>
          <p:sp>
            <p:nvSpPr>
              <p:cNvPr id="45" name="Line 860"/>
              <p:cNvSpPr>
                <a:spLocks noChangeShapeType="1"/>
              </p:cNvSpPr>
              <p:nvPr/>
            </p:nvSpPr>
            <p:spPr bwMode="auto">
              <a:xfrm flipH="1">
                <a:off x="1445" y="1309"/>
                <a:ext cx="0" cy="35"/>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46" name="Oval 861"/>
              <p:cNvSpPr>
                <a:spLocks noChangeArrowheads="1"/>
              </p:cNvSpPr>
              <p:nvPr/>
            </p:nvSpPr>
            <p:spPr bwMode="auto">
              <a:xfrm flipH="1">
                <a:off x="1429" y="1286"/>
                <a:ext cx="33" cy="35"/>
              </a:xfrm>
              <a:prstGeom prst="ellipse">
                <a:avLst/>
              </a:pr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47" name="Line 862"/>
              <p:cNvSpPr>
                <a:spLocks noChangeShapeType="1"/>
              </p:cNvSpPr>
              <p:nvPr/>
            </p:nvSpPr>
            <p:spPr bwMode="auto">
              <a:xfrm flipH="1" flipV="1">
                <a:off x="1440" y="1293"/>
                <a:ext cx="6" cy="17"/>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48" name="Arc 863"/>
              <p:cNvSpPr>
                <a:spLocks/>
              </p:cNvSpPr>
              <p:nvPr/>
            </p:nvSpPr>
            <p:spPr bwMode="auto">
              <a:xfrm flipH="1">
                <a:off x="1437" y="1309"/>
                <a:ext cx="16" cy="8"/>
              </a:xfrm>
              <a:custGeom>
                <a:avLst/>
                <a:gdLst>
                  <a:gd name="G0" fmla="+- 18931 0 0"/>
                  <a:gd name="G1" fmla="+- 21600 0 0"/>
                  <a:gd name="G2" fmla="+- 21600 0 0"/>
                  <a:gd name="T0" fmla="*/ 0 w 37966"/>
                  <a:gd name="T1" fmla="*/ 11199 h 21600"/>
                  <a:gd name="T2" fmla="*/ 37966 w 37966"/>
                  <a:gd name="T3" fmla="*/ 11390 h 21600"/>
                  <a:gd name="T4" fmla="*/ 18931 w 37966"/>
                  <a:gd name="T5" fmla="*/ 21600 h 21600"/>
                </a:gdLst>
                <a:ahLst/>
                <a:cxnLst>
                  <a:cxn ang="0">
                    <a:pos x="T0" y="T1"/>
                  </a:cxn>
                  <a:cxn ang="0">
                    <a:pos x="T2" y="T3"/>
                  </a:cxn>
                  <a:cxn ang="0">
                    <a:pos x="T4" y="T5"/>
                  </a:cxn>
                </a:cxnLst>
                <a:rect l="0" t="0" r="r" b="b"/>
                <a:pathLst>
                  <a:path w="37966" h="21600" fill="none" extrusionOk="0">
                    <a:moveTo>
                      <a:pt x="0" y="11199"/>
                    </a:moveTo>
                    <a:cubicBezTo>
                      <a:pt x="3794" y="4292"/>
                      <a:pt x="11050" y="-1"/>
                      <a:pt x="18931" y="0"/>
                    </a:cubicBezTo>
                    <a:cubicBezTo>
                      <a:pt x="26889" y="0"/>
                      <a:pt x="34203" y="4376"/>
                      <a:pt x="37965" y="11390"/>
                    </a:cubicBezTo>
                  </a:path>
                  <a:path w="37966" h="21600" stroke="0" extrusionOk="0">
                    <a:moveTo>
                      <a:pt x="0" y="11199"/>
                    </a:moveTo>
                    <a:cubicBezTo>
                      <a:pt x="3794" y="4292"/>
                      <a:pt x="11050" y="-1"/>
                      <a:pt x="18931" y="0"/>
                    </a:cubicBezTo>
                    <a:cubicBezTo>
                      <a:pt x="26889" y="0"/>
                      <a:pt x="34203" y="4376"/>
                      <a:pt x="37965" y="11390"/>
                    </a:cubicBezTo>
                    <a:lnTo>
                      <a:pt x="18931" y="21600"/>
                    </a:lnTo>
                    <a:close/>
                  </a:path>
                </a:pathLst>
              </a:cu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grpSp>
        <p:sp>
          <p:nvSpPr>
            <p:cNvPr id="44" name="Freeform 864"/>
            <p:cNvSpPr>
              <a:spLocks/>
            </p:cNvSpPr>
            <p:nvPr/>
          </p:nvSpPr>
          <p:spPr bwMode="auto">
            <a:xfrm rot="5400000" flipH="1">
              <a:off x="1411" y="1337"/>
              <a:ext cx="65" cy="77"/>
            </a:xfrm>
            <a:custGeom>
              <a:avLst/>
              <a:gdLst/>
              <a:ahLst/>
              <a:cxnLst>
                <a:cxn ang="0">
                  <a:pos x="0" y="0"/>
                </a:cxn>
                <a:cxn ang="0">
                  <a:pos x="0" y="203"/>
                </a:cxn>
                <a:cxn ang="0">
                  <a:pos x="99" y="203"/>
                </a:cxn>
                <a:cxn ang="0">
                  <a:pos x="99" y="152"/>
                </a:cxn>
                <a:cxn ang="0">
                  <a:pos x="153" y="152"/>
                </a:cxn>
                <a:cxn ang="0">
                  <a:pos x="153" y="51"/>
                </a:cxn>
                <a:cxn ang="0">
                  <a:pos x="100" y="53"/>
                </a:cxn>
                <a:cxn ang="0">
                  <a:pos x="100" y="0"/>
                </a:cxn>
                <a:cxn ang="0">
                  <a:pos x="0" y="0"/>
                </a:cxn>
              </a:cxnLst>
              <a:rect l="0" t="0" r="r" b="b"/>
              <a:pathLst>
                <a:path w="153" h="203">
                  <a:moveTo>
                    <a:pt x="0" y="0"/>
                  </a:moveTo>
                  <a:lnTo>
                    <a:pt x="0" y="203"/>
                  </a:lnTo>
                  <a:lnTo>
                    <a:pt x="99" y="203"/>
                  </a:lnTo>
                  <a:lnTo>
                    <a:pt x="99" y="152"/>
                  </a:lnTo>
                  <a:lnTo>
                    <a:pt x="153" y="152"/>
                  </a:lnTo>
                  <a:lnTo>
                    <a:pt x="153" y="51"/>
                  </a:lnTo>
                  <a:lnTo>
                    <a:pt x="100" y="53"/>
                  </a:lnTo>
                  <a:lnTo>
                    <a:pt x="100" y="0"/>
                  </a:lnTo>
                  <a:lnTo>
                    <a:pt x="0" y="0"/>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grpSp>
        <p:nvGrpSpPr>
          <p:cNvPr id="49" name="Group 869"/>
          <p:cNvGrpSpPr>
            <a:grpSpLocks/>
          </p:cNvGrpSpPr>
          <p:nvPr/>
        </p:nvGrpSpPr>
        <p:grpSpPr bwMode="auto">
          <a:xfrm flipH="1">
            <a:off x="4114735" y="1237453"/>
            <a:ext cx="81514" cy="284456"/>
            <a:chOff x="9793" y="1326"/>
            <a:chExt cx="46" cy="136"/>
          </a:xfrm>
          <a:solidFill>
            <a:srgbClr val="FFFF00"/>
          </a:solidFill>
        </p:grpSpPr>
        <p:sp>
          <p:nvSpPr>
            <p:cNvPr id="50" name="AutoShape 870"/>
            <p:cNvSpPr>
              <a:spLocks noChangeArrowheads="1"/>
            </p:cNvSpPr>
            <p:nvPr/>
          </p:nvSpPr>
          <p:spPr bwMode="auto">
            <a:xfrm flipV="1">
              <a:off x="9793" y="1326"/>
              <a:ext cx="46" cy="86"/>
            </a:xfrm>
            <a:prstGeom prst="triangle">
              <a:avLst>
                <a:gd name="adj" fmla="val 50000"/>
              </a:avLst>
            </a:prstGeom>
            <a:grpFill/>
            <a:ln w="9525">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51" name="Oval 871"/>
            <p:cNvSpPr>
              <a:spLocks noChangeArrowheads="1"/>
            </p:cNvSpPr>
            <p:nvPr/>
          </p:nvSpPr>
          <p:spPr bwMode="auto">
            <a:xfrm>
              <a:off x="9795" y="1380"/>
              <a:ext cx="41" cy="44"/>
            </a:xfrm>
            <a:prstGeom prst="ellipse">
              <a:avLst/>
            </a:prstGeom>
            <a:grpFill/>
            <a:ln w="9525">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52" name="Line 872"/>
            <p:cNvSpPr>
              <a:spLocks noChangeShapeType="1"/>
            </p:cNvSpPr>
            <p:nvPr/>
          </p:nvSpPr>
          <p:spPr bwMode="auto">
            <a:xfrm>
              <a:off x="9816" y="1404"/>
              <a:ext cx="0" cy="58"/>
            </a:xfrm>
            <a:prstGeom prst="line">
              <a:avLst/>
            </a:prstGeom>
            <a:grpFill/>
            <a:ln w="2857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53" name="Group 873"/>
          <p:cNvGrpSpPr>
            <a:grpSpLocks/>
          </p:cNvGrpSpPr>
          <p:nvPr/>
        </p:nvGrpSpPr>
        <p:grpSpPr bwMode="auto">
          <a:xfrm flipH="1">
            <a:off x="3885693" y="1189343"/>
            <a:ext cx="136448" cy="255172"/>
            <a:chOff x="7741" y="1304"/>
            <a:chExt cx="77" cy="122"/>
          </a:xfrm>
          <a:solidFill>
            <a:srgbClr val="FFFF00"/>
          </a:solidFill>
        </p:grpSpPr>
        <p:grpSp>
          <p:nvGrpSpPr>
            <p:cNvPr id="54" name="Group 874"/>
            <p:cNvGrpSpPr>
              <a:grpSpLocks/>
            </p:cNvGrpSpPr>
            <p:nvPr/>
          </p:nvGrpSpPr>
          <p:grpSpPr bwMode="auto">
            <a:xfrm>
              <a:off x="7761" y="1304"/>
              <a:ext cx="33" cy="58"/>
              <a:chOff x="1680" y="915"/>
              <a:chExt cx="110" cy="191"/>
            </a:xfrm>
            <a:grpFill/>
          </p:grpSpPr>
          <p:sp>
            <p:nvSpPr>
              <p:cNvPr id="56" name="Line 875"/>
              <p:cNvSpPr>
                <a:spLocks noChangeShapeType="1"/>
              </p:cNvSpPr>
              <p:nvPr/>
            </p:nvSpPr>
            <p:spPr bwMode="auto">
              <a:xfrm>
                <a:off x="1737" y="992"/>
                <a:ext cx="0" cy="114"/>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57" name="Oval 876"/>
              <p:cNvSpPr>
                <a:spLocks noChangeArrowheads="1"/>
              </p:cNvSpPr>
              <p:nvPr/>
            </p:nvSpPr>
            <p:spPr bwMode="auto">
              <a:xfrm>
                <a:off x="1680" y="915"/>
                <a:ext cx="110" cy="114"/>
              </a:xfrm>
              <a:prstGeom prst="ellipse">
                <a:avLst/>
              </a:pr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58" name="Line 877"/>
              <p:cNvSpPr>
                <a:spLocks noChangeShapeType="1"/>
              </p:cNvSpPr>
              <p:nvPr/>
            </p:nvSpPr>
            <p:spPr bwMode="auto">
              <a:xfrm flipV="1">
                <a:off x="1735" y="939"/>
                <a:ext cx="18" cy="55"/>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59" name="Arc 878"/>
              <p:cNvSpPr>
                <a:spLocks/>
              </p:cNvSpPr>
              <p:nvPr/>
            </p:nvSpPr>
            <p:spPr bwMode="auto">
              <a:xfrm>
                <a:off x="1710" y="991"/>
                <a:ext cx="53" cy="27"/>
              </a:xfrm>
              <a:custGeom>
                <a:avLst/>
                <a:gdLst>
                  <a:gd name="G0" fmla="+- 18931 0 0"/>
                  <a:gd name="G1" fmla="+- 21600 0 0"/>
                  <a:gd name="G2" fmla="+- 21600 0 0"/>
                  <a:gd name="T0" fmla="*/ 0 w 37966"/>
                  <a:gd name="T1" fmla="*/ 11199 h 21600"/>
                  <a:gd name="T2" fmla="*/ 37966 w 37966"/>
                  <a:gd name="T3" fmla="*/ 11390 h 21600"/>
                  <a:gd name="T4" fmla="*/ 18931 w 37966"/>
                  <a:gd name="T5" fmla="*/ 21600 h 21600"/>
                </a:gdLst>
                <a:ahLst/>
                <a:cxnLst>
                  <a:cxn ang="0">
                    <a:pos x="T0" y="T1"/>
                  </a:cxn>
                  <a:cxn ang="0">
                    <a:pos x="T2" y="T3"/>
                  </a:cxn>
                  <a:cxn ang="0">
                    <a:pos x="T4" y="T5"/>
                  </a:cxn>
                </a:cxnLst>
                <a:rect l="0" t="0" r="r" b="b"/>
                <a:pathLst>
                  <a:path w="37966" h="21600" fill="none" extrusionOk="0">
                    <a:moveTo>
                      <a:pt x="0" y="11199"/>
                    </a:moveTo>
                    <a:cubicBezTo>
                      <a:pt x="3794" y="4292"/>
                      <a:pt x="11050" y="-1"/>
                      <a:pt x="18931" y="0"/>
                    </a:cubicBezTo>
                    <a:cubicBezTo>
                      <a:pt x="26889" y="0"/>
                      <a:pt x="34203" y="4376"/>
                      <a:pt x="37965" y="11390"/>
                    </a:cubicBezTo>
                  </a:path>
                  <a:path w="37966" h="21600" stroke="0" extrusionOk="0">
                    <a:moveTo>
                      <a:pt x="0" y="11199"/>
                    </a:moveTo>
                    <a:cubicBezTo>
                      <a:pt x="3794" y="4292"/>
                      <a:pt x="11050" y="-1"/>
                      <a:pt x="18931" y="0"/>
                    </a:cubicBezTo>
                    <a:cubicBezTo>
                      <a:pt x="26889" y="0"/>
                      <a:pt x="34203" y="4376"/>
                      <a:pt x="37965" y="11390"/>
                    </a:cubicBezTo>
                    <a:lnTo>
                      <a:pt x="18931" y="21600"/>
                    </a:lnTo>
                    <a:close/>
                  </a:path>
                </a:pathLst>
              </a:cu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grpSp>
        <p:sp>
          <p:nvSpPr>
            <p:cNvPr id="55" name="Freeform 879"/>
            <p:cNvSpPr>
              <a:spLocks/>
            </p:cNvSpPr>
            <p:nvPr/>
          </p:nvSpPr>
          <p:spPr bwMode="auto">
            <a:xfrm rot="-5400000">
              <a:off x="7747" y="1355"/>
              <a:ext cx="65" cy="77"/>
            </a:xfrm>
            <a:custGeom>
              <a:avLst/>
              <a:gdLst/>
              <a:ahLst/>
              <a:cxnLst>
                <a:cxn ang="0">
                  <a:pos x="0" y="0"/>
                </a:cxn>
                <a:cxn ang="0">
                  <a:pos x="0" y="203"/>
                </a:cxn>
                <a:cxn ang="0">
                  <a:pos x="99" y="203"/>
                </a:cxn>
                <a:cxn ang="0">
                  <a:pos x="99" y="152"/>
                </a:cxn>
                <a:cxn ang="0">
                  <a:pos x="153" y="152"/>
                </a:cxn>
                <a:cxn ang="0">
                  <a:pos x="153" y="51"/>
                </a:cxn>
                <a:cxn ang="0">
                  <a:pos x="100" y="53"/>
                </a:cxn>
                <a:cxn ang="0">
                  <a:pos x="100" y="0"/>
                </a:cxn>
                <a:cxn ang="0">
                  <a:pos x="0" y="0"/>
                </a:cxn>
              </a:cxnLst>
              <a:rect l="0" t="0" r="r" b="b"/>
              <a:pathLst>
                <a:path w="153" h="203">
                  <a:moveTo>
                    <a:pt x="0" y="0"/>
                  </a:moveTo>
                  <a:lnTo>
                    <a:pt x="0" y="203"/>
                  </a:lnTo>
                  <a:lnTo>
                    <a:pt x="99" y="203"/>
                  </a:lnTo>
                  <a:lnTo>
                    <a:pt x="99" y="152"/>
                  </a:lnTo>
                  <a:lnTo>
                    <a:pt x="153" y="152"/>
                  </a:lnTo>
                  <a:lnTo>
                    <a:pt x="153" y="51"/>
                  </a:lnTo>
                  <a:lnTo>
                    <a:pt x="100" y="53"/>
                  </a:lnTo>
                  <a:lnTo>
                    <a:pt x="100" y="0"/>
                  </a:lnTo>
                  <a:lnTo>
                    <a:pt x="0" y="0"/>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sp>
        <p:nvSpPr>
          <p:cNvPr id="60" name="Text Box 895"/>
          <p:cNvSpPr txBox="1">
            <a:spLocks noChangeArrowheads="1"/>
          </p:cNvSpPr>
          <p:nvPr/>
        </p:nvSpPr>
        <p:spPr bwMode="auto">
          <a:xfrm flipH="1">
            <a:off x="3989218" y="3995811"/>
            <a:ext cx="2776569" cy="923330"/>
          </a:xfrm>
          <a:prstGeom prst="rect">
            <a:avLst/>
          </a:prstGeom>
          <a:noFill/>
          <a:ln w="9525">
            <a:noFill/>
            <a:miter lim="800000"/>
            <a:headEnd/>
            <a:tailEnd/>
          </a:ln>
          <a:effectLst/>
        </p:spPr>
        <p:txBody>
          <a:bodyPr wrap="square" lIns="0" tIns="0" rIns="0" bIns="0">
            <a:spAutoFit/>
          </a:bodyPr>
          <a:lstStyle/>
          <a:p>
            <a:pPr eaLnBrk="0" hangingPunct="0">
              <a:spcBef>
                <a:spcPts val="0"/>
              </a:spcBef>
            </a:pPr>
            <a:r>
              <a:rPr lang="en-US" sz="2000" dirty="0">
                <a:latin typeface="Calibri" panose="020F0502020204030204" pitchFamily="34" charset="0"/>
              </a:rPr>
              <a:t>Duplex AP/AM Filters piped in Series </a:t>
            </a:r>
          </a:p>
          <a:p>
            <a:pPr eaLnBrk="0" hangingPunct="0">
              <a:spcBef>
                <a:spcPts val="0"/>
              </a:spcBef>
            </a:pPr>
            <a:r>
              <a:rPr lang="en-US" sz="2000" dirty="0">
                <a:latin typeface="Calibri" panose="020F0502020204030204" pitchFamily="34" charset="0"/>
              </a:rPr>
              <a:t>(no backwash)</a:t>
            </a:r>
          </a:p>
        </p:txBody>
      </p:sp>
      <p:sp>
        <p:nvSpPr>
          <p:cNvPr id="61" name="Text Box 670"/>
          <p:cNvSpPr txBox="1">
            <a:spLocks noChangeArrowheads="1"/>
          </p:cNvSpPr>
          <p:nvPr/>
        </p:nvSpPr>
        <p:spPr bwMode="auto">
          <a:xfrm flipH="1">
            <a:off x="356489" y="2242261"/>
            <a:ext cx="1571615" cy="886397"/>
          </a:xfrm>
          <a:prstGeom prst="rect">
            <a:avLst/>
          </a:prstGeom>
          <a:noFill/>
          <a:ln w="9525">
            <a:noFill/>
            <a:miter lim="800000"/>
            <a:headEnd/>
            <a:tailEnd/>
          </a:ln>
          <a:effectLst/>
        </p:spPr>
        <p:txBody>
          <a:bodyPr wrap="square" lIns="0" tIns="0" rIns="0" bIns="0">
            <a:spAutoFit/>
          </a:bodyPr>
          <a:lstStyle/>
          <a:p>
            <a:pPr algn="l" eaLnBrk="0" hangingPunct="0">
              <a:lnSpc>
                <a:spcPct val="90000"/>
              </a:lnSpc>
              <a:spcBef>
                <a:spcPct val="50000"/>
              </a:spcBef>
            </a:pPr>
            <a:r>
              <a:rPr lang="en-US" sz="1600" b="0" dirty="0">
                <a:latin typeface="Calibri" panose="020F0502020204030204" pitchFamily="34" charset="0"/>
              </a:rPr>
              <a:t>Sample Tap with threads removed after all filters (typ. 4 places)</a:t>
            </a:r>
          </a:p>
        </p:txBody>
      </p:sp>
      <p:sp>
        <p:nvSpPr>
          <p:cNvPr id="62" name="Freeform 739"/>
          <p:cNvSpPr>
            <a:spLocks/>
          </p:cNvSpPr>
          <p:nvPr/>
        </p:nvSpPr>
        <p:spPr bwMode="auto">
          <a:xfrm flipH="1">
            <a:off x="1750978" y="2356966"/>
            <a:ext cx="226861" cy="622180"/>
          </a:xfrm>
          <a:custGeom>
            <a:avLst/>
            <a:gdLst/>
            <a:ahLst/>
            <a:cxnLst>
              <a:cxn ang="0">
                <a:pos x="134" y="0"/>
              </a:cxn>
              <a:cxn ang="0">
                <a:pos x="91" y="0"/>
              </a:cxn>
              <a:cxn ang="0">
                <a:pos x="0" y="599"/>
              </a:cxn>
            </a:cxnLst>
            <a:rect l="0" t="0" r="r" b="b"/>
            <a:pathLst>
              <a:path w="134" h="599">
                <a:moveTo>
                  <a:pt x="134" y="0"/>
                </a:moveTo>
                <a:lnTo>
                  <a:pt x="91" y="0"/>
                </a:lnTo>
                <a:lnTo>
                  <a:pt x="0" y="599"/>
                </a:lnTo>
              </a:path>
            </a:pathLst>
          </a:custGeom>
          <a:noFill/>
          <a:ln w="3175" cap="flat" cmpd="sng">
            <a:solidFill>
              <a:schemeClr val="tx1"/>
            </a:solidFill>
            <a:prstDash val="solid"/>
            <a:round/>
            <a:headEnd type="none" w="med" len="med"/>
            <a:tailEnd type="triangle" w="sm" len="med"/>
          </a:ln>
          <a:effectLst/>
        </p:spPr>
        <p:txBody>
          <a:bodyPr/>
          <a:lstStyle/>
          <a:p>
            <a:endParaRPr lang="en-US" sz="2800">
              <a:latin typeface="Calibri" panose="020F0502020204030204" pitchFamily="34" charset="0"/>
            </a:endParaRPr>
          </a:p>
        </p:txBody>
      </p:sp>
      <p:grpSp>
        <p:nvGrpSpPr>
          <p:cNvPr id="63" name="Group 869"/>
          <p:cNvGrpSpPr>
            <a:grpSpLocks/>
          </p:cNvGrpSpPr>
          <p:nvPr/>
        </p:nvGrpSpPr>
        <p:grpSpPr bwMode="auto">
          <a:xfrm flipH="1">
            <a:off x="2011846" y="3006065"/>
            <a:ext cx="81514" cy="284456"/>
            <a:chOff x="9793" y="1326"/>
            <a:chExt cx="46" cy="136"/>
          </a:xfrm>
          <a:solidFill>
            <a:srgbClr val="FFFF00"/>
          </a:solidFill>
        </p:grpSpPr>
        <p:sp>
          <p:nvSpPr>
            <p:cNvPr id="64" name="AutoShape 870"/>
            <p:cNvSpPr>
              <a:spLocks noChangeArrowheads="1"/>
            </p:cNvSpPr>
            <p:nvPr/>
          </p:nvSpPr>
          <p:spPr bwMode="auto">
            <a:xfrm flipV="1">
              <a:off x="9793" y="1326"/>
              <a:ext cx="46" cy="86"/>
            </a:xfrm>
            <a:prstGeom prst="triangle">
              <a:avLst>
                <a:gd name="adj" fmla="val 50000"/>
              </a:avLst>
            </a:prstGeom>
            <a:grpFill/>
            <a:ln w="9525">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65" name="Oval 871"/>
            <p:cNvSpPr>
              <a:spLocks noChangeArrowheads="1"/>
            </p:cNvSpPr>
            <p:nvPr/>
          </p:nvSpPr>
          <p:spPr bwMode="auto">
            <a:xfrm>
              <a:off x="9795" y="1380"/>
              <a:ext cx="41" cy="44"/>
            </a:xfrm>
            <a:prstGeom prst="ellipse">
              <a:avLst/>
            </a:prstGeom>
            <a:grpFill/>
            <a:ln w="9525">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66" name="Line 872"/>
            <p:cNvSpPr>
              <a:spLocks noChangeShapeType="1"/>
            </p:cNvSpPr>
            <p:nvPr/>
          </p:nvSpPr>
          <p:spPr bwMode="auto">
            <a:xfrm>
              <a:off x="9816" y="1404"/>
              <a:ext cx="0" cy="58"/>
            </a:xfrm>
            <a:prstGeom prst="line">
              <a:avLst/>
            </a:prstGeom>
            <a:grpFill/>
            <a:ln w="28575">
              <a:solidFill>
                <a:srgbClr val="FF0000"/>
              </a:solidFill>
              <a:round/>
              <a:headEnd/>
              <a:tailEnd/>
            </a:ln>
            <a:effectLst/>
          </p:spPr>
          <p:txBody>
            <a:bodyPr/>
            <a:lstStyle/>
            <a:p>
              <a:endParaRPr lang="en-US" sz="2800">
                <a:latin typeface="Calibri" panose="020F0502020204030204" pitchFamily="34" charset="0"/>
              </a:endParaRPr>
            </a:p>
          </p:txBody>
        </p:sp>
      </p:grpSp>
      <p:sp>
        <p:nvSpPr>
          <p:cNvPr id="67" name="Freeform 1515"/>
          <p:cNvSpPr>
            <a:spLocks/>
          </p:cNvSpPr>
          <p:nvPr/>
        </p:nvSpPr>
        <p:spPr bwMode="auto">
          <a:xfrm flipH="1">
            <a:off x="4516712" y="1333564"/>
            <a:ext cx="153104" cy="120474"/>
          </a:xfrm>
          <a:custGeom>
            <a:avLst/>
            <a:gdLst>
              <a:gd name="connsiteX0" fmla="*/ 0 w 10200"/>
              <a:gd name="connsiteY0" fmla="*/ 97 h 10153"/>
              <a:gd name="connsiteX1" fmla="*/ 0 w 10200"/>
              <a:gd name="connsiteY1" fmla="*/ 10000 h 10153"/>
              <a:gd name="connsiteX2" fmla="*/ 10000 w 10200"/>
              <a:gd name="connsiteY2" fmla="*/ 0 h 10153"/>
              <a:gd name="connsiteX3" fmla="*/ 10200 w 10200"/>
              <a:gd name="connsiteY3" fmla="*/ 10153 h 10153"/>
              <a:gd name="connsiteX0" fmla="*/ 0 w 10157"/>
              <a:gd name="connsiteY0" fmla="*/ 97 h 10000"/>
              <a:gd name="connsiteX1" fmla="*/ 0 w 10157"/>
              <a:gd name="connsiteY1" fmla="*/ 10000 h 10000"/>
              <a:gd name="connsiteX2" fmla="*/ 10000 w 10157"/>
              <a:gd name="connsiteY2" fmla="*/ 0 h 10000"/>
              <a:gd name="connsiteX3" fmla="*/ 10157 w 10157"/>
              <a:gd name="connsiteY3" fmla="*/ 9967 h 10000"/>
              <a:gd name="connsiteX0" fmla="*/ 0 w 10029"/>
              <a:gd name="connsiteY0" fmla="*/ 97 h 10000"/>
              <a:gd name="connsiteX1" fmla="*/ 0 w 10029"/>
              <a:gd name="connsiteY1" fmla="*/ 10000 h 10000"/>
              <a:gd name="connsiteX2" fmla="*/ 10000 w 10029"/>
              <a:gd name="connsiteY2" fmla="*/ 0 h 10000"/>
              <a:gd name="connsiteX3" fmla="*/ 10029 w 10029"/>
              <a:gd name="connsiteY3" fmla="*/ 9940 h 10000"/>
              <a:gd name="connsiteX0" fmla="*/ 0 w 10000"/>
              <a:gd name="connsiteY0" fmla="*/ 97 h 10000"/>
              <a:gd name="connsiteX1" fmla="*/ 0 w 10000"/>
              <a:gd name="connsiteY1" fmla="*/ 10000 h 10000"/>
              <a:gd name="connsiteX2" fmla="*/ 10000 w 10000"/>
              <a:gd name="connsiteY2" fmla="*/ 0 h 10000"/>
              <a:gd name="connsiteX3" fmla="*/ 9965 w 10000"/>
              <a:gd name="connsiteY3" fmla="*/ 9993 h 10000"/>
              <a:gd name="connsiteX0" fmla="*/ 0 w 10008"/>
              <a:gd name="connsiteY0" fmla="*/ 97 h 10000"/>
              <a:gd name="connsiteX1" fmla="*/ 0 w 10008"/>
              <a:gd name="connsiteY1" fmla="*/ 10000 h 10000"/>
              <a:gd name="connsiteX2" fmla="*/ 10000 w 10008"/>
              <a:gd name="connsiteY2" fmla="*/ 0 h 10000"/>
              <a:gd name="connsiteX3" fmla="*/ 10008 w 10008"/>
              <a:gd name="connsiteY3" fmla="*/ 9993 h 10000"/>
            </a:gdLst>
            <a:ahLst/>
            <a:cxnLst>
              <a:cxn ang="0">
                <a:pos x="connsiteX0" y="connsiteY0"/>
              </a:cxn>
              <a:cxn ang="0">
                <a:pos x="connsiteX1" y="connsiteY1"/>
              </a:cxn>
              <a:cxn ang="0">
                <a:pos x="connsiteX2" y="connsiteY2"/>
              </a:cxn>
              <a:cxn ang="0">
                <a:pos x="connsiteX3" y="connsiteY3"/>
              </a:cxn>
            </a:cxnLst>
            <a:rect l="l" t="t" r="r" b="b"/>
            <a:pathLst>
              <a:path w="10008" h="10000">
                <a:moveTo>
                  <a:pt x="0" y="97"/>
                </a:moveTo>
                <a:lnTo>
                  <a:pt x="0" y="10000"/>
                </a:lnTo>
                <a:lnTo>
                  <a:pt x="10000" y="0"/>
                </a:lnTo>
                <a:cubicBezTo>
                  <a:pt x="10000" y="3301"/>
                  <a:pt x="10008" y="9993"/>
                  <a:pt x="10008" y="9993"/>
                </a:cubicBezTo>
              </a:path>
            </a:pathLst>
          </a:custGeom>
          <a:solidFill>
            <a:schemeClr val="bg1">
              <a:lumMod val="50000"/>
            </a:schemeClr>
          </a:solidFill>
          <a:ln w="19050" cap="flat" cmpd="sng">
            <a:solidFill>
              <a:schemeClr val="tx1"/>
            </a:solidFill>
            <a:prstDash val="solid"/>
            <a:round/>
            <a:headEnd type="none" w="med" len="med"/>
            <a:tailEnd type="none" w="med" len="med"/>
          </a:ln>
          <a:effectLst/>
        </p:spPr>
        <p:txBody>
          <a:bodyPr/>
          <a:lstStyle/>
          <a:p>
            <a:endParaRPr lang="en-US" sz="4400" dirty="0">
              <a:latin typeface="Calibri" panose="020F0502020204030204" pitchFamily="34" charset="0"/>
            </a:endParaRPr>
          </a:p>
        </p:txBody>
      </p:sp>
      <p:sp>
        <p:nvSpPr>
          <p:cNvPr id="68" name="Line 840"/>
          <p:cNvSpPr>
            <a:spLocks noChangeShapeType="1"/>
          </p:cNvSpPr>
          <p:nvPr/>
        </p:nvSpPr>
        <p:spPr bwMode="auto">
          <a:xfrm flipH="1">
            <a:off x="3811837" y="3729710"/>
            <a:ext cx="1563112" cy="0"/>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69" name="Line 841"/>
          <p:cNvSpPr>
            <a:spLocks noChangeShapeType="1"/>
          </p:cNvSpPr>
          <p:nvPr/>
        </p:nvSpPr>
        <p:spPr bwMode="auto">
          <a:xfrm flipV="1">
            <a:off x="3818814" y="3165207"/>
            <a:ext cx="0" cy="564113"/>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70" name="Line 844"/>
          <p:cNvSpPr>
            <a:spLocks noChangeShapeType="1"/>
          </p:cNvSpPr>
          <p:nvPr/>
        </p:nvSpPr>
        <p:spPr bwMode="auto">
          <a:xfrm flipH="1" flipV="1">
            <a:off x="5368289" y="1385601"/>
            <a:ext cx="0" cy="2349937"/>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71" name="Freeform 847"/>
          <p:cNvSpPr>
            <a:spLocks/>
          </p:cNvSpPr>
          <p:nvPr/>
        </p:nvSpPr>
        <p:spPr bwMode="auto">
          <a:xfrm flipH="1">
            <a:off x="3885428" y="3673240"/>
            <a:ext cx="191380" cy="115038"/>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solidFill>
            <a:srgbClr val="002060"/>
          </a:solidFill>
          <a:ln w="19050" cap="flat" cmpd="sng">
            <a:solidFill>
              <a:schemeClr val="tx1"/>
            </a:solidFill>
            <a:prstDash val="solid"/>
            <a:round/>
            <a:headEnd type="none" w="med" len="med"/>
            <a:tailEnd type="none" w="med" len="med"/>
          </a:ln>
          <a:effectLst/>
        </p:spPr>
        <p:txBody>
          <a:bodyPr/>
          <a:lstStyle/>
          <a:p>
            <a:endParaRPr lang="en-US" sz="2800">
              <a:latin typeface="Calibri" panose="020F0502020204030204" pitchFamily="34" charset="0"/>
            </a:endParaRPr>
          </a:p>
        </p:txBody>
      </p:sp>
      <p:cxnSp>
        <p:nvCxnSpPr>
          <p:cNvPr id="72" name="Straight Connector 71"/>
          <p:cNvCxnSpPr/>
          <p:nvPr/>
        </p:nvCxnSpPr>
        <p:spPr bwMode="auto">
          <a:xfrm flipH="1" flipV="1">
            <a:off x="3805911" y="1390131"/>
            <a:ext cx="6071" cy="1776904"/>
          </a:xfrm>
          <a:prstGeom prst="line">
            <a:avLst/>
          </a:prstGeom>
          <a:noFill/>
          <a:ln w="38100">
            <a:solidFill>
              <a:schemeClr val="tx2"/>
            </a:solidFill>
            <a:round/>
            <a:headEnd/>
            <a:tailEnd type="triangle" w="sm" len="lg"/>
          </a:ln>
          <a:effectLst/>
        </p:spPr>
      </p:cxnSp>
      <p:grpSp>
        <p:nvGrpSpPr>
          <p:cNvPr id="73" name="Group 854"/>
          <p:cNvGrpSpPr>
            <a:grpSpLocks/>
          </p:cNvGrpSpPr>
          <p:nvPr/>
        </p:nvGrpSpPr>
        <p:grpSpPr bwMode="auto">
          <a:xfrm>
            <a:off x="4266489" y="1206633"/>
            <a:ext cx="191380" cy="250988"/>
            <a:chOff x="1951" y="1306"/>
            <a:chExt cx="108" cy="120"/>
          </a:xfrm>
          <a:solidFill>
            <a:srgbClr val="FFFF00"/>
          </a:solidFill>
        </p:grpSpPr>
        <p:sp>
          <p:nvSpPr>
            <p:cNvPr id="74" name="Freeform 855"/>
            <p:cNvSpPr>
              <a:spLocks/>
            </p:cNvSpPr>
            <p:nvPr/>
          </p:nvSpPr>
          <p:spPr bwMode="auto">
            <a:xfrm flipH="1">
              <a:off x="1951" y="1355"/>
              <a:ext cx="108" cy="71"/>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75" name="Line 856"/>
            <p:cNvSpPr>
              <a:spLocks noChangeShapeType="1"/>
            </p:cNvSpPr>
            <p:nvPr/>
          </p:nvSpPr>
          <p:spPr bwMode="auto">
            <a:xfrm flipH="1" flipV="1">
              <a:off x="2004" y="1307"/>
              <a:ext cx="0" cy="8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sp>
          <p:nvSpPr>
            <p:cNvPr id="76" name="Line 857"/>
            <p:cNvSpPr>
              <a:spLocks noChangeShapeType="1"/>
            </p:cNvSpPr>
            <p:nvPr/>
          </p:nvSpPr>
          <p:spPr bwMode="auto">
            <a:xfrm flipH="1">
              <a:off x="1977" y="1306"/>
              <a:ext cx="55" cy="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77" name="Group 76"/>
          <p:cNvGrpSpPr/>
          <p:nvPr/>
        </p:nvGrpSpPr>
        <p:grpSpPr>
          <a:xfrm>
            <a:off x="5780706" y="1318234"/>
            <a:ext cx="408275" cy="2048066"/>
            <a:chOff x="4413452" y="921438"/>
            <a:chExt cx="577850" cy="1631950"/>
          </a:xfrm>
        </p:grpSpPr>
        <p:grpSp>
          <p:nvGrpSpPr>
            <p:cNvPr id="78" name="Group 748"/>
            <p:cNvGrpSpPr>
              <a:grpSpLocks/>
            </p:cNvGrpSpPr>
            <p:nvPr/>
          </p:nvGrpSpPr>
          <p:grpSpPr bwMode="auto">
            <a:xfrm>
              <a:off x="4413452" y="1024625"/>
              <a:ext cx="577850" cy="1528763"/>
              <a:chOff x="2275" y="524"/>
              <a:chExt cx="364" cy="963"/>
            </a:xfrm>
          </p:grpSpPr>
          <p:sp>
            <p:nvSpPr>
              <p:cNvPr id="80" name="Freeform 749"/>
              <p:cNvSpPr>
                <a:spLocks/>
              </p:cNvSpPr>
              <p:nvPr/>
            </p:nvSpPr>
            <p:spPr bwMode="auto">
              <a:xfrm flipH="1">
                <a:off x="2275" y="524"/>
                <a:ext cx="364" cy="138"/>
              </a:xfrm>
              <a:custGeom>
                <a:avLst/>
                <a:gdLst/>
                <a:ahLst/>
                <a:cxnLst>
                  <a:cxn ang="0">
                    <a:pos x="2" y="6335"/>
                  </a:cxn>
                  <a:cxn ang="0">
                    <a:pos x="6680" y="6339"/>
                  </a:cxn>
                  <a:cxn ang="0">
                    <a:pos x="6678" y="3198"/>
                  </a:cxn>
                  <a:cxn ang="0">
                    <a:pos x="6657" y="2946"/>
                  </a:cxn>
                  <a:cxn ang="0">
                    <a:pos x="6626" y="2733"/>
                  </a:cxn>
                  <a:cxn ang="0">
                    <a:pos x="6585" y="2547"/>
                  </a:cxn>
                  <a:cxn ang="0">
                    <a:pos x="6530" y="2349"/>
                  </a:cxn>
                  <a:cxn ang="0">
                    <a:pos x="6449" y="2115"/>
                  </a:cxn>
                  <a:cxn ang="0">
                    <a:pos x="6335" y="1856"/>
                  </a:cxn>
                  <a:cxn ang="0">
                    <a:pos x="6200" y="1613"/>
                  </a:cxn>
                  <a:cxn ang="0">
                    <a:pos x="6068" y="1410"/>
                  </a:cxn>
                  <a:cxn ang="0">
                    <a:pos x="5915" y="1211"/>
                  </a:cxn>
                  <a:cxn ang="0">
                    <a:pos x="5772" y="1052"/>
                  </a:cxn>
                  <a:cxn ang="0">
                    <a:pos x="5612" y="890"/>
                  </a:cxn>
                  <a:cxn ang="0">
                    <a:pos x="5427" y="731"/>
                  </a:cxn>
                  <a:cxn ang="0">
                    <a:pos x="5243" y="594"/>
                  </a:cxn>
                  <a:cxn ang="0">
                    <a:pos x="5057" y="477"/>
                  </a:cxn>
                  <a:cxn ang="0">
                    <a:pos x="4838" y="354"/>
                  </a:cxn>
                  <a:cxn ang="0">
                    <a:pos x="4619" y="254"/>
                  </a:cxn>
                  <a:cxn ang="0">
                    <a:pos x="4361" y="161"/>
                  </a:cxn>
                  <a:cxn ang="0">
                    <a:pos x="4094" y="86"/>
                  </a:cxn>
                  <a:cxn ang="0">
                    <a:pos x="3825" y="35"/>
                  </a:cxn>
                  <a:cxn ang="0">
                    <a:pos x="3606" y="14"/>
                  </a:cxn>
                  <a:cxn ang="0">
                    <a:pos x="3374" y="0"/>
                  </a:cxn>
                  <a:cxn ang="0">
                    <a:pos x="3098" y="9"/>
                  </a:cxn>
                  <a:cxn ang="0">
                    <a:pos x="2835" y="41"/>
                  </a:cxn>
                  <a:cxn ang="0">
                    <a:pos x="2585" y="87"/>
                  </a:cxn>
                  <a:cxn ang="0">
                    <a:pos x="2330" y="159"/>
                  </a:cxn>
                  <a:cxn ang="0">
                    <a:pos x="2043" y="264"/>
                  </a:cxn>
                  <a:cxn ang="0">
                    <a:pos x="1745" y="399"/>
                  </a:cxn>
                  <a:cxn ang="0">
                    <a:pos x="1472" y="573"/>
                  </a:cxn>
                  <a:cxn ang="0">
                    <a:pos x="1244" y="738"/>
                  </a:cxn>
                  <a:cxn ang="0">
                    <a:pos x="1035" y="926"/>
                  </a:cxn>
                  <a:cxn ang="0">
                    <a:pos x="836" y="1131"/>
                  </a:cxn>
                  <a:cxn ang="0">
                    <a:pos x="771" y="1206"/>
                  </a:cxn>
                  <a:cxn ang="0">
                    <a:pos x="710" y="1286"/>
                  </a:cxn>
                  <a:cxn ang="0">
                    <a:pos x="573" y="1469"/>
                  </a:cxn>
                  <a:cxn ang="0">
                    <a:pos x="465" y="1647"/>
                  </a:cxn>
                  <a:cxn ang="0">
                    <a:pos x="354" y="1845"/>
                  </a:cxn>
                  <a:cxn ang="0">
                    <a:pos x="264" y="2043"/>
                  </a:cxn>
                  <a:cxn ang="0">
                    <a:pos x="179" y="2255"/>
                  </a:cxn>
                  <a:cxn ang="0">
                    <a:pos x="140" y="2387"/>
                  </a:cxn>
                  <a:cxn ang="0">
                    <a:pos x="90" y="2568"/>
                  </a:cxn>
                  <a:cxn ang="0">
                    <a:pos x="48" y="2793"/>
                  </a:cxn>
                  <a:cxn ang="0">
                    <a:pos x="17" y="2994"/>
                  </a:cxn>
                  <a:cxn ang="0">
                    <a:pos x="2" y="3198"/>
                  </a:cxn>
                  <a:cxn ang="0">
                    <a:pos x="0" y="3413"/>
                  </a:cxn>
                  <a:cxn ang="0">
                    <a:pos x="2" y="6335"/>
                  </a:cxn>
                </a:cxnLst>
                <a:rect l="0" t="0" r="r" b="b"/>
                <a:pathLst>
                  <a:path w="6680" h="6339">
                    <a:moveTo>
                      <a:pt x="2" y="6335"/>
                    </a:moveTo>
                    <a:lnTo>
                      <a:pt x="6680" y="6339"/>
                    </a:lnTo>
                    <a:lnTo>
                      <a:pt x="6678" y="3198"/>
                    </a:lnTo>
                    <a:lnTo>
                      <a:pt x="6657" y="2946"/>
                    </a:lnTo>
                    <a:lnTo>
                      <a:pt x="6626" y="2733"/>
                    </a:lnTo>
                    <a:lnTo>
                      <a:pt x="6585" y="2547"/>
                    </a:lnTo>
                    <a:lnTo>
                      <a:pt x="6530" y="2349"/>
                    </a:lnTo>
                    <a:lnTo>
                      <a:pt x="6449" y="2115"/>
                    </a:lnTo>
                    <a:lnTo>
                      <a:pt x="6335" y="1856"/>
                    </a:lnTo>
                    <a:lnTo>
                      <a:pt x="6200" y="1613"/>
                    </a:lnTo>
                    <a:lnTo>
                      <a:pt x="6068" y="1410"/>
                    </a:lnTo>
                    <a:lnTo>
                      <a:pt x="5915" y="1211"/>
                    </a:lnTo>
                    <a:lnTo>
                      <a:pt x="5772" y="1052"/>
                    </a:lnTo>
                    <a:lnTo>
                      <a:pt x="5612" y="890"/>
                    </a:lnTo>
                    <a:lnTo>
                      <a:pt x="5427" y="731"/>
                    </a:lnTo>
                    <a:lnTo>
                      <a:pt x="5243" y="594"/>
                    </a:lnTo>
                    <a:lnTo>
                      <a:pt x="5057" y="477"/>
                    </a:lnTo>
                    <a:lnTo>
                      <a:pt x="4838" y="354"/>
                    </a:lnTo>
                    <a:lnTo>
                      <a:pt x="4619" y="254"/>
                    </a:lnTo>
                    <a:lnTo>
                      <a:pt x="4361" y="161"/>
                    </a:lnTo>
                    <a:lnTo>
                      <a:pt x="4094" y="86"/>
                    </a:lnTo>
                    <a:lnTo>
                      <a:pt x="3825" y="35"/>
                    </a:lnTo>
                    <a:lnTo>
                      <a:pt x="3606" y="14"/>
                    </a:lnTo>
                    <a:lnTo>
                      <a:pt x="3374" y="0"/>
                    </a:lnTo>
                    <a:lnTo>
                      <a:pt x="3098" y="9"/>
                    </a:lnTo>
                    <a:lnTo>
                      <a:pt x="2835" y="41"/>
                    </a:lnTo>
                    <a:lnTo>
                      <a:pt x="2585" y="87"/>
                    </a:lnTo>
                    <a:lnTo>
                      <a:pt x="2330" y="159"/>
                    </a:lnTo>
                    <a:lnTo>
                      <a:pt x="2043" y="264"/>
                    </a:lnTo>
                    <a:lnTo>
                      <a:pt x="1745" y="399"/>
                    </a:lnTo>
                    <a:lnTo>
                      <a:pt x="1472" y="573"/>
                    </a:lnTo>
                    <a:lnTo>
                      <a:pt x="1244" y="738"/>
                    </a:lnTo>
                    <a:lnTo>
                      <a:pt x="1035" y="926"/>
                    </a:lnTo>
                    <a:lnTo>
                      <a:pt x="836" y="1131"/>
                    </a:lnTo>
                    <a:lnTo>
                      <a:pt x="771" y="1206"/>
                    </a:lnTo>
                    <a:lnTo>
                      <a:pt x="710" y="1286"/>
                    </a:lnTo>
                    <a:lnTo>
                      <a:pt x="573" y="1469"/>
                    </a:lnTo>
                    <a:lnTo>
                      <a:pt x="465" y="1647"/>
                    </a:lnTo>
                    <a:lnTo>
                      <a:pt x="354" y="1845"/>
                    </a:lnTo>
                    <a:lnTo>
                      <a:pt x="264" y="2043"/>
                    </a:lnTo>
                    <a:lnTo>
                      <a:pt x="179" y="2255"/>
                    </a:lnTo>
                    <a:lnTo>
                      <a:pt x="140" y="2387"/>
                    </a:lnTo>
                    <a:lnTo>
                      <a:pt x="90" y="2568"/>
                    </a:lnTo>
                    <a:lnTo>
                      <a:pt x="48" y="2793"/>
                    </a:lnTo>
                    <a:lnTo>
                      <a:pt x="17" y="2994"/>
                    </a:lnTo>
                    <a:lnTo>
                      <a:pt x="2" y="3198"/>
                    </a:lnTo>
                    <a:lnTo>
                      <a:pt x="0" y="3413"/>
                    </a:lnTo>
                    <a:lnTo>
                      <a:pt x="2" y="6335"/>
                    </a:lnTo>
                    <a:close/>
                  </a:path>
                </a:pathLst>
              </a:custGeom>
              <a:solidFill>
                <a:srgbClr val="FFFF00"/>
              </a:solidFill>
              <a:ln w="19050" cap="flat" cmpd="sng">
                <a:solidFill>
                  <a:srgbClr val="FF0000"/>
                </a:solidFill>
                <a:prstDash val="solid"/>
                <a:round/>
                <a:headEnd/>
                <a:tailEnd/>
              </a:ln>
              <a:effectLst/>
            </p:spPr>
            <p:txBody>
              <a:bodyPr wrap="none" anchor="ctr"/>
              <a:lstStyle/>
              <a:p>
                <a:endParaRPr lang="en-US" sz="2800">
                  <a:latin typeface="Calibri" panose="020F0502020204030204" pitchFamily="34" charset="0"/>
                </a:endParaRPr>
              </a:p>
            </p:txBody>
          </p:sp>
          <p:sp>
            <p:nvSpPr>
              <p:cNvPr id="81" name="Rectangle 750"/>
              <p:cNvSpPr>
                <a:spLocks noChangeArrowheads="1"/>
              </p:cNvSpPr>
              <p:nvPr/>
            </p:nvSpPr>
            <p:spPr bwMode="auto">
              <a:xfrm flipH="1">
                <a:off x="2275" y="633"/>
                <a:ext cx="364" cy="854"/>
              </a:xfrm>
              <a:prstGeom prst="rect">
                <a:avLst/>
              </a:prstGeom>
              <a:solidFill>
                <a:srgbClr val="FFFF00"/>
              </a:solidFill>
              <a:ln w="19050">
                <a:solidFill>
                  <a:srgbClr val="FF0000"/>
                </a:solidFill>
                <a:miter lim="800000"/>
                <a:headEnd/>
                <a:tailEnd type="none" w="sm" len="med"/>
              </a:ln>
              <a:effectLst/>
            </p:spPr>
            <p:txBody>
              <a:bodyPr wrap="none" anchor="ctr"/>
              <a:lstStyle/>
              <a:p>
                <a:endParaRPr lang="en-US" sz="2800">
                  <a:latin typeface="Calibri" panose="020F0502020204030204" pitchFamily="34" charset="0"/>
                </a:endParaRPr>
              </a:p>
            </p:txBody>
          </p:sp>
        </p:grpSp>
        <p:sp>
          <p:nvSpPr>
            <p:cNvPr id="79" name="Rectangle 769"/>
            <p:cNvSpPr>
              <a:spLocks noChangeArrowheads="1"/>
            </p:cNvSpPr>
            <p:nvPr/>
          </p:nvSpPr>
          <p:spPr bwMode="auto">
            <a:xfrm>
              <a:off x="4603952" y="921438"/>
              <a:ext cx="193675" cy="109537"/>
            </a:xfrm>
            <a:prstGeom prst="rect">
              <a:avLst/>
            </a:prstGeom>
            <a:solidFill>
              <a:srgbClr val="FFFF00"/>
            </a:solidFill>
            <a:ln w="19050">
              <a:solidFill>
                <a:srgbClr val="FF0000"/>
              </a:solidFill>
              <a:miter lim="800000"/>
              <a:headEnd/>
              <a:tailEnd/>
            </a:ln>
            <a:effectLst/>
          </p:spPr>
          <p:txBody>
            <a:bodyPr wrap="none" anchor="ctr"/>
            <a:lstStyle/>
            <a:p>
              <a:endParaRPr lang="en-US" sz="2800">
                <a:latin typeface="Calibri" panose="020F0502020204030204" pitchFamily="34" charset="0"/>
              </a:endParaRPr>
            </a:p>
          </p:txBody>
        </p:sp>
      </p:grpSp>
      <p:grpSp>
        <p:nvGrpSpPr>
          <p:cNvPr id="82" name="Group 869"/>
          <p:cNvGrpSpPr>
            <a:grpSpLocks/>
          </p:cNvGrpSpPr>
          <p:nvPr/>
        </p:nvGrpSpPr>
        <p:grpSpPr bwMode="auto">
          <a:xfrm flipH="1">
            <a:off x="5251249" y="1233180"/>
            <a:ext cx="81514" cy="284456"/>
            <a:chOff x="9793" y="1326"/>
            <a:chExt cx="46" cy="136"/>
          </a:xfrm>
          <a:solidFill>
            <a:srgbClr val="FFFF00"/>
          </a:solidFill>
        </p:grpSpPr>
        <p:sp>
          <p:nvSpPr>
            <p:cNvPr id="83" name="AutoShape 870"/>
            <p:cNvSpPr>
              <a:spLocks noChangeArrowheads="1"/>
            </p:cNvSpPr>
            <p:nvPr/>
          </p:nvSpPr>
          <p:spPr bwMode="auto">
            <a:xfrm flipV="1">
              <a:off x="9793" y="1326"/>
              <a:ext cx="46" cy="86"/>
            </a:xfrm>
            <a:prstGeom prst="triangle">
              <a:avLst>
                <a:gd name="adj" fmla="val 50000"/>
              </a:avLst>
            </a:prstGeom>
            <a:grpFill/>
            <a:ln w="9525">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84" name="Oval 871"/>
            <p:cNvSpPr>
              <a:spLocks noChangeArrowheads="1"/>
            </p:cNvSpPr>
            <p:nvPr/>
          </p:nvSpPr>
          <p:spPr bwMode="auto">
            <a:xfrm>
              <a:off x="9795" y="1380"/>
              <a:ext cx="41" cy="44"/>
            </a:xfrm>
            <a:prstGeom prst="ellipse">
              <a:avLst/>
            </a:prstGeom>
            <a:grpFill/>
            <a:ln w="9525">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85" name="Line 872"/>
            <p:cNvSpPr>
              <a:spLocks noChangeShapeType="1"/>
            </p:cNvSpPr>
            <p:nvPr/>
          </p:nvSpPr>
          <p:spPr bwMode="auto">
            <a:xfrm>
              <a:off x="9816" y="1404"/>
              <a:ext cx="0" cy="58"/>
            </a:xfrm>
            <a:prstGeom prst="line">
              <a:avLst/>
            </a:prstGeom>
            <a:grpFill/>
            <a:ln w="2857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86" name="Group 873"/>
          <p:cNvGrpSpPr>
            <a:grpSpLocks/>
          </p:cNvGrpSpPr>
          <p:nvPr/>
        </p:nvGrpSpPr>
        <p:grpSpPr bwMode="auto">
          <a:xfrm flipH="1">
            <a:off x="5022205" y="1185071"/>
            <a:ext cx="136448" cy="255172"/>
            <a:chOff x="7741" y="1304"/>
            <a:chExt cx="77" cy="122"/>
          </a:xfrm>
          <a:solidFill>
            <a:srgbClr val="FFFF00"/>
          </a:solidFill>
        </p:grpSpPr>
        <p:grpSp>
          <p:nvGrpSpPr>
            <p:cNvPr id="87" name="Group 874"/>
            <p:cNvGrpSpPr>
              <a:grpSpLocks/>
            </p:cNvGrpSpPr>
            <p:nvPr/>
          </p:nvGrpSpPr>
          <p:grpSpPr bwMode="auto">
            <a:xfrm>
              <a:off x="7761" y="1304"/>
              <a:ext cx="33" cy="58"/>
              <a:chOff x="1680" y="915"/>
              <a:chExt cx="110" cy="191"/>
            </a:xfrm>
            <a:grpFill/>
          </p:grpSpPr>
          <p:sp>
            <p:nvSpPr>
              <p:cNvPr id="89" name="Line 875"/>
              <p:cNvSpPr>
                <a:spLocks noChangeShapeType="1"/>
              </p:cNvSpPr>
              <p:nvPr/>
            </p:nvSpPr>
            <p:spPr bwMode="auto">
              <a:xfrm>
                <a:off x="1737" y="992"/>
                <a:ext cx="0" cy="114"/>
              </a:xfrm>
              <a:prstGeom prst="line">
                <a:avLst/>
              </a:pr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90" name="Oval 876"/>
              <p:cNvSpPr>
                <a:spLocks noChangeArrowheads="1"/>
              </p:cNvSpPr>
              <p:nvPr/>
            </p:nvSpPr>
            <p:spPr bwMode="auto">
              <a:xfrm>
                <a:off x="1680" y="915"/>
                <a:ext cx="110" cy="114"/>
              </a:xfrm>
              <a:prstGeom prst="ellipse">
                <a:avLst/>
              </a:pr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91" name="Line 877"/>
              <p:cNvSpPr>
                <a:spLocks noChangeShapeType="1"/>
              </p:cNvSpPr>
              <p:nvPr/>
            </p:nvSpPr>
            <p:spPr bwMode="auto">
              <a:xfrm flipV="1">
                <a:off x="1735" y="939"/>
                <a:ext cx="18" cy="55"/>
              </a:xfrm>
              <a:prstGeom prst="line">
                <a:avLst/>
              </a:pr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92" name="Arc 878"/>
              <p:cNvSpPr>
                <a:spLocks/>
              </p:cNvSpPr>
              <p:nvPr/>
            </p:nvSpPr>
            <p:spPr bwMode="auto">
              <a:xfrm>
                <a:off x="1710" y="991"/>
                <a:ext cx="53" cy="27"/>
              </a:xfrm>
              <a:custGeom>
                <a:avLst/>
                <a:gdLst>
                  <a:gd name="G0" fmla="+- 18931 0 0"/>
                  <a:gd name="G1" fmla="+- 21600 0 0"/>
                  <a:gd name="G2" fmla="+- 21600 0 0"/>
                  <a:gd name="T0" fmla="*/ 0 w 37966"/>
                  <a:gd name="T1" fmla="*/ 11199 h 21600"/>
                  <a:gd name="T2" fmla="*/ 37966 w 37966"/>
                  <a:gd name="T3" fmla="*/ 11390 h 21600"/>
                  <a:gd name="T4" fmla="*/ 18931 w 37966"/>
                  <a:gd name="T5" fmla="*/ 21600 h 21600"/>
                </a:gdLst>
                <a:ahLst/>
                <a:cxnLst>
                  <a:cxn ang="0">
                    <a:pos x="T0" y="T1"/>
                  </a:cxn>
                  <a:cxn ang="0">
                    <a:pos x="T2" y="T3"/>
                  </a:cxn>
                  <a:cxn ang="0">
                    <a:pos x="T4" y="T5"/>
                  </a:cxn>
                </a:cxnLst>
                <a:rect l="0" t="0" r="r" b="b"/>
                <a:pathLst>
                  <a:path w="37966" h="21600" fill="none" extrusionOk="0">
                    <a:moveTo>
                      <a:pt x="0" y="11199"/>
                    </a:moveTo>
                    <a:cubicBezTo>
                      <a:pt x="3794" y="4292"/>
                      <a:pt x="11050" y="-1"/>
                      <a:pt x="18931" y="0"/>
                    </a:cubicBezTo>
                    <a:cubicBezTo>
                      <a:pt x="26889" y="0"/>
                      <a:pt x="34203" y="4376"/>
                      <a:pt x="37965" y="11390"/>
                    </a:cubicBezTo>
                  </a:path>
                  <a:path w="37966" h="21600" stroke="0" extrusionOk="0">
                    <a:moveTo>
                      <a:pt x="0" y="11199"/>
                    </a:moveTo>
                    <a:cubicBezTo>
                      <a:pt x="3794" y="4292"/>
                      <a:pt x="11050" y="-1"/>
                      <a:pt x="18931" y="0"/>
                    </a:cubicBezTo>
                    <a:cubicBezTo>
                      <a:pt x="26889" y="0"/>
                      <a:pt x="34203" y="4376"/>
                      <a:pt x="37965" y="11390"/>
                    </a:cubicBezTo>
                    <a:lnTo>
                      <a:pt x="18931" y="21600"/>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sp>
          <p:nvSpPr>
            <p:cNvPr id="88" name="Freeform 879"/>
            <p:cNvSpPr>
              <a:spLocks/>
            </p:cNvSpPr>
            <p:nvPr/>
          </p:nvSpPr>
          <p:spPr bwMode="auto">
            <a:xfrm rot="-5400000">
              <a:off x="7747" y="1355"/>
              <a:ext cx="65" cy="77"/>
            </a:xfrm>
            <a:custGeom>
              <a:avLst/>
              <a:gdLst/>
              <a:ahLst/>
              <a:cxnLst>
                <a:cxn ang="0">
                  <a:pos x="0" y="0"/>
                </a:cxn>
                <a:cxn ang="0">
                  <a:pos x="0" y="203"/>
                </a:cxn>
                <a:cxn ang="0">
                  <a:pos x="99" y="203"/>
                </a:cxn>
                <a:cxn ang="0">
                  <a:pos x="99" y="152"/>
                </a:cxn>
                <a:cxn ang="0">
                  <a:pos x="153" y="152"/>
                </a:cxn>
                <a:cxn ang="0">
                  <a:pos x="153" y="51"/>
                </a:cxn>
                <a:cxn ang="0">
                  <a:pos x="100" y="53"/>
                </a:cxn>
                <a:cxn ang="0">
                  <a:pos x="100" y="0"/>
                </a:cxn>
                <a:cxn ang="0">
                  <a:pos x="0" y="0"/>
                </a:cxn>
              </a:cxnLst>
              <a:rect l="0" t="0" r="r" b="b"/>
              <a:pathLst>
                <a:path w="153" h="203">
                  <a:moveTo>
                    <a:pt x="0" y="0"/>
                  </a:moveTo>
                  <a:lnTo>
                    <a:pt x="0" y="203"/>
                  </a:lnTo>
                  <a:lnTo>
                    <a:pt x="99" y="203"/>
                  </a:lnTo>
                  <a:lnTo>
                    <a:pt x="99" y="152"/>
                  </a:lnTo>
                  <a:lnTo>
                    <a:pt x="153" y="152"/>
                  </a:lnTo>
                  <a:lnTo>
                    <a:pt x="153" y="51"/>
                  </a:lnTo>
                  <a:lnTo>
                    <a:pt x="100" y="53"/>
                  </a:lnTo>
                  <a:lnTo>
                    <a:pt x="100" y="0"/>
                  </a:lnTo>
                  <a:lnTo>
                    <a:pt x="0" y="0"/>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sp>
        <p:nvSpPr>
          <p:cNvPr id="93" name="Freeform 1515"/>
          <p:cNvSpPr>
            <a:spLocks/>
          </p:cNvSpPr>
          <p:nvPr/>
        </p:nvSpPr>
        <p:spPr bwMode="auto">
          <a:xfrm flipH="1">
            <a:off x="5653226" y="1329292"/>
            <a:ext cx="153104" cy="120474"/>
          </a:xfrm>
          <a:custGeom>
            <a:avLst/>
            <a:gdLst>
              <a:gd name="connsiteX0" fmla="*/ 0 w 10200"/>
              <a:gd name="connsiteY0" fmla="*/ 97 h 10153"/>
              <a:gd name="connsiteX1" fmla="*/ 0 w 10200"/>
              <a:gd name="connsiteY1" fmla="*/ 10000 h 10153"/>
              <a:gd name="connsiteX2" fmla="*/ 10000 w 10200"/>
              <a:gd name="connsiteY2" fmla="*/ 0 h 10153"/>
              <a:gd name="connsiteX3" fmla="*/ 10200 w 10200"/>
              <a:gd name="connsiteY3" fmla="*/ 10153 h 10153"/>
              <a:gd name="connsiteX0" fmla="*/ 0 w 10157"/>
              <a:gd name="connsiteY0" fmla="*/ 97 h 10000"/>
              <a:gd name="connsiteX1" fmla="*/ 0 w 10157"/>
              <a:gd name="connsiteY1" fmla="*/ 10000 h 10000"/>
              <a:gd name="connsiteX2" fmla="*/ 10000 w 10157"/>
              <a:gd name="connsiteY2" fmla="*/ 0 h 10000"/>
              <a:gd name="connsiteX3" fmla="*/ 10157 w 10157"/>
              <a:gd name="connsiteY3" fmla="*/ 9967 h 10000"/>
              <a:gd name="connsiteX0" fmla="*/ 0 w 10029"/>
              <a:gd name="connsiteY0" fmla="*/ 97 h 10000"/>
              <a:gd name="connsiteX1" fmla="*/ 0 w 10029"/>
              <a:gd name="connsiteY1" fmla="*/ 10000 h 10000"/>
              <a:gd name="connsiteX2" fmla="*/ 10000 w 10029"/>
              <a:gd name="connsiteY2" fmla="*/ 0 h 10000"/>
              <a:gd name="connsiteX3" fmla="*/ 10029 w 10029"/>
              <a:gd name="connsiteY3" fmla="*/ 9940 h 10000"/>
              <a:gd name="connsiteX0" fmla="*/ 0 w 10000"/>
              <a:gd name="connsiteY0" fmla="*/ 97 h 10000"/>
              <a:gd name="connsiteX1" fmla="*/ 0 w 10000"/>
              <a:gd name="connsiteY1" fmla="*/ 10000 h 10000"/>
              <a:gd name="connsiteX2" fmla="*/ 10000 w 10000"/>
              <a:gd name="connsiteY2" fmla="*/ 0 h 10000"/>
              <a:gd name="connsiteX3" fmla="*/ 9965 w 10000"/>
              <a:gd name="connsiteY3" fmla="*/ 9993 h 10000"/>
              <a:gd name="connsiteX0" fmla="*/ 0 w 10008"/>
              <a:gd name="connsiteY0" fmla="*/ 97 h 10000"/>
              <a:gd name="connsiteX1" fmla="*/ 0 w 10008"/>
              <a:gd name="connsiteY1" fmla="*/ 10000 h 10000"/>
              <a:gd name="connsiteX2" fmla="*/ 10000 w 10008"/>
              <a:gd name="connsiteY2" fmla="*/ 0 h 10000"/>
              <a:gd name="connsiteX3" fmla="*/ 10008 w 10008"/>
              <a:gd name="connsiteY3" fmla="*/ 9993 h 10000"/>
            </a:gdLst>
            <a:ahLst/>
            <a:cxnLst>
              <a:cxn ang="0">
                <a:pos x="connsiteX0" y="connsiteY0"/>
              </a:cxn>
              <a:cxn ang="0">
                <a:pos x="connsiteX1" y="connsiteY1"/>
              </a:cxn>
              <a:cxn ang="0">
                <a:pos x="connsiteX2" y="connsiteY2"/>
              </a:cxn>
              <a:cxn ang="0">
                <a:pos x="connsiteX3" y="connsiteY3"/>
              </a:cxn>
            </a:cxnLst>
            <a:rect l="l" t="t" r="r" b="b"/>
            <a:pathLst>
              <a:path w="10008" h="10000">
                <a:moveTo>
                  <a:pt x="0" y="97"/>
                </a:moveTo>
                <a:lnTo>
                  <a:pt x="0" y="10000"/>
                </a:lnTo>
                <a:lnTo>
                  <a:pt x="10000" y="0"/>
                </a:lnTo>
                <a:cubicBezTo>
                  <a:pt x="10000" y="3301"/>
                  <a:pt x="10008" y="9993"/>
                  <a:pt x="10008" y="9993"/>
                </a:cubicBezTo>
              </a:path>
            </a:pathLst>
          </a:custGeom>
          <a:solidFill>
            <a:schemeClr val="bg1">
              <a:lumMod val="50000"/>
            </a:schemeClr>
          </a:solidFill>
          <a:ln w="19050" cap="flat" cmpd="sng">
            <a:solidFill>
              <a:schemeClr val="tx1"/>
            </a:solidFill>
            <a:prstDash val="solid"/>
            <a:round/>
            <a:headEnd type="none" w="med" len="med"/>
            <a:tailEnd type="none" w="med" len="med"/>
          </a:ln>
          <a:effectLst/>
        </p:spPr>
        <p:txBody>
          <a:bodyPr/>
          <a:lstStyle/>
          <a:p>
            <a:endParaRPr lang="en-US" sz="4400" dirty="0">
              <a:latin typeface="Calibri" panose="020F0502020204030204" pitchFamily="34" charset="0"/>
            </a:endParaRPr>
          </a:p>
        </p:txBody>
      </p:sp>
      <p:grpSp>
        <p:nvGrpSpPr>
          <p:cNvPr id="94" name="Group 854"/>
          <p:cNvGrpSpPr>
            <a:grpSpLocks/>
          </p:cNvGrpSpPr>
          <p:nvPr/>
        </p:nvGrpSpPr>
        <p:grpSpPr bwMode="auto">
          <a:xfrm>
            <a:off x="5403003" y="1224721"/>
            <a:ext cx="191380" cy="227982"/>
            <a:chOff x="1951" y="1306"/>
            <a:chExt cx="108" cy="109"/>
          </a:xfrm>
          <a:solidFill>
            <a:srgbClr val="FFFF00"/>
          </a:solidFill>
        </p:grpSpPr>
        <p:sp>
          <p:nvSpPr>
            <p:cNvPr id="95" name="Freeform 855"/>
            <p:cNvSpPr>
              <a:spLocks/>
            </p:cNvSpPr>
            <p:nvPr/>
          </p:nvSpPr>
          <p:spPr bwMode="auto">
            <a:xfrm flipH="1">
              <a:off x="1951" y="1360"/>
              <a:ext cx="108" cy="55"/>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96" name="Line 856"/>
            <p:cNvSpPr>
              <a:spLocks noChangeShapeType="1"/>
            </p:cNvSpPr>
            <p:nvPr/>
          </p:nvSpPr>
          <p:spPr bwMode="auto">
            <a:xfrm flipH="1" flipV="1">
              <a:off x="2004" y="1307"/>
              <a:ext cx="0" cy="8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sp>
          <p:nvSpPr>
            <p:cNvPr id="97" name="Line 857"/>
            <p:cNvSpPr>
              <a:spLocks noChangeShapeType="1"/>
            </p:cNvSpPr>
            <p:nvPr/>
          </p:nvSpPr>
          <p:spPr bwMode="auto">
            <a:xfrm flipH="1">
              <a:off x="1977" y="1306"/>
              <a:ext cx="55" cy="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grpSp>
      <p:sp>
        <p:nvSpPr>
          <p:cNvPr id="98" name="Line 844"/>
          <p:cNvSpPr>
            <a:spLocks noChangeShapeType="1"/>
          </p:cNvSpPr>
          <p:nvPr/>
        </p:nvSpPr>
        <p:spPr bwMode="auto">
          <a:xfrm flipH="1" flipV="1">
            <a:off x="6493941" y="1394146"/>
            <a:ext cx="0" cy="2349937"/>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grpSp>
        <p:nvGrpSpPr>
          <p:cNvPr id="99" name="Group 869"/>
          <p:cNvGrpSpPr>
            <a:grpSpLocks/>
          </p:cNvGrpSpPr>
          <p:nvPr/>
        </p:nvGrpSpPr>
        <p:grpSpPr bwMode="auto">
          <a:xfrm flipH="1">
            <a:off x="6376901" y="1241725"/>
            <a:ext cx="81514" cy="284456"/>
            <a:chOff x="9793" y="1326"/>
            <a:chExt cx="46" cy="136"/>
          </a:xfrm>
          <a:solidFill>
            <a:srgbClr val="FFFF00"/>
          </a:solidFill>
        </p:grpSpPr>
        <p:sp>
          <p:nvSpPr>
            <p:cNvPr id="100" name="AutoShape 870"/>
            <p:cNvSpPr>
              <a:spLocks noChangeArrowheads="1"/>
            </p:cNvSpPr>
            <p:nvPr/>
          </p:nvSpPr>
          <p:spPr bwMode="auto">
            <a:xfrm flipV="1">
              <a:off x="9793" y="1326"/>
              <a:ext cx="46" cy="86"/>
            </a:xfrm>
            <a:prstGeom prst="triangle">
              <a:avLst>
                <a:gd name="adj" fmla="val 50000"/>
              </a:avLst>
            </a:prstGeom>
            <a:grpFill/>
            <a:ln w="9525">
              <a:solidFill>
                <a:srgbClr val="FF0000"/>
              </a:solidFill>
              <a:miter lim="800000"/>
              <a:headEnd/>
              <a:tailEnd/>
            </a:ln>
            <a:effectLst/>
          </p:spPr>
          <p:txBody>
            <a:bodyPr wrap="none" anchor="ctr"/>
            <a:lstStyle/>
            <a:p>
              <a:endParaRPr lang="en-US" sz="2800">
                <a:latin typeface="Calibri" panose="020F0502020204030204" pitchFamily="34" charset="0"/>
              </a:endParaRPr>
            </a:p>
          </p:txBody>
        </p:sp>
        <p:sp>
          <p:nvSpPr>
            <p:cNvPr id="101" name="Oval 871"/>
            <p:cNvSpPr>
              <a:spLocks noChangeArrowheads="1"/>
            </p:cNvSpPr>
            <p:nvPr/>
          </p:nvSpPr>
          <p:spPr bwMode="auto">
            <a:xfrm>
              <a:off x="9795" y="1380"/>
              <a:ext cx="41" cy="44"/>
            </a:xfrm>
            <a:prstGeom prst="ellipse">
              <a:avLst/>
            </a:prstGeom>
            <a:grpFill/>
            <a:ln w="9525">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102" name="Line 872"/>
            <p:cNvSpPr>
              <a:spLocks noChangeShapeType="1"/>
            </p:cNvSpPr>
            <p:nvPr/>
          </p:nvSpPr>
          <p:spPr bwMode="auto">
            <a:xfrm>
              <a:off x="9816" y="1404"/>
              <a:ext cx="0" cy="58"/>
            </a:xfrm>
            <a:prstGeom prst="line">
              <a:avLst/>
            </a:prstGeom>
            <a:grpFill/>
            <a:ln w="28575">
              <a:solidFill>
                <a:srgbClr val="FF0000"/>
              </a:solidFill>
              <a:round/>
              <a:headEnd/>
              <a:tailEnd/>
            </a:ln>
            <a:effectLst/>
          </p:spPr>
          <p:txBody>
            <a:bodyPr/>
            <a:lstStyle/>
            <a:p>
              <a:endParaRPr lang="en-US" sz="2800">
                <a:latin typeface="Calibri" panose="020F0502020204030204" pitchFamily="34" charset="0"/>
              </a:endParaRPr>
            </a:p>
          </p:txBody>
        </p:sp>
      </p:grpSp>
      <p:grpSp>
        <p:nvGrpSpPr>
          <p:cNvPr id="103" name="Group 873"/>
          <p:cNvGrpSpPr>
            <a:grpSpLocks/>
          </p:cNvGrpSpPr>
          <p:nvPr/>
        </p:nvGrpSpPr>
        <p:grpSpPr bwMode="auto">
          <a:xfrm flipH="1">
            <a:off x="6147859" y="1193617"/>
            <a:ext cx="136448" cy="255172"/>
            <a:chOff x="7741" y="1304"/>
            <a:chExt cx="77" cy="122"/>
          </a:xfrm>
          <a:solidFill>
            <a:srgbClr val="FFFF00"/>
          </a:solidFill>
        </p:grpSpPr>
        <p:grpSp>
          <p:nvGrpSpPr>
            <p:cNvPr id="104" name="Group 874"/>
            <p:cNvGrpSpPr>
              <a:grpSpLocks/>
            </p:cNvGrpSpPr>
            <p:nvPr/>
          </p:nvGrpSpPr>
          <p:grpSpPr bwMode="auto">
            <a:xfrm>
              <a:off x="7761" y="1304"/>
              <a:ext cx="33" cy="58"/>
              <a:chOff x="1680" y="915"/>
              <a:chExt cx="110" cy="191"/>
            </a:xfrm>
            <a:grpFill/>
          </p:grpSpPr>
          <p:sp>
            <p:nvSpPr>
              <p:cNvPr id="106" name="Line 875"/>
              <p:cNvSpPr>
                <a:spLocks noChangeShapeType="1"/>
              </p:cNvSpPr>
              <p:nvPr/>
            </p:nvSpPr>
            <p:spPr bwMode="auto">
              <a:xfrm>
                <a:off x="1737" y="992"/>
                <a:ext cx="0" cy="114"/>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107" name="Oval 876"/>
              <p:cNvSpPr>
                <a:spLocks noChangeArrowheads="1"/>
              </p:cNvSpPr>
              <p:nvPr/>
            </p:nvSpPr>
            <p:spPr bwMode="auto">
              <a:xfrm>
                <a:off x="1680" y="915"/>
                <a:ext cx="110" cy="114"/>
              </a:xfrm>
              <a:prstGeom prst="ellipse">
                <a:avLst/>
              </a:pr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sp>
            <p:nvSpPr>
              <p:cNvPr id="108" name="Line 877"/>
              <p:cNvSpPr>
                <a:spLocks noChangeShapeType="1"/>
              </p:cNvSpPr>
              <p:nvPr/>
            </p:nvSpPr>
            <p:spPr bwMode="auto">
              <a:xfrm flipV="1">
                <a:off x="1735" y="939"/>
                <a:ext cx="18" cy="55"/>
              </a:xfrm>
              <a:prstGeom prst="line">
                <a:avLst/>
              </a:prstGeom>
              <a:grpFill/>
              <a:ln w="6350">
                <a:solidFill>
                  <a:srgbClr val="FF0000"/>
                </a:solidFill>
                <a:round/>
                <a:headEnd/>
                <a:tailEnd/>
              </a:ln>
              <a:effectLst/>
            </p:spPr>
            <p:txBody>
              <a:bodyPr/>
              <a:lstStyle/>
              <a:p>
                <a:endParaRPr lang="en-US" sz="2800">
                  <a:latin typeface="Calibri" panose="020F0502020204030204" pitchFamily="34" charset="0"/>
                </a:endParaRPr>
              </a:p>
            </p:txBody>
          </p:sp>
          <p:sp>
            <p:nvSpPr>
              <p:cNvPr id="109" name="Arc 878"/>
              <p:cNvSpPr>
                <a:spLocks/>
              </p:cNvSpPr>
              <p:nvPr/>
            </p:nvSpPr>
            <p:spPr bwMode="auto">
              <a:xfrm>
                <a:off x="1710" y="991"/>
                <a:ext cx="53" cy="27"/>
              </a:xfrm>
              <a:custGeom>
                <a:avLst/>
                <a:gdLst>
                  <a:gd name="G0" fmla="+- 18931 0 0"/>
                  <a:gd name="G1" fmla="+- 21600 0 0"/>
                  <a:gd name="G2" fmla="+- 21600 0 0"/>
                  <a:gd name="T0" fmla="*/ 0 w 37966"/>
                  <a:gd name="T1" fmla="*/ 11199 h 21600"/>
                  <a:gd name="T2" fmla="*/ 37966 w 37966"/>
                  <a:gd name="T3" fmla="*/ 11390 h 21600"/>
                  <a:gd name="T4" fmla="*/ 18931 w 37966"/>
                  <a:gd name="T5" fmla="*/ 21600 h 21600"/>
                </a:gdLst>
                <a:ahLst/>
                <a:cxnLst>
                  <a:cxn ang="0">
                    <a:pos x="T0" y="T1"/>
                  </a:cxn>
                  <a:cxn ang="0">
                    <a:pos x="T2" y="T3"/>
                  </a:cxn>
                  <a:cxn ang="0">
                    <a:pos x="T4" y="T5"/>
                  </a:cxn>
                </a:cxnLst>
                <a:rect l="0" t="0" r="r" b="b"/>
                <a:pathLst>
                  <a:path w="37966" h="21600" fill="none" extrusionOk="0">
                    <a:moveTo>
                      <a:pt x="0" y="11199"/>
                    </a:moveTo>
                    <a:cubicBezTo>
                      <a:pt x="3794" y="4292"/>
                      <a:pt x="11050" y="-1"/>
                      <a:pt x="18931" y="0"/>
                    </a:cubicBezTo>
                    <a:cubicBezTo>
                      <a:pt x="26889" y="0"/>
                      <a:pt x="34203" y="4376"/>
                      <a:pt x="37965" y="11390"/>
                    </a:cubicBezTo>
                  </a:path>
                  <a:path w="37966" h="21600" stroke="0" extrusionOk="0">
                    <a:moveTo>
                      <a:pt x="0" y="11199"/>
                    </a:moveTo>
                    <a:cubicBezTo>
                      <a:pt x="3794" y="4292"/>
                      <a:pt x="11050" y="-1"/>
                      <a:pt x="18931" y="0"/>
                    </a:cubicBezTo>
                    <a:cubicBezTo>
                      <a:pt x="26889" y="0"/>
                      <a:pt x="34203" y="4376"/>
                      <a:pt x="37965" y="11390"/>
                    </a:cubicBezTo>
                    <a:lnTo>
                      <a:pt x="18931" y="21600"/>
                    </a:lnTo>
                    <a:close/>
                  </a:path>
                </a:pathLst>
              </a:custGeom>
              <a:grpFill/>
              <a:ln w="6350">
                <a:solidFill>
                  <a:srgbClr val="FF0000"/>
                </a:solidFill>
                <a:round/>
                <a:headEnd/>
                <a:tailEnd/>
              </a:ln>
              <a:effectLst/>
            </p:spPr>
            <p:txBody>
              <a:bodyPr wrap="none" anchor="ctr"/>
              <a:lstStyle/>
              <a:p>
                <a:endParaRPr lang="en-US" sz="2800">
                  <a:latin typeface="Calibri" panose="020F0502020204030204" pitchFamily="34" charset="0"/>
                </a:endParaRPr>
              </a:p>
            </p:txBody>
          </p:sp>
        </p:grpSp>
        <p:sp>
          <p:nvSpPr>
            <p:cNvPr id="105" name="Freeform 879"/>
            <p:cNvSpPr>
              <a:spLocks/>
            </p:cNvSpPr>
            <p:nvPr/>
          </p:nvSpPr>
          <p:spPr bwMode="auto">
            <a:xfrm rot="-5400000">
              <a:off x="7747" y="1355"/>
              <a:ext cx="65" cy="77"/>
            </a:xfrm>
            <a:custGeom>
              <a:avLst/>
              <a:gdLst/>
              <a:ahLst/>
              <a:cxnLst>
                <a:cxn ang="0">
                  <a:pos x="0" y="0"/>
                </a:cxn>
                <a:cxn ang="0">
                  <a:pos x="0" y="203"/>
                </a:cxn>
                <a:cxn ang="0">
                  <a:pos x="99" y="203"/>
                </a:cxn>
                <a:cxn ang="0">
                  <a:pos x="99" y="152"/>
                </a:cxn>
                <a:cxn ang="0">
                  <a:pos x="153" y="152"/>
                </a:cxn>
                <a:cxn ang="0">
                  <a:pos x="153" y="51"/>
                </a:cxn>
                <a:cxn ang="0">
                  <a:pos x="100" y="53"/>
                </a:cxn>
                <a:cxn ang="0">
                  <a:pos x="100" y="0"/>
                </a:cxn>
                <a:cxn ang="0">
                  <a:pos x="0" y="0"/>
                </a:cxn>
              </a:cxnLst>
              <a:rect l="0" t="0" r="r" b="b"/>
              <a:pathLst>
                <a:path w="153" h="203">
                  <a:moveTo>
                    <a:pt x="0" y="0"/>
                  </a:moveTo>
                  <a:lnTo>
                    <a:pt x="0" y="203"/>
                  </a:lnTo>
                  <a:lnTo>
                    <a:pt x="99" y="203"/>
                  </a:lnTo>
                  <a:lnTo>
                    <a:pt x="99" y="152"/>
                  </a:lnTo>
                  <a:lnTo>
                    <a:pt x="153" y="152"/>
                  </a:lnTo>
                  <a:lnTo>
                    <a:pt x="153" y="51"/>
                  </a:lnTo>
                  <a:lnTo>
                    <a:pt x="100" y="53"/>
                  </a:lnTo>
                  <a:lnTo>
                    <a:pt x="100" y="0"/>
                  </a:lnTo>
                  <a:lnTo>
                    <a:pt x="0" y="0"/>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grpSp>
        <p:nvGrpSpPr>
          <p:cNvPr id="110" name="Group 854"/>
          <p:cNvGrpSpPr>
            <a:grpSpLocks/>
          </p:cNvGrpSpPr>
          <p:nvPr/>
        </p:nvGrpSpPr>
        <p:grpSpPr bwMode="auto">
          <a:xfrm>
            <a:off x="6528655" y="1233265"/>
            <a:ext cx="191380" cy="227982"/>
            <a:chOff x="1951" y="1306"/>
            <a:chExt cx="108" cy="109"/>
          </a:xfrm>
          <a:solidFill>
            <a:srgbClr val="FFFF00"/>
          </a:solidFill>
        </p:grpSpPr>
        <p:sp>
          <p:nvSpPr>
            <p:cNvPr id="111" name="Freeform 855"/>
            <p:cNvSpPr>
              <a:spLocks/>
            </p:cNvSpPr>
            <p:nvPr/>
          </p:nvSpPr>
          <p:spPr bwMode="auto">
            <a:xfrm flipH="1">
              <a:off x="1951" y="1360"/>
              <a:ext cx="108" cy="55"/>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grpFill/>
            <a:ln w="9525" cap="flat" cmpd="sng">
              <a:solidFill>
                <a:srgbClr val="FF0000"/>
              </a:solidFill>
              <a:prstDash val="solid"/>
              <a:round/>
              <a:headEnd type="none" w="med" len="med"/>
              <a:tailEnd type="none" w="med" len="med"/>
            </a:ln>
            <a:effectLst/>
          </p:spPr>
          <p:txBody>
            <a:bodyPr/>
            <a:lstStyle/>
            <a:p>
              <a:endParaRPr lang="en-US" sz="2800">
                <a:latin typeface="Calibri" panose="020F0502020204030204" pitchFamily="34" charset="0"/>
              </a:endParaRPr>
            </a:p>
          </p:txBody>
        </p:sp>
        <p:sp>
          <p:nvSpPr>
            <p:cNvPr id="112" name="Line 856"/>
            <p:cNvSpPr>
              <a:spLocks noChangeShapeType="1"/>
            </p:cNvSpPr>
            <p:nvPr/>
          </p:nvSpPr>
          <p:spPr bwMode="auto">
            <a:xfrm flipH="1" flipV="1">
              <a:off x="2004" y="1307"/>
              <a:ext cx="0" cy="8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sp>
          <p:nvSpPr>
            <p:cNvPr id="113" name="Line 857"/>
            <p:cNvSpPr>
              <a:spLocks noChangeShapeType="1"/>
            </p:cNvSpPr>
            <p:nvPr/>
          </p:nvSpPr>
          <p:spPr bwMode="auto">
            <a:xfrm flipH="1">
              <a:off x="1977" y="1306"/>
              <a:ext cx="55" cy="0"/>
            </a:xfrm>
            <a:prstGeom prst="line">
              <a:avLst/>
            </a:prstGeom>
            <a:grpFill/>
            <a:ln w="9525">
              <a:solidFill>
                <a:srgbClr val="FF0000"/>
              </a:solidFill>
              <a:round/>
              <a:headEnd/>
              <a:tailEnd/>
            </a:ln>
            <a:effectLst/>
          </p:spPr>
          <p:txBody>
            <a:bodyPr/>
            <a:lstStyle/>
            <a:p>
              <a:endParaRPr lang="en-US" sz="2800">
                <a:latin typeface="Calibri" panose="020F0502020204030204" pitchFamily="34" charset="0"/>
              </a:endParaRPr>
            </a:p>
          </p:txBody>
        </p:sp>
      </p:grpSp>
      <p:sp>
        <p:nvSpPr>
          <p:cNvPr id="114" name="Line 840"/>
          <p:cNvSpPr>
            <a:spLocks noChangeShapeType="1"/>
          </p:cNvSpPr>
          <p:nvPr/>
        </p:nvSpPr>
        <p:spPr bwMode="auto">
          <a:xfrm flipH="1">
            <a:off x="5350112" y="3731846"/>
            <a:ext cx="1143255" cy="0"/>
          </a:xfrm>
          <a:prstGeom prst="line">
            <a:avLst/>
          </a:prstGeom>
          <a:noFill/>
          <a:ln w="12700">
            <a:solidFill>
              <a:schemeClr val="accent2"/>
            </a:solidFill>
            <a:prstDash val="sysDash"/>
            <a:round/>
            <a:headEnd/>
            <a:tailEnd/>
          </a:ln>
          <a:effectLst/>
        </p:spPr>
        <p:txBody>
          <a:bodyPr/>
          <a:lstStyle/>
          <a:p>
            <a:endParaRPr lang="en-US" sz="2800">
              <a:latin typeface="Calibri" panose="020F0502020204030204" pitchFamily="34" charset="0"/>
            </a:endParaRPr>
          </a:p>
        </p:txBody>
      </p:sp>
      <p:sp>
        <p:nvSpPr>
          <p:cNvPr id="115" name="Freeform 847"/>
          <p:cNvSpPr>
            <a:spLocks/>
          </p:cNvSpPr>
          <p:nvPr/>
        </p:nvSpPr>
        <p:spPr bwMode="auto">
          <a:xfrm flipH="1">
            <a:off x="5423702" y="3675376"/>
            <a:ext cx="191380" cy="115038"/>
          </a:xfrm>
          <a:custGeom>
            <a:avLst/>
            <a:gdLst/>
            <a:ahLst/>
            <a:cxnLst>
              <a:cxn ang="0">
                <a:pos x="0" y="1"/>
              </a:cxn>
              <a:cxn ang="0">
                <a:pos x="0" y="103"/>
              </a:cxn>
              <a:cxn ang="0">
                <a:pos x="202" y="0"/>
              </a:cxn>
              <a:cxn ang="0">
                <a:pos x="202" y="102"/>
              </a:cxn>
              <a:cxn ang="0">
                <a:pos x="0" y="1"/>
              </a:cxn>
            </a:cxnLst>
            <a:rect l="0" t="0" r="r" b="b"/>
            <a:pathLst>
              <a:path w="202" h="103">
                <a:moveTo>
                  <a:pt x="0" y="1"/>
                </a:moveTo>
                <a:lnTo>
                  <a:pt x="0" y="103"/>
                </a:lnTo>
                <a:lnTo>
                  <a:pt x="202" y="0"/>
                </a:lnTo>
                <a:lnTo>
                  <a:pt x="202" y="102"/>
                </a:lnTo>
                <a:lnTo>
                  <a:pt x="0" y="1"/>
                </a:lnTo>
                <a:close/>
              </a:path>
            </a:pathLst>
          </a:custGeom>
          <a:solidFill>
            <a:srgbClr val="002060"/>
          </a:solidFill>
          <a:ln w="19050" cap="flat" cmpd="sng">
            <a:solidFill>
              <a:schemeClr val="tx1"/>
            </a:solidFill>
            <a:prstDash val="solid"/>
            <a:round/>
            <a:headEnd type="none" w="med" len="med"/>
            <a:tailEnd type="none" w="med" len="med"/>
          </a:ln>
          <a:effectLst/>
        </p:spPr>
        <p:txBody>
          <a:bodyPr/>
          <a:lstStyle/>
          <a:p>
            <a:endParaRPr lang="en-US" sz="2800">
              <a:latin typeface="Calibri" panose="020F0502020204030204" pitchFamily="34" charset="0"/>
            </a:endParaRPr>
          </a:p>
        </p:txBody>
      </p:sp>
      <p:grpSp>
        <p:nvGrpSpPr>
          <p:cNvPr id="116" name="Group 23"/>
          <p:cNvGrpSpPr>
            <a:grpSpLocks/>
          </p:cNvGrpSpPr>
          <p:nvPr/>
        </p:nvGrpSpPr>
        <p:grpSpPr bwMode="auto">
          <a:xfrm>
            <a:off x="6862338" y="1294233"/>
            <a:ext cx="225049" cy="156868"/>
            <a:chOff x="1247" y="844"/>
            <a:chExt cx="180" cy="108"/>
          </a:xfrm>
          <a:solidFill>
            <a:srgbClr val="FFFF00"/>
          </a:solidFill>
        </p:grpSpPr>
        <p:sp>
          <p:nvSpPr>
            <p:cNvPr id="117" name="Freeform 24"/>
            <p:cNvSpPr>
              <a:spLocks/>
            </p:cNvSpPr>
            <p:nvPr/>
          </p:nvSpPr>
          <p:spPr bwMode="auto">
            <a:xfrm flipH="1">
              <a:off x="1247" y="844"/>
              <a:ext cx="180" cy="108"/>
            </a:xfrm>
            <a:custGeom>
              <a:avLst/>
              <a:gdLst/>
              <a:ahLst/>
              <a:cxnLst>
                <a:cxn ang="0">
                  <a:pos x="51" y="0"/>
                </a:cxn>
                <a:cxn ang="0">
                  <a:pos x="153" y="0"/>
                </a:cxn>
                <a:cxn ang="0">
                  <a:pos x="153" y="22"/>
                </a:cxn>
                <a:cxn ang="0">
                  <a:pos x="204" y="22"/>
                </a:cxn>
                <a:cxn ang="0">
                  <a:pos x="204" y="121"/>
                </a:cxn>
                <a:cxn ang="0">
                  <a:pos x="0" y="121"/>
                </a:cxn>
                <a:cxn ang="0">
                  <a:pos x="0" y="22"/>
                </a:cxn>
                <a:cxn ang="0">
                  <a:pos x="51" y="22"/>
                </a:cxn>
                <a:cxn ang="0">
                  <a:pos x="51" y="0"/>
                </a:cxn>
              </a:cxnLst>
              <a:rect l="0" t="0" r="r" b="b"/>
              <a:pathLst>
                <a:path w="204" h="121">
                  <a:moveTo>
                    <a:pt x="51" y="0"/>
                  </a:moveTo>
                  <a:lnTo>
                    <a:pt x="153" y="0"/>
                  </a:lnTo>
                  <a:lnTo>
                    <a:pt x="153" y="22"/>
                  </a:lnTo>
                  <a:lnTo>
                    <a:pt x="204" y="22"/>
                  </a:lnTo>
                  <a:lnTo>
                    <a:pt x="204" y="121"/>
                  </a:lnTo>
                  <a:lnTo>
                    <a:pt x="0" y="121"/>
                  </a:lnTo>
                  <a:lnTo>
                    <a:pt x="0" y="22"/>
                  </a:lnTo>
                  <a:lnTo>
                    <a:pt x="51" y="22"/>
                  </a:lnTo>
                  <a:lnTo>
                    <a:pt x="51" y="0"/>
                  </a:lnTo>
                  <a:close/>
                </a:path>
              </a:pathLst>
            </a:custGeom>
            <a:grpFill/>
            <a:ln w="9525" cap="flat" cmpd="sng">
              <a:solidFill>
                <a:srgbClr val="FF0000"/>
              </a:solidFill>
              <a:prstDash val="solid"/>
              <a:round/>
              <a:headEnd type="none" w="med" len="med"/>
              <a:tailEnd type="none" w="med" len="med"/>
            </a:ln>
            <a:effectLst/>
          </p:spPr>
          <p:txBody>
            <a:bodyPr/>
            <a:lstStyle/>
            <a:p>
              <a:endParaRPr lang="en-US" sz="4400" dirty="0">
                <a:latin typeface="Calibri" panose="020F0502020204030204" pitchFamily="34" charset="0"/>
              </a:endParaRPr>
            </a:p>
          </p:txBody>
        </p:sp>
        <p:sp>
          <p:nvSpPr>
            <p:cNvPr id="118" name="WordArt 25"/>
            <p:cNvSpPr>
              <a:spLocks noChangeArrowheads="1" noChangeShapeType="1" noTextEdit="1"/>
            </p:cNvSpPr>
            <p:nvPr/>
          </p:nvSpPr>
          <p:spPr bwMode="auto">
            <a:xfrm flipH="1">
              <a:off x="1296" y="879"/>
              <a:ext cx="84" cy="51"/>
            </a:xfrm>
            <a:prstGeom prst="rect">
              <a:avLst/>
            </a:prstGeom>
            <a:grpFill/>
          </p:spPr>
          <p:txBody>
            <a:bodyPr wrap="none" fromWordArt="1">
              <a:prstTxWarp prst="textPlain">
                <a:avLst>
                  <a:gd name="adj" fmla="val 50000"/>
                </a:avLst>
              </a:prstTxWarp>
            </a:bodyPr>
            <a:lstStyle/>
            <a:p>
              <a:r>
                <a:rPr lang="en-US" sz="4800" kern="10" dirty="0">
                  <a:ln w="3175">
                    <a:noFill/>
                    <a:round/>
                    <a:headEnd/>
                    <a:tailEnd/>
                  </a:ln>
                  <a:solidFill>
                    <a:srgbClr val="000000"/>
                  </a:solidFill>
                  <a:effectLst/>
                  <a:latin typeface="Arial Black" panose="020B0A04020102020204" pitchFamily="34" charset="0"/>
                  <a:cs typeface="Calibri" panose="020F0502020204030204" pitchFamily="34" charset="0"/>
                </a:rPr>
                <a:t>M</a:t>
              </a:r>
            </a:p>
          </p:txBody>
        </p:sp>
      </p:grpSp>
      <p:sp>
        <p:nvSpPr>
          <p:cNvPr id="119" name="Rectangle 118"/>
          <p:cNvSpPr/>
          <p:nvPr/>
        </p:nvSpPr>
        <p:spPr>
          <a:xfrm>
            <a:off x="7212404" y="807396"/>
            <a:ext cx="1766226" cy="443198"/>
          </a:xfrm>
          <a:prstGeom prst="rect">
            <a:avLst/>
          </a:prstGeom>
          <a:noFill/>
          <a:ln w="9525">
            <a:noFill/>
            <a:miter lim="800000"/>
            <a:headEnd/>
            <a:tailEnd/>
          </a:ln>
          <a:effectLst/>
        </p:spPr>
        <p:txBody>
          <a:bodyPr wrap="square" lIns="0" tIns="0" rIns="0" bIns="0">
            <a:spAutoFit/>
          </a:bodyPr>
          <a:lstStyle/>
          <a:p>
            <a:pPr algn="l" eaLnBrk="0" hangingPunct="0">
              <a:lnSpc>
                <a:spcPct val="90000"/>
              </a:lnSpc>
              <a:spcBef>
                <a:spcPct val="50000"/>
              </a:spcBef>
            </a:pPr>
            <a:r>
              <a:rPr lang="en-US" sz="1600" b="0" dirty="0">
                <a:latin typeface="Calibri" panose="020F0502020204030204" pitchFamily="34" charset="0"/>
              </a:rPr>
              <a:t>Potable Water to Distribution System</a:t>
            </a:r>
          </a:p>
        </p:txBody>
      </p:sp>
      <p:grpSp>
        <p:nvGrpSpPr>
          <p:cNvPr id="120" name="Group 2202"/>
          <p:cNvGrpSpPr>
            <a:grpSpLocks/>
          </p:cNvGrpSpPr>
          <p:nvPr/>
        </p:nvGrpSpPr>
        <p:grpSpPr bwMode="auto">
          <a:xfrm flipV="1">
            <a:off x="7188445" y="1347353"/>
            <a:ext cx="1031322" cy="1539397"/>
            <a:chOff x="7489" y="956"/>
            <a:chExt cx="582" cy="736"/>
          </a:xfrm>
        </p:grpSpPr>
        <p:grpSp>
          <p:nvGrpSpPr>
            <p:cNvPr id="121" name="Group 2183"/>
            <p:cNvGrpSpPr>
              <a:grpSpLocks/>
            </p:cNvGrpSpPr>
            <p:nvPr/>
          </p:nvGrpSpPr>
          <p:grpSpPr bwMode="auto">
            <a:xfrm>
              <a:off x="7489" y="956"/>
              <a:ext cx="474" cy="736"/>
              <a:chOff x="7489" y="956"/>
              <a:chExt cx="474" cy="736"/>
            </a:xfrm>
          </p:grpSpPr>
          <p:sp>
            <p:nvSpPr>
              <p:cNvPr id="123" name="Freeform 1555"/>
              <p:cNvSpPr>
                <a:spLocks/>
              </p:cNvSpPr>
              <p:nvPr/>
            </p:nvSpPr>
            <p:spPr bwMode="auto">
              <a:xfrm>
                <a:off x="7527" y="956"/>
                <a:ext cx="436" cy="684"/>
              </a:xfrm>
              <a:custGeom>
                <a:avLst/>
                <a:gdLst/>
                <a:ahLst/>
                <a:cxnLst>
                  <a:cxn ang="0">
                    <a:pos x="752" y="0"/>
                  </a:cxn>
                  <a:cxn ang="0">
                    <a:pos x="0" y="0"/>
                  </a:cxn>
                  <a:cxn ang="0">
                    <a:pos x="0" y="714"/>
                  </a:cxn>
                </a:cxnLst>
                <a:rect l="0" t="0" r="r" b="b"/>
                <a:pathLst>
                  <a:path w="752" h="714">
                    <a:moveTo>
                      <a:pt x="752" y="0"/>
                    </a:moveTo>
                    <a:lnTo>
                      <a:pt x="0" y="0"/>
                    </a:lnTo>
                    <a:lnTo>
                      <a:pt x="0" y="714"/>
                    </a:lnTo>
                  </a:path>
                </a:pathLst>
              </a:custGeom>
              <a:noFill/>
              <a:ln w="28575" cmpd="sng">
                <a:solidFill>
                  <a:srgbClr val="FF0000"/>
                </a:solidFill>
                <a:round/>
                <a:headEnd/>
                <a:tailEnd type="triangle" w="sm" len="lg"/>
              </a:ln>
              <a:effectLst/>
            </p:spPr>
            <p:txBody>
              <a:bodyPr/>
              <a:lstStyle/>
              <a:p>
                <a:endParaRPr lang="en-US" sz="1600">
                  <a:latin typeface="Calibri" panose="020F0502020204030204" pitchFamily="34" charset="0"/>
                </a:endParaRPr>
              </a:p>
            </p:txBody>
          </p:sp>
          <p:sp>
            <p:nvSpPr>
              <p:cNvPr id="124" name="Freeform 1557"/>
              <p:cNvSpPr>
                <a:spLocks noChangeAspect="1"/>
              </p:cNvSpPr>
              <p:nvPr/>
            </p:nvSpPr>
            <p:spPr bwMode="auto">
              <a:xfrm rot="16200000" flipH="1">
                <a:off x="7497" y="1626"/>
                <a:ext cx="58" cy="74"/>
              </a:xfrm>
              <a:custGeom>
                <a:avLst/>
                <a:gdLst/>
                <a:ahLst/>
                <a:cxnLst>
                  <a:cxn ang="0">
                    <a:pos x="29949" y="0"/>
                  </a:cxn>
                  <a:cxn ang="0">
                    <a:pos x="29949" y="38007"/>
                  </a:cxn>
                  <a:cxn ang="0">
                    <a:pos x="10947" y="38007"/>
                  </a:cxn>
                  <a:cxn ang="0">
                    <a:pos x="10947" y="28536"/>
                  </a:cxn>
                  <a:cxn ang="0">
                    <a:pos x="0" y="28536"/>
                  </a:cxn>
                  <a:cxn ang="0">
                    <a:pos x="3" y="9534"/>
                  </a:cxn>
                  <a:cxn ang="0">
                    <a:pos x="10947" y="9534"/>
                  </a:cxn>
                  <a:cxn ang="0">
                    <a:pos x="10947" y="3"/>
                  </a:cxn>
                  <a:cxn ang="0">
                    <a:pos x="29949" y="0"/>
                  </a:cxn>
                </a:cxnLst>
                <a:rect l="0" t="0" r="r" b="b"/>
                <a:pathLst>
                  <a:path w="29949" h="38007">
                    <a:moveTo>
                      <a:pt x="29949" y="0"/>
                    </a:moveTo>
                    <a:lnTo>
                      <a:pt x="29949" y="38007"/>
                    </a:lnTo>
                    <a:lnTo>
                      <a:pt x="10947" y="38007"/>
                    </a:lnTo>
                    <a:lnTo>
                      <a:pt x="10947" y="28536"/>
                    </a:lnTo>
                    <a:lnTo>
                      <a:pt x="0" y="28536"/>
                    </a:lnTo>
                    <a:lnTo>
                      <a:pt x="3" y="9534"/>
                    </a:lnTo>
                    <a:lnTo>
                      <a:pt x="10947" y="9534"/>
                    </a:lnTo>
                    <a:lnTo>
                      <a:pt x="10947" y="3"/>
                    </a:lnTo>
                    <a:lnTo>
                      <a:pt x="29949" y="0"/>
                    </a:lnTo>
                    <a:close/>
                  </a:path>
                </a:pathLst>
              </a:custGeom>
              <a:solidFill>
                <a:srgbClr val="FFFF00"/>
              </a:solidFill>
              <a:ln w="9525" cap="flat" cmpd="sng">
                <a:solidFill>
                  <a:srgbClr val="FF0000"/>
                </a:solidFill>
                <a:prstDash val="solid"/>
                <a:round/>
                <a:headEnd type="none" w="med" len="med"/>
                <a:tailEnd type="none" w="med" len="med"/>
              </a:ln>
              <a:effectLst/>
            </p:spPr>
            <p:txBody>
              <a:bodyPr/>
              <a:lstStyle/>
              <a:p>
                <a:endParaRPr lang="en-US" sz="1600">
                  <a:latin typeface="Calibri" panose="020F0502020204030204" pitchFamily="34" charset="0"/>
                </a:endParaRPr>
              </a:p>
            </p:txBody>
          </p:sp>
        </p:grpSp>
        <p:sp>
          <p:nvSpPr>
            <p:cNvPr id="122" name="Text Box 2168"/>
            <p:cNvSpPr txBox="1">
              <a:spLocks noChangeArrowheads="1"/>
            </p:cNvSpPr>
            <p:nvPr/>
          </p:nvSpPr>
          <p:spPr bwMode="auto">
            <a:xfrm flipH="1" flipV="1">
              <a:off x="7601" y="980"/>
              <a:ext cx="470" cy="147"/>
            </a:xfrm>
            <a:prstGeom prst="rect">
              <a:avLst/>
            </a:prstGeom>
            <a:noFill/>
            <a:ln w="9525">
              <a:noFill/>
              <a:miter lim="800000"/>
              <a:headEnd/>
              <a:tailEnd/>
            </a:ln>
            <a:effectLst/>
          </p:spPr>
          <p:txBody>
            <a:bodyPr wrap="square" lIns="0" tIns="0" rIns="0" bIns="0">
              <a:spAutoFit/>
            </a:bodyPr>
            <a:lstStyle/>
            <a:p>
              <a:pPr algn="l" eaLnBrk="0" hangingPunct="0"/>
              <a:r>
                <a:rPr lang="en-US" sz="2000" dirty="0">
                  <a:latin typeface="Calibri" panose="020F0502020204030204" pitchFamily="34" charset="0"/>
                </a:rPr>
                <a:t>NaOCl</a:t>
              </a:r>
            </a:p>
          </p:txBody>
        </p:sp>
      </p:grpSp>
      <p:sp>
        <p:nvSpPr>
          <p:cNvPr id="126"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59</a:t>
            </a:fld>
            <a:endParaRPr lang="en-US" altLang="en-US" dirty="0"/>
          </a:p>
        </p:txBody>
      </p:sp>
    </p:spTree>
    <p:extLst>
      <p:ext uri="{BB962C8B-B14F-4D97-AF65-F5344CB8AC3E}">
        <p14:creationId xmlns:p14="http://schemas.microsoft.com/office/powerpoint/2010/main" val="29735645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Program Files\Common Files\Microsoft Shared\Clipart\cagcat50\an02542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0773" y="3410527"/>
            <a:ext cx="1670971" cy="161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C:\Program Files\Common Files\Microsoft Shared\Clipart\cagcat50\na00864_.wmf"/>
          <p:cNvPicPr>
            <a:picLocks noChangeAspect="1" noChangeArrowheads="1"/>
          </p:cNvPicPr>
          <p:nvPr/>
        </p:nvPicPr>
        <p:blipFill>
          <a:blip r:embed="rId4" cstate="print">
            <a:lum bright="40000" contrast="-20000"/>
            <a:extLst>
              <a:ext uri="{28A0092B-C50C-407E-A947-70E740481C1C}">
                <a14:useLocalDpi xmlns:a14="http://schemas.microsoft.com/office/drawing/2010/main" val="0"/>
              </a:ext>
            </a:extLst>
          </a:blip>
          <a:srcRect/>
          <a:stretch>
            <a:fillRect/>
          </a:stretch>
        </p:blipFill>
        <p:spPr bwMode="auto">
          <a:xfrm>
            <a:off x="7042973" y="1467293"/>
            <a:ext cx="1915596" cy="165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Rectangle 4"/>
          <p:cNvSpPr>
            <a:spLocks noGrp="1" noChangeArrowheads="1"/>
          </p:cNvSpPr>
          <p:nvPr>
            <p:ph type="title"/>
          </p:nvPr>
        </p:nvSpPr>
        <p:spPr>
          <a:xfrm>
            <a:off x="578562" y="227409"/>
            <a:ext cx="8019028" cy="1021527"/>
          </a:xfrm>
        </p:spPr>
        <p:txBody>
          <a:bodyPr>
            <a:normAutofit/>
          </a:bodyPr>
          <a:lstStyle/>
          <a:p>
            <a:pPr algn="ctr" eaLnBrk="1" hangingPunct="1">
              <a:defRPr/>
            </a:pPr>
            <a:r>
              <a:rPr lang="en-US" altLang="en-US" sz="3200" b="1" dirty="0">
                <a:solidFill>
                  <a:schemeClr val="accent1"/>
                </a:solidFill>
                <a:effectLst>
                  <a:outerShdw blurRad="38100" dist="38100" dir="2700000" algn="tl">
                    <a:srgbClr val="000000"/>
                  </a:outerShdw>
                </a:effectLst>
              </a:rPr>
              <a:t>Sources of Naturally Occurring Organic Material in Surface Water</a:t>
            </a:r>
          </a:p>
        </p:txBody>
      </p:sp>
      <p:sp>
        <p:nvSpPr>
          <p:cNvPr id="228357" name="Rectangle 5"/>
          <p:cNvSpPr>
            <a:spLocks noGrp="1" noChangeArrowheads="1"/>
          </p:cNvSpPr>
          <p:nvPr>
            <p:ph idx="1"/>
          </p:nvPr>
        </p:nvSpPr>
        <p:spPr>
          <a:xfrm>
            <a:off x="531628" y="1495313"/>
            <a:ext cx="6638605" cy="3512622"/>
          </a:xfrm>
        </p:spPr>
        <p:txBody>
          <a:bodyPr>
            <a:normAutofit/>
          </a:bodyPr>
          <a:lstStyle/>
          <a:p>
            <a:pPr marL="0" indent="0" eaLnBrk="1" hangingPunct="1">
              <a:lnSpc>
                <a:spcPct val="100000"/>
              </a:lnSpc>
              <a:spcBef>
                <a:spcPts val="0"/>
              </a:spcBef>
              <a:spcAft>
                <a:spcPts val="600"/>
              </a:spcAft>
              <a:buNone/>
              <a:defRPr/>
            </a:pPr>
            <a:r>
              <a:rPr lang="en-US" altLang="en-US" sz="2400" b="1" dirty="0">
                <a:solidFill>
                  <a:schemeClr val="accent1"/>
                </a:solidFill>
                <a:effectLst>
                  <a:outerShdw blurRad="38100" dist="38100" dir="2700000" algn="tl">
                    <a:srgbClr val="000000"/>
                  </a:outerShdw>
                </a:effectLst>
                <a:latin typeface="Calibri" panose="020F0502020204030204" pitchFamily="34" charset="0"/>
              </a:rPr>
              <a:t>Rain Events</a:t>
            </a:r>
            <a:r>
              <a:rPr lang="en-US" altLang="en-US" sz="2400" dirty="0">
                <a:solidFill>
                  <a:schemeClr val="accent1"/>
                </a:solidFill>
                <a:effectLst>
                  <a:outerShdw blurRad="38100" dist="38100" dir="2700000" algn="tl">
                    <a:srgbClr val="000000"/>
                  </a:outerShdw>
                </a:effectLst>
                <a:latin typeface="Calibri" panose="020F0502020204030204" pitchFamily="34" charset="0"/>
              </a:rPr>
              <a:t> </a:t>
            </a:r>
            <a:r>
              <a:rPr lang="en-US" altLang="en-US" sz="2400" dirty="0">
                <a:solidFill>
                  <a:srgbClr val="FFFFFF"/>
                </a:solidFill>
                <a:effectLst>
                  <a:outerShdw blurRad="38100" dist="38100" dir="2700000" algn="tl">
                    <a:srgbClr val="000000"/>
                  </a:outerShdw>
                </a:effectLst>
                <a:latin typeface="Calibri" panose="020F0502020204030204" pitchFamily="34" charset="0"/>
              </a:rPr>
              <a:t>wash organic matter into receiving body - surface water</a:t>
            </a:r>
          </a:p>
          <a:p>
            <a:pPr marL="627063" lvl="1" indent="-284163" eaLnBrk="1" hangingPunct="1">
              <a:lnSpc>
                <a:spcPct val="100000"/>
              </a:lnSpc>
              <a:spcBef>
                <a:spcPts val="0"/>
              </a:spcBef>
              <a:spcAft>
                <a:spcPts val="600"/>
              </a:spcAft>
              <a:buSzPct val="80000"/>
              <a:buFont typeface="Wingdings" panose="05000000000000000000" pitchFamily="2" charset="2"/>
              <a:buChar char="ü"/>
              <a:defRPr/>
            </a:pPr>
            <a:r>
              <a:rPr lang="en-US" altLang="en-US" sz="2000" dirty="0">
                <a:solidFill>
                  <a:srgbClr val="FFFFFF"/>
                </a:solidFill>
                <a:effectLst>
                  <a:outerShdw blurRad="38100" dist="38100" dir="2700000" algn="tl">
                    <a:srgbClr val="000000"/>
                  </a:outerShdw>
                </a:effectLst>
              </a:rPr>
              <a:t>Hydro</a:t>
            </a:r>
            <a:r>
              <a:rPr lang="en-US" altLang="en-US" sz="2000" u="sng" dirty="0">
                <a:solidFill>
                  <a:srgbClr val="FFFFFF"/>
                </a:solidFill>
                <a:effectLst>
                  <a:outerShdw blurRad="38100" dist="38100" dir="2700000" algn="tl">
                    <a:srgbClr val="000000"/>
                  </a:outerShdw>
                </a:effectLst>
              </a:rPr>
              <a:t>philic</a:t>
            </a:r>
            <a:r>
              <a:rPr lang="en-US" altLang="en-US" sz="2000" dirty="0">
                <a:solidFill>
                  <a:srgbClr val="FFFFFF"/>
                </a:solidFill>
                <a:effectLst>
                  <a:outerShdw blurRad="38100" dist="38100" dir="2700000" algn="tl">
                    <a:srgbClr val="000000"/>
                  </a:outerShdw>
                </a:effectLst>
              </a:rPr>
              <a:t> </a:t>
            </a:r>
          </a:p>
          <a:p>
            <a:pPr marL="627063" lvl="1" indent="-284163" eaLnBrk="1" hangingPunct="1">
              <a:lnSpc>
                <a:spcPct val="100000"/>
              </a:lnSpc>
              <a:spcBef>
                <a:spcPts val="0"/>
              </a:spcBef>
              <a:spcAft>
                <a:spcPts val="600"/>
              </a:spcAft>
              <a:buSzPct val="80000"/>
              <a:buFont typeface="Wingdings" panose="05000000000000000000" pitchFamily="2" charset="2"/>
              <a:buChar char="ü"/>
              <a:defRPr/>
            </a:pPr>
            <a:r>
              <a:rPr lang="en-US" altLang="en-US" sz="2000" dirty="0">
                <a:solidFill>
                  <a:srgbClr val="FFFFFF"/>
                </a:solidFill>
                <a:effectLst>
                  <a:outerShdw blurRad="38100" dist="38100" dir="2700000" algn="tl">
                    <a:srgbClr val="000000"/>
                  </a:outerShdw>
                </a:effectLst>
              </a:rPr>
              <a:t>Dissolved organic matter</a:t>
            </a:r>
          </a:p>
          <a:p>
            <a:pPr marL="627063" lvl="1" indent="-284163" eaLnBrk="1" hangingPunct="1">
              <a:lnSpc>
                <a:spcPct val="100000"/>
              </a:lnSpc>
              <a:spcBef>
                <a:spcPts val="0"/>
              </a:spcBef>
              <a:spcAft>
                <a:spcPts val="1200"/>
              </a:spcAft>
              <a:buSzPct val="80000"/>
              <a:buFont typeface="Wingdings" panose="05000000000000000000" pitchFamily="2" charset="2"/>
              <a:buChar char="ü"/>
              <a:defRPr/>
            </a:pPr>
            <a:r>
              <a:rPr lang="en-US" altLang="en-US" sz="2000" dirty="0">
                <a:solidFill>
                  <a:srgbClr val="FFFFFF"/>
                </a:solidFill>
                <a:effectLst>
                  <a:outerShdw blurRad="38100" dist="38100" dir="2700000" algn="tl">
                    <a:srgbClr val="000000"/>
                  </a:outerShdw>
                </a:effectLst>
              </a:rPr>
              <a:t>Water can pass thru soil into </a:t>
            </a:r>
            <a:r>
              <a:rPr lang="en-US" altLang="en-US" sz="2000" b="1" dirty="0">
                <a:solidFill>
                  <a:schemeClr val="accent1"/>
                </a:solidFill>
                <a:effectLst>
                  <a:outerShdw blurRad="38100" dist="38100" dir="2700000" algn="tl">
                    <a:srgbClr val="000000"/>
                  </a:outerShdw>
                </a:effectLst>
              </a:rPr>
              <a:t>Ground Waters</a:t>
            </a:r>
            <a:endParaRPr lang="en-US" altLang="en-US" sz="2000" dirty="0">
              <a:solidFill>
                <a:srgbClr val="FFFFFF"/>
              </a:solidFill>
              <a:effectLst>
                <a:outerShdw blurRad="38100" dist="38100" dir="2700000" algn="tl">
                  <a:srgbClr val="000000"/>
                </a:outerShdw>
              </a:effectLst>
            </a:endParaRPr>
          </a:p>
          <a:p>
            <a:pPr marL="0" indent="0" eaLnBrk="1" hangingPunct="1">
              <a:lnSpc>
                <a:spcPct val="100000"/>
              </a:lnSpc>
              <a:spcBef>
                <a:spcPts val="0"/>
              </a:spcBef>
              <a:spcAft>
                <a:spcPts val="600"/>
              </a:spcAft>
              <a:buNone/>
              <a:defRPr/>
            </a:pPr>
            <a:r>
              <a:rPr lang="en-US" altLang="en-US" sz="2400" b="1" dirty="0">
                <a:solidFill>
                  <a:schemeClr val="accent1"/>
                </a:solidFill>
                <a:effectLst>
                  <a:outerShdw blurRad="38100" dist="38100" dir="2700000" algn="tl">
                    <a:srgbClr val="000000"/>
                  </a:outerShdw>
                </a:effectLst>
                <a:latin typeface="Calibri" panose="020F0502020204030204" pitchFamily="34" charset="0"/>
              </a:rPr>
              <a:t>Algae Blooms</a:t>
            </a:r>
            <a:r>
              <a:rPr lang="en-US" altLang="en-US" sz="2400" dirty="0">
                <a:solidFill>
                  <a:schemeClr val="accent1"/>
                </a:solidFill>
                <a:effectLst>
                  <a:outerShdw blurRad="38100" dist="38100" dir="2700000" algn="tl">
                    <a:srgbClr val="000000"/>
                  </a:outerShdw>
                </a:effectLst>
                <a:latin typeface="Calibri" panose="020F0502020204030204" pitchFamily="34" charset="0"/>
              </a:rPr>
              <a:t> </a:t>
            </a:r>
            <a:r>
              <a:rPr lang="en-US" altLang="en-US" sz="2400" dirty="0">
                <a:solidFill>
                  <a:srgbClr val="FFFFFF"/>
                </a:solidFill>
                <a:effectLst>
                  <a:outerShdw blurRad="38100" dist="38100" dir="2700000" algn="tl">
                    <a:srgbClr val="000000"/>
                  </a:outerShdw>
                </a:effectLst>
                <a:latin typeface="Calibri" panose="020F0502020204030204" pitchFamily="34" charset="0"/>
              </a:rPr>
              <a:t>are an example of organic material that is suspended or insoluble in water, hydro</a:t>
            </a:r>
            <a:r>
              <a:rPr lang="en-US" altLang="en-US" sz="2400" u="sng" dirty="0">
                <a:solidFill>
                  <a:srgbClr val="FFFFFF"/>
                </a:solidFill>
                <a:effectLst>
                  <a:outerShdw blurRad="38100" dist="38100" dir="2700000" algn="tl">
                    <a:srgbClr val="000000"/>
                  </a:outerShdw>
                </a:effectLst>
                <a:latin typeface="Calibri" panose="020F0502020204030204" pitchFamily="34" charset="0"/>
              </a:rPr>
              <a:t>phobic</a:t>
            </a:r>
            <a:endParaRPr lang="en-US" altLang="en-US" sz="2400" dirty="0">
              <a:solidFill>
                <a:srgbClr val="FFFFFF"/>
              </a:solidFill>
              <a:effectLst>
                <a:outerShdw blurRad="38100" dist="38100" dir="2700000" algn="tl">
                  <a:srgbClr val="000000"/>
                </a:outerShdw>
              </a:effectLst>
              <a:latin typeface="Calibri" panose="020F0502020204030204" pitchFamily="34" charset="0"/>
            </a:endParaRPr>
          </a:p>
          <a:p>
            <a:pPr marL="627063" lvl="1" indent="-284163">
              <a:lnSpc>
                <a:spcPct val="100000"/>
              </a:lnSpc>
              <a:spcBef>
                <a:spcPts val="0"/>
              </a:spcBef>
              <a:spcAft>
                <a:spcPts val="600"/>
              </a:spcAft>
              <a:buSzPct val="80000"/>
              <a:buFont typeface="Wingdings" panose="05000000000000000000" pitchFamily="2" charset="2"/>
              <a:buChar char="ü"/>
              <a:defRPr/>
            </a:pPr>
            <a:r>
              <a:rPr lang="en-US" altLang="en-US" sz="2000" dirty="0">
                <a:solidFill>
                  <a:srgbClr val="FFFFFF"/>
                </a:solidFill>
                <a:effectLst>
                  <a:outerShdw blurRad="38100" dist="38100" dir="2700000" algn="tl">
                    <a:srgbClr val="000000"/>
                  </a:outerShdw>
                </a:effectLst>
              </a:rPr>
              <a:t>Particulates easily removed by treatment</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a:t>
            </a:fld>
            <a:endParaRPr lang="en-US" altLang="en-US"/>
          </a:p>
        </p:txBody>
      </p:sp>
    </p:spTree>
    <p:extLst>
      <p:ext uri="{BB962C8B-B14F-4D97-AF65-F5344CB8AC3E}">
        <p14:creationId xmlns:p14="http://schemas.microsoft.com/office/powerpoint/2010/main" val="12064010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5" name="Content Placeholder 3"/>
          <p:cNvPicPr>
            <a:picLocks noChangeAspect="1"/>
          </p:cNvPicPr>
          <p:nvPr/>
        </p:nvPicPr>
        <p:blipFill rotWithShape="1">
          <a:blip r:embed="rId3"/>
          <a:srcRect l="38622" t="1837" r="2597" b="2449"/>
          <a:stretch/>
        </p:blipFill>
        <p:spPr>
          <a:xfrm>
            <a:off x="523030" y="168296"/>
            <a:ext cx="3659851" cy="4846320"/>
          </a:xfrm>
          <a:prstGeom prst="rect">
            <a:avLst/>
          </a:prstGeom>
          <a:ln>
            <a:solidFill>
              <a:schemeClr val="tx1"/>
            </a:solidFill>
          </a:ln>
        </p:spPr>
      </p:pic>
      <p:pic>
        <p:nvPicPr>
          <p:cNvPr id="6" name="Picture 5"/>
          <p:cNvPicPr>
            <a:picLocks noChangeAspect="1"/>
          </p:cNvPicPr>
          <p:nvPr/>
        </p:nvPicPr>
        <p:blipFill rotWithShape="1">
          <a:blip r:embed="rId4"/>
          <a:srcRect l="1761" t="1653" r="2942" b="2626"/>
          <a:stretch/>
        </p:blipFill>
        <p:spPr>
          <a:xfrm>
            <a:off x="4729109" y="161362"/>
            <a:ext cx="3736071" cy="4846320"/>
          </a:xfrm>
          <a:prstGeom prst="rect">
            <a:avLst/>
          </a:prstGeom>
          <a:ln>
            <a:solidFill>
              <a:schemeClr val="tx1"/>
            </a:solidFill>
          </a:ln>
        </p:spPr>
      </p:pic>
      <p:sp>
        <p:nvSpPr>
          <p:cNvPr id="8"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60</a:t>
            </a:fld>
            <a:endParaRPr lang="en-US" altLang="en-US" dirty="0"/>
          </a:p>
        </p:txBody>
      </p:sp>
    </p:spTree>
    <p:extLst>
      <p:ext uri="{BB962C8B-B14F-4D97-AF65-F5344CB8AC3E}">
        <p14:creationId xmlns:p14="http://schemas.microsoft.com/office/powerpoint/2010/main" val="29783471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944" y="209551"/>
            <a:ext cx="7915162" cy="823184"/>
          </a:xfrm>
        </p:spPr>
        <p:txBody>
          <a:bodyPr/>
          <a:lstStyle/>
          <a:p>
            <a:pPr algn="ctr"/>
            <a:r>
              <a:rPr lang="en-US" sz="3600" b="1" dirty="0">
                <a:solidFill>
                  <a:schemeClr val="accent1"/>
                </a:solidFill>
                <a:effectLst>
                  <a:outerShdw blurRad="38100" dist="38100" dir="2700000" algn="tl">
                    <a:srgbClr val="000000">
                      <a:alpha val="43137"/>
                    </a:srgbClr>
                  </a:outerShdw>
                </a:effectLst>
                <a:sym typeface="Calibri"/>
              </a:rPr>
              <a:t>AP Oxidation Costs</a:t>
            </a:r>
            <a:endParaRPr lang="en-US" b="1" dirty="0">
              <a:solidFill>
                <a:schemeClr val="accent1"/>
              </a:solidFill>
              <a:effectLst>
                <a:outerShdw blurRad="38100" dist="38100" dir="2700000" algn="tl">
                  <a:srgbClr val="000000">
                    <a:alpha val="43137"/>
                  </a:srgbClr>
                </a:outerShdw>
              </a:effectLst>
            </a:endParaRPr>
          </a:p>
        </p:txBody>
      </p:sp>
      <p:sp>
        <p:nvSpPr>
          <p:cNvPr id="6" name="Text Placeholder 5"/>
          <p:cNvSpPr>
            <a:spLocks noGrp="1"/>
          </p:cNvSpPr>
          <p:nvPr>
            <p:ph idx="1"/>
          </p:nvPr>
        </p:nvSpPr>
        <p:spPr>
          <a:xfrm>
            <a:off x="914400" y="1229369"/>
            <a:ext cx="7773976" cy="3611571"/>
          </a:xfrm>
        </p:spPr>
        <p:txBody>
          <a:bodyPr>
            <a:normAutofit/>
          </a:bodyPr>
          <a:lstStyle/>
          <a:p>
            <a:pPr marL="0" indent="0">
              <a:buNone/>
            </a:pPr>
            <a:r>
              <a:rPr lang="en-US" sz="2800" dirty="0">
                <a:solidFill>
                  <a:schemeClr val="tx1"/>
                </a:solidFill>
              </a:rPr>
              <a:t>NSF Std. 60</a:t>
            </a:r>
          </a:p>
          <a:p>
            <a:pPr marL="0" indent="0">
              <a:buNone/>
            </a:pPr>
            <a:r>
              <a:rPr lang="en-US" sz="2800" dirty="0">
                <a:solidFill>
                  <a:schemeClr val="tx1"/>
                </a:solidFill>
              </a:rPr>
              <a:t>Installed Costs about </a:t>
            </a:r>
            <a:r>
              <a:rPr lang="en-US" sz="2800" b="1" dirty="0">
                <a:solidFill>
                  <a:schemeClr val="accent1"/>
                </a:solidFill>
              </a:rPr>
              <a:t>$3.65 / 1,000 gal</a:t>
            </a:r>
            <a:r>
              <a:rPr lang="en-US" sz="2800" b="1" dirty="0">
                <a:solidFill>
                  <a:schemeClr val="tx1"/>
                </a:solidFill>
              </a:rPr>
              <a:t> </a:t>
            </a:r>
            <a:r>
              <a:rPr lang="en-US" sz="2800" dirty="0">
                <a:solidFill>
                  <a:schemeClr val="tx1"/>
                </a:solidFill>
              </a:rPr>
              <a:t>treated </a:t>
            </a:r>
          </a:p>
          <a:p>
            <a:pPr marL="0" indent="0">
              <a:buNone/>
            </a:pPr>
            <a:r>
              <a:rPr lang="en-US" sz="2800" dirty="0">
                <a:solidFill>
                  <a:schemeClr val="tx1"/>
                </a:solidFill>
              </a:rPr>
              <a:t>Treatment cost is about </a:t>
            </a:r>
            <a:r>
              <a:rPr lang="en-US" sz="2800" b="1" dirty="0">
                <a:solidFill>
                  <a:schemeClr val="accent1"/>
                </a:solidFill>
              </a:rPr>
              <a:t>53</a:t>
            </a:r>
            <a:r>
              <a:rPr lang="en-US" sz="2800" b="1" dirty="0">
                <a:solidFill>
                  <a:schemeClr val="accent1"/>
                </a:solidFill>
                <a:cs typeface="Andalus" panose="02020603050405020304" pitchFamily="18" charset="-78"/>
              </a:rPr>
              <a:t>¢</a:t>
            </a:r>
            <a:r>
              <a:rPr lang="en-US" sz="2800" b="1" dirty="0">
                <a:solidFill>
                  <a:schemeClr val="accent1"/>
                </a:solidFill>
              </a:rPr>
              <a:t> / 1,000 gal</a:t>
            </a:r>
            <a:r>
              <a:rPr lang="en-US" sz="2800" b="1" dirty="0">
                <a:solidFill>
                  <a:schemeClr val="tx1"/>
                </a:solidFill>
              </a:rPr>
              <a:t> </a:t>
            </a:r>
            <a:r>
              <a:rPr lang="en-US" sz="2800" dirty="0">
                <a:solidFill>
                  <a:schemeClr val="tx1"/>
                </a:solidFill>
              </a:rPr>
              <a:t>treated </a:t>
            </a:r>
          </a:p>
          <a:p>
            <a:pPr marL="0" indent="0">
              <a:buNone/>
            </a:pPr>
            <a:r>
              <a:rPr lang="en-US" sz="2800" dirty="0">
                <a:solidFill>
                  <a:schemeClr val="tx1"/>
                </a:solidFill>
              </a:rPr>
              <a:t>Much more effective than GAC</a:t>
            </a:r>
          </a:p>
          <a:p>
            <a:pPr marL="342900" lvl="1" indent="0">
              <a:buNone/>
            </a:pPr>
            <a:r>
              <a:rPr lang="en-US" sz="2400" dirty="0">
                <a:solidFill>
                  <a:schemeClr val="tx1"/>
                </a:solidFill>
              </a:rPr>
              <a:t>More costly than GAC</a:t>
            </a:r>
          </a:p>
          <a:p>
            <a:pPr marL="0" indent="0">
              <a:buNone/>
            </a:pPr>
            <a:r>
              <a:rPr lang="en-US" sz="2800" dirty="0">
                <a:solidFill>
                  <a:schemeClr val="tx1"/>
                </a:solidFill>
              </a:rPr>
              <a:t>Soon to be testing media life</a:t>
            </a:r>
          </a:p>
          <a:p>
            <a:pPr marL="342900" lvl="1" indent="0">
              <a:buNone/>
            </a:pPr>
            <a:r>
              <a:rPr lang="en-US" sz="2400" dirty="0">
                <a:solidFill>
                  <a:schemeClr val="tx1"/>
                </a:solidFill>
              </a:rPr>
              <a:t>Hoping that it lasts 4 to 6 longer than GAC medias </a:t>
            </a: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61</a:t>
            </a:fld>
            <a:endParaRPr lang="en-US" altLang="en-US" dirty="0"/>
          </a:p>
        </p:txBody>
      </p:sp>
    </p:spTree>
    <p:extLst>
      <p:ext uri="{BB962C8B-B14F-4D97-AF65-F5344CB8AC3E}">
        <p14:creationId xmlns:p14="http://schemas.microsoft.com/office/powerpoint/2010/main" val="21214240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3185" y="209550"/>
            <a:ext cx="8003690" cy="973791"/>
          </a:xfrm>
        </p:spPr>
        <p:txBody>
          <a:bodyPr>
            <a:normAutofit/>
          </a:bodyPr>
          <a:lstStyle/>
          <a:p>
            <a:pPr algn="ctr"/>
            <a:r>
              <a:rPr lang="en-US" sz="3600" b="1" dirty="0" err="1">
                <a:solidFill>
                  <a:schemeClr val="accent1"/>
                </a:solidFill>
              </a:rPr>
              <a:t>ElectroCoagulation</a:t>
            </a:r>
            <a:br>
              <a:rPr lang="en-US" sz="3600" b="1" dirty="0">
                <a:solidFill>
                  <a:schemeClr val="accent1"/>
                </a:solidFill>
                <a:effectLst>
                  <a:outerShdw blurRad="38100" dist="38100" dir="2700000" algn="tl">
                    <a:srgbClr val="000000">
                      <a:alpha val="43137"/>
                    </a:srgbClr>
                  </a:outerShdw>
                </a:effectLst>
              </a:rPr>
            </a:br>
            <a:r>
              <a:rPr lang="en-US" sz="1800" b="1" dirty="0">
                <a:solidFill>
                  <a:schemeClr val="accent1"/>
                </a:solidFill>
              </a:rPr>
              <a:t>Gerber Pumps International, Inc. </a:t>
            </a:r>
            <a:endParaRPr lang="en-US" b="1" dirty="0">
              <a:solidFill>
                <a:schemeClr val="accent1"/>
              </a:solidFill>
              <a:effectLst>
                <a:outerShdw blurRad="38100" dist="38100" dir="2700000" algn="tl">
                  <a:srgbClr val="000000">
                    <a:alpha val="43137"/>
                  </a:srgbClr>
                </a:outerShdw>
              </a:effectLst>
            </a:endParaRPr>
          </a:p>
        </p:txBody>
      </p:sp>
      <p:sp>
        <p:nvSpPr>
          <p:cNvPr id="6" name="Text Placeholder 5"/>
          <p:cNvSpPr>
            <a:spLocks noGrp="1"/>
          </p:cNvSpPr>
          <p:nvPr>
            <p:ph idx="1"/>
          </p:nvPr>
        </p:nvSpPr>
        <p:spPr>
          <a:xfrm>
            <a:off x="2943615" y="1315676"/>
            <a:ext cx="5873971" cy="3318954"/>
          </a:xfrm>
        </p:spPr>
        <p:txBody>
          <a:bodyPr>
            <a:normAutofit/>
          </a:bodyPr>
          <a:lstStyle/>
          <a:p>
            <a:pPr marL="0" indent="0">
              <a:lnSpc>
                <a:spcPct val="120000"/>
              </a:lnSpc>
              <a:spcBef>
                <a:spcPts val="0"/>
              </a:spcBef>
              <a:spcAft>
                <a:spcPts val="600"/>
              </a:spcAft>
              <a:buNone/>
            </a:pPr>
            <a:r>
              <a:rPr lang="en-US" sz="2400" dirty="0">
                <a:solidFill>
                  <a:schemeClr val="tx1"/>
                </a:solidFill>
              </a:rPr>
              <a:t>Passing electrical current through water, to attract salt ions on one plate and anions to another.</a:t>
            </a:r>
          </a:p>
          <a:p>
            <a:pPr marL="287338" indent="-287338">
              <a:lnSpc>
                <a:spcPct val="120000"/>
              </a:lnSpc>
              <a:spcBef>
                <a:spcPts val="0"/>
              </a:spcBef>
              <a:spcAft>
                <a:spcPts val="600"/>
              </a:spcAft>
            </a:pPr>
            <a:r>
              <a:rPr lang="en-US" sz="2400" dirty="0">
                <a:solidFill>
                  <a:schemeClr val="tx1"/>
                </a:solidFill>
              </a:rPr>
              <a:t>effective removal of contaminants</a:t>
            </a:r>
          </a:p>
          <a:p>
            <a:pPr marL="0" indent="0">
              <a:lnSpc>
                <a:spcPct val="120000"/>
              </a:lnSpc>
              <a:spcBef>
                <a:spcPts val="0"/>
              </a:spcBef>
              <a:spcAft>
                <a:spcPts val="600"/>
              </a:spcAft>
              <a:buNone/>
            </a:pPr>
            <a:endParaRPr lang="en-US" sz="2000" dirty="0">
              <a:solidFill>
                <a:schemeClr val="tx1"/>
              </a:solidFill>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62</a:t>
            </a:fld>
            <a:endParaRPr lang="en-US" altLang="en-US"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0604"/>
          <a:stretch/>
        </p:blipFill>
        <p:spPr>
          <a:xfrm>
            <a:off x="263047" y="1367434"/>
            <a:ext cx="2569733" cy="3317299"/>
          </a:xfrm>
          <a:prstGeom prst="rect">
            <a:avLst/>
          </a:prstGeom>
        </p:spPr>
      </p:pic>
    </p:spTree>
    <p:extLst>
      <p:ext uri="{BB962C8B-B14F-4D97-AF65-F5344CB8AC3E}">
        <p14:creationId xmlns:p14="http://schemas.microsoft.com/office/powerpoint/2010/main" val="11588543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1692" y="209550"/>
            <a:ext cx="8265183" cy="973791"/>
          </a:xfrm>
        </p:spPr>
        <p:txBody>
          <a:bodyPr>
            <a:normAutofit/>
          </a:bodyPr>
          <a:lstStyle/>
          <a:p>
            <a:pPr algn="ctr"/>
            <a:r>
              <a:rPr lang="en-US" sz="3600" b="1" dirty="0" err="1">
                <a:solidFill>
                  <a:schemeClr val="accent1"/>
                </a:solidFill>
              </a:rPr>
              <a:t>ElectroCoagulation</a:t>
            </a:r>
            <a:br>
              <a:rPr lang="en-US" sz="3600" b="1" dirty="0">
                <a:solidFill>
                  <a:schemeClr val="accent1"/>
                </a:solidFill>
                <a:effectLst>
                  <a:outerShdw blurRad="38100" dist="38100" dir="2700000" algn="tl">
                    <a:srgbClr val="000000">
                      <a:alpha val="43137"/>
                    </a:srgbClr>
                  </a:outerShdw>
                </a:effectLst>
              </a:rPr>
            </a:br>
            <a:r>
              <a:rPr lang="en-US" sz="1800" b="1" dirty="0">
                <a:solidFill>
                  <a:schemeClr val="accent1"/>
                </a:solidFill>
              </a:rPr>
              <a:t>Gerber Pumps International, Inc. </a:t>
            </a:r>
            <a:endParaRPr lang="en-US" b="1" dirty="0">
              <a:solidFill>
                <a:schemeClr val="accent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63</a:t>
            </a:fld>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59" y="178558"/>
            <a:ext cx="6397540" cy="4792027"/>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41140703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3185" y="209550"/>
            <a:ext cx="8003690" cy="973791"/>
          </a:xfrm>
        </p:spPr>
        <p:txBody>
          <a:bodyPr>
            <a:normAutofit/>
          </a:bodyPr>
          <a:lstStyle/>
          <a:p>
            <a:pPr algn="ctr"/>
            <a:r>
              <a:rPr lang="en-US" sz="3600" b="1" dirty="0" err="1">
                <a:solidFill>
                  <a:schemeClr val="accent1"/>
                </a:solidFill>
              </a:rPr>
              <a:t>ElectroCoagulation</a:t>
            </a:r>
            <a:br>
              <a:rPr lang="en-US" sz="3600" b="1" dirty="0">
                <a:solidFill>
                  <a:schemeClr val="accent1"/>
                </a:solidFill>
                <a:effectLst>
                  <a:outerShdw blurRad="38100" dist="38100" dir="2700000" algn="tl">
                    <a:srgbClr val="000000">
                      <a:alpha val="43137"/>
                    </a:srgbClr>
                  </a:outerShdw>
                </a:effectLst>
              </a:rPr>
            </a:br>
            <a:r>
              <a:rPr lang="en-US" sz="1800" b="1" dirty="0">
                <a:solidFill>
                  <a:schemeClr val="accent1"/>
                </a:solidFill>
              </a:rPr>
              <a:t>Gerber Pumps International, Inc. </a:t>
            </a:r>
            <a:endParaRPr lang="en-US" b="1" dirty="0">
              <a:solidFill>
                <a:schemeClr val="accent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64</a:t>
            </a:fld>
            <a:endParaRPr lang="en-US" altLang="en-US" dirty="0"/>
          </a:p>
        </p:txBody>
      </p:sp>
      <p:pic>
        <p:nvPicPr>
          <p:cNvPr id="3" name="Picture 2"/>
          <p:cNvPicPr>
            <a:picLocks noChangeAspect="1"/>
          </p:cNvPicPr>
          <p:nvPr/>
        </p:nvPicPr>
        <p:blipFill>
          <a:blip r:embed="rId2"/>
          <a:stretch>
            <a:fillRect/>
          </a:stretch>
        </p:blipFill>
        <p:spPr>
          <a:xfrm>
            <a:off x="1138783" y="0"/>
            <a:ext cx="6942476" cy="5143500"/>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7692508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3185" y="209550"/>
            <a:ext cx="8003690" cy="973791"/>
          </a:xfrm>
        </p:spPr>
        <p:txBody>
          <a:bodyPr>
            <a:normAutofit/>
          </a:bodyPr>
          <a:lstStyle/>
          <a:p>
            <a:pPr algn="ctr"/>
            <a:r>
              <a:rPr lang="en-US" sz="3600" b="1" dirty="0" err="1">
                <a:solidFill>
                  <a:schemeClr val="accent1"/>
                </a:solidFill>
              </a:rPr>
              <a:t>ElectroCoagulation</a:t>
            </a:r>
            <a:br>
              <a:rPr lang="en-US" sz="3600" b="1" dirty="0">
                <a:solidFill>
                  <a:schemeClr val="accent1"/>
                </a:solidFill>
                <a:effectLst>
                  <a:outerShdw blurRad="38100" dist="38100" dir="2700000" algn="tl">
                    <a:srgbClr val="000000">
                      <a:alpha val="43137"/>
                    </a:srgbClr>
                  </a:outerShdw>
                </a:effectLst>
              </a:rPr>
            </a:br>
            <a:r>
              <a:rPr lang="en-US" sz="1800" b="1" dirty="0">
                <a:solidFill>
                  <a:schemeClr val="accent1"/>
                </a:solidFill>
              </a:rPr>
              <a:t>Gerber Pumps International, Inc. </a:t>
            </a:r>
            <a:endParaRPr lang="en-US" b="1" dirty="0">
              <a:solidFill>
                <a:schemeClr val="accent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65</a:t>
            </a:fld>
            <a:endParaRPr lang="en-US" altLang="en-US" dirty="0"/>
          </a:p>
        </p:txBody>
      </p:sp>
      <p:sp>
        <p:nvSpPr>
          <p:cNvPr id="4" name="Content Placeholder 3"/>
          <p:cNvSpPr>
            <a:spLocks noGrp="1"/>
          </p:cNvSpPr>
          <p:nvPr>
            <p:ph idx="1"/>
          </p:nvPr>
        </p:nvSpPr>
        <p:spPr>
          <a:xfrm>
            <a:off x="2678654" y="1602889"/>
            <a:ext cx="3629524" cy="3298775"/>
          </a:xfrm>
        </p:spPr>
        <p:txBody>
          <a:bodyPr>
            <a:normAutofit fontScale="85000" lnSpcReduction="20000"/>
          </a:bodyPr>
          <a:lstStyle/>
          <a:p>
            <a:pPr>
              <a:lnSpc>
                <a:spcPct val="120000"/>
              </a:lnSpc>
              <a:spcBef>
                <a:spcPts val="0"/>
              </a:spcBef>
              <a:spcAft>
                <a:spcPts val="600"/>
              </a:spcAft>
            </a:pPr>
            <a:r>
              <a:rPr lang="en-US" sz="2000" dirty="0"/>
              <a:t>1.5 gpm unit $8,500 / month</a:t>
            </a:r>
          </a:p>
          <a:p>
            <a:pPr>
              <a:lnSpc>
                <a:spcPct val="120000"/>
              </a:lnSpc>
              <a:spcBef>
                <a:spcPts val="0"/>
              </a:spcBef>
              <a:spcAft>
                <a:spcPts val="600"/>
              </a:spcAft>
            </a:pPr>
            <a:r>
              <a:rPr lang="en-US" sz="2000" dirty="0"/>
              <a:t>10 gpm unit $15,000 / month </a:t>
            </a:r>
          </a:p>
          <a:p>
            <a:pPr>
              <a:lnSpc>
                <a:spcPct val="120000"/>
              </a:lnSpc>
              <a:spcBef>
                <a:spcPts val="0"/>
              </a:spcBef>
              <a:spcAft>
                <a:spcPts val="600"/>
              </a:spcAft>
            </a:pPr>
            <a:r>
              <a:rPr lang="en-US" sz="2000" dirty="0"/>
              <a:t>Technician/Engineering Support @ $1,000 / day</a:t>
            </a:r>
          </a:p>
          <a:p>
            <a:pPr marL="0" indent="0">
              <a:lnSpc>
                <a:spcPct val="120000"/>
              </a:lnSpc>
              <a:spcBef>
                <a:spcPts val="0"/>
              </a:spcBef>
              <a:spcAft>
                <a:spcPts val="600"/>
              </a:spcAft>
              <a:buNone/>
            </a:pPr>
            <a:r>
              <a:rPr lang="en-US" sz="2000" dirty="0"/>
              <a:t>O&amp;M costs </a:t>
            </a:r>
          </a:p>
          <a:p>
            <a:pPr>
              <a:lnSpc>
                <a:spcPct val="120000"/>
              </a:lnSpc>
              <a:spcBef>
                <a:spcPts val="0"/>
              </a:spcBef>
              <a:spcAft>
                <a:spcPts val="600"/>
              </a:spcAft>
            </a:pPr>
            <a:r>
              <a:rPr lang="en-US" sz="2000" dirty="0"/>
              <a:t>Energy costs: 2-7 kwh/1000 gal processed</a:t>
            </a:r>
          </a:p>
          <a:p>
            <a:pPr>
              <a:lnSpc>
                <a:spcPct val="120000"/>
              </a:lnSpc>
              <a:spcBef>
                <a:spcPts val="0"/>
              </a:spcBef>
              <a:spcAft>
                <a:spcPts val="600"/>
              </a:spcAft>
            </a:pPr>
            <a:r>
              <a:rPr lang="en-US" sz="2000" dirty="0"/>
              <a:t>Blade replacement: $0.04 -0.08/1000 gal</a:t>
            </a:r>
          </a:p>
          <a:p>
            <a:pPr>
              <a:lnSpc>
                <a:spcPct val="120000"/>
              </a:lnSpc>
              <a:spcBef>
                <a:spcPts val="0"/>
              </a:spcBef>
              <a:spcAft>
                <a:spcPts val="600"/>
              </a:spcAft>
            </a:pPr>
            <a:r>
              <a:rPr lang="en-US" sz="2000" dirty="0"/>
              <a:t>Typically $0.20 - $0.50/1000 gal</a:t>
            </a:r>
          </a:p>
          <a:p>
            <a:pPr>
              <a:lnSpc>
                <a:spcPct val="120000"/>
              </a:lnSpc>
              <a:spcBef>
                <a:spcPts val="0"/>
              </a:spcBef>
              <a:spcAft>
                <a:spcPts val="600"/>
              </a:spcAft>
            </a:pPr>
            <a:endParaRPr lang="en-US" sz="2000" dirty="0"/>
          </a:p>
        </p:txBody>
      </p:sp>
      <p:pic>
        <p:nvPicPr>
          <p:cNvPr id="8" name="Picture 7"/>
          <p:cNvPicPr>
            <a:picLocks noChangeAspect="1"/>
          </p:cNvPicPr>
          <p:nvPr/>
        </p:nvPicPr>
        <p:blipFill>
          <a:blip r:embed="rId2"/>
          <a:stretch>
            <a:fillRect/>
          </a:stretch>
        </p:blipFill>
        <p:spPr>
          <a:xfrm>
            <a:off x="222601" y="1581373"/>
            <a:ext cx="2475655" cy="3301179"/>
          </a:xfrm>
          <a:prstGeom prst="rect">
            <a:avLst/>
          </a:prstGeom>
        </p:spPr>
      </p:pic>
      <p:pic>
        <p:nvPicPr>
          <p:cNvPr id="9" name="Picture 8"/>
          <p:cNvPicPr>
            <a:picLocks noChangeAspect="1"/>
          </p:cNvPicPr>
          <p:nvPr/>
        </p:nvPicPr>
        <p:blipFill rotWithShape="1">
          <a:blip r:embed="rId3"/>
          <a:srcRect l="20945" r="17901"/>
          <a:stretch/>
        </p:blipFill>
        <p:spPr>
          <a:xfrm>
            <a:off x="6283845" y="1609183"/>
            <a:ext cx="2706021" cy="3301179"/>
          </a:xfrm>
          <a:prstGeom prst="rect">
            <a:avLst/>
          </a:prstGeom>
        </p:spPr>
      </p:pic>
    </p:spTree>
    <p:extLst>
      <p:ext uri="{BB962C8B-B14F-4D97-AF65-F5344CB8AC3E}">
        <p14:creationId xmlns:p14="http://schemas.microsoft.com/office/powerpoint/2010/main" val="13466339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72FDEA9F-CF7D-4530-974D-02B38225CBF7}"/>
              </a:ext>
            </a:extLst>
          </p:cNvPr>
          <p:cNvSpPr>
            <a:spLocks noGrp="1" noChangeArrowheads="1"/>
          </p:cNvSpPr>
          <p:nvPr>
            <p:ph type="title"/>
          </p:nvPr>
        </p:nvSpPr>
        <p:spPr>
          <a:xfrm>
            <a:off x="1257300" y="148829"/>
            <a:ext cx="6724650" cy="777603"/>
          </a:xfrm>
        </p:spPr>
        <p:txBody>
          <a:bodyPr>
            <a:normAutofit fontScale="90000"/>
          </a:bodyPr>
          <a:lstStyle/>
          <a:p>
            <a:pPr algn="ctr"/>
            <a:r>
              <a:rPr lang="en-US" altLang="en-US" b="1" dirty="0">
                <a:solidFill>
                  <a:schemeClr val="accent1"/>
                </a:solidFill>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rPr>
              <a:t>Reverse Osmosis ~ Nanofiltration</a:t>
            </a:r>
            <a:endParaRPr lang="en-US" altLang="en-US" dirty="0">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endParaRPr>
          </a:p>
        </p:txBody>
      </p:sp>
      <p:sp>
        <p:nvSpPr>
          <p:cNvPr id="115716" name="Rectangle 4">
            <a:extLst>
              <a:ext uri="{FF2B5EF4-FFF2-40B4-BE49-F238E27FC236}">
                <a16:creationId xmlns:a16="http://schemas.microsoft.com/office/drawing/2014/main" id="{9CAA9CA8-B0AA-4553-B620-8C1E8901619A}"/>
              </a:ext>
            </a:extLst>
          </p:cNvPr>
          <p:cNvSpPr>
            <a:spLocks noGrp="1" noChangeArrowheads="1"/>
          </p:cNvSpPr>
          <p:nvPr>
            <p:ph type="body" idx="1"/>
          </p:nvPr>
        </p:nvSpPr>
        <p:spPr>
          <a:xfrm>
            <a:off x="355997" y="926432"/>
            <a:ext cx="5034150" cy="3432572"/>
          </a:xfrm>
        </p:spPr>
        <p:txBody>
          <a:bodyPr>
            <a:normAutofit lnSpcReduction="10000"/>
          </a:bodyPr>
          <a:lstStyle/>
          <a:p>
            <a:pPr marL="0" indent="0">
              <a:lnSpc>
                <a:spcPct val="120000"/>
              </a:lnSpc>
              <a:buClr>
                <a:schemeClr val="tx1"/>
              </a:buClr>
              <a:buNone/>
            </a:pPr>
            <a:r>
              <a:rPr lang="en-US" altLang="en-US" sz="27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Suwannee </a:t>
            </a:r>
            <a:r>
              <a:rPr lang="en-US" altLang="en-US" sz="2700" b="1" dirty="0" err="1">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W&amp;S</a:t>
            </a:r>
            <a:r>
              <a:rPr lang="en-US" altLang="en-US" sz="27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 District Bids</a:t>
            </a:r>
          </a:p>
          <a:p>
            <a:pPr marL="457200" indent="-457200">
              <a:lnSpc>
                <a:spcPct val="120000"/>
              </a:lnSpc>
              <a:buClr>
                <a:schemeClr val="tx1"/>
              </a:buClr>
              <a:buFont typeface="Wingdings" panose="05000000000000000000" pitchFamily="2" charset="2"/>
              <a:buChar char="§"/>
            </a:pPr>
            <a:r>
              <a:rPr lang="en-US" altLang="en-US" sz="2700" b="1" dirty="0">
                <a:effectLst>
                  <a:outerShdw blurRad="38100" dist="38100" dir="2700000" algn="tl">
                    <a:srgbClr val="000000"/>
                  </a:outerShdw>
                </a:effectLst>
                <a:latin typeface="Calibri" panose="020F0502020204030204" pitchFamily="34" charset="0"/>
                <a:cs typeface="Calibri" panose="020F0502020204030204" pitchFamily="34" charset="0"/>
              </a:rPr>
              <a:t>RO Plant 375,000 gpd</a:t>
            </a:r>
          </a:p>
          <a:p>
            <a:pPr marL="457200" indent="-457200">
              <a:lnSpc>
                <a:spcPct val="120000"/>
              </a:lnSpc>
              <a:buClr>
                <a:schemeClr val="tx1"/>
              </a:buClr>
              <a:buFont typeface="Wingdings" panose="05000000000000000000" pitchFamily="2" charset="2"/>
              <a:buChar char="§"/>
            </a:pPr>
            <a:r>
              <a:rPr lang="en-US" altLang="en-US" sz="2700" b="1" dirty="0">
                <a:effectLst>
                  <a:outerShdw blurRad="38100" dist="38100" dir="2700000" algn="tl">
                    <a:srgbClr val="000000"/>
                  </a:outerShdw>
                </a:effectLst>
                <a:latin typeface="Calibri" panose="020F0502020204030204" pitchFamily="34" charset="0"/>
                <a:cs typeface="Calibri" panose="020F0502020204030204" pitchFamily="34" charset="0"/>
              </a:rPr>
              <a:t>Total Cost $4,165,035 </a:t>
            </a:r>
          </a:p>
          <a:p>
            <a:pPr marL="457200" indent="-457200">
              <a:lnSpc>
                <a:spcPct val="120000"/>
              </a:lnSpc>
              <a:buClr>
                <a:schemeClr val="tx1"/>
              </a:buClr>
              <a:buFont typeface="Wingdings" panose="05000000000000000000" pitchFamily="2" charset="2"/>
              <a:buChar char="§"/>
            </a:pPr>
            <a:r>
              <a:rPr lang="en-US" altLang="en-US" sz="2700" b="1" dirty="0">
                <a:effectLst>
                  <a:outerShdw blurRad="38100" dist="38100" dir="2700000" algn="tl">
                    <a:srgbClr val="000000"/>
                  </a:outerShdw>
                </a:effectLst>
                <a:latin typeface="Calibri" panose="020F0502020204030204" pitchFamily="34" charset="0"/>
                <a:cs typeface="Calibri" panose="020F0502020204030204" pitchFamily="34" charset="0"/>
              </a:rPr>
              <a:t>$11.11 per gallon - 2004</a:t>
            </a:r>
          </a:p>
          <a:p>
            <a:pPr marL="457200" indent="-457200">
              <a:lnSpc>
                <a:spcPct val="120000"/>
              </a:lnSpc>
              <a:buClr>
                <a:schemeClr val="tx1"/>
              </a:buClr>
              <a:buFont typeface="Wingdings" panose="05000000000000000000" pitchFamily="2" charset="2"/>
              <a:buChar char="§"/>
            </a:pPr>
            <a:r>
              <a:rPr lang="en-US" altLang="en-US" sz="27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$26.40 per gallon - 2021</a:t>
            </a:r>
          </a:p>
          <a:p>
            <a:pPr marL="457200" indent="-457200">
              <a:lnSpc>
                <a:spcPct val="120000"/>
              </a:lnSpc>
              <a:buClr>
                <a:schemeClr val="tx1"/>
              </a:buClr>
              <a:buFont typeface="Wingdings" panose="05000000000000000000" pitchFamily="2" charset="2"/>
              <a:buChar char="§"/>
            </a:pPr>
            <a:r>
              <a:rPr lang="en-US" altLang="en-US" sz="2700" b="1" dirty="0">
                <a:effectLst>
                  <a:outerShdw blurRad="38100" dist="38100" dir="2700000" algn="tl">
                    <a:srgbClr val="000000"/>
                  </a:outerShdw>
                </a:effectLst>
                <a:latin typeface="Calibri" panose="020F0502020204030204" pitchFamily="34" charset="0"/>
                <a:cs typeface="Calibri" panose="020F0502020204030204" pitchFamily="34" charset="0"/>
              </a:rPr>
              <a:t>Uses Wastewater </a:t>
            </a:r>
            <a:r>
              <a:rPr lang="en-US" altLang="en-US" sz="2700" b="1" dirty="0" err="1">
                <a:effectLst>
                  <a:outerShdw blurRad="38100" dist="38100" dir="2700000" algn="tl">
                    <a:srgbClr val="000000"/>
                  </a:outerShdw>
                </a:effectLst>
                <a:latin typeface="Calibri" panose="020F0502020204030204" pitchFamily="34" charset="0"/>
                <a:cs typeface="Calibri" panose="020F0502020204030204" pitchFamily="34" charset="0"/>
              </a:rPr>
              <a:t>Sprayfield</a:t>
            </a:r>
            <a:r>
              <a:rPr lang="en-US" altLang="en-US" sz="2700" b="1" dirty="0">
                <a:effectLst>
                  <a:outerShdw blurRad="38100" dist="38100" dir="2700000" algn="tl">
                    <a:srgbClr val="000000"/>
                  </a:outerShdw>
                </a:effectLst>
                <a:latin typeface="Calibri" panose="020F0502020204030204" pitchFamily="34" charset="0"/>
                <a:cs typeface="Calibri" panose="020F0502020204030204" pitchFamily="34" charset="0"/>
              </a:rPr>
              <a:t> </a:t>
            </a:r>
          </a:p>
        </p:txBody>
      </p:sp>
      <p:pic>
        <p:nvPicPr>
          <p:cNvPr id="3" name="Picture 2" descr="A picture containing indoor, equipment, engine, several&#10;&#10;Description automatically generated">
            <a:extLst>
              <a:ext uri="{FF2B5EF4-FFF2-40B4-BE49-F238E27FC236}">
                <a16:creationId xmlns:a16="http://schemas.microsoft.com/office/drawing/2014/main" id="{8BBE8D71-2FFD-43D3-8A2A-C784D891C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821" y="842211"/>
            <a:ext cx="3048000" cy="4064000"/>
          </a:xfrm>
          <a:prstGeom prst="rect">
            <a:avLst/>
          </a:prstGeom>
        </p:spPr>
      </p:pic>
      <p:sp>
        <p:nvSpPr>
          <p:cNvPr id="46" name="Slide Number Placeholder 3">
            <a:extLst>
              <a:ext uri="{FF2B5EF4-FFF2-40B4-BE49-F238E27FC236}">
                <a16:creationId xmlns:a16="http://schemas.microsoft.com/office/drawing/2014/main" id="{C68AF1C8-5870-4A2A-A58F-4749FB6C73F7}"/>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52" name="Picture 44">
            <a:extLst>
              <a:ext uri="{FF2B5EF4-FFF2-40B4-BE49-F238E27FC236}">
                <a16:creationId xmlns:a16="http://schemas.microsoft.com/office/drawing/2014/main" id="{FB68DBC2-D3D9-45BC-A967-ADD35D4A8A76}"/>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r="6934"/>
          <a:stretch>
            <a:fillRect/>
          </a:stretch>
        </p:blipFill>
        <p:spPr bwMode="auto">
          <a:xfrm>
            <a:off x="5252912" y="991853"/>
            <a:ext cx="3657600" cy="2765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9811" name="Rectangle 3">
            <a:extLst>
              <a:ext uri="{FF2B5EF4-FFF2-40B4-BE49-F238E27FC236}">
                <a16:creationId xmlns:a16="http://schemas.microsoft.com/office/drawing/2014/main" id="{350D7921-C65B-4DAF-B75C-321D15F957CA}"/>
              </a:ext>
            </a:extLst>
          </p:cNvPr>
          <p:cNvSpPr>
            <a:spLocks noGrp="1" noChangeArrowheads="1"/>
          </p:cNvSpPr>
          <p:nvPr>
            <p:ph type="title"/>
          </p:nvPr>
        </p:nvSpPr>
        <p:spPr>
          <a:xfrm>
            <a:off x="1257300" y="148829"/>
            <a:ext cx="6724650" cy="705413"/>
          </a:xfrm>
        </p:spPr>
        <p:txBody>
          <a:bodyPr>
            <a:normAutofit fontScale="90000"/>
          </a:bodyPr>
          <a:lstStyle/>
          <a:p>
            <a:pPr algn="ctr"/>
            <a:r>
              <a:rPr lang="en-US" altLang="en-US" b="1" dirty="0">
                <a:solidFill>
                  <a:schemeClr val="accent1"/>
                </a:solidFill>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rPr>
              <a:t>Reverse Osmosis ~ Nanofiltration</a:t>
            </a:r>
          </a:p>
        </p:txBody>
      </p:sp>
      <p:sp>
        <p:nvSpPr>
          <p:cNvPr id="119812" name="Rectangle 4">
            <a:extLst>
              <a:ext uri="{FF2B5EF4-FFF2-40B4-BE49-F238E27FC236}">
                <a16:creationId xmlns:a16="http://schemas.microsoft.com/office/drawing/2014/main" id="{F8AABC45-F844-4D45-8665-A3885E483511}"/>
              </a:ext>
            </a:extLst>
          </p:cNvPr>
          <p:cNvSpPr>
            <a:spLocks noGrp="1" noChangeArrowheads="1"/>
          </p:cNvSpPr>
          <p:nvPr>
            <p:ph type="body" idx="1"/>
          </p:nvPr>
        </p:nvSpPr>
        <p:spPr>
          <a:xfrm>
            <a:off x="388709" y="991853"/>
            <a:ext cx="4864203" cy="3784683"/>
          </a:xfrm>
        </p:spPr>
        <p:txBody>
          <a:bodyPr>
            <a:normAutofit fontScale="92500"/>
          </a:bodyPr>
          <a:lstStyle/>
          <a:p>
            <a:pPr marL="0" indent="0">
              <a:buClr>
                <a:schemeClr val="tx1"/>
              </a:buClr>
              <a:buNone/>
            </a:pPr>
            <a:r>
              <a:rPr lang="en-US" altLang="en-US" sz="26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St Johns Harbor Water Assn</a:t>
            </a:r>
            <a:endParaRPr lang="en-US" altLang="en-US" sz="24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marL="457200" indent="-457200">
              <a:buClr>
                <a:schemeClr val="tx1"/>
              </a:buClr>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Near Palatka 355 Population</a:t>
            </a:r>
          </a:p>
          <a:p>
            <a:pPr marL="457200" indent="-457200">
              <a:buClr>
                <a:schemeClr val="tx1"/>
              </a:buClr>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RO Plant 130,000 gpd</a:t>
            </a:r>
          </a:p>
          <a:p>
            <a:pPr marL="457200" indent="-457200">
              <a:buClr>
                <a:schemeClr val="tx1"/>
              </a:buClr>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Const Cost $2,000,000 ~ Bare Bones</a:t>
            </a:r>
          </a:p>
          <a:p>
            <a:pPr marL="742950" lvl="1" indent="-400050">
              <a:buClr>
                <a:schemeClr val="tx1"/>
              </a:buClr>
              <a:buFont typeface="Wingdings" panose="05000000000000000000" pitchFamily="2" charset="2"/>
              <a:buChar char="§"/>
            </a:pPr>
            <a:r>
              <a:rPr lang="en-US" altLang="en-US" sz="2000" b="1" dirty="0">
                <a:effectLst>
                  <a:outerShdw blurRad="38100" dist="38100" dir="2700000" algn="tl">
                    <a:srgbClr val="000000"/>
                  </a:outerShdw>
                </a:effectLst>
                <a:latin typeface="Calibri" panose="020F0502020204030204" pitchFamily="34" charset="0"/>
                <a:cs typeface="Calibri" panose="020F0502020204030204" pitchFamily="34" charset="0"/>
              </a:rPr>
              <a:t>Bid Costs $2,900,000 ~ Removed Some Components from Design Plans</a:t>
            </a:r>
          </a:p>
          <a:p>
            <a:pPr marL="457200" indent="-457200">
              <a:buClr>
                <a:schemeClr val="tx1"/>
              </a:buClr>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$15 per gallon - 2006</a:t>
            </a:r>
          </a:p>
          <a:p>
            <a:pPr marL="457200" indent="-457200">
              <a:buClr>
                <a:schemeClr val="tx1"/>
              </a:buClr>
              <a:buFont typeface="Wingdings" panose="05000000000000000000" pitchFamily="2" charset="2"/>
              <a:buChar char="§"/>
            </a:pPr>
            <a:r>
              <a:rPr lang="en-US" altLang="en-US" sz="24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$31.80 per gallon - 2021 </a:t>
            </a:r>
          </a:p>
          <a:p>
            <a:pPr marL="457200" indent="-457200">
              <a:buClr>
                <a:schemeClr val="tx1"/>
              </a:buClr>
              <a:buFont typeface="Wingdings" panose="05000000000000000000" pitchFamily="2" charset="2"/>
              <a:buChar char="§"/>
            </a:pPr>
            <a:r>
              <a:rPr lang="en-US" altLang="en-US" sz="2400" b="1" dirty="0">
                <a:effectLst>
                  <a:outerShdw blurRad="38100" dist="38100" dir="2700000" algn="tl">
                    <a:srgbClr val="000000"/>
                  </a:outerShdw>
                </a:effectLst>
                <a:latin typeface="Calibri" panose="020F0502020204030204" pitchFamily="34" charset="0"/>
                <a:cs typeface="Calibri" panose="020F0502020204030204" pitchFamily="34" charset="0"/>
              </a:rPr>
              <a:t>Percolation Ponds for Brine Disposal</a:t>
            </a:r>
          </a:p>
        </p:txBody>
      </p:sp>
      <p:sp>
        <p:nvSpPr>
          <p:cNvPr id="44" name="Slide Number Placeholder 3">
            <a:extLst>
              <a:ext uri="{FF2B5EF4-FFF2-40B4-BE49-F238E27FC236}">
                <a16:creationId xmlns:a16="http://schemas.microsoft.com/office/drawing/2014/main" id="{73716B50-7649-4E2C-B10B-A9E200D0F38B}"/>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67</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79" name="Picture 43">
            <a:extLst>
              <a:ext uri="{FF2B5EF4-FFF2-40B4-BE49-F238E27FC236}">
                <a16:creationId xmlns:a16="http://schemas.microsoft.com/office/drawing/2014/main" id="{7DD8FBD0-699C-4864-9F9B-F9635AE62F60}"/>
              </a:ext>
            </a:extLst>
          </p:cNvPr>
          <p:cNvPicPr>
            <a:picLocks noChangeAspect="1" noChangeArrowheads="1"/>
          </p:cNvPicPr>
          <p:nvPr/>
        </p:nvPicPr>
        <p:blipFill>
          <a:blip r:embed="rId3" cstate="print">
            <a:lum bright="-30000" contrast="-10000"/>
            <a:extLst>
              <a:ext uri="{28A0092B-C50C-407E-A947-70E740481C1C}">
                <a14:useLocalDpi xmlns:a14="http://schemas.microsoft.com/office/drawing/2010/main" val="0"/>
              </a:ext>
            </a:extLst>
          </a:blip>
          <a:srcRect/>
          <a:stretch>
            <a:fillRect/>
          </a:stretch>
        </p:blipFill>
        <p:spPr bwMode="auto">
          <a:xfrm>
            <a:off x="239692" y="775694"/>
            <a:ext cx="3333687" cy="25005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2338" name="Rectangle 2">
            <a:extLst>
              <a:ext uri="{FF2B5EF4-FFF2-40B4-BE49-F238E27FC236}">
                <a16:creationId xmlns:a16="http://schemas.microsoft.com/office/drawing/2014/main" id="{B510170E-CFF8-43A7-946F-7B68F9742B3D}"/>
              </a:ext>
            </a:extLst>
          </p:cNvPr>
          <p:cNvSpPr>
            <a:spLocks noGrp="1" noChangeArrowheads="1"/>
          </p:cNvSpPr>
          <p:nvPr>
            <p:ph type="title"/>
          </p:nvPr>
        </p:nvSpPr>
        <p:spPr>
          <a:xfrm>
            <a:off x="1257300" y="148829"/>
            <a:ext cx="6724650" cy="626864"/>
          </a:xfrm>
        </p:spPr>
        <p:txBody>
          <a:bodyPr>
            <a:normAutofit fontScale="90000"/>
          </a:bodyPr>
          <a:lstStyle/>
          <a:p>
            <a:pPr algn="ctr"/>
            <a:r>
              <a:rPr lang="en-US" altLang="en-US" b="1" dirty="0">
                <a:solidFill>
                  <a:schemeClr val="accent1"/>
                </a:solidFill>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rPr>
              <a:t>Reverse Osmosis ~ Nanofiltration</a:t>
            </a:r>
          </a:p>
        </p:txBody>
      </p:sp>
      <p:sp>
        <p:nvSpPr>
          <p:cNvPr id="142339" name="Rectangle 3">
            <a:extLst>
              <a:ext uri="{FF2B5EF4-FFF2-40B4-BE49-F238E27FC236}">
                <a16:creationId xmlns:a16="http://schemas.microsoft.com/office/drawing/2014/main" id="{895947AF-EB26-4737-A660-DD8C141F6428}"/>
              </a:ext>
            </a:extLst>
          </p:cNvPr>
          <p:cNvSpPr>
            <a:spLocks noGrp="1" noChangeArrowheads="1"/>
          </p:cNvSpPr>
          <p:nvPr>
            <p:ph type="body" idx="1"/>
          </p:nvPr>
        </p:nvSpPr>
        <p:spPr>
          <a:xfrm>
            <a:off x="3705727" y="775693"/>
            <a:ext cx="5198582" cy="3903652"/>
          </a:xfrm>
        </p:spPr>
        <p:txBody>
          <a:bodyPr>
            <a:normAutofit/>
          </a:bodyPr>
          <a:lstStyle/>
          <a:p>
            <a:pPr marL="0" indent="0">
              <a:buClr>
                <a:schemeClr val="tx1"/>
              </a:buClr>
              <a:buNone/>
            </a:pPr>
            <a:r>
              <a:rPr lang="en-US" altLang="en-US" sz="2400"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Town of Inglis</a:t>
            </a:r>
            <a:endParaRPr lang="en-US" altLang="en-US"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Firm RO Plant Capacity: 648,000 gpd</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Const Cost $1,000,000 +/-</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Completed 2000</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NO Iron Pretreatment 2007 + $516,000</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$2.34 per gallon </a:t>
            </a:r>
          </a:p>
          <a:p>
            <a:pPr marL="457200" indent="-457200">
              <a:buClr>
                <a:schemeClr val="tx1"/>
              </a:buClr>
              <a:buFont typeface="Wingdings" panose="05000000000000000000" pitchFamily="2" charset="2"/>
              <a:buChar char="§"/>
            </a:pPr>
            <a:r>
              <a:rPr lang="en-US" altLang="en-US" b="1" dirty="0">
                <a:solidFill>
                  <a:schemeClr val="accent1"/>
                </a:solidFill>
                <a:effectLst>
                  <a:outerShdw blurRad="38100" dist="38100" dir="2700000" algn="tl">
                    <a:srgbClr val="000000"/>
                  </a:outerShdw>
                </a:effectLst>
                <a:latin typeface="Calibri" panose="020F0502020204030204" pitchFamily="34" charset="0"/>
                <a:cs typeface="Calibri" panose="020F0502020204030204" pitchFamily="34" charset="0"/>
              </a:rPr>
              <a:t>$6.30 per gallon – 2021 </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Very Low Bid = </a:t>
            </a:r>
            <a:r>
              <a:rPr lang="en-US" altLang="en-US" b="1" dirty="0" err="1">
                <a:effectLst>
                  <a:outerShdw blurRad="38100" dist="38100" dir="2700000" algn="tl">
                    <a:srgbClr val="000000"/>
                  </a:outerShdw>
                </a:effectLst>
                <a:latin typeface="Calibri" panose="020F0502020204030204" pitchFamily="34" charset="0"/>
                <a:cs typeface="Calibri" panose="020F0502020204030204" pitchFamily="34" charset="0"/>
              </a:rPr>
              <a:t>Osmonics</a:t>
            </a: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 trying to break into Potable Water Market</a:t>
            </a:r>
          </a:p>
          <a:p>
            <a:pPr marL="457200" indent="-457200">
              <a:buClr>
                <a:schemeClr val="tx1"/>
              </a:buClr>
              <a:buFont typeface="Wingdings" panose="05000000000000000000" pitchFamily="2" charset="2"/>
              <a:buChar char="§"/>
            </a:pP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WWTP </a:t>
            </a:r>
            <a:r>
              <a:rPr lang="en-US" altLang="en-US" b="1" dirty="0" err="1">
                <a:effectLst>
                  <a:outerShdw blurRad="38100" dist="38100" dir="2700000" algn="tl">
                    <a:srgbClr val="000000"/>
                  </a:outerShdw>
                </a:effectLst>
                <a:latin typeface="Calibri" panose="020F0502020204030204" pitchFamily="34" charset="0"/>
                <a:cs typeface="Calibri" panose="020F0502020204030204" pitchFamily="34" charset="0"/>
              </a:rPr>
              <a:t>Sprayfield</a:t>
            </a:r>
            <a:r>
              <a:rPr lang="en-US" altLang="en-US" b="1" dirty="0">
                <a:effectLst>
                  <a:outerShdw blurRad="38100" dist="38100" dir="2700000" algn="tl">
                    <a:srgbClr val="000000"/>
                  </a:outerShdw>
                </a:effectLst>
                <a:latin typeface="Calibri" panose="020F0502020204030204" pitchFamily="34" charset="0"/>
                <a:cs typeface="Calibri" panose="020F0502020204030204" pitchFamily="34" charset="0"/>
              </a:rPr>
              <a:t> for Brine Disposal</a:t>
            </a:r>
          </a:p>
        </p:txBody>
      </p:sp>
      <p:sp>
        <p:nvSpPr>
          <p:cNvPr id="44" name="Slide Number Placeholder 3">
            <a:extLst>
              <a:ext uri="{FF2B5EF4-FFF2-40B4-BE49-F238E27FC236}">
                <a16:creationId xmlns:a16="http://schemas.microsoft.com/office/drawing/2014/main" id="{463F2F6D-7EBA-4E4A-988B-03400B1831F3}"/>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00" name="Picture 44">
            <a:extLst>
              <a:ext uri="{FF2B5EF4-FFF2-40B4-BE49-F238E27FC236}">
                <a16:creationId xmlns:a16="http://schemas.microsoft.com/office/drawing/2014/main" id="{B8F80509-5F85-41F3-9985-6E91E8E0B9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b="42682"/>
          <a:stretch/>
        </p:blipFill>
        <p:spPr bwMode="auto">
          <a:xfrm>
            <a:off x="1908906" y="3046981"/>
            <a:ext cx="4876905" cy="2096520"/>
          </a:xfrm>
          <a:prstGeom prst="rect">
            <a:avLst/>
          </a:prstGeom>
          <a:noFill/>
          <a:extLst>
            <a:ext uri="{909E8E84-426E-40DD-AFC4-6F175D3DCCD1}">
              <a14:hiddenFill xmlns:a14="http://schemas.microsoft.com/office/drawing/2010/main">
                <a:solidFill>
                  <a:srgbClr val="FFFFFF"/>
                </a:solidFill>
              </a14:hiddenFill>
            </a:ext>
          </a:extLst>
        </p:spPr>
      </p:pic>
      <p:sp>
        <p:nvSpPr>
          <p:cNvPr id="121859" name="Rectangle 3">
            <a:extLst>
              <a:ext uri="{FF2B5EF4-FFF2-40B4-BE49-F238E27FC236}">
                <a16:creationId xmlns:a16="http://schemas.microsoft.com/office/drawing/2014/main" id="{17505BDE-5A2F-4827-8BFF-CC5CCC2248AC}"/>
              </a:ext>
            </a:extLst>
          </p:cNvPr>
          <p:cNvSpPr>
            <a:spLocks noGrp="1" noChangeArrowheads="1"/>
          </p:cNvSpPr>
          <p:nvPr>
            <p:ph type="title"/>
          </p:nvPr>
        </p:nvSpPr>
        <p:spPr>
          <a:xfrm>
            <a:off x="1209675" y="213711"/>
            <a:ext cx="6724650" cy="755043"/>
          </a:xfrm>
        </p:spPr>
        <p:txBody>
          <a:bodyPr>
            <a:normAutofit fontScale="90000"/>
          </a:bodyPr>
          <a:lstStyle/>
          <a:p>
            <a:pPr algn="ctr"/>
            <a:r>
              <a:rPr lang="en-US" altLang="en-US" b="1" dirty="0">
                <a:solidFill>
                  <a:schemeClr val="accent1"/>
                </a:solidFill>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rPr>
              <a:t>Reverse Osmosis ~ Nanofiltration</a:t>
            </a:r>
            <a:endParaRPr lang="en-US" altLang="en-US" dirty="0">
              <a:effectLst>
                <a:outerShdw blurRad="38100" dist="38100" dir="2700000" algn="tl">
                  <a:srgbClr val="000000"/>
                </a:outerShdw>
              </a:effectLst>
              <a:latin typeface="Calibri" panose="020F0502020204030204" pitchFamily="34" charset="0"/>
              <a:ea typeface="MS Mincho" panose="02020609040205080304" pitchFamily="49" charset="-128"/>
              <a:cs typeface="MS Mincho" panose="02020609040205080304" pitchFamily="49" charset="-128"/>
            </a:endParaRPr>
          </a:p>
        </p:txBody>
      </p:sp>
      <p:sp>
        <p:nvSpPr>
          <p:cNvPr id="121860" name="Rectangle 4">
            <a:extLst>
              <a:ext uri="{FF2B5EF4-FFF2-40B4-BE49-F238E27FC236}">
                <a16:creationId xmlns:a16="http://schemas.microsoft.com/office/drawing/2014/main" id="{D62C2B39-8293-497E-84A6-C2740595BBA2}"/>
              </a:ext>
            </a:extLst>
          </p:cNvPr>
          <p:cNvSpPr>
            <a:spLocks noGrp="1" noChangeArrowheads="1"/>
          </p:cNvSpPr>
          <p:nvPr>
            <p:ph type="body" idx="1"/>
          </p:nvPr>
        </p:nvSpPr>
        <p:spPr>
          <a:xfrm>
            <a:off x="360947" y="890824"/>
            <a:ext cx="8289757" cy="3095140"/>
          </a:xfrm>
        </p:spPr>
        <p:txBody>
          <a:bodyPr>
            <a:normAutofit/>
          </a:bodyPr>
          <a:lstStyle/>
          <a:p>
            <a:pPr marL="457200" indent="-457200">
              <a:lnSpc>
                <a:spcPct val="100000"/>
              </a:lnSpc>
              <a:spcBef>
                <a:spcPts val="0"/>
              </a:spcBef>
              <a:spcAft>
                <a:spcPts val="600"/>
              </a:spcAft>
              <a:buClr>
                <a:schemeClr val="tx1"/>
              </a:buClr>
              <a:buFont typeface="Wingdings" panose="05000000000000000000" pitchFamily="2" charset="2"/>
              <a:buChar char="§"/>
              <a:tabLst>
                <a:tab pos="5257800" algn="l"/>
              </a:tabLst>
            </a:pP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Preliminary Cost Estimates 	$</a:t>
            </a:r>
            <a:r>
              <a:rPr lang="en-US" altLang="en-US" sz="2800" b="1" dirty="0" err="1">
                <a:effectLst>
                  <a:outerShdw blurRad="38100" dist="38100" dir="2700000" algn="tl">
                    <a:srgbClr val="000000"/>
                  </a:outerShdw>
                </a:effectLst>
                <a:latin typeface="Calibri" panose="020F0502020204030204" pitchFamily="34" charset="0"/>
                <a:cs typeface="Calibri" panose="020F0502020204030204" pitchFamily="34" charset="0"/>
              </a:rPr>
              <a:t>20M</a:t>
            </a: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 to $</a:t>
            </a:r>
            <a:r>
              <a:rPr lang="en-US" altLang="en-US" sz="2800" b="1" dirty="0" err="1">
                <a:effectLst>
                  <a:outerShdw blurRad="38100" dist="38100" dir="2700000" algn="tl">
                    <a:srgbClr val="000000"/>
                  </a:outerShdw>
                </a:effectLst>
                <a:latin typeface="Calibri" panose="020F0502020204030204" pitchFamily="34" charset="0"/>
                <a:cs typeface="Calibri" panose="020F0502020204030204" pitchFamily="34" charset="0"/>
              </a:rPr>
              <a:t>32M</a:t>
            </a: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 </a:t>
            </a:r>
          </a:p>
          <a:p>
            <a:pPr marL="457200" indent="-457200">
              <a:lnSpc>
                <a:spcPct val="100000"/>
              </a:lnSpc>
              <a:spcBef>
                <a:spcPts val="0"/>
              </a:spcBef>
              <a:spcAft>
                <a:spcPts val="600"/>
              </a:spcAft>
              <a:buClr>
                <a:schemeClr val="tx1"/>
              </a:buClr>
              <a:buFont typeface="Wingdings" panose="05000000000000000000" pitchFamily="2" charset="2"/>
              <a:buChar char="§"/>
              <a:tabLst>
                <a:tab pos="5257800" algn="l"/>
              </a:tabLst>
            </a:pP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Most Expensive </a:t>
            </a:r>
            <a:r>
              <a:rPr lang="en-US" altLang="en-US" sz="2800" b="1" dirty="0" err="1">
                <a:effectLst>
                  <a:outerShdw blurRad="38100" dist="38100" dir="2700000" algn="tl">
                    <a:srgbClr val="000000"/>
                  </a:outerShdw>
                </a:effectLst>
                <a:latin typeface="Calibri" panose="020F0502020204030204" pitchFamily="34" charset="0"/>
                <a:cs typeface="Calibri" panose="020F0502020204030204" pitchFamily="34" charset="0"/>
              </a:rPr>
              <a:t>O&amp;M</a:t>
            </a: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 of All 	Power &amp; Chemicals </a:t>
            </a:r>
          </a:p>
          <a:p>
            <a:pPr marL="457200" indent="-457200">
              <a:lnSpc>
                <a:spcPct val="100000"/>
              </a:lnSpc>
              <a:spcBef>
                <a:spcPts val="0"/>
              </a:spcBef>
              <a:spcAft>
                <a:spcPts val="600"/>
              </a:spcAft>
              <a:buClr>
                <a:schemeClr val="tx1"/>
              </a:buClr>
              <a:buFont typeface="Wingdings" panose="05000000000000000000" pitchFamily="2" charset="2"/>
              <a:buChar char="§"/>
              <a:tabLst>
                <a:tab pos="5257800" algn="l"/>
              </a:tabLst>
            </a:pPr>
            <a:r>
              <a:rPr lang="en-US" altLang="en-US" sz="2800" b="1" dirty="0" err="1">
                <a:effectLst>
                  <a:outerShdw blurRad="38100" dist="38100" dir="2700000" algn="tl">
                    <a:srgbClr val="000000"/>
                  </a:outerShdw>
                </a:effectLst>
                <a:latin typeface="Calibri" panose="020F0502020204030204" pitchFamily="34" charset="0"/>
                <a:cs typeface="Calibri" panose="020F0502020204030204" pitchFamily="34" charset="0"/>
              </a:rPr>
              <a:t>Sprayfield</a:t>
            </a: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 Disposal Costs 	$500,000+</a:t>
            </a:r>
          </a:p>
          <a:p>
            <a:pPr marL="457200" indent="-457200">
              <a:lnSpc>
                <a:spcPct val="100000"/>
              </a:lnSpc>
              <a:spcBef>
                <a:spcPts val="0"/>
              </a:spcBef>
              <a:spcAft>
                <a:spcPts val="600"/>
              </a:spcAft>
              <a:buClr>
                <a:schemeClr val="tx1"/>
              </a:buClr>
              <a:buFont typeface="Wingdings" panose="05000000000000000000" pitchFamily="2" charset="2"/>
              <a:buChar char="§"/>
              <a:tabLst>
                <a:tab pos="5257800" algn="l"/>
              </a:tabLst>
            </a:pPr>
            <a:r>
              <a:rPr lang="en-US" altLang="en-US" sz="2800" b="1" dirty="0">
                <a:effectLst>
                  <a:outerShdw blurRad="38100" dist="38100" dir="2700000" algn="tl">
                    <a:srgbClr val="000000"/>
                  </a:outerShdw>
                </a:effectLst>
                <a:latin typeface="Calibri" panose="020F0502020204030204" pitchFamily="34" charset="0"/>
                <a:cs typeface="Calibri" panose="020F0502020204030204" pitchFamily="34" charset="0"/>
              </a:rPr>
              <a:t>Deep Well Disposal 	over $5 million</a:t>
            </a:r>
          </a:p>
        </p:txBody>
      </p:sp>
      <p:sp>
        <p:nvSpPr>
          <p:cNvPr id="44" name="Slide Number Placeholder 3">
            <a:extLst>
              <a:ext uri="{FF2B5EF4-FFF2-40B4-BE49-F238E27FC236}">
                <a16:creationId xmlns:a16="http://schemas.microsoft.com/office/drawing/2014/main" id="{F9112A91-6AC9-438E-BA1B-EBEDA8402F80}"/>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69</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4"/>
          <p:cNvSpPr>
            <a:spLocks noGrp="1" noChangeArrowheads="1"/>
          </p:cNvSpPr>
          <p:nvPr>
            <p:ph type="title"/>
          </p:nvPr>
        </p:nvSpPr>
        <p:spPr>
          <a:xfrm>
            <a:off x="523515" y="231314"/>
            <a:ext cx="7886700" cy="629923"/>
          </a:xfrm>
        </p:spPr>
        <p:txBody>
          <a:bodyPr>
            <a:normAutofit/>
          </a:bodyPr>
          <a:lstStyle/>
          <a:p>
            <a:pPr algn="ctr" eaLnBrk="1" hangingPunct="1">
              <a:defRPr/>
            </a:pPr>
            <a:r>
              <a:rPr lang="en-US" altLang="en-US" sz="3200" b="1" dirty="0">
                <a:solidFill>
                  <a:schemeClr val="accent1"/>
                </a:solidFill>
                <a:effectLst>
                  <a:outerShdw blurRad="38100" dist="38100" dir="2700000" algn="tl">
                    <a:srgbClr val="000000"/>
                  </a:outerShdw>
                </a:effectLst>
              </a:rPr>
              <a:t>Naturally Occurring Organic Material</a:t>
            </a:r>
          </a:p>
        </p:txBody>
      </p:sp>
      <p:sp>
        <p:nvSpPr>
          <p:cNvPr id="2" name="Text Placeholder 1"/>
          <p:cNvSpPr>
            <a:spLocks noGrp="1"/>
          </p:cNvSpPr>
          <p:nvPr>
            <p:ph type="body" idx="1"/>
          </p:nvPr>
        </p:nvSpPr>
        <p:spPr>
          <a:xfrm>
            <a:off x="499730" y="1158949"/>
            <a:ext cx="4109182" cy="659218"/>
          </a:xfrm>
        </p:spPr>
        <p:txBody>
          <a:bodyPr anchor="t" anchorCtr="0">
            <a:normAutofit/>
          </a:bodyPr>
          <a:lstStyle/>
          <a:p>
            <a:r>
              <a:rPr lang="en-US" altLang="en-US" sz="2800" b="1" dirty="0">
                <a:solidFill>
                  <a:schemeClr val="tx2">
                    <a:lumMod val="20000"/>
                    <a:lumOff val="80000"/>
                  </a:schemeClr>
                </a:solidFill>
                <a:effectLst>
                  <a:outerShdw blurRad="38100" dist="38100" dir="2700000" algn="tl">
                    <a:srgbClr val="000000"/>
                  </a:outerShdw>
                </a:effectLst>
                <a:latin typeface="Calibri" panose="020F0502020204030204" pitchFamily="34" charset="0"/>
              </a:rPr>
              <a:t>Hydro-</a:t>
            </a:r>
            <a:r>
              <a:rPr lang="en-US" altLang="en-US" sz="2800" b="1" dirty="0" err="1">
                <a:solidFill>
                  <a:schemeClr val="tx2">
                    <a:lumMod val="20000"/>
                    <a:lumOff val="80000"/>
                  </a:schemeClr>
                </a:solidFill>
                <a:effectLst>
                  <a:outerShdw blurRad="38100" dist="38100" dir="2700000" algn="tl">
                    <a:srgbClr val="000000"/>
                  </a:outerShdw>
                </a:effectLst>
                <a:latin typeface="Calibri" panose="020F0502020204030204" pitchFamily="34" charset="0"/>
              </a:rPr>
              <a:t>PHILIC</a:t>
            </a:r>
            <a:r>
              <a:rPr lang="en-US" altLang="en-US" sz="2800" b="1" dirty="0">
                <a:solidFill>
                  <a:schemeClr val="tx2">
                    <a:lumMod val="20000"/>
                    <a:lumOff val="80000"/>
                  </a:schemeClr>
                </a:solidFill>
                <a:effectLst>
                  <a:outerShdw blurRad="38100" dist="38100" dir="2700000" algn="tl">
                    <a:srgbClr val="000000"/>
                  </a:outerShdw>
                </a:effectLst>
                <a:latin typeface="Calibri" panose="020F0502020204030204" pitchFamily="34" charset="0"/>
              </a:rPr>
              <a:t> NOM</a:t>
            </a:r>
          </a:p>
        </p:txBody>
      </p:sp>
      <p:sp>
        <p:nvSpPr>
          <p:cNvPr id="228357" name="Rectangle 5"/>
          <p:cNvSpPr>
            <a:spLocks noGrp="1" noChangeArrowheads="1"/>
          </p:cNvSpPr>
          <p:nvPr>
            <p:ph sz="half" idx="2"/>
          </p:nvPr>
        </p:nvSpPr>
        <p:spPr>
          <a:xfrm>
            <a:off x="499729" y="1730951"/>
            <a:ext cx="4093785" cy="3086599"/>
          </a:xfrm>
        </p:spPr>
        <p:txBody>
          <a:bodyPr>
            <a:normAutofit/>
          </a:bodyPr>
          <a:lstStyle/>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Attracted to water </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Dissolved organic matter</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Lighter molecular weight </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Not easily removed by treatment</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Not as reactive </a:t>
            </a:r>
          </a:p>
        </p:txBody>
      </p:sp>
      <p:sp>
        <p:nvSpPr>
          <p:cNvPr id="3" name="Text Placeholder 2"/>
          <p:cNvSpPr>
            <a:spLocks noGrp="1"/>
          </p:cNvSpPr>
          <p:nvPr>
            <p:ph type="body" sz="quarter" idx="3"/>
          </p:nvPr>
        </p:nvSpPr>
        <p:spPr>
          <a:xfrm>
            <a:off x="4739880" y="1158949"/>
            <a:ext cx="4085143" cy="659218"/>
          </a:xfrm>
        </p:spPr>
        <p:txBody>
          <a:bodyPr anchor="t" anchorCtr="0">
            <a:normAutofit/>
          </a:bodyPr>
          <a:lstStyle/>
          <a:p>
            <a:r>
              <a:rPr lang="en-US" altLang="en-US" sz="2800" b="1" dirty="0">
                <a:solidFill>
                  <a:schemeClr val="tx2">
                    <a:lumMod val="20000"/>
                    <a:lumOff val="80000"/>
                  </a:schemeClr>
                </a:solidFill>
                <a:effectLst>
                  <a:outerShdw blurRad="38100" dist="38100" dir="2700000" algn="tl">
                    <a:srgbClr val="000000"/>
                  </a:outerShdw>
                </a:effectLst>
                <a:latin typeface="Calibri" panose="020F0502020204030204" pitchFamily="34" charset="0"/>
              </a:rPr>
              <a:t>Hydro-PHOBIC NOM </a:t>
            </a:r>
          </a:p>
        </p:txBody>
      </p:sp>
      <p:sp>
        <p:nvSpPr>
          <p:cNvPr id="4" name="Content Placeholder 3"/>
          <p:cNvSpPr>
            <a:spLocks noGrp="1"/>
          </p:cNvSpPr>
          <p:nvPr>
            <p:ph sz="quarter" idx="4"/>
          </p:nvPr>
        </p:nvSpPr>
        <p:spPr>
          <a:xfrm>
            <a:off x="4739880" y="1730951"/>
            <a:ext cx="4095776" cy="3139761"/>
          </a:xfrm>
        </p:spPr>
        <p:txBody>
          <a:bodyPr anchor="t" anchorCtr="0">
            <a:normAutofit lnSpcReduction="10000"/>
          </a:bodyPr>
          <a:lstStyle/>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Insoluble in water </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Suspended in water </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Heavier molecular weight</a:t>
            </a:r>
          </a:p>
          <a:p>
            <a:pPr marL="623888" lvl="1" indent="-280988">
              <a:lnSpc>
                <a:spcPct val="120000"/>
              </a:lnSpc>
              <a:spcBef>
                <a:spcPts val="0"/>
              </a:spcBef>
              <a:spcAft>
                <a:spcPts val="600"/>
              </a:spcAft>
              <a:buSzPct val="80000"/>
              <a:buFont typeface="Wingdings" panose="05000000000000000000" pitchFamily="2" charset="2"/>
              <a:buChar char="ü"/>
              <a:defRPr/>
            </a:pPr>
            <a:r>
              <a:rPr lang="en-US" altLang="en-US" sz="2200" dirty="0">
                <a:solidFill>
                  <a:schemeClr val="tx1"/>
                </a:solidFill>
                <a:effectLst>
                  <a:outerShdw blurRad="38100" dist="38100" dir="2700000" algn="tl">
                    <a:srgbClr val="000000"/>
                  </a:outerShdw>
                </a:effectLst>
              </a:rPr>
              <a:t>Long chain tannins</a:t>
            </a:r>
          </a:p>
          <a:p>
            <a:pPr>
              <a:lnSpc>
                <a:spcPct val="120000"/>
              </a:lnSpc>
              <a:spcBef>
                <a:spcPts val="0"/>
              </a:spcBef>
              <a:spcAft>
                <a:spcPts val="600"/>
              </a:spcAft>
              <a:buSzPct val="80000"/>
              <a:buFont typeface="Wingdings" panose="05000000000000000000" pitchFamily="2" charset="2"/>
              <a:buChar char="§"/>
              <a:defRPr/>
            </a:pPr>
            <a:r>
              <a:rPr lang="en-US" altLang="en-US" sz="2200" dirty="0">
                <a:solidFill>
                  <a:schemeClr val="tx1"/>
                </a:solidFill>
                <a:effectLst>
                  <a:outerShdw blurRad="38100" dist="38100" dir="2700000" algn="tl">
                    <a:srgbClr val="000000"/>
                  </a:outerShdw>
                </a:effectLst>
              </a:rPr>
              <a:t>Particulates easily removed by treatment</a:t>
            </a:r>
          </a:p>
          <a:p>
            <a:pPr>
              <a:lnSpc>
                <a:spcPct val="120000"/>
              </a:lnSpc>
              <a:spcBef>
                <a:spcPts val="0"/>
              </a:spcBef>
              <a:spcAft>
                <a:spcPts val="600"/>
              </a:spcAft>
              <a:buFont typeface="Wingdings" panose="05000000000000000000" pitchFamily="2" charset="2"/>
              <a:buChar char="§"/>
            </a:pPr>
            <a:r>
              <a:rPr lang="en-US" sz="2200" dirty="0">
                <a:solidFill>
                  <a:schemeClr val="accent1"/>
                </a:solidFill>
              </a:rPr>
              <a:t>Creates more TTHMs</a:t>
            </a:r>
          </a:p>
        </p:txBody>
      </p:sp>
      <p:sp>
        <p:nvSpPr>
          <p:cNvPr id="8" name="Slide Number Placeholder 3"/>
          <p:cNvSpPr>
            <a:spLocks noGrp="1"/>
          </p:cNvSpPr>
          <p:nvPr>
            <p:ph type="sldNum" sz="quarter" idx="12"/>
          </p:nvPr>
        </p:nvSpPr>
        <p:spPr>
          <a:xfrm>
            <a:off x="7000211" y="4767263"/>
            <a:ext cx="2057400" cy="273844"/>
          </a:xfrm>
        </p:spPr>
        <p:txBody>
          <a:bodyPr>
            <a:normAutofit/>
          </a:bodyPr>
          <a:lstStyle/>
          <a:p>
            <a:fld id="{D3B499A9-B2FC-4281-B13A-801DAC1ADC26}" type="slidenum">
              <a:rPr lang="en-US" altLang="en-US" smtClean="0"/>
              <a:pPr/>
              <a:t>7</a:t>
            </a:fld>
            <a:endParaRPr lang="en-US" altLang="en-US" dirty="0"/>
          </a:p>
        </p:txBody>
      </p:sp>
    </p:spTree>
    <p:extLst>
      <p:ext uri="{BB962C8B-B14F-4D97-AF65-F5344CB8AC3E}">
        <p14:creationId xmlns:p14="http://schemas.microsoft.com/office/powerpoint/2010/main" val="33382344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986FC4AD-B57F-438E-B226-6A3674D5DF2F}"/>
              </a:ext>
            </a:extLst>
          </p:cNvPr>
          <p:cNvSpPr>
            <a:spLocks noGrp="1" noChangeArrowheads="1"/>
          </p:cNvSpPr>
          <p:nvPr>
            <p:ph type="title"/>
          </p:nvPr>
        </p:nvSpPr>
        <p:spPr>
          <a:xfrm>
            <a:off x="318951" y="178886"/>
            <a:ext cx="8418650" cy="610499"/>
          </a:xfrm>
        </p:spPr>
        <p:txBody>
          <a:bodyPr>
            <a:normAutofit/>
          </a:bodyPr>
          <a:lstStyle/>
          <a:p>
            <a:pPr algn="ctr"/>
            <a:r>
              <a:rPr lang="en-US" altLang="en-US" sz="3200" b="1" dirty="0">
                <a:solidFill>
                  <a:schemeClr val="accent1"/>
                </a:solidFill>
                <a:effectLst>
                  <a:outerShdw blurRad="38100" dist="38100" dir="2700000" algn="tl">
                    <a:srgbClr val="000000"/>
                  </a:outerShdw>
                </a:effectLst>
                <a:latin typeface="Calibri" panose="020F0502020204030204" pitchFamily="34" charset="0"/>
              </a:rPr>
              <a:t>Water Treatment Plant Construction Costs</a:t>
            </a:r>
          </a:p>
        </p:txBody>
      </p:sp>
      <p:grpSp>
        <p:nvGrpSpPr>
          <p:cNvPr id="125955" name="Group 3">
            <a:extLst>
              <a:ext uri="{FF2B5EF4-FFF2-40B4-BE49-F238E27FC236}">
                <a16:creationId xmlns:a16="http://schemas.microsoft.com/office/drawing/2014/main" id="{31D44291-E565-4493-BFE2-CC9FD39124A3}"/>
              </a:ext>
            </a:extLst>
          </p:cNvPr>
          <p:cNvGrpSpPr>
            <a:grpSpLocks/>
          </p:cNvGrpSpPr>
          <p:nvPr/>
        </p:nvGrpSpPr>
        <p:grpSpPr bwMode="auto">
          <a:xfrm>
            <a:off x="406400" y="947738"/>
            <a:ext cx="8402031" cy="4195762"/>
            <a:chOff x="-16" y="844"/>
            <a:chExt cx="5686" cy="3524"/>
          </a:xfrm>
        </p:grpSpPr>
        <p:grpSp>
          <p:nvGrpSpPr>
            <p:cNvPr id="125956" name="Group 4">
              <a:extLst>
                <a:ext uri="{FF2B5EF4-FFF2-40B4-BE49-F238E27FC236}">
                  <a16:creationId xmlns:a16="http://schemas.microsoft.com/office/drawing/2014/main" id="{10770362-6B44-44DB-9651-906840922811}"/>
                </a:ext>
              </a:extLst>
            </p:cNvPr>
            <p:cNvGrpSpPr>
              <a:grpSpLocks/>
            </p:cNvGrpSpPr>
            <p:nvPr/>
          </p:nvGrpSpPr>
          <p:grpSpPr bwMode="auto">
            <a:xfrm>
              <a:off x="-16" y="844"/>
              <a:ext cx="4644" cy="3524"/>
              <a:chOff x="-16" y="844"/>
              <a:chExt cx="4644" cy="3524"/>
            </a:xfrm>
          </p:grpSpPr>
          <p:sp>
            <p:nvSpPr>
              <p:cNvPr id="125957" name="Text Box 5">
                <a:extLst>
                  <a:ext uri="{FF2B5EF4-FFF2-40B4-BE49-F238E27FC236}">
                    <a16:creationId xmlns:a16="http://schemas.microsoft.com/office/drawing/2014/main" id="{3CECA63C-FD60-4630-A10B-ACB0FF6C9D2F}"/>
                  </a:ext>
                </a:extLst>
              </p:cNvPr>
              <p:cNvSpPr txBox="1">
                <a:spLocks noChangeArrowheads="1"/>
              </p:cNvSpPr>
              <p:nvPr/>
            </p:nvSpPr>
            <p:spPr bwMode="auto">
              <a:xfrm rot="16200000">
                <a:off x="-1286" y="2116"/>
                <a:ext cx="2799"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l" eaLnBrk="0" hangingPunct="0">
                  <a:spcBef>
                    <a:spcPct val="50000"/>
                  </a:spcBef>
                </a:pPr>
                <a:r>
                  <a:rPr lang="en-US" altLang="en-US" sz="2000" dirty="0">
                    <a:solidFill>
                      <a:srgbClr val="FFFF00"/>
                    </a:solidFill>
                    <a:latin typeface="+mn-lt"/>
                  </a:rPr>
                  <a:t>Project Costs – $ per gal</a:t>
                </a:r>
              </a:p>
            </p:txBody>
          </p:sp>
          <p:sp>
            <p:nvSpPr>
              <p:cNvPr id="125958" name="Text Box 6">
                <a:extLst>
                  <a:ext uri="{FF2B5EF4-FFF2-40B4-BE49-F238E27FC236}">
                    <a16:creationId xmlns:a16="http://schemas.microsoft.com/office/drawing/2014/main" id="{B559362D-3B93-4F10-B374-1EB0EEA8EA48}"/>
                  </a:ext>
                </a:extLst>
              </p:cNvPr>
              <p:cNvSpPr txBox="1">
                <a:spLocks noChangeArrowheads="1"/>
              </p:cNvSpPr>
              <p:nvPr/>
            </p:nvSpPr>
            <p:spPr bwMode="auto">
              <a:xfrm>
                <a:off x="1306" y="4032"/>
                <a:ext cx="3322" cy="33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eaLnBrk="0" hangingPunct="0">
                  <a:spcBef>
                    <a:spcPct val="50000"/>
                  </a:spcBef>
                </a:pPr>
                <a:r>
                  <a:rPr lang="en-US" altLang="en-US" sz="2000" dirty="0">
                    <a:solidFill>
                      <a:srgbClr val="FFFF00"/>
                    </a:solidFill>
                    <a:latin typeface="+mn-lt"/>
                  </a:rPr>
                  <a:t>Plant Capacity (</a:t>
                </a:r>
                <a:r>
                  <a:rPr lang="en-US" altLang="en-US" sz="2000" dirty="0" err="1">
                    <a:solidFill>
                      <a:srgbClr val="FFFF00"/>
                    </a:solidFill>
                    <a:latin typeface="+mn-lt"/>
                  </a:rPr>
                  <a:t>MGD</a:t>
                </a:r>
                <a:r>
                  <a:rPr lang="en-US" altLang="en-US" sz="2000" dirty="0">
                    <a:solidFill>
                      <a:srgbClr val="FFFF00"/>
                    </a:solidFill>
                    <a:latin typeface="+mn-lt"/>
                  </a:rPr>
                  <a:t>)</a:t>
                </a:r>
              </a:p>
            </p:txBody>
          </p:sp>
          <p:grpSp>
            <p:nvGrpSpPr>
              <p:cNvPr id="125959" name="Group 7">
                <a:extLst>
                  <a:ext uri="{FF2B5EF4-FFF2-40B4-BE49-F238E27FC236}">
                    <a16:creationId xmlns:a16="http://schemas.microsoft.com/office/drawing/2014/main" id="{1C9832C2-E4AC-45DB-A4BF-8ADA9A1E318E}"/>
                  </a:ext>
                </a:extLst>
              </p:cNvPr>
              <p:cNvGrpSpPr>
                <a:grpSpLocks/>
              </p:cNvGrpSpPr>
              <p:nvPr/>
            </p:nvGrpSpPr>
            <p:grpSpPr bwMode="auto">
              <a:xfrm>
                <a:off x="142" y="844"/>
                <a:ext cx="4358" cy="3226"/>
                <a:chOff x="142" y="844"/>
                <a:chExt cx="4358" cy="3226"/>
              </a:xfrm>
            </p:grpSpPr>
            <p:sp>
              <p:nvSpPr>
                <p:cNvPr id="125960" name="Freeform 8">
                  <a:extLst>
                    <a:ext uri="{FF2B5EF4-FFF2-40B4-BE49-F238E27FC236}">
                      <a16:creationId xmlns:a16="http://schemas.microsoft.com/office/drawing/2014/main" id="{D1302549-0267-4FB0-87BD-B4B710172B74}"/>
                    </a:ext>
                  </a:extLst>
                </p:cNvPr>
                <p:cNvSpPr>
                  <a:spLocks/>
                </p:cNvSpPr>
                <p:nvPr/>
              </p:nvSpPr>
              <p:spPr bwMode="auto">
                <a:xfrm>
                  <a:off x="806" y="844"/>
                  <a:ext cx="3694" cy="2898"/>
                </a:xfrm>
                <a:custGeom>
                  <a:avLst/>
                  <a:gdLst>
                    <a:gd name="T0" fmla="*/ 0 w 3990"/>
                    <a:gd name="T1" fmla="*/ 0 h 3654"/>
                    <a:gd name="T2" fmla="*/ 0 w 3990"/>
                    <a:gd name="T3" fmla="*/ 3654 h 3654"/>
                    <a:gd name="T4" fmla="*/ 3990 w 3990"/>
                    <a:gd name="T5" fmla="*/ 3654 h 3654"/>
                  </a:gdLst>
                  <a:ahLst/>
                  <a:cxnLst>
                    <a:cxn ang="0">
                      <a:pos x="T0" y="T1"/>
                    </a:cxn>
                    <a:cxn ang="0">
                      <a:pos x="T2" y="T3"/>
                    </a:cxn>
                    <a:cxn ang="0">
                      <a:pos x="T4" y="T5"/>
                    </a:cxn>
                  </a:cxnLst>
                  <a:rect l="0" t="0" r="r" b="b"/>
                  <a:pathLst>
                    <a:path w="3990" h="3654">
                      <a:moveTo>
                        <a:pt x="0" y="0"/>
                      </a:moveTo>
                      <a:lnTo>
                        <a:pt x="0" y="3654"/>
                      </a:lnTo>
                      <a:lnTo>
                        <a:pt x="3990" y="3654"/>
                      </a:lnTo>
                    </a:path>
                  </a:pathLst>
                </a:custGeom>
                <a:noFill/>
                <a:ln w="28575" cap="flat" cmpd="sng">
                  <a:solidFill>
                    <a:srgbClr val="FFFF00"/>
                  </a:solidFill>
                  <a:prstDash val="solid"/>
                  <a:round/>
                  <a:headEnd type="triangle" w="sm" len="lg"/>
                  <a:tailEnd type="triangle" w="sm" len="lg"/>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nvGrpSpPr>
                <p:cNvPr id="125961" name="Group 9">
                  <a:extLst>
                    <a:ext uri="{FF2B5EF4-FFF2-40B4-BE49-F238E27FC236}">
                      <a16:creationId xmlns:a16="http://schemas.microsoft.com/office/drawing/2014/main" id="{945E8E4C-88AF-4C5F-924F-64445FC4A242}"/>
                    </a:ext>
                  </a:extLst>
                </p:cNvPr>
                <p:cNvGrpSpPr>
                  <a:grpSpLocks/>
                </p:cNvGrpSpPr>
                <p:nvPr/>
              </p:nvGrpSpPr>
              <p:grpSpPr bwMode="auto">
                <a:xfrm>
                  <a:off x="142" y="1168"/>
                  <a:ext cx="729" cy="2699"/>
                  <a:chOff x="142" y="1168"/>
                  <a:chExt cx="729" cy="2699"/>
                </a:xfrm>
              </p:grpSpPr>
              <p:grpSp>
                <p:nvGrpSpPr>
                  <p:cNvPr id="125962" name="Group 10">
                    <a:extLst>
                      <a:ext uri="{FF2B5EF4-FFF2-40B4-BE49-F238E27FC236}">
                        <a16:creationId xmlns:a16="http://schemas.microsoft.com/office/drawing/2014/main" id="{F00E26AD-4335-421E-87C7-35E13C548F54}"/>
                      </a:ext>
                    </a:extLst>
                  </p:cNvPr>
                  <p:cNvGrpSpPr>
                    <a:grpSpLocks/>
                  </p:cNvGrpSpPr>
                  <p:nvPr/>
                </p:nvGrpSpPr>
                <p:grpSpPr bwMode="auto">
                  <a:xfrm>
                    <a:off x="142" y="1168"/>
                    <a:ext cx="725" cy="259"/>
                    <a:chOff x="251" y="1334"/>
                    <a:chExt cx="725" cy="220"/>
                  </a:xfrm>
                </p:grpSpPr>
                <p:sp>
                  <p:nvSpPr>
                    <p:cNvPr id="125963" name="Text Box 11">
                      <a:extLst>
                        <a:ext uri="{FF2B5EF4-FFF2-40B4-BE49-F238E27FC236}">
                          <a16:creationId xmlns:a16="http://schemas.microsoft.com/office/drawing/2014/main" id="{D1482871-2E40-464B-B963-F18FF7387BDC}"/>
                        </a:ext>
                      </a:extLst>
                    </p:cNvPr>
                    <p:cNvSpPr txBox="1">
                      <a:spLocks noChangeArrowheads="1"/>
                    </p:cNvSpPr>
                    <p:nvPr/>
                  </p:nvSpPr>
                  <p:spPr bwMode="auto">
                    <a:xfrm>
                      <a:off x="251" y="1334"/>
                      <a:ext cx="556" cy="22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$25</a:t>
                      </a:r>
                    </a:p>
                  </p:txBody>
                </p:sp>
                <p:sp>
                  <p:nvSpPr>
                    <p:cNvPr id="125964" name="Line 12">
                      <a:extLst>
                        <a:ext uri="{FF2B5EF4-FFF2-40B4-BE49-F238E27FC236}">
                          <a16:creationId xmlns:a16="http://schemas.microsoft.com/office/drawing/2014/main" id="{A049A951-075E-4B39-9CD4-E774132E7529}"/>
                        </a:ext>
                      </a:extLst>
                    </p:cNvPr>
                    <p:cNvSpPr>
                      <a:spLocks noChangeShapeType="1"/>
                    </p:cNvSpPr>
                    <p:nvPr/>
                  </p:nvSpPr>
                  <p:spPr bwMode="auto">
                    <a:xfrm>
                      <a:off x="852" y="1456"/>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65" name="Group 13">
                    <a:extLst>
                      <a:ext uri="{FF2B5EF4-FFF2-40B4-BE49-F238E27FC236}">
                        <a16:creationId xmlns:a16="http://schemas.microsoft.com/office/drawing/2014/main" id="{CB22AEBF-1210-4669-8B17-48DF2DC064D7}"/>
                      </a:ext>
                    </a:extLst>
                  </p:cNvPr>
                  <p:cNvGrpSpPr>
                    <a:grpSpLocks/>
                  </p:cNvGrpSpPr>
                  <p:nvPr/>
                </p:nvGrpSpPr>
                <p:grpSpPr bwMode="auto">
                  <a:xfrm>
                    <a:off x="326" y="1650"/>
                    <a:ext cx="539" cy="259"/>
                    <a:chOff x="341" y="1238"/>
                    <a:chExt cx="539" cy="222"/>
                  </a:xfrm>
                </p:grpSpPr>
                <p:sp>
                  <p:nvSpPr>
                    <p:cNvPr id="125966" name="Text Box 14">
                      <a:extLst>
                        <a:ext uri="{FF2B5EF4-FFF2-40B4-BE49-F238E27FC236}">
                          <a16:creationId xmlns:a16="http://schemas.microsoft.com/office/drawing/2014/main" id="{BAB7CB82-A089-43C8-8BEA-6060BAE60548}"/>
                        </a:ext>
                      </a:extLst>
                    </p:cNvPr>
                    <p:cNvSpPr txBox="1">
                      <a:spLocks noChangeArrowheads="1"/>
                    </p:cNvSpPr>
                    <p:nvPr/>
                  </p:nvSpPr>
                  <p:spPr bwMode="auto">
                    <a:xfrm>
                      <a:off x="341" y="1238"/>
                      <a:ext cx="370" cy="22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$20</a:t>
                      </a:r>
                    </a:p>
                  </p:txBody>
                </p:sp>
                <p:sp>
                  <p:nvSpPr>
                    <p:cNvPr id="125967" name="Line 15">
                      <a:extLst>
                        <a:ext uri="{FF2B5EF4-FFF2-40B4-BE49-F238E27FC236}">
                          <a16:creationId xmlns:a16="http://schemas.microsoft.com/office/drawing/2014/main" id="{D4B9C098-C716-44B5-9051-3974411B348D}"/>
                        </a:ext>
                      </a:extLst>
                    </p:cNvPr>
                    <p:cNvSpPr>
                      <a:spLocks noChangeShapeType="1"/>
                    </p:cNvSpPr>
                    <p:nvPr/>
                  </p:nvSpPr>
                  <p:spPr bwMode="auto">
                    <a:xfrm>
                      <a:off x="756" y="1360"/>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68" name="Group 16">
                    <a:extLst>
                      <a:ext uri="{FF2B5EF4-FFF2-40B4-BE49-F238E27FC236}">
                        <a16:creationId xmlns:a16="http://schemas.microsoft.com/office/drawing/2014/main" id="{879FD51D-264B-4F81-912F-C06AF3863800}"/>
                      </a:ext>
                    </a:extLst>
                  </p:cNvPr>
                  <p:cNvGrpSpPr>
                    <a:grpSpLocks/>
                  </p:cNvGrpSpPr>
                  <p:nvPr/>
                </p:nvGrpSpPr>
                <p:grpSpPr bwMode="auto">
                  <a:xfrm>
                    <a:off x="332" y="2137"/>
                    <a:ext cx="539" cy="259"/>
                    <a:chOff x="341" y="1238"/>
                    <a:chExt cx="539" cy="222"/>
                  </a:xfrm>
                </p:grpSpPr>
                <p:sp>
                  <p:nvSpPr>
                    <p:cNvPr id="125969" name="Text Box 17">
                      <a:extLst>
                        <a:ext uri="{FF2B5EF4-FFF2-40B4-BE49-F238E27FC236}">
                          <a16:creationId xmlns:a16="http://schemas.microsoft.com/office/drawing/2014/main" id="{77748BBD-E047-43A3-B661-DD5070EF0C7C}"/>
                        </a:ext>
                      </a:extLst>
                    </p:cNvPr>
                    <p:cNvSpPr txBox="1">
                      <a:spLocks noChangeArrowheads="1"/>
                    </p:cNvSpPr>
                    <p:nvPr/>
                  </p:nvSpPr>
                  <p:spPr bwMode="auto">
                    <a:xfrm>
                      <a:off x="341" y="1238"/>
                      <a:ext cx="370" cy="22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$15</a:t>
                      </a:r>
                    </a:p>
                  </p:txBody>
                </p:sp>
                <p:sp>
                  <p:nvSpPr>
                    <p:cNvPr id="125970" name="Line 18">
                      <a:extLst>
                        <a:ext uri="{FF2B5EF4-FFF2-40B4-BE49-F238E27FC236}">
                          <a16:creationId xmlns:a16="http://schemas.microsoft.com/office/drawing/2014/main" id="{2DB688A1-DB0D-46BB-ADB5-6A2EF5D952A1}"/>
                        </a:ext>
                      </a:extLst>
                    </p:cNvPr>
                    <p:cNvSpPr>
                      <a:spLocks noChangeShapeType="1"/>
                    </p:cNvSpPr>
                    <p:nvPr/>
                  </p:nvSpPr>
                  <p:spPr bwMode="auto">
                    <a:xfrm>
                      <a:off x="756" y="1360"/>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71" name="Group 19">
                    <a:extLst>
                      <a:ext uri="{FF2B5EF4-FFF2-40B4-BE49-F238E27FC236}">
                        <a16:creationId xmlns:a16="http://schemas.microsoft.com/office/drawing/2014/main" id="{9407A2F9-4E0E-4A2B-A13C-A49331E1D9B9}"/>
                      </a:ext>
                    </a:extLst>
                  </p:cNvPr>
                  <p:cNvGrpSpPr>
                    <a:grpSpLocks/>
                  </p:cNvGrpSpPr>
                  <p:nvPr/>
                </p:nvGrpSpPr>
                <p:grpSpPr bwMode="auto">
                  <a:xfrm>
                    <a:off x="326" y="2630"/>
                    <a:ext cx="539" cy="259"/>
                    <a:chOff x="341" y="1238"/>
                    <a:chExt cx="539" cy="220"/>
                  </a:xfrm>
                </p:grpSpPr>
                <p:sp>
                  <p:nvSpPr>
                    <p:cNvPr id="125972" name="Text Box 20">
                      <a:extLst>
                        <a:ext uri="{FF2B5EF4-FFF2-40B4-BE49-F238E27FC236}">
                          <a16:creationId xmlns:a16="http://schemas.microsoft.com/office/drawing/2014/main" id="{AFC36C2D-B6FE-4838-9CBE-E582F83210C9}"/>
                        </a:ext>
                      </a:extLst>
                    </p:cNvPr>
                    <p:cNvSpPr txBox="1">
                      <a:spLocks noChangeArrowheads="1"/>
                    </p:cNvSpPr>
                    <p:nvPr/>
                  </p:nvSpPr>
                  <p:spPr bwMode="auto">
                    <a:xfrm>
                      <a:off x="341" y="1238"/>
                      <a:ext cx="370" cy="22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$10</a:t>
                      </a:r>
                    </a:p>
                  </p:txBody>
                </p:sp>
                <p:sp>
                  <p:nvSpPr>
                    <p:cNvPr id="125973" name="Line 21">
                      <a:extLst>
                        <a:ext uri="{FF2B5EF4-FFF2-40B4-BE49-F238E27FC236}">
                          <a16:creationId xmlns:a16="http://schemas.microsoft.com/office/drawing/2014/main" id="{3078FFEF-93BC-4DF5-B6A8-9419D4941F69}"/>
                        </a:ext>
                      </a:extLst>
                    </p:cNvPr>
                    <p:cNvSpPr>
                      <a:spLocks noChangeShapeType="1"/>
                    </p:cNvSpPr>
                    <p:nvPr/>
                  </p:nvSpPr>
                  <p:spPr bwMode="auto">
                    <a:xfrm>
                      <a:off x="756" y="1360"/>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74" name="Group 22">
                    <a:extLst>
                      <a:ext uri="{FF2B5EF4-FFF2-40B4-BE49-F238E27FC236}">
                        <a16:creationId xmlns:a16="http://schemas.microsoft.com/office/drawing/2014/main" id="{BDE4F7D8-78F0-477E-B12F-E6D6DD678490}"/>
                      </a:ext>
                    </a:extLst>
                  </p:cNvPr>
                  <p:cNvGrpSpPr>
                    <a:grpSpLocks/>
                  </p:cNvGrpSpPr>
                  <p:nvPr/>
                </p:nvGrpSpPr>
                <p:grpSpPr bwMode="auto">
                  <a:xfrm>
                    <a:off x="330" y="3110"/>
                    <a:ext cx="539" cy="259"/>
                    <a:chOff x="341" y="1238"/>
                    <a:chExt cx="539" cy="222"/>
                  </a:xfrm>
                </p:grpSpPr>
                <p:sp>
                  <p:nvSpPr>
                    <p:cNvPr id="125975" name="Text Box 23">
                      <a:extLst>
                        <a:ext uri="{FF2B5EF4-FFF2-40B4-BE49-F238E27FC236}">
                          <a16:creationId xmlns:a16="http://schemas.microsoft.com/office/drawing/2014/main" id="{DA9A9C2D-8CA7-4D47-9490-B6704A7FF403}"/>
                        </a:ext>
                      </a:extLst>
                    </p:cNvPr>
                    <p:cNvSpPr txBox="1">
                      <a:spLocks noChangeArrowheads="1"/>
                    </p:cNvSpPr>
                    <p:nvPr/>
                  </p:nvSpPr>
                  <p:spPr bwMode="auto">
                    <a:xfrm>
                      <a:off x="341" y="1238"/>
                      <a:ext cx="370" cy="22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$5</a:t>
                      </a:r>
                    </a:p>
                  </p:txBody>
                </p:sp>
                <p:sp>
                  <p:nvSpPr>
                    <p:cNvPr id="125976" name="Line 24">
                      <a:extLst>
                        <a:ext uri="{FF2B5EF4-FFF2-40B4-BE49-F238E27FC236}">
                          <a16:creationId xmlns:a16="http://schemas.microsoft.com/office/drawing/2014/main" id="{F7FBC94F-5769-4CEE-9872-535B798CD7F1}"/>
                        </a:ext>
                      </a:extLst>
                    </p:cNvPr>
                    <p:cNvSpPr>
                      <a:spLocks noChangeShapeType="1"/>
                    </p:cNvSpPr>
                    <p:nvPr/>
                  </p:nvSpPr>
                  <p:spPr bwMode="auto">
                    <a:xfrm>
                      <a:off x="756" y="1360"/>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77" name="Group 25">
                    <a:extLst>
                      <a:ext uri="{FF2B5EF4-FFF2-40B4-BE49-F238E27FC236}">
                        <a16:creationId xmlns:a16="http://schemas.microsoft.com/office/drawing/2014/main" id="{2DD83490-E816-4F82-B6B6-BFD6130E00E4}"/>
                      </a:ext>
                    </a:extLst>
                  </p:cNvPr>
                  <p:cNvGrpSpPr>
                    <a:grpSpLocks/>
                  </p:cNvGrpSpPr>
                  <p:nvPr/>
                </p:nvGrpSpPr>
                <p:grpSpPr bwMode="auto">
                  <a:xfrm>
                    <a:off x="331" y="3608"/>
                    <a:ext cx="539" cy="259"/>
                    <a:chOff x="341" y="1238"/>
                    <a:chExt cx="539" cy="222"/>
                  </a:xfrm>
                </p:grpSpPr>
                <p:sp>
                  <p:nvSpPr>
                    <p:cNvPr id="125978" name="Text Box 26">
                      <a:extLst>
                        <a:ext uri="{FF2B5EF4-FFF2-40B4-BE49-F238E27FC236}">
                          <a16:creationId xmlns:a16="http://schemas.microsoft.com/office/drawing/2014/main" id="{A949CD62-42BC-42FC-82BC-0F12ED73C777}"/>
                        </a:ext>
                      </a:extLst>
                    </p:cNvPr>
                    <p:cNvSpPr txBox="1">
                      <a:spLocks noChangeArrowheads="1"/>
                    </p:cNvSpPr>
                    <p:nvPr/>
                  </p:nvSpPr>
                  <p:spPr bwMode="auto">
                    <a:xfrm>
                      <a:off x="341" y="1238"/>
                      <a:ext cx="370" cy="22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eaLnBrk="0" hangingPunct="0">
                        <a:spcBef>
                          <a:spcPct val="50000"/>
                        </a:spcBef>
                      </a:pPr>
                      <a:r>
                        <a:rPr lang="en-US" altLang="en-US" sz="2000" dirty="0">
                          <a:solidFill>
                            <a:srgbClr val="FFFF00"/>
                          </a:solidFill>
                          <a:latin typeface="+mn-lt"/>
                        </a:rPr>
                        <a:t>$0</a:t>
                      </a:r>
                    </a:p>
                  </p:txBody>
                </p:sp>
                <p:sp>
                  <p:nvSpPr>
                    <p:cNvPr id="125979" name="Line 27">
                      <a:extLst>
                        <a:ext uri="{FF2B5EF4-FFF2-40B4-BE49-F238E27FC236}">
                          <a16:creationId xmlns:a16="http://schemas.microsoft.com/office/drawing/2014/main" id="{45A594C3-93A6-42FB-AE8D-1A38680FA802}"/>
                        </a:ext>
                      </a:extLst>
                    </p:cNvPr>
                    <p:cNvSpPr>
                      <a:spLocks noChangeShapeType="1"/>
                    </p:cNvSpPr>
                    <p:nvPr/>
                  </p:nvSpPr>
                  <p:spPr bwMode="auto">
                    <a:xfrm>
                      <a:off x="756" y="1360"/>
                      <a:ext cx="124" cy="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grpSp>
              <p:nvGrpSpPr>
                <p:cNvPr id="125980" name="Group 28">
                  <a:extLst>
                    <a:ext uri="{FF2B5EF4-FFF2-40B4-BE49-F238E27FC236}">
                      <a16:creationId xmlns:a16="http://schemas.microsoft.com/office/drawing/2014/main" id="{986D1813-908B-4D89-AF11-A1346714F0C3}"/>
                    </a:ext>
                  </a:extLst>
                </p:cNvPr>
                <p:cNvGrpSpPr>
                  <a:grpSpLocks/>
                </p:cNvGrpSpPr>
                <p:nvPr/>
              </p:nvGrpSpPr>
              <p:grpSpPr bwMode="auto">
                <a:xfrm>
                  <a:off x="727" y="3675"/>
                  <a:ext cx="3624" cy="395"/>
                  <a:chOff x="696" y="3675"/>
                  <a:chExt cx="4537" cy="395"/>
                </a:xfrm>
              </p:grpSpPr>
              <p:grpSp>
                <p:nvGrpSpPr>
                  <p:cNvPr id="125981" name="Group 29">
                    <a:extLst>
                      <a:ext uri="{FF2B5EF4-FFF2-40B4-BE49-F238E27FC236}">
                        <a16:creationId xmlns:a16="http://schemas.microsoft.com/office/drawing/2014/main" id="{1AEE957A-62CF-4601-9B93-DFB0978080BB}"/>
                      </a:ext>
                    </a:extLst>
                  </p:cNvPr>
                  <p:cNvGrpSpPr>
                    <a:grpSpLocks/>
                  </p:cNvGrpSpPr>
                  <p:nvPr/>
                </p:nvGrpSpPr>
                <p:grpSpPr bwMode="auto">
                  <a:xfrm>
                    <a:off x="1566" y="3683"/>
                    <a:ext cx="216" cy="387"/>
                    <a:chOff x="1567" y="3689"/>
                    <a:chExt cx="216" cy="387"/>
                  </a:xfrm>
                </p:grpSpPr>
                <p:sp>
                  <p:nvSpPr>
                    <p:cNvPr id="125982" name="Text Box 30">
                      <a:extLst>
                        <a:ext uri="{FF2B5EF4-FFF2-40B4-BE49-F238E27FC236}">
                          <a16:creationId xmlns:a16="http://schemas.microsoft.com/office/drawing/2014/main" id="{2B4A0F14-E931-44B8-8A52-1BC1EDE8CEDC}"/>
                        </a:ext>
                      </a:extLst>
                    </p:cNvPr>
                    <p:cNvSpPr txBox="1">
                      <a:spLocks noChangeArrowheads="1"/>
                    </p:cNvSpPr>
                    <p:nvPr/>
                  </p:nvSpPr>
                  <p:spPr bwMode="auto">
                    <a:xfrm>
                      <a:off x="1567" y="3817"/>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a:solidFill>
                            <a:srgbClr val="FFFF00"/>
                          </a:solidFill>
                          <a:latin typeface="+mn-lt"/>
                        </a:rPr>
                        <a:t>1</a:t>
                      </a:r>
                    </a:p>
                  </p:txBody>
                </p:sp>
                <p:sp>
                  <p:nvSpPr>
                    <p:cNvPr id="125983" name="Line 31">
                      <a:extLst>
                        <a:ext uri="{FF2B5EF4-FFF2-40B4-BE49-F238E27FC236}">
                          <a16:creationId xmlns:a16="http://schemas.microsoft.com/office/drawing/2014/main" id="{084A78EE-E821-4CD9-942F-50FFA8048A46}"/>
                        </a:ext>
                      </a:extLst>
                    </p:cNvPr>
                    <p:cNvSpPr>
                      <a:spLocks noChangeShapeType="1"/>
                    </p:cNvSpPr>
                    <p:nvPr/>
                  </p:nvSpPr>
                  <p:spPr bwMode="auto">
                    <a:xfrm>
                      <a:off x="1673" y="3689"/>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84" name="Group 32">
                    <a:extLst>
                      <a:ext uri="{FF2B5EF4-FFF2-40B4-BE49-F238E27FC236}">
                        <a16:creationId xmlns:a16="http://schemas.microsoft.com/office/drawing/2014/main" id="{C06E520C-5F73-4F1C-8307-37485E24A993}"/>
                      </a:ext>
                    </a:extLst>
                  </p:cNvPr>
                  <p:cNvGrpSpPr>
                    <a:grpSpLocks/>
                  </p:cNvGrpSpPr>
                  <p:nvPr/>
                </p:nvGrpSpPr>
                <p:grpSpPr bwMode="auto">
                  <a:xfrm>
                    <a:off x="2425" y="3679"/>
                    <a:ext cx="216" cy="389"/>
                    <a:chOff x="2425" y="3687"/>
                    <a:chExt cx="216" cy="389"/>
                  </a:xfrm>
                </p:grpSpPr>
                <p:sp>
                  <p:nvSpPr>
                    <p:cNvPr id="125985" name="Text Box 33">
                      <a:extLst>
                        <a:ext uri="{FF2B5EF4-FFF2-40B4-BE49-F238E27FC236}">
                          <a16:creationId xmlns:a16="http://schemas.microsoft.com/office/drawing/2014/main" id="{A6F7419C-A682-416F-880D-332C4D5362F5}"/>
                        </a:ext>
                      </a:extLst>
                    </p:cNvPr>
                    <p:cNvSpPr txBox="1">
                      <a:spLocks noChangeArrowheads="1"/>
                    </p:cNvSpPr>
                    <p:nvPr/>
                  </p:nvSpPr>
                  <p:spPr bwMode="auto">
                    <a:xfrm>
                      <a:off x="2425" y="3817"/>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a:solidFill>
                            <a:srgbClr val="FFFF00"/>
                          </a:solidFill>
                          <a:latin typeface="+mn-lt"/>
                        </a:rPr>
                        <a:t>2</a:t>
                      </a:r>
                    </a:p>
                  </p:txBody>
                </p:sp>
                <p:sp>
                  <p:nvSpPr>
                    <p:cNvPr id="125986" name="Line 34">
                      <a:extLst>
                        <a:ext uri="{FF2B5EF4-FFF2-40B4-BE49-F238E27FC236}">
                          <a16:creationId xmlns:a16="http://schemas.microsoft.com/office/drawing/2014/main" id="{3D806D14-3EA3-4E87-8E9E-CBDDAD2E8441}"/>
                        </a:ext>
                      </a:extLst>
                    </p:cNvPr>
                    <p:cNvSpPr>
                      <a:spLocks noChangeShapeType="1"/>
                    </p:cNvSpPr>
                    <p:nvPr/>
                  </p:nvSpPr>
                  <p:spPr bwMode="auto">
                    <a:xfrm>
                      <a:off x="2535" y="3687"/>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87" name="Group 35">
                    <a:extLst>
                      <a:ext uri="{FF2B5EF4-FFF2-40B4-BE49-F238E27FC236}">
                        <a16:creationId xmlns:a16="http://schemas.microsoft.com/office/drawing/2014/main" id="{C7CBD29F-DE6C-4CC6-9DDE-BEDEB58166C9}"/>
                      </a:ext>
                    </a:extLst>
                  </p:cNvPr>
                  <p:cNvGrpSpPr>
                    <a:grpSpLocks/>
                  </p:cNvGrpSpPr>
                  <p:nvPr/>
                </p:nvGrpSpPr>
                <p:grpSpPr bwMode="auto">
                  <a:xfrm>
                    <a:off x="3289" y="3677"/>
                    <a:ext cx="216" cy="389"/>
                    <a:chOff x="3295" y="3669"/>
                    <a:chExt cx="216" cy="389"/>
                  </a:xfrm>
                </p:grpSpPr>
                <p:sp>
                  <p:nvSpPr>
                    <p:cNvPr id="125988" name="Text Box 36">
                      <a:extLst>
                        <a:ext uri="{FF2B5EF4-FFF2-40B4-BE49-F238E27FC236}">
                          <a16:creationId xmlns:a16="http://schemas.microsoft.com/office/drawing/2014/main" id="{AA865AC5-4527-4930-8D55-CC6071218225}"/>
                        </a:ext>
                      </a:extLst>
                    </p:cNvPr>
                    <p:cNvSpPr txBox="1">
                      <a:spLocks noChangeArrowheads="1"/>
                    </p:cNvSpPr>
                    <p:nvPr/>
                  </p:nvSpPr>
                  <p:spPr bwMode="auto">
                    <a:xfrm>
                      <a:off x="3295" y="3799"/>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a:solidFill>
                            <a:srgbClr val="FFFF00"/>
                          </a:solidFill>
                          <a:latin typeface="+mn-lt"/>
                        </a:rPr>
                        <a:t>3</a:t>
                      </a:r>
                    </a:p>
                  </p:txBody>
                </p:sp>
                <p:sp>
                  <p:nvSpPr>
                    <p:cNvPr id="125989" name="Line 37">
                      <a:extLst>
                        <a:ext uri="{FF2B5EF4-FFF2-40B4-BE49-F238E27FC236}">
                          <a16:creationId xmlns:a16="http://schemas.microsoft.com/office/drawing/2014/main" id="{D708A0E9-AC06-465A-BC0C-0BB75003B984}"/>
                        </a:ext>
                      </a:extLst>
                    </p:cNvPr>
                    <p:cNvSpPr>
                      <a:spLocks noChangeShapeType="1"/>
                    </p:cNvSpPr>
                    <p:nvPr/>
                  </p:nvSpPr>
                  <p:spPr bwMode="auto">
                    <a:xfrm>
                      <a:off x="3405" y="3669"/>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90" name="Group 38">
                    <a:extLst>
                      <a:ext uri="{FF2B5EF4-FFF2-40B4-BE49-F238E27FC236}">
                        <a16:creationId xmlns:a16="http://schemas.microsoft.com/office/drawing/2014/main" id="{164D6D6A-4E13-4A4C-AA5D-3050276BA958}"/>
                      </a:ext>
                    </a:extLst>
                  </p:cNvPr>
                  <p:cNvGrpSpPr>
                    <a:grpSpLocks/>
                  </p:cNvGrpSpPr>
                  <p:nvPr/>
                </p:nvGrpSpPr>
                <p:grpSpPr bwMode="auto">
                  <a:xfrm>
                    <a:off x="4153" y="3681"/>
                    <a:ext cx="216" cy="389"/>
                    <a:chOff x="4159" y="3681"/>
                    <a:chExt cx="216" cy="389"/>
                  </a:xfrm>
                </p:grpSpPr>
                <p:sp>
                  <p:nvSpPr>
                    <p:cNvPr id="125991" name="Text Box 39">
                      <a:extLst>
                        <a:ext uri="{FF2B5EF4-FFF2-40B4-BE49-F238E27FC236}">
                          <a16:creationId xmlns:a16="http://schemas.microsoft.com/office/drawing/2014/main" id="{8164521A-9A81-4D9A-BD97-722CB01D3B3B}"/>
                        </a:ext>
                      </a:extLst>
                    </p:cNvPr>
                    <p:cNvSpPr txBox="1">
                      <a:spLocks noChangeArrowheads="1"/>
                    </p:cNvSpPr>
                    <p:nvPr/>
                  </p:nvSpPr>
                  <p:spPr bwMode="auto">
                    <a:xfrm>
                      <a:off x="4159" y="3811"/>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a:solidFill>
                            <a:srgbClr val="FFFF00"/>
                          </a:solidFill>
                          <a:latin typeface="+mn-lt"/>
                        </a:rPr>
                        <a:t>4</a:t>
                      </a:r>
                    </a:p>
                  </p:txBody>
                </p:sp>
                <p:sp>
                  <p:nvSpPr>
                    <p:cNvPr id="125992" name="Line 40">
                      <a:extLst>
                        <a:ext uri="{FF2B5EF4-FFF2-40B4-BE49-F238E27FC236}">
                          <a16:creationId xmlns:a16="http://schemas.microsoft.com/office/drawing/2014/main" id="{8B56B5AA-AA9F-4B95-ACAA-B529CAE9DA70}"/>
                        </a:ext>
                      </a:extLst>
                    </p:cNvPr>
                    <p:cNvSpPr>
                      <a:spLocks noChangeShapeType="1"/>
                    </p:cNvSpPr>
                    <p:nvPr/>
                  </p:nvSpPr>
                  <p:spPr bwMode="auto">
                    <a:xfrm>
                      <a:off x="4269" y="3681"/>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93" name="Group 41">
                    <a:extLst>
                      <a:ext uri="{FF2B5EF4-FFF2-40B4-BE49-F238E27FC236}">
                        <a16:creationId xmlns:a16="http://schemas.microsoft.com/office/drawing/2014/main" id="{E14587D2-1C39-4843-A292-2F8D5BB119BC}"/>
                      </a:ext>
                    </a:extLst>
                  </p:cNvPr>
                  <p:cNvGrpSpPr>
                    <a:grpSpLocks/>
                  </p:cNvGrpSpPr>
                  <p:nvPr/>
                </p:nvGrpSpPr>
                <p:grpSpPr bwMode="auto">
                  <a:xfrm>
                    <a:off x="696" y="3679"/>
                    <a:ext cx="216" cy="389"/>
                    <a:chOff x="3295" y="3669"/>
                    <a:chExt cx="216" cy="389"/>
                  </a:xfrm>
                </p:grpSpPr>
                <p:sp>
                  <p:nvSpPr>
                    <p:cNvPr id="125994" name="Text Box 42">
                      <a:extLst>
                        <a:ext uri="{FF2B5EF4-FFF2-40B4-BE49-F238E27FC236}">
                          <a16:creationId xmlns:a16="http://schemas.microsoft.com/office/drawing/2014/main" id="{6B3C0B72-10FF-4226-BC15-2AC55A0BF34B}"/>
                        </a:ext>
                      </a:extLst>
                    </p:cNvPr>
                    <p:cNvSpPr txBox="1">
                      <a:spLocks noChangeArrowheads="1"/>
                    </p:cNvSpPr>
                    <p:nvPr/>
                  </p:nvSpPr>
                  <p:spPr bwMode="auto">
                    <a:xfrm>
                      <a:off x="3295" y="3799"/>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dirty="0">
                          <a:solidFill>
                            <a:srgbClr val="FFFF00"/>
                          </a:solidFill>
                          <a:latin typeface="+mn-lt"/>
                        </a:rPr>
                        <a:t>0</a:t>
                      </a:r>
                    </a:p>
                  </p:txBody>
                </p:sp>
                <p:sp>
                  <p:nvSpPr>
                    <p:cNvPr id="125995" name="Line 43">
                      <a:extLst>
                        <a:ext uri="{FF2B5EF4-FFF2-40B4-BE49-F238E27FC236}">
                          <a16:creationId xmlns:a16="http://schemas.microsoft.com/office/drawing/2014/main" id="{E7C6F583-F1F4-4EED-A083-BFF950941892}"/>
                        </a:ext>
                      </a:extLst>
                    </p:cNvPr>
                    <p:cNvSpPr>
                      <a:spLocks noChangeShapeType="1"/>
                    </p:cNvSpPr>
                    <p:nvPr/>
                  </p:nvSpPr>
                  <p:spPr bwMode="auto">
                    <a:xfrm>
                      <a:off x="3405" y="3669"/>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nvGrpSpPr>
                  <p:cNvPr id="125996" name="Group 44">
                    <a:extLst>
                      <a:ext uri="{FF2B5EF4-FFF2-40B4-BE49-F238E27FC236}">
                        <a16:creationId xmlns:a16="http://schemas.microsoft.com/office/drawing/2014/main" id="{D3E12F64-2C45-450A-8FD8-BDB7B0F51E0B}"/>
                      </a:ext>
                    </a:extLst>
                  </p:cNvPr>
                  <p:cNvGrpSpPr>
                    <a:grpSpLocks/>
                  </p:cNvGrpSpPr>
                  <p:nvPr/>
                </p:nvGrpSpPr>
                <p:grpSpPr bwMode="auto">
                  <a:xfrm>
                    <a:off x="5017" y="3675"/>
                    <a:ext cx="216" cy="389"/>
                    <a:chOff x="4159" y="3681"/>
                    <a:chExt cx="216" cy="389"/>
                  </a:xfrm>
                </p:grpSpPr>
                <p:sp>
                  <p:nvSpPr>
                    <p:cNvPr id="125997" name="Text Box 45">
                      <a:extLst>
                        <a:ext uri="{FF2B5EF4-FFF2-40B4-BE49-F238E27FC236}">
                          <a16:creationId xmlns:a16="http://schemas.microsoft.com/office/drawing/2014/main" id="{2DFDF084-7998-4CEC-A717-E1F5298AFC28}"/>
                        </a:ext>
                      </a:extLst>
                    </p:cNvPr>
                    <p:cNvSpPr txBox="1">
                      <a:spLocks noChangeArrowheads="1"/>
                    </p:cNvSpPr>
                    <p:nvPr/>
                  </p:nvSpPr>
                  <p:spPr bwMode="auto">
                    <a:xfrm>
                      <a:off x="4159" y="3811"/>
                      <a:ext cx="216" cy="25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US" altLang="en-US" sz="2000" dirty="0">
                          <a:solidFill>
                            <a:srgbClr val="FFFF00"/>
                          </a:solidFill>
                          <a:latin typeface="+mn-lt"/>
                        </a:rPr>
                        <a:t>5</a:t>
                      </a:r>
                    </a:p>
                  </p:txBody>
                </p:sp>
                <p:sp>
                  <p:nvSpPr>
                    <p:cNvPr id="125998" name="Line 46">
                      <a:extLst>
                        <a:ext uri="{FF2B5EF4-FFF2-40B4-BE49-F238E27FC236}">
                          <a16:creationId xmlns:a16="http://schemas.microsoft.com/office/drawing/2014/main" id="{0D725A82-32CB-4493-A699-4045E091FCD6}"/>
                        </a:ext>
                      </a:extLst>
                    </p:cNvPr>
                    <p:cNvSpPr>
                      <a:spLocks noChangeShapeType="1"/>
                    </p:cNvSpPr>
                    <p:nvPr/>
                  </p:nvSpPr>
                  <p:spPr bwMode="auto">
                    <a:xfrm>
                      <a:off x="4269" y="3681"/>
                      <a:ext cx="0" cy="130"/>
                    </a:xfrm>
                    <a:prstGeom prst="line">
                      <a:avLst/>
                    </a:prstGeom>
                    <a:noFill/>
                    <a:ln w="19050">
                      <a:solidFill>
                        <a:srgbClr val="FFFF00"/>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dirty="0">
                        <a:latin typeface="+mn-lt"/>
                      </a:endParaRPr>
                    </a:p>
                  </p:txBody>
                </p:sp>
              </p:grpSp>
            </p:grpSp>
          </p:grpSp>
        </p:grpSp>
        <p:grpSp>
          <p:nvGrpSpPr>
            <p:cNvPr id="125999" name="Group 47">
              <a:extLst>
                <a:ext uri="{FF2B5EF4-FFF2-40B4-BE49-F238E27FC236}">
                  <a16:creationId xmlns:a16="http://schemas.microsoft.com/office/drawing/2014/main" id="{D4F56672-882C-49D7-824F-85A85CA95E9F}"/>
                </a:ext>
              </a:extLst>
            </p:cNvPr>
            <p:cNvGrpSpPr>
              <a:grpSpLocks/>
            </p:cNvGrpSpPr>
            <p:nvPr/>
          </p:nvGrpSpPr>
          <p:grpSpPr bwMode="auto">
            <a:xfrm>
              <a:off x="975" y="859"/>
              <a:ext cx="4695" cy="2709"/>
              <a:chOff x="975" y="859"/>
              <a:chExt cx="4695" cy="2709"/>
            </a:xfrm>
          </p:grpSpPr>
          <p:sp>
            <p:nvSpPr>
              <p:cNvPr id="126000" name="Rectangle 48">
                <a:extLst>
                  <a:ext uri="{FF2B5EF4-FFF2-40B4-BE49-F238E27FC236}">
                    <a16:creationId xmlns:a16="http://schemas.microsoft.com/office/drawing/2014/main" id="{4D5B7E66-EC72-4418-92F1-3D7E45B05B34}"/>
                  </a:ext>
                </a:extLst>
              </p:cNvPr>
              <p:cNvSpPr>
                <a:spLocks noChangeArrowheads="1"/>
              </p:cNvSpPr>
              <p:nvPr/>
            </p:nvSpPr>
            <p:spPr bwMode="auto">
              <a:xfrm>
                <a:off x="4300" y="2272"/>
                <a:ext cx="1273"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dirty="0">
                    <a:ln w="3175">
                      <a:noFill/>
                    </a:ln>
                    <a:solidFill>
                      <a:srgbClr val="FF0000"/>
                    </a:solidFill>
                    <a:effectLst>
                      <a:outerShdw blurRad="38100" dist="38100" dir="2700000" algn="tl">
                        <a:srgbClr val="000000"/>
                      </a:outerShdw>
                    </a:effectLst>
                    <a:latin typeface="+mn-lt"/>
                  </a:rPr>
                  <a:t>Category II</a:t>
                </a:r>
              </a:p>
            </p:txBody>
          </p:sp>
          <p:sp>
            <p:nvSpPr>
              <p:cNvPr id="126001" name="Rectangle 49">
                <a:extLst>
                  <a:ext uri="{FF2B5EF4-FFF2-40B4-BE49-F238E27FC236}">
                    <a16:creationId xmlns:a16="http://schemas.microsoft.com/office/drawing/2014/main" id="{4D7882E6-EB87-45D1-A616-DCC435CC762D}"/>
                  </a:ext>
                </a:extLst>
              </p:cNvPr>
              <p:cNvSpPr>
                <a:spLocks noChangeArrowheads="1"/>
              </p:cNvSpPr>
              <p:nvPr/>
            </p:nvSpPr>
            <p:spPr bwMode="auto">
              <a:xfrm>
                <a:off x="4289" y="3240"/>
                <a:ext cx="1381"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dirty="0">
                    <a:effectLst>
                      <a:outerShdw blurRad="38100" dist="38100" dir="2700000" algn="tl">
                        <a:srgbClr val="000000"/>
                      </a:outerShdw>
                    </a:effectLst>
                    <a:latin typeface="+mn-lt"/>
                  </a:rPr>
                  <a:t>Category IV</a:t>
                </a:r>
              </a:p>
            </p:txBody>
          </p:sp>
          <p:sp>
            <p:nvSpPr>
              <p:cNvPr id="126002" name="Rectangle 50">
                <a:extLst>
                  <a:ext uri="{FF2B5EF4-FFF2-40B4-BE49-F238E27FC236}">
                    <a16:creationId xmlns:a16="http://schemas.microsoft.com/office/drawing/2014/main" id="{2EE83741-6D39-4E18-8C2E-8A44B1A362A0}"/>
                  </a:ext>
                </a:extLst>
              </p:cNvPr>
              <p:cNvSpPr>
                <a:spLocks noChangeArrowheads="1"/>
              </p:cNvSpPr>
              <p:nvPr/>
            </p:nvSpPr>
            <p:spPr bwMode="auto">
              <a:xfrm>
                <a:off x="4278" y="2777"/>
                <a:ext cx="1381"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dirty="0">
                    <a:solidFill>
                      <a:schemeClr val="tx2"/>
                    </a:solidFill>
                    <a:effectLst>
                      <a:outerShdw blurRad="38100" dist="38100" dir="2700000" algn="tl">
                        <a:srgbClr val="000000"/>
                      </a:outerShdw>
                    </a:effectLst>
                    <a:latin typeface="+mn-lt"/>
                  </a:rPr>
                  <a:t>Category III</a:t>
                </a:r>
              </a:p>
            </p:txBody>
          </p:sp>
          <p:grpSp>
            <p:nvGrpSpPr>
              <p:cNvPr id="126003" name="Group 51">
                <a:extLst>
                  <a:ext uri="{FF2B5EF4-FFF2-40B4-BE49-F238E27FC236}">
                    <a16:creationId xmlns:a16="http://schemas.microsoft.com/office/drawing/2014/main" id="{2731D4AE-99B7-4950-9ACB-774D7342C52E}"/>
                  </a:ext>
                </a:extLst>
              </p:cNvPr>
              <p:cNvGrpSpPr>
                <a:grpSpLocks/>
              </p:cNvGrpSpPr>
              <p:nvPr/>
            </p:nvGrpSpPr>
            <p:grpSpPr bwMode="auto">
              <a:xfrm>
                <a:off x="975" y="859"/>
                <a:ext cx="3300" cy="2645"/>
                <a:chOff x="1021" y="859"/>
                <a:chExt cx="4105" cy="2645"/>
              </a:xfrm>
            </p:grpSpPr>
            <p:sp>
              <p:nvSpPr>
                <p:cNvPr id="126004" name="Freeform 52">
                  <a:extLst>
                    <a:ext uri="{FF2B5EF4-FFF2-40B4-BE49-F238E27FC236}">
                      <a16:creationId xmlns:a16="http://schemas.microsoft.com/office/drawing/2014/main" id="{32D0DD26-B8C2-4C79-929F-72B394465947}"/>
                    </a:ext>
                  </a:extLst>
                </p:cNvPr>
                <p:cNvSpPr>
                  <a:spLocks/>
                </p:cNvSpPr>
                <p:nvPr/>
              </p:nvSpPr>
              <p:spPr bwMode="auto">
                <a:xfrm>
                  <a:off x="1025" y="2856"/>
                  <a:ext cx="4099" cy="648"/>
                </a:xfrm>
                <a:custGeom>
                  <a:avLst/>
                  <a:gdLst>
                    <a:gd name="T0" fmla="*/ 0 w 3888"/>
                    <a:gd name="T1" fmla="*/ 276 h 504"/>
                    <a:gd name="T2" fmla="*/ 0 w 3888"/>
                    <a:gd name="T3" fmla="*/ 0 h 504"/>
                    <a:gd name="T4" fmla="*/ 84 w 3888"/>
                    <a:gd name="T5" fmla="*/ 28 h 504"/>
                    <a:gd name="T6" fmla="*/ 195 w 3888"/>
                    <a:gd name="T7" fmla="*/ 61 h 504"/>
                    <a:gd name="T8" fmla="*/ 438 w 3888"/>
                    <a:gd name="T9" fmla="*/ 111 h 504"/>
                    <a:gd name="T10" fmla="*/ 671 w 3888"/>
                    <a:gd name="T11" fmla="*/ 144 h 504"/>
                    <a:gd name="T12" fmla="*/ 868 w 3888"/>
                    <a:gd name="T13" fmla="*/ 164 h 504"/>
                    <a:gd name="T14" fmla="*/ 1298 w 3888"/>
                    <a:gd name="T15" fmla="*/ 213 h 504"/>
                    <a:gd name="T16" fmla="*/ 1529 w 3888"/>
                    <a:gd name="T17" fmla="*/ 229 h 504"/>
                    <a:gd name="T18" fmla="*/ 1730 w 3888"/>
                    <a:gd name="T19" fmla="*/ 244 h 504"/>
                    <a:gd name="T20" fmla="*/ 2160 w 3888"/>
                    <a:gd name="T21" fmla="*/ 268 h 504"/>
                    <a:gd name="T22" fmla="*/ 2598 w 3888"/>
                    <a:gd name="T23" fmla="*/ 288 h 504"/>
                    <a:gd name="T24" fmla="*/ 3032 w 3888"/>
                    <a:gd name="T25" fmla="*/ 300 h 504"/>
                    <a:gd name="T26" fmla="*/ 3888 w 3888"/>
                    <a:gd name="T27" fmla="*/ 312 h 504"/>
                    <a:gd name="T28" fmla="*/ 3888 w 3888"/>
                    <a:gd name="T29" fmla="*/ 504 h 504"/>
                    <a:gd name="T30" fmla="*/ 3432 w 3888"/>
                    <a:gd name="T31" fmla="*/ 500 h 504"/>
                    <a:gd name="T32" fmla="*/ 3020 w 3888"/>
                    <a:gd name="T33" fmla="*/ 493 h 504"/>
                    <a:gd name="T34" fmla="*/ 2598 w 3888"/>
                    <a:gd name="T35" fmla="*/ 483 h 504"/>
                    <a:gd name="T36" fmla="*/ 2156 w 3888"/>
                    <a:gd name="T37" fmla="*/ 468 h 504"/>
                    <a:gd name="T38" fmla="*/ 1730 w 3888"/>
                    <a:gd name="T39" fmla="*/ 444 h 504"/>
                    <a:gd name="T40" fmla="*/ 1288 w 3888"/>
                    <a:gd name="T41" fmla="*/ 416 h 504"/>
                    <a:gd name="T42" fmla="*/ 975 w 3888"/>
                    <a:gd name="T43" fmla="*/ 385 h 504"/>
                    <a:gd name="T44" fmla="*/ 671 w 3888"/>
                    <a:gd name="T45" fmla="*/ 358 h 504"/>
                    <a:gd name="T46" fmla="*/ 432 w 3888"/>
                    <a:gd name="T47" fmla="*/ 333 h 504"/>
                    <a:gd name="T48" fmla="*/ 221 w 3888"/>
                    <a:gd name="T49" fmla="*/ 304 h 504"/>
                    <a:gd name="T50" fmla="*/ 0 w 3888"/>
                    <a:gd name="T51" fmla="*/ 27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88" h="504">
                      <a:moveTo>
                        <a:pt x="0" y="276"/>
                      </a:moveTo>
                      <a:lnTo>
                        <a:pt x="0" y="0"/>
                      </a:lnTo>
                      <a:lnTo>
                        <a:pt x="84" y="28"/>
                      </a:lnTo>
                      <a:lnTo>
                        <a:pt x="195" y="61"/>
                      </a:lnTo>
                      <a:lnTo>
                        <a:pt x="438" y="111"/>
                      </a:lnTo>
                      <a:lnTo>
                        <a:pt x="671" y="144"/>
                      </a:lnTo>
                      <a:lnTo>
                        <a:pt x="868" y="164"/>
                      </a:lnTo>
                      <a:lnTo>
                        <a:pt x="1298" y="213"/>
                      </a:lnTo>
                      <a:lnTo>
                        <a:pt x="1529" y="229"/>
                      </a:lnTo>
                      <a:lnTo>
                        <a:pt x="1730" y="244"/>
                      </a:lnTo>
                      <a:lnTo>
                        <a:pt x="2160" y="268"/>
                      </a:lnTo>
                      <a:lnTo>
                        <a:pt x="2598" y="288"/>
                      </a:lnTo>
                      <a:lnTo>
                        <a:pt x="3032" y="300"/>
                      </a:lnTo>
                      <a:lnTo>
                        <a:pt x="3888" y="312"/>
                      </a:lnTo>
                      <a:lnTo>
                        <a:pt x="3888" y="504"/>
                      </a:lnTo>
                      <a:lnTo>
                        <a:pt x="3432" y="500"/>
                      </a:lnTo>
                      <a:lnTo>
                        <a:pt x="3020" y="493"/>
                      </a:lnTo>
                      <a:lnTo>
                        <a:pt x="2598" y="483"/>
                      </a:lnTo>
                      <a:lnTo>
                        <a:pt x="2156" y="468"/>
                      </a:lnTo>
                      <a:lnTo>
                        <a:pt x="1730" y="444"/>
                      </a:lnTo>
                      <a:lnTo>
                        <a:pt x="1288" y="416"/>
                      </a:lnTo>
                      <a:lnTo>
                        <a:pt x="975" y="385"/>
                      </a:lnTo>
                      <a:lnTo>
                        <a:pt x="671" y="358"/>
                      </a:lnTo>
                      <a:lnTo>
                        <a:pt x="432" y="333"/>
                      </a:lnTo>
                      <a:lnTo>
                        <a:pt x="221" y="304"/>
                      </a:lnTo>
                      <a:lnTo>
                        <a:pt x="0" y="276"/>
                      </a:lnTo>
                      <a:close/>
                    </a:path>
                  </a:pathLst>
                </a:custGeom>
                <a:solidFill>
                  <a:schemeClr val="tx1"/>
                </a:solid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sz="2800" dirty="0">
                    <a:latin typeface="+mn-lt"/>
                  </a:endParaRPr>
                </a:p>
              </p:txBody>
            </p:sp>
            <p:sp>
              <p:nvSpPr>
                <p:cNvPr id="126005" name="Freeform 53">
                  <a:extLst>
                    <a:ext uri="{FF2B5EF4-FFF2-40B4-BE49-F238E27FC236}">
                      <a16:creationId xmlns:a16="http://schemas.microsoft.com/office/drawing/2014/main" id="{EEF59887-991E-4161-90A9-F8C9EC697775}"/>
                    </a:ext>
                  </a:extLst>
                </p:cNvPr>
                <p:cNvSpPr>
                  <a:spLocks/>
                </p:cNvSpPr>
                <p:nvPr/>
              </p:nvSpPr>
              <p:spPr bwMode="auto">
                <a:xfrm>
                  <a:off x="1021" y="1814"/>
                  <a:ext cx="4105" cy="1274"/>
                </a:xfrm>
                <a:custGeom>
                  <a:avLst/>
                  <a:gdLst>
                    <a:gd name="T0" fmla="*/ 5 w 3890"/>
                    <a:gd name="T1" fmla="*/ 0 h 1242"/>
                    <a:gd name="T2" fmla="*/ 0 w 3890"/>
                    <a:gd name="T3" fmla="*/ 505 h 1242"/>
                    <a:gd name="T4" fmla="*/ 165 w 3890"/>
                    <a:gd name="T5" fmla="*/ 609 h 1242"/>
                    <a:gd name="T6" fmla="*/ 293 w 3890"/>
                    <a:gd name="T7" fmla="*/ 676 h 1242"/>
                    <a:gd name="T8" fmla="*/ 435 w 3890"/>
                    <a:gd name="T9" fmla="*/ 736 h 1242"/>
                    <a:gd name="T10" fmla="*/ 638 w 3890"/>
                    <a:gd name="T11" fmla="*/ 811 h 1242"/>
                    <a:gd name="T12" fmla="*/ 880 w 3890"/>
                    <a:gd name="T13" fmla="*/ 886 h 1242"/>
                    <a:gd name="T14" fmla="*/ 1113 w 3890"/>
                    <a:gd name="T15" fmla="*/ 946 h 1242"/>
                    <a:gd name="T16" fmla="*/ 1293 w 3890"/>
                    <a:gd name="T17" fmla="*/ 990 h 1242"/>
                    <a:gd name="T18" fmla="*/ 1490 w 3890"/>
                    <a:gd name="T19" fmla="*/ 1029 h 1242"/>
                    <a:gd name="T20" fmla="*/ 1730 w 3890"/>
                    <a:gd name="T21" fmla="*/ 1071 h 1242"/>
                    <a:gd name="T22" fmla="*/ 1964 w 3890"/>
                    <a:gd name="T23" fmla="*/ 1110 h 1242"/>
                    <a:gd name="T24" fmla="*/ 2162 w 3890"/>
                    <a:gd name="T25" fmla="*/ 1137 h 1242"/>
                    <a:gd name="T26" fmla="*/ 2412 w 3890"/>
                    <a:gd name="T27" fmla="*/ 1164 h 1242"/>
                    <a:gd name="T28" fmla="*/ 2616 w 3890"/>
                    <a:gd name="T29" fmla="*/ 1183 h 1242"/>
                    <a:gd name="T30" fmla="*/ 2838 w 3890"/>
                    <a:gd name="T31" fmla="*/ 1201 h 1242"/>
                    <a:gd name="T32" fmla="*/ 3028 w 3890"/>
                    <a:gd name="T33" fmla="*/ 1214 h 1242"/>
                    <a:gd name="T34" fmla="*/ 3252 w 3890"/>
                    <a:gd name="T35" fmla="*/ 1228 h 1242"/>
                    <a:gd name="T36" fmla="*/ 3462 w 3890"/>
                    <a:gd name="T37" fmla="*/ 1233 h 1242"/>
                    <a:gd name="T38" fmla="*/ 3695 w 3890"/>
                    <a:gd name="T39" fmla="*/ 1242 h 1242"/>
                    <a:gd name="T40" fmla="*/ 3890 w 3890"/>
                    <a:gd name="T41" fmla="*/ 1242 h 1242"/>
                    <a:gd name="T42" fmla="*/ 3890 w 3890"/>
                    <a:gd name="T43" fmla="*/ 1002 h 1242"/>
                    <a:gd name="T44" fmla="*/ 3684 w 3890"/>
                    <a:gd name="T45" fmla="*/ 999 h 1242"/>
                    <a:gd name="T46" fmla="*/ 3458 w 3890"/>
                    <a:gd name="T47" fmla="*/ 993 h 1242"/>
                    <a:gd name="T48" fmla="*/ 3263 w 3890"/>
                    <a:gd name="T49" fmla="*/ 982 h 1242"/>
                    <a:gd name="T50" fmla="*/ 3026 w 3890"/>
                    <a:gd name="T51" fmla="*/ 966 h 1242"/>
                    <a:gd name="T52" fmla="*/ 2816 w 3890"/>
                    <a:gd name="T53" fmla="*/ 949 h 1242"/>
                    <a:gd name="T54" fmla="*/ 2592 w 3890"/>
                    <a:gd name="T55" fmla="*/ 927 h 1242"/>
                    <a:gd name="T56" fmla="*/ 2373 w 3890"/>
                    <a:gd name="T57" fmla="*/ 898 h 1242"/>
                    <a:gd name="T58" fmla="*/ 2163 w 3890"/>
                    <a:gd name="T59" fmla="*/ 867 h 1242"/>
                    <a:gd name="T60" fmla="*/ 1943 w 3890"/>
                    <a:gd name="T61" fmla="*/ 831 h 1242"/>
                    <a:gd name="T62" fmla="*/ 1730 w 3890"/>
                    <a:gd name="T63" fmla="*/ 787 h 1242"/>
                    <a:gd name="T64" fmla="*/ 1527 w 3890"/>
                    <a:gd name="T65" fmla="*/ 744 h 1242"/>
                    <a:gd name="T66" fmla="*/ 1299 w 3890"/>
                    <a:gd name="T67" fmla="*/ 682 h 1242"/>
                    <a:gd name="T68" fmla="*/ 1103 w 3890"/>
                    <a:gd name="T69" fmla="*/ 622 h 1242"/>
                    <a:gd name="T70" fmla="*/ 1005 w 3890"/>
                    <a:gd name="T71" fmla="*/ 592 h 1242"/>
                    <a:gd name="T72" fmla="*/ 866 w 3890"/>
                    <a:gd name="T73" fmla="*/ 543 h 1242"/>
                    <a:gd name="T74" fmla="*/ 759 w 3890"/>
                    <a:gd name="T75" fmla="*/ 505 h 1242"/>
                    <a:gd name="T76" fmla="*/ 623 w 3890"/>
                    <a:gd name="T77" fmla="*/ 439 h 1242"/>
                    <a:gd name="T78" fmla="*/ 492 w 3890"/>
                    <a:gd name="T79" fmla="*/ 378 h 1242"/>
                    <a:gd name="T80" fmla="*/ 362 w 3890"/>
                    <a:gd name="T81" fmla="*/ 304 h 1242"/>
                    <a:gd name="T82" fmla="*/ 248 w 3890"/>
                    <a:gd name="T83" fmla="*/ 234 h 1242"/>
                    <a:gd name="T84" fmla="*/ 147 w 3890"/>
                    <a:gd name="T85" fmla="*/ 151 h 1242"/>
                    <a:gd name="T86" fmla="*/ 72 w 3890"/>
                    <a:gd name="T87" fmla="*/ 81 h 1242"/>
                    <a:gd name="T88" fmla="*/ 5 w 3890"/>
                    <a:gd name="T89"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90" h="1242">
                      <a:moveTo>
                        <a:pt x="5" y="0"/>
                      </a:moveTo>
                      <a:lnTo>
                        <a:pt x="0" y="505"/>
                      </a:lnTo>
                      <a:lnTo>
                        <a:pt x="165" y="609"/>
                      </a:lnTo>
                      <a:lnTo>
                        <a:pt x="293" y="676"/>
                      </a:lnTo>
                      <a:lnTo>
                        <a:pt x="435" y="736"/>
                      </a:lnTo>
                      <a:lnTo>
                        <a:pt x="638" y="811"/>
                      </a:lnTo>
                      <a:lnTo>
                        <a:pt x="880" y="886"/>
                      </a:lnTo>
                      <a:lnTo>
                        <a:pt x="1113" y="946"/>
                      </a:lnTo>
                      <a:lnTo>
                        <a:pt x="1293" y="990"/>
                      </a:lnTo>
                      <a:lnTo>
                        <a:pt x="1490" y="1029"/>
                      </a:lnTo>
                      <a:lnTo>
                        <a:pt x="1730" y="1071"/>
                      </a:lnTo>
                      <a:lnTo>
                        <a:pt x="1964" y="1110"/>
                      </a:lnTo>
                      <a:lnTo>
                        <a:pt x="2162" y="1137"/>
                      </a:lnTo>
                      <a:lnTo>
                        <a:pt x="2412" y="1164"/>
                      </a:lnTo>
                      <a:lnTo>
                        <a:pt x="2616" y="1183"/>
                      </a:lnTo>
                      <a:lnTo>
                        <a:pt x="2838" y="1201"/>
                      </a:lnTo>
                      <a:lnTo>
                        <a:pt x="3028" y="1214"/>
                      </a:lnTo>
                      <a:lnTo>
                        <a:pt x="3252" y="1228"/>
                      </a:lnTo>
                      <a:lnTo>
                        <a:pt x="3462" y="1233"/>
                      </a:lnTo>
                      <a:lnTo>
                        <a:pt x="3695" y="1242"/>
                      </a:lnTo>
                      <a:lnTo>
                        <a:pt x="3890" y="1242"/>
                      </a:lnTo>
                      <a:lnTo>
                        <a:pt x="3890" y="1002"/>
                      </a:lnTo>
                      <a:lnTo>
                        <a:pt x="3684" y="999"/>
                      </a:lnTo>
                      <a:lnTo>
                        <a:pt x="3458" y="993"/>
                      </a:lnTo>
                      <a:lnTo>
                        <a:pt x="3263" y="982"/>
                      </a:lnTo>
                      <a:lnTo>
                        <a:pt x="3026" y="966"/>
                      </a:lnTo>
                      <a:lnTo>
                        <a:pt x="2816" y="949"/>
                      </a:lnTo>
                      <a:lnTo>
                        <a:pt x="2592" y="927"/>
                      </a:lnTo>
                      <a:lnTo>
                        <a:pt x="2373" y="898"/>
                      </a:lnTo>
                      <a:lnTo>
                        <a:pt x="2163" y="867"/>
                      </a:lnTo>
                      <a:lnTo>
                        <a:pt x="1943" y="831"/>
                      </a:lnTo>
                      <a:lnTo>
                        <a:pt x="1730" y="787"/>
                      </a:lnTo>
                      <a:lnTo>
                        <a:pt x="1527" y="744"/>
                      </a:lnTo>
                      <a:lnTo>
                        <a:pt x="1299" y="682"/>
                      </a:lnTo>
                      <a:lnTo>
                        <a:pt x="1103" y="622"/>
                      </a:lnTo>
                      <a:lnTo>
                        <a:pt x="1005" y="592"/>
                      </a:lnTo>
                      <a:lnTo>
                        <a:pt x="866" y="543"/>
                      </a:lnTo>
                      <a:lnTo>
                        <a:pt x="759" y="505"/>
                      </a:lnTo>
                      <a:lnTo>
                        <a:pt x="623" y="439"/>
                      </a:lnTo>
                      <a:lnTo>
                        <a:pt x="492" y="378"/>
                      </a:lnTo>
                      <a:lnTo>
                        <a:pt x="362" y="304"/>
                      </a:lnTo>
                      <a:lnTo>
                        <a:pt x="248" y="234"/>
                      </a:lnTo>
                      <a:lnTo>
                        <a:pt x="147" y="151"/>
                      </a:lnTo>
                      <a:lnTo>
                        <a:pt x="72" y="81"/>
                      </a:lnTo>
                      <a:lnTo>
                        <a:pt x="5" y="0"/>
                      </a:lnTo>
                      <a:close/>
                    </a:path>
                  </a:pathLst>
                </a:custGeom>
                <a:solidFill>
                  <a:schemeClr val="tx2">
                    <a:lumMod val="75000"/>
                  </a:schemeClr>
                </a:solid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sz="2800" dirty="0">
                    <a:latin typeface="+mn-lt"/>
                  </a:endParaRPr>
                </a:p>
              </p:txBody>
            </p:sp>
            <p:sp>
              <p:nvSpPr>
                <p:cNvPr id="126006" name="Freeform 54">
                  <a:extLst>
                    <a:ext uri="{FF2B5EF4-FFF2-40B4-BE49-F238E27FC236}">
                      <a16:creationId xmlns:a16="http://schemas.microsoft.com/office/drawing/2014/main" id="{8CC7D854-0EEB-42D5-8DB2-45C0AE7CF3D0}"/>
                    </a:ext>
                  </a:extLst>
                </p:cNvPr>
                <p:cNvSpPr>
                  <a:spLocks/>
                </p:cNvSpPr>
                <p:nvPr/>
              </p:nvSpPr>
              <p:spPr bwMode="auto">
                <a:xfrm>
                  <a:off x="1023" y="859"/>
                  <a:ext cx="4092" cy="1778"/>
                </a:xfrm>
                <a:custGeom>
                  <a:avLst/>
                  <a:gdLst>
                    <a:gd name="T0" fmla="*/ 1 w 3886"/>
                    <a:gd name="T1" fmla="*/ 0 h 1671"/>
                    <a:gd name="T2" fmla="*/ 145 w 3886"/>
                    <a:gd name="T3" fmla="*/ 201 h 1671"/>
                    <a:gd name="T4" fmla="*/ 204 w 3886"/>
                    <a:gd name="T5" fmla="*/ 285 h 1671"/>
                    <a:gd name="T6" fmla="*/ 267 w 3886"/>
                    <a:gd name="T7" fmla="*/ 360 h 1671"/>
                    <a:gd name="T8" fmla="*/ 366 w 3886"/>
                    <a:gd name="T9" fmla="*/ 459 h 1671"/>
                    <a:gd name="T10" fmla="*/ 442 w 3886"/>
                    <a:gd name="T11" fmla="*/ 523 h 1671"/>
                    <a:gd name="T12" fmla="*/ 555 w 3886"/>
                    <a:gd name="T13" fmla="*/ 604 h 1671"/>
                    <a:gd name="T14" fmla="*/ 688 w 3886"/>
                    <a:gd name="T15" fmla="*/ 690 h 1671"/>
                    <a:gd name="T16" fmla="*/ 832 w 3886"/>
                    <a:gd name="T17" fmla="*/ 771 h 1671"/>
                    <a:gd name="T18" fmla="*/ 994 w 3886"/>
                    <a:gd name="T19" fmla="*/ 846 h 1671"/>
                    <a:gd name="T20" fmla="*/ 1131 w 3886"/>
                    <a:gd name="T21" fmla="*/ 906 h 1671"/>
                    <a:gd name="T22" fmla="*/ 1275 w 3886"/>
                    <a:gd name="T23" fmla="*/ 964 h 1671"/>
                    <a:gd name="T24" fmla="*/ 1437 w 3886"/>
                    <a:gd name="T25" fmla="*/ 1024 h 1671"/>
                    <a:gd name="T26" fmla="*/ 1584 w 3886"/>
                    <a:gd name="T27" fmla="*/ 1072 h 1671"/>
                    <a:gd name="T28" fmla="*/ 1897 w 3886"/>
                    <a:gd name="T29" fmla="*/ 1158 h 1671"/>
                    <a:gd name="T30" fmla="*/ 2161 w 3886"/>
                    <a:gd name="T31" fmla="*/ 1219 h 1671"/>
                    <a:gd name="T32" fmla="*/ 2307 w 3886"/>
                    <a:gd name="T33" fmla="*/ 1249 h 1671"/>
                    <a:gd name="T34" fmla="*/ 2568 w 3886"/>
                    <a:gd name="T35" fmla="*/ 1293 h 1671"/>
                    <a:gd name="T36" fmla="*/ 2748 w 3886"/>
                    <a:gd name="T37" fmla="*/ 1320 h 1671"/>
                    <a:gd name="T38" fmla="*/ 2944 w 3886"/>
                    <a:gd name="T39" fmla="*/ 1345 h 1671"/>
                    <a:gd name="T40" fmla="*/ 3133 w 3886"/>
                    <a:gd name="T41" fmla="*/ 1366 h 1671"/>
                    <a:gd name="T42" fmla="*/ 3345 w 3886"/>
                    <a:gd name="T43" fmla="*/ 1386 h 1671"/>
                    <a:gd name="T44" fmla="*/ 3513 w 3886"/>
                    <a:gd name="T45" fmla="*/ 1396 h 1671"/>
                    <a:gd name="T46" fmla="*/ 3660 w 3886"/>
                    <a:gd name="T47" fmla="*/ 1404 h 1671"/>
                    <a:gd name="T48" fmla="*/ 3790 w 3886"/>
                    <a:gd name="T49" fmla="*/ 1405 h 1671"/>
                    <a:gd name="T50" fmla="*/ 3886 w 3886"/>
                    <a:gd name="T51" fmla="*/ 1410 h 1671"/>
                    <a:gd name="T52" fmla="*/ 3885 w 3886"/>
                    <a:gd name="T53" fmla="*/ 1671 h 1671"/>
                    <a:gd name="T54" fmla="*/ 3459 w 3886"/>
                    <a:gd name="T55" fmla="*/ 1650 h 1671"/>
                    <a:gd name="T56" fmla="*/ 3235 w 3886"/>
                    <a:gd name="T57" fmla="*/ 1635 h 1671"/>
                    <a:gd name="T58" fmla="*/ 2919 w 3886"/>
                    <a:gd name="T59" fmla="*/ 1605 h 1671"/>
                    <a:gd name="T60" fmla="*/ 2740 w 3886"/>
                    <a:gd name="T61" fmla="*/ 1587 h 1671"/>
                    <a:gd name="T62" fmla="*/ 2580 w 3886"/>
                    <a:gd name="T63" fmla="*/ 1564 h 1671"/>
                    <a:gd name="T64" fmla="*/ 2430 w 3886"/>
                    <a:gd name="T65" fmla="*/ 1542 h 1671"/>
                    <a:gd name="T66" fmla="*/ 2253 w 3886"/>
                    <a:gd name="T67" fmla="*/ 1513 h 1671"/>
                    <a:gd name="T68" fmla="*/ 2101 w 3886"/>
                    <a:gd name="T69" fmla="*/ 1486 h 1671"/>
                    <a:gd name="T70" fmla="*/ 1918 w 3886"/>
                    <a:gd name="T71" fmla="*/ 1449 h 1671"/>
                    <a:gd name="T72" fmla="*/ 1729 w 3886"/>
                    <a:gd name="T73" fmla="*/ 1405 h 1671"/>
                    <a:gd name="T74" fmla="*/ 1548 w 3886"/>
                    <a:gd name="T75" fmla="*/ 1363 h 1671"/>
                    <a:gd name="T76" fmla="*/ 1384 w 3886"/>
                    <a:gd name="T77" fmla="*/ 1317 h 1671"/>
                    <a:gd name="T78" fmla="*/ 1251 w 3886"/>
                    <a:gd name="T79" fmla="*/ 1275 h 1671"/>
                    <a:gd name="T80" fmla="*/ 1129 w 3886"/>
                    <a:gd name="T81" fmla="*/ 1234 h 1671"/>
                    <a:gd name="T82" fmla="*/ 1000 w 3886"/>
                    <a:gd name="T83" fmla="*/ 1186 h 1671"/>
                    <a:gd name="T84" fmla="*/ 870 w 3886"/>
                    <a:gd name="T85" fmla="*/ 1143 h 1671"/>
                    <a:gd name="T86" fmla="*/ 673 w 3886"/>
                    <a:gd name="T87" fmla="*/ 1059 h 1671"/>
                    <a:gd name="T88" fmla="*/ 433 w 3886"/>
                    <a:gd name="T89" fmla="*/ 940 h 1671"/>
                    <a:gd name="T90" fmla="*/ 294 w 3886"/>
                    <a:gd name="T91" fmla="*/ 859 h 1671"/>
                    <a:gd name="T92" fmla="*/ 181 w 3886"/>
                    <a:gd name="T93" fmla="*/ 787 h 1671"/>
                    <a:gd name="T94" fmla="*/ 96 w 3886"/>
                    <a:gd name="T95" fmla="*/ 726 h 1671"/>
                    <a:gd name="T96" fmla="*/ 0 w 3886"/>
                    <a:gd name="T97" fmla="*/ 640 h 1671"/>
                    <a:gd name="T98" fmla="*/ 1 w 3886"/>
                    <a:gd name="T99" fmla="*/ 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86" h="1671">
                      <a:moveTo>
                        <a:pt x="1" y="0"/>
                      </a:moveTo>
                      <a:lnTo>
                        <a:pt x="145" y="201"/>
                      </a:lnTo>
                      <a:lnTo>
                        <a:pt x="204" y="285"/>
                      </a:lnTo>
                      <a:lnTo>
                        <a:pt x="267" y="360"/>
                      </a:lnTo>
                      <a:lnTo>
                        <a:pt x="366" y="459"/>
                      </a:lnTo>
                      <a:lnTo>
                        <a:pt x="442" y="523"/>
                      </a:lnTo>
                      <a:lnTo>
                        <a:pt x="555" y="604"/>
                      </a:lnTo>
                      <a:lnTo>
                        <a:pt x="688" y="690"/>
                      </a:lnTo>
                      <a:lnTo>
                        <a:pt x="832" y="771"/>
                      </a:lnTo>
                      <a:lnTo>
                        <a:pt x="994" y="846"/>
                      </a:lnTo>
                      <a:lnTo>
                        <a:pt x="1131" y="906"/>
                      </a:lnTo>
                      <a:lnTo>
                        <a:pt x="1275" y="964"/>
                      </a:lnTo>
                      <a:lnTo>
                        <a:pt x="1437" y="1024"/>
                      </a:lnTo>
                      <a:lnTo>
                        <a:pt x="1584" y="1072"/>
                      </a:lnTo>
                      <a:lnTo>
                        <a:pt x="1897" y="1158"/>
                      </a:lnTo>
                      <a:lnTo>
                        <a:pt x="2161" y="1219"/>
                      </a:lnTo>
                      <a:lnTo>
                        <a:pt x="2307" y="1249"/>
                      </a:lnTo>
                      <a:lnTo>
                        <a:pt x="2568" y="1293"/>
                      </a:lnTo>
                      <a:lnTo>
                        <a:pt x="2748" y="1320"/>
                      </a:lnTo>
                      <a:lnTo>
                        <a:pt x="2944" y="1345"/>
                      </a:lnTo>
                      <a:lnTo>
                        <a:pt x="3133" y="1366"/>
                      </a:lnTo>
                      <a:lnTo>
                        <a:pt x="3345" y="1386"/>
                      </a:lnTo>
                      <a:lnTo>
                        <a:pt x="3513" y="1396"/>
                      </a:lnTo>
                      <a:lnTo>
                        <a:pt x="3660" y="1404"/>
                      </a:lnTo>
                      <a:lnTo>
                        <a:pt x="3790" y="1405"/>
                      </a:lnTo>
                      <a:lnTo>
                        <a:pt x="3886" y="1410"/>
                      </a:lnTo>
                      <a:lnTo>
                        <a:pt x="3885" y="1671"/>
                      </a:lnTo>
                      <a:lnTo>
                        <a:pt x="3459" y="1650"/>
                      </a:lnTo>
                      <a:lnTo>
                        <a:pt x="3235" y="1635"/>
                      </a:lnTo>
                      <a:lnTo>
                        <a:pt x="2919" y="1605"/>
                      </a:lnTo>
                      <a:lnTo>
                        <a:pt x="2740" y="1587"/>
                      </a:lnTo>
                      <a:lnTo>
                        <a:pt x="2580" y="1564"/>
                      </a:lnTo>
                      <a:lnTo>
                        <a:pt x="2430" y="1542"/>
                      </a:lnTo>
                      <a:lnTo>
                        <a:pt x="2253" y="1513"/>
                      </a:lnTo>
                      <a:lnTo>
                        <a:pt x="2101" y="1486"/>
                      </a:lnTo>
                      <a:lnTo>
                        <a:pt x="1918" y="1449"/>
                      </a:lnTo>
                      <a:lnTo>
                        <a:pt x="1729" y="1405"/>
                      </a:lnTo>
                      <a:lnTo>
                        <a:pt x="1548" y="1363"/>
                      </a:lnTo>
                      <a:lnTo>
                        <a:pt x="1384" y="1317"/>
                      </a:lnTo>
                      <a:lnTo>
                        <a:pt x="1251" y="1275"/>
                      </a:lnTo>
                      <a:lnTo>
                        <a:pt x="1129" y="1234"/>
                      </a:lnTo>
                      <a:lnTo>
                        <a:pt x="1000" y="1186"/>
                      </a:lnTo>
                      <a:lnTo>
                        <a:pt x="870" y="1143"/>
                      </a:lnTo>
                      <a:lnTo>
                        <a:pt x="673" y="1059"/>
                      </a:lnTo>
                      <a:lnTo>
                        <a:pt x="433" y="940"/>
                      </a:lnTo>
                      <a:lnTo>
                        <a:pt x="294" y="859"/>
                      </a:lnTo>
                      <a:lnTo>
                        <a:pt x="181" y="787"/>
                      </a:lnTo>
                      <a:lnTo>
                        <a:pt x="96" y="726"/>
                      </a:lnTo>
                      <a:lnTo>
                        <a:pt x="0" y="640"/>
                      </a:lnTo>
                      <a:lnTo>
                        <a:pt x="1" y="0"/>
                      </a:lnTo>
                      <a:close/>
                    </a:path>
                  </a:pathLst>
                </a:custGeom>
                <a:solidFill>
                  <a:srgbClr val="FF0000"/>
                </a:solidFill>
                <a:ln>
                  <a:noFill/>
                </a:ln>
                <a:effectLst/>
                <a:extLst>
                  <a:ext uri="{91240B29-F687-4F45-9708-019B960494DF}">
                    <a14:hiddenLine xmlns:a14="http://schemas.microsoft.com/office/drawing/2010/main" w="31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sz="2800" dirty="0">
                    <a:latin typeface="+mn-lt"/>
                  </a:endParaRPr>
                </a:p>
              </p:txBody>
            </p:sp>
          </p:grpSp>
        </p:grpSp>
      </p:grpSp>
      <p:sp>
        <p:nvSpPr>
          <p:cNvPr id="96" name="Slide Number Placeholder 3">
            <a:extLst>
              <a:ext uri="{FF2B5EF4-FFF2-40B4-BE49-F238E27FC236}">
                <a16:creationId xmlns:a16="http://schemas.microsoft.com/office/drawing/2014/main" id="{18419E63-C36E-4B59-B136-3BB68E680D21}"/>
              </a:ext>
            </a:extLst>
          </p:cNvPr>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70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6871494" y="4756630"/>
            <a:ext cx="2057400" cy="273844"/>
          </a:xfrm>
        </p:spPr>
        <p:txBody>
          <a:bodyPr/>
          <a:lstStyle/>
          <a:p>
            <a:fld id="{D3B499A9-B2FC-4281-B13A-801DAC1ADC26}" type="slidenum">
              <a:rPr lang="en-US" altLang="en-US" smtClean="0"/>
              <a:pPr/>
              <a:t>71</a:t>
            </a:fld>
            <a:endParaRPr lang="en-US" altLang="en-US" dirty="0"/>
          </a:p>
        </p:txBody>
      </p:sp>
      <p:sp>
        <p:nvSpPr>
          <p:cNvPr id="5" name="Title 4"/>
          <p:cNvSpPr>
            <a:spLocks noGrp="1"/>
          </p:cNvSpPr>
          <p:nvPr>
            <p:ph type="title"/>
          </p:nvPr>
        </p:nvSpPr>
        <p:spPr>
          <a:xfrm>
            <a:off x="473336" y="104775"/>
            <a:ext cx="8159228" cy="733425"/>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sym typeface="Calibri"/>
              </a:rPr>
              <a:t>Summary of Options</a:t>
            </a:r>
            <a:br>
              <a:rPr lang="en-US" b="1" dirty="0">
                <a:solidFill>
                  <a:schemeClr val="accent1"/>
                </a:solidFill>
                <a:effectLst>
                  <a:outerShdw blurRad="38100" dist="38100" dir="2700000" algn="tl">
                    <a:srgbClr val="000000">
                      <a:alpha val="43137"/>
                    </a:srgbClr>
                  </a:outerShdw>
                </a:effectLst>
                <a:sym typeface="Calibri"/>
              </a:rPr>
            </a:br>
            <a:r>
              <a:rPr lang="en-US" sz="1800" b="1" dirty="0">
                <a:solidFill>
                  <a:schemeClr val="accent1"/>
                </a:solidFill>
                <a:effectLst>
                  <a:outerShdw blurRad="38100" dist="38100" dir="2700000" algn="tl">
                    <a:srgbClr val="000000">
                      <a:alpha val="43137"/>
                    </a:srgbClr>
                  </a:outerShdw>
                </a:effectLst>
                <a:sym typeface="Calibri"/>
              </a:rPr>
              <a:t>to Improve Water Quality</a:t>
            </a:r>
            <a:endParaRPr lang="en-US" b="1" dirty="0">
              <a:solidFill>
                <a:schemeClr val="accent1"/>
              </a:solidFill>
              <a:effectLst>
                <a:outerShdw blurRad="38100" dist="38100" dir="2700000" algn="tl">
                  <a:srgbClr val="000000">
                    <a:alpha val="43137"/>
                  </a:srgbClr>
                </a:outerShdw>
              </a:effectLst>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325135909"/>
              </p:ext>
            </p:extLst>
          </p:nvPr>
        </p:nvGraphicFramePr>
        <p:xfrm>
          <a:off x="268942" y="871370"/>
          <a:ext cx="8638391" cy="4144984"/>
        </p:xfrm>
        <a:graphic>
          <a:graphicData uri="http://schemas.openxmlformats.org/drawingml/2006/table">
            <a:tbl>
              <a:tblPr firstRow="1" bandRow="1">
                <a:tableStyleId>{5C22544A-7EE6-4342-B048-85BDC9FD1C3A}</a:tableStyleId>
              </a:tblPr>
              <a:tblGrid>
                <a:gridCol w="2162211">
                  <a:extLst>
                    <a:ext uri="{9D8B030D-6E8A-4147-A177-3AD203B41FA5}">
                      <a16:colId xmlns:a16="http://schemas.microsoft.com/office/drawing/2014/main" val="20000"/>
                    </a:ext>
                  </a:extLst>
                </a:gridCol>
                <a:gridCol w="3559756">
                  <a:extLst>
                    <a:ext uri="{9D8B030D-6E8A-4147-A177-3AD203B41FA5}">
                      <a16:colId xmlns:a16="http://schemas.microsoft.com/office/drawing/2014/main" val="20001"/>
                    </a:ext>
                  </a:extLst>
                </a:gridCol>
                <a:gridCol w="1458212">
                  <a:extLst>
                    <a:ext uri="{9D8B030D-6E8A-4147-A177-3AD203B41FA5}">
                      <a16:colId xmlns:a16="http://schemas.microsoft.com/office/drawing/2014/main" val="20002"/>
                    </a:ext>
                  </a:extLst>
                </a:gridCol>
                <a:gridCol w="1458212">
                  <a:extLst>
                    <a:ext uri="{9D8B030D-6E8A-4147-A177-3AD203B41FA5}">
                      <a16:colId xmlns:a16="http://schemas.microsoft.com/office/drawing/2014/main" val="20003"/>
                    </a:ext>
                  </a:extLst>
                </a:gridCol>
              </a:tblGrid>
              <a:tr h="483185">
                <a:tc>
                  <a:txBody>
                    <a:bodyPr/>
                    <a:lstStyle/>
                    <a:p>
                      <a:pPr algn="ctr"/>
                      <a:r>
                        <a:rPr lang="en-US" sz="1400" dirty="0">
                          <a:solidFill>
                            <a:schemeClr val="bg1"/>
                          </a:solidFill>
                        </a:rPr>
                        <a:t>Option</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chemeClr val="bg1"/>
                          </a:solidFill>
                        </a:rPr>
                        <a:t>Application</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chemeClr val="bg1"/>
                          </a:solidFill>
                        </a:rPr>
                        <a:t>Installation</a:t>
                      </a:r>
                      <a:r>
                        <a:rPr lang="en-US" sz="1400" baseline="0" dirty="0">
                          <a:solidFill>
                            <a:schemeClr val="bg1"/>
                          </a:solidFill>
                        </a:rPr>
                        <a:t> Costs</a:t>
                      </a:r>
                      <a:endParaRPr lang="en-US" sz="140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solidFill>
                            <a:schemeClr val="bg1"/>
                          </a:solidFill>
                        </a:rPr>
                        <a:t>Treatment Costs</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01453">
                <a:tc>
                  <a:txBody>
                    <a:bodyPr/>
                    <a:lstStyle/>
                    <a:p>
                      <a:pPr algn="ctr"/>
                      <a:r>
                        <a:rPr lang="en-US" sz="1400" b="1" dirty="0">
                          <a:solidFill>
                            <a:schemeClr val="bg1"/>
                          </a:solidFill>
                        </a:rPr>
                        <a:t>Automatic Flushing Valves</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Reduce</a:t>
                      </a:r>
                      <a:r>
                        <a:rPr lang="en-US" sz="1400" b="0" baseline="0" dirty="0">
                          <a:solidFill>
                            <a:schemeClr val="bg1"/>
                          </a:solidFill>
                        </a:rPr>
                        <a:t> water age, DBPs &amp; chlorine demand</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$300 to 5,000</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None </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476866">
                <a:tc>
                  <a:txBody>
                    <a:bodyPr/>
                    <a:lstStyle/>
                    <a:p>
                      <a:pPr algn="ctr"/>
                      <a:r>
                        <a:rPr lang="en-US" sz="1400" b="1" dirty="0">
                          <a:solidFill>
                            <a:schemeClr val="bg1"/>
                          </a:solidFill>
                        </a:rPr>
                        <a:t>Tank Aerators &amp; Mixers</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Turnover tank water,</a:t>
                      </a:r>
                      <a:r>
                        <a:rPr lang="en-US" sz="1400" b="0" baseline="0" dirty="0">
                          <a:solidFill>
                            <a:schemeClr val="bg1"/>
                          </a:solidFill>
                        </a:rPr>
                        <a:t> lower DBPs &amp; chlorine demand</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$7,500 to $35,000</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Minimal power</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476866">
                <a:tc>
                  <a:txBody>
                    <a:bodyPr/>
                    <a:lstStyle/>
                    <a:p>
                      <a:pPr algn="ctr"/>
                      <a:r>
                        <a:rPr lang="en-US" sz="1400" b="1" dirty="0">
                          <a:solidFill>
                            <a:schemeClr val="bg1"/>
                          </a:solidFill>
                        </a:rPr>
                        <a:t>Air Entrainment via Venturi Tee </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Increase aeration, </a:t>
                      </a:r>
                      <a:r>
                        <a:rPr lang="en-US" sz="1400" b="0" baseline="0" dirty="0">
                          <a:solidFill>
                            <a:schemeClr val="bg1"/>
                          </a:solidFill>
                        </a:rPr>
                        <a:t>lowers DBPs &amp; chlorine demand</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&lt; $500</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None</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476866">
                <a:tc>
                  <a:txBody>
                    <a:bodyPr/>
                    <a:lstStyle/>
                    <a:p>
                      <a:pPr algn="ctr"/>
                      <a:r>
                        <a:rPr lang="en-US" sz="1400" b="1" dirty="0">
                          <a:solidFill>
                            <a:schemeClr val="bg1"/>
                          </a:solidFill>
                        </a:rPr>
                        <a:t>Hydrogen Peroxide (H2O2)</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Chemical oxidation, </a:t>
                      </a:r>
                      <a:r>
                        <a:rPr lang="en-US" sz="1400" b="0" baseline="0" dirty="0">
                          <a:solidFill>
                            <a:schemeClr val="bg1"/>
                          </a:solidFill>
                        </a:rPr>
                        <a:t>lowers DBPs &amp; chlorine demand</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&lt; $1,000</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5¢ / 1,000 gal</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r h="570486">
                <a:tc>
                  <a:txBody>
                    <a:bodyPr/>
                    <a:lstStyle/>
                    <a:p>
                      <a:pPr algn="ctr"/>
                      <a:r>
                        <a:rPr lang="en-US" sz="1400" b="1" dirty="0">
                          <a:solidFill>
                            <a:schemeClr val="bg1"/>
                          </a:solidFill>
                        </a:rPr>
                        <a:t>Chlorine Dioxide (ClO2) </a:t>
                      </a:r>
                      <a:r>
                        <a:rPr lang="en-US" sz="1000" b="1" dirty="0">
                          <a:solidFill>
                            <a:schemeClr val="bg1"/>
                          </a:solidFill>
                        </a:rPr>
                        <a:t>Applied Oxidation</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Chemical oxidation, </a:t>
                      </a:r>
                      <a:r>
                        <a:rPr lang="en-US" sz="1400" b="0" baseline="0" dirty="0">
                          <a:solidFill>
                            <a:schemeClr val="bg1"/>
                          </a:solidFill>
                        </a:rPr>
                        <a:t>greatly reduces DBPs, lowers or completely replaces chlorine</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$2,000</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7 to 10¢ / 1,000 gal</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5"/>
                  </a:ext>
                </a:extLst>
              </a:tr>
              <a:tr h="682286">
                <a:tc>
                  <a:txBody>
                    <a:bodyPr/>
                    <a:lstStyle/>
                    <a:p>
                      <a:pPr algn="ctr"/>
                      <a:r>
                        <a:rPr lang="en-US" sz="1400" b="1" dirty="0">
                          <a:solidFill>
                            <a:schemeClr val="bg1"/>
                          </a:solidFill>
                        </a:rPr>
                        <a:t>Activated Alumina Adsorption</a:t>
                      </a:r>
                      <a:r>
                        <a:rPr lang="en-US" sz="1400" b="1" baseline="0" dirty="0">
                          <a:solidFill>
                            <a:schemeClr val="bg1"/>
                          </a:solidFill>
                        </a:rPr>
                        <a:t> / Oxidation </a:t>
                      </a:r>
                      <a:r>
                        <a:rPr lang="en-US" sz="1400" b="1" dirty="0">
                          <a:solidFill>
                            <a:schemeClr val="bg1"/>
                          </a:solidFill>
                        </a:rPr>
                        <a:t>Media </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Chemical oxidation &amp; media adsorption of</a:t>
                      </a:r>
                      <a:r>
                        <a:rPr lang="en-US" sz="1400" b="0" baseline="0" dirty="0">
                          <a:solidFill>
                            <a:schemeClr val="bg1"/>
                          </a:solidFill>
                        </a:rPr>
                        <a:t> impurities, greatly reduces DBPs &amp; chlorine</a:t>
                      </a: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$3.65 / 1,000 gal</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53¢ / 1,000 gal</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6"/>
                  </a:ext>
                </a:extLst>
              </a:tr>
              <a:tr h="476866">
                <a:tc>
                  <a:txBody>
                    <a:bodyPr/>
                    <a:lstStyle/>
                    <a:p>
                      <a:pPr algn="ctr"/>
                      <a:r>
                        <a:rPr lang="en-US" sz="1400" b="1" dirty="0">
                          <a:solidFill>
                            <a:schemeClr val="bg1"/>
                          </a:solidFill>
                        </a:rPr>
                        <a:t>Reverse Osmosis ~ Nanofiltration</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Removal of particulate &amp; microbial contaminants and large organic molecules </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1400" b="0" dirty="0">
                          <a:solidFill>
                            <a:schemeClr val="bg1"/>
                          </a:solidFill>
                        </a:rPr>
                        <a:t>$25 to $32 / gal</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en-US" sz="1400" b="0" dirty="0">
                        <a:solidFill>
                          <a:schemeClr val="bg1"/>
                        </a:solidFill>
                      </a:endParaRP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Slide Number Placeholder 3">
            <a:extLst>
              <a:ext uri="{FF2B5EF4-FFF2-40B4-BE49-F238E27FC236}">
                <a16:creationId xmlns:a16="http://schemas.microsoft.com/office/drawing/2014/main" id="{8F78D3DB-7DC1-4C56-A52D-1D9E5B2A7225}"/>
              </a:ext>
            </a:extLst>
          </p:cNvPr>
          <p:cNvSpPr txBox="1">
            <a:spLocks/>
          </p:cNvSpPr>
          <p:nvPr/>
        </p:nvSpPr>
        <p:spPr>
          <a:xfrm>
            <a:off x="6968313" y="4756630"/>
            <a:ext cx="2057400"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900" b="1"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effectLst>
                  <a:outerShdw blurRad="38100" dist="38100" dir="2700000" algn="tl">
                    <a:srgbClr val="000000">
                      <a:alpha val="43137"/>
                    </a:srgbClr>
                  </a:outerShdw>
                </a:effectLst>
                <a:latin typeface="Calibri" panose="020F0502020204030204" pitchFamily="34" charset="0"/>
                <a:ea typeface="+mn-ea"/>
                <a:cs typeface="+mn-cs"/>
              </a:defRPr>
            </a:lvl1pPr>
            <a:lvl2pPr marL="4572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2pPr>
            <a:lvl3pPr marL="9144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3pPr>
            <a:lvl4pPr marL="13716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4pPr>
            <a:lvl5pPr marL="1828800" algn="ctr" rtl="0" fontAlgn="base">
              <a:spcBef>
                <a:spcPct val="0"/>
              </a:spcBef>
              <a:spcAft>
                <a:spcPct val="0"/>
              </a:spcAft>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5pPr>
            <a:lvl6pPr marL="22860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6pPr>
            <a:lvl7pPr marL="27432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7pPr>
            <a:lvl8pPr marL="32004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8pPr>
            <a:lvl9pPr marL="3657600" algn="l" defTabSz="914400" rtl="0" eaLnBrk="1" latinLnBrk="0" hangingPunct="1">
              <a:defRPr sz="3200" b="1" kern="1200">
                <a:solidFill>
                  <a:schemeClr val="tx1"/>
                </a:solidFill>
                <a:effectLst>
                  <a:outerShdw blurRad="38100" dist="38100" dir="2700000" algn="tl">
                    <a:srgbClr val="000000">
                      <a:alpha val="43137"/>
                    </a:srgbClr>
                  </a:outerShdw>
                </a:effectLst>
                <a:latin typeface="Arial" panose="020B0604020202020204" pitchFamily="34" charset="0"/>
                <a:ea typeface="+mn-ea"/>
                <a:cs typeface="+mn-cs"/>
              </a:defRPr>
            </a:lvl9pPr>
          </a:lstStyle>
          <a:p>
            <a:fld id="{D3B499A9-B2FC-4281-B13A-801DAC1ADC26}" type="slidenum">
              <a:rPr lang="en-US" altLang="en-US" smtClean="0"/>
              <a:pPr/>
              <a:t>71</a:t>
            </a:fld>
            <a:endParaRPr lang="en-US" altLang="en-US"/>
          </a:p>
        </p:txBody>
      </p:sp>
    </p:spTree>
    <p:extLst>
      <p:ext uri="{BB962C8B-B14F-4D97-AF65-F5344CB8AC3E}">
        <p14:creationId xmlns:p14="http://schemas.microsoft.com/office/powerpoint/2010/main" val="12336050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0548" y="0"/>
            <a:ext cx="8971097" cy="729465"/>
          </a:xfrm>
        </p:spPr>
        <p:txBody>
          <a:bodyPr>
            <a:noAutofit/>
          </a:bodyPr>
          <a:lstStyle/>
          <a:p>
            <a:pPr algn="ctr" eaLnBrk="1" hangingPunct="1">
              <a:defRPr/>
            </a:pPr>
            <a:r>
              <a:rPr lang="en-US" altLang="en-US" sz="3200" b="1" dirty="0">
                <a:solidFill>
                  <a:schemeClr val="accent1"/>
                </a:solidFill>
                <a:effectLst>
                  <a:outerShdw blurRad="38100" dist="38100" dir="2700000" algn="tl">
                    <a:srgbClr val="000000"/>
                  </a:outerShdw>
                </a:effectLst>
              </a:rPr>
              <a:t>Total Organic Content &amp; Florida’s Groundwater</a:t>
            </a:r>
          </a:p>
        </p:txBody>
      </p:sp>
      <p:grpSp>
        <p:nvGrpSpPr>
          <p:cNvPr id="5" name="Group 4"/>
          <p:cNvGrpSpPr/>
          <p:nvPr/>
        </p:nvGrpSpPr>
        <p:grpSpPr>
          <a:xfrm>
            <a:off x="84900" y="766537"/>
            <a:ext cx="8935811" cy="3911789"/>
            <a:chOff x="208189" y="900101"/>
            <a:chExt cx="8935811" cy="4140131"/>
          </a:xfrm>
        </p:grpSpPr>
        <p:cxnSp>
          <p:nvCxnSpPr>
            <p:cNvPr id="43" name="Straight Connector 42"/>
            <p:cNvCxnSpPr/>
            <p:nvPr/>
          </p:nvCxnSpPr>
          <p:spPr>
            <a:xfrm flipH="1" flipV="1">
              <a:off x="3569093" y="900101"/>
              <a:ext cx="4030" cy="37535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2561750" y="901334"/>
              <a:ext cx="4030" cy="37535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53"/>
            <p:cNvSpPr>
              <a:spLocks noChangeArrowheads="1"/>
            </p:cNvSpPr>
            <p:nvPr/>
          </p:nvSpPr>
          <p:spPr bwMode="auto">
            <a:xfrm>
              <a:off x="472064" y="902559"/>
              <a:ext cx="8375904" cy="376732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grpSp>
          <p:nvGrpSpPr>
            <p:cNvPr id="6" name="Group 5"/>
            <p:cNvGrpSpPr/>
            <p:nvPr/>
          </p:nvGrpSpPr>
          <p:grpSpPr>
            <a:xfrm>
              <a:off x="4039341" y="904030"/>
              <a:ext cx="4185659" cy="3774771"/>
              <a:chOff x="3400283" y="123279"/>
              <a:chExt cx="6021478" cy="4634650"/>
            </a:xfrm>
          </p:grpSpPr>
          <p:cxnSp>
            <p:nvCxnSpPr>
              <p:cNvPr id="8" name="Straight Connector 7"/>
              <p:cNvCxnSpPr/>
              <p:nvPr/>
            </p:nvCxnSpPr>
            <p:spPr>
              <a:xfrm flipH="1" flipV="1">
                <a:off x="3400283" y="123553"/>
                <a:ext cx="5798" cy="46085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4294473" y="123279"/>
                <a:ext cx="5798" cy="46085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418449" y="149353"/>
                <a:ext cx="5798" cy="46085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7297629" y="135705"/>
                <a:ext cx="5798" cy="46085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9415963" y="140076"/>
                <a:ext cx="5798" cy="46085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569664" y="4559707"/>
              <a:ext cx="4107733" cy="243699"/>
              <a:chOff x="1784467" y="4614931"/>
              <a:chExt cx="6591380" cy="243699"/>
            </a:xfrm>
          </p:grpSpPr>
          <p:grpSp>
            <p:nvGrpSpPr>
              <p:cNvPr id="16" name="Group 15"/>
              <p:cNvGrpSpPr/>
              <p:nvPr/>
            </p:nvGrpSpPr>
            <p:grpSpPr>
              <a:xfrm rot="16200000" flipH="1" flipV="1">
                <a:off x="3346297" y="3053101"/>
                <a:ext cx="243699" cy="3367359"/>
                <a:chOff x="3676018" y="791772"/>
                <a:chExt cx="243699" cy="1939864"/>
              </a:xfrm>
            </p:grpSpPr>
            <p:sp>
              <p:nvSpPr>
                <p:cNvPr id="26" name="Line 70"/>
                <p:cNvSpPr>
                  <a:spLocks noChangeShapeType="1"/>
                </p:cNvSpPr>
                <p:nvPr/>
              </p:nvSpPr>
              <p:spPr bwMode="auto">
                <a:xfrm rot="16200000">
                  <a:off x="3732712" y="83114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7" name="Line 71"/>
                <p:cNvSpPr>
                  <a:spLocks noChangeShapeType="1"/>
                </p:cNvSpPr>
                <p:nvPr/>
              </p:nvSpPr>
              <p:spPr bwMode="auto">
                <a:xfrm rot="16200000">
                  <a:off x="3801272" y="673327"/>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8" name="Line 75"/>
                <p:cNvSpPr>
                  <a:spLocks noChangeShapeType="1"/>
                </p:cNvSpPr>
                <p:nvPr/>
              </p:nvSpPr>
              <p:spPr bwMode="auto">
                <a:xfrm rot="16200000">
                  <a:off x="3794463" y="2613191"/>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9" name="Line 70"/>
                <p:cNvSpPr>
                  <a:spLocks noChangeShapeType="1"/>
                </p:cNvSpPr>
                <p:nvPr/>
              </p:nvSpPr>
              <p:spPr bwMode="auto">
                <a:xfrm rot="16200000">
                  <a:off x="3737330" y="93428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0" name="Line 70"/>
                <p:cNvSpPr>
                  <a:spLocks noChangeShapeType="1"/>
                </p:cNvSpPr>
                <p:nvPr/>
              </p:nvSpPr>
              <p:spPr bwMode="auto">
                <a:xfrm rot="16200000">
                  <a:off x="3732712" y="1043577"/>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1" name="Line 70"/>
                <p:cNvSpPr>
                  <a:spLocks noChangeShapeType="1"/>
                </p:cNvSpPr>
                <p:nvPr/>
              </p:nvSpPr>
              <p:spPr bwMode="auto">
                <a:xfrm rot="16200000">
                  <a:off x="3737330" y="1174425"/>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2" name="Line 70"/>
                <p:cNvSpPr>
                  <a:spLocks noChangeShapeType="1"/>
                </p:cNvSpPr>
                <p:nvPr/>
              </p:nvSpPr>
              <p:spPr bwMode="auto">
                <a:xfrm rot="16200000">
                  <a:off x="3795616" y="1255002"/>
                  <a:ext cx="0" cy="22860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3" name="Line 70"/>
                <p:cNvSpPr>
                  <a:spLocks noChangeShapeType="1"/>
                </p:cNvSpPr>
                <p:nvPr/>
              </p:nvSpPr>
              <p:spPr bwMode="auto">
                <a:xfrm rot="16200000">
                  <a:off x="3734251" y="1522329"/>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4" name="Line 70"/>
                <p:cNvSpPr>
                  <a:spLocks noChangeShapeType="1"/>
                </p:cNvSpPr>
                <p:nvPr/>
              </p:nvSpPr>
              <p:spPr bwMode="auto">
                <a:xfrm rot="16200000">
                  <a:off x="3735790" y="1757856"/>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35" name="Line 70"/>
                <p:cNvSpPr>
                  <a:spLocks noChangeShapeType="1"/>
                </p:cNvSpPr>
                <p:nvPr/>
              </p:nvSpPr>
              <p:spPr bwMode="auto">
                <a:xfrm rot="16200000">
                  <a:off x="3734251" y="2110378"/>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grpSp>
          <p:grpSp>
            <p:nvGrpSpPr>
              <p:cNvPr id="17" name="Group 16"/>
              <p:cNvGrpSpPr/>
              <p:nvPr/>
            </p:nvGrpSpPr>
            <p:grpSpPr>
              <a:xfrm rot="16200000" flipH="1" flipV="1">
                <a:off x="7146678" y="3628277"/>
                <a:ext cx="237744" cy="2220595"/>
                <a:chOff x="3686401" y="876696"/>
                <a:chExt cx="237744" cy="1279238"/>
              </a:xfrm>
            </p:grpSpPr>
            <p:sp>
              <p:nvSpPr>
                <p:cNvPr id="18" name="Line 70"/>
                <p:cNvSpPr>
                  <a:spLocks noChangeShapeType="1"/>
                </p:cNvSpPr>
                <p:nvPr/>
              </p:nvSpPr>
              <p:spPr bwMode="auto">
                <a:xfrm rot="16200000">
                  <a:off x="3732712" y="83114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19" name="Line 70"/>
                <p:cNvSpPr>
                  <a:spLocks noChangeShapeType="1"/>
                </p:cNvSpPr>
                <p:nvPr/>
              </p:nvSpPr>
              <p:spPr bwMode="auto">
                <a:xfrm rot="16200000">
                  <a:off x="3737330" y="93428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0" name="Line 70"/>
                <p:cNvSpPr>
                  <a:spLocks noChangeShapeType="1"/>
                </p:cNvSpPr>
                <p:nvPr/>
              </p:nvSpPr>
              <p:spPr bwMode="auto">
                <a:xfrm rot="16200000">
                  <a:off x="3732712" y="1043577"/>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1" name="Line 70"/>
                <p:cNvSpPr>
                  <a:spLocks noChangeShapeType="1"/>
                </p:cNvSpPr>
                <p:nvPr/>
              </p:nvSpPr>
              <p:spPr bwMode="auto">
                <a:xfrm rot="16200000">
                  <a:off x="3737330" y="1174425"/>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2" name="Line 70"/>
                <p:cNvSpPr>
                  <a:spLocks noChangeShapeType="1"/>
                </p:cNvSpPr>
                <p:nvPr/>
              </p:nvSpPr>
              <p:spPr bwMode="auto">
                <a:xfrm rot="16200000">
                  <a:off x="3805273" y="1250430"/>
                  <a:ext cx="0" cy="237744"/>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3" name="Line 70"/>
                <p:cNvSpPr>
                  <a:spLocks noChangeShapeType="1"/>
                </p:cNvSpPr>
                <p:nvPr/>
              </p:nvSpPr>
              <p:spPr bwMode="auto">
                <a:xfrm rot="16200000">
                  <a:off x="3734251" y="1522329"/>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4" name="Line 70"/>
                <p:cNvSpPr>
                  <a:spLocks noChangeShapeType="1"/>
                </p:cNvSpPr>
                <p:nvPr/>
              </p:nvSpPr>
              <p:spPr bwMode="auto">
                <a:xfrm rot="16200000">
                  <a:off x="3735790" y="1757856"/>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25" name="Line 70"/>
                <p:cNvSpPr>
                  <a:spLocks noChangeShapeType="1"/>
                </p:cNvSpPr>
                <p:nvPr/>
              </p:nvSpPr>
              <p:spPr bwMode="auto">
                <a:xfrm rot="16200000">
                  <a:off x="3734251" y="2110378"/>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grpSp>
        </p:grpSp>
        <p:sp>
          <p:nvSpPr>
            <p:cNvPr id="36" name="Text Box 103"/>
            <p:cNvSpPr txBox="1">
              <a:spLocks noChangeArrowheads="1"/>
            </p:cNvSpPr>
            <p:nvPr/>
          </p:nvSpPr>
          <p:spPr bwMode="auto">
            <a:xfrm>
              <a:off x="4480036" y="4749087"/>
              <a:ext cx="36080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800" dirty="0">
                  <a:effectLst/>
                  <a:latin typeface="Arial Narrow" panose="020B0606020202030204" pitchFamily="34" charset="0"/>
                </a:rPr>
                <a:t>10</a:t>
              </a:r>
            </a:p>
          </p:txBody>
        </p:sp>
        <p:sp>
          <p:nvSpPr>
            <p:cNvPr id="37" name="Text Box 103"/>
            <p:cNvSpPr txBox="1">
              <a:spLocks noChangeArrowheads="1"/>
            </p:cNvSpPr>
            <p:nvPr/>
          </p:nvSpPr>
          <p:spPr bwMode="auto">
            <a:xfrm>
              <a:off x="2381660" y="4742756"/>
              <a:ext cx="36080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800" dirty="0">
                  <a:effectLst/>
                  <a:latin typeface="Arial Narrow" panose="020B0606020202030204" pitchFamily="34" charset="0"/>
                </a:rPr>
                <a:t>1.0</a:t>
              </a:r>
            </a:p>
          </p:txBody>
        </p:sp>
        <p:sp>
          <p:nvSpPr>
            <p:cNvPr id="38" name="Text Box 103"/>
            <p:cNvSpPr txBox="1">
              <a:spLocks noChangeArrowheads="1"/>
            </p:cNvSpPr>
            <p:nvPr/>
          </p:nvSpPr>
          <p:spPr bwMode="auto">
            <a:xfrm>
              <a:off x="3398194" y="4736510"/>
              <a:ext cx="36080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800" dirty="0">
                  <a:effectLst/>
                  <a:latin typeface="Arial Narrow" panose="020B0606020202030204" pitchFamily="34" charset="0"/>
                </a:rPr>
                <a:t>3</a:t>
              </a:r>
            </a:p>
          </p:txBody>
        </p:sp>
        <p:sp>
          <p:nvSpPr>
            <p:cNvPr id="39" name="Text Box 103"/>
            <p:cNvSpPr txBox="1">
              <a:spLocks noChangeArrowheads="1"/>
            </p:cNvSpPr>
            <p:nvPr/>
          </p:nvSpPr>
          <p:spPr bwMode="auto">
            <a:xfrm>
              <a:off x="3874769" y="4752234"/>
              <a:ext cx="36080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800" dirty="0">
                  <a:effectLst/>
                  <a:latin typeface="Arial Narrow" panose="020B0606020202030204" pitchFamily="34" charset="0"/>
                </a:rPr>
                <a:t>5</a:t>
              </a:r>
            </a:p>
          </p:txBody>
        </p:sp>
        <p:sp>
          <p:nvSpPr>
            <p:cNvPr id="40" name="Text Box 103"/>
            <p:cNvSpPr txBox="1">
              <a:spLocks noChangeArrowheads="1"/>
            </p:cNvSpPr>
            <p:nvPr/>
          </p:nvSpPr>
          <p:spPr bwMode="auto">
            <a:xfrm>
              <a:off x="5959109" y="4749873"/>
              <a:ext cx="36080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n-US" altLang="en-US" sz="1800" dirty="0">
                  <a:effectLst/>
                  <a:latin typeface="Arial Narrow" panose="020B0606020202030204" pitchFamily="34" charset="0"/>
                </a:rPr>
                <a:t>50</a:t>
              </a:r>
            </a:p>
          </p:txBody>
        </p:sp>
        <p:sp>
          <p:nvSpPr>
            <p:cNvPr id="41" name="Text Box 103"/>
            <p:cNvSpPr txBox="1">
              <a:spLocks noChangeArrowheads="1"/>
            </p:cNvSpPr>
            <p:nvPr/>
          </p:nvSpPr>
          <p:spPr bwMode="auto">
            <a:xfrm>
              <a:off x="208189" y="4742035"/>
              <a:ext cx="533129"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altLang="en-US" sz="1800" dirty="0">
                  <a:effectLst/>
                  <a:latin typeface="Arial Narrow" panose="020B0606020202030204" pitchFamily="34" charset="0"/>
                </a:rPr>
                <a:t>0.1</a:t>
              </a:r>
            </a:p>
          </p:txBody>
        </p:sp>
        <p:sp>
          <p:nvSpPr>
            <p:cNvPr id="42" name="Text Box 103"/>
            <p:cNvSpPr txBox="1">
              <a:spLocks noChangeArrowheads="1"/>
            </p:cNvSpPr>
            <p:nvPr/>
          </p:nvSpPr>
          <p:spPr bwMode="auto">
            <a:xfrm>
              <a:off x="1673238" y="4739572"/>
              <a:ext cx="533129"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altLang="en-US" sz="1800" dirty="0">
                  <a:effectLst/>
                  <a:latin typeface="Arial Narrow" panose="020B0606020202030204" pitchFamily="34" charset="0"/>
                </a:rPr>
                <a:t>0.5</a:t>
              </a:r>
            </a:p>
          </p:txBody>
        </p:sp>
        <p:sp>
          <p:nvSpPr>
            <p:cNvPr id="44" name="Text Box 103"/>
            <p:cNvSpPr txBox="1">
              <a:spLocks noChangeArrowheads="1"/>
            </p:cNvSpPr>
            <p:nvPr/>
          </p:nvSpPr>
          <p:spPr bwMode="auto">
            <a:xfrm>
              <a:off x="6488655" y="4754952"/>
              <a:ext cx="46977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n-US"/>
              </a:defPPr>
              <a:lvl1pPr>
                <a:defRPr sz="1800">
                  <a:solidFill>
                    <a:schemeClr val="accent4">
                      <a:lumMod val="75000"/>
                    </a:schemeClr>
                  </a:solidFill>
                  <a:effectLst/>
                  <a:latin typeface="Arial Narrow" panose="020B0606020202030204" pitchFamily="34" charset="0"/>
                </a:defRPr>
              </a:lvl1pPr>
            </a:lstStyle>
            <a:p>
              <a:r>
                <a:rPr lang="en-US" altLang="en-US" dirty="0">
                  <a:solidFill>
                    <a:schemeClr val="tx1"/>
                  </a:solidFill>
                </a:rPr>
                <a:t>100</a:t>
              </a:r>
            </a:p>
          </p:txBody>
        </p:sp>
        <p:grpSp>
          <p:nvGrpSpPr>
            <p:cNvPr id="45" name="Group 44"/>
            <p:cNvGrpSpPr/>
            <p:nvPr/>
          </p:nvGrpSpPr>
          <p:grpSpPr>
            <a:xfrm rot="16200000" flipH="1" flipV="1">
              <a:off x="7683541" y="3633649"/>
              <a:ext cx="237198" cy="2098531"/>
              <a:chOff x="3682826" y="791772"/>
              <a:chExt cx="237198" cy="1939864"/>
            </a:xfrm>
          </p:grpSpPr>
          <p:sp>
            <p:nvSpPr>
              <p:cNvPr id="46" name="Line 70"/>
              <p:cNvSpPr>
                <a:spLocks noChangeShapeType="1"/>
              </p:cNvSpPr>
              <p:nvPr/>
            </p:nvSpPr>
            <p:spPr bwMode="auto">
              <a:xfrm rot="16200000">
                <a:off x="3732712" y="83114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47" name="Line 71"/>
              <p:cNvSpPr>
                <a:spLocks noChangeShapeType="1"/>
              </p:cNvSpPr>
              <p:nvPr/>
            </p:nvSpPr>
            <p:spPr bwMode="auto">
              <a:xfrm rot="16200000">
                <a:off x="3801271" y="673327"/>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48" name="Line 75"/>
              <p:cNvSpPr>
                <a:spLocks noChangeShapeType="1"/>
              </p:cNvSpPr>
              <p:nvPr/>
            </p:nvSpPr>
            <p:spPr bwMode="auto">
              <a:xfrm rot="16200000">
                <a:off x="3801579" y="2613191"/>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49" name="Line 70"/>
              <p:cNvSpPr>
                <a:spLocks noChangeShapeType="1"/>
              </p:cNvSpPr>
              <p:nvPr/>
            </p:nvSpPr>
            <p:spPr bwMode="auto">
              <a:xfrm rot="16200000">
                <a:off x="3737330" y="93428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0" name="Line 70"/>
              <p:cNvSpPr>
                <a:spLocks noChangeShapeType="1"/>
              </p:cNvSpPr>
              <p:nvPr/>
            </p:nvSpPr>
            <p:spPr bwMode="auto">
              <a:xfrm rot="16200000">
                <a:off x="3732712" y="1043577"/>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1" name="Line 70"/>
              <p:cNvSpPr>
                <a:spLocks noChangeShapeType="1"/>
              </p:cNvSpPr>
              <p:nvPr/>
            </p:nvSpPr>
            <p:spPr bwMode="auto">
              <a:xfrm rot="16200000">
                <a:off x="3737330" y="1174425"/>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2" name="Line 70"/>
              <p:cNvSpPr>
                <a:spLocks noChangeShapeType="1"/>
              </p:cNvSpPr>
              <p:nvPr/>
            </p:nvSpPr>
            <p:spPr bwMode="auto">
              <a:xfrm rot="16200000">
                <a:off x="3802731" y="1255002"/>
                <a:ext cx="0" cy="22860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3" name="Line 70"/>
              <p:cNvSpPr>
                <a:spLocks noChangeShapeType="1"/>
              </p:cNvSpPr>
              <p:nvPr/>
            </p:nvSpPr>
            <p:spPr bwMode="auto">
              <a:xfrm rot="16200000">
                <a:off x="3734251" y="1522329"/>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4" name="Line 70"/>
              <p:cNvSpPr>
                <a:spLocks noChangeShapeType="1"/>
              </p:cNvSpPr>
              <p:nvPr/>
            </p:nvSpPr>
            <p:spPr bwMode="auto">
              <a:xfrm rot="16200000">
                <a:off x="3735790" y="1757856"/>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5" name="Line 70"/>
              <p:cNvSpPr>
                <a:spLocks noChangeShapeType="1"/>
              </p:cNvSpPr>
              <p:nvPr/>
            </p:nvSpPr>
            <p:spPr bwMode="auto">
              <a:xfrm rot="16200000">
                <a:off x="3734251" y="2110378"/>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grpSp>
        <p:grpSp>
          <p:nvGrpSpPr>
            <p:cNvPr id="56" name="Group 55"/>
            <p:cNvGrpSpPr/>
            <p:nvPr/>
          </p:nvGrpSpPr>
          <p:grpSpPr>
            <a:xfrm rot="16200000" flipH="1" flipV="1">
              <a:off x="1395964" y="3637206"/>
              <a:ext cx="250816" cy="2098531"/>
              <a:chOff x="3679575" y="791772"/>
              <a:chExt cx="250816" cy="1939864"/>
            </a:xfrm>
          </p:grpSpPr>
          <p:sp>
            <p:nvSpPr>
              <p:cNvPr id="57" name="Line 70"/>
              <p:cNvSpPr>
                <a:spLocks noChangeShapeType="1"/>
              </p:cNvSpPr>
              <p:nvPr/>
            </p:nvSpPr>
            <p:spPr bwMode="auto">
              <a:xfrm rot="16200000">
                <a:off x="3732712" y="83114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8" name="Line 71"/>
              <p:cNvSpPr>
                <a:spLocks noChangeShapeType="1"/>
              </p:cNvSpPr>
              <p:nvPr/>
            </p:nvSpPr>
            <p:spPr bwMode="auto">
              <a:xfrm rot="16200000">
                <a:off x="3811946" y="673327"/>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59" name="Line 75"/>
              <p:cNvSpPr>
                <a:spLocks noChangeShapeType="1"/>
              </p:cNvSpPr>
              <p:nvPr/>
            </p:nvSpPr>
            <p:spPr bwMode="auto">
              <a:xfrm rot="16200000">
                <a:off x="3798020" y="2613191"/>
                <a:ext cx="0" cy="23689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0" name="Line 70"/>
              <p:cNvSpPr>
                <a:spLocks noChangeShapeType="1"/>
              </p:cNvSpPr>
              <p:nvPr/>
            </p:nvSpPr>
            <p:spPr bwMode="auto">
              <a:xfrm rot="16200000">
                <a:off x="3737330" y="934280"/>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1" name="Line 70"/>
              <p:cNvSpPr>
                <a:spLocks noChangeShapeType="1"/>
              </p:cNvSpPr>
              <p:nvPr/>
            </p:nvSpPr>
            <p:spPr bwMode="auto">
              <a:xfrm rot="16200000">
                <a:off x="3732712" y="1043577"/>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2" name="Line 70"/>
              <p:cNvSpPr>
                <a:spLocks noChangeShapeType="1"/>
              </p:cNvSpPr>
              <p:nvPr/>
            </p:nvSpPr>
            <p:spPr bwMode="auto">
              <a:xfrm rot="16200000">
                <a:off x="3737330" y="1174425"/>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3" name="Line 70"/>
              <p:cNvSpPr>
                <a:spLocks noChangeShapeType="1"/>
              </p:cNvSpPr>
              <p:nvPr/>
            </p:nvSpPr>
            <p:spPr bwMode="auto">
              <a:xfrm rot="16200000">
                <a:off x="3802729" y="1255002"/>
                <a:ext cx="0" cy="228600"/>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4" name="Line 70"/>
              <p:cNvSpPr>
                <a:spLocks noChangeShapeType="1"/>
              </p:cNvSpPr>
              <p:nvPr/>
            </p:nvSpPr>
            <p:spPr bwMode="auto">
              <a:xfrm rot="16200000">
                <a:off x="3734251" y="1522329"/>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5" name="Line 70"/>
              <p:cNvSpPr>
                <a:spLocks noChangeShapeType="1"/>
              </p:cNvSpPr>
              <p:nvPr/>
            </p:nvSpPr>
            <p:spPr bwMode="auto">
              <a:xfrm rot="16200000">
                <a:off x="3735790" y="1757856"/>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sp>
            <p:nvSpPr>
              <p:cNvPr id="66" name="Line 70"/>
              <p:cNvSpPr>
                <a:spLocks noChangeShapeType="1"/>
              </p:cNvSpPr>
              <p:nvPr/>
            </p:nvSpPr>
            <p:spPr bwMode="auto">
              <a:xfrm rot="16200000">
                <a:off x="3734251" y="2110378"/>
                <a:ext cx="0" cy="91112"/>
              </a:xfrm>
              <a:prstGeom prst="line">
                <a:avLst/>
              </a:prstGeom>
              <a:noFill/>
              <a:ln w="12700">
                <a:solidFill>
                  <a:schemeClr val="accent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latin typeface="Calibri" panose="020F0502020204030204" pitchFamily="34" charset="0"/>
                </a:endParaRPr>
              </a:p>
            </p:txBody>
          </p:sp>
        </p:grpSp>
        <p:cxnSp>
          <p:nvCxnSpPr>
            <p:cNvPr id="68" name="Straight Connector 67"/>
            <p:cNvCxnSpPr/>
            <p:nvPr/>
          </p:nvCxnSpPr>
          <p:spPr>
            <a:xfrm flipH="1" flipV="1">
              <a:off x="1944330" y="908908"/>
              <a:ext cx="4030" cy="37535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 Box 103"/>
            <p:cNvSpPr txBox="1">
              <a:spLocks noChangeArrowheads="1"/>
            </p:cNvSpPr>
            <p:nvPr/>
          </p:nvSpPr>
          <p:spPr bwMode="auto">
            <a:xfrm>
              <a:off x="7990533" y="4761875"/>
              <a:ext cx="469772"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n-US"/>
              </a:defPPr>
              <a:lvl1pPr>
                <a:defRPr sz="1800">
                  <a:solidFill>
                    <a:schemeClr val="accent4">
                      <a:lumMod val="75000"/>
                    </a:schemeClr>
                  </a:solidFill>
                  <a:effectLst/>
                  <a:latin typeface="Arial Narrow" panose="020B0606020202030204" pitchFamily="34" charset="0"/>
                </a:defRPr>
              </a:lvl1pPr>
            </a:lstStyle>
            <a:p>
              <a:r>
                <a:rPr lang="en-US" altLang="en-US" dirty="0">
                  <a:solidFill>
                    <a:schemeClr val="tx1"/>
                  </a:solidFill>
                </a:rPr>
                <a:t>500</a:t>
              </a:r>
            </a:p>
          </p:txBody>
        </p:sp>
        <p:sp>
          <p:nvSpPr>
            <p:cNvPr id="71" name="Text Box 103"/>
            <p:cNvSpPr txBox="1">
              <a:spLocks noChangeArrowheads="1"/>
            </p:cNvSpPr>
            <p:nvPr/>
          </p:nvSpPr>
          <p:spPr bwMode="auto">
            <a:xfrm>
              <a:off x="8563262" y="4763233"/>
              <a:ext cx="580738" cy="276999"/>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381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800">
                  <a:solidFill>
                    <a:schemeClr val="accent4">
                      <a:lumMod val="75000"/>
                    </a:schemeClr>
                  </a:solidFill>
                  <a:effectLst/>
                  <a:latin typeface="Arial Narrow" panose="020B0606020202030204" pitchFamily="34" charset="0"/>
                </a:defRPr>
              </a:lvl1pPr>
            </a:lstStyle>
            <a:p>
              <a:r>
                <a:rPr lang="en-US" altLang="en-US" dirty="0">
                  <a:solidFill>
                    <a:schemeClr val="tx1"/>
                  </a:solidFill>
                </a:rPr>
                <a:t>1,000</a:t>
              </a:r>
            </a:p>
          </p:txBody>
        </p:sp>
        <p:sp>
          <p:nvSpPr>
            <p:cNvPr id="72" name="Rectangle 71"/>
            <p:cNvSpPr/>
            <p:nvPr/>
          </p:nvSpPr>
          <p:spPr>
            <a:xfrm>
              <a:off x="1944745" y="1348993"/>
              <a:ext cx="2180492"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bg1"/>
                  </a:solidFill>
                  <a:effectLst/>
                </a:rPr>
                <a:t>Sea Water</a:t>
              </a:r>
            </a:p>
          </p:txBody>
        </p:sp>
        <p:sp>
          <p:nvSpPr>
            <p:cNvPr id="74" name="Rectangle 73"/>
            <p:cNvSpPr/>
            <p:nvPr/>
          </p:nvSpPr>
          <p:spPr>
            <a:xfrm>
              <a:off x="2566067" y="3023841"/>
              <a:ext cx="2980007"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bg1"/>
                  </a:solidFill>
                  <a:effectLst/>
                </a:rPr>
                <a:t>Surface Waters</a:t>
              </a:r>
            </a:p>
          </p:txBody>
        </p:sp>
        <p:sp>
          <p:nvSpPr>
            <p:cNvPr id="75" name="Rectangle 74"/>
            <p:cNvSpPr/>
            <p:nvPr/>
          </p:nvSpPr>
          <p:spPr>
            <a:xfrm>
              <a:off x="4638708" y="3850858"/>
              <a:ext cx="682284"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chemeClr val="accent4">
                    <a:lumMod val="75000"/>
                  </a:schemeClr>
                </a:solidFill>
                <a:effectLst/>
              </a:endParaRPr>
            </a:p>
          </p:txBody>
        </p:sp>
        <p:sp>
          <p:nvSpPr>
            <p:cNvPr id="76" name="Rectangle 75"/>
            <p:cNvSpPr/>
            <p:nvPr/>
          </p:nvSpPr>
          <p:spPr>
            <a:xfrm>
              <a:off x="2702564" y="3829712"/>
              <a:ext cx="2033822" cy="400110"/>
            </a:xfrm>
            <a:prstGeom prst="rect">
              <a:avLst/>
            </a:prstGeom>
          </p:spPr>
          <p:txBody>
            <a:bodyPr wrap="square">
              <a:spAutoFit/>
            </a:bodyPr>
            <a:lstStyle/>
            <a:p>
              <a:r>
                <a:rPr lang="en-US" sz="2000" dirty="0">
                  <a:effectLst/>
                  <a:latin typeface="+mn-lt"/>
                </a:rPr>
                <a:t>WWTP Effluent</a:t>
              </a:r>
            </a:p>
          </p:txBody>
        </p:sp>
        <p:sp>
          <p:nvSpPr>
            <p:cNvPr id="77" name="Rectangle 76"/>
            <p:cNvSpPr/>
            <p:nvPr/>
          </p:nvSpPr>
          <p:spPr>
            <a:xfrm>
              <a:off x="6150985" y="3848646"/>
              <a:ext cx="2672863"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bg1"/>
                  </a:solidFill>
                  <a:effectLst/>
                </a:rPr>
                <a:t>Wastewaters</a:t>
              </a:r>
            </a:p>
          </p:txBody>
        </p:sp>
        <p:sp>
          <p:nvSpPr>
            <p:cNvPr id="78" name="Rectangle 77"/>
            <p:cNvSpPr/>
            <p:nvPr/>
          </p:nvSpPr>
          <p:spPr>
            <a:xfrm>
              <a:off x="6558947" y="2170559"/>
              <a:ext cx="1181687"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bg1"/>
                  </a:solidFill>
                  <a:effectLst/>
                </a:rPr>
                <a:t>Swamps</a:t>
              </a:r>
            </a:p>
          </p:txBody>
        </p:sp>
        <p:sp>
          <p:nvSpPr>
            <p:cNvPr id="81" name="Rectangle 80"/>
            <p:cNvSpPr/>
            <p:nvPr/>
          </p:nvSpPr>
          <p:spPr>
            <a:xfrm>
              <a:off x="3180241" y="2174292"/>
              <a:ext cx="2180492" cy="365760"/>
            </a:xfrm>
            <a:prstGeom prst="rect">
              <a:avLst/>
            </a:prstGeom>
            <a:solidFill>
              <a:schemeClr val="tx1">
                <a:alpha val="80000"/>
              </a:schemeClr>
            </a:solidFill>
            <a:ln w="317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a:solidFill>
                    <a:schemeClr val="bg1"/>
                  </a:solidFill>
                  <a:effectLst/>
                </a:rPr>
                <a:t>Florida Groundwater</a:t>
              </a:r>
            </a:p>
          </p:txBody>
        </p:sp>
        <p:sp>
          <p:nvSpPr>
            <p:cNvPr id="83" name="Rectangle 82"/>
            <p:cNvSpPr/>
            <p:nvPr/>
          </p:nvSpPr>
          <p:spPr>
            <a:xfrm>
              <a:off x="2488055" y="2718740"/>
              <a:ext cx="3049716" cy="338554"/>
            </a:xfrm>
            <a:prstGeom prst="rect">
              <a:avLst/>
            </a:prstGeom>
          </p:spPr>
          <p:txBody>
            <a:bodyPr wrap="square">
              <a:spAutoFit/>
            </a:bodyPr>
            <a:lstStyle/>
            <a:p>
              <a:r>
                <a:rPr lang="en-US" sz="1600" dirty="0">
                  <a:effectLst/>
                  <a:latin typeface="+mn-lt"/>
                </a:rPr>
                <a:t>Surface Water Median = 3.5 mg/L</a:t>
              </a:r>
            </a:p>
          </p:txBody>
        </p:sp>
        <p:sp>
          <p:nvSpPr>
            <p:cNvPr id="73" name="Rectangle 72"/>
            <p:cNvSpPr/>
            <p:nvPr/>
          </p:nvSpPr>
          <p:spPr>
            <a:xfrm>
              <a:off x="999864" y="2175801"/>
              <a:ext cx="2180492" cy="36576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chemeClr val="bg1"/>
                  </a:solidFill>
                  <a:effectLst/>
                </a:rPr>
                <a:t>Most Groundwaters</a:t>
              </a:r>
            </a:p>
          </p:txBody>
        </p:sp>
      </p:grpSp>
      <p:sp>
        <p:nvSpPr>
          <p:cNvPr id="79" name="Rectangle 78"/>
          <p:cNvSpPr/>
          <p:nvPr/>
        </p:nvSpPr>
        <p:spPr>
          <a:xfrm>
            <a:off x="3101957" y="4730518"/>
            <a:ext cx="3049716" cy="400110"/>
          </a:xfrm>
          <a:prstGeom prst="rect">
            <a:avLst/>
          </a:prstGeom>
        </p:spPr>
        <p:txBody>
          <a:bodyPr wrap="square">
            <a:spAutoFit/>
          </a:bodyPr>
          <a:lstStyle/>
          <a:p>
            <a:r>
              <a:rPr lang="en-US" sz="2000" dirty="0">
                <a:effectLst/>
                <a:latin typeface="+mn-lt"/>
              </a:rPr>
              <a:t>TOC (mg/L)</a:t>
            </a:r>
          </a:p>
        </p:txBody>
      </p:sp>
      <p:sp>
        <p:nvSpPr>
          <p:cNvPr id="80"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8</a:t>
            </a:fld>
            <a:endParaRPr lang="en-US" altLang="en-US"/>
          </a:p>
        </p:txBody>
      </p:sp>
    </p:spTree>
    <p:extLst>
      <p:ext uri="{BB962C8B-B14F-4D97-AF65-F5344CB8AC3E}">
        <p14:creationId xmlns:p14="http://schemas.microsoft.com/office/powerpoint/2010/main" val="15083645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544530" y="71919"/>
            <a:ext cx="8054940" cy="1239670"/>
          </a:xfrm>
        </p:spPr>
        <p:txBody>
          <a:bodyPr>
            <a:normAutofit/>
          </a:bodyPr>
          <a:lstStyle/>
          <a:p>
            <a:pPr algn="ctr" eaLnBrk="1" hangingPunct="1">
              <a:defRPr/>
            </a:pPr>
            <a:r>
              <a:rPr lang="en-US" altLang="en-US" sz="2800" b="1" dirty="0">
                <a:solidFill>
                  <a:schemeClr val="accent1"/>
                </a:solidFill>
                <a:effectLst>
                  <a:outerShdw blurRad="38100" dist="38100" dir="2700000" algn="tl">
                    <a:srgbClr val="000000"/>
                  </a:outerShdw>
                </a:effectLst>
                <a:latin typeface="Calibri" panose="020F0502020204030204" pitchFamily="34" charset="0"/>
              </a:rPr>
              <a:t>Dissolved Organic Materials</a:t>
            </a:r>
            <a:br>
              <a:rPr lang="en-US" altLang="en-US" sz="2800" b="1" dirty="0">
                <a:solidFill>
                  <a:schemeClr val="accent1"/>
                </a:solidFill>
                <a:effectLst>
                  <a:outerShdw blurRad="38100" dist="38100" dir="2700000" algn="tl">
                    <a:srgbClr val="000000"/>
                  </a:outerShdw>
                </a:effectLst>
                <a:latin typeface="Calibri" panose="020F0502020204030204" pitchFamily="34" charset="0"/>
              </a:rPr>
            </a:br>
            <a:r>
              <a:rPr lang="en-US" altLang="en-US" sz="2400" b="1" dirty="0">
                <a:solidFill>
                  <a:schemeClr val="accent1"/>
                </a:solidFill>
                <a:effectLst>
                  <a:outerShdw blurRad="38100" dist="38100" dir="2700000" algn="tl">
                    <a:srgbClr val="000000"/>
                  </a:outerShdw>
                </a:effectLst>
                <a:latin typeface="Calibri" panose="020F0502020204030204" pitchFamily="34" charset="0"/>
              </a:rPr>
              <a:t>Examples</a:t>
            </a:r>
          </a:p>
        </p:txBody>
      </p:sp>
      <p:sp>
        <p:nvSpPr>
          <p:cNvPr id="211971" name="Rectangle 3"/>
          <p:cNvSpPr>
            <a:spLocks noGrp="1" noChangeArrowheads="1"/>
          </p:cNvSpPr>
          <p:nvPr>
            <p:ph sz="half" idx="1"/>
          </p:nvPr>
        </p:nvSpPr>
        <p:spPr>
          <a:xfrm>
            <a:off x="715514" y="4442908"/>
            <a:ext cx="2857500" cy="587694"/>
          </a:xfrm>
        </p:spPr>
        <p:txBody>
          <a:bodyPr>
            <a:normAutofit/>
          </a:bodyPr>
          <a:lstStyle/>
          <a:p>
            <a:pPr marL="0" indent="0" algn="ctr" eaLnBrk="1" hangingPunct="1">
              <a:buSzPct val="85000"/>
              <a:buNone/>
              <a:defRPr/>
            </a:pPr>
            <a:r>
              <a:rPr lang="en-US" altLang="en-US" sz="2800" b="1" dirty="0">
                <a:effectLst>
                  <a:outerShdw blurRad="38100" dist="38100" dir="2700000" algn="tl">
                    <a:srgbClr val="000000"/>
                  </a:outerShdw>
                </a:effectLst>
              </a:rPr>
              <a:t>TEA</a:t>
            </a:r>
          </a:p>
        </p:txBody>
      </p:sp>
      <p:sp>
        <p:nvSpPr>
          <p:cNvPr id="211972" name="Rectangle 4"/>
          <p:cNvSpPr>
            <a:spLocks noGrp="1" noChangeArrowheads="1"/>
          </p:cNvSpPr>
          <p:nvPr>
            <p:ph sz="half" idx="2"/>
          </p:nvPr>
        </p:nvSpPr>
        <p:spPr>
          <a:xfrm>
            <a:off x="5529223" y="4452433"/>
            <a:ext cx="2857500" cy="587694"/>
          </a:xfrm>
        </p:spPr>
        <p:txBody>
          <a:bodyPr>
            <a:noAutofit/>
          </a:bodyPr>
          <a:lstStyle/>
          <a:p>
            <a:pPr marL="0" indent="0" algn="ctr" eaLnBrk="1" hangingPunct="1">
              <a:buSzPct val="85000"/>
              <a:buNone/>
              <a:defRPr/>
            </a:pPr>
            <a:r>
              <a:rPr lang="en-US" altLang="en-US" sz="2800" b="1" dirty="0">
                <a:effectLst>
                  <a:outerShdw blurRad="38100" dist="38100" dir="2700000" algn="tl">
                    <a:srgbClr val="000000"/>
                  </a:outerShdw>
                </a:effectLst>
              </a:rPr>
              <a:t>COFFEE</a:t>
            </a:r>
          </a:p>
        </p:txBody>
      </p:sp>
      <p:pic>
        <p:nvPicPr>
          <p:cNvPr id="38917" name="Picture 6" descr="C:\Documents and Settings\PE\My Documents\Coffee.JPG"/>
          <p:cNvPicPr>
            <a:picLocks noChangeAspect="1" noChangeArrowheads="1"/>
          </p:cNvPicPr>
          <p:nvPr/>
        </p:nvPicPr>
        <p:blipFill>
          <a:blip r:embed="rId2">
            <a:extLst>
              <a:ext uri="{28A0092B-C50C-407E-A947-70E740481C1C}">
                <a14:useLocalDpi xmlns:a14="http://schemas.microsoft.com/office/drawing/2010/main" val="0"/>
              </a:ext>
            </a:extLst>
          </a:blip>
          <a:srcRect l="6628" r="11531"/>
          <a:stretch>
            <a:fillRect/>
          </a:stretch>
        </p:blipFill>
        <p:spPr bwMode="auto">
          <a:xfrm>
            <a:off x="5411217" y="1222773"/>
            <a:ext cx="3219450" cy="29467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8" descr="C:\Documents and Settings\PE\My Documents\SweetT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6" y="1223962"/>
            <a:ext cx="2947988" cy="2947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3"/>
          <p:cNvSpPr>
            <a:spLocks noGrp="1"/>
          </p:cNvSpPr>
          <p:nvPr>
            <p:ph type="sldNum" sz="quarter" idx="12"/>
          </p:nvPr>
        </p:nvSpPr>
        <p:spPr>
          <a:xfrm>
            <a:off x="6968313" y="4756630"/>
            <a:ext cx="2057400" cy="273844"/>
          </a:xfrm>
        </p:spPr>
        <p:txBody>
          <a:bodyPr/>
          <a:lstStyle/>
          <a:p>
            <a:fld id="{D3B499A9-B2FC-4281-B13A-801DAC1ADC26}" type="slidenum">
              <a:rPr lang="en-US" altLang="en-US" smtClean="0"/>
              <a:pPr/>
              <a:t>9</a:t>
            </a:fld>
            <a:endParaRPr lang="en-US" altLang="en-US"/>
          </a:p>
        </p:txBody>
      </p:sp>
    </p:spTree>
    <p:extLst>
      <p:ext uri="{BB962C8B-B14F-4D97-AF65-F5344CB8AC3E}">
        <p14:creationId xmlns:p14="http://schemas.microsoft.com/office/powerpoint/2010/main" val="12321602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Depth">
  <a:themeElements>
    <a:clrScheme name="Custom 1">
      <a:dk1>
        <a:sysClr val="windowText" lastClr="000000"/>
      </a:dk1>
      <a:lt1>
        <a:sysClr val="window" lastClr="FFFFFF"/>
      </a:lt1>
      <a:dk2>
        <a:srgbClr val="455F51"/>
      </a:dk2>
      <a:lt2>
        <a:srgbClr val="94D7E4"/>
      </a:lt2>
      <a:accent1>
        <a:srgbClr val="FFFF00"/>
      </a:accent1>
      <a:accent2>
        <a:srgbClr val="FFFFFF"/>
      </a:accent2>
      <a:accent3>
        <a:srgbClr val="A2CF49"/>
      </a:accent3>
      <a:accent4>
        <a:srgbClr val="608F3D"/>
      </a:accent4>
      <a:accent5>
        <a:srgbClr val="F4DE3A"/>
      </a:accent5>
      <a:accent6>
        <a:srgbClr val="FCB11C"/>
      </a:accent6>
      <a:hlink>
        <a:srgbClr val="FBCA98"/>
      </a:hlink>
      <a:folHlink>
        <a:srgbClr val="D3B86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4418</TotalTime>
  <Words>3731</Words>
  <Application>Microsoft Office PowerPoint</Application>
  <PresentationFormat>On-screen Show (16:9)</PresentationFormat>
  <Paragraphs>653</Paragraphs>
  <Slides>71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Aharoni</vt:lpstr>
      <vt:lpstr>Arial</vt:lpstr>
      <vt:lpstr>Arial Black</vt:lpstr>
      <vt:lpstr>Arial Narrow</vt:lpstr>
      <vt:lpstr>Calibri</vt:lpstr>
      <vt:lpstr>Calibri Light</vt:lpstr>
      <vt:lpstr>Courier New</vt:lpstr>
      <vt:lpstr>Tahoma</vt:lpstr>
      <vt:lpstr>Wingdings</vt:lpstr>
      <vt:lpstr>Depth</vt:lpstr>
      <vt:lpstr>Compliance Solutions for Health Based Issues</vt:lpstr>
      <vt:lpstr>Most Important Factor in providing Excellent Water Quality</vt:lpstr>
      <vt:lpstr>Source Water Quality Factors </vt:lpstr>
      <vt:lpstr>Water Quality Factors </vt:lpstr>
      <vt:lpstr>Compliance Solutions Techniques and Tools</vt:lpstr>
      <vt:lpstr>Sources of Naturally Occurring Organic Material in Surface Water</vt:lpstr>
      <vt:lpstr>Naturally Occurring Organic Material</vt:lpstr>
      <vt:lpstr>Total Organic Content &amp; Florida’s Groundwater</vt:lpstr>
      <vt:lpstr>Dissolved Organic Materials Examples</vt:lpstr>
      <vt:lpstr>Map of TDS   Groundwater Quality   relationship w/ TOC, Fe, H2S, etc.</vt:lpstr>
      <vt:lpstr>EPA Drinking Water Treatability Database https://oaspub.epa.gov/tdb/pages/general/home.do </vt:lpstr>
      <vt:lpstr>PowerPoint Presentation</vt:lpstr>
      <vt:lpstr>Chloramines (The Last Choice Option)</vt:lpstr>
      <vt:lpstr>FDEP Memorandum May 10, 2018</vt:lpstr>
      <vt:lpstr>FDEP Memorandum May 10, 2018</vt:lpstr>
      <vt:lpstr>FDEP Memorandum May 10, 2018</vt:lpstr>
      <vt:lpstr>FDEP Memorandum May 10, 2018</vt:lpstr>
      <vt:lpstr>FDEP Memorandum May 10, 2018</vt:lpstr>
      <vt:lpstr>FDEP Memorandum May 10, 2018</vt:lpstr>
      <vt:lpstr>Chloramines NH2Cl (FRWA recommends against using ammonia)</vt:lpstr>
      <vt:lpstr>Oxidation by Aeration</vt:lpstr>
      <vt:lpstr>Tank Aerators &amp; Mixers</vt:lpstr>
      <vt:lpstr>Commercial Tank Mixers </vt:lpstr>
      <vt:lpstr>Spray Aerators</vt:lpstr>
      <vt:lpstr>Spray Aerators</vt:lpstr>
      <vt:lpstr>Cascade Tray Aerators</vt:lpstr>
      <vt:lpstr>Cascade Aerator w/ Packing</vt:lpstr>
      <vt:lpstr>Packed Tower Forced Draft Aerators</vt:lpstr>
      <vt:lpstr>Packed Tower Forced Draft Aerators</vt:lpstr>
      <vt:lpstr>Aerator Packing</vt:lpstr>
      <vt:lpstr>Aerator Packing</vt:lpstr>
      <vt:lpstr>Air Entrainment </vt:lpstr>
      <vt:lpstr>Air Entrainment </vt:lpstr>
      <vt:lpstr>Chemical Preoxidation</vt:lpstr>
      <vt:lpstr>Hydrogen Peroxide (H2O2)</vt:lpstr>
      <vt:lpstr>Jar Testing Hydrogen Peroxide </vt:lpstr>
      <vt:lpstr>Hydrogen Peroxide (H2O2)</vt:lpstr>
      <vt:lpstr>Hydrogen Peroxide (H2O2)</vt:lpstr>
      <vt:lpstr>Hydrogen Peroxide Vendors  (H2O2)</vt:lpstr>
      <vt:lpstr>Permanganate Pre-Oxidation </vt:lpstr>
      <vt:lpstr>Permanganate Pre-Oxidation </vt:lpstr>
      <vt:lpstr>Permanganate Pre-Oxidation </vt:lpstr>
      <vt:lpstr>Permanganate Pre-Oxidation </vt:lpstr>
      <vt:lpstr>Granular Activated Carbon Filters</vt:lpstr>
      <vt:lpstr>PowerPoint Presentation</vt:lpstr>
      <vt:lpstr>PowerPoint Presentation</vt:lpstr>
      <vt:lpstr>PowerPoint Presentation</vt:lpstr>
      <vt:lpstr>PFAS ~ Per- and Polyfluoroalkyl Substances  </vt:lpstr>
      <vt:lpstr>PFAS ~ Per- and Polyfluoroalkyl Substances  </vt:lpstr>
      <vt:lpstr>Activated Alumina Filtration  (Oxidation &amp; Adsorption)</vt:lpstr>
      <vt:lpstr>Activated Alumina Filtration (Adsorption)</vt:lpstr>
      <vt:lpstr>AP Oxidation Media</vt:lpstr>
      <vt:lpstr>AM Adsorption Media</vt:lpstr>
      <vt:lpstr>AP Oxidation Field Test SR-6 / I-75 Hamilton County Water System, PWS: 2244150</vt:lpstr>
      <vt:lpstr>AP Oxidation Field Test SR-6 / I-75 Hamilton County Water System, PWS: 2244150</vt:lpstr>
      <vt:lpstr>PowerPoint Presentation</vt:lpstr>
      <vt:lpstr>AP Oxidation Field Test SR-6 / I-75 Hamilton County Water System, PWS: 2244150</vt:lpstr>
      <vt:lpstr>AP Oxidation Field Test SR-6 / I-75 Hamilton County Water System, PWS: 2244150</vt:lpstr>
      <vt:lpstr>Typical Adsorption Media Installation</vt:lpstr>
      <vt:lpstr>PowerPoint Presentation</vt:lpstr>
      <vt:lpstr>AP Oxidation Costs</vt:lpstr>
      <vt:lpstr>ElectroCoagulation Gerber Pumps International, Inc. </vt:lpstr>
      <vt:lpstr>ElectroCoagulation Gerber Pumps International, Inc. </vt:lpstr>
      <vt:lpstr>ElectroCoagulation Gerber Pumps International, Inc. </vt:lpstr>
      <vt:lpstr>ElectroCoagulation Gerber Pumps International, Inc. </vt:lpstr>
      <vt:lpstr>Reverse Osmosis ~ Nanofiltration</vt:lpstr>
      <vt:lpstr>Reverse Osmosis ~ Nanofiltration</vt:lpstr>
      <vt:lpstr>Reverse Osmosis ~ Nanofiltration</vt:lpstr>
      <vt:lpstr>Reverse Osmosis ~ Nanofiltration</vt:lpstr>
      <vt:lpstr>Water Treatment Plant Construction Costs</vt:lpstr>
      <vt:lpstr>Summary of Options to Improve Water Quality</vt:lpstr>
    </vt:vector>
  </TitlesOfParts>
  <Company>FRWA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Subsurface Utility Location</dc:title>
  <dc:creator>FRWA State Engineer</dc:creator>
  <cp:lastModifiedBy>Sterling Carroll</cp:lastModifiedBy>
  <cp:revision>274</cp:revision>
  <cp:lastPrinted>2021-08-05T19:00:51Z</cp:lastPrinted>
  <dcterms:created xsi:type="dcterms:W3CDTF">2008-06-15T01:28:34Z</dcterms:created>
  <dcterms:modified xsi:type="dcterms:W3CDTF">2021-08-09T19:11:22Z</dcterms:modified>
</cp:coreProperties>
</file>